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40"/>
  </p:notesMasterIdLst>
  <p:handoutMasterIdLst>
    <p:handoutMasterId r:id="rId41"/>
  </p:handoutMasterIdLst>
  <p:sldIdLst>
    <p:sldId id="257" r:id="rId2"/>
    <p:sldId id="634" r:id="rId3"/>
    <p:sldId id="645" r:id="rId4"/>
    <p:sldId id="644" r:id="rId5"/>
    <p:sldId id="643" r:id="rId6"/>
    <p:sldId id="662" r:id="rId7"/>
    <p:sldId id="642" r:id="rId8"/>
    <p:sldId id="647" r:id="rId9"/>
    <p:sldId id="648" r:id="rId10"/>
    <p:sldId id="650" r:id="rId11"/>
    <p:sldId id="651" r:id="rId12"/>
    <p:sldId id="652" r:id="rId13"/>
    <p:sldId id="653" r:id="rId14"/>
    <p:sldId id="654" r:id="rId15"/>
    <p:sldId id="655" r:id="rId16"/>
    <p:sldId id="656" r:id="rId17"/>
    <p:sldId id="657" r:id="rId18"/>
    <p:sldId id="658" r:id="rId19"/>
    <p:sldId id="659" r:id="rId20"/>
    <p:sldId id="660" r:id="rId21"/>
    <p:sldId id="661" r:id="rId22"/>
    <p:sldId id="709" r:id="rId23"/>
    <p:sldId id="641" r:id="rId24"/>
    <p:sldId id="640" r:id="rId25"/>
    <p:sldId id="675" r:id="rId26"/>
    <p:sldId id="676" r:id="rId27"/>
    <p:sldId id="677" r:id="rId28"/>
    <p:sldId id="678" r:id="rId29"/>
    <p:sldId id="680" r:id="rId30"/>
    <p:sldId id="681" r:id="rId31"/>
    <p:sldId id="682" r:id="rId32"/>
    <p:sldId id="683" r:id="rId33"/>
    <p:sldId id="684" r:id="rId34"/>
    <p:sldId id="685" r:id="rId35"/>
    <p:sldId id="707" r:id="rId36"/>
    <p:sldId id="710" r:id="rId37"/>
    <p:sldId id="712" r:id="rId38"/>
    <p:sldId id="578" r:id="rId39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594" autoAdjust="0"/>
    <p:restoredTop sz="86378" autoAdjust="0"/>
  </p:normalViewPr>
  <p:slideViewPr>
    <p:cSldViewPr>
      <p:cViewPr>
        <p:scale>
          <a:sx n="75" d="100"/>
          <a:sy n="75" d="100"/>
        </p:scale>
        <p:origin x="-2664" y="-10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746"/>
    </p:cViewPr>
  </p:sorterViewPr>
  <p:notesViewPr>
    <p:cSldViewPr>
      <p:cViewPr varScale="1">
        <p:scale>
          <a:sx n="88" d="100"/>
          <a:sy n="88" d="100"/>
        </p:scale>
        <p:origin x="-2922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457200"/>
            <a:ext cx="7315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3" rIns="91428" bIns="45713" numCol="1" anchor="t" anchorCtr="0" compatLnSpc="1">
            <a:prstTxWarp prst="textNoShape">
              <a:avLst/>
            </a:prstTxWarp>
          </a:bodyPr>
          <a:lstStyle>
            <a:lvl1pPr algn="ctr">
              <a:defRPr sz="1200" b="0" i="1">
                <a:latin typeface="Times New Roman" pitchFamily="18" charset="0"/>
              </a:defRPr>
            </a:lvl1pPr>
          </a:lstStyle>
          <a:p>
            <a:r>
              <a:rPr lang="fr-CA"/>
              <a:t>IS 342 Class Notes</a:t>
            </a:r>
            <a:endParaRPr lang="en-US"/>
          </a:p>
        </p:txBody>
      </p:sp>
      <p:sp>
        <p:nvSpPr>
          <p:cNvPr id="5038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15400"/>
            <a:ext cx="731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3" rIns="91428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 b="0" i="1">
                <a:latin typeface="Times New Roman" pitchFamily="18" charset="0"/>
              </a:defRPr>
            </a:lvl1pPr>
          </a:lstStyle>
          <a:p>
            <a:r>
              <a:rPr lang="en-US"/>
              <a:t>Copyright © 2007  M. E. Kabay                             </a:t>
            </a:r>
            <a:fld id="{585C7E27-493C-44A6-84A2-70CDC5619650}" type="slidenum">
              <a:rPr lang="en-US"/>
              <a:pPr/>
              <a:t>‹#›</a:t>
            </a:fld>
            <a:r>
              <a:rPr lang="en-US"/>
              <a:t>                                             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837214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19200" y="239713"/>
            <a:ext cx="4876800" cy="2397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47" tIns="48324" rIns="96647" bIns="48324" numCol="1" anchor="t" anchorCtr="0" compatLnSpc="1">
            <a:prstTxWarp prst="textNoShape">
              <a:avLst/>
            </a:prstTxWarp>
          </a:bodyPr>
          <a:lstStyle>
            <a:lvl1pPr algn="ctr" defTabSz="966788">
              <a:defRPr sz="1300" b="0" i="1">
                <a:latin typeface="Garamond" pitchFamily="18" charset="0"/>
              </a:defRPr>
            </a:lvl1pPr>
          </a:lstStyle>
          <a:p>
            <a:r>
              <a:rPr lang="en-US"/>
              <a:t>IS 342  Class Notes</a:t>
            </a:r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38238" y="4560888"/>
            <a:ext cx="5038725" cy="431958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vert="horz" wrap="square" lIns="96647" tIns="48324" rIns="96647" bIns="483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138238" y="9121775"/>
            <a:ext cx="5038725" cy="239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47" tIns="48324" rIns="96647" bIns="48324" numCol="1" anchor="b" anchorCtr="0" compatLnSpc="1">
            <a:prstTxWarp prst="textNoShape">
              <a:avLst/>
            </a:prstTxWarp>
          </a:bodyPr>
          <a:lstStyle>
            <a:lvl1pPr algn="ctr" defTabSz="966788">
              <a:defRPr sz="1100" b="0" i="1">
                <a:latin typeface="Garamond" pitchFamily="18" charset="0"/>
              </a:defRPr>
            </a:lvl1pPr>
          </a:lstStyle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251200" y="9121775"/>
            <a:ext cx="1057275" cy="239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47" tIns="48324" rIns="96647" bIns="48324" numCol="1" anchor="b" anchorCtr="0" compatLnSpc="1">
            <a:prstTxWarp prst="textNoShape">
              <a:avLst/>
            </a:prstTxWarp>
          </a:bodyPr>
          <a:lstStyle>
            <a:lvl1pPr algn="ctr" defTabSz="966788">
              <a:defRPr sz="1100" b="0">
                <a:latin typeface="Garamond" pitchFamily="18" charset="0"/>
              </a:defRPr>
            </a:lvl1pPr>
          </a:lstStyle>
          <a:p>
            <a:fld id="{52DE2796-2FC4-4806-AF62-D6C85BEF626A}" type="slidenum">
              <a:rPr lang="en-US"/>
              <a:pPr/>
              <a:t>‹#›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2436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1143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228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3429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7697B8-1AA7-4C9A-B505-7949FE83D2D0}" type="slidenum">
              <a:rPr lang="en-US"/>
              <a:pPr/>
              <a:t>1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38238" y="4953000"/>
            <a:ext cx="5038725" cy="3927475"/>
          </a:xfrm>
          <a:ln>
            <a:headEnd/>
            <a:tailEnd/>
          </a:ln>
        </p:spPr>
        <p:txBody>
          <a:bodyPr/>
          <a:lstStyle/>
          <a:p>
            <a:pPr algn="ctr"/>
            <a:r>
              <a:rPr lang="en-US" sz="2000" b="1"/>
              <a:t>M. E. Kabay, PhD, CISSP </a:t>
            </a:r>
          </a:p>
        </p:txBody>
      </p:sp>
    </p:spTree>
    <p:extLst>
      <p:ext uri="{BB962C8B-B14F-4D97-AF65-F5344CB8AC3E}">
        <p14:creationId xmlns:p14="http://schemas.microsoft.com/office/powerpoint/2010/main" val="3158188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30AB63-26E4-464A-9175-C43DE8C9F132}" type="slidenum">
              <a:rPr lang="en-US"/>
              <a:pPr/>
              <a:t>10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991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1235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353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B471B0-988D-43E7-AAC8-4F39632DD169}" type="slidenum">
              <a:rPr lang="en-US"/>
              <a:pPr/>
              <a:t>11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108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0323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28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52B9C7-2B21-4F35-974D-C24D96361C34}" type="slidenum">
              <a:rPr lang="en-US"/>
              <a:pPr/>
              <a:t>12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1081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1347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04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47BA74-E9F4-4419-B2FF-5A03539538D5}" type="slidenum">
              <a:rPr lang="en-US"/>
              <a:pPr/>
              <a:t>13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108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2371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592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1A0F2A-6D52-4A55-889E-3DC8740997D0}" type="slidenum">
              <a:rPr lang="en-US"/>
              <a:pPr/>
              <a:t>14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1083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3395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99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FC6764-A726-4D93-B3F7-E2C28CBD1541}" type="slidenum">
              <a:rPr lang="en-US"/>
              <a:pPr/>
              <a:t>15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108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4419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838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B4ED52-7E02-4138-BCD0-2199586ABC4A}" type="slidenum">
              <a:rPr lang="en-US"/>
              <a:pPr/>
              <a:t>16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1085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43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753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17995C-9466-4D80-9EC6-96BBBC63EB0E}" type="slidenum">
              <a:rPr lang="en-US"/>
              <a:pPr/>
              <a:t>17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1086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6467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401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03045D-104D-480B-BB77-6EBCB2203008}" type="slidenum">
              <a:rPr lang="en-US"/>
              <a:pPr/>
              <a:t>18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1087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7491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400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737A6E-610B-4446-AF27-9F619EF9D54D}" type="slidenum">
              <a:rPr lang="en-US"/>
              <a:pPr/>
              <a:t>19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1088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8515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62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8B3853-2304-4E88-BF3F-1AAA3DCFFD2C}" type="slidenum">
              <a:rPr lang="en-US"/>
              <a:pPr/>
              <a:t>2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96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8707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4646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B7F41C-8A0D-4A3D-BE4E-D590146214E8}" type="slidenum">
              <a:rPr lang="en-US"/>
              <a:pPr/>
              <a:t>20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1089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9539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392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824257-5DC8-4137-B9D0-3BDAA203AF95}" type="slidenum">
              <a:rPr lang="en-US"/>
              <a:pPr/>
              <a:t>21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1090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0563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652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CBB682-95E2-454C-83AA-432BAFB3B3A8}" type="slidenum">
              <a:rPr lang="en-US"/>
              <a:pPr/>
              <a:t>22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1091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1587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8656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63366F-8DB1-4839-9431-FFA39999043C}" type="slidenum">
              <a:rPr lang="en-US"/>
              <a:pPr/>
              <a:t>23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1092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2611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3104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01E313-941A-4455-ACDA-56C1E3C178C7}" type="slidenum">
              <a:rPr lang="en-US"/>
              <a:pPr/>
              <a:t>24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109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3635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159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C6DDF3-9024-4E7D-9502-4602E5849F70}" type="slidenum">
              <a:rPr lang="en-US"/>
              <a:pPr/>
              <a:t>25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101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9907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r>
              <a:rPr lang="en-US"/>
              <a:t>Summary of Stephenson Chapter 12 &amp; Chapter 13 + additional material</a:t>
            </a:r>
          </a:p>
        </p:txBody>
      </p:sp>
    </p:spTree>
    <p:extLst>
      <p:ext uri="{BB962C8B-B14F-4D97-AF65-F5344CB8AC3E}">
        <p14:creationId xmlns:p14="http://schemas.microsoft.com/office/powerpoint/2010/main" val="23465512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127E56-1E95-4CEE-9858-71A66FDCC617}" type="slidenum">
              <a:rPr lang="en-US"/>
              <a:pPr/>
              <a:t>26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1094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4659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147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173FD2-A47E-43C4-B5EC-F67433845BAC}" type="slidenum">
              <a:rPr lang="en-US"/>
              <a:pPr/>
              <a:t>27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8256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E70CED-A86D-4F3F-A4B4-1CBEAA9F6DB8}" type="slidenum">
              <a:rPr lang="en-US"/>
              <a:pPr/>
              <a:t>28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1096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6707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957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434FC4-DA95-425B-A71A-2E5C5AC9CB48}" type="slidenum">
              <a:rPr lang="en-US"/>
              <a:pPr/>
              <a:t>29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109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7731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62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BD2B96-0330-4529-842D-C4FCE714F4A7}" type="slidenum">
              <a:rPr lang="en-US"/>
              <a:pPr/>
              <a:t>3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107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3155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4998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2F698E-7C61-43AC-A63C-61C0E9397E19}" type="slidenum">
              <a:rPr lang="en-US"/>
              <a:pPr/>
              <a:t>30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109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8755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617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5E5AE8-FB83-426E-9608-D868B3436CC3}" type="slidenum">
              <a:rPr lang="en-US"/>
              <a:pPr/>
              <a:t>31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1099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9779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89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591D35-5A9E-4545-AFBD-6CDF447F770A}" type="slidenum">
              <a:rPr lang="en-US"/>
              <a:pPr/>
              <a:t>32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110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0803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7046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9FEAE8-01C0-4801-86BB-AD2B5F1CF236}" type="slidenum">
              <a:rPr lang="en-US"/>
              <a:pPr/>
              <a:t>33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1101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1827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124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33945F-6893-4A0F-B5E8-5E4E0D232024}" type="slidenum">
              <a:rPr lang="en-US"/>
              <a:pPr/>
              <a:t>34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1102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2851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52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477B8D-817D-4EE5-9C19-BD8DE698BF99}" type="slidenum">
              <a:rPr lang="en-US"/>
              <a:pPr/>
              <a:t>35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112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4355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761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D23EA6-48D4-4648-8D56-842A78429237}" type="slidenum">
              <a:rPr lang="en-US"/>
              <a:pPr/>
              <a:t>36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112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5379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336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879F63-5FD3-46A1-9877-FA0CD54334B9}" type="slidenum">
              <a:rPr lang="en-US"/>
              <a:pPr/>
              <a:t>37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112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9475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7754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8F059B-1794-4CF6-8458-603641D18E9C}" type="slidenum">
              <a:rPr lang="en-US"/>
              <a:pPr/>
              <a:t>38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74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92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769958-0E01-43A3-903A-071093374A95}" type="slidenum">
              <a:rPr lang="en-US"/>
              <a:pPr/>
              <a:t>4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1074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4179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13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CAB53B-03B1-439B-943D-A4F4E2B524FC}" type="slidenum">
              <a:rPr lang="en-US"/>
              <a:pPr/>
              <a:t>5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107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03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41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7C259F-84D7-4B2D-AF2A-C888E6CCF6F4}" type="slidenum">
              <a:rPr lang="en-US"/>
              <a:pPr/>
              <a:t>6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107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6227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0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DACE37-8638-4109-9F51-59C08458893D}" type="slidenum">
              <a:rPr lang="en-US"/>
              <a:pPr/>
              <a:t>7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107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129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4887A7-DB37-4D19-89DA-7CFBBD48F2D7}" type="slidenum">
              <a:rPr lang="en-US"/>
              <a:pPr/>
              <a:t>8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107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8275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75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725F7F-176F-4561-8F54-E4D7B4CFDFE0}" type="slidenum">
              <a:rPr lang="en-US"/>
              <a:pPr/>
              <a:t>9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107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9299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53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152400"/>
            <a:ext cx="17907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152400"/>
            <a:ext cx="52197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76400"/>
            <a:ext cx="3505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505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8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52400"/>
            <a:ext cx="71628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676400"/>
            <a:ext cx="7162800" cy="464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89860" name="Rectangle 4"/>
          <p:cNvSpPr>
            <a:spLocks noChangeArrowheads="1"/>
          </p:cNvSpPr>
          <p:nvPr/>
        </p:nvSpPr>
        <p:spPr bwMode="auto">
          <a:xfrm>
            <a:off x="0" y="6494463"/>
            <a:ext cx="464872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fld id="{896B63AB-6E90-4F6F-B314-72FC9D87787F}" type="slidenum">
              <a:rPr lang="en-US" sz="1800" smtClean="0"/>
              <a:pPr/>
              <a:t>‹#›</a:t>
            </a:fld>
            <a:endParaRPr lang="en-US" sz="1800" dirty="0"/>
          </a:p>
        </p:txBody>
      </p:sp>
      <p:sp>
        <p:nvSpPr>
          <p:cNvPr id="889861" name="Text Box 5"/>
          <p:cNvSpPr txBox="1">
            <a:spLocks noChangeArrowheads="1"/>
          </p:cNvSpPr>
          <p:nvPr/>
        </p:nvSpPr>
        <p:spPr bwMode="auto">
          <a:xfrm>
            <a:off x="8839200" y="152400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endParaRPr lang="en-US" sz="2400" b="0">
              <a:latin typeface="Times New Roman" pitchFamily="18" charset="0"/>
            </a:endParaRPr>
          </a:p>
        </p:txBody>
      </p:sp>
      <p:sp>
        <p:nvSpPr>
          <p:cNvPr id="889863" name="Text Box 7"/>
          <p:cNvSpPr txBox="1">
            <a:spLocks noChangeArrowheads="1"/>
          </p:cNvSpPr>
          <p:nvPr/>
        </p:nvSpPr>
        <p:spPr bwMode="auto">
          <a:xfrm>
            <a:off x="3322638" y="6643688"/>
            <a:ext cx="2497137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800" b="0" i="1" dirty="0"/>
              <a:t>Copyright © 2012 M. E. Kabay.  All rights reserved.</a:t>
            </a:r>
          </a:p>
        </p:txBody>
      </p:sp>
      <p:pic>
        <p:nvPicPr>
          <p:cNvPr id="889864" name="Picture 8" descr="NWU_2c_stacked_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24800" y="0"/>
            <a:ext cx="1219200" cy="1065213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+mj-lt"/>
          <a:ea typeface="+mj-ea"/>
          <a:cs typeface="+mj-cs"/>
        </a:defRPr>
      </a:lvl1pPr>
      <a:lvl2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2pPr>
      <a:lvl3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3pPr>
      <a:lvl4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4pPr>
      <a:lvl5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5pPr>
      <a:lvl6pPr marL="457200"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6pPr>
      <a:lvl7pPr marL="914400"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7pPr>
      <a:lvl8pPr marL="1371600"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8pPr>
      <a:lvl9pPr marL="1828800"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Font typeface="Wingdings" pitchFamily="2" charset="2"/>
        <a:buChar char="Ø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q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Font typeface="Wingdings" pitchFamily="2" charset="2"/>
        <a:buChar char="ü"/>
        <a:defRPr sz="2400" b="1">
          <a:solidFill>
            <a:schemeClr val="tx1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Font typeface="Wingdings" pitchFamily="2" charset="2"/>
        <a:buChar char="§"/>
        <a:defRPr sz="2400" b="1">
          <a:solidFill>
            <a:schemeClr val="tx1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kabay@norwich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pc.gov/contact.htm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429000"/>
          </a:xfrm>
        </p:spPr>
        <p:txBody>
          <a:bodyPr/>
          <a:lstStyle/>
          <a:p>
            <a:pPr algn="ctr"/>
            <a:r>
              <a:rPr lang="en-US" sz="7200" dirty="0"/>
              <a:t>Working with </a:t>
            </a:r>
            <a:br>
              <a:rPr lang="en-US" sz="7200" dirty="0"/>
            </a:br>
            <a:r>
              <a:rPr lang="en-US" sz="7200" dirty="0"/>
              <a:t>Law Enforcement</a:t>
            </a:r>
          </a:p>
        </p:txBody>
      </p:sp>
      <p:sp>
        <p:nvSpPr>
          <p:cNvPr id="6170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0" y="3429000"/>
            <a:ext cx="9144000" cy="3048000"/>
          </a:xfrm>
          <a:noFill/>
          <a:ln/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4000" dirty="0"/>
              <a:t>Supplement to CSH5 Chapter 61</a:t>
            </a:r>
          </a:p>
          <a:p>
            <a:pPr algn="ctr">
              <a:buFont typeface="Wingdings" pitchFamily="2" charset="2"/>
              <a:buNone/>
            </a:pPr>
            <a:endParaRPr lang="en-US" sz="3600" dirty="0"/>
          </a:p>
          <a:p>
            <a:pPr algn="ctr">
              <a:buFont typeface="Wingdings" pitchFamily="2" charset="2"/>
              <a:buNone/>
            </a:pPr>
            <a:r>
              <a:rPr lang="en-US" dirty="0"/>
              <a:t>M. E. Kabay, PhD, CISSP-ISSMP</a:t>
            </a:r>
          </a:p>
          <a:p>
            <a:pPr algn="ctr">
              <a:buFont typeface="Wingdings" pitchFamily="2" charset="2"/>
              <a:buNone/>
            </a:pPr>
            <a:r>
              <a:rPr lang="en-US" sz="2000" dirty="0"/>
              <a:t>Prof. Information Assurance &amp; Statistics</a:t>
            </a:r>
            <a:br>
              <a:rPr lang="en-US" sz="2000" dirty="0"/>
            </a:br>
            <a:r>
              <a:rPr lang="en-US" sz="2000" dirty="0"/>
              <a:t>School of Business &amp; Management, Norwich University </a:t>
            </a:r>
          </a:p>
          <a:p>
            <a:pPr algn="ctr">
              <a:buFont typeface="Wingdings" pitchFamily="2" charset="2"/>
              <a:buNone/>
            </a:pPr>
            <a:r>
              <a:rPr lang="en-US" sz="2000" dirty="0">
                <a:hlinkClick r:id="rId3"/>
              </a:rPr>
              <a:t>mailto:mkabay@norwich.edu</a:t>
            </a:r>
            <a:r>
              <a:rPr lang="en-US" sz="2000" dirty="0"/>
              <a:t>                                  V: 802.479.7937</a:t>
            </a:r>
          </a:p>
        </p:txBody>
      </p:sp>
    </p:spTree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FBI Approach</a:t>
            </a:r>
          </a:p>
        </p:txBody>
      </p:sp>
      <p:sp>
        <p:nvSpPr>
          <p:cNvPr id="990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AutoNum type="arabicPeriod"/>
            </a:pPr>
            <a:r>
              <a:rPr lang="en-US"/>
              <a:t> Check records (system, </a:t>
            </a:r>
            <a:br>
              <a:rPr lang="en-US"/>
            </a:br>
            <a:r>
              <a:rPr lang="en-US"/>
              <a:t>suspect)</a:t>
            </a:r>
          </a:p>
          <a:p>
            <a:pPr>
              <a:buFont typeface="Wingdings" pitchFamily="2" charset="2"/>
              <a:buAutoNum type="arabicPeriod"/>
            </a:pPr>
            <a:r>
              <a:rPr lang="en-US"/>
              <a:t> Interview informants</a:t>
            </a:r>
          </a:p>
          <a:p>
            <a:pPr>
              <a:buFont typeface="Wingdings" pitchFamily="2" charset="2"/>
              <a:buAutoNum type="arabicPeriod"/>
            </a:pPr>
            <a:r>
              <a:rPr lang="en-US"/>
              <a:t> Conduct surveillance</a:t>
            </a:r>
          </a:p>
          <a:p>
            <a:pPr>
              <a:buFont typeface="Wingdings" pitchFamily="2" charset="2"/>
              <a:buAutoNum type="arabicPeriod"/>
            </a:pPr>
            <a:r>
              <a:rPr lang="en-US"/>
              <a:t> Prepare search warrant</a:t>
            </a:r>
          </a:p>
          <a:p>
            <a:pPr>
              <a:buFont typeface="Wingdings" pitchFamily="2" charset="2"/>
              <a:buAutoNum type="arabicPeriod"/>
            </a:pPr>
            <a:r>
              <a:rPr lang="en-US"/>
              <a:t> Search suspect’s </a:t>
            </a:r>
            <a:br>
              <a:rPr lang="en-US"/>
            </a:br>
            <a:r>
              <a:rPr lang="en-US"/>
              <a:t>premises</a:t>
            </a:r>
          </a:p>
          <a:p>
            <a:pPr>
              <a:buFont typeface="Wingdings" pitchFamily="2" charset="2"/>
              <a:buAutoNum type="arabicPeriod"/>
            </a:pPr>
            <a:r>
              <a:rPr lang="en-US"/>
              <a:t> Seize evidence</a:t>
            </a:r>
          </a:p>
        </p:txBody>
      </p:sp>
      <p:pic>
        <p:nvPicPr>
          <p:cNvPr id="9902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4426" y="1460500"/>
            <a:ext cx="3983066" cy="4102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Problems for Corporate Investigators</a:t>
            </a:r>
          </a:p>
        </p:txBody>
      </p:sp>
      <p:sp>
        <p:nvSpPr>
          <p:cNvPr id="992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371600"/>
            <a:ext cx="5715000" cy="5257800"/>
          </a:xfrm>
        </p:spPr>
        <p:txBody>
          <a:bodyPr/>
          <a:lstStyle/>
          <a:p>
            <a:r>
              <a:rPr lang="en-US"/>
              <a:t>Cannot prepare search warrants</a:t>
            </a:r>
          </a:p>
          <a:p>
            <a:r>
              <a:rPr lang="en-US"/>
              <a:t>Cannot investigate outside corporate property without consent</a:t>
            </a:r>
          </a:p>
          <a:p>
            <a:r>
              <a:rPr lang="en-US"/>
              <a:t>Cannot monitor home of suspect(s)</a:t>
            </a:r>
          </a:p>
          <a:p>
            <a:r>
              <a:rPr lang="en-US"/>
              <a:t>May not want to result in arrest or prosecution</a:t>
            </a:r>
          </a:p>
          <a:p>
            <a:r>
              <a:rPr lang="en-US"/>
              <a:t>May be hampered by internal politics</a:t>
            </a:r>
          </a:p>
          <a:p>
            <a:r>
              <a:rPr lang="en-US"/>
              <a:t>Risk of employee lawsuits</a:t>
            </a:r>
          </a:p>
          <a:p>
            <a:r>
              <a:rPr lang="en-US"/>
              <a:t>May damage public image or public relations</a:t>
            </a:r>
          </a:p>
        </p:txBody>
      </p:sp>
      <p:grpSp>
        <p:nvGrpSpPr>
          <p:cNvPr id="992264" name="Group 8"/>
          <p:cNvGrpSpPr>
            <a:grpSpLocks/>
          </p:cNvGrpSpPr>
          <p:nvPr/>
        </p:nvGrpSpPr>
        <p:grpSpPr bwMode="auto">
          <a:xfrm>
            <a:off x="5562600" y="1295400"/>
            <a:ext cx="3581400" cy="5029200"/>
            <a:chOff x="3504" y="816"/>
            <a:chExt cx="2256" cy="3168"/>
          </a:xfrm>
        </p:grpSpPr>
        <p:sp>
          <p:nvSpPr>
            <p:cNvPr id="992260" name="AutoShape 4" descr="Paper bag"/>
            <p:cNvSpPr>
              <a:spLocks noChangeArrowheads="1"/>
            </p:cNvSpPr>
            <p:nvPr/>
          </p:nvSpPr>
          <p:spPr bwMode="auto">
            <a:xfrm flipH="1">
              <a:off x="3504" y="816"/>
              <a:ext cx="2256" cy="3168"/>
            </a:xfrm>
            <a:prstGeom prst="verticalScroll">
              <a:avLst>
                <a:gd name="adj" fmla="val 12500"/>
              </a:avLst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762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vert="eaVert" wrap="none" anchor="ctr"/>
            <a:lstStyle/>
            <a:p>
              <a:pPr algn="ctr"/>
              <a:endParaRPr lang="en-US"/>
            </a:p>
          </p:txBody>
        </p:sp>
        <p:sp>
          <p:nvSpPr>
            <p:cNvPr id="992262" name="Text Box 6"/>
            <p:cNvSpPr txBox="1">
              <a:spLocks noChangeArrowheads="1"/>
            </p:cNvSpPr>
            <p:nvPr/>
          </p:nvSpPr>
          <p:spPr bwMode="auto">
            <a:xfrm>
              <a:off x="3776" y="1264"/>
              <a:ext cx="1776" cy="36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>
                  <a:latin typeface="Elephant" pitchFamily="18" charset="0"/>
                </a:rPr>
                <a:t>WARRANT</a:t>
              </a:r>
            </a:p>
          </p:txBody>
        </p:sp>
        <p:sp>
          <p:nvSpPr>
            <p:cNvPr id="992263" name="Text Box 7"/>
            <p:cNvSpPr txBox="1">
              <a:spLocks noChangeArrowheads="1"/>
            </p:cNvSpPr>
            <p:nvPr/>
          </p:nvSpPr>
          <p:spPr bwMode="auto">
            <a:xfrm>
              <a:off x="3760" y="1662"/>
              <a:ext cx="1778" cy="168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 b="0" dirty="0">
                  <a:latin typeface="Cooper Black" pitchFamily="18" charset="0"/>
                </a:rPr>
                <a:t>For the arrest of </a:t>
              </a:r>
              <a:br>
                <a:rPr lang="en-US" sz="2400" b="0" dirty="0">
                  <a:latin typeface="Cooper Black" pitchFamily="18" charset="0"/>
                </a:rPr>
              </a:br>
              <a:r>
                <a:rPr lang="en-US" sz="2400" b="0" u="sng" dirty="0">
                  <a:latin typeface="Cooper Black" pitchFamily="18" charset="0"/>
                </a:rPr>
                <a:t>George Shrub</a:t>
              </a:r>
              <a:r>
                <a:rPr lang="en-US" sz="2400" b="0" dirty="0">
                  <a:latin typeface="Cooper Black" pitchFamily="18" charset="0"/>
                </a:rPr>
                <a:t> </a:t>
              </a:r>
              <a:br>
                <a:rPr lang="en-US" sz="2400" b="0" dirty="0">
                  <a:latin typeface="Cooper Black" pitchFamily="18" charset="0"/>
                </a:rPr>
              </a:br>
              <a:r>
                <a:rPr lang="en-US" sz="2400" b="0" dirty="0">
                  <a:latin typeface="Cooper Black" pitchFamily="18" charset="0"/>
                </a:rPr>
                <a:t>on charges </a:t>
              </a:r>
              <a:br>
                <a:rPr lang="en-US" sz="2400" b="0" dirty="0">
                  <a:latin typeface="Cooper Black" pitchFamily="18" charset="0"/>
                </a:rPr>
              </a:br>
              <a:r>
                <a:rPr lang="en-US" sz="2400" b="0" dirty="0">
                  <a:latin typeface="Cooper Black" pitchFamily="18" charset="0"/>
                </a:rPr>
                <a:t>of malfeasance</a:t>
              </a:r>
              <a:br>
                <a:rPr lang="en-US" sz="2400" b="0" dirty="0">
                  <a:latin typeface="Cooper Black" pitchFamily="18" charset="0"/>
                </a:rPr>
              </a:br>
              <a:r>
                <a:rPr lang="en-US" sz="2400" b="0" dirty="0">
                  <a:latin typeface="Cooper Black" pitchFamily="18" charset="0"/>
                </a:rPr>
                <a:t>against the </a:t>
              </a:r>
              <a:br>
                <a:rPr lang="en-US" sz="2400" b="0" dirty="0">
                  <a:latin typeface="Cooper Black" pitchFamily="18" charset="0"/>
                </a:rPr>
              </a:br>
              <a:r>
                <a:rPr lang="en-US" sz="2400" b="0" dirty="0">
                  <a:latin typeface="Cooper Black" pitchFamily="18" charset="0"/>
                </a:rPr>
                <a:t>shareholders of</a:t>
              </a:r>
              <a:br>
                <a:rPr lang="en-US" sz="2400" b="0" dirty="0">
                  <a:latin typeface="Cooper Black" pitchFamily="18" charset="0"/>
                </a:rPr>
              </a:br>
              <a:r>
                <a:rPr lang="en-US" sz="2400" b="0" dirty="0">
                  <a:latin typeface="Cooper Black" pitchFamily="18" charset="0"/>
                </a:rPr>
                <a:t>Acme Corp.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Approach for Internal Investigations</a:t>
            </a:r>
          </a:p>
        </p:txBody>
      </p:sp>
      <p:sp>
        <p:nvSpPr>
          <p:cNvPr id="993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4724400" cy="5257800"/>
          </a:xfrm>
        </p:spPr>
        <p:txBody>
          <a:bodyPr/>
          <a:lstStyle/>
          <a:p>
            <a:pPr marL="457200" indent="-457200">
              <a:buFont typeface="Wingdings" pitchFamily="2" charset="2"/>
              <a:buAutoNum type="arabicPeriod"/>
            </a:pPr>
            <a:r>
              <a:rPr lang="en-US"/>
              <a:t>Eliminate the obvious</a:t>
            </a:r>
          </a:p>
          <a:p>
            <a:pPr marL="457200" indent="-457200">
              <a:buFont typeface="Wingdings" pitchFamily="2" charset="2"/>
              <a:buAutoNum type="arabicPeriod"/>
            </a:pPr>
            <a:r>
              <a:rPr lang="en-US"/>
              <a:t>Guess at the attack method</a:t>
            </a:r>
          </a:p>
          <a:p>
            <a:pPr marL="457200" indent="-457200">
              <a:buFont typeface="Wingdings" pitchFamily="2" charset="2"/>
              <a:buAutoNum type="arabicPeriod"/>
            </a:pPr>
            <a:r>
              <a:rPr lang="en-US"/>
              <a:t>Reconstruct the crime</a:t>
            </a:r>
          </a:p>
          <a:p>
            <a:pPr marL="457200" indent="-457200">
              <a:buFont typeface="Wingdings" pitchFamily="2" charset="2"/>
              <a:buAutoNum type="arabicPeriod"/>
            </a:pPr>
            <a:r>
              <a:rPr lang="en-US"/>
              <a:t>Traceback to locate source of attack</a:t>
            </a:r>
          </a:p>
          <a:p>
            <a:pPr marL="457200" indent="-457200">
              <a:buFont typeface="Wingdings" pitchFamily="2" charset="2"/>
              <a:buAutoNum type="arabicPeriod"/>
            </a:pPr>
            <a:r>
              <a:rPr lang="en-US"/>
              <a:t>Analyze source, target and intermediate computers involved in attack</a:t>
            </a:r>
          </a:p>
          <a:p>
            <a:pPr marL="457200" indent="-457200">
              <a:buFont typeface="Wingdings" pitchFamily="2" charset="2"/>
              <a:buAutoNum type="arabicPeriod"/>
            </a:pPr>
            <a:r>
              <a:rPr lang="en-US"/>
              <a:t>Collect evidence (maybe even computers)</a:t>
            </a:r>
          </a:p>
          <a:p>
            <a:pPr marL="457200" indent="-457200">
              <a:buFont typeface="Wingdings" pitchFamily="2" charset="2"/>
              <a:buAutoNum type="arabicPeriod"/>
            </a:pPr>
            <a:r>
              <a:rPr lang="en-US"/>
              <a:t>Present evidence to appropriate authorities for follow-up</a:t>
            </a:r>
          </a:p>
        </p:txBody>
      </p:sp>
      <p:pic>
        <p:nvPicPr>
          <p:cNvPr id="993284" name="Picture 4" descr="MCj0289961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7263" y="1447800"/>
            <a:ext cx="4040065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Eliminate the Obvious</a:t>
            </a:r>
          </a:p>
        </p:txBody>
      </p:sp>
      <p:sp>
        <p:nvSpPr>
          <p:cNvPr id="994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000" y="1219200"/>
            <a:ext cx="4572000" cy="5105400"/>
          </a:xfrm>
        </p:spPr>
        <p:txBody>
          <a:bodyPr/>
          <a:lstStyle/>
          <a:p>
            <a:r>
              <a:rPr lang="en-US"/>
              <a:t>Don’t assume that there is in fact a crime</a:t>
            </a:r>
          </a:p>
          <a:p>
            <a:r>
              <a:rPr lang="en-US"/>
              <a:t>Use deduction to narrow down possibilities</a:t>
            </a:r>
          </a:p>
          <a:p>
            <a:pPr lvl="1"/>
            <a:r>
              <a:rPr lang="en-US"/>
              <a:t>Outsider?</a:t>
            </a:r>
          </a:p>
          <a:p>
            <a:pPr lvl="1"/>
            <a:r>
              <a:rPr lang="en-US"/>
              <a:t>Insider?</a:t>
            </a:r>
          </a:p>
          <a:p>
            <a:r>
              <a:rPr lang="en-US"/>
              <a:t>Exclude suspects if possible</a:t>
            </a:r>
          </a:p>
        </p:txBody>
      </p:sp>
      <p:pic>
        <p:nvPicPr>
          <p:cNvPr id="994308" name="Picture 4" descr="MCj0287180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371600"/>
            <a:ext cx="3962400" cy="2931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Hypothesize the Attack</a:t>
            </a:r>
          </a:p>
        </p:txBody>
      </p:sp>
      <p:sp>
        <p:nvSpPr>
          <p:cNvPr id="995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7620000" cy="5410200"/>
          </a:xfrm>
        </p:spPr>
        <p:txBody>
          <a:bodyPr/>
          <a:lstStyle/>
          <a:p>
            <a:r>
              <a:rPr lang="en-US"/>
              <a:t>Collect IMAGE of victimized computer data</a:t>
            </a:r>
          </a:p>
          <a:p>
            <a:pPr lvl="1"/>
            <a:r>
              <a:rPr lang="en-US"/>
              <a:t>Do not power off or power on target computer(s)</a:t>
            </a:r>
          </a:p>
          <a:p>
            <a:pPr lvl="1"/>
            <a:r>
              <a:rPr lang="en-US"/>
              <a:t>Don’t even use the target computer</a:t>
            </a:r>
          </a:p>
          <a:p>
            <a:pPr lvl="1"/>
            <a:r>
              <a:rPr lang="en-US"/>
              <a:t>Make exact copy of disk (&amp; possibly RAM) using specialized utilities</a:t>
            </a:r>
          </a:p>
          <a:p>
            <a:r>
              <a:rPr lang="en-US"/>
              <a:t>Examine log files</a:t>
            </a:r>
          </a:p>
          <a:p>
            <a:r>
              <a:rPr lang="en-US"/>
              <a:t>Look for exploits that attack similar hardware and software as victim machine(s)</a:t>
            </a:r>
          </a:p>
          <a:p>
            <a:r>
              <a:rPr lang="en-US"/>
              <a:t>Study access-control </a:t>
            </a:r>
            <a:br>
              <a:rPr lang="en-US"/>
            </a:br>
            <a:r>
              <a:rPr lang="en-US"/>
              <a:t>lists and other security </a:t>
            </a:r>
            <a:br>
              <a:rPr lang="en-US"/>
            </a:br>
            <a:r>
              <a:rPr lang="en-US"/>
              <a:t>barriers (who could </a:t>
            </a:r>
            <a:br>
              <a:rPr lang="en-US"/>
            </a:br>
            <a:r>
              <a:rPr lang="en-US"/>
              <a:t>have penetrated this </a:t>
            </a:r>
            <a:br>
              <a:rPr lang="en-US"/>
            </a:br>
            <a:r>
              <a:rPr lang="en-US"/>
              <a:t>way?)</a:t>
            </a:r>
          </a:p>
        </p:txBody>
      </p:sp>
      <p:pic>
        <p:nvPicPr>
          <p:cNvPr id="99533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4662489"/>
            <a:ext cx="4648200" cy="1998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Reconstruct the Crime</a:t>
            </a:r>
          </a:p>
        </p:txBody>
      </p:sp>
      <p:sp>
        <p:nvSpPr>
          <p:cNvPr id="996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4953000" cy="5334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/>
              <a:t>See if you can lay out exactly what could have happened during the attack</a:t>
            </a:r>
          </a:p>
          <a:p>
            <a:pPr>
              <a:lnSpc>
                <a:spcPct val="80000"/>
              </a:lnSpc>
            </a:pPr>
            <a:r>
              <a:rPr lang="en-US"/>
              <a:t>Can use a simulated victim computer/system</a:t>
            </a:r>
          </a:p>
          <a:p>
            <a:pPr lvl="1">
              <a:lnSpc>
                <a:spcPct val="80000"/>
              </a:lnSpc>
            </a:pPr>
            <a:r>
              <a:rPr lang="en-US"/>
              <a:t>Configure as close to identical as possible</a:t>
            </a:r>
          </a:p>
          <a:p>
            <a:pPr lvl="1">
              <a:lnSpc>
                <a:spcPct val="80000"/>
              </a:lnSpc>
            </a:pPr>
            <a:r>
              <a:rPr lang="en-US"/>
              <a:t>Enable similar logging, security etc.</a:t>
            </a:r>
          </a:p>
          <a:p>
            <a:pPr>
              <a:lnSpc>
                <a:spcPct val="80000"/>
              </a:lnSpc>
            </a:pPr>
            <a:r>
              <a:rPr lang="en-US"/>
              <a:t>If it is possible to achieve similar effects with a particular hypothesized attack method, this </a:t>
            </a:r>
            <a:r>
              <a:rPr lang="en-US" i="1"/>
              <a:t>may</a:t>
            </a:r>
            <a:r>
              <a:rPr lang="en-US"/>
              <a:t> be the method used</a:t>
            </a:r>
          </a:p>
          <a:p>
            <a:pPr>
              <a:lnSpc>
                <a:spcPct val="80000"/>
              </a:lnSpc>
            </a:pPr>
            <a:r>
              <a:rPr lang="en-US"/>
              <a:t>But neither positive nor negative results will be conclusive</a:t>
            </a:r>
          </a:p>
        </p:txBody>
      </p:sp>
      <p:pic>
        <p:nvPicPr>
          <p:cNvPr id="996358" name="Picture 6" descr="MCj0214920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4139821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152400"/>
            <a:ext cx="6324600" cy="11430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Traceback</a:t>
            </a:r>
          </a:p>
        </p:txBody>
      </p:sp>
      <p:sp>
        <p:nvSpPr>
          <p:cNvPr id="99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Tracing origin of Internet attack very difficult</a:t>
            </a:r>
          </a:p>
          <a:p>
            <a:pPr lvl="1"/>
            <a:r>
              <a:rPr lang="en-US"/>
              <a:t>IP packets can have </a:t>
            </a:r>
            <a:r>
              <a:rPr lang="en-US" i="1"/>
              <a:t>forged headers</a:t>
            </a:r>
            <a:endParaRPr lang="en-US"/>
          </a:p>
          <a:p>
            <a:pPr lvl="1"/>
            <a:r>
              <a:rPr lang="en-US"/>
              <a:t>Many attackers route their attacks through intermediate victims</a:t>
            </a:r>
          </a:p>
          <a:p>
            <a:r>
              <a:rPr lang="en-US"/>
              <a:t>Other problems occur because some system administrators or managers won’t cooperate</a:t>
            </a:r>
          </a:p>
          <a:p>
            <a:pPr lvl="1"/>
            <a:r>
              <a:rPr lang="en-US"/>
              <a:t>Fear of bad publicity</a:t>
            </a:r>
          </a:p>
          <a:p>
            <a:pPr lvl="1"/>
            <a:r>
              <a:rPr lang="en-US"/>
              <a:t>Costs of doing investigative work</a:t>
            </a:r>
          </a:p>
          <a:p>
            <a:pPr lvl="1"/>
            <a:r>
              <a:rPr lang="en-US"/>
              <a:t>legal involvement or </a:t>
            </a:r>
            <a:r>
              <a:rPr lang="en-US" i="1"/>
              <a:t>downstream </a:t>
            </a:r>
            <a:br>
              <a:rPr lang="en-US" i="1"/>
            </a:br>
            <a:r>
              <a:rPr lang="en-US" i="1"/>
              <a:t>liability</a:t>
            </a:r>
            <a:endParaRPr lang="en-US"/>
          </a:p>
        </p:txBody>
      </p:sp>
      <p:pic>
        <p:nvPicPr>
          <p:cNvPr id="99738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4708525"/>
            <a:ext cx="2179072" cy="1920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9738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828800" cy="1506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Analyze Source / Target / Intermediate Computers</a:t>
            </a:r>
          </a:p>
        </p:txBody>
      </p:sp>
      <p:sp>
        <p:nvSpPr>
          <p:cNvPr id="998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38600" y="1371600"/>
            <a:ext cx="4953000" cy="5257800"/>
          </a:xfrm>
        </p:spPr>
        <p:txBody>
          <a:bodyPr/>
          <a:lstStyle/>
          <a:p>
            <a:r>
              <a:rPr lang="en-US" sz="2000"/>
              <a:t>Boot PC to DOS (not Windows)</a:t>
            </a:r>
          </a:p>
          <a:p>
            <a:r>
              <a:rPr lang="en-US" sz="2000"/>
              <a:t>Copy physical bit-for-bit image of entire hard drive(s) to removable media</a:t>
            </a:r>
          </a:p>
          <a:p>
            <a:r>
              <a:rPr lang="en-US" sz="2000"/>
              <a:t>Burn a CD-ROM (or CD-RW) with the data</a:t>
            </a:r>
          </a:p>
          <a:p>
            <a:r>
              <a:rPr lang="en-US" sz="2000"/>
              <a:t>Create duplicate drive/system on another computer</a:t>
            </a:r>
          </a:p>
          <a:p>
            <a:r>
              <a:rPr lang="en-US" sz="2000"/>
              <a:t>Work with the </a:t>
            </a:r>
            <a:r>
              <a:rPr lang="en-US" sz="2000" i="1"/>
              <a:t>copied data</a:t>
            </a:r>
            <a:r>
              <a:rPr lang="en-US" sz="2000"/>
              <a:t> on that other computer, NEVER with raw/original data</a:t>
            </a:r>
          </a:p>
          <a:p>
            <a:r>
              <a:rPr lang="en-US" sz="2000"/>
              <a:t>Read all log files</a:t>
            </a:r>
          </a:p>
          <a:p>
            <a:r>
              <a:rPr lang="en-US" sz="2000"/>
              <a:t>Examine date-last-mod on all files</a:t>
            </a:r>
          </a:p>
          <a:p>
            <a:r>
              <a:rPr lang="en-US" sz="2000"/>
              <a:t>Look for anomalies in config &amp; startup files</a:t>
            </a:r>
          </a:p>
        </p:txBody>
      </p:sp>
      <p:pic>
        <p:nvPicPr>
          <p:cNvPr id="99840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4037012"/>
            <a:ext cx="4038600" cy="2211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9840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447800"/>
            <a:ext cx="2438400" cy="226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on Analysis</a:t>
            </a:r>
          </a:p>
        </p:txBody>
      </p:sp>
      <p:sp>
        <p:nvSpPr>
          <p:cNvPr id="999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7162800" cy="5257800"/>
          </a:xfrm>
        </p:spPr>
        <p:txBody>
          <a:bodyPr/>
          <a:lstStyle/>
          <a:p>
            <a:r>
              <a:rPr lang="en-US"/>
              <a:t>Search for known hacking tools</a:t>
            </a:r>
          </a:p>
          <a:p>
            <a:r>
              <a:rPr lang="en-US"/>
              <a:t>Compare critical files with known-good versions</a:t>
            </a:r>
          </a:p>
          <a:p>
            <a:r>
              <a:rPr lang="en-US"/>
              <a:t>Look for unauthorized accounts</a:t>
            </a:r>
          </a:p>
          <a:p>
            <a:r>
              <a:rPr lang="en-US"/>
              <a:t>Search entire drive (not just files) for keywords</a:t>
            </a:r>
          </a:p>
          <a:p>
            <a:r>
              <a:rPr lang="en-US"/>
              <a:t>Analyze all communications connections</a:t>
            </a:r>
          </a:p>
          <a:p>
            <a:r>
              <a:rPr lang="en-US"/>
              <a:t>Verify significance of </a:t>
            </a:r>
            <a:br>
              <a:rPr lang="en-US"/>
            </a:br>
            <a:r>
              <a:rPr lang="en-US"/>
              <a:t>every file on disk </a:t>
            </a:r>
            <a:br>
              <a:rPr lang="en-US"/>
            </a:br>
            <a:r>
              <a:rPr lang="en-US"/>
              <a:t>(including erased files)</a:t>
            </a:r>
          </a:p>
        </p:txBody>
      </p:sp>
      <p:pic>
        <p:nvPicPr>
          <p:cNvPr id="9994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4038600"/>
            <a:ext cx="4800600" cy="2651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Collect Evidence</a:t>
            </a:r>
          </a:p>
        </p:txBody>
      </p:sp>
      <p:sp>
        <p:nvSpPr>
          <p:cNvPr id="1000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6553200" cy="5181600"/>
          </a:xfrm>
        </p:spPr>
        <p:txBody>
          <a:bodyPr/>
          <a:lstStyle/>
          <a:p>
            <a:r>
              <a:rPr lang="en-US"/>
              <a:t>If possible, impound the computer(s)</a:t>
            </a:r>
          </a:p>
          <a:p>
            <a:r>
              <a:rPr lang="en-US"/>
              <a:t>Safeguard the bit-image copy of the disk:  maintain </a:t>
            </a:r>
            <a:r>
              <a:rPr lang="en-US" i="1"/>
              <a:t>chain of custody</a:t>
            </a:r>
          </a:p>
          <a:p>
            <a:pPr lvl="1"/>
            <a:r>
              <a:rPr lang="en-US"/>
              <a:t>Keep under lock and key</a:t>
            </a:r>
          </a:p>
          <a:p>
            <a:pPr lvl="1"/>
            <a:r>
              <a:rPr lang="en-US"/>
              <a:t>Document exactly who had access to disk at what time</a:t>
            </a:r>
          </a:p>
          <a:p>
            <a:pPr lvl="1"/>
            <a:r>
              <a:rPr lang="en-US"/>
              <a:t>Ensure at least 2 people present for all operations involving evidence</a:t>
            </a:r>
          </a:p>
          <a:p>
            <a:pPr lvl="1"/>
            <a:r>
              <a:rPr lang="en-US"/>
              <a:t>Keep paper log records of everything being done with data</a:t>
            </a:r>
          </a:p>
          <a:p>
            <a:pPr lvl="1"/>
            <a:r>
              <a:rPr lang="en-US"/>
              <a:t>Sign, date, timestamp, safeguard paper too</a:t>
            </a:r>
          </a:p>
        </p:txBody>
      </p:sp>
      <p:pic>
        <p:nvPicPr>
          <p:cNvPr id="1000452" name="Picture 4" descr="MCj0290940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1371600"/>
            <a:ext cx="2283581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2057400" cy="1143000"/>
          </a:xfrm>
        </p:spPr>
        <p:txBody>
          <a:bodyPr/>
          <a:lstStyle/>
          <a:p>
            <a:r>
              <a:rPr lang="en-US"/>
              <a:t>Topics*</a:t>
            </a:r>
          </a:p>
        </p:txBody>
      </p:sp>
      <p:sp>
        <p:nvSpPr>
          <p:cNvPr id="90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905000"/>
            <a:ext cx="7848600" cy="4419600"/>
          </a:xfrm>
        </p:spPr>
        <p:txBody>
          <a:bodyPr/>
          <a:lstStyle/>
          <a:p>
            <a:r>
              <a:rPr lang="en-US" dirty="0"/>
              <a:t>Background</a:t>
            </a:r>
          </a:p>
          <a:p>
            <a:r>
              <a:rPr lang="en-US" dirty="0"/>
              <a:t>Goals of Law Enforcement</a:t>
            </a:r>
          </a:p>
          <a:p>
            <a:r>
              <a:rPr lang="en-US" dirty="0"/>
              <a:t>History of Law Enforcement &amp; Computer Crime</a:t>
            </a:r>
          </a:p>
          <a:p>
            <a:r>
              <a:rPr lang="en-US" dirty="0"/>
              <a:t>Anatomy of a Criminal Investigation</a:t>
            </a:r>
          </a:p>
          <a:p>
            <a:r>
              <a:rPr lang="en-US" dirty="0"/>
              <a:t>Establishing Relations with Law Enforcement</a:t>
            </a:r>
          </a:p>
          <a:p>
            <a:r>
              <a:rPr lang="en-US" dirty="0"/>
              <a:t>Organizational Policy</a:t>
            </a:r>
          </a:p>
          <a:p>
            <a:r>
              <a:rPr lang="en-US" dirty="0"/>
              <a:t>Decision to Report Computer Crime</a:t>
            </a:r>
          </a:p>
        </p:txBody>
      </p:sp>
      <p:sp>
        <p:nvSpPr>
          <p:cNvPr id="906244" name="Text Box 4"/>
          <p:cNvSpPr txBox="1">
            <a:spLocks noChangeArrowheads="1"/>
          </p:cNvSpPr>
          <p:nvPr/>
        </p:nvSpPr>
        <p:spPr bwMode="auto">
          <a:xfrm>
            <a:off x="533400" y="5410200"/>
            <a:ext cx="8077200" cy="1200329"/>
          </a:xfrm>
          <a:prstGeom prst="rect">
            <a:avLst/>
          </a:prstGeom>
          <a:solidFill>
            <a:srgbClr val="FFC000"/>
          </a:solidFill>
          <a:ln w="12700">
            <a:noFill/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*These notes are loosely based </a:t>
            </a:r>
            <a:r>
              <a:rPr lang="en-US" sz="1800" i="1" dirty="0"/>
              <a:t>in part </a:t>
            </a:r>
            <a:r>
              <a:rPr lang="en-US" sz="1800" dirty="0"/>
              <a:t>on CSH5 chapters 55 &amp; 61 and also on notes from the CJ341 Cyberlaw &amp; Cybercrime course I teach at Norwich.  However, separate files will adhere to the contents of each of these two CSH5 chapters.</a:t>
            </a:r>
          </a:p>
        </p:txBody>
      </p:sp>
      <p:pic>
        <p:nvPicPr>
          <p:cNvPr id="90624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0"/>
            <a:ext cx="3838575" cy="2352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on Data Collection from Computers</a:t>
            </a:r>
          </a:p>
        </p:txBody>
      </p:sp>
      <p:sp>
        <p:nvSpPr>
          <p:cNvPr id="1001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expert familiar with </a:t>
            </a:r>
            <a:br>
              <a:rPr lang="en-US"/>
            </a:br>
            <a:r>
              <a:rPr lang="en-US"/>
              <a:t>forensic analysis of specific </a:t>
            </a:r>
            <a:br>
              <a:rPr lang="en-US"/>
            </a:br>
            <a:r>
              <a:rPr lang="en-US"/>
              <a:t>operating system</a:t>
            </a:r>
          </a:p>
          <a:p>
            <a:r>
              <a:rPr lang="en-US"/>
              <a:t>Be aware of possibility of </a:t>
            </a:r>
            <a:br>
              <a:rPr lang="en-US"/>
            </a:br>
            <a:r>
              <a:rPr lang="en-US"/>
              <a:t>booby-traps (logic bombs) </a:t>
            </a:r>
            <a:br>
              <a:rPr lang="en-US"/>
            </a:br>
            <a:r>
              <a:rPr lang="en-US"/>
              <a:t>that could destroy evidence</a:t>
            </a:r>
          </a:p>
          <a:p>
            <a:r>
              <a:rPr lang="en-US"/>
              <a:t>Never reboot computer using suspect operating system – supply external boot media</a:t>
            </a:r>
          </a:p>
          <a:p>
            <a:r>
              <a:rPr lang="en-US"/>
              <a:t>Boot to diagnostic mode only to collect drive image</a:t>
            </a:r>
          </a:p>
          <a:p>
            <a:r>
              <a:rPr lang="en-US"/>
              <a:t>Store media in secure and safe environment</a:t>
            </a:r>
          </a:p>
        </p:txBody>
      </p:sp>
      <p:pic>
        <p:nvPicPr>
          <p:cNvPr id="1001476" name="Picture 4" descr="MCj0339902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219200"/>
            <a:ext cx="3581400" cy="2395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Transfer Evidence</a:t>
            </a:r>
          </a:p>
        </p:txBody>
      </p:sp>
      <p:sp>
        <p:nvSpPr>
          <p:cNvPr id="1002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7696200" cy="5486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/>
              <a:t>Seal evidence in evidence bags</a:t>
            </a:r>
          </a:p>
          <a:p>
            <a:pPr lvl="1">
              <a:lnSpc>
                <a:spcPct val="80000"/>
              </a:lnSpc>
            </a:pPr>
            <a:r>
              <a:rPr lang="en-US"/>
              <a:t>Signed labels over closures</a:t>
            </a:r>
          </a:p>
          <a:p>
            <a:pPr lvl="1">
              <a:lnSpc>
                <a:spcPct val="80000"/>
              </a:lnSpc>
            </a:pPr>
            <a:r>
              <a:rPr lang="en-US"/>
              <a:t>Complete details for later use in court</a:t>
            </a:r>
          </a:p>
          <a:p>
            <a:pPr>
              <a:lnSpc>
                <a:spcPct val="80000"/>
              </a:lnSpc>
            </a:pPr>
            <a:r>
              <a:rPr lang="en-US"/>
              <a:t>Use digital signature on all electronic data</a:t>
            </a:r>
          </a:p>
          <a:p>
            <a:pPr>
              <a:lnSpc>
                <a:spcPct val="80000"/>
              </a:lnSpc>
            </a:pPr>
            <a:r>
              <a:rPr lang="en-US"/>
              <a:t>Prepare binder laying out the evidence</a:t>
            </a:r>
          </a:p>
          <a:p>
            <a:pPr lvl="1">
              <a:lnSpc>
                <a:spcPct val="80000"/>
              </a:lnSpc>
            </a:pPr>
            <a:r>
              <a:rPr lang="en-US"/>
              <a:t>Number all exhibits</a:t>
            </a:r>
          </a:p>
          <a:p>
            <a:pPr lvl="1">
              <a:lnSpc>
                <a:spcPct val="80000"/>
              </a:lnSpc>
            </a:pPr>
            <a:r>
              <a:rPr lang="en-US"/>
              <a:t>Refer to named, numbered exhibits in report</a:t>
            </a:r>
          </a:p>
          <a:p>
            <a:pPr>
              <a:lnSpc>
                <a:spcPct val="80000"/>
              </a:lnSpc>
            </a:pPr>
            <a:r>
              <a:rPr lang="en-US"/>
              <a:t>Provide table of contents</a:t>
            </a:r>
          </a:p>
          <a:p>
            <a:pPr>
              <a:lnSpc>
                <a:spcPct val="80000"/>
              </a:lnSpc>
            </a:pPr>
            <a:r>
              <a:rPr lang="en-US"/>
              <a:t>Write executive summary (1 page </a:t>
            </a:r>
            <a:br>
              <a:rPr lang="en-US"/>
            </a:br>
            <a:r>
              <a:rPr lang="en-US"/>
              <a:t>only)</a:t>
            </a:r>
          </a:p>
          <a:p>
            <a:pPr>
              <a:lnSpc>
                <a:spcPct val="80000"/>
              </a:lnSpc>
            </a:pPr>
            <a:r>
              <a:rPr lang="en-US"/>
              <a:t>Give details of investigation</a:t>
            </a:r>
          </a:p>
          <a:p>
            <a:pPr>
              <a:lnSpc>
                <a:spcPct val="80000"/>
              </a:lnSpc>
            </a:pPr>
            <a:r>
              <a:rPr lang="en-US"/>
              <a:t>Provide discussion of reasoning</a:t>
            </a:r>
          </a:p>
          <a:p>
            <a:pPr>
              <a:lnSpc>
                <a:spcPct val="80000"/>
              </a:lnSpc>
            </a:pPr>
            <a:r>
              <a:rPr lang="en-US"/>
              <a:t>Show timelines</a:t>
            </a:r>
          </a:p>
        </p:txBody>
      </p:sp>
      <p:pic>
        <p:nvPicPr>
          <p:cNvPr id="1002501" name="Picture 5" descr="MCj0325318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3886201"/>
            <a:ext cx="2743200" cy="2730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Establishing Relations with Law Enforcement (1)</a:t>
            </a:r>
          </a:p>
        </p:txBody>
      </p:sp>
      <p:sp>
        <p:nvSpPr>
          <p:cNvPr id="1065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7162800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Never attack a bureaucracy without knowing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Who does what 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Who has power 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Who will help you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Who will hinder you</a:t>
            </a:r>
          </a:p>
          <a:p>
            <a:pPr>
              <a:lnSpc>
                <a:spcPct val="80000"/>
              </a:lnSpc>
            </a:pPr>
            <a:r>
              <a:rPr lang="en-US" dirty="0"/>
              <a:t>Never try finding out about a </a:t>
            </a:r>
            <a:br>
              <a:rPr lang="en-US" dirty="0"/>
            </a:br>
            <a:r>
              <a:rPr lang="en-US" dirty="0"/>
              <a:t>bureaucracy in an emergency</a:t>
            </a:r>
          </a:p>
          <a:p>
            <a:pPr>
              <a:lnSpc>
                <a:spcPct val="80000"/>
              </a:lnSpc>
            </a:pPr>
            <a:r>
              <a:rPr lang="en-US" dirty="0"/>
              <a:t>Therefore, get to know your </a:t>
            </a:r>
            <a:br>
              <a:rPr lang="en-US" dirty="0"/>
            </a:br>
            <a:r>
              <a:rPr lang="en-US" dirty="0"/>
              <a:t>local bureaucrats when you </a:t>
            </a:r>
            <a:br>
              <a:rPr lang="en-US" dirty="0"/>
            </a:br>
            <a:r>
              <a:rPr lang="en-US" dirty="0"/>
              <a:t>are </a:t>
            </a:r>
            <a:r>
              <a:rPr lang="en-US" i="1" dirty="0"/>
              <a:t>not</a:t>
            </a:r>
            <a:r>
              <a:rPr lang="en-US" dirty="0"/>
              <a:t> involved in an </a:t>
            </a:r>
            <a:br>
              <a:rPr lang="en-US" dirty="0"/>
            </a:br>
            <a:r>
              <a:rPr lang="en-US" dirty="0"/>
              <a:t>investigation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Get the groundwork done when you can avoid putting pressure on people</a:t>
            </a:r>
          </a:p>
        </p:txBody>
      </p:sp>
      <p:pic>
        <p:nvPicPr>
          <p:cNvPr id="10659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0400" y="2057400"/>
            <a:ext cx="3255617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Establishing Relations with Law Enforcement (2)</a:t>
            </a:r>
          </a:p>
        </p:txBody>
      </p:sp>
      <p:sp>
        <p:nvSpPr>
          <p:cNvPr id="980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71628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/>
              <a:t>Forge good relations </a:t>
            </a:r>
            <a:r>
              <a:rPr lang="en-US" i="1"/>
              <a:t>before</a:t>
            </a:r>
            <a:r>
              <a:rPr lang="en-US"/>
              <a:t> there’s a </a:t>
            </a:r>
            <a:br>
              <a:rPr lang="en-US"/>
            </a:br>
            <a:r>
              <a:rPr lang="en-US"/>
              <a:t>problem</a:t>
            </a:r>
          </a:p>
          <a:p>
            <a:pPr>
              <a:lnSpc>
                <a:spcPct val="80000"/>
              </a:lnSpc>
            </a:pPr>
            <a:r>
              <a:rPr lang="en-US"/>
              <a:t>Be aware of jurisdictions</a:t>
            </a:r>
          </a:p>
          <a:p>
            <a:pPr lvl="1">
              <a:lnSpc>
                <a:spcPct val="80000"/>
              </a:lnSpc>
            </a:pPr>
            <a:r>
              <a:rPr lang="en-US"/>
              <a:t>Federal</a:t>
            </a:r>
          </a:p>
          <a:p>
            <a:pPr lvl="1">
              <a:lnSpc>
                <a:spcPct val="80000"/>
              </a:lnSpc>
            </a:pPr>
            <a:r>
              <a:rPr lang="en-US"/>
              <a:t>State</a:t>
            </a:r>
          </a:p>
          <a:p>
            <a:pPr lvl="1">
              <a:lnSpc>
                <a:spcPct val="80000"/>
              </a:lnSpc>
            </a:pPr>
            <a:r>
              <a:rPr lang="en-US"/>
              <a:t>Municipal</a:t>
            </a:r>
          </a:p>
          <a:p>
            <a:pPr>
              <a:lnSpc>
                <a:spcPct val="80000"/>
              </a:lnSpc>
            </a:pPr>
            <a:r>
              <a:rPr lang="en-US"/>
              <a:t>Know</a:t>
            </a:r>
          </a:p>
          <a:p>
            <a:pPr lvl="1">
              <a:lnSpc>
                <a:spcPct val="80000"/>
              </a:lnSpc>
            </a:pPr>
            <a:r>
              <a:rPr lang="en-US"/>
              <a:t>Chief of police</a:t>
            </a:r>
          </a:p>
          <a:p>
            <a:pPr lvl="1">
              <a:lnSpc>
                <a:spcPct val="80000"/>
              </a:lnSpc>
            </a:pPr>
            <a:r>
              <a:rPr lang="en-US"/>
              <a:t>Computer-crime specialist, if any</a:t>
            </a:r>
          </a:p>
          <a:p>
            <a:pPr lvl="1">
              <a:lnSpc>
                <a:spcPct val="80000"/>
              </a:lnSpc>
            </a:pPr>
            <a:r>
              <a:rPr lang="en-US"/>
              <a:t>District attorneys</a:t>
            </a:r>
          </a:p>
          <a:p>
            <a:pPr>
              <a:lnSpc>
                <a:spcPct val="80000"/>
              </a:lnSpc>
            </a:pPr>
            <a:r>
              <a:rPr lang="en-US"/>
              <a:t>Offer to help in any way in other investigations if resources available</a:t>
            </a:r>
          </a:p>
        </p:txBody>
      </p:sp>
      <p:pic>
        <p:nvPicPr>
          <p:cNvPr id="9809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8989" y="1066800"/>
            <a:ext cx="1820340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Organizational Policy</a:t>
            </a:r>
          </a:p>
        </p:txBody>
      </p:sp>
      <p:sp>
        <p:nvSpPr>
          <p:cNvPr id="979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1400" y="1066800"/>
            <a:ext cx="5334000" cy="5562600"/>
          </a:xfrm>
        </p:spPr>
        <p:txBody>
          <a:bodyPr/>
          <a:lstStyle/>
          <a:p>
            <a:r>
              <a:rPr lang="en-US"/>
              <a:t>Involve/inform/educate corporate counsel at every stage</a:t>
            </a:r>
          </a:p>
          <a:p>
            <a:r>
              <a:rPr lang="en-US"/>
              <a:t>Communicate with LE through single channel</a:t>
            </a:r>
          </a:p>
          <a:p>
            <a:pPr lvl="1"/>
            <a:r>
              <a:rPr lang="en-US"/>
              <a:t>Employee release of information could taint evidence</a:t>
            </a:r>
          </a:p>
          <a:p>
            <a:pPr lvl="1"/>
            <a:r>
              <a:rPr lang="en-US"/>
              <a:t>Might even lead to prosecution of witness</a:t>
            </a:r>
          </a:p>
          <a:p>
            <a:r>
              <a:rPr lang="en-US"/>
              <a:t>Preserve computer evidence</a:t>
            </a:r>
          </a:p>
          <a:p>
            <a:r>
              <a:rPr lang="en-US"/>
              <a:t>Produce computer evidence in accordance with legal requirements and procedures only</a:t>
            </a:r>
          </a:p>
        </p:txBody>
      </p:sp>
      <p:pic>
        <p:nvPicPr>
          <p:cNvPr id="9799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" y="1600200"/>
            <a:ext cx="3360420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Involving the Authorities</a:t>
            </a:r>
          </a:p>
        </p:txBody>
      </p:sp>
      <p:sp>
        <p:nvSpPr>
          <p:cNvPr id="1018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447800"/>
            <a:ext cx="5562600" cy="4876800"/>
          </a:xfrm>
        </p:spPr>
        <p:txBody>
          <a:bodyPr/>
          <a:lstStyle/>
          <a:p>
            <a:r>
              <a:rPr lang="en-US"/>
              <a:t>Why people don’t always call the authorities</a:t>
            </a:r>
          </a:p>
          <a:p>
            <a:r>
              <a:rPr lang="en-US"/>
              <a:t>Reasons for contacting authorities</a:t>
            </a:r>
          </a:p>
          <a:p>
            <a:r>
              <a:rPr lang="en-US"/>
              <a:t>Deciding which authorities to call</a:t>
            </a:r>
          </a:p>
          <a:p>
            <a:r>
              <a:rPr lang="en-US"/>
              <a:t>Consequences of involving law enforcement agencies</a:t>
            </a:r>
          </a:p>
          <a:p>
            <a:r>
              <a:rPr lang="en-US"/>
              <a:t>Deciding to call the cavalry (or not)</a:t>
            </a:r>
          </a:p>
          <a:p>
            <a:r>
              <a:rPr lang="en-US"/>
              <a:t>Stopping the investigation</a:t>
            </a:r>
          </a:p>
        </p:txBody>
      </p:sp>
      <p:pic>
        <p:nvPicPr>
          <p:cNvPr id="10188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5100" y="1066801"/>
            <a:ext cx="2515605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People Don’t Always Call the Authorities</a:t>
            </a:r>
          </a:p>
        </p:txBody>
      </p:sp>
      <p:sp>
        <p:nvSpPr>
          <p:cNvPr id="1020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5715000" cy="4648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/>
              <a:t>Not serious enough to </a:t>
            </a:r>
            <a:br>
              <a:rPr lang="en-US"/>
            </a:br>
            <a:r>
              <a:rPr lang="en-US"/>
              <a:t>warrant nuisance</a:t>
            </a:r>
          </a:p>
          <a:p>
            <a:pPr>
              <a:lnSpc>
                <a:spcPct val="80000"/>
              </a:lnSpc>
            </a:pPr>
            <a:r>
              <a:rPr lang="en-US"/>
              <a:t>Doesn’t involve federal-</a:t>
            </a:r>
            <a:br>
              <a:rPr lang="en-US"/>
            </a:br>
            <a:r>
              <a:rPr lang="en-US"/>
              <a:t>interest computers</a:t>
            </a:r>
          </a:p>
          <a:p>
            <a:pPr>
              <a:lnSpc>
                <a:spcPct val="80000"/>
              </a:lnSpc>
            </a:pPr>
            <a:r>
              <a:rPr lang="en-US"/>
              <a:t>Unlikely to reach prosecution</a:t>
            </a:r>
          </a:p>
          <a:p>
            <a:pPr>
              <a:lnSpc>
                <a:spcPct val="80000"/>
              </a:lnSpc>
            </a:pPr>
            <a:r>
              <a:rPr lang="en-US"/>
              <a:t>Publicity could be harmful or embarrassing</a:t>
            </a:r>
          </a:p>
          <a:p>
            <a:pPr>
              <a:lnSpc>
                <a:spcPct val="80000"/>
              </a:lnSpc>
            </a:pPr>
            <a:r>
              <a:rPr lang="en-US"/>
              <a:t>Impossible to solve</a:t>
            </a:r>
          </a:p>
          <a:p>
            <a:pPr>
              <a:lnSpc>
                <a:spcPct val="80000"/>
              </a:lnSpc>
            </a:pPr>
            <a:r>
              <a:rPr lang="en-US"/>
              <a:t>Prosecution would cost more </a:t>
            </a:r>
            <a:br>
              <a:rPr lang="en-US"/>
            </a:br>
            <a:r>
              <a:rPr lang="en-US"/>
              <a:t>than reasonable</a:t>
            </a:r>
          </a:p>
          <a:p>
            <a:pPr>
              <a:lnSpc>
                <a:spcPct val="80000"/>
              </a:lnSpc>
            </a:pPr>
            <a:r>
              <a:rPr lang="en-US"/>
              <a:t>Prosecution could cause harm </a:t>
            </a:r>
            <a:br>
              <a:rPr lang="en-US"/>
            </a:br>
            <a:r>
              <a:rPr lang="en-US"/>
              <a:t>to victim</a:t>
            </a:r>
          </a:p>
        </p:txBody>
      </p:sp>
      <p:sp>
        <p:nvSpPr>
          <p:cNvPr id="1020932" name="WordArt 4"/>
          <p:cNvSpPr>
            <a:spLocks noChangeArrowheads="1" noChangeShapeType="1" noTextEdit="1"/>
          </p:cNvSpPr>
          <p:nvPr/>
        </p:nvSpPr>
        <p:spPr bwMode="auto">
          <a:xfrm>
            <a:off x="4953000" y="1066800"/>
            <a:ext cx="4038600" cy="548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9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 type="none" w="sm" len="sm"/>
                  <a:tailEnd type="none" w="sm" len="sm"/>
                </a:ln>
                <a:gradFill rotWithShape="0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Arial Black"/>
              </a:rPr>
              <a:t>?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Reasons for Contacting Authorities</a:t>
            </a:r>
          </a:p>
        </p:txBody>
      </p:sp>
      <p:sp>
        <p:nvSpPr>
          <p:cNvPr id="1021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1295400"/>
            <a:ext cx="6553200" cy="5029200"/>
          </a:xfrm>
        </p:spPr>
        <p:txBody>
          <a:bodyPr/>
          <a:lstStyle/>
          <a:p>
            <a:r>
              <a:rPr lang="en-US"/>
              <a:t>Computer is instrument in a reportable crime</a:t>
            </a:r>
          </a:p>
          <a:p>
            <a:pPr lvl="1"/>
            <a:r>
              <a:rPr lang="en-US"/>
              <a:t>Failing to report crime may be cause for prosecution as accessory before or after the fact</a:t>
            </a:r>
          </a:p>
          <a:p>
            <a:r>
              <a:rPr lang="en-US"/>
              <a:t>Federal-interest computer</a:t>
            </a:r>
          </a:p>
          <a:p>
            <a:pPr lvl="1"/>
            <a:r>
              <a:rPr lang="en-US"/>
              <a:t>Involved in federal crime (gambling, kidnapping, interstate fraud)</a:t>
            </a:r>
          </a:p>
          <a:p>
            <a:pPr lvl="1"/>
            <a:r>
              <a:rPr lang="en-US"/>
              <a:t>Used by government or govt agency</a:t>
            </a:r>
          </a:p>
          <a:p>
            <a:pPr lvl="1"/>
            <a:r>
              <a:rPr lang="en-US"/>
              <a:t>Used by contractor to govt or agency</a:t>
            </a:r>
          </a:p>
          <a:p>
            <a:pPr lvl="1"/>
            <a:r>
              <a:rPr lang="en-US"/>
              <a:t>Used in financial industry</a:t>
            </a:r>
          </a:p>
          <a:p>
            <a:r>
              <a:rPr lang="en-US"/>
              <a:t>Ask competent lawyer to help decide</a:t>
            </a:r>
          </a:p>
        </p:txBody>
      </p:sp>
      <p:sp>
        <p:nvSpPr>
          <p:cNvPr id="1021956" name="WordArt 4"/>
          <p:cNvSpPr>
            <a:spLocks noChangeArrowheads="1" noChangeShapeType="1" noTextEdit="1"/>
          </p:cNvSpPr>
          <p:nvPr/>
        </p:nvSpPr>
        <p:spPr bwMode="auto">
          <a:xfrm>
            <a:off x="228600" y="1219200"/>
            <a:ext cx="1295400" cy="525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23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6000" kern="10">
                <a:ln w="9525">
                  <a:round/>
                  <a:headEnd type="none" w="sm" len="sm"/>
                  <a:tailEnd type="none" w="sm" len="sm"/>
                </a:ln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  <a:latin typeface="Arial Black"/>
              </a:rPr>
              <a:t>!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Deciding Which Authorities to Call</a:t>
            </a:r>
          </a:p>
        </p:txBody>
      </p:sp>
      <p:sp>
        <p:nvSpPr>
          <p:cNvPr id="1022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305800" cy="5334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/>
              <a:t>Attack on any federal-interest computer:  FBI</a:t>
            </a:r>
          </a:p>
          <a:p>
            <a:pPr>
              <a:lnSpc>
                <a:spcPct val="80000"/>
              </a:lnSpc>
            </a:pPr>
            <a:r>
              <a:rPr lang="en-US"/>
              <a:t>Threats on the President and high officials:  FBI and Secret Service</a:t>
            </a:r>
          </a:p>
          <a:p>
            <a:pPr>
              <a:lnSpc>
                <a:spcPct val="80000"/>
              </a:lnSpc>
            </a:pPr>
            <a:r>
              <a:rPr lang="en-US"/>
              <a:t>Fraud perpetrated against a specific government agency (HUD, IRS, INS, DOT, DOD, DOJ. . . .):  contact </a:t>
            </a:r>
            <a:r>
              <a:rPr lang="en-US" i="1"/>
              <a:t>that agency</a:t>
            </a:r>
            <a:endParaRPr lang="en-US"/>
          </a:p>
          <a:p>
            <a:pPr>
              <a:lnSpc>
                <a:spcPct val="80000"/>
              </a:lnSpc>
            </a:pPr>
            <a:r>
              <a:rPr lang="en-US"/>
              <a:t>Critical issue is whether to use local agencies</a:t>
            </a:r>
          </a:p>
          <a:p>
            <a:pPr lvl="1">
              <a:lnSpc>
                <a:spcPct val="80000"/>
              </a:lnSpc>
            </a:pPr>
            <a:r>
              <a:rPr lang="en-US"/>
              <a:t>If wrong level, can languish </a:t>
            </a:r>
            <a:br>
              <a:rPr lang="en-US"/>
            </a:br>
            <a:r>
              <a:rPr lang="en-US"/>
              <a:t>in limbo; or</a:t>
            </a:r>
          </a:p>
          <a:p>
            <a:pPr lvl="1">
              <a:lnSpc>
                <a:spcPct val="80000"/>
              </a:lnSpc>
            </a:pPr>
            <a:r>
              <a:rPr lang="en-US"/>
              <a:t>Be thrown out of court; and</a:t>
            </a:r>
          </a:p>
          <a:p>
            <a:pPr lvl="1">
              <a:lnSpc>
                <a:spcPct val="80000"/>
              </a:lnSpc>
            </a:pPr>
            <a:r>
              <a:rPr lang="en-US"/>
              <a:t>Preclude further prosecution </a:t>
            </a:r>
            <a:br>
              <a:rPr lang="en-US"/>
            </a:br>
            <a:r>
              <a:rPr lang="en-US"/>
              <a:t>because of double jeopardy</a:t>
            </a:r>
          </a:p>
          <a:p>
            <a:pPr>
              <a:lnSpc>
                <a:spcPct val="80000"/>
              </a:lnSpc>
            </a:pPr>
            <a:r>
              <a:rPr lang="en-US"/>
              <a:t>Call a legal expert (not </a:t>
            </a:r>
            <a:br>
              <a:rPr lang="en-US"/>
            </a:br>
            <a:r>
              <a:rPr lang="en-US"/>
              <a:t>necessarily corporate </a:t>
            </a:r>
            <a:br>
              <a:rPr lang="en-US"/>
            </a:br>
            <a:r>
              <a:rPr lang="en-US"/>
              <a:t>counsel) for sound advice</a:t>
            </a:r>
          </a:p>
        </p:txBody>
      </p:sp>
      <p:pic>
        <p:nvPicPr>
          <p:cNvPr id="10229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3871913"/>
            <a:ext cx="3421100" cy="2681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162800" cy="609600"/>
          </a:xfrm>
        </p:spPr>
        <p:txBody>
          <a:bodyPr/>
          <a:lstStyle/>
          <a:p>
            <a:r>
              <a:rPr lang="en-US"/>
              <a:t>Know Your Local Resources</a:t>
            </a:r>
          </a:p>
        </p:txBody>
      </p:sp>
      <p:sp>
        <p:nvSpPr>
          <p:cNvPr id="1025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762000"/>
            <a:ext cx="8077200" cy="4267200"/>
          </a:xfrm>
        </p:spPr>
        <p:txBody>
          <a:bodyPr/>
          <a:lstStyle/>
          <a:p>
            <a:r>
              <a:rPr lang="en-US" sz="2000"/>
              <a:t>Make appointments with</a:t>
            </a:r>
          </a:p>
          <a:p>
            <a:pPr lvl="1"/>
            <a:r>
              <a:rPr lang="en-US" sz="2000"/>
              <a:t>Local, state, federal prosecutors or attorneys general</a:t>
            </a:r>
          </a:p>
          <a:p>
            <a:pPr lvl="1"/>
            <a:r>
              <a:rPr lang="en-US" sz="2000"/>
              <a:t>Computer crime squads</a:t>
            </a:r>
          </a:p>
          <a:p>
            <a:pPr lvl="2"/>
            <a:r>
              <a:rPr lang="en-US" sz="2000"/>
              <a:t>State</a:t>
            </a:r>
          </a:p>
          <a:p>
            <a:pPr lvl="2"/>
            <a:r>
              <a:rPr lang="en-US" sz="2000"/>
              <a:t>Federal</a:t>
            </a:r>
          </a:p>
          <a:p>
            <a:r>
              <a:rPr lang="en-US" sz="2000"/>
              <a:t>Participate in local InfraGard meetings</a:t>
            </a:r>
          </a:p>
          <a:p>
            <a:pPr lvl="1"/>
            <a:r>
              <a:rPr lang="en-US" sz="2000"/>
              <a:t>Attend, mix, discuss, lecture</a:t>
            </a:r>
          </a:p>
          <a:p>
            <a:pPr lvl="1"/>
            <a:r>
              <a:rPr lang="en-US" sz="2000"/>
              <a:t>Offer to host meeting</a:t>
            </a:r>
          </a:p>
          <a:p>
            <a:r>
              <a:rPr lang="en-US" sz="2000"/>
              <a:t>For list of local FBI field offices, see</a:t>
            </a:r>
          </a:p>
          <a:p>
            <a:pPr lvl="1">
              <a:buFont typeface="Wingdings" pitchFamily="2" charset="2"/>
              <a:buNone/>
            </a:pPr>
            <a:r>
              <a:rPr lang="en-US" sz="2000">
                <a:hlinkClick r:id="rId3"/>
              </a:rPr>
              <a:t>http://www.nipc.gov/contact.htm</a:t>
            </a:r>
            <a:r>
              <a:rPr lang="en-US" sz="2000"/>
              <a:t> </a:t>
            </a:r>
          </a:p>
        </p:txBody>
      </p:sp>
      <p:pic>
        <p:nvPicPr>
          <p:cNvPr id="1025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68863"/>
            <a:ext cx="9144000" cy="19891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Background:  Crimes Involving Computers </a:t>
            </a:r>
          </a:p>
        </p:txBody>
      </p:sp>
      <p:sp>
        <p:nvSpPr>
          <p:cNvPr id="985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57600" y="1371600"/>
            <a:ext cx="5105400" cy="4953000"/>
          </a:xfrm>
        </p:spPr>
        <p:txBody>
          <a:bodyPr/>
          <a:lstStyle/>
          <a:p>
            <a:r>
              <a:rPr lang="en-US" sz="2000"/>
              <a:t>Pedophiles</a:t>
            </a:r>
          </a:p>
          <a:p>
            <a:r>
              <a:rPr lang="en-US" sz="2000"/>
              <a:t>Hate groups</a:t>
            </a:r>
          </a:p>
          <a:p>
            <a:r>
              <a:rPr lang="en-US" sz="2000"/>
              <a:t>Pornography (child, adult)</a:t>
            </a:r>
          </a:p>
          <a:p>
            <a:r>
              <a:rPr lang="en-US" sz="2000"/>
              <a:t>Malicious software (viruses, worms, Trojans)</a:t>
            </a:r>
          </a:p>
          <a:p>
            <a:r>
              <a:rPr lang="en-US" sz="2000"/>
              <a:t>Stolen/counterfeit software, music &amp; video</a:t>
            </a:r>
          </a:p>
          <a:p>
            <a:r>
              <a:rPr lang="en-US" sz="2000"/>
              <a:t>Plagiarism</a:t>
            </a:r>
          </a:p>
          <a:p>
            <a:r>
              <a:rPr lang="en-US" sz="2000"/>
              <a:t>Criminal hackers (penetration, vandalism, hactivism)</a:t>
            </a:r>
          </a:p>
          <a:p>
            <a:r>
              <a:rPr lang="en-US" sz="2000"/>
              <a:t>Breaches of confidentiality (eavesdropping, </a:t>
            </a:r>
          </a:p>
          <a:p>
            <a:r>
              <a:rPr lang="en-US" sz="2000"/>
              <a:t>Fraud (online sales/auctions, stock manipulation, theft of identity)</a:t>
            </a:r>
          </a:p>
        </p:txBody>
      </p:sp>
      <p:pic>
        <p:nvPicPr>
          <p:cNvPr id="985092" name="Picture 4" descr="PEOK0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95400"/>
            <a:ext cx="3614738" cy="556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85101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5105400"/>
            <a:ext cx="403225" cy="609600"/>
          </a:xfrm>
          <a:prstGeom prst="rect">
            <a:avLst/>
          </a:prstGeom>
          <a:noFill/>
        </p:spPr>
      </p:pic>
      <p:pic>
        <p:nvPicPr>
          <p:cNvPr id="985102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28738" y="4999038"/>
            <a:ext cx="673100" cy="7508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Consequences of Involving Law Enforcement Agencies</a:t>
            </a:r>
          </a:p>
        </p:txBody>
      </p:sp>
      <p:sp>
        <p:nvSpPr>
          <p:cNvPr id="1026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52800" y="1295400"/>
            <a:ext cx="5638800" cy="5334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/>
              <a:t>Loss of control over investigation</a:t>
            </a:r>
          </a:p>
          <a:p>
            <a:pPr lvl="1">
              <a:lnSpc>
                <a:spcPct val="80000"/>
              </a:lnSpc>
            </a:pPr>
            <a:r>
              <a:rPr lang="en-US"/>
              <a:t>Commitment is to society, not victim</a:t>
            </a:r>
          </a:p>
          <a:p>
            <a:pPr lvl="1">
              <a:lnSpc>
                <a:spcPct val="80000"/>
              </a:lnSpc>
            </a:pPr>
            <a:r>
              <a:rPr lang="en-US"/>
              <a:t>May or may not protect individual or corporate interests</a:t>
            </a:r>
          </a:p>
          <a:p>
            <a:pPr lvl="1">
              <a:lnSpc>
                <a:spcPct val="80000"/>
              </a:lnSpc>
            </a:pPr>
            <a:r>
              <a:rPr lang="en-US"/>
              <a:t>But increasingly sensitive to needs of business</a:t>
            </a:r>
          </a:p>
          <a:p>
            <a:pPr>
              <a:lnSpc>
                <a:spcPct val="80000"/>
              </a:lnSpc>
            </a:pPr>
            <a:r>
              <a:rPr lang="en-US"/>
              <a:t>Requirements of LE</a:t>
            </a:r>
          </a:p>
          <a:p>
            <a:pPr lvl="1">
              <a:lnSpc>
                <a:spcPct val="80000"/>
              </a:lnSpc>
            </a:pPr>
            <a:r>
              <a:rPr lang="en-US"/>
              <a:t>Jurisdiction is appropriate</a:t>
            </a:r>
          </a:p>
          <a:p>
            <a:pPr lvl="1">
              <a:lnSpc>
                <a:spcPct val="80000"/>
              </a:lnSpc>
            </a:pPr>
            <a:r>
              <a:rPr lang="en-US"/>
              <a:t>Crime has occurred</a:t>
            </a:r>
          </a:p>
          <a:p>
            <a:pPr lvl="1">
              <a:lnSpc>
                <a:spcPct val="80000"/>
              </a:lnSpc>
            </a:pPr>
            <a:r>
              <a:rPr lang="en-US"/>
              <a:t>Large enough loss, danger, issue to warrant effort</a:t>
            </a:r>
          </a:p>
          <a:p>
            <a:pPr lvl="1">
              <a:lnSpc>
                <a:spcPct val="80000"/>
              </a:lnSpc>
            </a:pPr>
            <a:r>
              <a:rPr lang="en-US"/>
              <a:t>Reasonable hope of solving &amp; prosecuting</a:t>
            </a:r>
          </a:p>
        </p:txBody>
      </p:sp>
      <p:pic>
        <p:nvPicPr>
          <p:cNvPr id="1026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0"/>
            <a:ext cx="3343275" cy="40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to Expect from Law Enforcement</a:t>
            </a:r>
          </a:p>
        </p:txBody>
      </p:sp>
      <p:sp>
        <p:nvSpPr>
          <p:cNvPr id="1027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295400"/>
            <a:ext cx="7162800" cy="5029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/>
              <a:t>Legal rights</a:t>
            </a:r>
          </a:p>
          <a:p>
            <a:pPr lvl="1">
              <a:lnSpc>
                <a:spcPct val="80000"/>
              </a:lnSpc>
            </a:pPr>
            <a:r>
              <a:rPr lang="en-US"/>
              <a:t>Issue subpoenas for invasion of privacy</a:t>
            </a:r>
          </a:p>
          <a:p>
            <a:pPr lvl="1">
              <a:lnSpc>
                <a:spcPct val="80000"/>
              </a:lnSpc>
            </a:pPr>
            <a:r>
              <a:rPr lang="en-US"/>
              <a:t>Seize computers without warning</a:t>
            </a:r>
          </a:p>
          <a:p>
            <a:pPr lvl="1">
              <a:lnSpc>
                <a:spcPct val="80000"/>
              </a:lnSpc>
            </a:pPr>
            <a:r>
              <a:rPr lang="en-US"/>
              <a:t>Impound computers and data </a:t>
            </a:r>
            <a:br>
              <a:rPr lang="en-US"/>
            </a:br>
            <a:r>
              <a:rPr lang="en-US"/>
              <a:t>indefinitely</a:t>
            </a:r>
          </a:p>
          <a:p>
            <a:pPr>
              <a:lnSpc>
                <a:spcPct val="80000"/>
              </a:lnSpc>
            </a:pPr>
            <a:r>
              <a:rPr lang="en-US"/>
              <a:t>More power in investigation</a:t>
            </a:r>
          </a:p>
          <a:p>
            <a:pPr lvl="1">
              <a:lnSpc>
                <a:spcPct val="80000"/>
              </a:lnSpc>
            </a:pPr>
            <a:r>
              <a:rPr lang="en-US"/>
              <a:t>Tap phone lines</a:t>
            </a:r>
          </a:p>
          <a:p>
            <a:pPr lvl="1">
              <a:lnSpc>
                <a:spcPct val="80000"/>
              </a:lnSpc>
            </a:pPr>
            <a:r>
              <a:rPr lang="en-US"/>
              <a:t>Initiate surveillance</a:t>
            </a:r>
          </a:p>
          <a:p>
            <a:pPr lvl="1">
              <a:lnSpc>
                <a:spcPct val="80000"/>
              </a:lnSpc>
            </a:pPr>
            <a:r>
              <a:rPr lang="en-US"/>
              <a:t>Undercover officers</a:t>
            </a:r>
          </a:p>
          <a:p>
            <a:pPr lvl="1">
              <a:lnSpc>
                <a:spcPct val="80000"/>
              </a:lnSpc>
            </a:pPr>
            <a:r>
              <a:rPr lang="en-US"/>
              <a:t>Question employees</a:t>
            </a:r>
          </a:p>
          <a:p>
            <a:pPr lvl="1">
              <a:lnSpc>
                <a:spcPct val="80000"/>
              </a:lnSpc>
            </a:pPr>
            <a:r>
              <a:rPr lang="en-US"/>
              <a:t>Detain suspects</a:t>
            </a:r>
          </a:p>
          <a:p>
            <a:pPr lvl="1">
              <a:lnSpc>
                <a:spcPct val="80000"/>
              </a:lnSpc>
            </a:pPr>
            <a:r>
              <a:rPr lang="en-US"/>
              <a:t>Examine records</a:t>
            </a:r>
          </a:p>
        </p:txBody>
      </p:sp>
      <p:pic>
        <p:nvPicPr>
          <p:cNvPr id="1027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3375" y="2438400"/>
            <a:ext cx="2333351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Deciding to Call the Cavalry (or not)</a:t>
            </a:r>
          </a:p>
        </p:txBody>
      </p:sp>
      <p:sp>
        <p:nvSpPr>
          <p:cNvPr id="1028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7467600" cy="4648200"/>
          </a:xfrm>
        </p:spPr>
        <p:txBody>
          <a:bodyPr/>
          <a:lstStyle/>
          <a:p>
            <a:r>
              <a:rPr lang="en-US"/>
              <a:t>Evaluate objectives in pursuing incident</a:t>
            </a:r>
          </a:p>
          <a:p>
            <a:pPr lvl="1"/>
            <a:r>
              <a:rPr lang="en-US"/>
              <a:t>Beware rage / revenge / emotion</a:t>
            </a:r>
          </a:p>
          <a:p>
            <a:pPr lvl="1"/>
            <a:r>
              <a:rPr lang="en-US"/>
              <a:t>Need to learn enough to prevent recurrence</a:t>
            </a:r>
          </a:p>
          <a:p>
            <a:pPr lvl="1"/>
            <a:r>
              <a:rPr lang="en-US"/>
              <a:t>Consider possible backlash from perpetrator or from innocents accused of malfeasance</a:t>
            </a:r>
          </a:p>
          <a:p>
            <a:r>
              <a:rPr lang="en-US"/>
              <a:t>Options</a:t>
            </a:r>
          </a:p>
          <a:p>
            <a:pPr lvl="1"/>
            <a:r>
              <a:rPr lang="en-US"/>
              <a:t>Handle incident internally</a:t>
            </a:r>
          </a:p>
          <a:p>
            <a:pPr lvl="1"/>
            <a:r>
              <a:rPr lang="en-US"/>
              <a:t>Take action in the civil </a:t>
            </a:r>
            <a:br>
              <a:rPr lang="en-US"/>
            </a:br>
            <a:r>
              <a:rPr lang="en-US"/>
              <a:t>courts</a:t>
            </a:r>
          </a:p>
          <a:p>
            <a:pPr lvl="1"/>
            <a:r>
              <a:rPr lang="en-US"/>
              <a:t>Treat as a criminal </a:t>
            </a:r>
            <a:br>
              <a:rPr lang="en-US"/>
            </a:br>
            <a:r>
              <a:rPr lang="en-US"/>
              <a:t>investigation</a:t>
            </a:r>
          </a:p>
        </p:txBody>
      </p:sp>
      <p:pic>
        <p:nvPicPr>
          <p:cNvPr id="1028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476625"/>
            <a:ext cx="4002110" cy="3228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Calling the Cavalry (cont’d)</a:t>
            </a:r>
          </a:p>
        </p:txBody>
      </p:sp>
      <p:sp>
        <p:nvSpPr>
          <p:cNvPr id="1029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95400"/>
            <a:ext cx="8077200" cy="5257800"/>
          </a:xfrm>
        </p:spPr>
        <p:txBody>
          <a:bodyPr/>
          <a:lstStyle/>
          <a:p>
            <a:r>
              <a:rPr lang="en-US"/>
              <a:t>Internal handling:  risk of being </a:t>
            </a:r>
            <a:br>
              <a:rPr lang="en-US"/>
            </a:br>
            <a:r>
              <a:rPr lang="en-US"/>
              <a:t>seen as cover-up unless evidently </a:t>
            </a:r>
            <a:br>
              <a:rPr lang="en-US"/>
            </a:br>
            <a:r>
              <a:rPr lang="en-US"/>
              <a:t>serious</a:t>
            </a:r>
          </a:p>
          <a:p>
            <a:r>
              <a:rPr lang="en-US"/>
              <a:t>Civil action:  often useless</a:t>
            </a:r>
          </a:p>
          <a:p>
            <a:pPr lvl="1"/>
            <a:r>
              <a:rPr lang="en-US"/>
              <a:t>Perps unfindable or poor</a:t>
            </a:r>
          </a:p>
          <a:p>
            <a:pPr lvl="1"/>
            <a:r>
              <a:rPr lang="en-US"/>
              <a:t>Costs high</a:t>
            </a:r>
          </a:p>
          <a:p>
            <a:pPr lvl="1"/>
            <a:r>
              <a:rPr lang="en-US"/>
              <a:t>But may be appropriate for </a:t>
            </a:r>
            <a:br>
              <a:rPr lang="en-US"/>
            </a:br>
            <a:r>
              <a:rPr lang="en-US"/>
              <a:t>industrial espionage</a:t>
            </a:r>
          </a:p>
          <a:p>
            <a:r>
              <a:rPr lang="en-US"/>
              <a:t>When you MUST call the cavalry:</a:t>
            </a:r>
          </a:p>
          <a:p>
            <a:pPr lvl="1"/>
            <a:r>
              <a:rPr lang="en-US"/>
              <a:t>Financial fraud of sufficient size (according to regulations and laws)</a:t>
            </a:r>
          </a:p>
          <a:p>
            <a:pPr lvl="1"/>
            <a:r>
              <a:rPr lang="en-US"/>
              <a:t>Threat to national security </a:t>
            </a:r>
          </a:p>
          <a:p>
            <a:pPr lvl="1"/>
            <a:r>
              <a:rPr lang="en-US"/>
              <a:t>Terrorism</a:t>
            </a:r>
          </a:p>
        </p:txBody>
      </p:sp>
      <p:pic>
        <p:nvPicPr>
          <p:cNvPr id="10291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5825" y="1295400"/>
            <a:ext cx="2987485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Working with Law Enforcement</a:t>
            </a:r>
          </a:p>
        </p:txBody>
      </p:sp>
      <p:sp>
        <p:nvSpPr>
          <p:cNvPr id="1030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467600" cy="5029200"/>
          </a:xfrm>
        </p:spPr>
        <p:txBody>
          <a:bodyPr/>
          <a:lstStyle/>
          <a:p>
            <a:r>
              <a:rPr lang="en-US"/>
              <a:t>Interview by LEO</a:t>
            </a:r>
          </a:p>
          <a:p>
            <a:pPr lvl="1"/>
            <a:r>
              <a:rPr lang="en-US"/>
              <a:t>Present clear picture, evidence, records</a:t>
            </a:r>
          </a:p>
          <a:p>
            <a:pPr lvl="1"/>
            <a:r>
              <a:rPr lang="en-US"/>
              <a:t>Must maintain proper procedures</a:t>
            </a:r>
          </a:p>
          <a:p>
            <a:pPr lvl="1"/>
            <a:r>
              <a:rPr lang="en-US"/>
              <a:t>Chain of custody over evidence</a:t>
            </a:r>
          </a:p>
          <a:p>
            <a:pPr lvl="1"/>
            <a:r>
              <a:rPr lang="en-US"/>
              <a:t>Copies of data used in forensics</a:t>
            </a:r>
          </a:p>
          <a:p>
            <a:r>
              <a:rPr lang="en-US"/>
              <a:t>Answer all questions fully</a:t>
            </a:r>
          </a:p>
          <a:p>
            <a:pPr lvl="1"/>
            <a:r>
              <a:rPr lang="en-US"/>
              <a:t>Nothing is off the record</a:t>
            </a:r>
          </a:p>
          <a:p>
            <a:pPr lvl="1"/>
            <a:r>
              <a:rPr lang="en-US"/>
              <a:t>No way to decide to drop </a:t>
            </a:r>
            <a:br>
              <a:rPr lang="en-US"/>
            </a:br>
            <a:r>
              <a:rPr lang="en-US"/>
              <a:t>investigation if uncomfortable</a:t>
            </a:r>
          </a:p>
          <a:p>
            <a:pPr lvl="1"/>
            <a:r>
              <a:rPr lang="en-US"/>
              <a:t>Executives will be granted no </a:t>
            </a:r>
            <a:br>
              <a:rPr lang="en-US"/>
            </a:br>
            <a:r>
              <a:rPr lang="en-US"/>
              <a:t>special privileges</a:t>
            </a:r>
          </a:p>
        </p:txBody>
      </p:sp>
      <p:pic>
        <p:nvPicPr>
          <p:cNvPr id="103015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0464" y="2743200"/>
            <a:ext cx="2754638" cy="281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Review Questions (1)</a:t>
            </a:r>
          </a:p>
        </p:txBody>
      </p:sp>
      <p:sp>
        <p:nvSpPr>
          <p:cNvPr id="1062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839200" cy="5715000"/>
          </a:xfrm>
        </p:spPr>
        <p:txBody>
          <a:bodyPr/>
          <a:lstStyle/>
          <a:p>
            <a:pPr marL="457200" indent="-457200">
              <a:buFont typeface="Wingdings" pitchFamily="2" charset="2"/>
              <a:buAutoNum type="arabicPeriod"/>
            </a:pPr>
            <a:r>
              <a:rPr lang="en-US"/>
              <a:t>Why do you have to establish policies and provide training for employees concerning investigations of possible computer crimes in your organization?</a:t>
            </a:r>
          </a:p>
          <a:p>
            <a:pPr marL="457200" indent="-457200">
              <a:buFont typeface="Wingdings" pitchFamily="2" charset="2"/>
              <a:buAutoNum type="arabicPeriod"/>
            </a:pPr>
            <a:r>
              <a:rPr lang="en-US"/>
              <a:t>Why not call law enforcement the moment a computer crime is even </a:t>
            </a:r>
            <a:r>
              <a:rPr lang="en-US" i="1"/>
              <a:t>suspected</a:t>
            </a:r>
            <a:r>
              <a:rPr lang="en-US"/>
              <a:t> in your organization?</a:t>
            </a:r>
          </a:p>
          <a:p>
            <a:pPr marL="457200" indent="-457200">
              <a:buFont typeface="Wingdings" pitchFamily="2" charset="2"/>
              <a:buAutoNum type="arabicPeriod"/>
            </a:pPr>
            <a:r>
              <a:rPr lang="en-US"/>
              <a:t>What does </a:t>
            </a:r>
            <a:r>
              <a:rPr lang="en-US" i="1"/>
              <a:t>chain of custody</a:t>
            </a:r>
            <a:r>
              <a:rPr lang="en-US"/>
              <a:t> have to do with corporate information assurance?</a:t>
            </a:r>
          </a:p>
          <a:p>
            <a:pPr marL="457200" indent="-457200">
              <a:buFont typeface="Wingdings" pitchFamily="2" charset="2"/>
              <a:buAutoNum type="arabicPeriod"/>
            </a:pPr>
            <a:r>
              <a:rPr lang="en-US"/>
              <a:t>Enumerate the reasons that corporate counsel is essential throughout a computer crime investigation and prosecution.</a:t>
            </a:r>
          </a:p>
          <a:p>
            <a:pPr marL="457200" indent="-457200">
              <a:buFont typeface="Wingdings" pitchFamily="2" charset="2"/>
              <a:buAutoNum type="arabicPeriod"/>
            </a:pPr>
            <a:r>
              <a:rPr lang="en-US"/>
              <a:t>How do jurisdictional issues complicate computer-crime investigations and prosecutions?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Review Questions (2)</a:t>
            </a:r>
          </a:p>
        </p:txBody>
      </p:sp>
      <p:sp>
        <p:nvSpPr>
          <p:cNvPr id="1067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839200" cy="5562600"/>
          </a:xfrm>
        </p:spPr>
        <p:txBody>
          <a:bodyPr/>
          <a:lstStyle/>
          <a:p>
            <a:pPr marL="457200" indent="-457200">
              <a:buFont typeface="Wingdings" pitchFamily="2" charset="2"/>
              <a:buAutoNum type="arabicPeriod" startAt="6"/>
            </a:pPr>
            <a:r>
              <a:rPr lang="en-US"/>
              <a:t>What determines the choice between civil tort and criminal prosecution?</a:t>
            </a:r>
          </a:p>
          <a:p>
            <a:pPr marL="457200" indent="-457200">
              <a:buFont typeface="Wingdings" pitchFamily="2" charset="2"/>
              <a:buAutoNum type="arabicPeriod" startAt="6"/>
            </a:pPr>
            <a:r>
              <a:rPr lang="en-US"/>
              <a:t>Summarize the balance of factors that can affect the decision whether to report a computer security incident to law enforcement.</a:t>
            </a:r>
          </a:p>
          <a:p>
            <a:pPr marL="457200" indent="-457200">
              <a:buFont typeface="Wingdings" pitchFamily="2" charset="2"/>
              <a:buAutoNum type="arabicPeriod" startAt="6"/>
            </a:pPr>
            <a:r>
              <a:rPr lang="en-US"/>
              <a:t>Why do some investigations get blocked in the corporate world and how can you cope with opposition if you think that you should complete the investigation?</a:t>
            </a:r>
          </a:p>
          <a:p>
            <a:pPr marL="457200" indent="-457200">
              <a:buFont typeface="Wingdings" pitchFamily="2" charset="2"/>
              <a:buAutoNum type="arabicPeriod" startAt="6"/>
            </a:pPr>
            <a:r>
              <a:rPr lang="en-US"/>
              <a:t>How do Internet and e-mail usage policies potentially affect internal investigations of possible computer crimes?</a:t>
            </a:r>
          </a:p>
          <a:p>
            <a:pPr marL="457200" indent="-457200">
              <a:buFont typeface="Wingdings" pitchFamily="2" charset="2"/>
              <a:buAutoNum type="arabicPeriod" startAt="6"/>
            </a:pPr>
            <a:r>
              <a:rPr lang="en-US"/>
              <a:t>Once law enforcement agencies have begun their investigation, can a corporation readily stop that investigation? Document your answer.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OPTIONAL Homework</a:t>
            </a:r>
          </a:p>
        </p:txBody>
      </p:sp>
      <p:sp>
        <p:nvSpPr>
          <p:cNvPr id="1127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763000" cy="5562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For an extra 10 points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Do some research in the Kreitzberg Library databases (NOT THE WEB) to locate information about a computer crime investigation and prosecution involving a corporation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Write a 250±50 word essay summarizing the events with a special focus on investigative and legal issues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Post your findings and references on the NUoodle discussion group under topic head IS342 Crime Investigation.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Extra points for intelligent discussion of others’ postings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6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162800" cy="5334000"/>
          </a:xfrm>
        </p:spPr>
        <p:txBody>
          <a:bodyPr/>
          <a:lstStyle/>
          <a:p>
            <a:pPr algn="ctr"/>
            <a:r>
              <a:rPr lang="en-US" sz="8000"/>
              <a:t>DISCUSSION</a:t>
            </a:r>
          </a:p>
        </p:txBody>
      </p:sp>
    </p:spTree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 of Law Enforcement</a:t>
            </a:r>
          </a:p>
        </p:txBody>
      </p:sp>
      <p:sp>
        <p:nvSpPr>
          <p:cNvPr id="984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7620000" cy="4648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/>
              <a:t>Resolve jurisdictional differences</a:t>
            </a:r>
          </a:p>
          <a:p>
            <a:pPr>
              <a:lnSpc>
                <a:spcPct val="80000"/>
              </a:lnSpc>
            </a:pPr>
            <a:r>
              <a:rPr lang="en-US"/>
              <a:t>Optimize use of limited resources</a:t>
            </a:r>
          </a:p>
          <a:p>
            <a:pPr>
              <a:lnSpc>
                <a:spcPct val="80000"/>
              </a:lnSpc>
            </a:pPr>
            <a:r>
              <a:rPr lang="en-US"/>
              <a:t>Identify &amp; prosecute suspects</a:t>
            </a:r>
          </a:p>
          <a:p>
            <a:pPr lvl="1">
              <a:lnSpc>
                <a:spcPct val="80000"/>
              </a:lnSpc>
            </a:pPr>
            <a:r>
              <a:rPr lang="en-US"/>
              <a:t>ID perps especially hard in computer crime</a:t>
            </a:r>
          </a:p>
          <a:p>
            <a:pPr lvl="1">
              <a:lnSpc>
                <a:spcPct val="80000"/>
              </a:lnSpc>
            </a:pPr>
            <a:r>
              <a:rPr lang="en-US"/>
              <a:t>Employee assistance can complicate task</a:t>
            </a:r>
          </a:p>
          <a:p>
            <a:pPr lvl="2">
              <a:lnSpc>
                <a:spcPct val="80000"/>
              </a:lnSpc>
            </a:pPr>
            <a:r>
              <a:rPr lang="en-US"/>
              <a:t>US:  Fourth Amendment</a:t>
            </a:r>
          </a:p>
          <a:p>
            <a:pPr lvl="2">
              <a:lnSpc>
                <a:spcPct val="80000"/>
              </a:lnSpc>
            </a:pPr>
            <a:r>
              <a:rPr lang="en-US"/>
              <a:t>Employee must not act as agent of LEO</a:t>
            </a:r>
          </a:p>
          <a:p>
            <a:pPr lvl="1">
              <a:lnSpc>
                <a:spcPct val="80000"/>
              </a:lnSpc>
            </a:pPr>
            <a:r>
              <a:rPr lang="en-US"/>
              <a:t>Involve corporate counsel at all stages</a:t>
            </a:r>
          </a:p>
          <a:p>
            <a:pPr lvl="1">
              <a:lnSpc>
                <a:spcPct val="80000"/>
              </a:lnSpc>
            </a:pPr>
            <a:r>
              <a:rPr lang="en-US"/>
              <a:t>Prosecutor decides whether to go to trial</a:t>
            </a:r>
          </a:p>
          <a:p>
            <a:pPr>
              <a:lnSpc>
                <a:spcPct val="80000"/>
              </a:lnSpc>
            </a:pPr>
            <a:r>
              <a:rPr lang="en-US"/>
              <a:t>Deterrence</a:t>
            </a:r>
          </a:p>
          <a:p>
            <a:pPr lvl="1">
              <a:lnSpc>
                <a:spcPct val="80000"/>
              </a:lnSpc>
            </a:pPr>
            <a:r>
              <a:rPr lang="en-US"/>
              <a:t>Victims may suffer from publicity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248400" y="1143000"/>
            <a:ext cx="2895600" cy="1690688"/>
            <a:chOff x="6248400" y="1143000"/>
            <a:chExt cx="2895600" cy="1690688"/>
          </a:xfrm>
        </p:grpSpPr>
        <p:pic>
          <p:nvPicPr>
            <p:cNvPr id="984068" name="Picture 4" descr="M047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48400" y="1143000"/>
              <a:ext cx="2895600" cy="1690688"/>
            </a:xfrm>
            <a:prstGeom prst="rect">
              <a:avLst/>
            </a:prstGeom>
            <a:noFill/>
          </p:spPr>
        </p:pic>
        <p:pic>
          <p:nvPicPr>
            <p:cNvPr id="984070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53200" y="1295400"/>
              <a:ext cx="800100" cy="1066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162800" cy="1143000"/>
          </a:xfrm>
        </p:spPr>
        <p:txBody>
          <a:bodyPr/>
          <a:lstStyle/>
          <a:p>
            <a:r>
              <a:rPr lang="en-US"/>
              <a:t>History of Law Enforcement &amp; Computer Crime</a:t>
            </a:r>
          </a:p>
        </p:txBody>
      </p:sp>
      <p:sp>
        <p:nvSpPr>
          <p:cNvPr id="98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305800" cy="5029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/>
              <a:t>Enforcement rule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Crimes often cross </a:t>
            </a:r>
            <a:br>
              <a:rPr lang="en-US" sz="2000"/>
            </a:br>
            <a:r>
              <a:rPr lang="en-US" sz="2000"/>
              <a:t>jurisdictional boundaries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Increasing cooperation</a:t>
            </a:r>
          </a:p>
          <a:p>
            <a:pPr lvl="2">
              <a:lnSpc>
                <a:spcPct val="80000"/>
              </a:lnSpc>
            </a:pPr>
            <a:r>
              <a:rPr lang="en-US" sz="2000"/>
              <a:t>Inter-state in US</a:t>
            </a:r>
          </a:p>
          <a:p>
            <a:pPr lvl="2">
              <a:lnSpc>
                <a:spcPct val="80000"/>
              </a:lnSpc>
            </a:pPr>
            <a:r>
              <a:rPr lang="en-US" sz="2000"/>
              <a:t>International</a:t>
            </a:r>
          </a:p>
          <a:p>
            <a:pPr lvl="2">
              <a:lnSpc>
                <a:spcPct val="80000"/>
              </a:lnSpc>
            </a:pPr>
            <a:r>
              <a:rPr lang="en-US" sz="2000"/>
              <a:t>But sometimes reduce local </a:t>
            </a:r>
            <a:br>
              <a:rPr lang="en-US" sz="2000"/>
            </a:br>
            <a:r>
              <a:rPr lang="en-US" sz="2000"/>
              <a:t>efforts</a:t>
            </a:r>
          </a:p>
          <a:p>
            <a:pPr>
              <a:lnSpc>
                <a:spcPct val="80000"/>
              </a:lnSpc>
            </a:pPr>
            <a:r>
              <a:rPr lang="en-US" sz="2000"/>
              <a:t>Forensic examinations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Increasingly sophisticated utilities, </a:t>
            </a:r>
            <a:br>
              <a:rPr lang="en-US" sz="2000"/>
            </a:br>
            <a:r>
              <a:rPr lang="en-US" sz="2000"/>
              <a:t>police &amp; commercial labs</a:t>
            </a:r>
          </a:p>
          <a:p>
            <a:pPr lvl="2">
              <a:lnSpc>
                <a:spcPct val="80000"/>
              </a:lnSpc>
            </a:pPr>
            <a:r>
              <a:rPr lang="en-US" sz="2000"/>
              <a:t>EnCase® highly popular</a:t>
            </a:r>
          </a:p>
          <a:p>
            <a:pPr>
              <a:lnSpc>
                <a:spcPct val="80000"/>
              </a:lnSpc>
            </a:pPr>
            <a:r>
              <a:rPr lang="en-US" sz="2000"/>
              <a:t>Training more widely available at government, colleges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NU has digital forensics course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Champlain College has degree program</a:t>
            </a:r>
          </a:p>
        </p:txBody>
      </p:sp>
      <p:pic>
        <p:nvPicPr>
          <p:cNvPr id="983044" name="Picture 4" descr="CRTE00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8775" y="1066800"/>
            <a:ext cx="3499379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Criminal Investigations</a:t>
            </a:r>
          </a:p>
        </p:txBody>
      </p:sp>
      <p:sp>
        <p:nvSpPr>
          <p:cNvPr id="1003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143000"/>
            <a:ext cx="3581400" cy="5334000"/>
          </a:xfrm>
        </p:spPr>
        <p:txBody>
          <a:bodyPr/>
          <a:lstStyle/>
          <a:p>
            <a:r>
              <a:rPr lang="en-US"/>
              <a:t>Anatomy of a Criminal Investigation</a:t>
            </a:r>
          </a:p>
          <a:p>
            <a:r>
              <a:rPr lang="en-US"/>
              <a:t>Goals of Investigation</a:t>
            </a:r>
          </a:p>
          <a:p>
            <a:r>
              <a:rPr lang="en-US"/>
              <a:t>Law Enforcement Investigations</a:t>
            </a:r>
          </a:p>
          <a:p>
            <a:r>
              <a:rPr lang="en-US"/>
              <a:t>Problems for Corporate Investigators</a:t>
            </a:r>
          </a:p>
          <a:p>
            <a:r>
              <a:rPr lang="en-US"/>
              <a:t>General Approach for Internal Investigations</a:t>
            </a:r>
          </a:p>
        </p:txBody>
      </p:sp>
      <p:grpSp>
        <p:nvGrpSpPr>
          <p:cNvPr id="1003526" name="Group 6"/>
          <p:cNvGrpSpPr>
            <a:grpSpLocks/>
          </p:cNvGrpSpPr>
          <p:nvPr/>
        </p:nvGrpSpPr>
        <p:grpSpPr bwMode="auto">
          <a:xfrm>
            <a:off x="5503863" y="1066800"/>
            <a:ext cx="3335337" cy="5410200"/>
            <a:chOff x="3467" y="672"/>
            <a:chExt cx="2293" cy="3648"/>
          </a:xfrm>
        </p:grpSpPr>
        <p:pic>
          <p:nvPicPr>
            <p:cNvPr id="1003524" name="Picture 4" descr="CRTE000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67" y="672"/>
              <a:ext cx="2293" cy="36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03525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96" y="3792"/>
              <a:ext cx="233" cy="2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Anatomy of a Criminal Investigation</a:t>
            </a:r>
            <a:endParaRPr lang="en-US" sz="4000"/>
          </a:p>
        </p:txBody>
      </p:sp>
      <p:sp>
        <p:nvSpPr>
          <p:cNvPr id="98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7010400" cy="5029200"/>
          </a:xfrm>
        </p:spPr>
        <p:txBody>
          <a:bodyPr/>
          <a:lstStyle/>
          <a:p>
            <a:r>
              <a:rPr lang="en-US" sz="2800"/>
              <a:t>Not all attacks are discovered in progress</a:t>
            </a:r>
          </a:p>
          <a:p>
            <a:r>
              <a:rPr lang="en-US" sz="2800"/>
              <a:t>Need a well-defined process for collecting and safeguarding </a:t>
            </a:r>
            <a:br>
              <a:rPr lang="en-US" sz="2800"/>
            </a:br>
            <a:r>
              <a:rPr lang="en-US" sz="2800"/>
              <a:t>evidence of possible crime</a:t>
            </a:r>
          </a:p>
          <a:p>
            <a:r>
              <a:rPr lang="en-US" sz="2800"/>
              <a:t>Must identify damage and </a:t>
            </a:r>
            <a:br>
              <a:rPr lang="en-US" sz="2800"/>
            </a:br>
            <a:r>
              <a:rPr lang="en-US" sz="2800"/>
              <a:t>initiate repair</a:t>
            </a:r>
          </a:p>
          <a:p>
            <a:r>
              <a:rPr lang="en-US" sz="2800"/>
              <a:t>Critically important not to </a:t>
            </a:r>
            <a:br>
              <a:rPr lang="en-US" sz="2800"/>
            </a:br>
            <a:r>
              <a:rPr lang="en-US" sz="2800"/>
              <a:t>damage or destroy evidence</a:t>
            </a:r>
          </a:p>
        </p:txBody>
      </p:sp>
      <p:pic>
        <p:nvPicPr>
          <p:cNvPr id="982020" name="Picture 4" descr="SCIH018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9275" y="1143000"/>
            <a:ext cx="3319463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 of Investigation</a:t>
            </a:r>
          </a:p>
        </p:txBody>
      </p:sp>
      <p:sp>
        <p:nvSpPr>
          <p:cNvPr id="987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/>
              <a:t>5 Ws:</a:t>
            </a:r>
          </a:p>
          <a:p>
            <a:pPr lvl="1"/>
            <a:r>
              <a:rPr lang="en-US" sz="2800"/>
              <a:t>Who</a:t>
            </a:r>
          </a:p>
          <a:p>
            <a:pPr lvl="1"/>
            <a:r>
              <a:rPr lang="en-US" sz="2800"/>
              <a:t>What</a:t>
            </a:r>
          </a:p>
          <a:p>
            <a:pPr lvl="1"/>
            <a:r>
              <a:rPr lang="en-US" sz="2800"/>
              <a:t>Where</a:t>
            </a:r>
          </a:p>
          <a:p>
            <a:pPr lvl="1"/>
            <a:r>
              <a:rPr lang="en-US" sz="2800"/>
              <a:t>When</a:t>
            </a:r>
          </a:p>
          <a:p>
            <a:pPr lvl="1"/>
            <a:r>
              <a:rPr lang="en-US" sz="2800"/>
              <a:t>Why</a:t>
            </a:r>
          </a:p>
          <a:p>
            <a:endParaRPr lang="en-US" sz="2800"/>
          </a:p>
          <a:p>
            <a:pPr>
              <a:buFont typeface="Wingdings" pitchFamily="2" charset="2"/>
              <a:buNone/>
            </a:pPr>
            <a:r>
              <a:rPr lang="en-US" sz="2800"/>
              <a:t>And also HOW.</a:t>
            </a:r>
          </a:p>
        </p:txBody>
      </p:sp>
      <p:grpSp>
        <p:nvGrpSpPr>
          <p:cNvPr id="987145" name="Group 9"/>
          <p:cNvGrpSpPr>
            <a:grpSpLocks/>
          </p:cNvGrpSpPr>
          <p:nvPr/>
        </p:nvGrpSpPr>
        <p:grpSpPr bwMode="auto">
          <a:xfrm>
            <a:off x="3200400" y="1447800"/>
            <a:ext cx="5562600" cy="3327400"/>
            <a:chOff x="1824" y="720"/>
            <a:chExt cx="3504" cy="2096"/>
          </a:xfrm>
        </p:grpSpPr>
        <p:graphicFrame>
          <p:nvGraphicFramePr>
            <p:cNvPr id="987140" name="Object 4"/>
            <p:cNvGraphicFramePr>
              <a:graphicFrameLocks noChangeAspect="1"/>
            </p:cNvGraphicFramePr>
            <p:nvPr/>
          </p:nvGraphicFramePr>
          <p:xfrm>
            <a:off x="3024" y="720"/>
            <a:ext cx="1060" cy="10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3" imgW="15238095" imgH="15009524" progId="">
                    <p:embed/>
                  </p:oleObj>
                </mc:Choice>
                <mc:Fallback>
                  <p:oleObj name="Photo Editor Photo" r:id="rId3" imgW="15238095" imgH="15009524" progId="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24" y="720"/>
                          <a:ext cx="1060" cy="10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2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87141" name="Object 5"/>
            <p:cNvGraphicFramePr>
              <a:graphicFrameLocks noChangeAspect="1"/>
            </p:cNvGraphicFramePr>
            <p:nvPr/>
          </p:nvGraphicFramePr>
          <p:xfrm>
            <a:off x="1824" y="720"/>
            <a:ext cx="1207" cy="10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5" imgW="15238095" imgH="13047619" progId="">
                    <p:embed/>
                  </p:oleObj>
                </mc:Choice>
                <mc:Fallback>
                  <p:oleObj name="Photo Editor Photo" r:id="rId5" imgW="15238095" imgH="13047619" progId="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24" y="720"/>
                          <a:ext cx="1207" cy="10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2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87142" name="Object 6"/>
            <p:cNvGraphicFramePr>
              <a:graphicFrameLocks noChangeAspect="1"/>
            </p:cNvGraphicFramePr>
            <p:nvPr/>
          </p:nvGraphicFramePr>
          <p:xfrm>
            <a:off x="4080" y="768"/>
            <a:ext cx="1248" cy="9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7" imgW="15238095" imgH="11704762" progId="">
                    <p:embed/>
                  </p:oleObj>
                </mc:Choice>
                <mc:Fallback>
                  <p:oleObj name="Photo Editor Photo" r:id="rId7" imgW="15238095" imgH="11704762" progId="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80" y="768"/>
                          <a:ext cx="1248" cy="9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2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87143" name="Object 7"/>
            <p:cNvGraphicFramePr>
              <a:graphicFrameLocks noChangeAspect="1"/>
            </p:cNvGraphicFramePr>
            <p:nvPr/>
          </p:nvGraphicFramePr>
          <p:xfrm>
            <a:off x="2352" y="1776"/>
            <a:ext cx="1488" cy="10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9" imgW="15238095" imgH="10647619" progId="">
                    <p:embed/>
                  </p:oleObj>
                </mc:Choice>
                <mc:Fallback>
                  <p:oleObj name="Photo Editor Photo" r:id="rId9" imgW="15238095" imgH="10647619" progId="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52" y="1776"/>
                          <a:ext cx="1488" cy="10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2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87144" name="Object 8"/>
            <p:cNvGraphicFramePr>
              <a:graphicFrameLocks noChangeAspect="1"/>
            </p:cNvGraphicFramePr>
            <p:nvPr/>
          </p:nvGraphicFramePr>
          <p:xfrm>
            <a:off x="3840" y="1776"/>
            <a:ext cx="1040" cy="10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11" imgW="15238095" imgH="15238095" progId="">
                    <p:embed/>
                  </p:oleObj>
                </mc:Choice>
                <mc:Fallback>
                  <p:oleObj name="Photo Editor Photo" r:id="rId11" imgW="15238095" imgH="15238095" progId="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0" y="1776"/>
                          <a:ext cx="1040" cy="10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2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987147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10000" y="4876800"/>
            <a:ext cx="1084263" cy="1727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Practical Goals</a:t>
            </a:r>
          </a:p>
        </p:txBody>
      </p:sp>
      <p:sp>
        <p:nvSpPr>
          <p:cNvPr id="988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8382000" cy="5257800"/>
          </a:xfrm>
        </p:spPr>
        <p:txBody>
          <a:bodyPr/>
          <a:lstStyle/>
          <a:p>
            <a:pPr marL="457200" indent="-457200">
              <a:buFont typeface="Wingdings" pitchFamily="2" charset="2"/>
              <a:buAutoNum type="arabicPeriod"/>
            </a:pPr>
            <a:r>
              <a:rPr lang="en-US" sz="2800"/>
              <a:t>Understand how penetration worked</a:t>
            </a:r>
          </a:p>
          <a:p>
            <a:pPr marL="457200" indent="-457200">
              <a:buFont typeface="Wingdings" pitchFamily="2" charset="2"/>
              <a:buAutoNum type="arabicPeriod"/>
            </a:pPr>
            <a:r>
              <a:rPr lang="en-US" sz="2800"/>
              <a:t>Get info to wiretap/trace phone lines</a:t>
            </a:r>
          </a:p>
          <a:p>
            <a:pPr marL="457200" indent="-457200">
              <a:buFont typeface="Wingdings" pitchFamily="2" charset="2"/>
              <a:buAutoNum type="arabicPeriod"/>
            </a:pPr>
            <a:r>
              <a:rPr lang="en-US" sz="2800"/>
              <a:t>Discover motivation </a:t>
            </a:r>
            <a:br>
              <a:rPr lang="en-US" sz="2800"/>
            </a:br>
            <a:r>
              <a:rPr lang="en-US" sz="2800"/>
              <a:t>for intrusion</a:t>
            </a:r>
          </a:p>
          <a:p>
            <a:pPr marL="457200" indent="-457200">
              <a:buFont typeface="Wingdings" pitchFamily="2" charset="2"/>
              <a:buAutoNum type="arabicPeriod"/>
            </a:pPr>
            <a:r>
              <a:rPr lang="en-US" sz="2800"/>
              <a:t>Collect evidence of </a:t>
            </a:r>
            <a:br>
              <a:rPr lang="en-US" sz="2800"/>
            </a:br>
            <a:r>
              <a:rPr lang="en-US" sz="2800"/>
              <a:t>intrusion</a:t>
            </a:r>
          </a:p>
          <a:p>
            <a:pPr marL="457200" indent="-457200">
              <a:buFont typeface="Wingdings" pitchFamily="2" charset="2"/>
              <a:buAutoNum type="arabicPeriod"/>
            </a:pPr>
            <a:r>
              <a:rPr lang="en-US" sz="2800"/>
              <a:t>Narrow list of suspects / </a:t>
            </a:r>
            <a:br>
              <a:rPr lang="en-US" sz="2800"/>
            </a:br>
            <a:r>
              <a:rPr lang="en-US" sz="2800"/>
              <a:t>exclude employees</a:t>
            </a:r>
          </a:p>
          <a:p>
            <a:pPr marL="457200" indent="-457200">
              <a:buFont typeface="Wingdings" pitchFamily="2" charset="2"/>
              <a:buAutoNum type="arabicPeriod"/>
            </a:pPr>
            <a:r>
              <a:rPr lang="en-US" sz="2800"/>
              <a:t>Document damage, </a:t>
            </a:r>
            <a:br>
              <a:rPr lang="en-US" sz="2800"/>
            </a:br>
            <a:r>
              <a:rPr lang="en-US" sz="2800"/>
              <a:t>including investigation </a:t>
            </a:r>
            <a:br>
              <a:rPr lang="en-US" sz="2800"/>
            </a:br>
            <a:r>
              <a:rPr lang="en-US" sz="2800"/>
              <a:t>and repair</a:t>
            </a:r>
          </a:p>
        </p:txBody>
      </p:sp>
      <p:pic>
        <p:nvPicPr>
          <p:cNvPr id="98816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2375" y="2209800"/>
            <a:ext cx="4111625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IS 342 Class Notes">
  <a:themeElements>
    <a:clrScheme name="IS 342 Class Notes 9">
      <a:dk1>
        <a:srgbClr val="000000"/>
      </a:dk1>
      <a:lt1>
        <a:srgbClr val="FFFFFF"/>
      </a:lt1>
      <a:dk2>
        <a:srgbClr val="800000"/>
      </a:dk2>
      <a:lt2>
        <a:srgbClr val="A0A0A0"/>
      </a:lt2>
      <a:accent1>
        <a:srgbClr val="FFFFFF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FFFF"/>
      </a:accent5>
      <a:accent6>
        <a:srgbClr val="0000E7"/>
      </a:accent6>
      <a:hlink>
        <a:srgbClr val="000000"/>
      </a:hlink>
      <a:folHlink>
        <a:srgbClr val="000000"/>
      </a:folHlink>
    </a:clrScheme>
    <a:fontScheme name="IS 342 Class Notes">
      <a:majorFont>
        <a:latin typeface="Bookman Old Sty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S 342 Class Not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2 Class Not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 342 Class Not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2 Class Not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2 Class Not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2 Class Not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2 Class Not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2 Class Notes 8">
        <a:dk1>
          <a:srgbClr val="000000"/>
        </a:dk1>
        <a:lt1>
          <a:srgbClr val="FFFFFF"/>
        </a:lt1>
        <a:dk2>
          <a:srgbClr val="FF0000"/>
        </a:dk2>
        <a:lt2>
          <a:srgbClr val="A0A0A0"/>
        </a:lt2>
        <a:accent1>
          <a:srgbClr val="FFFFFF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00E7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2 Class Notes 9">
        <a:dk1>
          <a:srgbClr val="000000"/>
        </a:dk1>
        <a:lt1>
          <a:srgbClr val="FFFFFF"/>
        </a:lt1>
        <a:dk2>
          <a:srgbClr val="800000"/>
        </a:dk2>
        <a:lt2>
          <a:srgbClr val="A0A0A0"/>
        </a:lt2>
        <a:accent1>
          <a:srgbClr val="FFFFFF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00E7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IS 342 Class Notes</Template>
  <TotalTime>1437</TotalTime>
  <Words>2664</Words>
  <Application>Microsoft Office PowerPoint</Application>
  <PresentationFormat>On-screen Show (4:3)</PresentationFormat>
  <Paragraphs>395</Paragraphs>
  <Slides>38</Slides>
  <Notes>38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Arial</vt:lpstr>
      <vt:lpstr>Arial Black</vt:lpstr>
      <vt:lpstr>Bookman Old Style</vt:lpstr>
      <vt:lpstr>Cooper Black</vt:lpstr>
      <vt:lpstr>Elephant</vt:lpstr>
      <vt:lpstr>Garamond</vt:lpstr>
      <vt:lpstr>Times New Roman</vt:lpstr>
      <vt:lpstr>Wingdings</vt:lpstr>
      <vt:lpstr>IS 342 Class Notes</vt:lpstr>
      <vt:lpstr>Photo Editor Photo</vt:lpstr>
      <vt:lpstr>Working with  Law Enforcement</vt:lpstr>
      <vt:lpstr>Topics*</vt:lpstr>
      <vt:lpstr>Background:  Crimes Involving Computers </vt:lpstr>
      <vt:lpstr>Goals of Law Enforcement</vt:lpstr>
      <vt:lpstr>History of Law Enforcement &amp; Computer Crime</vt:lpstr>
      <vt:lpstr>Criminal Investigations</vt:lpstr>
      <vt:lpstr>Anatomy of a Criminal Investigation</vt:lpstr>
      <vt:lpstr>Goals of Investigation</vt:lpstr>
      <vt:lpstr>Practical Goals</vt:lpstr>
      <vt:lpstr>FBI Approach</vt:lpstr>
      <vt:lpstr>Problems for Corporate Investigators</vt:lpstr>
      <vt:lpstr>General Approach for Internal Investigations</vt:lpstr>
      <vt:lpstr>Eliminate the Obvious</vt:lpstr>
      <vt:lpstr>Hypothesize the Attack</vt:lpstr>
      <vt:lpstr>Reconstruct the Crime</vt:lpstr>
      <vt:lpstr>Traceback</vt:lpstr>
      <vt:lpstr>Analyze Source / Target / Intermediate Computers</vt:lpstr>
      <vt:lpstr>More on Analysis</vt:lpstr>
      <vt:lpstr>Collect Evidence</vt:lpstr>
      <vt:lpstr>More on Data Collection from Computers</vt:lpstr>
      <vt:lpstr>Transfer Evidence</vt:lpstr>
      <vt:lpstr>Establishing Relations with Law Enforcement (1)</vt:lpstr>
      <vt:lpstr>Establishing Relations with Law Enforcement (2)</vt:lpstr>
      <vt:lpstr>Organizational Policy</vt:lpstr>
      <vt:lpstr>Involving the Authorities</vt:lpstr>
      <vt:lpstr>Why People Don’t Always Call the Authorities</vt:lpstr>
      <vt:lpstr>Reasons for Contacting Authorities</vt:lpstr>
      <vt:lpstr>Deciding Which Authorities to Call</vt:lpstr>
      <vt:lpstr>Know Your Local Resources</vt:lpstr>
      <vt:lpstr>Consequences of Involving Law Enforcement Agencies</vt:lpstr>
      <vt:lpstr>What to Expect from Law Enforcement</vt:lpstr>
      <vt:lpstr>Deciding to Call the Cavalry (or not)</vt:lpstr>
      <vt:lpstr>Calling the Cavalry (cont’d)</vt:lpstr>
      <vt:lpstr>Working with Law Enforcement</vt:lpstr>
      <vt:lpstr>Review Questions (1)</vt:lpstr>
      <vt:lpstr>Review Questions (2)</vt:lpstr>
      <vt:lpstr>OPTIONAL Homework</vt:lpstr>
      <vt:lpstr>DISCUSSION</vt:lpstr>
    </vt:vector>
  </TitlesOfParts>
  <Manager>Frank Vanecek, DBA</Manager>
  <Company>Norwich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Working with Law Enforcement</dc:title>
  <dc:subject>CSH5 Ch 55 &amp; 61 -- loosely related to chapters</dc:subject>
  <dc:creator>M. E. Kabay, PhD, CISSP-ISSMP</dc:creator>
  <cp:keywords/>
  <dc:description>Updated 2012-04-04_x000d_
Updated 2011-03-31_x000d_
Updated 2007-02-12_x000d_
Updated with images 2006-02-13</dc:description>
  <cp:lastModifiedBy>Mich Kabay</cp:lastModifiedBy>
  <cp:revision>43</cp:revision>
  <cp:lastPrinted>2000-03-28T00:08:39Z</cp:lastPrinted>
  <dcterms:created xsi:type="dcterms:W3CDTF">2005-02-12T21:38:10Z</dcterms:created>
  <dcterms:modified xsi:type="dcterms:W3CDTF">2021-02-05T19:54:43Z</dcterms:modified>
  <cp:category/>
</cp:coreProperties>
</file>