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257" r:id="rId2"/>
    <p:sldId id="668" r:id="rId3"/>
    <p:sldId id="669" r:id="rId4"/>
    <p:sldId id="670" r:id="rId5"/>
    <p:sldId id="671" r:id="rId6"/>
    <p:sldId id="672" r:id="rId7"/>
    <p:sldId id="673" r:id="rId8"/>
    <p:sldId id="674" r:id="rId9"/>
    <p:sldId id="675" r:id="rId10"/>
    <p:sldId id="676" r:id="rId11"/>
    <p:sldId id="677" r:id="rId12"/>
    <p:sldId id="657" r:id="rId13"/>
    <p:sldId id="678" r:id="rId14"/>
    <p:sldId id="647" r:id="rId15"/>
    <p:sldId id="646" r:id="rId16"/>
    <p:sldId id="658" r:id="rId17"/>
    <p:sldId id="659" r:id="rId18"/>
    <p:sldId id="660" r:id="rId19"/>
    <p:sldId id="645" r:id="rId20"/>
    <p:sldId id="679" r:id="rId21"/>
    <p:sldId id="661" r:id="rId22"/>
    <p:sldId id="635" r:id="rId23"/>
    <p:sldId id="653" r:id="rId24"/>
    <p:sldId id="680" r:id="rId25"/>
    <p:sldId id="662" r:id="rId26"/>
    <p:sldId id="650" r:id="rId27"/>
    <p:sldId id="649" r:id="rId28"/>
    <p:sldId id="648" r:id="rId29"/>
    <p:sldId id="638" r:id="rId30"/>
    <p:sldId id="663" r:id="rId31"/>
    <p:sldId id="664" r:id="rId32"/>
    <p:sldId id="578" r:id="rId3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11" autoAdjust="0"/>
  </p:normalViewPr>
  <p:slideViewPr>
    <p:cSldViewPr>
      <p:cViewPr>
        <p:scale>
          <a:sx n="100" d="100"/>
          <a:sy n="100" d="100"/>
        </p:scale>
        <p:origin x="-12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98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IS 342 Class Notes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1">
                <a:latin typeface="Times New Roman" pitchFamily="18" charset="0"/>
              </a:defRPr>
            </a:lvl1pPr>
          </a:lstStyle>
          <a:p>
            <a:r>
              <a:rPr lang="en-US" dirty="0"/>
              <a:t>Copyright © 2013  M. E. Kabay                             </a:t>
            </a:r>
            <a:fld id="{296C5B4A-6639-44AC-A95D-79BBD13E267F}" type="slidenum">
              <a:rPr lang="en-US"/>
              <a:pPr/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8617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342  Class Notes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1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1775"/>
            <a:ext cx="105727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100" b="0">
                <a:latin typeface="Garamond" pitchFamily="18" charset="0"/>
              </a:defRPr>
            </a:lvl1pPr>
          </a:lstStyle>
          <a:p>
            <a:fld id="{2AE0DA22-E4A3-4BDE-98EB-7C7CFE9B225D}" type="slidenum">
              <a:rPr lang="en-US"/>
              <a:pPr/>
              <a:t>‹#›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37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055C7-7566-4FF1-B01D-336E15F2CDDF}" type="slidenum">
              <a:rPr lang="en-US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2000" b="1" dirty="0"/>
              <a:t>M. E. Kabay, PhD, CISSP </a:t>
            </a:r>
          </a:p>
        </p:txBody>
      </p:sp>
    </p:spTree>
    <p:extLst>
      <p:ext uri="{BB962C8B-B14F-4D97-AF65-F5344CB8AC3E}">
        <p14:creationId xmlns:p14="http://schemas.microsoft.com/office/powerpoint/2010/main" val="72006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02180-1679-4B81-B122-7C65DD64F549}" type="slidenum">
              <a:rPr lang="en-US"/>
              <a:pPr/>
              <a:t>10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97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FDD6B-3DA5-4949-B8C2-2FC40BA86215}" type="slidenum">
              <a:rPr lang="en-US"/>
              <a:pPr/>
              <a:t>11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24FA2-0316-42F7-9404-0559AA95AFAA}" type="slidenum">
              <a:rPr lang="en-US"/>
              <a:pPr/>
              <a:t>12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75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41CF2-9E34-4D69-A476-E356E8F20C8C}" type="slidenum">
              <a:rPr lang="en-US"/>
              <a:pPr/>
              <a:t>13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4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2891A-D78B-4FD1-B5D5-1A3E0F516769}" type="slidenum">
              <a:rPr lang="en-US"/>
              <a:pPr/>
              <a:t>14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9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64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B631C-5101-4CE8-BF5D-967B049CE0C8}" type="slidenum">
              <a:rPr lang="en-US"/>
              <a:pPr/>
              <a:t>15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0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5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C0DC9-F102-4E7E-99F5-EF80E6B78A97}" type="slidenum">
              <a:rPr lang="en-US"/>
              <a:pPr/>
              <a:t>16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29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428FF-9A60-4C7C-957D-B92FCEFFB72B}" type="slidenum">
              <a:rPr lang="en-US"/>
              <a:pPr/>
              <a:t>17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45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630F7-BBF2-4B29-ABE5-E689728FAAAD}" type="slidenum">
              <a:rPr lang="en-US"/>
              <a:pPr/>
              <a:t>18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55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F3FAE-749D-4C6F-B1DC-ACD6068213B8}" type="slidenum">
              <a:rPr lang="en-US"/>
              <a:pPr/>
              <a:t>19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CF64D-7490-4F69-8989-ACF0AD9AB5F6}" type="slidenum">
              <a:rPr lang="en-US"/>
              <a:pPr/>
              <a:t>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50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97C19-4226-4F62-AE8B-075743EC6E00}" type="slidenum">
              <a:rPr lang="en-US"/>
              <a:pPr/>
              <a:t>20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34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C7286-5D28-460A-BC70-6F1D74CF4E23}" type="slidenum">
              <a:rPr lang="en-US"/>
              <a:pPr/>
              <a:t>21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70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6BF61-84DB-45BD-9D20-FFE7F5CFB75C}" type="slidenum">
              <a:rPr lang="en-US"/>
              <a:pPr/>
              <a:t>22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0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87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59A6F-AFEB-4276-ABA6-272265138239}" type="slidenum">
              <a:rPr lang="en-US"/>
              <a:pPr/>
              <a:t>23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94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50487-51CE-4145-8B02-A32DA559C794}" type="slidenum">
              <a:rPr lang="en-US"/>
              <a:pPr/>
              <a:t>24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13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73F00-878C-4714-A5AE-57E6F563DC89}" type="slidenum">
              <a:rPr lang="en-US"/>
              <a:pPr/>
              <a:t>25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43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8A5A6-A5A6-49CF-931E-0A1E9BF55223}" type="slidenum">
              <a:rPr lang="en-US"/>
              <a:pPr/>
              <a:t>26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07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F0201-6D2C-401B-9631-BCE56F11E899}" type="slidenum">
              <a:rPr lang="en-US"/>
              <a:pPr/>
              <a:t>27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01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BF036-B5BA-4BF7-B223-FF44661725F4}" type="slidenum">
              <a:rPr lang="en-US"/>
              <a:pPr/>
              <a:t>28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9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9548E-AD30-4A2B-BB42-BACB1237AF7C}" type="slidenum">
              <a:rPr lang="en-US"/>
              <a:pPr/>
              <a:t>29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6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D8BCC-13A8-4D23-B36C-6C3333085FF5}" type="slidenum">
              <a:rPr lang="en-US"/>
              <a:pPr/>
              <a:t>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22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6C77F-90FC-4793-9B4D-DA576C012A3C}" type="slidenum">
              <a:rPr lang="en-US"/>
              <a:pPr/>
              <a:t>30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20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C52F8-1AB3-439F-96D1-926F5A95FE5B}" type="slidenum">
              <a:rPr lang="en-US"/>
              <a:pPr/>
              <a:t>31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069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9FFB2-6894-4D94-BFB9-4C9E561AF1BA}" type="slidenum">
              <a:rPr lang="en-US"/>
              <a:pPr/>
              <a:t>32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4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05E62-BBB1-4A7A-977B-4E35CA1F6F7C}" type="slidenum">
              <a:rPr lang="en-US"/>
              <a:pPr/>
              <a:t>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2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AD40B-F0E9-4FA5-97D4-439D3BFCDF45}" type="slidenum">
              <a:rPr lang="en-US"/>
              <a:pPr/>
              <a:t>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8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9531B-94AB-4036-B495-BDE5461AD5CB}" type="slidenum">
              <a:rPr lang="en-US"/>
              <a:pPr/>
              <a:t>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3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46BFB-3B4E-40C4-814C-5AD61C2B5D66}" type="slidenum">
              <a:rPr lang="en-US"/>
              <a:pPr/>
              <a:t>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4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DE9D4-0EDA-4D93-A3B7-02A70EAA7C15}" type="slidenum">
              <a:rPr lang="en-US"/>
              <a:pPr/>
              <a:t>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9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3CE9C-F6A3-4E99-A965-EDEC2972FD01}" type="slidenum">
              <a:rPr lang="en-US"/>
              <a:pPr/>
              <a:t>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6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48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fld id="{130C8788-B247-439C-9F22-0D6A128FDC75}" type="slidenum">
              <a:rPr lang="en-US" sz="1800" smtClean="0"/>
              <a:pPr algn="l"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kabay.com/courses/academic/norwich/msia/leadership_skills_part_5_ppt.zi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hyperlink" Target="http://www.mekabay.com/methodology/cac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2971800"/>
          </a:xfrm>
        </p:spPr>
        <p:txBody>
          <a:bodyPr/>
          <a:lstStyle/>
          <a:p>
            <a:pPr algn="ctr"/>
            <a:r>
              <a:rPr lang="en-US" sz="6600" dirty="0"/>
              <a:t>Risk Assessment &amp; Risk Management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/>
              <a:t>CSH5 Chapter 62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Risk Assessment and Risk Management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Robert V. Jacobsen</a:t>
            </a:r>
            <a:endParaRPr lang="en-US" sz="20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ALE Calculation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04900"/>
            <a:ext cx="7162800" cy="5372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Keystroke errors (Jacobson’s example with slight modifications)</a:t>
            </a:r>
          </a:p>
          <a:p>
            <a:r>
              <a:rPr lang="en-US" dirty="0"/>
              <a:t>100 errors per </a:t>
            </a:r>
            <a:br>
              <a:rPr lang="en-US" dirty="0"/>
            </a:br>
            <a:r>
              <a:rPr lang="en-US" dirty="0"/>
              <a:t>operator per hour</a:t>
            </a:r>
          </a:p>
          <a:p>
            <a:r>
              <a:rPr lang="en-US" dirty="0"/>
              <a:t>100 operators</a:t>
            </a:r>
          </a:p>
          <a:p>
            <a:r>
              <a:rPr lang="en-US" dirty="0"/>
              <a:t>2,000 hours per </a:t>
            </a:r>
            <a:br>
              <a:rPr lang="en-US" dirty="0"/>
            </a:br>
            <a:r>
              <a:rPr lang="en-US" dirty="0"/>
              <a:t>operator per year</a:t>
            </a:r>
          </a:p>
          <a:p>
            <a:r>
              <a:rPr lang="en-US" dirty="0"/>
              <a:t>= 20,000,000 errors per year</a:t>
            </a:r>
          </a:p>
          <a:p>
            <a:r>
              <a:rPr lang="en-US" dirty="0"/>
              <a:t>Detection rate 99.9% at no cost</a:t>
            </a:r>
          </a:p>
          <a:p>
            <a:r>
              <a:rPr lang="en-US" dirty="0"/>
              <a:t>Thus p = 0.001 failure rate of missed errors</a:t>
            </a:r>
          </a:p>
          <a:p>
            <a:r>
              <a:rPr lang="en-US" dirty="0"/>
              <a:t>Errors corrected later @ $1 each</a:t>
            </a:r>
          </a:p>
          <a:p>
            <a:r>
              <a:rPr lang="en-US" dirty="0"/>
              <a:t>So E(X) = 0.001 * 20,000,000 * $1 = $20,000</a:t>
            </a:r>
          </a:p>
        </p:txBody>
      </p:sp>
      <p:pic>
        <p:nvPicPr>
          <p:cNvPr id="1081348" name="Picture 4" descr="BUGC07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00200"/>
            <a:ext cx="4724400" cy="217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ALE Calculation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648200"/>
          </a:xfrm>
        </p:spPr>
        <p:txBody>
          <a:bodyPr/>
          <a:lstStyle/>
          <a:p>
            <a:r>
              <a:rPr lang="en-US" dirty="0"/>
              <a:t>Major fire (also Jacobson’s example)</a:t>
            </a:r>
          </a:p>
          <a:p>
            <a:r>
              <a:rPr lang="en-US" dirty="0"/>
              <a:t>Probability “p” of major fire in a year = 0.0001</a:t>
            </a:r>
          </a:p>
          <a:p>
            <a:r>
              <a:rPr lang="en-US" dirty="0"/>
              <a:t>Cost of major fire estimated at $100M</a:t>
            </a:r>
          </a:p>
          <a:p>
            <a:r>
              <a:rPr lang="en-US" dirty="0"/>
              <a:t>Therefore E(x) = 0.0001 x $100M = 10</a:t>
            </a:r>
            <a:r>
              <a:rPr lang="en-US" baseline="30000" dirty="0"/>
              <a:t>-4</a:t>
            </a:r>
            <a:r>
              <a:rPr lang="en-US" dirty="0"/>
              <a:t> x $10</a:t>
            </a:r>
            <a:r>
              <a:rPr lang="en-US" baseline="30000" dirty="0"/>
              <a:t>8</a:t>
            </a:r>
            <a:r>
              <a:rPr lang="en-US" dirty="0"/>
              <a:t> = $10</a:t>
            </a:r>
            <a:r>
              <a:rPr lang="en-US" baseline="30000" dirty="0"/>
              <a:t>4</a:t>
            </a:r>
            <a:r>
              <a:rPr lang="en-US" dirty="0"/>
              <a:t> = $10,000</a:t>
            </a:r>
          </a:p>
        </p:txBody>
      </p:sp>
      <p:sp>
        <p:nvSpPr>
          <p:cNvPr id="1083396" name="Freeform 4"/>
          <p:cNvSpPr>
            <a:spLocks/>
          </p:cNvSpPr>
          <p:nvPr/>
        </p:nvSpPr>
        <p:spPr bwMode="auto">
          <a:xfrm>
            <a:off x="5648325" y="3470275"/>
            <a:ext cx="1588" cy="190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11"/>
              </a:cxn>
              <a:cxn ang="0">
                <a:pos x="0" y="0"/>
              </a:cxn>
              <a:cxn ang="0">
                <a:pos x="0" y="10"/>
              </a:cxn>
              <a:cxn ang="0">
                <a:pos x="0" y="2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11"/>
                </a:lnTo>
                <a:lnTo>
                  <a:pt x="0" y="0"/>
                </a:lnTo>
                <a:lnTo>
                  <a:pt x="0" y="10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83397" name="Group 5"/>
          <p:cNvGrpSpPr>
            <a:grpSpLocks/>
          </p:cNvGrpSpPr>
          <p:nvPr/>
        </p:nvGrpSpPr>
        <p:grpSpPr bwMode="auto">
          <a:xfrm>
            <a:off x="5791200" y="1295400"/>
            <a:ext cx="3171825" cy="5562600"/>
            <a:chOff x="3648" y="816"/>
            <a:chExt cx="1998" cy="3504"/>
          </a:xfrm>
        </p:grpSpPr>
        <p:pic>
          <p:nvPicPr>
            <p:cNvPr id="1083398" name="Picture 6" descr="FIRE0001"/>
            <p:cNvPicPr>
              <a:picLocks noChangeAspect="1" noChangeArrowheads="1"/>
            </p:cNvPicPr>
            <p:nvPr/>
          </p:nvPicPr>
          <p:blipFill>
            <a:blip r:embed="rId3"/>
            <a:srcRect b="20645"/>
            <a:stretch>
              <a:fillRect/>
            </a:stretch>
          </p:blipFill>
          <p:spPr bwMode="auto">
            <a:xfrm>
              <a:off x="3648" y="816"/>
              <a:ext cx="1882" cy="2337"/>
            </a:xfrm>
            <a:prstGeom prst="rect">
              <a:avLst/>
            </a:prstGeom>
            <a:noFill/>
          </p:spPr>
        </p:pic>
        <p:grpSp>
          <p:nvGrpSpPr>
            <p:cNvPr id="1083399" name="Group 7"/>
            <p:cNvGrpSpPr>
              <a:grpSpLocks/>
            </p:cNvGrpSpPr>
            <p:nvPr/>
          </p:nvGrpSpPr>
          <p:grpSpPr bwMode="auto">
            <a:xfrm>
              <a:off x="3696" y="1938"/>
              <a:ext cx="1950" cy="2382"/>
              <a:chOff x="2402" y="1491"/>
              <a:chExt cx="1950" cy="2382"/>
            </a:xfrm>
          </p:grpSpPr>
          <p:sp>
            <p:nvSpPr>
              <p:cNvPr id="1083400" name="Freeform 8"/>
              <p:cNvSpPr>
                <a:spLocks/>
              </p:cNvSpPr>
              <p:nvPr/>
            </p:nvSpPr>
            <p:spPr bwMode="auto">
              <a:xfrm>
                <a:off x="2402" y="1491"/>
                <a:ext cx="1950" cy="2382"/>
              </a:xfrm>
              <a:custGeom>
                <a:avLst/>
                <a:gdLst/>
                <a:ahLst/>
                <a:cxnLst>
                  <a:cxn ang="0">
                    <a:pos x="1986" y="4650"/>
                  </a:cxn>
                  <a:cxn ang="0">
                    <a:pos x="2363" y="4551"/>
                  </a:cxn>
                  <a:cxn ang="0">
                    <a:pos x="2789" y="4510"/>
                  </a:cxn>
                  <a:cxn ang="0">
                    <a:pos x="3185" y="4432"/>
                  </a:cxn>
                  <a:cxn ang="0">
                    <a:pos x="3448" y="4320"/>
                  </a:cxn>
                  <a:cxn ang="0">
                    <a:pos x="3383" y="4245"/>
                  </a:cxn>
                  <a:cxn ang="0">
                    <a:pos x="2589" y="4252"/>
                  </a:cxn>
                  <a:cxn ang="0">
                    <a:pos x="2795" y="4184"/>
                  </a:cxn>
                  <a:cxn ang="0">
                    <a:pos x="3005" y="4145"/>
                  </a:cxn>
                  <a:cxn ang="0">
                    <a:pos x="3236" y="4091"/>
                  </a:cxn>
                  <a:cxn ang="0">
                    <a:pos x="3485" y="3991"/>
                  </a:cxn>
                  <a:cxn ang="0">
                    <a:pos x="3232" y="4002"/>
                  </a:cxn>
                  <a:cxn ang="0">
                    <a:pos x="3002" y="4019"/>
                  </a:cxn>
                  <a:cxn ang="0">
                    <a:pos x="2778" y="4044"/>
                  </a:cxn>
                  <a:cxn ang="0">
                    <a:pos x="2683" y="3996"/>
                  </a:cxn>
                  <a:cxn ang="0">
                    <a:pos x="2909" y="3934"/>
                  </a:cxn>
                  <a:cxn ang="0">
                    <a:pos x="3155" y="3895"/>
                  </a:cxn>
                  <a:cxn ang="0">
                    <a:pos x="3404" y="3848"/>
                  </a:cxn>
                  <a:cxn ang="0">
                    <a:pos x="3644" y="3793"/>
                  </a:cxn>
                  <a:cxn ang="0">
                    <a:pos x="3864" y="3692"/>
                  </a:cxn>
                  <a:cxn ang="0">
                    <a:pos x="3415" y="3685"/>
                  </a:cxn>
                  <a:cxn ang="0">
                    <a:pos x="3117" y="3704"/>
                  </a:cxn>
                  <a:cxn ang="0">
                    <a:pos x="2821" y="3750"/>
                  </a:cxn>
                  <a:cxn ang="0">
                    <a:pos x="3148" y="3593"/>
                  </a:cxn>
                  <a:cxn ang="0">
                    <a:pos x="3391" y="3572"/>
                  </a:cxn>
                  <a:cxn ang="0">
                    <a:pos x="3639" y="3517"/>
                  </a:cxn>
                  <a:cxn ang="0">
                    <a:pos x="3711" y="3454"/>
                  </a:cxn>
                  <a:cxn ang="0">
                    <a:pos x="3489" y="3455"/>
                  </a:cxn>
                  <a:cxn ang="0">
                    <a:pos x="3267" y="3458"/>
                  </a:cxn>
                  <a:cxn ang="0">
                    <a:pos x="2981" y="3489"/>
                  </a:cxn>
                  <a:cxn ang="0">
                    <a:pos x="3021" y="3360"/>
                  </a:cxn>
                  <a:cxn ang="0">
                    <a:pos x="3297" y="3333"/>
                  </a:cxn>
                  <a:cxn ang="0">
                    <a:pos x="3579" y="3314"/>
                  </a:cxn>
                  <a:cxn ang="0">
                    <a:pos x="3722" y="3196"/>
                  </a:cxn>
                  <a:cxn ang="0">
                    <a:pos x="3380" y="3217"/>
                  </a:cxn>
                  <a:cxn ang="0">
                    <a:pos x="3041" y="3222"/>
                  </a:cxn>
                  <a:cxn ang="0">
                    <a:pos x="2754" y="3140"/>
                  </a:cxn>
                  <a:cxn ang="0">
                    <a:pos x="2656" y="2882"/>
                  </a:cxn>
                  <a:cxn ang="0">
                    <a:pos x="2537" y="2296"/>
                  </a:cxn>
                  <a:cxn ang="0">
                    <a:pos x="2500" y="2082"/>
                  </a:cxn>
                  <a:cxn ang="0">
                    <a:pos x="2488" y="1934"/>
                  </a:cxn>
                  <a:cxn ang="0">
                    <a:pos x="2483" y="1732"/>
                  </a:cxn>
                  <a:cxn ang="0">
                    <a:pos x="2486" y="1467"/>
                  </a:cxn>
                  <a:cxn ang="0">
                    <a:pos x="2411" y="1187"/>
                  </a:cxn>
                  <a:cxn ang="0">
                    <a:pos x="2136" y="1149"/>
                  </a:cxn>
                  <a:cxn ang="0">
                    <a:pos x="2145" y="885"/>
                  </a:cxn>
                  <a:cxn ang="0">
                    <a:pos x="2195" y="612"/>
                  </a:cxn>
                  <a:cxn ang="0">
                    <a:pos x="2277" y="338"/>
                  </a:cxn>
                  <a:cxn ang="0">
                    <a:pos x="2164" y="111"/>
                  </a:cxn>
                  <a:cxn ang="0">
                    <a:pos x="1741" y="103"/>
                  </a:cxn>
                  <a:cxn ang="0">
                    <a:pos x="1553" y="350"/>
                  </a:cxn>
                  <a:cxn ang="0">
                    <a:pos x="1368" y="619"/>
                  </a:cxn>
                  <a:cxn ang="0">
                    <a:pos x="1140" y="1001"/>
                  </a:cxn>
                  <a:cxn ang="0">
                    <a:pos x="594" y="2127"/>
                  </a:cxn>
                  <a:cxn ang="0">
                    <a:pos x="188" y="3372"/>
                  </a:cxn>
                  <a:cxn ang="0">
                    <a:pos x="47" y="4303"/>
                  </a:cxn>
                  <a:cxn ang="0">
                    <a:pos x="381" y="4402"/>
                  </a:cxn>
                  <a:cxn ang="0">
                    <a:pos x="586" y="4447"/>
                  </a:cxn>
                  <a:cxn ang="0">
                    <a:pos x="839" y="4534"/>
                  </a:cxn>
                  <a:cxn ang="0">
                    <a:pos x="1095" y="4628"/>
                  </a:cxn>
                  <a:cxn ang="0">
                    <a:pos x="1304" y="4674"/>
                  </a:cxn>
                  <a:cxn ang="0">
                    <a:pos x="1506" y="4727"/>
                  </a:cxn>
                </a:cxnLst>
                <a:rect l="0" t="0" r="r" b="b"/>
                <a:pathLst>
                  <a:path w="3900" h="4763">
                    <a:moveTo>
                      <a:pt x="1659" y="4763"/>
                    </a:moveTo>
                    <a:lnTo>
                      <a:pt x="1800" y="4756"/>
                    </a:lnTo>
                    <a:lnTo>
                      <a:pt x="1807" y="4747"/>
                    </a:lnTo>
                    <a:lnTo>
                      <a:pt x="1816" y="4739"/>
                    </a:lnTo>
                    <a:lnTo>
                      <a:pt x="1823" y="4729"/>
                    </a:lnTo>
                    <a:lnTo>
                      <a:pt x="1832" y="4719"/>
                    </a:lnTo>
                    <a:lnTo>
                      <a:pt x="1839" y="4709"/>
                    </a:lnTo>
                    <a:lnTo>
                      <a:pt x="1848" y="4700"/>
                    </a:lnTo>
                    <a:lnTo>
                      <a:pt x="1860" y="4692"/>
                    </a:lnTo>
                    <a:lnTo>
                      <a:pt x="1874" y="4688"/>
                    </a:lnTo>
                    <a:lnTo>
                      <a:pt x="1882" y="4685"/>
                    </a:lnTo>
                    <a:lnTo>
                      <a:pt x="1891" y="4682"/>
                    </a:lnTo>
                    <a:lnTo>
                      <a:pt x="1899" y="4679"/>
                    </a:lnTo>
                    <a:lnTo>
                      <a:pt x="1909" y="4678"/>
                    </a:lnTo>
                    <a:lnTo>
                      <a:pt x="1918" y="4674"/>
                    </a:lnTo>
                    <a:lnTo>
                      <a:pt x="1926" y="4672"/>
                    </a:lnTo>
                    <a:lnTo>
                      <a:pt x="1935" y="4668"/>
                    </a:lnTo>
                    <a:lnTo>
                      <a:pt x="1945" y="4666"/>
                    </a:lnTo>
                    <a:lnTo>
                      <a:pt x="1952" y="4662"/>
                    </a:lnTo>
                    <a:lnTo>
                      <a:pt x="1960" y="4659"/>
                    </a:lnTo>
                    <a:lnTo>
                      <a:pt x="1969" y="4657"/>
                    </a:lnTo>
                    <a:lnTo>
                      <a:pt x="1977" y="4654"/>
                    </a:lnTo>
                    <a:lnTo>
                      <a:pt x="1986" y="4650"/>
                    </a:lnTo>
                    <a:lnTo>
                      <a:pt x="1994" y="4647"/>
                    </a:lnTo>
                    <a:lnTo>
                      <a:pt x="2003" y="4644"/>
                    </a:lnTo>
                    <a:lnTo>
                      <a:pt x="2011" y="4641"/>
                    </a:lnTo>
                    <a:lnTo>
                      <a:pt x="2027" y="4633"/>
                    </a:lnTo>
                    <a:lnTo>
                      <a:pt x="2044" y="4625"/>
                    </a:lnTo>
                    <a:lnTo>
                      <a:pt x="2061" y="4618"/>
                    </a:lnTo>
                    <a:lnTo>
                      <a:pt x="2078" y="4614"/>
                    </a:lnTo>
                    <a:lnTo>
                      <a:pt x="2095" y="4607"/>
                    </a:lnTo>
                    <a:lnTo>
                      <a:pt x="2113" y="4601"/>
                    </a:lnTo>
                    <a:lnTo>
                      <a:pt x="2130" y="4597"/>
                    </a:lnTo>
                    <a:lnTo>
                      <a:pt x="2148" y="4593"/>
                    </a:lnTo>
                    <a:lnTo>
                      <a:pt x="2165" y="4587"/>
                    </a:lnTo>
                    <a:lnTo>
                      <a:pt x="2182" y="4583"/>
                    </a:lnTo>
                    <a:lnTo>
                      <a:pt x="2201" y="4579"/>
                    </a:lnTo>
                    <a:lnTo>
                      <a:pt x="2219" y="4576"/>
                    </a:lnTo>
                    <a:lnTo>
                      <a:pt x="2236" y="4572"/>
                    </a:lnTo>
                    <a:lnTo>
                      <a:pt x="2254" y="4568"/>
                    </a:lnTo>
                    <a:lnTo>
                      <a:pt x="2273" y="4565"/>
                    </a:lnTo>
                    <a:lnTo>
                      <a:pt x="2291" y="4563"/>
                    </a:lnTo>
                    <a:lnTo>
                      <a:pt x="2308" y="4559"/>
                    </a:lnTo>
                    <a:lnTo>
                      <a:pt x="2326" y="4556"/>
                    </a:lnTo>
                    <a:lnTo>
                      <a:pt x="2345" y="4553"/>
                    </a:lnTo>
                    <a:lnTo>
                      <a:pt x="2363" y="4551"/>
                    </a:lnTo>
                    <a:lnTo>
                      <a:pt x="2382" y="4548"/>
                    </a:lnTo>
                    <a:lnTo>
                      <a:pt x="2400" y="4546"/>
                    </a:lnTo>
                    <a:lnTo>
                      <a:pt x="2418" y="4544"/>
                    </a:lnTo>
                    <a:lnTo>
                      <a:pt x="2438" y="4542"/>
                    </a:lnTo>
                    <a:lnTo>
                      <a:pt x="2455" y="4539"/>
                    </a:lnTo>
                    <a:lnTo>
                      <a:pt x="2475" y="4538"/>
                    </a:lnTo>
                    <a:lnTo>
                      <a:pt x="2493" y="4536"/>
                    </a:lnTo>
                    <a:lnTo>
                      <a:pt x="2513" y="4535"/>
                    </a:lnTo>
                    <a:lnTo>
                      <a:pt x="2530" y="4534"/>
                    </a:lnTo>
                    <a:lnTo>
                      <a:pt x="2550" y="4532"/>
                    </a:lnTo>
                    <a:lnTo>
                      <a:pt x="2568" y="4531"/>
                    </a:lnTo>
                    <a:lnTo>
                      <a:pt x="2588" y="4531"/>
                    </a:lnTo>
                    <a:lnTo>
                      <a:pt x="2605" y="4528"/>
                    </a:lnTo>
                    <a:lnTo>
                      <a:pt x="2625" y="4527"/>
                    </a:lnTo>
                    <a:lnTo>
                      <a:pt x="2642" y="4525"/>
                    </a:lnTo>
                    <a:lnTo>
                      <a:pt x="2662" y="4524"/>
                    </a:lnTo>
                    <a:lnTo>
                      <a:pt x="2679" y="4521"/>
                    </a:lnTo>
                    <a:lnTo>
                      <a:pt x="2698" y="4519"/>
                    </a:lnTo>
                    <a:lnTo>
                      <a:pt x="2715" y="4518"/>
                    </a:lnTo>
                    <a:lnTo>
                      <a:pt x="2735" y="4517"/>
                    </a:lnTo>
                    <a:lnTo>
                      <a:pt x="2752" y="4514"/>
                    </a:lnTo>
                    <a:lnTo>
                      <a:pt x="2772" y="4512"/>
                    </a:lnTo>
                    <a:lnTo>
                      <a:pt x="2789" y="4510"/>
                    </a:lnTo>
                    <a:lnTo>
                      <a:pt x="2809" y="4508"/>
                    </a:lnTo>
                    <a:lnTo>
                      <a:pt x="2826" y="4505"/>
                    </a:lnTo>
                    <a:lnTo>
                      <a:pt x="2845" y="4504"/>
                    </a:lnTo>
                    <a:lnTo>
                      <a:pt x="2862" y="4501"/>
                    </a:lnTo>
                    <a:lnTo>
                      <a:pt x="2882" y="4500"/>
                    </a:lnTo>
                    <a:lnTo>
                      <a:pt x="2899" y="4495"/>
                    </a:lnTo>
                    <a:lnTo>
                      <a:pt x="2918" y="4493"/>
                    </a:lnTo>
                    <a:lnTo>
                      <a:pt x="2935" y="4490"/>
                    </a:lnTo>
                    <a:lnTo>
                      <a:pt x="2953" y="4487"/>
                    </a:lnTo>
                    <a:lnTo>
                      <a:pt x="2970" y="4483"/>
                    </a:lnTo>
                    <a:lnTo>
                      <a:pt x="2988" y="4480"/>
                    </a:lnTo>
                    <a:lnTo>
                      <a:pt x="3005" y="4477"/>
                    </a:lnTo>
                    <a:lnTo>
                      <a:pt x="3024" y="4474"/>
                    </a:lnTo>
                    <a:lnTo>
                      <a:pt x="3041" y="4469"/>
                    </a:lnTo>
                    <a:lnTo>
                      <a:pt x="3058" y="4464"/>
                    </a:lnTo>
                    <a:lnTo>
                      <a:pt x="3075" y="4460"/>
                    </a:lnTo>
                    <a:lnTo>
                      <a:pt x="3092" y="4456"/>
                    </a:lnTo>
                    <a:lnTo>
                      <a:pt x="3108" y="4450"/>
                    </a:lnTo>
                    <a:lnTo>
                      <a:pt x="3125" y="4445"/>
                    </a:lnTo>
                    <a:lnTo>
                      <a:pt x="3142" y="4439"/>
                    </a:lnTo>
                    <a:lnTo>
                      <a:pt x="3159" y="4435"/>
                    </a:lnTo>
                    <a:lnTo>
                      <a:pt x="3172" y="4433"/>
                    </a:lnTo>
                    <a:lnTo>
                      <a:pt x="3185" y="4432"/>
                    </a:lnTo>
                    <a:lnTo>
                      <a:pt x="3198" y="4430"/>
                    </a:lnTo>
                    <a:lnTo>
                      <a:pt x="3210" y="4429"/>
                    </a:lnTo>
                    <a:lnTo>
                      <a:pt x="3222" y="4426"/>
                    </a:lnTo>
                    <a:lnTo>
                      <a:pt x="3233" y="4423"/>
                    </a:lnTo>
                    <a:lnTo>
                      <a:pt x="3244" y="4421"/>
                    </a:lnTo>
                    <a:lnTo>
                      <a:pt x="3257" y="4418"/>
                    </a:lnTo>
                    <a:lnTo>
                      <a:pt x="3267" y="4412"/>
                    </a:lnTo>
                    <a:lnTo>
                      <a:pt x="3278" y="4408"/>
                    </a:lnTo>
                    <a:lnTo>
                      <a:pt x="3288" y="4404"/>
                    </a:lnTo>
                    <a:lnTo>
                      <a:pt x="3299" y="4399"/>
                    </a:lnTo>
                    <a:lnTo>
                      <a:pt x="3309" y="4394"/>
                    </a:lnTo>
                    <a:lnTo>
                      <a:pt x="3321" y="4389"/>
                    </a:lnTo>
                    <a:lnTo>
                      <a:pt x="3331" y="4384"/>
                    </a:lnTo>
                    <a:lnTo>
                      <a:pt x="3342" y="4380"/>
                    </a:lnTo>
                    <a:lnTo>
                      <a:pt x="3350" y="4368"/>
                    </a:lnTo>
                    <a:lnTo>
                      <a:pt x="3362" y="4361"/>
                    </a:lnTo>
                    <a:lnTo>
                      <a:pt x="3372" y="4353"/>
                    </a:lnTo>
                    <a:lnTo>
                      <a:pt x="3384" y="4347"/>
                    </a:lnTo>
                    <a:lnTo>
                      <a:pt x="3396" y="4340"/>
                    </a:lnTo>
                    <a:lnTo>
                      <a:pt x="3408" y="4334"/>
                    </a:lnTo>
                    <a:lnTo>
                      <a:pt x="3421" y="4330"/>
                    </a:lnTo>
                    <a:lnTo>
                      <a:pt x="3435" y="4326"/>
                    </a:lnTo>
                    <a:lnTo>
                      <a:pt x="3448" y="4320"/>
                    </a:lnTo>
                    <a:lnTo>
                      <a:pt x="3461" y="4316"/>
                    </a:lnTo>
                    <a:lnTo>
                      <a:pt x="3473" y="4312"/>
                    </a:lnTo>
                    <a:lnTo>
                      <a:pt x="3486" y="4307"/>
                    </a:lnTo>
                    <a:lnTo>
                      <a:pt x="3499" y="4302"/>
                    </a:lnTo>
                    <a:lnTo>
                      <a:pt x="3512" y="4296"/>
                    </a:lnTo>
                    <a:lnTo>
                      <a:pt x="3524" y="4290"/>
                    </a:lnTo>
                    <a:lnTo>
                      <a:pt x="3537" y="4286"/>
                    </a:lnTo>
                    <a:lnTo>
                      <a:pt x="3548" y="4281"/>
                    </a:lnTo>
                    <a:lnTo>
                      <a:pt x="3558" y="4275"/>
                    </a:lnTo>
                    <a:lnTo>
                      <a:pt x="3567" y="4268"/>
                    </a:lnTo>
                    <a:lnTo>
                      <a:pt x="3574" y="4259"/>
                    </a:lnTo>
                    <a:lnTo>
                      <a:pt x="3568" y="4251"/>
                    </a:lnTo>
                    <a:lnTo>
                      <a:pt x="3560" y="4252"/>
                    </a:lnTo>
                    <a:lnTo>
                      <a:pt x="3547" y="4257"/>
                    </a:lnTo>
                    <a:lnTo>
                      <a:pt x="3537" y="4259"/>
                    </a:lnTo>
                    <a:lnTo>
                      <a:pt x="3533" y="4257"/>
                    </a:lnTo>
                    <a:lnTo>
                      <a:pt x="3531" y="4255"/>
                    </a:lnTo>
                    <a:lnTo>
                      <a:pt x="3526" y="4252"/>
                    </a:lnTo>
                    <a:lnTo>
                      <a:pt x="3520" y="4251"/>
                    </a:lnTo>
                    <a:lnTo>
                      <a:pt x="3403" y="4268"/>
                    </a:lnTo>
                    <a:lnTo>
                      <a:pt x="3397" y="4259"/>
                    </a:lnTo>
                    <a:lnTo>
                      <a:pt x="3391" y="4252"/>
                    </a:lnTo>
                    <a:lnTo>
                      <a:pt x="3383" y="4245"/>
                    </a:lnTo>
                    <a:lnTo>
                      <a:pt x="3373" y="4242"/>
                    </a:lnTo>
                    <a:lnTo>
                      <a:pt x="3360" y="4247"/>
                    </a:lnTo>
                    <a:lnTo>
                      <a:pt x="3350" y="4258"/>
                    </a:lnTo>
                    <a:lnTo>
                      <a:pt x="3345" y="4264"/>
                    </a:lnTo>
                    <a:lnTo>
                      <a:pt x="3339" y="4269"/>
                    </a:lnTo>
                    <a:lnTo>
                      <a:pt x="3332" y="4272"/>
                    </a:lnTo>
                    <a:lnTo>
                      <a:pt x="3325" y="4276"/>
                    </a:lnTo>
                    <a:lnTo>
                      <a:pt x="2455" y="4380"/>
                    </a:lnTo>
                    <a:lnTo>
                      <a:pt x="2451" y="4377"/>
                    </a:lnTo>
                    <a:lnTo>
                      <a:pt x="2448" y="4374"/>
                    </a:lnTo>
                    <a:lnTo>
                      <a:pt x="2445" y="4370"/>
                    </a:lnTo>
                    <a:lnTo>
                      <a:pt x="2447" y="4363"/>
                    </a:lnTo>
                    <a:lnTo>
                      <a:pt x="2458" y="4350"/>
                    </a:lnTo>
                    <a:lnTo>
                      <a:pt x="2471" y="4340"/>
                    </a:lnTo>
                    <a:lnTo>
                      <a:pt x="2482" y="4329"/>
                    </a:lnTo>
                    <a:lnTo>
                      <a:pt x="2495" y="4319"/>
                    </a:lnTo>
                    <a:lnTo>
                      <a:pt x="2507" y="4309"/>
                    </a:lnTo>
                    <a:lnTo>
                      <a:pt x="2520" y="4299"/>
                    </a:lnTo>
                    <a:lnTo>
                      <a:pt x="2534" y="4289"/>
                    </a:lnTo>
                    <a:lnTo>
                      <a:pt x="2548" y="4281"/>
                    </a:lnTo>
                    <a:lnTo>
                      <a:pt x="2561" y="4271"/>
                    </a:lnTo>
                    <a:lnTo>
                      <a:pt x="2575" y="4261"/>
                    </a:lnTo>
                    <a:lnTo>
                      <a:pt x="2589" y="4252"/>
                    </a:lnTo>
                    <a:lnTo>
                      <a:pt x="2605" y="4244"/>
                    </a:lnTo>
                    <a:lnTo>
                      <a:pt x="2612" y="4240"/>
                    </a:lnTo>
                    <a:lnTo>
                      <a:pt x="2621" y="4235"/>
                    </a:lnTo>
                    <a:lnTo>
                      <a:pt x="2628" y="4231"/>
                    </a:lnTo>
                    <a:lnTo>
                      <a:pt x="2636" y="4227"/>
                    </a:lnTo>
                    <a:lnTo>
                      <a:pt x="2645" y="4223"/>
                    </a:lnTo>
                    <a:lnTo>
                      <a:pt x="2653" y="4220"/>
                    </a:lnTo>
                    <a:lnTo>
                      <a:pt x="2662" y="4217"/>
                    </a:lnTo>
                    <a:lnTo>
                      <a:pt x="2672" y="4214"/>
                    </a:lnTo>
                    <a:lnTo>
                      <a:pt x="2680" y="4210"/>
                    </a:lnTo>
                    <a:lnTo>
                      <a:pt x="2688" y="4206"/>
                    </a:lnTo>
                    <a:lnTo>
                      <a:pt x="2697" y="4203"/>
                    </a:lnTo>
                    <a:lnTo>
                      <a:pt x="2705" y="4201"/>
                    </a:lnTo>
                    <a:lnTo>
                      <a:pt x="2714" y="4199"/>
                    </a:lnTo>
                    <a:lnTo>
                      <a:pt x="2722" y="4197"/>
                    </a:lnTo>
                    <a:lnTo>
                      <a:pt x="2731" y="4194"/>
                    </a:lnTo>
                    <a:lnTo>
                      <a:pt x="2741" y="4194"/>
                    </a:lnTo>
                    <a:lnTo>
                      <a:pt x="2749" y="4191"/>
                    </a:lnTo>
                    <a:lnTo>
                      <a:pt x="2758" y="4190"/>
                    </a:lnTo>
                    <a:lnTo>
                      <a:pt x="2766" y="4187"/>
                    </a:lnTo>
                    <a:lnTo>
                      <a:pt x="2776" y="4187"/>
                    </a:lnTo>
                    <a:lnTo>
                      <a:pt x="2785" y="4186"/>
                    </a:lnTo>
                    <a:lnTo>
                      <a:pt x="2795" y="4184"/>
                    </a:lnTo>
                    <a:lnTo>
                      <a:pt x="2803" y="4183"/>
                    </a:lnTo>
                    <a:lnTo>
                      <a:pt x="2813" y="4183"/>
                    </a:lnTo>
                    <a:lnTo>
                      <a:pt x="2821" y="4180"/>
                    </a:lnTo>
                    <a:lnTo>
                      <a:pt x="2830" y="4180"/>
                    </a:lnTo>
                    <a:lnTo>
                      <a:pt x="2838" y="4177"/>
                    </a:lnTo>
                    <a:lnTo>
                      <a:pt x="2848" y="4177"/>
                    </a:lnTo>
                    <a:lnTo>
                      <a:pt x="2857" y="4175"/>
                    </a:lnTo>
                    <a:lnTo>
                      <a:pt x="2865" y="4175"/>
                    </a:lnTo>
                    <a:lnTo>
                      <a:pt x="2874" y="4172"/>
                    </a:lnTo>
                    <a:lnTo>
                      <a:pt x="2884" y="4172"/>
                    </a:lnTo>
                    <a:lnTo>
                      <a:pt x="2892" y="4169"/>
                    </a:lnTo>
                    <a:lnTo>
                      <a:pt x="2901" y="4166"/>
                    </a:lnTo>
                    <a:lnTo>
                      <a:pt x="2909" y="4163"/>
                    </a:lnTo>
                    <a:lnTo>
                      <a:pt x="2919" y="4162"/>
                    </a:lnTo>
                    <a:lnTo>
                      <a:pt x="2927" y="4158"/>
                    </a:lnTo>
                    <a:lnTo>
                      <a:pt x="2937" y="4155"/>
                    </a:lnTo>
                    <a:lnTo>
                      <a:pt x="2946" y="4152"/>
                    </a:lnTo>
                    <a:lnTo>
                      <a:pt x="2956" y="4149"/>
                    </a:lnTo>
                    <a:lnTo>
                      <a:pt x="2964" y="4148"/>
                    </a:lnTo>
                    <a:lnTo>
                      <a:pt x="2976" y="4148"/>
                    </a:lnTo>
                    <a:lnTo>
                      <a:pt x="2984" y="4146"/>
                    </a:lnTo>
                    <a:lnTo>
                      <a:pt x="2995" y="4146"/>
                    </a:lnTo>
                    <a:lnTo>
                      <a:pt x="3005" y="4145"/>
                    </a:lnTo>
                    <a:lnTo>
                      <a:pt x="3015" y="4143"/>
                    </a:lnTo>
                    <a:lnTo>
                      <a:pt x="3025" y="4142"/>
                    </a:lnTo>
                    <a:lnTo>
                      <a:pt x="3036" y="4141"/>
                    </a:lnTo>
                    <a:lnTo>
                      <a:pt x="3046" y="4138"/>
                    </a:lnTo>
                    <a:lnTo>
                      <a:pt x="3056" y="4135"/>
                    </a:lnTo>
                    <a:lnTo>
                      <a:pt x="3066" y="4132"/>
                    </a:lnTo>
                    <a:lnTo>
                      <a:pt x="3077" y="4131"/>
                    </a:lnTo>
                    <a:lnTo>
                      <a:pt x="3087" y="4128"/>
                    </a:lnTo>
                    <a:lnTo>
                      <a:pt x="3097" y="4125"/>
                    </a:lnTo>
                    <a:lnTo>
                      <a:pt x="3107" y="4122"/>
                    </a:lnTo>
                    <a:lnTo>
                      <a:pt x="3118" y="4121"/>
                    </a:lnTo>
                    <a:lnTo>
                      <a:pt x="3127" y="4117"/>
                    </a:lnTo>
                    <a:lnTo>
                      <a:pt x="3137" y="4114"/>
                    </a:lnTo>
                    <a:lnTo>
                      <a:pt x="3147" y="4111"/>
                    </a:lnTo>
                    <a:lnTo>
                      <a:pt x="3157" y="4108"/>
                    </a:lnTo>
                    <a:lnTo>
                      <a:pt x="3165" y="4104"/>
                    </a:lnTo>
                    <a:lnTo>
                      <a:pt x="3176" y="4102"/>
                    </a:lnTo>
                    <a:lnTo>
                      <a:pt x="3185" y="4100"/>
                    </a:lnTo>
                    <a:lnTo>
                      <a:pt x="3196" y="4098"/>
                    </a:lnTo>
                    <a:lnTo>
                      <a:pt x="3205" y="4095"/>
                    </a:lnTo>
                    <a:lnTo>
                      <a:pt x="3216" y="4094"/>
                    </a:lnTo>
                    <a:lnTo>
                      <a:pt x="3224" y="4091"/>
                    </a:lnTo>
                    <a:lnTo>
                      <a:pt x="3236" y="4091"/>
                    </a:lnTo>
                    <a:lnTo>
                      <a:pt x="3246" y="4091"/>
                    </a:lnTo>
                    <a:lnTo>
                      <a:pt x="3256" y="4091"/>
                    </a:lnTo>
                    <a:lnTo>
                      <a:pt x="3265" y="4091"/>
                    </a:lnTo>
                    <a:lnTo>
                      <a:pt x="3277" y="4093"/>
                    </a:lnTo>
                    <a:lnTo>
                      <a:pt x="3316" y="4070"/>
                    </a:lnTo>
                    <a:lnTo>
                      <a:pt x="3643" y="4008"/>
                    </a:lnTo>
                    <a:lnTo>
                      <a:pt x="3649" y="4001"/>
                    </a:lnTo>
                    <a:lnTo>
                      <a:pt x="3659" y="3995"/>
                    </a:lnTo>
                    <a:lnTo>
                      <a:pt x="3646" y="3992"/>
                    </a:lnTo>
                    <a:lnTo>
                      <a:pt x="3635" y="3991"/>
                    </a:lnTo>
                    <a:lnTo>
                      <a:pt x="3623" y="3989"/>
                    </a:lnTo>
                    <a:lnTo>
                      <a:pt x="3612" y="3989"/>
                    </a:lnTo>
                    <a:lnTo>
                      <a:pt x="3599" y="3989"/>
                    </a:lnTo>
                    <a:lnTo>
                      <a:pt x="3588" y="3989"/>
                    </a:lnTo>
                    <a:lnTo>
                      <a:pt x="3577" y="3989"/>
                    </a:lnTo>
                    <a:lnTo>
                      <a:pt x="3565" y="3989"/>
                    </a:lnTo>
                    <a:lnTo>
                      <a:pt x="3553" y="3989"/>
                    </a:lnTo>
                    <a:lnTo>
                      <a:pt x="3541" y="3989"/>
                    </a:lnTo>
                    <a:lnTo>
                      <a:pt x="3530" y="3989"/>
                    </a:lnTo>
                    <a:lnTo>
                      <a:pt x="3520" y="3989"/>
                    </a:lnTo>
                    <a:lnTo>
                      <a:pt x="3507" y="3989"/>
                    </a:lnTo>
                    <a:lnTo>
                      <a:pt x="3496" y="3991"/>
                    </a:lnTo>
                    <a:lnTo>
                      <a:pt x="3485" y="3991"/>
                    </a:lnTo>
                    <a:lnTo>
                      <a:pt x="3475" y="3992"/>
                    </a:lnTo>
                    <a:lnTo>
                      <a:pt x="3462" y="3992"/>
                    </a:lnTo>
                    <a:lnTo>
                      <a:pt x="3451" y="3992"/>
                    </a:lnTo>
                    <a:lnTo>
                      <a:pt x="3439" y="3992"/>
                    </a:lnTo>
                    <a:lnTo>
                      <a:pt x="3430" y="3994"/>
                    </a:lnTo>
                    <a:lnTo>
                      <a:pt x="3417" y="3994"/>
                    </a:lnTo>
                    <a:lnTo>
                      <a:pt x="3405" y="3995"/>
                    </a:lnTo>
                    <a:lnTo>
                      <a:pt x="3394" y="3995"/>
                    </a:lnTo>
                    <a:lnTo>
                      <a:pt x="3384" y="3996"/>
                    </a:lnTo>
                    <a:lnTo>
                      <a:pt x="3372" y="3996"/>
                    </a:lnTo>
                    <a:lnTo>
                      <a:pt x="3360" y="3996"/>
                    </a:lnTo>
                    <a:lnTo>
                      <a:pt x="3349" y="3996"/>
                    </a:lnTo>
                    <a:lnTo>
                      <a:pt x="3338" y="3998"/>
                    </a:lnTo>
                    <a:lnTo>
                      <a:pt x="3325" y="3998"/>
                    </a:lnTo>
                    <a:lnTo>
                      <a:pt x="3315" y="3998"/>
                    </a:lnTo>
                    <a:lnTo>
                      <a:pt x="3302" y="3998"/>
                    </a:lnTo>
                    <a:lnTo>
                      <a:pt x="3292" y="3999"/>
                    </a:lnTo>
                    <a:lnTo>
                      <a:pt x="3281" y="3999"/>
                    </a:lnTo>
                    <a:lnTo>
                      <a:pt x="3271" y="3999"/>
                    </a:lnTo>
                    <a:lnTo>
                      <a:pt x="3261" y="3999"/>
                    </a:lnTo>
                    <a:lnTo>
                      <a:pt x="3251" y="4001"/>
                    </a:lnTo>
                    <a:lnTo>
                      <a:pt x="3240" y="4001"/>
                    </a:lnTo>
                    <a:lnTo>
                      <a:pt x="3232" y="4002"/>
                    </a:lnTo>
                    <a:lnTo>
                      <a:pt x="3220" y="4003"/>
                    </a:lnTo>
                    <a:lnTo>
                      <a:pt x="3212" y="4005"/>
                    </a:lnTo>
                    <a:lnTo>
                      <a:pt x="3200" y="4005"/>
                    </a:lnTo>
                    <a:lnTo>
                      <a:pt x="3191" y="4005"/>
                    </a:lnTo>
                    <a:lnTo>
                      <a:pt x="3181" y="4005"/>
                    </a:lnTo>
                    <a:lnTo>
                      <a:pt x="3172" y="4006"/>
                    </a:lnTo>
                    <a:lnTo>
                      <a:pt x="3161" y="4006"/>
                    </a:lnTo>
                    <a:lnTo>
                      <a:pt x="3151" y="4008"/>
                    </a:lnTo>
                    <a:lnTo>
                      <a:pt x="3141" y="4009"/>
                    </a:lnTo>
                    <a:lnTo>
                      <a:pt x="3133" y="4011"/>
                    </a:lnTo>
                    <a:lnTo>
                      <a:pt x="3121" y="4011"/>
                    </a:lnTo>
                    <a:lnTo>
                      <a:pt x="3111" y="4011"/>
                    </a:lnTo>
                    <a:lnTo>
                      <a:pt x="3101" y="4011"/>
                    </a:lnTo>
                    <a:lnTo>
                      <a:pt x="3092" y="4012"/>
                    </a:lnTo>
                    <a:lnTo>
                      <a:pt x="3082" y="4012"/>
                    </a:lnTo>
                    <a:lnTo>
                      <a:pt x="3072" y="4013"/>
                    </a:lnTo>
                    <a:lnTo>
                      <a:pt x="3062" y="4013"/>
                    </a:lnTo>
                    <a:lnTo>
                      <a:pt x="3053" y="4015"/>
                    </a:lnTo>
                    <a:lnTo>
                      <a:pt x="3042" y="4015"/>
                    </a:lnTo>
                    <a:lnTo>
                      <a:pt x="3032" y="4016"/>
                    </a:lnTo>
                    <a:lnTo>
                      <a:pt x="3022" y="4018"/>
                    </a:lnTo>
                    <a:lnTo>
                      <a:pt x="3012" y="4019"/>
                    </a:lnTo>
                    <a:lnTo>
                      <a:pt x="3002" y="4019"/>
                    </a:lnTo>
                    <a:lnTo>
                      <a:pt x="2993" y="4020"/>
                    </a:lnTo>
                    <a:lnTo>
                      <a:pt x="2983" y="4022"/>
                    </a:lnTo>
                    <a:lnTo>
                      <a:pt x="2974" y="4023"/>
                    </a:lnTo>
                    <a:lnTo>
                      <a:pt x="2963" y="4023"/>
                    </a:lnTo>
                    <a:lnTo>
                      <a:pt x="2953" y="4023"/>
                    </a:lnTo>
                    <a:lnTo>
                      <a:pt x="2943" y="4025"/>
                    </a:lnTo>
                    <a:lnTo>
                      <a:pt x="2933" y="4026"/>
                    </a:lnTo>
                    <a:lnTo>
                      <a:pt x="2922" y="4026"/>
                    </a:lnTo>
                    <a:lnTo>
                      <a:pt x="2913" y="4027"/>
                    </a:lnTo>
                    <a:lnTo>
                      <a:pt x="2902" y="4029"/>
                    </a:lnTo>
                    <a:lnTo>
                      <a:pt x="2894" y="4030"/>
                    </a:lnTo>
                    <a:lnTo>
                      <a:pt x="2884" y="4030"/>
                    </a:lnTo>
                    <a:lnTo>
                      <a:pt x="2874" y="4032"/>
                    </a:lnTo>
                    <a:lnTo>
                      <a:pt x="2864" y="4033"/>
                    </a:lnTo>
                    <a:lnTo>
                      <a:pt x="2855" y="4035"/>
                    </a:lnTo>
                    <a:lnTo>
                      <a:pt x="2845" y="4035"/>
                    </a:lnTo>
                    <a:lnTo>
                      <a:pt x="2836" y="4036"/>
                    </a:lnTo>
                    <a:lnTo>
                      <a:pt x="2826" y="4037"/>
                    </a:lnTo>
                    <a:lnTo>
                      <a:pt x="2817" y="4040"/>
                    </a:lnTo>
                    <a:lnTo>
                      <a:pt x="2806" y="4040"/>
                    </a:lnTo>
                    <a:lnTo>
                      <a:pt x="2796" y="4042"/>
                    </a:lnTo>
                    <a:lnTo>
                      <a:pt x="2786" y="4043"/>
                    </a:lnTo>
                    <a:lnTo>
                      <a:pt x="2778" y="4044"/>
                    </a:lnTo>
                    <a:lnTo>
                      <a:pt x="2768" y="4046"/>
                    </a:lnTo>
                    <a:lnTo>
                      <a:pt x="2758" y="4047"/>
                    </a:lnTo>
                    <a:lnTo>
                      <a:pt x="2748" y="4049"/>
                    </a:lnTo>
                    <a:lnTo>
                      <a:pt x="2739" y="4052"/>
                    </a:lnTo>
                    <a:lnTo>
                      <a:pt x="2729" y="4052"/>
                    </a:lnTo>
                    <a:lnTo>
                      <a:pt x="2720" y="4054"/>
                    </a:lnTo>
                    <a:lnTo>
                      <a:pt x="2710" y="4056"/>
                    </a:lnTo>
                    <a:lnTo>
                      <a:pt x="2701" y="4059"/>
                    </a:lnTo>
                    <a:lnTo>
                      <a:pt x="2691" y="4060"/>
                    </a:lnTo>
                    <a:lnTo>
                      <a:pt x="2681" y="4063"/>
                    </a:lnTo>
                    <a:lnTo>
                      <a:pt x="2673" y="4064"/>
                    </a:lnTo>
                    <a:lnTo>
                      <a:pt x="2664" y="4067"/>
                    </a:lnTo>
                    <a:lnTo>
                      <a:pt x="2653" y="4067"/>
                    </a:lnTo>
                    <a:lnTo>
                      <a:pt x="2646" y="4070"/>
                    </a:lnTo>
                    <a:lnTo>
                      <a:pt x="2638" y="4071"/>
                    </a:lnTo>
                    <a:lnTo>
                      <a:pt x="2632" y="4074"/>
                    </a:lnTo>
                    <a:lnTo>
                      <a:pt x="2619" y="4077"/>
                    </a:lnTo>
                    <a:lnTo>
                      <a:pt x="2606" y="4076"/>
                    </a:lnTo>
                    <a:lnTo>
                      <a:pt x="2645" y="4008"/>
                    </a:lnTo>
                    <a:lnTo>
                      <a:pt x="2653" y="4003"/>
                    </a:lnTo>
                    <a:lnTo>
                      <a:pt x="2663" y="4002"/>
                    </a:lnTo>
                    <a:lnTo>
                      <a:pt x="2673" y="3998"/>
                    </a:lnTo>
                    <a:lnTo>
                      <a:pt x="2683" y="3996"/>
                    </a:lnTo>
                    <a:lnTo>
                      <a:pt x="2691" y="3994"/>
                    </a:lnTo>
                    <a:lnTo>
                      <a:pt x="2701" y="3991"/>
                    </a:lnTo>
                    <a:lnTo>
                      <a:pt x="2711" y="3988"/>
                    </a:lnTo>
                    <a:lnTo>
                      <a:pt x="2721" y="3986"/>
                    </a:lnTo>
                    <a:lnTo>
                      <a:pt x="2729" y="3982"/>
                    </a:lnTo>
                    <a:lnTo>
                      <a:pt x="2741" y="3981"/>
                    </a:lnTo>
                    <a:lnTo>
                      <a:pt x="2749" y="3978"/>
                    </a:lnTo>
                    <a:lnTo>
                      <a:pt x="2761" y="3977"/>
                    </a:lnTo>
                    <a:lnTo>
                      <a:pt x="2771" y="3972"/>
                    </a:lnTo>
                    <a:lnTo>
                      <a:pt x="2780" y="3971"/>
                    </a:lnTo>
                    <a:lnTo>
                      <a:pt x="2790" y="3968"/>
                    </a:lnTo>
                    <a:lnTo>
                      <a:pt x="2802" y="3967"/>
                    </a:lnTo>
                    <a:lnTo>
                      <a:pt x="2810" y="3962"/>
                    </a:lnTo>
                    <a:lnTo>
                      <a:pt x="2821" y="3961"/>
                    </a:lnTo>
                    <a:lnTo>
                      <a:pt x="2830" y="3957"/>
                    </a:lnTo>
                    <a:lnTo>
                      <a:pt x="2841" y="3955"/>
                    </a:lnTo>
                    <a:lnTo>
                      <a:pt x="2850" y="3951"/>
                    </a:lnTo>
                    <a:lnTo>
                      <a:pt x="2861" y="3950"/>
                    </a:lnTo>
                    <a:lnTo>
                      <a:pt x="2870" y="3945"/>
                    </a:lnTo>
                    <a:lnTo>
                      <a:pt x="2881" y="3944"/>
                    </a:lnTo>
                    <a:lnTo>
                      <a:pt x="2889" y="3940"/>
                    </a:lnTo>
                    <a:lnTo>
                      <a:pt x="2901" y="3938"/>
                    </a:lnTo>
                    <a:lnTo>
                      <a:pt x="2909" y="3934"/>
                    </a:lnTo>
                    <a:lnTo>
                      <a:pt x="2920" y="3933"/>
                    </a:lnTo>
                    <a:lnTo>
                      <a:pt x="2930" y="3929"/>
                    </a:lnTo>
                    <a:lnTo>
                      <a:pt x="2940" y="3927"/>
                    </a:lnTo>
                    <a:lnTo>
                      <a:pt x="2950" y="3923"/>
                    </a:lnTo>
                    <a:lnTo>
                      <a:pt x="2961" y="3921"/>
                    </a:lnTo>
                    <a:lnTo>
                      <a:pt x="2971" y="3919"/>
                    </a:lnTo>
                    <a:lnTo>
                      <a:pt x="2983" y="3919"/>
                    </a:lnTo>
                    <a:lnTo>
                      <a:pt x="2993" y="3916"/>
                    </a:lnTo>
                    <a:lnTo>
                      <a:pt x="3004" y="3916"/>
                    </a:lnTo>
                    <a:lnTo>
                      <a:pt x="3014" y="3913"/>
                    </a:lnTo>
                    <a:lnTo>
                      <a:pt x="3025" y="3913"/>
                    </a:lnTo>
                    <a:lnTo>
                      <a:pt x="3035" y="3910"/>
                    </a:lnTo>
                    <a:lnTo>
                      <a:pt x="3046" y="3910"/>
                    </a:lnTo>
                    <a:lnTo>
                      <a:pt x="3056" y="3907"/>
                    </a:lnTo>
                    <a:lnTo>
                      <a:pt x="3067" y="3907"/>
                    </a:lnTo>
                    <a:lnTo>
                      <a:pt x="3077" y="3904"/>
                    </a:lnTo>
                    <a:lnTo>
                      <a:pt x="3090" y="3904"/>
                    </a:lnTo>
                    <a:lnTo>
                      <a:pt x="3100" y="3902"/>
                    </a:lnTo>
                    <a:lnTo>
                      <a:pt x="3111" y="3902"/>
                    </a:lnTo>
                    <a:lnTo>
                      <a:pt x="3121" y="3899"/>
                    </a:lnTo>
                    <a:lnTo>
                      <a:pt x="3134" y="3899"/>
                    </a:lnTo>
                    <a:lnTo>
                      <a:pt x="3144" y="3896"/>
                    </a:lnTo>
                    <a:lnTo>
                      <a:pt x="3155" y="3895"/>
                    </a:lnTo>
                    <a:lnTo>
                      <a:pt x="3165" y="3892"/>
                    </a:lnTo>
                    <a:lnTo>
                      <a:pt x="3176" y="3892"/>
                    </a:lnTo>
                    <a:lnTo>
                      <a:pt x="3186" y="3889"/>
                    </a:lnTo>
                    <a:lnTo>
                      <a:pt x="3199" y="3888"/>
                    </a:lnTo>
                    <a:lnTo>
                      <a:pt x="3209" y="3885"/>
                    </a:lnTo>
                    <a:lnTo>
                      <a:pt x="3222" y="3885"/>
                    </a:lnTo>
                    <a:lnTo>
                      <a:pt x="3232" y="3882"/>
                    </a:lnTo>
                    <a:lnTo>
                      <a:pt x="3243" y="3880"/>
                    </a:lnTo>
                    <a:lnTo>
                      <a:pt x="3253" y="3878"/>
                    </a:lnTo>
                    <a:lnTo>
                      <a:pt x="3264" y="3876"/>
                    </a:lnTo>
                    <a:lnTo>
                      <a:pt x="3274" y="3873"/>
                    </a:lnTo>
                    <a:lnTo>
                      <a:pt x="3287" y="3872"/>
                    </a:lnTo>
                    <a:lnTo>
                      <a:pt x="3297" y="3871"/>
                    </a:lnTo>
                    <a:lnTo>
                      <a:pt x="3309" y="3869"/>
                    </a:lnTo>
                    <a:lnTo>
                      <a:pt x="3319" y="3866"/>
                    </a:lnTo>
                    <a:lnTo>
                      <a:pt x="3331" y="3863"/>
                    </a:lnTo>
                    <a:lnTo>
                      <a:pt x="3340" y="3861"/>
                    </a:lnTo>
                    <a:lnTo>
                      <a:pt x="3352" y="3859"/>
                    </a:lnTo>
                    <a:lnTo>
                      <a:pt x="3362" y="3856"/>
                    </a:lnTo>
                    <a:lnTo>
                      <a:pt x="3373" y="3855"/>
                    </a:lnTo>
                    <a:lnTo>
                      <a:pt x="3383" y="3852"/>
                    </a:lnTo>
                    <a:lnTo>
                      <a:pt x="3394" y="3851"/>
                    </a:lnTo>
                    <a:lnTo>
                      <a:pt x="3404" y="3848"/>
                    </a:lnTo>
                    <a:lnTo>
                      <a:pt x="3415" y="3845"/>
                    </a:lnTo>
                    <a:lnTo>
                      <a:pt x="3425" y="3842"/>
                    </a:lnTo>
                    <a:lnTo>
                      <a:pt x="3437" y="3841"/>
                    </a:lnTo>
                    <a:lnTo>
                      <a:pt x="3446" y="3838"/>
                    </a:lnTo>
                    <a:lnTo>
                      <a:pt x="3458" y="3837"/>
                    </a:lnTo>
                    <a:lnTo>
                      <a:pt x="3468" y="3834"/>
                    </a:lnTo>
                    <a:lnTo>
                      <a:pt x="3479" y="3832"/>
                    </a:lnTo>
                    <a:lnTo>
                      <a:pt x="3489" y="3828"/>
                    </a:lnTo>
                    <a:lnTo>
                      <a:pt x="3499" y="3827"/>
                    </a:lnTo>
                    <a:lnTo>
                      <a:pt x="3509" y="3824"/>
                    </a:lnTo>
                    <a:lnTo>
                      <a:pt x="3520" y="3822"/>
                    </a:lnTo>
                    <a:lnTo>
                      <a:pt x="3530" y="3818"/>
                    </a:lnTo>
                    <a:lnTo>
                      <a:pt x="3541" y="3817"/>
                    </a:lnTo>
                    <a:lnTo>
                      <a:pt x="3551" y="3814"/>
                    </a:lnTo>
                    <a:lnTo>
                      <a:pt x="3562" y="3813"/>
                    </a:lnTo>
                    <a:lnTo>
                      <a:pt x="3571" y="3808"/>
                    </a:lnTo>
                    <a:lnTo>
                      <a:pt x="3582" y="3807"/>
                    </a:lnTo>
                    <a:lnTo>
                      <a:pt x="3592" y="3804"/>
                    </a:lnTo>
                    <a:lnTo>
                      <a:pt x="3603" y="3803"/>
                    </a:lnTo>
                    <a:lnTo>
                      <a:pt x="3612" y="3798"/>
                    </a:lnTo>
                    <a:lnTo>
                      <a:pt x="3623" y="3797"/>
                    </a:lnTo>
                    <a:lnTo>
                      <a:pt x="3633" y="3794"/>
                    </a:lnTo>
                    <a:lnTo>
                      <a:pt x="3644" y="3793"/>
                    </a:lnTo>
                    <a:lnTo>
                      <a:pt x="3653" y="3789"/>
                    </a:lnTo>
                    <a:lnTo>
                      <a:pt x="3663" y="3784"/>
                    </a:lnTo>
                    <a:lnTo>
                      <a:pt x="3673" y="3780"/>
                    </a:lnTo>
                    <a:lnTo>
                      <a:pt x="3683" y="3779"/>
                    </a:lnTo>
                    <a:lnTo>
                      <a:pt x="3691" y="3774"/>
                    </a:lnTo>
                    <a:lnTo>
                      <a:pt x="3701" y="3773"/>
                    </a:lnTo>
                    <a:lnTo>
                      <a:pt x="3711" y="3770"/>
                    </a:lnTo>
                    <a:lnTo>
                      <a:pt x="3721" y="3769"/>
                    </a:lnTo>
                    <a:lnTo>
                      <a:pt x="3729" y="3766"/>
                    </a:lnTo>
                    <a:lnTo>
                      <a:pt x="3738" y="3765"/>
                    </a:lnTo>
                    <a:lnTo>
                      <a:pt x="3746" y="3762"/>
                    </a:lnTo>
                    <a:lnTo>
                      <a:pt x="3756" y="3760"/>
                    </a:lnTo>
                    <a:lnTo>
                      <a:pt x="3765" y="3757"/>
                    </a:lnTo>
                    <a:lnTo>
                      <a:pt x="3775" y="3757"/>
                    </a:lnTo>
                    <a:lnTo>
                      <a:pt x="3783" y="3755"/>
                    </a:lnTo>
                    <a:lnTo>
                      <a:pt x="3793" y="3755"/>
                    </a:lnTo>
                    <a:lnTo>
                      <a:pt x="3830" y="3732"/>
                    </a:lnTo>
                    <a:lnTo>
                      <a:pt x="3841" y="3729"/>
                    </a:lnTo>
                    <a:lnTo>
                      <a:pt x="3854" y="3725"/>
                    </a:lnTo>
                    <a:lnTo>
                      <a:pt x="3858" y="3719"/>
                    </a:lnTo>
                    <a:lnTo>
                      <a:pt x="3861" y="3712"/>
                    </a:lnTo>
                    <a:lnTo>
                      <a:pt x="3862" y="3702"/>
                    </a:lnTo>
                    <a:lnTo>
                      <a:pt x="3864" y="3692"/>
                    </a:lnTo>
                    <a:lnTo>
                      <a:pt x="3671" y="3698"/>
                    </a:lnTo>
                    <a:lnTo>
                      <a:pt x="3663" y="3695"/>
                    </a:lnTo>
                    <a:lnTo>
                      <a:pt x="3659" y="3692"/>
                    </a:lnTo>
                    <a:lnTo>
                      <a:pt x="3654" y="3687"/>
                    </a:lnTo>
                    <a:lnTo>
                      <a:pt x="3650" y="3683"/>
                    </a:lnTo>
                    <a:lnTo>
                      <a:pt x="3636" y="3683"/>
                    </a:lnTo>
                    <a:lnTo>
                      <a:pt x="3623" y="3683"/>
                    </a:lnTo>
                    <a:lnTo>
                      <a:pt x="3611" y="3683"/>
                    </a:lnTo>
                    <a:lnTo>
                      <a:pt x="3598" y="3683"/>
                    </a:lnTo>
                    <a:lnTo>
                      <a:pt x="3584" y="3683"/>
                    </a:lnTo>
                    <a:lnTo>
                      <a:pt x="3571" y="3683"/>
                    </a:lnTo>
                    <a:lnTo>
                      <a:pt x="3558" y="3683"/>
                    </a:lnTo>
                    <a:lnTo>
                      <a:pt x="3545" y="3683"/>
                    </a:lnTo>
                    <a:lnTo>
                      <a:pt x="3531" y="3683"/>
                    </a:lnTo>
                    <a:lnTo>
                      <a:pt x="3519" y="3683"/>
                    </a:lnTo>
                    <a:lnTo>
                      <a:pt x="3506" y="3683"/>
                    </a:lnTo>
                    <a:lnTo>
                      <a:pt x="3493" y="3683"/>
                    </a:lnTo>
                    <a:lnTo>
                      <a:pt x="3480" y="3683"/>
                    </a:lnTo>
                    <a:lnTo>
                      <a:pt x="3468" y="3684"/>
                    </a:lnTo>
                    <a:lnTo>
                      <a:pt x="3455" y="3684"/>
                    </a:lnTo>
                    <a:lnTo>
                      <a:pt x="3442" y="3685"/>
                    </a:lnTo>
                    <a:lnTo>
                      <a:pt x="3428" y="3685"/>
                    </a:lnTo>
                    <a:lnTo>
                      <a:pt x="3415" y="3685"/>
                    </a:lnTo>
                    <a:lnTo>
                      <a:pt x="3403" y="3685"/>
                    </a:lnTo>
                    <a:lnTo>
                      <a:pt x="3390" y="3685"/>
                    </a:lnTo>
                    <a:lnTo>
                      <a:pt x="3377" y="3685"/>
                    </a:lnTo>
                    <a:lnTo>
                      <a:pt x="3364" y="3687"/>
                    </a:lnTo>
                    <a:lnTo>
                      <a:pt x="3352" y="3687"/>
                    </a:lnTo>
                    <a:lnTo>
                      <a:pt x="3339" y="3688"/>
                    </a:lnTo>
                    <a:lnTo>
                      <a:pt x="3325" y="3688"/>
                    </a:lnTo>
                    <a:lnTo>
                      <a:pt x="3312" y="3690"/>
                    </a:lnTo>
                    <a:lnTo>
                      <a:pt x="3299" y="3691"/>
                    </a:lnTo>
                    <a:lnTo>
                      <a:pt x="3287" y="3692"/>
                    </a:lnTo>
                    <a:lnTo>
                      <a:pt x="3274" y="3692"/>
                    </a:lnTo>
                    <a:lnTo>
                      <a:pt x="3261" y="3694"/>
                    </a:lnTo>
                    <a:lnTo>
                      <a:pt x="3248" y="3695"/>
                    </a:lnTo>
                    <a:lnTo>
                      <a:pt x="3236" y="3697"/>
                    </a:lnTo>
                    <a:lnTo>
                      <a:pt x="3222" y="3697"/>
                    </a:lnTo>
                    <a:lnTo>
                      <a:pt x="3209" y="3697"/>
                    </a:lnTo>
                    <a:lnTo>
                      <a:pt x="3196" y="3698"/>
                    </a:lnTo>
                    <a:lnTo>
                      <a:pt x="3183" y="3699"/>
                    </a:lnTo>
                    <a:lnTo>
                      <a:pt x="3169" y="3699"/>
                    </a:lnTo>
                    <a:lnTo>
                      <a:pt x="3157" y="3701"/>
                    </a:lnTo>
                    <a:lnTo>
                      <a:pt x="3144" y="3702"/>
                    </a:lnTo>
                    <a:lnTo>
                      <a:pt x="3131" y="3704"/>
                    </a:lnTo>
                    <a:lnTo>
                      <a:pt x="3117" y="3704"/>
                    </a:lnTo>
                    <a:lnTo>
                      <a:pt x="3104" y="3707"/>
                    </a:lnTo>
                    <a:lnTo>
                      <a:pt x="3092" y="3707"/>
                    </a:lnTo>
                    <a:lnTo>
                      <a:pt x="3079" y="3709"/>
                    </a:lnTo>
                    <a:lnTo>
                      <a:pt x="3066" y="3711"/>
                    </a:lnTo>
                    <a:lnTo>
                      <a:pt x="3053" y="3712"/>
                    </a:lnTo>
                    <a:lnTo>
                      <a:pt x="3041" y="3714"/>
                    </a:lnTo>
                    <a:lnTo>
                      <a:pt x="3028" y="3716"/>
                    </a:lnTo>
                    <a:lnTo>
                      <a:pt x="3014" y="3716"/>
                    </a:lnTo>
                    <a:lnTo>
                      <a:pt x="3001" y="3719"/>
                    </a:lnTo>
                    <a:lnTo>
                      <a:pt x="2988" y="3719"/>
                    </a:lnTo>
                    <a:lnTo>
                      <a:pt x="2976" y="3722"/>
                    </a:lnTo>
                    <a:lnTo>
                      <a:pt x="2963" y="3724"/>
                    </a:lnTo>
                    <a:lnTo>
                      <a:pt x="2950" y="3726"/>
                    </a:lnTo>
                    <a:lnTo>
                      <a:pt x="2937" y="3728"/>
                    </a:lnTo>
                    <a:lnTo>
                      <a:pt x="2925" y="3731"/>
                    </a:lnTo>
                    <a:lnTo>
                      <a:pt x="2911" y="3732"/>
                    </a:lnTo>
                    <a:lnTo>
                      <a:pt x="2898" y="3735"/>
                    </a:lnTo>
                    <a:lnTo>
                      <a:pt x="2885" y="3736"/>
                    </a:lnTo>
                    <a:lnTo>
                      <a:pt x="2872" y="3739"/>
                    </a:lnTo>
                    <a:lnTo>
                      <a:pt x="2860" y="3740"/>
                    </a:lnTo>
                    <a:lnTo>
                      <a:pt x="2847" y="3745"/>
                    </a:lnTo>
                    <a:lnTo>
                      <a:pt x="2834" y="3746"/>
                    </a:lnTo>
                    <a:lnTo>
                      <a:pt x="2821" y="3750"/>
                    </a:lnTo>
                    <a:lnTo>
                      <a:pt x="2821" y="3675"/>
                    </a:lnTo>
                    <a:lnTo>
                      <a:pt x="2836" y="3671"/>
                    </a:lnTo>
                    <a:lnTo>
                      <a:pt x="2851" y="3667"/>
                    </a:lnTo>
                    <a:lnTo>
                      <a:pt x="2865" y="3663"/>
                    </a:lnTo>
                    <a:lnTo>
                      <a:pt x="2881" y="3658"/>
                    </a:lnTo>
                    <a:lnTo>
                      <a:pt x="2895" y="3654"/>
                    </a:lnTo>
                    <a:lnTo>
                      <a:pt x="2911" y="3650"/>
                    </a:lnTo>
                    <a:lnTo>
                      <a:pt x="2925" y="3646"/>
                    </a:lnTo>
                    <a:lnTo>
                      <a:pt x="2940" y="3642"/>
                    </a:lnTo>
                    <a:lnTo>
                      <a:pt x="2954" y="3637"/>
                    </a:lnTo>
                    <a:lnTo>
                      <a:pt x="2970" y="3633"/>
                    </a:lnTo>
                    <a:lnTo>
                      <a:pt x="2984" y="3629"/>
                    </a:lnTo>
                    <a:lnTo>
                      <a:pt x="3000" y="3626"/>
                    </a:lnTo>
                    <a:lnTo>
                      <a:pt x="3014" y="3622"/>
                    </a:lnTo>
                    <a:lnTo>
                      <a:pt x="3029" y="3619"/>
                    </a:lnTo>
                    <a:lnTo>
                      <a:pt x="3043" y="3616"/>
                    </a:lnTo>
                    <a:lnTo>
                      <a:pt x="3059" y="3613"/>
                    </a:lnTo>
                    <a:lnTo>
                      <a:pt x="3073" y="3609"/>
                    </a:lnTo>
                    <a:lnTo>
                      <a:pt x="3089" y="3605"/>
                    </a:lnTo>
                    <a:lnTo>
                      <a:pt x="3103" y="3602"/>
                    </a:lnTo>
                    <a:lnTo>
                      <a:pt x="3118" y="3599"/>
                    </a:lnTo>
                    <a:lnTo>
                      <a:pt x="3133" y="3595"/>
                    </a:lnTo>
                    <a:lnTo>
                      <a:pt x="3148" y="3593"/>
                    </a:lnTo>
                    <a:lnTo>
                      <a:pt x="3162" y="3591"/>
                    </a:lnTo>
                    <a:lnTo>
                      <a:pt x="3178" y="3589"/>
                    </a:lnTo>
                    <a:lnTo>
                      <a:pt x="3192" y="3585"/>
                    </a:lnTo>
                    <a:lnTo>
                      <a:pt x="3207" y="3584"/>
                    </a:lnTo>
                    <a:lnTo>
                      <a:pt x="3215" y="3582"/>
                    </a:lnTo>
                    <a:lnTo>
                      <a:pt x="3222" y="3581"/>
                    </a:lnTo>
                    <a:lnTo>
                      <a:pt x="3230" y="3579"/>
                    </a:lnTo>
                    <a:lnTo>
                      <a:pt x="3239" y="3579"/>
                    </a:lnTo>
                    <a:lnTo>
                      <a:pt x="3253" y="3577"/>
                    </a:lnTo>
                    <a:lnTo>
                      <a:pt x="3268" y="3575"/>
                    </a:lnTo>
                    <a:lnTo>
                      <a:pt x="3275" y="3574"/>
                    </a:lnTo>
                    <a:lnTo>
                      <a:pt x="3282" y="3574"/>
                    </a:lnTo>
                    <a:lnTo>
                      <a:pt x="3291" y="3574"/>
                    </a:lnTo>
                    <a:lnTo>
                      <a:pt x="3299" y="3574"/>
                    </a:lnTo>
                    <a:lnTo>
                      <a:pt x="3308" y="3575"/>
                    </a:lnTo>
                    <a:lnTo>
                      <a:pt x="3316" y="3578"/>
                    </a:lnTo>
                    <a:lnTo>
                      <a:pt x="3323" y="3579"/>
                    </a:lnTo>
                    <a:lnTo>
                      <a:pt x="3331" y="3582"/>
                    </a:lnTo>
                    <a:lnTo>
                      <a:pt x="3343" y="3582"/>
                    </a:lnTo>
                    <a:lnTo>
                      <a:pt x="3356" y="3579"/>
                    </a:lnTo>
                    <a:lnTo>
                      <a:pt x="3367" y="3577"/>
                    </a:lnTo>
                    <a:lnTo>
                      <a:pt x="3380" y="3575"/>
                    </a:lnTo>
                    <a:lnTo>
                      <a:pt x="3391" y="3572"/>
                    </a:lnTo>
                    <a:lnTo>
                      <a:pt x="3404" y="3571"/>
                    </a:lnTo>
                    <a:lnTo>
                      <a:pt x="3415" y="3568"/>
                    </a:lnTo>
                    <a:lnTo>
                      <a:pt x="3427" y="3567"/>
                    </a:lnTo>
                    <a:lnTo>
                      <a:pt x="3438" y="3564"/>
                    </a:lnTo>
                    <a:lnTo>
                      <a:pt x="3451" y="3562"/>
                    </a:lnTo>
                    <a:lnTo>
                      <a:pt x="3462" y="3560"/>
                    </a:lnTo>
                    <a:lnTo>
                      <a:pt x="3473" y="3558"/>
                    </a:lnTo>
                    <a:lnTo>
                      <a:pt x="3485" y="3555"/>
                    </a:lnTo>
                    <a:lnTo>
                      <a:pt x="3497" y="3554"/>
                    </a:lnTo>
                    <a:lnTo>
                      <a:pt x="3509" y="3551"/>
                    </a:lnTo>
                    <a:lnTo>
                      <a:pt x="3521" y="3550"/>
                    </a:lnTo>
                    <a:lnTo>
                      <a:pt x="3534" y="3547"/>
                    </a:lnTo>
                    <a:lnTo>
                      <a:pt x="3548" y="3547"/>
                    </a:lnTo>
                    <a:lnTo>
                      <a:pt x="3555" y="3543"/>
                    </a:lnTo>
                    <a:lnTo>
                      <a:pt x="3564" y="3540"/>
                    </a:lnTo>
                    <a:lnTo>
                      <a:pt x="3571" y="3537"/>
                    </a:lnTo>
                    <a:lnTo>
                      <a:pt x="3579" y="3536"/>
                    </a:lnTo>
                    <a:lnTo>
                      <a:pt x="3586" y="3533"/>
                    </a:lnTo>
                    <a:lnTo>
                      <a:pt x="3595" y="3531"/>
                    </a:lnTo>
                    <a:lnTo>
                      <a:pt x="3602" y="3530"/>
                    </a:lnTo>
                    <a:lnTo>
                      <a:pt x="3611" y="3528"/>
                    </a:lnTo>
                    <a:lnTo>
                      <a:pt x="3625" y="3523"/>
                    </a:lnTo>
                    <a:lnTo>
                      <a:pt x="3639" y="3517"/>
                    </a:lnTo>
                    <a:lnTo>
                      <a:pt x="3652" y="3507"/>
                    </a:lnTo>
                    <a:lnTo>
                      <a:pt x="3666" y="3497"/>
                    </a:lnTo>
                    <a:lnTo>
                      <a:pt x="3900" y="3454"/>
                    </a:lnTo>
                    <a:lnTo>
                      <a:pt x="3891" y="3454"/>
                    </a:lnTo>
                    <a:lnTo>
                      <a:pt x="3881" y="3454"/>
                    </a:lnTo>
                    <a:lnTo>
                      <a:pt x="3871" y="3454"/>
                    </a:lnTo>
                    <a:lnTo>
                      <a:pt x="3862" y="3454"/>
                    </a:lnTo>
                    <a:lnTo>
                      <a:pt x="3852" y="3454"/>
                    </a:lnTo>
                    <a:lnTo>
                      <a:pt x="3842" y="3454"/>
                    </a:lnTo>
                    <a:lnTo>
                      <a:pt x="3833" y="3454"/>
                    </a:lnTo>
                    <a:lnTo>
                      <a:pt x="3824" y="3454"/>
                    </a:lnTo>
                    <a:lnTo>
                      <a:pt x="3814" y="3454"/>
                    </a:lnTo>
                    <a:lnTo>
                      <a:pt x="3804" y="3454"/>
                    </a:lnTo>
                    <a:lnTo>
                      <a:pt x="3794" y="3454"/>
                    </a:lnTo>
                    <a:lnTo>
                      <a:pt x="3786" y="3454"/>
                    </a:lnTo>
                    <a:lnTo>
                      <a:pt x="3776" y="3454"/>
                    </a:lnTo>
                    <a:lnTo>
                      <a:pt x="3767" y="3454"/>
                    </a:lnTo>
                    <a:lnTo>
                      <a:pt x="3758" y="3454"/>
                    </a:lnTo>
                    <a:lnTo>
                      <a:pt x="3749" y="3454"/>
                    </a:lnTo>
                    <a:lnTo>
                      <a:pt x="3739" y="3454"/>
                    </a:lnTo>
                    <a:lnTo>
                      <a:pt x="3729" y="3454"/>
                    </a:lnTo>
                    <a:lnTo>
                      <a:pt x="3719" y="3454"/>
                    </a:lnTo>
                    <a:lnTo>
                      <a:pt x="3711" y="3454"/>
                    </a:lnTo>
                    <a:lnTo>
                      <a:pt x="3701" y="3454"/>
                    </a:lnTo>
                    <a:lnTo>
                      <a:pt x="3691" y="3454"/>
                    </a:lnTo>
                    <a:lnTo>
                      <a:pt x="3681" y="3454"/>
                    </a:lnTo>
                    <a:lnTo>
                      <a:pt x="3673" y="3454"/>
                    </a:lnTo>
                    <a:lnTo>
                      <a:pt x="3663" y="3454"/>
                    </a:lnTo>
                    <a:lnTo>
                      <a:pt x="3653" y="3454"/>
                    </a:lnTo>
                    <a:lnTo>
                      <a:pt x="3643" y="3454"/>
                    </a:lnTo>
                    <a:lnTo>
                      <a:pt x="3635" y="3454"/>
                    </a:lnTo>
                    <a:lnTo>
                      <a:pt x="3625" y="3454"/>
                    </a:lnTo>
                    <a:lnTo>
                      <a:pt x="3615" y="3454"/>
                    </a:lnTo>
                    <a:lnTo>
                      <a:pt x="3605" y="3454"/>
                    </a:lnTo>
                    <a:lnTo>
                      <a:pt x="3596" y="3455"/>
                    </a:lnTo>
                    <a:lnTo>
                      <a:pt x="3585" y="3455"/>
                    </a:lnTo>
                    <a:lnTo>
                      <a:pt x="3577" y="3455"/>
                    </a:lnTo>
                    <a:lnTo>
                      <a:pt x="3565" y="3455"/>
                    </a:lnTo>
                    <a:lnTo>
                      <a:pt x="3557" y="3455"/>
                    </a:lnTo>
                    <a:lnTo>
                      <a:pt x="3547" y="3455"/>
                    </a:lnTo>
                    <a:lnTo>
                      <a:pt x="3537" y="3455"/>
                    </a:lnTo>
                    <a:lnTo>
                      <a:pt x="3527" y="3455"/>
                    </a:lnTo>
                    <a:lnTo>
                      <a:pt x="3519" y="3455"/>
                    </a:lnTo>
                    <a:lnTo>
                      <a:pt x="3509" y="3455"/>
                    </a:lnTo>
                    <a:lnTo>
                      <a:pt x="3499" y="3455"/>
                    </a:lnTo>
                    <a:lnTo>
                      <a:pt x="3489" y="3455"/>
                    </a:lnTo>
                    <a:lnTo>
                      <a:pt x="3480" y="3455"/>
                    </a:lnTo>
                    <a:lnTo>
                      <a:pt x="3471" y="3455"/>
                    </a:lnTo>
                    <a:lnTo>
                      <a:pt x="3461" y="3455"/>
                    </a:lnTo>
                    <a:lnTo>
                      <a:pt x="3451" y="3455"/>
                    </a:lnTo>
                    <a:lnTo>
                      <a:pt x="3442" y="3456"/>
                    </a:lnTo>
                    <a:lnTo>
                      <a:pt x="3432" y="3456"/>
                    </a:lnTo>
                    <a:lnTo>
                      <a:pt x="3422" y="3456"/>
                    </a:lnTo>
                    <a:lnTo>
                      <a:pt x="3413" y="3456"/>
                    </a:lnTo>
                    <a:lnTo>
                      <a:pt x="3404" y="3456"/>
                    </a:lnTo>
                    <a:lnTo>
                      <a:pt x="3394" y="3456"/>
                    </a:lnTo>
                    <a:lnTo>
                      <a:pt x="3384" y="3456"/>
                    </a:lnTo>
                    <a:lnTo>
                      <a:pt x="3374" y="3456"/>
                    </a:lnTo>
                    <a:lnTo>
                      <a:pt x="3366" y="3456"/>
                    </a:lnTo>
                    <a:lnTo>
                      <a:pt x="3356" y="3456"/>
                    </a:lnTo>
                    <a:lnTo>
                      <a:pt x="3346" y="3456"/>
                    </a:lnTo>
                    <a:lnTo>
                      <a:pt x="3338" y="3456"/>
                    </a:lnTo>
                    <a:lnTo>
                      <a:pt x="3329" y="3456"/>
                    </a:lnTo>
                    <a:lnTo>
                      <a:pt x="3319" y="3456"/>
                    </a:lnTo>
                    <a:lnTo>
                      <a:pt x="3309" y="3456"/>
                    </a:lnTo>
                    <a:lnTo>
                      <a:pt x="3301" y="3456"/>
                    </a:lnTo>
                    <a:lnTo>
                      <a:pt x="3292" y="3458"/>
                    </a:lnTo>
                    <a:lnTo>
                      <a:pt x="3280" y="3458"/>
                    </a:lnTo>
                    <a:lnTo>
                      <a:pt x="3267" y="3458"/>
                    </a:lnTo>
                    <a:lnTo>
                      <a:pt x="3254" y="3458"/>
                    </a:lnTo>
                    <a:lnTo>
                      <a:pt x="3241" y="3459"/>
                    </a:lnTo>
                    <a:lnTo>
                      <a:pt x="3229" y="3459"/>
                    </a:lnTo>
                    <a:lnTo>
                      <a:pt x="3216" y="3461"/>
                    </a:lnTo>
                    <a:lnTo>
                      <a:pt x="3203" y="3462"/>
                    </a:lnTo>
                    <a:lnTo>
                      <a:pt x="3192" y="3463"/>
                    </a:lnTo>
                    <a:lnTo>
                      <a:pt x="3179" y="3463"/>
                    </a:lnTo>
                    <a:lnTo>
                      <a:pt x="3166" y="3465"/>
                    </a:lnTo>
                    <a:lnTo>
                      <a:pt x="3154" y="3466"/>
                    </a:lnTo>
                    <a:lnTo>
                      <a:pt x="3141" y="3469"/>
                    </a:lnTo>
                    <a:lnTo>
                      <a:pt x="3128" y="3469"/>
                    </a:lnTo>
                    <a:lnTo>
                      <a:pt x="3117" y="3470"/>
                    </a:lnTo>
                    <a:lnTo>
                      <a:pt x="3104" y="3472"/>
                    </a:lnTo>
                    <a:lnTo>
                      <a:pt x="3093" y="3475"/>
                    </a:lnTo>
                    <a:lnTo>
                      <a:pt x="3080" y="3475"/>
                    </a:lnTo>
                    <a:lnTo>
                      <a:pt x="3067" y="3478"/>
                    </a:lnTo>
                    <a:lnTo>
                      <a:pt x="3055" y="3478"/>
                    </a:lnTo>
                    <a:lnTo>
                      <a:pt x="3042" y="3480"/>
                    </a:lnTo>
                    <a:lnTo>
                      <a:pt x="3029" y="3482"/>
                    </a:lnTo>
                    <a:lnTo>
                      <a:pt x="3018" y="3483"/>
                    </a:lnTo>
                    <a:lnTo>
                      <a:pt x="3005" y="3485"/>
                    </a:lnTo>
                    <a:lnTo>
                      <a:pt x="2994" y="3487"/>
                    </a:lnTo>
                    <a:lnTo>
                      <a:pt x="2981" y="3489"/>
                    </a:lnTo>
                    <a:lnTo>
                      <a:pt x="2968" y="3492"/>
                    </a:lnTo>
                    <a:lnTo>
                      <a:pt x="2957" y="3493"/>
                    </a:lnTo>
                    <a:lnTo>
                      <a:pt x="2946" y="3496"/>
                    </a:lnTo>
                    <a:lnTo>
                      <a:pt x="2933" y="3497"/>
                    </a:lnTo>
                    <a:lnTo>
                      <a:pt x="2922" y="3500"/>
                    </a:lnTo>
                    <a:lnTo>
                      <a:pt x="2911" y="3502"/>
                    </a:lnTo>
                    <a:lnTo>
                      <a:pt x="2899" y="3504"/>
                    </a:lnTo>
                    <a:lnTo>
                      <a:pt x="2871" y="3448"/>
                    </a:lnTo>
                    <a:lnTo>
                      <a:pt x="2879" y="3438"/>
                    </a:lnTo>
                    <a:lnTo>
                      <a:pt x="2888" y="3429"/>
                    </a:lnTo>
                    <a:lnTo>
                      <a:pt x="2898" y="3422"/>
                    </a:lnTo>
                    <a:lnTo>
                      <a:pt x="2908" y="3415"/>
                    </a:lnTo>
                    <a:lnTo>
                      <a:pt x="2916" y="3407"/>
                    </a:lnTo>
                    <a:lnTo>
                      <a:pt x="2926" y="3401"/>
                    </a:lnTo>
                    <a:lnTo>
                      <a:pt x="2936" y="3396"/>
                    </a:lnTo>
                    <a:lnTo>
                      <a:pt x="2947" y="3391"/>
                    </a:lnTo>
                    <a:lnTo>
                      <a:pt x="2956" y="3384"/>
                    </a:lnTo>
                    <a:lnTo>
                      <a:pt x="2967" y="3380"/>
                    </a:lnTo>
                    <a:lnTo>
                      <a:pt x="2977" y="3376"/>
                    </a:lnTo>
                    <a:lnTo>
                      <a:pt x="2988" y="3372"/>
                    </a:lnTo>
                    <a:lnTo>
                      <a:pt x="2998" y="3367"/>
                    </a:lnTo>
                    <a:lnTo>
                      <a:pt x="3011" y="3363"/>
                    </a:lnTo>
                    <a:lnTo>
                      <a:pt x="3021" y="3360"/>
                    </a:lnTo>
                    <a:lnTo>
                      <a:pt x="3034" y="3357"/>
                    </a:lnTo>
                    <a:lnTo>
                      <a:pt x="3043" y="3353"/>
                    </a:lnTo>
                    <a:lnTo>
                      <a:pt x="3055" y="3350"/>
                    </a:lnTo>
                    <a:lnTo>
                      <a:pt x="3066" y="3347"/>
                    </a:lnTo>
                    <a:lnTo>
                      <a:pt x="3079" y="3346"/>
                    </a:lnTo>
                    <a:lnTo>
                      <a:pt x="3090" y="3343"/>
                    </a:lnTo>
                    <a:lnTo>
                      <a:pt x="3101" y="3343"/>
                    </a:lnTo>
                    <a:lnTo>
                      <a:pt x="3113" y="3340"/>
                    </a:lnTo>
                    <a:lnTo>
                      <a:pt x="3125" y="3340"/>
                    </a:lnTo>
                    <a:lnTo>
                      <a:pt x="3137" y="3339"/>
                    </a:lnTo>
                    <a:lnTo>
                      <a:pt x="3150" y="3338"/>
                    </a:lnTo>
                    <a:lnTo>
                      <a:pt x="3161" y="3336"/>
                    </a:lnTo>
                    <a:lnTo>
                      <a:pt x="3174" y="3336"/>
                    </a:lnTo>
                    <a:lnTo>
                      <a:pt x="3185" y="3336"/>
                    </a:lnTo>
                    <a:lnTo>
                      <a:pt x="3198" y="3336"/>
                    </a:lnTo>
                    <a:lnTo>
                      <a:pt x="3210" y="3336"/>
                    </a:lnTo>
                    <a:lnTo>
                      <a:pt x="3223" y="3336"/>
                    </a:lnTo>
                    <a:lnTo>
                      <a:pt x="3234" y="3335"/>
                    </a:lnTo>
                    <a:lnTo>
                      <a:pt x="3247" y="3335"/>
                    </a:lnTo>
                    <a:lnTo>
                      <a:pt x="3258" y="3333"/>
                    </a:lnTo>
                    <a:lnTo>
                      <a:pt x="3271" y="3333"/>
                    </a:lnTo>
                    <a:lnTo>
                      <a:pt x="3284" y="3333"/>
                    </a:lnTo>
                    <a:lnTo>
                      <a:pt x="3297" y="3333"/>
                    </a:lnTo>
                    <a:lnTo>
                      <a:pt x="3309" y="3333"/>
                    </a:lnTo>
                    <a:lnTo>
                      <a:pt x="3322" y="3333"/>
                    </a:lnTo>
                    <a:lnTo>
                      <a:pt x="3333" y="3333"/>
                    </a:lnTo>
                    <a:lnTo>
                      <a:pt x="3346" y="3333"/>
                    </a:lnTo>
                    <a:lnTo>
                      <a:pt x="3359" y="3333"/>
                    </a:lnTo>
                    <a:lnTo>
                      <a:pt x="3372" y="3333"/>
                    </a:lnTo>
                    <a:lnTo>
                      <a:pt x="3383" y="3333"/>
                    </a:lnTo>
                    <a:lnTo>
                      <a:pt x="3396" y="3333"/>
                    </a:lnTo>
                    <a:lnTo>
                      <a:pt x="3408" y="3333"/>
                    </a:lnTo>
                    <a:lnTo>
                      <a:pt x="3421" y="3333"/>
                    </a:lnTo>
                    <a:lnTo>
                      <a:pt x="3432" y="3332"/>
                    </a:lnTo>
                    <a:lnTo>
                      <a:pt x="3445" y="3331"/>
                    </a:lnTo>
                    <a:lnTo>
                      <a:pt x="3458" y="3329"/>
                    </a:lnTo>
                    <a:lnTo>
                      <a:pt x="3471" y="3329"/>
                    </a:lnTo>
                    <a:lnTo>
                      <a:pt x="3482" y="3328"/>
                    </a:lnTo>
                    <a:lnTo>
                      <a:pt x="3495" y="3326"/>
                    </a:lnTo>
                    <a:lnTo>
                      <a:pt x="3507" y="3325"/>
                    </a:lnTo>
                    <a:lnTo>
                      <a:pt x="3520" y="3325"/>
                    </a:lnTo>
                    <a:lnTo>
                      <a:pt x="3531" y="3322"/>
                    </a:lnTo>
                    <a:lnTo>
                      <a:pt x="3544" y="3321"/>
                    </a:lnTo>
                    <a:lnTo>
                      <a:pt x="3555" y="3318"/>
                    </a:lnTo>
                    <a:lnTo>
                      <a:pt x="3568" y="3316"/>
                    </a:lnTo>
                    <a:lnTo>
                      <a:pt x="3579" y="3314"/>
                    </a:lnTo>
                    <a:lnTo>
                      <a:pt x="3592" y="3311"/>
                    </a:lnTo>
                    <a:lnTo>
                      <a:pt x="3603" y="3308"/>
                    </a:lnTo>
                    <a:lnTo>
                      <a:pt x="3616" y="3306"/>
                    </a:lnTo>
                    <a:lnTo>
                      <a:pt x="3627" y="3305"/>
                    </a:lnTo>
                    <a:lnTo>
                      <a:pt x="3640" y="3304"/>
                    </a:lnTo>
                    <a:lnTo>
                      <a:pt x="3650" y="3301"/>
                    </a:lnTo>
                    <a:lnTo>
                      <a:pt x="3660" y="3298"/>
                    </a:lnTo>
                    <a:lnTo>
                      <a:pt x="3666" y="3291"/>
                    </a:lnTo>
                    <a:lnTo>
                      <a:pt x="3674" y="3287"/>
                    </a:lnTo>
                    <a:lnTo>
                      <a:pt x="3685" y="3282"/>
                    </a:lnTo>
                    <a:lnTo>
                      <a:pt x="3697" y="3280"/>
                    </a:lnTo>
                    <a:lnTo>
                      <a:pt x="3701" y="3268"/>
                    </a:lnTo>
                    <a:lnTo>
                      <a:pt x="3710" y="3260"/>
                    </a:lnTo>
                    <a:lnTo>
                      <a:pt x="3718" y="3251"/>
                    </a:lnTo>
                    <a:lnTo>
                      <a:pt x="3728" y="3244"/>
                    </a:lnTo>
                    <a:lnTo>
                      <a:pt x="3736" y="3236"/>
                    </a:lnTo>
                    <a:lnTo>
                      <a:pt x="3745" y="3229"/>
                    </a:lnTo>
                    <a:lnTo>
                      <a:pt x="3752" y="3220"/>
                    </a:lnTo>
                    <a:lnTo>
                      <a:pt x="3759" y="3212"/>
                    </a:lnTo>
                    <a:lnTo>
                      <a:pt x="3758" y="3203"/>
                    </a:lnTo>
                    <a:lnTo>
                      <a:pt x="3752" y="3195"/>
                    </a:lnTo>
                    <a:lnTo>
                      <a:pt x="3736" y="3195"/>
                    </a:lnTo>
                    <a:lnTo>
                      <a:pt x="3722" y="3196"/>
                    </a:lnTo>
                    <a:lnTo>
                      <a:pt x="3707" y="3196"/>
                    </a:lnTo>
                    <a:lnTo>
                      <a:pt x="3693" y="3198"/>
                    </a:lnTo>
                    <a:lnTo>
                      <a:pt x="3677" y="3198"/>
                    </a:lnTo>
                    <a:lnTo>
                      <a:pt x="3663" y="3199"/>
                    </a:lnTo>
                    <a:lnTo>
                      <a:pt x="3647" y="3200"/>
                    </a:lnTo>
                    <a:lnTo>
                      <a:pt x="3633" y="3202"/>
                    </a:lnTo>
                    <a:lnTo>
                      <a:pt x="3618" y="3202"/>
                    </a:lnTo>
                    <a:lnTo>
                      <a:pt x="3603" y="3203"/>
                    </a:lnTo>
                    <a:lnTo>
                      <a:pt x="3588" y="3205"/>
                    </a:lnTo>
                    <a:lnTo>
                      <a:pt x="3574" y="3206"/>
                    </a:lnTo>
                    <a:lnTo>
                      <a:pt x="3558" y="3206"/>
                    </a:lnTo>
                    <a:lnTo>
                      <a:pt x="3544" y="3208"/>
                    </a:lnTo>
                    <a:lnTo>
                      <a:pt x="3529" y="3209"/>
                    </a:lnTo>
                    <a:lnTo>
                      <a:pt x="3514" y="3210"/>
                    </a:lnTo>
                    <a:lnTo>
                      <a:pt x="3499" y="3210"/>
                    </a:lnTo>
                    <a:lnTo>
                      <a:pt x="3485" y="3212"/>
                    </a:lnTo>
                    <a:lnTo>
                      <a:pt x="3469" y="3212"/>
                    </a:lnTo>
                    <a:lnTo>
                      <a:pt x="3455" y="3213"/>
                    </a:lnTo>
                    <a:lnTo>
                      <a:pt x="3439" y="3213"/>
                    </a:lnTo>
                    <a:lnTo>
                      <a:pt x="3425" y="3215"/>
                    </a:lnTo>
                    <a:lnTo>
                      <a:pt x="3410" y="3216"/>
                    </a:lnTo>
                    <a:lnTo>
                      <a:pt x="3396" y="3217"/>
                    </a:lnTo>
                    <a:lnTo>
                      <a:pt x="3380" y="3217"/>
                    </a:lnTo>
                    <a:lnTo>
                      <a:pt x="3366" y="3217"/>
                    </a:lnTo>
                    <a:lnTo>
                      <a:pt x="3350" y="3219"/>
                    </a:lnTo>
                    <a:lnTo>
                      <a:pt x="3336" y="3220"/>
                    </a:lnTo>
                    <a:lnTo>
                      <a:pt x="3321" y="3220"/>
                    </a:lnTo>
                    <a:lnTo>
                      <a:pt x="3306" y="3220"/>
                    </a:lnTo>
                    <a:lnTo>
                      <a:pt x="3291" y="3222"/>
                    </a:lnTo>
                    <a:lnTo>
                      <a:pt x="3278" y="3223"/>
                    </a:lnTo>
                    <a:lnTo>
                      <a:pt x="3263" y="3223"/>
                    </a:lnTo>
                    <a:lnTo>
                      <a:pt x="3248" y="3223"/>
                    </a:lnTo>
                    <a:lnTo>
                      <a:pt x="3233" y="3223"/>
                    </a:lnTo>
                    <a:lnTo>
                      <a:pt x="3219" y="3223"/>
                    </a:lnTo>
                    <a:lnTo>
                      <a:pt x="3203" y="3223"/>
                    </a:lnTo>
                    <a:lnTo>
                      <a:pt x="3189" y="3223"/>
                    </a:lnTo>
                    <a:lnTo>
                      <a:pt x="3174" y="3223"/>
                    </a:lnTo>
                    <a:lnTo>
                      <a:pt x="3159" y="3223"/>
                    </a:lnTo>
                    <a:lnTo>
                      <a:pt x="3144" y="3222"/>
                    </a:lnTo>
                    <a:lnTo>
                      <a:pt x="3130" y="3222"/>
                    </a:lnTo>
                    <a:lnTo>
                      <a:pt x="3114" y="3222"/>
                    </a:lnTo>
                    <a:lnTo>
                      <a:pt x="3100" y="3222"/>
                    </a:lnTo>
                    <a:lnTo>
                      <a:pt x="3084" y="3222"/>
                    </a:lnTo>
                    <a:lnTo>
                      <a:pt x="3070" y="3222"/>
                    </a:lnTo>
                    <a:lnTo>
                      <a:pt x="3055" y="3222"/>
                    </a:lnTo>
                    <a:lnTo>
                      <a:pt x="3041" y="3222"/>
                    </a:lnTo>
                    <a:lnTo>
                      <a:pt x="3025" y="3220"/>
                    </a:lnTo>
                    <a:lnTo>
                      <a:pt x="3011" y="3219"/>
                    </a:lnTo>
                    <a:lnTo>
                      <a:pt x="2995" y="3217"/>
                    </a:lnTo>
                    <a:lnTo>
                      <a:pt x="2981" y="3217"/>
                    </a:lnTo>
                    <a:lnTo>
                      <a:pt x="2966" y="3216"/>
                    </a:lnTo>
                    <a:lnTo>
                      <a:pt x="2952" y="3215"/>
                    </a:lnTo>
                    <a:lnTo>
                      <a:pt x="2936" y="3213"/>
                    </a:lnTo>
                    <a:lnTo>
                      <a:pt x="2922" y="3213"/>
                    </a:lnTo>
                    <a:lnTo>
                      <a:pt x="2906" y="3210"/>
                    </a:lnTo>
                    <a:lnTo>
                      <a:pt x="2892" y="3210"/>
                    </a:lnTo>
                    <a:lnTo>
                      <a:pt x="2877" y="3208"/>
                    </a:lnTo>
                    <a:lnTo>
                      <a:pt x="2862" y="3208"/>
                    </a:lnTo>
                    <a:lnTo>
                      <a:pt x="2847" y="3205"/>
                    </a:lnTo>
                    <a:lnTo>
                      <a:pt x="2833" y="3205"/>
                    </a:lnTo>
                    <a:lnTo>
                      <a:pt x="2819" y="3202"/>
                    </a:lnTo>
                    <a:lnTo>
                      <a:pt x="2804" y="3202"/>
                    </a:lnTo>
                    <a:lnTo>
                      <a:pt x="2796" y="3193"/>
                    </a:lnTo>
                    <a:lnTo>
                      <a:pt x="2787" y="3185"/>
                    </a:lnTo>
                    <a:lnTo>
                      <a:pt x="2779" y="3176"/>
                    </a:lnTo>
                    <a:lnTo>
                      <a:pt x="2773" y="3168"/>
                    </a:lnTo>
                    <a:lnTo>
                      <a:pt x="2765" y="3158"/>
                    </a:lnTo>
                    <a:lnTo>
                      <a:pt x="2759" y="3150"/>
                    </a:lnTo>
                    <a:lnTo>
                      <a:pt x="2754" y="3140"/>
                    </a:lnTo>
                    <a:lnTo>
                      <a:pt x="2749" y="3131"/>
                    </a:lnTo>
                    <a:lnTo>
                      <a:pt x="2742" y="3120"/>
                    </a:lnTo>
                    <a:lnTo>
                      <a:pt x="2737" y="3110"/>
                    </a:lnTo>
                    <a:lnTo>
                      <a:pt x="2732" y="3099"/>
                    </a:lnTo>
                    <a:lnTo>
                      <a:pt x="2728" y="3089"/>
                    </a:lnTo>
                    <a:lnTo>
                      <a:pt x="2724" y="3077"/>
                    </a:lnTo>
                    <a:lnTo>
                      <a:pt x="2720" y="3066"/>
                    </a:lnTo>
                    <a:lnTo>
                      <a:pt x="2715" y="3055"/>
                    </a:lnTo>
                    <a:lnTo>
                      <a:pt x="2713" y="3045"/>
                    </a:lnTo>
                    <a:lnTo>
                      <a:pt x="2708" y="3032"/>
                    </a:lnTo>
                    <a:lnTo>
                      <a:pt x="2704" y="3021"/>
                    </a:lnTo>
                    <a:lnTo>
                      <a:pt x="2700" y="3010"/>
                    </a:lnTo>
                    <a:lnTo>
                      <a:pt x="2696" y="2998"/>
                    </a:lnTo>
                    <a:lnTo>
                      <a:pt x="2691" y="2986"/>
                    </a:lnTo>
                    <a:lnTo>
                      <a:pt x="2688" y="2974"/>
                    </a:lnTo>
                    <a:lnTo>
                      <a:pt x="2684" y="2963"/>
                    </a:lnTo>
                    <a:lnTo>
                      <a:pt x="2681" y="2952"/>
                    </a:lnTo>
                    <a:lnTo>
                      <a:pt x="2677" y="2939"/>
                    </a:lnTo>
                    <a:lnTo>
                      <a:pt x="2673" y="2928"/>
                    </a:lnTo>
                    <a:lnTo>
                      <a:pt x="2669" y="2916"/>
                    </a:lnTo>
                    <a:lnTo>
                      <a:pt x="2664" y="2905"/>
                    </a:lnTo>
                    <a:lnTo>
                      <a:pt x="2660" y="2892"/>
                    </a:lnTo>
                    <a:lnTo>
                      <a:pt x="2656" y="2882"/>
                    </a:lnTo>
                    <a:lnTo>
                      <a:pt x="2652" y="2871"/>
                    </a:lnTo>
                    <a:lnTo>
                      <a:pt x="2647" y="2861"/>
                    </a:lnTo>
                    <a:lnTo>
                      <a:pt x="2646" y="2848"/>
                    </a:lnTo>
                    <a:lnTo>
                      <a:pt x="2645" y="2839"/>
                    </a:lnTo>
                    <a:lnTo>
                      <a:pt x="2643" y="2827"/>
                    </a:lnTo>
                    <a:lnTo>
                      <a:pt x="2642" y="2817"/>
                    </a:lnTo>
                    <a:lnTo>
                      <a:pt x="2639" y="2807"/>
                    </a:lnTo>
                    <a:lnTo>
                      <a:pt x="2638" y="2798"/>
                    </a:lnTo>
                    <a:lnTo>
                      <a:pt x="2635" y="2788"/>
                    </a:lnTo>
                    <a:lnTo>
                      <a:pt x="2633" y="2779"/>
                    </a:lnTo>
                    <a:lnTo>
                      <a:pt x="2629" y="2769"/>
                    </a:lnTo>
                    <a:lnTo>
                      <a:pt x="2626" y="2761"/>
                    </a:lnTo>
                    <a:lnTo>
                      <a:pt x="2623" y="2752"/>
                    </a:lnTo>
                    <a:lnTo>
                      <a:pt x="2621" y="2744"/>
                    </a:lnTo>
                    <a:lnTo>
                      <a:pt x="2616" y="2735"/>
                    </a:lnTo>
                    <a:lnTo>
                      <a:pt x="2614" y="2727"/>
                    </a:lnTo>
                    <a:lnTo>
                      <a:pt x="2609" y="2718"/>
                    </a:lnTo>
                    <a:lnTo>
                      <a:pt x="2606" y="2711"/>
                    </a:lnTo>
                    <a:lnTo>
                      <a:pt x="2556" y="2468"/>
                    </a:lnTo>
                    <a:lnTo>
                      <a:pt x="2537" y="2325"/>
                    </a:lnTo>
                    <a:lnTo>
                      <a:pt x="2537" y="2314"/>
                    </a:lnTo>
                    <a:lnTo>
                      <a:pt x="2539" y="2306"/>
                    </a:lnTo>
                    <a:lnTo>
                      <a:pt x="2537" y="2296"/>
                    </a:lnTo>
                    <a:lnTo>
                      <a:pt x="2536" y="2286"/>
                    </a:lnTo>
                    <a:lnTo>
                      <a:pt x="2534" y="2277"/>
                    </a:lnTo>
                    <a:lnTo>
                      <a:pt x="2534" y="2273"/>
                    </a:lnTo>
                    <a:lnTo>
                      <a:pt x="2530" y="2267"/>
                    </a:lnTo>
                    <a:lnTo>
                      <a:pt x="2522" y="2265"/>
                    </a:lnTo>
                    <a:lnTo>
                      <a:pt x="2519" y="2253"/>
                    </a:lnTo>
                    <a:lnTo>
                      <a:pt x="2517" y="2243"/>
                    </a:lnTo>
                    <a:lnTo>
                      <a:pt x="2516" y="2233"/>
                    </a:lnTo>
                    <a:lnTo>
                      <a:pt x="2516" y="2224"/>
                    </a:lnTo>
                    <a:lnTo>
                      <a:pt x="2513" y="2212"/>
                    </a:lnTo>
                    <a:lnTo>
                      <a:pt x="2512" y="2204"/>
                    </a:lnTo>
                    <a:lnTo>
                      <a:pt x="2510" y="2192"/>
                    </a:lnTo>
                    <a:lnTo>
                      <a:pt x="2510" y="2184"/>
                    </a:lnTo>
                    <a:lnTo>
                      <a:pt x="2509" y="2173"/>
                    </a:lnTo>
                    <a:lnTo>
                      <a:pt x="2507" y="2163"/>
                    </a:lnTo>
                    <a:lnTo>
                      <a:pt x="2506" y="2153"/>
                    </a:lnTo>
                    <a:lnTo>
                      <a:pt x="2506" y="2143"/>
                    </a:lnTo>
                    <a:lnTo>
                      <a:pt x="2505" y="2132"/>
                    </a:lnTo>
                    <a:lnTo>
                      <a:pt x="2503" y="2123"/>
                    </a:lnTo>
                    <a:lnTo>
                      <a:pt x="2503" y="2112"/>
                    </a:lnTo>
                    <a:lnTo>
                      <a:pt x="2503" y="2103"/>
                    </a:lnTo>
                    <a:lnTo>
                      <a:pt x="2502" y="2092"/>
                    </a:lnTo>
                    <a:lnTo>
                      <a:pt x="2500" y="2082"/>
                    </a:lnTo>
                    <a:lnTo>
                      <a:pt x="2499" y="2072"/>
                    </a:lnTo>
                    <a:lnTo>
                      <a:pt x="2499" y="2062"/>
                    </a:lnTo>
                    <a:lnTo>
                      <a:pt x="2498" y="2051"/>
                    </a:lnTo>
                    <a:lnTo>
                      <a:pt x="2496" y="2041"/>
                    </a:lnTo>
                    <a:lnTo>
                      <a:pt x="2496" y="2031"/>
                    </a:lnTo>
                    <a:lnTo>
                      <a:pt x="2496" y="2021"/>
                    </a:lnTo>
                    <a:lnTo>
                      <a:pt x="2495" y="2010"/>
                    </a:lnTo>
                    <a:lnTo>
                      <a:pt x="2493" y="2000"/>
                    </a:lnTo>
                    <a:lnTo>
                      <a:pt x="2493" y="1990"/>
                    </a:lnTo>
                    <a:lnTo>
                      <a:pt x="2493" y="1980"/>
                    </a:lnTo>
                    <a:lnTo>
                      <a:pt x="2493" y="1969"/>
                    </a:lnTo>
                    <a:lnTo>
                      <a:pt x="2493" y="1961"/>
                    </a:lnTo>
                    <a:lnTo>
                      <a:pt x="2493" y="1949"/>
                    </a:lnTo>
                    <a:lnTo>
                      <a:pt x="2493" y="1941"/>
                    </a:lnTo>
                    <a:lnTo>
                      <a:pt x="2493" y="1928"/>
                    </a:lnTo>
                    <a:lnTo>
                      <a:pt x="2493" y="1918"/>
                    </a:lnTo>
                    <a:lnTo>
                      <a:pt x="2493" y="1908"/>
                    </a:lnTo>
                    <a:lnTo>
                      <a:pt x="2495" y="1898"/>
                    </a:lnTo>
                    <a:lnTo>
                      <a:pt x="2495" y="1911"/>
                    </a:lnTo>
                    <a:lnTo>
                      <a:pt x="2495" y="1924"/>
                    </a:lnTo>
                    <a:lnTo>
                      <a:pt x="2493" y="1929"/>
                    </a:lnTo>
                    <a:lnTo>
                      <a:pt x="2492" y="1934"/>
                    </a:lnTo>
                    <a:lnTo>
                      <a:pt x="2488" y="1934"/>
                    </a:lnTo>
                    <a:lnTo>
                      <a:pt x="2481" y="1932"/>
                    </a:lnTo>
                    <a:lnTo>
                      <a:pt x="2479" y="1924"/>
                    </a:lnTo>
                    <a:lnTo>
                      <a:pt x="2479" y="1915"/>
                    </a:lnTo>
                    <a:lnTo>
                      <a:pt x="2479" y="1908"/>
                    </a:lnTo>
                    <a:lnTo>
                      <a:pt x="2479" y="1901"/>
                    </a:lnTo>
                    <a:lnTo>
                      <a:pt x="2479" y="1886"/>
                    </a:lnTo>
                    <a:lnTo>
                      <a:pt x="2481" y="1872"/>
                    </a:lnTo>
                    <a:lnTo>
                      <a:pt x="2481" y="1863"/>
                    </a:lnTo>
                    <a:lnTo>
                      <a:pt x="2481" y="1855"/>
                    </a:lnTo>
                    <a:lnTo>
                      <a:pt x="2481" y="1847"/>
                    </a:lnTo>
                    <a:lnTo>
                      <a:pt x="2481" y="1840"/>
                    </a:lnTo>
                    <a:lnTo>
                      <a:pt x="2482" y="1825"/>
                    </a:lnTo>
                    <a:lnTo>
                      <a:pt x="2483" y="1811"/>
                    </a:lnTo>
                    <a:lnTo>
                      <a:pt x="2483" y="1802"/>
                    </a:lnTo>
                    <a:lnTo>
                      <a:pt x="2483" y="1794"/>
                    </a:lnTo>
                    <a:lnTo>
                      <a:pt x="2483" y="1787"/>
                    </a:lnTo>
                    <a:lnTo>
                      <a:pt x="2483" y="1780"/>
                    </a:lnTo>
                    <a:lnTo>
                      <a:pt x="2483" y="1771"/>
                    </a:lnTo>
                    <a:lnTo>
                      <a:pt x="2483" y="1763"/>
                    </a:lnTo>
                    <a:lnTo>
                      <a:pt x="2483" y="1756"/>
                    </a:lnTo>
                    <a:lnTo>
                      <a:pt x="2485" y="1749"/>
                    </a:lnTo>
                    <a:lnTo>
                      <a:pt x="2483" y="1740"/>
                    </a:lnTo>
                    <a:lnTo>
                      <a:pt x="2483" y="1732"/>
                    </a:lnTo>
                    <a:lnTo>
                      <a:pt x="2482" y="1723"/>
                    </a:lnTo>
                    <a:lnTo>
                      <a:pt x="2482" y="1716"/>
                    </a:lnTo>
                    <a:lnTo>
                      <a:pt x="2481" y="1708"/>
                    </a:lnTo>
                    <a:lnTo>
                      <a:pt x="2481" y="1699"/>
                    </a:lnTo>
                    <a:lnTo>
                      <a:pt x="2479" y="1691"/>
                    </a:lnTo>
                    <a:lnTo>
                      <a:pt x="2479" y="1683"/>
                    </a:lnTo>
                    <a:lnTo>
                      <a:pt x="2479" y="1669"/>
                    </a:lnTo>
                    <a:lnTo>
                      <a:pt x="2479" y="1657"/>
                    </a:lnTo>
                    <a:lnTo>
                      <a:pt x="2479" y="1644"/>
                    </a:lnTo>
                    <a:lnTo>
                      <a:pt x="2481" y="1631"/>
                    </a:lnTo>
                    <a:lnTo>
                      <a:pt x="2481" y="1618"/>
                    </a:lnTo>
                    <a:lnTo>
                      <a:pt x="2481" y="1606"/>
                    </a:lnTo>
                    <a:lnTo>
                      <a:pt x="2481" y="1593"/>
                    </a:lnTo>
                    <a:lnTo>
                      <a:pt x="2482" y="1580"/>
                    </a:lnTo>
                    <a:lnTo>
                      <a:pt x="2482" y="1568"/>
                    </a:lnTo>
                    <a:lnTo>
                      <a:pt x="2482" y="1555"/>
                    </a:lnTo>
                    <a:lnTo>
                      <a:pt x="2482" y="1542"/>
                    </a:lnTo>
                    <a:lnTo>
                      <a:pt x="2483" y="1529"/>
                    </a:lnTo>
                    <a:lnTo>
                      <a:pt x="2483" y="1517"/>
                    </a:lnTo>
                    <a:lnTo>
                      <a:pt x="2485" y="1504"/>
                    </a:lnTo>
                    <a:lnTo>
                      <a:pt x="2485" y="1491"/>
                    </a:lnTo>
                    <a:lnTo>
                      <a:pt x="2486" y="1480"/>
                    </a:lnTo>
                    <a:lnTo>
                      <a:pt x="2486" y="1467"/>
                    </a:lnTo>
                    <a:lnTo>
                      <a:pt x="2486" y="1454"/>
                    </a:lnTo>
                    <a:lnTo>
                      <a:pt x="2486" y="1442"/>
                    </a:lnTo>
                    <a:lnTo>
                      <a:pt x="2486" y="1429"/>
                    </a:lnTo>
                    <a:lnTo>
                      <a:pt x="2486" y="1416"/>
                    </a:lnTo>
                    <a:lnTo>
                      <a:pt x="2488" y="1404"/>
                    </a:lnTo>
                    <a:lnTo>
                      <a:pt x="2488" y="1391"/>
                    </a:lnTo>
                    <a:lnTo>
                      <a:pt x="2489" y="1380"/>
                    </a:lnTo>
                    <a:lnTo>
                      <a:pt x="2489" y="1367"/>
                    </a:lnTo>
                    <a:lnTo>
                      <a:pt x="2489" y="1354"/>
                    </a:lnTo>
                    <a:lnTo>
                      <a:pt x="2489" y="1341"/>
                    </a:lnTo>
                    <a:lnTo>
                      <a:pt x="2491" y="1329"/>
                    </a:lnTo>
                    <a:lnTo>
                      <a:pt x="2491" y="1316"/>
                    </a:lnTo>
                    <a:lnTo>
                      <a:pt x="2492" y="1303"/>
                    </a:lnTo>
                    <a:lnTo>
                      <a:pt x="2493" y="1290"/>
                    </a:lnTo>
                    <a:lnTo>
                      <a:pt x="2495" y="1278"/>
                    </a:lnTo>
                    <a:lnTo>
                      <a:pt x="2488" y="1269"/>
                    </a:lnTo>
                    <a:lnTo>
                      <a:pt x="2482" y="1261"/>
                    </a:lnTo>
                    <a:lnTo>
                      <a:pt x="2475" y="1252"/>
                    </a:lnTo>
                    <a:lnTo>
                      <a:pt x="2469" y="1244"/>
                    </a:lnTo>
                    <a:lnTo>
                      <a:pt x="2455" y="1228"/>
                    </a:lnTo>
                    <a:lnTo>
                      <a:pt x="2441" y="1214"/>
                    </a:lnTo>
                    <a:lnTo>
                      <a:pt x="2425" y="1200"/>
                    </a:lnTo>
                    <a:lnTo>
                      <a:pt x="2411" y="1187"/>
                    </a:lnTo>
                    <a:lnTo>
                      <a:pt x="2403" y="1180"/>
                    </a:lnTo>
                    <a:lnTo>
                      <a:pt x="2394" y="1175"/>
                    </a:lnTo>
                    <a:lnTo>
                      <a:pt x="2386" y="1169"/>
                    </a:lnTo>
                    <a:lnTo>
                      <a:pt x="2379" y="1165"/>
                    </a:lnTo>
                    <a:lnTo>
                      <a:pt x="2369" y="1159"/>
                    </a:lnTo>
                    <a:lnTo>
                      <a:pt x="2360" y="1153"/>
                    </a:lnTo>
                    <a:lnTo>
                      <a:pt x="2352" y="1149"/>
                    </a:lnTo>
                    <a:lnTo>
                      <a:pt x="2343" y="1146"/>
                    </a:lnTo>
                    <a:lnTo>
                      <a:pt x="2334" y="1142"/>
                    </a:lnTo>
                    <a:lnTo>
                      <a:pt x="2325" y="1138"/>
                    </a:lnTo>
                    <a:lnTo>
                      <a:pt x="2315" y="1135"/>
                    </a:lnTo>
                    <a:lnTo>
                      <a:pt x="2307" y="1134"/>
                    </a:lnTo>
                    <a:lnTo>
                      <a:pt x="2295" y="1129"/>
                    </a:lnTo>
                    <a:lnTo>
                      <a:pt x="2287" y="1128"/>
                    </a:lnTo>
                    <a:lnTo>
                      <a:pt x="2276" y="1126"/>
                    </a:lnTo>
                    <a:lnTo>
                      <a:pt x="2267" y="1126"/>
                    </a:lnTo>
                    <a:lnTo>
                      <a:pt x="2256" y="1125"/>
                    </a:lnTo>
                    <a:lnTo>
                      <a:pt x="2247" y="1125"/>
                    </a:lnTo>
                    <a:lnTo>
                      <a:pt x="2236" y="1126"/>
                    </a:lnTo>
                    <a:lnTo>
                      <a:pt x="2227" y="1128"/>
                    </a:lnTo>
                    <a:lnTo>
                      <a:pt x="2150" y="1160"/>
                    </a:lnTo>
                    <a:lnTo>
                      <a:pt x="2140" y="1155"/>
                    </a:lnTo>
                    <a:lnTo>
                      <a:pt x="2136" y="1149"/>
                    </a:lnTo>
                    <a:lnTo>
                      <a:pt x="2131" y="1142"/>
                    </a:lnTo>
                    <a:lnTo>
                      <a:pt x="2127" y="1135"/>
                    </a:lnTo>
                    <a:lnTo>
                      <a:pt x="2127" y="1122"/>
                    </a:lnTo>
                    <a:lnTo>
                      <a:pt x="2127" y="1111"/>
                    </a:lnTo>
                    <a:lnTo>
                      <a:pt x="2127" y="1098"/>
                    </a:lnTo>
                    <a:lnTo>
                      <a:pt x="2128" y="1087"/>
                    </a:lnTo>
                    <a:lnTo>
                      <a:pt x="2128" y="1074"/>
                    </a:lnTo>
                    <a:lnTo>
                      <a:pt x="2130" y="1063"/>
                    </a:lnTo>
                    <a:lnTo>
                      <a:pt x="2130" y="1052"/>
                    </a:lnTo>
                    <a:lnTo>
                      <a:pt x="2131" y="1040"/>
                    </a:lnTo>
                    <a:lnTo>
                      <a:pt x="2131" y="1028"/>
                    </a:lnTo>
                    <a:lnTo>
                      <a:pt x="2133" y="1016"/>
                    </a:lnTo>
                    <a:lnTo>
                      <a:pt x="2134" y="1005"/>
                    </a:lnTo>
                    <a:lnTo>
                      <a:pt x="2136" y="994"/>
                    </a:lnTo>
                    <a:lnTo>
                      <a:pt x="2136" y="981"/>
                    </a:lnTo>
                    <a:lnTo>
                      <a:pt x="2137" y="970"/>
                    </a:lnTo>
                    <a:lnTo>
                      <a:pt x="2138" y="958"/>
                    </a:lnTo>
                    <a:lnTo>
                      <a:pt x="2140" y="947"/>
                    </a:lnTo>
                    <a:lnTo>
                      <a:pt x="2140" y="934"/>
                    </a:lnTo>
                    <a:lnTo>
                      <a:pt x="2141" y="921"/>
                    </a:lnTo>
                    <a:lnTo>
                      <a:pt x="2143" y="909"/>
                    </a:lnTo>
                    <a:lnTo>
                      <a:pt x="2144" y="897"/>
                    </a:lnTo>
                    <a:lnTo>
                      <a:pt x="2145" y="885"/>
                    </a:lnTo>
                    <a:lnTo>
                      <a:pt x="2147" y="873"/>
                    </a:lnTo>
                    <a:lnTo>
                      <a:pt x="2148" y="862"/>
                    </a:lnTo>
                    <a:lnTo>
                      <a:pt x="2151" y="851"/>
                    </a:lnTo>
                    <a:lnTo>
                      <a:pt x="2151" y="838"/>
                    </a:lnTo>
                    <a:lnTo>
                      <a:pt x="2154" y="825"/>
                    </a:lnTo>
                    <a:lnTo>
                      <a:pt x="2155" y="813"/>
                    </a:lnTo>
                    <a:lnTo>
                      <a:pt x="2158" y="801"/>
                    </a:lnTo>
                    <a:lnTo>
                      <a:pt x="2160" y="789"/>
                    </a:lnTo>
                    <a:lnTo>
                      <a:pt x="2162" y="777"/>
                    </a:lnTo>
                    <a:lnTo>
                      <a:pt x="2164" y="766"/>
                    </a:lnTo>
                    <a:lnTo>
                      <a:pt x="2167" y="755"/>
                    </a:lnTo>
                    <a:lnTo>
                      <a:pt x="2168" y="742"/>
                    </a:lnTo>
                    <a:lnTo>
                      <a:pt x="2171" y="729"/>
                    </a:lnTo>
                    <a:lnTo>
                      <a:pt x="2172" y="718"/>
                    </a:lnTo>
                    <a:lnTo>
                      <a:pt x="2175" y="707"/>
                    </a:lnTo>
                    <a:lnTo>
                      <a:pt x="2177" y="694"/>
                    </a:lnTo>
                    <a:lnTo>
                      <a:pt x="2179" y="681"/>
                    </a:lnTo>
                    <a:lnTo>
                      <a:pt x="2181" y="670"/>
                    </a:lnTo>
                    <a:lnTo>
                      <a:pt x="2185" y="659"/>
                    </a:lnTo>
                    <a:lnTo>
                      <a:pt x="2186" y="646"/>
                    </a:lnTo>
                    <a:lnTo>
                      <a:pt x="2189" y="635"/>
                    </a:lnTo>
                    <a:lnTo>
                      <a:pt x="2192" y="623"/>
                    </a:lnTo>
                    <a:lnTo>
                      <a:pt x="2195" y="612"/>
                    </a:lnTo>
                    <a:lnTo>
                      <a:pt x="2198" y="599"/>
                    </a:lnTo>
                    <a:lnTo>
                      <a:pt x="2201" y="588"/>
                    </a:lnTo>
                    <a:lnTo>
                      <a:pt x="2205" y="577"/>
                    </a:lnTo>
                    <a:lnTo>
                      <a:pt x="2209" y="565"/>
                    </a:lnTo>
                    <a:lnTo>
                      <a:pt x="2212" y="553"/>
                    </a:lnTo>
                    <a:lnTo>
                      <a:pt x="2215" y="541"/>
                    </a:lnTo>
                    <a:lnTo>
                      <a:pt x="2218" y="530"/>
                    </a:lnTo>
                    <a:lnTo>
                      <a:pt x="2222" y="519"/>
                    </a:lnTo>
                    <a:lnTo>
                      <a:pt x="2225" y="506"/>
                    </a:lnTo>
                    <a:lnTo>
                      <a:pt x="2229" y="495"/>
                    </a:lnTo>
                    <a:lnTo>
                      <a:pt x="2233" y="483"/>
                    </a:lnTo>
                    <a:lnTo>
                      <a:pt x="2237" y="472"/>
                    </a:lnTo>
                    <a:lnTo>
                      <a:pt x="2242" y="459"/>
                    </a:lnTo>
                    <a:lnTo>
                      <a:pt x="2246" y="449"/>
                    </a:lnTo>
                    <a:lnTo>
                      <a:pt x="2250" y="437"/>
                    </a:lnTo>
                    <a:lnTo>
                      <a:pt x="2254" y="427"/>
                    </a:lnTo>
                    <a:lnTo>
                      <a:pt x="2259" y="415"/>
                    </a:lnTo>
                    <a:lnTo>
                      <a:pt x="2263" y="405"/>
                    </a:lnTo>
                    <a:lnTo>
                      <a:pt x="2268" y="394"/>
                    </a:lnTo>
                    <a:lnTo>
                      <a:pt x="2274" y="384"/>
                    </a:lnTo>
                    <a:lnTo>
                      <a:pt x="2302" y="360"/>
                    </a:lnTo>
                    <a:lnTo>
                      <a:pt x="2290" y="349"/>
                    </a:lnTo>
                    <a:lnTo>
                      <a:pt x="2277" y="338"/>
                    </a:lnTo>
                    <a:lnTo>
                      <a:pt x="2264" y="325"/>
                    </a:lnTo>
                    <a:lnTo>
                      <a:pt x="2252" y="314"/>
                    </a:lnTo>
                    <a:lnTo>
                      <a:pt x="2237" y="301"/>
                    </a:lnTo>
                    <a:lnTo>
                      <a:pt x="2225" y="288"/>
                    </a:lnTo>
                    <a:lnTo>
                      <a:pt x="2212" y="274"/>
                    </a:lnTo>
                    <a:lnTo>
                      <a:pt x="2201" y="261"/>
                    </a:lnTo>
                    <a:lnTo>
                      <a:pt x="2194" y="253"/>
                    </a:lnTo>
                    <a:lnTo>
                      <a:pt x="2188" y="244"/>
                    </a:lnTo>
                    <a:lnTo>
                      <a:pt x="2184" y="236"/>
                    </a:lnTo>
                    <a:lnTo>
                      <a:pt x="2179" y="229"/>
                    </a:lnTo>
                    <a:lnTo>
                      <a:pt x="2175" y="220"/>
                    </a:lnTo>
                    <a:lnTo>
                      <a:pt x="2171" y="212"/>
                    </a:lnTo>
                    <a:lnTo>
                      <a:pt x="2168" y="203"/>
                    </a:lnTo>
                    <a:lnTo>
                      <a:pt x="2167" y="195"/>
                    </a:lnTo>
                    <a:lnTo>
                      <a:pt x="2162" y="185"/>
                    </a:lnTo>
                    <a:lnTo>
                      <a:pt x="2161" y="176"/>
                    </a:lnTo>
                    <a:lnTo>
                      <a:pt x="2161" y="167"/>
                    </a:lnTo>
                    <a:lnTo>
                      <a:pt x="2161" y="158"/>
                    </a:lnTo>
                    <a:lnTo>
                      <a:pt x="2161" y="147"/>
                    </a:lnTo>
                    <a:lnTo>
                      <a:pt x="2162" y="137"/>
                    </a:lnTo>
                    <a:lnTo>
                      <a:pt x="2164" y="127"/>
                    </a:lnTo>
                    <a:lnTo>
                      <a:pt x="2168" y="117"/>
                    </a:lnTo>
                    <a:lnTo>
                      <a:pt x="2164" y="111"/>
                    </a:lnTo>
                    <a:lnTo>
                      <a:pt x="2161" y="106"/>
                    </a:lnTo>
                    <a:lnTo>
                      <a:pt x="2158" y="97"/>
                    </a:lnTo>
                    <a:lnTo>
                      <a:pt x="2157" y="90"/>
                    </a:lnTo>
                    <a:lnTo>
                      <a:pt x="2155" y="82"/>
                    </a:lnTo>
                    <a:lnTo>
                      <a:pt x="2155" y="73"/>
                    </a:lnTo>
                    <a:lnTo>
                      <a:pt x="2155" y="65"/>
                    </a:lnTo>
                    <a:lnTo>
                      <a:pt x="2158" y="56"/>
                    </a:lnTo>
                    <a:lnTo>
                      <a:pt x="2165" y="52"/>
                    </a:lnTo>
                    <a:lnTo>
                      <a:pt x="2178" y="49"/>
                    </a:lnTo>
                    <a:lnTo>
                      <a:pt x="2188" y="41"/>
                    </a:lnTo>
                    <a:lnTo>
                      <a:pt x="2199" y="29"/>
                    </a:lnTo>
                    <a:lnTo>
                      <a:pt x="2199" y="22"/>
                    </a:lnTo>
                    <a:lnTo>
                      <a:pt x="2199" y="14"/>
                    </a:lnTo>
                    <a:lnTo>
                      <a:pt x="2195" y="8"/>
                    </a:lnTo>
                    <a:lnTo>
                      <a:pt x="2188" y="0"/>
                    </a:lnTo>
                    <a:lnTo>
                      <a:pt x="1848" y="58"/>
                    </a:lnTo>
                    <a:lnTo>
                      <a:pt x="1840" y="59"/>
                    </a:lnTo>
                    <a:lnTo>
                      <a:pt x="1836" y="56"/>
                    </a:lnTo>
                    <a:lnTo>
                      <a:pt x="1830" y="52"/>
                    </a:lnTo>
                    <a:lnTo>
                      <a:pt x="1824" y="49"/>
                    </a:lnTo>
                    <a:lnTo>
                      <a:pt x="1740" y="92"/>
                    </a:lnTo>
                    <a:lnTo>
                      <a:pt x="1740" y="97"/>
                    </a:lnTo>
                    <a:lnTo>
                      <a:pt x="1741" y="103"/>
                    </a:lnTo>
                    <a:lnTo>
                      <a:pt x="1744" y="109"/>
                    </a:lnTo>
                    <a:lnTo>
                      <a:pt x="1748" y="117"/>
                    </a:lnTo>
                    <a:lnTo>
                      <a:pt x="1737" y="127"/>
                    </a:lnTo>
                    <a:lnTo>
                      <a:pt x="1727" y="138"/>
                    </a:lnTo>
                    <a:lnTo>
                      <a:pt x="1717" y="148"/>
                    </a:lnTo>
                    <a:lnTo>
                      <a:pt x="1708" y="159"/>
                    </a:lnTo>
                    <a:lnTo>
                      <a:pt x="1699" y="169"/>
                    </a:lnTo>
                    <a:lnTo>
                      <a:pt x="1689" y="182"/>
                    </a:lnTo>
                    <a:lnTo>
                      <a:pt x="1679" y="192"/>
                    </a:lnTo>
                    <a:lnTo>
                      <a:pt x="1670" y="205"/>
                    </a:lnTo>
                    <a:lnTo>
                      <a:pt x="1660" y="215"/>
                    </a:lnTo>
                    <a:lnTo>
                      <a:pt x="1650" y="226"/>
                    </a:lnTo>
                    <a:lnTo>
                      <a:pt x="1641" y="237"/>
                    </a:lnTo>
                    <a:lnTo>
                      <a:pt x="1632" y="249"/>
                    </a:lnTo>
                    <a:lnTo>
                      <a:pt x="1624" y="260"/>
                    </a:lnTo>
                    <a:lnTo>
                      <a:pt x="1615" y="271"/>
                    </a:lnTo>
                    <a:lnTo>
                      <a:pt x="1607" y="282"/>
                    </a:lnTo>
                    <a:lnTo>
                      <a:pt x="1598" y="295"/>
                    </a:lnTo>
                    <a:lnTo>
                      <a:pt x="1588" y="305"/>
                    </a:lnTo>
                    <a:lnTo>
                      <a:pt x="1580" y="316"/>
                    </a:lnTo>
                    <a:lnTo>
                      <a:pt x="1570" y="328"/>
                    </a:lnTo>
                    <a:lnTo>
                      <a:pt x="1561" y="339"/>
                    </a:lnTo>
                    <a:lnTo>
                      <a:pt x="1553" y="350"/>
                    </a:lnTo>
                    <a:lnTo>
                      <a:pt x="1544" y="362"/>
                    </a:lnTo>
                    <a:lnTo>
                      <a:pt x="1536" y="373"/>
                    </a:lnTo>
                    <a:lnTo>
                      <a:pt x="1527" y="386"/>
                    </a:lnTo>
                    <a:lnTo>
                      <a:pt x="1519" y="397"/>
                    </a:lnTo>
                    <a:lnTo>
                      <a:pt x="1510" y="408"/>
                    </a:lnTo>
                    <a:lnTo>
                      <a:pt x="1502" y="420"/>
                    </a:lnTo>
                    <a:lnTo>
                      <a:pt x="1494" y="432"/>
                    </a:lnTo>
                    <a:lnTo>
                      <a:pt x="1485" y="444"/>
                    </a:lnTo>
                    <a:lnTo>
                      <a:pt x="1478" y="455"/>
                    </a:lnTo>
                    <a:lnTo>
                      <a:pt x="1469" y="466"/>
                    </a:lnTo>
                    <a:lnTo>
                      <a:pt x="1462" y="479"/>
                    </a:lnTo>
                    <a:lnTo>
                      <a:pt x="1454" y="490"/>
                    </a:lnTo>
                    <a:lnTo>
                      <a:pt x="1445" y="502"/>
                    </a:lnTo>
                    <a:lnTo>
                      <a:pt x="1437" y="513"/>
                    </a:lnTo>
                    <a:lnTo>
                      <a:pt x="1428" y="526"/>
                    </a:lnTo>
                    <a:lnTo>
                      <a:pt x="1420" y="537"/>
                    </a:lnTo>
                    <a:lnTo>
                      <a:pt x="1413" y="548"/>
                    </a:lnTo>
                    <a:lnTo>
                      <a:pt x="1404" y="560"/>
                    </a:lnTo>
                    <a:lnTo>
                      <a:pt x="1397" y="572"/>
                    </a:lnTo>
                    <a:lnTo>
                      <a:pt x="1389" y="584"/>
                    </a:lnTo>
                    <a:lnTo>
                      <a:pt x="1382" y="595"/>
                    </a:lnTo>
                    <a:lnTo>
                      <a:pt x="1375" y="606"/>
                    </a:lnTo>
                    <a:lnTo>
                      <a:pt x="1368" y="619"/>
                    </a:lnTo>
                    <a:lnTo>
                      <a:pt x="1359" y="630"/>
                    </a:lnTo>
                    <a:lnTo>
                      <a:pt x="1352" y="643"/>
                    </a:lnTo>
                    <a:lnTo>
                      <a:pt x="1345" y="656"/>
                    </a:lnTo>
                    <a:lnTo>
                      <a:pt x="1338" y="668"/>
                    </a:lnTo>
                    <a:lnTo>
                      <a:pt x="1329" y="680"/>
                    </a:lnTo>
                    <a:lnTo>
                      <a:pt x="1321" y="692"/>
                    </a:lnTo>
                    <a:lnTo>
                      <a:pt x="1314" y="704"/>
                    </a:lnTo>
                    <a:lnTo>
                      <a:pt x="1307" y="716"/>
                    </a:lnTo>
                    <a:lnTo>
                      <a:pt x="1298" y="728"/>
                    </a:lnTo>
                    <a:lnTo>
                      <a:pt x="1291" y="741"/>
                    </a:lnTo>
                    <a:lnTo>
                      <a:pt x="1284" y="753"/>
                    </a:lnTo>
                    <a:lnTo>
                      <a:pt x="1277" y="766"/>
                    </a:lnTo>
                    <a:lnTo>
                      <a:pt x="1269" y="779"/>
                    </a:lnTo>
                    <a:lnTo>
                      <a:pt x="1263" y="791"/>
                    </a:lnTo>
                    <a:lnTo>
                      <a:pt x="1255" y="804"/>
                    </a:lnTo>
                    <a:lnTo>
                      <a:pt x="1249" y="817"/>
                    </a:lnTo>
                    <a:lnTo>
                      <a:pt x="1242" y="830"/>
                    </a:lnTo>
                    <a:lnTo>
                      <a:pt x="1235" y="842"/>
                    </a:lnTo>
                    <a:lnTo>
                      <a:pt x="1228" y="855"/>
                    </a:lnTo>
                    <a:lnTo>
                      <a:pt x="1222" y="868"/>
                    </a:lnTo>
                    <a:lnTo>
                      <a:pt x="1194" y="910"/>
                    </a:lnTo>
                    <a:lnTo>
                      <a:pt x="1167" y="955"/>
                    </a:lnTo>
                    <a:lnTo>
                      <a:pt x="1140" y="1001"/>
                    </a:lnTo>
                    <a:lnTo>
                      <a:pt x="1115" y="1047"/>
                    </a:lnTo>
                    <a:lnTo>
                      <a:pt x="1089" y="1093"/>
                    </a:lnTo>
                    <a:lnTo>
                      <a:pt x="1064" y="1139"/>
                    </a:lnTo>
                    <a:lnTo>
                      <a:pt x="1038" y="1186"/>
                    </a:lnTo>
                    <a:lnTo>
                      <a:pt x="1013" y="1233"/>
                    </a:lnTo>
                    <a:lnTo>
                      <a:pt x="987" y="1279"/>
                    </a:lnTo>
                    <a:lnTo>
                      <a:pt x="962" y="1326"/>
                    </a:lnTo>
                    <a:lnTo>
                      <a:pt x="936" y="1374"/>
                    </a:lnTo>
                    <a:lnTo>
                      <a:pt x="912" y="1423"/>
                    </a:lnTo>
                    <a:lnTo>
                      <a:pt x="887" y="1471"/>
                    </a:lnTo>
                    <a:lnTo>
                      <a:pt x="864" y="1521"/>
                    </a:lnTo>
                    <a:lnTo>
                      <a:pt x="840" y="1569"/>
                    </a:lnTo>
                    <a:lnTo>
                      <a:pt x="818" y="1620"/>
                    </a:lnTo>
                    <a:lnTo>
                      <a:pt x="792" y="1668"/>
                    </a:lnTo>
                    <a:lnTo>
                      <a:pt x="769" y="1717"/>
                    </a:lnTo>
                    <a:lnTo>
                      <a:pt x="745" y="1768"/>
                    </a:lnTo>
                    <a:lnTo>
                      <a:pt x="724" y="1819"/>
                    </a:lnTo>
                    <a:lnTo>
                      <a:pt x="702" y="1870"/>
                    </a:lnTo>
                    <a:lnTo>
                      <a:pt x="679" y="1921"/>
                    </a:lnTo>
                    <a:lnTo>
                      <a:pt x="658" y="1972"/>
                    </a:lnTo>
                    <a:lnTo>
                      <a:pt x="637" y="2024"/>
                    </a:lnTo>
                    <a:lnTo>
                      <a:pt x="615" y="2075"/>
                    </a:lnTo>
                    <a:lnTo>
                      <a:pt x="594" y="2127"/>
                    </a:lnTo>
                    <a:lnTo>
                      <a:pt x="573" y="2180"/>
                    </a:lnTo>
                    <a:lnTo>
                      <a:pt x="553" y="2232"/>
                    </a:lnTo>
                    <a:lnTo>
                      <a:pt x="532" y="2284"/>
                    </a:lnTo>
                    <a:lnTo>
                      <a:pt x="512" y="2338"/>
                    </a:lnTo>
                    <a:lnTo>
                      <a:pt x="492" y="2390"/>
                    </a:lnTo>
                    <a:lnTo>
                      <a:pt x="474" y="2446"/>
                    </a:lnTo>
                    <a:lnTo>
                      <a:pt x="453" y="2498"/>
                    </a:lnTo>
                    <a:lnTo>
                      <a:pt x="434" y="2552"/>
                    </a:lnTo>
                    <a:lnTo>
                      <a:pt x="415" y="2604"/>
                    </a:lnTo>
                    <a:lnTo>
                      <a:pt x="398" y="2658"/>
                    </a:lnTo>
                    <a:lnTo>
                      <a:pt x="379" y="2711"/>
                    </a:lnTo>
                    <a:lnTo>
                      <a:pt x="362" y="2765"/>
                    </a:lnTo>
                    <a:lnTo>
                      <a:pt x="345" y="2820"/>
                    </a:lnTo>
                    <a:lnTo>
                      <a:pt x="328" y="2875"/>
                    </a:lnTo>
                    <a:lnTo>
                      <a:pt x="311" y="2929"/>
                    </a:lnTo>
                    <a:lnTo>
                      <a:pt x="294" y="2984"/>
                    </a:lnTo>
                    <a:lnTo>
                      <a:pt x="277" y="3039"/>
                    </a:lnTo>
                    <a:lnTo>
                      <a:pt x="263" y="3094"/>
                    </a:lnTo>
                    <a:lnTo>
                      <a:pt x="246" y="3150"/>
                    </a:lnTo>
                    <a:lnTo>
                      <a:pt x="232" y="3205"/>
                    </a:lnTo>
                    <a:lnTo>
                      <a:pt x="217" y="3260"/>
                    </a:lnTo>
                    <a:lnTo>
                      <a:pt x="204" y="3316"/>
                    </a:lnTo>
                    <a:lnTo>
                      <a:pt x="188" y="3372"/>
                    </a:lnTo>
                    <a:lnTo>
                      <a:pt x="174" y="3427"/>
                    </a:lnTo>
                    <a:lnTo>
                      <a:pt x="161" y="3482"/>
                    </a:lnTo>
                    <a:lnTo>
                      <a:pt x="149" y="3538"/>
                    </a:lnTo>
                    <a:lnTo>
                      <a:pt x="136" y="3593"/>
                    </a:lnTo>
                    <a:lnTo>
                      <a:pt x="123" y="3650"/>
                    </a:lnTo>
                    <a:lnTo>
                      <a:pt x="112" y="3707"/>
                    </a:lnTo>
                    <a:lnTo>
                      <a:pt x="102" y="3763"/>
                    </a:lnTo>
                    <a:lnTo>
                      <a:pt x="89" y="3818"/>
                    </a:lnTo>
                    <a:lnTo>
                      <a:pt x="79" y="3875"/>
                    </a:lnTo>
                    <a:lnTo>
                      <a:pt x="68" y="3931"/>
                    </a:lnTo>
                    <a:lnTo>
                      <a:pt x="60" y="3988"/>
                    </a:lnTo>
                    <a:lnTo>
                      <a:pt x="50" y="4043"/>
                    </a:lnTo>
                    <a:lnTo>
                      <a:pt x="41" y="4100"/>
                    </a:lnTo>
                    <a:lnTo>
                      <a:pt x="33" y="4156"/>
                    </a:lnTo>
                    <a:lnTo>
                      <a:pt x="26" y="4214"/>
                    </a:lnTo>
                    <a:lnTo>
                      <a:pt x="21" y="4223"/>
                    </a:lnTo>
                    <a:lnTo>
                      <a:pt x="19" y="4228"/>
                    </a:lnTo>
                    <a:lnTo>
                      <a:pt x="13" y="4231"/>
                    </a:lnTo>
                    <a:lnTo>
                      <a:pt x="9" y="4234"/>
                    </a:lnTo>
                    <a:lnTo>
                      <a:pt x="0" y="4268"/>
                    </a:lnTo>
                    <a:lnTo>
                      <a:pt x="19" y="4299"/>
                    </a:lnTo>
                    <a:lnTo>
                      <a:pt x="33" y="4300"/>
                    </a:lnTo>
                    <a:lnTo>
                      <a:pt x="47" y="4303"/>
                    </a:lnTo>
                    <a:lnTo>
                      <a:pt x="61" y="4306"/>
                    </a:lnTo>
                    <a:lnTo>
                      <a:pt x="77" y="4310"/>
                    </a:lnTo>
                    <a:lnTo>
                      <a:pt x="91" y="4314"/>
                    </a:lnTo>
                    <a:lnTo>
                      <a:pt x="105" y="4319"/>
                    </a:lnTo>
                    <a:lnTo>
                      <a:pt x="119" y="4323"/>
                    </a:lnTo>
                    <a:lnTo>
                      <a:pt x="135" y="4327"/>
                    </a:lnTo>
                    <a:lnTo>
                      <a:pt x="149" y="4331"/>
                    </a:lnTo>
                    <a:lnTo>
                      <a:pt x="163" y="4336"/>
                    </a:lnTo>
                    <a:lnTo>
                      <a:pt x="177" y="4340"/>
                    </a:lnTo>
                    <a:lnTo>
                      <a:pt x="192" y="4346"/>
                    </a:lnTo>
                    <a:lnTo>
                      <a:pt x="207" y="4350"/>
                    </a:lnTo>
                    <a:lnTo>
                      <a:pt x="222" y="4354"/>
                    </a:lnTo>
                    <a:lnTo>
                      <a:pt x="236" y="4360"/>
                    </a:lnTo>
                    <a:lnTo>
                      <a:pt x="252" y="4365"/>
                    </a:lnTo>
                    <a:lnTo>
                      <a:pt x="265" y="4370"/>
                    </a:lnTo>
                    <a:lnTo>
                      <a:pt x="280" y="4374"/>
                    </a:lnTo>
                    <a:lnTo>
                      <a:pt x="293" y="4378"/>
                    </a:lnTo>
                    <a:lnTo>
                      <a:pt x="308" y="4382"/>
                    </a:lnTo>
                    <a:lnTo>
                      <a:pt x="323" y="4387"/>
                    </a:lnTo>
                    <a:lnTo>
                      <a:pt x="338" y="4391"/>
                    </a:lnTo>
                    <a:lnTo>
                      <a:pt x="352" y="4395"/>
                    </a:lnTo>
                    <a:lnTo>
                      <a:pt x="368" y="4399"/>
                    </a:lnTo>
                    <a:lnTo>
                      <a:pt x="381" y="4402"/>
                    </a:lnTo>
                    <a:lnTo>
                      <a:pt x="396" y="4405"/>
                    </a:lnTo>
                    <a:lnTo>
                      <a:pt x="410" y="4408"/>
                    </a:lnTo>
                    <a:lnTo>
                      <a:pt x="426" y="4412"/>
                    </a:lnTo>
                    <a:lnTo>
                      <a:pt x="433" y="4412"/>
                    </a:lnTo>
                    <a:lnTo>
                      <a:pt x="440" y="4413"/>
                    </a:lnTo>
                    <a:lnTo>
                      <a:pt x="448" y="4415"/>
                    </a:lnTo>
                    <a:lnTo>
                      <a:pt x="457" y="4416"/>
                    </a:lnTo>
                    <a:lnTo>
                      <a:pt x="464" y="4416"/>
                    </a:lnTo>
                    <a:lnTo>
                      <a:pt x="471" y="4418"/>
                    </a:lnTo>
                    <a:lnTo>
                      <a:pt x="480" y="4419"/>
                    </a:lnTo>
                    <a:lnTo>
                      <a:pt x="488" y="4421"/>
                    </a:lnTo>
                    <a:lnTo>
                      <a:pt x="495" y="4422"/>
                    </a:lnTo>
                    <a:lnTo>
                      <a:pt x="504" y="4425"/>
                    </a:lnTo>
                    <a:lnTo>
                      <a:pt x="512" y="4426"/>
                    </a:lnTo>
                    <a:lnTo>
                      <a:pt x="521" y="4429"/>
                    </a:lnTo>
                    <a:lnTo>
                      <a:pt x="528" y="4430"/>
                    </a:lnTo>
                    <a:lnTo>
                      <a:pt x="536" y="4433"/>
                    </a:lnTo>
                    <a:lnTo>
                      <a:pt x="545" y="4435"/>
                    </a:lnTo>
                    <a:lnTo>
                      <a:pt x="553" y="4437"/>
                    </a:lnTo>
                    <a:lnTo>
                      <a:pt x="560" y="4439"/>
                    </a:lnTo>
                    <a:lnTo>
                      <a:pt x="569" y="4442"/>
                    </a:lnTo>
                    <a:lnTo>
                      <a:pt x="577" y="4443"/>
                    </a:lnTo>
                    <a:lnTo>
                      <a:pt x="586" y="4447"/>
                    </a:lnTo>
                    <a:lnTo>
                      <a:pt x="593" y="4449"/>
                    </a:lnTo>
                    <a:lnTo>
                      <a:pt x="601" y="4452"/>
                    </a:lnTo>
                    <a:lnTo>
                      <a:pt x="610" y="4453"/>
                    </a:lnTo>
                    <a:lnTo>
                      <a:pt x="618" y="4457"/>
                    </a:lnTo>
                    <a:lnTo>
                      <a:pt x="632" y="4462"/>
                    </a:lnTo>
                    <a:lnTo>
                      <a:pt x="648" y="4466"/>
                    </a:lnTo>
                    <a:lnTo>
                      <a:pt x="655" y="4467"/>
                    </a:lnTo>
                    <a:lnTo>
                      <a:pt x="663" y="4470"/>
                    </a:lnTo>
                    <a:lnTo>
                      <a:pt x="670" y="4473"/>
                    </a:lnTo>
                    <a:lnTo>
                      <a:pt x="679" y="4476"/>
                    </a:lnTo>
                    <a:lnTo>
                      <a:pt x="693" y="4480"/>
                    </a:lnTo>
                    <a:lnTo>
                      <a:pt x="709" y="4486"/>
                    </a:lnTo>
                    <a:lnTo>
                      <a:pt x="716" y="4487"/>
                    </a:lnTo>
                    <a:lnTo>
                      <a:pt x="724" y="4491"/>
                    </a:lnTo>
                    <a:lnTo>
                      <a:pt x="731" y="4493"/>
                    </a:lnTo>
                    <a:lnTo>
                      <a:pt x="740" y="4497"/>
                    </a:lnTo>
                    <a:lnTo>
                      <a:pt x="752" y="4501"/>
                    </a:lnTo>
                    <a:lnTo>
                      <a:pt x="768" y="4507"/>
                    </a:lnTo>
                    <a:lnTo>
                      <a:pt x="781" y="4512"/>
                    </a:lnTo>
                    <a:lnTo>
                      <a:pt x="796" y="4518"/>
                    </a:lnTo>
                    <a:lnTo>
                      <a:pt x="810" y="4522"/>
                    </a:lnTo>
                    <a:lnTo>
                      <a:pt x="825" y="4528"/>
                    </a:lnTo>
                    <a:lnTo>
                      <a:pt x="839" y="4534"/>
                    </a:lnTo>
                    <a:lnTo>
                      <a:pt x="854" y="4539"/>
                    </a:lnTo>
                    <a:lnTo>
                      <a:pt x="868" y="4544"/>
                    </a:lnTo>
                    <a:lnTo>
                      <a:pt x="883" y="4551"/>
                    </a:lnTo>
                    <a:lnTo>
                      <a:pt x="897" y="4555"/>
                    </a:lnTo>
                    <a:lnTo>
                      <a:pt x="912" y="4562"/>
                    </a:lnTo>
                    <a:lnTo>
                      <a:pt x="926" y="4568"/>
                    </a:lnTo>
                    <a:lnTo>
                      <a:pt x="941" y="4575"/>
                    </a:lnTo>
                    <a:lnTo>
                      <a:pt x="955" y="4580"/>
                    </a:lnTo>
                    <a:lnTo>
                      <a:pt x="970" y="4587"/>
                    </a:lnTo>
                    <a:lnTo>
                      <a:pt x="979" y="4590"/>
                    </a:lnTo>
                    <a:lnTo>
                      <a:pt x="987" y="4593"/>
                    </a:lnTo>
                    <a:lnTo>
                      <a:pt x="996" y="4596"/>
                    </a:lnTo>
                    <a:lnTo>
                      <a:pt x="1004" y="4600"/>
                    </a:lnTo>
                    <a:lnTo>
                      <a:pt x="1013" y="4603"/>
                    </a:lnTo>
                    <a:lnTo>
                      <a:pt x="1023" y="4606"/>
                    </a:lnTo>
                    <a:lnTo>
                      <a:pt x="1031" y="4609"/>
                    </a:lnTo>
                    <a:lnTo>
                      <a:pt x="1041" y="4613"/>
                    </a:lnTo>
                    <a:lnTo>
                      <a:pt x="1049" y="4614"/>
                    </a:lnTo>
                    <a:lnTo>
                      <a:pt x="1058" y="4617"/>
                    </a:lnTo>
                    <a:lnTo>
                      <a:pt x="1066" y="4620"/>
                    </a:lnTo>
                    <a:lnTo>
                      <a:pt x="1076" y="4623"/>
                    </a:lnTo>
                    <a:lnTo>
                      <a:pt x="1085" y="4624"/>
                    </a:lnTo>
                    <a:lnTo>
                      <a:pt x="1095" y="4628"/>
                    </a:lnTo>
                    <a:lnTo>
                      <a:pt x="1103" y="4630"/>
                    </a:lnTo>
                    <a:lnTo>
                      <a:pt x="1113" y="4634"/>
                    </a:lnTo>
                    <a:lnTo>
                      <a:pt x="1122" y="4635"/>
                    </a:lnTo>
                    <a:lnTo>
                      <a:pt x="1130" y="4638"/>
                    </a:lnTo>
                    <a:lnTo>
                      <a:pt x="1139" y="4640"/>
                    </a:lnTo>
                    <a:lnTo>
                      <a:pt x="1148" y="4642"/>
                    </a:lnTo>
                    <a:lnTo>
                      <a:pt x="1157" y="4644"/>
                    </a:lnTo>
                    <a:lnTo>
                      <a:pt x="1167" y="4647"/>
                    </a:lnTo>
                    <a:lnTo>
                      <a:pt x="1177" y="4648"/>
                    </a:lnTo>
                    <a:lnTo>
                      <a:pt x="1187" y="4651"/>
                    </a:lnTo>
                    <a:lnTo>
                      <a:pt x="1195" y="4652"/>
                    </a:lnTo>
                    <a:lnTo>
                      <a:pt x="1204" y="4654"/>
                    </a:lnTo>
                    <a:lnTo>
                      <a:pt x="1212" y="4655"/>
                    </a:lnTo>
                    <a:lnTo>
                      <a:pt x="1222" y="4658"/>
                    </a:lnTo>
                    <a:lnTo>
                      <a:pt x="1230" y="4659"/>
                    </a:lnTo>
                    <a:lnTo>
                      <a:pt x="1240" y="4662"/>
                    </a:lnTo>
                    <a:lnTo>
                      <a:pt x="1250" y="4664"/>
                    </a:lnTo>
                    <a:lnTo>
                      <a:pt x="1260" y="4666"/>
                    </a:lnTo>
                    <a:lnTo>
                      <a:pt x="1269" y="4666"/>
                    </a:lnTo>
                    <a:lnTo>
                      <a:pt x="1277" y="4669"/>
                    </a:lnTo>
                    <a:lnTo>
                      <a:pt x="1286" y="4669"/>
                    </a:lnTo>
                    <a:lnTo>
                      <a:pt x="1296" y="4672"/>
                    </a:lnTo>
                    <a:lnTo>
                      <a:pt x="1304" y="4674"/>
                    </a:lnTo>
                    <a:lnTo>
                      <a:pt x="1313" y="4676"/>
                    </a:lnTo>
                    <a:lnTo>
                      <a:pt x="1321" y="4678"/>
                    </a:lnTo>
                    <a:lnTo>
                      <a:pt x="1331" y="4681"/>
                    </a:lnTo>
                    <a:lnTo>
                      <a:pt x="1339" y="4681"/>
                    </a:lnTo>
                    <a:lnTo>
                      <a:pt x="1348" y="4683"/>
                    </a:lnTo>
                    <a:lnTo>
                      <a:pt x="1356" y="4685"/>
                    </a:lnTo>
                    <a:lnTo>
                      <a:pt x="1366" y="4688"/>
                    </a:lnTo>
                    <a:lnTo>
                      <a:pt x="1375" y="4689"/>
                    </a:lnTo>
                    <a:lnTo>
                      <a:pt x="1385" y="4692"/>
                    </a:lnTo>
                    <a:lnTo>
                      <a:pt x="1393" y="4693"/>
                    </a:lnTo>
                    <a:lnTo>
                      <a:pt x="1403" y="4698"/>
                    </a:lnTo>
                    <a:lnTo>
                      <a:pt x="1411" y="4699"/>
                    </a:lnTo>
                    <a:lnTo>
                      <a:pt x="1420" y="4702"/>
                    </a:lnTo>
                    <a:lnTo>
                      <a:pt x="1428" y="4703"/>
                    </a:lnTo>
                    <a:lnTo>
                      <a:pt x="1437" y="4706"/>
                    </a:lnTo>
                    <a:lnTo>
                      <a:pt x="1445" y="4707"/>
                    </a:lnTo>
                    <a:lnTo>
                      <a:pt x="1454" y="4710"/>
                    </a:lnTo>
                    <a:lnTo>
                      <a:pt x="1462" y="4712"/>
                    </a:lnTo>
                    <a:lnTo>
                      <a:pt x="1472" y="4716"/>
                    </a:lnTo>
                    <a:lnTo>
                      <a:pt x="1481" y="4717"/>
                    </a:lnTo>
                    <a:lnTo>
                      <a:pt x="1489" y="4720"/>
                    </a:lnTo>
                    <a:lnTo>
                      <a:pt x="1498" y="4723"/>
                    </a:lnTo>
                    <a:lnTo>
                      <a:pt x="1506" y="4727"/>
                    </a:lnTo>
                    <a:lnTo>
                      <a:pt x="1515" y="4730"/>
                    </a:lnTo>
                    <a:lnTo>
                      <a:pt x="1523" y="4733"/>
                    </a:lnTo>
                    <a:lnTo>
                      <a:pt x="1532" y="4737"/>
                    </a:lnTo>
                    <a:lnTo>
                      <a:pt x="1542" y="4741"/>
                    </a:lnTo>
                    <a:lnTo>
                      <a:pt x="1556" y="4739"/>
                    </a:lnTo>
                    <a:lnTo>
                      <a:pt x="1571" y="4740"/>
                    </a:lnTo>
                    <a:lnTo>
                      <a:pt x="1585" y="4740"/>
                    </a:lnTo>
                    <a:lnTo>
                      <a:pt x="1600" y="4744"/>
                    </a:lnTo>
                    <a:lnTo>
                      <a:pt x="1612" y="4747"/>
                    </a:lnTo>
                    <a:lnTo>
                      <a:pt x="1626" y="4751"/>
                    </a:lnTo>
                    <a:lnTo>
                      <a:pt x="1632" y="4753"/>
                    </a:lnTo>
                    <a:lnTo>
                      <a:pt x="1639" y="4756"/>
                    </a:lnTo>
                    <a:lnTo>
                      <a:pt x="1648" y="4758"/>
                    </a:lnTo>
                    <a:lnTo>
                      <a:pt x="1656" y="4763"/>
                    </a:lnTo>
                    <a:lnTo>
                      <a:pt x="1658" y="4763"/>
                    </a:lnTo>
                    <a:lnTo>
                      <a:pt x="1659" y="47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01" name="Freeform 9"/>
              <p:cNvSpPr>
                <a:spLocks/>
              </p:cNvSpPr>
              <p:nvPr/>
            </p:nvSpPr>
            <p:spPr bwMode="auto">
              <a:xfrm>
                <a:off x="2460" y="1539"/>
                <a:ext cx="959" cy="2265"/>
              </a:xfrm>
              <a:custGeom>
                <a:avLst/>
                <a:gdLst/>
                <a:ahLst/>
                <a:cxnLst>
                  <a:cxn ang="0">
                    <a:pos x="1396" y="4329"/>
                  </a:cxn>
                  <a:cxn ang="0">
                    <a:pos x="1338" y="4093"/>
                  </a:cxn>
                  <a:cxn ang="0">
                    <a:pos x="1298" y="3844"/>
                  </a:cxn>
                  <a:cxn ang="0">
                    <a:pos x="1262" y="3596"/>
                  </a:cxn>
                  <a:cxn ang="0">
                    <a:pos x="1235" y="3376"/>
                  </a:cxn>
                  <a:cxn ang="0">
                    <a:pos x="1233" y="3188"/>
                  </a:cxn>
                  <a:cxn ang="0">
                    <a:pos x="1232" y="3003"/>
                  </a:cxn>
                  <a:cxn ang="0">
                    <a:pos x="1232" y="2817"/>
                  </a:cxn>
                  <a:cxn ang="0">
                    <a:pos x="1238" y="2634"/>
                  </a:cxn>
                  <a:cxn ang="0">
                    <a:pos x="1257" y="2477"/>
                  </a:cxn>
                  <a:cxn ang="0">
                    <a:pos x="1273" y="2335"/>
                  </a:cxn>
                  <a:cxn ang="0">
                    <a:pos x="1301" y="2197"/>
                  </a:cxn>
                  <a:cxn ang="0">
                    <a:pos x="1328" y="2058"/>
                  </a:cxn>
                  <a:cxn ang="0">
                    <a:pos x="1362" y="1923"/>
                  </a:cxn>
                  <a:cxn ang="0">
                    <a:pos x="1390" y="1784"/>
                  </a:cxn>
                  <a:cxn ang="0">
                    <a:pos x="1413" y="1650"/>
                  </a:cxn>
                  <a:cxn ang="0">
                    <a:pos x="1477" y="1504"/>
                  </a:cxn>
                  <a:cxn ang="0">
                    <a:pos x="1512" y="1336"/>
                  </a:cxn>
                  <a:cxn ang="0">
                    <a:pos x="1556" y="1151"/>
                  </a:cxn>
                  <a:cxn ang="0">
                    <a:pos x="1612" y="948"/>
                  </a:cxn>
                  <a:cxn ang="0">
                    <a:pos x="1658" y="780"/>
                  </a:cxn>
                  <a:cxn ang="0">
                    <a:pos x="1711" y="652"/>
                  </a:cxn>
                  <a:cxn ang="0">
                    <a:pos x="1757" y="536"/>
                  </a:cxn>
                  <a:cxn ang="0">
                    <a:pos x="1785" y="407"/>
                  </a:cxn>
                  <a:cxn ang="0">
                    <a:pos x="1816" y="281"/>
                  </a:cxn>
                  <a:cxn ang="0">
                    <a:pos x="1868" y="164"/>
                  </a:cxn>
                  <a:cxn ang="0">
                    <a:pos x="1906" y="44"/>
                  </a:cxn>
                  <a:cxn ang="0">
                    <a:pos x="1659" y="129"/>
                  </a:cxn>
                  <a:cxn ang="0">
                    <a:pos x="1549" y="291"/>
                  </a:cxn>
                  <a:cxn ang="0">
                    <a:pos x="1435" y="452"/>
                  </a:cxn>
                  <a:cxn ang="0">
                    <a:pos x="1327" y="612"/>
                  </a:cxn>
                  <a:cxn ang="0">
                    <a:pos x="1230" y="779"/>
                  </a:cxn>
                  <a:cxn ang="0">
                    <a:pos x="1139" y="977"/>
                  </a:cxn>
                  <a:cxn ang="0">
                    <a:pos x="986" y="1206"/>
                  </a:cxn>
                  <a:cxn ang="0">
                    <a:pos x="918" y="1342"/>
                  </a:cxn>
                  <a:cxn ang="0">
                    <a:pos x="827" y="1521"/>
                  </a:cxn>
                  <a:cxn ang="0">
                    <a:pos x="733" y="1699"/>
                  </a:cxn>
                  <a:cxn ang="0">
                    <a:pos x="663" y="1842"/>
                  </a:cxn>
                  <a:cxn ang="0">
                    <a:pos x="621" y="1978"/>
                  </a:cxn>
                  <a:cxn ang="0">
                    <a:pos x="554" y="2105"/>
                  </a:cxn>
                  <a:cxn ang="0">
                    <a:pos x="484" y="2252"/>
                  </a:cxn>
                  <a:cxn ang="0">
                    <a:pos x="420" y="2409"/>
                  </a:cxn>
                  <a:cxn ang="0">
                    <a:pos x="351" y="2627"/>
                  </a:cxn>
                  <a:cxn ang="0">
                    <a:pos x="291" y="2847"/>
                  </a:cxn>
                  <a:cxn ang="0">
                    <a:pos x="235" y="3066"/>
                  </a:cxn>
                  <a:cxn ang="0">
                    <a:pos x="184" y="3288"/>
                  </a:cxn>
                  <a:cxn ang="0">
                    <a:pos x="136" y="3495"/>
                  </a:cxn>
                  <a:cxn ang="0">
                    <a:pos x="98" y="3685"/>
                  </a:cxn>
                  <a:cxn ang="0">
                    <a:pos x="75" y="3817"/>
                  </a:cxn>
                  <a:cxn ang="0">
                    <a:pos x="33" y="3998"/>
                  </a:cxn>
                  <a:cxn ang="0">
                    <a:pos x="85" y="4127"/>
                  </a:cxn>
                  <a:cxn ang="0">
                    <a:pos x="249" y="4189"/>
                  </a:cxn>
                  <a:cxn ang="0">
                    <a:pos x="399" y="4243"/>
                  </a:cxn>
                  <a:cxn ang="0">
                    <a:pos x="552" y="4292"/>
                  </a:cxn>
                  <a:cxn ang="0">
                    <a:pos x="703" y="4337"/>
                  </a:cxn>
                  <a:cxn ang="0">
                    <a:pos x="849" y="4387"/>
                  </a:cxn>
                  <a:cxn ang="0">
                    <a:pos x="983" y="4422"/>
                  </a:cxn>
                  <a:cxn ang="0">
                    <a:pos x="1114" y="4455"/>
                  </a:cxn>
                  <a:cxn ang="0">
                    <a:pos x="1246" y="4484"/>
                  </a:cxn>
                  <a:cxn ang="0">
                    <a:pos x="1376" y="4510"/>
                  </a:cxn>
                </a:cxnLst>
                <a:rect l="0" t="0" r="r" b="b"/>
                <a:pathLst>
                  <a:path w="1919" h="4529">
                    <a:moveTo>
                      <a:pt x="1481" y="4529"/>
                    </a:moveTo>
                    <a:lnTo>
                      <a:pt x="1472" y="4514"/>
                    </a:lnTo>
                    <a:lnTo>
                      <a:pt x="1464" y="4500"/>
                    </a:lnTo>
                    <a:lnTo>
                      <a:pt x="1457" y="4484"/>
                    </a:lnTo>
                    <a:lnTo>
                      <a:pt x="1450" y="4470"/>
                    </a:lnTo>
                    <a:lnTo>
                      <a:pt x="1443" y="4455"/>
                    </a:lnTo>
                    <a:lnTo>
                      <a:pt x="1437" y="4439"/>
                    </a:lnTo>
                    <a:lnTo>
                      <a:pt x="1430" y="4423"/>
                    </a:lnTo>
                    <a:lnTo>
                      <a:pt x="1424" y="4409"/>
                    </a:lnTo>
                    <a:lnTo>
                      <a:pt x="1417" y="4392"/>
                    </a:lnTo>
                    <a:lnTo>
                      <a:pt x="1411" y="4377"/>
                    </a:lnTo>
                    <a:lnTo>
                      <a:pt x="1406" y="4361"/>
                    </a:lnTo>
                    <a:lnTo>
                      <a:pt x="1402" y="4346"/>
                    </a:lnTo>
                    <a:lnTo>
                      <a:pt x="1396" y="4329"/>
                    </a:lnTo>
                    <a:lnTo>
                      <a:pt x="1390" y="4313"/>
                    </a:lnTo>
                    <a:lnTo>
                      <a:pt x="1386" y="4298"/>
                    </a:lnTo>
                    <a:lnTo>
                      <a:pt x="1382" y="4282"/>
                    </a:lnTo>
                    <a:lnTo>
                      <a:pt x="1376" y="4265"/>
                    </a:lnTo>
                    <a:lnTo>
                      <a:pt x="1372" y="4248"/>
                    </a:lnTo>
                    <a:lnTo>
                      <a:pt x="1368" y="4231"/>
                    </a:lnTo>
                    <a:lnTo>
                      <a:pt x="1363" y="4214"/>
                    </a:lnTo>
                    <a:lnTo>
                      <a:pt x="1359" y="4197"/>
                    </a:lnTo>
                    <a:lnTo>
                      <a:pt x="1356" y="4180"/>
                    </a:lnTo>
                    <a:lnTo>
                      <a:pt x="1352" y="4163"/>
                    </a:lnTo>
                    <a:lnTo>
                      <a:pt x="1349" y="4146"/>
                    </a:lnTo>
                    <a:lnTo>
                      <a:pt x="1345" y="4128"/>
                    </a:lnTo>
                    <a:lnTo>
                      <a:pt x="1341" y="4111"/>
                    </a:lnTo>
                    <a:lnTo>
                      <a:pt x="1338" y="4093"/>
                    </a:lnTo>
                    <a:lnTo>
                      <a:pt x="1335" y="4076"/>
                    </a:lnTo>
                    <a:lnTo>
                      <a:pt x="1331" y="4057"/>
                    </a:lnTo>
                    <a:lnTo>
                      <a:pt x="1328" y="4040"/>
                    </a:lnTo>
                    <a:lnTo>
                      <a:pt x="1325" y="4023"/>
                    </a:lnTo>
                    <a:lnTo>
                      <a:pt x="1324" y="4006"/>
                    </a:lnTo>
                    <a:lnTo>
                      <a:pt x="1320" y="3988"/>
                    </a:lnTo>
                    <a:lnTo>
                      <a:pt x="1317" y="3970"/>
                    </a:lnTo>
                    <a:lnTo>
                      <a:pt x="1314" y="3951"/>
                    </a:lnTo>
                    <a:lnTo>
                      <a:pt x="1311" y="3934"/>
                    </a:lnTo>
                    <a:lnTo>
                      <a:pt x="1308" y="3916"/>
                    </a:lnTo>
                    <a:lnTo>
                      <a:pt x="1305" y="3898"/>
                    </a:lnTo>
                    <a:lnTo>
                      <a:pt x="1303" y="3879"/>
                    </a:lnTo>
                    <a:lnTo>
                      <a:pt x="1301" y="3862"/>
                    </a:lnTo>
                    <a:lnTo>
                      <a:pt x="1298" y="3844"/>
                    </a:lnTo>
                    <a:lnTo>
                      <a:pt x="1295" y="3825"/>
                    </a:lnTo>
                    <a:lnTo>
                      <a:pt x="1293" y="3807"/>
                    </a:lnTo>
                    <a:lnTo>
                      <a:pt x="1291" y="3790"/>
                    </a:lnTo>
                    <a:lnTo>
                      <a:pt x="1288" y="3772"/>
                    </a:lnTo>
                    <a:lnTo>
                      <a:pt x="1287" y="3753"/>
                    </a:lnTo>
                    <a:lnTo>
                      <a:pt x="1284" y="3736"/>
                    </a:lnTo>
                    <a:lnTo>
                      <a:pt x="1283" y="3719"/>
                    </a:lnTo>
                    <a:lnTo>
                      <a:pt x="1279" y="3701"/>
                    </a:lnTo>
                    <a:lnTo>
                      <a:pt x="1277" y="3683"/>
                    </a:lnTo>
                    <a:lnTo>
                      <a:pt x="1273" y="3664"/>
                    </a:lnTo>
                    <a:lnTo>
                      <a:pt x="1271" y="3647"/>
                    </a:lnTo>
                    <a:lnTo>
                      <a:pt x="1267" y="3630"/>
                    </a:lnTo>
                    <a:lnTo>
                      <a:pt x="1266" y="3613"/>
                    </a:lnTo>
                    <a:lnTo>
                      <a:pt x="1262" y="3596"/>
                    </a:lnTo>
                    <a:lnTo>
                      <a:pt x="1260" y="3579"/>
                    </a:lnTo>
                    <a:lnTo>
                      <a:pt x="1256" y="3561"/>
                    </a:lnTo>
                    <a:lnTo>
                      <a:pt x="1253" y="3544"/>
                    </a:lnTo>
                    <a:lnTo>
                      <a:pt x="1250" y="3527"/>
                    </a:lnTo>
                    <a:lnTo>
                      <a:pt x="1247" y="3510"/>
                    </a:lnTo>
                    <a:lnTo>
                      <a:pt x="1243" y="3493"/>
                    </a:lnTo>
                    <a:lnTo>
                      <a:pt x="1240" y="3478"/>
                    </a:lnTo>
                    <a:lnTo>
                      <a:pt x="1238" y="3461"/>
                    </a:lnTo>
                    <a:lnTo>
                      <a:pt x="1235" y="3445"/>
                    </a:lnTo>
                    <a:lnTo>
                      <a:pt x="1235" y="3431"/>
                    </a:lnTo>
                    <a:lnTo>
                      <a:pt x="1235" y="3417"/>
                    </a:lnTo>
                    <a:lnTo>
                      <a:pt x="1235" y="3403"/>
                    </a:lnTo>
                    <a:lnTo>
                      <a:pt x="1235" y="3390"/>
                    </a:lnTo>
                    <a:lnTo>
                      <a:pt x="1235" y="3376"/>
                    </a:lnTo>
                    <a:lnTo>
                      <a:pt x="1235" y="3363"/>
                    </a:lnTo>
                    <a:lnTo>
                      <a:pt x="1235" y="3349"/>
                    </a:lnTo>
                    <a:lnTo>
                      <a:pt x="1235" y="3336"/>
                    </a:lnTo>
                    <a:lnTo>
                      <a:pt x="1235" y="3322"/>
                    </a:lnTo>
                    <a:lnTo>
                      <a:pt x="1235" y="3308"/>
                    </a:lnTo>
                    <a:lnTo>
                      <a:pt x="1235" y="3295"/>
                    </a:lnTo>
                    <a:lnTo>
                      <a:pt x="1235" y="3283"/>
                    </a:lnTo>
                    <a:lnTo>
                      <a:pt x="1235" y="3268"/>
                    </a:lnTo>
                    <a:lnTo>
                      <a:pt x="1235" y="3254"/>
                    </a:lnTo>
                    <a:lnTo>
                      <a:pt x="1235" y="3242"/>
                    </a:lnTo>
                    <a:lnTo>
                      <a:pt x="1235" y="3229"/>
                    </a:lnTo>
                    <a:lnTo>
                      <a:pt x="1233" y="3215"/>
                    </a:lnTo>
                    <a:lnTo>
                      <a:pt x="1233" y="3202"/>
                    </a:lnTo>
                    <a:lnTo>
                      <a:pt x="1233" y="3188"/>
                    </a:lnTo>
                    <a:lnTo>
                      <a:pt x="1233" y="3175"/>
                    </a:lnTo>
                    <a:lnTo>
                      <a:pt x="1233" y="3161"/>
                    </a:lnTo>
                    <a:lnTo>
                      <a:pt x="1233" y="3148"/>
                    </a:lnTo>
                    <a:lnTo>
                      <a:pt x="1233" y="3136"/>
                    </a:lnTo>
                    <a:lnTo>
                      <a:pt x="1233" y="3123"/>
                    </a:lnTo>
                    <a:lnTo>
                      <a:pt x="1233" y="3109"/>
                    </a:lnTo>
                    <a:lnTo>
                      <a:pt x="1233" y="3096"/>
                    </a:lnTo>
                    <a:lnTo>
                      <a:pt x="1233" y="3082"/>
                    </a:lnTo>
                    <a:lnTo>
                      <a:pt x="1233" y="3069"/>
                    </a:lnTo>
                    <a:lnTo>
                      <a:pt x="1233" y="3055"/>
                    </a:lnTo>
                    <a:lnTo>
                      <a:pt x="1233" y="3042"/>
                    </a:lnTo>
                    <a:lnTo>
                      <a:pt x="1233" y="3030"/>
                    </a:lnTo>
                    <a:lnTo>
                      <a:pt x="1233" y="3017"/>
                    </a:lnTo>
                    <a:lnTo>
                      <a:pt x="1232" y="3003"/>
                    </a:lnTo>
                    <a:lnTo>
                      <a:pt x="1232" y="2990"/>
                    </a:lnTo>
                    <a:lnTo>
                      <a:pt x="1232" y="2976"/>
                    </a:lnTo>
                    <a:lnTo>
                      <a:pt x="1232" y="2963"/>
                    </a:lnTo>
                    <a:lnTo>
                      <a:pt x="1232" y="2949"/>
                    </a:lnTo>
                    <a:lnTo>
                      <a:pt x="1232" y="2936"/>
                    </a:lnTo>
                    <a:lnTo>
                      <a:pt x="1232" y="2923"/>
                    </a:lnTo>
                    <a:lnTo>
                      <a:pt x="1232" y="2911"/>
                    </a:lnTo>
                    <a:lnTo>
                      <a:pt x="1232" y="2897"/>
                    </a:lnTo>
                    <a:lnTo>
                      <a:pt x="1232" y="2884"/>
                    </a:lnTo>
                    <a:lnTo>
                      <a:pt x="1232" y="2870"/>
                    </a:lnTo>
                    <a:lnTo>
                      <a:pt x="1232" y="2857"/>
                    </a:lnTo>
                    <a:lnTo>
                      <a:pt x="1232" y="2843"/>
                    </a:lnTo>
                    <a:lnTo>
                      <a:pt x="1232" y="2830"/>
                    </a:lnTo>
                    <a:lnTo>
                      <a:pt x="1232" y="2817"/>
                    </a:lnTo>
                    <a:lnTo>
                      <a:pt x="1233" y="2805"/>
                    </a:lnTo>
                    <a:lnTo>
                      <a:pt x="1233" y="2791"/>
                    </a:lnTo>
                    <a:lnTo>
                      <a:pt x="1233" y="2778"/>
                    </a:lnTo>
                    <a:lnTo>
                      <a:pt x="1233" y="2764"/>
                    </a:lnTo>
                    <a:lnTo>
                      <a:pt x="1233" y="2751"/>
                    </a:lnTo>
                    <a:lnTo>
                      <a:pt x="1233" y="2738"/>
                    </a:lnTo>
                    <a:lnTo>
                      <a:pt x="1233" y="2726"/>
                    </a:lnTo>
                    <a:lnTo>
                      <a:pt x="1233" y="2713"/>
                    </a:lnTo>
                    <a:lnTo>
                      <a:pt x="1235" y="2700"/>
                    </a:lnTo>
                    <a:lnTo>
                      <a:pt x="1235" y="2686"/>
                    </a:lnTo>
                    <a:lnTo>
                      <a:pt x="1235" y="2673"/>
                    </a:lnTo>
                    <a:lnTo>
                      <a:pt x="1236" y="2659"/>
                    </a:lnTo>
                    <a:lnTo>
                      <a:pt x="1238" y="2646"/>
                    </a:lnTo>
                    <a:lnTo>
                      <a:pt x="1238" y="2634"/>
                    </a:lnTo>
                    <a:lnTo>
                      <a:pt x="1239" y="2621"/>
                    </a:lnTo>
                    <a:lnTo>
                      <a:pt x="1240" y="2608"/>
                    </a:lnTo>
                    <a:lnTo>
                      <a:pt x="1242" y="2595"/>
                    </a:lnTo>
                    <a:lnTo>
                      <a:pt x="1243" y="2583"/>
                    </a:lnTo>
                    <a:lnTo>
                      <a:pt x="1245" y="2570"/>
                    </a:lnTo>
                    <a:lnTo>
                      <a:pt x="1246" y="2559"/>
                    </a:lnTo>
                    <a:lnTo>
                      <a:pt x="1249" y="2549"/>
                    </a:lnTo>
                    <a:lnTo>
                      <a:pt x="1249" y="2538"/>
                    </a:lnTo>
                    <a:lnTo>
                      <a:pt x="1250" y="2528"/>
                    </a:lnTo>
                    <a:lnTo>
                      <a:pt x="1252" y="2516"/>
                    </a:lnTo>
                    <a:lnTo>
                      <a:pt x="1254" y="2508"/>
                    </a:lnTo>
                    <a:lnTo>
                      <a:pt x="1254" y="2497"/>
                    </a:lnTo>
                    <a:lnTo>
                      <a:pt x="1256" y="2487"/>
                    </a:lnTo>
                    <a:lnTo>
                      <a:pt x="1257" y="2477"/>
                    </a:lnTo>
                    <a:lnTo>
                      <a:pt x="1260" y="2468"/>
                    </a:lnTo>
                    <a:lnTo>
                      <a:pt x="1262" y="2457"/>
                    </a:lnTo>
                    <a:lnTo>
                      <a:pt x="1264" y="2447"/>
                    </a:lnTo>
                    <a:lnTo>
                      <a:pt x="1269" y="2437"/>
                    </a:lnTo>
                    <a:lnTo>
                      <a:pt x="1273" y="2429"/>
                    </a:lnTo>
                    <a:lnTo>
                      <a:pt x="1271" y="2417"/>
                    </a:lnTo>
                    <a:lnTo>
                      <a:pt x="1270" y="2407"/>
                    </a:lnTo>
                    <a:lnTo>
                      <a:pt x="1270" y="2396"/>
                    </a:lnTo>
                    <a:lnTo>
                      <a:pt x="1270" y="2386"/>
                    </a:lnTo>
                    <a:lnTo>
                      <a:pt x="1270" y="2375"/>
                    </a:lnTo>
                    <a:lnTo>
                      <a:pt x="1270" y="2366"/>
                    </a:lnTo>
                    <a:lnTo>
                      <a:pt x="1271" y="2355"/>
                    </a:lnTo>
                    <a:lnTo>
                      <a:pt x="1273" y="2347"/>
                    </a:lnTo>
                    <a:lnTo>
                      <a:pt x="1273" y="2335"/>
                    </a:lnTo>
                    <a:lnTo>
                      <a:pt x="1274" y="2325"/>
                    </a:lnTo>
                    <a:lnTo>
                      <a:pt x="1276" y="2316"/>
                    </a:lnTo>
                    <a:lnTo>
                      <a:pt x="1279" y="2306"/>
                    </a:lnTo>
                    <a:lnTo>
                      <a:pt x="1280" y="2294"/>
                    </a:lnTo>
                    <a:lnTo>
                      <a:pt x="1283" y="2286"/>
                    </a:lnTo>
                    <a:lnTo>
                      <a:pt x="1284" y="2275"/>
                    </a:lnTo>
                    <a:lnTo>
                      <a:pt x="1287" y="2266"/>
                    </a:lnTo>
                    <a:lnTo>
                      <a:pt x="1288" y="2255"/>
                    </a:lnTo>
                    <a:lnTo>
                      <a:pt x="1291" y="2245"/>
                    </a:lnTo>
                    <a:lnTo>
                      <a:pt x="1293" y="2235"/>
                    </a:lnTo>
                    <a:lnTo>
                      <a:pt x="1295" y="2227"/>
                    </a:lnTo>
                    <a:lnTo>
                      <a:pt x="1297" y="2217"/>
                    </a:lnTo>
                    <a:lnTo>
                      <a:pt x="1300" y="2207"/>
                    </a:lnTo>
                    <a:lnTo>
                      <a:pt x="1301" y="2197"/>
                    </a:lnTo>
                    <a:lnTo>
                      <a:pt x="1304" y="2188"/>
                    </a:lnTo>
                    <a:lnTo>
                      <a:pt x="1305" y="2178"/>
                    </a:lnTo>
                    <a:lnTo>
                      <a:pt x="1307" y="2169"/>
                    </a:lnTo>
                    <a:lnTo>
                      <a:pt x="1308" y="2159"/>
                    </a:lnTo>
                    <a:lnTo>
                      <a:pt x="1311" y="2150"/>
                    </a:lnTo>
                    <a:lnTo>
                      <a:pt x="1311" y="2140"/>
                    </a:lnTo>
                    <a:lnTo>
                      <a:pt x="1314" y="2130"/>
                    </a:lnTo>
                    <a:lnTo>
                      <a:pt x="1314" y="2122"/>
                    </a:lnTo>
                    <a:lnTo>
                      <a:pt x="1317" y="2113"/>
                    </a:lnTo>
                    <a:lnTo>
                      <a:pt x="1318" y="2101"/>
                    </a:lnTo>
                    <a:lnTo>
                      <a:pt x="1321" y="2091"/>
                    </a:lnTo>
                    <a:lnTo>
                      <a:pt x="1324" y="2079"/>
                    </a:lnTo>
                    <a:lnTo>
                      <a:pt x="1327" y="2070"/>
                    </a:lnTo>
                    <a:lnTo>
                      <a:pt x="1328" y="2058"/>
                    </a:lnTo>
                    <a:lnTo>
                      <a:pt x="1329" y="2048"/>
                    </a:lnTo>
                    <a:lnTo>
                      <a:pt x="1331" y="2038"/>
                    </a:lnTo>
                    <a:lnTo>
                      <a:pt x="1334" y="2030"/>
                    </a:lnTo>
                    <a:lnTo>
                      <a:pt x="1335" y="2019"/>
                    </a:lnTo>
                    <a:lnTo>
                      <a:pt x="1338" y="2009"/>
                    </a:lnTo>
                    <a:lnTo>
                      <a:pt x="1339" y="1999"/>
                    </a:lnTo>
                    <a:lnTo>
                      <a:pt x="1344" y="1990"/>
                    </a:lnTo>
                    <a:lnTo>
                      <a:pt x="1346" y="1981"/>
                    </a:lnTo>
                    <a:lnTo>
                      <a:pt x="1349" y="1972"/>
                    </a:lnTo>
                    <a:lnTo>
                      <a:pt x="1353" y="1964"/>
                    </a:lnTo>
                    <a:lnTo>
                      <a:pt x="1359" y="1955"/>
                    </a:lnTo>
                    <a:lnTo>
                      <a:pt x="1359" y="1944"/>
                    </a:lnTo>
                    <a:lnTo>
                      <a:pt x="1362" y="1934"/>
                    </a:lnTo>
                    <a:lnTo>
                      <a:pt x="1362" y="1923"/>
                    </a:lnTo>
                    <a:lnTo>
                      <a:pt x="1365" y="1913"/>
                    </a:lnTo>
                    <a:lnTo>
                      <a:pt x="1366" y="1901"/>
                    </a:lnTo>
                    <a:lnTo>
                      <a:pt x="1369" y="1893"/>
                    </a:lnTo>
                    <a:lnTo>
                      <a:pt x="1370" y="1882"/>
                    </a:lnTo>
                    <a:lnTo>
                      <a:pt x="1373" y="1873"/>
                    </a:lnTo>
                    <a:lnTo>
                      <a:pt x="1373" y="1862"/>
                    </a:lnTo>
                    <a:lnTo>
                      <a:pt x="1376" y="1852"/>
                    </a:lnTo>
                    <a:lnTo>
                      <a:pt x="1378" y="1842"/>
                    </a:lnTo>
                    <a:lnTo>
                      <a:pt x="1380" y="1833"/>
                    </a:lnTo>
                    <a:lnTo>
                      <a:pt x="1382" y="1824"/>
                    </a:lnTo>
                    <a:lnTo>
                      <a:pt x="1385" y="1814"/>
                    </a:lnTo>
                    <a:lnTo>
                      <a:pt x="1386" y="1804"/>
                    </a:lnTo>
                    <a:lnTo>
                      <a:pt x="1389" y="1795"/>
                    </a:lnTo>
                    <a:lnTo>
                      <a:pt x="1390" y="1784"/>
                    </a:lnTo>
                    <a:lnTo>
                      <a:pt x="1392" y="1774"/>
                    </a:lnTo>
                    <a:lnTo>
                      <a:pt x="1393" y="1764"/>
                    </a:lnTo>
                    <a:lnTo>
                      <a:pt x="1396" y="1756"/>
                    </a:lnTo>
                    <a:lnTo>
                      <a:pt x="1397" y="1746"/>
                    </a:lnTo>
                    <a:lnTo>
                      <a:pt x="1400" y="1736"/>
                    </a:lnTo>
                    <a:lnTo>
                      <a:pt x="1402" y="1726"/>
                    </a:lnTo>
                    <a:lnTo>
                      <a:pt x="1404" y="1718"/>
                    </a:lnTo>
                    <a:lnTo>
                      <a:pt x="1404" y="1708"/>
                    </a:lnTo>
                    <a:lnTo>
                      <a:pt x="1407" y="1698"/>
                    </a:lnTo>
                    <a:lnTo>
                      <a:pt x="1407" y="1688"/>
                    </a:lnTo>
                    <a:lnTo>
                      <a:pt x="1410" y="1679"/>
                    </a:lnTo>
                    <a:lnTo>
                      <a:pt x="1410" y="1669"/>
                    </a:lnTo>
                    <a:lnTo>
                      <a:pt x="1413" y="1660"/>
                    </a:lnTo>
                    <a:lnTo>
                      <a:pt x="1413" y="1650"/>
                    </a:lnTo>
                    <a:lnTo>
                      <a:pt x="1416" y="1641"/>
                    </a:lnTo>
                    <a:lnTo>
                      <a:pt x="1421" y="1631"/>
                    </a:lnTo>
                    <a:lnTo>
                      <a:pt x="1428" y="1623"/>
                    </a:lnTo>
                    <a:lnTo>
                      <a:pt x="1434" y="1613"/>
                    </a:lnTo>
                    <a:lnTo>
                      <a:pt x="1441" y="1603"/>
                    </a:lnTo>
                    <a:lnTo>
                      <a:pt x="1445" y="1592"/>
                    </a:lnTo>
                    <a:lnTo>
                      <a:pt x="1451" y="1582"/>
                    </a:lnTo>
                    <a:lnTo>
                      <a:pt x="1455" y="1572"/>
                    </a:lnTo>
                    <a:lnTo>
                      <a:pt x="1461" y="1562"/>
                    </a:lnTo>
                    <a:lnTo>
                      <a:pt x="1464" y="1551"/>
                    </a:lnTo>
                    <a:lnTo>
                      <a:pt x="1468" y="1539"/>
                    </a:lnTo>
                    <a:lnTo>
                      <a:pt x="1471" y="1528"/>
                    </a:lnTo>
                    <a:lnTo>
                      <a:pt x="1475" y="1517"/>
                    </a:lnTo>
                    <a:lnTo>
                      <a:pt x="1477" y="1504"/>
                    </a:lnTo>
                    <a:lnTo>
                      <a:pt x="1481" y="1493"/>
                    </a:lnTo>
                    <a:lnTo>
                      <a:pt x="1482" y="1481"/>
                    </a:lnTo>
                    <a:lnTo>
                      <a:pt x="1486" y="1470"/>
                    </a:lnTo>
                    <a:lnTo>
                      <a:pt x="1488" y="1457"/>
                    </a:lnTo>
                    <a:lnTo>
                      <a:pt x="1491" y="1445"/>
                    </a:lnTo>
                    <a:lnTo>
                      <a:pt x="1492" y="1432"/>
                    </a:lnTo>
                    <a:lnTo>
                      <a:pt x="1495" y="1421"/>
                    </a:lnTo>
                    <a:lnTo>
                      <a:pt x="1496" y="1408"/>
                    </a:lnTo>
                    <a:lnTo>
                      <a:pt x="1499" y="1395"/>
                    </a:lnTo>
                    <a:lnTo>
                      <a:pt x="1501" y="1384"/>
                    </a:lnTo>
                    <a:lnTo>
                      <a:pt x="1505" y="1373"/>
                    </a:lnTo>
                    <a:lnTo>
                      <a:pt x="1506" y="1360"/>
                    </a:lnTo>
                    <a:lnTo>
                      <a:pt x="1509" y="1347"/>
                    </a:lnTo>
                    <a:lnTo>
                      <a:pt x="1512" y="1336"/>
                    </a:lnTo>
                    <a:lnTo>
                      <a:pt x="1516" y="1325"/>
                    </a:lnTo>
                    <a:lnTo>
                      <a:pt x="1519" y="1313"/>
                    </a:lnTo>
                    <a:lnTo>
                      <a:pt x="1523" y="1303"/>
                    </a:lnTo>
                    <a:lnTo>
                      <a:pt x="1527" y="1292"/>
                    </a:lnTo>
                    <a:lnTo>
                      <a:pt x="1533" y="1282"/>
                    </a:lnTo>
                    <a:lnTo>
                      <a:pt x="1533" y="1267"/>
                    </a:lnTo>
                    <a:lnTo>
                      <a:pt x="1536" y="1252"/>
                    </a:lnTo>
                    <a:lnTo>
                      <a:pt x="1537" y="1237"/>
                    </a:lnTo>
                    <a:lnTo>
                      <a:pt x="1540" y="1224"/>
                    </a:lnTo>
                    <a:lnTo>
                      <a:pt x="1543" y="1209"/>
                    </a:lnTo>
                    <a:lnTo>
                      <a:pt x="1546" y="1194"/>
                    </a:lnTo>
                    <a:lnTo>
                      <a:pt x="1549" y="1179"/>
                    </a:lnTo>
                    <a:lnTo>
                      <a:pt x="1553" y="1166"/>
                    </a:lnTo>
                    <a:lnTo>
                      <a:pt x="1556" y="1151"/>
                    </a:lnTo>
                    <a:lnTo>
                      <a:pt x="1560" y="1137"/>
                    </a:lnTo>
                    <a:lnTo>
                      <a:pt x="1563" y="1121"/>
                    </a:lnTo>
                    <a:lnTo>
                      <a:pt x="1567" y="1108"/>
                    </a:lnTo>
                    <a:lnTo>
                      <a:pt x="1571" y="1093"/>
                    </a:lnTo>
                    <a:lnTo>
                      <a:pt x="1576" y="1079"/>
                    </a:lnTo>
                    <a:lnTo>
                      <a:pt x="1580" y="1063"/>
                    </a:lnTo>
                    <a:lnTo>
                      <a:pt x="1584" y="1050"/>
                    </a:lnTo>
                    <a:lnTo>
                      <a:pt x="1587" y="1035"/>
                    </a:lnTo>
                    <a:lnTo>
                      <a:pt x="1591" y="1021"/>
                    </a:lnTo>
                    <a:lnTo>
                      <a:pt x="1595" y="1006"/>
                    </a:lnTo>
                    <a:lnTo>
                      <a:pt x="1600" y="992"/>
                    </a:lnTo>
                    <a:lnTo>
                      <a:pt x="1604" y="977"/>
                    </a:lnTo>
                    <a:lnTo>
                      <a:pt x="1608" y="964"/>
                    </a:lnTo>
                    <a:lnTo>
                      <a:pt x="1612" y="948"/>
                    </a:lnTo>
                    <a:lnTo>
                      <a:pt x="1617" y="936"/>
                    </a:lnTo>
                    <a:lnTo>
                      <a:pt x="1619" y="920"/>
                    </a:lnTo>
                    <a:lnTo>
                      <a:pt x="1624" y="906"/>
                    </a:lnTo>
                    <a:lnTo>
                      <a:pt x="1626" y="892"/>
                    </a:lnTo>
                    <a:lnTo>
                      <a:pt x="1631" y="879"/>
                    </a:lnTo>
                    <a:lnTo>
                      <a:pt x="1633" y="865"/>
                    </a:lnTo>
                    <a:lnTo>
                      <a:pt x="1638" y="851"/>
                    </a:lnTo>
                    <a:lnTo>
                      <a:pt x="1641" y="837"/>
                    </a:lnTo>
                    <a:lnTo>
                      <a:pt x="1645" y="824"/>
                    </a:lnTo>
                    <a:lnTo>
                      <a:pt x="1646" y="814"/>
                    </a:lnTo>
                    <a:lnTo>
                      <a:pt x="1649" y="806"/>
                    </a:lnTo>
                    <a:lnTo>
                      <a:pt x="1652" y="797"/>
                    </a:lnTo>
                    <a:lnTo>
                      <a:pt x="1655" y="789"/>
                    </a:lnTo>
                    <a:lnTo>
                      <a:pt x="1658" y="780"/>
                    </a:lnTo>
                    <a:lnTo>
                      <a:pt x="1660" y="772"/>
                    </a:lnTo>
                    <a:lnTo>
                      <a:pt x="1663" y="763"/>
                    </a:lnTo>
                    <a:lnTo>
                      <a:pt x="1667" y="755"/>
                    </a:lnTo>
                    <a:lnTo>
                      <a:pt x="1670" y="746"/>
                    </a:lnTo>
                    <a:lnTo>
                      <a:pt x="1673" y="738"/>
                    </a:lnTo>
                    <a:lnTo>
                      <a:pt x="1677" y="729"/>
                    </a:lnTo>
                    <a:lnTo>
                      <a:pt x="1682" y="722"/>
                    </a:lnTo>
                    <a:lnTo>
                      <a:pt x="1687" y="707"/>
                    </a:lnTo>
                    <a:lnTo>
                      <a:pt x="1696" y="693"/>
                    </a:lnTo>
                    <a:lnTo>
                      <a:pt x="1699" y="684"/>
                    </a:lnTo>
                    <a:lnTo>
                      <a:pt x="1701" y="676"/>
                    </a:lnTo>
                    <a:lnTo>
                      <a:pt x="1704" y="667"/>
                    </a:lnTo>
                    <a:lnTo>
                      <a:pt x="1708" y="660"/>
                    </a:lnTo>
                    <a:lnTo>
                      <a:pt x="1711" y="652"/>
                    </a:lnTo>
                    <a:lnTo>
                      <a:pt x="1716" y="645"/>
                    </a:lnTo>
                    <a:lnTo>
                      <a:pt x="1720" y="636"/>
                    </a:lnTo>
                    <a:lnTo>
                      <a:pt x="1724" y="629"/>
                    </a:lnTo>
                    <a:lnTo>
                      <a:pt x="1727" y="620"/>
                    </a:lnTo>
                    <a:lnTo>
                      <a:pt x="1730" y="612"/>
                    </a:lnTo>
                    <a:lnTo>
                      <a:pt x="1732" y="604"/>
                    </a:lnTo>
                    <a:lnTo>
                      <a:pt x="1737" y="596"/>
                    </a:lnTo>
                    <a:lnTo>
                      <a:pt x="1740" y="588"/>
                    </a:lnTo>
                    <a:lnTo>
                      <a:pt x="1744" y="581"/>
                    </a:lnTo>
                    <a:lnTo>
                      <a:pt x="1748" y="572"/>
                    </a:lnTo>
                    <a:lnTo>
                      <a:pt x="1752" y="565"/>
                    </a:lnTo>
                    <a:lnTo>
                      <a:pt x="1752" y="555"/>
                    </a:lnTo>
                    <a:lnTo>
                      <a:pt x="1755" y="546"/>
                    </a:lnTo>
                    <a:lnTo>
                      <a:pt x="1757" y="536"/>
                    </a:lnTo>
                    <a:lnTo>
                      <a:pt x="1759" y="527"/>
                    </a:lnTo>
                    <a:lnTo>
                      <a:pt x="1759" y="517"/>
                    </a:lnTo>
                    <a:lnTo>
                      <a:pt x="1762" y="507"/>
                    </a:lnTo>
                    <a:lnTo>
                      <a:pt x="1764" y="499"/>
                    </a:lnTo>
                    <a:lnTo>
                      <a:pt x="1766" y="490"/>
                    </a:lnTo>
                    <a:lnTo>
                      <a:pt x="1768" y="481"/>
                    </a:lnTo>
                    <a:lnTo>
                      <a:pt x="1771" y="471"/>
                    </a:lnTo>
                    <a:lnTo>
                      <a:pt x="1772" y="461"/>
                    </a:lnTo>
                    <a:lnTo>
                      <a:pt x="1775" y="452"/>
                    </a:lnTo>
                    <a:lnTo>
                      <a:pt x="1776" y="442"/>
                    </a:lnTo>
                    <a:lnTo>
                      <a:pt x="1779" y="434"/>
                    </a:lnTo>
                    <a:lnTo>
                      <a:pt x="1781" y="425"/>
                    </a:lnTo>
                    <a:lnTo>
                      <a:pt x="1783" y="417"/>
                    </a:lnTo>
                    <a:lnTo>
                      <a:pt x="1785" y="407"/>
                    </a:lnTo>
                    <a:lnTo>
                      <a:pt x="1788" y="399"/>
                    </a:lnTo>
                    <a:lnTo>
                      <a:pt x="1789" y="389"/>
                    </a:lnTo>
                    <a:lnTo>
                      <a:pt x="1792" y="380"/>
                    </a:lnTo>
                    <a:lnTo>
                      <a:pt x="1793" y="370"/>
                    </a:lnTo>
                    <a:lnTo>
                      <a:pt x="1796" y="362"/>
                    </a:lnTo>
                    <a:lnTo>
                      <a:pt x="1798" y="353"/>
                    </a:lnTo>
                    <a:lnTo>
                      <a:pt x="1800" y="345"/>
                    </a:lnTo>
                    <a:lnTo>
                      <a:pt x="1802" y="335"/>
                    </a:lnTo>
                    <a:lnTo>
                      <a:pt x="1805" y="326"/>
                    </a:lnTo>
                    <a:lnTo>
                      <a:pt x="1806" y="317"/>
                    </a:lnTo>
                    <a:lnTo>
                      <a:pt x="1809" y="308"/>
                    </a:lnTo>
                    <a:lnTo>
                      <a:pt x="1810" y="298"/>
                    </a:lnTo>
                    <a:lnTo>
                      <a:pt x="1814" y="290"/>
                    </a:lnTo>
                    <a:lnTo>
                      <a:pt x="1816" y="281"/>
                    </a:lnTo>
                    <a:lnTo>
                      <a:pt x="1820" y="273"/>
                    </a:lnTo>
                    <a:lnTo>
                      <a:pt x="1823" y="264"/>
                    </a:lnTo>
                    <a:lnTo>
                      <a:pt x="1827" y="256"/>
                    </a:lnTo>
                    <a:lnTo>
                      <a:pt x="1831" y="247"/>
                    </a:lnTo>
                    <a:lnTo>
                      <a:pt x="1836" y="239"/>
                    </a:lnTo>
                    <a:lnTo>
                      <a:pt x="1839" y="230"/>
                    </a:lnTo>
                    <a:lnTo>
                      <a:pt x="1843" y="222"/>
                    </a:lnTo>
                    <a:lnTo>
                      <a:pt x="1847" y="213"/>
                    </a:lnTo>
                    <a:lnTo>
                      <a:pt x="1851" y="206"/>
                    </a:lnTo>
                    <a:lnTo>
                      <a:pt x="1854" y="198"/>
                    </a:lnTo>
                    <a:lnTo>
                      <a:pt x="1858" y="189"/>
                    </a:lnTo>
                    <a:lnTo>
                      <a:pt x="1861" y="181"/>
                    </a:lnTo>
                    <a:lnTo>
                      <a:pt x="1865" y="172"/>
                    </a:lnTo>
                    <a:lnTo>
                      <a:pt x="1868" y="164"/>
                    </a:lnTo>
                    <a:lnTo>
                      <a:pt x="1872" y="155"/>
                    </a:lnTo>
                    <a:lnTo>
                      <a:pt x="1875" y="147"/>
                    </a:lnTo>
                    <a:lnTo>
                      <a:pt x="1880" y="140"/>
                    </a:lnTo>
                    <a:lnTo>
                      <a:pt x="1881" y="130"/>
                    </a:lnTo>
                    <a:lnTo>
                      <a:pt x="1885" y="121"/>
                    </a:lnTo>
                    <a:lnTo>
                      <a:pt x="1887" y="113"/>
                    </a:lnTo>
                    <a:lnTo>
                      <a:pt x="1891" y="104"/>
                    </a:lnTo>
                    <a:lnTo>
                      <a:pt x="1892" y="96"/>
                    </a:lnTo>
                    <a:lnTo>
                      <a:pt x="1895" y="88"/>
                    </a:lnTo>
                    <a:lnTo>
                      <a:pt x="1898" y="79"/>
                    </a:lnTo>
                    <a:lnTo>
                      <a:pt x="1901" y="71"/>
                    </a:lnTo>
                    <a:lnTo>
                      <a:pt x="1902" y="61"/>
                    </a:lnTo>
                    <a:lnTo>
                      <a:pt x="1905" y="52"/>
                    </a:lnTo>
                    <a:lnTo>
                      <a:pt x="1906" y="44"/>
                    </a:lnTo>
                    <a:lnTo>
                      <a:pt x="1909" y="35"/>
                    </a:lnTo>
                    <a:lnTo>
                      <a:pt x="1911" y="25"/>
                    </a:lnTo>
                    <a:lnTo>
                      <a:pt x="1913" y="17"/>
                    </a:lnTo>
                    <a:lnTo>
                      <a:pt x="1916" y="8"/>
                    </a:lnTo>
                    <a:lnTo>
                      <a:pt x="1919" y="0"/>
                    </a:lnTo>
                    <a:lnTo>
                      <a:pt x="1718" y="35"/>
                    </a:lnTo>
                    <a:lnTo>
                      <a:pt x="1710" y="47"/>
                    </a:lnTo>
                    <a:lnTo>
                      <a:pt x="1703" y="58"/>
                    </a:lnTo>
                    <a:lnTo>
                      <a:pt x="1696" y="69"/>
                    </a:lnTo>
                    <a:lnTo>
                      <a:pt x="1689" y="82"/>
                    </a:lnTo>
                    <a:lnTo>
                      <a:pt x="1680" y="93"/>
                    </a:lnTo>
                    <a:lnTo>
                      <a:pt x="1673" y="104"/>
                    </a:lnTo>
                    <a:lnTo>
                      <a:pt x="1666" y="116"/>
                    </a:lnTo>
                    <a:lnTo>
                      <a:pt x="1659" y="129"/>
                    </a:lnTo>
                    <a:lnTo>
                      <a:pt x="1650" y="140"/>
                    </a:lnTo>
                    <a:lnTo>
                      <a:pt x="1643" y="151"/>
                    </a:lnTo>
                    <a:lnTo>
                      <a:pt x="1635" y="162"/>
                    </a:lnTo>
                    <a:lnTo>
                      <a:pt x="1628" y="175"/>
                    </a:lnTo>
                    <a:lnTo>
                      <a:pt x="1619" y="186"/>
                    </a:lnTo>
                    <a:lnTo>
                      <a:pt x="1612" y="199"/>
                    </a:lnTo>
                    <a:lnTo>
                      <a:pt x="1605" y="211"/>
                    </a:lnTo>
                    <a:lnTo>
                      <a:pt x="1598" y="223"/>
                    </a:lnTo>
                    <a:lnTo>
                      <a:pt x="1590" y="233"/>
                    </a:lnTo>
                    <a:lnTo>
                      <a:pt x="1581" y="246"/>
                    </a:lnTo>
                    <a:lnTo>
                      <a:pt x="1573" y="256"/>
                    </a:lnTo>
                    <a:lnTo>
                      <a:pt x="1566" y="268"/>
                    </a:lnTo>
                    <a:lnTo>
                      <a:pt x="1557" y="280"/>
                    </a:lnTo>
                    <a:lnTo>
                      <a:pt x="1549" y="291"/>
                    </a:lnTo>
                    <a:lnTo>
                      <a:pt x="1540" y="302"/>
                    </a:lnTo>
                    <a:lnTo>
                      <a:pt x="1533" y="315"/>
                    </a:lnTo>
                    <a:lnTo>
                      <a:pt x="1525" y="325"/>
                    </a:lnTo>
                    <a:lnTo>
                      <a:pt x="1516" y="338"/>
                    </a:lnTo>
                    <a:lnTo>
                      <a:pt x="1508" y="348"/>
                    </a:lnTo>
                    <a:lnTo>
                      <a:pt x="1501" y="360"/>
                    </a:lnTo>
                    <a:lnTo>
                      <a:pt x="1492" y="372"/>
                    </a:lnTo>
                    <a:lnTo>
                      <a:pt x="1485" y="383"/>
                    </a:lnTo>
                    <a:lnTo>
                      <a:pt x="1477" y="394"/>
                    </a:lnTo>
                    <a:lnTo>
                      <a:pt x="1469" y="407"/>
                    </a:lnTo>
                    <a:lnTo>
                      <a:pt x="1461" y="417"/>
                    </a:lnTo>
                    <a:lnTo>
                      <a:pt x="1452" y="428"/>
                    </a:lnTo>
                    <a:lnTo>
                      <a:pt x="1444" y="440"/>
                    </a:lnTo>
                    <a:lnTo>
                      <a:pt x="1435" y="452"/>
                    </a:lnTo>
                    <a:lnTo>
                      <a:pt x="1427" y="462"/>
                    </a:lnTo>
                    <a:lnTo>
                      <a:pt x="1420" y="473"/>
                    </a:lnTo>
                    <a:lnTo>
                      <a:pt x="1411" y="485"/>
                    </a:lnTo>
                    <a:lnTo>
                      <a:pt x="1404" y="498"/>
                    </a:lnTo>
                    <a:lnTo>
                      <a:pt x="1396" y="507"/>
                    </a:lnTo>
                    <a:lnTo>
                      <a:pt x="1387" y="520"/>
                    </a:lnTo>
                    <a:lnTo>
                      <a:pt x="1380" y="530"/>
                    </a:lnTo>
                    <a:lnTo>
                      <a:pt x="1373" y="543"/>
                    </a:lnTo>
                    <a:lnTo>
                      <a:pt x="1365" y="554"/>
                    </a:lnTo>
                    <a:lnTo>
                      <a:pt x="1358" y="565"/>
                    </a:lnTo>
                    <a:lnTo>
                      <a:pt x="1351" y="577"/>
                    </a:lnTo>
                    <a:lnTo>
                      <a:pt x="1344" y="589"/>
                    </a:lnTo>
                    <a:lnTo>
                      <a:pt x="1335" y="601"/>
                    </a:lnTo>
                    <a:lnTo>
                      <a:pt x="1327" y="612"/>
                    </a:lnTo>
                    <a:lnTo>
                      <a:pt x="1320" y="623"/>
                    </a:lnTo>
                    <a:lnTo>
                      <a:pt x="1312" y="636"/>
                    </a:lnTo>
                    <a:lnTo>
                      <a:pt x="1304" y="647"/>
                    </a:lnTo>
                    <a:lnTo>
                      <a:pt x="1297" y="659"/>
                    </a:lnTo>
                    <a:lnTo>
                      <a:pt x="1290" y="670"/>
                    </a:lnTo>
                    <a:lnTo>
                      <a:pt x="1284" y="683"/>
                    </a:lnTo>
                    <a:lnTo>
                      <a:pt x="1276" y="694"/>
                    </a:lnTo>
                    <a:lnTo>
                      <a:pt x="1269" y="705"/>
                    </a:lnTo>
                    <a:lnTo>
                      <a:pt x="1262" y="717"/>
                    </a:lnTo>
                    <a:lnTo>
                      <a:pt x="1256" y="729"/>
                    </a:lnTo>
                    <a:lnTo>
                      <a:pt x="1249" y="741"/>
                    </a:lnTo>
                    <a:lnTo>
                      <a:pt x="1243" y="753"/>
                    </a:lnTo>
                    <a:lnTo>
                      <a:pt x="1236" y="766"/>
                    </a:lnTo>
                    <a:lnTo>
                      <a:pt x="1230" y="779"/>
                    </a:lnTo>
                    <a:lnTo>
                      <a:pt x="1223" y="792"/>
                    </a:lnTo>
                    <a:lnTo>
                      <a:pt x="1216" y="806"/>
                    </a:lnTo>
                    <a:lnTo>
                      <a:pt x="1209" y="820"/>
                    </a:lnTo>
                    <a:lnTo>
                      <a:pt x="1204" y="834"/>
                    </a:lnTo>
                    <a:lnTo>
                      <a:pt x="1197" y="848"/>
                    </a:lnTo>
                    <a:lnTo>
                      <a:pt x="1189" y="862"/>
                    </a:lnTo>
                    <a:lnTo>
                      <a:pt x="1182" y="876"/>
                    </a:lnTo>
                    <a:lnTo>
                      <a:pt x="1177" y="891"/>
                    </a:lnTo>
                    <a:lnTo>
                      <a:pt x="1170" y="903"/>
                    </a:lnTo>
                    <a:lnTo>
                      <a:pt x="1164" y="919"/>
                    </a:lnTo>
                    <a:lnTo>
                      <a:pt x="1157" y="932"/>
                    </a:lnTo>
                    <a:lnTo>
                      <a:pt x="1151" y="947"/>
                    </a:lnTo>
                    <a:lnTo>
                      <a:pt x="1144" y="961"/>
                    </a:lnTo>
                    <a:lnTo>
                      <a:pt x="1139" y="977"/>
                    </a:lnTo>
                    <a:lnTo>
                      <a:pt x="1136" y="984"/>
                    </a:lnTo>
                    <a:lnTo>
                      <a:pt x="1134" y="991"/>
                    </a:lnTo>
                    <a:lnTo>
                      <a:pt x="1131" y="999"/>
                    </a:lnTo>
                    <a:lnTo>
                      <a:pt x="1130" y="1008"/>
                    </a:lnTo>
                    <a:lnTo>
                      <a:pt x="1123" y="1016"/>
                    </a:lnTo>
                    <a:lnTo>
                      <a:pt x="1119" y="1025"/>
                    </a:lnTo>
                    <a:lnTo>
                      <a:pt x="1113" y="1033"/>
                    </a:lnTo>
                    <a:lnTo>
                      <a:pt x="1109" y="1042"/>
                    </a:lnTo>
                    <a:lnTo>
                      <a:pt x="1105" y="1049"/>
                    </a:lnTo>
                    <a:lnTo>
                      <a:pt x="1102" y="1057"/>
                    </a:lnTo>
                    <a:lnTo>
                      <a:pt x="1099" y="1066"/>
                    </a:lnTo>
                    <a:lnTo>
                      <a:pt x="1099" y="1076"/>
                    </a:lnTo>
                    <a:lnTo>
                      <a:pt x="991" y="1197"/>
                    </a:lnTo>
                    <a:lnTo>
                      <a:pt x="986" y="1206"/>
                    </a:lnTo>
                    <a:lnTo>
                      <a:pt x="982" y="1216"/>
                    </a:lnTo>
                    <a:lnTo>
                      <a:pt x="977" y="1224"/>
                    </a:lnTo>
                    <a:lnTo>
                      <a:pt x="973" y="1234"/>
                    </a:lnTo>
                    <a:lnTo>
                      <a:pt x="967" y="1243"/>
                    </a:lnTo>
                    <a:lnTo>
                      <a:pt x="963" y="1252"/>
                    </a:lnTo>
                    <a:lnTo>
                      <a:pt x="958" y="1262"/>
                    </a:lnTo>
                    <a:lnTo>
                      <a:pt x="953" y="1272"/>
                    </a:lnTo>
                    <a:lnTo>
                      <a:pt x="948" y="1281"/>
                    </a:lnTo>
                    <a:lnTo>
                      <a:pt x="942" y="1291"/>
                    </a:lnTo>
                    <a:lnTo>
                      <a:pt x="936" y="1301"/>
                    </a:lnTo>
                    <a:lnTo>
                      <a:pt x="932" y="1312"/>
                    </a:lnTo>
                    <a:lnTo>
                      <a:pt x="926" y="1320"/>
                    </a:lnTo>
                    <a:lnTo>
                      <a:pt x="922" y="1332"/>
                    </a:lnTo>
                    <a:lnTo>
                      <a:pt x="918" y="1342"/>
                    </a:lnTo>
                    <a:lnTo>
                      <a:pt x="915" y="1353"/>
                    </a:lnTo>
                    <a:lnTo>
                      <a:pt x="908" y="1366"/>
                    </a:lnTo>
                    <a:lnTo>
                      <a:pt x="901" y="1378"/>
                    </a:lnTo>
                    <a:lnTo>
                      <a:pt x="894" y="1391"/>
                    </a:lnTo>
                    <a:lnTo>
                      <a:pt x="888" y="1405"/>
                    </a:lnTo>
                    <a:lnTo>
                      <a:pt x="881" y="1418"/>
                    </a:lnTo>
                    <a:lnTo>
                      <a:pt x="875" y="1431"/>
                    </a:lnTo>
                    <a:lnTo>
                      <a:pt x="868" y="1443"/>
                    </a:lnTo>
                    <a:lnTo>
                      <a:pt x="863" y="1457"/>
                    </a:lnTo>
                    <a:lnTo>
                      <a:pt x="854" y="1470"/>
                    </a:lnTo>
                    <a:lnTo>
                      <a:pt x="849" y="1483"/>
                    </a:lnTo>
                    <a:lnTo>
                      <a:pt x="842" y="1496"/>
                    </a:lnTo>
                    <a:lnTo>
                      <a:pt x="836" y="1508"/>
                    </a:lnTo>
                    <a:lnTo>
                      <a:pt x="827" y="1521"/>
                    </a:lnTo>
                    <a:lnTo>
                      <a:pt x="822" y="1534"/>
                    </a:lnTo>
                    <a:lnTo>
                      <a:pt x="815" y="1547"/>
                    </a:lnTo>
                    <a:lnTo>
                      <a:pt x="809" y="1561"/>
                    </a:lnTo>
                    <a:lnTo>
                      <a:pt x="801" y="1572"/>
                    </a:lnTo>
                    <a:lnTo>
                      <a:pt x="795" y="1585"/>
                    </a:lnTo>
                    <a:lnTo>
                      <a:pt x="786" y="1597"/>
                    </a:lnTo>
                    <a:lnTo>
                      <a:pt x="781" y="1610"/>
                    </a:lnTo>
                    <a:lnTo>
                      <a:pt x="774" y="1623"/>
                    </a:lnTo>
                    <a:lnTo>
                      <a:pt x="768" y="1636"/>
                    </a:lnTo>
                    <a:lnTo>
                      <a:pt x="761" y="1648"/>
                    </a:lnTo>
                    <a:lnTo>
                      <a:pt x="755" y="1661"/>
                    </a:lnTo>
                    <a:lnTo>
                      <a:pt x="747" y="1674"/>
                    </a:lnTo>
                    <a:lnTo>
                      <a:pt x="741" y="1686"/>
                    </a:lnTo>
                    <a:lnTo>
                      <a:pt x="733" y="1699"/>
                    </a:lnTo>
                    <a:lnTo>
                      <a:pt x="727" y="1712"/>
                    </a:lnTo>
                    <a:lnTo>
                      <a:pt x="720" y="1725"/>
                    </a:lnTo>
                    <a:lnTo>
                      <a:pt x="714" y="1737"/>
                    </a:lnTo>
                    <a:lnTo>
                      <a:pt x="707" y="1750"/>
                    </a:lnTo>
                    <a:lnTo>
                      <a:pt x="702" y="1763"/>
                    </a:lnTo>
                    <a:lnTo>
                      <a:pt x="696" y="1770"/>
                    </a:lnTo>
                    <a:lnTo>
                      <a:pt x="690" y="1778"/>
                    </a:lnTo>
                    <a:lnTo>
                      <a:pt x="686" y="1787"/>
                    </a:lnTo>
                    <a:lnTo>
                      <a:pt x="682" y="1795"/>
                    </a:lnTo>
                    <a:lnTo>
                      <a:pt x="678" y="1804"/>
                    </a:lnTo>
                    <a:lnTo>
                      <a:pt x="673" y="1814"/>
                    </a:lnTo>
                    <a:lnTo>
                      <a:pt x="670" y="1824"/>
                    </a:lnTo>
                    <a:lnTo>
                      <a:pt x="668" y="1833"/>
                    </a:lnTo>
                    <a:lnTo>
                      <a:pt x="663" y="1842"/>
                    </a:lnTo>
                    <a:lnTo>
                      <a:pt x="661" y="1852"/>
                    </a:lnTo>
                    <a:lnTo>
                      <a:pt x="658" y="1862"/>
                    </a:lnTo>
                    <a:lnTo>
                      <a:pt x="655" y="1872"/>
                    </a:lnTo>
                    <a:lnTo>
                      <a:pt x="652" y="1882"/>
                    </a:lnTo>
                    <a:lnTo>
                      <a:pt x="649" y="1891"/>
                    </a:lnTo>
                    <a:lnTo>
                      <a:pt x="646" y="1901"/>
                    </a:lnTo>
                    <a:lnTo>
                      <a:pt x="645" y="1913"/>
                    </a:lnTo>
                    <a:lnTo>
                      <a:pt x="641" y="1921"/>
                    </a:lnTo>
                    <a:lnTo>
                      <a:pt x="638" y="1931"/>
                    </a:lnTo>
                    <a:lnTo>
                      <a:pt x="634" y="1940"/>
                    </a:lnTo>
                    <a:lnTo>
                      <a:pt x="631" y="1949"/>
                    </a:lnTo>
                    <a:lnTo>
                      <a:pt x="627" y="1958"/>
                    </a:lnTo>
                    <a:lnTo>
                      <a:pt x="624" y="1968"/>
                    </a:lnTo>
                    <a:lnTo>
                      <a:pt x="621" y="1978"/>
                    </a:lnTo>
                    <a:lnTo>
                      <a:pt x="618" y="1988"/>
                    </a:lnTo>
                    <a:lnTo>
                      <a:pt x="614" y="1995"/>
                    </a:lnTo>
                    <a:lnTo>
                      <a:pt x="610" y="2003"/>
                    </a:lnTo>
                    <a:lnTo>
                      <a:pt x="605" y="2012"/>
                    </a:lnTo>
                    <a:lnTo>
                      <a:pt x="601" y="2020"/>
                    </a:lnTo>
                    <a:lnTo>
                      <a:pt x="595" y="2027"/>
                    </a:lnTo>
                    <a:lnTo>
                      <a:pt x="590" y="2036"/>
                    </a:lnTo>
                    <a:lnTo>
                      <a:pt x="584" y="2043"/>
                    </a:lnTo>
                    <a:lnTo>
                      <a:pt x="580" y="2051"/>
                    </a:lnTo>
                    <a:lnTo>
                      <a:pt x="574" y="2061"/>
                    </a:lnTo>
                    <a:lnTo>
                      <a:pt x="569" y="2072"/>
                    </a:lnTo>
                    <a:lnTo>
                      <a:pt x="564" y="2084"/>
                    </a:lnTo>
                    <a:lnTo>
                      <a:pt x="560" y="2095"/>
                    </a:lnTo>
                    <a:lnTo>
                      <a:pt x="554" y="2105"/>
                    </a:lnTo>
                    <a:lnTo>
                      <a:pt x="549" y="2116"/>
                    </a:lnTo>
                    <a:lnTo>
                      <a:pt x="545" y="2128"/>
                    </a:lnTo>
                    <a:lnTo>
                      <a:pt x="540" y="2139"/>
                    </a:lnTo>
                    <a:lnTo>
                      <a:pt x="535" y="2149"/>
                    </a:lnTo>
                    <a:lnTo>
                      <a:pt x="529" y="2159"/>
                    </a:lnTo>
                    <a:lnTo>
                      <a:pt x="523" y="2169"/>
                    </a:lnTo>
                    <a:lnTo>
                      <a:pt x="519" y="2180"/>
                    </a:lnTo>
                    <a:lnTo>
                      <a:pt x="513" y="2190"/>
                    </a:lnTo>
                    <a:lnTo>
                      <a:pt x="509" y="2201"/>
                    </a:lnTo>
                    <a:lnTo>
                      <a:pt x="505" y="2211"/>
                    </a:lnTo>
                    <a:lnTo>
                      <a:pt x="501" y="2222"/>
                    </a:lnTo>
                    <a:lnTo>
                      <a:pt x="495" y="2231"/>
                    </a:lnTo>
                    <a:lnTo>
                      <a:pt x="489" y="2242"/>
                    </a:lnTo>
                    <a:lnTo>
                      <a:pt x="484" y="2252"/>
                    </a:lnTo>
                    <a:lnTo>
                      <a:pt x="480" y="2263"/>
                    </a:lnTo>
                    <a:lnTo>
                      <a:pt x="474" y="2273"/>
                    </a:lnTo>
                    <a:lnTo>
                      <a:pt x="470" y="2284"/>
                    </a:lnTo>
                    <a:lnTo>
                      <a:pt x="465" y="2294"/>
                    </a:lnTo>
                    <a:lnTo>
                      <a:pt x="461" y="2306"/>
                    </a:lnTo>
                    <a:lnTo>
                      <a:pt x="455" y="2316"/>
                    </a:lnTo>
                    <a:lnTo>
                      <a:pt x="451" y="2327"/>
                    </a:lnTo>
                    <a:lnTo>
                      <a:pt x="447" y="2337"/>
                    </a:lnTo>
                    <a:lnTo>
                      <a:pt x="443" y="2348"/>
                    </a:lnTo>
                    <a:lnTo>
                      <a:pt x="439" y="2359"/>
                    </a:lnTo>
                    <a:lnTo>
                      <a:pt x="434" y="2371"/>
                    </a:lnTo>
                    <a:lnTo>
                      <a:pt x="430" y="2382"/>
                    </a:lnTo>
                    <a:lnTo>
                      <a:pt x="426" y="2395"/>
                    </a:lnTo>
                    <a:lnTo>
                      <a:pt x="420" y="2409"/>
                    </a:lnTo>
                    <a:lnTo>
                      <a:pt x="414" y="2424"/>
                    </a:lnTo>
                    <a:lnTo>
                      <a:pt x="409" y="2440"/>
                    </a:lnTo>
                    <a:lnTo>
                      <a:pt x="405" y="2456"/>
                    </a:lnTo>
                    <a:lnTo>
                      <a:pt x="399" y="2470"/>
                    </a:lnTo>
                    <a:lnTo>
                      <a:pt x="393" y="2487"/>
                    </a:lnTo>
                    <a:lnTo>
                      <a:pt x="388" y="2501"/>
                    </a:lnTo>
                    <a:lnTo>
                      <a:pt x="383" y="2518"/>
                    </a:lnTo>
                    <a:lnTo>
                      <a:pt x="378" y="2532"/>
                    </a:lnTo>
                    <a:lnTo>
                      <a:pt x="373" y="2549"/>
                    </a:lnTo>
                    <a:lnTo>
                      <a:pt x="368" y="2563"/>
                    </a:lnTo>
                    <a:lnTo>
                      <a:pt x="364" y="2580"/>
                    </a:lnTo>
                    <a:lnTo>
                      <a:pt x="359" y="2595"/>
                    </a:lnTo>
                    <a:lnTo>
                      <a:pt x="355" y="2611"/>
                    </a:lnTo>
                    <a:lnTo>
                      <a:pt x="351" y="2627"/>
                    </a:lnTo>
                    <a:lnTo>
                      <a:pt x="347" y="2644"/>
                    </a:lnTo>
                    <a:lnTo>
                      <a:pt x="341" y="2658"/>
                    </a:lnTo>
                    <a:lnTo>
                      <a:pt x="337" y="2673"/>
                    </a:lnTo>
                    <a:lnTo>
                      <a:pt x="332" y="2689"/>
                    </a:lnTo>
                    <a:lnTo>
                      <a:pt x="328" y="2706"/>
                    </a:lnTo>
                    <a:lnTo>
                      <a:pt x="324" y="2720"/>
                    </a:lnTo>
                    <a:lnTo>
                      <a:pt x="320" y="2735"/>
                    </a:lnTo>
                    <a:lnTo>
                      <a:pt x="315" y="2751"/>
                    </a:lnTo>
                    <a:lnTo>
                      <a:pt x="311" y="2768"/>
                    </a:lnTo>
                    <a:lnTo>
                      <a:pt x="307" y="2784"/>
                    </a:lnTo>
                    <a:lnTo>
                      <a:pt x="303" y="2799"/>
                    </a:lnTo>
                    <a:lnTo>
                      <a:pt x="299" y="2815"/>
                    </a:lnTo>
                    <a:lnTo>
                      <a:pt x="296" y="2832"/>
                    </a:lnTo>
                    <a:lnTo>
                      <a:pt x="291" y="2847"/>
                    </a:lnTo>
                    <a:lnTo>
                      <a:pt x="287" y="2863"/>
                    </a:lnTo>
                    <a:lnTo>
                      <a:pt x="283" y="2878"/>
                    </a:lnTo>
                    <a:lnTo>
                      <a:pt x="280" y="2895"/>
                    </a:lnTo>
                    <a:lnTo>
                      <a:pt x="276" y="2909"/>
                    </a:lnTo>
                    <a:lnTo>
                      <a:pt x="272" y="2925"/>
                    </a:lnTo>
                    <a:lnTo>
                      <a:pt x="267" y="2940"/>
                    </a:lnTo>
                    <a:lnTo>
                      <a:pt x="263" y="2957"/>
                    </a:lnTo>
                    <a:lnTo>
                      <a:pt x="259" y="2972"/>
                    </a:lnTo>
                    <a:lnTo>
                      <a:pt x="255" y="2987"/>
                    </a:lnTo>
                    <a:lnTo>
                      <a:pt x="250" y="3003"/>
                    </a:lnTo>
                    <a:lnTo>
                      <a:pt x="248" y="3020"/>
                    </a:lnTo>
                    <a:lnTo>
                      <a:pt x="243" y="3035"/>
                    </a:lnTo>
                    <a:lnTo>
                      <a:pt x="239" y="3051"/>
                    </a:lnTo>
                    <a:lnTo>
                      <a:pt x="235" y="3066"/>
                    </a:lnTo>
                    <a:lnTo>
                      <a:pt x="232" y="3083"/>
                    </a:lnTo>
                    <a:lnTo>
                      <a:pt x="228" y="3099"/>
                    </a:lnTo>
                    <a:lnTo>
                      <a:pt x="225" y="3114"/>
                    </a:lnTo>
                    <a:lnTo>
                      <a:pt x="221" y="3130"/>
                    </a:lnTo>
                    <a:lnTo>
                      <a:pt x="218" y="3147"/>
                    </a:lnTo>
                    <a:lnTo>
                      <a:pt x="214" y="3161"/>
                    </a:lnTo>
                    <a:lnTo>
                      <a:pt x="209" y="3177"/>
                    </a:lnTo>
                    <a:lnTo>
                      <a:pt x="205" y="3192"/>
                    </a:lnTo>
                    <a:lnTo>
                      <a:pt x="202" y="3209"/>
                    </a:lnTo>
                    <a:lnTo>
                      <a:pt x="198" y="3225"/>
                    </a:lnTo>
                    <a:lnTo>
                      <a:pt x="195" y="3240"/>
                    </a:lnTo>
                    <a:lnTo>
                      <a:pt x="191" y="3256"/>
                    </a:lnTo>
                    <a:lnTo>
                      <a:pt x="188" y="3273"/>
                    </a:lnTo>
                    <a:lnTo>
                      <a:pt x="184" y="3288"/>
                    </a:lnTo>
                    <a:lnTo>
                      <a:pt x="180" y="3304"/>
                    </a:lnTo>
                    <a:lnTo>
                      <a:pt x="177" y="3319"/>
                    </a:lnTo>
                    <a:lnTo>
                      <a:pt x="174" y="3336"/>
                    </a:lnTo>
                    <a:lnTo>
                      <a:pt x="170" y="3352"/>
                    </a:lnTo>
                    <a:lnTo>
                      <a:pt x="166" y="3367"/>
                    </a:lnTo>
                    <a:lnTo>
                      <a:pt x="163" y="3383"/>
                    </a:lnTo>
                    <a:lnTo>
                      <a:pt x="160" y="3400"/>
                    </a:lnTo>
                    <a:lnTo>
                      <a:pt x="154" y="3413"/>
                    </a:lnTo>
                    <a:lnTo>
                      <a:pt x="150" y="3427"/>
                    </a:lnTo>
                    <a:lnTo>
                      <a:pt x="147" y="3441"/>
                    </a:lnTo>
                    <a:lnTo>
                      <a:pt x="144" y="3455"/>
                    </a:lnTo>
                    <a:lnTo>
                      <a:pt x="140" y="3468"/>
                    </a:lnTo>
                    <a:lnTo>
                      <a:pt x="139" y="3482"/>
                    </a:lnTo>
                    <a:lnTo>
                      <a:pt x="136" y="3495"/>
                    </a:lnTo>
                    <a:lnTo>
                      <a:pt x="134" y="3509"/>
                    </a:lnTo>
                    <a:lnTo>
                      <a:pt x="130" y="3521"/>
                    </a:lnTo>
                    <a:lnTo>
                      <a:pt x="129" y="3536"/>
                    </a:lnTo>
                    <a:lnTo>
                      <a:pt x="125" y="3548"/>
                    </a:lnTo>
                    <a:lnTo>
                      <a:pt x="123" y="3562"/>
                    </a:lnTo>
                    <a:lnTo>
                      <a:pt x="120" y="3575"/>
                    </a:lnTo>
                    <a:lnTo>
                      <a:pt x="117" y="3589"/>
                    </a:lnTo>
                    <a:lnTo>
                      <a:pt x="113" y="3603"/>
                    </a:lnTo>
                    <a:lnTo>
                      <a:pt x="110" y="3619"/>
                    </a:lnTo>
                    <a:lnTo>
                      <a:pt x="106" y="3633"/>
                    </a:lnTo>
                    <a:lnTo>
                      <a:pt x="105" y="3649"/>
                    </a:lnTo>
                    <a:lnTo>
                      <a:pt x="102" y="3663"/>
                    </a:lnTo>
                    <a:lnTo>
                      <a:pt x="101" y="3678"/>
                    </a:lnTo>
                    <a:lnTo>
                      <a:pt x="98" y="3685"/>
                    </a:lnTo>
                    <a:lnTo>
                      <a:pt x="96" y="3693"/>
                    </a:lnTo>
                    <a:lnTo>
                      <a:pt x="95" y="3701"/>
                    </a:lnTo>
                    <a:lnTo>
                      <a:pt x="95" y="3710"/>
                    </a:lnTo>
                    <a:lnTo>
                      <a:pt x="93" y="3717"/>
                    </a:lnTo>
                    <a:lnTo>
                      <a:pt x="92" y="3724"/>
                    </a:lnTo>
                    <a:lnTo>
                      <a:pt x="91" y="3732"/>
                    </a:lnTo>
                    <a:lnTo>
                      <a:pt x="91" y="3741"/>
                    </a:lnTo>
                    <a:lnTo>
                      <a:pt x="86" y="3755"/>
                    </a:lnTo>
                    <a:lnTo>
                      <a:pt x="85" y="3770"/>
                    </a:lnTo>
                    <a:lnTo>
                      <a:pt x="82" y="3777"/>
                    </a:lnTo>
                    <a:lnTo>
                      <a:pt x="81" y="3786"/>
                    </a:lnTo>
                    <a:lnTo>
                      <a:pt x="79" y="3794"/>
                    </a:lnTo>
                    <a:lnTo>
                      <a:pt x="79" y="3803"/>
                    </a:lnTo>
                    <a:lnTo>
                      <a:pt x="75" y="3817"/>
                    </a:lnTo>
                    <a:lnTo>
                      <a:pt x="74" y="3833"/>
                    </a:lnTo>
                    <a:lnTo>
                      <a:pt x="71" y="3840"/>
                    </a:lnTo>
                    <a:lnTo>
                      <a:pt x="69" y="3848"/>
                    </a:lnTo>
                    <a:lnTo>
                      <a:pt x="68" y="3857"/>
                    </a:lnTo>
                    <a:lnTo>
                      <a:pt x="68" y="3865"/>
                    </a:lnTo>
                    <a:lnTo>
                      <a:pt x="64" y="3879"/>
                    </a:lnTo>
                    <a:lnTo>
                      <a:pt x="61" y="3895"/>
                    </a:lnTo>
                    <a:lnTo>
                      <a:pt x="57" y="3909"/>
                    </a:lnTo>
                    <a:lnTo>
                      <a:pt x="54" y="3924"/>
                    </a:lnTo>
                    <a:lnTo>
                      <a:pt x="50" y="3939"/>
                    </a:lnTo>
                    <a:lnTo>
                      <a:pt x="45" y="3954"/>
                    </a:lnTo>
                    <a:lnTo>
                      <a:pt x="41" y="3968"/>
                    </a:lnTo>
                    <a:lnTo>
                      <a:pt x="38" y="3984"/>
                    </a:lnTo>
                    <a:lnTo>
                      <a:pt x="33" y="3998"/>
                    </a:lnTo>
                    <a:lnTo>
                      <a:pt x="28" y="4012"/>
                    </a:lnTo>
                    <a:lnTo>
                      <a:pt x="24" y="4026"/>
                    </a:lnTo>
                    <a:lnTo>
                      <a:pt x="20" y="4040"/>
                    </a:lnTo>
                    <a:lnTo>
                      <a:pt x="14" y="4053"/>
                    </a:lnTo>
                    <a:lnTo>
                      <a:pt x="10" y="4067"/>
                    </a:lnTo>
                    <a:lnTo>
                      <a:pt x="4" y="4080"/>
                    </a:lnTo>
                    <a:lnTo>
                      <a:pt x="0" y="4094"/>
                    </a:lnTo>
                    <a:lnTo>
                      <a:pt x="10" y="4098"/>
                    </a:lnTo>
                    <a:lnTo>
                      <a:pt x="21" y="4104"/>
                    </a:lnTo>
                    <a:lnTo>
                      <a:pt x="34" y="4108"/>
                    </a:lnTo>
                    <a:lnTo>
                      <a:pt x="47" y="4114"/>
                    </a:lnTo>
                    <a:lnTo>
                      <a:pt x="60" y="4118"/>
                    </a:lnTo>
                    <a:lnTo>
                      <a:pt x="72" y="4122"/>
                    </a:lnTo>
                    <a:lnTo>
                      <a:pt x="85" y="4127"/>
                    </a:lnTo>
                    <a:lnTo>
                      <a:pt x="99" y="4131"/>
                    </a:lnTo>
                    <a:lnTo>
                      <a:pt x="112" y="4135"/>
                    </a:lnTo>
                    <a:lnTo>
                      <a:pt x="125" y="4139"/>
                    </a:lnTo>
                    <a:lnTo>
                      <a:pt x="137" y="4144"/>
                    </a:lnTo>
                    <a:lnTo>
                      <a:pt x="151" y="4148"/>
                    </a:lnTo>
                    <a:lnTo>
                      <a:pt x="163" y="4152"/>
                    </a:lnTo>
                    <a:lnTo>
                      <a:pt x="175" y="4158"/>
                    </a:lnTo>
                    <a:lnTo>
                      <a:pt x="187" y="4163"/>
                    </a:lnTo>
                    <a:lnTo>
                      <a:pt x="200" y="4172"/>
                    </a:lnTo>
                    <a:lnTo>
                      <a:pt x="208" y="4175"/>
                    </a:lnTo>
                    <a:lnTo>
                      <a:pt x="219" y="4179"/>
                    </a:lnTo>
                    <a:lnTo>
                      <a:pt x="228" y="4182"/>
                    </a:lnTo>
                    <a:lnTo>
                      <a:pt x="239" y="4186"/>
                    </a:lnTo>
                    <a:lnTo>
                      <a:pt x="249" y="4189"/>
                    </a:lnTo>
                    <a:lnTo>
                      <a:pt x="260" y="4193"/>
                    </a:lnTo>
                    <a:lnTo>
                      <a:pt x="270" y="4197"/>
                    </a:lnTo>
                    <a:lnTo>
                      <a:pt x="282" y="4202"/>
                    </a:lnTo>
                    <a:lnTo>
                      <a:pt x="291" y="4204"/>
                    </a:lnTo>
                    <a:lnTo>
                      <a:pt x="303" y="4209"/>
                    </a:lnTo>
                    <a:lnTo>
                      <a:pt x="313" y="4213"/>
                    </a:lnTo>
                    <a:lnTo>
                      <a:pt x="324" y="4217"/>
                    </a:lnTo>
                    <a:lnTo>
                      <a:pt x="334" y="4220"/>
                    </a:lnTo>
                    <a:lnTo>
                      <a:pt x="345" y="4224"/>
                    </a:lnTo>
                    <a:lnTo>
                      <a:pt x="355" y="4228"/>
                    </a:lnTo>
                    <a:lnTo>
                      <a:pt x="368" y="4233"/>
                    </a:lnTo>
                    <a:lnTo>
                      <a:pt x="378" y="4235"/>
                    </a:lnTo>
                    <a:lnTo>
                      <a:pt x="389" y="4238"/>
                    </a:lnTo>
                    <a:lnTo>
                      <a:pt x="399" y="4243"/>
                    </a:lnTo>
                    <a:lnTo>
                      <a:pt x="410" y="4247"/>
                    </a:lnTo>
                    <a:lnTo>
                      <a:pt x="420" y="4250"/>
                    </a:lnTo>
                    <a:lnTo>
                      <a:pt x="431" y="4252"/>
                    </a:lnTo>
                    <a:lnTo>
                      <a:pt x="441" y="4257"/>
                    </a:lnTo>
                    <a:lnTo>
                      <a:pt x="454" y="4261"/>
                    </a:lnTo>
                    <a:lnTo>
                      <a:pt x="464" y="4264"/>
                    </a:lnTo>
                    <a:lnTo>
                      <a:pt x="475" y="4267"/>
                    </a:lnTo>
                    <a:lnTo>
                      <a:pt x="485" y="4271"/>
                    </a:lnTo>
                    <a:lnTo>
                      <a:pt x="496" y="4275"/>
                    </a:lnTo>
                    <a:lnTo>
                      <a:pt x="506" y="4278"/>
                    </a:lnTo>
                    <a:lnTo>
                      <a:pt x="519" y="4281"/>
                    </a:lnTo>
                    <a:lnTo>
                      <a:pt x="529" y="4285"/>
                    </a:lnTo>
                    <a:lnTo>
                      <a:pt x="542" y="4289"/>
                    </a:lnTo>
                    <a:lnTo>
                      <a:pt x="552" y="4292"/>
                    </a:lnTo>
                    <a:lnTo>
                      <a:pt x="563" y="4295"/>
                    </a:lnTo>
                    <a:lnTo>
                      <a:pt x="573" y="4298"/>
                    </a:lnTo>
                    <a:lnTo>
                      <a:pt x="584" y="4302"/>
                    </a:lnTo>
                    <a:lnTo>
                      <a:pt x="594" y="4305"/>
                    </a:lnTo>
                    <a:lnTo>
                      <a:pt x="605" y="4308"/>
                    </a:lnTo>
                    <a:lnTo>
                      <a:pt x="617" y="4310"/>
                    </a:lnTo>
                    <a:lnTo>
                      <a:pt x="628" y="4315"/>
                    </a:lnTo>
                    <a:lnTo>
                      <a:pt x="638" y="4317"/>
                    </a:lnTo>
                    <a:lnTo>
                      <a:pt x="649" y="4320"/>
                    </a:lnTo>
                    <a:lnTo>
                      <a:pt x="659" y="4323"/>
                    </a:lnTo>
                    <a:lnTo>
                      <a:pt x="672" y="4327"/>
                    </a:lnTo>
                    <a:lnTo>
                      <a:pt x="682" y="4330"/>
                    </a:lnTo>
                    <a:lnTo>
                      <a:pt x="693" y="4334"/>
                    </a:lnTo>
                    <a:lnTo>
                      <a:pt x="703" y="4337"/>
                    </a:lnTo>
                    <a:lnTo>
                      <a:pt x="716" y="4341"/>
                    </a:lnTo>
                    <a:lnTo>
                      <a:pt x="726" y="4344"/>
                    </a:lnTo>
                    <a:lnTo>
                      <a:pt x="735" y="4347"/>
                    </a:lnTo>
                    <a:lnTo>
                      <a:pt x="745" y="4350"/>
                    </a:lnTo>
                    <a:lnTo>
                      <a:pt x="757" y="4354"/>
                    </a:lnTo>
                    <a:lnTo>
                      <a:pt x="767" y="4357"/>
                    </a:lnTo>
                    <a:lnTo>
                      <a:pt x="778" y="4361"/>
                    </a:lnTo>
                    <a:lnTo>
                      <a:pt x="788" y="4366"/>
                    </a:lnTo>
                    <a:lnTo>
                      <a:pt x="799" y="4370"/>
                    </a:lnTo>
                    <a:lnTo>
                      <a:pt x="808" y="4373"/>
                    </a:lnTo>
                    <a:lnTo>
                      <a:pt x="819" y="4377"/>
                    </a:lnTo>
                    <a:lnTo>
                      <a:pt x="829" y="4380"/>
                    </a:lnTo>
                    <a:lnTo>
                      <a:pt x="840" y="4384"/>
                    </a:lnTo>
                    <a:lnTo>
                      <a:pt x="849" y="4387"/>
                    </a:lnTo>
                    <a:lnTo>
                      <a:pt x="860" y="4391"/>
                    </a:lnTo>
                    <a:lnTo>
                      <a:pt x="870" y="4395"/>
                    </a:lnTo>
                    <a:lnTo>
                      <a:pt x="881" y="4399"/>
                    </a:lnTo>
                    <a:lnTo>
                      <a:pt x="890" y="4401"/>
                    </a:lnTo>
                    <a:lnTo>
                      <a:pt x="898" y="4404"/>
                    </a:lnTo>
                    <a:lnTo>
                      <a:pt x="908" y="4405"/>
                    </a:lnTo>
                    <a:lnTo>
                      <a:pt x="918" y="4408"/>
                    </a:lnTo>
                    <a:lnTo>
                      <a:pt x="926" y="4409"/>
                    </a:lnTo>
                    <a:lnTo>
                      <a:pt x="936" y="4412"/>
                    </a:lnTo>
                    <a:lnTo>
                      <a:pt x="946" y="4414"/>
                    </a:lnTo>
                    <a:lnTo>
                      <a:pt x="956" y="4416"/>
                    </a:lnTo>
                    <a:lnTo>
                      <a:pt x="965" y="4418"/>
                    </a:lnTo>
                    <a:lnTo>
                      <a:pt x="973" y="4421"/>
                    </a:lnTo>
                    <a:lnTo>
                      <a:pt x="983" y="4422"/>
                    </a:lnTo>
                    <a:lnTo>
                      <a:pt x="993" y="4425"/>
                    </a:lnTo>
                    <a:lnTo>
                      <a:pt x="1001" y="4426"/>
                    </a:lnTo>
                    <a:lnTo>
                      <a:pt x="1011" y="4429"/>
                    </a:lnTo>
                    <a:lnTo>
                      <a:pt x="1021" y="4432"/>
                    </a:lnTo>
                    <a:lnTo>
                      <a:pt x="1031" y="4435"/>
                    </a:lnTo>
                    <a:lnTo>
                      <a:pt x="1040" y="4436"/>
                    </a:lnTo>
                    <a:lnTo>
                      <a:pt x="1049" y="4439"/>
                    </a:lnTo>
                    <a:lnTo>
                      <a:pt x="1058" y="4440"/>
                    </a:lnTo>
                    <a:lnTo>
                      <a:pt x="1068" y="4443"/>
                    </a:lnTo>
                    <a:lnTo>
                      <a:pt x="1076" y="4445"/>
                    </a:lnTo>
                    <a:lnTo>
                      <a:pt x="1086" y="4448"/>
                    </a:lnTo>
                    <a:lnTo>
                      <a:pt x="1096" y="4450"/>
                    </a:lnTo>
                    <a:lnTo>
                      <a:pt x="1106" y="4453"/>
                    </a:lnTo>
                    <a:lnTo>
                      <a:pt x="1114" y="4455"/>
                    </a:lnTo>
                    <a:lnTo>
                      <a:pt x="1124" y="4457"/>
                    </a:lnTo>
                    <a:lnTo>
                      <a:pt x="1134" y="4459"/>
                    </a:lnTo>
                    <a:lnTo>
                      <a:pt x="1144" y="4462"/>
                    </a:lnTo>
                    <a:lnTo>
                      <a:pt x="1153" y="4463"/>
                    </a:lnTo>
                    <a:lnTo>
                      <a:pt x="1163" y="4466"/>
                    </a:lnTo>
                    <a:lnTo>
                      <a:pt x="1172" y="4469"/>
                    </a:lnTo>
                    <a:lnTo>
                      <a:pt x="1182" y="4472"/>
                    </a:lnTo>
                    <a:lnTo>
                      <a:pt x="1191" y="4473"/>
                    </a:lnTo>
                    <a:lnTo>
                      <a:pt x="1199" y="4474"/>
                    </a:lnTo>
                    <a:lnTo>
                      <a:pt x="1209" y="4476"/>
                    </a:lnTo>
                    <a:lnTo>
                      <a:pt x="1219" y="4479"/>
                    </a:lnTo>
                    <a:lnTo>
                      <a:pt x="1228" y="4480"/>
                    </a:lnTo>
                    <a:lnTo>
                      <a:pt x="1236" y="4483"/>
                    </a:lnTo>
                    <a:lnTo>
                      <a:pt x="1246" y="4484"/>
                    </a:lnTo>
                    <a:lnTo>
                      <a:pt x="1256" y="4487"/>
                    </a:lnTo>
                    <a:lnTo>
                      <a:pt x="1264" y="4488"/>
                    </a:lnTo>
                    <a:lnTo>
                      <a:pt x="1274" y="4490"/>
                    </a:lnTo>
                    <a:lnTo>
                      <a:pt x="1283" y="4491"/>
                    </a:lnTo>
                    <a:lnTo>
                      <a:pt x="1293" y="4494"/>
                    </a:lnTo>
                    <a:lnTo>
                      <a:pt x="1301" y="4496"/>
                    </a:lnTo>
                    <a:lnTo>
                      <a:pt x="1311" y="4498"/>
                    </a:lnTo>
                    <a:lnTo>
                      <a:pt x="1321" y="4500"/>
                    </a:lnTo>
                    <a:lnTo>
                      <a:pt x="1331" y="4503"/>
                    </a:lnTo>
                    <a:lnTo>
                      <a:pt x="1339" y="4503"/>
                    </a:lnTo>
                    <a:lnTo>
                      <a:pt x="1349" y="4505"/>
                    </a:lnTo>
                    <a:lnTo>
                      <a:pt x="1358" y="4507"/>
                    </a:lnTo>
                    <a:lnTo>
                      <a:pt x="1368" y="4510"/>
                    </a:lnTo>
                    <a:lnTo>
                      <a:pt x="1376" y="4510"/>
                    </a:lnTo>
                    <a:lnTo>
                      <a:pt x="1386" y="4513"/>
                    </a:lnTo>
                    <a:lnTo>
                      <a:pt x="1396" y="4514"/>
                    </a:lnTo>
                    <a:lnTo>
                      <a:pt x="1406" y="4517"/>
                    </a:lnTo>
                    <a:lnTo>
                      <a:pt x="1414" y="4517"/>
                    </a:lnTo>
                    <a:lnTo>
                      <a:pt x="1424" y="4520"/>
                    </a:lnTo>
                    <a:lnTo>
                      <a:pt x="1433" y="4520"/>
                    </a:lnTo>
                    <a:lnTo>
                      <a:pt x="1443" y="4522"/>
                    </a:lnTo>
                    <a:lnTo>
                      <a:pt x="1451" y="4524"/>
                    </a:lnTo>
                    <a:lnTo>
                      <a:pt x="1461" y="4525"/>
                    </a:lnTo>
                    <a:lnTo>
                      <a:pt x="1471" y="4527"/>
                    </a:lnTo>
                    <a:lnTo>
                      <a:pt x="1481" y="4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02" name="Freeform 10"/>
              <p:cNvSpPr>
                <a:spLocks/>
              </p:cNvSpPr>
              <p:nvPr/>
            </p:nvSpPr>
            <p:spPr bwMode="auto">
              <a:xfrm>
                <a:off x="3126" y="1600"/>
                <a:ext cx="453" cy="2199"/>
              </a:xfrm>
              <a:custGeom>
                <a:avLst/>
                <a:gdLst/>
                <a:ahLst/>
                <a:cxnLst>
                  <a:cxn ang="0">
                    <a:pos x="316" y="4318"/>
                  </a:cxn>
                  <a:cxn ang="0">
                    <a:pos x="401" y="4226"/>
                  </a:cxn>
                  <a:cxn ang="0">
                    <a:pos x="480" y="4133"/>
                  </a:cxn>
                  <a:cxn ang="0">
                    <a:pos x="560" y="4040"/>
                  </a:cxn>
                  <a:cxn ang="0">
                    <a:pos x="636" y="3943"/>
                  </a:cxn>
                  <a:cxn ang="0">
                    <a:pos x="714" y="3847"/>
                  </a:cxn>
                  <a:cxn ang="0">
                    <a:pos x="797" y="3753"/>
                  </a:cxn>
                  <a:cxn ang="0">
                    <a:pos x="892" y="3659"/>
                  </a:cxn>
                  <a:cxn ang="0">
                    <a:pos x="813" y="3460"/>
                  </a:cxn>
                  <a:cxn ang="0">
                    <a:pos x="727" y="3235"/>
                  </a:cxn>
                  <a:cxn ang="0">
                    <a:pos x="659" y="3002"/>
                  </a:cxn>
                  <a:cxn ang="0">
                    <a:pos x="605" y="2764"/>
                  </a:cxn>
                  <a:cxn ang="0">
                    <a:pos x="565" y="2521"/>
                  </a:cxn>
                  <a:cxn ang="0">
                    <a:pos x="538" y="2278"/>
                  </a:cxn>
                  <a:cxn ang="0">
                    <a:pos x="522" y="2036"/>
                  </a:cxn>
                  <a:cxn ang="0">
                    <a:pos x="517" y="1799"/>
                  </a:cxn>
                  <a:cxn ang="0">
                    <a:pos x="554" y="980"/>
                  </a:cxn>
                  <a:cxn ang="0">
                    <a:pos x="561" y="902"/>
                  </a:cxn>
                  <a:cxn ang="0">
                    <a:pos x="565" y="823"/>
                  </a:cxn>
                  <a:cxn ang="0">
                    <a:pos x="584" y="744"/>
                  </a:cxn>
                  <a:cxn ang="0">
                    <a:pos x="594" y="679"/>
                  </a:cxn>
                  <a:cxn ang="0">
                    <a:pos x="613" y="577"/>
                  </a:cxn>
                  <a:cxn ang="0">
                    <a:pos x="635" y="468"/>
                  </a:cxn>
                  <a:cxn ang="0">
                    <a:pos x="647" y="384"/>
                  </a:cxn>
                  <a:cxn ang="0">
                    <a:pos x="657" y="302"/>
                  </a:cxn>
                  <a:cxn ang="0">
                    <a:pos x="673" y="220"/>
                  </a:cxn>
                  <a:cxn ang="0">
                    <a:pos x="704" y="138"/>
                  </a:cxn>
                  <a:cxn ang="0">
                    <a:pos x="691" y="53"/>
                  </a:cxn>
                  <a:cxn ang="0">
                    <a:pos x="650" y="16"/>
                  </a:cxn>
                  <a:cxn ang="0">
                    <a:pos x="625" y="80"/>
                  </a:cxn>
                  <a:cxn ang="0">
                    <a:pos x="604" y="145"/>
                  </a:cxn>
                  <a:cxn ang="0">
                    <a:pos x="582" y="211"/>
                  </a:cxn>
                  <a:cxn ang="0">
                    <a:pos x="563" y="279"/>
                  </a:cxn>
                  <a:cxn ang="0">
                    <a:pos x="543" y="347"/>
                  </a:cxn>
                  <a:cxn ang="0">
                    <a:pos x="524" y="415"/>
                  </a:cxn>
                  <a:cxn ang="0">
                    <a:pos x="507" y="483"/>
                  </a:cxn>
                  <a:cxn ang="0">
                    <a:pos x="466" y="617"/>
                  </a:cxn>
                  <a:cxn ang="0">
                    <a:pos x="365" y="956"/>
                  </a:cxn>
                  <a:cxn ang="0">
                    <a:pos x="270" y="1300"/>
                  </a:cxn>
                  <a:cxn ang="0">
                    <a:pos x="186" y="1645"/>
                  </a:cxn>
                  <a:cxn ang="0">
                    <a:pos x="117" y="1991"/>
                  </a:cxn>
                  <a:cxn ang="0">
                    <a:pos x="60" y="2339"/>
                  </a:cxn>
                  <a:cxn ang="0">
                    <a:pos x="22" y="2687"/>
                  </a:cxn>
                  <a:cxn ang="0">
                    <a:pos x="3" y="3033"/>
                  </a:cxn>
                  <a:cxn ang="0">
                    <a:pos x="1" y="3310"/>
                  </a:cxn>
                  <a:cxn ang="0">
                    <a:pos x="0" y="3375"/>
                  </a:cxn>
                  <a:cxn ang="0">
                    <a:pos x="1" y="3441"/>
                  </a:cxn>
                  <a:cxn ang="0">
                    <a:pos x="7" y="3507"/>
                  </a:cxn>
                  <a:cxn ang="0">
                    <a:pos x="17" y="3573"/>
                  </a:cxn>
                  <a:cxn ang="0">
                    <a:pos x="28" y="3637"/>
                  </a:cxn>
                  <a:cxn ang="0">
                    <a:pos x="42" y="3702"/>
                  </a:cxn>
                  <a:cxn ang="0">
                    <a:pos x="59" y="3765"/>
                  </a:cxn>
                  <a:cxn ang="0">
                    <a:pos x="77" y="3830"/>
                  </a:cxn>
                  <a:cxn ang="0">
                    <a:pos x="93" y="3894"/>
                  </a:cxn>
                  <a:cxn ang="0">
                    <a:pos x="104" y="3959"/>
                  </a:cxn>
                  <a:cxn ang="0">
                    <a:pos x="114" y="4024"/>
                  </a:cxn>
                  <a:cxn ang="0">
                    <a:pos x="126" y="4090"/>
                  </a:cxn>
                  <a:cxn ang="0">
                    <a:pos x="137" y="4155"/>
                  </a:cxn>
                  <a:cxn ang="0">
                    <a:pos x="150" y="4220"/>
                  </a:cxn>
                  <a:cxn ang="0">
                    <a:pos x="165" y="4286"/>
                  </a:cxn>
                  <a:cxn ang="0">
                    <a:pos x="193" y="4352"/>
                  </a:cxn>
                  <a:cxn ang="0">
                    <a:pos x="239" y="4397"/>
                  </a:cxn>
                </a:cxnLst>
                <a:rect l="0" t="0" r="r" b="b"/>
                <a:pathLst>
                  <a:path w="905" h="4397">
                    <a:moveTo>
                      <a:pt x="239" y="4397"/>
                    </a:moveTo>
                    <a:lnTo>
                      <a:pt x="249" y="4384"/>
                    </a:lnTo>
                    <a:lnTo>
                      <a:pt x="261" y="4375"/>
                    </a:lnTo>
                    <a:lnTo>
                      <a:pt x="271" y="4362"/>
                    </a:lnTo>
                    <a:lnTo>
                      <a:pt x="284" y="4352"/>
                    </a:lnTo>
                    <a:lnTo>
                      <a:pt x="294" y="4341"/>
                    </a:lnTo>
                    <a:lnTo>
                      <a:pt x="307" y="4329"/>
                    </a:lnTo>
                    <a:lnTo>
                      <a:pt x="316" y="4318"/>
                    </a:lnTo>
                    <a:lnTo>
                      <a:pt x="329" y="4308"/>
                    </a:lnTo>
                    <a:lnTo>
                      <a:pt x="339" y="4295"/>
                    </a:lnTo>
                    <a:lnTo>
                      <a:pt x="349" y="4284"/>
                    </a:lnTo>
                    <a:lnTo>
                      <a:pt x="359" y="4273"/>
                    </a:lnTo>
                    <a:lnTo>
                      <a:pt x="370" y="4261"/>
                    </a:lnTo>
                    <a:lnTo>
                      <a:pt x="380" y="4249"/>
                    </a:lnTo>
                    <a:lnTo>
                      <a:pt x="391" y="4239"/>
                    </a:lnTo>
                    <a:lnTo>
                      <a:pt x="401" y="4226"/>
                    </a:lnTo>
                    <a:lnTo>
                      <a:pt x="413" y="4216"/>
                    </a:lnTo>
                    <a:lnTo>
                      <a:pt x="421" y="4204"/>
                    </a:lnTo>
                    <a:lnTo>
                      <a:pt x="432" y="4192"/>
                    </a:lnTo>
                    <a:lnTo>
                      <a:pt x="441" y="4179"/>
                    </a:lnTo>
                    <a:lnTo>
                      <a:pt x="452" y="4168"/>
                    </a:lnTo>
                    <a:lnTo>
                      <a:pt x="461" y="4155"/>
                    </a:lnTo>
                    <a:lnTo>
                      <a:pt x="472" y="4144"/>
                    </a:lnTo>
                    <a:lnTo>
                      <a:pt x="480" y="4133"/>
                    </a:lnTo>
                    <a:lnTo>
                      <a:pt x="492" y="4122"/>
                    </a:lnTo>
                    <a:lnTo>
                      <a:pt x="500" y="4109"/>
                    </a:lnTo>
                    <a:lnTo>
                      <a:pt x="510" y="4097"/>
                    </a:lnTo>
                    <a:lnTo>
                      <a:pt x="520" y="4086"/>
                    </a:lnTo>
                    <a:lnTo>
                      <a:pt x="530" y="4075"/>
                    </a:lnTo>
                    <a:lnTo>
                      <a:pt x="540" y="4062"/>
                    </a:lnTo>
                    <a:lnTo>
                      <a:pt x="550" y="4051"/>
                    </a:lnTo>
                    <a:lnTo>
                      <a:pt x="560" y="4040"/>
                    </a:lnTo>
                    <a:lnTo>
                      <a:pt x="570" y="4028"/>
                    </a:lnTo>
                    <a:lnTo>
                      <a:pt x="578" y="4015"/>
                    </a:lnTo>
                    <a:lnTo>
                      <a:pt x="588" y="4003"/>
                    </a:lnTo>
                    <a:lnTo>
                      <a:pt x="598" y="3990"/>
                    </a:lnTo>
                    <a:lnTo>
                      <a:pt x="608" y="3979"/>
                    </a:lnTo>
                    <a:lnTo>
                      <a:pt x="616" y="3966"/>
                    </a:lnTo>
                    <a:lnTo>
                      <a:pt x="626" y="3955"/>
                    </a:lnTo>
                    <a:lnTo>
                      <a:pt x="636" y="3943"/>
                    </a:lnTo>
                    <a:lnTo>
                      <a:pt x="646" y="3932"/>
                    </a:lnTo>
                    <a:lnTo>
                      <a:pt x="654" y="3919"/>
                    </a:lnTo>
                    <a:lnTo>
                      <a:pt x="664" y="3907"/>
                    </a:lnTo>
                    <a:lnTo>
                      <a:pt x="674" y="3894"/>
                    </a:lnTo>
                    <a:lnTo>
                      <a:pt x="684" y="3883"/>
                    </a:lnTo>
                    <a:lnTo>
                      <a:pt x="694" y="3870"/>
                    </a:lnTo>
                    <a:lnTo>
                      <a:pt x="704" y="3859"/>
                    </a:lnTo>
                    <a:lnTo>
                      <a:pt x="714" y="3847"/>
                    </a:lnTo>
                    <a:lnTo>
                      <a:pt x="725" y="3836"/>
                    </a:lnTo>
                    <a:lnTo>
                      <a:pt x="734" y="3823"/>
                    </a:lnTo>
                    <a:lnTo>
                      <a:pt x="745" y="3810"/>
                    </a:lnTo>
                    <a:lnTo>
                      <a:pt x="755" y="3799"/>
                    </a:lnTo>
                    <a:lnTo>
                      <a:pt x="766" y="3788"/>
                    </a:lnTo>
                    <a:lnTo>
                      <a:pt x="776" y="3775"/>
                    </a:lnTo>
                    <a:lnTo>
                      <a:pt x="787" y="3764"/>
                    </a:lnTo>
                    <a:lnTo>
                      <a:pt x="797" y="3753"/>
                    </a:lnTo>
                    <a:lnTo>
                      <a:pt x="810" y="3741"/>
                    </a:lnTo>
                    <a:lnTo>
                      <a:pt x="820" y="3728"/>
                    </a:lnTo>
                    <a:lnTo>
                      <a:pt x="831" y="3717"/>
                    </a:lnTo>
                    <a:lnTo>
                      <a:pt x="843" y="3706"/>
                    </a:lnTo>
                    <a:lnTo>
                      <a:pt x="855" y="3695"/>
                    </a:lnTo>
                    <a:lnTo>
                      <a:pt x="867" y="3682"/>
                    </a:lnTo>
                    <a:lnTo>
                      <a:pt x="879" y="3671"/>
                    </a:lnTo>
                    <a:lnTo>
                      <a:pt x="892" y="3659"/>
                    </a:lnTo>
                    <a:lnTo>
                      <a:pt x="905" y="3648"/>
                    </a:lnTo>
                    <a:lnTo>
                      <a:pt x="889" y="3621"/>
                    </a:lnTo>
                    <a:lnTo>
                      <a:pt x="875" y="3594"/>
                    </a:lnTo>
                    <a:lnTo>
                      <a:pt x="862" y="3567"/>
                    </a:lnTo>
                    <a:lnTo>
                      <a:pt x="850" y="3542"/>
                    </a:lnTo>
                    <a:lnTo>
                      <a:pt x="837" y="3514"/>
                    </a:lnTo>
                    <a:lnTo>
                      <a:pt x="824" y="3487"/>
                    </a:lnTo>
                    <a:lnTo>
                      <a:pt x="813" y="3460"/>
                    </a:lnTo>
                    <a:lnTo>
                      <a:pt x="802" y="3433"/>
                    </a:lnTo>
                    <a:lnTo>
                      <a:pt x="789" y="3405"/>
                    </a:lnTo>
                    <a:lnTo>
                      <a:pt x="777" y="3376"/>
                    </a:lnTo>
                    <a:lnTo>
                      <a:pt x="766" y="3348"/>
                    </a:lnTo>
                    <a:lnTo>
                      <a:pt x="758" y="3321"/>
                    </a:lnTo>
                    <a:lnTo>
                      <a:pt x="746" y="3292"/>
                    </a:lnTo>
                    <a:lnTo>
                      <a:pt x="736" y="3265"/>
                    </a:lnTo>
                    <a:lnTo>
                      <a:pt x="727" y="3235"/>
                    </a:lnTo>
                    <a:lnTo>
                      <a:pt x="718" y="3208"/>
                    </a:lnTo>
                    <a:lnTo>
                      <a:pt x="708" y="3179"/>
                    </a:lnTo>
                    <a:lnTo>
                      <a:pt x="698" y="3149"/>
                    </a:lnTo>
                    <a:lnTo>
                      <a:pt x="690" y="3119"/>
                    </a:lnTo>
                    <a:lnTo>
                      <a:pt x="683" y="3091"/>
                    </a:lnTo>
                    <a:lnTo>
                      <a:pt x="674" y="3061"/>
                    </a:lnTo>
                    <a:lnTo>
                      <a:pt x="666" y="3032"/>
                    </a:lnTo>
                    <a:lnTo>
                      <a:pt x="659" y="3002"/>
                    </a:lnTo>
                    <a:lnTo>
                      <a:pt x="652" y="2974"/>
                    </a:lnTo>
                    <a:lnTo>
                      <a:pt x="643" y="2942"/>
                    </a:lnTo>
                    <a:lnTo>
                      <a:pt x="636" y="2913"/>
                    </a:lnTo>
                    <a:lnTo>
                      <a:pt x="629" y="2883"/>
                    </a:lnTo>
                    <a:lnTo>
                      <a:pt x="623" y="2853"/>
                    </a:lnTo>
                    <a:lnTo>
                      <a:pt x="616" y="2824"/>
                    </a:lnTo>
                    <a:lnTo>
                      <a:pt x="611" y="2794"/>
                    </a:lnTo>
                    <a:lnTo>
                      <a:pt x="605" y="2764"/>
                    </a:lnTo>
                    <a:lnTo>
                      <a:pt x="601" y="2735"/>
                    </a:lnTo>
                    <a:lnTo>
                      <a:pt x="594" y="2704"/>
                    </a:lnTo>
                    <a:lnTo>
                      <a:pt x="588" y="2672"/>
                    </a:lnTo>
                    <a:lnTo>
                      <a:pt x="584" y="2643"/>
                    </a:lnTo>
                    <a:lnTo>
                      <a:pt x="579" y="2613"/>
                    </a:lnTo>
                    <a:lnTo>
                      <a:pt x="574" y="2582"/>
                    </a:lnTo>
                    <a:lnTo>
                      <a:pt x="570" y="2551"/>
                    </a:lnTo>
                    <a:lnTo>
                      <a:pt x="565" y="2521"/>
                    </a:lnTo>
                    <a:lnTo>
                      <a:pt x="563" y="2491"/>
                    </a:lnTo>
                    <a:lnTo>
                      <a:pt x="558" y="2460"/>
                    </a:lnTo>
                    <a:lnTo>
                      <a:pt x="554" y="2429"/>
                    </a:lnTo>
                    <a:lnTo>
                      <a:pt x="550" y="2398"/>
                    </a:lnTo>
                    <a:lnTo>
                      <a:pt x="547" y="2368"/>
                    </a:lnTo>
                    <a:lnTo>
                      <a:pt x="543" y="2337"/>
                    </a:lnTo>
                    <a:lnTo>
                      <a:pt x="541" y="2308"/>
                    </a:lnTo>
                    <a:lnTo>
                      <a:pt x="538" y="2278"/>
                    </a:lnTo>
                    <a:lnTo>
                      <a:pt x="537" y="2248"/>
                    </a:lnTo>
                    <a:lnTo>
                      <a:pt x="533" y="2217"/>
                    </a:lnTo>
                    <a:lnTo>
                      <a:pt x="531" y="2186"/>
                    </a:lnTo>
                    <a:lnTo>
                      <a:pt x="529" y="2155"/>
                    </a:lnTo>
                    <a:lnTo>
                      <a:pt x="527" y="2125"/>
                    </a:lnTo>
                    <a:lnTo>
                      <a:pt x="524" y="2096"/>
                    </a:lnTo>
                    <a:lnTo>
                      <a:pt x="523" y="2066"/>
                    </a:lnTo>
                    <a:lnTo>
                      <a:pt x="522" y="2036"/>
                    </a:lnTo>
                    <a:lnTo>
                      <a:pt x="522" y="2007"/>
                    </a:lnTo>
                    <a:lnTo>
                      <a:pt x="520" y="1975"/>
                    </a:lnTo>
                    <a:lnTo>
                      <a:pt x="519" y="1946"/>
                    </a:lnTo>
                    <a:lnTo>
                      <a:pt x="517" y="1916"/>
                    </a:lnTo>
                    <a:lnTo>
                      <a:pt x="517" y="1886"/>
                    </a:lnTo>
                    <a:lnTo>
                      <a:pt x="517" y="1857"/>
                    </a:lnTo>
                    <a:lnTo>
                      <a:pt x="517" y="1828"/>
                    </a:lnTo>
                    <a:lnTo>
                      <a:pt x="517" y="1799"/>
                    </a:lnTo>
                    <a:lnTo>
                      <a:pt x="517" y="1770"/>
                    </a:lnTo>
                    <a:lnTo>
                      <a:pt x="543" y="1037"/>
                    </a:lnTo>
                    <a:lnTo>
                      <a:pt x="544" y="1027"/>
                    </a:lnTo>
                    <a:lnTo>
                      <a:pt x="547" y="1018"/>
                    </a:lnTo>
                    <a:lnTo>
                      <a:pt x="548" y="1008"/>
                    </a:lnTo>
                    <a:lnTo>
                      <a:pt x="551" y="1000"/>
                    </a:lnTo>
                    <a:lnTo>
                      <a:pt x="551" y="990"/>
                    </a:lnTo>
                    <a:lnTo>
                      <a:pt x="554" y="980"/>
                    </a:lnTo>
                    <a:lnTo>
                      <a:pt x="554" y="970"/>
                    </a:lnTo>
                    <a:lnTo>
                      <a:pt x="557" y="962"/>
                    </a:lnTo>
                    <a:lnTo>
                      <a:pt x="557" y="952"/>
                    </a:lnTo>
                    <a:lnTo>
                      <a:pt x="558" y="942"/>
                    </a:lnTo>
                    <a:lnTo>
                      <a:pt x="558" y="932"/>
                    </a:lnTo>
                    <a:lnTo>
                      <a:pt x="560" y="922"/>
                    </a:lnTo>
                    <a:lnTo>
                      <a:pt x="560" y="912"/>
                    </a:lnTo>
                    <a:lnTo>
                      <a:pt x="561" y="902"/>
                    </a:lnTo>
                    <a:lnTo>
                      <a:pt x="561" y="893"/>
                    </a:lnTo>
                    <a:lnTo>
                      <a:pt x="563" y="884"/>
                    </a:lnTo>
                    <a:lnTo>
                      <a:pt x="563" y="873"/>
                    </a:lnTo>
                    <a:lnTo>
                      <a:pt x="563" y="863"/>
                    </a:lnTo>
                    <a:lnTo>
                      <a:pt x="563" y="853"/>
                    </a:lnTo>
                    <a:lnTo>
                      <a:pt x="564" y="843"/>
                    </a:lnTo>
                    <a:lnTo>
                      <a:pt x="564" y="832"/>
                    </a:lnTo>
                    <a:lnTo>
                      <a:pt x="565" y="823"/>
                    </a:lnTo>
                    <a:lnTo>
                      <a:pt x="567" y="812"/>
                    </a:lnTo>
                    <a:lnTo>
                      <a:pt x="570" y="803"/>
                    </a:lnTo>
                    <a:lnTo>
                      <a:pt x="570" y="792"/>
                    </a:lnTo>
                    <a:lnTo>
                      <a:pt x="572" y="782"/>
                    </a:lnTo>
                    <a:lnTo>
                      <a:pt x="574" y="772"/>
                    </a:lnTo>
                    <a:lnTo>
                      <a:pt x="578" y="764"/>
                    </a:lnTo>
                    <a:lnTo>
                      <a:pt x="579" y="754"/>
                    </a:lnTo>
                    <a:lnTo>
                      <a:pt x="584" y="744"/>
                    </a:lnTo>
                    <a:lnTo>
                      <a:pt x="588" y="736"/>
                    </a:lnTo>
                    <a:lnTo>
                      <a:pt x="592" y="727"/>
                    </a:lnTo>
                    <a:lnTo>
                      <a:pt x="592" y="719"/>
                    </a:lnTo>
                    <a:lnTo>
                      <a:pt x="592" y="710"/>
                    </a:lnTo>
                    <a:lnTo>
                      <a:pt x="592" y="703"/>
                    </a:lnTo>
                    <a:lnTo>
                      <a:pt x="592" y="696"/>
                    </a:lnTo>
                    <a:lnTo>
                      <a:pt x="592" y="688"/>
                    </a:lnTo>
                    <a:lnTo>
                      <a:pt x="594" y="679"/>
                    </a:lnTo>
                    <a:lnTo>
                      <a:pt x="595" y="672"/>
                    </a:lnTo>
                    <a:lnTo>
                      <a:pt x="596" y="665"/>
                    </a:lnTo>
                    <a:lnTo>
                      <a:pt x="598" y="649"/>
                    </a:lnTo>
                    <a:lnTo>
                      <a:pt x="601" y="635"/>
                    </a:lnTo>
                    <a:lnTo>
                      <a:pt x="604" y="620"/>
                    </a:lnTo>
                    <a:lnTo>
                      <a:pt x="608" y="607"/>
                    </a:lnTo>
                    <a:lnTo>
                      <a:pt x="611" y="591"/>
                    </a:lnTo>
                    <a:lnTo>
                      <a:pt x="613" y="577"/>
                    </a:lnTo>
                    <a:lnTo>
                      <a:pt x="616" y="562"/>
                    </a:lnTo>
                    <a:lnTo>
                      <a:pt x="619" y="548"/>
                    </a:lnTo>
                    <a:lnTo>
                      <a:pt x="622" y="532"/>
                    </a:lnTo>
                    <a:lnTo>
                      <a:pt x="625" y="519"/>
                    </a:lnTo>
                    <a:lnTo>
                      <a:pt x="628" y="504"/>
                    </a:lnTo>
                    <a:lnTo>
                      <a:pt x="632" y="491"/>
                    </a:lnTo>
                    <a:lnTo>
                      <a:pt x="633" y="478"/>
                    </a:lnTo>
                    <a:lnTo>
                      <a:pt x="635" y="468"/>
                    </a:lnTo>
                    <a:lnTo>
                      <a:pt x="636" y="457"/>
                    </a:lnTo>
                    <a:lnTo>
                      <a:pt x="639" y="447"/>
                    </a:lnTo>
                    <a:lnTo>
                      <a:pt x="640" y="436"/>
                    </a:lnTo>
                    <a:lnTo>
                      <a:pt x="642" y="426"/>
                    </a:lnTo>
                    <a:lnTo>
                      <a:pt x="643" y="415"/>
                    </a:lnTo>
                    <a:lnTo>
                      <a:pt x="646" y="405"/>
                    </a:lnTo>
                    <a:lnTo>
                      <a:pt x="646" y="393"/>
                    </a:lnTo>
                    <a:lnTo>
                      <a:pt x="647" y="384"/>
                    </a:lnTo>
                    <a:lnTo>
                      <a:pt x="649" y="372"/>
                    </a:lnTo>
                    <a:lnTo>
                      <a:pt x="650" y="364"/>
                    </a:lnTo>
                    <a:lnTo>
                      <a:pt x="650" y="352"/>
                    </a:lnTo>
                    <a:lnTo>
                      <a:pt x="652" y="343"/>
                    </a:lnTo>
                    <a:lnTo>
                      <a:pt x="653" y="331"/>
                    </a:lnTo>
                    <a:lnTo>
                      <a:pt x="656" y="323"/>
                    </a:lnTo>
                    <a:lnTo>
                      <a:pt x="656" y="311"/>
                    </a:lnTo>
                    <a:lnTo>
                      <a:pt x="657" y="302"/>
                    </a:lnTo>
                    <a:lnTo>
                      <a:pt x="659" y="290"/>
                    </a:lnTo>
                    <a:lnTo>
                      <a:pt x="660" y="280"/>
                    </a:lnTo>
                    <a:lnTo>
                      <a:pt x="662" y="269"/>
                    </a:lnTo>
                    <a:lnTo>
                      <a:pt x="664" y="261"/>
                    </a:lnTo>
                    <a:lnTo>
                      <a:pt x="666" y="249"/>
                    </a:lnTo>
                    <a:lnTo>
                      <a:pt x="669" y="241"/>
                    </a:lnTo>
                    <a:lnTo>
                      <a:pt x="670" y="229"/>
                    </a:lnTo>
                    <a:lnTo>
                      <a:pt x="673" y="220"/>
                    </a:lnTo>
                    <a:lnTo>
                      <a:pt x="676" y="210"/>
                    </a:lnTo>
                    <a:lnTo>
                      <a:pt x="678" y="200"/>
                    </a:lnTo>
                    <a:lnTo>
                      <a:pt x="681" y="188"/>
                    </a:lnTo>
                    <a:lnTo>
                      <a:pt x="686" y="180"/>
                    </a:lnTo>
                    <a:lnTo>
                      <a:pt x="690" y="169"/>
                    </a:lnTo>
                    <a:lnTo>
                      <a:pt x="694" y="160"/>
                    </a:lnTo>
                    <a:lnTo>
                      <a:pt x="698" y="149"/>
                    </a:lnTo>
                    <a:lnTo>
                      <a:pt x="704" y="138"/>
                    </a:lnTo>
                    <a:lnTo>
                      <a:pt x="707" y="126"/>
                    </a:lnTo>
                    <a:lnTo>
                      <a:pt x="711" y="115"/>
                    </a:lnTo>
                    <a:lnTo>
                      <a:pt x="710" y="102"/>
                    </a:lnTo>
                    <a:lnTo>
                      <a:pt x="710" y="92"/>
                    </a:lnTo>
                    <a:lnTo>
                      <a:pt x="707" y="82"/>
                    </a:lnTo>
                    <a:lnTo>
                      <a:pt x="703" y="74"/>
                    </a:lnTo>
                    <a:lnTo>
                      <a:pt x="697" y="61"/>
                    </a:lnTo>
                    <a:lnTo>
                      <a:pt x="691" y="53"/>
                    </a:lnTo>
                    <a:lnTo>
                      <a:pt x="684" y="44"/>
                    </a:lnTo>
                    <a:lnTo>
                      <a:pt x="678" y="37"/>
                    </a:lnTo>
                    <a:lnTo>
                      <a:pt x="671" y="29"/>
                    </a:lnTo>
                    <a:lnTo>
                      <a:pt x="666" y="20"/>
                    </a:lnTo>
                    <a:lnTo>
                      <a:pt x="660" y="10"/>
                    </a:lnTo>
                    <a:lnTo>
                      <a:pt x="657" y="0"/>
                    </a:lnTo>
                    <a:lnTo>
                      <a:pt x="653" y="8"/>
                    </a:lnTo>
                    <a:lnTo>
                      <a:pt x="650" y="16"/>
                    </a:lnTo>
                    <a:lnTo>
                      <a:pt x="647" y="23"/>
                    </a:lnTo>
                    <a:lnTo>
                      <a:pt x="645" y="32"/>
                    </a:lnTo>
                    <a:lnTo>
                      <a:pt x="640" y="39"/>
                    </a:lnTo>
                    <a:lnTo>
                      <a:pt x="637" y="47"/>
                    </a:lnTo>
                    <a:lnTo>
                      <a:pt x="635" y="56"/>
                    </a:lnTo>
                    <a:lnTo>
                      <a:pt x="632" y="64"/>
                    </a:lnTo>
                    <a:lnTo>
                      <a:pt x="628" y="71"/>
                    </a:lnTo>
                    <a:lnTo>
                      <a:pt x="625" y="80"/>
                    </a:lnTo>
                    <a:lnTo>
                      <a:pt x="622" y="87"/>
                    </a:lnTo>
                    <a:lnTo>
                      <a:pt x="620" y="95"/>
                    </a:lnTo>
                    <a:lnTo>
                      <a:pt x="616" y="104"/>
                    </a:lnTo>
                    <a:lnTo>
                      <a:pt x="613" y="112"/>
                    </a:lnTo>
                    <a:lnTo>
                      <a:pt x="611" y="121"/>
                    </a:lnTo>
                    <a:lnTo>
                      <a:pt x="609" y="129"/>
                    </a:lnTo>
                    <a:lnTo>
                      <a:pt x="605" y="136"/>
                    </a:lnTo>
                    <a:lnTo>
                      <a:pt x="604" y="145"/>
                    </a:lnTo>
                    <a:lnTo>
                      <a:pt x="599" y="153"/>
                    </a:lnTo>
                    <a:lnTo>
                      <a:pt x="598" y="162"/>
                    </a:lnTo>
                    <a:lnTo>
                      <a:pt x="595" y="169"/>
                    </a:lnTo>
                    <a:lnTo>
                      <a:pt x="592" y="177"/>
                    </a:lnTo>
                    <a:lnTo>
                      <a:pt x="589" y="186"/>
                    </a:lnTo>
                    <a:lnTo>
                      <a:pt x="588" y="194"/>
                    </a:lnTo>
                    <a:lnTo>
                      <a:pt x="584" y="203"/>
                    </a:lnTo>
                    <a:lnTo>
                      <a:pt x="582" y="211"/>
                    </a:lnTo>
                    <a:lnTo>
                      <a:pt x="578" y="220"/>
                    </a:lnTo>
                    <a:lnTo>
                      <a:pt x="577" y="228"/>
                    </a:lnTo>
                    <a:lnTo>
                      <a:pt x="574" y="237"/>
                    </a:lnTo>
                    <a:lnTo>
                      <a:pt x="572" y="245"/>
                    </a:lnTo>
                    <a:lnTo>
                      <a:pt x="570" y="254"/>
                    </a:lnTo>
                    <a:lnTo>
                      <a:pt x="568" y="262"/>
                    </a:lnTo>
                    <a:lnTo>
                      <a:pt x="564" y="270"/>
                    </a:lnTo>
                    <a:lnTo>
                      <a:pt x="563" y="279"/>
                    </a:lnTo>
                    <a:lnTo>
                      <a:pt x="560" y="287"/>
                    </a:lnTo>
                    <a:lnTo>
                      <a:pt x="558" y="296"/>
                    </a:lnTo>
                    <a:lnTo>
                      <a:pt x="554" y="304"/>
                    </a:lnTo>
                    <a:lnTo>
                      <a:pt x="553" y="313"/>
                    </a:lnTo>
                    <a:lnTo>
                      <a:pt x="550" y="321"/>
                    </a:lnTo>
                    <a:lnTo>
                      <a:pt x="548" y="330"/>
                    </a:lnTo>
                    <a:lnTo>
                      <a:pt x="546" y="338"/>
                    </a:lnTo>
                    <a:lnTo>
                      <a:pt x="543" y="347"/>
                    </a:lnTo>
                    <a:lnTo>
                      <a:pt x="540" y="355"/>
                    </a:lnTo>
                    <a:lnTo>
                      <a:pt x="538" y="364"/>
                    </a:lnTo>
                    <a:lnTo>
                      <a:pt x="536" y="372"/>
                    </a:lnTo>
                    <a:lnTo>
                      <a:pt x="534" y="381"/>
                    </a:lnTo>
                    <a:lnTo>
                      <a:pt x="531" y="389"/>
                    </a:lnTo>
                    <a:lnTo>
                      <a:pt x="530" y="398"/>
                    </a:lnTo>
                    <a:lnTo>
                      <a:pt x="527" y="406"/>
                    </a:lnTo>
                    <a:lnTo>
                      <a:pt x="524" y="415"/>
                    </a:lnTo>
                    <a:lnTo>
                      <a:pt x="522" y="423"/>
                    </a:lnTo>
                    <a:lnTo>
                      <a:pt x="520" y="432"/>
                    </a:lnTo>
                    <a:lnTo>
                      <a:pt x="517" y="440"/>
                    </a:lnTo>
                    <a:lnTo>
                      <a:pt x="516" y="449"/>
                    </a:lnTo>
                    <a:lnTo>
                      <a:pt x="513" y="457"/>
                    </a:lnTo>
                    <a:lnTo>
                      <a:pt x="512" y="466"/>
                    </a:lnTo>
                    <a:lnTo>
                      <a:pt x="509" y="474"/>
                    </a:lnTo>
                    <a:lnTo>
                      <a:pt x="507" y="483"/>
                    </a:lnTo>
                    <a:lnTo>
                      <a:pt x="505" y="491"/>
                    </a:lnTo>
                    <a:lnTo>
                      <a:pt x="503" y="499"/>
                    </a:lnTo>
                    <a:lnTo>
                      <a:pt x="500" y="508"/>
                    </a:lnTo>
                    <a:lnTo>
                      <a:pt x="499" y="516"/>
                    </a:lnTo>
                    <a:lnTo>
                      <a:pt x="496" y="525"/>
                    </a:lnTo>
                    <a:lnTo>
                      <a:pt x="495" y="533"/>
                    </a:lnTo>
                    <a:lnTo>
                      <a:pt x="480" y="574"/>
                    </a:lnTo>
                    <a:lnTo>
                      <a:pt x="466" y="617"/>
                    </a:lnTo>
                    <a:lnTo>
                      <a:pt x="452" y="659"/>
                    </a:lnTo>
                    <a:lnTo>
                      <a:pt x="439" y="702"/>
                    </a:lnTo>
                    <a:lnTo>
                      <a:pt x="427" y="744"/>
                    </a:lnTo>
                    <a:lnTo>
                      <a:pt x="414" y="786"/>
                    </a:lnTo>
                    <a:lnTo>
                      <a:pt x="401" y="829"/>
                    </a:lnTo>
                    <a:lnTo>
                      <a:pt x="390" y="871"/>
                    </a:lnTo>
                    <a:lnTo>
                      <a:pt x="377" y="914"/>
                    </a:lnTo>
                    <a:lnTo>
                      <a:pt x="365" y="956"/>
                    </a:lnTo>
                    <a:lnTo>
                      <a:pt x="352" y="999"/>
                    </a:lnTo>
                    <a:lnTo>
                      <a:pt x="339" y="1042"/>
                    </a:lnTo>
                    <a:lnTo>
                      <a:pt x="326" y="1085"/>
                    </a:lnTo>
                    <a:lnTo>
                      <a:pt x="315" y="1129"/>
                    </a:lnTo>
                    <a:lnTo>
                      <a:pt x="304" y="1171"/>
                    </a:lnTo>
                    <a:lnTo>
                      <a:pt x="294" y="1215"/>
                    </a:lnTo>
                    <a:lnTo>
                      <a:pt x="281" y="1257"/>
                    </a:lnTo>
                    <a:lnTo>
                      <a:pt x="270" y="1300"/>
                    </a:lnTo>
                    <a:lnTo>
                      <a:pt x="258" y="1342"/>
                    </a:lnTo>
                    <a:lnTo>
                      <a:pt x="249" y="1386"/>
                    </a:lnTo>
                    <a:lnTo>
                      <a:pt x="237" y="1428"/>
                    </a:lnTo>
                    <a:lnTo>
                      <a:pt x="227" y="1472"/>
                    </a:lnTo>
                    <a:lnTo>
                      <a:pt x="216" y="1515"/>
                    </a:lnTo>
                    <a:lnTo>
                      <a:pt x="208" y="1558"/>
                    </a:lnTo>
                    <a:lnTo>
                      <a:pt x="196" y="1601"/>
                    </a:lnTo>
                    <a:lnTo>
                      <a:pt x="186" y="1645"/>
                    </a:lnTo>
                    <a:lnTo>
                      <a:pt x="176" y="1688"/>
                    </a:lnTo>
                    <a:lnTo>
                      <a:pt x="168" y="1732"/>
                    </a:lnTo>
                    <a:lnTo>
                      <a:pt x="158" y="1775"/>
                    </a:lnTo>
                    <a:lnTo>
                      <a:pt x="150" y="1819"/>
                    </a:lnTo>
                    <a:lnTo>
                      <a:pt x="141" y="1862"/>
                    </a:lnTo>
                    <a:lnTo>
                      <a:pt x="134" y="1906"/>
                    </a:lnTo>
                    <a:lnTo>
                      <a:pt x="126" y="1949"/>
                    </a:lnTo>
                    <a:lnTo>
                      <a:pt x="117" y="1991"/>
                    </a:lnTo>
                    <a:lnTo>
                      <a:pt x="109" y="2035"/>
                    </a:lnTo>
                    <a:lnTo>
                      <a:pt x="101" y="2079"/>
                    </a:lnTo>
                    <a:lnTo>
                      <a:pt x="93" y="2121"/>
                    </a:lnTo>
                    <a:lnTo>
                      <a:pt x="86" y="2165"/>
                    </a:lnTo>
                    <a:lnTo>
                      <a:pt x="79" y="2209"/>
                    </a:lnTo>
                    <a:lnTo>
                      <a:pt x="73" y="2253"/>
                    </a:lnTo>
                    <a:lnTo>
                      <a:pt x="66" y="2295"/>
                    </a:lnTo>
                    <a:lnTo>
                      <a:pt x="60" y="2339"/>
                    </a:lnTo>
                    <a:lnTo>
                      <a:pt x="53" y="2383"/>
                    </a:lnTo>
                    <a:lnTo>
                      <a:pt x="49" y="2426"/>
                    </a:lnTo>
                    <a:lnTo>
                      <a:pt x="44" y="2469"/>
                    </a:lnTo>
                    <a:lnTo>
                      <a:pt x="39" y="2513"/>
                    </a:lnTo>
                    <a:lnTo>
                      <a:pt x="35" y="2556"/>
                    </a:lnTo>
                    <a:lnTo>
                      <a:pt x="31" y="2600"/>
                    </a:lnTo>
                    <a:lnTo>
                      <a:pt x="27" y="2643"/>
                    </a:lnTo>
                    <a:lnTo>
                      <a:pt x="22" y="2687"/>
                    </a:lnTo>
                    <a:lnTo>
                      <a:pt x="18" y="2729"/>
                    </a:lnTo>
                    <a:lnTo>
                      <a:pt x="15" y="2773"/>
                    </a:lnTo>
                    <a:lnTo>
                      <a:pt x="11" y="2815"/>
                    </a:lnTo>
                    <a:lnTo>
                      <a:pt x="10" y="2859"/>
                    </a:lnTo>
                    <a:lnTo>
                      <a:pt x="7" y="2903"/>
                    </a:lnTo>
                    <a:lnTo>
                      <a:pt x="7" y="2947"/>
                    </a:lnTo>
                    <a:lnTo>
                      <a:pt x="4" y="2989"/>
                    </a:lnTo>
                    <a:lnTo>
                      <a:pt x="3" y="3033"/>
                    </a:lnTo>
                    <a:lnTo>
                      <a:pt x="1" y="3077"/>
                    </a:lnTo>
                    <a:lnTo>
                      <a:pt x="1" y="3121"/>
                    </a:lnTo>
                    <a:lnTo>
                      <a:pt x="1" y="3163"/>
                    </a:lnTo>
                    <a:lnTo>
                      <a:pt x="1" y="3207"/>
                    </a:lnTo>
                    <a:lnTo>
                      <a:pt x="3" y="3251"/>
                    </a:lnTo>
                    <a:lnTo>
                      <a:pt x="4" y="3294"/>
                    </a:lnTo>
                    <a:lnTo>
                      <a:pt x="3" y="3302"/>
                    </a:lnTo>
                    <a:lnTo>
                      <a:pt x="1" y="3310"/>
                    </a:lnTo>
                    <a:lnTo>
                      <a:pt x="0" y="3319"/>
                    </a:lnTo>
                    <a:lnTo>
                      <a:pt x="0" y="3327"/>
                    </a:lnTo>
                    <a:lnTo>
                      <a:pt x="0" y="3334"/>
                    </a:lnTo>
                    <a:lnTo>
                      <a:pt x="0" y="3343"/>
                    </a:lnTo>
                    <a:lnTo>
                      <a:pt x="0" y="3351"/>
                    </a:lnTo>
                    <a:lnTo>
                      <a:pt x="0" y="3360"/>
                    </a:lnTo>
                    <a:lnTo>
                      <a:pt x="0" y="3367"/>
                    </a:lnTo>
                    <a:lnTo>
                      <a:pt x="0" y="3375"/>
                    </a:lnTo>
                    <a:lnTo>
                      <a:pt x="0" y="3384"/>
                    </a:lnTo>
                    <a:lnTo>
                      <a:pt x="0" y="3392"/>
                    </a:lnTo>
                    <a:lnTo>
                      <a:pt x="0" y="3400"/>
                    </a:lnTo>
                    <a:lnTo>
                      <a:pt x="0" y="3409"/>
                    </a:lnTo>
                    <a:lnTo>
                      <a:pt x="0" y="3417"/>
                    </a:lnTo>
                    <a:lnTo>
                      <a:pt x="1" y="3426"/>
                    </a:lnTo>
                    <a:lnTo>
                      <a:pt x="1" y="3433"/>
                    </a:lnTo>
                    <a:lnTo>
                      <a:pt x="1" y="3441"/>
                    </a:lnTo>
                    <a:lnTo>
                      <a:pt x="1" y="3450"/>
                    </a:lnTo>
                    <a:lnTo>
                      <a:pt x="1" y="3458"/>
                    </a:lnTo>
                    <a:lnTo>
                      <a:pt x="1" y="3466"/>
                    </a:lnTo>
                    <a:lnTo>
                      <a:pt x="3" y="3474"/>
                    </a:lnTo>
                    <a:lnTo>
                      <a:pt x="4" y="3482"/>
                    </a:lnTo>
                    <a:lnTo>
                      <a:pt x="5" y="3491"/>
                    </a:lnTo>
                    <a:lnTo>
                      <a:pt x="5" y="3498"/>
                    </a:lnTo>
                    <a:lnTo>
                      <a:pt x="7" y="3507"/>
                    </a:lnTo>
                    <a:lnTo>
                      <a:pt x="8" y="3515"/>
                    </a:lnTo>
                    <a:lnTo>
                      <a:pt x="10" y="3523"/>
                    </a:lnTo>
                    <a:lnTo>
                      <a:pt x="10" y="3532"/>
                    </a:lnTo>
                    <a:lnTo>
                      <a:pt x="11" y="3540"/>
                    </a:lnTo>
                    <a:lnTo>
                      <a:pt x="12" y="3549"/>
                    </a:lnTo>
                    <a:lnTo>
                      <a:pt x="15" y="3557"/>
                    </a:lnTo>
                    <a:lnTo>
                      <a:pt x="15" y="3564"/>
                    </a:lnTo>
                    <a:lnTo>
                      <a:pt x="17" y="3573"/>
                    </a:lnTo>
                    <a:lnTo>
                      <a:pt x="18" y="3580"/>
                    </a:lnTo>
                    <a:lnTo>
                      <a:pt x="19" y="3589"/>
                    </a:lnTo>
                    <a:lnTo>
                      <a:pt x="19" y="3596"/>
                    </a:lnTo>
                    <a:lnTo>
                      <a:pt x="21" y="3604"/>
                    </a:lnTo>
                    <a:lnTo>
                      <a:pt x="22" y="3613"/>
                    </a:lnTo>
                    <a:lnTo>
                      <a:pt x="25" y="3621"/>
                    </a:lnTo>
                    <a:lnTo>
                      <a:pt x="25" y="3628"/>
                    </a:lnTo>
                    <a:lnTo>
                      <a:pt x="28" y="3637"/>
                    </a:lnTo>
                    <a:lnTo>
                      <a:pt x="28" y="3645"/>
                    </a:lnTo>
                    <a:lnTo>
                      <a:pt x="31" y="3654"/>
                    </a:lnTo>
                    <a:lnTo>
                      <a:pt x="32" y="3661"/>
                    </a:lnTo>
                    <a:lnTo>
                      <a:pt x="35" y="3669"/>
                    </a:lnTo>
                    <a:lnTo>
                      <a:pt x="36" y="3678"/>
                    </a:lnTo>
                    <a:lnTo>
                      <a:pt x="39" y="3686"/>
                    </a:lnTo>
                    <a:lnTo>
                      <a:pt x="39" y="3693"/>
                    </a:lnTo>
                    <a:lnTo>
                      <a:pt x="42" y="3702"/>
                    </a:lnTo>
                    <a:lnTo>
                      <a:pt x="44" y="3709"/>
                    </a:lnTo>
                    <a:lnTo>
                      <a:pt x="46" y="3717"/>
                    </a:lnTo>
                    <a:lnTo>
                      <a:pt x="48" y="3724"/>
                    </a:lnTo>
                    <a:lnTo>
                      <a:pt x="51" y="3733"/>
                    </a:lnTo>
                    <a:lnTo>
                      <a:pt x="52" y="3741"/>
                    </a:lnTo>
                    <a:lnTo>
                      <a:pt x="55" y="3750"/>
                    </a:lnTo>
                    <a:lnTo>
                      <a:pt x="56" y="3757"/>
                    </a:lnTo>
                    <a:lnTo>
                      <a:pt x="59" y="3765"/>
                    </a:lnTo>
                    <a:lnTo>
                      <a:pt x="60" y="3774"/>
                    </a:lnTo>
                    <a:lnTo>
                      <a:pt x="65" y="3782"/>
                    </a:lnTo>
                    <a:lnTo>
                      <a:pt x="66" y="3789"/>
                    </a:lnTo>
                    <a:lnTo>
                      <a:pt x="69" y="3798"/>
                    </a:lnTo>
                    <a:lnTo>
                      <a:pt x="70" y="3806"/>
                    </a:lnTo>
                    <a:lnTo>
                      <a:pt x="75" y="3815"/>
                    </a:lnTo>
                    <a:lnTo>
                      <a:pt x="76" y="3822"/>
                    </a:lnTo>
                    <a:lnTo>
                      <a:pt x="77" y="3830"/>
                    </a:lnTo>
                    <a:lnTo>
                      <a:pt x="79" y="3837"/>
                    </a:lnTo>
                    <a:lnTo>
                      <a:pt x="82" y="3846"/>
                    </a:lnTo>
                    <a:lnTo>
                      <a:pt x="83" y="3853"/>
                    </a:lnTo>
                    <a:lnTo>
                      <a:pt x="86" y="3861"/>
                    </a:lnTo>
                    <a:lnTo>
                      <a:pt x="87" y="3870"/>
                    </a:lnTo>
                    <a:lnTo>
                      <a:pt x="90" y="3878"/>
                    </a:lnTo>
                    <a:lnTo>
                      <a:pt x="90" y="3885"/>
                    </a:lnTo>
                    <a:lnTo>
                      <a:pt x="93" y="3894"/>
                    </a:lnTo>
                    <a:lnTo>
                      <a:pt x="93" y="3901"/>
                    </a:lnTo>
                    <a:lnTo>
                      <a:pt x="96" y="3909"/>
                    </a:lnTo>
                    <a:lnTo>
                      <a:pt x="97" y="3918"/>
                    </a:lnTo>
                    <a:lnTo>
                      <a:pt x="99" y="3926"/>
                    </a:lnTo>
                    <a:lnTo>
                      <a:pt x="100" y="3935"/>
                    </a:lnTo>
                    <a:lnTo>
                      <a:pt x="103" y="3943"/>
                    </a:lnTo>
                    <a:lnTo>
                      <a:pt x="103" y="3950"/>
                    </a:lnTo>
                    <a:lnTo>
                      <a:pt x="104" y="3959"/>
                    </a:lnTo>
                    <a:lnTo>
                      <a:pt x="106" y="3967"/>
                    </a:lnTo>
                    <a:lnTo>
                      <a:pt x="107" y="3976"/>
                    </a:lnTo>
                    <a:lnTo>
                      <a:pt x="109" y="3983"/>
                    </a:lnTo>
                    <a:lnTo>
                      <a:pt x="110" y="3991"/>
                    </a:lnTo>
                    <a:lnTo>
                      <a:pt x="111" y="4000"/>
                    </a:lnTo>
                    <a:lnTo>
                      <a:pt x="113" y="4008"/>
                    </a:lnTo>
                    <a:lnTo>
                      <a:pt x="113" y="4015"/>
                    </a:lnTo>
                    <a:lnTo>
                      <a:pt x="114" y="4024"/>
                    </a:lnTo>
                    <a:lnTo>
                      <a:pt x="116" y="4032"/>
                    </a:lnTo>
                    <a:lnTo>
                      <a:pt x="118" y="4041"/>
                    </a:lnTo>
                    <a:lnTo>
                      <a:pt x="118" y="4049"/>
                    </a:lnTo>
                    <a:lnTo>
                      <a:pt x="120" y="4058"/>
                    </a:lnTo>
                    <a:lnTo>
                      <a:pt x="121" y="4066"/>
                    </a:lnTo>
                    <a:lnTo>
                      <a:pt x="124" y="4075"/>
                    </a:lnTo>
                    <a:lnTo>
                      <a:pt x="124" y="4082"/>
                    </a:lnTo>
                    <a:lnTo>
                      <a:pt x="126" y="4090"/>
                    </a:lnTo>
                    <a:lnTo>
                      <a:pt x="127" y="4099"/>
                    </a:lnTo>
                    <a:lnTo>
                      <a:pt x="128" y="4107"/>
                    </a:lnTo>
                    <a:lnTo>
                      <a:pt x="128" y="4114"/>
                    </a:lnTo>
                    <a:lnTo>
                      <a:pt x="131" y="4123"/>
                    </a:lnTo>
                    <a:lnTo>
                      <a:pt x="131" y="4131"/>
                    </a:lnTo>
                    <a:lnTo>
                      <a:pt x="134" y="4140"/>
                    </a:lnTo>
                    <a:lnTo>
                      <a:pt x="134" y="4147"/>
                    </a:lnTo>
                    <a:lnTo>
                      <a:pt x="137" y="4155"/>
                    </a:lnTo>
                    <a:lnTo>
                      <a:pt x="137" y="4164"/>
                    </a:lnTo>
                    <a:lnTo>
                      <a:pt x="140" y="4172"/>
                    </a:lnTo>
                    <a:lnTo>
                      <a:pt x="141" y="4179"/>
                    </a:lnTo>
                    <a:lnTo>
                      <a:pt x="143" y="4188"/>
                    </a:lnTo>
                    <a:lnTo>
                      <a:pt x="144" y="4196"/>
                    </a:lnTo>
                    <a:lnTo>
                      <a:pt x="147" y="4205"/>
                    </a:lnTo>
                    <a:lnTo>
                      <a:pt x="147" y="4212"/>
                    </a:lnTo>
                    <a:lnTo>
                      <a:pt x="150" y="4220"/>
                    </a:lnTo>
                    <a:lnTo>
                      <a:pt x="150" y="4229"/>
                    </a:lnTo>
                    <a:lnTo>
                      <a:pt x="152" y="4237"/>
                    </a:lnTo>
                    <a:lnTo>
                      <a:pt x="154" y="4245"/>
                    </a:lnTo>
                    <a:lnTo>
                      <a:pt x="157" y="4253"/>
                    </a:lnTo>
                    <a:lnTo>
                      <a:pt x="158" y="4261"/>
                    </a:lnTo>
                    <a:lnTo>
                      <a:pt x="161" y="4270"/>
                    </a:lnTo>
                    <a:lnTo>
                      <a:pt x="162" y="4277"/>
                    </a:lnTo>
                    <a:lnTo>
                      <a:pt x="165" y="4286"/>
                    </a:lnTo>
                    <a:lnTo>
                      <a:pt x="167" y="4294"/>
                    </a:lnTo>
                    <a:lnTo>
                      <a:pt x="169" y="4302"/>
                    </a:lnTo>
                    <a:lnTo>
                      <a:pt x="172" y="4310"/>
                    </a:lnTo>
                    <a:lnTo>
                      <a:pt x="175" y="4318"/>
                    </a:lnTo>
                    <a:lnTo>
                      <a:pt x="178" y="4327"/>
                    </a:lnTo>
                    <a:lnTo>
                      <a:pt x="182" y="4335"/>
                    </a:lnTo>
                    <a:lnTo>
                      <a:pt x="188" y="4343"/>
                    </a:lnTo>
                    <a:lnTo>
                      <a:pt x="193" y="4352"/>
                    </a:lnTo>
                    <a:lnTo>
                      <a:pt x="199" y="4360"/>
                    </a:lnTo>
                    <a:lnTo>
                      <a:pt x="205" y="4370"/>
                    </a:lnTo>
                    <a:lnTo>
                      <a:pt x="210" y="4377"/>
                    </a:lnTo>
                    <a:lnTo>
                      <a:pt x="217" y="4384"/>
                    </a:lnTo>
                    <a:lnTo>
                      <a:pt x="225" y="4390"/>
                    </a:lnTo>
                    <a:lnTo>
                      <a:pt x="234" y="4397"/>
                    </a:lnTo>
                    <a:lnTo>
                      <a:pt x="236" y="4397"/>
                    </a:lnTo>
                    <a:lnTo>
                      <a:pt x="239" y="439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03" name="Freeform 11"/>
              <p:cNvSpPr>
                <a:spLocks/>
              </p:cNvSpPr>
              <p:nvPr/>
            </p:nvSpPr>
            <p:spPr bwMode="auto">
              <a:xfrm>
                <a:off x="2876" y="3548"/>
                <a:ext cx="73" cy="98"/>
              </a:xfrm>
              <a:custGeom>
                <a:avLst/>
                <a:gdLst/>
                <a:ahLst/>
                <a:cxnLst>
                  <a:cxn ang="0">
                    <a:pos x="109" y="195"/>
                  </a:cxn>
                  <a:cxn ang="0">
                    <a:pos x="146" y="178"/>
                  </a:cxn>
                  <a:cxn ang="0">
                    <a:pos x="144" y="169"/>
                  </a:cxn>
                  <a:cxn ang="0">
                    <a:pos x="141" y="162"/>
                  </a:cxn>
                  <a:cxn ang="0">
                    <a:pos x="103" y="138"/>
                  </a:cxn>
                  <a:cxn ang="0">
                    <a:pos x="78" y="28"/>
                  </a:cxn>
                  <a:cxn ang="0">
                    <a:pos x="65" y="20"/>
                  </a:cxn>
                  <a:cxn ang="0">
                    <a:pos x="52" y="11"/>
                  </a:cxn>
                  <a:cxn ang="0">
                    <a:pos x="45" y="7"/>
                  </a:cxn>
                  <a:cxn ang="0">
                    <a:pos x="38" y="3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7" y="5"/>
                  </a:cxn>
                  <a:cxn ang="0">
                    <a:pos x="13" y="12"/>
                  </a:cxn>
                  <a:cxn ang="0">
                    <a:pos x="10" y="21"/>
                  </a:cxn>
                  <a:cxn ang="0">
                    <a:pos x="7" y="29"/>
                  </a:cxn>
                  <a:cxn ang="0">
                    <a:pos x="4" y="36"/>
                  </a:cxn>
                  <a:cxn ang="0">
                    <a:pos x="3" y="45"/>
                  </a:cxn>
                  <a:cxn ang="0">
                    <a:pos x="1" y="53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9"/>
                  </a:cxn>
                  <a:cxn ang="0">
                    <a:pos x="4" y="97"/>
                  </a:cxn>
                  <a:cxn ang="0">
                    <a:pos x="6" y="104"/>
                  </a:cxn>
                  <a:cxn ang="0">
                    <a:pos x="10" y="113"/>
                  </a:cxn>
                  <a:cxn ang="0">
                    <a:pos x="13" y="120"/>
                  </a:cxn>
                  <a:cxn ang="0">
                    <a:pos x="20" y="128"/>
                  </a:cxn>
                  <a:cxn ang="0">
                    <a:pos x="26" y="138"/>
                  </a:cxn>
                  <a:cxn ang="0">
                    <a:pos x="33" y="147"/>
                  </a:cxn>
                  <a:cxn ang="0">
                    <a:pos x="37" y="154"/>
                  </a:cxn>
                  <a:cxn ang="0">
                    <a:pos x="41" y="162"/>
                  </a:cxn>
                  <a:cxn ang="0">
                    <a:pos x="109" y="195"/>
                  </a:cxn>
                </a:cxnLst>
                <a:rect l="0" t="0" r="r" b="b"/>
                <a:pathLst>
                  <a:path w="146" h="195">
                    <a:moveTo>
                      <a:pt x="109" y="195"/>
                    </a:moveTo>
                    <a:lnTo>
                      <a:pt x="146" y="178"/>
                    </a:lnTo>
                    <a:lnTo>
                      <a:pt x="144" y="169"/>
                    </a:lnTo>
                    <a:lnTo>
                      <a:pt x="141" y="162"/>
                    </a:lnTo>
                    <a:lnTo>
                      <a:pt x="103" y="138"/>
                    </a:lnTo>
                    <a:lnTo>
                      <a:pt x="78" y="28"/>
                    </a:lnTo>
                    <a:lnTo>
                      <a:pt x="65" y="20"/>
                    </a:lnTo>
                    <a:lnTo>
                      <a:pt x="52" y="11"/>
                    </a:lnTo>
                    <a:lnTo>
                      <a:pt x="45" y="7"/>
                    </a:lnTo>
                    <a:lnTo>
                      <a:pt x="38" y="3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7" y="5"/>
                    </a:lnTo>
                    <a:lnTo>
                      <a:pt x="13" y="12"/>
                    </a:lnTo>
                    <a:lnTo>
                      <a:pt x="10" y="21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3" y="45"/>
                    </a:lnTo>
                    <a:lnTo>
                      <a:pt x="1" y="53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9"/>
                    </a:lnTo>
                    <a:lnTo>
                      <a:pt x="4" y="97"/>
                    </a:lnTo>
                    <a:lnTo>
                      <a:pt x="6" y="104"/>
                    </a:lnTo>
                    <a:lnTo>
                      <a:pt x="10" y="113"/>
                    </a:lnTo>
                    <a:lnTo>
                      <a:pt x="13" y="120"/>
                    </a:lnTo>
                    <a:lnTo>
                      <a:pt x="20" y="128"/>
                    </a:lnTo>
                    <a:lnTo>
                      <a:pt x="26" y="138"/>
                    </a:lnTo>
                    <a:lnTo>
                      <a:pt x="33" y="147"/>
                    </a:lnTo>
                    <a:lnTo>
                      <a:pt x="37" y="154"/>
                    </a:lnTo>
                    <a:lnTo>
                      <a:pt x="41" y="162"/>
                    </a:lnTo>
                    <a:lnTo>
                      <a:pt x="109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04" name="Freeform 12"/>
              <p:cNvSpPr>
                <a:spLocks/>
              </p:cNvSpPr>
              <p:nvPr/>
            </p:nvSpPr>
            <p:spPr bwMode="auto">
              <a:xfrm>
                <a:off x="2710" y="3476"/>
                <a:ext cx="80" cy="131"/>
              </a:xfrm>
              <a:custGeom>
                <a:avLst/>
                <a:gdLst/>
                <a:ahLst/>
                <a:cxnLst>
                  <a:cxn ang="0">
                    <a:pos x="133" y="261"/>
                  </a:cxn>
                  <a:cxn ang="0">
                    <a:pos x="140" y="260"/>
                  </a:cxn>
                  <a:cxn ang="0">
                    <a:pos x="147" y="257"/>
                  </a:cxn>
                  <a:cxn ang="0">
                    <a:pos x="152" y="253"/>
                  </a:cxn>
                  <a:cxn ang="0">
                    <a:pos x="160" y="244"/>
                  </a:cxn>
                  <a:cxn ang="0">
                    <a:pos x="102" y="172"/>
                  </a:cxn>
                  <a:cxn ang="0">
                    <a:pos x="123" y="77"/>
                  </a:cxn>
                  <a:cxn ang="0">
                    <a:pos x="120" y="38"/>
                  </a:cxn>
                  <a:cxn ang="0">
                    <a:pos x="111" y="25"/>
                  </a:cxn>
                  <a:cxn ang="0">
                    <a:pos x="103" y="14"/>
                  </a:cxn>
                  <a:cxn ang="0">
                    <a:pos x="90" y="5"/>
                  </a:cxn>
                  <a:cxn ang="0">
                    <a:pos x="78" y="0"/>
                  </a:cxn>
                  <a:cxn ang="0">
                    <a:pos x="52" y="5"/>
                  </a:cxn>
                  <a:cxn ang="0">
                    <a:pos x="0" y="111"/>
                  </a:cxn>
                  <a:cxn ang="0">
                    <a:pos x="4" y="123"/>
                  </a:cxn>
                  <a:cxn ang="0">
                    <a:pos x="10" y="134"/>
                  </a:cxn>
                  <a:cxn ang="0">
                    <a:pos x="14" y="145"/>
                  </a:cxn>
                  <a:cxn ang="0">
                    <a:pos x="21" y="158"/>
                  </a:cxn>
                  <a:cxn ang="0">
                    <a:pos x="25" y="169"/>
                  </a:cxn>
                  <a:cxn ang="0">
                    <a:pos x="32" y="180"/>
                  </a:cxn>
                  <a:cxn ang="0">
                    <a:pos x="38" y="192"/>
                  </a:cxn>
                  <a:cxn ang="0">
                    <a:pos x="46" y="203"/>
                  </a:cxn>
                  <a:cxn ang="0">
                    <a:pos x="53" y="212"/>
                  </a:cxn>
                  <a:cxn ang="0">
                    <a:pos x="62" y="221"/>
                  </a:cxn>
                  <a:cxn ang="0">
                    <a:pos x="70" y="230"/>
                  </a:cxn>
                  <a:cxn ang="0">
                    <a:pos x="80" y="238"/>
                  </a:cxn>
                  <a:cxn ang="0">
                    <a:pos x="90" y="244"/>
                  </a:cxn>
                  <a:cxn ang="0">
                    <a:pos x="103" y="251"/>
                  </a:cxn>
                  <a:cxn ang="0">
                    <a:pos x="109" y="253"/>
                  </a:cxn>
                  <a:cxn ang="0">
                    <a:pos x="116" y="255"/>
                  </a:cxn>
                  <a:cxn ang="0">
                    <a:pos x="124" y="258"/>
                  </a:cxn>
                  <a:cxn ang="0">
                    <a:pos x="133" y="261"/>
                  </a:cxn>
                </a:cxnLst>
                <a:rect l="0" t="0" r="r" b="b"/>
                <a:pathLst>
                  <a:path w="160" h="261">
                    <a:moveTo>
                      <a:pt x="133" y="261"/>
                    </a:moveTo>
                    <a:lnTo>
                      <a:pt x="140" y="260"/>
                    </a:lnTo>
                    <a:lnTo>
                      <a:pt x="147" y="257"/>
                    </a:lnTo>
                    <a:lnTo>
                      <a:pt x="152" y="253"/>
                    </a:lnTo>
                    <a:lnTo>
                      <a:pt x="160" y="244"/>
                    </a:lnTo>
                    <a:lnTo>
                      <a:pt x="102" y="172"/>
                    </a:lnTo>
                    <a:lnTo>
                      <a:pt x="123" y="77"/>
                    </a:lnTo>
                    <a:lnTo>
                      <a:pt x="120" y="38"/>
                    </a:lnTo>
                    <a:lnTo>
                      <a:pt x="111" y="25"/>
                    </a:lnTo>
                    <a:lnTo>
                      <a:pt x="103" y="14"/>
                    </a:lnTo>
                    <a:lnTo>
                      <a:pt x="90" y="5"/>
                    </a:lnTo>
                    <a:lnTo>
                      <a:pt x="78" y="0"/>
                    </a:lnTo>
                    <a:lnTo>
                      <a:pt x="52" y="5"/>
                    </a:lnTo>
                    <a:lnTo>
                      <a:pt x="0" y="111"/>
                    </a:lnTo>
                    <a:lnTo>
                      <a:pt x="4" y="123"/>
                    </a:lnTo>
                    <a:lnTo>
                      <a:pt x="10" y="134"/>
                    </a:lnTo>
                    <a:lnTo>
                      <a:pt x="14" y="145"/>
                    </a:lnTo>
                    <a:lnTo>
                      <a:pt x="21" y="158"/>
                    </a:lnTo>
                    <a:lnTo>
                      <a:pt x="25" y="169"/>
                    </a:lnTo>
                    <a:lnTo>
                      <a:pt x="32" y="180"/>
                    </a:lnTo>
                    <a:lnTo>
                      <a:pt x="38" y="192"/>
                    </a:lnTo>
                    <a:lnTo>
                      <a:pt x="46" y="203"/>
                    </a:lnTo>
                    <a:lnTo>
                      <a:pt x="53" y="212"/>
                    </a:lnTo>
                    <a:lnTo>
                      <a:pt x="62" y="221"/>
                    </a:lnTo>
                    <a:lnTo>
                      <a:pt x="70" y="230"/>
                    </a:lnTo>
                    <a:lnTo>
                      <a:pt x="80" y="238"/>
                    </a:lnTo>
                    <a:lnTo>
                      <a:pt x="90" y="244"/>
                    </a:lnTo>
                    <a:lnTo>
                      <a:pt x="103" y="251"/>
                    </a:lnTo>
                    <a:lnTo>
                      <a:pt x="109" y="253"/>
                    </a:lnTo>
                    <a:lnTo>
                      <a:pt x="116" y="255"/>
                    </a:lnTo>
                    <a:lnTo>
                      <a:pt x="124" y="258"/>
                    </a:lnTo>
                    <a:lnTo>
                      <a:pt x="133" y="2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05" name="Freeform 13"/>
              <p:cNvSpPr>
                <a:spLocks/>
              </p:cNvSpPr>
              <p:nvPr/>
            </p:nvSpPr>
            <p:spPr bwMode="auto">
              <a:xfrm>
                <a:off x="2576" y="3451"/>
                <a:ext cx="70" cy="108"/>
              </a:xfrm>
              <a:custGeom>
                <a:avLst/>
                <a:gdLst/>
                <a:ahLst/>
                <a:cxnLst>
                  <a:cxn ang="0">
                    <a:pos x="129" y="216"/>
                  </a:cxn>
                  <a:cxn ang="0">
                    <a:pos x="136" y="210"/>
                  </a:cxn>
                  <a:cxn ang="0">
                    <a:pos x="140" y="199"/>
                  </a:cxn>
                  <a:cxn ang="0">
                    <a:pos x="98" y="113"/>
                  </a:cxn>
                  <a:cxn ang="0">
                    <a:pos x="129" y="51"/>
                  </a:cxn>
                  <a:cxn ang="0">
                    <a:pos x="109" y="19"/>
                  </a:cxn>
                  <a:cxn ang="0">
                    <a:pos x="100" y="11"/>
                  </a:cxn>
                  <a:cxn ang="0">
                    <a:pos x="92" y="5"/>
                  </a:cxn>
                  <a:cxn ang="0">
                    <a:pos x="81" y="1"/>
                  </a:cxn>
                  <a:cxn ang="0">
                    <a:pos x="71" y="1"/>
                  </a:cxn>
                  <a:cxn ang="0">
                    <a:pos x="59" y="0"/>
                  </a:cxn>
                  <a:cxn ang="0">
                    <a:pos x="50" y="2"/>
                  </a:cxn>
                  <a:cxn ang="0">
                    <a:pos x="41" y="5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7" y="18"/>
                  </a:cxn>
                  <a:cxn ang="0">
                    <a:pos x="23" y="25"/>
                  </a:cxn>
                  <a:cxn ang="0">
                    <a:pos x="20" y="32"/>
                  </a:cxn>
                  <a:cxn ang="0">
                    <a:pos x="11" y="39"/>
                  </a:cxn>
                  <a:cxn ang="0">
                    <a:pos x="3" y="51"/>
                  </a:cxn>
                  <a:cxn ang="0">
                    <a:pos x="0" y="59"/>
                  </a:cxn>
                  <a:cxn ang="0">
                    <a:pos x="1" y="67"/>
                  </a:cxn>
                  <a:cxn ang="0">
                    <a:pos x="1" y="76"/>
                  </a:cxn>
                  <a:cxn ang="0">
                    <a:pos x="4" y="86"/>
                  </a:cxn>
                  <a:cxn ang="0">
                    <a:pos x="6" y="93"/>
                  </a:cxn>
                  <a:cxn ang="0">
                    <a:pos x="10" y="101"/>
                  </a:cxn>
                  <a:cxn ang="0">
                    <a:pos x="14" y="108"/>
                  </a:cxn>
                  <a:cxn ang="0">
                    <a:pos x="18" y="117"/>
                  </a:cxn>
                  <a:cxn ang="0">
                    <a:pos x="27" y="131"/>
                  </a:cxn>
                  <a:cxn ang="0">
                    <a:pos x="37" y="145"/>
                  </a:cxn>
                  <a:cxn ang="0">
                    <a:pos x="45" y="159"/>
                  </a:cxn>
                  <a:cxn ang="0">
                    <a:pos x="55" y="174"/>
                  </a:cxn>
                  <a:cxn ang="0">
                    <a:pos x="61" y="178"/>
                  </a:cxn>
                  <a:cxn ang="0">
                    <a:pos x="68" y="185"/>
                  </a:cxn>
                  <a:cxn ang="0">
                    <a:pos x="76" y="189"/>
                  </a:cxn>
                  <a:cxn ang="0">
                    <a:pos x="85" y="196"/>
                  </a:cxn>
                  <a:cxn ang="0">
                    <a:pos x="93" y="202"/>
                  </a:cxn>
                  <a:cxn ang="0">
                    <a:pos x="105" y="207"/>
                  </a:cxn>
                  <a:cxn ang="0">
                    <a:pos x="116" y="212"/>
                  </a:cxn>
                  <a:cxn ang="0">
                    <a:pos x="129" y="216"/>
                  </a:cxn>
                </a:cxnLst>
                <a:rect l="0" t="0" r="r" b="b"/>
                <a:pathLst>
                  <a:path w="140" h="216">
                    <a:moveTo>
                      <a:pt x="129" y="216"/>
                    </a:moveTo>
                    <a:lnTo>
                      <a:pt x="136" y="210"/>
                    </a:lnTo>
                    <a:lnTo>
                      <a:pt x="140" y="199"/>
                    </a:lnTo>
                    <a:lnTo>
                      <a:pt x="98" y="113"/>
                    </a:lnTo>
                    <a:lnTo>
                      <a:pt x="129" y="51"/>
                    </a:lnTo>
                    <a:lnTo>
                      <a:pt x="109" y="19"/>
                    </a:lnTo>
                    <a:lnTo>
                      <a:pt x="100" y="11"/>
                    </a:lnTo>
                    <a:lnTo>
                      <a:pt x="92" y="5"/>
                    </a:lnTo>
                    <a:lnTo>
                      <a:pt x="81" y="1"/>
                    </a:lnTo>
                    <a:lnTo>
                      <a:pt x="71" y="1"/>
                    </a:lnTo>
                    <a:lnTo>
                      <a:pt x="59" y="0"/>
                    </a:lnTo>
                    <a:lnTo>
                      <a:pt x="50" y="2"/>
                    </a:lnTo>
                    <a:lnTo>
                      <a:pt x="41" y="5"/>
                    </a:lnTo>
                    <a:lnTo>
                      <a:pt x="34" y="12"/>
                    </a:lnTo>
                    <a:lnTo>
                      <a:pt x="28" y="14"/>
                    </a:lnTo>
                    <a:lnTo>
                      <a:pt x="27" y="18"/>
                    </a:lnTo>
                    <a:lnTo>
                      <a:pt x="23" y="25"/>
                    </a:lnTo>
                    <a:lnTo>
                      <a:pt x="20" y="32"/>
                    </a:lnTo>
                    <a:lnTo>
                      <a:pt x="11" y="39"/>
                    </a:lnTo>
                    <a:lnTo>
                      <a:pt x="3" y="51"/>
                    </a:lnTo>
                    <a:lnTo>
                      <a:pt x="0" y="59"/>
                    </a:lnTo>
                    <a:lnTo>
                      <a:pt x="1" y="67"/>
                    </a:lnTo>
                    <a:lnTo>
                      <a:pt x="1" y="76"/>
                    </a:lnTo>
                    <a:lnTo>
                      <a:pt x="4" y="86"/>
                    </a:lnTo>
                    <a:lnTo>
                      <a:pt x="6" y="93"/>
                    </a:lnTo>
                    <a:lnTo>
                      <a:pt x="10" y="101"/>
                    </a:lnTo>
                    <a:lnTo>
                      <a:pt x="14" y="108"/>
                    </a:lnTo>
                    <a:lnTo>
                      <a:pt x="18" y="117"/>
                    </a:lnTo>
                    <a:lnTo>
                      <a:pt x="27" y="131"/>
                    </a:lnTo>
                    <a:lnTo>
                      <a:pt x="37" y="145"/>
                    </a:lnTo>
                    <a:lnTo>
                      <a:pt x="45" y="159"/>
                    </a:lnTo>
                    <a:lnTo>
                      <a:pt x="55" y="174"/>
                    </a:lnTo>
                    <a:lnTo>
                      <a:pt x="61" y="178"/>
                    </a:lnTo>
                    <a:lnTo>
                      <a:pt x="68" y="185"/>
                    </a:lnTo>
                    <a:lnTo>
                      <a:pt x="76" y="189"/>
                    </a:lnTo>
                    <a:lnTo>
                      <a:pt x="85" y="196"/>
                    </a:lnTo>
                    <a:lnTo>
                      <a:pt x="93" y="202"/>
                    </a:lnTo>
                    <a:lnTo>
                      <a:pt x="105" y="207"/>
                    </a:lnTo>
                    <a:lnTo>
                      <a:pt x="116" y="212"/>
                    </a:lnTo>
                    <a:lnTo>
                      <a:pt x="129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06" name="Freeform 14"/>
              <p:cNvSpPr>
                <a:spLocks/>
              </p:cNvSpPr>
              <p:nvPr/>
            </p:nvSpPr>
            <p:spPr bwMode="auto">
              <a:xfrm>
                <a:off x="2858" y="3321"/>
                <a:ext cx="71" cy="117"/>
              </a:xfrm>
              <a:custGeom>
                <a:avLst/>
                <a:gdLst/>
                <a:ahLst/>
                <a:cxnLst>
                  <a:cxn ang="0">
                    <a:pos x="109" y="235"/>
                  </a:cxn>
                  <a:cxn ang="0">
                    <a:pos x="115" y="235"/>
                  </a:cxn>
                  <a:cxn ang="0">
                    <a:pos x="125" y="235"/>
                  </a:cxn>
                  <a:cxn ang="0">
                    <a:pos x="133" y="231"/>
                  </a:cxn>
                  <a:cxn ang="0">
                    <a:pos x="143" y="224"/>
                  </a:cxn>
                  <a:cxn ang="0">
                    <a:pos x="142" y="215"/>
                  </a:cxn>
                  <a:cxn ang="0">
                    <a:pos x="140" y="207"/>
                  </a:cxn>
                  <a:cxn ang="0">
                    <a:pos x="98" y="184"/>
                  </a:cxn>
                  <a:cxn ang="0">
                    <a:pos x="95" y="177"/>
                  </a:cxn>
                  <a:cxn ang="0">
                    <a:pos x="91" y="173"/>
                  </a:cxn>
                  <a:cxn ang="0">
                    <a:pos x="87" y="169"/>
                  </a:cxn>
                  <a:cxn ang="0">
                    <a:pos x="85" y="163"/>
                  </a:cxn>
                  <a:cxn ang="0">
                    <a:pos x="115" y="34"/>
                  </a:cxn>
                  <a:cxn ang="0">
                    <a:pos x="109" y="25"/>
                  </a:cxn>
                  <a:cxn ang="0">
                    <a:pos x="102" y="15"/>
                  </a:cxn>
                  <a:cxn ang="0">
                    <a:pos x="94" y="6"/>
                  </a:cxn>
                  <a:cxn ang="0">
                    <a:pos x="85" y="0"/>
                  </a:cxn>
                  <a:cxn ang="0">
                    <a:pos x="43" y="17"/>
                  </a:cxn>
                  <a:cxn ang="0">
                    <a:pos x="0" y="114"/>
                  </a:cxn>
                  <a:cxn ang="0">
                    <a:pos x="2" y="114"/>
                  </a:cxn>
                  <a:cxn ang="0">
                    <a:pos x="10" y="114"/>
                  </a:cxn>
                  <a:cxn ang="0">
                    <a:pos x="10" y="128"/>
                  </a:cxn>
                  <a:cxn ang="0">
                    <a:pos x="12" y="142"/>
                  </a:cxn>
                  <a:cxn ang="0">
                    <a:pos x="13" y="156"/>
                  </a:cxn>
                  <a:cxn ang="0">
                    <a:pos x="17" y="172"/>
                  </a:cxn>
                  <a:cxn ang="0">
                    <a:pos x="22" y="184"/>
                  </a:cxn>
                  <a:cxn ang="0">
                    <a:pos x="30" y="198"/>
                  </a:cxn>
                  <a:cxn ang="0">
                    <a:pos x="38" y="211"/>
                  </a:cxn>
                  <a:cxn ang="0">
                    <a:pos x="53" y="224"/>
                  </a:cxn>
                  <a:cxn ang="0">
                    <a:pos x="109" y="235"/>
                  </a:cxn>
                </a:cxnLst>
                <a:rect l="0" t="0" r="r" b="b"/>
                <a:pathLst>
                  <a:path w="143" h="235">
                    <a:moveTo>
                      <a:pt x="109" y="235"/>
                    </a:moveTo>
                    <a:lnTo>
                      <a:pt x="115" y="235"/>
                    </a:lnTo>
                    <a:lnTo>
                      <a:pt x="125" y="235"/>
                    </a:lnTo>
                    <a:lnTo>
                      <a:pt x="133" y="231"/>
                    </a:lnTo>
                    <a:lnTo>
                      <a:pt x="143" y="224"/>
                    </a:lnTo>
                    <a:lnTo>
                      <a:pt x="142" y="215"/>
                    </a:lnTo>
                    <a:lnTo>
                      <a:pt x="140" y="207"/>
                    </a:lnTo>
                    <a:lnTo>
                      <a:pt x="98" y="184"/>
                    </a:lnTo>
                    <a:lnTo>
                      <a:pt x="95" y="177"/>
                    </a:lnTo>
                    <a:lnTo>
                      <a:pt x="91" y="173"/>
                    </a:lnTo>
                    <a:lnTo>
                      <a:pt x="87" y="169"/>
                    </a:lnTo>
                    <a:lnTo>
                      <a:pt x="85" y="163"/>
                    </a:lnTo>
                    <a:lnTo>
                      <a:pt x="115" y="34"/>
                    </a:lnTo>
                    <a:lnTo>
                      <a:pt x="109" y="25"/>
                    </a:lnTo>
                    <a:lnTo>
                      <a:pt x="102" y="15"/>
                    </a:lnTo>
                    <a:lnTo>
                      <a:pt x="94" y="6"/>
                    </a:lnTo>
                    <a:lnTo>
                      <a:pt x="85" y="0"/>
                    </a:lnTo>
                    <a:lnTo>
                      <a:pt x="43" y="17"/>
                    </a:lnTo>
                    <a:lnTo>
                      <a:pt x="0" y="114"/>
                    </a:lnTo>
                    <a:lnTo>
                      <a:pt x="2" y="114"/>
                    </a:lnTo>
                    <a:lnTo>
                      <a:pt x="10" y="114"/>
                    </a:lnTo>
                    <a:lnTo>
                      <a:pt x="10" y="128"/>
                    </a:lnTo>
                    <a:lnTo>
                      <a:pt x="12" y="142"/>
                    </a:lnTo>
                    <a:lnTo>
                      <a:pt x="13" y="156"/>
                    </a:lnTo>
                    <a:lnTo>
                      <a:pt x="17" y="172"/>
                    </a:lnTo>
                    <a:lnTo>
                      <a:pt x="22" y="184"/>
                    </a:lnTo>
                    <a:lnTo>
                      <a:pt x="30" y="198"/>
                    </a:lnTo>
                    <a:lnTo>
                      <a:pt x="38" y="211"/>
                    </a:lnTo>
                    <a:lnTo>
                      <a:pt x="53" y="224"/>
                    </a:lnTo>
                    <a:lnTo>
                      <a:pt x="109" y="2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07" name="Freeform 15"/>
              <p:cNvSpPr>
                <a:spLocks/>
              </p:cNvSpPr>
              <p:nvPr/>
            </p:nvSpPr>
            <p:spPr bwMode="auto">
              <a:xfrm>
                <a:off x="2703" y="3319"/>
                <a:ext cx="56" cy="94"/>
              </a:xfrm>
              <a:custGeom>
                <a:avLst/>
                <a:gdLst/>
                <a:ahLst/>
                <a:cxnLst>
                  <a:cxn ang="0">
                    <a:pos x="60" y="188"/>
                  </a:cxn>
                  <a:cxn ang="0">
                    <a:pos x="70" y="188"/>
                  </a:cxn>
                  <a:cxn ang="0">
                    <a:pos x="84" y="188"/>
                  </a:cxn>
                  <a:cxn ang="0">
                    <a:pos x="92" y="184"/>
                  </a:cxn>
                  <a:cxn ang="0">
                    <a:pos x="97" y="180"/>
                  </a:cxn>
                  <a:cxn ang="0">
                    <a:pos x="97" y="176"/>
                  </a:cxn>
                  <a:cxn ang="0">
                    <a:pos x="97" y="173"/>
                  </a:cxn>
                  <a:cxn ang="0">
                    <a:pos x="89" y="161"/>
                  </a:cxn>
                  <a:cxn ang="0">
                    <a:pos x="84" y="150"/>
                  </a:cxn>
                  <a:cxn ang="0">
                    <a:pos x="87" y="142"/>
                  </a:cxn>
                  <a:cxn ang="0">
                    <a:pos x="90" y="133"/>
                  </a:cxn>
                  <a:cxn ang="0">
                    <a:pos x="93" y="125"/>
                  </a:cxn>
                  <a:cxn ang="0">
                    <a:pos x="97" y="118"/>
                  </a:cxn>
                  <a:cxn ang="0">
                    <a:pos x="100" y="109"/>
                  </a:cxn>
                  <a:cxn ang="0">
                    <a:pos x="103" y="101"/>
                  </a:cxn>
                  <a:cxn ang="0">
                    <a:pos x="106" y="92"/>
                  </a:cxn>
                  <a:cxn ang="0">
                    <a:pos x="108" y="85"/>
                  </a:cxn>
                  <a:cxn ang="0">
                    <a:pos x="110" y="75"/>
                  </a:cxn>
                  <a:cxn ang="0">
                    <a:pos x="111" y="67"/>
                  </a:cxn>
                  <a:cxn ang="0">
                    <a:pos x="111" y="58"/>
                  </a:cxn>
                  <a:cxn ang="0">
                    <a:pos x="113" y="50"/>
                  </a:cxn>
                  <a:cxn ang="0">
                    <a:pos x="113" y="41"/>
                  </a:cxn>
                  <a:cxn ang="0">
                    <a:pos x="113" y="33"/>
                  </a:cxn>
                  <a:cxn ang="0">
                    <a:pos x="111" y="24"/>
                  </a:cxn>
                  <a:cxn ang="0">
                    <a:pos x="110" y="16"/>
                  </a:cxn>
                  <a:cxn ang="0">
                    <a:pos x="106" y="7"/>
                  </a:cxn>
                  <a:cxn ang="0">
                    <a:pos x="101" y="3"/>
                  </a:cxn>
                  <a:cxn ang="0">
                    <a:pos x="93" y="0"/>
                  </a:cxn>
                  <a:cxn ang="0">
                    <a:pos x="84" y="0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9" y="142"/>
                  </a:cxn>
                  <a:cxn ang="0">
                    <a:pos x="14" y="150"/>
                  </a:cxn>
                  <a:cxn ang="0">
                    <a:pos x="21" y="161"/>
                  </a:cxn>
                  <a:cxn ang="0">
                    <a:pos x="26" y="168"/>
                  </a:cxn>
                  <a:cxn ang="0">
                    <a:pos x="36" y="177"/>
                  </a:cxn>
                  <a:cxn ang="0">
                    <a:pos x="46" y="183"/>
                  </a:cxn>
                  <a:cxn ang="0">
                    <a:pos x="60" y="188"/>
                  </a:cxn>
                </a:cxnLst>
                <a:rect l="0" t="0" r="r" b="b"/>
                <a:pathLst>
                  <a:path w="113" h="188">
                    <a:moveTo>
                      <a:pt x="60" y="188"/>
                    </a:moveTo>
                    <a:lnTo>
                      <a:pt x="70" y="188"/>
                    </a:lnTo>
                    <a:lnTo>
                      <a:pt x="84" y="188"/>
                    </a:lnTo>
                    <a:lnTo>
                      <a:pt x="92" y="184"/>
                    </a:lnTo>
                    <a:lnTo>
                      <a:pt x="97" y="180"/>
                    </a:lnTo>
                    <a:lnTo>
                      <a:pt x="97" y="176"/>
                    </a:lnTo>
                    <a:lnTo>
                      <a:pt x="97" y="173"/>
                    </a:lnTo>
                    <a:lnTo>
                      <a:pt x="89" y="161"/>
                    </a:lnTo>
                    <a:lnTo>
                      <a:pt x="84" y="150"/>
                    </a:lnTo>
                    <a:lnTo>
                      <a:pt x="87" y="142"/>
                    </a:lnTo>
                    <a:lnTo>
                      <a:pt x="90" y="133"/>
                    </a:lnTo>
                    <a:lnTo>
                      <a:pt x="93" y="125"/>
                    </a:lnTo>
                    <a:lnTo>
                      <a:pt x="97" y="118"/>
                    </a:lnTo>
                    <a:lnTo>
                      <a:pt x="100" y="109"/>
                    </a:lnTo>
                    <a:lnTo>
                      <a:pt x="103" y="101"/>
                    </a:lnTo>
                    <a:lnTo>
                      <a:pt x="106" y="92"/>
                    </a:lnTo>
                    <a:lnTo>
                      <a:pt x="108" y="85"/>
                    </a:lnTo>
                    <a:lnTo>
                      <a:pt x="110" y="75"/>
                    </a:lnTo>
                    <a:lnTo>
                      <a:pt x="111" y="67"/>
                    </a:lnTo>
                    <a:lnTo>
                      <a:pt x="111" y="58"/>
                    </a:lnTo>
                    <a:lnTo>
                      <a:pt x="113" y="50"/>
                    </a:lnTo>
                    <a:lnTo>
                      <a:pt x="113" y="41"/>
                    </a:lnTo>
                    <a:lnTo>
                      <a:pt x="113" y="33"/>
                    </a:lnTo>
                    <a:lnTo>
                      <a:pt x="111" y="24"/>
                    </a:lnTo>
                    <a:lnTo>
                      <a:pt x="110" y="16"/>
                    </a:lnTo>
                    <a:lnTo>
                      <a:pt x="106" y="7"/>
                    </a:lnTo>
                    <a:lnTo>
                      <a:pt x="101" y="3"/>
                    </a:lnTo>
                    <a:lnTo>
                      <a:pt x="93" y="0"/>
                    </a:lnTo>
                    <a:lnTo>
                      <a:pt x="84" y="0"/>
                    </a:lnTo>
                    <a:lnTo>
                      <a:pt x="0" y="123"/>
                    </a:lnTo>
                    <a:lnTo>
                      <a:pt x="4" y="132"/>
                    </a:lnTo>
                    <a:lnTo>
                      <a:pt x="9" y="142"/>
                    </a:lnTo>
                    <a:lnTo>
                      <a:pt x="14" y="150"/>
                    </a:lnTo>
                    <a:lnTo>
                      <a:pt x="21" y="161"/>
                    </a:lnTo>
                    <a:lnTo>
                      <a:pt x="26" y="168"/>
                    </a:lnTo>
                    <a:lnTo>
                      <a:pt x="36" y="177"/>
                    </a:lnTo>
                    <a:lnTo>
                      <a:pt x="46" y="183"/>
                    </a:lnTo>
                    <a:lnTo>
                      <a:pt x="6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08" name="Freeform 16"/>
              <p:cNvSpPr>
                <a:spLocks/>
              </p:cNvSpPr>
              <p:nvPr/>
            </p:nvSpPr>
            <p:spPr bwMode="auto">
              <a:xfrm>
                <a:off x="2592" y="3282"/>
                <a:ext cx="61" cy="112"/>
              </a:xfrm>
              <a:custGeom>
                <a:avLst/>
                <a:gdLst/>
                <a:ahLst/>
                <a:cxnLst>
                  <a:cxn ang="0">
                    <a:pos x="95" y="223"/>
                  </a:cxn>
                  <a:cxn ang="0">
                    <a:pos x="99" y="222"/>
                  </a:cxn>
                  <a:cxn ang="0">
                    <a:pos x="106" y="219"/>
                  </a:cxn>
                  <a:cxn ang="0">
                    <a:pos x="110" y="215"/>
                  </a:cxn>
                  <a:cxn ang="0">
                    <a:pos x="117" y="206"/>
                  </a:cxn>
                  <a:cxn ang="0">
                    <a:pos x="83" y="151"/>
                  </a:cxn>
                  <a:cxn ang="0">
                    <a:pos x="83" y="141"/>
                  </a:cxn>
                  <a:cxn ang="0">
                    <a:pos x="85" y="131"/>
                  </a:cxn>
                  <a:cxn ang="0">
                    <a:pos x="88" y="123"/>
                  </a:cxn>
                  <a:cxn ang="0">
                    <a:pos x="92" y="114"/>
                  </a:cxn>
                  <a:cxn ang="0">
                    <a:pos x="96" y="104"/>
                  </a:cxn>
                  <a:cxn ang="0">
                    <a:pos x="100" y="96"/>
                  </a:cxn>
                  <a:cxn ang="0">
                    <a:pos x="105" y="87"/>
                  </a:cxn>
                  <a:cxn ang="0">
                    <a:pos x="110" y="79"/>
                  </a:cxn>
                  <a:cxn ang="0">
                    <a:pos x="113" y="69"/>
                  </a:cxn>
                  <a:cxn ang="0">
                    <a:pos x="117" y="61"/>
                  </a:cxn>
                  <a:cxn ang="0">
                    <a:pos x="119" y="52"/>
                  </a:cxn>
                  <a:cxn ang="0">
                    <a:pos x="122" y="44"/>
                  </a:cxn>
                  <a:cxn ang="0">
                    <a:pos x="122" y="34"/>
                  </a:cxn>
                  <a:cxn ang="0">
                    <a:pos x="122" y="25"/>
                  </a:cxn>
                  <a:cxn ang="0">
                    <a:pos x="120" y="17"/>
                  </a:cxn>
                  <a:cxn ang="0">
                    <a:pos x="117" y="8"/>
                  </a:cxn>
                  <a:cxn ang="0">
                    <a:pos x="110" y="4"/>
                  </a:cxn>
                  <a:cxn ang="0">
                    <a:pos x="105" y="1"/>
                  </a:cxn>
                  <a:cxn ang="0">
                    <a:pos x="96" y="0"/>
                  </a:cxn>
                  <a:cxn ang="0">
                    <a:pos x="89" y="0"/>
                  </a:cxn>
                  <a:cxn ang="0">
                    <a:pos x="74" y="1"/>
                  </a:cxn>
                  <a:cxn ang="0">
                    <a:pos x="61" y="8"/>
                  </a:cxn>
                  <a:cxn ang="0">
                    <a:pos x="11" y="94"/>
                  </a:cxn>
                  <a:cxn ang="0">
                    <a:pos x="16" y="104"/>
                  </a:cxn>
                  <a:cxn ang="0">
                    <a:pos x="21" y="117"/>
                  </a:cxn>
                  <a:cxn ang="0">
                    <a:pos x="17" y="124"/>
                  </a:cxn>
                  <a:cxn ang="0">
                    <a:pos x="11" y="126"/>
                  </a:cxn>
                  <a:cxn ang="0">
                    <a:pos x="3" y="127"/>
                  </a:cxn>
                  <a:cxn ang="0">
                    <a:pos x="0" y="134"/>
                  </a:cxn>
                  <a:cxn ang="0">
                    <a:pos x="38" y="202"/>
                  </a:cxn>
                  <a:cxn ang="0">
                    <a:pos x="95" y="223"/>
                  </a:cxn>
                </a:cxnLst>
                <a:rect l="0" t="0" r="r" b="b"/>
                <a:pathLst>
                  <a:path w="122" h="223">
                    <a:moveTo>
                      <a:pt x="95" y="223"/>
                    </a:moveTo>
                    <a:lnTo>
                      <a:pt x="99" y="222"/>
                    </a:lnTo>
                    <a:lnTo>
                      <a:pt x="106" y="219"/>
                    </a:lnTo>
                    <a:lnTo>
                      <a:pt x="110" y="215"/>
                    </a:lnTo>
                    <a:lnTo>
                      <a:pt x="117" y="206"/>
                    </a:lnTo>
                    <a:lnTo>
                      <a:pt x="83" y="151"/>
                    </a:lnTo>
                    <a:lnTo>
                      <a:pt x="83" y="141"/>
                    </a:lnTo>
                    <a:lnTo>
                      <a:pt x="85" y="131"/>
                    </a:lnTo>
                    <a:lnTo>
                      <a:pt x="88" y="123"/>
                    </a:lnTo>
                    <a:lnTo>
                      <a:pt x="92" y="114"/>
                    </a:lnTo>
                    <a:lnTo>
                      <a:pt x="96" y="104"/>
                    </a:lnTo>
                    <a:lnTo>
                      <a:pt x="100" y="96"/>
                    </a:lnTo>
                    <a:lnTo>
                      <a:pt x="105" y="87"/>
                    </a:lnTo>
                    <a:lnTo>
                      <a:pt x="110" y="79"/>
                    </a:lnTo>
                    <a:lnTo>
                      <a:pt x="113" y="69"/>
                    </a:lnTo>
                    <a:lnTo>
                      <a:pt x="117" y="61"/>
                    </a:lnTo>
                    <a:lnTo>
                      <a:pt x="119" y="52"/>
                    </a:lnTo>
                    <a:lnTo>
                      <a:pt x="122" y="44"/>
                    </a:lnTo>
                    <a:lnTo>
                      <a:pt x="122" y="34"/>
                    </a:lnTo>
                    <a:lnTo>
                      <a:pt x="122" y="25"/>
                    </a:lnTo>
                    <a:lnTo>
                      <a:pt x="120" y="17"/>
                    </a:lnTo>
                    <a:lnTo>
                      <a:pt x="117" y="8"/>
                    </a:lnTo>
                    <a:lnTo>
                      <a:pt x="110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89" y="0"/>
                    </a:lnTo>
                    <a:lnTo>
                      <a:pt x="74" y="1"/>
                    </a:lnTo>
                    <a:lnTo>
                      <a:pt x="61" y="8"/>
                    </a:lnTo>
                    <a:lnTo>
                      <a:pt x="11" y="94"/>
                    </a:lnTo>
                    <a:lnTo>
                      <a:pt x="16" y="104"/>
                    </a:lnTo>
                    <a:lnTo>
                      <a:pt x="21" y="117"/>
                    </a:lnTo>
                    <a:lnTo>
                      <a:pt x="17" y="124"/>
                    </a:lnTo>
                    <a:lnTo>
                      <a:pt x="11" y="126"/>
                    </a:lnTo>
                    <a:lnTo>
                      <a:pt x="3" y="127"/>
                    </a:lnTo>
                    <a:lnTo>
                      <a:pt x="0" y="134"/>
                    </a:lnTo>
                    <a:lnTo>
                      <a:pt x="38" y="202"/>
                    </a:lnTo>
                    <a:lnTo>
                      <a:pt x="95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09" name="Freeform 17"/>
              <p:cNvSpPr>
                <a:spLocks/>
              </p:cNvSpPr>
              <p:nvPr/>
            </p:nvSpPr>
            <p:spPr bwMode="auto">
              <a:xfrm>
                <a:off x="2865" y="3361"/>
                <a:ext cx="1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0" y="16"/>
                  </a:cxn>
                </a:cxnLst>
                <a:rect l="0" t="0" r="r" b="b"/>
                <a:pathLst>
                  <a:path w="2" h="16">
                    <a:moveTo>
                      <a:pt x="0" y="16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10" name="Freeform 18"/>
              <p:cNvSpPr>
                <a:spLocks/>
              </p:cNvSpPr>
              <p:nvPr/>
            </p:nvSpPr>
            <p:spPr bwMode="auto">
              <a:xfrm>
                <a:off x="3452" y="2108"/>
                <a:ext cx="200" cy="1136"/>
              </a:xfrm>
              <a:custGeom>
                <a:avLst/>
                <a:gdLst/>
                <a:ahLst/>
                <a:cxnLst>
                  <a:cxn ang="0">
                    <a:pos x="391" y="2219"/>
                  </a:cxn>
                  <a:cxn ang="0">
                    <a:pos x="374" y="2155"/>
                  </a:cxn>
                  <a:cxn ang="0">
                    <a:pos x="352" y="2093"/>
                  </a:cxn>
                  <a:cxn ang="0">
                    <a:pos x="331" y="2031"/>
                  </a:cxn>
                  <a:cxn ang="0">
                    <a:pos x="310" y="1967"/>
                  </a:cxn>
                  <a:cxn ang="0">
                    <a:pos x="292" y="1902"/>
                  </a:cxn>
                  <a:cxn ang="0">
                    <a:pos x="276" y="1842"/>
                  </a:cxn>
                  <a:cxn ang="0">
                    <a:pos x="266" y="1798"/>
                  </a:cxn>
                  <a:cxn ang="0">
                    <a:pos x="253" y="1755"/>
                  </a:cxn>
                  <a:cxn ang="0">
                    <a:pos x="243" y="1714"/>
                  </a:cxn>
                  <a:cxn ang="0">
                    <a:pos x="229" y="1672"/>
                  </a:cxn>
                  <a:cxn ang="0">
                    <a:pos x="218" y="1634"/>
                  </a:cxn>
                  <a:cxn ang="0">
                    <a:pos x="198" y="1576"/>
                  </a:cxn>
                  <a:cxn ang="0">
                    <a:pos x="188" y="1512"/>
                  </a:cxn>
                  <a:cxn ang="0">
                    <a:pos x="177" y="1447"/>
                  </a:cxn>
                  <a:cxn ang="0">
                    <a:pos x="167" y="1384"/>
                  </a:cxn>
                  <a:cxn ang="0">
                    <a:pos x="156" y="1317"/>
                  </a:cxn>
                  <a:cxn ang="0">
                    <a:pos x="146" y="1252"/>
                  </a:cxn>
                  <a:cxn ang="0">
                    <a:pos x="136" y="1188"/>
                  </a:cxn>
                  <a:cxn ang="0">
                    <a:pos x="127" y="1123"/>
                  </a:cxn>
                  <a:cxn ang="0">
                    <a:pos x="119" y="1058"/>
                  </a:cxn>
                  <a:cxn ang="0">
                    <a:pos x="112" y="995"/>
                  </a:cxn>
                  <a:cxn ang="0">
                    <a:pos x="106" y="931"/>
                  </a:cxn>
                  <a:cxn ang="0">
                    <a:pos x="103" y="870"/>
                  </a:cxn>
                  <a:cxn ang="0">
                    <a:pos x="102" y="810"/>
                  </a:cxn>
                  <a:cxn ang="0">
                    <a:pos x="101" y="760"/>
                  </a:cxn>
                  <a:cxn ang="0">
                    <a:pos x="101" y="699"/>
                  </a:cxn>
                  <a:cxn ang="0">
                    <a:pos x="102" y="626"/>
                  </a:cxn>
                  <a:cxn ang="0">
                    <a:pos x="106" y="551"/>
                  </a:cxn>
                  <a:cxn ang="0">
                    <a:pos x="108" y="479"/>
                  </a:cxn>
                  <a:cxn ang="0">
                    <a:pos x="108" y="404"/>
                  </a:cxn>
                  <a:cxn ang="0">
                    <a:pos x="103" y="333"/>
                  </a:cxn>
                  <a:cxn ang="0">
                    <a:pos x="101" y="1"/>
                  </a:cxn>
                  <a:cxn ang="0">
                    <a:pos x="58" y="39"/>
                  </a:cxn>
                  <a:cxn ang="0">
                    <a:pos x="36" y="101"/>
                  </a:cxn>
                  <a:cxn ang="0">
                    <a:pos x="27" y="173"/>
                  </a:cxn>
                  <a:cxn ang="0">
                    <a:pos x="24" y="247"/>
                  </a:cxn>
                  <a:cxn ang="0">
                    <a:pos x="23" y="318"/>
                  </a:cxn>
                  <a:cxn ang="0">
                    <a:pos x="21" y="391"/>
                  </a:cxn>
                  <a:cxn ang="0">
                    <a:pos x="13" y="463"/>
                  </a:cxn>
                  <a:cxn ang="0">
                    <a:pos x="3" y="527"/>
                  </a:cxn>
                  <a:cxn ang="0">
                    <a:pos x="0" y="575"/>
                  </a:cxn>
                  <a:cxn ang="0">
                    <a:pos x="3" y="620"/>
                  </a:cxn>
                  <a:cxn ang="0">
                    <a:pos x="7" y="665"/>
                  </a:cxn>
                  <a:cxn ang="0">
                    <a:pos x="12" y="709"/>
                  </a:cxn>
                  <a:cxn ang="0">
                    <a:pos x="12" y="753"/>
                  </a:cxn>
                  <a:cxn ang="0">
                    <a:pos x="7" y="801"/>
                  </a:cxn>
                  <a:cxn ang="0">
                    <a:pos x="16" y="909"/>
                  </a:cxn>
                  <a:cxn ang="0">
                    <a:pos x="28" y="1017"/>
                  </a:cxn>
                  <a:cxn ang="0">
                    <a:pos x="45" y="1125"/>
                  </a:cxn>
                  <a:cxn ang="0">
                    <a:pos x="64" y="1232"/>
                  </a:cxn>
                  <a:cxn ang="0">
                    <a:pos x="85" y="1338"/>
                  </a:cxn>
                  <a:cxn ang="0">
                    <a:pos x="108" y="1444"/>
                  </a:cxn>
                  <a:cxn ang="0">
                    <a:pos x="130" y="1549"/>
                  </a:cxn>
                  <a:cxn ang="0">
                    <a:pos x="154" y="1655"/>
                  </a:cxn>
                  <a:cxn ang="0">
                    <a:pos x="176" y="1760"/>
                  </a:cxn>
                  <a:cxn ang="0">
                    <a:pos x="200" y="1864"/>
                  </a:cxn>
                  <a:cxn ang="0">
                    <a:pos x="221" y="1970"/>
                  </a:cxn>
                  <a:cxn ang="0">
                    <a:pos x="241" y="2076"/>
                  </a:cxn>
                  <a:cxn ang="0">
                    <a:pos x="260" y="2172"/>
                  </a:cxn>
                  <a:cxn ang="0">
                    <a:pos x="284" y="2239"/>
                  </a:cxn>
                </a:cxnLst>
                <a:rect l="0" t="0" r="r" b="b"/>
                <a:pathLst>
                  <a:path w="402" h="2271">
                    <a:moveTo>
                      <a:pt x="301" y="2271"/>
                    </a:moveTo>
                    <a:lnTo>
                      <a:pt x="402" y="2257"/>
                    </a:lnTo>
                    <a:lnTo>
                      <a:pt x="398" y="2245"/>
                    </a:lnTo>
                    <a:lnTo>
                      <a:pt x="395" y="2232"/>
                    </a:lnTo>
                    <a:lnTo>
                      <a:pt x="391" y="2219"/>
                    </a:lnTo>
                    <a:lnTo>
                      <a:pt x="388" y="2206"/>
                    </a:lnTo>
                    <a:lnTo>
                      <a:pt x="383" y="2194"/>
                    </a:lnTo>
                    <a:lnTo>
                      <a:pt x="381" y="2181"/>
                    </a:lnTo>
                    <a:lnTo>
                      <a:pt x="376" y="2168"/>
                    </a:lnTo>
                    <a:lnTo>
                      <a:pt x="374" y="2155"/>
                    </a:lnTo>
                    <a:lnTo>
                      <a:pt x="369" y="2143"/>
                    </a:lnTo>
                    <a:lnTo>
                      <a:pt x="365" y="2130"/>
                    </a:lnTo>
                    <a:lnTo>
                      <a:pt x="361" y="2117"/>
                    </a:lnTo>
                    <a:lnTo>
                      <a:pt x="357" y="2106"/>
                    </a:lnTo>
                    <a:lnTo>
                      <a:pt x="352" y="2093"/>
                    </a:lnTo>
                    <a:lnTo>
                      <a:pt x="348" y="2081"/>
                    </a:lnTo>
                    <a:lnTo>
                      <a:pt x="344" y="2068"/>
                    </a:lnTo>
                    <a:lnTo>
                      <a:pt x="340" y="2057"/>
                    </a:lnTo>
                    <a:lnTo>
                      <a:pt x="335" y="2044"/>
                    </a:lnTo>
                    <a:lnTo>
                      <a:pt x="331" y="2031"/>
                    </a:lnTo>
                    <a:lnTo>
                      <a:pt x="327" y="2018"/>
                    </a:lnTo>
                    <a:lnTo>
                      <a:pt x="323" y="2006"/>
                    </a:lnTo>
                    <a:lnTo>
                      <a:pt x="318" y="1993"/>
                    </a:lnTo>
                    <a:lnTo>
                      <a:pt x="314" y="1980"/>
                    </a:lnTo>
                    <a:lnTo>
                      <a:pt x="310" y="1967"/>
                    </a:lnTo>
                    <a:lnTo>
                      <a:pt x="306" y="1955"/>
                    </a:lnTo>
                    <a:lnTo>
                      <a:pt x="301" y="1941"/>
                    </a:lnTo>
                    <a:lnTo>
                      <a:pt x="297" y="1928"/>
                    </a:lnTo>
                    <a:lnTo>
                      <a:pt x="294" y="1915"/>
                    </a:lnTo>
                    <a:lnTo>
                      <a:pt x="292" y="1902"/>
                    </a:lnTo>
                    <a:lnTo>
                      <a:pt x="287" y="1890"/>
                    </a:lnTo>
                    <a:lnTo>
                      <a:pt x="284" y="1877"/>
                    </a:lnTo>
                    <a:lnTo>
                      <a:pt x="282" y="1864"/>
                    </a:lnTo>
                    <a:lnTo>
                      <a:pt x="280" y="1852"/>
                    </a:lnTo>
                    <a:lnTo>
                      <a:pt x="276" y="1842"/>
                    </a:lnTo>
                    <a:lnTo>
                      <a:pt x="275" y="1833"/>
                    </a:lnTo>
                    <a:lnTo>
                      <a:pt x="272" y="1823"/>
                    </a:lnTo>
                    <a:lnTo>
                      <a:pt x="270" y="1815"/>
                    </a:lnTo>
                    <a:lnTo>
                      <a:pt x="267" y="1806"/>
                    </a:lnTo>
                    <a:lnTo>
                      <a:pt x="266" y="1798"/>
                    </a:lnTo>
                    <a:lnTo>
                      <a:pt x="263" y="1789"/>
                    </a:lnTo>
                    <a:lnTo>
                      <a:pt x="262" y="1781"/>
                    </a:lnTo>
                    <a:lnTo>
                      <a:pt x="258" y="1772"/>
                    </a:lnTo>
                    <a:lnTo>
                      <a:pt x="256" y="1764"/>
                    </a:lnTo>
                    <a:lnTo>
                      <a:pt x="253" y="1755"/>
                    </a:lnTo>
                    <a:lnTo>
                      <a:pt x="252" y="1747"/>
                    </a:lnTo>
                    <a:lnTo>
                      <a:pt x="249" y="1738"/>
                    </a:lnTo>
                    <a:lnTo>
                      <a:pt x="248" y="1730"/>
                    </a:lnTo>
                    <a:lnTo>
                      <a:pt x="245" y="1721"/>
                    </a:lnTo>
                    <a:lnTo>
                      <a:pt x="243" y="1714"/>
                    </a:lnTo>
                    <a:lnTo>
                      <a:pt x="239" y="1706"/>
                    </a:lnTo>
                    <a:lnTo>
                      <a:pt x="238" y="1697"/>
                    </a:lnTo>
                    <a:lnTo>
                      <a:pt x="235" y="1689"/>
                    </a:lnTo>
                    <a:lnTo>
                      <a:pt x="234" y="1680"/>
                    </a:lnTo>
                    <a:lnTo>
                      <a:pt x="229" y="1672"/>
                    </a:lnTo>
                    <a:lnTo>
                      <a:pt x="228" y="1665"/>
                    </a:lnTo>
                    <a:lnTo>
                      <a:pt x="225" y="1656"/>
                    </a:lnTo>
                    <a:lnTo>
                      <a:pt x="224" y="1649"/>
                    </a:lnTo>
                    <a:lnTo>
                      <a:pt x="219" y="1641"/>
                    </a:lnTo>
                    <a:lnTo>
                      <a:pt x="218" y="1634"/>
                    </a:lnTo>
                    <a:lnTo>
                      <a:pt x="214" y="1625"/>
                    </a:lnTo>
                    <a:lnTo>
                      <a:pt x="212" y="1618"/>
                    </a:lnTo>
                    <a:lnTo>
                      <a:pt x="207" y="1603"/>
                    </a:lnTo>
                    <a:lnTo>
                      <a:pt x="201" y="1589"/>
                    </a:lnTo>
                    <a:lnTo>
                      <a:pt x="198" y="1576"/>
                    </a:lnTo>
                    <a:lnTo>
                      <a:pt x="197" y="1563"/>
                    </a:lnTo>
                    <a:lnTo>
                      <a:pt x="194" y="1550"/>
                    </a:lnTo>
                    <a:lnTo>
                      <a:pt x="193" y="1538"/>
                    </a:lnTo>
                    <a:lnTo>
                      <a:pt x="190" y="1525"/>
                    </a:lnTo>
                    <a:lnTo>
                      <a:pt x="188" y="1512"/>
                    </a:lnTo>
                    <a:lnTo>
                      <a:pt x="185" y="1499"/>
                    </a:lnTo>
                    <a:lnTo>
                      <a:pt x="184" y="1487"/>
                    </a:lnTo>
                    <a:lnTo>
                      <a:pt x="181" y="1473"/>
                    </a:lnTo>
                    <a:lnTo>
                      <a:pt x="180" y="1460"/>
                    </a:lnTo>
                    <a:lnTo>
                      <a:pt x="177" y="1447"/>
                    </a:lnTo>
                    <a:lnTo>
                      <a:pt x="176" y="1434"/>
                    </a:lnTo>
                    <a:lnTo>
                      <a:pt x="173" y="1422"/>
                    </a:lnTo>
                    <a:lnTo>
                      <a:pt x="171" y="1409"/>
                    </a:lnTo>
                    <a:lnTo>
                      <a:pt x="168" y="1396"/>
                    </a:lnTo>
                    <a:lnTo>
                      <a:pt x="167" y="1384"/>
                    </a:lnTo>
                    <a:lnTo>
                      <a:pt x="164" y="1369"/>
                    </a:lnTo>
                    <a:lnTo>
                      <a:pt x="163" y="1357"/>
                    </a:lnTo>
                    <a:lnTo>
                      <a:pt x="160" y="1344"/>
                    </a:lnTo>
                    <a:lnTo>
                      <a:pt x="159" y="1331"/>
                    </a:lnTo>
                    <a:lnTo>
                      <a:pt x="156" y="1317"/>
                    </a:lnTo>
                    <a:lnTo>
                      <a:pt x="154" y="1304"/>
                    </a:lnTo>
                    <a:lnTo>
                      <a:pt x="152" y="1292"/>
                    </a:lnTo>
                    <a:lnTo>
                      <a:pt x="150" y="1279"/>
                    </a:lnTo>
                    <a:lnTo>
                      <a:pt x="147" y="1265"/>
                    </a:lnTo>
                    <a:lnTo>
                      <a:pt x="146" y="1252"/>
                    </a:lnTo>
                    <a:lnTo>
                      <a:pt x="143" y="1239"/>
                    </a:lnTo>
                    <a:lnTo>
                      <a:pt x="142" y="1227"/>
                    </a:lnTo>
                    <a:lnTo>
                      <a:pt x="139" y="1214"/>
                    </a:lnTo>
                    <a:lnTo>
                      <a:pt x="139" y="1201"/>
                    </a:lnTo>
                    <a:lnTo>
                      <a:pt x="136" y="1188"/>
                    </a:lnTo>
                    <a:lnTo>
                      <a:pt x="136" y="1176"/>
                    </a:lnTo>
                    <a:lnTo>
                      <a:pt x="133" y="1162"/>
                    </a:lnTo>
                    <a:lnTo>
                      <a:pt x="132" y="1149"/>
                    </a:lnTo>
                    <a:lnTo>
                      <a:pt x="129" y="1136"/>
                    </a:lnTo>
                    <a:lnTo>
                      <a:pt x="127" y="1123"/>
                    </a:lnTo>
                    <a:lnTo>
                      <a:pt x="125" y="1109"/>
                    </a:lnTo>
                    <a:lnTo>
                      <a:pt x="125" y="1097"/>
                    </a:lnTo>
                    <a:lnTo>
                      <a:pt x="122" y="1084"/>
                    </a:lnTo>
                    <a:lnTo>
                      <a:pt x="122" y="1071"/>
                    </a:lnTo>
                    <a:lnTo>
                      <a:pt x="119" y="1058"/>
                    </a:lnTo>
                    <a:lnTo>
                      <a:pt x="118" y="1046"/>
                    </a:lnTo>
                    <a:lnTo>
                      <a:pt x="116" y="1033"/>
                    </a:lnTo>
                    <a:lnTo>
                      <a:pt x="115" y="1020"/>
                    </a:lnTo>
                    <a:lnTo>
                      <a:pt x="113" y="1008"/>
                    </a:lnTo>
                    <a:lnTo>
                      <a:pt x="112" y="995"/>
                    </a:lnTo>
                    <a:lnTo>
                      <a:pt x="110" y="982"/>
                    </a:lnTo>
                    <a:lnTo>
                      <a:pt x="110" y="969"/>
                    </a:lnTo>
                    <a:lnTo>
                      <a:pt x="109" y="957"/>
                    </a:lnTo>
                    <a:lnTo>
                      <a:pt x="108" y="944"/>
                    </a:lnTo>
                    <a:lnTo>
                      <a:pt x="106" y="931"/>
                    </a:lnTo>
                    <a:lnTo>
                      <a:pt x="106" y="918"/>
                    </a:lnTo>
                    <a:lnTo>
                      <a:pt x="105" y="906"/>
                    </a:lnTo>
                    <a:lnTo>
                      <a:pt x="103" y="894"/>
                    </a:lnTo>
                    <a:lnTo>
                      <a:pt x="103" y="882"/>
                    </a:lnTo>
                    <a:lnTo>
                      <a:pt x="103" y="870"/>
                    </a:lnTo>
                    <a:lnTo>
                      <a:pt x="102" y="858"/>
                    </a:lnTo>
                    <a:lnTo>
                      <a:pt x="102" y="845"/>
                    </a:lnTo>
                    <a:lnTo>
                      <a:pt x="102" y="834"/>
                    </a:lnTo>
                    <a:lnTo>
                      <a:pt x="102" y="822"/>
                    </a:lnTo>
                    <a:lnTo>
                      <a:pt x="102" y="810"/>
                    </a:lnTo>
                    <a:lnTo>
                      <a:pt x="102" y="798"/>
                    </a:lnTo>
                    <a:lnTo>
                      <a:pt x="102" y="787"/>
                    </a:lnTo>
                    <a:lnTo>
                      <a:pt x="102" y="776"/>
                    </a:lnTo>
                    <a:lnTo>
                      <a:pt x="101" y="767"/>
                    </a:lnTo>
                    <a:lnTo>
                      <a:pt x="101" y="760"/>
                    </a:lnTo>
                    <a:lnTo>
                      <a:pt x="101" y="752"/>
                    </a:lnTo>
                    <a:lnTo>
                      <a:pt x="101" y="745"/>
                    </a:lnTo>
                    <a:lnTo>
                      <a:pt x="101" y="729"/>
                    </a:lnTo>
                    <a:lnTo>
                      <a:pt x="101" y="715"/>
                    </a:lnTo>
                    <a:lnTo>
                      <a:pt x="101" y="699"/>
                    </a:lnTo>
                    <a:lnTo>
                      <a:pt x="101" y="685"/>
                    </a:lnTo>
                    <a:lnTo>
                      <a:pt x="101" y="670"/>
                    </a:lnTo>
                    <a:lnTo>
                      <a:pt x="102" y="655"/>
                    </a:lnTo>
                    <a:lnTo>
                      <a:pt x="102" y="640"/>
                    </a:lnTo>
                    <a:lnTo>
                      <a:pt x="102" y="626"/>
                    </a:lnTo>
                    <a:lnTo>
                      <a:pt x="103" y="610"/>
                    </a:lnTo>
                    <a:lnTo>
                      <a:pt x="105" y="596"/>
                    </a:lnTo>
                    <a:lnTo>
                      <a:pt x="105" y="581"/>
                    </a:lnTo>
                    <a:lnTo>
                      <a:pt x="105" y="566"/>
                    </a:lnTo>
                    <a:lnTo>
                      <a:pt x="106" y="551"/>
                    </a:lnTo>
                    <a:lnTo>
                      <a:pt x="108" y="538"/>
                    </a:lnTo>
                    <a:lnTo>
                      <a:pt x="108" y="523"/>
                    </a:lnTo>
                    <a:lnTo>
                      <a:pt x="108" y="508"/>
                    </a:lnTo>
                    <a:lnTo>
                      <a:pt x="108" y="493"/>
                    </a:lnTo>
                    <a:lnTo>
                      <a:pt x="108" y="479"/>
                    </a:lnTo>
                    <a:lnTo>
                      <a:pt x="108" y="463"/>
                    </a:lnTo>
                    <a:lnTo>
                      <a:pt x="108" y="449"/>
                    </a:lnTo>
                    <a:lnTo>
                      <a:pt x="108" y="434"/>
                    </a:lnTo>
                    <a:lnTo>
                      <a:pt x="109" y="419"/>
                    </a:lnTo>
                    <a:lnTo>
                      <a:pt x="108" y="404"/>
                    </a:lnTo>
                    <a:lnTo>
                      <a:pt x="108" y="390"/>
                    </a:lnTo>
                    <a:lnTo>
                      <a:pt x="106" y="376"/>
                    </a:lnTo>
                    <a:lnTo>
                      <a:pt x="106" y="361"/>
                    </a:lnTo>
                    <a:lnTo>
                      <a:pt x="105" y="346"/>
                    </a:lnTo>
                    <a:lnTo>
                      <a:pt x="103" y="333"/>
                    </a:lnTo>
                    <a:lnTo>
                      <a:pt x="102" y="318"/>
                    </a:lnTo>
                    <a:lnTo>
                      <a:pt x="102" y="305"/>
                    </a:lnTo>
                    <a:lnTo>
                      <a:pt x="118" y="5"/>
                    </a:lnTo>
                    <a:lnTo>
                      <a:pt x="109" y="0"/>
                    </a:lnTo>
                    <a:lnTo>
                      <a:pt x="101" y="1"/>
                    </a:lnTo>
                    <a:lnTo>
                      <a:pt x="92" y="7"/>
                    </a:lnTo>
                    <a:lnTo>
                      <a:pt x="85" y="15"/>
                    </a:lnTo>
                    <a:lnTo>
                      <a:pt x="75" y="24"/>
                    </a:lnTo>
                    <a:lnTo>
                      <a:pt x="67" y="32"/>
                    </a:lnTo>
                    <a:lnTo>
                      <a:pt x="58" y="39"/>
                    </a:lnTo>
                    <a:lnTo>
                      <a:pt x="50" y="45"/>
                    </a:lnTo>
                    <a:lnTo>
                      <a:pt x="45" y="57"/>
                    </a:lnTo>
                    <a:lnTo>
                      <a:pt x="41" y="73"/>
                    </a:lnTo>
                    <a:lnTo>
                      <a:pt x="38" y="86"/>
                    </a:lnTo>
                    <a:lnTo>
                      <a:pt x="36" y="101"/>
                    </a:lnTo>
                    <a:lnTo>
                      <a:pt x="33" y="115"/>
                    </a:lnTo>
                    <a:lnTo>
                      <a:pt x="31" y="130"/>
                    </a:lnTo>
                    <a:lnTo>
                      <a:pt x="28" y="144"/>
                    </a:lnTo>
                    <a:lnTo>
                      <a:pt x="28" y="159"/>
                    </a:lnTo>
                    <a:lnTo>
                      <a:pt x="27" y="173"/>
                    </a:lnTo>
                    <a:lnTo>
                      <a:pt x="26" y="188"/>
                    </a:lnTo>
                    <a:lnTo>
                      <a:pt x="24" y="202"/>
                    </a:lnTo>
                    <a:lnTo>
                      <a:pt x="24" y="217"/>
                    </a:lnTo>
                    <a:lnTo>
                      <a:pt x="24" y="231"/>
                    </a:lnTo>
                    <a:lnTo>
                      <a:pt x="24" y="247"/>
                    </a:lnTo>
                    <a:lnTo>
                      <a:pt x="24" y="261"/>
                    </a:lnTo>
                    <a:lnTo>
                      <a:pt x="24" y="277"/>
                    </a:lnTo>
                    <a:lnTo>
                      <a:pt x="23" y="289"/>
                    </a:lnTo>
                    <a:lnTo>
                      <a:pt x="23" y="305"/>
                    </a:lnTo>
                    <a:lnTo>
                      <a:pt x="23" y="318"/>
                    </a:lnTo>
                    <a:lnTo>
                      <a:pt x="23" y="333"/>
                    </a:lnTo>
                    <a:lnTo>
                      <a:pt x="21" y="347"/>
                    </a:lnTo>
                    <a:lnTo>
                      <a:pt x="21" y="361"/>
                    </a:lnTo>
                    <a:lnTo>
                      <a:pt x="21" y="376"/>
                    </a:lnTo>
                    <a:lnTo>
                      <a:pt x="21" y="391"/>
                    </a:lnTo>
                    <a:lnTo>
                      <a:pt x="20" y="405"/>
                    </a:lnTo>
                    <a:lnTo>
                      <a:pt x="19" y="419"/>
                    </a:lnTo>
                    <a:lnTo>
                      <a:pt x="17" y="434"/>
                    </a:lnTo>
                    <a:lnTo>
                      <a:pt x="16" y="449"/>
                    </a:lnTo>
                    <a:lnTo>
                      <a:pt x="13" y="463"/>
                    </a:lnTo>
                    <a:lnTo>
                      <a:pt x="12" y="479"/>
                    </a:lnTo>
                    <a:lnTo>
                      <a:pt x="9" y="493"/>
                    </a:lnTo>
                    <a:lnTo>
                      <a:pt x="7" y="508"/>
                    </a:lnTo>
                    <a:lnTo>
                      <a:pt x="4" y="517"/>
                    </a:lnTo>
                    <a:lnTo>
                      <a:pt x="3" y="527"/>
                    </a:lnTo>
                    <a:lnTo>
                      <a:pt x="2" y="537"/>
                    </a:lnTo>
                    <a:lnTo>
                      <a:pt x="2" y="547"/>
                    </a:lnTo>
                    <a:lnTo>
                      <a:pt x="0" y="555"/>
                    </a:lnTo>
                    <a:lnTo>
                      <a:pt x="0" y="565"/>
                    </a:lnTo>
                    <a:lnTo>
                      <a:pt x="0" y="575"/>
                    </a:lnTo>
                    <a:lnTo>
                      <a:pt x="0" y="585"/>
                    </a:lnTo>
                    <a:lnTo>
                      <a:pt x="0" y="593"/>
                    </a:lnTo>
                    <a:lnTo>
                      <a:pt x="0" y="602"/>
                    </a:lnTo>
                    <a:lnTo>
                      <a:pt x="2" y="610"/>
                    </a:lnTo>
                    <a:lnTo>
                      <a:pt x="3" y="620"/>
                    </a:lnTo>
                    <a:lnTo>
                      <a:pt x="3" y="629"/>
                    </a:lnTo>
                    <a:lnTo>
                      <a:pt x="4" y="639"/>
                    </a:lnTo>
                    <a:lnTo>
                      <a:pt x="6" y="647"/>
                    </a:lnTo>
                    <a:lnTo>
                      <a:pt x="7" y="657"/>
                    </a:lnTo>
                    <a:lnTo>
                      <a:pt x="7" y="665"/>
                    </a:lnTo>
                    <a:lnTo>
                      <a:pt x="9" y="674"/>
                    </a:lnTo>
                    <a:lnTo>
                      <a:pt x="9" y="682"/>
                    </a:lnTo>
                    <a:lnTo>
                      <a:pt x="10" y="692"/>
                    </a:lnTo>
                    <a:lnTo>
                      <a:pt x="10" y="701"/>
                    </a:lnTo>
                    <a:lnTo>
                      <a:pt x="12" y="709"/>
                    </a:lnTo>
                    <a:lnTo>
                      <a:pt x="12" y="718"/>
                    </a:lnTo>
                    <a:lnTo>
                      <a:pt x="13" y="728"/>
                    </a:lnTo>
                    <a:lnTo>
                      <a:pt x="12" y="736"/>
                    </a:lnTo>
                    <a:lnTo>
                      <a:pt x="12" y="745"/>
                    </a:lnTo>
                    <a:lnTo>
                      <a:pt x="12" y="753"/>
                    </a:lnTo>
                    <a:lnTo>
                      <a:pt x="12" y="763"/>
                    </a:lnTo>
                    <a:lnTo>
                      <a:pt x="10" y="771"/>
                    </a:lnTo>
                    <a:lnTo>
                      <a:pt x="10" y="781"/>
                    </a:lnTo>
                    <a:lnTo>
                      <a:pt x="9" y="791"/>
                    </a:lnTo>
                    <a:lnTo>
                      <a:pt x="7" y="801"/>
                    </a:lnTo>
                    <a:lnTo>
                      <a:pt x="7" y="822"/>
                    </a:lnTo>
                    <a:lnTo>
                      <a:pt x="10" y="844"/>
                    </a:lnTo>
                    <a:lnTo>
                      <a:pt x="12" y="865"/>
                    </a:lnTo>
                    <a:lnTo>
                      <a:pt x="14" y="887"/>
                    </a:lnTo>
                    <a:lnTo>
                      <a:pt x="16" y="909"/>
                    </a:lnTo>
                    <a:lnTo>
                      <a:pt x="19" y="931"/>
                    </a:lnTo>
                    <a:lnTo>
                      <a:pt x="20" y="952"/>
                    </a:lnTo>
                    <a:lnTo>
                      <a:pt x="24" y="975"/>
                    </a:lnTo>
                    <a:lnTo>
                      <a:pt x="26" y="996"/>
                    </a:lnTo>
                    <a:lnTo>
                      <a:pt x="28" y="1017"/>
                    </a:lnTo>
                    <a:lnTo>
                      <a:pt x="31" y="1039"/>
                    </a:lnTo>
                    <a:lnTo>
                      <a:pt x="36" y="1061"/>
                    </a:lnTo>
                    <a:lnTo>
                      <a:pt x="38" y="1082"/>
                    </a:lnTo>
                    <a:lnTo>
                      <a:pt x="41" y="1104"/>
                    </a:lnTo>
                    <a:lnTo>
                      <a:pt x="45" y="1125"/>
                    </a:lnTo>
                    <a:lnTo>
                      <a:pt x="50" y="1147"/>
                    </a:lnTo>
                    <a:lnTo>
                      <a:pt x="53" y="1169"/>
                    </a:lnTo>
                    <a:lnTo>
                      <a:pt x="57" y="1190"/>
                    </a:lnTo>
                    <a:lnTo>
                      <a:pt x="60" y="1211"/>
                    </a:lnTo>
                    <a:lnTo>
                      <a:pt x="64" y="1232"/>
                    </a:lnTo>
                    <a:lnTo>
                      <a:pt x="68" y="1254"/>
                    </a:lnTo>
                    <a:lnTo>
                      <a:pt x="72" y="1275"/>
                    </a:lnTo>
                    <a:lnTo>
                      <a:pt x="77" y="1296"/>
                    </a:lnTo>
                    <a:lnTo>
                      <a:pt x="81" y="1317"/>
                    </a:lnTo>
                    <a:lnTo>
                      <a:pt x="85" y="1338"/>
                    </a:lnTo>
                    <a:lnTo>
                      <a:pt x="89" y="1360"/>
                    </a:lnTo>
                    <a:lnTo>
                      <a:pt x="94" y="1381"/>
                    </a:lnTo>
                    <a:lnTo>
                      <a:pt x="98" y="1402"/>
                    </a:lnTo>
                    <a:lnTo>
                      <a:pt x="102" y="1423"/>
                    </a:lnTo>
                    <a:lnTo>
                      <a:pt x="108" y="1444"/>
                    </a:lnTo>
                    <a:lnTo>
                      <a:pt x="112" y="1466"/>
                    </a:lnTo>
                    <a:lnTo>
                      <a:pt x="118" y="1487"/>
                    </a:lnTo>
                    <a:lnTo>
                      <a:pt x="122" y="1507"/>
                    </a:lnTo>
                    <a:lnTo>
                      <a:pt x="126" y="1528"/>
                    </a:lnTo>
                    <a:lnTo>
                      <a:pt x="130" y="1549"/>
                    </a:lnTo>
                    <a:lnTo>
                      <a:pt x="135" y="1570"/>
                    </a:lnTo>
                    <a:lnTo>
                      <a:pt x="139" y="1591"/>
                    </a:lnTo>
                    <a:lnTo>
                      <a:pt x="144" y="1613"/>
                    </a:lnTo>
                    <a:lnTo>
                      <a:pt x="149" y="1634"/>
                    </a:lnTo>
                    <a:lnTo>
                      <a:pt x="154" y="1655"/>
                    </a:lnTo>
                    <a:lnTo>
                      <a:pt x="159" y="1675"/>
                    </a:lnTo>
                    <a:lnTo>
                      <a:pt x="163" y="1696"/>
                    </a:lnTo>
                    <a:lnTo>
                      <a:pt x="167" y="1717"/>
                    </a:lnTo>
                    <a:lnTo>
                      <a:pt x="171" y="1738"/>
                    </a:lnTo>
                    <a:lnTo>
                      <a:pt x="176" y="1760"/>
                    </a:lnTo>
                    <a:lnTo>
                      <a:pt x="181" y="1781"/>
                    </a:lnTo>
                    <a:lnTo>
                      <a:pt x="185" y="1802"/>
                    </a:lnTo>
                    <a:lnTo>
                      <a:pt x="191" y="1823"/>
                    </a:lnTo>
                    <a:lnTo>
                      <a:pt x="195" y="1843"/>
                    </a:lnTo>
                    <a:lnTo>
                      <a:pt x="200" y="1864"/>
                    </a:lnTo>
                    <a:lnTo>
                      <a:pt x="204" y="1885"/>
                    </a:lnTo>
                    <a:lnTo>
                      <a:pt x="208" y="1907"/>
                    </a:lnTo>
                    <a:lnTo>
                      <a:pt x="212" y="1928"/>
                    </a:lnTo>
                    <a:lnTo>
                      <a:pt x="217" y="1949"/>
                    </a:lnTo>
                    <a:lnTo>
                      <a:pt x="221" y="1970"/>
                    </a:lnTo>
                    <a:lnTo>
                      <a:pt x="225" y="1991"/>
                    </a:lnTo>
                    <a:lnTo>
                      <a:pt x="228" y="2013"/>
                    </a:lnTo>
                    <a:lnTo>
                      <a:pt x="232" y="2034"/>
                    </a:lnTo>
                    <a:lnTo>
                      <a:pt x="236" y="2055"/>
                    </a:lnTo>
                    <a:lnTo>
                      <a:pt x="241" y="2076"/>
                    </a:lnTo>
                    <a:lnTo>
                      <a:pt x="243" y="2098"/>
                    </a:lnTo>
                    <a:lnTo>
                      <a:pt x="248" y="2119"/>
                    </a:lnTo>
                    <a:lnTo>
                      <a:pt x="251" y="2140"/>
                    </a:lnTo>
                    <a:lnTo>
                      <a:pt x="255" y="2161"/>
                    </a:lnTo>
                    <a:lnTo>
                      <a:pt x="260" y="2172"/>
                    </a:lnTo>
                    <a:lnTo>
                      <a:pt x="267" y="2185"/>
                    </a:lnTo>
                    <a:lnTo>
                      <a:pt x="272" y="2198"/>
                    </a:lnTo>
                    <a:lnTo>
                      <a:pt x="276" y="2212"/>
                    </a:lnTo>
                    <a:lnTo>
                      <a:pt x="280" y="2225"/>
                    </a:lnTo>
                    <a:lnTo>
                      <a:pt x="284" y="2239"/>
                    </a:lnTo>
                    <a:lnTo>
                      <a:pt x="289" y="2253"/>
                    </a:lnTo>
                    <a:lnTo>
                      <a:pt x="294" y="2267"/>
                    </a:lnTo>
                    <a:lnTo>
                      <a:pt x="297" y="2269"/>
                    </a:lnTo>
                    <a:lnTo>
                      <a:pt x="301" y="22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11" name="Freeform 19"/>
              <p:cNvSpPr>
                <a:spLocks/>
              </p:cNvSpPr>
              <p:nvPr/>
            </p:nvSpPr>
            <p:spPr bwMode="auto">
              <a:xfrm>
                <a:off x="2726" y="3109"/>
                <a:ext cx="74" cy="113"/>
              </a:xfrm>
              <a:custGeom>
                <a:avLst/>
                <a:gdLst/>
                <a:ahLst/>
                <a:cxnLst>
                  <a:cxn ang="0">
                    <a:pos x="70" y="228"/>
                  </a:cxn>
                  <a:cxn ang="0">
                    <a:pos x="111" y="228"/>
                  </a:cxn>
                  <a:cxn ang="0">
                    <a:pos x="115" y="218"/>
                  </a:cxn>
                  <a:cxn ang="0">
                    <a:pos x="108" y="210"/>
                  </a:cxn>
                  <a:cxn ang="0">
                    <a:pos x="98" y="200"/>
                  </a:cxn>
                  <a:cxn ang="0">
                    <a:pos x="94" y="188"/>
                  </a:cxn>
                  <a:cxn ang="0">
                    <a:pos x="149" y="22"/>
                  </a:cxn>
                  <a:cxn ang="0">
                    <a:pos x="142" y="10"/>
                  </a:cxn>
                  <a:cxn ang="0">
                    <a:pos x="130" y="5"/>
                  </a:cxn>
                  <a:cxn ang="0">
                    <a:pos x="122" y="2"/>
                  </a:cxn>
                  <a:cxn ang="0">
                    <a:pos x="115" y="0"/>
                  </a:cxn>
                  <a:cxn ang="0">
                    <a:pos x="108" y="0"/>
                  </a:cxn>
                  <a:cxn ang="0">
                    <a:pos x="101" y="0"/>
                  </a:cxn>
                  <a:cxn ang="0">
                    <a:pos x="88" y="7"/>
                  </a:cxn>
                  <a:cxn ang="0">
                    <a:pos x="75" y="17"/>
                  </a:cxn>
                  <a:cxn ang="0">
                    <a:pos x="62" y="29"/>
                  </a:cxn>
                  <a:cxn ang="0">
                    <a:pos x="51" y="41"/>
                  </a:cxn>
                  <a:cxn ang="0">
                    <a:pos x="40" y="54"/>
                  </a:cxn>
                  <a:cxn ang="0">
                    <a:pos x="31" y="70"/>
                  </a:cxn>
                  <a:cxn ang="0">
                    <a:pos x="27" y="77"/>
                  </a:cxn>
                  <a:cxn ang="0">
                    <a:pos x="24" y="85"/>
                  </a:cxn>
                  <a:cxn ang="0">
                    <a:pos x="21" y="94"/>
                  </a:cxn>
                  <a:cxn ang="0">
                    <a:pos x="20" y="104"/>
                  </a:cxn>
                  <a:cxn ang="0">
                    <a:pos x="20" y="116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10" y="128"/>
                  </a:cxn>
                  <a:cxn ang="0">
                    <a:pos x="2" y="135"/>
                  </a:cxn>
                  <a:cxn ang="0">
                    <a:pos x="0" y="149"/>
                  </a:cxn>
                  <a:cxn ang="0">
                    <a:pos x="6" y="159"/>
                  </a:cxn>
                  <a:cxn ang="0">
                    <a:pos x="13" y="171"/>
                  </a:cxn>
                  <a:cxn ang="0">
                    <a:pos x="17" y="184"/>
                  </a:cxn>
                  <a:cxn ang="0">
                    <a:pos x="26" y="197"/>
                  </a:cxn>
                  <a:cxn ang="0">
                    <a:pos x="31" y="205"/>
                  </a:cxn>
                  <a:cxn ang="0">
                    <a:pos x="41" y="215"/>
                  </a:cxn>
                  <a:cxn ang="0">
                    <a:pos x="46" y="218"/>
                  </a:cxn>
                  <a:cxn ang="0">
                    <a:pos x="53" y="222"/>
                  </a:cxn>
                  <a:cxn ang="0">
                    <a:pos x="61" y="225"/>
                  </a:cxn>
                  <a:cxn ang="0">
                    <a:pos x="70" y="228"/>
                  </a:cxn>
                </a:cxnLst>
                <a:rect l="0" t="0" r="r" b="b"/>
                <a:pathLst>
                  <a:path w="149" h="228">
                    <a:moveTo>
                      <a:pt x="70" y="228"/>
                    </a:moveTo>
                    <a:lnTo>
                      <a:pt x="111" y="228"/>
                    </a:lnTo>
                    <a:lnTo>
                      <a:pt x="115" y="218"/>
                    </a:lnTo>
                    <a:lnTo>
                      <a:pt x="108" y="210"/>
                    </a:lnTo>
                    <a:lnTo>
                      <a:pt x="98" y="200"/>
                    </a:lnTo>
                    <a:lnTo>
                      <a:pt x="94" y="188"/>
                    </a:lnTo>
                    <a:lnTo>
                      <a:pt x="149" y="22"/>
                    </a:lnTo>
                    <a:lnTo>
                      <a:pt x="142" y="10"/>
                    </a:lnTo>
                    <a:lnTo>
                      <a:pt x="130" y="5"/>
                    </a:lnTo>
                    <a:lnTo>
                      <a:pt x="122" y="2"/>
                    </a:lnTo>
                    <a:lnTo>
                      <a:pt x="115" y="0"/>
                    </a:lnTo>
                    <a:lnTo>
                      <a:pt x="108" y="0"/>
                    </a:lnTo>
                    <a:lnTo>
                      <a:pt x="101" y="0"/>
                    </a:lnTo>
                    <a:lnTo>
                      <a:pt x="88" y="7"/>
                    </a:lnTo>
                    <a:lnTo>
                      <a:pt x="75" y="17"/>
                    </a:lnTo>
                    <a:lnTo>
                      <a:pt x="62" y="29"/>
                    </a:lnTo>
                    <a:lnTo>
                      <a:pt x="51" y="41"/>
                    </a:lnTo>
                    <a:lnTo>
                      <a:pt x="40" y="54"/>
                    </a:lnTo>
                    <a:lnTo>
                      <a:pt x="31" y="70"/>
                    </a:lnTo>
                    <a:lnTo>
                      <a:pt x="27" y="77"/>
                    </a:lnTo>
                    <a:lnTo>
                      <a:pt x="24" y="85"/>
                    </a:lnTo>
                    <a:lnTo>
                      <a:pt x="21" y="94"/>
                    </a:lnTo>
                    <a:lnTo>
                      <a:pt x="20" y="104"/>
                    </a:lnTo>
                    <a:lnTo>
                      <a:pt x="20" y="116"/>
                    </a:lnTo>
                    <a:lnTo>
                      <a:pt x="20" y="128"/>
                    </a:lnTo>
                    <a:lnTo>
                      <a:pt x="16" y="128"/>
                    </a:lnTo>
                    <a:lnTo>
                      <a:pt x="10" y="128"/>
                    </a:lnTo>
                    <a:lnTo>
                      <a:pt x="2" y="135"/>
                    </a:lnTo>
                    <a:lnTo>
                      <a:pt x="0" y="149"/>
                    </a:lnTo>
                    <a:lnTo>
                      <a:pt x="6" y="159"/>
                    </a:lnTo>
                    <a:lnTo>
                      <a:pt x="13" y="171"/>
                    </a:lnTo>
                    <a:lnTo>
                      <a:pt x="17" y="184"/>
                    </a:lnTo>
                    <a:lnTo>
                      <a:pt x="26" y="197"/>
                    </a:lnTo>
                    <a:lnTo>
                      <a:pt x="31" y="205"/>
                    </a:lnTo>
                    <a:lnTo>
                      <a:pt x="41" y="215"/>
                    </a:lnTo>
                    <a:lnTo>
                      <a:pt x="46" y="218"/>
                    </a:lnTo>
                    <a:lnTo>
                      <a:pt x="53" y="222"/>
                    </a:lnTo>
                    <a:lnTo>
                      <a:pt x="61" y="225"/>
                    </a:lnTo>
                    <a:lnTo>
                      <a:pt x="70" y="2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12" name="Freeform 20"/>
              <p:cNvSpPr>
                <a:spLocks/>
              </p:cNvSpPr>
              <p:nvPr/>
            </p:nvSpPr>
            <p:spPr bwMode="auto">
              <a:xfrm>
                <a:off x="3552" y="2106"/>
                <a:ext cx="198" cy="1108"/>
              </a:xfrm>
              <a:custGeom>
                <a:avLst/>
                <a:gdLst/>
                <a:ahLst/>
                <a:cxnLst>
                  <a:cxn ang="0">
                    <a:pos x="371" y="2115"/>
                  </a:cxn>
                  <a:cxn ang="0">
                    <a:pos x="383" y="2038"/>
                  </a:cxn>
                  <a:cxn ang="0">
                    <a:pos x="346" y="1953"/>
                  </a:cxn>
                  <a:cxn ang="0">
                    <a:pos x="311" y="1864"/>
                  </a:cxn>
                  <a:cxn ang="0">
                    <a:pos x="287" y="1805"/>
                  </a:cxn>
                  <a:cxn ang="0">
                    <a:pos x="263" y="1744"/>
                  </a:cxn>
                  <a:cxn ang="0">
                    <a:pos x="239" y="1683"/>
                  </a:cxn>
                  <a:cxn ang="0">
                    <a:pos x="221" y="1637"/>
                  </a:cxn>
                  <a:cxn ang="0">
                    <a:pos x="201" y="1562"/>
                  </a:cxn>
                  <a:cxn ang="0">
                    <a:pos x="182" y="1481"/>
                  </a:cxn>
                  <a:cxn ang="0">
                    <a:pos x="164" y="1401"/>
                  </a:cxn>
                  <a:cxn ang="0">
                    <a:pos x="154" y="1329"/>
                  </a:cxn>
                  <a:cxn ang="0">
                    <a:pos x="143" y="1266"/>
                  </a:cxn>
                  <a:cxn ang="0">
                    <a:pos x="133" y="1206"/>
                  </a:cxn>
                  <a:cxn ang="0">
                    <a:pos x="130" y="1150"/>
                  </a:cxn>
                  <a:cxn ang="0">
                    <a:pos x="124" y="1097"/>
                  </a:cxn>
                  <a:cxn ang="0">
                    <a:pos x="116" y="1043"/>
                  </a:cxn>
                  <a:cxn ang="0">
                    <a:pos x="107" y="989"/>
                  </a:cxn>
                  <a:cxn ang="0">
                    <a:pos x="98" y="938"/>
                  </a:cxn>
                  <a:cxn ang="0">
                    <a:pos x="88" y="888"/>
                  </a:cxn>
                  <a:cxn ang="0">
                    <a:pos x="79" y="837"/>
                  </a:cxn>
                  <a:cxn ang="0">
                    <a:pos x="75" y="789"/>
                  </a:cxn>
                  <a:cxn ang="0">
                    <a:pos x="69" y="738"/>
                  </a:cxn>
                  <a:cxn ang="0">
                    <a:pos x="68" y="688"/>
                  </a:cxn>
                  <a:cxn ang="0">
                    <a:pos x="66" y="639"/>
                  </a:cxn>
                  <a:cxn ang="0">
                    <a:pos x="65" y="589"/>
                  </a:cxn>
                  <a:cxn ang="0">
                    <a:pos x="62" y="540"/>
                  </a:cxn>
                  <a:cxn ang="0">
                    <a:pos x="59" y="492"/>
                  </a:cxn>
                  <a:cxn ang="0">
                    <a:pos x="57" y="442"/>
                  </a:cxn>
                  <a:cxn ang="0">
                    <a:pos x="54" y="396"/>
                  </a:cxn>
                  <a:cxn ang="0">
                    <a:pos x="64" y="322"/>
                  </a:cxn>
                  <a:cxn ang="0">
                    <a:pos x="69" y="253"/>
                  </a:cxn>
                  <a:cxn ang="0">
                    <a:pos x="74" y="183"/>
                  </a:cxn>
                  <a:cxn ang="0">
                    <a:pos x="78" y="117"/>
                  </a:cxn>
                  <a:cxn ang="0">
                    <a:pos x="86" y="52"/>
                  </a:cxn>
                  <a:cxn ang="0">
                    <a:pos x="35" y="22"/>
                  </a:cxn>
                  <a:cxn ang="0">
                    <a:pos x="35" y="75"/>
                  </a:cxn>
                  <a:cxn ang="0">
                    <a:pos x="17" y="285"/>
                  </a:cxn>
                  <a:cxn ang="0">
                    <a:pos x="3" y="291"/>
                  </a:cxn>
                  <a:cxn ang="0">
                    <a:pos x="1" y="363"/>
                  </a:cxn>
                  <a:cxn ang="0">
                    <a:pos x="1" y="435"/>
                  </a:cxn>
                  <a:cxn ang="0">
                    <a:pos x="0" y="507"/>
                  </a:cxn>
                  <a:cxn ang="0">
                    <a:pos x="0" y="581"/>
                  </a:cxn>
                  <a:cxn ang="0">
                    <a:pos x="3" y="654"/>
                  </a:cxn>
                  <a:cxn ang="0">
                    <a:pos x="3" y="725"/>
                  </a:cxn>
                  <a:cxn ang="0">
                    <a:pos x="6" y="797"/>
                  </a:cxn>
                  <a:cxn ang="0">
                    <a:pos x="10" y="869"/>
                  </a:cxn>
                  <a:cxn ang="0">
                    <a:pos x="16" y="943"/>
                  </a:cxn>
                  <a:cxn ang="0">
                    <a:pos x="21" y="1013"/>
                  </a:cxn>
                  <a:cxn ang="0">
                    <a:pos x="37" y="1090"/>
                  </a:cxn>
                  <a:cxn ang="0">
                    <a:pos x="52" y="1166"/>
                  </a:cxn>
                  <a:cxn ang="0">
                    <a:pos x="65" y="1244"/>
                  </a:cxn>
                  <a:cxn ang="0">
                    <a:pos x="72" y="1320"/>
                  </a:cxn>
                  <a:cxn ang="0">
                    <a:pos x="82" y="1396"/>
                  </a:cxn>
                  <a:cxn ang="0">
                    <a:pos x="89" y="1473"/>
                  </a:cxn>
                  <a:cxn ang="0">
                    <a:pos x="98" y="1549"/>
                  </a:cxn>
                  <a:cxn ang="0">
                    <a:pos x="107" y="1625"/>
                  </a:cxn>
                  <a:cxn ang="0">
                    <a:pos x="122" y="1702"/>
                  </a:cxn>
                  <a:cxn ang="0">
                    <a:pos x="141" y="1778"/>
                  </a:cxn>
                  <a:cxn ang="0">
                    <a:pos x="168" y="1855"/>
                  </a:cxn>
                  <a:cxn ang="0">
                    <a:pos x="231" y="2067"/>
                  </a:cxn>
                  <a:cxn ang="0">
                    <a:pos x="280" y="2215"/>
                  </a:cxn>
                </a:cxnLst>
                <a:rect l="0" t="0" r="r" b="b"/>
                <a:pathLst>
                  <a:path w="396" h="2215">
                    <a:moveTo>
                      <a:pt x="283" y="2215"/>
                    </a:moveTo>
                    <a:lnTo>
                      <a:pt x="328" y="2147"/>
                    </a:lnTo>
                    <a:lnTo>
                      <a:pt x="337" y="2140"/>
                    </a:lnTo>
                    <a:lnTo>
                      <a:pt x="348" y="2133"/>
                    </a:lnTo>
                    <a:lnTo>
                      <a:pt x="359" y="2123"/>
                    </a:lnTo>
                    <a:lnTo>
                      <a:pt x="371" y="2115"/>
                    </a:lnTo>
                    <a:lnTo>
                      <a:pt x="379" y="2103"/>
                    </a:lnTo>
                    <a:lnTo>
                      <a:pt x="387" y="2093"/>
                    </a:lnTo>
                    <a:lnTo>
                      <a:pt x="392" y="2081"/>
                    </a:lnTo>
                    <a:lnTo>
                      <a:pt x="396" y="2068"/>
                    </a:lnTo>
                    <a:lnTo>
                      <a:pt x="389" y="2052"/>
                    </a:lnTo>
                    <a:lnTo>
                      <a:pt x="383" y="2038"/>
                    </a:lnTo>
                    <a:lnTo>
                      <a:pt x="376" y="2024"/>
                    </a:lnTo>
                    <a:lnTo>
                      <a:pt x="371" y="2010"/>
                    </a:lnTo>
                    <a:lnTo>
                      <a:pt x="363" y="1994"/>
                    </a:lnTo>
                    <a:lnTo>
                      <a:pt x="358" y="1982"/>
                    </a:lnTo>
                    <a:lnTo>
                      <a:pt x="351" y="1966"/>
                    </a:lnTo>
                    <a:lnTo>
                      <a:pt x="346" y="1953"/>
                    </a:lnTo>
                    <a:lnTo>
                      <a:pt x="339" y="1938"/>
                    </a:lnTo>
                    <a:lnTo>
                      <a:pt x="334" y="1924"/>
                    </a:lnTo>
                    <a:lnTo>
                      <a:pt x="328" y="1908"/>
                    </a:lnTo>
                    <a:lnTo>
                      <a:pt x="322" y="1894"/>
                    </a:lnTo>
                    <a:lnTo>
                      <a:pt x="315" y="1879"/>
                    </a:lnTo>
                    <a:lnTo>
                      <a:pt x="311" y="1864"/>
                    </a:lnTo>
                    <a:lnTo>
                      <a:pt x="304" y="1850"/>
                    </a:lnTo>
                    <a:lnTo>
                      <a:pt x="300" y="1836"/>
                    </a:lnTo>
                    <a:lnTo>
                      <a:pt x="296" y="1828"/>
                    </a:lnTo>
                    <a:lnTo>
                      <a:pt x="293" y="1819"/>
                    </a:lnTo>
                    <a:lnTo>
                      <a:pt x="290" y="1812"/>
                    </a:lnTo>
                    <a:lnTo>
                      <a:pt x="287" y="1805"/>
                    </a:lnTo>
                    <a:lnTo>
                      <a:pt x="281" y="1789"/>
                    </a:lnTo>
                    <a:lnTo>
                      <a:pt x="276" y="1775"/>
                    </a:lnTo>
                    <a:lnTo>
                      <a:pt x="272" y="1767"/>
                    </a:lnTo>
                    <a:lnTo>
                      <a:pt x="269" y="1758"/>
                    </a:lnTo>
                    <a:lnTo>
                      <a:pt x="266" y="1751"/>
                    </a:lnTo>
                    <a:lnTo>
                      <a:pt x="263" y="1744"/>
                    </a:lnTo>
                    <a:lnTo>
                      <a:pt x="257" y="1729"/>
                    </a:lnTo>
                    <a:lnTo>
                      <a:pt x="252" y="1715"/>
                    </a:lnTo>
                    <a:lnTo>
                      <a:pt x="247" y="1706"/>
                    </a:lnTo>
                    <a:lnTo>
                      <a:pt x="245" y="1698"/>
                    </a:lnTo>
                    <a:lnTo>
                      <a:pt x="242" y="1691"/>
                    </a:lnTo>
                    <a:lnTo>
                      <a:pt x="239" y="1683"/>
                    </a:lnTo>
                    <a:lnTo>
                      <a:pt x="235" y="1675"/>
                    </a:lnTo>
                    <a:lnTo>
                      <a:pt x="233" y="1666"/>
                    </a:lnTo>
                    <a:lnTo>
                      <a:pt x="229" y="1659"/>
                    </a:lnTo>
                    <a:lnTo>
                      <a:pt x="228" y="1652"/>
                    </a:lnTo>
                    <a:lnTo>
                      <a:pt x="223" y="1644"/>
                    </a:lnTo>
                    <a:lnTo>
                      <a:pt x="221" y="1637"/>
                    </a:lnTo>
                    <a:lnTo>
                      <a:pt x="218" y="1628"/>
                    </a:lnTo>
                    <a:lnTo>
                      <a:pt x="215" y="1621"/>
                    </a:lnTo>
                    <a:lnTo>
                      <a:pt x="209" y="1606"/>
                    </a:lnTo>
                    <a:lnTo>
                      <a:pt x="204" y="1592"/>
                    </a:lnTo>
                    <a:lnTo>
                      <a:pt x="202" y="1576"/>
                    </a:lnTo>
                    <a:lnTo>
                      <a:pt x="201" y="1562"/>
                    </a:lnTo>
                    <a:lnTo>
                      <a:pt x="198" y="1548"/>
                    </a:lnTo>
                    <a:lnTo>
                      <a:pt x="197" y="1535"/>
                    </a:lnTo>
                    <a:lnTo>
                      <a:pt x="192" y="1521"/>
                    </a:lnTo>
                    <a:lnTo>
                      <a:pt x="190" y="1507"/>
                    </a:lnTo>
                    <a:lnTo>
                      <a:pt x="185" y="1494"/>
                    </a:lnTo>
                    <a:lnTo>
                      <a:pt x="182" y="1481"/>
                    </a:lnTo>
                    <a:lnTo>
                      <a:pt x="178" y="1467"/>
                    </a:lnTo>
                    <a:lnTo>
                      <a:pt x="174" y="1454"/>
                    </a:lnTo>
                    <a:lnTo>
                      <a:pt x="171" y="1440"/>
                    </a:lnTo>
                    <a:lnTo>
                      <a:pt x="168" y="1428"/>
                    </a:lnTo>
                    <a:lnTo>
                      <a:pt x="165" y="1413"/>
                    </a:lnTo>
                    <a:lnTo>
                      <a:pt x="164" y="1401"/>
                    </a:lnTo>
                    <a:lnTo>
                      <a:pt x="163" y="1387"/>
                    </a:lnTo>
                    <a:lnTo>
                      <a:pt x="164" y="1374"/>
                    </a:lnTo>
                    <a:lnTo>
                      <a:pt x="160" y="1361"/>
                    </a:lnTo>
                    <a:lnTo>
                      <a:pt x="158" y="1350"/>
                    </a:lnTo>
                    <a:lnTo>
                      <a:pt x="156" y="1339"/>
                    </a:lnTo>
                    <a:lnTo>
                      <a:pt x="154" y="1329"/>
                    </a:lnTo>
                    <a:lnTo>
                      <a:pt x="151" y="1317"/>
                    </a:lnTo>
                    <a:lnTo>
                      <a:pt x="150" y="1307"/>
                    </a:lnTo>
                    <a:lnTo>
                      <a:pt x="147" y="1296"/>
                    </a:lnTo>
                    <a:lnTo>
                      <a:pt x="147" y="1288"/>
                    </a:lnTo>
                    <a:lnTo>
                      <a:pt x="144" y="1276"/>
                    </a:lnTo>
                    <a:lnTo>
                      <a:pt x="143" y="1266"/>
                    </a:lnTo>
                    <a:lnTo>
                      <a:pt x="141" y="1255"/>
                    </a:lnTo>
                    <a:lnTo>
                      <a:pt x="140" y="1245"/>
                    </a:lnTo>
                    <a:lnTo>
                      <a:pt x="137" y="1234"/>
                    </a:lnTo>
                    <a:lnTo>
                      <a:pt x="136" y="1225"/>
                    </a:lnTo>
                    <a:lnTo>
                      <a:pt x="134" y="1214"/>
                    </a:lnTo>
                    <a:lnTo>
                      <a:pt x="133" y="1206"/>
                    </a:lnTo>
                    <a:lnTo>
                      <a:pt x="132" y="1196"/>
                    </a:lnTo>
                    <a:lnTo>
                      <a:pt x="132" y="1187"/>
                    </a:lnTo>
                    <a:lnTo>
                      <a:pt x="132" y="1177"/>
                    </a:lnTo>
                    <a:lnTo>
                      <a:pt x="132" y="1169"/>
                    </a:lnTo>
                    <a:lnTo>
                      <a:pt x="130" y="1159"/>
                    </a:lnTo>
                    <a:lnTo>
                      <a:pt x="130" y="1150"/>
                    </a:lnTo>
                    <a:lnTo>
                      <a:pt x="130" y="1142"/>
                    </a:lnTo>
                    <a:lnTo>
                      <a:pt x="130" y="1134"/>
                    </a:lnTo>
                    <a:lnTo>
                      <a:pt x="129" y="1124"/>
                    </a:lnTo>
                    <a:lnTo>
                      <a:pt x="127" y="1115"/>
                    </a:lnTo>
                    <a:lnTo>
                      <a:pt x="126" y="1105"/>
                    </a:lnTo>
                    <a:lnTo>
                      <a:pt x="124" y="1097"/>
                    </a:lnTo>
                    <a:lnTo>
                      <a:pt x="123" y="1087"/>
                    </a:lnTo>
                    <a:lnTo>
                      <a:pt x="122" y="1078"/>
                    </a:lnTo>
                    <a:lnTo>
                      <a:pt x="120" y="1070"/>
                    </a:lnTo>
                    <a:lnTo>
                      <a:pt x="120" y="1061"/>
                    </a:lnTo>
                    <a:lnTo>
                      <a:pt x="117" y="1052"/>
                    </a:lnTo>
                    <a:lnTo>
                      <a:pt x="116" y="1043"/>
                    </a:lnTo>
                    <a:lnTo>
                      <a:pt x="115" y="1033"/>
                    </a:lnTo>
                    <a:lnTo>
                      <a:pt x="113" y="1025"/>
                    </a:lnTo>
                    <a:lnTo>
                      <a:pt x="110" y="1015"/>
                    </a:lnTo>
                    <a:lnTo>
                      <a:pt x="110" y="1006"/>
                    </a:lnTo>
                    <a:lnTo>
                      <a:pt x="107" y="998"/>
                    </a:lnTo>
                    <a:lnTo>
                      <a:pt x="107" y="989"/>
                    </a:lnTo>
                    <a:lnTo>
                      <a:pt x="105" y="981"/>
                    </a:lnTo>
                    <a:lnTo>
                      <a:pt x="103" y="972"/>
                    </a:lnTo>
                    <a:lnTo>
                      <a:pt x="102" y="964"/>
                    </a:lnTo>
                    <a:lnTo>
                      <a:pt x="100" y="955"/>
                    </a:lnTo>
                    <a:lnTo>
                      <a:pt x="99" y="947"/>
                    </a:lnTo>
                    <a:lnTo>
                      <a:pt x="98" y="938"/>
                    </a:lnTo>
                    <a:lnTo>
                      <a:pt x="96" y="930"/>
                    </a:lnTo>
                    <a:lnTo>
                      <a:pt x="96" y="921"/>
                    </a:lnTo>
                    <a:lnTo>
                      <a:pt x="93" y="913"/>
                    </a:lnTo>
                    <a:lnTo>
                      <a:pt x="92" y="904"/>
                    </a:lnTo>
                    <a:lnTo>
                      <a:pt x="89" y="896"/>
                    </a:lnTo>
                    <a:lnTo>
                      <a:pt x="88" y="888"/>
                    </a:lnTo>
                    <a:lnTo>
                      <a:pt x="86" y="879"/>
                    </a:lnTo>
                    <a:lnTo>
                      <a:pt x="85" y="871"/>
                    </a:lnTo>
                    <a:lnTo>
                      <a:pt x="83" y="862"/>
                    </a:lnTo>
                    <a:lnTo>
                      <a:pt x="83" y="854"/>
                    </a:lnTo>
                    <a:lnTo>
                      <a:pt x="81" y="845"/>
                    </a:lnTo>
                    <a:lnTo>
                      <a:pt x="79" y="837"/>
                    </a:lnTo>
                    <a:lnTo>
                      <a:pt x="78" y="828"/>
                    </a:lnTo>
                    <a:lnTo>
                      <a:pt x="78" y="821"/>
                    </a:lnTo>
                    <a:lnTo>
                      <a:pt x="76" y="813"/>
                    </a:lnTo>
                    <a:lnTo>
                      <a:pt x="75" y="804"/>
                    </a:lnTo>
                    <a:lnTo>
                      <a:pt x="75" y="796"/>
                    </a:lnTo>
                    <a:lnTo>
                      <a:pt x="75" y="789"/>
                    </a:lnTo>
                    <a:lnTo>
                      <a:pt x="74" y="780"/>
                    </a:lnTo>
                    <a:lnTo>
                      <a:pt x="72" y="772"/>
                    </a:lnTo>
                    <a:lnTo>
                      <a:pt x="71" y="763"/>
                    </a:lnTo>
                    <a:lnTo>
                      <a:pt x="71" y="755"/>
                    </a:lnTo>
                    <a:lnTo>
                      <a:pt x="69" y="746"/>
                    </a:lnTo>
                    <a:lnTo>
                      <a:pt x="69" y="738"/>
                    </a:lnTo>
                    <a:lnTo>
                      <a:pt x="69" y="729"/>
                    </a:lnTo>
                    <a:lnTo>
                      <a:pt x="69" y="721"/>
                    </a:lnTo>
                    <a:lnTo>
                      <a:pt x="68" y="712"/>
                    </a:lnTo>
                    <a:lnTo>
                      <a:pt x="68" y="704"/>
                    </a:lnTo>
                    <a:lnTo>
                      <a:pt x="68" y="695"/>
                    </a:lnTo>
                    <a:lnTo>
                      <a:pt x="68" y="688"/>
                    </a:lnTo>
                    <a:lnTo>
                      <a:pt x="68" y="680"/>
                    </a:lnTo>
                    <a:lnTo>
                      <a:pt x="68" y="671"/>
                    </a:lnTo>
                    <a:lnTo>
                      <a:pt x="68" y="663"/>
                    </a:lnTo>
                    <a:lnTo>
                      <a:pt x="68" y="656"/>
                    </a:lnTo>
                    <a:lnTo>
                      <a:pt x="66" y="647"/>
                    </a:lnTo>
                    <a:lnTo>
                      <a:pt x="66" y="639"/>
                    </a:lnTo>
                    <a:lnTo>
                      <a:pt x="66" y="630"/>
                    </a:lnTo>
                    <a:lnTo>
                      <a:pt x="66" y="622"/>
                    </a:lnTo>
                    <a:lnTo>
                      <a:pt x="65" y="613"/>
                    </a:lnTo>
                    <a:lnTo>
                      <a:pt x="65" y="605"/>
                    </a:lnTo>
                    <a:lnTo>
                      <a:pt x="65" y="596"/>
                    </a:lnTo>
                    <a:lnTo>
                      <a:pt x="65" y="589"/>
                    </a:lnTo>
                    <a:lnTo>
                      <a:pt x="64" y="581"/>
                    </a:lnTo>
                    <a:lnTo>
                      <a:pt x="64" y="572"/>
                    </a:lnTo>
                    <a:lnTo>
                      <a:pt x="64" y="564"/>
                    </a:lnTo>
                    <a:lnTo>
                      <a:pt x="64" y="557"/>
                    </a:lnTo>
                    <a:lnTo>
                      <a:pt x="62" y="548"/>
                    </a:lnTo>
                    <a:lnTo>
                      <a:pt x="62" y="540"/>
                    </a:lnTo>
                    <a:lnTo>
                      <a:pt x="62" y="531"/>
                    </a:lnTo>
                    <a:lnTo>
                      <a:pt x="62" y="524"/>
                    </a:lnTo>
                    <a:lnTo>
                      <a:pt x="61" y="516"/>
                    </a:lnTo>
                    <a:lnTo>
                      <a:pt x="61" y="507"/>
                    </a:lnTo>
                    <a:lnTo>
                      <a:pt x="59" y="499"/>
                    </a:lnTo>
                    <a:lnTo>
                      <a:pt x="59" y="492"/>
                    </a:lnTo>
                    <a:lnTo>
                      <a:pt x="58" y="483"/>
                    </a:lnTo>
                    <a:lnTo>
                      <a:pt x="58" y="475"/>
                    </a:lnTo>
                    <a:lnTo>
                      <a:pt x="58" y="466"/>
                    </a:lnTo>
                    <a:lnTo>
                      <a:pt x="58" y="459"/>
                    </a:lnTo>
                    <a:lnTo>
                      <a:pt x="57" y="451"/>
                    </a:lnTo>
                    <a:lnTo>
                      <a:pt x="57" y="442"/>
                    </a:lnTo>
                    <a:lnTo>
                      <a:pt x="55" y="434"/>
                    </a:lnTo>
                    <a:lnTo>
                      <a:pt x="55" y="427"/>
                    </a:lnTo>
                    <a:lnTo>
                      <a:pt x="54" y="418"/>
                    </a:lnTo>
                    <a:lnTo>
                      <a:pt x="54" y="411"/>
                    </a:lnTo>
                    <a:lnTo>
                      <a:pt x="54" y="403"/>
                    </a:lnTo>
                    <a:lnTo>
                      <a:pt x="54" y="396"/>
                    </a:lnTo>
                    <a:lnTo>
                      <a:pt x="55" y="383"/>
                    </a:lnTo>
                    <a:lnTo>
                      <a:pt x="57" y="370"/>
                    </a:lnTo>
                    <a:lnTo>
                      <a:pt x="58" y="359"/>
                    </a:lnTo>
                    <a:lnTo>
                      <a:pt x="61" y="347"/>
                    </a:lnTo>
                    <a:lnTo>
                      <a:pt x="61" y="335"/>
                    </a:lnTo>
                    <a:lnTo>
                      <a:pt x="64" y="322"/>
                    </a:lnTo>
                    <a:lnTo>
                      <a:pt x="64" y="311"/>
                    </a:lnTo>
                    <a:lnTo>
                      <a:pt x="66" y="299"/>
                    </a:lnTo>
                    <a:lnTo>
                      <a:pt x="66" y="287"/>
                    </a:lnTo>
                    <a:lnTo>
                      <a:pt x="68" y="275"/>
                    </a:lnTo>
                    <a:lnTo>
                      <a:pt x="68" y="264"/>
                    </a:lnTo>
                    <a:lnTo>
                      <a:pt x="69" y="253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2" y="217"/>
                    </a:lnTo>
                    <a:lnTo>
                      <a:pt x="74" y="208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2"/>
                    </a:lnTo>
                    <a:lnTo>
                      <a:pt x="75" y="161"/>
                    </a:lnTo>
                    <a:lnTo>
                      <a:pt x="75" y="150"/>
                    </a:lnTo>
                    <a:lnTo>
                      <a:pt x="76" y="138"/>
                    </a:lnTo>
                    <a:lnTo>
                      <a:pt x="76" y="127"/>
                    </a:lnTo>
                    <a:lnTo>
                      <a:pt x="78" y="117"/>
                    </a:lnTo>
                    <a:lnTo>
                      <a:pt x="78" y="104"/>
                    </a:lnTo>
                    <a:lnTo>
                      <a:pt x="79" y="94"/>
                    </a:lnTo>
                    <a:lnTo>
                      <a:pt x="81" y="83"/>
                    </a:lnTo>
                    <a:lnTo>
                      <a:pt x="82" y="73"/>
                    </a:lnTo>
                    <a:lnTo>
                      <a:pt x="83" y="62"/>
                    </a:lnTo>
                    <a:lnTo>
                      <a:pt x="86" y="52"/>
                    </a:lnTo>
                    <a:lnTo>
                      <a:pt x="88" y="41"/>
                    </a:lnTo>
                    <a:lnTo>
                      <a:pt x="91" y="31"/>
                    </a:lnTo>
                    <a:lnTo>
                      <a:pt x="54" y="0"/>
                    </a:lnTo>
                    <a:lnTo>
                      <a:pt x="44" y="5"/>
                    </a:lnTo>
                    <a:lnTo>
                      <a:pt x="38" y="14"/>
                    </a:lnTo>
                    <a:lnTo>
                      <a:pt x="35" y="22"/>
                    </a:lnTo>
                    <a:lnTo>
                      <a:pt x="35" y="32"/>
                    </a:lnTo>
                    <a:lnTo>
                      <a:pt x="35" y="41"/>
                    </a:lnTo>
                    <a:lnTo>
                      <a:pt x="35" y="51"/>
                    </a:lnTo>
                    <a:lnTo>
                      <a:pt x="35" y="59"/>
                    </a:lnTo>
                    <a:lnTo>
                      <a:pt x="37" y="69"/>
                    </a:lnTo>
                    <a:lnTo>
                      <a:pt x="35" y="75"/>
                    </a:lnTo>
                    <a:lnTo>
                      <a:pt x="33" y="79"/>
                    </a:lnTo>
                    <a:lnTo>
                      <a:pt x="28" y="80"/>
                    </a:lnTo>
                    <a:lnTo>
                      <a:pt x="25" y="80"/>
                    </a:lnTo>
                    <a:lnTo>
                      <a:pt x="21" y="275"/>
                    </a:lnTo>
                    <a:lnTo>
                      <a:pt x="20" y="281"/>
                    </a:lnTo>
                    <a:lnTo>
                      <a:pt x="17" y="285"/>
                    </a:lnTo>
                    <a:lnTo>
                      <a:pt x="13" y="285"/>
                    </a:lnTo>
                    <a:lnTo>
                      <a:pt x="8" y="284"/>
                    </a:lnTo>
                    <a:lnTo>
                      <a:pt x="4" y="273"/>
                    </a:lnTo>
                    <a:lnTo>
                      <a:pt x="4" y="268"/>
                    </a:lnTo>
                    <a:lnTo>
                      <a:pt x="3" y="280"/>
                    </a:lnTo>
                    <a:lnTo>
                      <a:pt x="3" y="291"/>
                    </a:lnTo>
                    <a:lnTo>
                      <a:pt x="3" y="302"/>
                    </a:lnTo>
                    <a:lnTo>
                      <a:pt x="3" y="315"/>
                    </a:lnTo>
                    <a:lnTo>
                      <a:pt x="1" y="326"/>
                    </a:lnTo>
                    <a:lnTo>
                      <a:pt x="1" y="339"/>
                    </a:lnTo>
                    <a:lnTo>
                      <a:pt x="1" y="350"/>
                    </a:lnTo>
                    <a:lnTo>
                      <a:pt x="1" y="363"/>
                    </a:lnTo>
                    <a:lnTo>
                      <a:pt x="1" y="374"/>
                    </a:lnTo>
                    <a:lnTo>
                      <a:pt x="1" y="387"/>
                    </a:lnTo>
                    <a:lnTo>
                      <a:pt x="1" y="398"/>
                    </a:lnTo>
                    <a:lnTo>
                      <a:pt x="1" y="411"/>
                    </a:lnTo>
                    <a:lnTo>
                      <a:pt x="1" y="422"/>
                    </a:lnTo>
                    <a:lnTo>
                      <a:pt x="1" y="435"/>
                    </a:lnTo>
                    <a:lnTo>
                      <a:pt x="1" y="448"/>
                    </a:lnTo>
                    <a:lnTo>
                      <a:pt x="1" y="461"/>
                    </a:lnTo>
                    <a:lnTo>
                      <a:pt x="0" y="472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0" y="507"/>
                    </a:lnTo>
                    <a:lnTo>
                      <a:pt x="0" y="519"/>
                    </a:lnTo>
                    <a:lnTo>
                      <a:pt x="0" y="531"/>
                    </a:lnTo>
                    <a:lnTo>
                      <a:pt x="0" y="544"/>
                    </a:lnTo>
                    <a:lnTo>
                      <a:pt x="0" y="557"/>
                    </a:lnTo>
                    <a:lnTo>
                      <a:pt x="0" y="568"/>
                    </a:lnTo>
                    <a:lnTo>
                      <a:pt x="0" y="581"/>
                    </a:lnTo>
                    <a:lnTo>
                      <a:pt x="0" y="592"/>
                    </a:lnTo>
                    <a:lnTo>
                      <a:pt x="1" y="605"/>
                    </a:lnTo>
                    <a:lnTo>
                      <a:pt x="1" y="616"/>
                    </a:lnTo>
                    <a:lnTo>
                      <a:pt x="1" y="629"/>
                    </a:lnTo>
                    <a:lnTo>
                      <a:pt x="1" y="642"/>
                    </a:lnTo>
                    <a:lnTo>
                      <a:pt x="3" y="654"/>
                    </a:lnTo>
                    <a:lnTo>
                      <a:pt x="3" y="666"/>
                    </a:lnTo>
                    <a:lnTo>
                      <a:pt x="3" y="677"/>
                    </a:lnTo>
                    <a:lnTo>
                      <a:pt x="3" y="688"/>
                    </a:lnTo>
                    <a:lnTo>
                      <a:pt x="3" y="701"/>
                    </a:lnTo>
                    <a:lnTo>
                      <a:pt x="3" y="712"/>
                    </a:lnTo>
                    <a:lnTo>
                      <a:pt x="3" y="725"/>
                    </a:lnTo>
                    <a:lnTo>
                      <a:pt x="3" y="738"/>
                    </a:lnTo>
                    <a:lnTo>
                      <a:pt x="4" y="750"/>
                    </a:lnTo>
                    <a:lnTo>
                      <a:pt x="4" y="762"/>
                    </a:lnTo>
                    <a:lnTo>
                      <a:pt x="4" y="773"/>
                    </a:lnTo>
                    <a:lnTo>
                      <a:pt x="4" y="784"/>
                    </a:lnTo>
                    <a:lnTo>
                      <a:pt x="6" y="797"/>
                    </a:lnTo>
                    <a:lnTo>
                      <a:pt x="6" y="808"/>
                    </a:lnTo>
                    <a:lnTo>
                      <a:pt x="7" y="821"/>
                    </a:lnTo>
                    <a:lnTo>
                      <a:pt x="8" y="834"/>
                    </a:lnTo>
                    <a:lnTo>
                      <a:pt x="10" y="847"/>
                    </a:lnTo>
                    <a:lnTo>
                      <a:pt x="10" y="858"/>
                    </a:lnTo>
                    <a:lnTo>
                      <a:pt x="10" y="869"/>
                    </a:lnTo>
                    <a:lnTo>
                      <a:pt x="11" y="880"/>
                    </a:lnTo>
                    <a:lnTo>
                      <a:pt x="13" y="893"/>
                    </a:lnTo>
                    <a:lnTo>
                      <a:pt x="13" y="904"/>
                    </a:lnTo>
                    <a:lnTo>
                      <a:pt x="13" y="917"/>
                    </a:lnTo>
                    <a:lnTo>
                      <a:pt x="14" y="930"/>
                    </a:lnTo>
                    <a:lnTo>
                      <a:pt x="16" y="943"/>
                    </a:lnTo>
                    <a:lnTo>
                      <a:pt x="16" y="954"/>
                    </a:lnTo>
                    <a:lnTo>
                      <a:pt x="17" y="965"/>
                    </a:lnTo>
                    <a:lnTo>
                      <a:pt x="18" y="977"/>
                    </a:lnTo>
                    <a:lnTo>
                      <a:pt x="20" y="989"/>
                    </a:lnTo>
                    <a:lnTo>
                      <a:pt x="20" y="1001"/>
                    </a:lnTo>
                    <a:lnTo>
                      <a:pt x="21" y="1013"/>
                    </a:lnTo>
                    <a:lnTo>
                      <a:pt x="23" y="1026"/>
                    </a:lnTo>
                    <a:lnTo>
                      <a:pt x="25" y="1039"/>
                    </a:lnTo>
                    <a:lnTo>
                      <a:pt x="28" y="1052"/>
                    </a:lnTo>
                    <a:lnTo>
                      <a:pt x="31" y="1064"/>
                    </a:lnTo>
                    <a:lnTo>
                      <a:pt x="34" y="1077"/>
                    </a:lnTo>
                    <a:lnTo>
                      <a:pt x="37" y="1090"/>
                    </a:lnTo>
                    <a:lnTo>
                      <a:pt x="40" y="1102"/>
                    </a:lnTo>
                    <a:lnTo>
                      <a:pt x="42" y="1115"/>
                    </a:lnTo>
                    <a:lnTo>
                      <a:pt x="45" y="1128"/>
                    </a:lnTo>
                    <a:lnTo>
                      <a:pt x="48" y="1141"/>
                    </a:lnTo>
                    <a:lnTo>
                      <a:pt x="50" y="1153"/>
                    </a:lnTo>
                    <a:lnTo>
                      <a:pt x="52" y="1166"/>
                    </a:lnTo>
                    <a:lnTo>
                      <a:pt x="54" y="1179"/>
                    </a:lnTo>
                    <a:lnTo>
                      <a:pt x="57" y="1191"/>
                    </a:lnTo>
                    <a:lnTo>
                      <a:pt x="58" y="1204"/>
                    </a:lnTo>
                    <a:lnTo>
                      <a:pt x="61" y="1217"/>
                    </a:lnTo>
                    <a:lnTo>
                      <a:pt x="62" y="1230"/>
                    </a:lnTo>
                    <a:lnTo>
                      <a:pt x="65" y="1244"/>
                    </a:lnTo>
                    <a:lnTo>
                      <a:pt x="65" y="1257"/>
                    </a:lnTo>
                    <a:lnTo>
                      <a:pt x="66" y="1269"/>
                    </a:lnTo>
                    <a:lnTo>
                      <a:pt x="68" y="1282"/>
                    </a:lnTo>
                    <a:lnTo>
                      <a:pt x="71" y="1295"/>
                    </a:lnTo>
                    <a:lnTo>
                      <a:pt x="71" y="1307"/>
                    </a:lnTo>
                    <a:lnTo>
                      <a:pt x="72" y="1320"/>
                    </a:lnTo>
                    <a:lnTo>
                      <a:pt x="74" y="1333"/>
                    </a:lnTo>
                    <a:lnTo>
                      <a:pt x="76" y="1346"/>
                    </a:lnTo>
                    <a:lnTo>
                      <a:pt x="76" y="1358"/>
                    </a:lnTo>
                    <a:lnTo>
                      <a:pt x="78" y="1371"/>
                    </a:lnTo>
                    <a:lnTo>
                      <a:pt x="79" y="1384"/>
                    </a:lnTo>
                    <a:lnTo>
                      <a:pt x="82" y="1396"/>
                    </a:lnTo>
                    <a:lnTo>
                      <a:pt x="82" y="1409"/>
                    </a:lnTo>
                    <a:lnTo>
                      <a:pt x="83" y="1422"/>
                    </a:lnTo>
                    <a:lnTo>
                      <a:pt x="85" y="1435"/>
                    </a:lnTo>
                    <a:lnTo>
                      <a:pt x="88" y="1449"/>
                    </a:lnTo>
                    <a:lnTo>
                      <a:pt x="88" y="1460"/>
                    </a:lnTo>
                    <a:lnTo>
                      <a:pt x="89" y="1473"/>
                    </a:lnTo>
                    <a:lnTo>
                      <a:pt x="91" y="1486"/>
                    </a:lnTo>
                    <a:lnTo>
                      <a:pt x="92" y="1498"/>
                    </a:lnTo>
                    <a:lnTo>
                      <a:pt x="92" y="1511"/>
                    </a:lnTo>
                    <a:lnTo>
                      <a:pt x="93" y="1524"/>
                    </a:lnTo>
                    <a:lnTo>
                      <a:pt x="95" y="1536"/>
                    </a:lnTo>
                    <a:lnTo>
                      <a:pt x="98" y="1549"/>
                    </a:lnTo>
                    <a:lnTo>
                      <a:pt x="98" y="1562"/>
                    </a:lnTo>
                    <a:lnTo>
                      <a:pt x="100" y="1575"/>
                    </a:lnTo>
                    <a:lnTo>
                      <a:pt x="100" y="1587"/>
                    </a:lnTo>
                    <a:lnTo>
                      <a:pt x="103" y="1600"/>
                    </a:lnTo>
                    <a:lnTo>
                      <a:pt x="105" y="1613"/>
                    </a:lnTo>
                    <a:lnTo>
                      <a:pt x="107" y="1625"/>
                    </a:lnTo>
                    <a:lnTo>
                      <a:pt x="109" y="1638"/>
                    </a:lnTo>
                    <a:lnTo>
                      <a:pt x="113" y="1651"/>
                    </a:lnTo>
                    <a:lnTo>
                      <a:pt x="115" y="1664"/>
                    </a:lnTo>
                    <a:lnTo>
                      <a:pt x="117" y="1676"/>
                    </a:lnTo>
                    <a:lnTo>
                      <a:pt x="119" y="1689"/>
                    </a:lnTo>
                    <a:lnTo>
                      <a:pt x="122" y="1702"/>
                    </a:lnTo>
                    <a:lnTo>
                      <a:pt x="124" y="1715"/>
                    </a:lnTo>
                    <a:lnTo>
                      <a:pt x="127" y="1727"/>
                    </a:lnTo>
                    <a:lnTo>
                      <a:pt x="132" y="1740"/>
                    </a:lnTo>
                    <a:lnTo>
                      <a:pt x="136" y="1753"/>
                    </a:lnTo>
                    <a:lnTo>
                      <a:pt x="139" y="1765"/>
                    </a:lnTo>
                    <a:lnTo>
                      <a:pt x="141" y="1778"/>
                    </a:lnTo>
                    <a:lnTo>
                      <a:pt x="146" y="1791"/>
                    </a:lnTo>
                    <a:lnTo>
                      <a:pt x="150" y="1804"/>
                    </a:lnTo>
                    <a:lnTo>
                      <a:pt x="154" y="1816"/>
                    </a:lnTo>
                    <a:lnTo>
                      <a:pt x="158" y="1829"/>
                    </a:lnTo>
                    <a:lnTo>
                      <a:pt x="163" y="1842"/>
                    </a:lnTo>
                    <a:lnTo>
                      <a:pt x="168" y="1855"/>
                    </a:lnTo>
                    <a:lnTo>
                      <a:pt x="170" y="1856"/>
                    </a:lnTo>
                    <a:lnTo>
                      <a:pt x="174" y="1859"/>
                    </a:lnTo>
                    <a:lnTo>
                      <a:pt x="177" y="1863"/>
                    </a:lnTo>
                    <a:lnTo>
                      <a:pt x="180" y="1870"/>
                    </a:lnTo>
                    <a:lnTo>
                      <a:pt x="222" y="2060"/>
                    </a:lnTo>
                    <a:lnTo>
                      <a:pt x="231" y="2067"/>
                    </a:lnTo>
                    <a:lnTo>
                      <a:pt x="239" y="2075"/>
                    </a:lnTo>
                    <a:lnTo>
                      <a:pt x="246" y="2127"/>
                    </a:lnTo>
                    <a:lnTo>
                      <a:pt x="272" y="2215"/>
                    </a:lnTo>
                    <a:lnTo>
                      <a:pt x="273" y="2215"/>
                    </a:lnTo>
                    <a:lnTo>
                      <a:pt x="277" y="2215"/>
                    </a:lnTo>
                    <a:lnTo>
                      <a:pt x="280" y="2215"/>
                    </a:lnTo>
                    <a:lnTo>
                      <a:pt x="283" y="221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13" name="Freeform 21"/>
              <p:cNvSpPr>
                <a:spLocks/>
              </p:cNvSpPr>
              <p:nvPr/>
            </p:nvSpPr>
            <p:spPr bwMode="auto">
              <a:xfrm>
                <a:off x="2620" y="3074"/>
                <a:ext cx="62" cy="116"/>
              </a:xfrm>
              <a:custGeom>
                <a:avLst/>
                <a:gdLst/>
                <a:ahLst/>
                <a:cxnLst>
                  <a:cxn ang="0">
                    <a:pos x="95" y="232"/>
                  </a:cxn>
                  <a:cxn ang="0">
                    <a:pos x="102" y="228"/>
                  </a:cxn>
                  <a:cxn ang="0">
                    <a:pos x="113" y="225"/>
                  </a:cxn>
                  <a:cxn ang="0">
                    <a:pos x="113" y="215"/>
                  </a:cxn>
                  <a:cxn ang="0">
                    <a:pos x="110" y="208"/>
                  </a:cxn>
                  <a:cxn ang="0">
                    <a:pos x="105" y="202"/>
                  </a:cxn>
                  <a:cxn ang="0">
                    <a:pos x="99" y="198"/>
                  </a:cxn>
                  <a:cxn ang="0">
                    <a:pos x="91" y="192"/>
                  </a:cxn>
                  <a:cxn ang="0">
                    <a:pos x="85" y="188"/>
                  </a:cxn>
                  <a:cxn ang="0">
                    <a:pos x="79" y="181"/>
                  </a:cxn>
                  <a:cxn ang="0">
                    <a:pos x="79" y="173"/>
                  </a:cxn>
                  <a:cxn ang="0">
                    <a:pos x="79" y="160"/>
                  </a:cxn>
                  <a:cxn ang="0">
                    <a:pos x="82" y="150"/>
                  </a:cxn>
                  <a:cxn ang="0">
                    <a:pos x="85" y="140"/>
                  </a:cxn>
                  <a:cxn ang="0">
                    <a:pos x="89" y="132"/>
                  </a:cxn>
                  <a:cxn ang="0">
                    <a:pos x="93" y="122"/>
                  </a:cxn>
                  <a:cxn ang="0">
                    <a:pos x="99" y="113"/>
                  </a:cxn>
                  <a:cxn ang="0">
                    <a:pos x="103" y="103"/>
                  </a:cxn>
                  <a:cxn ang="0">
                    <a:pos x="110" y="95"/>
                  </a:cxn>
                  <a:cxn ang="0">
                    <a:pos x="113" y="85"/>
                  </a:cxn>
                  <a:cxn ang="0">
                    <a:pos x="118" y="75"/>
                  </a:cxn>
                  <a:cxn ang="0">
                    <a:pos x="120" y="65"/>
                  </a:cxn>
                  <a:cxn ang="0">
                    <a:pos x="125" y="57"/>
                  </a:cxn>
                  <a:cxn ang="0">
                    <a:pos x="125" y="45"/>
                  </a:cxn>
                  <a:cxn ang="0">
                    <a:pos x="125" y="35"/>
                  </a:cxn>
                  <a:cxn ang="0">
                    <a:pos x="123" y="24"/>
                  </a:cxn>
                  <a:cxn ang="0">
                    <a:pos x="120" y="14"/>
                  </a:cxn>
                  <a:cxn ang="0">
                    <a:pos x="115" y="7"/>
                  </a:cxn>
                  <a:cxn ang="0">
                    <a:pos x="110" y="4"/>
                  </a:cxn>
                  <a:cxn ang="0">
                    <a:pos x="102" y="2"/>
                  </a:cxn>
                  <a:cxn ang="0">
                    <a:pos x="95" y="0"/>
                  </a:cxn>
                  <a:cxn ang="0">
                    <a:pos x="85" y="2"/>
                  </a:cxn>
                  <a:cxn ang="0">
                    <a:pos x="79" y="4"/>
                  </a:cxn>
                  <a:cxn ang="0">
                    <a:pos x="69" y="7"/>
                  </a:cxn>
                  <a:cxn ang="0">
                    <a:pos x="62" y="11"/>
                  </a:cxn>
                  <a:cxn ang="0">
                    <a:pos x="57" y="18"/>
                  </a:cxn>
                  <a:cxn ang="0">
                    <a:pos x="51" y="27"/>
                  </a:cxn>
                  <a:cxn ang="0">
                    <a:pos x="45" y="35"/>
                  </a:cxn>
                  <a:cxn ang="0">
                    <a:pos x="41" y="44"/>
                  </a:cxn>
                  <a:cxn ang="0">
                    <a:pos x="34" y="52"/>
                  </a:cxn>
                  <a:cxn ang="0">
                    <a:pos x="30" y="61"/>
                  </a:cxn>
                  <a:cxn ang="0">
                    <a:pos x="24" y="69"/>
                  </a:cxn>
                  <a:cxn ang="0">
                    <a:pos x="20" y="79"/>
                  </a:cxn>
                  <a:cxn ang="0">
                    <a:pos x="14" y="88"/>
                  </a:cxn>
                  <a:cxn ang="0">
                    <a:pos x="9" y="96"/>
                  </a:cxn>
                  <a:cxn ang="0">
                    <a:pos x="4" y="105"/>
                  </a:cxn>
                  <a:cxn ang="0">
                    <a:pos x="3" y="115"/>
                  </a:cxn>
                  <a:cxn ang="0">
                    <a:pos x="0" y="123"/>
                  </a:cxn>
                  <a:cxn ang="0">
                    <a:pos x="0" y="133"/>
                  </a:cxn>
                  <a:cxn ang="0">
                    <a:pos x="0" y="143"/>
                  </a:cxn>
                  <a:cxn ang="0">
                    <a:pos x="3" y="156"/>
                  </a:cxn>
                  <a:cxn ang="0">
                    <a:pos x="13" y="168"/>
                  </a:cxn>
                  <a:cxn ang="0">
                    <a:pos x="23" y="181"/>
                  </a:cxn>
                  <a:cxn ang="0">
                    <a:pos x="33" y="192"/>
                  </a:cxn>
                  <a:cxn ang="0">
                    <a:pos x="44" y="205"/>
                  </a:cxn>
                  <a:cxn ang="0">
                    <a:pos x="55" y="214"/>
                  </a:cxn>
                  <a:cxn ang="0">
                    <a:pos x="67" y="222"/>
                  </a:cxn>
                  <a:cxn ang="0">
                    <a:pos x="79" y="228"/>
                  </a:cxn>
                  <a:cxn ang="0">
                    <a:pos x="95" y="232"/>
                  </a:cxn>
                </a:cxnLst>
                <a:rect l="0" t="0" r="r" b="b"/>
                <a:pathLst>
                  <a:path w="125" h="232">
                    <a:moveTo>
                      <a:pt x="95" y="232"/>
                    </a:moveTo>
                    <a:lnTo>
                      <a:pt x="102" y="228"/>
                    </a:lnTo>
                    <a:lnTo>
                      <a:pt x="113" y="225"/>
                    </a:lnTo>
                    <a:lnTo>
                      <a:pt x="113" y="215"/>
                    </a:lnTo>
                    <a:lnTo>
                      <a:pt x="110" y="208"/>
                    </a:lnTo>
                    <a:lnTo>
                      <a:pt x="105" y="202"/>
                    </a:lnTo>
                    <a:lnTo>
                      <a:pt x="99" y="198"/>
                    </a:lnTo>
                    <a:lnTo>
                      <a:pt x="91" y="192"/>
                    </a:lnTo>
                    <a:lnTo>
                      <a:pt x="85" y="188"/>
                    </a:lnTo>
                    <a:lnTo>
                      <a:pt x="79" y="181"/>
                    </a:lnTo>
                    <a:lnTo>
                      <a:pt x="79" y="173"/>
                    </a:lnTo>
                    <a:lnTo>
                      <a:pt x="79" y="160"/>
                    </a:lnTo>
                    <a:lnTo>
                      <a:pt x="82" y="150"/>
                    </a:lnTo>
                    <a:lnTo>
                      <a:pt x="85" y="140"/>
                    </a:lnTo>
                    <a:lnTo>
                      <a:pt x="89" y="132"/>
                    </a:lnTo>
                    <a:lnTo>
                      <a:pt x="93" y="122"/>
                    </a:lnTo>
                    <a:lnTo>
                      <a:pt x="99" y="113"/>
                    </a:lnTo>
                    <a:lnTo>
                      <a:pt x="103" y="103"/>
                    </a:lnTo>
                    <a:lnTo>
                      <a:pt x="110" y="95"/>
                    </a:lnTo>
                    <a:lnTo>
                      <a:pt x="113" y="85"/>
                    </a:lnTo>
                    <a:lnTo>
                      <a:pt x="118" y="75"/>
                    </a:lnTo>
                    <a:lnTo>
                      <a:pt x="120" y="65"/>
                    </a:lnTo>
                    <a:lnTo>
                      <a:pt x="125" y="57"/>
                    </a:lnTo>
                    <a:lnTo>
                      <a:pt x="125" y="45"/>
                    </a:lnTo>
                    <a:lnTo>
                      <a:pt x="125" y="35"/>
                    </a:lnTo>
                    <a:lnTo>
                      <a:pt x="123" y="24"/>
                    </a:lnTo>
                    <a:lnTo>
                      <a:pt x="120" y="14"/>
                    </a:lnTo>
                    <a:lnTo>
                      <a:pt x="115" y="7"/>
                    </a:lnTo>
                    <a:lnTo>
                      <a:pt x="110" y="4"/>
                    </a:lnTo>
                    <a:lnTo>
                      <a:pt x="102" y="2"/>
                    </a:lnTo>
                    <a:lnTo>
                      <a:pt x="95" y="0"/>
                    </a:lnTo>
                    <a:lnTo>
                      <a:pt x="85" y="2"/>
                    </a:lnTo>
                    <a:lnTo>
                      <a:pt x="79" y="4"/>
                    </a:lnTo>
                    <a:lnTo>
                      <a:pt x="69" y="7"/>
                    </a:lnTo>
                    <a:lnTo>
                      <a:pt x="62" y="11"/>
                    </a:lnTo>
                    <a:lnTo>
                      <a:pt x="57" y="18"/>
                    </a:lnTo>
                    <a:lnTo>
                      <a:pt x="51" y="27"/>
                    </a:lnTo>
                    <a:lnTo>
                      <a:pt x="45" y="35"/>
                    </a:lnTo>
                    <a:lnTo>
                      <a:pt x="41" y="44"/>
                    </a:lnTo>
                    <a:lnTo>
                      <a:pt x="34" y="52"/>
                    </a:lnTo>
                    <a:lnTo>
                      <a:pt x="30" y="61"/>
                    </a:lnTo>
                    <a:lnTo>
                      <a:pt x="24" y="69"/>
                    </a:lnTo>
                    <a:lnTo>
                      <a:pt x="20" y="79"/>
                    </a:lnTo>
                    <a:lnTo>
                      <a:pt x="14" y="88"/>
                    </a:lnTo>
                    <a:lnTo>
                      <a:pt x="9" y="96"/>
                    </a:lnTo>
                    <a:lnTo>
                      <a:pt x="4" y="105"/>
                    </a:lnTo>
                    <a:lnTo>
                      <a:pt x="3" y="115"/>
                    </a:lnTo>
                    <a:lnTo>
                      <a:pt x="0" y="123"/>
                    </a:lnTo>
                    <a:lnTo>
                      <a:pt x="0" y="133"/>
                    </a:lnTo>
                    <a:lnTo>
                      <a:pt x="0" y="143"/>
                    </a:lnTo>
                    <a:lnTo>
                      <a:pt x="3" y="156"/>
                    </a:lnTo>
                    <a:lnTo>
                      <a:pt x="13" y="168"/>
                    </a:lnTo>
                    <a:lnTo>
                      <a:pt x="23" y="181"/>
                    </a:lnTo>
                    <a:lnTo>
                      <a:pt x="33" y="192"/>
                    </a:lnTo>
                    <a:lnTo>
                      <a:pt x="44" y="205"/>
                    </a:lnTo>
                    <a:lnTo>
                      <a:pt x="55" y="214"/>
                    </a:lnTo>
                    <a:lnTo>
                      <a:pt x="67" y="222"/>
                    </a:lnTo>
                    <a:lnTo>
                      <a:pt x="79" y="228"/>
                    </a:lnTo>
                    <a:lnTo>
                      <a:pt x="95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14" name="Freeform 22"/>
              <p:cNvSpPr>
                <a:spLocks/>
              </p:cNvSpPr>
              <p:nvPr/>
            </p:nvSpPr>
            <p:spPr bwMode="auto">
              <a:xfrm>
                <a:off x="2783" y="2892"/>
                <a:ext cx="75" cy="118"/>
              </a:xfrm>
              <a:custGeom>
                <a:avLst/>
                <a:gdLst/>
                <a:ahLst/>
                <a:cxnLst>
                  <a:cxn ang="0">
                    <a:pos x="90" y="236"/>
                  </a:cxn>
                  <a:cxn ang="0">
                    <a:pos x="93" y="234"/>
                  </a:cxn>
                  <a:cxn ang="0">
                    <a:pos x="96" y="233"/>
                  </a:cxn>
                  <a:cxn ang="0">
                    <a:pos x="96" y="220"/>
                  </a:cxn>
                  <a:cxn ang="0">
                    <a:pos x="96" y="210"/>
                  </a:cxn>
                  <a:cxn ang="0">
                    <a:pos x="97" y="198"/>
                  </a:cxn>
                  <a:cxn ang="0">
                    <a:pos x="99" y="188"/>
                  </a:cxn>
                  <a:cxn ang="0">
                    <a:pos x="100" y="176"/>
                  </a:cxn>
                  <a:cxn ang="0">
                    <a:pos x="103" y="165"/>
                  </a:cxn>
                  <a:cxn ang="0">
                    <a:pos x="106" y="154"/>
                  </a:cxn>
                  <a:cxn ang="0">
                    <a:pos x="110" y="144"/>
                  </a:cxn>
                  <a:cxn ang="0">
                    <a:pos x="113" y="131"/>
                  </a:cxn>
                  <a:cxn ang="0">
                    <a:pos x="117" y="121"/>
                  </a:cxn>
                  <a:cxn ang="0">
                    <a:pos x="121" y="109"/>
                  </a:cxn>
                  <a:cxn ang="0">
                    <a:pos x="127" y="99"/>
                  </a:cxn>
                  <a:cxn ang="0">
                    <a:pos x="131" y="87"/>
                  </a:cxn>
                  <a:cxn ang="0">
                    <a:pos x="137" y="78"/>
                  </a:cxn>
                  <a:cxn ang="0">
                    <a:pos x="143" y="68"/>
                  </a:cxn>
                  <a:cxn ang="0">
                    <a:pos x="150" y="59"/>
                  </a:cxn>
                  <a:cxn ang="0">
                    <a:pos x="147" y="46"/>
                  </a:cxn>
                  <a:cxn ang="0">
                    <a:pos x="144" y="35"/>
                  </a:cxn>
                  <a:cxn ang="0">
                    <a:pos x="141" y="22"/>
                  </a:cxn>
                  <a:cxn ang="0">
                    <a:pos x="140" y="15"/>
                  </a:cxn>
                  <a:cxn ang="0">
                    <a:pos x="106" y="0"/>
                  </a:cxn>
                  <a:cxn ang="0">
                    <a:pos x="96" y="3"/>
                  </a:cxn>
                  <a:cxn ang="0">
                    <a:pos x="86" y="5"/>
                  </a:cxn>
                  <a:cxn ang="0">
                    <a:pos x="78" y="10"/>
                  </a:cxn>
                  <a:cxn ang="0">
                    <a:pos x="69" y="15"/>
                  </a:cxn>
                  <a:cxn ang="0">
                    <a:pos x="61" y="20"/>
                  </a:cxn>
                  <a:cxn ang="0">
                    <a:pos x="52" y="27"/>
                  </a:cxn>
                  <a:cxn ang="0">
                    <a:pos x="45" y="32"/>
                  </a:cxn>
                  <a:cxn ang="0">
                    <a:pos x="39" y="41"/>
                  </a:cxn>
                  <a:cxn ang="0">
                    <a:pos x="32" y="46"/>
                  </a:cxn>
                  <a:cxn ang="0">
                    <a:pos x="27" y="55"/>
                  </a:cxn>
                  <a:cxn ang="0">
                    <a:pos x="20" y="63"/>
                  </a:cxn>
                  <a:cxn ang="0">
                    <a:pos x="15" y="73"/>
                  </a:cxn>
                  <a:cxn ang="0">
                    <a:pos x="11" y="82"/>
                  </a:cxn>
                  <a:cxn ang="0">
                    <a:pos x="7" y="93"/>
                  </a:cxn>
                  <a:cxn ang="0">
                    <a:pos x="3" y="103"/>
                  </a:cxn>
                  <a:cxn ang="0">
                    <a:pos x="0" y="116"/>
                  </a:cxn>
                  <a:cxn ang="0">
                    <a:pos x="3" y="123"/>
                  </a:cxn>
                  <a:cxn ang="0">
                    <a:pos x="5" y="131"/>
                  </a:cxn>
                  <a:cxn ang="0">
                    <a:pos x="8" y="140"/>
                  </a:cxn>
                  <a:cxn ang="0">
                    <a:pos x="13" y="150"/>
                  </a:cxn>
                  <a:cxn ang="0">
                    <a:pos x="15" y="158"/>
                  </a:cxn>
                  <a:cxn ang="0">
                    <a:pos x="20" y="167"/>
                  </a:cxn>
                  <a:cxn ang="0">
                    <a:pos x="24" y="175"/>
                  </a:cxn>
                  <a:cxn ang="0">
                    <a:pos x="30" y="185"/>
                  </a:cxn>
                  <a:cxn ang="0">
                    <a:pos x="34" y="192"/>
                  </a:cxn>
                  <a:cxn ang="0">
                    <a:pos x="39" y="201"/>
                  </a:cxn>
                  <a:cxn ang="0">
                    <a:pos x="45" y="208"/>
                  </a:cxn>
                  <a:cxn ang="0">
                    <a:pos x="54" y="215"/>
                  </a:cxn>
                  <a:cxn ang="0">
                    <a:pos x="61" y="220"/>
                  </a:cxn>
                  <a:cxn ang="0">
                    <a:pos x="69" y="227"/>
                  </a:cxn>
                  <a:cxn ang="0">
                    <a:pos x="79" y="232"/>
                  </a:cxn>
                  <a:cxn ang="0">
                    <a:pos x="90" y="236"/>
                  </a:cxn>
                </a:cxnLst>
                <a:rect l="0" t="0" r="r" b="b"/>
                <a:pathLst>
                  <a:path w="150" h="236">
                    <a:moveTo>
                      <a:pt x="90" y="236"/>
                    </a:moveTo>
                    <a:lnTo>
                      <a:pt x="93" y="234"/>
                    </a:lnTo>
                    <a:lnTo>
                      <a:pt x="96" y="233"/>
                    </a:lnTo>
                    <a:lnTo>
                      <a:pt x="96" y="220"/>
                    </a:lnTo>
                    <a:lnTo>
                      <a:pt x="96" y="210"/>
                    </a:lnTo>
                    <a:lnTo>
                      <a:pt x="97" y="198"/>
                    </a:lnTo>
                    <a:lnTo>
                      <a:pt x="99" y="188"/>
                    </a:lnTo>
                    <a:lnTo>
                      <a:pt x="100" y="176"/>
                    </a:lnTo>
                    <a:lnTo>
                      <a:pt x="103" y="165"/>
                    </a:lnTo>
                    <a:lnTo>
                      <a:pt x="106" y="154"/>
                    </a:lnTo>
                    <a:lnTo>
                      <a:pt x="110" y="144"/>
                    </a:lnTo>
                    <a:lnTo>
                      <a:pt x="113" y="131"/>
                    </a:lnTo>
                    <a:lnTo>
                      <a:pt x="117" y="121"/>
                    </a:lnTo>
                    <a:lnTo>
                      <a:pt x="121" y="109"/>
                    </a:lnTo>
                    <a:lnTo>
                      <a:pt x="127" y="99"/>
                    </a:lnTo>
                    <a:lnTo>
                      <a:pt x="131" y="87"/>
                    </a:lnTo>
                    <a:lnTo>
                      <a:pt x="137" y="78"/>
                    </a:lnTo>
                    <a:lnTo>
                      <a:pt x="143" y="68"/>
                    </a:lnTo>
                    <a:lnTo>
                      <a:pt x="150" y="59"/>
                    </a:lnTo>
                    <a:lnTo>
                      <a:pt x="147" y="46"/>
                    </a:lnTo>
                    <a:lnTo>
                      <a:pt x="144" y="35"/>
                    </a:lnTo>
                    <a:lnTo>
                      <a:pt x="141" y="22"/>
                    </a:lnTo>
                    <a:lnTo>
                      <a:pt x="140" y="15"/>
                    </a:lnTo>
                    <a:lnTo>
                      <a:pt x="106" y="0"/>
                    </a:lnTo>
                    <a:lnTo>
                      <a:pt x="96" y="3"/>
                    </a:lnTo>
                    <a:lnTo>
                      <a:pt x="86" y="5"/>
                    </a:lnTo>
                    <a:lnTo>
                      <a:pt x="78" y="10"/>
                    </a:lnTo>
                    <a:lnTo>
                      <a:pt x="69" y="15"/>
                    </a:lnTo>
                    <a:lnTo>
                      <a:pt x="61" y="20"/>
                    </a:lnTo>
                    <a:lnTo>
                      <a:pt x="52" y="27"/>
                    </a:lnTo>
                    <a:lnTo>
                      <a:pt x="45" y="32"/>
                    </a:lnTo>
                    <a:lnTo>
                      <a:pt x="39" y="41"/>
                    </a:lnTo>
                    <a:lnTo>
                      <a:pt x="32" y="46"/>
                    </a:lnTo>
                    <a:lnTo>
                      <a:pt x="27" y="55"/>
                    </a:lnTo>
                    <a:lnTo>
                      <a:pt x="20" y="63"/>
                    </a:lnTo>
                    <a:lnTo>
                      <a:pt x="15" y="73"/>
                    </a:lnTo>
                    <a:lnTo>
                      <a:pt x="11" y="82"/>
                    </a:lnTo>
                    <a:lnTo>
                      <a:pt x="7" y="93"/>
                    </a:lnTo>
                    <a:lnTo>
                      <a:pt x="3" y="103"/>
                    </a:lnTo>
                    <a:lnTo>
                      <a:pt x="0" y="116"/>
                    </a:lnTo>
                    <a:lnTo>
                      <a:pt x="3" y="123"/>
                    </a:lnTo>
                    <a:lnTo>
                      <a:pt x="5" y="131"/>
                    </a:lnTo>
                    <a:lnTo>
                      <a:pt x="8" y="140"/>
                    </a:lnTo>
                    <a:lnTo>
                      <a:pt x="13" y="150"/>
                    </a:lnTo>
                    <a:lnTo>
                      <a:pt x="15" y="158"/>
                    </a:lnTo>
                    <a:lnTo>
                      <a:pt x="20" y="167"/>
                    </a:lnTo>
                    <a:lnTo>
                      <a:pt x="24" y="175"/>
                    </a:lnTo>
                    <a:lnTo>
                      <a:pt x="30" y="185"/>
                    </a:lnTo>
                    <a:lnTo>
                      <a:pt x="34" y="192"/>
                    </a:lnTo>
                    <a:lnTo>
                      <a:pt x="39" y="201"/>
                    </a:lnTo>
                    <a:lnTo>
                      <a:pt x="45" y="208"/>
                    </a:lnTo>
                    <a:lnTo>
                      <a:pt x="54" y="215"/>
                    </a:lnTo>
                    <a:lnTo>
                      <a:pt x="61" y="220"/>
                    </a:lnTo>
                    <a:lnTo>
                      <a:pt x="69" y="227"/>
                    </a:lnTo>
                    <a:lnTo>
                      <a:pt x="79" y="232"/>
                    </a:lnTo>
                    <a:lnTo>
                      <a:pt x="90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15" name="Freeform 23"/>
              <p:cNvSpPr>
                <a:spLocks/>
              </p:cNvSpPr>
              <p:nvPr/>
            </p:nvSpPr>
            <p:spPr bwMode="auto">
              <a:xfrm>
                <a:off x="2675" y="2868"/>
                <a:ext cx="74" cy="116"/>
              </a:xfrm>
              <a:custGeom>
                <a:avLst/>
                <a:gdLst/>
                <a:ahLst/>
                <a:cxnLst>
                  <a:cxn ang="0">
                    <a:pos x="103" y="230"/>
                  </a:cxn>
                  <a:cxn ang="0">
                    <a:pos x="106" y="229"/>
                  </a:cxn>
                  <a:cxn ang="0">
                    <a:pos x="115" y="226"/>
                  </a:cxn>
                  <a:cxn ang="0">
                    <a:pos x="115" y="220"/>
                  </a:cxn>
                  <a:cxn ang="0">
                    <a:pos x="117" y="220"/>
                  </a:cxn>
                  <a:cxn ang="0">
                    <a:pos x="119" y="219"/>
                  </a:cxn>
                  <a:cxn ang="0">
                    <a:pos x="117" y="213"/>
                  </a:cxn>
                  <a:cxn ang="0">
                    <a:pos x="79" y="174"/>
                  </a:cxn>
                  <a:cxn ang="0">
                    <a:pos x="149" y="63"/>
                  </a:cxn>
                  <a:cxn ang="0">
                    <a:pos x="124" y="7"/>
                  </a:cxn>
                  <a:cxn ang="0">
                    <a:pos x="112" y="1"/>
                  </a:cxn>
                  <a:cxn ang="0">
                    <a:pos x="99" y="0"/>
                  </a:cxn>
                  <a:cxn ang="0">
                    <a:pos x="85" y="0"/>
                  </a:cxn>
                  <a:cxn ang="0">
                    <a:pos x="71" y="5"/>
                  </a:cxn>
                  <a:cxn ang="0">
                    <a:pos x="31" y="63"/>
                  </a:cxn>
                  <a:cxn ang="0">
                    <a:pos x="0" y="141"/>
                  </a:cxn>
                  <a:cxn ang="0">
                    <a:pos x="6" y="155"/>
                  </a:cxn>
                  <a:cxn ang="0">
                    <a:pos x="16" y="169"/>
                  </a:cxn>
                  <a:cxn ang="0">
                    <a:pos x="25" y="182"/>
                  </a:cxn>
                  <a:cxn ang="0">
                    <a:pos x="38" y="195"/>
                  </a:cxn>
                  <a:cxn ang="0">
                    <a:pos x="44" y="199"/>
                  </a:cxn>
                  <a:cxn ang="0">
                    <a:pos x="51" y="205"/>
                  </a:cxn>
                  <a:cxn ang="0">
                    <a:pos x="59" y="209"/>
                  </a:cxn>
                  <a:cxn ang="0">
                    <a:pos x="68" y="215"/>
                  </a:cxn>
                  <a:cxn ang="0">
                    <a:pos x="75" y="219"/>
                  </a:cxn>
                  <a:cxn ang="0">
                    <a:pos x="83" y="223"/>
                  </a:cxn>
                  <a:cxn ang="0">
                    <a:pos x="93" y="226"/>
                  </a:cxn>
                  <a:cxn ang="0">
                    <a:pos x="103" y="230"/>
                  </a:cxn>
                </a:cxnLst>
                <a:rect l="0" t="0" r="r" b="b"/>
                <a:pathLst>
                  <a:path w="149" h="230">
                    <a:moveTo>
                      <a:pt x="103" y="230"/>
                    </a:moveTo>
                    <a:lnTo>
                      <a:pt x="106" y="229"/>
                    </a:lnTo>
                    <a:lnTo>
                      <a:pt x="115" y="226"/>
                    </a:lnTo>
                    <a:lnTo>
                      <a:pt x="115" y="220"/>
                    </a:lnTo>
                    <a:lnTo>
                      <a:pt x="117" y="220"/>
                    </a:lnTo>
                    <a:lnTo>
                      <a:pt x="119" y="219"/>
                    </a:lnTo>
                    <a:lnTo>
                      <a:pt x="117" y="213"/>
                    </a:lnTo>
                    <a:lnTo>
                      <a:pt x="79" y="174"/>
                    </a:lnTo>
                    <a:lnTo>
                      <a:pt x="149" y="63"/>
                    </a:lnTo>
                    <a:lnTo>
                      <a:pt x="124" y="7"/>
                    </a:lnTo>
                    <a:lnTo>
                      <a:pt x="112" y="1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1" y="5"/>
                    </a:lnTo>
                    <a:lnTo>
                      <a:pt x="31" y="63"/>
                    </a:lnTo>
                    <a:lnTo>
                      <a:pt x="0" y="141"/>
                    </a:lnTo>
                    <a:lnTo>
                      <a:pt x="6" y="155"/>
                    </a:lnTo>
                    <a:lnTo>
                      <a:pt x="16" y="169"/>
                    </a:lnTo>
                    <a:lnTo>
                      <a:pt x="25" y="182"/>
                    </a:lnTo>
                    <a:lnTo>
                      <a:pt x="38" y="195"/>
                    </a:lnTo>
                    <a:lnTo>
                      <a:pt x="44" y="199"/>
                    </a:lnTo>
                    <a:lnTo>
                      <a:pt x="51" y="205"/>
                    </a:lnTo>
                    <a:lnTo>
                      <a:pt x="59" y="209"/>
                    </a:lnTo>
                    <a:lnTo>
                      <a:pt x="68" y="215"/>
                    </a:lnTo>
                    <a:lnTo>
                      <a:pt x="75" y="219"/>
                    </a:lnTo>
                    <a:lnTo>
                      <a:pt x="83" y="223"/>
                    </a:lnTo>
                    <a:lnTo>
                      <a:pt x="93" y="226"/>
                    </a:lnTo>
                    <a:lnTo>
                      <a:pt x="103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16" name="Freeform 24"/>
              <p:cNvSpPr>
                <a:spLocks/>
              </p:cNvSpPr>
              <p:nvPr/>
            </p:nvSpPr>
            <p:spPr bwMode="auto">
              <a:xfrm>
                <a:off x="2824" y="2701"/>
                <a:ext cx="62" cy="108"/>
              </a:xfrm>
              <a:custGeom>
                <a:avLst/>
                <a:gdLst/>
                <a:ahLst/>
                <a:cxnLst>
                  <a:cxn ang="0">
                    <a:pos x="80" y="216"/>
                  </a:cxn>
                  <a:cxn ang="0">
                    <a:pos x="89" y="216"/>
                  </a:cxn>
                  <a:cxn ang="0">
                    <a:pos x="102" y="216"/>
                  </a:cxn>
                  <a:cxn ang="0">
                    <a:pos x="107" y="209"/>
                  </a:cxn>
                  <a:cxn ang="0">
                    <a:pos x="109" y="199"/>
                  </a:cxn>
                  <a:cxn ang="0">
                    <a:pos x="82" y="159"/>
                  </a:cxn>
                  <a:cxn ang="0">
                    <a:pos x="80" y="150"/>
                  </a:cxn>
                  <a:cxn ang="0">
                    <a:pos x="83" y="141"/>
                  </a:cxn>
                  <a:cxn ang="0">
                    <a:pos x="88" y="134"/>
                  </a:cxn>
                  <a:cxn ang="0">
                    <a:pos x="92" y="127"/>
                  </a:cxn>
                  <a:cxn ang="0">
                    <a:pos x="96" y="120"/>
                  </a:cxn>
                  <a:cxn ang="0">
                    <a:pos x="100" y="113"/>
                  </a:cxn>
                  <a:cxn ang="0">
                    <a:pos x="104" y="106"/>
                  </a:cxn>
                  <a:cxn ang="0">
                    <a:pos x="109" y="99"/>
                  </a:cxn>
                  <a:cxn ang="0">
                    <a:pos x="109" y="90"/>
                  </a:cxn>
                  <a:cxn ang="0">
                    <a:pos x="109" y="83"/>
                  </a:cxn>
                  <a:cxn ang="0">
                    <a:pos x="109" y="76"/>
                  </a:cxn>
                  <a:cxn ang="0">
                    <a:pos x="110" y="69"/>
                  </a:cxn>
                  <a:cxn ang="0">
                    <a:pos x="114" y="53"/>
                  </a:cxn>
                  <a:cxn ang="0">
                    <a:pos x="123" y="42"/>
                  </a:cxn>
                  <a:cxn ang="0">
                    <a:pos x="123" y="34"/>
                  </a:cxn>
                  <a:cxn ang="0">
                    <a:pos x="123" y="25"/>
                  </a:cxn>
                  <a:cxn ang="0">
                    <a:pos x="102" y="0"/>
                  </a:cxn>
                  <a:cxn ang="0">
                    <a:pos x="95" y="0"/>
                  </a:cxn>
                  <a:cxn ang="0">
                    <a:pos x="85" y="0"/>
                  </a:cxn>
                  <a:cxn ang="0">
                    <a:pos x="72" y="11"/>
                  </a:cxn>
                  <a:cxn ang="0">
                    <a:pos x="61" y="24"/>
                  </a:cxn>
                  <a:cxn ang="0">
                    <a:pos x="54" y="29"/>
                  </a:cxn>
                  <a:cxn ang="0">
                    <a:pos x="48" y="36"/>
                  </a:cxn>
                  <a:cxn ang="0">
                    <a:pos x="41" y="45"/>
                  </a:cxn>
                  <a:cxn ang="0">
                    <a:pos x="35" y="53"/>
                  </a:cxn>
                  <a:cxn ang="0">
                    <a:pos x="28" y="60"/>
                  </a:cxn>
                  <a:cxn ang="0">
                    <a:pos x="22" y="69"/>
                  </a:cxn>
                  <a:cxn ang="0">
                    <a:pos x="17" y="77"/>
                  </a:cxn>
                  <a:cxn ang="0">
                    <a:pos x="13" y="87"/>
                  </a:cxn>
                  <a:cxn ang="0">
                    <a:pos x="7" y="96"/>
                  </a:cxn>
                  <a:cxn ang="0">
                    <a:pos x="4" y="106"/>
                  </a:cxn>
                  <a:cxn ang="0">
                    <a:pos x="0" y="116"/>
                  </a:cxn>
                  <a:cxn ang="0">
                    <a:pos x="0" y="127"/>
                  </a:cxn>
                  <a:cxn ang="0">
                    <a:pos x="7" y="138"/>
                  </a:cxn>
                  <a:cxn ang="0">
                    <a:pos x="15" y="152"/>
                  </a:cxn>
                  <a:cxn ang="0">
                    <a:pos x="22" y="165"/>
                  </a:cxn>
                  <a:cxn ang="0">
                    <a:pos x="31" y="179"/>
                  </a:cxn>
                  <a:cxn ang="0">
                    <a:pos x="39" y="191"/>
                  </a:cxn>
                  <a:cxn ang="0">
                    <a:pos x="51" y="202"/>
                  </a:cxn>
                  <a:cxn ang="0">
                    <a:pos x="55" y="205"/>
                  </a:cxn>
                  <a:cxn ang="0">
                    <a:pos x="63" y="209"/>
                  </a:cxn>
                  <a:cxn ang="0">
                    <a:pos x="71" y="212"/>
                  </a:cxn>
                  <a:cxn ang="0">
                    <a:pos x="80" y="216"/>
                  </a:cxn>
                </a:cxnLst>
                <a:rect l="0" t="0" r="r" b="b"/>
                <a:pathLst>
                  <a:path w="123" h="216">
                    <a:moveTo>
                      <a:pt x="80" y="216"/>
                    </a:moveTo>
                    <a:lnTo>
                      <a:pt x="89" y="216"/>
                    </a:lnTo>
                    <a:lnTo>
                      <a:pt x="102" y="216"/>
                    </a:lnTo>
                    <a:lnTo>
                      <a:pt x="107" y="209"/>
                    </a:lnTo>
                    <a:lnTo>
                      <a:pt x="109" y="199"/>
                    </a:lnTo>
                    <a:lnTo>
                      <a:pt x="82" y="159"/>
                    </a:lnTo>
                    <a:lnTo>
                      <a:pt x="80" y="150"/>
                    </a:lnTo>
                    <a:lnTo>
                      <a:pt x="83" y="141"/>
                    </a:lnTo>
                    <a:lnTo>
                      <a:pt x="88" y="134"/>
                    </a:lnTo>
                    <a:lnTo>
                      <a:pt x="92" y="127"/>
                    </a:lnTo>
                    <a:lnTo>
                      <a:pt x="96" y="120"/>
                    </a:lnTo>
                    <a:lnTo>
                      <a:pt x="100" y="113"/>
                    </a:lnTo>
                    <a:lnTo>
                      <a:pt x="104" y="106"/>
                    </a:lnTo>
                    <a:lnTo>
                      <a:pt x="109" y="99"/>
                    </a:lnTo>
                    <a:lnTo>
                      <a:pt x="109" y="90"/>
                    </a:lnTo>
                    <a:lnTo>
                      <a:pt x="109" y="83"/>
                    </a:lnTo>
                    <a:lnTo>
                      <a:pt x="109" y="76"/>
                    </a:lnTo>
                    <a:lnTo>
                      <a:pt x="110" y="69"/>
                    </a:lnTo>
                    <a:lnTo>
                      <a:pt x="114" y="53"/>
                    </a:lnTo>
                    <a:lnTo>
                      <a:pt x="123" y="42"/>
                    </a:lnTo>
                    <a:lnTo>
                      <a:pt x="123" y="34"/>
                    </a:lnTo>
                    <a:lnTo>
                      <a:pt x="123" y="25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85" y="0"/>
                    </a:lnTo>
                    <a:lnTo>
                      <a:pt x="72" y="11"/>
                    </a:lnTo>
                    <a:lnTo>
                      <a:pt x="61" y="24"/>
                    </a:lnTo>
                    <a:lnTo>
                      <a:pt x="54" y="29"/>
                    </a:lnTo>
                    <a:lnTo>
                      <a:pt x="48" y="36"/>
                    </a:lnTo>
                    <a:lnTo>
                      <a:pt x="41" y="45"/>
                    </a:lnTo>
                    <a:lnTo>
                      <a:pt x="35" y="53"/>
                    </a:lnTo>
                    <a:lnTo>
                      <a:pt x="28" y="60"/>
                    </a:lnTo>
                    <a:lnTo>
                      <a:pt x="22" y="69"/>
                    </a:lnTo>
                    <a:lnTo>
                      <a:pt x="17" y="77"/>
                    </a:lnTo>
                    <a:lnTo>
                      <a:pt x="13" y="87"/>
                    </a:lnTo>
                    <a:lnTo>
                      <a:pt x="7" y="96"/>
                    </a:lnTo>
                    <a:lnTo>
                      <a:pt x="4" y="106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7" y="138"/>
                    </a:lnTo>
                    <a:lnTo>
                      <a:pt x="15" y="152"/>
                    </a:lnTo>
                    <a:lnTo>
                      <a:pt x="22" y="165"/>
                    </a:lnTo>
                    <a:lnTo>
                      <a:pt x="31" y="179"/>
                    </a:lnTo>
                    <a:lnTo>
                      <a:pt x="39" y="191"/>
                    </a:lnTo>
                    <a:lnTo>
                      <a:pt x="51" y="202"/>
                    </a:lnTo>
                    <a:lnTo>
                      <a:pt x="55" y="205"/>
                    </a:lnTo>
                    <a:lnTo>
                      <a:pt x="63" y="209"/>
                    </a:lnTo>
                    <a:lnTo>
                      <a:pt x="71" y="212"/>
                    </a:lnTo>
                    <a:lnTo>
                      <a:pt x="8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17" name="Freeform 25"/>
              <p:cNvSpPr>
                <a:spLocks/>
              </p:cNvSpPr>
              <p:nvPr/>
            </p:nvSpPr>
            <p:spPr bwMode="auto">
              <a:xfrm>
                <a:off x="2710" y="2682"/>
                <a:ext cx="80" cy="115"/>
              </a:xfrm>
              <a:custGeom>
                <a:avLst/>
                <a:gdLst/>
                <a:ahLst/>
                <a:cxnLst>
                  <a:cxn ang="0">
                    <a:pos x="78" y="231"/>
                  </a:cxn>
                  <a:cxn ang="0">
                    <a:pos x="133" y="220"/>
                  </a:cxn>
                  <a:cxn ang="0">
                    <a:pos x="131" y="211"/>
                  </a:cxn>
                  <a:cxn ang="0">
                    <a:pos x="128" y="205"/>
                  </a:cxn>
                  <a:cxn ang="0">
                    <a:pos x="124" y="200"/>
                  </a:cxn>
                  <a:cxn ang="0">
                    <a:pos x="120" y="196"/>
                  </a:cxn>
                  <a:cxn ang="0">
                    <a:pos x="107" y="187"/>
                  </a:cxn>
                  <a:cxn ang="0">
                    <a:pos x="96" y="177"/>
                  </a:cxn>
                  <a:cxn ang="0">
                    <a:pos x="160" y="64"/>
                  </a:cxn>
                  <a:cxn ang="0">
                    <a:pos x="154" y="56"/>
                  </a:cxn>
                  <a:cxn ang="0">
                    <a:pos x="151" y="46"/>
                  </a:cxn>
                  <a:cxn ang="0">
                    <a:pos x="147" y="36"/>
                  </a:cxn>
                  <a:cxn ang="0">
                    <a:pos x="147" y="27"/>
                  </a:cxn>
                  <a:cxn ang="0">
                    <a:pos x="141" y="17"/>
                  </a:cxn>
                  <a:cxn ang="0">
                    <a:pos x="135" y="10"/>
                  </a:cxn>
                  <a:cxn ang="0">
                    <a:pos x="126" y="5"/>
                  </a:cxn>
                  <a:cxn ang="0">
                    <a:pos x="117" y="2"/>
                  </a:cxn>
                  <a:cxn ang="0">
                    <a:pos x="106" y="0"/>
                  </a:cxn>
                  <a:cxn ang="0">
                    <a:pos x="96" y="2"/>
                  </a:cxn>
                  <a:cxn ang="0">
                    <a:pos x="86" y="5"/>
                  </a:cxn>
                  <a:cxn ang="0">
                    <a:pos x="78" y="10"/>
                  </a:cxn>
                  <a:cxn ang="0">
                    <a:pos x="0" y="145"/>
                  </a:cxn>
                  <a:cxn ang="0">
                    <a:pos x="35" y="214"/>
                  </a:cxn>
                  <a:cxn ang="0">
                    <a:pos x="78" y="231"/>
                  </a:cxn>
                </a:cxnLst>
                <a:rect l="0" t="0" r="r" b="b"/>
                <a:pathLst>
                  <a:path w="160" h="231">
                    <a:moveTo>
                      <a:pt x="78" y="231"/>
                    </a:moveTo>
                    <a:lnTo>
                      <a:pt x="133" y="220"/>
                    </a:lnTo>
                    <a:lnTo>
                      <a:pt x="131" y="211"/>
                    </a:lnTo>
                    <a:lnTo>
                      <a:pt x="128" y="205"/>
                    </a:lnTo>
                    <a:lnTo>
                      <a:pt x="124" y="200"/>
                    </a:lnTo>
                    <a:lnTo>
                      <a:pt x="120" y="196"/>
                    </a:lnTo>
                    <a:lnTo>
                      <a:pt x="107" y="187"/>
                    </a:lnTo>
                    <a:lnTo>
                      <a:pt x="96" y="177"/>
                    </a:lnTo>
                    <a:lnTo>
                      <a:pt x="160" y="64"/>
                    </a:lnTo>
                    <a:lnTo>
                      <a:pt x="154" y="56"/>
                    </a:lnTo>
                    <a:lnTo>
                      <a:pt x="151" y="46"/>
                    </a:lnTo>
                    <a:lnTo>
                      <a:pt x="147" y="36"/>
                    </a:lnTo>
                    <a:lnTo>
                      <a:pt x="147" y="27"/>
                    </a:lnTo>
                    <a:lnTo>
                      <a:pt x="141" y="17"/>
                    </a:lnTo>
                    <a:lnTo>
                      <a:pt x="135" y="10"/>
                    </a:lnTo>
                    <a:lnTo>
                      <a:pt x="126" y="5"/>
                    </a:lnTo>
                    <a:lnTo>
                      <a:pt x="117" y="2"/>
                    </a:lnTo>
                    <a:lnTo>
                      <a:pt x="106" y="0"/>
                    </a:lnTo>
                    <a:lnTo>
                      <a:pt x="96" y="2"/>
                    </a:lnTo>
                    <a:lnTo>
                      <a:pt x="86" y="5"/>
                    </a:lnTo>
                    <a:lnTo>
                      <a:pt x="78" y="10"/>
                    </a:lnTo>
                    <a:lnTo>
                      <a:pt x="0" y="145"/>
                    </a:lnTo>
                    <a:lnTo>
                      <a:pt x="35" y="214"/>
                    </a:lnTo>
                    <a:lnTo>
                      <a:pt x="78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18" name="Freeform 26"/>
              <p:cNvSpPr>
                <a:spLocks/>
              </p:cNvSpPr>
              <p:nvPr/>
            </p:nvSpPr>
            <p:spPr bwMode="auto">
              <a:xfrm>
                <a:off x="2888" y="2519"/>
                <a:ext cx="58" cy="93"/>
              </a:xfrm>
              <a:custGeom>
                <a:avLst/>
                <a:gdLst/>
                <a:ahLst/>
                <a:cxnLst>
                  <a:cxn ang="0">
                    <a:pos x="85" y="180"/>
                  </a:cxn>
                  <a:cxn ang="0">
                    <a:pos x="95" y="177"/>
                  </a:cxn>
                  <a:cxn ang="0">
                    <a:pos x="106" y="176"/>
                  </a:cxn>
                  <a:cxn ang="0">
                    <a:pos x="92" y="120"/>
                  </a:cxn>
                  <a:cxn ang="0">
                    <a:pos x="116" y="44"/>
                  </a:cxn>
                  <a:cxn ang="0">
                    <a:pos x="115" y="36"/>
                  </a:cxn>
                  <a:cxn ang="0">
                    <a:pos x="113" y="26"/>
                  </a:cxn>
                  <a:cxn ang="0">
                    <a:pos x="108" y="20"/>
                  </a:cxn>
                  <a:cxn ang="0">
                    <a:pos x="106" y="10"/>
                  </a:cxn>
                  <a:cxn ang="0">
                    <a:pos x="99" y="5"/>
                  </a:cxn>
                  <a:cxn ang="0">
                    <a:pos x="92" y="2"/>
                  </a:cxn>
                  <a:cxn ang="0">
                    <a:pos x="85" y="0"/>
                  </a:cxn>
                  <a:cxn ang="0">
                    <a:pos x="79" y="2"/>
                  </a:cxn>
                  <a:cxn ang="0">
                    <a:pos x="65" y="5"/>
                  </a:cxn>
                  <a:cxn ang="0">
                    <a:pos x="57" y="10"/>
                  </a:cxn>
                  <a:cxn ang="0">
                    <a:pos x="44" y="19"/>
                  </a:cxn>
                  <a:cxn ang="0">
                    <a:pos x="35" y="27"/>
                  </a:cxn>
                  <a:cxn ang="0">
                    <a:pos x="26" y="36"/>
                  </a:cxn>
                  <a:cxn ang="0">
                    <a:pos x="18" y="44"/>
                  </a:cxn>
                  <a:cxn ang="0">
                    <a:pos x="11" y="53"/>
                  </a:cxn>
                  <a:cxn ang="0">
                    <a:pos x="7" y="61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4" y="95"/>
                  </a:cxn>
                  <a:cxn ang="0">
                    <a:pos x="10" y="109"/>
                  </a:cxn>
                  <a:cxn ang="0">
                    <a:pos x="17" y="123"/>
                  </a:cxn>
                  <a:cxn ang="0">
                    <a:pos x="26" y="139"/>
                  </a:cxn>
                  <a:cxn ang="0">
                    <a:pos x="34" y="152"/>
                  </a:cxn>
                  <a:cxn ang="0">
                    <a:pos x="47" y="164"/>
                  </a:cxn>
                  <a:cxn ang="0">
                    <a:pos x="52" y="169"/>
                  </a:cxn>
                  <a:cxn ang="0">
                    <a:pos x="61" y="174"/>
                  </a:cxn>
                  <a:cxn ang="0">
                    <a:pos x="69" y="180"/>
                  </a:cxn>
                  <a:cxn ang="0">
                    <a:pos x="79" y="186"/>
                  </a:cxn>
                  <a:cxn ang="0">
                    <a:pos x="82" y="183"/>
                  </a:cxn>
                  <a:cxn ang="0">
                    <a:pos x="85" y="180"/>
                  </a:cxn>
                </a:cxnLst>
                <a:rect l="0" t="0" r="r" b="b"/>
                <a:pathLst>
                  <a:path w="116" h="186">
                    <a:moveTo>
                      <a:pt x="85" y="180"/>
                    </a:moveTo>
                    <a:lnTo>
                      <a:pt x="95" y="177"/>
                    </a:lnTo>
                    <a:lnTo>
                      <a:pt x="106" y="176"/>
                    </a:lnTo>
                    <a:lnTo>
                      <a:pt x="92" y="120"/>
                    </a:lnTo>
                    <a:lnTo>
                      <a:pt x="116" y="44"/>
                    </a:lnTo>
                    <a:lnTo>
                      <a:pt x="115" y="36"/>
                    </a:lnTo>
                    <a:lnTo>
                      <a:pt x="113" y="26"/>
                    </a:lnTo>
                    <a:lnTo>
                      <a:pt x="108" y="20"/>
                    </a:lnTo>
                    <a:lnTo>
                      <a:pt x="106" y="10"/>
                    </a:lnTo>
                    <a:lnTo>
                      <a:pt x="99" y="5"/>
                    </a:lnTo>
                    <a:lnTo>
                      <a:pt x="92" y="2"/>
                    </a:lnTo>
                    <a:lnTo>
                      <a:pt x="85" y="0"/>
                    </a:lnTo>
                    <a:lnTo>
                      <a:pt x="79" y="2"/>
                    </a:lnTo>
                    <a:lnTo>
                      <a:pt x="65" y="5"/>
                    </a:lnTo>
                    <a:lnTo>
                      <a:pt x="57" y="10"/>
                    </a:lnTo>
                    <a:lnTo>
                      <a:pt x="44" y="19"/>
                    </a:lnTo>
                    <a:lnTo>
                      <a:pt x="35" y="27"/>
                    </a:lnTo>
                    <a:lnTo>
                      <a:pt x="26" y="36"/>
                    </a:lnTo>
                    <a:lnTo>
                      <a:pt x="18" y="44"/>
                    </a:lnTo>
                    <a:lnTo>
                      <a:pt x="11" y="53"/>
                    </a:lnTo>
                    <a:lnTo>
                      <a:pt x="7" y="61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4" y="95"/>
                    </a:lnTo>
                    <a:lnTo>
                      <a:pt x="10" y="109"/>
                    </a:lnTo>
                    <a:lnTo>
                      <a:pt x="17" y="123"/>
                    </a:lnTo>
                    <a:lnTo>
                      <a:pt x="26" y="139"/>
                    </a:lnTo>
                    <a:lnTo>
                      <a:pt x="34" y="152"/>
                    </a:lnTo>
                    <a:lnTo>
                      <a:pt x="47" y="164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69" y="180"/>
                    </a:lnTo>
                    <a:lnTo>
                      <a:pt x="79" y="186"/>
                    </a:lnTo>
                    <a:lnTo>
                      <a:pt x="82" y="183"/>
                    </a:lnTo>
                    <a:lnTo>
                      <a:pt x="85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19" name="Freeform 27"/>
              <p:cNvSpPr>
                <a:spLocks/>
              </p:cNvSpPr>
              <p:nvPr/>
            </p:nvSpPr>
            <p:spPr bwMode="auto">
              <a:xfrm>
                <a:off x="2781" y="2509"/>
                <a:ext cx="58" cy="90"/>
              </a:xfrm>
              <a:custGeom>
                <a:avLst/>
                <a:gdLst/>
                <a:ahLst/>
                <a:cxnLst>
                  <a:cxn ang="0">
                    <a:pos x="86" y="181"/>
                  </a:cxn>
                  <a:cxn ang="0">
                    <a:pos x="113" y="167"/>
                  </a:cxn>
                  <a:cxn ang="0">
                    <a:pos x="114" y="151"/>
                  </a:cxn>
                  <a:cxn ang="0">
                    <a:pos x="110" y="141"/>
                  </a:cxn>
                  <a:cxn ang="0">
                    <a:pos x="80" y="125"/>
                  </a:cxn>
                  <a:cxn ang="0">
                    <a:pos x="110" y="41"/>
                  </a:cxn>
                  <a:cxn ang="0">
                    <a:pos x="107" y="26"/>
                  </a:cxn>
                  <a:cxn ang="0">
                    <a:pos x="100" y="14"/>
                  </a:cxn>
                  <a:cxn ang="0">
                    <a:pos x="89" y="4"/>
                  </a:cxn>
                  <a:cxn ang="0">
                    <a:pos x="77" y="0"/>
                  </a:cxn>
                  <a:cxn ang="0">
                    <a:pos x="70" y="0"/>
                  </a:cxn>
                  <a:cxn ang="0">
                    <a:pos x="60" y="0"/>
                  </a:cxn>
                  <a:cxn ang="0">
                    <a:pos x="49" y="6"/>
                  </a:cxn>
                  <a:cxn ang="0">
                    <a:pos x="39" y="13"/>
                  </a:cxn>
                  <a:cxn ang="0">
                    <a:pos x="31" y="21"/>
                  </a:cxn>
                  <a:cxn ang="0">
                    <a:pos x="22" y="31"/>
                  </a:cxn>
                  <a:cxn ang="0">
                    <a:pos x="14" y="41"/>
                  </a:cxn>
                  <a:cxn ang="0">
                    <a:pos x="8" y="54"/>
                  </a:cxn>
                  <a:cxn ang="0">
                    <a:pos x="2" y="65"/>
                  </a:cxn>
                  <a:cxn ang="0">
                    <a:pos x="0" y="81"/>
                  </a:cxn>
                  <a:cxn ang="0">
                    <a:pos x="0" y="89"/>
                  </a:cxn>
                  <a:cxn ang="0">
                    <a:pos x="1" y="98"/>
                  </a:cxn>
                  <a:cxn ang="0">
                    <a:pos x="2" y="106"/>
                  </a:cxn>
                  <a:cxn ang="0">
                    <a:pos x="7" y="115"/>
                  </a:cxn>
                  <a:cxn ang="0">
                    <a:pos x="9" y="122"/>
                  </a:cxn>
                  <a:cxn ang="0">
                    <a:pos x="14" y="130"/>
                  </a:cxn>
                  <a:cxn ang="0">
                    <a:pos x="18" y="137"/>
                  </a:cxn>
                  <a:cxn ang="0">
                    <a:pos x="24" y="146"/>
                  </a:cxn>
                  <a:cxn ang="0">
                    <a:pos x="35" y="157"/>
                  </a:cxn>
                  <a:cxn ang="0">
                    <a:pos x="50" y="167"/>
                  </a:cxn>
                  <a:cxn ang="0">
                    <a:pos x="58" y="170"/>
                  </a:cxn>
                  <a:cxn ang="0">
                    <a:pos x="66" y="174"/>
                  </a:cxn>
                  <a:cxn ang="0">
                    <a:pos x="76" y="177"/>
                  </a:cxn>
                  <a:cxn ang="0">
                    <a:pos x="86" y="181"/>
                  </a:cxn>
                </a:cxnLst>
                <a:rect l="0" t="0" r="r" b="b"/>
                <a:pathLst>
                  <a:path w="114" h="181">
                    <a:moveTo>
                      <a:pt x="86" y="181"/>
                    </a:moveTo>
                    <a:lnTo>
                      <a:pt x="113" y="167"/>
                    </a:lnTo>
                    <a:lnTo>
                      <a:pt x="114" y="151"/>
                    </a:lnTo>
                    <a:lnTo>
                      <a:pt x="110" y="141"/>
                    </a:lnTo>
                    <a:lnTo>
                      <a:pt x="80" y="125"/>
                    </a:lnTo>
                    <a:lnTo>
                      <a:pt x="110" y="41"/>
                    </a:lnTo>
                    <a:lnTo>
                      <a:pt x="107" y="26"/>
                    </a:lnTo>
                    <a:lnTo>
                      <a:pt x="100" y="14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70" y="0"/>
                    </a:lnTo>
                    <a:lnTo>
                      <a:pt x="60" y="0"/>
                    </a:lnTo>
                    <a:lnTo>
                      <a:pt x="49" y="6"/>
                    </a:lnTo>
                    <a:lnTo>
                      <a:pt x="39" y="13"/>
                    </a:lnTo>
                    <a:lnTo>
                      <a:pt x="31" y="21"/>
                    </a:lnTo>
                    <a:lnTo>
                      <a:pt x="22" y="31"/>
                    </a:lnTo>
                    <a:lnTo>
                      <a:pt x="14" y="41"/>
                    </a:lnTo>
                    <a:lnTo>
                      <a:pt x="8" y="54"/>
                    </a:lnTo>
                    <a:lnTo>
                      <a:pt x="2" y="65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1" y="98"/>
                    </a:lnTo>
                    <a:lnTo>
                      <a:pt x="2" y="106"/>
                    </a:lnTo>
                    <a:lnTo>
                      <a:pt x="7" y="115"/>
                    </a:lnTo>
                    <a:lnTo>
                      <a:pt x="9" y="122"/>
                    </a:lnTo>
                    <a:lnTo>
                      <a:pt x="14" y="130"/>
                    </a:lnTo>
                    <a:lnTo>
                      <a:pt x="18" y="137"/>
                    </a:lnTo>
                    <a:lnTo>
                      <a:pt x="24" y="146"/>
                    </a:lnTo>
                    <a:lnTo>
                      <a:pt x="35" y="157"/>
                    </a:lnTo>
                    <a:lnTo>
                      <a:pt x="50" y="167"/>
                    </a:lnTo>
                    <a:lnTo>
                      <a:pt x="58" y="170"/>
                    </a:lnTo>
                    <a:lnTo>
                      <a:pt x="66" y="174"/>
                    </a:lnTo>
                    <a:lnTo>
                      <a:pt x="76" y="177"/>
                    </a:lnTo>
                    <a:lnTo>
                      <a:pt x="86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20" name="Freeform 28"/>
              <p:cNvSpPr>
                <a:spLocks/>
              </p:cNvSpPr>
              <p:nvPr/>
            </p:nvSpPr>
            <p:spPr bwMode="auto">
              <a:xfrm>
                <a:off x="3239" y="2504"/>
                <a:ext cx="37" cy="83"/>
              </a:xfrm>
              <a:custGeom>
                <a:avLst/>
                <a:gdLst/>
                <a:ahLst/>
                <a:cxnLst>
                  <a:cxn ang="0">
                    <a:pos x="39" y="167"/>
                  </a:cxn>
                  <a:cxn ang="0">
                    <a:pos x="43" y="166"/>
                  </a:cxn>
                  <a:cxn ang="0">
                    <a:pos x="49" y="166"/>
                  </a:cxn>
                  <a:cxn ang="0">
                    <a:pos x="52" y="157"/>
                  </a:cxn>
                  <a:cxn ang="0">
                    <a:pos x="55" y="149"/>
                  </a:cxn>
                  <a:cxn ang="0">
                    <a:pos x="58" y="140"/>
                  </a:cxn>
                  <a:cxn ang="0">
                    <a:pos x="62" y="132"/>
                  </a:cxn>
                  <a:cxn ang="0">
                    <a:pos x="63" y="122"/>
                  </a:cxn>
                  <a:cxn ang="0">
                    <a:pos x="66" y="112"/>
                  </a:cxn>
                  <a:cxn ang="0">
                    <a:pos x="69" y="102"/>
                  </a:cxn>
                  <a:cxn ang="0">
                    <a:pos x="72" y="94"/>
                  </a:cxn>
                  <a:cxn ang="0">
                    <a:pos x="72" y="82"/>
                  </a:cxn>
                  <a:cxn ang="0">
                    <a:pos x="73" y="74"/>
                  </a:cxn>
                  <a:cxn ang="0">
                    <a:pos x="73" y="62"/>
                  </a:cxn>
                  <a:cxn ang="0">
                    <a:pos x="73" y="54"/>
                  </a:cxn>
                  <a:cxn ang="0">
                    <a:pos x="72" y="43"/>
                  </a:cxn>
                  <a:cxn ang="0">
                    <a:pos x="72" y="33"/>
                  </a:cxn>
                  <a:cxn ang="0">
                    <a:pos x="69" y="24"/>
                  </a:cxn>
                  <a:cxn ang="0">
                    <a:pos x="67" y="16"/>
                  </a:cxn>
                  <a:cxn ang="0">
                    <a:pos x="56" y="10"/>
                  </a:cxn>
                  <a:cxn ang="0">
                    <a:pos x="48" y="4"/>
                  </a:cxn>
                  <a:cxn ang="0">
                    <a:pos x="39" y="0"/>
                  </a:cxn>
                  <a:cxn ang="0">
                    <a:pos x="31" y="2"/>
                  </a:cxn>
                  <a:cxn ang="0">
                    <a:pos x="0" y="127"/>
                  </a:cxn>
                  <a:cxn ang="0">
                    <a:pos x="35" y="167"/>
                  </a:cxn>
                  <a:cxn ang="0">
                    <a:pos x="36" y="167"/>
                  </a:cxn>
                  <a:cxn ang="0">
                    <a:pos x="39" y="167"/>
                  </a:cxn>
                </a:cxnLst>
                <a:rect l="0" t="0" r="r" b="b"/>
                <a:pathLst>
                  <a:path w="73" h="167">
                    <a:moveTo>
                      <a:pt x="39" y="167"/>
                    </a:moveTo>
                    <a:lnTo>
                      <a:pt x="43" y="166"/>
                    </a:lnTo>
                    <a:lnTo>
                      <a:pt x="49" y="166"/>
                    </a:lnTo>
                    <a:lnTo>
                      <a:pt x="52" y="157"/>
                    </a:lnTo>
                    <a:lnTo>
                      <a:pt x="55" y="149"/>
                    </a:lnTo>
                    <a:lnTo>
                      <a:pt x="58" y="140"/>
                    </a:lnTo>
                    <a:lnTo>
                      <a:pt x="62" y="132"/>
                    </a:lnTo>
                    <a:lnTo>
                      <a:pt x="63" y="122"/>
                    </a:lnTo>
                    <a:lnTo>
                      <a:pt x="66" y="112"/>
                    </a:lnTo>
                    <a:lnTo>
                      <a:pt x="69" y="102"/>
                    </a:lnTo>
                    <a:lnTo>
                      <a:pt x="72" y="94"/>
                    </a:lnTo>
                    <a:lnTo>
                      <a:pt x="72" y="82"/>
                    </a:lnTo>
                    <a:lnTo>
                      <a:pt x="73" y="74"/>
                    </a:lnTo>
                    <a:lnTo>
                      <a:pt x="73" y="62"/>
                    </a:lnTo>
                    <a:lnTo>
                      <a:pt x="73" y="54"/>
                    </a:lnTo>
                    <a:lnTo>
                      <a:pt x="72" y="43"/>
                    </a:lnTo>
                    <a:lnTo>
                      <a:pt x="72" y="33"/>
                    </a:lnTo>
                    <a:lnTo>
                      <a:pt x="69" y="24"/>
                    </a:lnTo>
                    <a:lnTo>
                      <a:pt x="67" y="16"/>
                    </a:lnTo>
                    <a:lnTo>
                      <a:pt x="56" y="10"/>
                    </a:lnTo>
                    <a:lnTo>
                      <a:pt x="48" y="4"/>
                    </a:lnTo>
                    <a:lnTo>
                      <a:pt x="39" y="0"/>
                    </a:lnTo>
                    <a:lnTo>
                      <a:pt x="31" y="2"/>
                    </a:lnTo>
                    <a:lnTo>
                      <a:pt x="0" y="127"/>
                    </a:lnTo>
                    <a:lnTo>
                      <a:pt x="35" y="167"/>
                    </a:lnTo>
                    <a:lnTo>
                      <a:pt x="36" y="167"/>
                    </a:lnTo>
                    <a:lnTo>
                      <a:pt x="39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21" name="Freeform 29"/>
              <p:cNvSpPr>
                <a:spLocks/>
              </p:cNvSpPr>
              <p:nvPr/>
            </p:nvSpPr>
            <p:spPr bwMode="auto">
              <a:xfrm>
                <a:off x="3332" y="2493"/>
                <a:ext cx="35" cy="36"/>
              </a:xfrm>
              <a:custGeom>
                <a:avLst/>
                <a:gdLst/>
                <a:ahLst/>
                <a:cxnLst>
                  <a:cxn ang="0">
                    <a:pos x="34" y="72"/>
                  </a:cxn>
                  <a:cxn ang="0">
                    <a:pos x="44" y="69"/>
                  </a:cxn>
                  <a:cxn ang="0">
                    <a:pos x="57" y="65"/>
                  </a:cxn>
                  <a:cxn ang="0">
                    <a:pos x="62" y="59"/>
                  </a:cxn>
                  <a:cxn ang="0">
                    <a:pos x="67" y="52"/>
                  </a:cxn>
                  <a:cxn ang="0">
                    <a:pos x="69" y="41"/>
                  </a:cxn>
                  <a:cxn ang="0">
                    <a:pos x="71" y="31"/>
                  </a:cxn>
                  <a:cxn ang="0">
                    <a:pos x="62" y="17"/>
                  </a:cxn>
                  <a:cxn ang="0">
                    <a:pos x="50" y="6"/>
                  </a:cxn>
                  <a:cxn ang="0">
                    <a:pos x="40" y="1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3" y="3"/>
                  </a:cxn>
                  <a:cxn ang="0">
                    <a:pos x="6" y="10"/>
                  </a:cxn>
                  <a:cxn ang="0">
                    <a:pos x="2" y="21"/>
                  </a:cxn>
                  <a:cxn ang="0">
                    <a:pos x="0" y="34"/>
                  </a:cxn>
                  <a:cxn ang="0">
                    <a:pos x="3" y="48"/>
                  </a:cxn>
                  <a:cxn ang="0">
                    <a:pos x="28" y="72"/>
                  </a:cxn>
                  <a:cxn ang="0">
                    <a:pos x="31" y="72"/>
                  </a:cxn>
                  <a:cxn ang="0">
                    <a:pos x="34" y="72"/>
                  </a:cxn>
                </a:cxnLst>
                <a:rect l="0" t="0" r="r" b="b"/>
                <a:pathLst>
                  <a:path w="71" h="72">
                    <a:moveTo>
                      <a:pt x="34" y="72"/>
                    </a:moveTo>
                    <a:lnTo>
                      <a:pt x="44" y="69"/>
                    </a:lnTo>
                    <a:lnTo>
                      <a:pt x="57" y="65"/>
                    </a:lnTo>
                    <a:lnTo>
                      <a:pt x="62" y="59"/>
                    </a:lnTo>
                    <a:lnTo>
                      <a:pt x="67" y="52"/>
                    </a:lnTo>
                    <a:lnTo>
                      <a:pt x="69" y="41"/>
                    </a:lnTo>
                    <a:lnTo>
                      <a:pt x="71" y="31"/>
                    </a:lnTo>
                    <a:lnTo>
                      <a:pt x="62" y="17"/>
                    </a:lnTo>
                    <a:lnTo>
                      <a:pt x="50" y="6"/>
                    </a:lnTo>
                    <a:lnTo>
                      <a:pt x="40" y="1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6" y="10"/>
                    </a:lnTo>
                    <a:lnTo>
                      <a:pt x="2" y="21"/>
                    </a:lnTo>
                    <a:lnTo>
                      <a:pt x="0" y="34"/>
                    </a:lnTo>
                    <a:lnTo>
                      <a:pt x="3" y="48"/>
                    </a:lnTo>
                    <a:lnTo>
                      <a:pt x="28" y="72"/>
                    </a:lnTo>
                    <a:lnTo>
                      <a:pt x="31" y="72"/>
                    </a:lnTo>
                    <a:lnTo>
                      <a:pt x="34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22" name="Freeform 30"/>
              <p:cNvSpPr>
                <a:spLocks/>
              </p:cNvSpPr>
              <p:nvPr/>
            </p:nvSpPr>
            <p:spPr bwMode="auto">
              <a:xfrm>
                <a:off x="2836" y="2409"/>
                <a:ext cx="64" cy="87"/>
              </a:xfrm>
              <a:custGeom>
                <a:avLst/>
                <a:gdLst/>
                <a:ahLst/>
                <a:cxnLst>
                  <a:cxn ang="0">
                    <a:pos x="72" y="174"/>
                  </a:cxn>
                  <a:cxn ang="0">
                    <a:pos x="76" y="172"/>
                  </a:cxn>
                  <a:cxn ang="0">
                    <a:pos x="85" y="171"/>
                  </a:cxn>
                  <a:cxn ang="0">
                    <a:pos x="90" y="164"/>
                  </a:cxn>
                  <a:cxn ang="0">
                    <a:pos x="90" y="155"/>
                  </a:cxn>
                  <a:cxn ang="0">
                    <a:pos x="86" y="145"/>
                  </a:cxn>
                  <a:cxn ang="0">
                    <a:pos x="85" y="137"/>
                  </a:cxn>
                  <a:cxn ang="0">
                    <a:pos x="127" y="73"/>
                  </a:cxn>
                  <a:cxn ang="0">
                    <a:pos x="127" y="35"/>
                  </a:cxn>
                  <a:cxn ang="0">
                    <a:pos x="123" y="24"/>
                  </a:cxn>
                  <a:cxn ang="0">
                    <a:pos x="114" y="14"/>
                  </a:cxn>
                  <a:cxn ang="0">
                    <a:pos x="105" y="5"/>
                  </a:cxn>
                  <a:cxn ang="0">
                    <a:pos x="95" y="3"/>
                  </a:cxn>
                  <a:cxn ang="0">
                    <a:pos x="85" y="0"/>
                  </a:cxn>
                  <a:cxn ang="0">
                    <a:pos x="76" y="0"/>
                  </a:cxn>
                  <a:cxn ang="0">
                    <a:pos x="68" y="3"/>
                  </a:cxn>
                  <a:cxn ang="0">
                    <a:pos x="59" y="7"/>
                  </a:cxn>
                  <a:cxn ang="0">
                    <a:pos x="51" y="11"/>
                  </a:cxn>
                  <a:cxn ang="0">
                    <a:pos x="44" y="18"/>
                  </a:cxn>
                  <a:cxn ang="0">
                    <a:pos x="37" y="27"/>
                  </a:cxn>
                  <a:cxn ang="0">
                    <a:pos x="34" y="35"/>
                  </a:cxn>
                  <a:cxn ang="0">
                    <a:pos x="21" y="49"/>
                  </a:cxn>
                  <a:cxn ang="0">
                    <a:pos x="13" y="63"/>
                  </a:cxn>
                  <a:cxn ang="0">
                    <a:pos x="8" y="70"/>
                  </a:cxn>
                  <a:cxn ang="0">
                    <a:pos x="4" y="79"/>
                  </a:cxn>
                  <a:cxn ang="0">
                    <a:pos x="1" y="87"/>
                  </a:cxn>
                  <a:cxn ang="0">
                    <a:pos x="0" y="97"/>
                  </a:cxn>
                  <a:cxn ang="0">
                    <a:pos x="34" y="165"/>
                  </a:cxn>
                  <a:cxn ang="0">
                    <a:pos x="72" y="174"/>
                  </a:cxn>
                </a:cxnLst>
                <a:rect l="0" t="0" r="r" b="b"/>
                <a:pathLst>
                  <a:path w="127" h="174">
                    <a:moveTo>
                      <a:pt x="72" y="174"/>
                    </a:moveTo>
                    <a:lnTo>
                      <a:pt x="76" y="172"/>
                    </a:lnTo>
                    <a:lnTo>
                      <a:pt x="85" y="171"/>
                    </a:lnTo>
                    <a:lnTo>
                      <a:pt x="90" y="164"/>
                    </a:lnTo>
                    <a:lnTo>
                      <a:pt x="90" y="155"/>
                    </a:lnTo>
                    <a:lnTo>
                      <a:pt x="86" y="145"/>
                    </a:lnTo>
                    <a:lnTo>
                      <a:pt x="85" y="137"/>
                    </a:lnTo>
                    <a:lnTo>
                      <a:pt x="127" y="73"/>
                    </a:lnTo>
                    <a:lnTo>
                      <a:pt x="127" y="35"/>
                    </a:lnTo>
                    <a:lnTo>
                      <a:pt x="123" y="24"/>
                    </a:lnTo>
                    <a:lnTo>
                      <a:pt x="114" y="14"/>
                    </a:lnTo>
                    <a:lnTo>
                      <a:pt x="105" y="5"/>
                    </a:lnTo>
                    <a:lnTo>
                      <a:pt x="95" y="3"/>
                    </a:lnTo>
                    <a:lnTo>
                      <a:pt x="85" y="0"/>
                    </a:lnTo>
                    <a:lnTo>
                      <a:pt x="76" y="0"/>
                    </a:lnTo>
                    <a:lnTo>
                      <a:pt x="68" y="3"/>
                    </a:lnTo>
                    <a:lnTo>
                      <a:pt x="59" y="7"/>
                    </a:lnTo>
                    <a:lnTo>
                      <a:pt x="51" y="11"/>
                    </a:lnTo>
                    <a:lnTo>
                      <a:pt x="44" y="18"/>
                    </a:lnTo>
                    <a:lnTo>
                      <a:pt x="37" y="27"/>
                    </a:lnTo>
                    <a:lnTo>
                      <a:pt x="34" y="35"/>
                    </a:lnTo>
                    <a:lnTo>
                      <a:pt x="21" y="49"/>
                    </a:lnTo>
                    <a:lnTo>
                      <a:pt x="13" y="63"/>
                    </a:lnTo>
                    <a:lnTo>
                      <a:pt x="8" y="70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7"/>
                    </a:lnTo>
                    <a:lnTo>
                      <a:pt x="34" y="165"/>
                    </a:lnTo>
                    <a:lnTo>
                      <a:pt x="72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23" name="Freeform 31"/>
              <p:cNvSpPr>
                <a:spLocks/>
              </p:cNvSpPr>
              <p:nvPr/>
            </p:nvSpPr>
            <p:spPr bwMode="auto">
              <a:xfrm>
                <a:off x="3255" y="2374"/>
                <a:ext cx="42" cy="75"/>
              </a:xfrm>
              <a:custGeom>
                <a:avLst/>
                <a:gdLst/>
                <a:ahLst/>
                <a:cxnLst>
                  <a:cxn ang="0">
                    <a:pos x="41" y="150"/>
                  </a:cxn>
                  <a:cxn ang="0">
                    <a:pos x="83" y="50"/>
                  </a:cxn>
                  <a:cxn ang="0">
                    <a:pos x="82" y="40"/>
                  </a:cxn>
                  <a:cxn ang="0">
                    <a:pos x="81" y="33"/>
                  </a:cxn>
                  <a:cxn ang="0">
                    <a:pos x="78" y="26"/>
                  </a:cxn>
                  <a:cxn ang="0">
                    <a:pos x="75" y="22"/>
                  </a:cxn>
                  <a:cxn ang="0">
                    <a:pos x="68" y="10"/>
                  </a:cxn>
                  <a:cxn ang="0">
                    <a:pos x="61" y="0"/>
                  </a:cxn>
                  <a:cxn ang="0">
                    <a:pos x="28" y="5"/>
                  </a:cxn>
                  <a:cxn ang="0">
                    <a:pos x="20" y="15"/>
                  </a:cxn>
                  <a:cxn ang="0">
                    <a:pos x="14" y="29"/>
                  </a:cxn>
                  <a:cxn ang="0">
                    <a:pos x="10" y="36"/>
                  </a:cxn>
                  <a:cxn ang="0">
                    <a:pos x="7" y="44"/>
                  </a:cxn>
                  <a:cxn ang="0">
                    <a:pos x="4" y="53"/>
                  </a:cxn>
                  <a:cxn ang="0">
                    <a:pos x="4" y="63"/>
                  </a:cxn>
                  <a:cxn ang="0">
                    <a:pos x="1" y="70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95"/>
                  </a:cxn>
                  <a:cxn ang="0">
                    <a:pos x="0" y="102"/>
                  </a:cxn>
                  <a:cxn ang="0">
                    <a:pos x="1" y="111"/>
                  </a:cxn>
                  <a:cxn ang="0">
                    <a:pos x="3" y="118"/>
                  </a:cxn>
                  <a:cxn ang="0">
                    <a:pos x="7" y="125"/>
                  </a:cxn>
                  <a:cxn ang="0">
                    <a:pos x="17" y="133"/>
                  </a:cxn>
                  <a:cxn ang="0">
                    <a:pos x="23" y="142"/>
                  </a:cxn>
                  <a:cxn ang="0">
                    <a:pos x="27" y="146"/>
                  </a:cxn>
                  <a:cxn ang="0">
                    <a:pos x="33" y="150"/>
                  </a:cxn>
                  <a:cxn ang="0">
                    <a:pos x="37" y="150"/>
                  </a:cxn>
                  <a:cxn ang="0">
                    <a:pos x="41" y="150"/>
                  </a:cxn>
                </a:cxnLst>
                <a:rect l="0" t="0" r="r" b="b"/>
                <a:pathLst>
                  <a:path w="83" h="150">
                    <a:moveTo>
                      <a:pt x="41" y="150"/>
                    </a:moveTo>
                    <a:lnTo>
                      <a:pt x="83" y="50"/>
                    </a:lnTo>
                    <a:lnTo>
                      <a:pt x="82" y="40"/>
                    </a:lnTo>
                    <a:lnTo>
                      <a:pt x="81" y="33"/>
                    </a:lnTo>
                    <a:lnTo>
                      <a:pt x="78" y="26"/>
                    </a:lnTo>
                    <a:lnTo>
                      <a:pt x="75" y="22"/>
                    </a:lnTo>
                    <a:lnTo>
                      <a:pt x="68" y="10"/>
                    </a:lnTo>
                    <a:lnTo>
                      <a:pt x="61" y="0"/>
                    </a:lnTo>
                    <a:lnTo>
                      <a:pt x="28" y="5"/>
                    </a:lnTo>
                    <a:lnTo>
                      <a:pt x="20" y="15"/>
                    </a:lnTo>
                    <a:lnTo>
                      <a:pt x="14" y="29"/>
                    </a:lnTo>
                    <a:lnTo>
                      <a:pt x="10" y="36"/>
                    </a:lnTo>
                    <a:lnTo>
                      <a:pt x="7" y="44"/>
                    </a:lnTo>
                    <a:lnTo>
                      <a:pt x="4" y="53"/>
                    </a:lnTo>
                    <a:lnTo>
                      <a:pt x="4" y="63"/>
                    </a:lnTo>
                    <a:lnTo>
                      <a:pt x="1" y="70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95"/>
                    </a:lnTo>
                    <a:lnTo>
                      <a:pt x="0" y="102"/>
                    </a:lnTo>
                    <a:lnTo>
                      <a:pt x="1" y="111"/>
                    </a:lnTo>
                    <a:lnTo>
                      <a:pt x="3" y="118"/>
                    </a:lnTo>
                    <a:lnTo>
                      <a:pt x="7" y="125"/>
                    </a:lnTo>
                    <a:lnTo>
                      <a:pt x="17" y="133"/>
                    </a:lnTo>
                    <a:lnTo>
                      <a:pt x="23" y="142"/>
                    </a:lnTo>
                    <a:lnTo>
                      <a:pt x="27" y="146"/>
                    </a:lnTo>
                    <a:lnTo>
                      <a:pt x="33" y="150"/>
                    </a:lnTo>
                    <a:lnTo>
                      <a:pt x="37" y="150"/>
                    </a:lnTo>
                    <a:lnTo>
                      <a:pt x="41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24" name="Freeform 32"/>
              <p:cNvSpPr>
                <a:spLocks/>
              </p:cNvSpPr>
              <p:nvPr/>
            </p:nvSpPr>
            <p:spPr bwMode="auto">
              <a:xfrm>
                <a:off x="3314" y="2379"/>
                <a:ext cx="32" cy="40"/>
              </a:xfrm>
              <a:custGeom>
                <a:avLst/>
                <a:gdLst/>
                <a:ahLst/>
                <a:cxnLst>
                  <a:cxn ang="0">
                    <a:pos x="33" y="80"/>
                  </a:cxn>
                  <a:cxn ang="0">
                    <a:pos x="39" y="77"/>
                  </a:cxn>
                  <a:cxn ang="0">
                    <a:pos x="50" y="72"/>
                  </a:cxn>
                  <a:cxn ang="0">
                    <a:pos x="65" y="40"/>
                  </a:cxn>
                  <a:cxn ang="0">
                    <a:pos x="50" y="6"/>
                  </a:cxn>
                  <a:cxn ang="0">
                    <a:pos x="41" y="3"/>
                  </a:cxn>
                  <a:cxn ang="0">
                    <a:pos x="34" y="0"/>
                  </a:cxn>
                  <a:cxn ang="0">
                    <a:pos x="24" y="0"/>
                  </a:cxn>
                  <a:cxn ang="0">
                    <a:pos x="16" y="5"/>
                  </a:cxn>
                  <a:cxn ang="0">
                    <a:pos x="9" y="10"/>
                  </a:cxn>
                  <a:cxn ang="0">
                    <a:pos x="5" y="20"/>
                  </a:cxn>
                  <a:cxn ang="0">
                    <a:pos x="0" y="33"/>
                  </a:cxn>
                  <a:cxn ang="0">
                    <a:pos x="0" y="47"/>
                  </a:cxn>
                  <a:cxn ang="0">
                    <a:pos x="2" y="56"/>
                  </a:cxn>
                  <a:cxn ang="0">
                    <a:pos x="8" y="64"/>
                  </a:cxn>
                  <a:cxn ang="0">
                    <a:pos x="15" y="71"/>
                  </a:cxn>
                  <a:cxn ang="0">
                    <a:pos x="26" y="80"/>
                  </a:cxn>
                  <a:cxn ang="0">
                    <a:pos x="29" y="80"/>
                  </a:cxn>
                  <a:cxn ang="0">
                    <a:pos x="33" y="80"/>
                  </a:cxn>
                </a:cxnLst>
                <a:rect l="0" t="0" r="r" b="b"/>
                <a:pathLst>
                  <a:path w="65" h="80">
                    <a:moveTo>
                      <a:pt x="33" y="80"/>
                    </a:moveTo>
                    <a:lnTo>
                      <a:pt x="39" y="77"/>
                    </a:lnTo>
                    <a:lnTo>
                      <a:pt x="50" y="72"/>
                    </a:lnTo>
                    <a:lnTo>
                      <a:pt x="65" y="40"/>
                    </a:lnTo>
                    <a:lnTo>
                      <a:pt x="50" y="6"/>
                    </a:lnTo>
                    <a:lnTo>
                      <a:pt x="41" y="3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6" y="5"/>
                    </a:lnTo>
                    <a:lnTo>
                      <a:pt x="9" y="10"/>
                    </a:lnTo>
                    <a:lnTo>
                      <a:pt x="5" y="20"/>
                    </a:lnTo>
                    <a:lnTo>
                      <a:pt x="0" y="33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8" y="64"/>
                    </a:lnTo>
                    <a:lnTo>
                      <a:pt x="15" y="71"/>
                    </a:lnTo>
                    <a:lnTo>
                      <a:pt x="26" y="80"/>
                    </a:lnTo>
                    <a:lnTo>
                      <a:pt x="29" y="80"/>
                    </a:lnTo>
                    <a:lnTo>
                      <a:pt x="33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25" name="Freeform 33"/>
              <p:cNvSpPr>
                <a:spLocks/>
              </p:cNvSpPr>
              <p:nvPr/>
            </p:nvSpPr>
            <p:spPr bwMode="auto">
              <a:xfrm>
                <a:off x="2895" y="2293"/>
                <a:ext cx="50" cy="85"/>
              </a:xfrm>
              <a:custGeom>
                <a:avLst/>
                <a:gdLst/>
                <a:ahLst/>
                <a:cxnLst>
                  <a:cxn ang="0">
                    <a:pos x="78" y="171"/>
                  </a:cxn>
                  <a:cxn ang="0">
                    <a:pos x="82" y="170"/>
                  </a:cxn>
                  <a:cxn ang="0">
                    <a:pos x="87" y="168"/>
                  </a:cxn>
                  <a:cxn ang="0">
                    <a:pos x="91" y="164"/>
                  </a:cxn>
                  <a:cxn ang="0">
                    <a:pos x="94" y="155"/>
                  </a:cxn>
                  <a:cxn ang="0">
                    <a:pos x="94" y="147"/>
                  </a:cxn>
                  <a:cxn ang="0">
                    <a:pos x="92" y="141"/>
                  </a:cxn>
                  <a:cxn ang="0">
                    <a:pos x="89" y="136"/>
                  </a:cxn>
                  <a:cxn ang="0">
                    <a:pos x="87" y="131"/>
                  </a:cxn>
                  <a:cxn ang="0">
                    <a:pos x="77" y="120"/>
                  </a:cxn>
                  <a:cxn ang="0">
                    <a:pos x="71" y="109"/>
                  </a:cxn>
                  <a:cxn ang="0">
                    <a:pos x="75" y="97"/>
                  </a:cxn>
                  <a:cxn ang="0">
                    <a:pos x="82" y="86"/>
                  </a:cxn>
                  <a:cxn ang="0">
                    <a:pos x="88" y="72"/>
                  </a:cxn>
                  <a:cxn ang="0">
                    <a:pos x="95" y="59"/>
                  </a:cxn>
                  <a:cxn ang="0">
                    <a:pos x="98" y="44"/>
                  </a:cxn>
                  <a:cxn ang="0">
                    <a:pos x="101" y="31"/>
                  </a:cxn>
                  <a:cxn ang="0">
                    <a:pos x="98" y="17"/>
                  </a:cxn>
                  <a:cxn ang="0">
                    <a:pos x="92" y="4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5" y="6"/>
                  </a:cxn>
                  <a:cxn ang="0">
                    <a:pos x="47" y="13"/>
                  </a:cxn>
                  <a:cxn ang="0">
                    <a:pos x="37" y="21"/>
                  </a:cxn>
                  <a:cxn ang="0">
                    <a:pos x="29" y="30"/>
                  </a:cxn>
                  <a:cxn ang="0">
                    <a:pos x="19" y="38"/>
                  </a:cxn>
                  <a:cxn ang="0">
                    <a:pos x="12" y="48"/>
                  </a:cxn>
                  <a:cxn ang="0">
                    <a:pos x="4" y="58"/>
                  </a:cxn>
                  <a:cxn ang="0">
                    <a:pos x="0" y="68"/>
                  </a:cxn>
                  <a:cxn ang="0">
                    <a:pos x="3" y="82"/>
                  </a:cxn>
                  <a:cxn ang="0">
                    <a:pos x="9" y="96"/>
                  </a:cxn>
                  <a:cxn ang="0">
                    <a:pos x="14" y="110"/>
                  </a:cxn>
                  <a:cxn ang="0">
                    <a:pos x="23" y="124"/>
                  </a:cxn>
                  <a:cxn ang="0">
                    <a:pos x="30" y="136"/>
                  </a:cxn>
                  <a:cxn ang="0">
                    <a:pos x="41" y="148"/>
                  </a:cxn>
                  <a:cxn ang="0">
                    <a:pos x="53" y="158"/>
                  </a:cxn>
                  <a:cxn ang="0">
                    <a:pos x="68" y="168"/>
                  </a:cxn>
                  <a:cxn ang="0">
                    <a:pos x="75" y="170"/>
                  </a:cxn>
                  <a:cxn ang="0">
                    <a:pos x="78" y="171"/>
                  </a:cxn>
                </a:cxnLst>
                <a:rect l="0" t="0" r="r" b="b"/>
                <a:pathLst>
                  <a:path w="101" h="171">
                    <a:moveTo>
                      <a:pt x="78" y="171"/>
                    </a:moveTo>
                    <a:lnTo>
                      <a:pt x="82" y="170"/>
                    </a:lnTo>
                    <a:lnTo>
                      <a:pt x="87" y="168"/>
                    </a:lnTo>
                    <a:lnTo>
                      <a:pt x="91" y="164"/>
                    </a:lnTo>
                    <a:lnTo>
                      <a:pt x="94" y="155"/>
                    </a:lnTo>
                    <a:lnTo>
                      <a:pt x="94" y="147"/>
                    </a:lnTo>
                    <a:lnTo>
                      <a:pt x="92" y="141"/>
                    </a:lnTo>
                    <a:lnTo>
                      <a:pt x="89" y="136"/>
                    </a:lnTo>
                    <a:lnTo>
                      <a:pt x="87" y="131"/>
                    </a:lnTo>
                    <a:lnTo>
                      <a:pt x="77" y="120"/>
                    </a:lnTo>
                    <a:lnTo>
                      <a:pt x="71" y="109"/>
                    </a:lnTo>
                    <a:lnTo>
                      <a:pt x="75" y="97"/>
                    </a:lnTo>
                    <a:lnTo>
                      <a:pt x="82" y="86"/>
                    </a:lnTo>
                    <a:lnTo>
                      <a:pt x="88" y="72"/>
                    </a:lnTo>
                    <a:lnTo>
                      <a:pt x="95" y="59"/>
                    </a:lnTo>
                    <a:lnTo>
                      <a:pt x="98" y="44"/>
                    </a:lnTo>
                    <a:lnTo>
                      <a:pt x="101" y="31"/>
                    </a:lnTo>
                    <a:lnTo>
                      <a:pt x="98" y="17"/>
                    </a:lnTo>
                    <a:lnTo>
                      <a:pt x="92" y="4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55" y="6"/>
                    </a:lnTo>
                    <a:lnTo>
                      <a:pt x="47" y="13"/>
                    </a:lnTo>
                    <a:lnTo>
                      <a:pt x="37" y="21"/>
                    </a:lnTo>
                    <a:lnTo>
                      <a:pt x="29" y="30"/>
                    </a:lnTo>
                    <a:lnTo>
                      <a:pt x="19" y="38"/>
                    </a:lnTo>
                    <a:lnTo>
                      <a:pt x="12" y="48"/>
                    </a:lnTo>
                    <a:lnTo>
                      <a:pt x="4" y="58"/>
                    </a:lnTo>
                    <a:lnTo>
                      <a:pt x="0" y="68"/>
                    </a:lnTo>
                    <a:lnTo>
                      <a:pt x="3" y="82"/>
                    </a:lnTo>
                    <a:lnTo>
                      <a:pt x="9" y="96"/>
                    </a:lnTo>
                    <a:lnTo>
                      <a:pt x="14" y="110"/>
                    </a:lnTo>
                    <a:lnTo>
                      <a:pt x="23" y="124"/>
                    </a:lnTo>
                    <a:lnTo>
                      <a:pt x="30" y="136"/>
                    </a:lnTo>
                    <a:lnTo>
                      <a:pt x="41" y="148"/>
                    </a:lnTo>
                    <a:lnTo>
                      <a:pt x="53" y="158"/>
                    </a:lnTo>
                    <a:lnTo>
                      <a:pt x="68" y="168"/>
                    </a:lnTo>
                    <a:lnTo>
                      <a:pt x="75" y="170"/>
                    </a:lnTo>
                    <a:lnTo>
                      <a:pt x="78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26" name="Freeform 34"/>
              <p:cNvSpPr>
                <a:spLocks/>
              </p:cNvSpPr>
              <p:nvPr/>
            </p:nvSpPr>
            <p:spPr bwMode="auto">
              <a:xfrm>
                <a:off x="2947" y="2185"/>
                <a:ext cx="58" cy="75"/>
              </a:xfrm>
              <a:custGeom>
                <a:avLst/>
                <a:gdLst/>
                <a:ahLst/>
                <a:cxnLst>
                  <a:cxn ang="0">
                    <a:pos x="97" y="151"/>
                  </a:cxn>
                  <a:cxn ang="0">
                    <a:pos x="102" y="149"/>
                  </a:cxn>
                  <a:cxn ang="0">
                    <a:pos x="114" y="145"/>
                  </a:cxn>
                  <a:cxn ang="0">
                    <a:pos x="114" y="142"/>
                  </a:cxn>
                  <a:cxn ang="0">
                    <a:pos x="118" y="134"/>
                  </a:cxn>
                  <a:cxn ang="0">
                    <a:pos x="97" y="94"/>
                  </a:cxn>
                  <a:cxn ang="0">
                    <a:pos x="97" y="86"/>
                  </a:cxn>
                  <a:cxn ang="0">
                    <a:pos x="99" y="77"/>
                  </a:cxn>
                  <a:cxn ang="0">
                    <a:pos x="102" y="69"/>
                  </a:cxn>
                  <a:cxn ang="0">
                    <a:pos x="107" y="62"/>
                  </a:cxn>
                  <a:cxn ang="0">
                    <a:pos x="109" y="52"/>
                  </a:cxn>
                  <a:cxn ang="0">
                    <a:pos x="112" y="43"/>
                  </a:cxn>
                  <a:cxn ang="0">
                    <a:pos x="112" y="34"/>
                  </a:cxn>
                  <a:cxn ang="0">
                    <a:pos x="114" y="25"/>
                  </a:cxn>
                  <a:cxn ang="0">
                    <a:pos x="85" y="1"/>
                  </a:cxn>
                  <a:cxn ang="0">
                    <a:pos x="78" y="0"/>
                  </a:cxn>
                  <a:cxn ang="0">
                    <a:pos x="71" y="0"/>
                  </a:cxn>
                  <a:cxn ang="0">
                    <a:pos x="64" y="0"/>
                  </a:cxn>
                  <a:cxn ang="0">
                    <a:pos x="57" y="2"/>
                  </a:cxn>
                  <a:cxn ang="0">
                    <a:pos x="41" y="7"/>
                  </a:cxn>
                  <a:cxn ang="0">
                    <a:pos x="32" y="17"/>
                  </a:cxn>
                  <a:cxn ang="0">
                    <a:pos x="0" y="62"/>
                  </a:cxn>
                  <a:cxn ang="0">
                    <a:pos x="6" y="76"/>
                  </a:cxn>
                  <a:cxn ang="0">
                    <a:pos x="13" y="90"/>
                  </a:cxn>
                  <a:cxn ang="0">
                    <a:pos x="22" y="104"/>
                  </a:cxn>
                  <a:cxn ang="0">
                    <a:pos x="32" y="118"/>
                  </a:cxn>
                  <a:cxn ang="0">
                    <a:pos x="36" y="123"/>
                  </a:cxn>
                  <a:cxn ang="0">
                    <a:pos x="43" y="128"/>
                  </a:cxn>
                  <a:cxn ang="0">
                    <a:pos x="50" y="133"/>
                  </a:cxn>
                  <a:cxn ang="0">
                    <a:pos x="58" y="138"/>
                  </a:cxn>
                  <a:cxn ang="0">
                    <a:pos x="66" y="141"/>
                  </a:cxn>
                  <a:cxn ang="0">
                    <a:pos x="75" y="145"/>
                  </a:cxn>
                  <a:cxn ang="0">
                    <a:pos x="84" y="148"/>
                  </a:cxn>
                  <a:cxn ang="0">
                    <a:pos x="97" y="151"/>
                  </a:cxn>
                </a:cxnLst>
                <a:rect l="0" t="0" r="r" b="b"/>
                <a:pathLst>
                  <a:path w="118" h="151">
                    <a:moveTo>
                      <a:pt x="97" y="151"/>
                    </a:moveTo>
                    <a:lnTo>
                      <a:pt x="102" y="149"/>
                    </a:lnTo>
                    <a:lnTo>
                      <a:pt x="114" y="145"/>
                    </a:lnTo>
                    <a:lnTo>
                      <a:pt x="114" y="142"/>
                    </a:lnTo>
                    <a:lnTo>
                      <a:pt x="118" y="134"/>
                    </a:lnTo>
                    <a:lnTo>
                      <a:pt x="97" y="94"/>
                    </a:lnTo>
                    <a:lnTo>
                      <a:pt x="97" y="86"/>
                    </a:lnTo>
                    <a:lnTo>
                      <a:pt x="99" y="77"/>
                    </a:lnTo>
                    <a:lnTo>
                      <a:pt x="102" y="69"/>
                    </a:lnTo>
                    <a:lnTo>
                      <a:pt x="107" y="62"/>
                    </a:lnTo>
                    <a:lnTo>
                      <a:pt x="109" y="52"/>
                    </a:lnTo>
                    <a:lnTo>
                      <a:pt x="112" y="43"/>
                    </a:lnTo>
                    <a:lnTo>
                      <a:pt x="112" y="34"/>
                    </a:lnTo>
                    <a:lnTo>
                      <a:pt x="114" y="25"/>
                    </a:lnTo>
                    <a:lnTo>
                      <a:pt x="85" y="1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2"/>
                    </a:lnTo>
                    <a:lnTo>
                      <a:pt x="41" y="7"/>
                    </a:lnTo>
                    <a:lnTo>
                      <a:pt x="32" y="17"/>
                    </a:lnTo>
                    <a:lnTo>
                      <a:pt x="0" y="62"/>
                    </a:lnTo>
                    <a:lnTo>
                      <a:pt x="6" y="76"/>
                    </a:lnTo>
                    <a:lnTo>
                      <a:pt x="13" y="90"/>
                    </a:lnTo>
                    <a:lnTo>
                      <a:pt x="22" y="104"/>
                    </a:lnTo>
                    <a:lnTo>
                      <a:pt x="32" y="118"/>
                    </a:lnTo>
                    <a:lnTo>
                      <a:pt x="36" y="123"/>
                    </a:lnTo>
                    <a:lnTo>
                      <a:pt x="43" y="128"/>
                    </a:lnTo>
                    <a:lnTo>
                      <a:pt x="50" y="133"/>
                    </a:lnTo>
                    <a:lnTo>
                      <a:pt x="58" y="138"/>
                    </a:lnTo>
                    <a:lnTo>
                      <a:pt x="66" y="141"/>
                    </a:lnTo>
                    <a:lnTo>
                      <a:pt x="75" y="145"/>
                    </a:lnTo>
                    <a:lnTo>
                      <a:pt x="84" y="148"/>
                    </a:lnTo>
                    <a:lnTo>
                      <a:pt x="9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27" name="Freeform 35"/>
              <p:cNvSpPr>
                <a:spLocks/>
              </p:cNvSpPr>
              <p:nvPr/>
            </p:nvSpPr>
            <p:spPr bwMode="auto">
              <a:xfrm>
                <a:off x="3285" y="2177"/>
                <a:ext cx="43" cy="83"/>
              </a:xfrm>
              <a:custGeom>
                <a:avLst/>
                <a:gdLst/>
                <a:ahLst/>
                <a:cxnLst>
                  <a:cxn ang="0">
                    <a:pos x="22" y="167"/>
                  </a:cxn>
                  <a:cxn ang="0">
                    <a:pos x="35" y="156"/>
                  </a:cxn>
                  <a:cxn ang="0">
                    <a:pos x="47" y="143"/>
                  </a:cxn>
                  <a:cxn ang="0">
                    <a:pos x="54" y="129"/>
                  </a:cxn>
                  <a:cxn ang="0">
                    <a:pos x="62" y="115"/>
                  </a:cxn>
                  <a:cxn ang="0">
                    <a:pos x="64" y="106"/>
                  </a:cxn>
                  <a:cxn ang="0">
                    <a:pos x="68" y="98"/>
                  </a:cxn>
                  <a:cxn ang="0">
                    <a:pos x="69" y="89"/>
                  </a:cxn>
                  <a:cxn ang="0">
                    <a:pos x="73" y="82"/>
                  </a:cxn>
                  <a:cxn ang="0">
                    <a:pos x="75" y="74"/>
                  </a:cxn>
                  <a:cxn ang="0">
                    <a:pos x="78" y="65"/>
                  </a:cxn>
                  <a:cxn ang="0">
                    <a:pos x="80" y="57"/>
                  </a:cxn>
                  <a:cxn ang="0">
                    <a:pos x="85" y="50"/>
                  </a:cxn>
                  <a:cxn ang="0">
                    <a:pos x="68" y="3"/>
                  </a:cxn>
                  <a:cxn ang="0">
                    <a:pos x="61" y="0"/>
                  </a:cxn>
                  <a:cxn ang="0">
                    <a:pos x="49" y="3"/>
                  </a:cxn>
                  <a:cxn ang="0">
                    <a:pos x="0" y="150"/>
                  </a:cxn>
                  <a:cxn ang="0">
                    <a:pos x="1" y="156"/>
                  </a:cxn>
                  <a:cxn ang="0">
                    <a:pos x="7" y="161"/>
                  </a:cxn>
                  <a:cxn ang="0">
                    <a:pos x="14" y="164"/>
                  </a:cxn>
                  <a:cxn ang="0">
                    <a:pos x="22" y="167"/>
                  </a:cxn>
                </a:cxnLst>
                <a:rect l="0" t="0" r="r" b="b"/>
                <a:pathLst>
                  <a:path w="85" h="167">
                    <a:moveTo>
                      <a:pt x="22" y="167"/>
                    </a:moveTo>
                    <a:lnTo>
                      <a:pt x="35" y="156"/>
                    </a:lnTo>
                    <a:lnTo>
                      <a:pt x="47" y="143"/>
                    </a:lnTo>
                    <a:lnTo>
                      <a:pt x="54" y="129"/>
                    </a:lnTo>
                    <a:lnTo>
                      <a:pt x="62" y="115"/>
                    </a:lnTo>
                    <a:lnTo>
                      <a:pt x="64" y="106"/>
                    </a:lnTo>
                    <a:lnTo>
                      <a:pt x="68" y="98"/>
                    </a:lnTo>
                    <a:lnTo>
                      <a:pt x="69" y="89"/>
                    </a:lnTo>
                    <a:lnTo>
                      <a:pt x="73" y="82"/>
                    </a:lnTo>
                    <a:lnTo>
                      <a:pt x="75" y="74"/>
                    </a:lnTo>
                    <a:lnTo>
                      <a:pt x="78" y="65"/>
                    </a:lnTo>
                    <a:lnTo>
                      <a:pt x="80" y="57"/>
                    </a:lnTo>
                    <a:lnTo>
                      <a:pt x="85" y="50"/>
                    </a:lnTo>
                    <a:lnTo>
                      <a:pt x="68" y="3"/>
                    </a:lnTo>
                    <a:lnTo>
                      <a:pt x="61" y="0"/>
                    </a:lnTo>
                    <a:lnTo>
                      <a:pt x="49" y="3"/>
                    </a:lnTo>
                    <a:lnTo>
                      <a:pt x="0" y="150"/>
                    </a:lnTo>
                    <a:lnTo>
                      <a:pt x="1" y="156"/>
                    </a:lnTo>
                    <a:lnTo>
                      <a:pt x="7" y="161"/>
                    </a:lnTo>
                    <a:lnTo>
                      <a:pt x="14" y="164"/>
                    </a:lnTo>
                    <a:lnTo>
                      <a:pt x="22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28" name="Freeform 36"/>
              <p:cNvSpPr>
                <a:spLocks/>
              </p:cNvSpPr>
              <p:nvPr/>
            </p:nvSpPr>
            <p:spPr bwMode="auto">
              <a:xfrm>
                <a:off x="3000" y="2070"/>
                <a:ext cx="58" cy="91"/>
              </a:xfrm>
              <a:custGeom>
                <a:avLst/>
                <a:gdLst/>
                <a:ahLst/>
                <a:cxnLst>
                  <a:cxn ang="0">
                    <a:pos x="59" y="181"/>
                  </a:cxn>
                  <a:cxn ang="0">
                    <a:pos x="106" y="155"/>
                  </a:cxn>
                  <a:cxn ang="0">
                    <a:pos x="102" y="145"/>
                  </a:cxn>
                  <a:cxn ang="0">
                    <a:pos x="93" y="140"/>
                  </a:cxn>
                  <a:cxn ang="0">
                    <a:pos x="83" y="134"/>
                  </a:cxn>
                  <a:cxn ang="0">
                    <a:pos x="76" y="127"/>
                  </a:cxn>
                  <a:cxn ang="0">
                    <a:pos x="116" y="39"/>
                  </a:cxn>
                  <a:cxn ang="0">
                    <a:pos x="83" y="2"/>
                  </a:cxn>
                  <a:cxn ang="0">
                    <a:pos x="73" y="0"/>
                  </a:cxn>
                  <a:cxn ang="0">
                    <a:pos x="66" y="1"/>
                  </a:cxn>
                  <a:cxn ang="0">
                    <a:pos x="59" y="1"/>
                  </a:cxn>
                  <a:cxn ang="0">
                    <a:pos x="54" y="5"/>
                  </a:cxn>
                  <a:cxn ang="0">
                    <a:pos x="44" y="12"/>
                  </a:cxn>
                  <a:cxn ang="0">
                    <a:pos x="34" y="25"/>
                  </a:cxn>
                  <a:cxn ang="0">
                    <a:pos x="0" y="120"/>
                  </a:cxn>
                  <a:cxn ang="0">
                    <a:pos x="1" y="125"/>
                  </a:cxn>
                  <a:cxn ang="0">
                    <a:pos x="7" y="134"/>
                  </a:cxn>
                  <a:cxn ang="0">
                    <a:pos x="11" y="141"/>
                  </a:cxn>
                  <a:cxn ang="0">
                    <a:pos x="18" y="149"/>
                  </a:cxn>
                  <a:cxn ang="0">
                    <a:pos x="24" y="157"/>
                  </a:cxn>
                  <a:cxn ang="0">
                    <a:pos x="32" y="165"/>
                  </a:cxn>
                  <a:cxn ang="0">
                    <a:pos x="41" y="172"/>
                  </a:cxn>
                  <a:cxn ang="0">
                    <a:pos x="52" y="181"/>
                  </a:cxn>
                  <a:cxn ang="0">
                    <a:pos x="55" y="181"/>
                  </a:cxn>
                  <a:cxn ang="0">
                    <a:pos x="59" y="181"/>
                  </a:cxn>
                </a:cxnLst>
                <a:rect l="0" t="0" r="r" b="b"/>
                <a:pathLst>
                  <a:path w="116" h="181">
                    <a:moveTo>
                      <a:pt x="59" y="181"/>
                    </a:moveTo>
                    <a:lnTo>
                      <a:pt x="106" y="155"/>
                    </a:lnTo>
                    <a:lnTo>
                      <a:pt x="102" y="145"/>
                    </a:lnTo>
                    <a:lnTo>
                      <a:pt x="93" y="140"/>
                    </a:lnTo>
                    <a:lnTo>
                      <a:pt x="83" y="134"/>
                    </a:lnTo>
                    <a:lnTo>
                      <a:pt x="76" y="127"/>
                    </a:lnTo>
                    <a:lnTo>
                      <a:pt x="116" y="39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6" y="1"/>
                    </a:lnTo>
                    <a:lnTo>
                      <a:pt x="59" y="1"/>
                    </a:lnTo>
                    <a:lnTo>
                      <a:pt x="54" y="5"/>
                    </a:lnTo>
                    <a:lnTo>
                      <a:pt x="44" y="12"/>
                    </a:lnTo>
                    <a:lnTo>
                      <a:pt x="34" y="25"/>
                    </a:lnTo>
                    <a:lnTo>
                      <a:pt x="0" y="120"/>
                    </a:lnTo>
                    <a:lnTo>
                      <a:pt x="1" y="125"/>
                    </a:lnTo>
                    <a:lnTo>
                      <a:pt x="7" y="134"/>
                    </a:lnTo>
                    <a:lnTo>
                      <a:pt x="11" y="141"/>
                    </a:lnTo>
                    <a:lnTo>
                      <a:pt x="18" y="149"/>
                    </a:lnTo>
                    <a:lnTo>
                      <a:pt x="24" y="157"/>
                    </a:lnTo>
                    <a:lnTo>
                      <a:pt x="32" y="165"/>
                    </a:lnTo>
                    <a:lnTo>
                      <a:pt x="41" y="172"/>
                    </a:lnTo>
                    <a:lnTo>
                      <a:pt x="52" y="181"/>
                    </a:lnTo>
                    <a:lnTo>
                      <a:pt x="55" y="181"/>
                    </a:lnTo>
                    <a:lnTo>
                      <a:pt x="59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29" name="Freeform 37"/>
              <p:cNvSpPr>
                <a:spLocks/>
              </p:cNvSpPr>
              <p:nvPr/>
            </p:nvSpPr>
            <p:spPr bwMode="auto">
              <a:xfrm>
                <a:off x="3058" y="1969"/>
                <a:ext cx="58" cy="78"/>
              </a:xfrm>
              <a:custGeom>
                <a:avLst/>
                <a:gdLst/>
                <a:ahLst/>
                <a:cxnLst>
                  <a:cxn ang="0">
                    <a:pos x="54" y="157"/>
                  </a:cxn>
                  <a:cxn ang="0">
                    <a:pos x="64" y="157"/>
                  </a:cxn>
                  <a:cxn ang="0">
                    <a:pos x="76" y="157"/>
                  </a:cxn>
                  <a:cxn ang="0">
                    <a:pos x="83" y="150"/>
                  </a:cxn>
                  <a:cxn ang="0">
                    <a:pos x="83" y="143"/>
                  </a:cxn>
                  <a:cxn ang="0">
                    <a:pos x="78" y="133"/>
                  </a:cxn>
                  <a:cxn ang="0">
                    <a:pos x="76" y="124"/>
                  </a:cxn>
                  <a:cxn ang="0">
                    <a:pos x="75" y="116"/>
                  </a:cxn>
                  <a:cxn ang="0">
                    <a:pos x="79" y="110"/>
                  </a:cxn>
                  <a:cxn ang="0">
                    <a:pos x="85" y="103"/>
                  </a:cxn>
                  <a:cxn ang="0">
                    <a:pos x="93" y="99"/>
                  </a:cxn>
                  <a:cxn ang="0">
                    <a:pos x="99" y="89"/>
                  </a:cxn>
                  <a:cxn ang="0">
                    <a:pos x="105" y="79"/>
                  </a:cxn>
                  <a:cxn ang="0">
                    <a:pos x="110" y="68"/>
                  </a:cxn>
                  <a:cxn ang="0">
                    <a:pos x="116" y="57"/>
                  </a:cxn>
                  <a:cxn ang="0">
                    <a:pos x="114" y="47"/>
                  </a:cxn>
                  <a:cxn ang="0">
                    <a:pos x="112" y="38"/>
                  </a:cxn>
                  <a:cxn ang="0">
                    <a:pos x="106" y="31"/>
                  </a:cxn>
                  <a:cxn ang="0">
                    <a:pos x="102" y="25"/>
                  </a:cxn>
                  <a:cxn ang="0">
                    <a:pos x="89" y="14"/>
                  </a:cxn>
                  <a:cxn ang="0">
                    <a:pos x="76" y="7"/>
                  </a:cxn>
                  <a:cxn ang="0">
                    <a:pos x="65" y="1"/>
                  </a:cxn>
                  <a:cxn ang="0">
                    <a:pos x="61" y="0"/>
                  </a:cxn>
                  <a:cxn ang="0">
                    <a:pos x="0" y="81"/>
                  </a:cxn>
                  <a:cxn ang="0">
                    <a:pos x="48" y="157"/>
                  </a:cxn>
                  <a:cxn ang="0">
                    <a:pos x="51" y="157"/>
                  </a:cxn>
                  <a:cxn ang="0">
                    <a:pos x="54" y="157"/>
                  </a:cxn>
                </a:cxnLst>
                <a:rect l="0" t="0" r="r" b="b"/>
                <a:pathLst>
                  <a:path w="116" h="157">
                    <a:moveTo>
                      <a:pt x="54" y="157"/>
                    </a:moveTo>
                    <a:lnTo>
                      <a:pt x="64" y="157"/>
                    </a:lnTo>
                    <a:lnTo>
                      <a:pt x="76" y="157"/>
                    </a:lnTo>
                    <a:lnTo>
                      <a:pt x="83" y="150"/>
                    </a:lnTo>
                    <a:lnTo>
                      <a:pt x="83" y="143"/>
                    </a:lnTo>
                    <a:lnTo>
                      <a:pt x="78" y="133"/>
                    </a:lnTo>
                    <a:lnTo>
                      <a:pt x="76" y="124"/>
                    </a:lnTo>
                    <a:lnTo>
                      <a:pt x="75" y="116"/>
                    </a:lnTo>
                    <a:lnTo>
                      <a:pt x="79" y="110"/>
                    </a:lnTo>
                    <a:lnTo>
                      <a:pt x="85" y="103"/>
                    </a:lnTo>
                    <a:lnTo>
                      <a:pt x="93" y="99"/>
                    </a:lnTo>
                    <a:lnTo>
                      <a:pt x="99" y="89"/>
                    </a:lnTo>
                    <a:lnTo>
                      <a:pt x="105" y="79"/>
                    </a:lnTo>
                    <a:lnTo>
                      <a:pt x="110" y="68"/>
                    </a:lnTo>
                    <a:lnTo>
                      <a:pt x="116" y="57"/>
                    </a:lnTo>
                    <a:lnTo>
                      <a:pt x="114" y="47"/>
                    </a:lnTo>
                    <a:lnTo>
                      <a:pt x="112" y="38"/>
                    </a:lnTo>
                    <a:lnTo>
                      <a:pt x="106" y="31"/>
                    </a:lnTo>
                    <a:lnTo>
                      <a:pt x="102" y="25"/>
                    </a:lnTo>
                    <a:lnTo>
                      <a:pt x="89" y="14"/>
                    </a:lnTo>
                    <a:lnTo>
                      <a:pt x="76" y="7"/>
                    </a:lnTo>
                    <a:lnTo>
                      <a:pt x="65" y="1"/>
                    </a:lnTo>
                    <a:lnTo>
                      <a:pt x="61" y="0"/>
                    </a:lnTo>
                    <a:lnTo>
                      <a:pt x="0" y="81"/>
                    </a:lnTo>
                    <a:lnTo>
                      <a:pt x="48" y="157"/>
                    </a:lnTo>
                    <a:lnTo>
                      <a:pt x="51" y="157"/>
                    </a:lnTo>
                    <a:lnTo>
                      <a:pt x="54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30" name="Freeform 38"/>
              <p:cNvSpPr>
                <a:spLocks/>
              </p:cNvSpPr>
              <p:nvPr/>
            </p:nvSpPr>
            <p:spPr bwMode="auto">
              <a:xfrm>
                <a:off x="3114" y="1867"/>
                <a:ext cx="65" cy="84"/>
              </a:xfrm>
              <a:custGeom>
                <a:avLst/>
                <a:gdLst/>
                <a:ahLst/>
                <a:cxnLst>
                  <a:cxn ang="0">
                    <a:pos x="84" y="162"/>
                  </a:cxn>
                  <a:cxn ang="0">
                    <a:pos x="86" y="153"/>
                  </a:cxn>
                  <a:cxn ang="0">
                    <a:pos x="85" y="145"/>
                  </a:cxn>
                  <a:cxn ang="0">
                    <a:pos x="79" y="136"/>
                  </a:cxn>
                  <a:cxn ang="0">
                    <a:pos x="77" y="125"/>
                  </a:cxn>
                  <a:cxn ang="0">
                    <a:pos x="130" y="24"/>
                  </a:cxn>
                  <a:cxn ang="0">
                    <a:pos x="125" y="15"/>
                  </a:cxn>
                  <a:cxn ang="0">
                    <a:pos x="119" y="7"/>
                  </a:cxn>
                  <a:cxn ang="0">
                    <a:pos x="111" y="2"/>
                  </a:cxn>
                  <a:cxn ang="0">
                    <a:pos x="101" y="0"/>
                  </a:cxn>
                  <a:cxn ang="0">
                    <a:pos x="23" y="44"/>
                  </a:cxn>
                  <a:cxn ang="0">
                    <a:pos x="16" y="54"/>
                  </a:cxn>
                  <a:cxn ang="0">
                    <a:pos x="9" y="64"/>
                  </a:cxn>
                  <a:cxn ang="0">
                    <a:pos x="4" y="70"/>
                  </a:cxn>
                  <a:cxn ang="0">
                    <a:pos x="2" y="77"/>
                  </a:cxn>
                  <a:cxn ang="0">
                    <a:pos x="0" y="84"/>
                  </a:cxn>
                  <a:cxn ang="0">
                    <a:pos x="0" y="94"/>
                  </a:cxn>
                  <a:cxn ang="0">
                    <a:pos x="26" y="140"/>
                  </a:cxn>
                  <a:cxn ang="0">
                    <a:pos x="33" y="149"/>
                  </a:cxn>
                  <a:cxn ang="0">
                    <a:pos x="44" y="156"/>
                  </a:cxn>
                  <a:cxn ang="0">
                    <a:pos x="50" y="159"/>
                  </a:cxn>
                  <a:cxn ang="0">
                    <a:pos x="57" y="162"/>
                  </a:cxn>
                  <a:cxn ang="0">
                    <a:pos x="65" y="164"/>
                  </a:cxn>
                  <a:cxn ang="0">
                    <a:pos x="75" y="169"/>
                  </a:cxn>
                  <a:cxn ang="0">
                    <a:pos x="79" y="164"/>
                  </a:cxn>
                  <a:cxn ang="0">
                    <a:pos x="84" y="162"/>
                  </a:cxn>
                </a:cxnLst>
                <a:rect l="0" t="0" r="r" b="b"/>
                <a:pathLst>
                  <a:path w="130" h="169">
                    <a:moveTo>
                      <a:pt x="84" y="162"/>
                    </a:moveTo>
                    <a:lnTo>
                      <a:pt x="86" y="153"/>
                    </a:lnTo>
                    <a:lnTo>
                      <a:pt x="85" y="145"/>
                    </a:lnTo>
                    <a:lnTo>
                      <a:pt x="79" y="136"/>
                    </a:lnTo>
                    <a:lnTo>
                      <a:pt x="77" y="125"/>
                    </a:lnTo>
                    <a:lnTo>
                      <a:pt x="130" y="24"/>
                    </a:lnTo>
                    <a:lnTo>
                      <a:pt x="125" y="15"/>
                    </a:lnTo>
                    <a:lnTo>
                      <a:pt x="119" y="7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23" y="44"/>
                    </a:lnTo>
                    <a:lnTo>
                      <a:pt x="16" y="54"/>
                    </a:lnTo>
                    <a:lnTo>
                      <a:pt x="9" y="64"/>
                    </a:lnTo>
                    <a:lnTo>
                      <a:pt x="4" y="70"/>
                    </a:lnTo>
                    <a:lnTo>
                      <a:pt x="2" y="77"/>
                    </a:lnTo>
                    <a:lnTo>
                      <a:pt x="0" y="84"/>
                    </a:lnTo>
                    <a:lnTo>
                      <a:pt x="0" y="94"/>
                    </a:lnTo>
                    <a:lnTo>
                      <a:pt x="26" y="140"/>
                    </a:lnTo>
                    <a:lnTo>
                      <a:pt x="33" y="149"/>
                    </a:lnTo>
                    <a:lnTo>
                      <a:pt x="44" y="156"/>
                    </a:lnTo>
                    <a:lnTo>
                      <a:pt x="50" y="159"/>
                    </a:lnTo>
                    <a:lnTo>
                      <a:pt x="57" y="162"/>
                    </a:lnTo>
                    <a:lnTo>
                      <a:pt x="65" y="164"/>
                    </a:lnTo>
                    <a:lnTo>
                      <a:pt x="75" y="169"/>
                    </a:lnTo>
                    <a:lnTo>
                      <a:pt x="79" y="164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31" name="Freeform 39"/>
              <p:cNvSpPr>
                <a:spLocks/>
              </p:cNvSpPr>
              <p:nvPr/>
            </p:nvSpPr>
            <p:spPr bwMode="auto">
              <a:xfrm>
                <a:off x="3180" y="1772"/>
                <a:ext cx="46" cy="74"/>
              </a:xfrm>
              <a:custGeom>
                <a:avLst/>
                <a:gdLst/>
                <a:ahLst/>
                <a:cxnLst>
                  <a:cxn ang="0">
                    <a:pos x="85" y="140"/>
                  </a:cxn>
                  <a:cxn ang="0">
                    <a:pos x="85" y="129"/>
                  </a:cxn>
                  <a:cxn ang="0">
                    <a:pos x="92" y="117"/>
                  </a:cxn>
                  <a:cxn ang="0">
                    <a:pos x="89" y="107"/>
                  </a:cxn>
                  <a:cxn ang="0">
                    <a:pos x="82" y="103"/>
                  </a:cxn>
                  <a:cxn ang="0">
                    <a:pos x="75" y="98"/>
                  </a:cxn>
                  <a:cxn ang="0">
                    <a:pos x="74" y="90"/>
                  </a:cxn>
                  <a:cxn ang="0">
                    <a:pos x="86" y="62"/>
                  </a:cxn>
                  <a:cxn ang="0">
                    <a:pos x="85" y="23"/>
                  </a:cxn>
                  <a:cxn ang="0">
                    <a:pos x="79" y="13"/>
                  </a:cxn>
                  <a:cxn ang="0">
                    <a:pos x="69" y="7"/>
                  </a:cxn>
                  <a:cxn ang="0">
                    <a:pos x="57" y="4"/>
                  </a:cxn>
                  <a:cxn ang="0">
                    <a:pos x="44" y="0"/>
                  </a:cxn>
                  <a:cxn ang="0">
                    <a:pos x="16" y="23"/>
                  </a:cxn>
                  <a:cxn ang="0">
                    <a:pos x="7" y="28"/>
                  </a:cxn>
                  <a:cxn ang="0">
                    <a:pos x="3" y="37"/>
                  </a:cxn>
                  <a:cxn ang="0">
                    <a:pos x="0" y="47"/>
                  </a:cxn>
                  <a:cxn ang="0">
                    <a:pos x="0" y="58"/>
                  </a:cxn>
                  <a:cxn ang="0">
                    <a:pos x="0" y="69"/>
                  </a:cxn>
                  <a:cxn ang="0">
                    <a:pos x="4" y="81"/>
                  </a:cxn>
                  <a:cxn ang="0">
                    <a:pos x="9" y="90"/>
                  </a:cxn>
                  <a:cxn ang="0">
                    <a:pos x="16" y="100"/>
                  </a:cxn>
                  <a:cxn ang="0">
                    <a:pos x="20" y="109"/>
                  </a:cxn>
                  <a:cxn ang="0">
                    <a:pos x="24" y="116"/>
                  </a:cxn>
                  <a:cxn ang="0">
                    <a:pos x="26" y="119"/>
                  </a:cxn>
                  <a:cxn ang="0">
                    <a:pos x="28" y="123"/>
                  </a:cxn>
                  <a:cxn ang="0">
                    <a:pos x="37" y="129"/>
                  </a:cxn>
                  <a:cxn ang="0">
                    <a:pos x="48" y="134"/>
                  </a:cxn>
                  <a:cxn ang="0">
                    <a:pos x="61" y="140"/>
                  </a:cxn>
                  <a:cxn ang="0">
                    <a:pos x="75" y="147"/>
                  </a:cxn>
                  <a:cxn ang="0">
                    <a:pos x="79" y="143"/>
                  </a:cxn>
                  <a:cxn ang="0">
                    <a:pos x="85" y="140"/>
                  </a:cxn>
                </a:cxnLst>
                <a:rect l="0" t="0" r="r" b="b"/>
                <a:pathLst>
                  <a:path w="92" h="147">
                    <a:moveTo>
                      <a:pt x="85" y="140"/>
                    </a:moveTo>
                    <a:lnTo>
                      <a:pt x="85" y="129"/>
                    </a:lnTo>
                    <a:lnTo>
                      <a:pt x="92" y="117"/>
                    </a:lnTo>
                    <a:lnTo>
                      <a:pt x="89" y="107"/>
                    </a:lnTo>
                    <a:lnTo>
                      <a:pt x="82" y="103"/>
                    </a:lnTo>
                    <a:lnTo>
                      <a:pt x="75" y="98"/>
                    </a:lnTo>
                    <a:lnTo>
                      <a:pt x="74" y="90"/>
                    </a:lnTo>
                    <a:lnTo>
                      <a:pt x="86" y="62"/>
                    </a:lnTo>
                    <a:lnTo>
                      <a:pt x="85" y="23"/>
                    </a:lnTo>
                    <a:lnTo>
                      <a:pt x="79" y="13"/>
                    </a:lnTo>
                    <a:lnTo>
                      <a:pt x="69" y="7"/>
                    </a:lnTo>
                    <a:lnTo>
                      <a:pt x="57" y="4"/>
                    </a:lnTo>
                    <a:lnTo>
                      <a:pt x="44" y="0"/>
                    </a:lnTo>
                    <a:lnTo>
                      <a:pt x="16" y="23"/>
                    </a:lnTo>
                    <a:lnTo>
                      <a:pt x="7" y="28"/>
                    </a:lnTo>
                    <a:lnTo>
                      <a:pt x="3" y="37"/>
                    </a:lnTo>
                    <a:lnTo>
                      <a:pt x="0" y="47"/>
                    </a:lnTo>
                    <a:lnTo>
                      <a:pt x="0" y="58"/>
                    </a:lnTo>
                    <a:lnTo>
                      <a:pt x="0" y="69"/>
                    </a:lnTo>
                    <a:lnTo>
                      <a:pt x="4" y="81"/>
                    </a:lnTo>
                    <a:lnTo>
                      <a:pt x="9" y="90"/>
                    </a:lnTo>
                    <a:lnTo>
                      <a:pt x="16" y="100"/>
                    </a:lnTo>
                    <a:lnTo>
                      <a:pt x="20" y="109"/>
                    </a:lnTo>
                    <a:lnTo>
                      <a:pt x="24" y="116"/>
                    </a:lnTo>
                    <a:lnTo>
                      <a:pt x="26" y="119"/>
                    </a:lnTo>
                    <a:lnTo>
                      <a:pt x="28" y="123"/>
                    </a:lnTo>
                    <a:lnTo>
                      <a:pt x="37" y="129"/>
                    </a:lnTo>
                    <a:lnTo>
                      <a:pt x="48" y="134"/>
                    </a:lnTo>
                    <a:lnTo>
                      <a:pt x="61" y="140"/>
                    </a:lnTo>
                    <a:lnTo>
                      <a:pt x="75" y="147"/>
                    </a:lnTo>
                    <a:lnTo>
                      <a:pt x="79" y="143"/>
                    </a:lnTo>
                    <a:lnTo>
                      <a:pt x="85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32" name="Freeform 40"/>
              <p:cNvSpPr>
                <a:spLocks/>
              </p:cNvSpPr>
              <p:nvPr/>
            </p:nvSpPr>
            <p:spPr bwMode="auto">
              <a:xfrm>
                <a:off x="3219" y="1700"/>
                <a:ext cx="45" cy="50"/>
              </a:xfrm>
              <a:custGeom>
                <a:avLst/>
                <a:gdLst/>
                <a:ahLst/>
                <a:cxnLst>
                  <a:cxn ang="0">
                    <a:pos x="32" y="99"/>
                  </a:cxn>
                  <a:cxn ang="0">
                    <a:pos x="40" y="96"/>
                  </a:cxn>
                  <a:cxn ang="0">
                    <a:pos x="49" y="89"/>
                  </a:cxn>
                  <a:cxn ang="0">
                    <a:pos x="59" y="90"/>
                  </a:cxn>
                  <a:cxn ang="0">
                    <a:pos x="72" y="95"/>
                  </a:cxn>
                  <a:cxn ang="0">
                    <a:pos x="76" y="93"/>
                  </a:cxn>
                  <a:cxn ang="0">
                    <a:pos x="81" y="90"/>
                  </a:cxn>
                  <a:cxn ang="0">
                    <a:pos x="85" y="85"/>
                  </a:cxn>
                  <a:cxn ang="0">
                    <a:pos x="89" y="78"/>
                  </a:cxn>
                  <a:cxn ang="0">
                    <a:pos x="86" y="70"/>
                  </a:cxn>
                  <a:cxn ang="0">
                    <a:pos x="82" y="63"/>
                  </a:cxn>
                  <a:cxn ang="0">
                    <a:pos x="90" y="31"/>
                  </a:cxn>
                  <a:cxn ang="0">
                    <a:pos x="79" y="3"/>
                  </a:cxn>
                  <a:cxn ang="0">
                    <a:pos x="72" y="1"/>
                  </a:cxn>
                  <a:cxn ang="0">
                    <a:pos x="62" y="0"/>
                  </a:cxn>
                  <a:cxn ang="0">
                    <a:pos x="7" y="39"/>
                  </a:cxn>
                  <a:cxn ang="0">
                    <a:pos x="1" y="42"/>
                  </a:cxn>
                  <a:cxn ang="0">
                    <a:pos x="0" y="51"/>
                  </a:cxn>
                  <a:cxn ang="0">
                    <a:pos x="0" y="61"/>
                  </a:cxn>
                  <a:cxn ang="0">
                    <a:pos x="0" y="73"/>
                  </a:cxn>
                  <a:cxn ang="0">
                    <a:pos x="3" y="80"/>
                  </a:cxn>
                  <a:cxn ang="0">
                    <a:pos x="10" y="89"/>
                  </a:cxn>
                  <a:cxn ang="0">
                    <a:pos x="17" y="95"/>
                  </a:cxn>
                  <a:cxn ang="0">
                    <a:pos x="25" y="100"/>
                  </a:cxn>
                  <a:cxn ang="0">
                    <a:pos x="28" y="99"/>
                  </a:cxn>
                  <a:cxn ang="0">
                    <a:pos x="32" y="99"/>
                  </a:cxn>
                </a:cxnLst>
                <a:rect l="0" t="0" r="r" b="b"/>
                <a:pathLst>
                  <a:path w="90" h="100">
                    <a:moveTo>
                      <a:pt x="32" y="99"/>
                    </a:moveTo>
                    <a:lnTo>
                      <a:pt x="40" y="96"/>
                    </a:lnTo>
                    <a:lnTo>
                      <a:pt x="49" y="89"/>
                    </a:lnTo>
                    <a:lnTo>
                      <a:pt x="59" y="90"/>
                    </a:lnTo>
                    <a:lnTo>
                      <a:pt x="72" y="95"/>
                    </a:lnTo>
                    <a:lnTo>
                      <a:pt x="76" y="93"/>
                    </a:lnTo>
                    <a:lnTo>
                      <a:pt x="81" y="90"/>
                    </a:lnTo>
                    <a:lnTo>
                      <a:pt x="85" y="85"/>
                    </a:lnTo>
                    <a:lnTo>
                      <a:pt x="89" y="78"/>
                    </a:lnTo>
                    <a:lnTo>
                      <a:pt x="86" y="70"/>
                    </a:lnTo>
                    <a:lnTo>
                      <a:pt x="82" y="63"/>
                    </a:lnTo>
                    <a:lnTo>
                      <a:pt x="90" y="31"/>
                    </a:lnTo>
                    <a:lnTo>
                      <a:pt x="79" y="3"/>
                    </a:lnTo>
                    <a:lnTo>
                      <a:pt x="72" y="1"/>
                    </a:lnTo>
                    <a:lnTo>
                      <a:pt x="62" y="0"/>
                    </a:lnTo>
                    <a:lnTo>
                      <a:pt x="7" y="39"/>
                    </a:lnTo>
                    <a:lnTo>
                      <a:pt x="1" y="42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73"/>
                    </a:lnTo>
                    <a:lnTo>
                      <a:pt x="3" y="80"/>
                    </a:lnTo>
                    <a:lnTo>
                      <a:pt x="10" y="89"/>
                    </a:lnTo>
                    <a:lnTo>
                      <a:pt x="17" y="95"/>
                    </a:lnTo>
                    <a:lnTo>
                      <a:pt x="25" y="100"/>
                    </a:lnTo>
                    <a:lnTo>
                      <a:pt x="28" y="99"/>
                    </a:lnTo>
                    <a:lnTo>
                      <a:pt x="32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3433" name="Freeform 41"/>
              <p:cNvSpPr>
                <a:spLocks/>
              </p:cNvSpPr>
              <p:nvPr/>
            </p:nvSpPr>
            <p:spPr bwMode="auto">
              <a:xfrm>
                <a:off x="3269" y="1614"/>
                <a:ext cx="45" cy="63"/>
              </a:xfrm>
              <a:custGeom>
                <a:avLst/>
                <a:gdLst/>
                <a:ahLst/>
                <a:cxnLst>
                  <a:cxn ang="0">
                    <a:pos x="75" y="123"/>
                  </a:cxn>
                  <a:cxn ang="0">
                    <a:pos x="72" y="116"/>
                  </a:cxn>
                  <a:cxn ang="0">
                    <a:pos x="68" y="111"/>
                  </a:cxn>
                  <a:cxn ang="0">
                    <a:pos x="61" y="106"/>
                  </a:cxn>
                  <a:cxn ang="0">
                    <a:pos x="58" y="100"/>
                  </a:cxn>
                  <a:cxn ang="0">
                    <a:pos x="91" y="12"/>
                  </a:cxn>
                  <a:cxn ang="0">
                    <a:pos x="87" y="8"/>
                  </a:cxn>
                  <a:cxn ang="0">
                    <a:pos x="82" y="3"/>
                  </a:cxn>
                  <a:cxn ang="0">
                    <a:pos x="74" y="1"/>
                  </a:cxn>
                  <a:cxn ang="0">
                    <a:pos x="65" y="0"/>
                  </a:cxn>
                  <a:cxn ang="0">
                    <a:pos x="51" y="3"/>
                  </a:cxn>
                  <a:cxn ang="0">
                    <a:pos x="41" y="10"/>
                  </a:cxn>
                  <a:cxn ang="0">
                    <a:pos x="33" y="18"/>
                  </a:cxn>
                  <a:cxn ang="0">
                    <a:pos x="26" y="28"/>
                  </a:cxn>
                  <a:cxn ang="0">
                    <a:pos x="17" y="38"/>
                  </a:cxn>
                  <a:cxn ang="0">
                    <a:pos x="12" y="51"/>
                  </a:cxn>
                  <a:cxn ang="0">
                    <a:pos x="6" y="63"/>
                  </a:cxn>
                  <a:cxn ang="0">
                    <a:pos x="0" y="77"/>
                  </a:cxn>
                  <a:cxn ang="0">
                    <a:pos x="3" y="90"/>
                  </a:cxn>
                  <a:cxn ang="0">
                    <a:pos x="13" y="103"/>
                  </a:cxn>
                  <a:cxn ang="0">
                    <a:pos x="19" y="109"/>
                  </a:cxn>
                  <a:cxn ang="0">
                    <a:pos x="26" y="114"/>
                  </a:cxn>
                  <a:cxn ang="0">
                    <a:pos x="34" y="118"/>
                  </a:cxn>
                  <a:cxn ang="0">
                    <a:pos x="43" y="123"/>
                  </a:cxn>
                  <a:cxn ang="0">
                    <a:pos x="51" y="121"/>
                  </a:cxn>
                  <a:cxn ang="0">
                    <a:pos x="61" y="124"/>
                  </a:cxn>
                  <a:cxn ang="0">
                    <a:pos x="68" y="126"/>
                  </a:cxn>
                  <a:cxn ang="0">
                    <a:pos x="75" y="123"/>
                  </a:cxn>
                </a:cxnLst>
                <a:rect l="0" t="0" r="r" b="b"/>
                <a:pathLst>
                  <a:path w="91" h="126">
                    <a:moveTo>
                      <a:pt x="75" y="123"/>
                    </a:moveTo>
                    <a:lnTo>
                      <a:pt x="72" y="116"/>
                    </a:lnTo>
                    <a:lnTo>
                      <a:pt x="68" y="111"/>
                    </a:lnTo>
                    <a:lnTo>
                      <a:pt x="61" y="106"/>
                    </a:lnTo>
                    <a:lnTo>
                      <a:pt x="58" y="100"/>
                    </a:lnTo>
                    <a:lnTo>
                      <a:pt x="91" y="12"/>
                    </a:lnTo>
                    <a:lnTo>
                      <a:pt x="87" y="8"/>
                    </a:lnTo>
                    <a:lnTo>
                      <a:pt x="82" y="3"/>
                    </a:lnTo>
                    <a:lnTo>
                      <a:pt x="74" y="1"/>
                    </a:lnTo>
                    <a:lnTo>
                      <a:pt x="65" y="0"/>
                    </a:lnTo>
                    <a:lnTo>
                      <a:pt x="51" y="3"/>
                    </a:lnTo>
                    <a:lnTo>
                      <a:pt x="41" y="10"/>
                    </a:lnTo>
                    <a:lnTo>
                      <a:pt x="33" y="18"/>
                    </a:lnTo>
                    <a:lnTo>
                      <a:pt x="26" y="28"/>
                    </a:lnTo>
                    <a:lnTo>
                      <a:pt x="17" y="38"/>
                    </a:lnTo>
                    <a:lnTo>
                      <a:pt x="12" y="51"/>
                    </a:lnTo>
                    <a:lnTo>
                      <a:pt x="6" y="63"/>
                    </a:lnTo>
                    <a:lnTo>
                      <a:pt x="0" y="77"/>
                    </a:lnTo>
                    <a:lnTo>
                      <a:pt x="3" y="90"/>
                    </a:lnTo>
                    <a:lnTo>
                      <a:pt x="13" y="103"/>
                    </a:lnTo>
                    <a:lnTo>
                      <a:pt x="19" y="109"/>
                    </a:lnTo>
                    <a:lnTo>
                      <a:pt x="26" y="114"/>
                    </a:lnTo>
                    <a:lnTo>
                      <a:pt x="34" y="118"/>
                    </a:lnTo>
                    <a:lnTo>
                      <a:pt x="43" y="123"/>
                    </a:lnTo>
                    <a:lnTo>
                      <a:pt x="51" y="121"/>
                    </a:lnTo>
                    <a:lnTo>
                      <a:pt x="61" y="124"/>
                    </a:lnTo>
                    <a:lnTo>
                      <a:pt x="68" y="126"/>
                    </a:lnTo>
                    <a:lnTo>
                      <a:pt x="75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 of an Insurance Policy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696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Customer bets insurance company </a:t>
            </a:r>
            <a:br>
              <a:rPr lang="en-US" dirty="0"/>
            </a:br>
            <a:r>
              <a:rPr lang="en-US" dirty="0"/>
              <a:t>he will die this year (probability 0.1%)</a:t>
            </a:r>
          </a:p>
          <a:p>
            <a:pPr>
              <a:lnSpc>
                <a:spcPct val="80000"/>
              </a:lnSpc>
            </a:pPr>
            <a:r>
              <a:rPr lang="en-US" dirty="0"/>
              <a:t>Bets (pays) $750 in “premium”</a:t>
            </a:r>
          </a:p>
          <a:p>
            <a:pPr>
              <a:lnSpc>
                <a:spcPct val="80000"/>
              </a:lnSpc>
            </a:pPr>
            <a:r>
              <a:rPr lang="en-US" dirty="0"/>
              <a:t>If customer dies, insurance company </a:t>
            </a:r>
            <a:br>
              <a:rPr lang="en-US" dirty="0"/>
            </a:br>
            <a:r>
              <a:rPr lang="en-US" dirty="0"/>
              <a:t>pays $500,000 to beneficiary</a:t>
            </a:r>
          </a:p>
          <a:p>
            <a:pPr>
              <a:lnSpc>
                <a:spcPct val="80000"/>
              </a:lnSpc>
            </a:pPr>
            <a:r>
              <a:rPr lang="en-US" dirty="0"/>
              <a:t>Insurance company bets that </a:t>
            </a:r>
            <a:br>
              <a:rPr lang="en-US" dirty="0"/>
            </a:br>
            <a:r>
              <a:rPr lang="en-US" dirty="0"/>
              <a:t>customer lives – keeps premium, </a:t>
            </a:r>
            <a:br>
              <a:rPr lang="en-US" dirty="0"/>
            </a:br>
            <a:r>
              <a:rPr lang="en-US" dirty="0"/>
              <a:t>pays nothing.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0.001     c</a:t>
            </a:r>
            <a:r>
              <a:rPr lang="en-US" baseline="-25000" dirty="0"/>
              <a:t>1</a:t>
            </a:r>
            <a:r>
              <a:rPr lang="en-US" dirty="0"/>
              <a:t> = -$500,000 (a gain to widow and a loss to the insurance company)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0.999     c</a:t>
            </a:r>
            <a:r>
              <a:rPr lang="en-US" baseline="-25000" dirty="0"/>
              <a:t>2</a:t>
            </a:r>
            <a:r>
              <a:rPr lang="en-US" dirty="0"/>
              <a:t> = +$750 (a loss to family and a gain to the insurance company)</a:t>
            </a:r>
          </a:p>
          <a:p>
            <a:pPr>
              <a:lnSpc>
                <a:spcPct val="80000"/>
              </a:lnSpc>
            </a:pPr>
            <a:r>
              <a:rPr lang="en-US" dirty="0"/>
              <a:t>E(x) = </a:t>
            </a:r>
            <a:r>
              <a:rPr lang="en-US" dirty="0">
                <a:sym typeface="Symbol" pitchFamily="18" charset="2"/>
              </a:rPr>
              <a:t>p</a:t>
            </a:r>
            <a:r>
              <a:rPr lang="en-US" baseline="-25000" dirty="0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c</a:t>
            </a:r>
            <a:r>
              <a:rPr lang="en-US" baseline="-25000" dirty="0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= 0.001 x -$500,000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			     + 0.999 x +$750 = +$249.25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(a loss to the family and a gain to the company)</a:t>
            </a:r>
          </a:p>
        </p:txBody>
      </p:sp>
      <p:pic>
        <p:nvPicPr>
          <p:cNvPr id="10240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7094" y="1295400"/>
            <a:ext cx="2186906" cy="2438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3581400" cy="4648200"/>
          </a:xfrm>
        </p:spPr>
        <p:txBody>
          <a:bodyPr/>
          <a:lstStyle/>
          <a:p>
            <a:r>
              <a:rPr lang="en-US" dirty="0"/>
              <a:t>Difficulties Applying ALE Estimates</a:t>
            </a:r>
          </a:p>
          <a:p>
            <a:r>
              <a:rPr lang="en-US" dirty="0"/>
              <a:t>Risk Managers’ Goals</a:t>
            </a:r>
          </a:p>
          <a:p>
            <a:r>
              <a:rPr lang="en-US" dirty="0"/>
              <a:t>Mitigating Infrequent Risks</a:t>
            </a:r>
          </a:p>
          <a:p>
            <a:r>
              <a:rPr lang="en-US" dirty="0"/>
              <a:t>Summary of Risk-Mitigation Strategies</a:t>
            </a:r>
          </a:p>
        </p:txBody>
      </p:sp>
      <p:pic>
        <p:nvPicPr>
          <p:cNvPr id="1085444" name="Picture 4" descr="j029717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95450"/>
            <a:ext cx="4008438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/>
              <a:t>Difficulties Applying ALE Estimates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53400" cy="5410200"/>
          </a:xfrm>
        </p:spPr>
        <p:txBody>
          <a:bodyPr/>
          <a:lstStyle/>
          <a:p>
            <a:r>
              <a:rPr lang="en-US" sz="2300" dirty="0"/>
              <a:t>Information about information assurance risks is very poor</a:t>
            </a:r>
          </a:p>
          <a:p>
            <a:pPr lvl="1"/>
            <a:r>
              <a:rPr lang="en-US" sz="2300" dirty="0"/>
              <a:t>Little or no mandatory reporting</a:t>
            </a:r>
          </a:p>
          <a:p>
            <a:pPr lvl="1"/>
            <a:r>
              <a:rPr lang="en-US" sz="2300" dirty="0"/>
              <a:t>No centralized databanks</a:t>
            </a:r>
          </a:p>
          <a:p>
            <a:pPr lvl="1"/>
            <a:r>
              <a:rPr lang="en-US" sz="2300" dirty="0"/>
              <a:t>Enormous variety of system configurations</a:t>
            </a:r>
          </a:p>
          <a:p>
            <a:pPr lvl="1"/>
            <a:r>
              <a:rPr lang="en-US" sz="2300" dirty="0"/>
              <a:t>Therefore no actuarial statistics</a:t>
            </a:r>
          </a:p>
          <a:p>
            <a:r>
              <a:rPr lang="en-US" sz="2300" dirty="0"/>
              <a:t>Jacobson’s 30-Year Law</a:t>
            </a:r>
          </a:p>
          <a:p>
            <a:pPr lvl="1"/>
            <a:r>
              <a:rPr lang="en-US" sz="2300" dirty="0"/>
              <a:t>People dismiss risks not personally </a:t>
            </a:r>
            <a:br>
              <a:rPr lang="en-US" sz="2300" dirty="0"/>
            </a:br>
            <a:r>
              <a:rPr lang="en-US" sz="2300" dirty="0"/>
              <a:t>experienced in last 30 years</a:t>
            </a:r>
          </a:p>
          <a:p>
            <a:r>
              <a:rPr lang="en-US" sz="2300" dirty="0"/>
              <a:t>Kabay’s Paradox of Security</a:t>
            </a:r>
          </a:p>
          <a:p>
            <a:pPr lvl="1"/>
            <a:r>
              <a:rPr lang="en-US" sz="2300" dirty="0"/>
              <a:t>The better the security, the less direct evidence there is to support security measures in a specific organization</a:t>
            </a:r>
          </a:p>
          <a:p>
            <a:pPr lvl="1"/>
            <a:r>
              <a:rPr lang="en-US" sz="2300" dirty="0"/>
              <a:t>UNLESS you have METRICS</a:t>
            </a:r>
          </a:p>
        </p:txBody>
      </p:sp>
      <p:pic>
        <p:nvPicPr>
          <p:cNvPr id="989188" name="Picture 4" descr="PANIC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752600"/>
            <a:ext cx="2027238" cy="2843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Managers’ Goals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620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Imagine wide range of risks</a:t>
            </a:r>
          </a:p>
          <a:p>
            <a:pPr>
              <a:lnSpc>
                <a:spcPct val="80000"/>
              </a:lnSpc>
            </a:pPr>
            <a:r>
              <a:rPr lang="en-US" dirty="0"/>
              <a:t>Try to estimate consequences / costs</a:t>
            </a:r>
          </a:p>
          <a:p>
            <a:pPr>
              <a:lnSpc>
                <a:spcPct val="80000"/>
              </a:lnSpc>
            </a:pPr>
            <a:r>
              <a:rPr lang="en-US" dirty="0"/>
              <a:t>Attempt to determine probabilities</a:t>
            </a:r>
          </a:p>
          <a:p>
            <a:pPr>
              <a:lnSpc>
                <a:spcPct val="80000"/>
              </a:lnSpc>
            </a:pPr>
            <a:r>
              <a:rPr lang="en-US" dirty="0"/>
              <a:t>Identify risk-mitigation strategies and their costs</a:t>
            </a:r>
          </a:p>
          <a:p>
            <a:pPr>
              <a:lnSpc>
                <a:spcPct val="80000"/>
              </a:lnSpc>
            </a:pPr>
            <a:r>
              <a:rPr lang="en-US" dirty="0"/>
              <a:t>Compute ALEs to estimate appropriate return on investment (ROI)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Generally focus on loss-avoidance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However, some loss-avoidance can reduce costs to such a point as to provide overall increase in profitability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Also consider secondary effects such as improved customer relations, marketability, visibility in competitive marketplace….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685800"/>
          </a:xfrm>
        </p:spPr>
        <p:txBody>
          <a:bodyPr/>
          <a:lstStyle/>
          <a:p>
            <a:r>
              <a:rPr lang="en-US" sz="3200" dirty="0"/>
              <a:t>Three Risk-Management Regions</a:t>
            </a:r>
          </a:p>
        </p:txBody>
      </p:sp>
      <p:graphicFrame>
        <p:nvGraphicFramePr>
          <p:cNvPr id="10301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09600" y="723900"/>
          <a:ext cx="7696200" cy="613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1860280" imgH="9647619" progId="">
                  <p:embed/>
                </p:oleObj>
              </mc:Choice>
              <mc:Fallback>
                <p:oleObj name="Photo Editor Photo" r:id="rId3" imgW="11860280" imgH="964761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23900"/>
                        <a:ext cx="7696200" cy="613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ROI-Based Risk Mitigation is Effective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Works well</a:t>
            </a:r>
            <a:r>
              <a:rPr lang="en-US" dirty="0"/>
              <a:t> for high-probability, low-cost risk exposures</a:t>
            </a:r>
          </a:p>
          <a:p>
            <a:pPr lvl="1"/>
            <a:r>
              <a:rPr lang="en-US" dirty="0"/>
              <a:t>Realistic appraisal by managers</a:t>
            </a:r>
          </a:p>
          <a:p>
            <a:pPr lvl="1"/>
            <a:r>
              <a:rPr lang="en-US" dirty="0"/>
              <a:t>Data are credible</a:t>
            </a:r>
          </a:p>
          <a:p>
            <a:r>
              <a:rPr lang="en-US" i="1" dirty="0"/>
              <a:t>Does not work well</a:t>
            </a:r>
            <a:r>
              <a:rPr lang="en-US" dirty="0"/>
              <a:t> for low-probability, high-cost risk exposures</a:t>
            </a:r>
          </a:p>
          <a:p>
            <a:pPr lvl="1"/>
            <a:r>
              <a:rPr lang="en-US" dirty="0"/>
              <a:t>Upper management rarely understand implications of information technology risks</a:t>
            </a:r>
          </a:p>
          <a:p>
            <a:pPr lvl="1"/>
            <a:r>
              <a:rPr lang="en-US" i="1" dirty="0"/>
              <a:t>“Who would have thought that….”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is common reaction by upper </a:t>
            </a:r>
            <a:br>
              <a:rPr lang="en-US" dirty="0"/>
            </a:br>
            <a:r>
              <a:rPr lang="en-US" dirty="0"/>
              <a:t>management</a:t>
            </a:r>
          </a:p>
        </p:txBody>
      </p:sp>
      <p:pic>
        <p:nvPicPr>
          <p:cNvPr id="1031172" name="Picture 4" descr="CRTM0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550" y="4729163"/>
            <a:ext cx="1949450" cy="212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Reasons for Adopting a Mitigation Strategy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Required by law or regulations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Cost trivial but significantly lowers probability of harm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Addresses low-probability, high-cost event with unacceptable SOL (single-occurrence loss); e.g., consequence that wipes out org.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Cost of mitigation is more than offset by expected reduction in ALE (i.e., positive ROI overall compared with doing nothing)</a:t>
            </a:r>
          </a:p>
        </p:txBody>
      </p:sp>
      <p:pic>
        <p:nvPicPr>
          <p:cNvPr id="1032196" name="Picture 4" descr="CRTF0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066800"/>
            <a:ext cx="1822450" cy="1828800"/>
          </a:xfrm>
          <a:prstGeom prst="rect">
            <a:avLst/>
          </a:prstGeom>
          <a:noFill/>
        </p:spPr>
      </p:pic>
      <p:pic>
        <p:nvPicPr>
          <p:cNvPr id="1032197" name="Picture 5" descr="CRTF01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879975"/>
            <a:ext cx="1866900" cy="197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Infrequent Risks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162800" cy="5029200"/>
          </a:xfrm>
        </p:spPr>
        <p:txBody>
          <a:bodyPr/>
          <a:lstStyle/>
          <a:p>
            <a:r>
              <a:rPr lang="en-US" dirty="0"/>
              <a:t>Reduce magnitude of high SOLs*</a:t>
            </a:r>
          </a:p>
          <a:p>
            <a:pPr lvl="1"/>
            <a:r>
              <a:rPr lang="en-US" dirty="0"/>
              <a:t>Transfer risks using insurance</a:t>
            </a:r>
          </a:p>
          <a:p>
            <a:pPr lvl="1"/>
            <a:r>
              <a:rPr lang="en-US" dirty="0"/>
              <a:t>Disperse risk exposure (e.g., multiple ops centers)</a:t>
            </a:r>
          </a:p>
          <a:p>
            <a:pPr lvl="1"/>
            <a:r>
              <a:rPr lang="en-US" dirty="0"/>
              <a:t>Reduce vulnerability (e.g., BCP)</a:t>
            </a:r>
          </a:p>
          <a:p>
            <a:r>
              <a:rPr lang="en-US" dirty="0"/>
              <a:t>Mitigation selection process</a:t>
            </a:r>
          </a:p>
          <a:p>
            <a:pPr lvl="1"/>
            <a:r>
              <a:rPr lang="en-US" dirty="0"/>
              <a:t>Choose low-cost measures</a:t>
            </a:r>
          </a:p>
          <a:p>
            <a:pPr lvl="1"/>
            <a:r>
              <a:rPr lang="en-US" dirty="0"/>
              <a:t>Ignore low risks</a:t>
            </a:r>
          </a:p>
          <a:p>
            <a:pPr lvl="1"/>
            <a:r>
              <a:rPr lang="en-US" dirty="0"/>
              <a:t>Use insurance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_______________</a:t>
            </a:r>
          </a:p>
          <a:p>
            <a:pPr>
              <a:buFont typeface="Wingdings" pitchFamily="2" charset="2"/>
              <a:buNone/>
            </a:pPr>
            <a:r>
              <a:rPr lang="en-US" sz="1600" i="1" dirty="0"/>
              <a:t>* Single-occurrence losses</a:t>
            </a:r>
          </a:p>
        </p:txBody>
      </p:sp>
      <p:pic>
        <p:nvPicPr>
          <p:cNvPr id="987140" name="Picture 4" descr="SYMM0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743200"/>
            <a:ext cx="3200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Topics*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Definitions</a:t>
            </a:r>
          </a:p>
          <a:p>
            <a:pPr>
              <a:lnSpc>
                <a:spcPct val="80000"/>
              </a:lnSpc>
            </a:pPr>
            <a:r>
              <a:rPr lang="en-US" dirty="0"/>
              <a:t>Objectives of Risk Assessment</a:t>
            </a:r>
          </a:p>
          <a:p>
            <a:pPr>
              <a:lnSpc>
                <a:spcPct val="80000"/>
              </a:lnSpc>
            </a:pPr>
            <a:r>
              <a:rPr lang="en-US" dirty="0"/>
              <a:t>Limits of Questionnaires</a:t>
            </a:r>
          </a:p>
          <a:p>
            <a:pPr>
              <a:lnSpc>
                <a:spcPct val="80000"/>
              </a:lnSpc>
            </a:pPr>
            <a:r>
              <a:rPr lang="en-US" dirty="0"/>
              <a:t>A Model of Risk</a:t>
            </a:r>
          </a:p>
          <a:p>
            <a:pPr>
              <a:lnSpc>
                <a:spcPct val="80000"/>
              </a:lnSpc>
            </a:pPr>
            <a:r>
              <a:rPr lang="en-US" dirty="0"/>
              <a:t>Risk Mitigation</a:t>
            </a:r>
          </a:p>
          <a:p>
            <a:pPr>
              <a:lnSpc>
                <a:spcPct val="80000"/>
              </a:lnSpc>
            </a:pPr>
            <a:r>
              <a:rPr lang="en-US" dirty="0"/>
              <a:t>Risk Assessment Techniques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/>
              <a:t>____________________________________________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* Based on Robert Jacobson’s chapter in </a:t>
            </a:r>
            <a:br>
              <a:rPr lang="en-US" sz="1400" dirty="0"/>
            </a:br>
            <a:r>
              <a:rPr lang="en-US" sz="1400" dirty="0"/>
              <a:t>CSH5 (Bosworth, Kabay &amp; Whyne’s </a:t>
            </a:r>
            <a:r>
              <a:rPr lang="en-US" sz="1400" i="1" dirty="0"/>
              <a:t>Computer Security </a:t>
            </a:r>
            <a:br>
              <a:rPr lang="en-US" sz="1400" i="1" dirty="0"/>
            </a:br>
            <a:r>
              <a:rPr lang="en-US" sz="1400" i="1" dirty="0"/>
              <a:t>Handbook, 5</a:t>
            </a:r>
            <a:r>
              <a:rPr lang="en-US" sz="1400" i="1" baseline="30000" dirty="0"/>
              <a:t>th</a:t>
            </a:r>
            <a:r>
              <a:rPr lang="en-US" sz="1400" i="1" dirty="0"/>
              <a:t> edition</a:t>
            </a:r>
            <a:r>
              <a:rPr lang="en-US" sz="1400" dirty="0"/>
              <a:t> – Wiley, 2009) with additions</a:t>
            </a:r>
            <a:br>
              <a:rPr lang="en-US" sz="1400" dirty="0"/>
            </a:br>
            <a:r>
              <a:rPr lang="en-US" sz="1400" dirty="0"/>
              <a:t>by M. E. Kabay</a:t>
            </a:r>
          </a:p>
        </p:txBody>
      </p:sp>
      <p:grpSp>
        <p:nvGrpSpPr>
          <p:cNvPr id="1064964" name="Group 4"/>
          <p:cNvGrpSpPr>
            <a:grpSpLocks/>
          </p:cNvGrpSpPr>
          <p:nvPr/>
        </p:nvGrpSpPr>
        <p:grpSpPr bwMode="auto">
          <a:xfrm>
            <a:off x="5724525" y="1219200"/>
            <a:ext cx="3419475" cy="5410200"/>
            <a:chOff x="3504" y="672"/>
            <a:chExt cx="2154" cy="3408"/>
          </a:xfrm>
        </p:grpSpPr>
        <p:pic>
          <p:nvPicPr>
            <p:cNvPr id="1064965" name="Picture 5" descr="j023307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420577" flipH="1">
              <a:off x="3792" y="672"/>
              <a:ext cx="1866" cy="935"/>
            </a:xfrm>
            <a:prstGeom prst="rect">
              <a:avLst/>
            </a:prstGeom>
            <a:noFill/>
          </p:spPr>
        </p:pic>
        <p:sp>
          <p:nvSpPr>
            <p:cNvPr id="1064966" name="Line 6"/>
            <p:cNvSpPr>
              <a:spLocks noChangeShapeType="1"/>
            </p:cNvSpPr>
            <p:nvPr/>
          </p:nvSpPr>
          <p:spPr bwMode="auto">
            <a:xfrm flipH="1">
              <a:off x="3504" y="1248"/>
              <a:ext cx="576" cy="2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4967" name="Line 7"/>
            <p:cNvSpPr>
              <a:spLocks noChangeShapeType="1"/>
            </p:cNvSpPr>
            <p:nvPr/>
          </p:nvSpPr>
          <p:spPr bwMode="auto">
            <a:xfrm>
              <a:off x="4080" y="1248"/>
              <a:ext cx="576" cy="2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4968" name="Oval 8"/>
            <p:cNvSpPr>
              <a:spLocks noChangeArrowheads="1"/>
            </p:cNvSpPr>
            <p:nvPr/>
          </p:nvSpPr>
          <p:spPr bwMode="auto">
            <a:xfrm>
              <a:off x="3504" y="3840"/>
              <a:ext cx="1152" cy="24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4267200"/>
            <a:ext cx="7744428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l"/>
            <a:r>
              <a:rPr lang="en-US" i="1" dirty="0"/>
              <a:t>Students should note that this Quantitative Risk Management </a:t>
            </a:r>
            <a:br>
              <a:rPr lang="en-US" i="1" dirty="0"/>
            </a:br>
            <a:r>
              <a:rPr lang="en-US" i="1" dirty="0"/>
              <a:t>approach is strongly rejected by many security experts, </a:t>
            </a:r>
            <a:br>
              <a:rPr lang="en-US" i="1" dirty="0"/>
            </a:br>
            <a:r>
              <a:rPr lang="en-US" i="1" dirty="0"/>
              <a:t>including Donn Parker in particular.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685800"/>
          </a:xfrm>
        </p:spPr>
        <p:txBody>
          <a:bodyPr/>
          <a:lstStyle/>
          <a:p>
            <a:r>
              <a:rPr lang="en-US" sz="2800" dirty="0"/>
              <a:t>Summary of Risk-Mitigation Strategies (1)</a:t>
            </a:r>
          </a:p>
        </p:txBody>
      </p:sp>
      <p:grpSp>
        <p:nvGrpSpPr>
          <p:cNvPr id="1087491" name="Group 3"/>
          <p:cNvGrpSpPr>
            <a:grpSpLocks/>
          </p:cNvGrpSpPr>
          <p:nvPr/>
        </p:nvGrpSpPr>
        <p:grpSpPr bwMode="auto">
          <a:xfrm>
            <a:off x="1600200" y="762000"/>
            <a:ext cx="6067425" cy="6096000"/>
            <a:chOff x="1008" y="480"/>
            <a:chExt cx="3822" cy="3840"/>
          </a:xfrm>
        </p:grpSpPr>
        <p:graphicFrame>
          <p:nvGraphicFramePr>
            <p:cNvPr id="1087492" name="Object 4"/>
            <p:cNvGraphicFramePr>
              <a:graphicFrameLocks noChangeAspect="1"/>
            </p:cNvGraphicFramePr>
            <p:nvPr/>
          </p:nvGraphicFramePr>
          <p:xfrm>
            <a:off x="1008" y="480"/>
            <a:ext cx="3822" cy="3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7876190" imgH="7914286" progId="">
                    <p:embed/>
                  </p:oleObj>
                </mc:Choice>
                <mc:Fallback>
                  <p:oleObj name="Photo Editor Photo" r:id="rId3" imgW="7876190" imgH="7914286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480"/>
                          <a:ext cx="3822" cy="3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7493" name="Freeform 5"/>
            <p:cNvSpPr>
              <a:spLocks/>
            </p:cNvSpPr>
            <p:nvPr/>
          </p:nvSpPr>
          <p:spPr bwMode="auto">
            <a:xfrm>
              <a:off x="1614" y="1575"/>
              <a:ext cx="2157" cy="2217"/>
            </a:xfrm>
            <a:custGeom>
              <a:avLst/>
              <a:gdLst/>
              <a:ahLst/>
              <a:cxnLst>
                <a:cxn ang="0">
                  <a:pos x="18" y="9"/>
                </a:cxn>
                <a:cxn ang="0">
                  <a:pos x="0" y="0"/>
                </a:cxn>
                <a:cxn ang="0">
                  <a:pos x="18" y="333"/>
                </a:cxn>
                <a:cxn ang="0">
                  <a:pos x="102" y="723"/>
                </a:cxn>
                <a:cxn ang="0">
                  <a:pos x="300" y="1164"/>
                </a:cxn>
                <a:cxn ang="0">
                  <a:pos x="549" y="1515"/>
                </a:cxn>
                <a:cxn ang="0">
                  <a:pos x="936" y="1851"/>
                </a:cxn>
                <a:cxn ang="0">
                  <a:pos x="1338" y="2061"/>
                </a:cxn>
                <a:cxn ang="0">
                  <a:pos x="1728" y="2181"/>
                </a:cxn>
                <a:cxn ang="0">
                  <a:pos x="2157" y="2217"/>
                </a:cxn>
              </a:cxnLst>
              <a:rect l="0" t="0" r="r" b="b"/>
              <a:pathLst>
                <a:path w="2157" h="2217">
                  <a:moveTo>
                    <a:pt x="18" y="9"/>
                  </a:moveTo>
                  <a:lnTo>
                    <a:pt x="0" y="0"/>
                  </a:lnTo>
                  <a:cubicBezTo>
                    <a:pt x="0" y="54"/>
                    <a:pt x="1" y="213"/>
                    <a:pt x="18" y="333"/>
                  </a:cubicBezTo>
                  <a:cubicBezTo>
                    <a:pt x="35" y="453"/>
                    <a:pt x="55" y="585"/>
                    <a:pt x="102" y="723"/>
                  </a:cubicBezTo>
                  <a:cubicBezTo>
                    <a:pt x="149" y="861"/>
                    <a:pt x="226" y="1032"/>
                    <a:pt x="300" y="1164"/>
                  </a:cubicBezTo>
                  <a:cubicBezTo>
                    <a:pt x="374" y="1296"/>
                    <a:pt x="443" y="1401"/>
                    <a:pt x="549" y="1515"/>
                  </a:cubicBezTo>
                  <a:cubicBezTo>
                    <a:pt x="655" y="1629"/>
                    <a:pt x="805" y="1760"/>
                    <a:pt x="936" y="1851"/>
                  </a:cubicBezTo>
                  <a:cubicBezTo>
                    <a:pt x="1067" y="1942"/>
                    <a:pt x="1206" y="2006"/>
                    <a:pt x="1338" y="2061"/>
                  </a:cubicBezTo>
                  <a:cubicBezTo>
                    <a:pt x="1470" y="2116"/>
                    <a:pt x="1592" y="2155"/>
                    <a:pt x="1728" y="2181"/>
                  </a:cubicBezTo>
                  <a:cubicBezTo>
                    <a:pt x="1864" y="2207"/>
                    <a:pt x="2010" y="2212"/>
                    <a:pt x="2157" y="221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7494" name="Freeform 6"/>
            <p:cNvSpPr>
              <a:spLocks/>
            </p:cNvSpPr>
            <p:nvPr/>
          </p:nvSpPr>
          <p:spPr bwMode="auto">
            <a:xfrm>
              <a:off x="2106" y="1680"/>
              <a:ext cx="1662" cy="16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246"/>
                </a:cxn>
                <a:cxn ang="0">
                  <a:pos x="114" y="570"/>
                </a:cxn>
                <a:cxn ang="0">
                  <a:pos x="309" y="921"/>
                </a:cxn>
                <a:cxn ang="0">
                  <a:pos x="597" y="1239"/>
                </a:cxn>
                <a:cxn ang="0">
                  <a:pos x="1083" y="1524"/>
                </a:cxn>
                <a:cxn ang="0">
                  <a:pos x="1662" y="1617"/>
                </a:cxn>
              </a:cxnLst>
              <a:rect l="0" t="0" r="r" b="b"/>
              <a:pathLst>
                <a:path w="1662" h="1617">
                  <a:moveTo>
                    <a:pt x="6" y="0"/>
                  </a:moveTo>
                  <a:cubicBezTo>
                    <a:pt x="3" y="75"/>
                    <a:pt x="0" y="151"/>
                    <a:pt x="18" y="246"/>
                  </a:cubicBezTo>
                  <a:cubicBezTo>
                    <a:pt x="36" y="341"/>
                    <a:pt x="66" y="458"/>
                    <a:pt x="114" y="570"/>
                  </a:cubicBezTo>
                  <a:cubicBezTo>
                    <a:pt x="162" y="682"/>
                    <a:pt x="228" y="810"/>
                    <a:pt x="309" y="921"/>
                  </a:cubicBezTo>
                  <a:cubicBezTo>
                    <a:pt x="390" y="1032"/>
                    <a:pt x="468" y="1138"/>
                    <a:pt x="597" y="1239"/>
                  </a:cubicBezTo>
                  <a:cubicBezTo>
                    <a:pt x="726" y="1340"/>
                    <a:pt x="906" y="1461"/>
                    <a:pt x="1083" y="1524"/>
                  </a:cubicBezTo>
                  <a:cubicBezTo>
                    <a:pt x="1260" y="1587"/>
                    <a:pt x="1461" y="1602"/>
                    <a:pt x="1662" y="161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7495" name="Freeform 7"/>
            <p:cNvSpPr>
              <a:spLocks/>
            </p:cNvSpPr>
            <p:nvPr/>
          </p:nvSpPr>
          <p:spPr bwMode="auto">
            <a:xfrm>
              <a:off x="2592" y="1632"/>
              <a:ext cx="1197" cy="1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267"/>
                </a:cxn>
                <a:cxn ang="0">
                  <a:pos x="213" y="633"/>
                </a:cxn>
                <a:cxn ang="0">
                  <a:pos x="543" y="960"/>
                </a:cxn>
                <a:cxn ang="0">
                  <a:pos x="903" y="1125"/>
                </a:cxn>
                <a:cxn ang="0">
                  <a:pos x="1197" y="1167"/>
                </a:cxn>
              </a:cxnLst>
              <a:rect l="0" t="0" r="r" b="b"/>
              <a:pathLst>
                <a:path w="1197" h="1167">
                  <a:moveTo>
                    <a:pt x="0" y="0"/>
                  </a:moveTo>
                  <a:cubicBezTo>
                    <a:pt x="1" y="80"/>
                    <a:pt x="3" y="161"/>
                    <a:pt x="39" y="267"/>
                  </a:cubicBezTo>
                  <a:cubicBezTo>
                    <a:pt x="75" y="373"/>
                    <a:pt x="129" y="518"/>
                    <a:pt x="213" y="633"/>
                  </a:cubicBezTo>
                  <a:cubicBezTo>
                    <a:pt x="297" y="748"/>
                    <a:pt x="428" y="878"/>
                    <a:pt x="543" y="960"/>
                  </a:cubicBezTo>
                  <a:cubicBezTo>
                    <a:pt x="658" y="1042"/>
                    <a:pt x="794" y="1091"/>
                    <a:pt x="903" y="1125"/>
                  </a:cubicBezTo>
                  <a:cubicBezTo>
                    <a:pt x="1012" y="1159"/>
                    <a:pt x="1104" y="1163"/>
                    <a:pt x="1197" y="116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609600"/>
          </a:xfrm>
        </p:spPr>
        <p:txBody>
          <a:bodyPr/>
          <a:lstStyle/>
          <a:p>
            <a:r>
              <a:rPr lang="en-US" sz="2800" dirty="0"/>
              <a:t>Summary of Risk-Mitigation Strategies (2)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410200"/>
          </a:xfrm>
        </p:spPr>
        <p:txBody>
          <a:bodyPr/>
          <a:lstStyle/>
          <a:p>
            <a:r>
              <a:rPr lang="en-US" dirty="0"/>
              <a:t>IT staff may be unable to reduce ALE of high-probability/low-consequence risks</a:t>
            </a:r>
          </a:p>
          <a:p>
            <a:r>
              <a:rPr lang="en-US" dirty="0"/>
              <a:t>Midrange risks can be handled using mitigation measures chosen by </a:t>
            </a:r>
            <a:br>
              <a:rPr lang="en-US" dirty="0"/>
            </a:br>
            <a:r>
              <a:rPr lang="en-US" dirty="0"/>
              <a:t>evaluating their ROI using ALE </a:t>
            </a:r>
            <a:br>
              <a:rPr lang="en-US" dirty="0"/>
            </a:br>
            <a:r>
              <a:rPr lang="en-US" dirty="0"/>
              <a:t>calculations</a:t>
            </a:r>
          </a:p>
          <a:p>
            <a:r>
              <a:rPr lang="en-US" dirty="0"/>
              <a:t>Low-probability/high-cost risks involve evaluations of SOLs and mitigation measures to reduce probabilities further or reduce costs through planning and preparation</a:t>
            </a:r>
          </a:p>
          <a:p>
            <a:r>
              <a:rPr lang="en-US" dirty="0"/>
              <a:t>Ideally, risk management should be</a:t>
            </a:r>
          </a:p>
          <a:p>
            <a:pPr lvl="1"/>
            <a:r>
              <a:rPr lang="en-US" dirty="0"/>
              <a:t>Performed by experts</a:t>
            </a:r>
          </a:p>
          <a:p>
            <a:pPr lvl="1"/>
            <a:r>
              <a:rPr lang="en-US" dirty="0"/>
              <a:t>Independent of IT management</a:t>
            </a:r>
          </a:p>
          <a:p>
            <a:pPr lvl="1"/>
            <a:r>
              <a:rPr lang="en-US" dirty="0"/>
              <a:t>Reported to senior management directly</a:t>
            </a:r>
          </a:p>
        </p:txBody>
      </p:sp>
      <p:grpSp>
        <p:nvGrpSpPr>
          <p:cNvPr id="1039364" name="Group 4"/>
          <p:cNvGrpSpPr>
            <a:grpSpLocks noChangeAspect="1"/>
          </p:cNvGrpSpPr>
          <p:nvPr/>
        </p:nvGrpSpPr>
        <p:grpSpPr bwMode="auto">
          <a:xfrm>
            <a:off x="7096125" y="1676400"/>
            <a:ext cx="2047875" cy="2057400"/>
            <a:chOff x="1008" y="480"/>
            <a:chExt cx="3822" cy="3840"/>
          </a:xfrm>
        </p:grpSpPr>
        <p:graphicFrame>
          <p:nvGraphicFramePr>
            <p:cNvPr id="1039365" name="Object 5"/>
            <p:cNvGraphicFramePr>
              <a:graphicFrameLocks noChangeAspect="1"/>
            </p:cNvGraphicFramePr>
            <p:nvPr/>
          </p:nvGraphicFramePr>
          <p:xfrm>
            <a:off x="1008" y="480"/>
            <a:ext cx="3822" cy="3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7876190" imgH="7914286" progId="">
                    <p:embed/>
                  </p:oleObj>
                </mc:Choice>
                <mc:Fallback>
                  <p:oleObj name="Photo Editor Photo" r:id="rId3" imgW="7876190" imgH="7914286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480"/>
                          <a:ext cx="3822" cy="3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366" name="Freeform 6"/>
            <p:cNvSpPr>
              <a:spLocks noChangeAspect="1"/>
            </p:cNvSpPr>
            <p:nvPr/>
          </p:nvSpPr>
          <p:spPr bwMode="auto">
            <a:xfrm>
              <a:off x="1614" y="1575"/>
              <a:ext cx="2157" cy="2217"/>
            </a:xfrm>
            <a:custGeom>
              <a:avLst/>
              <a:gdLst/>
              <a:ahLst/>
              <a:cxnLst>
                <a:cxn ang="0">
                  <a:pos x="18" y="9"/>
                </a:cxn>
                <a:cxn ang="0">
                  <a:pos x="0" y="0"/>
                </a:cxn>
                <a:cxn ang="0">
                  <a:pos x="18" y="333"/>
                </a:cxn>
                <a:cxn ang="0">
                  <a:pos x="102" y="723"/>
                </a:cxn>
                <a:cxn ang="0">
                  <a:pos x="300" y="1164"/>
                </a:cxn>
                <a:cxn ang="0">
                  <a:pos x="549" y="1515"/>
                </a:cxn>
                <a:cxn ang="0">
                  <a:pos x="936" y="1851"/>
                </a:cxn>
                <a:cxn ang="0">
                  <a:pos x="1338" y="2061"/>
                </a:cxn>
                <a:cxn ang="0">
                  <a:pos x="1728" y="2181"/>
                </a:cxn>
                <a:cxn ang="0">
                  <a:pos x="2157" y="2217"/>
                </a:cxn>
              </a:cxnLst>
              <a:rect l="0" t="0" r="r" b="b"/>
              <a:pathLst>
                <a:path w="2157" h="2217">
                  <a:moveTo>
                    <a:pt x="18" y="9"/>
                  </a:moveTo>
                  <a:lnTo>
                    <a:pt x="0" y="0"/>
                  </a:lnTo>
                  <a:cubicBezTo>
                    <a:pt x="0" y="54"/>
                    <a:pt x="1" y="213"/>
                    <a:pt x="18" y="333"/>
                  </a:cubicBezTo>
                  <a:cubicBezTo>
                    <a:pt x="35" y="453"/>
                    <a:pt x="55" y="585"/>
                    <a:pt x="102" y="723"/>
                  </a:cubicBezTo>
                  <a:cubicBezTo>
                    <a:pt x="149" y="861"/>
                    <a:pt x="226" y="1032"/>
                    <a:pt x="300" y="1164"/>
                  </a:cubicBezTo>
                  <a:cubicBezTo>
                    <a:pt x="374" y="1296"/>
                    <a:pt x="443" y="1401"/>
                    <a:pt x="549" y="1515"/>
                  </a:cubicBezTo>
                  <a:cubicBezTo>
                    <a:pt x="655" y="1629"/>
                    <a:pt x="805" y="1760"/>
                    <a:pt x="936" y="1851"/>
                  </a:cubicBezTo>
                  <a:cubicBezTo>
                    <a:pt x="1067" y="1942"/>
                    <a:pt x="1206" y="2006"/>
                    <a:pt x="1338" y="2061"/>
                  </a:cubicBezTo>
                  <a:cubicBezTo>
                    <a:pt x="1470" y="2116"/>
                    <a:pt x="1592" y="2155"/>
                    <a:pt x="1728" y="2181"/>
                  </a:cubicBezTo>
                  <a:cubicBezTo>
                    <a:pt x="1864" y="2207"/>
                    <a:pt x="2010" y="2212"/>
                    <a:pt x="2157" y="221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9367" name="Freeform 7"/>
            <p:cNvSpPr>
              <a:spLocks noChangeAspect="1"/>
            </p:cNvSpPr>
            <p:nvPr/>
          </p:nvSpPr>
          <p:spPr bwMode="auto">
            <a:xfrm>
              <a:off x="2106" y="1680"/>
              <a:ext cx="1662" cy="16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246"/>
                </a:cxn>
                <a:cxn ang="0">
                  <a:pos x="114" y="570"/>
                </a:cxn>
                <a:cxn ang="0">
                  <a:pos x="309" y="921"/>
                </a:cxn>
                <a:cxn ang="0">
                  <a:pos x="597" y="1239"/>
                </a:cxn>
                <a:cxn ang="0">
                  <a:pos x="1083" y="1524"/>
                </a:cxn>
                <a:cxn ang="0">
                  <a:pos x="1662" y="1617"/>
                </a:cxn>
              </a:cxnLst>
              <a:rect l="0" t="0" r="r" b="b"/>
              <a:pathLst>
                <a:path w="1662" h="1617">
                  <a:moveTo>
                    <a:pt x="6" y="0"/>
                  </a:moveTo>
                  <a:cubicBezTo>
                    <a:pt x="3" y="75"/>
                    <a:pt x="0" y="151"/>
                    <a:pt x="18" y="246"/>
                  </a:cubicBezTo>
                  <a:cubicBezTo>
                    <a:pt x="36" y="341"/>
                    <a:pt x="66" y="458"/>
                    <a:pt x="114" y="570"/>
                  </a:cubicBezTo>
                  <a:cubicBezTo>
                    <a:pt x="162" y="682"/>
                    <a:pt x="228" y="810"/>
                    <a:pt x="309" y="921"/>
                  </a:cubicBezTo>
                  <a:cubicBezTo>
                    <a:pt x="390" y="1032"/>
                    <a:pt x="468" y="1138"/>
                    <a:pt x="597" y="1239"/>
                  </a:cubicBezTo>
                  <a:cubicBezTo>
                    <a:pt x="726" y="1340"/>
                    <a:pt x="906" y="1461"/>
                    <a:pt x="1083" y="1524"/>
                  </a:cubicBezTo>
                  <a:cubicBezTo>
                    <a:pt x="1260" y="1587"/>
                    <a:pt x="1461" y="1602"/>
                    <a:pt x="1662" y="161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9368" name="Freeform 8"/>
            <p:cNvSpPr>
              <a:spLocks noChangeAspect="1"/>
            </p:cNvSpPr>
            <p:nvPr/>
          </p:nvSpPr>
          <p:spPr bwMode="auto">
            <a:xfrm>
              <a:off x="2592" y="1632"/>
              <a:ext cx="1197" cy="1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267"/>
                </a:cxn>
                <a:cxn ang="0">
                  <a:pos x="213" y="633"/>
                </a:cxn>
                <a:cxn ang="0">
                  <a:pos x="543" y="960"/>
                </a:cxn>
                <a:cxn ang="0">
                  <a:pos x="903" y="1125"/>
                </a:cxn>
                <a:cxn ang="0">
                  <a:pos x="1197" y="1167"/>
                </a:cxn>
              </a:cxnLst>
              <a:rect l="0" t="0" r="r" b="b"/>
              <a:pathLst>
                <a:path w="1197" h="1167">
                  <a:moveTo>
                    <a:pt x="0" y="0"/>
                  </a:moveTo>
                  <a:cubicBezTo>
                    <a:pt x="1" y="80"/>
                    <a:pt x="3" y="161"/>
                    <a:pt x="39" y="267"/>
                  </a:cubicBezTo>
                  <a:cubicBezTo>
                    <a:pt x="75" y="373"/>
                    <a:pt x="129" y="518"/>
                    <a:pt x="213" y="633"/>
                  </a:cubicBezTo>
                  <a:cubicBezTo>
                    <a:pt x="297" y="748"/>
                    <a:pt x="428" y="878"/>
                    <a:pt x="543" y="960"/>
                  </a:cubicBezTo>
                  <a:cubicBezTo>
                    <a:pt x="658" y="1042"/>
                    <a:pt x="794" y="1091"/>
                    <a:pt x="903" y="1125"/>
                  </a:cubicBezTo>
                  <a:cubicBezTo>
                    <a:pt x="1012" y="1159"/>
                    <a:pt x="1104" y="1163"/>
                    <a:pt x="1197" y="116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Techniques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Aggregating Threats and Loss </a:t>
            </a:r>
            <a:br>
              <a:rPr lang="en-US" dirty="0"/>
            </a:br>
            <a:r>
              <a:rPr lang="en-US" dirty="0"/>
              <a:t>Potentials</a:t>
            </a:r>
          </a:p>
          <a:p>
            <a:pPr>
              <a:lnSpc>
                <a:spcPct val="80000"/>
              </a:lnSpc>
            </a:pPr>
            <a:r>
              <a:rPr lang="en-US" dirty="0"/>
              <a:t>Basic Risk-Assessment </a:t>
            </a:r>
            <a:br>
              <a:rPr lang="en-US" dirty="0"/>
            </a:br>
            <a:r>
              <a:rPr lang="en-US" dirty="0"/>
              <a:t>Algorithms</a:t>
            </a:r>
          </a:p>
          <a:p>
            <a:pPr>
              <a:lnSpc>
                <a:spcPct val="80000"/>
              </a:lnSpc>
            </a:pPr>
            <a:r>
              <a:rPr lang="en-US" dirty="0"/>
              <a:t>Loss-Potential Risk-Event </a:t>
            </a:r>
            <a:br>
              <a:rPr lang="en-US" dirty="0"/>
            </a:br>
            <a:r>
              <a:rPr lang="en-US" dirty="0"/>
              <a:t>Parameters</a:t>
            </a:r>
          </a:p>
          <a:p>
            <a:pPr>
              <a:lnSpc>
                <a:spcPct val="80000"/>
              </a:lnSpc>
            </a:pPr>
            <a:r>
              <a:rPr lang="en-US" dirty="0"/>
              <a:t>Risk Event Parameters</a:t>
            </a:r>
          </a:p>
          <a:p>
            <a:pPr>
              <a:lnSpc>
                <a:spcPct val="80000"/>
              </a:lnSpc>
            </a:pPr>
            <a:r>
              <a:rPr lang="en-US" dirty="0"/>
              <a:t>Vulnerability Factors, ALE, </a:t>
            </a:r>
            <a:br>
              <a:rPr lang="en-US" dirty="0"/>
            </a:br>
            <a:r>
              <a:rPr lang="en-US" dirty="0"/>
              <a:t>SOL Estimates</a:t>
            </a:r>
          </a:p>
          <a:p>
            <a:pPr>
              <a:lnSpc>
                <a:spcPct val="80000"/>
              </a:lnSpc>
            </a:pPr>
            <a:r>
              <a:rPr lang="en-US" dirty="0"/>
              <a:t>Sensitivity Testing</a:t>
            </a:r>
          </a:p>
          <a:p>
            <a:pPr>
              <a:lnSpc>
                <a:spcPct val="80000"/>
              </a:lnSpc>
            </a:pPr>
            <a:r>
              <a:rPr lang="en-US" dirty="0"/>
              <a:t>Selecting Risk-Mitigation </a:t>
            </a:r>
            <a:br>
              <a:rPr lang="en-US" dirty="0"/>
            </a:br>
            <a:r>
              <a:rPr lang="en-US" dirty="0"/>
              <a:t>Measures</a:t>
            </a:r>
          </a:p>
        </p:txBody>
      </p:sp>
      <p:grpSp>
        <p:nvGrpSpPr>
          <p:cNvPr id="974852" name="Group 4"/>
          <p:cNvGrpSpPr>
            <a:grpSpLocks/>
          </p:cNvGrpSpPr>
          <p:nvPr/>
        </p:nvGrpSpPr>
        <p:grpSpPr bwMode="auto">
          <a:xfrm>
            <a:off x="5724525" y="1219200"/>
            <a:ext cx="3419475" cy="5410200"/>
            <a:chOff x="3504" y="672"/>
            <a:chExt cx="2154" cy="3408"/>
          </a:xfrm>
        </p:grpSpPr>
        <p:pic>
          <p:nvPicPr>
            <p:cNvPr id="974853" name="Picture 5" descr="j023307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420577" flipH="1">
              <a:off x="3792" y="672"/>
              <a:ext cx="1866" cy="935"/>
            </a:xfrm>
            <a:prstGeom prst="rect">
              <a:avLst/>
            </a:prstGeom>
            <a:noFill/>
          </p:spPr>
        </p:pic>
        <p:sp>
          <p:nvSpPr>
            <p:cNvPr id="974854" name="Line 6"/>
            <p:cNvSpPr>
              <a:spLocks noChangeShapeType="1"/>
            </p:cNvSpPr>
            <p:nvPr/>
          </p:nvSpPr>
          <p:spPr bwMode="auto">
            <a:xfrm flipH="1">
              <a:off x="3504" y="1248"/>
              <a:ext cx="576" cy="2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4855" name="Line 7"/>
            <p:cNvSpPr>
              <a:spLocks noChangeShapeType="1"/>
            </p:cNvSpPr>
            <p:nvPr/>
          </p:nvSpPr>
          <p:spPr bwMode="auto">
            <a:xfrm>
              <a:off x="4080" y="1248"/>
              <a:ext cx="576" cy="2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4856" name="Oval 8"/>
            <p:cNvSpPr>
              <a:spLocks noChangeArrowheads="1"/>
            </p:cNvSpPr>
            <p:nvPr/>
          </p:nvSpPr>
          <p:spPr bwMode="auto">
            <a:xfrm>
              <a:off x="3504" y="3840"/>
              <a:ext cx="1152" cy="24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Aggregating Threats and Loss Potentials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620000" cy="5105400"/>
          </a:xfrm>
        </p:spPr>
        <p:txBody>
          <a:bodyPr/>
          <a:lstStyle/>
          <a:p>
            <a:r>
              <a:rPr lang="en-US" dirty="0">
                <a:cs typeface="Arial" charset="0"/>
                <a:sym typeface="Symbol" pitchFamily="18" charset="2"/>
              </a:rPr>
              <a:t>Calculations of ALE can be increased in precision using aggregation of individual ALEs for specific components of systems</a:t>
            </a:r>
          </a:p>
          <a:p>
            <a:pPr lvl="1"/>
            <a:r>
              <a:rPr lang="en-US" dirty="0">
                <a:cs typeface="Arial" charset="0"/>
                <a:sym typeface="Symbol" pitchFamily="18" charset="2"/>
              </a:rPr>
              <a:t>E.g., if manufacturers provide failure rates for specific components (e.g., servers), these data can be helpful in estimating overall failure rates</a:t>
            </a:r>
          </a:p>
          <a:p>
            <a:r>
              <a:rPr lang="en-US" dirty="0">
                <a:cs typeface="Arial" charset="0"/>
                <a:sym typeface="Symbol" pitchFamily="18" charset="2"/>
              </a:rPr>
              <a:t>One useful rule:  probability P of failure of a system with independent units “i” where each has probability p</a:t>
            </a:r>
            <a:r>
              <a:rPr lang="en-US" baseline="-25000" dirty="0">
                <a:cs typeface="Arial" charset="0"/>
                <a:sym typeface="Symbol" pitchFamily="18" charset="2"/>
              </a:rPr>
              <a:t>i</a:t>
            </a:r>
            <a:r>
              <a:rPr lang="en-US" dirty="0">
                <a:cs typeface="Arial" charset="0"/>
                <a:sym typeface="Symbol" pitchFamily="18" charset="2"/>
              </a:rPr>
              <a:t> of failing is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cs typeface="Arial" charset="0"/>
                <a:sym typeface="Symbol" pitchFamily="18" charset="2"/>
              </a:rPr>
              <a:t>P = 1 - (1-p</a:t>
            </a:r>
            <a:r>
              <a:rPr lang="en-US" baseline="-25000" dirty="0">
                <a:cs typeface="Arial" charset="0"/>
                <a:sym typeface="Symbol" pitchFamily="18" charset="2"/>
              </a:rPr>
              <a:t>i</a:t>
            </a:r>
            <a:r>
              <a:rPr lang="en-US" dirty="0">
                <a:cs typeface="Arial" charset="0"/>
                <a:sym typeface="Symbol" pitchFamily="18" charset="2"/>
              </a:rPr>
              <a:t>) </a:t>
            </a:r>
            <a:r>
              <a:rPr lang="en-US" i="1" dirty="0">
                <a:cs typeface="Arial" charset="0"/>
                <a:sym typeface="Symbol" pitchFamily="18" charset="2"/>
              </a:rPr>
              <a:t>which reduces to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cs typeface="Arial" charset="0"/>
                <a:sym typeface="Symbol" pitchFamily="18" charset="2"/>
              </a:rPr>
              <a:t>P = 1 – (1-p)</a:t>
            </a:r>
            <a:r>
              <a:rPr lang="en-US" baseline="30000" dirty="0">
                <a:cs typeface="Arial" charset="0"/>
                <a:sym typeface="Symbol" pitchFamily="18" charset="2"/>
              </a:rPr>
              <a:t>n</a:t>
            </a:r>
          </a:p>
          <a:p>
            <a:pPr>
              <a:buFont typeface="Wingdings" pitchFamily="2" charset="2"/>
              <a:buNone/>
            </a:pPr>
            <a:r>
              <a:rPr lang="en-US" i="1" dirty="0">
                <a:cs typeface="Arial" charset="0"/>
                <a:sym typeface="Symbol" pitchFamily="18" charset="2"/>
              </a:rPr>
              <a:t>for systems where all the units have </a:t>
            </a:r>
            <a:br>
              <a:rPr lang="en-US" i="1" dirty="0">
                <a:cs typeface="Arial" charset="0"/>
                <a:sym typeface="Symbol" pitchFamily="18" charset="2"/>
              </a:rPr>
            </a:br>
            <a:r>
              <a:rPr lang="en-US" i="1" dirty="0">
                <a:cs typeface="Arial" charset="0"/>
                <a:sym typeface="Symbol" pitchFamily="18" charset="2"/>
              </a:rPr>
              <a:t>the same p</a:t>
            </a:r>
            <a:r>
              <a:rPr lang="en-US" i="1" baseline="-25000" dirty="0">
                <a:cs typeface="Arial" charset="0"/>
                <a:sym typeface="Symbol" pitchFamily="18" charset="2"/>
              </a:rPr>
              <a:t>i</a:t>
            </a:r>
          </a:p>
          <a:p>
            <a:pPr>
              <a:buNone/>
            </a:pPr>
            <a:endParaRPr lang="en-US" baseline="-25000" dirty="0">
              <a:latin typeface="MingLiU" pitchFamily="49" charset="-120"/>
              <a:ea typeface="MingLiU" pitchFamily="49" charset="-120"/>
              <a:cs typeface="Arial" charset="0"/>
              <a:sym typeface="Symbol" pitchFamily="18" charset="2"/>
            </a:endParaRPr>
          </a:p>
        </p:txBody>
      </p:sp>
      <p:pic>
        <p:nvPicPr>
          <p:cNvPr id="1009668" name="Picture 4"/>
          <p:cNvPicPr>
            <a:picLocks noChangeAspect="1" noChangeArrowheads="1"/>
          </p:cNvPicPr>
          <p:nvPr/>
        </p:nvPicPr>
        <p:blipFill>
          <a:blip r:embed="rId3"/>
          <a:srcRect l="39333" t="20667" b="26000"/>
          <a:stretch>
            <a:fillRect/>
          </a:stretch>
        </p:blipFill>
        <p:spPr bwMode="auto">
          <a:xfrm>
            <a:off x="6393180" y="4495800"/>
            <a:ext cx="2426970" cy="2133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Loss-Potential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4267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Loss potential can include costs of</a:t>
            </a:r>
          </a:p>
          <a:p>
            <a:r>
              <a:rPr lang="en-US" dirty="0"/>
              <a:t>Property damage</a:t>
            </a:r>
          </a:p>
          <a:p>
            <a:r>
              <a:rPr lang="en-US" dirty="0"/>
              <a:t>Liability</a:t>
            </a:r>
          </a:p>
          <a:p>
            <a:r>
              <a:rPr lang="en-US" dirty="0"/>
              <a:t>Service interruption</a:t>
            </a:r>
          </a:p>
        </p:txBody>
      </p:sp>
      <p:pic>
        <p:nvPicPr>
          <p:cNvPr id="1089540" name="Picture 4" descr="MISF03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0"/>
            <a:ext cx="3838575" cy="678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Event Parameters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Occurrence rate estimation</a:t>
            </a:r>
          </a:p>
          <a:p>
            <a:pPr lvl="1"/>
            <a:r>
              <a:rPr lang="en-US" dirty="0"/>
              <a:t>Rates often change after problems occur</a:t>
            </a:r>
          </a:p>
          <a:p>
            <a:pPr lvl="1"/>
            <a:r>
              <a:rPr lang="en-US" dirty="0"/>
              <a:t>Don’t count events twice; e.g., if a </a:t>
            </a:r>
            <a:r>
              <a:rPr lang="en-US" i="1" dirty="0"/>
              <a:t>power failure</a:t>
            </a:r>
            <a:r>
              <a:rPr lang="en-US" dirty="0"/>
              <a:t> causes a </a:t>
            </a:r>
            <a:r>
              <a:rPr lang="en-US" i="1" dirty="0"/>
              <a:t>system crash</a:t>
            </a:r>
            <a:r>
              <a:rPr lang="en-US" dirty="0"/>
              <a:t>, be careful not to count both of these separately</a:t>
            </a:r>
          </a:p>
          <a:p>
            <a:pPr lvl="1"/>
            <a:r>
              <a:rPr lang="en-US" dirty="0"/>
              <a:t>Look for external source of actuarial data</a:t>
            </a:r>
          </a:p>
          <a:p>
            <a:r>
              <a:rPr lang="en-US" dirty="0"/>
              <a:t>Outage duration affects costs</a:t>
            </a:r>
          </a:p>
          <a:p>
            <a:pPr lvl="1"/>
            <a:r>
              <a:rPr lang="en-US" dirty="0"/>
              <a:t>Service interruption increasingly important with e-commerce growing</a:t>
            </a:r>
          </a:p>
          <a:p>
            <a:pPr lvl="1"/>
            <a:r>
              <a:rPr lang="en-US" dirty="0"/>
              <a:t>EDI, Web purchases, multiple competitors….</a:t>
            </a:r>
          </a:p>
        </p:txBody>
      </p:sp>
      <p:pic>
        <p:nvPicPr>
          <p:cNvPr id="1042436" name="Picture 4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914400"/>
            <a:ext cx="615950" cy="617538"/>
          </a:xfrm>
          <a:prstGeom prst="rect">
            <a:avLst/>
          </a:prstGeom>
          <a:noFill/>
        </p:spPr>
      </p:pic>
      <p:pic>
        <p:nvPicPr>
          <p:cNvPr id="1042437" name="Picture 5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1524000"/>
            <a:ext cx="615950" cy="617538"/>
          </a:xfrm>
          <a:prstGeom prst="rect">
            <a:avLst/>
          </a:prstGeom>
          <a:noFill/>
        </p:spPr>
      </p:pic>
      <p:pic>
        <p:nvPicPr>
          <p:cNvPr id="1042438" name="Picture 6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362200"/>
            <a:ext cx="615950" cy="617538"/>
          </a:xfrm>
          <a:prstGeom prst="rect">
            <a:avLst/>
          </a:prstGeom>
          <a:noFill/>
        </p:spPr>
      </p:pic>
      <p:pic>
        <p:nvPicPr>
          <p:cNvPr id="1042439" name="Picture 7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3429000"/>
            <a:ext cx="615950" cy="617538"/>
          </a:xfrm>
          <a:prstGeom prst="rect">
            <a:avLst/>
          </a:prstGeom>
          <a:noFill/>
        </p:spPr>
      </p:pic>
      <p:pic>
        <p:nvPicPr>
          <p:cNvPr id="1042440" name="Picture 8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4648200"/>
            <a:ext cx="615950" cy="617538"/>
          </a:xfrm>
          <a:prstGeom prst="rect">
            <a:avLst/>
          </a:prstGeom>
          <a:noFill/>
        </p:spPr>
      </p:pic>
      <p:pic>
        <p:nvPicPr>
          <p:cNvPr id="1042441" name="Picture 9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334000"/>
            <a:ext cx="615950" cy="617538"/>
          </a:xfrm>
          <a:prstGeom prst="rect">
            <a:avLst/>
          </a:prstGeom>
          <a:noFill/>
        </p:spPr>
      </p:pic>
      <p:pic>
        <p:nvPicPr>
          <p:cNvPr id="1042442" name="Picture 10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096000"/>
            <a:ext cx="615950" cy="617538"/>
          </a:xfrm>
          <a:prstGeom prst="rect">
            <a:avLst/>
          </a:prstGeom>
          <a:noFill/>
        </p:spPr>
      </p:pic>
      <p:pic>
        <p:nvPicPr>
          <p:cNvPr id="1042443" name="Picture 11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52400"/>
            <a:ext cx="615950" cy="617538"/>
          </a:xfrm>
          <a:prstGeom prst="rect">
            <a:avLst/>
          </a:prstGeom>
          <a:noFill/>
        </p:spPr>
      </p:pic>
      <p:pic>
        <p:nvPicPr>
          <p:cNvPr id="1042444" name="Picture 12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334000"/>
            <a:ext cx="615950" cy="617538"/>
          </a:xfrm>
          <a:prstGeom prst="rect">
            <a:avLst/>
          </a:prstGeom>
          <a:noFill/>
        </p:spPr>
      </p:pic>
      <p:pic>
        <p:nvPicPr>
          <p:cNvPr id="1042445" name="Picture 13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615950" cy="617538"/>
          </a:xfrm>
          <a:prstGeom prst="rect">
            <a:avLst/>
          </a:prstGeom>
          <a:noFill/>
        </p:spPr>
      </p:pic>
      <p:pic>
        <p:nvPicPr>
          <p:cNvPr id="1042446" name="Picture 14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867400"/>
            <a:ext cx="615950" cy="617538"/>
          </a:xfrm>
          <a:prstGeom prst="rect">
            <a:avLst/>
          </a:prstGeom>
          <a:noFill/>
        </p:spPr>
      </p:pic>
      <p:pic>
        <p:nvPicPr>
          <p:cNvPr id="1042447" name="Picture 15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1463"/>
            <a:ext cx="615950" cy="617537"/>
          </a:xfrm>
          <a:prstGeom prst="rect">
            <a:avLst/>
          </a:prstGeom>
          <a:noFill/>
        </p:spPr>
      </p:pic>
      <p:pic>
        <p:nvPicPr>
          <p:cNvPr id="1042448" name="Picture 16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724400"/>
            <a:ext cx="615950" cy="617538"/>
          </a:xfrm>
          <a:prstGeom prst="rect">
            <a:avLst/>
          </a:prstGeom>
          <a:noFill/>
        </p:spPr>
      </p:pic>
      <p:pic>
        <p:nvPicPr>
          <p:cNvPr id="1042449" name="Picture 17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6096000"/>
            <a:ext cx="615950" cy="617538"/>
          </a:xfrm>
          <a:prstGeom prst="rect">
            <a:avLst/>
          </a:prstGeom>
          <a:noFill/>
        </p:spPr>
      </p:pic>
      <p:pic>
        <p:nvPicPr>
          <p:cNvPr id="1042450" name="Picture 18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91200"/>
            <a:ext cx="615950" cy="617538"/>
          </a:xfrm>
          <a:prstGeom prst="rect">
            <a:avLst/>
          </a:prstGeom>
          <a:noFill/>
        </p:spPr>
      </p:pic>
      <p:pic>
        <p:nvPicPr>
          <p:cNvPr id="1042451" name="Picture 19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019800"/>
            <a:ext cx="615950" cy="617538"/>
          </a:xfrm>
          <a:prstGeom prst="rect">
            <a:avLst/>
          </a:prstGeom>
          <a:noFill/>
        </p:spPr>
      </p:pic>
      <p:pic>
        <p:nvPicPr>
          <p:cNvPr id="1042452" name="Picture 20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143000"/>
            <a:ext cx="615950" cy="617538"/>
          </a:xfrm>
          <a:prstGeom prst="rect">
            <a:avLst/>
          </a:prstGeom>
          <a:noFill/>
        </p:spPr>
      </p:pic>
      <p:pic>
        <p:nvPicPr>
          <p:cNvPr id="1042453" name="Picture 21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615950" cy="617538"/>
          </a:xfrm>
          <a:prstGeom prst="rect">
            <a:avLst/>
          </a:prstGeom>
          <a:noFill/>
        </p:spPr>
      </p:pic>
      <p:pic>
        <p:nvPicPr>
          <p:cNvPr id="1042454" name="Picture 22" descr="SYMM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66800"/>
            <a:ext cx="615950" cy="617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Factors, ALE, SOL Estimates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5334000" cy="5029200"/>
          </a:xfrm>
        </p:spPr>
        <p:txBody>
          <a:bodyPr/>
          <a:lstStyle/>
          <a:p>
            <a:r>
              <a:rPr lang="en-US" dirty="0"/>
              <a:t>Validating the estimates is important</a:t>
            </a:r>
          </a:p>
          <a:p>
            <a:r>
              <a:rPr lang="en-US" dirty="0"/>
              <a:t>Check all the individual data and calculations before basing decisions on math</a:t>
            </a:r>
          </a:p>
          <a:p>
            <a:r>
              <a:rPr lang="en-US" dirty="0"/>
              <a:t>Look for the risk event/loss potential pairs that generate ~80% of total ALE</a:t>
            </a:r>
          </a:p>
          <a:p>
            <a:r>
              <a:rPr lang="en-US" dirty="0"/>
              <a:t>Check assumptions – discuss with team members</a:t>
            </a:r>
          </a:p>
          <a:p>
            <a:r>
              <a:rPr lang="en-US" dirty="0"/>
              <a:t>Look for outliers – extraordinarily large contributors – and double-check them</a:t>
            </a:r>
          </a:p>
        </p:txBody>
      </p:sp>
      <p:pic>
        <p:nvPicPr>
          <p:cNvPr id="10065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133600"/>
            <a:ext cx="2971800" cy="297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/>
              <a:t>Sensitivity Testing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848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Estimates of probability and costs are unlikely to be point-estimates</a:t>
            </a:r>
          </a:p>
          <a:p>
            <a:pPr>
              <a:lnSpc>
                <a:spcPct val="80000"/>
              </a:lnSpc>
            </a:pPr>
            <a:r>
              <a:rPr lang="en-US" dirty="0"/>
              <a:t>Can use range estimates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Try high, medium and low</a:t>
            </a:r>
          </a:p>
          <a:p>
            <a:pPr>
              <a:lnSpc>
                <a:spcPct val="80000"/>
              </a:lnSpc>
            </a:pPr>
            <a:r>
              <a:rPr lang="en-US" dirty="0"/>
              <a:t>If probability distributions are available, </a:t>
            </a:r>
            <a:br>
              <a:rPr lang="en-US" dirty="0"/>
            </a:br>
            <a:r>
              <a:rPr lang="en-US" dirty="0"/>
              <a:t>try </a:t>
            </a:r>
            <a:r>
              <a:rPr lang="en-US" i="1" dirty="0"/>
              <a:t>Monte Carlo simulation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Run random trials selecting </a:t>
            </a:r>
            <a:br>
              <a:rPr lang="en-US" dirty="0"/>
            </a:br>
            <a:r>
              <a:rPr lang="en-US" dirty="0"/>
              <a:t>values from parameter </a:t>
            </a:r>
            <a:br>
              <a:rPr lang="en-US" dirty="0"/>
            </a:br>
            <a:r>
              <a:rPr lang="en-US" dirty="0"/>
              <a:t>distributions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Plot range of resulting ALEs </a:t>
            </a:r>
            <a:br>
              <a:rPr lang="en-US" dirty="0"/>
            </a:br>
            <a:r>
              <a:rPr lang="en-US" dirty="0"/>
              <a:t>to see central tendencies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Compute expected distributions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Look out for chaotic systems*</a:t>
            </a:r>
          </a:p>
        </p:txBody>
      </p:sp>
      <p:pic>
        <p:nvPicPr>
          <p:cNvPr id="1005572" name="Picture 4"/>
          <p:cNvPicPr>
            <a:picLocks noChangeAspect="1" noChangeArrowheads="1"/>
          </p:cNvPicPr>
          <p:nvPr/>
        </p:nvPicPr>
        <p:blipFill>
          <a:blip r:embed="rId3"/>
          <a:srcRect r="510"/>
          <a:stretch>
            <a:fillRect/>
          </a:stretch>
        </p:blipFill>
        <p:spPr bwMode="auto">
          <a:xfrm>
            <a:off x="5791200" y="2591464"/>
            <a:ext cx="3247637" cy="3275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28600" y="5867400"/>
            <a:ext cx="5020926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l"/>
            <a:r>
              <a:rPr lang="en-US" i="1" dirty="0"/>
              <a:t>* System that is so sensitive to </a:t>
            </a:r>
            <a:br>
              <a:rPr lang="en-US" i="1" dirty="0"/>
            </a:br>
            <a:r>
              <a:rPr lang="en-US" i="1" dirty="0"/>
              <a:t>initial conditions that it is unpredictable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Risk-Mitigation Measures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3733800" cy="4648200"/>
          </a:xfrm>
        </p:spPr>
        <p:txBody>
          <a:bodyPr/>
          <a:lstStyle/>
          <a:p>
            <a:r>
              <a:rPr lang="en-US" dirty="0"/>
              <a:t>Address intolerable SOLs</a:t>
            </a:r>
          </a:p>
          <a:p>
            <a:r>
              <a:rPr lang="en-US" dirty="0"/>
              <a:t>Discard mitigation with negative ROIs (but remember that insurance always has a short-term negative ROI)</a:t>
            </a:r>
          </a:p>
          <a:p>
            <a:r>
              <a:rPr lang="en-US" dirty="0"/>
              <a:t>Rank measures by descending benefits, costs, ROI</a:t>
            </a:r>
          </a:p>
        </p:txBody>
      </p:sp>
      <p:pic>
        <p:nvPicPr>
          <p:cNvPr id="10045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81200"/>
            <a:ext cx="4343400" cy="3259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Questionnaires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315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Could a security questionnaire suffice as a risk assessment?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Ask people for their opinions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Collate the results</a:t>
            </a:r>
          </a:p>
          <a:p>
            <a:pPr>
              <a:lnSpc>
                <a:spcPct val="80000"/>
              </a:lnSpc>
            </a:pPr>
            <a:r>
              <a:rPr lang="en-US" dirty="0"/>
              <a:t>Problems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Ambiguities in use of words (“serious”, “expensive”….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Many questions prompt yes/no answers but need more subtle distinctions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Questionnaires miss points that arise in open discussion with back-and-forth exchange of ideas</a:t>
            </a:r>
          </a:p>
          <a:p>
            <a:pPr>
              <a:lnSpc>
                <a:spcPct val="80000"/>
              </a:lnSpc>
            </a:pPr>
            <a:r>
              <a:rPr lang="en-US" dirty="0"/>
              <a:t>Use Computer-Aided Consensus™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 Narrow" pitchFamily="34" charset="0"/>
                <a:hlinkClick r:id="rId3"/>
              </a:rPr>
              <a:t>http://www.mekabay.com/methodology/cac_ppt.zip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 Narrow" pitchFamily="34" charset="0"/>
                <a:hlinkClick r:id="rId3"/>
              </a:rPr>
              <a:t>http://www.mekabay.com/courses/academic/norwich/msia/leadership_skills_part_5_ppt.zip</a:t>
            </a:r>
            <a:r>
              <a:rPr lang="en-US" sz="1600" dirty="0">
                <a:latin typeface="Arial Narrow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 Narrow" pitchFamily="34" charset="0"/>
                <a:hlinkClick r:id="rId4"/>
              </a:rPr>
              <a:t>http://www.mekabay.com/methodology/cac.pdf</a:t>
            </a:r>
            <a:r>
              <a:rPr lang="en-US" sz="1600" dirty="0">
                <a:latin typeface="Arial Narrow" pitchFamily="34" charset="0"/>
              </a:rPr>
              <a:t> </a:t>
            </a:r>
          </a:p>
        </p:txBody>
      </p:sp>
      <p:pic>
        <p:nvPicPr>
          <p:cNvPr id="977924" name="Picture 4" descr="SYMM05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600200"/>
            <a:ext cx="161925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848600" cy="4724400"/>
          </a:xfrm>
        </p:spPr>
        <p:txBody>
          <a:bodyPr/>
          <a:lstStyle/>
          <a:p>
            <a:r>
              <a:rPr lang="en-US" dirty="0"/>
              <a:t>Risk:  </a:t>
            </a:r>
            <a:r>
              <a:rPr lang="en-US" i="1" dirty="0"/>
              <a:t>possibility</a:t>
            </a:r>
            <a:r>
              <a:rPr lang="en-US" dirty="0"/>
              <a:t> of suffering </a:t>
            </a:r>
            <a:br>
              <a:rPr lang="en-US" dirty="0"/>
            </a:br>
            <a:r>
              <a:rPr lang="en-US" i="1" dirty="0"/>
              <a:t>harm</a:t>
            </a:r>
            <a:r>
              <a:rPr lang="en-US" dirty="0"/>
              <a:t> or loss</a:t>
            </a:r>
          </a:p>
          <a:p>
            <a:r>
              <a:rPr lang="en-US" dirty="0"/>
              <a:t>Risk Management</a:t>
            </a:r>
          </a:p>
          <a:p>
            <a:pPr lvl="1"/>
            <a:r>
              <a:rPr lang="en-US" dirty="0"/>
              <a:t>Risk assessment</a:t>
            </a:r>
          </a:p>
          <a:p>
            <a:pPr lvl="1"/>
            <a:r>
              <a:rPr lang="en-US" dirty="0"/>
              <a:t>Risk mitigation</a:t>
            </a:r>
          </a:p>
          <a:p>
            <a:pPr lvl="1"/>
            <a:r>
              <a:rPr lang="en-US" dirty="0"/>
              <a:t>Security management</a:t>
            </a:r>
          </a:p>
          <a:p>
            <a:pPr lvl="1"/>
            <a:r>
              <a:rPr lang="en-US" dirty="0"/>
              <a:t>Security auditing</a:t>
            </a:r>
          </a:p>
          <a:p>
            <a:r>
              <a:rPr lang="en-US" dirty="0"/>
              <a:t>Feedback ensures corrective actions back into process – </a:t>
            </a:r>
            <a:r>
              <a:rPr lang="en-US" i="1" dirty="0"/>
              <a:t>continuous process improvement</a:t>
            </a:r>
          </a:p>
          <a:p>
            <a:r>
              <a:rPr lang="en-US" i="1" dirty="0"/>
              <a:t>Security is a process, not a state*</a:t>
            </a:r>
          </a:p>
        </p:txBody>
      </p:sp>
      <p:sp>
        <p:nvSpPr>
          <p:cNvPr id="1067012" name="Line 4"/>
          <p:cNvSpPr>
            <a:spLocks noChangeShapeType="1"/>
          </p:cNvSpPr>
          <p:nvPr/>
        </p:nvSpPr>
        <p:spPr bwMode="auto">
          <a:xfrm>
            <a:off x="5181600" y="39624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67013" name="Line 5"/>
          <p:cNvSpPr>
            <a:spLocks noChangeShapeType="1"/>
          </p:cNvSpPr>
          <p:nvPr/>
        </p:nvSpPr>
        <p:spPr bwMode="auto">
          <a:xfrm flipV="1">
            <a:off x="6477000" y="3505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67014" name="Line 6"/>
          <p:cNvSpPr>
            <a:spLocks noChangeShapeType="1"/>
          </p:cNvSpPr>
          <p:nvPr/>
        </p:nvSpPr>
        <p:spPr bwMode="auto">
          <a:xfrm flipH="1" flipV="1">
            <a:off x="4110038" y="3516313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067015" name="Group 7"/>
          <p:cNvGrpSpPr>
            <a:grpSpLocks/>
          </p:cNvGrpSpPr>
          <p:nvPr/>
        </p:nvGrpSpPr>
        <p:grpSpPr bwMode="auto">
          <a:xfrm>
            <a:off x="4572000" y="3124200"/>
            <a:ext cx="2438400" cy="1371600"/>
            <a:chOff x="2880" y="1968"/>
            <a:chExt cx="1536" cy="672"/>
          </a:xfrm>
        </p:grpSpPr>
        <p:sp>
          <p:nvSpPr>
            <p:cNvPr id="1067016" name="Line 8"/>
            <p:cNvSpPr>
              <a:spLocks noChangeShapeType="1"/>
            </p:cNvSpPr>
            <p:nvPr/>
          </p:nvSpPr>
          <p:spPr bwMode="auto">
            <a:xfrm>
              <a:off x="3072" y="2640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7017" name="Line 9"/>
            <p:cNvSpPr>
              <a:spLocks noChangeShapeType="1"/>
            </p:cNvSpPr>
            <p:nvPr/>
          </p:nvSpPr>
          <p:spPr bwMode="auto">
            <a:xfrm flipV="1">
              <a:off x="4416" y="1968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7018" name="Line 10"/>
            <p:cNvSpPr>
              <a:spLocks noChangeShapeType="1"/>
            </p:cNvSpPr>
            <p:nvPr/>
          </p:nvSpPr>
          <p:spPr bwMode="auto">
            <a:xfrm flipH="1">
              <a:off x="2880" y="1968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67019" name="Picture 11" descr="j023715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2205038" cy="3124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29200" y="6248400"/>
            <a:ext cx="396240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i="1" dirty="0"/>
              <a:t>* Attributed to Bruce Schneier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3205" y="3379857"/>
            <a:ext cx="1369286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l"/>
            <a:r>
              <a:rPr lang="en-US" i="1" dirty="0"/>
              <a:t>Feedback</a:t>
            </a:r>
            <a:br>
              <a:rPr lang="en-US" dirty="0"/>
            </a:br>
            <a:r>
              <a:rPr lang="en-US" dirty="0"/>
              <a:t>loops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(1)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7912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What are the two main components of </a:t>
            </a:r>
            <a:r>
              <a:rPr lang="en-US" i="1" dirty="0"/>
              <a:t>risk</a:t>
            </a:r>
            <a:r>
              <a:rPr lang="en-US" dirty="0"/>
              <a:t> as discussed in IA management?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Why can’t we apply the same risk management choices to all IT systems?  How come it’s not like car safety?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What are the major problems limiting the value of questionnaires in determining IT risks in an organization?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What is Jacobson’s Window?  Draw it.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What are the two classes of risk that are simply irrelevant in managing risks?  Explain why each of the two has no real-world significance for risk management.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What are the two classes of risk that are critically important in real-world risk management?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(2)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7912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7"/>
            </a:pPr>
            <a:r>
              <a:rPr lang="en-US" dirty="0"/>
              <a:t>What is the ALE for a 100-year flood (one that occurs on average once in a century) that completely destroys a $10M building?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 dirty="0"/>
              <a:t>What is the ALE for a meteor strike equivalent to the C-T (Cretaceous-Tertiary) extinction event that killed off 99.9% of the dinosaurs and other living things and led to a decades-long global winter 65 million years ago?  Assume that such an event has an occurrence rate of 1 per 100 million years and make reasonable estimates of the global domestic product if the entire human population were to be destroyed.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 dirty="0"/>
              <a:t>Calculate the Expected Value E(x) for a BCP &amp; DRP that costs $10,000 per year, is used on average only once in a century, but saves the organization $15M if it is actually used.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DISCUSSION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Quantitative Risk Assessment (QRA)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162800" cy="4648200"/>
          </a:xfrm>
        </p:spPr>
        <p:txBody>
          <a:bodyPr/>
          <a:lstStyle/>
          <a:p>
            <a:r>
              <a:rPr lang="en-US" dirty="0"/>
              <a:t>Help to select subset of security measures given limitations on resources</a:t>
            </a:r>
          </a:p>
          <a:p>
            <a:r>
              <a:rPr lang="en-US" dirty="0"/>
              <a:t>Every system will have unique security requirements</a:t>
            </a:r>
          </a:p>
          <a:p>
            <a:r>
              <a:rPr lang="en-US" dirty="0"/>
              <a:t>Risk assessment must provide appropriate information about</a:t>
            </a:r>
          </a:p>
          <a:p>
            <a:pPr lvl="1"/>
            <a:r>
              <a:rPr lang="en-US" dirty="0"/>
              <a:t>Possible losses (costs of damage and of recovery)</a:t>
            </a:r>
          </a:p>
          <a:p>
            <a:pPr lvl="1"/>
            <a:r>
              <a:rPr lang="en-US" dirty="0"/>
              <a:t>Estimated probability* of specific events or classes of events</a:t>
            </a:r>
          </a:p>
        </p:txBody>
      </p:sp>
      <p:pic>
        <p:nvPicPr>
          <p:cNvPr id="1069060" name="Picture 4" descr="j040795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20963"/>
            <a:ext cx="1841500" cy="16160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00600" y="5486400"/>
            <a:ext cx="4136261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l"/>
            <a:r>
              <a:rPr lang="en-US" i="1" dirty="0"/>
              <a:t>* Fundamental difficulty for QRA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Risk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Fundamental Risk Model</a:t>
            </a:r>
          </a:p>
          <a:p>
            <a:r>
              <a:rPr lang="en-US" dirty="0"/>
              <a:t>Two Inconsequential Risk Classes</a:t>
            </a:r>
          </a:p>
          <a:p>
            <a:r>
              <a:rPr lang="en-US" dirty="0"/>
              <a:t>Two Significant Risk Classes</a:t>
            </a:r>
          </a:p>
          <a:p>
            <a:r>
              <a:rPr lang="en-US" dirty="0"/>
              <a:t>Real-World Risks &amp; the ALE</a:t>
            </a:r>
          </a:p>
        </p:txBody>
      </p:sp>
      <p:pic>
        <p:nvPicPr>
          <p:cNvPr id="1071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050" y="2667000"/>
            <a:ext cx="3155950" cy="403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154" name="Picture 2" descr="WIND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6553200" cy="5340350"/>
          </a:xfrm>
          <a:prstGeom prst="rect">
            <a:avLst/>
          </a:prstGeom>
          <a:noFill/>
        </p:spPr>
      </p:pic>
      <p:sp>
        <p:nvSpPr>
          <p:cNvPr id="1073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Risk Model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457200"/>
          </a:xfrm>
        </p:spPr>
        <p:txBody>
          <a:bodyPr/>
          <a:lstStyle/>
          <a:p>
            <a:r>
              <a:rPr lang="en-US" dirty="0"/>
              <a:t>“Jacobson’s Window”</a:t>
            </a:r>
          </a:p>
        </p:txBody>
      </p:sp>
      <p:grpSp>
        <p:nvGrpSpPr>
          <p:cNvPr id="1073157" name="Group 5"/>
          <p:cNvGrpSpPr>
            <a:grpSpLocks/>
          </p:cNvGrpSpPr>
          <p:nvPr/>
        </p:nvGrpSpPr>
        <p:grpSpPr bwMode="auto">
          <a:xfrm>
            <a:off x="1600200" y="2286000"/>
            <a:ext cx="5638800" cy="4114800"/>
            <a:chOff x="1008" y="1440"/>
            <a:chExt cx="3552" cy="2592"/>
          </a:xfrm>
        </p:grpSpPr>
        <p:sp>
          <p:nvSpPr>
            <p:cNvPr id="1073158" name="Rectangle 6"/>
            <p:cNvSpPr>
              <a:spLocks noChangeArrowheads="1"/>
            </p:cNvSpPr>
            <p:nvPr/>
          </p:nvSpPr>
          <p:spPr bwMode="auto">
            <a:xfrm>
              <a:off x="1488" y="1680"/>
              <a:ext cx="1536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dirty="0"/>
                <a:t>Low</a:t>
              </a:r>
            </a:p>
          </p:txBody>
        </p:sp>
        <p:sp>
          <p:nvSpPr>
            <p:cNvPr id="1073159" name="Rectangle 7"/>
            <p:cNvSpPr>
              <a:spLocks noChangeArrowheads="1"/>
            </p:cNvSpPr>
            <p:nvPr/>
          </p:nvSpPr>
          <p:spPr bwMode="auto">
            <a:xfrm>
              <a:off x="3024" y="1680"/>
              <a:ext cx="1536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dirty="0"/>
                <a:t>High</a:t>
              </a:r>
            </a:p>
          </p:txBody>
        </p:sp>
        <p:sp>
          <p:nvSpPr>
            <p:cNvPr id="1073160" name="Rectangle 8"/>
            <p:cNvSpPr>
              <a:spLocks noChangeArrowheads="1"/>
            </p:cNvSpPr>
            <p:nvPr/>
          </p:nvSpPr>
          <p:spPr bwMode="auto">
            <a:xfrm>
              <a:off x="1488" y="1440"/>
              <a:ext cx="3072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Consequences</a:t>
              </a:r>
            </a:p>
          </p:txBody>
        </p:sp>
        <p:sp>
          <p:nvSpPr>
            <p:cNvPr id="1073161" name="Rectangle 9"/>
            <p:cNvSpPr>
              <a:spLocks noChangeArrowheads="1"/>
            </p:cNvSpPr>
            <p:nvPr/>
          </p:nvSpPr>
          <p:spPr bwMode="auto">
            <a:xfrm rot="16200000">
              <a:off x="840" y="3383"/>
              <a:ext cx="1056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dirty="0"/>
                <a:t>High</a:t>
              </a:r>
            </a:p>
          </p:txBody>
        </p:sp>
        <p:sp>
          <p:nvSpPr>
            <p:cNvPr id="1073162" name="Rectangle 10"/>
            <p:cNvSpPr>
              <a:spLocks noChangeArrowheads="1"/>
            </p:cNvSpPr>
            <p:nvPr/>
          </p:nvSpPr>
          <p:spPr bwMode="auto">
            <a:xfrm rot="16200000">
              <a:off x="72" y="2855"/>
              <a:ext cx="2112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Occurrences</a:t>
              </a:r>
            </a:p>
          </p:txBody>
        </p:sp>
        <p:sp>
          <p:nvSpPr>
            <p:cNvPr id="1073163" name="Rectangle 11"/>
            <p:cNvSpPr>
              <a:spLocks noChangeArrowheads="1"/>
            </p:cNvSpPr>
            <p:nvPr/>
          </p:nvSpPr>
          <p:spPr bwMode="auto">
            <a:xfrm>
              <a:off x="1488" y="1920"/>
              <a:ext cx="1536" cy="105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3164" name="Rectangle 12"/>
            <p:cNvSpPr>
              <a:spLocks noChangeArrowheads="1"/>
            </p:cNvSpPr>
            <p:nvPr/>
          </p:nvSpPr>
          <p:spPr bwMode="auto">
            <a:xfrm>
              <a:off x="3024" y="1920"/>
              <a:ext cx="1536" cy="105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3165" name="Rectangle 13"/>
            <p:cNvSpPr>
              <a:spLocks noChangeArrowheads="1"/>
            </p:cNvSpPr>
            <p:nvPr/>
          </p:nvSpPr>
          <p:spPr bwMode="auto">
            <a:xfrm>
              <a:off x="1488" y="2976"/>
              <a:ext cx="1536" cy="105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3166" name="Rectangle 14"/>
            <p:cNvSpPr>
              <a:spLocks noChangeArrowheads="1"/>
            </p:cNvSpPr>
            <p:nvPr/>
          </p:nvSpPr>
          <p:spPr bwMode="auto">
            <a:xfrm>
              <a:off x="3024" y="2976"/>
              <a:ext cx="1536" cy="105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3167" name="Rectangle 15"/>
            <p:cNvSpPr>
              <a:spLocks noChangeArrowheads="1"/>
            </p:cNvSpPr>
            <p:nvPr/>
          </p:nvSpPr>
          <p:spPr bwMode="auto">
            <a:xfrm rot="16200000">
              <a:off x="840" y="2328"/>
              <a:ext cx="1055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dirty="0"/>
                <a:t>Low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02" name="Picture 2" descr="WIND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89050"/>
            <a:ext cx="6553200" cy="5340350"/>
          </a:xfrm>
          <a:prstGeom prst="rect">
            <a:avLst/>
          </a:prstGeom>
          <a:noFill/>
        </p:spPr>
      </p:pic>
      <p:sp>
        <p:nvSpPr>
          <p:cNvPr id="1075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Inconsequential Risk Classes</a:t>
            </a:r>
          </a:p>
        </p:txBody>
      </p:sp>
      <p:grpSp>
        <p:nvGrpSpPr>
          <p:cNvPr id="1075204" name="Group 4"/>
          <p:cNvGrpSpPr>
            <a:grpSpLocks/>
          </p:cNvGrpSpPr>
          <p:nvPr/>
        </p:nvGrpSpPr>
        <p:grpSpPr bwMode="auto">
          <a:xfrm>
            <a:off x="1600200" y="2286000"/>
            <a:ext cx="5638800" cy="4114800"/>
            <a:chOff x="1008" y="1440"/>
            <a:chExt cx="3552" cy="2592"/>
          </a:xfrm>
        </p:grpSpPr>
        <p:sp>
          <p:nvSpPr>
            <p:cNvPr id="1075205" name="Rectangle 5"/>
            <p:cNvSpPr>
              <a:spLocks noChangeArrowheads="1"/>
            </p:cNvSpPr>
            <p:nvPr/>
          </p:nvSpPr>
          <p:spPr bwMode="auto">
            <a:xfrm>
              <a:off x="1488" y="1680"/>
              <a:ext cx="1536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dirty="0"/>
                <a:t>Low</a:t>
              </a:r>
            </a:p>
          </p:txBody>
        </p:sp>
        <p:sp>
          <p:nvSpPr>
            <p:cNvPr id="1075206" name="Rectangle 6"/>
            <p:cNvSpPr>
              <a:spLocks noChangeArrowheads="1"/>
            </p:cNvSpPr>
            <p:nvPr/>
          </p:nvSpPr>
          <p:spPr bwMode="auto">
            <a:xfrm>
              <a:off x="3024" y="1680"/>
              <a:ext cx="1536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dirty="0"/>
                <a:t>High</a:t>
              </a:r>
            </a:p>
          </p:txBody>
        </p:sp>
        <p:sp>
          <p:nvSpPr>
            <p:cNvPr id="1075207" name="Rectangle 7"/>
            <p:cNvSpPr>
              <a:spLocks noChangeArrowheads="1"/>
            </p:cNvSpPr>
            <p:nvPr/>
          </p:nvSpPr>
          <p:spPr bwMode="auto">
            <a:xfrm>
              <a:off x="1488" y="1440"/>
              <a:ext cx="3072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Consequences</a:t>
              </a:r>
            </a:p>
          </p:txBody>
        </p:sp>
        <p:sp>
          <p:nvSpPr>
            <p:cNvPr id="1075208" name="Rectangle 8"/>
            <p:cNvSpPr>
              <a:spLocks noChangeArrowheads="1"/>
            </p:cNvSpPr>
            <p:nvPr/>
          </p:nvSpPr>
          <p:spPr bwMode="auto">
            <a:xfrm rot="16200000">
              <a:off x="840" y="3383"/>
              <a:ext cx="1056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dirty="0"/>
                <a:t>High</a:t>
              </a:r>
            </a:p>
          </p:txBody>
        </p:sp>
        <p:sp>
          <p:nvSpPr>
            <p:cNvPr id="1075209" name="Rectangle 9"/>
            <p:cNvSpPr>
              <a:spLocks noChangeArrowheads="1"/>
            </p:cNvSpPr>
            <p:nvPr/>
          </p:nvSpPr>
          <p:spPr bwMode="auto">
            <a:xfrm rot="16200000">
              <a:off x="72" y="2855"/>
              <a:ext cx="2112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Occurrences</a:t>
              </a:r>
            </a:p>
          </p:txBody>
        </p:sp>
        <p:sp>
          <p:nvSpPr>
            <p:cNvPr id="1075210" name="Rectangle 10"/>
            <p:cNvSpPr>
              <a:spLocks noChangeArrowheads="1"/>
            </p:cNvSpPr>
            <p:nvPr/>
          </p:nvSpPr>
          <p:spPr bwMode="auto">
            <a:xfrm>
              <a:off x="1488" y="1920"/>
              <a:ext cx="1536" cy="105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Don’t</a:t>
              </a:r>
              <a:br>
                <a:rPr lang="en-US" dirty="0"/>
              </a:br>
              <a:r>
                <a:rPr lang="en-US" dirty="0"/>
                <a:t>care</a:t>
              </a:r>
            </a:p>
          </p:txBody>
        </p:sp>
        <p:sp>
          <p:nvSpPr>
            <p:cNvPr id="1075211" name="Rectangle 11"/>
            <p:cNvSpPr>
              <a:spLocks noChangeArrowheads="1"/>
            </p:cNvSpPr>
            <p:nvPr/>
          </p:nvSpPr>
          <p:spPr bwMode="auto">
            <a:xfrm>
              <a:off x="3024" y="1920"/>
              <a:ext cx="1536" cy="105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5212" name="Rectangle 12"/>
            <p:cNvSpPr>
              <a:spLocks noChangeArrowheads="1"/>
            </p:cNvSpPr>
            <p:nvPr/>
          </p:nvSpPr>
          <p:spPr bwMode="auto">
            <a:xfrm>
              <a:off x="1488" y="2976"/>
              <a:ext cx="1536" cy="105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5213" name="Rectangle 13"/>
            <p:cNvSpPr>
              <a:spLocks noChangeArrowheads="1"/>
            </p:cNvSpPr>
            <p:nvPr/>
          </p:nvSpPr>
          <p:spPr bwMode="auto">
            <a:xfrm>
              <a:off x="3024" y="2976"/>
              <a:ext cx="1536" cy="105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Doesn’t</a:t>
              </a:r>
              <a:br>
                <a:rPr lang="en-US" dirty="0"/>
              </a:br>
              <a:r>
                <a:rPr lang="en-US" dirty="0"/>
                <a:t>happen</a:t>
              </a:r>
            </a:p>
          </p:txBody>
        </p:sp>
        <p:sp>
          <p:nvSpPr>
            <p:cNvPr id="1075214" name="Rectangle 14"/>
            <p:cNvSpPr>
              <a:spLocks noChangeArrowheads="1"/>
            </p:cNvSpPr>
            <p:nvPr/>
          </p:nvSpPr>
          <p:spPr bwMode="auto">
            <a:xfrm rot="16200000">
              <a:off x="840" y="2328"/>
              <a:ext cx="1055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dirty="0"/>
                <a:t>Low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250" name="Picture 2" descr="WIND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89050"/>
            <a:ext cx="6553200" cy="5340350"/>
          </a:xfrm>
          <a:prstGeom prst="rect">
            <a:avLst/>
          </a:prstGeom>
          <a:noFill/>
        </p:spPr>
      </p:pic>
      <p:sp>
        <p:nvSpPr>
          <p:cNvPr id="1077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Significant Risk Classes</a:t>
            </a:r>
          </a:p>
        </p:txBody>
      </p:sp>
      <p:grpSp>
        <p:nvGrpSpPr>
          <p:cNvPr id="1077252" name="Group 4"/>
          <p:cNvGrpSpPr>
            <a:grpSpLocks/>
          </p:cNvGrpSpPr>
          <p:nvPr/>
        </p:nvGrpSpPr>
        <p:grpSpPr bwMode="auto">
          <a:xfrm>
            <a:off x="1600200" y="2286000"/>
            <a:ext cx="5638800" cy="4114800"/>
            <a:chOff x="1008" y="1440"/>
            <a:chExt cx="3552" cy="2592"/>
          </a:xfrm>
        </p:grpSpPr>
        <p:sp>
          <p:nvSpPr>
            <p:cNvPr id="1077253" name="Rectangle 5"/>
            <p:cNvSpPr>
              <a:spLocks noChangeArrowheads="1"/>
            </p:cNvSpPr>
            <p:nvPr/>
          </p:nvSpPr>
          <p:spPr bwMode="auto">
            <a:xfrm>
              <a:off x="1488" y="1680"/>
              <a:ext cx="1536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dirty="0"/>
                <a:t>Low</a:t>
              </a:r>
            </a:p>
          </p:txBody>
        </p:sp>
        <p:sp>
          <p:nvSpPr>
            <p:cNvPr id="1077254" name="Rectangle 6"/>
            <p:cNvSpPr>
              <a:spLocks noChangeArrowheads="1"/>
            </p:cNvSpPr>
            <p:nvPr/>
          </p:nvSpPr>
          <p:spPr bwMode="auto">
            <a:xfrm>
              <a:off x="3024" y="1680"/>
              <a:ext cx="1536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dirty="0"/>
                <a:t>High</a:t>
              </a:r>
            </a:p>
          </p:txBody>
        </p:sp>
        <p:sp>
          <p:nvSpPr>
            <p:cNvPr id="1077255" name="Rectangle 7"/>
            <p:cNvSpPr>
              <a:spLocks noChangeArrowheads="1"/>
            </p:cNvSpPr>
            <p:nvPr/>
          </p:nvSpPr>
          <p:spPr bwMode="auto">
            <a:xfrm>
              <a:off x="1488" y="1440"/>
              <a:ext cx="3072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Consequences</a:t>
              </a:r>
            </a:p>
          </p:txBody>
        </p:sp>
        <p:sp>
          <p:nvSpPr>
            <p:cNvPr id="1077256" name="Rectangle 8"/>
            <p:cNvSpPr>
              <a:spLocks noChangeArrowheads="1"/>
            </p:cNvSpPr>
            <p:nvPr/>
          </p:nvSpPr>
          <p:spPr bwMode="auto">
            <a:xfrm rot="16200000">
              <a:off x="840" y="3383"/>
              <a:ext cx="1056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dirty="0"/>
                <a:t>High</a:t>
              </a:r>
            </a:p>
          </p:txBody>
        </p:sp>
        <p:sp>
          <p:nvSpPr>
            <p:cNvPr id="1077257" name="Rectangle 9"/>
            <p:cNvSpPr>
              <a:spLocks noChangeArrowheads="1"/>
            </p:cNvSpPr>
            <p:nvPr/>
          </p:nvSpPr>
          <p:spPr bwMode="auto">
            <a:xfrm rot="16200000">
              <a:off x="72" y="2855"/>
              <a:ext cx="2112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Occurrences</a:t>
              </a:r>
            </a:p>
          </p:txBody>
        </p:sp>
        <p:sp>
          <p:nvSpPr>
            <p:cNvPr id="1077258" name="Rectangle 10"/>
            <p:cNvSpPr>
              <a:spLocks noChangeArrowheads="1"/>
            </p:cNvSpPr>
            <p:nvPr/>
          </p:nvSpPr>
          <p:spPr bwMode="auto">
            <a:xfrm>
              <a:off x="1488" y="1920"/>
              <a:ext cx="1536" cy="105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7259" name="Rectangle 11"/>
            <p:cNvSpPr>
              <a:spLocks noChangeArrowheads="1"/>
            </p:cNvSpPr>
            <p:nvPr/>
          </p:nvSpPr>
          <p:spPr bwMode="auto">
            <a:xfrm>
              <a:off x="3024" y="1920"/>
              <a:ext cx="1536" cy="105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Major fire,</a:t>
              </a:r>
              <a:br>
                <a:rPr lang="en-US" dirty="0"/>
              </a:br>
              <a:r>
                <a:rPr lang="en-US" dirty="0"/>
                <a:t>long power outage,</a:t>
              </a:r>
              <a:br>
                <a:rPr lang="en-US" dirty="0"/>
              </a:br>
              <a:r>
                <a:rPr lang="en-US" dirty="0"/>
                <a:t>flooding,</a:t>
              </a:r>
              <a:br>
                <a:rPr lang="en-US" dirty="0"/>
              </a:br>
              <a:r>
                <a:rPr lang="en-US" dirty="0"/>
                <a:t>cash fraud,</a:t>
              </a:r>
              <a:br>
                <a:rPr lang="en-US" dirty="0"/>
              </a:br>
              <a:r>
                <a:rPr lang="en-US" dirty="0"/>
                <a:t>….</a:t>
              </a:r>
            </a:p>
          </p:txBody>
        </p:sp>
        <p:sp>
          <p:nvSpPr>
            <p:cNvPr id="1077260" name="Rectangle 12"/>
            <p:cNvSpPr>
              <a:spLocks noChangeArrowheads="1"/>
            </p:cNvSpPr>
            <p:nvPr/>
          </p:nvSpPr>
          <p:spPr bwMode="auto">
            <a:xfrm>
              <a:off x="1488" y="2976"/>
              <a:ext cx="1536" cy="105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Power transient,</a:t>
              </a:r>
              <a:br>
                <a:rPr lang="en-US" dirty="0"/>
              </a:br>
              <a:r>
                <a:rPr lang="en-US" dirty="0"/>
                <a:t>minor sw bug,</a:t>
              </a:r>
              <a:br>
                <a:rPr lang="en-US" dirty="0"/>
              </a:br>
              <a:r>
                <a:rPr lang="en-US" dirty="0"/>
                <a:t>keystroke error,</a:t>
              </a:r>
              <a:br>
                <a:rPr lang="en-US" dirty="0"/>
              </a:br>
              <a:r>
                <a:rPr lang="en-US" dirty="0"/>
                <a:t>….</a:t>
              </a:r>
            </a:p>
          </p:txBody>
        </p:sp>
        <p:sp>
          <p:nvSpPr>
            <p:cNvPr id="1077261" name="Rectangle 13"/>
            <p:cNvSpPr>
              <a:spLocks noChangeArrowheads="1"/>
            </p:cNvSpPr>
            <p:nvPr/>
          </p:nvSpPr>
          <p:spPr bwMode="auto">
            <a:xfrm>
              <a:off x="3024" y="2976"/>
              <a:ext cx="1536" cy="105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7262" name="Rectangle 14"/>
            <p:cNvSpPr>
              <a:spLocks noChangeArrowheads="1"/>
            </p:cNvSpPr>
            <p:nvPr/>
          </p:nvSpPr>
          <p:spPr bwMode="auto">
            <a:xfrm rot="16200000">
              <a:off x="840" y="2328"/>
              <a:ext cx="1055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dirty="0"/>
                <a:t>Low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Risks &amp; the ALE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compare risks, we use the </a:t>
            </a:r>
            <a:r>
              <a:rPr lang="en-US" i="1" dirty="0"/>
              <a:t>annualized loss expectancy</a:t>
            </a:r>
            <a:r>
              <a:rPr lang="en-US" dirty="0"/>
              <a:t> (ALE):</a:t>
            </a:r>
          </a:p>
          <a:p>
            <a:pPr algn="ctr">
              <a:buFont typeface="Wingdings" pitchFamily="2" charset="2"/>
              <a:buNone/>
            </a:pPr>
            <a:r>
              <a:rPr lang="en-US" sz="8000" dirty="0"/>
              <a:t>E(x) = </a:t>
            </a:r>
            <a:r>
              <a:rPr lang="en-US" sz="8000" dirty="0">
                <a:sym typeface="Symbol" pitchFamily="18" charset="2"/>
              </a:rPr>
              <a:t></a:t>
            </a:r>
            <a:r>
              <a:rPr lang="en-US" sz="8000" dirty="0"/>
              <a:t>p</a:t>
            </a:r>
            <a:r>
              <a:rPr lang="en-US" sz="8000" baseline="-25000" dirty="0"/>
              <a:t>i</a:t>
            </a:r>
            <a:r>
              <a:rPr lang="en-US" sz="8000" dirty="0"/>
              <a:t>c</a:t>
            </a:r>
            <a:r>
              <a:rPr lang="en-US" sz="8000" baseline="-25000" dirty="0"/>
              <a:t>i</a:t>
            </a:r>
          </a:p>
          <a:p>
            <a:r>
              <a:rPr lang="en-US" dirty="0"/>
              <a:t>Where</a:t>
            </a:r>
          </a:p>
          <a:p>
            <a:pPr lvl="1"/>
            <a:r>
              <a:rPr lang="en-US" dirty="0"/>
              <a:t>E(x) = ALE of strategy x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 = probability of occurrence i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i</a:t>
            </a:r>
            <a:r>
              <a:rPr lang="en-US" dirty="0"/>
              <a:t> = cost of occurrence i</a:t>
            </a:r>
          </a:p>
          <a:p>
            <a:pPr lvl="1"/>
            <a:r>
              <a:rPr lang="en-US" dirty="0">
                <a:sym typeface="Symbol" pitchFamily="18" charset="2"/>
              </a:rPr>
              <a:t> = add up the products</a:t>
            </a:r>
            <a:endParaRPr lang="en-US" dirty="0"/>
          </a:p>
        </p:txBody>
      </p:sp>
      <p:sp>
        <p:nvSpPr>
          <p:cNvPr id="1079300" name="Text Box 4"/>
          <p:cNvSpPr txBox="1">
            <a:spLocks noChangeArrowheads="1"/>
          </p:cNvSpPr>
          <p:nvPr/>
        </p:nvSpPr>
        <p:spPr bwMode="auto">
          <a:xfrm>
            <a:off x="5181600" y="3657600"/>
            <a:ext cx="2540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079301" name="Text Box 5"/>
          <p:cNvSpPr txBox="1">
            <a:spLocks noChangeArrowheads="1"/>
          </p:cNvSpPr>
          <p:nvPr/>
        </p:nvSpPr>
        <p:spPr bwMode="auto">
          <a:xfrm>
            <a:off x="5105400" y="2514600"/>
            <a:ext cx="3651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</a:t>
            </a:r>
          </a:p>
        </p:txBody>
      </p:sp>
      <p:pic>
        <p:nvPicPr>
          <p:cNvPr id="1079302" name="Picture 6" descr="j0335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9624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464</TotalTime>
  <Words>2250</Words>
  <Application>Microsoft Office PowerPoint</Application>
  <PresentationFormat>On-screen Show (4:3)</PresentationFormat>
  <Paragraphs>294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MingLiU</vt:lpstr>
      <vt:lpstr>Arial</vt:lpstr>
      <vt:lpstr>Arial Narrow</vt:lpstr>
      <vt:lpstr>Bookman Old Style</vt:lpstr>
      <vt:lpstr>Garamond</vt:lpstr>
      <vt:lpstr>Times New Roman</vt:lpstr>
      <vt:lpstr>Wingdings</vt:lpstr>
      <vt:lpstr>IS 342 Class Notes</vt:lpstr>
      <vt:lpstr>Photo Editor Photo</vt:lpstr>
      <vt:lpstr>Risk Assessment &amp; Risk Management</vt:lpstr>
      <vt:lpstr>Topics*</vt:lpstr>
      <vt:lpstr>Definitions</vt:lpstr>
      <vt:lpstr>Objectives of Quantitative Risk Assessment (QRA)</vt:lpstr>
      <vt:lpstr>A Model of Risk</vt:lpstr>
      <vt:lpstr>Fundamental Risk Model</vt:lpstr>
      <vt:lpstr>Two Inconsequential Risk Classes</vt:lpstr>
      <vt:lpstr>Two Significant Risk Classes</vt:lpstr>
      <vt:lpstr>Real-World Risks &amp; the ALE</vt:lpstr>
      <vt:lpstr>Example of ALE Calculation</vt:lpstr>
      <vt:lpstr>Another ALE Calculation</vt:lpstr>
      <vt:lpstr>ALE of an Insurance Policy</vt:lpstr>
      <vt:lpstr>Risk Mitigation</vt:lpstr>
      <vt:lpstr>Difficulties Applying ALE Estimates</vt:lpstr>
      <vt:lpstr>Risk Managers’ Goals</vt:lpstr>
      <vt:lpstr>Three Risk-Management Regions</vt:lpstr>
      <vt:lpstr>Where ROI-Based Risk Mitigation is Effective</vt:lpstr>
      <vt:lpstr>Four Reasons for Adopting a Mitigation Strategy</vt:lpstr>
      <vt:lpstr>Mitigating Infrequent Risks</vt:lpstr>
      <vt:lpstr>Summary of Risk-Mitigation Strategies (1)</vt:lpstr>
      <vt:lpstr>Summary of Risk-Mitigation Strategies (2)</vt:lpstr>
      <vt:lpstr>Risk Assessment Techniques</vt:lpstr>
      <vt:lpstr>Aggregating Threats and Loss Potentials</vt:lpstr>
      <vt:lpstr>Loss-Potential</vt:lpstr>
      <vt:lpstr>Risk Event Parameters</vt:lpstr>
      <vt:lpstr>Vulnerability Factors, ALE, SOL Estimates</vt:lpstr>
      <vt:lpstr>Sensitivity Testing</vt:lpstr>
      <vt:lpstr>Selecting Risk-Mitigation Measures</vt:lpstr>
      <vt:lpstr>Limits of Questionnaires</vt:lpstr>
      <vt:lpstr>Review Questions (1)</vt:lpstr>
      <vt:lpstr>Review Questions (2)</vt:lpstr>
      <vt:lpstr>DISCUSSION</vt:lpstr>
    </vt:vector>
  </TitlesOfParts>
  <Manager>Peter R. Stephenson,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&amp; Risk Management</dc:title>
  <dc:subject>CSH5 Chapter 62</dc:subject>
  <dc:creator>Michel E. Kabay, PhD, CISSP-ISSMP</dc:creator>
  <cp:keywords/>
  <dc:description>Updated 2013-04-09 by MK</dc:description>
  <cp:lastModifiedBy>Mich Kabay</cp:lastModifiedBy>
  <cp:revision>48</cp:revision>
  <cp:lastPrinted>2000-03-28T00:08:39Z</cp:lastPrinted>
  <dcterms:created xsi:type="dcterms:W3CDTF">2005-04-07T01:32:21Z</dcterms:created>
  <dcterms:modified xsi:type="dcterms:W3CDTF">2021-02-05T19:54:44Z</dcterms:modified>
  <cp:category/>
</cp:coreProperties>
</file>