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257" r:id="rId2"/>
    <p:sldId id="634" r:id="rId3"/>
    <p:sldId id="650" r:id="rId4"/>
    <p:sldId id="694" r:id="rId5"/>
    <p:sldId id="695" r:id="rId6"/>
    <p:sldId id="673" r:id="rId7"/>
    <p:sldId id="696" r:id="rId8"/>
    <p:sldId id="651" r:id="rId9"/>
    <p:sldId id="674" r:id="rId10"/>
    <p:sldId id="660" r:id="rId11"/>
    <p:sldId id="659" r:id="rId12"/>
    <p:sldId id="675" r:id="rId13"/>
    <p:sldId id="658" r:id="rId14"/>
    <p:sldId id="657" r:id="rId15"/>
    <p:sldId id="656" r:id="rId16"/>
    <p:sldId id="655" r:id="rId17"/>
    <p:sldId id="652" r:id="rId18"/>
    <p:sldId id="666" r:id="rId19"/>
    <p:sldId id="665" r:id="rId20"/>
    <p:sldId id="664" r:id="rId21"/>
    <p:sldId id="663" r:id="rId22"/>
    <p:sldId id="662" r:id="rId23"/>
    <p:sldId id="661" r:id="rId24"/>
    <p:sldId id="682" r:id="rId25"/>
    <p:sldId id="693" r:id="rId26"/>
    <p:sldId id="684" r:id="rId27"/>
    <p:sldId id="683" r:id="rId28"/>
    <p:sldId id="653" r:id="rId29"/>
    <p:sldId id="676" r:id="rId30"/>
    <p:sldId id="670" r:id="rId31"/>
    <p:sldId id="669" r:id="rId32"/>
    <p:sldId id="668" r:id="rId33"/>
    <p:sldId id="667" r:id="rId34"/>
    <p:sldId id="654" r:id="rId35"/>
    <p:sldId id="672" r:id="rId36"/>
    <p:sldId id="671" r:id="rId37"/>
    <p:sldId id="677" r:id="rId38"/>
    <p:sldId id="678" r:id="rId39"/>
    <p:sldId id="680" r:id="rId40"/>
    <p:sldId id="649" r:id="rId41"/>
    <p:sldId id="681" r:id="rId42"/>
    <p:sldId id="578" r:id="rId43"/>
  </p:sldIdLst>
  <p:sldSz cx="9144000" cy="6858000" type="screen4x3"/>
  <p:notesSz cx="7315200" cy="9601200"/>
  <p:embeddedFontLst>
    <p:embeddedFont>
      <p:font typeface="Arial Narrow" panose="020B0606020202030204" pitchFamily="34" charset="0"/>
      <p:regular r:id="rId46"/>
      <p:bold r:id="rId47"/>
      <p:italic r:id="rId48"/>
      <p:boldItalic r:id="rId49"/>
    </p:embeddedFont>
    <p:embeddedFont>
      <p:font typeface="Bookman Old Style" panose="02050604050505020204" pitchFamily="18" charset="0"/>
      <p:regular r:id="rId50"/>
      <p:bold r:id="rId51"/>
      <p:italic r:id="rId52"/>
      <p:boldItalic r:id="rId53"/>
    </p:embeddedFont>
    <p:embeddedFont>
      <p:font typeface="Garamond" panose="02020404030301010803" pitchFamily="18" charset="0"/>
      <p:regular r:id="rId54"/>
      <p:bold r:id="rId55"/>
      <p:italic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11" autoAdjust="0"/>
  </p:normalViewPr>
  <p:slideViewPr>
    <p:cSldViewPr>
      <p:cViewPr>
        <p:scale>
          <a:sx n="100" d="100"/>
          <a:sy n="100" d="100"/>
        </p:scale>
        <p:origin x="-120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9444"/>
    </p:cViewPr>
  </p:sorterViewPr>
  <p:notesViewPr>
    <p:cSldViewPr>
      <p:cViewPr varScale="1">
        <p:scale>
          <a:sx n="77" d="100"/>
          <a:sy n="77" d="100"/>
        </p:scale>
        <p:origin x="-202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34.xml"/><Relationship Id="rId3" Type="http://schemas.openxmlformats.org/officeDocument/2006/relationships/slide" Target="slides/slide3.xml"/><Relationship Id="rId21" Type="http://schemas.openxmlformats.org/officeDocument/2006/relationships/slide" Target="slides/slide29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33.xml"/><Relationship Id="rId33" Type="http://schemas.openxmlformats.org/officeDocument/2006/relationships/slide" Target="slides/slide41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0" Type="http://schemas.openxmlformats.org/officeDocument/2006/relationships/slide" Target="slides/slide28.xml"/><Relationship Id="rId29" Type="http://schemas.openxmlformats.org/officeDocument/2006/relationships/slide" Target="slides/slide37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32.xml"/><Relationship Id="rId32" Type="http://schemas.openxmlformats.org/officeDocument/2006/relationships/slide" Target="slides/slide40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23" Type="http://schemas.openxmlformats.org/officeDocument/2006/relationships/slide" Target="slides/slide31.xml"/><Relationship Id="rId28" Type="http://schemas.openxmlformats.org/officeDocument/2006/relationships/slide" Target="slides/slide36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31" Type="http://schemas.openxmlformats.org/officeDocument/2006/relationships/slide" Target="slides/slide39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30.xml"/><Relationship Id="rId27" Type="http://schemas.openxmlformats.org/officeDocument/2006/relationships/slide" Target="slides/slide35.xml"/><Relationship Id="rId30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en-US" dirty="0"/>
              <a:t>Copyright © 2014  M. E. Kabay                             </a:t>
            </a:r>
            <a:fld id="{6EF0ACDB-7E64-47AE-AE0C-3417B94B77AF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7716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fld id="{33C3A50B-FDA2-4275-889A-AD37CFBFF6E4}" type="slidenum">
              <a:rPr lang="en-US"/>
              <a:pPr/>
              <a:t>‹#›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83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25384-DA68-4980-B76C-45CD050B9071}" type="slidenum">
              <a:rPr lang="en-US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522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BA10B-3E08-4FB1-B80B-EDAE3CD098C7}" type="slidenum">
              <a:rPr lang="en-US"/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3FD73-A4BF-4676-A2F5-CBAF358C508B}" type="slidenum">
              <a:rPr lang="en-US"/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67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3ED85-AD69-4306-8625-6F3BC87A802D}" type="slidenum">
              <a:rPr lang="en-US"/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ECF7B-FA34-4E91-BBCB-B7D707DAF846}" type="slidenum">
              <a:rPr lang="en-US"/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8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5D70C-9A37-4A7D-8E8E-C27D0A959FEB}" type="slidenum">
              <a:rPr lang="en-US"/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7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C35D5-E272-4D29-8219-82263FC4E9F4}" type="slidenum">
              <a:rPr lang="en-US"/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E8408-8D5A-4EB2-8E22-31C944966D81}" type="slidenum">
              <a:rPr lang="en-US"/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1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17F2F-5803-476C-B69B-6BA16AB0F723}" type="slidenum">
              <a:rPr lang="en-US"/>
              <a:pPr/>
              <a:t>17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5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688EE-0689-4AA3-8DDA-57D849CBB32B}" type="slidenum">
              <a:rPr lang="en-US"/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6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4A0FF-2AD5-43A6-AAC1-B9D5833ECC35}" type="slidenum">
              <a:rPr lang="en-US"/>
              <a:pPr/>
              <a:t>19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C9081-B8C7-4761-B9F0-90621C349426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5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ECF7-16C1-441E-B394-2458D80F6C19}" type="slidenum">
              <a:rPr lang="en-US"/>
              <a:pPr/>
              <a:t>20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78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97B2A-A934-4C17-8F83-3C02F8B419DE}" type="slidenum">
              <a:rPr lang="en-US"/>
              <a:pPr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1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209EA-A2A0-48A6-BA02-F64B2B931D6F}" type="slidenum">
              <a:rPr lang="en-US"/>
              <a:pPr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3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933E7-74DC-4EF1-8C5A-DA13472D4AE9}" type="slidenum">
              <a:rPr lang="en-US"/>
              <a:pPr/>
              <a:t>23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0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7B9D9-14B2-4F8A-9118-643E055804F3}" type="slidenum">
              <a:rPr lang="en-US"/>
              <a:pPr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82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A50B-FDA2-4275-889A-AD37CFBFF6E4}" type="slidenum">
              <a:rPr lang="en-US" smtClean="0"/>
              <a:pPr/>
              <a:t>25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12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39424-8E17-441D-B7B2-4A987BD9694A}" type="slidenum">
              <a:rPr lang="en-US"/>
              <a:pPr/>
              <a:t>26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5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24885-A013-4989-BDAD-86AA9C478182}" type="slidenum">
              <a:rPr lang="en-US"/>
              <a:pPr/>
              <a:t>27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58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A2C2A-A907-4FC8-BB64-A3111E954D82}" type="slidenum">
              <a:rPr lang="en-US"/>
              <a:pPr/>
              <a:t>28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7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2E190-BB27-4529-B346-937DAF9D749B}" type="slidenum">
              <a:rPr lang="en-US"/>
              <a:pPr/>
              <a:t>29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3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0C16B-A7D3-4078-9AF5-1205FF04F9E6}" type="slidenum">
              <a:rPr lang="en-US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46E13-E878-4945-81FF-46A31B0CC35F}" type="slidenum">
              <a:rPr lang="en-US"/>
              <a:pPr/>
              <a:t>30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7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18800-4F32-4E65-AC57-58009054B637}" type="slidenum">
              <a:rPr lang="en-US"/>
              <a:pPr/>
              <a:t>31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0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F66AA-0F90-4592-9317-A36692CC8DBE}" type="slidenum">
              <a:rPr lang="en-US"/>
              <a:pPr/>
              <a:t>32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4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93D4D-23BC-4135-BB15-7F28A84B52E0}" type="slidenum">
              <a:rPr lang="en-US"/>
              <a:pPr/>
              <a:t>33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16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67B03-EE42-416A-9AF5-65772462E203}" type="slidenum">
              <a:rPr lang="en-US"/>
              <a:pPr/>
              <a:t>34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24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181C1-EC15-46B7-9A0B-121AA32CB713}" type="slidenum">
              <a:rPr lang="en-US"/>
              <a:pPr/>
              <a:t>35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966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4E44C-4E03-4A44-8F54-F94D9ED0FFF0}" type="slidenum">
              <a:rPr lang="en-US"/>
              <a:pPr/>
              <a:t>36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67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E91F5-DCDF-44C6-BD17-B17D5633A183}" type="slidenum">
              <a:rPr lang="en-US"/>
              <a:pPr/>
              <a:t>37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7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EAC2C-6C31-4BDF-9B47-3D06C31F26D9}" type="slidenum">
              <a:rPr lang="en-US"/>
              <a:pPr/>
              <a:t>38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24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C661C-517B-48EE-BAE9-706F530CE6CB}" type="slidenum">
              <a:rPr lang="en-US"/>
              <a:pPr/>
              <a:t>39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7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A50B-FDA2-4275-889A-AD37CFBFF6E4}" type="slidenum">
              <a:rPr lang="en-US" smtClean="0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93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E420-DFAA-4E4A-B8C4-5D2640FE59D3}" type="slidenum">
              <a:rPr lang="en-US"/>
              <a:pPr/>
              <a:t>40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9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8DDA6-9818-4B6E-9333-CE988588E2FA}" type="slidenum">
              <a:rPr lang="en-US"/>
              <a:pPr/>
              <a:t>41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27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8A548-D2C8-4B27-8EF2-E2D501523E04}" type="slidenum">
              <a:rPr lang="en-US"/>
              <a:pPr/>
              <a:t>42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8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A50B-FDA2-4275-889A-AD37CFBFF6E4}" type="slidenum">
              <a:rPr lang="en-US" smtClean="0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9686E-A4C4-4E33-89EC-9DC4F15B3BFC}" type="slidenum">
              <a:rPr lang="en-US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3A50B-FDA2-4275-889A-AD37CFBFF6E4}" type="slidenum">
              <a:rPr lang="en-US" smtClean="0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4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46583-D0FA-4BF1-B803-5EC2161BD5FC}" type="slidenum">
              <a:rPr lang="en-US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2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7DF7E-F8F3-492D-8B86-5FF92D9CFD8E}" type="slidenum">
              <a:rPr lang="en-US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E2962DA0-A18D-43D9-A686-B10DB2F40FE8}" type="slidenum">
              <a:rPr lang="en-US" sz="1800"/>
              <a:pPr/>
              <a:t>‹#›</a:t>
            </a:fld>
            <a:endParaRPr lang="en-US" sz="180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276600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news.com/xSP/article.php/337900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.gov/divisions/corpfin/faqs/soxact2002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privacy/privacyinitiatives/glbact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hhs.gov/HIPAAGenInfo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sonline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ia.norwich.edu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kabay.com/infosecmgmt/vasaga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200400"/>
          </a:xfrm>
        </p:spPr>
        <p:txBody>
          <a:bodyPr/>
          <a:lstStyle/>
          <a:p>
            <a:pPr algn="ctr"/>
            <a:r>
              <a:rPr lang="en-US" sz="7200" dirty="0"/>
              <a:t>Management Responsibilities &amp; Liabilities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CSH5 Chapter 63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Management Responsibilities &amp; Liabilities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Carl </a:t>
            </a:r>
            <a:r>
              <a:rPr lang="en-US" sz="3600" dirty="0" err="1"/>
              <a:t>Hallberg</a:t>
            </a:r>
            <a:r>
              <a:rPr lang="en-US" sz="3600" dirty="0"/>
              <a:t>, M. E. Kabay, Bridgitt Robertson, and Arthur Hutt</a:t>
            </a:r>
          </a:p>
          <a:p>
            <a:pPr algn="ctr"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CISO &amp; Policy Management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295400"/>
            <a:ext cx="5562600" cy="5334000"/>
          </a:xfrm>
        </p:spPr>
        <p:txBody>
          <a:bodyPr/>
          <a:lstStyle/>
          <a:p>
            <a:r>
              <a:rPr lang="en-US" dirty="0"/>
              <a:t>People take more of managers’ time than technical issues</a:t>
            </a:r>
          </a:p>
          <a:p>
            <a:r>
              <a:rPr lang="en-US" dirty="0"/>
              <a:t>Hire right people using security evaluations</a:t>
            </a:r>
          </a:p>
          <a:p>
            <a:r>
              <a:rPr lang="en-US" dirty="0"/>
              <a:t>Train, supervise, promote, fire personnel with attention to security issues</a:t>
            </a:r>
          </a:p>
          <a:p>
            <a:r>
              <a:rPr lang="en-US" dirty="0"/>
              <a:t>Motivate, encourage, retain personnel to improve security</a:t>
            </a:r>
          </a:p>
          <a:p>
            <a:r>
              <a:rPr lang="en-US" dirty="0"/>
              <a:t>Comply with corporate policies, regulations, laws to avoid security breaches &amp; their consequences</a:t>
            </a:r>
          </a:p>
          <a:p>
            <a:r>
              <a:rPr lang="en-US" dirty="0"/>
              <a:t>CISO does NOT write detailed policies such as password rules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7432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8153400" cy="590550"/>
          </a:xfrm>
        </p:spPr>
        <p:txBody>
          <a:bodyPr/>
          <a:lstStyle/>
          <a:p>
            <a:r>
              <a:rPr lang="en-US" dirty="0"/>
              <a:t>Motivation Important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7162800" cy="5715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Security policies often perceived as nuisance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Interfere with fundamental goals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Upper management must set example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Punishment </a:t>
            </a:r>
            <a:r>
              <a:rPr lang="en-US" i="1" dirty="0"/>
              <a:t>not</a:t>
            </a:r>
            <a:r>
              <a:rPr lang="en-US" dirty="0"/>
              <a:t> most effective motivator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Theory X</a:t>
            </a:r>
            <a:r>
              <a:rPr lang="en-US" dirty="0"/>
              <a:t> assumes that people need punishment to keep them up to standard because they are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Lazy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Unmotivated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Dishonest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Theory Y assumes that people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Like to excel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Enjoy their work if possible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Will be honest most of the time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Respond well to praise and reward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066800"/>
            <a:ext cx="2057400" cy="527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Motivation (cont’d)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848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Challenging staff can keep them interested in security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Security courses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Professional security associations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Conferences about INFOSEC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Contests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Writing articles</a:t>
            </a:r>
          </a:p>
          <a:p>
            <a:pPr>
              <a:lnSpc>
                <a:spcPct val="80000"/>
              </a:lnSpc>
            </a:pPr>
            <a:r>
              <a:rPr lang="en-US" dirty="0"/>
              <a:t>Camaraderie can help – but only voluntary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Outings, sports, teams, picnics….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Journal “brown bag” lunch clubs….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NEVER force people into such activities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Be careful about invading private time</a:t>
            </a:r>
          </a:p>
          <a:p>
            <a:pPr>
              <a:lnSpc>
                <a:spcPct val="80000"/>
              </a:lnSpc>
            </a:pPr>
            <a:r>
              <a:rPr lang="en-US" dirty="0"/>
              <a:t>Knowledge-sharing</a:t>
            </a:r>
          </a:p>
          <a:p>
            <a:pPr>
              <a:lnSpc>
                <a:spcPct val="80000"/>
              </a:lnSpc>
            </a:pPr>
            <a:r>
              <a:rPr lang="en-US" dirty="0"/>
              <a:t>Adequate resources for assigned tasks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924800" cy="685800"/>
          </a:xfrm>
        </p:spPr>
        <p:txBody>
          <a:bodyPr/>
          <a:lstStyle/>
          <a:p>
            <a:r>
              <a:rPr lang="en-US" dirty="0"/>
              <a:t>Supervision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7239000" cy="5791200"/>
          </a:xfrm>
        </p:spPr>
        <p:txBody>
          <a:bodyPr/>
          <a:lstStyle/>
          <a:p>
            <a:r>
              <a:rPr lang="en-US" dirty="0"/>
              <a:t>Errors &amp; omissions by staff major component of harm to IT systems</a:t>
            </a:r>
          </a:p>
          <a:p>
            <a:pPr lvl="1"/>
            <a:r>
              <a:rPr lang="en-US" dirty="0"/>
              <a:t>Poorly-trained employees</a:t>
            </a:r>
          </a:p>
          <a:p>
            <a:pPr lvl="1"/>
            <a:r>
              <a:rPr lang="en-US" dirty="0"/>
              <a:t>Bored or careless employees</a:t>
            </a:r>
          </a:p>
          <a:p>
            <a:r>
              <a:rPr lang="en-US" dirty="0"/>
              <a:t>Analyze all incidents that harm production</a:t>
            </a:r>
          </a:p>
          <a:p>
            <a:pPr lvl="1"/>
            <a:r>
              <a:rPr lang="en-US" dirty="0"/>
              <a:t>Determine root causes</a:t>
            </a:r>
          </a:p>
          <a:p>
            <a:pPr lvl="1"/>
            <a:r>
              <a:rPr lang="en-US" dirty="0"/>
              <a:t>Solve them!</a:t>
            </a:r>
          </a:p>
          <a:p>
            <a:r>
              <a:rPr lang="en-US" dirty="0"/>
              <a:t>Management by walking around (MBWA)</a:t>
            </a:r>
          </a:p>
          <a:p>
            <a:pPr lvl="1"/>
            <a:r>
              <a:rPr lang="en-US" dirty="0"/>
              <a:t>Tremendously valuable tool</a:t>
            </a:r>
          </a:p>
          <a:p>
            <a:pPr lvl="1"/>
            <a:r>
              <a:rPr lang="en-US" dirty="0"/>
              <a:t>Real-time information about mood, problems</a:t>
            </a:r>
          </a:p>
          <a:p>
            <a:pPr lvl="1"/>
            <a:r>
              <a:rPr lang="en-US" dirty="0"/>
              <a:t>Absorb more than explicit details – sense atmosphere</a:t>
            </a:r>
          </a:p>
          <a:p>
            <a:pPr lvl="1"/>
            <a:r>
              <a:rPr lang="en-US" dirty="0"/>
              <a:t>Try at least an hour a week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3800" y="1323975"/>
            <a:ext cx="1447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762000"/>
          </a:xfrm>
        </p:spPr>
        <p:txBody>
          <a:bodyPr/>
          <a:lstStyle/>
          <a:p>
            <a:r>
              <a:rPr lang="en-US" dirty="0"/>
              <a:t>Judgement &amp; Adaptation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001000" cy="5791200"/>
          </a:xfrm>
        </p:spPr>
        <p:txBody>
          <a:bodyPr/>
          <a:lstStyle/>
          <a:p>
            <a:r>
              <a:rPr lang="en-US" dirty="0"/>
              <a:t>Dilbert caricatures managers who </a:t>
            </a:r>
            <a:br>
              <a:rPr lang="en-US" dirty="0"/>
            </a:br>
            <a:r>
              <a:rPr lang="en-US" dirty="0"/>
              <a:t>have no clue about mission-critical </a:t>
            </a:r>
            <a:br>
              <a:rPr lang="en-US" dirty="0"/>
            </a:br>
            <a:r>
              <a:rPr lang="en-US" dirty="0"/>
              <a:t>functions</a:t>
            </a:r>
          </a:p>
          <a:p>
            <a:r>
              <a:rPr lang="en-US" i="1" dirty="0"/>
              <a:t>Listen</a:t>
            </a:r>
            <a:r>
              <a:rPr lang="en-US" dirty="0"/>
              <a:t> to the employees and respond </a:t>
            </a:r>
            <a:br>
              <a:rPr lang="en-US" dirty="0"/>
            </a:br>
            <a:r>
              <a:rPr lang="en-US" dirty="0"/>
              <a:t>to their concerns honestly and openly</a:t>
            </a:r>
          </a:p>
          <a:p>
            <a:r>
              <a:rPr lang="en-US" dirty="0"/>
              <a:t>NEVER ignore required reports from staff</a:t>
            </a:r>
          </a:p>
          <a:p>
            <a:r>
              <a:rPr lang="en-US" dirty="0"/>
              <a:t>Short-term perspective can ruin prospects for long-term success; e.g.,</a:t>
            </a:r>
          </a:p>
          <a:p>
            <a:pPr lvl="1"/>
            <a:r>
              <a:rPr lang="en-US" dirty="0"/>
              <a:t>Insisting on cheaper solution now </a:t>
            </a:r>
            <a:r>
              <a:rPr lang="en-US" i="1" dirty="0"/>
              <a:t>may</a:t>
            </a:r>
            <a:r>
              <a:rPr lang="en-US" dirty="0"/>
              <a:t> cause long-term costs</a:t>
            </a:r>
          </a:p>
          <a:p>
            <a:pPr lvl="1"/>
            <a:r>
              <a:rPr lang="en-US" dirty="0"/>
              <a:t>Requiring high-security measures without attention to reality may interfere with required processes </a:t>
            </a:r>
          </a:p>
          <a:p>
            <a:pPr lvl="1"/>
            <a:r>
              <a:rPr lang="en-US" dirty="0"/>
              <a:t>Management stupidity may lead to rebellion and side-stepping </a:t>
            </a:r>
            <a:r>
              <a:rPr lang="en-US" i="1" dirty="0"/>
              <a:t>all </a:t>
            </a:r>
            <a:r>
              <a:rPr lang="en-US" dirty="0"/>
              <a:t>security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143000"/>
            <a:ext cx="18669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Classic Security-</a:t>
            </a:r>
            <a:r>
              <a:rPr lang="en-US" dirty="0" err="1"/>
              <a:t>Mgmt</a:t>
            </a:r>
            <a:r>
              <a:rPr lang="en-US" dirty="0"/>
              <a:t> Failures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791200"/>
          </a:xfrm>
        </p:spPr>
        <p:txBody>
          <a:bodyPr/>
          <a:lstStyle/>
          <a:p>
            <a:r>
              <a:rPr lang="en-US" sz="2200" dirty="0"/>
              <a:t>Hasn’t happened here – so don’t need security</a:t>
            </a:r>
          </a:p>
          <a:p>
            <a:r>
              <a:rPr lang="en-US" sz="2200" dirty="0"/>
              <a:t>Security as afterthought</a:t>
            </a:r>
          </a:p>
          <a:p>
            <a:r>
              <a:rPr lang="en-US" sz="2200" dirty="0"/>
              <a:t>Security solely as cost with </a:t>
            </a:r>
            <a:br>
              <a:rPr lang="en-US" sz="2200" dirty="0"/>
            </a:br>
            <a:r>
              <a:rPr lang="en-US" sz="2200" dirty="0"/>
              <a:t>no benefit</a:t>
            </a:r>
          </a:p>
          <a:p>
            <a:r>
              <a:rPr lang="en-US" sz="2200" dirty="0"/>
              <a:t>Using </a:t>
            </a:r>
            <a:r>
              <a:rPr lang="en-US" sz="2200" i="1" dirty="0"/>
              <a:t>only </a:t>
            </a:r>
            <a:r>
              <a:rPr lang="en-US" sz="2200" dirty="0"/>
              <a:t>free security systems</a:t>
            </a:r>
          </a:p>
          <a:p>
            <a:r>
              <a:rPr lang="en-US" sz="2200" dirty="0"/>
              <a:t>Novices managing computers</a:t>
            </a:r>
          </a:p>
          <a:p>
            <a:r>
              <a:rPr lang="en-US" sz="2200" dirty="0"/>
              <a:t>Tolerating illegal activities </a:t>
            </a:r>
            <a:br>
              <a:rPr lang="en-US" sz="2200" dirty="0"/>
            </a:br>
            <a:r>
              <a:rPr lang="en-US" sz="2200" dirty="0"/>
              <a:t>on corporate systems</a:t>
            </a:r>
          </a:p>
          <a:p>
            <a:r>
              <a:rPr lang="en-US" sz="2200" dirty="0"/>
              <a:t>Failing to patch known </a:t>
            </a:r>
            <a:br>
              <a:rPr lang="en-US" sz="2200" dirty="0"/>
            </a:br>
            <a:r>
              <a:rPr lang="en-US" sz="2200" dirty="0"/>
              <a:t>vulnerabilities</a:t>
            </a:r>
          </a:p>
          <a:p>
            <a:r>
              <a:rPr lang="en-US" sz="2200" dirty="0"/>
              <a:t>Trusting mobile code without</a:t>
            </a:r>
            <a:br>
              <a:rPr lang="en-US" sz="2200" dirty="0"/>
            </a:br>
            <a:r>
              <a:rPr lang="en-US" sz="2200" dirty="0"/>
              <a:t>checking trustworthiness</a:t>
            </a:r>
          </a:p>
          <a:p>
            <a:r>
              <a:rPr lang="en-US" sz="2200" dirty="0"/>
              <a:t>Allowing automatic execution of document macros</a:t>
            </a:r>
          </a:p>
          <a:p>
            <a:r>
              <a:rPr lang="en-US" sz="2200" dirty="0"/>
              <a:t>Treating people as fungible (replaceable units)</a:t>
            </a:r>
          </a:p>
          <a:p>
            <a:r>
              <a:rPr lang="en-US" sz="2200" dirty="0"/>
              <a:t>Not sharing security-failure information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34194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/>
              <a:t>Causes of damage </a:t>
            </a:r>
          </a:p>
          <a:p>
            <a:pPr lvl="1"/>
            <a:r>
              <a:rPr lang="en-US"/>
              <a:t>Physical hazards</a:t>
            </a:r>
          </a:p>
          <a:p>
            <a:pPr lvl="1"/>
            <a:r>
              <a:rPr lang="en-US"/>
              <a:t>Equipment malfunction</a:t>
            </a:r>
          </a:p>
          <a:p>
            <a:pPr lvl="1"/>
            <a:r>
              <a:rPr lang="en-US"/>
              <a:t>Software malfunction</a:t>
            </a:r>
          </a:p>
          <a:p>
            <a:pPr lvl="1"/>
            <a:r>
              <a:rPr lang="en-US"/>
              <a:t>Human error</a:t>
            </a:r>
          </a:p>
          <a:p>
            <a:pPr lvl="1"/>
            <a:r>
              <a:rPr lang="en-US"/>
              <a:t>Misuse of data</a:t>
            </a:r>
          </a:p>
          <a:p>
            <a:pPr lvl="1"/>
            <a:r>
              <a:rPr lang="en-US"/>
              <a:t>Loss of data</a:t>
            </a:r>
          </a:p>
          <a:p>
            <a:r>
              <a:rPr lang="en-US"/>
              <a:t>Also classify by</a:t>
            </a:r>
          </a:p>
          <a:p>
            <a:pPr lvl="1"/>
            <a:r>
              <a:rPr lang="en-US"/>
              <a:t>Magnitude of loss</a:t>
            </a:r>
          </a:p>
          <a:p>
            <a:pPr lvl="1"/>
            <a:r>
              <a:rPr lang="en-US"/>
              <a:t>Probability of loss</a:t>
            </a:r>
          </a:p>
          <a:p>
            <a:pPr lvl="1"/>
            <a:r>
              <a:rPr lang="en-US"/>
              <a:t>Permanency of damage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986088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Liabilities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Summary of Liabilities</a:t>
            </a:r>
          </a:p>
          <a:p>
            <a:r>
              <a:rPr lang="en-US" sz="2800" dirty="0"/>
              <a:t>Case Study</a:t>
            </a:r>
          </a:p>
          <a:p>
            <a:r>
              <a:rPr lang="en-US" sz="2800" dirty="0"/>
              <a:t>Stakeholders</a:t>
            </a:r>
          </a:p>
          <a:p>
            <a:r>
              <a:rPr lang="en-US" sz="2800" dirty="0"/>
              <a:t>Due Diligence of Care</a:t>
            </a:r>
          </a:p>
          <a:p>
            <a:r>
              <a:rPr lang="en-US" sz="2800" dirty="0"/>
              <a:t>Downstream Liability</a:t>
            </a:r>
          </a:p>
          <a:p>
            <a:r>
              <a:rPr lang="en-US" sz="2800" dirty="0"/>
              <a:t>Audits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67" y="1143000"/>
            <a:ext cx="3589147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Liabilities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Loss of revenue</a:t>
            </a:r>
          </a:p>
          <a:p>
            <a:r>
              <a:rPr lang="en-US" dirty="0"/>
              <a:t>Loss of reputation</a:t>
            </a:r>
          </a:p>
          <a:p>
            <a:r>
              <a:rPr lang="en-US" dirty="0"/>
              <a:t>Loss of business-partner </a:t>
            </a:r>
            <a:br>
              <a:rPr lang="en-US" dirty="0"/>
            </a:br>
            <a:r>
              <a:rPr lang="en-US" dirty="0"/>
              <a:t>confidence</a:t>
            </a:r>
          </a:p>
          <a:p>
            <a:r>
              <a:rPr lang="en-US" dirty="0"/>
              <a:t>Loss of consumer confidence</a:t>
            </a:r>
          </a:p>
          <a:p>
            <a:r>
              <a:rPr lang="en-US" dirty="0"/>
              <a:t>Loss of enterprise valuation</a:t>
            </a:r>
          </a:p>
          <a:p>
            <a:r>
              <a:rPr lang="en-US" dirty="0"/>
              <a:t>Failure of the entire enterprise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And all of these can result in a </a:t>
            </a:r>
            <a:r>
              <a:rPr lang="en-US" i="1" dirty="0"/>
              <a:t>loss of trust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VeriSign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 2001, VeriSign issued Microsoft cryptographic certificates to non-Microsoft crooks</a:t>
            </a:r>
          </a:p>
          <a:p>
            <a:pPr>
              <a:lnSpc>
                <a:spcPct val="80000"/>
              </a:lnSpc>
            </a:pPr>
            <a:r>
              <a:rPr lang="en-US" dirty="0"/>
              <a:t>Tremendous blow to VeriSign’s credibility as a Certificate Authority</a:t>
            </a:r>
          </a:p>
          <a:p>
            <a:pPr>
              <a:lnSpc>
                <a:spcPct val="80000"/>
              </a:lnSpc>
            </a:pPr>
            <a:r>
              <a:rPr lang="en-US" dirty="0"/>
              <a:t>Response was exemplary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Immediate, open public </a:t>
            </a:r>
            <a:br>
              <a:rPr lang="en-US" dirty="0"/>
            </a:br>
            <a:r>
              <a:rPr lang="en-US" dirty="0"/>
              <a:t>information about failure </a:t>
            </a:r>
            <a:br>
              <a:rPr lang="en-US" dirty="0"/>
            </a:br>
            <a:r>
              <a:rPr lang="en-US" dirty="0"/>
              <a:t>of their processes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Open process to resolve error</a:t>
            </a:r>
          </a:p>
          <a:p>
            <a:pPr>
              <a:lnSpc>
                <a:spcPct val="80000"/>
              </a:lnSpc>
            </a:pPr>
            <a:r>
              <a:rPr lang="en-US" dirty="0"/>
              <a:t>Did </a:t>
            </a:r>
            <a:r>
              <a:rPr lang="en-US" i="1" dirty="0"/>
              <a:t>not</a:t>
            </a:r>
            <a:r>
              <a:rPr lang="en-US" dirty="0"/>
              <a:t> lose public confidence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Stock price even rose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Still in business as leading CA for SSL (47% of global market in June 2004)*</a:t>
            </a:r>
          </a:p>
        </p:txBody>
      </p:sp>
      <p:sp>
        <p:nvSpPr>
          <p:cNvPr id="1070084" name="Text Box 4"/>
          <p:cNvSpPr txBox="1">
            <a:spLocks noChangeArrowheads="1"/>
          </p:cNvSpPr>
          <p:nvPr/>
        </p:nvSpPr>
        <p:spPr bwMode="auto">
          <a:xfrm>
            <a:off x="1649413" y="6248400"/>
            <a:ext cx="5845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 </a:t>
            </a:r>
            <a:r>
              <a:rPr lang="en-US">
                <a:latin typeface="Arial Narrow" pitchFamily="34" charset="0"/>
                <a:hlinkClick r:id="rId3"/>
              </a:rPr>
              <a:t>http://www.internetnews.com/xSP/article.php/3379001</a:t>
            </a:r>
            <a:r>
              <a:rPr lang="en-US">
                <a:latin typeface="Arial Narrow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667000"/>
            <a:ext cx="3273453" cy="164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Topics:  Integration of Many Previous Chapters / Lectures</a:t>
            </a:r>
          </a:p>
        </p:txBody>
      </p:sp>
      <p:sp>
        <p:nvSpPr>
          <p:cNvPr id="906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848600" cy="4648200"/>
          </a:xfrm>
        </p:spPr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Responsibilities</a:t>
            </a:r>
          </a:p>
          <a:p>
            <a:r>
              <a:rPr lang="en-US" sz="2800" dirty="0"/>
              <a:t>Liabilities</a:t>
            </a:r>
          </a:p>
          <a:p>
            <a:r>
              <a:rPr lang="en-US" sz="2800" dirty="0"/>
              <a:t>Computer Management </a:t>
            </a:r>
            <a:br>
              <a:rPr lang="en-US" sz="2800" dirty="0"/>
            </a:br>
            <a:r>
              <a:rPr lang="en-US" sz="2800" dirty="0"/>
              <a:t>Functions</a:t>
            </a:r>
          </a:p>
          <a:p>
            <a:r>
              <a:rPr lang="en-US" sz="2800" dirty="0"/>
              <a:t>Security Administration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32186"/>
            <a:ext cx="3657600" cy="504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Stakeholders*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 dirty="0"/>
              <a:t>*	</a:t>
            </a:r>
            <a:r>
              <a:rPr lang="en-GB" sz="2800" i="1" dirty="0"/>
              <a:t>Anyone affected by a corporate policy (or disaster)</a:t>
            </a:r>
          </a:p>
          <a:p>
            <a:r>
              <a:rPr lang="en-GB" dirty="0"/>
              <a:t>Stockholders</a:t>
            </a:r>
          </a:p>
          <a:p>
            <a:r>
              <a:rPr lang="en-GB" dirty="0"/>
              <a:t>Employees</a:t>
            </a:r>
          </a:p>
          <a:p>
            <a:r>
              <a:rPr lang="en-GB" dirty="0"/>
              <a:t>Customers</a:t>
            </a:r>
          </a:p>
          <a:p>
            <a:r>
              <a:rPr lang="en-GB" dirty="0"/>
              <a:t>Potential customers</a:t>
            </a:r>
          </a:p>
          <a:p>
            <a:r>
              <a:rPr lang="en-GB" dirty="0"/>
              <a:t>Suppliers</a:t>
            </a:r>
          </a:p>
          <a:p>
            <a:r>
              <a:rPr lang="en-GB" dirty="0"/>
              <a:t>Data subjects</a:t>
            </a:r>
          </a:p>
          <a:p>
            <a:r>
              <a:rPr lang="en-GB" dirty="0"/>
              <a:t>Regulatory agencies and law enforcement</a:t>
            </a:r>
          </a:p>
          <a:p>
            <a:r>
              <a:rPr lang="en-GB" dirty="0"/>
              <a:t>Downstream victims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85503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8852" y="5968425"/>
            <a:ext cx="2971799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Permission for use of graphic </a:t>
            </a:r>
            <a:br>
              <a:rPr lang="en-US" sz="1600" dirty="0">
                <a:latin typeface="Arial Narrow" panose="020B0606020202030204" pitchFamily="34" charset="0"/>
              </a:rPr>
            </a:br>
            <a:r>
              <a:rPr lang="en-US" sz="1600" dirty="0">
                <a:latin typeface="Arial Narrow" panose="020B0606020202030204" pitchFamily="34" charset="0"/>
              </a:rPr>
              <a:t>requested from copyright owner.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Due Care &amp; Diligence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123950"/>
            <a:ext cx="4876800" cy="4648200"/>
          </a:xfrm>
        </p:spPr>
        <p:txBody>
          <a:bodyPr/>
          <a:lstStyle/>
          <a:p>
            <a:r>
              <a:rPr lang="en-US" dirty="0"/>
              <a:t>Research &amp; analysis to establish risks &amp; appropriate defenses</a:t>
            </a:r>
          </a:p>
          <a:p>
            <a:r>
              <a:rPr lang="en-US" dirty="0"/>
              <a:t>Especially important in mergers &amp; acquisitions</a:t>
            </a:r>
          </a:p>
          <a:p>
            <a:r>
              <a:rPr lang="en-US" dirty="0"/>
              <a:t>Slowly gaining support for standards such as ISO 17799</a:t>
            </a:r>
          </a:p>
          <a:p>
            <a:r>
              <a:rPr lang="en-US" dirty="0"/>
              <a:t>Compliance with local laws contributing to respect for due diligence</a:t>
            </a:r>
          </a:p>
          <a:p>
            <a:pPr lvl="1"/>
            <a:r>
              <a:rPr lang="en-US" dirty="0"/>
              <a:t>European Privacy Directive</a:t>
            </a:r>
          </a:p>
          <a:p>
            <a:pPr lvl="1"/>
            <a:r>
              <a:rPr lang="en-US" dirty="0"/>
              <a:t>US HIPAA, GLB, </a:t>
            </a:r>
            <a:r>
              <a:rPr lang="en-US" dirty="0" err="1"/>
              <a:t>SOx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38836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r>
              <a:rPr lang="en-US" dirty="0"/>
              <a:t>Downstream Liability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334000" cy="4953000"/>
          </a:xfrm>
        </p:spPr>
        <p:txBody>
          <a:bodyPr/>
          <a:lstStyle/>
          <a:p>
            <a:r>
              <a:rPr lang="en-US" dirty="0"/>
              <a:t>Theory has been popular for a decade</a:t>
            </a:r>
          </a:p>
          <a:p>
            <a:pPr lvl="1"/>
            <a:r>
              <a:rPr lang="en-US" dirty="0"/>
              <a:t>Fail to protect your system against compromise</a:t>
            </a:r>
          </a:p>
          <a:p>
            <a:pPr lvl="1"/>
            <a:r>
              <a:rPr lang="en-US" dirty="0"/>
              <a:t>Criminals use your compromised system to harm victims</a:t>
            </a:r>
          </a:p>
          <a:p>
            <a:pPr lvl="1"/>
            <a:r>
              <a:rPr lang="en-US" dirty="0"/>
              <a:t>Victims sue you (as civil tort) for </a:t>
            </a:r>
            <a:r>
              <a:rPr lang="en-US" i="1" dirty="0"/>
              <a:t>contributory negligence</a:t>
            </a:r>
          </a:p>
          <a:p>
            <a:r>
              <a:rPr lang="en-US" dirty="0"/>
              <a:t>No successful cases to date (2014)</a:t>
            </a:r>
          </a:p>
          <a:p>
            <a:r>
              <a:rPr lang="en-US" dirty="0"/>
              <a:t>The few attempts on record have been rejected by courts so far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15" y="685800"/>
            <a:ext cx="3607816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609600"/>
          </a:xfrm>
        </p:spPr>
        <p:txBody>
          <a:bodyPr/>
          <a:lstStyle/>
          <a:p>
            <a:r>
              <a:rPr lang="en-US" dirty="0"/>
              <a:t>Audits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4565650" cy="5867400"/>
          </a:xfrm>
        </p:spPr>
        <p:txBody>
          <a:bodyPr/>
          <a:lstStyle/>
          <a:p>
            <a:r>
              <a:rPr lang="en-US" dirty="0"/>
              <a:t>Audits important tool to demonstrate due diligence</a:t>
            </a:r>
          </a:p>
          <a:p>
            <a:r>
              <a:rPr lang="en-US" dirty="0"/>
              <a:t>Assess level of compliance with policy</a:t>
            </a:r>
          </a:p>
          <a:p>
            <a:pPr lvl="1"/>
            <a:r>
              <a:rPr lang="en-US" dirty="0"/>
              <a:t>Distinct from </a:t>
            </a:r>
            <a:r>
              <a:rPr lang="en-US" i="1" dirty="0"/>
              <a:t>assessment</a:t>
            </a:r>
            <a:r>
              <a:rPr lang="en-US" dirty="0"/>
              <a:t> which can be broader in scope</a:t>
            </a:r>
          </a:p>
          <a:p>
            <a:pPr lvl="1"/>
            <a:r>
              <a:rPr lang="en-US" dirty="0"/>
              <a:t>Definitely not same as </a:t>
            </a:r>
            <a:r>
              <a:rPr lang="en-US" i="1" dirty="0"/>
              <a:t>penetration test</a:t>
            </a:r>
            <a:endParaRPr lang="en-US" dirty="0"/>
          </a:p>
          <a:p>
            <a:r>
              <a:rPr lang="en-US" dirty="0"/>
              <a:t>Adopt non-adversarial stance for most effective cooperation of staff</a:t>
            </a:r>
          </a:p>
          <a:p>
            <a:r>
              <a:rPr lang="en-US" dirty="0"/>
              <a:t>Auditors should listen to explanations for deviations from policy and include them in reports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52" y="1066800"/>
            <a:ext cx="422872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US Legislation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2514600" cy="4648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3600" dirty="0"/>
              <a:t>SOX</a:t>
            </a:r>
          </a:p>
          <a:p>
            <a:pPr>
              <a:lnSpc>
                <a:spcPct val="140000"/>
              </a:lnSpc>
            </a:pPr>
            <a:r>
              <a:rPr lang="en-US" sz="3600" dirty="0"/>
              <a:t>GLB</a:t>
            </a:r>
          </a:p>
          <a:p>
            <a:pPr>
              <a:lnSpc>
                <a:spcPct val="140000"/>
              </a:lnSpc>
            </a:pPr>
            <a:r>
              <a:rPr lang="en-US" sz="3600" dirty="0"/>
              <a:t>HIPAA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2819400"/>
            <a:ext cx="4158511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CSH5 Chapter 64 for details.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3124200" y="1828800"/>
            <a:ext cx="609600" cy="2438400"/>
          </a:xfrm>
          <a:prstGeom prst="rightBrace">
            <a:avLst>
              <a:gd name="adj1" fmla="val 46846"/>
              <a:gd name="adj2" fmla="val 4949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4800"/>
              <a:t>Sarbanes-Oxley</a:t>
            </a:r>
          </a:p>
        </p:txBody>
      </p:sp>
      <p:sp>
        <p:nvSpPr>
          <p:cNvPr id="11581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990600" y="21336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Implemented 2002</a:t>
            </a:r>
          </a:p>
          <a:p>
            <a:pPr lvl="1">
              <a:lnSpc>
                <a:spcPct val="80000"/>
              </a:lnSpc>
            </a:pPr>
            <a:r>
              <a:rPr lang="en-US"/>
              <a:t>Enacted after the Enron and WorldCom scandals </a:t>
            </a:r>
          </a:p>
          <a:p>
            <a:pPr lvl="1">
              <a:lnSpc>
                <a:spcPct val="80000"/>
              </a:lnSpc>
            </a:pPr>
            <a:r>
              <a:rPr lang="en-US"/>
              <a:t>Developed by Paul Sarbanes (D-MD) &amp; Michael Oxley (R-OH)</a:t>
            </a:r>
          </a:p>
          <a:p>
            <a:pPr>
              <a:lnSpc>
                <a:spcPct val="80000"/>
              </a:lnSpc>
            </a:pPr>
            <a:r>
              <a:rPr lang="en-US"/>
              <a:t>Regulates corporate financial records</a:t>
            </a:r>
          </a:p>
          <a:p>
            <a:pPr lvl="1">
              <a:lnSpc>
                <a:spcPct val="80000"/>
              </a:lnSpc>
            </a:pPr>
            <a:r>
              <a:rPr lang="en-US"/>
              <a:t>Penalties for abuse</a:t>
            </a:r>
          </a:p>
          <a:p>
            <a:pPr lvl="1">
              <a:lnSpc>
                <a:spcPct val="80000"/>
              </a:lnSpc>
            </a:pPr>
            <a:r>
              <a:rPr lang="en-US"/>
              <a:t>Defines types of records to archive</a:t>
            </a:r>
          </a:p>
          <a:p>
            <a:pPr lvl="1">
              <a:lnSpc>
                <a:spcPct val="80000"/>
              </a:lnSpc>
            </a:pPr>
            <a:r>
              <a:rPr lang="en-US"/>
              <a:t>Prohibits data falsification</a:t>
            </a:r>
          </a:p>
          <a:p>
            <a:pPr>
              <a:lnSpc>
                <a:spcPct val="80000"/>
              </a:lnSpc>
            </a:pPr>
            <a:r>
              <a:rPr lang="en-US"/>
              <a:t>For more information, see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Arial Narrow" pitchFamily="34" charset="0"/>
                <a:hlinkClick r:id="rId3"/>
              </a:rPr>
              <a:t>http://www.sec.gov/divisions/corpfin/faqs/soxact2002.htm</a:t>
            </a:r>
            <a:r>
              <a:rPr lang="en-US"/>
              <a:t> </a:t>
            </a:r>
          </a:p>
        </p:txBody>
      </p:sp>
      <p:pic>
        <p:nvPicPr>
          <p:cNvPr id="11581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77200" cy="2098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Gramm-Leach Bliley Act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“GLB” or “GLBA”</a:t>
            </a:r>
          </a:p>
          <a:p>
            <a:r>
              <a:rPr lang="en-US" dirty="0"/>
              <a:t>Enacted 1999; effective mid-2001</a:t>
            </a:r>
          </a:p>
          <a:p>
            <a:r>
              <a:rPr lang="en-US" dirty="0"/>
              <a:t>Every financial institution shall protect the security and confidentiality of its customers' confidential personal information</a:t>
            </a:r>
          </a:p>
          <a:p>
            <a:r>
              <a:rPr lang="en-US" dirty="0"/>
              <a:t>Data subjects must </a:t>
            </a:r>
          </a:p>
          <a:p>
            <a:pPr lvl="1"/>
            <a:r>
              <a:rPr lang="en-US" dirty="0"/>
              <a:t>Be informed of privacy policies and </a:t>
            </a:r>
          </a:p>
          <a:p>
            <a:pPr lvl="1"/>
            <a:r>
              <a:rPr lang="en-US" dirty="0"/>
              <a:t>Have opportunity to inspect and correct their own records</a:t>
            </a:r>
          </a:p>
          <a:p>
            <a:r>
              <a:rPr lang="en-US" dirty="0"/>
              <a:t>For more info, see </a:t>
            </a:r>
            <a:r>
              <a:rPr lang="en-US" dirty="0">
                <a:latin typeface="Arial Narrow" pitchFamily="34" charset="0"/>
                <a:hlinkClick r:id="rId3"/>
              </a:rPr>
              <a:t>http://www.ftc.gov/privacy/privacyinitiatives/glbact.html</a:t>
            </a:r>
            <a:r>
              <a:rPr lang="en-US" dirty="0">
                <a:latin typeface="Arial Narrow" pitchFamily="34" charset="0"/>
              </a:rPr>
              <a:t> </a:t>
            </a:r>
            <a:endParaRPr lang="en-US" dirty="0"/>
          </a:p>
        </p:txBody>
      </p:sp>
      <p:pic>
        <p:nvPicPr>
          <p:cNvPr id="1135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0" y="914400"/>
            <a:ext cx="7048500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HIPAA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Health Insurance Portability and Accountability Act of 1996</a:t>
            </a:r>
          </a:p>
          <a:p>
            <a:pPr lvl="1">
              <a:lnSpc>
                <a:spcPct val="80000"/>
              </a:lnSpc>
            </a:pPr>
            <a:r>
              <a:rPr lang="en-US"/>
              <a:t>AKA “Kennedy-Kassebaum Act”</a:t>
            </a:r>
          </a:p>
          <a:p>
            <a:pPr>
              <a:lnSpc>
                <a:spcPct val="80000"/>
              </a:lnSpc>
            </a:pPr>
            <a:r>
              <a:rPr lang="en-US"/>
              <a:t>Title I protects employees' health insurance coverage when they change or lose their jobs</a:t>
            </a:r>
          </a:p>
          <a:p>
            <a:pPr>
              <a:lnSpc>
                <a:spcPct val="80000"/>
              </a:lnSpc>
            </a:pPr>
            <a:r>
              <a:rPr lang="en-US"/>
              <a:t>Title II</a:t>
            </a:r>
          </a:p>
          <a:p>
            <a:pPr lvl="1">
              <a:lnSpc>
                <a:spcPct val="80000"/>
              </a:lnSpc>
            </a:pPr>
            <a:r>
              <a:rPr lang="en-US"/>
              <a:t>Standards for patient health, administrative and financial data interchange</a:t>
            </a:r>
          </a:p>
          <a:p>
            <a:pPr lvl="1">
              <a:lnSpc>
                <a:spcPct val="80000"/>
              </a:lnSpc>
            </a:pPr>
            <a:r>
              <a:rPr lang="en-US"/>
              <a:t>Privacy &amp; security of health information records and transactions</a:t>
            </a:r>
          </a:p>
          <a:p>
            <a:pPr>
              <a:lnSpc>
                <a:spcPct val="80000"/>
              </a:lnSpc>
            </a:pPr>
            <a:r>
              <a:rPr lang="en-US"/>
              <a:t>Took effect 2001; compliance targets through 2004</a:t>
            </a:r>
          </a:p>
          <a:p>
            <a:pPr>
              <a:lnSpc>
                <a:spcPct val="80000"/>
              </a:lnSpc>
            </a:pPr>
            <a:r>
              <a:rPr lang="en-US"/>
              <a:t>For more information, see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Arial Narrow" pitchFamily="34" charset="0"/>
                <a:hlinkClick r:id="rId3"/>
              </a:rPr>
              <a:t>http://www.cms.hhs.gov/HIPAAGenInfo/</a:t>
            </a:r>
            <a:r>
              <a:rPr lang="en-US"/>
              <a:t>  </a:t>
            </a:r>
          </a:p>
        </p:txBody>
      </p:sp>
      <p:pic>
        <p:nvPicPr>
          <p:cNvPr id="1134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5943600"/>
            <a:ext cx="6191250" cy="571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Management Functions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3657600" cy="4648200"/>
          </a:xfrm>
        </p:spPr>
        <p:txBody>
          <a:bodyPr/>
          <a:lstStyle/>
          <a:p>
            <a:r>
              <a:rPr lang="en-US" sz="2800" dirty="0"/>
              <a:t>Overview of </a:t>
            </a:r>
            <a:br>
              <a:rPr lang="en-US" sz="2800" dirty="0"/>
            </a:br>
            <a:r>
              <a:rPr lang="en-US" sz="2800" dirty="0"/>
              <a:t>Management</a:t>
            </a:r>
          </a:p>
          <a:p>
            <a:r>
              <a:rPr lang="en-US" sz="2800" dirty="0"/>
              <a:t>Planning for </a:t>
            </a:r>
            <a:br>
              <a:rPr lang="en-US" sz="2800" dirty="0"/>
            </a:br>
            <a:r>
              <a:rPr lang="en-US" sz="2800" dirty="0"/>
              <a:t>Computer Security</a:t>
            </a:r>
          </a:p>
          <a:p>
            <a:r>
              <a:rPr lang="en-US" sz="2800" dirty="0"/>
              <a:t>Organizing</a:t>
            </a:r>
          </a:p>
          <a:p>
            <a:r>
              <a:rPr lang="en-US" sz="2800" dirty="0"/>
              <a:t>Integrating</a:t>
            </a:r>
          </a:p>
          <a:p>
            <a:r>
              <a:rPr lang="en-US" sz="2800" dirty="0"/>
              <a:t>Controlling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93" y="1295400"/>
            <a:ext cx="4333939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Management</a:t>
            </a:r>
          </a:p>
        </p:txBody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562600"/>
          </a:xfrm>
        </p:spPr>
        <p:txBody>
          <a:bodyPr/>
          <a:lstStyle/>
          <a:p>
            <a:r>
              <a:rPr lang="en-US" dirty="0"/>
              <a:t>Understand that security </a:t>
            </a:r>
            <a:br>
              <a:rPr lang="en-US" dirty="0"/>
            </a:br>
            <a:r>
              <a:rPr lang="en-US" dirty="0"/>
              <a:t>management is a </a:t>
            </a:r>
            <a:r>
              <a:rPr lang="en-US" i="1" dirty="0"/>
              <a:t>process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not a </a:t>
            </a:r>
            <a:r>
              <a:rPr lang="en-US" i="1" dirty="0"/>
              <a:t>state</a:t>
            </a:r>
          </a:p>
          <a:p>
            <a:r>
              <a:rPr lang="en-US" dirty="0"/>
              <a:t>The better your security, </a:t>
            </a:r>
            <a:br>
              <a:rPr lang="en-US" dirty="0"/>
            </a:br>
            <a:r>
              <a:rPr lang="en-US" dirty="0"/>
              <a:t>the less immediate </a:t>
            </a:r>
            <a:br>
              <a:rPr lang="en-US" dirty="0"/>
            </a:br>
            <a:r>
              <a:rPr lang="en-US" dirty="0"/>
              <a:t>evidence there may be </a:t>
            </a:r>
            <a:br>
              <a:rPr lang="en-US" dirty="0"/>
            </a:br>
            <a:r>
              <a:rPr lang="en-US" dirty="0"/>
              <a:t>of its effects</a:t>
            </a:r>
          </a:p>
          <a:p>
            <a:pPr lvl="1"/>
            <a:r>
              <a:rPr lang="en-US" dirty="0"/>
              <a:t>Therefore keep records </a:t>
            </a:r>
            <a:br>
              <a:rPr lang="en-US" dirty="0"/>
            </a:br>
            <a:r>
              <a:rPr lang="en-US" dirty="0"/>
              <a:t>of attacks</a:t>
            </a:r>
          </a:p>
          <a:p>
            <a:pPr lvl="1"/>
            <a:r>
              <a:rPr lang="en-US" dirty="0"/>
              <a:t>Include intrusion-detection outside your perimeter as well as inside</a:t>
            </a:r>
          </a:p>
          <a:p>
            <a:r>
              <a:rPr lang="en-US" dirty="0"/>
              <a:t>Define scope with clear metrics and standards to establish success or failure</a:t>
            </a:r>
          </a:p>
          <a:p>
            <a:pPr lvl="1"/>
            <a:r>
              <a:rPr lang="en-US" dirty="0"/>
              <a:t>E.g., define specific </a:t>
            </a:r>
            <a:r>
              <a:rPr lang="en-US" i="1" dirty="0"/>
              <a:t>service-level agreements </a:t>
            </a:r>
            <a:r>
              <a:rPr lang="en-US" dirty="0"/>
              <a:t>(SLAs) for availability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2632" b="2747"/>
          <a:stretch/>
        </p:blipFill>
        <p:spPr bwMode="auto">
          <a:xfrm>
            <a:off x="5467350" y="990600"/>
            <a:ext cx="352425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63000" contrast="9000"/>
          </a:blip>
          <a:srcRect/>
          <a:stretch>
            <a:fillRect/>
          </a:stretch>
        </p:blipFill>
        <p:spPr bwMode="auto">
          <a:xfrm>
            <a:off x="685800" y="0"/>
            <a:ext cx="7391400" cy="684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/>
              <a:t>Security serves corporate mission</a:t>
            </a:r>
          </a:p>
          <a:p>
            <a:r>
              <a:rPr lang="en-US"/>
              <a:t>Different balance in each organization</a:t>
            </a:r>
          </a:p>
          <a:p>
            <a:pPr lvl="1"/>
            <a:r>
              <a:rPr lang="en-US"/>
              <a:t>Low risk, high tolerance</a:t>
            </a:r>
          </a:p>
          <a:p>
            <a:pPr lvl="1"/>
            <a:r>
              <a:rPr lang="en-US"/>
              <a:t>High risk, low tolerance</a:t>
            </a:r>
          </a:p>
          <a:p>
            <a:r>
              <a:rPr lang="en-US"/>
              <a:t>Management provides essential framework</a:t>
            </a:r>
          </a:p>
          <a:p>
            <a:r>
              <a:rPr lang="en-US"/>
              <a:t>Heterogeneous networks complicate management task</a:t>
            </a:r>
          </a:p>
          <a:p>
            <a:r>
              <a:rPr lang="en-US"/>
              <a:t>Increased publicity about IT security failures raises visibility of internal security managers</a:t>
            </a:r>
          </a:p>
          <a:p>
            <a:pPr lvl="1"/>
            <a:r>
              <a:rPr lang="en-US"/>
              <a:t>Helps by sensitizing colleagues</a:t>
            </a:r>
          </a:p>
          <a:p>
            <a:pPr lvl="1"/>
            <a:r>
              <a:rPr lang="en-US"/>
              <a:t>Hurts by causing overreaction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"/>
            <a:ext cx="915352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Computer Security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543800" cy="4800600"/>
          </a:xfrm>
        </p:spPr>
        <p:txBody>
          <a:bodyPr/>
          <a:lstStyle/>
          <a:p>
            <a:r>
              <a:rPr lang="en-US" dirty="0"/>
              <a:t>Communicate constantly with upper management</a:t>
            </a:r>
          </a:p>
          <a:p>
            <a:pPr lvl="1"/>
            <a:r>
              <a:rPr lang="en-US" dirty="0"/>
              <a:t>No surprises</a:t>
            </a:r>
          </a:p>
          <a:p>
            <a:pPr lvl="1"/>
            <a:r>
              <a:rPr lang="en-US" dirty="0"/>
              <a:t>Never blind-side your boss</a:t>
            </a:r>
          </a:p>
          <a:p>
            <a:r>
              <a:rPr lang="en-US" dirty="0"/>
              <a:t>Coordinate security of IT with all other sectors (e.g., HR, PR, finance, accounting, production, research…)</a:t>
            </a:r>
          </a:p>
          <a:p>
            <a:r>
              <a:rPr lang="en-US" dirty="0"/>
              <a:t>Communicate goals and successes throughout the organization</a:t>
            </a:r>
          </a:p>
          <a:p>
            <a:pPr lvl="1"/>
            <a:r>
              <a:rPr lang="en-US" dirty="0"/>
              <a:t>Security-awareness tools (as previously discussed)</a:t>
            </a:r>
          </a:p>
          <a:p>
            <a:pPr lvl="1"/>
            <a:r>
              <a:rPr lang="en-US" dirty="0"/>
              <a:t>Newsletters, reports etc.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5410200" cy="5105400"/>
          </a:xfrm>
        </p:spPr>
        <p:txBody>
          <a:bodyPr/>
          <a:lstStyle/>
          <a:p>
            <a:r>
              <a:rPr lang="en-US" dirty="0"/>
              <a:t>Obtaining resources of personnel, money, and facilities adequate to accomplish assigned mission</a:t>
            </a:r>
          </a:p>
          <a:p>
            <a:r>
              <a:rPr lang="en-US" dirty="0"/>
              <a:t>Fitting responsibly into organizational pattern</a:t>
            </a:r>
          </a:p>
          <a:p>
            <a:r>
              <a:rPr lang="en-US" dirty="0"/>
              <a:t>Assigning responsibility and authority to individuals</a:t>
            </a:r>
          </a:p>
          <a:p>
            <a:r>
              <a:rPr lang="en-US" dirty="0"/>
              <a:t>Formulating supporting methods and procedures</a:t>
            </a:r>
          </a:p>
          <a:p>
            <a:r>
              <a:rPr lang="en-US" dirty="0"/>
              <a:t>Measuring organizational effectiveness </a:t>
            </a:r>
          </a:p>
        </p:txBody>
      </p:sp>
      <p:pic>
        <p:nvPicPr>
          <p:cNvPr id="11266" name="Picture 2" descr="C:\Users\Michel Kabay\AppData\Local\Microsoft\Windows\Temporary Internet Files\Content.IE5\QCLVY4OW\MC9102158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371599"/>
            <a:ext cx="3457575" cy="3622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Security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486400"/>
          </a:xfrm>
        </p:spPr>
        <p:txBody>
          <a:bodyPr/>
          <a:lstStyle/>
          <a:p>
            <a:r>
              <a:rPr lang="en-US" dirty="0"/>
              <a:t>Integrating security into all </a:t>
            </a:r>
            <a:br>
              <a:rPr lang="en-US" dirty="0"/>
            </a:br>
            <a:r>
              <a:rPr lang="en-US" dirty="0"/>
              <a:t>areas of work from ground </a:t>
            </a:r>
            <a:br>
              <a:rPr lang="en-US" dirty="0"/>
            </a:br>
            <a:r>
              <a:rPr lang="en-US" dirty="0"/>
              <a:t>up (not as retrofit)</a:t>
            </a:r>
          </a:p>
          <a:p>
            <a:r>
              <a:rPr lang="en-US" dirty="0"/>
              <a:t>Accountability for </a:t>
            </a:r>
            <a:br>
              <a:rPr lang="en-US" dirty="0"/>
            </a:br>
            <a:r>
              <a:rPr lang="en-US" dirty="0"/>
              <a:t>security in job </a:t>
            </a:r>
            <a:br>
              <a:rPr lang="en-US" dirty="0"/>
            </a:br>
            <a:r>
              <a:rPr lang="en-US" dirty="0"/>
              <a:t>descriptions</a:t>
            </a:r>
          </a:p>
          <a:p>
            <a:r>
              <a:rPr lang="en-US" dirty="0"/>
              <a:t>Training programs </a:t>
            </a:r>
            <a:br>
              <a:rPr lang="en-US" dirty="0"/>
            </a:br>
            <a:r>
              <a:rPr lang="en-US" dirty="0"/>
              <a:t>include security</a:t>
            </a:r>
          </a:p>
          <a:p>
            <a:r>
              <a:rPr lang="en-US" dirty="0"/>
              <a:t>Supervisors include security compliance</a:t>
            </a:r>
          </a:p>
          <a:p>
            <a:r>
              <a:rPr lang="en-US" dirty="0"/>
              <a:t>Explicit responsibility for overall security</a:t>
            </a:r>
          </a:p>
          <a:p>
            <a:r>
              <a:rPr lang="en-US" dirty="0"/>
              <a:t>Avoid conflicts of interest (COO, CIO, CFO should not be CISO)</a:t>
            </a:r>
          </a:p>
          <a:p>
            <a:r>
              <a:rPr lang="en-US" dirty="0"/>
              <a:t>Policies should drive written standards and procedures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5486400" cy="4953000"/>
          </a:xfrm>
        </p:spPr>
        <p:txBody>
          <a:bodyPr/>
          <a:lstStyle/>
          <a:p>
            <a:r>
              <a:rPr lang="en-US" dirty="0"/>
              <a:t>Develop metrics tied to security goals</a:t>
            </a:r>
          </a:p>
          <a:p>
            <a:r>
              <a:rPr lang="en-US" dirty="0"/>
              <a:t>Define standards (objectives)</a:t>
            </a:r>
          </a:p>
          <a:p>
            <a:r>
              <a:rPr lang="en-US" dirty="0"/>
              <a:t>Analyze results promptly</a:t>
            </a:r>
          </a:p>
          <a:p>
            <a:r>
              <a:rPr lang="en-US" dirty="0"/>
              <a:t>Take corrective action at once</a:t>
            </a:r>
          </a:p>
          <a:p>
            <a:r>
              <a:rPr lang="en-US" dirty="0"/>
              <a:t>Avoid making these processes punitive – will result in dissimulation, falsification of data, and resentments among staff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31" y="3733800"/>
            <a:ext cx="1936242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432304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Administration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Staffing the Security Function</a:t>
            </a:r>
          </a:p>
          <a:p>
            <a:r>
              <a:rPr lang="en-US" sz="2800" dirty="0"/>
              <a:t>Authority and Responsibility</a:t>
            </a:r>
          </a:p>
          <a:p>
            <a:r>
              <a:rPr lang="en-US" sz="2800" dirty="0"/>
              <a:t>Professional Accreditation &amp; Education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r>
              <a:rPr lang="en-US" dirty="0"/>
              <a:t>Staffing the Security Function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Titles vary</a:t>
            </a:r>
          </a:p>
          <a:p>
            <a:pPr lvl="1"/>
            <a:r>
              <a:rPr lang="en-US"/>
              <a:t>Information security administrator</a:t>
            </a:r>
          </a:p>
          <a:p>
            <a:pPr lvl="1"/>
            <a:r>
              <a:rPr lang="en-US"/>
              <a:t>Computer security manager</a:t>
            </a:r>
          </a:p>
          <a:p>
            <a:pPr lvl="1"/>
            <a:r>
              <a:rPr lang="en-US"/>
              <a:t>Information systems security officer</a:t>
            </a:r>
          </a:p>
          <a:p>
            <a:pPr lvl="1"/>
            <a:r>
              <a:rPr lang="en-US"/>
              <a:t>Chief information security officer </a:t>
            </a:r>
          </a:p>
          <a:p>
            <a:r>
              <a:rPr lang="en-US"/>
              <a:t>Look for management </a:t>
            </a:r>
            <a:r>
              <a:rPr lang="en-US" i="1"/>
              <a:t>and</a:t>
            </a:r>
            <a:r>
              <a:rPr lang="en-US"/>
              <a:t> technical abilities</a:t>
            </a:r>
          </a:p>
          <a:p>
            <a:r>
              <a:rPr lang="en-US"/>
              <a:t>Work with both technical staff and managers</a:t>
            </a:r>
          </a:p>
          <a:p>
            <a:r>
              <a:rPr lang="en-US"/>
              <a:t>Communicate (speak, write) well</a:t>
            </a:r>
          </a:p>
          <a:p>
            <a:r>
              <a:rPr lang="en-US"/>
              <a:t>Understand cost/benefit analysis, finances</a:t>
            </a:r>
          </a:p>
          <a:p>
            <a:r>
              <a:rPr lang="en-US"/>
              <a:t>Know industry if possible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and Responsibility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sz="2000" dirty="0"/>
              <a:t>Do not separate authority and </a:t>
            </a:r>
            <a:br>
              <a:rPr lang="en-US" sz="2000" dirty="0"/>
            </a:br>
            <a:r>
              <a:rPr lang="en-US" sz="2000" dirty="0"/>
              <a:t>responsibility</a:t>
            </a:r>
          </a:p>
          <a:p>
            <a:r>
              <a:rPr lang="en-US" sz="2000" dirty="0"/>
              <a:t>Essential that those charged with </a:t>
            </a:r>
            <a:br>
              <a:rPr lang="en-US" sz="2000" dirty="0"/>
            </a:br>
            <a:r>
              <a:rPr lang="en-US" sz="2000" dirty="0"/>
              <a:t>the responsibility to accomplish </a:t>
            </a:r>
            <a:br>
              <a:rPr lang="en-US" sz="2000" dirty="0"/>
            </a:br>
            <a:r>
              <a:rPr lang="en-US" sz="2000" dirty="0"/>
              <a:t>a job have the authority to </a:t>
            </a:r>
            <a:br>
              <a:rPr lang="en-US" sz="2000" dirty="0"/>
            </a:br>
            <a:r>
              <a:rPr lang="en-US" sz="2000" dirty="0"/>
              <a:t>succeed</a:t>
            </a:r>
          </a:p>
          <a:p>
            <a:r>
              <a:rPr lang="en-US" sz="2000" dirty="0"/>
              <a:t>Some typical responsibilities</a:t>
            </a:r>
          </a:p>
          <a:p>
            <a:pPr lvl="1"/>
            <a:r>
              <a:rPr lang="en-US" sz="2000" dirty="0"/>
              <a:t>Establish policy statements </a:t>
            </a:r>
            <a:br>
              <a:rPr lang="en-US" sz="2000" dirty="0"/>
            </a:br>
            <a:r>
              <a:rPr lang="en-US" sz="2000" dirty="0"/>
              <a:t>and guidelines for information </a:t>
            </a:r>
            <a:br>
              <a:rPr lang="en-US" sz="2000" dirty="0"/>
            </a:br>
            <a:r>
              <a:rPr lang="en-US" sz="2000" dirty="0"/>
              <a:t>protection </a:t>
            </a:r>
          </a:p>
          <a:p>
            <a:pPr lvl="1"/>
            <a:r>
              <a:rPr lang="en-US" sz="2000" dirty="0"/>
              <a:t>Identify vulnerabilities and risks </a:t>
            </a:r>
          </a:p>
          <a:p>
            <a:pPr lvl="1"/>
            <a:r>
              <a:rPr lang="en-US" sz="2000" dirty="0"/>
              <a:t>Recommend protective measures </a:t>
            </a:r>
          </a:p>
          <a:p>
            <a:pPr lvl="1"/>
            <a:r>
              <a:rPr lang="en-US" sz="2000" dirty="0"/>
              <a:t>Control implementation of protective measures </a:t>
            </a:r>
          </a:p>
          <a:p>
            <a:pPr lvl="1"/>
            <a:r>
              <a:rPr lang="en-US" sz="2000" dirty="0"/>
              <a:t>Measure effectiveness of security precautions </a:t>
            </a:r>
          </a:p>
          <a:p>
            <a:pPr lvl="1"/>
            <a:r>
              <a:rPr lang="en-US" sz="2000" dirty="0"/>
              <a:t>Promote security awareness and security education </a:t>
            </a:r>
          </a:p>
          <a:p>
            <a:pPr lvl="1"/>
            <a:r>
              <a:rPr lang="en-US" sz="2000" dirty="0"/>
              <a:t>Achieve professional accreditation </a:t>
            </a:r>
          </a:p>
        </p:txBody>
      </p:sp>
      <p:pic>
        <p:nvPicPr>
          <p:cNvPr id="1026" name="Picture 2" descr="C:\Users\Miche\AppData\Local\Microsoft\Windows\Temporary Internet Files\Content.IE5\8TU829Y3\MC9003703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54" y="990600"/>
            <a:ext cx="373762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Certification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CCP (Certified Computing Professional with specialty including Systems Security) from the Institute for Certification of Computer Professionals (ICCP, </a:t>
            </a:r>
            <a:r>
              <a:rPr lang="en-US" i="1" u="sng"/>
              <a:t>www.iccp.org</a:t>
            </a:r>
            <a:r>
              <a:rPr lang="en-US"/>
              <a:t>) </a:t>
            </a:r>
          </a:p>
          <a:p>
            <a:pPr>
              <a:lnSpc>
                <a:spcPct val="80000"/>
              </a:lnSpc>
            </a:pPr>
            <a:r>
              <a:rPr lang="en-US"/>
              <a:t>CDRP (Certified Disaster Recovery Planner) from the Disaster Recovery Institute International (DRII, </a:t>
            </a:r>
            <a:r>
              <a:rPr lang="en-US" i="1" u="sng"/>
              <a:t>www.drii.org</a:t>
            </a:r>
            <a:r>
              <a:rPr lang="en-US"/>
              <a:t>) </a:t>
            </a:r>
          </a:p>
          <a:p>
            <a:pPr>
              <a:lnSpc>
                <a:spcPct val="80000"/>
              </a:lnSpc>
            </a:pPr>
            <a:r>
              <a:rPr lang="en-US"/>
              <a:t>CFE (Certified Fraud Examiner) from the Association of Certified Fraud Examiners (ACFE, </a:t>
            </a:r>
            <a:r>
              <a:rPr lang="en-US" i="1" u="sng"/>
              <a:t>www.acfe.org</a:t>
            </a:r>
            <a:r>
              <a:rPr lang="en-US"/>
              <a:t>) </a:t>
            </a:r>
          </a:p>
          <a:p>
            <a:pPr>
              <a:lnSpc>
                <a:spcPct val="80000"/>
              </a:lnSpc>
            </a:pPr>
            <a:r>
              <a:rPr lang="en-US"/>
              <a:t>CIA (Certified Internal Auditor) from the Institute of Internal Auditors (IIA, </a:t>
            </a:r>
            <a:r>
              <a:rPr lang="en-US" i="1" u="sng"/>
              <a:t>www.theiia.org</a:t>
            </a:r>
            <a:r>
              <a:rPr lang="en-US"/>
              <a:t>)</a:t>
            </a:r>
          </a:p>
          <a:p>
            <a:pPr>
              <a:lnSpc>
                <a:spcPct val="80000"/>
              </a:lnSpc>
            </a:pPr>
            <a:r>
              <a:rPr lang="en-US"/>
              <a:t>CISA (Certified Information Systems Auditor) from the Information Systems Audit &amp; Control Association (ISACA, </a:t>
            </a:r>
            <a:r>
              <a:rPr lang="en-US" i="1" u="sng"/>
              <a:t>www.isaca.org</a:t>
            </a:r>
            <a:r>
              <a:rPr lang="en-US" u="sng"/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Certification (cont’d)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334000"/>
          </a:xfrm>
        </p:spPr>
        <p:txBody>
          <a:bodyPr/>
          <a:lstStyle/>
          <a:p>
            <a:r>
              <a:rPr lang="en-US"/>
              <a:t>CISSP (Certified Information Systems Security Professional) from the International Information Systems Security Certification Consortium (ISC)2; Web site </a:t>
            </a:r>
            <a:r>
              <a:rPr lang="en-US" i="1" u="sng"/>
              <a:t>www.isc2.org</a:t>
            </a:r>
            <a:endParaRPr lang="en-US" u="sng"/>
          </a:p>
          <a:p>
            <a:r>
              <a:rPr lang="en-US"/>
              <a:t>ISSxP (Information Systems Security {Architecture / Engineering / Management} Professional) specializations of CISSP</a:t>
            </a:r>
          </a:p>
          <a:p>
            <a:r>
              <a:rPr lang="en-US"/>
              <a:t>CPP (Certified Protection Professional) from the American Society for Industrial Security (ASIS, </a:t>
            </a:r>
            <a:r>
              <a:rPr lang="en-US" i="1">
                <a:hlinkClick r:id="rId3"/>
              </a:rPr>
              <a:t>www.asisonline.org</a:t>
            </a:r>
            <a:r>
              <a:rPr lang="en-US"/>
              <a:t>)</a:t>
            </a:r>
          </a:p>
          <a:p>
            <a:r>
              <a:rPr lang="en-US"/>
              <a:t>MSIA (Master of Science in Information Assurance) from Norwich University; Web site </a:t>
            </a:r>
            <a:r>
              <a:rPr lang="en-US" i="1">
                <a:hlinkClick r:id="rId4"/>
              </a:rPr>
              <a:t>www.msia.norwich.edu</a:t>
            </a:r>
            <a:r>
              <a:rPr lang="en-US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248400"/>
            <a:ext cx="4559261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also CSH5 Chapters 74, 75 &amp; 76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Why can’t we simply establish uniform standards of information security that can be applied to all organizations equally?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Under what circumstances could good IA be a positive factor for the profitability or other measures of success of an organization?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 are the six fundamental attributes of information that IA must protect?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What’s a security </a:t>
            </a:r>
            <a:r>
              <a:rPr lang="en-US" i="1"/>
              <a:t>metric</a:t>
            </a:r>
            <a:r>
              <a:rPr lang="en-US"/>
              <a:t> and how is it related to a security </a:t>
            </a:r>
            <a:r>
              <a:rPr lang="en-US" i="1"/>
              <a:t>standard</a:t>
            </a:r>
            <a:r>
              <a:rPr lang="en-US"/>
              <a:t>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Why do you think that people-related issues take more time for IA managers than technical issues?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/>
              <a:t>How is it that IA managers have to consider motivational psychology as part of their job?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Chief Information Security Officer</a:t>
            </a:r>
          </a:p>
          <a:p>
            <a:pPr lvl="1"/>
            <a:r>
              <a:rPr lang="en-US" dirty="0" err="1"/>
              <a:t>CitiBank</a:t>
            </a:r>
            <a:r>
              <a:rPr lang="en-US" dirty="0"/>
              <a:t> first to name CISO </a:t>
            </a:r>
            <a:br>
              <a:rPr lang="en-US" dirty="0"/>
            </a:br>
            <a:r>
              <a:rPr lang="en-US" dirty="0"/>
              <a:t>Steven Katz (early 1990s) </a:t>
            </a:r>
            <a:br>
              <a:rPr lang="en-US" dirty="0"/>
            </a:br>
            <a:r>
              <a:rPr lang="en-US" dirty="0"/>
              <a:t>in wake of Vladimir Levin attack</a:t>
            </a:r>
          </a:p>
          <a:p>
            <a:pPr lvl="1"/>
            <a:r>
              <a:rPr lang="en-US" dirty="0"/>
              <a:t>Reports at same level as other </a:t>
            </a:r>
            <a:br>
              <a:rPr lang="en-US" dirty="0"/>
            </a:br>
            <a:r>
              <a:rPr lang="en-US" dirty="0"/>
              <a:t>C-officers (CEO, CFO, COO…)</a:t>
            </a:r>
          </a:p>
          <a:p>
            <a:r>
              <a:rPr lang="en-US" dirty="0"/>
              <a:t>Functions include all aspects of managing and long-term planning for information security</a:t>
            </a:r>
          </a:p>
          <a:p>
            <a:r>
              <a:rPr lang="en-US" dirty="0"/>
              <a:t>Coordination with physical/facilities security, IT, legal department</a:t>
            </a:r>
          </a:p>
          <a:p>
            <a:r>
              <a:rPr lang="en-US" i="1" dirty="0"/>
              <a:t>QUESTION: why report at same level as other C-officers? Why not to CIO?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153090"/>
            <a:ext cx="834074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also CSH5 Chapter 65 for further details of the role of the CISO.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66800"/>
            <a:ext cx="204787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Why do you think that MBWA could improve IA in an organization?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How can an IA  manager avoid the pitfalls lampooned in Dilbert cartoons?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What were the characteristics of VeriSign’s response to its 2001 failures in the Microsoft certificate case that helped avoid a public-relations disaster for the company?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Why should we be concerned with more than just customers when considering the consequences of security failures?  Who are these other </a:t>
            </a:r>
            <a:r>
              <a:rPr lang="en-US" i="1"/>
              <a:t>stakeholders</a:t>
            </a:r>
            <a:r>
              <a:rPr lang="en-US"/>
              <a:t>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What is meant by </a:t>
            </a:r>
            <a:r>
              <a:rPr lang="en-US" i="1"/>
              <a:t>exercising due care and diligence</a:t>
            </a:r>
            <a:r>
              <a:rPr lang="en-US"/>
              <a:t> in implementing security policies?</a:t>
            </a:r>
          </a:p>
          <a:p>
            <a:pPr marL="457200" indent="-457200">
              <a:buFont typeface="Wingdings" pitchFamily="2" charset="2"/>
              <a:buAutoNum type="arabicPeriod" startAt="7"/>
            </a:pPr>
            <a:r>
              <a:rPr lang="en-US"/>
              <a:t>What is meant by </a:t>
            </a:r>
            <a:r>
              <a:rPr lang="en-US" i="1"/>
              <a:t>downstream liability</a:t>
            </a:r>
            <a:r>
              <a:rPr lang="en-US"/>
              <a:t> in discussions of security policy?	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13"/>
            </a:pPr>
            <a:r>
              <a:rPr lang="en-US"/>
              <a:t>How can you help security audits be successful?</a:t>
            </a:r>
          </a:p>
          <a:p>
            <a:pPr marL="457200" indent="-457200">
              <a:buFont typeface="Wingdings" pitchFamily="2" charset="2"/>
              <a:buAutoNum type="arabicPeriod" startAt="13"/>
            </a:pPr>
            <a:r>
              <a:rPr lang="en-US"/>
              <a:t>What are the key elements for successful planning of computer security?</a:t>
            </a:r>
          </a:p>
          <a:p>
            <a:pPr marL="457200" indent="-457200">
              <a:buFont typeface="Wingdings" pitchFamily="2" charset="2"/>
              <a:buAutoNum type="arabicPeriod" startAt="13"/>
            </a:pPr>
            <a:r>
              <a:rPr lang="en-US"/>
              <a:t>What are the key elements for organizing the security function?</a:t>
            </a:r>
          </a:p>
          <a:p>
            <a:pPr marL="457200" indent="-457200">
              <a:buFont typeface="Wingdings" pitchFamily="2" charset="2"/>
              <a:buAutoNum type="arabicPeriod" startAt="13"/>
            </a:pPr>
            <a:r>
              <a:rPr lang="en-US"/>
              <a:t>How can you integrate security into the corporate culture?</a:t>
            </a:r>
          </a:p>
          <a:p>
            <a:pPr marL="457200" indent="-457200">
              <a:buFont typeface="Wingdings" pitchFamily="2" charset="2"/>
              <a:buAutoNum type="arabicPeriod" startAt="13"/>
            </a:pPr>
            <a:r>
              <a:rPr lang="en-US"/>
              <a:t>What are some of the attributes of the ideal information assurance manager?</a:t>
            </a:r>
          </a:p>
          <a:p>
            <a:pPr marL="457200" indent="-457200">
              <a:buFont typeface="Wingdings" pitchFamily="2" charset="2"/>
              <a:buAutoNum type="arabicPeriod" startAt="13"/>
            </a:pPr>
            <a:r>
              <a:rPr lang="en-US"/>
              <a:t>Why should we ensure that authority accompanies responsibility?</a:t>
            </a:r>
          </a:p>
          <a:p>
            <a:pPr marL="457200" indent="-457200">
              <a:buFont typeface="Wingdings" pitchFamily="2" charset="2"/>
              <a:buAutoNum type="arabicPeriod" startAt="13"/>
            </a:pPr>
            <a:r>
              <a:rPr lang="en-US"/>
              <a:t>Expand the acronyms CCP, CDRP, CFE, CISA, CISSP, ISSMP, CPP and MSIA.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</a:t>
            </a:r>
            <a:r>
              <a:rPr lang="en-US" baseline="0" dirty="0"/>
              <a:t> &amp; Strategic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Focus on mission-critical functions</a:t>
            </a:r>
          </a:p>
          <a:p>
            <a:r>
              <a:rPr lang="en-US" dirty="0"/>
              <a:t>Poor security can affect all stakeholders</a:t>
            </a:r>
          </a:p>
          <a:p>
            <a:pPr lvl="1"/>
            <a:r>
              <a:rPr lang="en-US" dirty="0"/>
              <a:t>Including current &amp; potential customers</a:t>
            </a:r>
          </a:p>
          <a:p>
            <a:pPr lvl="1"/>
            <a:r>
              <a:rPr lang="en-US" dirty="0"/>
              <a:t>Increasing reluctance to work with organizations w/ poor security</a:t>
            </a:r>
          </a:p>
          <a:p>
            <a:r>
              <a:rPr lang="en-US" dirty="0"/>
              <a:t>Security focus can improve </a:t>
            </a:r>
            <a:br>
              <a:rPr lang="en-US" dirty="0"/>
            </a:br>
            <a:r>
              <a:rPr lang="en-US" dirty="0"/>
              <a:t>overall attention to detail, </a:t>
            </a:r>
            <a:br>
              <a:rPr lang="en-US" dirty="0"/>
            </a:br>
            <a:r>
              <a:rPr lang="en-US" dirty="0"/>
              <a:t>planning – benefits throughout</a:t>
            </a:r>
          </a:p>
          <a:p>
            <a:r>
              <a:rPr lang="en-US" dirty="0"/>
              <a:t>Define roles &amp; responsibilities</a:t>
            </a:r>
            <a:br>
              <a:rPr lang="en-US" dirty="0"/>
            </a:br>
            <a:r>
              <a:rPr lang="en-US" dirty="0"/>
              <a:t>in IT-security group</a:t>
            </a:r>
          </a:p>
          <a:p>
            <a:r>
              <a:rPr lang="en-US" dirty="0"/>
              <a:t>Manage expectations of other</a:t>
            </a:r>
            <a:br>
              <a:rPr lang="en-US" dirty="0"/>
            </a:br>
            <a:r>
              <a:rPr lang="en-US" dirty="0"/>
              <a:t>executives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3429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NPV (Net Present Value) of Good Security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543800" cy="5257800"/>
          </a:xfrm>
        </p:spPr>
        <p:txBody>
          <a:bodyPr/>
          <a:lstStyle/>
          <a:p>
            <a:r>
              <a:rPr lang="en-US" dirty="0"/>
              <a:t>Traditional views of security</a:t>
            </a:r>
          </a:p>
          <a:p>
            <a:pPr lvl="1"/>
            <a:r>
              <a:rPr lang="en-US" dirty="0"/>
              <a:t>Risk avoidance</a:t>
            </a:r>
          </a:p>
          <a:p>
            <a:pPr lvl="1"/>
            <a:r>
              <a:rPr lang="en-US" dirty="0"/>
              <a:t>Loss prevention</a:t>
            </a:r>
          </a:p>
          <a:p>
            <a:pPr lvl="1"/>
            <a:r>
              <a:rPr lang="en-US" dirty="0"/>
              <a:t>Loss mitigation</a:t>
            </a:r>
          </a:p>
          <a:p>
            <a:r>
              <a:rPr lang="en-US" dirty="0"/>
              <a:t>Competitive marketplace puts </a:t>
            </a:r>
            <a:br>
              <a:rPr lang="en-US" dirty="0"/>
            </a:br>
            <a:r>
              <a:rPr lang="en-US" dirty="0"/>
              <a:t>positive value on visible </a:t>
            </a:r>
            <a:br>
              <a:rPr lang="en-US" dirty="0"/>
            </a:br>
            <a:r>
              <a:rPr lang="en-US" dirty="0"/>
              <a:t>security</a:t>
            </a:r>
          </a:p>
          <a:p>
            <a:pPr lvl="1"/>
            <a:r>
              <a:rPr lang="en-US" dirty="0"/>
              <a:t>Customer confidence</a:t>
            </a:r>
          </a:p>
          <a:p>
            <a:pPr lvl="1"/>
            <a:r>
              <a:rPr lang="en-US" dirty="0"/>
              <a:t>Market share</a:t>
            </a:r>
          </a:p>
          <a:p>
            <a:pPr lvl="1"/>
            <a:r>
              <a:rPr lang="en-US" dirty="0"/>
              <a:t>Increased profits</a:t>
            </a:r>
          </a:p>
          <a:p>
            <a:r>
              <a:rPr lang="en-US" dirty="0"/>
              <a:t>In government or non-profit cases, good IA can support public confidence, use of services or donations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4956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</a:t>
            </a:r>
            <a:r>
              <a:rPr lang="en-US" baseline="0" dirty="0"/>
              <a:t> Affairs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Announcement without taking responsibility</a:t>
            </a:r>
          </a:p>
          <a:p>
            <a:r>
              <a:rPr lang="en-US" dirty="0"/>
              <a:t>Unencrypted mobile data – stolen</a:t>
            </a:r>
          </a:p>
          <a:p>
            <a:r>
              <a:rPr lang="en-US" dirty="0"/>
              <a:t>Personally identifiable information (PII) – loss of control</a:t>
            </a:r>
          </a:p>
          <a:p>
            <a:r>
              <a:rPr lang="en-US" dirty="0"/>
              <a:t>Systematic management failures – widespread refusal to follow established government security guidelines &amp; standards</a:t>
            </a:r>
          </a:p>
          <a:p>
            <a:r>
              <a:rPr lang="en-US" dirty="0"/>
              <a:t>Contractor involvement – many </a:t>
            </a:r>
            <a:br>
              <a:rPr lang="en-US" dirty="0"/>
            </a:br>
            <a:r>
              <a:rPr lang="en-US" dirty="0"/>
              <a:t>breaches traced to occasional </a:t>
            </a:r>
            <a:br>
              <a:rPr lang="en-US" dirty="0"/>
            </a:br>
            <a:r>
              <a:rPr lang="en-US" dirty="0"/>
              <a:t>workers</a:t>
            </a:r>
          </a:p>
          <a:p>
            <a:r>
              <a:rPr lang="en-US" dirty="0"/>
              <a:t>Analysis &amp; response – new </a:t>
            </a:r>
            <a:br>
              <a:rPr lang="en-US" dirty="0"/>
            </a:br>
            <a:r>
              <a:rPr lang="en-US" dirty="0"/>
              <a:t>policies limiting portable devices, </a:t>
            </a:r>
            <a:br>
              <a:rPr lang="en-US" dirty="0"/>
            </a:br>
            <a:r>
              <a:rPr lang="en-US" dirty="0"/>
              <a:t>forcing encryption, adding </a:t>
            </a:r>
            <a:br>
              <a:rPr lang="en-US" dirty="0"/>
            </a:br>
            <a:r>
              <a:rPr lang="en-US" dirty="0"/>
              <a:t>security officials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4019550"/>
            <a:ext cx="268605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6477000"/>
            <a:ext cx="580582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latin typeface="Arial Narrow" pitchFamily="34" charset="0"/>
                <a:hlinkClick r:id="rId4"/>
              </a:rPr>
              <a:t>http://www.mekabay.com/infosecmgmt/vasaga.pdf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467600" cy="5105400"/>
          </a:xfrm>
        </p:spPr>
        <p:txBody>
          <a:bodyPr/>
          <a:lstStyle/>
          <a:p>
            <a:r>
              <a:rPr lang="en-US" sz="2800" dirty="0"/>
              <a:t>Overall Goals of Security Management</a:t>
            </a:r>
          </a:p>
          <a:p>
            <a:r>
              <a:rPr lang="en-US" sz="2800" dirty="0"/>
              <a:t>Policy Management</a:t>
            </a:r>
          </a:p>
          <a:p>
            <a:r>
              <a:rPr lang="en-US" sz="2800" dirty="0"/>
              <a:t>Motivation</a:t>
            </a:r>
          </a:p>
          <a:p>
            <a:r>
              <a:rPr lang="en-US" sz="2800" dirty="0"/>
              <a:t>Supervision</a:t>
            </a:r>
          </a:p>
          <a:p>
            <a:r>
              <a:rPr lang="en-US" sz="2800" dirty="0" err="1"/>
              <a:t>Judgement</a:t>
            </a:r>
            <a:r>
              <a:rPr lang="en-US" sz="2800" dirty="0"/>
              <a:t> &amp; </a:t>
            </a:r>
            <a:br>
              <a:rPr lang="en-US" sz="2800" dirty="0"/>
            </a:br>
            <a:r>
              <a:rPr lang="en-US" sz="2800" dirty="0"/>
              <a:t>Adaptation</a:t>
            </a:r>
          </a:p>
          <a:p>
            <a:r>
              <a:rPr lang="en-US" sz="2800" dirty="0"/>
              <a:t>Management Failures</a:t>
            </a:r>
          </a:p>
          <a:p>
            <a:r>
              <a:rPr lang="en-US" sz="2800" dirty="0"/>
              <a:t>Risk Management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1981200"/>
            <a:ext cx="3949065" cy="436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Goals of Security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696200" cy="5257800"/>
          </a:xfrm>
        </p:spPr>
        <p:txBody>
          <a:bodyPr/>
          <a:lstStyle/>
          <a:p>
            <a:r>
              <a:rPr lang="en-US" sz="2300" dirty="0"/>
              <a:t>Modern organizations depend on information</a:t>
            </a:r>
          </a:p>
          <a:p>
            <a:pPr lvl="1">
              <a:lnSpc>
                <a:spcPct val="60000"/>
              </a:lnSpc>
            </a:pPr>
            <a:r>
              <a:rPr lang="en-US" sz="2300" dirty="0"/>
              <a:t>Confidentiality</a:t>
            </a:r>
          </a:p>
          <a:p>
            <a:pPr lvl="1">
              <a:lnSpc>
                <a:spcPct val="60000"/>
              </a:lnSpc>
            </a:pPr>
            <a:r>
              <a:rPr lang="en-US" sz="2300" dirty="0"/>
              <a:t>Control</a:t>
            </a:r>
          </a:p>
          <a:p>
            <a:pPr lvl="1">
              <a:lnSpc>
                <a:spcPct val="60000"/>
              </a:lnSpc>
            </a:pPr>
            <a:r>
              <a:rPr lang="en-US" sz="2300" dirty="0"/>
              <a:t>Integrity</a:t>
            </a:r>
          </a:p>
          <a:p>
            <a:pPr lvl="1">
              <a:lnSpc>
                <a:spcPct val="60000"/>
              </a:lnSpc>
            </a:pPr>
            <a:r>
              <a:rPr lang="en-US" sz="2300" dirty="0"/>
              <a:t>Authenticity</a:t>
            </a:r>
          </a:p>
          <a:p>
            <a:pPr lvl="1">
              <a:lnSpc>
                <a:spcPct val="60000"/>
              </a:lnSpc>
            </a:pPr>
            <a:r>
              <a:rPr lang="en-US" sz="2300" dirty="0"/>
              <a:t>Availability</a:t>
            </a:r>
          </a:p>
          <a:p>
            <a:pPr lvl="1">
              <a:lnSpc>
                <a:spcPct val="60000"/>
              </a:lnSpc>
            </a:pPr>
            <a:r>
              <a:rPr lang="en-US" sz="2300" dirty="0"/>
              <a:t>Utility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Maintain entire infrastructure </a:t>
            </a:r>
            <a:br>
              <a:rPr lang="en-US" sz="2300" dirty="0"/>
            </a:br>
            <a:r>
              <a:rPr lang="en-US" sz="2300" dirty="0"/>
              <a:t>including technical and human </a:t>
            </a:r>
            <a:br>
              <a:rPr lang="en-US" sz="2300" dirty="0"/>
            </a:br>
            <a:r>
              <a:rPr lang="en-US" sz="2300" dirty="0"/>
              <a:t>factors supporting these </a:t>
            </a:r>
            <a:br>
              <a:rPr lang="en-US" sz="2300" dirty="0"/>
            </a:br>
            <a:r>
              <a:rPr lang="en-US" sz="2300" dirty="0"/>
              <a:t>attributes of information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Meet business needs </a:t>
            </a:r>
            <a:br>
              <a:rPr lang="en-US" sz="2300" dirty="0"/>
            </a:br>
            <a:r>
              <a:rPr lang="en-US" sz="2300" dirty="0"/>
              <a:t>cost-effectively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Define </a:t>
            </a:r>
            <a:r>
              <a:rPr lang="en-US" sz="2300" i="1" dirty="0"/>
              <a:t>metrics </a:t>
            </a:r>
            <a:r>
              <a:rPr lang="en-US" sz="2300" dirty="0"/>
              <a:t>and </a:t>
            </a:r>
            <a:r>
              <a:rPr lang="en-US" sz="2300" i="1" dirty="0"/>
              <a:t>standards </a:t>
            </a:r>
            <a:br>
              <a:rPr lang="en-US" sz="2300" i="1" dirty="0"/>
            </a:br>
            <a:r>
              <a:rPr lang="en-US" sz="2300" dirty="0"/>
              <a:t>for security processes and </a:t>
            </a:r>
            <a:br>
              <a:rPr lang="en-US" sz="2300" dirty="0"/>
            </a:br>
            <a:r>
              <a:rPr lang="en-US" sz="2300" dirty="0"/>
              <a:t>procedures</a:t>
            </a:r>
            <a:endParaRPr lang="en-US" sz="2300" i="1" dirty="0"/>
          </a:p>
        </p:txBody>
      </p:sp>
      <p:sp>
        <p:nvSpPr>
          <p:cNvPr id="1106948" name="AutoShape 4"/>
          <p:cNvSpPr>
            <a:spLocks noChangeArrowheads="1"/>
          </p:cNvSpPr>
          <p:nvPr/>
        </p:nvSpPr>
        <p:spPr bwMode="auto">
          <a:xfrm>
            <a:off x="5715000" y="1524000"/>
            <a:ext cx="2971800" cy="990600"/>
          </a:xfrm>
          <a:prstGeom prst="cloudCallout">
            <a:avLst>
              <a:gd name="adj1" fmla="val -97364"/>
              <a:gd name="adj2" fmla="val 38973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The Parkerian Hexad</a:t>
            </a:r>
          </a:p>
        </p:txBody>
      </p:sp>
      <p:sp>
        <p:nvSpPr>
          <p:cNvPr id="1106949" name="AutoShape 5"/>
          <p:cNvSpPr>
            <a:spLocks/>
          </p:cNvSpPr>
          <p:nvPr/>
        </p:nvSpPr>
        <p:spPr bwMode="auto">
          <a:xfrm>
            <a:off x="3962400" y="1447800"/>
            <a:ext cx="304800" cy="1905000"/>
          </a:xfrm>
          <a:prstGeom prst="rightBrace">
            <a:avLst>
              <a:gd name="adj1" fmla="val 541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308" r="3846" b="10616"/>
          <a:stretch>
            <a:fillRect/>
          </a:stretch>
        </p:blipFill>
        <p:spPr bwMode="auto">
          <a:xfrm>
            <a:off x="5867400" y="2971800"/>
            <a:ext cx="3048000" cy="362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783</TotalTime>
  <Words>2958</Words>
  <Application>Microsoft Office PowerPoint</Application>
  <PresentationFormat>On-screen Show (4:3)</PresentationFormat>
  <Paragraphs>430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Times New Roman</vt:lpstr>
      <vt:lpstr>Wingdings</vt:lpstr>
      <vt:lpstr>Arial Narrow</vt:lpstr>
      <vt:lpstr>Bookman Old Style</vt:lpstr>
      <vt:lpstr>Garamond</vt:lpstr>
      <vt:lpstr>IS 342 Class Notes</vt:lpstr>
      <vt:lpstr>Management Responsibilities &amp; Liabilities</vt:lpstr>
      <vt:lpstr>Topics:  Integration of Many Previous Chapters / Lectures</vt:lpstr>
      <vt:lpstr>Introduction</vt:lpstr>
      <vt:lpstr>CISO</vt:lpstr>
      <vt:lpstr>IS &amp; Strategic Vision</vt:lpstr>
      <vt:lpstr>NPV (Net Present Value) of Good Security</vt:lpstr>
      <vt:lpstr>Veterans Affairs Case Study</vt:lpstr>
      <vt:lpstr>Responsibilities</vt:lpstr>
      <vt:lpstr>Overall Goals of Security</vt:lpstr>
      <vt:lpstr>CISO &amp; Policy Management</vt:lpstr>
      <vt:lpstr>Motivation Important</vt:lpstr>
      <vt:lpstr>Motivation (cont’d)</vt:lpstr>
      <vt:lpstr>Supervision</vt:lpstr>
      <vt:lpstr>Judgement &amp; Adaptation</vt:lpstr>
      <vt:lpstr>Classic Security-Mgmt Failures</vt:lpstr>
      <vt:lpstr>Risk Management</vt:lpstr>
      <vt:lpstr>Liabilities</vt:lpstr>
      <vt:lpstr>Summary of Liabilities</vt:lpstr>
      <vt:lpstr>Case Study: VeriSign</vt:lpstr>
      <vt:lpstr>Stakeholders*</vt:lpstr>
      <vt:lpstr>Due Care &amp; Diligence</vt:lpstr>
      <vt:lpstr>Downstream Liability</vt:lpstr>
      <vt:lpstr>Audits</vt:lpstr>
      <vt:lpstr>Recent US Legislation</vt:lpstr>
      <vt:lpstr>Sarbanes-Oxley</vt:lpstr>
      <vt:lpstr>Gramm-Leach Bliley Act</vt:lpstr>
      <vt:lpstr>HIPAA</vt:lpstr>
      <vt:lpstr>Computer Management Functions</vt:lpstr>
      <vt:lpstr>Overview of Management</vt:lpstr>
      <vt:lpstr>Planning for Computer Security</vt:lpstr>
      <vt:lpstr>Organizing</vt:lpstr>
      <vt:lpstr>Integrating Security</vt:lpstr>
      <vt:lpstr>Controlling</vt:lpstr>
      <vt:lpstr>Security Administration</vt:lpstr>
      <vt:lpstr>Staffing the Security Function</vt:lpstr>
      <vt:lpstr>Authority and Responsibility</vt:lpstr>
      <vt:lpstr>Examples of Certification</vt:lpstr>
      <vt:lpstr>Examples of Certification (cont’d)</vt:lpstr>
      <vt:lpstr>Review Questions</vt:lpstr>
      <vt:lpstr>Review Questions</vt:lpstr>
      <vt:lpstr>Review Questions</vt:lpstr>
      <vt:lpstr>DISCUSSION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Responsibilities &amp; Liabilities</dc:title>
  <dc:subject>CSH5 Ch 63</dc:subject>
  <dc:creator>M. E. Kabay, PhD, CISSP-ISSMP</dc:creator>
  <cp:keywords/>
  <dc:description>CSH5 Chapter 63_x000d_
Management Responsibilities &amp; Liabilities_x000d_
Carl Hallberg, M. E. Kabay, Bridgitt Robertson, and Arthur Hutt</dc:description>
  <cp:lastModifiedBy>Mich Kabay</cp:lastModifiedBy>
  <cp:revision>78</cp:revision>
  <cp:lastPrinted>2000-03-28T00:08:39Z</cp:lastPrinted>
  <dcterms:created xsi:type="dcterms:W3CDTF">2005-04-28T03:08:34Z</dcterms:created>
  <dcterms:modified xsi:type="dcterms:W3CDTF">2021-02-05T19:54:46Z</dcterms:modified>
  <cp:category/>
</cp:coreProperties>
</file>