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4"/>
  </p:notesMasterIdLst>
  <p:handoutMasterIdLst>
    <p:handoutMasterId r:id="rId45"/>
  </p:handoutMasterIdLst>
  <p:sldIdLst>
    <p:sldId id="908" r:id="rId2"/>
    <p:sldId id="910" r:id="rId3"/>
    <p:sldId id="915" r:id="rId4"/>
    <p:sldId id="914" r:id="rId5"/>
    <p:sldId id="932" r:id="rId6"/>
    <p:sldId id="933" r:id="rId7"/>
    <p:sldId id="934" r:id="rId8"/>
    <p:sldId id="918" r:id="rId9"/>
    <p:sldId id="917" r:id="rId10"/>
    <p:sldId id="916" r:id="rId11"/>
    <p:sldId id="935" r:id="rId12"/>
    <p:sldId id="913" r:id="rId13"/>
    <p:sldId id="925" r:id="rId14"/>
    <p:sldId id="936" r:id="rId15"/>
    <p:sldId id="923" r:id="rId16"/>
    <p:sldId id="937" r:id="rId17"/>
    <p:sldId id="924" r:id="rId18"/>
    <p:sldId id="938" r:id="rId19"/>
    <p:sldId id="939" r:id="rId20"/>
    <p:sldId id="940" r:id="rId21"/>
    <p:sldId id="941" r:id="rId22"/>
    <p:sldId id="943" r:id="rId23"/>
    <p:sldId id="944" r:id="rId24"/>
    <p:sldId id="945" r:id="rId25"/>
    <p:sldId id="946" r:id="rId26"/>
    <p:sldId id="922" r:id="rId27"/>
    <p:sldId id="921" r:id="rId28"/>
    <p:sldId id="920" r:id="rId29"/>
    <p:sldId id="919" r:id="rId30"/>
    <p:sldId id="912" r:id="rId31"/>
    <p:sldId id="947" r:id="rId32"/>
    <p:sldId id="948" r:id="rId33"/>
    <p:sldId id="949" r:id="rId34"/>
    <p:sldId id="931" r:id="rId35"/>
    <p:sldId id="950" r:id="rId36"/>
    <p:sldId id="951" r:id="rId37"/>
    <p:sldId id="930" r:id="rId38"/>
    <p:sldId id="929" r:id="rId39"/>
    <p:sldId id="928" r:id="rId40"/>
    <p:sldId id="927" r:id="rId41"/>
    <p:sldId id="926" r:id="rId42"/>
    <p:sldId id="578" r:id="rId43"/>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69" autoAdjust="0"/>
  </p:normalViewPr>
  <p:slideViewPr>
    <p:cSldViewPr showGuides="1">
      <p:cViewPr>
        <p:scale>
          <a:sx n="66" d="100"/>
          <a:sy n="66" d="100"/>
        </p:scale>
        <p:origin x="-2934" y="-10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7" d="100"/>
          <a:sy n="77" d="100"/>
        </p:scale>
        <p:origin x="-398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435"/>
            <a:ext cx="7315200" cy="227897"/>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a:t>IS342 – Class Notes</a:t>
            </a:r>
            <a:endParaRPr lang="en-US" dirty="0"/>
          </a:p>
        </p:txBody>
      </p:sp>
      <p:sp>
        <p:nvSpPr>
          <p:cNvPr id="503812" name="Rectangle 4"/>
          <p:cNvSpPr>
            <a:spLocks noGrp="1" noChangeArrowheads="1"/>
          </p:cNvSpPr>
          <p:nvPr>
            <p:ph type="ftr" sz="quarter" idx="2"/>
          </p:nvPr>
        </p:nvSpPr>
        <p:spPr bwMode="auto">
          <a:xfrm>
            <a:off x="0" y="8915869"/>
            <a:ext cx="7315200" cy="45743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dirty="0"/>
              <a:t>Copyright </a:t>
            </a:r>
            <a:r>
              <a:rPr lang="en-US"/>
              <a:t>© 2020 M. E. </a:t>
            </a:r>
            <a:r>
              <a:rPr lang="en-US" dirty="0"/>
              <a:t>Kabay                             </a:t>
            </a:r>
            <a:fld id="{737F65E9-A772-4A14-AEBC-B0D97BFED8B8}" type="slidenum">
              <a:rPr lang="en-US"/>
              <a:pPr>
                <a:defRPr/>
              </a:pPr>
              <a:t>‹#›</a:t>
            </a:fld>
            <a:r>
              <a:rPr lang="en-US" dirty="0"/>
              <a:t>                                              All rights reserved.</a:t>
            </a:r>
          </a:p>
        </p:txBody>
      </p:sp>
    </p:spTree>
    <p:extLst>
      <p:ext uri="{BB962C8B-B14F-4D97-AF65-F5344CB8AC3E}">
        <p14:creationId xmlns:p14="http://schemas.microsoft.com/office/powerpoint/2010/main" val="38045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200" y="239375"/>
            <a:ext cx="4876800" cy="239374"/>
          </a:xfrm>
          <a:prstGeom prst="rect">
            <a:avLst/>
          </a:prstGeom>
          <a:noFill/>
          <a:ln w="12700">
            <a:no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lvl1pPr algn="ctr" defTabSz="966621" eaLnBrk="0" hangingPunct="0">
              <a:defRPr sz="1300" b="0" i="1" dirty="0">
                <a:latin typeface="Garamond" pitchFamily="18" charset="0"/>
              </a:defRPr>
            </a:lvl1pPr>
          </a:lstStyle>
          <a:p>
            <a:pPr>
              <a:defRPr/>
            </a:pPr>
            <a:r>
              <a:rPr lang="en-US"/>
              <a:t>IS340 Class Notes</a:t>
            </a:r>
            <a:endParaRPr lang="en-US" dirty="0"/>
          </a:p>
        </p:txBody>
      </p:sp>
      <p:sp>
        <p:nvSpPr>
          <p:cNvPr id="5123"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8032" y="4561226"/>
            <a:ext cx="5039139" cy="4318573"/>
          </a:xfrm>
          <a:prstGeom prst="rect">
            <a:avLst/>
          </a:prstGeom>
          <a:noFill/>
          <a:ln w="12700">
            <a:solidFill>
              <a:schemeClr val="bg1"/>
            </a:solid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138032" y="9122452"/>
            <a:ext cx="5039139"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i="1" dirty="0">
                <a:latin typeface="Garamond" pitchFamily="18" charset="0"/>
              </a:defRPr>
            </a:lvl1pPr>
          </a:lstStyle>
          <a:p>
            <a:pPr>
              <a:defRPr/>
            </a:pPr>
            <a:r>
              <a:rPr lang="en-US" dirty="0"/>
              <a:t>Copyright © 2003 M. E. Kabay.                                                            All rights reserved.</a:t>
            </a:r>
          </a:p>
        </p:txBody>
      </p:sp>
      <p:sp>
        <p:nvSpPr>
          <p:cNvPr id="5127" name="Rectangle 7"/>
          <p:cNvSpPr>
            <a:spLocks noGrp="1" noChangeArrowheads="1"/>
          </p:cNvSpPr>
          <p:nvPr>
            <p:ph type="sldNum" sz="quarter" idx="5"/>
          </p:nvPr>
        </p:nvSpPr>
        <p:spPr bwMode="auto">
          <a:xfrm>
            <a:off x="3251753" y="9122452"/>
            <a:ext cx="1056861"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dirty="0">
                <a:latin typeface="Garamond" pitchFamily="18" charset="0"/>
              </a:defRPr>
            </a:lvl1pPr>
          </a:lstStyle>
          <a:p>
            <a:pPr>
              <a:defRPr/>
            </a:pPr>
            <a:r>
              <a:rPr lang="en-US" dirty="0"/>
              <a:t>1-</a:t>
            </a:r>
            <a:fld id="{ED725276-BEAB-4EA9-A13C-79F565D41D7F}" type="slidenum">
              <a:rPr lang="en-US"/>
              <a:pPr>
                <a:defRPr/>
              </a:pPr>
              <a:t>‹#›</a:t>
            </a:fld>
            <a:endParaRPr lang="en-US" sz="1300" dirty="0">
              <a:latin typeface="Times New Roman" charset="0"/>
            </a:endParaRPr>
          </a:p>
        </p:txBody>
      </p:sp>
    </p:spTree>
    <p:extLst>
      <p:ext uri="{BB962C8B-B14F-4D97-AF65-F5344CB8AC3E}">
        <p14:creationId xmlns:p14="http://schemas.microsoft.com/office/powerpoint/2010/main" val="167012828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p>
        </p:txBody>
      </p:sp>
      <p:sp>
        <p:nvSpPr>
          <p:cNvPr id="6148" name="Footer Placeholder 3"/>
          <p:cNvSpPr>
            <a:spLocks noGrp="1"/>
          </p:cNvSpPr>
          <p:nvPr>
            <p:ph type="ftr" sz="quarter" idx="4"/>
          </p:nvPr>
        </p:nvSpPr>
        <p:spPr>
          <a:noFill/>
        </p:spPr>
        <p:txBody>
          <a:bodyPr/>
          <a:lstStyle/>
          <a:p>
            <a:r>
              <a:rPr lang="en-US"/>
              <a:t>Copyright © 2003 M. E. Kabay.                                                            All rights reserved.</a:t>
            </a:r>
          </a:p>
        </p:txBody>
      </p:sp>
      <p:sp>
        <p:nvSpPr>
          <p:cNvPr id="6149" name="Slide Number Placeholder 4"/>
          <p:cNvSpPr>
            <a:spLocks noGrp="1"/>
          </p:cNvSpPr>
          <p:nvPr>
            <p:ph type="sldNum" sz="quarter" idx="5"/>
          </p:nvPr>
        </p:nvSpPr>
        <p:spPr>
          <a:noFill/>
        </p:spPr>
        <p:txBody>
          <a:bodyPr/>
          <a:lstStyle/>
          <a:p>
            <a:r>
              <a:rPr lang="en-US"/>
              <a:t>1-</a:t>
            </a:r>
            <a:fld id="{B801C775-E9A2-4685-A6A4-9F4F15C88AEE}" type="slidenum">
              <a:rPr lang="en-US" smtClean="0"/>
              <a:pPr/>
              <a:t>1</a:t>
            </a:fld>
            <a:endParaRPr lang="en-US" sz="1300">
              <a:latin typeface="Times New Roman" pitchFamily="18" charset="0"/>
            </a:endParaRPr>
          </a:p>
        </p:txBody>
      </p:sp>
    </p:spTree>
    <p:extLst>
      <p:ext uri="{BB962C8B-B14F-4D97-AF65-F5344CB8AC3E}">
        <p14:creationId xmlns:p14="http://schemas.microsoft.com/office/powerpoint/2010/main" val="293299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10</a:t>
            </a:fld>
            <a:endParaRPr lang="en-US" sz="1300" dirty="0">
              <a:latin typeface="Times New Roman" charset="0"/>
            </a:endParaRPr>
          </a:p>
        </p:txBody>
      </p:sp>
    </p:spTree>
    <p:extLst>
      <p:ext uri="{BB962C8B-B14F-4D97-AF65-F5344CB8AC3E}">
        <p14:creationId xmlns:p14="http://schemas.microsoft.com/office/powerpoint/2010/main" val="215828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11</a:t>
            </a:fld>
            <a:endParaRPr lang="en-US" sz="1300" dirty="0">
              <a:latin typeface="Times New Roman" charset="0"/>
            </a:endParaRPr>
          </a:p>
        </p:txBody>
      </p:sp>
    </p:spTree>
    <p:extLst>
      <p:ext uri="{BB962C8B-B14F-4D97-AF65-F5344CB8AC3E}">
        <p14:creationId xmlns:p14="http://schemas.microsoft.com/office/powerpoint/2010/main" val="418960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12</a:t>
            </a:fld>
            <a:endParaRPr lang="en-US" sz="1300" dirty="0">
              <a:latin typeface="Times New Roman" charset="0"/>
            </a:endParaRPr>
          </a:p>
        </p:txBody>
      </p:sp>
    </p:spTree>
    <p:extLst>
      <p:ext uri="{BB962C8B-B14F-4D97-AF65-F5344CB8AC3E}">
        <p14:creationId xmlns:p14="http://schemas.microsoft.com/office/powerpoint/2010/main" val="118757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13</a:t>
            </a:fld>
            <a:endParaRPr lang="en-US" sz="1300" dirty="0">
              <a:latin typeface="Times New Roman" charset="0"/>
            </a:endParaRPr>
          </a:p>
        </p:txBody>
      </p:sp>
    </p:spTree>
    <p:extLst>
      <p:ext uri="{BB962C8B-B14F-4D97-AF65-F5344CB8AC3E}">
        <p14:creationId xmlns:p14="http://schemas.microsoft.com/office/powerpoint/2010/main" val="135722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14</a:t>
            </a:fld>
            <a:endParaRPr lang="en-US" sz="1300" dirty="0">
              <a:latin typeface="Times New Roman" charset="0"/>
            </a:endParaRPr>
          </a:p>
        </p:txBody>
      </p:sp>
    </p:spTree>
    <p:extLst>
      <p:ext uri="{BB962C8B-B14F-4D97-AF65-F5344CB8AC3E}">
        <p14:creationId xmlns:p14="http://schemas.microsoft.com/office/powerpoint/2010/main" val="106483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15</a:t>
            </a:fld>
            <a:endParaRPr lang="en-US" sz="1300" dirty="0">
              <a:latin typeface="Times New Roman" charset="0"/>
            </a:endParaRPr>
          </a:p>
        </p:txBody>
      </p:sp>
    </p:spTree>
    <p:extLst>
      <p:ext uri="{BB962C8B-B14F-4D97-AF65-F5344CB8AC3E}">
        <p14:creationId xmlns:p14="http://schemas.microsoft.com/office/powerpoint/2010/main" val="181277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16</a:t>
            </a:fld>
            <a:endParaRPr lang="en-US" sz="1300" dirty="0">
              <a:latin typeface="Times New Roman" charset="0"/>
            </a:endParaRPr>
          </a:p>
        </p:txBody>
      </p:sp>
    </p:spTree>
    <p:extLst>
      <p:ext uri="{BB962C8B-B14F-4D97-AF65-F5344CB8AC3E}">
        <p14:creationId xmlns:p14="http://schemas.microsoft.com/office/powerpoint/2010/main" val="310480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17</a:t>
            </a:fld>
            <a:endParaRPr lang="en-US" sz="1300" dirty="0">
              <a:latin typeface="Times New Roman" charset="0"/>
            </a:endParaRPr>
          </a:p>
        </p:txBody>
      </p:sp>
    </p:spTree>
    <p:extLst>
      <p:ext uri="{BB962C8B-B14F-4D97-AF65-F5344CB8AC3E}">
        <p14:creationId xmlns:p14="http://schemas.microsoft.com/office/powerpoint/2010/main" val="42651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18</a:t>
            </a:fld>
            <a:endParaRPr lang="en-US" sz="1300" dirty="0">
              <a:latin typeface="Times New Roman" charset="0"/>
            </a:endParaRPr>
          </a:p>
        </p:txBody>
      </p:sp>
    </p:spTree>
    <p:extLst>
      <p:ext uri="{BB962C8B-B14F-4D97-AF65-F5344CB8AC3E}">
        <p14:creationId xmlns:p14="http://schemas.microsoft.com/office/powerpoint/2010/main" val="4217645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19</a:t>
            </a:fld>
            <a:endParaRPr lang="en-US" sz="1300" dirty="0">
              <a:latin typeface="Times New Roman" charset="0"/>
            </a:endParaRPr>
          </a:p>
        </p:txBody>
      </p:sp>
    </p:spTree>
    <p:extLst>
      <p:ext uri="{BB962C8B-B14F-4D97-AF65-F5344CB8AC3E}">
        <p14:creationId xmlns:p14="http://schemas.microsoft.com/office/powerpoint/2010/main" val="373443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p>
        </p:txBody>
      </p:sp>
      <p:sp>
        <p:nvSpPr>
          <p:cNvPr id="7172" name="Footer Placeholder 3"/>
          <p:cNvSpPr>
            <a:spLocks noGrp="1"/>
          </p:cNvSpPr>
          <p:nvPr>
            <p:ph type="ftr" sz="quarter" idx="4"/>
          </p:nvPr>
        </p:nvSpPr>
        <p:spPr>
          <a:noFill/>
        </p:spPr>
        <p:txBody>
          <a:bodyPr/>
          <a:lstStyle/>
          <a:p>
            <a:r>
              <a:rPr lang="en-US"/>
              <a:t>Copyright © 2004 M. E. Kabay.                                                            All rights reserved.</a:t>
            </a:r>
          </a:p>
        </p:txBody>
      </p:sp>
      <p:sp>
        <p:nvSpPr>
          <p:cNvPr id="7173" name="Slide Number Placeholder 4"/>
          <p:cNvSpPr>
            <a:spLocks noGrp="1"/>
          </p:cNvSpPr>
          <p:nvPr>
            <p:ph type="sldNum" sz="quarter" idx="5"/>
          </p:nvPr>
        </p:nvSpPr>
        <p:spPr>
          <a:noFill/>
        </p:spPr>
        <p:txBody>
          <a:bodyPr/>
          <a:lstStyle/>
          <a:p>
            <a:r>
              <a:rPr lang="en-US"/>
              <a:t>1-</a:t>
            </a:r>
            <a:fld id="{F58B216C-A862-4EB0-B884-BFC1CA76260A}" type="slidenum">
              <a:rPr lang="en-US" smtClean="0"/>
              <a:pPr/>
              <a:t>2</a:t>
            </a:fld>
            <a:endParaRPr lang="en-US" sz="1200">
              <a:latin typeface="Times New Roman" pitchFamily="18" charset="0"/>
            </a:endParaRPr>
          </a:p>
        </p:txBody>
      </p:sp>
    </p:spTree>
    <p:extLst>
      <p:ext uri="{BB962C8B-B14F-4D97-AF65-F5344CB8AC3E}">
        <p14:creationId xmlns:p14="http://schemas.microsoft.com/office/powerpoint/2010/main" val="2701765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20</a:t>
            </a:fld>
            <a:endParaRPr lang="en-US" sz="1300" dirty="0">
              <a:latin typeface="Times New Roman" charset="0"/>
            </a:endParaRPr>
          </a:p>
        </p:txBody>
      </p:sp>
    </p:spTree>
    <p:extLst>
      <p:ext uri="{BB962C8B-B14F-4D97-AF65-F5344CB8AC3E}">
        <p14:creationId xmlns:p14="http://schemas.microsoft.com/office/powerpoint/2010/main" val="1903219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21</a:t>
            </a:fld>
            <a:endParaRPr lang="en-US" sz="1300" dirty="0">
              <a:latin typeface="Times New Roman" charset="0"/>
            </a:endParaRPr>
          </a:p>
        </p:txBody>
      </p:sp>
    </p:spTree>
    <p:extLst>
      <p:ext uri="{BB962C8B-B14F-4D97-AF65-F5344CB8AC3E}">
        <p14:creationId xmlns:p14="http://schemas.microsoft.com/office/powerpoint/2010/main" val="1551985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22</a:t>
            </a:fld>
            <a:endParaRPr lang="en-US" sz="1300" dirty="0">
              <a:latin typeface="Times New Roman" charset="0"/>
            </a:endParaRPr>
          </a:p>
        </p:txBody>
      </p:sp>
    </p:spTree>
    <p:extLst>
      <p:ext uri="{BB962C8B-B14F-4D97-AF65-F5344CB8AC3E}">
        <p14:creationId xmlns:p14="http://schemas.microsoft.com/office/powerpoint/2010/main" val="216861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23</a:t>
            </a:fld>
            <a:endParaRPr lang="en-US" sz="1300" dirty="0">
              <a:latin typeface="Times New Roman" charset="0"/>
            </a:endParaRPr>
          </a:p>
        </p:txBody>
      </p:sp>
    </p:spTree>
    <p:extLst>
      <p:ext uri="{BB962C8B-B14F-4D97-AF65-F5344CB8AC3E}">
        <p14:creationId xmlns:p14="http://schemas.microsoft.com/office/powerpoint/2010/main" val="855060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24</a:t>
            </a:fld>
            <a:endParaRPr lang="en-US" sz="1300" dirty="0">
              <a:latin typeface="Times New Roman" charset="0"/>
            </a:endParaRPr>
          </a:p>
        </p:txBody>
      </p:sp>
    </p:spTree>
    <p:extLst>
      <p:ext uri="{BB962C8B-B14F-4D97-AF65-F5344CB8AC3E}">
        <p14:creationId xmlns:p14="http://schemas.microsoft.com/office/powerpoint/2010/main" val="216507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25</a:t>
            </a:fld>
            <a:endParaRPr lang="en-US" sz="1300" dirty="0">
              <a:latin typeface="Times New Roman" charset="0"/>
            </a:endParaRPr>
          </a:p>
        </p:txBody>
      </p:sp>
    </p:spTree>
    <p:extLst>
      <p:ext uri="{BB962C8B-B14F-4D97-AF65-F5344CB8AC3E}">
        <p14:creationId xmlns:p14="http://schemas.microsoft.com/office/powerpoint/2010/main" val="2584562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26</a:t>
            </a:fld>
            <a:endParaRPr lang="en-US" sz="1300" dirty="0">
              <a:latin typeface="Times New Roman" charset="0"/>
            </a:endParaRPr>
          </a:p>
        </p:txBody>
      </p:sp>
    </p:spTree>
    <p:extLst>
      <p:ext uri="{BB962C8B-B14F-4D97-AF65-F5344CB8AC3E}">
        <p14:creationId xmlns:p14="http://schemas.microsoft.com/office/powerpoint/2010/main" val="2238326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27</a:t>
            </a:fld>
            <a:endParaRPr lang="en-US" sz="1300" dirty="0">
              <a:latin typeface="Times New Roman" charset="0"/>
            </a:endParaRPr>
          </a:p>
        </p:txBody>
      </p:sp>
    </p:spTree>
    <p:extLst>
      <p:ext uri="{BB962C8B-B14F-4D97-AF65-F5344CB8AC3E}">
        <p14:creationId xmlns:p14="http://schemas.microsoft.com/office/powerpoint/2010/main" val="1250949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28</a:t>
            </a:fld>
            <a:endParaRPr lang="en-US" sz="1300" dirty="0">
              <a:latin typeface="Times New Roman" charset="0"/>
            </a:endParaRPr>
          </a:p>
        </p:txBody>
      </p:sp>
    </p:spTree>
    <p:extLst>
      <p:ext uri="{BB962C8B-B14F-4D97-AF65-F5344CB8AC3E}">
        <p14:creationId xmlns:p14="http://schemas.microsoft.com/office/powerpoint/2010/main" val="3683212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29</a:t>
            </a:fld>
            <a:endParaRPr lang="en-US" sz="1300" dirty="0">
              <a:latin typeface="Times New Roman" charset="0"/>
            </a:endParaRPr>
          </a:p>
        </p:txBody>
      </p:sp>
    </p:spTree>
    <p:extLst>
      <p:ext uri="{BB962C8B-B14F-4D97-AF65-F5344CB8AC3E}">
        <p14:creationId xmlns:p14="http://schemas.microsoft.com/office/powerpoint/2010/main" val="18149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a:t>
            </a:fld>
            <a:endParaRPr lang="en-US" sz="1300" dirty="0">
              <a:latin typeface="Times New Roman" charset="0"/>
            </a:endParaRPr>
          </a:p>
        </p:txBody>
      </p:sp>
    </p:spTree>
    <p:extLst>
      <p:ext uri="{BB962C8B-B14F-4D97-AF65-F5344CB8AC3E}">
        <p14:creationId xmlns:p14="http://schemas.microsoft.com/office/powerpoint/2010/main" val="3140325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30</a:t>
            </a:fld>
            <a:endParaRPr lang="en-US" sz="1300" dirty="0">
              <a:latin typeface="Times New Roman" charset="0"/>
            </a:endParaRPr>
          </a:p>
        </p:txBody>
      </p:sp>
    </p:spTree>
    <p:extLst>
      <p:ext uri="{BB962C8B-B14F-4D97-AF65-F5344CB8AC3E}">
        <p14:creationId xmlns:p14="http://schemas.microsoft.com/office/powerpoint/2010/main" val="2773231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31</a:t>
            </a:fld>
            <a:endParaRPr lang="en-US" sz="1300" dirty="0">
              <a:latin typeface="Times New Roman" charset="0"/>
            </a:endParaRPr>
          </a:p>
        </p:txBody>
      </p:sp>
    </p:spTree>
    <p:extLst>
      <p:ext uri="{BB962C8B-B14F-4D97-AF65-F5344CB8AC3E}">
        <p14:creationId xmlns:p14="http://schemas.microsoft.com/office/powerpoint/2010/main" val="3230076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32</a:t>
            </a:fld>
            <a:endParaRPr lang="en-US" sz="1300" dirty="0">
              <a:latin typeface="Times New Roman" charset="0"/>
            </a:endParaRPr>
          </a:p>
        </p:txBody>
      </p:sp>
    </p:spTree>
    <p:extLst>
      <p:ext uri="{BB962C8B-B14F-4D97-AF65-F5344CB8AC3E}">
        <p14:creationId xmlns:p14="http://schemas.microsoft.com/office/powerpoint/2010/main" val="3904635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33</a:t>
            </a:fld>
            <a:endParaRPr lang="en-US" sz="1300" dirty="0">
              <a:latin typeface="Times New Roman" charset="0"/>
            </a:endParaRPr>
          </a:p>
        </p:txBody>
      </p:sp>
    </p:spTree>
    <p:extLst>
      <p:ext uri="{BB962C8B-B14F-4D97-AF65-F5344CB8AC3E}">
        <p14:creationId xmlns:p14="http://schemas.microsoft.com/office/powerpoint/2010/main" val="269703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34</a:t>
            </a:fld>
            <a:endParaRPr lang="en-US" sz="1300" dirty="0">
              <a:latin typeface="Times New Roman" charset="0"/>
            </a:endParaRPr>
          </a:p>
        </p:txBody>
      </p:sp>
    </p:spTree>
    <p:extLst>
      <p:ext uri="{BB962C8B-B14F-4D97-AF65-F5344CB8AC3E}">
        <p14:creationId xmlns:p14="http://schemas.microsoft.com/office/powerpoint/2010/main" val="2074267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35</a:t>
            </a:fld>
            <a:endParaRPr lang="en-US" sz="1300" dirty="0">
              <a:latin typeface="Times New Roman" charset="0"/>
            </a:endParaRPr>
          </a:p>
        </p:txBody>
      </p:sp>
    </p:spTree>
    <p:extLst>
      <p:ext uri="{BB962C8B-B14F-4D97-AF65-F5344CB8AC3E}">
        <p14:creationId xmlns:p14="http://schemas.microsoft.com/office/powerpoint/2010/main" val="1907043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36</a:t>
            </a:fld>
            <a:endParaRPr lang="en-US" sz="1300" dirty="0">
              <a:latin typeface="Times New Roman" charset="0"/>
            </a:endParaRPr>
          </a:p>
        </p:txBody>
      </p:sp>
    </p:spTree>
    <p:extLst>
      <p:ext uri="{BB962C8B-B14F-4D97-AF65-F5344CB8AC3E}">
        <p14:creationId xmlns:p14="http://schemas.microsoft.com/office/powerpoint/2010/main" val="4154407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37</a:t>
            </a:fld>
            <a:endParaRPr lang="en-US" sz="1300" dirty="0">
              <a:latin typeface="Times New Roman" charset="0"/>
            </a:endParaRPr>
          </a:p>
        </p:txBody>
      </p:sp>
    </p:spTree>
    <p:extLst>
      <p:ext uri="{BB962C8B-B14F-4D97-AF65-F5344CB8AC3E}">
        <p14:creationId xmlns:p14="http://schemas.microsoft.com/office/powerpoint/2010/main" val="588670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38</a:t>
            </a:fld>
            <a:endParaRPr lang="en-US" sz="1300" dirty="0">
              <a:latin typeface="Times New Roman" charset="0"/>
            </a:endParaRPr>
          </a:p>
        </p:txBody>
      </p:sp>
    </p:spTree>
    <p:extLst>
      <p:ext uri="{BB962C8B-B14F-4D97-AF65-F5344CB8AC3E}">
        <p14:creationId xmlns:p14="http://schemas.microsoft.com/office/powerpoint/2010/main" val="268166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39</a:t>
            </a:fld>
            <a:endParaRPr lang="en-US" sz="1300" dirty="0">
              <a:latin typeface="Times New Roman" charset="0"/>
            </a:endParaRPr>
          </a:p>
        </p:txBody>
      </p:sp>
    </p:spTree>
    <p:extLst>
      <p:ext uri="{BB962C8B-B14F-4D97-AF65-F5344CB8AC3E}">
        <p14:creationId xmlns:p14="http://schemas.microsoft.com/office/powerpoint/2010/main" val="319413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4</a:t>
            </a:fld>
            <a:endParaRPr lang="en-US" sz="1300" dirty="0">
              <a:latin typeface="Times New Roman" charset="0"/>
            </a:endParaRPr>
          </a:p>
        </p:txBody>
      </p:sp>
    </p:spTree>
    <p:extLst>
      <p:ext uri="{BB962C8B-B14F-4D97-AF65-F5344CB8AC3E}">
        <p14:creationId xmlns:p14="http://schemas.microsoft.com/office/powerpoint/2010/main" val="3749923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40</a:t>
            </a:fld>
            <a:endParaRPr lang="en-US" sz="1300" dirty="0">
              <a:latin typeface="Times New Roman" charset="0"/>
            </a:endParaRPr>
          </a:p>
        </p:txBody>
      </p:sp>
    </p:spTree>
    <p:extLst>
      <p:ext uri="{BB962C8B-B14F-4D97-AF65-F5344CB8AC3E}">
        <p14:creationId xmlns:p14="http://schemas.microsoft.com/office/powerpoint/2010/main" val="2483533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41</a:t>
            </a:fld>
            <a:endParaRPr lang="en-US" sz="1300" dirty="0">
              <a:latin typeface="Times New Roman" charset="0"/>
            </a:endParaRPr>
          </a:p>
        </p:txBody>
      </p:sp>
    </p:spTree>
    <p:extLst>
      <p:ext uri="{BB962C8B-B14F-4D97-AF65-F5344CB8AC3E}">
        <p14:creationId xmlns:p14="http://schemas.microsoft.com/office/powerpoint/2010/main" val="1835642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p>
            <a:r>
              <a:rPr lang="en-US" dirty="0"/>
              <a:t>Copyright © 2003 M. E. Kabay.                                                            All rights reserved.</a:t>
            </a:r>
          </a:p>
        </p:txBody>
      </p:sp>
      <p:sp>
        <p:nvSpPr>
          <p:cNvPr id="8195" name="Rectangle 7"/>
          <p:cNvSpPr>
            <a:spLocks noGrp="1" noChangeArrowheads="1"/>
          </p:cNvSpPr>
          <p:nvPr>
            <p:ph type="sldNum" sz="quarter" idx="5"/>
          </p:nvPr>
        </p:nvSpPr>
        <p:spPr>
          <a:noFill/>
        </p:spPr>
        <p:txBody>
          <a:bodyPr/>
          <a:lstStyle/>
          <a:p>
            <a:r>
              <a:rPr lang="en-US" dirty="0"/>
              <a:t>1-</a:t>
            </a:r>
            <a:fld id="{03FF91CD-32CD-43BA-AAFF-F595D6CB5954}" type="slidenum">
              <a:rPr lang="en-US" smtClean="0"/>
              <a:pPr/>
              <a:t>42</a:t>
            </a:fld>
            <a:endParaRPr lang="en-US" sz="1300" dirty="0">
              <a:latin typeface="Times New Roman"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6358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5</a:t>
            </a:fld>
            <a:endParaRPr lang="en-US" sz="1300" dirty="0">
              <a:latin typeface="Times New Roman" charset="0"/>
            </a:endParaRPr>
          </a:p>
        </p:txBody>
      </p:sp>
    </p:spTree>
    <p:extLst>
      <p:ext uri="{BB962C8B-B14F-4D97-AF65-F5344CB8AC3E}">
        <p14:creationId xmlns:p14="http://schemas.microsoft.com/office/powerpoint/2010/main" val="80215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6</a:t>
            </a:fld>
            <a:endParaRPr lang="en-US" sz="1300" dirty="0">
              <a:latin typeface="Times New Roman" charset="0"/>
            </a:endParaRPr>
          </a:p>
        </p:txBody>
      </p:sp>
    </p:spTree>
    <p:extLst>
      <p:ext uri="{BB962C8B-B14F-4D97-AF65-F5344CB8AC3E}">
        <p14:creationId xmlns:p14="http://schemas.microsoft.com/office/powerpoint/2010/main" val="102239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7</a:t>
            </a:fld>
            <a:endParaRPr lang="en-US" sz="1300" dirty="0">
              <a:latin typeface="Times New Roman" charset="0"/>
            </a:endParaRPr>
          </a:p>
        </p:txBody>
      </p:sp>
    </p:spTree>
    <p:extLst>
      <p:ext uri="{BB962C8B-B14F-4D97-AF65-F5344CB8AC3E}">
        <p14:creationId xmlns:p14="http://schemas.microsoft.com/office/powerpoint/2010/main" val="11147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8</a:t>
            </a:fld>
            <a:endParaRPr lang="en-US" sz="1300" dirty="0">
              <a:latin typeface="Times New Roman" charset="0"/>
            </a:endParaRPr>
          </a:p>
        </p:txBody>
      </p:sp>
    </p:spTree>
    <p:extLst>
      <p:ext uri="{BB962C8B-B14F-4D97-AF65-F5344CB8AC3E}">
        <p14:creationId xmlns:p14="http://schemas.microsoft.com/office/powerpoint/2010/main" val="369483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endParaRPr lang="en-US" dirty="0"/>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9</a:t>
            </a:fld>
            <a:endParaRPr lang="en-US" sz="1300" dirty="0">
              <a:latin typeface="Times New Roman" charset="0"/>
            </a:endParaRPr>
          </a:p>
        </p:txBody>
      </p:sp>
    </p:spTree>
    <p:extLst>
      <p:ext uri="{BB962C8B-B14F-4D97-AF65-F5344CB8AC3E}">
        <p14:creationId xmlns:p14="http://schemas.microsoft.com/office/powerpoint/2010/main" val="113219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90600" y="1371600"/>
            <a:ext cx="7162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eaLnBrk="0" hangingPunct="0">
              <a:defRPr/>
            </a:pPr>
            <a:fld id="{1876368F-CCB9-4D53-B26B-53ADE0C8FEAD}" type="slidenum">
              <a:rPr lang="en-US" sz="1800"/>
              <a:pPr eaLnBrk="0" hangingPunct="0">
                <a:defRPr/>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dirty="0">
              <a:latin typeface="Times New Roman" charset="0"/>
            </a:endParaRPr>
          </a:p>
        </p:txBody>
      </p:sp>
      <p:sp>
        <p:nvSpPr>
          <p:cNvPr id="889863" name="Text Box 7"/>
          <p:cNvSpPr txBox="1">
            <a:spLocks noChangeArrowheads="1"/>
          </p:cNvSpPr>
          <p:nvPr/>
        </p:nvSpPr>
        <p:spPr bwMode="auto">
          <a:xfrm>
            <a:off x="3322638" y="6643688"/>
            <a:ext cx="2497137" cy="2143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2020 M. E. </a:t>
            </a:r>
            <a:r>
              <a:rPr lang="en-US" sz="800" b="0" i="1" dirty="0"/>
              <a:t>Kabay.  All rights reserved.</a:t>
            </a:r>
          </a:p>
        </p:txBody>
      </p:sp>
      <p:pic>
        <p:nvPicPr>
          <p:cNvPr id="1031" name="Picture 7" descr="NWU_2c_stacked_logo_1-inch.jpg"/>
          <p:cNvPicPr>
            <a:picLocks noChangeAspect="1"/>
          </p:cNvPicPr>
          <p:nvPr/>
        </p:nvPicPr>
        <p:blipFill>
          <a:blip r:embed="rId13"/>
          <a:srcRect/>
          <a:stretch>
            <a:fillRect/>
          </a:stretch>
        </p:blipFill>
        <p:spPr bwMode="auto">
          <a:xfrm>
            <a:off x="8235950" y="0"/>
            <a:ext cx="90805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1" fontAlgn="base" hangingPunct="1">
        <a:lnSpc>
          <a:spcPct val="90000"/>
        </a:lnSpc>
        <a:spcBef>
          <a:spcPct val="0"/>
        </a:spcBef>
        <a:spcAft>
          <a:spcPct val="0"/>
        </a:spcAft>
        <a:defRPr sz="3600" b="1">
          <a:solidFill>
            <a:srgbClr val="800000"/>
          </a:solidFill>
          <a:latin typeface="+mj-lt"/>
          <a:ea typeface="+mj-ea"/>
          <a:cs typeface="+mj-cs"/>
        </a:defRPr>
      </a:lvl1pPr>
      <a:lvl2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2pPr>
      <a:lvl3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3pPr>
      <a:lvl4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4pPr>
      <a:lvl5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5pPr>
      <a:lvl6pPr marL="4572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6pPr>
      <a:lvl7pPr marL="9144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7pPr>
      <a:lvl8pPr marL="13716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8pPr>
      <a:lvl9pPr marL="18288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1" fontAlgn="base" hangingPunct="1">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1" fontAlgn="base" hangingPunct="1">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1" fontAlgn="base" hangingPunct="1">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www.schneier.com/book-sandl-pref.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ekabay.com/methodology/writing.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90600" y="152400"/>
            <a:ext cx="7162800" cy="3276600"/>
          </a:xfrm>
        </p:spPr>
        <p:txBody>
          <a:bodyPr/>
          <a:lstStyle/>
          <a:p>
            <a:pPr algn="ctr"/>
            <a:r>
              <a:rPr lang="en-US" sz="8800"/>
              <a:t>Role(s) </a:t>
            </a:r>
            <a:r>
              <a:rPr lang="en-US" sz="8800" dirty="0"/>
              <a:t>of the CISO</a:t>
            </a:r>
            <a:endParaRPr lang="en-US" sz="6000" dirty="0"/>
          </a:p>
        </p:txBody>
      </p:sp>
      <p:sp>
        <p:nvSpPr>
          <p:cNvPr id="2051" name="Content Placeholder 2"/>
          <p:cNvSpPr>
            <a:spLocks noGrp="1"/>
          </p:cNvSpPr>
          <p:nvPr>
            <p:ph idx="1"/>
          </p:nvPr>
        </p:nvSpPr>
        <p:spPr>
          <a:xfrm>
            <a:off x="990600" y="3429000"/>
            <a:ext cx="7162800" cy="3124200"/>
          </a:xfrm>
        </p:spPr>
        <p:txBody>
          <a:bodyPr/>
          <a:lstStyle/>
          <a:p>
            <a:pPr algn="ctr">
              <a:buFont typeface="Wingdings" pitchFamily="2" charset="2"/>
              <a:buNone/>
            </a:pPr>
            <a:r>
              <a:rPr lang="en-US" sz="3600" dirty="0"/>
              <a:t>CSH5 Chapter 65</a:t>
            </a:r>
          </a:p>
          <a:p>
            <a:pPr algn="ctr">
              <a:buFont typeface="Wingdings" pitchFamily="2" charset="2"/>
              <a:buNone/>
            </a:pPr>
            <a:r>
              <a:rPr lang="en-US" sz="3600" dirty="0"/>
              <a:t>“ROLE OF THE CISO”</a:t>
            </a:r>
          </a:p>
          <a:p>
            <a:pPr algn="ctr">
              <a:buFont typeface="Wingdings" pitchFamily="2" charset="2"/>
              <a:buNone/>
            </a:pPr>
            <a:r>
              <a:rPr lang="en-US" sz="3600" dirty="0"/>
              <a:t>Karen </a:t>
            </a:r>
            <a:r>
              <a:rPr lang="en-US" sz="3600" dirty="0" err="1"/>
              <a:t>Worstell</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28"/>
            <a:ext cx="9143999" cy="685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lvl="0"/>
            <a:r>
              <a:rPr lang="en-US" dirty="0"/>
              <a:t>World Trends (1)</a:t>
            </a:r>
          </a:p>
        </p:txBody>
      </p:sp>
      <p:sp>
        <p:nvSpPr>
          <p:cNvPr id="5" name="Content Placeholder 4"/>
          <p:cNvSpPr>
            <a:spLocks noGrp="1"/>
          </p:cNvSpPr>
          <p:nvPr>
            <p:ph idx="1"/>
          </p:nvPr>
        </p:nvSpPr>
        <p:spPr/>
        <p:txBody>
          <a:bodyPr/>
          <a:lstStyle/>
          <a:p>
            <a:r>
              <a:rPr lang="en-US" dirty="0"/>
              <a:t>Dramatic geographic shifts in economic activity</a:t>
            </a:r>
          </a:p>
          <a:p>
            <a:pPr lvl="1"/>
            <a:r>
              <a:rPr lang="en-US" dirty="0"/>
              <a:t>Supply chains &amp; internal processes will be globalized</a:t>
            </a:r>
          </a:p>
          <a:p>
            <a:pPr lvl="1"/>
            <a:r>
              <a:rPr lang="en-US" dirty="0"/>
              <a:t>Outsourcing, leasing will complicate asset protection</a:t>
            </a:r>
          </a:p>
          <a:p>
            <a:r>
              <a:rPr lang="en-US" dirty="0"/>
              <a:t>Increased connectivity will disrupt current security infrastructures</a:t>
            </a:r>
          </a:p>
          <a:p>
            <a:pPr lvl="1"/>
            <a:r>
              <a:rPr lang="en-US" dirty="0"/>
              <a:t>Mobile devices will affect rules on inbound &amp; outbound filters</a:t>
            </a:r>
          </a:p>
          <a:p>
            <a:pPr lvl="1"/>
            <a:r>
              <a:rPr lang="en-US" dirty="0"/>
              <a:t>Huge increase in data density of storage devices must alter security processes</a:t>
            </a:r>
          </a:p>
          <a:p>
            <a:pPr lvl="1"/>
            <a:r>
              <a:rPr lang="en-US" dirty="0"/>
              <a:t>Grid / cloud computing changes rules</a:t>
            </a:r>
          </a:p>
        </p:txBody>
      </p:sp>
    </p:spTree>
    <p:extLst>
      <p:ext uri="{BB962C8B-B14F-4D97-AF65-F5344CB8AC3E}">
        <p14:creationId xmlns:p14="http://schemas.microsoft.com/office/powerpoint/2010/main" val="379079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28"/>
            <a:ext cx="9143999" cy="685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World Trends (2)</a:t>
            </a:r>
          </a:p>
        </p:txBody>
      </p:sp>
      <p:sp>
        <p:nvSpPr>
          <p:cNvPr id="3" name="Content Placeholder 2"/>
          <p:cNvSpPr>
            <a:spLocks noGrp="1"/>
          </p:cNvSpPr>
          <p:nvPr>
            <p:ph idx="1"/>
          </p:nvPr>
        </p:nvSpPr>
        <p:spPr>
          <a:xfrm>
            <a:off x="990600" y="1143000"/>
            <a:ext cx="7467600" cy="5257800"/>
          </a:xfrm>
        </p:spPr>
        <p:txBody>
          <a:bodyPr/>
          <a:lstStyle/>
          <a:p>
            <a:r>
              <a:rPr lang="en-US" dirty="0"/>
              <a:t>New models</a:t>
            </a:r>
            <a:r>
              <a:rPr lang="en-US" baseline="0" dirty="0"/>
              <a:t> for information processing require new rules or new models</a:t>
            </a:r>
          </a:p>
          <a:p>
            <a:pPr lvl="1"/>
            <a:r>
              <a:rPr lang="en-US" dirty="0"/>
              <a:t>Cloud computing</a:t>
            </a:r>
          </a:p>
          <a:p>
            <a:pPr lvl="1"/>
            <a:r>
              <a:rPr lang="en-US" dirty="0"/>
              <a:t>Software as a service (</a:t>
            </a:r>
            <a:r>
              <a:rPr lang="en-US" dirty="0" err="1"/>
              <a:t>SaaS</a:t>
            </a:r>
            <a:r>
              <a:rPr lang="en-US" dirty="0"/>
              <a:t>)</a:t>
            </a:r>
          </a:p>
          <a:p>
            <a:pPr lvl="1"/>
            <a:r>
              <a:rPr lang="en-US" dirty="0"/>
              <a:t>Access</a:t>
            </a:r>
            <a:r>
              <a:rPr lang="en-US" baseline="0" dirty="0"/>
              <a:t> to proprietary information over the Web</a:t>
            </a:r>
          </a:p>
          <a:p>
            <a:pPr lvl="2"/>
            <a:r>
              <a:rPr lang="en-US" dirty="0"/>
              <a:t>E.g., telecommuting</a:t>
            </a:r>
            <a:r>
              <a:rPr lang="en-US" baseline="0" dirty="0"/>
              <a:t> by employees</a:t>
            </a:r>
          </a:p>
          <a:p>
            <a:pPr lvl="0"/>
            <a:r>
              <a:rPr lang="en-US" dirty="0"/>
              <a:t>CISO must function at level of executive management</a:t>
            </a:r>
          </a:p>
          <a:p>
            <a:pPr lvl="1"/>
            <a:r>
              <a:rPr lang="en-US" dirty="0"/>
              <a:t>Business strategist</a:t>
            </a:r>
          </a:p>
          <a:p>
            <a:pPr lvl="1"/>
            <a:r>
              <a:rPr lang="en-US" dirty="0"/>
              <a:t>Participate in executive leadership team</a:t>
            </a:r>
          </a:p>
          <a:p>
            <a:pPr lvl="1"/>
            <a:r>
              <a:rPr lang="en-US" dirty="0"/>
              <a:t>Enable integration of due diligence to standard of care into all business streams</a:t>
            </a:r>
          </a:p>
        </p:txBody>
      </p:sp>
    </p:spTree>
    <p:extLst>
      <p:ext uri="{BB962C8B-B14F-4D97-AF65-F5344CB8AC3E}">
        <p14:creationId xmlns:p14="http://schemas.microsoft.com/office/powerpoint/2010/main" val="380012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524000"/>
          </a:xfrm>
        </p:spPr>
        <p:txBody>
          <a:bodyPr/>
          <a:lstStyle/>
          <a:p>
            <a:pPr lvl="0"/>
            <a:r>
              <a:rPr lang="en-US" dirty="0"/>
              <a:t>STRATEGY, GOVERNANCE, &amp; THE STANDARD OF CARE</a:t>
            </a:r>
          </a:p>
        </p:txBody>
      </p:sp>
      <p:sp>
        <p:nvSpPr>
          <p:cNvPr id="5" name="Content Placeholder 4"/>
          <p:cNvSpPr>
            <a:spLocks noGrp="1"/>
          </p:cNvSpPr>
          <p:nvPr>
            <p:ph idx="1"/>
          </p:nvPr>
        </p:nvSpPr>
        <p:spPr>
          <a:xfrm>
            <a:off x="990600" y="1600200"/>
            <a:ext cx="7162800" cy="4724400"/>
          </a:xfrm>
        </p:spPr>
        <p:txBody>
          <a:bodyPr/>
          <a:lstStyle/>
          <a:p>
            <a:r>
              <a:rPr lang="en-US" sz="2800" dirty="0"/>
              <a:t>Standard of Care</a:t>
            </a:r>
          </a:p>
          <a:p>
            <a:r>
              <a:rPr lang="en-US" sz="2800" dirty="0"/>
              <a:t>Governance &amp; </a:t>
            </a:r>
            <a:br>
              <a:rPr lang="en-US" sz="2800" dirty="0"/>
            </a:br>
            <a:r>
              <a:rPr lang="en-US" sz="2800" dirty="0"/>
              <a:t>Accountability</a:t>
            </a:r>
          </a:p>
          <a:p>
            <a:r>
              <a:rPr lang="en-US" sz="2800" dirty="0"/>
              <a:t>Roles &amp; </a:t>
            </a:r>
            <a:br>
              <a:rPr lang="en-US" sz="2800" dirty="0"/>
            </a:br>
            <a:r>
              <a:rPr lang="en-US" sz="2800" dirty="0"/>
              <a:t>Responsibilities</a:t>
            </a:r>
          </a:p>
          <a:p>
            <a:r>
              <a:rPr lang="en-US" sz="2800" dirty="0"/>
              <a:t>Reporting</a:t>
            </a:r>
          </a:p>
          <a:p>
            <a:r>
              <a:rPr lang="en-US" sz="2800" dirty="0"/>
              <a:t>Monitoring</a:t>
            </a:r>
          </a:p>
          <a:p>
            <a:r>
              <a:rPr lang="en-US" sz="2800" dirty="0"/>
              <a:t>Metrics</a:t>
            </a:r>
          </a:p>
          <a:p>
            <a:r>
              <a:rPr lang="en-US" sz="2800" dirty="0"/>
              <a:t>Executive</a:t>
            </a:r>
            <a:r>
              <a:rPr lang="en-US" sz="2800" baseline="0" dirty="0"/>
              <a:t> Visibility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4478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075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48600" cy="1143000"/>
          </a:xfrm>
        </p:spPr>
        <p:txBody>
          <a:bodyPr/>
          <a:lstStyle/>
          <a:p>
            <a:pPr lvl="0"/>
            <a:r>
              <a:rPr lang="en-US" dirty="0"/>
              <a:t>Standard of Care (1)</a:t>
            </a:r>
          </a:p>
        </p:txBody>
      </p:sp>
      <p:sp>
        <p:nvSpPr>
          <p:cNvPr id="5" name="Content Placeholder 4"/>
          <p:cNvSpPr>
            <a:spLocks noGrp="1"/>
          </p:cNvSpPr>
          <p:nvPr>
            <p:ph idx="1"/>
          </p:nvPr>
        </p:nvSpPr>
        <p:spPr>
          <a:xfrm>
            <a:off x="228600" y="1143000"/>
            <a:ext cx="8001000" cy="5410200"/>
          </a:xfrm>
        </p:spPr>
        <p:txBody>
          <a:bodyPr/>
          <a:lstStyle/>
          <a:p>
            <a:r>
              <a:rPr lang="en-US" dirty="0"/>
              <a:t>Key vision</a:t>
            </a:r>
          </a:p>
          <a:p>
            <a:pPr lvl="1"/>
            <a:r>
              <a:rPr lang="en-US" dirty="0"/>
              <a:t>Put in place mechanisms for</a:t>
            </a:r>
          </a:p>
          <a:p>
            <a:pPr lvl="1"/>
            <a:r>
              <a:rPr lang="en-US" dirty="0"/>
              <a:t>Enabling business to </a:t>
            </a:r>
            <a:br>
              <a:rPr lang="en-US" dirty="0"/>
            </a:br>
            <a:r>
              <a:rPr lang="en-US" dirty="0"/>
              <a:t>demonstrate</a:t>
            </a:r>
          </a:p>
          <a:p>
            <a:pPr lvl="1"/>
            <a:r>
              <a:rPr lang="en-US" dirty="0"/>
              <a:t>Due diligence</a:t>
            </a:r>
          </a:p>
          <a:p>
            <a:pPr lvl="1"/>
            <a:r>
              <a:rPr lang="en-US" dirty="0"/>
              <a:t>To appropriate standard of </a:t>
            </a:r>
            <a:br>
              <a:rPr lang="en-US" dirty="0"/>
            </a:br>
            <a:r>
              <a:rPr lang="en-US" dirty="0"/>
              <a:t>care</a:t>
            </a:r>
          </a:p>
          <a:p>
            <a:r>
              <a:rPr lang="en-US" dirty="0"/>
              <a:t>Basic steps</a:t>
            </a:r>
          </a:p>
          <a:p>
            <a:pPr lvl="1"/>
            <a:r>
              <a:rPr lang="en-US" dirty="0"/>
              <a:t>Evaluate risk qualitatively</a:t>
            </a:r>
          </a:p>
          <a:p>
            <a:pPr lvl="2"/>
            <a:r>
              <a:rPr lang="en-US" dirty="0"/>
              <a:t>High – medium – low</a:t>
            </a:r>
          </a:p>
          <a:p>
            <a:pPr lvl="2"/>
            <a:r>
              <a:rPr lang="en-US" dirty="0"/>
              <a:t>NOT using quantitative methods such as ALE</a:t>
            </a:r>
          </a:p>
          <a:p>
            <a:pPr lvl="1"/>
            <a:r>
              <a:rPr lang="en-US" dirty="0"/>
              <a:t>Use accepted standards as framework</a:t>
            </a:r>
          </a:p>
          <a:p>
            <a:pPr lvl="1"/>
            <a:r>
              <a:rPr lang="en-US" dirty="0"/>
              <a:t>Translate high-level policy into action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6356">
            <a:off x="5435396" y="669493"/>
            <a:ext cx="3515403" cy="3463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970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a:t>Standard of Care (2)</a:t>
            </a:r>
          </a:p>
        </p:txBody>
      </p:sp>
      <p:sp>
        <p:nvSpPr>
          <p:cNvPr id="3" name="Content Placeholder 2"/>
          <p:cNvSpPr>
            <a:spLocks noGrp="1"/>
          </p:cNvSpPr>
          <p:nvPr>
            <p:ph idx="1"/>
          </p:nvPr>
        </p:nvSpPr>
        <p:spPr>
          <a:xfrm>
            <a:off x="304800" y="1371600"/>
            <a:ext cx="7848600" cy="4953000"/>
          </a:xfrm>
        </p:spPr>
        <p:txBody>
          <a:bodyPr/>
          <a:lstStyle/>
          <a:p>
            <a:r>
              <a:rPr lang="en-US" dirty="0"/>
              <a:t>Internationally accepted for standards of due care include</a:t>
            </a:r>
          </a:p>
          <a:p>
            <a:pPr lvl="1"/>
            <a:r>
              <a:rPr lang="en-US" dirty="0"/>
              <a:t>ISO/IEC 17799:2005</a:t>
            </a:r>
          </a:p>
          <a:p>
            <a:pPr lvl="1"/>
            <a:r>
              <a:rPr lang="en-US" dirty="0"/>
              <a:t>ISO/IEC 27001:2005</a:t>
            </a:r>
          </a:p>
          <a:p>
            <a:pPr lvl="1"/>
            <a:r>
              <a:rPr lang="en-US" dirty="0"/>
              <a:t>ISO/IEC 13335-1:2004</a:t>
            </a:r>
          </a:p>
          <a:p>
            <a:pPr lvl="1"/>
            <a:r>
              <a:rPr lang="en-US" cap="small" dirty="0"/>
              <a:t>CobiT® – </a:t>
            </a:r>
            <a:r>
              <a:rPr lang="en-US" dirty="0"/>
              <a:t>Control Objectives for IT</a:t>
            </a:r>
          </a:p>
          <a:p>
            <a:pPr lvl="1"/>
            <a:r>
              <a:rPr lang="en-US" dirty="0"/>
              <a:t>ITIL® – IT Infrastructure Library</a:t>
            </a:r>
          </a:p>
          <a:p>
            <a:r>
              <a:rPr lang="en-US" dirty="0"/>
              <a:t>See Exhibit 65.1 &amp; also CSH5 chapters</a:t>
            </a:r>
          </a:p>
          <a:p>
            <a:pPr lvl="1"/>
            <a:r>
              <a:rPr lang="en-US" dirty="0"/>
              <a:t>44 “Security Policy Guidelines”</a:t>
            </a:r>
          </a:p>
          <a:p>
            <a:pPr lvl="1"/>
            <a:r>
              <a:rPr lang="en-US" dirty="0"/>
              <a:t>54 “Security Audits, Standards, and Inspections”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8800"/>
            <a:ext cx="2705100" cy="2705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259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lvl="0"/>
            <a:r>
              <a:rPr lang="en-US" dirty="0"/>
              <a:t>Standard of Care (3)</a:t>
            </a:r>
          </a:p>
        </p:txBody>
      </p:sp>
      <p:sp>
        <p:nvSpPr>
          <p:cNvPr id="5" name="Content Placeholder 4"/>
          <p:cNvSpPr>
            <a:spLocks noGrp="1"/>
          </p:cNvSpPr>
          <p:nvPr>
            <p:ph idx="1"/>
          </p:nvPr>
        </p:nvSpPr>
        <p:spPr>
          <a:xfrm>
            <a:off x="990600" y="1066800"/>
            <a:ext cx="7924800" cy="5410200"/>
          </a:xfrm>
        </p:spPr>
        <p:txBody>
          <a:bodyPr/>
          <a:lstStyle/>
          <a:p>
            <a:r>
              <a:rPr lang="en-US" i="1" dirty="0"/>
              <a:t>Internationally accepted </a:t>
            </a:r>
            <a:r>
              <a:rPr lang="en-US" dirty="0"/>
              <a:t>standards</a:t>
            </a:r>
          </a:p>
          <a:p>
            <a:pPr lvl="1"/>
            <a:r>
              <a:rPr lang="en-US" dirty="0"/>
              <a:t>See CSH5 </a:t>
            </a:r>
            <a:r>
              <a:rPr lang="en-US" dirty="0" err="1"/>
              <a:t>Ch</a:t>
            </a:r>
            <a:r>
              <a:rPr lang="en-US" dirty="0"/>
              <a:t> 54: Security Audits, Standards &amp; Inspections</a:t>
            </a:r>
          </a:p>
          <a:p>
            <a:r>
              <a:rPr lang="en-US" dirty="0"/>
              <a:t>Risk assessment</a:t>
            </a:r>
          </a:p>
          <a:p>
            <a:pPr lvl="1"/>
            <a:r>
              <a:rPr lang="en-US" dirty="0"/>
              <a:t>Is not vulnerability analysis or audit</a:t>
            </a:r>
          </a:p>
          <a:p>
            <a:pPr lvl="1"/>
            <a:r>
              <a:rPr lang="en-US" dirty="0"/>
              <a:t>Must identify potential areas </a:t>
            </a:r>
          </a:p>
          <a:p>
            <a:pPr lvl="2"/>
            <a:r>
              <a:rPr lang="en-US" dirty="0"/>
              <a:t>That could result in exposure </a:t>
            </a:r>
          </a:p>
          <a:p>
            <a:pPr lvl="2"/>
            <a:r>
              <a:rPr lang="en-US" dirty="0"/>
              <a:t>Above defined threshold </a:t>
            </a:r>
          </a:p>
          <a:p>
            <a:pPr lvl="2"/>
            <a:r>
              <a:rPr lang="en-US" dirty="0"/>
              <a:t>Of business impact</a:t>
            </a:r>
          </a:p>
          <a:p>
            <a:pPr lvl="1"/>
            <a:r>
              <a:rPr lang="en-US" dirty="0"/>
              <a:t>Identify critical functions/areas where failure could exceed </a:t>
            </a:r>
            <a:r>
              <a:rPr lang="en-US" i="1" dirty="0"/>
              <a:t>materiality threshold</a:t>
            </a:r>
          </a:p>
          <a:p>
            <a:pPr lvl="2"/>
            <a:r>
              <a:rPr lang="en-US" dirty="0"/>
              <a:t>E.g., if minimum damage $5M, will have different priorities than if threshold $500M</a:t>
            </a:r>
          </a:p>
        </p:txBody>
      </p:sp>
    </p:spTree>
    <p:extLst>
      <p:ext uri="{BB962C8B-B14F-4D97-AF65-F5344CB8AC3E}">
        <p14:creationId xmlns:p14="http://schemas.microsoft.com/office/powerpoint/2010/main" val="71462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of Care (4)</a:t>
            </a:r>
          </a:p>
        </p:txBody>
      </p:sp>
      <p:sp>
        <p:nvSpPr>
          <p:cNvPr id="3" name="Content Placeholder 2"/>
          <p:cNvSpPr>
            <a:spLocks noGrp="1"/>
          </p:cNvSpPr>
          <p:nvPr>
            <p:ph idx="1"/>
          </p:nvPr>
        </p:nvSpPr>
        <p:spPr>
          <a:xfrm>
            <a:off x="990600" y="990600"/>
            <a:ext cx="7924800" cy="5334000"/>
          </a:xfrm>
        </p:spPr>
        <p:txBody>
          <a:bodyPr/>
          <a:lstStyle/>
          <a:p>
            <a:r>
              <a:rPr lang="en-US" dirty="0"/>
              <a:t>CISO</a:t>
            </a:r>
            <a:r>
              <a:rPr lang="en-US" baseline="0" dirty="0"/>
              <a:t> does not micromanage</a:t>
            </a:r>
          </a:p>
          <a:p>
            <a:r>
              <a:rPr lang="en-US" dirty="0"/>
              <a:t>CISO assigns duties to appropriate staff</a:t>
            </a:r>
          </a:p>
          <a:p>
            <a:pPr lvl="1"/>
            <a:r>
              <a:rPr lang="en-US" baseline="0" dirty="0"/>
              <a:t>Detailed configuration of devices role </a:t>
            </a:r>
            <a:br>
              <a:rPr lang="en-US" baseline="0" dirty="0"/>
            </a:br>
            <a:r>
              <a:rPr lang="en-US" baseline="0" dirty="0"/>
              <a:t>of security officers &amp;</a:t>
            </a:r>
            <a:r>
              <a:rPr lang="en-US" dirty="0"/>
              <a:t> other employees</a:t>
            </a:r>
          </a:p>
          <a:p>
            <a:r>
              <a:rPr lang="en-US" dirty="0"/>
              <a:t>CISO reviews reports</a:t>
            </a:r>
          </a:p>
          <a:p>
            <a:r>
              <a:rPr lang="en-US" dirty="0"/>
              <a:t>CISO ensures continuous process improvement</a:t>
            </a:r>
          </a:p>
          <a:p>
            <a:r>
              <a:rPr lang="en-US" dirty="0"/>
              <a:t>Bruce Schneier: </a:t>
            </a:r>
            <a:r>
              <a:rPr lang="en-US" i="1" dirty="0"/>
              <a:t>“In the real world, security involves processes. It involves preventative technologies, but also detection and reaction processes, and an entire forensics system to hunt down and prosecute the guilty. Security is not a product; it itself is a process. And if we're ever going to make our digital systems secure, we're going to have to start building processes.”*</a:t>
            </a:r>
            <a:endParaRPr lang="en-US" dirty="0"/>
          </a:p>
        </p:txBody>
      </p:sp>
      <p:sp>
        <p:nvSpPr>
          <p:cNvPr id="4" name="TextBox 3"/>
          <p:cNvSpPr txBox="1"/>
          <p:nvPr/>
        </p:nvSpPr>
        <p:spPr>
          <a:xfrm>
            <a:off x="2514600" y="6315075"/>
            <a:ext cx="4113114" cy="523220"/>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Preface to </a:t>
            </a:r>
            <a:r>
              <a:rPr lang="en-US" sz="1400" i="1" dirty="0"/>
              <a:t>Secrets and Lies </a:t>
            </a:r>
            <a:r>
              <a:rPr lang="en-US" sz="1400" dirty="0"/>
              <a:t>(2004).</a:t>
            </a:r>
            <a:br>
              <a:rPr lang="en-US" sz="1400" i="1" dirty="0"/>
            </a:br>
            <a:r>
              <a:rPr lang="en-US" sz="1400" u="sng" dirty="0">
                <a:hlinkClick r:id="rId3"/>
              </a:rPr>
              <a:t>http</a:t>
            </a:r>
            <a:r>
              <a:rPr lang="en-US" sz="1400" dirty="0">
                <a:hlinkClick r:id="rId3"/>
              </a:rPr>
              <a:t>://www.schneier.com/book-sandl-pref.html</a:t>
            </a: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14400"/>
            <a:ext cx="1610179" cy="208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7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362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9050"/>
            <a:ext cx="8153400" cy="1143000"/>
          </a:xfrm>
        </p:spPr>
        <p:txBody>
          <a:bodyPr/>
          <a:lstStyle/>
          <a:p>
            <a:pPr lvl="0"/>
            <a:r>
              <a:rPr lang="en-US" dirty="0"/>
              <a:t>Governance &amp; Accountability (1)</a:t>
            </a:r>
          </a:p>
        </p:txBody>
      </p:sp>
      <p:sp>
        <p:nvSpPr>
          <p:cNvPr id="5" name="Content Placeholder 4"/>
          <p:cNvSpPr>
            <a:spLocks noGrp="1"/>
          </p:cNvSpPr>
          <p:nvPr>
            <p:ph idx="1"/>
          </p:nvPr>
        </p:nvSpPr>
        <p:spPr>
          <a:xfrm>
            <a:off x="990600" y="1371600"/>
            <a:ext cx="7772400" cy="4953000"/>
          </a:xfrm>
        </p:spPr>
        <p:txBody>
          <a:bodyPr/>
          <a:lstStyle/>
          <a:p>
            <a:r>
              <a:rPr lang="en-US" dirty="0"/>
              <a:t>Convergence: business processes becoming increasingly integrated into security processes</a:t>
            </a:r>
          </a:p>
          <a:p>
            <a:r>
              <a:rPr lang="en-US" dirty="0"/>
              <a:t>CISO increasingly involved in entire life-cycle of business strategy &amp; planning</a:t>
            </a:r>
          </a:p>
          <a:p>
            <a:r>
              <a:rPr lang="en-US" dirty="0"/>
              <a:t>Focus on business above all</a:t>
            </a:r>
          </a:p>
          <a:p>
            <a:pPr lvl="1"/>
            <a:r>
              <a:rPr lang="en-US" dirty="0"/>
              <a:t>Coordinate security with business objectives</a:t>
            </a:r>
          </a:p>
          <a:p>
            <a:pPr lvl="1"/>
            <a:r>
              <a:rPr lang="en-US" dirty="0"/>
              <a:t>Stop valuing abstract, unrealistic security above practicality and risk management</a:t>
            </a:r>
          </a:p>
          <a:p>
            <a:r>
              <a:rPr lang="en-US" dirty="0"/>
              <a:t>Break down organizational silos</a:t>
            </a:r>
          </a:p>
        </p:txBody>
      </p:sp>
    </p:spTree>
    <p:extLst>
      <p:ext uri="{BB962C8B-B14F-4D97-AF65-F5344CB8AC3E}">
        <p14:creationId xmlns:p14="http://schemas.microsoft.com/office/powerpoint/2010/main" val="348762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362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9050"/>
            <a:ext cx="8153400" cy="1143000"/>
          </a:xfrm>
        </p:spPr>
        <p:txBody>
          <a:bodyPr/>
          <a:lstStyle/>
          <a:p>
            <a:pPr lvl="0"/>
            <a:r>
              <a:rPr lang="en-US" dirty="0"/>
              <a:t>Governance &amp; Accountability (2)</a:t>
            </a:r>
          </a:p>
        </p:txBody>
      </p:sp>
      <p:sp>
        <p:nvSpPr>
          <p:cNvPr id="5" name="Content Placeholder 4"/>
          <p:cNvSpPr>
            <a:spLocks noGrp="1"/>
          </p:cNvSpPr>
          <p:nvPr>
            <p:ph idx="1"/>
          </p:nvPr>
        </p:nvSpPr>
        <p:spPr>
          <a:xfrm>
            <a:off x="990600" y="1066800"/>
            <a:ext cx="7543800" cy="5486400"/>
          </a:xfrm>
        </p:spPr>
        <p:txBody>
          <a:bodyPr/>
          <a:lstStyle/>
          <a:p>
            <a:r>
              <a:rPr lang="en-US" dirty="0"/>
              <a:t>Do NOT centralize ALL security under CISO</a:t>
            </a:r>
          </a:p>
          <a:p>
            <a:pPr lvl="1"/>
            <a:r>
              <a:rPr lang="en-US" dirty="0"/>
              <a:t>Assign security responsibilities to all business unit executives</a:t>
            </a:r>
          </a:p>
          <a:p>
            <a:pPr lvl="0"/>
            <a:r>
              <a:rPr lang="en-US" dirty="0"/>
              <a:t>Benefits:</a:t>
            </a:r>
          </a:p>
          <a:p>
            <a:pPr marL="914400" lvl="1" indent="-457200">
              <a:buFont typeface="+mj-lt"/>
              <a:buAutoNum type="arabicPeriod"/>
            </a:pPr>
            <a:r>
              <a:rPr lang="en-US" dirty="0"/>
              <a:t>No one security group can manage all of security by itself</a:t>
            </a:r>
          </a:p>
          <a:p>
            <a:pPr marL="914400" lvl="1" indent="-457200">
              <a:buFont typeface="+mj-lt"/>
              <a:buAutoNum type="arabicPeriod"/>
            </a:pPr>
            <a:r>
              <a:rPr lang="en-US" dirty="0"/>
              <a:t>Accountability helps focus attention on security</a:t>
            </a:r>
          </a:p>
          <a:p>
            <a:pPr marL="914400" lvl="1" indent="-457200">
              <a:buFont typeface="+mj-lt"/>
              <a:buAutoNum type="arabicPeriod"/>
            </a:pPr>
            <a:r>
              <a:rPr lang="en-US" dirty="0"/>
              <a:t>Interdisciplinary approach increases flexibility &amp; responsiveness</a:t>
            </a:r>
          </a:p>
          <a:p>
            <a:pPr marL="914400" lvl="1" indent="-457200">
              <a:buFont typeface="+mj-lt"/>
              <a:buAutoNum type="arabicPeriod"/>
            </a:pPr>
            <a:r>
              <a:rPr lang="en-US" dirty="0"/>
              <a:t>Involving every management unit increases security thinking during planning</a:t>
            </a:r>
          </a:p>
          <a:p>
            <a:pPr marL="914400" lvl="1" indent="-457200">
              <a:buFont typeface="+mj-lt"/>
              <a:buAutoNum type="arabicPeriod"/>
            </a:pPr>
            <a:r>
              <a:rPr lang="en-US" dirty="0"/>
              <a:t>Funding for security assigned throughout organization</a:t>
            </a:r>
          </a:p>
          <a:p>
            <a:pPr lvl="1"/>
            <a:endParaRPr lang="en-US" dirty="0"/>
          </a:p>
        </p:txBody>
      </p:sp>
    </p:spTree>
    <p:extLst>
      <p:ext uri="{BB962C8B-B14F-4D97-AF65-F5344CB8AC3E}">
        <p14:creationId xmlns:p14="http://schemas.microsoft.com/office/powerpoint/2010/main" val="109051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153400" cy="1143000"/>
          </a:xfrm>
        </p:spPr>
        <p:txBody>
          <a:bodyPr/>
          <a:lstStyle/>
          <a:p>
            <a:pPr lvl="0"/>
            <a:r>
              <a:rPr lang="en-US" dirty="0"/>
              <a:t>Governance &amp; Accountability (3)</a:t>
            </a:r>
          </a:p>
        </p:txBody>
      </p:sp>
      <p:sp>
        <p:nvSpPr>
          <p:cNvPr id="5" name="Content Placeholder 4"/>
          <p:cNvSpPr>
            <a:spLocks noGrp="1"/>
          </p:cNvSpPr>
          <p:nvPr>
            <p:ph idx="1"/>
          </p:nvPr>
        </p:nvSpPr>
        <p:spPr>
          <a:xfrm>
            <a:off x="152400" y="838200"/>
            <a:ext cx="8991600" cy="381000"/>
          </a:xfrm>
        </p:spPr>
        <p:txBody>
          <a:bodyPr/>
          <a:lstStyle/>
          <a:p>
            <a:pPr marL="0" indent="0">
              <a:buNone/>
            </a:pPr>
            <a:r>
              <a:rPr lang="en-US" sz="2000" dirty="0"/>
              <a:t>Policy-driven approach to IA/BCP/DRP governance</a:t>
            </a:r>
          </a:p>
        </p:txBody>
      </p:sp>
      <p:sp>
        <p:nvSpPr>
          <p:cNvPr id="3" name="TextBox 2"/>
          <p:cNvSpPr txBox="1"/>
          <p:nvPr/>
        </p:nvSpPr>
        <p:spPr>
          <a:xfrm>
            <a:off x="152400" y="2133600"/>
            <a:ext cx="678391" cy="338554"/>
          </a:xfrm>
          <a:prstGeom prst="rect">
            <a:avLst/>
          </a:prstGeom>
          <a:solidFill>
            <a:srgbClr val="FFC000"/>
          </a:solidFill>
          <a:scene3d>
            <a:camera prst="orthographicFront"/>
            <a:lightRig rig="threePt" dir="t"/>
          </a:scene3d>
          <a:sp3d>
            <a:bevelT/>
          </a:sp3d>
        </p:spPr>
        <p:txBody>
          <a:bodyPr wrap="none" rtlCol="0">
            <a:spAutoFit/>
          </a:bodyPr>
          <a:lstStyle/>
          <a:p>
            <a:r>
              <a:rPr lang="en-US" sz="1600" i="1" dirty="0">
                <a:latin typeface="Arial Narrow" pitchFamily="34" charset="0"/>
              </a:rPr>
              <a:t>Policy</a:t>
            </a:r>
          </a:p>
        </p:txBody>
      </p:sp>
      <p:sp>
        <p:nvSpPr>
          <p:cNvPr id="6" name="TextBox 5"/>
          <p:cNvSpPr txBox="1"/>
          <p:nvPr/>
        </p:nvSpPr>
        <p:spPr>
          <a:xfrm>
            <a:off x="152400" y="1219200"/>
            <a:ext cx="2163541" cy="584775"/>
          </a:xfrm>
          <a:prstGeom prst="rect">
            <a:avLst/>
          </a:prstGeom>
          <a:solidFill>
            <a:srgbClr val="FFC000"/>
          </a:solidFill>
          <a:scene3d>
            <a:camera prst="orthographicFront"/>
            <a:lightRig rig="threePt" dir="t"/>
          </a:scene3d>
          <a:sp3d>
            <a:bevelT/>
          </a:sp3d>
        </p:spPr>
        <p:txBody>
          <a:bodyPr wrap="none" rtlCol="0">
            <a:spAutoFit/>
          </a:bodyPr>
          <a:lstStyle/>
          <a:p>
            <a:r>
              <a:rPr lang="en-US" sz="1600" i="1" dirty="0">
                <a:latin typeface="Arial Narrow" pitchFamily="34" charset="0"/>
              </a:rPr>
              <a:t>Senior Leadership Team </a:t>
            </a:r>
            <a:br>
              <a:rPr lang="en-US" sz="1600" i="1" dirty="0">
                <a:latin typeface="Arial Narrow" pitchFamily="34" charset="0"/>
              </a:rPr>
            </a:br>
            <a:r>
              <a:rPr lang="en-US" sz="1600" i="1" dirty="0">
                <a:latin typeface="Arial Narrow" pitchFamily="34" charset="0"/>
              </a:rPr>
              <a:t>(C-level)</a:t>
            </a:r>
          </a:p>
        </p:txBody>
      </p:sp>
      <p:sp>
        <p:nvSpPr>
          <p:cNvPr id="7" name="TextBox 6"/>
          <p:cNvSpPr txBox="1"/>
          <p:nvPr/>
        </p:nvSpPr>
        <p:spPr>
          <a:xfrm>
            <a:off x="152400" y="3361690"/>
            <a:ext cx="986167" cy="338554"/>
          </a:xfrm>
          <a:prstGeom prst="rect">
            <a:avLst/>
          </a:prstGeom>
          <a:solidFill>
            <a:srgbClr val="FFC000"/>
          </a:solidFill>
          <a:scene3d>
            <a:camera prst="orthographicFront"/>
            <a:lightRig rig="threePt" dir="t"/>
          </a:scene3d>
          <a:sp3d>
            <a:bevelT/>
          </a:sp3d>
        </p:spPr>
        <p:txBody>
          <a:bodyPr wrap="none" rtlCol="0">
            <a:spAutoFit/>
          </a:bodyPr>
          <a:lstStyle/>
          <a:p>
            <a:r>
              <a:rPr lang="en-US" sz="1600" i="1" dirty="0">
                <a:latin typeface="Arial Narrow" pitchFamily="34" charset="0"/>
              </a:rPr>
              <a:t>Principles</a:t>
            </a:r>
          </a:p>
        </p:txBody>
      </p:sp>
      <p:sp>
        <p:nvSpPr>
          <p:cNvPr id="8" name="TextBox 7"/>
          <p:cNvSpPr txBox="1"/>
          <p:nvPr/>
        </p:nvSpPr>
        <p:spPr>
          <a:xfrm>
            <a:off x="161925" y="4302124"/>
            <a:ext cx="1350050" cy="584775"/>
          </a:xfrm>
          <a:prstGeom prst="rect">
            <a:avLst/>
          </a:prstGeom>
          <a:solidFill>
            <a:srgbClr val="FFC000"/>
          </a:solidFill>
          <a:scene3d>
            <a:camera prst="orthographicFront"/>
            <a:lightRig rig="threePt" dir="t"/>
          </a:scene3d>
          <a:sp3d>
            <a:bevelT/>
          </a:sp3d>
        </p:spPr>
        <p:txBody>
          <a:bodyPr wrap="none" rtlCol="0">
            <a:spAutoFit/>
          </a:bodyPr>
          <a:lstStyle/>
          <a:p>
            <a:r>
              <a:rPr lang="en-US" sz="1600" i="1" dirty="0">
                <a:latin typeface="Arial Narrow" pitchFamily="34" charset="0"/>
              </a:rPr>
              <a:t>Business Unit </a:t>
            </a:r>
            <a:br>
              <a:rPr lang="en-US" sz="1600" i="1" dirty="0">
                <a:latin typeface="Arial Narrow" pitchFamily="34" charset="0"/>
              </a:rPr>
            </a:br>
            <a:r>
              <a:rPr lang="en-US" sz="1600" i="1" dirty="0">
                <a:latin typeface="Arial Narrow" pitchFamily="34" charset="0"/>
              </a:rPr>
              <a:t>Team</a:t>
            </a:r>
          </a:p>
        </p:txBody>
      </p:sp>
      <p:sp>
        <p:nvSpPr>
          <p:cNvPr id="9" name="TextBox 8"/>
          <p:cNvSpPr txBox="1"/>
          <p:nvPr/>
        </p:nvSpPr>
        <p:spPr>
          <a:xfrm>
            <a:off x="2321693" y="1219200"/>
            <a:ext cx="2021707" cy="830997"/>
          </a:xfrm>
          <a:prstGeom prst="rect">
            <a:avLst/>
          </a:prstGeom>
          <a:solidFill>
            <a:srgbClr val="FFC000"/>
          </a:solidFill>
          <a:scene3d>
            <a:camera prst="orthographicFront"/>
            <a:lightRig rig="threePt" dir="t"/>
          </a:scene3d>
          <a:sp3d>
            <a:bevelT/>
          </a:sp3d>
        </p:spPr>
        <p:txBody>
          <a:bodyPr wrap="none" rtlCol="0">
            <a:spAutoFit/>
          </a:bodyPr>
          <a:lstStyle/>
          <a:p>
            <a:pPr marL="285750" indent="-285750">
              <a:buFont typeface="Arial" pitchFamily="34" charset="0"/>
              <a:buChar char="•"/>
            </a:pPr>
            <a:r>
              <a:rPr lang="en-US" sz="1600" dirty="0">
                <a:latin typeface="Arial Narrow" pitchFamily="34" charset="0"/>
              </a:rPr>
              <a:t>Authority for policy</a:t>
            </a:r>
          </a:p>
          <a:p>
            <a:pPr marL="285750" indent="-285750">
              <a:buFont typeface="Arial" pitchFamily="34" charset="0"/>
              <a:buChar char="•"/>
            </a:pPr>
            <a:r>
              <a:rPr lang="en-US" sz="1600" dirty="0">
                <a:latin typeface="Arial Narrow" pitchFamily="34" charset="0"/>
              </a:rPr>
              <a:t>Governance body</a:t>
            </a:r>
          </a:p>
          <a:p>
            <a:pPr marL="285750" indent="-285750">
              <a:buFont typeface="Arial" pitchFamily="34" charset="0"/>
              <a:buChar char="•"/>
            </a:pPr>
            <a:r>
              <a:rPr lang="en-US" sz="1600" dirty="0">
                <a:latin typeface="Arial Narrow" pitchFamily="34" charset="0"/>
              </a:rPr>
              <a:t>Program oversight</a:t>
            </a:r>
          </a:p>
        </p:txBody>
      </p:sp>
      <p:sp>
        <p:nvSpPr>
          <p:cNvPr id="4" name="TextBox 3"/>
          <p:cNvSpPr txBox="1"/>
          <p:nvPr/>
        </p:nvSpPr>
        <p:spPr>
          <a:xfrm>
            <a:off x="836950" y="2133600"/>
            <a:ext cx="5123518" cy="1077218"/>
          </a:xfrm>
          <a:prstGeom prst="rect">
            <a:avLst/>
          </a:prstGeom>
          <a:solidFill>
            <a:srgbClr val="FFC000"/>
          </a:solidFill>
          <a:scene3d>
            <a:camera prst="orthographicFront"/>
            <a:lightRig rig="threePt" dir="t"/>
          </a:scene3d>
          <a:sp3d>
            <a:bevelT/>
          </a:sp3d>
        </p:spPr>
        <p:txBody>
          <a:bodyPr wrap="none" rtlCol="0">
            <a:spAutoFit/>
          </a:bodyPr>
          <a:lstStyle/>
          <a:p>
            <a:pPr marL="285750" indent="-285750">
              <a:buFont typeface="Arial" pitchFamily="34" charset="0"/>
              <a:buChar char="•"/>
            </a:pPr>
            <a:r>
              <a:rPr lang="en-US" sz="1600" dirty="0">
                <a:latin typeface="Arial Narrow" pitchFamily="34" charset="0"/>
              </a:rPr>
              <a:t>Accountability</a:t>
            </a:r>
          </a:p>
          <a:p>
            <a:pPr marL="285750" indent="-285750">
              <a:buFont typeface="Arial" pitchFamily="34" charset="0"/>
              <a:buChar char="•"/>
            </a:pPr>
            <a:r>
              <a:rPr lang="en-US" sz="1600" dirty="0">
                <a:latin typeface="Arial Narrow" pitchFamily="34" charset="0"/>
              </a:rPr>
              <a:t>Programs &amp; program authority</a:t>
            </a:r>
          </a:p>
          <a:p>
            <a:pPr marL="285750" indent="-285750">
              <a:buFont typeface="Arial" pitchFamily="34" charset="0"/>
              <a:buChar char="•"/>
            </a:pPr>
            <a:r>
              <a:rPr lang="en-US" sz="1600" dirty="0">
                <a:latin typeface="Arial Narrow" pitchFamily="34" charset="0"/>
              </a:rPr>
              <a:t>Governance processes</a:t>
            </a:r>
          </a:p>
          <a:p>
            <a:pPr marL="285750" indent="-285750">
              <a:buFont typeface="Arial" pitchFamily="34" charset="0"/>
              <a:buChar char="•"/>
            </a:pPr>
            <a:r>
              <a:rPr lang="en-US" sz="1600" dirty="0">
                <a:latin typeface="Arial Narrow" pitchFamily="34" charset="0"/>
              </a:rPr>
              <a:t>Publishes under authority of entire senior leadership team</a:t>
            </a:r>
          </a:p>
        </p:txBody>
      </p:sp>
      <p:sp>
        <p:nvSpPr>
          <p:cNvPr id="10" name="TextBox 9"/>
          <p:cNvSpPr txBox="1"/>
          <p:nvPr/>
        </p:nvSpPr>
        <p:spPr>
          <a:xfrm>
            <a:off x="1143000" y="3360003"/>
            <a:ext cx="4144083" cy="830997"/>
          </a:xfrm>
          <a:prstGeom prst="rect">
            <a:avLst/>
          </a:prstGeom>
          <a:solidFill>
            <a:srgbClr val="FFC000"/>
          </a:solidFill>
          <a:scene3d>
            <a:camera prst="orthographicFront"/>
            <a:lightRig rig="threePt" dir="t"/>
          </a:scene3d>
          <a:sp3d>
            <a:bevelT/>
          </a:sp3d>
        </p:spPr>
        <p:txBody>
          <a:bodyPr wrap="none" rtlCol="0">
            <a:spAutoFit/>
          </a:bodyPr>
          <a:lstStyle/>
          <a:p>
            <a:r>
              <a:rPr lang="en-US" sz="1600" dirty="0">
                <a:latin typeface="Arial Narrow" pitchFamily="34" charset="0"/>
              </a:rPr>
              <a:t>5-6 high-level statements at descriptive level</a:t>
            </a:r>
          </a:p>
          <a:p>
            <a:r>
              <a:rPr lang="en-US" sz="1600" dirty="0">
                <a:latin typeface="Arial Narrow" pitchFamily="34" charset="0"/>
              </a:rPr>
              <a:t>Separate from policy</a:t>
            </a:r>
          </a:p>
          <a:p>
            <a:r>
              <a:rPr lang="en-US" sz="1600" dirty="0">
                <a:latin typeface="Arial Narrow" pitchFamily="34" charset="0"/>
              </a:rPr>
              <a:t>Establishes guidance for business unit standards</a:t>
            </a:r>
          </a:p>
        </p:txBody>
      </p:sp>
      <p:sp>
        <p:nvSpPr>
          <p:cNvPr id="11" name="TextBox 10"/>
          <p:cNvSpPr txBox="1"/>
          <p:nvPr/>
        </p:nvSpPr>
        <p:spPr>
          <a:xfrm>
            <a:off x="1511975" y="4302124"/>
            <a:ext cx="7402681" cy="2554545"/>
          </a:xfrm>
          <a:prstGeom prst="rect">
            <a:avLst/>
          </a:prstGeom>
          <a:solidFill>
            <a:srgbClr val="FFC000"/>
          </a:solidFill>
          <a:scene3d>
            <a:camera prst="orthographicFront"/>
            <a:lightRig rig="threePt" dir="t"/>
          </a:scene3d>
          <a:sp3d>
            <a:bevelT/>
          </a:sp3d>
        </p:spPr>
        <p:txBody>
          <a:bodyPr wrap="square" rtlCol="0">
            <a:spAutoFit/>
          </a:bodyPr>
          <a:lstStyle/>
          <a:p>
            <a:pPr marL="285750" indent="-285750">
              <a:buFont typeface="Arial" pitchFamily="34" charset="0"/>
              <a:buChar char="•"/>
            </a:pPr>
            <a:r>
              <a:rPr lang="en-US" sz="1600" dirty="0">
                <a:latin typeface="Arial Narrow" pitchFamily="34" charset="0"/>
              </a:rPr>
              <a:t>Staff support</a:t>
            </a:r>
          </a:p>
          <a:p>
            <a:pPr marL="285750" indent="-285750">
              <a:buFont typeface="Arial" pitchFamily="34" charset="0"/>
              <a:buChar char="•"/>
            </a:pPr>
            <a:r>
              <a:rPr lang="en-US" sz="1600" dirty="0">
                <a:latin typeface="Arial Narrow" pitchFamily="34" charset="0"/>
              </a:rPr>
              <a:t>Facilitates governance process</a:t>
            </a:r>
          </a:p>
          <a:p>
            <a:pPr marL="285750" indent="-285750">
              <a:buFont typeface="Arial" pitchFamily="34" charset="0"/>
              <a:buChar char="•"/>
            </a:pPr>
            <a:r>
              <a:rPr lang="en-US" sz="1600" dirty="0">
                <a:latin typeface="Arial Narrow" pitchFamily="34" charset="0"/>
              </a:rPr>
              <a:t>Provides technical leadership for security across business units</a:t>
            </a:r>
          </a:p>
          <a:p>
            <a:pPr marL="285750" indent="-285750">
              <a:buFont typeface="Arial" pitchFamily="34" charset="0"/>
              <a:buChar char="•"/>
            </a:pPr>
            <a:r>
              <a:rPr lang="en-US" sz="1600" dirty="0">
                <a:latin typeface="Arial Narrow" pitchFamily="34" charset="0"/>
              </a:rPr>
              <a:t>Representatives from each business unit  + audit</a:t>
            </a:r>
          </a:p>
          <a:p>
            <a:pPr marL="285750" indent="-285750">
              <a:buFont typeface="Arial" pitchFamily="34" charset="0"/>
              <a:buChar char="•"/>
            </a:pPr>
            <a:r>
              <a:rPr lang="en-US" sz="1600" dirty="0">
                <a:latin typeface="Arial Narrow" pitchFamily="34" charset="0"/>
              </a:rPr>
              <a:t>CISO = chair</a:t>
            </a:r>
          </a:p>
          <a:p>
            <a:pPr marL="285750" indent="-285750">
              <a:buFont typeface="Arial" pitchFamily="34" charset="0"/>
              <a:buChar char="•"/>
            </a:pPr>
            <a:r>
              <a:rPr lang="en-US" sz="1600" dirty="0">
                <a:latin typeface="Arial Narrow" pitchFamily="34" charset="0"/>
              </a:rPr>
              <a:t>Coordinates policy principles for senior leadership team approvals</a:t>
            </a:r>
          </a:p>
          <a:p>
            <a:pPr marL="285750" indent="-285750">
              <a:buFont typeface="Arial" pitchFamily="34" charset="0"/>
              <a:buChar char="•"/>
            </a:pPr>
            <a:r>
              <a:rPr lang="en-US" sz="1600" dirty="0">
                <a:latin typeface="Arial Narrow" pitchFamily="34" charset="0"/>
              </a:rPr>
              <a:t>Standards at prescriptive level</a:t>
            </a:r>
          </a:p>
          <a:p>
            <a:pPr marL="285750" indent="-285750">
              <a:buFont typeface="Arial" pitchFamily="34" charset="0"/>
              <a:buChar char="•"/>
            </a:pPr>
            <a:r>
              <a:rPr lang="en-US" sz="1600" dirty="0">
                <a:latin typeface="Arial Narrow" pitchFamily="34" charset="0"/>
              </a:rPr>
              <a:t>Implements standards</a:t>
            </a:r>
          </a:p>
          <a:p>
            <a:pPr marL="285750" indent="-285750">
              <a:buFont typeface="Arial" pitchFamily="34" charset="0"/>
              <a:buChar char="•"/>
            </a:pPr>
            <a:r>
              <a:rPr lang="en-US" sz="1600" dirty="0">
                <a:latin typeface="Arial Narrow" pitchFamily="34" charset="0"/>
              </a:rPr>
              <a:t>Monitors effectiveness (metrics, reports)</a:t>
            </a:r>
          </a:p>
          <a:p>
            <a:pPr marL="285750" indent="-285750">
              <a:buFont typeface="Arial" pitchFamily="34" charset="0"/>
              <a:buChar char="•"/>
            </a:pPr>
            <a:r>
              <a:rPr lang="en-US" sz="1600" dirty="0">
                <a:latin typeface="Arial Narrow" pitchFamily="34" charset="0"/>
              </a:rPr>
              <a:t>Coordinates continuous process improvement for security across all business units</a:t>
            </a:r>
          </a:p>
        </p:txBody>
      </p:sp>
      <p:sp>
        <p:nvSpPr>
          <p:cNvPr id="12" name="TextBox 11"/>
          <p:cNvSpPr txBox="1"/>
          <p:nvPr/>
        </p:nvSpPr>
        <p:spPr>
          <a:xfrm>
            <a:off x="836950" y="2133600"/>
            <a:ext cx="5123518" cy="1077218"/>
          </a:xfrm>
          <a:prstGeom prst="rect">
            <a:avLst/>
          </a:prstGeom>
          <a:solidFill>
            <a:srgbClr val="FFC000"/>
          </a:solidFill>
          <a:scene3d>
            <a:camera prst="orthographicFront"/>
            <a:lightRig rig="threePt" dir="t"/>
          </a:scene3d>
          <a:sp3d>
            <a:bevelT/>
          </a:sp3d>
        </p:spPr>
        <p:txBody>
          <a:bodyPr wrap="none" rtlCol="0">
            <a:spAutoFit/>
          </a:bodyPr>
          <a:lstStyle/>
          <a:p>
            <a:pPr marL="285750" indent="-285750">
              <a:buFont typeface="Arial" pitchFamily="34" charset="0"/>
              <a:buChar char="•"/>
            </a:pPr>
            <a:r>
              <a:rPr lang="en-US" sz="1600" dirty="0">
                <a:latin typeface="Arial Narrow" pitchFamily="34" charset="0"/>
              </a:rPr>
              <a:t>Accountability</a:t>
            </a:r>
          </a:p>
          <a:p>
            <a:pPr marL="285750" indent="-285750">
              <a:buFont typeface="Arial" pitchFamily="34" charset="0"/>
              <a:buChar char="•"/>
            </a:pPr>
            <a:r>
              <a:rPr lang="en-US" sz="1600" dirty="0">
                <a:latin typeface="Arial Narrow" pitchFamily="34" charset="0"/>
              </a:rPr>
              <a:t>Programs &amp; program authority</a:t>
            </a:r>
          </a:p>
          <a:p>
            <a:pPr marL="285750" indent="-285750">
              <a:buFont typeface="Arial" pitchFamily="34" charset="0"/>
              <a:buChar char="•"/>
            </a:pPr>
            <a:r>
              <a:rPr lang="en-US" sz="1600" dirty="0">
                <a:latin typeface="Arial Narrow" pitchFamily="34" charset="0"/>
              </a:rPr>
              <a:t>Governance processes</a:t>
            </a:r>
          </a:p>
          <a:p>
            <a:pPr marL="285750" indent="-285750">
              <a:buFont typeface="Arial" pitchFamily="34" charset="0"/>
              <a:buChar char="•"/>
            </a:pPr>
            <a:r>
              <a:rPr lang="en-US" sz="1600" dirty="0">
                <a:latin typeface="Arial Narrow" pitchFamily="34" charset="0"/>
              </a:rPr>
              <a:t>Publishes under authority of entire senior leadership team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156" y="1625967"/>
            <a:ext cx="28575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51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Topics</a:t>
            </a:r>
          </a:p>
        </p:txBody>
      </p:sp>
      <p:sp>
        <p:nvSpPr>
          <p:cNvPr id="3075" name="Rectangle 3"/>
          <p:cNvSpPr>
            <a:spLocks noGrp="1" noChangeArrowheads="1"/>
          </p:cNvSpPr>
          <p:nvPr>
            <p:ph type="body" idx="1"/>
          </p:nvPr>
        </p:nvSpPr>
        <p:spPr>
          <a:xfrm>
            <a:off x="990600" y="1371600"/>
            <a:ext cx="5334000" cy="4953000"/>
          </a:xfrm>
        </p:spPr>
        <p:txBody>
          <a:bodyPr/>
          <a:lstStyle/>
          <a:p>
            <a:r>
              <a:rPr lang="en-US" sz="3200" dirty="0">
                <a:hlinkClick r:id="rId3" action="ppaction://hlinksldjump"/>
              </a:rPr>
              <a:t>CISO AS CHANGE AGENT</a:t>
            </a:r>
            <a:endParaRPr lang="en-US" sz="3200" dirty="0"/>
          </a:p>
          <a:p>
            <a:r>
              <a:rPr lang="en-US" sz="3200" dirty="0">
                <a:hlinkClick r:id="rId4" action="ppaction://hlinksldjump"/>
              </a:rPr>
              <a:t>CISO AS STRATEGIST</a:t>
            </a:r>
            <a:endParaRPr lang="en-US" sz="3200" dirty="0"/>
          </a:p>
          <a:p>
            <a:r>
              <a:rPr lang="en-US" sz="3200" dirty="0">
                <a:hlinkClick r:id="rId5" action="ppaction://hlinksldjump"/>
              </a:rPr>
              <a:t>STRATEGY, GOVERNANCE, AND THE STANDARD OF CARE</a:t>
            </a:r>
            <a:endParaRPr lang="en-US" sz="3200" dirty="0"/>
          </a:p>
          <a:p>
            <a:r>
              <a:rPr lang="en-US" sz="3200" dirty="0">
                <a:hlinkClick r:id="rId6" action="ppaction://hlinksldjump"/>
              </a:rPr>
              <a:t>RECOMMENDATIONS FOR SUCCESS FOR CISOs</a:t>
            </a:r>
            <a:endParaRPr lang="en-US" sz="3200" dirty="0"/>
          </a:p>
        </p:txBody>
      </p:sp>
      <p:pic>
        <p:nvPicPr>
          <p:cNvPr id="1026" name="Picture 2" descr="http://t2.gstatic.com/images?q=tbn:ANd9GcTpvd40pSCPAY2kSMMCkjBMsPJQKo5tY1vnFinffzvrdv8UkesCyc22GAu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143000"/>
            <a:ext cx="2971800" cy="44857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0" y="5867400"/>
            <a:ext cx="17526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dirty="0"/>
              <a:t>Karen F. </a:t>
            </a:r>
            <a:r>
              <a:rPr lang="en-US" sz="1400" dirty="0" err="1"/>
              <a:t>Worstell</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153400" cy="1143000"/>
          </a:xfrm>
        </p:spPr>
        <p:txBody>
          <a:bodyPr/>
          <a:lstStyle/>
          <a:p>
            <a:pPr lvl="0"/>
            <a:r>
              <a:rPr lang="en-US" dirty="0"/>
              <a:t>Governance &amp; Accountability (4)</a:t>
            </a:r>
          </a:p>
        </p:txBody>
      </p:sp>
      <p:sp>
        <p:nvSpPr>
          <p:cNvPr id="5" name="Content Placeholder 4"/>
          <p:cNvSpPr>
            <a:spLocks noGrp="1"/>
          </p:cNvSpPr>
          <p:nvPr>
            <p:ph idx="1"/>
          </p:nvPr>
        </p:nvSpPr>
        <p:spPr>
          <a:xfrm>
            <a:off x="76200" y="990600"/>
            <a:ext cx="8077200" cy="5334000"/>
          </a:xfrm>
        </p:spPr>
        <p:txBody>
          <a:bodyPr/>
          <a:lstStyle/>
          <a:p>
            <a:r>
              <a:rPr lang="en-US" dirty="0"/>
              <a:t>CISO must become agent of </a:t>
            </a:r>
            <a:br>
              <a:rPr lang="en-US" dirty="0"/>
            </a:br>
            <a:r>
              <a:rPr lang="en-US" dirty="0"/>
              <a:t>change</a:t>
            </a:r>
          </a:p>
          <a:p>
            <a:pPr lvl="1"/>
            <a:r>
              <a:rPr lang="en-US" dirty="0"/>
              <a:t>Move from implementation </a:t>
            </a:r>
          </a:p>
          <a:p>
            <a:pPr lvl="1"/>
            <a:r>
              <a:rPr lang="en-US" dirty="0"/>
              <a:t>Move to innovation &amp; </a:t>
            </a:r>
            <a:br>
              <a:rPr lang="en-US" dirty="0"/>
            </a:br>
            <a:r>
              <a:rPr lang="en-US" dirty="0"/>
              <a:t>responsiveness to business </a:t>
            </a:r>
            <a:br>
              <a:rPr lang="en-US" dirty="0"/>
            </a:br>
            <a:r>
              <a:rPr lang="en-US" dirty="0"/>
              <a:t>needs</a:t>
            </a:r>
          </a:p>
          <a:p>
            <a:r>
              <a:rPr lang="en-US" dirty="0"/>
              <a:t>Attack profiles changing</a:t>
            </a:r>
          </a:p>
          <a:p>
            <a:pPr lvl="1"/>
            <a:r>
              <a:rPr lang="en-US" dirty="0"/>
              <a:t>Moving away from simple technical exploits</a:t>
            </a:r>
          </a:p>
          <a:p>
            <a:pPr lvl="1"/>
            <a:r>
              <a:rPr lang="en-US" dirty="0"/>
              <a:t>Moving to targeted exploitation of business process weaknesses</a:t>
            </a:r>
          </a:p>
          <a:p>
            <a:pPr lvl="1"/>
            <a:r>
              <a:rPr lang="en-US" dirty="0"/>
              <a:t>Every executive must be thinking about security as normal part of business management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399"/>
            <a:ext cx="3661229" cy="2747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051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&amp; Responsibilities (1)</a:t>
            </a:r>
          </a:p>
        </p:txBody>
      </p:sp>
      <p:sp>
        <p:nvSpPr>
          <p:cNvPr id="3" name="Content Placeholder 2"/>
          <p:cNvSpPr>
            <a:spLocks noGrp="1"/>
          </p:cNvSpPr>
          <p:nvPr>
            <p:ph idx="1"/>
          </p:nvPr>
        </p:nvSpPr>
        <p:spPr/>
        <p:txBody>
          <a:bodyPr/>
          <a:lstStyle/>
          <a:p>
            <a:r>
              <a:rPr lang="en-US" dirty="0"/>
              <a:t>Convince upper management that CISO must be agent of change</a:t>
            </a:r>
          </a:p>
          <a:p>
            <a:pPr lvl="1"/>
            <a:r>
              <a:rPr lang="en-US" dirty="0"/>
              <a:t>Refer to best practices</a:t>
            </a:r>
          </a:p>
          <a:p>
            <a:pPr lvl="2"/>
            <a:r>
              <a:rPr lang="en-US" dirty="0"/>
              <a:t>Institute of Internal Auditors (IIA)</a:t>
            </a:r>
          </a:p>
          <a:p>
            <a:pPr lvl="2"/>
            <a:r>
              <a:rPr lang="en-US" dirty="0"/>
              <a:t>Information Security and Control Association (ISACA)</a:t>
            </a:r>
          </a:p>
          <a:p>
            <a:pPr lvl="2"/>
            <a:r>
              <a:rPr lang="en-US" dirty="0"/>
              <a:t>IT Governance Institute (ITGI)</a:t>
            </a:r>
          </a:p>
          <a:p>
            <a:pPr lvl="1"/>
            <a:r>
              <a:rPr lang="en-US" dirty="0"/>
              <a:t>Adapt to specific needs of organization</a:t>
            </a:r>
          </a:p>
          <a:p>
            <a:r>
              <a:rPr lang="en-US" dirty="0"/>
              <a:t>Expect incremental change, </a:t>
            </a:r>
            <a:br>
              <a:rPr lang="en-US" dirty="0"/>
            </a:br>
            <a:r>
              <a:rPr lang="en-US" dirty="0"/>
              <a:t>not instant compliance</a:t>
            </a:r>
          </a:p>
          <a:p>
            <a:r>
              <a:rPr lang="en-US" dirty="0"/>
              <a:t>Use 10 principles (next slides) as </a:t>
            </a:r>
            <a:br>
              <a:rPr lang="en-US" dirty="0"/>
            </a:br>
            <a:r>
              <a:rPr lang="en-US" dirty="0"/>
              <a:t>discussion points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321" y="1807706"/>
            <a:ext cx="1428750" cy="1190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521" y="3450907"/>
            <a:ext cx="2114550" cy="740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218" y="4800600"/>
            <a:ext cx="2123853"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40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&amp; Responsibilities (2)</a:t>
            </a:r>
          </a:p>
        </p:txBody>
      </p:sp>
      <p:sp>
        <p:nvSpPr>
          <p:cNvPr id="3" name="Content Placeholder 2"/>
          <p:cNvSpPr>
            <a:spLocks noGrp="1"/>
          </p:cNvSpPr>
          <p:nvPr>
            <p:ph idx="1"/>
          </p:nvPr>
        </p:nvSpPr>
        <p:spPr/>
        <p:txBody>
          <a:bodyPr/>
          <a:lstStyle/>
          <a:p>
            <a:pPr marL="457200" indent="-457200">
              <a:buFont typeface="+mj-lt"/>
              <a:buAutoNum type="arabicPeriod"/>
            </a:pPr>
            <a:r>
              <a:rPr lang="en-US" dirty="0"/>
              <a:t>CISO doesn’t own/control IT assets – manages them for effective business</a:t>
            </a:r>
            <a:r>
              <a:rPr lang="en-US" baseline="0" dirty="0"/>
              <a:t> results</a:t>
            </a:r>
          </a:p>
          <a:p>
            <a:pPr marL="457200" indent="-457200">
              <a:buFont typeface="+mj-lt"/>
              <a:buAutoNum type="arabicPeriod"/>
            </a:pPr>
            <a:r>
              <a:rPr lang="en-US" baseline="0" dirty="0"/>
              <a:t>Independent auditor regularly reviews implementation</a:t>
            </a:r>
          </a:p>
          <a:p>
            <a:pPr marL="457200" indent="-457200">
              <a:buFont typeface="+mj-lt"/>
              <a:buAutoNum type="arabicPeriod"/>
            </a:pPr>
            <a:r>
              <a:rPr lang="en-US" baseline="0" dirty="0"/>
              <a:t>IT security expenses must be justified by business value</a:t>
            </a:r>
          </a:p>
          <a:p>
            <a:pPr marL="457200" indent="-457200">
              <a:buFont typeface="+mj-lt"/>
              <a:buAutoNum type="arabicPeriod"/>
            </a:pPr>
            <a:r>
              <a:rPr lang="en-US" baseline="0" dirty="0"/>
              <a:t>IT security monitored by </a:t>
            </a:r>
            <a:br>
              <a:rPr lang="en-US" baseline="0" dirty="0"/>
            </a:br>
            <a:r>
              <a:rPr lang="en-US" baseline="0" dirty="0"/>
              <a:t>IT governance board</a:t>
            </a:r>
          </a:p>
          <a:p>
            <a:pPr marL="857250" lvl="1" indent="-457200">
              <a:buFont typeface="+mj-lt"/>
              <a:buAutoNum type="alphaLcParenR"/>
            </a:pPr>
            <a:r>
              <a:rPr lang="en-US" dirty="0"/>
              <a:t>IT</a:t>
            </a:r>
          </a:p>
          <a:p>
            <a:pPr marL="857250" lvl="1" indent="-457200">
              <a:buFont typeface="+mj-lt"/>
              <a:buAutoNum type="alphaLcParenR"/>
            </a:pPr>
            <a:r>
              <a:rPr lang="en-US" dirty="0"/>
              <a:t>Business management</a:t>
            </a:r>
          </a:p>
          <a:p>
            <a:pPr marL="857250" lvl="1" indent="-457200">
              <a:buFont typeface="+mj-lt"/>
              <a:buAutoNum type="alphaLcParenR"/>
            </a:pPr>
            <a:r>
              <a:rPr lang="en-US" dirty="0"/>
              <a:t>CFO</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157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4000"/>
                    </a14:imgEffect>
                  </a14:imgLayer>
                </a14:imgProps>
              </a:ext>
              <a:ext uri="{28A0092B-C50C-407E-A947-70E740481C1C}">
                <a14:useLocalDpi xmlns:a14="http://schemas.microsoft.com/office/drawing/2010/main" val="0"/>
              </a:ext>
            </a:extLst>
          </a:blip>
          <a:srcRect/>
          <a:stretch>
            <a:fillRect/>
          </a:stretch>
        </p:blipFill>
        <p:spPr bwMode="auto">
          <a:xfrm>
            <a:off x="0" y="3628"/>
            <a:ext cx="9144000" cy="685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Roles &amp; Responsibilities (3)</a:t>
            </a:r>
          </a:p>
        </p:txBody>
      </p:sp>
      <p:sp>
        <p:nvSpPr>
          <p:cNvPr id="3" name="Content Placeholder 2"/>
          <p:cNvSpPr>
            <a:spLocks noGrp="1"/>
          </p:cNvSpPr>
          <p:nvPr>
            <p:ph idx="1"/>
          </p:nvPr>
        </p:nvSpPr>
        <p:spPr>
          <a:xfrm>
            <a:off x="990600" y="1066800"/>
            <a:ext cx="8001000" cy="5486400"/>
          </a:xfrm>
        </p:spPr>
        <p:txBody>
          <a:bodyPr/>
          <a:lstStyle/>
          <a:p>
            <a:pPr marL="457200" lvl="0" indent="-457200">
              <a:buFont typeface="+mj-lt"/>
              <a:buAutoNum type="arabicPeriod" startAt="5"/>
            </a:pPr>
            <a:r>
              <a:rPr lang="en-US" dirty="0"/>
              <a:t>Security,</a:t>
            </a:r>
            <a:r>
              <a:rPr lang="en-US" baseline="0" dirty="0"/>
              <a:t> IA, cybersecurity tied to business rules</a:t>
            </a:r>
          </a:p>
          <a:p>
            <a:pPr marL="857250" lvl="1" indent="-457200">
              <a:buFont typeface="+mj-lt"/>
              <a:buAutoNum type="alphaLcParenR"/>
            </a:pPr>
            <a:r>
              <a:rPr lang="en-US" dirty="0"/>
              <a:t>Traceable</a:t>
            </a:r>
          </a:p>
          <a:p>
            <a:pPr marL="857250" lvl="1" indent="-457200">
              <a:buFont typeface="+mj-lt"/>
              <a:buAutoNum type="alphaLcParenR"/>
            </a:pPr>
            <a:r>
              <a:rPr lang="en-US" dirty="0"/>
              <a:t>Understandable</a:t>
            </a:r>
          </a:p>
          <a:p>
            <a:pPr marL="857250" lvl="1" indent="-457200">
              <a:buFont typeface="+mj-lt"/>
              <a:buAutoNum type="alphaLcParenR"/>
            </a:pPr>
            <a:r>
              <a:rPr lang="en-US" dirty="0"/>
              <a:t>Agreed to by organization</a:t>
            </a:r>
          </a:p>
          <a:p>
            <a:pPr marL="457200" lvl="0" indent="-457200">
              <a:buFont typeface="+mj-lt"/>
              <a:buAutoNum type="arabicPeriod" startAt="5"/>
            </a:pPr>
            <a:r>
              <a:rPr lang="en-US" dirty="0"/>
              <a:t>IT</a:t>
            </a:r>
            <a:r>
              <a:rPr lang="en-US" baseline="0" dirty="0"/>
              <a:t> security changes must be authorized by IT management change boards</a:t>
            </a:r>
          </a:p>
          <a:p>
            <a:pPr marL="457200" lvl="0" indent="-457200">
              <a:buFont typeface="+mj-lt"/>
              <a:buAutoNum type="arabicPeriod" startAt="5"/>
            </a:pPr>
            <a:r>
              <a:rPr lang="en-US" baseline="0" dirty="0"/>
              <a:t>IT governance boards monitor application development </a:t>
            </a:r>
          </a:p>
          <a:p>
            <a:pPr marL="857250" lvl="1" indent="-457200">
              <a:buFont typeface="+mj-lt"/>
              <a:buAutoNum type="alphaLcParenR"/>
            </a:pPr>
            <a:r>
              <a:rPr lang="en-US" baseline="0" dirty="0"/>
              <a:t>Functionality &amp; performance must comply with design</a:t>
            </a:r>
          </a:p>
          <a:p>
            <a:pPr marL="857250" lvl="1" indent="-457200">
              <a:buFont typeface="+mj-lt"/>
              <a:buAutoNum type="alphaLcParenR"/>
            </a:pPr>
            <a:r>
              <a:rPr lang="en-US" baseline="0" dirty="0"/>
              <a:t>All design includes appropriate security requirements</a:t>
            </a:r>
          </a:p>
          <a:p>
            <a:pPr marL="857250" lvl="1" indent="-457200">
              <a:buFont typeface="+mj-lt"/>
              <a:buAutoNum type="alphaLcParenR"/>
            </a:pPr>
            <a:r>
              <a:rPr lang="en-US" baseline="0" dirty="0"/>
              <a:t>No unauthorized code</a:t>
            </a:r>
          </a:p>
        </p:txBody>
      </p:sp>
    </p:spTree>
    <p:extLst>
      <p:ext uri="{BB962C8B-B14F-4D97-AF65-F5344CB8AC3E}">
        <p14:creationId xmlns:p14="http://schemas.microsoft.com/office/powerpoint/2010/main" val="79157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153400" cy="838200"/>
          </a:xfrm>
        </p:spPr>
        <p:txBody>
          <a:bodyPr/>
          <a:lstStyle/>
          <a:p>
            <a:r>
              <a:rPr lang="en-US" dirty="0"/>
              <a:t>Roles &amp; Responsibilities (4)</a:t>
            </a:r>
          </a:p>
        </p:txBody>
      </p:sp>
      <p:sp>
        <p:nvSpPr>
          <p:cNvPr id="3" name="Content Placeholder 2"/>
          <p:cNvSpPr>
            <a:spLocks noGrp="1"/>
          </p:cNvSpPr>
          <p:nvPr>
            <p:ph idx="1"/>
          </p:nvPr>
        </p:nvSpPr>
        <p:spPr>
          <a:xfrm>
            <a:off x="0" y="990600"/>
            <a:ext cx="8763000" cy="5486400"/>
          </a:xfrm>
        </p:spPr>
        <p:txBody>
          <a:bodyPr/>
          <a:lstStyle/>
          <a:p>
            <a:pPr marL="457200" lvl="0" indent="-457200">
              <a:buFont typeface="+mj-lt"/>
              <a:buAutoNum type="arabicPeriod" startAt="8"/>
            </a:pPr>
            <a:r>
              <a:rPr lang="en-US" dirty="0"/>
              <a:t>IT security operations &amp; processes managed tightly: standardized, documented, reviewed regularly by IT management &amp; independent auditors</a:t>
            </a:r>
          </a:p>
          <a:p>
            <a:pPr marL="857250" lvl="1" indent="-457200">
              <a:buFont typeface="+mj-lt"/>
              <a:buAutoNum type="alphaLcParenR"/>
            </a:pPr>
            <a:r>
              <a:rPr lang="en-US" dirty="0"/>
              <a:t>New processes adapt to </a:t>
            </a:r>
            <a:br>
              <a:rPr lang="en-US" dirty="0"/>
            </a:br>
            <a:r>
              <a:rPr lang="en-US" dirty="0"/>
              <a:t>business change</a:t>
            </a:r>
          </a:p>
          <a:p>
            <a:pPr marL="857250" lvl="1" indent="-457200">
              <a:buFont typeface="+mj-lt"/>
              <a:buAutoNum type="alphaLcParenR"/>
            </a:pPr>
            <a:r>
              <a:rPr lang="en-US" dirty="0"/>
              <a:t>Existing processes regularly</a:t>
            </a:r>
            <a:r>
              <a:rPr lang="en-US" baseline="0" dirty="0"/>
              <a:t> </a:t>
            </a:r>
            <a:br>
              <a:rPr lang="en-US" baseline="0" dirty="0"/>
            </a:br>
            <a:r>
              <a:rPr lang="en-US" baseline="0" dirty="0"/>
              <a:t>reviewed, including involvement </a:t>
            </a:r>
            <a:br>
              <a:rPr lang="en-US" baseline="0" dirty="0"/>
            </a:br>
            <a:r>
              <a:rPr lang="en-US" baseline="0" dirty="0"/>
              <a:t>by legal counsel</a:t>
            </a:r>
          </a:p>
          <a:p>
            <a:pPr marL="457200" lvl="0" indent="-457200">
              <a:buFont typeface="+mj-lt"/>
              <a:buAutoNum type="arabicPeriod" startAt="8"/>
            </a:pPr>
            <a:r>
              <a:rPr lang="en-US" dirty="0"/>
              <a:t>Information systems assets</a:t>
            </a:r>
            <a:r>
              <a:rPr lang="en-US" baseline="0" dirty="0"/>
              <a:t> have </a:t>
            </a:r>
            <a:br>
              <a:rPr lang="en-US" baseline="0" dirty="0"/>
            </a:br>
            <a:r>
              <a:rPr lang="en-US" baseline="0" dirty="0"/>
              <a:t>clear ownership / accountability</a:t>
            </a:r>
          </a:p>
          <a:p>
            <a:pPr marL="857250" lvl="1" indent="-457200">
              <a:buFont typeface="+mj-lt"/>
              <a:buAutoNum type="alphaLcParenR"/>
            </a:pPr>
            <a:r>
              <a:rPr lang="en-US" dirty="0"/>
              <a:t>Assets used as intended</a:t>
            </a:r>
          </a:p>
          <a:p>
            <a:pPr marL="857250" lvl="1" indent="-457200">
              <a:buFont typeface="+mj-lt"/>
              <a:buAutoNum type="alphaLcParenR"/>
            </a:pPr>
            <a:r>
              <a:rPr lang="en-US" dirty="0"/>
              <a:t>Assets accessed according to authorization</a:t>
            </a:r>
          </a:p>
          <a:p>
            <a:pPr marL="857250" lvl="1" indent="-457200">
              <a:buFont typeface="+mj-lt"/>
              <a:buAutoNum type="alphaLcParenR"/>
            </a:pPr>
            <a:r>
              <a:rPr lang="en-US" dirty="0"/>
              <a:t>Assets available</a:t>
            </a:r>
            <a:r>
              <a:rPr lang="en-US" baseline="0" dirty="0"/>
              <a:t> and useful according to metrics (e.g., </a:t>
            </a:r>
            <a:r>
              <a:rPr lang="en-US" baseline="0" dirty="0" err="1"/>
              <a:t>QoS</a:t>
            </a:r>
            <a:r>
              <a:rPr lang="en-US" baseline="0" dirty="0"/>
              <a:t>*)</a:t>
            </a:r>
          </a:p>
        </p:txBody>
      </p:sp>
      <p:sp>
        <p:nvSpPr>
          <p:cNvPr id="4" name="TextBox 3"/>
          <p:cNvSpPr txBox="1"/>
          <p:nvPr/>
        </p:nvSpPr>
        <p:spPr>
          <a:xfrm>
            <a:off x="7239000" y="6475511"/>
            <a:ext cx="1766830" cy="307777"/>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*Quality of Service</a:t>
            </a: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641"/>
          <a:stretch/>
        </p:blipFill>
        <p:spPr bwMode="auto">
          <a:xfrm>
            <a:off x="5895549" y="2133600"/>
            <a:ext cx="3096051"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57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01000" cy="685800"/>
          </a:xfrm>
        </p:spPr>
        <p:txBody>
          <a:bodyPr/>
          <a:lstStyle/>
          <a:p>
            <a:r>
              <a:rPr lang="en-US" dirty="0"/>
              <a:t>Roles &amp; Responsibilities (5)</a:t>
            </a:r>
          </a:p>
        </p:txBody>
      </p:sp>
      <p:sp>
        <p:nvSpPr>
          <p:cNvPr id="3" name="Content Placeholder 2"/>
          <p:cNvSpPr>
            <a:spLocks noGrp="1"/>
          </p:cNvSpPr>
          <p:nvPr>
            <p:ph idx="1"/>
          </p:nvPr>
        </p:nvSpPr>
        <p:spPr>
          <a:xfrm>
            <a:off x="152400" y="762000"/>
            <a:ext cx="8610600" cy="5562600"/>
          </a:xfrm>
        </p:spPr>
        <p:txBody>
          <a:bodyPr/>
          <a:lstStyle/>
          <a:p>
            <a:pPr marL="457200" lvl="0" indent="-457200">
              <a:buFont typeface="+mj-lt"/>
              <a:buAutoNum type="arabicPeriod" startAt="10"/>
            </a:pPr>
            <a:r>
              <a:rPr lang="en-US" dirty="0"/>
              <a:t>Appropriate</a:t>
            </a:r>
            <a:r>
              <a:rPr lang="en-US" baseline="0" dirty="0"/>
              <a:t> &amp; updated t</a:t>
            </a:r>
            <a:r>
              <a:rPr lang="en-US" dirty="0"/>
              <a:t>raining &amp; certification of IT employees, contractors, vendors to </a:t>
            </a:r>
            <a:br>
              <a:rPr lang="en-US" dirty="0"/>
            </a:br>
            <a:r>
              <a:rPr lang="en-US" dirty="0"/>
              <a:t>ensure capability for enforcing</a:t>
            </a:r>
            <a:r>
              <a:rPr lang="en-US" baseline="0" dirty="0"/>
              <a:t> </a:t>
            </a:r>
            <a:br>
              <a:rPr lang="en-US" baseline="0" dirty="0"/>
            </a:br>
            <a:r>
              <a:rPr lang="en-US" baseline="0" dirty="0"/>
              <a:t>security</a:t>
            </a:r>
          </a:p>
          <a:p>
            <a:r>
              <a:rPr lang="en-US" dirty="0"/>
              <a:t>Final remarks:</a:t>
            </a:r>
          </a:p>
          <a:p>
            <a:pPr lvl="1"/>
            <a:r>
              <a:rPr lang="en-US" dirty="0"/>
              <a:t>Major hurdle: business </a:t>
            </a:r>
            <a:br>
              <a:rPr lang="en-US" dirty="0"/>
            </a:br>
            <a:r>
              <a:rPr lang="en-US" dirty="0"/>
              <a:t>managers generally don’t </a:t>
            </a:r>
            <a:br>
              <a:rPr lang="en-US" dirty="0"/>
            </a:br>
            <a:r>
              <a:rPr lang="en-US" dirty="0"/>
              <a:t>understand IT &amp; would </a:t>
            </a:r>
            <a:br>
              <a:rPr lang="en-US" dirty="0"/>
            </a:br>
            <a:r>
              <a:rPr lang="en-US" dirty="0"/>
              <a:t>prefer to see it controlled </a:t>
            </a:r>
            <a:br>
              <a:rPr lang="en-US" dirty="0"/>
            </a:br>
            <a:r>
              <a:rPr lang="en-US" dirty="0"/>
              <a:t>by “IT staff”</a:t>
            </a:r>
          </a:p>
          <a:p>
            <a:pPr lvl="1"/>
            <a:r>
              <a:rPr lang="en-US" dirty="0"/>
              <a:t>Must convince upper </a:t>
            </a:r>
            <a:br>
              <a:rPr lang="en-US" dirty="0"/>
            </a:br>
            <a:r>
              <a:rPr lang="en-US" dirty="0"/>
              <a:t>management that IT is lifeblood </a:t>
            </a:r>
            <a:br>
              <a:rPr lang="en-US" dirty="0"/>
            </a:br>
            <a:r>
              <a:rPr lang="en-US" dirty="0"/>
              <a:t>of business: no info, no business</a:t>
            </a:r>
          </a:p>
          <a:p>
            <a:pPr lvl="1"/>
            <a:r>
              <a:rPr lang="en-US" dirty="0"/>
              <a:t>Accepting responsibility / accountability for all aspects of IT &amp; security radically changes level of cooperation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14" y="1219200"/>
            <a:ext cx="3819525"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157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Reporting &amp; Accountability</a:t>
            </a:r>
          </a:p>
        </p:txBody>
      </p:sp>
      <p:sp>
        <p:nvSpPr>
          <p:cNvPr id="5" name="Content Placeholder 4"/>
          <p:cNvSpPr>
            <a:spLocks noGrp="1"/>
          </p:cNvSpPr>
          <p:nvPr>
            <p:ph idx="1"/>
          </p:nvPr>
        </p:nvSpPr>
        <p:spPr>
          <a:xfrm>
            <a:off x="990600" y="1371600"/>
            <a:ext cx="4753610" cy="4953000"/>
          </a:xfrm>
        </p:spPr>
        <p:txBody>
          <a:bodyPr/>
          <a:lstStyle/>
          <a:p>
            <a:r>
              <a:rPr lang="en-US" dirty="0"/>
              <a:t>Governance structure leads to appropriate assignment of accountability</a:t>
            </a:r>
          </a:p>
          <a:p>
            <a:pPr lvl="1"/>
            <a:r>
              <a:rPr lang="en-US" dirty="0"/>
              <a:t>Not </a:t>
            </a:r>
            <a:r>
              <a:rPr lang="en-US" i="1" dirty="0"/>
              <a:t>if</a:t>
            </a:r>
            <a:r>
              <a:rPr lang="en-US" dirty="0"/>
              <a:t> but </a:t>
            </a:r>
            <a:r>
              <a:rPr lang="en-US" i="1" dirty="0"/>
              <a:t>how</a:t>
            </a:r>
            <a:r>
              <a:rPr lang="en-US" dirty="0"/>
              <a:t> managers take responsibility for results</a:t>
            </a:r>
          </a:p>
          <a:p>
            <a:r>
              <a:rPr lang="en-US" dirty="0"/>
              <a:t>Without accountability</a:t>
            </a:r>
          </a:p>
          <a:p>
            <a:pPr lvl="1"/>
            <a:r>
              <a:rPr lang="en-US" dirty="0"/>
              <a:t>Rules will not be implemented well</a:t>
            </a:r>
          </a:p>
          <a:p>
            <a:pPr lvl="1"/>
            <a:r>
              <a:rPr lang="en-US" dirty="0"/>
              <a:t>Enforcement will fail</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210" y="1219200"/>
            <a:ext cx="302260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50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609600"/>
          </a:xfrm>
        </p:spPr>
        <p:txBody>
          <a:bodyPr/>
          <a:lstStyle/>
          <a:p>
            <a:pPr lvl="0"/>
            <a:r>
              <a:rPr lang="en-US" dirty="0"/>
              <a:t>Monitoring</a:t>
            </a:r>
          </a:p>
        </p:txBody>
      </p:sp>
      <p:sp>
        <p:nvSpPr>
          <p:cNvPr id="5" name="Content Placeholder 4"/>
          <p:cNvSpPr>
            <a:spLocks noGrp="1"/>
          </p:cNvSpPr>
          <p:nvPr>
            <p:ph idx="1"/>
          </p:nvPr>
        </p:nvSpPr>
        <p:spPr>
          <a:xfrm>
            <a:off x="152400" y="990600"/>
            <a:ext cx="8001000" cy="5334000"/>
          </a:xfrm>
        </p:spPr>
        <p:txBody>
          <a:bodyPr/>
          <a:lstStyle/>
          <a:p>
            <a:r>
              <a:rPr lang="en-US" dirty="0"/>
              <a:t>How well are we doing in meeting </a:t>
            </a:r>
            <a:br>
              <a:rPr lang="en-US" dirty="0"/>
            </a:br>
            <a:r>
              <a:rPr lang="en-US" dirty="0"/>
              <a:t>our standards?</a:t>
            </a:r>
          </a:p>
          <a:p>
            <a:pPr lvl="1"/>
            <a:r>
              <a:rPr lang="en-US" dirty="0"/>
              <a:t>Kabay: </a:t>
            </a:r>
            <a:br>
              <a:rPr lang="en-US" dirty="0"/>
            </a:br>
            <a:r>
              <a:rPr lang="en-US" dirty="0"/>
              <a:t>REALITY TRUMPS THEORY</a:t>
            </a:r>
          </a:p>
          <a:p>
            <a:r>
              <a:rPr lang="en-US" dirty="0"/>
              <a:t>Monitoring allows decisions for </a:t>
            </a:r>
            <a:br>
              <a:rPr lang="en-US" dirty="0"/>
            </a:br>
            <a:r>
              <a:rPr lang="en-US" dirty="0"/>
              <a:t>specific areas</a:t>
            </a:r>
          </a:p>
          <a:p>
            <a:pPr lvl="1"/>
            <a:r>
              <a:rPr lang="en-US" dirty="0"/>
              <a:t>Controls are working</a:t>
            </a:r>
          </a:p>
          <a:p>
            <a:pPr lvl="1"/>
            <a:r>
              <a:rPr lang="en-US" dirty="0"/>
              <a:t>Controls are not working</a:t>
            </a:r>
          </a:p>
          <a:p>
            <a:r>
              <a:rPr lang="en-US" dirty="0"/>
              <a:t>Close coordination with internal audit</a:t>
            </a:r>
          </a:p>
          <a:p>
            <a:r>
              <a:rPr lang="en-US" dirty="0"/>
              <a:t>Standards</a:t>
            </a:r>
          </a:p>
          <a:p>
            <a:pPr lvl="1"/>
            <a:r>
              <a:rPr lang="en-US" dirty="0"/>
              <a:t>Objective standards of proof</a:t>
            </a:r>
          </a:p>
          <a:p>
            <a:pPr lvl="1"/>
            <a:r>
              <a:rPr lang="en-US" dirty="0"/>
              <a:t>Hearsay inadequate</a:t>
            </a:r>
          </a:p>
          <a:p>
            <a:pPr lvl="1"/>
            <a:r>
              <a:rPr lang="en-US" dirty="0"/>
              <a:t>Must expect to automate data gathering</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371850" cy="296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35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685800"/>
          </a:xfrm>
        </p:spPr>
        <p:txBody>
          <a:bodyPr/>
          <a:lstStyle/>
          <a:p>
            <a:pPr lvl="0"/>
            <a:r>
              <a:rPr lang="en-US" dirty="0"/>
              <a:t>Metrics</a:t>
            </a:r>
          </a:p>
        </p:txBody>
      </p:sp>
      <p:sp>
        <p:nvSpPr>
          <p:cNvPr id="5" name="Content Placeholder 4"/>
          <p:cNvSpPr>
            <a:spLocks noGrp="1"/>
          </p:cNvSpPr>
          <p:nvPr>
            <p:ph idx="1"/>
          </p:nvPr>
        </p:nvSpPr>
        <p:spPr>
          <a:xfrm>
            <a:off x="152400" y="838200"/>
            <a:ext cx="8229600" cy="5486400"/>
          </a:xfrm>
        </p:spPr>
        <p:txBody>
          <a:bodyPr/>
          <a:lstStyle/>
          <a:p>
            <a:r>
              <a:rPr lang="en-US" dirty="0"/>
              <a:t>Choose metrics carefully: must be essential to</a:t>
            </a:r>
          </a:p>
          <a:p>
            <a:pPr lvl="1"/>
            <a:r>
              <a:rPr lang="en-US" dirty="0"/>
              <a:t>Provide performance indicators</a:t>
            </a:r>
          </a:p>
          <a:p>
            <a:pPr lvl="1"/>
            <a:r>
              <a:rPr lang="en-US" dirty="0"/>
              <a:t>Be actionable: actually provide </a:t>
            </a:r>
            <a:br>
              <a:rPr lang="en-US" dirty="0"/>
            </a:br>
            <a:r>
              <a:rPr lang="en-US" dirty="0"/>
              <a:t>options for making changes</a:t>
            </a:r>
          </a:p>
          <a:p>
            <a:r>
              <a:rPr lang="en-US" dirty="0"/>
              <a:t>Monitoring what cannot be </a:t>
            </a:r>
            <a:br>
              <a:rPr lang="en-US" dirty="0"/>
            </a:br>
            <a:r>
              <a:rPr lang="en-US" dirty="0"/>
              <a:t>changed is pointless </a:t>
            </a:r>
          </a:p>
          <a:p>
            <a:pPr lvl="1"/>
            <a:r>
              <a:rPr lang="en-US" dirty="0"/>
              <a:t>Attacks on perimeter </a:t>
            </a:r>
            <a:br>
              <a:rPr lang="en-US" dirty="0"/>
            </a:br>
            <a:r>
              <a:rPr lang="en-US" dirty="0"/>
              <a:t>meaningless unless we also </a:t>
            </a:r>
            <a:br>
              <a:rPr lang="en-US" dirty="0"/>
            </a:br>
            <a:r>
              <a:rPr lang="en-US" dirty="0"/>
              <a:t>measure attacks </a:t>
            </a:r>
            <a:br>
              <a:rPr lang="en-US" dirty="0"/>
            </a:br>
            <a:r>
              <a:rPr lang="en-US" i="1" dirty="0"/>
              <a:t>penetrating </a:t>
            </a:r>
            <a:r>
              <a:rPr lang="en-US" dirty="0"/>
              <a:t>perimeter</a:t>
            </a:r>
          </a:p>
          <a:p>
            <a:pPr lvl="1"/>
            <a:r>
              <a:rPr lang="en-US" dirty="0"/>
              <a:t>Thus have ID* outside firewalls </a:t>
            </a:r>
            <a:br>
              <a:rPr lang="en-US" dirty="0"/>
            </a:br>
            <a:r>
              <a:rPr lang="en-US" dirty="0"/>
              <a:t>&amp; inside firewalls</a:t>
            </a:r>
          </a:p>
        </p:txBody>
      </p:sp>
      <p:sp>
        <p:nvSpPr>
          <p:cNvPr id="3" name="TextBox 2"/>
          <p:cNvSpPr txBox="1"/>
          <p:nvPr/>
        </p:nvSpPr>
        <p:spPr>
          <a:xfrm>
            <a:off x="7114124" y="6467475"/>
            <a:ext cx="1883849" cy="307777"/>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*Intrusion Detection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430" y="12954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0757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4800600" cy="1143000"/>
          </a:xfrm>
        </p:spPr>
        <p:txBody>
          <a:bodyPr/>
          <a:lstStyle/>
          <a:p>
            <a:pPr lvl="0"/>
            <a:r>
              <a:rPr lang="en-US" dirty="0"/>
              <a:t>Executive Visibility</a:t>
            </a:r>
          </a:p>
        </p:txBody>
      </p:sp>
      <p:sp>
        <p:nvSpPr>
          <p:cNvPr id="5" name="Content Placeholder 4"/>
          <p:cNvSpPr>
            <a:spLocks noGrp="1"/>
          </p:cNvSpPr>
          <p:nvPr>
            <p:ph idx="1"/>
          </p:nvPr>
        </p:nvSpPr>
        <p:spPr>
          <a:xfrm>
            <a:off x="3352800" y="1371600"/>
            <a:ext cx="5562600" cy="4953000"/>
          </a:xfrm>
        </p:spPr>
        <p:txBody>
          <a:bodyPr/>
          <a:lstStyle/>
          <a:p>
            <a:r>
              <a:rPr lang="en-US" dirty="0"/>
              <a:t>CISO executive scorecard</a:t>
            </a:r>
          </a:p>
          <a:p>
            <a:pPr lvl="1"/>
            <a:r>
              <a:rPr lang="en-US" dirty="0"/>
              <a:t>Published w/ support of C-level sponsor(s)</a:t>
            </a:r>
          </a:p>
          <a:p>
            <a:pPr lvl="1"/>
            <a:r>
              <a:rPr lang="en-US" dirty="0"/>
              <a:t>Helps drive behavior according to metrics reported</a:t>
            </a:r>
          </a:p>
          <a:p>
            <a:r>
              <a:rPr lang="en-US" dirty="0"/>
              <a:t>Quarterly reports (or more frequent)</a:t>
            </a:r>
          </a:p>
          <a:p>
            <a:r>
              <a:rPr lang="en-US" dirty="0"/>
              <a:t>Support continuous process improvement</a:t>
            </a:r>
          </a:p>
          <a:p>
            <a:r>
              <a:rPr lang="en-US" dirty="0"/>
              <a:t>Encourage executive / managerial involvement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352800" cy="684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8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pPr lvl="0"/>
            <a:r>
              <a:rPr lang="en-US" dirty="0"/>
              <a:t>CISO AS CHANGE AGENT</a:t>
            </a:r>
          </a:p>
        </p:txBody>
      </p:sp>
      <p:sp>
        <p:nvSpPr>
          <p:cNvPr id="5" name="Content Placeholder 4"/>
          <p:cNvSpPr>
            <a:spLocks noGrp="1"/>
          </p:cNvSpPr>
          <p:nvPr>
            <p:ph idx="1"/>
          </p:nvPr>
        </p:nvSpPr>
        <p:spPr>
          <a:xfrm>
            <a:off x="0" y="914400"/>
            <a:ext cx="8991600" cy="5791200"/>
          </a:xfrm>
        </p:spPr>
        <p:txBody>
          <a:bodyPr/>
          <a:lstStyle/>
          <a:p>
            <a:r>
              <a:rPr lang="en-US" sz="2200" dirty="0"/>
              <a:t>CIO responsibilities broad</a:t>
            </a:r>
          </a:p>
          <a:p>
            <a:pPr lvl="1"/>
            <a:r>
              <a:rPr lang="en-US" sz="2200" dirty="0"/>
              <a:t>CISO role broadening beyond </a:t>
            </a:r>
            <a:r>
              <a:rPr lang="en-US" sz="2200" i="1" dirty="0"/>
              <a:t>IT</a:t>
            </a:r>
            <a:r>
              <a:rPr lang="en-US" sz="2200" dirty="0"/>
              <a:t> security</a:t>
            </a:r>
          </a:p>
          <a:p>
            <a:pPr lvl="1"/>
            <a:r>
              <a:rPr lang="en-US" sz="2200" dirty="0"/>
              <a:t>CISO focuses on </a:t>
            </a:r>
            <a:r>
              <a:rPr lang="en-US" sz="2200" i="1" dirty="0"/>
              <a:t>information</a:t>
            </a:r>
            <a:r>
              <a:rPr lang="en-US" sz="2200" dirty="0"/>
              <a:t> security</a:t>
            </a:r>
          </a:p>
          <a:p>
            <a:r>
              <a:rPr lang="en-US" sz="2200" dirty="0"/>
              <a:t>CISO manages </a:t>
            </a:r>
            <a:r>
              <a:rPr lang="en-US" sz="2200" i="1" dirty="0"/>
              <a:t>trust</a:t>
            </a:r>
          </a:p>
          <a:p>
            <a:pPr lvl="1"/>
            <a:r>
              <a:rPr lang="en-US" sz="2200" dirty="0"/>
              <a:t>People, business processes, technology</a:t>
            </a:r>
          </a:p>
          <a:p>
            <a:pPr lvl="1"/>
            <a:r>
              <a:rPr lang="en-US" sz="2200" dirty="0"/>
              <a:t>Enterprise &amp; its partners – stakeholders</a:t>
            </a:r>
          </a:p>
          <a:p>
            <a:pPr lvl="1"/>
            <a:r>
              <a:rPr lang="en-US" sz="2200" dirty="0"/>
              <a:t>Must coordinate with CIO &amp; CSO (Chief Security Officer)</a:t>
            </a:r>
          </a:p>
          <a:p>
            <a:r>
              <a:rPr lang="en-US" sz="2200" dirty="0"/>
              <a:t>Technology has spawned new attack vectors</a:t>
            </a:r>
          </a:p>
          <a:p>
            <a:r>
              <a:rPr lang="en-US" sz="2200" dirty="0"/>
              <a:t>Legislation </a:t>
            </a:r>
          </a:p>
          <a:p>
            <a:pPr lvl="1"/>
            <a:r>
              <a:rPr lang="en-US" sz="2200" dirty="0"/>
              <a:t>Increasingly forcing responsibility and disclosure for consumer/data subjects</a:t>
            </a:r>
          </a:p>
          <a:p>
            <a:pPr lvl="1"/>
            <a:r>
              <a:rPr lang="en-US" sz="2200" dirty="0"/>
              <a:t>Increasing penalties for failure</a:t>
            </a:r>
          </a:p>
          <a:p>
            <a:pPr lvl="1"/>
            <a:r>
              <a:rPr lang="en-US" sz="2200" dirty="0"/>
              <a:t>Preparing / defending against litigation growing in importance</a:t>
            </a:r>
          </a:p>
          <a:p>
            <a:r>
              <a:rPr lang="en-US" sz="2200" dirty="0"/>
              <a:t>CISO must clarify obligations, necessities &amp; strategic spending</a:t>
            </a:r>
          </a:p>
        </p:txBody>
      </p:sp>
      <p:pic>
        <p:nvPicPr>
          <p:cNvPr id="1026" name="Picture 2" descr="C:\Users\Miche\AppData\Local\Microsoft\Windows\Temporary Internet Files\Content.IE5\68RATCPY\MC9001886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914399"/>
            <a:ext cx="2514600" cy="2374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1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691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lvl="0"/>
            <a:r>
              <a:rPr lang="en-US" dirty="0"/>
              <a:t>RECOMMENDATIONS FOR SUCCESS FOR CISOs</a:t>
            </a:r>
          </a:p>
        </p:txBody>
      </p:sp>
      <p:sp>
        <p:nvSpPr>
          <p:cNvPr id="5" name="Content Placeholder 4"/>
          <p:cNvSpPr>
            <a:spLocks noGrp="1"/>
          </p:cNvSpPr>
          <p:nvPr>
            <p:ph idx="1"/>
          </p:nvPr>
        </p:nvSpPr>
        <p:spPr>
          <a:xfrm>
            <a:off x="990600" y="1371600"/>
            <a:ext cx="7924800" cy="4953000"/>
          </a:xfrm>
        </p:spPr>
        <p:txBody>
          <a:bodyPr/>
          <a:lstStyle/>
          <a:p>
            <a:r>
              <a:rPr lang="en-US" sz="2800" dirty="0"/>
              <a:t>Education &amp; Experience</a:t>
            </a:r>
          </a:p>
          <a:p>
            <a:r>
              <a:rPr lang="en-US" sz="2800" dirty="0"/>
              <a:t>Culture of Security in the Business</a:t>
            </a:r>
          </a:p>
          <a:p>
            <a:r>
              <a:rPr lang="en-US" sz="2800" dirty="0"/>
              <a:t>Alliance</a:t>
            </a:r>
            <a:r>
              <a:rPr lang="en-US" sz="2800" baseline="0" dirty="0"/>
              <a:t> with Corporate &amp; Outside Counsel</a:t>
            </a:r>
          </a:p>
          <a:p>
            <a:r>
              <a:rPr lang="en-US" sz="2800" baseline="0" dirty="0"/>
              <a:t>Partnership with Internal Audit</a:t>
            </a:r>
          </a:p>
          <a:p>
            <a:r>
              <a:rPr lang="en-US" sz="2800" baseline="0" dirty="0"/>
              <a:t>Tension with IT</a:t>
            </a:r>
          </a:p>
          <a:p>
            <a:r>
              <a:rPr lang="en-US" sz="2800" baseline="0" dirty="0"/>
              <a:t>Organizational Structure</a:t>
            </a:r>
          </a:p>
          <a:p>
            <a:r>
              <a:rPr lang="en-US" sz="2800" baseline="0" dirty="0"/>
              <a:t>Responsibilities &amp; Opportunities Outside of CISO Internal Responsibilities</a:t>
            </a:r>
          </a:p>
        </p:txBody>
      </p:sp>
    </p:spTree>
    <p:extLst>
      <p:ext uri="{BB962C8B-B14F-4D97-AF65-F5344CB8AC3E}">
        <p14:creationId xmlns:p14="http://schemas.microsoft.com/office/powerpoint/2010/main" val="127980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Education &amp; Experience (1)</a:t>
            </a:r>
          </a:p>
        </p:txBody>
      </p:sp>
      <p:sp>
        <p:nvSpPr>
          <p:cNvPr id="5" name="Content Placeholder 4"/>
          <p:cNvSpPr>
            <a:spLocks noGrp="1"/>
          </p:cNvSpPr>
          <p:nvPr>
            <p:ph idx="1"/>
          </p:nvPr>
        </p:nvSpPr>
        <p:spPr/>
        <p:txBody>
          <a:bodyPr/>
          <a:lstStyle/>
          <a:p>
            <a:pPr marL="0" indent="0">
              <a:buNone/>
            </a:pPr>
            <a:r>
              <a:rPr lang="en-US" sz="2800" i="1" dirty="0"/>
              <a:t>Leadership skills</a:t>
            </a:r>
          </a:p>
          <a:p>
            <a:r>
              <a:rPr lang="en-US" dirty="0"/>
              <a:t>Wise counsel / appropriate </a:t>
            </a:r>
            <a:br>
              <a:rPr lang="en-US" dirty="0"/>
            </a:br>
            <a:r>
              <a:rPr lang="en-US" dirty="0"/>
              <a:t>judgement</a:t>
            </a:r>
          </a:p>
          <a:p>
            <a:r>
              <a:rPr lang="en-US" dirty="0"/>
              <a:t>Big picture view</a:t>
            </a:r>
          </a:p>
          <a:p>
            <a:r>
              <a:rPr lang="en-US" dirty="0"/>
              <a:t>MBA degree may be helpful</a:t>
            </a:r>
          </a:p>
          <a:p>
            <a:r>
              <a:rPr lang="en-US" dirty="0"/>
              <a:t>Life experience of value</a:t>
            </a:r>
          </a:p>
          <a:p>
            <a:r>
              <a:rPr lang="en-US" dirty="0"/>
              <a:t>Studying reputable books on management &amp; leadership helpful</a:t>
            </a:r>
          </a:p>
          <a:p>
            <a:r>
              <a:rPr lang="en-US" dirty="0"/>
              <a:t>Keep up to date on IT &amp; security developments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432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268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&amp; Experience (2)</a:t>
            </a:r>
          </a:p>
        </p:txBody>
      </p:sp>
      <p:sp>
        <p:nvSpPr>
          <p:cNvPr id="3" name="Content Placeholder 2"/>
          <p:cNvSpPr>
            <a:spLocks noGrp="1"/>
          </p:cNvSpPr>
          <p:nvPr>
            <p:ph idx="1"/>
          </p:nvPr>
        </p:nvSpPr>
        <p:spPr/>
        <p:txBody>
          <a:bodyPr/>
          <a:lstStyle/>
          <a:p>
            <a:pPr marL="0" indent="0">
              <a:buNone/>
            </a:pPr>
            <a:r>
              <a:rPr lang="en-US" sz="2800" i="1" dirty="0"/>
              <a:t>Know your organization’s functional organization</a:t>
            </a:r>
          </a:p>
          <a:p>
            <a:r>
              <a:rPr lang="en-US" dirty="0"/>
              <a:t>Core stakeholders: </a:t>
            </a:r>
          </a:p>
          <a:p>
            <a:pPr lvl="1"/>
            <a:r>
              <a:rPr lang="en-US" dirty="0"/>
              <a:t>Internal audit</a:t>
            </a:r>
          </a:p>
          <a:p>
            <a:pPr lvl="1"/>
            <a:r>
              <a:rPr lang="en-US" dirty="0"/>
              <a:t>Legal counsel</a:t>
            </a:r>
          </a:p>
          <a:p>
            <a:pPr lvl="1"/>
            <a:r>
              <a:rPr lang="en-US" dirty="0"/>
              <a:t>Business executives</a:t>
            </a:r>
          </a:p>
          <a:p>
            <a:pPr lvl="1"/>
            <a:r>
              <a:rPr lang="en-US" dirty="0"/>
              <a:t>IT staff</a:t>
            </a:r>
          </a:p>
          <a:p>
            <a:r>
              <a:rPr lang="en-US" dirty="0"/>
              <a:t>Frequent</a:t>
            </a:r>
            <a:r>
              <a:rPr lang="en-US" baseline="0" dirty="0"/>
              <a:t> discussions with</a:t>
            </a:r>
          </a:p>
          <a:p>
            <a:pPr lvl="1"/>
            <a:r>
              <a:rPr lang="en-US" dirty="0"/>
              <a:t>Finance</a:t>
            </a:r>
          </a:p>
          <a:p>
            <a:pPr lvl="1"/>
            <a:r>
              <a:rPr lang="en-US" dirty="0"/>
              <a:t>Supply chain</a:t>
            </a:r>
          </a:p>
          <a:p>
            <a:pPr lvl="1"/>
            <a:r>
              <a:rPr lang="en-US" dirty="0"/>
              <a:t>Human resources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97" y="1819558"/>
            <a:ext cx="3452803" cy="4886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43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&amp; Experience (3)</a:t>
            </a:r>
          </a:p>
        </p:txBody>
      </p:sp>
      <p:sp>
        <p:nvSpPr>
          <p:cNvPr id="3" name="Content Placeholder 2"/>
          <p:cNvSpPr>
            <a:spLocks noGrp="1"/>
          </p:cNvSpPr>
          <p:nvPr>
            <p:ph idx="1"/>
          </p:nvPr>
        </p:nvSpPr>
        <p:spPr/>
        <p:txBody>
          <a:bodyPr/>
          <a:lstStyle/>
          <a:p>
            <a:pPr marL="0" indent="0">
              <a:buNone/>
            </a:pPr>
            <a:r>
              <a:rPr lang="en-US" sz="2800" i="1" dirty="0"/>
              <a:t>Know your company’s mission-critical</a:t>
            </a:r>
            <a:r>
              <a:rPr lang="en-US" sz="2800" i="1" baseline="0" dirty="0"/>
              <a:t> objectives &amp; processes</a:t>
            </a:r>
          </a:p>
          <a:p>
            <a:r>
              <a:rPr lang="en-US" baseline="0" dirty="0"/>
              <a:t>Company’s value chain*</a:t>
            </a:r>
          </a:p>
          <a:p>
            <a:r>
              <a:rPr lang="en-US" baseline="0" dirty="0"/>
              <a:t>Major business processes</a:t>
            </a:r>
          </a:p>
          <a:p>
            <a:r>
              <a:rPr lang="en-US" baseline="0" dirty="0"/>
              <a:t>Disclosure statements</a:t>
            </a:r>
          </a:p>
          <a:p>
            <a:r>
              <a:rPr lang="en-US" baseline="0" dirty="0"/>
              <a:t>Annual reports</a:t>
            </a:r>
          </a:p>
          <a:p>
            <a:r>
              <a:rPr lang="en-US" baseline="0" dirty="0"/>
              <a:t>Major cost concerns</a:t>
            </a:r>
          </a:p>
          <a:p>
            <a:r>
              <a:rPr lang="en-US" baseline="0" dirty="0"/>
              <a:t>Major revenue streams</a:t>
            </a:r>
          </a:p>
          <a:p>
            <a:r>
              <a:rPr lang="en-US" baseline="0" dirty="0"/>
              <a:t>Key risks (outside security)</a:t>
            </a:r>
            <a:endParaRPr lang="en-US" dirty="0"/>
          </a:p>
        </p:txBody>
      </p:sp>
      <p:sp>
        <p:nvSpPr>
          <p:cNvPr id="4" name="TextBox 3"/>
          <p:cNvSpPr txBox="1"/>
          <p:nvPr/>
        </p:nvSpPr>
        <p:spPr>
          <a:xfrm>
            <a:off x="495300" y="5638800"/>
            <a:ext cx="8194359" cy="954107"/>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*Value chain: sequence of activities at each of which products gain value.</a:t>
            </a:r>
            <a:br>
              <a:rPr lang="en-US" sz="1400" dirty="0"/>
            </a:br>
            <a:endParaRPr lang="en-US" sz="1400" dirty="0"/>
          </a:p>
          <a:p>
            <a:r>
              <a:rPr lang="en-US" sz="1400" dirty="0"/>
              <a:t>Ref: Porter, M. (1985). </a:t>
            </a:r>
            <a:r>
              <a:rPr lang="en-US" sz="1400" i="1" dirty="0"/>
              <a:t>Competitive Advantage: Creating and Sustaining Superior Performance.</a:t>
            </a:r>
          </a:p>
          <a:p>
            <a:r>
              <a:rPr lang="en-US" sz="1400" dirty="0"/>
              <a:t>Free Press (ISBN 0-684-84146-0). 592 pp. Index.</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478" y="2543674"/>
            <a:ext cx="4310729" cy="225692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98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143000"/>
          </a:xfrm>
        </p:spPr>
        <p:txBody>
          <a:bodyPr/>
          <a:lstStyle/>
          <a:p>
            <a:pPr lvl="0"/>
            <a:r>
              <a:rPr lang="en-US" dirty="0"/>
              <a:t>Culture of Security in the Business (1)</a:t>
            </a:r>
          </a:p>
        </p:txBody>
      </p:sp>
      <p:sp>
        <p:nvSpPr>
          <p:cNvPr id="5" name="Content Placeholder 4"/>
          <p:cNvSpPr>
            <a:spLocks noGrp="1"/>
          </p:cNvSpPr>
          <p:nvPr>
            <p:ph idx="1"/>
          </p:nvPr>
        </p:nvSpPr>
        <p:spPr>
          <a:xfrm>
            <a:off x="152400" y="1143000"/>
            <a:ext cx="8610600" cy="5562600"/>
          </a:xfrm>
        </p:spPr>
        <p:txBody>
          <a:bodyPr/>
          <a:lstStyle/>
          <a:p>
            <a:r>
              <a:rPr lang="en-US" dirty="0"/>
              <a:t>Study culture: attitudes toward</a:t>
            </a:r>
          </a:p>
          <a:p>
            <a:pPr lvl="1"/>
            <a:r>
              <a:rPr lang="en-US" dirty="0"/>
              <a:t>Accepting direction</a:t>
            </a:r>
          </a:p>
          <a:p>
            <a:pPr lvl="1"/>
            <a:r>
              <a:rPr lang="en-US" dirty="0"/>
              <a:t>Allowing time &amp; resources to be </a:t>
            </a:r>
            <a:br>
              <a:rPr lang="en-US" dirty="0"/>
            </a:br>
            <a:r>
              <a:rPr lang="en-US" dirty="0"/>
              <a:t>used for security</a:t>
            </a:r>
          </a:p>
          <a:p>
            <a:r>
              <a:rPr lang="en-US" dirty="0"/>
              <a:t>Questions for understanding </a:t>
            </a:r>
            <a:br>
              <a:rPr lang="en-US" dirty="0"/>
            </a:br>
            <a:r>
              <a:rPr lang="en-US" dirty="0"/>
              <a:t>organizational culture towards </a:t>
            </a:r>
            <a:br>
              <a:rPr lang="en-US" dirty="0"/>
            </a:br>
            <a:r>
              <a:rPr lang="en-US" dirty="0"/>
              <a:t>security</a:t>
            </a:r>
          </a:p>
          <a:p>
            <a:pPr marL="914400" lvl="1" indent="-457200">
              <a:buFont typeface="+mj-lt"/>
              <a:buAutoNum type="arabicPeriod"/>
            </a:pPr>
            <a:r>
              <a:rPr lang="en-US" dirty="0"/>
              <a:t>Risk appetite: materiality </a:t>
            </a:r>
            <a:br>
              <a:rPr lang="en-US" dirty="0"/>
            </a:br>
            <a:r>
              <a:rPr lang="en-US" dirty="0"/>
              <a:t>threshold for risk management?</a:t>
            </a:r>
          </a:p>
          <a:p>
            <a:pPr marL="914400" lvl="1" indent="-457200">
              <a:buFont typeface="+mj-lt"/>
              <a:buAutoNum type="arabicPeriod"/>
            </a:pPr>
            <a:r>
              <a:rPr lang="en-US" dirty="0"/>
              <a:t>Norms / attitudes: </a:t>
            </a:r>
          </a:p>
          <a:p>
            <a:pPr lvl="2"/>
            <a:r>
              <a:rPr lang="en-US" dirty="0"/>
              <a:t>High turnover, tolerance for change, focus on autonomy? Or</a:t>
            </a:r>
          </a:p>
          <a:p>
            <a:pPr lvl="2"/>
            <a:r>
              <a:rPr lang="en-US" dirty="0"/>
              <a:t>Policy-driven bureaucracy?</a:t>
            </a:r>
          </a:p>
          <a:p>
            <a:pPr lvl="2"/>
            <a:r>
              <a:rPr lang="en-US" dirty="0"/>
              <a:t>Generally use reward in preference to punishment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2982849" cy="4201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35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0" y="1451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b="1" dirty="0">
                <a:solidFill>
                  <a:srgbClr val="800000"/>
                </a:solidFill>
                <a:effectLst/>
                <a:latin typeface="+mj-lt"/>
                <a:ea typeface="+mj-ea"/>
                <a:cs typeface="+mj-cs"/>
              </a:rPr>
              <a:t>Culture of Security in the Business (2)</a:t>
            </a:r>
            <a:endParaRPr lang="en-US" dirty="0"/>
          </a:p>
        </p:txBody>
      </p:sp>
      <p:sp>
        <p:nvSpPr>
          <p:cNvPr id="3" name="Content Placeholder 2"/>
          <p:cNvSpPr>
            <a:spLocks noGrp="1"/>
          </p:cNvSpPr>
          <p:nvPr>
            <p:ph idx="1"/>
          </p:nvPr>
        </p:nvSpPr>
        <p:spPr>
          <a:xfrm>
            <a:off x="990600" y="1371600"/>
            <a:ext cx="8001000" cy="4953000"/>
          </a:xfrm>
        </p:spPr>
        <p:txBody>
          <a:bodyPr/>
          <a:lstStyle/>
          <a:p>
            <a:r>
              <a:rPr lang="en-US" dirty="0"/>
              <a:t>Questions cont’d</a:t>
            </a:r>
          </a:p>
          <a:p>
            <a:pPr marL="514350" indent="-457200">
              <a:buFont typeface="+mj-lt"/>
              <a:buAutoNum type="arabicPeriod" startAt="3"/>
            </a:pPr>
            <a:r>
              <a:rPr lang="en-US" dirty="0"/>
              <a:t>Relevant regulations &amp; statutes: inventory &amp; understanding (more complex in international organizations)</a:t>
            </a:r>
          </a:p>
          <a:p>
            <a:pPr marL="514350" indent="-457200">
              <a:buFont typeface="+mj-lt"/>
              <a:buAutoNum type="arabicPeriod" startAt="3"/>
            </a:pPr>
            <a:r>
              <a:rPr lang="en-US" dirty="0"/>
              <a:t>Influence / awareness of public opinion: function of public visibility; may involve marketing functions</a:t>
            </a:r>
          </a:p>
          <a:p>
            <a:pPr marL="514350" indent="-457200">
              <a:buFont typeface="+mj-lt"/>
              <a:buAutoNum type="arabicPeriod" startAt="3"/>
            </a:pPr>
            <a:r>
              <a:rPr lang="en-US" dirty="0"/>
              <a:t>Risk to reputation: consumer confidence; transparency acceptable / useful?</a:t>
            </a:r>
          </a:p>
        </p:txBody>
      </p:sp>
    </p:spTree>
    <p:extLst>
      <p:ext uri="{BB962C8B-B14F-4D97-AF65-F5344CB8AC3E}">
        <p14:creationId xmlns:p14="http://schemas.microsoft.com/office/powerpoint/2010/main" val="272521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Culture of Security in the Business (3)</a:t>
            </a:r>
          </a:p>
        </p:txBody>
      </p:sp>
      <p:sp>
        <p:nvSpPr>
          <p:cNvPr id="3" name="Content Placeholder 2"/>
          <p:cNvSpPr>
            <a:spLocks noGrp="1"/>
          </p:cNvSpPr>
          <p:nvPr>
            <p:ph idx="1"/>
          </p:nvPr>
        </p:nvSpPr>
        <p:spPr>
          <a:xfrm>
            <a:off x="2286000" y="1143000"/>
            <a:ext cx="6629400" cy="5334000"/>
          </a:xfrm>
        </p:spPr>
        <p:txBody>
          <a:bodyPr/>
          <a:lstStyle/>
          <a:p>
            <a:pPr marL="514350" indent="-457200">
              <a:buFont typeface="+mj-lt"/>
              <a:buAutoNum type="arabicPeriod" startAt="6"/>
            </a:pPr>
            <a:r>
              <a:rPr lang="en-US" dirty="0"/>
              <a:t>Who else manages risk?</a:t>
            </a:r>
          </a:p>
          <a:p>
            <a:pPr marL="914400" lvl="1" indent="-457200">
              <a:buFont typeface="+mj-lt"/>
              <a:buAutoNum type="alphaLcPeriod"/>
            </a:pPr>
            <a:r>
              <a:rPr lang="en-US" dirty="0"/>
              <a:t>Financial</a:t>
            </a:r>
          </a:p>
          <a:p>
            <a:pPr marL="914400" lvl="1" indent="-457200">
              <a:buFont typeface="+mj-lt"/>
              <a:buAutoNum type="alphaLcPeriod"/>
            </a:pPr>
            <a:r>
              <a:rPr lang="en-US" dirty="0"/>
              <a:t>Legal</a:t>
            </a:r>
          </a:p>
          <a:p>
            <a:pPr marL="914400" lvl="1" indent="-457200">
              <a:buFont typeface="+mj-lt"/>
              <a:buAutoNum type="alphaLcPeriod"/>
            </a:pPr>
            <a:r>
              <a:rPr lang="en-US" dirty="0"/>
              <a:t>Corporate strategy &amp; planning </a:t>
            </a:r>
          </a:p>
          <a:p>
            <a:pPr marL="914400" lvl="1" indent="-457200">
              <a:buFont typeface="+mj-lt"/>
              <a:buAutoNum type="alphaLcPeriod"/>
            </a:pPr>
            <a:r>
              <a:rPr lang="en-US" dirty="0"/>
              <a:t>Marketing</a:t>
            </a:r>
          </a:p>
          <a:p>
            <a:pPr marL="914400" lvl="1" indent="-457200">
              <a:buFont typeface="+mj-lt"/>
              <a:buAutoNum type="alphaLcPeriod"/>
            </a:pPr>
            <a:r>
              <a:rPr lang="en-US" dirty="0"/>
              <a:t>Consulting,</a:t>
            </a:r>
          </a:p>
          <a:p>
            <a:pPr marL="914400" lvl="1" indent="-457200">
              <a:buFont typeface="+mj-lt"/>
              <a:buAutoNum type="alphaLcPeriod"/>
            </a:pPr>
            <a:r>
              <a:rPr lang="en-US" dirty="0"/>
              <a:t>Product design</a:t>
            </a:r>
          </a:p>
          <a:p>
            <a:pPr marL="914400" lvl="1" indent="-457200">
              <a:buFont typeface="+mj-lt"/>
              <a:buAutoNum type="alphaLcPeriod"/>
            </a:pPr>
            <a:r>
              <a:rPr lang="en-US" dirty="0"/>
              <a:t>Customer support</a:t>
            </a:r>
          </a:p>
          <a:p>
            <a:pPr marL="514350" indent="-457200">
              <a:buFont typeface="+mj-lt"/>
              <a:buAutoNum type="arabicPeriod" startAt="6"/>
            </a:pPr>
            <a:r>
              <a:rPr lang="en-US" dirty="0"/>
              <a:t>What is your relationship with these other managers? </a:t>
            </a:r>
          </a:p>
          <a:p>
            <a:pPr marL="914400" lvl="1" indent="-457200">
              <a:buFont typeface="+mj-lt"/>
              <a:buAutoNum type="alphaLcPeriod"/>
            </a:pPr>
            <a:r>
              <a:rPr lang="en-US" dirty="0"/>
              <a:t>Should you talk to others?</a:t>
            </a:r>
          </a:p>
          <a:p>
            <a:pPr marL="914400" lvl="1" indent="-457200">
              <a:buFont typeface="+mj-lt"/>
              <a:buAutoNum type="alphaLcPeriod"/>
            </a:pPr>
            <a:r>
              <a:rPr lang="en-US" dirty="0"/>
              <a:t>Be sure to keep abreast of changes</a:t>
            </a:r>
          </a:p>
        </p:txBody>
      </p:sp>
    </p:spTree>
    <p:extLst>
      <p:ext uri="{BB962C8B-B14F-4D97-AF65-F5344CB8AC3E}">
        <p14:creationId xmlns:p14="http://schemas.microsoft.com/office/powerpoint/2010/main" val="259453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Alliance with Corporate &amp; Outside Counsel</a:t>
            </a:r>
          </a:p>
        </p:txBody>
      </p:sp>
      <p:sp>
        <p:nvSpPr>
          <p:cNvPr id="5" name="Content Placeholder 4"/>
          <p:cNvSpPr>
            <a:spLocks noGrp="1"/>
          </p:cNvSpPr>
          <p:nvPr>
            <p:ph idx="1"/>
          </p:nvPr>
        </p:nvSpPr>
        <p:spPr/>
        <p:txBody>
          <a:bodyPr/>
          <a:lstStyle/>
          <a:p>
            <a:r>
              <a:rPr lang="en-US" dirty="0"/>
              <a:t>Coordinate w/ counsel</a:t>
            </a:r>
          </a:p>
          <a:p>
            <a:pPr lvl="1"/>
            <a:r>
              <a:rPr lang="en-US" dirty="0"/>
              <a:t>Policy</a:t>
            </a:r>
          </a:p>
          <a:p>
            <a:pPr lvl="1"/>
            <a:r>
              <a:rPr lang="en-US" dirty="0"/>
              <a:t>Investigations</a:t>
            </a:r>
          </a:p>
          <a:p>
            <a:pPr lvl="1"/>
            <a:r>
              <a:rPr lang="en-US" dirty="0"/>
              <a:t>Contracts</a:t>
            </a:r>
          </a:p>
          <a:p>
            <a:pPr lvl="1"/>
            <a:r>
              <a:rPr lang="en-US" dirty="0"/>
              <a:t>Incidents</a:t>
            </a:r>
          </a:p>
          <a:p>
            <a:r>
              <a:rPr lang="en-US" dirty="0"/>
              <a:t>Intellectual property </a:t>
            </a:r>
            <a:br>
              <a:rPr lang="en-US" dirty="0"/>
            </a:br>
            <a:r>
              <a:rPr lang="en-US" dirty="0"/>
              <a:t>issues must involve </a:t>
            </a:r>
            <a:br>
              <a:rPr lang="en-US" dirty="0"/>
            </a:br>
            <a:r>
              <a:rPr lang="en-US" dirty="0"/>
              <a:t>counsel</a:t>
            </a:r>
          </a:p>
          <a:p>
            <a:r>
              <a:rPr lang="en-US" dirty="0"/>
              <a:t>Maintain close ties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04900"/>
            <a:ext cx="4724400" cy="3543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376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pPr lvl="0"/>
            <a:r>
              <a:rPr lang="en-US" dirty="0"/>
              <a:t>Partnership with Internal Audit</a:t>
            </a:r>
          </a:p>
        </p:txBody>
      </p:sp>
      <p:sp>
        <p:nvSpPr>
          <p:cNvPr id="5" name="Content Placeholder 4"/>
          <p:cNvSpPr>
            <a:spLocks noGrp="1"/>
          </p:cNvSpPr>
          <p:nvPr>
            <p:ph idx="1"/>
          </p:nvPr>
        </p:nvSpPr>
        <p:spPr>
          <a:xfrm>
            <a:off x="381000" y="685800"/>
            <a:ext cx="8534400" cy="5638800"/>
          </a:xfrm>
        </p:spPr>
        <p:txBody>
          <a:bodyPr/>
          <a:lstStyle/>
          <a:p>
            <a:r>
              <a:rPr lang="en-US" dirty="0"/>
              <a:t>Close partnership essential</a:t>
            </a:r>
          </a:p>
          <a:p>
            <a:r>
              <a:rPr lang="en-US" dirty="0"/>
              <a:t>CISO must ensure smooth collaboration</a:t>
            </a:r>
          </a:p>
          <a:p>
            <a:pPr lvl="1"/>
            <a:r>
              <a:rPr lang="en-US" dirty="0"/>
              <a:t>Standard of care requires demonstration </a:t>
            </a:r>
            <a:br>
              <a:rPr lang="en-US" dirty="0"/>
            </a:br>
            <a:r>
              <a:rPr lang="en-US" dirty="0"/>
              <a:t>of effective functioning of controls</a:t>
            </a:r>
          </a:p>
          <a:p>
            <a:pPr lvl="1"/>
            <a:r>
              <a:rPr lang="en-US" dirty="0"/>
              <a:t>Work together on monitoring &amp; reporting</a:t>
            </a:r>
          </a:p>
          <a:p>
            <a:pPr lvl="1"/>
            <a:r>
              <a:rPr lang="en-US" dirty="0"/>
              <a:t>Ensure full access to information security processes</a:t>
            </a:r>
          </a:p>
          <a:p>
            <a:pPr lvl="1"/>
            <a:r>
              <a:rPr lang="en-US" dirty="0"/>
              <a:t>Provide support to each other in escalation</a:t>
            </a:r>
          </a:p>
          <a:p>
            <a:r>
              <a:rPr lang="en-US" dirty="0"/>
              <a:t>Focus on egoless work*: </a:t>
            </a:r>
          </a:p>
          <a:p>
            <a:pPr lvl="1"/>
            <a:r>
              <a:rPr lang="en-US" dirty="0"/>
              <a:t>Audit results are positive contribution to continuous process improvement</a:t>
            </a:r>
          </a:p>
          <a:p>
            <a:pPr lvl="1"/>
            <a:r>
              <a:rPr lang="en-US" dirty="0"/>
              <a:t>Findings never interpreted as personal attacks</a:t>
            </a:r>
          </a:p>
          <a:p>
            <a:pPr lvl="1"/>
            <a:r>
              <a:rPr lang="en-US" dirty="0"/>
              <a:t>Constructive criticisms welcomed, praised &amp; rewarded</a:t>
            </a:r>
          </a:p>
        </p:txBody>
      </p:sp>
      <p:sp>
        <p:nvSpPr>
          <p:cNvPr id="3" name="TextBox 2"/>
          <p:cNvSpPr txBox="1"/>
          <p:nvPr/>
        </p:nvSpPr>
        <p:spPr>
          <a:xfrm>
            <a:off x="1588965" y="6334780"/>
            <a:ext cx="5954835" cy="523220"/>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*See Kabay, M. (2009). “On Writing” v10. Section 9, “Egoless Work.”</a:t>
            </a:r>
            <a:br>
              <a:rPr lang="en-US" sz="1400" dirty="0"/>
            </a:br>
            <a:r>
              <a:rPr lang="en-US" sz="1400" dirty="0"/>
              <a:t>&lt; </a:t>
            </a:r>
            <a:r>
              <a:rPr lang="en-US" sz="1400" dirty="0">
                <a:hlinkClick r:id="rId3"/>
              </a:rPr>
              <a:t>http://www.mekabay.com/methodology/writing.pdf</a:t>
            </a:r>
            <a:r>
              <a:rPr lang="en-US" sz="1400" dirty="0"/>
              <a:t> &gt;</a:t>
            </a: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914400"/>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2118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609600"/>
          </a:xfrm>
        </p:spPr>
        <p:txBody>
          <a:bodyPr/>
          <a:lstStyle/>
          <a:p>
            <a:pPr lvl="0"/>
            <a:r>
              <a:rPr lang="en-US" dirty="0"/>
              <a:t>Tension with IT</a:t>
            </a:r>
          </a:p>
        </p:txBody>
      </p:sp>
      <p:sp>
        <p:nvSpPr>
          <p:cNvPr id="5" name="Content Placeholder 4"/>
          <p:cNvSpPr>
            <a:spLocks noGrp="1"/>
          </p:cNvSpPr>
          <p:nvPr>
            <p:ph idx="1"/>
          </p:nvPr>
        </p:nvSpPr>
        <p:spPr>
          <a:xfrm>
            <a:off x="228600" y="990600"/>
            <a:ext cx="8610600" cy="5486400"/>
          </a:xfrm>
        </p:spPr>
        <p:txBody>
          <a:bodyPr/>
          <a:lstStyle/>
          <a:p>
            <a:r>
              <a:rPr lang="en-US" dirty="0"/>
              <a:t>Some CISOs report to CIO </a:t>
            </a:r>
            <a:br>
              <a:rPr lang="en-US" dirty="0"/>
            </a:br>
            <a:r>
              <a:rPr lang="en-US" dirty="0"/>
              <a:t>(head of IT)</a:t>
            </a:r>
          </a:p>
          <a:p>
            <a:pPr lvl="1"/>
            <a:r>
              <a:rPr lang="en-US" dirty="0"/>
              <a:t>Potential conflict of interest</a:t>
            </a:r>
          </a:p>
          <a:p>
            <a:pPr lvl="1"/>
            <a:r>
              <a:rPr lang="en-US" dirty="0"/>
              <a:t>Scope of CISO’s work extends </a:t>
            </a:r>
            <a:br>
              <a:rPr lang="en-US" dirty="0"/>
            </a:br>
            <a:r>
              <a:rPr lang="en-US" dirty="0"/>
              <a:t>beyond IT</a:t>
            </a:r>
          </a:p>
          <a:p>
            <a:pPr lvl="1"/>
            <a:r>
              <a:rPr lang="en-US" dirty="0"/>
              <a:t>Impression that CISO is </a:t>
            </a:r>
            <a:r>
              <a:rPr lang="en-US" i="1" dirty="0"/>
              <a:t>IT security </a:t>
            </a:r>
            <a:br>
              <a:rPr lang="en-US" i="1" dirty="0"/>
            </a:br>
            <a:r>
              <a:rPr lang="en-US" dirty="0"/>
              <a:t>manager instead of </a:t>
            </a:r>
            <a:r>
              <a:rPr lang="en-US" i="1" dirty="0"/>
              <a:t>information security</a:t>
            </a:r>
            <a:r>
              <a:rPr lang="en-US" dirty="0"/>
              <a:t> manager</a:t>
            </a:r>
          </a:p>
          <a:p>
            <a:r>
              <a:rPr lang="en-US" dirty="0"/>
              <a:t>Mistake to fund CISO out of IT budget</a:t>
            </a:r>
          </a:p>
          <a:p>
            <a:pPr lvl="1"/>
            <a:r>
              <a:rPr lang="en-US" dirty="0"/>
              <a:t>Inappropriate allocation of costs</a:t>
            </a:r>
          </a:p>
          <a:p>
            <a:pPr lvl="1"/>
            <a:r>
              <a:rPr lang="en-US" dirty="0"/>
              <a:t>Can hit IT hard &amp; cause resentment</a:t>
            </a:r>
          </a:p>
          <a:p>
            <a:r>
              <a:rPr lang="en-US" dirty="0"/>
              <a:t>CISO should report to Board like all other C-levels</a:t>
            </a:r>
          </a:p>
          <a:p>
            <a:pPr lvl="1"/>
            <a:r>
              <a:rPr lang="en-US" dirty="0"/>
              <a:t>But important not to lose collaboration with IT</a:t>
            </a:r>
          </a:p>
          <a:p>
            <a:pPr lvl="1"/>
            <a:r>
              <a:rPr lang="en-US" dirty="0"/>
              <a:t>If impossible &amp; CISO reports to CIO, try dotted-line relationships to senior executives (difficult)</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304800"/>
            <a:ext cx="2316480" cy="2538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91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CISO AS STRATEGIST</a:t>
            </a:r>
          </a:p>
        </p:txBody>
      </p:sp>
      <p:sp>
        <p:nvSpPr>
          <p:cNvPr id="5" name="Content Placeholder 4"/>
          <p:cNvSpPr>
            <a:spLocks noGrp="1"/>
          </p:cNvSpPr>
          <p:nvPr>
            <p:ph idx="1"/>
          </p:nvPr>
        </p:nvSpPr>
        <p:spPr/>
        <p:txBody>
          <a:bodyPr/>
          <a:lstStyle/>
          <a:p>
            <a:r>
              <a:rPr lang="en-US" sz="2800" dirty="0"/>
              <a:t>Overview: Strategic Situational Awareness</a:t>
            </a:r>
          </a:p>
          <a:p>
            <a:r>
              <a:rPr lang="en-US" sz="2800" dirty="0"/>
              <a:t>Reliance on Digital </a:t>
            </a:r>
            <a:br>
              <a:rPr lang="en-US" sz="2800" dirty="0"/>
            </a:br>
            <a:r>
              <a:rPr lang="en-US" sz="2800" dirty="0"/>
              <a:t>Information</a:t>
            </a:r>
          </a:p>
          <a:p>
            <a:r>
              <a:rPr lang="en-US" sz="2800" dirty="0"/>
              <a:t>Inherent Insecurity of </a:t>
            </a:r>
            <a:br>
              <a:rPr lang="en-US" sz="2800" dirty="0"/>
            </a:br>
            <a:r>
              <a:rPr lang="en-US" sz="2800" dirty="0"/>
              <a:t>Systems</a:t>
            </a:r>
          </a:p>
          <a:p>
            <a:r>
              <a:rPr lang="en-US" sz="2800" dirty="0"/>
              <a:t>World Trends</a:t>
            </a:r>
          </a:p>
        </p:txBody>
      </p:sp>
      <p:pic>
        <p:nvPicPr>
          <p:cNvPr id="2051" name="Picture 3" descr="C:\Users\Miche\AppData\Local\Microsoft\Windows\Temporary Internet Files\Content.IE5\68RATCPY\MC900055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214" y="1752600"/>
            <a:ext cx="3753862"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68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066800"/>
          </a:xfrm>
        </p:spPr>
        <p:txBody>
          <a:bodyPr/>
          <a:lstStyle/>
          <a:p>
            <a:pPr lvl="0"/>
            <a:r>
              <a:rPr lang="en-US" dirty="0"/>
              <a:t>Organizational Structure</a:t>
            </a:r>
          </a:p>
        </p:txBody>
      </p:sp>
      <p:sp>
        <p:nvSpPr>
          <p:cNvPr id="5" name="Content Placeholder 4"/>
          <p:cNvSpPr>
            <a:spLocks noGrp="1"/>
          </p:cNvSpPr>
          <p:nvPr>
            <p:ph idx="1"/>
          </p:nvPr>
        </p:nvSpPr>
        <p:spPr>
          <a:xfrm>
            <a:off x="0" y="1371600"/>
            <a:ext cx="8763000" cy="4953000"/>
          </a:xfrm>
        </p:spPr>
        <p:txBody>
          <a:bodyPr/>
          <a:lstStyle/>
          <a:p>
            <a:r>
              <a:rPr lang="en-US" dirty="0"/>
              <a:t>Reporting (discussed on previous slide)</a:t>
            </a:r>
          </a:p>
          <a:p>
            <a:pPr lvl="1"/>
            <a:r>
              <a:rPr lang="en-US" dirty="0"/>
              <a:t>Note also that some CISOs report to CEO, COO or CFO</a:t>
            </a:r>
          </a:p>
          <a:p>
            <a:r>
              <a:rPr lang="en-US" dirty="0"/>
              <a:t>Other possibilities</a:t>
            </a:r>
          </a:p>
          <a:p>
            <a:pPr lvl="1"/>
            <a:r>
              <a:rPr lang="en-US" dirty="0"/>
              <a:t>Some CISOs responsible</a:t>
            </a:r>
            <a:br>
              <a:rPr lang="en-US" dirty="0"/>
            </a:br>
            <a:r>
              <a:rPr lang="en-US" dirty="0"/>
              <a:t>for </a:t>
            </a:r>
          </a:p>
          <a:p>
            <a:pPr lvl="2"/>
            <a:r>
              <a:rPr lang="en-US" dirty="0"/>
              <a:t>Physical security</a:t>
            </a:r>
          </a:p>
          <a:p>
            <a:pPr lvl="2"/>
            <a:r>
              <a:rPr lang="en-US" dirty="0"/>
              <a:t>Executive protection</a:t>
            </a:r>
          </a:p>
          <a:p>
            <a:pPr lvl="1"/>
            <a:r>
              <a:rPr lang="en-US" dirty="0"/>
              <a:t>Collaborate closely with</a:t>
            </a:r>
            <a:br>
              <a:rPr lang="en-US" dirty="0"/>
            </a:br>
            <a:r>
              <a:rPr lang="en-US" dirty="0"/>
              <a:t>physical security chief</a:t>
            </a:r>
          </a:p>
        </p:txBody>
      </p:sp>
      <p:sp>
        <p:nvSpPr>
          <p:cNvPr id="3" name="TextBox 2"/>
          <p:cNvSpPr txBox="1"/>
          <p:nvPr/>
        </p:nvSpPr>
        <p:spPr>
          <a:xfrm>
            <a:off x="4673600" y="2514600"/>
            <a:ext cx="4256293" cy="3754874"/>
          </a:xfrm>
          <a:prstGeom prst="rect">
            <a:avLst/>
          </a:prstGeom>
          <a:solidFill>
            <a:srgbClr val="FFC000"/>
          </a:solidFill>
          <a:scene3d>
            <a:camera prst="orthographicFront"/>
            <a:lightRig rig="threePt" dir="t"/>
          </a:scene3d>
          <a:sp3d>
            <a:bevelT/>
          </a:sp3d>
        </p:spPr>
        <p:txBody>
          <a:bodyPr wrap="none" rtlCol="0">
            <a:spAutoFit/>
          </a:bodyPr>
          <a:lstStyle/>
          <a:p>
            <a:r>
              <a:rPr lang="en-US" sz="2400" dirty="0">
                <a:latin typeface="Arial Narrow" pitchFamily="34" charset="0"/>
              </a:rPr>
              <a:t>Key elements of CISO role</a:t>
            </a:r>
          </a:p>
          <a:p>
            <a:pPr marL="342900" indent="-342900">
              <a:buFont typeface="Arial" pitchFamily="34" charset="0"/>
              <a:buChar char="•"/>
            </a:pPr>
            <a:r>
              <a:rPr lang="en-US" dirty="0">
                <a:latin typeface="Arial Narrow" pitchFamily="34" charset="0"/>
              </a:rPr>
              <a:t>Governance</a:t>
            </a:r>
          </a:p>
          <a:p>
            <a:pPr marL="342900" indent="-342900">
              <a:buFont typeface="Arial" pitchFamily="34" charset="0"/>
              <a:buChar char="•"/>
            </a:pPr>
            <a:r>
              <a:rPr lang="en-US" dirty="0">
                <a:latin typeface="Arial Narrow" pitchFamily="34" charset="0"/>
              </a:rPr>
              <a:t>Policy management</a:t>
            </a:r>
          </a:p>
          <a:p>
            <a:pPr marL="342900" indent="-342900">
              <a:buFont typeface="Arial" pitchFamily="34" charset="0"/>
              <a:buChar char="•"/>
            </a:pPr>
            <a:r>
              <a:rPr lang="en-US" dirty="0">
                <a:latin typeface="Arial Narrow" pitchFamily="34" charset="0"/>
              </a:rPr>
              <a:t>Compliance monitoring &amp; reporting</a:t>
            </a:r>
          </a:p>
          <a:p>
            <a:pPr marL="342900" indent="-342900">
              <a:buFont typeface="Arial" pitchFamily="34" charset="0"/>
              <a:buChar char="•"/>
            </a:pPr>
            <a:r>
              <a:rPr lang="en-US" dirty="0">
                <a:latin typeface="Arial Narrow" pitchFamily="34" charset="0"/>
              </a:rPr>
              <a:t>Parameters for IT security operations</a:t>
            </a:r>
          </a:p>
          <a:p>
            <a:pPr marL="342900" indent="-342900">
              <a:buFont typeface="Arial" pitchFamily="34" charset="0"/>
              <a:buChar char="•"/>
            </a:pPr>
            <a:r>
              <a:rPr lang="en-US" dirty="0">
                <a:latin typeface="Arial Narrow" pitchFamily="34" charset="0"/>
              </a:rPr>
              <a:t>Information security investigations</a:t>
            </a:r>
          </a:p>
          <a:p>
            <a:pPr marL="342900" indent="-342900">
              <a:buFont typeface="Arial" pitchFamily="34" charset="0"/>
              <a:buChar char="•"/>
            </a:pPr>
            <a:r>
              <a:rPr lang="en-US" dirty="0">
                <a:latin typeface="Arial Narrow" pitchFamily="34" charset="0"/>
              </a:rPr>
              <a:t>Forensics &amp; incident handling</a:t>
            </a:r>
          </a:p>
          <a:p>
            <a:pPr marL="342900" indent="-342900">
              <a:buFont typeface="Arial" pitchFamily="34" charset="0"/>
              <a:buChar char="•"/>
            </a:pPr>
            <a:r>
              <a:rPr lang="en-US" dirty="0">
                <a:latin typeface="Arial Narrow" pitchFamily="34" charset="0"/>
              </a:rPr>
              <a:t>Identity &amp; access management</a:t>
            </a:r>
          </a:p>
          <a:p>
            <a:pPr marL="342900" indent="-342900">
              <a:buFont typeface="Arial" pitchFamily="34" charset="0"/>
              <a:buChar char="•"/>
            </a:pPr>
            <a:r>
              <a:rPr lang="en-US" dirty="0">
                <a:latin typeface="Arial Narrow" pitchFamily="34" charset="0"/>
              </a:rPr>
              <a:t>Business continuity</a:t>
            </a:r>
          </a:p>
          <a:p>
            <a:pPr marL="342900" indent="-342900">
              <a:buFont typeface="Arial" pitchFamily="34" charset="0"/>
              <a:buChar char="•"/>
            </a:pPr>
            <a:r>
              <a:rPr lang="en-US" dirty="0">
                <a:latin typeface="Arial Narrow" pitchFamily="34" charset="0"/>
              </a:rPr>
              <a:t>Records management</a:t>
            </a:r>
          </a:p>
          <a:p>
            <a:pPr marL="342900" indent="-342900">
              <a:buFont typeface="Arial" pitchFamily="34" charset="0"/>
              <a:buChar char="•"/>
            </a:pPr>
            <a:r>
              <a:rPr lang="en-US" dirty="0">
                <a:latin typeface="Arial Narrow" pitchFamily="34" charset="0"/>
              </a:rPr>
              <a:t>E-discovery</a:t>
            </a:r>
          </a:p>
          <a:p>
            <a:endParaRPr lang="en-US" sz="1400" dirty="0">
              <a:latin typeface="Arial Narrow" pitchFamily="34" charset="0"/>
            </a:endParaRPr>
          </a:p>
        </p:txBody>
      </p:sp>
    </p:spTree>
    <p:extLst>
      <p:ext uri="{BB962C8B-B14F-4D97-AF65-F5344CB8AC3E}">
        <p14:creationId xmlns:p14="http://schemas.microsoft.com/office/powerpoint/2010/main" val="199141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01000" cy="1143000"/>
          </a:xfrm>
        </p:spPr>
        <p:txBody>
          <a:bodyPr/>
          <a:lstStyle/>
          <a:p>
            <a:pPr lvl="0"/>
            <a:r>
              <a:rPr lang="en-US" dirty="0"/>
              <a:t>Additional Roles Beyond</a:t>
            </a:r>
            <a:br>
              <a:rPr lang="en-US" dirty="0"/>
            </a:br>
            <a:r>
              <a:rPr lang="en-US" dirty="0"/>
              <a:t>Internal Responsibilities</a:t>
            </a:r>
          </a:p>
        </p:txBody>
      </p:sp>
      <p:sp>
        <p:nvSpPr>
          <p:cNvPr id="5" name="Content Placeholder 4"/>
          <p:cNvSpPr>
            <a:spLocks noGrp="1"/>
          </p:cNvSpPr>
          <p:nvPr>
            <p:ph idx="1"/>
          </p:nvPr>
        </p:nvSpPr>
        <p:spPr>
          <a:xfrm>
            <a:off x="76200" y="1371600"/>
            <a:ext cx="5638800" cy="4953000"/>
          </a:xfrm>
        </p:spPr>
        <p:txBody>
          <a:bodyPr/>
          <a:lstStyle/>
          <a:p>
            <a:r>
              <a:rPr lang="en-US" dirty="0"/>
              <a:t>Share what’s experienced</a:t>
            </a:r>
          </a:p>
          <a:p>
            <a:r>
              <a:rPr lang="en-US" dirty="0"/>
              <a:t>Codify security practice</a:t>
            </a:r>
          </a:p>
          <a:p>
            <a:r>
              <a:rPr lang="en-US" dirty="0"/>
              <a:t>Improve understanding of security</a:t>
            </a:r>
          </a:p>
          <a:p>
            <a:r>
              <a:rPr lang="en-US" dirty="0"/>
              <a:t>Participate in professional organizations</a:t>
            </a:r>
          </a:p>
          <a:p>
            <a:r>
              <a:rPr lang="en-US" dirty="0"/>
              <a:t>Write for professional publications</a:t>
            </a:r>
          </a:p>
          <a:p>
            <a:r>
              <a:rPr lang="en-US" dirty="0"/>
              <a:t>Speak to community / professional / trade organizations</a:t>
            </a:r>
          </a:p>
          <a:p>
            <a:r>
              <a:rPr lang="en-US" dirty="0"/>
              <a:t>Eliminate confusion</a:t>
            </a:r>
          </a:p>
          <a:p>
            <a:r>
              <a:rPr lang="en-US" dirty="0"/>
              <a:t>Define role in everyone’s minds</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194957" cy="4156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59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990600" y="152400"/>
            <a:ext cx="7162800" cy="5334000"/>
          </a:xfrm>
        </p:spPr>
        <p:txBody>
          <a:bodyPr/>
          <a:lstStyle/>
          <a:p>
            <a:pPr algn="ctr"/>
            <a:r>
              <a:rPr lang="en-US" sz="8000" dirty="0"/>
              <a:t>DISCUSSION</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lstStyle/>
          <a:p>
            <a:pPr marL="0" marR="0" indent="0" algn="l" defTabSz="917575" rtl="0" eaLnBrk="1" fontAlgn="base" latinLnBrk="0" hangingPunct="1">
              <a:lnSpc>
                <a:spcPct val="90000"/>
              </a:lnSpc>
              <a:spcBef>
                <a:spcPct val="0"/>
              </a:spcBef>
              <a:spcAft>
                <a:spcPct val="0"/>
              </a:spcAft>
              <a:buClrTx/>
              <a:buSzTx/>
              <a:buFontTx/>
              <a:buNone/>
              <a:tabLst/>
              <a:defRPr/>
            </a:pPr>
            <a:r>
              <a:rPr lang="en-US" sz="3600" b="1" dirty="0">
                <a:solidFill>
                  <a:srgbClr val="800000"/>
                </a:solidFill>
                <a:effectLst/>
                <a:latin typeface="+mj-lt"/>
                <a:ea typeface="+mj-ea"/>
                <a:cs typeface="+mj-cs"/>
              </a:rPr>
              <a:t>Overview: Strategic Situational Awareness (1)</a:t>
            </a:r>
            <a:endParaRPr lang="en-US" sz="3600" dirty="0">
              <a:effectLst/>
            </a:endParaRPr>
          </a:p>
        </p:txBody>
      </p:sp>
      <p:sp>
        <p:nvSpPr>
          <p:cNvPr id="3" name="Content Placeholder 2"/>
          <p:cNvSpPr>
            <a:spLocks noGrp="1"/>
          </p:cNvSpPr>
          <p:nvPr>
            <p:ph idx="1"/>
          </p:nvPr>
        </p:nvSpPr>
        <p:spPr>
          <a:xfrm>
            <a:off x="990600" y="1295400"/>
            <a:ext cx="7162800" cy="5029200"/>
          </a:xfrm>
        </p:spPr>
        <p:txBody>
          <a:bodyPr/>
          <a:lstStyle/>
          <a:p>
            <a:r>
              <a:rPr lang="en-US" dirty="0"/>
              <a:t>Information growing in value</a:t>
            </a:r>
          </a:p>
          <a:p>
            <a:pPr lvl="1"/>
            <a:r>
              <a:rPr lang="en-US" dirty="0"/>
              <a:t>“Information is the business.”*</a:t>
            </a:r>
          </a:p>
          <a:p>
            <a:pPr lvl="1"/>
            <a:r>
              <a:rPr lang="en-US" dirty="0"/>
              <a:t>Information applications </a:t>
            </a:r>
            <a:br>
              <a:rPr lang="en-US" dirty="0"/>
            </a:br>
            <a:r>
              <a:rPr lang="en-US" dirty="0"/>
              <a:t>determine competitive </a:t>
            </a:r>
            <a:br>
              <a:rPr lang="en-US" dirty="0"/>
            </a:br>
            <a:r>
              <a:rPr lang="en-US" dirty="0"/>
              <a:t>advantage</a:t>
            </a:r>
          </a:p>
          <a:p>
            <a:pPr lvl="1"/>
            <a:r>
              <a:rPr lang="en-US" dirty="0"/>
              <a:t>Require rules-based </a:t>
            </a:r>
            <a:br>
              <a:rPr lang="en-US" dirty="0"/>
            </a:br>
            <a:r>
              <a:rPr lang="en-US" dirty="0"/>
              <a:t>protection to ensure data </a:t>
            </a:r>
            <a:br>
              <a:rPr lang="en-US" dirty="0"/>
            </a:br>
            <a:r>
              <a:rPr lang="en-US" dirty="0"/>
              <a:t>control, confidentiality, </a:t>
            </a:r>
            <a:br>
              <a:rPr lang="en-US" dirty="0"/>
            </a:br>
            <a:r>
              <a:rPr lang="en-US" dirty="0"/>
              <a:t>integrity, authenticity, </a:t>
            </a:r>
            <a:br>
              <a:rPr lang="en-US" dirty="0"/>
            </a:br>
            <a:r>
              <a:rPr lang="en-US" dirty="0"/>
              <a:t>availability &amp; utility</a:t>
            </a:r>
          </a:p>
        </p:txBody>
      </p:sp>
      <p:sp>
        <p:nvSpPr>
          <p:cNvPr id="4" name="TextBox 3"/>
          <p:cNvSpPr txBox="1"/>
          <p:nvPr/>
        </p:nvSpPr>
        <p:spPr>
          <a:xfrm>
            <a:off x="2621457" y="5910590"/>
            <a:ext cx="3956532" cy="523220"/>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t>* Phil Condit, former chairman of Boeing, </a:t>
            </a:r>
            <a:br>
              <a:rPr lang="en-US" sz="1400" dirty="0"/>
            </a:br>
            <a:r>
              <a:rPr lang="en-US" sz="1400" dirty="0"/>
              <a:t>speaking at </a:t>
            </a:r>
            <a:r>
              <a:rPr lang="en-US" sz="1400" i="1" dirty="0"/>
              <a:t>Intl Info Integrity </a:t>
            </a:r>
            <a:r>
              <a:rPr lang="en-US" sz="1400" i="1" dirty="0" err="1"/>
              <a:t>Inst</a:t>
            </a:r>
            <a:r>
              <a:rPr lang="en-US" sz="1400" i="1" dirty="0"/>
              <a:t> </a:t>
            </a:r>
            <a:r>
              <a:rPr lang="en-US" sz="1400" dirty="0"/>
              <a:t>(I4) in 1995</a:t>
            </a:r>
          </a:p>
        </p:txBody>
      </p:sp>
      <p:pic>
        <p:nvPicPr>
          <p:cNvPr id="3074" name="Picture 2" descr="C:\Users\Miche\AppData\Local\Microsoft\Windows\Temporary Internet Files\Content.IE5\8TU829Y3\MC9002935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05000"/>
            <a:ext cx="3109177"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9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r>
              <a:rPr lang="en-US" dirty="0"/>
              <a:t>Overview: Strategic Situational Awareness (2)</a:t>
            </a:r>
          </a:p>
        </p:txBody>
      </p:sp>
      <p:sp>
        <p:nvSpPr>
          <p:cNvPr id="3" name="Content Placeholder 2"/>
          <p:cNvSpPr>
            <a:spLocks noGrp="1"/>
          </p:cNvSpPr>
          <p:nvPr>
            <p:ph idx="1"/>
          </p:nvPr>
        </p:nvSpPr>
        <p:spPr>
          <a:xfrm>
            <a:off x="0" y="1143000"/>
            <a:ext cx="9144000" cy="5486400"/>
          </a:xfrm>
        </p:spPr>
        <p:txBody>
          <a:bodyPr/>
          <a:lstStyle/>
          <a:p>
            <a:pPr>
              <a:lnSpc>
                <a:spcPct val="100000"/>
              </a:lnSpc>
              <a:spcBef>
                <a:spcPts val="300"/>
              </a:spcBef>
            </a:pPr>
            <a:r>
              <a:rPr lang="en-US" sz="2200" dirty="0"/>
              <a:t>Main drivers for CISOs to define new strategy for information security</a:t>
            </a:r>
          </a:p>
          <a:p>
            <a:pPr lvl="1">
              <a:lnSpc>
                <a:spcPct val="100000"/>
              </a:lnSpc>
              <a:spcBef>
                <a:spcPts val="300"/>
              </a:spcBef>
            </a:pPr>
            <a:r>
              <a:rPr lang="en-US" sz="2200" dirty="0"/>
              <a:t>Systems inherently insecure</a:t>
            </a:r>
          </a:p>
          <a:p>
            <a:pPr lvl="2">
              <a:lnSpc>
                <a:spcPct val="100000"/>
              </a:lnSpc>
              <a:spcBef>
                <a:spcPts val="300"/>
              </a:spcBef>
            </a:pPr>
            <a:r>
              <a:rPr lang="en-US" sz="2200" dirty="0"/>
              <a:t>Variations in configuration</a:t>
            </a:r>
          </a:p>
          <a:p>
            <a:pPr lvl="2">
              <a:lnSpc>
                <a:spcPct val="100000"/>
              </a:lnSpc>
              <a:spcBef>
                <a:spcPts val="300"/>
              </a:spcBef>
            </a:pPr>
            <a:r>
              <a:rPr lang="en-US" sz="2200" dirty="0"/>
              <a:t>Complexity</a:t>
            </a:r>
          </a:p>
          <a:p>
            <a:pPr lvl="2">
              <a:lnSpc>
                <a:spcPct val="100000"/>
              </a:lnSpc>
              <a:spcBef>
                <a:spcPts val="300"/>
              </a:spcBef>
            </a:pPr>
            <a:r>
              <a:rPr lang="en-US" sz="2200" dirty="0"/>
              <a:t>Volume of vulnerabilities</a:t>
            </a:r>
          </a:p>
          <a:p>
            <a:pPr lvl="1">
              <a:lnSpc>
                <a:spcPct val="100000"/>
              </a:lnSpc>
              <a:spcBef>
                <a:spcPts val="300"/>
              </a:spcBef>
            </a:pPr>
            <a:r>
              <a:rPr lang="en-US" sz="2200" dirty="0"/>
              <a:t>Reach of global business </a:t>
            </a:r>
            <a:br>
              <a:rPr lang="en-US" sz="2200" dirty="0"/>
            </a:br>
            <a:r>
              <a:rPr lang="en-US" sz="2200" dirty="0"/>
              <a:t>increases complexity</a:t>
            </a:r>
          </a:p>
          <a:p>
            <a:pPr lvl="2">
              <a:lnSpc>
                <a:spcPct val="100000"/>
              </a:lnSpc>
              <a:spcBef>
                <a:spcPts val="300"/>
              </a:spcBef>
            </a:pPr>
            <a:r>
              <a:rPr lang="en-US" sz="2200" dirty="0"/>
              <a:t>Business processes</a:t>
            </a:r>
          </a:p>
          <a:p>
            <a:pPr lvl="2">
              <a:lnSpc>
                <a:spcPct val="100000"/>
              </a:lnSpc>
              <a:spcBef>
                <a:spcPts val="300"/>
              </a:spcBef>
            </a:pPr>
            <a:r>
              <a:rPr lang="en-US" sz="2200" dirty="0"/>
              <a:t>Personnel</a:t>
            </a:r>
          </a:p>
          <a:p>
            <a:pPr lvl="2">
              <a:lnSpc>
                <a:spcPct val="100000"/>
              </a:lnSpc>
              <a:spcBef>
                <a:spcPts val="300"/>
              </a:spcBef>
            </a:pPr>
            <a:r>
              <a:rPr lang="en-US" sz="2200" dirty="0"/>
              <a:t>Business systems</a:t>
            </a:r>
          </a:p>
          <a:p>
            <a:pPr lvl="1">
              <a:lnSpc>
                <a:spcPct val="100000"/>
              </a:lnSpc>
              <a:spcBef>
                <a:spcPts val="300"/>
              </a:spcBef>
            </a:pPr>
            <a:r>
              <a:rPr lang="en-US" sz="2200" dirty="0"/>
              <a:t>Asymmetrical warfare</a:t>
            </a:r>
          </a:p>
          <a:p>
            <a:pPr lvl="2">
              <a:lnSpc>
                <a:spcPct val="100000"/>
              </a:lnSpc>
              <a:spcBef>
                <a:spcPts val="300"/>
              </a:spcBef>
            </a:pPr>
            <a:r>
              <a:rPr lang="en-US" sz="2200" dirty="0"/>
              <a:t>Vastly more attackers than defenders in an organization</a:t>
            </a:r>
          </a:p>
          <a:p>
            <a:pPr lvl="2">
              <a:lnSpc>
                <a:spcPct val="100000"/>
              </a:lnSpc>
              <a:spcBef>
                <a:spcPts val="300"/>
              </a:spcBef>
            </a:pPr>
            <a:r>
              <a:rPr lang="en-US" sz="2200" dirty="0"/>
              <a:t>Attack vectors change quickly</a:t>
            </a:r>
          </a:p>
          <a:p>
            <a:pPr lvl="2">
              <a:lnSpc>
                <a:spcPct val="100000"/>
              </a:lnSpc>
              <a:spcBef>
                <a:spcPts val="300"/>
              </a:spcBef>
            </a:pPr>
            <a:r>
              <a:rPr lang="en-US" sz="2200" dirty="0"/>
              <a:t>Trusted insiders are most significant threat</a:t>
            </a:r>
          </a:p>
        </p:txBody>
      </p:sp>
      <p:pic>
        <p:nvPicPr>
          <p:cNvPr id="4098" name="Picture 2" descr="C:\Users\Miche\AppData\Local\Microsoft\Windows\Temporary Internet Files\Content.IE5\SJNAG49V\MC9000598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935" y="1905000"/>
            <a:ext cx="4214757"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8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01000" cy="1143000"/>
          </a:xfrm>
        </p:spPr>
        <p:txBody>
          <a:bodyPr/>
          <a:lstStyle/>
          <a:p>
            <a:r>
              <a:rPr lang="en-US" sz="3600" b="1" dirty="0">
                <a:solidFill>
                  <a:srgbClr val="800000"/>
                </a:solidFill>
                <a:effectLst/>
                <a:latin typeface="+mj-lt"/>
                <a:ea typeface="+mj-ea"/>
                <a:cs typeface="+mj-cs"/>
              </a:rPr>
              <a:t>Overview: Strategic Situational Awareness (3)</a:t>
            </a:r>
            <a:endParaRPr lang="en-US" dirty="0"/>
          </a:p>
        </p:txBody>
      </p:sp>
      <p:sp>
        <p:nvSpPr>
          <p:cNvPr id="3" name="Content Placeholder 2"/>
          <p:cNvSpPr>
            <a:spLocks noGrp="1"/>
          </p:cNvSpPr>
          <p:nvPr>
            <p:ph idx="1"/>
          </p:nvPr>
        </p:nvSpPr>
        <p:spPr>
          <a:xfrm>
            <a:off x="76200" y="1371600"/>
            <a:ext cx="8077200" cy="4953000"/>
          </a:xfrm>
        </p:spPr>
        <p:txBody>
          <a:bodyPr/>
          <a:lstStyle/>
          <a:p>
            <a:r>
              <a:rPr lang="en-US" dirty="0"/>
              <a:t>CISO as strategist must</a:t>
            </a:r>
          </a:p>
          <a:p>
            <a:pPr lvl="1"/>
            <a:r>
              <a:rPr lang="en-US" dirty="0"/>
              <a:t>Adopt &amp; integrate new methods</a:t>
            </a:r>
          </a:p>
          <a:p>
            <a:pPr lvl="1"/>
            <a:r>
              <a:rPr lang="en-US" dirty="0"/>
              <a:t>Update current methods of </a:t>
            </a:r>
            <a:br>
              <a:rPr lang="en-US" dirty="0"/>
            </a:br>
            <a:r>
              <a:rPr lang="en-US" dirty="0"/>
              <a:t>protection</a:t>
            </a:r>
          </a:p>
          <a:p>
            <a:pPr lvl="2"/>
            <a:r>
              <a:rPr lang="en-US" dirty="0"/>
              <a:t>Network defenses</a:t>
            </a:r>
          </a:p>
          <a:p>
            <a:pPr lvl="2"/>
            <a:r>
              <a:rPr lang="en-US" dirty="0"/>
              <a:t>Data classification</a:t>
            </a:r>
          </a:p>
          <a:p>
            <a:r>
              <a:rPr lang="en-US" dirty="0"/>
              <a:t>CISO must adopt long-term business </a:t>
            </a:r>
            <a:br>
              <a:rPr lang="en-US" dirty="0"/>
            </a:br>
            <a:r>
              <a:rPr lang="en-US" dirty="0"/>
              <a:t>strategic thinking</a:t>
            </a:r>
          </a:p>
          <a:p>
            <a:pPr lvl="1"/>
            <a:r>
              <a:rPr lang="en-US" dirty="0"/>
              <a:t>Consider reliance on information</a:t>
            </a:r>
          </a:p>
          <a:p>
            <a:pPr lvl="1"/>
            <a:r>
              <a:rPr lang="en-US" dirty="0"/>
              <a:t>Define &amp; explain why protection is important</a:t>
            </a:r>
          </a:p>
          <a:p>
            <a:pPr lvl="1"/>
            <a:r>
              <a:rPr lang="en-US" dirty="0"/>
              <a:t>Cope with fundamentally insecure systems</a:t>
            </a:r>
          </a:p>
          <a:p>
            <a:pPr lvl="1"/>
            <a:r>
              <a:rPr lang="en-US" dirty="0"/>
              <a:t>Abandon risk-based security thinking</a:t>
            </a:r>
          </a:p>
          <a:p>
            <a:pPr lvl="1"/>
            <a:endParaRPr lang="en-US" dirty="0"/>
          </a:p>
        </p:txBody>
      </p:sp>
      <p:pic>
        <p:nvPicPr>
          <p:cNvPr id="5122" name="Picture 2" descr="C:\Users\Miche\AppData\Local\Microsoft\Windows\Temporary Internet Files\Content.IE5\YPZAGRJ0\MC9000901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143000"/>
            <a:ext cx="3353614"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9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Reliance on Digital Information</a:t>
            </a:r>
          </a:p>
        </p:txBody>
      </p:sp>
      <p:sp>
        <p:nvSpPr>
          <p:cNvPr id="5" name="Content Placeholder 4"/>
          <p:cNvSpPr>
            <a:spLocks noGrp="1"/>
          </p:cNvSpPr>
          <p:nvPr>
            <p:ph idx="1"/>
          </p:nvPr>
        </p:nvSpPr>
        <p:spPr>
          <a:xfrm>
            <a:off x="0" y="1219200"/>
            <a:ext cx="8686800" cy="5334000"/>
          </a:xfrm>
        </p:spPr>
        <p:txBody>
          <a:bodyPr/>
          <a:lstStyle/>
          <a:p>
            <a:r>
              <a:rPr lang="en-US" dirty="0"/>
              <a:t>85% of US critical </a:t>
            </a:r>
            <a:br>
              <a:rPr lang="en-US" dirty="0"/>
            </a:br>
            <a:r>
              <a:rPr lang="en-US" dirty="0"/>
              <a:t>infrastructure owned by </a:t>
            </a:r>
            <a:br>
              <a:rPr lang="en-US" dirty="0"/>
            </a:br>
            <a:r>
              <a:rPr lang="en-US" dirty="0"/>
              <a:t>private companies</a:t>
            </a:r>
          </a:p>
          <a:p>
            <a:r>
              <a:rPr lang="en-US" dirty="0"/>
              <a:t>Interconnecting systems </a:t>
            </a:r>
            <a:br>
              <a:rPr lang="en-US" dirty="0"/>
            </a:br>
            <a:r>
              <a:rPr lang="en-US" dirty="0"/>
              <a:t>force a chain of trust</a:t>
            </a:r>
          </a:p>
          <a:p>
            <a:pPr lvl="1"/>
            <a:r>
              <a:rPr lang="en-US" dirty="0"/>
              <a:t>Trust in systems to trust </a:t>
            </a:r>
            <a:br>
              <a:rPr lang="en-US" dirty="0"/>
            </a:br>
            <a:r>
              <a:rPr lang="en-US" dirty="0"/>
              <a:t>in information</a:t>
            </a:r>
          </a:p>
          <a:p>
            <a:pPr lvl="1"/>
            <a:r>
              <a:rPr lang="en-US" dirty="0"/>
              <a:t>Trust in information to </a:t>
            </a:r>
            <a:br>
              <a:rPr lang="en-US" dirty="0"/>
            </a:br>
            <a:r>
              <a:rPr lang="en-US" dirty="0"/>
              <a:t>trust in decisions</a:t>
            </a:r>
          </a:p>
          <a:p>
            <a:r>
              <a:rPr lang="en-US" dirty="0"/>
              <a:t>May be forced to </a:t>
            </a:r>
            <a:br>
              <a:rPr lang="en-US" dirty="0"/>
            </a:br>
            <a:r>
              <a:rPr lang="en-US" dirty="0"/>
              <a:t>demonstrate </a:t>
            </a:r>
          </a:p>
          <a:p>
            <a:pPr lvl="1"/>
            <a:r>
              <a:rPr lang="en-US" dirty="0"/>
              <a:t>Digital ownership of </a:t>
            </a:r>
            <a:br>
              <a:rPr lang="en-US" dirty="0"/>
            </a:br>
            <a:r>
              <a:rPr lang="en-US" dirty="0"/>
              <a:t>intellectual property (IP)</a:t>
            </a:r>
          </a:p>
          <a:p>
            <a:pPr lvl="1"/>
            <a:r>
              <a:rPr lang="en-US" dirty="0"/>
              <a:t>Chain of possession of IP</a:t>
            </a:r>
          </a:p>
        </p:txBody>
      </p:sp>
      <p:sp>
        <p:nvSpPr>
          <p:cNvPr id="6" name="TextBox 5"/>
          <p:cNvSpPr txBox="1"/>
          <p:nvPr/>
        </p:nvSpPr>
        <p:spPr>
          <a:xfrm>
            <a:off x="4419600" y="914400"/>
            <a:ext cx="4540858" cy="4616648"/>
          </a:xfrm>
          <a:prstGeom prst="rect">
            <a:avLst/>
          </a:prstGeom>
          <a:solidFill>
            <a:srgbClr val="FFC000"/>
          </a:solidFill>
          <a:scene3d>
            <a:camera prst="orthographicFront"/>
            <a:lightRig rig="threePt" dir="t"/>
          </a:scene3d>
          <a:sp3d>
            <a:bevelT/>
          </a:sp3d>
        </p:spPr>
        <p:txBody>
          <a:bodyPr wrap="none" rtlCol="0">
            <a:spAutoFit/>
          </a:bodyPr>
          <a:lstStyle/>
          <a:p>
            <a:r>
              <a:rPr lang="en-US" sz="2400" i="1" dirty="0"/>
              <a:t>CRITICAL INFRASTRUCTURE</a:t>
            </a:r>
          </a:p>
          <a:p>
            <a:pPr marL="342900" indent="-342900">
              <a:buFont typeface="+mj-lt"/>
              <a:buAutoNum type="arabicPeriod"/>
            </a:pPr>
            <a:r>
              <a:rPr lang="en-US" sz="1800" dirty="0"/>
              <a:t>Information technology</a:t>
            </a:r>
          </a:p>
          <a:p>
            <a:pPr marL="342900" indent="-342900">
              <a:buFont typeface="+mj-lt"/>
              <a:buAutoNum type="arabicPeriod"/>
            </a:pPr>
            <a:r>
              <a:rPr lang="en-US" sz="1800" dirty="0"/>
              <a:t>Telecommunications</a:t>
            </a:r>
          </a:p>
          <a:p>
            <a:pPr marL="342900" indent="-342900">
              <a:buFont typeface="+mj-lt"/>
              <a:buAutoNum type="arabicPeriod"/>
            </a:pPr>
            <a:r>
              <a:rPr lang="en-US" sz="1800" dirty="0"/>
              <a:t>Chemicals</a:t>
            </a:r>
          </a:p>
          <a:p>
            <a:pPr marL="342900" indent="-342900">
              <a:buFont typeface="+mj-lt"/>
              <a:buAutoNum type="arabicPeriod"/>
            </a:pPr>
            <a:r>
              <a:rPr lang="en-US" sz="1800" dirty="0"/>
              <a:t>Transportation systems</a:t>
            </a:r>
          </a:p>
          <a:p>
            <a:pPr marL="342900" indent="-342900">
              <a:buFont typeface="+mj-lt"/>
              <a:buAutoNum type="arabicPeriod"/>
            </a:pPr>
            <a:r>
              <a:rPr lang="en-US" sz="1800" dirty="0"/>
              <a:t>Emergency systems</a:t>
            </a:r>
          </a:p>
          <a:p>
            <a:pPr marL="342900" indent="-342900">
              <a:buFont typeface="+mj-lt"/>
              <a:buAutoNum type="arabicPeriod"/>
            </a:pPr>
            <a:r>
              <a:rPr lang="en-US" sz="1800" dirty="0"/>
              <a:t>Postal &amp; shipping services</a:t>
            </a:r>
          </a:p>
          <a:p>
            <a:pPr marL="342900" indent="-342900">
              <a:buFont typeface="+mj-lt"/>
              <a:buAutoNum type="arabicPeriod"/>
            </a:pPr>
            <a:r>
              <a:rPr lang="en-US" sz="1800" dirty="0"/>
              <a:t>Agriculture &amp; food</a:t>
            </a:r>
          </a:p>
          <a:p>
            <a:pPr marL="342900" indent="-342900">
              <a:buFont typeface="+mj-lt"/>
              <a:buAutoNum type="arabicPeriod"/>
            </a:pPr>
            <a:r>
              <a:rPr lang="en-US" sz="1800" dirty="0"/>
              <a:t>Public health &amp; healthcare</a:t>
            </a:r>
          </a:p>
          <a:p>
            <a:pPr marL="342900" indent="-342900">
              <a:buFont typeface="+mj-lt"/>
              <a:buAutoNum type="arabicPeriod"/>
            </a:pPr>
            <a:r>
              <a:rPr lang="en-US" sz="1800" dirty="0"/>
              <a:t>Drinking water / water treatment</a:t>
            </a:r>
          </a:p>
          <a:p>
            <a:pPr marL="342900" indent="-342900">
              <a:buFont typeface="+mj-lt"/>
              <a:buAutoNum type="arabicPeriod"/>
            </a:pPr>
            <a:r>
              <a:rPr lang="en-US" sz="1800" dirty="0"/>
              <a:t>Energy</a:t>
            </a:r>
          </a:p>
          <a:p>
            <a:pPr marL="342900" indent="-342900">
              <a:buFont typeface="+mj-lt"/>
              <a:buAutoNum type="arabicPeriod"/>
            </a:pPr>
            <a:r>
              <a:rPr lang="en-US" sz="1800" dirty="0"/>
              <a:t>Banking &amp; finance</a:t>
            </a:r>
          </a:p>
          <a:p>
            <a:pPr marL="342900" indent="-342900">
              <a:buFont typeface="+mj-lt"/>
              <a:buAutoNum type="arabicPeriod"/>
            </a:pPr>
            <a:r>
              <a:rPr lang="en-US" sz="1800" dirty="0"/>
              <a:t>National monuments &amp; icons</a:t>
            </a:r>
          </a:p>
          <a:p>
            <a:pPr marL="342900" indent="-342900">
              <a:buFont typeface="+mj-lt"/>
              <a:buAutoNum type="arabicPeriod"/>
            </a:pPr>
            <a:r>
              <a:rPr lang="en-US" sz="1800" dirty="0"/>
              <a:t>Defense industrial base</a:t>
            </a:r>
          </a:p>
          <a:p>
            <a:pPr marL="342900" indent="-342900">
              <a:buFont typeface="+mj-lt"/>
              <a:buAutoNum type="arabicPeriod"/>
            </a:pPr>
            <a:r>
              <a:rPr lang="en-US" sz="1800" dirty="0"/>
              <a:t>Key industry/technology sites</a:t>
            </a:r>
          </a:p>
          <a:p>
            <a:pPr marL="342900" indent="-342900">
              <a:buFont typeface="+mj-lt"/>
              <a:buAutoNum type="arabicPeriod"/>
            </a:pPr>
            <a:r>
              <a:rPr lang="en-US" sz="1800" dirty="0"/>
              <a:t>Large gathering sites</a:t>
            </a:r>
          </a:p>
        </p:txBody>
      </p:sp>
    </p:spTree>
    <p:extLst>
      <p:ext uri="{BB962C8B-B14F-4D97-AF65-F5344CB8AC3E}">
        <p14:creationId xmlns:p14="http://schemas.microsoft.com/office/powerpoint/2010/main" val="88864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990600"/>
          </a:xfrm>
        </p:spPr>
        <p:txBody>
          <a:bodyPr/>
          <a:lstStyle/>
          <a:p>
            <a:pPr lvl="0"/>
            <a:r>
              <a:rPr lang="en-US" dirty="0"/>
              <a:t>Inherent Insecurity of Systems</a:t>
            </a:r>
          </a:p>
        </p:txBody>
      </p:sp>
      <p:sp>
        <p:nvSpPr>
          <p:cNvPr id="5" name="Content Placeholder 4"/>
          <p:cNvSpPr>
            <a:spLocks noGrp="1"/>
          </p:cNvSpPr>
          <p:nvPr>
            <p:ph idx="1"/>
          </p:nvPr>
        </p:nvSpPr>
        <p:spPr>
          <a:xfrm>
            <a:off x="228600" y="914400"/>
            <a:ext cx="8153400" cy="5791200"/>
          </a:xfrm>
        </p:spPr>
        <p:txBody>
          <a:bodyPr/>
          <a:lstStyle/>
          <a:p>
            <a:r>
              <a:rPr lang="en-US" sz="2300" dirty="0"/>
              <a:t>Components of systems all created / installed by (fallible/corruptible) human beings</a:t>
            </a:r>
          </a:p>
          <a:p>
            <a:pPr lvl="1"/>
            <a:r>
              <a:rPr lang="en-US" sz="2300" dirty="0"/>
              <a:t>Hardware, software</a:t>
            </a:r>
          </a:p>
          <a:p>
            <a:pPr lvl="1"/>
            <a:r>
              <a:rPr lang="en-US" sz="2300" dirty="0"/>
              <a:t>Utilities, scripts</a:t>
            </a:r>
          </a:p>
          <a:p>
            <a:pPr lvl="1"/>
            <a:r>
              <a:rPr lang="en-US" sz="2300" dirty="0"/>
              <a:t>Transport media</a:t>
            </a:r>
          </a:p>
          <a:p>
            <a:r>
              <a:rPr lang="en-US" sz="2300" dirty="0"/>
              <a:t>All irretrievably flawed</a:t>
            </a:r>
          </a:p>
          <a:p>
            <a:pPr lvl="1"/>
            <a:r>
              <a:rPr lang="en-US" sz="2300" dirty="0"/>
              <a:t>Vulnerabilities (current &amp; future) </a:t>
            </a:r>
            <a:br>
              <a:rPr lang="en-US" sz="2300" dirty="0"/>
            </a:br>
            <a:r>
              <a:rPr lang="en-US" sz="2300" dirty="0"/>
              <a:t>cannot all be addressed / redressed</a:t>
            </a:r>
          </a:p>
          <a:p>
            <a:pPr lvl="1"/>
            <a:r>
              <a:rPr lang="en-US" sz="2300" i="1" dirty="0"/>
              <a:t>Perfect security is myth: unattainable</a:t>
            </a:r>
          </a:p>
          <a:p>
            <a:pPr lvl="1"/>
            <a:r>
              <a:rPr lang="en-US" sz="2300" dirty="0"/>
              <a:t>Risk-based methods don’t work</a:t>
            </a:r>
          </a:p>
          <a:p>
            <a:pPr lvl="2"/>
            <a:r>
              <a:rPr lang="en-US" sz="2300" dirty="0"/>
              <a:t>Unscaleable</a:t>
            </a:r>
          </a:p>
          <a:p>
            <a:pPr lvl="2"/>
            <a:r>
              <a:rPr lang="en-US" sz="2300" dirty="0"/>
              <a:t>No meaningful data for probability</a:t>
            </a:r>
          </a:p>
          <a:p>
            <a:pPr lvl="2"/>
            <a:r>
              <a:rPr lang="en-US" sz="2300" dirty="0"/>
              <a:t>Annualized loss expectancies (ALE) impossible to verify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71599"/>
            <a:ext cx="2590800" cy="3401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689287"/>
      </p:ext>
    </p:extLst>
  </p:cSld>
  <p:clrMapOvr>
    <a:masterClrMapping/>
  </p:clrMapOvr>
</p:sld>
</file>

<file path=ppt/theme/theme1.xml><?xml version="1.0" encoding="utf-8"?>
<a:theme xmlns:a="http://schemas.openxmlformats.org/drawingml/2006/main" name="csh5_chapter_slid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C000"/>
        </a:solidFill>
        <a:scene3d>
          <a:camera prst="orthographicFront"/>
          <a:lightRig rig="threePt" dir="t"/>
        </a:scene3d>
        <a:sp3d>
          <a:bevelT/>
        </a:sp3d>
      </a:spPr>
      <a:bodyPr wrap="square" rtlCol="0">
        <a:spAutoFit/>
      </a:bodyPr>
      <a:lstStyle>
        <a:defPPr>
          <a:defRPr sz="1400" dirty="0" smtClean="0"/>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csh5_chapter_slides</Template>
  <TotalTime>1663</TotalTime>
  <Words>3075</Words>
  <Application>Microsoft Office PowerPoint</Application>
  <PresentationFormat>On-screen Show (4:3)</PresentationFormat>
  <Paragraphs>501</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Narrow</vt:lpstr>
      <vt:lpstr>Bookman Old Style</vt:lpstr>
      <vt:lpstr>Garamond</vt:lpstr>
      <vt:lpstr>Times New Roman</vt:lpstr>
      <vt:lpstr>Wingdings</vt:lpstr>
      <vt:lpstr>csh5_chapter_slides</vt:lpstr>
      <vt:lpstr>Role(s) of the CISO</vt:lpstr>
      <vt:lpstr>Topics</vt:lpstr>
      <vt:lpstr>CISO AS CHANGE AGENT</vt:lpstr>
      <vt:lpstr>CISO AS STRATEGIST</vt:lpstr>
      <vt:lpstr>Overview: Strategic Situational Awareness (1)</vt:lpstr>
      <vt:lpstr>Overview: Strategic Situational Awareness (2)</vt:lpstr>
      <vt:lpstr>Overview: Strategic Situational Awareness (3)</vt:lpstr>
      <vt:lpstr>Reliance on Digital Information</vt:lpstr>
      <vt:lpstr>Inherent Insecurity of Systems</vt:lpstr>
      <vt:lpstr>World Trends (1)</vt:lpstr>
      <vt:lpstr>World Trends (2)</vt:lpstr>
      <vt:lpstr>STRATEGY, GOVERNANCE, &amp; THE STANDARD OF CARE</vt:lpstr>
      <vt:lpstr>Standard of Care (1)</vt:lpstr>
      <vt:lpstr>Standard of Care (2)</vt:lpstr>
      <vt:lpstr>Standard of Care (3)</vt:lpstr>
      <vt:lpstr>Standard of Care (4)</vt:lpstr>
      <vt:lpstr>Governance &amp; Accountability (1)</vt:lpstr>
      <vt:lpstr>Governance &amp; Accountability (2)</vt:lpstr>
      <vt:lpstr>Governance &amp; Accountability (3)</vt:lpstr>
      <vt:lpstr>Governance &amp; Accountability (4)</vt:lpstr>
      <vt:lpstr>Roles &amp; Responsibilities (1)</vt:lpstr>
      <vt:lpstr>Roles &amp; Responsibilities (2)</vt:lpstr>
      <vt:lpstr>Roles &amp; Responsibilities (3)</vt:lpstr>
      <vt:lpstr>Roles &amp; Responsibilities (4)</vt:lpstr>
      <vt:lpstr>Roles &amp; Responsibilities (5)</vt:lpstr>
      <vt:lpstr>Reporting &amp; Accountability</vt:lpstr>
      <vt:lpstr>Monitoring</vt:lpstr>
      <vt:lpstr>Metrics</vt:lpstr>
      <vt:lpstr>Executive Visibility</vt:lpstr>
      <vt:lpstr>RECOMMENDATIONS FOR SUCCESS FOR CISOs</vt:lpstr>
      <vt:lpstr>Education &amp; Experience (1)</vt:lpstr>
      <vt:lpstr>Education &amp; Experience (2)</vt:lpstr>
      <vt:lpstr>Education &amp; Experience (3)</vt:lpstr>
      <vt:lpstr>Culture of Security in the Business (1)</vt:lpstr>
      <vt:lpstr>Culture of Security in the Business (2)</vt:lpstr>
      <vt:lpstr>Culture of Security in the Business (3)</vt:lpstr>
      <vt:lpstr>Alliance with Corporate &amp; Outside Counsel</vt:lpstr>
      <vt:lpstr>Partnership with Internal Audit</vt:lpstr>
      <vt:lpstr>Tension with IT</vt:lpstr>
      <vt:lpstr>Organizational Structure</vt:lpstr>
      <vt:lpstr>Additional Roles Beyond Internal Responsibilities</vt:lpstr>
      <vt:lpstr>DISCUSSION</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CISO</dc:title>
  <dc:subject>CSH5 Chapter 65</dc:subject>
  <dc:creator>M. E. Kabay, PhD, CISSP-ISSMP</dc:creator>
  <cp:keywords/>
  <dc:description>Updated by MK 2013-04-09_x000d_
CSH5 Chapter 65_x000d_
“ROLE OF THE CSIO”_x000d_
Karen Worstell</dc:description>
  <cp:lastModifiedBy>Mich Kabay</cp:lastModifiedBy>
  <cp:revision>138</cp:revision>
  <cp:lastPrinted>2012-03-18T18:59:35Z</cp:lastPrinted>
  <dcterms:created xsi:type="dcterms:W3CDTF">2012-03-16T15:56:08Z</dcterms:created>
  <dcterms:modified xsi:type="dcterms:W3CDTF">2021-02-05T19:54:47Z</dcterms:modified>
  <cp:category/>
</cp:coreProperties>
</file>