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4"/>
  </p:notesMasterIdLst>
  <p:handoutMasterIdLst>
    <p:handoutMasterId r:id="rId55"/>
  </p:handoutMasterIdLst>
  <p:sldIdLst>
    <p:sldId id="257" r:id="rId2"/>
    <p:sldId id="634" r:id="rId3"/>
    <p:sldId id="643" r:id="rId4"/>
    <p:sldId id="642" r:id="rId5"/>
    <p:sldId id="641" r:id="rId6"/>
    <p:sldId id="658" r:id="rId7"/>
    <p:sldId id="656" r:id="rId8"/>
    <p:sldId id="674" r:id="rId9"/>
    <p:sldId id="644" r:id="rId10"/>
    <p:sldId id="673" r:id="rId11"/>
    <p:sldId id="672" r:id="rId12"/>
    <p:sldId id="671" r:id="rId13"/>
    <p:sldId id="670" r:id="rId14"/>
    <p:sldId id="669" r:id="rId15"/>
    <p:sldId id="668" r:id="rId16"/>
    <p:sldId id="667" r:id="rId17"/>
    <p:sldId id="666" r:id="rId18"/>
    <p:sldId id="675" r:id="rId19"/>
    <p:sldId id="676" r:id="rId20"/>
    <p:sldId id="665" r:id="rId21"/>
    <p:sldId id="677" r:id="rId22"/>
    <p:sldId id="664" r:id="rId23"/>
    <p:sldId id="678" r:id="rId24"/>
    <p:sldId id="679" r:id="rId25"/>
    <p:sldId id="680" r:id="rId26"/>
    <p:sldId id="663" r:id="rId27"/>
    <p:sldId id="681" r:id="rId28"/>
    <p:sldId id="682" r:id="rId29"/>
    <p:sldId id="662" r:id="rId30"/>
    <p:sldId id="661" r:id="rId31"/>
    <p:sldId id="683" r:id="rId32"/>
    <p:sldId id="660" r:id="rId33"/>
    <p:sldId id="640" r:id="rId34"/>
    <p:sldId id="639" r:id="rId35"/>
    <p:sldId id="638" r:id="rId36"/>
    <p:sldId id="637" r:id="rId37"/>
    <p:sldId id="636" r:id="rId38"/>
    <p:sldId id="647" r:id="rId39"/>
    <p:sldId id="651" r:id="rId40"/>
    <p:sldId id="655" r:id="rId41"/>
    <p:sldId id="684" r:id="rId42"/>
    <p:sldId id="650" r:id="rId43"/>
    <p:sldId id="685" r:id="rId44"/>
    <p:sldId id="649" r:id="rId45"/>
    <p:sldId id="653" r:id="rId46"/>
    <p:sldId id="686" r:id="rId47"/>
    <p:sldId id="648" r:id="rId48"/>
    <p:sldId id="687" r:id="rId49"/>
    <p:sldId id="652" r:id="rId50"/>
    <p:sldId id="654" r:id="rId51"/>
    <p:sldId id="635" r:id="rId52"/>
    <p:sldId id="578" r:id="rId53"/>
  </p:sldIdLst>
  <p:sldSz cx="9144000" cy="6858000" type="screen4x3"/>
  <p:notesSz cx="7315200" cy="96012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7" autoAdjust="0"/>
    <p:restoredTop sz="86369" autoAdjust="0"/>
  </p:normalViewPr>
  <p:slideViewPr>
    <p:cSldViewPr>
      <p:cViewPr>
        <p:scale>
          <a:sx n="66" d="100"/>
          <a:sy n="66" d="100"/>
        </p:scale>
        <p:origin x="-246" y="-1848"/>
      </p:cViewPr>
      <p:guideLst>
        <p:guide orient="horz" pos="2160"/>
        <p:guide pos="2880"/>
      </p:guideLst>
    </p:cSldViewPr>
  </p:slideViewPr>
  <p:outlineViewPr>
    <p:cViewPr>
      <p:scale>
        <a:sx n="33" d="100"/>
        <a:sy n="33" d="100"/>
      </p:scale>
      <p:origin x="0" y="43074"/>
    </p:cViewPr>
  </p:outlineViewPr>
  <p:notesTextViewPr>
    <p:cViewPr>
      <p:scale>
        <a:sx n="100" d="100"/>
        <a:sy n="100" d="100"/>
      </p:scale>
      <p:origin x="0" y="0"/>
    </p:cViewPr>
  </p:notesTextViewPr>
  <p:sorterViewPr>
    <p:cViewPr>
      <p:scale>
        <a:sx n="125" d="100"/>
        <a:sy n="125" d="100"/>
      </p:scale>
      <p:origin x="0" y="17058"/>
    </p:cViewPr>
  </p:sorterViewPr>
  <p:notesViewPr>
    <p:cSldViewPr>
      <p:cViewPr varScale="1">
        <p:scale>
          <a:sx n="85" d="100"/>
          <a:sy n="85" d="100"/>
        </p:scale>
        <p:origin x="-379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hdr" sz="quarter"/>
          </p:nvPr>
        </p:nvSpPr>
        <p:spPr bwMode="auto">
          <a:xfrm>
            <a:off x="0" y="457877"/>
            <a:ext cx="7315200" cy="227517"/>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ctr" defTabSz="913685">
              <a:defRPr sz="1200" b="0" i="1" smtClean="0">
                <a:latin typeface="Times New Roman" pitchFamily="18" charset="0"/>
              </a:defRPr>
            </a:lvl1pPr>
          </a:lstStyle>
          <a:p>
            <a:pPr>
              <a:defRPr/>
            </a:pPr>
            <a:r>
              <a:rPr lang="fr-CA"/>
              <a:t>IS 342 Class Notes</a:t>
            </a:r>
            <a:endParaRPr lang="en-US"/>
          </a:p>
        </p:txBody>
      </p:sp>
      <p:sp>
        <p:nvSpPr>
          <p:cNvPr id="503812" name="Rectangle 4"/>
          <p:cNvSpPr>
            <a:spLocks noGrp="1" noChangeArrowheads="1"/>
          </p:cNvSpPr>
          <p:nvPr>
            <p:ph type="ftr" sz="quarter" idx="2"/>
          </p:nvPr>
        </p:nvSpPr>
        <p:spPr bwMode="auto">
          <a:xfrm>
            <a:off x="0" y="8915806"/>
            <a:ext cx="7315200" cy="456456"/>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ctr" defTabSz="913685">
              <a:defRPr sz="1200" b="0" i="1" smtClean="0">
                <a:latin typeface="Times New Roman" pitchFamily="18" charset="0"/>
              </a:defRPr>
            </a:lvl1pPr>
          </a:lstStyle>
          <a:p>
            <a:pPr>
              <a:defRPr/>
            </a:pPr>
            <a:r>
              <a:rPr lang="en-US" dirty="0"/>
              <a:t>Copyright © 2014  M. E. Kabay                             </a:t>
            </a:r>
            <a:fld id="{831FA8CC-697E-4F6B-A06C-4FB24CEB9F76}" type="slidenum">
              <a:rPr lang="en-US"/>
              <a:pPr>
                <a:defRPr/>
              </a:pPr>
              <a:t>‹#›</a:t>
            </a:fld>
            <a:r>
              <a:rPr lang="en-US" dirty="0"/>
              <a:t>                                              All rights reserved.</a:t>
            </a:r>
          </a:p>
        </p:txBody>
      </p:sp>
    </p:spTree>
    <p:extLst>
      <p:ext uri="{BB962C8B-B14F-4D97-AF65-F5344CB8AC3E}">
        <p14:creationId xmlns:p14="http://schemas.microsoft.com/office/powerpoint/2010/main" val="2447093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219674" y="240315"/>
            <a:ext cx="4875853" cy="238892"/>
          </a:xfrm>
          <a:prstGeom prst="rect">
            <a:avLst/>
          </a:prstGeom>
          <a:noFill/>
          <a:ln w="12700">
            <a:noFill/>
            <a:miter lim="800000"/>
            <a:headEnd type="none" w="sm" len="sm"/>
            <a:tailEnd type="none" w="sm" len="sm"/>
          </a:ln>
          <a:effectLst/>
        </p:spPr>
        <p:txBody>
          <a:bodyPr vert="horz" wrap="square" lIns="96653" tIns="48327" rIns="96653" bIns="48327" numCol="1" anchor="t" anchorCtr="0" compatLnSpc="1">
            <a:prstTxWarp prst="textNoShape">
              <a:avLst/>
            </a:prstTxWarp>
          </a:bodyPr>
          <a:lstStyle>
            <a:lvl1pPr algn="ctr" defTabSz="966260">
              <a:defRPr sz="1300" b="0" i="1" smtClean="0">
                <a:latin typeface="Garamond" pitchFamily="18" charset="0"/>
              </a:defRPr>
            </a:lvl1pPr>
          </a:lstStyle>
          <a:p>
            <a:pPr>
              <a:defRPr/>
            </a:pPr>
            <a:r>
              <a:rPr lang="en-US"/>
              <a:t>IS 342  Class Notes</a:t>
            </a:r>
          </a:p>
        </p:txBody>
      </p:sp>
      <p:sp>
        <p:nvSpPr>
          <p:cNvPr id="52227"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38741" y="4560287"/>
            <a:ext cx="5037719" cy="4319971"/>
          </a:xfrm>
          <a:prstGeom prst="rect">
            <a:avLst/>
          </a:prstGeom>
          <a:noFill/>
          <a:ln w="12700">
            <a:solidFill>
              <a:schemeClr val="bg1"/>
            </a:solidFill>
            <a:miter lim="800000"/>
            <a:headEnd type="none" w="sm" len="sm"/>
            <a:tailEnd type="none" w="sm" len="sm"/>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138741" y="9121994"/>
            <a:ext cx="5037719" cy="238892"/>
          </a:xfrm>
          <a:prstGeom prst="rect">
            <a:avLst/>
          </a:prstGeom>
          <a:noFill/>
          <a:ln w="12700">
            <a:noFill/>
            <a:miter lim="800000"/>
            <a:headEnd type="none" w="sm" len="sm"/>
            <a:tailEnd type="none" w="sm" len="sm"/>
          </a:ln>
          <a:effectLst/>
        </p:spPr>
        <p:txBody>
          <a:bodyPr vert="horz" wrap="square" lIns="96653" tIns="48327" rIns="96653" bIns="48327" numCol="1" anchor="b" anchorCtr="0" compatLnSpc="1">
            <a:prstTxWarp prst="textNoShape">
              <a:avLst/>
            </a:prstTxWarp>
          </a:bodyPr>
          <a:lstStyle>
            <a:lvl1pPr algn="ctr" defTabSz="966260">
              <a:defRPr sz="1100" b="0" i="1" smtClean="0">
                <a:latin typeface="Garamond" pitchFamily="18" charset="0"/>
              </a:defRPr>
            </a:lvl1pPr>
          </a:lstStyle>
          <a:p>
            <a:pPr>
              <a:defRPr/>
            </a:pPr>
            <a:r>
              <a:rPr lang="en-US"/>
              <a:t>Copyright © 2005 M. E. Kabay.                                                            All rights reserved.</a:t>
            </a:r>
          </a:p>
        </p:txBody>
      </p:sp>
      <p:sp>
        <p:nvSpPr>
          <p:cNvPr id="5127" name="Rectangle 7"/>
          <p:cNvSpPr>
            <a:spLocks noGrp="1" noChangeArrowheads="1"/>
          </p:cNvSpPr>
          <p:nvPr>
            <p:ph type="sldNum" sz="quarter" idx="5"/>
          </p:nvPr>
        </p:nvSpPr>
        <p:spPr bwMode="auto">
          <a:xfrm>
            <a:off x="3251515" y="9121994"/>
            <a:ext cx="1056388" cy="238892"/>
          </a:xfrm>
          <a:prstGeom prst="rect">
            <a:avLst/>
          </a:prstGeom>
          <a:noFill/>
          <a:ln w="12700">
            <a:noFill/>
            <a:miter lim="800000"/>
            <a:headEnd type="none" w="sm" len="sm"/>
            <a:tailEnd type="none" w="sm" len="sm"/>
          </a:ln>
          <a:effectLst/>
        </p:spPr>
        <p:txBody>
          <a:bodyPr vert="horz" wrap="square" lIns="96653" tIns="48327" rIns="96653" bIns="48327" numCol="1" anchor="b" anchorCtr="0" compatLnSpc="1">
            <a:prstTxWarp prst="textNoShape">
              <a:avLst/>
            </a:prstTxWarp>
          </a:bodyPr>
          <a:lstStyle>
            <a:lvl1pPr algn="ctr" defTabSz="966260">
              <a:defRPr sz="1100" b="0" smtClean="0">
                <a:latin typeface="Garamond" pitchFamily="18" charset="0"/>
              </a:defRPr>
            </a:lvl1pPr>
          </a:lstStyle>
          <a:p>
            <a:pPr>
              <a:defRPr/>
            </a:pPr>
            <a:fld id="{0DB8B779-1587-4301-A895-524C874B2550}" type="slidenum">
              <a:rPr lang="en-US"/>
              <a:pPr>
                <a:defRPr/>
              </a:pPr>
              <a:t>‹#›</a:t>
            </a:fld>
            <a:endParaRPr lang="en-US" sz="1300" dirty="0">
              <a:latin typeface="Times New Roman" pitchFamily="18" charset="0"/>
            </a:endParaRPr>
          </a:p>
        </p:txBody>
      </p:sp>
    </p:spTree>
    <p:extLst>
      <p:ext uri="{BB962C8B-B14F-4D97-AF65-F5344CB8AC3E}">
        <p14:creationId xmlns:p14="http://schemas.microsoft.com/office/powerpoint/2010/main" val="3885932619"/>
      </p:ext>
    </p:extLst>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1pPr>
    <a:lvl2pPr marL="1143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2pPr>
    <a:lvl3pPr marL="2286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3pPr>
    <a:lvl4pPr marL="3429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4pPr>
    <a:lvl5pPr marL="457200" algn="l" rtl="0" eaLnBrk="0" fontAlgn="base" hangingPunct="0">
      <a:lnSpc>
        <a:spcPct val="90000"/>
      </a:lnSpc>
      <a:spcBef>
        <a:spcPct val="40000"/>
      </a:spcBef>
      <a:spcAft>
        <a:spcPct val="0"/>
      </a:spcAft>
      <a:defRPr sz="10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p:spPr>
        <p:txBody>
          <a:bodyPr/>
          <a:lstStyle/>
          <a:p>
            <a:r>
              <a:rPr lang="en-US"/>
              <a:t>Copyright © 2005 M. E. Kabay.                                                            All rights reserved.</a:t>
            </a:r>
          </a:p>
        </p:txBody>
      </p:sp>
      <p:sp>
        <p:nvSpPr>
          <p:cNvPr id="53251" name="Rectangle 7"/>
          <p:cNvSpPr>
            <a:spLocks noGrp="1" noChangeArrowheads="1"/>
          </p:cNvSpPr>
          <p:nvPr>
            <p:ph type="sldNum" sz="quarter" idx="5"/>
          </p:nvPr>
        </p:nvSpPr>
        <p:spPr>
          <a:noFill/>
        </p:spPr>
        <p:txBody>
          <a:bodyPr/>
          <a:lstStyle/>
          <a:p>
            <a:fld id="{835B5E3F-EFFA-4E9D-A0E3-09CC92721B63}" type="slidenum">
              <a:rPr lang="en-US"/>
              <a:pPr/>
              <a:t>1</a:t>
            </a:fld>
            <a:endParaRPr lang="en-US" sz="1300" dirty="0">
              <a:latin typeface="Times New Roman" pitchFamily="18"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1138741" y="4952753"/>
            <a:ext cx="5037719" cy="3927505"/>
          </a:xfrm>
          <a:noFill/>
        </p:spPr>
        <p:txBody>
          <a:bodyPr/>
          <a:lstStyle/>
          <a:p>
            <a:pPr algn="ctr"/>
            <a:r>
              <a:rPr lang="en-US" sz="1800" b="1" dirty="0"/>
              <a:t>M. E. Kabay, PhD, CISSP </a:t>
            </a:r>
          </a:p>
        </p:txBody>
      </p:sp>
    </p:spTree>
    <p:extLst>
      <p:ext uri="{BB962C8B-B14F-4D97-AF65-F5344CB8AC3E}">
        <p14:creationId xmlns:p14="http://schemas.microsoft.com/office/powerpoint/2010/main" val="291035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p>
            <a:r>
              <a:rPr lang="en-US"/>
              <a:t>Copyright © 2005 M. E. Kabay.                                                            All rights reserved.</a:t>
            </a:r>
          </a:p>
        </p:txBody>
      </p:sp>
      <p:sp>
        <p:nvSpPr>
          <p:cNvPr id="62467" name="Rectangle 7"/>
          <p:cNvSpPr>
            <a:spLocks noGrp="1" noChangeArrowheads="1"/>
          </p:cNvSpPr>
          <p:nvPr>
            <p:ph type="sldNum" sz="quarter" idx="5"/>
          </p:nvPr>
        </p:nvSpPr>
        <p:spPr>
          <a:noFill/>
        </p:spPr>
        <p:txBody>
          <a:bodyPr/>
          <a:lstStyle/>
          <a:p>
            <a:fld id="{550F1CCA-6489-4D3A-B2B0-AC0FDDB83E44}" type="slidenum">
              <a:rPr lang="en-US"/>
              <a:pPr/>
              <a:t>10</a:t>
            </a:fld>
            <a:endParaRPr lang="en-US" sz="1300" dirty="0">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6100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p:spPr>
        <p:txBody>
          <a:bodyPr/>
          <a:lstStyle/>
          <a:p>
            <a:r>
              <a:rPr lang="en-US"/>
              <a:t>Copyright © 2005 M. E. Kabay.                                                            All rights reserved.</a:t>
            </a:r>
          </a:p>
        </p:txBody>
      </p:sp>
      <p:sp>
        <p:nvSpPr>
          <p:cNvPr id="63491" name="Rectangle 7"/>
          <p:cNvSpPr>
            <a:spLocks noGrp="1" noChangeArrowheads="1"/>
          </p:cNvSpPr>
          <p:nvPr>
            <p:ph type="sldNum" sz="quarter" idx="5"/>
          </p:nvPr>
        </p:nvSpPr>
        <p:spPr>
          <a:noFill/>
        </p:spPr>
        <p:txBody>
          <a:bodyPr/>
          <a:lstStyle/>
          <a:p>
            <a:fld id="{D067C3BB-565F-49BB-8C7B-5230D51677E6}" type="slidenum">
              <a:rPr lang="en-US"/>
              <a:pPr/>
              <a:t>11</a:t>
            </a:fld>
            <a:endParaRPr lang="en-US" sz="1300" dirty="0">
              <a:latin typeface="Times New Roman" pitchFamily="18"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19100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p>
            <a:r>
              <a:rPr lang="en-US"/>
              <a:t>Copyright © 2005 M. E. Kabay.                                                            All rights reserved.</a:t>
            </a:r>
          </a:p>
        </p:txBody>
      </p:sp>
      <p:sp>
        <p:nvSpPr>
          <p:cNvPr id="64515" name="Rectangle 7"/>
          <p:cNvSpPr>
            <a:spLocks noGrp="1" noChangeArrowheads="1"/>
          </p:cNvSpPr>
          <p:nvPr>
            <p:ph type="sldNum" sz="quarter" idx="5"/>
          </p:nvPr>
        </p:nvSpPr>
        <p:spPr>
          <a:noFill/>
        </p:spPr>
        <p:txBody>
          <a:bodyPr/>
          <a:lstStyle/>
          <a:p>
            <a:fld id="{761840BA-9AC2-4F1E-8954-63CB50239990}" type="slidenum">
              <a:rPr lang="en-US"/>
              <a:pPr/>
              <a:t>12</a:t>
            </a:fld>
            <a:endParaRPr lang="en-US" sz="1300" dirty="0">
              <a:latin typeface="Times New Roman"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1245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US"/>
              <a:t>Copyright © 2005 M. E. Kabay.                                                            All rights reserved.</a:t>
            </a:r>
          </a:p>
        </p:txBody>
      </p:sp>
      <p:sp>
        <p:nvSpPr>
          <p:cNvPr id="65539" name="Rectangle 7"/>
          <p:cNvSpPr>
            <a:spLocks noGrp="1" noChangeArrowheads="1"/>
          </p:cNvSpPr>
          <p:nvPr>
            <p:ph type="sldNum" sz="quarter" idx="5"/>
          </p:nvPr>
        </p:nvSpPr>
        <p:spPr>
          <a:noFill/>
        </p:spPr>
        <p:txBody>
          <a:bodyPr/>
          <a:lstStyle/>
          <a:p>
            <a:fld id="{23102075-DF18-4303-AEBD-9F1020B32F83}" type="slidenum">
              <a:rPr lang="en-US"/>
              <a:pPr/>
              <a:t>13</a:t>
            </a:fld>
            <a:endParaRPr lang="en-US" sz="1300" dirty="0">
              <a:latin typeface="Times New Roman"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1876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p:spPr>
        <p:txBody>
          <a:bodyPr/>
          <a:lstStyle/>
          <a:p>
            <a:r>
              <a:rPr lang="en-US"/>
              <a:t>Copyright © 2005 M. E. Kabay.                                                            All rights reserved.</a:t>
            </a:r>
          </a:p>
        </p:txBody>
      </p:sp>
      <p:sp>
        <p:nvSpPr>
          <p:cNvPr id="66563" name="Rectangle 7"/>
          <p:cNvSpPr>
            <a:spLocks noGrp="1" noChangeArrowheads="1"/>
          </p:cNvSpPr>
          <p:nvPr>
            <p:ph type="sldNum" sz="quarter" idx="5"/>
          </p:nvPr>
        </p:nvSpPr>
        <p:spPr>
          <a:noFill/>
        </p:spPr>
        <p:txBody>
          <a:bodyPr/>
          <a:lstStyle/>
          <a:p>
            <a:fld id="{21C5A15E-D2F0-48E2-AD5A-47609BD9EF59}" type="slidenum">
              <a:rPr lang="en-US"/>
              <a:pPr/>
              <a:t>14</a:t>
            </a:fld>
            <a:endParaRPr lang="en-US" sz="1300" dirty="0">
              <a:latin typeface="Times New Roman"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69995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p>
            <a:r>
              <a:rPr lang="en-US"/>
              <a:t>Copyright © 2005 M. E. Kabay.                                                            All rights reserved.</a:t>
            </a:r>
          </a:p>
        </p:txBody>
      </p:sp>
      <p:sp>
        <p:nvSpPr>
          <p:cNvPr id="67587" name="Rectangle 7"/>
          <p:cNvSpPr>
            <a:spLocks noGrp="1" noChangeArrowheads="1"/>
          </p:cNvSpPr>
          <p:nvPr>
            <p:ph type="sldNum" sz="quarter" idx="5"/>
          </p:nvPr>
        </p:nvSpPr>
        <p:spPr>
          <a:noFill/>
        </p:spPr>
        <p:txBody>
          <a:bodyPr/>
          <a:lstStyle/>
          <a:p>
            <a:fld id="{F13668B2-30B5-4D0A-8870-1EEE1EF0C150}" type="slidenum">
              <a:rPr lang="en-US"/>
              <a:pPr/>
              <a:t>15</a:t>
            </a:fld>
            <a:endParaRPr lang="en-US" sz="1300" dirty="0">
              <a:latin typeface="Times New Roman"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7004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p>
            <a:r>
              <a:rPr lang="en-US"/>
              <a:t>Copyright © 2005 M. E. Kabay.                                                            All rights reserved.</a:t>
            </a:r>
          </a:p>
        </p:txBody>
      </p:sp>
      <p:sp>
        <p:nvSpPr>
          <p:cNvPr id="68611" name="Rectangle 7"/>
          <p:cNvSpPr>
            <a:spLocks noGrp="1" noChangeArrowheads="1"/>
          </p:cNvSpPr>
          <p:nvPr>
            <p:ph type="sldNum" sz="quarter" idx="5"/>
          </p:nvPr>
        </p:nvSpPr>
        <p:spPr>
          <a:noFill/>
        </p:spPr>
        <p:txBody>
          <a:bodyPr/>
          <a:lstStyle/>
          <a:p>
            <a:fld id="{B24115DB-6324-4638-B92F-C56534D6D83E}" type="slidenum">
              <a:rPr lang="en-US"/>
              <a:pPr/>
              <a:t>16</a:t>
            </a:fld>
            <a:endParaRPr lang="en-US" sz="1300" dirty="0">
              <a:latin typeface="Times New Roman"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496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p:spPr>
        <p:txBody>
          <a:bodyPr/>
          <a:lstStyle/>
          <a:p>
            <a:r>
              <a:rPr lang="en-US"/>
              <a:t>Copyright © 2005 M. E. Kabay.                                                            All rights reserved.</a:t>
            </a:r>
          </a:p>
        </p:txBody>
      </p:sp>
      <p:sp>
        <p:nvSpPr>
          <p:cNvPr id="69635" name="Rectangle 7"/>
          <p:cNvSpPr>
            <a:spLocks noGrp="1" noChangeArrowheads="1"/>
          </p:cNvSpPr>
          <p:nvPr>
            <p:ph type="sldNum" sz="quarter" idx="5"/>
          </p:nvPr>
        </p:nvSpPr>
        <p:spPr>
          <a:noFill/>
        </p:spPr>
        <p:txBody>
          <a:bodyPr/>
          <a:lstStyle/>
          <a:p>
            <a:fld id="{0CDBC858-6523-48D2-BA0A-737D6C4B6B78}" type="slidenum">
              <a:rPr lang="en-US"/>
              <a:pPr/>
              <a:t>17</a:t>
            </a:fld>
            <a:endParaRPr lang="en-US" sz="1300" dirty="0">
              <a:latin typeface="Times New Roman" pitchFamily="18"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67438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p:spPr>
        <p:txBody>
          <a:bodyPr/>
          <a:lstStyle/>
          <a:p>
            <a:r>
              <a:rPr lang="en-US"/>
              <a:t>Copyright © 2005 M. E. Kabay.                                                            All rights reserved.</a:t>
            </a:r>
          </a:p>
        </p:txBody>
      </p:sp>
      <p:sp>
        <p:nvSpPr>
          <p:cNvPr id="70659" name="Rectangle 7"/>
          <p:cNvSpPr>
            <a:spLocks noGrp="1" noChangeArrowheads="1"/>
          </p:cNvSpPr>
          <p:nvPr>
            <p:ph type="sldNum" sz="quarter" idx="5"/>
          </p:nvPr>
        </p:nvSpPr>
        <p:spPr>
          <a:noFill/>
        </p:spPr>
        <p:txBody>
          <a:bodyPr/>
          <a:lstStyle/>
          <a:p>
            <a:fld id="{E8ED101A-8911-45AA-A427-294D24453DDD}" type="slidenum">
              <a:rPr lang="en-US"/>
              <a:pPr/>
              <a:t>18</a:t>
            </a:fld>
            <a:endParaRPr lang="en-US" sz="1300" dirty="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2117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p:spPr>
        <p:txBody>
          <a:bodyPr/>
          <a:lstStyle/>
          <a:p>
            <a:r>
              <a:rPr lang="en-US"/>
              <a:t>Copyright © 2005 M. E. Kabay.                                                            All rights reserved.</a:t>
            </a:r>
          </a:p>
        </p:txBody>
      </p:sp>
      <p:sp>
        <p:nvSpPr>
          <p:cNvPr id="71683" name="Rectangle 7"/>
          <p:cNvSpPr>
            <a:spLocks noGrp="1" noChangeArrowheads="1"/>
          </p:cNvSpPr>
          <p:nvPr>
            <p:ph type="sldNum" sz="quarter" idx="5"/>
          </p:nvPr>
        </p:nvSpPr>
        <p:spPr>
          <a:noFill/>
        </p:spPr>
        <p:txBody>
          <a:bodyPr/>
          <a:lstStyle/>
          <a:p>
            <a:fld id="{B28F4503-67E6-48B9-BCEE-5B030C72B752}" type="slidenum">
              <a:rPr lang="en-US"/>
              <a:pPr/>
              <a:t>19</a:t>
            </a:fld>
            <a:endParaRPr lang="en-US" sz="1300" dirty="0">
              <a:latin typeface="Times New Roman" pitchFamily="18"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6517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US"/>
              <a:t>Copyright © 2005 M. E. Kabay.                                                            All rights reserved.</a:t>
            </a:r>
          </a:p>
        </p:txBody>
      </p:sp>
      <p:sp>
        <p:nvSpPr>
          <p:cNvPr id="54275" name="Rectangle 7"/>
          <p:cNvSpPr>
            <a:spLocks noGrp="1" noChangeArrowheads="1"/>
          </p:cNvSpPr>
          <p:nvPr>
            <p:ph type="sldNum" sz="quarter" idx="5"/>
          </p:nvPr>
        </p:nvSpPr>
        <p:spPr>
          <a:noFill/>
        </p:spPr>
        <p:txBody>
          <a:bodyPr/>
          <a:lstStyle/>
          <a:p>
            <a:fld id="{E6D6D294-8454-4A57-A5C3-853BA0D668AF}" type="slidenum">
              <a:rPr lang="en-US"/>
              <a:pPr/>
              <a:t>2</a:t>
            </a:fld>
            <a:endParaRPr lang="en-US" sz="1300" dirty="0">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1176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p>
            <a:r>
              <a:rPr lang="en-US"/>
              <a:t>Copyright © 2005 M. E. Kabay.                                                            All rights reserved.</a:t>
            </a:r>
          </a:p>
        </p:txBody>
      </p:sp>
      <p:sp>
        <p:nvSpPr>
          <p:cNvPr id="72707" name="Rectangle 7"/>
          <p:cNvSpPr>
            <a:spLocks noGrp="1" noChangeArrowheads="1"/>
          </p:cNvSpPr>
          <p:nvPr>
            <p:ph type="sldNum" sz="quarter" idx="5"/>
          </p:nvPr>
        </p:nvSpPr>
        <p:spPr>
          <a:noFill/>
        </p:spPr>
        <p:txBody>
          <a:bodyPr/>
          <a:lstStyle/>
          <a:p>
            <a:fld id="{DA7DE7AF-14D7-49B9-9E1F-4D4217E7437D}" type="slidenum">
              <a:rPr lang="en-US"/>
              <a:pPr/>
              <a:t>20</a:t>
            </a:fld>
            <a:endParaRPr lang="en-US" sz="1300" dirty="0">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27659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p>
            <a:r>
              <a:rPr lang="en-US"/>
              <a:t>Copyright © 2005 M. E. Kabay.                                                            All rights reserved.</a:t>
            </a:r>
          </a:p>
        </p:txBody>
      </p:sp>
      <p:sp>
        <p:nvSpPr>
          <p:cNvPr id="73731" name="Rectangle 7"/>
          <p:cNvSpPr>
            <a:spLocks noGrp="1" noChangeArrowheads="1"/>
          </p:cNvSpPr>
          <p:nvPr>
            <p:ph type="sldNum" sz="quarter" idx="5"/>
          </p:nvPr>
        </p:nvSpPr>
        <p:spPr>
          <a:noFill/>
        </p:spPr>
        <p:txBody>
          <a:bodyPr/>
          <a:lstStyle/>
          <a:p>
            <a:fld id="{F69735BC-5514-4185-AB71-972ACE49D5AD}" type="slidenum">
              <a:rPr lang="en-US"/>
              <a:pPr/>
              <a:t>21</a:t>
            </a:fld>
            <a:endParaRPr lang="en-US" sz="1300" dirty="0">
              <a:latin typeface="Times New Roman"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0883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p>
            <a:r>
              <a:rPr lang="en-US"/>
              <a:t>Copyright © 2005 M. E. Kabay.                                                            All rights reserved.</a:t>
            </a:r>
          </a:p>
        </p:txBody>
      </p:sp>
      <p:sp>
        <p:nvSpPr>
          <p:cNvPr id="74755" name="Rectangle 7"/>
          <p:cNvSpPr>
            <a:spLocks noGrp="1" noChangeArrowheads="1"/>
          </p:cNvSpPr>
          <p:nvPr>
            <p:ph type="sldNum" sz="quarter" idx="5"/>
          </p:nvPr>
        </p:nvSpPr>
        <p:spPr>
          <a:noFill/>
        </p:spPr>
        <p:txBody>
          <a:bodyPr/>
          <a:lstStyle/>
          <a:p>
            <a:fld id="{D5DF9F89-810B-4511-B485-7E059C69FF68}" type="slidenum">
              <a:rPr lang="en-US"/>
              <a:pPr/>
              <a:t>22</a:t>
            </a:fld>
            <a:endParaRPr lang="en-US" sz="1300" dirty="0">
              <a:latin typeface="Times New Roman"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2966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p>
            <a:r>
              <a:rPr lang="en-US"/>
              <a:t>Copyright © 2005 M. E. Kabay.                                                            All rights reserved.</a:t>
            </a:r>
          </a:p>
        </p:txBody>
      </p:sp>
      <p:sp>
        <p:nvSpPr>
          <p:cNvPr id="75779" name="Rectangle 7"/>
          <p:cNvSpPr>
            <a:spLocks noGrp="1" noChangeArrowheads="1"/>
          </p:cNvSpPr>
          <p:nvPr>
            <p:ph type="sldNum" sz="quarter" idx="5"/>
          </p:nvPr>
        </p:nvSpPr>
        <p:spPr>
          <a:noFill/>
        </p:spPr>
        <p:txBody>
          <a:bodyPr/>
          <a:lstStyle/>
          <a:p>
            <a:fld id="{A7C938A4-3CF6-4873-8316-0C3E6C2DCB1C}" type="slidenum">
              <a:rPr lang="en-US"/>
              <a:pPr/>
              <a:t>23</a:t>
            </a:fld>
            <a:endParaRPr lang="en-US" sz="1300" dirty="0">
              <a:latin typeface="Times New Roman"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975669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ftr" sz="quarter" idx="4"/>
          </p:nvPr>
        </p:nvSpPr>
        <p:spPr>
          <a:noFill/>
        </p:spPr>
        <p:txBody>
          <a:bodyPr/>
          <a:lstStyle/>
          <a:p>
            <a:r>
              <a:rPr lang="en-US"/>
              <a:t>Copyright © 2005 M. E. Kabay.                                                            All rights reserved.</a:t>
            </a:r>
          </a:p>
        </p:txBody>
      </p:sp>
      <p:sp>
        <p:nvSpPr>
          <p:cNvPr id="76803" name="Rectangle 7"/>
          <p:cNvSpPr>
            <a:spLocks noGrp="1" noChangeArrowheads="1"/>
          </p:cNvSpPr>
          <p:nvPr>
            <p:ph type="sldNum" sz="quarter" idx="5"/>
          </p:nvPr>
        </p:nvSpPr>
        <p:spPr>
          <a:noFill/>
        </p:spPr>
        <p:txBody>
          <a:bodyPr/>
          <a:lstStyle/>
          <a:p>
            <a:fld id="{29FE29B8-4728-4749-9D7A-4C9D072C4762}" type="slidenum">
              <a:rPr lang="en-US"/>
              <a:pPr/>
              <a:t>24</a:t>
            </a:fld>
            <a:endParaRPr lang="en-US" sz="1300" dirty="0">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38897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t>Copyright © 2005 M. E. Kabay.                                                            All rights reserved.</a:t>
            </a:r>
          </a:p>
        </p:txBody>
      </p:sp>
      <p:sp>
        <p:nvSpPr>
          <p:cNvPr id="77827" name="Rectangle 7"/>
          <p:cNvSpPr>
            <a:spLocks noGrp="1" noChangeArrowheads="1"/>
          </p:cNvSpPr>
          <p:nvPr>
            <p:ph type="sldNum" sz="quarter" idx="5"/>
          </p:nvPr>
        </p:nvSpPr>
        <p:spPr>
          <a:noFill/>
        </p:spPr>
        <p:txBody>
          <a:bodyPr/>
          <a:lstStyle/>
          <a:p>
            <a:fld id="{25EC6AA2-737C-4368-AE09-E8757B81626A}" type="slidenum">
              <a:rPr lang="en-US"/>
              <a:pPr/>
              <a:t>25</a:t>
            </a:fld>
            <a:endParaRPr lang="en-US" sz="1300" dirty="0">
              <a:latin typeface="Times New Roman"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0517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a:t>Copyright © 2005 M. E. Kabay.                                                            All rights reserved.</a:t>
            </a:r>
          </a:p>
        </p:txBody>
      </p:sp>
      <p:sp>
        <p:nvSpPr>
          <p:cNvPr id="78851" name="Rectangle 7"/>
          <p:cNvSpPr>
            <a:spLocks noGrp="1" noChangeArrowheads="1"/>
          </p:cNvSpPr>
          <p:nvPr>
            <p:ph type="sldNum" sz="quarter" idx="5"/>
          </p:nvPr>
        </p:nvSpPr>
        <p:spPr>
          <a:noFill/>
        </p:spPr>
        <p:txBody>
          <a:bodyPr/>
          <a:lstStyle/>
          <a:p>
            <a:fld id="{01FBA9EE-320C-446F-8632-A0D8FDF015F0}" type="slidenum">
              <a:rPr lang="en-US"/>
              <a:pPr/>
              <a:t>26</a:t>
            </a:fld>
            <a:endParaRPr lang="en-US" sz="1300" dirty="0">
              <a:latin typeface="Times New Roman" pitchFamily="18"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333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p>
            <a:r>
              <a:rPr lang="en-US"/>
              <a:t>Copyright © 2005 M. E. Kabay.                                                            All rights reserved.</a:t>
            </a:r>
          </a:p>
        </p:txBody>
      </p:sp>
      <p:sp>
        <p:nvSpPr>
          <p:cNvPr id="79875" name="Rectangle 7"/>
          <p:cNvSpPr>
            <a:spLocks noGrp="1" noChangeArrowheads="1"/>
          </p:cNvSpPr>
          <p:nvPr>
            <p:ph type="sldNum" sz="quarter" idx="5"/>
          </p:nvPr>
        </p:nvSpPr>
        <p:spPr>
          <a:noFill/>
        </p:spPr>
        <p:txBody>
          <a:bodyPr/>
          <a:lstStyle/>
          <a:p>
            <a:fld id="{A74EF0AC-B537-41FC-84CA-1D3F1227C1C7}" type="slidenum">
              <a:rPr lang="en-US"/>
              <a:pPr/>
              <a:t>27</a:t>
            </a:fld>
            <a:endParaRPr lang="en-US" sz="1300" dirty="0">
              <a:latin typeface="Times New Roman"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30141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p>
            <a:r>
              <a:rPr lang="en-US"/>
              <a:t>Copyright © 2005 M. E. Kabay.                                                            All rights reserved.</a:t>
            </a:r>
          </a:p>
        </p:txBody>
      </p:sp>
      <p:sp>
        <p:nvSpPr>
          <p:cNvPr id="80899" name="Rectangle 7"/>
          <p:cNvSpPr>
            <a:spLocks noGrp="1" noChangeArrowheads="1"/>
          </p:cNvSpPr>
          <p:nvPr>
            <p:ph type="sldNum" sz="quarter" idx="5"/>
          </p:nvPr>
        </p:nvSpPr>
        <p:spPr>
          <a:noFill/>
        </p:spPr>
        <p:txBody>
          <a:bodyPr/>
          <a:lstStyle/>
          <a:p>
            <a:fld id="{794DC293-45A0-4C96-AA09-0514A89FCA61}" type="slidenum">
              <a:rPr lang="en-US"/>
              <a:pPr/>
              <a:t>28</a:t>
            </a:fld>
            <a:endParaRPr lang="en-US" sz="1300" dirty="0">
              <a:latin typeface="Times New Roman" pitchFamily="18" charset="0"/>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3374813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p>
            <a:r>
              <a:rPr lang="en-US"/>
              <a:t>Copyright © 2005 M. E. Kabay.                                                            All rights reserved.</a:t>
            </a:r>
          </a:p>
        </p:txBody>
      </p:sp>
      <p:sp>
        <p:nvSpPr>
          <p:cNvPr id="81923" name="Rectangle 7"/>
          <p:cNvSpPr>
            <a:spLocks noGrp="1" noChangeArrowheads="1"/>
          </p:cNvSpPr>
          <p:nvPr>
            <p:ph type="sldNum" sz="quarter" idx="5"/>
          </p:nvPr>
        </p:nvSpPr>
        <p:spPr>
          <a:noFill/>
        </p:spPr>
        <p:txBody>
          <a:bodyPr/>
          <a:lstStyle/>
          <a:p>
            <a:fld id="{CC8EC307-D207-49CE-AA02-F52480BFB336}" type="slidenum">
              <a:rPr lang="en-US"/>
              <a:pPr/>
              <a:t>29</a:t>
            </a:fld>
            <a:endParaRPr lang="en-US" sz="1300" dirty="0">
              <a:latin typeface="Times New Roman" pitchFamily="18"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4949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US"/>
              <a:t>Copyright © 2005 M. E. Kabay.                                                            All rights reserved.</a:t>
            </a:r>
          </a:p>
        </p:txBody>
      </p:sp>
      <p:sp>
        <p:nvSpPr>
          <p:cNvPr id="55299" name="Rectangle 7"/>
          <p:cNvSpPr>
            <a:spLocks noGrp="1" noChangeArrowheads="1"/>
          </p:cNvSpPr>
          <p:nvPr>
            <p:ph type="sldNum" sz="quarter" idx="5"/>
          </p:nvPr>
        </p:nvSpPr>
        <p:spPr>
          <a:noFill/>
        </p:spPr>
        <p:txBody>
          <a:bodyPr/>
          <a:lstStyle/>
          <a:p>
            <a:fld id="{6128A283-A452-4A59-BD8F-A163C63AD7B0}" type="slidenum">
              <a:rPr lang="en-US"/>
              <a:pPr/>
              <a:t>3</a:t>
            </a:fld>
            <a:endParaRPr lang="en-US" sz="1300" dirty="0">
              <a:latin typeface="Times New Roman" pitchFamily="18"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50697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p>
            <a:r>
              <a:rPr lang="en-US"/>
              <a:t>Copyright © 2005 M. E. Kabay.                                                            All rights reserved.</a:t>
            </a:r>
          </a:p>
        </p:txBody>
      </p:sp>
      <p:sp>
        <p:nvSpPr>
          <p:cNvPr id="82947" name="Rectangle 7"/>
          <p:cNvSpPr>
            <a:spLocks noGrp="1" noChangeArrowheads="1"/>
          </p:cNvSpPr>
          <p:nvPr>
            <p:ph type="sldNum" sz="quarter" idx="5"/>
          </p:nvPr>
        </p:nvSpPr>
        <p:spPr>
          <a:noFill/>
        </p:spPr>
        <p:txBody>
          <a:bodyPr/>
          <a:lstStyle/>
          <a:p>
            <a:fld id="{03557333-AAA8-48DC-91D5-996B527288B4}" type="slidenum">
              <a:rPr lang="en-US"/>
              <a:pPr/>
              <a:t>30</a:t>
            </a:fld>
            <a:endParaRPr lang="en-US" sz="1300" dirty="0">
              <a:latin typeface="Times New Roman" pitchFamily="18"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6697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p>
            <a:r>
              <a:rPr lang="en-US"/>
              <a:t>Copyright © 2005 M. E. Kabay.                                                            All rights reserved.</a:t>
            </a:r>
          </a:p>
        </p:txBody>
      </p:sp>
      <p:sp>
        <p:nvSpPr>
          <p:cNvPr id="83971" name="Rectangle 7"/>
          <p:cNvSpPr>
            <a:spLocks noGrp="1" noChangeArrowheads="1"/>
          </p:cNvSpPr>
          <p:nvPr>
            <p:ph type="sldNum" sz="quarter" idx="5"/>
          </p:nvPr>
        </p:nvSpPr>
        <p:spPr>
          <a:noFill/>
        </p:spPr>
        <p:txBody>
          <a:bodyPr/>
          <a:lstStyle/>
          <a:p>
            <a:fld id="{2BDDF51B-088A-4DE4-B27E-19ADFEF4F77D}" type="slidenum">
              <a:rPr lang="en-US"/>
              <a:pPr/>
              <a:t>31</a:t>
            </a:fld>
            <a:endParaRPr lang="en-US" sz="1300" dirty="0">
              <a:latin typeface="Times New Roman" pitchFamily="18" charset="0"/>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77500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p>
            <a:r>
              <a:rPr lang="en-US"/>
              <a:t>Copyright © 2005 M. E. Kabay.                                                            All rights reserved.</a:t>
            </a:r>
          </a:p>
        </p:txBody>
      </p:sp>
      <p:sp>
        <p:nvSpPr>
          <p:cNvPr id="84995" name="Rectangle 7"/>
          <p:cNvSpPr>
            <a:spLocks noGrp="1" noChangeArrowheads="1"/>
          </p:cNvSpPr>
          <p:nvPr>
            <p:ph type="sldNum" sz="quarter" idx="5"/>
          </p:nvPr>
        </p:nvSpPr>
        <p:spPr>
          <a:noFill/>
        </p:spPr>
        <p:txBody>
          <a:bodyPr/>
          <a:lstStyle/>
          <a:p>
            <a:fld id="{D7EA4360-D833-4B5A-8804-0A741F05AE89}" type="slidenum">
              <a:rPr lang="en-US"/>
              <a:pPr/>
              <a:t>32</a:t>
            </a:fld>
            <a:endParaRPr lang="en-US" sz="1300" dirty="0">
              <a:latin typeface="Times New Roman" pitchFamily="18" charset="0"/>
            </a:endParaRPr>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333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p>
            <a:r>
              <a:rPr lang="en-US"/>
              <a:t>Copyright © 2005 M. E. Kabay.                                                            All rights reserved.</a:t>
            </a:r>
          </a:p>
        </p:txBody>
      </p:sp>
      <p:sp>
        <p:nvSpPr>
          <p:cNvPr id="86019" name="Rectangle 7"/>
          <p:cNvSpPr>
            <a:spLocks noGrp="1" noChangeArrowheads="1"/>
          </p:cNvSpPr>
          <p:nvPr>
            <p:ph type="sldNum" sz="quarter" idx="5"/>
          </p:nvPr>
        </p:nvSpPr>
        <p:spPr>
          <a:noFill/>
        </p:spPr>
        <p:txBody>
          <a:bodyPr/>
          <a:lstStyle/>
          <a:p>
            <a:fld id="{6062A9D0-2CBF-4C54-AF37-B4EF016D5C42}" type="slidenum">
              <a:rPr lang="en-US"/>
              <a:pPr/>
              <a:t>33</a:t>
            </a:fld>
            <a:endParaRPr lang="en-US" sz="1300" dirty="0">
              <a:latin typeface="Times New Roman" pitchFamily="18" charset="0"/>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43940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p>
            <a:r>
              <a:rPr lang="en-US"/>
              <a:t>Copyright © 2005 M. E. Kabay.                                                            All rights reserved.</a:t>
            </a:r>
          </a:p>
        </p:txBody>
      </p:sp>
      <p:sp>
        <p:nvSpPr>
          <p:cNvPr id="87043" name="Rectangle 7"/>
          <p:cNvSpPr>
            <a:spLocks noGrp="1" noChangeArrowheads="1"/>
          </p:cNvSpPr>
          <p:nvPr>
            <p:ph type="sldNum" sz="quarter" idx="5"/>
          </p:nvPr>
        </p:nvSpPr>
        <p:spPr>
          <a:noFill/>
        </p:spPr>
        <p:txBody>
          <a:bodyPr/>
          <a:lstStyle/>
          <a:p>
            <a:fld id="{829CB444-7288-4293-B8DA-FFD0564A0355}" type="slidenum">
              <a:rPr lang="en-US"/>
              <a:pPr/>
              <a:t>34</a:t>
            </a:fld>
            <a:endParaRPr lang="en-US" sz="1300" dirty="0">
              <a:latin typeface="Times New Roman" pitchFamily="18"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62048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p>
            <a:r>
              <a:rPr lang="en-US"/>
              <a:t>Copyright © 2005 M. E. Kabay.                                                            All rights reserved.</a:t>
            </a:r>
          </a:p>
        </p:txBody>
      </p:sp>
      <p:sp>
        <p:nvSpPr>
          <p:cNvPr id="88067" name="Rectangle 7"/>
          <p:cNvSpPr>
            <a:spLocks noGrp="1" noChangeArrowheads="1"/>
          </p:cNvSpPr>
          <p:nvPr>
            <p:ph type="sldNum" sz="quarter" idx="5"/>
          </p:nvPr>
        </p:nvSpPr>
        <p:spPr>
          <a:noFill/>
        </p:spPr>
        <p:txBody>
          <a:bodyPr/>
          <a:lstStyle/>
          <a:p>
            <a:fld id="{6A5B6332-ECA7-4BB2-99A1-955F06DB853B}" type="slidenum">
              <a:rPr lang="en-US"/>
              <a:pPr/>
              <a:t>35</a:t>
            </a:fld>
            <a:endParaRPr lang="en-US" sz="1300" dirty="0">
              <a:latin typeface="Times New Roman" pitchFamily="18"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2093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p>
            <a:r>
              <a:rPr lang="en-US"/>
              <a:t>Copyright © 2005 M. E. Kabay.                                                            All rights reserved.</a:t>
            </a:r>
          </a:p>
        </p:txBody>
      </p:sp>
      <p:sp>
        <p:nvSpPr>
          <p:cNvPr id="90115" name="Rectangle 7"/>
          <p:cNvSpPr>
            <a:spLocks noGrp="1" noChangeArrowheads="1"/>
          </p:cNvSpPr>
          <p:nvPr>
            <p:ph type="sldNum" sz="quarter" idx="5"/>
          </p:nvPr>
        </p:nvSpPr>
        <p:spPr>
          <a:noFill/>
        </p:spPr>
        <p:txBody>
          <a:bodyPr/>
          <a:lstStyle/>
          <a:p>
            <a:fld id="{B13D8382-38A9-4A7B-804B-B92A56A77CB4}" type="slidenum">
              <a:rPr lang="en-US"/>
              <a:pPr/>
              <a:t>36</a:t>
            </a:fld>
            <a:endParaRPr lang="en-US" sz="1300" dirty="0">
              <a:latin typeface="Times New Roman" pitchFamily="18" charset="0"/>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42371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p>
            <a:r>
              <a:rPr lang="en-US"/>
              <a:t>Copyright © 2005 M. E. Kabay.                                                            All rights reserved.</a:t>
            </a:r>
          </a:p>
        </p:txBody>
      </p:sp>
      <p:sp>
        <p:nvSpPr>
          <p:cNvPr id="91139" name="Rectangle 7"/>
          <p:cNvSpPr>
            <a:spLocks noGrp="1" noChangeArrowheads="1"/>
          </p:cNvSpPr>
          <p:nvPr>
            <p:ph type="sldNum" sz="quarter" idx="5"/>
          </p:nvPr>
        </p:nvSpPr>
        <p:spPr>
          <a:noFill/>
        </p:spPr>
        <p:txBody>
          <a:bodyPr/>
          <a:lstStyle/>
          <a:p>
            <a:fld id="{3B8557AE-663F-4C9D-8A15-FEEBE6348CD9}" type="slidenum">
              <a:rPr lang="en-US"/>
              <a:pPr/>
              <a:t>37</a:t>
            </a:fld>
            <a:endParaRPr lang="en-US" sz="1300" dirty="0">
              <a:latin typeface="Times New Roman"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59387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p>
            <a:r>
              <a:rPr lang="en-US"/>
              <a:t>Copyright © 2005 M. E. Kabay.                                                            All rights reserved.</a:t>
            </a:r>
          </a:p>
        </p:txBody>
      </p:sp>
      <p:sp>
        <p:nvSpPr>
          <p:cNvPr id="92163" name="Rectangle 7"/>
          <p:cNvSpPr>
            <a:spLocks noGrp="1" noChangeArrowheads="1"/>
          </p:cNvSpPr>
          <p:nvPr>
            <p:ph type="sldNum" sz="quarter" idx="5"/>
          </p:nvPr>
        </p:nvSpPr>
        <p:spPr>
          <a:noFill/>
        </p:spPr>
        <p:txBody>
          <a:bodyPr/>
          <a:lstStyle/>
          <a:p>
            <a:fld id="{2680D5C9-D1D2-4499-B133-D967AC3CCB86}" type="slidenum">
              <a:rPr lang="en-US"/>
              <a:pPr/>
              <a:t>38</a:t>
            </a:fld>
            <a:endParaRPr lang="en-US" sz="1300" dirty="0">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08703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p>
            <a:r>
              <a:rPr lang="en-US"/>
              <a:t>Copyright © 2005 M. E. Kabay.                                                            All rights reserved.</a:t>
            </a:r>
          </a:p>
        </p:txBody>
      </p:sp>
      <p:sp>
        <p:nvSpPr>
          <p:cNvPr id="93187" name="Rectangle 7"/>
          <p:cNvSpPr>
            <a:spLocks noGrp="1" noChangeArrowheads="1"/>
          </p:cNvSpPr>
          <p:nvPr>
            <p:ph type="sldNum" sz="quarter" idx="5"/>
          </p:nvPr>
        </p:nvSpPr>
        <p:spPr>
          <a:noFill/>
        </p:spPr>
        <p:txBody>
          <a:bodyPr/>
          <a:lstStyle/>
          <a:p>
            <a:fld id="{3CCEC65B-424E-42E0-A598-CEA4961D7EF9}" type="slidenum">
              <a:rPr lang="en-US"/>
              <a:pPr/>
              <a:t>39</a:t>
            </a:fld>
            <a:endParaRPr lang="en-US" sz="1300" dirty="0">
              <a:latin typeface="Times New Roman"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284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p:spPr>
        <p:txBody>
          <a:bodyPr/>
          <a:lstStyle/>
          <a:p>
            <a:r>
              <a:rPr lang="en-US"/>
              <a:t>Copyright © 2005 M. E. Kabay.                                                            All rights reserved.</a:t>
            </a:r>
          </a:p>
        </p:txBody>
      </p:sp>
      <p:sp>
        <p:nvSpPr>
          <p:cNvPr id="56323" name="Rectangle 7"/>
          <p:cNvSpPr>
            <a:spLocks noGrp="1" noChangeArrowheads="1"/>
          </p:cNvSpPr>
          <p:nvPr>
            <p:ph type="sldNum" sz="quarter" idx="5"/>
          </p:nvPr>
        </p:nvSpPr>
        <p:spPr>
          <a:noFill/>
        </p:spPr>
        <p:txBody>
          <a:bodyPr/>
          <a:lstStyle/>
          <a:p>
            <a:fld id="{FA4044FB-43CB-4A73-9879-130BFB9F1C32}" type="slidenum">
              <a:rPr lang="en-US"/>
              <a:pPr/>
              <a:t>4</a:t>
            </a:fld>
            <a:endParaRPr lang="en-US" sz="1300" dirty="0">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25720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p>
            <a:r>
              <a:rPr lang="en-US"/>
              <a:t>Copyright © 2005 M. E. Kabay.                                                            All rights reserved.</a:t>
            </a:r>
          </a:p>
        </p:txBody>
      </p:sp>
      <p:sp>
        <p:nvSpPr>
          <p:cNvPr id="89091" name="Rectangle 7"/>
          <p:cNvSpPr>
            <a:spLocks noGrp="1" noChangeArrowheads="1"/>
          </p:cNvSpPr>
          <p:nvPr>
            <p:ph type="sldNum" sz="quarter" idx="5"/>
          </p:nvPr>
        </p:nvSpPr>
        <p:spPr>
          <a:noFill/>
        </p:spPr>
        <p:txBody>
          <a:bodyPr/>
          <a:lstStyle/>
          <a:p>
            <a:fld id="{A66C2BE7-7AB1-4964-B70F-91871ADCBF2F}" type="slidenum">
              <a:rPr lang="en-US"/>
              <a:pPr/>
              <a:t>40</a:t>
            </a:fld>
            <a:endParaRPr lang="en-US" sz="1300" dirty="0">
              <a:latin typeface="Times New Roman" pitchFamily="18"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29423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2005 M. E. Kabay.                                                            All rights reserved.</a:t>
            </a:r>
          </a:p>
        </p:txBody>
      </p:sp>
      <p:sp>
        <p:nvSpPr>
          <p:cNvPr id="5" name="Slide Number Placeholder 4"/>
          <p:cNvSpPr>
            <a:spLocks noGrp="1"/>
          </p:cNvSpPr>
          <p:nvPr>
            <p:ph type="sldNum" sz="quarter" idx="5"/>
          </p:nvPr>
        </p:nvSpPr>
        <p:spPr/>
        <p:txBody>
          <a:bodyPr/>
          <a:lstStyle/>
          <a:p>
            <a:pPr>
              <a:defRPr/>
            </a:pPr>
            <a:fld id="{0DB8B779-1587-4301-A895-524C874B2550}" type="slidenum">
              <a:rPr lang="en-US" smtClean="0"/>
              <a:pPr>
                <a:defRPr/>
              </a:pPr>
              <a:t>41</a:t>
            </a:fld>
            <a:endParaRPr lang="en-US" sz="1300" dirty="0">
              <a:latin typeface="Times New Roman" pitchFamily="18" charset="0"/>
            </a:endParaRPr>
          </a:p>
        </p:txBody>
      </p:sp>
    </p:spTree>
    <p:extLst>
      <p:ext uri="{BB962C8B-B14F-4D97-AF65-F5344CB8AC3E}">
        <p14:creationId xmlns:p14="http://schemas.microsoft.com/office/powerpoint/2010/main" val="4282204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ftr" sz="quarter" idx="4"/>
          </p:nvPr>
        </p:nvSpPr>
        <p:spPr>
          <a:noFill/>
        </p:spPr>
        <p:txBody>
          <a:bodyPr/>
          <a:lstStyle/>
          <a:p>
            <a:r>
              <a:rPr lang="en-US"/>
              <a:t>Copyright © 2005 M. E. Kabay.                                                            All rights reserved.</a:t>
            </a:r>
          </a:p>
        </p:txBody>
      </p:sp>
      <p:sp>
        <p:nvSpPr>
          <p:cNvPr id="94211" name="Rectangle 7"/>
          <p:cNvSpPr>
            <a:spLocks noGrp="1" noChangeArrowheads="1"/>
          </p:cNvSpPr>
          <p:nvPr>
            <p:ph type="sldNum" sz="quarter" idx="5"/>
          </p:nvPr>
        </p:nvSpPr>
        <p:spPr>
          <a:noFill/>
        </p:spPr>
        <p:txBody>
          <a:bodyPr/>
          <a:lstStyle/>
          <a:p>
            <a:fld id="{E25B4B4A-E533-4716-842C-BB54AB8B9DC5}" type="slidenum">
              <a:rPr lang="en-US"/>
              <a:pPr/>
              <a:t>42</a:t>
            </a:fld>
            <a:endParaRPr lang="en-US" sz="1300" dirty="0">
              <a:latin typeface="Times New Roman" pitchFamily="18"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4920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2005 M. E. Kabay.                                                            All rights reserved.</a:t>
            </a:r>
          </a:p>
        </p:txBody>
      </p:sp>
      <p:sp>
        <p:nvSpPr>
          <p:cNvPr id="5" name="Slide Number Placeholder 4"/>
          <p:cNvSpPr>
            <a:spLocks noGrp="1"/>
          </p:cNvSpPr>
          <p:nvPr>
            <p:ph type="sldNum" sz="quarter" idx="5"/>
          </p:nvPr>
        </p:nvSpPr>
        <p:spPr/>
        <p:txBody>
          <a:bodyPr/>
          <a:lstStyle/>
          <a:p>
            <a:pPr>
              <a:defRPr/>
            </a:pPr>
            <a:fld id="{0DB8B779-1587-4301-A895-524C874B2550}" type="slidenum">
              <a:rPr lang="en-US" smtClean="0"/>
              <a:pPr>
                <a:defRPr/>
              </a:pPr>
              <a:t>43</a:t>
            </a:fld>
            <a:endParaRPr lang="en-US" sz="1300" dirty="0">
              <a:latin typeface="Times New Roman" pitchFamily="18" charset="0"/>
            </a:endParaRPr>
          </a:p>
        </p:txBody>
      </p:sp>
    </p:spTree>
    <p:extLst>
      <p:ext uri="{BB962C8B-B14F-4D97-AF65-F5344CB8AC3E}">
        <p14:creationId xmlns:p14="http://schemas.microsoft.com/office/powerpoint/2010/main" val="3825735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p>
            <a:r>
              <a:rPr lang="en-US"/>
              <a:t>Copyright © 2005 M. E. Kabay.                                                            All rights reserved.</a:t>
            </a:r>
          </a:p>
        </p:txBody>
      </p:sp>
      <p:sp>
        <p:nvSpPr>
          <p:cNvPr id="95235" name="Rectangle 7"/>
          <p:cNvSpPr>
            <a:spLocks noGrp="1" noChangeArrowheads="1"/>
          </p:cNvSpPr>
          <p:nvPr>
            <p:ph type="sldNum" sz="quarter" idx="5"/>
          </p:nvPr>
        </p:nvSpPr>
        <p:spPr>
          <a:noFill/>
        </p:spPr>
        <p:txBody>
          <a:bodyPr/>
          <a:lstStyle/>
          <a:p>
            <a:fld id="{0659C6FF-F97F-40AB-A02D-BCB566E4F67B}" type="slidenum">
              <a:rPr lang="en-US"/>
              <a:pPr/>
              <a:t>44</a:t>
            </a:fld>
            <a:endParaRPr lang="en-US" sz="1300" dirty="0">
              <a:latin typeface="Times New Roman" pitchFamily="18"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87284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r>
              <a:rPr lang="en-US"/>
              <a:t>Copyright © 2005 M. E. Kabay.                                                            All rights reserved.</a:t>
            </a:r>
          </a:p>
        </p:txBody>
      </p:sp>
      <p:sp>
        <p:nvSpPr>
          <p:cNvPr id="96259" name="Rectangle 7"/>
          <p:cNvSpPr>
            <a:spLocks noGrp="1" noChangeArrowheads="1"/>
          </p:cNvSpPr>
          <p:nvPr>
            <p:ph type="sldNum" sz="quarter" idx="5"/>
          </p:nvPr>
        </p:nvSpPr>
        <p:spPr>
          <a:noFill/>
        </p:spPr>
        <p:txBody>
          <a:bodyPr/>
          <a:lstStyle/>
          <a:p>
            <a:fld id="{21F55017-6D03-4368-B4BB-EE7FE069843E}" type="slidenum">
              <a:rPr lang="en-US"/>
              <a:pPr/>
              <a:t>45</a:t>
            </a:fld>
            <a:endParaRPr lang="en-US" sz="1300" dirty="0">
              <a:latin typeface="Times New Roman" pitchFamily="18"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1372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2005 M. E. Kabay.                                                            All rights reserved.</a:t>
            </a:r>
          </a:p>
        </p:txBody>
      </p:sp>
      <p:sp>
        <p:nvSpPr>
          <p:cNvPr id="5" name="Slide Number Placeholder 4"/>
          <p:cNvSpPr>
            <a:spLocks noGrp="1"/>
          </p:cNvSpPr>
          <p:nvPr>
            <p:ph type="sldNum" sz="quarter" idx="5"/>
          </p:nvPr>
        </p:nvSpPr>
        <p:spPr/>
        <p:txBody>
          <a:bodyPr/>
          <a:lstStyle/>
          <a:p>
            <a:pPr>
              <a:defRPr/>
            </a:pPr>
            <a:fld id="{0DB8B779-1587-4301-A895-524C874B2550}" type="slidenum">
              <a:rPr lang="en-US" smtClean="0"/>
              <a:pPr>
                <a:defRPr/>
              </a:pPr>
              <a:t>46</a:t>
            </a:fld>
            <a:endParaRPr lang="en-US" sz="1300" dirty="0">
              <a:latin typeface="Times New Roman" pitchFamily="18" charset="0"/>
            </a:endParaRPr>
          </a:p>
        </p:txBody>
      </p:sp>
    </p:spTree>
    <p:extLst>
      <p:ext uri="{BB962C8B-B14F-4D97-AF65-F5344CB8AC3E}">
        <p14:creationId xmlns:p14="http://schemas.microsoft.com/office/powerpoint/2010/main" val="4181360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r>
              <a:rPr lang="en-US"/>
              <a:t>Copyright © 2005 M. E. Kabay.                                                            All rights reserved.</a:t>
            </a:r>
          </a:p>
        </p:txBody>
      </p:sp>
      <p:sp>
        <p:nvSpPr>
          <p:cNvPr id="97283" name="Rectangle 7"/>
          <p:cNvSpPr>
            <a:spLocks noGrp="1" noChangeArrowheads="1"/>
          </p:cNvSpPr>
          <p:nvPr>
            <p:ph type="sldNum" sz="quarter" idx="5"/>
          </p:nvPr>
        </p:nvSpPr>
        <p:spPr>
          <a:noFill/>
        </p:spPr>
        <p:txBody>
          <a:bodyPr/>
          <a:lstStyle/>
          <a:p>
            <a:fld id="{623F11AC-6C2D-4E92-8570-7A6380F9ADAF}" type="slidenum">
              <a:rPr lang="en-US"/>
              <a:pPr/>
              <a:t>47</a:t>
            </a:fld>
            <a:endParaRPr lang="en-US" sz="1300" dirty="0">
              <a:latin typeface="Times New Roman" pitchFamily="18" charset="0"/>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12508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a:defRPr/>
            </a:pPr>
            <a:r>
              <a:rPr lang="en-US"/>
              <a:t>Copyright © 2005 M. E. Kabay.                                                            All rights reserved.</a:t>
            </a:r>
          </a:p>
        </p:txBody>
      </p:sp>
      <p:sp>
        <p:nvSpPr>
          <p:cNvPr id="5" name="Slide Number Placeholder 4"/>
          <p:cNvSpPr>
            <a:spLocks noGrp="1"/>
          </p:cNvSpPr>
          <p:nvPr>
            <p:ph type="sldNum" sz="quarter" idx="5"/>
          </p:nvPr>
        </p:nvSpPr>
        <p:spPr/>
        <p:txBody>
          <a:bodyPr/>
          <a:lstStyle/>
          <a:p>
            <a:pPr>
              <a:defRPr/>
            </a:pPr>
            <a:fld id="{0DB8B779-1587-4301-A895-524C874B2550}" type="slidenum">
              <a:rPr lang="en-US" smtClean="0"/>
              <a:pPr>
                <a:defRPr/>
              </a:pPr>
              <a:t>48</a:t>
            </a:fld>
            <a:endParaRPr lang="en-US" sz="1300" dirty="0">
              <a:latin typeface="Times New Roman" pitchFamily="18" charset="0"/>
            </a:endParaRPr>
          </a:p>
        </p:txBody>
      </p:sp>
    </p:spTree>
    <p:extLst>
      <p:ext uri="{BB962C8B-B14F-4D97-AF65-F5344CB8AC3E}">
        <p14:creationId xmlns:p14="http://schemas.microsoft.com/office/powerpoint/2010/main" val="4239639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p>
            <a:r>
              <a:rPr lang="en-US"/>
              <a:t>Copyright © 2005 M. E. Kabay.                                                            All rights reserved.</a:t>
            </a:r>
          </a:p>
        </p:txBody>
      </p:sp>
      <p:sp>
        <p:nvSpPr>
          <p:cNvPr id="98307" name="Rectangle 7"/>
          <p:cNvSpPr>
            <a:spLocks noGrp="1" noChangeArrowheads="1"/>
          </p:cNvSpPr>
          <p:nvPr>
            <p:ph type="sldNum" sz="quarter" idx="5"/>
          </p:nvPr>
        </p:nvSpPr>
        <p:spPr>
          <a:noFill/>
        </p:spPr>
        <p:txBody>
          <a:bodyPr/>
          <a:lstStyle/>
          <a:p>
            <a:fld id="{A2A2F06A-897B-4080-93F1-163A14BB1540}" type="slidenum">
              <a:rPr lang="en-US"/>
              <a:pPr/>
              <a:t>49</a:t>
            </a:fld>
            <a:endParaRPr lang="en-US" sz="1300" dirty="0">
              <a:latin typeface="Times New Roman"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6307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p>
            <a:r>
              <a:rPr lang="en-US"/>
              <a:t>Copyright © 2005 M. E. Kabay.                                                            All rights reserved.</a:t>
            </a:r>
          </a:p>
        </p:txBody>
      </p:sp>
      <p:sp>
        <p:nvSpPr>
          <p:cNvPr id="57347" name="Rectangle 7"/>
          <p:cNvSpPr>
            <a:spLocks noGrp="1" noChangeArrowheads="1"/>
          </p:cNvSpPr>
          <p:nvPr>
            <p:ph type="sldNum" sz="quarter" idx="5"/>
          </p:nvPr>
        </p:nvSpPr>
        <p:spPr>
          <a:noFill/>
        </p:spPr>
        <p:txBody>
          <a:bodyPr/>
          <a:lstStyle/>
          <a:p>
            <a:fld id="{04DDD3F3-FFD1-4075-9CE6-98874CC68A54}" type="slidenum">
              <a:rPr lang="en-US"/>
              <a:pPr/>
              <a:t>5</a:t>
            </a:fld>
            <a:endParaRPr lang="en-US" sz="1300" dirty="0">
              <a:latin typeface="Times New Roman" pitchFamily="18"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1906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p>
            <a:r>
              <a:rPr lang="en-US"/>
              <a:t>Copyright © 2005 M. E. Kabay.                                                            All rights reserved.</a:t>
            </a:r>
          </a:p>
        </p:txBody>
      </p:sp>
      <p:sp>
        <p:nvSpPr>
          <p:cNvPr id="99331" name="Rectangle 7"/>
          <p:cNvSpPr>
            <a:spLocks noGrp="1" noChangeArrowheads="1"/>
          </p:cNvSpPr>
          <p:nvPr>
            <p:ph type="sldNum" sz="quarter" idx="5"/>
          </p:nvPr>
        </p:nvSpPr>
        <p:spPr>
          <a:noFill/>
        </p:spPr>
        <p:txBody>
          <a:bodyPr/>
          <a:lstStyle/>
          <a:p>
            <a:fld id="{C3D623B5-3AB2-422C-9194-A910EBFF1729}" type="slidenum">
              <a:rPr lang="en-US"/>
              <a:pPr/>
              <a:t>50</a:t>
            </a:fld>
            <a:endParaRPr lang="en-US" sz="1300" dirty="0">
              <a:latin typeface="Times New Roman"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46549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r>
              <a:rPr lang="en-US"/>
              <a:t>Copyright © 2005 M. E. Kabay.                                                            All rights reserved.</a:t>
            </a:r>
          </a:p>
        </p:txBody>
      </p:sp>
      <p:sp>
        <p:nvSpPr>
          <p:cNvPr id="100355" name="Rectangle 7"/>
          <p:cNvSpPr>
            <a:spLocks noGrp="1" noChangeArrowheads="1"/>
          </p:cNvSpPr>
          <p:nvPr>
            <p:ph type="sldNum" sz="quarter" idx="5"/>
          </p:nvPr>
        </p:nvSpPr>
        <p:spPr>
          <a:noFill/>
        </p:spPr>
        <p:txBody>
          <a:bodyPr/>
          <a:lstStyle/>
          <a:p>
            <a:fld id="{FCDE152C-4661-48A9-BF9C-7524DC3B7F00}" type="slidenum">
              <a:rPr lang="en-US"/>
              <a:pPr/>
              <a:t>51</a:t>
            </a:fld>
            <a:endParaRPr lang="en-US" sz="1300" dirty="0">
              <a:latin typeface="Times New Roman" pitchFamily="18" charset="0"/>
            </a:endParaRPr>
          </a:p>
        </p:txBody>
      </p:sp>
      <p:sp>
        <p:nvSpPr>
          <p:cNvPr id="100356" name="Rectangle 2"/>
          <p:cNvSpPr>
            <a:spLocks noGrp="1" noRot="1" noChangeAspect="1" noChangeArrowheads="1" noTextEdit="1"/>
          </p:cNvSpPr>
          <p:nvPr>
            <p:ph type="sldImg"/>
          </p:nvPr>
        </p:nvSpPr>
        <p:spPr>
          <a:ln/>
        </p:spPr>
      </p:sp>
      <p:sp>
        <p:nvSpPr>
          <p:cNvPr id="10035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324068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r>
              <a:rPr lang="en-US"/>
              <a:t>Copyright © 2005 M. E. Kabay.                                                            All rights reserved.</a:t>
            </a:r>
          </a:p>
        </p:txBody>
      </p:sp>
      <p:sp>
        <p:nvSpPr>
          <p:cNvPr id="102403" name="Rectangle 7"/>
          <p:cNvSpPr>
            <a:spLocks noGrp="1" noChangeArrowheads="1"/>
          </p:cNvSpPr>
          <p:nvPr>
            <p:ph type="sldNum" sz="quarter" idx="5"/>
          </p:nvPr>
        </p:nvSpPr>
        <p:spPr>
          <a:noFill/>
        </p:spPr>
        <p:txBody>
          <a:bodyPr/>
          <a:lstStyle/>
          <a:p>
            <a:fld id="{3B659AEB-3364-4754-97B3-22792C4BE0EA}" type="slidenum">
              <a:rPr lang="en-US"/>
              <a:pPr/>
              <a:t>52</a:t>
            </a:fld>
            <a:endParaRPr lang="en-US" sz="1300" dirty="0">
              <a:latin typeface="Times New Roman"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4143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p:spPr>
        <p:txBody>
          <a:bodyPr/>
          <a:lstStyle/>
          <a:p>
            <a:r>
              <a:rPr lang="en-US"/>
              <a:t>Copyright © 2005 M. E. Kabay.                                                            All rights reserved.</a:t>
            </a:r>
          </a:p>
        </p:txBody>
      </p:sp>
      <p:sp>
        <p:nvSpPr>
          <p:cNvPr id="58371" name="Rectangle 7"/>
          <p:cNvSpPr>
            <a:spLocks noGrp="1" noChangeArrowheads="1"/>
          </p:cNvSpPr>
          <p:nvPr>
            <p:ph type="sldNum" sz="quarter" idx="5"/>
          </p:nvPr>
        </p:nvSpPr>
        <p:spPr>
          <a:noFill/>
        </p:spPr>
        <p:txBody>
          <a:bodyPr/>
          <a:lstStyle/>
          <a:p>
            <a:fld id="{FE920E20-266E-4346-A124-526C7C9C208A}" type="slidenum">
              <a:rPr lang="en-US"/>
              <a:pPr/>
              <a:t>6</a:t>
            </a:fld>
            <a:endParaRPr lang="en-US" sz="1300" dirty="0">
              <a:latin typeface="Times New Roman" pitchFamily="18"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4876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p:spPr>
        <p:txBody>
          <a:bodyPr/>
          <a:lstStyle/>
          <a:p>
            <a:r>
              <a:rPr lang="en-US"/>
              <a:t>Copyright © 2005 M. E. Kabay.                                                            All rights reserved.</a:t>
            </a:r>
          </a:p>
        </p:txBody>
      </p:sp>
      <p:sp>
        <p:nvSpPr>
          <p:cNvPr id="59395" name="Rectangle 7"/>
          <p:cNvSpPr>
            <a:spLocks noGrp="1" noChangeArrowheads="1"/>
          </p:cNvSpPr>
          <p:nvPr>
            <p:ph type="sldNum" sz="quarter" idx="5"/>
          </p:nvPr>
        </p:nvSpPr>
        <p:spPr>
          <a:noFill/>
        </p:spPr>
        <p:txBody>
          <a:bodyPr/>
          <a:lstStyle/>
          <a:p>
            <a:fld id="{ED452BC9-7A23-4ED1-8110-F23FAC10A128}" type="slidenum">
              <a:rPr lang="en-US"/>
              <a:pPr/>
              <a:t>7</a:t>
            </a:fld>
            <a:endParaRPr lang="en-US" sz="1300" dirty="0">
              <a:latin typeface="Times New Roman" pitchFamily="18"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4436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p:spPr>
        <p:txBody>
          <a:bodyPr/>
          <a:lstStyle/>
          <a:p>
            <a:r>
              <a:rPr lang="en-US"/>
              <a:t>Copyright © 2005 M. E. Kabay.                                                            All rights reserved.</a:t>
            </a:r>
          </a:p>
        </p:txBody>
      </p:sp>
      <p:sp>
        <p:nvSpPr>
          <p:cNvPr id="61443" name="Rectangle 7"/>
          <p:cNvSpPr>
            <a:spLocks noGrp="1" noChangeArrowheads="1"/>
          </p:cNvSpPr>
          <p:nvPr>
            <p:ph type="sldNum" sz="quarter" idx="5"/>
          </p:nvPr>
        </p:nvSpPr>
        <p:spPr>
          <a:noFill/>
        </p:spPr>
        <p:txBody>
          <a:bodyPr/>
          <a:lstStyle/>
          <a:p>
            <a:fld id="{75D2A918-9755-4392-8FB5-94171FFA4AF4}" type="slidenum">
              <a:rPr lang="en-US"/>
              <a:pPr/>
              <a:t>8</a:t>
            </a:fld>
            <a:endParaRPr lang="en-US" sz="1300" dirty="0">
              <a:latin typeface="Times New Roman" pitchFamily="18"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53809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p:spPr>
        <p:txBody>
          <a:bodyPr/>
          <a:lstStyle/>
          <a:p>
            <a:r>
              <a:rPr lang="en-US"/>
              <a:t>Copyright © 2005 M. E. Kabay.                                                            All rights reserved.</a:t>
            </a:r>
          </a:p>
        </p:txBody>
      </p:sp>
      <p:sp>
        <p:nvSpPr>
          <p:cNvPr id="60419" name="Rectangle 7"/>
          <p:cNvSpPr>
            <a:spLocks noGrp="1" noChangeArrowheads="1"/>
          </p:cNvSpPr>
          <p:nvPr>
            <p:ph type="sldNum" sz="quarter" idx="5"/>
          </p:nvPr>
        </p:nvSpPr>
        <p:spPr>
          <a:noFill/>
        </p:spPr>
        <p:txBody>
          <a:bodyPr/>
          <a:lstStyle/>
          <a:p>
            <a:fld id="{EE16B1E8-9691-4B92-BC7F-7EC633E20980}" type="slidenum">
              <a:rPr lang="en-US"/>
              <a:pPr/>
              <a:t>9</a:t>
            </a:fld>
            <a:endParaRPr lang="en-US" sz="1300" dirty="0">
              <a:latin typeface="Times New Roman" pitchFamily="18"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6523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889860" name="Rectangle 4"/>
          <p:cNvSpPr>
            <a:spLocks noChangeArrowheads="1"/>
          </p:cNvSpPr>
          <p:nvPr/>
        </p:nvSpPr>
        <p:spPr bwMode="auto">
          <a:xfrm>
            <a:off x="0" y="6494463"/>
            <a:ext cx="460375" cy="363537"/>
          </a:xfrm>
          <a:prstGeom prst="rect">
            <a:avLst/>
          </a:prstGeom>
          <a:noFill/>
          <a:ln w="12700">
            <a:noFill/>
            <a:miter lim="800000"/>
            <a:headEnd/>
            <a:tailEnd/>
          </a:ln>
          <a:effectLst/>
        </p:spPr>
        <p:txBody>
          <a:bodyPr wrap="none" lIns="90488" tIns="44450" rIns="90488" bIns="44450">
            <a:spAutoFit/>
          </a:bodyPr>
          <a:lstStyle/>
          <a:p>
            <a:pPr>
              <a:defRPr/>
            </a:pPr>
            <a:fld id="{EF9D734B-34FE-4CA1-B1C6-CA8A4B1AE57A}" type="slidenum">
              <a:rPr lang="en-US" sz="1800"/>
              <a:pPr>
                <a:defRPr/>
              </a:pPr>
              <a:t>‹#›</a:t>
            </a:fld>
            <a:endParaRPr lang="en-US" sz="1800"/>
          </a:p>
        </p:txBody>
      </p:sp>
      <p:sp>
        <p:nvSpPr>
          <p:cNvPr id="889861"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a:defRPr/>
            </a:pPr>
            <a:endParaRPr lang="en-US" sz="2400" b="0">
              <a:latin typeface="Times New Roman" pitchFamily="18" charset="0"/>
            </a:endParaRPr>
          </a:p>
        </p:txBody>
      </p:sp>
      <p:sp>
        <p:nvSpPr>
          <p:cNvPr id="889863" name="Text Box 7"/>
          <p:cNvSpPr txBox="1">
            <a:spLocks noChangeArrowheads="1"/>
          </p:cNvSpPr>
          <p:nvPr/>
        </p:nvSpPr>
        <p:spPr bwMode="auto">
          <a:xfrm>
            <a:off x="3322638" y="6643688"/>
            <a:ext cx="2577950" cy="215444"/>
          </a:xfrm>
          <a:prstGeom prst="rect">
            <a:avLst/>
          </a:prstGeom>
          <a:noFill/>
          <a:ln w="12700">
            <a:noFill/>
            <a:miter lim="800000"/>
            <a:headEnd type="none" w="sm" len="sm"/>
            <a:tailEnd type="none" w="sm" len="sm"/>
          </a:ln>
          <a:effectLst/>
        </p:spPr>
        <p:txBody>
          <a:bodyPr wrap="none">
            <a:spAutoFit/>
          </a:bodyPr>
          <a:lstStyle/>
          <a:p>
            <a:pPr>
              <a:defRPr/>
            </a:pPr>
            <a:r>
              <a:rPr lang="en-US" sz="800" b="0" i="1" dirty="0"/>
              <a:t>Copyright </a:t>
            </a:r>
            <a:r>
              <a:rPr lang="en-US" sz="800" b="0" i="1"/>
              <a:t>© 2020 M. E. </a:t>
            </a:r>
            <a:r>
              <a:rPr lang="en-US" sz="800" b="0" i="1" dirty="0"/>
              <a:t>Kabay.  All rights reserved.</a:t>
            </a:r>
          </a:p>
        </p:txBody>
      </p:sp>
      <p:pic>
        <p:nvPicPr>
          <p:cNvPr id="1031" name="Picture 8" descr="NWU_2c_stacked_logo"/>
          <p:cNvPicPr>
            <a:picLocks noChangeAspect="1" noChangeArrowheads="1"/>
          </p:cNvPicPr>
          <p:nvPr userDrawn="1"/>
        </p:nvPicPr>
        <p:blipFill>
          <a:blip r:embed="rId13" cstate="print"/>
          <a:srcRect/>
          <a:stretch>
            <a:fillRect/>
          </a:stretch>
        </p:blipFill>
        <p:spPr bwMode="auto">
          <a:xfrm>
            <a:off x="8077200" y="0"/>
            <a:ext cx="1066800" cy="931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informationshield.com/ispmemain.ht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csrc.nist.gov/publications/nistpubs/index.html"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inyurl.com/2all5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src.nist.gov/publications/nistpubs/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ert.org/security-improvemen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cert.org/index.html" TargetMode="Externa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hyperlink" Target="http://www.cert.org/nav/allpubs.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www.bsi.bund.de/EN/Topics/topics_node.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csrc.nist.gov/publications/nistpubs/index.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ans.org/resources/policie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0" y="0"/>
            <a:ext cx="9144000" cy="3429000"/>
          </a:xfrm>
        </p:spPr>
        <p:txBody>
          <a:bodyPr/>
          <a:lstStyle/>
          <a:p>
            <a:pPr algn="ctr"/>
            <a:r>
              <a:rPr lang="en-US" sz="8000" dirty="0"/>
              <a:t>Developing </a:t>
            </a:r>
            <a:br>
              <a:rPr lang="en-US" sz="8000" dirty="0"/>
            </a:br>
            <a:r>
              <a:rPr lang="en-US" sz="8000" dirty="0"/>
              <a:t>Security Policies</a:t>
            </a:r>
          </a:p>
        </p:txBody>
      </p:sp>
      <p:sp>
        <p:nvSpPr>
          <p:cNvPr id="2051" name="Rectangle 26"/>
          <p:cNvSpPr>
            <a:spLocks noGrp="1" noChangeArrowheads="1"/>
          </p:cNvSpPr>
          <p:nvPr>
            <p:ph type="body" idx="1"/>
          </p:nvPr>
        </p:nvSpPr>
        <p:spPr>
          <a:xfrm>
            <a:off x="0" y="3429000"/>
            <a:ext cx="9144000" cy="3048000"/>
          </a:xfrm>
          <a:noFill/>
        </p:spPr>
        <p:txBody>
          <a:bodyPr/>
          <a:lstStyle/>
          <a:p>
            <a:pPr algn="ctr">
              <a:buFont typeface="Wingdings" pitchFamily="2" charset="2"/>
              <a:buNone/>
            </a:pPr>
            <a:r>
              <a:rPr lang="en-US" sz="4000" dirty="0"/>
              <a:t>CSH5 Chapter 66</a:t>
            </a:r>
          </a:p>
          <a:p>
            <a:pPr algn="ctr">
              <a:buFont typeface="Wingdings" pitchFamily="2" charset="2"/>
              <a:buNone/>
            </a:pPr>
            <a:r>
              <a:rPr lang="en-US" sz="4000" dirty="0"/>
              <a:t>“Developing Security Policies”</a:t>
            </a:r>
          </a:p>
          <a:p>
            <a:pPr algn="ctr">
              <a:buFont typeface="Wingdings" pitchFamily="2" charset="2"/>
              <a:buNone/>
            </a:pPr>
            <a:r>
              <a:rPr lang="en-US" sz="4000" dirty="0"/>
              <a:t>M. E. Kabay &amp; Sean Kelley</a:t>
            </a:r>
          </a:p>
          <a:p>
            <a:pPr algn="ctr">
              <a:buFont typeface="Wingdings" pitchFamily="2" charset="2"/>
              <a:buNone/>
            </a:pPr>
            <a:endParaRPr lang="en-US" sz="2000" dirty="0"/>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State of Current Policy?</a:t>
            </a:r>
          </a:p>
        </p:txBody>
      </p:sp>
      <p:sp>
        <p:nvSpPr>
          <p:cNvPr id="11267" name="Rectangle 3"/>
          <p:cNvSpPr>
            <a:spLocks noGrp="1" noChangeArrowheads="1"/>
          </p:cNvSpPr>
          <p:nvPr>
            <p:ph type="body" idx="1"/>
          </p:nvPr>
        </p:nvSpPr>
        <p:spPr>
          <a:xfrm>
            <a:off x="990600" y="1295400"/>
            <a:ext cx="7543800" cy="5257800"/>
          </a:xfrm>
        </p:spPr>
        <p:txBody>
          <a:bodyPr/>
          <a:lstStyle/>
          <a:p>
            <a:pPr>
              <a:lnSpc>
                <a:spcPct val="80000"/>
              </a:lnSpc>
            </a:pPr>
            <a:r>
              <a:rPr lang="en-US"/>
              <a:t>Does enterprise have any security policies at all?</a:t>
            </a:r>
          </a:p>
          <a:p>
            <a:pPr>
              <a:lnSpc>
                <a:spcPct val="80000"/>
              </a:lnSpc>
            </a:pPr>
            <a:r>
              <a:rPr lang="en-US"/>
              <a:t>Who developed them?  Individual?  Group?</a:t>
            </a:r>
          </a:p>
          <a:p>
            <a:pPr>
              <a:lnSpc>
                <a:spcPct val="80000"/>
              </a:lnSpc>
            </a:pPr>
            <a:r>
              <a:rPr lang="en-US"/>
              <a:t>Where and how are security policies available (paper, electronic)?</a:t>
            </a:r>
          </a:p>
          <a:p>
            <a:pPr>
              <a:lnSpc>
                <a:spcPct val="80000"/>
              </a:lnSpc>
            </a:pPr>
            <a:r>
              <a:rPr lang="en-US"/>
              <a:t>When were policies last updated? Last disseminated?</a:t>
            </a:r>
          </a:p>
          <a:p>
            <a:pPr>
              <a:lnSpc>
                <a:spcPct val="80000"/>
              </a:lnSpc>
            </a:pPr>
            <a:r>
              <a:rPr lang="en-US"/>
              <a:t>Who, if anyone, has explicit responsibility for maintaining security policies?</a:t>
            </a:r>
          </a:p>
          <a:p>
            <a:pPr>
              <a:lnSpc>
                <a:spcPct val="80000"/>
              </a:lnSpc>
            </a:pPr>
            <a:r>
              <a:rPr lang="en-US"/>
              <a:t>Who implements security policy at enterprise level?</a:t>
            </a:r>
          </a:p>
          <a:p>
            <a:pPr>
              <a:lnSpc>
                <a:spcPct val="80000"/>
              </a:lnSpc>
            </a:pPr>
            <a:r>
              <a:rPr lang="en-US"/>
              <a:t>To whom does chief information security officer report within enterprise?</a:t>
            </a:r>
          </a:p>
          <a:p>
            <a:pPr>
              <a:lnSpc>
                <a:spcPct val="80000"/>
              </a:lnSpc>
            </a:pPr>
            <a:r>
              <a:rPr lang="en-US"/>
              <a:t>Who monitors compliance with security policies, standards, and compliance?</a:t>
            </a:r>
          </a:p>
        </p:txBody>
      </p:sp>
      <p:pic>
        <p:nvPicPr>
          <p:cNvPr id="11268"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Data Classification?</a:t>
            </a:r>
          </a:p>
        </p:txBody>
      </p:sp>
      <p:sp>
        <p:nvSpPr>
          <p:cNvPr id="12291" name="Rectangle 3"/>
          <p:cNvSpPr>
            <a:spLocks noGrp="1" noChangeArrowheads="1"/>
          </p:cNvSpPr>
          <p:nvPr>
            <p:ph type="body" idx="1"/>
          </p:nvPr>
        </p:nvSpPr>
        <p:spPr>
          <a:xfrm>
            <a:off x="990600" y="1143000"/>
            <a:ext cx="7543800" cy="5181600"/>
          </a:xfrm>
        </p:spPr>
        <p:txBody>
          <a:bodyPr/>
          <a:lstStyle/>
          <a:p>
            <a:r>
              <a:rPr lang="en-US"/>
              <a:t>Levels of security classification that apply to your work?  If so, what are they called?</a:t>
            </a:r>
          </a:p>
          <a:p>
            <a:r>
              <a:rPr lang="en-US"/>
              <a:t>Are there rules for determining whether information you handle should be classified at a particular level of confidentiality?</a:t>
            </a:r>
          </a:p>
          <a:p>
            <a:r>
              <a:rPr lang="en-US"/>
              <a:t>Are documents or files labeled to show their security classification?</a:t>
            </a:r>
          </a:p>
          <a:p>
            <a:r>
              <a:rPr lang="en-US"/>
              <a:t>What is your opinion about value of such classification?</a:t>
            </a:r>
          </a:p>
          <a:p>
            <a:r>
              <a:rPr lang="en-US"/>
              <a:t>Do people in your group pay attention to security classifications?</a:t>
            </a:r>
          </a:p>
          <a:p>
            <a:r>
              <a:rPr lang="en-US"/>
              <a:t>Do you have any suggestions for improvement of how data are classified?</a:t>
            </a:r>
          </a:p>
        </p:txBody>
      </p:sp>
      <p:pic>
        <p:nvPicPr>
          <p:cNvPr id="12292"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
        <p:nvSpPr>
          <p:cNvPr id="13315" name="Rectangle 2"/>
          <p:cNvSpPr>
            <a:spLocks noGrp="1" noChangeArrowheads="1"/>
          </p:cNvSpPr>
          <p:nvPr>
            <p:ph type="title"/>
          </p:nvPr>
        </p:nvSpPr>
        <p:spPr>
          <a:xfrm>
            <a:off x="609600" y="152400"/>
            <a:ext cx="7162800" cy="1143000"/>
          </a:xfrm>
        </p:spPr>
        <p:txBody>
          <a:bodyPr/>
          <a:lstStyle/>
          <a:p>
            <a:r>
              <a:rPr lang="en-US" dirty="0"/>
              <a:t>Sensitive Systems?</a:t>
            </a:r>
          </a:p>
        </p:txBody>
      </p:sp>
      <p:sp>
        <p:nvSpPr>
          <p:cNvPr id="13316" name="Rectangle 3"/>
          <p:cNvSpPr>
            <a:spLocks noGrp="1" noChangeArrowheads="1"/>
          </p:cNvSpPr>
          <p:nvPr>
            <p:ph type="body" idx="1"/>
          </p:nvPr>
        </p:nvSpPr>
        <p:spPr>
          <a:xfrm>
            <a:off x="762000" y="1219200"/>
            <a:ext cx="7620000" cy="5105400"/>
          </a:xfrm>
        </p:spPr>
        <p:txBody>
          <a:bodyPr/>
          <a:lstStyle/>
          <a:p>
            <a:r>
              <a:rPr lang="en-US" dirty="0"/>
              <a:t>In your work, are there any kinds of information, documents, or systems that you feel should be protected against unauthorized disclosure?  If so, name them.</a:t>
            </a:r>
          </a:p>
          <a:p>
            <a:r>
              <a:rPr lang="en-US" dirty="0"/>
              <a:t>How do you personally protect sensitive information that you handle?</a:t>
            </a:r>
          </a:p>
          <a:p>
            <a:r>
              <a:rPr lang="en-US" dirty="0"/>
              <a:t>How do others in your department deal with sensitive information? No names, please.</a:t>
            </a:r>
          </a:p>
          <a:p>
            <a:r>
              <a:rPr lang="en-US" dirty="0"/>
              <a:t>To your knowledge, have there been any problems with release of sensitive information in your department?</a:t>
            </a:r>
          </a:p>
          <a:p>
            <a:r>
              <a:rPr lang="en-US" dirty="0"/>
              <a:t>Do you have any suggestions for improving handling of sensitive data in your area?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Critical Systems?</a:t>
            </a:r>
          </a:p>
        </p:txBody>
      </p:sp>
      <p:sp>
        <p:nvSpPr>
          <p:cNvPr id="14339" name="Rectangle 3"/>
          <p:cNvSpPr>
            <a:spLocks noGrp="1" noChangeArrowheads="1"/>
          </p:cNvSpPr>
          <p:nvPr>
            <p:ph type="body" idx="1"/>
          </p:nvPr>
        </p:nvSpPr>
        <p:spPr/>
        <p:txBody>
          <a:bodyPr/>
          <a:lstStyle/>
          <a:p>
            <a:r>
              <a:rPr lang="en-US"/>
              <a:t>In your work, are there any kinds of information, documents, or systems that you feel are so critical that they </a:t>
            </a:r>
            <a:r>
              <a:rPr lang="en-US" i="1"/>
              <a:t>must</a:t>
            </a:r>
            <a:r>
              <a:rPr lang="en-US"/>
              <a:t> be protected against unauthorized modification or destruction?  If so, name them.</a:t>
            </a:r>
          </a:p>
          <a:p>
            <a:r>
              <a:rPr lang="en-US"/>
              <a:t>Are there any special precautions you use or know of to safeguard critical data in your area?</a:t>
            </a:r>
          </a:p>
        </p:txBody>
      </p:sp>
      <p:pic>
        <p:nvPicPr>
          <p:cNvPr id="14340"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Authenticity Issues?</a:t>
            </a:r>
          </a:p>
        </p:txBody>
      </p:sp>
      <p:sp>
        <p:nvSpPr>
          <p:cNvPr id="15363" name="Rectangle 3"/>
          <p:cNvSpPr>
            <a:spLocks noGrp="1" noChangeArrowheads="1"/>
          </p:cNvSpPr>
          <p:nvPr>
            <p:ph type="body" idx="1"/>
          </p:nvPr>
        </p:nvSpPr>
        <p:spPr/>
        <p:txBody>
          <a:bodyPr/>
          <a:lstStyle/>
          <a:p>
            <a:r>
              <a:rPr lang="en-US" dirty="0"/>
              <a:t>Do you know of any cases in which anyone has used someone else’s identity in sending out messages such as letters, faxes, or email?  If so, were there any consequences?</a:t>
            </a:r>
          </a:p>
          <a:p>
            <a:r>
              <a:rPr lang="en-US" dirty="0"/>
              <a:t>Does anyone in your group use digital signatures on electronic documents?</a:t>
            </a:r>
          </a:p>
          <a:p>
            <a:r>
              <a:rPr lang="en-US" dirty="0"/>
              <a:t>Does anyone in your group make or use unauthorized copies of proprietary software?  If so, do you think there is any problem with that?</a:t>
            </a:r>
          </a:p>
        </p:txBody>
      </p:sp>
      <p:pic>
        <p:nvPicPr>
          <p:cNvPr id="15364"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Exposure (Consequences)?</a:t>
            </a:r>
          </a:p>
        </p:txBody>
      </p:sp>
      <p:sp>
        <p:nvSpPr>
          <p:cNvPr id="16387" name="Rectangle 3"/>
          <p:cNvSpPr>
            <a:spLocks noGrp="1" noChangeArrowheads="1"/>
          </p:cNvSpPr>
          <p:nvPr>
            <p:ph type="body" idx="1"/>
          </p:nvPr>
        </p:nvSpPr>
        <p:spPr>
          <a:xfrm>
            <a:off x="990600" y="1219200"/>
            <a:ext cx="7772400" cy="5334000"/>
          </a:xfrm>
        </p:spPr>
        <p:txBody>
          <a:bodyPr/>
          <a:lstStyle/>
          <a:p>
            <a:r>
              <a:rPr lang="en-US" sz="2100"/>
              <a:t>Worst consequences from publication of most </a:t>
            </a:r>
            <a:br>
              <a:rPr lang="en-US" sz="2100"/>
            </a:br>
            <a:r>
              <a:rPr lang="en-US" sz="2100"/>
              <a:t>sensitive information you control in newspapers?</a:t>
            </a:r>
          </a:p>
          <a:p>
            <a:r>
              <a:rPr lang="en-US" sz="2100"/>
              <a:t>What if key competitors obtained specific confidential information that you use or control in your area?</a:t>
            </a:r>
          </a:p>
          <a:p>
            <a:r>
              <a:rPr lang="en-US" sz="2100"/>
              <a:t>Monetary costs associated with scenarios you have described above?</a:t>
            </a:r>
          </a:p>
          <a:p>
            <a:r>
              <a:rPr lang="en-US" sz="2100"/>
              <a:t>Worst consequences if critical information altered without authorization or through accidental modification?</a:t>
            </a:r>
          </a:p>
          <a:p>
            <a:r>
              <a:rPr lang="en-US" sz="2100"/>
              <a:t>What if you could not access critical information quickly enough for your work?</a:t>
            </a:r>
          </a:p>
          <a:p>
            <a:r>
              <a:rPr lang="en-US" sz="2100"/>
              <a:t>Estimate costs of such breaches of data integrity and data availability?</a:t>
            </a:r>
          </a:p>
          <a:p>
            <a:r>
              <a:rPr lang="en-US" sz="2100"/>
              <a:t>What if someone forged documents in your name or in enterprise’s name?  Scenarios and associated costs resulting from such breaches of authenticity?</a:t>
            </a:r>
          </a:p>
        </p:txBody>
      </p:sp>
      <p:pic>
        <p:nvPicPr>
          <p:cNvPr id="16388"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Responsibility And Awareness?</a:t>
            </a:r>
          </a:p>
        </p:txBody>
      </p:sp>
      <p:sp>
        <p:nvSpPr>
          <p:cNvPr id="17411" name="Rectangle 3"/>
          <p:cNvSpPr>
            <a:spLocks noGrp="1" noChangeArrowheads="1"/>
          </p:cNvSpPr>
          <p:nvPr>
            <p:ph type="body" idx="1"/>
          </p:nvPr>
        </p:nvSpPr>
        <p:spPr>
          <a:xfrm>
            <a:off x="990600" y="1371600"/>
            <a:ext cx="7696200" cy="5181600"/>
          </a:xfrm>
        </p:spPr>
        <p:txBody>
          <a:bodyPr/>
          <a:lstStyle/>
          <a:p>
            <a:r>
              <a:rPr lang="en-US" sz="2000"/>
              <a:t>As far as you know, who is responsible for developing security policies?</a:t>
            </a:r>
          </a:p>
          <a:p>
            <a:r>
              <a:rPr lang="en-US" sz="2000"/>
              <a:t>Do you know where to find the security policies that apply to your work?</a:t>
            </a:r>
          </a:p>
          <a:p>
            <a:r>
              <a:rPr lang="en-US" sz="2000"/>
              <a:t>When, if ever, did you last sign any documents dealing with your agreement to security policies?</a:t>
            </a:r>
          </a:p>
          <a:p>
            <a:r>
              <a:rPr lang="en-US" sz="2000"/>
              <a:t>Who is responsible for monitoring compliance with security policy in your work group?  In the enterprise as a whole?</a:t>
            </a:r>
          </a:p>
          <a:p>
            <a:r>
              <a:rPr lang="en-US" sz="2000"/>
              <a:t>Have you ever received any training in security policies?  If so, when was the last time?</a:t>
            </a:r>
          </a:p>
          <a:p>
            <a:r>
              <a:rPr lang="en-US" sz="2000"/>
              <a:t>Have you ever seen any written materials circulating in your work group that discuss information security?</a:t>
            </a:r>
          </a:p>
          <a:p>
            <a:r>
              <a:rPr lang="en-US" sz="2000"/>
              <a:t>Do you think of protecting corporate information as one of your official responsibilities?</a:t>
            </a:r>
          </a:p>
        </p:txBody>
      </p:sp>
      <p:pic>
        <p:nvPicPr>
          <p:cNvPr id="17412"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Physical Security?</a:t>
            </a:r>
          </a:p>
        </p:txBody>
      </p:sp>
      <p:sp>
        <p:nvSpPr>
          <p:cNvPr id="18435" name="Rectangle 3"/>
          <p:cNvSpPr>
            <a:spLocks noGrp="1" noChangeArrowheads="1"/>
          </p:cNvSpPr>
          <p:nvPr>
            <p:ph type="body" idx="1"/>
          </p:nvPr>
        </p:nvSpPr>
        <p:spPr>
          <a:xfrm>
            <a:off x="990600" y="1143000"/>
            <a:ext cx="7620000" cy="5410200"/>
          </a:xfrm>
        </p:spPr>
        <p:txBody>
          <a:bodyPr/>
          <a:lstStyle/>
          <a:p>
            <a:r>
              <a:rPr lang="en-US"/>
              <a:t>Does anyone check your identity when you </a:t>
            </a:r>
            <a:br>
              <a:rPr lang="en-US"/>
            </a:br>
            <a:r>
              <a:rPr lang="en-US"/>
              <a:t>enter the building where you work?</a:t>
            </a:r>
          </a:p>
          <a:p>
            <a:r>
              <a:rPr lang="en-US"/>
              <a:t>Are there any electronic access-control systems limiting access to your work area?  What are they?</a:t>
            </a:r>
          </a:p>
          <a:p>
            <a:r>
              <a:rPr lang="en-US"/>
              <a:t>Do people hold a secured door open to let each other into your work area?  Do you let people in after you open a secured door?</a:t>
            </a:r>
          </a:p>
          <a:p>
            <a:r>
              <a:rPr lang="en-US"/>
              <a:t>Have you ever seen a secured door into your area that has been blocked open (e.g., for deliveries)?</a:t>
            </a:r>
          </a:p>
          <a:p>
            <a:r>
              <a:rPr lang="en-US"/>
              <a:t>Do people leave your work area unlocked when everyone leaves?</a:t>
            </a:r>
          </a:p>
        </p:txBody>
      </p:sp>
      <p:pic>
        <p:nvPicPr>
          <p:cNvPr id="18436"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
        <p:nvSpPr>
          <p:cNvPr id="19459" name="Rectangle 2"/>
          <p:cNvSpPr>
            <a:spLocks noGrp="1" noChangeArrowheads="1"/>
          </p:cNvSpPr>
          <p:nvPr>
            <p:ph type="title"/>
          </p:nvPr>
        </p:nvSpPr>
        <p:spPr>
          <a:xfrm>
            <a:off x="685800" y="152400"/>
            <a:ext cx="7467600" cy="1143000"/>
          </a:xfrm>
        </p:spPr>
        <p:txBody>
          <a:bodyPr/>
          <a:lstStyle/>
          <a:p>
            <a:r>
              <a:rPr lang="en-US" dirty="0"/>
              <a:t>Physical Security (cont’d)</a:t>
            </a:r>
          </a:p>
        </p:txBody>
      </p:sp>
      <p:sp>
        <p:nvSpPr>
          <p:cNvPr id="19460" name="Rectangle 3"/>
          <p:cNvSpPr>
            <a:spLocks noGrp="1" noChangeArrowheads="1"/>
          </p:cNvSpPr>
          <p:nvPr>
            <p:ph type="body" idx="1"/>
          </p:nvPr>
        </p:nvSpPr>
        <p:spPr>
          <a:xfrm>
            <a:off x="609600" y="1066800"/>
            <a:ext cx="7772400" cy="5410200"/>
          </a:xfrm>
        </p:spPr>
        <p:txBody>
          <a:bodyPr/>
          <a:lstStyle/>
          <a:p>
            <a:pPr>
              <a:lnSpc>
                <a:spcPct val="80000"/>
              </a:lnSpc>
            </a:pPr>
            <a:r>
              <a:rPr lang="en-US" dirty="0"/>
              <a:t>Do staff members wear identity badges at work?  Are they supposed to?  Do you wear your badge at work?</a:t>
            </a:r>
          </a:p>
          <a:p>
            <a:pPr>
              <a:lnSpc>
                <a:spcPct val="80000"/>
              </a:lnSpc>
            </a:pPr>
            <a:r>
              <a:rPr lang="en-US" dirty="0"/>
              <a:t>Do visitors wear badges?</a:t>
            </a:r>
          </a:p>
          <a:p>
            <a:pPr>
              <a:lnSpc>
                <a:spcPct val="80000"/>
              </a:lnSpc>
            </a:pPr>
            <a:r>
              <a:rPr lang="en-US" dirty="0"/>
              <a:t>Have you ever seen strangers in your area who are not wearing visitor badges?</a:t>
            </a:r>
          </a:p>
          <a:p>
            <a:pPr>
              <a:lnSpc>
                <a:spcPct val="80000"/>
              </a:lnSpc>
            </a:pPr>
            <a:r>
              <a:rPr lang="en-US" dirty="0"/>
              <a:t>What would you do if you saw a stranger in your area who was not wearing a visitor’s badge?</a:t>
            </a:r>
          </a:p>
          <a:p>
            <a:pPr>
              <a:lnSpc>
                <a:spcPct val="80000"/>
              </a:lnSpc>
            </a:pPr>
            <a:r>
              <a:rPr lang="en-US" dirty="0"/>
              <a:t>Do you lock any parts of your desk when you leave your workspace?</a:t>
            </a:r>
          </a:p>
          <a:p>
            <a:pPr>
              <a:lnSpc>
                <a:spcPct val="80000"/>
              </a:lnSpc>
            </a:pPr>
            <a:r>
              <a:rPr lang="en-US" dirty="0"/>
              <a:t>What would you do if you heard the fire alarm ring?</a:t>
            </a:r>
          </a:p>
          <a:p>
            <a:pPr>
              <a:lnSpc>
                <a:spcPct val="80000"/>
              </a:lnSpc>
            </a:pPr>
            <a:r>
              <a:rPr lang="en-US" dirty="0"/>
              <a:t>Where is the nearest fire extinguisher?</a:t>
            </a:r>
          </a:p>
          <a:p>
            <a:pPr>
              <a:lnSpc>
                <a:spcPct val="80000"/>
              </a:lnSpc>
            </a:pPr>
            <a:r>
              <a:rPr lang="en-US" dirty="0"/>
              <a:t>Who is the fire marshal for your floor?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Physical Security (cont’d)</a:t>
            </a:r>
          </a:p>
        </p:txBody>
      </p:sp>
      <p:sp>
        <p:nvSpPr>
          <p:cNvPr id="20483" name="Rectangle 3"/>
          <p:cNvSpPr>
            <a:spLocks noGrp="1" noChangeArrowheads="1"/>
          </p:cNvSpPr>
          <p:nvPr>
            <p:ph type="body" idx="1"/>
          </p:nvPr>
        </p:nvSpPr>
        <p:spPr>
          <a:xfrm>
            <a:off x="990600" y="1219200"/>
            <a:ext cx="7620000" cy="5257800"/>
          </a:xfrm>
        </p:spPr>
        <p:txBody>
          <a:bodyPr/>
          <a:lstStyle/>
          <a:p>
            <a:r>
              <a:rPr lang="en-US"/>
              <a:t>What would you do if someone needed emergency medical attention?</a:t>
            </a:r>
          </a:p>
          <a:p>
            <a:r>
              <a:rPr lang="en-US"/>
              <a:t>Is there an emergency medical station in your area or on your floor?</a:t>
            </a:r>
          </a:p>
          <a:p>
            <a:r>
              <a:rPr lang="en-US"/>
              <a:t>Do you know who is qualified in cardiopulmonary resuscitation (CPR) in your group or on your floor?  Do such people wear identifying pins?</a:t>
            </a:r>
          </a:p>
          <a:p>
            <a:r>
              <a:rPr lang="en-US"/>
              <a:t>Have you had recent training in what to do in the event of an emergency? Have you been trained in how to evacuate the building?</a:t>
            </a:r>
          </a:p>
          <a:p>
            <a:r>
              <a:rPr lang="en-US"/>
              <a:t>Is there anything that comes to mind that you would like to see to improve physical security and safety in your work area?</a:t>
            </a:r>
          </a:p>
        </p:txBody>
      </p:sp>
      <p:pic>
        <p:nvPicPr>
          <p:cNvPr id="20484"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lum bright="50000"/>
          </a:blip>
          <a:srcRect/>
          <a:stretch>
            <a:fillRect/>
          </a:stretch>
        </p:blipFill>
        <p:spPr bwMode="auto">
          <a:xfrm>
            <a:off x="4763" y="4763"/>
            <a:ext cx="9132887" cy="6851650"/>
          </a:xfrm>
          <a:prstGeom prst="rect">
            <a:avLst/>
          </a:prstGeom>
          <a:noFill/>
          <a:ln w="12700">
            <a:noFill/>
            <a:miter lim="800000"/>
            <a:headEnd type="none" w="sm" len="sm"/>
            <a:tailEnd type="none" w="sm" len="sm"/>
          </a:ln>
        </p:spPr>
      </p:pic>
      <p:sp>
        <p:nvSpPr>
          <p:cNvPr id="3075" name="Rectangle 2"/>
          <p:cNvSpPr>
            <a:spLocks noGrp="1" noChangeArrowheads="1"/>
          </p:cNvSpPr>
          <p:nvPr>
            <p:ph type="title"/>
          </p:nvPr>
        </p:nvSpPr>
        <p:spPr/>
        <p:txBody>
          <a:bodyPr/>
          <a:lstStyle/>
          <a:p>
            <a:r>
              <a:rPr lang="en-US" dirty="0"/>
              <a:t>Topics</a:t>
            </a:r>
          </a:p>
        </p:txBody>
      </p:sp>
      <p:sp>
        <p:nvSpPr>
          <p:cNvPr id="3076" name="Rectangle 3"/>
          <p:cNvSpPr>
            <a:spLocks noGrp="1" noChangeArrowheads="1"/>
          </p:cNvSpPr>
          <p:nvPr>
            <p:ph type="body" idx="1"/>
          </p:nvPr>
        </p:nvSpPr>
        <p:spPr>
          <a:xfrm>
            <a:off x="990600" y="1066800"/>
            <a:ext cx="7467600" cy="5410200"/>
          </a:xfrm>
        </p:spPr>
        <p:txBody>
          <a:bodyPr/>
          <a:lstStyle/>
          <a:p>
            <a:r>
              <a:rPr lang="en-US" sz="2800" dirty="0"/>
              <a:t>Introduction</a:t>
            </a:r>
          </a:p>
          <a:p>
            <a:r>
              <a:rPr lang="en-US" sz="2800" dirty="0"/>
              <a:t>Collaborating in Building Security Policies</a:t>
            </a:r>
          </a:p>
          <a:p>
            <a:r>
              <a:rPr lang="en-US" sz="2800" dirty="0"/>
              <a:t>Phase I: Preliminary Evaluation</a:t>
            </a:r>
          </a:p>
          <a:p>
            <a:r>
              <a:rPr lang="en-US" sz="2800" dirty="0"/>
              <a:t>Phase 2: Management Sensitization</a:t>
            </a:r>
          </a:p>
          <a:p>
            <a:r>
              <a:rPr lang="en-US" sz="2800" dirty="0"/>
              <a:t>Phase 3: Needs Analysis</a:t>
            </a:r>
          </a:p>
          <a:p>
            <a:r>
              <a:rPr lang="en-US" sz="2800" dirty="0"/>
              <a:t>Phase 4: Policies and Procedures</a:t>
            </a:r>
          </a:p>
          <a:p>
            <a:r>
              <a:rPr lang="en-US" sz="2800" dirty="0"/>
              <a:t>Phase 5: Implementation</a:t>
            </a:r>
          </a:p>
          <a:p>
            <a:r>
              <a:rPr lang="en-US" sz="2800" dirty="0"/>
              <a:t>Phase 6: Maintenance</a:t>
            </a:r>
          </a:p>
          <a:p>
            <a:r>
              <a:rPr lang="en-US" sz="2800" dirty="0"/>
              <a:t>Some Resources for </a:t>
            </a:r>
            <a:r>
              <a:rPr lang="en-US" sz="2800"/>
              <a:t>Policy Development</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Software Development Security?</a:t>
            </a:r>
          </a:p>
        </p:txBody>
      </p:sp>
      <p:sp>
        <p:nvSpPr>
          <p:cNvPr id="21507" name="Rectangle 3"/>
          <p:cNvSpPr>
            <a:spLocks noGrp="1" noChangeArrowheads="1"/>
          </p:cNvSpPr>
          <p:nvPr>
            <p:ph type="body" idx="1"/>
          </p:nvPr>
        </p:nvSpPr>
        <p:spPr>
          <a:xfrm>
            <a:off x="990600" y="1371600"/>
            <a:ext cx="7772400" cy="4953000"/>
          </a:xfrm>
        </p:spPr>
        <p:txBody>
          <a:bodyPr/>
          <a:lstStyle/>
          <a:p>
            <a:pPr>
              <a:lnSpc>
                <a:spcPct val="80000"/>
              </a:lnSpc>
            </a:pPr>
            <a:r>
              <a:rPr lang="en-US"/>
              <a:t>Are there any security policies that apply to </a:t>
            </a:r>
            <a:br>
              <a:rPr lang="en-US"/>
            </a:br>
            <a:r>
              <a:rPr lang="en-US"/>
              <a:t>your work?  What are they?</a:t>
            </a:r>
          </a:p>
          <a:p>
            <a:pPr>
              <a:lnSpc>
                <a:spcPct val="80000"/>
              </a:lnSpc>
            </a:pPr>
            <a:r>
              <a:rPr lang="en-US"/>
              <a:t>Have you ever discussed security policies in your group?</a:t>
            </a:r>
          </a:p>
          <a:p>
            <a:pPr>
              <a:lnSpc>
                <a:spcPct val="80000"/>
              </a:lnSpc>
            </a:pPr>
            <a:r>
              <a:rPr lang="en-US"/>
              <a:t>Is security viewed positively, neutrally, or negatively in your group?  And by yourself?</a:t>
            </a:r>
          </a:p>
          <a:p>
            <a:pPr>
              <a:lnSpc>
                <a:spcPct val="80000"/>
              </a:lnSpc>
            </a:pPr>
            <a:r>
              <a:rPr lang="en-US"/>
              <a:t>Do you and your colleagues discuss security during the requirements analysis and specification phases when developing software?</a:t>
            </a:r>
          </a:p>
          <a:p>
            <a:pPr>
              <a:lnSpc>
                <a:spcPct val="80000"/>
              </a:lnSpc>
            </a:pPr>
            <a:r>
              <a:rPr lang="en-US"/>
              <a:t>How do you see quality assurance as part of the development process?</a:t>
            </a:r>
          </a:p>
          <a:p>
            <a:pPr>
              <a:lnSpc>
                <a:spcPct val="80000"/>
              </a:lnSpc>
            </a:pPr>
            <a:r>
              <a:rPr lang="en-US"/>
              <a:t>Do you use automated software testing tools?</a:t>
            </a:r>
          </a:p>
          <a:p>
            <a:pPr>
              <a:lnSpc>
                <a:spcPct val="80000"/>
              </a:lnSpc>
            </a:pPr>
            <a:r>
              <a:rPr lang="en-US"/>
              <a:t>Tell us about version control in your group.  Do you use automated version control software? </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533400" y="152400"/>
            <a:ext cx="7620000" cy="1143000"/>
          </a:xfrm>
        </p:spPr>
        <p:txBody>
          <a:bodyPr/>
          <a:lstStyle/>
          <a:p>
            <a:r>
              <a:rPr lang="en-US" dirty="0"/>
              <a:t>SW </a:t>
            </a:r>
            <a:r>
              <a:rPr lang="en-US" dirty="0" err="1"/>
              <a:t>Dev’t</a:t>
            </a:r>
            <a:r>
              <a:rPr lang="en-US" dirty="0"/>
              <a:t> Security (cont’d)</a:t>
            </a:r>
          </a:p>
        </p:txBody>
      </p:sp>
      <p:sp>
        <p:nvSpPr>
          <p:cNvPr id="22532" name="Rectangle 3"/>
          <p:cNvSpPr>
            <a:spLocks noGrp="1" noChangeArrowheads="1"/>
          </p:cNvSpPr>
          <p:nvPr>
            <p:ph type="body" idx="1"/>
          </p:nvPr>
        </p:nvSpPr>
        <p:spPr>
          <a:xfrm>
            <a:off x="609600" y="1085850"/>
            <a:ext cx="7772400" cy="5181600"/>
          </a:xfrm>
        </p:spPr>
        <p:txBody>
          <a:bodyPr/>
          <a:lstStyle/>
          <a:p>
            <a:pPr>
              <a:lnSpc>
                <a:spcPct val="80000"/>
              </a:lnSpc>
            </a:pPr>
            <a:r>
              <a:rPr lang="en-US" dirty="0"/>
              <a:t>How do you document your systems?</a:t>
            </a:r>
          </a:p>
          <a:p>
            <a:pPr>
              <a:lnSpc>
                <a:spcPct val="80000"/>
              </a:lnSpc>
            </a:pPr>
            <a:r>
              <a:rPr lang="en-US" dirty="0"/>
              <a:t>Do you think that your source code is adequately protected against unauthorized disclosure and modification?</a:t>
            </a:r>
          </a:p>
          <a:p>
            <a:pPr>
              <a:lnSpc>
                <a:spcPct val="80000"/>
              </a:lnSpc>
            </a:pPr>
            <a:r>
              <a:rPr lang="en-US" dirty="0"/>
              <a:t>What is your opinion about Easter eggs (unauthorized code for an amusing picture or game)?</a:t>
            </a:r>
          </a:p>
          <a:p>
            <a:pPr>
              <a:lnSpc>
                <a:spcPct val="80000"/>
              </a:lnSpc>
            </a:pPr>
            <a:r>
              <a:rPr lang="en-US" dirty="0"/>
              <a:t>Could anyone plant an Easter egg or a logic bomb (unauthorized, harmful functions) in code being developed in your group?</a:t>
            </a:r>
          </a:p>
          <a:p>
            <a:pPr>
              <a:lnSpc>
                <a:spcPct val="80000"/>
              </a:lnSpc>
            </a:pPr>
            <a:r>
              <a:rPr lang="en-US" dirty="0"/>
              <a:t>Have you ever seen an Easter egg or a logic bomb in code from your group?  Did it get through to production?</a:t>
            </a:r>
          </a:p>
          <a:p>
            <a:pPr>
              <a:lnSpc>
                <a:spcPct val="80000"/>
              </a:lnSpc>
            </a:pPr>
            <a:r>
              <a:rPr lang="en-US" dirty="0"/>
              <a:t>Can you think of ways you would like to see better security in your work?</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152400"/>
            <a:ext cx="7162800" cy="1143000"/>
          </a:xfrm>
        </p:spPr>
        <p:txBody>
          <a:bodyPr/>
          <a:lstStyle/>
          <a:p>
            <a:r>
              <a:rPr lang="en-US" dirty="0"/>
              <a:t>Computer Operations Security?</a:t>
            </a:r>
          </a:p>
        </p:txBody>
      </p:sp>
      <p:sp>
        <p:nvSpPr>
          <p:cNvPr id="23555" name="Rectangle 3"/>
          <p:cNvSpPr>
            <a:spLocks noGrp="1" noChangeArrowheads="1"/>
          </p:cNvSpPr>
          <p:nvPr>
            <p:ph type="body" idx="1"/>
          </p:nvPr>
        </p:nvSpPr>
        <p:spPr>
          <a:xfrm>
            <a:off x="762000" y="1295400"/>
            <a:ext cx="7620000" cy="5257800"/>
          </a:xfrm>
        </p:spPr>
        <p:txBody>
          <a:bodyPr/>
          <a:lstStyle/>
          <a:p>
            <a:r>
              <a:rPr lang="en-US" sz="2000" dirty="0"/>
              <a:t>How long do you wait after initial release before installing new operating system versions on your production machines?</a:t>
            </a:r>
          </a:p>
          <a:p>
            <a:r>
              <a:rPr lang="en-US" sz="2000" dirty="0"/>
              <a:t>How do you put new software into production?</a:t>
            </a:r>
          </a:p>
          <a:p>
            <a:r>
              <a:rPr lang="en-US" sz="2000" dirty="0"/>
              <a:t>Can development personnel access production software?  Production data?</a:t>
            </a:r>
          </a:p>
          <a:p>
            <a:r>
              <a:rPr lang="en-US" sz="2000" dirty="0"/>
              <a:t>How do you handle problem reports?  Do you have an automated trouble-ticket system?</a:t>
            </a:r>
          </a:p>
          <a:p>
            <a:r>
              <a:rPr lang="en-US" sz="2000" dirty="0"/>
              <a:t>Can people from outside the operations group enter the operations center?</a:t>
            </a:r>
          </a:p>
          <a:p>
            <a:r>
              <a:rPr lang="en-US" sz="2000" dirty="0"/>
              <a:t>Are contractors, including repair technicians, allowed to circulate in operations without being accompanied?</a:t>
            </a:r>
          </a:p>
          <a:p>
            <a:r>
              <a:rPr lang="en-US" sz="2000" dirty="0"/>
              <a:t>Do cleaning staff ever circulate within the secured areas of operations without operations staff present?</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152400"/>
            <a:ext cx="7162800" cy="1143000"/>
          </a:xfrm>
        </p:spPr>
        <p:txBody>
          <a:bodyPr/>
          <a:lstStyle/>
          <a:p>
            <a:r>
              <a:rPr lang="en-US" dirty="0"/>
              <a:t>OPSEC (cont’d)</a:t>
            </a:r>
          </a:p>
        </p:txBody>
      </p:sp>
      <p:sp>
        <p:nvSpPr>
          <p:cNvPr id="24579" name="Rectangle 3"/>
          <p:cNvSpPr>
            <a:spLocks noGrp="1" noChangeArrowheads="1"/>
          </p:cNvSpPr>
          <p:nvPr>
            <p:ph type="body" idx="1"/>
          </p:nvPr>
        </p:nvSpPr>
        <p:spPr>
          <a:xfrm>
            <a:off x="762000" y="1143000"/>
            <a:ext cx="7620000" cy="5334000"/>
          </a:xfrm>
        </p:spPr>
        <p:txBody>
          <a:bodyPr/>
          <a:lstStyle/>
          <a:p>
            <a:r>
              <a:rPr lang="en-US" sz="2000"/>
              <a:t>Are system components labeled?</a:t>
            </a:r>
          </a:p>
          <a:p>
            <a:r>
              <a:rPr lang="en-US" sz="2000"/>
              <a:t>Is there an emergency cutoff switch for main power to the entire data center?  Does it include air conditioning?</a:t>
            </a:r>
          </a:p>
          <a:p>
            <a:r>
              <a:rPr lang="en-US" sz="2000"/>
              <a:t>Are there uninterruptible power supplies for critical components of your systems?</a:t>
            </a:r>
          </a:p>
          <a:p>
            <a:r>
              <a:rPr lang="en-US" sz="2000"/>
              <a:t>Do you keep records of system downtime?  What is your downtime over the last three months?  The last year?</a:t>
            </a:r>
          </a:p>
          <a:p>
            <a:r>
              <a:rPr lang="en-US" sz="2000"/>
              <a:t>What accounts for most of the downtime?</a:t>
            </a:r>
          </a:p>
          <a:p>
            <a:r>
              <a:rPr lang="en-US" sz="2000"/>
              <a:t>Who monitors system resource utilization?  Are there automated reports showing trends in disk space usage? CPU utilization?  Network bandwidth usage?</a:t>
            </a:r>
          </a:p>
          <a:p>
            <a:r>
              <a:rPr lang="en-US" sz="2000"/>
              <a:t>What improvements in security would you like to see in operations?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Data Access Controls</a:t>
            </a:r>
          </a:p>
        </p:txBody>
      </p:sp>
      <p:sp>
        <p:nvSpPr>
          <p:cNvPr id="25603" name="Rectangle 3"/>
          <p:cNvSpPr>
            <a:spLocks noGrp="1" noChangeArrowheads="1"/>
          </p:cNvSpPr>
          <p:nvPr>
            <p:ph type="body" idx="1"/>
          </p:nvPr>
        </p:nvSpPr>
        <p:spPr>
          <a:xfrm>
            <a:off x="990600" y="1295400"/>
            <a:ext cx="7162800" cy="5029200"/>
          </a:xfrm>
        </p:spPr>
        <p:txBody>
          <a:bodyPr/>
          <a:lstStyle/>
          <a:p>
            <a:r>
              <a:rPr lang="en-US" sz="2000" dirty="0"/>
              <a:t>Do you have to identify yourself to the computers and networks you work with?</a:t>
            </a:r>
          </a:p>
          <a:p>
            <a:r>
              <a:rPr lang="en-US" sz="2000" dirty="0"/>
              <a:t>Do you have a user name (ID) that no one else shares?</a:t>
            </a:r>
          </a:p>
          <a:p>
            <a:r>
              <a:rPr lang="en-US" sz="2000" dirty="0"/>
              <a:t>Are you required to use a password, passphrase, or personal identification number (PIN) as part of your routine when starting to use your computer?</a:t>
            </a:r>
          </a:p>
          <a:p>
            <a:r>
              <a:rPr lang="en-US" sz="2000" dirty="0"/>
              <a:t>Have you ever shared your unique user ID and password or PIN with someone else?  Or have you borrowed someone else’s user ID and password to get some work done?  If so, how often does this happen?</a:t>
            </a:r>
          </a:p>
          <a:p>
            <a:r>
              <a:rPr lang="en-US" sz="2000" dirty="0"/>
              <a:t>Do you use a token, such as a physical key or a smart card, to prove who you are to the computer system?  If so, have you ever lent or borrowed such tokens?  What for?  How often?</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Data Access Controls (cont’d)</a:t>
            </a:r>
          </a:p>
        </p:txBody>
      </p:sp>
      <p:sp>
        <p:nvSpPr>
          <p:cNvPr id="26627" name="Rectangle 3"/>
          <p:cNvSpPr>
            <a:spLocks noGrp="1" noChangeArrowheads="1"/>
          </p:cNvSpPr>
          <p:nvPr>
            <p:ph type="body" idx="1"/>
          </p:nvPr>
        </p:nvSpPr>
        <p:spPr/>
        <p:txBody>
          <a:bodyPr/>
          <a:lstStyle/>
          <a:p>
            <a:r>
              <a:rPr lang="en-US" sz="2000"/>
              <a:t>In your work, are there any limitations on the data you are allowed to work with?</a:t>
            </a:r>
          </a:p>
          <a:p>
            <a:r>
              <a:rPr lang="en-US" sz="2000"/>
              <a:t>Are there data you can see but not change?</a:t>
            </a:r>
          </a:p>
          <a:p>
            <a:r>
              <a:rPr lang="en-US" sz="2000"/>
              <a:t>Do you use encryption on any of the data you work with?</a:t>
            </a:r>
          </a:p>
          <a:p>
            <a:r>
              <a:rPr lang="en-US" sz="2000"/>
              <a:t>Do you or members of your group use laptop computers?  If so, do you encrypt sensitive data on the disks of those portable systems?</a:t>
            </a:r>
          </a:p>
          <a:p>
            <a:r>
              <a:rPr lang="en-US" sz="2000"/>
              <a:t>Do you or anyone in your group take work home?  If so, do you put corporate data on your own, personal (noncompany) computers?  Does anyone else have access to those computers?  Are there any controls on accessing corporate data on the home computers?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Network And Communications Security?</a:t>
            </a:r>
          </a:p>
        </p:txBody>
      </p:sp>
      <p:sp>
        <p:nvSpPr>
          <p:cNvPr id="27651" name="Rectangle 3"/>
          <p:cNvSpPr>
            <a:spLocks noGrp="1" noChangeArrowheads="1"/>
          </p:cNvSpPr>
          <p:nvPr>
            <p:ph type="body" idx="1"/>
          </p:nvPr>
        </p:nvSpPr>
        <p:spPr>
          <a:xfrm>
            <a:off x="990600" y="1371600"/>
            <a:ext cx="7696200" cy="4953000"/>
          </a:xfrm>
        </p:spPr>
        <p:txBody>
          <a:bodyPr/>
          <a:lstStyle/>
          <a:p>
            <a:r>
              <a:rPr lang="en-US" sz="2000" dirty="0"/>
              <a:t>As a user, do you know what the rules are about using </a:t>
            </a:r>
            <a:br>
              <a:rPr lang="en-US" sz="2000" dirty="0"/>
            </a:br>
            <a:r>
              <a:rPr lang="en-US" sz="2000" dirty="0"/>
              <a:t>your employer’s email system and Internet access?</a:t>
            </a:r>
          </a:p>
          <a:p>
            <a:r>
              <a:rPr lang="en-US" sz="2000" dirty="0"/>
              <a:t>Do you know anyone who regularly violates system usage restrictions? No names, please.</a:t>
            </a:r>
          </a:p>
          <a:p>
            <a:r>
              <a:rPr lang="en-US" sz="2000" dirty="0"/>
              <a:t>Have you ever seen pornography on corporate systems?  Child pornography?  Racist and other objectionable materials?  If so, did you know what to do?  And what did you do?</a:t>
            </a:r>
          </a:p>
          <a:p>
            <a:r>
              <a:rPr lang="en-US" sz="2000" dirty="0"/>
              <a:t>Has anyone ever discussed rules for secure email with you?  Do you know how to encrypt sensitive messages?  Do you ever encrypt messages?</a:t>
            </a:r>
          </a:p>
          <a:p>
            <a:r>
              <a:rPr lang="en-US" sz="2000" dirty="0"/>
              <a:t>As a network manager, do you have up-to-date network diagrams, or can you produce them on demand?</a:t>
            </a:r>
          </a:p>
          <a:p>
            <a:r>
              <a:rPr lang="en-US" sz="2000" dirty="0"/>
              <a:t>Do you know which services are running on your Internet-connected systems?  Are all of the running services needed?</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152400"/>
            <a:ext cx="7162800" cy="1143000"/>
          </a:xfrm>
        </p:spPr>
        <p:txBody>
          <a:bodyPr/>
          <a:lstStyle/>
          <a:p>
            <a:pPr>
              <a:buFont typeface="Wingdings" pitchFamily="2" charset="2"/>
              <a:buNone/>
            </a:pPr>
            <a:r>
              <a:rPr lang="en-US" dirty="0"/>
              <a:t>COMSEC (cont’d)</a:t>
            </a:r>
          </a:p>
        </p:txBody>
      </p:sp>
      <p:sp>
        <p:nvSpPr>
          <p:cNvPr id="28676" name="Rectangle 3"/>
          <p:cNvSpPr>
            <a:spLocks noGrp="1" noChangeArrowheads="1"/>
          </p:cNvSpPr>
          <p:nvPr>
            <p:ph type="body" idx="1"/>
          </p:nvPr>
        </p:nvSpPr>
        <p:spPr>
          <a:xfrm>
            <a:off x="762000" y="1143000"/>
            <a:ext cx="7696200" cy="5181600"/>
          </a:xfrm>
        </p:spPr>
        <p:txBody>
          <a:bodyPr/>
          <a:lstStyle/>
          <a:p>
            <a:pPr>
              <a:lnSpc>
                <a:spcPct val="80000"/>
              </a:lnSpc>
            </a:pPr>
            <a:r>
              <a:rPr lang="en-US" sz="2000" dirty="0"/>
              <a:t>How do you determine which patches are appropriate for installation on your systems?  How often do you check?  Who is responsible for managing patches?  How long </a:t>
            </a:r>
            <a:br>
              <a:rPr lang="en-US" sz="2000" dirty="0"/>
            </a:br>
            <a:r>
              <a:rPr lang="en-US" sz="2000" dirty="0"/>
              <a:t>does it take between notification of a vulnerability and installation of an appropriate patch?</a:t>
            </a:r>
          </a:p>
          <a:p>
            <a:pPr>
              <a:lnSpc>
                <a:spcPct val="80000"/>
              </a:lnSpc>
            </a:pPr>
            <a:r>
              <a:rPr lang="en-US" sz="2000" dirty="0"/>
              <a:t>Does your security architecture include firewalls?  If so, what determines the security policies you instantiate in the filtering rules?</a:t>
            </a:r>
          </a:p>
          <a:p>
            <a:pPr>
              <a:lnSpc>
                <a:spcPct val="80000"/>
              </a:lnSpc>
            </a:pPr>
            <a:r>
              <a:rPr lang="en-US" sz="2000" dirty="0"/>
              <a:t>Do you have egress filtering enabled on your firewalls?</a:t>
            </a:r>
          </a:p>
          <a:p>
            <a:pPr>
              <a:lnSpc>
                <a:spcPct val="80000"/>
              </a:lnSpc>
            </a:pPr>
            <a:r>
              <a:rPr lang="en-US" sz="2000" dirty="0"/>
              <a:t>Do you have intrusion detection systems?  If so, who responds to apprehended intrusions?  How are the responsible people notified of an intrusion?</a:t>
            </a:r>
          </a:p>
          <a:p>
            <a:pPr>
              <a:lnSpc>
                <a:spcPct val="80000"/>
              </a:lnSpc>
            </a:pPr>
            <a:r>
              <a:rPr lang="en-US" sz="2000" dirty="0"/>
              <a:t>What are the procedures for responding to an intrusion?</a:t>
            </a:r>
          </a:p>
          <a:p>
            <a:pPr>
              <a:lnSpc>
                <a:spcPct val="80000"/>
              </a:lnSpc>
            </a:pPr>
            <a:r>
              <a:rPr lang="en-US" sz="2000" dirty="0"/>
              <a:t>If your organization uses passwords, how do you handle requests for new passwords?</a:t>
            </a:r>
          </a:p>
          <a:p>
            <a:pPr>
              <a:lnSpc>
                <a:spcPct val="80000"/>
              </a:lnSpc>
            </a:pPr>
            <a:r>
              <a:rPr lang="en-US" sz="2000" dirty="0"/>
              <a:t>Do you have centralized remote-access controls?</a:t>
            </a:r>
          </a:p>
          <a:p>
            <a:pPr>
              <a:lnSpc>
                <a:spcPct val="80000"/>
              </a:lnSpc>
            </a:pPr>
            <a:r>
              <a:rPr lang="en-US" sz="2000" dirty="0"/>
              <a:t>Do remote users use virtual private networks (VPNs) to access corporate systems from outside the firewalls?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762000" y="152400"/>
            <a:ext cx="7162800" cy="1143000"/>
          </a:xfrm>
        </p:spPr>
        <p:txBody>
          <a:bodyPr/>
          <a:lstStyle/>
          <a:p>
            <a:pPr>
              <a:buFont typeface="Wingdings" pitchFamily="2" charset="2"/>
              <a:buNone/>
            </a:pPr>
            <a:r>
              <a:rPr lang="en-US" dirty="0"/>
              <a:t>COMSEC (cont’d)</a:t>
            </a:r>
          </a:p>
        </p:txBody>
      </p:sp>
      <p:sp>
        <p:nvSpPr>
          <p:cNvPr id="29700" name="Rectangle 3"/>
          <p:cNvSpPr>
            <a:spLocks noGrp="1" noChangeArrowheads="1"/>
          </p:cNvSpPr>
          <p:nvPr>
            <p:ph type="body" idx="1"/>
          </p:nvPr>
        </p:nvSpPr>
        <p:spPr>
          <a:xfrm>
            <a:off x="762000" y="1143000"/>
            <a:ext cx="7772400" cy="5410200"/>
          </a:xfrm>
        </p:spPr>
        <p:txBody>
          <a:bodyPr/>
          <a:lstStyle/>
          <a:p>
            <a:pPr>
              <a:lnSpc>
                <a:spcPct val="80000"/>
              </a:lnSpc>
            </a:pPr>
            <a:r>
              <a:rPr lang="en-US" sz="2000" dirty="0"/>
              <a:t>Are your users supposed to use encryption for sensitive </a:t>
            </a:r>
            <a:br>
              <a:rPr lang="en-US" sz="2000" dirty="0"/>
            </a:br>
            <a:r>
              <a:rPr lang="en-US" sz="2000" dirty="0"/>
              <a:t>email that traverses the Internet?  Do they?  How do you know?</a:t>
            </a:r>
          </a:p>
          <a:p>
            <a:pPr>
              <a:lnSpc>
                <a:spcPct val="80000"/>
              </a:lnSpc>
            </a:pPr>
            <a:r>
              <a:rPr lang="en-US" sz="2000" dirty="0"/>
              <a:t>Do your users apply digital signatures to all communications?</a:t>
            </a:r>
          </a:p>
          <a:p>
            <a:pPr>
              <a:lnSpc>
                <a:spcPct val="80000"/>
              </a:lnSpc>
            </a:pPr>
            <a:r>
              <a:rPr lang="en-US" sz="2000" dirty="0"/>
              <a:t>Are your Web servers protected against intrusion and vandalism?</a:t>
            </a:r>
          </a:p>
          <a:p>
            <a:pPr>
              <a:lnSpc>
                <a:spcPct val="80000"/>
              </a:lnSpc>
            </a:pPr>
            <a:r>
              <a:rPr lang="en-US" sz="2000" dirty="0"/>
              <a:t>Have you kept sensitive information off your Web servers?</a:t>
            </a:r>
          </a:p>
          <a:p>
            <a:pPr>
              <a:lnSpc>
                <a:spcPct val="80000"/>
              </a:lnSpc>
            </a:pPr>
            <a:r>
              <a:rPr lang="en-US" sz="2000" dirty="0"/>
              <a:t>Do you encrypt all sensitive information stored on your Web servers?</a:t>
            </a:r>
          </a:p>
          <a:p>
            <a:pPr>
              <a:lnSpc>
                <a:spcPct val="80000"/>
              </a:lnSpc>
            </a:pPr>
            <a:r>
              <a:rPr lang="en-US" sz="2000" dirty="0"/>
              <a:t>How long would it take you to recover a valid version of the Web site if it were destroyed or vandalized?</a:t>
            </a:r>
          </a:p>
          <a:p>
            <a:pPr>
              <a:lnSpc>
                <a:spcPct val="80000"/>
              </a:lnSpc>
            </a:pPr>
            <a:r>
              <a:rPr lang="en-US" sz="2000" dirty="0"/>
              <a:t>Do your telephone voicemail boxes have unique, nonstandard passwords?  How do you know?</a:t>
            </a:r>
          </a:p>
          <a:p>
            <a:pPr>
              <a:lnSpc>
                <a:spcPct val="80000"/>
              </a:lnSpc>
            </a:pPr>
            <a:r>
              <a:rPr lang="en-US" sz="2000" dirty="0"/>
              <a:t>How do you find out if an employee is being fired or has resigned?  How long does it take between termination of employment of such an employee and deactivation of all system and network access?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Anti-malware Measures?</a:t>
            </a:r>
          </a:p>
        </p:txBody>
      </p:sp>
      <p:sp>
        <p:nvSpPr>
          <p:cNvPr id="30723" name="Rectangle 3"/>
          <p:cNvSpPr>
            <a:spLocks noGrp="1" noChangeArrowheads="1"/>
          </p:cNvSpPr>
          <p:nvPr>
            <p:ph type="body" idx="1"/>
          </p:nvPr>
        </p:nvSpPr>
        <p:spPr/>
        <p:txBody>
          <a:bodyPr/>
          <a:lstStyle/>
          <a:p>
            <a:r>
              <a:rPr lang="en-US" dirty="0"/>
              <a:t>Do you and all of your users have antimalware products installed on every workstation?</a:t>
            </a:r>
          </a:p>
          <a:p>
            <a:r>
              <a:rPr lang="en-US" dirty="0"/>
              <a:t>How often are antimalware products updated?  How are they updated?  </a:t>
            </a:r>
          </a:p>
          <a:p>
            <a:r>
              <a:rPr lang="en-US" dirty="0"/>
              <a:t>How long does it take for all vulnerable systems to be brought up to date?</a:t>
            </a:r>
          </a:p>
          <a:p>
            <a:r>
              <a:rPr lang="en-US" dirty="0"/>
              <a:t>Do you or your users open unexpected, unsolicited email attachments?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Introduction</a:t>
            </a:r>
          </a:p>
        </p:txBody>
      </p:sp>
      <p:sp>
        <p:nvSpPr>
          <p:cNvPr id="4099" name="Rectangle 3"/>
          <p:cNvSpPr>
            <a:spLocks noGrp="1" noChangeArrowheads="1"/>
          </p:cNvSpPr>
          <p:nvPr>
            <p:ph type="body" idx="1"/>
          </p:nvPr>
        </p:nvSpPr>
        <p:spPr>
          <a:xfrm>
            <a:off x="457200" y="1143000"/>
            <a:ext cx="5181600" cy="5562600"/>
          </a:xfrm>
        </p:spPr>
        <p:txBody>
          <a:bodyPr/>
          <a:lstStyle/>
          <a:p>
            <a:pPr>
              <a:lnSpc>
                <a:spcPct val="80000"/>
              </a:lnSpc>
              <a:buNone/>
            </a:pPr>
            <a:r>
              <a:rPr lang="en-US" sz="2000" i="1" dirty="0"/>
              <a:t>Many chapters in CSH5 deal explicitly with policy; e.g.,</a:t>
            </a:r>
          </a:p>
          <a:p>
            <a:pPr>
              <a:lnSpc>
                <a:spcPct val="80000"/>
              </a:lnSpc>
            </a:pPr>
            <a:r>
              <a:rPr lang="en-US" sz="2000" dirty="0"/>
              <a:t>22/23 – Physical Security </a:t>
            </a:r>
          </a:p>
          <a:p>
            <a:pPr>
              <a:lnSpc>
                <a:spcPct val="80000"/>
              </a:lnSpc>
            </a:pPr>
            <a:r>
              <a:rPr lang="en-US" sz="2000" dirty="0"/>
              <a:t>25 – LANS</a:t>
            </a:r>
          </a:p>
          <a:p>
            <a:pPr>
              <a:lnSpc>
                <a:spcPct val="80000"/>
              </a:lnSpc>
            </a:pPr>
            <a:r>
              <a:rPr lang="en-US" sz="2000" dirty="0"/>
              <a:t>44 – Guidelines</a:t>
            </a:r>
          </a:p>
          <a:p>
            <a:pPr>
              <a:lnSpc>
                <a:spcPct val="80000"/>
              </a:lnSpc>
            </a:pPr>
            <a:r>
              <a:rPr lang="en-US" sz="2000" dirty="0"/>
              <a:t>47 – OPSEC</a:t>
            </a:r>
          </a:p>
          <a:p>
            <a:pPr>
              <a:lnSpc>
                <a:spcPct val="80000"/>
              </a:lnSpc>
            </a:pPr>
            <a:r>
              <a:rPr lang="en-US" sz="2000" dirty="0"/>
              <a:t>45 – Employment</a:t>
            </a:r>
          </a:p>
          <a:p>
            <a:pPr>
              <a:lnSpc>
                <a:spcPct val="80000"/>
              </a:lnSpc>
            </a:pPr>
            <a:r>
              <a:rPr lang="en-US" sz="2000" dirty="0"/>
              <a:t>48 – E-mail / ‘Net Usage</a:t>
            </a:r>
          </a:p>
          <a:p>
            <a:pPr>
              <a:lnSpc>
                <a:spcPct val="80000"/>
              </a:lnSpc>
            </a:pPr>
            <a:r>
              <a:rPr lang="en-US" sz="2000" dirty="0"/>
              <a:t>49 – Awareness</a:t>
            </a:r>
          </a:p>
          <a:p>
            <a:pPr>
              <a:lnSpc>
                <a:spcPct val="80000"/>
              </a:lnSpc>
            </a:pPr>
            <a:r>
              <a:rPr lang="en-US" sz="2000" dirty="0"/>
              <a:t>50 – Social Psychology</a:t>
            </a:r>
          </a:p>
          <a:p>
            <a:pPr>
              <a:lnSpc>
                <a:spcPct val="80000"/>
              </a:lnSpc>
            </a:pPr>
            <a:r>
              <a:rPr lang="en-US" sz="2000" dirty="0"/>
              <a:t>52 – Application Controls</a:t>
            </a:r>
          </a:p>
          <a:p>
            <a:pPr>
              <a:lnSpc>
                <a:spcPct val="80000"/>
              </a:lnSpc>
            </a:pPr>
            <a:r>
              <a:rPr lang="en-US" sz="2000" dirty="0"/>
              <a:t>54 – Audits</a:t>
            </a:r>
          </a:p>
          <a:p>
            <a:pPr>
              <a:lnSpc>
                <a:spcPct val="80000"/>
              </a:lnSpc>
            </a:pPr>
            <a:r>
              <a:rPr lang="en-US" sz="2000" dirty="0"/>
              <a:t>56 – CSIRTs</a:t>
            </a:r>
          </a:p>
          <a:p>
            <a:pPr>
              <a:lnSpc>
                <a:spcPct val="80000"/>
              </a:lnSpc>
            </a:pPr>
            <a:r>
              <a:rPr lang="en-US" sz="2000" dirty="0"/>
              <a:t>57-59 – BU, BCP, DRP</a:t>
            </a:r>
          </a:p>
          <a:p>
            <a:pPr>
              <a:lnSpc>
                <a:spcPct val="80000"/>
              </a:lnSpc>
            </a:pPr>
            <a:r>
              <a:rPr lang="en-US" sz="2000" dirty="0"/>
              <a:t>66 – Developing Security Policies</a:t>
            </a:r>
          </a:p>
          <a:p>
            <a:pPr>
              <a:lnSpc>
                <a:spcPct val="80000"/>
              </a:lnSpc>
            </a:pPr>
            <a:r>
              <a:rPr lang="en-US" sz="2000" dirty="0"/>
              <a:t>67 – Developing Classification Policies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199" y="990600"/>
            <a:ext cx="3516923"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Backups, Archives, Data Destruction?</a:t>
            </a:r>
          </a:p>
        </p:txBody>
      </p:sp>
      <p:sp>
        <p:nvSpPr>
          <p:cNvPr id="31747" name="Rectangle 3"/>
          <p:cNvSpPr>
            <a:spLocks noGrp="1" noChangeArrowheads="1"/>
          </p:cNvSpPr>
          <p:nvPr>
            <p:ph type="body" idx="1"/>
          </p:nvPr>
        </p:nvSpPr>
        <p:spPr/>
        <p:txBody>
          <a:bodyPr/>
          <a:lstStyle/>
          <a:p>
            <a:pPr>
              <a:lnSpc>
                <a:spcPct val="80000"/>
              </a:lnSpc>
            </a:pPr>
            <a:r>
              <a:rPr lang="en-US"/>
              <a:t>How often do you do backups of your electronic data?</a:t>
            </a:r>
          </a:p>
          <a:p>
            <a:pPr>
              <a:lnSpc>
                <a:spcPct val="80000"/>
              </a:lnSpc>
            </a:pPr>
            <a:r>
              <a:rPr lang="en-US"/>
              <a:t>Where do you store backup media?  Are current copies retained off site as well as on? How do you know which media to use to restore a specific file?</a:t>
            </a:r>
          </a:p>
          <a:p>
            <a:pPr>
              <a:lnSpc>
                <a:spcPct val="80000"/>
              </a:lnSpc>
            </a:pPr>
            <a:r>
              <a:rPr lang="en-US"/>
              <a:t>How long do you keep different types of backups?  Why?</a:t>
            </a:r>
          </a:p>
          <a:p>
            <a:pPr>
              <a:lnSpc>
                <a:spcPct val="80000"/>
              </a:lnSpc>
            </a:pPr>
            <a:r>
              <a:rPr lang="en-US"/>
              <a:t>How do you prevent unauthorized access to backup media?</a:t>
            </a:r>
          </a:p>
          <a:p>
            <a:pPr>
              <a:lnSpc>
                <a:spcPct val="80000"/>
              </a:lnSpc>
            </a:pPr>
            <a:r>
              <a:rPr lang="en-US"/>
              <a:t>If you keep data backups for several years, how do you ensure that the old media will be readable and that the data developed for old applications will be usable?</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Backups (cont’d)</a:t>
            </a:r>
          </a:p>
        </p:txBody>
      </p:sp>
      <p:sp>
        <p:nvSpPr>
          <p:cNvPr id="32771" name="Rectangle 3"/>
          <p:cNvSpPr>
            <a:spLocks noGrp="1" noChangeArrowheads="1"/>
          </p:cNvSpPr>
          <p:nvPr>
            <p:ph type="body" idx="1"/>
          </p:nvPr>
        </p:nvSpPr>
        <p:spPr/>
        <p:txBody>
          <a:bodyPr/>
          <a:lstStyle/>
          <a:p>
            <a:pPr>
              <a:lnSpc>
                <a:spcPct val="80000"/>
              </a:lnSpc>
            </a:pPr>
            <a:r>
              <a:rPr lang="en-US"/>
              <a:t>How do you dispose of magnetic and optical storage media after their useful life is over?  Are the discarded media readable?</a:t>
            </a:r>
          </a:p>
          <a:p>
            <a:pPr>
              <a:lnSpc>
                <a:spcPct val="80000"/>
              </a:lnSpc>
            </a:pPr>
            <a:r>
              <a:rPr lang="en-US"/>
              <a:t>Do you make backup copies of paper documents?  Where are these copies kept?  How would you locate a specific document you needed?</a:t>
            </a:r>
          </a:p>
          <a:p>
            <a:pPr>
              <a:lnSpc>
                <a:spcPct val="80000"/>
              </a:lnSpc>
            </a:pPr>
            <a:r>
              <a:rPr lang="en-US"/>
              <a:t>How long do you keep various types of papers?  Why?</a:t>
            </a:r>
          </a:p>
          <a:p>
            <a:pPr>
              <a:lnSpc>
                <a:spcPct val="80000"/>
              </a:lnSpc>
            </a:pPr>
            <a:r>
              <a:rPr lang="en-US"/>
              <a:t>When you dispose of paper documents, does their content influence how they are destroyed?  How do you dispose of sensitive paper documents?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BCP / DRP?</a:t>
            </a:r>
          </a:p>
        </p:txBody>
      </p:sp>
      <p:sp>
        <p:nvSpPr>
          <p:cNvPr id="33795" name="Rectangle 3"/>
          <p:cNvSpPr>
            <a:spLocks noGrp="1" noChangeArrowheads="1"/>
          </p:cNvSpPr>
          <p:nvPr>
            <p:ph type="body" idx="1"/>
          </p:nvPr>
        </p:nvSpPr>
        <p:spPr>
          <a:xfrm>
            <a:off x="990600" y="1219200"/>
            <a:ext cx="7620000" cy="5410200"/>
          </a:xfrm>
        </p:spPr>
        <p:txBody>
          <a:bodyPr/>
          <a:lstStyle/>
          <a:p>
            <a:r>
              <a:rPr lang="en-US"/>
              <a:t>Do you have business resumption planning (BRP) or disaster recovery plans (DRP)?  If so, where are they kept?</a:t>
            </a:r>
          </a:p>
          <a:p>
            <a:r>
              <a:rPr lang="en-US"/>
              <a:t>Who is responsible for keeping BRP and DRP up to date?</a:t>
            </a:r>
          </a:p>
          <a:p>
            <a:r>
              <a:rPr lang="en-US"/>
              <a:t>Have you ever participated in a BRP or DRP testing?  If so, how long ago was the last one?  When is the next scheduled test?</a:t>
            </a:r>
          </a:p>
          <a:p>
            <a:r>
              <a:rPr lang="en-US"/>
              <a:t>During BRP and DRP tests, does anyone use movie cameras or tape recorders to keep track of critical steps in the recovery?</a:t>
            </a:r>
          </a:p>
          <a:p>
            <a:r>
              <a:rPr lang="en-US"/>
              <a:t>After a test, have you participated in analyzing the results of the tests to improve the plans?</a:t>
            </a:r>
          </a:p>
        </p:txBody>
      </p:sp>
      <p:pic>
        <p:nvPicPr>
          <p:cNvPr id="5"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Phase 2: Management Sensitization</a:t>
            </a:r>
          </a:p>
        </p:txBody>
      </p:sp>
      <p:sp>
        <p:nvSpPr>
          <p:cNvPr id="34819" name="Rectangle 3"/>
          <p:cNvSpPr>
            <a:spLocks noGrp="1" noChangeArrowheads="1"/>
          </p:cNvSpPr>
          <p:nvPr>
            <p:ph type="body" idx="1"/>
          </p:nvPr>
        </p:nvSpPr>
        <p:spPr>
          <a:xfrm>
            <a:off x="990600" y="1295400"/>
            <a:ext cx="7162800" cy="5257800"/>
          </a:xfrm>
        </p:spPr>
        <p:txBody>
          <a:bodyPr/>
          <a:lstStyle/>
          <a:p>
            <a:pPr>
              <a:lnSpc>
                <a:spcPct val="80000"/>
              </a:lnSpc>
            </a:pPr>
            <a:r>
              <a:rPr lang="en-US" dirty="0"/>
              <a:t>Goal:  approval for organization-wide audit &amp; policy-formulation project</a:t>
            </a:r>
          </a:p>
          <a:p>
            <a:pPr>
              <a:lnSpc>
                <a:spcPct val="80000"/>
              </a:lnSpc>
            </a:pPr>
            <a:r>
              <a:rPr lang="en-US" dirty="0"/>
              <a:t>Reason:  upper management support </a:t>
            </a:r>
            <a:r>
              <a:rPr lang="en-US" i="1" dirty="0"/>
              <a:t>sine qua non</a:t>
            </a:r>
          </a:p>
          <a:p>
            <a:pPr>
              <a:lnSpc>
                <a:spcPct val="80000"/>
              </a:lnSpc>
            </a:pPr>
            <a:r>
              <a:rPr lang="en-US" dirty="0"/>
              <a:t>Tools</a:t>
            </a:r>
          </a:p>
          <a:p>
            <a:pPr lvl="1">
              <a:lnSpc>
                <a:spcPct val="80000"/>
              </a:lnSpc>
            </a:pPr>
            <a:r>
              <a:rPr lang="en-US" i="1" dirty="0"/>
              <a:t>Short</a:t>
            </a:r>
            <a:r>
              <a:rPr lang="en-US" dirty="0"/>
              <a:t> meeting</a:t>
            </a:r>
          </a:p>
          <a:p>
            <a:pPr lvl="1">
              <a:lnSpc>
                <a:spcPct val="80000"/>
              </a:lnSpc>
            </a:pPr>
            <a:r>
              <a:rPr lang="en-US" dirty="0"/>
              <a:t>Sensitization </a:t>
            </a:r>
            <a:br>
              <a:rPr lang="en-US" dirty="0"/>
            </a:br>
            <a:r>
              <a:rPr lang="en-US" dirty="0"/>
              <a:t>videos</a:t>
            </a:r>
          </a:p>
          <a:p>
            <a:pPr lvl="1">
              <a:lnSpc>
                <a:spcPct val="80000"/>
              </a:lnSpc>
            </a:pPr>
            <a:r>
              <a:rPr lang="en-US" dirty="0"/>
              <a:t>Present results of </a:t>
            </a:r>
            <a:br>
              <a:rPr lang="en-US" dirty="0"/>
            </a:br>
            <a:r>
              <a:rPr lang="en-US" dirty="0"/>
              <a:t>preliminary survey</a:t>
            </a:r>
          </a:p>
          <a:p>
            <a:pPr lvl="1">
              <a:lnSpc>
                <a:spcPct val="80000"/>
              </a:lnSpc>
            </a:pPr>
            <a:r>
              <a:rPr lang="en-US" dirty="0"/>
              <a:t>Name working </a:t>
            </a:r>
            <a:br>
              <a:rPr lang="en-US" dirty="0"/>
            </a:br>
            <a:r>
              <a:rPr lang="en-US" dirty="0"/>
              <a:t>group</a:t>
            </a:r>
          </a:p>
          <a:p>
            <a:pPr lvl="1">
              <a:lnSpc>
                <a:spcPct val="80000"/>
              </a:lnSpc>
            </a:pPr>
            <a:r>
              <a:rPr lang="en-US" dirty="0"/>
              <a:t>Estimate time and costs</a:t>
            </a:r>
          </a:p>
          <a:p>
            <a:pPr lvl="1">
              <a:lnSpc>
                <a:spcPct val="80000"/>
              </a:lnSpc>
            </a:pPr>
            <a:r>
              <a:rPr lang="en-US" dirty="0"/>
              <a:t>Extra readings for managers</a:t>
            </a:r>
          </a:p>
        </p:txBody>
      </p:sp>
      <p:pic>
        <p:nvPicPr>
          <p:cNvPr id="34820" name="Picture 4"/>
          <p:cNvPicPr>
            <a:picLocks noChangeAspect="1" noChangeArrowheads="1"/>
          </p:cNvPicPr>
          <p:nvPr/>
        </p:nvPicPr>
        <p:blipFill>
          <a:blip r:embed="rId3" cstate="print"/>
          <a:srcRect/>
          <a:stretch>
            <a:fillRect/>
          </a:stretch>
        </p:blipFill>
        <p:spPr bwMode="auto">
          <a:xfrm>
            <a:off x="4572000" y="2505075"/>
            <a:ext cx="43434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52400"/>
            <a:ext cx="7543800" cy="1143000"/>
          </a:xfrm>
        </p:spPr>
        <p:txBody>
          <a:bodyPr/>
          <a:lstStyle/>
          <a:p>
            <a:r>
              <a:rPr lang="en-US" dirty="0"/>
              <a:t>Phase 3: Needs Analysis</a:t>
            </a:r>
          </a:p>
        </p:txBody>
      </p:sp>
      <p:sp>
        <p:nvSpPr>
          <p:cNvPr id="35843" name="Rectangle 3"/>
          <p:cNvSpPr>
            <a:spLocks noGrp="1" noChangeArrowheads="1"/>
          </p:cNvSpPr>
          <p:nvPr>
            <p:ph type="body" idx="1"/>
          </p:nvPr>
        </p:nvSpPr>
        <p:spPr>
          <a:xfrm>
            <a:off x="685800" y="1085850"/>
            <a:ext cx="8286750" cy="4648200"/>
          </a:xfrm>
        </p:spPr>
        <p:txBody>
          <a:bodyPr/>
          <a:lstStyle/>
          <a:p>
            <a:r>
              <a:rPr lang="en-US" dirty="0"/>
              <a:t>Information Protection Working Group (avoid “Security Group” – bad associations to name)</a:t>
            </a:r>
          </a:p>
          <a:p>
            <a:pPr lvl="1"/>
            <a:r>
              <a:rPr lang="en-US" dirty="0"/>
              <a:t>Reps from every sector of enterprise</a:t>
            </a:r>
          </a:p>
          <a:p>
            <a:pPr lvl="1"/>
            <a:r>
              <a:rPr lang="en-US" dirty="0"/>
              <a:t>Will provide important insights</a:t>
            </a:r>
          </a:p>
          <a:p>
            <a:pPr lvl="1"/>
            <a:r>
              <a:rPr lang="en-US" dirty="0"/>
              <a:t>Serve as ambassadors / </a:t>
            </a:r>
            <a:br>
              <a:rPr lang="en-US" dirty="0"/>
            </a:br>
            <a:r>
              <a:rPr lang="en-US" dirty="0"/>
              <a:t>cheerleaders / advocates </a:t>
            </a:r>
            <a:br>
              <a:rPr lang="en-US" dirty="0"/>
            </a:br>
            <a:r>
              <a:rPr lang="en-US" dirty="0"/>
              <a:t>within their own groups</a:t>
            </a:r>
          </a:p>
          <a:p>
            <a:r>
              <a:rPr lang="en-US" dirty="0"/>
              <a:t>May need subcommittees  </a:t>
            </a:r>
            <a:br>
              <a:rPr lang="en-US" dirty="0"/>
            </a:br>
            <a:r>
              <a:rPr lang="en-US" dirty="0"/>
              <a:t>if enterprise is large </a:t>
            </a:r>
            <a:br>
              <a:rPr lang="en-US" dirty="0"/>
            </a:br>
            <a:r>
              <a:rPr lang="en-US" dirty="0"/>
              <a:t>(&gt;10,000 employees)</a:t>
            </a:r>
          </a:p>
        </p:txBody>
      </p:sp>
      <p:pic>
        <p:nvPicPr>
          <p:cNvPr id="35844" name="Picture 4"/>
          <p:cNvPicPr>
            <a:picLocks noChangeAspect="1" noChangeArrowheads="1"/>
          </p:cNvPicPr>
          <p:nvPr/>
        </p:nvPicPr>
        <p:blipFill>
          <a:blip r:embed="rId3" cstate="print"/>
          <a:srcRect/>
          <a:stretch>
            <a:fillRect/>
          </a:stretch>
        </p:blipFill>
        <p:spPr bwMode="auto">
          <a:xfrm>
            <a:off x="5029200" y="2971800"/>
            <a:ext cx="3989564"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Phase 4: Policies and Procedures</a:t>
            </a:r>
          </a:p>
        </p:txBody>
      </p:sp>
      <p:sp>
        <p:nvSpPr>
          <p:cNvPr id="36867" name="Rectangle 3"/>
          <p:cNvSpPr>
            <a:spLocks noGrp="1" noChangeArrowheads="1"/>
          </p:cNvSpPr>
          <p:nvPr>
            <p:ph type="body" idx="1"/>
          </p:nvPr>
        </p:nvSpPr>
        <p:spPr>
          <a:xfrm>
            <a:off x="3200400" y="1295400"/>
            <a:ext cx="5257800" cy="5029200"/>
          </a:xfrm>
        </p:spPr>
        <p:txBody>
          <a:bodyPr/>
          <a:lstStyle/>
          <a:p>
            <a:r>
              <a:rPr lang="en-US" dirty="0"/>
              <a:t>Use existing templates as previously discussed (see next slide)</a:t>
            </a:r>
          </a:p>
          <a:p>
            <a:pPr lvl="1"/>
            <a:r>
              <a:rPr lang="en-US" dirty="0"/>
              <a:t>Avoid reinventing wheel</a:t>
            </a:r>
          </a:p>
          <a:p>
            <a:pPr lvl="1"/>
            <a:r>
              <a:rPr lang="en-US" dirty="0"/>
              <a:t>Usually see alternate versions of policies</a:t>
            </a:r>
          </a:p>
          <a:p>
            <a:pPr lvl="1"/>
            <a:r>
              <a:rPr lang="en-US" dirty="0"/>
              <a:t>Save months of work</a:t>
            </a:r>
          </a:p>
          <a:p>
            <a:r>
              <a:rPr lang="en-US" dirty="0"/>
              <a:t>Ask for feedback from employees affected by policies</a:t>
            </a:r>
          </a:p>
          <a:p>
            <a:r>
              <a:rPr lang="en-US" dirty="0"/>
              <a:t>Respond to legitimate needs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399"/>
            <a:ext cx="2667000" cy="4938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Phase 5: Implementation</a:t>
            </a:r>
          </a:p>
        </p:txBody>
      </p:sp>
      <p:sp>
        <p:nvSpPr>
          <p:cNvPr id="38915" name="Rectangle 3"/>
          <p:cNvSpPr>
            <a:spLocks noGrp="1" noChangeArrowheads="1"/>
          </p:cNvSpPr>
          <p:nvPr>
            <p:ph type="body" idx="1"/>
          </p:nvPr>
        </p:nvSpPr>
        <p:spPr>
          <a:xfrm>
            <a:off x="685800" y="1104900"/>
            <a:ext cx="7162800" cy="4648200"/>
          </a:xfrm>
        </p:spPr>
        <p:txBody>
          <a:bodyPr/>
          <a:lstStyle/>
          <a:p>
            <a:r>
              <a:rPr lang="en-US" dirty="0"/>
              <a:t>Use insights from social psychology (</a:t>
            </a:r>
            <a:r>
              <a:rPr lang="en-US"/>
              <a:t>see Ch 50) </a:t>
            </a:r>
            <a:r>
              <a:rPr lang="en-US" dirty="0"/>
              <a:t>to aid implementation</a:t>
            </a:r>
          </a:p>
          <a:p>
            <a:r>
              <a:rPr lang="en-US" dirty="0"/>
              <a:t>Usually segment ATE (awareness, training and education) by sector and management level</a:t>
            </a:r>
          </a:p>
          <a:p>
            <a:pPr lvl="1"/>
            <a:r>
              <a:rPr lang="en-US" dirty="0"/>
              <a:t>Tailor presentations to audience</a:t>
            </a:r>
          </a:p>
          <a:p>
            <a:pPr lvl="1"/>
            <a:r>
              <a:rPr lang="en-US" dirty="0"/>
              <a:t>Provide most </a:t>
            </a:r>
            <a:br>
              <a:rPr lang="en-US" dirty="0"/>
            </a:br>
            <a:r>
              <a:rPr lang="en-US" dirty="0"/>
              <a:t>relevant policies and </a:t>
            </a:r>
            <a:br>
              <a:rPr lang="en-US" dirty="0"/>
            </a:br>
            <a:r>
              <a:rPr lang="en-US" dirty="0"/>
              <a:t>discussions</a:t>
            </a:r>
          </a:p>
        </p:txBody>
      </p:sp>
      <p:pic>
        <p:nvPicPr>
          <p:cNvPr id="38916" name="Picture 4"/>
          <p:cNvPicPr>
            <a:picLocks noChangeAspect="1" noChangeArrowheads="1"/>
          </p:cNvPicPr>
          <p:nvPr/>
        </p:nvPicPr>
        <p:blipFill>
          <a:blip r:embed="rId3" cstate="print"/>
          <a:srcRect/>
          <a:stretch>
            <a:fillRect/>
          </a:stretch>
        </p:blipFill>
        <p:spPr bwMode="auto">
          <a:xfrm>
            <a:off x="4572000" y="3429000"/>
            <a:ext cx="4419600" cy="3314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Phase 6: Maintenance</a:t>
            </a:r>
          </a:p>
        </p:txBody>
      </p:sp>
      <p:sp>
        <p:nvSpPr>
          <p:cNvPr id="39939" name="Rectangle 3"/>
          <p:cNvSpPr>
            <a:spLocks noGrp="1" noChangeArrowheads="1"/>
          </p:cNvSpPr>
          <p:nvPr>
            <p:ph type="body" idx="1"/>
          </p:nvPr>
        </p:nvSpPr>
        <p:spPr>
          <a:xfrm>
            <a:off x="990600" y="1143000"/>
            <a:ext cx="3581400" cy="5181600"/>
          </a:xfrm>
        </p:spPr>
        <p:txBody>
          <a:bodyPr/>
          <a:lstStyle/>
          <a:p>
            <a:r>
              <a:rPr lang="en-US"/>
              <a:t>Continuing security-awareness programs</a:t>
            </a:r>
          </a:p>
          <a:p>
            <a:r>
              <a:rPr lang="en-US"/>
              <a:t>UPDATE POLICIES to meet changing needs</a:t>
            </a:r>
          </a:p>
          <a:p>
            <a:r>
              <a:rPr lang="en-US"/>
              <a:t>Annual rereading and signing of security agreement</a:t>
            </a:r>
          </a:p>
          <a:p>
            <a:r>
              <a:rPr lang="en-US"/>
              <a:t>Monitoring and enforcement of policies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6482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Z1718"/>
          <p:cNvPicPr>
            <a:picLocks noChangeAspect="1" noChangeArrowheads="1"/>
          </p:cNvPicPr>
          <p:nvPr/>
        </p:nvPicPr>
        <p:blipFill>
          <a:blip r:embed="rId3" cstate="print"/>
          <a:srcRect/>
          <a:stretch>
            <a:fillRect/>
          </a:stretch>
        </p:blipFill>
        <p:spPr bwMode="auto">
          <a:xfrm>
            <a:off x="3581400" y="2046288"/>
            <a:ext cx="5486400" cy="45513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63" name="Rectangle 2"/>
          <p:cNvSpPr>
            <a:spLocks noGrp="1" noChangeArrowheads="1"/>
          </p:cNvSpPr>
          <p:nvPr>
            <p:ph type="title"/>
          </p:nvPr>
        </p:nvSpPr>
        <p:spPr>
          <a:xfrm>
            <a:off x="609600" y="76200"/>
            <a:ext cx="7162800" cy="1143000"/>
          </a:xfrm>
        </p:spPr>
        <p:txBody>
          <a:bodyPr/>
          <a:lstStyle/>
          <a:p>
            <a:r>
              <a:rPr lang="en-US" dirty="0"/>
              <a:t>Some Resources for Policy Development</a:t>
            </a:r>
          </a:p>
        </p:txBody>
      </p:sp>
      <p:sp>
        <p:nvSpPr>
          <p:cNvPr id="40964" name="Rectangle 3"/>
          <p:cNvSpPr>
            <a:spLocks noGrp="1" noChangeArrowheads="1"/>
          </p:cNvSpPr>
          <p:nvPr>
            <p:ph type="body" idx="1"/>
          </p:nvPr>
        </p:nvSpPr>
        <p:spPr>
          <a:xfrm>
            <a:off x="609600" y="1295400"/>
            <a:ext cx="7162800" cy="4648200"/>
          </a:xfrm>
        </p:spPr>
        <p:txBody>
          <a:bodyPr/>
          <a:lstStyle/>
          <a:p>
            <a:pPr>
              <a:buFont typeface="Wingdings" pitchFamily="2" charset="2"/>
              <a:buNone/>
            </a:pPr>
            <a:r>
              <a:rPr lang="en-US" sz="3600" dirty="0"/>
              <a:t>NOT an exhaustive list!</a:t>
            </a:r>
          </a:p>
          <a:p>
            <a:r>
              <a:rPr lang="en-US" sz="2800" dirty="0"/>
              <a:t>ISPME</a:t>
            </a:r>
          </a:p>
          <a:p>
            <a:r>
              <a:rPr lang="en-US" sz="2800" dirty="0"/>
              <a:t>NIST CSRC SP 800</a:t>
            </a:r>
          </a:p>
          <a:p>
            <a:r>
              <a:rPr lang="en-US" sz="2800" dirty="0"/>
              <a:t>CERT-CC</a:t>
            </a:r>
          </a:p>
          <a:p>
            <a:r>
              <a:rPr lang="en-US" sz="2800" dirty="0"/>
              <a:t>BSI</a:t>
            </a:r>
          </a:p>
          <a:p>
            <a:r>
              <a:rPr lang="en-US" sz="2800" dirty="0"/>
              <a:t>SANS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ISPME</a:t>
            </a:r>
          </a:p>
        </p:txBody>
      </p:sp>
      <p:sp>
        <p:nvSpPr>
          <p:cNvPr id="41987" name="Rectangle 3"/>
          <p:cNvSpPr>
            <a:spLocks noGrp="1" noChangeArrowheads="1"/>
          </p:cNvSpPr>
          <p:nvPr>
            <p:ph type="body" idx="1"/>
          </p:nvPr>
        </p:nvSpPr>
        <p:spPr>
          <a:xfrm>
            <a:off x="76200" y="5334000"/>
            <a:ext cx="8915400" cy="1219200"/>
          </a:xfrm>
          <a:solidFill>
            <a:srgbClr val="FFCC00"/>
          </a:solidFill>
          <a:scene3d>
            <a:camera prst="orthographicFront"/>
            <a:lightRig rig="threePt" dir="t"/>
          </a:scene3d>
          <a:sp3d>
            <a:bevelT/>
          </a:sp3d>
        </p:spPr>
        <p:txBody>
          <a:bodyPr/>
          <a:lstStyle/>
          <a:p>
            <a:pPr>
              <a:lnSpc>
                <a:spcPct val="80000"/>
              </a:lnSpc>
            </a:pPr>
            <a:r>
              <a:rPr lang="en-US" i="1" dirty="0"/>
              <a:t>Information Security Policies Made Easy</a:t>
            </a:r>
            <a:r>
              <a:rPr lang="en-US" dirty="0"/>
              <a:t>, Version 12</a:t>
            </a:r>
          </a:p>
          <a:p>
            <a:pPr>
              <a:lnSpc>
                <a:spcPct val="80000"/>
              </a:lnSpc>
            </a:pPr>
            <a:r>
              <a:rPr lang="en-US" dirty="0"/>
              <a:t>Charles Cresson Wood</a:t>
            </a:r>
          </a:p>
          <a:p>
            <a:pPr>
              <a:lnSpc>
                <a:spcPct val="80000"/>
              </a:lnSpc>
            </a:pPr>
            <a:r>
              <a:rPr lang="en-US" dirty="0">
                <a:latin typeface="Arial Narrow" pitchFamily="34" charset="0"/>
                <a:hlinkClick r:id="rId3"/>
              </a:rPr>
              <a:t>http://www.informationshield.com/ispmemain.htm</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990600"/>
            <a:ext cx="7391401" cy="41476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62200" y="0"/>
            <a:ext cx="4360489" cy="338554"/>
          </a:xfrm>
          <a:prstGeom prst="rect">
            <a:avLst/>
          </a:prstGeom>
          <a:solidFill>
            <a:srgbClr val="FFC000"/>
          </a:solidFill>
          <a:scene3d>
            <a:camera prst="orthographicFront"/>
            <a:lightRig rig="threePt" dir="t"/>
          </a:scene3d>
          <a:sp3d>
            <a:bevelT/>
          </a:sp3d>
        </p:spPr>
        <p:txBody>
          <a:bodyPr wrap="none" rtlCol="0">
            <a:spAutoFit/>
          </a:bodyPr>
          <a:lstStyle/>
          <a:p>
            <a:r>
              <a:rPr lang="en-US" sz="1600" u="sng" dirty="0">
                <a:latin typeface="Arial Narrow" panose="020B0606020202030204" pitchFamily="34" charset="0"/>
                <a:hlinkClick r:id="rId5"/>
              </a:rPr>
              <a:t>Prof </a:t>
            </a:r>
            <a:r>
              <a:rPr lang="en-US" sz="1600" dirty="0">
                <a:latin typeface="Arial Narrow" panose="020B0606020202030204" pitchFamily="34" charset="0"/>
                <a:hlinkClick r:id="rId5"/>
              </a:rPr>
              <a:t>Kabay</a:t>
            </a:r>
            <a:r>
              <a:rPr lang="en-US" sz="1600" u="sng" dirty="0">
                <a:latin typeface="Arial Narrow" panose="020B0606020202030204" pitchFamily="34" charset="0"/>
                <a:hlinkClick r:id="rId5"/>
              </a:rPr>
              <a:t> has no financial involvement with ISPME</a:t>
            </a:r>
            <a:endParaRPr lang="en-US" sz="1600" u="sng" dirty="0">
              <a:latin typeface="Arial Narrow" panose="020B0606020202030204" pitchFamily="34" charset="0"/>
              <a:hlinkClick r:id="rId5"/>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Collaborating in Building Security Policies</a:t>
            </a:r>
          </a:p>
        </p:txBody>
      </p:sp>
      <p:sp>
        <p:nvSpPr>
          <p:cNvPr id="5123" name="Rectangle 3"/>
          <p:cNvSpPr>
            <a:spLocks noGrp="1" noChangeArrowheads="1"/>
          </p:cNvSpPr>
          <p:nvPr>
            <p:ph type="body" idx="1"/>
          </p:nvPr>
        </p:nvSpPr>
        <p:spPr/>
        <p:txBody>
          <a:bodyPr/>
          <a:lstStyle/>
          <a:p>
            <a:pPr>
              <a:lnSpc>
                <a:spcPct val="80000"/>
              </a:lnSpc>
            </a:pPr>
            <a:r>
              <a:rPr lang="en-US"/>
              <a:t>Organizational &amp; individual resistance to policy development</a:t>
            </a:r>
          </a:p>
          <a:p>
            <a:pPr lvl="1">
              <a:lnSpc>
                <a:spcPct val="80000"/>
              </a:lnSpc>
            </a:pPr>
            <a:r>
              <a:rPr lang="en-US"/>
              <a:t>Threats to self-perception, norms, habits, comfort, confidence</a:t>
            </a:r>
          </a:p>
          <a:p>
            <a:pPr lvl="1">
              <a:lnSpc>
                <a:spcPct val="80000"/>
              </a:lnSpc>
            </a:pPr>
            <a:r>
              <a:rPr lang="en-US"/>
              <a:t>Fear of blame, </a:t>
            </a:r>
            <a:br>
              <a:rPr lang="en-US"/>
            </a:br>
            <a:r>
              <a:rPr lang="en-US"/>
              <a:t>interference, </a:t>
            </a:r>
            <a:br>
              <a:rPr lang="en-US"/>
            </a:br>
            <a:r>
              <a:rPr lang="en-US"/>
              <a:t>bureaucracy, delay</a:t>
            </a:r>
          </a:p>
          <a:p>
            <a:pPr>
              <a:lnSpc>
                <a:spcPct val="80000"/>
              </a:lnSpc>
            </a:pPr>
            <a:r>
              <a:rPr lang="en-US"/>
              <a:t>Process of development </a:t>
            </a:r>
            <a:br>
              <a:rPr lang="en-US"/>
            </a:br>
            <a:r>
              <a:rPr lang="en-US"/>
              <a:t>influences acceptance</a:t>
            </a:r>
          </a:p>
          <a:p>
            <a:pPr lvl="1">
              <a:lnSpc>
                <a:spcPct val="80000"/>
              </a:lnSpc>
            </a:pPr>
            <a:r>
              <a:rPr lang="en-US"/>
              <a:t>Must demonstrate </a:t>
            </a:r>
            <a:br>
              <a:rPr lang="en-US"/>
            </a:br>
            <a:r>
              <a:rPr lang="en-US"/>
              <a:t>personal benefits to all</a:t>
            </a:r>
          </a:p>
          <a:p>
            <a:pPr lvl="1">
              <a:lnSpc>
                <a:spcPct val="80000"/>
              </a:lnSpc>
            </a:pPr>
            <a:r>
              <a:rPr lang="en-US"/>
              <a:t>Involve all parts of </a:t>
            </a:r>
            <a:br>
              <a:rPr lang="en-US"/>
            </a:br>
            <a:r>
              <a:rPr lang="en-US"/>
              <a:t>organization</a:t>
            </a:r>
          </a:p>
        </p:txBody>
      </p:sp>
      <p:grpSp>
        <p:nvGrpSpPr>
          <p:cNvPr id="5124" name="Group 6"/>
          <p:cNvGrpSpPr>
            <a:grpSpLocks/>
          </p:cNvGrpSpPr>
          <p:nvPr/>
        </p:nvGrpSpPr>
        <p:grpSpPr bwMode="auto">
          <a:xfrm>
            <a:off x="5181606" y="2819400"/>
            <a:ext cx="3671890" cy="3343275"/>
            <a:chOff x="3216" y="1824"/>
            <a:chExt cx="2313" cy="2106"/>
          </a:xfrm>
        </p:grpSpPr>
        <p:pic>
          <p:nvPicPr>
            <p:cNvPr id="5125" name="Picture 4"/>
            <p:cNvPicPr>
              <a:picLocks noChangeAspect="1" noChangeArrowheads="1"/>
            </p:cNvPicPr>
            <p:nvPr/>
          </p:nvPicPr>
          <p:blipFill>
            <a:blip r:embed="rId3" cstate="print"/>
            <a:srcRect/>
            <a:stretch>
              <a:fillRect/>
            </a:stretch>
          </p:blipFill>
          <p:spPr bwMode="auto">
            <a:xfrm>
              <a:off x="3216" y="1824"/>
              <a:ext cx="2304" cy="1765"/>
            </a:xfrm>
            <a:prstGeom prst="rect">
              <a:avLst/>
            </a:prstGeom>
            <a:ln>
              <a:noFill/>
            </a:ln>
            <a:effectLst>
              <a:outerShdw blurRad="292100" dist="139700" dir="2700000" algn="tl" rotWithShape="0">
                <a:srgbClr val="333333">
                  <a:alpha val="65000"/>
                </a:srgbClr>
              </a:outerShdw>
            </a:effectLst>
          </p:spPr>
        </p:pic>
        <p:sp>
          <p:nvSpPr>
            <p:cNvPr id="5126" name="Text Box 5"/>
            <p:cNvSpPr txBox="1">
              <a:spLocks noChangeArrowheads="1"/>
            </p:cNvSpPr>
            <p:nvPr/>
          </p:nvSpPr>
          <p:spPr bwMode="auto">
            <a:xfrm>
              <a:off x="3216" y="3600"/>
              <a:ext cx="2313" cy="330"/>
            </a:xfrm>
            <a:prstGeom prst="rect">
              <a:avLst/>
            </a:prstGeom>
            <a:solidFill>
              <a:srgbClr val="FFCC00"/>
            </a:solidFill>
            <a:ln w="12700">
              <a:noFill/>
              <a:miter lim="800000"/>
              <a:headEnd type="none" w="sm" len="sm"/>
              <a:tailEnd type="none" w="sm" len="sm"/>
            </a:ln>
            <a:scene3d>
              <a:camera prst="orthographicFront"/>
              <a:lightRig rig="threePt" dir="t"/>
            </a:scene3d>
            <a:sp3d>
              <a:bevelT/>
            </a:sp3d>
          </p:spPr>
          <p:txBody>
            <a:bodyPr wrap="none">
              <a:spAutoFit/>
            </a:bodyPr>
            <a:lstStyle/>
            <a:p>
              <a:pPr algn="ctr"/>
              <a:r>
                <a:rPr lang="en-US" sz="1400" dirty="0">
                  <a:latin typeface="Arial Narrow" pitchFamily="34" charset="0"/>
                </a:rPr>
                <a:t>Permission of © owners gratefully acknowledged.</a:t>
              </a:r>
            </a:p>
            <a:p>
              <a:pPr algn="ctr"/>
              <a:r>
                <a:rPr lang="en-US" sz="1400" dirty="0">
                  <a:latin typeface="Arial Narrow" pitchFamily="34" charset="0"/>
                  <a:hlinkClick r:id="rId4"/>
                </a:rPr>
                <a:t>http://tinyurl.com/2all5p</a:t>
              </a:r>
              <a:r>
                <a:rPr lang="en-US" sz="1400" dirty="0">
                  <a:latin typeface="Arial Narrow" pitchFamily="34" charset="0"/>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Phase 4 – illustration from ISMPE</a:t>
            </a:r>
          </a:p>
        </p:txBody>
      </p:sp>
      <p:sp>
        <p:nvSpPr>
          <p:cNvPr id="37891" name="Rectangle 3"/>
          <p:cNvSpPr>
            <a:spLocks noGrp="1" noChangeArrowheads="1"/>
          </p:cNvSpPr>
          <p:nvPr>
            <p:ph type="body" idx="1"/>
          </p:nvPr>
        </p:nvSpPr>
        <p:spPr/>
        <p:txBody>
          <a:bodyPr/>
          <a:lstStyle/>
          <a:p>
            <a:endParaRPr lang="en-US"/>
          </a:p>
        </p:txBody>
      </p:sp>
      <p:pic>
        <p:nvPicPr>
          <p:cNvPr id="37892" name="Picture 4"/>
          <p:cNvPicPr>
            <a:picLocks noChangeAspect="1" noChangeArrowheads="1"/>
          </p:cNvPicPr>
          <p:nvPr/>
        </p:nvPicPr>
        <p:blipFill>
          <a:blip r:embed="rId3" cstate="print"/>
          <a:srcRect/>
          <a:stretch>
            <a:fillRect/>
          </a:stretch>
        </p:blipFill>
        <p:spPr bwMode="auto">
          <a:xfrm>
            <a:off x="0" y="0"/>
            <a:ext cx="9144000" cy="6916738"/>
          </a:xfrm>
          <a:prstGeom prst="rect">
            <a:avLst/>
          </a:prstGeom>
          <a:noFill/>
          <a:ln w="12700">
            <a:noFill/>
            <a:miter lim="800000"/>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1143000"/>
          </a:xfrm>
        </p:spPr>
        <p:txBody>
          <a:bodyPr/>
          <a:lstStyle/>
          <a:p>
            <a:r>
              <a:rPr lang="en-US" dirty="0"/>
              <a:t>NIST Computer Security Resource</a:t>
            </a:r>
            <a:r>
              <a:rPr lang="en-US" baseline="0" dirty="0"/>
              <a:t> Center</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077200" cy="5511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830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7696200" cy="762000"/>
          </a:xfrm>
        </p:spPr>
        <p:txBody>
          <a:bodyPr/>
          <a:lstStyle/>
          <a:p>
            <a:r>
              <a:rPr lang="en-US" dirty="0"/>
              <a:t>NIST Special Publications</a:t>
            </a:r>
          </a:p>
        </p:txBody>
      </p:sp>
      <p:sp>
        <p:nvSpPr>
          <p:cNvPr id="3" name="Content Placeholder 2"/>
          <p:cNvSpPr>
            <a:spLocks noGrp="1"/>
          </p:cNvSpPr>
          <p:nvPr>
            <p:ph idx="1"/>
          </p:nvPr>
        </p:nvSpPr>
        <p:spPr>
          <a:xfrm>
            <a:off x="990600" y="838200"/>
            <a:ext cx="7848600" cy="4648200"/>
          </a:xfrm>
        </p:spPr>
        <p:txBody>
          <a:bodyPr/>
          <a:lstStyle/>
          <a:p>
            <a:pPr marL="0" lvl="0" indent="0">
              <a:buNone/>
            </a:pPr>
            <a:r>
              <a:rPr lang="en-US" sz="2800" dirty="0"/>
              <a:t>Array of valuable documents – free!  E.g., </a:t>
            </a:r>
          </a:p>
          <a:p>
            <a:pPr lvl="0"/>
            <a:r>
              <a:rPr lang="en-US" dirty="0"/>
              <a:t>SP 800-18 Rev. 1:  </a:t>
            </a:r>
            <a:r>
              <a:rPr lang="en-US" i="1" dirty="0"/>
              <a:t>Guide for Developing Security Plans for Federal Information Systems</a:t>
            </a:r>
            <a:r>
              <a:rPr lang="en-US" dirty="0"/>
              <a:t> (Feb 2007)</a:t>
            </a:r>
          </a:p>
          <a:p>
            <a:pPr lvl="0"/>
            <a:r>
              <a:rPr lang="en-US" dirty="0"/>
              <a:t>SP 800-40 Version 2: </a:t>
            </a:r>
            <a:r>
              <a:rPr lang="en-US" i="1" dirty="0"/>
              <a:t>Creating a Patch and Vulnerability Management Program</a:t>
            </a:r>
            <a:r>
              <a:rPr lang="en-US" dirty="0"/>
              <a:t> (Nov 2005)</a:t>
            </a:r>
          </a:p>
          <a:p>
            <a:pPr lvl="0"/>
            <a:r>
              <a:rPr lang="en-US" dirty="0"/>
              <a:t>SP 800-164 (Draft): </a:t>
            </a:r>
            <a:r>
              <a:rPr lang="en-US" i="1" dirty="0"/>
              <a:t>Guidelines on Hardware-Rooted Security in Mobile Devices</a:t>
            </a:r>
            <a:r>
              <a:rPr lang="en-US" dirty="0"/>
              <a:t> (Oct 2012)</a:t>
            </a:r>
          </a:p>
          <a:p>
            <a:pPr lvl="0"/>
            <a:r>
              <a:rPr lang="en-US" dirty="0"/>
              <a:t>SP 800-161 (Draft): </a:t>
            </a:r>
            <a:r>
              <a:rPr lang="en-US" i="1" dirty="0"/>
              <a:t>Supply Chain Risk Management Practices for Federal Information Systems and Organizations</a:t>
            </a:r>
            <a:r>
              <a:rPr lang="en-US" dirty="0"/>
              <a:t> (Aug 2013)</a:t>
            </a:r>
          </a:p>
          <a:p>
            <a:pPr lvl="0"/>
            <a:r>
              <a:rPr lang="en-US" dirty="0"/>
              <a:t>SP 800-153: </a:t>
            </a:r>
            <a:r>
              <a:rPr lang="en-US" i="1" dirty="0"/>
              <a:t>Guidelines for Securing Wireless Local Area Networks (WLANs)</a:t>
            </a:r>
            <a:r>
              <a:rPr lang="en-US" dirty="0"/>
              <a:t> (Feb 2012)</a:t>
            </a:r>
          </a:p>
          <a:p>
            <a:pPr lvl="0"/>
            <a:r>
              <a:rPr lang="en-US" dirty="0"/>
              <a:t>SP 800-144: </a:t>
            </a:r>
            <a:r>
              <a:rPr lang="en-US" i="1" dirty="0"/>
              <a:t>Guidelines on Security and Privacy in Public Cloud Computing </a:t>
            </a:r>
            <a:r>
              <a:rPr lang="en-US" dirty="0"/>
              <a:t>(Dec 2011)</a:t>
            </a:r>
            <a:endParaRPr lang="en-US" i="1" dirty="0"/>
          </a:p>
        </p:txBody>
      </p:sp>
      <p:sp>
        <p:nvSpPr>
          <p:cNvPr id="4" name="TextBox 3"/>
          <p:cNvSpPr txBox="1"/>
          <p:nvPr/>
        </p:nvSpPr>
        <p:spPr>
          <a:xfrm>
            <a:off x="1828800" y="6229290"/>
            <a:ext cx="5468164"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hlinkClick r:id="rId3"/>
              </a:rPr>
              <a:t>http://csrc.nist.gov/publications/nistpubs/index.html</a:t>
            </a:r>
            <a:r>
              <a:rPr lang="en-US" dirty="0">
                <a:latin typeface="Arial Narrow" panose="020B0606020202030204"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CERT-CC</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306"/>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692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CERT-CC</a:t>
            </a:r>
          </a:p>
        </p:txBody>
      </p:sp>
      <p:sp>
        <p:nvSpPr>
          <p:cNvPr id="44035" name="Rectangle 3"/>
          <p:cNvSpPr>
            <a:spLocks noGrp="1" noChangeArrowheads="1"/>
          </p:cNvSpPr>
          <p:nvPr>
            <p:ph type="body" idx="1"/>
          </p:nvPr>
        </p:nvSpPr>
        <p:spPr>
          <a:xfrm>
            <a:off x="990600" y="1066800"/>
            <a:ext cx="7772400" cy="5257800"/>
          </a:xfrm>
        </p:spPr>
        <p:txBody>
          <a:bodyPr/>
          <a:lstStyle/>
          <a:p>
            <a:r>
              <a:rPr lang="en-US" sz="2000" dirty="0"/>
              <a:t>Computer Emergency Response Team Coordination Center of SEI at CMU</a:t>
            </a:r>
          </a:p>
          <a:p>
            <a:r>
              <a:rPr lang="en-US" sz="2000" dirty="0"/>
              <a:t>Valuable documentation (free) especially on CIRT-related matters</a:t>
            </a:r>
          </a:p>
          <a:p>
            <a:r>
              <a:rPr lang="en-US" sz="2000" dirty="0"/>
              <a:t>CERT Security Improvement Modules</a:t>
            </a:r>
            <a:br>
              <a:rPr lang="en-US" sz="2000" dirty="0"/>
            </a:br>
            <a:r>
              <a:rPr lang="en-US" sz="2000" dirty="0">
                <a:latin typeface="Arial Narrow" pitchFamily="34" charset="0"/>
                <a:hlinkClick r:id="rId3"/>
              </a:rPr>
              <a:t>http://www.cert.org/security-improvement/</a:t>
            </a:r>
            <a:endParaRPr lang="en-US" sz="2000" dirty="0">
              <a:latin typeface="Arial Narrow" pitchFamily="34" charset="0"/>
            </a:endParaRPr>
          </a:p>
          <a:p>
            <a:pPr lvl="1"/>
            <a:r>
              <a:rPr lang="en-US" sz="2000" dirty="0"/>
              <a:t>Outsourcing Managed Security </a:t>
            </a:r>
            <a:br>
              <a:rPr lang="en-US" sz="2000" dirty="0"/>
            </a:br>
            <a:r>
              <a:rPr lang="en-US" sz="2000" dirty="0"/>
              <a:t>Services      </a:t>
            </a:r>
          </a:p>
          <a:p>
            <a:pPr lvl="1"/>
            <a:r>
              <a:rPr lang="en-US" sz="2000" dirty="0"/>
              <a:t>Securing Desktop Workstations           </a:t>
            </a:r>
          </a:p>
          <a:p>
            <a:pPr lvl="1"/>
            <a:r>
              <a:rPr lang="en-US" sz="2000" dirty="0"/>
              <a:t>Responding to Intrusions            </a:t>
            </a:r>
          </a:p>
          <a:p>
            <a:pPr lvl="1"/>
            <a:r>
              <a:rPr lang="en-US" sz="2000" dirty="0"/>
              <a:t>Securing Network Servers           </a:t>
            </a:r>
          </a:p>
          <a:p>
            <a:pPr lvl="1"/>
            <a:r>
              <a:rPr lang="en-US" sz="2000" dirty="0"/>
              <a:t>Deploying Firewalls           </a:t>
            </a:r>
          </a:p>
          <a:p>
            <a:pPr lvl="1"/>
            <a:r>
              <a:rPr lang="en-US" sz="2000" dirty="0"/>
              <a:t>Securing Public Web Servers           </a:t>
            </a:r>
          </a:p>
          <a:p>
            <a:pPr lvl="1"/>
            <a:r>
              <a:rPr lang="en-US" sz="2000" dirty="0"/>
              <a:t>Detecting Signs of Intrusion</a:t>
            </a:r>
          </a:p>
        </p:txBody>
      </p:sp>
      <p:pic>
        <p:nvPicPr>
          <p:cNvPr id="44036" name="Picture 5"/>
          <p:cNvPicPr>
            <a:picLocks noChangeAspect="1" noChangeArrowheads="1"/>
          </p:cNvPicPr>
          <p:nvPr/>
        </p:nvPicPr>
        <p:blipFill>
          <a:blip r:embed="rId4" cstate="print"/>
          <a:srcRect/>
          <a:stretch>
            <a:fillRect/>
          </a:stretch>
        </p:blipFill>
        <p:spPr bwMode="auto">
          <a:xfrm>
            <a:off x="5999163" y="2895600"/>
            <a:ext cx="3144837" cy="3962400"/>
          </a:xfrm>
          <a:prstGeom prst="rect">
            <a:avLst/>
          </a:prstGeom>
          <a:noFill/>
          <a:ln w="12700">
            <a:noFill/>
            <a:miter lim="800000"/>
            <a:headEnd type="none" w="sm" len="sm"/>
            <a:tailEnd type="none" w="sm" len="sm"/>
          </a:ln>
        </p:spPr>
      </p:pic>
      <p:sp>
        <p:nvSpPr>
          <p:cNvPr id="2" name="TextBox 1"/>
          <p:cNvSpPr txBox="1"/>
          <p:nvPr/>
        </p:nvSpPr>
        <p:spPr>
          <a:xfrm>
            <a:off x="4038600" y="457200"/>
            <a:ext cx="3269228" cy="400110"/>
          </a:xfrm>
          <a:prstGeom prst="rect">
            <a:avLst/>
          </a:prstGeom>
          <a:solidFill>
            <a:srgbClr val="FFC000"/>
          </a:solidFill>
          <a:scene3d>
            <a:camera prst="orthographicFront"/>
            <a:lightRig rig="threePt" dir="t"/>
          </a:scene3d>
          <a:sp3d>
            <a:bevelT/>
          </a:sp3d>
        </p:spPr>
        <p:txBody>
          <a:bodyPr wrap="none" rtlCol="0">
            <a:spAutoFit/>
          </a:bodyPr>
          <a:lstStyle/>
          <a:p>
            <a:r>
              <a:rPr lang="en-US" dirty="0">
                <a:latin typeface="Arial Narrow" pitchFamily="34" charset="0"/>
                <a:hlinkClick r:id="rId5"/>
              </a:rPr>
              <a:t>http://www.cert.org/index.html</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CERT-CC (cont’d)</a:t>
            </a:r>
          </a:p>
        </p:txBody>
      </p:sp>
      <p:sp>
        <p:nvSpPr>
          <p:cNvPr id="45059" name="Rectangle 3"/>
          <p:cNvSpPr>
            <a:spLocks noGrp="1" noChangeArrowheads="1"/>
          </p:cNvSpPr>
          <p:nvPr>
            <p:ph type="body" idx="1"/>
          </p:nvPr>
        </p:nvSpPr>
        <p:spPr/>
        <p:txBody>
          <a:bodyPr/>
          <a:lstStyle/>
          <a:p>
            <a:r>
              <a:rPr lang="en-US"/>
              <a:t>See also complete list of articles, reports and papers at </a:t>
            </a:r>
            <a:r>
              <a:rPr lang="en-US">
                <a:latin typeface="Arial Narrow" pitchFamily="34" charset="0"/>
                <a:hlinkClick r:id="rId3"/>
              </a:rPr>
              <a:t>http://www.cert.org/nav/allpubs.html</a:t>
            </a:r>
            <a:r>
              <a:rPr lang="en-US"/>
              <a:t> </a:t>
            </a:r>
          </a:p>
          <a:p>
            <a:r>
              <a:rPr lang="en-US"/>
              <a:t>Examples (of many)</a:t>
            </a:r>
          </a:p>
          <a:p>
            <a:pPr lvl="1"/>
            <a:r>
              <a:rPr lang="en-US" i="1"/>
              <a:t>Advanced Information Assurance Handbook</a:t>
            </a:r>
          </a:p>
          <a:p>
            <a:pPr lvl="1"/>
            <a:r>
              <a:rPr lang="en-US" i="1"/>
              <a:t>CERT® System and Network Security Practices</a:t>
            </a:r>
          </a:p>
          <a:p>
            <a:pPr lvl="1"/>
            <a:r>
              <a:rPr lang="en-US" i="1"/>
              <a:t>Creating a Computer Security Incident Response Team: A Process for Getting Started</a:t>
            </a:r>
          </a:p>
          <a:p>
            <a:pPr lvl="1"/>
            <a:r>
              <a:rPr lang="en-US" i="1"/>
              <a:t>First Responders Guide to Computer Forensics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BSI: German</a:t>
            </a:r>
            <a:r>
              <a:rPr lang="en-US" baseline="0" dirty="0"/>
              <a:t> Federal Office for Information Security</a:t>
            </a:r>
            <a:endParaRPr lang="en-US" dirty="0"/>
          </a:p>
        </p:txBody>
      </p:sp>
      <p:sp>
        <p:nvSpPr>
          <p:cNvPr id="3" name="Content Placeholder 2"/>
          <p:cNvSpPr>
            <a:spLocks noGrp="1"/>
          </p:cNvSpPr>
          <p:nvPr>
            <p:ph idx="1"/>
          </p:nvPr>
        </p:nvSpPr>
        <p:spPr/>
        <p:txBody>
          <a:bodyPr/>
          <a:lstStyle/>
          <a:p>
            <a:r>
              <a:rPr lang="en-US" dirty="0"/>
              <a:t>Vast amount</a:t>
            </a:r>
            <a:br>
              <a:rPr lang="en-US" dirty="0"/>
            </a:br>
            <a:r>
              <a:rPr lang="en-US" dirty="0"/>
              <a:t>of valuable</a:t>
            </a:r>
            <a:br>
              <a:rPr lang="en-US" dirty="0"/>
            </a:br>
            <a:r>
              <a:rPr lang="en-US" dirty="0"/>
              <a:t>information</a:t>
            </a:r>
            <a:br>
              <a:rPr lang="en-US" dirty="0"/>
            </a:br>
            <a:r>
              <a:rPr lang="en-US" dirty="0"/>
              <a:t>in ENGLISH</a:t>
            </a:r>
            <a:br>
              <a:rPr lang="en-US" dirty="0"/>
            </a:br>
            <a:r>
              <a:rPr lang="en-US" dirty="0"/>
              <a:t>as well as in </a:t>
            </a:r>
            <a:br>
              <a:rPr lang="en-US" dirty="0"/>
            </a:br>
            <a:r>
              <a:rPr lang="en-US" dirty="0"/>
              <a:t>German</a:t>
            </a:r>
          </a:p>
          <a:p>
            <a:r>
              <a:rPr lang="en-US" dirty="0"/>
              <a:t>Particularly</a:t>
            </a:r>
            <a:br>
              <a:rPr lang="en-US" dirty="0"/>
            </a:br>
            <a:r>
              <a:rPr lang="en-US" dirty="0"/>
              <a:t>good resources for educating managers</a:t>
            </a:r>
          </a:p>
          <a:p>
            <a:r>
              <a:rPr lang="en-US" i="1" dirty="0"/>
              <a:t>See following slides</a:t>
            </a:r>
          </a:p>
          <a:p>
            <a:endParaRPr lang="en-US" dirty="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19200"/>
            <a:ext cx="5362388"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747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BSI Index</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 y="0"/>
            <a:ext cx="78635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4921" y="76200"/>
            <a:ext cx="5409879" cy="400110"/>
          </a:xfrm>
          <a:prstGeom prst="rect">
            <a:avLst/>
          </a:prstGeom>
          <a:solidFill>
            <a:srgbClr val="FFCC00"/>
          </a:solidFill>
          <a:scene3d>
            <a:camera prst="orthographicFront"/>
            <a:lightRig rig="threePt" dir="t"/>
          </a:scene3d>
          <a:sp3d>
            <a:bevelT/>
          </a:sp3d>
        </p:spPr>
        <p:txBody>
          <a:bodyPr wrap="none" rtlCol="0">
            <a:spAutoFit/>
          </a:bodyPr>
          <a:lstStyle/>
          <a:p>
            <a:r>
              <a:rPr lang="en-US" dirty="0">
                <a:latin typeface="Arial Narrow" panose="020B0606020202030204" pitchFamily="34" charset="0"/>
                <a:hlinkClick r:id="rId4"/>
              </a:rPr>
              <a:t>http://www.bsi.bund.de/EN/Topics/topics_node.html</a:t>
            </a:r>
            <a:r>
              <a:rPr lang="en-US" dirty="0">
                <a:latin typeface="Arial Narrow" panose="020B0606020202030204" pitchFamily="34" charset="0"/>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BSI IT-Security Guidelines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43000"/>
            <a:ext cx="914794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6172200"/>
            <a:ext cx="8364021" cy="338554"/>
          </a:xfrm>
          <a:prstGeom prst="rect">
            <a:avLst/>
          </a:prstGeom>
          <a:solidFill>
            <a:srgbClr val="FFC000"/>
          </a:solidFill>
          <a:scene3d>
            <a:camera prst="orthographicFront"/>
            <a:lightRig rig="threePt" dir="t"/>
          </a:scene3d>
          <a:sp3d>
            <a:bevelT/>
          </a:sp3d>
        </p:spPr>
        <p:txBody>
          <a:bodyPr wrap="none" rtlCol="0">
            <a:spAutoFit/>
          </a:bodyPr>
          <a:lstStyle/>
          <a:p>
            <a:r>
              <a:rPr lang="en-US" sz="1600" dirty="0">
                <a:latin typeface="Arial Narrow" panose="020B0606020202030204" pitchFamily="34" charset="0"/>
                <a:hlinkClick r:id="rId4"/>
              </a:rPr>
              <a:t>http://www.bsi.bund.de/EN/Topics/ITGrundschutz/ITSecurityGuidelines/itSecurityguidelines_node.html</a:t>
            </a:r>
            <a:endParaRPr lang="en-US" sz="1600" dirty="0">
              <a:latin typeface="Arial Narrow" panose="020B0606020202030204" pitchFamily="34" charset="0"/>
              <a:hlinkClick r:id="rId4"/>
            </a:endParaRPr>
          </a:p>
        </p:txBody>
      </p:sp>
    </p:spTree>
    <p:extLst>
      <p:ext uri="{BB962C8B-B14F-4D97-AF65-F5344CB8AC3E}">
        <p14:creationId xmlns:p14="http://schemas.microsoft.com/office/powerpoint/2010/main" val="1292840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SANS Policy Resources</a:t>
            </a:r>
          </a:p>
        </p:txBody>
      </p:sp>
      <p:sp>
        <p:nvSpPr>
          <p:cNvPr id="47107" name="Rectangle 3"/>
          <p:cNvSpPr>
            <a:spLocks noGrp="1" noChangeArrowheads="1"/>
          </p:cNvSpPr>
          <p:nvPr>
            <p:ph type="body" idx="1"/>
          </p:nvPr>
        </p:nvSpPr>
        <p:spPr>
          <a:xfrm>
            <a:off x="990600" y="3200400"/>
            <a:ext cx="7162800" cy="2667000"/>
          </a:xfrm>
        </p:spPr>
        <p:txBody>
          <a:bodyPr/>
          <a:lstStyle/>
          <a:p>
            <a:r>
              <a:rPr lang="en-US"/>
              <a:t>SANS Security Policy Project</a:t>
            </a:r>
          </a:p>
          <a:p>
            <a:r>
              <a:rPr lang="en-US">
                <a:latin typeface="Arial Narrow" pitchFamily="34" charset="0"/>
                <a:hlinkClick r:id="rId3"/>
              </a:rPr>
              <a:t>http://www.sans.org/resources/policies/</a:t>
            </a:r>
            <a:r>
              <a:rPr lang="en-US"/>
              <a:t> </a:t>
            </a:r>
          </a:p>
          <a:p>
            <a:r>
              <a:rPr lang="en-US"/>
              <a:t>Community project with contributions from many organizations</a:t>
            </a:r>
          </a:p>
          <a:p>
            <a:r>
              <a:rPr lang="en-US"/>
              <a:t>FREE materials</a:t>
            </a:r>
          </a:p>
          <a:p>
            <a:r>
              <a:rPr lang="en-US"/>
              <a:t>List of topics follows on next slide</a:t>
            </a:r>
          </a:p>
        </p:txBody>
      </p:sp>
      <p:pic>
        <p:nvPicPr>
          <p:cNvPr id="47108" name="Picture 5"/>
          <p:cNvPicPr>
            <a:picLocks noChangeAspect="1" noChangeArrowheads="1"/>
          </p:cNvPicPr>
          <p:nvPr/>
        </p:nvPicPr>
        <p:blipFill>
          <a:blip r:embed="rId4" cstate="print"/>
          <a:srcRect l="6401" t="10980" r="11688" b="66130"/>
          <a:stretch>
            <a:fillRect/>
          </a:stretch>
        </p:blipFill>
        <p:spPr bwMode="auto">
          <a:xfrm>
            <a:off x="-4763" y="1147763"/>
            <a:ext cx="9151938" cy="1922462"/>
          </a:xfrm>
          <a:prstGeom prst="rect">
            <a:avLst/>
          </a:prstGeom>
          <a:noFill/>
          <a:ln w="12700">
            <a:noFill/>
            <a:miter lim="800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Phase I: Preliminary Evaluation</a:t>
            </a:r>
          </a:p>
        </p:txBody>
      </p:sp>
      <p:sp>
        <p:nvSpPr>
          <p:cNvPr id="6147" name="Rectangle 3"/>
          <p:cNvSpPr>
            <a:spLocks noGrp="1" noChangeArrowheads="1"/>
          </p:cNvSpPr>
          <p:nvPr>
            <p:ph type="body" idx="1"/>
          </p:nvPr>
        </p:nvSpPr>
        <p:spPr>
          <a:xfrm>
            <a:off x="990600" y="1295400"/>
            <a:ext cx="7620000" cy="5334000"/>
          </a:xfrm>
        </p:spPr>
        <p:txBody>
          <a:bodyPr/>
          <a:lstStyle/>
          <a:p>
            <a:pPr>
              <a:lnSpc>
                <a:spcPct val="80000"/>
              </a:lnSpc>
            </a:pPr>
            <a:r>
              <a:rPr lang="en-US"/>
              <a:t>Few organizations have policies that are</a:t>
            </a:r>
          </a:p>
          <a:p>
            <a:pPr lvl="1"/>
            <a:r>
              <a:rPr lang="en-US"/>
              <a:t>Complete</a:t>
            </a:r>
          </a:p>
          <a:p>
            <a:pPr lvl="1"/>
            <a:r>
              <a:rPr lang="en-US"/>
              <a:t>Maintained up-to-</a:t>
            </a:r>
            <a:br>
              <a:rPr lang="en-US"/>
            </a:br>
            <a:r>
              <a:rPr lang="en-US"/>
              <a:t>date</a:t>
            </a:r>
          </a:p>
          <a:p>
            <a:pPr lvl="1"/>
            <a:r>
              <a:rPr lang="en-US"/>
              <a:t>Understood</a:t>
            </a:r>
          </a:p>
          <a:p>
            <a:pPr lvl="1"/>
            <a:r>
              <a:rPr lang="en-US"/>
              <a:t>Monitored</a:t>
            </a:r>
          </a:p>
          <a:p>
            <a:pPr lvl="1"/>
            <a:r>
              <a:rPr lang="en-US"/>
              <a:t>Applied / enforced</a:t>
            </a:r>
          </a:p>
          <a:p>
            <a:pPr>
              <a:lnSpc>
                <a:spcPct val="80000"/>
              </a:lnSpc>
            </a:pPr>
            <a:r>
              <a:rPr lang="en-US"/>
              <a:t>Must have formal authorization</a:t>
            </a:r>
          </a:p>
          <a:p>
            <a:pPr lvl="1">
              <a:lnSpc>
                <a:spcPct val="80000"/>
              </a:lnSpc>
            </a:pPr>
            <a:r>
              <a:rPr lang="en-US"/>
              <a:t>Upper management support required</a:t>
            </a:r>
          </a:p>
          <a:p>
            <a:pPr lvl="1">
              <a:lnSpc>
                <a:spcPct val="80000"/>
              </a:lnSpc>
            </a:pPr>
            <a:r>
              <a:rPr lang="en-US"/>
              <a:t>Even preliminary study needs explicit permission</a:t>
            </a:r>
          </a:p>
          <a:p>
            <a:pPr lvl="2">
              <a:lnSpc>
                <a:spcPct val="80000"/>
              </a:lnSpc>
            </a:pPr>
            <a:r>
              <a:rPr lang="en-US"/>
              <a:t>Taking employee time and organizational resources</a:t>
            </a:r>
          </a:p>
        </p:txBody>
      </p:sp>
      <p:pic>
        <p:nvPicPr>
          <p:cNvPr id="6148" name="Picture 5"/>
          <p:cNvPicPr>
            <a:picLocks noChangeAspect="1" noChangeArrowheads="1"/>
          </p:cNvPicPr>
          <p:nvPr/>
        </p:nvPicPr>
        <p:blipFill>
          <a:blip r:embed="rId3" cstate="print"/>
          <a:srcRect/>
          <a:stretch>
            <a:fillRect/>
          </a:stretch>
        </p:blipFill>
        <p:spPr bwMode="auto">
          <a:xfrm>
            <a:off x="5181600" y="1752600"/>
            <a:ext cx="3790950" cy="24003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SANS (cont’d)</a:t>
            </a:r>
          </a:p>
        </p:txBody>
      </p:sp>
      <p:sp>
        <p:nvSpPr>
          <p:cNvPr id="48131" name="Rectangle 3"/>
          <p:cNvSpPr>
            <a:spLocks noGrp="1" noChangeArrowheads="1"/>
          </p:cNvSpPr>
          <p:nvPr>
            <p:ph type="body" sz="half" idx="1"/>
          </p:nvPr>
        </p:nvSpPr>
        <p:spPr>
          <a:xfrm>
            <a:off x="990600" y="1143000"/>
            <a:ext cx="3505200" cy="5181600"/>
          </a:xfrm>
        </p:spPr>
        <p:txBody>
          <a:bodyPr/>
          <a:lstStyle/>
          <a:p>
            <a:pPr>
              <a:lnSpc>
                <a:spcPct val="70000"/>
              </a:lnSpc>
            </a:pPr>
            <a:r>
              <a:rPr lang="en-US" sz="1800"/>
              <a:t>Acceptable Encryption Policy</a:t>
            </a:r>
          </a:p>
          <a:p>
            <a:pPr>
              <a:lnSpc>
                <a:spcPct val="70000"/>
              </a:lnSpc>
            </a:pPr>
            <a:r>
              <a:rPr lang="en-US" sz="1800"/>
              <a:t>Acceptable Use Policy</a:t>
            </a:r>
          </a:p>
          <a:p>
            <a:pPr>
              <a:lnSpc>
                <a:spcPct val="70000"/>
              </a:lnSpc>
            </a:pPr>
            <a:r>
              <a:rPr lang="en-US" sz="1800"/>
              <a:t>Analog/ISDN Line Policy</a:t>
            </a:r>
          </a:p>
          <a:p>
            <a:pPr>
              <a:lnSpc>
                <a:spcPct val="70000"/>
              </a:lnSpc>
            </a:pPr>
            <a:r>
              <a:rPr lang="en-US" sz="1800"/>
              <a:t>Anti-Virus Process</a:t>
            </a:r>
          </a:p>
          <a:p>
            <a:pPr>
              <a:lnSpc>
                <a:spcPct val="70000"/>
              </a:lnSpc>
            </a:pPr>
            <a:r>
              <a:rPr lang="en-US" sz="1800"/>
              <a:t>Application Service Provider Policy</a:t>
            </a:r>
          </a:p>
          <a:p>
            <a:pPr>
              <a:lnSpc>
                <a:spcPct val="70000"/>
              </a:lnSpc>
            </a:pPr>
            <a:r>
              <a:rPr lang="en-US" sz="1800"/>
              <a:t>Application Service Provider Standards</a:t>
            </a:r>
          </a:p>
          <a:p>
            <a:pPr>
              <a:lnSpc>
                <a:spcPct val="70000"/>
              </a:lnSpc>
            </a:pPr>
            <a:r>
              <a:rPr lang="en-US" sz="1800"/>
              <a:t>Acquisition Assessment Policy</a:t>
            </a:r>
          </a:p>
          <a:p>
            <a:pPr>
              <a:lnSpc>
                <a:spcPct val="70000"/>
              </a:lnSpc>
            </a:pPr>
            <a:r>
              <a:rPr lang="en-US" sz="1800"/>
              <a:t>Audit Vulnerability Scanning Policy</a:t>
            </a:r>
          </a:p>
          <a:p>
            <a:pPr>
              <a:lnSpc>
                <a:spcPct val="70000"/>
              </a:lnSpc>
            </a:pPr>
            <a:r>
              <a:rPr lang="en-US" sz="1800"/>
              <a:t>Automatically Forwarded Email Policy</a:t>
            </a:r>
          </a:p>
          <a:p>
            <a:pPr>
              <a:lnSpc>
                <a:spcPct val="70000"/>
              </a:lnSpc>
            </a:pPr>
            <a:r>
              <a:rPr lang="en-US" sz="1800"/>
              <a:t>Database Credentials Coding Policy</a:t>
            </a:r>
          </a:p>
          <a:p>
            <a:pPr>
              <a:lnSpc>
                <a:spcPct val="70000"/>
              </a:lnSpc>
            </a:pPr>
            <a:r>
              <a:rPr lang="en-US" sz="1800"/>
              <a:t>Dial-in Access Policyx</a:t>
            </a:r>
          </a:p>
          <a:p>
            <a:pPr>
              <a:lnSpc>
                <a:spcPct val="70000"/>
              </a:lnSpc>
            </a:pPr>
            <a:r>
              <a:rPr lang="en-US" sz="1800"/>
              <a:t>DMZ Lab Security Policy</a:t>
            </a:r>
          </a:p>
          <a:p>
            <a:pPr>
              <a:lnSpc>
                <a:spcPct val="70000"/>
              </a:lnSpc>
            </a:pPr>
            <a:r>
              <a:rPr lang="en-US" sz="1800"/>
              <a:t>E-mail Policy</a:t>
            </a:r>
          </a:p>
        </p:txBody>
      </p:sp>
      <p:sp>
        <p:nvSpPr>
          <p:cNvPr id="48132" name="Rectangle 4"/>
          <p:cNvSpPr>
            <a:spLocks noGrp="1" noChangeArrowheads="1"/>
          </p:cNvSpPr>
          <p:nvPr>
            <p:ph type="body" sz="half" idx="2"/>
          </p:nvPr>
        </p:nvSpPr>
        <p:spPr>
          <a:xfrm>
            <a:off x="4648200" y="1143000"/>
            <a:ext cx="3505200" cy="5181600"/>
          </a:xfrm>
        </p:spPr>
        <p:txBody>
          <a:bodyPr/>
          <a:lstStyle/>
          <a:p>
            <a:pPr>
              <a:lnSpc>
                <a:spcPct val="70000"/>
              </a:lnSpc>
            </a:pPr>
            <a:r>
              <a:rPr lang="fr-FR" sz="1800"/>
              <a:t>E-mail Retention</a:t>
            </a:r>
            <a:endParaRPr lang="en-US" sz="1800"/>
          </a:p>
          <a:p>
            <a:pPr>
              <a:lnSpc>
                <a:spcPct val="70000"/>
              </a:lnSpc>
            </a:pPr>
            <a:r>
              <a:rPr lang="en-US" sz="1800"/>
              <a:t>Ethics Policy</a:t>
            </a:r>
          </a:p>
          <a:p>
            <a:pPr>
              <a:lnSpc>
                <a:spcPct val="70000"/>
              </a:lnSpc>
            </a:pPr>
            <a:r>
              <a:rPr lang="en-US" sz="1800"/>
              <a:t>Extranet Policy</a:t>
            </a:r>
          </a:p>
          <a:p>
            <a:pPr>
              <a:lnSpc>
                <a:spcPct val="70000"/>
              </a:lnSpc>
            </a:pPr>
            <a:r>
              <a:rPr lang="en-US" sz="1800"/>
              <a:t>Information Sensitivity Policy</a:t>
            </a:r>
          </a:p>
          <a:p>
            <a:pPr>
              <a:lnSpc>
                <a:spcPct val="70000"/>
              </a:lnSpc>
            </a:pPr>
            <a:r>
              <a:rPr lang="en-US" sz="1800"/>
              <a:t>Internal Lab Security Policy</a:t>
            </a:r>
          </a:p>
          <a:p>
            <a:pPr>
              <a:lnSpc>
                <a:spcPct val="70000"/>
              </a:lnSpc>
            </a:pPr>
            <a:r>
              <a:rPr lang="en-US" sz="1800"/>
              <a:t>Internet DMZ Equipment Policy</a:t>
            </a:r>
          </a:p>
          <a:p>
            <a:pPr>
              <a:lnSpc>
                <a:spcPct val="70000"/>
              </a:lnSpc>
            </a:pPr>
            <a:r>
              <a:rPr lang="en-US" sz="1800"/>
              <a:t>Lab Anti-Virus Policy</a:t>
            </a:r>
          </a:p>
          <a:p>
            <a:pPr>
              <a:lnSpc>
                <a:spcPct val="70000"/>
              </a:lnSpc>
            </a:pPr>
            <a:r>
              <a:rPr lang="en-US" sz="1800"/>
              <a:t>Password Protection Policy</a:t>
            </a:r>
          </a:p>
          <a:p>
            <a:pPr>
              <a:lnSpc>
                <a:spcPct val="70000"/>
              </a:lnSpc>
            </a:pPr>
            <a:r>
              <a:rPr lang="en-US" sz="1800"/>
              <a:t>Remote Access Policy</a:t>
            </a:r>
          </a:p>
          <a:p>
            <a:pPr>
              <a:lnSpc>
                <a:spcPct val="70000"/>
              </a:lnSpc>
            </a:pPr>
            <a:r>
              <a:rPr lang="en-US" sz="1800"/>
              <a:t>Risk Assessment Policy</a:t>
            </a:r>
          </a:p>
          <a:p>
            <a:pPr>
              <a:lnSpc>
                <a:spcPct val="70000"/>
              </a:lnSpc>
            </a:pPr>
            <a:r>
              <a:rPr lang="en-US" sz="1800"/>
              <a:t>Router Security Policy</a:t>
            </a:r>
          </a:p>
          <a:p>
            <a:pPr>
              <a:lnSpc>
                <a:spcPct val="70000"/>
              </a:lnSpc>
            </a:pPr>
            <a:r>
              <a:rPr lang="en-US" sz="1800"/>
              <a:t>Server Security Policy</a:t>
            </a:r>
          </a:p>
          <a:p>
            <a:pPr>
              <a:lnSpc>
                <a:spcPct val="70000"/>
              </a:lnSpc>
            </a:pPr>
            <a:r>
              <a:rPr lang="en-US" sz="1800"/>
              <a:t>Third Party Network Connection Agreement</a:t>
            </a:r>
          </a:p>
          <a:p>
            <a:pPr>
              <a:lnSpc>
                <a:spcPct val="70000"/>
              </a:lnSpc>
            </a:pPr>
            <a:r>
              <a:rPr lang="en-US" sz="1800"/>
              <a:t>VPN Security Policy</a:t>
            </a:r>
          </a:p>
          <a:p>
            <a:pPr>
              <a:lnSpc>
                <a:spcPct val="70000"/>
              </a:lnSpc>
            </a:pPr>
            <a:r>
              <a:rPr lang="en-US" sz="1800"/>
              <a:t>Wireless Communication Policy</a:t>
            </a:r>
          </a:p>
        </p:txBody>
      </p:sp>
      <p:pic>
        <p:nvPicPr>
          <p:cNvPr id="48133" name="Picture 5"/>
          <p:cNvPicPr>
            <a:picLocks noChangeAspect="1" noChangeArrowheads="1"/>
          </p:cNvPicPr>
          <p:nvPr/>
        </p:nvPicPr>
        <p:blipFill>
          <a:blip r:embed="rId3" cstate="print"/>
          <a:srcRect l="12152" t="21220" r="77087" b="69585"/>
          <a:stretch>
            <a:fillRect/>
          </a:stretch>
        </p:blipFill>
        <p:spPr bwMode="auto">
          <a:xfrm>
            <a:off x="6099175" y="306388"/>
            <a:ext cx="1060450" cy="681037"/>
          </a:xfrm>
          <a:prstGeom prst="rect">
            <a:avLst/>
          </a:prstGeom>
          <a:noFill/>
          <a:ln w="12700">
            <a:noFill/>
            <a:miter lim="800000"/>
            <a:headEnd type="none" w="sm" len="sm"/>
            <a:tailEnd type="none" w="sm" len="sm"/>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Review Questions</a:t>
            </a:r>
          </a:p>
        </p:txBody>
      </p:sp>
      <p:sp>
        <p:nvSpPr>
          <p:cNvPr id="49155" name="Rectangle 3"/>
          <p:cNvSpPr>
            <a:spLocks noGrp="1" noChangeArrowheads="1"/>
          </p:cNvSpPr>
          <p:nvPr>
            <p:ph type="body" idx="1"/>
          </p:nvPr>
        </p:nvSpPr>
        <p:spPr>
          <a:xfrm>
            <a:off x="228600" y="1066800"/>
            <a:ext cx="8686800" cy="5638800"/>
          </a:xfrm>
        </p:spPr>
        <p:txBody>
          <a:bodyPr/>
          <a:lstStyle/>
          <a:p>
            <a:pPr marL="457200" indent="-457200">
              <a:buFont typeface="Wingdings" pitchFamily="2" charset="2"/>
              <a:buAutoNum type="arabicPeriod"/>
            </a:pPr>
            <a:r>
              <a:rPr lang="en-US"/>
              <a:t>Why does it matter how we develop and implement policies?  Why not just impose them?</a:t>
            </a:r>
          </a:p>
          <a:p>
            <a:pPr marL="457200" indent="-457200">
              <a:buFont typeface="Wingdings" pitchFamily="2" charset="2"/>
              <a:buAutoNum type="arabicPeriod"/>
            </a:pPr>
            <a:r>
              <a:rPr lang="en-US"/>
              <a:t>If you don’t already have security policies in place, what’s first step in trying to develop them?  Why? I.e., why not just go ahead and develop them outright?</a:t>
            </a:r>
          </a:p>
          <a:p>
            <a:pPr marL="457200" indent="-457200">
              <a:buFont typeface="Wingdings" pitchFamily="2" charset="2"/>
              <a:buAutoNum type="arabicPeriod"/>
            </a:pPr>
            <a:r>
              <a:rPr lang="en-US"/>
              <a:t>What kinds of push-back might you encounter in an organization as you try to create new security policies?  Why?  How can you overcome resistance?</a:t>
            </a:r>
          </a:p>
          <a:p>
            <a:pPr marL="457200" indent="-457200">
              <a:buFont typeface="Wingdings" pitchFamily="2" charset="2"/>
              <a:buAutoNum type="arabicPeriod"/>
            </a:pPr>
            <a:r>
              <a:rPr lang="en-US"/>
              <a:t>As you plan your management-sensitization session, what would you look for in a training video?</a:t>
            </a:r>
          </a:p>
          <a:p>
            <a:pPr marL="457200" indent="-457200">
              <a:buFont typeface="Wingdings" pitchFamily="2" charset="2"/>
              <a:buAutoNum type="arabicPeriod"/>
            </a:pPr>
            <a:r>
              <a:rPr lang="en-US"/>
              <a:t>Why would you segment employee population into different groups rather than just put everyone into a big auditorium and get it all over with in one go?</a:t>
            </a:r>
          </a:p>
          <a:p>
            <a:pPr marL="457200" indent="-457200">
              <a:buFont typeface="Wingdings" pitchFamily="2" charset="2"/>
              <a:buAutoNum type="arabicPeriod"/>
            </a:pPr>
            <a:r>
              <a:rPr lang="en-US"/>
              <a:t>Why does maintenance involve changing policies?  Shouldn’t they be right from start?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990600" y="152400"/>
            <a:ext cx="7162800" cy="5334000"/>
          </a:xfrm>
        </p:spPr>
        <p:txBody>
          <a:bodyPr/>
          <a:lstStyle/>
          <a:p>
            <a:pPr algn="ctr"/>
            <a:r>
              <a:rPr lang="en-US" sz="8000" dirty="0"/>
              <a:t>DISCUSSION</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Planning Evaluation</a:t>
            </a:r>
          </a:p>
        </p:txBody>
      </p:sp>
      <p:sp>
        <p:nvSpPr>
          <p:cNvPr id="7171" name="Rectangle 3"/>
          <p:cNvSpPr>
            <a:spLocks noGrp="1" noChangeArrowheads="1"/>
          </p:cNvSpPr>
          <p:nvPr>
            <p:ph type="body" idx="1"/>
          </p:nvPr>
        </p:nvSpPr>
        <p:spPr/>
        <p:txBody>
          <a:bodyPr/>
          <a:lstStyle/>
          <a:p>
            <a:pPr>
              <a:lnSpc>
                <a:spcPct val="80000"/>
              </a:lnSpc>
            </a:pPr>
            <a:r>
              <a:rPr lang="en-US"/>
              <a:t>Work Closely with HR Department</a:t>
            </a:r>
          </a:p>
          <a:p>
            <a:pPr lvl="1">
              <a:lnSpc>
                <a:spcPct val="80000"/>
              </a:lnSpc>
            </a:pPr>
            <a:r>
              <a:rPr lang="en-US"/>
              <a:t>Must convince </a:t>
            </a:r>
            <a:r>
              <a:rPr lang="en-US" i="1"/>
              <a:t>department managers </a:t>
            </a:r>
            <a:r>
              <a:rPr lang="en-US"/>
              <a:t>to cooperate</a:t>
            </a:r>
          </a:p>
          <a:p>
            <a:pPr lvl="1">
              <a:lnSpc>
                <a:spcPct val="80000"/>
              </a:lnSpc>
            </a:pPr>
            <a:r>
              <a:rPr lang="en-US"/>
              <a:t>HR staff likely to know key managers in each department</a:t>
            </a:r>
          </a:p>
          <a:p>
            <a:pPr>
              <a:lnSpc>
                <a:spcPct val="80000"/>
              </a:lnSpc>
            </a:pPr>
            <a:r>
              <a:rPr lang="en-US"/>
              <a:t>Must design or use survey instruments</a:t>
            </a:r>
          </a:p>
          <a:p>
            <a:pPr lvl="1">
              <a:lnSpc>
                <a:spcPct val="80000"/>
              </a:lnSpc>
            </a:pPr>
            <a:r>
              <a:rPr lang="en-US"/>
              <a:t>Questionnaires / surveys</a:t>
            </a:r>
          </a:p>
          <a:p>
            <a:pPr lvl="1">
              <a:lnSpc>
                <a:spcPct val="80000"/>
              </a:lnSpc>
            </a:pPr>
            <a:r>
              <a:rPr lang="en-US"/>
              <a:t>Focus groups</a:t>
            </a:r>
          </a:p>
          <a:p>
            <a:pPr lvl="1">
              <a:lnSpc>
                <a:spcPct val="80000"/>
              </a:lnSpc>
            </a:pPr>
            <a:r>
              <a:rPr lang="en-US"/>
              <a:t>One-on-one interviews</a:t>
            </a:r>
          </a:p>
          <a:p>
            <a:pPr>
              <a:lnSpc>
                <a:spcPct val="80000"/>
              </a:lnSpc>
            </a:pPr>
            <a:r>
              <a:rPr lang="en-US"/>
              <a:t>Some HR staff may be experts in interview techniques</a:t>
            </a:r>
          </a:p>
          <a:p>
            <a:pPr>
              <a:lnSpc>
                <a:spcPct val="80000"/>
              </a:lnSpc>
            </a:pPr>
            <a:r>
              <a:rPr lang="en-US"/>
              <a:t>May decide to use outside experts</a:t>
            </a:r>
          </a:p>
        </p:txBody>
      </p:sp>
      <p:pic>
        <p:nvPicPr>
          <p:cNvPr id="7173" name="Picture 5" descr="C:\Documents and Settings\mkabay\Local Settings\Temporary Internet Files\Content.IE5\0X6JB3P6\MCj04108590000[1].wmf"/>
          <p:cNvPicPr>
            <a:picLocks noChangeAspect="1" noChangeArrowheads="1"/>
          </p:cNvPicPr>
          <p:nvPr/>
        </p:nvPicPr>
        <p:blipFill>
          <a:blip r:embed="rId3" cstate="print"/>
          <a:srcRect/>
          <a:stretch>
            <a:fillRect/>
          </a:stretch>
        </p:blipFill>
        <p:spPr bwMode="auto">
          <a:xfrm>
            <a:off x="7162800" y="3352800"/>
            <a:ext cx="1705138"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Preliminary Evaluation: </a:t>
            </a:r>
            <a:br>
              <a:rPr lang="en-US" dirty="0"/>
            </a:br>
            <a:r>
              <a:rPr lang="en-US" dirty="0"/>
              <a:t>Inventory</a:t>
            </a:r>
          </a:p>
        </p:txBody>
      </p:sp>
      <p:sp>
        <p:nvSpPr>
          <p:cNvPr id="8195" name="Rectangle 3"/>
          <p:cNvSpPr>
            <a:spLocks noGrp="1" noChangeArrowheads="1"/>
          </p:cNvSpPr>
          <p:nvPr>
            <p:ph type="body" idx="1"/>
          </p:nvPr>
        </p:nvSpPr>
        <p:spPr>
          <a:xfrm>
            <a:off x="533400" y="1371600"/>
            <a:ext cx="4038600" cy="5181600"/>
          </a:xfrm>
        </p:spPr>
        <p:txBody>
          <a:bodyPr/>
          <a:lstStyle/>
          <a:p>
            <a:r>
              <a:rPr lang="en-US"/>
              <a:t>Inventory precedes </a:t>
            </a:r>
            <a:br>
              <a:rPr lang="en-US"/>
            </a:br>
            <a:r>
              <a:rPr lang="en-US"/>
              <a:t>approval for full project</a:t>
            </a:r>
          </a:p>
          <a:p>
            <a:pPr lvl="1"/>
            <a:r>
              <a:rPr lang="en-US"/>
              <a:t>Only a few days of </a:t>
            </a:r>
            <a:br>
              <a:rPr lang="en-US"/>
            </a:br>
            <a:r>
              <a:rPr lang="en-US"/>
              <a:t>work</a:t>
            </a:r>
          </a:p>
          <a:p>
            <a:pPr lvl="1"/>
            <a:r>
              <a:rPr lang="en-US"/>
              <a:t>Ask everyone what </a:t>
            </a:r>
            <a:br>
              <a:rPr lang="en-US"/>
            </a:br>
            <a:r>
              <a:rPr lang="en-US" i="1"/>
              <a:t>they perceive </a:t>
            </a:r>
            <a:r>
              <a:rPr lang="en-US"/>
              <a:t>as their most important security needs</a:t>
            </a:r>
          </a:p>
          <a:p>
            <a:r>
              <a:rPr lang="en-US" i="1"/>
              <a:t>NEVER argue or disagree with subjects!</a:t>
            </a:r>
          </a:p>
          <a:p>
            <a:pPr lvl="1"/>
            <a:r>
              <a:rPr lang="en-US"/>
              <a:t>Job is to learn about issues from user perspective</a:t>
            </a:r>
          </a:p>
        </p:txBody>
      </p:sp>
      <p:pic>
        <p:nvPicPr>
          <p:cNvPr id="8196" name="Picture 4"/>
          <p:cNvPicPr>
            <a:picLocks noChangeAspect="1" noChangeArrowheads="1"/>
          </p:cNvPicPr>
          <p:nvPr/>
        </p:nvPicPr>
        <p:blipFill>
          <a:blip r:embed="rId3" cstate="print"/>
          <a:srcRect/>
          <a:stretch>
            <a:fillRect/>
          </a:stretch>
        </p:blipFill>
        <p:spPr bwMode="auto">
          <a:xfrm>
            <a:off x="4572000" y="1695450"/>
            <a:ext cx="4419600" cy="33515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Introduce Study – </a:t>
            </a:r>
            <a:br>
              <a:rPr lang="en-US" dirty="0"/>
            </a:br>
            <a:r>
              <a:rPr lang="en-US" dirty="0"/>
              <a:t>Non-Threatening</a:t>
            </a:r>
          </a:p>
        </p:txBody>
      </p:sp>
      <p:sp>
        <p:nvSpPr>
          <p:cNvPr id="10243" name="Rectangle 3"/>
          <p:cNvSpPr>
            <a:spLocks noGrp="1" noChangeArrowheads="1"/>
          </p:cNvSpPr>
          <p:nvPr>
            <p:ph type="body" idx="1"/>
          </p:nvPr>
        </p:nvSpPr>
        <p:spPr>
          <a:xfrm>
            <a:off x="990600" y="1447800"/>
            <a:ext cx="7543800" cy="4876800"/>
          </a:xfrm>
        </p:spPr>
        <p:txBody>
          <a:bodyPr/>
          <a:lstStyle/>
          <a:p>
            <a:r>
              <a:rPr lang="en-US"/>
              <a:t>Employees may perceive many questions as threatening</a:t>
            </a:r>
          </a:p>
          <a:p>
            <a:r>
              <a:rPr lang="en-US"/>
              <a:t>Preamble or introduction should make clear </a:t>
            </a:r>
          </a:p>
          <a:p>
            <a:pPr lvl="1"/>
            <a:r>
              <a:rPr lang="en-US"/>
              <a:t>Not an audit</a:t>
            </a:r>
          </a:p>
          <a:p>
            <a:pPr lvl="1"/>
            <a:r>
              <a:rPr lang="en-US"/>
              <a:t>Not attempt to punish people</a:t>
            </a:r>
          </a:p>
          <a:p>
            <a:r>
              <a:rPr lang="en-US"/>
              <a:t>Information should be anonymized</a:t>
            </a:r>
          </a:p>
          <a:p>
            <a:pPr lvl="1"/>
            <a:r>
              <a:rPr lang="en-US"/>
              <a:t>No person targeted for reprisal</a:t>
            </a:r>
          </a:p>
          <a:p>
            <a:r>
              <a:rPr lang="en-US"/>
              <a:t>Reassure employees: </a:t>
            </a:r>
          </a:p>
          <a:p>
            <a:pPr lvl="1"/>
            <a:r>
              <a:rPr lang="en-US"/>
              <a:t>Study to learn about facts of security</a:t>
            </a:r>
          </a:p>
          <a:p>
            <a:pPr lvl="1"/>
            <a:r>
              <a:rPr lang="en-US"/>
              <a:t>Improvement </a:t>
            </a:r>
          </a:p>
          <a:p>
            <a:pPr lvl="1"/>
            <a:r>
              <a:rPr lang="en-US"/>
              <a:t>Not a search for culprits who will be punished</a:t>
            </a:r>
          </a:p>
        </p:txBody>
      </p:sp>
      <p:pic>
        <p:nvPicPr>
          <p:cNvPr id="10244" name="Picture 4"/>
          <p:cNvPicPr>
            <a:picLocks noChangeAspect="1" noChangeArrowheads="1"/>
          </p:cNvPicPr>
          <p:nvPr/>
        </p:nvPicPr>
        <p:blipFill>
          <a:blip r:embed="rId3" cstate="print"/>
          <a:srcRect/>
          <a:stretch>
            <a:fillRect/>
          </a:stretch>
        </p:blipFill>
        <p:spPr bwMode="auto">
          <a:xfrm>
            <a:off x="8229600" y="1066800"/>
            <a:ext cx="762000" cy="83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Preliminary Evaluation Checklist</a:t>
            </a:r>
          </a:p>
        </p:txBody>
      </p:sp>
      <p:sp>
        <p:nvSpPr>
          <p:cNvPr id="9219" name="Rectangle 3"/>
          <p:cNvSpPr>
            <a:spLocks noGrp="1" noChangeArrowheads="1"/>
          </p:cNvSpPr>
          <p:nvPr>
            <p:ph type="body" idx="1"/>
          </p:nvPr>
        </p:nvSpPr>
        <p:spPr>
          <a:xfrm>
            <a:off x="990600" y="1295400"/>
            <a:ext cx="7162800" cy="5334000"/>
          </a:xfrm>
        </p:spPr>
        <p:txBody>
          <a:bodyPr/>
          <a:lstStyle/>
          <a:p>
            <a:pPr>
              <a:lnSpc>
                <a:spcPct val="70000"/>
              </a:lnSpc>
            </a:pPr>
            <a:r>
              <a:rPr lang="en-US" sz="2000"/>
              <a:t>Introduce study – non-threatening</a:t>
            </a:r>
          </a:p>
          <a:p>
            <a:pPr>
              <a:lnSpc>
                <a:spcPct val="70000"/>
              </a:lnSpc>
            </a:pPr>
            <a:r>
              <a:rPr lang="en-US" sz="2000"/>
              <a:t>State of current policy?</a:t>
            </a:r>
          </a:p>
          <a:p>
            <a:pPr>
              <a:lnSpc>
                <a:spcPct val="70000"/>
              </a:lnSpc>
            </a:pPr>
            <a:r>
              <a:rPr lang="en-US" sz="2000"/>
              <a:t>Data classification?</a:t>
            </a:r>
          </a:p>
          <a:p>
            <a:pPr>
              <a:lnSpc>
                <a:spcPct val="70000"/>
              </a:lnSpc>
            </a:pPr>
            <a:r>
              <a:rPr lang="en-US" sz="2000"/>
              <a:t>Sensitive systems?</a:t>
            </a:r>
          </a:p>
          <a:p>
            <a:pPr>
              <a:lnSpc>
                <a:spcPct val="70000"/>
              </a:lnSpc>
            </a:pPr>
            <a:r>
              <a:rPr lang="en-US" sz="2000"/>
              <a:t>Critical systems?</a:t>
            </a:r>
          </a:p>
          <a:p>
            <a:pPr>
              <a:lnSpc>
                <a:spcPct val="70000"/>
              </a:lnSpc>
            </a:pPr>
            <a:r>
              <a:rPr lang="en-US" sz="2000"/>
              <a:t>Authenticity issues?</a:t>
            </a:r>
          </a:p>
          <a:p>
            <a:pPr>
              <a:lnSpc>
                <a:spcPct val="70000"/>
              </a:lnSpc>
            </a:pPr>
            <a:r>
              <a:rPr lang="en-US" sz="2000"/>
              <a:t>Exposure (consequences)?</a:t>
            </a:r>
          </a:p>
          <a:p>
            <a:pPr>
              <a:lnSpc>
                <a:spcPct val="70000"/>
              </a:lnSpc>
            </a:pPr>
            <a:r>
              <a:rPr lang="en-US" sz="2000"/>
              <a:t>Responsibility and awareness?</a:t>
            </a:r>
          </a:p>
          <a:p>
            <a:pPr>
              <a:lnSpc>
                <a:spcPct val="70000"/>
              </a:lnSpc>
            </a:pPr>
            <a:r>
              <a:rPr lang="en-US" sz="2000"/>
              <a:t>Physical security?</a:t>
            </a:r>
          </a:p>
          <a:p>
            <a:pPr>
              <a:lnSpc>
                <a:spcPct val="70000"/>
              </a:lnSpc>
            </a:pPr>
            <a:r>
              <a:rPr lang="en-US" sz="2000"/>
              <a:t>Software development security?</a:t>
            </a:r>
          </a:p>
          <a:p>
            <a:pPr>
              <a:lnSpc>
                <a:spcPct val="70000"/>
              </a:lnSpc>
            </a:pPr>
            <a:r>
              <a:rPr lang="en-US" sz="2000"/>
              <a:t>Computer operations security?</a:t>
            </a:r>
          </a:p>
          <a:p>
            <a:pPr>
              <a:lnSpc>
                <a:spcPct val="70000"/>
              </a:lnSpc>
            </a:pPr>
            <a:r>
              <a:rPr lang="en-US" sz="2000"/>
              <a:t>Data Access Controls</a:t>
            </a:r>
          </a:p>
          <a:p>
            <a:pPr>
              <a:lnSpc>
                <a:spcPct val="70000"/>
              </a:lnSpc>
            </a:pPr>
            <a:r>
              <a:rPr lang="en-US" sz="2000"/>
              <a:t>Network and communications security?</a:t>
            </a:r>
          </a:p>
          <a:p>
            <a:pPr>
              <a:lnSpc>
                <a:spcPct val="70000"/>
              </a:lnSpc>
            </a:pPr>
            <a:r>
              <a:rPr lang="en-US" sz="2000"/>
              <a:t>Anti-malware measures?</a:t>
            </a:r>
          </a:p>
          <a:p>
            <a:pPr>
              <a:lnSpc>
                <a:spcPct val="70000"/>
              </a:lnSpc>
            </a:pPr>
            <a:r>
              <a:rPr lang="en-US" sz="2000"/>
              <a:t>Backups, archives, data destruction?</a:t>
            </a:r>
          </a:p>
          <a:p>
            <a:pPr>
              <a:lnSpc>
                <a:spcPct val="70000"/>
              </a:lnSpc>
            </a:pPr>
            <a:r>
              <a:rPr lang="en-US" sz="2000"/>
              <a:t>BCP / DRP?</a:t>
            </a:r>
          </a:p>
        </p:txBody>
      </p:sp>
      <p:pic>
        <p:nvPicPr>
          <p:cNvPr id="9220" name="Picture 4"/>
          <p:cNvPicPr>
            <a:picLocks noChangeAspect="1" noChangeArrowheads="1"/>
          </p:cNvPicPr>
          <p:nvPr/>
        </p:nvPicPr>
        <p:blipFill>
          <a:blip r:embed="rId3" cstate="print"/>
          <a:srcRect/>
          <a:stretch>
            <a:fillRect/>
          </a:stretch>
        </p:blipFill>
        <p:spPr bwMode="auto">
          <a:xfrm>
            <a:off x="5922963" y="1676400"/>
            <a:ext cx="2978150" cy="3276600"/>
          </a:xfrm>
          <a:prstGeom prst="rect">
            <a:avLst/>
          </a:prstGeom>
          <a:ln>
            <a:noFill/>
          </a:ln>
          <a:effectLst>
            <a:outerShdw blurRad="292100" dist="139700" dir="2700000" algn="tl" rotWithShape="0">
              <a:srgbClr val="333333">
                <a:alpha val="65000"/>
              </a:srgbClr>
            </a:outerShdw>
          </a:effectLst>
        </p:spPr>
      </p:pic>
      <p:sp>
        <p:nvSpPr>
          <p:cNvPr id="9221" name="Text Box 5"/>
          <p:cNvSpPr txBox="1">
            <a:spLocks noChangeArrowheads="1"/>
          </p:cNvSpPr>
          <p:nvPr/>
        </p:nvSpPr>
        <p:spPr bwMode="auto">
          <a:xfrm>
            <a:off x="5410200" y="5867400"/>
            <a:ext cx="3505200" cy="707886"/>
          </a:xfrm>
          <a:prstGeom prst="rect">
            <a:avLst/>
          </a:prstGeom>
          <a:solidFill>
            <a:srgbClr val="FFCC00"/>
          </a:solidFill>
          <a:ln w="12700">
            <a:noFill/>
            <a:miter lim="800000"/>
            <a:headEnd type="none" w="sm" len="sm"/>
            <a:tailEnd type="none" w="sm" len="sm"/>
          </a:ln>
          <a:scene3d>
            <a:camera prst="orthographicFront"/>
            <a:lightRig rig="threePt" dir="t"/>
          </a:scene3d>
          <a:sp3d>
            <a:bevelT/>
          </a:sp3d>
        </p:spPr>
        <p:txBody>
          <a:bodyPr wrap="square">
            <a:spAutoFit/>
          </a:bodyPr>
          <a:lstStyle/>
          <a:p>
            <a:r>
              <a:rPr lang="en-US" i="1" dirty="0"/>
              <a:t>Use audit checklists on the following pages for details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csrc.nist.gov/publications/nistpubs/index.html" TargetMode="External"/></Relationships>
</file>

<file path=ppt/theme/theme1.xml><?xml version="1.0" encoding="utf-8"?>
<a:theme xmlns:a="http://schemas.openxmlformats.org/drawingml/2006/main" name="IS 342 Class Notes">
  <a:themeElements>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IS 342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txDef>
      <a:spPr>
        <a:solidFill>
          <a:srgbClr val="FFC000"/>
        </a:solidFill>
        <a:scene3d>
          <a:camera prst="orthographicFront"/>
          <a:lightRig rig="threePt" dir="t"/>
        </a:scene3d>
        <a:sp3d>
          <a:bevelT/>
        </a:sp3d>
      </a:spPr>
      <a:bodyPr wrap="none" rtlCol="0">
        <a:spAutoFit/>
      </a:bodyPr>
      <a:lstStyle>
        <a:defPPr>
          <a:defRPr dirty="0">
            <a:latin typeface="Arial Narrow" panose="020B0606020202030204" pitchFamily="34" charset="0"/>
            <a:hlinkClick xmlns:r="http://schemas.openxmlformats.org/officeDocument/2006/relationships" r:id="rId1"/>
          </a:defRPr>
        </a:defPPr>
      </a:lstStyle>
    </a:txDef>
  </a:objectDefaults>
  <a:extraClrSchemeLst>
    <a:extraClrScheme>
      <a:clrScheme name="IS 342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S 342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S 342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S 342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 342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S 342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S 342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S 342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IS 342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 342 Class Notes</Template>
  <TotalTime>760</TotalTime>
  <Words>4548</Words>
  <Application>Microsoft Office PowerPoint</Application>
  <PresentationFormat>On-screen Show (4:3)</PresentationFormat>
  <Paragraphs>483</Paragraphs>
  <Slides>52</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Arial Narrow</vt:lpstr>
      <vt:lpstr>Bookman Old Style</vt:lpstr>
      <vt:lpstr>Garamond</vt:lpstr>
      <vt:lpstr>Times New Roman</vt:lpstr>
      <vt:lpstr>Wingdings</vt:lpstr>
      <vt:lpstr>IS 342 Class Notes</vt:lpstr>
      <vt:lpstr>Developing  Security Policies</vt:lpstr>
      <vt:lpstr>Topics</vt:lpstr>
      <vt:lpstr>Introduction</vt:lpstr>
      <vt:lpstr>Collaborating in Building Security Policies</vt:lpstr>
      <vt:lpstr>Phase I: Preliminary Evaluation</vt:lpstr>
      <vt:lpstr>Planning Evaluation</vt:lpstr>
      <vt:lpstr>Preliminary Evaluation:  Inventory</vt:lpstr>
      <vt:lpstr>Introduce Study –  Non-Threatening</vt:lpstr>
      <vt:lpstr>Preliminary Evaluation Checklist</vt:lpstr>
      <vt:lpstr>State of Current Policy?</vt:lpstr>
      <vt:lpstr>Data Classification?</vt:lpstr>
      <vt:lpstr>Sensitive Systems?</vt:lpstr>
      <vt:lpstr>Critical Systems?</vt:lpstr>
      <vt:lpstr>Authenticity Issues?</vt:lpstr>
      <vt:lpstr>Exposure (Consequences)?</vt:lpstr>
      <vt:lpstr>Responsibility And Awareness?</vt:lpstr>
      <vt:lpstr>Physical Security?</vt:lpstr>
      <vt:lpstr>Physical Security (cont’d)</vt:lpstr>
      <vt:lpstr>Physical Security (cont’d)</vt:lpstr>
      <vt:lpstr>Software Development Security?</vt:lpstr>
      <vt:lpstr>SW Dev’t Security (cont’d)</vt:lpstr>
      <vt:lpstr>Computer Operations Security?</vt:lpstr>
      <vt:lpstr>OPSEC (cont’d)</vt:lpstr>
      <vt:lpstr>Data Access Controls</vt:lpstr>
      <vt:lpstr>Data Access Controls (cont’d)</vt:lpstr>
      <vt:lpstr>Network And Communications Security?</vt:lpstr>
      <vt:lpstr>COMSEC (cont’d)</vt:lpstr>
      <vt:lpstr>COMSEC (cont’d)</vt:lpstr>
      <vt:lpstr>Anti-malware Measures?</vt:lpstr>
      <vt:lpstr>Backups, Archives, Data Destruction?</vt:lpstr>
      <vt:lpstr>Backups (cont’d)</vt:lpstr>
      <vt:lpstr>BCP / DRP?</vt:lpstr>
      <vt:lpstr>Phase 2: Management Sensitization</vt:lpstr>
      <vt:lpstr>Phase 3: Needs Analysis</vt:lpstr>
      <vt:lpstr>Phase 4: Policies and Procedures</vt:lpstr>
      <vt:lpstr>Phase 5: Implementation</vt:lpstr>
      <vt:lpstr>Phase 6: Maintenance</vt:lpstr>
      <vt:lpstr>Some Resources for Policy Development</vt:lpstr>
      <vt:lpstr>ISPME</vt:lpstr>
      <vt:lpstr>Phase 4 – illustration from ISMPE</vt:lpstr>
      <vt:lpstr>NIST Computer Security Resource Center</vt:lpstr>
      <vt:lpstr>NIST Special Publications</vt:lpstr>
      <vt:lpstr>CERT-CC</vt:lpstr>
      <vt:lpstr>CERT-CC</vt:lpstr>
      <vt:lpstr>CERT-CC (cont’d)</vt:lpstr>
      <vt:lpstr>BSI: German Federal Office for Information Security</vt:lpstr>
      <vt:lpstr>BSI Index</vt:lpstr>
      <vt:lpstr>BSI IT-Security Guidelines</vt:lpstr>
      <vt:lpstr>SANS Policy Resources</vt:lpstr>
      <vt:lpstr>SANS (cont’d)</vt:lpstr>
      <vt:lpstr>Review Questions</vt:lpstr>
      <vt:lpstr>DISCUSSION</vt:lpstr>
    </vt:vector>
  </TitlesOfParts>
  <Manager>Najiba Benabess, PhD</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Security Policies</dc:title>
  <dc:subject/>
  <dc:creator>M. E. Kabay, PhD, CISSP-ISSMP</dc:creator>
  <cp:keywords/>
  <dc:description>CSH5 Chapter 66_x000d_
“Developing Security Policies”_x000d_
M. E. Kabay &amp; Sean Kelley</dc:description>
  <cp:lastModifiedBy>Mich Kabay</cp:lastModifiedBy>
  <cp:revision>54</cp:revision>
  <cp:lastPrinted>2000-03-28T00:08:39Z</cp:lastPrinted>
  <dcterms:created xsi:type="dcterms:W3CDTF">2005-04-05T02:05:08Z</dcterms:created>
  <dcterms:modified xsi:type="dcterms:W3CDTF">2021-02-05T19:54:49Z</dcterms:modified>
  <cp:category/>
</cp:coreProperties>
</file>