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19"/>
  </p:notesMasterIdLst>
  <p:handoutMasterIdLst>
    <p:handoutMasterId r:id="rId20"/>
  </p:handoutMasterIdLst>
  <p:sldIdLst>
    <p:sldId id="285" r:id="rId3"/>
    <p:sldId id="286" r:id="rId4"/>
    <p:sldId id="292" r:id="rId5"/>
    <p:sldId id="291" r:id="rId6"/>
    <p:sldId id="290" r:id="rId7"/>
    <p:sldId id="289" r:id="rId8"/>
    <p:sldId id="293" r:id="rId9"/>
    <p:sldId id="294" r:id="rId10"/>
    <p:sldId id="288" r:id="rId11"/>
    <p:sldId id="295" r:id="rId12"/>
    <p:sldId id="296" r:id="rId13"/>
    <p:sldId id="301" r:id="rId14"/>
    <p:sldId id="299" r:id="rId15"/>
    <p:sldId id="300" r:id="rId16"/>
    <p:sldId id="297" r:id="rId17"/>
    <p:sldId id="298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EBE5D7-1BE1-4741-9588-C7437F168845}">
          <p14:sldIdLst>
            <p14:sldId id="285"/>
            <p14:sldId id="286"/>
            <p14:sldId id="292"/>
            <p14:sldId id="291"/>
            <p14:sldId id="290"/>
            <p14:sldId id="289"/>
            <p14:sldId id="293"/>
            <p14:sldId id="294"/>
            <p14:sldId id="288"/>
            <p14:sldId id="295"/>
            <p14:sldId id="296"/>
            <p14:sldId id="301"/>
            <p14:sldId id="299"/>
            <p14:sldId id="300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69" autoAdjust="0"/>
  </p:normalViewPr>
  <p:slideViewPr>
    <p:cSldViewPr showGuides="1">
      <p:cViewPr>
        <p:scale>
          <a:sx n="66" d="100"/>
          <a:sy n="66" d="100"/>
        </p:scale>
        <p:origin x="-246" y="-18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59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8" y="380999"/>
            <a:ext cx="3171825" cy="327025"/>
          </a:xfrm>
          <a:prstGeom prst="rect">
            <a:avLst/>
          </a:prstGeom>
        </p:spPr>
        <p:txBody>
          <a:bodyPr vert="horz" lIns="81848" tIns="40924" rIns="81848" bIns="40924" rtlCol="0" anchor="b"/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IS342 Class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>
          <a:xfrm>
            <a:off x="609600" y="8915401"/>
            <a:ext cx="6096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All rights reserved.                                               </a:t>
            </a:r>
            <a:fld id="{A9BA3DED-FE82-470D-87E0-4C21E200EEA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4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3E169046-CE68-4316-AEE0-975F02F3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EC4BC81-7101-4E82-BB4E-97E705425D62}" type="slidenum">
              <a:rPr lang="en-US" smtClean="0"/>
              <a:pPr defTabSz="965200"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74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69046-CE68-4316-AEE0-975F02F3D1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DF9242AF-6B88-49BA-B8D0-37AB3BFA2328}" type="slidenum">
              <a:rPr lang="en-US" sz="1800"/>
              <a:pPr>
                <a:defRPr/>
              </a:pPr>
              <a:t>‹#›</a:t>
            </a:fld>
            <a:endParaRPr lang="en-US" sz="180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76600" y="6642556"/>
            <a:ext cx="259080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storage.techtarget.com/report/Product-Roundup-Data-classific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ronis.com/products/data-classification-framework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tus.com/software/message-classific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fP56qua5pc" TargetMode="External"/><Relationship Id="rId7" Type="http://schemas.openxmlformats.org/officeDocument/2006/relationships/hyperlink" Target="http://www.youtube.com/watch?v=TXYNNSaMxs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dsuH_EA_NdY&amp;feature=pyv" TargetMode="External"/><Relationship Id="rId5" Type="http://schemas.openxmlformats.org/officeDocument/2006/relationships/hyperlink" Target="http://www.youtube.com/watch?v=9jLK5jybSnI" TargetMode="External"/><Relationship Id="rId4" Type="http://schemas.openxmlformats.org/officeDocument/2006/relationships/hyperlink" Target="http://www.youtube.com/watch?v=1-Y2EvWMhD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04800" y="33528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CSH5 Chapter 67</a:t>
            </a:r>
          </a:p>
          <a:p>
            <a:pPr algn="ctr">
              <a:buNone/>
            </a:pPr>
            <a:r>
              <a:rPr lang="en-US" sz="3600" dirty="0"/>
              <a:t>“Developing Classification Policies for Data”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Karthik Raman &amp; Kevin Beets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2743200"/>
          </a:xfrm>
        </p:spPr>
        <p:txBody>
          <a:bodyPr/>
          <a:lstStyle/>
          <a:p>
            <a:pPr algn="ctr"/>
            <a:r>
              <a:rPr lang="en-US" sz="7200" dirty="0"/>
              <a:t>Classification Policies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4876800" cy="5486400"/>
          </a:xfrm>
        </p:spPr>
        <p:txBody>
          <a:bodyPr/>
          <a:lstStyle/>
          <a:p>
            <a:r>
              <a:rPr lang="en-US" dirty="0"/>
              <a:t>Obtain management approval</a:t>
            </a:r>
          </a:p>
          <a:p>
            <a:r>
              <a:rPr lang="en-US" dirty="0"/>
              <a:t>Map data-labeling to available hardware, networks, systems, storage</a:t>
            </a:r>
          </a:p>
          <a:p>
            <a:r>
              <a:rPr lang="en-US" dirty="0"/>
              <a:t>Apply automation / DC tools as appropriate</a:t>
            </a:r>
          </a:p>
          <a:p>
            <a:r>
              <a:rPr lang="en-US" dirty="0"/>
              <a:t>Guide users through adoption &amp; solicit feedback</a:t>
            </a:r>
          </a:p>
          <a:p>
            <a:r>
              <a:rPr lang="en-US" dirty="0"/>
              <a:t>Develop service-level agreements (SLAs) for data usage</a:t>
            </a:r>
          </a:p>
          <a:p>
            <a:r>
              <a:rPr lang="en-US" dirty="0"/>
              <a:t>Plan for DLP</a:t>
            </a:r>
          </a:p>
          <a:p>
            <a:r>
              <a:rPr lang="en-US" dirty="0"/>
              <a:t>Develop cost model</a:t>
            </a:r>
          </a:p>
          <a:p>
            <a:r>
              <a:rPr lang="en-US" dirty="0"/>
              <a:t>Report results to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356991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6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r>
              <a:rPr lang="en-US" dirty="0"/>
              <a:t>DC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181600" cy="5791200"/>
          </a:xfrm>
        </p:spPr>
        <p:txBody>
          <a:bodyPr/>
          <a:lstStyle/>
          <a:p>
            <a:r>
              <a:rPr lang="en-US" dirty="0"/>
              <a:t>Primarily related to data storage</a:t>
            </a:r>
          </a:p>
          <a:p>
            <a:pPr lvl="1"/>
            <a:r>
              <a:rPr lang="en-US" dirty="0"/>
              <a:t>Virtualization</a:t>
            </a:r>
          </a:p>
          <a:p>
            <a:pPr lvl="1"/>
            <a:r>
              <a:rPr lang="en-US" dirty="0" err="1"/>
              <a:t>Deduplication</a:t>
            </a:r>
            <a:endParaRPr lang="en-US" dirty="0"/>
          </a:p>
          <a:p>
            <a:pPr lvl="1"/>
            <a:r>
              <a:rPr lang="en-US" dirty="0"/>
              <a:t>Cheaper media</a:t>
            </a:r>
          </a:p>
          <a:p>
            <a:r>
              <a:rPr lang="en-US" dirty="0"/>
              <a:t>Features of DC software</a:t>
            </a:r>
          </a:p>
          <a:p>
            <a:pPr lvl="1"/>
            <a:r>
              <a:rPr lang="en-US" dirty="0"/>
              <a:t>Policy-based data-type discovery</a:t>
            </a:r>
          </a:p>
          <a:p>
            <a:pPr lvl="1"/>
            <a:r>
              <a:rPr lang="en-US" dirty="0"/>
              <a:t>File metadata classification</a:t>
            </a:r>
          </a:p>
          <a:p>
            <a:pPr lvl="1"/>
            <a:r>
              <a:rPr lang="en-US" dirty="0"/>
              <a:t>Multiple file system management</a:t>
            </a:r>
          </a:p>
          <a:p>
            <a:pPr lvl="1"/>
            <a:r>
              <a:rPr lang="en-US" dirty="0"/>
              <a:t>Compliance &amp; legal consideration</a:t>
            </a:r>
          </a:p>
          <a:p>
            <a:pPr lvl="1"/>
            <a:r>
              <a:rPr lang="en-US" dirty="0"/>
              <a:t>Report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4"/>
          <a:stretch/>
        </p:blipFill>
        <p:spPr bwMode="auto">
          <a:xfrm>
            <a:off x="5105400" y="1447799"/>
            <a:ext cx="3581400" cy="3964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1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Roundup from </a:t>
            </a:r>
            <a:r>
              <a:rPr lang="en-US" dirty="0" err="1"/>
              <a:t>SearchStorage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1"/>
          <a:stretch/>
        </p:blipFill>
        <p:spPr bwMode="auto">
          <a:xfrm>
            <a:off x="-1" y="0"/>
            <a:ext cx="652081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4"/>
          <a:stretch/>
        </p:blipFill>
        <p:spPr bwMode="auto">
          <a:xfrm>
            <a:off x="0" y="1627827"/>
            <a:ext cx="6520812" cy="523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3622737" y="3250652"/>
            <a:ext cx="6535059" cy="3385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itchFamily="34" charset="0"/>
                <a:hlinkClick r:id="rId4"/>
              </a:rPr>
              <a:t>http://searchstorage.techtarget.com/report/Product-Roundup-Data-classification</a:t>
            </a:r>
            <a:r>
              <a:rPr lang="en-US" sz="16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09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Varonis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0"/>
            <a:ext cx="78577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894" y="1295400"/>
            <a:ext cx="670363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 Narrow" pitchFamily="34" charset="0"/>
                <a:hlinkClick r:id="rId4"/>
              </a:rPr>
              <a:t>http://www.varonis.com/products/data-classification-framework.html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853535" y="2967335"/>
            <a:ext cx="32004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 Narrow" pitchFamily="34" charset="0"/>
              </a:rPr>
              <a:t>Professor</a:t>
            </a:r>
            <a:r>
              <a:rPr lang="en-US" sz="1800" dirty="0">
                <a:latin typeface="Arial Narrow" pitchFamily="34" charset="0"/>
              </a:rPr>
              <a:t> Kabay has no financial interest in any of the products shown as examples.</a:t>
            </a:r>
          </a:p>
        </p:txBody>
      </p:sp>
    </p:spTree>
    <p:extLst>
      <p:ext uri="{BB962C8B-B14F-4D97-AF65-F5344CB8AC3E}">
        <p14:creationId xmlns:p14="http://schemas.microsoft.com/office/powerpoint/2010/main" val="389865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0"/>
          <a:stretch/>
        </p:blipFill>
        <p:spPr bwMode="auto">
          <a:xfrm>
            <a:off x="-14514" y="18143"/>
            <a:ext cx="6219825" cy="68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6" r="37818"/>
          <a:stretch/>
        </p:blipFill>
        <p:spPr bwMode="auto">
          <a:xfrm>
            <a:off x="5105400" y="2655207"/>
            <a:ext cx="3867604" cy="30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0"/>
            <a:ext cx="5107039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itchFamily="34" charset="0"/>
                <a:hlinkClick r:id="rId4"/>
              </a:rPr>
              <a:t>http://www.titus.com/software/message-classification/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802" y="1752600"/>
            <a:ext cx="28194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 Narrow" pitchFamily="34" charset="0"/>
              </a:rPr>
              <a:t>Specifically for email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6775" y="5979049"/>
            <a:ext cx="32004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Professor Kabay has no financial interest in any of the products shown as examples.</a:t>
            </a:r>
          </a:p>
        </p:txBody>
      </p:sp>
    </p:spTree>
    <p:extLst>
      <p:ext uri="{BB962C8B-B14F-4D97-AF65-F5344CB8AC3E}">
        <p14:creationId xmlns:p14="http://schemas.microsoft.com/office/powerpoint/2010/main" val="259911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990600"/>
          </a:xfrm>
        </p:spPr>
        <p:txBody>
          <a:bodyPr/>
          <a:lstStyle/>
          <a:p>
            <a:r>
              <a:rPr lang="en-US" dirty="0"/>
              <a:t>Some Useful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r>
              <a:rPr lang="en-US" dirty="0"/>
              <a:t>Data Classification</a:t>
            </a:r>
          </a:p>
          <a:p>
            <a:pPr lvl="1"/>
            <a:r>
              <a:rPr lang="en-US" dirty="0"/>
              <a:t>Part 1 &lt; </a:t>
            </a:r>
            <a:r>
              <a:rPr lang="en-US" sz="1800" dirty="0">
                <a:latin typeface="Arial Narrow" pitchFamily="34" charset="0"/>
                <a:hlinkClick r:id="rId3"/>
              </a:rPr>
              <a:t>http://www.youtube.com/watch?v=rfP56qua5pc</a:t>
            </a:r>
            <a:r>
              <a:rPr lang="en-US" dirty="0"/>
              <a:t> &gt;</a:t>
            </a:r>
          </a:p>
          <a:p>
            <a:pPr lvl="1"/>
            <a:r>
              <a:rPr lang="en-US" dirty="0"/>
              <a:t>Part 2 &lt; </a:t>
            </a:r>
            <a:r>
              <a:rPr lang="en-US" sz="1800" dirty="0">
                <a:latin typeface="Arial Narrow" pitchFamily="34" charset="0"/>
                <a:hlinkClick r:id="rId4"/>
              </a:rPr>
              <a:t>http://www.youtube.com/watch?v=1-Y2EvWMhD0</a:t>
            </a:r>
            <a:r>
              <a:rPr lang="en-US" dirty="0"/>
              <a:t> &gt;</a:t>
            </a:r>
          </a:p>
          <a:p>
            <a:r>
              <a:rPr lang="en-US" dirty="0"/>
              <a:t>What is Network Data Loss Prevention (McAfee)</a:t>
            </a:r>
          </a:p>
          <a:p>
            <a:pPr lvl="1"/>
            <a:r>
              <a:rPr lang="en-US" dirty="0"/>
              <a:t>&lt; </a:t>
            </a:r>
            <a:r>
              <a:rPr lang="en-US" sz="1800" dirty="0">
                <a:latin typeface="Arial Narrow" pitchFamily="34" charset="0"/>
                <a:hlinkClick r:id="rId5"/>
              </a:rPr>
              <a:t>http://www.youtube.com/watch?v=9jLK5jybSnI</a:t>
            </a:r>
            <a:r>
              <a:rPr lang="en-US" dirty="0"/>
              <a:t> &gt;</a:t>
            </a:r>
          </a:p>
          <a:p>
            <a:r>
              <a:rPr lang="en-US" dirty="0"/>
              <a:t>TITUS Classification Solutions Overview</a:t>
            </a:r>
          </a:p>
          <a:p>
            <a:pPr lvl="1"/>
            <a:r>
              <a:rPr lang="en-US" dirty="0"/>
              <a:t>&lt; </a:t>
            </a:r>
            <a:r>
              <a:rPr lang="en-US" sz="1800" dirty="0">
                <a:latin typeface="Arial Narrow" pitchFamily="34" charset="0"/>
                <a:hlinkClick r:id="rId6"/>
              </a:rPr>
              <a:t>http://www.youtube.com/watch?v=dsuH_EA_NdY&amp;feature=pyv</a:t>
            </a:r>
            <a:r>
              <a:rPr lang="en-US" dirty="0"/>
              <a:t> &gt;</a:t>
            </a:r>
          </a:p>
          <a:p>
            <a:r>
              <a:rPr lang="en-US" dirty="0"/>
              <a:t>McAfee Data Loss Prevention (DLP)</a:t>
            </a:r>
          </a:p>
          <a:p>
            <a:pPr lvl="1"/>
            <a:r>
              <a:rPr lang="en-US" dirty="0"/>
              <a:t>&lt; </a:t>
            </a:r>
            <a:r>
              <a:rPr lang="en-US" sz="1800" dirty="0">
                <a:latin typeface="Arial Narrow" pitchFamily="34" charset="0"/>
                <a:hlinkClick r:id="rId7"/>
              </a:rPr>
              <a:t>http://www.youtube.com/watch?v=TXYNNSaMxsI</a:t>
            </a:r>
            <a:r>
              <a:rPr lang="en-US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1536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1054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301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3911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300" y="1219200"/>
            <a:ext cx="3448050" cy="44196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Purpose / Benefits</a:t>
            </a:r>
          </a:p>
          <a:p>
            <a:r>
              <a:rPr lang="en-US" sz="2800" dirty="0"/>
              <a:t>Role in IA</a:t>
            </a:r>
          </a:p>
          <a:p>
            <a:r>
              <a:rPr lang="en-US" sz="2800" dirty="0"/>
              <a:t>Legal Requirements</a:t>
            </a:r>
          </a:p>
          <a:p>
            <a:r>
              <a:rPr lang="en-US" sz="2800" dirty="0"/>
              <a:t>Design</a:t>
            </a:r>
            <a:r>
              <a:rPr lang="en-US" sz="2800" baseline="0" dirty="0"/>
              <a:t> &amp; Implementation</a:t>
            </a:r>
          </a:p>
          <a:p>
            <a:r>
              <a:rPr lang="en-US" sz="2800" baseline="0" dirty="0"/>
              <a:t>DC Solutions</a:t>
            </a:r>
          </a:p>
        </p:txBody>
      </p:sp>
    </p:spTree>
    <p:extLst>
      <p:ext uri="{BB962C8B-B14F-4D97-AF65-F5344CB8AC3E}">
        <p14:creationId xmlns:p14="http://schemas.microsoft.com/office/powerpoint/2010/main" val="323342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 literature / media refer to “TOP SECRET”</a:t>
            </a:r>
            <a:endParaRPr lang="en-US" sz="2400" dirty="0">
              <a:effectLst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clear understanding of issues</a:t>
            </a:r>
          </a:p>
          <a:p>
            <a:pPr lvl="1"/>
            <a:r>
              <a:rPr lang="en-US" dirty="0">
                <a:ea typeface="+mn-ea"/>
                <a:cs typeface="+mn-cs"/>
              </a:rPr>
              <a:t>Misrepresentation as negative: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hiding information from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stakeholders</a:t>
            </a:r>
          </a:p>
          <a:p>
            <a:r>
              <a:rPr lang="en-US" dirty="0">
                <a:effectLst/>
              </a:rPr>
              <a:t>Data classification</a:t>
            </a:r>
          </a:p>
          <a:p>
            <a:pPr lvl="1"/>
            <a:r>
              <a:rPr lang="en-US" dirty="0"/>
              <a:t>Labels info to support compliance </a:t>
            </a:r>
            <a:br>
              <a:rPr lang="en-US" dirty="0"/>
            </a:br>
            <a:r>
              <a:rPr lang="en-US" dirty="0"/>
              <a:t>with data-protection policies</a:t>
            </a:r>
          </a:p>
          <a:p>
            <a:pPr lvl="1"/>
            <a:r>
              <a:rPr lang="en-US" dirty="0">
                <a:effectLst/>
              </a:rPr>
              <a:t>Historically used by government,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military, government contractors</a:t>
            </a:r>
          </a:p>
          <a:p>
            <a:pPr lvl="1"/>
            <a:r>
              <a:rPr lang="en-US" dirty="0"/>
              <a:t>Now increasingly used to comply with </a:t>
            </a:r>
            <a:br>
              <a:rPr lang="en-US" dirty="0"/>
            </a:br>
            <a:r>
              <a:rPr lang="en-US" dirty="0"/>
              <a:t>legal requirements on commercial organizations</a:t>
            </a:r>
          </a:p>
          <a:p>
            <a:pPr lvl="2"/>
            <a:r>
              <a:rPr lang="en-US" dirty="0">
                <a:effectLst/>
              </a:rPr>
              <a:t>Financial / operational records</a:t>
            </a:r>
          </a:p>
          <a:p>
            <a:pPr lvl="2"/>
            <a:r>
              <a:rPr lang="en-US" dirty="0"/>
              <a:t>Privacy protection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02895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257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0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Purpose /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Information life cycle management (ILM)</a:t>
            </a:r>
          </a:p>
          <a:p>
            <a:pPr lvl="1"/>
            <a:r>
              <a:rPr lang="en-US" dirty="0"/>
              <a:t>Control of data</a:t>
            </a:r>
          </a:p>
          <a:p>
            <a:pPr lvl="1"/>
            <a:r>
              <a:rPr lang="en-US" dirty="0"/>
              <a:t>Throughout life cycle</a:t>
            </a:r>
          </a:p>
          <a:p>
            <a:pPr lvl="2"/>
            <a:r>
              <a:rPr lang="en-US" dirty="0"/>
              <a:t>Creation</a:t>
            </a:r>
          </a:p>
          <a:p>
            <a:pPr lvl="2"/>
            <a:r>
              <a:rPr lang="en-US" dirty="0"/>
              <a:t>Access</a:t>
            </a:r>
          </a:p>
          <a:p>
            <a:pPr lvl="2"/>
            <a:r>
              <a:rPr lang="en-US" dirty="0"/>
              <a:t>Modification</a:t>
            </a:r>
          </a:p>
          <a:p>
            <a:pPr lvl="2"/>
            <a:r>
              <a:rPr lang="en-US" dirty="0"/>
              <a:t>Destruction</a:t>
            </a:r>
          </a:p>
          <a:p>
            <a:r>
              <a:rPr lang="en-US" dirty="0"/>
              <a:t>Legal requirements increasing pressure in private sector; e.g.,</a:t>
            </a:r>
          </a:p>
          <a:p>
            <a:pPr lvl="1"/>
            <a:r>
              <a:rPr lang="en-US" dirty="0"/>
              <a:t>HIPAA</a:t>
            </a:r>
          </a:p>
          <a:p>
            <a:pPr lvl="1"/>
            <a:r>
              <a:rPr lang="en-US" dirty="0"/>
              <a:t>European Privacy Directive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752600"/>
            <a:ext cx="3581401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Benefits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 Narrow" pitchFamily="34" charset="0"/>
              </a:rPr>
              <a:t>Compliance with data standards, legal requirements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 Narrow" pitchFamily="34" charset="0"/>
              </a:rPr>
              <a:t>Streamlined/secure data sharing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 Narrow" pitchFamily="34" charset="0"/>
              </a:rPr>
              <a:t>Efficient data storage / retrieval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 Narrow" pitchFamily="34" charset="0"/>
              </a:rPr>
              <a:t>Tracking data through ILM</a:t>
            </a:r>
          </a:p>
        </p:txBody>
      </p:sp>
    </p:spTree>
    <p:extLst>
      <p:ext uri="{BB962C8B-B14F-4D97-AF65-F5344CB8AC3E}">
        <p14:creationId xmlns:p14="http://schemas.microsoft.com/office/powerpoint/2010/main" val="290666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Role in 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6705600" cy="5181600"/>
          </a:xfrm>
        </p:spPr>
        <p:txBody>
          <a:bodyPr/>
          <a:lstStyle/>
          <a:p>
            <a:r>
              <a:rPr lang="en-US" dirty="0"/>
              <a:t>Federal Financial Institutions Examinations Council (FFIEC) guidelines</a:t>
            </a:r>
          </a:p>
          <a:p>
            <a:pPr lvl="1"/>
            <a:r>
              <a:rPr lang="en-US" dirty="0"/>
              <a:t>Ensure consistent protection of data</a:t>
            </a:r>
          </a:p>
          <a:p>
            <a:pPr lvl="1"/>
            <a:r>
              <a:rPr lang="en-US" dirty="0"/>
              <a:t>Focus controls / efforts efficiently</a:t>
            </a:r>
          </a:p>
          <a:p>
            <a:pPr lvl="1"/>
            <a:r>
              <a:rPr lang="en-US" dirty="0"/>
              <a:t>Systems must be classified at </a:t>
            </a:r>
            <a:br>
              <a:rPr lang="en-US" dirty="0"/>
            </a:br>
            <a:r>
              <a:rPr lang="en-US" dirty="0"/>
              <a:t>highest level of information </a:t>
            </a:r>
            <a:br>
              <a:rPr lang="en-US" dirty="0"/>
            </a:br>
            <a:r>
              <a:rPr lang="en-US" dirty="0"/>
              <a:t>stored / transmitted</a:t>
            </a:r>
          </a:p>
          <a:p>
            <a:r>
              <a:rPr lang="en-US" dirty="0"/>
              <a:t>Supports risk analysis</a:t>
            </a:r>
          </a:p>
          <a:p>
            <a:r>
              <a:rPr lang="en-US" dirty="0"/>
              <a:t>Clarifies basis for access restrictions</a:t>
            </a:r>
          </a:p>
          <a:p>
            <a:r>
              <a:rPr lang="en-US" dirty="0"/>
              <a:t>Supports business continuity planning &amp; disaster recovery planning</a:t>
            </a:r>
          </a:p>
          <a:p>
            <a:r>
              <a:rPr lang="en-US" dirty="0"/>
              <a:t>May be </a:t>
            </a:r>
            <a:r>
              <a:rPr lang="en-US" i="1" dirty="0"/>
              <a:t>mandatory</a:t>
            </a:r>
          </a:p>
          <a:p>
            <a:r>
              <a:rPr lang="en-US" i="1" dirty="0"/>
              <a:t>Necessary for data-loss prevention (DLP)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99" y="1143000"/>
            <a:ext cx="2618613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3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Legal Requirements in 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371600"/>
            <a:ext cx="6019800" cy="4953000"/>
          </a:xfrm>
        </p:spPr>
        <p:txBody>
          <a:bodyPr/>
          <a:lstStyle/>
          <a:p>
            <a:r>
              <a:rPr lang="en-US" dirty="0"/>
              <a:t>Privacy Act of 1974</a:t>
            </a:r>
          </a:p>
          <a:p>
            <a:pPr lvl="1"/>
            <a:r>
              <a:rPr lang="en-US" dirty="0"/>
              <a:t>Including Computer Matching &amp; Privacy Protection Act of 1988</a:t>
            </a:r>
          </a:p>
          <a:p>
            <a:r>
              <a:rPr lang="en-US" dirty="0"/>
              <a:t>Family Educational Rights &amp; Privacy Act (FERPA)</a:t>
            </a:r>
          </a:p>
          <a:p>
            <a:r>
              <a:rPr lang="en-US" dirty="0"/>
              <a:t>Health Insurance Portability &amp; Accountability8 Act (HIPAA)</a:t>
            </a:r>
          </a:p>
          <a:p>
            <a:r>
              <a:rPr lang="en-US" dirty="0"/>
              <a:t>Gramm-Leach-Bliley Act (GLBA)</a:t>
            </a:r>
          </a:p>
          <a:p>
            <a:r>
              <a:rPr lang="en-US" dirty="0"/>
              <a:t>Sarbanes-Oxley Act (SOX)</a:t>
            </a:r>
          </a:p>
          <a:p>
            <a:r>
              <a:rPr lang="en-US" dirty="0"/>
              <a:t>Federal rules of Civil Procedure (FRCP)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241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1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Standards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20000" cy="5715000"/>
          </a:xfrm>
        </p:spPr>
        <p:txBody>
          <a:bodyPr/>
          <a:lstStyle/>
          <a:p>
            <a:r>
              <a:rPr lang="en-US" dirty="0"/>
              <a:t>US Federal Government Executive Order 12958</a:t>
            </a:r>
          </a:p>
          <a:p>
            <a:pPr lvl="1"/>
            <a:r>
              <a:rPr lang="en-US" dirty="0"/>
              <a:t>Further Amendment to Executive Order 12958… Classified National Security Information</a:t>
            </a:r>
          </a:p>
          <a:p>
            <a:r>
              <a:rPr lang="en-US" dirty="0"/>
              <a:t>ISO/IEC 27001:2005</a:t>
            </a:r>
          </a:p>
          <a:p>
            <a:pPr lvl="1"/>
            <a:r>
              <a:rPr lang="en-US" dirty="0"/>
              <a:t>Guidelines &amp; principles </a:t>
            </a:r>
            <a:br>
              <a:rPr lang="en-US" dirty="0"/>
            </a:br>
            <a:r>
              <a:rPr lang="en-US" dirty="0"/>
              <a:t>for information security </a:t>
            </a:r>
            <a:br>
              <a:rPr lang="en-US" dirty="0"/>
            </a:br>
            <a:r>
              <a:rPr lang="en-US" dirty="0"/>
              <a:t>management</a:t>
            </a:r>
          </a:p>
          <a:p>
            <a:pPr lvl="1"/>
            <a:r>
              <a:rPr lang="en-US" dirty="0"/>
              <a:t>5 levels</a:t>
            </a:r>
          </a:p>
          <a:p>
            <a:pPr lvl="2"/>
            <a:r>
              <a:rPr lang="en-US" dirty="0"/>
              <a:t>Public documents</a:t>
            </a:r>
          </a:p>
          <a:p>
            <a:pPr lvl="2"/>
            <a:r>
              <a:rPr lang="en-US" dirty="0"/>
              <a:t>Internal use only</a:t>
            </a:r>
          </a:p>
          <a:p>
            <a:pPr lvl="2"/>
            <a:r>
              <a:rPr lang="en-US" dirty="0"/>
              <a:t>Proprietary</a:t>
            </a:r>
          </a:p>
          <a:p>
            <a:pPr lvl="2"/>
            <a:r>
              <a:rPr lang="en-US" dirty="0"/>
              <a:t>Highly confidential</a:t>
            </a:r>
          </a:p>
          <a:p>
            <a:pPr lvl="2"/>
            <a:r>
              <a:rPr lang="en-US" dirty="0"/>
              <a:t>Top secret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33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9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Standards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Defense contracting (DoD)</a:t>
            </a:r>
          </a:p>
          <a:p>
            <a:r>
              <a:rPr lang="en-US" dirty="0"/>
              <a:t>Finances (Federal Financial Institutions Examination Council – FFIEC)</a:t>
            </a:r>
          </a:p>
          <a:p>
            <a:r>
              <a:rPr lang="en-US" dirty="0"/>
              <a:t>Life sciences (FDA)</a:t>
            </a:r>
          </a:p>
          <a:p>
            <a:r>
              <a:rPr lang="en-US" dirty="0"/>
              <a:t>Media, telecom (FCC)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81947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838200"/>
          </a:xfrm>
        </p:spPr>
        <p:txBody>
          <a:bodyPr/>
          <a:lstStyle/>
          <a:p>
            <a:pPr lvl="0"/>
            <a:r>
              <a:rPr lang="en-US" dirty="0"/>
              <a:t>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r>
              <a:rPr lang="en-US" dirty="0"/>
              <a:t>Obtain management approval</a:t>
            </a:r>
          </a:p>
          <a:p>
            <a:r>
              <a:rPr lang="en-US" dirty="0"/>
              <a:t>Study BCP, IT assets, storage-management</a:t>
            </a:r>
          </a:p>
          <a:p>
            <a:r>
              <a:rPr lang="en-US" dirty="0"/>
              <a:t>Present benefits DC to business unit (BU) heads</a:t>
            </a:r>
          </a:p>
          <a:p>
            <a:r>
              <a:rPr lang="en-US" dirty="0"/>
              <a:t>Survey users in BUs re data utilization / management &amp; preferences for </a:t>
            </a:r>
            <a:br>
              <a:rPr lang="en-US" dirty="0"/>
            </a:br>
            <a:r>
              <a:rPr lang="en-US" dirty="0"/>
              <a:t>organization &amp; labeling</a:t>
            </a:r>
          </a:p>
          <a:p>
            <a:r>
              <a:rPr lang="en-US" dirty="0"/>
              <a:t>List revenue-generation</a:t>
            </a:r>
            <a:br>
              <a:rPr lang="en-US" dirty="0"/>
            </a:br>
            <a:r>
              <a:rPr lang="en-US" dirty="0"/>
              <a:t>&amp; mission-critical </a:t>
            </a:r>
            <a:br>
              <a:rPr lang="en-US" dirty="0"/>
            </a:br>
            <a:r>
              <a:rPr lang="en-US" dirty="0"/>
              <a:t>usage of data for each </a:t>
            </a:r>
            <a:br>
              <a:rPr lang="en-US" dirty="0"/>
            </a:br>
            <a:r>
              <a:rPr lang="en-US" dirty="0"/>
              <a:t>BU; </a:t>
            </a:r>
          </a:p>
          <a:p>
            <a:r>
              <a:rPr lang="en-US" dirty="0"/>
              <a:t>Study information </a:t>
            </a:r>
            <a:br>
              <a:rPr lang="en-US" dirty="0"/>
            </a:br>
            <a:r>
              <a:rPr lang="en-US" dirty="0"/>
              <a:t>sharing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57700" y="2743200"/>
            <a:ext cx="4448175" cy="3810000"/>
            <a:chOff x="4457700" y="2743200"/>
            <a:chExt cx="4448175" cy="3810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743200"/>
              <a:ext cx="4448175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6477000" y="3200400"/>
              <a:ext cx="762000" cy="762000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010400" y="3200400"/>
              <a:ext cx="762000" cy="762000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77000" y="3733800"/>
              <a:ext cx="762000" cy="762000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858000" y="3530600"/>
              <a:ext cx="762000" cy="762000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4219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lecture_NU_template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sz="1800" dirty="0" smtClean="0">
            <a:latin typeface="Arial Narrow" pitchFamily="34" charset="0"/>
          </a:defRPr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true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4BD190B6-F629-47AA-A7F8-D1DC7F12CFE2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general_lecture_NU_template</Template>
  <TotalTime>265</TotalTime>
  <Words>687</Words>
  <Application>Microsoft Office PowerPoint</Application>
  <PresentationFormat>On-screen Show (4:3)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Bookman Old Style</vt:lpstr>
      <vt:lpstr>Times New Roman</vt:lpstr>
      <vt:lpstr>Wingdings</vt:lpstr>
      <vt:lpstr>general_lecture_NU_template</vt:lpstr>
      <vt:lpstr>Classification Policies</vt:lpstr>
      <vt:lpstr>TOPICS</vt:lpstr>
      <vt:lpstr>Introduction</vt:lpstr>
      <vt:lpstr>Purpose / Benefits</vt:lpstr>
      <vt:lpstr>Role in IA</vt:lpstr>
      <vt:lpstr>Legal Requirements in US</vt:lpstr>
      <vt:lpstr>Compliance Standards (1)</vt:lpstr>
      <vt:lpstr>Compliance Standards (2)</vt:lpstr>
      <vt:lpstr>Design</vt:lpstr>
      <vt:lpstr>Implementation</vt:lpstr>
      <vt:lpstr>DC Solutions</vt:lpstr>
      <vt:lpstr>Product Roundup from SearchStorage</vt:lpstr>
      <vt:lpstr>Varonis</vt:lpstr>
      <vt:lpstr>TITUS</vt:lpstr>
      <vt:lpstr>Some Useful Videos</vt:lpstr>
      <vt:lpstr>DISCUSSION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Policies</dc:title>
  <dc:subject>CSH5 Ch 67</dc:subject>
  <dc:creator>M. E. Kabay, PhD, CISSP-ISSMP</dc:creator>
  <cp:keywords/>
  <dc:description>Updated by MK 2014-04-13
“Developing Classification Policies for Data”
Karthik Raman &amp; Kevin Beets</dc:description>
  <cp:lastModifiedBy>Mich Kabay</cp:lastModifiedBy>
  <cp:revision>32</cp:revision>
  <dcterms:created xsi:type="dcterms:W3CDTF">2012-04-12T13:26:47Z</dcterms:created>
  <dcterms:modified xsi:type="dcterms:W3CDTF">2021-02-05T19:54:49Z</dcterms:modified>
  <cp:category/>
</cp:coreProperties>
</file>