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7"/>
  </p:notesMasterIdLst>
  <p:handoutMasterIdLst>
    <p:handoutMasterId r:id="rId58"/>
  </p:handoutMasterIdLst>
  <p:sldIdLst>
    <p:sldId id="257" r:id="rId2"/>
    <p:sldId id="258" r:id="rId3"/>
    <p:sldId id="264" r:id="rId4"/>
    <p:sldId id="310" r:id="rId5"/>
    <p:sldId id="311" r:id="rId6"/>
    <p:sldId id="314" r:id="rId7"/>
    <p:sldId id="312" r:id="rId8"/>
    <p:sldId id="313" r:id="rId9"/>
    <p:sldId id="266" r:id="rId10"/>
    <p:sldId id="265" r:id="rId11"/>
    <p:sldId id="263" r:id="rId12"/>
    <p:sldId id="271" r:id="rId13"/>
    <p:sldId id="270" r:id="rId14"/>
    <p:sldId id="285" r:id="rId15"/>
    <p:sldId id="284" r:id="rId16"/>
    <p:sldId id="283" r:id="rId17"/>
    <p:sldId id="269" r:id="rId18"/>
    <p:sldId id="268" r:id="rId19"/>
    <p:sldId id="267" r:id="rId20"/>
    <p:sldId id="262" r:id="rId21"/>
    <p:sldId id="275" r:id="rId22"/>
    <p:sldId id="286" r:id="rId23"/>
    <p:sldId id="274" r:id="rId24"/>
    <p:sldId id="292" r:id="rId25"/>
    <p:sldId id="287" r:id="rId26"/>
    <p:sldId id="288" r:id="rId27"/>
    <p:sldId id="289" r:id="rId28"/>
    <p:sldId id="290" r:id="rId29"/>
    <p:sldId id="291" r:id="rId30"/>
    <p:sldId id="273" r:id="rId31"/>
    <p:sldId id="304" r:id="rId32"/>
    <p:sldId id="303" r:id="rId33"/>
    <p:sldId id="302" r:id="rId34"/>
    <p:sldId id="301" r:id="rId35"/>
    <p:sldId id="300" r:id="rId36"/>
    <p:sldId id="299" r:id="rId37"/>
    <p:sldId id="298" r:id="rId38"/>
    <p:sldId id="297" r:id="rId39"/>
    <p:sldId id="296" r:id="rId40"/>
    <p:sldId id="295" r:id="rId41"/>
    <p:sldId id="294" r:id="rId42"/>
    <p:sldId id="293" r:id="rId43"/>
    <p:sldId id="272" r:id="rId44"/>
    <p:sldId id="261" r:id="rId45"/>
    <p:sldId id="281" r:id="rId46"/>
    <p:sldId id="280" r:id="rId47"/>
    <p:sldId id="279" r:id="rId48"/>
    <p:sldId id="278" r:id="rId49"/>
    <p:sldId id="277" r:id="rId50"/>
    <p:sldId id="276" r:id="rId51"/>
    <p:sldId id="306" r:id="rId52"/>
    <p:sldId id="307" r:id="rId53"/>
    <p:sldId id="308" r:id="rId54"/>
    <p:sldId id="309" r:id="rId55"/>
    <p:sldId id="282" r:id="rId5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97" autoAdjust="0"/>
  </p:normalViewPr>
  <p:slideViewPr>
    <p:cSldViewPr>
      <p:cViewPr varScale="1">
        <p:scale>
          <a:sx n="101" d="100"/>
          <a:sy n="101" d="100"/>
        </p:scale>
        <p:origin x="-96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14310"/>
    </p:cViewPr>
  </p:sorterViewPr>
  <p:notesViewPr>
    <p:cSldViewPr>
      <p:cViewPr varScale="1">
        <p:scale>
          <a:sx n="77" d="100"/>
          <a:sy n="77" d="100"/>
        </p:scale>
        <p:origin x="-3984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18.xml"/><Relationship Id="rId18" Type="http://schemas.openxmlformats.org/officeDocument/2006/relationships/slide" Target="slides/slide23.xml"/><Relationship Id="rId26" Type="http://schemas.openxmlformats.org/officeDocument/2006/relationships/slide" Target="slides/slide44.xml"/><Relationship Id="rId3" Type="http://schemas.openxmlformats.org/officeDocument/2006/relationships/slide" Target="slides/slide3.xml"/><Relationship Id="rId21" Type="http://schemas.openxmlformats.org/officeDocument/2006/relationships/slide" Target="slides/slide26.xml"/><Relationship Id="rId7" Type="http://schemas.openxmlformats.org/officeDocument/2006/relationships/slide" Target="slides/slide12.xml"/><Relationship Id="rId12" Type="http://schemas.openxmlformats.org/officeDocument/2006/relationships/slide" Target="slides/slide17.xml"/><Relationship Id="rId17" Type="http://schemas.openxmlformats.org/officeDocument/2006/relationships/slide" Target="slides/slide22.xml"/><Relationship Id="rId25" Type="http://schemas.openxmlformats.org/officeDocument/2006/relationships/slide" Target="slides/slide43.xml"/><Relationship Id="rId33" Type="http://schemas.openxmlformats.org/officeDocument/2006/relationships/slide" Target="slides/slide55.xml"/><Relationship Id="rId2" Type="http://schemas.openxmlformats.org/officeDocument/2006/relationships/slide" Target="slides/slide2.xml"/><Relationship Id="rId16" Type="http://schemas.openxmlformats.org/officeDocument/2006/relationships/slide" Target="slides/slide21.xml"/><Relationship Id="rId20" Type="http://schemas.openxmlformats.org/officeDocument/2006/relationships/slide" Target="slides/slide25.xml"/><Relationship Id="rId29" Type="http://schemas.openxmlformats.org/officeDocument/2006/relationships/slide" Target="slides/slide47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11" Type="http://schemas.openxmlformats.org/officeDocument/2006/relationships/slide" Target="slides/slide16.xml"/><Relationship Id="rId24" Type="http://schemas.openxmlformats.org/officeDocument/2006/relationships/slide" Target="slides/slide29.xml"/><Relationship Id="rId32" Type="http://schemas.openxmlformats.org/officeDocument/2006/relationships/slide" Target="slides/slide50.xml"/><Relationship Id="rId5" Type="http://schemas.openxmlformats.org/officeDocument/2006/relationships/slide" Target="slides/slide10.xml"/><Relationship Id="rId15" Type="http://schemas.openxmlformats.org/officeDocument/2006/relationships/slide" Target="slides/slide20.xml"/><Relationship Id="rId23" Type="http://schemas.openxmlformats.org/officeDocument/2006/relationships/slide" Target="slides/slide28.xml"/><Relationship Id="rId28" Type="http://schemas.openxmlformats.org/officeDocument/2006/relationships/slide" Target="slides/slide46.xml"/><Relationship Id="rId10" Type="http://schemas.openxmlformats.org/officeDocument/2006/relationships/slide" Target="slides/slide15.xml"/><Relationship Id="rId19" Type="http://schemas.openxmlformats.org/officeDocument/2006/relationships/slide" Target="slides/slide24.xml"/><Relationship Id="rId31" Type="http://schemas.openxmlformats.org/officeDocument/2006/relationships/slide" Target="slides/slide49.xml"/><Relationship Id="rId4" Type="http://schemas.openxmlformats.org/officeDocument/2006/relationships/slide" Target="slides/slide9.xml"/><Relationship Id="rId9" Type="http://schemas.openxmlformats.org/officeDocument/2006/relationships/slide" Target="slides/slide14.xml"/><Relationship Id="rId14" Type="http://schemas.openxmlformats.org/officeDocument/2006/relationships/slide" Target="slides/slide19.xml"/><Relationship Id="rId22" Type="http://schemas.openxmlformats.org/officeDocument/2006/relationships/slide" Target="slides/slide27.xml"/><Relationship Id="rId27" Type="http://schemas.openxmlformats.org/officeDocument/2006/relationships/slide" Target="slides/slide45.xml"/><Relationship Id="rId30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2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ctr">
              <a:defRPr sz="1100" b="0" i="1">
                <a:latin typeface="Times New Roman" charset="0"/>
              </a:defRPr>
            </a:lvl1pPr>
          </a:lstStyle>
          <a:p>
            <a:r>
              <a:rPr lang="fr-CA"/>
              <a:t>IS 342 Class Notes</a:t>
            </a:r>
            <a:endParaRPr lang="en-US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ctr">
              <a:defRPr sz="1100" b="0" i="1">
                <a:latin typeface="Times New Roman" charset="0"/>
              </a:defRPr>
            </a:lvl1pPr>
          </a:lstStyle>
          <a:p>
            <a:r>
              <a:rPr lang="en-US" dirty="0"/>
              <a:t>Copyright © 2014  M. E. Kabay                             </a:t>
            </a:r>
            <a:fld id="{4099B8A2-169E-4964-B62C-EC8570B408D4}" type="slidenum">
              <a:rPr lang="en-US"/>
              <a:pPr/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18680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1" y="239714"/>
            <a:ext cx="4876800" cy="239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ctr" defTabSz="966691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IS 342  Class Notes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239" y="4560889"/>
            <a:ext cx="5038725" cy="43195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239" y="9121776"/>
            <a:ext cx="503872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ctr" defTabSz="966691">
              <a:defRPr sz="1100" b="0" i="1">
                <a:latin typeface="Garamond" pitchFamily="18" charset="0"/>
              </a:defRPr>
            </a:lvl1pPr>
          </a:lstStyle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201" y="9121776"/>
            <a:ext cx="105727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ctr" defTabSz="966691">
              <a:defRPr sz="1100" b="0">
                <a:latin typeface="Garamond" pitchFamily="18" charset="0"/>
              </a:defRPr>
            </a:lvl1pPr>
          </a:lstStyle>
          <a:p>
            <a:fld id="{1B491929-5B47-44DB-A164-9DD83983D703}" type="slidenum">
              <a:rPr lang="en-US"/>
              <a:pPr/>
              <a:t>‹#›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238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48FEA-81D9-4C4B-9026-8219A0FD088C}" type="slidenum">
              <a:rPr lang="en-US"/>
              <a:pPr/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9" y="4953001"/>
            <a:ext cx="5038725" cy="3927475"/>
          </a:xfrm>
          <a:ln>
            <a:headEnd/>
            <a:tailEnd/>
          </a:ln>
        </p:spPr>
        <p:txBody>
          <a:bodyPr/>
          <a:lstStyle/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39162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10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54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11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24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12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12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13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67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14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16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15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33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16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32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17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48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18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6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19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0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6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20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57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21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21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22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24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79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24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39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25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2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68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27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42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28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939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29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62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7300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30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589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31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981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32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802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611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34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005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35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402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037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37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11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38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634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39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85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77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40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915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41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698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42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8237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962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44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38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45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7978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808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47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887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48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654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49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21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5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706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50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605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51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793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52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272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53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457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54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875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55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4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90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7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30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8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19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91929-5B47-44DB-A164-9DD83983D703}" type="slidenum">
              <a:rPr lang="en-US" smtClean="0"/>
              <a:pPr/>
              <a:t>9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1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F8D11EF9-5EF1-41F3-9227-C8010005E649}" type="slidenum">
              <a:rPr lang="en-US" sz="1800"/>
              <a:pPr/>
              <a:t>‹#›</a:t>
            </a:fld>
            <a:endParaRPr lang="en-US" sz="180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400" b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889864" name="Picture 8" descr="NWU_2c_stacked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0"/>
            <a:ext cx="1066800" cy="9318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ps.europa.eu/EDPSWEB/edps/EDP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oagvw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ff.org/nsa-spying/timelin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algn="ctr"/>
            <a:r>
              <a:rPr lang="en-US" sz="8800" dirty="0"/>
              <a:t>PRIVACY IN CYBERSPACE</a:t>
            </a:r>
            <a:endParaRPr lang="en-US" sz="5400" dirty="0"/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-12700" y="3124200"/>
            <a:ext cx="9144000" cy="3429000"/>
          </a:xfrm>
          <a:noFill/>
          <a:ln/>
        </p:spPr>
        <p:txBody>
          <a:bodyPr/>
          <a:lstStyle/>
          <a:p>
            <a:pPr algn="ctr">
              <a:buNone/>
            </a:pPr>
            <a:r>
              <a:rPr lang="en-US" sz="3600" dirty="0"/>
              <a:t>CSH6 Chapter 69</a:t>
            </a:r>
          </a:p>
          <a:p>
            <a:pPr algn="ctr">
              <a:buNone/>
            </a:pPr>
            <a:r>
              <a:rPr lang="en-US" sz="3600" dirty="0"/>
              <a:t>“Privacy in Cyberspace: </a:t>
            </a:r>
            <a:br>
              <a:rPr lang="en-US" sz="3600" dirty="0"/>
            </a:br>
            <a:r>
              <a:rPr lang="en-US" sz="3600" dirty="0"/>
              <a:t>U.S. and European Perspectives”</a:t>
            </a:r>
          </a:p>
          <a:p>
            <a:pPr algn="ctr">
              <a:buNone/>
            </a:pPr>
            <a:r>
              <a:rPr lang="en-US" sz="3600" dirty="0"/>
              <a:t>Henry L. Judy, Scott L. David, </a:t>
            </a:r>
            <a:br>
              <a:rPr lang="en-US" sz="3600" dirty="0"/>
            </a:br>
            <a:r>
              <a:rPr lang="en-US" sz="3600" dirty="0"/>
              <a:t>Benjamin S. Hayes, Jeffrey B. Ritter, Marc Rotenberg, &amp; M. E. Kabay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Sources of Privacy Law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676400"/>
            <a:ext cx="7772400" cy="4648200"/>
          </a:xfrm>
        </p:spPr>
        <p:txBody>
          <a:bodyPr/>
          <a:lstStyle/>
          <a:p>
            <a:r>
              <a:rPr lang="en-US" dirty="0"/>
              <a:t>Governments &amp; public-sector entities</a:t>
            </a:r>
          </a:p>
          <a:p>
            <a:pPr lvl="1"/>
            <a:r>
              <a:rPr lang="en-US" dirty="0"/>
              <a:t>Restrained from undue intrusion</a:t>
            </a:r>
          </a:p>
          <a:p>
            <a:pPr lvl="1"/>
            <a:r>
              <a:rPr lang="en-US" dirty="0"/>
              <a:t>Constitutional mechanisms</a:t>
            </a:r>
          </a:p>
          <a:p>
            <a:pPr lvl="1"/>
            <a:r>
              <a:rPr lang="en-US" dirty="0"/>
              <a:t>Access to government-held PII in democracies</a:t>
            </a:r>
          </a:p>
          <a:p>
            <a:r>
              <a:rPr lang="en-US" dirty="0"/>
              <a:t>Restraints on private-sector usage by laws</a:t>
            </a:r>
          </a:p>
          <a:p>
            <a:r>
              <a:rPr lang="en-US" dirty="0"/>
              <a:t>European Charter of Fundamental Rights</a:t>
            </a:r>
          </a:p>
          <a:p>
            <a:pPr lvl="1"/>
            <a:r>
              <a:rPr lang="en-US" dirty="0"/>
              <a:t>Nation states must consider protection of PII as fundamental human right</a:t>
            </a:r>
          </a:p>
          <a:p>
            <a:pPr lvl="1"/>
            <a:r>
              <a:rPr lang="en-US" dirty="0"/>
              <a:t>Applies also to future members of EU</a:t>
            </a:r>
          </a:p>
          <a:p>
            <a:r>
              <a:rPr lang="en-US" dirty="0"/>
              <a:t>Privacy being integrated into national constitutions &amp; supranational law</a:t>
            </a:r>
          </a:p>
          <a:p>
            <a:pPr lvl="1"/>
            <a:endParaRPr lang="en-US" dirty="0"/>
          </a:p>
        </p:txBody>
      </p:sp>
      <p:pic>
        <p:nvPicPr>
          <p:cNvPr id="4" name="Picture 2" descr="C:\Users\Michel Kabay\AppData\Local\Microsoft\Windows\Temporary Internet Files\Content.IE5\JFELZQYZ\MC9003517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43000"/>
            <a:ext cx="1584356" cy="1795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European Approaches to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419600" cy="4953000"/>
          </a:xfrm>
        </p:spPr>
        <p:txBody>
          <a:bodyPr/>
          <a:lstStyle/>
          <a:p>
            <a:r>
              <a:rPr lang="en-US" sz="2800" dirty="0"/>
              <a:t>History &amp; OECD</a:t>
            </a:r>
          </a:p>
          <a:p>
            <a:r>
              <a:rPr lang="en-US" sz="2800" dirty="0"/>
              <a:t>EU Data Protection Directive</a:t>
            </a:r>
          </a:p>
          <a:p>
            <a:r>
              <a:rPr lang="en-US" sz="2800" dirty="0"/>
              <a:t>Harmonization of Non-EU European Countries</a:t>
            </a:r>
          </a:p>
          <a:p>
            <a:r>
              <a:rPr lang="en-US" sz="2800" dirty="0"/>
              <a:t>EU Telecommunications Directive</a:t>
            </a:r>
          </a:p>
          <a:p>
            <a:r>
              <a:rPr lang="en-US" sz="2800" dirty="0"/>
              <a:t>European Data Protection Supervisor</a:t>
            </a:r>
          </a:p>
        </p:txBody>
      </p:sp>
      <p:pic>
        <p:nvPicPr>
          <p:cNvPr id="4098" name="Picture 2" descr="C:\Users\Michel Kabay\AppData\Local\Microsoft\Windows\Temporary Internet Files\Content.IE5\CTCHPBOP\MC90044039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29" y="381000"/>
            <a:ext cx="50292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05894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History &amp; OECD*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5410200"/>
          </a:xfrm>
        </p:spPr>
        <p:txBody>
          <a:bodyPr/>
          <a:lstStyle/>
          <a:p>
            <a:r>
              <a:rPr lang="en-US" dirty="0"/>
              <a:t>Privacy increasingly important in 1960s &amp; 1970s</a:t>
            </a:r>
          </a:p>
          <a:p>
            <a:pPr lvl="1"/>
            <a:r>
              <a:rPr lang="en-US" dirty="0"/>
              <a:t>Surveillance potential of computers and networks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modern data-protection law 1970: </a:t>
            </a:r>
            <a:r>
              <a:rPr lang="en-US" dirty="0" err="1"/>
              <a:t>Hesse</a:t>
            </a:r>
            <a:r>
              <a:rPr lang="en-US" dirty="0"/>
              <a:t> (state) in [West] Germany</a:t>
            </a:r>
          </a:p>
          <a:p>
            <a:r>
              <a:rPr lang="en-US" dirty="0"/>
              <a:t>1981: Council of Europe – “Convention for the Protection of Individuals with regard to the Automatic Processing of Personal Information”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COE Convention – </a:t>
            </a:r>
            <a:r>
              <a:rPr lang="en-US" dirty="0"/>
              <a:t>adopted by &gt; 40 countries</a:t>
            </a:r>
          </a:p>
          <a:p>
            <a:r>
              <a:rPr lang="en-US" dirty="0"/>
              <a:t>1981: OECD “Guidelines Governing the Protection of Privacy and </a:t>
            </a:r>
            <a:r>
              <a:rPr lang="en-US" dirty="0" err="1"/>
              <a:t>Transborder</a:t>
            </a:r>
            <a:r>
              <a:rPr lang="en-US" dirty="0"/>
              <a:t> Data Flows of Personal Information”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OECD Guidelines – </a:t>
            </a:r>
            <a:r>
              <a:rPr lang="en-US" dirty="0"/>
              <a:t>used even by non-EU nations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657599" y="6172200"/>
            <a:ext cx="5351145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 Narrow" pitchFamily="34" charset="0"/>
              </a:rPr>
              <a:t>*</a:t>
            </a:r>
            <a:r>
              <a:rPr lang="en-US" sz="1800" dirty="0" err="1">
                <a:latin typeface="Arial Narrow" pitchFamily="34" charset="0"/>
              </a:rPr>
              <a:t>Organisation</a:t>
            </a:r>
            <a:r>
              <a:rPr lang="en-US" sz="1800" dirty="0">
                <a:latin typeface="Arial Narrow" pitchFamily="34" charset="0"/>
              </a:rPr>
              <a:t> for Economic Co-operation &amp; Development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6039"/>
            <a:ext cx="9185638" cy="514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EU Data Protection Directive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Directive 95/46/EC passed in 1995</a:t>
            </a:r>
          </a:p>
          <a:p>
            <a:r>
              <a:rPr lang="en-US" dirty="0"/>
              <a:t>Became effective 1998</a:t>
            </a:r>
          </a:p>
          <a:p>
            <a:r>
              <a:rPr lang="en-US" dirty="0"/>
              <a:t>Requires EU member states to pass national laws implementing its terms</a:t>
            </a:r>
          </a:p>
          <a:p>
            <a:r>
              <a:rPr lang="en-US" dirty="0"/>
              <a:t>National laws not identical</a:t>
            </a:r>
          </a:p>
          <a:p>
            <a:r>
              <a:rPr lang="en-US" dirty="0"/>
              <a:t>Not enough for businesses with EU interests to use only DPD – must examine local laws</a:t>
            </a:r>
          </a:p>
          <a:p>
            <a:r>
              <a:rPr lang="en-US" dirty="0"/>
              <a:t>Details:</a:t>
            </a:r>
          </a:p>
          <a:p>
            <a:pPr lvl="1"/>
            <a:r>
              <a:rPr lang="en-US" dirty="0"/>
              <a:t>EU Directive Requirements</a:t>
            </a:r>
          </a:p>
          <a:p>
            <a:pPr lvl="1"/>
            <a:r>
              <a:rPr lang="en-US" dirty="0"/>
              <a:t>International Data Transfer Restrictions</a:t>
            </a:r>
          </a:p>
          <a:p>
            <a:pPr lvl="1"/>
            <a:r>
              <a:rPr lang="en-US" dirty="0"/>
              <a:t>State of implementation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EU Directive 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8763000" cy="5562600"/>
          </a:xfrm>
        </p:spPr>
        <p:txBody>
          <a:bodyPr/>
          <a:lstStyle/>
          <a:p>
            <a:r>
              <a:rPr lang="en-US" sz="2300" i="1" dirty="0"/>
              <a:t>Notice</a:t>
            </a:r>
            <a:r>
              <a:rPr lang="en-US" sz="2300" dirty="0"/>
              <a:t>: who, why, how, where, to whom</a:t>
            </a:r>
          </a:p>
          <a:p>
            <a:r>
              <a:rPr lang="en-US" sz="2300" i="1" dirty="0"/>
              <a:t>Consent</a:t>
            </a:r>
            <a:r>
              <a:rPr lang="en-US" sz="2300" dirty="0"/>
              <a:t>: right to block, opt out, require permission</a:t>
            </a:r>
          </a:p>
          <a:p>
            <a:r>
              <a:rPr lang="en-US" sz="2300" i="1" dirty="0"/>
              <a:t>Consistency</a:t>
            </a:r>
            <a:r>
              <a:rPr lang="en-US" sz="2300" dirty="0"/>
              <a:t>: follow terms of notice</a:t>
            </a:r>
          </a:p>
          <a:p>
            <a:r>
              <a:rPr lang="en-US" sz="2300" i="1" dirty="0"/>
              <a:t>Access</a:t>
            </a:r>
            <a:r>
              <a:rPr lang="en-US" sz="2300" dirty="0"/>
              <a:t>: see own info, make corrections</a:t>
            </a:r>
          </a:p>
          <a:p>
            <a:r>
              <a:rPr lang="en-US" sz="2300" i="1" dirty="0"/>
              <a:t>Security</a:t>
            </a:r>
            <a:r>
              <a:rPr lang="en-US" sz="2300" dirty="0"/>
              <a:t>: prevent unauthorized access</a:t>
            </a:r>
          </a:p>
          <a:p>
            <a:r>
              <a:rPr lang="en-US" sz="2300" i="1" dirty="0"/>
              <a:t>Onward Transfer</a:t>
            </a:r>
            <a:r>
              <a:rPr lang="en-US" sz="2300" dirty="0"/>
              <a:t>: contractual </a:t>
            </a:r>
            <a:br>
              <a:rPr lang="en-US" sz="2300" dirty="0"/>
            </a:br>
            <a:r>
              <a:rPr lang="en-US" sz="2300" dirty="0"/>
              <a:t>obligations to follow same rules </a:t>
            </a:r>
            <a:br>
              <a:rPr lang="en-US" sz="2300" dirty="0"/>
            </a:br>
            <a:r>
              <a:rPr lang="en-US" sz="2300" dirty="0"/>
              <a:t>and agreements</a:t>
            </a:r>
          </a:p>
          <a:p>
            <a:r>
              <a:rPr lang="en-US" sz="2300" i="1" dirty="0"/>
              <a:t>Enforcement</a:t>
            </a:r>
            <a:r>
              <a:rPr lang="en-US" sz="2300" dirty="0"/>
              <a:t>: private right of action, </a:t>
            </a:r>
            <a:br>
              <a:rPr lang="en-US" sz="2300" dirty="0"/>
            </a:br>
            <a:r>
              <a:rPr lang="en-US" sz="2300" dirty="0"/>
              <a:t>Data Protection Authority in every country</a:t>
            </a:r>
          </a:p>
          <a:p>
            <a:pPr lvl="1"/>
            <a:r>
              <a:rPr lang="en-US" sz="2300" dirty="0"/>
              <a:t>Investigate complaints</a:t>
            </a:r>
          </a:p>
          <a:p>
            <a:pPr lvl="1"/>
            <a:r>
              <a:rPr lang="en-US" sz="2300" dirty="0"/>
              <a:t>Levy fines</a:t>
            </a:r>
          </a:p>
          <a:p>
            <a:pPr lvl="1"/>
            <a:r>
              <a:rPr lang="en-US" sz="2300" dirty="0"/>
              <a:t>Initiate criminal actions</a:t>
            </a:r>
          </a:p>
          <a:p>
            <a:pPr lvl="1"/>
            <a:r>
              <a:rPr lang="en-US" sz="2300" dirty="0"/>
              <a:t>Demand changes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79" y="2057400"/>
            <a:ext cx="2857500" cy="2609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International Data Transfer Restrictions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76400"/>
            <a:ext cx="8153400" cy="4648200"/>
          </a:xfrm>
        </p:spPr>
        <p:txBody>
          <a:bodyPr/>
          <a:lstStyle/>
          <a:p>
            <a:r>
              <a:rPr lang="en-US" dirty="0"/>
              <a:t>Regulation of </a:t>
            </a:r>
            <a:r>
              <a:rPr lang="en-US" dirty="0" err="1"/>
              <a:t>interjurisdictional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information exchanges</a:t>
            </a:r>
          </a:p>
          <a:p>
            <a:r>
              <a:rPr lang="en-US" dirty="0"/>
              <a:t>Transfer from EU to non-EU </a:t>
            </a:r>
            <a:br>
              <a:rPr lang="en-US" dirty="0"/>
            </a:br>
            <a:r>
              <a:rPr lang="en-US" dirty="0"/>
              <a:t>countries</a:t>
            </a:r>
          </a:p>
          <a:p>
            <a:pPr lvl="1"/>
            <a:r>
              <a:rPr lang="en-US" dirty="0"/>
              <a:t>PROHIBITED </a:t>
            </a:r>
            <a:r>
              <a:rPr lang="en-US" i="1" dirty="0"/>
              <a:t>unless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Destination has “adequate” </a:t>
            </a:r>
            <a:br>
              <a:rPr lang="en-US" dirty="0"/>
            </a:br>
            <a:r>
              <a:rPr lang="en-US" dirty="0"/>
              <a:t>legal protections</a:t>
            </a:r>
          </a:p>
          <a:p>
            <a:pPr lvl="1"/>
            <a:r>
              <a:rPr lang="en-US" dirty="0"/>
              <a:t>USA not considered to have adequate protection</a:t>
            </a:r>
          </a:p>
          <a:p>
            <a:r>
              <a:rPr lang="en-US" dirty="0"/>
              <a:t>US/EU </a:t>
            </a:r>
            <a:r>
              <a:rPr lang="en-US" i="1" dirty="0"/>
              <a:t>Safe Harbor</a:t>
            </a:r>
            <a:r>
              <a:rPr lang="en-US" dirty="0"/>
              <a:t> arrangements discussed later in chapter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24" y="1143000"/>
            <a:ext cx="349770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State of Implementation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19200"/>
            <a:ext cx="37338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“All 27 member countries of the European Union, including the new members states,  have passed legislation fully implementing the directive.”</a:t>
            </a:r>
            <a:endParaRPr lang="en-US" sz="2000" dirty="0"/>
          </a:p>
        </p:txBody>
      </p:sp>
      <p:pic>
        <p:nvPicPr>
          <p:cNvPr id="9218" name="Picture 2" descr="C:\Users\Michel Kabay\AppData\Local\Microsoft\Windows\Temporary Internet Files\Content.IE5\JFELZQYZ\MP9003994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340" y="1614714"/>
            <a:ext cx="47625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pPr lvl="0"/>
            <a:r>
              <a:rPr lang="en-US" dirty="0"/>
              <a:t>Harmonization of Non-EU European Countries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71600"/>
            <a:ext cx="8153400" cy="4953000"/>
          </a:xfrm>
        </p:spPr>
        <p:txBody>
          <a:bodyPr/>
          <a:lstStyle/>
          <a:p>
            <a:r>
              <a:rPr lang="en-US" dirty="0"/>
              <a:t>Prohibition on transfer of PII </a:t>
            </a:r>
            <a:br>
              <a:rPr lang="en-US" dirty="0"/>
            </a:br>
            <a:r>
              <a:rPr lang="en-US" dirty="0"/>
              <a:t>has moved non-EU countries </a:t>
            </a:r>
            <a:br>
              <a:rPr lang="en-US" dirty="0"/>
            </a:br>
            <a:r>
              <a:rPr lang="en-US" dirty="0"/>
              <a:t>to pass consistent laws</a:t>
            </a:r>
          </a:p>
          <a:p>
            <a:pPr lvl="1"/>
            <a:r>
              <a:rPr lang="en-US" dirty="0"/>
              <a:t>Adverse economic impact</a:t>
            </a:r>
          </a:p>
          <a:p>
            <a:r>
              <a:rPr lang="en-US" dirty="0"/>
              <a:t>Two categories</a:t>
            </a:r>
          </a:p>
          <a:p>
            <a:pPr lvl="1"/>
            <a:r>
              <a:rPr lang="en-US" dirty="0"/>
              <a:t>EU trading partners</a:t>
            </a:r>
          </a:p>
          <a:p>
            <a:pPr lvl="1"/>
            <a:r>
              <a:rPr lang="en-US" dirty="0"/>
              <a:t>Potential future members </a:t>
            </a:r>
            <a:br>
              <a:rPr lang="en-US" dirty="0"/>
            </a:br>
            <a:r>
              <a:rPr lang="en-US" dirty="0"/>
              <a:t>of EU</a:t>
            </a:r>
          </a:p>
        </p:txBody>
      </p:sp>
      <p:pic>
        <p:nvPicPr>
          <p:cNvPr id="10242" name="Picture 2" descr="C:\Users\Michel Kabay\AppData\Local\Microsoft\Windows\Temporary Internet Files\Content.IE5\CTCHPBOP\MC90007093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57" y="1524000"/>
            <a:ext cx="5290643" cy="4985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ichel Kabay\AppData\Local\Microsoft\Windows\Temporary Internet Files\Content.IE5\CTCHPBOP\MP900308998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4" y="-1"/>
            <a:ext cx="916214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91400" cy="1143000"/>
          </a:xfrm>
        </p:spPr>
        <p:txBody>
          <a:bodyPr/>
          <a:lstStyle/>
          <a:p>
            <a:pPr lvl="0" algn="r"/>
            <a:r>
              <a:rPr lang="en-US" dirty="0"/>
              <a:t>EU Telecommunications Directive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 to telecommunications companies &amp; agencies</a:t>
            </a:r>
          </a:p>
          <a:p>
            <a:r>
              <a:rPr lang="en-US" dirty="0"/>
              <a:t>Ensure technological assurance of privacy for communications</a:t>
            </a:r>
          </a:p>
          <a:p>
            <a:r>
              <a:rPr lang="en-US" dirty="0"/>
              <a:t>Restricts access to billing information</a:t>
            </a:r>
          </a:p>
          <a:p>
            <a:r>
              <a:rPr lang="en-US" dirty="0"/>
              <a:t>Limits marketing strategies</a:t>
            </a:r>
          </a:p>
          <a:p>
            <a:r>
              <a:rPr lang="en-US" dirty="0"/>
              <a:t>Allows per-line blocking of caller ID</a:t>
            </a:r>
          </a:p>
          <a:p>
            <a:r>
              <a:rPr lang="en-US" dirty="0"/>
              <a:t>Forces deletion of call-specific information at end of communication</a:t>
            </a:r>
          </a:p>
          <a:p>
            <a:r>
              <a:rPr lang="en-US" dirty="0"/>
              <a:t>New proposal goes further: affect</a:t>
            </a:r>
            <a:r>
              <a:rPr lang="en-US" i="1" dirty="0"/>
              <a:t> all </a:t>
            </a:r>
            <a:r>
              <a:rPr lang="en-US" dirty="0"/>
              <a:t>electronic communications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European Data Protection Supervisor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4343400"/>
            <a:ext cx="7162800" cy="1981200"/>
          </a:xfrm>
        </p:spPr>
        <p:txBody>
          <a:bodyPr/>
          <a:lstStyle/>
          <a:p>
            <a:r>
              <a:rPr lang="en-US" dirty="0"/>
              <a:t>Independent supervisory body</a:t>
            </a:r>
          </a:p>
          <a:p>
            <a:r>
              <a:rPr lang="en-US" dirty="0"/>
              <a:t>Monitor application of regulations affecting data gathering, transmission, and use of PII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6250" t="11250" r="781" b="71250"/>
          <a:stretch>
            <a:fillRect/>
          </a:stretch>
        </p:blipFill>
        <p:spPr bwMode="auto">
          <a:xfrm>
            <a:off x="0" y="13716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47800" y="3733800"/>
            <a:ext cx="6330707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http://www.edps.europa.eu/EDPSWEB/edps/EDPS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3579168" cy="5029200"/>
          </a:xfrm>
        </p:spPr>
        <p:txBody>
          <a:bodyPr/>
          <a:lstStyle/>
          <a:p>
            <a:r>
              <a:rPr lang="en-US" sz="2800" dirty="0"/>
              <a:t>Worldwide Trends</a:t>
            </a:r>
          </a:p>
          <a:p>
            <a:r>
              <a:rPr lang="en-US" sz="2800" dirty="0"/>
              <a:t>European Approaches to Privacy</a:t>
            </a:r>
          </a:p>
          <a:p>
            <a:r>
              <a:rPr lang="en-US" sz="2800" dirty="0"/>
              <a:t>United States</a:t>
            </a:r>
          </a:p>
          <a:p>
            <a:r>
              <a:rPr lang="en-US" sz="2800" dirty="0"/>
              <a:t>Compliance Models</a:t>
            </a:r>
          </a:p>
        </p:txBody>
      </p:sp>
      <p:pic>
        <p:nvPicPr>
          <p:cNvPr id="1026" name="Picture 2" descr="C:\Users\Michel Kabay\AppData\Local\Microsoft\Windows\Temporary Internet Files\Content.IE5\JFELZQYZ\MP9004318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68" y="0"/>
            <a:ext cx="4574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United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History, Common Law Torts</a:t>
            </a:r>
          </a:p>
          <a:p>
            <a:r>
              <a:rPr lang="en-US" sz="2800" dirty="0"/>
              <a:t>Public Sector</a:t>
            </a:r>
          </a:p>
          <a:p>
            <a:r>
              <a:rPr lang="en-US" sz="2800" dirty="0"/>
              <a:t>Private Sector</a:t>
            </a:r>
          </a:p>
          <a:p>
            <a:r>
              <a:rPr lang="en-US" sz="2800" dirty="0"/>
              <a:t>State Legislation</a:t>
            </a:r>
          </a:p>
        </p:txBody>
      </p:sp>
      <p:pic>
        <p:nvPicPr>
          <p:cNvPr id="12292" name="Picture 4" descr="C:\Users\Michel Kabay\AppData\Local\Microsoft\Windows\Temporary Internet Files\Content.IE5\CTCHPBOP\MP90040066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654552" cy="3654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14425"/>
            <a:ext cx="3124200" cy="2343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96200" cy="1295400"/>
          </a:xfrm>
        </p:spPr>
        <p:txBody>
          <a:bodyPr/>
          <a:lstStyle/>
          <a:p>
            <a:pPr lvl="0"/>
            <a:r>
              <a:rPr lang="en-US" dirty="0"/>
              <a:t>History, Common Law Torts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210175"/>
          </a:xfrm>
        </p:spPr>
        <p:txBody>
          <a:bodyPr/>
          <a:lstStyle/>
          <a:p>
            <a:r>
              <a:rPr lang="en-US" dirty="0"/>
              <a:t>Privacy as cause for tort: </a:t>
            </a:r>
            <a:br>
              <a:rPr lang="en-US" dirty="0"/>
            </a:br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century development</a:t>
            </a:r>
          </a:p>
          <a:p>
            <a:pPr lvl="1"/>
            <a:r>
              <a:rPr lang="en-US" dirty="0"/>
              <a:t>Constitution did not recognize </a:t>
            </a:r>
            <a:br>
              <a:rPr lang="en-US" dirty="0"/>
            </a:br>
            <a:r>
              <a:rPr lang="en-US" dirty="0"/>
              <a:t>privacy explicitly</a:t>
            </a:r>
          </a:p>
          <a:p>
            <a:pPr lvl="1"/>
            <a:r>
              <a:rPr lang="en-US" dirty="0"/>
              <a:t>Growing urbanization forced </a:t>
            </a:r>
            <a:br>
              <a:rPr lang="en-US" dirty="0"/>
            </a:br>
            <a:r>
              <a:rPr lang="en-US" dirty="0"/>
              <a:t>growing awareness of need for </a:t>
            </a:r>
            <a:br>
              <a:rPr lang="en-US" dirty="0"/>
            </a:br>
            <a:r>
              <a:rPr lang="en-US" dirty="0"/>
              <a:t>privacy law</a:t>
            </a:r>
            <a:endParaRPr lang="en-US" i="1" dirty="0"/>
          </a:p>
          <a:p>
            <a:pPr lvl="1"/>
            <a:r>
              <a:rPr lang="en-US" i="1" dirty="0"/>
              <a:t>“Right to be left alone” posited in 1890</a:t>
            </a:r>
          </a:p>
          <a:p>
            <a:pPr lvl="2"/>
            <a:r>
              <a:rPr lang="en-US" i="1" dirty="0"/>
              <a:t>Charles Warren &amp; Louis Brandeis</a:t>
            </a:r>
          </a:p>
          <a:p>
            <a:pPr lvl="2"/>
            <a:r>
              <a:rPr lang="en-US" i="1" dirty="0"/>
              <a:t>Harvard Law Review</a:t>
            </a:r>
            <a:r>
              <a:rPr lang="en-US" dirty="0"/>
              <a:t> article</a:t>
            </a:r>
          </a:p>
          <a:p>
            <a:pPr lvl="1"/>
            <a:r>
              <a:rPr lang="en-US" dirty="0"/>
              <a:t>State laws evolved without overarching federal law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r>
              <a:rPr lang="en-US" dirty="0"/>
              <a:t>Evolution</a:t>
            </a:r>
            <a:r>
              <a:rPr lang="en-US" baseline="0" dirty="0"/>
              <a:t> of US Privacy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5029200"/>
          </a:xfrm>
        </p:spPr>
        <p:txBody>
          <a:bodyPr/>
          <a:lstStyle/>
          <a:p>
            <a:r>
              <a:rPr lang="en-US" dirty="0"/>
              <a:t>1960 Restatement of Torts defined 4 </a:t>
            </a:r>
            <a:r>
              <a:rPr lang="en-US" dirty="0" err="1"/>
              <a:t>subtorts</a:t>
            </a:r>
            <a:r>
              <a:rPr lang="en-US" dirty="0"/>
              <a:t> related to privacy:</a:t>
            </a:r>
          </a:p>
          <a:p>
            <a:pPr lvl="1"/>
            <a:r>
              <a:rPr lang="en-US" i="1" dirty="0"/>
              <a:t>Intrusion:</a:t>
            </a:r>
            <a:r>
              <a:rPr lang="en-US" dirty="0"/>
              <a:t> unreasonable breach of seclusion if offensive to reasonable person</a:t>
            </a:r>
          </a:p>
          <a:p>
            <a:pPr lvl="1"/>
            <a:r>
              <a:rPr lang="en-US" i="1" dirty="0"/>
              <a:t>Revelation</a:t>
            </a:r>
            <a:r>
              <a:rPr lang="en-US" dirty="0"/>
              <a:t> of private facts: unauthorized &amp; unreasonable publicity of facts not of legitimate concern to public – when given to wide audience</a:t>
            </a:r>
          </a:p>
          <a:p>
            <a:pPr lvl="1"/>
            <a:r>
              <a:rPr lang="en-US" i="1" dirty="0"/>
              <a:t>False light:</a:t>
            </a:r>
            <a:r>
              <a:rPr lang="en-US" dirty="0"/>
              <a:t> conveying false impression</a:t>
            </a:r>
          </a:p>
          <a:p>
            <a:pPr lvl="1"/>
            <a:r>
              <a:rPr lang="en-US" i="1" dirty="0"/>
              <a:t>Misappropriation:</a:t>
            </a:r>
            <a:r>
              <a:rPr lang="en-US" dirty="0"/>
              <a:t> unauthorized </a:t>
            </a:r>
            <a:br>
              <a:rPr lang="en-US" dirty="0"/>
            </a:br>
            <a:r>
              <a:rPr lang="en-US" dirty="0"/>
              <a:t>use of name or likeness for </a:t>
            </a:r>
            <a:br>
              <a:rPr lang="en-US" dirty="0"/>
            </a:br>
            <a:r>
              <a:rPr lang="en-US" dirty="0"/>
              <a:t>benefit or gain (often </a:t>
            </a:r>
            <a:br>
              <a:rPr lang="en-US" dirty="0"/>
            </a:br>
            <a:r>
              <a:rPr lang="en-US" dirty="0"/>
              <a:t>used by celebrities)</a:t>
            </a:r>
          </a:p>
        </p:txBody>
      </p:sp>
      <p:pic>
        <p:nvPicPr>
          <p:cNvPr id="14338" name="Picture 2" descr="C:\Users\Michel Kabay\AppData\Local\Microsoft\Windows\Temporary Internet Files\Content.IE5\ESMVWIZX\MC9001498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841" y="3733800"/>
            <a:ext cx="6087559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758950"/>
            <a:ext cx="4551489" cy="3422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153400" cy="1219200"/>
          </a:xfrm>
        </p:spPr>
        <p:txBody>
          <a:bodyPr/>
          <a:lstStyle/>
          <a:p>
            <a:pPr lvl="0"/>
            <a:r>
              <a:rPr lang="en-US" dirty="0"/>
              <a:t>Public Sector in USA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8610600" cy="5029200"/>
          </a:xfrm>
        </p:spPr>
        <p:txBody>
          <a:bodyPr/>
          <a:lstStyle/>
          <a:p>
            <a:r>
              <a:rPr lang="en-US" sz="2800" dirty="0"/>
              <a:t>History</a:t>
            </a:r>
          </a:p>
          <a:p>
            <a:r>
              <a:rPr lang="en-US" sz="2800" dirty="0"/>
              <a:t>Privacy</a:t>
            </a:r>
            <a:r>
              <a:rPr lang="en-US" sz="2800" baseline="0" dirty="0"/>
              <a:t> Act of 1974 &amp; FOIA</a:t>
            </a:r>
          </a:p>
          <a:p>
            <a:r>
              <a:rPr lang="en-US" sz="2800" baseline="0" dirty="0"/>
              <a:t>ECPA of 1986</a:t>
            </a:r>
          </a:p>
          <a:p>
            <a:r>
              <a:rPr lang="en-US" sz="2800" baseline="0" dirty="0"/>
              <a:t>Right to Financial </a:t>
            </a:r>
            <a:br>
              <a:rPr lang="en-US" sz="2800" baseline="0" dirty="0"/>
            </a:br>
            <a:r>
              <a:rPr lang="en-US" sz="2800" baseline="0" dirty="0"/>
              <a:t>Privacy Act of 1978</a:t>
            </a:r>
          </a:p>
          <a:p>
            <a:r>
              <a:rPr lang="en-US" sz="2800" baseline="0" dirty="0"/>
              <a:t>Driver’s Privacy </a:t>
            </a:r>
            <a:br>
              <a:rPr lang="en-US" sz="2800" baseline="0" dirty="0"/>
            </a:br>
            <a:r>
              <a:rPr lang="en-US" sz="2800" baseline="0" dirty="0"/>
              <a:t>Protection Act</a:t>
            </a:r>
          </a:p>
          <a:p>
            <a:r>
              <a:rPr lang="en-US" sz="2800" dirty="0"/>
              <a:t>Law Enforcement &amp; </a:t>
            </a:r>
            <a:br>
              <a:rPr lang="en-US" sz="2800" dirty="0"/>
            </a:br>
            <a:r>
              <a:rPr lang="en-US" sz="2800" dirty="0"/>
              <a:t>National Security Surveillance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pPr lvl="0"/>
            <a:r>
              <a:rPr lang="en-US" dirty="0"/>
              <a:t>History of US Public Sector Privacy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10600" cy="4953000"/>
          </a:xfrm>
        </p:spPr>
        <p:txBody>
          <a:bodyPr/>
          <a:lstStyle/>
          <a:p>
            <a:pPr lvl="0"/>
            <a:r>
              <a:rPr lang="en-US" dirty="0"/>
              <a:t>Long-standing restrictions on government intrusions into private lives of citizens</a:t>
            </a:r>
          </a:p>
          <a:p>
            <a:r>
              <a:rPr lang="en-US" dirty="0"/>
              <a:t>US Constitution </a:t>
            </a:r>
          </a:p>
          <a:p>
            <a:pPr lvl="1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Amendment governs search and seizure</a:t>
            </a:r>
          </a:p>
          <a:p>
            <a:pPr lvl="1"/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Amendment governs state laws</a:t>
            </a:r>
          </a:p>
          <a:p>
            <a:pPr lvl="1"/>
            <a:r>
              <a:rPr lang="en-US" dirty="0"/>
              <a:t>But no explicit mention of </a:t>
            </a:r>
            <a:r>
              <a:rPr lang="en-US" i="1" dirty="0"/>
              <a:t>privacy</a:t>
            </a:r>
          </a:p>
          <a:p>
            <a:r>
              <a:rPr lang="en-US" dirty="0"/>
              <a:t>Case law and statutes have </a:t>
            </a:r>
            <a:br>
              <a:rPr lang="en-US" dirty="0"/>
            </a:br>
            <a:r>
              <a:rPr lang="en-US" dirty="0"/>
              <a:t>defined privacy rights</a:t>
            </a:r>
          </a:p>
          <a:p>
            <a:r>
              <a:rPr lang="en-US" dirty="0"/>
              <a:t>State constitutions usually also </a:t>
            </a:r>
            <a:br>
              <a:rPr lang="en-US" dirty="0"/>
            </a:br>
            <a:r>
              <a:rPr lang="en-US" dirty="0"/>
              <a:t>include restrictions</a:t>
            </a:r>
          </a:p>
          <a:p>
            <a:r>
              <a:rPr lang="en-US" dirty="0"/>
              <a:t>Governments usually have stricter </a:t>
            </a:r>
            <a:br>
              <a:rPr lang="en-US" dirty="0"/>
            </a:br>
            <a:r>
              <a:rPr lang="en-US" dirty="0"/>
              <a:t>privacy protection than private sector</a:t>
            </a:r>
          </a:p>
        </p:txBody>
      </p:sp>
      <p:pic>
        <p:nvPicPr>
          <p:cNvPr id="16386" name="Picture 2" descr="C:\Users\Michel Kabay\AppData\Local\Microsoft\Windows\Temporary Internet Files\Content.IE5\MJEHAIXO\MC9003100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6830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Act of 1974 &amp; FOIA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467600" cy="5334000"/>
          </a:xfrm>
        </p:spPr>
        <p:txBody>
          <a:bodyPr/>
          <a:lstStyle/>
          <a:p>
            <a:r>
              <a:rPr lang="en-US" dirty="0"/>
              <a:t>Privacy Act of 1974</a:t>
            </a:r>
          </a:p>
          <a:p>
            <a:pPr lvl="1"/>
            <a:r>
              <a:rPr lang="en-US" dirty="0"/>
              <a:t>Limits on federal government can use &amp; transfer PII</a:t>
            </a:r>
          </a:p>
          <a:p>
            <a:pPr lvl="1"/>
            <a:r>
              <a:rPr lang="en-US" dirty="0"/>
              <a:t>Individual rights to know PII held by federal government</a:t>
            </a:r>
          </a:p>
          <a:p>
            <a:pPr lvl="0"/>
            <a:r>
              <a:rPr lang="en-US" dirty="0"/>
              <a:t>Freedom of Information Act (FOIA) part of Privacy</a:t>
            </a:r>
            <a:r>
              <a:rPr lang="en-US" baseline="0" dirty="0"/>
              <a:t> Act</a:t>
            </a:r>
          </a:p>
          <a:p>
            <a:pPr lvl="1"/>
            <a:r>
              <a:rPr lang="en-US" dirty="0"/>
              <a:t>Determine</a:t>
            </a:r>
          </a:p>
          <a:p>
            <a:pPr lvl="1"/>
            <a:r>
              <a:rPr lang="en-US" dirty="0"/>
              <a:t>Forbid</a:t>
            </a:r>
          </a:p>
          <a:p>
            <a:pPr lvl="1"/>
            <a:r>
              <a:rPr lang="en-US" dirty="0"/>
              <a:t>Access</a:t>
            </a:r>
          </a:p>
          <a:p>
            <a:pPr lvl="1"/>
            <a:r>
              <a:rPr lang="en-US" dirty="0"/>
              <a:t>Correct</a:t>
            </a:r>
          </a:p>
          <a:p>
            <a:pPr lvl="1"/>
            <a:r>
              <a:rPr lang="en-US" dirty="0"/>
              <a:t>Current, relevant, not excessive</a:t>
            </a:r>
          </a:p>
          <a:p>
            <a:pPr lvl="1"/>
            <a:r>
              <a:rPr lang="en-US" dirty="0"/>
              <a:t>Private right of legal action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3238500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/>
              <a:t>ECPA of 1986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62000"/>
            <a:ext cx="8931275" cy="5562600"/>
          </a:xfrm>
        </p:spPr>
        <p:txBody>
          <a:bodyPr/>
          <a:lstStyle/>
          <a:p>
            <a:r>
              <a:rPr lang="en-US" dirty="0"/>
              <a:t>Electronic Communications</a:t>
            </a:r>
            <a:r>
              <a:rPr lang="en-US" baseline="0" dirty="0"/>
              <a:t> Privacy Act of 1986</a:t>
            </a:r>
          </a:p>
          <a:p>
            <a:pPr lvl="1"/>
            <a:r>
              <a:rPr lang="en-US" dirty="0"/>
              <a:t>Amended</a:t>
            </a:r>
            <a:r>
              <a:rPr lang="en-US" baseline="0" dirty="0"/>
              <a:t> Wiretap Law of 1968</a:t>
            </a:r>
          </a:p>
          <a:p>
            <a:pPr lvl="1"/>
            <a:r>
              <a:rPr lang="en-US" dirty="0"/>
              <a:t>Prohibits unauthorized, </a:t>
            </a:r>
            <a:br>
              <a:rPr lang="en-US" dirty="0"/>
            </a:br>
            <a:r>
              <a:rPr lang="en-US" dirty="0"/>
              <a:t>intentional </a:t>
            </a:r>
          </a:p>
          <a:p>
            <a:pPr lvl="2"/>
            <a:r>
              <a:rPr lang="en-US" dirty="0"/>
              <a:t>Interception of</a:t>
            </a:r>
          </a:p>
          <a:p>
            <a:pPr lvl="2"/>
            <a:r>
              <a:rPr lang="en-US" dirty="0"/>
              <a:t>Access to </a:t>
            </a:r>
          </a:p>
          <a:p>
            <a:pPr lvl="1"/>
            <a:r>
              <a:rPr lang="en-US" dirty="0"/>
              <a:t>Wire, oral, electronic </a:t>
            </a:r>
            <a:br>
              <a:rPr lang="en-US" dirty="0"/>
            </a:br>
            <a:r>
              <a:rPr lang="en-US" dirty="0"/>
              <a:t>communications</a:t>
            </a:r>
          </a:p>
          <a:p>
            <a:r>
              <a:rPr lang="en-US" dirty="0"/>
              <a:t>Require court orders to install </a:t>
            </a:r>
            <a:br>
              <a:rPr lang="en-US" dirty="0"/>
            </a:br>
            <a:r>
              <a:rPr lang="en-US" dirty="0"/>
              <a:t>devices</a:t>
            </a:r>
          </a:p>
          <a:p>
            <a:pPr lvl="1"/>
            <a:r>
              <a:rPr lang="en-US" dirty="0"/>
              <a:t>Pen registers (outbound </a:t>
            </a:r>
            <a:br>
              <a:rPr lang="en-US" dirty="0"/>
            </a:br>
            <a:r>
              <a:rPr lang="en-US" dirty="0"/>
              <a:t>phone numbers)</a:t>
            </a:r>
          </a:p>
          <a:p>
            <a:pPr lvl="1"/>
            <a:r>
              <a:rPr lang="en-US" dirty="0"/>
              <a:t>Trap and trace (incoming </a:t>
            </a:r>
            <a:br>
              <a:rPr lang="en-US" dirty="0"/>
            </a:br>
            <a:r>
              <a:rPr lang="en-US" dirty="0"/>
              <a:t>phone numbers)</a:t>
            </a:r>
          </a:p>
          <a:p>
            <a:pPr lvl="1"/>
            <a:r>
              <a:rPr lang="en-US" dirty="0"/>
              <a:t>Not probable cause – only certification from LEO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52" y="1219200"/>
            <a:ext cx="3554123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</a:t>
            </a:r>
            <a:r>
              <a:rPr lang="en-US" baseline="0" dirty="0"/>
              <a:t> to Financial Privacy Act of 1978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953000" cy="4953000"/>
          </a:xfrm>
        </p:spPr>
        <p:txBody>
          <a:bodyPr/>
          <a:lstStyle/>
          <a:p>
            <a:r>
              <a:rPr lang="en-US" dirty="0"/>
              <a:t>Federal government cannot </a:t>
            </a:r>
          </a:p>
          <a:p>
            <a:pPr lvl="1"/>
            <a:r>
              <a:rPr lang="en-US" dirty="0"/>
              <a:t>Obtain financial records for individual</a:t>
            </a:r>
          </a:p>
          <a:p>
            <a:pPr lvl="1"/>
            <a:r>
              <a:rPr lang="en-US" dirty="0"/>
              <a:t>Without informing subject of investigation</a:t>
            </a:r>
          </a:p>
          <a:p>
            <a:r>
              <a:rPr lang="en-US" dirty="0"/>
              <a:t>Subpoena: 90 day limit for informing subject</a:t>
            </a:r>
          </a:p>
          <a:p>
            <a:r>
              <a:rPr lang="en-US" dirty="0"/>
              <a:t>Other methods for authorizing disclosure</a:t>
            </a:r>
          </a:p>
          <a:p>
            <a:pPr lvl="1"/>
            <a:r>
              <a:rPr lang="en-US" dirty="0"/>
              <a:t>Must inform subject</a:t>
            </a:r>
          </a:p>
          <a:p>
            <a:pPr lvl="2"/>
            <a:r>
              <a:rPr lang="en-US" dirty="0"/>
              <a:t>Before</a:t>
            </a:r>
          </a:p>
          <a:p>
            <a:pPr lvl="2"/>
            <a:r>
              <a:rPr lang="en-US" dirty="0"/>
              <a:t>Simultaneously with</a:t>
            </a:r>
          </a:p>
          <a:p>
            <a:pPr lvl="1"/>
            <a:r>
              <a:rPr lang="en-US" dirty="0"/>
              <a:t>Investigation</a:t>
            </a:r>
          </a:p>
        </p:txBody>
      </p:sp>
      <p:pic>
        <p:nvPicPr>
          <p:cNvPr id="19458" name="Picture 2" descr="C:\Users\Michel Kabay\AppData\Local\Microsoft\Windows\Temporary Internet Files\Content.IE5\ESMVWIZX\MP90040096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66158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Driver’s Privacy</a:t>
            </a:r>
            <a:r>
              <a:rPr lang="en-US" baseline="0" dirty="0"/>
              <a:t> Protection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968" y="1371599"/>
            <a:ext cx="4382632" cy="5006227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time Congress passed law limiting state government access to PII</a:t>
            </a:r>
          </a:p>
          <a:p>
            <a:r>
              <a:rPr lang="en-US" dirty="0"/>
              <a:t>Prohibits</a:t>
            </a:r>
            <a:r>
              <a:rPr lang="en-US" baseline="0" dirty="0"/>
              <a:t> disclosure of PII</a:t>
            </a:r>
            <a:r>
              <a:rPr lang="en-US" dirty="0"/>
              <a:t> associated with motor vehicle ownership / driver’s license</a:t>
            </a:r>
          </a:p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Legitimate government activities</a:t>
            </a:r>
          </a:p>
          <a:p>
            <a:pPr lvl="1"/>
            <a:r>
              <a:rPr lang="en-US" dirty="0"/>
              <a:t>Facilitate (safety) recalls</a:t>
            </a:r>
          </a:p>
        </p:txBody>
      </p:sp>
      <p:pic>
        <p:nvPicPr>
          <p:cNvPr id="20482" name="Picture 2" descr="C:\Users\Michel Kabay\AppData\Local\Microsoft\Windows\Temporary Internet Files\Content.IE5\MJEHAIXO\MC9002808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49300"/>
            <a:ext cx="4227968" cy="59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ichel Kabay\AppData\Local\Microsoft\Windows\Temporary Internet Files\Content.IE5\JFELZQYZ\MP900431044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Enforcement</a:t>
            </a:r>
            <a:r>
              <a:rPr lang="en-US" baseline="0" dirty="0"/>
              <a:t> &amp; National Security 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772400" cy="5334000"/>
          </a:xfrm>
        </p:spPr>
        <p:txBody>
          <a:bodyPr/>
          <a:lstStyle/>
          <a:p>
            <a:r>
              <a:rPr lang="en-US" sz="2000" dirty="0"/>
              <a:t>Criminal activity aided by technological advances</a:t>
            </a:r>
          </a:p>
          <a:p>
            <a:r>
              <a:rPr lang="en-US" sz="2000" dirty="0"/>
              <a:t>Law enforcement</a:t>
            </a:r>
            <a:r>
              <a:rPr lang="en-US" sz="2000" baseline="0" dirty="0"/>
              <a:t> &amp; national security information gathering also enhanced</a:t>
            </a:r>
          </a:p>
          <a:p>
            <a:r>
              <a:rPr lang="en-US" sz="2000" baseline="0" dirty="0"/>
              <a:t>Monitoring – search data for signs of crime</a:t>
            </a:r>
          </a:p>
          <a:p>
            <a:pPr lvl="1"/>
            <a:r>
              <a:rPr lang="en-US" sz="2000" dirty="0"/>
              <a:t>Packet sniffers: capture &amp; scan packets for keywords using signatures or heuristics</a:t>
            </a:r>
          </a:p>
          <a:p>
            <a:pPr lvl="1"/>
            <a:r>
              <a:rPr lang="en-US" sz="2000" dirty="0"/>
              <a:t>Black boxes: log communications traffic</a:t>
            </a:r>
          </a:p>
          <a:p>
            <a:r>
              <a:rPr lang="en-US" sz="2000" dirty="0"/>
              <a:t>Surveillance – eavesdrop on communications / behavior of specific subjects of investigation</a:t>
            </a:r>
          </a:p>
          <a:p>
            <a:pPr lvl="1"/>
            <a:r>
              <a:rPr lang="en-US" sz="2000" dirty="0"/>
              <a:t>ECHELON – USA, UK, NZ, Australia, Canada</a:t>
            </a:r>
          </a:p>
          <a:p>
            <a:pPr lvl="1"/>
            <a:r>
              <a:rPr lang="en-US" sz="2000" dirty="0"/>
              <a:t>CALEA (Communications Assistance for Law Enforcement Act of 1994) requires technical standards for ISPs</a:t>
            </a:r>
          </a:p>
          <a:p>
            <a:pPr lvl="1"/>
            <a:r>
              <a:rPr lang="en-US" sz="2000" dirty="0"/>
              <a:t>Council of Europe Convention on Cyber-Crime (2004)</a:t>
            </a:r>
          </a:p>
          <a:p>
            <a:pPr lvl="2"/>
            <a:r>
              <a:rPr lang="en-US" sz="2000" dirty="0"/>
              <a:t>22 countries ratified</a:t>
            </a:r>
          </a:p>
          <a:p>
            <a:pPr lvl="2"/>
            <a:r>
              <a:rPr lang="en-US" sz="2000" dirty="0"/>
              <a:t>Criticism from privacy advocates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8153400" cy="1320800"/>
          </a:xfrm>
        </p:spPr>
        <p:txBody>
          <a:bodyPr/>
          <a:lstStyle/>
          <a:p>
            <a:pPr lvl="0"/>
            <a:r>
              <a:rPr lang="en-US" dirty="0"/>
              <a:t>Worldwide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249057" cy="5486400"/>
          </a:xfrm>
        </p:spPr>
        <p:txBody>
          <a:bodyPr/>
          <a:lstStyle/>
          <a:p>
            <a:r>
              <a:rPr lang="en-US" dirty="0"/>
              <a:t>Technology brings increased opportunities for data collection &amp; commercial use</a:t>
            </a:r>
          </a:p>
          <a:p>
            <a:r>
              <a:rPr lang="en-US" dirty="0"/>
              <a:t>Growing concern over privacy protection</a:t>
            </a:r>
          </a:p>
          <a:p>
            <a:r>
              <a:rPr lang="en-US" dirty="0"/>
              <a:t>Cutting-edge developing technologies </a:t>
            </a:r>
          </a:p>
          <a:p>
            <a:pPr lvl="1"/>
            <a:r>
              <a:rPr lang="en-US" dirty="0"/>
              <a:t>DNA databases</a:t>
            </a:r>
          </a:p>
          <a:p>
            <a:pPr lvl="1"/>
            <a:r>
              <a:rPr lang="en-US" dirty="0"/>
              <a:t>RFID</a:t>
            </a:r>
          </a:p>
          <a:p>
            <a:pPr lvl="1"/>
            <a:r>
              <a:rPr lang="en-US" dirty="0"/>
              <a:t>Electronic health records</a:t>
            </a:r>
          </a:p>
          <a:p>
            <a:r>
              <a:rPr lang="en-US" dirty="0"/>
              <a:t>Recent </a:t>
            </a:r>
            <a:r>
              <a:rPr lang="en-US" dirty="0" err="1"/>
              <a:t>cyberprivacy</a:t>
            </a:r>
            <a:r>
              <a:rPr lang="en-US"/>
              <a:t> issues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Michel Kabay\AppData\Local\Microsoft\Windows\Temporary Internet Files\Content.IE5\CTCHPBOP\MP90039879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257"/>
            <a:ext cx="4916714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391400" cy="1143000"/>
          </a:xfrm>
        </p:spPr>
        <p:txBody>
          <a:bodyPr/>
          <a:lstStyle/>
          <a:p>
            <a:pPr lvl="0"/>
            <a:r>
              <a:rPr lang="en-US" dirty="0"/>
              <a:t>Private Sector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066800"/>
            <a:ext cx="8153400" cy="5257800"/>
          </a:xfrm>
        </p:spPr>
        <p:txBody>
          <a:bodyPr/>
          <a:lstStyle/>
          <a:p>
            <a:r>
              <a:rPr lang="en-US" dirty="0"/>
              <a:t>Overview of US Private Sector Regulations</a:t>
            </a:r>
          </a:p>
          <a:p>
            <a:r>
              <a:rPr lang="en-US" dirty="0"/>
              <a:t>Gramm-Leach-Bliley Act</a:t>
            </a:r>
          </a:p>
          <a:p>
            <a:r>
              <a:rPr lang="en-US" dirty="0"/>
              <a:t>Children’s Online Privacy Protection Act</a:t>
            </a:r>
          </a:p>
          <a:p>
            <a:r>
              <a:rPr lang="en-US" dirty="0"/>
              <a:t>Health Insurance Portability and Accountability Act</a:t>
            </a:r>
          </a:p>
          <a:p>
            <a:r>
              <a:rPr lang="en-US" dirty="0"/>
              <a:t>Cable and Video Acts</a:t>
            </a:r>
          </a:p>
          <a:p>
            <a:r>
              <a:rPr lang="en-US" dirty="0"/>
              <a:t>US/EU Safe Harbor</a:t>
            </a:r>
          </a:p>
          <a:p>
            <a:r>
              <a:rPr lang="en-US" dirty="0"/>
              <a:t>Workplace Privacy</a:t>
            </a:r>
          </a:p>
          <a:p>
            <a:r>
              <a:rPr lang="en-US" dirty="0"/>
              <a:t>Anonymous </a:t>
            </a:r>
            <a:r>
              <a:rPr lang="en-US" dirty="0" err="1"/>
              <a:t>Cybersmearing</a:t>
            </a:r>
            <a:endParaRPr lang="en-US" dirty="0"/>
          </a:p>
          <a:p>
            <a:r>
              <a:rPr lang="en-US" dirty="0"/>
              <a:t>Online Monitoring Technology</a:t>
            </a:r>
          </a:p>
          <a:p>
            <a:r>
              <a:rPr lang="en-US" dirty="0"/>
              <a:t>Location Privacy</a:t>
            </a:r>
          </a:p>
          <a:p>
            <a:r>
              <a:rPr lang="en-US" dirty="0"/>
              <a:t>Genetic Discrimination</a:t>
            </a:r>
          </a:p>
          <a:p>
            <a:r>
              <a:rPr lang="en-US" dirty="0"/>
              <a:t>Social Network Sites &amp; Privacy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Overview of US Private Sector Regulations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543800" cy="4953000"/>
          </a:xfrm>
        </p:spPr>
        <p:txBody>
          <a:bodyPr/>
          <a:lstStyle/>
          <a:p>
            <a:r>
              <a:rPr lang="en-US" dirty="0"/>
              <a:t>US relatively limited in regulating private sector</a:t>
            </a:r>
          </a:p>
          <a:p>
            <a:pPr lvl="1"/>
            <a:r>
              <a:rPr lang="en-US" dirty="0"/>
              <a:t>Preference for self-regulation</a:t>
            </a:r>
          </a:p>
          <a:p>
            <a:r>
              <a:rPr lang="en-US" dirty="0"/>
              <a:t>Most privacy-related laws are sector-specific</a:t>
            </a:r>
          </a:p>
          <a:p>
            <a:pPr lvl="1"/>
            <a:r>
              <a:rPr lang="en-US" dirty="0"/>
              <a:t>Financial services</a:t>
            </a:r>
          </a:p>
          <a:p>
            <a:pPr lvl="1"/>
            <a:r>
              <a:rPr lang="en-US" dirty="0"/>
              <a:t>Healthcare services</a:t>
            </a:r>
          </a:p>
          <a:p>
            <a:r>
              <a:rPr lang="en-US" dirty="0"/>
              <a:t>Evolving issues</a:t>
            </a:r>
          </a:p>
          <a:p>
            <a:pPr lvl="1"/>
            <a:r>
              <a:rPr lang="en-US" dirty="0"/>
              <a:t>Workplace privacy</a:t>
            </a:r>
          </a:p>
          <a:p>
            <a:pPr lvl="1"/>
            <a:r>
              <a:rPr lang="en-US" dirty="0"/>
              <a:t>Defamation</a:t>
            </a:r>
          </a:p>
          <a:p>
            <a:pPr lvl="1"/>
            <a:r>
              <a:rPr lang="en-US" dirty="0"/>
              <a:t>Location</a:t>
            </a:r>
          </a:p>
          <a:p>
            <a:pPr lvl="1"/>
            <a:r>
              <a:rPr lang="en-US" dirty="0"/>
              <a:t>Genetics</a:t>
            </a:r>
          </a:p>
          <a:p>
            <a:pPr lvl="1"/>
            <a:r>
              <a:rPr lang="en-US" dirty="0"/>
              <a:t>Social networks</a:t>
            </a:r>
          </a:p>
        </p:txBody>
      </p:sp>
      <p:pic>
        <p:nvPicPr>
          <p:cNvPr id="22530" name="Picture 2" descr="C:\Users\Michel Kabay\AppData\Local\Microsoft\Windows\Temporary Internet Files\Content.IE5\CTCHPBOP\MC90023331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327660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Gramm-Leach-Bliley 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117600"/>
            <a:ext cx="7441718" cy="5181600"/>
          </a:xfrm>
        </p:spPr>
        <p:txBody>
          <a:bodyPr/>
          <a:lstStyle/>
          <a:p>
            <a:r>
              <a:rPr lang="en-US" sz="2100" dirty="0"/>
              <a:t>GLB – 1999 law named for its architects</a:t>
            </a:r>
          </a:p>
          <a:p>
            <a:pPr lvl="1"/>
            <a:r>
              <a:rPr lang="en-US" sz="2100" dirty="0"/>
              <a:t>Took effect July 1, 2001</a:t>
            </a:r>
          </a:p>
          <a:p>
            <a:r>
              <a:rPr lang="en-US" sz="2100" dirty="0"/>
              <a:t>Applies to all </a:t>
            </a:r>
            <a:r>
              <a:rPr lang="en-US" sz="2100" i="1" dirty="0"/>
              <a:t>financial institutions</a:t>
            </a:r>
          </a:p>
          <a:p>
            <a:pPr lvl="1"/>
            <a:r>
              <a:rPr lang="en-US" sz="2100" dirty="0"/>
              <a:t>Protect data subjects’ PII</a:t>
            </a:r>
          </a:p>
          <a:p>
            <a:pPr lvl="1"/>
            <a:r>
              <a:rPr lang="en-US" sz="2100" dirty="0"/>
              <a:t>Disclose policies to data subjects</a:t>
            </a:r>
          </a:p>
          <a:p>
            <a:pPr lvl="1"/>
            <a:r>
              <a:rPr lang="en-US" sz="2100" dirty="0"/>
              <a:t>Provide options for sharing info (or not)</a:t>
            </a:r>
          </a:p>
          <a:p>
            <a:pPr lvl="1"/>
            <a:r>
              <a:rPr lang="en-US" sz="2100" dirty="0"/>
              <a:t>FTC in particular has extended definition </a:t>
            </a:r>
            <a:br>
              <a:rPr lang="en-US" sz="2100" dirty="0"/>
            </a:br>
            <a:r>
              <a:rPr lang="en-US" sz="2100" dirty="0"/>
              <a:t>of </a:t>
            </a:r>
            <a:r>
              <a:rPr lang="en-US" sz="2100" i="1" dirty="0"/>
              <a:t>financial institutions</a:t>
            </a:r>
          </a:p>
          <a:p>
            <a:r>
              <a:rPr lang="en-US" sz="2100" dirty="0"/>
              <a:t>Widespread effects in many industries</a:t>
            </a:r>
          </a:p>
          <a:p>
            <a:pPr lvl="1"/>
            <a:r>
              <a:rPr lang="en-US" sz="2100" dirty="0"/>
              <a:t>Capture &amp; maintain opt-out requests</a:t>
            </a:r>
          </a:p>
          <a:p>
            <a:pPr lvl="1"/>
            <a:r>
              <a:rPr lang="en-US" sz="2100" dirty="0"/>
              <a:t>Send notices to affected customers</a:t>
            </a:r>
          </a:p>
          <a:p>
            <a:pPr lvl="1"/>
            <a:r>
              <a:rPr lang="en-US" sz="2100" dirty="0"/>
              <a:t>Limits on selling customer lists</a:t>
            </a:r>
          </a:p>
          <a:p>
            <a:pPr lvl="1"/>
            <a:r>
              <a:rPr lang="en-US" sz="2100" dirty="0"/>
              <a:t>Be sure arrangements meet multiple </a:t>
            </a:r>
            <a:br>
              <a:rPr lang="en-US" sz="2100" dirty="0"/>
            </a:br>
            <a:r>
              <a:rPr lang="en-US" sz="2100" dirty="0"/>
              <a:t>regulators’ requirements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479826" cy="265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30" y="0"/>
            <a:ext cx="1474304" cy="265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79" y="3821668"/>
            <a:ext cx="147430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383" y="4936435"/>
            <a:ext cx="1249060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 Narrow" pitchFamily="34" charset="0"/>
              </a:rPr>
              <a:t>Phil Gramm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53780" y="2650435"/>
            <a:ext cx="1112805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 Narrow" pitchFamily="34" charset="0"/>
              </a:rPr>
              <a:t>Jim Leach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1825" y="6488668"/>
            <a:ext cx="1129412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 Narrow" pitchFamily="34" charset="0"/>
              </a:rPr>
              <a:t>Tom Bliley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Children’s Online Privacy Protection 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600200"/>
            <a:ext cx="7391400" cy="4724400"/>
          </a:xfrm>
        </p:spPr>
        <p:txBody>
          <a:bodyPr/>
          <a:lstStyle/>
          <a:p>
            <a:r>
              <a:rPr lang="en-US" dirty="0"/>
              <a:t>COPPA passed 1998</a:t>
            </a:r>
          </a:p>
          <a:p>
            <a:r>
              <a:rPr lang="en-US" dirty="0"/>
              <a:t>Prohibits</a:t>
            </a:r>
          </a:p>
          <a:p>
            <a:pPr lvl="1"/>
            <a:r>
              <a:rPr lang="en-US" dirty="0"/>
              <a:t>Collection</a:t>
            </a:r>
          </a:p>
          <a:p>
            <a:pPr lvl="1"/>
            <a:r>
              <a:rPr lang="en-US" dirty="0"/>
              <a:t>Use</a:t>
            </a:r>
          </a:p>
          <a:p>
            <a:pPr lvl="1"/>
            <a:r>
              <a:rPr lang="en-US" dirty="0"/>
              <a:t>Disclosure</a:t>
            </a:r>
          </a:p>
          <a:p>
            <a:r>
              <a:rPr lang="en-US" dirty="0"/>
              <a:t>Children’s PII without verifiable parental consent</a:t>
            </a:r>
          </a:p>
          <a:p>
            <a:r>
              <a:rPr lang="en-US" dirty="0"/>
              <a:t>FTC rules violations “unfair or deceptive trade practices”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030824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3350908" cy="204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pPr lvl="0"/>
            <a:r>
              <a:rPr lang="en-US" dirty="0"/>
              <a:t>Health Insurance Portability and Accountability 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71600"/>
            <a:ext cx="8610600" cy="4953000"/>
          </a:xfrm>
        </p:spPr>
        <p:txBody>
          <a:bodyPr/>
          <a:lstStyle/>
          <a:p>
            <a:r>
              <a:rPr lang="en-US"/>
              <a:t>HIPAA </a:t>
            </a:r>
            <a:r>
              <a:rPr lang="en-US" dirty="0"/>
              <a:t>(not </a:t>
            </a:r>
            <a:r>
              <a:rPr lang="en-US" i="1" dirty="0"/>
              <a:t>HIPPA</a:t>
            </a:r>
            <a:r>
              <a:rPr lang="en-US" dirty="0"/>
              <a:t>) passed 1996</a:t>
            </a:r>
          </a:p>
          <a:p>
            <a:pPr lvl="1"/>
            <a:r>
              <a:rPr lang="en-US" dirty="0"/>
              <a:t>Last compliance deadline was </a:t>
            </a:r>
            <a:br>
              <a:rPr lang="en-US" dirty="0"/>
            </a:br>
            <a:r>
              <a:rPr lang="en-US" dirty="0"/>
              <a:t>2004</a:t>
            </a:r>
          </a:p>
          <a:p>
            <a:r>
              <a:rPr lang="en-US" dirty="0"/>
              <a:t>Providers &amp; health plans must</a:t>
            </a:r>
          </a:p>
          <a:p>
            <a:pPr lvl="1"/>
            <a:r>
              <a:rPr lang="en-US" dirty="0"/>
              <a:t>Give patients clear written </a:t>
            </a:r>
            <a:br>
              <a:rPr lang="en-US" dirty="0"/>
            </a:br>
            <a:r>
              <a:rPr lang="en-US" dirty="0"/>
              <a:t>explanations of how organizations handle PII</a:t>
            </a:r>
          </a:p>
          <a:p>
            <a:pPr lvl="1"/>
            <a:r>
              <a:rPr lang="en-US" dirty="0"/>
              <a:t>Minimize use of PII to essentials</a:t>
            </a:r>
          </a:p>
          <a:p>
            <a:pPr lvl="1"/>
            <a:r>
              <a:rPr lang="en-US" dirty="0"/>
              <a:t>Disclosure logs</a:t>
            </a:r>
          </a:p>
          <a:p>
            <a:pPr lvl="1"/>
            <a:r>
              <a:rPr lang="en-US" dirty="0"/>
              <a:t>Cannot condition services on waiver of rights</a:t>
            </a:r>
          </a:p>
          <a:p>
            <a:r>
              <a:rPr lang="en-US" dirty="0"/>
              <a:t>Criminal penalties for fraudulent </a:t>
            </a:r>
            <a:r>
              <a:rPr lang="en-US" dirty="0" err="1"/>
              <a:t>obtention</a:t>
            </a:r>
            <a:endParaRPr lang="en-US" dirty="0"/>
          </a:p>
          <a:p>
            <a:r>
              <a:rPr lang="en-US" dirty="0"/>
              <a:t>States not preempted from more restrictive laws</a:t>
            </a:r>
          </a:p>
          <a:p>
            <a:r>
              <a:rPr lang="en-US" dirty="0"/>
              <a:t>Substantial fines for violations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Michel Kabay\AppData\Local\Microsoft\Windows\Temporary Internet Files\Content.IE5\MJEHAIXO\MP900316373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Cable and Video Acts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924800" cy="5486400"/>
          </a:xfrm>
        </p:spPr>
        <p:txBody>
          <a:bodyPr/>
          <a:lstStyle/>
          <a:p>
            <a:r>
              <a:rPr lang="en-US" dirty="0"/>
              <a:t>Cable Communications Policy Act of 1984 §551</a:t>
            </a:r>
          </a:p>
          <a:p>
            <a:pPr lvl="1"/>
            <a:r>
              <a:rPr lang="en-US" dirty="0"/>
              <a:t>Protection of subscriber privacy</a:t>
            </a:r>
          </a:p>
          <a:p>
            <a:pPr lvl="1"/>
            <a:r>
              <a:rPr lang="en-US" dirty="0"/>
              <a:t>Annual notice of data collection/use practices</a:t>
            </a:r>
          </a:p>
          <a:p>
            <a:pPr lvl="1"/>
            <a:r>
              <a:rPr lang="en-US" dirty="0"/>
              <a:t>Mandatory prior consent</a:t>
            </a:r>
          </a:p>
          <a:p>
            <a:pPr lvl="1"/>
            <a:r>
              <a:rPr lang="en-US" dirty="0"/>
              <a:t>Law enforcement require court order for info</a:t>
            </a:r>
          </a:p>
          <a:p>
            <a:pPr lvl="1"/>
            <a:r>
              <a:rPr lang="en-US" dirty="0"/>
              <a:t>Private right of action (punitive damages, fees)</a:t>
            </a:r>
          </a:p>
          <a:p>
            <a:r>
              <a:rPr lang="en-US" dirty="0"/>
              <a:t>Video Privacy Protection Act of 1988</a:t>
            </a:r>
          </a:p>
          <a:p>
            <a:pPr lvl="1"/>
            <a:r>
              <a:rPr lang="en-US" dirty="0"/>
              <a:t>Prohibits transfer of video rental records</a:t>
            </a:r>
          </a:p>
          <a:p>
            <a:pPr lvl="1"/>
            <a:r>
              <a:rPr lang="en-US" dirty="0"/>
              <a:t>Exceptions require customer approval</a:t>
            </a:r>
          </a:p>
          <a:p>
            <a:pPr lvl="1"/>
            <a:r>
              <a:rPr lang="en-US" dirty="0"/>
              <a:t>LEOs require warrant</a:t>
            </a:r>
          </a:p>
          <a:p>
            <a:pPr lvl="1"/>
            <a:r>
              <a:rPr lang="en-US" dirty="0"/>
              <a:t>Sometimes described as result of </a:t>
            </a:r>
            <a:r>
              <a:rPr lang="en-US" i="1" dirty="0" err="1"/>
              <a:t>borking</a:t>
            </a:r>
            <a:r>
              <a:rPr lang="en-US" dirty="0"/>
              <a:t> (now a recognized verb) Robert Bork in 1987 over (inoffensive) video rentals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pPr lvl="0"/>
            <a:r>
              <a:rPr lang="en-US" dirty="0"/>
              <a:t>US/EU Safe Harbor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8763000" cy="5410200"/>
          </a:xfrm>
        </p:spPr>
        <p:txBody>
          <a:bodyPr/>
          <a:lstStyle/>
          <a:p>
            <a:r>
              <a:rPr lang="en-US" sz="2200" dirty="0"/>
              <a:t>EU Privacy Directive (1998) restricts </a:t>
            </a:r>
            <a:br>
              <a:rPr lang="en-US" sz="2200" dirty="0"/>
            </a:br>
            <a:r>
              <a:rPr lang="en-US" sz="2200" dirty="0"/>
              <a:t>transfer of PII to nations with </a:t>
            </a:r>
            <a:r>
              <a:rPr lang="en-US" sz="2200" i="1" dirty="0"/>
              <a:t>adequate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privacy protection</a:t>
            </a:r>
          </a:p>
          <a:p>
            <a:r>
              <a:rPr lang="en-US" sz="2200" dirty="0"/>
              <a:t>April 1998 – July 2000: negotiations </a:t>
            </a:r>
            <a:br>
              <a:rPr lang="en-US" sz="2200" dirty="0"/>
            </a:br>
            <a:r>
              <a:rPr lang="en-US" sz="2200" dirty="0"/>
              <a:t>on Safe Harbor provisions allow </a:t>
            </a:r>
            <a:br>
              <a:rPr lang="en-US" sz="2200" dirty="0"/>
            </a:br>
            <a:r>
              <a:rPr lang="en-US" sz="2200" dirty="0"/>
              <a:t>data transfers to </a:t>
            </a:r>
            <a:r>
              <a:rPr lang="en-US" sz="2200" i="1" dirty="0"/>
              <a:t>companies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willing to </a:t>
            </a:r>
          </a:p>
          <a:p>
            <a:pPr lvl="1"/>
            <a:r>
              <a:rPr lang="en-US" sz="2200" dirty="0"/>
              <a:t>Comply with EU Directive </a:t>
            </a:r>
            <a:br>
              <a:rPr lang="en-US" sz="2200" dirty="0"/>
            </a:br>
            <a:r>
              <a:rPr lang="en-US" sz="2200" dirty="0"/>
              <a:t>principles</a:t>
            </a:r>
          </a:p>
          <a:p>
            <a:pPr lvl="1"/>
            <a:r>
              <a:rPr lang="en-US" sz="2200" dirty="0"/>
              <a:t>Self-certify adherence by public </a:t>
            </a:r>
            <a:br>
              <a:rPr lang="en-US" sz="2200" dirty="0"/>
            </a:br>
            <a:r>
              <a:rPr lang="en-US" sz="2200" dirty="0"/>
              <a:t>report to US Dept of Commerce</a:t>
            </a:r>
          </a:p>
          <a:p>
            <a:pPr lvl="1"/>
            <a:r>
              <a:rPr lang="en-US" sz="2200" dirty="0"/>
              <a:t>Provide for independent audit or </a:t>
            </a:r>
            <a:br>
              <a:rPr lang="en-US" sz="2200" dirty="0"/>
            </a:br>
            <a:r>
              <a:rPr lang="en-US" sz="2200" dirty="0"/>
              <a:t>membership in suitable organization</a:t>
            </a:r>
          </a:p>
          <a:p>
            <a:pPr lvl="2"/>
            <a:r>
              <a:rPr lang="en-US" sz="2200" dirty="0" err="1"/>
              <a:t>TRUSTe</a:t>
            </a:r>
            <a:r>
              <a:rPr lang="en-US" sz="2200" dirty="0"/>
              <a:t>, </a:t>
            </a:r>
            <a:r>
              <a:rPr lang="en-US" sz="2200" dirty="0" err="1"/>
              <a:t>BBBOnline</a:t>
            </a:r>
            <a:endParaRPr lang="en-US" sz="2200" dirty="0"/>
          </a:p>
          <a:p>
            <a:pPr lvl="1"/>
            <a:r>
              <a:rPr lang="en-US" sz="2200" dirty="0"/>
              <a:t>Be subject to FTC regulation</a:t>
            </a:r>
          </a:p>
          <a:p>
            <a:pPr lvl="2"/>
            <a:r>
              <a:rPr lang="en-US" sz="2200" dirty="0"/>
              <a:t>Violation of SH actionable as fraud by FTC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3571875" cy="476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ichel Kabay\AppData\Local\Microsoft\Windows\Temporary Internet Files\Content.IE5\CTCHPBOP\MP900431689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Workplace Privacy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772400" cy="5257800"/>
          </a:xfrm>
        </p:spPr>
        <p:txBody>
          <a:bodyPr/>
          <a:lstStyle/>
          <a:p>
            <a:r>
              <a:rPr lang="en-US" sz="2200" dirty="0"/>
              <a:t>EU: simply restricted by EU Privacy Directive = NONE</a:t>
            </a:r>
          </a:p>
          <a:p>
            <a:r>
              <a:rPr lang="en-US" sz="2200" dirty="0"/>
              <a:t>Difficult balance in US</a:t>
            </a:r>
          </a:p>
          <a:p>
            <a:pPr lvl="1"/>
            <a:r>
              <a:rPr lang="en-US" sz="2200" dirty="0"/>
              <a:t>Excessive monitoring = invasion of privacy</a:t>
            </a:r>
          </a:p>
          <a:p>
            <a:pPr lvl="1"/>
            <a:r>
              <a:rPr lang="en-US" sz="2200" dirty="0"/>
              <a:t>Inadequate monitoring = negligence</a:t>
            </a:r>
          </a:p>
          <a:p>
            <a:r>
              <a:rPr lang="en-US" sz="2200" dirty="0"/>
              <a:t>Common law: employer owns resources</a:t>
            </a:r>
          </a:p>
          <a:p>
            <a:pPr lvl="1"/>
            <a:r>
              <a:rPr lang="en-US" sz="2200" dirty="0"/>
              <a:t>Therefore need only provide notice of restrictions and monitoring</a:t>
            </a:r>
          </a:p>
          <a:p>
            <a:r>
              <a:rPr lang="en-US" sz="2200" dirty="0"/>
              <a:t>ECPA governs wiretapping / capture</a:t>
            </a:r>
          </a:p>
          <a:p>
            <a:pPr lvl="1"/>
            <a:r>
              <a:rPr lang="en-US" sz="2200" dirty="0"/>
              <a:t>But excepts system providers</a:t>
            </a:r>
          </a:p>
          <a:p>
            <a:pPr lvl="1"/>
            <a:r>
              <a:rPr lang="en-US" sz="2200" dirty="0"/>
              <a:t>And consent: contract with employees</a:t>
            </a:r>
          </a:p>
          <a:p>
            <a:pPr lvl="1"/>
            <a:r>
              <a:rPr lang="en-US" sz="2200" dirty="0"/>
              <a:t>Live telephone calls: employer cannot monitor non-work-related phone calls</a:t>
            </a:r>
          </a:p>
          <a:p>
            <a:pPr lvl="1"/>
            <a:r>
              <a:rPr lang="en-US" sz="2200" dirty="0"/>
              <a:t>FL &amp; MD require consent of </a:t>
            </a:r>
            <a:r>
              <a:rPr lang="en-US" sz="2200" i="1" dirty="0"/>
              <a:t>both parties</a:t>
            </a:r>
            <a:r>
              <a:rPr lang="en-US" sz="2200" dirty="0"/>
              <a:t> to make wiretap legal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066800"/>
          </a:xfrm>
        </p:spPr>
        <p:txBody>
          <a:bodyPr/>
          <a:lstStyle/>
          <a:p>
            <a:pPr lvl="0"/>
            <a:r>
              <a:rPr lang="en-US" dirty="0"/>
              <a:t>Anonymous </a:t>
            </a:r>
            <a:r>
              <a:rPr lang="en-US" dirty="0" err="1"/>
              <a:t>Cybersmearing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66800"/>
            <a:ext cx="8153400" cy="5257800"/>
          </a:xfrm>
        </p:spPr>
        <p:txBody>
          <a:bodyPr/>
          <a:lstStyle/>
          <a:p>
            <a:r>
              <a:rPr lang="en-US" dirty="0"/>
              <a:t>Organizations can be </a:t>
            </a:r>
            <a:r>
              <a:rPr lang="en-US" i="1" dirty="0" err="1"/>
              <a:t>claqued</a:t>
            </a:r>
            <a:r>
              <a:rPr lang="en-US" dirty="0"/>
              <a:t> or </a:t>
            </a:r>
            <a:r>
              <a:rPr lang="en-US" i="1" dirty="0"/>
              <a:t>smeared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by anonymous posters on the ‘Net: </a:t>
            </a:r>
            <a:br>
              <a:rPr lang="en-US" dirty="0"/>
            </a:br>
            <a:r>
              <a:rPr lang="en-US" dirty="0"/>
              <a:t>options include</a:t>
            </a:r>
          </a:p>
          <a:p>
            <a:pPr lvl="1"/>
            <a:r>
              <a:rPr lang="en-US" dirty="0"/>
              <a:t>Do nothing (don’t feed the trolls)</a:t>
            </a:r>
          </a:p>
          <a:p>
            <a:pPr lvl="1"/>
            <a:r>
              <a:rPr lang="en-US" dirty="0"/>
              <a:t>Identify the poster – contact or sue</a:t>
            </a:r>
          </a:p>
          <a:p>
            <a:pPr lvl="1"/>
            <a:r>
              <a:rPr lang="en-US" dirty="0"/>
              <a:t>Contact law enforcement</a:t>
            </a:r>
          </a:p>
          <a:p>
            <a:pPr lvl="2"/>
            <a:r>
              <a:rPr lang="en-US" dirty="0"/>
              <a:t>Threats to individuals or </a:t>
            </a:r>
            <a:br>
              <a:rPr lang="en-US" dirty="0"/>
            </a:br>
            <a:r>
              <a:rPr lang="en-US" dirty="0"/>
              <a:t>property</a:t>
            </a:r>
          </a:p>
          <a:p>
            <a:pPr lvl="2"/>
            <a:r>
              <a:rPr lang="en-US" dirty="0"/>
              <a:t>Attempts to manipulate stock </a:t>
            </a:r>
            <a:br>
              <a:rPr lang="en-US" dirty="0"/>
            </a:br>
            <a:r>
              <a:rPr lang="en-US" dirty="0"/>
              <a:t>prices</a:t>
            </a:r>
          </a:p>
          <a:p>
            <a:pPr lvl="1"/>
            <a:r>
              <a:rPr lang="en-US" dirty="0"/>
              <a:t>File suit against “John Doe” and subpoena ISP to discover identity of poster</a:t>
            </a:r>
          </a:p>
          <a:p>
            <a:pPr lvl="2"/>
            <a:r>
              <a:rPr lang="en-US" dirty="0"/>
              <a:t>May not work</a:t>
            </a:r>
          </a:p>
        </p:txBody>
      </p:sp>
      <p:pic>
        <p:nvPicPr>
          <p:cNvPr id="29698" name="Picture 2" descr="C:\Users\Michel Kabay\AppData\Local\Microsoft\Windows\Temporary Internet Files\Content.IE5\JFELZQYZ\MC90043212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60" y="1066800"/>
            <a:ext cx="3435440" cy="385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001001" cy="1143000"/>
          </a:xfrm>
        </p:spPr>
        <p:txBody>
          <a:bodyPr/>
          <a:lstStyle/>
          <a:p>
            <a:pPr lvl="0"/>
            <a:r>
              <a:rPr lang="en-US" dirty="0"/>
              <a:t>Online Monitoring Technology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399" y="1295400"/>
            <a:ext cx="8686801" cy="2514600"/>
          </a:xfrm>
        </p:spPr>
        <p:txBody>
          <a:bodyPr/>
          <a:lstStyle/>
          <a:p>
            <a:r>
              <a:rPr lang="en-US" dirty="0"/>
              <a:t> Unauthorized monitoring of Web activity</a:t>
            </a:r>
          </a:p>
          <a:p>
            <a:r>
              <a:rPr lang="en-US" dirty="0"/>
              <a:t>Cookies</a:t>
            </a:r>
          </a:p>
          <a:p>
            <a:pPr lvl="1"/>
            <a:r>
              <a:rPr lang="en-US" dirty="0"/>
              <a:t>Text files on hard drive</a:t>
            </a:r>
          </a:p>
          <a:p>
            <a:pPr lvl="1"/>
            <a:r>
              <a:rPr lang="en-US" dirty="0"/>
              <a:t>Recognize user (e.g., GOOGLE)</a:t>
            </a:r>
          </a:p>
          <a:p>
            <a:r>
              <a:rPr lang="en-US" dirty="0"/>
              <a:t>Web beacons / bugs / single-pixel GIFs</a:t>
            </a:r>
          </a:p>
          <a:p>
            <a:pPr lvl="1"/>
            <a:r>
              <a:rPr lang="en-US" dirty="0"/>
              <a:t>Used in email messages to tell if recipient has opened the message</a:t>
            </a:r>
          </a:p>
          <a:p>
            <a:pPr lvl="1"/>
            <a:r>
              <a:rPr lang="en-US" dirty="0"/>
              <a:t>Report user identity and history to Web server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40541"/>
          <a:stretch/>
        </p:blipFill>
        <p:spPr bwMode="auto">
          <a:xfrm>
            <a:off x="152398" y="4876800"/>
            <a:ext cx="879994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 bwMode="auto">
          <a:xfrm>
            <a:off x="4724400" y="6172200"/>
            <a:ext cx="1676400" cy="381000"/>
          </a:xfrm>
          <a:prstGeom prst="ellips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</a:t>
            </a:r>
            <a:r>
              <a:rPr lang="en-US" dirty="0" err="1"/>
              <a:t>Cyberprivacy</a:t>
            </a:r>
            <a:r>
              <a:rPr lang="en-US" dirty="0"/>
              <a:t>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sz="2800" dirty="0"/>
              <a:t>NSA Domestic Spying </a:t>
            </a:r>
          </a:p>
          <a:p>
            <a:r>
              <a:rPr lang="en-US" sz="2800" dirty="0"/>
              <a:t>NSA PRISM in USA</a:t>
            </a:r>
          </a:p>
          <a:p>
            <a:r>
              <a:rPr lang="en-US" sz="2800" dirty="0"/>
              <a:t>Phone Hacking in UK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41600"/>
            <a:ext cx="63246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834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Location Privacy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76400"/>
            <a:ext cx="8153400" cy="4648200"/>
          </a:xfrm>
        </p:spPr>
        <p:txBody>
          <a:bodyPr/>
          <a:lstStyle/>
          <a:p>
            <a:r>
              <a:rPr lang="en-US" dirty="0"/>
              <a:t>Wireless devices often </a:t>
            </a:r>
            <a:br>
              <a:rPr lang="en-US" dirty="0"/>
            </a:br>
            <a:r>
              <a:rPr lang="en-US" dirty="0"/>
              <a:t>include GPS capabilities</a:t>
            </a:r>
          </a:p>
          <a:p>
            <a:r>
              <a:rPr lang="en-US" dirty="0"/>
              <a:t>Direct localized advertising </a:t>
            </a:r>
            <a:br>
              <a:rPr lang="en-US" dirty="0"/>
            </a:br>
            <a:r>
              <a:rPr lang="en-US" dirty="0"/>
              <a:t>to user</a:t>
            </a:r>
          </a:p>
          <a:p>
            <a:r>
              <a:rPr lang="en-US" dirty="0"/>
              <a:t>Concerns over use by criminals </a:t>
            </a:r>
            <a:br>
              <a:rPr lang="en-US" dirty="0"/>
            </a:br>
            <a:r>
              <a:rPr lang="en-US" dirty="0"/>
              <a:t>(e.g., automatic “not at home now” </a:t>
            </a:r>
            <a:br>
              <a:rPr lang="en-US" dirty="0"/>
            </a:br>
            <a:r>
              <a:rPr lang="en-US" dirty="0"/>
              <a:t>beacon)</a:t>
            </a:r>
          </a:p>
          <a:p>
            <a:r>
              <a:rPr lang="en-US" dirty="0"/>
              <a:t>Regulations limited</a:t>
            </a:r>
          </a:p>
        </p:txBody>
      </p:sp>
      <p:pic>
        <p:nvPicPr>
          <p:cNvPr id="30722" name="Picture 2" descr="C:\Users\Michel Kabay\AppData\Local\Microsoft\Windows\Temporary Internet Files\Content.IE5\CTCHPBOP\MP90040213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914488" cy="26086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pPr lvl="0"/>
            <a:r>
              <a:rPr lang="en-US" dirty="0"/>
              <a:t>Genetic Discrimination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8153400" cy="3048000"/>
          </a:xfrm>
        </p:spPr>
        <p:txBody>
          <a:bodyPr/>
          <a:lstStyle/>
          <a:p>
            <a:r>
              <a:rPr lang="en-US" dirty="0"/>
              <a:t>Collection and distribution of genetic </a:t>
            </a:r>
            <a:br>
              <a:rPr lang="en-US" dirty="0"/>
            </a:br>
            <a:r>
              <a:rPr lang="en-US" dirty="0"/>
              <a:t>information an issue</a:t>
            </a:r>
          </a:p>
          <a:p>
            <a:r>
              <a:rPr lang="en-US" dirty="0"/>
              <a:t>Can be used to predict differential </a:t>
            </a:r>
            <a:br>
              <a:rPr lang="en-US" dirty="0"/>
            </a:br>
            <a:r>
              <a:rPr lang="en-US" i="1" dirty="0"/>
              <a:t>susceptibility</a:t>
            </a:r>
            <a:r>
              <a:rPr lang="en-US" dirty="0"/>
              <a:t> to specific diseases</a:t>
            </a:r>
          </a:p>
          <a:p>
            <a:r>
              <a:rPr lang="en-US" dirty="0"/>
              <a:t>Could be used to discriminate against </a:t>
            </a:r>
            <a:br>
              <a:rPr lang="en-US" dirty="0"/>
            </a:br>
            <a:r>
              <a:rPr lang="en-US" dirty="0"/>
              <a:t>victims</a:t>
            </a:r>
          </a:p>
          <a:p>
            <a:pPr lvl="1"/>
            <a:r>
              <a:rPr lang="en-US" dirty="0"/>
              <a:t>Insurance companies could refuse to </a:t>
            </a:r>
            <a:br>
              <a:rPr lang="en-US" dirty="0"/>
            </a:br>
            <a:r>
              <a:rPr lang="en-US" dirty="0"/>
              <a:t>cover</a:t>
            </a:r>
          </a:p>
          <a:p>
            <a:pPr lvl="1"/>
            <a:r>
              <a:rPr lang="en-US" dirty="0"/>
              <a:t>Employers could refuse to hire or promote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1" y="5029200"/>
            <a:ext cx="7772399" cy="150810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 Narrow" pitchFamily="34" charset="0"/>
              </a:rPr>
              <a:t>[MK adds personal opinions:</a:t>
            </a:r>
          </a:p>
          <a:p>
            <a:r>
              <a:rPr lang="en-US" sz="1800" dirty="0">
                <a:latin typeface="Arial Narrow" pitchFamily="34" charset="0"/>
              </a:rPr>
              <a:t>– Exactly what happens today with XX chromosomes (join NOW to fight this)</a:t>
            </a:r>
          </a:p>
          <a:p>
            <a:r>
              <a:rPr lang="en-US" sz="1800" dirty="0">
                <a:latin typeface="Arial Narrow" pitchFamily="34" charset="0"/>
              </a:rPr>
              <a:t>– People with genes for high melanin skin pigment production (join the NAACP to fight this)]</a:t>
            </a:r>
          </a:p>
          <a:p>
            <a:endParaRPr lang="en-US" sz="1800" dirty="0">
              <a:latin typeface="Arial Narrow" pitchFamily="34" charset="0"/>
            </a:endParaRPr>
          </a:p>
        </p:txBody>
      </p:sp>
      <p:pic>
        <p:nvPicPr>
          <p:cNvPr id="31746" name="Picture 2" descr="C:\Users\Michel Kabay\AppData\Local\Microsoft\Windows\Temporary Internet Files\Content.IE5\ESMVWIZX\MP9004095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2089919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Social Network Sites &amp; Privacy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4953000"/>
          </a:xfrm>
        </p:spPr>
        <p:txBody>
          <a:bodyPr/>
          <a:lstStyle/>
          <a:p>
            <a:r>
              <a:rPr lang="en-US" dirty="0" err="1"/>
              <a:t>Facebook</a:t>
            </a:r>
            <a:r>
              <a:rPr lang="en-US" dirty="0"/>
              <a:t>, MySpace…</a:t>
            </a:r>
          </a:p>
          <a:p>
            <a:r>
              <a:rPr lang="en-US" dirty="0"/>
              <a:t>Explosion of publication of formerly private PII</a:t>
            </a:r>
          </a:p>
          <a:p>
            <a:pPr lvl="1"/>
            <a:r>
              <a:rPr lang="en-US" dirty="0"/>
              <a:t>Marketing groups salivating</a:t>
            </a:r>
          </a:p>
          <a:p>
            <a:pPr lvl="1"/>
            <a:r>
              <a:rPr lang="en-US" dirty="0"/>
              <a:t>Stalkers too</a:t>
            </a:r>
          </a:p>
          <a:p>
            <a:r>
              <a:rPr lang="en-US" dirty="0"/>
              <a:t>2007 ENISA report (European </a:t>
            </a:r>
            <a:br>
              <a:rPr lang="en-US" dirty="0"/>
            </a:br>
            <a:r>
              <a:rPr lang="en-US" dirty="0"/>
              <a:t>Network and Information </a:t>
            </a:r>
            <a:br>
              <a:rPr lang="en-US" dirty="0"/>
            </a:br>
            <a:r>
              <a:rPr lang="en-US" dirty="0"/>
              <a:t>Security Agency)</a:t>
            </a:r>
          </a:p>
          <a:p>
            <a:pPr lvl="1"/>
            <a:r>
              <a:rPr lang="en-US" dirty="0"/>
              <a:t>Clear benefit</a:t>
            </a:r>
          </a:p>
          <a:p>
            <a:pPr lvl="1"/>
            <a:r>
              <a:rPr lang="en-US" dirty="0"/>
              <a:t>False sense of intimacy</a:t>
            </a:r>
          </a:p>
          <a:p>
            <a:pPr lvl="1"/>
            <a:r>
              <a:rPr lang="en-US" dirty="0"/>
              <a:t>Encourage social-networking education in schools</a:t>
            </a:r>
          </a:p>
          <a:p>
            <a:pPr lvl="1"/>
            <a:r>
              <a:rPr lang="en-US" dirty="0"/>
              <a:t>Encourage openness, notification of breaches</a:t>
            </a:r>
          </a:p>
          <a:p>
            <a:pPr lvl="1"/>
            <a:r>
              <a:rPr lang="en-US" dirty="0"/>
              <a:t>Privacy-friendly defaults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2809875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State Legislation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772400" cy="5257800"/>
          </a:xfrm>
        </p:spPr>
        <p:txBody>
          <a:bodyPr/>
          <a:lstStyle/>
          <a:p>
            <a:r>
              <a:rPr lang="en-US" sz="2200" dirty="0"/>
              <a:t>US federal laws/regulations provide minimum terms</a:t>
            </a:r>
          </a:p>
          <a:p>
            <a:r>
              <a:rPr lang="en-US" sz="2200" dirty="0"/>
              <a:t>States may be more stringent</a:t>
            </a:r>
          </a:p>
          <a:p>
            <a:r>
              <a:rPr lang="en-US" sz="2200" dirty="0"/>
              <a:t>Many state laws</a:t>
            </a:r>
          </a:p>
          <a:p>
            <a:pPr lvl="1"/>
            <a:r>
              <a:rPr lang="en-US" sz="2200" dirty="0"/>
              <a:t>Organized by industry or sector</a:t>
            </a:r>
          </a:p>
          <a:p>
            <a:pPr lvl="1"/>
            <a:r>
              <a:rPr lang="en-US" sz="2200" dirty="0"/>
              <a:t>May affect anyone doing business in the state</a:t>
            </a:r>
          </a:p>
          <a:p>
            <a:r>
              <a:rPr lang="en-US" sz="2200" dirty="0"/>
              <a:t>Notable examples</a:t>
            </a:r>
          </a:p>
          <a:p>
            <a:pPr lvl="1"/>
            <a:r>
              <a:rPr lang="en-US" sz="2200" dirty="0"/>
              <a:t>CA SB 1386 (2003) requires notification of breaches</a:t>
            </a:r>
          </a:p>
          <a:p>
            <a:pPr lvl="1"/>
            <a:r>
              <a:rPr lang="en-US" sz="2200" dirty="0"/>
              <a:t>California Financial Information Privacy Act (2003)</a:t>
            </a:r>
          </a:p>
          <a:p>
            <a:pPr lvl="1"/>
            <a:r>
              <a:rPr lang="en-US" sz="2200" dirty="0"/>
              <a:t>Most states have genetic-information protection laws</a:t>
            </a:r>
          </a:p>
          <a:p>
            <a:pPr lvl="1"/>
            <a:r>
              <a:rPr lang="en-US" sz="2200" dirty="0"/>
              <a:t>Several states regulate interception of RFID (radio-frequency identification devices)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78" y="914400"/>
            <a:ext cx="7146598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Compliance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Legislation</a:t>
            </a:r>
          </a:p>
          <a:p>
            <a:r>
              <a:rPr lang="en-US" dirty="0"/>
              <a:t>US FTC §5 Authority</a:t>
            </a:r>
          </a:p>
          <a:p>
            <a:r>
              <a:rPr lang="en-US" dirty="0"/>
              <a:t>Self-Regulatory Regimes &amp; Codes of Conduct</a:t>
            </a:r>
          </a:p>
          <a:p>
            <a:r>
              <a:rPr lang="en-US" dirty="0"/>
              <a:t>Contract Infrastructure</a:t>
            </a:r>
          </a:p>
          <a:p>
            <a:r>
              <a:rPr lang="en-US" dirty="0"/>
              <a:t>Synthesis of Contracts, Technology &amp; Law</a:t>
            </a:r>
          </a:p>
          <a:p>
            <a:r>
              <a:rPr lang="en-US" dirty="0"/>
              <a:t>Getting Started: A Practical Checklist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US Legislation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029200"/>
          </a:xfrm>
        </p:spPr>
        <p:txBody>
          <a:bodyPr/>
          <a:lstStyle/>
          <a:p>
            <a:r>
              <a:rPr lang="en-US" dirty="0"/>
              <a:t>Pass specific law</a:t>
            </a:r>
          </a:p>
          <a:p>
            <a:r>
              <a:rPr lang="en-US" dirty="0"/>
              <a:t>Apply to any organization gathering/using PII</a:t>
            </a:r>
          </a:p>
          <a:p>
            <a:r>
              <a:rPr lang="en-US" dirty="0"/>
              <a:t>Define rights of data subjects</a:t>
            </a:r>
          </a:p>
          <a:p>
            <a:r>
              <a:rPr lang="en-US" dirty="0"/>
              <a:t>Various enforcement mechanisms</a:t>
            </a:r>
          </a:p>
          <a:p>
            <a:pPr lvl="1"/>
            <a:r>
              <a:rPr lang="en-US" dirty="0"/>
              <a:t>Private right of action (lawsuits &amp; class action)</a:t>
            </a:r>
          </a:p>
          <a:p>
            <a:pPr lvl="1"/>
            <a:r>
              <a:rPr lang="en-US" dirty="0"/>
              <a:t>Actions by state attorneys </a:t>
            </a:r>
            <a:br>
              <a:rPr lang="en-US" dirty="0"/>
            </a:br>
            <a:r>
              <a:rPr lang="en-US" dirty="0"/>
              <a:t>general</a:t>
            </a:r>
          </a:p>
          <a:p>
            <a:pPr lvl="1"/>
            <a:r>
              <a:rPr lang="en-US" dirty="0"/>
              <a:t>Action by FTC re unfair/deceptive </a:t>
            </a:r>
            <a:br>
              <a:rPr lang="en-US" dirty="0"/>
            </a:br>
            <a:r>
              <a:rPr lang="en-US" dirty="0"/>
              <a:t>trade practices</a:t>
            </a:r>
          </a:p>
        </p:txBody>
      </p:sp>
      <p:pic>
        <p:nvPicPr>
          <p:cNvPr id="34818" name="Picture 2" descr="C:\Users\Michel Kabay\AppData\Local\Microsoft\Windows\Temporary Internet Files\Content.IE5\JFELZQYZ\MC9000242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81400"/>
            <a:ext cx="3657600" cy="295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FTC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3048000" cy="5715000"/>
          </a:xfrm>
        </p:spPr>
        <p:txBody>
          <a:bodyPr/>
          <a:lstStyle/>
          <a:p>
            <a:r>
              <a:rPr lang="en-US" dirty="0">
                <a:latin typeface="Arial Narrow" pitchFamily="34" charset="0"/>
              </a:rPr>
              <a:t>Investigate unfair / deceptive trade practices</a:t>
            </a:r>
          </a:p>
          <a:p>
            <a:r>
              <a:rPr lang="en-US" dirty="0">
                <a:latin typeface="Arial Narrow" pitchFamily="34" charset="0"/>
              </a:rPr>
              <a:t>Has applied to many privacy cases</a:t>
            </a:r>
          </a:p>
          <a:p>
            <a:r>
              <a:rPr lang="en-US" dirty="0">
                <a:latin typeface="Arial Narrow" pitchFamily="34" charset="0"/>
              </a:rPr>
              <a:t>Mostly cases of negligent security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20093" t="15174" r="33749"/>
          <a:stretch/>
        </p:blipFill>
        <p:spPr bwMode="auto">
          <a:xfrm>
            <a:off x="3149600" y="-14468"/>
            <a:ext cx="5994400" cy="689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Self-Regulatory Regimes &amp; Codes of Conduct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Minimizes need for </a:t>
            </a:r>
            <a:br>
              <a:rPr lang="en-US" dirty="0"/>
            </a:br>
            <a:r>
              <a:rPr lang="en-US" dirty="0"/>
              <a:t>government resources</a:t>
            </a:r>
          </a:p>
          <a:p>
            <a:pPr lvl="1"/>
            <a:r>
              <a:rPr lang="en-US" dirty="0"/>
              <a:t>Allows greatest </a:t>
            </a:r>
            <a:br>
              <a:rPr lang="en-US" dirty="0"/>
            </a:br>
            <a:r>
              <a:rPr lang="en-US" dirty="0"/>
              <a:t>flexibility for businesses</a:t>
            </a:r>
          </a:p>
          <a:p>
            <a:r>
              <a:rPr lang="en-US" dirty="0"/>
              <a:t>Criticisms</a:t>
            </a:r>
          </a:p>
          <a:p>
            <a:pPr lvl="1"/>
            <a:r>
              <a:rPr lang="en-US" dirty="0"/>
              <a:t>Insufficient standards</a:t>
            </a:r>
          </a:p>
          <a:p>
            <a:pPr lvl="1"/>
            <a:r>
              <a:rPr lang="en-US" dirty="0"/>
              <a:t>Inadequate enforcement</a:t>
            </a:r>
          </a:p>
        </p:txBody>
      </p:sp>
      <p:pic>
        <p:nvPicPr>
          <p:cNvPr id="35842" name="Picture 2" descr="C:\Users\Michel Kabay\AppData\Local\Microsoft\Windows\Temporary Internet Files\Content.IE5\ESMVWIZX\MC9003326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559291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Contract Infrastructure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Contracts can support or damage privacy</a:t>
            </a:r>
          </a:p>
          <a:p>
            <a:r>
              <a:rPr lang="en-US" dirty="0"/>
              <a:t>Govern entire life cycle of PII</a:t>
            </a:r>
          </a:p>
          <a:p>
            <a:pPr lvl="1"/>
            <a:r>
              <a:rPr lang="en-US" dirty="0"/>
              <a:t>Collection</a:t>
            </a:r>
          </a:p>
          <a:p>
            <a:pPr lvl="1"/>
            <a:r>
              <a:rPr lang="en-US" dirty="0"/>
              <a:t>Storage</a:t>
            </a:r>
          </a:p>
          <a:p>
            <a:pPr lvl="1"/>
            <a:r>
              <a:rPr lang="en-US" dirty="0"/>
              <a:t>Use</a:t>
            </a:r>
          </a:p>
          <a:p>
            <a:pPr lvl="1"/>
            <a:r>
              <a:rPr lang="en-US" dirty="0"/>
              <a:t>Transfer</a:t>
            </a:r>
          </a:p>
          <a:p>
            <a:r>
              <a:rPr lang="en-US" dirty="0"/>
              <a:t>Develop </a:t>
            </a:r>
            <a:r>
              <a:rPr lang="en-US" i="1" dirty="0"/>
              <a:t>chain </a:t>
            </a:r>
            <a:br>
              <a:rPr lang="en-US" i="1" dirty="0"/>
            </a:br>
            <a:r>
              <a:rPr lang="en-US" i="1" dirty="0"/>
              <a:t>of contracts</a:t>
            </a:r>
          </a:p>
          <a:p>
            <a:pPr lvl="1"/>
            <a:endParaRPr lang="en-US" dirty="0"/>
          </a:p>
        </p:txBody>
      </p:sp>
      <p:pic>
        <p:nvPicPr>
          <p:cNvPr id="36866" name="Picture 2" descr="C:\Users\Michel Kabay\AppData\Local\Microsoft\Windows\Temporary Internet Files\Content.IE5\CTCHPBOP\MC9002304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5450769" cy="3634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Synthesis of Contracts, Technology &amp; Law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953000"/>
          </a:xfrm>
        </p:spPr>
        <p:txBody>
          <a:bodyPr/>
          <a:lstStyle/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Policing contracts may beyond means </a:t>
            </a:r>
            <a:br>
              <a:rPr lang="en-US" dirty="0"/>
            </a:br>
            <a:r>
              <a:rPr lang="en-US" dirty="0"/>
              <a:t>or inclination of many businesses</a:t>
            </a:r>
          </a:p>
          <a:p>
            <a:pPr lvl="1"/>
            <a:r>
              <a:rPr lang="en-US" dirty="0"/>
              <a:t>Businesses unlikely to sue </a:t>
            </a:r>
            <a:br>
              <a:rPr lang="en-US" dirty="0"/>
            </a:br>
            <a:r>
              <a:rPr lang="en-US" dirty="0"/>
              <a:t>trading partners</a:t>
            </a:r>
          </a:p>
          <a:p>
            <a:pPr lvl="1"/>
            <a:r>
              <a:rPr lang="en-US" dirty="0"/>
              <a:t>Consumers unlikely to launch individual lawsuits</a:t>
            </a:r>
          </a:p>
          <a:p>
            <a:pPr lvl="1"/>
            <a:r>
              <a:rPr lang="en-US" dirty="0"/>
              <a:t>Class-action lawsuits possible</a:t>
            </a:r>
          </a:p>
          <a:p>
            <a:pPr lvl="1"/>
            <a:r>
              <a:rPr lang="en-US" dirty="0"/>
              <a:t>Once compromised, PII cannot realistically be re-protected</a:t>
            </a:r>
          </a:p>
          <a:p>
            <a:pPr lvl="1"/>
            <a:r>
              <a:rPr lang="en-US" dirty="0"/>
              <a:t>Extent of problem may exceed practical resources for enforcement</a:t>
            </a:r>
          </a:p>
          <a:p>
            <a:r>
              <a:rPr lang="en-US" dirty="0"/>
              <a:t>Therefore may have to rely on technology</a:t>
            </a:r>
          </a:p>
        </p:txBody>
      </p:sp>
      <p:pic>
        <p:nvPicPr>
          <p:cNvPr id="37891" name="Picture 3" descr="C:\Users\Michel Kabay\AppData\Local\Microsoft\Windows\Temporary Internet Files\Content.IE5\MJEHAIXO\MC9000242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3400"/>
            <a:ext cx="256825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162800" cy="914400"/>
          </a:xfrm>
        </p:spPr>
        <p:txBody>
          <a:bodyPr/>
          <a:lstStyle/>
          <a:p>
            <a:r>
              <a:rPr lang="en-US" dirty="0"/>
              <a:t>NSA Domestic Spying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7162800" cy="4267200"/>
          </a:xfrm>
        </p:spPr>
        <p:txBody>
          <a:bodyPr/>
          <a:lstStyle/>
          <a:p>
            <a:r>
              <a:rPr lang="en-US" dirty="0"/>
              <a:t>October 2001 – President Bush orders </a:t>
            </a:r>
            <a:br>
              <a:rPr lang="en-US" dirty="0"/>
            </a:br>
            <a:r>
              <a:rPr lang="en-US" dirty="0"/>
              <a:t>NSA to begin surveillance within USA</a:t>
            </a:r>
          </a:p>
          <a:p>
            <a:r>
              <a:rPr lang="en-US" dirty="0"/>
              <a:t>No law authorizing capture of </a:t>
            </a:r>
            <a:br>
              <a:rPr lang="en-US" dirty="0"/>
            </a:br>
            <a:r>
              <a:rPr lang="en-US" dirty="0"/>
              <a:t>telephone &amp; Internet </a:t>
            </a:r>
            <a:br>
              <a:rPr lang="en-US" dirty="0"/>
            </a:br>
            <a:r>
              <a:rPr lang="en-US" dirty="0"/>
              <a:t>communications</a:t>
            </a:r>
          </a:p>
          <a:p>
            <a:r>
              <a:rPr lang="en-US" dirty="0"/>
              <a:t>No court order satisfying 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Amendment requirements</a:t>
            </a:r>
          </a:p>
          <a:p>
            <a:r>
              <a:rPr lang="en-US" dirty="0"/>
              <a:t>Bush administration concedes that </a:t>
            </a:r>
            <a:br>
              <a:rPr lang="en-US" dirty="0"/>
            </a:br>
            <a:r>
              <a:rPr lang="en-US" dirty="0"/>
              <a:t>order violates even FISA (Foreign </a:t>
            </a:r>
            <a:br>
              <a:rPr lang="en-US" dirty="0"/>
            </a:br>
            <a:r>
              <a:rPr lang="en-US" dirty="0"/>
              <a:t>Intelligence Surveillance Act)</a:t>
            </a:r>
          </a:p>
          <a:p>
            <a:r>
              <a:rPr lang="en-US" dirty="0"/>
              <a:t>Obama administration continued illegal surveillance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5791199"/>
            <a:ext cx="4495800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Narrow" pitchFamily="34" charset="0"/>
              </a:rPr>
              <a:t>For cartoons lampooning this surveillance, see </a:t>
            </a:r>
            <a:r>
              <a:rPr lang="en-US" sz="1800" dirty="0">
                <a:latin typeface="Arial Narrow" pitchFamily="34" charset="0"/>
                <a:hlinkClick r:id="rId3"/>
              </a:rPr>
              <a:t>http://tinyurl.com/oagvwp4</a:t>
            </a:r>
            <a:r>
              <a:rPr lang="en-US" sz="1800" dirty="0">
                <a:latin typeface="Arial Narrow" pitchFamily="34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84779"/>
            <a:ext cx="3392021" cy="33920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416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143000"/>
          </a:xfrm>
        </p:spPr>
        <p:txBody>
          <a:bodyPr/>
          <a:lstStyle/>
          <a:p>
            <a:pPr lvl="0"/>
            <a:r>
              <a:rPr lang="en-US" dirty="0"/>
              <a:t>Review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76400"/>
            <a:ext cx="8153400" cy="4648200"/>
          </a:xfrm>
        </p:spPr>
        <p:txBody>
          <a:bodyPr/>
          <a:lstStyle/>
          <a:p>
            <a:r>
              <a:rPr lang="en-US" dirty="0"/>
              <a:t>Use the checklist of </a:t>
            </a:r>
            <a:br>
              <a:rPr lang="en-US" dirty="0"/>
            </a:br>
            <a:r>
              <a:rPr lang="en-US" dirty="0"/>
              <a:t>recommendations from </a:t>
            </a:r>
            <a:br>
              <a:rPr lang="en-US" dirty="0"/>
            </a:br>
            <a:r>
              <a:rPr lang="en-US" dirty="0"/>
              <a:t>authors in §69.4.6</a:t>
            </a:r>
          </a:p>
          <a:p>
            <a:r>
              <a:rPr lang="en-US" dirty="0"/>
              <a:t>Be prepared to explain </a:t>
            </a:r>
            <a:br>
              <a:rPr lang="en-US" dirty="0"/>
            </a:br>
            <a:r>
              <a:rPr lang="en-US" i="1" dirty="0"/>
              <a:t>every one </a:t>
            </a:r>
            <a:r>
              <a:rPr lang="en-US" dirty="0"/>
              <a:t>of the </a:t>
            </a:r>
            <a:br>
              <a:rPr lang="en-US" dirty="0"/>
            </a:br>
            <a:r>
              <a:rPr lang="en-US" dirty="0"/>
              <a:t>recommendations</a:t>
            </a:r>
          </a:p>
          <a:p>
            <a:endParaRPr lang="en-US" dirty="0"/>
          </a:p>
        </p:txBody>
      </p:sp>
      <p:pic>
        <p:nvPicPr>
          <p:cNvPr id="38914" name="Picture 2" descr="C:\Users\Michel Kabay\AppData\Local\Microsoft\Windows\Temporary Internet Files\Content.IE5\JFELZQYZ\MC90043982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72" y="228600"/>
            <a:ext cx="6629400" cy="66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Checklist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Achieve buy-in, at the highest level of the organization, to the idea that personal information management must be part of an organization’s critical infrastructure.</a:t>
            </a:r>
          </a:p>
          <a:p>
            <a:pPr lvl="0"/>
            <a:r>
              <a:rPr lang="en-US" dirty="0"/>
              <a:t>Perform due diligence to identify </a:t>
            </a:r>
            <a:r>
              <a:rPr lang="en-US" i="1" dirty="0"/>
              <a:t>all</a:t>
            </a:r>
            <a:r>
              <a:rPr lang="en-US" dirty="0"/>
              <a:t> types of personal information collected and the routes by which the data travel in and out of the organization.</a:t>
            </a:r>
          </a:p>
          <a:p>
            <a:pPr lvl="0"/>
            <a:r>
              <a:rPr lang="en-US" dirty="0"/>
              <a:t>Identify all of the uses to which the information is put during its life cycle through collection, processing, use, transfer, storage, and destruction.</a:t>
            </a:r>
          </a:p>
        </p:txBody>
      </p:sp>
    </p:spTree>
    <p:extLst>
      <p:ext uri="{BB962C8B-B14F-4D97-AF65-F5344CB8AC3E}">
        <p14:creationId xmlns:p14="http://schemas.microsoft.com/office/powerpoint/2010/main" val="30336064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Checklist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Identify each law affecting the collection, use, and transfer of personal information to which the company is subject.</a:t>
            </a:r>
          </a:p>
          <a:p>
            <a:pPr lvl="0"/>
            <a:r>
              <a:rPr lang="en-US" dirty="0"/>
              <a:t>Create an institutional privacy policy that accurately considers both a commitment to abide by various legal requirements and the legitimate business activities of the organization.</a:t>
            </a:r>
          </a:p>
          <a:p>
            <a:pPr lvl="0"/>
            <a:r>
              <a:rPr lang="en-US" dirty="0"/>
              <a:t>Create supporting materials that educate employees and instruct on policy implementation.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226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Checklist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Implement consistent data transfer agreements with all data-trading partners, vendors, service providers, and others with whom personal information is acquired or transferred.</a:t>
            </a:r>
          </a:p>
          <a:p>
            <a:pPr lvl="0"/>
            <a:r>
              <a:rPr lang="en-US" dirty="0"/>
              <a:t>Build privacy management into the organization’s strategic planning, providing sufficient resources for personnel, training, technology, and compliance auditing.</a:t>
            </a:r>
          </a:p>
          <a:p>
            <a:pPr lvl="0"/>
            <a:r>
              <a:rPr lang="en-US" dirty="0"/>
              <a:t>Hold employees accountable for implementation and compliance with the privacy policy and contract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9655210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Checklist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Consider innovative approaches to privacy protection and business development that limit or eliminate the collection of personally identifiable information.</a:t>
            </a:r>
          </a:p>
          <a:p>
            <a:pPr lvl="0"/>
            <a:r>
              <a:rPr lang="en-US" dirty="0"/>
              <a:t>Periodically audit compliance.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629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7912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5334000" cy="1143000"/>
          </a:xfrm>
        </p:spPr>
        <p:txBody>
          <a:bodyPr/>
          <a:lstStyle/>
          <a:p>
            <a:r>
              <a:rPr lang="en-US" dirty="0"/>
              <a:t>NSA</a:t>
            </a:r>
            <a:r>
              <a:rPr lang="en-US" baseline="0" dirty="0"/>
              <a:t> Spying on Americans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64844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1976735"/>
            <a:ext cx="5334000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Narrow" pitchFamily="34" charset="0"/>
                <a:hlinkClick r:id="rId4"/>
              </a:rPr>
              <a:t>https://www.eff.org/nsa-spying/timeline</a:t>
            </a:r>
            <a:r>
              <a:rPr lang="en-US" sz="2400" dirty="0"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787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914400"/>
          </a:xfrm>
        </p:spPr>
        <p:txBody>
          <a:bodyPr/>
          <a:lstStyle/>
          <a:p>
            <a:r>
              <a:rPr lang="en-US" dirty="0"/>
              <a:t>NSA PRISM in 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257800" cy="5162550"/>
          </a:xfrm>
        </p:spPr>
        <p:txBody>
          <a:bodyPr/>
          <a:lstStyle/>
          <a:p>
            <a:r>
              <a:rPr lang="en-US" dirty="0"/>
              <a:t>NSA collecting metadata about all phone calls in USA</a:t>
            </a:r>
          </a:p>
          <a:p>
            <a:r>
              <a:rPr lang="en-US" dirty="0"/>
              <a:t>FISC (Foreign Intelligence Surveillance Court) </a:t>
            </a:r>
            <a:br>
              <a:rPr lang="en-US" dirty="0"/>
            </a:br>
            <a:r>
              <a:rPr lang="en-US" dirty="0"/>
              <a:t>ordered Verizon phone </a:t>
            </a:r>
            <a:br>
              <a:rPr lang="en-US" dirty="0"/>
            </a:br>
            <a:r>
              <a:rPr lang="en-US" dirty="0"/>
              <a:t>company to turn over all </a:t>
            </a:r>
            <a:br>
              <a:rPr lang="en-US" dirty="0"/>
            </a:br>
            <a:r>
              <a:rPr lang="en-US" dirty="0"/>
              <a:t>records</a:t>
            </a:r>
          </a:p>
          <a:p>
            <a:r>
              <a:rPr lang="en-US" dirty="0"/>
              <a:t>Violated USAPATRIOT </a:t>
            </a:r>
            <a:br>
              <a:rPr lang="en-US" dirty="0"/>
            </a:br>
            <a:r>
              <a:rPr lang="en-US" dirty="0"/>
              <a:t>Act compelling disclosure </a:t>
            </a:r>
            <a:br>
              <a:rPr lang="en-US" dirty="0"/>
            </a:br>
            <a:r>
              <a:rPr lang="en-US" dirty="0"/>
              <a:t>only of </a:t>
            </a:r>
            <a:r>
              <a:rPr lang="en-US" i="1" dirty="0"/>
              <a:t>relevant </a:t>
            </a:r>
            <a:r>
              <a:rPr lang="en-US" dirty="0"/>
              <a:t>data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381500" cy="4381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dirty="0"/>
              <a:t>Phone Hacking in 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038600" cy="5181600"/>
          </a:xfrm>
        </p:spPr>
        <p:txBody>
          <a:bodyPr/>
          <a:lstStyle/>
          <a:p>
            <a:r>
              <a:rPr lang="en-US" i="1" dirty="0"/>
              <a:t>News of the World</a:t>
            </a:r>
            <a:r>
              <a:rPr lang="en-US" dirty="0"/>
              <a:t> UK newspaper accessed voice mail of investigative targets from 2003 through 2007</a:t>
            </a:r>
          </a:p>
          <a:p>
            <a:r>
              <a:rPr lang="en-US" dirty="0"/>
              <a:t>Management systematically opposed and undermined investigations by legal authorities</a:t>
            </a:r>
          </a:p>
          <a:p>
            <a:r>
              <a:rPr lang="en-US" dirty="0"/>
              <a:t>Major failure to comply with journalistic and legal requirements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68" y="990600"/>
            <a:ext cx="4500562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85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95400"/>
          </a:xfrm>
        </p:spPr>
        <p:txBody>
          <a:bodyPr/>
          <a:lstStyle/>
          <a:p>
            <a:pPr lvl="0"/>
            <a:r>
              <a:rPr lang="en-US" dirty="0"/>
              <a:t>Laws, Regulations &amp; Agreements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06659"/>
            <a:ext cx="8763000" cy="5317941"/>
          </a:xfrm>
        </p:spPr>
        <p:txBody>
          <a:bodyPr/>
          <a:lstStyle/>
          <a:p>
            <a:r>
              <a:rPr lang="en-US" dirty="0"/>
              <a:t>General patterns emerging across countries</a:t>
            </a:r>
          </a:p>
          <a:p>
            <a:r>
              <a:rPr lang="en-US" dirty="0"/>
              <a:t>Personally identifiable information (PII)</a:t>
            </a:r>
          </a:p>
          <a:p>
            <a:pPr lvl="1"/>
            <a:r>
              <a:rPr lang="en-US" dirty="0"/>
              <a:t>Anything tied to individual</a:t>
            </a:r>
          </a:p>
          <a:p>
            <a:pPr lvl="1"/>
            <a:r>
              <a:rPr lang="en-US" dirty="0"/>
              <a:t>Potentially subject to regulation</a:t>
            </a:r>
          </a:p>
          <a:p>
            <a:r>
              <a:rPr lang="en-US" dirty="0"/>
              <a:t>Principle: data subject should </a:t>
            </a:r>
            <a:br>
              <a:rPr lang="en-US" dirty="0"/>
            </a:br>
            <a:r>
              <a:rPr lang="en-US" dirty="0"/>
              <a:t>control PII</a:t>
            </a:r>
          </a:p>
          <a:p>
            <a:r>
              <a:rPr lang="en-US" dirty="0"/>
              <a:t>Privacy laws: obligations to respect data subject’s expectations</a:t>
            </a:r>
          </a:p>
          <a:p>
            <a:r>
              <a:rPr lang="en-US" dirty="0"/>
              <a:t>Fair information practices</a:t>
            </a:r>
          </a:p>
          <a:p>
            <a:pPr lvl="1"/>
            <a:r>
              <a:rPr lang="en-US" dirty="0"/>
              <a:t>Control by data subject</a:t>
            </a:r>
          </a:p>
          <a:p>
            <a:pPr lvl="1"/>
            <a:r>
              <a:rPr lang="en-US" dirty="0"/>
              <a:t>Prohibition of specific practices/applications concerning PII</a:t>
            </a:r>
          </a:p>
          <a:p>
            <a:r>
              <a:rPr lang="en-US" dirty="0"/>
              <a:t>Challenge: integrate business, law &amp; technology</a:t>
            </a:r>
          </a:p>
        </p:txBody>
      </p:sp>
      <p:pic>
        <p:nvPicPr>
          <p:cNvPr id="3075" name="Picture 3" descr="C:\Users\Michel Kabay\AppData\Local\Microsoft\Windows\Temporary Internet Files\Content.IE5\CTCHPBOP\MC9002899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835244" cy="2329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S 342 Class Notes">
  <a:themeElements>
    <a:clrScheme name="IS 342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2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none" rtlCol="0">
        <a:spAutoFit/>
      </a:bodyPr>
      <a:lstStyle>
        <a:defPPr>
          <a:defRPr sz="1800" dirty="0" err="1" smtClean="0">
            <a:latin typeface="Arial Narrow" pitchFamily="34" charset="0"/>
          </a:defRPr>
        </a:defPPr>
      </a:lstStyle>
    </a:txDef>
  </a:objectDefaults>
  <a:extraClrSchemeLst>
    <a:extraClrScheme>
      <a:clrScheme name="IS 342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2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 342 Class Notes</Template>
  <TotalTime>796</TotalTime>
  <Words>3504</Words>
  <Application>Microsoft Office PowerPoint</Application>
  <PresentationFormat>On-screen Show (4:3)</PresentationFormat>
  <Paragraphs>526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Arial Narrow</vt:lpstr>
      <vt:lpstr>Bookman Old Style</vt:lpstr>
      <vt:lpstr>Garamond</vt:lpstr>
      <vt:lpstr>Times New Roman</vt:lpstr>
      <vt:lpstr>Wingdings</vt:lpstr>
      <vt:lpstr>IS 342 Class Notes</vt:lpstr>
      <vt:lpstr>PRIVACY IN CYBERSPACE</vt:lpstr>
      <vt:lpstr>Topics</vt:lpstr>
      <vt:lpstr>Worldwide Trends</vt:lpstr>
      <vt:lpstr>Recent Cyberprivacy Issues</vt:lpstr>
      <vt:lpstr>NSA Domestic Spying </vt:lpstr>
      <vt:lpstr>NSA Spying on Americans</vt:lpstr>
      <vt:lpstr>NSA PRISM in USA</vt:lpstr>
      <vt:lpstr>Phone Hacking in UK</vt:lpstr>
      <vt:lpstr>Laws, Regulations &amp; Agreements</vt:lpstr>
      <vt:lpstr>Sources of Privacy Law</vt:lpstr>
      <vt:lpstr>European Approaches to Privacy</vt:lpstr>
      <vt:lpstr>History &amp; OECD*</vt:lpstr>
      <vt:lpstr>EU Data Protection Directive</vt:lpstr>
      <vt:lpstr>EU Directive Requirements</vt:lpstr>
      <vt:lpstr>International Data Transfer Restrictions</vt:lpstr>
      <vt:lpstr>State of Implementation</vt:lpstr>
      <vt:lpstr>Harmonization of Non-EU European Countries</vt:lpstr>
      <vt:lpstr>EU Telecommunications Directive</vt:lpstr>
      <vt:lpstr>European Data Protection Supervisor</vt:lpstr>
      <vt:lpstr>United States</vt:lpstr>
      <vt:lpstr>History, Common Law Torts</vt:lpstr>
      <vt:lpstr>Evolution of US Privacy Theory</vt:lpstr>
      <vt:lpstr>Public Sector in USA</vt:lpstr>
      <vt:lpstr>History of US Public Sector Privacy Laws</vt:lpstr>
      <vt:lpstr>Privacy Act of 1974 &amp; FOIA</vt:lpstr>
      <vt:lpstr>ECPA of 1986</vt:lpstr>
      <vt:lpstr>Right to Financial Privacy Act of 1978</vt:lpstr>
      <vt:lpstr>Driver’s Privacy Protection Act</vt:lpstr>
      <vt:lpstr>Law Enforcement &amp; National Security Surveillance</vt:lpstr>
      <vt:lpstr>Private Sector</vt:lpstr>
      <vt:lpstr>Overview of US Private Sector Regulations</vt:lpstr>
      <vt:lpstr>Gramm-Leach-Bliley Act</vt:lpstr>
      <vt:lpstr>Children’s Online Privacy Protection Act</vt:lpstr>
      <vt:lpstr>Health Insurance Portability and Accountability Act</vt:lpstr>
      <vt:lpstr>Cable and Video Acts</vt:lpstr>
      <vt:lpstr>US/EU Safe Harbor</vt:lpstr>
      <vt:lpstr>Workplace Privacy</vt:lpstr>
      <vt:lpstr>Anonymous Cybersmearing</vt:lpstr>
      <vt:lpstr>Online Monitoring Technology</vt:lpstr>
      <vt:lpstr>Location Privacy</vt:lpstr>
      <vt:lpstr>Genetic Discrimination</vt:lpstr>
      <vt:lpstr>Social Network Sites &amp; Privacy</vt:lpstr>
      <vt:lpstr>State Legislation</vt:lpstr>
      <vt:lpstr>Compliance Models</vt:lpstr>
      <vt:lpstr>US Legislation</vt:lpstr>
      <vt:lpstr>FTC</vt:lpstr>
      <vt:lpstr>Self-Regulatory Regimes &amp; Codes of Conduct</vt:lpstr>
      <vt:lpstr>Contract Infrastructure</vt:lpstr>
      <vt:lpstr>Synthesis of Contracts, Technology &amp; Law</vt:lpstr>
      <vt:lpstr>Review Questions</vt:lpstr>
      <vt:lpstr>A Practical Checklist (1)</vt:lpstr>
      <vt:lpstr>A Practical Checklist (2)</vt:lpstr>
      <vt:lpstr>A Practical Checklist (3)</vt:lpstr>
      <vt:lpstr>A Practical Checklist (4)</vt:lpstr>
      <vt:lpstr>Now go and study</vt:lpstr>
    </vt:vector>
  </TitlesOfParts>
  <Manager>Najiba Benabess,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IN CYBERSPACE</dc:title>
  <dc:subject>Notes on CSH6 Ch 69</dc:subject>
  <dc:creator>Michel E. Kabay, PhD, CISSP-ISSMP</dc:creator>
  <cp:keywords/>
  <dc:description>Updated 2015-04-16_x000d_
Authors: Henry L. Judy, Scott L. David, _x000d_
Benjamin S. Hayes, Jeffrey B. Ritter, and Marc Rotenberg_x000d_
</dc:description>
  <cp:lastModifiedBy>Mich Kabay</cp:lastModifiedBy>
  <cp:revision>117</cp:revision>
  <cp:lastPrinted>2015-04-17T00:42:36Z</cp:lastPrinted>
  <dcterms:created xsi:type="dcterms:W3CDTF">2005-04-26T00:15:41Z</dcterms:created>
  <dcterms:modified xsi:type="dcterms:W3CDTF">2021-02-05T19:54:53Z</dcterms:modified>
  <cp:category/>
</cp:coreProperties>
</file>