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8"/>
  </p:notesMasterIdLst>
  <p:handoutMasterIdLst>
    <p:handoutMasterId r:id="rId59"/>
  </p:handoutMasterIdLst>
  <p:sldIdLst>
    <p:sldId id="257" r:id="rId2"/>
    <p:sldId id="608" r:id="rId3"/>
    <p:sldId id="580" r:id="rId4"/>
    <p:sldId id="630" r:id="rId5"/>
    <p:sldId id="581" r:id="rId6"/>
    <p:sldId id="582" r:id="rId7"/>
    <p:sldId id="583" r:id="rId8"/>
    <p:sldId id="584" r:id="rId9"/>
    <p:sldId id="585" r:id="rId10"/>
    <p:sldId id="586" r:id="rId11"/>
    <p:sldId id="587" r:id="rId12"/>
    <p:sldId id="588" r:id="rId13"/>
    <p:sldId id="589" r:id="rId14"/>
    <p:sldId id="590" r:id="rId15"/>
    <p:sldId id="609" r:id="rId16"/>
    <p:sldId id="610" r:id="rId17"/>
    <p:sldId id="611" r:id="rId18"/>
    <p:sldId id="612" r:id="rId19"/>
    <p:sldId id="613" r:id="rId20"/>
    <p:sldId id="614" r:id="rId21"/>
    <p:sldId id="615" r:id="rId22"/>
    <p:sldId id="616" r:id="rId23"/>
    <p:sldId id="617" r:id="rId24"/>
    <p:sldId id="618" r:id="rId25"/>
    <p:sldId id="619" r:id="rId26"/>
    <p:sldId id="620" r:id="rId27"/>
    <p:sldId id="621" r:id="rId28"/>
    <p:sldId id="622" r:id="rId29"/>
    <p:sldId id="623" r:id="rId30"/>
    <p:sldId id="591" r:id="rId31"/>
    <p:sldId id="592" r:id="rId32"/>
    <p:sldId id="593" r:id="rId33"/>
    <p:sldId id="594" r:id="rId34"/>
    <p:sldId id="595" r:id="rId35"/>
    <p:sldId id="596" r:id="rId36"/>
    <p:sldId id="597" r:id="rId37"/>
    <p:sldId id="598" r:id="rId38"/>
    <p:sldId id="599" r:id="rId39"/>
    <p:sldId id="600" r:id="rId40"/>
    <p:sldId id="601" r:id="rId41"/>
    <p:sldId id="602" r:id="rId42"/>
    <p:sldId id="603" r:id="rId43"/>
    <p:sldId id="604" r:id="rId44"/>
    <p:sldId id="605" r:id="rId45"/>
    <p:sldId id="624" r:id="rId46"/>
    <p:sldId id="625" r:id="rId47"/>
    <p:sldId id="626" r:id="rId48"/>
    <p:sldId id="627" r:id="rId49"/>
    <p:sldId id="628" r:id="rId50"/>
    <p:sldId id="629" r:id="rId51"/>
    <p:sldId id="638" r:id="rId52"/>
    <p:sldId id="606" r:id="rId53"/>
    <p:sldId id="607" r:id="rId54"/>
    <p:sldId id="631" r:id="rId55"/>
    <p:sldId id="633" r:id="rId56"/>
    <p:sldId id="578" r:id="rId5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7" autoAdjust="0"/>
    <p:restoredTop sz="86332" autoAdjust="0"/>
  </p:normalViewPr>
  <p:slideViewPr>
    <p:cSldViewPr>
      <p:cViewPr>
        <p:scale>
          <a:sx n="75" d="100"/>
          <a:sy n="75" d="100"/>
        </p:scale>
        <p:origin x="-198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559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charset="0"/>
              </a:defRPr>
            </a:lvl1pPr>
          </a:lstStyle>
          <a:p>
            <a:r>
              <a:rPr lang="fr-CA"/>
              <a:t>IS 342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charset="0"/>
              </a:defRPr>
            </a:lvl1pPr>
          </a:lstStyle>
          <a:p>
            <a:r>
              <a:rPr lang="en-US"/>
              <a:t>Copyright © 2005  M. E. Kabay                             </a:t>
            </a:r>
            <a:fld id="{4099B8A2-169E-4964-B62C-EC8570B408D4}" type="slidenum">
              <a:rPr lang="en-US"/>
              <a:pPr/>
              <a:t>‹#›</a:t>
            </a:fld>
            <a:r>
              <a:rPr lang="en-US"/>
              <a:t>                                            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96210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defTabSz="966788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342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60888"/>
            <a:ext cx="5038725" cy="431958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 i="1">
                <a:latin typeface="Garamond" pitchFamily="18" charset="0"/>
              </a:defRPr>
            </a:lvl1pPr>
          </a:lstStyle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1200" y="9121775"/>
            <a:ext cx="105727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ctr" defTabSz="966788">
              <a:defRPr sz="1100" b="0">
                <a:latin typeface="Garamond" pitchFamily="18" charset="0"/>
              </a:defRPr>
            </a:lvl1pPr>
          </a:lstStyle>
          <a:p>
            <a:fld id="{1B491929-5B47-44DB-A164-9DD83983D703}" type="slidenum">
              <a:rPr lang="en-US"/>
              <a:pPr/>
              <a:t>‹#›</a:t>
            </a:fld>
            <a:endParaRPr lang="en-US" sz="13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4635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48FEA-81D9-4C4B-9026-8219A0FD088C}" type="slidenum">
              <a:rPr lang="en-US"/>
              <a:pPr/>
              <a:t>1</a:t>
            </a:fld>
            <a:endParaRPr lang="en-US" sz="1300">
              <a:latin typeface="Times New Roman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53000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98290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3CFB9-3092-4A63-BCF3-70C33C274DC1}" type="slidenum">
              <a:rPr lang="en-US"/>
              <a:pPr/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98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81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BE6C1-CF6D-44A0-B255-C80002C4DCA1}" type="slidenum">
              <a:rPr lang="en-US"/>
              <a:pPr/>
              <a:t>11</a:t>
            </a:fld>
            <a:endParaRPr lang="en-US" sz="1300">
              <a:latin typeface="Times New Roman" charset="0"/>
            </a:endParaRPr>
          </a:p>
        </p:txBody>
      </p:sp>
      <p:sp>
        <p:nvSpPr>
          <p:cNvPr id="99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021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72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3F6AB-3090-4BC3-8977-BE70D2E6D40E}" type="slidenum">
              <a:rPr lang="en-US"/>
              <a:pPr/>
              <a:t>12</a:t>
            </a:fld>
            <a:endParaRPr lang="en-US" sz="1300">
              <a:latin typeface="Times New Roman" charset="0"/>
            </a:endParaRPr>
          </a:p>
        </p:txBody>
      </p:sp>
      <p:sp>
        <p:nvSpPr>
          <p:cNvPr id="99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58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FEF4E-36CE-46B7-BD9C-DC9F0201123B}" type="slidenum">
              <a:rPr lang="en-US"/>
              <a:pPr/>
              <a:t>13</a:t>
            </a:fld>
            <a:endParaRPr lang="en-US" sz="1300">
              <a:latin typeface="Times New Roman" charset="0"/>
            </a:endParaRPr>
          </a:p>
        </p:txBody>
      </p:sp>
      <p:sp>
        <p:nvSpPr>
          <p:cNvPr id="99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26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EF2AF-9074-493E-8DCA-420D3271D274}" type="slidenum">
              <a:rPr lang="en-US"/>
              <a:pPr/>
              <a:t>14</a:t>
            </a:fld>
            <a:endParaRPr lang="en-US" sz="1300">
              <a:latin typeface="Times New Roman" charset="0"/>
            </a:endParaRPr>
          </a:p>
        </p:txBody>
      </p:sp>
      <p:sp>
        <p:nvSpPr>
          <p:cNvPr id="99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51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1910DD-B353-43C2-9918-251A54EEEE6B}" type="slidenum">
              <a:rPr lang="en-US"/>
              <a:pPr/>
              <a:t>15</a:t>
            </a:fld>
            <a:endParaRPr lang="en-US" sz="1300">
              <a:latin typeface="Times New Roman" charset="0"/>
            </a:endParaRPr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3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558B7-F35F-43AB-AF40-D1F8F4B35D60}" type="slidenum">
              <a:rPr lang="en-US"/>
              <a:pPr/>
              <a:t>16</a:t>
            </a:fld>
            <a:endParaRPr lang="en-US" sz="1300">
              <a:latin typeface="Times New Roman" charset="0"/>
            </a:endParaRPr>
          </a:p>
        </p:txBody>
      </p:sp>
      <p:sp>
        <p:nvSpPr>
          <p:cNvPr id="103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http://whatis.techtarget.com/definition/0,289893,sid9_gci214518,00.html</a:t>
            </a:r>
          </a:p>
          <a:p>
            <a:r>
              <a:rPr lang="en-US"/>
              <a:t>http://grc.com/optout.htm</a:t>
            </a:r>
          </a:p>
          <a:p>
            <a:r>
              <a:rPr lang="en-US"/>
              <a:t>http://www.logophilia.com/WordSpy/spyware.asp</a:t>
            </a:r>
          </a:p>
          <a:p>
            <a:r>
              <a:rPr lang="en-US"/>
              <a:t>http://www.acecmt.com/spyware.html</a:t>
            </a:r>
          </a:p>
          <a:p>
            <a:r>
              <a:rPr lang="en-US"/>
              <a:t>http://home.t-online.de/home/TschiTschi/spyware.htm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6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581ED-BCFC-4BD8-8A22-72C593B95D7B}" type="slidenum">
              <a:rPr lang="en-US"/>
              <a:pPr/>
              <a:t>17</a:t>
            </a:fld>
            <a:endParaRPr lang="en-US" sz="1300">
              <a:latin typeface="Times New Roman" charset="0"/>
            </a:endParaRPr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http://www.lavasoftusa.com/faq.html</a:t>
            </a:r>
          </a:p>
        </p:txBody>
      </p:sp>
    </p:spTree>
    <p:extLst>
      <p:ext uri="{BB962C8B-B14F-4D97-AF65-F5344CB8AC3E}">
        <p14:creationId xmlns:p14="http://schemas.microsoft.com/office/powerpoint/2010/main" val="3276876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24F4BE-409D-46AC-A456-082D8D587C5C}" type="slidenum">
              <a:rPr lang="en-US"/>
              <a:pPr/>
              <a:t>18</a:t>
            </a:fld>
            <a:endParaRPr lang="en-US" sz="1300">
              <a:latin typeface="Times New Roman" charset="0"/>
            </a:endParaRPr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See http://www.suttondesigns.com/EnigmaBrowser/Spyware.html for a list of 406 spyware programs from A to Z</a:t>
            </a:r>
          </a:p>
        </p:txBody>
      </p:sp>
    </p:spTree>
    <p:extLst>
      <p:ext uri="{BB962C8B-B14F-4D97-AF65-F5344CB8AC3E}">
        <p14:creationId xmlns:p14="http://schemas.microsoft.com/office/powerpoint/2010/main" val="2755827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6ADB6-E540-4357-89A0-AA23DA2FAF06}" type="slidenum">
              <a:rPr lang="en-US"/>
              <a:pPr/>
              <a:t>19</a:t>
            </a:fld>
            <a:endParaRPr lang="en-US" sz="1300">
              <a:latin typeface="Times New Roman" charset="0"/>
            </a:endParaRPr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http://www.radiate.com/privacydisclosure.html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01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EA1924-61A2-4676-9308-D9793BE36C53}" type="slidenum">
              <a:rPr lang="en-US"/>
              <a:pPr/>
              <a:t>2</a:t>
            </a:fld>
            <a:endParaRPr lang="en-US" sz="1300">
              <a:latin typeface="Times New Roman" charset="0"/>
            </a:endParaRPr>
          </a:p>
        </p:txBody>
      </p:sp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675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A885E-F792-4194-9628-C5F7EE8A4709}" type="slidenum">
              <a:rPr lang="en-US"/>
              <a:pPr/>
              <a:t>20</a:t>
            </a:fld>
            <a:endParaRPr lang="en-US" sz="1300">
              <a:latin typeface="Times New Roman" charset="0"/>
            </a:endParaRPr>
          </a:p>
        </p:txBody>
      </p:sp>
      <p:sp>
        <p:nvSpPr>
          <p:cNvPr id="104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http://grc.com/oo/aureate.htm</a:t>
            </a:r>
          </a:p>
        </p:txBody>
      </p:sp>
    </p:spTree>
    <p:extLst>
      <p:ext uri="{BB962C8B-B14F-4D97-AF65-F5344CB8AC3E}">
        <p14:creationId xmlns:p14="http://schemas.microsoft.com/office/powerpoint/2010/main" val="1354260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B24D5-46D7-4220-8432-28370C18D81F}" type="slidenum">
              <a:rPr lang="en-US"/>
              <a:pPr/>
              <a:t>21</a:t>
            </a:fld>
            <a:endParaRPr lang="en-US" sz="1300">
              <a:latin typeface="Times New Roman" charset="0"/>
            </a:endParaRPr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http://accs-net.com/smallfish/conducent.htm</a:t>
            </a:r>
          </a:p>
        </p:txBody>
      </p:sp>
    </p:spTree>
    <p:extLst>
      <p:ext uri="{BB962C8B-B14F-4D97-AF65-F5344CB8AC3E}">
        <p14:creationId xmlns:p14="http://schemas.microsoft.com/office/powerpoint/2010/main" val="3402652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C7335-5033-4E14-8AC5-641E11515D00}" type="slidenum">
              <a:rPr lang="en-US"/>
              <a:pPr/>
              <a:t>22</a:t>
            </a:fld>
            <a:endParaRPr lang="en-US" sz="1300">
              <a:latin typeface="Times New Roman" charset="0"/>
            </a:endParaRPr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http://www.cometcursor.com/</a:t>
            </a:r>
          </a:p>
          <a:p>
            <a:r>
              <a:rPr lang="en-US"/>
              <a:t>http://accs-net.com/smallfish/comet.htm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259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2780C-A2D5-4FAE-83E9-B368C1AE9726}" type="slidenum">
              <a:rPr lang="en-US"/>
              <a:pPr/>
              <a:t>23</a:t>
            </a:fld>
            <a:endParaRPr lang="en-US" sz="1300">
              <a:latin typeface="Times New Roman" charset="0"/>
            </a:endParaRPr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http://users.rcn.com/rms2000/privacy/comet.htm</a:t>
            </a:r>
          </a:p>
        </p:txBody>
      </p:sp>
    </p:spTree>
    <p:extLst>
      <p:ext uri="{BB962C8B-B14F-4D97-AF65-F5344CB8AC3E}">
        <p14:creationId xmlns:p14="http://schemas.microsoft.com/office/powerpoint/2010/main" val="8524051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D7B1E-C961-47F3-89B9-31C88DC61B29}" type="slidenum">
              <a:rPr lang="en-US"/>
              <a:pPr/>
              <a:t>24</a:t>
            </a:fld>
            <a:endParaRPr lang="en-US" sz="1300">
              <a:latin typeface="Times New Roman" charset="0"/>
            </a:endParaRPr>
          </a:p>
        </p:txBody>
      </p:sp>
      <p:sp>
        <p:nvSpPr>
          <p:cNvPr id="105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http://www.zdnet.com/zdnn/stories/news/0,4586,2774385,00.html</a:t>
            </a:r>
          </a:p>
        </p:txBody>
      </p:sp>
    </p:spTree>
    <p:extLst>
      <p:ext uri="{BB962C8B-B14F-4D97-AF65-F5344CB8AC3E}">
        <p14:creationId xmlns:p14="http://schemas.microsoft.com/office/powerpoint/2010/main" val="613368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055E7-0118-48A5-A232-580DE785C8D8}" type="slidenum">
              <a:rPr lang="en-US"/>
              <a:pPr/>
              <a:t>25</a:t>
            </a:fld>
            <a:endParaRPr lang="en-US" sz="1300">
              <a:latin typeface="Times New Roman" charset="0"/>
            </a:endParaRPr>
          </a:p>
        </p:txBody>
      </p:sp>
      <p:sp>
        <p:nvSpPr>
          <p:cNvPr id="105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http://accs-net.com/smallfish/gohip.htm</a:t>
            </a:r>
          </a:p>
        </p:txBody>
      </p:sp>
    </p:spTree>
    <p:extLst>
      <p:ext uri="{BB962C8B-B14F-4D97-AF65-F5344CB8AC3E}">
        <p14:creationId xmlns:p14="http://schemas.microsoft.com/office/powerpoint/2010/main" val="3194379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F02FB-CE47-4CA7-BB94-955CE29DE658}" type="slidenum">
              <a:rPr lang="en-US"/>
              <a:pPr/>
              <a:t>26</a:t>
            </a:fld>
            <a:endParaRPr lang="en-US" sz="1300">
              <a:latin typeface="Times New Roman" charset="0"/>
            </a:endParaRPr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http://www.web3000.com</a:t>
            </a:r>
          </a:p>
          <a:p>
            <a:r>
              <a:rPr lang="en-US"/>
              <a:t>http://accs-net.com/smallfish/web3000.htm</a:t>
            </a:r>
          </a:p>
        </p:txBody>
      </p:sp>
    </p:spTree>
    <p:extLst>
      <p:ext uri="{BB962C8B-B14F-4D97-AF65-F5344CB8AC3E}">
        <p14:creationId xmlns:p14="http://schemas.microsoft.com/office/powerpoint/2010/main" val="41531229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F3A1F-69A0-4178-9C9E-6D115E3DCA12}" type="slidenum">
              <a:rPr lang="en-US"/>
              <a:pPr/>
              <a:t>27</a:t>
            </a:fld>
            <a:endParaRPr lang="en-US" sz="1300">
              <a:latin typeface="Times New Roman" charset="0"/>
            </a:endParaRPr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http://www.spychecker.com/download.html</a:t>
            </a:r>
          </a:p>
        </p:txBody>
      </p:sp>
    </p:spTree>
    <p:extLst>
      <p:ext uri="{BB962C8B-B14F-4D97-AF65-F5344CB8AC3E}">
        <p14:creationId xmlns:p14="http://schemas.microsoft.com/office/powerpoint/2010/main" val="8963502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3BB03-6B9E-457D-8E52-57D1B86531D9}" type="slidenum">
              <a:rPr lang="en-US"/>
              <a:pPr/>
              <a:t>28</a:t>
            </a:fld>
            <a:endParaRPr lang="en-US" sz="1300">
              <a:latin typeface="Times New Roman" charset="0"/>
            </a:endParaRPr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r>
              <a:rPr lang="en-US"/>
              <a:t>http://www.firewallguide.com/</a:t>
            </a:r>
          </a:p>
        </p:txBody>
      </p:sp>
    </p:spTree>
    <p:extLst>
      <p:ext uri="{BB962C8B-B14F-4D97-AF65-F5344CB8AC3E}">
        <p14:creationId xmlns:p14="http://schemas.microsoft.com/office/powerpoint/2010/main" val="10683703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D307D-D89A-47DD-B83B-9F17EB163162}" type="slidenum">
              <a:rPr lang="en-US"/>
              <a:pPr/>
              <a:t>29</a:t>
            </a:fld>
            <a:endParaRPr lang="en-US" sz="1300">
              <a:latin typeface="Times New Roman" charset="0"/>
            </a:endParaRPr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1550" cy="3586163"/>
          </a:xfrm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560888"/>
            <a:ext cx="4876800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78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6D7E4-26AA-4C45-91A1-E9ED36FE8B53}" type="slidenum">
              <a:rPr lang="en-US"/>
              <a:pPr/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97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086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EC11D-C5D5-4308-A56B-1ACEAD3DD26C}" type="slidenum">
              <a:rPr lang="en-US"/>
              <a:pPr/>
              <a:t>30</a:t>
            </a:fld>
            <a:endParaRPr lang="en-US" sz="1300">
              <a:latin typeface="Times New Roman" charset="0"/>
            </a:endParaRPr>
          </a:p>
        </p:txBody>
      </p:sp>
      <p:sp>
        <p:nvSpPr>
          <p:cNvPr id="99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222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55986-E84B-41EB-9334-5F1DF19FE4B0}" type="slidenum">
              <a:rPr lang="en-US"/>
              <a:pPr/>
              <a:t>31</a:t>
            </a:fld>
            <a:endParaRPr lang="en-US" sz="1300">
              <a:latin typeface="Times New Roman" charset="0"/>
            </a:endParaRPr>
          </a:p>
        </p:txBody>
      </p:sp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891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D84F0-3091-4DCB-AE92-8A659CD9461C}" type="slidenum">
              <a:rPr lang="en-US"/>
              <a:pPr/>
              <a:t>32</a:t>
            </a:fld>
            <a:endParaRPr lang="en-US" sz="1300">
              <a:latin typeface="Times New Roman" charset="0"/>
            </a:endParaRPr>
          </a:p>
        </p:txBody>
      </p:sp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66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64636-6571-4695-8BC5-A33DEB750FDC}" type="slidenum">
              <a:rPr lang="en-US"/>
              <a:pPr/>
              <a:t>33</a:t>
            </a:fld>
            <a:endParaRPr lang="en-US" sz="1300">
              <a:latin typeface="Times New Roman" charset="0"/>
            </a:endParaRPr>
          </a:p>
        </p:txBody>
      </p:sp>
      <p:sp>
        <p:nvSpPr>
          <p:cNvPr id="100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512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CE080B-5BFF-47A1-97C4-509746700908}" type="slidenum">
              <a:rPr lang="en-US"/>
              <a:pPr/>
              <a:t>34</a:t>
            </a:fld>
            <a:endParaRPr lang="en-US" sz="1300">
              <a:latin typeface="Times New Roman" charset="0"/>
            </a:endParaRPr>
          </a:p>
        </p:txBody>
      </p:sp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12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259BC-5C7E-4412-AEE9-FB41DF2E4B66}" type="slidenum">
              <a:rPr lang="en-US"/>
              <a:pPr/>
              <a:t>35</a:t>
            </a:fld>
            <a:endParaRPr lang="en-US" sz="1300">
              <a:latin typeface="Times New Roman" charset="0"/>
            </a:endParaRPr>
          </a:p>
        </p:txBody>
      </p:sp>
      <p:sp>
        <p:nvSpPr>
          <p:cNvPr id="100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855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54B9C-90CD-4ABB-B1D4-2BCDB68523E2}" type="slidenum">
              <a:rPr lang="en-US"/>
              <a:pPr/>
              <a:t>36</a:t>
            </a:fld>
            <a:endParaRPr lang="en-US" sz="1300">
              <a:latin typeface="Times New Roman" charset="0"/>
            </a:endParaRPr>
          </a:p>
        </p:txBody>
      </p:sp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91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61A1F-C423-4B6C-B339-CE49A7EDC485}" type="slidenum">
              <a:rPr lang="en-US"/>
              <a:pPr/>
              <a:t>37</a:t>
            </a:fld>
            <a:endParaRPr lang="en-US" sz="1300">
              <a:latin typeface="Times New Roman" charset="0"/>
            </a:endParaRPr>
          </a:p>
        </p:txBody>
      </p:sp>
      <p:sp>
        <p:nvSpPr>
          <p:cNvPr id="101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78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5CE0A-0621-46A3-935D-EB06D8C7D3E1}" type="slidenum">
              <a:rPr lang="en-US"/>
              <a:pPr/>
              <a:t>38</a:t>
            </a:fld>
            <a:endParaRPr lang="en-US" sz="1300">
              <a:latin typeface="Times New Roman" charset="0"/>
            </a:endParaRPr>
          </a:p>
        </p:txBody>
      </p:sp>
      <p:sp>
        <p:nvSpPr>
          <p:cNvPr id="101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558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0BA66-1F1F-4FDC-86BA-4287061E88CD}" type="slidenum">
              <a:rPr lang="en-US"/>
              <a:pPr/>
              <a:t>39</a:t>
            </a:fld>
            <a:endParaRPr lang="en-US" sz="1300">
              <a:latin typeface="Times New Roman" charset="0"/>
            </a:endParaRPr>
          </a:p>
        </p:txBody>
      </p:sp>
      <p:sp>
        <p:nvSpPr>
          <p:cNvPr id="101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28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EF4DA-5296-495F-9407-75993567D253}" type="slidenum">
              <a:rPr lang="en-US"/>
              <a:pPr/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92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9C2A9-2F8C-4413-BE75-AB8AD3C33C91}" type="slidenum">
              <a:rPr lang="en-US"/>
              <a:pPr/>
              <a:t>40</a:t>
            </a:fld>
            <a:endParaRPr lang="en-US" sz="1300">
              <a:latin typeface="Times New Roman" charset="0"/>
            </a:endParaRPr>
          </a:p>
        </p:txBody>
      </p:sp>
      <p:sp>
        <p:nvSpPr>
          <p:cNvPr id="101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700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62092-66AD-461B-AE5D-7CC05542B4EF}" type="slidenum">
              <a:rPr lang="en-US"/>
              <a:pPr/>
              <a:t>41</a:t>
            </a:fld>
            <a:endParaRPr lang="en-US" sz="1300">
              <a:latin typeface="Times New Roman" charset="0"/>
            </a:endParaRPr>
          </a:p>
        </p:txBody>
      </p:sp>
      <p:sp>
        <p:nvSpPr>
          <p:cNvPr id="102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255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307B2-8F4E-4DCA-B3DA-EC84CCC1C775}" type="slidenum">
              <a:rPr lang="en-US"/>
              <a:pPr/>
              <a:t>42</a:t>
            </a:fld>
            <a:endParaRPr lang="en-US" sz="1300">
              <a:latin typeface="Times New Roman" charset="0"/>
            </a:endParaRPr>
          </a:p>
        </p:txBody>
      </p:sp>
      <p:sp>
        <p:nvSpPr>
          <p:cNvPr id="102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20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2642E-261D-4DC7-AA39-B89AD2237751}" type="slidenum">
              <a:rPr lang="en-US"/>
              <a:pPr/>
              <a:t>43</a:t>
            </a:fld>
            <a:endParaRPr lang="en-US" sz="1300">
              <a:latin typeface="Times New Roman" charset="0"/>
            </a:endParaRPr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19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98B82-B827-4F00-9625-35847F87CBD7}" type="slidenum">
              <a:rPr lang="en-US"/>
              <a:pPr/>
              <a:t>44</a:t>
            </a:fld>
            <a:endParaRPr lang="en-US" sz="1300">
              <a:latin typeface="Times New Roman" charset="0"/>
            </a:endParaRPr>
          </a:p>
        </p:txBody>
      </p:sp>
      <p:sp>
        <p:nvSpPr>
          <p:cNvPr id="102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322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C0440-8172-4F36-8DCF-EDE0C991B0A3}" type="slidenum">
              <a:rPr lang="en-US"/>
              <a:pPr/>
              <a:t>45</a:t>
            </a:fld>
            <a:endParaRPr lang="en-US" sz="1300">
              <a:latin typeface="Times New Roman" charset="0"/>
            </a:endParaRPr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8605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DDF75-AC68-496A-940B-147153EA3663}" type="slidenum">
              <a:rPr lang="en-US"/>
              <a:pPr/>
              <a:t>46</a:t>
            </a:fld>
            <a:endParaRPr lang="en-US" sz="1300">
              <a:latin typeface="Times New Roman" charset="0"/>
            </a:endParaRPr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928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3FB4C-60CC-43CB-A0FD-CDE8002100D4}" type="slidenum">
              <a:rPr lang="en-US"/>
              <a:pPr/>
              <a:t>47</a:t>
            </a:fld>
            <a:endParaRPr lang="en-US" sz="1300">
              <a:latin typeface="Times New Roman" charset="0"/>
            </a:endParaRPr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6488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82CDD-189E-49B3-89A4-CF48DC94C9EF}" type="slidenum">
              <a:rPr lang="en-US"/>
              <a:pPr/>
              <a:t>48</a:t>
            </a:fld>
            <a:endParaRPr lang="en-US" sz="1300">
              <a:latin typeface="Times New Roman" charset="0"/>
            </a:endParaRPr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8549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7C452-83BB-4093-88CE-19755D3F9F95}" type="slidenum">
              <a:rPr lang="en-US"/>
              <a:pPr/>
              <a:t>49</a:t>
            </a:fld>
            <a:endParaRPr lang="en-US" sz="1300">
              <a:latin typeface="Times New Roman" charset="0"/>
            </a:endParaRPr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39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71840E-7549-4895-A804-28FD99860E60}" type="slidenum">
              <a:rPr lang="en-US"/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97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981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4114D-F845-4638-B7F8-D5AE0AB332B5}" type="slidenum">
              <a:rPr lang="en-US"/>
              <a:pPr/>
              <a:t>50</a:t>
            </a:fld>
            <a:endParaRPr lang="en-US" sz="1300">
              <a:latin typeface="Times New Roman" charset="0"/>
            </a:endParaRPr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891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34291-0E8F-4B2B-8BC3-4CB2F6F9CC58}" type="slidenum">
              <a:rPr lang="en-US"/>
              <a:pPr/>
              <a:t>51</a:t>
            </a:fld>
            <a:endParaRPr lang="en-US" sz="1300">
              <a:latin typeface="Times New Roman" charset="0"/>
            </a:endParaRPr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6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3A142E-36EA-47D0-8E22-662D68E32675}" type="slidenum">
              <a:rPr lang="en-US"/>
              <a:pPr/>
              <a:t>52</a:t>
            </a:fld>
            <a:endParaRPr lang="en-US" sz="1300">
              <a:latin typeface="Times New Roman" charset="0"/>
            </a:endParaRPr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9310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7ADA7-A392-4AAA-BB1E-A0AB0883CE1B}" type="slidenum">
              <a:rPr lang="en-US"/>
              <a:pPr/>
              <a:t>53</a:t>
            </a:fld>
            <a:endParaRPr lang="en-US" sz="1300">
              <a:latin typeface="Times New Roman" charset="0"/>
            </a:endParaRPr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9505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31DA3-087B-424A-86BF-D4EC0A7C182A}" type="slidenum">
              <a:rPr lang="en-US"/>
              <a:pPr/>
              <a:t>54</a:t>
            </a:fld>
            <a:endParaRPr lang="en-US" sz="1300">
              <a:latin typeface="Times New Roman" charset="0"/>
            </a:endParaRPr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026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CEE33-FE2B-4FD7-ADF0-566131D53494}" type="slidenum">
              <a:rPr lang="en-US"/>
              <a:pPr/>
              <a:t>55</a:t>
            </a:fld>
            <a:endParaRPr lang="en-US" sz="1300">
              <a:latin typeface="Times New Roman" charset="0"/>
            </a:endParaRPr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3235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D2CD1-1EFA-4675-834D-5777F3FDE8EB}" type="slidenum">
              <a:rPr lang="en-US"/>
              <a:pPr/>
              <a:t>56</a:t>
            </a:fld>
            <a:endParaRPr lang="en-US" sz="1300">
              <a:latin typeface="Times New Roman" charset="0"/>
            </a:endParaRPr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8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FFF28-1273-4B9A-BB4F-1E2B0AEAD558}" type="slidenum">
              <a:rPr lang="en-US"/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97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87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9B5A6-665A-4C91-9B73-B550E59C3F70}" type="slidenum">
              <a:rPr lang="en-US"/>
              <a:pPr/>
              <a:t>7</a:t>
            </a:fld>
            <a:endParaRPr lang="en-US" sz="1300">
              <a:latin typeface="Times New Roman" charset="0"/>
            </a:endParaRPr>
          </a:p>
        </p:txBody>
      </p:sp>
      <p:sp>
        <p:nvSpPr>
          <p:cNvPr id="98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7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353B1-542E-407F-A260-F0AA3D451CBD}" type="slidenum">
              <a:rPr lang="en-US"/>
              <a:pPr/>
              <a:t>8</a:t>
            </a:fld>
            <a:endParaRPr lang="en-US" sz="1300">
              <a:latin typeface="Times New Roman" charset="0"/>
            </a:endParaRPr>
          </a:p>
        </p:txBody>
      </p:sp>
      <p:sp>
        <p:nvSpPr>
          <p:cNvPr id="98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406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41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2005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DEE5A-D718-495E-85EB-9726D4578E78}" type="slidenum">
              <a:rPr lang="en-US"/>
              <a:pPr/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98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F8D11EF9-5EF1-41F3-9227-C8010005E649}" type="slidenum">
              <a:rPr lang="en-US" sz="1800"/>
              <a:pPr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322638" y="6643688"/>
            <a:ext cx="2497137" cy="214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" b="0" i="1" dirty="0"/>
              <a:t>Copyright © 2011 M. E. Kabay.  All rights reserved.</a:t>
            </a:r>
          </a:p>
        </p:txBody>
      </p:sp>
      <p:pic>
        <p:nvPicPr>
          <p:cNvPr id="889864" name="Picture 8" descr="NWU_2c_stacked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0"/>
            <a:ext cx="1066800" cy="9318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mweb1.unitedmedia.com/cometcursor/cursors/dilberth.cur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os/statutes/fcra.htm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4.law.cornell.edu/uscode/5/552a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.gov/dol/allcfr/SOL/Title_29/Part_19/toc.htm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f.org/Legal/Cases/SJG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4.law.cornell.edu/uscode/42/2000aa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sr.org/cpsr/privacy/wiretap/ecpa86.html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ccb/consumer_news/tcpa.html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4.law.cornell.edu/cgi-bin/htm_hl?DB=uscode&amp;STEMMER=en&amp;WORDS=hipaa+&amp;COLOUR=Red&amp;STYLE=s&amp;URL=/uscode/42/1397ii.html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cfa.gov/hipaa/hipaahm.htm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ate.gov/~banking/conf/grmleach.htm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2.eff.org/patriot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pa.mil/iao/TIASystems.htm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rn.com/update/lsn/cyberspace/csl_less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ic.org/privacy/profiling/tia/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ic.org/privacy/student/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ic.org/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ff.org/" TargetMode="External"/><Relationship Id="rId4" Type="http://schemas.openxmlformats.org/officeDocument/2006/relationships/hyperlink" Target="http://www.cdt.org/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/>
          <a:lstStyle/>
          <a:p>
            <a:pPr algn="ctr"/>
            <a:r>
              <a:rPr lang="en-US" sz="11700" dirty="0"/>
              <a:t>PRIVACY</a:t>
            </a:r>
            <a:endParaRPr lang="en-US" sz="7200" dirty="0"/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144000" cy="3581400"/>
          </a:xfrm>
          <a:noFill/>
          <a:ln/>
        </p:spPr>
        <p:txBody>
          <a:bodyPr/>
          <a:lstStyle/>
          <a:p>
            <a:pPr algn="ctr">
              <a:buNone/>
            </a:pPr>
            <a:r>
              <a:rPr lang="en-US" sz="3600" dirty="0"/>
              <a:t>Supplement to CSH5 Chapter 69</a:t>
            </a:r>
          </a:p>
          <a:p>
            <a:pPr algn="ctr">
              <a:buNone/>
            </a:pPr>
            <a:r>
              <a:rPr lang="en-US" sz="3600" dirty="0"/>
              <a:t>“Security Audits, Standards and Inspections”</a:t>
            </a:r>
          </a:p>
          <a:p>
            <a:pPr algn="ctr">
              <a:buNone/>
            </a:pPr>
            <a:r>
              <a:rPr lang="en-US" dirty="0"/>
              <a:t>Notes by M. E. Kabay, PhD, CISSP-ISSMP</a:t>
            </a:r>
          </a:p>
          <a:p>
            <a:pPr algn="ctr">
              <a:buNone/>
            </a:pPr>
            <a:r>
              <a:rPr lang="en-US" dirty="0"/>
              <a:t>Assoc Prof Information Assurance</a:t>
            </a:r>
          </a:p>
          <a:p>
            <a:pPr algn="ctr">
              <a:buNone/>
            </a:pPr>
            <a:r>
              <a:rPr lang="en-US" dirty="0"/>
              <a:t>School of Business &amp; Management</a:t>
            </a:r>
          </a:p>
          <a:p>
            <a:pPr algn="ctr">
              <a:buNone/>
            </a:pPr>
            <a:r>
              <a:rPr lang="en-US" dirty="0"/>
              <a:t>Norwich University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Informational Privacy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US law traditionally did not limit uses of observations about consumers</a:t>
            </a:r>
          </a:p>
          <a:p>
            <a:pPr lvl="1">
              <a:lnSpc>
                <a:spcPct val="80000"/>
              </a:lnSpc>
            </a:pPr>
            <a:r>
              <a:rPr lang="en-US"/>
              <a:t>What you buy / read / view / eat</a:t>
            </a:r>
          </a:p>
          <a:p>
            <a:pPr lvl="1">
              <a:lnSpc>
                <a:spcPct val="80000"/>
              </a:lnSpc>
            </a:pPr>
            <a:r>
              <a:rPr lang="en-US"/>
              <a:t>Data shared among credit agencies</a:t>
            </a:r>
          </a:p>
          <a:p>
            <a:pPr lvl="1">
              <a:lnSpc>
                <a:spcPct val="80000"/>
              </a:lnSpc>
            </a:pPr>
            <a:r>
              <a:rPr lang="en-US"/>
              <a:t>Names, addresses, preferences sold to advertisers</a:t>
            </a:r>
          </a:p>
          <a:p>
            <a:pPr lvl="1">
              <a:lnSpc>
                <a:spcPct val="80000"/>
              </a:lnSpc>
            </a:pPr>
            <a:r>
              <a:rPr lang="en-US"/>
              <a:t>Even medical data were not much protected</a:t>
            </a:r>
          </a:p>
          <a:p>
            <a:pPr>
              <a:lnSpc>
                <a:spcPct val="80000"/>
              </a:lnSpc>
            </a:pPr>
            <a:r>
              <a:rPr lang="en-US"/>
              <a:t>European Privacy Directive much more stringent</a:t>
            </a:r>
          </a:p>
          <a:p>
            <a:pPr lvl="1">
              <a:lnSpc>
                <a:spcPct val="80000"/>
              </a:lnSpc>
            </a:pPr>
            <a:r>
              <a:rPr lang="en-US"/>
              <a:t>Caused problems for US firms – barred from doing business because of lax laws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Informational Privacy and the Internet</a:t>
            </a: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Google bought </a:t>
            </a:r>
            <a:r>
              <a:rPr lang="en-US" dirty="0" err="1"/>
              <a:t>DejaNews</a:t>
            </a:r>
            <a:endParaRPr lang="en-US" dirty="0"/>
          </a:p>
          <a:p>
            <a:pPr lvl="1"/>
            <a:r>
              <a:rPr lang="en-US" dirty="0"/>
              <a:t>Archive of all USENET discussions</a:t>
            </a:r>
          </a:p>
          <a:p>
            <a:pPr lvl="1"/>
            <a:r>
              <a:rPr lang="en-US" dirty="0"/>
              <a:t>Spans ~15 years</a:t>
            </a:r>
          </a:p>
          <a:p>
            <a:pPr lvl="1"/>
            <a:r>
              <a:rPr lang="en-US" dirty="0"/>
              <a:t>Can provide interesting information about previous levels of professionalism</a:t>
            </a:r>
          </a:p>
          <a:p>
            <a:r>
              <a:rPr lang="en-US" dirty="0"/>
              <a:t>Google caches Web pages</a:t>
            </a:r>
          </a:p>
          <a:p>
            <a:pPr lvl="1"/>
            <a:r>
              <a:rPr lang="en-US" dirty="0"/>
              <a:t>Owner can remove an embarrassing page from Web site</a:t>
            </a:r>
          </a:p>
          <a:p>
            <a:pPr lvl="1"/>
            <a:r>
              <a:rPr lang="en-US" dirty="0"/>
              <a:t>But cached copy persists for months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Controlling Electronic Information is Difficult</a:t>
            </a:r>
          </a:p>
        </p:txBody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E-mail messages often circulated without permission</a:t>
            </a:r>
          </a:p>
          <a:p>
            <a:pPr lvl="1"/>
            <a:r>
              <a:rPr lang="en-US"/>
              <a:t>Theoretical violation of copyright</a:t>
            </a:r>
          </a:p>
          <a:p>
            <a:pPr lvl="1"/>
            <a:r>
              <a:rPr lang="en-US"/>
              <a:t>In practice, impossible to stop once it starts</a:t>
            </a:r>
          </a:p>
          <a:p>
            <a:r>
              <a:rPr lang="en-US"/>
              <a:t>Private message group discussions are often made public</a:t>
            </a:r>
          </a:p>
          <a:p>
            <a:pPr lvl="1"/>
            <a:r>
              <a:rPr lang="en-US"/>
              <a:t>Can be embarrassing</a:t>
            </a:r>
          </a:p>
          <a:p>
            <a:pPr lvl="1"/>
            <a:r>
              <a:rPr lang="en-US"/>
              <a:t>Has led to lawsuits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Collection on the Web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Cookies store information about where you have been on a specific Web site</a:t>
            </a:r>
          </a:p>
          <a:p>
            <a:pPr lvl="1"/>
            <a:r>
              <a:rPr lang="en-US"/>
              <a:t>E.g., AMAZON uses cookies to track your identity and your book preferences</a:t>
            </a:r>
          </a:p>
          <a:p>
            <a:pPr lvl="1"/>
            <a:r>
              <a:rPr lang="en-US"/>
              <a:t>Unless badly formed, cookies are not supposed to be shared among Web sites</a:t>
            </a:r>
          </a:p>
          <a:p>
            <a:r>
              <a:rPr lang="en-US"/>
              <a:t>Web bugs</a:t>
            </a:r>
          </a:p>
          <a:p>
            <a:pPr lvl="1"/>
            <a:r>
              <a:rPr lang="en-US"/>
              <a:t>1-pixel images (invisible) that return information to specific advertisers</a:t>
            </a:r>
          </a:p>
          <a:p>
            <a:pPr lvl="1"/>
            <a:r>
              <a:rPr lang="en-US"/>
              <a:t>Allow tracking of how many people visit a Web page vs how many click on ads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Collection – cont’d</a:t>
            </a:r>
          </a:p>
        </p:txBody>
      </p:sp>
      <p:sp>
        <p:nvSpPr>
          <p:cNvPr id="99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Spyware</a:t>
            </a:r>
          </a:p>
          <a:p>
            <a:r>
              <a:rPr lang="en-US"/>
              <a:t>Software that covertly communicates with a Web address </a:t>
            </a:r>
            <a:r>
              <a:rPr lang="en-US" i="1"/>
              <a:t>(phones home)</a:t>
            </a:r>
            <a:endParaRPr lang="en-US"/>
          </a:p>
          <a:p>
            <a:r>
              <a:rPr lang="en-US"/>
              <a:t>Caught by firewalls</a:t>
            </a:r>
          </a:p>
          <a:p>
            <a:r>
              <a:rPr lang="en-US"/>
              <a:t>Present in Comet Cursor – cartoon cursors favored by children</a:t>
            </a:r>
          </a:p>
          <a:p>
            <a:r>
              <a:rPr lang="en-US"/>
              <a:t>Sends information about exactly what Web pages kids are looking at</a:t>
            </a:r>
          </a:p>
          <a:p>
            <a:r>
              <a:rPr lang="en-US"/>
              <a:t>Covert market research</a:t>
            </a:r>
          </a:p>
          <a:p>
            <a:r>
              <a:rPr lang="en-US" i="1"/>
              <a:t>Some spyware does not remove itself via its uninstall function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Spyware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800"/>
              <a:t>What is spyware?</a:t>
            </a:r>
          </a:p>
          <a:p>
            <a:pPr>
              <a:lnSpc>
                <a:spcPct val="110000"/>
              </a:lnSpc>
            </a:pPr>
            <a:r>
              <a:rPr lang="en-US" sz="2800"/>
              <a:t>How does spyware enter a system?</a:t>
            </a:r>
          </a:p>
          <a:p>
            <a:pPr>
              <a:lnSpc>
                <a:spcPct val="110000"/>
              </a:lnSpc>
            </a:pPr>
            <a:r>
              <a:rPr lang="en-US" sz="2800"/>
              <a:t>Examples of spyware</a:t>
            </a:r>
          </a:p>
          <a:p>
            <a:pPr>
              <a:lnSpc>
                <a:spcPct val="110000"/>
              </a:lnSpc>
            </a:pPr>
            <a:r>
              <a:rPr lang="en-US" sz="2800"/>
              <a:t>Removing spyware</a:t>
            </a:r>
          </a:p>
          <a:p>
            <a:pPr>
              <a:lnSpc>
                <a:spcPct val="110000"/>
              </a:lnSpc>
            </a:pPr>
            <a:r>
              <a:rPr lang="en-US" sz="2800"/>
              <a:t>Blocking spyware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Spyware?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Spyware:  any </a:t>
            </a:r>
            <a:r>
              <a:rPr lang="en-US" i="1"/>
              <a:t>technology</a:t>
            </a:r>
            <a:r>
              <a:rPr lang="en-US"/>
              <a:t> that covertly gathers information</a:t>
            </a:r>
          </a:p>
          <a:p>
            <a:pPr lvl="1"/>
            <a:r>
              <a:rPr lang="en-US"/>
              <a:t>About person</a:t>
            </a:r>
          </a:p>
          <a:p>
            <a:pPr lvl="1"/>
            <a:r>
              <a:rPr lang="en-US"/>
              <a:t>About organization</a:t>
            </a:r>
          </a:p>
          <a:p>
            <a:pPr lvl="1"/>
            <a:r>
              <a:rPr lang="en-US"/>
              <a:t>About system</a:t>
            </a:r>
          </a:p>
          <a:p>
            <a:pPr lvl="1"/>
            <a:r>
              <a:rPr lang="en-US"/>
              <a:t>Without knowledge of victim</a:t>
            </a:r>
          </a:p>
          <a:p>
            <a:r>
              <a:rPr lang="en-US"/>
              <a:t>Any </a:t>
            </a:r>
            <a:r>
              <a:rPr lang="en-US" i="1"/>
              <a:t>software</a:t>
            </a:r>
            <a:r>
              <a:rPr lang="en-US"/>
              <a:t> which </a:t>
            </a:r>
          </a:p>
          <a:p>
            <a:pPr lvl="1"/>
            <a:r>
              <a:rPr lang="en-US"/>
              <a:t>Employs user's Internet connection</a:t>
            </a:r>
          </a:p>
          <a:p>
            <a:pPr lvl="1"/>
            <a:r>
              <a:rPr lang="en-US"/>
              <a:t>In background ("backchannel")</a:t>
            </a:r>
          </a:p>
          <a:p>
            <a:pPr lvl="1"/>
            <a:r>
              <a:rPr lang="en-US"/>
              <a:t>Without their knowledge or explicit permission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Spyware Enter a System?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Install freeware, shareware</a:t>
            </a:r>
          </a:p>
          <a:p>
            <a:pPr lvl="1"/>
            <a:r>
              <a:rPr lang="en-US"/>
              <a:t>Often those that are ad-supported</a:t>
            </a:r>
          </a:p>
          <a:p>
            <a:r>
              <a:rPr lang="en-US"/>
              <a:t>Some browser plugins</a:t>
            </a:r>
          </a:p>
          <a:p>
            <a:pPr lvl="1"/>
            <a:r>
              <a:rPr lang="en-US"/>
              <a:t>Offer new functions, </a:t>
            </a:r>
          </a:p>
          <a:p>
            <a:pPr lvl="1"/>
            <a:r>
              <a:rPr lang="en-US"/>
              <a:t>New file format compatibility</a:t>
            </a:r>
          </a:p>
          <a:p>
            <a:r>
              <a:rPr lang="en-US"/>
              <a:t>Viruses &amp; worms</a:t>
            </a:r>
          </a:p>
          <a:p>
            <a:pPr lvl="1"/>
            <a:r>
              <a:rPr lang="en-US"/>
              <a:t>E-mail attachments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Examples of Spyware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Aureate / Radiate</a:t>
            </a:r>
          </a:p>
          <a:p>
            <a:r>
              <a:rPr lang="en-US"/>
              <a:t>Conducent / Timesink</a:t>
            </a:r>
          </a:p>
          <a:p>
            <a:r>
              <a:rPr lang="en-US"/>
              <a:t>Comet Cursor</a:t>
            </a:r>
          </a:p>
          <a:p>
            <a:r>
              <a:rPr lang="en-US"/>
              <a:t>Creative Labs</a:t>
            </a:r>
          </a:p>
          <a:p>
            <a:r>
              <a:rPr lang="en-US"/>
              <a:t>GoHip</a:t>
            </a:r>
          </a:p>
          <a:p>
            <a:r>
              <a:rPr lang="en-US"/>
              <a:t>Web3000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Aureate / Radiate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Toolkit for information gathering</a:t>
            </a:r>
          </a:p>
          <a:p>
            <a:pPr lvl="1"/>
            <a:r>
              <a:rPr lang="en-US"/>
              <a:t>Used by programmers of other programs</a:t>
            </a:r>
          </a:p>
          <a:p>
            <a:pPr lvl="1"/>
            <a:r>
              <a:rPr lang="en-US"/>
              <a:t>Installed in &gt; 30,000,000 computers</a:t>
            </a:r>
          </a:p>
          <a:p>
            <a:r>
              <a:rPr lang="en-US"/>
              <a:t>Functions of toolkit</a:t>
            </a:r>
          </a:p>
          <a:p>
            <a:pPr lvl="1"/>
            <a:r>
              <a:rPr lang="en-US"/>
              <a:t>Send advertising to computers where Radiate code was installed</a:t>
            </a:r>
          </a:p>
          <a:p>
            <a:pPr lvl="1"/>
            <a:r>
              <a:rPr lang="en-US"/>
              <a:t>Exchange information between client and host computers</a:t>
            </a:r>
          </a:p>
          <a:p>
            <a:pPr lvl="1"/>
            <a:r>
              <a:rPr lang="en-US"/>
              <a:t>Collect </a:t>
            </a:r>
            <a:r>
              <a:rPr lang="en-US" i="1"/>
              <a:t>nonspecific</a:t>
            </a:r>
            <a:r>
              <a:rPr lang="en-US"/>
              <a:t> data about usage</a:t>
            </a:r>
          </a:p>
          <a:p>
            <a:pPr lvl="1"/>
            <a:r>
              <a:rPr lang="en-US"/>
              <a:t>Ask for answers to survey of preferences relating to products &amp; services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lecture is a supplement to the material in CSH5 chapter 69, “Privacy in Cyberspace.”</a:t>
            </a:r>
          </a:p>
          <a:p>
            <a:r>
              <a:rPr lang="en-US" dirty="0"/>
              <a:t>Theses slides do not follow the structure of the chapter; they also include additional material.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		-- M. E. Kabay, PhD, CISSP-ISSMP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Aureate / Radiate Problems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Did not tell developers to include warning to users (end-user license agreement, EULA)</a:t>
            </a:r>
          </a:p>
          <a:p>
            <a:pPr>
              <a:lnSpc>
                <a:spcPct val="80000"/>
              </a:lnSpc>
            </a:pPr>
            <a:r>
              <a:rPr lang="en-US"/>
              <a:t>Allowed programmers to defer or eliminate demographics survey</a:t>
            </a:r>
          </a:p>
          <a:p>
            <a:pPr>
              <a:lnSpc>
                <a:spcPct val="80000"/>
              </a:lnSpc>
            </a:pPr>
            <a:r>
              <a:rPr lang="en-US"/>
              <a:t>Can download arbitrary code from any server</a:t>
            </a:r>
          </a:p>
          <a:p>
            <a:pPr lvl="1">
              <a:lnSpc>
                <a:spcPct val="80000"/>
              </a:lnSpc>
            </a:pPr>
            <a:r>
              <a:rPr lang="en-US"/>
              <a:t>Uses browser process &amp; permissions</a:t>
            </a:r>
          </a:p>
          <a:p>
            <a:pPr lvl="1">
              <a:lnSpc>
                <a:spcPct val="80000"/>
              </a:lnSpc>
            </a:pPr>
            <a:r>
              <a:rPr lang="en-US"/>
              <a:t>Therefore passes firewalls</a:t>
            </a:r>
          </a:p>
          <a:p>
            <a:pPr lvl="1">
              <a:lnSpc>
                <a:spcPct val="80000"/>
              </a:lnSpc>
            </a:pPr>
            <a:r>
              <a:rPr lang="en-US"/>
              <a:t>update-dll.exe already found in 3 different versions in the wild</a:t>
            </a:r>
          </a:p>
          <a:p>
            <a:pPr>
              <a:lnSpc>
                <a:spcPct val="80000"/>
              </a:lnSpc>
            </a:pPr>
            <a:r>
              <a:rPr lang="en-US"/>
              <a:t>Demonstrated to cause browser &amp; Windows crashes</a:t>
            </a:r>
          </a:p>
          <a:p>
            <a:pPr lvl="1">
              <a:lnSpc>
                <a:spcPct val="80000"/>
              </a:lnSpc>
            </a:pPr>
            <a:r>
              <a:rPr lang="en-US"/>
              <a:t>Common knowledge in tech support:  remove advert.dll to stop (main component of A/R)</a:t>
            </a: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Conducent / Timesink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Software Developers Kit</a:t>
            </a:r>
          </a:p>
          <a:p>
            <a:pPr lvl="1"/>
            <a:r>
              <a:rPr lang="en-US"/>
              <a:t>SoftClick Optimization Engine</a:t>
            </a:r>
          </a:p>
          <a:p>
            <a:pPr lvl="1"/>
            <a:r>
              <a:rPr lang="en-US"/>
              <a:t>Timesink = TSadbot.exe</a:t>
            </a:r>
          </a:p>
          <a:p>
            <a:r>
              <a:rPr lang="en-US"/>
              <a:t>Delivers advertising to client computer</a:t>
            </a:r>
          </a:p>
          <a:p>
            <a:pPr lvl="1"/>
            <a:r>
              <a:rPr lang="en-US"/>
              <a:t>Retrieves user / campaign activity information</a:t>
            </a:r>
          </a:p>
          <a:p>
            <a:pPr lvl="1"/>
            <a:r>
              <a:rPr lang="en-US"/>
              <a:t>Maintains comprehensive system for campaign management &amp; reporting</a:t>
            </a:r>
          </a:p>
          <a:p>
            <a:r>
              <a:rPr lang="en-US"/>
              <a:t>Users include</a:t>
            </a:r>
          </a:p>
          <a:p>
            <a:pPr lvl="1"/>
            <a:r>
              <a:rPr lang="en-US"/>
              <a:t>CD-ROM distributors</a:t>
            </a:r>
          </a:p>
          <a:p>
            <a:pPr lvl="1"/>
            <a:r>
              <a:rPr lang="en-US"/>
              <a:t>eGames (large game publisher)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Comet Cursor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Changes cursor to animated cartoon when visiting Comet Cursor enabled Web sites</a:t>
            </a:r>
          </a:p>
          <a:p>
            <a:pPr lvl="1"/>
            <a:r>
              <a:rPr lang="en-US"/>
              <a:t>Installed by &gt; 90,000,000 users</a:t>
            </a:r>
          </a:p>
          <a:p>
            <a:r>
              <a:rPr lang="en-US"/>
              <a:t>Installations (except of RealPlayer) install GUID (Globally Unique Identifier)</a:t>
            </a:r>
          </a:p>
          <a:p>
            <a:r>
              <a:rPr lang="en-US"/>
              <a:t>Automatically updates code</a:t>
            </a:r>
          </a:p>
          <a:p>
            <a:r>
              <a:rPr lang="en-US"/>
              <a:t>Counts how many times user changes cursor</a:t>
            </a:r>
          </a:p>
          <a:p>
            <a:pPr lvl="1"/>
            <a:r>
              <a:rPr lang="en-US"/>
              <a:t>Provides aggregated </a:t>
            </a:r>
            <a:r>
              <a:rPr lang="en-US" i="1"/>
              <a:t>anonymous</a:t>
            </a:r>
            <a:r>
              <a:rPr lang="en-US"/>
              <a:t> information to clients</a:t>
            </a:r>
          </a:p>
          <a:p>
            <a:pPr lvl="1"/>
            <a:r>
              <a:rPr lang="en-US"/>
              <a:t>Records URL where cursor changed</a:t>
            </a:r>
          </a:p>
          <a:p>
            <a:pPr lvl="1"/>
            <a:r>
              <a:rPr lang="en-US"/>
              <a:t>URL of next page viewed</a:t>
            </a: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Comet Cursor Analysis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467600" cy="5029200"/>
          </a:xfrm>
        </p:spPr>
        <p:txBody>
          <a:bodyPr/>
          <a:lstStyle/>
          <a:p>
            <a:r>
              <a:rPr lang="en-US" sz="2000"/>
              <a:t>Richard M. Smith (well-respected author), 1999</a:t>
            </a:r>
          </a:p>
          <a:p>
            <a:pPr lvl="1"/>
            <a:r>
              <a:rPr lang="en-US" sz="2000"/>
              <a:t>Noticed attempts to contact server</a:t>
            </a:r>
          </a:p>
          <a:p>
            <a:pPr lvl="1"/>
            <a:r>
              <a:rPr lang="en-US" sz="2000"/>
              <a:t>Used sniffer to analyze what was being sent: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POST /bin/a/p_l_i2 HTTP/1.1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Content-type: application/x-comet-log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Comet-key: 2834ae3baba25bae2ab2b648492e221f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Comet-url: http://www.dilbert.com/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User-Agent: Comet Cursor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Host: host1.net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Content-Length: 325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@id_c,@id_client,@id_v,@id_cust,@u_page,@e_fl,@l_fl,@up_p,@up_v,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@id_entry,@u_cc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52364320,be34724ad-a283-11d3-a67f</a:t>
            </a:r>
            <a:r>
              <a:rPr lang="en-US" sz="1400">
                <a:solidFill>
                  <a:schemeClr val="tx2"/>
                </a:solidFill>
                <a:latin typeface="Courier New" pitchFamily="49" charset="0"/>
              </a:rPr>
              <a:t>002078900337</a:t>
            </a:r>
            <a:r>
              <a:rPr lang="en-US" sz="1400">
                <a:latin typeface="Courier New" pitchFamily="49" charset="0"/>
              </a:rPr>
              <a:t>,"1,5,0,182",177,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http://www.dilbert.com/,0,1,0,"",-39609727243380943645173,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http://umweb1.unitedmedia.com/cometcursor/cursors/dilbert.cur|</a:t>
            </a:r>
          </a:p>
          <a:p>
            <a:pPr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  <a:hlinkClick r:id="rId3"/>
              </a:rPr>
              <a:t>http://umweb1.unitedmedia.com/cometcursor/cursors/dilberth.cur</a:t>
            </a:r>
            <a:endParaRPr lang="en-US" sz="1400">
              <a:latin typeface="Courier New" pitchFamily="49" charset="0"/>
            </a:endParaRPr>
          </a:p>
        </p:txBody>
      </p:sp>
      <p:grpSp>
        <p:nvGrpSpPr>
          <p:cNvPr id="1049604" name="Group 4"/>
          <p:cNvGrpSpPr>
            <a:grpSpLocks/>
          </p:cNvGrpSpPr>
          <p:nvPr/>
        </p:nvGrpSpPr>
        <p:grpSpPr bwMode="auto">
          <a:xfrm>
            <a:off x="4800600" y="2286000"/>
            <a:ext cx="1524000" cy="914400"/>
            <a:chOff x="3024" y="1440"/>
            <a:chExt cx="960" cy="576"/>
          </a:xfrm>
        </p:grpSpPr>
        <p:sp>
          <p:nvSpPr>
            <p:cNvPr id="1049605" name="AutoShape 5"/>
            <p:cNvSpPr>
              <a:spLocks noChangeArrowheads="1"/>
            </p:cNvSpPr>
            <p:nvPr/>
          </p:nvSpPr>
          <p:spPr bwMode="auto">
            <a:xfrm>
              <a:off x="3024" y="1440"/>
              <a:ext cx="960" cy="576"/>
            </a:xfrm>
            <a:prstGeom prst="wedgeRoundRectCallout">
              <a:avLst>
                <a:gd name="adj1" fmla="val -101356"/>
                <a:gd name="adj2" fmla="val 189065"/>
                <a:gd name="adj3" fmla="val 16667"/>
              </a:avLst>
            </a:prstGeom>
            <a:solidFill>
              <a:schemeClr val="tx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49606" name="Text Box 6"/>
            <p:cNvSpPr txBox="1">
              <a:spLocks noChangeArrowheads="1"/>
            </p:cNvSpPr>
            <p:nvPr/>
          </p:nvSpPr>
          <p:spPr bwMode="auto">
            <a:xfrm>
              <a:off x="3216" y="1584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GUID</a:t>
              </a:r>
            </a:p>
          </p:txBody>
        </p:sp>
      </p:grpSp>
      <p:sp>
        <p:nvSpPr>
          <p:cNvPr id="1049607" name="Oval 7"/>
          <p:cNvSpPr>
            <a:spLocks noChangeArrowheads="1"/>
          </p:cNvSpPr>
          <p:nvPr/>
        </p:nvSpPr>
        <p:spPr bwMode="auto">
          <a:xfrm>
            <a:off x="1981200" y="4495800"/>
            <a:ext cx="4038600" cy="609600"/>
          </a:xfrm>
          <a:prstGeom prst="ellips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9608" name="Group 8"/>
          <p:cNvGrpSpPr>
            <a:grpSpLocks/>
          </p:cNvGrpSpPr>
          <p:nvPr/>
        </p:nvGrpSpPr>
        <p:grpSpPr bwMode="auto">
          <a:xfrm>
            <a:off x="7391400" y="3886200"/>
            <a:ext cx="1447800" cy="990600"/>
            <a:chOff x="4608" y="2544"/>
            <a:chExt cx="912" cy="624"/>
          </a:xfrm>
        </p:grpSpPr>
        <p:sp>
          <p:nvSpPr>
            <p:cNvPr id="1049609" name="AutoShape 9"/>
            <p:cNvSpPr>
              <a:spLocks noChangeArrowheads="1"/>
            </p:cNvSpPr>
            <p:nvPr/>
          </p:nvSpPr>
          <p:spPr bwMode="auto">
            <a:xfrm>
              <a:off x="4608" y="2544"/>
              <a:ext cx="912" cy="624"/>
            </a:xfrm>
            <a:prstGeom prst="wedgeEllipseCallout">
              <a:avLst>
                <a:gd name="adj1" fmla="val -170944"/>
                <a:gd name="adj2" fmla="val 34296"/>
              </a:avLst>
            </a:prstGeom>
            <a:solidFill>
              <a:schemeClr val="tx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49610" name="Text Box 10"/>
            <p:cNvSpPr txBox="1">
              <a:spLocks noChangeArrowheads="1"/>
            </p:cNvSpPr>
            <p:nvPr/>
          </p:nvSpPr>
          <p:spPr bwMode="auto">
            <a:xfrm>
              <a:off x="4800" y="2736"/>
              <a:ext cx="48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MAC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Creative Labs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Makers of popular sound cards, music players</a:t>
            </a:r>
          </a:p>
          <a:p>
            <a:r>
              <a:rPr lang="en-US"/>
              <a:t>Include </a:t>
            </a:r>
            <a:r>
              <a:rPr lang="en-US" i="1"/>
              <a:t>newsupd.exe </a:t>
            </a:r>
            <a:r>
              <a:rPr lang="en-US"/>
              <a:t>file in installations</a:t>
            </a:r>
          </a:p>
          <a:p>
            <a:pPr lvl="1"/>
            <a:r>
              <a:rPr lang="en-US"/>
              <a:t>Automatically checks for driver updates</a:t>
            </a:r>
          </a:p>
          <a:p>
            <a:pPr lvl="1"/>
            <a:r>
              <a:rPr lang="en-US"/>
              <a:t>But also sends information about user program usage to Creative Labs server</a:t>
            </a:r>
          </a:p>
          <a:p>
            <a:r>
              <a:rPr lang="en-US"/>
              <a:t>Problems</a:t>
            </a:r>
          </a:p>
          <a:p>
            <a:pPr lvl="1"/>
            <a:r>
              <a:rPr lang="en-US"/>
              <a:t>Not documented</a:t>
            </a:r>
          </a:p>
          <a:p>
            <a:pPr lvl="1"/>
            <a:r>
              <a:rPr lang="en-US"/>
              <a:t>No way of turning off in early versions</a:t>
            </a:r>
          </a:p>
          <a:p>
            <a:r>
              <a:rPr lang="en-US"/>
              <a:t>Outcry has resulted in improvements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GoHip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20000" cy="4648200"/>
          </a:xfrm>
        </p:spPr>
        <p:txBody>
          <a:bodyPr/>
          <a:lstStyle/>
          <a:p>
            <a:r>
              <a:rPr lang="en-US"/>
              <a:t>Describes itself as “metasearch engine”</a:t>
            </a:r>
          </a:p>
          <a:p>
            <a:r>
              <a:rPr lang="en-US"/>
              <a:t>Accused of covert installations</a:t>
            </a:r>
          </a:p>
          <a:p>
            <a:pPr lvl="1"/>
            <a:r>
              <a:rPr lang="en-US"/>
              <a:t>Installs “Windows Startup” program into Start Menu</a:t>
            </a:r>
          </a:p>
          <a:p>
            <a:pPr lvl="1"/>
            <a:r>
              <a:rPr lang="en-US"/>
              <a:t>Reconfigures browser to visit GoHip site every time browser is launched</a:t>
            </a:r>
          </a:p>
          <a:p>
            <a:pPr lvl="1"/>
            <a:r>
              <a:rPr lang="en-US"/>
              <a:t>Redefines search default to GoHip</a:t>
            </a:r>
          </a:p>
          <a:p>
            <a:pPr lvl="1"/>
            <a:r>
              <a:rPr lang="en-US"/>
              <a:t>Changes autosignature files to attach advertisement to every e-mail message recommending visit to GoHip</a:t>
            </a:r>
          </a:p>
          <a:p>
            <a:r>
              <a:rPr lang="en-US"/>
              <a:t>Privacy policy now details all of this information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Web3000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Web3000 Ad Network</a:t>
            </a:r>
          </a:p>
          <a:p>
            <a:r>
              <a:rPr lang="en-US"/>
              <a:t>Toolkit for software developers</a:t>
            </a:r>
          </a:p>
          <a:p>
            <a:r>
              <a:rPr lang="en-US"/>
              <a:t>Automatically supplies</a:t>
            </a:r>
          </a:p>
          <a:p>
            <a:pPr lvl="1"/>
            <a:r>
              <a:rPr lang="en-US"/>
              <a:t>Browser headlines</a:t>
            </a:r>
          </a:p>
          <a:p>
            <a:pPr lvl="1"/>
            <a:r>
              <a:rPr lang="en-US"/>
              <a:t>Splash screens</a:t>
            </a:r>
          </a:p>
          <a:p>
            <a:pPr lvl="1"/>
            <a:r>
              <a:rPr lang="en-US"/>
              <a:t>Status-bar messages</a:t>
            </a:r>
          </a:p>
          <a:p>
            <a:pPr lvl="1"/>
            <a:r>
              <a:rPr lang="en-US"/>
              <a:t>Opt-in e-mail newsletters</a:t>
            </a:r>
          </a:p>
          <a:p>
            <a:pPr lvl="1"/>
            <a:r>
              <a:rPr lang="en-US"/>
              <a:t>Installation offers</a:t>
            </a:r>
          </a:p>
          <a:p>
            <a:r>
              <a:rPr lang="en-US"/>
              <a:t>Automatically tries to connect to its server even when user is not using browser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Removing Spyware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20000" cy="4648200"/>
          </a:xfrm>
        </p:spPr>
        <p:txBody>
          <a:bodyPr/>
          <a:lstStyle/>
          <a:p>
            <a:r>
              <a:rPr lang="en-US"/>
              <a:t>Problems with uninstalling spyware</a:t>
            </a:r>
          </a:p>
          <a:p>
            <a:pPr lvl="1"/>
            <a:r>
              <a:rPr lang="en-US"/>
              <a:t>Some products do not (or did not) include uninstall function</a:t>
            </a:r>
          </a:p>
          <a:p>
            <a:pPr lvl="1"/>
            <a:r>
              <a:rPr lang="en-US"/>
              <a:t>Uninstall function failed in several cases</a:t>
            </a:r>
          </a:p>
          <a:p>
            <a:pPr lvl="1"/>
            <a:r>
              <a:rPr lang="en-US"/>
              <a:t>Some products reinstall themselves</a:t>
            </a:r>
          </a:p>
          <a:p>
            <a:r>
              <a:rPr lang="en-US"/>
              <a:t>Tools available for removal; e.g., </a:t>
            </a:r>
          </a:p>
          <a:p>
            <a:pPr lvl="1"/>
            <a:r>
              <a:rPr lang="en-US"/>
              <a:t>AdAware </a:t>
            </a:r>
            <a:r>
              <a:rPr lang="en-US" sz="2000" u="sng"/>
              <a:t>http://www.lavasoftusa.com/</a:t>
            </a:r>
          </a:p>
          <a:p>
            <a:pPr lvl="1"/>
            <a:r>
              <a:rPr lang="en-US"/>
              <a:t>Aureate/Radiate DLL remover</a:t>
            </a:r>
          </a:p>
          <a:p>
            <a:pPr lvl="1">
              <a:buFont typeface="Wingdings" pitchFamily="2" charset="2"/>
              <a:buNone/>
            </a:pPr>
            <a:r>
              <a:rPr lang="en-US" sz="2000" u="sng"/>
              <a:t>http://www.spychecker.com/radiateremover.html</a:t>
            </a:r>
          </a:p>
          <a:p>
            <a:pPr lvl="1"/>
            <a:r>
              <a:rPr lang="en-US"/>
              <a:t>PestPatrol </a:t>
            </a:r>
            <a:r>
              <a:rPr lang="en-US" sz="2000" u="sng"/>
              <a:t>http://www.pestpatrol.com/</a:t>
            </a:r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Blocking Spyware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prevent messages from reaching “mother ship”</a:t>
            </a:r>
          </a:p>
          <a:p>
            <a:r>
              <a:rPr lang="en-US"/>
              <a:t>Silencer </a:t>
            </a:r>
            <a:r>
              <a:rPr lang="en-US" sz="2000" u="sng"/>
              <a:t>http://www.spychecker.com/silencer.html</a:t>
            </a:r>
          </a:p>
          <a:p>
            <a:pPr lvl="1"/>
            <a:r>
              <a:rPr lang="en-US"/>
              <a:t>Points all connections to adware sites to null address (127.0.0.1) in Windows hosts file</a:t>
            </a:r>
          </a:p>
          <a:p>
            <a:r>
              <a:rPr lang="en-US"/>
              <a:t>Personal firewalls; e.g.,</a:t>
            </a:r>
          </a:p>
          <a:p>
            <a:pPr lvl="1"/>
            <a:r>
              <a:rPr lang="en-US"/>
              <a:t>BlackIce </a:t>
            </a:r>
            <a:r>
              <a:rPr lang="en-US" sz="2000" u="sng"/>
              <a:t>http://www.blackice.com</a:t>
            </a:r>
            <a:endParaRPr lang="en-US"/>
          </a:p>
          <a:p>
            <a:pPr lvl="1"/>
            <a:r>
              <a:rPr lang="en-US"/>
              <a:t>Norton Personal Firewall 2002 </a:t>
            </a:r>
            <a:r>
              <a:rPr lang="en-US" sz="2000" u="sng"/>
              <a:t>http://www.symantec.com/sabu/nis/npf/</a:t>
            </a:r>
          </a:p>
          <a:p>
            <a:pPr lvl="1"/>
            <a:r>
              <a:rPr lang="en-US"/>
              <a:t>ZoneAlarm </a:t>
            </a:r>
            <a:r>
              <a:rPr lang="en-US" sz="2000" u="sng"/>
              <a:t>http://www.zonelabs.com</a:t>
            </a:r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Preventing Spyware Infestations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 the fine print before installing software</a:t>
            </a:r>
          </a:p>
          <a:p>
            <a:pPr lvl="1"/>
            <a:r>
              <a:rPr lang="en-US"/>
              <a:t>Especially </a:t>
            </a:r>
            <a:r>
              <a:rPr lang="en-US" i="1"/>
              <a:t>adware</a:t>
            </a:r>
            <a:r>
              <a:rPr lang="en-US"/>
              <a:t> = freeware supported by advertising</a:t>
            </a:r>
          </a:p>
          <a:p>
            <a:r>
              <a:rPr lang="en-US"/>
              <a:t>Run appropriate scanners (removal tools) periodically</a:t>
            </a:r>
          </a:p>
          <a:p>
            <a:r>
              <a:rPr lang="en-US"/>
              <a:t>Firewalls help identify infestations as well as blocking transmissions</a:t>
            </a:r>
          </a:p>
          <a:p>
            <a:pPr lvl="1"/>
            <a:r>
              <a:rPr lang="en-US"/>
              <a:t>Choose firewall capable of trapping unexpected </a:t>
            </a:r>
            <a:r>
              <a:rPr lang="en-US" i="1"/>
              <a:t>outbound </a:t>
            </a:r>
            <a:r>
              <a:rPr lang="en-US"/>
              <a:t>connections</a:t>
            </a:r>
          </a:p>
          <a:p>
            <a:pPr lvl="1"/>
            <a:r>
              <a:rPr lang="en-US"/>
              <a:t>Set parameters to alert user to unauthorized connections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Introduction: A Future Pizza Order</a:t>
            </a:r>
          </a:p>
          <a:p>
            <a:r>
              <a:rPr lang="en-US"/>
              <a:t>Privacy in US Jurisprudence</a:t>
            </a:r>
          </a:p>
          <a:p>
            <a:r>
              <a:rPr lang="en-US"/>
              <a:t>Effects of Information Technology on Privacy</a:t>
            </a:r>
          </a:p>
          <a:p>
            <a:r>
              <a:rPr lang="en-US"/>
              <a:t>Fourth Amendment Issues</a:t>
            </a:r>
          </a:p>
          <a:p>
            <a:r>
              <a:rPr lang="en-US"/>
              <a:t>Key US Laws Protecting Privacy</a:t>
            </a:r>
          </a:p>
          <a:p>
            <a:r>
              <a:rPr lang="en-US"/>
              <a:t>Defending Privacy in Cyberspace</a:t>
            </a:r>
          </a:p>
          <a:p>
            <a:r>
              <a:rPr lang="en-US"/>
              <a:t>Reading about Privacy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Arguments Defending Data Collection</a:t>
            </a:r>
          </a:p>
        </p:txBody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Doesn’t hurt anyone</a:t>
            </a:r>
          </a:p>
          <a:p>
            <a:r>
              <a:rPr lang="en-US"/>
              <a:t>No names collected</a:t>
            </a:r>
          </a:p>
          <a:p>
            <a:r>
              <a:rPr lang="en-US"/>
              <a:t>Helps to improve effectiveness of advertising</a:t>
            </a:r>
          </a:p>
          <a:p>
            <a:r>
              <a:rPr lang="en-US"/>
              <a:t>Improves market mechanisms by providing statistical information about consumer preferences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Attacks on Data Collection</a:t>
            </a:r>
          </a:p>
        </p:txBody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Issue is control</a:t>
            </a:r>
          </a:p>
          <a:p>
            <a:r>
              <a:rPr lang="en-US"/>
              <a:t>Covert data collection is unacceptable</a:t>
            </a:r>
          </a:p>
          <a:p>
            <a:r>
              <a:rPr lang="en-US"/>
              <a:t>Data subject must be informed</a:t>
            </a:r>
          </a:p>
          <a:p>
            <a:pPr lvl="1"/>
            <a:r>
              <a:rPr lang="en-US"/>
              <a:t>Who is collecting what info</a:t>
            </a:r>
          </a:p>
          <a:p>
            <a:pPr lvl="1"/>
            <a:r>
              <a:rPr lang="en-US"/>
              <a:t>For what purpose</a:t>
            </a:r>
          </a:p>
          <a:p>
            <a:pPr lvl="1"/>
            <a:r>
              <a:rPr lang="en-US"/>
              <a:t>How to stop collection</a:t>
            </a:r>
          </a:p>
          <a:p>
            <a:pPr lvl="1"/>
            <a:r>
              <a:rPr lang="en-US"/>
              <a:t>Who has used information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Fourth Amendment Issues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Fourth Amendment to the US Constitution passed in 1791</a:t>
            </a:r>
          </a:p>
          <a:p>
            <a:pPr lvl="1"/>
            <a:r>
              <a:rPr lang="en-US"/>
              <a:t>Forbids unreasonable search and seizure by government and law enforcement agents</a:t>
            </a:r>
          </a:p>
          <a:p>
            <a:r>
              <a:rPr lang="en-US"/>
              <a:t>Did not apply to new technological means of information gathering</a:t>
            </a:r>
          </a:p>
          <a:p>
            <a:pPr lvl="1"/>
            <a:r>
              <a:rPr lang="en-US"/>
              <a:t>1928 SCOTUS decision excluded telephone wiretaps from 4</a:t>
            </a:r>
            <a:r>
              <a:rPr lang="en-US" baseline="30000"/>
              <a:t>th</a:t>
            </a:r>
            <a:r>
              <a:rPr lang="en-US"/>
              <a:t> Amendment protection</a:t>
            </a:r>
          </a:p>
          <a:p>
            <a:pPr lvl="1"/>
            <a:r>
              <a:rPr lang="en-US"/>
              <a:t>Brandeis dissented, arguing that interpretation must be updated to include new technologies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Interpretations of 4</a:t>
            </a:r>
            <a:r>
              <a:rPr lang="en-US" baseline="30000"/>
              <a:t>th</a:t>
            </a:r>
            <a:r>
              <a:rPr lang="en-US"/>
              <a:t> Amendment</a:t>
            </a:r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1968 Katz vs US</a:t>
            </a:r>
          </a:p>
          <a:p>
            <a:pPr lvl="1"/>
            <a:r>
              <a:rPr lang="en-US"/>
              <a:t>Constitution protects “people, not places”</a:t>
            </a:r>
          </a:p>
          <a:p>
            <a:pPr lvl="1"/>
            <a:r>
              <a:rPr lang="en-US"/>
              <a:t>Invasion of property not the issue</a:t>
            </a:r>
          </a:p>
          <a:p>
            <a:pPr lvl="1"/>
            <a:r>
              <a:rPr lang="en-US"/>
              <a:t>Key is whether person has “reasonable expectation of privacy”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 Judgements</a:t>
            </a:r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Would you expect privacy in</a:t>
            </a:r>
          </a:p>
          <a:p>
            <a:r>
              <a:rPr lang="en-US"/>
              <a:t>Bank records (no:  US vs Miller)</a:t>
            </a:r>
          </a:p>
          <a:p>
            <a:r>
              <a:rPr lang="en-US"/>
              <a:t>Car travel tracked by LoJack (no:  US vs Knotts)</a:t>
            </a:r>
          </a:p>
          <a:p>
            <a:r>
              <a:rPr lang="en-US"/>
              <a:t>Material stored in open field (no:  Oliver vs US)</a:t>
            </a:r>
          </a:p>
          <a:p>
            <a:r>
              <a:rPr lang="en-US"/>
              <a:t>Garbage on curbside (no:  CA vs Greenwood)</a:t>
            </a:r>
          </a:p>
          <a:p>
            <a:r>
              <a:rPr lang="en-US"/>
              <a:t>Material visible from plane (no:  Dow Chemical v US)</a:t>
            </a:r>
          </a:p>
          <a:p>
            <a:r>
              <a:rPr lang="en-US"/>
              <a:t>Marijuana farming Gro-Lights seen via Infrared cameras (yes: US vs Robinson)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US Laws Protecting Privacy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Fair Credit Reporting Act of 1970</a:t>
            </a:r>
          </a:p>
          <a:p>
            <a:r>
              <a:rPr lang="en-US"/>
              <a:t>Privacy Act of 1974</a:t>
            </a:r>
          </a:p>
          <a:p>
            <a:r>
              <a:rPr lang="en-US"/>
              <a:t>Right to Financial Privacy Act of 1978</a:t>
            </a:r>
          </a:p>
          <a:p>
            <a:r>
              <a:rPr lang="en-US"/>
              <a:t>Privacy Protection Act (PPA), 1980</a:t>
            </a:r>
          </a:p>
          <a:p>
            <a:r>
              <a:rPr lang="en-US"/>
              <a:t>Electronic Communications Privacy Act (ECPA),  1986</a:t>
            </a:r>
          </a:p>
          <a:p>
            <a:r>
              <a:rPr lang="en-US"/>
              <a:t>Telephone Consumer Protection Act, 1991</a:t>
            </a:r>
          </a:p>
          <a:p>
            <a:r>
              <a:rPr lang="en-US"/>
              <a:t>Health Insurance Portability and Accountability Act (HIPAA), 1996</a:t>
            </a:r>
          </a:p>
          <a:p>
            <a:r>
              <a:rPr lang="en-US"/>
              <a:t>Gramm-Leach-Bliley Act (GLB), 1999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Credit Reporting Act of 1970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Credit reports limited to</a:t>
            </a:r>
          </a:p>
          <a:p>
            <a:pPr lvl="1">
              <a:lnSpc>
                <a:spcPct val="80000"/>
              </a:lnSpc>
            </a:pPr>
            <a:r>
              <a:rPr lang="en-US"/>
              <a:t>Credit application</a:t>
            </a:r>
          </a:p>
          <a:p>
            <a:pPr lvl="1">
              <a:lnSpc>
                <a:spcPct val="80000"/>
              </a:lnSpc>
            </a:pPr>
            <a:r>
              <a:rPr lang="en-US"/>
              <a:t>Insurance</a:t>
            </a:r>
          </a:p>
          <a:p>
            <a:pPr lvl="1">
              <a:lnSpc>
                <a:spcPct val="80000"/>
              </a:lnSpc>
            </a:pPr>
            <a:r>
              <a:rPr lang="en-US"/>
              <a:t>Employment</a:t>
            </a:r>
          </a:p>
          <a:p>
            <a:pPr lvl="1">
              <a:lnSpc>
                <a:spcPct val="80000"/>
              </a:lnSpc>
            </a:pPr>
            <a:r>
              <a:rPr lang="en-US"/>
              <a:t>Government benefits</a:t>
            </a:r>
          </a:p>
          <a:p>
            <a:pPr lvl="1">
              <a:lnSpc>
                <a:spcPct val="80000"/>
              </a:lnSpc>
            </a:pPr>
            <a:r>
              <a:rPr lang="en-US"/>
              <a:t>Business transactions justifying such reports</a:t>
            </a:r>
          </a:p>
          <a:p>
            <a:pPr>
              <a:lnSpc>
                <a:spcPct val="80000"/>
              </a:lnSpc>
            </a:pPr>
            <a:r>
              <a:rPr lang="en-US"/>
              <a:t>Credit bureaus are data sinks</a:t>
            </a:r>
          </a:p>
          <a:p>
            <a:pPr lvl="1">
              <a:lnSpc>
                <a:spcPct val="80000"/>
              </a:lnSpc>
            </a:pPr>
            <a:r>
              <a:rPr lang="en-US"/>
              <a:t>Share information via clients (banks etc.)</a:t>
            </a:r>
          </a:p>
          <a:p>
            <a:pPr lvl="1">
              <a:lnSpc>
                <a:spcPct val="80000"/>
              </a:lnSpc>
            </a:pPr>
            <a:r>
              <a:rPr lang="en-US"/>
              <a:t>Refusals can be mislabeled, sent on</a:t>
            </a:r>
          </a:p>
          <a:p>
            <a:pPr lvl="1">
              <a:lnSpc>
                <a:spcPct val="80000"/>
              </a:lnSpc>
            </a:pPr>
            <a:r>
              <a:rPr lang="en-US"/>
              <a:t>Wrong data can circulate endlessly</a:t>
            </a:r>
          </a:p>
          <a:p>
            <a:pPr lvl="1">
              <a:lnSpc>
                <a:spcPct val="80000"/>
              </a:lnSpc>
            </a:pPr>
            <a:r>
              <a:rPr lang="en-US"/>
              <a:t>FCRA requires due care to remove / correct bad info</a:t>
            </a:r>
          </a:p>
          <a:p>
            <a:pPr>
              <a:lnSpc>
                <a:spcPct val="80000"/>
              </a:lnSpc>
            </a:pPr>
            <a:r>
              <a:rPr lang="en-US"/>
              <a:t>See </a:t>
            </a:r>
            <a:r>
              <a:rPr lang="en-US" u="sng">
                <a:hlinkClick r:id="rId3"/>
              </a:rPr>
              <a:t>http://www.ftc.gov/os/statutes/fcra.htm</a:t>
            </a:r>
            <a:endParaRPr lang="en-US" u="sn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Privacy Act of 1974</a:t>
            </a:r>
            <a:br>
              <a:rPr lang="en-US"/>
            </a:br>
            <a:r>
              <a:rPr lang="en-US"/>
              <a:t>5 USC §552a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Government agencies may not conceal data gathering about individuals and data repositories</a:t>
            </a:r>
          </a:p>
          <a:p>
            <a:pPr>
              <a:lnSpc>
                <a:spcPct val="80000"/>
              </a:lnSpc>
            </a:pPr>
            <a:r>
              <a:rPr lang="en-US"/>
              <a:t>Also restrictions on distribution</a:t>
            </a:r>
          </a:p>
          <a:p>
            <a:pPr>
              <a:lnSpc>
                <a:spcPct val="80000"/>
              </a:lnSpc>
            </a:pPr>
            <a:r>
              <a:rPr lang="en-US"/>
              <a:t>Publish notice giving details including</a:t>
            </a:r>
          </a:p>
          <a:p>
            <a:pPr lvl="1">
              <a:lnSpc>
                <a:spcPct val="80000"/>
              </a:lnSpc>
            </a:pPr>
            <a:r>
              <a:rPr lang="en-US"/>
              <a:t>Name, location</a:t>
            </a:r>
          </a:p>
          <a:p>
            <a:pPr lvl="1">
              <a:lnSpc>
                <a:spcPct val="80000"/>
              </a:lnSpc>
            </a:pPr>
            <a:r>
              <a:rPr lang="en-US"/>
              <a:t>Types of people covered</a:t>
            </a:r>
          </a:p>
          <a:p>
            <a:pPr lvl="1">
              <a:lnSpc>
                <a:spcPct val="80000"/>
              </a:lnSpc>
            </a:pPr>
            <a:r>
              <a:rPr lang="en-US"/>
              <a:t>Purposes of routine uses of the data</a:t>
            </a:r>
          </a:p>
          <a:p>
            <a:pPr lvl="1">
              <a:lnSpc>
                <a:spcPct val="80000"/>
              </a:lnSpc>
            </a:pPr>
            <a:r>
              <a:rPr lang="en-US"/>
              <a:t>Responsible persons</a:t>
            </a:r>
          </a:p>
          <a:p>
            <a:pPr lvl="1">
              <a:lnSpc>
                <a:spcPct val="80000"/>
              </a:lnSpc>
            </a:pPr>
            <a:r>
              <a:rPr lang="en-US"/>
              <a:t>Means for </a:t>
            </a:r>
            <a:r>
              <a:rPr lang="en-US" i="1"/>
              <a:t>data subjects</a:t>
            </a:r>
            <a:r>
              <a:rPr lang="en-US"/>
              <a:t> to check correctness of record about themselves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u="sng">
                <a:hlinkClick r:id="rId3"/>
              </a:rPr>
              <a:t>http://www4.law.cornell.edu/uscode/5/552a.html</a:t>
            </a:r>
            <a:endParaRPr lang="en-US" u="sng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u="sng"/>
              <a:t>http://www.usdoj.gov/04foia/privstat.htm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Right to Financial Privacy Act of 1978 (amended 1987)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6962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Limits </a:t>
            </a:r>
            <a:r>
              <a:rPr lang="en-US" i="1"/>
              <a:t>government</a:t>
            </a:r>
            <a:r>
              <a:rPr lang="en-US"/>
              <a:t> access to financial records</a:t>
            </a:r>
          </a:p>
          <a:p>
            <a:pPr>
              <a:lnSpc>
                <a:spcPct val="80000"/>
              </a:lnSpc>
            </a:pPr>
            <a:r>
              <a:rPr lang="en-US"/>
              <a:t>Allows reports to government agencies for</a:t>
            </a:r>
          </a:p>
          <a:p>
            <a:pPr lvl="1">
              <a:lnSpc>
                <a:spcPct val="80000"/>
              </a:lnSpc>
            </a:pPr>
            <a:r>
              <a:rPr lang="en-US"/>
              <a:t>Establishing collateral or security for loan</a:t>
            </a:r>
          </a:p>
          <a:p>
            <a:pPr lvl="1">
              <a:lnSpc>
                <a:spcPct val="80000"/>
              </a:lnSpc>
            </a:pPr>
            <a:r>
              <a:rPr lang="en-US"/>
              <a:t>Bankruptcy proceedings</a:t>
            </a:r>
          </a:p>
          <a:p>
            <a:pPr lvl="1">
              <a:lnSpc>
                <a:spcPct val="80000"/>
              </a:lnSpc>
            </a:pPr>
            <a:r>
              <a:rPr lang="en-US"/>
              <a:t>Application for government loans</a:t>
            </a:r>
          </a:p>
          <a:p>
            <a:pPr>
              <a:lnSpc>
                <a:spcPct val="80000"/>
              </a:lnSpc>
            </a:pPr>
            <a:r>
              <a:rPr lang="en-US"/>
              <a:t>Banks (etc.) may notify government agencies of suspected wrongdoing</a:t>
            </a:r>
          </a:p>
          <a:p>
            <a:pPr>
              <a:lnSpc>
                <a:spcPct val="80000"/>
              </a:lnSpc>
            </a:pPr>
            <a:r>
              <a:rPr lang="en-US"/>
              <a:t>Customers may authorize any disclosure</a:t>
            </a:r>
          </a:p>
          <a:p>
            <a:pPr lvl="1">
              <a:lnSpc>
                <a:spcPct val="80000"/>
              </a:lnSpc>
            </a:pPr>
            <a:r>
              <a:rPr lang="en-US"/>
              <a:t>Permission extends max. 3 months</a:t>
            </a:r>
          </a:p>
          <a:p>
            <a:pPr lvl="1">
              <a:lnSpc>
                <a:spcPct val="80000"/>
              </a:lnSpc>
            </a:pPr>
            <a:r>
              <a:rPr lang="en-US"/>
              <a:t>Permission can be revoked any time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hlinkClick r:id="rId3"/>
              </a:rPr>
              <a:t>http://www.dol.gov/dol/allcfr/SOL/Title_29/Part_19/toc.htm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Privacy Protection Act (PPA) of 1980 42 USC §2000aa</a:t>
            </a:r>
          </a:p>
        </p:txBody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Protects journalists’ and writers’ materials and sources</a:t>
            </a:r>
          </a:p>
          <a:p>
            <a:r>
              <a:rPr lang="en-US"/>
              <a:t>Require probable cause for search or seizure</a:t>
            </a:r>
          </a:p>
          <a:p>
            <a:pPr lvl="1"/>
            <a:r>
              <a:rPr lang="en-US"/>
              <a:t>Except if crime is in process or has already occurred</a:t>
            </a:r>
          </a:p>
          <a:p>
            <a:pPr lvl="1"/>
            <a:r>
              <a:rPr lang="en-US"/>
              <a:t>To prevent immediate injury to a victim</a:t>
            </a:r>
          </a:p>
          <a:p>
            <a:r>
              <a:rPr lang="en-US"/>
              <a:t>Steve Jackson Games case</a:t>
            </a:r>
          </a:p>
          <a:p>
            <a:pPr lvl="1"/>
            <a:r>
              <a:rPr lang="en-US"/>
              <a:t>Secret Service raided game company</a:t>
            </a:r>
          </a:p>
          <a:p>
            <a:pPr lvl="1"/>
            <a:r>
              <a:rPr lang="en-US"/>
              <a:t>Seized computers, refused to return them</a:t>
            </a:r>
          </a:p>
          <a:p>
            <a:pPr lvl="1"/>
            <a:r>
              <a:rPr lang="en-US"/>
              <a:t>See </a:t>
            </a:r>
            <a:r>
              <a:rPr lang="en-US">
                <a:hlinkClick r:id="rId3"/>
              </a:rPr>
              <a:t>http://www.eff.org/Legal/Cases/SJG/</a:t>
            </a:r>
            <a:r>
              <a:rPr lang="en-US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US" sz="2000">
                <a:hlinkClick r:id="rId4"/>
              </a:rPr>
              <a:t>http://www4.law.cornell.edu/uscode/42/2000aa.html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 </a:t>
            </a:r>
            <a:br>
              <a:rPr lang="en-US" dirty="0"/>
            </a:br>
            <a:r>
              <a:rPr lang="en-US" dirty="0"/>
              <a:t>A Future Pizza Order (2006)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latin typeface="Arial Narrow" pitchFamily="34" charset="0"/>
              </a:rPr>
              <a:t>http://www.youtube.com/watch?v=RNJl9EEcsoE</a:t>
            </a:r>
          </a:p>
        </p:txBody>
      </p:sp>
      <p:pic>
        <p:nvPicPr>
          <p:cNvPr id="1077253" name="Picture 5"/>
          <p:cNvPicPr>
            <a:picLocks noChangeAspect="1" noChangeArrowheads="1"/>
          </p:cNvPicPr>
          <p:nvPr/>
        </p:nvPicPr>
        <p:blipFill>
          <a:blip r:embed="rId3" cstate="print"/>
          <a:srcRect l="21768" t="36874" r="19679" b="31876"/>
          <a:stretch>
            <a:fillRect/>
          </a:stretch>
        </p:blipFill>
        <p:spPr bwMode="auto">
          <a:xfrm>
            <a:off x="1028700" y="2152650"/>
            <a:ext cx="7086600" cy="4705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Steve Jackson Games vs Secret Service</a:t>
            </a:r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March 1, 1990</a:t>
            </a:r>
          </a:p>
          <a:p>
            <a:pPr lvl="1"/>
            <a:r>
              <a:rPr lang="en-US" sz="2000"/>
              <a:t>Chris Goggans “Erik Bloodaxe” arrested, computer gear confiscated</a:t>
            </a:r>
          </a:p>
          <a:p>
            <a:pPr lvl="1"/>
            <a:r>
              <a:rPr lang="en-US" sz="2000"/>
              <a:t>JG small SciFi computer-game maker in Austin TX</a:t>
            </a:r>
          </a:p>
          <a:p>
            <a:pPr lvl="1"/>
            <a:r>
              <a:rPr lang="en-US" sz="2000"/>
              <a:t>LEO raided HQ, confiscated computers</a:t>
            </a:r>
          </a:p>
          <a:p>
            <a:pPr lvl="1"/>
            <a:r>
              <a:rPr lang="en-US" sz="2000"/>
              <a:t>Seized gaming manual called </a:t>
            </a:r>
            <a:r>
              <a:rPr lang="en-US" sz="2000" i="1"/>
              <a:t>G.U.R.P.S. Cyberpunk </a:t>
            </a:r>
            <a:r>
              <a:rPr lang="en-US" sz="2000"/>
              <a:t>thinking it was a terrorism manual</a:t>
            </a:r>
          </a:p>
          <a:p>
            <a:r>
              <a:rPr lang="en-US" sz="2000"/>
              <a:t>Police misinterpreted Cyberpunk game</a:t>
            </a:r>
          </a:p>
          <a:p>
            <a:pPr lvl="1"/>
            <a:r>
              <a:rPr lang="en-US" sz="2000"/>
              <a:t>Loyd Blankenship – SJG employee</a:t>
            </a:r>
          </a:p>
          <a:p>
            <a:pPr lvl="1"/>
            <a:r>
              <a:rPr lang="en-US" sz="2000"/>
              <a:t>Simulated cyberspace conflicts </a:t>
            </a:r>
          </a:p>
          <a:p>
            <a:r>
              <a:rPr lang="en-US" sz="2000"/>
              <a:t>Operation Sundevil – May 8, 1990</a:t>
            </a:r>
          </a:p>
          <a:p>
            <a:pPr lvl="1"/>
            <a:r>
              <a:rPr lang="en-US" sz="2000"/>
              <a:t>Crackdown on phone fraud and credit-card fraud bulletin boards around USA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Electronic Communications Privacy Act (ECPA),  1986</a:t>
            </a:r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543800" cy="4953000"/>
          </a:xfrm>
        </p:spPr>
        <p:txBody>
          <a:bodyPr/>
          <a:lstStyle/>
          <a:p>
            <a:r>
              <a:rPr lang="en-US"/>
              <a:t>17 USC §1367 et al.</a:t>
            </a:r>
          </a:p>
          <a:p>
            <a:r>
              <a:rPr lang="en-US"/>
              <a:t>Governs interception and disclosure of electronic communications</a:t>
            </a:r>
          </a:p>
          <a:p>
            <a:pPr lvl="1"/>
            <a:r>
              <a:rPr lang="en-US"/>
              <a:t>Telephone</a:t>
            </a:r>
          </a:p>
          <a:p>
            <a:pPr lvl="1"/>
            <a:r>
              <a:rPr lang="en-US"/>
              <a:t>E-mail</a:t>
            </a:r>
          </a:p>
          <a:p>
            <a:pPr lvl="1"/>
            <a:r>
              <a:rPr lang="en-US"/>
              <a:t>Fax</a:t>
            </a:r>
          </a:p>
          <a:p>
            <a:pPr lvl="1"/>
            <a:r>
              <a:rPr lang="en-US"/>
              <a:t>Pager</a:t>
            </a:r>
          </a:p>
          <a:p>
            <a:r>
              <a:rPr lang="en-US"/>
              <a:t>Employers are not subject to ECPA restrictions on their own employees’ communications</a:t>
            </a:r>
          </a:p>
          <a:p>
            <a:pPr lvl="1"/>
            <a:r>
              <a:rPr lang="en-US"/>
              <a:t>Except if they have allowed a reasonable expectation of privacy to develop</a:t>
            </a:r>
          </a:p>
          <a:p>
            <a:pPr lvl="1">
              <a:buFont typeface="Wingdings" pitchFamily="2" charset="2"/>
              <a:buNone/>
            </a:pPr>
            <a:r>
              <a:rPr lang="en-US" sz="2000">
                <a:hlinkClick r:id="rId3"/>
              </a:rPr>
              <a:t>http://www.cpsr.org/cpsr/privacy/wiretap/ecpa86.html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Telephone Consumer Protection Act, 1991</a:t>
            </a:r>
          </a:p>
        </p:txBody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47 USC §227</a:t>
            </a:r>
          </a:p>
          <a:p>
            <a:r>
              <a:rPr lang="en-US"/>
              <a:t>Bars automated calling systems that charge consumers</a:t>
            </a:r>
          </a:p>
          <a:p>
            <a:r>
              <a:rPr lang="en-US"/>
              <a:t>Makes unsolicited commercial fax illegal</a:t>
            </a:r>
          </a:p>
          <a:p>
            <a:pPr lvl="1"/>
            <a:r>
              <a:rPr lang="en-US"/>
              <a:t>Need pre-existing business relation </a:t>
            </a:r>
            <a:r>
              <a:rPr lang="en-US" i="1"/>
              <a:t>or</a:t>
            </a:r>
          </a:p>
          <a:p>
            <a:pPr lvl="1"/>
            <a:r>
              <a:rPr lang="en-US"/>
              <a:t>Agreement of recipient</a:t>
            </a:r>
          </a:p>
          <a:p>
            <a:r>
              <a:rPr lang="en-US"/>
              <a:t>Some attempts to extend this law to junk e-mail	</a:t>
            </a:r>
          </a:p>
          <a:p>
            <a:pPr lvl="1"/>
            <a:r>
              <a:rPr lang="en-US"/>
              <a:t>UCE = unsolicited commercial e-mail</a:t>
            </a:r>
          </a:p>
          <a:p>
            <a:pPr lvl="1"/>
            <a:r>
              <a:rPr lang="en-US"/>
              <a:t>aka </a:t>
            </a:r>
            <a:r>
              <a:rPr lang="en-US" i="1"/>
              <a:t>SPAM</a:t>
            </a:r>
          </a:p>
          <a:p>
            <a:r>
              <a:rPr lang="en-US" sz="2000">
                <a:hlinkClick r:id="rId3"/>
              </a:rPr>
              <a:t>http://www.fcc.gov/ccb/consumer_news/tcpa.html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Health Insurance Portability and Accountability Act (HIPAA), 1996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42 USC 1297ii</a:t>
            </a:r>
          </a:p>
          <a:p>
            <a:r>
              <a:rPr lang="en-US" sz="2000"/>
              <a:t>Protects employees who change jobs but want to keep their health insurance</a:t>
            </a:r>
          </a:p>
          <a:p>
            <a:r>
              <a:rPr lang="en-US" sz="2000"/>
              <a:t>Mandates administrative simplification</a:t>
            </a:r>
          </a:p>
          <a:p>
            <a:r>
              <a:rPr lang="en-US" sz="2000"/>
              <a:t>Privacy provisions affect everyone who collects, keeps and transmits medical information</a:t>
            </a:r>
          </a:p>
          <a:p>
            <a:r>
              <a:rPr lang="en-US" sz="2000"/>
              <a:t>Patients must have full access to their medical files</a:t>
            </a:r>
          </a:p>
          <a:p>
            <a:r>
              <a:rPr lang="en-US" sz="2000"/>
              <a:t>Standards for protecting </a:t>
            </a:r>
            <a:r>
              <a:rPr lang="en-US" sz="2000" i="1"/>
              <a:t>individually identifiable health information</a:t>
            </a:r>
            <a:endParaRPr lang="en-US" sz="2000"/>
          </a:p>
          <a:p>
            <a:r>
              <a:rPr lang="en-US" sz="1400">
                <a:hlinkClick r:id="rId3"/>
              </a:rPr>
              <a:t>http://www4.law.cornell.edu/cgi-bin/htm_hl?DB=uscode&amp;STEMMER=en&amp;WORDS=hipaa+&amp;COLOUR=Red&amp;STYLE=s&amp;URL=/uscode/42/1397ii.html</a:t>
            </a:r>
            <a:r>
              <a:rPr lang="en-US" sz="1400"/>
              <a:t> </a:t>
            </a:r>
          </a:p>
          <a:p>
            <a:r>
              <a:rPr lang="en-US" sz="1400"/>
              <a:t>Also overview at </a:t>
            </a:r>
            <a:r>
              <a:rPr lang="en-US" sz="1400">
                <a:hlinkClick r:id="rId4"/>
              </a:rPr>
              <a:t>http://www.hcfa.gov/hipaa/hipaahm.htm</a:t>
            </a:r>
            <a:r>
              <a:rPr lang="en-US" sz="1400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Gramm-Leach-Bliley Act (GLB), 1999</a:t>
            </a:r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Financial Services Modernization Act</a:t>
            </a:r>
          </a:p>
          <a:p>
            <a:r>
              <a:rPr lang="en-US"/>
              <a:t>Many sections dealing with structure of banks, securities firm</a:t>
            </a:r>
          </a:p>
          <a:p>
            <a:r>
              <a:rPr lang="en-US"/>
              <a:t>Title V – Privacy</a:t>
            </a:r>
          </a:p>
          <a:p>
            <a:pPr lvl="1"/>
            <a:r>
              <a:rPr lang="en-US"/>
              <a:t>Clear disclosure of privacy policies</a:t>
            </a:r>
          </a:p>
          <a:p>
            <a:pPr lvl="1"/>
            <a:r>
              <a:rPr lang="en-US"/>
              <a:t>Notice to consumers</a:t>
            </a:r>
          </a:p>
          <a:p>
            <a:pPr lvl="1"/>
            <a:r>
              <a:rPr lang="en-US"/>
              <a:t>Opt-out of sharing consumer info</a:t>
            </a:r>
          </a:p>
          <a:p>
            <a:pPr lvl="1"/>
            <a:r>
              <a:rPr lang="en-US"/>
              <a:t>Enforced by FTC, federal banking agencies, SEC, National Credit Union Administration</a:t>
            </a:r>
          </a:p>
          <a:p>
            <a:r>
              <a:rPr lang="en-US" sz="2000">
                <a:hlinkClick r:id="rId3"/>
              </a:rPr>
              <a:t>http://www.senate.gov/~banking/conf/grmleach.htm</a:t>
            </a: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Recent US Laws Affecting Privacy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U.S.A.P.A.T.R.I.O.T. Act</a:t>
            </a:r>
          </a:p>
          <a:p>
            <a:pPr lvl="1"/>
            <a:r>
              <a:rPr lang="en-US" u="sng"/>
              <a:t>U</a:t>
            </a:r>
            <a:r>
              <a:rPr lang="en-US"/>
              <a:t>niting and </a:t>
            </a:r>
            <a:r>
              <a:rPr lang="en-US" u="sng"/>
              <a:t>S</a:t>
            </a:r>
            <a:r>
              <a:rPr lang="en-US"/>
              <a:t>trengthening </a:t>
            </a:r>
            <a:r>
              <a:rPr lang="en-US" u="sng"/>
              <a:t>A</a:t>
            </a:r>
            <a:r>
              <a:rPr lang="en-US"/>
              <a:t>merica by </a:t>
            </a:r>
            <a:r>
              <a:rPr lang="en-US" u="sng"/>
              <a:t>P</a:t>
            </a:r>
            <a:r>
              <a:rPr lang="en-US"/>
              <a:t>roviding </a:t>
            </a:r>
            <a:r>
              <a:rPr lang="en-US" u="sng"/>
              <a:t>A</a:t>
            </a:r>
            <a:r>
              <a:rPr lang="en-US"/>
              <a:t>ppropriate </a:t>
            </a:r>
            <a:r>
              <a:rPr lang="en-US" u="sng"/>
              <a:t>T</a:t>
            </a:r>
            <a:r>
              <a:rPr lang="en-US"/>
              <a:t>ools </a:t>
            </a:r>
            <a:r>
              <a:rPr lang="en-US" u="sng"/>
              <a:t>R</a:t>
            </a:r>
            <a:r>
              <a:rPr lang="en-US"/>
              <a:t>equired to </a:t>
            </a:r>
            <a:r>
              <a:rPr lang="en-US" u="sng"/>
              <a:t>I</a:t>
            </a:r>
            <a:r>
              <a:rPr lang="en-US"/>
              <a:t>ntercept and </a:t>
            </a:r>
            <a:r>
              <a:rPr lang="en-US" u="sng"/>
              <a:t>O</a:t>
            </a:r>
            <a:r>
              <a:rPr lang="en-US"/>
              <a:t>bstruct </a:t>
            </a:r>
            <a:r>
              <a:rPr lang="en-US" u="sng"/>
              <a:t>T</a:t>
            </a:r>
            <a:r>
              <a:rPr lang="en-US"/>
              <a:t>errorism Act</a:t>
            </a:r>
          </a:p>
          <a:p>
            <a:pPr lvl="1"/>
            <a:r>
              <a:rPr lang="en-US"/>
              <a:t>Called the “US </a:t>
            </a:r>
            <a:r>
              <a:rPr lang="en-US" i="1"/>
              <a:t>Patriot</a:t>
            </a:r>
            <a:r>
              <a:rPr lang="en-US"/>
              <a:t> Act” to sway public opinion in its favor</a:t>
            </a:r>
          </a:p>
          <a:p>
            <a:pPr lvl="1"/>
            <a:r>
              <a:rPr lang="en-US"/>
              <a:t>Passed by a Congress whose members did not read the text of the Act</a:t>
            </a:r>
          </a:p>
          <a:p>
            <a:r>
              <a:rPr lang="en-US"/>
              <a:t>TIA System</a:t>
            </a:r>
          </a:p>
          <a:p>
            <a:pPr lvl="1"/>
            <a:r>
              <a:rPr lang="en-US"/>
              <a:t>Total Information Awareness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U.S.A.P.A.T.R.I.O.T. Act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 Narrow" pitchFamily="34" charset="0"/>
                <a:hlinkClick r:id="rId3"/>
              </a:rPr>
              <a:t>http://w2.eff.org/patriot/</a:t>
            </a:r>
            <a:r>
              <a:rPr lang="en-US" dirty="0">
                <a:latin typeface="Arial Narrow" pitchFamily="34" charset="0"/>
              </a:rPr>
              <a:t> </a:t>
            </a:r>
          </a:p>
          <a:p>
            <a:r>
              <a:rPr lang="en-US" dirty="0"/>
              <a:t>Signed 2001-10-26</a:t>
            </a:r>
          </a:p>
          <a:p>
            <a:r>
              <a:rPr lang="en-US" dirty="0"/>
              <a:t>Based on premise that civil liberties prevented discovery of 9/11 plot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U.S.A.P.A.T.R.I.O.T. Act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696200" cy="5334000"/>
          </a:xfrm>
        </p:spPr>
        <p:txBody>
          <a:bodyPr/>
          <a:lstStyle/>
          <a:p>
            <a:r>
              <a:rPr lang="en-US"/>
              <a:t>Warrant can be obtained </a:t>
            </a:r>
            <a:br>
              <a:rPr lang="en-US"/>
            </a:br>
            <a:r>
              <a:rPr lang="en-US" i="1"/>
              <a:t>without providing evidence</a:t>
            </a:r>
            <a:r>
              <a:rPr lang="en-US"/>
              <a:t> to justify request</a:t>
            </a:r>
          </a:p>
          <a:p>
            <a:pPr lvl="1"/>
            <a:r>
              <a:rPr lang="en-US"/>
              <a:t>Inform any judge that surveillance is “</a:t>
            </a:r>
            <a:r>
              <a:rPr lang="en-US" i="1"/>
              <a:t>relevant</a:t>
            </a:r>
            <a:r>
              <a:rPr lang="en-US"/>
              <a:t>” to an investigation</a:t>
            </a:r>
          </a:p>
          <a:p>
            <a:pPr lvl="1"/>
            <a:r>
              <a:rPr lang="en-US"/>
              <a:t>Target need not be subject of investigation</a:t>
            </a:r>
          </a:p>
          <a:p>
            <a:pPr lvl="1"/>
            <a:r>
              <a:rPr lang="en-US"/>
              <a:t>No requirement to report findings to judge or to subject</a:t>
            </a:r>
          </a:p>
          <a:p>
            <a:pPr lvl="1"/>
            <a:r>
              <a:rPr lang="en-US"/>
              <a:t>Judge has only 2 choices under Act:</a:t>
            </a:r>
          </a:p>
          <a:p>
            <a:pPr lvl="2"/>
            <a:r>
              <a:rPr lang="en-US"/>
              <a:t>Grant permission</a:t>
            </a:r>
          </a:p>
          <a:p>
            <a:pPr lvl="2"/>
            <a:r>
              <a:rPr lang="en-US"/>
              <a:t>Accuse law enforcement of lying</a:t>
            </a:r>
          </a:p>
          <a:p>
            <a:r>
              <a:rPr lang="en-US"/>
              <a:t>Easier surveillance in cases of suspected computer crime – some without court order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U.S.A.P.A.T.R.I.O.T. Act (cont’d)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Extension of Foreign Intelligence Surveillance Act (FISA) </a:t>
            </a:r>
          </a:p>
          <a:p>
            <a:pPr lvl="1"/>
            <a:r>
              <a:rPr lang="en-US"/>
              <a:t>Allows surveillance of US citizens and residents by CIA &amp; NSA</a:t>
            </a:r>
          </a:p>
          <a:p>
            <a:r>
              <a:rPr lang="en-US"/>
              <a:t>Information sharing between intelligence agencies and law enforcement</a:t>
            </a:r>
          </a:p>
          <a:p>
            <a:pPr lvl="1"/>
            <a:r>
              <a:rPr lang="en-US"/>
              <a:t>Had been separated after abuses in 1950s &amp; 1960s</a:t>
            </a:r>
          </a:p>
          <a:p>
            <a:r>
              <a:rPr lang="en-US"/>
              <a:t>Increased authority to Attorney General to circumvent restrictions on domestic surveillance limitations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53400" cy="1143000"/>
          </a:xfrm>
        </p:spPr>
        <p:txBody>
          <a:bodyPr/>
          <a:lstStyle/>
          <a:p>
            <a:r>
              <a:rPr lang="en-US"/>
              <a:t>Total Information Awareness (TIA) System </a:t>
            </a:r>
            <a:r>
              <a:rPr lang="en-US" sz="2200">
                <a:latin typeface="Arial Narrow" pitchFamily="34" charset="0"/>
                <a:hlinkClick r:id="rId3"/>
              </a:rPr>
              <a:t>http://www.darpa.mil/iao/TIASystems.htm</a:t>
            </a:r>
            <a:endParaRPr lang="en-US" sz="2200">
              <a:latin typeface="Arial Narrow" pitchFamily="34" charset="0"/>
            </a:endParaRPr>
          </a:p>
        </p:txBody>
      </p:sp>
      <p:pic>
        <p:nvPicPr>
          <p:cNvPr id="10721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Privacy in US Jurisprudence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Privacy:  </a:t>
            </a:r>
          </a:p>
          <a:p>
            <a:pPr lvl="1"/>
            <a:r>
              <a:rPr lang="en-US"/>
              <a:t>Power to control truths about you that other people know</a:t>
            </a:r>
          </a:p>
          <a:p>
            <a:pPr lvl="1"/>
            <a:r>
              <a:rPr lang="en-US"/>
              <a:t>Power to hide parts of the truth</a:t>
            </a:r>
          </a:p>
          <a:p>
            <a:pPr lvl="2"/>
            <a:r>
              <a:rPr lang="en-US"/>
              <a:t>From </a:t>
            </a:r>
            <a:r>
              <a:rPr lang="en-US" i="1"/>
              <a:t>Cyberspace Law for Non-Lawyers</a:t>
            </a:r>
          </a:p>
          <a:p>
            <a:pPr>
              <a:buFont typeface="Wingdings" pitchFamily="2" charset="2"/>
              <a:buNone/>
            </a:pPr>
            <a:r>
              <a:rPr lang="en-US" sz="2000" u="sng">
                <a:latin typeface="Arial Narrow" pitchFamily="34" charset="0"/>
                <a:hlinkClick r:id="rId3"/>
              </a:rPr>
              <a:t>http://www.ssrn.com/update/lsn/cyberspace/csl_lessons.html</a:t>
            </a:r>
            <a:endParaRPr lang="en-US" sz="2000" u="sng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4178" name="Picture 2"/>
          <p:cNvPicPr>
            <a:picLocks noChangeAspect="1" noChangeArrowheads="1"/>
          </p:cNvPicPr>
          <p:nvPr/>
        </p:nvPicPr>
        <p:blipFill>
          <a:blip r:embed="rId3" cstate="print"/>
          <a:srcRect l="38614" t="2657" b="1794"/>
          <a:stretch>
            <a:fillRect/>
          </a:stretch>
        </p:blipFill>
        <p:spPr bwMode="auto">
          <a:xfrm>
            <a:off x="4017963" y="0"/>
            <a:ext cx="5126037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07417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162800" cy="1143000"/>
          </a:xfrm>
        </p:spPr>
        <p:txBody>
          <a:bodyPr/>
          <a:lstStyle/>
          <a:p>
            <a:r>
              <a:rPr lang="en-US"/>
              <a:t>TIA (cont’d)</a:t>
            </a:r>
          </a:p>
        </p:txBody>
      </p:sp>
      <p:sp>
        <p:nvSpPr>
          <p:cNvPr id="1074180" name="Text Box 4"/>
          <p:cNvSpPr txBox="1">
            <a:spLocks noChangeArrowheads="1"/>
          </p:cNvSpPr>
          <p:nvPr/>
        </p:nvSpPr>
        <p:spPr bwMode="auto">
          <a:xfrm>
            <a:off x="0" y="2895600"/>
            <a:ext cx="4060825" cy="1066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hlinkClick r:id="rId4"/>
              </a:rPr>
              <a:t>http://www.epic.org/</a:t>
            </a:r>
          </a:p>
          <a:p>
            <a:r>
              <a:rPr lang="en-US" sz="3200">
                <a:hlinkClick r:id="rId4"/>
              </a:rPr>
              <a:t>privacy/profiling/tia/</a:t>
            </a:r>
            <a:endParaRPr lang="en-US" sz="3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TIA (cont’d)</a:t>
            </a:r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Project funding shut down by Congress in September 2003</a:t>
            </a:r>
          </a:p>
          <a:p>
            <a:r>
              <a:rPr lang="en-US"/>
              <a:t>Closed Pentagon’s Information Awareness Office</a:t>
            </a:r>
          </a:p>
          <a:p>
            <a:r>
              <a:rPr lang="en-US"/>
              <a:t>Student profiling continues under other programs</a:t>
            </a:r>
          </a:p>
          <a:p>
            <a:pPr lvl="1"/>
            <a:r>
              <a:rPr lang="en-US"/>
              <a:t>See </a:t>
            </a:r>
            <a:r>
              <a:rPr lang="en-US">
                <a:hlinkClick r:id="rId3"/>
              </a:rPr>
              <a:t>http://www.epic.org/privacy/student/</a:t>
            </a:r>
            <a:r>
              <a:rPr lang="en-US"/>
              <a:t> 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Defending Privacy in Cyberspace</a:t>
            </a:r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Technology</a:t>
            </a:r>
          </a:p>
          <a:p>
            <a:pPr lvl="1">
              <a:lnSpc>
                <a:spcPct val="80000"/>
              </a:lnSpc>
            </a:pPr>
            <a:r>
              <a:rPr lang="en-US"/>
              <a:t>Encryption</a:t>
            </a:r>
          </a:p>
          <a:p>
            <a:pPr lvl="1">
              <a:lnSpc>
                <a:spcPct val="80000"/>
              </a:lnSpc>
            </a:pPr>
            <a:r>
              <a:rPr lang="en-US"/>
              <a:t>Steganography</a:t>
            </a:r>
          </a:p>
          <a:p>
            <a:pPr lvl="1">
              <a:lnSpc>
                <a:spcPct val="80000"/>
              </a:lnSpc>
            </a:pPr>
            <a:r>
              <a:rPr lang="en-US"/>
              <a:t>Anonymizers</a:t>
            </a:r>
          </a:p>
          <a:p>
            <a:pPr>
              <a:lnSpc>
                <a:spcPct val="80000"/>
              </a:lnSpc>
            </a:pPr>
            <a:r>
              <a:rPr lang="en-US"/>
              <a:t>Organizations</a:t>
            </a:r>
          </a:p>
          <a:p>
            <a:pPr lvl="1">
              <a:lnSpc>
                <a:spcPct val="80000"/>
              </a:lnSpc>
            </a:pPr>
            <a:r>
              <a:rPr lang="en-US"/>
              <a:t>Privacy International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u="sng"/>
              <a:t>http://www.privacyinternational.org</a:t>
            </a:r>
          </a:p>
          <a:p>
            <a:pPr lvl="1">
              <a:lnSpc>
                <a:spcPct val="80000"/>
              </a:lnSpc>
            </a:pPr>
            <a:r>
              <a:rPr lang="en-US"/>
              <a:t>Electronic Privacy Information Center (EPIC) </a:t>
            </a:r>
            <a:r>
              <a:rPr lang="en-US" u="sng">
                <a:hlinkClick r:id="rId3"/>
              </a:rPr>
              <a:t>http://www.epic.org</a:t>
            </a:r>
            <a:endParaRPr lang="en-US" u="sng"/>
          </a:p>
          <a:p>
            <a:pPr lvl="1">
              <a:lnSpc>
                <a:spcPct val="80000"/>
              </a:lnSpc>
            </a:pPr>
            <a:r>
              <a:rPr lang="en-US"/>
              <a:t>Center for Democracy and Technology </a:t>
            </a:r>
            <a:r>
              <a:rPr lang="en-US">
                <a:hlinkClick r:id="rId4"/>
              </a:rPr>
              <a:t>http://www.cdt.org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Electronic Frontier Foundation </a:t>
            </a:r>
            <a:r>
              <a:rPr lang="en-US">
                <a:hlinkClick r:id="rId5"/>
              </a:rPr>
              <a:t>http://www.eff.org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about Privacy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Diffie, W. &amp; S. Landau (1998).  </a:t>
            </a:r>
            <a:r>
              <a:rPr lang="en-US" i="1" dirty="0"/>
              <a:t>Privacy on the Line - The Politics of Wiretapping and Encryption.</a:t>
            </a:r>
            <a:r>
              <a:rPr lang="en-US" dirty="0"/>
              <a:t>  MIT Press (Cambridge, MA).  ISBN 0-262-04167-7.  342 pp.</a:t>
            </a:r>
          </a:p>
          <a:p>
            <a:r>
              <a:rPr lang="en-US" dirty="0" err="1"/>
              <a:t>Garfinkel</a:t>
            </a:r>
            <a:r>
              <a:rPr lang="en-US" dirty="0"/>
              <a:t>, S. (2000).  </a:t>
            </a:r>
            <a:r>
              <a:rPr lang="en-US" i="1" dirty="0"/>
              <a:t>Database Nation:  The Death of Privacy in the 21st Century.</a:t>
            </a:r>
            <a:r>
              <a:rPr lang="en-US" dirty="0"/>
              <a:t>  O’Reilly (Sebastopol, CA).  ISBN 1-565-92653-6.  vii + 312.  Index.</a:t>
            </a:r>
          </a:p>
          <a:p>
            <a:r>
              <a:rPr lang="en-US" dirty="0" err="1"/>
              <a:t>Nissenbaum</a:t>
            </a:r>
            <a:r>
              <a:rPr lang="en-US" dirty="0"/>
              <a:t>, H. F. (2009). </a:t>
            </a:r>
            <a:r>
              <a:rPr lang="en-US" i="1" dirty="0"/>
              <a:t>Privacy in Context: Technology, Policy, and the Integrity of Social Life. </a:t>
            </a:r>
            <a:r>
              <a:rPr lang="en-US" dirty="0"/>
              <a:t>Stanford Law Books (Stanford, CA). ISBN 0-804-75237-0.  304 pp.</a:t>
            </a:r>
            <a:r>
              <a:rPr lang="en-US" i="1" dirty="0"/>
              <a:t>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Questions (1)</a:t>
            </a:r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Define different kinds of privacy (4)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What did Justice Louis Brandeis famously say about privacy? (1)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Does the US Constitution explicitly use the word “privacy”? (1)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Does the US Constitution protect privacy rights? Where? (4)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Explain how modern information technology has encroached upon privacy (10)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2800"/>
              <a:t>Contrast the US and European legal constraints on information about consumer behavior (4)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Questions (2)</a:t>
            </a:r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/>
              <a:t>What is a “Web bug” and how does it affect privacy? (4)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/>
              <a:t>What is “spyware?”  Why do many people object to spyware? (4)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/>
              <a:t>How has the U.S.A.P.A.T.R.I.O.T. Act changed US law concerning privacy rights? (10)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/>
              <a:t>What is a “cookie” in information technology?  Do cookies necessarily infringe privacy?  Explain. (5)</a:t>
            </a:r>
          </a:p>
          <a:p>
            <a:pPr marL="457200" indent="-457200">
              <a:buFont typeface="Wingdings" pitchFamily="2" charset="2"/>
              <a:buAutoNum type="arabicPeriod" startAt="7"/>
            </a:pPr>
            <a:r>
              <a:rPr lang="en-US" sz="2800"/>
              <a:t>Be prepared to give the names of key US laws protecting privacy given a brief description of the laws.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Law Privacy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The makers of our Constitution. . . Sought to protect Americans in their beliefs, their thoughts, their emotions and their sensations.  They conferred as against the Government, the right to be let alone – the most comprehensive of the rights of man and the right most valued by civilized men.”</a:t>
            </a:r>
          </a:p>
          <a:p>
            <a:endParaRPr lang="en-US" i="1"/>
          </a:p>
          <a:p>
            <a:pPr lvl="2">
              <a:buFont typeface="Wingdings" pitchFamily="2" charset="2"/>
              <a:buNone/>
            </a:pPr>
            <a:r>
              <a:rPr lang="en-US"/>
              <a:t>Justice Louis D. Brandeis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Dissenting in the </a:t>
            </a:r>
            <a:r>
              <a:rPr lang="en-US" i="1"/>
              <a:t>Olmstead</a:t>
            </a:r>
            <a:r>
              <a:rPr lang="en-US"/>
              <a:t> decision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Law Privacy</a:t>
            </a:r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Invasion of privacy under common law:</a:t>
            </a:r>
          </a:p>
          <a:p>
            <a:r>
              <a:rPr lang="en-US"/>
              <a:t>Intrusion upon seclusion</a:t>
            </a:r>
          </a:p>
          <a:p>
            <a:r>
              <a:rPr lang="en-US"/>
              <a:t>Appropriation of name or likeness</a:t>
            </a:r>
          </a:p>
          <a:p>
            <a:r>
              <a:rPr lang="en-US"/>
              <a:t>Publicity given to private life</a:t>
            </a:r>
          </a:p>
          <a:p>
            <a:r>
              <a:rPr lang="en-US"/>
              <a:t>Publicity placing person in false light</a:t>
            </a:r>
          </a:p>
          <a:p>
            <a:endParaRPr lang="en-US"/>
          </a:p>
          <a:p>
            <a:r>
              <a:rPr lang="en-US"/>
              <a:t>US Constitution does not specifically mention privacy</a:t>
            </a:r>
          </a:p>
          <a:p>
            <a:pPr lvl="1"/>
            <a:r>
              <a:rPr lang="en-US"/>
              <a:t>But 4</a:t>
            </a:r>
            <a:r>
              <a:rPr lang="en-US" baseline="30000"/>
              <a:t>th</a:t>
            </a:r>
            <a:r>
              <a:rPr lang="en-US"/>
              <a:t> amendment usually applied when discussing government intrusion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Privacy</a:t>
            </a:r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Informational privacy:  Truths you have revealed to others but still want to control</a:t>
            </a:r>
          </a:p>
          <a:p>
            <a:pPr lvl="1"/>
            <a:r>
              <a:rPr lang="en-US"/>
              <a:t>Public records</a:t>
            </a:r>
          </a:p>
          <a:p>
            <a:pPr lvl="1"/>
            <a:r>
              <a:rPr lang="en-US"/>
              <a:t>Medical records</a:t>
            </a:r>
          </a:p>
          <a:p>
            <a:pPr lvl="1"/>
            <a:r>
              <a:rPr lang="en-US"/>
              <a:t>But public behavior is not protected</a:t>
            </a:r>
          </a:p>
          <a:p>
            <a:r>
              <a:rPr lang="en-US"/>
              <a:t>Truths you have kept private</a:t>
            </a:r>
          </a:p>
          <a:p>
            <a:pPr lvl="1"/>
            <a:r>
              <a:rPr lang="en-US"/>
              <a:t>Books you read</a:t>
            </a:r>
          </a:p>
          <a:p>
            <a:pPr lvl="1"/>
            <a:r>
              <a:rPr lang="en-US"/>
              <a:t>What you say in private letters or e-mail</a:t>
            </a:r>
          </a:p>
          <a:p>
            <a:pPr lvl="1"/>
            <a:r>
              <a:rPr lang="en-US"/>
              <a:t>Used to protected by laws of </a:t>
            </a:r>
            <a:r>
              <a:rPr lang="en-US" i="1"/>
              <a:t>trespass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Information Technology on Privacy</a:t>
            </a: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Radical change in ease of acquiring data about individuals</a:t>
            </a:r>
          </a:p>
          <a:p>
            <a:pPr lvl="1"/>
            <a:r>
              <a:rPr lang="en-US"/>
              <a:t>Electronic purchase records</a:t>
            </a:r>
          </a:p>
          <a:p>
            <a:pPr lvl="1"/>
            <a:r>
              <a:rPr lang="en-US"/>
              <a:t>Telephone and e-mail records</a:t>
            </a:r>
          </a:p>
          <a:p>
            <a:pPr lvl="1"/>
            <a:r>
              <a:rPr lang="en-US"/>
              <a:t>Surveillance technology redefines </a:t>
            </a:r>
            <a:r>
              <a:rPr lang="en-US" i="1"/>
              <a:t>public space</a:t>
            </a:r>
          </a:p>
          <a:p>
            <a:pPr lvl="1"/>
            <a:r>
              <a:rPr lang="en-US"/>
              <a:t>Identification technology reduces the anonymity of the crowd</a:t>
            </a:r>
          </a:p>
          <a:p>
            <a:pPr lvl="1"/>
            <a:r>
              <a:rPr lang="en-US"/>
              <a:t>Public records online</a:t>
            </a:r>
          </a:p>
          <a:p>
            <a:r>
              <a:rPr lang="en-US"/>
              <a:t>Radical change in ease of acquiring aggregate data about groups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 342 Class Notes">
  <a:themeElements>
    <a:clrScheme name="IS 342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2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 342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2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 342 Class Notes</Template>
  <TotalTime>147</TotalTime>
  <Words>4282</Words>
  <Application>Microsoft Office PowerPoint</Application>
  <PresentationFormat>On-screen Show (4:3)</PresentationFormat>
  <Paragraphs>566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4" baseType="lpstr">
      <vt:lpstr>Arial</vt:lpstr>
      <vt:lpstr>Arial Narrow</vt:lpstr>
      <vt:lpstr>Bookman Old Style</vt:lpstr>
      <vt:lpstr>Courier New</vt:lpstr>
      <vt:lpstr>Garamond</vt:lpstr>
      <vt:lpstr>Times New Roman</vt:lpstr>
      <vt:lpstr>Wingdings</vt:lpstr>
      <vt:lpstr>IS 342 Class Notes</vt:lpstr>
      <vt:lpstr>PRIVACY</vt:lpstr>
      <vt:lpstr>NOTE</vt:lpstr>
      <vt:lpstr>Topics</vt:lpstr>
      <vt:lpstr>Introduction:   A Future Pizza Order (2006)</vt:lpstr>
      <vt:lpstr>Privacy in US Jurisprudence</vt:lpstr>
      <vt:lpstr>Common Law Privacy</vt:lpstr>
      <vt:lpstr>Common Law Privacy</vt:lpstr>
      <vt:lpstr>Types of Privacy</vt:lpstr>
      <vt:lpstr>Effects of Information Technology on Privacy</vt:lpstr>
      <vt:lpstr>Informational Privacy</vt:lpstr>
      <vt:lpstr>Informational Privacy and the Internet</vt:lpstr>
      <vt:lpstr>Controlling Electronic Information is Difficult</vt:lpstr>
      <vt:lpstr>Data Collection on the Web</vt:lpstr>
      <vt:lpstr>Data Collection – cont’d</vt:lpstr>
      <vt:lpstr>Spyware</vt:lpstr>
      <vt:lpstr>What Is Spyware?</vt:lpstr>
      <vt:lpstr>How does Spyware Enter a System?</vt:lpstr>
      <vt:lpstr>Early Examples of Spyware</vt:lpstr>
      <vt:lpstr>Aureate / Radiate</vt:lpstr>
      <vt:lpstr>Aureate / Radiate Problems</vt:lpstr>
      <vt:lpstr>Conducent / Timesink</vt:lpstr>
      <vt:lpstr>Comet Cursor</vt:lpstr>
      <vt:lpstr>Comet Cursor Analysis</vt:lpstr>
      <vt:lpstr>Creative Labs</vt:lpstr>
      <vt:lpstr>GoHip</vt:lpstr>
      <vt:lpstr>Web3000</vt:lpstr>
      <vt:lpstr>Removing Spyware</vt:lpstr>
      <vt:lpstr>Blocking Spyware</vt:lpstr>
      <vt:lpstr>Preventing Spyware Infestations</vt:lpstr>
      <vt:lpstr>Arguments Defending Data Collection</vt:lpstr>
      <vt:lpstr>Attacks on Data Collection</vt:lpstr>
      <vt:lpstr>Fourth Amendment Issues</vt:lpstr>
      <vt:lpstr>New Interpretations of 4th Amendment</vt:lpstr>
      <vt:lpstr>Later Judgements</vt:lpstr>
      <vt:lpstr>Key US Laws Protecting Privacy</vt:lpstr>
      <vt:lpstr>Fair Credit Reporting Act of 1970</vt:lpstr>
      <vt:lpstr>Privacy Act of 1974 5 USC §552a</vt:lpstr>
      <vt:lpstr>Right to Financial Privacy Act of 1978 (amended 1987)</vt:lpstr>
      <vt:lpstr>Privacy Protection Act (PPA) of 1980 42 USC §2000aa</vt:lpstr>
      <vt:lpstr>Steve Jackson Games vs Secret Service</vt:lpstr>
      <vt:lpstr>Electronic Communications Privacy Act (ECPA),  1986</vt:lpstr>
      <vt:lpstr>Telephone Consumer Protection Act, 1991</vt:lpstr>
      <vt:lpstr>Health Insurance Portability and Accountability Act (HIPAA), 1996</vt:lpstr>
      <vt:lpstr>Gramm-Leach-Bliley Act (GLB), 1999</vt:lpstr>
      <vt:lpstr>Recent US Laws Affecting Privacy</vt:lpstr>
      <vt:lpstr>U.S.A.P.A.T.R.I.O.T. Act</vt:lpstr>
      <vt:lpstr>U.S.A.P.A.T.R.I.O.T. Act</vt:lpstr>
      <vt:lpstr>U.S.A.P.A.T.R.I.O.T. Act (cont’d)</vt:lpstr>
      <vt:lpstr>Total Information Awareness (TIA) System http://www.darpa.mil/iao/TIASystems.htm</vt:lpstr>
      <vt:lpstr>TIA (cont’d)</vt:lpstr>
      <vt:lpstr>TIA (cont’d)</vt:lpstr>
      <vt:lpstr>Defending Privacy in Cyberspace</vt:lpstr>
      <vt:lpstr>Reading about Privacy</vt:lpstr>
      <vt:lpstr>Review Questions (1)</vt:lpstr>
      <vt:lpstr>Review Questions (2)</vt:lpstr>
      <vt:lpstr>DISCUSSION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</dc:title>
  <dc:subject>Supplement to CSH5 Ch 69</dc:subject>
  <dc:creator>Michel E. Kabay, PhD, CISSP-ISSMP</dc:creator>
  <cp:keywords/>
  <dc:description>Updated 2011-04-13_x000d_
</dc:description>
  <cp:lastModifiedBy>Mich Kabay</cp:lastModifiedBy>
  <cp:revision>22</cp:revision>
  <cp:lastPrinted>2000-03-28T00:08:39Z</cp:lastPrinted>
  <dcterms:created xsi:type="dcterms:W3CDTF">2005-04-26T00:15:41Z</dcterms:created>
  <dcterms:modified xsi:type="dcterms:W3CDTF">2021-02-05T19:54:54Z</dcterms:modified>
  <cp:category/>
</cp:coreProperties>
</file>