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85" r:id="rId2"/>
    <p:sldId id="312" r:id="rId3"/>
    <p:sldId id="313" r:id="rId4"/>
    <p:sldId id="314" r:id="rId5"/>
    <p:sldId id="315" r:id="rId6"/>
    <p:sldId id="316" r:id="rId7"/>
    <p:sldId id="319" r:id="rId8"/>
    <p:sldId id="317" r:id="rId9"/>
    <p:sldId id="311" r:id="rId10"/>
    <p:sldId id="318" r:id="rId11"/>
    <p:sldId id="320" r:id="rId12"/>
    <p:sldId id="321" r:id="rId13"/>
    <p:sldId id="322" r:id="rId14"/>
    <p:sldId id="288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0" autoAdjust="0"/>
  </p:normalViewPr>
  <p:slideViewPr>
    <p:cSldViewPr>
      <p:cViewPr varScale="1">
        <p:scale>
          <a:sx n="71" d="100"/>
          <a:sy n="71" d="100"/>
        </p:scale>
        <p:origin x="120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984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071688" y="304800"/>
            <a:ext cx="3171825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pt-BR"/>
              <a:t>CJ341/IA241/IA241  Class Notes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3"/>
          </p:nvPr>
        </p:nvSpPr>
        <p:spPr>
          <a:xfrm>
            <a:off x="2071688" y="8839200"/>
            <a:ext cx="3171825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eaLnBrk="0" hangingPunct="0">
              <a:defRPr sz="1200"/>
            </a:lvl1pPr>
          </a:lstStyle>
          <a:p>
            <a:pPr>
              <a:defRPr/>
            </a:pPr>
            <a:fld id="{29A89A51-081B-4385-B363-93EC5AC6C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569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99B3B0E5-5BDE-49C7-A9D6-9A0A9E1CC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46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53C5E-7BA4-4181-AAEB-166CD08E81B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89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48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55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57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67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63824A-495F-47AE-A611-FB48A905A09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14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92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36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07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58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28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B3B0E5-5BDE-49C7-A9D6-9A0A9E1CCD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20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BBAA1-3AAB-4CF7-9FD7-6AC7E47489E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643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3505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76700"/>
            <a:ext cx="3505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6494463"/>
            <a:ext cx="460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fld id="{BBBE88C8-D4E4-4DA5-9C0E-FC441BE11A1F}" type="slidenum">
              <a:rPr lang="en-US" sz="1800"/>
              <a:pPr eaLnBrk="0" hangingPunct="0">
                <a:defRPr/>
              </a:pPr>
              <a:t>‹#›</a:t>
            </a:fld>
            <a:endParaRPr lang="en-US" sz="1800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b="0">
              <a:latin typeface="Times New Roman" pitchFamily="18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311879" y="6642556"/>
            <a:ext cx="2520242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800" b="0" i="1" dirty="0"/>
              <a:t>Copyright © 2019 M. E. Kabay.  All rights reserved.</a:t>
            </a:r>
          </a:p>
        </p:txBody>
      </p:sp>
      <p:pic>
        <p:nvPicPr>
          <p:cNvPr id="1031" name="Picture 8" descr="NWU_2c_stacked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53400" y="0"/>
            <a:ext cx="9906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crime.gov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2819400"/>
          </a:xfrm>
        </p:spPr>
        <p:txBody>
          <a:bodyPr/>
          <a:lstStyle/>
          <a:p>
            <a:pPr algn="ctr"/>
            <a:r>
              <a:rPr lang="en-US" sz="6600" dirty="0"/>
              <a:t>Introduction </a:t>
            </a:r>
            <a:r>
              <a:rPr lang="en-US" sz="6600"/>
              <a:t>to CJ341/IA241</a:t>
            </a:r>
            <a:endParaRPr lang="en-US" sz="66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90500" y="3429000"/>
            <a:ext cx="8763000" cy="32004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>
                <a:latin typeface="+mn-lt"/>
              </a:rPr>
              <a:t>CJ341/IA241 </a:t>
            </a:r>
            <a:r>
              <a:rPr lang="en-US" sz="3600" dirty="0">
                <a:latin typeface="+mn-lt"/>
              </a:rPr>
              <a:t>– Cyberlaw &amp; Cybercrime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dirty="0">
                <a:latin typeface="+mn-lt"/>
              </a:rPr>
              <a:t>Lecture #1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>
                <a:latin typeface="+mn-lt"/>
              </a:rPr>
              <a:t>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800" dirty="0">
              <a:latin typeface="+mn-lt"/>
            </a:endParaRP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266700" y="4429035"/>
            <a:ext cx="8610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/>
              <a:t>M. E. Kabay, PhD, CISSP-ISSMP</a:t>
            </a:r>
          </a:p>
          <a:p>
            <a:pPr algn="ctr" eaLnBrk="0" hangingPunct="0"/>
            <a:endParaRPr lang="en-US" sz="2400" dirty="0"/>
          </a:p>
          <a:p>
            <a:pPr algn="ctr" eaLnBrk="0" hangingPunct="0"/>
            <a:r>
              <a:rPr lang="en-US" sz="2400"/>
              <a:t>School of Cybersecurity, Data Science &amp; Computing</a:t>
            </a:r>
          </a:p>
          <a:p>
            <a:pPr algn="ctr" eaLnBrk="0" hangingPunct="0"/>
            <a:r>
              <a:rPr lang="en-US" sz="2400"/>
              <a:t>Norwich University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In-Class Presentation</a:t>
            </a:r>
            <a:br>
              <a:rPr lang="en-US" dirty="0"/>
            </a:br>
            <a:r>
              <a:rPr lang="en-US" dirty="0"/>
              <a:t>(5% of final grade)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public-speaking test</a:t>
            </a:r>
          </a:p>
          <a:p>
            <a:r>
              <a:rPr lang="en-US" dirty="0"/>
              <a:t>Just tell class what you found most interesting or surprising in your research</a:t>
            </a:r>
            <a:r>
              <a:rPr lang="en-US" baseline="0" dirty="0"/>
              <a:t> </a:t>
            </a:r>
            <a:r>
              <a:rPr lang="en-US" dirty="0"/>
              <a:t>findings</a:t>
            </a:r>
          </a:p>
          <a:p>
            <a:r>
              <a:rPr lang="en-US" dirty="0"/>
              <a:t>Don’t have to use PowerPoint or other visual aids (although you may)</a:t>
            </a:r>
          </a:p>
          <a:p>
            <a:r>
              <a:rPr lang="en-US" dirty="0"/>
              <a:t>Don’t read notes!! Just speak spontaneously.</a:t>
            </a:r>
          </a:p>
          <a:p>
            <a:r>
              <a:rPr lang="en-US" dirty="0"/>
              <a:t>Often</a:t>
            </a:r>
            <a:r>
              <a:rPr lang="en-US" baseline="0" dirty="0"/>
              <a:t> have “panels” of students with related topics – stimulates good discussions</a:t>
            </a:r>
          </a:p>
          <a:p>
            <a:r>
              <a:rPr lang="en-US" baseline="0" dirty="0"/>
              <a:t>Everyone invited to the “mini-conference” of presentations – don’t hesitate to invite your friends</a:t>
            </a:r>
          </a:p>
        </p:txBody>
      </p:sp>
    </p:spTree>
    <p:extLst>
      <p:ext uri="{BB962C8B-B14F-4D97-AF65-F5344CB8AC3E}">
        <p14:creationId xmlns:p14="http://schemas.microsoft.com/office/powerpoint/2010/main" val="1745561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Discussions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Stimulating questions – interesting discussions</a:t>
            </a:r>
          </a:p>
          <a:p>
            <a:r>
              <a:rPr lang="en-US" dirty="0"/>
              <a:t>Worth</a:t>
            </a:r>
            <a:r>
              <a:rPr lang="en-US" baseline="0" dirty="0"/>
              <a:t> your time and effort – can expand and solidify your knowledge through additional readings and by articulating your information and ideas</a:t>
            </a:r>
          </a:p>
        </p:txBody>
      </p:sp>
    </p:spTree>
    <p:extLst>
      <p:ext uri="{BB962C8B-B14F-4D97-AF65-F5344CB8AC3E}">
        <p14:creationId xmlns:p14="http://schemas.microsoft.com/office/powerpoint/2010/main" val="2195266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Work</a:t>
            </a:r>
            <a:r>
              <a:rPr lang="en-US" baseline="0" dirty="0"/>
              <a:t> for Extra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</a:t>
            </a:r>
            <a:r>
              <a:rPr lang="en-US" baseline="0" dirty="0"/>
              <a:t> – increase final grade by 1 point/500 words</a:t>
            </a:r>
          </a:p>
          <a:p>
            <a:pPr lvl="1"/>
            <a:r>
              <a:rPr lang="en-US" baseline="0" dirty="0"/>
              <a:t>May be able to publish exceptionally good essays</a:t>
            </a:r>
          </a:p>
          <a:p>
            <a:r>
              <a:rPr lang="en-US" dirty="0"/>
              <a:t>Extra-credit discussions = 0.1pt or more added to final grade for intelligent</a:t>
            </a:r>
            <a:r>
              <a:rPr lang="en-US" baseline="0" dirty="0"/>
              <a:t> contributions</a:t>
            </a:r>
          </a:p>
          <a:p>
            <a:pPr lvl="1"/>
            <a:r>
              <a:rPr lang="en-US" dirty="0"/>
              <a:t>Max 10 points in all for addition to final score</a:t>
            </a:r>
          </a:p>
          <a:p>
            <a:pPr lvl="0"/>
            <a:r>
              <a:rPr lang="en-US" dirty="0"/>
              <a:t>Make-up exams can raise grades by up to 10% on quiz totals</a:t>
            </a:r>
          </a:p>
          <a:p>
            <a:pPr lvl="1"/>
            <a:r>
              <a:rPr lang="en-US" dirty="0"/>
              <a:t>Cannot lower grades</a:t>
            </a:r>
          </a:p>
          <a:p>
            <a:pPr lvl="1"/>
            <a:r>
              <a:rPr lang="en-US" dirty="0"/>
              <a:t>Excellent tool for review</a:t>
            </a:r>
            <a:r>
              <a:rPr lang="en-US" baseline="0" dirty="0"/>
              <a:t> even if you have good quiz grades</a:t>
            </a:r>
          </a:p>
        </p:txBody>
      </p:sp>
    </p:spTree>
    <p:extLst>
      <p:ext uri="{BB962C8B-B14F-4D97-AF65-F5344CB8AC3E}">
        <p14:creationId xmlns:p14="http://schemas.microsoft.com/office/powerpoint/2010/main" val="3635024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3900" dirty="0">
                <a:solidFill>
                  <a:srgbClr val="FF0000"/>
                </a:solidFill>
                <a:latin typeface="Chiller" pitchFamily="82" charset="0"/>
              </a:rPr>
              <a:t>DON’T</a:t>
            </a:r>
          </a:p>
        </p:txBody>
      </p:sp>
    </p:spTree>
    <p:extLst>
      <p:ext uri="{BB962C8B-B14F-4D97-AF65-F5344CB8AC3E}">
        <p14:creationId xmlns:p14="http://schemas.microsoft.com/office/powerpoint/2010/main" val="3482384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029200"/>
          </a:xfrm>
        </p:spPr>
        <p:txBody>
          <a:bodyPr/>
          <a:lstStyle/>
          <a:p>
            <a:pPr algn="ctr"/>
            <a:r>
              <a:rPr lang="en-US" sz="8000" dirty="0"/>
              <a:t>Now go and study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</a:t>
            </a:r>
            <a:r>
              <a:rPr lang="en-US" baseline="0" dirty="0"/>
              <a:t> Study Cyberlaw &amp; Cybercrime?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</a:t>
            </a:r>
            <a:r>
              <a:rPr lang="en-US" baseline="0" dirty="0"/>
              <a:t> and Internet imbricated into all aspects of life</a:t>
            </a:r>
          </a:p>
          <a:p>
            <a:r>
              <a:rPr lang="en-US" baseline="0" dirty="0"/>
              <a:t>Computers in crime as</a:t>
            </a:r>
          </a:p>
          <a:p>
            <a:pPr lvl="1"/>
            <a:r>
              <a:rPr lang="en-US" baseline="0" dirty="0"/>
              <a:t>Targets</a:t>
            </a:r>
          </a:p>
          <a:p>
            <a:pPr lvl="1"/>
            <a:r>
              <a:rPr lang="en-US" baseline="0" dirty="0"/>
              <a:t>Tools</a:t>
            </a:r>
          </a:p>
          <a:p>
            <a:pPr lvl="1"/>
            <a:r>
              <a:rPr lang="en-US" baseline="0" dirty="0"/>
              <a:t>Repositories of evidence</a:t>
            </a:r>
          </a:p>
          <a:p>
            <a:r>
              <a:rPr lang="en-US" baseline="0" dirty="0"/>
              <a:t>Law catching up (slowly) with e-reality</a:t>
            </a:r>
          </a:p>
          <a:p>
            <a:r>
              <a:rPr lang="en-US" baseline="0" dirty="0"/>
              <a:t>Fascinating area of study + enormous value in careers</a:t>
            </a:r>
          </a:p>
          <a:p>
            <a:pPr lvl="1"/>
            <a:r>
              <a:rPr lang="en-US" baseline="0" dirty="0"/>
              <a:t>Law enforcement, intelligence services, military, private industry</a:t>
            </a:r>
          </a:p>
        </p:txBody>
      </p:sp>
    </p:spTree>
    <p:extLst>
      <p:ext uri="{BB962C8B-B14F-4D97-AF65-F5344CB8AC3E}">
        <p14:creationId xmlns:p14="http://schemas.microsoft.com/office/powerpoint/2010/main" val="243469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Weekly Sessions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13:00:03-15:49:47 – be punctual (Profs</a:t>
            </a:r>
            <a:r>
              <a:rPr lang="en-US" baseline="0" dirty="0"/>
              <a:t> won’t make you late!)</a:t>
            </a:r>
          </a:p>
          <a:p>
            <a:r>
              <a:rPr lang="en-US" baseline="0" dirty="0"/>
              <a:t>No death-by-PowerPoint</a:t>
            </a:r>
          </a:p>
          <a:p>
            <a:r>
              <a:rPr lang="en-US" baseline="0" dirty="0"/>
              <a:t>Generally have introductory discussion</a:t>
            </a:r>
          </a:p>
          <a:p>
            <a:r>
              <a:rPr lang="en-US" baseline="0" dirty="0"/>
              <a:t>Usually see interesting video (e.g., Law &amp; Order episodes)</a:t>
            </a:r>
          </a:p>
          <a:p>
            <a:r>
              <a:rPr lang="en-US" baseline="0" dirty="0"/>
              <a:t>Lots of discussion – thought-provoking and </a:t>
            </a:r>
            <a:r>
              <a:rPr lang="en-US" i="1" baseline="0" dirty="0"/>
              <a:t>fun</a:t>
            </a:r>
          </a:p>
        </p:txBody>
      </p:sp>
    </p:spTree>
    <p:extLst>
      <p:ext uri="{BB962C8B-B14F-4D97-AF65-F5344CB8AC3E}">
        <p14:creationId xmlns:p14="http://schemas.microsoft.com/office/powerpoint/2010/main" val="81885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0" u="none" strike="noStrike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Burgunder</a:t>
            </a:r>
            <a:r>
              <a:rPr lang="en-US" sz="2400" i="0" u="none" strike="noStrike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L. (2010). </a:t>
            </a:r>
            <a:r>
              <a:rPr lang="en-US" sz="2400" i="1" u="none" strike="noStrike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 Aspects of Managing Technology, Fifth Edition. </a:t>
            </a:r>
            <a:r>
              <a:rPr lang="en-US" sz="2400" i="0" u="none" strike="noStrike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Thomson West Legal Studies in Business (ISBN 978-1-439-07981-2). xvi + 608. Index. &lt; http://www.amazon.com/Legal-Aspects-Managing-Technology-Burgunder/dp/1439079811/ &gt; </a:t>
            </a:r>
          </a:p>
          <a:p>
            <a:r>
              <a:rPr lang="en-US" sz="2400" i="0" u="none" strike="noStrike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Additional readings will be assigned during class and made available on the course Web site. </a:t>
            </a:r>
          </a:p>
          <a:p>
            <a:pPr lvl="1"/>
            <a:r>
              <a:rPr lang="en-US" dirty="0"/>
              <a:t>Several government guides from DoJ</a:t>
            </a:r>
          </a:p>
        </p:txBody>
      </p:sp>
    </p:spTree>
    <p:extLst>
      <p:ext uri="{BB962C8B-B14F-4D97-AF65-F5344CB8AC3E}">
        <p14:creationId xmlns:p14="http://schemas.microsoft.com/office/powerpoint/2010/main" val="334229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Quizzes </a:t>
            </a:r>
            <a:br>
              <a:rPr lang="en-US" dirty="0"/>
            </a:br>
            <a:r>
              <a:rPr lang="en-US" dirty="0"/>
              <a:t>(25% of final</a:t>
            </a:r>
            <a:r>
              <a:rPr lang="en-US" baseline="0" dirty="0"/>
              <a:t> grade)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NUoodle2</a:t>
            </a:r>
          </a:p>
          <a:p>
            <a:r>
              <a:rPr lang="en-US" dirty="0"/>
              <a:t>Open-book</a:t>
            </a:r>
          </a:p>
          <a:p>
            <a:r>
              <a:rPr lang="en-US" dirty="0"/>
              <a:t>Available for several days</a:t>
            </a:r>
          </a:p>
          <a:p>
            <a:r>
              <a:rPr lang="en-US" dirty="0"/>
              <a:t>Generally close Sunday 23:55 week </a:t>
            </a:r>
            <a:r>
              <a:rPr lang="en-US" i="1" dirty="0"/>
              <a:t>after</a:t>
            </a:r>
            <a:r>
              <a:rPr lang="en-US" dirty="0"/>
              <a:t> introduction (thus about 10 days for each exam)</a:t>
            </a:r>
          </a:p>
          <a:p>
            <a:r>
              <a:rPr lang="en-US" dirty="0"/>
              <a:t>Typically 30 minutes or less</a:t>
            </a:r>
          </a:p>
          <a:p>
            <a:pPr lvl="1"/>
            <a:r>
              <a:rPr lang="en-US" dirty="0"/>
              <a:t>Exceptions possible such as 1</a:t>
            </a:r>
            <a:r>
              <a:rPr lang="en-US" baseline="30000" dirty="0"/>
              <a:t>st</a:t>
            </a:r>
            <a:r>
              <a:rPr lang="en-US" dirty="0"/>
              <a:t> quiz, designed to encourage thorough review of course description and syllabus</a:t>
            </a:r>
          </a:p>
        </p:txBody>
      </p:sp>
    </p:spTree>
    <p:extLst>
      <p:ext uri="{BB962C8B-B14F-4D97-AF65-F5344CB8AC3E}">
        <p14:creationId xmlns:p14="http://schemas.microsoft.com/office/powerpoint/2010/main" val="716940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Mid-term</a:t>
            </a:r>
            <a:r>
              <a:rPr lang="en-US" baseline="0" dirty="0"/>
              <a:t> Exam</a:t>
            </a:r>
            <a:br>
              <a:rPr lang="en-US" baseline="0" dirty="0"/>
            </a:br>
            <a:r>
              <a:rPr lang="en-US" baseline="0" dirty="0"/>
              <a:t>(15% of final grade)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NUoodle2</a:t>
            </a:r>
          </a:p>
          <a:p>
            <a:r>
              <a:rPr lang="en-US" dirty="0"/>
              <a:t>Open book</a:t>
            </a:r>
          </a:p>
          <a:p>
            <a:r>
              <a:rPr lang="en-US" dirty="0"/>
              <a:t>Multiple choice</a:t>
            </a:r>
          </a:p>
          <a:p>
            <a:r>
              <a:rPr lang="en-US" dirty="0"/>
              <a:t>Start of course to 1 week before exam</a:t>
            </a:r>
          </a:p>
        </p:txBody>
      </p:sp>
    </p:spTree>
    <p:extLst>
      <p:ext uri="{BB962C8B-B14F-4D97-AF65-F5344CB8AC3E}">
        <p14:creationId xmlns:p14="http://schemas.microsoft.com/office/powerpoint/2010/main" val="1580295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  <a:br>
              <a:rPr lang="en-US" dirty="0"/>
            </a:br>
            <a:r>
              <a:rPr lang="en-US" dirty="0"/>
              <a:t>(25% of final grade)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Same pattern</a:t>
            </a:r>
            <a:r>
              <a:rPr lang="en-US" baseline="0"/>
              <a:t> as mid-term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9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  <a:r>
              <a:rPr lang="en-US" baseline="0" dirty="0"/>
              <a:t> Report</a:t>
            </a:r>
            <a:br>
              <a:rPr lang="en-US" baseline="0" dirty="0"/>
            </a:br>
            <a:r>
              <a:rPr lang="en-US" baseline="0" dirty="0"/>
              <a:t>(30% of final grade)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848600" cy="5334000"/>
          </a:xfrm>
        </p:spPr>
        <p:txBody>
          <a:bodyPr/>
          <a:lstStyle/>
          <a:p>
            <a:r>
              <a:rPr lang="en-US" dirty="0"/>
              <a:t>Strict deadlines for submission of</a:t>
            </a:r>
          </a:p>
          <a:p>
            <a:pPr lvl="1"/>
            <a:r>
              <a:rPr lang="en-US" dirty="0"/>
              <a:t>Topic</a:t>
            </a:r>
            <a:r>
              <a:rPr lang="en-US" baseline="0" dirty="0"/>
              <a:t> for approval</a:t>
            </a:r>
          </a:p>
          <a:p>
            <a:pPr lvl="1"/>
            <a:r>
              <a:rPr lang="en-US" baseline="0" dirty="0"/>
              <a:t>1</a:t>
            </a:r>
            <a:r>
              <a:rPr lang="en-US" baseline="30000" dirty="0"/>
              <a:t>st</a:t>
            </a:r>
            <a:r>
              <a:rPr lang="en-US" baseline="0" dirty="0"/>
              <a:t> list of at least 6 references</a:t>
            </a:r>
          </a:p>
          <a:p>
            <a:pPr lvl="1"/>
            <a:r>
              <a:rPr lang="en-US" baseline="0" dirty="0"/>
              <a:t>Outline with at least 10 references</a:t>
            </a:r>
          </a:p>
          <a:p>
            <a:pPr lvl="1"/>
            <a:r>
              <a:rPr lang="en-US" dirty="0"/>
              <a:t>Draft</a:t>
            </a:r>
            <a:r>
              <a:rPr lang="en-US" baseline="0" dirty="0"/>
              <a:t> version for instructor review &amp; suggestions</a:t>
            </a:r>
          </a:p>
          <a:p>
            <a:pPr lvl="1"/>
            <a:r>
              <a:rPr lang="en-US" baseline="0" dirty="0"/>
              <a:t>Final version integrating corrections &amp; suggestions</a:t>
            </a:r>
          </a:p>
          <a:p>
            <a:pPr lvl="0"/>
            <a:r>
              <a:rPr lang="en-US" dirty="0"/>
              <a:t>3,500 ± 500 words but may ask instructor for</a:t>
            </a:r>
            <a:r>
              <a:rPr lang="en-US" baseline="0" dirty="0"/>
              <a:t> permission to exceed 4,000 words</a:t>
            </a:r>
          </a:p>
          <a:p>
            <a:pPr lvl="0"/>
            <a:r>
              <a:rPr lang="en-US" baseline="0" dirty="0"/>
              <a:t>See Grading Rubric in NUoodle2</a:t>
            </a:r>
          </a:p>
          <a:p>
            <a:pPr lvl="0"/>
            <a:r>
              <a:rPr lang="en-US" baseline="0" dirty="0"/>
              <a:t>May work with profs to publish articles based on projects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Term Paper Topic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90600" y="1371600"/>
            <a:ext cx="7696200" cy="4953000"/>
          </a:xfrm>
        </p:spPr>
        <p:txBody>
          <a:bodyPr/>
          <a:lstStyle/>
          <a:p>
            <a:r>
              <a:rPr lang="en-US" dirty="0"/>
              <a:t>Start thinking about what you want to choose as your topic</a:t>
            </a:r>
          </a:p>
          <a:p>
            <a:r>
              <a:rPr lang="en-US" dirty="0"/>
              <a:t>Pick something that you are </a:t>
            </a:r>
            <a:r>
              <a:rPr lang="en-US" i="1" dirty="0"/>
              <a:t>interested</a:t>
            </a:r>
            <a:r>
              <a:rPr lang="en-US" dirty="0"/>
              <a:t> in – what’s the point of picking something boring??</a:t>
            </a:r>
          </a:p>
          <a:p>
            <a:r>
              <a:rPr lang="en-US" dirty="0"/>
              <a:t>Come chat with instructor after class</a:t>
            </a:r>
          </a:p>
          <a:p>
            <a:r>
              <a:rPr lang="en-US" dirty="0"/>
              <a:t>Phone any time for discussion</a:t>
            </a:r>
          </a:p>
          <a:p>
            <a:r>
              <a:rPr lang="en-US" dirty="0"/>
              <a:t>Take a look at the DoJ </a:t>
            </a:r>
            <a:r>
              <a:rPr lang="en-US" dirty="0">
                <a:hlinkClick r:id="rId3"/>
              </a:rPr>
              <a:t>www.cybercrime.gov</a:t>
            </a:r>
            <a:r>
              <a:rPr lang="en-US" dirty="0"/>
              <a:t> documents for ideas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 342 Class Notes">
  <a:themeElements>
    <a:clrScheme name="IS 342 Class 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 342 Class 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 342 Class 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 342 Class 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 342 Class 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2856</TotalTime>
  <Words>620</Words>
  <Application>Microsoft Office PowerPoint</Application>
  <PresentationFormat>On-screen Show (4:3)</PresentationFormat>
  <Paragraphs>92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Bookman Old Style</vt:lpstr>
      <vt:lpstr>Chiller</vt:lpstr>
      <vt:lpstr>Times New Roman</vt:lpstr>
      <vt:lpstr>Wingdings</vt:lpstr>
      <vt:lpstr>IS 342 Class Notes</vt:lpstr>
      <vt:lpstr>Introduction to CJ341/IA241</vt:lpstr>
      <vt:lpstr>Why Study Cyberlaw &amp; Cybercrime?</vt:lpstr>
      <vt:lpstr>Weekly Sessions</vt:lpstr>
      <vt:lpstr>Textbook</vt:lpstr>
      <vt:lpstr>Weekly Quizzes  (25% of final grade)</vt:lpstr>
      <vt:lpstr>Mid-term Exam (15% of final grade)</vt:lpstr>
      <vt:lpstr>Final Exam (25% of final grade)</vt:lpstr>
      <vt:lpstr>Research Report (30% of final grade)</vt:lpstr>
      <vt:lpstr>Your Term Paper Topic</vt:lpstr>
      <vt:lpstr>In-Class Presentation (5% of final grade)</vt:lpstr>
      <vt:lpstr>Optional Discussions</vt:lpstr>
      <vt:lpstr>Extra Work for Extra Points</vt:lpstr>
      <vt:lpstr>Cheating</vt:lpstr>
      <vt:lpstr>Now go and study</vt:lpstr>
    </vt:vector>
  </TitlesOfParts>
  <Manager>Stanley Shernock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Course</dc:title>
  <dc:subject>CJ341/IA241</dc:subject>
  <dc:creator>M. E. Kabay, PhD, CISSP-ISSMP &amp; David J. Blythe, JD</dc:creator>
  <cp:keywords/>
  <dc:description>Updated by MK 2013-09-01</dc:description>
  <cp:lastModifiedBy>Mich Kabay</cp:lastModifiedBy>
  <cp:revision>149</cp:revision>
  <cp:lastPrinted>2013-09-01T19:09:55Z</cp:lastPrinted>
  <dcterms:created xsi:type="dcterms:W3CDTF">2003-08-23T19:45:18Z</dcterms:created>
  <dcterms:modified xsi:type="dcterms:W3CDTF">2021-02-05T19:55:20Z</dcterms:modified>
  <cp:category/>
</cp:coreProperties>
</file>