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2"/>
  </p:sldMasterIdLst>
  <p:notesMasterIdLst>
    <p:notesMasterId r:id="rId7"/>
  </p:notesMasterIdLst>
  <p:handoutMasterIdLst>
    <p:handoutMasterId r:id="rId8"/>
  </p:handoutMasterIdLst>
  <p:sldIdLst>
    <p:sldId id="285" r:id="rId3"/>
    <p:sldId id="287" r:id="rId4"/>
    <p:sldId id="286" r:id="rId5"/>
    <p:sldId id="288" r:id="rId6"/>
  </p:sldIdLst>
  <p:sldSz cx="9144000" cy="6858000" type="screen4x3"/>
  <p:notesSz cx="7315200" cy="9601200"/>
  <p:defaultTextStyle>
    <a:defPPr>
      <a:defRPr lang="en-US"/>
    </a:defPPr>
    <a:lvl1pPr algn="l" rtl="0" eaLnBrk="0" fontAlgn="base" hangingPunct="0">
      <a:spcBef>
        <a:spcPct val="0"/>
      </a:spcBef>
      <a:spcAft>
        <a:spcPct val="0"/>
      </a:spcAft>
      <a:defRPr sz="2000" b="1" kern="1200">
        <a:solidFill>
          <a:schemeClr val="tx1"/>
        </a:solidFill>
        <a:latin typeface="Arial" charset="0"/>
        <a:ea typeface="+mn-ea"/>
        <a:cs typeface="+mn-cs"/>
      </a:defRPr>
    </a:lvl1pPr>
    <a:lvl2pPr marL="457200" algn="l" rtl="0" eaLnBrk="0" fontAlgn="base" hangingPunct="0">
      <a:spcBef>
        <a:spcPct val="0"/>
      </a:spcBef>
      <a:spcAft>
        <a:spcPct val="0"/>
      </a:spcAft>
      <a:defRPr sz="2000" b="1" kern="1200">
        <a:solidFill>
          <a:schemeClr val="tx1"/>
        </a:solidFill>
        <a:latin typeface="Arial" charset="0"/>
        <a:ea typeface="+mn-ea"/>
        <a:cs typeface="+mn-cs"/>
      </a:defRPr>
    </a:lvl2pPr>
    <a:lvl3pPr marL="914400" algn="l" rtl="0" eaLnBrk="0" fontAlgn="base" hangingPunct="0">
      <a:spcBef>
        <a:spcPct val="0"/>
      </a:spcBef>
      <a:spcAft>
        <a:spcPct val="0"/>
      </a:spcAft>
      <a:defRPr sz="2000" b="1" kern="1200">
        <a:solidFill>
          <a:schemeClr val="tx1"/>
        </a:solidFill>
        <a:latin typeface="Arial" charset="0"/>
        <a:ea typeface="+mn-ea"/>
        <a:cs typeface="+mn-cs"/>
      </a:defRPr>
    </a:lvl3pPr>
    <a:lvl4pPr marL="1371600" algn="l" rtl="0" eaLnBrk="0" fontAlgn="base" hangingPunct="0">
      <a:spcBef>
        <a:spcPct val="0"/>
      </a:spcBef>
      <a:spcAft>
        <a:spcPct val="0"/>
      </a:spcAft>
      <a:defRPr sz="2000" b="1" kern="1200">
        <a:solidFill>
          <a:schemeClr val="tx1"/>
        </a:solidFill>
        <a:latin typeface="Arial" charset="0"/>
        <a:ea typeface="+mn-ea"/>
        <a:cs typeface="+mn-cs"/>
      </a:defRPr>
    </a:lvl4pPr>
    <a:lvl5pPr marL="1828800" algn="l"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8" autoAdjust="0"/>
    <p:restoredTop sz="86410" autoAdjust="0"/>
  </p:normalViewPr>
  <p:slideViewPr>
    <p:cSldViewPr showGuides="1">
      <p:cViewPr varScale="1">
        <p:scale>
          <a:sx n="89" d="100"/>
          <a:sy n="89" d="100"/>
        </p:scale>
        <p:origin x="-684"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notesViewPr>
    <p:cSldViewPr showGuides="1">
      <p:cViewPr varScale="1">
        <p:scale>
          <a:sx n="79" d="100"/>
          <a:sy n="79" d="100"/>
        </p:scale>
        <p:origin x="-3216" y="-10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071688" y="380999"/>
            <a:ext cx="3171825" cy="327025"/>
          </a:xfrm>
          <a:prstGeom prst="rect">
            <a:avLst/>
          </a:prstGeom>
        </p:spPr>
        <p:txBody>
          <a:bodyPr vert="horz" lIns="81848" tIns="40924" rIns="81848" bIns="40924" rtlCol="0" anchor="b"/>
          <a:lstStyle>
            <a:lvl1pPr algn="ctr">
              <a:defRPr sz="1100"/>
            </a:lvl1pPr>
          </a:lstStyle>
          <a:p>
            <a:pPr>
              <a:defRPr/>
            </a:pPr>
            <a:r>
              <a:rPr lang="en-US" dirty="0"/>
              <a:t>CJ341 </a:t>
            </a:r>
            <a:r>
              <a:rPr lang="en-US" dirty="0" smtClean="0"/>
              <a:t>CLASS NOTES</a:t>
            </a:r>
            <a:endParaRPr lang="en-US" dirty="0"/>
          </a:p>
        </p:txBody>
      </p:sp>
      <p:sp>
        <p:nvSpPr>
          <p:cNvPr id="4" name="Slide Number Placeholder 3"/>
          <p:cNvSpPr>
            <a:spLocks noGrp="1"/>
          </p:cNvSpPr>
          <p:nvPr>
            <p:ph type="sldNum" sz="quarter" idx="3"/>
          </p:nvPr>
        </p:nvSpPr>
        <p:spPr>
          <a:xfrm>
            <a:off x="2072481" y="8915401"/>
            <a:ext cx="3170238" cy="304800"/>
          </a:xfrm>
          <a:prstGeom prst="rect">
            <a:avLst/>
          </a:prstGeom>
        </p:spPr>
        <p:txBody>
          <a:bodyPr vert="horz" lIns="91440" tIns="45720" rIns="91440" bIns="45720" rtlCol="0" anchor="b"/>
          <a:lstStyle>
            <a:lvl1pPr algn="r">
              <a:defRPr sz="1200"/>
            </a:lvl1pPr>
          </a:lstStyle>
          <a:p>
            <a:pPr algn="ctr"/>
            <a:fld id="{A9BA3DED-FE82-470D-87E0-4C21E200EEA3}" type="slidenum">
              <a:rPr lang="en-US" smtClean="0"/>
              <a:pPr algn="ct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54" tIns="48327" rIns="96654" bIns="48327" numCol="1" anchor="t" anchorCtr="0" compatLnSpc="1">
            <a:prstTxWarp prst="textNoShape">
              <a:avLst/>
            </a:prstTxWarp>
          </a:bodyPr>
          <a:lstStyle>
            <a:lvl1pPr defTabSz="966260" eaLnBrk="1" hangingPunct="1">
              <a:defRPr sz="1300" b="0">
                <a:latin typeface="Arial" charset="0"/>
              </a:defRPr>
            </a:lvl1pPr>
          </a:lstStyle>
          <a:p>
            <a:pPr>
              <a:defRPr/>
            </a:pPr>
            <a:endParaRPr lang="en-US"/>
          </a:p>
        </p:txBody>
      </p:sp>
      <p:sp>
        <p:nvSpPr>
          <p:cNvPr id="7171" name="Rectangle 3"/>
          <p:cNvSpPr>
            <a:spLocks noGrp="1" noChangeArrowheads="1"/>
          </p:cNvSpPr>
          <p:nvPr>
            <p:ph type="dt" idx="1"/>
          </p:nvPr>
        </p:nvSpPr>
        <p:spPr bwMode="auto">
          <a:xfrm>
            <a:off x="4143375" y="0"/>
            <a:ext cx="3170238" cy="481013"/>
          </a:xfrm>
          <a:prstGeom prst="rect">
            <a:avLst/>
          </a:prstGeom>
          <a:noFill/>
          <a:ln w="9525">
            <a:noFill/>
            <a:miter lim="800000"/>
            <a:headEnd/>
            <a:tailEnd/>
          </a:ln>
          <a:effectLst/>
        </p:spPr>
        <p:txBody>
          <a:bodyPr vert="horz" wrap="square" lIns="96654" tIns="48327" rIns="96654" bIns="48327" numCol="1" anchor="t" anchorCtr="0" compatLnSpc="1">
            <a:prstTxWarp prst="textNoShape">
              <a:avLst/>
            </a:prstTxWarp>
          </a:bodyPr>
          <a:lstStyle>
            <a:lvl1pPr algn="r" defTabSz="966260" eaLnBrk="1" hangingPunct="1">
              <a:defRPr sz="1300" b="0">
                <a:latin typeface="Arial" charset="0"/>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31838" y="4560888"/>
            <a:ext cx="5851525" cy="4321175"/>
          </a:xfrm>
          <a:prstGeom prst="rect">
            <a:avLst/>
          </a:prstGeom>
          <a:noFill/>
          <a:ln w="9525">
            <a:noFill/>
            <a:miter lim="800000"/>
            <a:headEnd/>
            <a:tailEnd/>
          </a:ln>
          <a:effectLst/>
        </p:spPr>
        <p:txBody>
          <a:bodyPr vert="horz" wrap="square" lIns="96654" tIns="48327" rIns="96654" bIns="483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9118600"/>
            <a:ext cx="3170238" cy="481013"/>
          </a:xfrm>
          <a:prstGeom prst="rect">
            <a:avLst/>
          </a:prstGeom>
          <a:noFill/>
          <a:ln w="9525">
            <a:noFill/>
            <a:miter lim="800000"/>
            <a:headEnd/>
            <a:tailEnd/>
          </a:ln>
          <a:effectLst/>
        </p:spPr>
        <p:txBody>
          <a:bodyPr vert="horz" wrap="square" lIns="96654" tIns="48327" rIns="96654" bIns="48327" numCol="1" anchor="b" anchorCtr="0" compatLnSpc="1">
            <a:prstTxWarp prst="textNoShape">
              <a:avLst/>
            </a:prstTxWarp>
          </a:bodyPr>
          <a:lstStyle>
            <a:lvl1pPr defTabSz="966260" eaLnBrk="1" hangingPunct="1">
              <a:defRPr sz="1300" b="0">
                <a:latin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a:effectLst/>
        </p:spPr>
        <p:txBody>
          <a:bodyPr vert="horz" wrap="square" lIns="96654" tIns="48327" rIns="96654" bIns="48327" numCol="1" anchor="b" anchorCtr="0" compatLnSpc="1">
            <a:prstTxWarp prst="textNoShape">
              <a:avLst/>
            </a:prstTxWarp>
          </a:bodyPr>
          <a:lstStyle>
            <a:lvl1pPr algn="r" defTabSz="966260" eaLnBrk="1" hangingPunct="1">
              <a:defRPr sz="1300" b="0">
                <a:latin typeface="Arial" charset="0"/>
              </a:defRPr>
            </a:lvl1pPr>
          </a:lstStyle>
          <a:p>
            <a:pPr>
              <a:defRPr/>
            </a:pPr>
            <a:fld id="{3E169046-CE68-4316-AEE0-975F02F3D1A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pPr defTabSz="965200"/>
            <a:fld id="{2EC4BC81-7101-4E82-BB4E-97E705425D62}" type="slidenum">
              <a:rPr lang="en-US" smtClean="0"/>
              <a:pPr defTabSz="965200"/>
              <a:t>1</a:t>
            </a:fld>
            <a:endParaRPr lang="en-US"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E169046-CE68-4316-AEE0-975F02F3D1AB}"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E169046-CE68-4316-AEE0-975F02F3D1AB}"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E169046-CE68-4316-AEE0-975F02F3D1AB}" type="slidenum">
              <a:rPr lang="en-US" smtClean="0"/>
              <a:pPr>
                <a:defRPr/>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52400"/>
            <a:ext cx="17907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90600" y="152400"/>
            <a:ext cx="52197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D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00" y="152400"/>
            <a:ext cx="7162800" cy="11430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SLIDE TITLE</a:t>
            </a:r>
          </a:p>
        </p:txBody>
      </p:sp>
      <p:sp>
        <p:nvSpPr>
          <p:cNvPr id="1027" name="Rectangle 3"/>
          <p:cNvSpPr>
            <a:spLocks noGrp="1" noChangeArrowheads="1"/>
          </p:cNvSpPr>
          <p:nvPr>
            <p:ph type="body" idx="1"/>
          </p:nvPr>
        </p:nvSpPr>
        <p:spPr bwMode="auto">
          <a:xfrm>
            <a:off x="990600" y="1676400"/>
            <a:ext cx="7162800" cy="46482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084" name="Rectangle 4"/>
          <p:cNvSpPr>
            <a:spLocks noChangeArrowheads="1"/>
          </p:cNvSpPr>
          <p:nvPr/>
        </p:nvSpPr>
        <p:spPr bwMode="auto">
          <a:xfrm>
            <a:off x="0" y="6494463"/>
            <a:ext cx="460375" cy="363537"/>
          </a:xfrm>
          <a:prstGeom prst="rect">
            <a:avLst/>
          </a:prstGeom>
          <a:noFill/>
          <a:ln w="12700">
            <a:noFill/>
            <a:miter lim="800000"/>
            <a:headEnd/>
            <a:tailEnd/>
          </a:ln>
          <a:effectLst/>
        </p:spPr>
        <p:txBody>
          <a:bodyPr wrap="none" lIns="90488" tIns="44450" rIns="90488" bIns="44450">
            <a:spAutoFit/>
          </a:bodyPr>
          <a:lstStyle/>
          <a:p>
            <a:pPr>
              <a:defRPr/>
            </a:pPr>
            <a:fld id="{DF9242AF-6B88-49BA-B8D0-37AB3BFA2328}" type="slidenum">
              <a:rPr lang="en-US" sz="1800"/>
              <a:pPr>
                <a:defRPr/>
              </a:pPr>
              <a:t>‹#›</a:t>
            </a:fld>
            <a:endParaRPr lang="en-US" sz="1800"/>
          </a:p>
        </p:txBody>
      </p:sp>
      <p:sp>
        <p:nvSpPr>
          <p:cNvPr id="46085" name="Text Box 5"/>
          <p:cNvSpPr txBox="1">
            <a:spLocks noChangeArrowheads="1"/>
          </p:cNvSpPr>
          <p:nvPr/>
        </p:nvSpPr>
        <p:spPr bwMode="auto">
          <a:xfrm>
            <a:off x="8839200" y="152400"/>
            <a:ext cx="184150" cy="457200"/>
          </a:xfrm>
          <a:prstGeom prst="rect">
            <a:avLst/>
          </a:prstGeom>
          <a:noFill/>
          <a:ln w="12700">
            <a:noFill/>
            <a:miter lim="800000"/>
            <a:headEnd type="none" w="sm" len="sm"/>
            <a:tailEnd type="none" w="sm" len="sm"/>
          </a:ln>
          <a:effectLst/>
        </p:spPr>
        <p:txBody>
          <a:bodyPr wrap="none">
            <a:spAutoFit/>
          </a:bodyPr>
          <a:lstStyle/>
          <a:p>
            <a:pPr>
              <a:defRPr/>
            </a:pPr>
            <a:endParaRPr lang="en-US" sz="2400" b="0">
              <a:latin typeface="Times New Roman" pitchFamily="18" charset="0"/>
            </a:endParaRPr>
          </a:p>
        </p:txBody>
      </p:sp>
      <p:pic>
        <p:nvPicPr>
          <p:cNvPr id="1030" name="Picture 8" descr="NWU_2c_stacked_logo"/>
          <p:cNvPicPr>
            <a:picLocks noChangeAspect="1" noChangeArrowheads="1"/>
          </p:cNvPicPr>
          <p:nvPr/>
        </p:nvPicPr>
        <p:blipFill>
          <a:blip r:embed="rId13" cstate="print"/>
          <a:srcRect/>
          <a:stretch>
            <a:fillRect/>
          </a:stretch>
        </p:blipFill>
        <p:spPr bwMode="auto">
          <a:xfrm>
            <a:off x="8153400" y="0"/>
            <a:ext cx="990600" cy="865188"/>
          </a:xfrm>
          <a:prstGeom prst="rect">
            <a:avLst/>
          </a:prstGeom>
          <a:noFill/>
          <a:ln w="9525">
            <a:noFill/>
            <a:miter lim="800000"/>
            <a:headEnd/>
            <a:tailEnd/>
          </a:ln>
        </p:spPr>
      </p:pic>
      <p:sp>
        <p:nvSpPr>
          <p:cNvPr id="8" name="Text Box 6"/>
          <p:cNvSpPr txBox="1">
            <a:spLocks noChangeArrowheads="1"/>
          </p:cNvSpPr>
          <p:nvPr/>
        </p:nvSpPr>
        <p:spPr bwMode="auto">
          <a:xfrm>
            <a:off x="2419350" y="6642100"/>
            <a:ext cx="4305300" cy="215900"/>
          </a:xfrm>
          <a:prstGeom prst="rect">
            <a:avLst/>
          </a:prstGeom>
          <a:noFill/>
          <a:ln w="12700">
            <a:noFill/>
            <a:miter lim="800000"/>
            <a:headEnd type="none" w="sm" len="sm"/>
            <a:tailEnd type="none" w="sm" len="sm"/>
          </a:ln>
          <a:effectLst/>
        </p:spPr>
        <p:txBody>
          <a:bodyPr wrap="none">
            <a:spAutoFit/>
          </a:bodyPr>
          <a:lstStyle/>
          <a:p>
            <a:pPr>
              <a:defRPr/>
            </a:pPr>
            <a:r>
              <a:rPr lang="en-US" sz="800" b="0" i="1" dirty="0"/>
              <a:t>Copyright © </a:t>
            </a:r>
            <a:r>
              <a:rPr lang="en-US" sz="800" b="0" i="1" dirty="0" smtClean="0"/>
              <a:t>2010 M. </a:t>
            </a:r>
            <a:r>
              <a:rPr lang="en-US" sz="800" b="0" i="1" dirty="0"/>
              <a:t>E. Kabay, J. Tower-Pierce &amp; P. R. Stephenson.  All rights reserved.</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7575" rtl="0" eaLnBrk="1" fontAlgn="base" hangingPunct="1">
        <a:lnSpc>
          <a:spcPct val="90000"/>
        </a:lnSpc>
        <a:spcBef>
          <a:spcPct val="0"/>
        </a:spcBef>
        <a:spcAft>
          <a:spcPct val="0"/>
        </a:spcAft>
        <a:defRPr sz="3600" b="1">
          <a:solidFill>
            <a:srgbClr val="800000"/>
          </a:solidFill>
          <a:latin typeface="+mj-lt"/>
          <a:ea typeface="+mj-ea"/>
          <a:cs typeface="+mj-cs"/>
        </a:defRPr>
      </a:lvl1pPr>
      <a:lvl2pPr algn="l" defTabSz="917575" rtl="0" eaLnBrk="1" fontAlgn="base" hangingPunct="1">
        <a:lnSpc>
          <a:spcPct val="90000"/>
        </a:lnSpc>
        <a:spcBef>
          <a:spcPct val="0"/>
        </a:spcBef>
        <a:spcAft>
          <a:spcPct val="0"/>
        </a:spcAft>
        <a:defRPr sz="3600" b="1">
          <a:solidFill>
            <a:srgbClr val="800000"/>
          </a:solidFill>
          <a:latin typeface="Bookman Old Style" pitchFamily="18" charset="0"/>
        </a:defRPr>
      </a:lvl2pPr>
      <a:lvl3pPr algn="l" defTabSz="917575" rtl="0" eaLnBrk="1" fontAlgn="base" hangingPunct="1">
        <a:lnSpc>
          <a:spcPct val="90000"/>
        </a:lnSpc>
        <a:spcBef>
          <a:spcPct val="0"/>
        </a:spcBef>
        <a:spcAft>
          <a:spcPct val="0"/>
        </a:spcAft>
        <a:defRPr sz="3600" b="1">
          <a:solidFill>
            <a:srgbClr val="800000"/>
          </a:solidFill>
          <a:latin typeface="Bookman Old Style" pitchFamily="18" charset="0"/>
        </a:defRPr>
      </a:lvl3pPr>
      <a:lvl4pPr algn="l" defTabSz="917575" rtl="0" eaLnBrk="1" fontAlgn="base" hangingPunct="1">
        <a:lnSpc>
          <a:spcPct val="90000"/>
        </a:lnSpc>
        <a:spcBef>
          <a:spcPct val="0"/>
        </a:spcBef>
        <a:spcAft>
          <a:spcPct val="0"/>
        </a:spcAft>
        <a:defRPr sz="3600" b="1">
          <a:solidFill>
            <a:srgbClr val="800000"/>
          </a:solidFill>
          <a:latin typeface="Bookman Old Style" pitchFamily="18" charset="0"/>
        </a:defRPr>
      </a:lvl4pPr>
      <a:lvl5pPr algn="l" defTabSz="917575" rtl="0" eaLnBrk="1" fontAlgn="base" hangingPunct="1">
        <a:lnSpc>
          <a:spcPct val="90000"/>
        </a:lnSpc>
        <a:spcBef>
          <a:spcPct val="0"/>
        </a:spcBef>
        <a:spcAft>
          <a:spcPct val="0"/>
        </a:spcAft>
        <a:defRPr sz="3600" b="1">
          <a:solidFill>
            <a:srgbClr val="800000"/>
          </a:solidFill>
          <a:latin typeface="Bookman Old Style" pitchFamily="18" charset="0"/>
        </a:defRPr>
      </a:lvl5pPr>
      <a:lvl6pPr marL="457200" algn="l" defTabSz="917575" rtl="0" eaLnBrk="1" fontAlgn="base" hangingPunct="1">
        <a:lnSpc>
          <a:spcPct val="90000"/>
        </a:lnSpc>
        <a:spcBef>
          <a:spcPct val="0"/>
        </a:spcBef>
        <a:spcAft>
          <a:spcPct val="0"/>
        </a:spcAft>
        <a:defRPr sz="3600" b="1">
          <a:solidFill>
            <a:srgbClr val="800000"/>
          </a:solidFill>
          <a:latin typeface="Bookman Old Style" pitchFamily="18" charset="0"/>
        </a:defRPr>
      </a:lvl6pPr>
      <a:lvl7pPr marL="914400" algn="l" defTabSz="917575" rtl="0" eaLnBrk="1" fontAlgn="base" hangingPunct="1">
        <a:lnSpc>
          <a:spcPct val="90000"/>
        </a:lnSpc>
        <a:spcBef>
          <a:spcPct val="0"/>
        </a:spcBef>
        <a:spcAft>
          <a:spcPct val="0"/>
        </a:spcAft>
        <a:defRPr sz="3600" b="1">
          <a:solidFill>
            <a:srgbClr val="800000"/>
          </a:solidFill>
          <a:latin typeface="Bookman Old Style" pitchFamily="18" charset="0"/>
        </a:defRPr>
      </a:lvl7pPr>
      <a:lvl8pPr marL="1371600" algn="l" defTabSz="917575" rtl="0" eaLnBrk="1" fontAlgn="base" hangingPunct="1">
        <a:lnSpc>
          <a:spcPct val="90000"/>
        </a:lnSpc>
        <a:spcBef>
          <a:spcPct val="0"/>
        </a:spcBef>
        <a:spcAft>
          <a:spcPct val="0"/>
        </a:spcAft>
        <a:defRPr sz="3600" b="1">
          <a:solidFill>
            <a:srgbClr val="800000"/>
          </a:solidFill>
          <a:latin typeface="Bookman Old Style" pitchFamily="18" charset="0"/>
        </a:defRPr>
      </a:lvl8pPr>
      <a:lvl9pPr marL="1828800" algn="l" defTabSz="917575" rtl="0" eaLnBrk="1" fontAlgn="base" hangingPunct="1">
        <a:lnSpc>
          <a:spcPct val="90000"/>
        </a:lnSpc>
        <a:spcBef>
          <a:spcPct val="0"/>
        </a:spcBef>
        <a:spcAft>
          <a:spcPct val="0"/>
        </a:spcAft>
        <a:defRPr sz="3600" b="1">
          <a:solidFill>
            <a:srgbClr val="800000"/>
          </a:solidFill>
          <a:latin typeface="Bookman Old Style" pitchFamily="18" charset="0"/>
        </a:defRPr>
      </a:lvl9pPr>
    </p:titleStyle>
    <p:bodyStyle>
      <a:lvl1pPr marL="285750" indent="-285750" algn="l" rtl="0" eaLnBrk="1" fontAlgn="base" hangingPunct="1">
        <a:lnSpc>
          <a:spcPct val="90000"/>
        </a:lnSpc>
        <a:spcBef>
          <a:spcPct val="30000"/>
        </a:spcBef>
        <a:spcAft>
          <a:spcPct val="0"/>
        </a:spcAft>
        <a:buClr>
          <a:schemeClr val="tx1"/>
        </a:buClr>
        <a:buFont typeface="Wingdings" pitchFamily="2" charset="2"/>
        <a:buChar char="Ø"/>
        <a:defRPr sz="2400" b="1">
          <a:solidFill>
            <a:schemeClr val="tx1"/>
          </a:solidFill>
          <a:latin typeface="+mn-lt"/>
          <a:ea typeface="+mn-ea"/>
          <a:cs typeface="+mn-cs"/>
        </a:defRPr>
      </a:lvl1pPr>
      <a:lvl2pPr marL="685800" indent="-228600" algn="l" rtl="0" eaLnBrk="1" fontAlgn="base" hangingPunct="1">
        <a:lnSpc>
          <a:spcPct val="90000"/>
        </a:lnSpc>
        <a:spcBef>
          <a:spcPct val="30000"/>
        </a:spcBef>
        <a:spcAft>
          <a:spcPct val="0"/>
        </a:spcAft>
        <a:buClr>
          <a:schemeClr val="tx1"/>
        </a:buClr>
        <a:buSzPct val="85000"/>
        <a:buFont typeface="Wingdings" pitchFamily="2" charset="2"/>
        <a:buChar char="q"/>
        <a:defRPr sz="2400" b="1">
          <a:solidFill>
            <a:schemeClr val="tx1"/>
          </a:solidFill>
          <a:latin typeface="+mn-lt"/>
        </a:defRPr>
      </a:lvl2pPr>
      <a:lvl3pPr marL="1143000" indent="-228600" algn="l" rtl="0" eaLnBrk="1" fontAlgn="base" hangingPunct="1">
        <a:lnSpc>
          <a:spcPct val="90000"/>
        </a:lnSpc>
        <a:spcBef>
          <a:spcPct val="30000"/>
        </a:spcBef>
        <a:spcAft>
          <a:spcPct val="0"/>
        </a:spcAft>
        <a:buClr>
          <a:schemeClr val="tx1"/>
        </a:buClr>
        <a:buSzPct val="100000"/>
        <a:buFont typeface="Wingdings" pitchFamily="2" charset="2"/>
        <a:buChar char="ü"/>
        <a:defRPr sz="2400" b="1">
          <a:solidFill>
            <a:schemeClr val="tx1"/>
          </a:solidFill>
          <a:latin typeface="+mn-lt"/>
        </a:defRPr>
      </a:lvl3pPr>
      <a:lvl4pPr marL="1543050" indent="-171450" algn="l" rtl="0" eaLnBrk="1" fontAlgn="base" hangingPunct="1">
        <a:lnSpc>
          <a:spcPct val="90000"/>
        </a:lnSpc>
        <a:spcBef>
          <a:spcPct val="30000"/>
        </a:spcBef>
        <a:spcAft>
          <a:spcPct val="0"/>
        </a:spcAft>
        <a:buClr>
          <a:schemeClr val="tx1"/>
        </a:buClr>
        <a:buSzPct val="100000"/>
        <a:buFont typeface="Wingdings" pitchFamily="2" charset="2"/>
        <a:buChar char="§"/>
        <a:defRPr sz="2400" b="1">
          <a:solidFill>
            <a:schemeClr val="tx1"/>
          </a:solidFill>
          <a:latin typeface="+mn-lt"/>
        </a:defRPr>
      </a:lvl4pPr>
      <a:lvl5pPr marL="2000250" indent="-171450" algn="l" rtl="0" eaLnBrk="1" fontAlgn="base" hangingPunct="1">
        <a:lnSpc>
          <a:spcPct val="90000"/>
        </a:lnSpc>
        <a:spcBef>
          <a:spcPct val="30000"/>
        </a:spcBef>
        <a:spcAft>
          <a:spcPct val="0"/>
        </a:spcAft>
        <a:buClr>
          <a:schemeClr val="tx1"/>
        </a:buClr>
        <a:buSzPct val="100000"/>
        <a:buChar char="•"/>
        <a:defRPr sz="2400" b="1">
          <a:solidFill>
            <a:schemeClr val="tx1"/>
          </a:solidFill>
          <a:latin typeface="+mn-lt"/>
        </a:defRPr>
      </a:lvl5pPr>
      <a:lvl6pPr marL="2457450" indent="-171450" algn="l" rtl="0" eaLnBrk="1" fontAlgn="base" hangingPunct="1">
        <a:lnSpc>
          <a:spcPct val="90000"/>
        </a:lnSpc>
        <a:spcBef>
          <a:spcPct val="30000"/>
        </a:spcBef>
        <a:spcAft>
          <a:spcPct val="0"/>
        </a:spcAft>
        <a:buClr>
          <a:schemeClr val="tx1"/>
        </a:buClr>
        <a:buSzPct val="100000"/>
        <a:buChar char="•"/>
        <a:defRPr sz="2400" b="1">
          <a:solidFill>
            <a:schemeClr val="tx1"/>
          </a:solidFill>
          <a:latin typeface="+mn-lt"/>
        </a:defRPr>
      </a:lvl6pPr>
      <a:lvl7pPr marL="2914650" indent="-171450" algn="l" rtl="0" eaLnBrk="1" fontAlgn="base" hangingPunct="1">
        <a:lnSpc>
          <a:spcPct val="90000"/>
        </a:lnSpc>
        <a:spcBef>
          <a:spcPct val="30000"/>
        </a:spcBef>
        <a:spcAft>
          <a:spcPct val="0"/>
        </a:spcAft>
        <a:buClr>
          <a:schemeClr val="tx1"/>
        </a:buClr>
        <a:buSzPct val="100000"/>
        <a:buChar char="•"/>
        <a:defRPr sz="2400" b="1">
          <a:solidFill>
            <a:schemeClr val="tx1"/>
          </a:solidFill>
          <a:latin typeface="+mn-lt"/>
        </a:defRPr>
      </a:lvl7pPr>
      <a:lvl8pPr marL="3371850" indent="-171450" algn="l" rtl="0" eaLnBrk="1" fontAlgn="base" hangingPunct="1">
        <a:lnSpc>
          <a:spcPct val="90000"/>
        </a:lnSpc>
        <a:spcBef>
          <a:spcPct val="30000"/>
        </a:spcBef>
        <a:spcAft>
          <a:spcPct val="0"/>
        </a:spcAft>
        <a:buClr>
          <a:schemeClr val="tx1"/>
        </a:buClr>
        <a:buSzPct val="100000"/>
        <a:buChar char="•"/>
        <a:defRPr sz="2400" b="1">
          <a:solidFill>
            <a:schemeClr val="tx1"/>
          </a:solidFill>
          <a:latin typeface="+mn-lt"/>
        </a:defRPr>
      </a:lvl8pPr>
      <a:lvl9pPr marL="3829050" indent="-171450" algn="l" rtl="0" eaLnBrk="1" fontAlgn="base" hangingPunct="1">
        <a:lnSpc>
          <a:spcPct val="90000"/>
        </a:lnSpc>
        <a:spcBef>
          <a:spcPct val="30000"/>
        </a:spcBef>
        <a:spcAft>
          <a:spcPct val="0"/>
        </a:spcAft>
        <a:buClr>
          <a:schemeClr val="tx1"/>
        </a:buClr>
        <a:buSzPct val="100000"/>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ekabay@gmai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190500" y="3429000"/>
            <a:ext cx="8763000" cy="3200400"/>
          </a:xfrm>
          <a:prstGeom prst="rect">
            <a:avLst/>
          </a:prstGeom>
        </p:spPr>
        <p:txBody>
          <a:bodyPr>
            <a:normAutofit/>
          </a:bodyPr>
          <a:lstStyle/>
          <a:p>
            <a:pPr algn="ctr" fontAlgn="auto">
              <a:lnSpc>
                <a:spcPct val="80000"/>
              </a:lnSpc>
              <a:spcBef>
                <a:spcPct val="20000"/>
              </a:spcBef>
              <a:spcAft>
                <a:spcPts val="0"/>
              </a:spcAft>
              <a:buFont typeface="Wingdings" pitchFamily="2" charset="2"/>
              <a:buNone/>
              <a:defRPr/>
            </a:pPr>
            <a:r>
              <a:rPr lang="en-US" sz="3600" dirty="0">
                <a:latin typeface="+mn-lt"/>
              </a:rPr>
              <a:t>CJ341 – Cyberlaw &amp; Cybercrime</a:t>
            </a:r>
          </a:p>
          <a:p>
            <a:pPr algn="ctr" fontAlgn="auto">
              <a:lnSpc>
                <a:spcPct val="80000"/>
              </a:lnSpc>
              <a:spcBef>
                <a:spcPct val="20000"/>
              </a:spcBef>
              <a:spcAft>
                <a:spcPts val="0"/>
              </a:spcAft>
              <a:buFont typeface="Wingdings" pitchFamily="2" charset="2"/>
              <a:buNone/>
              <a:defRPr/>
            </a:pPr>
            <a:r>
              <a:rPr lang="en-US" sz="3200" dirty="0" smtClean="0">
                <a:latin typeface="+mn-lt"/>
              </a:rPr>
              <a:t>Video &amp; Discussion</a:t>
            </a:r>
            <a:endParaRPr lang="en-US" sz="3200" dirty="0">
              <a:latin typeface="+mn-lt"/>
            </a:endParaRPr>
          </a:p>
          <a:p>
            <a:pPr algn="ctr" fontAlgn="auto">
              <a:spcBef>
                <a:spcPts val="0"/>
              </a:spcBef>
              <a:spcAft>
                <a:spcPts val="0"/>
              </a:spcAft>
              <a:buFont typeface="Arial" pitchFamily="34" charset="0"/>
              <a:buNone/>
              <a:defRPr/>
            </a:pPr>
            <a:r>
              <a:rPr lang="en-US" sz="1800" dirty="0">
                <a:latin typeface="+mn-lt"/>
              </a:rPr>
              <a:t> </a:t>
            </a:r>
          </a:p>
          <a:p>
            <a:pPr algn="ctr" fontAlgn="auto">
              <a:spcBef>
                <a:spcPct val="20000"/>
              </a:spcBef>
              <a:spcAft>
                <a:spcPts val="0"/>
              </a:spcAft>
              <a:buFont typeface="Wingdings" pitchFamily="2" charset="2"/>
              <a:buNone/>
              <a:defRPr/>
            </a:pPr>
            <a:endParaRPr lang="en-US" sz="1800" dirty="0">
              <a:latin typeface="+mn-lt"/>
            </a:endParaRPr>
          </a:p>
        </p:txBody>
      </p:sp>
      <p:sp>
        <p:nvSpPr>
          <p:cNvPr id="9" name="TextBox 7"/>
          <p:cNvSpPr txBox="1">
            <a:spLocks noChangeArrowheads="1"/>
          </p:cNvSpPr>
          <p:nvPr/>
        </p:nvSpPr>
        <p:spPr bwMode="auto">
          <a:xfrm>
            <a:off x="304800" y="4419600"/>
            <a:ext cx="8610600" cy="1938992"/>
          </a:xfrm>
          <a:prstGeom prst="rect">
            <a:avLst/>
          </a:prstGeom>
          <a:noFill/>
          <a:ln w="9525">
            <a:noFill/>
            <a:miter lim="800000"/>
            <a:headEnd/>
            <a:tailEnd/>
          </a:ln>
        </p:spPr>
        <p:txBody>
          <a:bodyPr wrap="square">
            <a:spAutoFit/>
          </a:bodyPr>
          <a:lstStyle/>
          <a:p>
            <a:pPr algn="ctr" eaLnBrk="0" hangingPunct="0"/>
            <a:r>
              <a:rPr lang="en-US" sz="2400" dirty="0" smtClean="0"/>
              <a:t>M. E. Kabay, PhD, CISSP-ISSMP</a:t>
            </a:r>
          </a:p>
          <a:p>
            <a:pPr algn="ctr" eaLnBrk="0" hangingPunct="0"/>
            <a:r>
              <a:rPr lang="en-US" sz="2400" dirty="0" smtClean="0">
                <a:hlinkClick r:id="rId3"/>
              </a:rPr>
              <a:t>mailto:mekabay@gmail.com</a:t>
            </a:r>
            <a:r>
              <a:rPr lang="en-US" sz="2400" dirty="0" smtClean="0"/>
              <a:t>    </a:t>
            </a:r>
          </a:p>
          <a:p>
            <a:pPr algn="ctr" eaLnBrk="0" hangingPunct="0"/>
            <a:r>
              <a:rPr lang="en-US" sz="2400" dirty="0" smtClean="0"/>
              <a:t>V: 802.479.7937</a:t>
            </a:r>
          </a:p>
          <a:p>
            <a:pPr algn="ctr" eaLnBrk="0" hangingPunct="0"/>
            <a:r>
              <a:rPr lang="en-US" sz="2400" dirty="0" smtClean="0"/>
              <a:t>Assoc Prof Information Assurance</a:t>
            </a:r>
          </a:p>
          <a:p>
            <a:pPr algn="ctr" eaLnBrk="0" hangingPunct="0"/>
            <a:r>
              <a:rPr lang="en-US" sz="2400" dirty="0" smtClean="0"/>
              <a:t>School of Business &amp; Management</a:t>
            </a:r>
            <a:endParaRPr lang="en-US" sz="2400" dirty="0"/>
          </a:p>
        </p:txBody>
      </p:sp>
      <p:sp>
        <p:nvSpPr>
          <p:cNvPr id="10" name="Title 9"/>
          <p:cNvSpPr>
            <a:spLocks noGrp="1"/>
          </p:cNvSpPr>
          <p:nvPr>
            <p:ph type="title"/>
          </p:nvPr>
        </p:nvSpPr>
        <p:spPr>
          <a:xfrm>
            <a:off x="990600" y="152400"/>
            <a:ext cx="7162800" cy="2743200"/>
          </a:xfrm>
        </p:spPr>
        <p:txBody>
          <a:bodyPr/>
          <a:lstStyle/>
          <a:p>
            <a:pPr algn="ctr"/>
            <a:r>
              <a:rPr lang="en-US" sz="7200" dirty="0" smtClean="0"/>
              <a:t>Law &amp; Order:</a:t>
            </a:r>
            <a:br>
              <a:rPr lang="en-US" sz="7200" dirty="0" smtClean="0"/>
            </a:br>
            <a:r>
              <a:rPr lang="en-US" sz="7200" dirty="0" smtClean="0"/>
              <a:t>VIRUS</a:t>
            </a:r>
            <a:endParaRPr lang="en-US"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2133600" y="-50532"/>
            <a:ext cx="5029200" cy="6908532"/>
          </a:xfrm>
          <a:prstGeom prst="rect">
            <a:avLst/>
          </a:prstGeom>
          <a:noFill/>
          <a:ln w="9525">
            <a:noFill/>
            <a:miter lim="800000"/>
            <a:headEnd/>
            <a:tailEnd/>
          </a:ln>
        </p:spPr>
      </p:pic>
      <p:sp>
        <p:nvSpPr>
          <p:cNvPr id="5" name="Title 4"/>
          <p:cNvSpPr>
            <a:spLocks noGrp="1"/>
          </p:cNvSpPr>
          <p:nvPr>
            <p:ph type="title"/>
          </p:nvPr>
        </p:nvSpPr>
        <p:spPr>
          <a:xfrm>
            <a:off x="0" y="152400"/>
            <a:ext cx="8153400" cy="1143000"/>
          </a:xfrm>
        </p:spPr>
        <p:txBody>
          <a:bodyPr/>
          <a:lstStyle/>
          <a:p>
            <a:r>
              <a:rPr lang="en-US" dirty="0" smtClean="0"/>
              <a:t>Cover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&amp; Order</a:t>
            </a:r>
            <a:endParaRPr lang="en-US" dirty="0"/>
          </a:p>
        </p:txBody>
      </p:sp>
      <p:sp>
        <p:nvSpPr>
          <p:cNvPr id="3" name="Content Placeholder 2"/>
          <p:cNvSpPr>
            <a:spLocks noGrp="1"/>
          </p:cNvSpPr>
          <p:nvPr>
            <p:ph idx="1"/>
          </p:nvPr>
        </p:nvSpPr>
        <p:spPr>
          <a:xfrm>
            <a:off x="990600" y="1066800"/>
            <a:ext cx="7162800" cy="5486400"/>
          </a:xfrm>
        </p:spPr>
        <p:txBody>
          <a:bodyPr/>
          <a:lstStyle/>
          <a:p>
            <a:r>
              <a:rPr lang="en-US" dirty="0" smtClean="0"/>
              <a:t>Season 3, Episode 19 – 21 April 1993</a:t>
            </a:r>
          </a:p>
          <a:p>
            <a:r>
              <a:rPr lang="en-US" dirty="0" smtClean="0"/>
              <a:t>Synopsis:</a:t>
            </a:r>
          </a:p>
          <a:p>
            <a:pPr lvl="1"/>
            <a:r>
              <a:rPr lang="en-US" dirty="0" smtClean="0"/>
              <a:t>A computer virus creates a malfunction at a diabetes clinic and leads to the death of two patients….</a:t>
            </a:r>
          </a:p>
          <a:p>
            <a:r>
              <a:rPr lang="en-US" dirty="0" smtClean="0"/>
              <a:t>Lead actors:</a:t>
            </a:r>
          </a:p>
          <a:p>
            <a:pPr lvl="1"/>
            <a:r>
              <a:rPr lang="en-US" dirty="0" smtClean="0"/>
              <a:t>Jerry </a:t>
            </a:r>
            <a:r>
              <a:rPr lang="en-US" dirty="0" err="1" smtClean="0"/>
              <a:t>Orbach</a:t>
            </a:r>
            <a:r>
              <a:rPr lang="en-US" dirty="0" smtClean="0"/>
              <a:t> / Detective </a:t>
            </a:r>
            <a:r>
              <a:rPr lang="en-US" dirty="0" err="1" smtClean="0"/>
              <a:t>Lennie</a:t>
            </a:r>
            <a:r>
              <a:rPr lang="en-US" dirty="0" smtClean="0"/>
              <a:t> Briscoe</a:t>
            </a:r>
          </a:p>
          <a:p>
            <a:pPr lvl="1"/>
            <a:r>
              <a:rPr lang="en-US" dirty="0" smtClean="0"/>
              <a:t>Chris </a:t>
            </a:r>
            <a:r>
              <a:rPr lang="en-US" dirty="0" err="1" smtClean="0"/>
              <a:t>Noth</a:t>
            </a:r>
            <a:r>
              <a:rPr lang="en-US" dirty="0" smtClean="0"/>
              <a:t> / Detective Mike Logan</a:t>
            </a:r>
          </a:p>
          <a:p>
            <a:pPr lvl="1"/>
            <a:r>
              <a:rPr lang="en-US" dirty="0" err="1" smtClean="0"/>
              <a:t>Dann</a:t>
            </a:r>
            <a:r>
              <a:rPr lang="en-US" dirty="0" smtClean="0"/>
              <a:t> </a:t>
            </a:r>
            <a:r>
              <a:rPr lang="en-US" dirty="0" err="1" smtClean="0"/>
              <a:t>Florek</a:t>
            </a:r>
            <a:r>
              <a:rPr lang="en-US" dirty="0" smtClean="0"/>
              <a:t> / Captain Donald </a:t>
            </a:r>
            <a:r>
              <a:rPr lang="en-US" dirty="0" err="1" smtClean="0"/>
              <a:t>Cragen</a:t>
            </a:r>
            <a:endParaRPr lang="en-US" dirty="0" smtClean="0"/>
          </a:p>
          <a:p>
            <a:pPr lvl="1"/>
            <a:r>
              <a:rPr lang="en-US" dirty="0" smtClean="0"/>
              <a:t>Michael Moriarty / Exec ADA Ben Stone</a:t>
            </a:r>
          </a:p>
          <a:p>
            <a:pPr lvl="1"/>
            <a:r>
              <a:rPr lang="en-US" dirty="0" smtClean="0"/>
              <a:t>Richard Brooks / ADA Paul Robinette</a:t>
            </a:r>
          </a:p>
          <a:p>
            <a:pPr lvl="1"/>
            <a:r>
              <a:rPr lang="en-US" dirty="0" smtClean="0"/>
              <a:t>Steven Hill / DA Adam Schiff\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990600" y="1066800"/>
            <a:ext cx="7772400" cy="5257800"/>
          </a:xfrm>
        </p:spPr>
        <p:txBody>
          <a:bodyPr/>
          <a:lstStyle/>
          <a:p>
            <a:pPr marL="457200" indent="-457200">
              <a:buFont typeface="+mj-lt"/>
              <a:buAutoNum type="arabicPeriod"/>
            </a:pPr>
            <a:r>
              <a:rPr lang="en-US" dirty="0" smtClean="0"/>
              <a:t>Did you know that a computer virus could cause harm to real people?</a:t>
            </a:r>
          </a:p>
          <a:p>
            <a:pPr marL="457200" indent="-457200">
              <a:buFont typeface="+mj-lt"/>
              <a:buAutoNum type="arabicPeriod"/>
            </a:pPr>
            <a:r>
              <a:rPr lang="en-US" dirty="0" smtClean="0"/>
              <a:t>Do you know of other examples where viruses have caused</a:t>
            </a:r>
            <a:r>
              <a:rPr lang="en-US" baseline="0" dirty="0" smtClean="0"/>
              <a:t> significant harm?</a:t>
            </a:r>
          </a:p>
          <a:p>
            <a:pPr marL="457200" indent="-457200">
              <a:buFont typeface="+mj-lt"/>
              <a:buAutoNum type="arabicPeriod"/>
            </a:pPr>
            <a:r>
              <a:rPr lang="en-US" baseline="0" dirty="0" smtClean="0"/>
              <a:t>Who writes viruses?</a:t>
            </a:r>
          </a:p>
          <a:p>
            <a:pPr marL="457200" indent="-457200">
              <a:buFont typeface="+mj-lt"/>
              <a:buAutoNum type="arabicPeriod"/>
            </a:pPr>
            <a:r>
              <a:rPr lang="en-US" baseline="0" dirty="0" smtClean="0"/>
              <a:t>Why do people write viruses?</a:t>
            </a:r>
          </a:p>
          <a:p>
            <a:pPr marL="457200" indent="-457200">
              <a:buFont typeface="+mj-lt"/>
              <a:buAutoNum type="arabicPeriod"/>
            </a:pPr>
            <a:r>
              <a:rPr lang="en-US" baseline="0" dirty="0" smtClean="0"/>
              <a:t>Some people argue that writing viruses is an expression of free speech and therefore should be protected in the US by our First Amendment. Others argue that writing viruses should be illegal. What do you think?</a:t>
            </a:r>
          </a:p>
          <a:p>
            <a:pPr marL="457200" indent="-457200">
              <a:buFont typeface="+mj-lt"/>
              <a:buAutoNum type="arabicPeriod"/>
            </a:pPr>
            <a:r>
              <a:rPr lang="en-US" baseline="0" dirty="0" smtClean="0"/>
              <a:t>Some university courses teach people to write viruses? Why do you think they do that? What do you think of that?</a:t>
            </a:r>
            <a:endParaRPr lang="en-US" dirty="0"/>
          </a:p>
        </p:txBody>
      </p:sp>
    </p:spTree>
  </p:cSld>
  <p:clrMapOvr>
    <a:masterClrMapping/>
  </p:clrMapOvr>
</p:sld>
</file>

<file path=ppt/theme/theme1.xml><?xml version="1.0" encoding="utf-8"?>
<a:theme xmlns:a="http://schemas.openxmlformats.org/drawingml/2006/main" name="cj341_title">
  <a:themeElements>
    <a:clrScheme name="IS 342 Class 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fontScheme name="IS 342 Class Notes">
      <a:majorFont>
        <a:latin typeface="Bookman Old Styl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IS 342 Class Not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S 342 Class Not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S 342 Class Not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S 342 Class Not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S 342 Class Not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S 342 Class Not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S 342 Class Not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S 342 Class Notes 8">
        <a:dk1>
          <a:srgbClr val="000000"/>
        </a:dk1>
        <a:lt1>
          <a:srgbClr val="FFFFFF"/>
        </a:lt1>
        <a:dk2>
          <a:srgbClr val="FF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IS 342 Class 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tns:customPropertyEditors xmlns:tns="http://schemas.microsoft.com/office/2006/customDocumentInformationPanel">
  <tns:showOnOpen>true</tns:showOnOpen>
  <tns:defaultPropertyEditorNamespace>Standard properties</tns:defaultPropertyEditorNamespace>
</tns:customPropertyEditors>
</file>

<file path=customXml/itemProps1.xml><?xml version="1.0" encoding="utf-8"?>
<ds:datastoreItem xmlns:ds="http://schemas.openxmlformats.org/officeDocument/2006/customXml" ds:itemID="{4BD190B6-F629-47AA-A7F8-D1DC7F12CFE2}">
  <ds:schemaRefs>
    <ds:schemaRef ds:uri="http://schemas.microsoft.com/office/2006/customDocumentInformationPanel"/>
  </ds:schemaRefs>
</ds:datastoreItem>
</file>

<file path=docProps/app.xml><?xml version="1.0" encoding="utf-8"?>
<Properties xmlns="http://schemas.openxmlformats.org/officeDocument/2006/extended-properties" xmlns:vt="http://schemas.openxmlformats.org/officeDocument/2006/docPropsVTypes">
  <Template/>
  <TotalTime>18</TotalTime>
  <Words>215</Words>
  <Application>Microsoft Office PowerPoint</Application>
  <PresentationFormat>On-screen Show (4:3)</PresentationFormat>
  <Paragraphs>32</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cj341_title</vt:lpstr>
      <vt:lpstr>Law &amp; Order: VIRUS</vt:lpstr>
      <vt:lpstr>Cover</vt:lpstr>
      <vt:lpstr>Law &amp; Order</vt:lpstr>
      <vt:lpstr>Discussion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Virus discussion</dc:title>
  <dc:subject>CJ341</dc:subject>
  <dc:creator>M. E. Kabay, PhD, CISSP-ISSMP</dc:creator>
  <cp:keywords>video</cp:keywords>
  <dc:description>Updated by MK 2010-09-09</dc:description>
  <cp:lastModifiedBy>M. E. Kabay, PhD, CISSP-ISSMP</cp:lastModifiedBy>
  <cp:revision>6</cp:revision>
  <dcterms:created xsi:type="dcterms:W3CDTF">2010-09-09T11:26:44Z</dcterms:created>
  <dcterms:modified xsi:type="dcterms:W3CDTF">2010-09-09T11:45:20Z</dcterms:modified>
</cp:coreProperties>
</file>