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6"/>
  </p:notesMasterIdLst>
  <p:handoutMasterIdLst>
    <p:handoutMasterId r:id="rId27"/>
  </p:handoutMasterIdLst>
  <p:sldIdLst>
    <p:sldId id="285" r:id="rId2"/>
    <p:sldId id="257" r:id="rId3"/>
    <p:sldId id="310" r:id="rId4"/>
    <p:sldId id="307"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9" r:id="rId19"/>
    <p:sldId id="308" r:id="rId20"/>
    <p:sldId id="304" r:id="rId21"/>
    <p:sldId id="305" r:id="rId22"/>
    <p:sldId id="306" r:id="rId23"/>
    <p:sldId id="311" r:id="rId24"/>
    <p:sldId id="288" r:id="rId25"/>
  </p:sldIdLst>
  <p:sldSz cx="9144000" cy="6858000" type="screen4x3"/>
  <p:notesSz cx="7315200" cy="9601200"/>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0" autoAdjust="0"/>
  </p:normalViewPr>
  <p:slideViewPr>
    <p:cSldViewPr>
      <p:cViewPr>
        <p:scale>
          <a:sx n="75" d="100"/>
          <a:sy n="75" d="100"/>
        </p:scale>
        <p:origin x="-1548"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216"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071688" y="304800"/>
            <a:ext cx="3171825" cy="479425"/>
          </a:xfrm>
          <a:prstGeom prst="rect">
            <a:avLst/>
          </a:prstGeom>
        </p:spPr>
        <p:txBody>
          <a:bodyPr vert="horz" lIns="91440" tIns="45720" rIns="91440" bIns="45720" rtlCol="0"/>
          <a:lstStyle>
            <a:lvl1pPr algn="ctr" eaLnBrk="0" hangingPunct="0">
              <a:defRPr sz="1200"/>
            </a:lvl1pPr>
          </a:lstStyle>
          <a:p>
            <a:pPr>
              <a:defRPr/>
            </a:pPr>
            <a:r>
              <a:rPr lang="pt-BR"/>
              <a:t>CJ341/IA241/IA241  Class Notes</a:t>
            </a:r>
            <a:endParaRPr lang="en-US"/>
          </a:p>
        </p:txBody>
      </p:sp>
      <p:sp>
        <p:nvSpPr>
          <p:cNvPr id="3" name="Slide Number Placeholder 2"/>
          <p:cNvSpPr>
            <a:spLocks noGrp="1"/>
          </p:cNvSpPr>
          <p:nvPr>
            <p:ph type="sldNum" sz="quarter" idx="3"/>
          </p:nvPr>
        </p:nvSpPr>
        <p:spPr>
          <a:xfrm>
            <a:off x="2071688" y="8839200"/>
            <a:ext cx="3171825" cy="479425"/>
          </a:xfrm>
          <a:prstGeom prst="rect">
            <a:avLst/>
          </a:prstGeom>
        </p:spPr>
        <p:txBody>
          <a:bodyPr vert="horz" lIns="91440" tIns="45720" rIns="91440" bIns="45720" rtlCol="0" anchor="b"/>
          <a:lstStyle>
            <a:lvl1pPr algn="ctr" eaLnBrk="0" hangingPunct="0">
              <a:defRPr sz="1200"/>
            </a:lvl1pPr>
          </a:lstStyle>
          <a:p>
            <a:pPr>
              <a:defRPr/>
            </a:pPr>
            <a:fld id="{29A89A51-081B-4385-B363-93EC5AC6C5C4}" type="slidenum">
              <a:rPr lang="en-US"/>
              <a:pPr>
                <a:defRPr/>
              </a:pPr>
              <a:t>‹#›</a:t>
            </a:fld>
            <a:endParaRPr lang="en-US"/>
          </a:p>
        </p:txBody>
      </p:sp>
    </p:spTree>
    <p:extLst>
      <p:ext uri="{BB962C8B-B14F-4D97-AF65-F5344CB8AC3E}">
        <p14:creationId xmlns:p14="http://schemas.microsoft.com/office/powerpoint/2010/main" val="3981569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b="0">
                <a:latin typeface="Arial" charset="0"/>
              </a:defRPr>
            </a:lvl1pPr>
          </a:lstStyle>
          <a:p>
            <a:pPr>
              <a:defRPr/>
            </a:pPr>
            <a:endParaRPr lang="en-US"/>
          </a:p>
        </p:txBody>
      </p:sp>
      <p:sp>
        <p:nvSpPr>
          <p:cNvPr id="717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b="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b="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b="0">
                <a:latin typeface="Arial" charset="0"/>
              </a:defRPr>
            </a:lvl1pPr>
          </a:lstStyle>
          <a:p>
            <a:pPr>
              <a:defRPr/>
            </a:pPr>
            <a:fld id="{99B3B0E5-5BDE-49C7-A9D6-9A0A9E1CCD84}" type="slidenum">
              <a:rPr lang="en-US"/>
              <a:pPr>
                <a:defRPr/>
              </a:pPr>
              <a:t>‹#›</a:t>
            </a:fld>
            <a:endParaRPr lang="en-US"/>
          </a:p>
        </p:txBody>
      </p:sp>
    </p:spTree>
    <p:extLst>
      <p:ext uri="{BB962C8B-B14F-4D97-AF65-F5344CB8AC3E}">
        <p14:creationId xmlns:p14="http://schemas.microsoft.com/office/powerpoint/2010/main" val="13323467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7853C5E-7BA4-4181-AAEB-166CD08E81BE}" type="slidenum">
              <a:rPr lang="en-US" smtClean="0"/>
              <a:pPr/>
              <a:t>1</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14878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5203263-0775-4EE3-99AF-1809DB9291CA}" type="slidenum">
              <a:rPr lang="en-US" smtClean="0"/>
              <a:pPr/>
              <a:t>10</a:t>
            </a:fld>
            <a:endParaRPr lang="en-US"/>
          </a:p>
        </p:txBody>
      </p:sp>
      <p:sp>
        <p:nvSpPr>
          <p:cNvPr id="33795"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3796" name="Rectangle 3"/>
          <p:cNvSpPr>
            <a:spLocks noGrp="1" noChangeArrowheads="1"/>
          </p:cNvSpPr>
          <p:nvPr>
            <p:ph type="body" idx="1"/>
          </p:nvPr>
        </p:nvSpPr>
        <p:spPr>
          <a:xfrm>
            <a:off x="1138238" y="4605338"/>
            <a:ext cx="5038725" cy="2771775"/>
          </a:xfrm>
          <a:solidFill>
            <a:schemeClr val="bg1"/>
          </a:solidFill>
          <a:ln/>
        </p:spPr>
        <p:txBody>
          <a:bodyPr lIns="96765" tIns="48382" rIns="96765" bIns="48382"/>
          <a:lstStyle/>
          <a:p>
            <a:pPr eaLnBrk="1" hangingPunct="1"/>
            <a:r>
              <a:rPr lang="en-US"/>
              <a:t>1.	In Beijing, a court ordered two software pirates to compensate Microsoft for stealing their software and making illegal copies.  This was the first case in which the Chinese justice system condemned miscreants for violations of intellectual property rights.</a:t>
            </a:r>
          </a:p>
          <a:p>
            <a:pPr eaLnBrk="1" hangingPunct="1"/>
            <a:r>
              <a:rPr lang="en-US"/>
              <a:t>2.	Hitachi, IBM, NEC, Pioneer and Sony (the ""Galaxy Group"") announced their agreement on a new digital watermark standard that would embed a cryptographic code in every frame of a digitial multimedia work.  New digital equipment would not allow copies of such works."</a:t>
            </a:r>
          </a:p>
          <a:p>
            <a:pPr eaLnBrk="1" hangingPunct="1"/>
            <a:r>
              <a:rPr lang="en-US"/>
              <a:t>3.	The Norwegian company FAST makes software that can download MP3 files.  The International Federation of the Phonographic Industry (IFPI) lodged a complaint that resulted in criminal prosecution of FAST for facilitating the theft of illegally posted copyrighted music from the Web.  The IFPI was also contemplating a complaint against Lycos, whose search engine catalogs these illegal snippets of intellectual property.</a:t>
            </a:r>
          </a:p>
        </p:txBody>
      </p:sp>
    </p:spTree>
    <p:extLst>
      <p:ext uri="{BB962C8B-B14F-4D97-AF65-F5344CB8AC3E}">
        <p14:creationId xmlns:p14="http://schemas.microsoft.com/office/powerpoint/2010/main" val="2898174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342652D-B216-4695-83A2-9EFB450B259C}" type="slidenum">
              <a:rPr lang="en-US" smtClean="0"/>
              <a:pPr/>
              <a:t>11</a:t>
            </a:fld>
            <a:endParaRPr lang="en-US"/>
          </a:p>
        </p:txBody>
      </p:sp>
      <p:sp>
        <p:nvSpPr>
          <p:cNvPr id="34819" name="Rectangle 2"/>
          <p:cNvSpPr>
            <a:spLocks noGrp="1" noRot="1" noChangeAspect="1" noChangeArrowheads="1" noTextEdit="1"/>
          </p:cNvSpPr>
          <p:nvPr>
            <p:ph type="sldImg"/>
          </p:nvPr>
        </p:nvSpPr>
        <p:spPr>
          <a:xfrm>
            <a:off x="1258888" y="720725"/>
            <a:ext cx="4800600" cy="3600450"/>
          </a:xfrm>
          <a:ln/>
        </p:spPr>
      </p:sp>
      <p:sp>
        <p:nvSpPr>
          <p:cNvPr id="34820" name="Rectangle 3"/>
          <p:cNvSpPr>
            <a:spLocks noGrp="1" noChangeArrowheads="1"/>
          </p:cNvSpPr>
          <p:nvPr>
            <p:ph type="body" idx="1"/>
          </p:nvPr>
        </p:nvSpPr>
        <p:spPr>
          <a:xfrm>
            <a:off x="1138238" y="4572000"/>
            <a:ext cx="5038725" cy="4319588"/>
          </a:xfrm>
          <a:noFill/>
          <a:ln/>
        </p:spPr>
        <p:txBody>
          <a:bodyPr/>
          <a:lstStyle/>
          <a:p>
            <a:pPr eaLnBrk="1" hangingPunct="1"/>
            <a:endParaRPr lang="en-US"/>
          </a:p>
        </p:txBody>
      </p:sp>
    </p:spTree>
    <p:extLst>
      <p:ext uri="{BB962C8B-B14F-4D97-AF65-F5344CB8AC3E}">
        <p14:creationId xmlns:p14="http://schemas.microsoft.com/office/powerpoint/2010/main" val="2146128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0AB9925-F3FE-4960-B706-F878A0CF99A2}" type="slidenum">
              <a:rPr lang="en-US" smtClean="0"/>
              <a:pPr/>
              <a:t>12</a:t>
            </a:fld>
            <a:endParaRPr lang="en-US"/>
          </a:p>
        </p:txBody>
      </p:sp>
      <p:sp>
        <p:nvSpPr>
          <p:cNvPr id="35843"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5844" name="Rectangle 3"/>
          <p:cNvSpPr>
            <a:spLocks noGrp="1" noChangeArrowheads="1"/>
          </p:cNvSpPr>
          <p:nvPr>
            <p:ph type="body" idx="1"/>
          </p:nvPr>
        </p:nvSpPr>
        <p:spPr>
          <a:xfrm>
            <a:off x="1138238" y="4573588"/>
            <a:ext cx="5038725" cy="4316412"/>
          </a:xfrm>
          <a:solidFill>
            <a:schemeClr val="bg1"/>
          </a:solidFill>
          <a:ln/>
        </p:spPr>
        <p:txBody>
          <a:bodyPr lIns="96765" tIns="48382" rIns="96765" bIns="48382"/>
          <a:lstStyle/>
          <a:p>
            <a:pPr eaLnBrk="1" hangingPunct="1"/>
            <a:r>
              <a:rPr lang="en-US"/>
              <a:t>1.	Sun Valley, ID uses a computer-based identification and authorization system using a computer-generated pass with a bar code, radio-linked scanners and computers, and so on.  The system works very well.  Unfortunately, after a hard disk crash in mid-December 1997, the operators found that — surprise — they had no backups for the data they lost.  Thousands of users were asked to re-register with the area.</a:t>
            </a:r>
          </a:p>
          <a:p>
            <a:pPr eaLnBrk="1" hangingPunct="1"/>
            <a:r>
              <a:rPr lang="en-US"/>
              <a:t>2.	At the Stanford University Graduate School of Business, system administrators installed additional disk capacity to their servers.  They then reloaded files from a corrupt backup tape on 7 Mar.  The faculty and student files were destroyed, leaving many faculty members and graduate students without their research files.  [This incident again demonstrates the importance of VERIFYING THE READABILITY of backups.  It also strengthens my belief in the wisdom of making TWO backups before attempting to reload a system.]</a:t>
            </a:r>
          </a:p>
          <a:p>
            <a:pPr eaLnBrk="1" hangingPunct="1"/>
            <a:r>
              <a:rPr lang="en-US"/>
              <a:t>3.	The RAND Corporation reported that CD-ROMs can deteriorate within 5-10 years -- much faster than the 50 years usually quoted.  This instability is quite apart from the even more serious problem of incompatibility of medium, where a perfectly good storage device becomes unreadable because of changes in technology.  Ever try to read an 8-inch floppy disk from the 1970s on your DVD player?</a:t>
            </a:r>
          </a:p>
          <a:p>
            <a:pPr eaLnBrk="1" hangingPunct="1"/>
            <a:r>
              <a:rPr lang="en-US"/>
              <a:t>4.	Pity Mr Cody Johnston, a commercial trucker in Bozeman, MT.  He admittedly broke speeding laws and paid a fine, but the local newspaper reported his misdemeanor as a sexual deviation charge, which potentially includes homosexuality and bestiality.  Apparently the court computer system printed out a list of convictions using erroneous labels for the internal codes.  Mr Johnston sued the court and the newspaper for libel.</a:t>
            </a:r>
          </a:p>
          <a:p>
            <a:pPr eaLnBrk="1" hangingPunct="1"/>
            <a:r>
              <a:rPr lang="en-US"/>
              <a:t>5.	A Social Security Administration employee who become angry with a woman with whom he argued in an Internet chat room used a fellow-employee's terminal to fill in a death date for the woman in her SSA records.  She applied for a loan at her bank and discovered that she was ""cyberdead.""  Jorge Yong admitted culpability, resigned and paid $800 in fines and damages.</a:t>
            </a:r>
          </a:p>
        </p:txBody>
      </p:sp>
    </p:spTree>
    <p:extLst>
      <p:ext uri="{BB962C8B-B14F-4D97-AF65-F5344CB8AC3E}">
        <p14:creationId xmlns:p14="http://schemas.microsoft.com/office/powerpoint/2010/main" val="931382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12717BA-A333-4447-9D44-A56BA9FDA112}" type="slidenum">
              <a:rPr lang="en-US" smtClean="0"/>
              <a:pPr/>
              <a:t>13</a:t>
            </a:fld>
            <a:endParaRPr lang="en-US"/>
          </a:p>
        </p:txBody>
      </p:sp>
      <p:sp>
        <p:nvSpPr>
          <p:cNvPr id="36867"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6868" name="Rectangle 3"/>
          <p:cNvSpPr>
            <a:spLocks noGrp="1" noChangeArrowheads="1"/>
          </p:cNvSpPr>
          <p:nvPr>
            <p:ph type="body" idx="1"/>
          </p:nvPr>
        </p:nvSpPr>
        <p:spPr>
          <a:xfrm>
            <a:off x="1138238" y="4573588"/>
            <a:ext cx="5038725" cy="4316412"/>
          </a:xfrm>
          <a:solidFill>
            <a:schemeClr val="bg1"/>
          </a:solidFill>
          <a:ln/>
        </p:spPr>
        <p:txBody>
          <a:bodyPr lIns="96765" tIns="48382" rIns="96765" bIns="48382"/>
          <a:lstStyle/>
          <a:p>
            <a:pPr eaLnBrk="1" hangingPunct="1"/>
            <a:r>
              <a:rPr lang="en-US"/>
              <a:t>1.	According to the British National Criminal Intelligence Service, the explosion in credit-card counterfeiting and other credit fraud is largely due to increased activity by Asian Triads.  Losses grew by 500% between 1991 and 1998, with total theft estimated at £25M in the UK in 1998.</a:t>
            </a:r>
          </a:p>
          <a:p>
            <a:pPr eaLnBrk="1" hangingPunct="1"/>
            <a:r>
              <a:rPr lang="en-US"/>
              <a:t>2.	In Newmarket, Ontario (near Toronto), thieves in cahoots with a gas-station employee installed a miniature camera focused on the debit-card PIN pad.  Videos of customers punching in their PINs, coupled with account information provided by the criminal employee sufficed to let the gang create fake debit cards to pillage accounts.  The criminals got into the habit of visiting ATMs at midnight so they could steal two days' worth of maximum withdrawals.  Police reported total thefts in the hundreds of thousands of dollars.  The criminals were arrested just before a planned expansion to five more gas stations.</a:t>
            </a:r>
          </a:p>
          <a:p>
            <a:pPr eaLnBrk="1" hangingPunct="1"/>
            <a:r>
              <a:rPr lang="en-US"/>
              <a:t>3.	The Transportation Federal Credit Union was robbed of over $1M by Asian crime groups which developed algorithms for generating valid debit-card numbers (with a success rate of about 50%).  The fake cards were then used to extract money from the victimized accounts.  Unfortunately, a software error at the Union precluded verification of the encrypted checksums on the cards' magnetic strips.</a:t>
            </a:r>
          </a:p>
          <a:p>
            <a:pPr eaLnBrk="1" hangingPunct="1"/>
            <a:r>
              <a:rPr lang="en-US"/>
              <a:t>4.	In Finland, high-tech thieves installed a ""small black card reader"" on top of the regular slot for inserting debit and credit cards in an ATM.  With the codes from their extra card reader plus some standard shoulder-surfing to garner PINs, the thieves were able to create 60 counterfeit cards and stole the equivalent of U$36,600.</a:t>
            </a:r>
          </a:p>
          <a:p>
            <a:pPr eaLnBrk="1" hangingPunct="1"/>
            <a:r>
              <a:rPr lang="en-US"/>
              <a:t>5.	A father and his teenaged daughter were arrested in Michigan in mid-December after allegedly using a scanner, computer, and color printer to create counterfeit U$20 bills and spending $2,800 of the fake money on Christmas presents.  Donald Gill of Fairgrove, MI was held in jail pending Federal felony charges.  His 17-year-old girl was released on bail and charged under state laws (minors are not subject to federal felony laws).</a:t>
            </a:r>
          </a:p>
        </p:txBody>
      </p:sp>
    </p:spTree>
    <p:extLst>
      <p:ext uri="{BB962C8B-B14F-4D97-AF65-F5344CB8AC3E}">
        <p14:creationId xmlns:p14="http://schemas.microsoft.com/office/powerpoint/2010/main" val="112037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C15EA55-64FE-4163-B1E0-FD132D6F5D21}" type="slidenum">
              <a:rPr lang="en-US" smtClean="0"/>
              <a:pPr/>
              <a:t>14</a:t>
            </a:fld>
            <a:endParaRPr lang="en-US"/>
          </a:p>
        </p:txBody>
      </p:sp>
      <p:sp>
        <p:nvSpPr>
          <p:cNvPr id="37891" name="Rectangle 2"/>
          <p:cNvSpPr>
            <a:spLocks noGrp="1" noRot="1" noChangeAspect="1" noChangeArrowheads="1" noTextEdit="1"/>
          </p:cNvSpPr>
          <p:nvPr>
            <p:ph type="sldImg"/>
          </p:nvPr>
        </p:nvSpPr>
        <p:spPr>
          <a:xfrm>
            <a:off x="1258888" y="720725"/>
            <a:ext cx="4800600" cy="3600450"/>
          </a:xfrm>
          <a:ln/>
        </p:spPr>
      </p:sp>
      <p:sp>
        <p:nvSpPr>
          <p:cNvPr id="37892" name="Rectangle 3"/>
          <p:cNvSpPr>
            <a:spLocks noGrp="1" noChangeArrowheads="1"/>
          </p:cNvSpPr>
          <p:nvPr>
            <p:ph type="body" idx="1"/>
          </p:nvPr>
        </p:nvSpPr>
        <p:spPr>
          <a:xfrm>
            <a:off x="1138238" y="4572000"/>
            <a:ext cx="5038725" cy="4319588"/>
          </a:xfrm>
          <a:noFill/>
          <a:ln/>
        </p:spPr>
        <p:txBody>
          <a:bodyPr/>
          <a:lstStyle/>
          <a:p>
            <a:pPr eaLnBrk="1" hangingPunct="1"/>
            <a:endParaRPr lang="en-US"/>
          </a:p>
        </p:txBody>
      </p:sp>
    </p:spTree>
    <p:extLst>
      <p:ext uri="{BB962C8B-B14F-4D97-AF65-F5344CB8AC3E}">
        <p14:creationId xmlns:p14="http://schemas.microsoft.com/office/powerpoint/2010/main" val="1781154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44D70DB-CA2E-4452-B5CE-35A96E0C4EEC}" type="slidenum">
              <a:rPr lang="en-US" smtClean="0"/>
              <a:pPr/>
              <a:t>15</a:t>
            </a:fld>
            <a:endParaRPr lang="en-US"/>
          </a:p>
        </p:txBody>
      </p:sp>
      <p:sp>
        <p:nvSpPr>
          <p:cNvPr id="38915"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8916" name="Rectangle 3"/>
          <p:cNvSpPr>
            <a:spLocks noGrp="1" noChangeArrowheads="1"/>
          </p:cNvSpPr>
          <p:nvPr>
            <p:ph type="body" idx="1"/>
          </p:nvPr>
        </p:nvSpPr>
        <p:spPr>
          <a:xfrm>
            <a:off x="1138238" y="4562475"/>
            <a:ext cx="5446712" cy="4316413"/>
          </a:xfrm>
          <a:solidFill>
            <a:schemeClr val="bg1"/>
          </a:solidFill>
          <a:ln/>
        </p:spPr>
        <p:txBody>
          <a:bodyPr lIns="96765" tIns="48382" rIns="96765" bIns="48382"/>
          <a:lstStyle/>
          <a:p>
            <a:pPr eaLnBrk="1" hangingPunct="1"/>
            <a:r>
              <a:rPr lang="en-US">
                <a:solidFill>
                  <a:srgbClr val="000000"/>
                </a:solidFill>
              </a:rPr>
              <a:t>1.	Installation of some new software on the ETrade Web-based stock brokerage caused intermittent, serious failures that interrupted electronic trading for several hours on Wednesday 3 February.  Some customers interviewed by R. Scott Raynovich, writing for Wired, stated that they would pull their brokerage business out of Etrade for failing to provide consistent service.  An anonymous investor reportedly said, "I'm trusting these guys with thousands of dollars of my money, and they can't provide me consistent access to it," said one ETrade customer, who asked to remain unnamed because he feared retribution from ETrade officials as he attempted to transfer money to another service. Hours, sometimes days, go by with me unable to put money into a suddenly hot stock, pull out of one that's tanking, or try to get in on an IPO. I'm disgusted with this company."	</a:t>
            </a:r>
            <a:endParaRPr lang="en-US"/>
          </a:p>
          <a:p>
            <a:pPr eaLnBrk="1" hangingPunct="1"/>
            <a:r>
              <a:rPr lang="en-US">
                <a:solidFill>
                  <a:srgbClr val="000000"/>
                </a:solidFill>
              </a:rPr>
              <a:t>2.	E-Trade, the online stock trading firm, was severely embarrassed when its computers crashed on the 3rd, 4th and 5th of February because of software quality problems.  Clients were up in arms over the difficulties they experienced in buying and selling stocks quickly -- the much-touted advantages of electronic trading via the Internet.	</a:t>
            </a:r>
            <a:endParaRPr lang="en-US"/>
          </a:p>
          <a:p>
            <a:pPr eaLnBrk="1" hangingPunct="1"/>
            <a:r>
              <a:rPr lang="en-US">
                <a:solidFill>
                  <a:srgbClr val="000000"/>
                </a:solidFill>
              </a:rPr>
              <a:t>3.	The Charles Schwab online stock brokerage computers went down at 09:37 on 1999-02-24 for about 90 minutes, causing disruption for its clients, who were normally placing an average of 153,000 trades a day online — 28% of the market for online securities trading.</a:t>
            </a:r>
            <a:endParaRPr lang="en-US"/>
          </a:p>
          <a:p>
            <a:pPr eaLnBrk="1" hangingPunct="1"/>
            <a:r>
              <a:rPr lang="en-US">
                <a:solidFill>
                  <a:srgbClr val="000000"/>
                </a:solidFill>
              </a:rPr>
              <a:t>4.	On 21 Feb 1999, there was a 15 hour period when many ISPs in the UK were down due to (1) a problem on a transatlantic link maintained by Teleglobe and (2) the simultaneous upgrade of a mail server on the Cable Internet ISP.  Malcolm Park noted in RISKS that many users of the affected ISPs complained about interference with their Net-dependent business.  He pointed out that businesses should know that the Internet has no guarantee of service; at the very least, it would be appropriate for anyone dependent on the Net to have a contract with a backup ISP.  [MK comments:  here in Vermont, I have two ISPs -- and have often had to resort to the secondary one when the first one's local node is saturated or malfunctioning.  Unfortunately, I still have only one set of wires between our home out in the boondocks and the central switch -- but at least the set includes three different phone numbers.]</a:t>
            </a:r>
            <a:endParaRPr lang="en-US"/>
          </a:p>
        </p:txBody>
      </p:sp>
    </p:spTree>
    <p:extLst>
      <p:ext uri="{BB962C8B-B14F-4D97-AF65-F5344CB8AC3E}">
        <p14:creationId xmlns:p14="http://schemas.microsoft.com/office/powerpoint/2010/main" val="1518699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BB7CCD9-1970-41A2-92B6-89E0107FFDBA}" type="slidenum">
              <a:rPr lang="en-US" smtClean="0"/>
              <a:pPr/>
              <a:t>16</a:t>
            </a:fld>
            <a:endParaRPr lang="en-US"/>
          </a:p>
        </p:txBody>
      </p:sp>
      <p:sp>
        <p:nvSpPr>
          <p:cNvPr id="39939"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9940" name="Rectangle 3"/>
          <p:cNvSpPr>
            <a:spLocks noGrp="1" noChangeArrowheads="1"/>
          </p:cNvSpPr>
          <p:nvPr>
            <p:ph type="body" idx="1"/>
          </p:nvPr>
        </p:nvSpPr>
        <p:spPr>
          <a:xfrm>
            <a:off x="1138238" y="4605338"/>
            <a:ext cx="5038725" cy="555625"/>
          </a:xfrm>
          <a:solidFill>
            <a:schemeClr val="bg1"/>
          </a:solidFill>
          <a:ln/>
        </p:spPr>
        <p:txBody>
          <a:bodyPr lIns="96765" tIns="48382" rIns="96765" bIns="48382"/>
          <a:lstStyle/>
          <a:p>
            <a:pPr eaLnBrk="1" hangingPunct="1"/>
            <a:r>
              <a:rPr lang="en-US"/>
              <a:t>1.	The entire Y2K debacle is a case of a change in the environment’s rendering a data storage format less </a:t>
            </a:r>
            <a:r>
              <a:rPr lang="en-US" i="1"/>
              <a:t>useful</a:t>
            </a:r>
            <a:r>
              <a:rPr lang="en-US"/>
              <a:t> than it was previously.</a:t>
            </a:r>
          </a:p>
        </p:txBody>
      </p:sp>
    </p:spTree>
    <p:extLst>
      <p:ext uri="{BB962C8B-B14F-4D97-AF65-F5344CB8AC3E}">
        <p14:creationId xmlns:p14="http://schemas.microsoft.com/office/powerpoint/2010/main" val="138430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28667FE-9C3E-4F56-BFC7-0EBEEAC4BA95}" type="slidenum">
              <a:rPr lang="en-US" smtClean="0"/>
              <a:pPr/>
              <a:t>17</a:t>
            </a:fld>
            <a:endParaRPr lang="en-US"/>
          </a:p>
        </p:txBody>
      </p:sp>
      <p:sp>
        <p:nvSpPr>
          <p:cNvPr id="40963" name="Rectangle 2"/>
          <p:cNvSpPr>
            <a:spLocks noGrp="1" noRot="1" noChangeAspect="1" noChangeArrowheads="1" noTextEdit="1"/>
          </p:cNvSpPr>
          <p:nvPr>
            <p:ph type="sldImg"/>
          </p:nvPr>
        </p:nvSpPr>
        <p:spPr>
          <a:xfrm>
            <a:off x="1258888" y="720725"/>
            <a:ext cx="4800600" cy="3600450"/>
          </a:xfrm>
          <a:ln/>
        </p:spPr>
      </p:sp>
      <p:sp>
        <p:nvSpPr>
          <p:cNvPr id="40964" name="Rectangle 3"/>
          <p:cNvSpPr>
            <a:spLocks noGrp="1" noChangeArrowheads="1"/>
          </p:cNvSpPr>
          <p:nvPr>
            <p:ph type="body" idx="1"/>
          </p:nvPr>
        </p:nvSpPr>
        <p:spPr>
          <a:xfrm>
            <a:off x="1138238" y="4572000"/>
            <a:ext cx="5038725" cy="4319588"/>
          </a:xfrm>
          <a:noFill/>
          <a:ln/>
        </p:spPr>
        <p:txBody>
          <a:bodyPr/>
          <a:lstStyle/>
          <a:p>
            <a:pPr eaLnBrk="1" hangingPunct="1"/>
            <a:endParaRPr lang="en-US"/>
          </a:p>
        </p:txBody>
      </p:sp>
    </p:spTree>
    <p:extLst>
      <p:ext uri="{BB962C8B-B14F-4D97-AF65-F5344CB8AC3E}">
        <p14:creationId xmlns:p14="http://schemas.microsoft.com/office/powerpoint/2010/main" val="2660395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a:p>
        </p:txBody>
      </p:sp>
      <p:sp>
        <p:nvSpPr>
          <p:cNvPr id="43012" name="Slide Number Placeholder 3"/>
          <p:cNvSpPr>
            <a:spLocks noGrp="1"/>
          </p:cNvSpPr>
          <p:nvPr>
            <p:ph type="sldNum" sz="quarter" idx="5"/>
          </p:nvPr>
        </p:nvSpPr>
        <p:spPr>
          <a:noFill/>
        </p:spPr>
        <p:txBody>
          <a:bodyPr/>
          <a:lstStyle/>
          <a:p>
            <a:fld id="{72D606D4-7E77-4290-B009-C423A58ECA3A}" type="slidenum">
              <a:rPr lang="en-US" smtClean="0"/>
              <a:pPr/>
              <a:t>18</a:t>
            </a:fld>
            <a:endParaRPr lang="en-US"/>
          </a:p>
        </p:txBody>
      </p:sp>
    </p:spTree>
    <p:extLst>
      <p:ext uri="{BB962C8B-B14F-4D97-AF65-F5344CB8AC3E}">
        <p14:creationId xmlns:p14="http://schemas.microsoft.com/office/powerpoint/2010/main" val="3944504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a:p>
        </p:txBody>
      </p:sp>
      <p:sp>
        <p:nvSpPr>
          <p:cNvPr id="44036" name="Slide Number Placeholder 3"/>
          <p:cNvSpPr>
            <a:spLocks noGrp="1"/>
          </p:cNvSpPr>
          <p:nvPr>
            <p:ph type="sldNum" sz="quarter" idx="5"/>
          </p:nvPr>
        </p:nvSpPr>
        <p:spPr>
          <a:noFill/>
        </p:spPr>
        <p:txBody>
          <a:bodyPr/>
          <a:lstStyle/>
          <a:p>
            <a:fld id="{682A81FA-D984-4C16-99B2-372D28ABEE1C}" type="slidenum">
              <a:rPr lang="en-US" smtClean="0"/>
              <a:pPr/>
              <a:t>19</a:t>
            </a:fld>
            <a:endParaRPr lang="en-US"/>
          </a:p>
        </p:txBody>
      </p:sp>
    </p:spTree>
    <p:extLst>
      <p:ext uri="{BB962C8B-B14F-4D97-AF65-F5344CB8AC3E}">
        <p14:creationId xmlns:p14="http://schemas.microsoft.com/office/powerpoint/2010/main" val="73752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57EE5A0-3925-4FFB-B63C-0E6CEEF997E8}" type="slidenum">
              <a:rPr lang="en-US" smtClean="0"/>
              <a:pPr/>
              <a:t>2</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5707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B7115FB-0EC5-4997-9622-3FDC9221D17C}" type="slidenum">
              <a:rPr lang="en-US" smtClean="0"/>
              <a:pPr/>
              <a:t>20</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34649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28AD33E-141C-4460-87C6-5EE2D3456D9C}" type="slidenum">
              <a:rPr lang="en-US" smtClean="0"/>
              <a:pPr/>
              <a:t>21</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4601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7D0F7C0-153A-489F-94E3-4CA958B43481}" type="slidenum">
              <a:rPr lang="en-US" smtClean="0"/>
              <a:pPr/>
              <a:t>22</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0673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9B3B0E5-5BDE-49C7-A9D6-9A0A9E1CCD84}" type="slidenum">
              <a:rPr lang="en-US" smtClean="0"/>
              <a:pPr>
                <a:defRPr/>
              </a:pPr>
              <a:t>23</a:t>
            </a:fld>
            <a:endParaRPr lang="en-US"/>
          </a:p>
        </p:txBody>
      </p:sp>
    </p:spTree>
    <p:extLst>
      <p:ext uri="{BB962C8B-B14F-4D97-AF65-F5344CB8AC3E}">
        <p14:creationId xmlns:p14="http://schemas.microsoft.com/office/powerpoint/2010/main" val="2512710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163824A-495F-47AE-A611-FB48A905A093}" type="slidenum">
              <a:rPr lang="en-US" smtClean="0"/>
              <a:pPr/>
              <a:t>24</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02645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99B3B0E5-5BDE-49C7-A9D6-9A0A9E1CCD84}" type="slidenum">
              <a:rPr lang="en-US" smtClean="0"/>
              <a:pPr>
                <a:defRPr/>
              </a:pPr>
              <a:t>3</a:t>
            </a:fld>
            <a:endParaRPr lang="en-US"/>
          </a:p>
        </p:txBody>
      </p:sp>
    </p:spTree>
    <p:extLst>
      <p:ext uri="{BB962C8B-B14F-4D97-AF65-F5344CB8AC3E}">
        <p14:creationId xmlns:p14="http://schemas.microsoft.com/office/powerpoint/2010/main" val="2122791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A3A1B94-4C84-4FA5-A04B-492174B4FE12}" type="slidenum">
              <a:rPr lang="en-US" smtClean="0"/>
              <a:pPr/>
              <a:t>4</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2884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83055E7-4515-4F1F-8FF6-2A6D8C02861C}" type="slidenum">
              <a:rPr lang="en-US" smtClean="0"/>
              <a:pPr/>
              <a:t>5</a:t>
            </a:fld>
            <a:endParaRPr lang="en-US"/>
          </a:p>
        </p:txBody>
      </p:sp>
      <p:sp>
        <p:nvSpPr>
          <p:cNvPr id="28675" name="Rectangle 2"/>
          <p:cNvSpPr>
            <a:spLocks noGrp="1" noRot="1" noChangeAspect="1" noChangeArrowheads="1" noTextEdit="1"/>
          </p:cNvSpPr>
          <p:nvPr>
            <p:ph type="sldImg"/>
          </p:nvPr>
        </p:nvSpPr>
        <p:spPr>
          <a:xfrm>
            <a:off x="1258888" y="720725"/>
            <a:ext cx="4800600" cy="3600450"/>
          </a:xfrm>
          <a:ln/>
        </p:spPr>
      </p:sp>
      <p:sp>
        <p:nvSpPr>
          <p:cNvPr id="28676" name="Rectangle 3"/>
          <p:cNvSpPr>
            <a:spLocks noGrp="1" noChangeArrowheads="1"/>
          </p:cNvSpPr>
          <p:nvPr>
            <p:ph type="body" idx="1"/>
          </p:nvPr>
        </p:nvSpPr>
        <p:spPr>
          <a:xfrm>
            <a:off x="1138238" y="4572000"/>
            <a:ext cx="5038725" cy="4319588"/>
          </a:xfrm>
          <a:noFill/>
          <a:ln/>
        </p:spPr>
        <p:txBody>
          <a:bodyPr/>
          <a:lstStyle/>
          <a:p>
            <a:pPr eaLnBrk="1" hangingPunct="1"/>
            <a:endParaRPr lang="en-US"/>
          </a:p>
        </p:txBody>
      </p:sp>
    </p:spTree>
    <p:extLst>
      <p:ext uri="{BB962C8B-B14F-4D97-AF65-F5344CB8AC3E}">
        <p14:creationId xmlns:p14="http://schemas.microsoft.com/office/powerpoint/2010/main" val="39342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B6C0C76-D0DE-404C-9215-A348C7285DB8}" type="slidenum">
              <a:rPr lang="en-US" smtClean="0"/>
              <a:pPr/>
              <a:t>6</a:t>
            </a:fld>
            <a:endParaRPr lang="en-US"/>
          </a:p>
        </p:txBody>
      </p:sp>
      <p:sp>
        <p:nvSpPr>
          <p:cNvPr id="29699" name="Rectangle 2"/>
          <p:cNvSpPr>
            <a:spLocks noGrp="1" noRot="1" noChangeAspect="1" noChangeArrowheads="1" noTextEdit="1"/>
          </p:cNvSpPr>
          <p:nvPr>
            <p:ph type="sldImg"/>
          </p:nvPr>
        </p:nvSpPr>
        <p:spPr>
          <a:xfrm>
            <a:off x="1258888" y="720725"/>
            <a:ext cx="4800600" cy="3600450"/>
          </a:xfrm>
          <a:ln/>
        </p:spPr>
      </p:sp>
      <p:sp>
        <p:nvSpPr>
          <p:cNvPr id="29700" name="Rectangle 3"/>
          <p:cNvSpPr>
            <a:spLocks noGrp="1" noChangeArrowheads="1"/>
          </p:cNvSpPr>
          <p:nvPr>
            <p:ph type="body" idx="1"/>
          </p:nvPr>
        </p:nvSpPr>
        <p:spPr>
          <a:xfrm>
            <a:off x="1138238" y="4572000"/>
            <a:ext cx="5038725" cy="4319588"/>
          </a:xfrm>
          <a:noFill/>
          <a:ln/>
        </p:spPr>
        <p:txBody>
          <a:bodyPr/>
          <a:lstStyle/>
          <a:p>
            <a:pPr eaLnBrk="1" hangingPunct="1"/>
            <a:endParaRPr lang="en-US"/>
          </a:p>
        </p:txBody>
      </p:sp>
    </p:spTree>
    <p:extLst>
      <p:ext uri="{BB962C8B-B14F-4D97-AF65-F5344CB8AC3E}">
        <p14:creationId xmlns:p14="http://schemas.microsoft.com/office/powerpoint/2010/main" val="301050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BB95CF67-5962-49B6-8769-7133DDCAD24E}" type="slidenum">
              <a:rPr lang="en-US" smtClean="0"/>
              <a:pPr/>
              <a:t>7</a:t>
            </a:fld>
            <a:endParaRPr lang="en-US"/>
          </a:p>
        </p:txBody>
      </p:sp>
      <p:sp>
        <p:nvSpPr>
          <p:cNvPr id="30723"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0724" name="Rectangle 3"/>
          <p:cNvSpPr>
            <a:spLocks noGrp="1" noChangeArrowheads="1"/>
          </p:cNvSpPr>
          <p:nvPr>
            <p:ph type="body" idx="1"/>
          </p:nvPr>
        </p:nvSpPr>
        <p:spPr>
          <a:xfrm>
            <a:off x="1138238" y="4573588"/>
            <a:ext cx="5038725" cy="2600325"/>
          </a:xfrm>
          <a:solidFill>
            <a:schemeClr val="bg1"/>
          </a:solidFill>
          <a:ln/>
        </p:spPr>
        <p:txBody>
          <a:bodyPr lIns="96765" tIns="48382" rIns="96765" bIns="48382"/>
          <a:lstStyle/>
          <a:p>
            <a:pPr eaLnBrk="1" hangingPunct="1"/>
            <a:r>
              <a:rPr lang="en-US"/>
              <a:t>See </a:t>
            </a:r>
          </a:p>
          <a:p>
            <a:pPr eaLnBrk="1" hangingPunct="1"/>
            <a:r>
              <a:rPr lang="en-US"/>
              <a:t>Kabay, M. E. (1996).  </a:t>
            </a:r>
            <a:r>
              <a:rPr lang="en-US" i="1"/>
              <a:t>The NCSA Guide to Enterprise Security:  Protecting Information Assets</a:t>
            </a:r>
            <a:r>
              <a:rPr lang="en-US"/>
              <a:t>.  McGraw-Hill (New York).  ISBN 0-07-033147-2.  xii + 388 pp.  Index.</a:t>
            </a:r>
          </a:p>
          <a:p>
            <a:pPr eaLnBrk="1" hangingPunct="1"/>
            <a:r>
              <a:rPr lang="en-US"/>
              <a:t>for extensive discussion of these issues.</a:t>
            </a:r>
          </a:p>
          <a:p>
            <a:pPr eaLnBrk="1" hangingPunct="1"/>
            <a:endParaRPr lang="en-US"/>
          </a:p>
          <a:p>
            <a:pPr eaLnBrk="1" hangingPunct="1"/>
            <a:endParaRPr lang="en-US"/>
          </a:p>
        </p:txBody>
      </p:sp>
    </p:spTree>
    <p:extLst>
      <p:ext uri="{BB962C8B-B14F-4D97-AF65-F5344CB8AC3E}">
        <p14:creationId xmlns:p14="http://schemas.microsoft.com/office/powerpoint/2010/main" val="882310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ADCFC64-105D-40A9-87A2-DD82005072B1}" type="slidenum">
              <a:rPr lang="en-US" smtClean="0"/>
              <a:pPr/>
              <a:t>8</a:t>
            </a:fld>
            <a:endParaRPr lang="en-US"/>
          </a:p>
        </p:txBody>
      </p:sp>
      <p:sp>
        <p:nvSpPr>
          <p:cNvPr id="31747" name="Rectangle 2"/>
          <p:cNvSpPr>
            <a:spLocks noGrp="1" noRot="1" noChangeAspect="1" noChangeArrowheads="1" noTextEdit="1"/>
          </p:cNvSpPr>
          <p:nvPr>
            <p:ph type="sldImg"/>
          </p:nvPr>
        </p:nvSpPr>
        <p:spPr>
          <a:xfrm>
            <a:off x="1258888" y="720725"/>
            <a:ext cx="4800600" cy="3600450"/>
          </a:xfrm>
          <a:ln/>
        </p:spPr>
      </p:sp>
      <p:sp>
        <p:nvSpPr>
          <p:cNvPr id="31748" name="Rectangle 3"/>
          <p:cNvSpPr>
            <a:spLocks noGrp="1" noChangeArrowheads="1"/>
          </p:cNvSpPr>
          <p:nvPr>
            <p:ph type="body" idx="1"/>
          </p:nvPr>
        </p:nvSpPr>
        <p:spPr>
          <a:xfrm>
            <a:off x="1138238" y="4572000"/>
            <a:ext cx="5038725" cy="4319588"/>
          </a:xfrm>
          <a:noFill/>
          <a:ln/>
        </p:spPr>
        <p:txBody>
          <a:bodyPr/>
          <a:lstStyle/>
          <a:p>
            <a:pPr eaLnBrk="1" hangingPunct="1"/>
            <a:r>
              <a:rPr lang="en-US" b="1"/>
              <a:t>Donn Parker</a:t>
            </a:r>
          </a:p>
          <a:p>
            <a:pPr eaLnBrk="1" hangingPunct="1"/>
            <a:r>
              <a:rPr lang="en-US"/>
              <a:t>Donn B. Parker is a retired (1997) senior management consultant at SRI International in Menlo Park, California who has specialized in Information security and computer crime research for 30 of his 47 years in the computer field. He has written numerous books, papers, articles, and reports in his specialty based on interviews of over 200 computer criminals and reviews of the security of many large corporations. </a:t>
            </a:r>
          </a:p>
          <a:p>
            <a:pPr eaLnBrk="1" hangingPunct="1"/>
            <a:r>
              <a:rPr lang="en-US"/>
              <a:t>He received the 1992 Award for Outstanding Individual Achievement from the Information Systems Security Association and the 1994 National Computer System Security Award from U.S. NIST/NCSC, The Aerospace Computer Security Associates 1994 Distinguished Lecturer award, and The MIS Training Institute </a:t>
            </a:r>
            <a:r>
              <a:rPr lang="en-US" i="1"/>
              <a:t>Infosecurity News</a:t>
            </a:r>
            <a:r>
              <a:rPr lang="en-US"/>
              <a:t> 1996 Lifetime Achievement Award. He was appointed to the Information Systems Security Association (ISSA) Hall of Fame in 1999.</a:t>
            </a:r>
          </a:p>
          <a:p>
            <a:pPr eaLnBrk="1" hangingPunct="1"/>
            <a:r>
              <a:rPr lang="en-US"/>
              <a:t>The </a:t>
            </a:r>
            <a:r>
              <a:rPr lang="en-US" i="1"/>
              <a:t>Information Security Magazine</a:t>
            </a:r>
            <a:r>
              <a:rPr lang="en-US"/>
              <a:t> identified him as one of the five top Infosecurity Pioneers (1998). He formed the International Information Integrity Institute (I-4, &lt; https://i4online.com/ &gt;) at SRI in that has been serving over 75 large corporate members since 1986 to keep them aware of the most advanced information security concepts and controls. </a:t>
            </a:r>
          </a:p>
          <a:p>
            <a:pPr eaLnBrk="1" hangingPunct="1"/>
            <a:endParaRPr lang="en-US"/>
          </a:p>
          <a:p>
            <a:pPr eaLnBrk="1" hangingPunct="1"/>
            <a:r>
              <a:rPr lang="en-US"/>
              <a:t>* * *</a:t>
            </a:r>
          </a:p>
          <a:p>
            <a:pPr eaLnBrk="1" hangingPunct="1"/>
            <a:r>
              <a:rPr lang="en-US"/>
              <a:t>Listen to (or watch) a 1 hour 49 minute audio conference on </a:t>
            </a:r>
            <a:r>
              <a:rPr lang="en-US" i="1"/>
              <a:t>Early Computer Crime</a:t>
            </a:r>
            <a:r>
              <a:rPr lang="en-US"/>
              <a:t> moderated by Donn Parker with pioneer researchers Whitfield Diffie (Sun Microsystems), John Markoff (The New York Times), Peter Neumann (Computer Science Lab at SRI) and Cliff Stoll (author of </a:t>
            </a:r>
            <a:r>
              <a:rPr lang="en-US" i="1"/>
              <a:t>The Cuckoo’s Egg)</a:t>
            </a:r>
            <a:r>
              <a:rPr lang="en-US"/>
              <a:t> recorded on 2000-03-27.  See page  </a:t>
            </a:r>
          </a:p>
          <a:p>
            <a:pPr eaLnBrk="1" hangingPunct="1"/>
            <a:r>
              <a:rPr lang="en-US"/>
              <a:t>http://technetcast.ddj.com/tnc_program.html?program_id=79</a:t>
            </a:r>
          </a:p>
          <a:p>
            <a:pPr eaLnBrk="1" hangingPunct="1"/>
            <a:r>
              <a:rPr lang="en-US"/>
              <a:t>for various audio and video streaming formats.</a:t>
            </a:r>
          </a:p>
          <a:p>
            <a:pPr eaLnBrk="1" hangingPunct="1"/>
            <a:endParaRPr lang="en-US"/>
          </a:p>
          <a:p>
            <a:pPr eaLnBrk="1" hangingPunct="1"/>
            <a:endParaRPr lang="en-US"/>
          </a:p>
        </p:txBody>
      </p:sp>
    </p:spTree>
    <p:extLst>
      <p:ext uri="{BB962C8B-B14F-4D97-AF65-F5344CB8AC3E}">
        <p14:creationId xmlns:p14="http://schemas.microsoft.com/office/powerpoint/2010/main" val="2525084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E11277F-324A-48C2-AAE0-A0208D1F4D8A}" type="slidenum">
              <a:rPr lang="en-US" smtClean="0"/>
              <a:pPr/>
              <a:t>9</a:t>
            </a:fld>
            <a:endParaRPr lang="en-US"/>
          </a:p>
        </p:txBody>
      </p:sp>
      <p:sp>
        <p:nvSpPr>
          <p:cNvPr id="32771" name="Rectangle 2"/>
          <p:cNvSpPr>
            <a:spLocks noGrp="1" noRot="1" noChangeAspect="1" noChangeArrowheads="1" noTextEdit="1"/>
          </p:cNvSpPr>
          <p:nvPr>
            <p:ph type="sldImg"/>
          </p:nvPr>
        </p:nvSpPr>
        <p:spPr>
          <a:xfrm>
            <a:off x="1266825" y="730250"/>
            <a:ext cx="4783138" cy="3586163"/>
          </a:xfrm>
          <a:ln w="12700" cap="flat">
            <a:solidFill>
              <a:schemeClr val="tx1"/>
            </a:solidFill>
          </a:ln>
        </p:spPr>
      </p:sp>
      <p:sp>
        <p:nvSpPr>
          <p:cNvPr id="32772" name="Rectangle 3"/>
          <p:cNvSpPr>
            <a:spLocks noGrp="1" noChangeArrowheads="1"/>
          </p:cNvSpPr>
          <p:nvPr>
            <p:ph type="body" idx="1"/>
          </p:nvPr>
        </p:nvSpPr>
        <p:spPr>
          <a:xfrm>
            <a:off x="1138238" y="4573588"/>
            <a:ext cx="5038725" cy="3041650"/>
          </a:xfrm>
          <a:solidFill>
            <a:schemeClr val="bg1"/>
          </a:solidFill>
          <a:ln/>
        </p:spPr>
        <p:txBody>
          <a:bodyPr lIns="96765" tIns="48382" rIns="96765" bIns="48382"/>
          <a:lstStyle/>
          <a:p>
            <a:pPr eaLnBrk="1" hangingPunct="1"/>
            <a:r>
              <a:rPr lang="en-US"/>
              <a:t>1.	The Canadian consumer-tracking service Air Miles inadvertently left 50,000 records of applicants for its loyalty program publicly accessible on their Web site for an undetermined length of time.  The Web site was offline as of 21 January until the problem was fixed.</a:t>
            </a:r>
          </a:p>
          <a:p>
            <a:pPr eaLnBrk="1" hangingPunct="1"/>
            <a:r>
              <a:rPr lang="en-US"/>
              <a:t>2.	An error in the configuration or programming of the F. A. O. Schwarz Web site resulted paradoxically in weakening the security of transactions deliberately completed by FAX instead of through SSL.  Customers who declined to send their credit-card numbers via SSL ended up having their personal details — address and so forth — stored in a Web page that could be accessed by anyone entering a URL with an appropriate (even if randomly chosen) numerical component.</a:t>
            </a:r>
          </a:p>
          <a:p>
            <a:pPr eaLnBrk="1" hangingPunct="1"/>
            <a:r>
              <a:rPr lang="en-US"/>
              <a:t>3.	Prof. Ross Anderson of Cambridge University analyzed requirements on the AMAZON.COM online bookstore for credit card number, password, and personal details such as phone number.  He identified several risks:  (1) merchant retention of credit card numbers poses a far higher risk of capture than of capture in transit; (2) adding a password increases the likelihood of compromise because so many naïve users choose bad passwords and then write them down; (3) even the British site for Amazon contravenes European rules on protecting consumer privacy; (3) such practices make it easier for banks to reject their clients' claims of fraudulent use of their credit-card numbers.</a:t>
            </a:r>
          </a:p>
        </p:txBody>
      </p:sp>
    </p:spTree>
    <p:extLst>
      <p:ext uri="{BB962C8B-B14F-4D97-AF65-F5344CB8AC3E}">
        <p14:creationId xmlns:p14="http://schemas.microsoft.com/office/powerpoint/2010/main" val="194463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76400"/>
            <a:ext cx="35052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076700"/>
            <a:ext cx="35052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t>SLIDE TITLE</a:t>
            </a:r>
          </a:p>
        </p:txBody>
      </p:sp>
      <p:sp>
        <p:nvSpPr>
          <p:cNvPr id="1027"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46084"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pPr eaLnBrk="0" hangingPunct="0">
              <a:defRPr/>
            </a:pPr>
            <a:fld id="{BBBE88C8-D4E4-4DA5-9C0E-FC441BE11A1F}" type="slidenum">
              <a:rPr lang="en-US" sz="1800"/>
              <a:pPr eaLnBrk="0" hangingPunct="0">
                <a:defRPr/>
              </a:pPr>
              <a:t>‹#›</a:t>
            </a:fld>
            <a:endParaRPr lang="en-US" sz="1800"/>
          </a:p>
        </p:txBody>
      </p:sp>
      <p:sp>
        <p:nvSpPr>
          <p:cNvPr id="46085"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pPr eaLnBrk="0" hangingPunct="0">
              <a:defRPr/>
            </a:pPr>
            <a:endParaRPr lang="en-US" sz="2400" b="0">
              <a:latin typeface="Times New Roman" pitchFamily="18" charset="0"/>
            </a:endParaRPr>
          </a:p>
        </p:txBody>
      </p:sp>
      <p:sp>
        <p:nvSpPr>
          <p:cNvPr id="46086" name="Text Box 6"/>
          <p:cNvSpPr txBox="1">
            <a:spLocks noChangeArrowheads="1"/>
          </p:cNvSpPr>
          <p:nvPr/>
        </p:nvSpPr>
        <p:spPr bwMode="auto">
          <a:xfrm>
            <a:off x="2419350" y="6642100"/>
            <a:ext cx="2520242" cy="215444"/>
          </a:xfrm>
          <a:prstGeom prst="rect">
            <a:avLst/>
          </a:prstGeom>
          <a:noFill/>
          <a:ln w="12700">
            <a:noFill/>
            <a:miter lim="800000"/>
            <a:headEnd type="none" w="sm" len="sm"/>
            <a:tailEnd type="none" w="sm" len="sm"/>
          </a:ln>
          <a:effectLst/>
        </p:spPr>
        <p:txBody>
          <a:bodyPr wrap="none">
            <a:spAutoFit/>
          </a:bodyPr>
          <a:lstStyle/>
          <a:p>
            <a:pPr eaLnBrk="0" hangingPunct="0">
              <a:defRPr/>
            </a:pPr>
            <a:r>
              <a:rPr lang="en-US" sz="800" b="0" i="1" dirty="0"/>
              <a:t>Copyright </a:t>
            </a:r>
            <a:r>
              <a:rPr lang="en-US" sz="800" b="0" i="1"/>
              <a:t>© 2019 M. E. Kabay.  </a:t>
            </a:r>
            <a:r>
              <a:rPr lang="en-US" sz="800" b="0" i="1" dirty="0"/>
              <a:t>All rights reserved.</a:t>
            </a:r>
          </a:p>
        </p:txBody>
      </p:sp>
      <p:pic>
        <p:nvPicPr>
          <p:cNvPr id="1031" name="Picture 8" descr="NWU_2c_stacked_logo"/>
          <p:cNvPicPr>
            <a:picLocks noChangeAspect="1" noChangeArrowheads="1"/>
          </p:cNvPicPr>
          <p:nvPr/>
        </p:nvPicPr>
        <p:blipFill>
          <a:blip r:embed="rId14" cstate="print"/>
          <a:srcRect/>
          <a:stretch>
            <a:fillRect/>
          </a:stretch>
        </p:blipFill>
        <p:spPr bwMode="auto">
          <a:xfrm>
            <a:off x="8153400" y="0"/>
            <a:ext cx="990600" cy="865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tinyurl.com/3avor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secureworldexpo.com/events/conference-details.php?cid=446"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examiner.com/list/sharee-miller-where-she-is-now-timelin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justice.gov/criminal/cybercrime/" TargetMode="External"/><Relationship Id="rId3" Type="http://schemas.openxmlformats.org/officeDocument/2006/relationships/hyperlink" Target="http://www2.norwich.edu/mkabay/courses/academic/norwich/cj341/index.htm" TargetMode="External"/><Relationship Id="rId7" Type="http://schemas.openxmlformats.org/officeDocument/2006/relationships/hyperlink" Target="http://www2.norwich.edu/mkabay/methodology/index.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2.norwich.edu/mkabay/overviews/index.htm" TargetMode="External"/><Relationship Id="rId5" Type="http://schemas.openxmlformats.org/officeDocument/2006/relationships/hyperlink" Target="http://www2.norwich.edu/mkabay/overviews/glossary.pdf" TargetMode="External"/><Relationship Id="rId4" Type="http://schemas.openxmlformats.org/officeDocument/2006/relationships/hyperlink" Target="http://www2.norwich.edu/mkabay/overviews/glossary.ht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mekabay.com/courses/academic/norwich/is340/is340_lectures/index.ht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tinyurl.com/340-LECTURE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152400"/>
            <a:ext cx="8763000" cy="2819400"/>
          </a:xfrm>
        </p:spPr>
        <p:txBody>
          <a:bodyPr/>
          <a:lstStyle/>
          <a:p>
            <a:pPr algn="ctr"/>
            <a:r>
              <a:rPr lang="en-US" sz="6600" dirty="0"/>
              <a:t>Overview of Cybercrime</a:t>
            </a:r>
          </a:p>
        </p:txBody>
      </p:sp>
      <p:sp>
        <p:nvSpPr>
          <p:cNvPr id="8" name="Rectangle 3"/>
          <p:cNvSpPr txBox="1">
            <a:spLocks noChangeArrowheads="1"/>
          </p:cNvSpPr>
          <p:nvPr/>
        </p:nvSpPr>
        <p:spPr bwMode="auto">
          <a:xfrm>
            <a:off x="190500" y="3429000"/>
            <a:ext cx="8763000" cy="3200400"/>
          </a:xfrm>
          <a:prstGeom prst="rect">
            <a:avLst/>
          </a:prstGeom>
        </p:spPr>
        <p:txBody>
          <a:bodyPr>
            <a:normAutofit/>
          </a:bodyPr>
          <a:lstStyle/>
          <a:p>
            <a:pPr algn="ctr" fontAlgn="auto">
              <a:lnSpc>
                <a:spcPct val="80000"/>
              </a:lnSpc>
              <a:spcBef>
                <a:spcPct val="20000"/>
              </a:spcBef>
              <a:spcAft>
                <a:spcPts val="0"/>
              </a:spcAft>
              <a:buFont typeface="Wingdings" pitchFamily="2" charset="2"/>
              <a:buNone/>
              <a:defRPr/>
            </a:pPr>
            <a:r>
              <a:rPr lang="en-US" sz="3600">
                <a:latin typeface="+mn-lt"/>
              </a:rPr>
              <a:t>CJ341/IA241 </a:t>
            </a:r>
            <a:r>
              <a:rPr lang="en-US" sz="3600" dirty="0">
                <a:latin typeface="+mn-lt"/>
              </a:rPr>
              <a:t>– Cyberlaw &amp; Cybercrime</a:t>
            </a:r>
          </a:p>
          <a:p>
            <a:pPr algn="ctr" fontAlgn="auto">
              <a:lnSpc>
                <a:spcPct val="80000"/>
              </a:lnSpc>
              <a:spcBef>
                <a:spcPct val="20000"/>
              </a:spcBef>
              <a:spcAft>
                <a:spcPts val="0"/>
              </a:spcAft>
              <a:buFont typeface="Wingdings" pitchFamily="2" charset="2"/>
              <a:buNone/>
              <a:defRPr/>
            </a:pPr>
            <a:r>
              <a:rPr lang="en-US" sz="3200" dirty="0">
                <a:latin typeface="+mn-lt"/>
              </a:rPr>
              <a:t>Lecture #2</a:t>
            </a:r>
          </a:p>
          <a:p>
            <a:pPr algn="ctr" fontAlgn="auto">
              <a:spcBef>
                <a:spcPts val="0"/>
              </a:spcBef>
              <a:spcAft>
                <a:spcPts val="0"/>
              </a:spcAft>
              <a:buFont typeface="Arial" pitchFamily="34" charset="0"/>
              <a:buNone/>
              <a:defRPr/>
            </a:pPr>
            <a:r>
              <a:rPr lang="en-US" sz="1800" dirty="0">
                <a:latin typeface="+mn-lt"/>
              </a:rPr>
              <a:t> </a:t>
            </a:r>
          </a:p>
          <a:p>
            <a:pPr algn="ctr" fontAlgn="auto">
              <a:spcBef>
                <a:spcPct val="20000"/>
              </a:spcBef>
              <a:spcAft>
                <a:spcPts val="0"/>
              </a:spcAft>
              <a:buFont typeface="Wingdings" pitchFamily="2" charset="2"/>
              <a:buNone/>
              <a:defRPr/>
            </a:pPr>
            <a:endParaRPr lang="en-US" sz="1800" dirty="0">
              <a:latin typeface="+mn-lt"/>
            </a:endParaRPr>
          </a:p>
        </p:txBody>
      </p:sp>
      <p:sp>
        <p:nvSpPr>
          <p:cNvPr id="2052" name="TextBox 7"/>
          <p:cNvSpPr txBox="1">
            <a:spLocks noChangeArrowheads="1"/>
          </p:cNvSpPr>
          <p:nvPr/>
        </p:nvSpPr>
        <p:spPr bwMode="auto">
          <a:xfrm>
            <a:off x="304800" y="4419600"/>
            <a:ext cx="8610600" cy="1569660"/>
          </a:xfrm>
          <a:prstGeom prst="rect">
            <a:avLst/>
          </a:prstGeom>
          <a:noFill/>
          <a:ln w="9525">
            <a:noFill/>
            <a:miter lim="800000"/>
            <a:headEnd/>
            <a:tailEnd/>
          </a:ln>
        </p:spPr>
        <p:txBody>
          <a:bodyPr>
            <a:spAutoFit/>
          </a:bodyPr>
          <a:lstStyle/>
          <a:p>
            <a:pPr algn="ctr" eaLnBrk="0" hangingPunct="0"/>
            <a:r>
              <a:rPr lang="en-US" sz="2400" dirty="0"/>
              <a:t>M. E. Kabay, PhD, CISSP-ISSMP</a:t>
            </a:r>
          </a:p>
          <a:p>
            <a:pPr algn="ctr" eaLnBrk="0" hangingPunct="0"/>
            <a:endParaRPr lang="en-US" sz="2400" dirty="0"/>
          </a:p>
          <a:p>
            <a:pPr algn="ctr" eaLnBrk="0" hangingPunct="0"/>
            <a:r>
              <a:rPr lang="en-US" sz="2400"/>
              <a:t>School of Cybersecurity, Data Science &amp; Computing</a:t>
            </a:r>
          </a:p>
          <a:p>
            <a:pPr algn="ctr" eaLnBrk="0" hangingPunct="0"/>
            <a:r>
              <a:rPr lang="en-US" sz="2400"/>
              <a:t>Norwich University</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lIns="92075" tIns="46038" rIns="92075" bIns="46038"/>
          <a:lstStyle/>
          <a:p>
            <a:r>
              <a:rPr lang="en-US"/>
              <a:t>Possession</a:t>
            </a:r>
          </a:p>
        </p:txBody>
      </p:sp>
      <p:sp>
        <p:nvSpPr>
          <p:cNvPr id="9219" name="Rectangle 3"/>
          <p:cNvSpPr>
            <a:spLocks noGrp="1" noChangeArrowheads="1"/>
          </p:cNvSpPr>
          <p:nvPr>
            <p:ph type="body" idx="1"/>
          </p:nvPr>
        </p:nvSpPr>
        <p:spPr/>
        <p:txBody>
          <a:bodyPr lIns="92075" tIns="46038" rIns="92075" bIns="46038"/>
          <a:lstStyle/>
          <a:p>
            <a:pPr>
              <a:buFont typeface="Wingdings" pitchFamily="2" charset="2"/>
              <a:buNone/>
            </a:pPr>
            <a:r>
              <a:rPr lang="en-US"/>
              <a:t>Control over information</a:t>
            </a:r>
          </a:p>
          <a:p>
            <a:r>
              <a:rPr lang="en-US"/>
              <a:t>Preventing physical contact with data</a:t>
            </a:r>
          </a:p>
          <a:p>
            <a:pPr lvl="1"/>
            <a:r>
              <a:rPr lang="en-US"/>
              <a:t>E.g., case of thief who recorded ATM PINs by radio (but never looked at them)</a:t>
            </a:r>
          </a:p>
          <a:p>
            <a:r>
              <a:rPr lang="en-US"/>
              <a:t>Preventing copying or unauthorized use of intellectual property</a:t>
            </a:r>
          </a:p>
          <a:p>
            <a:pPr lvl="1"/>
            <a:r>
              <a:rPr lang="en-US"/>
              <a:t>E.g., violations by software pirates</a:t>
            </a:r>
          </a:p>
        </p:txBody>
      </p:sp>
      <p:sp>
        <p:nvSpPr>
          <p:cNvPr id="9220" name="AutoShape 4"/>
          <p:cNvSpPr>
            <a:spLocks noChangeArrowheads="1"/>
          </p:cNvSpPr>
          <p:nvPr/>
        </p:nvSpPr>
        <p:spPr bwMode="auto">
          <a:xfrm>
            <a:off x="6254750" y="5797550"/>
            <a:ext cx="901700" cy="825500"/>
          </a:xfrm>
          <a:prstGeom prst="cube">
            <a:avLst>
              <a:gd name="adj" fmla="val 24995"/>
            </a:avLst>
          </a:prstGeom>
          <a:solidFill>
            <a:schemeClr val="accent2"/>
          </a:solidFill>
          <a:ln w="12700">
            <a:solidFill>
              <a:schemeClr val="tx1"/>
            </a:solidFill>
            <a:miter lim="800000"/>
            <a:headEnd/>
            <a:tailEnd/>
          </a:ln>
        </p:spPr>
        <p:txBody>
          <a:bodyPr wrap="none" anchor="ctr"/>
          <a:lstStyle/>
          <a:p>
            <a:pPr eaLnBrk="0" hangingPunct="0"/>
            <a:endParaRPr lang="en-US"/>
          </a:p>
        </p:txBody>
      </p:sp>
      <p:sp>
        <p:nvSpPr>
          <p:cNvPr id="9221" name="AutoShape 5"/>
          <p:cNvSpPr>
            <a:spLocks noChangeArrowheads="1"/>
          </p:cNvSpPr>
          <p:nvPr/>
        </p:nvSpPr>
        <p:spPr bwMode="auto">
          <a:xfrm>
            <a:off x="6940550" y="5797550"/>
            <a:ext cx="901700" cy="82550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spTree>
  </p:cSld>
  <p:clrMapOvr>
    <a:masterClrMapping/>
  </p:clrMapOvr>
  <p:transition advTm="196952">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Confidentiality &amp; Possession Losses</a:t>
            </a:r>
          </a:p>
        </p:txBody>
      </p:sp>
      <p:sp>
        <p:nvSpPr>
          <p:cNvPr id="10243" name="Rectangle 3"/>
          <p:cNvSpPr>
            <a:spLocks noGrp="1" noChangeArrowheads="1"/>
          </p:cNvSpPr>
          <p:nvPr>
            <p:ph type="body" idx="1"/>
          </p:nvPr>
        </p:nvSpPr>
        <p:spPr/>
        <p:txBody>
          <a:bodyPr/>
          <a:lstStyle/>
          <a:p>
            <a:r>
              <a:rPr lang="en-US" sz="2000"/>
              <a:t>Locating</a:t>
            </a:r>
          </a:p>
          <a:p>
            <a:r>
              <a:rPr lang="en-US" sz="2000"/>
              <a:t>Disclosing</a:t>
            </a:r>
          </a:p>
          <a:p>
            <a:r>
              <a:rPr lang="en-US" sz="2000"/>
              <a:t>Observing, monitoring, and acquiring</a:t>
            </a:r>
          </a:p>
          <a:p>
            <a:r>
              <a:rPr lang="en-US" sz="2000"/>
              <a:t>Copying</a:t>
            </a:r>
          </a:p>
          <a:p>
            <a:r>
              <a:rPr lang="en-US" sz="2000"/>
              <a:t>Taking or controlling</a:t>
            </a:r>
          </a:p>
          <a:p>
            <a:r>
              <a:rPr lang="en-US" sz="2000"/>
              <a:t>Claiming ownership or custodianship</a:t>
            </a:r>
          </a:p>
          <a:p>
            <a:r>
              <a:rPr lang="en-US" sz="2000"/>
              <a:t>Inferring</a:t>
            </a:r>
          </a:p>
          <a:p>
            <a:r>
              <a:rPr lang="en-US" sz="2000"/>
              <a:t>Exposing to all of the other losses</a:t>
            </a:r>
          </a:p>
          <a:p>
            <a:r>
              <a:rPr lang="en-US" sz="2000"/>
              <a:t>Endangering by exposing to any of the other losses</a:t>
            </a:r>
          </a:p>
          <a:p>
            <a:r>
              <a:rPr lang="en-US" sz="2000"/>
              <a:t>Failure to engage in or to allow any of the other losses to occur when instructed to do so </a:t>
            </a:r>
          </a:p>
        </p:txBody>
      </p:sp>
    </p:spTree>
  </p:cSld>
  <p:clrMapOvr>
    <a:masterClrMapping/>
  </p:clrMapOvr>
  <p:transition advTm="38824">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lIns="92075" tIns="46038" rIns="92075" bIns="46038"/>
          <a:lstStyle/>
          <a:p>
            <a:r>
              <a:rPr lang="en-US"/>
              <a:t>Integrity</a:t>
            </a:r>
          </a:p>
        </p:txBody>
      </p:sp>
      <p:sp>
        <p:nvSpPr>
          <p:cNvPr id="11267" name="Rectangle 3"/>
          <p:cNvSpPr>
            <a:spLocks noGrp="1" noChangeArrowheads="1"/>
          </p:cNvSpPr>
          <p:nvPr>
            <p:ph type="body" idx="1"/>
          </p:nvPr>
        </p:nvSpPr>
        <p:spPr/>
        <p:txBody>
          <a:bodyPr lIns="92075" tIns="46038" rIns="92075" bIns="46038"/>
          <a:lstStyle/>
          <a:p>
            <a:pPr>
              <a:buFont typeface="Wingdings" pitchFamily="2" charset="2"/>
              <a:buNone/>
            </a:pPr>
            <a:r>
              <a:rPr lang="en-US"/>
              <a:t>Internal consistency, validity, fitness for use</a:t>
            </a:r>
          </a:p>
          <a:p>
            <a:r>
              <a:rPr lang="en-US"/>
              <a:t>Avoiding physical corruption</a:t>
            </a:r>
          </a:p>
          <a:p>
            <a:pPr lvl="1"/>
            <a:r>
              <a:rPr lang="en-US"/>
              <a:t>E.g., database pointers trashed or data garbled</a:t>
            </a:r>
          </a:p>
          <a:p>
            <a:r>
              <a:rPr lang="en-US"/>
              <a:t>Avoiding logical corruption</a:t>
            </a:r>
          </a:p>
          <a:p>
            <a:pPr lvl="1"/>
            <a:r>
              <a:rPr lang="en-US"/>
              <a:t>E.g., inconsistencies between order header total sale &amp; sum of costs of details </a:t>
            </a:r>
          </a:p>
        </p:txBody>
      </p:sp>
      <p:grpSp>
        <p:nvGrpSpPr>
          <p:cNvPr id="11268" name="Group 4"/>
          <p:cNvGrpSpPr>
            <a:grpSpLocks/>
          </p:cNvGrpSpPr>
          <p:nvPr/>
        </p:nvGrpSpPr>
        <p:grpSpPr bwMode="auto">
          <a:xfrm>
            <a:off x="5568950" y="5797550"/>
            <a:ext cx="2273300" cy="825500"/>
            <a:chOff x="3508" y="3652"/>
            <a:chExt cx="1432" cy="520"/>
          </a:xfrm>
        </p:grpSpPr>
        <p:sp>
          <p:nvSpPr>
            <p:cNvPr id="11269" name="AutoShape 5"/>
            <p:cNvSpPr>
              <a:spLocks noChangeArrowheads="1"/>
            </p:cNvSpPr>
            <p:nvPr/>
          </p:nvSpPr>
          <p:spPr bwMode="auto">
            <a:xfrm>
              <a:off x="3508" y="3652"/>
              <a:ext cx="568" cy="520"/>
            </a:xfrm>
            <a:prstGeom prst="cube">
              <a:avLst>
                <a:gd name="adj" fmla="val 24995"/>
              </a:avLst>
            </a:prstGeom>
            <a:solidFill>
              <a:srgbClr val="66FF33"/>
            </a:solidFill>
            <a:ln w="12700">
              <a:solidFill>
                <a:schemeClr val="tx1"/>
              </a:solidFill>
              <a:miter lim="800000"/>
              <a:headEnd/>
              <a:tailEnd/>
            </a:ln>
          </p:spPr>
          <p:txBody>
            <a:bodyPr wrap="none" anchor="ctr"/>
            <a:lstStyle/>
            <a:p>
              <a:pPr eaLnBrk="0" hangingPunct="0"/>
              <a:endParaRPr lang="en-US"/>
            </a:p>
          </p:txBody>
        </p:sp>
        <p:sp>
          <p:nvSpPr>
            <p:cNvPr id="11270" name="AutoShape 6"/>
            <p:cNvSpPr>
              <a:spLocks noChangeArrowheads="1"/>
            </p:cNvSpPr>
            <p:nvPr/>
          </p:nvSpPr>
          <p:spPr bwMode="auto">
            <a:xfrm>
              <a:off x="3940" y="3652"/>
              <a:ext cx="568" cy="520"/>
            </a:xfrm>
            <a:prstGeom prst="cube">
              <a:avLst>
                <a:gd name="adj" fmla="val 24995"/>
              </a:avLst>
            </a:prstGeom>
            <a:solidFill>
              <a:schemeClr val="accent2"/>
            </a:solidFill>
            <a:ln w="12700">
              <a:solidFill>
                <a:schemeClr val="tx1"/>
              </a:solidFill>
              <a:miter lim="800000"/>
              <a:headEnd/>
              <a:tailEnd/>
            </a:ln>
          </p:spPr>
          <p:txBody>
            <a:bodyPr wrap="none" anchor="ctr"/>
            <a:lstStyle/>
            <a:p>
              <a:pPr eaLnBrk="0" hangingPunct="0"/>
              <a:endParaRPr lang="en-US"/>
            </a:p>
          </p:txBody>
        </p:sp>
        <p:sp>
          <p:nvSpPr>
            <p:cNvPr id="11271" name="AutoShape 7"/>
            <p:cNvSpPr>
              <a:spLocks noChangeArrowheads="1"/>
            </p:cNvSpPr>
            <p:nvPr/>
          </p:nvSpPr>
          <p:spPr bwMode="auto">
            <a:xfrm>
              <a:off x="4372" y="3652"/>
              <a:ext cx="568" cy="52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grpSp>
    </p:spTree>
  </p:cSld>
  <p:clrMapOvr>
    <a:masterClrMapping/>
  </p:clrMapOvr>
  <p:transition advTm="162099">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2075" tIns="46038" rIns="92075" bIns="46038"/>
          <a:lstStyle/>
          <a:p>
            <a:r>
              <a:rPr lang="en-US"/>
              <a:t>Authenticity</a:t>
            </a:r>
          </a:p>
        </p:txBody>
      </p:sp>
      <p:sp>
        <p:nvSpPr>
          <p:cNvPr id="12291" name="Rectangle 3"/>
          <p:cNvSpPr>
            <a:spLocks noGrp="1" noChangeArrowheads="1"/>
          </p:cNvSpPr>
          <p:nvPr>
            <p:ph type="body" idx="1"/>
          </p:nvPr>
        </p:nvSpPr>
        <p:spPr/>
        <p:txBody>
          <a:bodyPr lIns="92075" tIns="46038" rIns="92075" bIns="46038"/>
          <a:lstStyle/>
          <a:p>
            <a:pPr>
              <a:buFont typeface="Wingdings" pitchFamily="2" charset="2"/>
              <a:buNone/>
            </a:pPr>
            <a:r>
              <a:rPr lang="en-US"/>
              <a:t>Correspondence to intended meaning</a:t>
            </a:r>
          </a:p>
          <a:p>
            <a:r>
              <a:rPr lang="en-US"/>
              <a:t>Avoiding nonsense</a:t>
            </a:r>
          </a:p>
          <a:p>
            <a:pPr lvl="1"/>
            <a:r>
              <a:rPr lang="en-US"/>
              <a:t>E.g., part number field actually contains cost</a:t>
            </a:r>
          </a:p>
          <a:p>
            <a:r>
              <a:rPr lang="en-US"/>
              <a:t>Avoiding fraud</a:t>
            </a:r>
          </a:p>
          <a:p>
            <a:pPr lvl="1"/>
            <a:r>
              <a:rPr lang="en-US"/>
              <a:t>E.g., sender’s name on e-mail is changed to someone else’s</a:t>
            </a:r>
          </a:p>
          <a:p>
            <a:pPr lvl="1"/>
            <a:endParaRPr lang="en-US"/>
          </a:p>
        </p:txBody>
      </p:sp>
      <p:sp>
        <p:nvSpPr>
          <p:cNvPr id="12292" name="AutoShape 4"/>
          <p:cNvSpPr>
            <a:spLocks noChangeArrowheads="1"/>
          </p:cNvSpPr>
          <p:nvPr/>
        </p:nvSpPr>
        <p:spPr bwMode="auto">
          <a:xfrm>
            <a:off x="5568950" y="5797550"/>
            <a:ext cx="901700" cy="825500"/>
          </a:xfrm>
          <a:prstGeom prst="cube">
            <a:avLst>
              <a:gd name="adj" fmla="val 24995"/>
            </a:avLst>
          </a:prstGeom>
          <a:solidFill>
            <a:srgbClr val="66FF33"/>
          </a:solidFill>
          <a:ln w="12700">
            <a:solidFill>
              <a:schemeClr val="tx1"/>
            </a:solidFill>
            <a:miter lim="800000"/>
            <a:headEnd/>
            <a:tailEnd/>
          </a:ln>
        </p:spPr>
        <p:txBody>
          <a:bodyPr wrap="none" anchor="ctr"/>
          <a:lstStyle/>
          <a:p>
            <a:pPr eaLnBrk="0" hangingPunct="0"/>
            <a:endParaRPr lang="en-US"/>
          </a:p>
        </p:txBody>
      </p:sp>
      <p:sp>
        <p:nvSpPr>
          <p:cNvPr id="12293" name="AutoShape 5"/>
          <p:cNvSpPr>
            <a:spLocks noChangeArrowheads="1"/>
          </p:cNvSpPr>
          <p:nvPr/>
        </p:nvSpPr>
        <p:spPr bwMode="auto">
          <a:xfrm>
            <a:off x="6254750" y="5797550"/>
            <a:ext cx="901700" cy="825500"/>
          </a:xfrm>
          <a:prstGeom prst="cube">
            <a:avLst>
              <a:gd name="adj" fmla="val 24995"/>
            </a:avLst>
          </a:prstGeom>
          <a:solidFill>
            <a:schemeClr val="accent2"/>
          </a:solidFill>
          <a:ln w="12700">
            <a:solidFill>
              <a:schemeClr val="tx1"/>
            </a:solidFill>
            <a:miter lim="800000"/>
            <a:headEnd/>
            <a:tailEnd/>
          </a:ln>
        </p:spPr>
        <p:txBody>
          <a:bodyPr wrap="none" anchor="ctr"/>
          <a:lstStyle/>
          <a:p>
            <a:pPr eaLnBrk="0" hangingPunct="0"/>
            <a:endParaRPr lang="en-US"/>
          </a:p>
        </p:txBody>
      </p:sp>
      <p:sp>
        <p:nvSpPr>
          <p:cNvPr id="12294" name="AutoShape 6"/>
          <p:cNvSpPr>
            <a:spLocks noChangeArrowheads="1"/>
          </p:cNvSpPr>
          <p:nvPr/>
        </p:nvSpPr>
        <p:spPr bwMode="auto">
          <a:xfrm>
            <a:off x="6940550" y="5797550"/>
            <a:ext cx="901700" cy="82550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sp>
        <p:nvSpPr>
          <p:cNvPr id="12295" name="AutoShape 7"/>
          <p:cNvSpPr>
            <a:spLocks noChangeArrowheads="1"/>
          </p:cNvSpPr>
          <p:nvPr/>
        </p:nvSpPr>
        <p:spPr bwMode="auto">
          <a:xfrm>
            <a:off x="6635750" y="5187950"/>
            <a:ext cx="901700" cy="825500"/>
          </a:xfrm>
          <a:prstGeom prst="cube">
            <a:avLst>
              <a:gd name="adj" fmla="val 24995"/>
            </a:avLst>
          </a:prstGeom>
          <a:solidFill>
            <a:srgbClr val="FFFF00"/>
          </a:solidFill>
          <a:ln w="12700">
            <a:solidFill>
              <a:schemeClr val="tx1"/>
            </a:solidFill>
            <a:miter lim="800000"/>
            <a:headEnd/>
            <a:tailEnd/>
          </a:ln>
        </p:spPr>
        <p:txBody>
          <a:bodyPr wrap="none" anchor="ctr"/>
          <a:lstStyle/>
          <a:p>
            <a:pPr eaLnBrk="0" hangingPunct="0"/>
            <a:endParaRPr lang="en-US"/>
          </a:p>
        </p:txBody>
      </p:sp>
    </p:spTree>
  </p:cSld>
  <p:clrMapOvr>
    <a:masterClrMapping/>
  </p:clrMapOvr>
  <p:transition advTm="307455">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Integrity &amp; Authenticity Losses</a:t>
            </a:r>
          </a:p>
        </p:txBody>
      </p:sp>
      <p:sp>
        <p:nvSpPr>
          <p:cNvPr id="13315" name="Rectangle 3"/>
          <p:cNvSpPr>
            <a:spLocks noGrp="1" noChangeArrowheads="1"/>
          </p:cNvSpPr>
          <p:nvPr>
            <p:ph type="body" idx="1"/>
          </p:nvPr>
        </p:nvSpPr>
        <p:spPr/>
        <p:txBody>
          <a:bodyPr/>
          <a:lstStyle/>
          <a:p>
            <a:r>
              <a:rPr lang="en-US"/>
              <a:t>Insertion, use, or production of false or unacceptable data</a:t>
            </a:r>
          </a:p>
          <a:p>
            <a:r>
              <a:rPr lang="en-US"/>
              <a:t>Modification, replacement, removal, appending, aggregating, separating, or reordering</a:t>
            </a:r>
          </a:p>
          <a:p>
            <a:r>
              <a:rPr lang="en-US"/>
              <a:t>Misrepresentation</a:t>
            </a:r>
          </a:p>
          <a:p>
            <a:r>
              <a:rPr lang="en-US"/>
              <a:t>Repudiation (rejecting as untrue)</a:t>
            </a:r>
          </a:p>
          <a:p>
            <a:r>
              <a:rPr lang="en-US"/>
              <a:t>Misuse or failure to use as required</a:t>
            </a:r>
          </a:p>
        </p:txBody>
      </p:sp>
    </p:spTree>
  </p:cSld>
  <p:clrMapOvr>
    <a:masterClrMapping/>
  </p:clrMapOvr>
  <p:transition advTm="23034">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2075" tIns="46038" rIns="92075" bIns="46038"/>
          <a:lstStyle/>
          <a:p>
            <a:r>
              <a:rPr lang="en-US"/>
              <a:t>Availability</a:t>
            </a:r>
          </a:p>
        </p:txBody>
      </p:sp>
      <p:sp>
        <p:nvSpPr>
          <p:cNvPr id="14339" name="Rectangle 3"/>
          <p:cNvSpPr>
            <a:spLocks noGrp="1" noChangeArrowheads="1"/>
          </p:cNvSpPr>
          <p:nvPr>
            <p:ph type="body" idx="1"/>
          </p:nvPr>
        </p:nvSpPr>
        <p:spPr/>
        <p:txBody>
          <a:bodyPr lIns="92075" tIns="46038" rIns="92075" bIns="46038"/>
          <a:lstStyle/>
          <a:p>
            <a:pPr>
              <a:buFont typeface="Wingdings" pitchFamily="2" charset="2"/>
              <a:buNone/>
            </a:pPr>
            <a:r>
              <a:rPr lang="en-US"/>
              <a:t>Timely access to data</a:t>
            </a:r>
          </a:p>
          <a:p>
            <a:r>
              <a:rPr lang="en-US"/>
              <a:t>Avoid delays</a:t>
            </a:r>
          </a:p>
          <a:p>
            <a:pPr lvl="1"/>
            <a:r>
              <a:rPr lang="en-US"/>
              <a:t>E.g., prevent system crashes &amp; arrange for recovery plans</a:t>
            </a:r>
          </a:p>
          <a:p>
            <a:pPr lvl="1"/>
            <a:r>
              <a:rPr lang="en-US"/>
              <a:t>Denial-of-service (DoS) attacks can be ruinous</a:t>
            </a:r>
          </a:p>
          <a:p>
            <a:pPr lvl="1"/>
            <a:r>
              <a:rPr lang="en-US"/>
              <a:t>High-volume commercial sites can lose $M</a:t>
            </a:r>
          </a:p>
          <a:p>
            <a:r>
              <a:rPr lang="en-US"/>
              <a:t>Avoid inconvenience</a:t>
            </a:r>
          </a:p>
          <a:p>
            <a:pPr lvl="1"/>
            <a:r>
              <a:rPr lang="en-US"/>
              <a:t>E.g., prevent mislabeling of </a:t>
            </a:r>
            <a:br>
              <a:rPr lang="en-US"/>
            </a:br>
            <a:r>
              <a:rPr lang="en-US"/>
              <a:t>files</a:t>
            </a:r>
          </a:p>
        </p:txBody>
      </p:sp>
      <p:sp>
        <p:nvSpPr>
          <p:cNvPr id="14340" name="AutoShape 4"/>
          <p:cNvSpPr>
            <a:spLocks noChangeArrowheads="1"/>
          </p:cNvSpPr>
          <p:nvPr/>
        </p:nvSpPr>
        <p:spPr bwMode="auto">
          <a:xfrm>
            <a:off x="5568950" y="5797550"/>
            <a:ext cx="901700" cy="825500"/>
          </a:xfrm>
          <a:prstGeom prst="cube">
            <a:avLst>
              <a:gd name="adj" fmla="val 24995"/>
            </a:avLst>
          </a:prstGeom>
          <a:solidFill>
            <a:srgbClr val="66FF33"/>
          </a:solidFill>
          <a:ln w="12700">
            <a:solidFill>
              <a:schemeClr val="tx1"/>
            </a:solidFill>
            <a:miter lim="800000"/>
            <a:headEnd/>
            <a:tailEnd/>
          </a:ln>
        </p:spPr>
        <p:txBody>
          <a:bodyPr wrap="none" anchor="ctr"/>
          <a:lstStyle/>
          <a:p>
            <a:pPr eaLnBrk="0" hangingPunct="0"/>
            <a:endParaRPr lang="en-US"/>
          </a:p>
        </p:txBody>
      </p:sp>
      <p:sp>
        <p:nvSpPr>
          <p:cNvPr id="14341" name="AutoShape 5"/>
          <p:cNvSpPr>
            <a:spLocks noChangeArrowheads="1"/>
          </p:cNvSpPr>
          <p:nvPr/>
        </p:nvSpPr>
        <p:spPr bwMode="auto">
          <a:xfrm>
            <a:off x="6254750" y="5797550"/>
            <a:ext cx="901700" cy="825500"/>
          </a:xfrm>
          <a:prstGeom prst="cube">
            <a:avLst>
              <a:gd name="adj" fmla="val 24995"/>
            </a:avLst>
          </a:prstGeom>
          <a:solidFill>
            <a:schemeClr val="accent2"/>
          </a:solidFill>
          <a:ln w="12700">
            <a:solidFill>
              <a:schemeClr val="tx1"/>
            </a:solidFill>
            <a:miter lim="800000"/>
            <a:headEnd/>
            <a:tailEnd/>
          </a:ln>
        </p:spPr>
        <p:txBody>
          <a:bodyPr wrap="none" anchor="ctr"/>
          <a:lstStyle/>
          <a:p>
            <a:pPr eaLnBrk="0" hangingPunct="0"/>
            <a:endParaRPr lang="en-US"/>
          </a:p>
        </p:txBody>
      </p:sp>
      <p:sp>
        <p:nvSpPr>
          <p:cNvPr id="14342" name="AutoShape 6"/>
          <p:cNvSpPr>
            <a:spLocks noChangeArrowheads="1"/>
          </p:cNvSpPr>
          <p:nvPr/>
        </p:nvSpPr>
        <p:spPr bwMode="auto">
          <a:xfrm>
            <a:off x="6940550" y="5797550"/>
            <a:ext cx="901700" cy="82550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sp>
        <p:nvSpPr>
          <p:cNvPr id="14343" name="AutoShape 7"/>
          <p:cNvSpPr>
            <a:spLocks noChangeArrowheads="1"/>
          </p:cNvSpPr>
          <p:nvPr/>
        </p:nvSpPr>
        <p:spPr bwMode="auto">
          <a:xfrm>
            <a:off x="5949950" y="5187950"/>
            <a:ext cx="901700" cy="825500"/>
          </a:xfrm>
          <a:prstGeom prst="cube">
            <a:avLst>
              <a:gd name="adj" fmla="val 24995"/>
            </a:avLst>
          </a:prstGeom>
          <a:solidFill>
            <a:srgbClr val="FF9933"/>
          </a:solidFill>
          <a:ln w="12700">
            <a:solidFill>
              <a:schemeClr val="tx1"/>
            </a:solidFill>
            <a:miter lim="800000"/>
            <a:headEnd/>
            <a:tailEnd/>
          </a:ln>
        </p:spPr>
        <p:txBody>
          <a:bodyPr wrap="none" anchor="ctr"/>
          <a:lstStyle/>
          <a:p>
            <a:pPr eaLnBrk="0" hangingPunct="0"/>
            <a:endParaRPr lang="en-US"/>
          </a:p>
        </p:txBody>
      </p:sp>
      <p:sp>
        <p:nvSpPr>
          <p:cNvPr id="14344" name="AutoShape 8"/>
          <p:cNvSpPr>
            <a:spLocks noChangeArrowheads="1"/>
          </p:cNvSpPr>
          <p:nvPr/>
        </p:nvSpPr>
        <p:spPr bwMode="auto">
          <a:xfrm>
            <a:off x="6635750" y="5187950"/>
            <a:ext cx="901700" cy="825500"/>
          </a:xfrm>
          <a:prstGeom prst="cube">
            <a:avLst>
              <a:gd name="adj" fmla="val 24995"/>
            </a:avLst>
          </a:prstGeom>
          <a:solidFill>
            <a:srgbClr val="FFFF00"/>
          </a:solidFill>
          <a:ln w="12700">
            <a:solidFill>
              <a:schemeClr val="tx1"/>
            </a:solidFill>
            <a:miter lim="800000"/>
            <a:headEnd/>
            <a:tailEnd/>
          </a:ln>
        </p:spPr>
        <p:txBody>
          <a:bodyPr wrap="none" anchor="ctr"/>
          <a:lstStyle/>
          <a:p>
            <a:pPr eaLnBrk="0" hangingPunct="0"/>
            <a:endParaRPr lang="en-US"/>
          </a:p>
        </p:txBody>
      </p:sp>
    </p:spTree>
  </p:cSld>
  <p:clrMapOvr>
    <a:masterClrMapping/>
  </p:clrMapOvr>
  <p:transition advTm="87586">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lIns="92075" tIns="46038" rIns="92075" bIns="46038"/>
          <a:lstStyle/>
          <a:p>
            <a:r>
              <a:rPr lang="en-US"/>
              <a:t>Utility</a:t>
            </a:r>
          </a:p>
        </p:txBody>
      </p:sp>
      <p:sp>
        <p:nvSpPr>
          <p:cNvPr id="15363" name="Rectangle 3"/>
          <p:cNvSpPr>
            <a:spLocks noGrp="1" noChangeArrowheads="1"/>
          </p:cNvSpPr>
          <p:nvPr>
            <p:ph type="body" idx="1"/>
          </p:nvPr>
        </p:nvSpPr>
        <p:spPr>
          <a:xfrm>
            <a:off x="1066800" y="1676400"/>
            <a:ext cx="7239000" cy="3124200"/>
          </a:xfrm>
        </p:spPr>
        <p:txBody>
          <a:bodyPr lIns="92075" tIns="46038" rIns="92075" bIns="46038"/>
          <a:lstStyle/>
          <a:p>
            <a:pPr>
              <a:buFont typeface="Wingdings" pitchFamily="2" charset="2"/>
              <a:buNone/>
            </a:pPr>
            <a:r>
              <a:rPr lang="en-US"/>
              <a:t>Usefulness for specific purposes</a:t>
            </a:r>
          </a:p>
          <a:p>
            <a:r>
              <a:rPr lang="en-US"/>
              <a:t>Avoid conversion to less useful form</a:t>
            </a:r>
          </a:p>
          <a:p>
            <a:pPr lvl="1"/>
            <a:r>
              <a:rPr lang="en-US"/>
              <a:t>E.g., replacing dollar amounts by foreign currency equivalent</a:t>
            </a:r>
          </a:p>
          <a:p>
            <a:r>
              <a:rPr lang="en-US"/>
              <a:t>Prevent impenetrable coding</a:t>
            </a:r>
          </a:p>
          <a:p>
            <a:pPr lvl="1"/>
            <a:r>
              <a:rPr lang="en-US"/>
              <a:t>E.g., employee encrypts source code and "forgets" decryption key</a:t>
            </a:r>
          </a:p>
        </p:txBody>
      </p:sp>
      <p:sp>
        <p:nvSpPr>
          <p:cNvPr id="15364" name="AutoShape 4"/>
          <p:cNvSpPr>
            <a:spLocks noChangeArrowheads="1"/>
          </p:cNvSpPr>
          <p:nvPr/>
        </p:nvSpPr>
        <p:spPr bwMode="auto">
          <a:xfrm>
            <a:off x="5568950" y="5797550"/>
            <a:ext cx="901700" cy="825500"/>
          </a:xfrm>
          <a:prstGeom prst="cube">
            <a:avLst>
              <a:gd name="adj" fmla="val 24995"/>
            </a:avLst>
          </a:prstGeom>
          <a:solidFill>
            <a:srgbClr val="66FF33"/>
          </a:solidFill>
          <a:ln w="12700">
            <a:solidFill>
              <a:schemeClr val="tx1"/>
            </a:solidFill>
            <a:miter lim="800000"/>
            <a:headEnd/>
            <a:tailEnd/>
          </a:ln>
        </p:spPr>
        <p:txBody>
          <a:bodyPr wrap="none" anchor="ctr"/>
          <a:lstStyle/>
          <a:p>
            <a:pPr eaLnBrk="0" hangingPunct="0"/>
            <a:endParaRPr lang="en-US"/>
          </a:p>
        </p:txBody>
      </p:sp>
      <p:sp>
        <p:nvSpPr>
          <p:cNvPr id="15365" name="AutoShape 5"/>
          <p:cNvSpPr>
            <a:spLocks noChangeArrowheads="1"/>
          </p:cNvSpPr>
          <p:nvPr/>
        </p:nvSpPr>
        <p:spPr bwMode="auto">
          <a:xfrm>
            <a:off x="6254750" y="5797550"/>
            <a:ext cx="901700" cy="825500"/>
          </a:xfrm>
          <a:prstGeom prst="cube">
            <a:avLst>
              <a:gd name="adj" fmla="val 24995"/>
            </a:avLst>
          </a:prstGeom>
          <a:solidFill>
            <a:schemeClr val="accent2"/>
          </a:solidFill>
          <a:ln w="12700">
            <a:solidFill>
              <a:schemeClr val="tx1"/>
            </a:solidFill>
            <a:miter lim="800000"/>
            <a:headEnd/>
            <a:tailEnd/>
          </a:ln>
        </p:spPr>
        <p:txBody>
          <a:bodyPr wrap="none" anchor="ctr"/>
          <a:lstStyle/>
          <a:p>
            <a:pPr eaLnBrk="0" hangingPunct="0"/>
            <a:endParaRPr lang="en-US"/>
          </a:p>
        </p:txBody>
      </p:sp>
      <p:sp>
        <p:nvSpPr>
          <p:cNvPr id="15366" name="AutoShape 6"/>
          <p:cNvSpPr>
            <a:spLocks noChangeArrowheads="1"/>
          </p:cNvSpPr>
          <p:nvPr/>
        </p:nvSpPr>
        <p:spPr bwMode="auto">
          <a:xfrm>
            <a:off x="6940550" y="5797550"/>
            <a:ext cx="901700" cy="82550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sp>
        <p:nvSpPr>
          <p:cNvPr id="15367" name="AutoShape 7"/>
          <p:cNvSpPr>
            <a:spLocks noChangeArrowheads="1"/>
          </p:cNvSpPr>
          <p:nvPr/>
        </p:nvSpPr>
        <p:spPr bwMode="auto">
          <a:xfrm>
            <a:off x="5949950" y="5187950"/>
            <a:ext cx="901700" cy="825500"/>
          </a:xfrm>
          <a:prstGeom prst="cube">
            <a:avLst>
              <a:gd name="adj" fmla="val 24995"/>
            </a:avLst>
          </a:prstGeom>
          <a:solidFill>
            <a:srgbClr val="FF9933"/>
          </a:solidFill>
          <a:ln w="12700">
            <a:solidFill>
              <a:schemeClr val="tx1"/>
            </a:solidFill>
            <a:miter lim="800000"/>
            <a:headEnd/>
            <a:tailEnd/>
          </a:ln>
        </p:spPr>
        <p:txBody>
          <a:bodyPr wrap="none" anchor="ctr"/>
          <a:lstStyle/>
          <a:p>
            <a:pPr eaLnBrk="0" hangingPunct="0"/>
            <a:endParaRPr lang="en-US"/>
          </a:p>
        </p:txBody>
      </p:sp>
      <p:sp>
        <p:nvSpPr>
          <p:cNvPr id="15368" name="AutoShape 8"/>
          <p:cNvSpPr>
            <a:spLocks noChangeArrowheads="1"/>
          </p:cNvSpPr>
          <p:nvPr/>
        </p:nvSpPr>
        <p:spPr bwMode="auto">
          <a:xfrm>
            <a:off x="6635750" y="5187950"/>
            <a:ext cx="901700" cy="825500"/>
          </a:xfrm>
          <a:prstGeom prst="cube">
            <a:avLst>
              <a:gd name="adj" fmla="val 24995"/>
            </a:avLst>
          </a:prstGeom>
          <a:solidFill>
            <a:srgbClr val="FFFF00"/>
          </a:solidFill>
          <a:ln w="12700">
            <a:solidFill>
              <a:schemeClr val="tx1"/>
            </a:solidFill>
            <a:miter lim="800000"/>
            <a:headEnd/>
            <a:tailEnd/>
          </a:ln>
        </p:spPr>
        <p:txBody>
          <a:bodyPr wrap="none" anchor="ctr"/>
          <a:lstStyle/>
          <a:p>
            <a:pPr eaLnBrk="0" hangingPunct="0"/>
            <a:endParaRPr lang="en-US"/>
          </a:p>
        </p:txBody>
      </p:sp>
      <p:sp>
        <p:nvSpPr>
          <p:cNvPr id="15369" name="AutoShape 9"/>
          <p:cNvSpPr>
            <a:spLocks noChangeArrowheads="1"/>
          </p:cNvSpPr>
          <p:nvPr/>
        </p:nvSpPr>
        <p:spPr bwMode="auto">
          <a:xfrm>
            <a:off x="6330950" y="4578350"/>
            <a:ext cx="901700" cy="825500"/>
          </a:xfrm>
          <a:prstGeom prst="cube">
            <a:avLst>
              <a:gd name="adj" fmla="val 24995"/>
            </a:avLst>
          </a:prstGeom>
          <a:solidFill>
            <a:schemeClr val="tx2"/>
          </a:solidFill>
          <a:ln w="12700">
            <a:solidFill>
              <a:schemeClr val="tx1"/>
            </a:solidFill>
            <a:miter lim="800000"/>
            <a:headEnd/>
            <a:tailEnd/>
          </a:ln>
        </p:spPr>
        <p:txBody>
          <a:bodyPr wrap="none" anchor="ctr"/>
          <a:lstStyle/>
          <a:p>
            <a:pPr eaLnBrk="0" hangingPunct="0"/>
            <a:endParaRPr lang="en-US"/>
          </a:p>
        </p:txBody>
      </p:sp>
    </p:spTree>
  </p:cSld>
  <p:clrMapOvr>
    <a:masterClrMapping/>
  </p:clrMapOvr>
  <p:transition advTm="125782">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Availability &amp; Utility Losses</a:t>
            </a:r>
          </a:p>
        </p:txBody>
      </p:sp>
      <p:sp>
        <p:nvSpPr>
          <p:cNvPr id="16387" name="Rectangle 3"/>
          <p:cNvSpPr>
            <a:spLocks noGrp="1" noChangeArrowheads="1"/>
          </p:cNvSpPr>
          <p:nvPr>
            <p:ph type="body" idx="1"/>
          </p:nvPr>
        </p:nvSpPr>
        <p:spPr/>
        <p:txBody>
          <a:bodyPr/>
          <a:lstStyle/>
          <a:p>
            <a:r>
              <a:rPr lang="en-US"/>
              <a:t>Destruction , damage, or contamination</a:t>
            </a:r>
          </a:p>
          <a:p>
            <a:r>
              <a:rPr lang="en-US"/>
              <a:t>Denial, prolongation, acceleration, or delay in use or acquisition</a:t>
            </a:r>
          </a:p>
          <a:p>
            <a:r>
              <a:rPr lang="en-US"/>
              <a:t>Movement or misplacement</a:t>
            </a:r>
          </a:p>
          <a:p>
            <a:r>
              <a:rPr lang="en-US"/>
              <a:t>Conversion or obscuration</a:t>
            </a:r>
          </a:p>
        </p:txBody>
      </p:sp>
    </p:spTree>
  </p:cSld>
  <p:clrMapOvr>
    <a:masterClrMapping/>
  </p:clrMapOvr>
  <p:transition advTm="9613">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Michigan v. Miller (2001)*</a:t>
            </a:r>
          </a:p>
        </p:txBody>
      </p:sp>
      <p:sp>
        <p:nvSpPr>
          <p:cNvPr id="18435" name="Content Placeholder 2"/>
          <p:cNvSpPr>
            <a:spLocks noGrp="1"/>
          </p:cNvSpPr>
          <p:nvPr>
            <p:ph idx="1"/>
          </p:nvPr>
        </p:nvSpPr>
        <p:spPr>
          <a:xfrm>
            <a:off x="152400" y="1104900"/>
            <a:ext cx="6324600" cy="5448300"/>
          </a:xfrm>
        </p:spPr>
        <p:txBody>
          <a:bodyPr/>
          <a:lstStyle/>
          <a:p>
            <a:pPr>
              <a:spcBef>
                <a:spcPct val="0"/>
              </a:spcBef>
            </a:pPr>
            <a:r>
              <a:rPr lang="en-US" sz="2300" dirty="0"/>
              <a:t>Michigan housewife </a:t>
            </a:r>
            <a:r>
              <a:rPr lang="en-US" sz="2300" dirty="0" err="1"/>
              <a:t>Sharee</a:t>
            </a:r>
            <a:r>
              <a:rPr lang="en-US" sz="2300" dirty="0"/>
              <a:t> Miller</a:t>
            </a:r>
          </a:p>
          <a:p>
            <a:pPr lvl="1">
              <a:spcBef>
                <a:spcPct val="0"/>
              </a:spcBef>
            </a:pPr>
            <a:r>
              <a:rPr lang="en-US" sz="2300" dirty="0"/>
              <a:t>Pathological liar, schemer, sociopath</a:t>
            </a:r>
          </a:p>
          <a:p>
            <a:pPr lvl="1">
              <a:spcBef>
                <a:spcPct val="0"/>
              </a:spcBef>
            </a:pPr>
            <a:r>
              <a:rPr lang="en-US" sz="2300" dirty="0"/>
              <a:t>Met Missouri man Jerry </a:t>
            </a:r>
            <a:r>
              <a:rPr lang="en-US" sz="2300" dirty="0" err="1"/>
              <a:t>Cassaday</a:t>
            </a:r>
            <a:r>
              <a:rPr lang="en-US" sz="2300" dirty="0"/>
              <a:t> in Internet chat room </a:t>
            </a:r>
          </a:p>
          <a:p>
            <a:pPr lvl="1">
              <a:spcBef>
                <a:spcPct val="0"/>
              </a:spcBef>
            </a:pPr>
            <a:r>
              <a:rPr lang="en-US" sz="2300" dirty="0"/>
              <a:t>Miller concocted tales of abuse by her husband</a:t>
            </a:r>
          </a:p>
          <a:p>
            <a:pPr lvl="1">
              <a:spcBef>
                <a:spcPct val="0"/>
              </a:spcBef>
            </a:pPr>
            <a:r>
              <a:rPr lang="en-US" sz="2300" dirty="0"/>
              <a:t>Met and had sex with </a:t>
            </a:r>
            <a:r>
              <a:rPr lang="en-US" sz="2300" dirty="0" err="1"/>
              <a:t>Cassaday</a:t>
            </a:r>
            <a:endParaRPr lang="en-US" sz="2300" dirty="0"/>
          </a:p>
          <a:p>
            <a:pPr lvl="1">
              <a:spcBef>
                <a:spcPct val="0"/>
              </a:spcBef>
            </a:pPr>
            <a:r>
              <a:rPr lang="en-US" sz="2300" dirty="0"/>
              <a:t>Told him she was carrying his child</a:t>
            </a:r>
          </a:p>
          <a:p>
            <a:pPr lvl="1">
              <a:spcBef>
                <a:spcPct val="0"/>
              </a:spcBef>
            </a:pPr>
            <a:r>
              <a:rPr lang="en-US" sz="2300" dirty="0"/>
              <a:t>But actually had tubal ligation</a:t>
            </a:r>
          </a:p>
          <a:p>
            <a:pPr lvl="1">
              <a:spcBef>
                <a:spcPct val="0"/>
              </a:spcBef>
            </a:pPr>
            <a:r>
              <a:rPr lang="en-US" sz="2300" dirty="0"/>
              <a:t>Claimed husband Bruce was in organized crime (really ran salvage yard)</a:t>
            </a:r>
          </a:p>
          <a:p>
            <a:pPr>
              <a:spcBef>
                <a:spcPct val="0"/>
              </a:spcBef>
            </a:pPr>
            <a:r>
              <a:rPr lang="en-US" sz="2300" dirty="0" err="1"/>
              <a:t>Cassaday</a:t>
            </a:r>
            <a:r>
              <a:rPr lang="en-US" sz="2300" dirty="0"/>
              <a:t> killed Bruce Miller with a shotgun. </a:t>
            </a:r>
          </a:p>
          <a:p>
            <a:pPr lvl="1">
              <a:spcBef>
                <a:spcPct val="0"/>
              </a:spcBef>
            </a:pPr>
            <a:r>
              <a:rPr lang="en-US" sz="2300" dirty="0"/>
              <a:t>Miller dropped </a:t>
            </a:r>
            <a:r>
              <a:rPr lang="en-US" sz="2300" dirty="0" err="1"/>
              <a:t>Cassaday</a:t>
            </a:r>
            <a:r>
              <a:rPr lang="en-US" sz="2300" dirty="0"/>
              <a:t> after murder</a:t>
            </a:r>
          </a:p>
          <a:p>
            <a:pPr lvl="1">
              <a:spcBef>
                <a:spcPct val="0"/>
              </a:spcBef>
            </a:pPr>
            <a:r>
              <a:rPr lang="en-US" sz="2300" dirty="0" err="1"/>
              <a:t>Cassaday</a:t>
            </a:r>
            <a:r>
              <a:rPr lang="en-US" sz="2300" dirty="0"/>
              <a:t> shot himself</a:t>
            </a:r>
          </a:p>
          <a:p>
            <a:pPr lvl="1">
              <a:spcBef>
                <a:spcPct val="0"/>
              </a:spcBef>
            </a:pPr>
            <a:r>
              <a:rPr lang="en-US" sz="2300" i="1" dirty="0"/>
              <a:t>Left logs of e-mails and IM</a:t>
            </a:r>
          </a:p>
        </p:txBody>
      </p:sp>
      <p:pic>
        <p:nvPicPr>
          <p:cNvPr id="18436" name="Picture 3"/>
          <p:cNvPicPr>
            <a:picLocks noChangeAspect="1" noChangeArrowheads="1"/>
          </p:cNvPicPr>
          <p:nvPr/>
        </p:nvPicPr>
        <p:blipFill>
          <a:blip r:embed="rId3" cstate="print"/>
          <a:srcRect l="21516" t="2000" r="21939" b="3001"/>
          <a:stretch>
            <a:fillRect/>
          </a:stretch>
        </p:blipFill>
        <p:spPr bwMode="auto">
          <a:xfrm>
            <a:off x="6451600" y="1166813"/>
            <a:ext cx="2692400" cy="4524375"/>
          </a:xfrm>
          <a:prstGeom prst="rect">
            <a:avLst/>
          </a:prstGeom>
          <a:noFill/>
          <a:ln w="12700">
            <a:noFill/>
            <a:miter lim="800000"/>
            <a:headEnd type="none" w="sm" len="sm"/>
            <a:tailEnd type="none" w="sm" len="sm"/>
          </a:ln>
        </p:spPr>
      </p:pic>
      <p:sp>
        <p:nvSpPr>
          <p:cNvPr id="18437" name="TextBox 5"/>
          <p:cNvSpPr txBox="1">
            <a:spLocks noChangeArrowheads="1"/>
          </p:cNvSpPr>
          <p:nvPr/>
        </p:nvSpPr>
        <p:spPr bwMode="auto">
          <a:xfrm>
            <a:off x="6858000" y="5715000"/>
            <a:ext cx="1990725" cy="276225"/>
          </a:xfrm>
          <a:prstGeom prst="rect">
            <a:avLst/>
          </a:prstGeom>
          <a:noFill/>
          <a:ln w="9525">
            <a:noFill/>
            <a:miter lim="800000"/>
            <a:headEnd/>
            <a:tailEnd/>
          </a:ln>
        </p:spPr>
        <p:txBody>
          <a:bodyPr wrap="none">
            <a:spAutoFit/>
          </a:bodyPr>
          <a:lstStyle/>
          <a:p>
            <a:pPr eaLnBrk="0" hangingPunct="0"/>
            <a:r>
              <a:rPr lang="en-US" sz="1200">
                <a:hlinkClick r:id="rId4"/>
              </a:rPr>
              <a:t>http://tinyurl.com/3avorf</a:t>
            </a:r>
            <a:r>
              <a:rPr lang="en-US" sz="12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Michigan v. Miller* (cont’d)</a:t>
            </a:r>
          </a:p>
        </p:txBody>
      </p:sp>
      <p:sp>
        <p:nvSpPr>
          <p:cNvPr id="19459" name="Rectangle 3"/>
          <p:cNvSpPr>
            <a:spLocks noGrp="1" noChangeArrowheads="1"/>
          </p:cNvSpPr>
          <p:nvPr>
            <p:ph type="body" idx="1"/>
          </p:nvPr>
        </p:nvSpPr>
        <p:spPr>
          <a:xfrm>
            <a:off x="533400" y="1219200"/>
            <a:ext cx="8077200" cy="5257800"/>
          </a:xfrm>
        </p:spPr>
        <p:txBody>
          <a:bodyPr>
            <a:normAutofit lnSpcReduction="10000"/>
          </a:bodyPr>
          <a:lstStyle/>
          <a:p>
            <a:pPr>
              <a:lnSpc>
                <a:spcPct val="100000"/>
              </a:lnSpc>
              <a:spcBef>
                <a:spcPts val="0"/>
              </a:spcBef>
              <a:buFont typeface="Wingdings" pitchFamily="2" charset="2"/>
              <a:buNone/>
              <a:defRPr/>
            </a:pPr>
            <a:r>
              <a:rPr lang="en-US" sz="2000" i="1" dirty="0"/>
              <a:t>	“Michigan vs Miller is a classic murder triangle that was planned over the Internet.  The news media at the time was claiming that this was the first prosecution where the Internet was key in the planning of a murder. . . .  The case itself was made from a briefcase left behind by a jilted lover, an ex homicide detective, who committed suicide.  Jerry </a:t>
            </a:r>
            <a:r>
              <a:rPr lang="en-US" sz="2000" i="1" dirty="0" err="1"/>
              <a:t>Cassaday</a:t>
            </a:r>
            <a:r>
              <a:rPr lang="en-US" sz="2000" i="1" dirty="0"/>
              <a:t> had driven to Michigan and killed Bruce Miller, </a:t>
            </a:r>
            <a:r>
              <a:rPr lang="en-US" sz="2000" i="1" dirty="0" err="1"/>
              <a:t>Sharee</a:t>
            </a:r>
            <a:r>
              <a:rPr lang="en-US" sz="2000" i="1" dirty="0"/>
              <a:t> Miller’s husband.  </a:t>
            </a:r>
            <a:br>
              <a:rPr lang="en-US" sz="2000" i="1" dirty="0"/>
            </a:br>
            <a:br>
              <a:rPr lang="en-US" sz="2000" i="1" dirty="0"/>
            </a:br>
            <a:r>
              <a:rPr lang="en-US" sz="2000" i="1" dirty="0"/>
              <a:t>Computer Forensics played a major part in building the history of the seduction and validating evidence left by Jerry </a:t>
            </a:r>
            <a:r>
              <a:rPr lang="en-US" sz="2000" i="1" dirty="0" err="1"/>
              <a:t>Cassaday</a:t>
            </a:r>
            <a:r>
              <a:rPr lang="en-US" sz="2000" i="1" dirty="0"/>
              <a:t>.  Prosecutors clearly state that without the computer forensic evidence, no prosecution would have been possible.  </a:t>
            </a:r>
            <a:br>
              <a:rPr lang="en-US" sz="2000" i="1" dirty="0"/>
            </a:br>
            <a:br>
              <a:rPr lang="en-US" sz="2000" i="1" dirty="0"/>
            </a:br>
            <a:r>
              <a:rPr lang="en-US" sz="2000" i="1" dirty="0" err="1"/>
              <a:t>Sharee</a:t>
            </a:r>
            <a:r>
              <a:rPr lang="en-US" sz="2000" i="1" dirty="0"/>
              <a:t> Miller [went to] prison for Conspiracy to Commit First Degree Murder – Life Sentence and Second Degree Murder – 54-82 years. . . .”</a:t>
            </a:r>
            <a:br>
              <a:rPr lang="en-US" sz="2000" i="1" dirty="0"/>
            </a:br>
            <a:endParaRPr lang="en-US" sz="2000" i="1" dirty="0"/>
          </a:p>
        </p:txBody>
      </p:sp>
      <p:sp>
        <p:nvSpPr>
          <p:cNvPr id="19460" name="Text Box 4"/>
          <p:cNvSpPr txBox="1">
            <a:spLocks noChangeArrowheads="1"/>
          </p:cNvSpPr>
          <p:nvPr/>
        </p:nvSpPr>
        <p:spPr bwMode="auto">
          <a:xfrm>
            <a:off x="914400" y="5943600"/>
            <a:ext cx="6591300" cy="523875"/>
          </a:xfrm>
          <a:prstGeom prst="rect">
            <a:avLst/>
          </a:prstGeom>
          <a:solidFill>
            <a:srgbClr val="FFC000"/>
          </a:solidFill>
          <a:ln w="12700">
            <a:noFill/>
            <a:miter lim="800000"/>
            <a:headEnd type="none" w="sm" len="sm"/>
            <a:tailEnd type="none" w="sm" len="sm"/>
          </a:ln>
          <a:scene3d>
            <a:camera prst="orthographicFront"/>
            <a:lightRig rig="threePt" dir="t"/>
          </a:scene3d>
          <a:sp3d>
            <a:bevelT/>
          </a:sp3d>
        </p:spPr>
        <p:txBody>
          <a:bodyPr wrap="none">
            <a:spAutoFit/>
          </a:bodyPr>
          <a:lstStyle/>
          <a:p>
            <a:pPr eaLnBrk="0" hangingPunct="0"/>
            <a:r>
              <a:rPr lang="en-US" sz="1400" dirty="0"/>
              <a:t>_____</a:t>
            </a:r>
          </a:p>
          <a:p>
            <a:pPr eaLnBrk="0" hangingPunct="0"/>
            <a:r>
              <a:rPr lang="en-US" sz="1400" dirty="0"/>
              <a:t>* </a:t>
            </a:r>
            <a:r>
              <a:rPr lang="en-US" sz="1400" dirty="0">
                <a:hlinkClick r:id="rId3"/>
              </a:rPr>
              <a:t>http://www.secureworldexpo.com/events/conference-details.php?cid=446</a:t>
            </a:r>
            <a:r>
              <a:rPr lang="en-US" sz="1400" dirty="0"/>
              <a:t> </a:t>
            </a:r>
          </a:p>
        </p:txBody>
      </p:sp>
      <p:sp>
        <p:nvSpPr>
          <p:cNvPr id="5" name="Text Box 4"/>
          <p:cNvSpPr txBox="1">
            <a:spLocks noChangeArrowheads="1"/>
          </p:cNvSpPr>
          <p:nvPr/>
        </p:nvSpPr>
        <p:spPr bwMode="auto">
          <a:xfrm>
            <a:off x="914400" y="6550223"/>
            <a:ext cx="6552884" cy="307777"/>
          </a:xfrm>
          <a:prstGeom prst="rect">
            <a:avLst/>
          </a:prstGeom>
          <a:solidFill>
            <a:srgbClr val="FFC000"/>
          </a:solidFill>
          <a:ln w="12700">
            <a:noFill/>
            <a:miter lim="800000"/>
            <a:headEnd type="none" w="sm" len="sm"/>
            <a:tailEnd type="none" w="sm" len="sm"/>
          </a:ln>
          <a:scene3d>
            <a:camera prst="orthographicFront"/>
            <a:lightRig rig="threePt" dir="t"/>
          </a:scene3d>
          <a:sp3d>
            <a:bevelT/>
          </a:sp3d>
        </p:spPr>
        <p:txBody>
          <a:bodyPr wrap="none">
            <a:spAutoFit/>
          </a:bodyPr>
          <a:lstStyle/>
          <a:p>
            <a:pPr eaLnBrk="0" hangingPunct="0"/>
            <a:r>
              <a:rPr lang="en-US" sz="1400" dirty="0"/>
              <a:t>Also </a:t>
            </a:r>
            <a:r>
              <a:rPr lang="en-US" sz="1400" dirty="0">
                <a:hlinkClick r:id="rId4"/>
              </a:rPr>
              <a:t>http://www.examiner.com/list/sharee-miller-where-she-is-now-timeline</a:t>
            </a:r>
            <a:r>
              <a:rPr lang="en-US" sz="14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Topics</a:t>
            </a:r>
          </a:p>
        </p:txBody>
      </p:sp>
      <p:sp>
        <p:nvSpPr>
          <p:cNvPr id="3075" name="Rectangle 3"/>
          <p:cNvSpPr>
            <a:spLocks noGrp="1" noChangeArrowheads="1"/>
          </p:cNvSpPr>
          <p:nvPr>
            <p:ph type="body" idx="1"/>
          </p:nvPr>
        </p:nvSpPr>
        <p:spPr/>
        <p:txBody>
          <a:bodyPr/>
          <a:lstStyle/>
          <a:p>
            <a:r>
              <a:rPr lang="en-US" dirty="0"/>
              <a:t>Computers and Crime</a:t>
            </a:r>
          </a:p>
          <a:p>
            <a:r>
              <a:rPr lang="en-US" dirty="0"/>
              <a:t>Fundamentals of IA</a:t>
            </a:r>
          </a:p>
          <a:p>
            <a:r>
              <a:rPr lang="en-US" dirty="0"/>
              <a:t>Computers and Crime</a:t>
            </a:r>
          </a:p>
          <a:p>
            <a:r>
              <a:rPr lang="en-US" dirty="0"/>
              <a:t>Terminology</a:t>
            </a:r>
          </a:p>
          <a:p>
            <a:r>
              <a:rPr lang="en-US" dirty="0"/>
              <a:t>Criminal Hacker Propaganda</a:t>
            </a:r>
          </a:p>
        </p:txBody>
      </p:sp>
      <p:pic>
        <p:nvPicPr>
          <p:cNvPr id="3076" name="Picture 4" descr="C:\Program Files\Microsoft Office\Media\CntCD1\ClipArt2\j0231770.wmf"/>
          <p:cNvPicPr>
            <a:picLocks noChangeAspect="1" noChangeArrowheads="1"/>
          </p:cNvPicPr>
          <p:nvPr/>
        </p:nvPicPr>
        <p:blipFill>
          <a:blip r:embed="rId3" cstate="print"/>
          <a:srcRect/>
          <a:stretch>
            <a:fillRect/>
          </a:stretch>
        </p:blipFill>
        <p:spPr bwMode="auto">
          <a:xfrm>
            <a:off x="5715000" y="1447800"/>
            <a:ext cx="3133725" cy="32004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t>Terminology and References</a:t>
            </a:r>
          </a:p>
        </p:txBody>
      </p:sp>
      <p:sp>
        <p:nvSpPr>
          <p:cNvPr id="20483" name="Rectangle 3"/>
          <p:cNvSpPr>
            <a:spLocks noGrp="1" noChangeArrowheads="1"/>
          </p:cNvSpPr>
          <p:nvPr>
            <p:ph type="body" idx="1"/>
          </p:nvPr>
        </p:nvSpPr>
        <p:spPr>
          <a:xfrm>
            <a:off x="457200" y="1143000"/>
            <a:ext cx="8534400" cy="5410200"/>
          </a:xfrm>
        </p:spPr>
        <p:txBody>
          <a:bodyPr/>
          <a:lstStyle/>
          <a:p>
            <a:r>
              <a:rPr lang="en-US"/>
              <a:t>CJ341/IA241 </a:t>
            </a:r>
            <a:r>
              <a:rPr lang="en-US" dirty="0"/>
              <a:t>materials</a:t>
            </a:r>
          </a:p>
          <a:p>
            <a:pPr lvl="1"/>
            <a:r>
              <a:rPr lang="en-US" sz="2000" dirty="0">
                <a:latin typeface="Arial Narrow" pitchFamily="34" charset="0"/>
                <a:hlinkClick r:id="rId3"/>
              </a:rPr>
              <a:t>http://www.mekabay.com/courses/academic/norwich/cj341/index.htm</a:t>
            </a:r>
            <a:r>
              <a:rPr lang="en-US" dirty="0"/>
              <a:t> </a:t>
            </a:r>
          </a:p>
          <a:p>
            <a:r>
              <a:rPr lang="en-US" dirty="0"/>
              <a:t>Learn basic terms:  see </a:t>
            </a:r>
            <a:r>
              <a:rPr lang="en-US" i="1" dirty="0"/>
              <a:t>Glossary</a:t>
            </a:r>
            <a:r>
              <a:rPr lang="en-US" dirty="0"/>
              <a:t> and texts</a:t>
            </a:r>
          </a:p>
          <a:p>
            <a:pPr lvl="1"/>
            <a:r>
              <a:rPr lang="en-US" dirty="0"/>
              <a:t>Glossary available online</a:t>
            </a:r>
          </a:p>
          <a:p>
            <a:pPr lvl="2"/>
            <a:r>
              <a:rPr lang="en-US" sz="2000" dirty="0">
                <a:latin typeface="Arial Narrow" pitchFamily="34" charset="0"/>
                <a:hlinkClick r:id="rId4"/>
              </a:rPr>
              <a:t>http://www.mekabay.com/overviews/glossary.htm</a:t>
            </a:r>
            <a:r>
              <a:rPr lang="en-US" sz="2000" dirty="0">
                <a:latin typeface="Arial Narrow" pitchFamily="34" charset="0"/>
              </a:rPr>
              <a:t> </a:t>
            </a:r>
          </a:p>
          <a:p>
            <a:pPr lvl="2"/>
            <a:r>
              <a:rPr lang="en-US" sz="2000" dirty="0">
                <a:latin typeface="Arial Narrow" pitchFamily="34" charset="0"/>
                <a:hlinkClick r:id="rId5"/>
              </a:rPr>
              <a:t>http://www.mekabay.com/overviews/glossary.pdf</a:t>
            </a:r>
            <a:r>
              <a:rPr lang="en-US" sz="2000" dirty="0">
                <a:latin typeface="Arial Narrow" pitchFamily="34" charset="0"/>
              </a:rPr>
              <a:t> </a:t>
            </a:r>
          </a:p>
          <a:p>
            <a:r>
              <a:rPr lang="en-US" dirty="0"/>
              <a:t>Other reference materials</a:t>
            </a:r>
          </a:p>
          <a:p>
            <a:pPr lvl="1"/>
            <a:r>
              <a:rPr lang="en-US" sz="2000" dirty="0">
                <a:latin typeface="Arial Narrow" pitchFamily="34" charset="0"/>
                <a:hlinkClick r:id="rId6"/>
              </a:rPr>
              <a:t>http://www.mekabay.com/overviews/index.htm</a:t>
            </a:r>
            <a:r>
              <a:rPr lang="en-US" sz="2000" dirty="0">
                <a:latin typeface="Arial Narrow" pitchFamily="34" charset="0"/>
              </a:rPr>
              <a:t> </a:t>
            </a:r>
          </a:p>
          <a:p>
            <a:pPr lvl="1"/>
            <a:r>
              <a:rPr lang="en-US" sz="2000" dirty="0">
                <a:latin typeface="Arial Narrow" pitchFamily="34" charset="0"/>
                <a:hlinkClick r:id="rId7"/>
              </a:rPr>
              <a:t>http://www.mekabay.com/methodology/index.htm</a:t>
            </a:r>
            <a:r>
              <a:rPr lang="en-US" dirty="0"/>
              <a:t> </a:t>
            </a:r>
          </a:p>
          <a:p>
            <a:r>
              <a:rPr lang="en-US" dirty="0"/>
              <a:t>Department of Justice Cybercrime site</a:t>
            </a:r>
          </a:p>
          <a:p>
            <a:pPr lvl="1"/>
            <a:r>
              <a:rPr lang="en-US" dirty="0">
                <a:hlinkClick r:id="rId8"/>
              </a:rPr>
              <a:t>http://www.justice.gov/criminal/cybercrime/</a:t>
            </a:r>
            <a:r>
              <a:rPr lang="en-US" dirty="0"/>
              <a:t>  </a:t>
            </a:r>
          </a:p>
          <a:p>
            <a:pPr lvl="1"/>
            <a:r>
              <a:rPr lang="en-US" dirty="0"/>
              <a:t>Constantly updated list of press releases and documents about computer-related crime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a:t>Criminal Hacker Propaganda</a:t>
            </a:r>
          </a:p>
        </p:txBody>
      </p:sp>
      <p:sp>
        <p:nvSpPr>
          <p:cNvPr id="21507" name="Rectangle 3"/>
          <p:cNvSpPr>
            <a:spLocks noGrp="1" noChangeArrowheads="1"/>
          </p:cNvSpPr>
          <p:nvPr>
            <p:ph type="body" idx="1"/>
          </p:nvPr>
        </p:nvSpPr>
        <p:spPr/>
        <p:txBody>
          <a:bodyPr/>
          <a:lstStyle/>
          <a:p>
            <a:pPr marL="457200" indent="-457200">
              <a:buFont typeface="Wingdings" pitchFamily="2" charset="2"/>
              <a:buAutoNum type="arabicPeriod"/>
            </a:pPr>
            <a:r>
              <a:rPr lang="en-US" sz="2000" dirty="0"/>
              <a:t>“I don’t know why you system guys are getting your shorts in a knot:  we’re just looking around – we’re not doing any harm.” – </a:t>
            </a:r>
            <a:r>
              <a:rPr lang="en-US" sz="2000" i="1" dirty="0"/>
              <a:t>Eric Corley ~1996 at a panel discussion organized by the NCSA</a:t>
            </a:r>
          </a:p>
          <a:p>
            <a:pPr marL="457200" indent="-457200">
              <a:buFont typeface="Wingdings" pitchFamily="2" charset="2"/>
              <a:buAutoNum type="arabicPeriod"/>
            </a:pPr>
            <a:endParaRPr lang="en-US" sz="2000" dirty="0"/>
          </a:p>
          <a:p>
            <a:pPr marL="457200" indent="-457200">
              <a:buFont typeface="Wingdings" pitchFamily="2" charset="2"/>
              <a:buAutoNum type="arabicPeriod"/>
            </a:pPr>
            <a:r>
              <a:rPr lang="en-US" sz="2000" dirty="0"/>
              <a:t>“Breaking into your systems is doing you a favor by showing you your vulnerabilities so you can fix them.”</a:t>
            </a:r>
          </a:p>
          <a:p>
            <a:pPr marL="457200" indent="-457200">
              <a:buFont typeface="Wingdings" pitchFamily="2" charset="2"/>
              <a:buAutoNum type="arabicPeriod"/>
            </a:pPr>
            <a:endParaRPr lang="en-US" sz="2000" dirty="0"/>
          </a:p>
          <a:p>
            <a:pPr marL="457200" indent="-457200">
              <a:buFont typeface="Wingdings" pitchFamily="2" charset="2"/>
              <a:buAutoNum type="arabicPeriod"/>
            </a:pPr>
            <a:r>
              <a:rPr lang="en-US" sz="2000" dirty="0"/>
              <a:t>“Vandalizing Web sites / writing viruses / creating denial-of-service attacks improves security by forcing manufacturers to improve their products.”</a:t>
            </a:r>
          </a:p>
          <a:p>
            <a:pPr marL="457200" indent="-457200">
              <a:buFont typeface="Wingdings" pitchFamily="2" charset="2"/>
              <a:buAutoNum type="arabicPeriod"/>
            </a:pPr>
            <a:endParaRPr lang="en-US" sz="2000" dirty="0"/>
          </a:p>
          <a:p>
            <a:pPr marL="457200" indent="-457200">
              <a:buFont typeface="Wingdings" pitchFamily="2" charset="2"/>
              <a:buAutoNum type="arabicPeriod"/>
            </a:pPr>
            <a:r>
              <a:rPr lang="en-US" sz="2000" dirty="0"/>
              <a:t>“Information wants to be free.”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a:t>Propaganda from IP Thieves</a:t>
            </a:r>
          </a:p>
        </p:txBody>
      </p:sp>
      <p:sp>
        <p:nvSpPr>
          <p:cNvPr id="22531" name="Rectangle 3"/>
          <p:cNvSpPr>
            <a:spLocks noGrp="1" noChangeArrowheads="1"/>
          </p:cNvSpPr>
          <p:nvPr>
            <p:ph type="body" idx="1"/>
          </p:nvPr>
        </p:nvSpPr>
        <p:spPr>
          <a:xfrm>
            <a:off x="990600" y="1066800"/>
            <a:ext cx="7162800" cy="5486400"/>
          </a:xfrm>
        </p:spPr>
        <p:txBody>
          <a:bodyPr/>
          <a:lstStyle/>
          <a:p>
            <a:pPr marL="381000" indent="-381000">
              <a:buFont typeface="Wingdings" pitchFamily="2" charset="2"/>
              <a:buAutoNum type="arabicPeriod"/>
            </a:pPr>
            <a:r>
              <a:rPr lang="en-US" sz="2000" dirty="0"/>
              <a:t>“Everyone’s doing it.”</a:t>
            </a:r>
          </a:p>
          <a:p>
            <a:pPr marL="381000" indent="-381000">
              <a:buFont typeface="Wingdings" pitchFamily="2" charset="2"/>
              <a:buAutoNum type="arabicPeriod"/>
            </a:pPr>
            <a:r>
              <a:rPr lang="en-US" sz="2000" dirty="0"/>
              <a:t>“We won’t get caught.”</a:t>
            </a:r>
          </a:p>
          <a:p>
            <a:pPr marL="381000" indent="-381000">
              <a:buFont typeface="Wingdings" pitchFamily="2" charset="2"/>
              <a:buAutoNum type="arabicPeriod"/>
            </a:pPr>
            <a:r>
              <a:rPr lang="en-US" sz="2000" dirty="0"/>
              <a:t>“It’s the music / software industry’s fault:  if they don’t want theft, they should charge less.”</a:t>
            </a:r>
          </a:p>
          <a:p>
            <a:pPr marL="381000" indent="-381000">
              <a:buFont typeface="Wingdings" pitchFamily="2" charset="2"/>
              <a:buAutoNum type="arabicPeriod"/>
            </a:pPr>
            <a:r>
              <a:rPr lang="en-US" sz="2000" dirty="0"/>
              <a:t>“It’s the producers’ fault: if they don’t want theft, they should make it technically impossible.”</a:t>
            </a:r>
          </a:p>
          <a:p>
            <a:pPr marL="381000" indent="-381000">
              <a:buFont typeface="Wingdings" pitchFamily="2" charset="2"/>
              <a:buAutoNum type="arabicPeriod"/>
            </a:pPr>
            <a:r>
              <a:rPr lang="en-US" sz="2000" dirty="0"/>
              <a:t>“It doesn’t hurt anyone.”</a:t>
            </a:r>
          </a:p>
          <a:p>
            <a:pPr marL="381000" indent="-381000">
              <a:buFont typeface="Wingdings" pitchFamily="2" charset="2"/>
              <a:buAutoNum type="arabicPeriod"/>
            </a:pPr>
            <a:r>
              <a:rPr lang="en-US" sz="2000" dirty="0"/>
              <a:t>“It only hurts a company — I wouldn’t steal it from an individual.”</a:t>
            </a:r>
          </a:p>
          <a:p>
            <a:pPr marL="381000" indent="-381000">
              <a:buFont typeface="Wingdings" pitchFamily="2" charset="2"/>
              <a:buAutoNum type="arabicPeriod"/>
            </a:pPr>
            <a:r>
              <a:rPr lang="en-US" sz="2000" dirty="0"/>
              <a:t>“The music industry is violating the rights of the musicians, so breaching copyright is a Good Thing.”</a:t>
            </a:r>
          </a:p>
          <a:p>
            <a:pPr marL="381000" indent="-381000">
              <a:buFont typeface="Wingdings" pitchFamily="2" charset="2"/>
              <a:buAutoNum type="arabicPeriod"/>
            </a:pPr>
            <a:r>
              <a:rPr lang="en-US" sz="2000" dirty="0"/>
              <a:t>“Our theft is helping the software / music industry increase their sales.”</a:t>
            </a:r>
          </a:p>
          <a:p>
            <a:pPr marL="381000" indent="-381000">
              <a:buFont typeface="Wingdings" pitchFamily="2" charset="2"/>
              <a:buAutoNum type="arabicPeriod"/>
            </a:pPr>
            <a:r>
              <a:rPr lang="en-US" sz="2000" dirty="0"/>
              <a:t>“No software / music / art should ever be copyrighted — it should always be free.”</a:t>
            </a:r>
          </a:p>
          <a:p>
            <a:pPr marL="381000" indent="-381000">
              <a:buFont typeface="Wingdings" pitchFamily="2" charset="2"/>
              <a:buAutoNum type="arabicPeriod"/>
            </a:pPr>
            <a:r>
              <a:rPr lang="en-US" sz="2000" dirty="0"/>
              <a:t>“But I need it and I don’t want to pay for it.”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IS340 Class Notes </a:t>
            </a:r>
            <a:r>
              <a:rPr lang="en-US" baseline="0" dirty="0"/>
              <a:t>about Computer Crime</a:t>
            </a:r>
            <a:endParaRPr lang="en-US" dirty="0"/>
          </a:p>
        </p:txBody>
      </p:sp>
      <p:sp>
        <p:nvSpPr>
          <p:cNvPr id="3" name="Content Placeholder 2"/>
          <p:cNvSpPr>
            <a:spLocks noGrp="1"/>
          </p:cNvSpPr>
          <p:nvPr>
            <p:ph idx="1"/>
          </p:nvPr>
        </p:nvSpPr>
        <p:spPr>
          <a:xfrm>
            <a:off x="914400" y="1219200"/>
            <a:ext cx="7924800" cy="5410200"/>
          </a:xfrm>
        </p:spPr>
        <p:txBody>
          <a:bodyPr/>
          <a:lstStyle/>
          <a:p>
            <a:pPr marL="0" indent="0">
              <a:buNone/>
            </a:pPr>
            <a:r>
              <a:rPr lang="en-US" sz="2800" dirty="0"/>
              <a:t>IS340 Lectures</a:t>
            </a:r>
            <a:br>
              <a:rPr lang="en-US" sz="2800" dirty="0"/>
            </a:br>
            <a:r>
              <a:rPr lang="en-US" sz="1600" dirty="0">
                <a:latin typeface="Arial Narrow" pitchFamily="34" charset="0"/>
                <a:hlinkClick r:id="rId3"/>
              </a:rPr>
              <a:t>http://www.mekabay.com/courses/academic/norwich/is340/is340_lectures/index.htm</a:t>
            </a:r>
            <a:r>
              <a:rPr lang="en-US" dirty="0"/>
              <a:t> or </a:t>
            </a:r>
            <a:r>
              <a:rPr lang="en-US" dirty="0">
                <a:hlinkClick r:id="rId4"/>
              </a:rPr>
              <a:t>http://tinyurl.com/340-LECTURES</a:t>
            </a:r>
            <a:r>
              <a:rPr lang="en-US" dirty="0"/>
              <a:t> </a:t>
            </a:r>
          </a:p>
          <a:p>
            <a:r>
              <a:rPr lang="en-US" dirty="0"/>
              <a:t>CSH5 </a:t>
            </a:r>
            <a:r>
              <a:rPr lang="en-US" dirty="0" err="1"/>
              <a:t>Ch</a:t>
            </a:r>
            <a:r>
              <a:rPr lang="en-US" dirty="0"/>
              <a:t> 2 History of Computer Crime</a:t>
            </a:r>
          </a:p>
          <a:p>
            <a:r>
              <a:rPr lang="en-US" dirty="0"/>
              <a:t>CSH5 </a:t>
            </a:r>
            <a:r>
              <a:rPr lang="en-US" dirty="0" err="1"/>
              <a:t>Ch</a:t>
            </a:r>
            <a:r>
              <a:rPr lang="en-US" dirty="0"/>
              <a:t> 14 Information Warfare </a:t>
            </a:r>
          </a:p>
          <a:p>
            <a:r>
              <a:rPr lang="en-US" dirty="0"/>
              <a:t>CSH5 </a:t>
            </a:r>
            <a:r>
              <a:rPr lang="en-US" dirty="0" err="1"/>
              <a:t>Ch</a:t>
            </a:r>
            <a:r>
              <a:rPr lang="en-US" dirty="0"/>
              <a:t> 15 Penetrating Computer Systems and Networks</a:t>
            </a:r>
          </a:p>
          <a:p>
            <a:r>
              <a:rPr lang="en-US" dirty="0"/>
              <a:t>CSH5 </a:t>
            </a:r>
            <a:r>
              <a:rPr lang="en-US" dirty="0" err="1"/>
              <a:t>Ch</a:t>
            </a:r>
            <a:r>
              <a:rPr lang="en-US" dirty="0"/>
              <a:t> 16 Malicious Code </a:t>
            </a:r>
          </a:p>
          <a:p>
            <a:r>
              <a:rPr lang="en-US" dirty="0"/>
              <a:t>CSH5 </a:t>
            </a:r>
            <a:r>
              <a:rPr lang="en-US" dirty="0" err="1"/>
              <a:t>Ch</a:t>
            </a:r>
            <a:r>
              <a:rPr lang="en-US" dirty="0"/>
              <a:t> 17 Mobile Code</a:t>
            </a:r>
          </a:p>
          <a:p>
            <a:r>
              <a:rPr lang="en-US" dirty="0"/>
              <a:t>CSH5 </a:t>
            </a:r>
            <a:r>
              <a:rPr lang="en-US" dirty="0" err="1"/>
              <a:t>Ch</a:t>
            </a:r>
            <a:r>
              <a:rPr lang="en-US" dirty="0"/>
              <a:t> 18 Denial-of-service Attacks</a:t>
            </a:r>
          </a:p>
          <a:p>
            <a:r>
              <a:rPr lang="en-US" dirty="0"/>
              <a:t>CSH5 </a:t>
            </a:r>
            <a:r>
              <a:rPr lang="en-US" dirty="0" err="1"/>
              <a:t>Ch</a:t>
            </a:r>
            <a:r>
              <a:rPr lang="en-US" dirty="0"/>
              <a:t> 19 Social Engineering and Low-Tech Attacks</a:t>
            </a:r>
          </a:p>
          <a:p>
            <a:r>
              <a:rPr lang="en-US" dirty="0"/>
              <a:t>CSH5 </a:t>
            </a:r>
            <a:r>
              <a:rPr lang="en-US" dirty="0" err="1"/>
              <a:t>Ch</a:t>
            </a:r>
            <a:r>
              <a:rPr lang="en-US" dirty="0"/>
              <a:t> 20 Spam, Phishing and Trojans</a:t>
            </a:r>
          </a:p>
          <a:p>
            <a:pPr lvl="1"/>
            <a:endParaRPr lang="en-US" dirty="0"/>
          </a:p>
        </p:txBody>
      </p:sp>
      <p:sp>
        <p:nvSpPr>
          <p:cNvPr id="5" name="TextBox 4"/>
          <p:cNvSpPr txBox="1"/>
          <p:nvPr/>
        </p:nvSpPr>
        <p:spPr>
          <a:xfrm>
            <a:off x="5486400" y="3657600"/>
            <a:ext cx="3581400" cy="1200329"/>
          </a:xfrm>
          <a:prstGeom prst="rect">
            <a:avLst/>
          </a:prstGeom>
          <a:solidFill>
            <a:srgbClr val="FFC000"/>
          </a:solidFill>
          <a:scene3d>
            <a:camera prst="orthographicFront"/>
            <a:lightRig rig="threePt" dir="t"/>
          </a:scene3d>
          <a:sp3d>
            <a:bevelT/>
          </a:sp3d>
        </p:spPr>
        <p:txBody>
          <a:bodyPr wrap="square" rtlCol="0">
            <a:spAutoFit/>
          </a:bodyPr>
          <a:lstStyle/>
          <a:p>
            <a:r>
              <a:rPr lang="en-US" sz="1800" dirty="0"/>
              <a:t>CSH5 = Bosworth, Kabay &amp; Whyne. </a:t>
            </a:r>
            <a:r>
              <a:rPr lang="en-US" sz="1800" i="1" dirty="0"/>
              <a:t>Computer Security Handbook, </a:t>
            </a:r>
            <a:r>
              <a:rPr lang="en-US" sz="1800" dirty="0"/>
              <a:t>5</a:t>
            </a:r>
            <a:r>
              <a:rPr lang="en-US" sz="1800" baseline="30000" dirty="0"/>
              <a:t>th</a:t>
            </a:r>
            <a:r>
              <a:rPr lang="en-US" sz="1800" dirty="0"/>
              <a:t> edition. Wiley, 2009.</a:t>
            </a:r>
          </a:p>
        </p:txBody>
      </p:sp>
    </p:spTree>
    <p:extLst>
      <p:ext uri="{BB962C8B-B14F-4D97-AF65-F5344CB8AC3E}">
        <p14:creationId xmlns:p14="http://schemas.microsoft.com/office/powerpoint/2010/main" val="2042952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90600" y="152400"/>
            <a:ext cx="7162800" cy="5029200"/>
          </a:xfrm>
        </p:spPr>
        <p:txBody>
          <a:bodyPr/>
          <a:lstStyle/>
          <a:p>
            <a:pPr algn="ctr"/>
            <a:r>
              <a:rPr lang="en-US" sz="8000" dirty="0"/>
              <a:t>Now go and study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Computers and Crime (1)</a:t>
            </a:r>
          </a:p>
        </p:txBody>
      </p:sp>
      <p:sp>
        <p:nvSpPr>
          <p:cNvPr id="3" name="Content Placeholder 2"/>
          <p:cNvSpPr>
            <a:spLocks noGrp="1"/>
          </p:cNvSpPr>
          <p:nvPr>
            <p:ph idx="1"/>
          </p:nvPr>
        </p:nvSpPr>
        <p:spPr/>
        <p:txBody>
          <a:bodyPr/>
          <a:lstStyle/>
          <a:p>
            <a:r>
              <a:rPr lang="en-US" dirty="0"/>
              <a:t>Computers can play three roles in crime</a:t>
            </a:r>
          </a:p>
          <a:p>
            <a:pPr lvl="1"/>
            <a:r>
              <a:rPr lang="en-US" dirty="0"/>
              <a:t>Target</a:t>
            </a:r>
          </a:p>
          <a:p>
            <a:pPr lvl="1"/>
            <a:r>
              <a:rPr lang="en-US" dirty="0"/>
              <a:t>Tool</a:t>
            </a:r>
          </a:p>
          <a:p>
            <a:pPr lvl="1"/>
            <a:r>
              <a:rPr lang="en-US" dirty="0"/>
              <a:t>Repository of evidence</a:t>
            </a:r>
          </a:p>
          <a:p>
            <a:pPr lvl="0"/>
            <a:r>
              <a:rPr lang="en-US" dirty="0"/>
              <a:t>Information assurance attempts to reduce vulnerabilities of systems to attacks</a:t>
            </a:r>
          </a:p>
          <a:p>
            <a:pPr lvl="0"/>
            <a:r>
              <a:rPr lang="en-US" dirty="0"/>
              <a:t>Secure design and programming try to reduce vulnerabilities of code to misuse</a:t>
            </a:r>
          </a:p>
          <a:p>
            <a:pPr lvl="0"/>
            <a:r>
              <a:rPr lang="en-US" dirty="0" err="1"/>
              <a:t>Cyberforensics</a:t>
            </a:r>
            <a:r>
              <a:rPr lang="en-US" dirty="0"/>
              <a:t> provide methods for securing evidence from computers and networks</a:t>
            </a:r>
          </a:p>
        </p:txBody>
      </p:sp>
    </p:spTree>
    <p:extLst>
      <p:ext uri="{BB962C8B-B14F-4D97-AF65-F5344CB8AC3E}">
        <p14:creationId xmlns:p14="http://schemas.microsoft.com/office/powerpoint/2010/main" val="3757818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Computers and Crime (2)</a:t>
            </a:r>
          </a:p>
        </p:txBody>
      </p:sp>
      <p:sp>
        <p:nvSpPr>
          <p:cNvPr id="144387" name="Rectangle 3"/>
          <p:cNvSpPr>
            <a:spLocks noGrp="1" noChangeArrowheads="1"/>
          </p:cNvSpPr>
          <p:nvPr>
            <p:ph type="body" idx="1"/>
          </p:nvPr>
        </p:nvSpPr>
        <p:spPr>
          <a:xfrm>
            <a:off x="990600" y="1066800"/>
            <a:ext cx="7620000" cy="5410200"/>
          </a:xfrm>
        </p:spPr>
        <p:txBody>
          <a:bodyPr>
            <a:normAutofit fontScale="92500" lnSpcReduction="10000"/>
          </a:bodyPr>
          <a:lstStyle/>
          <a:p>
            <a:pPr>
              <a:lnSpc>
                <a:spcPct val="100000"/>
              </a:lnSpc>
              <a:spcBef>
                <a:spcPts val="300"/>
              </a:spcBef>
              <a:spcAft>
                <a:spcPts val="300"/>
              </a:spcAft>
              <a:defRPr/>
            </a:pPr>
            <a:r>
              <a:rPr lang="en-US" sz="1800" dirty="0"/>
              <a:t>Computer crime always is directed against a computer – everything else is computer-related crime</a:t>
            </a:r>
          </a:p>
          <a:p>
            <a:pPr>
              <a:lnSpc>
                <a:spcPct val="100000"/>
              </a:lnSpc>
              <a:spcBef>
                <a:spcPts val="300"/>
              </a:spcBef>
              <a:spcAft>
                <a:spcPts val="300"/>
              </a:spcAft>
              <a:defRPr/>
            </a:pPr>
            <a:r>
              <a:rPr lang="en-US" sz="1800" dirty="0"/>
              <a:t>Computers as the victim or target</a:t>
            </a:r>
          </a:p>
          <a:p>
            <a:pPr lvl="1">
              <a:lnSpc>
                <a:spcPct val="100000"/>
              </a:lnSpc>
              <a:spcBef>
                <a:spcPts val="300"/>
              </a:spcBef>
              <a:spcAft>
                <a:spcPts val="300"/>
              </a:spcAft>
              <a:defRPr/>
            </a:pPr>
            <a:r>
              <a:rPr lang="en-US" sz="1800" dirty="0"/>
              <a:t>Theft (as a byproduct of an attack against a computer)</a:t>
            </a:r>
          </a:p>
          <a:p>
            <a:pPr lvl="1">
              <a:lnSpc>
                <a:spcPct val="100000"/>
              </a:lnSpc>
              <a:spcBef>
                <a:spcPts val="300"/>
              </a:spcBef>
              <a:spcAft>
                <a:spcPts val="300"/>
              </a:spcAft>
              <a:defRPr/>
            </a:pPr>
            <a:r>
              <a:rPr lang="en-US" sz="1800" dirty="0"/>
              <a:t>Vandalism</a:t>
            </a:r>
          </a:p>
          <a:p>
            <a:pPr lvl="1">
              <a:lnSpc>
                <a:spcPct val="100000"/>
              </a:lnSpc>
              <a:spcBef>
                <a:spcPts val="300"/>
              </a:spcBef>
              <a:spcAft>
                <a:spcPts val="300"/>
              </a:spcAft>
              <a:defRPr/>
            </a:pPr>
            <a:r>
              <a:rPr lang="en-US" sz="1800" dirty="0"/>
              <a:t>Denial of service</a:t>
            </a:r>
          </a:p>
          <a:p>
            <a:pPr lvl="1">
              <a:lnSpc>
                <a:spcPct val="100000"/>
              </a:lnSpc>
              <a:spcBef>
                <a:spcPts val="300"/>
              </a:spcBef>
              <a:spcAft>
                <a:spcPts val="300"/>
              </a:spcAft>
              <a:defRPr/>
            </a:pPr>
            <a:r>
              <a:rPr lang="en-US" sz="1800" dirty="0"/>
              <a:t>Malware targets:  viruses, worms, Trojans</a:t>
            </a:r>
          </a:p>
          <a:p>
            <a:pPr>
              <a:lnSpc>
                <a:spcPct val="100000"/>
              </a:lnSpc>
              <a:spcBef>
                <a:spcPts val="300"/>
              </a:spcBef>
              <a:spcAft>
                <a:spcPts val="300"/>
              </a:spcAft>
              <a:defRPr/>
            </a:pPr>
            <a:r>
              <a:rPr lang="en-US" sz="1800" dirty="0"/>
              <a:t>Computers as tools</a:t>
            </a:r>
          </a:p>
          <a:p>
            <a:pPr lvl="1">
              <a:lnSpc>
                <a:spcPct val="100000"/>
              </a:lnSpc>
              <a:spcBef>
                <a:spcPts val="300"/>
              </a:spcBef>
              <a:spcAft>
                <a:spcPts val="300"/>
              </a:spcAft>
              <a:defRPr/>
            </a:pPr>
            <a:r>
              <a:rPr lang="en-US" sz="1800" dirty="0"/>
              <a:t>Fraud</a:t>
            </a:r>
          </a:p>
          <a:p>
            <a:pPr lvl="1">
              <a:lnSpc>
                <a:spcPct val="100000"/>
              </a:lnSpc>
              <a:spcBef>
                <a:spcPts val="300"/>
              </a:spcBef>
              <a:spcAft>
                <a:spcPts val="300"/>
              </a:spcAft>
              <a:defRPr/>
            </a:pPr>
            <a:r>
              <a:rPr lang="en-US" sz="1800" dirty="0"/>
              <a:t>Identity theft</a:t>
            </a:r>
          </a:p>
          <a:p>
            <a:pPr lvl="1">
              <a:lnSpc>
                <a:spcPct val="100000"/>
              </a:lnSpc>
              <a:spcBef>
                <a:spcPts val="300"/>
              </a:spcBef>
              <a:spcAft>
                <a:spcPts val="300"/>
              </a:spcAft>
              <a:defRPr/>
            </a:pPr>
            <a:r>
              <a:rPr lang="en-US" sz="1800" dirty="0"/>
              <a:t>Industrial espionage</a:t>
            </a:r>
          </a:p>
          <a:p>
            <a:pPr lvl="1">
              <a:lnSpc>
                <a:spcPct val="100000"/>
              </a:lnSpc>
              <a:spcBef>
                <a:spcPts val="300"/>
              </a:spcBef>
              <a:spcAft>
                <a:spcPts val="300"/>
              </a:spcAft>
              <a:defRPr/>
            </a:pPr>
            <a:r>
              <a:rPr lang="en-US" sz="1800" dirty="0"/>
              <a:t>Information warfare</a:t>
            </a:r>
          </a:p>
          <a:p>
            <a:pPr>
              <a:lnSpc>
                <a:spcPct val="100000"/>
              </a:lnSpc>
              <a:spcBef>
                <a:spcPts val="300"/>
              </a:spcBef>
              <a:spcAft>
                <a:spcPts val="300"/>
              </a:spcAft>
              <a:defRPr/>
            </a:pPr>
            <a:r>
              <a:rPr lang="en-US" sz="1800" dirty="0"/>
              <a:t>Computers as repositories of evidence</a:t>
            </a:r>
          </a:p>
          <a:p>
            <a:pPr lvl="1">
              <a:lnSpc>
                <a:spcPct val="100000"/>
              </a:lnSpc>
              <a:spcBef>
                <a:spcPts val="300"/>
              </a:spcBef>
              <a:spcAft>
                <a:spcPts val="300"/>
              </a:spcAft>
              <a:defRPr/>
            </a:pPr>
            <a:r>
              <a:rPr lang="en-US" sz="1800" dirty="0"/>
              <a:t>Logs</a:t>
            </a:r>
          </a:p>
          <a:p>
            <a:pPr lvl="1">
              <a:lnSpc>
                <a:spcPct val="100000"/>
              </a:lnSpc>
              <a:spcBef>
                <a:spcPts val="300"/>
              </a:spcBef>
              <a:spcAft>
                <a:spcPts val="300"/>
              </a:spcAft>
              <a:defRPr/>
            </a:pPr>
            <a:r>
              <a:rPr lang="en-US" sz="1800" dirty="0"/>
              <a:t>Journals</a:t>
            </a:r>
          </a:p>
          <a:p>
            <a:pPr lvl="1">
              <a:lnSpc>
                <a:spcPct val="100000"/>
              </a:lnSpc>
              <a:spcBef>
                <a:spcPts val="300"/>
              </a:spcBef>
              <a:spcAft>
                <a:spcPts val="300"/>
              </a:spcAft>
              <a:defRPr/>
            </a:pPr>
            <a:r>
              <a:rPr lang="en-US" sz="1800" dirty="0"/>
              <a:t>Documents</a:t>
            </a:r>
          </a:p>
          <a:p>
            <a:pPr lvl="2">
              <a:lnSpc>
                <a:spcPct val="100000"/>
              </a:lnSpc>
              <a:spcBef>
                <a:spcPts val="300"/>
              </a:spcBef>
              <a:spcAft>
                <a:spcPts val="300"/>
              </a:spcAft>
              <a:defRPr/>
            </a:pPr>
            <a:r>
              <a:rPr lang="en-US" sz="1800" dirty="0"/>
              <a:t>Michigan v Miller (see later in notes)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Fundamentals of IA:  What are We Protecting?</a:t>
            </a:r>
          </a:p>
        </p:txBody>
      </p:sp>
      <p:sp>
        <p:nvSpPr>
          <p:cNvPr id="4099" name="Rectangle 3"/>
          <p:cNvSpPr>
            <a:spLocks noGrp="1" noChangeArrowheads="1"/>
          </p:cNvSpPr>
          <p:nvPr>
            <p:ph type="body" idx="1"/>
          </p:nvPr>
        </p:nvSpPr>
        <p:spPr>
          <a:xfrm>
            <a:off x="990600" y="1371600"/>
            <a:ext cx="7162800" cy="5105400"/>
          </a:xfrm>
        </p:spPr>
        <p:txBody>
          <a:bodyPr/>
          <a:lstStyle/>
          <a:p>
            <a:r>
              <a:rPr lang="en-US" dirty="0"/>
              <a:t>The Classic Triad</a:t>
            </a:r>
          </a:p>
          <a:p>
            <a:r>
              <a:rPr lang="en-US" dirty="0"/>
              <a:t>The Parkerian Hexad</a:t>
            </a:r>
          </a:p>
          <a:p>
            <a:pPr lvl="1"/>
            <a:r>
              <a:rPr lang="en-US" dirty="0"/>
              <a:t>Confidentiality</a:t>
            </a:r>
          </a:p>
          <a:p>
            <a:pPr lvl="1"/>
            <a:r>
              <a:rPr lang="en-US" dirty="0"/>
              <a:t>Possession</a:t>
            </a:r>
          </a:p>
          <a:p>
            <a:pPr lvl="2"/>
            <a:r>
              <a:rPr lang="en-US" dirty="0"/>
              <a:t>Confidentiality &amp; Possession Losses</a:t>
            </a:r>
          </a:p>
          <a:p>
            <a:pPr lvl="1"/>
            <a:r>
              <a:rPr lang="en-US" dirty="0"/>
              <a:t>Integrity</a:t>
            </a:r>
          </a:p>
          <a:p>
            <a:pPr lvl="1"/>
            <a:r>
              <a:rPr lang="en-US" dirty="0"/>
              <a:t>Authenticity</a:t>
            </a:r>
          </a:p>
          <a:p>
            <a:pPr lvl="2"/>
            <a:r>
              <a:rPr lang="en-US" dirty="0"/>
              <a:t>Integrity &amp; Authenticity Losses</a:t>
            </a:r>
          </a:p>
          <a:p>
            <a:pPr lvl="1"/>
            <a:r>
              <a:rPr lang="en-US" dirty="0"/>
              <a:t>Availability</a:t>
            </a:r>
          </a:p>
          <a:p>
            <a:pPr lvl="1"/>
            <a:r>
              <a:rPr lang="en-US" dirty="0"/>
              <a:t>Utility</a:t>
            </a:r>
          </a:p>
          <a:p>
            <a:pPr lvl="2"/>
            <a:r>
              <a:rPr lang="en-US" dirty="0"/>
              <a:t>Availability &amp; Utility Losses</a:t>
            </a:r>
          </a:p>
        </p:txBody>
      </p:sp>
    </p:spTree>
  </p:cSld>
  <p:clrMapOvr>
    <a:masterClrMapping/>
  </p:clrMapOvr>
  <p:transition advTm="2661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t>The Classic Triad</a:t>
            </a:r>
          </a:p>
        </p:txBody>
      </p:sp>
      <p:sp>
        <p:nvSpPr>
          <p:cNvPr id="5123" name="Rectangle 3"/>
          <p:cNvSpPr>
            <a:spLocks noGrp="1" noChangeArrowheads="1"/>
          </p:cNvSpPr>
          <p:nvPr>
            <p:ph type="body" idx="1"/>
          </p:nvPr>
        </p:nvSpPr>
        <p:spPr>
          <a:xfrm>
            <a:off x="990600" y="2209800"/>
            <a:ext cx="7162800" cy="1752600"/>
          </a:xfrm>
        </p:spPr>
        <p:txBody>
          <a:bodyPr/>
          <a:lstStyle/>
          <a:p>
            <a:pPr algn="ctr">
              <a:lnSpc>
                <a:spcPct val="80000"/>
              </a:lnSpc>
              <a:buFont typeface="Wingdings" pitchFamily="2" charset="2"/>
              <a:buNone/>
            </a:pPr>
            <a:r>
              <a:rPr lang="en-US" sz="12900"/>
              <a:t>C – I – A</a:t>
            </a:r>
          </a:p>
        </p:txBody>
      </p:sp>
    </p:spTree>
  </p:cSld>
  <p:clrMapOvr>
    <a:masterClrMapping/>
  </p:clrMapOvr>
  <p:transition advTm="37384"/>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lIns="92075" tIns="46038" rIns="92075" bIns="46038"/>
          <a:lstStyle/>
          <a:p>
            <a:r>
              <a:rPr lang="en-US"/>
              <a:t>The Parkerian Hexad</a:t>
            </a:r>
          </a:p>
        </p:txBody>
      </p:sp>
      <p:sp>
        <p:nvSpPr>
          <p:cNvPr id="6147" name="Rectangle 3"/>
          <p:cNvSpPr>
            <a:spLocks noGrp="1" noChangeArrowheads="1"/>
          </p:cNvSpPr>
          <p:nvPr>
            <p:ph type="body" idx="1"/>
          </p:nvPr>
        </p:nvSpPr>
        <p:spPr/>
        <p:txBody>
          <a:bodyPr lIns="92075" tIns="46038" rIns="92075" bIns="46038"/>
          <a:lstStyle/>
          <a:p>
            <a:pPr>
              <a:buFont typeface="Wingdings" pitchFamily="2" charset="2"/>
              <a:buNone/>
            </a:pPr>
            <a:r>
              <a:rPr lang="en-US"/>
              <a:t>Protect the 6 </a:t>
            </a:r>
            <a:r>
              <a:rPr lang="en-US" i="1"/>
              <a:t>atomic</a:t>
            </a:r>
            <a:r>
              <a:rPr lang="en-US"/>
              <a:t> </a:t>
            </a:r>
            <a:r>
              <a:rPr lang="en-US" i="1"/>
              <a:t>elements</a:t>
            </a:r>
            <a:r>
              <a:rPr lang="en-US"/>
              <a:t> of INFOSEC:</a:t>
            </a:r>
          </a:p>
          <a:p>
            <a:r>
              <a:rPr lang="en-US"/>
              <a:t>Confidentiality</a:t>
            </a:r>
          </a:p>
          <a:p>
            <a:r>
              <a:rPr lang="en-US"/>
              <a:t>Possession or control</a:t>
            </a:r>
          </a:p>
          <a:p>
            <a:r>
              <a:rPr lang="en-US"/>
              <a:t>Integrity</a:t>
            </a:r>
          </a:p>
          <a:p>
            <a:r>
              <a:rPr lang="en-US"/>
              <a:t>Authenticity</a:t>
            </a:r>
          </a:p>
          <a:p>
            <a:r>
              <a:rPr lang="en-US"/>
              <a:t>Availability</a:t>
            </a:r>
          </a:p>
          <a:p>
            <a:r>
              <a:rPr lang="en-US"/>
              <a:t>Utility</a:t>
            </a:r>
          </a:p>
        </p:txBody>
      </p:sp>
    </p:spTree>
  </p:cSld>
  <p:clrMapOvr>
    <a:masterClrMapping/>
  </p:clrMapOvr>
  <p:transition advTm="57284">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Why “Parkerian?”</a:t>
            </a:r>
          </a:p>
        </p:txBody>
      </p:sp>
      <p:pic>
        <p:nvPicPr>
          <p:cNvPr id="7171" name="Picture 3"/>
          <p:cNvPicPr>
            <a:picLocks noGrp="1" noChangeAspect="1" noChangeArrowheads="1"/>
          </p:cNvPicPr>
          <p:nvPr>
            <p:ph sz="half" idx="1"/>
          </p:nvPr>
        </p:nvPicPr>
        <p:blipFill>
          <a:blip r:embed="rId3" cstate="print"/>
          <a:srcRect/>
          <a:stretch>
            <a:fillRect/>
          </a:stretch>
        </p:blipFill>
        <p:spPr>
          <a:xfrm>
            <a:off x="0" y="1143000"/>
            <a:ext cx="2438400" cy="2438400"/>
          </a:xfrm>
        </p:spPr>
      </p:pic>
      <p:pic>
        <p:nvPicPr>
          <p:cNvPr id="7172" name="Picture 4"/>
          <p:cNvPicPr>
            <a:picLocks noGrp="1" noChangeAspect="1" noChangeArrowheads="1"/>
          </p:cNvPicPr>
          <p:nvPr>
            <p:ph sz="quarter" idx="2"/>
          </p:nvPr>
        </p:nvPicPr>
        <p:blipFill>
          <a:blip r:embed="rId4" cstate="print"/>
          <a:srcRect/>
          <a:stretch>
            <a:fillRect/>
          </a:stretch>
        </p:blipFill>
        <p:spPr>
          <a:xfrm>
            <a:off x="2362200" y="1143000"/>
            <a:ext cx="3629025" cy="5715000"/>
          </a:xfrm>
        </p:spPr>
      </p:pic>
      <p:pic>
        <p:nvPicPr>
          <p:cNvPr id="7173" name="Picture 5"/>
          <p:cNvPicPr>
            <a:picLocks noGrp="1" noChangeAspect="1" noChangeArrowheads="1"/>
          </p:cNvPicPr>
          <p:nvPr>
            <p:ph sz="quarter" idx="3"/>
          </p:nvPr>
        </p:nvPicPr>
        <p:blipFill>
          <a:blip r:embed="rId5" cstate="print"/>
          <a:srcRect/>
          <a:stretch>
            <a:fillRect/>
          </a:stretch>
        </p:blipFill>
        <p:spPr>
          <a:xfrm>
            <a:off x="6019800" y="1143000"/>
            <a:ext cx="3124200" cy="2644775"/>
          </a:xfrm>
        </p:spPr>
      </p:pic>
    </p:spTree>
  </p:cSld>
  <p:clrMapOvr>
    <a:masterClrMapping/>
  </p:clrMapOvr>
  <p:transition advTm="6164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lIns="92075" tIns="46038" rIns="92075" bIns="46038"/>
          <a:lstStyle/>
          <a:p>
            <a:r>
              <a:rPr lang="en-US"/>
              <a:t>Confidentiality</a:t>
            </a:r>
          </a:p>
        </p:txBody>
      </p:sp>
      <p:sp>
        <p:nvSpPr>
          <p:cNvPr id="8195" name="Rectangle 3"/>
          <p:cNvSpPr>
            <a:spLocks noGrp="1" noChangeArrowheads="1"/>
          </p:cNvSpPr>
          <p:nvPr>
            <p:ph type="body" idx="1"/>
          </p:nvPr>
        </p:nvSpPr>
        <p:spPr/>
        <p:txBody>
          <a:bodyPr lIns="92075" tIns="46038" rIns="92075" bIns="46038"/>
          <a:lstStyle/>
          <a:p>
            <a:pPr>
              <a:buFont typeface="Wingdings" pitchFamily="2" charset="2"/>
              <a:buNone/>
            </a:pPr>
            <a:r>
              <a:rPr lang="en-US"/>
              <a:t>Restricting access to data</a:t>
            </a:r>
          </a:p>
          <a:p>
            <a:r>
              <a:rPr lang="en-US"/>
              <a:t>Protecting against unauthorized disclosure of </a:t>
            </a:r>
            <a:r>
              <a:rPr lang="en-US" i="1"/>
              <a:t>existence</a:t>
            </a:r>
            <a:r>
              <a:rPr lang="en-US"/>
              <a:t> of data</a:t>
            </a:r>
          </a:p>
          <a:p>
            <a:pPr lvl="1"/>
            <a:r>
              <a:rPr lang="en-US"/>
              <a:t>E.g., allowing industrial spy to deduce nature of clientele by looking at directory names</a:t>
            </a:r>
          </a:p>
          <a:p>
            <a:r>
              <a:rPr lang="en-US"/>
              <a:t>Protecting against unauthorized disclosure of </a:t>
            </a:r>
            <a:r>
              <a:rPr lang="en-US" i="1"/>
              <a:t>details</a:t>
            </a:r>
            <a:r>
              <a:rPr lang="en-US"/>
              <a:t> of data</a:t>
            </a:r>
          </a:p>
          <a:p>
            <a:pPr lvl="1"/>
            <a:r>
              <a:rPr lang="en-US"/>
              <a:t>E.g., allowing 13-yr old girl to examine HIV+ records in Florida clinic</a:t>
            </a:r>
          </a:p>
        </p:txBody>
      </p:sp>
      <p:sp>
        <p:nvSpPr>
          <p:cNvPr id="8196" name="AutoShape 4"/>
          <p:cNvSpPr>
            <a:spLocks noChangeArrowheads="1"/>
          </p:cNvSpPr>
          <p:nvPr/>
        </p:nvSpPr>
        <p:spPr bwMode="auto">
          <a:xfrm>
            <a:off x="6940550" y="5797550"/>
            <a:ext cx="901700" cy="825500"/>
          </a:xfrm>
          <a:prstGeom prst="cube">
            <a:avLst>
              <a:gd name="adj" fmla="val 24995"/>
            </a:avLst>
          </a:prstGeom>
          <a:solidFill>
            <a:srgbClr val="CC0099"/>
          </a:solidFill>
          <a:ln w="12700">
            <a:solidFill>
              <a:schemeClr val="tx1"/>
            </a:solidFill>
            <a:miter lim="800000"/>
            <a:headEnd/>
            <a:tailEnd/>
          </a:ln>
        </p:spPr>
        <p:txBody>
          <a:bodyPr wrap="none" anchor="ctr"/>
          <a:lstStyle/>
          <a:p>
            <a:pPr eaLnBrk="0" hangingPunct="0"/>
            <a:endParaRPr lang="en-US"/>
          </a:p>
        </p:txBody>
      </p:sp>
    </p:spTree>
  </p:cSld>
  <p:clrMapOvr>
    <a:masterClrMapping/>
  </p:clrMapOvr>
  <p:transition advTm="172037">
    <p:zoom/>
  </p:transition>
</p:sld>
</file>

<file path=ppt/theme/theme1.xml><?xml version="1.0" encoding="utf-8"?>
<a:theme xmlns:a="http://schemas.openxmlformats.org/drawingml/2006/main" name="IS 342 Class Notes">
  <a:themeElements>
    <a:clrScheme name="IS 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 342 Class 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 342 Class 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 342 Class 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 342 Class 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 342 Class 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 342 Class 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 342 Class 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 342 Class 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 342 Class 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 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2852</TotalTime>
  <Words>3419</Words>
  <Application>Microsoft Office PowerPoint</Application>
  <PresentationFormat>On-screen Show (4:3)</PresentationFormat>
  <Paragraphs>242</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Narrow</vt:lpstr>
      <vt:lpstr>Bookman Old Style</vt:lpstr>
      <vt:lpstr>Times New Roman</vt:lpstr>
      <vt:lpstr>Wingdings</vt:lpstr>
      <vt:lpstr>IS 342 Class Notes</vt:lpstr>
      <vt:lpstr>Overview of Cybercrime</vt:lpstr>
      <vt:lpstr>Topics</vt:lpstr>
      <vt:lpstr>Computers and Crime (1)</vt:lpstr>
      <vt:lpstr>Computers and Crime (2)</vt:lpstr>
      <vt:lpstr>Fundamentals of IA:  What are We Protecting?</vt:lpstr>
      <vt:lpstr>The Classic Triad</vt:lpstr>
      <vt:lpstr>The Parkerian Hexad</vt:lpstr>
      <vt:lpstr>Why “Parkerian?”</vt:lpstr>
      <vt:lpstr>Confidentiality</vt:lpstr>
      <vt:lpstr>Possession</vt:lpstr>
      <vt:lpstr>Confidentiality &amp; Possession Losses</vt:lpstr>
      <vt:lpstr>Integrity</vt:lpstr>
      <vt:lpstr>Authenticity</vt:lpstr>
      <vt:lpstr>Integrity &amp; Authenticity Losses</vt:lpstr>
      <vt:lpstr>Availability</vt:lpstr>
      <vt:lpstr>Utility</vt:lpstr>
      <vt:lpstr>Availability &amp; Utility Losses</vt:lpstr>
      <vt:lpstr>Michigan v. Miller (2001)*</vt:lpstr>
      <vt:lpstr>Michigan v. Miller* (cont’d)</vt:lpstr>
      <vt:lpstr>Terminology and References</vt:lpstr>
      <vt:lpstr>Criminal Hacker Propaganda</vt:lpstr>
      <vt:lpstr>Propaganda from IP Thieves</vt:lpstr>
      <vt:lpstr>IS340 Class Notes about Computer Crime</vt:lpstr>
      <vt:lpstr>Now go and study</vt:lpstr>
    </vt:vector>
  </TitlesOfParts>
  <Manager>Stan Shernock</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cybercrime</dc:title>
  <dc:subject>CJ341/IA241</dc:subject>
  <dc:creator>M. E. Kabay, PhD, CISSP-ISSMP &amp; </dc:creator>
  <cp:keywords/>
  <dc:description>Updated by MK 2013-09-01</dc:description>
  <cp:lastModifiedBy>Mich Kabay</cp:lastModifiedBy>
  <cp:revision>148</cp:revision>
  <cp:lastPrinted>2013-09-01T20:56:54Z</cp:lastPrinted>
  <dcterms:created xsi:type="dcterms:W3CDTF">2003-08-23T19:45:18Z</dcterms:created>
  <dcterms:modified xsi:type="dcterms:W3CDTF">2021-02-05T19:55:21Z</dcterms:modified>
  <cp:category/>
</cp:coreProperties>
</file>