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52"/>
  </p:notesMasterIdLst>
  <p:handoutMasterIdLst>
    <p:handoutMasterId r:id="rId53"/>
  </p:handoutMasterIdLst>
  <p:sldIdLst>
    <p:sldId id="285" r:id="rId2"/>
    <p:sldId id="257" r:id="rId3"/>
    <p:sldId id="289" r:id="rId4"/>
    <p:sldId id="339" r:id="rId5"/>
    <p:sldId id="348" r:id="rId6"/>
    <p:sldId id="349" r:id="rId7"/>
    <p:sldId id="350" r:id="rId8"/>
    <p:sldId id="351" r:id="rId9"/>
    <p:sldId id="352" r:id="rId10"/>
    <p:sldId id="342" r:id="rId11"/>
    <p:sldId id="308" r:id="rId12"/>
    <p:sldId id="309" r:id="rId13"/>
    <p:sldId id="310" r:id="rId14"/>
    <p:sldId id="343" r:id="rId15"/>
    <p:sldId id="312" r:id="rId16"/>
    <p:sldId id="313" r:id="rId17"/>
    <p:sldId id="314" r:id="rId18"/>
    <p:sldId id="315" r:id="rId19"/>
    <p:sldId id="316" r:id="rId20"/>
    <p:sldId id="317" r:id="rId21"/>
    <p:sldId id="318" r:id="rId22"/>
    <p:sldId id="319" r:id="rId23"/>
    <p:sldId id="320" r:id="rId24"/>
    <p:sldId id="321" r:id="rId25"/>
    <p:sldId id="322" r:id="rId26"/>
    <p:sldId id="323" r:id="rId27"/>
    <p:sldId id="324" r:id="rId28"/>
    <p:sldId id="330" r:id="rId29"/>
    <p:sldId id="325" r:id="rId30"/>
    <p:sldId id="326" r:id="rId31"/>
    <p:sldId id="331" r:id="rId32"/>
    <p:sldId id="332" r:id="rId33"/>
    <p:sldId id="333" r:id="rId34"/>
    <p:sldId id="334" r:id="rId35"/>
    <p:sldId id="335" r:id="rId36"/>
    <p:sldId id="340" r:id="rId37"/>
    <p:sldId id="341" r:id="rId38"/>
    <p:sldId id="344" r:id="rId39"/>
    <p:sldId id="345" r:id="rId40"/>
    <p:sldId id="346" r:id="rId41"/>
    <p:sldId id="362" r:id="rId42"/>
    <p:sldId id="361" r:id="rId43"/>
    <p:sldId id="353" r:id="rId44"/>
    <p:sldId id="354" r:id="rId45"/>
    <p:sldId id="355" r:id="rId46"/>
    <p:sldId id="356" r:id="rId47"/>
    <p:sldId id="357" r:id="rId48"/>
    <p:sldId id="358" r:id="rId49"/>
    <p:sldId id="359" r:id="rId50"/>
    <p:sldId id="288" r:id="rId51"/>
  </p:sldIdLst>
  <p:sldSz cx="9144000" cy="6858000" type="screen4x3"/>
  <p:notesSz cx="7315200" cy="96012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69" autoAdjust="0"/>
  </p:normalViewPr>
  <p:slideViewPr>
    <p:cSldViewPr>
      <p:cViewPr>
        <p:scale>
          <a:sx n="50" d="100"/>
          <a:sy n="50" d="100"/>
        </p:scale>
        <p:origin x="-3384" y="-1008"/>
      </p:cViewPr>
      <p:guideLst>
        <p:guide orient="horz" pos="2160"/>
        <p:guide pos="2880"/>
      </p:guideLst>
    </p:cSldViewPr>
  </p:slideViewPr>
  <p:outlineViewPr>
    <p:cViewPr>
      <p:scale>
        <a:sx n="33" d="100"/>
        <a:sy n="33" d="100"/>
      </p:scale>
      <p:origin x="0" y="1111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p:scale>
        <a:sx n="100" d="100"/>
        <a:sy n="100" d="100"/>
      </p:scale>
      <p:origin x="0" y="7782"/>
    </p:cViewPr>
  </p:sorterViewPr>
  <p:notesViewPr>
    <p:cSldViewPr>
      <p:cViewPr varScale="1">
        <p:scale>
          <a:sx n="79" d="100"/>
          <a:sy n="79" d="100"/>
        </p:scale>
        <p:origin x="-3216" y="-1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8" Type="http://schemas.openxmlformats.org/officeDocument/2006/relationships/slide" Target="slides/slide12.xml"/><Relationship Id="rId13" Type="http://schemas.openxmlformats.org/officeDocument/2006/relationships/slide" Target="slides/slide30.xml"/><Relationship Id="rId18" Type="http://schemas.openxmlformats.org/officeDocument/2006/relationships/slide" Target="slides/slide44.xml"/><Relationship Id="rId3" Type="http://schemas.openxmlformats.org/officeDocument/2006/relationships/slide" Target="slides/slide5.xml"/><Relationship Id="rId21" Type="http://schemas.openxmlformats.org/officeDocument/2006/relationships/slide" Target="slides/slide47.xml"/><Relationship Id="rId7" Type="http://schemas.openxmlformats.org/officeDocument/2006/relationships/slide" Target="slides/slide11.xml"/><Relationship Id="rId12" Type="http://schemas.openxmlformats.org/officeDocument/2006/relationships/slide" Target="slides/slide29.xml"/><Relationship Id="rId17" Type="http://schemas.openxmlformats.org/officeDocument/2006/relationships/slide" Target="slides/slide43.xml"/><Relationship Id="rId2" Type="http://schemas.openxmlformats.org/officeDocument/2006/relationships/slide" Target="slides/slide2.xml"/><Relationship Id="rId16" Type="http://schemas.openxmlformats.org/officeDocument/2006/relationships/slide" Target="slides/slide42.xml"/><Relationship Id="rId20" Type="http://schemas.openxmlformats.org/officeDocument/2006/relationships/slide" Target="slides/slide46.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28.xml"/><Relationship Id="rId5" Type="http://schemas.openxmlformats.org/officeDocument/2006/relationships/slide" Target="slides/slide7.xml"/><Relationship Id="rId15" Type="http://schemas.openxmlformats.org/officeDocument/2006/relationships/slide" Target="slides/slide32.xml"/><Relationship Id="rId23" Type="http://schemas.openxmlformats.org/officeDocument/2006/relationships/slide" Target="slides/slide49.xml"/><Relationship Id="rId10" Type="http://schemas.openxmlformats.org/officeDocument/2006/relationships/slide" Target="slides/slide15.xml"/><Relationship Id="rId19" Type="http://schemas.openxmlformats.org/officeDocument/2006/relationships/slide" Target="slides/slide45.xml"/><Relationship Id="rId4" Type="http://schemas.openxmlformats.org/officeDocument/2006/relationships/slide" Target="slides/slide6.xml"/><Relationship Id="rId9" Type="http://schemas.openxmlformats.org/officeDocument/2006/relationships/slide" Target="slides/slide13.xml"/><Relationship Id="rId14" Type="http://schemas.openxmlformats.org/officeDocument/2006/relationships/slide" Target="slides/slide31.xml"/><Relationship Id="rId22"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071688" y="304800"/>
            <a:ext cx="3171825" cy="479425"/>
          </a:xfrm>
          <a:prstGeom prst="rect">
            <a:avLst/>
          </a:prstGeom>
        </p:spPr>
        <p:txBody>
          <a:bodyPr vert="horz" lIns="91440" tIns="45720" rIns="91440" bIns="45720" rtlCol="0"/>
          <a:lstStyle>
            <a:lvl1pPr algn="ctr" eaLnBrk="0" hangingPunct="0">
              <a:defRPr sz="1200"/>
            </a:lvl1pPr>
          </a:lstStyle>
          <a:p>
            <a:pPr>
              <a:defRPr/>
            </a:pPr>
            <a:r>
              <a:rPr lang="en-US"/>
              <a:t>CJ341 Class Notes</a:t>
            </a:r>
          </a:p>
        </p:txBody>
      </p:sp>
      <p:sp>
        <p:nvSpPr>
          <p:cNvPr id="3" name="Slide Number Placeholder 2"/>
          <p:cNvSpPr>
            <a:spLocks noGrp="1"/>
          </p:cNvSpPr>
          <p:nvPr>
            <p:ph type="sldNum" sz="quarter" idx="3"/>
          </p:nvPr>
        </p:nvSpPr>
        <p:spPr>
          <a:xfrm>
            <a:off x="2071688" y="8915400"/>
            <a:ext cx="3171825" cy="479425"/>
          </a:xfrm>
          <a:prstGeom prst="rect">
            <a:avLst/>
          </a:prstGeom>
        </p:spPr>
        <p:txBody>
          <a:bodyPr vert="horz" lIns="91440" tIns="45720" rIns="91440" bIns="45720" rtlCol="0" anchor="b"/>
          <a:lstStyle>
            <a:lvl1pPr algn="ctr" eaLnBrk="0" hangingPunct="0">
              <a:defRPr sz="1200"/>
            </a:lvl1pPr>
          </a:lstStyle>
          <a:p>
            <a:pPr>
              <a:defRPr/>
            </a:pPr>
            <a:fld id="{0BBC4AEB-6C75-4F37-949C-CE305024945E}" type="slidenum">
              <a:rPr lang="en-US"/>
              <a:pPr>
                <a:defRPr/>
              </a:pPr>
              <a:t>‹#›</a:t>
            </a:fld>
            <a:endParaRPr lang="en-US"/>
          </a:p>
        </p:txBody>
      </p:sp>
    </p:spTree>
    <p:extLst>
      <p:ext uri="{BB962C8B-B14F-4D97-AF65-F5344CB8AC3E}">
        <p14:creationId xmlns:p14="http://schemas.microsoft.com/office/powerpoint/2010/main" val="651226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717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eaLnBrk="1" hangingPunct="1">
              <a:defRPr sz="1300" b="0">
                <a:latin typeface="Arial" pitchFamily="34" charset="0"/>
              </a:defRPr>
            </a:lvl1pPr>
          </a:lstStyle>
          <a:p>
            <a:pPr>
              <a:defRPr/>
            </a:pPr>
            <a:endParaRPr lang="en-US"/>
          </a:p>
        </p:txBody>
      </p:sp>
      <p:sp>
        <p:nvSpPr>
          <p:cNvPr id="52228"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eaLnBrk="1" hangingPunct="1">
              <a:defRPr sz="1300" b="0">
                <a:latin typeface="Arial" pitchFamily="34" charset="0"/>
              </a:defRPr>
            </a:lvl1pPr>
          </a:lstStyle>
          <a:p>
            <a:pPr>
              <a:defRPr/>
            </a:pPr>
            <a:endParaRPr lang="en-US"/>
          </a:p>
        </p:txBody>
      </p:sp>
      <p:sp>
        <p:nvSpPr>
          <p:cNvPr id="717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eaLnBrk="1" hangingPunct="1">
              <a:defRPr sz="1300" b="0">
                <a:latin typeface="Arial" pitchFamily="34" charset="0"/>
              </a:defRPr>
            </a:lvl1pPr>
          </a:lstStyle>
          <a:p>
            <a:pPr>
              <a:defRPr/>
            </a:pPr>
            <a:fld id="{C1EA35B4-624A-43EC-B819-9DA2C44674B4}" type="slidenum">
              <a:rPr lang="en-US"/>
              <a:pPr>
                <a:defRPr/>
              </a:pPr>
              <a:t>‹#›</a:t>
            </a:fld>
            <a:endParaRPr lang="en-US"/>
          </a:p>
        </p:txBody>
      </p:sp>
    </p:spTree>
    <p:extLst>
      <p:ext uri="{BB962C8B-B14F-4D97-AF65-F5344CB8AC3E}">
        <p14:creationId xmlns:p14="http://schemas.microsoft.com/office/powerpoint/2010/main" val="15731424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AA008A9D-4047-4DD9-B768-082F4AA620B2}" type="slidenum">
              <a:rPr lang="en-US" smtClean="0">
                <a:latin typeface="Arial" charset="0"/>
              </a:rPr>
              <a:pPr/>
              <a:t>1</a:t>
            </a:fld>
            <a:endParaRPr lang="en-US">
              <a:latin typeface="Arial" charset="0"/>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59369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endParaRPr lang="en-US">
              <a:latin typeface="Arial" charset="0"/>
            </a:endParaRPr>
          </a:p>
        </p:txBody>
      </p:sp>
      <p:sp>
        <p:nvSpPr>
          <p:cNvPr id="62468" name="Slide Number Placeholder 3"/>
          <p:cNvSpPr>
            <a:spLocks noGrp="1"/>
          </p:cNvSpPr>
          <p:nvPr>
            <p:ph type="sldNum" sz="quarter" idx="5"/>
          </p:nvPr>
        </p:nvSpPr>
        <p:spPr>
          <a:noFill/>
        </p:spPr>
        <p:txBody>
          <a:bodyPr/>
          <a:lstStyle/>
          <a:p>
            <a:fld id="{5BB52BF7-5F91-49B6-A9FD-1E10603F6C44}" type="slidenum">
              <a:rPr lang="en-US" smtClean="0">
                <a:latin typeface="Arial" charset="0"/>
              </a:rPr>
              <a:pPr/>
              <a:t>10</a:t>
            </a:fld>
            <a:endParaRPr lang="en-US">
              <a:latin typeface="Arial" charset="0"/>
            </a:endParaRPr>
          </a:p>
        </p:txBody>
      </p:sp>
    </p:spTree>
    <p:extLst>
      <p:ext uri="{BB962C8B-B14F-4D97-AF65-F5344CB8AC3E}">
        <p14:creationId xmlns:p14="http://schemas.microsoft.com/office/powerpoint/2010/main" val="879559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25C40A6C-C37E-45CD-A9D7-9944AC0F7641}" type="slidenum">
              <a:rPr lang="en-US" smtClean="0">
                <a:latin typeface="Arial" charset="0"/>
              </a:rPr>
              <a:pPr/>
              <a:t>11</a:t>
            </a:fld>
            <a:endParaRPr lang="en-US">
              <a:latin typeface="Arial" charset="0"/>
            </a:endParaRPr>
          </a:p>
        </p:txBody>
      </p:sp>
      <p:sp>
        <p:nvSpPr>
          <p:cNvPr id="63491" name="Rectangle 2"/>
          <p:cNvSpPr>
            <a:spLocks noGrp="1" noRot="1" noChangeAspect="1" noChangeArrowheads="1" noTextEdit="1"/>
          </p:cNvSpPr>
          <p:nvPr>
            <p:ph type="sldImg"/>
          </p:nvPr>
        </p:nvSpPr>
        <p:spPr>
          <a:xfrm>
            <a:off x="1266825" y="728663"/>
            <a:ext cx="4779963" cy="3584575"/>
          </a:xfrm>
          <a:ln/>
        </p:spPr>
      </p:sp>
      <p:sp>
        <p:nvSpPr>
          <p:cNvPr id="63492" name="Rectangle 3"/>
          <p:cNvSpPr>
            <a:spLocks noGrp="1" noChangeArrowheads="1"/>
          </p:cNvSpPr>
          <p:nvPr>
            <p:ph type="body" idx="1"/>
          </p:nvPr>
        </p:nvSpPr>
        <p:spPr>
          <a:xfrm>
            <a:off x="1138238" y="4560888"/>
            <a:ext cx="5118100" cy="1220787"/>
          </a:xfrm>
          <a:solidFill>
            <a:schemeClr val="bg1"/>
          </a:solid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9059606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E0D5FF8A-EEF6-44AF-9CC3-B6417020F211}" type="slidenum">
              <a:rPr lang="en-US" smtClean="0">
                <a:latin typeface="Arial" charset="0"/>
              </a:rPr>
              <a:pPr/>
              <a:t>12</a:t>
            </a:fld>
            <a:endParaRPr lang="en-US">
              <a:latin typeface="Arial" charset="0"/>
            </a:endParaRPr>
          </a:p>
        </p:txBody>
      </p:sp>
      <p:sp>
        <p:nvSpPr>
          <p:cNvPr id="64515" name="Rectangle 2"/>
          <p:cNvSpPr>
            <a:spLocks noGrp="1" noRot="1" noChangeAspect="1" noChangeArrowheads="1" noTextEdit="1"/>
          </p:cNvSpPr>
          <p:nvPr>
            <p:ph type="sldImg"/>
          </p:nvPr>
        </p:nvSpPr>
        <p:spPr>
          <a:xfrm>
            <a:off x="1266825" y="728663"/>
            <a:ext cx="4779963" cy="3584575"/>
          </a:xfrm>
          <a:ln/>
        </p:spPr>
      </p:sp>
      <p:sp>
        <p:nvSpPr>
          <p:cNvPr id="64516" name="Rectangle 3"/>
          <p:cNvSpPr>
            <a:spLocks noGrp="1" noChangeArrowheads="1"/>
          </p:cNvSpPr>
          <p:nvPr>
            <p:ph type="body" idx="1"/>
          </p:nvPr>
        </p:nvSpPr>
        <p:spPr>
          <a:xfrm>
            <a:off x="1219200" y="4560888"/>
            <a:ext cx="4957763" cy="43180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6289349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62792997-B558-41E3-B43C-811B9B3F1198}" type="slidenum">
              <a:rPr lang="en-US" smtClean="0">
                <a:latin typeface="Arial" charset="0"/>
              </a:rPr>
              <a:pPr/>
              <a:t>13</a:t>
            </a:fld>
            <a:endParaRPr lang="en-US">
              <a:latin typeface="Arial" charset="0"/>
            </a:endParaRPr>
          </a:p>
        </p:txBody>
      </p:sp>
      <p:sp>
        <p:nvSpPr>
          <p:cNvPr id="65539" name="Rectangle 2"/>
          <p:cNvSpPr>
            <a:spLocks noGrp="1" noRot="1" noChangeAspect="1" noChangeArrowheads="1" noTextEdit="1"/>
          </p:cNvSpPr>
          <p:nvPr>
            <p:ph type="sldImg"/>
          </p:nvPr>
        </p:nvSpPr>
        <p:spPr>
          <a:xfrm>
            <a:off x="1266825" y="728663"/>
            <a:ext cx="4779963" cy="3584575"/>
          </a:xfrm>
          <a:ln/>
        </p:spPr>
      </p:sp>
      <p:sp>
        <p:nvSpPr>
          <p:cNvPr id="65540" name="Rectangle 3"/>
          <p:cNvSpPr>
            <a:spLocks noGrp="1" noChangeArrowheads="1"/>
          </p:cNvSpPr>
          <p:nvPr>
            <p:ph type="body" idx="1"/>
          </p:nvPr>
        </p:nvSpPr>
        <p:spPr>
          <a:xfrm>
            <a:off x="1219200" y="4560888"/>
            <a:ext cx="4957763" cy="43180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277686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a:latin typeface="Arial" charset="0"/>
              </a:rPr>
              <a:t>http://www.cybercrime.gov/bentleySent.pdf</a:t>
            </a:r>
          </a:p>
        </p:txBody>
      </p:sp>
      <p:sp>
        <p:nvSpPr>
          <p:cNvPr id="66564" name="Slide Number Placeholder 3"/>
          <p:cNvSpPr>
            <a:spLocks noGrp="1"/>
          </p:cNvSpPr>
          <p:nvPr>
            <p:ph type="sldNum" sz="quarter" idx="5"/>
          </p:nvPr>
        </p:nvSpPr>
        <p:spPr>
          <a:noFill/>
        </p:spPr>
        <p:txBody>
          <a:bodyPr/>
          <a:lstStyle/>
          <a:p>
            <a:fld id="{DDC55A21-CC40-42F1-A25F-2D79509E5F82}" type="slidenum">
              <a:rPr lang="en-US" smtClean="0">
                <a:latin typeface="Arial" charset="0"/>
              </a:rPr>
              <a:pPr/>
              <a:t>14</a:t>
            </a:fld>
            <a:endParaRPr lang="en-US">
              <a:latin typeface="Arial" charset="0"/>
            </a:endParaRPr>
          </a:p>
        </p:txBody>
      </p:sp>
    </p:spTree>
    <p:extLst>
      <p:ext uri="{BB962C8B-B14F-4D97-AF65-F5344CB8AC3E}">
        <p14:creationId xmlns:p14="http://schemas.microsoft.com/office/powerpoint/2010/main" val="1765460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F3D0E624-B0DB-4B43-AE6F-4BA3FFDB9DF0}" type="slidenum">
              <a:rPr lang="en-US" smtClean="0">
                <a:latin typeface="Arial" charset="0"/>
              </a:rPr>
              <a:pPr/>
              <a:t>15</a:t>
            </a:fld>
            <a:endParaRPr lang="en-US">
              <a:latin typeface="Arial" charset="0"/>
            </a:endParaRPr>
          </a:p>
        </p:txBody>
      </p:sp>
      <p:sp>
        <p:nvSpPr>
          <p:cNvPr id="67587" name="Rectangle 2"/>
          <p:cNvSpPr>
            <a:spLocks noGrp="1" noRot="1" noChangeAspect="1" noChangeArrowheads="1" noTextEdit="1"/>
          </p:cNvSpPr>
          <p:nvPr>
            <p:ph type="sldImg"/>
          </p:nvPr>
        </p:nvSpPr>
        <p:spPr>
          <a:xfrm>
            <a:off x="1257300" y="722313"/>
            <a:ext cx="4800600" cy="3600450"/>
          </a:xfrm>
          <a:ln/>
        </p:spPr>
      </p:sp>
      <p:sp>
        <p:nvSpPr>
          <p:cNvPr id="67588" name="Rectangle 3"/>
          <p:cNvSpPr>
            <a:spLocks noGrp="1" noChangeArrowheads="1"/>
          </p:cNvSpPr>
          <p:nvPr>
            <p:ph type="body" idx="1"/>
          </p:nvPr>
        </p:nvSpPr>
        <p:spPr>
          <a:xfrm>
            <a:off x="1138238" y="4560888"/>
            <a:ext cx="5038725" cy="43180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976912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26859F33-FFFD-44F2-9771-09D1989B5C52}" type="slidenum">
              <a:rPr lang="en-US" smtClean="0">
                <a:latin typeface="Arial" charset="0"/>
              </a:rPr>
              <a:pPr/>
              <a:t>16</a:t>
            </a:fld>
            <a:endParaRPr lang="en-US">
              <a:latin typeface="Arial" charset="0"/>
            </a:endParaRPr>
          </a:p>
        </p:txBody>
      </p:sp>
      <p:sp>
        <p:nvSpPr>
          <p:cNvPr id="68611" name="Rectangle 2"/>
          <p:cNvSpPr>
            <a:spLocks noGrp="1" noRot="1" noChangeAspect="1" noChangeArrowheads="1" noTextEdit="1"/>
          </p:cNvSpPr>
          <p:nvPr>
            <p:ph type="sldImg"/>
          </p:nvPr>
        </p:nvSpPr>
        <p:spPr>
          <a:xfrm>
            <a:off x="1270000" y="730250"/>
            <a:ext cx="4776788" cy="3582988"/>
          </a:xfrm>
          <a:ln/>
        </p:spPr>
      </p:sp>
      <p:sp>
        <p:nvSpPr>
          <p:cNvPr id="68612" name="Rectangle 3"/>
          <p:cNvSpPr>
            <a:spLocks noGrp="1" noChangeArrowheads="1"/>
          </p:cNvSpPr>
          <p:nvPr>
            <p:ph type="body" idx="1"/>
          </p:nvPr>
        </p:nvSpPr>
        <p:spPr>
          <a:xfrm>
            <a:off x="1138238" y="4560888"/>
            <a:ext cx="5038725" cy="4470400"/>
          </a:xfrm>
          <a:noFill/>
          <a:ln/>
        </p:spPr>
        <p:txBody>
          <a:bodyPr/>
          <a:lstStyle/>
          <a:p>
            <a:pPr eaLnBrk="1" hangingPunct="1"/>
            <a:r>
              <a:rPr lang="en-US">
                <a:latin typeface="Arial" charset="0"/>
              </a:rPr>
              <a:t>Examples are from &lt;http://www.2600.com&gt; archives unless otherwise noted.</a:t>
            </a:r>
          </a:p>
        </p:txBody>
      </p:sp>
    </p:spTree>
    <p:extLst>
      <p:ext uri="{BB962C8B-B14F-4D97-AF65-F5344CB8AC3E}">
        <p14:creationId xmlns:p14="http://schemas.microsoft.com/office/powerpoint/2010/main" val="1519752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1923C759-4197-46EF-B715-863172CF1498}" type="slidenum">
              <a:rPr lang="en-US" smtClean="0">
                <a:latin typeface="Arial" charset="0"/>
              </a:rPr>
              <a:pPr/>
              <a:t>17</a:t>
            </a:fld>
            <a:endParaRPr lang="en-US">
              <a:latin typeface="Arial" charset="0"/>
            </a:endParaRPr>
          </a:p>
        </p:txBody>
      </p:sp>
      <p:sp>
        <p:nvSpPr>
          <p:cNvPr id="69635" name="Rectangle 2"/>
          <p:cNvSpPr>
            <a:spLocks noGrp="1" noRot="1" noChangeAspect="1" noChangeArrowheads="1" noTextEdit="1"/>
          </p:cNvSpPr>
          <p:nvPr>
            <p:ph type="sldImg"/>
          </p:nvPr>
        </p:nvSpPr>
        <p:spPr>
          <a:xfrm>
            <a:off x="1270000" y="730250"/>
            <a:ext cx="4776788" cy="3582988"/>
          </a:xfrm>
          <a:ln/>
        </p:spPr>
      </p:sp>
      <p:sp>
        <p:nvSpPr>
          <p:cNvPr id="69636" name="Rectangle 3"/>
          <p:cNvSpPr>
            <a:spLocks noGrp="1" noChangeArrowheads="1"/>
          </p:cNvSpPr>
          <p:nvPr>
            <p:ph type="body" idx="1"/>
          </p:nvPr>
        </p:nvSpPr>
        <p:spPr>
          <a:xfrm>
            <a:off x="1138238" y="4560888"/>
            <a:ext cx="5038725" cy="44704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8271246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90E2AFB-339E-424C-9430-35D9A4B75309}" type="slidenum">
              <a:rPr lang="en-US" smtClean="0">
                <a:latin typeface="Arial" charset="0"/>
              </a:rPr>
              <a:pPr/>
              <a:t>18</a:t>
            </a:fld>
            <a:endParaRPr lang="en-US">
              <a:latin typeface="Arial" charset="0"/>
            </a:endParaRPr>
          </a:p>
        </p:txBody>
      </p:sp>
      <p:sp>
        <p:nvSpPr>
          <p:cNvPr id="70659" name="Rectangle 2"/>
          <p:cNvSpPr>
            <a:spLocks noGrp="1" noRot="1" noChangeAspect="1" noChangeArrowheads="1" noTextEdit="1"/>
          </p:cNvSpPr>
          <p:nvPr>
            <p:ph type="sldImg"/>
          </p:nvPr>
        </p:nvSpPr>
        <p:spPr>
          <a:xfrm>
            <a:off x="1270000" y="730250"/>
            <a:ext cx="4776788" cy="3582988"/>
          </a:xfrm>
          <a:ln/>
        </p:spPr>
      </p:sp>
      <p:sp>
        <p:nvSpPr>
          <p:cNvPr id="70660" name="Rectangle 3"/>
          <p:cNvSpPr>
            <a:spLocks noGrp="1" noChangeArrowheads="1"/>
          </p:cNvSpPr>
          <p:nvPr>
            <p:ph type="body" idx="1"/>
          </p:nvPr>
        </p:nvSpPr>
        <p:spPr>
          <a:xfrm>
            <a:off x="1138238" y="4560888"/>
            <a:ext cx="5038725" cy="44704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126016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EE090A5-637B-453A-867E-228A3D72124E}" type="slidenum">
              <a:rPr lang="en-US" smtClean="0">
                <a:latin typeface="Arial" charset="0"/>
              </a:rPr>
              <a:pPr/>
              <a:t>19</a:t>
            </a:fld>
            <a:endParaRPr lang="en-US">
              <a:latin typeface="Arial" charset="0"/>
            </a:endParaRPr>
          </a:p>
        </p:txBody>
      </p:sp>
      <p:sp>
        <p:nvSpPr>
          <p:cNvPr id="71683" name="Rectangle 2"/>
          <p:cNvSpPr>
            <a:spLocks noGrp="1" noRot="1" noChangeAspect="1" noChangeArrowheads="1" noTextEdit="1"/>
          </p:cNvSpPr>
          <p:nvPr>
            <p:ph type="sldImg"/>
          </p:nvPr>
        </p:nvSpPr>
        <p:spPr>
          <a:xfrm>
            <a:off x="1270000" y="730250"/>
            <a:ext cx="4776788" cy="3582988"/>
          </a:xfrm>
          <a:ln/>
        </p:spPr>
      </p:sp>
      <p:sp>
        <p:nvSpPr>
          <p:cNvPr id="71684" name="Rectangle 3"/>
          <p:cNvSpPr>
            <a:spLocks noGrp="1" noChangeArrowheads="1"/>
          </p:cNvSpPr>
          <p:nvPr>
            <p:ph type="body" idx="1"/>
          </p:nvPr>
        </p:nvSpPr>
        <p:spPr>
          <a:xfrm>
            <a:off x="1138238" y="4560888"/>
            <a:ext cx="5038725" cy="44704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199397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1153E1D-98E7-4C15-A903-EA4CEC7EBCE1}" type="slidenum">
              <a:rPr lang="en-US" smtClean="0">
                <a:latin typeface="Arial" charset="0"/>
              </a:rPr>
              <a:pPr/>
              <a:t>2</a:t>
            </a:fld>
            <a:endParaRPr lang="en-US">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104260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2FF0538E-5DC7-43B0-BDB8-F60F6CB1D7AE}" type="slidenum">
              <a:rPr lang="en-US" smtClean="0">
                <a:latin typeface="Arial" charset="0"/>
              </a:rPr>
              <a:pPr/>
              <a:t>20</a:t>
            </a:fld>
            <a:endParaRPr lang="en-US">
              <a:latin typeface="Arial" charset="0"/>
            </a:endParaRPr>
          </a:p>
        </p:txBody>
      </p:sp>
      <p:sp>
        <p:nvSpPr>
          <p:cNvPr id="72707" name="Rectangle 2"/>
          <p:cNvSpPr>
            <a:spLocks noGrp="1" noRot="1" noChangeAspect="1" noChangeArrowheads="1" noTextEdit="1"/>
          </p:cNvSpPr>
          <p:nvPr>
            <p:ph type="sldImg"/>
          </p:nvPr>
        </p:nvSpPr>
        <p:spPr>
          <a:xfrm>
            <a:off x="1270000" y="730250"/>
            <a:ext cx="4776788" cy="3582988"/>
          </a:xfrm>
          <a:ln/>
        </p:spPr>
      </p:sp>
      <p:sp>
        <p:nvSpPr>
          <p:cNvPr id="72708" name="Rectangle 3"/>
          <p:cNvSpPr>
            <a:spLocks noGrp="1" noChangeArrowheads="1"/>
          </p:cNvSpPr>
          <p:nvPr>
            <p:ph type="body" idx="1"/>
          </p:nvPr>
        </p:nvSpPr>
        <p:spPr>
          <a:xfrm>
            <a:off x="1138238" y="4560888"/>
            <a:ext cx="5038725" cy="44704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2350511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5B48F5C-A9C9-44D8-8BF7-8E9D302EDF50}" type="slidenum">
              <a:rPr lang="en-US" smtClean="0">
                <a:latin typeface="Arial" charset="0"/>
              </a:rPr>
              <a:pPr/>
              <a:t>21</a:t>
            </a:fld>
            <a:endParaRPr lang="en-US">
              <a:latin typeface="Arial" charset="0"/>
            </a:endParaRPr>
          </a:p>
        </p:txBody>
      </p:sp>
      <p:sp>
        <p:nvSpPr>
          <p:cNvPr id="73731" name="Rectangle 2"/>
          <p:cNvSpPr>
            <a:spLocks noGrp="1" noRot="1" noChangeAspect="1" noChangeArrowheads="1" noTextEdit="1"/>
          </p:cNvSpPr>
          <p:nvPr>
            <p:ph type="sldImg"/>
          </p:nvPr>
        </p:nvSpPr>
        <p:spPr>
          <a:xfrm>
            <a:off x="1270000" y="730250"/>
            <a:ext cx="4776788" cy="3582988"/>
          </a:xfrm>
          <a:ln/>
        </p:spPr>
      </p:sp>
      <p:sp>
        <p:nvSpPr>
          <p:cNvPr id="73732" name="Rectangle 3"/>
          <p:cNvSpPr>
            <a:spLocks noGrp="1" noChangeArrowheads="1"/>
          </p:cNvSpPr>
          <p:nvPr>
            <p:ph type="body" idx="1"/>
          </p:nvPr>
        </p:nvSpPr>
        <p:spPr>
          <a:xfrm>
            <a:off x="1138238" y="4560888"/>
            <a:ext cx="5038725" cy="44704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6110996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558CB18E-E334-4E4C-9DA7-1802BFFB226A}" type="slidenum">
              <a:rPr lang="en-US" smtClean="0">
                <a:latin typeface="Arial" charset="0"/>
              </a:rPr>
              <a:pPr/>
              <a:t>22</a:t>
            </a:fld>
            <a:endParaRPr lang="en-US">
              <a:latin typeface="Arial" charset="0"/>
            </a:endParaRPr>
          </a:p>
        </p:txBody>
      </p:sp>
      <p:sp>
        <p:nvSpPr>
          <p:cNvPr id="74755" name="Rectangle 2"/>
          <p:cNvSpPr>
            <a:spLocks noGrp="1" noRot="1" noChangeAspect="1" noChangeArrowheads="1" noTextEdit="1"/>
          </p:cNvSpPr>
          <p:nvPr>
            <p:ph type="sldImg"/>
          </p:nvPr>
        </p:nvSpPr>
        <p:spPr>
          <a:xfrm>
            <a:off x="1270000" y="730250"/>
            <a:ext cx="4776788" cy="3582988"/>
          </a:xfrm>
          <a:ln/>
        </p:spPr>
      </p:sp>
      <p:sp>
        <p:nvSpPr>
          <p:cNvPr id="74756" name="Rectangle 3"/>
          <p:cNvSpPr>
            <a:spLocks noGrp="1" noChangeArrowheads="1"/>
          </p:cNvSpPr>
          <p:nvPr>
            <p:ph type="body" idx="1"/>
          </p:nvPr>
        </p:nvSpPr>
        <p:spPr>
          <a:xfrm>
            <a:off x="1138238" y="4560888"/>
            <a:ext cx="5038725" cy="44704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6234031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AA37BF80-08CA-4410-9DA0-5902690CEA21}" type="slidenum">
              <a:rPr lang="en-US" smtClean="0">
                <a:latin typeface="Arial" charset="0"/>
              </a:rPr>
              <a:pPr/>
              <a:t>23</a:t>
            </a:fld>
            <a:endParaRPr lang="en-US">
              <a:latin typeface="Arial" charset="0"/>
            </a:endParaRPr>
          </a:p>
        </p:txBody>
      </p:sp>
      <p:sp>
        <p:nvSpPr>
          <p:cNvPr id="75779" name="Rectangle 2"/>
          <p:cNvSpPr>
            <a:spLocks noGrp="1" noRot="1" noChangeAspect="1" noChangeArrowheads="1" noTextEdit="1"/>
          </p:cNvSpPr>
          <p:nvPr>
            <p:ph type="sldImg"/>
          </p:nvPr>
        </p:nvSpPr>
        <p:spPr>
          <a:xfrm>
            <a:off x="1270000" y="730250"/>
            <a:ext cx="4776788" cy="3582988"/>
          </a:xfrm>
          <a:ln/>
        </p:spPr>
      </p:sp>
      <p:sp>
        <p:nvSpPr>
          <p:cNvPr id="75780" name="Rectangle 3"/>
          <p:cNvSpPr>
            <a:spLocks noGrp="1" noChangeArrowheads="1"/>
          </p:cNvSpPr>
          <p:nvPr>
            <p:ph type="body" idx="1"/>
          </p:nvPr>
        </p:nvSpPr>
        <p:spPr>
          <a:xfrm>
            <a:off x="1138238" y="4560888"/>
            <a:ext cx="5038725" cy="876300"/>
          </a:xfrm>
          <a:solidFill>
            <a:schemeClr val="bg1"/>
          </a:solidFill>
          <a:ln/>
        </p:spPr>
        <p:txBody>
          <a:bodyPr lIns="96087" tIns="48043" rIns="96087" bIns="48043"/>
          <a:lstStyle/>
          <a:p>
            <a:pPr marL="231775" indent="-231775" eaLnBrk="1" hangingPunct="1"/>
            <a:r>
              <a:rPr lang="en-US">
                <a:latin typeface="Arial" charset="0"/>
              </a:rPr>
              <a:t>	From &lt;http://www.2600.com&gt; archives.  </a:t>
            </a:r>
            <a:r>
              <a:rPr lang="en-US" i="1">
                <a:latin typeface="Arial" charset="0"/>
              </a:rPr>
              <a:t>2600 </a:t>
            </a:r>
            <a:r>
              <a:rPr lang="en-US">
                <a:latin typeface="Arial" charset="0"/>
              </a:rPr>
              <a:t>is a publication that encourages and glorifies criminal hacking.  If you visit this site, the author recommends that you disable all active content, prevent exchange of cookies, and filter out responses to requests for any identifying information whatsoever.  You should also consider accessing any criminal hacker site using an anonymizer such as &lt;http://www.anonymizer.com&gt;.</a:t>
            </a:r>
          </a:p>
        </p:txBody>
      </p:sp>
    </p:spTree>
    <p:extLst>
      <p:ext uri="{BB962C8B-B14F-4D97-AF65-F5344CB8AC3E}">
        <p14:creationId xmlns:p14="http://schemas.microsoft.com/office/powerpoint/2010/main" val="14415033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E38A2A0C-622B-4F20-B08A-CF5432599F98}" type="slidenum">
              <a:rPr lang="en-US" smtClean="0">
                <a:latin typeface="Arial" charset="0"/>
              </a:rPr>
              <a:pPr/>
              <a:t>24</a:t>
            </a:fld>
            <a:endParaRPr lang="en-US">
              <a:latin typeface="Arial" charset="0"/>
            </a:endParaRPr>
          </a:p>
        </p:txBody>
      </p:sp>
      <p:sp>
        <p:nvSpPr>
          <p:cNvPr id="76803" name="Rectangle 2"/>
          <p:cNvSpPr>
            <a:spLocks noGrp="1" noRot="1" noChangeAspect="1" noChangeArrowheads="1" noTextEdit="1"/>
          </p:cNvSpPr>
          <p:nvPr>
            <p:ph type="sldImg"/>
          </p:nvPr>
        </p:nvSpPr>
        <p:spPr>
          <a:xfrm>
            <a:off x="1270000" y="730250"/>
            <a:ext cx="4776788" cy="3582988"/>
          </a:xfrm>
          <a:ln/>
        </p:spPr>
      </p:sp>
      <p:sp>
        <p:nvSpPr>
          <p:cNvPr id="76804" name="Rectangle 3"/>
          <p:cNvSpPr>
            <a:spLocks noGrp="1" noChangeArrowheads="1"/>
          </p:cNvSpPr>
          <p:nvPr>
            <p:ph type="body" idx="1"/>
          </p:nvPr>
        </p:nvSpPr>
        <p:spPr>
          <a:xfrm>
            <a:off x="1138238" y="4560888"/>
            <a:ext cx="5038725" cy="876300"/>
          </a:xfrm>
          <a:solidFill>
            <a:schemeClr val="bg1"/>
          </a:solidFill>
          <a:ln/>
        </p:spPr>
        <p:txBody>
          <a:bodyPr lIns="96087" tIns="48043" rIns="96087" bIns="48043"/>
          <a:lstStyle/>
          <a:p>
            <a:pPr marL="231775" indent="-231775" eaLnBrk="1" hangingPunct="1"/>
            <a:r>
              <a:rPr lang="en-US">
                <a:latin typeface="Arial" charset="0"/>
              </a:rPr>
              <a:t>	From &lt;http://www.2600.com&gt; archives.  </a:t>
            </a:r>
            <a:r>
              <a:rPr lang="en-US" i="1">
                <a:latin typeface="Arial" charset="0"/>
              </a:rPr>
              <a:t>2600 </a:t>
            </a:r>
            <a:r>
              <a:rPr lang="en-US">
                <a:latin typeface="Arial" charset="0"/>
              </a:rPr>
              <a:t>is a publication that encourages and glorifies criminal hacking.  If you visit this site, the author recommends that you disable all active content, prevent exchange of cookies, and filter out responses to requests for any identifying information whatsoever.  You should also consider accessing any criminal hacker site using an anonymizer such as &lt;http://www.anonymizer.com&gt;.</a:t>
            </a:r>
          </a:p>
        </p:txBody>
      </p:sp>
    </p:spTree>
    <p:extLst>
      <p:ext uri="{BB962C8B-B14F-4D97-AF65-F5344CB8AC3E}">
        <p14:creationId xmlns:p14="http://schemas.microsoft.com/office/powerpoint/2010/main" val="1954925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B10EADB-384C-4702-B37F-BB9991CC4D8F}" type="slidenum">
              <a:rPr lang="en-US" smtClean="0">
                <a:latin typeface="Arial" charset="0"/>
              </a:rPr>
              <a:pPr/>
              <a:t>25</a:t>
            </a:fld>
            <a:endParaRPr lang="en-US">
              <a:latin typeface="Arial" charset="0"/>
            </a:endParaRPr>
          </a:p>
        </p:txBody>
      </p:sp>
      <p:sp>
        <p:nvSpPr>
          <p:cNvPr id="77827" name="Rectangle 2"/>
          <p:cNvSpPr>
            <a:spLocks noGrp="1" noRot="1" noChangeAspect="1" noChangeArrowheads="1" noTextEdit="1"/>
          </p:cNvSpPr>
          <p:nvPr>
            <p:ph type="sldImg"/>
          </p:nvPr>
        </p:nvSpPr>
        <p:spPr>
          <a:xfrm>
            <a:off x="1270000" y="730250"/>
            <a:ext cx="4776788" cy="3582988"/>
          </a:xfrm>
          <a:ln/>
        </p:spPr>
      </p:sp>
      <p:sp>
        <p:nvSpPr>
          <p:cNvPr id="77828" name="Rectangle 3"/>
          <p:cNvSpPr>
            <a:spLocks noGrp="1" noChangeArrowheads="1"/>
          </p:cNvSpPr>
          <p:nvPr>
            <p:ph type="body" idx="1"/>
          </p:nvPr>
        </p:nvSpPr>
        <p:spPr>
          <a:xfrm>
            <a:off x="1138238" y="4560888"/>
            <a:ext cx="5038725" cy="876300"/>
          </a:xfrm>
          <a:solidFill>
            <a:schemeClr val="bg1"/>
          </a:solidFill>
          <a:ln/>
        </p:spPr>
        <p:txBody>
          <a:bodyPr lIns="96087" tIns="48043" rIns="96087" bIns="48043"/>
          <a:lstStyle/>
          <a:p>
            <a:pPr marL="231775" indent="-231775" eaLnBrk="1" hangingPunct="1"/>
            <a:r>
              <a:rPr lang="en-US">
                <a:latin typeface="Arial" charset="0"/>
              </a:rPr>
              <a:t>	From &lt;http://www.2600.com&gt; archives.  </a:t>
            </a:r>
            <a:r>
              <a:rPr lang="en-US" i="1">
                <a:latin typeface="Arial" charset="0"/>
              </a:rPr>
              <a:t>2600 </a:t>
            </a:r>
            <a:r>
              <a:rPr lang="en-US">
                <a:latin typeface="Arial" charset="0"/>
              </a:rPr>
              <a:t>is a publication that encourages and glorifies criminal hacking.  If you visit this site, the author recommends that you disable all active content, prevent exchange of cookies, and filter out responses to requests for any identifying information whatsoever.  You should also consider accessing any criminal hacker site using an anonymizer such as &lt;http://www.anonymizer.com&gt;.</a:t>
            </a:r>
          </a:p>
        </p:txBody>
      </p:sp>
    </p:spTree>
    <p:extLst>
      <p:ext uri="{BB962C8B-B14F-4D97-AF65-F5344CB8AC3E}">
        <p14:creationId xmlns:p14="http://schemas.microsoft.com/office/powerpoint/2010/main" val="10737959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2EFECCC-32FA-4410-92DD-BEFF55E12C47}" type="slidenum">
              <a:rPr lang="en-US" smtClean="0">
                <a:latin typeface="Arial" charset="0"/>
              </a:rPr>
              <a:pPr/>
              <a:t>26</a:t>
            </a:fld>
            <a:endParaRPr lang="en-US">
              <a:latin typeface="Arial" charset="0"/>
            </a:endParaRPr>
          </a:p>
        </p:txBody>
      </p:sp>
      <p:sp>
        <p:nvSpPr>
          <p:cNvPr id="78851" name="Rectangle 2"/>
          <p:cNvSpPr>
            <a:spLocks noGrp="1" noRot="1" noChangeAspect="1" noChangeArrowheads="1" noTextEdit="1"/>
          </p:cNvSpPr>
          <p:nvPr>
            <p:ph type="sldImg"/>
          </p:nvPr>
        </p:nvSpPr>
        <p:spPr>
          <a:xfrm>
            <a:off x="1270000" y="730250"/>
            <a:ext cx="4776788" cy="3582988"/>
          </a:xfrm>
          <a:ln/>
        </p:spPr>
      </p:sp>
      <p:sp>
        <p:nvSpPr>
          <p:cNvPr id="78852" name="Rectangle 3"/>
          <p:cNvSpPr>
            <a:spLocks noGrp="1" noChangeArrowheads="1"/>
          </p:cNvSpPr>
          <p:nvPr>
            <p:ph type="body" idx="1"/>
          </p:nvPr>
        </p:nvSpPr>
        <p:spPr>
          <a:xfrm>
            <a:off x="1138238" y="4560888"/>
            <a:ext cx="5038725" cy="876300"/>
          </a:xfrm>
          <a:solidFill>
            <a:schemeClr val="bg1"/>
          </a:solidFill>
          <a:ln/>
        </p:spPr>
        <p:txBody>
          <a:bodyPr lIns="96087" tIns="48043" rIns="96087" bIns="48043"/>
          <a:lstStyle/>
          <a:p>
            <a:pPr marL="231775" indent="-231775" eaLnBrk="1" hangingPunct="1"/>
            <a:r>
              <a:rPr lang="en-US">
                <a:latin typeface="Arial" charset="0"/>
              </a:rPr>
              <a:t>	From &lt;http://www.2600.com&gt; archives.  </a:t>
            </a:r>
            <a:r>
              <a:rPr lang="en-US" i="1">
                <a:latin typeface="Arial" charset="0"/>
              </a:rPr>
              <a:t>2600 </a:t>
            </a:r>
            <a:r>
              <a:rPr lang="en-US">
                <a:latin typeface="Arial" charset="0"/>
              </a:rPr>
              <a:t>is a publication that encourages and glorifies criminal hacking.  If you visit this site, the author recommends that you disable all active content, prevent exchange of cookies, and filter out responses to requests for any identifying information whatsoever.  You should also consider accessing any criminal hacker site using an anonymizer such as &lt;http://www.anonymizer.com&gt;.</a:t>
            </a:r>
          </a:p>
        </p:txBody>
      </p:sp>
    </p:spTree>
    <p:extLst>
      <p:ext uri="{BB962C8B-B14F-4D97-AF65-F5344CB8AC3E}">
        <p14:creationId xmlns:p14="http://schemas.microsoft.com/office/powerpoint/2010/main" val="2913511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21939D4-0585-462D-836F-55BDAC2F6A05}" type="slidenum">
              <a:rPr lang="en-US" smtClean="0">
                <a:latin typeface="Arial" charset="0"/>
              </a:rPr>
              <a:pPr/>
              <a:t>27</a:t>
            </a:fld>
            <a:endParaRPr lang="en-US">
              <a:latin typeface="Arial" charset="0"/>
            </a:endParaRPr>
          </a:p>
        </p:txBody>
      </p:sp>
      <p:sp>
        <p:nvSpPr>
          <p:cNvPr id="79875" name="Rectangle 2"/>
          <p:cNvSpPr>
            <a:spLocks noGrp="1" noRot="1" noChangeAspect="1" noChangeArrowheads="1" noTextEdit="1"/>
          </p:cNvSpPr>
          <p:nvPr>
            <p:ph type="sldImg"/>
          </p:nvPr>
        </p:nvSpPr>
        <p:spPr>
          <a:xfrm>
            <a:off x="1270000" y="730250"/>
            <a:ext cx="4776788" cy="3582988"/>
          </a:xfrm>
          <a:ln/>
        </p:spPr>
      </p:sp>
      <p:sp>
        <p:nvSpPr>
          <p:cNvPr id="79876" name="Rectangle 3"/>
          <p:cNvSpPr>
            <a:spLocks noGrp="1" noChangeArrowheads="1"/>
          </p:cNvSpPr>
          <p:nvPr>
            <p:ph type="body" idx="1"/>
          </p:nvPr>
        </p:nvSpPr>
        <p:spPr>
          <a:xfrm>
            <a:off x="1138238" y="4560888"/>
            <a:ext cx="5038725" cy="642937"/>
          </a:xfrm>
          <a:solidFill>
            <a:schemeClr val="bg1"/>
          </a:solidFill>
          <a:ln/>
        </p:spPr>
        <p:txBody>
          <a:bodyPr lIns="96087" tIns="48043" rIns="96087" bIns="48043"/>
          <a:lstStyle/>
          <a:p>
            <a:pPr marL="231775" indent="-231775" eaLnBrk="1" hangingPunct="1"/>
            <a:r>
              <a:rPr lang="en-US">
                <a:latin typeface="Arial" charset="0"/>
              </a:rPr>
              <a:t>	From &lt;http://www.antionline.com&gt; archives.  Antionline is a site that has an equivocal attitude towards criminal hackers; it provides interviews with some criminal hackers but also espouses anti-hacker defenses.</a:t>
            </a:r>
          </a:p>
        </p:txBody>
      </p:sp>
    </p:spTree>
    <p:extLst>
      <p:ext uri="{BB962C8B-B14F-4D97-AF65-F5344CB8AC3E}">
        <p14:creationId xmlns:p14="http://schemas.microsoft.com/office/powerpoint/2010/main" val="40612969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79587A86-B327-4191-98FB-19207809FA65}" type="slidenum">
              <a:rPr lang="en-US" smtClean="0">
                <a:latin typeface="Arial" charset="0"/>
              </a:rPr>
              <a:pPr/>
              <a:t>28</a:t>
            </a:fld>
            <a:endParaRPr lang="en-US">
              <a:latin typeface="Arial" charset="0"/>
            </a:endParaRPr>
          </a:p>
        </p:txBody>
      </p:sp>
      <p:sp>
        <p:nvSpPr>
          <p:cNvPr id="80899" name="Rectangle 2"/>
          <p:cNvSpPr>
            <a:spLocks noGrp="1" noRot="1" noChangeAspect="1" noChangeArrowheads="1" noTextEdit="1"/>
          </p:cNvSpPr>
          <p:nvPr>
            <p:ph type="sldImg"/>
          </p:nvPr>
        </p:nvSpPr>
        <p:spPr>
          <a:xfrm>
            <a:off x="1257300" y="722313"/>
            <a:ext cx="4800600" cy="3600450"/>
          </a:xfrm>
          <a:ln/>
        </p:spPr>
      </p:sp>
      <p:sp>
        <p:nvSpPr>
          <p:cNvPr id="80900" name="Rectangle 3"/>
          <p:cNvSpPr>
            <a:spLocks noGrp="1" noChangeArrowheads="1"/>
          </p:cNvSpPr>
          <p:nvPr>
            <p:ph type="body" idx="1"/>
          </p:nvPr>
        </p:nvSpPr>
        <p:spPr>
          <a:xfrm>
            <a:off x="1138238" y="4560888"/>
            <a:ext cx="5038725" cy="43180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57938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D667BA56-0B4E-4F44-85DA-C2F8A438EF90}" type="slidenum">
              <a:rPr lang="en-US" smtClean="0">
                <a:latin typeface="Arial" charset="0"/>
              </a:rPr>
              <a:pPr/>
              <a:t>29</a:t>
            </a:fld>
            <a:endParaRPr lang="en-US">
              <a:latin typeface="Arial" charset="0"/>
            </a:endParaRPr>
          </a:p>
        </p:txBody>
      </p:sp>
      <p:sp>
        <p:nvSpPr>
          <p:cNvPr id="81923" name="Rectangle 2"/>
          <p:cNvSpPr>
            <a:spLocks noGrp="1" noRot="1" noChangeAspect="1" noChangeArrowheads="1" noTextEdit="1"/>
          </p:cNvSpPr>
          <p:nvPr>
            <p:ph type="sldImg"/>
          </p:nvPr>
        </p:nvSpPr>
        <p:spPr>
          <a:xfrm>
            <a:off x="1257300" y="722313"/>
            <a:ext cx="4800600" cy="3600450"/>
          </a:xfrm>
          <a:ln/>
        </p:spPr>
      </p:sp>
      <p:sp>
        <p:nvSpPr>
          <p:cNvPr id="81924" name="Rectangle 3"/>
          <p:cNvSpPr>
            <a:spLocks noGrp="1" noChangeArrowheads="1"/>
          </p:cNvSpPr>
          <p:nvPr>
            <p:ph type="body" idx="1"/>
          </p:nvPr>
        </p:nvSpPr>
        <p:spPr>
          <a:xfrm>
            <a:off x="1138238" y="4560888"/>
            <a:ext cx="5038725" cy="43180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804809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DE32E51-029A-45EB-8448-5DF541AB57DA}" type="slidenum">
              <a:rPr lang="en-US" smtClean="0">
                <a:latin typeface="Arial" charset="0"/>
              </a:rPr>
              <a:pPr/>
              <a:t>3</a:t>
            </a:fld>
            <a:endParaRPr lang="en-US">
              <a:latin typeface="Arial" charset="0"/>
            </a:endParaRPr>
          </a:p>
        </p:txBody>
      </p:sp>
      <p:sp>
        <p:nvSpPr>
          <p:cNvPr id="55299" name="Rectangle 2"/>
          <p:cNvSpPr>
            <a:spLocks noGrp="1" noRot="1" noChangeAspect="1" noChangeArrowheads="1" noTextEdit="1"/>
          </p:cNvSpPr>
          <p:nvPr>
            <p:ph type="sldImg"/>
          </p:nvPr>
        </p:nvSpPr>
        <p:spPr>
          <a:xfrm>
            <a:off x="1257300" y="722313"/>
            <a:ext cx="4800600" cy="3600450"/>
          </a:xfrm>
          <a:ln/>
        </p:spPr>
      </p:sp>
      <p:sp>
        <p:nvSpPr>
          <p:cNvPr id="55300" name="Rectangle 3"/>
          <p:cNvSpPr>
            <a:spLocks noGrp="1" noChangeArrowheads="1"/>
          </p:cNvSpPr>
          <p:nvPr>
            <p:ph type="body" idx="1"/>
          </p:nvPr>
        </p:nvSpPr>
        <p:spPr>
          <a:xfrm>
            <a:off x="1138238" y="4560888"/>
            <a:ext cx="5038725" cy="43180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438031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BC81551D-D29C-4A8B-9959-A16A2D257AA6}" type="slidenum">
              <a:rPr lang="en-US" smtClean="0">
                <a:latin typeface="Arial" charset="0"/>
              </a:rPr>
              <a:pPr/>
              <a:t>30</a:t>
            </a:fld>
            <a:endParaRPr lang="en-US">
              <a:latin typeface="Arial" charset="0"/>
            </a:endParaRPr>
          </a:p>
        </p:txBody>
      </p:sp>
      <p:sp>
        <p:nvSpPr>
          <p:cNvPr id="82947" name="Rectangle 2"/>
          <p:cNvSpPr>
            <a:spLocks noGrp="1" noRot="1" noChangeAspect="1" noChangeArrowheads="1" noTextEdit="1"/>
          </p:cNvSpPr>
          <p:nvPr>
            <p:ph type="sldImg"/>
          </p:nvPr>
        </p:nvSpPr>
        <p:spPr>
          <a:xfrm>
            <a:off x="1270000" y="730250"/>
            <a:ext cx="4776788" cy="3582988"/>
          </a:xfrm>
          <a:ln w="12700" cap="flat">
            <a:solidFill>
              <a:schemeClr val="tx1"/>
            </a:solidFill>
          </a:ln>
        </p:spPr>
      </p:sp>
      <p:sp>
        <p:nvSpPr>
          <p:cNvPr id="82948" name="Rectangle 3"/>
          <p:cNvSpPr>
            <a:spLocks noGrp="1" noChangeArrowheads="1"/>
          </p:cNvSpPr>
          <p:nvPr>
            <p:ph type="body" idx="1"/>
          </p:nvPr>
        </p:nvSpPr>
        <p:spPr>
          <a:xfrm>
            <a:off x="1138238" y="4560888"/>
            <a:ext cx="5038725" cy="4468812"/>
          </a:xfrm>
          <a:noFill/>
          <a:ln/>
        </p:spPr>
        <p:txBody>
          <a:bodyPr lIns="97303" tIns="48653" rIns="97303" bIns="48653"/>
          <a:lstStyle/>
          <a:p>
            <a:pPr eaLnBrk="1" hangingPunct="1"/>
            <a:endParaRPr lang="en-US">
              <a:latin typeface="Arial" charset="0"/>
            </a:endParaRPr>
          </a:p>
        </p:txBody>
      </p:sp>
    </p:spTree>
    <p:extLst>
      <p:ext uri="{BB962C8B-B14F-4D97-AF65-F5344CB8AC3E}">
        <p14:creationId xmlns:p14="http://schemas.microsoft.com/office/powerpoint/2010/main" val="833072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F92BDADF-1DB3-41D1-8A46-1CD58A424E32}" type="slidenum">
              <a:rPr lang="en-US" smtClean="0">
                <a:latin typeface="Arial" charset="0"/>
              </a:rPr>
              <a:pPr/>
              <a:t>31</a:t>
            </a:fld>
            <a:endParaRPr lang="en-US">
              <a:latin typeface="Arial" charset="0"/>
            </a:endParaRPr>
          </a:p>
        </p:txBody>
      </p:sp>
      <p:sp>
        <p:nvSpPr>
          <p:cNvPr id="83971" name="Rectangle 2"/>
          <p:cNvSpPr>
            <a:spLocks noGrp="1" noRot="1" noChangeAspect="1" noChangeArrowheads="1" noTextEdit="1"/>
          </p:cNvSpPr>
          <p:nvPr>
            <p:ph type="sldImg"/>
          </p:nvPr>
        </p:nvSpPr>
        <p:spPr>
          <a:xfrm>
            <a:off x="1257300" y="722313"/>
            <a:ext cx="4800600" cy="3600450"/>
          </a:xfrm>
          <a:ln/>
        </p:spPr>
      </p:sp>
      <p:sp>
        <p:nvSpPr>
          <p:cNvPr id="83972" name="Rectangle 3"/>
          <p:cNvSpPr>
            <a:spLocks noGrp="1" noChangeArrowheads="1"/>
          </p:cNvSpPr>
          <p:nvPr>
            <p:ph type="body" idx="1"/>
          </p:nvPr>
        </p:nvSpPr>
        <p:spPr>
          <a:xfrm>
            <a:off x="1138238" y="4560888"/>
            <a:ext cx="5038725" cy="43180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75716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9DD14EDB-F979-48C2-9136-5209B3AF6B8F}" type="slidenum">
              <a:rPr lang="en-US" smtClean="0">
                <a:latin typeface="Arial" charset="0"/>
              </a:rPr>
              <a:pPr/>
              <a:t>32</a:t>
            </a:fld>
            <a:endParaRPr lang="en-US">
              <a:latin typeface="Arial" charset="0"/>
            </a:endParaRPr>
          </a:p>
        </p:txBody>
      </p:sp>
      <p:sp>
        <p:nvSpPr>
          <p:cNvPr id="84995" name="Rectangle 2"/>
          <p:cNvSpPr>
            <a:spLocks noGrp="1" noRot="1" noChangeAspect="1" noChangeArrowheads="1" noTextEdit="1"/>
          </p:cNvSpPr>
          <p:nvPr>
            <p:ph type="sldImg"/>
          </p:nvPr>
        </p:nvSpPr>
        <p:spPr>
          <a:xfrm>
            <a:off x="1257300" y="722313"/>
            <a:ext cx="4800600" cy="3600450"/>
          </a:xfrm>
          <a:ln/>
        </p:spPr>
      </p:sp>
      <p:sp>
        <p:nvSpPr>
          <p:cNvPr id="84996" name="Rectangle 3"/>
          <p:cNvSpPr>
            <a:spLocks noGrp="1" noChangeArrowheads="1"/>
          </p:cNvSpPr>
          <p:nvPr>
            <p:ph type="body" idx="1"/>
          </p:nvPr>
        </p:nvSpPr>
        <p:spPr>
          <a:xfrm>
            <a:off x="1138238" y="4560888"/>
            <a:ext cx="5038725" cy="43180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3945474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F7B381C-995B-492E-BABD-7A21CB8F2F50}" type="slidenum">
              <a:rPr lang="en-US" smtClean="0">
                <a:latin typeface="Arial" charset="0"/>
              </a:rPr>
              <a:pPr/>
              <a:t>33</a:t>
            </a:fld>
            <a:endParaRPr lang="en-US">
              <a:latin typeface="Arial" charset="0"/>
            </a:endParaRPr>
          </a:p>
        </p:txBody>
      </p:sp>
      <p:sp>
        <p:nvSpPr>
          <p:cNvPr id="86019" name="Rectangle 2"/>
          <p:cNvSpPr>
            <a:spLocks noGrp="1" noRot="1" noChangeAspect="1" noChangeArrowheads="1" noTextEdit="1"/>
          </p:cNvSpPr>
          <p:nvPr>
            <p:ph type="sldImg"/>
          </p:nvPr>
        </p:nvSpPr>
        <p:spPr>
          <a:xfrm>
            <a:off x="1257300" y="722313"/>
            <a:ext cx="4800600" cy="3600450"/>
          </a:xfrm>
          <a:ln/>
        </p:spPr>
      </p:sp>
      <p:sp>
        <p:nvSpPr>
          <p:cNvPr id="86020" name="Rectangle 3"/>
          <p:cNvSpPr>
            <a:spLocks noGrp="1" noChangeArrowheads="1"/>
          </p:cNvSpPr>
          <p:nvPr>
            <p:ph type="body" idx="1"/>
          </p:nvPr>
        </p:nvSpPr>
        <p:spPr>
          <a:xfrm>
            <a:off x="1138238" y="4560888"/>
            <a:ext cx="5038725" cy="43180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8673520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4F981BA-8A27-496E-98AF-07849CA5AD72}" type="slidenum">
              <a:rPr lang="en-US" smtClean="0">
                <a:latin typeface="Arial" charset="0"/>
              </a:rPr>
              <a:pPr/>
              <a:t>34</a:t>
            </a:fld>
            <a:endParaRPr lang="en-US">
              <a:latin typeface="Arial" charset="0"/>
            </a:endParaRPr>
          </a:p>
        </p:txBody>
      </p:sp>
      <p:sp>
        <p:nvSpPr>
          <p:cNvPr id="87043" name="Rectangle 2"/>
          <p:cNvSpPr>
            <a:spLocks noGrp="1" noRot="1" noChangeAspect="1" noChangeArrowheads="1" noTextEdit="1"/>
          </p:cNvSpPr>
          <p:nvPr>
            <p:ph type="sldImg"/>
          </p:nvPr>
        </p:nvSpPr>
        <p:spPr>
          <a:xfrm>
            <a:off x="1257300" y="722313"/>
            <a:ext cx="4800600" cy="3600450"/>
          </a:xfrm>
          <a:ln/>
        </p:spPr>
      </p:sp>
      <p:sp>
        <p:nvSpPr>
          <p:cNvPr id="87044" name="Rectangle 3"/>
          <p:cNvSpPr>
            <a:spLocks noGrp="1" noChangeArrowheads="1"/>
          </p:cNvSpPr>
          <p:nvPr>
            <p:ph type="body" idx="1"/>
          </p:nvPr>
        </p:nvSpPr>
        <p:spPr>
          <a:xfrm>
            <a:off x="1138238" y="4560888"/>
            <a:ext cx="5038725" cy="43180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2354229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6D410B58-841A-46B4-A005-C4BBA28A0FAC}" type="slidenum">
              <a:rPr lang="en-US" smtClean="0">
                <a:latin typeface="Arial" charset="0"/>
              </a:rPr>
              <a:pPr/>
              <a:t>35</a:t>
            </a:fld>
            <a:endParaRPr lang="en-US">
              <a:latin typeface="Arial" charset="0"/>
            </a:endParaRPr>
          </a:p>
        </p:txBody>
      </p:sp>
      <p:sp>
        <p:nvSpPr>
          <p:cNvPr id="88067" name="Rectangle 2"/>
          <p:cNvSpPr>
            <a:spLocks noGrp="1" noRot="1" noChangeAspect="1" noChangeArrowheads="1" noTextEdit="1"/>
          </p:cNvSpPr>
          <p:nvPr>
            <p:ph type="sldImg"/>
          </p:nvPr>
        </p:nvSpPr>
        <p:spPr>
          <a:xfrm>
            <a:off x="1257300" y="722313"/>
            <a:ext cx="4800600" cy="3600450"/>
          </a:xfrm>
          <a:ln/>
        </p:spPr>
      </p:sp>
      <p:sp>
        <p:nvSpPr>
          <p:cNvPr id="88068" name="Rectangle 3"/>
          <p:cNvSpPr>
            <a:spLocks noGrp="1" noChangeArrowheads="1"/>
          </p:cNvSpPr>
          <p:nvPr>
            <p:ph type="body" idx="1"/>
          </p:nvPr>
        </p:nvSpPr>
        <p:spPr>
          <a:xfrm>
            <a:off x="1138238" y="4560888"/>
            <a:ext cx="5038725" cy="4318000"/>
          </a:xfrm>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8655176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8D15DAF-7D17-4F94-9579-480E3C62DAC1}" type="slidenum">
              <a:rPr lang="en-US" smtClean="0">
                <a:latin typeface="Arial" charset="0"/>
              </a:rPr>
              <a:pPr/>
              <a:t>36</a:t>
            </a:fld>
            <a:endParaRPr lang="en-US">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23551497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39B29B53-8C82-477D-AD7D-2A3E0838BF7B}" type="slidenum">
              <a:rPr lang="en-US" smtClean="0">
                <a:latin typeface="Arial" charset="0"/>
              </a:rPr>
              <a:pPr/>
              <a:t>37</a:t>
            </a:fld>
            <a:endParaRPr lang="en-US">
              <a:latin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7955157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a:latin typeface="Arial" charset="0"/>
            </a:endParaRPr>
          </a:p>
        </p:txBody>
      </p:sp>
      <p:sp>
        <p:nvSpPr>
          <p:cNvPr id="91140" name="Slide Number Placeholder 3"/>
          <p:cNvSpPr>
            <a:spLocks noGrp="1"/>
          </p:cNvSpPr>
          <p:nvPr>
            <p:ph type="sldNum" sz="quarter" idx="5"/>
          </p:nvPr>
        </p:nvSpPr>
        <p:spPr>
          <a:noFill/>
        </p:spPr>
        <p:txBody>
          <a:bodyPr/>
          <a:lstStyle/>
          <a:p>
            <a:fld id="{52B3BC97-4337-43CC-B0C1-8858F5044BD0}" type="slidenum">
              <a:rPr lang="en-US" smtClean="0">
                <a:latin typeface="Arial" charset="0"/>
              </a:rPr>
              <a:pPr/>
              <a:t>38</a:t>
            </a:fld>
            <a:endParaRPr lang="en-US">
              <a:latin typeface="Arial" charset="0"/>
            </a:endParaRPr>
          </a:p>
        </p:txBody>
      </p:sp>
    </p:spTree>
    <p:extLst>
      <p:ext uri="{BB962C8B-B14F-4D97-AF65-F5344CB8AC3E}">
        <p14:creationId xmlns:p14="http://schemas.microsoft.com/office/powerpoint/2010/main" val="3117445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latin typeface="Arial" charset="0"/>
            </a:endParaRPr>
          </a:p>
        </p:txBody>
      </p:sp>
      <p:sp>
        <p:nvSpPr>
          <p:cNvPr id="92164" name="Slide Number Placeholder 3"/>
          <p:cNvSpPr>
            <a:spLocks noGrp="1"/>
          </p:cNvSpPr>
          <p:nvPr>
            <p:ph type="sldNum" sz="quarter" idx="5"/>
          </p:nvPr>
        </p:nvSpPr>
        <p:spPr>
          <a:noFill/>
        </p:spPr>
        <p:txBody>
          <a:bodyPr/>
          <a:lstStyle/>
          <a:p>
            <a:fld id="{86FBE3DB-91A6-4B2B-9287-156465133D1F}" type="slidenum">
              <a:rPr lang="en-US" smtClean="0">
                <a:latin typeface="Arial" charset="0"/>
              </a:rPr>
              <a:pPr/>
              <a:t>39</a:t>
            </a:fld>
            <a:endParaRPr lang="en-US">
              <a:latin typeface="Arial" charset="0"/>
            </a:endParaRPr>
          </a:p>
        </p:txBody>
      </p:sp>
    </p:spTree>
    <p:extLst>
      <p:ext uri="{BB962C8B-B14F-4D97-AF65-F5344CB8AC3E}">
        <p14:creationId xmlns:p14="http://schemas.microsoft.com/office/powerpoint/2010/main" val="4009406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03FF8EA-6952-4E68-B3E4-C56A2A942F55}" type="slidenum">
              <a:rPr lang="en-US" smtClean="0">
                <a:latin typeface="Arial" charset="0"/>
              </a:rPr>
              <a:pPr/>
              <a:t>4</a:t>
            </a:fld>
            <a:endParaRPr lang="en-US">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1548947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r>
              <a:rPr lang="en-US">
                <a:latin typeface="Arial" charset="0"/>
              </a:rPr>
              <a:t>Edwards, M. J. (2008). “Could Phlash Attacks Be Your Next Big Concern?” WindowsITPro (May 28, 2008).</a:t>
            </a:r>
          </a:p>
          <a:p>
            <a:r>
              <a:rPr lang="en-US">
                <a:latin typeface="Arial" charset="0"/>
              </a:rPr>
              <a:t>http://windowsitpro.com/Windows/article/articleid/99301/could-phlash-attacks-be-your-next-big-concern.html</a:t>
            </a:r>
          </a:p>
        </p:txBody>
      </p:sp>
      <p:sp>
        <p:nvSpPr>
          <p:cNvPr id="93188" name="Slide Number Placeholder 3"/>
          <p:cNvSpPr>
            <a:spLocks noGrp="1"/>
          </p:cNvSpPr>
          <p:nvPr>
            <p:ph type="sldNum" sz="quarter" idx="5"/>
          </p:nvPr>
        </p:nvSpPr>
        <p:spPr>
          <a:noFill/>
        </p:spPr>
        <p:txBody>
          <a:bodyPr/>
          <a:lstStyle/>
          <a:p>
            <a:fld id="{5EEA9FFB-E74E-4C11-8688-8A3A105CBC95}" type="slidenum">
              <a:rPr lang="en-US" smtClean="0">
                <a:latin typeface="Arial" charset="0"/>
              </a:rPr>
              <a:pPr/>
              <a:t>40</a:t>
            </a:fld>
            <a:endParaRPr lang="en-US">
              <a:latin typeface="Arial" charset="0"/>
            </a:endParaRPr>
          </a:p>
        </p:txBody>
      </p:sp>
    </p:spTree>
    <p:extLst>
      <p:ext uri="{BB962C8B-B14F-4D97-AF65-F5344CB8AC3E}">
        <p14:creationId xmlns:p14="http://schemas.microsoft.com/office/powerpoint/2010/main" val="347941430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1EA35B4-624A-43EC-B819-9DA2C44674B4}" type="slidenum">
              <a:rPr lang="en-US" smtClean="0"/>
              <a:pPr>
                <a:defRPr/>
              </a:pPr>
              <a:t>41</a:t>
            </a:fld>
            <a:endParaRPr lang="en-US"/>
          </a:p>
        </p:txBody>
      </p:sp>
    </p:spTree>
    <p:extLst>
      <p:ext uri="{BB962C8B-B14F-4D97-AF65-F5344CB8AC3E}">
        <p14:creationId xmlns:p14="http://schemas.microsoft.com/office/powerpoint/2010/main" val="13852341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p:spPr>
        <p:txBody>
          <a:bodyPr/>
          <a:lstStyle/>
          <a:p>
            <a:endParaRPr lang="en-US">
              <a:latin typeface="Arial" charset="0"/>
            </a:endParaRPr>
          </a:p>
        </p:txBody>
      </p:sp>
      <p:sp>
        <p:nvSpPr>
          <p:cNvPr id="94212" name="Footer Placeholder 3"/>
          <p:cNvSpPr>
            <a:spLocks noGrp="1"/>
          </p:cNvSpPr>
          <p:nvPr>
            <p:ph type="ftr" sz="quarter" idx="4"/>
          </p:nvPr>
        </p:nvSpPr>
        <p:spPr>
          <a:noFill/>
        </p:spPr>
        <p:txBody>
          <a:bodyPr/>
          <a:lstStyle/>
          <a:p>
            <a:r>
              <a:rPr lang="en-US">
                <a:latin typeface="Arial" charset="0"/>
              </a:rPr>
              <a:t>Copyright © 2001 M. E. Kabay.                                                            All rights reserved.</a:t>
            </a:r>
          </a:p>
        </p:txBody>
      </p:sp>
      <p:sp>
        <p:nvSpPr>
          <p:cNvPr id="94213" name="Slide Number Placeholder 4"/>
          <p:cNvSpPr>
            <a:spLocks noGrp="1"/>
          </p:cNvSpPr>
          <p:nvPr>
            <p:ph type="sldNum" sz="quarter" idx="5"/>
          </p:nvPr>
        </p:nvSpPr>
        <p:spPr>
          <a:noFill/>
        </p:spPr>
        <p:txBody>
          <a:bodyPr/>
          <a:lstStyle/>
          <a:p>
            <a:r>
              <a:rPr lang="en-US">
                <a:latin typeface="Arial" charset="0"/>
              </a:rPr>
              <a:t>1-</a:t>
            </a:r>
            <a:fld id="{DE0F82A0-14DD-49BA-BFAC-C23745B16A95}" type="slidenum">
              <a:rPr lang="en-US" smtClean="0">
                <a:latin typeface="Arial" charset="0"/>
              </a:rPr>
              <a:pPr/>
              <a:t>42</a:t>
            </a:fld>
            <a:endParaRPr lang="en-US">
              <a:latin typeface="Times New Roman" pitchFamily="18" charset="0"/>
            </a:endParaRPr>
          </a:p>
        </p:txBody>
      </p:sp>
    </p:spTree>
    <p:extLst>
      <p:ext uri="{BB962C8B-B14F-4D97-AF65-F5344CB8AC3E}">
        <p14:creationId xmlns:p14="http://schemas.microsoft.com/office/powerpoint/2010/main" val="39563719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endParaRPr lang="en-US">
              <a:latin typeface="Arial" charset="0"/>
            </a:endParaRPr>
          </a:p>
        </p:txBody>
      </p:sp>
      <p:sp>
        <p:nvSpPr>
          <p:cNvPr id="95236" name="Footer Placeholder 3"/>
          <p:cNvSpPr>
            <a:spLocks noGrp="1"/>
          </p:cNvSpPr>
          <p:nvPr>
            <p:ph type="ftr" sz="quarter" idx="4"/>
          </p:nvPr>
        </p:nvSpPr>
        <p:spPr>
          <a:noFill/>
        </p:spPr>
        <p:txBody>
          <a:bodyPr/>
          <a:lstStyle/>
          <a:p>
            <a:r>
              <a:rPr lang="en-US">
                <a:latin typeface="Arial" charset="0"/>
              </a:rPr>
              <a:t>Copyright © 2001 M. E. Kabay.                                                            All rights reserved.</a:t>
            </a:r>
          </a:p>
        </p:txBody>
      </p:sp>
      <p:sp>
        <p:nvSpPr>
          <p:cNvPr id="95237" name="Slide Number Placeholder 4"/>
          <p:cNvSpPr>
            <a:spLocks noGrp="1"/>
          </p:cNvSpPr>
          <p:nvPr>
            <p:ph type="sldNum" sz="quarter" idx="5"/>
          </p:nvPr>
        </p:nvSpPr>
        <p:spPr>
          <a:noFill/>
        </p:spPr>
        <p:txBody>
          <a:bodyPr/>
          <a:lstStyle/>
          <a:p>
            <a:r>
              <a:rPr lang="en-US">
                <a:latin typeface="Arial" charset="0"/>
              </a:rPr>
              <a:t>1-</a:t>
            </a:r>
            <a:fld id="{1EF4198A-F102-4F45-8CD4-BDE2D8FD64D6}" type="slidenum">
              <a:rPr lang="en-US" smtClean="0">
                <a:latin typeface="Arial" charset="0"/>
              </a:rPr>
              <a:pPr/>
              <a:t>43</a:t>
            </a:fld>
            <a:endParaRPr lang="en-US">
              <a:latin typeface="Times New Roman" pitchFamily="18" charset="0"/>
            </a:endParaRPr>
          </a:p>
        </p:txBody>
      </p:sp>
    </p:spTree>
    <p:extLst>
      <p:ext uri="{BB962C8B-B14F-4D97-AF65-F5344CB8AC3E}">
        <p14:creationId xmlns:p14="http://schemas.microsoft.com/office/powerpoint/2010/main" val="17271906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endParaRPr lang="en-US">
              <a:latin typeface="Arial" charset="0"/>
            </a:endParaRPr>
          </a:p>
        </p:txBody>
      </p:sp>
      <p:sp>
        <p:nvSpPr>
          <p:cNvPr id="96260" name="Footer Placeholder 3"/>
          <p:cNvSpPr>
            <a:spLocks noGrp="1"/>
          </p:cNvSpPr>
          <p:nvPr>
            <p:ph type="ftr" sz="quarter" idx="4"/>
          </p:nvPr>
        </p:nvSpPr>
        <p:spPr>
          <a:noFill/>
        </p:spPr>
        <p:txBody>
          <a:bodyPr/>
          <a:lstStyle/>
          <a:p>
            <a:r>
              <a:rPr lang="en-US">
                <a:latin typeface="Arial" charset="0"/>
              </a:rPr>
              <a:t>Copyright © 2001 M. E. Kabay.                                                            All rights reserved.</a:t>
            </a:r>
          </a:p>
        </p:txBody>
      </p:sp>
      <p:sp>
        <p:nvSpPr>
          <p:cNvPr id="96261" name="Slide Number Placeholder 4"/>
          <p:cNvSpPr>
            <a:spLocks noGrp="1"/>
          </p:cNvSpPr>
          <p:nvPr>
            <p:ph type="sldNum" sz="quarter" idx="5"/>
          </p:nvPr>
        </p:nvSpPr>
        <p:spPr>
          <a:noFill/>
        </p:spPr>
        <p:txBody>
          <a:bodyPr/>
          <a:lstStyle/>
          <a:p>
            <a:r>
              <a:rPr lang="en-US">
                <a:latin typeface="Arial" charset="0"/>
              </a:rPr>
              <a:t>1-</a:t>
            </a:r>
            <a:fld id="{54E6C783-9DCA-4E1B-9AF3-01214480A14D}" type="slidenum">
              <a:rPr lang="en-US" smtClean="0">
                <a:latin typeface="Arial" charset="0"/>
              </a:rPr>
              <a:pPr/>
              <a:t>44</a:t>
            </a:fld>
            <a:endParaRPr lang="en-US">
              <a:latin typeface="Times New Roman" pitchFamily="18" charset="0"/>
            </a:endParaRPr>
          </a:p>
        </p:txBody>
      </p:sp>
    </p:spTree>
    <p:extLst>
      <p:ext uri="{BB962C8B-B14F-4D97-AF65-F5344CB8AC3E}">
        <p14:creationId xmlns:p14="http://schemas.microsoft.com/office/powerpoint/2010/main" val="782714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endParaRPr lang="en-US">
              <a:latin typeface="Arial" charset="0"/>
            </a:endParaRPr>
          </a:p>
        </p:txBody>
      </p:sp>
      <p:sp>
        <p:nvSpPr>
          <p:cNvPr id="97284" name="Footer Placeholder 3"/>
          <p:cNvSpPr>
            <a:spLocks noGrp="1"/>
          </p:cNvSpPr>
          <p:nvPr>
            <p:ph type="ftr" sz="quarter" idx="4"/>
          </p:nvPr>
        </p:nvSpPr>
        <p:spPr>
          <a:noFill/>
        </p:spPr>
        <p:txBody>
          <a:bodyPr/>
          <a:lstStyle/>
          <a:p>
            <a:r>
              <a:rPr lang="en-US">
                <a:latin typeface="Arial" charset="0"/>
              </a:rPr>
              <a:t>Copyright © 2001 M. E. Kabay.                                                            All rights reserved.</a:t>
            </a:r>
          </a:p>
        </p:txBody>
      </p:sp>
      <p:sp>
        <p:nvSpPr>
          <p:cNvPr id="97285" name="Slide Number Placeholder 4"/>
          <p:cNvSpPr>
            <a:spLocks noGrp="1"/>
          </p:cNvSpPr>
          <p:nvPr>
            <p:ph type="sldNum" sz="quarter" idx="5"/>
          </p:nvPr>
        </p:nvSpPr>
        <p:spPr>
          <a:noFill/>
        </p:spPr>
        <p:txBody>
          <a:bodyPr/>
          <a:lstStyle/>
          <a:p>
            <a:r>
              <a:rPr lang="en-US">
                <a:latin typeface="Arial" charset="0"/>
              </a:rPr>
              <a:t>1-</a:t>
            </a:r>
            <a:fld id="{0055DD1A-BCB7-4136-903E-333541DAA363}" type="slidenum">
              <a:rPr lang="en-US" smtClean="0">
                <a:latin typeface="Arial" charset="0"/>
              </a:rPr>
              <a:pPr/>
              <a:t>45</a:t>
            </a:fld>
            <a:endParaRPr lang="en-US">
              <a:latin typeface="Times New Roman" pitchFamily="18" charset="0"/>
            </a:endParaRPr>
          </a:p>
        </p:txBody>
      </p:sp>
    </p:spTree>
    <p:extLst>
      <p:ext uri="{BB962C8B-B14F-4D97-AF65-F5344CB8AC3E}">
        <p14:creationId xmlns:p14="http://schemas.microsoft.com/office/powerpoint/2010/main" val="84570262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endParaRPr lang="en-US">
              <a:latin typeface="Arial" charset="0"/>
            </a:endParaRPr>
          </a:p>
        </p:txBody>
      </p:sp>
      <p:sp>
        <p:nvSpPr>
          <p:cNvPr id="98308" name="Footer Placeholder 3"/>
          <p:cNvSpPr>
            <a:spLocks noGrp="1"/>
          </p:cNvSpPr>
          <p:nvPr>
            <p:ph type="ftr" sz="quarter" idx="4"/>
          </p:nvPr>
        </p:nvSpPr>
        <p:spPr>
          <a:noFill/>
        </p:spPr>
        <p:txBody>
          <a:bodyPr/>
          <a:lstStyle/>
          <a:p>
            <a:r>
              <a:rPr lang="en-US">
                <a:latin typeface="Arial" charset="0"/>
              </a:rPr>
              <a:t>Copyright © 2001 M. E. Kabay.                                                            All rights reserved.</a:t>
            </a:r>
          </a:p>
        </p:txBody>
      </p:sp>
      <p:sp>
        <p:nvSpPr>
          <p:cNvPr id="98309" name="Slide Number Placeholder 4"/>
          <p:cNvSpPr>
            <a:spLocks noGrp="1"/>
          </p:cNvSpPr>
          <p:nvPr>
            <p:ph type="sldNum" sz="quarter" idx="5"/>
          </p:nvPr>
        </p:nvSpPr>
        <p:spPr>
          <a:noFill/>
        </p:spPr>
        <p:txBody>
          <a:bodyPr/>
          <a:lstStyle/>
          <a:p>
            <a:r>
              <a:rPr lang="en-US">
                <a:latin typeface="Arial" charset="0"/>
              </a:rPr>
              <a:t>1-</a:t>
            </a:r>
            <a:fld id="{C97F1E08-B2B1-4312-A945-DFCD5B0243B8}" type="slidenum">
              <a:rPr lang="en-US" smtClean="0">
                <a:latin typeface="Arial" charset="0"/>
              </a:rPr>
              <a:pPr/>
              <a:t>46</a:t>
            </a:fld>
            <a:endParaRPr lang="en-US">
              <a:latin typeface="Times New Roman" pitchFamily="18" charset="0"/>
            </a:endParaRPr>
          </a:p>
        </p:txBody>
      </p:sp>
    </p:spTree>
    <p:extLst>
      <p:ext uri="{BB962C8B-B14F-4D97-AF65-F5344CB8AC3E}">
        <p14:creationId xmlns:p14="http://schemas.microsoft.com/office/powerpoint/2010/main" val="3543399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a:latin typeface="Arial" charset="0"/>
            </a:endParaRPr>
          </a:p>
        </p:txBody>
      </p:sp>
      <p:sp>
        <p:nvSpPr>
          <p:cNvPr id="99332" name="Footer Placeholder 3"/>
          <p:cNvSpPr>
            <a:spLocks noGrp="1"/>
          </p:cNvSpPr>
          <p:nvPr>
            <p:ph type="ftr" sz="quarter" idx="4"/>
          </p:nvPr>
        </p:nvSpPr>
        <p:spPr>
          <a:noFill/>
        </p:spPr>
        <p:txBody>
          <a:bodyPr/>
          <a:lstStyle/>
          <a:p>
            <a:r>
              <a:rPr lang="en-US">
                <a:latin typeface="Arial" charset="0"/>
              </a:rPr>
              <a:t>Copyright © 2001 M. E. Kabay.                                                            All rights reserved.</a:t>
            </a:r>
          </a:p>
        </p:txBody>
      </p:sp>
      <p:sp>
        <p:nvSpPr>
          <p:cNvPr id="99333" name="Slide Number Placeholder 4"/>
          <p:cNvSpPr>
            <a:spLocks noGrp="1"/>
          </p:cNvSpPr>
          <p:nvPr>
            <p:ph type="sldNum" sz="quarter" idx="5"/>
          </p:nvPr>
        </p:nvSpPr>
        <p:spPr>
          <a:noFill/>
        </p:spPr>
        <p:txBody>
          <a:bodyPr/>
          <a:lstStyle/>
          <a:p>
            <a:r>
              <a:rPr lang="en-US">
                <a:latin typeface="Arial" charset="0"/>
              </a:rPr>
              <a:t>1-</a:t>
            </a:r>
            <a:fld id="{B7D99886-3AE8-49BE-A013-46069A049EF1}" type="slidenum">
              <a:rPr lang="en-US" smtClean="0">
                <a:latin typeface="Arial" charset="0"/>
              </a:rPr>
              <a:pPr/>
              <a:t>47</a:t>
            </a:fld>
            <a:endParaRPr lang="en-US">
              <a:latin typeface="Times New Roman" pitchFamily="18" charset="0"/>
            </a:endParaRPr>
          </a:p>
        </p:txBody>
      </p:sp>
    </p:spTree>
    <p:extLst>
      <p:ext uri="{BB962C8B-B14F-4D97-AF65-F5344CB8AC3E}">
        <p14:creationId xmlns:p14="http://schemas.microsoft.com/office/powerpoint/2010/main" val="263977187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a:latin typeface="Arial" charset="0"/>
            </a:endParaRPr>
          </a:p>
        </p:txBody>
      </p:sp>
      <p:sp>
        <p:nvSpPr>
          <p:cNvPr id="100356" name="Footer Placeholder 3"/>
          <p:cNvSpPr>
            <a:spLocks noGrp="1"/>
          </p:cNvSpPr>
          <p:nvPr>
            <p:ph type="ftr" sz="quarter" idx="4"/>
          </p:nvPr>
        </p:nvSpPr>
        <p:spPr>
          <a:noFill/>
        </p:spPr>
        <p:txBody>
          <a:bodyPr/>
          <a:lstStyle/>
          <a:p>
            <a:r>
              <a:rPr lang="en-US">
                <a:latin typeface="Arial" charset="0"/>
              </a:rPr>
              <a:t>Copyright © 2001 M. E. Kabay.                                                            All rights reserved.</a:t>
            </a:r>
          </a:p>
        </p:txBody>
      </p:sp>
      <p:sp>
        <p:nvSpPr>
          <p:cNvPr id="100357" name="Slide Number Placeholder 4"/>
          <p:cNvSpPr>
            <a:spLocks noGrp="1"/>
          </p:cNvSpPr>
          <p:nvPr>
            <p:ph type="sldNum" sz="quarter" idx="5"/>
          </p:nvPr>
        </p:nvSpPr>
        <p:spPr>
          <a:noFill/>
        </p:spPr>
        <p:txBody>
          <a:bodyPr/>
          <a:lstStyle/>
          <a:p>
            <a:r>
              <a:rPr lang="en-US">
                <a:latin typeface="Arial" charset="0"/>
              </a:rPr>
              <a:t>1-</a:t>
            </a:r>
            <a:fld id="{1AD5E724-B055-40B1-9A12-E7C64B91963C}" type="slidenum">
              <a:rPr lang="en-US" smtClean="0">
                <a:latin typeface="Arial" charset="0"/>
              </a:rPr>
              <a:pPr/>
              <a:t>48</a:t>
            </a:fld>
            <a:endParaRPr lang="en-US">
              <a:latin typeface="Times New Roman" pitchFamily="18" charset="0"/>
            </a:endParaRPr>
          </a:p>
        </p:txBody>
      </p:sp>
    </p:spTree>
    <p:extLst>
      <p:ext uri="{BB962C8B-B14F-4D97-AF65-F5344CB8AC3E}">
        <p14:creationId xmlns:p14="http://schemas.microsoft.com/office/powerpoint/2010/main" val="20094054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a:latin typeface="Arial" charset="0"/>
            </a:endParaRPr>
          </a:p>
        </p:txBody>
      </p:sp>
      <p:sp>
        <p:nvSpPr>
          <p:cNvPr id="101380" name="Footer Placeholder 3"/>
          <p:cNvSpPr>
            <a:spLocks noGrp="1"/>
          </p:cNvSpPr>
          <p:nvPr>
            <p:ph type="ftr" sz="quarter" idx="4"/>
          </p:nvPr>
        </p:nvSpPr>
        <p:spPr>
          <a:noFill/>
        </p:spPr>
        <p:txBody>
          <a:bodyPr/>
          <a:lstStyle/>
          <a:p>
            <a:r>
              <a:rPr lang="en-US">
                <a:latin typeface="Arial" charset="0"/>
              </a:rPr>
              <a:t>Copyright © 2001 M. E. Kabay.                                                            All rights reserved.</a:t>
            </a:r>
          </a:p>
        </p:txBody>
      </p:sp>
      <p:sp>
        <p:nvSpPr>
          <p:cNvPr id="101381" name="Slide Number Placeholder 4"/>
          <p:cNvSpPr>
            <a:spLocks noGrp="1"/>
          </p:cNvSpPr>
          <p:nvPr>
            <p:ph type="sldNum" sz="quarter" idx="5"/>
          </p:nvPr>
        </p:nvSpPr>
        <p:spPr>
          <a:noFill/>
        </p:spPr>
        <p:txBody>
          <a:bodyPr/>
          <a:lstStyle/>
          <a:p>
            <a:r>
              <a:rPr lang="en-US">
                <a:latin typeface="Arial" charset="0"/>
              </a:rPr>
              <a:t>1-</a:t>
            </a:r>
            <a:fld id="{5204798D-7DFE-4EDC-A669-6BAF110B1C0C}" type="slidenum">
              <a:rPr lang="en-US" smtClean="0">
                <a:latin typeface="Arial" charset="0"/>
              </a:rPr>
              <a:pPr/>
              <a:t>49</a:t>
            </a:fld>
            <a:endParaRPr lang="en-US">
              <a:latin typeface="Times New Roman" pitchFamily="18" charset="0"/>
            </a:endParaRPr>
          </a:p>
        </p:txBody>
      </p:sp>
    </p:spTree>
    <p:extLst>
      <p:ext uri="{BB962C8B-B14F-4D97-AF65-F5344CB8AC3E}">
        <p14:creationId xmlns:p14="http://schemas.microsoft.com/office/powerpoint/2010/main" val="85806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endParaRPr lang="en-US">
              <a:latin typeface="Arial" charset="0"/>
            </a:endParaRPr>
          </a:p>
        </p:txBody>
      </p:sp>
      <p:sp>
        <p:nvSpPr>
          <p:cNvPr id="57348" name="Footer Placeholder 3"/>
          <p:cNvSpPr>
            <a:spLocks noGrp="1"/>
          </p:cNvSpPr>
          <p:nvPr>
            <p:ph type="ftr" sz="quarter" idx="4"/>
          </p:nvPr>
        </p:nvSpPr>
        <p:spPr>
          <a:noFill/>
        </p:spPr>
        <p:txBody>
          <a:bodyPr/>
          <a:lstStyle/>
          <a:p>
            <a:r>
              <a:rPr lang="en-US">
                <a:latin typeface="Arial" charset="0"/>
              </a:rPr>
              <a:t>Copyright © 2003 M. E. Kabay.                                                            All rights reserved.</a:t>
            </a:r>
          </a:p>
        </p:txBody>
      </p:sp>
      <p:sp>
        <p:nvSpPr>
          <p:cNvPr id="57349" name="Slide Number Placeholder 4"/>
          <p:cNvSpPr>
            <a:spLocks noGrp="1"/>
          </p:cNvSpPr>
          <p:nvPr>
            <p:ph type="sldNum" sz="quarter" idx="5"/>
          </p:nvPr>
        </p:nvSpPr>
        <p:spPr>
          <a:noFill/>
        </p:spPr>
        <p:txBody>
          <a:bodyPr/>
          <a:lstStyle/>
          <a:p>
            <a:r>
              <a:rPr lang="en-US">
                <a:latin typeface="Arial" charset="0"/>
              </a:rPr>
              <a:t>1-</a:t>
            </a:r>
            <a:fld id="{478F2F25-DD47-4B1B-8E5C-392AF12C89D5}" type="slidenum">
              <a:rPr lang="en-US" smtClean="0">
                <a:latin typeface="Arial" charset="0"/>
              </a:rPr>
              <a:pPr/>
              <a:t>5</a:t>
            </a:fld>
            <a:endParaRPr lang="en-US">
              <a:latin typeface="Times New Roman" pitchFamily="18" charset="0"/>
            </a:endParaRPr>
          </a:p>
        </p:txBody>
      </p:sp>
    </p:spTree>
    <p:extLst>
      <p:ext uri="{BB962C8B-B14F-4D97-AF65-F5344CB8AC3E}">
        <p14:creationId xmlns:p14="http://schemas.microsoft.com/office/powerpoint/2010/main" val="1152207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A3BE2801-B3E4-43A9-9E0A-94B5A1D84323}" type="slidenum">
              <a:rPr lang="en-US" smtClean="0">
                <a:latin typeface="Arial" charset="0"/>
              </a:rPr>
              <a:pPr/>
              <a:t>50</a:t>
            </a:fld>
            <a:endParaRPr lang="en-US">
              <a:latin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a:latin typeface="Arial" charset="0"/>
            </a:endParaRPr>
          </a:p>
        </p:txBody>
      </p:sp>
    </p:spTree>
    <p:extLst>
      <p:ext uri="{BB962C8B-B14F-4D97-AF65-F5344CB8AC3E}">
        <p14:creationId xmlns:p14="http://schemas.microsoft.com/office/powerpoint/2010/main" val="36447738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endParaRPr lang="en-US">
              <a:latin typeface="Arial" charset="0"/>
            </a:endParaRPr>
          </a:p>
        </p:txBody>
      </p:sp>
      <p:sp>
        <p:nvSpPr>
          <p:cNvPr id="58372" name="Footer Placeholder 3"/>
          <p:cNvSpPr>
            <a:spLocks noGrp="1"/>
          </p:cNvSpPr>
          <p:nvPr>
            <p:ph type="ftr" sz="quarter" idx="4"/>
          </p:nvPr>
        </p:nvSpPr>
        <p:spPr>
          <a:noFill/>
        </p:spPr>
        <p:txBody>
          <a:bodyPr/>
          <a:lstStyle/>
          <a:p>
            <a:r>
              <a:rPr lang="en-US">
                <a:latin typeface="Arial" charset="0"/>
              </a:rPr>
              <a:t>Copyright © 2003 M. E. Kabay.                                                            All rights reserved.</a:t>
            </a:r>
          </a:p>
        </p:txBody>
      </p:sp>
      <p:sp>
        <p:nvSpPr>
          <p:cNvPr id="58373" name="Slide Number Placeholder 4"/>
          <p:cNvSpPr>
            <a:spLocks noGrp="1"/>
          </p:cNvSpPr>
          <p:nvPr>
            <p:ph type="sldNum" sz="quarter" idx="5"/>
          </p:nvPr>
        </p:nvSpPr>
        <p:spPr>
          <a:noFill/>
        </p:spPr>
        <p:txBody>
          <a:bodyPr/>
          <a:lstStyle/>
          <a:p>
            <a:r>
              <a:rPr lang="en-US">
                <a:latin typeface="Arial" charset="0"/>
              </a:rPr>
              <a:t>1-</a:t>
            </a:r>
            <a:fld id="{495277A8-D291-46CE-B9C1-3210046AB9F7}" type="slidenum">
              <a:rPr lang="en-US" smtClean="0">
                <a:latin typeface="Arial" charset="0"/>
              </a:rPr>
              <a:pPr/>
              <a:t>6</a:t>
            </a:fld>
            <a:endParaRPr lang="en-US">
              <a:latin typeface="Times New Roman" pitchFamily="18" charset="0"/>
            </a:endParaRPr>
          </a:p>
        </p:txBody>
      </p:sp>
    </p:spTree>
    <p:extLst>
      <p:ext uri="{BB962C8B-B14F-4D97-AF65-F5344CB8AC3E}">
        <p14:creationId xmlns:p14="http://schemas.microsoft.com/office/powerpoint/2010/main" val="2481247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endParaRPr lang="en-US">
              <a:latin typeface="Arial" charset="0"/>
            </a:endParaRPr>
          </a:p>
        </p:txBody>
      </p:sp>
      <p:sp>
        <p:nvSpPr>
          <p:cNvPr id="59396" name="Footer Placeholder 3"/>
          <p:cNvSpPr>
            <a:spLocks noGrp="1"/>
          </p:cNvSpPr>
          <p:nvPr>
            <p:ph type="ftr" sz="quarter" idx="4"/>
          </p:nvPr>
        </p:nvSpPr>
        <p:spPr>
          <a:noFill/>
        </p:spPr>
        <p:txBody>
          <a:bodyPr/>
          <a:lstStyle/>
          <a:p>
            <a:r>
              <a:rPr lang="en-US">
                <a:latin typeface="Arial" charset="0"/>
              </a:rPr>
              <a:t>Copyright © 2003 M. E. Kabay.                                                            All rights reserved.</a:t>
            </a:r>
          </a:p>
        </p:txBody>
      </p:sp>
      <p:sp>
        <p:nvSpPr>
          <p:cNvPr id="59397" name="Slide Number Placeholder 4"/>
          <p:cNvSpPr>
            <a:spLocks noGrp="1"/>
          </p:cNvSpPr>
          <p:nvPr>
            <p:ph type="sldNum" sz="quarter" idx="5"/>
          </p:nvPr>
        </p:nvSpPr>
        <p:spPr>
          <a:noFill/>
        </p:spPr>
        <p:txBody>
          <a:bodyPr/>
          <a:lstStyle/>
          <a:p>
            <a:r>
              <a:rPr lang="en-US">
                <a:latin typeface="Arial" charset="0"/>
              </a:rPr>
              <a:t>1-</a:t>
            </a:r>
            <a:fld id="{C9012791-F648-4AE3-BBE8-8FEB3D0CC900}" type="slidenum">
              <a:rPr lang="en-US" smtClean="0">
                <a:latin typeface="Arial" charset="0"/>
              </a:rPr>
              <a:pPr/>
              <a:t>7</a:t>
            </a:fld>
            <a:endParaRPr lang="en-US">
              <a:latin typeface="Times New Roman" pitchFamily="18" charset="0"/>
            </a:endParaRPr>
          </a:p>
        </p:txBody>
      </p:sp>
    </p:spTree>
    <p:extLst>
      <p:ext uri="{BB962C8B-B14F-4D97-AF65-F5344CB8AC3E}">
        <p14:creationId xmlns:p14="http://schemas.microsoft.com/office/powerpoint/2010/main" val="3721184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latin typeface="Arial" charset="0"/>
            </a:endParaRPr>
          </a:p>
        </p:txBody>
      </p:sp>
      <p:sp>
        <p:nvSpPr>
          <p:cNvPr id="60420" name="Footer Placeholder 3"/>
          <p:cNvSpPr>
            <a:spLocks noGrp="1"/>
          </p:cNvSpPr>
          <p:nvPr>
            <p:ph type="ftr" sz="quarter" idx="4"/>
          </p:nvPr>
        </p:nvSpPr>
        <p:spPr>
          <a:noFill/>
        </p:spPr>
        <p:txBody>
          <a:bodyPr/>
          <a:lstStyle/>
          <a:p>
            <a:r>
              <a:rPr lang="en-US">
                <a:latin typeface="Arial" charset="0"/>
              </a:rPr>
              <a:t>Copyright © 2003 M. E. Kabay.                                                            All rights reserved.</a:t>
            </a:r>
          </a:p>
        </p:txBody>
      </p:sp>
      <p:sp>
        <p:nvSpPr>
          <p:cNvPr id="60421" name="Slide Number Placeholder 4"/>
          <p:cNvSpPr>
            <a:spLocks noGrp="1"/>
          </p:cNvSpPr>
          <p:nvPr>
            <p:ph type="sldNum" sz="quarter" idx="5"/>
          </p:nvPr>
        </p:nvSpPr>
        <p:spPr>
          <a:noFill/>
        </p:spPr>
        <p:txBody>
          <a:bodyPr/>
          <a:lstStyle/>
          <a:p>
            <a:r>
              <a:rPr lang="en-US">
                <a:latin typeface="Arial" charset="0"/>
              </a:rPr>
              <a:t>1-</a:t>
            </a:r>
            <a:fld id="{20215D1D-022B-4F75-967A-5CECB60D0916}" type="slidenum">
              <a:rPr lang="en-US" smtClean="0">
                <a:latin typeface="Arial" charset="0"/>
              </a:rPr>
              <a:pPr/>
              <a:t>8</a:t>
            </a:fld>
            <a:endParaRPr lang="en-US">
              <a:latin typeface="Times New Roman" pitchFamily="18" charset="0"/>
            </a:endParaRPr>
          </a:p>
        </p:txBody>
      </p:sp>
    </p:spTree>
    <p:extLst>
      <p:ext uri="{BB962C8B-B14F-4D97-AF65-F5344CB8AC3E}">
        <p14:creationId xmlns:p14="http://schemas.microsoft.com/office/powerpoint/2010/main" val="23404629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latin typeface="Arial" charset="0"/>
            </a:endParaRPr>
          </a:p>
        </p:txBody>
      </p:sp>
      <p:sp>
        <p:nvSpPr>
          <p:cNvPr id="61444" name="Slide Number Placeholder 3"/>
          <p:cNvSpPr>
            <a:spLocks noGrp="1"/>
          </p:cNvSpPr>
          <p:nvPr>
            <p:ph type="sldNum" sz="quarter" idx="5"/>
          </p:nvPr>
        </p:nvSpPr>
        <p:spPr>
          <a:noFill/>
        </p:spPr>
        <p:txBody>
          <a:bodyPr/>
          <a:lstStyle/>
          <a:p>
            <a:fld id="{A056F54B-6FCA-419F-9E2E-08F55A2959E5}" type="slidenum">
              <a:rPr lang="en-US" smtClean="0">
                <a:latin typeface="Arial" charset="0"/>
              </a:rPr>
              <a:pPr/>
              <a:t>9</a:t>
            </a:fld>
            <a:endParaRPr lang="en-US">
              <a:latin typeface="Arial" charset="0"/>
            </a:endParaRPr>
          </a:p>
        </p:txBody>
      </p:sp>
    </p:spTree>
    <p:extLst>
      <p:ext uri="{BB962C8B-B14F-4D97-AF65-F5344CB8AC3E}">
        <p14:creationId xmlns:p14="http://schemas.microsoft.com/office/powerpoint/2010/main" val="35956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152400"/>
            <a:ext cx="17907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90600" y="152400"/>
            <a:ext cx="52197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906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5052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AFD0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52400"/>
            <a:ext cx="7162800" cy="11430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t>SLIDE TITLE</a:t>
            </a:r>
          </a:p>
        </p:txBody>
      </p:sp>
      <p:sp>
        <p:nvSpPr>
          <p:cNvPr id="1027" name="Rectangle 3"/>
          <p:cNvSpPr>
            <a:spLocks noGrp="1" noChangeArrowheads="1"/>
          </p:cNvSpPr>
          <p:nvPr>
            <p:ph type="body" idx="1"/>
          </p:nvPr>
        </p:nvSpPr>
        <p:spPr bwMode="auto">
          <a:xfrm>
            <a:off x="990600" y="1676400"/>
            <a:ext cx="7162800" cy="46482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t>Body Text</a:t>
            </a:r>
          </a:p>
          <a:p>
            <a:pPr lvl="1"/>
            <a:r>
              <a:rPr lang="en-US"/>
              <a:t>Second Level</a:t>
            </a:r>
          </a:p>
          <a:p>
            <a:pPr lvl="2"/>
            <a:r>
              <a:rPr lang="en-US"/>
              <a:t>Third Level</a:t>
            </a:r>
          </a:p>
          <a:p>
            <a:pPr lvl="3"/>
            <a:r>
              <a:rPr lang="en-US"/>
              <a:t>Fourth Level</a:t>
            </a:r>
          </a:p>
          <a:p>
            <a:pPr lvl="4"/>
            <a:r>
              <a:rPr lang="en-US"/>
              <a:t>Fifth Level</a:t>
            </a:r>
          </a:p>
        </p:txBody>
      </p:sp>
      <p:sp>
        <p:nvSpPr>
          <p:cNvPr id="46084" name="Rectangle 4"/>
          <p:cNvSpPr>
            <a:spLocks noChangeArrowheads="1"/>
          </p:cNvSpPr>
          <p:nvPr/>
        </p:nvSpPr>
        <p:spPr bwMode="auto">
          <a:xfrm>
            <a:off x="0" y="6494463"/>
            <a:ext cx="465138" cy="366712"/>
          </a:xfrm>
          <a:prstGeom prst="rect">
            <a:avLst/>
          </a:prstGeom>
          <a:noFill/>
          <a:ln w="12700">
            <a:noFill/>
            <a:miter lim="800000"/>
            <a:headEnd/>
            <a:tailEnd/>
          </a:ln>
          <a:effectLst/>
        </p:spPr>
        <p:txBody>
          <a:bodyPr wrap="none" lIns="90488" tIns="44450" rIns="90488" bIns="44450">
            <a:spAutoFit/>
          </a:bodyPr>
          <a:lstStyle/>
          <a:p>
            <a:pPr eaLnBrk="0" hangingPunct="0">
              <a:defRPr/>
            </a:pPr>
            <a:fld id="{0323B171-D41E-4AD8-9CC8-0CDDD6199FA3}" type="slidenum">
              <a:rPr lang="en-US" sz="1800">
                <a:latin typeface="Arial" pitchFamily="34" charset="0"/>
              </a:rPr>
              <a:pPr eaLnBrk="0" hangingPunct="0">
                <a:defRPr/>
              </a:pPr>
              <a:t>‹#›</a:t>
            </a:fld>
            <a:endParaRPr lang="en-US" sz="1800" dirty="0">
              <a:latin typeface="Arial" pitchFamily="34" charset="0"/>
            </a:endParaRPr>
          </a:p>
        </p:txBody>
      </p:sp>
      <p:sp>
        <p:nvSpPr>
          <p:cNvPr id="46085" name="Text Box 5"/>
          <p:cNvSpPr txBox="1">
            <a:spLocks noChangeArrowheads="1"/>
          </p:cNvSpPr>
          <p:nvPr/>
        </p:nvSpPr>
        <p:spPr bwMode="auto">
          <a:xfrm>
            <a:off x="8839200" y="152400"/>
            <a:ext cx="184150" cy="457200"/>
          </a:xfrm>
          <a:prstGeom prst="rect">
            <a:avLst/>
          </a:prstGeom>
          <a:noFill/>
          <a:ln w="12700">
            <a:noFill/>
            <a:miter lim="800000"/>
            <a:headEnd type="none" w="sm" len="sm"/>
            <a:tailEnd type="none" w="sm" len="sm"/>
          </a:ln>
          <a:effectLst/>
        </p:spPr>
        <p:txBody>
          <a:bodyPr wrap="none">
            <a:spAutoFit/>
          </a:bodyPr>
          <a:lstStyle/>
          <a:p>
            <a:pPr eaLnBrk="0" hangingPunct="0">
              <a:defRPr/>
            </a:pPr>
            <a:endParaRPr lang="en-US" sz="2400" b="0">
              <a:latin typeface="Times New Roman" pitchFamily="18" charset="0"/>
            </a:endParaRPr>
          </a:p>
        </p:txBody>
      </p:sp>
      <p:pic>
        <p:nvPicPr>
          <p:cNvPr id="1030" name="Picture 8" descr="NWU_2c_stacked_logo"/>
          <p:cNvPicPr>
            <a:picLocks noChangeAspect="1" noChangeArrowheads="1"/>
          </p:cNvPicPr>
          <p:nvPr/>
        </p:nvPicPr>
        <p:blipFill>
          <a:blip r:embed="rId13" cstate="print"/>
          <a:srcRect/>
          <a:stretch>
            <a:fillRect/>
          </a:stretch>
        </p:blipFill>
        <p:spPr bwMode="auto">
          <a:xfrm>
            <a:off x="8153400" y="0"/>
            <a:ext cx="990600" cy="865188"/>
          </a:xfrm>
          <a:prstGeom prst="rect">
            <a:avLst/>
          </a:prstGeom>
          <a:noFill/>
          <a:ln w="9525">
            <a:noFill/>
            <a:miter lim="800000"/>
            <a:headEnd/>
            <a:tailEnd/>
          </a:ln>
        </p:spPr>
      </p:pic>
      <p:sp>
        <p:nvSpPr>
          <p:cNvPr id="8" name="Text Box 6"/>
          <p:cNvSpPr txBox="1">
            <a:spLocks noChangeArrowheads="1"/>
          </p:cNvSpPr>
          <p:nvPr userDrawn="1"/>
        </p:nvSpPr>
        <p:spPr bwMode="auto">
          <a:xfrm>
            <a:off x="2689225" y="6642100"/>
            <a:ext cx="2520242" cy="215444"/>
          </a:xfrm>
          <a:prstGeom prst="rect">
            <a:avLst/>
          </a:prstGeom>
          <a:noFill/>
          <a:ln w="12700">
            <a:noFill/>
            <a:miter lim="800000"/>
            <a:headEnd type="none" w="sm" len="sm"/>
            <a:tailEnd type="none" w="sm" len="sm"/>
          </a:ln>
          <a:effectLst/>
        </p:spPr>
        <p:txBody>
          <a:bodyPr wrap="none">
            <a:spAutoFit/>
          </a:bodyPr>
          <a:lstStyle/>
          <a:p>
            <a:pPr eaLnBrk="0" hangingPunct="0">
              <a:defRPr/>
            </a:pPr>
            <a:r>
              <a:rPr lang="en-US" sz="800" b="0" i="1" dirty="0"/>
              <a:t>Copyright </a:t>
            </a:r>
            <a:r>
              <a:rPr lang="en-US" sz="800" b="0" i="1"/>
              <a:t>© 2019 M. E. Kabay.  </a:t>
            </a:r>
            <a:r>
              <a:rPr lang="en-US" sz="800" b="0" i="1" dirty="0"/>
              <a:t>All rights reserved.</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7575" rtl="0" eaLnBrk="0" fontAlgn="base" hangingPunct="0">
        <a:lnSpc>
          <a:spcPct val="90000"/>
        </a:lnSpc>
        <a:spcBef>
          <a:spcPct val="0"/>
        </a:spcBef>
        <a:spcAft>
          <a:spcPct val="0"/>
        </a:spcAft>
        <a:defRPr sz="3600" b="1">
          <a:solidFill>
            <a:srgbClr val="800000"/>
          </a:solidFill>
          <a:latin typeface="+mj-lt"/>
          <a:ea typeface="+mj-ea"/>
          <a:cs typeface="+mj-cs"/>
        </a:defRPr>
      </a:lvl1pPr>
      <a:lvl2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2pPr>
      <a:lvl3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3pPr>
      <a:lvl4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4pPr>
      <a:lvl5pPr algn="l" defTabSz="917575" rtl="0" eaLnBrk="0" fontAlgn="base" hangingPunct="0">
        <a:lnSpc>
          <a:spcPct val="90000"/>
        </a:lnSpc>
        <a:spcBef>
          <a:spcPct val="0"/>
        </a:spcBef>
        <a:spcAft>
          <a:spcPct val="0"/>
        </a:spcAft>
        <a:defRPr sz="3600" b="1">
          <a:solidFill>
            <a:srgbClr val="800000"/>
          </a:solidFill>
          <a:latin typeface="Bookman Old Style" pitchFamily="18" charset="0"/>
        </a:defRPr>
      </a:lvl5pPr>
      <a:lvl6pPr marL="4572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6pPr>
      <a:lvl7pPr marL="9144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7pPr>
      <a:lvl8pPr marL="13716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8pPr>
      <a:lvl9pPr marL="1828800" algn="l" defTabSz="917575" rtl="0" eaLnBrk="0" fontAlgn="base" hangingPunct="0">
        <a:lnSpc>
          <a:spcPct val="90000"/>
        </a:lnSpc>
        <a:spcBef>
          <a:spcPct val="0"/>
        </a:spcBef>
        <a:spcAft>
          <a:spcPct val="0"/>
        </a:spcAft>
        <a:defRPr sz="3600" b="1">
          <a:solidFill>
            <a:srgbClr val="800000"/>
          </a:solidFill>
          <a:latin typeface="Bookman Old Style" pitchFamily="18" charset="0"/>
        </a:defRPr>
      </a:lvl9pPr>
    </p:titleStyle>
    <p:bodyStyle>
      <a:lvl1pPr marL="285750" indent="-285750" algn="l" rtl="0" eaLnBrk="0" fontAlgn="base" hangingPunct="0">
        <a:lnSpc>
          <a:spcPct val="90000"/>
        </a:lnSpc>
        <a:spcBef>
          <a:spcPct val="30000"/>
        </a:spcBef>
        <a:spcAft>
          <a:spcPct val="0"/>
        </a:spcAft>
        <a:buClr>
          <a:schemeClr val="tx1"/>
        </a:buClr>
        <a:buFont typeface="Wingdings" pitchFamily="2" charset="2"/>
        <a:buChar char="Ø"/>
        <a:defRPr sz="2400" b="1">
          <a:solidFill>
            <a:schemeClr val="tx1"/>
          </a:solidFill>
          <a:latin typeface="+mn-lt"/>
          <a:ea typeface="+mn-ea"/>
          <a:cs typeface="+mn-cs"/>
        </a:defRPr>
      </a:lvl1pPr>
      <a:lvl2pPr marL="685800" indent="-228600" algn="l" rtl="0" eaLnBrk="0" fontAlgn="base" hangingPunct="0">
        <a:lnSpc>
          <a:spcPct val="90000"/>
        </a:lnSpc>
        <a:spcBef>
          <a:spcPct val="30000"/>
        </a:spcBef>
        <a:spcAft>
          <a:spcPct val="0"/>
        </a:spcAft>
        <a:buClr>
          <a:schemeClr val="tx1"/>
        </a:buClr>
        <a:buSzPct val="85000"/>
        <a:buFont typeface="Wingdings" pitchFamily="2" charset="2"/>
        <a:buChar char="q"/>
        <a:defRPr sz="2400" b="1">
          <a:solidFill>
            <a:schemeClr val="tx1"/>
          </a:solidFill>
          <a:latin typeface="+mn-lt"/>
        </a:defRPr>
      </a:lvl2pPr>
      <a:lvl3pPr marL="1143000" indent="-228600" algn="l" rtl="0" eaLnBrk="0" fontAlgn="base" hangingPunct="0">
        <a:lnSpc>
          <a:spcPct val="90000"/>
        </a:lnSpc>
        <a:spcBef>
          <a:spcPct val="30000"/>
        </a:spcBef>
        <a:spcAft>
          <a:spcPct val="0"/>
        </a:spcAft>
        <a:buClr>
          <a:schemeClr val="tx1"/>
        </a:buClr>
        <a:buSzPct val="100000"/>
        <a:buFont typeface="Wingdings" pitchFamily="2" charset="2"/>
        <a:buChar char="ü"/>
        <a:defRPr sz="2400" b="1">
          <a:solidFill>
            <a:schemeClr val="tx1"/>
          </a:solidFill>
          <a:latin typeface="+mn-lt"/>
        </a:defRPr>
      </a:lvl3pPr>
      <a:lvl4pPr marL="1543050" indent="-171450" algn="l" rtl="0" eaLnBrk="0" fontAlgn="base" hangingPunct="0">
        <a:lnSpc>
          <a:spcPct val="90000"/>
        </a:lnSpc>
        <a:spcBef>
          <a:spcPct val="30000"/>
        </a:spcBef>
        <a:spcAft>
          <a:spcPct val="0"/>
        </a:spcAft>
        <a:buClr>
          <a:schemeClr val="tx1"/>
        </a:buClr>
        <a:buSzPct val="100000"/>
        <a:buFont typeface="Wingdings" pitchFamily="2" charset="2"/>
        <a:buChar char="§"/>
        <a:defRPr sz="2400" b="1">
          <a:solidFill>
            <a:schemeClr val="tx1"/>
          </a:solidFill>
          <a:latin typeface="+mn-lt"/>
        </a:defRPr>
      </a:lvl4pPr>
      <a:lvl5pPr marL="20002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5pPr>
      <a:lvl6pPr marL="24574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6pPr>
      <a:lvl7pPr marL="29146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7pPr>
      <a:lvl8pPr marL="33718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8pPr>
      <a:lvl9pPr marL="3829050" indent="-171450" algn="l" rtl="0" eaLnBrk="0" fontAlgn="base" hangingPunct="0">
        <a:lnSpc>
          <a:spcPct val="90000"/>
        </a:lnSpc>
        <a:spcBef>
          <a:spcPct val="30000"/>
        </a:spcBef>
        <a:spcAft>
          <a:spcPct val="0"/>
        </a:spcAft>
        <a:buClr>
          <a:schemeClr val="tx1"/>
        </a:buClr>
        <a:buSzPct val="100000"/>
        <a:buChar char="•"/>
        <a:defRPr sz="24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nytimes.com/2013/08/28/business/media/hacking-attack-is-suspected-on-times-web-site.html"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tinyurl.com/pn6src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disa.mi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28600" y="152400"/>
            <a:ext cx="8763000" cy="2819400"/>
          </a:xfrm>
        </p:spPr>
        <p:txBody>
          <a:bodyPr/>
          <a:lstStyle/>
          <a:p>
            <a:pPr algn="ctr"/>
            <a:r>
              <a:rPr lang="en-US" sz="6600" dirty="0"/>
              <a:t>Unauthorized Access &amp; Denial of Service</a:t>
            </a:r>
          </a:p>
        </p:txBody>
      </p:sp>
      <p:sp>
        <p:nvSpPr>
          <p:cNvPr id="10" name="Rectangle 3"/>
          <p:cNvSpPr txBox="1">
            <a:spLocks noChangeArrowheads="1"/>
          </p:cNvSpPr>
          <p:nvPr/>
        </p:nvSpPr>
        <p:spPr bwMode="auto">
          <a:xfrm>
            <a:off x="219075" y="3429000"/>
            <a:ext cx="8763000" cy="3200400"/>
          </a:xfrm>
          <a:prstGeom prst="rect">
            <a:avLst/>
          </a:prstGeom>
        </p:spPr>
        <p:txBody>
          <a:bodyPr>
            <a:normAutofit/>
          </a:bodyPr>
          <a:lstStyle/>
          <a:p>
            <a:pPr algn="ctr" fontAlgn="auto">
              <a:lnSpc>
                <a:spcPct val="80000"/>
              </a:lnSpc>
              <a:spcBef>
                <a:spcPct val="20000"/>
              </a:spcBef>
              <a:spcAft>
                <a:spcPts val="0"/>
              </a:spcAft>
              <a:buFont typeface="Wingdings" pitchFamily="2" charset="2"/>
              <a:buNone/>
              <a:defRPr/>
            </a:pPr>
            <a:r>
              <a:rPr lang="en-US" sz="3600" dirty="0">
                <a:latin typeface="+mn-lt"/>
              </a:rPr>
              <a:t>CJ341 – Cyberlaw &amp; Cybercrime</a:t>
            </a:r>
          </a:p>
          <a:p>
            <a:pPr algn="ctr" fontAlgn="auto">
              <a:lnSpc>
                <a:spcPct val="80000"/>
              </a:lnSpc>
              <a:spcBef>
                <a:spcPct val="20000"/>
              </a:spcBef>
              <a:spcAft>
                <a:spcPts val="0"/>
              </a:spcAft>
              <a:buFont typeface="Wingdings" pitchFamily="2" charset="2"/>
              <a:buNone/>
              <a:defRPr/>
            </a:pPr>
            <a:r>
              <a:rPr lang="en-US" sz="3600" dirty="0">
                <a:latin typeface="+mn-lt"/>
              </a:rPr>
              <a:t>Lecture #3</a:t>
            </a:r>
          </a:p>
          <a:p>
            <a:pPr algn="ctr" fontAlgn="auto">
              <a:lnSpc>
                <a:spcPct val="80000"/>
              </a:lnSpc>
              <a:spcBef>
                <a:spcPct val="20000"/>
              </a:spcBef>
              <a:spcAft>
                <a:spcPts val="0"/>
              </a:spcAft>
              <a:buFont typeface="Wingdings" pitchFamily="2" charset="2"/>
              <a:buNone/>
              <a:defRPr/>
            </a:pPr>
            <a:r>
              <a:rPr lang="en-US" sz="2400" dirty="0">
                <a:latin typeface="Arial" pitchFamily="34" charset="0"/>
                <a:cs typeface="Arial" pitchFamily="34" charset="0"/>
              </a:rPr>
              <a:t>M. E. Kabay, PhD, CISSP-ISSMP</a:t>
            </a:r>
          </a:p>
          <a:p>
            <a:pPr algn="ctr" fontAlgn="auto">
              <a:lnSpc>
                <a:spcPct val="80000"/>
              </a:lnSpc>
              <a:spcBef>
                <a:spcPct val="20000"/>
              </a:spcBef>
              <a:spcAft>
                <a:spcPts val="0"/>
              </a:spcAft>
              <a:buFont typeface="Wingdings" pitchFamily="2" charset="2"/>
              <a:buNone/>
              <a:defRPr/>
            </a:pPr>
            <a:endParaRPr lang="en-US" sz="2400" dirty="0">
              <a:latin typeface="Arial" pitchFamily="34" charset="0"/>
              <a:cs typeface="Arial" pitchFamily="34" charset="0"/>
            </a:endParaRPr>
          </a:p>
          <a:p>
            <a:pPr algn="ctr" eaLnBrk="0" hangingPunct="0"/>
            <a:r>
              <a:rPr lang="en-US" sz="2400">
                <a:latin typeface="Arial" pitchFamily="34" charset="0"/>
                <a:cs typeface="Arial" pitchFamily="34" charset="0"/>
              </a:rPr>
              <a:t>School of Cybersecurity, Data Science &amp; Computing</a:t>
            </a:r>
          </a:p>
          <a:p>
            <a:pPr algn="ctr" eaLnBrk="0" hangingPunct="0"/>
            <a:r>
              <a:rPr lang="en-US" sz="2400">
                <a:latin typeface="Arial" pitchFamily="34" charset="0"/>
                <a:cs typeface="Arial" pitchFamily="34" charset="0"/>
              </a:rPr>
              <a:t>Norwich University</a:t>
            </a:r>
            <a:endParaRPr lang="en-US" sz="2400"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90600" y="152400"/>
            <a:ext cx="7162800" cy="762000"/>
          </a:xfrm>
        </p:spPr>
        <p:txBody>
          <a:bodyPr/>
          <a:lstStyle/>
          <a:p>
            <a:r>
              <a:rPr lang="en-US"/>
              <a:t>DISA Penetration Studies (1)</a:t>
            </a:r>
          </a:p>
        </p:txBody>
      </p:sp>
      <p:sp>
        <p:nvSpPr>
          <p:cNvPr id="11267" name="Content Placeholder 2"/>
          <p:cNvSpPr>
            <a:spLocks noGrp="1"/>
          </p:cNvSpPr>
          <p:nvPr>
            <p:ph idx="1"/>
          </p:nvPr>
        </p:nvSpPr>
        <p:spPr>
          <a:xfrm>
            <a:off x="990600" y="914400"/>
            <a:ext cx="7696200" cy="5410200"/>
          </a:xfrm>
        </p:spPr>
        <p:txBody>
          <a:bodyPr/>
          <a:lstStyle/>
          <a:p>
            <a:r>
              <a:rPr lang="en-US"/>
              <a:t>The original DISA study lasted from 1994 through 1996</a:t>
            </a:r>
          </a:p>
          <a:p>
            <a:r>
              <a:rPr lang="en-US"/>
              <a:t>38,000 DoD unclassified computers</a:t>
            </a:r>
          </a:p>
          <a:p>
            <a:pPr lvl="1"/>
            <a:r>
              <a:rPr lang="en-US"/>
              <a:t>Tested by Red Teams / Tiger Teams</a:t>
            </a:r>
          </a:p>
          <a:p>
            <a:pPr lvl="1"/>
            <a:r>
              <a:rPr lang="en-US"/>
              <a:t>Easily-available penetration tools</a:t>
            </a:r>
          </a:p>
          <a:p>
            <a:pPr lvl="1"/>
            <a:r>
              <a:rPr lang="en-US"/>
              <a:t>66% of the military Internet-visible systems &amp; networks vulnerable to relatively trivial attack methods</a:t>
            </a:r>
          </a:p>
          <a:p>
            <a:pPr lvl="1"/>
            <a:r>
              <a:rPr lang="en-US"/>
              <a:t>Of 25,000 vulnerable systems, only 4% (~1,000) were run by system managers who noticed the intrusions</a:t>
            </a:r>
          </a:p>
          <a:p>
            <a:pPr lvl="1"/>
            <a:r>
              <a:rPr lang="en-US"/>
              <a:t>Of the systems where anyone noticed the problem, only about ½% (~5) actually reported the intrusions the way procedures dictated.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990600" y="152400"/>
            <a:ext cx="7162800" cy="762000"/>
          </a:xfrm>
        </p:spPr>
        <p:txBody>
          <a:bodyPr lIns="92075" tIns="46038" rIns="92075" bIns="46038"/>
          <a:lstStyle/>
          <a:p>
            <a:r>
              <a:rPr lang="en-US"/>
              <a:t>DISA Penetration Studies (2)</a:t>
            </a:r>
          </a:p>
        </p:txBody>
      </p:sp>
      <p:sp>
        <p:nvSpPr>
          <p:cNvPr id="12291" name="Rectangle 3"/>
          <p:cNvSpPr>
            <a:spLocks noGrp="1" noChangeArrowheads="1"/>
          </p:cNvSpPr>
          <p:nvPr>
            <p:ph type="body" idx="1"/>
          </p:nvPr>
        </p:nvSpPr>
        <p:spPr>
          <a:xfrm>
            <a:off x="990600" y="990600"/>
            <a:ext cx="7162800" cy="5334000"/>
          </a:xfrm>
        </p:spPr>
        <p:txBody>
          <a:bodyPr lIns="92075" tIns="46038" rIns="92075" bIns="46038"/>
          <a:lstStyle/>
          <a:p>
            <a:pPr>
              <a:buFont typeface="Wingdings" pitchFamily="2" charset="2"/>
              <a:buNone/>
            </a:pPr>
            <a:r>
              <a:rPr lang="en-US"/>
              <a:t>1997.03 — EDUPAGE</a:t>
            </a:r>
          </a:p>
          <a:p>
            <a:r>
              <a:rPr lang="en-US"/>
              <a:t>InfoWar Division of Defense Information Systems Agency of US</a:t>
            </a:r>
          </a:p>
          <a:p>
            <a:r>
              <a:rPr lang="en-US"/>
              <a:t>Retested 15,000 Pentagon computers</a:t>
            </a:r>
          </a:p>
          <a:p>
            <a:pPr lvl="1"/>
            <a:r>
              <a:rPr lang="en-US"/>
              <a:t>Had warned system managers of vulnerabilities in previous audit</a:t>
            </a:r>
          </a:p>
          <a:p>
            <a:r>
              <a:rPr lang="en-US"/>
              <a:t>90% of systems were still vulnerable</a:t>
            </a:r>
          </a:p>
          <a:p>
            <a:r>
              <a:rPr lang="en-US"/>
              <a:t>Recommended emphasizing response (immediate shutdown) instead of focusing solely on preventing penetrations</a:t>
            </a: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lIns="92075" tIns="46038" rIns="92075" bIns="46038"/>
          <a:lstStyle/>
          <a:p>
            <a:r>
              <a:rPr lang="en-US"/>
              <a:t>Penetration: Citibank Hack</a:t>
            </a:r>
          </a:p>
        </p:txBody>
      </p:sp>
      <p:sp>
        <p:nvSpPr>
          <p:cNvPr id="13315" name="Rectangle 3"/>
          <p:cNvSpPr>
            <a:spLocks noGrp="1" noChangeArrowheads="1"/>
          </p:cNvSpPr>
          <p:nvPr>
            <p:ph type="body" idx="1"/>
          </p:nvPr>
        </p:nvSpPr>
        <p:spPr/>
        <p:txBody>
          <a:bodyPr lIns="92075" tIns="46038" rIns="92075" bIns="46038"/>
          <a:lstStyle/>
          <a:p>
            <a:pPr>
              <a:buFont typeface="Wingdings" pitchFamily="2" charset="2"/>
              <a:buNone/>
            </a:pPr>
            <a:r>
              <a:rPr lang="en-US"/>
              <a:t>1998.02 (events started 1994.07)</a:t>
            </a:r>
          </a:p>
          <a:p>
            <a:r>
              <a:rPr lang="en-US"/>
              <a:t>Vladimir Levin of St Petersburg hacked Citibank computers</a:t>
            </a:r>
          </a:p>
          <a:p>
            <a:r>
              <a:rPr lang="en-US"/>
              <a:t>Conspirator Alexei Lachmanov transferred U$2.8M to five Tel Aviv banks</a:t>
            </a:r>
          </a:p>
          <a:p>
            <a:r>
              <a:rPr lang="en-US"/>
              <a:t>Admitted to attempting to withdraw US$940,000 from those accounts</a:t>
            </a:r>
          </a:p>
          <a:p>
            <a:r>
              <a:rPr lang="en-US"/>
              <a:t>Three other members of the gang pleaded guilty</a:t>
            </a:r>
          </a:p>
          <a:p>
            <a:r>
              <a:rPr lang="en-US"/>
              <a:t>Levin extradited 1997.09</a:t>
            </a:r>
          </a:p>
        </p:txBody>
      </p:sp>
    </p:spTree>
  </p:cSld>
  <p:clrMapOvr>
    <a:masterClrMapping/>
  </p:clrMapOvr>
  <p:transition>
    <p:zo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t>Citibank Hack (2)</a:t>
            </a:r>
          </a:p>
        </p:txBody>
      </p:sp>
      <p:sp>
        <p:nvSpPr>
          <p:cNvPr id="14339" name="Rectangle 3"/>
          <p:cNvSpPr>
            <a:spLocks noGrp="1" noChangeArrowheads="1"/>
          </p:cNvSpPr>
          <p:nvPr>
            <p:ph type="body" idx="1"/>
          </p:nvPr>
        </p:nvSpPr>
        <p:spPr>
          <a:xfrm>
            <a:off x="990600" y="1143000"/>
            <a:ext cx="7696200" cy="5181600"/>
          </a:xfrm>
        </p:spPr>
        <p:txBody>
          <a:bodyPr/>
          <a:lstStyle/>
          <a:p>
            <a:pPr>
              <a:buFont typeface="Wingdings" pitchFamily="2" charset="2"/>
              <a:buNone/>
            </a:pPr>
            <a:r>
              <a:rPr lang="en-US"/>
              <a:t>1998.02 -- Levin sentenced to 3 years, fined</a:t>
            </a:r>
          </a:p>
          <a:p>
            <a:r>
              <a:rPr lang="en-US"/>
              <a:t>Vladimir Levin convicted by NYC court</a:t>
            </a:r>
          </a:p>
          <a:p>
            <a:r>
              <a:rPr lang="en-US"/>
              <a:t>Transferred $12M in assets from Citibank</a:t>
            </a:r>
          </a:p>
          <a:p>
            <a:r>
              <a:rPr lang="en-US"/>
              <a:t>Crime spotted after first </a:t>
            </a:r>
            <a:br>
              <a:rPr lang="en-US"/>
            </a:br>
            <a:r>
              <a:rPr lang="en-US"/>
              <a:t>$400K theft</a:t>
            </a:r>
          </a:p>
          <a:p>
            <a:r>
              <a:rPr lang="en-US"/>
              <a:t>Citibank cooperated with </a:t>
            </a:r>
            <a:br>
              <a:rPr lang="en-US"/>
            </a:br>
            <a:r>
              <a:rPr lang="en-US"/>
              <a:t>FBI</a:t>
            </a:r>
          </a:p>
          <a:p>
            <a:r>
              <a:rPr lang="en-US"/>
              <a:t>MORAL:  report computer </a:t>
            </a:r>
            <a:br>
              <a:rPr lang="en-US"/>
            </a:br>
            <a:r>
              <a:rPr lang="en-US"/>
              <a:t>crime &amp; help prosecute </a:t>
            </a:r>
            <a:br>
              <a:rPr lang="en-US"/>
            </a:br>
            <a:r>
              <a:rPr lang="en-US"/>
              <a:t>criminals</a:t>
            </a:r>
          </a:p>
        </p:txBody>
      </p:sp>
      <p:pic>
        <p:nvPicPr>
          <p:cNvPr id="4" name="Picture 2"/>
          <p:cNvPicPr>
            <a:picLocks noChangeAspect="1" noChangeArrowheads="1"/>
          </p:cNvPicPr>
          <p:nvPr/>
        </p:nvPicPr>
        <p:blipFill>
          <a:blip r:embed="rId3" cstate="print"/>
          <a:srcRect/>
          <a:stretch>
            <a:fillRect/>
          </a:stretch>
        </p:blipFill>
        <p:spPr bwMode="auto">
          <a:xfrm>
            <a:off x="5257800" y="2514600"/>
            <a:ext cx="3657600" cy="3657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990600" y="152400"/>
            <a:ext cx="7162800" cy="914400"/>
          </a:xfrm>
        </p:spPr>
        <p:txBody>
          <a:bodyPr/>
          <a:lstStyle/>
          <a:p>
            <a:r>
              <a:rPr lang="en-US"/>
              <a:t>Robert Matthew Bentley</a:t>
            </a:r>
          </a:p>
        </p:txBody>
      </p:sp>
      <p:sp>
        <p:nvSpPr>
          <p:cNvPr id="15363" name="Content Placeholder 2"/>
          <p:cNvSpPr>
            <a:spLocks noGrp="1"/>
          </p:cNvSpPr>
          <p:nvPr>
            <p:ph idx="1"/>
          </p:nvPr>
        </p:nvSpPr>
        <p:spPr>
          <a:xfrm>
            <a:off x="990600" y="1143000"/>
            <a:ext cx="7848600" cy="5181600"/>
          </a:xfrm>
        </p:spPr>
        <p:txBody>
          <a:bodyPr/>
          <a:lstStyle/>
          <a:p>
            <a:pPr>
              <a:buFont typeface="Wingdings" pitchFamily="2" charset="2"/>
              <a:buNone/>
            </a:pPr>
            <a:r>
              <a:rPr lang="en-US"/>
              <a:t>2008.06 – Pensacola, FL</a:t>
            </a:r>
          </a:p>
          <a:p>
            <a:r>
              <a:rPr lang="en-US"/>
              <a:t>21 year-old criminal hacker sentenced to 3 years in federal prison</a:t>
            </a:r>
          </a:p>
          <a:p>
            <a:r>
              <a:rPr lang="en-US"/>
              <a:t>Pled guilty to charges of computer </a:t>
            </a:r>
            <a:br>
              <a:rPr lang="en-US"/>
            </a:br>
            <a:r>
              <a:rPr lang="en-US"/>
              <a:t>fraud</a:t>
            </a:r>
          </a:p>
          <a:p>
            <a:r>
              <a:rPr lang="en-US"/>
              <a:t>Infected hundreds of computers in </a:t>
            </a:r>
            <a:br>
              <a:rPr lang="en-US"/>
            </a:br>
            <a:r>
              <a:rPr lang="en-US"/>
              <a:t>Europe</a:t>
            </a:r>
          </a:p>
          <a:p>
            <a:pPr lvl="1"/>
            <a:r>
              <a:rPr lang="en-US"/>
              <a:t>Adware installed illegally</a:t>
            </a:r>
          </a:p>
          <a:p>
            <a:pPr lvl="1"/>
            <a:r>
              <a:rPr lang="en-US"/>
              <a:t>Used computers in Florida to </a:t>
            </a:r>
            <a:br>
              <a:rPr lang="en-US"/>
            </a:br>
            <a:r>
              <a:rPr lang="en-US"/>
              <a:t>implant software on victims’ </a:t>
            </a:r>
            <a:br>
              <a:rPr lang="en-US"/>
            </a:br>
            <a:r>
              <a:rPr lang="en-US"/>
              <a:t>computers</a:t>
            </a:r>
          </a:p>
          <a:p>
            <a:pPr lvl="1"/>
            <a:r>
              <a:rPr lang="en-US"/>
              <a:t>Paid by “Dollar Revenue” company in Europe</a:t>
            </a:r>
          </a:p>
          <a:p>
            <a:r>
              <a:rPr lang="en-US"/>
              <a:t>Investigation and conviction required intensive international cooperation</a:t>
            </a:r>
          </a:p>
        </p:txBody>
      </p:sp>
      <p:pic>
        <p:nvPicPr>
          <p:cNvPr id="11269" name="Picture 5"/>
          <p:cNvPicPr>
            <a:picLocks noChangeAspect="1" noChangeArrowheads="1"/>
          </p:cNvPicPr>
          <p:nvPr/>
        </p:nvPicPr>
        <p:blipFill>
          <a:blip r:embed="rId3" cstate="print"/>
          <a:srcRect/>
          <a:stretch>
            <a:fillRect/>
          </a:stretch>
        </p:blipFill>
        <p:spPr bwMode="auto">
          <a:xfrm>
            <a:off x="6553200" y="2133600"/>
            <a:ext cx="2217738" cy="30289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Web Vandalism Classics</a:t>
            </a:r>
          </a:p>
        </p:txBody>
      </p:sp>
      <p:sp>
        <p:nvSpPr>
          <p:cNvPr id="16387" name="Rectangle 3"/>
          <p:cNvSpPr>
            <a:spLocks noGrp="1" noChangeArrowheads="1"/>
          </p:cNvSpPr>
          <p:nvPr>
            <p:ph type="body" idx="1"/>
          </p:nvPr>
        </p:nvSpPr>
        <p:spPr>
          <a:xfrm>
            <a:off x="990600" y="1066800"/>
            <a:ext cx="7543800" cy="5486400"/>
          </a:xfrm>
        </p:spPr>
        <p:txBody>
          <a:bodyPr/>
          <a:lstStyle/>
          <a:p>
            <a:r>
              <a:rPr lang="en-US"/>
              <a:t>CIA (1996.09)</a:t>
            </a:r>
          </a:p>
          <a:p>
            <a:r>
              <a:rPr lang="en-US"/>
              <a:t>USAF (1996.12)</a:t>
            </a:r>
          </a:p>
          <a:p>
            <a:r>
              <a:rPr lang="en-US"/>
              <a:t>NASA (1997.03)</a:t>
            </a:r>
          </a:p>
          <a:p>
            <a:r>
              <a:rPr lang="en-US"/>
              <a:t>AirTran (1997.09)</a:t>
            </a:r>
          </a:p>
          <a:p>
            <a:r>
              <a:rPr lang="en-US"/>
              <a:t>UNICEF (1998.01)</a:t>
            </a:r>
          </a:p>
          <a:p>
            <a:r>
              <a:rPr lang="en-US"/>
              <a:t>US Dept Commerce </a:t>
            </a:r>
            <a:br>
              <a:rPr lang="en-US"/>
            </a:br>
            <a:r>
              <a:rPr lang="en-US"/>
              <a:t>(1998.02)</a:t>
            </a:r>
          </a:p>
          <a:p>
            <a:r>
              <a:rPr lang="en-US"/>
              <a:t>New York Times </a:t>
            </a:r>
            <a:br>
              <a:rPr lang="en-US"/>
            </a:br>
            <a:r>
              <a:rPr lang="en-US"/>
              <a:t>(1998.09)</a:t>
            </a:r>
          </a:p>
          <a:p>
            <a:r>
              <a:rPr lang="en-US"/>
              <a:t>SETI site (1999)</a:t>
            </a:r>
          </a:p>
          <a:p>
            <a:r>
              <a:rPr lang="en-US"/>
              <a:t>Fort Monmouth (1999)</a:t>
            </a:r>
          </a:p>
          <a:p>
            <a:r>
              <a:rPr lang="en-US"/>
              <a:t>Senate of the USA (twice)(1999)</a:t>
            </a:r>
          </a:p>
          <a:p>
            <a:r>
              <a:rPr lang="en-US"/>
              <a:t>DEFCON 1999 (!)</a:t>
            </a:r>
          </a:p>
        </p:txBody>
      </p:sp>
      <p:pic>
        <p:nvPicPr>
          <p:cNvPr id="12292" name="Picture 4"/>
          <p:cNvPicPr>
            <a:picLocks noChangeAspect="1" noChangeArrowheads="1"/>
          </p:cNvPicPr>
          <p:nvPr/>
        </p:nvPicPr>
        <p:blipFill>
          <a:blip r:embed="rId3" cstate="print"/>
          <a:srcRect/>
          <a:stretch>
            <a:fillRect/>
          </a:stretch>
        </p:blipFill>
        <p:spPr bwMode="auto">
          <a:xfrm>
            <a:off x="4343400" y="1143000"/>
            <a:ext cx="4572000" cy="4038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t>CIA (1996.09)</a:t>
            </a:r>
          </a:p>
        </p:txBody>
      </p:sp>
      <p:pic>
        <p:nvPicPr>
          <p:cNvPr id="17411" name="Picture 3"/>
          <p:cNvPicPr>
            <a:picLocks noChangeAspect="1" noChangeArrowheads="1"/>
          </p:cNvPicPr>
          <p:nvPr/>
        </p:nvPicPr>
        <p:blipFill>
          <a:blip r:embed="rId3" cstate="print"/>
          <a:srcRect l="946" t="5760" r="2335" b="3511"/>
          <a:stretch>
            <a:fillRect/>
          </a:stretch>
        </p:blipFill>
        <p:spPr bwMode="auto">
          <a:xfrm>
            <a:off x="838200" y="26988"/>
            <a:ext cx="6923088" cy="6831012"/>
          </a:xfrm>
          <a:prstGeom prst="rect">
            <a:avLst/>
          </a:prstGeom>
          <a:noFill/>
          <a:ln w="12700">
            <a:noFill/>
            <a:miter lim="800000"/>
            <a:headEnd type="none" w="sm" len="sm"/>
            <a:tailEnd type="none" w="sm" len="sm"/>
          </a:ln>
        </p:spPr>
      </p:pic>
      <p:sp>
        <p:nvSpPr>
          <p:cNvPr id="4" name="TextBox 3"/>
          <p:cNvSpPr txBox="1"/>
          <p:nvPr/>
        </p:nvSpPr>
        <p:spPr>
          <a:xfrm>
            <a:off x="76200" y="53420"/>
            <a:ext cx="609600" cy="369332"/>
          </a:xfrm>
          <a:prstGeom prst="rect">
            <a:avLst/>
          </a:prstGeom>
          <a:solidFill>
            <a:srgbClr val="FFC000"/>
          </a:solidFill>
          <a:scene3d>
            <a:camera prst="orthographicFront"/>
            <a:lightRig rig="threePt" dir="t"/>
          </a:scene3d>
          <a:sp3d>
            <a:bevelT/>
          </a:sp3d>
        </p:spPr>
        <p:txBody>
          <a:bodyPr wrap="square" rtlCol="0">
            <a:spAutoFit/>
          </a:bodyPr>
          <a:lstStyle/>
          <a:p>
            <a:r>
              <a:rPr lang="en-US" sz="1800" dirty="0"/>
              <a:t>CIA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t>USAF (1996.12)</a:t>
            </a:r>
          </a:p>
        </p:txBody>
      </p:sp>
      <p:pic>
        <p:nvPicPr>
          <p:cNvPr id="18435" name="Picture 3"/>
          <p:cNvPicPr>
            <a:picLocks noChangeAspect="1" noChangeArrowheads="1"/>
          </p:cNvPicPr>
          <p:nvPr/>
        </p:nvPicPr>
        <p:blipFill>
          <a:blip r:embed="rId3" cstate="print"/>
          <a:srcRect l="1517" t="10536" r="11375" b="6679"/>
          <a:stretch>
            <a:fillRect/>
          </a:stretch>
        </p:blipFill>
        <p:spPr bwMode="auto">
          <a:xfrm>
            <a:off x="762000" y="1588"/>
            <a:ext cx="6858000" cy="6853237"/>
          </a:xfrm>
          <a:prstGeom prst="rect">
            <a:avLst/>
          </a:prstGeom>
          <a:noFill/>
          <a:ln w="12700">
            <a:noFill/>
            <a:miter lim="800000"/>
            <a:headEnd type="none" w="sm" len="sm"/>
            <a:tailEnd type="none" w="sm" len="sm"/>
          </a:ln>
        </p:spPr>
      </p:pic>
      <p:sp>
        <p:nvSpPr>
          <p:cNvPr id="4" name="TextBox 3"/>
          <p:cNvSpPr txBox="1"/>
          <p:nvPr/>
        </p:nvSpPr>
        <p:spPr>
          <a:xfrm>
            <a:off x="7162800" y="152400"/>
            <a:ext cx="838200" cy="369332"/>
          </a:xfrm>
          <a:prstGeom prst="rect">
            <a:avLst/>
          </a:prstGeom>
          <a:solidFill>
            <a:srgbClr val="FFC000"/>
          </a:solidFill>
          <a:scene3d>
            <a:camera prst="orthographicFront"/>
            <a:lightRig rig="threePt" dir="t"/>
          </a:scene3d>
          <a:sp3d>
            <a:bevelT/>
          </a:sp3d>
        </p:spPr>
        <p:txBody>
          <a:bodyPr wrap="square" rtlCol="0">
            <a:noAutofit/>
          </a:bodyPr>
          <a:lstStyle/>
          <a:p>
            <a:r>
              <a:rPr lang="en-US" sz="1800" dirty="0"/>
              <a:t>USAF</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t>NASA (1997.03)</a:t>
            </a:r>
          </a:p>
        </p:txBody>
      </p:sp>
      <p:pic>
        <p:nvPicPr>
          <p:cNvPr id="19459" name="Picture 3"/>
          <p:cNvPicPr>
            <a:picLocks noChangeAspect="1" noChangeArrowheads="1"/>
          </p:cNvPicPr>
          <p:nvPr/>
        </p:nvPicPr>
        <p:blipFill>
          <a:blip r:embed="rId3" cstate="print"/>
          <a:srcRect l="1921" t="7576" r="5882" b="7576"/>
          <a:stretch>
            <a:fillRect/>
          </a:stretch>
        </p:blipFill>
        <p:spPr bwMode="auto">
          <a:xfrm>
            <a:off x="860425" y="0"/>
            <a:ext cx="5878513" cy="6858000"/>
          </a:xfrm>
          <a:prstGeom prst="rect">
            <a:avLst/>
          </a:prstGeom>
          <a:noFill/>
          <a:ln w="12700">
            <a:noFill/>
            <a:miter lim="800000"/>
            <a:headEnd type="none" w="sm" len="sm"/>
            <a:tailEnd type="none" w="sm" len="sm"/>
          </a:ln>
        </p:spPr>
      </p:pic>
      <p:sp>
        <p:nvSpPr>
          <p:cNvPr id="4" name="TextBox 3"/>
          <p:cNvSpPr txBox="1"/>
          <p:nvPr/>
        </p:nvSpPr>
        <p:spPr>
          <a:xfrm>
            <a:off x="7086600" y="152400"/>
            <a:ext cx="838200" cy="369332"/>
          </a:xfrm>
          <a:prstGeom prst="rect">
            <a:avLst/>
          </a:prstGeom>
          <a:solidFill>
            <a:srgbClr val="FFC000"/>
          </a:solidFill>
          <a:scene3d>
            <a:camera prst="orthographicFront"/>
            <a:lightRig rig="threePt" dir="t"/>
          </a:scene3d>
          <a:sp3d>
            <a:bevelT/>
          </a:sp3d>
        </p:spPr>
        <p:txBody>
          <a:bodyPr wrap="square" rtlCol="0">
            <a:noAutofit/>
          </a:bodyPr>
          <a:lstStyle/>
          <a:p>
            <a:r>
              <a:rPr lang="en-US" sz="1800" dirty="0"/>
              <a:t>NASA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AirTran (1997.09)</a:t>
            </a:r>
          </a:p>
        </p:txBody>
      </p:sp>
      <p:pic>
        <p:nvPicPr>
          <p:cNvPr id="20483" name="Picture 3"/>
          <p:cNvPicPr>
            <a:picLocks noChangeAspect="1" noChangeArrowheads="1"/>
          </p:cNvPicPr>
          <p:nvPr/>
        </p:nvPicPr>
        <p:blipFill>
          <a:blip r:embed="rId3" cstate="print"/>
          <a:srcRect l="748" t="7300" r="3545" b="6082"/>
          <a:stretch>
            <a:fillRect/>
          </a:stretch>
        </p:blipFill>
        <p:spPr bwMode="auto">
          <a:xfrm>
            <a:off x="0" y="0"/>
            <a:ext cx="9144000" cy="6559550"/>
          </a:xfrm>
          <a:prstGeom prst="rect">
            <a:avLst/>
          </a:prstGeom>
          <a:noFill/>
          <a:ln w="12700">
            <a:noFill/>
            <a:miter lim="800000"/>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Topics</a:t>
            </a:r>
          </a:p>
        </p:txBody>
      </p:sp>
      <p:sp>
        <p:nvSpPr>
          <p:cNvPr id="3075" name="Rectangle 3"/>
          <p:cNvSpPr>
            <a:spLocks noGrp="1" noChangeArrowheads="1"/>
          </p:cNvSpPr>
          <p:nvPr>
            <p:ph type="body" idx="1"/>
          </p:nvPr>
        </p:nvSpPr>
        <p:spPr>
          <a:xfrm>
            <a:off x="990600" y="1143000"/>
            <a:ext cx="3581400" cy="5181600"/>
          </a:xfrm>
        </p:spPr>
        <p:txBody>
          <a:bodyPr/>
          <a:lstStyle/>
          <a:p>
            <a:r>
              <a:rPr lang="en-US"/>
              <a:t>Sources of damage to computer systems</a:t>
            </a:r>
          </a:p>
          <a:p>
            <a:r>
              <a:rPr lang="en-US"/>
              <a:t>Examples of system penetration</a:t>
            </a:r>
          </a:p>
          <a:p>
            <a:r>
              <a:rPr lang="en-US"/>
              <a:t>Examples of Web vandalism</a:t>
            </a:r>
          </a:p>
          <a:p>
            <a:r>
              <a:rPr lang="en-US"/>
              <a:t>Examples of denial of service</a:t>
            </a:r>
          </a:p>
        </p:txBody>
      </p:sp>
      <p:pic>
        <p:nvPicPr>
          <p:cNvPr id="3076" name="Picture 4" descr="C:\Program Files\Microsoft Office\Media\CntCD1\ClipArt3\j0233965.wmf"/>
          <p:cNvPicPr>
            <a:picLocks noChangeAspect="1" noChangeArrowheads="1"/>
          </p:cNvPicPr>
          <p:nvPr/>
        </p:nvPicPr>
        <p:blipFill>
          <a:blip r:embed="rId3" cstate="print"/>
          <a:srcRect/>
          <a:stretch>
            <a:fillRect/>
          </a:stretch>
        </p:blipFill>
        <p:spPr bwMode="auto">
          <a:xfrm>
            <a:off x="4572000" y="1866900"/>
            <a:ext cx="4144963" cy="3124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UNICEF (1998.01)</a:t>
            </a:r>
          </a:p>
        </p:txBody>
      </p:sp>
      <p:pic>
        <p:nvPicPr>
          <p:cNvPr id="21507" name="Picture 3"/>
          <p:cNvPicPr>
            <a:picLocks noChangeAspect="1" noChangeArrowheads="1"/>
          </p:cNvPicPr>
          <p:nvPr/>
        </p:nvPicPr>
        <p:blipFill>
          <a:blip r:embed="rId3" cstate="print"/>
          <a:srcRect l="21837" t="9654" r="22932" b="2750"/>
          <a:stretch>
            <a:fillRect/>
          </a:stretch>
        </p:blipFill>
        <p:spPr bwMode="auto">
          <a:xfrm>
            <a:off x="990600" y="0"/>
            <a:ext cx="5322888" cy="6738938"/>
          </a:xfrm>
          <a:prstGeom prst="rect">
            <a:avLst/>
          </a:prstGeom>
          <a:noFill/>
          <a:ln w="12700">
            <a:noFill/>
            <a:miter lim="800000"/>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US Dept Commerce (1998.02)</a:t>
            </a:r>
          </a:p>
        </p:txBody>
      </p:sp>
      <p:pic>
        <p:nvPicPr>
          <p:cNvPr id="22531" name="Picture 3"/>
          <p:cNvPicPr>
            <a:picLocks noChangeAspect="1" noChangeArrowheads="1"/>
          </p:cNvPicPr>
          <p:nvPr/>
        </p:nvPicPr>
        <p:blipFill>
          <a:blip r:embed="rId3" cstate="print"/>
          <a:srcRect l="12296" t="8405" r="12808" b="4756"/>
          <a:stretch>
            <a:fillRect/>
          </a:stretch>
        </p:blipFill>
        <p:spPr bwMode="auto">
          <a:xfrm>
            <a:off x="762000" y="20638"/>
            <a:ext cx="7391400" cy="6837362"/>
          </a:xfrm>
          <a:prstGeom prst="rect">
            <a:avLst/>
          </a:prstGeom>
          <a:noFill/>
          <a:ln w="12700">
            <a:noFill/>
            <a:miter lim="800000"/>
            <a:headEnd type="none" w="sm" len="sm"/>
            <a:tailEnd type="none" w="sm" len="sm"/>
          </a:ln>
        </p:spPr>
      </p:pic>
      <p:sp>
        <p:nvSpPr>
          <p:cNvPr id="4" name="TextBox 3"/>
          <p:cNvSpPr txBox="1"/>
          <p:nvPr/>
        </p:nvSpPr>
        <p:spPr>
          <a:xfrm>
            <a:off x="0" y="990600"/>
            <a:ext cx="1752600" cy="723900"/>
          </a:xfrm>
          <a:prstGeom prst="rect">
            <a:avLst/>
          </a:prstGeom>
          <a:solidFill>
            <a:srgbClr val="FFC000"/>
          </a:solidFill>
          <a:scene3d>
            <a:camera prst="orthographicFront"/>
            <a:lightRig rig="threePt" dir="t"/>
          </a:scene3d>
          <a:sp3d>
            <a:bevelT/>
          </a:sp3d>
        </p:spPr>
        <p:txBody>
          <a:bodyPr wrap="square" rtlCol="0">
            <a:noAutofit/>
          </a:bodyPr>
          <a:lstStyle/>
          <a:p>
            <a:r>
              <a:rPr lang="en-US" sz="1800" dirty="0"/>
              <a:t>US </a:t>
            </a:r>
            <a:r>
              <a:rPr lang="en-US" sz="1800" dirty="0" err="1"/>
              <a:t>Dept</a:t>
            </a:r>
            <a:r>
              <a:rPr lang="en-US" sz="1800" dirty="0"/>
              <a:t> of Commerce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28600" y="152400"/>
            <a:ext cx="1981200" cy="2743200"/>
          </a:xfrm>
        </p:spPr>
        <p:txBody>
          <a:bodyPr/>
          <a:lstStyle/>
          <a:p>
            <a:r>
              <a:rPr lang="en-US"/>
              <a:t>New York Times (1998.09)</a:t>
            </a:r>
          </a:p>
        </p:txBody>
      </p:sp>
      <p:pic>
        <p:nvPicPr>
          <p:cNvPr id="23555" name="Picture 3"/>
          <p:cNvPicPr>
            <a:picLocks noChangeAspect="1" noChangeArrowheads="1"/>
          </p:cNvPicPr>
          <p:nvPr/>
        </p:nvPicPr>
        <p:blipFill>
          <a:blip r:embed="rId3" cstate="print"/>
          <a:srcRect l="30225" t="8057" r="8038" b="14603"/>
          <a:stretch>
            <a:fillRect/>
          </a:stretch>
        </p:blipFill>
        <p:spPr bwMode="auto">
          <a:xfrm>
            <a:off x="2286000" y="0"/>
            <a:ext cx="6858000" cy="6858000"/>
          </a:xfrm>
          <a:prstGeom prst="rect">
            <a:avLst/>
          </a:prstGeom>
          <a:noFill/>
          <a:ln w="12700">
            <a:noFill/>
            <a:miter lim="800000"/>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152400"/>
            <a:ext cx="7772400" cy="1143000"/>
          </a:xfrm>
        </p:spPr>
        <p:txBody>
          <a:bodyPr/>
          <a:lstStyle/>
          <a:p>
            <a:r>
              <a:rPr lang="en-US" sz="4000"/>
              <a:t>SETI (1999)</a:t>
            </a:r>
          </a:p>
        </p:txBody>
      </p:sp>
      <p:pic>
        <p:nvPicPr>
          <p:cNvPr id="24579" name="Picture 3"/>
          <p:cNvPicPr>
            <a:picLocks noChangeAspect="1" noChangeArrowheads="1"/>
          </p:cNvPicPr>
          <p:nvPr/>
        </p:nvPicPr>
        <p:blipFill>
          <a:blip r:embed="rId3" cstate="print"/>
          <a:srcRect l="3741" t="44203" r="9070" b="5072"/>
          <a:stretch>
            <a:fillRect/>
          </a:stretch>
        </p:blipFill>
        <p:spPr bwMode="auto">
          <a:xfrm>
            <a:off x="1866900" y="0"/>
            <a:ext cx="6278563" cy="6858000"/>
          </a:xfrm>
          <a:prstGeom prst="rect">
            <a:avLst/>
          </a:prstGeom>
          <a:noFill/>
          <a:ln w="12700">
            <a:noFill/>
            <a:miter lim="800000"/>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t>Fort Monmouth (1999)</a:t>
            </a:r>
          </a:p>
        </p:txBody>
      </p:sp>
      <p:pic>
        <p:nvPicPr>
          <p:cNvPr id="25603" name="Picture 3"/>
          <p:cNvPicPr>
            <a:picLocks noChangeAspect="1" noChangeArrowheads="1"/>
          </p:cNvPicPr>
          <p:nvPr/>
        </p:nvPicPr>
        <p:blipFill>
          <a:blip r:embed="rId3" cstate="print"/>
          <a:srcRect l="15889" t="11600" r="15245" b="1199"/>
          <a:stretch>
            <a:fillRect/>
          </a:stretch>
        </p:blipFill>
        <p:spPr bwMode="auto">
          <a:xfrm>
            <a:off x="631825" y="0"/>
            <a:ext cx="6732588" cy="6858000"/>
          </a:xfrm>
          <a:prstGeom prst="rect">
            <a:avLst/>
          </a:prstGeom>
          <a:noFill/>
          <a:ln w="12700">
            <a:noFill/>
            <a:miter lim="800000"/>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228600"/>
            <a:ext cx="2362200" cy="1905000"/>
          </a:xfrm>
        </p:spPr>
        <p:txBody>
          <a:bodyPr/>
          <a:lstStyle/>
          <a:p>
            <a:r>
              <a:rPr lang="en-US" sz="3200"/>
              <a:t>Senate of the USA (1) (1999)</a:t>
            </a:r>
          </a:p>
        </p:txBody>
      </p:sp>
      <p:pic>
        <p:nvPicPr>
          <p:cNvPr id="26627" name="Picture 3"/>
          <p:cNvPicPr>
            <a:picLocks noChangeAspect="1" noChangeArrowheads="1"/>
          </p:cNvPicPr>
          <p:nvPr/>
        </p:nvPicPr>
        <p:blipFill>
          <a:blip r:embed="rId3" cstate="print"/>
          <a:srcRect l="677" t="11562" r="2650" b="5154"/>
          <a:stretch>
            <a:fillRect/>
          </a:stretch>
        </p:blipFill>
        <p:spPr bwMode="auto">
          <a:xfrm>
            <a:off x="2681288" y="0"/>
            <a:ext cx="6462712" cy="6858000"/>
          </a:xfrm>
          <a:prstGeom prst="rect">
            <a:avLst/>
          </a:prstGeom>
          <a:noFill/>
          <a:ln w="12700">
            <a:noFill/>
            <a:miter lim="800000"/>
            <a:headEnd type="none" w="sm" len="sm"/>
            <a:tailEnd type="none" w="sm" len="sm"/>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228600"/>
            <a:ext cx="2438400" cy="2057400"/>
          </a:xfrm>
        </p:spPr>
        <p:txBody>
          <a:bodyPr/>
          <a:lstStyle/>
          <a:p>
            <a:r>
              <a:rPr lang="en-US" sz="3200"/>
              <a:t>Senate of the USA (2) (1999.06)</a:t>
            </a:r>
          </a:p>
        </p:txBody>
      </p:sp>
      <p:pic>
        <p:nvPicPr>
          <p:cNvPr id="27651" name="Picture 3"/>
          <p:cNvPicPr>
            <a:picLocks noChangeAspect="1" noChangeArrowheads="1"/>
          </p:cNvPicPr>
          <p:nvPr/>
        </p:nvPicPr>
        <p:blipFill>
          <a:blip r:embed="rId3" cstate="print"/>
          <a:srcRect l="677" t="11783" r="12515" b="5838"/>
          <a:stretch>
            <a:fillRect/>
          </a:stretch>
        </p:blipFill>
        <p:spPr bwMode="auto">
          <a:xfrm>
            <a:off x="2922588" y="0"/>
            <a:ext cx="6221412" cy="6858000"/>
          </a:xfrm>
          <a:prstGeom prst="rect">
            <a:avLst/>
          </a:prstGeom>
          <a:noFill/>
          <a:ln w="12700">
            <a:noFill/>
            <a:miter lim="800000"/>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DEFCON (1999.07)</a:t>
            </a:r>
          </a:p>
        </p:txBody>
      </p:sp>
      <p:pic>
        <p:nvPicPr>
          <p:cNvPr id="28675" name="Picture 3"/>
          <p:cNvPicPr>
            <a:picLocks noChangeAspect="1" noChangeArrowheads="1"/>
          </p:cNvPicPr>
          <p:nvPr/>
        </p:nvPicPr>
        <p:blipFill>
          <a:blip r:embed="rId3" cstate="print"/>
          <a:srcRect l="2373" t="11600" b="5200"/>
          <a:stretch>
            <a:fillRect/>
          </a:stretch>
        </p:blipFill>
        <p:spPr bwMode="auto">
          <a:xfrm>
            <a:off x="0" y="0"/>
            <a:ext cx="9144000" cy="6267450"/>
          </a:xfrm>
          <a:prstGeom prst="rect">
            <a:avLst/>
          </a:prstGeom>
          <a:noFill/>
          <a:ln w="12700">
            <a:noFill/>
            <a:miter lim="800000"/>
            <a:headEnd type="none" w="sm" len="sm"/>
            <a:tailEnd type="none" w="sm" len="sm"/>
          </a:ln>
        </p:spPr>
      </p:pic>
      <p:sp>
        <p:nvSpPr>
          <p:cNvPr id="4" name="TextBox 3"/>
          <p:cNvSpPr txBox="1"/>
          <p:nvPr/>
        </p:nvSpPr>
        <p:spPr>
          <a:xfrm>
            <a:off x="7391400" y="152400"/>
            <a:ext cx="1295400" cy="369332"/>
          </a:xfrm>
          <a:prstGeom prst="rect">
            <a:avLst/>
          </a:prstGeom>
          <a:solidFill>
            <a:srgbClr val="FFC000"/>
          </a:solidFill>
          <a:scene3d>
            <a:camera prst="orthographicFront"/>
            <a:lightRig rig="threePt" dir="t"/>
          </a:scene3d>
          <a:sp3d>
            <a:bevelT/>
          </a:sp3d>
        </p:spPr>
        <p:txBody>
          <a:bodyPr wrap="square" rtlCol="0">
            <a:noAutofit/>
          </a:bodyPr>
          <a:lstStyle/>
          <a:p>
            <a:pPr algn="ctr"/>
            <a:r>
              <a:rPr lang="en-US" sz="1800" dirty="0"/>
              <a:t>DEFCON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3200" dirty="0"/>
              <a:t>Denial-of-Service (DoS) Attacks</a:t>
            </a:r>
          </a:p>
        </p:txBody>
      </p:sp>
      <p:sp>
        <p:nvSpPr>
          <p:cNvPr id="29699" name="Rectangle 3"/>
          <p:cNvSpPr>
            <a:spLocks noGrp="1" noChangeArrowheads="1"/>
          </p:cNvSpPr>
          <p:nvPr>
            <p:ph type="body" idx="1"/>
          </p:nvPr>
        </p:nvSpPr>
        <p:spPr>
          <a:xfrm>
            <a:off x="228600" y="1295400"/>
            <a:ext cx="7924800" cy="5257800"/>
          </a:xfrm>
        </p:spPr>
        <p:txBody>
          <a:bodyPr/>
          <a:lstStyle/>
          <a:p>
            <a:r>
              <a:rPr lang="en-US" dirty="0"/>
              <a:t>Flood resource – damage availability</a:t>
            </a:r>
          </a:p>
          <a:p>
            <a:pPr lvl="1"/>
            <a:r>
              <a:rPr lang="en-US" dirty="0"/>
              <a:t>Can sometimes crash systems</a:t>
            </a:r>
          </a:p>
          <a:p>
            <a:r>
              <a:rPr lang="en-US" dirty="0"/>
              <a:t>Techniques:</a:t>
            </a:r>
          </a:p>
          <a:p>
            <a:pPr lvl="1"/>
            <a:r>
              <a:rPr lang="en-US" dirty="0"/>
              <a:t>Mail-bombing (e.g., Johnny [x]Chaotic)</a:t>
            </a:r>
          </a:p>
          <a:p>
            <a:pPr lvl="2"/>
            <a:r>
              <a:rPr lang="en-US" dirty="0"/>
              <a:t>Subscribe victims to e-mail lists</a:t>
            </a:r>
          </a:p>
          <a:p>
            <a:pPr lvl="1"/>
            <a:r>
              <a:rPr lang="en-US" dirty="0"/>
              <a:t>SYN-flood</a:t>
            </a:r>
          </a:p>
          <a:p>
            <a:pPr lvl="2"/>
            <a:r>
              <a:rPr lang="en-US" dirty="0"/>
              <a:t>Launch fake attempts to connect</a:t>
            </a:r>
          </a:p>
          <a:p>
            <a:pPr lvl="1"/>
            <a:r>
              <a:rPr lang="en-US" dirty="0"/>
              <a:t>SMURF</a:t>
            </a:r>
          </a:p>
          <a:p>
            <a:pPr lvl="2"/>
            <a:r>
              <a:rPr lang="en-US" dirty="0"/>
              <a:t>Send </a:t>
            </a:r>
            <a:r>
              <a:rPr lang="en-US" i="1" dirty="0"/>
              <a:t>ping</a:t>
            </a:r>
            <a:r>
              <a:rPr lang="en-US" dirty="0"/>
              <a:t> to broadcast address </a:t>
            </a:r>
            <a:br>
              <a:rPr lang="en-US" dirty="0"/>
            </a:br>
            <a:r>
              <a:rPr lang="en-US" dirty="0"/>
              <a:t>using victim’s IP address as return</a:t>
            </a:r>
          </a:p>
          <a:p>
            <a:pPr lvl="1"/>
            <a:r>
              <a:rPr lang="en-US" dirty="0"/>
              <a:t>DDoS (e.g., Trinoo, TFN, Stacheldracht)</a:t>
            </a:r>
          </a:p>
          <a:p>
            <a:pPr lvl="2"/>
            <a:r>
              <a:rPr lang="en-US" dirty="0"/>
              <a:t>Use </a:t>
            </a:r>
            <a:r>
              <a:rPr lang="en-US" i="1" dirty="0"/>
              <a:t>zombies</a:t>
            </a:r>
            <a:r>
              <a:rPr lang="en-US" dirty="0"/>
              <a:t> to flood target with traffic</a:t>
            </a:r>
          </a:p>
        </p:txBody>
      </p:sp>
      <p:sp>
        <p:nvSpPr>
          <p:cNvPr id="2" name="TextBox 1"/>
          <p:cNvSpPr txBox="1"/>
          <p:nvPr/>
        </p:nvSpPr>
        <p:spPr>
          <a:xfrm>
            <a:off x="6858000" y="3581400"/>
            <a:ext cx="2209800" cy="1790700"/>
          </a:xfrm>
          <a:prstGeom prst="rect">
            <a:avLst/>
          </a:prstGeom>
          <a:solidFill>
            <a:srgbClr val="FFC000"/>
          </a:solidFill>
          <a:scene3d>
            <a:camera prst="orthographicFront"/>
            <a:lightRig rig="threePt" dir="t"/>
          </a:scene3d>
          <a:sp3d>
            <a:bevelT/>
          </a:sp3d>
        </p:spPr>
        <p:txBody>
          <a:bodyPr wrap="square" rtlCol="0">
            <a:noAutofit/>
          </a:bodyPr>
          <a:lstStyle/>
          <a:p>
            <a:pPr algn="ctr"/>
            <a:r>
              <a:rPr lang="en-US" sz="1800" dirty="0"/>
              <a:t>Troy Dundas (CJ341 Fall 2013) points out that these can also be used in DDoS attacks.</a:t>
            </a:r>
          </a:p>
        </p:txBody>
      </p:sp>
      <p:sp>
        <p:nvSpPr>
          <p:cNvPr id="3" name="Right Brace 2"/>
          <p:cNvSpPr/>
          <p:nvPr/>
        </p:nvSpPr>
        <p:spPr bwMode="auto">
          <a:xfrm>
            <a:off x="6477000" y="3505200"/>
            <a:ext cx="285750" cy="1981200"/>
          </a:xfrm>
          <a:prstGeom prst="rightBrace">
            <a:avLst>
              <a:gd name="adj1" fmla="val 55000"/>
              <a:gd name="adj2" fmla="val 50962"/>
            </a:avLst>
          </a:prstGeom>
          <a:noFill/>
          <a:ln w="762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History of DoS</a:t>
            </a:r>
          </a:p>
        </p:txBody>
      </p:sp>
      <p:sp>
        <p:nvSpPr>
          <p:cNvPr id="30723" name="Rectangle 3"/>
          <p:cNvSpPr>
            <a:spLocks noGrp="1" noChangeArrowheads="1"/>
          </p:cNvSpPr>
          <p:nvPr>
            <p:ph type="body" idx="1"/>
          </p:nvPr>
        </p:nvSpPr>
        <p:spPr/>
        <p:txBody>
          <a:bodyPr/>
          <a:lstStyle/>
          <a:p>
            <a:pPr>
              <a:lnSpc>
                <a:spcPct val="80000"/>
              </a:lnSpc>
            </a:pPr>
            <a:r>
              <a:rPr lang="en-US"/>
              <a:t>1987-12:  Christmas-Tree Worm</a:t>
            </a:r>
          </a:p>
          <a:p>
            <a:pPr lvl="1">
              <a:lnSpc>
                <a:spcPct val="80000"/>
              </a:lnSpc>
            </a:pPr>
            <a:r>
              <a:rPr lang="en-US"/>
              <a:t>IBM internal networks</a:t>
            </a:r>
          </a:p>
          <a:p>
            <a:pPr lvl="1">
              <a:lnSpc>
                <a:spcPct val="80000"/>
              </a:lnSpc>
            </a:pPr>
            <a:r>
              <a:rPr lang="en-US"/>
              <a:t>Grew explosively</a:t>
            </a:r>
          </a:p>
          <a:p>
            <a:pPr lvl="1">
              <a:lnSpc>
                <a:spcPct val="80000"/>
              </a:lnSpc>
            </a:pPr>
            <a:r>
              <a:rPr lang="en-US"/>
              <a:t>Self-mailing graphic</a:t>
            </a:r>
          </a:p>
          <a:p>
            <a:pPr lvl="1">
              <a:lnSpc>
                <a:spcPct val="80000"/>
              </a:lnSpc>
            </a:pPr>
            <a:r>
              <a:rPr lang="en-US"/>
              <a:t>Escaped into BITNET</a:t>
            </a:r>
          </a:p>
          <a:p>
            <a:pPr>
              <a:lnSpc>
                <a:spcPct val="80000"/>
              </a:lnSpc>
            </a:pPr>
            <a:r>
              <a:rPr lang="en-US"/>
              <a:t>1988-11:  Morris Worm</a:t>
            </a:r>
          </a:p>
          <a:p>
            <a:pPr lvl="1">
              <a:lnSpc>
                <a:spcPct val="80000"/>
              </a:lnSpc>
            </a:pPr>
            <a:r>
              <a:rPr lang="en-US"/>
              <a:t>Probably launched by mistake</a:t>
            </a:r>
          </a:p>
          <a:p>
            <a:pPr lvl="1">
              <a:lnSpc>
                <a:spcPct val="80000"/>
              </a:lnSpc>
            </a:pPr>
            <a:r>
              <a:rPr lang="en-US"/>
              <a:t>Demonstration program</a:t>
            </a:r>
          </a:p>
          <a:p>
            <a:pPr lvl="1">
              <a:lnSpc>
                <a:spcPct val="80000"/>
              </a:lnSpc>
            </a:pPr>
            <a:r>
              <a:rPr lang="en-US"/>
              <a:t>Replicated through Internet</a:t>
            </a:r>
          </a:p>
          <a:p>
            <a:pPr lvl="1">
              <a:lnSpc>
                <a:spcPct val="80000"/>
              </a:lnSpc>
            </a:pPr>
            <a:r>
              <a:rPr lang="en-US"/>
              <a:t>~9,000 systems crashed or were deliberately taken off-line</a:t>
            </a:r>
          </a:p>
        </p:txBody>
      </p:sp>
    </p:spTree>
  </p:cSld>
  <p:clrMapOvr>
    <a:masterClrMapping/>
  </p:clrMapOvr>
  <p:transition>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l="13315" t="34470" r="7523" b="17935"/>
          <a:stretch>
            <a:fillRect/>
          </a:stretch>
        </p:blipFill>
        <p:spPr bwMode="auto">
          <a:xfrm>
            <a:off x="190500" y="1312863"/>
            <a:ext cx="8763000" cy="4230687"/>
          </a:xfrm>
          <a:prstGeom prst="rect">
            <a:avLst/>
          </a:prstGeom>
          <a:noFill/>
          <a:ln w="12700">
            <a:noFill/>
            <a:miter lim="800000"/>
            <a:headEnd/>
            <a:tailEnd/>
          </a:ln>
        </p:spPr>
      </p:pic>
      <p:sp>
        <p:nvSpPr>
          <p:cNvPr id="4099" name="Rectangle 3"/>
          <p:cNvSpPr>
            <a:spLocks noGrp="1" noChangeArrowheads="1"/>
          </p:cNvSpPr>
          <p:nvPr>
            <p:ph type="title"/>
          </p:nvPr>
        </p:nvSpPr>
        <p:spPr/>
        <p:txBody>
          <a:bodyPr/>
          <a:lstStyle/>
          <a:p>
            <a:r>
              <a:rPr lang="en-US"/>
              <a:t>Rough Guesses About Sources of Damage to IT</a:t>
            </a:r>
          </a:p>
        </p:txBody>
      </p:sp>
      <p:sp>
        <p:nvSpPr>
          <p:cNvPr id="4100" name="Text Box 4"/>
          <p:cNvSpPr txBox="1">
            <a:spLocks noChangeArrowheads="1"/>
          </p:cNvSpPr>
          <p:nvPr/>
        </p:nvSpPr>
        <p:spPr bwMode="auto">
          <a:xfrm>
            <a:off x="838200" y="5657671"/>
            <a:ext cx="8032968" cy="1200329"/>
          </a:xfrm>
          <a:prstGeom prst="rect">
            <a:avLst/>
          </a:prstGeom>
          <a:solidFill>
            <a:srgbClr val="FFC000"/>
          </a:solidFill>
          <a:ln w="12700">
            <a:noFill/>
            <a:miter lim="800000"/>
            <a:headEnd/>
            <a:tailEnd/>
          </a:ln>
          <a:scene3d>
            <a:camera prst="orthographicFront"/>
            <a:lightRig rig="threePt" dir="t"/>
          </a:scene3d>
          <a:sp3d>
            <a:bevelT/>
          </a:sp3d>
        </p:spPr>
        <p:txBody>
          <a:bodyPr wrap="none">
            <a:spAutoFit/>
          </a:bodyPr>
          <a:lstStyle/>
          <a:p>
            <a:pPr eaLnBrk="0" hangingPunct="0"/>
            <a:r>
              <a:rPr lang="en-US" sz="1800" dirty="0"/>
              <a:t>See </a:t>
            </a:r>
          </a:p>
          <a:p>
            <a:pPr eaLnBrk="0" hangingPunct="0"/>
            <a:r>
              <a:rPr lang="en-US" sz="1800" dirty="0"/>
              <a:t>CSH5 </a:t>
            </a:r>
            <a:r>
              <a:rPr lang="en-US" sz="1800" dirty="0" err="1"/>
              <a:t>Ch</a:t>
            </a:r>
            <a:r>
              <a:rPr lang="en-US" sz="1800" dirty="0"/>
              <a:t> 10, “Understanding Studies and Surveys of Computer Crime.”</a:t>
            </a:r>
          </a:p>
          <a:p>
            <a:pPr eaLnBrk="0" hangingPunct="0"/>
            <a:r>
              <a:rPr lang="en-US" sz="1800" dirty="0"/>
              <a:t>Also </a:t>
            </a:r>
            <a:r>
              <a:rPr lang="en-US" sz="1800" dirty="0">
                <a:solidFill>
                  <a:schemeClr val="accent2"/>
                </a:solidFill>
              </a:rPr>
              <a:t>http://www.mekabay.com/methodology/crime_stats_methods.htm</a:t>
            </a:r>
            <a:r>
              <a:rPr lang="en-US" sz="1800" dirty="0"/>
              <a:t> </a:t>
            </a:r>
          </a:p>
          <a:p>
            <a:pPr eaLnBrk="0" hangingPunct="0"/>
            <a:endParaRPr lang="en-US" sz="1800" dirty="0"/>
          </a:p>
        </p:txBody>
      </p:sp>
      <p:sp>
        <p:nvSpPr>
          <p:cNvPr id="4102" name="Text Box 6"/>
          <p:cNvSpPr txBox="1">
            <a:spLocks noChangeArrowheads="1"/>
          </p:cNvSpPr>
          <p:nvPr/>
        </p:nvSpPr>
        <p:spPr bwMode="auto">
          <a:xfrm>
            <a:off x="288925" y="1230313"/>
            <a:ext cx="1624013" cy="396875"/>
          </a:xfrm>
          <a:prstGeom prst="rect">
            <a:avLst/>
          </a:prstGeom>
          <a:noFill/>
          <a:ln w="12700">
            <a:noFill/>
            <a:miter lim="800000"/>
            <a:headEnd type="none" w="sm" len="sm"/>
            <a:tailEnd type="none" w="sm" len="sm"/>
          </a:ln>
        </p:spPr>
        <p:txBody>
          <a:bodyPr wrap="none">
            <a:spAutoFit/>
          </a:bodyPr>
          <a:lstStyle/>
          <a:p>
            <a:pPr eaLnBrk="0" hangingPunct="0"/>
            <a:r>
              <a:rPr lang="en-US"/>
              <a:t>Before 1993</a:t>
            </a:r>
          </a:p>
        </p:txBody>
      </p:sp>
      <p:sp>
        <p:nvSpPr>
          <p:cNvPr id="4103" name="Text Box 7"/>
          <p:cNvSpPr txBox="1">
            <a:spLocks noChangeArrowheads="1"/>
          </p:cNvSpPr>
          <p:nvPr/>
        </p:nvSpPr>
        <p:spPr bwMode="auto">
          <a:xfrm>
            <a:off x="381000" y="4648200"/>
            <a:ext cx="1411288" cy="396875"/>
          </a:xfrm>
          <a:prstGeom prst="rect">
            <a:avLst/>
          </a:prstGeom>
          <a:noFill/>
          <a:ln w="12700">
            <a:noFill/>
            <a:miter lim="800000"/>
            <a:headEnd type="none" w="sm" len="sm"/>
            <a:tailEnd type="none" w="sm" len="sm"/>
          </a:ln>
        </p:spPr>
        <p:txBody>
          <a:bodyPr wrap="none">
            <a:spAutoFit/>
          </a:bodyPr>
          <a:lstStyle/>
          <a:p>
            <a:pPr eaLnBrk="0" hangingPunct="0"/>
            <a:r>
              <a:rPr lang="en-US"/>
              <a:t>After 1993</a:t>
            </a:r>
          </a:p>
        </p:txBody>
      </p:sp>
    </p:spTree>
  </p:cSld>
  <p:clrMapOvr>
    <a:masterClrMapping/>
  </p:clrMapOvr>
  <p:transition>
    <p:zo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lIns="92075" tIns="46038" rIns="92075" bIns="46038"/>
          <a:lstStyle/>
          <a:p>
            <a:r>
              <a:rPr lang="en-US"/>
              <a:t>DoS: Mail-Bombing Via Lists 1996.08/12</a:t>
            </a:r>
          </a:p>
        </p:txBody>
      </p:sp>
      <p:sp>
        <p:nvSpPr>
          <p:cNvPr id="31747" name="Rectangle 3"/>
          <p:cNvSpPr>
            <a:spLocks noGrp="1" noChangeArrowheads="1"/>
          </p:cNvSpPr>
          <p:nvPr>
            <p:ph type="body" idx="1"/>
          </p:nvPr>
        </p:nvSpPr>
        <p:spPr>
          <a:xfrm>
            <a:off x="1066800" y="1295400"/>
            <a:ext cx="7162800" cy="5029200"/>
          </a:xfrm>
        </p:spPr>
        <p:txBody>
          <a:bodyPr lIns="92075" tIns="46038" rIns="92075" bIns="46038"/>
          <a:lstStyle/>
          <a:p>
            <a:r>
              <a:rPr lang="en-US"/>
              <a:t>1996.08 — “Johnny [x]chaotic” </a:t>
            </a:r>
          </a:p>
          <a:p>
            <a:pPr lvl="1"/>
            <a:r>
              <a:rPr lang="en-US" sz="2000"/>
              <a:t>subscribed dozens of people to hundreds of lists</a:t>
            </a:r>
          </a:p>
          <a:p>
            <a:pPr lvl="1"/>
            <a:r>
              <a:rPr lang="en-US" sz="2000"/>
              <a:t>victims received up to 20,000 e-mail msg/day</a:t>
            </a:r>
          </a:p>
          <a:p>
            <a:pPr lvl="1"/>
            <a:r>
              <a:rPr lang="en-US" sz="2000"/>
              <a:t>published rambling, incoherent manifesto</a:t>
            </a:r>
          </a:p>
          <a:p>
            <a:pPr lvl="1"/>
            <a:r>
              <a:rPr lang="en-US" sz="2000"/>
              <a:t>became known as “UNAMAILER”</a:t>
            </a:r>
          </a:p>
          <a:p>
            <a:r>
              <a:rPr lang="en-US"/>
              <a:t>1996.12 — UNAMAILER struck again</a:t>
            </a:r>
          </a:p>
          <a:p>
            <a:r>
              <a:rPr lang="en-US"/>
              <a:t>Root problem</a:t>
            </a:r>
          </a:p>
          <a:p>
            <a:pPr lvl="1"/>
            <a:r>
              <a:rPr lang="en-US" sz="2000"/>
              <a:t>some list managers automatically subscribe people </a:t>
            </a:r>
          </a:p>
          <a:p>
            <a:pPr lvl="1"/>
            <a:r>
              <a:rPr lang="en-US" sz="2000"/>
              <a:t>should verifying authenticity of request</a:t>
            </a:r>
          </a:p>
          <a:p>
            <a:pPr lvl="1"/>
            <a:r>
              <a:rPr lang="en-US" sz="2000"/>
              <a:t>send request for confirmation</a:t>
            </a:r>
          </a:p>
        </p:txBody>
      </p:sp>
    </p:spTree>
  </p:cSld>
  <p:clrMapOvr>
    <a:masterClrMapping/>
  </p:clrMapOvr>
  <p:transition>
    <p:zo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t>DDoS – Distributed DoS</a:t>
            </a:r>
          </a:p>
        </p:txBody>
      </p:sp>
      <p:sp>
        <p:nvSpPr>
          <p:cNvPr id="32771" name="Rectangle 3"/>
          <p:cNvSpPr>
            <a:spLocks noGrp="1" noChangeArrowheads="1"/>
          </p:cNvSpPr>
          <p:nvPr>
            <p:ph type="body" idx="1"/>
          </p:nvPr>
        </p:nvSpPr>
        <p:spPr/>
        <p:txBody>
          <a:bodyPr/>
          <a:lstStyle/>
          <a:p>
            <a:pPr>
              <a:lnSpc>
                <a:spcPct val="80000"/>
              </a:lnSpc>
            </a:pPr>
            <a:r>
              <a:rPr lang="en-US" sz="2000"/>
              <a:t>1999-08:  Trinoo</a:t>
            </a:r>
          </a:p>
          <a:p>
            <a:pPr lvl="1">
              <a:lnSpc>
                <a:spcPct val="80000"/>
              </a:lnSpc>
            </a:pPr>
            <a:r>
              <a:rPr lang="en-US" sz="2000"/>
              <a:t>Zombies on 227 computers</a:t>
            </a:r>
          </a:p>
          <a:p>
            <a:pPr lvl="1">
              <a:lnSpc>
                <a:spcPct val="80000"/>
              </a:lnSpc>
            </a:pPr>
            <a:r>
              <a:rPr lang="en-US" sz="2000"/>
              <a:t>Flooded one computer at U. Minn</a:t>
            </a:r>
          </a:p>
          <a:p>
            <a:pPr lvl="1">
              <a:lnSpc>
                <a:spcPct val="80000"/>
              </a:lnSpc>
            </a:pPr>
            <a:r>
              <a:rPr lang="en-US" sz="2000"/>
              <a:t>Down 2 days</a:t>
            </a:r>
          </a:p>
          <a:p>
            <a:pPr>
              <a:lnSpc>
                <a:spcPct val="80000"/>
              </a:lnSpc>
            </a:pPr>
            <a:r>
              <a:rPr lang="en-US" sz="2000"/>
              <a:t>Zombie:  </a:t>
            </a:r>
          </a:p>
          <a:p>
            <a:pPr lvl="1">
              <a:lnSpc>
                <a:spcPct val="80000"/>
              </a:lnSpc>
            </a:pPr>
            <a:r>
              <a:rPr lang="en-US" sz="2000"/>
              <a:t>Slave program planted on vulnerable machines</a:t>
            </a:r>
          </a:p>
          <a:p>
            <a:pPr lvl="1">
              <a:lnSpc>
                <a:spcPct val="80000"/>
              </a:lnSpc>
            </a:pPr>
            <a:r>
              <a:rPr lang="en-US" sz="2000"/>
              <a:t>Automatic search and infect process</a:t>
            </a:r>
          </a:p>
          <a:p>
            <a:pPr lvl="1">
              <a:lnSpc>
                <a:spcPct val="80000"/>
              </a:lnSpc>
            </a:pPr>
            <a:r>
              <a:rPr lang="en-US" sz="2000"/>
              <a:t>5 seconds per host</a:t>
            </a:r>
          </a:p>
          <a:p>
            <a:pPr>
              <a:lnSpc>
                <a:spcPct val="80000"/>
              </a:lnSpc>
            </a:pPr>
            <a:r>
              <a:rPr lang="en-US" sz="2000"/>
              <a:t>Master</a:t>
            </a:r>
          </a:p>
          <a:p>
            <a:pPr lvl="1">
              <a:lnSpc>
                <a:spcPct val="80000"/>
              </a:lnSpc>
            </a:pPr>
            <a:r>
              <a:rPr lang="en-US" sz="2000"/>
              <a:t>Sends out encrypted instruction on whom to attack at what time</a:t>
            </a:r>
          </a:p>
          <a:p>
            <a:pPr lvl="1">
              <a:lnSpc>
                <a:spcPct val="80000"/>
              </a:lnSpc>
            </a:pPr>
            <a:r>
              <a:rPr lang="en-US" sz="2000"/>
              <a:t>Zombies listen on Internet connection</a:t>
            </a:r>
          </a:p>
          <a:p>
            <a:pPr lvl="1">
              <a:lnSpc>
                <a:spcPct val="80000"/>
              </a:lnSpc>
            </a:pPr>
            <a:r>
              <a:rPr lang="en-US" sz="2000"/>
              <a:t>Act in concert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Damages from DDoS</a:t>
            </a:r>
          </a:p>
        </p:txBody>
      </p:sp>
      <p:sp>
        <p:nvSpPr>
          <p:cNvPr id="33795" name="Rectangle 3"/>
          <p:cNvSpPr>
            <a:spLocks noGrp="1" noChangeArrowheads="1"/>
          </p:cNvSpPr>
          <p:nvPr>
            <p:ph type="body" idx="1"/>
          </p:nvPr>
        </p:nvSpPr>
        <p:spPr/>
        <p:txBody>
          <a:bodyPr/>
          <a:lstStyle/>
          <a:p>
            <a:r>
              <a:rPr lang="en-US"/>
              <a:t>February 2000:  “MafiaBoy” strikes Amazon, Buy.com, CNN, eBay, E*Trade, ZDNet.</a:t>
            </a:r>
          </a:p>
          <a:p>
            <a:r>
              <a:rPr lang="en-US"/>
              <a:t>Yahoo down 3 hours – lost $500,000</a:t>
            </a:r>
          </a:p>
          <a:p>
            <a:r>
              <a:rPr lang="en-US"/>
              <a:t>Amazon down 10 hours – lost $600,000</a:t>
            </a:r>
          </a:p>
          <a:p>
            <a:r>
              <a:rPr lang="en-US"/>
              <a:t>Stock prices were depressed (see snapshots on next slides)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MafiaBoy DDoS: eBay Stock</a:t>
            </a:r>
          </a:p>
        </p:txBody>
      </p:sp>
      <p:pic>
        <p:nvPicPr>
          <p:cNvPr id="34819" name="Picture 3"/>
          <p:cNvPicPr>
            <a:picLocks noChangeAspect="1" noChangeArrowheads="1"/>
          </p:cNvPicPr>
          <p:nvPr/>
        </p:nvPicPr>
        <p:blipFill>
          <a:blip r:embed="rId3" cstate="print"/>
          <a:srcRect r="72400"/>
          <a:stretch>
            <a:fillRect/>
          </a:stretch>
        </p:blipFill>
        <p:spPr bwMode="auto">
          <a:xfrm>
            <a:off x="-12700" y="990600"/>
            <a:ext cx="9156700" cy="5867400"/>
          </a:xfrm>
          <a:prstGeom prst="rect">
            <a:avLst/>
          </a:prstGeom>
          <a:noFill/>
          <a:ln w="12700">
            <a:noFill/>
            <a:miter lim="800000"/>
            <a:headEnd type="none" w="sm" len="sm"/>
            <a:tailEnd type="none" w="sm" len="sm"/>
          </a:ln>
        </p:spPr>
      </p:pic>
      <p:sp>
        <p:nvSpPr>
          <p:cNvPr id="34820" name="Freeform 4"/>
          <p:cNvSpPr>
            <a:spLocks/>
          </p:cNvSpPr>
          <p:nvPr/>
        </p:nvSpPr>
        <p:spPr bwMode="auto">
          <a:xfrm>
            <a:off x="5006975" y="3300413"/>
            <a:ext cx="2484438" cy="863600"/>
          </a:xfrm>
          <a:custGeom>
            <a:avLst/>
            <a:gdLst>
              <a:gd name="T0" fmla="*/ 0 w 1565"/>
              <a:gd name="T1" fmla="*/ 2147483647 h 544"/>
              <a:gd name="T2" fmla="*/ 2147483647 w 1565"/>
              <a:gd name="T3" fmla="*/ 2147483647 h 544"/>
              <a:gd name="T4" fmla="*/ 2147483647 w 1565"/>
              <a:gd name="T5" fmla="*/ 2147483647 h 544"/>
              <a:gd name="T6" fmla="*/ 2147483647 w 1565"/>
              <a:gd name="T7" fmla="*/ 2147483647 h 544"/>
              <a:gd name="T8" fmla="*/ 2147483647 w 1565"/>
              <a:gd name="T9" fmla="*/ 2147483647 h 544"/>
              <a:gd name="T10" fmla="*/ 2147483647 w 1565"/>
              <a:gd name="T11" fmla="*/ 2147483647 h 544"/>
              <a:gd name="T12" fmla="*/ 2147483647 w 1565"/>
              <a:gd name="T13" fmla="*/ 2147483647 h 544"/>
              <a:gd name="T14" fmla="*/ 2147483647 w 1565"/>
              <a:gd name="T15" fmla="*/ 2147483647 h 544"/>
              <a:gd name="T16" fmla="*/ 2147483647 w 1565"/>
              <a:gd name="T17" fmla="*/ 2147483647 h 544"/>
              <a:gd name="T18" fmla="*/ 2147483647 w 1565"/>
              <a:gd name="T19" fmla="*/ 2147483647 h 544"/>
              <a:gd name="T20" fmla="*/ 2147483647 w 1565"/>
              <a:gd name="T21" fmla="*/ 2147483647 h 544"/>
              <a:gd name="T22" fmla="*/ 2147483647 w 1565"/>
              <a:gd name="T23" fmla="*/ 2147483647 h 544"/>
              <a:gd name="T24" fmla="*/ 2147483647 w 1565"/>
              <a:gd name="T25" fmla="*/ 2147483647 h 544"/>
              <a:gd name="T26" fmla="*/ 2147483647 w 1565"/>
              <a:gd name="T27" fmla="*/ 2147483647 h 544"/>
              <a:gd name="T28" fmla="*/ 2147483647 w 1565"/>
              <a:gd name="T29" fmla="*/ 2147483647 h 544"/>
              <a:gd name="T30" fmla="*/ 2147483647 w 1565"/>
              <a:gd name="T31" fmla="*/ 2147483647 h 544"/>
              <a:gd name="T32" fmla="*/ 2147483647 w 1565"/>
              <a:gd name="T33" fmla="*/ 2147483647 h 544"/>
              <a:gd name="T34" fmla="*/ 2147483647 w 1565"/>
              <a:gd name="T35" fmla="*/ 2147483647 h 544"/>
              <a:gd name="T36" fmla="*/ 2147483647 w 1565"/>
              <a:gd name="T37" fmla="*/ 2147483647 h 544"/>
              <a:gd name="T38" fmla="*/ 2147483647 w 1565"/>
              <a:gd name="T39" fmla="*/ 2147483647 h 544"/>
              <a:gd name="T40" fmla="*/ 2147483647 w 1565"/>
              <a:gd name="T41" fmla="*/ 2147483647 h 544"/>
              <a:gd name="T42" fmla="*/ 2147483647 w 1565"/>
              <a:gd name="T43" fmla="*/ 2147483647 h 544"/>
              <a:gd name="T44" fmla="*/ 2147483647 w 1565"/>
              <a:gd name="T45" fmla="*/ 2147483647 h 544"/>
              <a:gd name="T46" fmla="*/ 2147483647 w 1565"/>
              <a:gd name="T47" fmla="*/ 2147483647 h 544"/>
              <a:gd name="T48" fmla="*/ 2147483647 w 1565"/>
              <a:gd name="T49" fmla="*/ 2147483647 h 544"/>
              <a:gd name="T50" fmla="*/ 2147483647 w 1565"/>
              <a:gd name="T51" fmla="*/ 2147483647 h 544"/>
              <a:gd name="T52" fmla="*/ 2147483647 w 1565"/>
              <a:gd name="T53" fmla="*/ 2147483647 h 544"/>
              <a:gd name="T54" fmla="*/ 2147483647 w 1565"/>
              <a:gd name="T55" fmla="*/ 2147483647 h 544"/>
              <a:gd name="T56" fmla="*/ 2147483647 w 1565"/>
              <a:gd name="T57" fmla="*/ 2147483647 h 54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565"/>
              <a:gd name="T88" fmla="*/ 0 h 544"/>
              <a:gd name="T89" fmla="*/ 1565 w 1565"/>
              <a:gd name="T90" fmla="*/ 544 h 54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565" h="544">
                <a:moveTo>
                  <a:pt x="0" y="12"/>
                </a:moveTo>
                <a:cubicBezTo>
                  <a:pt x="26" y="8"/>
                  <a:pt x="50" y="0"/>
                  <a:pt x="76" y="12"/>
                </a:cubicBezTo>
                <a:cubicBezTo>
                  <a:pt x="91" y="19"/>
                  <a:pt x="117" y="40"/>
                  <a:pt x="117" y="40"/>
                </a:cubicBezTo>
                <a:cubicBezTo>
                  <a:pt x="121" y="51"/>
                  <a:pt x="149" y="91"/>
                  <a:pt x="158" y="95"/>
                </a:cubicBezTo>
                <a:cubicBezTo>
                  <a:pt x="170" y="101"/>
                  <a:pt x="185" y="100"/>
                  <a:pt x="199" y="102"/>
                </a:cubicBezTo>
                <a:cubicBezTo>
                  <a:pt x="272" y="91"/>
                  <a:pt x="307" y="112"/>
                  <a:pt x="364" y="150"/>
                </a:cubicBezTo>
                <a:cubicBezTo>
                  <a:pt x="400" y="206"/>
                  <a:pt x="351" y="140"/>
                  <a:pt x="398" y="177"/>
                </a:cubicBezTo>
                <a:cubicBezTo>
                  <a:pt x="441" y="211"/>
                  <a:pt x="383" y="189"/>
                  <a:pt x="432" y="204"/>
                </a:cubicBezTo>
                <a:cubicBezTo>
                  <a:pt x="463" y="251"/>
                  <a:pt x="510" y="245"/>
                  <a:pt x="563" y="252"/>
                </a:cubicBezTo>
                <a:cubicBezTo>
                  <a:pt x="604" y="240"/>
                  <a:pt x="652" y="264"/>
                  <a:pt x="686" y="287"/>
                </a:cubicBezTo>
                <a:cubicBezTo>
                  <a:pt x="697" y="318"/>
                  <a:pt x="710" y="320"/>
                  <a:pt x="741" y="328"/>
                </a:cubicBezTo>
                <a:cubicBezTo>
                  <a:pt x="749" y="333"/>
                  <a:pt x="773" y="351"/>
                  <a:pt x="782" y="355"/>
                </a:cubicBezTo>
                <a:cubicBezTo>
                  <a:pt x="795" y="361"/>
                  <a:pt x="823" y="369"/>
                  <a:pt x="823" y="369"/>
                </a:cubicBezTo>
                <a:cubicBezTo>
                  <a:pt x="833" y="400"/>
                  <a:pt x="845" y="395"/>
                  <a:pt x="871" y="410"/>
                </a:cubicBezTo>
                <a:cubicBezTo>
                  <a:pt x="908" y="432"/>
                  <a:pt x="915" y="438"/>
                  <a:pt x="953" y="451"/>
                </a:cubicBezTo>
                <a:cubicBezTo>
                  <a:pt x="960" y="449"/>
                  <a:pt x="967" y="446"/>
                  <a:pt x="974" y="444"/>
                </a:cubicBezTo>
                <a:cubicBezTo>
                  <a:pt x="981" y="442"/>
                  <a:pt x="988" y="440"/>
                  <a:pt x="995" y="438"/>
                </a:cubicBezTo>
                <a:cubicBezTo>
                  <a:pt x="1009" y="434"/>
                  <a:pt x="1036" y="424"/>
                  <a:pt x="1036" y="424"/>
                </a:cubicBezTo>
                <a:cubicBezTo>
                  <a:pt x="1047" y="416"/>
                  <a:pt x="1062" y="403"/>
                  <a:pt x="1077" y="403"/>
                </a:cubicBezTo>
                <a:cubicBezTo>
                  <a:pt x="1094" y="403"/>
                  <a:pt x="1136" y="436"/>
                  <a:pt x="1139" y="438"/>
                </a:cubicBezTo>
                <a:cubicBezTo>
                  <a:pt x="1151" y="446"/>
                  <a:pt x="1166" y="446"/>
                  <a:pt x="1180" y="451"/>
                </a:cubicBezTo>
                <a:cubicBezTo>
                  <a:pt x="1226" y="482"/>
                  <a:pt x="1261" y="505"/>
                  <a:pt x="1317" y="513"/>
                </a:cubicBezTo>
                <a:cubicBezTo>
                  <a:pt x="1354" y="518"/>
                  <a:pt x="1427" y="527"/>
                  <a:pt x="1427" y="527"/>
                </a:cubicBezTo>
                <a:cubicBezTo>
                  <a:pt x="1441" y="522"/>
                  <a:pt x="1458" y="518"/>
                  <a:pt x="1468" y="506"/>
                </a:cubicBezTo>
                <a:cubicBezTo>
                  <a:pt x="1495" y="473"/>
                  <a:pt x="1451" y="495"/>
                  <a:pt x="1495" y="479"/>
                </a:cubicBezTo>
                <a:cubicBezTo>
                  <a:pt x="1502" y="472"/>
                  <a:pt x="1510" y="466"/>
                  <a:pt x="1516" y="458"/>
                </a:cubicBezTo>
                <a:cubicBezTo>
                  <a:pt x="1520" y="452"/>
                  <a:pt x="1519" y="432"/>
                  <a:pt x="1523" y="438"/>
                </a:cubicBezTo>
                <a:cubicBezTo>
                  <a:pt x="1544" y="470"/>
                  <a:pt x="1533" y="450"/>
                  <a:pt x="1550" y="499"/>
                </a:cubicBezTo>
                <a:cubicBezTo>
                  <a:pt x="1565" y="544"/>
                  <a:pt x="1564" y="506"/>
                  <a:pt x="1564" y="527"/>
                </a:cubicBezTo>
              </a:path>
            </a:pathLst>
          </a:custGeom>
          <a:noFill/>
          <a:ln w="76200">
            <a:solidFill>
              <a:schemeClr val="tx1"/>
            </a:solidFill>
            <a:round/>
            <a:headEnd type="none" w="sm" len="sm"/>
            <a:tailEnd type="none" w="sm" len="sm"/>
          </a:ln>
        </p:spPr>
        <p:txBody>
          <a:bodyPr/>
          <a:lstStyle/>
          <a:p>
            <a:endParaRPr lang="en-US"/>
          </a:p>
        </p:txBody>
      </p:sp>
      <p:sp>
        <p:nvSpPr>
          <p:cNvPr id="34821" name="Text Box 8"/>
          <p:cNvSpPr txBox="1">
            <a:spLocks noChangeArrowheads="1"/>
          </p:cNvSpPr>
          <p:nvPr/>
        </p:nvSpPr>
        <p:spPr bwMode="auto">
          <a:xfrm>
            <a:off x="838200" y="3124200"/>
            <a:ext cx="3886200" cy="2286000"/>
          </a:xfrm>
          <a:prstGeom prst="rect">
            <a:avLst/>
          </a:prstGeom>
          <a:solidFill>
            <a:schemeClr val="accent1"/>
          </a:solidFill>
          <a:ln w="12700">
            <a:noFill/>
            <a:miter lim="800000"/>
            <a:headEnd type="none" w="sm" len="sm"/>
            <a:tailEnd type="none" w="sm" len="sm"/>
          </a:ln>
        </p:spPr>
        <p:txBody>
          <a:bodyPr>
            <a:spAutoFit/>
          </a:bodyPr>
          <a:lstStyle/>
          <a:p>
            <a:pPr algn="r" eaLnBrk="0" hangingPunct="0">
              <a:spcBef>
                <a:spcPct val="50000"/>
              </a:spcBef>
            </a:pPr>
            <a:r>
              <a:rPr lang="en-US" sz="7200"/>
              <a:t>24% Decline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MafiaBoy DDoS: Yahoo</a:t>
            </a:r>
          </a:p>
        </p:txBody>
      </p:sp>
      <p:pic>
        <p:nvPicPr>
          <p:cNvPr id="35843" name="Picture 3"/>
          <p:cNvPicPr>
            <a:picLocks noChangeAspect="1" noChangeArrowheads="1"/>
          </p:cNvPicPr>
          <p:nvPr/>
        </p:nvPicPr>
        <p:blipFill>
          <a:blip r:embed="rId3" cstate="print"/>
          <a:srcRect l="35922" r="36617"/>
          <a:stretch>
            <a:fillRect/>
          </a:stretch>
        </p:blipFill>
        <p:spPr bwMode="auto">
          <a:xfrm>
            <a:off x="0" y="1143000"/>
            <a:ext cx="9144000" cy="5715000"/>
          </a:xfrm>
          <a:prstGeom prst="rect">
            <a:avLst/>
          </a:prstGeom>
          <a:noFill/>
          <a:ln w="12700">
            <a:noFill/>
            <a:miter lim="800000"/>
            <a:headEnd type="none" w="sm" len="sm"/>
            <a:tailEnd type="none" w="sm" len="sm"/>
          </a:ln>
        </p:spPr>
      </p:pic>
      <p:sp>
        <p:nvSpPr>
          <p:cNvPr id="35844" name="Freeform 4"/>
          <p:cNvSpPr>
            <a:spLocks/>
          </p:cNvSpPr>
          <p:nvPr/>
        </p:nvSpPr>
        <p:spPr bwMode="auto">
          <a:xfrm>
            <a:off x="5040313" y="2720975"/>
            <a:ext cx="2328862" cy="773113"/>
          </a:xfrm>
          <a:custGeom>
            <a:avLst/>
            <a:gdLst>
              <a:gd name="T0" fmla="*/ 0 w 1467"/>
              <a:gd name="T1" fmla="*/ 2147483647 h 487"/>
              <a:gd name="T2" fmla="*/ 2147483647 w 1467"/>
              <a:gd name="T3" fmla="*/ 2147483647 h 487"/>
              <a:gd name="T4" fmla="*/ 2147483647 w 1467"/>
              <a:gd name="T5" fmla="*/ 2147483647 h 487"/>
              <a:gd name="T6" fmla="*/ 2147483647 w 1467"/>
              <a:gd name="T7" fmla="*/ 0 h 487"/>
              <a:gd name="T8" fmla="*/ 2147483647 w 1467"/>
              <a:gd name="T9" fmla="*/ 2147483647 h 487"/>
              <a:gd name="T10" fmla="*/ 2147483647 w 1467"/>
              <a:gd name="T11" fmla="*/ 2147483647 h 487"/>
              <a:gd name="T12" fmla="*/ 2147483647 w 1467"/>
              <a:gd name="T13" fmla="*/ 2147483647 h 487"/>
              <a:gd name="T14" fmla="*/ 2147483647 w 1467"/>
              <a:gd name="T15" fmla="*/ 2147483647 h 487"/>
              <a:gd name="T16" fmla="*/ 2147483647 w 1467"/>
              <a:gd name="T17" fmla="*/ 2147483647 h 487"/>
              <a:gd name="T18" fmla="*/ 2147483647 w 1467"/>
              <a:gd name="T19" fmla="*/ 2147483647 h 487"/>
              <a:gd name="T20" fmla="*/ 2147483647 w 1467"/>
              <a:gd name="T21" fmla="*/ 2147483647 h 487"/>
              <a:gd name="T22" fmla="*/ 2147483647 w 1467"/>
              <a:gd name="T23" fmla="*/ 2147483647 h 487"/>
              <a:gd name="T24" fmla="*/ 2147483647 w 1467"/>
              <a:gd name="T25" fmla="*/ 2147483647 h 487"/>
              <a:gd name="T26" fmla="*/ 2147483647 w 1467"/>
              <a:gd name="T27" fmla="*/ 2147483647 h 487"/>
              <a:gd name="T28" fmla="*/ 2147483647 w 1467"/>
              <a:gd name="T29" fmla="*/ 2147483647 h 487"/>
              <a:gd name="T30" fmla="*/ 2147483647 w 1467"/>
              <a:gd name="T31" fmla="*/ 2147483647 h 487"/>
              <a:gd name="T32" fmla="*/ 2147483647 w 1467"/>
              <a:gd name="T33" fmla="*/ 2147483647 h 487"/>
              <a:gd name="T34" fmla="*/ 2147483647 w 1467"/>
              <a:gd name="T35" fmla="*/ 2147483647 h 487"/>
              <a:gd name="T36" fmla="*/ 2147483647 w 1467"/>
              <a:gd name="T37" fmla="*/ 2147483647 h 487"/>
              <a:gd name="T38" fmla="*/ 2147483647 w 1467"/>
              <a:gd name="T39" fmla="*/ 2147483647 h 487"/>
              <a:gd name="T40" fmla="*/ 2147483647 w 1467"/>
              <a:gd name="T41" fmla="*/ 2147483647 h 487"/>
              <a:gd name="T42" fmla="*/ 2147483647 w 1467"/>
              <a:gd name="T43" fmla="*/ 2147483647 h 487"/>
              <a:gd name="T44" fmla="*/ 2147483647 w 1467"/>
              <a:gd name="T45" fmla="*/ 2147483647 h 487"/>
              <a:gd name="T46" fmla="*/ 2147483647 w 1467"/>
              <a:gd name="T47" fmla="*/ 2147483647 h 4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67"/>
              <a:gd name="T73" fmla="*/ 0 h 487"/>
              <a:gd name="T74" fmla="*/ 1467 w 1467"/>
              <a:gd name="T75" fmla="*/ 487 h 4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67" h="487">
                <a:moveTo>
                  <a:pt x="0" y="103"/>
                </a:moveTo>
                <a:cubicBezTo>
                  <a:pt x="35" y="91"/>
                  <a:pt x="17" y="99"/>
                  <a:pt x="62" y="69"/>
                </a:cubicBezTo>
                <a:cubicBezTo>
                  <a:pt x="69" y="65"/>
                  <a:pt x="82" y="55"/>
                  <a:pt x="82" y="55"/>
                </a:cubicBezTo>
                <a:cubicBezTo>
                  <a:pt x="99" y="6"/>
                  <a:pt x="84" y="22"/>
                  <a:pt x="116" y="0"/>
                </a:cubicBezTo>
                <a:cubicBezTo>
                  <a:pt x="136" y="31"/>
                  <a:pt x="165" y="31"/>
                  <a:pt x="199" y="41"/>
                </a:cubicBezTo>
                <a:cubicBezTo>
                  <a:pt x="215" y="90"/>
                  <a:pt x="200" y="82"/>
                  <a:pt x="267" y="89"/>
                </a:cubicBezTo>
                <a:cubicBezTo>
                  <a:pt x="296" y="81"/>
                  <a:pt x="356" y="69"/>
                  <a:pt x="356" y="69"/>
                </a:cubicBezTo>
                <a:cubicBezTo>
                  <a:pt x="412" y="78"/>
                  <a:pt x="394" y="62"/>
                  <a:pt x="411" y="117"/>
                </a:cubicBezTo>
                <a:cubicBezTo>
                  <a:pt x="415" y="131"/>
                  <a:pt x="452" y="131"/>
                  <a:pt x="452" y="131"/>
                </a:cubicBezTo>
                <a:cubicBezTo>
                  <a:pt x="461" y="190"/>
                  <a:pt x="455" y="176"/>
                  <a:pt x="500" y="192"/>
                </a:cubicBezTo>
                <a:cubicBezTo>
                  <a:pt x="533" y="241"/>
                  <a:pt x="527" y="226"/>
                  <a:pt x="569" y="254"/>
                </a:cubicBezTo>
                <a:cubicBezTo>
                  <a:pt x="624" y="248"/>
                  <a:pt x="621" y="242"/>
                  <a:pt x="665" y="254"/>
                </a:cubicBezTo>
                <a:cubicBezTo>
                  <a:pt x="679" y="258"/>
                  <a:pt x="706" y="268"/>
                  <a:pt x="706" y="268"/>
                </a:cubicBezTo>
                <a:cubicBezTo>
                  <a:pt x="751" y="257"/>
                  <a:pt x="805" y="277"/>
                  <a:pt x="850" y="288"/>
                </a:cubicBezTo>
                <a:cubicBezTo>
                  <a:pt x="864" y="292"/>
                  <a:pt x="877" y="297"/>
                  <a:pt x="891" y="302"/>
                </a:cubicBezTo>
                <a:cubicBezTo>
                  <a:pt x="898" y="304"/>
                  <a:pt x="912" y="309"/>
                  <a:pt x="912" y="309"/>
                </a:cubicBezTo>
                <a:cubicBezTo>
                  <a:pt x="924" y="343"/>
                  <a:pt x="933" y="367"/>
                  <a:pt x="967" y="377"/>
                </a:cubicBezTo>
                <a:cubicBezTo>
                  <a:pt x="1016" y="345"/>
                  <a:pt x="997" y="362"/>
                  <a:pt x="1028" y="329"/>
                </a:cubicBezTo>
                <a:cubicBezTo>
                  <a:pt x="1036" y="331"/>
                  <a:pt x="1067" y="338"/>
                  <a:pt x="1076" y="343"/>
                </a:cubicBezTo>
                <a:cubicBezTo>
                  <a:pt x="1142" y="380"/>
                  <a:pt x="1094" y="364"/>
                  <a:pt x="1138" y="377"/>
                </a:cubicBezTo>
                <a:cubicBezTo>
                  <a:pt x="1160" y="392"/>
                  <a:pt x="1168" y="414"/>
                  <a:pt x="1193" y="425"/>
                </a:cubicBezTo>
                <a:cubicBezTo>
                  <a:pt x="1206" y="431"/>
                  <a:pt x="1234" y="439"/>
                  <a:pt x="1234" y="439"/>
                </a:cubicBezTo>
                <a:cubicBezTo>
                  <a:pt x="1280" y="424"/>
                  <a:pt x="1335" y="424"/>
                  <a:pt x="1378" y="446"/>
                </a:cubicBezTo>
                <a:cubicBezTo>
                  <a:pt x="1404" y="459"/>
                  <a:pt x="1436" y="487"/>
                  <a:pt x="1467" y="487"/>
                </a:cubicBezTo>
              </a:path>
            </a:pathLst>
          </a:custGeom>
          <a:noFill/>
          <a:ln w="76200">
            <a:solidFill>
              <a:schemeClr val="tx1"/>
            </a:solidFill>
            <a:round/>
            <a:headEnd type="none" w="sm" len="sm"/>
            <a:tailEnd type="none" w="sm" len="sm"/>
          </a:ln>
        </p:spPr>
        <p:txBody>
          <a:bodyPr/>
          <a:lstStyle/>
          <a:p>
            <a:endParaRPr lang="en-US"/>
          </a:p>
        </p:txBody>
      </p:sp>
      <p:sp>
        <p:nvSpPr>
          <p:cNvPr id="35845" name="Text Box 5"/>
          <p:cNvSpPr txBox="1">
            <a:spLocks noChangeArrowheads="1"/>
          </p:cNvSpPr>
          <p:nvPr/>
        </p:nvSpPr>
        <p:spPr bwMode="auto">
          <a:xfrm>
            <a:off x="838200" y="3124200"/>
            <a:ext cx="3886200" cy="2286000"/>
          </a:xfrm>
          <a:prstGeom prst="rect">
            <a:avLst/>
          </a:prstGeom>
          <a:solidFill>
            <a:schemeClr val="accent1"/>
          </a:solidFill>
          <a:ln w="12700">
            <a:noFill/>
            <a:miter lim="800000"/>
            <a:headEnd type="none" w="sm" len="sm"/>
            <a:tailEnd type="none" w="sm" len="sm"/>
          </a:ln>
        </p:spPr>
        <p:txBody>
          <a:bodyPr>
            <a:spAutoFit/>
          </a:bodyPr>
          <a:lstStyle/>
          <a:p>
            <a:pPr algn="r" eaLnBrk="0" hangingPunct="0">
              <a:spcBef>
                <a:spcPct val="50000"/>
              </a:spcBef>
            </a:pPr>
            <a:r>
              <a:rPr lang="en-US" sz="7200"/>
              <a:t>15% Decline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MafiaBoy DDoS:  Buy.COM</a:t>
            </a:r>
          </a:p>
        </p:txBody>
      </p:sp>
      <p:pic>
        <p:nvPicPr>
          <p:cNvPr id="36867" name="Picture 3"/>
          <p:cNvPicPr>
            <a:picLocks noChangeAspect="1" noChangeArrowheads="1"/>
          </p:cNvPicPr>
          <p:nvPr/>
        </p:nvPicPr>
        <p:blipFill>
          <a:blip r:embed="rId3" cstate="print"/>
          <a:srcRect l="77531"/>
          <a:stretch>
            <a:fillRect/>
          </a:stretch>
        </p:blipFill>
        <p:spPr bwMode="auto">
          <a:xfrm>
            <a:off x="0" y="914400"/>
            <a:ext cx="9144000" cy="5943600"/>
          </a:xfrm>
          <a:prstGeom prst="rect">
            <a:avLst/>
          </a:prstGeom>
          <a:noFill/>
          <a:ln w="12700">
            <a:noFill/>
            <a:miter lim="800000"/>
            <a:headEnd type="none" w="sm" len="sm"/>
            <a:tailEnd type="none" w="sm" len="sm"/>
          </a:ln>
        </p:spPr>
      </p:pic>
      <p:sp>
        <p:nvSpPr>
          <p:cNvPr id="36868" name="Freeform 6"/>
          <p:cNvSpPr>
            <a:spLocks/>
          </p:cNvSpPr>
          <p:nvPr/>
        </p:nvSpPr>
        <p:spPr bwMode="auto">
          <a:xfrm>
            <a:off x="4953000" y="1943100"/>
            <a:ext cx="2743200" cy="1257300"/>
          </a:xfrm>
          <a:custGeom>
            <a:avLst/>
            <a:gdLst>
              <a:gd name="T0" fmla="*/ 0 w 1728"/>
              <a:gd name="T1" fmla="*/ 2147483647 h 792"/>
              <a:gd name="T2" fmla="*/ 2147483647 w 1728"/>
              <a:gd name="T3" fmla="*/ 2147483647 h 792"/>
              <a:gd name="T4" fmla="*/ 2147483647 w 1728"/>
              <a:gd name="T5" fmla="*/ 2147483647 h 792"/>
              <a:gd name="T6" fmla="*/ 2147483647 w 1728"/>
              <a:gd name="T7" fmla="*/ 2147483647 h 792"/>
              <a:gd name="T8" fmla="*/ 2147483647 w 1728"/>
              <a:gd name="T9" fmla="*/ 2147483647 h 792"/>
              <a:gd name="T10" fmla="*/ 2147483647 w 1728"/>
              <a:gd name="T11" fmla="*/ 2147483647 h 792"/>
              <a:gd name="T12" fmla="*/ 2147483647 w 1728"/>
              <a:gd name="T13" fmla="*/ 2147483647 h 792"/>
              <a:gd name="T14" fmla="*/ 2147483647 w 1728"/>
              <a:gd name="T15" fmla="*/ 2147483647 h 792"/>
              <a:gd name="T16" fmla="*/ 2147483647 w 1728"/>
              <a:gd name="T17" fmla="*/ 2147483647 h 792"/>
              <a:gd name="T18" fmla="*/ 2147483647 w 1728"/>
              <a:gd name="T19" fmla="*/ 2147483647 h 792"/>
              <a:gd name="T20" fmla="*/ 2147483647 w 1728"/>
              <a:gd name="T21" fmla="*/ 2147483647 h 79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8"/>
              <a:gd name="T34" fmla="*/ 0 h 792"/>
              <a:gd name="T35" fmla="*/ 1728 w 1728"/>
              <a:gd name="T36" fmla="*/ 792 h 79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8" h="792">
                <a:moveTo>
                  <a:pt x="0" y="168"/>
                </a:moveTo>
                <a:cubicBezTo>
                  <a:pt x="68" y="128"/>
                  <a:pt x="136" y="88"/>
                  <a:pt x="192" y="72"/>
                </a:cubicBezTo>
                <a:cubicBezTo>
                  <a:pt x="248" y="56"/>
                  <a:pt x="272" y="0"/>
                  <a:pt x="336" y="72"/>
                </a:cubicBezTo>
                <a:cubicBezTo>
                  <a:pt x="400" y="144"/>
                  <a:pt x="520" y="408"/>
                  <a:pt x="576" y="504"/>
                </a:cubicBezTo>
                <a:cubicBezTo>
                  <a:pt x="632" y="600"/>
                  <a:pt x="632" y="648"/>
                  <a:pt x="672" y="648"/>
                </a:cubicBezTo>
                <a:cubicBezTo>
                  <a:pt x="712" y="648"/>
                  <a:pt x="760" y="512"/>
                  <a:pt x="816" y="504"/>
                </a:cubicBezTo>
                <a:cubicBezTo>
                  <a:pt x="872" y="496"/>
                  <a:pt x="936" y="568"/>
                  <a:pt x="1008" y="600"/>
                </a:cubicBezTo>
                <a:cubicBezTo>
                  <a:pt x="1080" y="632"/>
                  <a:pt x="1176" y="680"/>
                  <a:pt x="1248" y="696"/>
                </a:cubicBezTo>
                <a:cubicBezTo>
                  <a:pt x="1320" y="712"/>
                  <a:pt x="1392" y="680"/>
                  <a:pt x="1440" y="696"/>
                </a:cubicBezTo>
                <a:cubicBezTo>
                  <a:pt x="1488" y="712"/>
                  <a:pt x="1488" y="792"/>
                  <a:pt x="1536" y="792"/>
                </a:cubicBezTo>
                <a:cubicBezTo>
                  <a:pt x="1584" y="792"/>
                  <a:pt x="1656" y="744"/>
                  <a:pt x="1728" y="696"/>
                </a:cubicBezTo>
              </a:path>
            </a:pathLst>
          </a:custGeom>
          <a:noFill/>
          <a:ln w="76200">
            <a:solidFill>
              <a:schemeClr val="tx1"/>
            </a:solidFill>
            <a:round/>
            <a:headEnd type="none" w="sm" len="sm"/>
            <a:tailEnd type="none" w="sm" len="sm"/>
          </a:ln>
        </p:spPr>
        <p:txBody>
          <a:bodyPr/>
          <a:lstStyle/>
          <a:p>
            <a:endParaRPr lang="en-US"/>
          </a:p>
        </p:txBody>
      </p:sp>
      <p:sp>
        <p:nvSpPr>
          <p:cNvPr id="36869" name="Text Box 7"/>
          <p:cNvSpPr txBox="1">
            <a:spLocks noChangeArrowheads="1"/>
          </p:cNvSpPr>
          <p:nvPr/>
        </p:nvSpPr>
        <p:spPr bwMode="auto">
          <a:xfrm>
            <a:off x="152400" y="2057400"/>
            <a:ext cx="4343400" cy="2286000"/>
          </a:xfrm>
          <a:prstGeom prst="rect">
            <a:avLst/>
          </a:prstGeom>
          <a:solidFill>
            <a:schemeClr val="accent1"/>
          </a:solidFill>
          <a:ln w="12700">
            <a:noFill/>
            <a:miter lim="800000"/>
            <a:headEnd type="none" w="sm" len="sm"/>
            <a:tailEnd type="none" w="sm" len="sm"/>
          </a:ln>
        </p:spPr>
        <p:txBody>
          <a:bodyPr lIns="457200" rIns="457200">
            <a:spAutoFit/>
          </a:bodyPr>
          <a:lstStyle/>
          <a:p>
            <a:pPr algn="r" eaLnBrk="0" hangingPunct="0">
              <a:spcBef>
                <a:spcPct val="50000"/>
              </a:spcBef>
            </a:pPr>
            <a:r>
              <a:rPr lang="en-US" sz="7200"/>
              <a:t>44%      Decline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DoS &amp; DDoS: 2006</a:t>
            </a:r>
          </a:p>
        </p:txBody>
      </p:sp>
      <p:sp>
        <p:nvSpPr>
          <p:cNvPr id="37891" name="Rectangle 3"/>
          <p:cNvSpPr>
            <a:spLocks noGrp="1" noChangeArrowheads="1"/>
          </p:cNvSpPr>
          <p:nvPr>
            <p:ph type="body" idx="1"/>
          </p:nvPr>
        </p:nvSpPr>
        <p:spPr>
          <a:xfrm>
            <a:off x="990600" y="1371600"/>
            <a:ext cx="7162800" cy="4953000"/>
          </a:xfrm>
        </p:spPr>
        <p:txBody>
          <a:bodyPr/>
          <a:lstStyle/>
          <a:p>
            <a:pPr>
              <a:lnSpc>
                <a:spcPct val="80000"/>
              </a:lnSpc>
            </a:pPr>
            <a:r>
              <a:rPr lang="en-US"/>
              <a:t>January:  “Million Dollar Homepage” swamped by botnet with 100,000 computers</a:t>
            </a:r>
          </a:p>
          <a:p>
            <a:pPr>
              <a:lnSpc>
                <a:spcPct val="80000"/>
              </a:lnSpc>
            </a:pPr>
            <a:r>
              <a:rPr lang="en-US"/>
              <a:t>February: CalState, U Michigan &amp; UCLA computers subverted to create botnet</a:t>
            </a:r>
          </a:p>
          <a:p>
            <a:pPr lvl="1">
              <a:lnSpc>
                <a:spcPct val="80000"/>
              </a:lnSpc>
            </a:pPr>
            <a:r>
              <a:rPr lang="en-US"/>
              <a:t>Generated $100K in false advertising revenue</a:t>
            </a:r>
          </a:p>
          <a:p>
            <a:pPr lvl="1">
              <a:lnSpc>
                <a:spcPct val="80000"/>
              </a:lnSpc>
            </a:pPr>
            <a:r>
              <a:rPr lang="en-US"/>
              <a:t>Caused $150,000 damages to Seattle Northwest Hospital – and shut down ICU</a:t>
            </a:r>
          </a:p>
          <a:p>
            <a:pPr>
              <a:lnSpc>
                <a:spcPct val="80000"/>
              </a:lnSpc>
            </a:pPr>
            <a:r>
              <a:rPr lang="en-US"/>
              <a:t>March:  </a:t>
            </a:r>
          </a:p>
          <a:p>
            <a:pPr lvl="1">
              <a:lnSpc>
                <a:spcPct val="80000"/>
              </a:lnSpc>
            </a:pPr>
            <a:r>
              <a:rPr lang="en-US"/>
              <a:t>Xerox WorkCenterPro copy machines can be shut down remotely</a:t>
            </a:r>
          </a:p>
          <a:p>
            <a:pPr lvl="1">
              <a:lnSpc>
                <a:spcPct val="80000"/>
              </a:lnSpc>
            </a:pPr>
            <a:r>
              <a:rPr lang="en-US"/>
              <a:t>VeriSign reports massive attacks on DNS servers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DoS &amp; DDoS:  2006 (cont’d)</a:t>
            </a:r>
          </a:p>
        </p:txBody>
      </p:sp>
      <p:sp>
        <p:nvSpPr>
          <p:cNvPr id="38915" name="Rectangle 3"/>
          <p:cNvSpPr>
            <a:spLocks noGrp="1" noChangeArrowheads="1"/>
          </p:cNvSpPr>
          <p:nvPr>
            <p:ph type="body" idx="1"/>
          </p:nvPr>
        </p:nvSpPr>
        <p:spPr/>
        <p:txBody>
          <a:bodyPr/>
          <a:lstStyle/>
          <a:p>
            <a:r>
              <a:rPr lang="en-US"/>
              <a:t>May:  Millions of Blogs offline</a:t>
            </a:r>
          </a:p>
          <a:p>
            <a:pPr lvl="1"/>
            <a:r>
              <a:rPr lang="en-US"/>
              <a:t>Massive DDoS flood stopped access completely</a:t>
            </a:r>
          </a:p>
          <a:p>
            <a:pPr lvl="1"/>
            <a:r>
              <a:rPr lang="en-US"/>
              <a:t>Unavailable May 2-3</a:t>
            </a:r>
          </a:p>
          <a:p>
            <a:pPr lvl="1"/>
            <a:r>
              <a:rPr lang="en-US"/>
              <a:t>TypePad, LiveJournal, TypeKey, sixapart.com, movabletype.org and movabletype.com</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t>DDoS: Killanet &amp; Castlecops</a:t>
            </a:r>
          </a:p>
        </p:txBody>
      </p:sp>
      <p:sp>
        <p:nvSpPr>
          <p:cNvPr id="39939" name="Content Placeholder 2"/>
          <p:cNvSpPr>
            <a:spLocks noGrp="1"/>
          </p:cNvSpPr>
          <p:nvPr>
            <p:ph idx="1"/>
          </p:nvPr>
        </p:nvSpPr>
        <p:spPr>
          <a:xfrm>
            <a:off x="990600" y="1066800"/>
            <a:ext cx="7772400" cy="5410200"/>
          </a:xfrm>
        </p:spPr>
        <p:txBody>
          <a:bodyPr/>
          <a:lstStyle/>
          <a:p>
            <a:r>
              <a:rPr lang="en-US"/>
              <a:t>2008.06 – Sacramento, CA</a:t>
            </a:r>
          </a:p>
          <a:p>
            <a:r>
              <a:rPr lang="en-US"/>
              <a:t>Bot herder Gregory King, 21 pled guilty to charges of transmitting code to cause damage to protected computers</a:t>
            </a:r>
          </a:p>
          <a:p>
            <a:r>
              <a:rPr lang="en-US"/>
              <a:t>Agreed to 2 years in federal prison</a:t>
            </a:r>
          </a:p>
          <a:p>
            <a:r>
              <a:rPr lang="en-US"/>
              <a:t>Used botnets to generate DDoS against</a:t>
            </a:r>
          </a:p>
          <a:p>
            <a:pPr lvl="1"/>
            <a:r>
              <a:rPr lang="en-US"/>
              <a:t>Killanet: forum about graphic design, photography, gaming – attacked 2004-2006</a:t>
            </a:r>
          </a:p>
          <a:p>
            <a:pPr lvl="1"/>
            <a:r>
              <a:rPr lang="en-US"/>
              <a:t>Castlecops: anti-phishing, malware analysis, anti-spam – attacked 2007</a:t>
            </a:r>
          </a:p>
          <a:p>
            <a:r>
              <a:rPr lang="en-US"/>
              <a:t>2007.10.01 FBI arrested King – he threw laptop into garden before answering door</a:t>
            </a:r>
          </a:p>
          <a:p>
            <a:pPr lvl="1"/>
            <a:r>
              <a:rPr lang="en-US"/>
              <a:t>Contained digital evidence of his identity and crimes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t>DDoS in Georgian/Russian War 2008</a:t>
            </a:r>
          </a:p>
        </p:txBody>
      </p:sp>
      <p:sp>
        <p:nvSpPr>
          <p:cNvPr id="40963" name="Content Placeholder 2"/>
          <p:cNvSpPr>
            <a:spLocks noGrp="1"/>
          </p:cNvSpPr>
          <p:nvPr>
            <p:ph idx="1"/>
          </p:nvPr>
        </p:nvSpPr>
        <p:spPr/>
        <p:txBody>
          <a:bodyPr/>
          <a:lstStyle/>
          <a:p>
            <a:r>
              <a:rPr lang="en-US"/>
              <a:t>2008.08 – Russia Disables Georgian Web Sites</a:t>
            </a:r>
          </a:p>
          <a:p>
            <a:r>
              <a:rPr lang="en-US"/>
              <a:t>Massive demands on Georgian Web sites</a:t>
            </a:r>
          </a:p>
          <a:p>
            <a:pPr lvl="1"/>
            <a:r>
              <a:rPr lang="en-US"/>
              <a:t>Including Ministry of Foreign Affairs</a:t>
            </a:r>
          </a:p>
          <a:p>
            <a:pPr lvl="1"/>
            <a:r>
              <a:rPr lang="en-US"/>
              <a:t>Had to start posting press releases on GOOGLE site</a:t>
            </a:r>
          </a:p>
          <a:p>
            <a:r>
              <a:rPr lang="en-US"/>
              <a:t>Also retaliatory DoS or DDoS against sites in South Ossetia and Russian news agency RIA Novosti</a:t>
            </a:r>
          </a:p>
          <a:p>
            <a:r>
              <a:rPr lang="en-US"/>
              <a:t>Example of one aspect what is sometimes called </a:t>
            </a:r>
            <a:r>
              <a:rPr lang="en-US" i="1"/>
              <a:t>information warfare </a:t>
            </a:r>
            <a:r>
              <a:rPr lang="en-US"/>
              <a:t>or </a:t>
            </a:r>
            <a:r>
              <a:rPr lang="en-US" i="1"/>
              <a:t>information conflict</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t>Famous Cases of Penetration</a:t>
            </a:r>
          </a:p>
        </p:txBody>
      </p:sp>
      <p:sp>
        <p:nvSpPr>
          <p:cNvPr id="5123" name="Rectangle 3"/>
          <p:cNvSpPr>
            <a:spLocks noGrp="1" noChangeArrowheads="1"/>
          </p:cNvSpPr>
          <p:nvPr>
            <p:ph type="body" idx="1"/>
          </p:nvPr>
        </p:nvSpPr>
        <p:spPr/>
        <p:txBody>
          <a:bodyPr/>
          <a:lstStyle/>
          <a:p>
            <a:r>
              <a:rPr lang="en-US"/>
              <a:t>Mitnick</a:t>
            </a:r>
          </a:p>
          <a:p>
            <a:r>
              <a:rPr lang="en-US"/>
              <a:t>DISA Report</a:t>
            </a:r>
          </a:p>
          <a:p>
            <a:r>
              <a:rPr lang="en-US"/>
              <a:t>Citibank Hack</a:t>
            </a:r>
          </a:p>
          <a:p>
            <a:r>
              <a:rPr lang="en-US"/>
              <a:t>More examples</a:t>
            </a:r>
          </a:p>
        </p:txBody>
      </p:sp>
      <p:pic>
        <p:nvPicPr>
          <p:cNvPr id="5124" name="Picture 4" descr="C:\Program Files\Microsoft Office\Media\CntCD1\ClipArt6\j0287504.wmf"/>
          <p:cNvPicPr>
            <a:picLocks noChangeAspect="1" noChangeArrowheads="1"/>
          </p:cNvPicPr>
          <p:nvPr/>
        </p:nvPicPr>
        <p:blipFill>
          <a:blip r:embed="rId3" cstate="print"/>
          <a:srcRect/>
          <a:stretch>
            <a:fillRect/>
          </a:stretch>
        </p:blipFill>
        <p:spPr bwMode="auto">
          <a:xfrm>
            <a:off x="4572000" y="1371600"/>
            <a:ext cx="3962400" cy="478472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err="1"/>
              <a:t>Phlash</a:t>
            </a:r>
            <a:r>
              <a:rPr lang="en-US" dirty="0"/>
              <a:t> Attacks: New DoS</a:t>
            </a:r>
          </a:p>
        </p:txBody>
      </p:sp>
      <p:sp>
        <p:nvSpPr>
          <p:cNvPr id="41987" name="Content Placeholder 2"/>
          <p:cNvSpPr>
            <a:spLocks noGrp="1"/>
          </p:cNvSpPr>
          <p:nvPr>
            <p:ph idx="1"/>
          </p:nvPr>
        </p:nvSpPr>
        <p:spPr>
          <a:xfrm>
            <a:off x="990600" y="1219200"/>
            <a:ext cx="7543800" cy="5334000"/>
          </a:xfrm>
        </p:spPr>
        <p:txBody>
          <a:bodyPr/>
          <a:lstStyle/>
          <a:p>
            <a:r>
              <a:rPr lang="en-US" dirty="0"/>
              <a:t>Rich Smith of HP Systems Security Labs</a:t>
            </a:r>
          </a:p>
          <a:p>
            <a:r>
              <a:rPr lang="en-US" dirty="0"/>
              <a:t>Paper at </a:t>
            </a:r>
            <a:r>
              <a:rPr lang="en-US" dirty="0" err="1"/>
              <a:t>EUSecWest</a:t>
            </a:r>
            <a:r>
              <a:rPr lang="en-US" dirty="0"/>
              <a:t> Conference May 2008</a:t>
            </a:r>
          </a:p>
          <a:p>
            <a:r>
              <a:rPr lang="en-US" dirty="0"/>
              <a:t>Demonstrated how to trash flash memory in high-tech networked devices; e.g.,</a:t>
            </a:r>
          </a:p>
          <a:p>
            <a:pPr lvl="1"/>
            <a:r>
              <a:rPr lang="en-US" dirty="0"/>
              <a:t>BIOS on computers</a:t>
            </a:r>
          </a:p>
          <a:p>
            <a:pPr lvl="1"/>
            <a:r>
              <a:rPr lang="en-US" dirty="0"/>
              <a:t>Driver store on printers</a:t>
            </a:r>
          </a:p>
          <a:p>
            <a:pPr lvl="1"/>
            <a:r>
              <a:rPr lang="en-US" dirty="0"/>
              <a:t>Disk drive controllers</a:t>
            </a:r>
          </a:p>
          <a:p>
            <a:pPr lvl="1"/>
            <a:r>
              <a:rPr lang="en-US" dirty="0"/>
              <a:t>Mobile phones</a:t>
            </a:r>
          </a:p>
          <a:p>
            <a:pPr lvl="1"/>
            <a:r>
              <a:rPr lang="en-US" dirty="0"/>
              <a:t>PDAs</a:t>
            </a:r>
          </a:p>
          <a:p>
            <a:r>
              <a:rPr lang="en-US" dirty="0"/>
              <a:t>“Permanent Denial of Service” = </a:t>
            </a:r>
            <a:r>
              <a:rPr lang="en-US" dirty="0" err="1"/>
              <a:t>PDoS</a:t>
            </a:r>
            <a:r>
              <a:rPr lang="en-US" dirty="0"/>
              <a:t> by </a:t>
            </a:r>
            <a:r>
              <a:rPr lang="en-US" i="1" dirty="0" err="1"/>
              <a:t>Phlash</a:t>
            </a:r>
            <a:r>
              <a:rPr lang="en-US" i="1" dirty="0"/>
              <a:t> Attack</a:t>
            </a:r>
          </a:p>
          <a:p>
            <a:r>
              <a:rPr lang="en-US" dirty="0"/>
              <a:t>Problem is that these devices have little or no security – including default passwords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Syrian Electronic Army (2013) </a:t>
            </a:r>
          </a:p>
        </p:txBody>
      </p:sp>
      <p:sp>
        <p:nvSpPr>
          <p:cNvPr id="3" name="Content Placeholder 2"/>
          <p:cNvSpPr>
            <a:spLocks noGrp="1"/>
          </p:cNvSpPr>
          <p:nvPr>
            <p:ph idx="1"/>
          </p:nvPr>
        </p:nvSpPr>
        <p:spPr>
          <a:xfrm>
            <a:off x="990600" y="1219200"/>
            <a:ext cx="7162800" cy="5105400"/>
          </a:xfrm>
        </p:spPr>
        <p:txBody>
          <a:bodyPr/>
          <a:lstStyle/>
          <a:p>
            <a:r>
              <a:rPr lang="en-US" dirty="0"/>
              <a:t>Attacks on US newspapers from group </a:t>
            </a:r>
            <a:r>
              <a:rPr lang="en-US" i="1" dirty="0"/>
              <a:t>claiming </a:t>
            </a:r>
            <a:r>
              <a:rPr lang="en-US" dirty="0"/>
              <a:t>to be supporters of dictator of Syria, Bashar al-Assad  </a:t>
            </a:r>
          </a:p>
          <a:p>
            <a:pPr lvl="1"/>
            <a:r>
              <a:rPr lang="en-US" i="1" dirty="0"/>
              <a:t>Financial Times</a:t>
            </a:r>
          </a:p>
          <a:p>
            <a:pPr lvl="1"/>
            <a:r>
              <a:rPr lang="en-US" i="1" dirty="0"/>
              <a:t>New York Times</a:t>
            </a:r>
          </a:p>
          <a:p>
            <a:pPr lvl="1"/>
            <a:r>
              <a:rPr lang="en-US" i="1" dirty="0"/>
              <a:t>Washington Post</a:t>
            </a:r>
          </a:p>
          <a:p>
            <a:r>
              <a:rPr lang="en-US" dirty="0"/>
              <a:t>Attacked domain-name registrar</a:t>
            </a:r>
          </a:p>
          <a:p>
            <a:pPr lvl="1"/>
            <a:r>
              <a:rPr lang="en-US" dirty="0"/>
              <a:t>Websites unavailable on several days</a:t>
            </a:r>
          </a:p>
          <a:p>
            <a:pPr lvl="1"/>
            <a:r>
              <a:rPr lang="en-US" dirty="0"/>
              <a:t>Also tried (but failed) to disrupt CNN site</a:t>
            </a:r>
          </a:p>
          <a:p>
            <a:r>
              <a:rPr lang="en-US" dirty="0"/>
              <a:t>Spammed social networks (e.g., Facebook)</a:t>
            </a:r>
          </a:p>
        </p:txBody>
      </p:sp>
      <p:sp>
        <p:nvSpPr>
          <p:cNvPr id="4" name="TextBox 3"/>
          <p:cNvSpPr txBox="1"/>
          <p:nvPr/>
        </p:nvSpPr>
        <p:spPr>
          <a:xfrm>
            <a:off x="685800" y="5715000"/>
            <a:ext cx="7529112" cy="738664"/>
          </a:xfrm>
          <a:prstGeom prst="rect">
            <a:avLst/>
          </a:prstGeom>
          <a:solidFill>
            <a:srgbClr val="FFC000"/>
          </a:solidFill>
          <a:scene3d>
            <a:camera prst="orthographicFront"/>
            <a:lightRig rig="threePt" dir="t"/>
          </a:scene3d>
          <a:sp3d>
            <a:bevelT/>
          </a:sp3d>
        </p:spPr>
        <p:txBody>
          <a:bodyPr wrap="none" rtlCol="0">
            <a:spAutoFit/>
          </a:bodyPr>
          <a:lstStyle/>
          <a:p>
            <a:r>
              <a:rPr lang="en-US" sz="1400" dirty="0">
                <a:latin typeface="Arial Narrow" pitchFamily="34" charset="0"/>
                <a:hlinkClick r:id="rId3"/>
              </a:rPr>
              <a:t>http://www.nytimes.com/2013/08/28/business/media/hacking-attack-is-suspected-on-times-web-site.html</a:t>
            </a:r>
            <a:r>
              <a:rPr lang="en-US" sz="1400" dirty="0">
                <a:latin typeface="Arial Narrow" pitchFamily="34" charset="0"/>
              </a:rPr>
              <a:t> </a:t>
            </a:r>
          </a:p>
          <a:p>
            <a:r>
              <a:rPr lang="en-US" sz="1400" dirty="0">
                <a:latin typeface="Arial Narrow" pitchFamily="34" charset="0"/>
              </a:rPr>
              <a:t>or</a:t>
            </a:r>
          </a:p>
          <a:p>
            <a:r>
              <a:rPr lang="en-US" sz="1400" dirty="0">
                <a:latin typeface="Arial Narrow" pitchFamily="34" charset="0"/>
                <a:hlinkClick r:id="rId4"/>
              </a:rPr>
              <a:t>http://tinyurl.com/pn6srcf</a:t>
            </a:r>
            <a:r>
              <a:rPr lang="en-US" sz="1400" dirty="0">
                <a:latin typeface="Arial Narrow" pitchFamily="34" charset="0"/>
              </a:rPr>
              <a:t> </a:t>
            </a:r>
          </a:p>
        </p:txBody>
      </p:sp>
    </p:spTree>
    <p:extLst>
      <p:ext uri="{BB962C8B-B14F-4D97-AF65-F5344CB8AC3E}">
        <p14:creationId xmlns:p14="http://schemas.microsoft.com/office/powerpoint/2010/main" val="274667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dirty="0"/>
              <a:t>US Laws Defining Criminal Trespass with Computers</a:t>
            </a:r>
          </a:p>
        </p:txBody>
      </p:sp>
      <p:sp>
        <p:nvSpPr>
          <p:cNvPr id="43011" name="Rectangle 3"/>
          <p:cNvSpPr>
            <a:spLocks noGrp="1" noChangeArrowheads="1"/>
          </p:cNvSpPr>
          <p:nvPr>
            <p:ph type="body" idx="1"/>
          </p:nvPr>
        </p:nvSpPr>
        <p:spPr>
          <a:xfrm>
            <a:off x="990600" y="1676400"/>
            <a:ext cx="3581400" cy="4648200"/>
          </a:xfrm>
        </p:spPr>
        <p:txBody>
          <a:bodyPr/>
          <a:lstStyle/>
          <a:p>
            <a:r>
              <a:rPr lang="en-US" sz="3200"/>
              <a:t>Computer Fraud and Abuse Act</a:t>
            </a:r>
          </a:p>
          <a:p>
            <a:r>
              <a:rPr lang="en-US" sz="3200"/>
              <a:t>Wire fraud</a:t>
            </a:r>
          </a:p>
          <a:p>
            <a:r>
              <a:rPr lang="en-US" sz="3200"/>
              <a:t>ECPA</a:t>
            </a:r>
          </a:p>
        </p:txBody>
      </p:sp>
      <p:pic>
        <p:nvPicPr>
          <p:cNvPr id="94210" name="Picture 2" descr="C:\Program Files\Microsoft Office\Media\CntCD1\ClipArt5\j0286939.wmf"/>
          <p:cNvPicPr>
            <a:picLocks noChangeAspect="1" noChangeArrowheads="1"/>
          </p:cNvPicPr>
          <p:nvPr/>
        </p:nvPicPr>
        <p:blipFill>
          <a:blip r:embed="rId3" cstate="print"/>
          <a:srcRect/>
          <a:stretch>
            <a:fillRect/>
          </a:stretch>
        </p:blipFill>
        <p:spPr bwMode="auto">
          <a:xfrm>
            <a:off x="4572000" y="1295400"/>
            <a:ext cx="4529138" cy="3886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a:t>Computer Fraud and Abuse Act of 1986 </a:t>
            </a:r>
            <a:r>
              <a:rPr lang="en-US" baseline="30000" dirty="0"/>
              <a:t>(CFA, 18 USC § 1030)</a:t>
            </a:r>
          </a:p>
        </p:txBody>
      </p:sp>
      <p:sp>
        <p:nvSpPr>
          <p:cNvPr id="44035" name="Rectangle 3"/>
          <p:cNvSpPr>
            <a:spLocks noGrp="1" noChangeArrowheads="1"/>
          </p:cNvSpPr>
          <p:nvPr>
            <p:ph type="body" idx="1"/>
          </p:nvPr>
        </p:nvSpPr>
        <p:spPr/>
        <p:txBody>
          <a:bodyPr/>
          <a:lstStyle/>
          <a:p>
            <a:r>
              <a:rPr lang="en-US"/>
              <a:t>CFA is one of the most important US laws governing behavior in cyberspace </a:t>
            </a:r>
          </a:p>
          <a:p>
            <a:r>
              <a:rPr lang="en-US"/>
              <a:t>Protects </a:t>
            </a:r>
            <a:r>
              <a:rPr lang="en-US" i="1"/>
              <a:t>federal-interest</a:t>
            </a:r>
            <a:r>
              <a:rPr lang="en-US"/>
              <a:t> computers</a:t>
            </a:r>
          </a:p>
          <a:p>
            <a:pPr lvl="1"/>
            <a:r>
              <a:rPr lang="en-US"/>
              <a:t>Governments at any level</a:t>
            </a:r>
          </a:p>
          <a:p>
            <a:pPr lvl="1"/>
            <a:r>
              <a:rPr lang="en-US"/>
              <a:t>Governmental agencies including military</a:t>
            </a:r>
          </a:p>
          <a:p>
            <a:pPr lvl="1"/>
            <a:r>
              <a:rPr lang="en-US"/>
              <a:t>Financial institutions</a:t>
            </a:r>
          </a:p>
          <a:p>
            <a:pPr lvl="1"/>
            <a:r>
              <a:rPr lang="en-US"/>
              <a:t>Medical institutions</a:t>
            </a:r>
          </a:p>
          <a:p>
            <a:pPr lvl="1"/>
            <a:r>
              <a:rPr lang="en-US"/>
              <a:t>Contractors to these institutions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dirty="0"/>
              <a:t>CFA cont’d</a:t>
            </a:r>
          </a:p>
        </p:txBody>
      </p:sp>
      <p:sp>
        <p:nvSpPr>
          <p:cNvPr id="45059" name="Rectangle 3"/>
          <p:cNvSpPr>
            <a:spLocks noGrp="1" noChangeArrowheads="1"/>
          </p:cNvSpPr>
          <p:nvPr>
            <p:ph type="body" idx="1"/>
          </p:nvPr>
        </p:nvSpPr>
        <p:spPr>
          <a:xfrm>
            <a:off x="990600" y="1219200"/>
            <a:ext cx="7162800" cy="5105400"/>
          </a:xfrm>
        </p:spPr>
        <p:txBody>
          <a:bodyPr/>
          <a:lstStyle/>
          <a:p>
            <a:r>
              <a:rPr lang="en-US" dirty="0"/>
              <a:t>Prohibits unauthorized access</a:t>
            </a:r>
          </a:p>
          <a:p>
            <a:pPr lvl="1"/>
            <a:r>
              <a:rPr lang="en-US" dirty="0"/>
              <a:t>Obtaining or trafficking in confidential data</a:t>
            </a:r>
          </a:p>
          <a:p>
            <a:pPr lvl="1"/>
            <a:r>
              <a:rPr lang="en-US" dirty="0"/>
              <a:t>Installing unauthorized software</a:t>
            </a:r>
          </a:p>
          <a:p>
            <a:pPr lvl="1"/>
            <a:r>
              <a:rPr lang="en-US" dirty="0"/>
              <a:t>Mentions reckless disregard of consequences</a:t>
            </a:r>
          </a:p>
          <a:p>
            <a:pPr lvl="1"/>
            <a:r>
              <a:rPr lang="en-US" dirty="0"/>
              <a:t>Fines up to $250,000 &amp; 5 years in prison</a:t>
            </a:r>
          </a:p>
          <a:p>
            <a:r>
              <a:rPr lang="en-US" dirty="0"/>
              <a:t>Robert T. Morris convicted under CFA</a:t>
            </a:r>
          </a:p>
          <a:p>
            <a:pPr lvl="1"/>
            <a:r>
              <a:rPr lang="en-US"/>
              <a:t>Internet worm of 2 Nov 1988   </a:t>
            </a:r>
            <a:r>
              <a:rPr lang="en-US">
                <a:sym typeface="Symbol" pitchFamily="18" charset="2"/>
              </a:rPr>
              <a:t> 9,000 computers down for 1-2 days</a:t>
            </a:r>
            <a:endParaRPr lang="en-US"/>
          </a:p>
          <a:p>
            <a:pPr lvl="1"/>
            <a:r>
              <a:rPr lang="en-US" dirty="0"/>
              <a:t>400 hours community service</a:t>
            </a:r>
          </a:p>
          <a:p>
            <a:pPr lvl="1"/>
            <a:r>
              <a:rPr lang="en-US" dirty="0"/>
              <a:t>$10,500 fine</a:t>
            </a:r>
          </a:p>
          <a:p>
            <a:pPr lvl="1"/>
            <a:r>
              <a:rPr lang="en-US" dirty="0"/>
              <a:t>3 years probation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Wire Fraud </a:t>
            </a:r>
            <a:br>
              <a:rPr lang="en-US"/>
            </a:br>
            <a:r>
              <a:rPr lang="en-US" baseline="30000"/>
              <a:t>(18 USC § 1030(a)(5)(B)</a:t>
            </a:r>
          </a:p>
        </p:txBody>
      </p:sp>
      <p:sp>
        <p:nvSpPr>
          <p:cNvPr id="46083" name="Rectangle 3"/>
          <p:cNvSpPr>
            <a:spLocks noGrp="1" noChangeArrowheads="1"/>
          </p:cNvSpPr>
          <p:nvPr>
            <p:ph type="body" idx="1"/>
          </p:nvPr>
        </p:nvSpPr>
        <p:spPr/>
        <p:txBody>
          <a:bodyPr/>
          <a:lstStyle/>
          <a:p>
            <a:r>
              <a:rPr lang="en-US"/>
              <a:t>Fraudulent activity involving interstate </a:t>
            </a:r>
            <a:r>
              <a:rPr lang="en-US" i="1"/>
              <a:t>wire</a:t>
            </a:r>
            <a:r>
              <a:rPr lang="en-US"/>
              <a:t> (electronic) communications</a:t>
            </a:r>
          </a:p>
          <a:p>
            <a:r>
              <a:rPr lang="en-US"/>
              <a:t>US vs Riggs 1990</a:t>
            </a:r>
          </a:p>
          <a:p>
            <a:pPr lvl="1"/>
            <a:r>
              <a:rPr lang="en-US"/>
              <a:t>Robert Riggs obtained enhanced-911 manual illegally from BellSouth</a:t>
            </a:r>
          </a:p>
          <a:p>
            <a:pPr lvl="1"/>
            <a:r>
              <a:rPr lang="en-US"/>
              <a:t>Craig Neidorf altered document, posted on BBS</a:t>
            </a:r>
          </a:p>
          <a:p>
            <a:pPr lvl="1"/>
            <a:r>
              <a:rPr lang="en-US"/>
              <a:t>Prosecuted under Wire Fraud Act</a:t>
            </a:r>
          </a:p>
          <a:p>
            <a:pPr lvl="1"/>
            <a:r>
              <a:rPr lang="en-US"/>
              <a:t>Case collapsed </a:t>
            </a:r>
          </a:p>
          <a:p>
            <a:pPr lvl="2"/>
            <a:r>
              <a:rPr lang="en-US"/>
              <a:t>“secret” document worth “$100,000”</a:t>
            </a:r>
          </a:p>
          <a:p>
            <a:pPr lvl="2"/>
            <a:r>
              <a:rPr lang="en-US"/>
              <a:t>available to public for $13 to anyone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a:t>Wire Fraud cont’d</a:t>
            </a:r>
          </a:p>
        </p:txBody>
      </p:sp>
      <p:sp>
        <p:nvSpPr>
          <p:cNvPr id="47107" name="Rectangle 3"/>
          <p:cNvSpPr>
            <a:spLocks noGrp="1" noChangeArrowheads="1"/>
          </p:cNvSpPr>
          <p:nvPr>
            <p:ph type="body" idx="1"/>
          </p:nvPr>
        </p:nvSpPr>
        <p:spPr>
          <a:xfrm>
            <a:off x="990600" y="1219200"/>
            <a:ext cx="7543800" cy="5105400"/>
          </a:xfrm>
        </p:spPr>
        <p:txBody>
          <a:bodyPr/>
          <a:lstStyle/>
          <a:p>
            <a:pPr>
              <a:lnSpc>
                <a:spcPct val="80000"/>
              </a:lnSpc>
            </a:pPr>
            <a:r>
              <a:rPr lang="en-US"/>
              <a:t>US vs LaMacchia (1994)</a:t>
            </a:r>
          </a:p>
          <a:p>
            <a:pPr lvl="1">
              <a:lnSpc>
                <a:spcPct val="80000"/>
              </a:lnSpc>
            </a:pPr>
            <a:r>
              <a:rPr lang="en-US"/>
              <a:t>David LaMacchia was 21 year-old MIT student</a:t>
            </a:r>
          </a:p>
          <a:p>
            <a:pPr lvl="1">
              <a:lnSpc>
                <a:spcPct val="80000"/>
              </a:lnSpc>
            </a:pPr>
            <a:r>
              <a:rPr lang="en-US"/>
              <a:t>Invited anyone to upload and download illegal copies of proprietary software</a:t>
            </a:r>
          </a:p>
          <a:p>
            <a:pPr lvl="1">
              <a:lnSpc>
                <a:spcPct val="80000"/>
              </a:lnSpc>
            </a:pPr>
            <a:r>
              <a:rPr lang="en-US"/>
              <a:t>Could not be tried under copyright violations 17 USC § 506(a) because no personal monetary benefit</a:t>
            </a:r>
          </a:p>
          <a:p>
            <a:pPr>
              <a:lnSpc>
                <a:spcPct val="80000"/>
              </a:lnSpc>
            </a:pPr>
            <a:r>
              <a:rPr lang="en-US"/>
              <a:t>Indicted under Wire Fraud statute</a:t>
            </a:r>
          </a:p>
          <a:p>
            <a:pPr>
              <a:lnSpc>
                <a:spcPct val="80000"/>
              </a:lnSpc>
            </a:pPr>
            <a:r>
              <a:rPr lang="en-US"/>
              <a:t>Case dismissed </a:t>
            </a:r>
          </a:p>
          <a:p>
            <a:pPr lvl="1">
              <a:lnSpc>
                <a:spcPct val="80000"/>
              </a:lnSpc>
            </a:pPr>
            <a:r>
              <a:rPr lang="en-US"/>
              <a:t>No money, no fraud</a:t>
            </a:r>
          </a:p>
          <a:p>
            <a:pPr lvl="1">
              <a:lnSpc>
                <a:spcPct val="80000"/>
              </a:lnSpc>
            </a:pPr>
            <a:r>
              <a:rPr lang="en-US"/>
              <a:t>SCOTUS ruled that illegal copies of intellectual property are not property that is “stolen, converted or taken by fraud” under Stolen Property Act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90600" y="152400"/>
            <a:ext cx="7620000" cy="1143000"/>
          </a:xfrm>
        </p:spPr>
        <p:txBody>
          <a:bodyPr/>
          <a:lstStyle/>
          <a:p>
            <a:r>
              <a:rPr lang="en-US" dirty="0"/>
              <a:t>ECPA – Electronic Communications Privacy * </a:t>
            </a:r>
          </a:p>
        </p:txBody>
      </p:sp>
      <p:sp>
        <p:nvSpPr>
          <p:cNvPr id="48131" name="Rectangle 3"/>
          <p:cNvSpPr>
            <a:spLocks noGrp="1" noChangeArrowheads="1"/>
          </p:cNvSpPr>
          <p:nvPr>
            <p:ph type="body" idx="1"/>
          </p:nvPr>
        </p:nvSpPr>
        <p:spPr>
          <a:xfrm>
            <a:off x="990600" y="1371600"/>
            <a:ext cx="7772400" cy="4953000"/>
          </a:xfrm>
        </p:spPr>
        <p:txBody>
          <a:bodyPr/>
          <a:lstStyle/>
          <a:p>
            <a:r>
              <a:rPr lang="en-US"/>
              <a:t>Bars </a:t>
            </a:r>
            <a:r>
              <a:rPr lang="en-US" i="1"/>
              <a:t>intentional </a:t>
            </a:r>
            <a:r>
              <a:rPr lang="en-US"/>
              <a:t>attack</a:t>
            </a:r>
            <a:r>
              <a:rPr lang="en-US" i="1"/>
              <a:t> </a:t>
            </a:r>
            <a:r>
              <a:rPr lang="en-US"/>
              <a:t>on</a:t>
            </a:r>
            <a:r>
              <a:rPr lang="en-US" i="1"/>
              <a:t> w</a:t>
            </a:r>
            <a:r>
              <a:rPr lang="en-US"/>
              <a:t>ire, oral or electronic communications including</a:t>
            </a:r>
          </a:p>
          <a:p>
            <a:pPr lvl="1"/>
            <a:r>
              <a:rPr lang="en-US"/>
              <a:t>Interception</a:t>
            </a:r>
          </a:p>
          <a:p>
            <a:pPr lvl="1"/>
            <a:r>
              <a:rPr lang="en-US"/>
              <a:t>Attempt to intercept</a:t>
            </a:r>
          </a:p>
          <a:p>
            <a:pPr lvl="1"/>
            <a:r>
              <a:rPr lang="en-US"/>
              <a:t>Conspiracy to intercept</a:t>
            </a:r>
          </a:p>
          <a:p>
            <a:r>
              <a:rPr lang="en-US"/>
              <a:t>Fines and imprisonment</a:t>
            </a:r>
          </a:p>
          <a:p>
            <a:pPr lvl="1"/>
            <a:r>
              <a:rPr lang="en-US"/>
              <a:t>Felony to use content of illegally-intercepted communications </a:t>
            </a:r>
            <a:r>
              <a:rPr lang="en-US" i="1"/>
              <a:t>if</a:t>
            </a:r>
            <a:r>
              <a:rPr lang="en-US"/>
              <a:t> perpetrator knows or should know it was illegally obtained</a:t>
            </a:r>
          </a:p>
          <a:p>
            <a:pPr lvl="1"/>
            <a:r>
              <a:rPr lang="en-US"/>
              <a:t>One party to a communication may authorize interception for lawful reason</a:t>
            </a:r>
          </a:p>
          <a:p>
            <a:pPr>
              <a:buFont typeface="Wingdings" pitchFamily="2" charset="2"/>
              <a:buNone/>
            </a:pPr>
            <a:r>
              <a:rPr lang="en-US" b="0"/>
              <a:t>*</a:t>
            </a:r>
            <a:r>
              <a:rPr lang="en-US" baseline="30000"/>
              <a:t>18 USC § § 1367, 2232, 2510 et seq., 2701 et seq. 3117, 3121 et seq.</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dirty="0"/>
              <a:t>ECPA (2)</a:t>
            </a:r>
          </a:p>
        </p:txBody>
      </p:sp>
      <p:sp>
        <p:nvSpPr>
          <p:cNvPr id="49155" name="Rectangle 3"/>
          <p:cNvSpPr>
            <a:spLocks noGrp="1" noChangeArrowheads="1"/>
          </p:cNvSpPr>
          <p:nvPr>
            <p:ph type="body" idx="1"/>
          </p:nvPr>
        </p:nvSpPr>
        <p:spPr>
          <a:xfrm>
            <a:off x="990600" y="1295400"/>
            <a:ext cx="7467600" cy="5029200"/>
          </a:xfrm>
        </p:spPr>
        <p:txBody>
          <a:bodyPr/>
          <a:lstStyle/>
          <a:p>
            <a:r>
              <a:rPr lang="en-US"/>
              <a:t>Communications carriers</a:t>
            </a:r>
          </a:p>
          <a:p>
            <a:pPr lvl="1"/>
            <a:r>
              <a:rPr lang="en-US"/>
              <a:t>May intercept, disclose and use client communications</a:t>
            </a:r>
          </a:p>
          <a:p>
            <a:pPr lvl="1"/>
            <a:r>
              <a:rPr lang="en-US"/>
              <a:t>Must be as part of necessary procedures</a:t>
            </a:r>
          </a:p>
          <a:p>
            <a:pPr lvl="1"/>
            <a:r>
              <a:rPr lang="en-US"/>
              <a:t>Or for property or rights protection</a:t>
            </a:r>
          </a:p>
          <a:p>
            <a:pPr lvl="1"/>
            <a:r>
              <a:rPr lang="en-US"/>
              <a:t>Permission of sender or </a:t>
            </a:r>
            <a:r>
              <a:rPr lang="en-US" i="1"/>
              <a:t>any recipient</a:t>
            </a:r>
            <a:r>
              <a:rPr lang="en-US"/>
              <a:t> of a message can authorize disclosure or publication</a:t>
            </a:r>
          </a:p>
          <a:p>
            <a:r>
              <a:rPr lang="en-US"/>
              <a:t>Wireless phone calls are also protected by ECPA</a:t>
            </a:r>
          </a:p>
          <a:p>
            <a:pPr lvl="1"/>
            <a:r>
              <a:rPr lang="en-US"/>
              <a:t>Cellular mobile phones</a:t>
            </a:r>
          </a:p>
          <a:p>
            <a:pPr lvl="1"/>
            <a:r>
              <a:rPr lang="en-US"/>
              <a:t>Wireless domestic phones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dirty="0"/>
              <a:t>ECPA (3)</a:t>
            </a:r>
          </a:p>
        </p:txBody>
      </p:sp>
      <p:sp>
        <p:nvSpPr>
          <p:cNvPr id="50179" name="Rectangle 3"/>
          <p:cNvSpPr>
            <a:spLocks noGrp="1" noChangeArrowheads="1"/>
          </p:cNvSpPr>
          <p:nvPr>
            <p:ph type="body" idx="1"/>
          </p:nvPr>
        </p:nvSpPr>
        <p:spPr/>
        <p:txBody>
          <a:bodyPr/>
          <a:lstStyle/>
          <a:p>
            <a:r>
              <a:rPr lang="en-US"/>
              <a:t>ECPA does not apply to purely internal messaging</a:t>
            </a:r>
          </a:p>
          <a:p>
            <a:pPr lvl="1"/>
            <a:r>
              <a:rPr lang="en-US"/>
              <a:t>However, beware </a:t>
            </a:r>
            <a:r>
              <a:rPr lang="en-US" i="1"/>
              <a:t>reasonable expectation of privacy</a:t>
            </a:r>
          </a:p>
          <a:p>
            <a:r>
              <a:rPr lang="en-US"/>
              <a:t>Exceptions for law enforcement</a:t>
            </a:r>
          </a:p>
          <a:p>
            <a:pPr lvl="1"/>
            <a:r>
              <a:rPr lang="en-US"/>
              <a:t>With suitable warrant or subpoena</a:t>
            </a:r>
          </a:p>
          <a:p>
            <a:pPr lvl="1"/>
            <a:r>
              <a:rPr lang="en-US"/>
              <a:t>Under emergency conditions</a:t>
            </a:r>
          </a:p>
          <a:p>
            <a:r>
              <a:rPr lang="en-US"/>
              <a:t>Case of Steve Jackson Games</a:t>
            </a:r>
          </a:p>
          <a:p>
            <a:pPr lvl="1"/>
            <a:r>
              <a:rPr lang="en-US"/>
              <a:t>Search and seizure of computers not warranted under ECPA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z="3200"/>
              <a:t>1980-2003: Kevin Mitnick (1)</a:t>
            </a:r>
          </a:p>
        </p:txBody>
      </p:sp>
      <p:sp>
        <p:nvSpPr>
          <p:cNvPr id="6147" name="Content Placeholder 2"/>
          <p:cNvSpPr>
            <a:spLocks noGrp="1"/>
          </p:cNvSpPr>
          <p:nvPr>
            <p:ph idx="1"/>
          </p:nvPr>
        </p:nvSpPr>
        <p:spPr>
          <a:xfrm>
            <a:off x="990600" y="1143000"/>
            <a:ext cx="7772400" cy="5181600"/>
          </a:xfrm>
        </p:spPr>
        <p:txBody>
          <a:bodyPr/>
          <a:lstStyle/>
          <a:p>
            <a:r>
              <a:rPr lang="en-US" dirty="0"/>
              <a:t>Famous hacker born 1963</a:t>
            </a:r>
          </a:p>
          <a:p>
            <a:pPr lvl="1"/>
            <a:r>
              <a:rPr lang="en-US" dirty="0"/>
              <a:t>As young teenager, stole bus rides by using special punch for bus transfers</a:t>
            </a:r>
          </a:p>
          <a:p>
            <a:pPr lvl="1"/>
            <a:r>
              <a:rPr lang="en-US" dirty="0"/>
              <a:t>Phone phreaking, pranks, </a:t>
            </a:r>
            <a:r>
              <a:rPr lang="en-US" dirty="0" err="1"/>
              <a:t>breakins</a:t>
            </a:r>
            <a:r>
              <a:rPr lang="en-US" dirty="0"/>
              <a:t> using social engineering against DEC</a:t>
            </a:r>
          </a:p>
          <a:p>
            <a:r>
              <a:rPr lang="en-US" dirty="0"/>
              <a:t>1981: social engineering to enter PacBell</a:t>
            </a:r>
          </a:p>
          <a:p>
            <a:pPr lvl="1"/>
            <a:r>
              <a:rPr lang="en-US" dirty="0"/>
              <a:t>Juvenile court ordered psychological study</a:t>
            </a:r>
          </a:p>
          <a:p>
            <a:pPr lvl="1"/>
            <a:r>
              <a:rPr lang="en-US" dirty="0"/>
              <a:t>1 year probation</a:t>
            </a:r>
          </a:p>
          <a:p>
            <a:r>
              <a:rPr lang="en-US" dirty="0"/>
              <a:t>1987: arrested for penetrating USCA</a:t>
            </a:r>
          </a:p>
          <a:p>
            <a:pPr lvl="1"/>
            <a:r>
              <a:rPr lang="en-US" dirty="0"/>
              <a:t>Stored stolen VAX VMS code on disks</a:t>
            </a:r>
          </a:p>
          <a:p>
            <a:r>
              <a:rPr lang="en-US" dirty="0"/>
              <a:t>1988: Arrested by FBI; sentenced 1989 to 1 year jail &amp; 6 months rehabilitation</a:t>
            </a:r>
          </a:p>
        </p:txBody>
      </p:sp>
      <p:pic>
        <p:nvPicPr>
          <p:cNvPr id="1014786" name="Picture 2"/>
          <p:cNvPicPr>
            <a:picLocks noChangeAspect="1" noChangeArrowheads="1"/>
          </p:cNvPicPr>
          <p:nvPr/>
        </p:nvPicPr>
        <p:blipFill>
          <a:blip r:embed="rId3" cstate="print"/>
          <a:srcRect/>
          <a:stretch>
            <a:fillRect/>
          </a:stretch>
        </p:blipFill>
        <p:spPr bwMode="auto">
          <a:xfrm>
            <a:off x="7848600" y="2133600"/>
            <a:ext cx="1066800" cy="12954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990600" y="152400"/>
            <a:ext cx="7162800" cy="5029200"/>
          </a:xfrm>
        </p:spPr>
        <p:txBody>
          <a:bodyPr/>
          <a:lstStyle/>
          <a:p>
            <a:pPr algn="ctr"/>
            <a:r>
              <a:rPr lang="en-US" sz="8000" dirty="0"/>
              <a:t>Now go and study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t>Kevin Mitnick (2)</a:t>
            </a:r>
          </a:p>
        </p:txBody>
      </p:sp>
      <p:sp>
        <p:nvSpPr>
          <p:cNvPr id="7171" name="Content Placeholder 2"/>
          <p:cNvSpPr>
            <a:spLocks noGrp="1"/>
          </p:cNvSpPr>
          <p:nvPr>
            <p:ph idx="1"/>
          </p:nvPr>
        </p:nvSpPr>
        <p:spPr>
          <a:xfrm>
            <a:off x="990600" y="1143000"/>
            <a:ext cx="7772400" cy="5181600"/>
          </a:xfrm>
        </p:spPr>
        <p:txBody>
          <a:bodyPr/>
          <a:lstStyle/>
          <a:p>
            <a:r>
              <a:rPr lang="en-US"/>
              <a:t>1992: FBI tried to arrest him for stealing services from phone company computers</a:t>
            </a:r>
          </a:p>
          <a:p>
            <a:pPr lvl="1"/>
            <a:r>
              <a:rPr lang="en-US"/>
              <a:t>Went underground</a:t>
            </a:r>
          </a:p>
          <a:p>
            <a:r>
              <a:rPr lang="en-US"/>
              <a:t>1994: Insults Tsutomu Shimomura</a:t>
            </a:r>
          </a:p>
          <a:p>
            <a:pPr lvl="1"/>
            <a:r>
              <a:rPr lang="en-US"/>
              <a:t>Physicist &amp; Internet security expert</a:t>
            </a:r>
          </a:p>
          <a:p>
            <a:pPr lvl="1"/>
            <a:r>
              <a:rPr lang="en-US"/>
              <a:t>Mitnick left rude messages on computer, voice-mail</a:t>
            </a:r>
          </a:p>
          <a:p>
            <a:pPr lvl="1"/>
            <a:r>
              <a:rPr lang="en-US"/>
              <a:t>Shimomura helped FBI track Mitnick</a:t>
            </a:r>
          </a:p>
          <a:p>
            <a:r>
              <a:rPr lang="en-US"/>
              <a:t>1995: FBI arrests Mitnick</a:t>
            </a:r>
          </a:p>
          <a:p>
            <a:r>
              <a:rPr lang="en-US"/>
              <a:t>1999: Convicted of wire fraud, computer fraud &amp; illegal interception of wire communication</a:t>
            </a:r>
          </a:p>
          <a:p>
            <a:pPr lvl="1"/>
            <a:r>
              <a:rPr lang="en-US"/>
              <a:t>Sentenced to 46 months federal prison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t>Kevin Mitnick (3)</a:t>
            </a:r>
          </a:p>
        </p:txBody>
      </p:sp>
      <p:sp>
        <p:nvSpPr>
          <p:cNvPr id="8195" name="Content Placeholder 2"/>
          <p:cNvSpPr>
            <a:spLocks noGrp="1"/>
          </p:cNvSpPr>
          <p:nvPr>
            <p:ph idx="1"/>
          </p:nvPr>
        </p:nvSpPr>
        <p:spPr>
          <a:xfrm>
            <a:off x="990600" y="1219200"/>
            <a:ext cx="7848600" cy="5257800"/>
          </a:xfrm>
        </p:spPr>
        <p:txBody>
          <a:bodyPr/>
          <a:lstStyle/>
          <a:p>
            <a:r>
              <a:rPr lang="en-US"/>
              <a:t>Became cause célèbre among criminal hackers</a:t>
            </a:r>
          </a:p>
          <a:p>
            <a:pPr lvl="1"/>
            <a:r>
              <a:rPr lang="en-US"/>
              <a:t>FREE KEVIN defacements worldwide</a:t>
            </a:r>
          </a:p>
          <a:p>
            <a:pPr lvl="1"/>
            <a:r>
              <a:rPr lang="en-US"/>
              <a:t>Funniest: FREE KEVIN on Mexican Web site </a:t>
            </a:r>
            <a:r>
              <a:rPr lang="en-US" i="1"/>
              <a:t>after</a:t>
            </a:r>
            <a:r>
              <a:rPr lang="en-US"/>
              <a:t> release of KM</a:t>
            </a:r>
          </a:p>
          <a:p>
            <a:r>
              <a:rPr lang="en-US"/>
              <a:t>2000: released from prison</a:t>
            </a:r>
          </a:p>
          <a:p>
            <a:pPr lvl="1"/>
            <a:r>
              <a:rPr lang="en-US"/>
              <a:t>3 years parole</a:t>
            </a:r>
          </a:p>
          <a:p>
            <a:pPr lvl="1"/>
            <a:r>
              <a:rPr lang="en-US"/>
              <a:t>Restricted access to computers</a:t>
            </a:r>
          </a:p>
          <a:p>
            <a:pPr lvl="1"/>
            <a:r>
              <a:rPr lang="en-US"/>
              <a:t>Profits from writing and speaking </a:t>
            </a:r>
            <a:br>
              <a:rPr lang="en-US"/>
            </a:br>
            <a:r>
              <a:rPr lang="en-US"/>
              <a:t>about criminal career used to </a:t>
            </a:r>
            <a:br>
              <a:rPr lang="en-US"/>
            </a:br>
            <a:r>
              <a:rPr lang="en-US"/>
              <a:t>reimburse victims</a:t>
            </a:r>
          </a:p>
          <a:p>
            <a:pPr lvl="1"/>
            <a:r>
              <a:rPr lang="en-US"/>
              <a:t>Founded own computer-security firm</a:t>
            </a:r>
          </a:p>
          <a:p>
            <a:pPr lvl="1"/>
            <a:r>
              <a:rPr lang="en-US"/>
              <a:t>Wrote books about defending against social engineering</a:t>
            </a:r>
          </a:p>
        </p:txBody>
      </p:sp>
      <p:pic>
        <p:nvPicPr>
          <p:cNvPr id="1015810" name="Picture 2"/>
          <p:cNvPicPr>
            <a:picLocks noChangeAspect="1" noChangeArrowheads="1"/>
          </p:cNvPicPr>
          <p:nvPr/>
        </p:nvPicPr>
        <p:blipFill>
          <a:blip r:embed="rId3" cstate="print"/>
          <a:srcRect/>
          <a:stretch>
            <a:fillRect/>
          </a:stretch>
        </p:blipFill>
        <p:spPr bwMode="auto">
          <a:xfrm>
            <a:off x="7162800" y="2514600"/>
            <a:ext cx="1716088" cy="268605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t>Kevin Mitnick (4)</a:t>
            </a:r>
          </a:p>
        </p:txBody>
      </p:sp>
      <p:sp>
        <p:nvSpPr>
          <p:cNvPr id="9219" name="Content Placeholder 4"/>
          <p:cNvSpPr>
            <a:spLocks noGrp="1"/>
          </p:cNvSpPr>
          <p:nvPr>
            <p:ph idx="1"/>
          </p:nvPr>
        </p:nvSpPr>
        <p:spPr>
          <a:xfrm>
            <a:off x="228600" y="1143000"/>
            <a:ext cx="5943600" cy="5410200"/>
          </a:xfrm>
        </p:spPr>
        <p:txBody>
          <a:bodyPr/>
          <a:lstStyle/>
          <a:p>
            <a:r>
              <a:rPr lang="en-US"/>
              <a:t>Readings about the Mitnick case</a:t>
            </a:r>
          </a:p>
          <a:p>
            <a:pPr lvl="1"/>
            <a:r>
              <a:rPr lang="en-US" sz="1800"/>
              <a:t>Goodell, J. (1996).  </a:t>
            </a:r>
            <a:r>
              <a:rPr lang="en-US" sz="1800" i="1"/>
              <a:t>The Cyberthief and the Samurai:  The True Story of Kevin Mitnick—and the Man Who Hunted Him Down</a:t>
            </a:r>
            <a:r>
              <a:rPr lang="en-US" sz="1800"/>
              <a:t>.  Dell (New York).  ISBN 0-440-22205-2.  xix + 328.</a:t>
            </a:r>
          </a:p>
          <a:p>
            <a:pPr lvl="1"/>
            <a:r>
              <a:rPr lang="en-US" sz="1800"/>
              <a:t>Hafner, K. &amp; J. Markoff (1991).  </a:t>
            </a:r>
            <a:r>
              <a:rPr lang="en-US" sz="1800" i="1"/>
              <a:t>Cyberpunk:  Outlaws and Hackers on the Computer Frontier</a:t>
            </a:r>
            <a:r>
              <a:rPr lang="en-US" sz="1800"/>
              <a:t>.  Touchstone Books, Simon &amp; Schuster (New York).  ISBN 0-671-77879-X.  368.  Index.</a:t>
            </a:r>
          </a:p>
          <a:p>
            <a:pPr lvl="1"/>
            <a:r>
              <a:rPr lang="en-US" sz="1800"/>
              <a:t>Littman, J. (1996).  </a:t>
            </a:r>
            <a:r>
              <a:rPr lang="en-US" sz="1800" i="1"/>
              <a:t>The Fugitive Game:  Online with Kevin Mitnick—The Inside Story of the Great Cyberchase</a:t>
            </a:r>
            <a:r>
              <a:rPr lang="en-US" sz="1800"/>
              <a:t>.  Little, Brown and Company (Boston).  ISBN 0-316-5258-7.  x + 383.</a:t>
            </a:r>
          </a:p>
          <a:p>
            <a:pPr lvl="1"/>
            <a:r>
              <a:rPr lang="en-US" sz="1800"/>
              <a:t>Shimomura, T. &amp; J. Markoff (1996).  </a:t>
            </a:r>
            <a:r>
              <a:rPr lang="en-US" sz="1800" i="1"/>
              <a:t>Takedown:  The Pursuit and Capture of Kevin Mitnick, America's Most Wanted Computer Outlaw—by the Man Who Did It</a:t>
            </a:r>
            <a:r>
              <a:rPr lang="en-US" sz="1800"/>
              <a:t>.  Hyperion (New York).  ISBN 0-7868-6210-6.  xii + 324.  Index.</a:t>
            </a:r>
          </a:p>
          <a:p>
            <a:endParaRPr lang="en-US"/>
          </a:p>
        </p:txBody>
      </p:sp>
      <p:pic>
        <p:nvPicPr>
          <p:cNvPr id="1016834" name="Picture 2"/>
          <p:cNvPicPr>
            <a:picLocks noChangeAspect="1" noChangeArrowheads="1"/>
          </p:cNvPicPr>
          <p:nvPr/>
        </p:nvPicPr>
        <p:blipFill>
          <a:blip r:embed="rId3" cstate="print"/>
          <a:srcRect/>
          <a:stretch>
            <a:fillRect/>
          </a:stretch>
        </p:blipFill>
        <p:spPr bwMode="auto">
          <a:xfrm>
            <a:off x="6172200" y="1262063"/>
            <a:ext cx="2857500" cy="433387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t>DISA</a:t>
            </a:r>
          </a:p>
        </p:txBody>
      </p:sp>
      <p:sp>
        <p:nvSpPr>
          <p:cNvPr id="10243" name="Content Placeholder 2"/>
          <p:cNvSpPr>
            <a:spLocks noGrp="1"/>
          </p:cNvSpPr>
          <p:nvPr>
            <p:ph idx="1"/>
          </p:nvPr>
        </p:nvSpPr>
        <p:spPr>
          <a:xfrm>
            <a:off x="685800" y="1295400"/>
            <a:ext cx="8001000" cy="5029200"/>
          </a:xfrm>
        </p:spPr>
        <p:txBody>
          <a:bodyPr/>
          <a:lstStyle/>
          <a:p>
            <a:r>
              <a:rPr lang="en-US" dirty="0"/>
              <a:t>US DoD agency</a:t>
            </a:r>
          </a:p>
          <a:p>
            <a:r>
              <a:rPr lang="en-US" dirty="0"/>
              <a:t>Real-time IT &amp; communications </a:t>
            </a:r>
            <a:br>
              <a:rPr lang="en-US" dirty="0"/>
            </a:br>
            <a:r>
              <a:rPr lang="en-US" dirty="0"/>
              <a:t>support</a:t>
            </a:r>
          </a:p>
          <a:p>
            <a:r>
              <a:rPr lang="en-US" dirty="0"/>
              <a:t>Core Mission Areas</a:t>
            </a:r>
          </a:p>
          <a:p>
            <a:pPr lvl="1"/>
            <a:r>
              <a:rPr lang="en-US" dirty="0"/>
              <a:t>Control &amp; communications</a:t>
            </a:r>
          </a:p>
          <a:p>
            <a:pPr lvl="1"/>
            <a:r>
              <a:rPr lang="en-US" dirty="0"/>
              <a:t>Defense network management</a:t>
            </a:r>
          </a:p>
          <a:p>
            <a:pPr lvl="1"/>
            <a:r>
              <a:rPr lang="en-US" dirty="0"/>
              <a:t>Information assurance</a:t>
            </a:r>
          </a:p>
          <a:p>
            <a:r>
              <a:rPr lang="en-US" dirty="0"/>
              <a:t>Web site home page</a:t>
            </a:r>
            <a:br>
              <a:rPr lang="en-US" dirty="0"/>
            </a:br>
            <a:r>
              <a:rPr lang="en-US" dirty="0"/>
              <a:t> </a:t>
            </a:r>
            <a:r>
              <a:rPr lang="en-US" dirty="0">
                <a:hlinkClick r:id="rId3"/>
              </a:rPr>
              <a:t>http://www.disa.mil/</a:t>
            </a:r>
            <a:r>
              <a:rPr lang="en-US" dirty="0"/>
              <a:t> </a:t>
            </a:r>
          </a:p>
        </p:txBody>
      </p:sp>
      <p:pic>
        <p:nvPicPr>
          <p:cNvPr id="93186" name="Picture 2"/>
          <p:cNvPicPr>
            <a:picLocks noChangeAspect="1" noChangeArrowheads="1"/>
          </p:cNvPicPr>
          <p:nvPr/>
        </p:nvPicPr>
        <p:blipFill>
          <a:blip r:embed="rId4" cstate="print"/>
          <a:srcRect/>
          <a:stretch>
            <a:fillRect/>
          </a:stretch>
        </p:blipFill>
        <p:spPr bwMode="auto">
          <a:xfrm>
            <a:off x="6019800" y="1981200"/>
            <a:ext cx="2895600" cy="28956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theme1.xml><?xml version="1.0" encoding="utf-8"?>
<a:theme xmlns:a="http://schemas.openxmlformats.org/drawingml/2006/main" name="CJ 341 Class Notes">
  <a:themeElements>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fontScheme name="CJ 341 Class Notes">
      <a:majorFont>
        <a:latin typeface="Bookman Old Style"/>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2"/>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pitchFamily="34" charset="0"/>
          </a:defRPr>
        </a:defPPr>
      </a:lstStyle>
    </a:lnDef>
    <a:txDef>
      <a:spPr>
        <a:solidFill>
          <a:srgbClr val="FFC000"/>
        </a:solidFill>
        <a:scene3d>
          <a:camera prst="orthographicFront"/>
          <a:lightRig rig="threePt" dir="t"/>
        </a:scene3d>
        <a:sp3d>
          <a:bevelT/>
        </a:sp3d>
      </a:spPr>
      <a:bodyPr wrap="square" rtlCol="0">
        <a:noAutofit/>
      </a:bodyPr>
      <a:lstStyle>
        <a:defPPr algn="ctr">
          <a:defRPr sz="1800" dirty="0" smtClean="0"/>
        </a:defPPr>
      </a:lstStyle>
    </a:txDef>
  </a:objectDefaults>
  <a:extraClrSchemeLst>
    <a:extraClrScheme>
      <a:clrScheme name="CJ 341 Class Not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J 341 Class Not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J 341 Class Not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J 341 Class Not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J 341 Class Not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J 341 Class Not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J 341 Class Not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J 341 Class Notes 8">
        <a:dk1>
          <a:srgbClr val="000000"/>
        </a:dk1>
        <a:lt1>
          <a:srgbClr val="FFFFFF"/>
        </a:lt1>
        <a:dk2>
          <a:srgbClr val="FF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CJ 341 Class Notes 9">
        <a:dk1>
          <a:srgbClr val="000000"/>
        </a:dk1>
        <a:lt1>
          <a:srgbClr val="FFFFFF"/>
        </a:lt1>
        <a:dk2>
          <a:srgbClr val="800000"/>
        </a:dk2>
        <a:lt2>
          <a:srgbClr val="A0A0A0"/>
        </a:lt2>
        <a:accent1>
          <a:srgbClr val="FFFFFF"/>
        </a:accent1>
        <a:accent2>
          <a:srgbClr val="0000FF"/>
        </a:accent2>
        <a:accent3>
          <a:srgbClr val="FFFFFF"/>
        </a:accent3>
        <a:accent4>
          <a:srgbClr val="000000"/>
        </a:accent4>
        <a:accent5>
          <a:srgbClr val="FFFFFF"/>
        </a:accent5>
        <a:accent6>
          <a:srgbClr val="0000E7"/>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CJ 341 Class Notes</Template>
  <TotalTime>1145</TotalTime>
  <Words>2805</Words>
  <Application>Microsoft Office PowerPoint</Application>
  <PresentationFormat>On-screen Show (4:3)</PresentationFormat>
  <Paragraphs>384</Paragraphs>
  <Slides>50</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 Narrow</vt:lpstr>
      <vt:lpstr>Bookman Old Style</vt:lpstr>
      <vt:lpstr>Times New Roman</vt:lpstr>
      <vt:lpstr>Wingdings</vt:lpstr>
      <vt:lpstr>CJ 341 Class Notes</vt:lpstr>
      <vt:lpstr>Unauthorized Access &amp; Denial of Service</vt:lpstr>
      <vt:lpstr>Topics</vt:lpstr>
      <vt:lpstr>Rough Guesses About Sources of Damage to IT</vt:lpstr>
      <vt:lpstr>Famous Cases of Penetration</vt:lpstr>
      <vt:lpstr>1980-2003: Kevin Mitnick (1)</vt:lpstr>
      <vt:lpstr>Kevin Mitnick (2)</vt:lpstr>
      <vt:lpstr>Kevin Mitnick (3)</vt:lpstr>
      <vt:lpstr>Kevin Mitnick (4)</vt:lpstr>
      <vt:lpstr>DISA</vt:lpstr>
      <vt:lpstr>DISA Penetration Studies (1)</vt:lpstr>
      <vt:lpstr>DISA Penetration Studies (2)</vt:lpstr>
      <vt:lpstr>Penetration: Citibank Hack</vt:lpstr>
      <vt:lpstr>Citibank Hack (2)</vt:lpstr>
      <vt:lpstr>Robert Matthew Bentley</vt:lpstr>
      <vt:lpstr>Web Vandalism Classics</vt:lpstr>
      <vt:lpstr>CIA (1996.09)</vt:lpstr>
      <vt:lpstr>USAF (1996.12)</vt:lpstr>
      <vt:lpstr>NASA (1997.03)</vt:lpstr>
      <vt:lpstr>AirTran (1997.09)</vt:lpstr>
      <vt:lpstr>UNICEF (1998.01)</vt:lpstr>
      <vt:lpstr>US Dept Commerce (1998.02)</vt:lpstr>
      <vt:lpstr>New York Times (1998.09)</vt:lpstr>
      <vt:lpstr>SETI (1999)</vt:lpstr>
      <vt:lpstr>Fort Monmouth (1999)</vt:lpstr>
      <vt:lpstr>Senate of the USA (1) (1999)</vt:lpstr>
      <vt:lpstr>Senate of the USA (2) (1999.06)</vt:lpstr>
      <vt:lpstr>DEFCON (1999.07)</vt:lpstr>
      <vt:lpstr>Denial-of-Service (DoS) Attacks</vt:lpstr>
      <vt:lpstr>History of DoS</vt:lpstr>
      <vt:lpstr>DoS: Mail-Bombing Via Lists 1996.08/12</vt:lpstr>
      <vt:lpstr>DDoS – Distributed DoS</vt:lpstr>
      <vt:lpstr>Damages from DDoS</vt:lpstr>
      <vt:lpstr>MafiaBoy DDoS: eBay Stock</vt:lpstr>
      <vt:lpstr>MafiaBoy DDoS: Yahoo</vt:lpstr>
      <vt:lpstr>MafiaBoy DDoS:  Buy.COM</vt:lpstr>
      <vt:lpstr>DoS &amp; DDoS: 2006</vt:lpstr>
      <vt:lpstr>DoS &amp; DDoS:  2006 (cont’d)</vt:lpstr>
      <vt:lpstr>DDoS: Killanet &amp; Castlecops</vt:lpstr>
      <vt:lpstr>DDoS in Georgian/Russian War 2008</vt:lpstr>
      <vt:lpstr>Phlash Attacks: New DoS</vt:lpstr>
      <vt:lpstr>Syrian Electronic Army (2013) </vt:lpstr>
      <vt:lpstr>US Laws Defining Criminal Trespass with Computers</vt:lpstr>
      <vt:lpstr>Computer Fraud and Abuse Act of 1986 (CFA, 18 USC § 1030)</vt:lpstr>
      <vt:lpstr>CFA cont’d</vt:lpstr>
      <vt:lpstr>Wire Fraud  (18 USC § 1030(a)(5)(B)</vt:lpstr>
      <vt:lpstr>Wire Fraud cont’d</vt:lpstr>
      <vt:lpstr>ECPA – Electronic Communications Privacy * </vt:lpstr>
      <vt:lpstr>ECPA (2)</vt:lpstr>
      <vt:lpstr>ECPA (3)</vt:lpstr>
      <vt:lpstr>Now go and study</vt:lpstr>
    </vt:vector>
  </TitlesOfParts>
  <Manager/>
  <Company>Norwich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Unauthorized Access &amp; Denial of Service</dc:title>
  <dc:subject>CJ341</dc:subject>
  <dc:creator>M. E. Kabay, PhD, CISSP-ISSMP</dc:creator>
  <cp:keywords/>
  <dc:description>Updated by MK 2010-09-09</dc:description>
  <cp:lastModifiedBy>Mich Kabay</cp:lastModifiedBy>
  <cp:revision>103</cp:revision>
  <cp:lastPrinted>2013-09-10T22:49:07Z</cp:lastPrinted>
  <dcterms:created xsi:type="dcterms:W3CDTF">2006-09-06T12:21:43Z</dcterms:created>
  <dcterms:modified xsi:type="dcterms:W3CDTF">2021-02-05T19:55:23Z</dcterms:modified>
  <cp:category/>
</cp:coreProperties>
</file>