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85" r:id="rId2"/>
    <p:sldId id="257" r:id="rId3"/>
    <p:sldId id="295" r:id="rId4"/>
    <p:sldId id="297" r:id="rId5"/>
    <p:sldId id="298" r:id="rId6"/>
    <p:sldId id="307" r:id="rId7"/>
    <p:sldId id="290" r:id="rId8"/>
    <p:sldId id="303" r:id="rId9"/>
    <p:sldId id="304" r:id="rId10"/>
    <p:sldId id="306" r:id="rId11"/>
    <p:sldId id="305" r:id="rId12"/>
    <p:sldId id="291" r:id="rId13"/>
    <p:sldId id="292" r:id="rId14"/>
    <p:sldId id="311" r:id="rId15"/>
    <p:sldId id="313" r:id="rId16"/>
    <p:sldId id="308" r:id="rId17"/>
    <p:sldId id="293" r:id="rId18"/>
    <p:sldId id="301" r:id="rId19"/>
    <p:sldId id="294" r:id="rId20"/>
    <p:sldId id="302" r:id="rId21"/>
    <p:sldId id="316" r:id="rId22"/>
    <p:sldId id="288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8" autoAdjust="0"/>
    <p:restoredTop sz="86410" autoAdjust="0"/>
  </p:normalViewPr>
  <p:slideViewPr>
    <p:cSldViewPr>
      <p:cViewPr>
        <p:scale>
          <a:sx n="75" d="100"/>
          <a:sy n="75" d="100"/>
        </p:scale>
        <p:origin x="1085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216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21" Type="http://schemas.openxmlformats.org/officeDocument/2006/relationships/slide" Target="slides/slide22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28600"/>
            <a:ext cx="7315200" cy="250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 eaLnBrk="0" hangingPunct="0">
              <a:defRPr sz="1200"/>
            </a:lvl1pPr>
          </a:lstStyle>
          <a:p>
            <a:pPr>
              <a:defRPr/>
            </a:pPr>
            <a:r>
              <a:rPr lang="pt-BR"/>
              <a:t>CJ341/IA241/IA241 Class Notes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9120188"/>
            <a:ext cx="7313613" cy="252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0" hangingPunct="0">
              <a:defRPr sz="1200"/>
            </a:lvl1pPr>
          </a:lstStyle>
          <a:p>
            <a:pPr>
              <a:defRPr/>
            </a:pPr>
            <a:fld id="{1069FDCD-B3E4-4A79-8E76-8D973BDB3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46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fld id="{3D175170-357A-4CF7-80D7-87FDF49E6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3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F1C47-1AAA-4EF5-91F7-A05D372AB94E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56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40DDDE-1B40-40F3-80B7-6DFA1185D336}" type="slidenum">
              <a:rPr lang="en-US" smtClean="0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75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D52DD-2E66-4AA8-87C8-06D37DC93C3A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97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85B2E-247D-4326-A42E-76300CC311EA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16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00A83-A531-4EA2-BF29-302E85D55326}" type="slidenum">
              <a:rPr lang="en-US" smtClean="0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85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ED533-CAF6-4C08-B480-BB5C80D180B5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45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4F0FEE-2C4F-42F8-93FA-4571D6A4F862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50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72FEC-61B5-42DA-B4BE-52140AC6E414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7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38A13-B804-467E-B247-77249CB48D27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34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5B75E-6FE0-4B7F-84A5-909A6B4F3BB2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67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BE74C-186A-466F-9B60-8A01076B8A1C}" type="slidenum">
              <a:rPr lang="en-US" smtClean="0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0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DD323-7603-4763-A875-10D3C6CF42A1}" type="slidenum">
              <a:rPr lang="en-US" smtClean="0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51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1B786-2FAB-4DDB-AF91-747552063D0C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89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175170-357A-4CF7-80D7-87FDF49E658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69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C2821-5ED4-4A8B-8DDD-0217AEBB35F4}" type="slidenum">
              <a:rPr lang="en-US" smtClean="0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2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1F68F-FC85-4858-96AB-A0AE5DBC9913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94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71061D-04F4-46A2-AC21-BA1FBDD6DCF3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40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233AC-7FBF-4D2B-9D15-198EA46EB1F0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31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22588-273F-4433-861F-5CE47F1893D3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45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CBFDB-96A0-4685-A964-57C19D5AE8DE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2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CDFC2-484D-41E7-8390-92237175F782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9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8CA3A4-4E3B-4157-9B06-A5BAC33935E4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7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494463"/>
            <a:ext cx="4651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9BF3E812-6B9A-4BFF-930E-81E0C3FF30D7}" type="slidenum">
              <a:rPr lang="en-US" sz="1800">
                <a:latin typeface="Arial" pitchFamily="34" charset="0"/>
              </a:rPr>
              <a:pPr eaLnBrk="0" hangingPunct="0">
                <a:defRPr/>
              </a:pPr>
              <a:t>‹#›</a:t>
            </a:fld>
            <a:endParaRPr lang="en-US" sz="1800" dirty="0">
              <a:latin typeface="Arial" pitchFamily="34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>
              <a:latin typeface="Times New Roman" pitchFamily="18" charset="0"/>
            </a:endParaRPr>
          </a:p>
        </p:txBody>
      </p:sp>
      <p:pic>
        <p:nvPicPr>
          <p:cNvPr id="1030" name="Picture 8" descr="NWU_2c_stacked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0"/>
            <a:ext cx="990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2689225" y="6642100"/>
            <a:ext cx="4235450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© 2018 M. E. Kabay, J. Tower-Pierce &amp; P. R. Stephenson.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jfi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techbot.com/p-02326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304800"/>
            <a:ext cx="8763000" cy="2667000"/>
          </a:xfrm>
        </p:spPr>
        <p:txBody>
          <a:bodyPr/>
          <a:lstStyle/>
          <a:p>
            <a:pPr algn="ctr"/>
            <a:r>
              <a:rPr lang="en-US" sz="6600" dirty="0"/>
              <a:t>Obscenity, Child Pornography &amp; Child Abuse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" y="3276600"/>
            <a:ext cx="87630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>
                <a:latin typeface="+mn-lt"/>
              </a:rPr>
              <a:t>CJ341/IA241 </a:t>
            </a:r>
            <a:r>
              <a:rPr lang="en-US" sz="3600" dirty="0">
                <a:latin typeface="+mn-lt"/>
              </a:rPr>
              <a:t>– Cyberlaw &amp; Cybercrime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>
                <a:latin typeface="+mn-lt"/>
              </a:rPr>
              <a:t>Lecture #5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M. E. Kabay, PhD, CISSP-ISSMP</a:t>
            </a:r>
          </a:p>
          <a:p>
            <a:pPr algn="ctr" eaLnBrk="0" hangingPunct="0"/>
            <a:r>
              <a:rPr lang="en-US" sz="2400">
                <a:latin typeface="Arial" pitchFamily="34" charset="0"/>
                <a:cs typeface="Arial" pitchFamily="34" charset="0"/>
              </a:rPr>
              <a:t>School of Cybersecurity, Data Science &amp; Computing</a:t>
            </a:r>
          </a:p>
          <a:p>
            <a:pPr algn="ctr" eaLnBrk="0" hangingPunct="0"/>
            <a:r>
              <a:rPr lang="en-US" sz="2400">
                <a:latin typeface="Arial" pitchFamily="34" charset="0"/>
                <a:cs typeface="Arial" pitchFamily="34" charset="0"/>
              </a:rPr>
              <a:t>Norwich University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152400"/>
            <a:ext cx="7791450" cy="1143000"/>
          </a:xfrm>
        </p:spPr>
        <p:txBody>
          <a:bodyPr/>
          <a:lstStyle/>
          <a:p>
            <a:r>
              <a:rPr lang="en-US" dirty="0"/>
              <a:t>Pornography Phase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295400"/>
            <a:ext cx="7791450" cy="5029200"/>
          </a:xfrm>
        </p:spPr>
        <p:txBody>
          <a:bodyPr/>
          <a:lstStyle/>
          <a:p>
            <a:r>
              <a:rPr lang="en-US" dirty="0"/>
              <a:t>Before or during physical-contact phase</a:t>
            </a:r>
          </a:p>
          <a:p>
            <a:r>
              <a:rPr lang="en-US" dirty="0"/>
              <a:t>Porn used to desensitize child</a:t>
            </a:r>
          </a:p>
          <a:p>
            <a:r>
              <a:rPr lang="en-US" dirty="0"/>
              <a:t>May send victim porn</a:t>
            </a:r>
          </a:p>
          <a:p>
            <a:r>
              <a:rPr lang="en-US" dirty="0"/>
              <a:t>May also ask children to take </a:t>
            </a:r>
            <a:br>
              <a:rPr lang="en-US" dirty="0"/>
            </a:br>
            <a:r>
              <a:rPr lang="en-US" dirty="0"/>
              <a:t>and send pictures of </a:t>
            </a:r>
            <a:br>
              <a:rPr lang="en-US" dirty="0"/>
            </a:br>
            <a:r>
              <a:rPr lang="en-US" dirty="0"/>
              <a:t>themselves to abuser</a:t>
            </a:r>
          </a:p>
          <a:p>
            <a:r>
              <a:rPr lang="en-US" dirty="0"/>
              <a:t>Increasingly sexual poses </a:t>
            </a:r>
            <a:br>
              <a:rPr lang="en-US" dirty="0"/>
            </a:br>
            <a:r>
              <a:rPr lang="en-US" dirty="0"/>
              <a:t>(partial, complete nudity; </a:t>
            </a:r>
            <a:br>
              <a:rPr lang="en-US" dirty="0"/>
            </a:br>
            <a:r>
              <a:rPr lang="en-US" dirty="0"/>
              <a:t>sexual activities)</a:t>
            </a:r>
          </a:p>
        </p:txBody>
      </p:sp>
      <p:pic>
        <p:nvPicPr>
          <p:cNvPr id="8194" name="Picture 2" descr="https://www.iclipart.com/dodl.php?linklokauth=L3RlbXAvYzExMjA2NTBfbS5qcGcsMTUzMTY5NTExNSw2Ni4yMjAuMjM4LjE2NSwwLDAsTExfMCwsNjE3OTQ4MDhlMDc2ZmZkZTgyMjAzZDMzYjFkYzdhMWU%3D/c1120650_m.jpg">
            <a:extLst>
              <a:ext uri="{FF2B5EF4-FFF2-40B4-BE49-F238E27FC236}">
                <a16:creationId xmlns:a16="http://schemas.microsoft.com/office/drawing/2014/main" id="{C6BA08BB-84B3-4134-B9FC-31514608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37360"/>
            <a:ext cx="382905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990600"/>
          </a:xfrm>
        </p:spPr>
        <p:txBody>
          <a:bodyPr/>
          <a:lstStyle/>
          <a:p>
            <a:r>
              <a:rPr lang="en-US" dirty="0"/>
              <a:t>Physical Contact Phase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848600" cy="5029200"/>
          </a:xfrm>
        </p:spPr>
        <p:txBody>
          <a:bodyPr/>
          <a:lstStyle/>
          <a:p>
            <a:r>
              <a:rPr lang="en-US" dirty="0"/>
              <a:t>Suggest meeting in </a:t>
            </a:r>
            <a:r>
              <a:rPr lang="en-US" dirty="0" err="1"/>
              <a:t>realspace</a:t>
            </a:r>
            <a:endParaRPr lang="en-US" dirty="0"/>
          </a:p>
          <a:p>
            <a:r>
              <a:rPr lang="en-US" dirty="0"/>
              <a:t>“Accidental” physical contacts</a:t>
            </a:r>
          </a:p>
          <a:p>
            <a:r>
              <a:rPr lang="en-US" dirty="0"/>
              <a:t>Light touching progresses to more </a:t>
            </a:r>
            <a:br>
              <a:rPr lang="en-US" dirty="0"/>
            </a:br>
            <a:r>
              <a:rPr lang="en-US" dirty="0"/>
              <a:t>intimate and inappropriate contact</a:t>
            </a:r>
          </a:p>
          <a:p>
            <a:r>
              <a:rPr lang="en-US" dirty="0"/>
              <a:t>Goal is variety of sexual encounters</a:t>
            </a:r>
          </a:p>
          <a:p>
            <a:r>
              <a:rPr lang="en-US" dirty="0"/>
              <a:t>All sexual contact with minors is </a:t>
            </a:r>
            <a:br>
              <a:rPr lang="en-US" dirty="0"/>
            </a:br>
            <a:r>
              <a:rPr lang="en-US" i="1" dirty="0"/>
              <a:t>statutory rape</a:t>
            </a:r>
          </a:p>
          <a:p>
            <a:pPr lvl="1"/>
            <a:r>
              <a:rPr lang="en-US" dirty="0"/>
              <a:t>Some statutory rapes involve violence</a:t>
            </a:r>
          </a:p>
          <a:p>
            <a:r>
              <a:rPr lang="en-US" dirty="0"/>
              <a:t>Some pedophiles are murderers</a:t>
            </a:r>
          </a:p>
          <a:p>
            <a:r>
              <a:rPr lang="en-US" dirty="0"/>
              <a:t>Pedophiles include both heterosexual and homosexual criminals</a:t>
            </a:r>
          </a:p>
        </p:txBody>
      </p:sp>
      <p:pic>
        <p:nvPicPr>
          <p:cNvPr id="9218" name="Picture 2" descr="https://www.iclipart.com/dodl.php?linklokauth=L3RlbXAvYzgxMzM4MF9tLmpwZywxNTMxNjk1MjU1LDY2LjIyMC4yMzguMTY1LDAsMCxMTF8wLCwzNzY4MTkwYjc2ZWRmN2I3NzA5ZjQ2OWNjYjYwYzMyMA%3D%3D/c813380_m.jpg">
            <a:extLst>
              <a:ext uri="{FF2B5EF4-FFF2-40B4-BE49-F238E27FC236}">
                <a16:creationId xmlns:a16="http://schemas.microsoft.com/office/drawing/2014/main" id="{FD5636DE-AE8B-4721-89E5-2626749DE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14400"/>
            <a:ext cx="29718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7829550" cy="1143000"/>
          </a:xfrm>
        </p:spPr>
        <p:txBody>
          <a:bodyPr/>
          <a:lstStyle/>
          <a:p>
            <a:r>
              <a:rPr lang="en-US" dirty="0"/>
              <a:t>Role of the Internet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19200"/>
            <a:ext cx="7829550" cy="5105400"/>
          </a:xfrm>
        </p:spPr>
        <p:txBody>
          <a:bodyPr/>
          <a:lstStyle/>
          <a:p>
            <a:r>
              <a:rPr lang="en-US" dirty="0"/>
              <a:t>Enormous increase in availability of pictorial porn</a:t>
            </a:r>
          </a:p>
          <a:p>
            <a:pPr lvl="1"/>
            <a:r>
              <a:rPr lang="en-US" dirty="0"/>
              <a:t>Peer-to-peer networks</a:t>
            </a:r>
          </a:p>
          <a:p>
            <a:pPr lvl="1"/>
            <a:r>
              <a:rPr lang="en-US" dirty="0"/>
              <a:t>Huge digital collections</a:t>
            </a:r>
          </a:p>
          <a:p>
            <a:pPr lvl="1"/>
            <a:r>
              <a:rPr lang="en-US" dirty="0"/>
              <a:t>Encrypted files</a:t>
            </a:r>
          </a:p>
          <a:p>
            <a:r>
              <a:rPr lang="en-US" dirty="0"/>
              <a:t>Social Web sites are “shopping </a:t>
            </a:r>
            <a:br>
              <a:rPr lang="en-US" dirty="0"/>
            </a:br>
            <a:r>
              <a:rPr lang="en-US" dirty="0"/>
              <a:t>centers for pedophiles”</a:t>
            </a:r>
          </a:p>
        </p:txBody>
      </p:sp>
      <p:pic>
        <p:nvPicPr>
          <p:cNvPr id="10242" name="Picture 2" descr="https://www.iclipart.com/dodl.php?linklokauth=L3RlbXAvYzQwODc5Ml9tLmpwZywxNTMxNjk1MzQzLDY2LjIyMC4yMzguMTY1LDAsMCxMTF8wLCw1MmZkNTgxNGI2ZWQ2MDVlOWNlNWYwNzYxOTc4YzBhZQ%3D%3D/c408792_m.jpg">
            <a:extLst>
              <a:ext uri="{FF2B5EF4-FFF2-40B4-BE49-F238E27FC236}">
                <a16:creationId xmlns:a16="http://schemas.microsoft.com/office/drawing/2014/main" id="{CEB24F08-0819-4D48-A003-31C7158B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4099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914400"/>
          </a:xfrm>
        </p:spPr>
        <p:txBody>
          <a:bodyPr/>
          <a:lstStyle/>
          <a:p>
            <a:r>
              <a:rPr lang="en-US" dirty="0"/>
              <a:t>Law Enforcement’s Response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772400" cy="5029200"/>
          </a:xfrm>
        </p:spPr>
        <p:txBody>
          <a:bodyPr/>
          <a:lstStyle/>
          <a:p>
            <a:r>
              <a:rPr lang="en-US" dirty="0"/>
              <a:t>FBI, state police and local LEOs </a:t>
            </a:r>
            <a:br>
              <a:rPr lang="en-US" dirty="0"/>
            </a:br>
            <a:r>
              <a:rPr lang="en-US" dirty="0"/>
              <a:t>have child porn/exploitation units</a:t>
            </a:r>
          </a:p>
          <a:p>
            <a:r>
              <a:rPr lang="en-US" dirty="0"/>
              <a:t>Perceived lack of resources for </a:t>
            </a:r>
            <a:br>
              <a:rPr lang="en-US" dirty="0"/>
            </a:br>
            <a:r>
              <a:rPr lang="en-US" dirty="0"/>
              <a:t>child-porn investigations</a:t>
            </a:r>
          </a:p>
          <a:p>
            <a:r>
              <a:rPr lang="en-US" dirty="0"/>
              <a:t>But increasing number of </a:t>
            </a:r>
            <a:br>
              <a:rPr lang="en-US" dirty="0"/>
            </a:br>
            <a:r>
              <a:rPr lang="en-US" dirty="0"/>
              <a:t>trained specialists</a:t>
            </a:r>
          </a:p>
          <a:p>
            <a:pPr lvl="1"/>
            <a:r>
              <a:rPr lang="en-US" dirty="0"/>
              <a:t>Impersonate children online</a:t>
            </a:r>
          </a:p>
          <a:p>
            <a:pPr lvl="1"/>
            <a:r>
              <a:rPr lang="en-US" dirty="0"/>
              <a:t>Trap (but not </a:t>
            </a:r>
            <a:r>
              <a:rPr lang="en-US" i="1" dirty="0"/>
              <a:t>entrap</a:t>
            </a:r>
            <a:r>
              <a:rPr lang="en-US" dirty="0"/>
              <a:t>) criminals</a:t>
            </a:r>
          </a:p>
          <a:p>
            <a:pPr lvl="1"/>
            <a:r>
              <a:rPr lang="en-US" dirty="0"/>
              <a:t>Using specialized localization software</a:t>
            </a:r>
          </a:p>
          <a:p>
            <a:pPr lvl="1"/>
            <a:r>
              <a:rPr lang="en-US" dirty="0"/>
              <a:t>Honeypots attract child porn addicts</a:t>
            </a:r>
          </a:p>
          <a:p>
            <a:r>
              <a:rPr lang="en-US" dirty="0"/>
              <a:t>But some “investigators” are actually pornographers</a:t>
            </a:r>
          </a:p>
        </p:txBody>
      </p:sp>
      <p:pic>
        <p:nvPicPr>
          <p:cNvPr id="11266" name="Picture 2" descr="File:Federal Bureau of Investigation.svg">
            <a:extLst>
              <a:ext uri="{FF2B5EF4-FFF2-40B4-BE49-F238E27FC236}">
                <a16:creationId xmlns:a16="http://schemas.microsoft.com/office/drawing/2014/main" id="{AA381BE7-4D3A-44F5-9961-44B5A2F7E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3467100" cy="3467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FBI Innocent Images (1)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/>
          <a:srcRect l="6219" t="9360" r="2042" b="354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FBI Innocent Images (2)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 l="6219" t="62746" r="2042" b="10254"/>
          <a:stretch>
            <a:fillRect/>
          </a:stretch>
        </p:blipFill>
        <p:spPr bwMode="auto">
          <a:xfrm>
            <a:off x="0" y="1752600"/>
            <a:ext cx="9144000" cy="3352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924800" cy="914400"/>
          </a:xfrm>
        </p:spPr>
        <p:txBody>
          <a:bodyPr/>
          <a:lstStyle/>
          <a:p>
            <a:r>
              <a:rPr lang="en-US" dirty="0"/>
              <a:t>Volunteer Groups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</p:spPr>
        <p:txBody>
          <a:bodyPr/>
          <a:lstStyle/>
          <a:p>
            <a:r>
              <a:rPr lang="en-US" dirty="0"/>
              <a:t>Vigilante groups have sprung up because they perceive LEOs as too slow</a:t>
            </a:r>
          </a:p>
          <a:p>
            <a:r>
              <a:rPr lang="en-US" dirty="0"/>
              <a:t>E.g., Perverted Justice Foundation</a:t>
            </a:r>
          </a:p>
          <a:p>
            <a:pPr lvl="1"/>
            <a:r>
              <a:rPr lang="en-US" dirty="0">
                <a:hlinkClick r:id="rId3"/>
              </a:rPr>
              <a:t>http://pjfi.org/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Praised by some law-enforcement organizations</a:t>
            </a:r>
          </a:p>
          <a:p>
            <a:pPr lvl="2"/>
            <a:r>
              <a:rPr lang="en-US" dirty="0"/>
              <a:t>Have contributed to many arrests (623 since 2004)</a:t>
            </a:r>
          </a:p>
          <a:p>
            <a:pPr lvl="1"/>
            <a:r>
              <a:rPr lang="en-US" dirty="0"/>
              <a:t>Criticized by others</a:t>
            </a:r>
          </a:p>
          <a:p>
            <a:pPr lvl="2"/>
            <a:r>
              <a:rPr lang="en-US" dirty="0"/>
              <a:t>Contributed to bullying without legal convictions</a:t>
            </a:r>
          </a:p>
          <a:p>
            <a:pPr lvl="2"/>
            <a:r>
              <a:rPr lang="en-US" dirty="0"/>
              <a:t>Some volunteers have violated laws</a:t>
            </a:r>
          </a:p>
          <a:p>
            <a:r>
              <a:rPr lang="en-US" dirty="0"/>
              <a:t>Hackers</a:t>
            </a:r>
          </a:p>
          <a:p>
            <a:pPr lvl="1"/>
            <a:r>
              <a:rPr lang="en-US" dirty="0"/>
              <a:t>Recently hacking Dark Web child-porn sites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Combating Child Pornography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Making, storing and transmitting child porn is illegal under CPPA (18 USC §2251 et seq.)</a:t>
            </a:r>
          </a:p>
          <a:p>
            <a:pPr>
              <a:lnSpc>
                <a:spcPct val="80000"/>
              </a:lnSpc>
            </a:pPr>
            <a:r>
              <a:rPr lang="en-US" dirty="0"/>
              <a:t>Serious issues raised by creation of </a:t>
            </a:r>
            <a:r>
              <a:rPr lang="en-US" i="1" dirty="0"/>
              <a:t>digital</a:t>
            </a:r>
            <a:r>
              <a:rPr lang="en-US" dirty="0"/>
              <a:t> child pornography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“Adult” models made to look like children; or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Photos of </a:t>
            </a:r>
            <a:r>
              <a:rPr lang="en-US"/>
              <a:t>children edited </a:t>
            </a:r>
            <a:r>
              <a:rPr lang="en-US" dirty="0"/>
              <a:t>to look like porn; or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Entirely digital creations involving no children</a:t>
            </a:r>
          </a:p>
          <a:p>
            <a:pPr>
              <a:lnSpc>
                <a:spcPct val="80000"/>
              </a:lnSpc>
            </a:pPr>
            <a:r>
              <a:rPr lang="en-US" dirty="0"/>
              <a:t>SCOTUS considered question of harm to children vs free speech rights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Are children in general harmed or only those in picture/movie?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Current ruling holds burden of proof on LEOs that real children involved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1143000"/>
          </a:xfrm>
        </p:spPr>
        <p:txBody>
          <a:bodyPr/>
          <a:lstStyle/>
          <a:p>
            <a:r>
              <a:rPr lang="en-US" sz="2400" dirty="0"/>
              <a:t>CPPA – Child Pornography Prevention Act </a:t>
            </a:r>
            <a:br>
              <a:rPr lang="en-US" sz="2400" dirty="0"/>
            </a:br>
            <a:r>
              <a:rPr lang="en-US" sz="2400" dirty="0"/>
              <a:t>18 USC 2251(a), (b), (c) – Reversed by SCOTUS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05800" cy="5029200"/>
          </a:xfrm>
        </p:spPr>
        <p:txBody>
          <a:bodyPr/>
          <a:lstStyle/>
          <a:p>
            <a:r>
              <a:rPr lang="en-US" dirty="0"/>
              <a:t>Illegal to communicate with minor </a:t>
            </a:r>
          </a:p>
          <a:p>
            <a:pPr lvl="1"/>
            <a:r>
              <a:rPr lang="en-US" dirty="0"/>
              <a:t>Employ, use, persuade, induce, entice or coerce</a:t>
            </a:r>
          </a:p>
          <a:p>
            <a:pPr lvl="1"/>
            <a:r>
              <a:rPr lang="en-US" dirty="0"/>
              <a:t>With intent to engage in sexually explicit conduct for the purpose of</a:t>
            </a:r>
          </a:p>
          <a:p>
            <a:pPr lvl="1"/>
            <a:r>
              <a:rPr lang="en-US" dirty="0"/>
              <a:t>Creating a visual depiction of such conduct</a:t>
            </a:r>
          </a:p>
          <a:p>
            <a:r>
              <a:rPr lang="en-US" dirty="0"/>
              <a:t>Illegal to make, receive, exchange, buy, display, distribute, or reproduce child porn</a:t>
            </a:r>
          </a:p>
          <a:p>
            <a:r>
              <a:rPr lang="en-US" dirty="0"/>
              <a:t>Knowing possession of 3 or more such items transmitted by computer was offense </a:t>
            </a:r>
          </a:p>
          <a:p>
            <a:r>
              <a:rPr lang="en-US" dirty="0"/>
              <a:t>Criminal penalties included fines, imprisonment, and forfeiture of property</a:t>
            </a:r>
          </a:p>
          <a:p>
            <a:r>
              <a:rPr lang="en-US" dirty="0"/>
              <a:t>Struck down by SCOTUS in 2002 (Ashcroft v Free Speech Coalition): violation of 1</a:t>
            </a:r>
            <a:r>
              <a:rPr lang="en-US" baseline="30000" dirty="0"/>
              <a:t>st</a:t>
            </a:r>
            <a:r>
              <a:rPr lang="en-US" dirty="0"/>
              <a:t> Amendment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Virtual Child Porn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Can use specialized techniques to examine digital images</a:t>
            </a:r>
          </a:p>
          <a:p>
            <a:pPr>
              <a:lnSpc>
                <a:spcPct val="80000"/>
              </a:lnSpc>
            </a:pPr>
            <a:r>
              <a:rPr lang="en-US"/>
              <a:t>Pixel examination can show inconsistencies between components of composites</a:t>
            </a:r>
          </a:p>
          <a:p>
            <a:pPr>
              <a:lnSpc>
                <a:spcPct val="80000"/>
              </a:lnSpc>
            </a:pPr>
            <a:r>
              <a:rPr lang="en-US"/>
              <a:t>Image analysis techniques</a:t>
            </a:r>
          </a:p>
          <a:p>
            <a:pPr lvl="1">
              <a:lnSpc>
                <a:spcPct val="80000"/>
              </a:lnSpc>
            </a:pPr>
            <a:r>
              <a:rPr lang="en-US"/>
              <a:t>Inconsistent shadows, reflections, glare</a:t>
            </a:r>
          </a:p>
          <a:p>
            <a:pPr lvl="1">
              <a:lnSpc>
                <a:spcPct val="80000"/>
              </a:lnSpc>
            </a:pPr>
            <a:r>
              <a:rPr lang="en-US"/>
              <a:t>Accidental inclusion of backgrounds in poorly-trimmed cut-and-paste jobs</a:t>
            </a:r>
          </a:p>
          <a:p>
            <a:pPr lvl="1">
              <a:lnSpc>
                <a:spcPct val="80000"/>
              </a:lnSpc>
            </a:pPr>
            <a:r>
              <a:rPr lang="en-US"/>
              <a:t>Edge effects such as excessively-sharp contours that don’t show natural fuzziness of surfaces (e.g., arm hair missing)</a:t>
            </a:r>
          </a:p>
          <a:p>
            <a:pPr>
              <a:lnSpc>
                <a:spcPct val="80000"/>
              </a:lnSpc>
            </a:pPr>
            <a:r>
              <a:rPr lang="en-US"/>
              <a:t>Large database of collected images available from US Customs Service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924800" cy="5257800"/>
          </a:xfrm>
        </p:spPr>
        <p:txBody>
          <a:bodyPr/>
          <a:lstStyle/>
          <a:p>
            <a:r>
              <a:rPr lang="en-US" dirty="0"/>
              <a:t>Obscenity and Child Pornography</a:t>
            </a:r>
          </a:p>
          <a:p>
            <a:r>
              <a:rPr lang="en-US" dirty="0"/>
              <a:t>Obscene, Indecent Transmission</a:t>
            </a:r>
          </a:p>
          <a:p>
            <a:r>
              <a:rPr lang="en-US" dirty="0"/>
              <a:t>Child Exploitation</a:t>
            </a:r>
          </a:p>
          <a:p>
            <a:r>
              <a:rPr lang="en-US" dirty="0"/>
              <a:t>Pedophiles Groom Victims</a:t>
            </a:r>
          </a:p>
          <a:p>
            <a:r>
              <a:rPr lang="en-US" dirty="0"/>
              <a:t>Role of the Internet</a:t>
            </a:r>
          </a:p>
          <a:p>
            <a:r>
              <a:rPr lang="en-US" dirty="0"/>
              <a:t>Law Enforcement’s Response</a:t>
            </a:r>
          </a:p>
          <a:p>
            <a:r>
              <a:rPr lang="en-US" dirty="0"/>
              <a:t>Volunteer Groups</a:t>
            </a:r>
          </a:p>
          <a:p>
            <a:r>
              <a:rPr lang="en-US" dirty="0"/>
              <a:t>Combating Child Pornography</a:t>
            </a:r>
          </a:p>
          <a:p>
            <a:r>
              <a:rPr lang="en-US" dirty="0"/>
              <a:t>CPPA</a:t>
            </a:r>
          </a:p>
          <a:p>
            <a:r>
              <a:rPr lang="en-US" dirty="0"/>
              <a:t>Virtual Child Porn</a:t>
            </a:r>
          </a:p>
          <a:p>
            <a:r>
              <a:rPr lang="en-US" dirty="0"/>
              <a:t>PROTECT Act</a:t>
            </a:r>
          </a:p>
        </p:txBody>
      </p:sp>
      <p:pic>
        <p:nvPicPr>
          <p:cNvPr id="1026" name="Picture 2" descr="https://www.iclipart.com/dodl.php?linklokauth=L3RlbXAvYzI2NTk0NV9sLmpwZywxNTMxNjk0MjM5LDY2LjIyMC4yMzguMTY1LDAsMCxMTF8wLCw5Y2ViMzZkYzRlODVkMWI4NjNlYWEyNTliMDlkNzg4NQ%3D%3D/c265945_l.jpg">
            <a:extLst>
              <a:ext uri="{FF2B5EF4-FFF2-40B4-BE49-F238E27FC236}">
                <a16:creationId xmlns:a16="http://schemas.microsoft.com/office/drawing/2014/main" id="{F97197DC-0094-4FDF-BAB9-77B4B53C3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05" y="2000250"/>
            <a:ext cx="288607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Act: 18 USC §2256(B) Supp. 2004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162800" cy="5105400"/>
          </a:xfrm>
        </p:spPr>
        <p:txBody>
          <a:bodyPr/>
          <a:lstStyle/>
          <a:p>
            <a:r>
              <a:rPr lang="en-US"/>
              <a:t>2003 – SCOTUS ruling on federal child-porn statutes – violated 1</a:t>
            </a:r>
            <a:r>
              <a:rPr lang="en-US" baseline="30000"/>
              <a:t>st</a:t>
            </a:r>
            <a:r>
              <a:rPr lang="en-US"/>
              <a:t> amendment</a:t>
            </a:r>
          </a:p>
          <a:p>
            <a:r>
              <a:rPr lang="en-US"/>
              <a:t>In April 2003, Congress approved </a:t>
            </a:r>
            <a:r>
              <a:rPr lang="en-US" i="1"/>
              <a:t>Prosecutorial Remedies and Other Tools to End the Exploitation of Children Today</a:t>
            </a:r>
            <a:r>
              <a:rPr lang="en-US"/>
              <a:t> (“PROTECT”) Act</a:t>
            </a:r>
          </a:p>
          <a:p>
            <a:r>
              <a:rPr lang="en-US"/>
              <a:t>Explicitly criminalized creation, possession and distribution of images of</a:t>
            </a:r>
          </a:p>
          <a:p>
            <a:pPr lvl="1"/>
            <a:r>
              <a:rPr lang="en-US"/>
              <a:t>Real children engaged in sexual acts; or</a:t>
            </a:r>
          </a:p>
          <a:p>
            <a:pPr lvl="1"/>
            <a:r>
              <a:rPr lang="en-US"/>
              <a:t>“</a:t>
            </a:r>
            <a:r>
              <a:rPr lang="en-US" i="1"/>
              <a:t>Digital image, computer image, or computer-generated image that is, or is indistiguishable from, that of a minor engaged in sexually explicit conduct.”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Child</a:t>
            </a:r>
            <a:r>
              <a:rPr lang="en-US" baseline="0" dirty="0"/>
              <a:t> Pornography Case at Norwich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/>
          <a:lstStyle/>
          <a:p>
            <a:r>
              <a:rPr lang="en-US" sz="2000" dirty="0"/>
              <a:t>Prof Peter R. Stephenson, PhD, CISSP, CISM, FICAF was CISO of NU as well as distinguished professor of digital forensics</a:t>
            </a:r>
          </a:p>
          <a:p>
            <a:r>
              <a:rPr lang="en-US" sz="2000" dirty="0"/>
              <a:t>Investigated interesting case in late 2000s</a:t>
            </a:r>
          </a:p>
          <a:p>
            <a:r>
              <a:rPr lang="en-US" sz="2000" dirty="0"/>
              <a:t>Student caught roommate viewing pornography in their room – told him to stop</a:t>
            </a:r>
          </a:p>
          <a:p>
            <a:r>
              <a:rPr lang="en-US" sz="2000" dirty="0"/>
              <a:t>Irritated roommate downloaded thousands of images of porn (young boys in underwear) onto honest student’s computer – and reported this innocent target to authorities for child pornography</a:t>
            </a:r>
          </a:p>
          <a:p>
            <a:r>
              <a:rPr lang="en-US" sz="2000" dirty="0"/>
              <a:t>Victim investigated but not arrested (images were not child porn)</a:t>
            </a:r>
          </a:p>
          <a:p>
            <a:r>
              <a:rPr lang="en-US" sz="2000" dirty="0"/>
              <a:t>CISO investigated &amp; found evidence of innocence:</a:t>
            </a:r>
          </a:p>
          <a:p>
            <a:pPr lvl="1"/>
            <a:r>
              <a:rPr lang="en-US" sz="2000" dirty="0"/>
              <a:t>Images were downloaded to victim’s desktop computer in one operation…</a:t>
            </a:r>
          </a:p>
          <a:p>
            <a:pPr lvl="1"/>
            <a:r>
              <a:rPr lang="en-US" sz="2000" dirty="0"/>
              <a:t>While owner of computer was in class…</a:t>
            </a:r>
          </a:p>
          <a:p>
            <a:pPr lvl="1"/>
            <a:r>
              <a:rPr lang="en-US" sz="2000" dirty="0"/>
              <a:t>With dozens of witnesses to confirm victim’s presence at time</a:t>
            </a:r>
          </a:p>
          <a:p>
            <a:r>
              <a:rPr lang="en-US" sz="2000" dirty="0"/>
              <a:t>Exonerated the accused; violator expelled for lying to Commandant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029200"/>
          </a:xfrm>
        </p:spPr>
        <p:txBody>
          <a:bodyPr/>
          <a:lstStyle/>
          <a:p>
            <a:pPr algn="ctr"/>
            <a:r>
              <a:rPr lang="en-US" sz="8000"/>
              <a:t>DISCUSSION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Obscenity and Child Pornography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8001000" cy="4648200"/>
          </a:xfrm>
        </p:spPr>
        <p:txBody>
          <a:bodyPr/>
          <a:lstStyle/>
          <a:p>
            <a:r>
              <a:rPr lang="en-US" dirty="0"/>
              <a:t>Obscenity difficult to define</a:t>
            </a:r>
          </a:p>
          <a:p>
            <a:pPr lvl="1"/>
            <a:r>
              <a:rPr lang="en-US" dirty="0"/>
              <a:t>Average person</a:t>
            </a:r>
          </a:p>
          <a:p>
            <a:pPr lvl="1"/>
            <a:r>
              <a:rPr lang="en-US" dirty="0"/>
              <a:t>Contemporary community standards</a:t>
            </a:r>
          </a:p>
          <a:p>
            <a:pPr lvl="1"/>
            <a:r>
              <a:rPr lang="en-US" dirty="0"/>
              <a:t>Prurient interest</a:t>
            </a:r>
          </a:p>
          <a:p>
            <a:pPr lvl="1"/>
            <a:r>
              <a:rPr lang="en-US" dirty="0"/>
              <a:t>Patently offensive depiction of sex acts</a:t>
            </a:r>
          </a:p>
          <a:p>
            <a:pPr lvl="1"/>
            <a:r>
              <a:rPr lang="en-US" dirty="0"/>
              <a:t>Lacking in serious value</a:t>
            </a:r>
          </a:p>
          <a:p>
            <a:r>
              <a:rPr lang="en-US" dirty="0"/>
              <a:t>Problems for the age of the Internet</a:t>
            </a:r>
          </a:p>
          <a:p>
            <a:pPr lvl="1"/>
            <a:r>
              <a:rPr lang="en-US" dirty="0"/>
              <a:t>Which community? National and international differences prevalent</a:t>
            </a:r>
          </a:p>
          <a:p>
            <a:pPr lvl="1"/>
            <a:r>
              <a:rPr lang="en-US" dirty="0"/>
              <a:t>Whose standards? Differences in attitudes according to education, national origin, income</a:t>
            </a:r>
          </a:p>
        </p:txBody>
      </p:sp>
      <p:pic>
        <p:nvPicPr>
          <p:cNvPr id="2052" name="Picture 4" descr="https://www.iclipart.com/dodl.php?linklokauth=L3RlbXAvYzcyNDQxN19tLmpwZywxNTMxNjk0MzA4LDY2LjIyMC4yMzguMTY1LDAsMCxMTF8wLCxlNDZkNmJmMjZmYmRhMjAyODgzZDIyN2VmNjgwOGI2NQ%3D%3D/c724417_m.jpg">
            <a:extLst>
              <a:ext uri="{FF2B5EF4-FFF2-40B4-BE49-F238E27FC236}">
                <a16:creationId xmlns:a16="http://schemas.microsoft.com/office/drawing/2014/main" id="{EEACF47B-5498-4CD9-AA13-964F3B027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82" y="304800"/>
            <a:ext cx="2225198" cy="21473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Obscene, Indecent Transmission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848600" cy="5029200"/>
          </a:xfrm>
        </p:spPr>
        <p:txBody>
          <a:bodyPr/>
          <a:lstStyle/>
          <a:p>
            <a:r>
              <a:rPr lang="en-US" dirty="0"/>
              <a:t>Obscenity not protected under </a:t>
            </a: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Amendment</a:t>
            </a:r>
          </a:p>
          <a:p>
            <a:r>
              <a:rPr lang="en-US" dirty="0"/>
              <a:t>SCOTUS* 1973 ruling listed elements</a:t>
            </a:r>
          </a:p>
          <a:p>
            <a:pPr lvl="1"/>
            <a:r>
              <a:rPr lang="en-US" dirty="0"/>
              <a:t>Average person</a:t>
            </a:r>
          </a:p>
          <a:p>
            <a:pPr lvl="1"/>
            <a:r>
              <a:rPr lang="en-US" dirty="0"/>
              <a:t>Contemporary community standards</a:t>
            </a:r>
          </a:p>
          <a:p>
            <a:pPr lvl="1"/>
            <a:r>
              <a:rPr lang="en-US" dirty="0"/>
              <a:t>Appealing to prurient interest</a:t>
            </a:r>
          </a:p>
          <a:p>
            <a:pPr lvl="1"/>
            <a:r>
              <a:rPr lang="en-US" dirty="0"/>
              <a:t>Patently offensive depiction of sexual conduct</a:t>
            </a:r>
          </a:p>
          <a:p>
            <a:pPr lvl="1"/>
            <a:r>
              <a:rPr lang="en-US" dirty="0"/>
              <a:t>Lacking serious literary, artistic, political or scientific value</a:t>
            </a:r>
          </a:p>
          <a:p>
            <a:r>
              <a:rPr lang="en-US" dirty="0"/>
              <a:t>All of these elements are subjective and debatable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sz="1600" dirty="0"/>
              <a:t>__________________</a:t>
            </a:r>
          </a:p>
          <a:p>
            <a:pPr>
              <a:buFont typeface="Wingdings" pitchFamily="2" charset="2"/>
              <a:buNone/>
            </a:pPr>
            <a:r>
              <a:rPr lang="en-US" sz="1600" dirty="0"/>
              <a:t>* A common abbreviation for </a:t>
            </a:r>
            <a:r>
              <a:rPr lang="en-US" sz="1600" i="1" dirty="0"/>
              <a:t>Supreme Court of the United States</a:t>
            </a:r>
          </a:p>
        </p:txBody>
      </p:sp>
      <p:pic>
        <p:nvPicPr>
          <p:cNvPr id="3074" name="Picture 2" descr="https://www.iclipart.com/dodl.php?linklokauth=L3RlbXAvYzg5ODA0OV9tLmpwZywxNTMxNjk0NDI1LDY2LjIyMC4yMzguMTY1LDAsMCxMTF8wLCxmYTQ5YjM1NWU3NzgxMjNmNGYyYTA4Mjg4MTYxNGE5Zg%3D%3D/c898049_m.jpg">
            <a:extLst>
              <a:ext uri="{FF2B5EF4-FFF2-40B4-BE49-F238E27FC236}">
                <a16:creationId xmlns:a16="http://schemas.microsoft.com/office/drawing/2014/main" id="{B165F318-ECC2-4A95-AC93-682AA522B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39" y="1004410"/>
            <a:ext cx="1985001" cy="189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96200" cy="1143000"/>
          </a:xfrm>
        </p:spPr>
        <p:txBody>
          <a:bodyPr/>
          <a:lstStyle/>
          <a:p>
            <a:r>
              <a:rPr lang="en-US" dirty="0"/>
              <a:t>Obscenity cont’d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Individual rights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May legally possess pornography</a:t>
            </a:r>
            <a:br>
              <a:rPr lang="en-US" dirty="0"/>
            </a:br>
            <a:r>
              <a:rPr lang="en-US" dirty="0"/>
              <a:t> / obscene materials privately in </a:t>
            </a:r>
            <a:br>
              <a:rPr lang="en-US" dirty="0"/>
            </a:br>
            <a:r>
              <a:rPr lang="en-US" dirty="0"/>
              <a:t>home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But see Dalton case (2001) below:</a:t>
            </a:r>
          </a:p>
          <a:p>
            <a:pPr>
              <a:lnSpc>
                <a:spcPct val="80000"/>
              </a:lnSpc>
            </a:pPr>
            <a:r>
              <a:rPr lang="en-US" dirty="0"/>
              <a:t>Brian Dalton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Wrote pedophile fantasies in </a:t>
            </a:r>
            <a:r>
              <a:rPr lang="en-US" i="1" dirty="0"/>
              <a:t>private diary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Trying to resolve his psychological deviancy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Journal found by probation officer during search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 evidence that the material was published or shared with anyone – BUT: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Dalton arrested, pleaded guilty, went to prison for 7 years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u="sng" dirty="0"/>
              <a:t>http://www.politechbot.com/p-02223.html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u="sng" dirty="0">
                <a:hlinkClick r:id="rId3"/>
              </a:rPr>
              <a:t>http://www.politechbot.com/p-02326.html</a:t>
            </a:r>
            <a:endParaRPr lang="en-US" sz="1600" u="sng" dirty="0"/>
          </a:p>
        </p:txBody>
      </p:sp>
      <p:pic>
        <p:nvPicPr>
          <p:cNvPr id="4098" name="Picture 2" descr="https://www.iclipart.com/dodl.php?linklokauth=L3RlbXAvYzM0NzYyMl9tLmpwZywxNTMxNjk0NDg2LDY2LjIyMC4yMzguMTY1LDAsMCxMTF8wLCwxNWQzZDk1NWE5NWY1NTVhN2E2ODEzNmZlODNkY2RjMQ%3D%3D/c347622_m.jpg">
            <a:extLst>
              <a:ext uri="{FF2B5EF4-FFF2-40B4-BE49-F238E27FC236}">
                <a16:creationId xmlns:a16="http://schemas.microsoft.com/office/drawing/2014/main" id="{ED0CAD68-C947-4E5A-B1B1-862B3ACDA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73" t="-1543" r="-6072" b="-5489"/>
          <a:stretch/>
        </p:blipFill>
        <p:spPr bwMode="auto">
          <a:xfrm>
            <a:off x="6134100" y="994273"/>
            <a:ext cx="2819400" cy="1963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Child Exploitation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r>
              <a:rPr lang="en-US" sz="2300" dirty="0"/>
              <a:t>Cultural &amp; historical differences in </a:t>
            </a:r>
            <a:br>
              <a:rPr lang="en-US" sz="2300" dirty="0"/>
            </a:br>
            <a:r>
              <a:rPr lang="en-US" sz="2300" dirty="0"/>
              <a:t>definition of childhood and attitudes </a:t>
            </a:r>
            <a:br>
              <a:rPr lang="en-US" sz="2300" dirty="0"/>
            </a:br>
            <a:r>
              <a:rPr lang="en-US" sz="2300" dirty="0"/>
              <a:t>towards children</a:t>
            </a:r>
          </a:p>
          <a:p>
            <a:r>
              <a:rPr lang="en-US" sz="2300" dirty="0"/>
              <a:t>Work, slavery, marriage, </a:t>
            </a:r>
            <a:br>
              <a:rPr lang="en-US" sz="2300" dirty="0"/>
            </a:br>
            <a:r>
              <a:rPr lang="en-US" sz="2300" dirty="0"/>
              <a:t>prostitution</a:t>
            </a:r>
          </a:p>
          <a:p>
            <a:r>
              <a:rPr lang="en-US" sz="2300" i="1" dirty="0"/>
              <a:t>Pedophilia </a:t>
            </a:r>
            <a:r>
              <a:rPr lang="en-US" sz="2300" dirty="0"/>
              <a:t>is defined as “sexual </a:t>
            </a:r>
            <a:br>
              <a:rPr lang="en-US" sz="2300" dirty="0"/>
            </a:br>
            <a:r>
              <a:rPr lang="en-US" sz="2300" dirty="0"/>
              <a:t>perversion in which children are the </a:t>
            </a:r>
            <a:br>
              <a:rPr lang="en-US" sz="2300" dirty="0"/>
            </a:br>
            <a:r>
              <a:rPr lang="en-US" sz="2300" dirty="0"/>
              <a:t>preferred sexual object” [</a:t>
            </a:r>
            <a:r>
              <a:rPr lang="en-US" sz="2300" i="1" dirty="0"/>
              <a:t>Merriam-</a:t>
            </a:r>
            <a:br>
              <a:rPr lang="en-US" sz="2300" i="1" dirty="0"/>
            </a:br>
            <a:r>
              <a:rPr lang="en-US" sz="2300" i="1" dirty="0"/>
              <a:t>Webster Dictionary</a:t>
            </a:r>
            <a:r>
              <a:rPr lang="en-US" sz="2300" dirty="0"/>
              <a:t>]</a:t>
            </a:r>
          </a:p>
          <a:p>
            <a:r>
              <a:rPr lang="en-US" sz="2300" dirty="0"/>
              <a:t>Viewing or representing children in </a:t>
            </a:r>
            <a:br>
              <a:rPr lang="en-US" sz="2300" dirty="0"/>
            </a:br>
            <a:r>
              <a:rPr lang="en-US" sz="2300" dirty="0"/>
              <a:t>sexual poses or sexual contact is </a:t>
            </a:r>
            <a:r>
              <a:rPr lang="en-US" sz="2300" i="1" dirty="0"/>
              <a:t>child pornography</a:t>
            </a:r>
          </a:p>
          <a:p>
            <a:r>
              <a:rPr lang="en-US" sz="2300" dirty="0"/>
              <a:t>Internet has facilitated distribution</a:t>
            </a:r>
          </a:p>
          <a:p>
            <a:r>
              <a:rPr lang="en-US" sz="2300" dirty="0"/>
              <a:t>Digital techniques of photographic modification and image creation playing increasing role in generating child porn</a:t>
            </a:r>
          </a:p>
        </p:txBody>
      </p:sp>
      <p:pic>
        <p:nvPicPr>
          <p:cNvPr id="5122" name="Picture 2" descr="https://www.iclipart.com/dodl.php?linklokauth=L3RlbXAvYzkzMDEwMF9tLmpwZywxNTMxNjk0NjExLDY2LjIyMC4yMzguMTY1LDAsMCxMTF8wLCxkZTU5M2IxMDcwNjFmYjI5ZjYyYTEzMTVjYTk3NmQ1OQ%3D%3D/c930100_m.jpg">
            <a:extLst>
              <a:ext uri="{FF2B5EF4-FFF2-40B4-BE49-F238E27FC236}">
                <a16:creationId xmlns:a16="http://schemas.microsoft.com/office/drawing/2014/main" id="{1DB9FF55-670E-4655-A6B9-BBAA4F0F6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3143250" cy="3127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291382" y="152400"/>
            <a:ext cx="7862018" cy="1143000"/>
          </a:xfrm>
        </p:spPr>
        <p:txBody>
          <a:bodyPr/>
          <a:lstStyle/>
          <a:p>
            <a:r>
              <a:rPr lang="en-US" dirty="0"/>
              <a:t>Pedophiles Groom Victims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1382" y="1295400"/>
            <a:ext cx="3671018" cy="2209800"/>
          </a:xfrm>
        </p:spPr>
        <p:txBody>
          <a:bodyPr/>
          <a:lstStyle/>
          <a:p>
            <a:r>
              <a:rPr lang="en-US" dirty="0"/>
              <a:t>Friendship Phase</a:t>
            </a:r>
          </a:p>
          <a:p>
            <a:r>
              <a:rPr lang="en-US" dirty="0"/>
              <a:t>Secrecy Phase</a:t>
            </a:r>
          </a:p>
          <a:p>
            <a:r>
              <a:rPr lang="en-US" dirty="0"/>
              <a:t>Pornography Phase</a:t>
            </a:r>
          </a:p>
          <a:p>
            <a:r>
              <a:rPr lang="en-US" dirty="0"/>
              <a:t>Physical Contact Phase</a:t>
            </a:r>
          </a:p>
        </p:txBody>
      </p:sp>
      <p:pic>
        <p:nvPicPr>
          <p:cNvPr id="6146" name="Picture 2" descr="http://3.bp.blogspot.com/-QRzJYmkw4uQ/UPQrpRtakqI/AAAAAAAAKuw/eirxmQNUb30/s1600/Pedophilia_Nambla_54.jpg">
            <a:extLst>
              <a:ext uri="{FF2B5EF4-FFF2-40B4-BE49-F238E27FC236}">
                <a16:creationId xmlns:a16="http://schemas.microsoft.com/office/drawing/2014/main" id="{66A66584-FE3B-4857-B7FB-7BD53FAB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677160"/>
            <a:ext cx="5518029" cy="3799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Friendship Phase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Pedophile creates impression of friendly relations</a:t>
            </a:r>
          </a:p>
          <a:p>
            <a:r>
              <a:rPr lang="en-US"/>
              <a:t>Often pretends to be close in age to victim</a:t>
            </a:r>
          </a:p>
          <a:p>
            <a:pPr lvl="1"/>
            <a:r>
              <a:rPr lang="en-US"/>
              <a:t>E.g., in 2004, a 49 year-old Carbon County, PA man used Internet to arrange sexual tryst with what he believed was 12-year-old girl (arrested).</a:t>
            </a:r>
          </a:p>
          <a:p>
            <a:r>
              <a:rPr lang="en-US"/>
              <a:t>Troll social sites such as </a:t>
            </a:r>
            <a:r>
              <a:rPr lang="en-US" i="1"/>
              <a:t>facebook.com </a:t>
            </a:r>
            <a:r>
              <a:rPr lang="en-US"/>
              <a:t>and </a:t>
            </a:r>
            <a:r>
              <a:rPr lang="en-US" i="1"/>
              <a:t>myspace.com</a:t>
            </a:r>
          </a:p>
          <a:p>
            <a:r>
              <a:rPr lang="en-US"/>
              <a:t>Use chat-rooms and e-mail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Secrecy Phase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Trick child into </a:t>
            </a:r>
            <a:br>
              <a:rPr lang="en-US" dirty="0"/>
            </a:br>
            <a:r>
              <a:rPr lang="en-US" dirty="0"/>
              <a:t>increasing secrecy of </a:t>
            </a:r>
            <a:br>
              <a:rPr lang="en-US" dirty="0"/>
            </a:br>
            <a:r>
              <a:rPr lang="en-US" dirty="0"/>
              <a:t>communications</a:t>
            </a:r>
          </a:p>
          <a:p>
            <a:r>
              <a:rPr lang="en-US" dirty="0"/>
              <a:t>Build barriers between </a:t>
            </a:r>
            <a:br>
              <a:rPr lang="en-US" dirty="0"/>
            </a:br>
            <a:r>
              <a:rPr lang="en-US" dirty="0"/>
              <a:t>parents and child</a:t>
            </a:r>
          </a:p>
          <a:p>
            <a:r>
              <a:rPr lang="en-US" dirty="0"/>
              <a:t>Increase existing conflicts</a:t>
            </a:r>
          </a:p>
          <a:p>
            <a:r>
              <a:rPr lang="en-US" dirty="0"/>
              <a:t>Raise suspicion or fear of parents</a:t>
            </a:r>
          </a:p>
          <a:p>
            <a:r>
              <a:rPr lang="en-US" dirty="0"/>
              <a:t>Made easier if child has unrestricted, unsupervised access to the ‘Net and to e-mail/chat</a:t>
            </a:r>
          </a:p>
        </p:txBody>
      </p:sp>
      <p:pic>
        <p:nvPicPr>
          <p:cNvPr id="7170" name="Picture 2" descr="https://www.iclipart.com/dodl.php?linklokauth=L3RlbXAvYzkxOTYwMF9tLmpwZywxNTMxNjk1MDM0LDY2LjIyMC4yMzguMTY1LDAsMCxMTF8wLCw0YjUyYWI4ODNmYTBkOGVlNDc2MTkxMTQ0YzMzZjU4NA%3D%3D/c919600_m.jpg">
            <a:extLst>
              <a:ext uri="{FF2B5EF4-FFF2-40B4-BE49-F238E27FC236}">
                <a16:creationId xmlns:a16="http://schemas.microsoft.com/office/drawing/2014/main" id="{3C3D94F8-1A7E-4C65-B848-9C319BDC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914400"/>
            <a:ext cx="4199467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J 341 Class Not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 341 Class Notes</Template>
  <TotalTime>1531</TotalTime>
  <Words>1278</Words>
  <Application>Microsoft Office PowerPoint</Application>
  <PresentationFormat>On-screen Show (4:3)</PresentationFormat>
  <Paragraphs>186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Bookman Old Style</vt:lpstr>
      <vt:lpstr>Times New Roman</vt:lpstr>
      <vt:lpstr>Wingdings</vt:lpstr>
      <vt:lpstr>CJ 341 Class Notes</vt:lpstr>
      <vt:lpstr>Obscenity, Child Pornography &amp; Child Abuse</vt:lpstr>
      <vt:lpstr>Topics</vt:lpstr>
      <vt:lpstr>Obscenity and Child Pornography</vt:lpstr>
      <vt:lpstr>Obscene, Indecent Transmission</vt:lpstr>
      <vt:lpstr>Obscenity cont’d</vt:lpstr>
      <vt:lpstr>Child Exploitation</vt:lpstr>
      <vt:lpstr>Pedophiles Groom Victims</vt:lpstr>
      <vt:lpstr>Friendship Phase</vt:lpstr>
      <vt:lpstr>Secrecy Phase</vt:lpstr>
      <vt:lpstr>Pornography Phase</vt:lpstr>
      <vt:lpstr>Physical Contact Phase</vt:lpstr>
      <vt:lpstr>Role of the Internet</vt:lpstr>
      <vt:lpstr>Law Enforcement’s Response</vt:lpstr>
      <vt:lpstr>FBI Innocent Images (1)</vt:lpstr>
      <vt:lpstr>FBI Innocent Images (2)</vt:lpstr>
      <vt:lpstr>Volunteer Groups</vt:lpstr>
      <vt:lpstr>Combating Child Pornography</vt:lpstr>
      <vt:lpstr>CPPA – Child Pornography Prevention Act  18 USC 2251(a), (b), (c) – Reversed by SCOTUS</vt:lpstr>
      <vt:lpstr>More About Virtual Child Porn</vt:lpstr>
      <vt:lpstr>PROTECT Act: 18 USC §2256(B) Supp. 2004</vt:lpstr>
      <vt:lpstr>Child Pornography Case at Norwich University</vt:lpstr>
      <vt:lpstr>DISCUSSION</vt:lpstr>
    </vt:vector>
  </TitlesOfParts>
  <Manager>Stan Shernock,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Porn &amp;  Child Abuse</dc:title>
  <dc:subject>CJ341/IA241</dc:subject>
  <dc:creator>M. E. Kabay, PhD, CISSP-ISSMP</dc:creator>
  <cp:keywords/>
  <dc:description>Updated by MK 2018-07-15</dc:description>
  <cp:lastModifiedBy>Mich Kabay</cp:lastModifiedBy>
  <cp:revision>150</cp:revision>
  <cp:lastPrinted>2013-09-14T18:59:52Z</cp:lastPrinted>
  <dcterms:created xsi:type="dcterms:W3CDTF">2006-09-13T14:01:14Z</dcterms:created>
  <dcterms:modified xsi:type="dcterms:W3CDTF">2021-02-05T19:55:25Z</dcterms:modified>
  <cp:category/>
</cp:coreProperties>
</file>