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3"/>
  </p:notesMasterIdLst>
  <p:handoutMasterIdLst>
    <p:handoutMasterId r:id="rId34"/>
  </p:handoutMasterIdLst>
  <p:sldIdLst>
    <p:sldId id="285" r:id="rId2"/>
    <p:sldId id="257" r:id="rId3"/>
    <p:sldId id="294" r:id="rId4"/>
    <p:sldId id="289" r:id="rId5"/>
    <p:sldId id="301" r:id="rId6"/>
    <p:sldId id="318" r:id="rId7"/>
    <p:sldId id="290" r:id="rId8"/>
    <p:sldId id="291" r:id="rId9"/>
    <p:sldId id="302" r:id="rId10"/>
    <p:sldId id="303" r:id="rId11"/>
    <p:sldId id="304" r:id="rId12"/>
    <p:sldId id="305" r:id="rId13"/>
    <p:sldId id="295" r:id="rId14"/>
    <p:sldId id="296" r:id="rId15"/>
    <p:sldId id="311" r:id="rId16"/>
    <p:sldId id="297" r:id="rId17"/>
    <p:sldId id="298" r:id="rId18"/>
    <p:sldId id="299" r:id="rId19"/>
    <p:sldId id="300" r:id="rId20"/>
    <p:sldId id="306" r:id="rId21"/>
    <p:sldId id="307" r:id="rId22"/>
    <p:sldId id="308" r:id="rId23"/>
    <p:sldId id="309" r:id="rId24"/>
    <p:sldId id="310" r:id="rId25"/>
    <p:sldId id="312" r:id="rId26"/>
    <p:sldId id="313" r:id="rId27"/>
    <p:sldId id="316" r:id="rId28"/>
    <p:sldId id="317" r:id="rId29"/>
    <p:sldId id="314" r:id="rId30"/>
    <p:sldId id="315" r:id="rId31"/>
    <p:sldId id="288" r:id="rId32"/>
  </p:sldIdLst>
  <p:sldSz cx="9144000" cy="6858000" type="screen4x3"/>
  <p:notesSz cx="7315200" cy="9601200"/>
  <p:defaultTextStyle>
    <a:defPPr>
      <a:defRPr lang="en-US"/>
    </a:defPPr>
    <a:lvl1pPr algn="l" rtl="0" fontAlgn="base">
      <a:spcBef>
        <a:spcPct val="0"/>
      </a:spcBef>
      <a:spcAft>
        <a:spcPct val="0"/>
      </a:spcAft>
      <a:defRPr sz="2000" b="1" kern="1200">
        <a:solidFill>
          <a:schemeClr val="tx1"/>
        </a:solidFill>
        <a:latin typeface="Arial" charset="0"/>
        <a:ea typeface="+mn-ea"/>
        <a:cs typeface="+mn-cs"/>
      </a:defRPr>
    </a:lvl1pPr>
    <a:lvl2pPr marL="457200" algn="l" rtl="0" fontAlgn="base">
      <a:spcBef>
        <a:spcPct val="0"/>
      </a:spcBef>
      <a:spcAft>
        <a:spcPct val="0"/>
      </a:spcAft>
      <a:defRPr sz="2000" b="1" kern="1200">
        <a:solidFill>
          <a:schemeClr val="tx1"/>
        </a:solidFill>
        <a:latin typeface="Arial" charset="0"/>
        <a:ea typeface="+mn-ea"/>
        <a:cs typeface="+mn-cs"/>
      </a:defRPr>
    </a:lvl2pPr>
    <a:lvl3pPr marL="914400" algn="l" rtl="0" fontAlgn="base">
      <a:spcBef>
        <a:spcPct val="0"/>
      </a:spcBef>
      <a:spcAft>
        <a:spcPct val="0"/>
      </a:spcAft>
      <a:defRPr sz="2000" b="1" kern="1200">
        <a:solidFill>
          <a:schemeClr val="tx1"/>
        </a:solidFill>
        <a:latin typeface="Arial" charset="0"/>
        <a:ea typeface="+mn-ea"/>
        <a:cs typeface="+mn-cs"/>
      </a:defRPr>
    </a:lvl3pPr>
    <a:lvl4pPr marL="1371600" algn="l" rtl="0" fontAlgn="base">
      <a:spcBef>
        <a:spcPct val="0"/>
      </a:spcBef>
      <a:spcAft>
        <a:spcPct val="0"/>
      </a:spcAft>
      <a:defRPr sz="2000" b="1" kern="1200">
        <a:solidFill>
          <a:schemeClr val="tx1"/>
        </a:solidFill>
        <a:latin typeface="Arial" charset="0"/>
        <a:ea typeface="+mn-ea"/>
        <a:cs typeface="+mn-cs"/>
      </a:defRPr>
    </a:lvl4pPr>
    <a:lvl5pPr marL="1828800" algn="l" rtl="0" fontAlgn="base">
      <a:spcBef>
        <a:spcPct val="0"/>
      </a:spcBef>
      <a:spcAft>
        <a:spcPct val="0"/>
      </a:spcAft>
      <a:defRPr sz="2000" b="1" kern="1200">
        <a:solidFill>
          <a:schemeClr val="tx1"/>
        </a:solidFill>
        <a:latin typeface="Arial" charset="0"/>
        <a:ea typeface="+mn-ea"/>
        <a:cs typeface="+mn-cs"/>
      </a:defRPr>
    </a:lvl5pPr>
    <a:lvl6pPr marL="2286000" algn="l" defTabSz="914400" rtl="0" eaLnBrk="1" latinLnBrk="0" hangingPunct="1">
      <a:defRPr sz="2000" b="1" kern="1200">
        <a:solidFill>
          <a:schemeClr val="tx1"/>
        </a:solidFill>
        <a:latin typeface="Arial" charset="0"/>
        <a:ea typeface="+mn-ea"/>
        <a:cs typeface="+mn-cs"/>
      </a:defRPr>
    </a:lvl6pPr>
    <a:lvl7pPr marL="2743200" algn="l" defTabSz="914400" rtl="0" eaLnBrk="1" latinLnBrk="0" hangingPunct="1">
      <a:defRPr sz="2000" b="1" kern="1200">
        <a:solidFill>
          <a:schemeClr val="tx1"/>
        </a:solidFill>
        <a:latin typeface="Arial" charset="0"/>
        <a:ea typeface="+mn-ea"/>
        <a:cs typeface="+mn-cs"/>
      </a:defRPr>
    </a:lvl7pPr>
    <a:lvl8pPr marL="3200400" algn="l" defTabSz="914400" rtl="0" eaLnBrk="1" latinLnBrk="0" hangingPunct="1">
      <a:defRPr sz="2000" b="1" kern="1200">
        <a:solidFill>
          <a:schemeClr val="tx1"/>
        </a:solidFill>
        <a:latin typeface="Arial" charset="0"/>
        <a:ea typeface="+mn-ea"/>
        <a:cs typeface="+mn-cs"/>
      </a:defRPr>
    </a:lvl8pPr>
    <a:lvl9pPr marL="3657600" algn="l" defTabSz="914400" rtl="0" eaLnBrk="1" latinLnBrk="0" hangingPunct="1">
      <a:defRPr sz="20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0" autoAdjust="0"/>
    <p:restoredTop sz="86410" autoAdjust="0"/>
  </p:normalViewPr>
  <p:slideViewPr>
    <p:cSldViewPr>
      <p:cViewPr>
        <p:scale>
          <a:sx n="75" d="100"/>
          <a:sy n="75" d="100"/>
        </p:scale>
        <p:origin x="-1590" y="-1008"/>
      </p:cViewPr>
      <p:guideLst>
        <p:guide orient="horz" pos="2160"/>
        <p:guide pos="2880"/>
      </p:guideLst>
    </p:cSldViewPr>
  </p:slideViewPr>
  <p:outlineViewPr>
    <p:cViewPr>
      <p:scale>
        <a:sx n="33" d="100"/>
        <a:sy n="33" d="100"/>
      </p:scale>
      <p:origin x="0" y="5766"/>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3240"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18" Type="http://schemas.openxmlformats.org/officeDocument/2006/relationships/slide" Target="slides/slide20.xml"/><Relationship Id="rId3" Type="http://schemas.openxmlformats.org/officeDocument/2006/relationships/slide" Target="slides/slide4.xml"/><Relationship Id="rId21" Type="http://schemas.openxmlformats.org/officeDocument/2006/relationships/slide" Target="slides/slide23.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9.xml"/><Relationship Id="rId2" Type="http://schemas.openxmlformats.org/officeDocument/2006/relationships/slide" Target="slides/slide3.xml"/><Relationship Id="rId16" Type="http://schemas.openxmlformats.org/officeDocument/2006/relationships/slide" Target="slides/slide18.xml"/><Relationship Id="rId20" Type="http://schemas.openxmlformats.org/officeDocument/2006/relationships/slide" Target="slides/slide22.xml"/><Relationship Id="rId1" Type="http://schemas.openxmlformats.org/officeDocument/2006/relationships/slide" Target="slides/slide1.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5" Type="http://schemas.openxmlformats.org/officeDocument/2006/relationships/slide" Target="slides/slide17.xml"/><Relationship Id="rId10" Type="http://schemas.openxmlformats.org/officeDocument/2006/relationships/slide" Target="slides/slide11.xml"/><Relationship Id="rId19" Type="http://schemas.openxmlformats.org/officeDocument/2006/relationships/slide" Target="slides/slide21.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6.xml"/><Relationship Id="rId22"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073275" y="239713"/>
            <a:ext cx="3168650" cy="481012"/>
          </a:xfrm>
          <a:prstGeom prst="rect">
            <a:avLst/>
          </a:prstGeom>
        </p:spPr>
        <p:txBody>
          <a:bodyPr vert="horz" lIns="96661" tIns="48331" rIns="96661" bIns="48331" rtlCol="0"/>
          <a:lstStyle>
            <a:lvl1pPr algn="ctr" eaLnBrk="0" hangingPunct="0">
              <a:defRPr sz="1300"/>
            </a:lvl1pPr>
          </a:lstStyle>
          <a:p>
            <a:pPr>
              <a:defRPr/>
            </a:pPr>
            <a:r>
              <a:rPr lang="pt-BR"/>
              <a:t>CJ341/IA241/IA241 Class Notes</a:t>
            </a:r>
            <a:endParaRPr lang="en-US"/>
          </a:p>
        </p:txBody>
      </p:sp>
      <p:sp>
        <p:nvSpPr>
          <p:cNvPr id="3" name="Slide Number Placeholder 2"/>
          <p:cNvSpPr>
            <a:spLocks noGrp="1"/>
          </p:cNvSpPr>
          <p:nvPr>
            <p:ph type="sldNum" sz="quarter" idx="3"/>
          </p:nvPr>
        </p:nvSpPr>
        <p:spPr>
          <a:xfrm>
            <a:off x="0" y="9120188"/>
            <a:ext cx="7313613" cy="241300"/>
          </a:xfrm>
          <a:prstGeom prst="rect">
            <a:avLst/>
          </a:prstGeom>
        </p:spPr>
        <p:txBody>
          <a:bodyPr vert="horz" lIns="96661" tIns="48331" rIns="96661" bIns="48331" rtlCol="0" anchor="b"/>
          <a:lstStyle>
            <a:lvl1pPr algn="ctr" eaLnBrk="0" hangingPunct="0">
              <a:defRPr sz="1300"/>
            </a:lvl1pPr>
          </a:lstStyle>
          <a:p>
            <a:pPr>
              <a:defRPr/>
            </a:pPr>
            <a:fld id="{92697153-B7AE-4C9A-BD37-FC1D850DB1C7}" type="slidenum">
              <a:rPr lang="en-US"/>
              <a:pPr>
                <a:defRPr/>
              </a:pPr>
              <a:t>‹#›</a:t>
            </a:fld>
            <a:endParaRPr lang="en-US" dirty="0"/>
          </a:p>
        </p:txBody>
      </p:sp>
    </p:spTree>
    <p:extLst>
      <p:ext uri="{BB962C8B-B14F-4D97-AF65-F5344CB8AC3E}">
        <p14:creationId xmlns:p14="http://schemas.microsoft.com/office/powerpoint/2010/main" val="3849334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b="0">
                <a:latin typeface="Arial" pitchFamily="34" charset="0"/>
              </a:defRPr>
            </a:lvl1pPr>
          </a:lstStyle>
          <a:p>
            <a:pPr>
              <a:defRPr/>
            </a:pPr>
            <a:endParaRPr lang="en-US"/>
          </a:p>
        </p:txBody>
      </p:sp>
      <p:sp>
        <p:nvSpPr>
          <p:cNvPr id="717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b="0">
                <a:latin typeface="Arial" pitchFamily="34"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b="0">
                <a:latin typeface="Arial" pitchFamily="34" charset="0"/>
              </a:defRPr>
            </a:lvl1pPr>
          </a:lstStyle>
          <a:p>
            <a:pPr>
              <a:defRPr/>
            </a:pPr>
            <a:endParaRPr lang="en-US"/>
          </a:p>
        </p:txBody>
      </p:sp>
      <p:sp>
        <p:nvSpPr>
          <p:cNvPr id="717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b="0">
                <a:latin typeface="Arial" pitchFamily="34" charset="0"/>
              </a:defRPr>
            </a:lvl1pPr>
          </a:lstStyle>
          <a:p>
            <a:pPr>
              <a:defRPr/>
            </a:pPr>
            <a:fld id="{40317305-A805-497F-B9C1-EFCAC95638AD}" type="slidenum">
              <a:rPr lang="en-US"/>
              <a:pPr>
                <a:defRPr/>
              </a:pPr>
              <a:t>‹#›</a:t>
            </a:fld>
            <a:endParaRPr lang="en-US"/>
          </a:p>
        </p:txBody>
      </p:sp>
    </p:spTree>
    <p:extLst>
      <p:ext uri="{BB962C8B-B14F-4D97-AF65-F5344CB8AC3E}">
        <p14:creationId xmlns:p14="http://schemas.microsoft.com/office/powerpoint/2010/main" val="7257074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27C87E4-5984-4397-A8B4-B09AF2160BBA}" type="slidenum">
              <a:rPr lang="en-US" smtClean="0">
                <a:latin typeface="Arial" charset="0"/>
              </a:rPr>
              <a:pPr/>
              <a:t>1</a:t>
            </a:fld>
            <a:endParaRPr lang="en-US">
              <a:latin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61991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46E39035-6FA1-46F4-B67C-43D22277C82A}" type="slidenum">
              <a:rPr lang="en-US" smtClean="0">
                <a:latin typeface="Arial" charset="0"/>
              </a:rPr>
              <a:pPr/>
              <a:t>10</a:t>
            </a:fld>
            <a:endParaRPr lang="en-US">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797773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7FBDEDDD-6847-47D2-94AC-C660CBE1377F}" type="slidenum">
              <a:rPr lang="en-US" smtClean="0">
                <a:latin typeface="Arial" charset="0"/>
              </a:rPr>
              <a:pPr/>
              <a:t>11</a:t>
            </a:fld>
            <a:endParaRPr lang="en-US">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331702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28203BD-9AF7-4FC3-849C-AC9C5B24EC28}" type="slidenum">
              <a:rPr lang="en-US" smtClean="0">
                <a:latin typeface="Arial" charset="0"/>
              </a:rPr>
              <a:pPr/>
              <a:t>12</a:t>
            </a:fld>
            <a:endParaRPr lang="en-US">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522724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3AF6F69-5EB4-4856-9873-E11A6D2B1310}" type="slidenum">
              <a:rPr lang="en-US" smtClean="0">
                <a:latin typeface="Arial" charset="0"/>
              </a:rPr>
              <a:pPr/>
              <a:t>13</a:t>
            </a:fld>
            <a:endParaRPr lang="en-US">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426311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D386AE2-2EE0-45A8-A67B-E80E1DCD6053}" type="slidenum">
              <a:rPr lang="en-US" smtClean="0">
                <a:latin typeface="Arial" charset="0"/>
              </a:rPr>
              <a:pPr/>
              <a:t>14</a:t>
            </a:fld>
            <a:endParaRPr lang="en-US">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935101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a:latin typeface="Arial" charset="0"/>
            </a:endParaRPr>
          </a:p>
        </p:txBody>
      </p:sp>
      <p:sp>
        <p:nvSpPr>
          <p:cNvPr id="47108" name="Slide Number Placeholder 3"/>
          <p:cNvSpPr>
            <a:spLocks noGrp="1"/>
          </p:cNvSpPr>
          <p:nvPr>
            <p:ph type="sldNum" sz="quarter" idx="5"/>
          </p:nvPr>
        </p:nvSpPr>
        <p:spPr>
          <a:noFill/>
        </p:spPr>
        <p:txBody>
          <a:bodyPr/>
          <a:lstStyle/>
          <a:p>
            <a:fld id="{CE620304-58DD-4AD4-BF6E-885A5ABEFB04}" type="slidenum">
              <a:rPr lang="en-US" smtClean="0">
                <a:latin typeface="Arial" charset="0"/>
              </a:rPr>
              <a:pPr/>
              <a:t>15</a:t>
            </a:fld>
            <a:endParaRPr lang="en-US">
              <a:latin typeface="Arial" charset="0"/>
            </a:endParaRPr>
          </a:p>
        </p:txBody>
      </p:sp>
    </p:spTree>
    <p:extLst>
      <p:ext uri="{BB962C8B-B14F-4D97-AF65-F5344CB8AC3E}">
        <p14:creationId xmlns:p14="http://schemas.microsoft.com/office/powerpoint/2010/main" val="2197155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1897621-E1BB-47E0-AA9A-CED7C67FA142}" type="slidenum">
              <a:rPr lang="en-US" smtClean="0">
                <a:latin typeface="Arial" charset="0"/>
              </a:rPr>
              <a:pPr/>
              <a:t>16</a:t>
            </a:fld>
            <a:endParaRPr lang="en-US">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4213907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1E2FB7E-BB27-40A2-861F-0DF2B03F2DD0}" type="slidenum">
              <a:rPr lang="en-US" smtClean="0">
                <a:latin typeface="Arial" charset="0"/>
              </a:rPr>
              <a:pPr/>
              <a:t>17</a:t>
            </a:fld>
            <a:endParaRPr lang="en-US">
              <a:latin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96514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2C3BE77-A9C2-4064-BFE0-4616770E27AC}" type="slidenum">
              <a:rPr lang="en-US" smtClean="0">
                <a:latin typeface="Arial" charset="0"/>
              </a:rPr>
              <a:pPr/>
              <a:t>18</a:t>
            </a:fld>
            <a:endParaRPr lang="en-US">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060394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DCA52DBE-362D-4977-9E08-136A539B58CA}" type="slidenum">
              <a:rPr lang="en-US" smtClean="0">
                <a:latin typeface="Arial" charset="0"/>
              </a:rPr>
              <a:pPr/>
              <a:t>19</a:t>
            </a:fld>
            <a:endParaRPr lang="en-US">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936226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767D1491-B78A-4EF7-A751-4102FC008B2A}" type="slidenum">
              <a:rPr lang="en-US" smtClean="0">
                <a:latin typeface="Arial" charset="0"/>
              </a:rPr>
              <a:pPr/>
              <a:t>2</a:t>
            </a:fld>
            <a:endParaRPr lang="en-US">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431504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45659DC-7F56-4F1A-A55C-9726EDD69783}" type="slidenum">
              <a:rPr lang="en-US" smtClean="0">
                <a:latin typeface="Arial" charset="0"/>
              </a:rPr>
              <a:pPr/>
              <a:t>20</a:t>
            </a:fld>
            <a:endParaRPr lang="en-US">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699525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0FFD155-351A-46AB-97FF-350AAFF4D9BE}" type="slidenum">
              <a:rPr lang="en-US" smtClean="0">
                <a:latin typeface="Arial" charset="0"/>
              </a:rPr>
              <a:pPr/>
              <a:t>21</a:t>
            </a:fld>
            <a:endParaRPr lang="en-US">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989357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95CD382-6632-45D5-8C96-6AD97308D42C}" type="slidenum">
              <a:rPr lang="en-US" smtClean="0">
                <a:latin typeface="Arial" charset="0"/>
              </a:rPr>
              <a:pPr/>
              <a:t>22</a:t>
            </a:fld>
            <a:endParaRPr lang="en-US">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201086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2D6775E-DFBB-44D5-9826-681CDA3B6F6C}" type="slidenum">
              <a:rPr lang="en-US" smtClean="0">
                <a:latin typeface="Arial" charset="0"/>
              </a:rPr>
              <a:pPr/>
              <a:t>23</a:t>
            </a:fld>
            <a:endParaRPr lang="en-US">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939082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D1FB2E8F-A4B1-477C-B343-9464BAAE0399}" type="slidenum">
              <a:rPr lang="en-US" smtClean="0">
                <a:latin typeface="Arial" charset="0"/>
              </a:rPr>
              <a:pPr/>
              <a:t>24</a:t>
            </a:fld>
            <a:endParaRPr lang="en-US">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1469680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a:latin typeface="Arial" charset="0"/>
            </a:endParaRPr>
          </a:p>
        </p:txBody>
      </p:sp>
      <p:sp>
        <p:nvSpPr>
          <p:cNvPr id="57348" name="Slide Number Placeholder 3"/>
          <p:cNvSpPr>
            <a:spLocks noGrp="1"/>
          </p:cNvSpPr>
          <p:nvPr>
            <p:ph type="sldNum" sz="quarter" idx="5"/>
          </p:nvPr>
        </p:nvSpPr>
        <p:spPr>
          <a:noFill/>
        </p:spPr>
        <p:txBody>
          <a:bodyPr/>
          <a:lstStyle/>
          <a:p>
            <a:fld id="{B10D41DB-900B-4B0E-974C-CA17BA62EA13}" type="slidenum">
              <a:rPr lang="en-US" smtClean="0">
                <a:latin typeface="Arial" charset="0"/>
              </a:rPr>
              <a:pPr/>
              <a:t>25</a:t>
            </a:fld>
            <a:endParaRPr lang="en-US">
              <a:latin typeface="Arial" charset="0"/>
            </a:endParaRPr>
          </a:p>
        </p:txBody>
      </p:sp>
    </p:spTree>
    <p:extLst>
      <p:ext uri="{BB962C8B-B14F-4D97-AF65-F5344CB8AC3E}">
        <p14:creationId xmlns:p14="http://schemas.microsoft.com/office/powerpoint/2010/main" val="1350378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a:latin typeface="Arial" charset="0"/>
            </a:endParaRPr>
          </a:p>
        </p:txBody>
      </p:sp>
      <p:sp>
        <p:nvSpPr>
          <p:cNvPr id="58372" name="Slide Number Placeholder 3"/>
          <p:cNvSpPr>
            <a:spLocks noGrp="1"/>
          </p:cNvSpPr>
          <p:nvPr>
            <p:ph type="sldNum" sz="quarter" idx="5"/>
          </p:nvPr>
        </p:nvSpPr>
        <p:spPr>
          <a:noFill/>
        </p:spPr>
        <p:txBody>
          <a:bodyPr/>
          <a:lstStyle/>
          <a:p>
            <a:fld id="{20888129-D2B1-4D6A-90FD-E5897A995B27}" type="slidenum">
              <a:rPr lang="en-US" smtClean="0">
                <a:latin typeface="Arial" charset="0"/>
              </a:rPr>
              <a:pPr/>
              <a:t>26</a:t>
            </a:fld>
            <a:endParaRPr lang="en-US">
              <a:latin typeface="Arial" charset="0"/>
            </a:endParaRPr>
          </a:p>
        </p:txBody>
      </p:sp>
    </p:spTree>
    <p:extLst>
      <p:ext uri="{BB962C8B-B14F-4D97-AF65-F5344CB8AC3E}">
        <p14:creationId xmlns:p14="http://schemas.microsoft.com/office/powerpoint/2010/main" val="30710839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a:latin typeface="Arial" charset="0"/>
            </a:endParaRPr>
          </a:p>
        </p:txBody>
      </p:sp>
      <p:sp>
        <p:nvSpPr>
          <p:cNvPr id="59396" name="Slide Number Placeholder 3"/>
          <p:cNvSpPr>
            <a:spLocks noGrp="1"/>
          </p:cNvSpPr>
          <p:nvPr>
            <p:ph type="sldNum" sz="quarter" idx="5"/>
          </p:nvPr>
        </p:nvSpPr>
        <p:spPr>
          <a:noFill/>
        </p:spPr>
        <p:txBody>
          <a:bodyPr/>
          <a:lstStyle/>
          <a:p>
            <a:fld id="{27CA723C-3419-4FEE-8A3D-D8E18ED462FC}" type="slidenum">
              <a:rPr lang="en-US" smtClean="0">
                <a:latin typeface="Arial" charset="0"/>
              </a:rPr>
              <a:pPr/>
              <a:t>27</a:t>
            </a:fld>
            <a:endParaRPr lang="en-US">
              <a:latin typeface="Arial" charset="0"/>
            </a:endParaRPr>
          </a:p>
        </p:txBody>
      </p:sp>
    </p:spTree>
    <p:extLst>
      <p:ext uri="{BB962C8B-B14F-4D97-AF65-F5344CB8AC3E}">
        <p14:creationId xmlns:p14="http://schemas.microsoft.com/office/powerpoint/2010/main" val="1335050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a:latin typeface="Arial" charset="0"/>
            </a:endParaRPr>
          </a:p>
        </p:txBody>
      </p:sp>
      <p:sp>
        <p:nvSpPr>
          <p:cNvPr id="60420" name="Slide Number Placeholder 3"/>
          <p:cNvSpPr>
            <a:spLocks noGrp="1"/>
          </p:cNvSpPr>
          <p:nvPr>
            <p:ph type="sldNum" sz="quarter" idx="5"/>
          </p:nvPr>
        </p:nvSpPr>
        <p:spPr>
          <a:noFill/>
        </p:spPr>
        <p:txBody>
          <a:bodyPr/>
          <a:lstStyle/>
          <a:p>
            <a:fld id="{2FC11CE9-9748-42E0-BD78-4F54F008F6A8}" type="slidenum">
              <a:rPr lang="en-US" smtClean="0">
                <a:latin typeface="Arial" charset="0"/>
              </a:rPr>
              <a:pPr/>
              <a:t>28</a:t>
            </a:fld>
            <a:endParaRPr lang="en-US">
              <a:latin typeface="Arial" charset="0"/>
            </a:endParaRPr>
          </a:p>
        </p:txBody>
      </p:sp>
    </p:spTree>
    <p:extLst>
      <p:ext uri="{BB962C8B-B14F-4D97-AF65-F5344CB8AC3E}">
        <p14:creationId xmlns:p14="http://schemas.microsoft.com/office/powerpoint/2010/main" val="30384725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a:latin typeface="Arial" charset="0"/>
            </a:endParaRPr>
          </a:p>
        </p:txBody>
      </p:sp>
      <p:sp>
        <p:nvSpPr>
          <p:cNvPr id="61444" name="Slide Number Placeholder 3"/>
          <p:cNvSpPr>
            <a:spLocks noGrp="1"/>
          </p:cNvSpPr>
          <p:nvPr>
            <p:ph type="sldNum" sz="quarter" idx="5"/>
          </p:nvPr>
        </p:nvSpPr>
        <p:spPr>
          <a:noFill/>
        </p:spPr>
        <p:txBody>
          <a:bodyPr/>
          <a:lstStyle/>
          <a:p>
            <a:fld id="{92BEF71D-443E-46AE-8FD1-EACE121C30A2}" type="slidenum">
              <a:rPr lang="en-US" smtClean="0">
                <a:latin typeface="Arial" charset="0"/>
              </a:rPr>
              <a:pPr/>
              <a:t>29</a:t>
            </a:fld>
            <a:endParaRPr lang="en-US">
              <a:latin typeface="Arial" charset="0"/>
            </a:endParaRPr>
          </a:p>
        </p:txBody>
      </p:sp>
    </p:spTree>
    <p:extLst>
      <p:ext uri="{BB962C8B-B14F-4D97-AF65-F5344CB8AC3E}">
        <p14:creationId xmlns:p14="http://schemas.microsoft.com/office/powerpoint/2010/main" val="759591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CD7A20FF-0970-4C90-9008-6E1F853C72E5}" type="slidenum">
              <a:rPr lang="en-US" smtClean="0">
                <a:latin typeface="Arial" charset="0"/>
              </a:rPr>
              <a:pPr/>
              <a:t>3</a:t>
            </a:fld>
            <a:endParaRPr lang="en-US">
              <a:latin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7078104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a:latin typeface="Arial" charset="0"/>
            </a:endParaRPr>
          </a:p>
        </p:txBody>
      </p:sp>
      <p:sp>
        <p:nvSpPr>
          <p:cNvPr id="62468" name="Slide Number Placeholder 3"/>
          <p:cNvSpPr>
            <a:spLocks noGrp="1"/>
          </p:cNvSpPr>
          <p:nvPr>
            <p:ph type="sldNum" sz="quarter" idx="5"/>
          </p:nvPr>
        </p:nvSpPr>
        <p:spPr>
          <a:noFill/>
        </p:spPr>
        <p:txBody>
          <a:bodyPr/>
          <a:lstStyle/>
          <a:p>
            <a:fld id="{FF9F4C0C-2A94-43B1-AD03-376FE3BCCB0F}" type="slidenum">
              <a:rPr lang="en-US" smtClean="0">
                <a:latin typeface="Arial" charset="0"/>
              </a:rPr>
              <a:pPr/>
              <a:t>30</a:t>
            </a:fld>
            <a:endParaRPr lang="en-US">
              <a:latin typeface="Arial" charset="0"/>
            </a:endParaRPr>
          </a:p>
        </p:txBody>
      </p:sp>
    </p:spTree>
    <p:extLst>
      <p:ext uri="{BB962C8B-B14F-4D97-AF65-F5344CB8AC3E}">
        <p14:creationId xmlns:p14="http://schemas.microsoft.com/office/powerpoint/2010/main" val="36131795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04763C0A-19CB-4213-9F6F-4B0F828E76BB}" type="slidenum">
              <a:rPr lang="en-US" smtClean="0">
                <a:latin typeface="Arial" charset="0"/>
              </a:rPr>
              <a:pPr/>
              <a:t>31</a:t>
            </a:fld>
            <a:endParaRPr lang="en-US">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750196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7CE6A26-FE0F-4E8F-A283-95D86687FB6C}" type="slidenum">
              <a:rPr lang="en-US" smtClean="0">
                <a:latin typeface="Arial" charset="0"/>
              </a:rPr>
              <a:pPr/>
              <a:t>4</a:t>
            </a:fld>
            <a:endParaRPr lang="en-US">
              <a:latin typeface="Arial"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013236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4725CB1-3EF2-4944-8D6C-5B85CED2717F}" type="slidenum">
              <a:rPr lang="en-US" smtClean="0">
                <a:latin typeface="Arial" charset="0"/>
              </a:rPr>
              <a:pPr/>
              <a:t>5</a:t>
            </a:fld>
            <a:endParaRPr lang="en-US">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694111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Grp="1" noChangeArrowheads="1"/>
          </p:cNvSpPr>
          <p:nvPr>
            <p:ph type="ftr" sz="quarter" idx="4"/>
          </p:nvPr>
        </p:nvSpPr>
        <p:spPr>
          <a:noFill/>
        </p:spPr>
        <p:txBody>
          <a:bodyPr/>
          <a:lstStyle/>
          <a:p>
            <a:r>
              <a:rPr lang="en-US"/>
              <a:t>Copyright © 2005 M. E. Kabay.                                                            All rights reserved.</a:t>
            </a:r>
          </a:p>
        </p:txBody>
      </p:sp>
      <p:sp>
        <p:nvSpPr>
          <p:cNvPr id="44035" name="Rectangle 7"/>
          <p:cNvSpPr>
            <a:spLocks noGrp="1" noChangeArrowheads="1"/>
          </p:cNvSpPr>
          <p:nvPr>
            <p:ph type="sldNum" sz="quarter" idx="5"/>
          </p:nvPr>
        </p:nvSpPr>
        <p:spPr>
          <a:noFill/>
        </p:spPr>
        <p:txBody>
          <a:bodyPr/>
          <a:lstStyle/>
          <a:p>
            <a:fld id="{6E721D4A-DF2F-445D-A291-FAE834350082}" type="slidenum">
              <a:rPr lang="en-US"/>
              <a:pPr/>
              <a:t>6</a:t>
            </a:fld>
            <a:endParaRPr lang="en-US" sz="1400">
              <a:latin typeface="Times New Roman" charset="0"/>
            </a:endParaRPr>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248494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0C391D28-9811-48BE-9D66-958D5139BC06}" type="slidenum">
              <a:rPr lang="en-US" smtClean="0">
                <a:latin typeface="Arial" charset="0"/>
              </a:rPr>
              <a:pPr/>
              <a:t>7</a:t>
            </a:fld>
            <a:endParaRPr lang="en-US">
              <a:latin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331034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0AE2624-14F5-472F-BB23-277CE2037555}" type="slidenum">
              <a:rPr lang="en-US" smtClean="0">
                <a:latin typeface="Arial" charset="0"/>
              </a:rPr>
              <a:pPr/>
              <a:t>8</a:t>
            </a:fld>
            <a:endParaRPr lang="en-US">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212863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9B6DD5F-DAE8-42A2-8A82-922A803E2755}" type="slidenum">
              <a:rPr lang="en-US" smtClean="0">
                <a:latin typeface="Arial" charset="0"/>
              </a:rPr>
              <a:pPr/>
              <a:t>9</a:t>
            </a:fld>
            <a:endParaRPr lang="en-US">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265793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152400"/>
            <a:ext cx="17907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0600" y="152400"/>
            <a:ext cx="52197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676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D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52400"/>
            <a:ext cx="71628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a:t>SLIDE TITLE</a:t>
            </a:r>
          </a:p>
        </p:txBody>
      </p:sp>
      <p:sp>
        <p:nvSpPr>
          <p:cNvPr id="1027" name="Rectangle 3"/>
          <p:cNvSpPr>
            <a:spLocks noGrp="1" noChangeArrowheads="1"/>
          </p:cNvSpPr>
          <p:nvPr>
            <p:ph type="body" idx="1"/>
          </p:nvPr>
        </p:nvSpPr>
        <p:spPr bwMode="auto">
          <a:xfrm>
            <a:off x="990600" y="1676400"/>
            <a:ext cx="7162800" cy="46482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46084" name="Rectangle 4"/>
          <p:cNvSpPr>
            <a:spLocks noChangeArrowheads="1"/>
          </p:cNvSpPr>
          <p:nvPr/>
        </p:nvSpPr>
        <p:spPr bwMode="auto">
          <a:xfrm>
            <a:off x="0" y="6494463"/>
            <a:ext cx="465138" cy="366712"/>
          </a:xfrm>
          <a:prstGeom prst="rect">
            <a:avLst/>
          </a:prstGeom>
          <a:noFill/>
          <a:ln w="12700">
            <a:noFill/>
            <a:miter lim="800000"/>
            <a:headEnd/>
            <a:tailEnd/>
          </a:ln>
          <a:effectLst/>
        </p:spPr>
        <p:txBody>
          <a:bodyPr wrap="none" lIns="90488" tIns="44450" rIns="90488" bIns="44450">
            <a:spAutoFit/>
          </a:bodyPr>
          <a:lstStyle/>
          <a:p>
            <a:pPr eaLnBrk="0" hangingPunct="0">
              <a:defRPr/>
            </a:pPr>
            <a:fld id="{5B085C55-F3FC-4E59-8011-1020533DE6D7}" type="slidenum">
              <a:rPr lang="en-US" sz="1800">
                <a:latin typeface="Arial" pitchFamily="34" charset="0"/>
              </a:rPr>
              <a:pPr eaLnBrk="0" hangingPunct="0">
                <a:defRPr/>
              </a:pPr>
              <a:t>‹#›</a:t>
            </a:fld>
            <a:endParaRPr lang="en-US" sz="1800" dirty="0">
              <a:latin typeface="Arial" pitchFamily="34" charset="0"/>
            </a:endParaRPr>
          </a:p>
        </p:txBody>
      </p:sp>
      <p:sp>
        <p:nvSpPr>
          <p:cNvPr id="46085" name="Text Box 5"/>
          <p:cNvSpPr txBox="1">
            <a:spLocks noChangeArrowheads="1"/>
          </p:cNvSpPr>
          <p:nvPr/>
        </p:nvSpPr>
        <p:spPr bwMode="auto">
          <a:xfrm>
            <a:off x="8839200" y="152400"/>
            <a:ext cx="184150" cy="457200"/>
          </a:xfrm>
          <a:prstGeom prst="rect">
            <a:avLst/>
          </a:prstGeom>
          <a:noFill/>
          <a:ln w="12700">
            <a:noFill/>
            <a:miter lim="800000"/>
            <a:headEnd type="none" w="sm" len="sm"/>
            <a:tailEnd type="none" w="sm" len="sm"/>
          </a:ln>
          <a:effectLst/>
        </p:spPr>
        <p:txBody>
          <a:bodyPr wrap="none">
            <a:spAutoFit/>
          </a:bodyPr>
          <a:lstStyle/>
          <a:p>
            <a:pPr eaLnBrk="0" hangingPunct="0">
              <a:defRPr/>
            </a:pPr>
            <a:endParaRPr lang="en-US" sz="2400" b="0">
              <a:latin typeface="Times New Roman" pitchFamily="18" charset="0"/>
            </a:endParaRPr>
          </a:p>
        </p:txBody>
      </p:sp>
      <p:pic>
        <p:nvPicPr>
          <p:cNvPr id="1030" name="Picture 8" descr="NWU_2c_stacked_logo"/>
          <p:cNvPicPr>
            <a:picLocks noChangeAspect="1" noChangeArrowheads="1"/>
          </p:cNvPicPr>
          <p:nvPr/>
        </p:nvPicPr>
        <p:blipFill>
          <a:blip r:embed="rId13" cstate="print"/>
          <a:srcRect/>
          <a:stretch>
            <a:fillRect/>
          </a:stretch>
        </p:blipFill>
        <p:spPr bwMode="auto">
          <a:xfrm>
            <a:off x="8153400" y="0"/>
            <a:ext cx="990600" cy="865188"/>
          </a:xfrm>
          <a:prstGeom prst="rect">
            <a:avLst/>
          </a:prstGeom>
          <a:noFill/>
          <a:ln w="9525">
            <a:noFill/>
            <a:miter lim="800000"/>
            <a:headEnd/>
            <a:tailEnd/>
          </a:ln>
        </p:spPr>
      </p:pic>
      <p:sp>
        <p:nvSpPr>
          <p:cNvPr id="8" name="Text Box 6"/>
          <p:cNvSpPr txBox="1">
            <a:spLocks noChangeArrowheads="1"/>
          </p:cNvSpPr>
          <p:nvPr userDrawn="1"/>
        </p:nvSpPr>
        <p:spPr bwMode="auto">
          <a:xfrm>
            <a:off x="2419350" y="6642100"/>
            <a:ext cx="4711546" cy="215444"/>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800" b="0" i="1" dirty="0"/>
              <a:t>Copyright © 2013 M. E. Kabay, D. Blythe, J. Tower-Pierce &amp; P. R. Stephenson.  All rights reserved.</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917575" rtl="0" eaLnBrk="0" fontAlgn="base" hangingPunct="0">
        <a:lnSpc>
          <a:spcPct val="90000"/>
        </a:lnSpc>
        <a:spcBef>
          <a:spcPct val="0"/>
        </a:spcBef>
        <a:spcAft>
          <a:spcPct val="0"/>
        </a:spcAft>
        <a:defRPr sz="3600" b="1">
          <a:solidFill>
            <a:srgbClr val="800000"/>
          </a:solidFill>
          <a:latin typeface="+mj-lt"/>
          <a:ea typeface="+mj-ea"/>
          <a:cs typeface="+mj-cs"/>
        </a:defRPr>
      </a:lvl1pPr>
      <a:lvl2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2pPr>
      <a:lvl3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3pPr>
      <a:lvl4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4pPr>
      <a:lvl5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5pPr>
      <a:lvl6pPr marL="4572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6pPr>
      <a:lvl7pPr marL="9144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7pPr>
      <a:lvl8pPr marL="13716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8pPr>
      <a:lvl9pPr marL="18288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9pPr>
    </p:titleStyle>
    <p:bodyStyle>
      <a:lvl1pPr marL="285750" indent="-285750" algn="l" rtl="0" eaLnBrk="0" fontAlgn="base" hangingPunct="0">
        <a:lnSpc>
          <a:spcPct val="90000"/>
        </a:lnSpc>
        <a:spcBef>
          <a:spcPct val="30000"/>
        </a:spcBef>
        <a:spcAft>
          <a:spcPct val="0"/>
        </a:spcAft>
        <a:buClr>
          <a:schemeClr val="tx1"/>
        </a:buClr>
        <a:buFont typeface="Wingdings" pitchFamily="2" charset="2"/>
        <a:buChar char="Ø"/>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Clr>
          <a:schemeClr val="tx1"/>
        </a:buClr>
        <a:buSzPct val="85000"/>
        <a:buFont typeface="Wingdings" pitchFamily="2" charset="2"/>
        <a:buChar char="q"/>
        <a:defRPr sz="2400" b="1">
          <a:solidFill>
            <a:schemeClr val="tx1"/>
          </a:solidFill>
          <a:latin typeface="+mn-lt"/>
        </a:defRPr>
      </a:lvl2pPr>
      <a:lvl3pPr marL="1143000" indent="-228600" algn="l" rtl="0" eaLnBrk="0" fontAlgn="base" hangingPunct="0">
        <a:lnSpc>
          <a:spcPct val="90000"/>
        </a:lnSpc>
        <a:spcBef>
          <a:spcPct val="30000"/>
        </a:spcBef>
        <a:spcAft>
          <a:spcPct val="0"/>
        </a:spcAft>
        <a:buClr>
          <a:schemeClr val="tx1"/>
        </a:buClr>
        <a:buSzPct val="100000"/>
        <a:buFont typeface="Wingdings" pitchFamily="2" charset="2"/>
        <a:buChar char="ü"/>
        <a:defRPr sz="2400" b="1">
          <a:solidFill>
            <a:schemeClr val="tx1"/>
          </a:solidFill>
          <a:latin typeface="+mn-lt"/>
        </a:defRPr>
      </a:lvl3pPr>
      <a:lvl4pPr marL="1543050" indent="-171450" algn="l" rtl="0" eaLnBrk="0" fontAlgn="base" hangingPunct="0">
        <a:lnSpc>
          <a:spcPct val="90000"/>
        </a:lnSpc>
        <a:spcBef>
          <a:spcPct val="30000"/>
        </a:spcBef>
        <a:spcAft>
          <a:spcPct val="0"/>
        </a:spcAft>
        <a:buClr>
          <a:schemeClr val="tx1"/>
        </a:buClr>
        <a:buSzPct val="100000"/>
        <a:buFont typeface="Wingdings" pitchFamily="2" charset="2"/>
        <a:buChar char="§"/>
        <a:defRPr sz="2400" b="1">
          <a:solidFill>
            <a:schemeClr val="tx1"/>
          </a:solidFill>
          <a:latin typeface="+mn-lt"/>
        </a:defRPr>
      </a:lvl4pPr>
      <a:lvl5pPr marL="20002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5pPr>
      <a:lvl6pPr marL="24574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6pPr>
      <a:lvl7pPr marL="29146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7pPr>
      <a:lvl8pPr marL="33718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8pPr>
      <a:lvl9pPr marL="38290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blogs.wsj.com/law/2009/01/21/child-online-protection-act-gets-no-love-from-high-cour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tinyurl.com/3bfttl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hraunfoss.fcc.gov/edocs_public/attachmatch/FCC-05-23A1.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fcc.gov/eb/oip/Welcome.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buzzmachine.com/b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28600" y="457200"/>
            <a:ext cx="8763000" cy="2514600"/>
          </a:xfrm>
        </p:spPr>
        <p:txBody>
          <a:bodyPr/>
          <a:lstStyle/>
          <a:p>
            <a:pPr algn="ctr"/>
            <a:r>
              <a:rPr lang="en-US" sz="6600"/>
              <a:t>Indecency &amp; Adult Pornography</a:t>
            </a:r>
          </a:p>
        </p:txBody>
      </p:sp>
      <p:sp>
        <p:nvSpPr>
          <p:cNvPr id="7" name="Rectangle 3"/>
          <p:cNvSpPr txBox="1">
            <a:spLocks noChangeArrowheads="1"/>
          </p:cNvSpPr>
          <p:nvPr/>
        </p:nvSpPr>
        <p:spPr bwMode="auto">
          <a:xfrm>
            <a:off x="190500" y="3276600"/>
            <a:ext cx="8763000" cy="3352800"/>
          </a:xfrm>
          <a:prstGeom prst="rect">
            <a:avLst/>
          </a:prstGeom>
        </p:spPr>
        <p:txBody>
          <a:bodyPr>
            <a:normAutofit/>
          </a:bodyPr>
          <a:lstStyle/>
          <a:p>
            <a:pPr algn="ctr" fontAlgn="auto">
              <a:lnSpc>
                <a:spcPct val="80000"/>
              </a:lnSpc>
              <a:spcBef>
                <a:spcPct val="20000"/>
              </a:spcBef>
              <a:spcAft>
                <a:spcPts val="0"/>
              </a:spcAft>
              <a:buFont typeface="Wingdings" pitchFamily="2" charset="2"/>
              <a:buNone/>
              <a:defRPr/>
            </a:pPr>
            <a:r>
              <a:rPr lang="en-US" sz="3600">
                <a:latin typeface="+mn-lt"/>
              </a:rPr>
              <a:t>CJ341/IA241 </a:t>
            </a:r>
            <a:r>
              <a:rPr lang="en-US" sz="3600" dirty="0">
                <a:latin typeface="+mn-lt"/>
              </a:rPr>
              <a:t>– Cyberlaw &amp; Cybercrime</a:t>
            </a:r>
          </a:p>
          <a:p>
            <a:pPr algn="ctr" fontAlgn="auto">
              <a:lnSpc>
                <a:spcPct val="80000"/>
              </a:lnSpc>
              <a:spcBef>
                <a:spcPct val="20000"/>
              </a:spcBef>
              <a:spcAft>
                <a:spcPts val="0"/>
              </a:spcAft>
              <a:buFont typeface="Wingdings" pitchFamily="2" charset="2"/>
              <a:buNone/>
              <a:defRPr/>
            </a:pPr>
            <a:r>
              <a:rPr lang="en-US" sz="3600" dirty="0">
                <a:latin typeface="+mn-lt"/>
              </a:rPr>
              <a:t>Lecture #6</a:t>
            </a:r>
          </a:p>
          <a:p>
            <a:pPr algn="ctr" fontAlgn="auto">
              <a:lnSpc>
                <a:spcPct val="80000"/>
              </a:lnSpc>
              <a:spcBef>
                <a:spcPct val="20000"/>
              </a:spcBef>
              <a:spcAft>
                <a:spcPts val="0"/>
              </a:spcAft>
              <a:buFont typeface="Wingdings" pitchFamily="2" charset="2"/>
              <a:buNone/>
              <a:defRPr/>
            </a:pPr>
            <a:endParaRPr lang="en-US" sz="2400" dirty="0">
              <a:latin typeface="Arial" pitchFamily="34" charset="0"/>
              <a:cs typeface="Arial" pitchFamily="34" charset="0"/>
            </a:endParaRPr>
          </a:p>
          <a:p>
            <a:pPr algn="ctr" fontAlgn="auto">
              <a:lnSpc>
                <a:spcPct val="80000"/>
              </a:lnSpc>
              <a:spcBef>
                <a:spcPct val="20000"/>
              </a:spcBef>
              <a:spcAft>
                <a:spcPts val="0"/>
              </a:spcAft>
              <a:buFont typeface="Wingdings" pitchFamily="2" charset="2"/>
              <a:buNone/>
              <a:defRPr/>
            </a:pPr>
            <a:r>
              <a:rPr lang="en-US" sz="2400" dirty="0">
                <a:latin typeface="Arial" pitchFamily="34" charset="0"/>
                <a:cs typeface="Arial" pitchFamily="34" charset="0"/>
              </a:rPr>
              <a:t>M. E. Kabay, PhD, CISSP-ISSMP</a:t>
            </a:r>
          </a:p>
          <a:p>
            <a:pPr algn="ctr" eaLnBrk="0" hangingPunct="0"/>
            <a:endParaRPr lang="en-US" sz="2400" dirty="0">
              <a:latin typeface="Arial" pitchFamily="34" charset="0"/>
              <a:cs typeface="Arial" pitchFamily="34" charset="0"/>
            </a:endParaRPr>
          </a:p>
          <a:p>
            <a:pPr algn="ctr" eaLnBrk="0" hangingPunct="0"/>
            <a:r>
              <a:rPr lang="en-US" sz="2400">
                <a:latin typeface="Arial" pitchFamily="34" charset="0"/>
                <a:cs typeface="Arial" pitchFamily="34" charset="0"/>
              </a:rPr>
              <a:t>School of Cybersecurity, Data Science &amp; Computing</a:t>
            </a:r>
          </a:p>
          <a:p>
            <a:pPr algn="ctr" eaLnBrk="0" hangingPunct="0"/>
            <a:r>
              <a:rPr lang="en-US" sz="2400">
                <a:latin typeface="Arial" pitchFamily="34" charset="0"/>
                <a:cs typeface="Arial" pitchFamily="34" charset="0"/>
              </a:rPr>
              <a:t>Norwich University</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The Conservative View</a:t>
            </a:r>
          </a:p>
        </p:txBody>
      </p:sp>
      <p:sp>
        <p:nvSpPr>
          <p:cNvPr id="10243" name="Rectangle 3"/>
          <p:cNvSpPr>
            <a:spLocks noGrp="1" noChangeArrowheads="1"/>
          </p:cNvSpPr>
          <p:nvPr>
            <p:ph type="body" idx="1"/>
          </p:nvPr>
        </p:nvSpPr>
        <p:spPr>
          <a:xfrm>
            <a:off x="304800" y="1066800"/>
            <a:ext cx="5638800" cy="5257800"/>
          </a:xfrm>
        </p:spPr>
        <p:txBody>
          <a:bodyPr/>
          <a:lstStyle/>
          <a:p>
            <a:r>
              <a:rPr lang="en-US" dirty="0"/>
              <a:t>Sexuality should be restrained</a:t>
            </a:r>
          </a:p>
          <a:p>
            <a:pPr lvl="1"/>
            <a:r>
              <a:rPr lang="en-US" dirty="0"/>
              <a:t>Limited by and to marriage</a:t>
            </a:r>
          </a:p>
          <a:p>
            <a:pPr lvl="1"/>
            <a:r>
              <a:rPr lang="en-US" dirty="0"/>
              <a:t>Restricted in expression</a:t>
            </a:r>
          </a:p>
          <a:p>
            <a:r>
              <a:rPr lang="en-US" dirty="0"/>
              <a:t>Pornography encourages evils</a:t>
            </a:r>
          </a:p>
          <a:p>
            <a:pPr lvl="1"/>
            <a:r>
              <a:rPr lang="en-US" dirty="0"/>
              <a:t>Increases depersonalized sexual arousal</a:t>
            </a:r>
          </a:p>
          <a:p>
            <a:pPr lvl="1"/>
            <a:r>
              <a:rPr lang="en-US" dirty="0"/>
              <a:t>Increases recreational sex</a:t>
            </a:r>
          </a:p>
          <a:p>
            <a:pPr lvl="1"/>
            <a:r>
              <a:rPr lang="en-US" dirty="0"/>
              <a:t>Undermines marriage</a:t>
            </a:r>
          </a:p>
          <a:p>
            <a:pPr lvl="1"/>
            <a:r>
              <a:rPr lang="en-US" dirty="0"/>
              <a:t>Increases sexual violence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352800"/>
            <a:ext cx="3257550" cy="32252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Feminist Analysis</a:t>
            </a:r>
          </a:p>
        </p:txBody>
      </p:sp>
      <p:sp>
        <p:nvSpPr>
          <p:cNvPr id="11267" name="Rectangle 3"/>
          <p:cNvSpPr>
            <a:spLocks noGrp="1" noChangeArrowheads="1"/>
          </p:cNvSpPr>
          <p:nvPr>
            <p:ph type="body" idx="1"/>
          </p:nvPr>
        </p:nvSpPr>
        <p:spPr>
          <a:xfrm>
            <a:off x="990600" y="1066800"/>
            <a:ext cx="4114800" cy="5257800"/>
          </a:xfrm>
        </p:spPr>
        <p:txBody>
          <a:bodyPr/>
          <a:lstStyle/>
          <a:p>
            <a:r>
              <a:rPr lang="en-US" dirty="0"/>
              <a:t>Pornography degrades &amp; dehumanizes women</a:t>
            </a:r>
          </a:p>
          <a:p>
            <a:r>
              <a:rPr lang="en-US" dirty="0"/>
              <a:t>Focus is power, not sexuality</a:t>
            </a:r>
          </a:p>
          <a:p>
            <a:pPr lvl="1"/>
            <a:r>
              <a:rPr lang="en-US" dirty="0"/>
              <a:t>Women are sex-objects</a:t>
            </a:r>
          </a:p>
          <a:p>
            <a:pPr lvl="1"/>
            <a:r>
              <a:rPr lang="en-US" dirty="0"/>
              <a:t>Exist only to please men</a:t>
            </a:r>
          </a:p>
          <a:p>
            <a:r>
              <a:rPr lang="en-US" dirty="0"/>
              <a:t>But many feminists also oppose censorship</a:t>
            </a:r>
          </a:p>
          <a:p>
            <a:pPr lvl="1"/>
            <a:r>
              <a:rPr lang="en-US" dirty="0"/>
              <a:t>Distinguish between porn and </a:t>
            </a:r>
            <a:r>
              <a:rPr lang="en-US" i="1" dirty="0"/>
              <a:t>erotica</a:t>
            </a:r>
          </a:p>
          <a:p>
            <a:pPr lvl="1"/>
            <a:r>
              <a:rPr lang="en-US" dirty="0"/>
              <a:t>Depend on free speech for progress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143000"/>
            <a:ext cx="3581400" cy="36795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a:t>Liberal or Civil-Libertarian Views</a:t>
            </a:r>
          </a:p>
        </p:txBody>
      </p:sp>
      <p:sp>
        <p:nvSpPr>
          <p:cNvPr id="12291" name="Rectangle 3"/>
          <p:cNvSpPr>
            <a:spLocks noGrp="1" noChangeArrowheads="1"/>
          </p:cNvSpPr>
          <p:nvPr>
            <p:ph type="body" idx="1"/>
          </p:nvPr>
        </p:nvSpPr>
        <p:spPr>
          <a:xfrm>
            <a:off x="990600" y="1295400"/>
            <a:ext cx="7162800" cy="5029200"/>
          </a:xfrm>
        </p:spPr>
        <p:txBody>
          <a:bodyPr/>
          <a:lstStyle/>
          <a:p>
            <a:r>
              <a:rPr lang="en-US" dirty="0"/>
              <a:t>Consensual and voluntary sexual activity are private matters</a:t>
            </a:r>
          </a:p>
          <a:p>
            <a:pPr lvl="1"/>
            <a:r>
              <a:rPr lang="en-US" dirty="0"/>
              <a:t>Provided there is no harm to others</a:t>
            </a:r>
          </a:p>
          <a:p>
            <a:r>
              <a:rPr lang="en-US" dirty="0"/>
              <a:t>Pornography is </a:t>
            </a:r>
            <a:br>
              <a:rPr lang="en-US" dirty="0"/>
            </a:br>
            <a:r>
              <a:rPr lang="en-US" dirty="0"/>
              <a:t>expression of </a:t>
            </a:r>
            <a:br>
              <a:rPr lang="en-US" dirty="0"/>
            </a:br>
            <a:r>
              <a:rPr lang="en-US" dirty="0"/>
              <a:t>individual preferences</a:t>
            </a:r>
          </a:p>
          <a:p>
            <a:r>
              <a:rPr lang="en-US" dirty="0"/>
              <a:t>Skeptical of claims </a:t>
            </a:r>
            <a:br>
              <a:rPr lang="en-US" dirty="0"/>
            </a:br>
            <a:r>
              <a:rPr lang="en-US" dirty="0"/>
              <a:t>about positive harm </a:t>
            </a:r>
            <a:br>
              <a:rPr lang="en-US" dirty="0"/>
            </a:br>
            <a:r>
              <a:rPr lang="en-US" dirty="0"/>
              <a:t>from porn</a:t>
            </a:r>
          </a:p>
          <a:p>
            <a:r>
              <a:rPr lang="en-US" dirty="0"/>
              <a:t>Oppose censorship </a:t>
            </a:r>
            <a:br>
              <a:rPr lang="en-US" dirty="0"/>
            </a:br>
            <a:r>
              <a:rPr lang="en-US" dirty="0"/>
              <a:t>on principle</a:t>
            </a:r>
          </a:p>
        </p:txBody>
      </p:sp>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987"/>
          <a:stretch/>
        </p:blipFill>
        <p:spPr bwMode="auto">
          <a:xfrm>
            <a:off x="4663975" y="2590800"/>
            <a:ext cx="4241900" cy="38440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r>
              <a:rPr lang="en-US"/>
              <a:t>History of US Law on Pornography</a:t>
            </a:r>
          </a:p>
        </p:txBody>
      </p:sp>
      <p:sp>
        <p:nvSpPr>
          <p:cNvPr id="13315" name="Rectangle 5"/>
          <p:cNvSpPr>
            <a:spLocks noGrp="1" noChangeArrowheads="1"/>
          </p:cNvSpPr>
          <p:nvPr>
            <p:ph type="body" idx="1"/>
          </p:nvPr>
        </p:nvSpPr>
        <p:spPr>
          <a:xfrm>
            <a:off x="990600" y="1371600"/>
            <a:ext cx="7162800" cy="4953000"/>
          </a:xfrm>
        </p:spPr>
        <p:txBody>
          <a:bodyPr/>
          <a:lstStyle/>
          <a:p>
            <a:r>
              <a:rPr lang="en-US" dirty="0"/>
              <a:t>Tariff Act of 1842 barred importation of all “indecent and obscene prints, paintings, lithographs, engravings, and transparencies.”</a:t>
            </a:r>
          </a:p>
          <a:p>
            <a:r>
              <a:rPr lang="en-US" dirty="0"/>
              <a:t>New York Society for Suppression of Vice became active in late 19</a:t>
            </a:r>
            <a:r>
              <a:rPr lang="en-US" baseline="30000" dirty="0"/>
              <a:t>th</a:t>
            </a:r>
            <a:r>
              <a:rPr lang="en-US" dirty="0"/>
              <a:t> century</a:t>
            </a:r>
          </a:p>
          <a:p>
            <a:pPr lvl="1"/>
            <a:r>
              <a:rPr lang="en-US" dirty="0"/>
              <a:t>Anthony Comstock (1844-1915) was leader</a:t>
            </a:r>
          </a:p>
          <a:p>
            <a:r>
              <a:rPr lang="en-US" dirty="0"/>
              <a:t>“Comstock Law:” 1873 amendment </a:t>
            </a:r>
            <a:br>
              <a:rPr lang="en-US" dirty="0"/>
            </a:br>
            <a:r>
              <a:rPr lang="en-US" dirty="0"/>
              <a:t>to 1865 Postal Act</a:t>
            </a:r>
          </a:p>
          <a:p>
            <a:pPr lvl="1"/>
            <a:r>
              <a:rPr lang="en-US" dirty="0"/>
              <a:t>Prohibited sending obscene </a:t>
            </a:r>
            <a:br>
              <a:rPr lang="en-US" dirty="0"/>
            </a:br>
            <a:r>
              <a:rPr lang="en-US" dirty="0"/>
              <a:t>materials through US mails</a:t>
            </a:r>
          </a:p>
          <a:p>
            <a:pPr lvl="1"/>
            <a:r>
              <a:rPr lang="en-US" dirty="0"/>
              <a:t>Included all reference to </a:t>
            </a:r>
            <a:br>
              <a:rPr lang="en-US" dirty="0"/>
            </a:br>
            <a:r>
              <a:rPr lang="en-US" dirty="0"/>
              <a:t>abortion or birth control</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657600"/>
            <a:ext cx="2333625" cy="29828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Legislation (cont’d)</a:t>
            </a:r>
          </a:p>
        </p:txBody>
      </p:sp>
      <p:sp>
        <p:nvSpPr>
          <p:cNvPr id="14339" name="Rectangle 3"/>
          <p:cNvSpPr>
            <a:spLocks noGrp="1" noChangeArrowheads="1"/>
          </p:cNvSpPr>
          <p:nvPr>
            <p:ph type="body" idx="1"/>
          </p:nvPr>
        </p:nvSpPr>
        <p:spPr/>
        <p:txBody>
          <a:bodyPr/>
          <a:lstStyle/>
          <a:p>
            <a:r>
              <a:rPr lang="en-US" dirty="0"/>
              <a:t>From 1842 to 1956, Congress passed 20 obscenity laws</a:t>
            </a:r>
          </a:p>
          <a:p>
            <a:r>
              <a:rPr lang="en-US" dirty="0"/>
              <a:t>Prosecuted authors and publishers of now-famous books</a:t>
            </a:r>
          </a:p>
          <a:p>
            <a:pPr lvl="1"/>
            <a:r>
              <a:rPr lang="en-US" i="1" dirty="0"/>
              <a:t>Ulysses</a:t>
            </a:r>
            <a:r>
              <a:rPr lang="en-US" dirty="0"/>
              <a:t> (1922) by James Joyce*</a:t>
            </a:r>
          </a:p>
          <a:p>
            <a:pPr lvl="1"/>
            <a:r>
              <a:rPr lang="en-US" i="1" dirty="0"/>
              <a:t>An American Tragedy</a:t>
            </a:r>
            <a:r>
              <a:rPr lang="en-US" dirty="0"/>
              <a:t> (1925) </a:t>
            </a:r>
            <a:br>
              <a:rPr lang="en-US" dirty="0"/>
            </a:br>
            <a:r>
              <a:rPr lang="en-US" dirty="0"/>
              <a:t>by Theodore Dreiser</a:t>
            </a:r>
          </a:p>
          <a:p>
            <a:pPr lvl="1"/>
            <a:r>
              <a:rPr lang="en-US" i="1" dirty="0"/>
              <a:t>Lady Chatterley’s Lover</a:t>
            </a:r>
            <a:r>
              <a:rPr lang="en-US" dirty="0"/>
              <a:t> (1928) </a:t>
            </a:r>
            <a:br>
              <a:rPr lang="en-US" dirty="0"/>
            </a:br>
            <a:r>
              <a:rPr lang="en-US" dirty="0"/>
              <a:t>by D. H. Lawrence</a:t>
            </a:r>
          </a:p>
          <a:p>
            <a:pPr>
              <a:buFont typeface="Wingdings" pitchFamily="2" charset="2"/>
              <a:buNone/>
            </a:pPr>
            <a:endParaRPr lang="en-US" sz="1800" dirty="0"/>
          </a:p>
          <a:p>
            <a:pPr>
              <a:buFont typeface="Wingdings" pitchFamily="2" charset="2"/>
              <a:buNone/>
            </a:pPr>
            <a:r>
              <a:rPr lang="en-US" sz="1800" dirty="0"/>
              <a:t>*  But in 1930s federal courts overruled </a:t>
            </a:r>
            <a:br>
              <a:rPr lang="en-US" sz="1800" dirty="0"/>
            </a:br>
            <a:r>
              <a:rPr lang="en-US" sz="1800" dirty="0"/>
              <a:t>restrictions and allowed </a:t>
            </a:r>
            <a:r>
              <a:rPr lang="en-US" sz="1800" i="1" dirty="0"/>
              <a:t>Ulysses</a:t>
            </a:r>
            <a:r>
              <a:rPr lang="en-US" sz="1800" dirty="0"/>
              <a:t> into the US</a:t>
            </a: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111" t="13778" r="26222"/>
          <a:stretch/>
        </p:blipFill>
        <p:spPr bwMode="auto">
          <a:xfrm>
            <a:off x="6553200" y="2904276"/>
            <a:ext cx="2361805" cy="37251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Review of Significant </a:t>
            </a:r>
            <a:br>
              <a:rPr lang="en-US" dirty="0"/>
            </a:br>
            <a:r>
              <a:rPr lang="en-US" dirty="0"/>
              <a:t>Laws &amp; Cases</a:t>
            </a:r>
          </a:p>
        </p:txBody>
      </p:sp>
      <p:sp>
        <p:nvSpPr>
          <p:cNvPr id="15363" name="Content Placeholder 2"/>
          <p:cNvSpPr>
            <a:spLocks noGrp="1"/>
          </p:cNvSpPr>
          <p:nvPr>
            <p:ph idx="1"/>
          </p:nvPr>
        </p:nvSpPr>
        <p:spPr/>
        <p:txBody>
          <a:bodyPr/>
          <a:lstStyle/>
          <a:p>
            <a:r>
              <a:rPr lang="en-US" dirty="0"/>
              <a:t>CDA</a:t>
            </a:r>
          </a:p>
          <a:p>
            <a:r>
              <a:rPr lang="en-US" dirty="0"/>
              <a:t>COPA</a:t>
            </a:r>
          </a:p>
          <a:p>
            <a:r>
              <a:rPr lang="en-US" dirty="0"/>
              <a:t>CIPA</a:t>
            </a:r>
          </a:p>
          <a:p>
            <a:r>
              <a:rPr lang="en-US" dirty="0"/>
              <a:t>Brian Dalton Case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CDA (1996)</a:t>
            </a:r>
          </a:p>
        </p:txBody>
      </p:sp>
      <p:sp>
        <p:nvSpPr>
          <p:cNvPr id="16387" name="Rectangle 3"/>
          <p:cNvSpPr>
            <a:spLocks noGrp="1" noChangeArrowheads="1"/>
          </p:cNvSpPr>
          <p:nvPr>
            <p:ph type="body" idx="1"/>
          </p:nvPr>
        </p:nvSpPr>
        <p:spPr>
          <a:xfrm>
            <a:off x="76200" y="1066800"/>
            <a:ext cx="8077200" cy="5257800"/>
          </a:xfrm>
        </p:spPr>
        <p:txBody>
          <a:bodyPr/>
          <a:lstStyle/>
          <a:p>
            <a:r>
              <a:rPr lang="en-US" dirty="0"/>
              <a:t>Communications Decency Act</a:t>
            </a:r>
          </a:p>
          <a:p>
            <a:pPr lvl="1"/>
            <a:r>
              <a:rPr lang="en-US" dirty="0"/>
              <a:t>Crime to send obscene or “indecent” or “patently offensive” content over Internet</a:t>
            </a:r>
          </a:p>
          <a:p>
            <a:pPr lvl="1"/>
            <a:r>
              <a:rPr lang="en-US" dirty="0"/>
              <a:t>If recipient known to be &lt;18 years old</a:t>
            </a:r>
          </a:p>
          <a:p>
            <a:r>
              <a:rPr lang="en-US" dirty="0"/>
              <a:t>SCOTUS (1997): CDA unconstitutional</a:t>
            </a:r>
          </a:p>
          <a:p>
            <a:pPr lvl="1"/>
            <a:r>
              <a:rPr lang="en-US" dirty="0"/>
              <a:t>Justice John Paul Stevens:  </a:t>
            </a:r>
            <a:r>
              <a:rPr lang="en-US" i="1" dirty="0"/>
              <a:t>“…[T]he interest in encouraging freedom </a:t>
            </a:r>
            <a:br>
              <a:rPr lang="en-US" i="1" dirty="0"/>
            </a:br>
            <a:r>
              <a:rPr lang="en-US" i="1" dirty="0"/>
              <a:t>of expression in a </a:t>
            </a:r>
            <a:br>
              <a:rPr lang="en-US" i="1" dirty="0"/>
            </a:br>
            <a:r>
              <a:rPr lang="en-US" i="1" dirty="0"/>
              <a:t>democratic society </a:t>
            </a:r>
            <a:br>
              <a:rPr lang="en-US" i="1" dirty="0"/>
            </a:br>
            <a:r>
              <a:rPr lang="en-US" i="1" dirty="0"/>
              <a:t>outweighs any </a:t>
            </a:r>
            <a:br>
              <a:rPr lang="en-US" i="1" dirty="0"/>
            </a:br>
            <a:r>
              <a:rPr lang="en-US" i="1" dirty="0"/>
              <a:t>theoretical but </a:t>
            </a:r>
            <a:br>
              <a:rPr lang="en-US" i="1" dirty="0"/>
            </a:br>
            <a:r>
              <a:rPr lang="en-US" i="1" dirty="0"/>
              <a:t>unproven benefit of </a:t>
            </a:r>
            <a:br>
              <a:rPr lang="en-US" i="1" dirty="0"/>
            </a:br>
            <a:r>
              <a:rPr lang="en-US" i="1" dirty="0"/>
              <a:t>censorship.”</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3700" y="3581400"/>
            <a:ext cx="4686300" cy="3019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COPA (1997)</a:t>
            </a:r>
          </a:p>
        </p:txBody>
      </p:sp>
      <p:sp>
        <p:nvSpPr>
          <p:cNvPr id="17411" name="Rectangle 3"/>
          <p:cNvSpPr>
            <a:spLocks noGrp="1" noChangeArrowheads="1"/>
          </p:cNvSpPr>
          <p:nvPr>
            <p:ph type="body" idx="1"/>
          </p:nvPr>
        </p:nvSpPr>
        <p:spPr>
          <a:xfrm>
            <a:off x="965335" y="1143000"/>
            <a:ext cx="7162800" cy="5105400"/>
          </a:xfrm>
        </p:spPr>
        <p:txBody>
          <a:bodyPr/>
          <a:lstStyle/>
          <a:p>
            <a:r>
              <a:rPr lang="en-US" dirty="0"/>
              <a:t>Child Online Protection Act</a:t>
            </a:r>
          </a:p>
          <a:p>
            <a:pPr lvl="1"/>
            <a:r>
              <a:rPr lang="en-US" dirty="0"/>
              <a:t>AKA “Son of CDA”</a:t>
            </a:r>
          </a:p>
          <a:p>
            <a:pPr lvl="1"/>
            <a:r>
              <a:rPr lang="en-US" dirty="0"/>
              <a:t>Commercial Web sites and ISPs</a:t>
            </a:r>
          </a:p>
          <a:p>
            <a:pPr lvl="1"/>
            <a:r>
              <a:rPr lang="en-US" dirty="0"/>
              <a:t>Must ensure that children could not access materials “harmful to minors”</a:t>
            </a:r>
          </a:p>
          <a:p>
            <a:pPr lvl="1"/>
            <a:r>
              <a:rPr lang="en-US" dirty="0"/>
              <a:t>Prohibited material that “depicts, describes, or represents, in a manner patently offensive with respect to minors, an actual or simulated sexual act or sexual contact.”</a:t>
            </a:r>
          </a:p>
          <a:p>
            <a:r>
              <a:rPr lang="en-US" dirty="0"/>
              <a:t>Federal appeals court blocked COPA in 1999 on free-speech grounds</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28600"/>
            <a:ext cx="2447925" cy="1771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9600" y="5791200"/>
            <a:ext cx="7874271" cy="830997"/>
          </a:xfrm>
          <a:prstGeom prst="rect">
            <a:avLst/>
          </a:prstGeom>
          <a:solidFill>
            <a:srgbClr val="FFC000"/>
          </a:solidFill>
          <a:scene3d>
            <a:camera prst="orthographicFront"/>
            <a:lightRig rig="threePt" dir="t"/>
          </a:scene3d>
          <a:sp3d>
            <a:bevelT/>
          </a:sp3d>
        </p:spPr>
        <p:txBody>
          <a:bodyPr wrap="none" rtlCol="0">
            <a:spAutoFit/>
          </a:bodyPr>
          <a:lstStyle/>
          <a:p>
            <a:r>
              <a:rPr lang="en-US" sz="1600" dirty="0">
                <a:latin typeface="Arial Narrow" pitchFamily="34" charset="0"/>
              </a:rPr>
              <a:t>Image from the </a:t>
            </a:r>
            <a:r>
              <a:rPr lang="en-US" sz="1600" i="1" dirty="0">
                <a:latin typeface="Arial Narrow" pitchFamily="34" charset="0"/>
              </a:rPr>
              <a:t>Wall Street Journal </a:t>
            </a:r>
            <a:r>
              <a:rPr lang="en-US" sz="1600" dirty="0">
                <a:latin typeface="Arial Narrow" pitchFamily="34" charset="0"/>
              </a:rPr>
              <a:t>of January 21, 2009</a:t>
            </a:r>
            <a:br>
              <a:rPr lang="en-US" sz="1600" i="1" dirty="0">
                <a:latin typeface="Arial Narrow" pitchFamily="34" charset="0"/>
              </a:rPr>
            </a:br>
            <a:r>
              <a:rPr lang="en-US" sz="1600" dirty="0">
                <a:latin typeface="Arial Narrow" pitchFamily="34" charset="0"/>
              </a:rPr>
              <a:t>&lt; </a:t>
            </a:r>
            <a:r>
              <a:rPr lang="en-US" sz="1600" dirty="0">
                <a:latin typeface="Arial Narrow" pitchFamily="34" charset="0"/>
                <a:hlinkClick r:id="rId4"/>
              </a:rPr>
              <a:t>http://blogs.wsj.com/law/2009/01/21/child-online-protection-act-gets-no-love-from-high-court/</a:t>
            </a:r>
            <a:r>
              <a:rPr lang="en-US" sz="1600" dirty="0">
                <a:latin typeface="Arial Narrow" pitchFamily="34" charset="0"/>
              </a:rPr>
              <a:t> &gt;</a:t>
            </a:r>
            <a:br>
              <a:rPr lang="en-US" sz="1600" dirty="0">
                <a:latin typeface="Arial Narrow" pitchFamily="34" charset="0"/>
              </a:rPr>
            </a:br>
            <a:r>
              <a:rPr lang="en-US" sz="1600" dirty="0">
                <a:latin typeface="Arial Narrow" pitchFamily="34" charset="0"/>
              </a:rPr>
              <a:t>Permission requested from copyright holder on 2011-09-14 for re-use.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CIPA (2000)</a:t>
            </a:r>
          </a:p>
        </p:txBody>
      </p:sp>
      <p:sp>
        <p:nvSpPr>
          <p:cNvPr id="18435" name="Rectangle 3"/>
          <p:cNvSpPr>
            <a:spLocks noGrp="1" noChangeArrowheads="1"/>
          </p:cNvSpPr>
          <p:nvPr>
            <p:ph type="body" idx="1"/>
          </p:nvPr>
        </p:nvSpPr>
        <p:spPr>
          <a:xfrm>
            <a:off x="76199" y="1143000"/>
            <a:ext cx="8836025" cy="5181600"/>
          </a:xfrm>
        </p:spPr>
        <p:txBody>
          <a:bodyPr/>
          <a:lstStyle/>
          <a:p>
            <a:r>
              <a:rPr lang="en-US" sz="2200" dirty="0"/>
              <a:t>Children’s Internet Protection Act</a:t>
            </a:r>
          </a:p>
          <a:p>
            <a:pPr lvl="1"/>
            <a:r>
              <a:rPr lang="en-US" sz="2200" dirty="0"/>
              <a:t>All public schools and libraries</a:t>
            </a:r>
          </a:p>
          <a:p>
            <a:pPr lvl="1"/>
            <a:r>
              <a:rPr lang="en-US" sz="2200" dirty="0"/>
              <a:t>Receiving federal </a:t>
            </a:r>
            <a:br>
              <a:rPr lang="en-US" sz="2200" dirty="0"/>
            </a:br>
            <a:r>
              <a:rPr lang="en-US" sz="2200" dirty="0"/>
              <a:t>technology funds</a:t>
            </a:r>
          </a:p>
          <a:p>
            <a:pPr lvl="1"/>
            <a:r>
              <a:rPr lang="en-US" sz="2200" dirty="0"/>
              <a:t>Must install filtering </a:t>
            </a:r>
            <a:br>
              <a:rPr lang="en-US" sz="2200" dirty="0"/>
            </a:br>
            <a:r>
              <a:rPr lang="en-US" sz="2200" dirty="0"/>
              <a:t>software to block access to </a:t>
            </a:r>
            <a:br>
              <a:rPr lang="en-US" sz="2200" dirty="0"/>
            </a:br>
            <a:r>
              <a:rPr lang="en-US" sz="2200" dirty="0"/>
              <a:t>pornographic sites</a:t>
            </a:r>
          </a:p>
          <a:p>
            <a:r>
              <a:rPr lang="en-US" sz="2200" dirty="0"/>
              <a:t>Coalition of civil liberties </a:t>
            </a:r>
            <a:br>
              <a:rPr lang="en-US" sz="2200" dirty="0"/>
            </a:br>
            <a:r>
              <a:rPr lang="en-US" sz="2200" dirty="0"/>
              <a:t>groups challenged</a:t>
            </a:r>
          </a:p>
          <a:p>
            <a:pPr lvl="1"/>
            <a:r>
              <a:rPr lang="en-US" sz="2200" dirty="0"/>
              <a:t>ACLU (American Civil Liberties </a:t>
            </a:r>
            <a:br>
              <a:rPr lang="en-US" sz="2200" dirty="0"/>
            </a:br>
            <a:r>
              <a:rPr lang="en-US" sz="2200" dirty="0"/>
              <a:t>Union)</a:t>
            </a:r>
          </a:p>
          <a:p>
            <a:pPr lvl="1"/>
            <a:r>
              <a:rPr lang="en-US" sz="2200" dirty="0"/>
              <a:t>ALA (American Library </a:t>
            </a:r>
            <a:br>
              <a:rPr lang="en-US" sz="2200" dirty="0"/>
            </a:br>
            <a:r>
              <a:rPr lang="en-US" sz="2200" dirty="0"/>
              <a:t>Association) </a:t>
            </a:r>
          </a:p>
          <a:p>
            <a:r>
              <a:rPr lang="en-US" sz="2200" dirty="0"/>
              <a:t>Argued filtering far too imprecise – blocked non-pornographic sites (e.g., birth control)</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2700" y="1905000"/>
            <a:ext cx="3819525"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a:t>CIPA (cont’d)</a:t>
            </a:r>
          </a:p>
        </p:txBody>
      </p:sp>
      <p:sp>
        <p:nvSpPr>
          <p:cNvPr id="19459" name="Rectangle 3"/>
          <p:cNvSpPr>
            <a:spLocks noGrp="1" noChangeArrowheads="1"/>
          </p:cNvSpPr>
          <p:nvPr>
            <p:ph type="body" idx="1"/>
          </p:nvPr>
        </p:nvSpPr>
        <p:spPr>
          <a:xfrm>
            <a:off x="76200" y="1143000"/>
            <a:ext cx="8077200" cy="5410200"/>
          </a:xfrm>
        </p:spPr>
        <p:txBody>
          <a:bodyPr/>
          <a:lstStyle/>
          <a:p>
            <a:r>
              <a:rPr lang="en-US" dirty="0"/>
              <a:t>Federal judicial panel struck down law 2002</a:t>
            </a:r>
          </a:p>
          <a:p>
            <a:pPr lvl="1"/>
            <a:r>
              <a:rPr lang="en-US" dirty="0"/>
              <a:t>Software was blocking access to sites whose content was protected under 1</a:t>
            </a:r>
            <a:r>
              <a:rPr lang="en-US" baseline="30000" dirty="0"/>
              <a:t>st</a:t>
            </a:r>
            <a:r>
              <a:rPr lang="en-US" dirty="0"/>
              <a:t> Amendment</a:t>
            </a:r>
          </a:p>
          <a:p>
            <a:r>
              <a:rPr lang="en-US" dirty="0"/>
              <a:t>SCOTUS 2003</a:t>
            </a:r>
          </a:p>
          <a:p>
            <a:pPr lvl="1"/>
            <a:r>
              <a:rPr lang="en-US" dirty="0"/>
              <a:t>Reversed lower court</a:t>
            </a:r>
          </a:p>
          <a:p>
            <a:pPr lvl="1"/>
            <a:r>
              <a:rPr lang="en-US" dirty="0"/>
              <a:t>Ruled CIPA </a:t>
            </a:r>
            <a:r>
              <a:rPr lang="en-US" i="1" dirty="0"/>
              <a:t>constitutional</a:t>
            </a:r>
          </a:p>
          <a:p>
            <a:pPr lvl="1"/>
            <a:r>
              <a:rPr lang="en-US" dirty="0"/>
              <a:t>“[J]</a:t>
            </a:r>
            <a:r>
              <a:rPr lang="en-US" dirty="0" err="1"/>
              <a:t>ustified</a:t>
            </a:r>
            <a:r>
              <a:rPr lang="en-US" dirty="0"/>
              <a:t> by the </a:t>
            </a:r>
            <a:br>
              <a:rPr lang="en-US" dirty="0"/>
            </a:br>
            <a:r>
              <a:rPr lang="en-US" dirty="0"/>
              <a:t>government’s legitimate </a:t>
            </a:r>
            <a:br>
              <a:rPr lang="en-US" dirty="0"/>
            </a:br>
            <a:r>
              <a:rPr lang="en-US" dirty="0"/>
              <a:t>interest in protecting </a:t>
            </a:r>
            <a:br>
              <a:rPr lang="en-US" dirty="0"/>
            </a:br>
            <a:r>
              <a:rPr lang="en-US" dirty="0"/>
              <a:t>children from harmful </a:t>
            </a:r>
            <a:br>
              <a:rPr lang="en-US" dirty="0"/>
            </a:br>
            <a:r>
              <a:rPr lang="en-US" dirty="0"/>
              <a:t>materials.”</a:t>
            </a:r>
            <a:br>
              <a:rPr lang="en-US" dirty="0"/>
            </a:br>
            <a:r>
              <a:rPr lang="en-US" dirty="0"/>
              <a:t>[Microsoft ® Encarta ® 2006.]</a:t>
            </a:r>
          </a:p>
          <a:p>
            <a:pPr lvl="1"/>
            <a:r>
              <a:rPr lang="en-US" dirty="0"/>
              <a:t>Noted that librarians could override software to permit access when asked by patrons</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362200"/>
            <a:ext cx="3924300" cy="29729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a:t>Topics</a:t>
            </a:r>
          </a:p>
        </p:txBody>
      </p:sp>
      <p:sp>
        <p:nvSpPr>
          <p:cNvPr id="3075" name="Rectangle 5"/>
          <p:cNvSpPr>
            <a:spLocks noGrp="1" noChangeArrowheads="1"/>
          </p:cNvSpPr>
          <p:nvPr>
            <p:ph type="body" idx="1"/>
          </p:nvPr>
        </p:nvSpPr>
        <p:spPr/>
        <p:txBody>
          <a:bodyPr/>
          <a:lstStyle/>
          <a:p>
            <a:r>
              <a:rPr lang="en-US" dirty="0"/>
              <a:t>Freedom of Speech</a:t>
            </a:r>
          </a:p>
          <a:p>
            <a:r>
              <a:rPr lang="en-US" dirty="0"/>
              <a:t>First Amendment of the </a:t>
            </a:r>
            <a:br>
              <a:rPr lang="en-US" dirty="0"/>
            </a:br>
            <a:r>
              <a:rPr lang="en-US" dirty="0"/>
              <a:t>US Constitution</a:t>
            </a:r>
          </a:p>
          <a:p>
            <a:r>
              <a:rPr lang="en-US" dirty="0"/>
              <a:t>Pornography and Culture</a:t>
            </a:r>
          </a:p>
          <a:p>
            <a:r>
              <a:rPr lang="en-US" dirty="0"/>
              <a:t>Pornography in the USA</a:t>
            </a:r>
          </a:p>
          <a:p>
            <a:r>
              <a:rPr lang="en-US" dirty="0"/>
              <a:t>Obscenity</a:t>
            </a:r>
          </a:p>
          <a:p>
            <a:r>
              <a:rPr lang="en-US" dirty="0"/>
              <a:t>Effects of Pornography</a:t>
            </a:r>
          </a:p>
          <a:p>
            <a:r>
              <a:rPr lang="en-US" dirty="0"/>
              <a:t>Legislation</a:t>
            </a:r>
          </a:p>
          <a:p>
            <a:r>
              <a:rPr lang="en-US" dirty="0"/>
              <a:t>The Brian Dalton Case</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914400"/>
            <a:ext cx="2247900" cy="571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The Brian Dalton Case</a:t>
            </a:r>
          </a:p>
        </p:txBody>
      </p:sp>
      <p:sp>
        <p:nvSpPr>
          <p:cNvPr id="20483" name="Rectangle 3"/>
          <p:cNvSpPr>
            <a:spLocks noGrp="1" noChangeArrowheads="1"/>
          </p:cNvSpPr>
          <p:nvPr>
            <p:ph type="body" idx="1"/>
          </p:nvPr>
        </p:nvSpPr>
        <p:spPr>
          <a:xfrm>
            <a:off x="304800" y="1193800"/>
            <a:ext cx="7848600" cy="5130800"/>
          </a:xfrm>
        </p:spPr>
        <p:txBody>
          <a:bodyPr/>
          <a:lstStyle/>
          <a:p>
            <a:r>
              <a:rPr lang="en-US" dirty="0"/>
              <a:t>See </a:t>
            </a:r>
          </a:p>
          <a:p>
            <a:pPr lvl="1">
              <a:buFont typeface="Wingdings" pitchFamily="2" charset="2"/>
              <a:buNone/>
            </a:pPr>
            <a:r>
              <a:rPr lang="en-US" dirty="0"/>
              <a:t>   PRIVATE WRITINGS AND THE FIRST AMENDMENT: THE CASE OF BRIAN DALTON by Matthew </a:t>
            </a:r>
            <a:r>
              <a:rPr lang="en-US" dirty="0" err="1"/>
              <a:t>Sostrin</a:t>
            </a:r>
            <a:r>
              <a:rPr lang="en-US" dirty="0"/>
              <a:t> (2003). </a:t>
            </a:r>
          </a:p>
          <a:p>
            <a:r>
              <a:rPr lang="en-US" u="sng" dirty="0"/>
              <a:t>http://home.law.uiuc.edu/lrev/publications/ 2000s/2003/2003_3/sostrin.pdf</a:t>
            </a:r>
            <a:r>
              <a:rPr lang="en-US" dirty="0"/>
              <a:t>  </a:t>
            </a:r>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622" r="21622" b="7207"/>
          <a:stretch/>
        </p:blipFill>
        <p:spPr bwMode="auto">
          <a:xfrm>
            <a:off x="6705600" y="3200398"/>
            <a:ext cx="2057400" cy="33636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Dalton (cont’d)</a:t>
            </a:r>
          </a:p>
        </p:txBody>
      </p:sp>
      <p:sp>
        <p:nvSpPr>
          <p:cNvPr id="21507" name="Rectangle 3"/>
          <p:cNvSpPr>
            <a:spLocks noGrp="1" noChangeArrowheads="1"/>
          </p:cNvSpPr>
          <p:nvPr>
            <p:ph type="body" idx="1"/>
          </p:nvPr>
        </p:nvSpPr>
        <p:spPr>
          <a:xfrm>
            <a:off x="990600" y="1295400"/>
            <a:ext cx="7162800" cy="5029200"/>
          </a:xfrm>
        </p:spPr>
        <p:txBody>
          <a:bodyPr/>
          <a:lstStyle/>
          <a:p>
            <a:r>
              <a:rPr lang="en-US" dirty="0"/>
              <a:t>1998:  Brian Dalton convicted of pandering obscenity because he downloaded child porn</a:t>
            </a:r>
          </a:p>
          <a:p>
            <a:pPr lvl="1"/>
            <a:r>
              <a:rPr lang="en-US" dirty="0"/>
              <a:t>Served 4 months of 18-month prison term</a:t>
            </a:r>
          </a:p>
          <a:p>
            <a:pPr lvl="1"/>
            <a:r>
              <a:rPr lang="en-US" dirty="0"/>
              <a:t>Released on parole that forbade any contact with pornography</a:t>
            </a:r>
          </a:p>
          <a:p>
            <a:r>
              <a:rPr lang="en-US" dirty="0"/>
              <a:t>2001:  parole officer discovered diary describing violent pornographic fantasies about children</a:t>
            </a:r>
          </a:p>
          <a:p>
            <a:r>
              <a:rPr lang="en-US" dirty="0"/>
              <a:t>Charged under statute for pandering obscenity involving a minor</a:t>
            </a:r>
          </a:p>
          <a:p>
            <a:r>
              <a:rPr lang="en-US" dirty="0"/>
              <a:t>Pleaded guilty but withdrew guilty plea:</a:t>
            </a:r>
            <a:br>
              <a:rPr lang="en-US" dirty="0"/>
            </a:br>
            <a:r>
              <a:rPr lang="en-US" dirty="0"/>
              <a:t>&lt; </a:t>
            </a:r>
            <a:r>
              <a:rPr lang="en-US" dirty="0">
                <a:hlinkClick r:id="rId3"/>
              </a:rPr>
              <a:t>http://tinyurl.com/3bfttlv</a:t>
            </a:r>
            <a:r>
              <a:rPr lang="en-US" dirty="0"/>
              <a:t> &gt;</a:t>
            </a:r>
          </a:p>
          <a:p>
            <a:r>
              <a:rPr lang="en-US" dirty="0"/>
              <a:t>Sentenced to 7 years in prison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Dalton (cont’d)</a:t>
            </a:r>
          </a:p>
        </p:txBody>
      </p:sp>
      <p:sp>
        <p:nvSpPr>
          <p:cNvPr id="22531" name="Rectangle 3"/>
          <p:cNvSpPr>
            <a:spLocks noGrp="1" noChangeArrowheads="1"/>
          </p:cNvSpPr>
          <p:nvPr>
            <p:ph type="body" idx="1"/>
          </p:nvPr>
        </p:nvSpPr>
        <p:spPr>
          <a:xfrm>
            <a:off x="990600" y="1143000"/>
            <a:ext cx="7696200" cy="5181600"/>
          </a:xfrm>
        </p:spPr>
        <p:txBody>
          <a:bodyPr/>
          <a:lstStyle/>
          <a:p>
            <a:r>
              <a:rPr lang="en-US"/>
              <a:t>Questions raised about constitutionality of this judgement (but not in court)</a:t>
            </a:r>
          </a:p>
          <a:p>
            <a:r>
              <a:rPr lang="en-US"/>
              <a:t>Existing case law justified view that courts can punish written expression that qualifies as obscene</a:t>
            </a:r>
          </a:p>
          <a:p>
            <a:r>
              <a:rPr lang="en-US"/>
              <a:t>But there was never evidence that diary was published or intended for publication of any sort</a:t>
            </a:r>
          </a:p>
          <a:p>
            <a:r>
              <a:rPr lang="en-US"/>
              <a:t>In </a:t>
            </a:r>
            <a:r>
              <a:rPr lang="en-US" i="1"/>
              <a:t>Stanley v. Georgia</a:t>
            </a:r>
            <a:r>
              <a:rPr lang="en-US"/>
              <a:t>, SCOTUS </a:t>
            </a:r>
          </a:p>
          <a:p>
            <a:pPr lvl="1"/>
            <a:r>
              <a:rPr lang="en-US"/>
              <a:t>“ruled that the mere private possession of obscenity cannot be punished”</a:t>
            </a:r>
          </a:p>
          <a:p>
            <a:pPr lvl="1"/>
            <a:r>
              <a:rPr lang="en-US"/>
              <a:t>“cannot constitutionally premise legislation on the desirability of controlling a person’s private thoughts.”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Dalton (cont’d)</a:t>
            </a:r>
          </a:p>
        </p:txBody>
      </p:sp>
      <p:sp>
        <p:nvSpPr>
          <p:cNvPr id="23555" name="Rectangle 3"/>
          <p:cNvSpPr>
            <a:spLocks noGrp="1" noChangeArrowheads="1"/>
          </p:cNvSpPr>
          <p:nvPr>
            <p:ph type="body" idx="1"/>
          </p:nvPr>
        </p:nvSpPr>
        <p:spPr>
          <a:xfrm>
            <a:off x="990600" y="1066800"/>
            <a:ext cx="7772400" cy="5257800"/>
          </a:xfrm>
        </p:spPr>
        <p:txBody>
          <a:bodyPr/>
          <a:lstStyle/>
          <a:p>
            <a:pPr>
              <a:buFont typeface="Wingdings" pitchFamily="2" charset="2"/>
              <a:buNone/>
            </a:pPr>
            <a:r>
              <a:rPr lang="en-US" dirty="0" err="1"/>
              <a:t>Sostrin</a:t>
            </a:r>
            <a:r>
              <a:rPr lang="en-US" dirty="0"/>
              <a:t> (2003) writes:</a:t>
            </a:r>
          </a:p>
          <a:p>
            <a:pPr>
              <a:buFont typeface="Wingdings" pitchFamily="2" charset="2"/>
              <a:buNone/>
            </a:pPr>
            <a:r>
              <a:rPr lang="en-US" dirty="0"/>
              <a:t>	“Brian Dalton’s case presents a complicated interplay between obscenity and child pornography law. Under current precedent, Dalton’s writings cannot be punished as obscenity because he has a right to possess them within his home, and made no attempt to otherwise distribute the material. Nor can they be punished as child pornography since the diary only contained words. Although a general extension of child pornography regulations to all written material would be inappropriate, the actions of known pedophiles must be scrutinized more closely to prevent future child abuse.”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Dalton (cont’d)</a:t>
            </a:r>
          </a:p>
        </p:txBody>
      </p:sp>
      <p:sp>
        <p:nvSpPr>
          <p:cNvPr id="24579" name="Rectangle 3"/>
          <p:cNvSpPr>
            <a:spLocks noGrp="1" noChangeArrowheads="1"/>
          </p:cNvSpPr>
          <p:nvPr>
            <p:ph type="body" idx="1"/>
          </p:nvPr>
        </p:nvSpPr>
        <p:spPr>
          <a:xfrm>
            <a:off x="990600" y="1143000"/>
            <a:ext cx="7620000" cy="5334000"/>
          </a:xfrm>
        </p:spPr>
        <p:txBody>
          <a:bodyPr/>
          <a:lstStyle/>
          <a:p>
            <a:pPr>
              <a:lnSpc>
                <a:spcPct val="80000"/>
              </a:lnSpc>
              <a:buFont typeface="Wingdings" pitchFamily="2" charset="2"/>
              <a:buNone/>
            </a:pPr>
            <a:r>
              <a:rPr lang="en-US"/>
              <a:t>Sostrin completes his analysis as follows:</a:t>
            </a:r>
          </a:p>
          <a:p>
            <a:pPr>
              <a:lnSpc>
                <a:spcPct val="80000"/>
              </a:lnSpc>
              <a:buFont typeface="Wingdings" pitchFamily="2" charset="2"/>
              <a:buNone/>
            </a:pPr>
            <a:r>
              <a:rPr lang="en-US"/>
              <a:t>	“Recognizing that such speech could incite child abuse provides a potential basis for regulation. However, given the lack of evidence establishing a clear link between writing such fantasies and subsequent illegal action, such an approach is inappropriate. Such a broad interpretation of the incitement of illegal conduct doctrine is also unnecessary in light of the State’s power to civilly commit dangerous sex offenders. Civil commitment provides a narrower remedy to control those posing the most substantial danger to society. Thus, if Ohio is truly concerned about Brian Dalton, it should move for civil commitment, and not punish him solely for the content of his personal diary.”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t>Other US Regulations re Pornography and Indecency</a:t>
            </a:r>
          </a:p>
        </p:txBody>
      </p:sp>
      <p:sp>
        <p:nvSpPr>
          <p:cNvPr id="25603" name="Content Placeholder 2"/>
          <p:cNvSpPr>
            <a:spLocks noGrp="1"/>
          </p:cNvSpPr>
          <p:nvPr>
            <p:ph idx="1"/>
          </p:nvPr>
        </p:nvSpPr>
        <p:spPr>
          <a:xfrm>
            <a:off x="990600" y="1676400"/>
            <a:ext cx="7696200" cy="4953000"/>
          </a:xfrm>
        </p:spPr>
        <p:txBody>
          <a:bodyPr/>
          <a:lstStyle/>
          <a:p>
            <a:r>
              <a:rPr lang="en-US"/>
              <a:t>FCC regulations</a:t>
            </a:r>
          </a:p>
          <a:p>
            <a:pPr lvl="1"/>
            <a:r>
              <a:rPr lang="en-US"/>
              <a:t>Legally-binding restrictions on broadcast speech and other content</a:t>
            </a:r>
          </a:p>
          <a:p>
            <a:pPr lvl="1"/>
            <a:r>
              <a:rPr lang="en-US"/>
              <a:t>Applied </a:t>
            </a:r>
            <a:r>
              <a:rPr lang="en-US" i="1"/>
              <a:t>in context </a:t>
            </a:r>
            <a:r>
              <a:rPr lang="en-US"/>
              <a:t>*</a:t>
            </a:r>
          </a:p>
          <a:p>
            <a:r>
              <a:rPr lang="en-US"/>
              <a:t>TV Parental Guidelines</a:t>
            </a:r>
          </a:p>
          <a:p>
            <a:pPr lvl="1"/>
            <a:r>
              <a:rPr lang="en-US"/>
              <a:t>Voluntary guidelines</a:t>
            </a:r>
          </a:p>
          <a:p>
            <a:r>
              <a:rPr lang="en-US"/>
              <a:t>MPAA movie ratings</a:t>
            </a:r>
          </a:p>
          <a:p>
            <a:pPr lvl="1"/>
            <a:r>
              <a:rPr lang="en-US"/>
              <a:t>Voluntary guidelines</a:t>
            </a:r>
          </a:p>
          <a:p>
            <a:pPr>
              <a:buFont typeface="Wingdings" pitchFamily="2" charset="2"/>
              <a:buNone/>
            </a:pPr>
            <a:r>
              <a:rPr lang="en-US" sz="1600"/>
              <a:t>______________</a:t>
            </a:r>
          </a:p>
          <a:p>
            <a:pPr>
              <a:buFont typeface="Wingdings" pitchFamily="2" charset="2"/>
              <a:buNone/>
            </a:pPr>
            <a:r>
              <a:rPr lang="en-US" sz="1600"/>
              <a:t>* 	See for example FCC 05-23 (2005). “In the Matter of Complaints Against Various Television Licensees Regarding Their Broadcast on November 11, 2004, of the ABC Television Network’s Presentation of the Film ‘Saving Private Ryan.’” </a:t>
            </a:r>
            <a:r>
              <a:rPr lang="en-US" sz="1600">
                <a:latin typeface="Arial Narrow" pitchFamily="34" charset="0"/>
                <a:hlinkClick r:id="rId3"/>
              </a:rPr>
              <a:t>http://hraunfoss.fcc.gov/edocs_public/attachmatch/FCC-05-23A1.pdf</a:t>
            </a:r>
            <a:r>
              <a:rPr lang="en-US" sz="1600">
                <a:latin typeface="Arial Narrow" pitchFamily="34" charset="0"/>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t>US FCC regulations</a:t>
            </a:r>
          </a:p>
        </p:txBody>
      </p:sp>
      <p:sp>
        <p:nvSpPr>
          <p:cNvPr id="26627" name="Content Placeholder 2"/>
          <p:cNvSpPr>
            <a:spLocks noGrp="1"/>
          </p:cNvSpPr>
          <p:nvPr>
            <p:ph idx="1"/>
          </p:nvPr>
        </p:nvSpPr>
        <p:spPr>
          <a:xfrm>
            <a:off x="990600" y="1066800"/>
            <a:ext cx="7162800" cy="5257800"/>
          </a:xfrm>
        </p:spPr>
        <p:txBody>
          <a:bodyPr/>
          <a:lstStyle/>
          <a:p>
            <a:r>
              <a:rPr lang="en-US" dirty="0"/>
              <a:t>Regulation of Obscenity, Indecency and Profanity</a:t>
            </a:r>
          </a:p>
          <a:p>
            <a:pPr lvl="1"/>
            <a:r>
              <a:rPr lang="en-US" dirty="0">
                <a:hlinkClick r:id="rId3"/>
              </a:rPr>
              <a:t>http://www.fcc.gov/eb/oip/Welcome.html</a:t>
            </a:r>
            <a:r>
              <a:rPr lang="en-US" dirty="0"/>
              <a:t> </a:t>
            </a:r>
          </a:p>
          <a:p>
            <a:r>
              <a:rPr lang="en-US" dirty="0"/>
              <a:t>Violation of federal law to air </a:t>
            </a:r>
            <a:r>
              <a:rPr lang="en-US" i="1" dirty="0"/>
              <a:t>obscene</a:t>
            </a:r>
            <a:r>
              <a:rPr lang="en-US" dirty="0"/>
              <a:t> programming at any time</a:t>
            </a:r>
          </a:p>
          <a:p>
            <a:r>
              <a:rPr lang="en-US" dirty="0"/>
              <a:t>Violation of federal law to broadcast </a:t>
            </a:r>
            <a:r>
              <a:rPr lang="en-US" i="1" dirty="0"/>
              <a:t>indecent</a:t>
            </a:r>
            <a:r>
              <a:rPr lang="en-US" dirty="0"/>
              <a:t> or </a:t>
            </a:r>
            <a:r>
              <a:rPr lang="en-US" i="1" dirty="0"/>
              <a:t>profane</a:t>
            </a:r>
            <a:r>
              <a:rPr lang="en-US" dirty="0"/>
              <a:t> programming during certain hours (6 am – 10 pm local time)</a:t>
            </a:r>
          </a:p>
          <a:p>
            <a:r>
              <a:rPr lang="en-US" dirty="0"/>
              <a:t>FCC can fine, revoke </a:t>
            </a:r>
            <a:br>
              <a:rPr lang="en-US" dirty="0"/>
            </a:br>
            <a:r>
              <a:rPr lang="en-US" dirty="0"/>
              <a:t>license, deny renewal </a:t>
            </a:r>
          </a:p>
          <a:p>
            <a:r>
              <a:rPr lang="en-US" dirty="0"/>
              <a:t>Violators subject to </a:t>
            </a:r>
            <a:br>
              <a:rPr lang="en-US" dirty="0"/>
            </a:br>
            <a:r>
              <a:rPr lang="en-US" dirty="0"/>
              <a:t>criminal fines and/or </a:t>
            </a:r>
            <a:br>
              <a:rPr lang="en-US" dirty="0"/>
            </a:br>
            <a:r>
              <a:rPr lang="en-US" dirty="0"/>
              <a:t>imprisonment (up to </a:t>
            </a:r>
            <a:br>
              <a:rPr lang="en-US" dirty="0"/>
            </a:br>
            <a:r>
              <a:rPr lang="en-US" dirty="0"/>
              <a:t>2 years)</a:t>
            </a:r>
          </a:p>
        </p:txBody>
      </p:sp>
      <p:grpSp>
        <p:nvGrpSpPr>
          <p:cNvPr id="2" name="Group 1"/>
          <p:cNvGrpSpPr/>
          <p:nvPr/>
        </p:nvGrpSpPr>
        <p:grpSpPr>
          <a:xfrm>
            <a:off x="4953000" y="4114800"/>
            <a:ext cx="3977104" cy="2546350"/>
            <a:chOff x="-317500" y="838200"/>
            <a:chExt cx="5486400" cy="3797300"/>
          </a:xfrm>
        </p:grpSpPr>
        <p:pic>
          <p:nvPicPr>
            <p:cNvPr id="1433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5955" t="12000" r="15798" b="21556"/>
            <a:stretch/>
          </p:blipFill>
          <p:spPr bwMode="auto">
            <a:xfrm>
              <a:off x="-317500" y="838200"/>
              <a:ext cx="5486400" cy="3797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990600"/>
              <a:ext cx="2345087" cy="2959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t>FCC (cont’d)</a:t>
            </a:r>
          </a:p>
        </p:txBody>
      </p:sp>
      <p:sp>
        <p:nvSpPr>
          <p:cNvPr id="27651" name="Content Placeholder 2"/>
          <p:cNvSpPr>
            <a:spLocks noGrp="1"/>
          </p:cNvSpPr>
          <p:nvPr>
            <p:ph idx="1"/>
          </p:nvPr>
        </p:nvSpPr>
        <p:spPr>
          <a:xfrm>
            <a:off x="990600" y="1143000"/>
            <a:ext cx="7696200" cy="5181600"/>
          </a:xfrm>
        </p:spPr>
        <p:txBody>
          <a:bodyPr/>
          <a:lstStyle/>
          <a:p>
            <a:r>
              <a:rPr lang="en-US" dirty="0"/>
              <a:t>Generally does not apply to cable TV, satellite TV or satellite radio</a:t>
            </a:r>
          </a:p>
          <a:p>
            <a:pPr lvl="1"/>
            <a:r>
              <a:rPr lang="en-US" dirty="0"/>
              <a:t>These are not available by accident</a:t>
            </a:r>
          </a:p>
          <a:p>
            <a:r>
              <a:rPr lang="en-US" dirty="0"/>
              <a:t>2004: statistics on enforcement cases</a:t>
            </a:r>
          </a:p>
          <a:p>
            <a:pPr lvl="1"/>
            <a:r>
              <a:rPr lang="en-US" dirty="0"/>
              <a:t>12 cases</a:t>
            </a:r>
          </a:p>
          <a:p>
            <a:pPr lvl="1"/>
            <a:r>
              <a:rPr lang="en-US" dirty="0"/>
              <a:t>&gt;100K complaints</a:t>
            </a:r>
          </a:p>
          <a:p>
            <a:pPr lvl="1"/>
            <a:r>
              <a:rPr lang="en-US" dirty="0"/>
              <a:t>Fines of ~$8M</a:t>
            </a:r>
          </a:p>
          <a:p>
            <a:r>
              <a:rPr lang="en-US" dirty="0"/>
              <a:t>Bush Administration toughened </a:t>
            </a:r>
            <a:br>
              <a:rPr lang="en-US" dirty="0"/>
            </a:br>
            <a:r>
              <a:rPr lang="en-US" dirty="0"/>
              <a:t>enforcement penalties in early 2000s</a:t>
            </a:r>
          </a:p>
          <a:p>
            <a:pPr lvl="1"/>
            <a:r>
              <a:rPr lang="en-US" dirty="0"/>
              <a:t>Fines based on </a:t>
            </a:r>
            <a:r>
              <a:rPr lang="en-US" i="1" dirty="0"/>
              <a:t>each</a:t>
            </a:r>
            <a:r>
              <a:rPr lang="en-US" dirty="0"/>
              <a:t> indecent utterance in a broadcast</a:t>
            </a:r>
          </a:p>
          <a:p>
            <a:pPr lvl="1"/>
            <a:r>
              <a:rPr lang="en-US" dirty="0"/>
              <a:t>Instead of fine for entire broadcast</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743200"/>
            <a:ext cx="2133600" cy="2133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t>FCC’s Seven Forbidden Words</a:t>
            </a:r>
          </a:p>
        </p:txBody>
      </p:sp>
      <p:sp>
        <p:nvSpPr>
          <p:cNvPr id="28675" name="Content Placeholder 2"/>
          <p:cNvSpPr>
            <a:spLocks noGrp="1"/>
          </p:cNvSpPr>
          <p:nvPr>
            <p:ph idx="1"/>
          </p:nvPr>
        </p:nvSpPr>
        <p:spPr>
          <a:xfrm>
            <a:off x="990600" y="1295400"/>
            <a:ext cx="7772400" cy="5029200"/>
          </a:xfrm>
        </p:spPr>
        <p:txBody>
          <a:bodyPr/>
          <a:lstStyle/>
          <a:p>
            <a:r>
              <a:rPr lang="en-US" dirty="0"/>
              <a:t>Seven words specifically forbidden by FCC on public airwaves – occasion fines:</a:t>
            </a:r>
          </a:p>
          <a:p>
            <a:pPr lvl="1"/>
            <a:r>
              <a:rPr lang="en-US" i="1" dirty="0"/>
              <a:t>Cocksucker</a:t>
            </a:r>
          </a:p>
          <a:p>
            <a:pPr lvl="1"/>
            <a:r>
              <a:rPr lang="en-US" i="1" dirty="0"/>
              <a:t>Cunt</a:t>
            </a:r>
          </a:p>
          <a:p>
            <a:pPr lvl="1"/>
            <a:r>
              <a:rPr lang="en-US" i="1" dirty="0"/>
              <a:t>Fuck</a:t>
            </a:r>
          </a:p>
          <a:p>
            <a:pPr lvl="1"/>
            <a:r>
              <a:rPr lang="en-US" i="1" dirty="0"/>
              <a:t>Motherfucker</a:t>
            </a:r>
          </a:p>
          <a:p>
            <a:pPr lvl="1"/>
            <a:r>
              <a:rPr lang="en-US" i="1" dirty="0"/>
              <a:t>Piss</a:t>
            </a:r>
          </a:p>
          <a:p>
            <a:pPr lvl="1"/>
            <a:r>
              <a:rPr lang="en-US" i="1" dirty="0"/>
              <a:t>Shit</a:t>
            </a:r>
          </a:p>
          <a:p>
            <a:pPr lvl="1"/>
            <a:r>
              <a:rPr lang="en-US" i="1" dirty="0"/>
              <a:t>Tits</a:t>
            </a:r>
          </a:p>
          <a:p>
            <a:r>
              <a:rPr lang="en-US" dirty="0"/>
              <a:t>In 2006, the FCC added </a:t>
            </a:r>
            <a:r>
              <a:rPr lang="en-US" i="1" dirty="0"/>
              <a:t>Bullshit</a:t>
            </a:r>
            <a:r>
              <a:rPr lang="en-US" dirty="0"/>
              <a:t> to the list*</a:t>
            </a:r>
          </a:p>
          <a:p>
            <a:pPr>
              <a:buFont typeface="Wingdings" pitchFamily="2" charset="2"/>
              <a:buNone/>
            </a:pPr>
            <a:r>
              <a:rPr lang="en-US" sz="1600" dirty="0"/>
              <a:t>__________</a:t>
            </a:r>
          </a:p>
          <a:p>
            <a:pPr>
              <a:buFont typeface="Wingdings" pitchFamily="2" charset="2"/>
              <a:buNone/>
            </a:pPr>
            <a:r>
              <a:rPr lang="en-US" sz="1600" dirty="0"/>
              <a:t>* 	See Jarvis, J. (2006). “In defense of bullshit: The big chill of the censor.” </a:t>
            </a:r>
            <a:r>
              <a:rPr lang="en-US" sz="1600" i="1" dirty="0"/>
              <a:t>The Guardian </a:t>
            </a:r>
            <a:r>
              <a:rPr lang="en-US" sz="1600" dirty="0"/>
              <a:t>(Apr 3, 2006). </a:t>
            </a:r>
            <a:r>
              <a:rPr lang="en-US" sz="1600" dirty="0">
                <a:hlinkClick r:id="rId3"/>
              </a:rPr>
              <a:t>http://www.buzzmachine.com/bs/</a:t>
            </a:r>
            <a:r>
              <a:rPr lang="en-US" sz="1600" dirty="0"/>
              <a:t> </a:t>
            </a:r>
          </a:p>
          <a:p>
            <a:endParaRPr lang="en-US" dirty="0"/>
          </a:p>
          <a:p>
            <a:endParaRPr lang="en-US" dirty="0"/>
          </a:p>
        </p:txBody>
      </p:sp>
      <p:sp>
        <p:nvSpPr>
          <p:cNvPr id="4" name="TextBox 3"/>
          <p:cNvSpPr txBox="1"/>
          <p:nvPr/>
        </p:nvSpPr>
        <p:spPr>
          <a:xfrm>
            <a:off x="4419600" y="2286000"/>
            <a:ext cx="4114800" cy="2246769"/>
          </a:xfrm>
          <a:prstGeom prst="rect">
            <a:avLst/>
          </a:prstGeom>
          <a:solidFill>
            <a:srgbClr val="FFC000"/>
          </a:solidFill>
          <a:effectLst>
            <a:outerShdw blurRad="76200" dir="18900000" sy="23000" kx="-1200000" algn="bl" rotWithShape="0">
              <a:prstClr val="black">
                <a:alpha val="20000"/>
              </a:prstClr>
            </a:outerShdw>
          </a:effectLst>
          <a:scene3d>
            <a:camera prst="perspectiveContrastingLeftFacing"/>
            <a:lightRig rig="threePt" dir="t"/>
          </a:scene3d>
        </p:spPr>
        <p:txBody>
          <a:bodyPr>
            <a:spAutoFit/>
          </a:bodyPr>
          <a:lstStyle/>
          <a:p>
            <a:pPr eaLnBrk="0" hangingPunct="0">
              <a:defRPr/>
            </a:pPr>
            <a:r>
              <a:rPr lang="en-US" dirty="0"/>
              <a:t>SOMETHING TO THINK ABOUT:</a:t>
            </a:r>
          </a:p>
          <a:p>
            <a:pPr eaLnBrk="0" hangingPunct="0">
              <a:defRPr/>
            </a:pPr>
            <a:r>
              <a:rPr lang="en-US" i="1" dirty="0"/>
              <a:t>What are the differences between writing these words onto a slide for a lecture on profanity versus using them in class in conversation or saying them on the radio or TV?</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US TV Parental Guidelines</a:t>
            </a:r>
          </a:p>
        </p:txBody>
      </p:sp>
      <p:sp>
        <p:nvSpPr>
          <p:cNvPr id="29699" name="Content Placeholder 2"/>
          <p:cNvSpPr>
            <a:spLocks noGrp="1"/>
          </p:cNvSpPr>
          <p:nvPr>
            <p:ph idx="1"/>
          </p:nvPr>
        </p:nvSpPr>
        <p:spPr>
          <a:xfrm>
            <a:off x="76200" y="1066800"/>
            <a:ext cx="8077200" cy="5486400"/>
          </a:xfrm>
        </p:spPr>
        <p:txBody>
          <a:bodyPr/>
          <a:lstStyle/>
          <a:p>
            <a:r>
              <a:rPr lang="en-US" sz="2000" dirty="0"/>
              <a:t>Began 1997</a:t>
            </a:r>
          </a:p>
          <a:p>
            <a:pPr lvl="1"/>
            <a:r>
              <a:rPr lang="en-US" sz="2000" dirty="0"/>
              <a:t>Voluntary participation by broadcast &amp; cable networks</a:t>
            </a:r>
          </a:p>
          <a:p>
            <a:pPr lvl="1"/>
            <a:r>
              <a:rPr lang="en-US" sz="2000" dirty="0"/>
              <a:t>Also basis of V-chip installed in TV sets manufactured for US use since 2000</a:t>
            </a:r>
          </a:p>
          <a:p>
            <a:r>
              <a:rPr lang="en-US" sz="2000" dirty="0"/>
              <a:t>Ratings:</a:t>
            </a:r>
          </a:p>
          <a:p>
            <a:pPr lvl="1"/>
            <a:r>
              <a:rPr lang="en-US" sz="2000" dirty="0"/>
              <a:t>TV-Y (all children)</a:t>
            </a:r>
          </a:p>
          <a:p>
            <a:pPr lvl="1"/>
            <a:r>
              <a:rPr lang="en-US" sz="2000" dirty="0"/>
              <a:t>TV-Y7 (older children)</a:t>
            </a:r>
          </a:p>
          <a:p>
            <a:pPr lvl="1"/>
            <a:r>
              <a:rPr lang="en-US" sz="2000" dirty="0"/>
              <a:t>TV-G (general audience)</a:t>
            </a:r>
          </a:p>
          <a:p>
            <a:pPr lvl="1"/>
            <a:r>
              <a:rPr lang="en-US" sz="2000" dirty="0"/>
              <a:t>TV-PG (parental guidance)</a:t>
            </a:r>
          </a:p>
          <a:p>
            <a:pPr lvl="1"/>
            <a:r>
              <a:rPr lang="en-US" sz="2000" dirty="0"/>
              <a:t>TV-14 (parents strongly </a:t>
            </a:r>
            <a:br>
              <a:rPr lang="en-US" sz="2000" dirty="0"/>
            </a:br>
            <a:r>
              <a:rPr lang="en-US" sz="2000" dirty="0"/>
              <a:t>cautioned)</a:t>
            </a:r>
          </a:p>
          <a:p>
            <a:pPr lvl="1"/>
            <a:r>
              <a:rPr lang="en-US" sz="2000" dirty="0"/>
              <a:t>TV-MA (17+; subsets include </a:t>
            </a:r>
            <a:br>
              <a:rPr lang="en-US" sz="2000" dirty="0"/>
            </a:br>
            <a:r>
              <a:rPr lang="en-US" sz="2000" dirty="0"/>
              <a:t>ratings for Violence, </a:t>
            </a:r>
            <a:br>
              <a:rPr lang="en-US" sz="2000" dirty="0"/>
            </a:br>
            <a:r>
              <a:rPr lang="en-US" sz="2000" dirty="0"/>
              <a:t>Sexual Content &amp; Language)</a:t>
            </a:r>
          </a:p>
          <a:p>
            <a:endParaRPr lang="en-US" sz="2000"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3099" y="2514600"/>
            <a:ext cx="4368547" cy="3962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74000"/>
                    </a14:imgEffect>
                  </a14:imgLayer>
                </a14:imgProps>
              </a:ext>
              <a:ext uri="{28A0092B-C50C-407E-A947-70E740481C1C}">
                <a14:useLocalDpi xmlns:a14="http://schemas.microsoft.com/office/drawing/2010/main" val="0"/>
              </a:ext>
            </a:extLst>
          </a:blip>
          <a:srcRect/>
          <a:stretch>
            <a:fillRect/>
          </a:stretch>
        </p:blipFill>
        <p:spPr bwMode="auto">
          <a:xfrm>
            <a:off x="8964" y="26893"/>
            <a:ext cx="9135036" cy="6831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 name="Rectangle 2"/>
          <p:cNvSpPr>
            <a:spLocks noGrp="1" noChangeArrowheads="1"/>
          </p:cNvSpPr>
          <p:nvPr>
            <p:ph type="title"/>
          </p:nvPr>
        </p:nvSpPr>
        <p:spPr/>
        <p:txBody>
          <a:bodyPr/>
          <a:lstStyle/>
          <a:p>
            <a:r>
              <a:rPr lang="en-US"/>
              <a:t>Freedom of Speech</a:t>
            </a:r>
          </a:p>
        </p:txBody>
      </p:sp>
      <p:sp>
        <p:nvSpPr>
          <p:cNvPr id="4099" name="Rectangle 3"/>
          <p:cNvSpPr>
            <a:spLocks noGrp="1" noChangeArrowheads="1"/>
          </p:cNvSpPr>
          <p:nvPr>
            <p:ph type="body" idx="1"/>
          </p:nvPr>
        </p:nvSpPr>
        <p:spPr>
          <a:xfrm>
            <a:off x="990600" y="1219200"/>
            <a:ext cx="7162800" cy="5486400"/>
          </a:xfrm>
        </p:spPr>
        <p:txBody>
          <a:bodyPr/>
          <a:lstStyle/>
          <a:p>
            <a:pPr>
              <a:lnSpc>
                <a:spcPct val="80000"/>
              </a:lnSpc>
            </a:pPr>
            <a:r>
              <a:rPr lang="en-US"/>
              <a:t>Freedom of expression</a:t>
            </a:r>
          </a:p>
          <a:p>
            <a:pPr>
              <a:lnSpc>
                <a:spcPct val="80000"/>
              </a:lnSpc>
            </a:pPr>
            <a:r>
              <a:rPr lang="en-US"/>
              <a:t>Oral and written</a:t>
            </a:r>
          </a:p>
          <a:p>
            <a:pPr>
              <a:lnSpc>
                <a:spcPct val="80000"/>
              </a:lnSpc>
            </a:pPr>
            <a:r>
              <a:rPr lang="en-US"/>
              <a:t>From </a:t>
            </a:r>
            <a:r>
              <a:rPr lang="en-US" i="1"/>
              <a:t>governmental</a:t>
            </a:r>
            <a:r>
              <a:rPr lang="en-US"/>
              <a:t> prior restraint</a:t>
            </a:r>
          </a:p>
          <a:p>
            <a:pPr>
              <a:lnSpc>
                <a:spcPct val="80000"/>
              </a:lnSpc>
            </a:pPr>
            <a:r>
              <a:rPr lang="en-US"/>
              <a:t>Except as such expression constitutes </a:t>
            </a:r>
          </a:p>
          <a:p>
            <a:pPr lvl="1">
              <a:lnSpc>
                <a:spcPct val="80000"/>
              </a:lnSpc>
            </a:pPr>
            <a:r>
              <a:rPr lang="en-US"/>
              <a:t>Libel</a:t>
            </a:r>
          </a:p>
          <a:p>
            <a:pPr lvl="1">
              <a:lnSpc>
                <a:spcPct val="80000"/>
              </a:lnSpc>
            </a:pPr>
            <a:r>
              <a:rPr lang="en-US"/>
              <a:t>Slander</a:t>
            </a:r>
          </a:p>
          <a:p>
            <a:pPr lvl="1">
              <a:lnSpc>
                <a:spcPct val="80000"/>
              </a:lnSpc>
            </a:pPr>
            <a:r>
              <a:rPr lang="en-US"/>
              <a:t>Obscenity, </a:t>
            </a:r>
          </a:p>
          <a:p>
            <a:pPr lvl="1">
              <a:lnSpc>
                <a:spcPct val="80000"/>
              </a:lnSpc>
            </a:pPr>
            <a:r>
              <a:rPr lang="en-US"/>
              <a:t>Sedition, or </a:t>
            </a:r>
          </a:p>
          <a:p>
            <a:pPr lvl="1">
              <a:lnSpc>
                <a:spcPct val="80000"/>
              </a:lnSpc>
            </a:pPr>
            <a:r>
              <a:rPr lang="en-US"/>
              <a:t>Criminal conduct such as </a:t>
            </a:r>
          </a:p>
          <a:p>
            <a:pPr lvl="2">
              <a:lnSpc>
                <a:spcPct val="80000"/>
              </a:lnSpc>
            </a:pPr>
            <a:r>
              <a:rPr lang="en-US"/>
              <a:t>Bribery, </a:t>
            </a:r>
          </a:p>
          <a:p>
            <a:pPr lvl="2">
              <a:lnSpc>
                <a:spcPct val="80000"/>
              </a:lnSpc>
            </a:pPr>
            <a:r>
              <a:rPr lang="en-US"/>
              <a:t>Perjury, or </a:t>
            </a:r>
          </a:p>
          <a:p>
            <a:pPr lvl="2">
              <a:lnSpc>
                <a:spcPct val="80000"/>
              </a:lnSpc>
            </a:pPr>
            <a:r>
              <a:rPr lang="en-US"/>
              <a:t>Incitement to riot</a:t>
            </a:r>
          </a:p>
          <a:p>
            <a:pPr>
              <a:lnSpc>
                <a:spcPct val="80000"/>
              </a:lnSpc>
              <a:buFont typeface="Wingdings" pitchFamily="2" charset="2"/>
              <a:buNone/>
            </a:pPr>
            <a:r>
              <a:rPr lang="en-US" sz="1600" i="1"/>
              <a:t>_____</a:t>
            </a:r>
          </a:p>
          <a:p>
            <a:pPr>
              <a:lnSpc>
                <a:spcPct val="80000"/>
              </a:lnSpc>
              <a:buFont typeface="Wingdings" pitchFamily="2" charset="2"/>
              <a:buNone/>
            </a:pPr>
            <a:r>
              <a:rPr lang="en-US" sz="1600" i="1"/>
              <a:t>Microsoft ® Encarta ® 2006.</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55000"/>
                    </a14:imgEffect>
                  </a14:imgLayer>
                </a14:imgProps>
              </a:ext>
              <a:ext uri="{28A0092B-C50C-407E-A947-70E740481C1C}">
                <a14:useLocalDpi xmlns:a14="http://schemas.microsoft.com/office/drawing/2010/main" val="0"/>
              </a:ext>
            </a:extLst>
          </a:blip>
          <a:srcRect/>
          <a:stretch>
            <a:fillRect/>
          </a:stretch>
        </p:blipFill>
        <p:spPr bwMode="auto">
          <a:xfrm>
            <a:off x="380999" y="0"/>
            <a:ext cx="774954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2" name="Title 1"/>
          <p:cNvSpPr>
            <a:spLocks noGrp="1"/>
          </p:cNvSpPr>
          <p:nvPr>
            <p:ph type="title"/>
          </p:nvPr>
        </p:nvSpPr>
        <p:spPr/>
        <p:txBody>
          <a:bodyPr/>
          <a:lstStyle/>
          <a:p>
            <a:r>
              <a:rPr lang="en-US"/>
              <a:t>US MPAA film ratings</a:t>
            </a:r>
          </a:p>
        </p:txBody>
      </p:sp>
      <p:sp>
        <p:nvSpPr>
          <p:cNvPr id="30723" name="Content Placeholder 2"/>
          <p:cNvSpPr>
            <a:spLocks noGrp="1"/>
          </p:cNvSpPr>
          <p:nvPr>
            <p:ph idx="1"/>
          </p:nvPr>
        </p:nvSpPr>
        <p:spPr>
          <a:xfrm>
            <a:off x="990600" y="1066800"/>
            <a:ext cx="7772400" cy="5486400"/>
          </a:xfrm>
        </p:spPr>
        <p:txBody>
          <a:bodyPr/>
          <a:lstStyle/>
          <a:p>
            <a:r>
              <a:rPr lang="en-US"/>
              <a:t>Began 1968</a:t>
            </a:r>
          </a:p>
          <a:p>
            <a:pPr lvl="1"/>
            <a:r>
              <a:rPr lang="en-US"/>
              <a:t>Voluntary</a:t>
            </a:r>
          </a:p>
          <a:p>
            <a:pPr lvl="1"/>
            <a:r>
              <a:rPr lang="en-US"/>
              <a:t>All domestic films rated for use in theaters</a:t>
            </a:r>
          </a:p>
          <a:p>
            <a:pPr lvl="1"/>
            <a:r>
              <a:rPr lang="en-US"/>
              <a:t>Unrated versions available on DVD</a:t>
            </a:r>
          </a:p>
          <a:p>
            <a:r>
              <a:rPr lang="en-US"/>
              <a:t>Ratings include</a:t>
            </a:r>
          </a:p>
          <a:p>
            <a:pPr lvl="1"/>
            <a:r>
              <a:rPr lang="en-US"/>
              <a:t>G (general audiences)</a:t>
            </a:r>
          </a:p>
          <a:p>
            <a:pPr lvl="1"/>
            <a:r>
              <a:rPr lang="en-US"/>
              <a:t>PG (parental guidance)</a:t>
            </a:r>
          </a:p>
          <a:p>
            <a:pPr lvl="1"/>
            <a:r>
              <a:rPr lang="en-US"/>
              <a:t>PG-13 (parents strongly cautioned)</a:t>
            </a:r>
          </a:p>
          <a:p>
            <a:pPr lvl="1"/>
            <a:r>
              <a:rPr lang="en-US"/>
              <a:t>R (restricted: under 17 only with parent or other adult </a:t>
            </a:r>
            <a:r>
              <a:rPr lang="en-US" i="1"/>
              <a:t>guardian</a:t>
            </a:r>
            <a:r>
              <a:rPr lang="en-US"/>
              <a:t>)</a:t>
            </a:r>
          </a:p>
          <a:p>
            <a:pPr lvl="1"/>
            <a:r>
              <a:rPr lang="en-US"/>
              <a:t>NC-17 (restricted: no one under 17 at all)</a:t>
            </a:r>
          </a:p>
          <a:p>
            <a:r>
              <a:rPr lang="en-US"/>
              <a:t>“X” rating was abandoned in 1990 due to usage by pornography industry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990600" y="152400"/>
            <a:ext cx="7162800" cy="5029200"/>
          </a:xfrm>
        </p:spPr>
        <p:txBody>
          <a:bodyPr/>
          <a:lstStyle/>
          <a:p>
            <a:pPr algn="ctr"/>
            <a:r>
              <a:rPr lang="en-US" sz="8000"/>
              <a:t>DISCUSSION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9144000" cy="6858000"/>
          </a:xfrm>
          <a:prstGeom prst="rect">
            <a:avLst/>
          </a:prstGeom>
          <a:blipFill>
            <a:blip r:embed="rId3"/>
            <a:tile tx="0" ty="0" sx="100000" sy="100000" flip="none" algn="tl"/>
          </a:bli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pitchFamily="34" charset="0"/>
            </a:endParaRPr>
          </a:p>
        </p:txBody>
      </p:sp>
      <p:sp>
        <p:nvSpPr>
          <p:cNvPr id="5122" name="Rectangle 2"/>
          <p:cNvSpPr>
            <a:spLocks noGrp="1" noChangeArrowheads="1"/>
          </p:cNvSpPr>
          <p:nvPr>
            <p:ph type="title"/>
          </p:nvPr>
        </p:nvSpPr>
        <p:spPr/>
        <p:txBody>
          <a:bodyPr/>
          <a:lstStyle/>
          <a:p>
            <a:r>
              <a:rPr lang="en-US"/>
              <a:t>First Amendment of the US Constitution</a:t>
            </a:r>
          </a:p>
        </p:txBody>
      </p:sp>
      <p:sp>
        <p:nvSpPr>
          <p:cNvPr id="5123" name="Rectangle 3"/>
          <p:cNvSpPr>
            <a:spLocks noGrp="1" noChangeArrowheads="1"/>
          </p:cNvSpPr>
          <p:nvPr>
            <p:ph type="body" idx="1"/>
          </p:nvPr>
        </p:nvSpPr>
        <p:spPr>
          <a:xfrm>
            <a:off x="304800" y="1295400"/>
            <a:ext cx="8534400" cy="5029200"/>
          </a:xfrm>
        </p:spPr>
        <p:txBody>
          <a:bodyPr/>
          <a:lstStyle/>
          <a:p>
            <a:pPr algn="ctr">
              <a:buFont typeface="Wingdings" pitchFamily="2" charset="2"/>
              <a:buNone/>
            </a:pPr>
            <a:r>
              <a:rPr lang="en-US" sz="4800">
                <a:latin typeface="Blackadder ITC" pitchFamily="82" charset="0"/>
              </a:rPr>
              <a:t>	Congress shall make no law respecting an establishment of religion, or prohibiting the free exercise thereof; </a:t>
            </a:r>
            <a:r>
              <a:rPr lang="en-US" sz="4800" u="sng">
                <a:latin typeface="Blackadder ITC" pitchFamily="82" charset="0"/>
              </a:rPr>
              <a:t>or abridging the freedom of speech</a:t>
            </a:r>
            <a:r>
              <a:rPr lang="en-US" sz="4800">
                <a:latin typeface="Blackadder ITC" pitchFamily="82" charset="0"/>
              </a:rPr>
              <a:t>, or of the press, or the right of the people peaceably to assemble, and to petition the Government for a redress of grievances.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r>
              <a:rPr lang="en-US"/>
              <a:t>Pornography and Culture</a:t>
            </a:r>
          </a:p>
        </p:txBody>
      </p:sp>
      <p:sp>
        <p:nvSpPr>
          <p:cNvPr id="6147" name="Rectangle 5"/>
          <p:cNvSpPr>
            <a:spLocks noGrp="1" noChangeArrowheads="1"/>
          </p:cNvSpPr>
          <p:nvPr>
            <p:ph type="body" idx="1"/>
          </p:nvPr>
        </p:nvSpPr>
        <p:spPr>
          <a:xfrm>
            <a:off x="990600" y="1143000"/>
            <a:ext cx="7162800" cy="5181600"/>
          </a:xfrm>
        </p:spPr>
        <p:txBody>
          <a:bodyPr/>
          <a:lstStyle/>
          <a:p>
            <a:r>
              <a:rPr lang="en-US"/>
              <a:t>Definitions of pornography vary in space and time</a:t>
            </a:r>
          </a:p>
          <a:p>
            <a:r>
              <a:rPr lang="en-US"/>
              <a:t>Scandinavian countries have far less concern about nudity than USA</a:t>
            </a:r>
          </a:p>
          <a:p>
            <a:r>
              <a:rPr lang="en-US"/>
              <a:t>Some Muslim countries view any sight of a woman’s body except the eyes as indecent and provocative</a:t>
            </a:r>
          </a:p>
          <a:p>
            <a:r>
              <a:rPr lang="en-US"/>
              <a:t>Saudi Arabian censorship concerned primarily with preventing views of women in positions of autonomy and authority</a:t>
            </a:r>
          </a:p>
          <a:p>
            <a:r>
              <a:rPr lang="en-US"/>
              <a:t>African tribal women who habitually go bare-breasted laughed upon hearing of American men’s reactions:  “You mean they act like </a:t>
            </a:r>
            <a:r>
              <a:rPr lang="en-US" i="1"/>
              <a:t>babies</a:t>
            </a:r>
            <a:r>
              <a:rPr lang="en-US"/>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The Schema Influences Perceptions</a:t>
            </a:r>
          </a:p>
        </p:txBody>
      </p:sp>
      <p:sp>
        <p:nvSpPr>
          <p:cNvPr id="8195" name="Rectangle 3"/>
          <p:cNvSpPr>
            <a:spLocks noGrp="1" noChangeArrowheads="1"/>
          </p:cNvSpPr>
          <p:nvPr>
            <p:ph type="body" idx="1"/>
          </p:nvPr>
        </p:nvSpPr>
        <p:spPr>
          <a:xfrm>
            <a:off x="304800" y="1219200"/>
            <a:ext cx="5486400" cy="5410200"/>
          </a:xfrm>
        </p:spPr>
        <p:txBody>
          <a:bodyPr/>
          <a:lstStyle/>
          <a:p>
            <a:r>
              <a:rPr lang="en-US" sz="2200" dirty="0"/>
              <a:t>Cognitive framework</a:t>
            </a:r>
          </a:p>
          <a:p>
            <a:r>
              <a:rPr lang="en-US" sz="2200" dirty="0"/>
              <a:t>What allows observations to make sense</a:t>
            </a:r>
          </a:p>
          <a:p>
            <a:r>
              <a:rPr lang="en-US" sz="2200" dirty="0"/>
              <a:t>We interpret observations </a:t>
            </a:r>
            <a:br>
              <a:rPr lang="en-US" sz="2200" dirty="0"/>
            </a:br>
            <a:r>
              <a:rPr lang="en-US" sz="2200" dirty="0"/>
              <a:t>in context</a:t>
            </a:r>
          </a:p>
          <a:p>
            <a:pPr lvl="1"/>
            <a:r>
              <a:rPr lang="en-US" sz="2200" dirty="0"/>
              <a:t>Imagine that your colleague appears at work dressed like this:</a:t>
            </a:r>
          </a:p>
          <a:p>
            <a:pPr lvl="1"/>
            <a:r>
              <a:rPr lang="en-US" sz="2200" dirty="0"/>
              <a:t>But what if your colleagues is at the company swimming pool?</a:t>
            </a:r>
          </a:p>
          <a:p>
            <a:pPr lvl="1"/>
            <a:r>
              <a:rPr lang="en-US" sz="2200" dirty="0"/>
              <a:t>Results in radically different interpretation from schema for the business meeting. . . .</a:t>
            </a:r>
          </a:p>
          <a:p>
            <a:r>
              <a:rPr lang="en-US" sz="2200" dirty="0"/>
              <a:t>In security, schema for </a:t>
            </a:r>
            <a:r>
              <a:rPr lang="en-US" sz="2200" i="1" dirty="0"/>
              <a:t>normal politeness</a:t>
            </a:r>
            <a:r>
              <a:rPr lang="en-US" sz="2200" dirty="0"/>
              <a:t> conflicts with schema for </a:t>
            </a:r>
            <a:r>
              <a:rPr lang="en-US" sz="2200" i="1" dirty="0"/>
              <a:t>secure behavior</a:t>
            </a:r>
          </a:p>
        </p:txBody>
      </p:sp>
      <p:pic>
        <p:nvPicPr>
          <p:cNvPr id="5" name="Picture 4" descr="temp.png"/>
          <p:cNvPicPr>
            <a:picLocks noChangeAspect="1"/>
          </p:cNvPicPr>
          <p:nvPr/>
        </p:nvPicPr>
        <p:blipFill>
          <a:blip r:embed="rId3" cstate="print"/>
          <a:stretch>
            <a:fillRect/>
          </a:stretch>
        </p:blipFill>
        <p:spPr>
          <a:xfrm>
            <a:off x="5867400" y="1066800"/>
            <a:ext cx="3096877" cy="4764426"/>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6217266" y="6019800"/>
            <a:ext cx="2397143" cy="276999"/>
          </a:xfrm>
          <a:prstGeom prst="rect">
            <a:avLst/>
          </a:prstGeom>
          <a:solidFill>
            <a:srgbClr val="FFC000"/>
          </a:solidFill>
          <a:scene3d>
            <a:camera prst="orthographicFront"/>
            <a:lightRig rig="threePt" dir="t"/>
          </a:scene3d>
          <a:sp3d>
            <a:bevelT/>
          </a:sp3d>
        </p:spPr>
        <p:txBody>
          <a:bodyPr wrap="square" rtlCol="0">
            <a:spAutoFit/>
          </a:bodyPr>
          <a:lstStyle/>
          <a:p>
            <a:pPr algn="ctr"/>
            <a:r>
              <a:rPr lang="en-US" sz="1200" i="1" dirty="0"/>
              <a:t>This slide is from IS342 notes.</a:t>
            </a:r>
          </a:p>
        </p:txBody>
      </p:sp>
    </p:spTree>
    <p:extLst>
      <p:ext uri="{BB962C8B-B14F-4D97-AF65-F5344CB8AC3E}">
        <p14:creationId xmlns:p14="http://schemas.microsoft.com/office/powerpoint/2010/main" val="23639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defTabSz="914400"/>
            <a:r>
              <a:rPr lang="en-US"/>
              <a:t>Pornography in the USA</a:t>
            </a:r>
          </a:p>
        </p:txBody>
      </p:sp>
      <p:sp>
        <p:nvSpPr>
          <p:cNvPr id="7171" name="Rectangle 3"/>
          <p:cNvSpPr>
            <a:spLocks noGrp="1" noChangeArrowheads="1"/>
          </p:cNvSpPr>
          <p:nvPr>
            <p:ph type="body" idx="1"/>
          </p:nvPr>
        </p:nvSpPr>
        <p:spPr>
          <a:xfrm>
            <a:off x="0" y="1676400"/>
            <a:ext cx="4953000" cy="4648200"/>
          </a:xfrm>
        </p:spPr>
        <p:txBody>
          <a:bodyPr/>
          <a:lstStyle/>
          <a:p>
            <a:pPr marL="342900" indent="-342900">
              <a:lnSpc>
                <a:spcPct val="80000"/>
              </a:lnSpc>
            </a:pPr>
            <a:r>
              <a:rPr lang="en-US" dirty="0"/>
              <a:t>Sexually explicit </a:t>
            </a:r>
          </a:p>
          <a:p>
            <a:pPr marL="342900" indent="-342900">
              <a:lnSpc>
                <a:spcPct val="80000"/>
              </a:lnSpc>
            </a:pPr>
            <a:r>
              <a:rPr lang="en-US" dirty="0"/>
              <a:t>Films, magazines, writings, photographs, or other materials </a:t>
            </a:r>
          </a:p>
          <a:p>
            <a:pPr marL="342900" indent="-342900">
              <a:lnSpc>
                <a:spcPct val="80000"/>
              </a:lnSpc>
            </a:pPr>
            <a:r>
              <a:rPr lang="en-US" dirty="0"/>
              <a:t>Intended to arouse sexual excitement in their audience</a:t>
            </a:r>
          </a:p>
          <a:p>
            <a:pPr marL="342900" indent="-342900">
              <a:lnSpc>
                <a:spcPct val="80000"/>
              </a:lnSpc>
            </a:pPr>
            <a:r>
              <a:rPr lang="en-US" dirty="0"/>
              <a:t>Word is derived from the Greek </a:t>
            </a:r>
            <a:br>
              <a:rPr lang="en-US" dirty="0"/>
            </a:br>
            <a:r>
              <a:rPr lang="el-GR" dirty="0">
                <a:cs typeface="Arial" charset="0"/>
              </a:rPr>
              <a:t>πορνε</a:t>
            </a:r>
            <a:r>
              <a:rPr lang="en-US" dirty="0"/>
              <a:t> (</a:t>
            </a:r>
            <a:r>
              <a:rPr lang="en-US" i="1" dirty="0" err="1"/>
              <a:t>pornē</a:t>
            </a:r>
            <a:r>
              <a:rPr lang="en-US" i="1" dirty="0"/>
              <a:t>  -- </a:t>
            </a:r>
            <a:r>
              <a:rPr lang="en-US" dirty="0"/>
              <a:t>prostitute) and </a:t>
            </a:r>
            <a:br>
              <a:rPr lang="en-US" dirty="0"/>
            </a:br>
            <a:r>
              <a:rPr lang="el-GR" dirty="0">
                <a:cs typeface="Arial" charset="0"/>
              </a:rPr>
              <a:t>γραφειν</a:t>
            </a:r>
            <a:r>
              <a:rPr lang="en-US" dirty="0"/>
              <a:t> (</a:t>
            </a:r>
            <a:r>
              <a:rPr lang="en-US" i="1" dirty="0" err="1"/>
              <a:t>graphein</a:t>
            </a:r>
            <a:r>
              <a:rPr lang="en-US" dirty="0"/>
              <a:t> -- to write)</a:t>
            </a:r>
          </a:p>
          <a:p>
            <a:pPr marL="342900" indent="-342900">
              <a:lnSpc>
                <a:spcPct val="80000"/>
              </a:lnSpc>
            </a:pPr>
            <a:r>
              <a:rPr lang="en-US" dirty="0"/>
              <a:t>Distinct from </a:t>
            </a:r>
            <a:r>
              <a:rPr lang="en-US" i="1" dirty="0"/>
              <a:t>obscenity</a:t>
            </a:r>
            <a:endParaRPr lang="en-US" sz="2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209800"/>
            <a:ext cx="3962400" cy="2971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defTabSz="914400"/>
            <a:r>
              <a:rPr lang="en-US"/>
              <a:t>Obscenity</a:t>
            </a:r>
          </a:p>
        </p:txBody>
      </p:sp>
      <p:sp>
        <p:nvSpPr>
          <p:cNvPr id="8195" name="Rectangle 3"/>
          <p:cNvSpPr>
            <a:spLocks noGrp="1" noChangeArrowheads="1"/>
          </p:cNvSpPr>
          <p:nvPr>
            <p:ph type="body" idx="1"/>
          </p:nvPr>
        </p:nvSpPr>
        <p:spPr>
          <a:xfrm>
            <a:off x="990600" y="1143000"/>
            <a:ext cx="7848600" cy="5410200"/>
          </a:xfrm>
        </p:spPr>
        <p:txBody>
          <a:bodyPr/>
          <a:lstStyle/>
          <a:p>
            <a:pPr marL="457200" indent="-457200">
              <a:lnSpc>
                <a:spcPct val="80000"/>
              </a:lnSpc>
            </a:pPr>
            <a:r>
              <a:rPr lang="en-US" sz="2200" dirty="0"/>
              <a:t>Obscenity difficult to define</a:t>
            </a:r>
          </a:p>
          <a:p>
            <a:pPr marL="457200" indent="-457200">
              <a:lnSpc>
                <a:spcPct val="80000"/>
              </a:lnSpc>
            </a:pPr>
            <a:r>
              <a:rPr lang="en-US" sz="2200" dirty="0"/>
              <a:t>Miller Test, AKA “community standards” used to determine whether expression has crossed the line from pornography to obscenity</a:t>
            </a:r>
          </a:p>
          <a:p>
            <a:pPr marL="914400" lvl="1" indent="-457200">
              <a:lnSpc>
                <a:spcPct val="80000"/>
              </a:lnSpc>
              <a:buFont typeface="Wingdings" pitchFamily="2" charset="2"/>
              <a:buAutoNum type="arabicPeriod"/>
            </a:pPr>
            <a:r>
              <a:rPr lang="en-US" sz="2200" dirty="0"/>
              <a:t>Would the “average person,” applying “contemporary community standards,” find the work, taken as a whole, appeals to the “prurient interest”?</a:t>
            </a:r>
          </a:p>
          <a:p>
            <a:pPr marL="914400" lvl="1" indent="-457200">
              <a:lnSpc>
                <a:spcPct val="80000"/>
              </a:lnSpc>
              <a:buFont typeface="Wingdings" pitchFamily="2" charset="2"/>
              <a:buAutoNum type="arabicPeriod"/>
            </a:pPr>
            <a:r>
              <a:rPr lang="en-US" sz="2200" dirty="0"/>
              <a:t>Does the work depict or describe, in a “patently offensive way,” sexual conduct specifically defined by applicable state law?</a:t>
            </a:r>
          </a:p>
          <a:p>
            <a:pPr marL="914400" lvl="1" indent="-457200">
              <a:lnSpc>
                <a:spcPct val="80000"/>
              </a:lnSpc>
              <a:buFont typeface="Wingdings" pitchFamily="2" charset="2"/>
              <a:buAutoNum type="arabicPeriod"/>
            </a:pPr>
            <a:r>
              <a:rPr lang="en-US" sz="2200" dirty="0"/>
              <a:t>Does the work, taken as a whole, lack “serious” literary, artistic, political, or scientific value?</a:t>
            </a:r>
          </a:p>
          <a:p>
            <a:pPr marL="457200" indent="-457200">
              <a:lnSpc>
                <a:spcPct val="80000"/>
              </a:lnSpc>
            </a:pPr>
            <a:r>
              <a:rPr lang="en-US" sz="2200" dirty="0"/>
              <a:t>Problems for the Internet – global reach, universal access</a:t>
            </a:r>
          </a:p>
          <a:p>
            <a:pPr marL="914400" lvl="1" indent="-457200">
              <a:lnSpc>
                <a:spcPct val="80000"/>
              </a:lnSpc>
            </a:pPr>
            <a:r>
              <a:rPr lang="en-US" sz="2200" dirty="0"/>
              <a:t>Which community?</a:t>
            </a:r>
          </a:p>
          <a:p>
            <a:pPr marL="914400" lvl="1" indent="-457200">
              <a:lnSpc>
                <a:spcPct val="80000"/>
              </a:lnSpc>
            </a:pPr>
            <a:r>
              <a:rPr lang="en-US" sz="2200" dirty="0"/>
              <a:t>Whose standards?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lstStyle/>
          <a:p>
            <a:r>
              <a:rPr lang="en-US"/>
              <a:t>Effects of Pornography</a:t>
            </a:r>
          </a:p>
        </p:txBody>
      </p:sp>
      <p:sp>
        <p:nvSpPr>
          <p:cNvPr id="9219" name="Rectangle 5"/>
          <p:cNvSpPr>
            <a:spLocks noGrp="1" noChangeArrowheads="1"/>
          </p:cNvSpPr>
          <p:nvPr>
            <p:ph type="body" idx="1"/>
          </p:nvPr>
        </p:nvSpPr>
        <p:spPr/>
        <p:txBody>
          <a:bodyPr/>
          <a:lstStyle/>
          <a:p>
            <a:r>
              <a:rPr lang="en-US"/>
              <a:t>Highly controversial subject</a:t>
            </a:r>
          </a:p>
          <a:p>
            <a:r>
              <a:rPr lang="en-US"/>
              <a:t>Opponents of pornography assert association with “immorality, sexual violence, and negative attitudes toward women” [Microsoft ® Encarta ® 2006]</a:t>
            </a:r>
          </a:p>
          <a:p>
            <a:r>
              <a:rPr lang="en-US"/>
              <a:t>Proponents claim harmless</a:t>
            </a:r>
          </a:p>
          <a:p>
            <a:r>
              <a:rPr lang="en-US"/>
              <a:t>Violent pornography usually classed separately</a:t>
            </a:r>
          </a:p>
          <a:p>
            <a:pPr lvl="1"/>
            <a:r>
              <a:rPr lang="en-US"/>
              <a:t>Studies involved measuring aspects of aggressivity &amp; arousal after various kinds of porn</a:t>
            </a:r>
          </a:p>
          <a:p>
            <a:pPr lvl="1"/>
            <a:r>
              <a:rPr lang="en-US"/>
              <a:t>But research findings highly contested</a:t>
            </a:r>
          </a:p>
        </p:txBody>
      </p:sp>
    </p:spTree>
  </p:cSld>
  <p:clrMapOvr>
    <a:masterClrMapping/>
  </p:clrMapOvr>
</p:sld>
</file>

<file path=ppt/theme/theme1.xml><?xml version="1.0" encoding="utf-8"?>
<a:theme xmlns:a="http://schemas.openxmlformats.org/drawingml/2006/main" name="CJ 341 Class Notes">
  <a:themeElements>
    <a:clrScheme name="CJ 341 Class Notes 9">
      <a:dk1>
        <a:srgbClr val="000000"/>
      </a:dk1>
      <a:lt1>
        <a:srgbClr val="FFFFFF"/>
      </a:lt1>
      <a:dk2>
        <a:srgbClr val="80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fontScheme name="CJ 341 Class Notes">
      <a:majorFont>
        <a:latin typeface="Bookman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CJ 341 Class Not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J 341 Class Not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J 341 Class Not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J 341 Class Not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J 341 Class Not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J 341 Class Not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J 341 Class Not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J 341 Class Notes 8">
        <a:dk1>
          <a:srgbClr val="000000"/>
        </a:dk1>
        <a:lt1>
          <a:srgbClr val="FFFFFF"/>
        </a:lt1>
        <a:dk2>
          <a:srgbClr val="FF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CJ 341 Class Notes 9">
        <a:dk1>
          <a:srgbClr val="000000"/>
        </a:dk1>
        <a:lt1>
          <a:srgbClr val="FFFFFF"/>
        </a:lt1>
        <a:dk2>
          <a:srgbClr val="80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CJ 341 Class Notes</Template>
  <TotalTime>1551</TotalTime>
  <Words>2120</Words>
  <Application>Microsoft Office PowerPoint</Application>
  <PresentationFormat>On-screen Show (4:3)</PresentationFormat>
  <Paragraphs>267</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Arial Narrow</vt:lpstr>
      <vt:lpstr>Blackadder ITC</vt:lpstr>
      <vt:lpstr>Bookman Old Style</vt:lpstr>
      <vt:lpstr>Times New Roman</vt:lpstr>
      <vt:lpstr>Wingdings</vt:lpstr>
      <vt:lpstr>CJ 341 Class Notes</vt:lpstr>
      <vt:lpstr>Indecency &amp; Adult Pornography</vt:lpstr>
      <vt:lpstr>Topics</vt:lpstr>
      <vt:lpstr>Freedom of Speech</vt:lpstr>
      <vt:lpstr>First Amendment of the US Constitution</vt:lpstr>
      <vt:lpstr>Pornography and Culture</vt:lpstr>
      <vt:lpstr>The Schema Influences Perceptions</vt:lpstr>
      <vt:lpstr>Pornography in the USA</vt:lpstr>
      <vt:lpstr>Obscenity</vt:lpstr>
      <vt:lpstr>Effects of Pornography</vt:lpstr>
      <vt:lpstr>The Conservative View</vt:lpstr>
      <vt:lpstr>Feminist Analysis</vt:lpstr>
      <vt:lpstr>Liberal or Civil-Libertarian Views</vt:lpstr>
      <vt:lpstr>History of US Law on Pornography</vt:lpstr>
      <vt:lpstr>Legislation (cont’d)</vt:lpstr>
      <vt:lpstr>Review of Significant  Laws &amp; Cases</vt:lpstr>
      <vt:lpstr>CDA (1996)</vt:lpstr>
      <vt:lpstr>COPA (1997)</vt:lpstr>
      <vt:lpstr>CIPA (2000)</vt:lpstr>
      <vt:lpstr>CIPA (cont’d)</vt:lpstr>
      <vt:lpstr>The Brian Dalton Case</vt:lpstr>
      <vt:lpstr>Dalton (cont’d)</vt:lpstr>
      <vt:lpstr>Dalton (cont’d)</vt:lpstr>
      <vt:lpstr>Dalton (cont’d)</vt:lpstr>
      <vt:lpstr>Dalton (cont’d)</vt:lpstr>
      <vt:lpstr>Other US Regulations re Pornography and Indecency</vt:lpstr>
      <vt:lpstr>US FCC regulations</vt:lpstr>
      <vt:lpstr>FCC (cont’d)</vt:lpstr>
      <vt:lpstr>FCC’s Seven Forbidden Words</vt:lpstr>
      <vt:lpstr>US TV Parental Guidelines</vt:lpstr>
      <vt:lpstr>US MPAA film ratings</vt:lpstr>
      <vt:lpstr>DISCUSSION</vt:lpstr>
    </vt:vector>
  </TitlesOfParts>
  <Manager>Stan Shernock, PhD</Manager>
  <Company>Norwich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Indecency &amp; Pornography</dc:title>
  <dc:subject>CJ341/IA241</dc:subject>
  <dc:creator>M. E. Kabay, PhD, CISSP-ISSMP</dc:creator>
  <cp:keywords/>
  <dc:description>Updated by MK 2011-09-14</dc:description>
  <cp:lastModifiedBy>Mich Kabay</cp:lastModifiedBy>
  <cp:revision>75</cp:revision>
  <dcterms:created xsi:type="dcterms:W3CDTF">2006-09-14T12:45:51Z</dcterms:created>
  <dcterms:modified xsi:type="dcterms:W3CDTF">2021-02-05T19:55:26Z</dcterms:modified>
  <cp:category/>
</cp:coreProperties>
</file>