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4"/>
  </p:notesMasterIdLst>
  <p:handoutMasterIdLst>
    <p:handoutMasterId r:id="rId15"/>
  </p:handoutMasterIdLst>
  <p:sldIdLst>
    <p:sldId id="285" r:id="rId2"/>
    <p:sldId id="257" r:id="rId3"/>
    <p:sldId id="289" r:id="rId4"/>
    <p:sldId id="339" r:id="rId5"/>
    <p:sldId id="310" r:id="rId6"/>
    <p:sldId id="340" r:id="rId7"/>
    <p:sldId id="341" r:id="rId8"/>
    <p:sldId id="342" r:id="rId9"/>
    <p:sldId id="343" r:id="rId10"/>
    <p:sldId id="337" r:id="rId11"/>
    <p:sldId id="338" r:id="rId12"/>
    <p:sldId id="288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10" autoAdjust="0"/>
  </p:normalViewPr>
  <p:slideViewPr>
    <p:cSldViewPr>
      <p:cViewPr>
        <p:scale>
          <a:sx n="66" d="100"/>
          <a:sy n="66" d="100"/>
        </p:scale>
        <p:origin x="-1818" y="-882"/>
      </p:cViewPr>
      <p:guideLst>
        <p:guide orient="horz" pos="2160"/>
        <p:guide pos="2832"/>
      </p:guideLst>
    </p:cSldViewPr>
  </p:slideViewPr>
  <p:outlineViewPr>
    <p:cViewPr>
      <p:scale>
        <a:sx n="33" d="100"/>
        <a:sy n="33" d="100"/>
      </p:scale>
      <p:origin x="0" y="67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568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04800"/>
            <a:ext cx="7315200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pt-BR"/>
              <a:t>CJ341/IA241/IA241 Class Notes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839200"/>
            <a:ext cx="7313612" cy="304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eaLnBrk="0" hangingPunct="0">
              <a:defRPr sz="1200"/>
            </a:lvl1pPr>
          </a:lstStyle>
          <a:p>
            <a:pPr>
              <a:defRPr/>
            </a:pPr>
            <a:fld id="{F6EBB2F2-CA1C-4742-8C91-88F4DC73B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50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pitchFamily="34" charset="0"/>
              </a:defRPr>
            </a:lvl1pPr>
          </a:lstStyle>
          <a:p>
            <a:pPr>
              <a:defRPr/>
            </a:pPr>
            <a:fld id="{73E10B64-65A0-4060-B477-36D4F6942B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455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AD9A2-ED1A-4E4C-A9E9-C3BB15CBB314}" type="slidenum">
              <a:rPr lang="en-US" smtClean="0">
                <a:latin typeface="Arial" charset="0"/>
              </a:rPr>
              <a:pPr/>
              <a:t>1</a:t>
            </a:fld>
            <a:endParaRPr lang="en-US"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31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E10B64-65A0-4060-B477-36D4F6942B8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032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E10B64-65A0-4060-B477-36D4F6942B8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842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48D1E1-5FF7-4B42-9E7A-8DD5E3E0B129}" type="slidenum">
              <a:rPr lang="en-US" smtClean="0">
                <a:latin typeface="Arial" charset="0"/>
              </a:rPr>
              <a:pPr/>
              <a:t>12</a:t>
            </a:fld>
            <a:endParaRPr lang="en-US">
              <a:latin typeface="Arial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943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914F1A-477E-49CD-A29A-38619D2CBDB9}" type="slidenum">
              <a:rPr lang="en-US" smtClean="0">
                <a:latin typeface="Arial" charset="0"/>
              </a:rPr>
              <a:pPr/>
              <a:t>2</a:t>
            </a:fld>
            <a:endParaRPr lang="en-US">
              <a:latin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838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17DD3D-BF2B-43A0-94E5-E467C8D392DB}" type="slidenum">
              <a:rPr lang="en-US" smtClean="0">
                <a:latin typeface="Arial" charset="0"/>
              </a:rPr>
              <a:pPr/>
              <a:t>3</a:t>
            </a:fld>
            <a:endParaRPr lang="en-US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050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E10B64-65A0-4060-B477-36D4F6942B8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94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855747-B42D-4E8C-BE15-4B5E6263E42C}" type="slidenum">
              <a:rPr lang="en-US" smtClean="0">
                <a:latin typeface="Arial" charset="0"/>
              </a:rPr>
              <a:pPr/>
              <a:t>5</a:t>
            </a:fld>
            <a:endParaRPr lang="en-US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>
                <a:latin typeface="Arial" charset="0"/>
              </a:rPr>
              <a:t>For artist,</a:t>
            </a:r>
          </a:p>
          <a:p>
            <a:pPr lvl="1" eaLnBrk="1" hangingPunct="1">
              <a:buFontTx/>
              <a:buChar char="•"/>
            </a:pPr>
            <a:r>
              <a:rPr lang="en-US" dirty="0">
                <a:latin typeface="Arial" charset="0"/>
              </a:rPr>
              <a:t>Creator needs a profit monetarily from his/her work-get credit, recognition</a:t>
            </a:r>
          </a:p>
          <a:p>
            <a:pPr lvl="1" eaLnBrk="1" hangingPunct="1">
              <a:buFontTx/>
              <a:buChar char="•"/>
            </a:pPr>
            <a:r>
              <a:rPr lang="en-US" dirty="0">
                <a:latin typeface="Arial" charset="0"/>
              </a:rPr>
              <a:t>Example:</a:t>
            </a:r>
          </a:p>
          <a:p>
            <a:pPr lvl="1" eaLnBrk="1" hangingPunct="1">
              <a:buFontTx/>
              <a:buChar char="•"/>
            </a:pPr>
            <a:r>
              <a:rPr lang="en-US" dirty="0">
                <a:latin typeface="Arial" charset="0"/>
              </a:rPr>
              <a:t>If an artist creates a painting after months of labor, then he/ she deserves the credit for making it and the income from selling or exhibiting it. In the music world, this can’t be applied simply, as we will see</a:t>
            </a:r>
          </a:p>
          <a:p>
            <a:pPr lvl="1" eaLnBrk="1" hangingPunct="1">
              <a:buFontTx/>
              <a:buChar char="•"/>
            </a:pPr>
            <a:r>
              <a:rPr lang="en-US" dirty="0">
                <a:latin typeface="Arial" charset="0"/>
              </a:rPr>
              <a:t>If a business comes up with an attractive marketing logo, then no other businesses should be allowed to use that logo legally to promote their own products without permission. </a:t>
            </a:r>
          </a:p>
          <a:p>
            <a:pPr eaLnBrk="1" hangingPunct="1">
              <a:buFontTx/>
              <a:buChar char="•"/>
            </a:pPr>
            <a:r>
              <a:rPr lang="en-US" dirty="0">
                <a:latin typeface="Arial" charset="0"/>
              </a:rPr>
              <a:t>For everyone else</a:t>
            </a:r>
          </a:p>
          <a:p>
            <a:pPr lvl="1" eaLnBrk="1" hangingPunct="1">
              <a:buFontTx/>
              <a:buChar char="•"/>
            </a:pPr>
            <a:r>
              <a:rPr lang="en-US" dirty="0">
                <a:latin typeface="Arial" charset="0"/>
              </a:rPr>
              <a:t>If no one is allowed to copy another person’s work and get away with it then creativity is thrust upon everybody. </a:t>
            </a:r>
          </a:p>
          <a:p>
            <a:pPr lvl="1" eaLnBrk="1" hangingPunct="1">
              <a:buFontTx/>
              <a:buChar char="•"/>
            </a:pPr>
            <a:r>
              <a:rPr lang="en-US" dirty="0">
                <a:latin typeface="Arial" charset="0"/>
              </a:rPr>
              <a:t>Increased creativity contributes enormously to the economic development of a nation. </a:t>
            </a:r>
          </a:p>
          <a:p>
            <a:pPr eaLnBrk="1" hangingPunct="1">
              <a:buFontTx/>
              <a:buChar char="•"/>
            </a:pPr>
            <a:r>
              <a:rPr lang="en-US" dirty="0">
                <a:latin typeface="Arial" charset="0"/>
              </a:rPr>
              <a:t>Since it is clear that protecting the rights of IP is essential to the progress of a nation, nations have laws to achieve that end. They also sign international agreements relating to the rights of intellectual property. </a:t>
            </a:r>
          </a:p>
        </p:txBody>
      </p:sp>
    </p:spTree>
    <p:extLst>
      <p:ext uri="{BB962C8B-B14F-4D97-AF65-F5344CB8AC3E}">
        <p14:creationId xmlns:p14="http://schemas.microsoft.com/office/powerpoint/2010/main" val="1154874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E10B64-65A0-4060-B477-36D4F6942B8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91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E10B64-65A0-4060-B477-36D4F6942B8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8900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E10B64-65A0-4060-B477-36D4F6942B8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657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E10B64-65A0-4060-B477-36D4F6942B8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18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152400"/>
            <a:ext cx="17907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52400"/>
            <a:ext cx="52197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162800" cy="464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6494463"/>
            <a:ext cx="465138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fld id="{F4DBCB5B-5BE4-4B8C-8B68-87443F4E5CA0}" type="slidenum">
              <a:rPr lang="en-US" sz="1800">
                <a:latin typeface="Arial" pitchFamily="34" charset="0"/>
              </a:rPr>
              <a:pPr eaLnBrk="0" hangingPunct="0">
                <a:defRPr/>
              </a:pPr>
              <a:t>‹#›</a:t>
            </a:fld>
            <a:endParaRPr lang="en-US" sz="1800" dirty="0">
              <a:latin typeface="Arial" pitchFamily="34" charset="0"/>
            </a:endParaRP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8839200" y="1524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b="0">
              <a:latin typeface="Times New Roman" pitchFamily="18" charset="0"/>
            </a:endParaRPr>
          </a:p>
        </p:txBody>
      </p:sp>
      <p:pic>
        <p:nvPicPr>
          <p:cNvPr id="1030" name="Picture 8" descr="NWU_2c_stacked_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53400" y="0"/>
            <a:ext cx="9906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6"/>
          <p:cNvSpPr txBox="1">
            <a:spLocks noChangeArrowheads="1"/>
          </p:cNvSpPr>
          <p:nvPr userDrawn="1"/>
        </p:nvSpPr>
        <p:spPr bwMode="auto">
          <a:xfrm>
            <a:off x="2689225" y="6642100"/>
            <a:ext cx="4689104" cy="21544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800" b="0" i="1" dirty="0"/>
              <a:t>Copyright © 2013 M. E. Kabay, D. Blythe, J. Tower-Pierce &amp; P. R. Stephenson. 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+mj-lt"/>
          <a:ea typeface="+mj-ea"/>
          <a:cs typeface="+mj-cs"/>
        </a:defRPr>
      </a:lvl1pPr>
      <a:lvl2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2pPr>
      <a:lvl3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3pPr>
      <a:lvl4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4pPr>
      <a:lvl5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5pPr>
      <a:lvl6pPr marL="4572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6pPr>
      <a:lvl7pPr marL="9144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7pPr>
      <a:lvl8pPr marL="13716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8pPr>
      <a:lvl9pPr marL="18288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q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ü"/>
        <a:defRPr sz="2400"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kabay.com/ethics/seven_reasons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2819400"/>
          </a:xfrm>
        </p:spPr>
        <p:txBody>
          <a:bodyPr/>
          <a:lstStyle/>
          <a:p>
            <a:pPr algn="ctr"/>
            <a:r>
              <a:rPr lang="en-US" sz="6600" dirty="0"/>
              <a:t>Introduction to Intellectual Property Law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0500" y="3276600"/>
            <a:ext cx="8763000" cy="33528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600">
                <a:latin typeface="+mn-lt"/>
              </a:rPr>
              <a:t>CJ341/IA241 </a:t>
            </a:r>
            <a:r>
              <a:rPr lang="en-US" sz="3600" dirty="0">
                <a:latin typeface="+mn-lt"/>
              </a:rPr>
              <a:t>– Cyberlaw &amp; Cybercrime</a:t>
            </a:r>
          </a:p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600" dirty="0">
                <a:latin typeface="+mn-lt"/>
              </a:rPr>
              <a:t>Lecture #9</a:t>
            </a:r>
          </a:p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M. E. Kabay, PhD, CISSP-ISSMP</a:t>
            </a:r>
          </a:p>
          <a:p>
            <a:pPr algn="ctr"/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>
                <a:latin typeface="Arial" pitchFamily="34" charset="0"/>
                <a:cs typeface="Arial" pitchFamily="34" charset="0"/>
              </a:rPr>
              <a:t>School of Cybersecurity, Data Science &amp; Computing</a:t>
            </a:r>
          </a:p>
          <a:p>
            <a:pPr algn="ctr"/>
            <a:r>
              <a:rPr lang="en-US" sz="2400">
                <a:latin typeface="Arial" pitchFamily="34" charset="0"/>
                <a:cs typeface="Arial" pitchFamily="34" charset="0"/>
              </a:rPr>
              <a:t>Norwich University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</a:t>
            </a:r>
            <a:r>
              <a:rPr lang="en-US" baseline="0" dirty="0"/>
              <a:t> Current </a:t>
            </a:r>
            <a:r>
              <a:rPr lang="en-US" dirty="0"/>
              <a:t>Problems with IP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7924800" cy="5029200"/>
          </a:xfrm>
        </p:spPr>
        <p:txBody>
          <a:bodyPr/>
          <a:lstStyle/>
          <a:p>
            <a:r>
              <a:rPr lang="en-US" dirty="0"/>
              <a:t>Copyright</a:t>
            </a:r>
            <a:r>
              <a:rPr lang="en-US" baseline="0" dirty="0"/>
              <a:t> restrictions too long?</a:t>
            </a:r>
          </a:p>
          <a:p>
            <a:r>
              <a:rPr lang="en-US" baseline="0" dirty="0"/>
              <a:t>Patents being used to suppress </a:t>
            </a:r>
            <a:br>
              <a:rPr lang="en-US" baseline="0" dirty="0"/>
            </a:br>
            <a:r>
              <a:rPr lang="en-US" baseline="0" dirty="0"/>
              <a:t>innovation</a:t>
            </a:r>
          </a:p>
          <a:p>
            <a:pPr lvl="1"/>
            <a:r>
              <a:rPr lang="en-US" dirty="0"/>
              <a:t>Purchased by competitors,</a:t>
            </a:r>
            <a:r>
              <a:rPr lang="en-US" baseline="0" dirty="0"/>
              <a:t> </a:t>
            </a:r>
            <a:br>
              <a:rPr lang="en-US" baseline="0" dirty="0"/>
            </a:br>
            <a:r>
              <a:rPr lang="en-US" baseline="0" dirty="0"/>
              <a:t>then deep-sixed</a:t>
            </a:r>
          </a:p>
          <a:p>
            <a:pPr lvl="1"/>
            <a:r>
              <a:rPr lang="en-US" baseline="0" dirty="0"/>
              <a:t>Patent trolls extort money </a:t>
            </a:r>
            <a:br>
              <a:rPr lang="en-US" baseline="0" dirty="0"/>
            </a:br>
            <a:r>
              <a:rPr lang="en-US" baseline="0" dirty="0"/>
              <a:t>from victims using overly broad patents</a:t>
            </a:r>
          </a:p>
          <a:p>
            <a:r>
              <a:rPr lang="en-US" dirty="0"/>
              <a:t>Artists (e.g., film-makers) limited in portrayal of reality by trademark/copyright owners</a:t>
            </a:r>
          </a:p>
          <a:p>
            <a:r>
              <a:rPr lang="en-US" dirty="0"/>
              <a:t>Restrictions on use of entertainment limits teachers</a:t>
            </a:r>
          </a:p>
          <a:p>
            <a:r>
              <a:rPr lang="en-US" dirty="0"/>
              <a:t>EULAs in shrink-wrapped/electronic software overly restrictive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066800"/>
            <a:ext cx="3325749" cy="24958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Excuses</a:t>
            </a:r>
            <a:r>
              <a:rPr lang="en-US" baseline="0" dirty="0"/>
              <a:t> for Violating IP Laws – to Analyze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153400" cy="5029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Everyone’s doing it.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We won’t get caught.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It’s the {software, music, gave, movie} company’s fault:  if they don’t want theft, they </a:t>
            </a:r>
            <a:br>
              <a:rPr lang="en-US" dirty="0"/>
            </a:br>
            <a:r>
              <a:rPr lang="en-US" dirty="0"/>
              <a:t>should charge less.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But I need it and I don’t want to pay </a:t>
            </a:r>
            <a:br>
              <a:rPr lang="en-US" dirty="0"/>
            </a:br>
            <a:r>
              <a:rPr lang="en-US" dirty="0"/>
              <a:t>for it.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It doesn’t hurt anyone.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It only hurts a company – I wouldn’t </a:t>
            </a:r>
            <a:br>
              <a:rPr lang="en-US" dirty="0"/>
            </a:br>
            <a:r>
              <a:rPr lang="en-US" dirty="0"/>
              <a:t>steal it from an individual.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 software/music/game/movie </a:t>
            </a:r>
            <a:br>
              <a:rPr lang="en-US" dirty="0"/>
            </a:br>
            <a:r>
              <a:rPr lang="en-US" dirty="0"/>
              <a:t>should ever be copyrighted--it should always be free.</a:t>
            </a:r>
          </a:p>
          <a:p>
            <a:pPr marL="0" indent="0">
              <a:buNone/>
            </a:pPr>
            <a:r>
              <a:rPr lang="en-US" i="1" dirty="0"/>
              <a:t>	See &lt; </a:t>
            </a:r>
            <a:r>
              <a:rPr lang="en-US" sz="2000" dirty="0">
                <a:latin typeface="Arial Narrow" pitchFamily="34" charset="0"/>
                <a:hlinkClick r:id="rId3"/>
              </a:rPr>
              <a:t>http://www.mekabay.com/ethics/seven_reasons.pdf</a:t>
            </a:r>
            <a:r>
              <a:rPr lang="en-US" sz="2000" dirty="0">
                <a:latin typeface="Arial Narrow" pitchFamily="34" charset="0"/>
              </a:rPr>
              <a:t> </a:t>
            </a:r>
            <a:r>
              <a:rPr lang="en-US" i="1" dirty="0"/>
              <a:t>&gt;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76400"/>
            <a:ext cx="2724150" cy="381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9148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5029200"/>
          </a:xfrm>
        </p:spPr>
        <p:txBody>
          <a:bodyPr/>
          <a:lstStyle/>
          <a:p>
            <a:pPr algn="ctr"/>
            <a:r>
              <a:rPr lang="en-US" sz="8000" dirty="0"/>
              <a:t>Now go and study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066800"/>
            <a:ext cx="3657600" cy="5257800"/>
          </a:xfrm>
        </p:spPr>
        <p:txBody>
          <a:bodyPr/>
          <a:lstStyle/>
          <a:p>
            <a:r>
              <a:rPr lang="en-US" sz="2800" dirty="0"/>
              <a:t>General IP Overview (this lecture)</a:t>
            </a:r>
          </a:p>
          <a:p>
            <a:r>
              <a:rPr lang="en-US" sz="2800" dirty="0"/>
              <a:t>Patents (Lecture #10)</a:t>
            </a:r>
          </a:p>
          <a:p>
            <a:r>
              <a:rPr lang="en-US" sz="2800" dirty="0"/>
              <a:t>Trade Secrets (#11)</a:t>
            </a:r>
          </a:p>
          <a:p>
            <a:r>
              <a:rPr lang="en-US" sz="2800" i="1" dirty="0"/>
              <a:t>Law &amp;</a:t>
            </a:r>
            <a:r>
              <a:rPr lang="en-US" sz="2800" i="1" baseline="0" dirty="0"/>
              <a:t> Order Criminal Intent</a:t>
            </a:r>
            <a:r>
              <a:rPr lang="en-US" sz="2800" baseline="0" dirty="0"/>
              <a:t>: “Scared Crazy” &amp; discussion</a:t>
            </a:r>
            <a:endParaRPr lang="en-US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514" y="990600"/>
            <a:ext cx="4328160" cy="541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Intellectual Property Law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001000" cy="5257800"/>
          </a:xfrm>
        </p:spPr>
        <p:txBody>
          <a:bodyPr/>
          <a:lstStyle/>
          <a:p>
            <a:r>
              <a:rPr lang="en-US" dirty="0"/>
              <a:t>Several issues of interest</a:t>
            </a:r>
          </a:p>
          <a:p>
            <a:pPr lvl="1"/>
            <a:r>
              <a:rPr lang="en-US" dirty="0"/>
              <a:t>Copyright</a:t>
            </a:r>
          </a:p>
          <a:p>
            <a:pPr lvl="1"/>
            <a:r>
              <a:rPr lang="en-US" dirty="0"/>
              <a:t>Patents</a:t>
            </a:r>
          </a:p>
          <a:p>
            <a:pPr lvl="1"/>
            <a:r>
              <a:rPr lang="en-US" dirty="0"/>
              <a:t>Trademarks</a:t>
            </a:r>
          </a:p>
          <a:p>
            <a:pPr lvl="1"/>
            <a:r>
              <a:rPr lang="en-US" dirty="0"/>
              <a:t>Trade Secrets</a:t>
            </a:r>
          </a:p>
          <a:p>
            <a:pPr lvl="1"/>
            <a:r>
              <a:rPr lang="en-US" dirty="0"/>
              <a:t>Reverse Engineering</a:t>
            </a:r>
          </a:p>
          <a:p>
            <a:pPr lvl="1"/>
            <a:r>
              <a:rPr lang="en-US" dirty="0"/>
              <a:t>EULAs</a:t>
            </a:r>
          </a:p>
          <a:p>
            <a:r>
              <a:rPr lang="en-US" dirty="0"/>
              <a:t>This lecture introduces </a:t>
            </a:r>
            <a:br>
              <a:rPr lang="en-US" dirty="0"/>
            </a:br>
            <a:r>
              <a:rPr lang="en-US" dirty="0"/>
              <a:t>the concepts and </a:t>
            </a:r>
            <a:br>
              <a:rPr lang="en-US" dirty="0"/>
            </a:br>
            <a:r>
              <a:rPr lang="en-US" dirty="0"/>
              <a:t>stimulates discussion </a:t>
            </a:r>
            <a:br>
              <a:rPr lang="en-US" dirty="0"/>
            </a:br>
            <a:r>
              <a:rPr lang="en-US" dirty="0"/>
              <a:t>of issues</a:t>
            </a:r>
          </a:p>
          <a:p>
            <a:r>
              <a:rPr lang="en-US" dirty="0"/>
              <a:t>Following lectures </a:t>
            </a:r>
            <a:br>
              <a:rPr lang="en-US" dirty="0"/>
            </a:br>
            <a:r>
              <a:rPr lang="en-US" dirty="0"/>
              <a:t>look at details of law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799" y="1524000"/>
            <a:ext cx="4886325" cy="4343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Intellectual Property?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371600"/>
            <a:ext cx="7162800" cy="5181600"/>
          </a:xfrm>
        </p:spPr>
        <p:txBody>
          <a:bodyPr/>
          <a:lstStyle/>
          <a:p>
            <a:r>
              <a:rPr lang="en-US" dirty="0"/>
              <a:t>Intangible or intellectual assets</a:t>
            </a:r>
          </a:p>
          <a:p>
            <a:pPr lvl="1"/>
            <a:r>
              <a:rPr lang="en-US" dirty="0"/>
              <a:t>Novel</a:t>
            </a:r>
            <a:r>
              <a:rPr lang="en-US" baseline="0" dirty="0"/>
              <a:t> production techniques</a:t>
            </a:r>
          </a:p>
          <a:p>
            <a:pPr lvl="1"/>
            <a:r>
              <a:rPr lang="en-US" baseline="0" dirty="0"/>
              <a:t>Better managerial methods</a:t>
            </a:r>
          </a:p>
          <a:p>
            <a:pPr lvl="1"/>
            <a:r>
              <a:rPr lang="en-US" baseline="0" dirty="0"/>
              <a:t>New / unique product features</a:t>
            </a:r>
          </a:p>
          <a:p>
            <a:pPr lvl="1"/>
            <a:r>
              <a:rPr lang="en-US" baseline="0" dirty="0"/>
              <a:t>Stylish brand images</a:t>
            </a:r>
          </a:p>
          <a:p>
            <a:pPr lvl="0"/>
            <a:r>
              <a:rPr lang="en-US" dirty="0"/>
              <a:t>Results</a:t>
            </a:r>
            <a:r>
              <a:rPr lang="en-US" baseline="0" dirty="0"/>
              <a:t> of unique creative processes</a:t>
            </a:r>
          </a:p>
          <a:p>
            <a:pPr lvl="1"/>
            <a:r>
              <a:rPr lang="en-US" dirty="0"/>
              <a:t>Paintings</a:t>
            </a:r>
          </a:p>
          <a:p>
            <a:pPr lvl="1"/>
            <a:r>
              <a:rPr lang="en-US" dirty="0"/>
              <a:t>Sculptures</a:t>
            </a:r>
          </a:p>
          <a:p>
            <a:pPr lvl="1"/>
            <a:r>
              <a:rPr lang="en-US" dirty="0"/>
              <a:t>Music</a:t>
            </a:r>
          </a:p>
          <a:p>
            <a:pPr lvl="1"/>
            <a:r>
              <a:rPr lang="en-US" dirty="0"/>
              <a:t>Writings (journalism,</a:t>
            </a:r>
            <a:r>
              <a:rPr lang="en-US" baseline="0" dirty="0"/>
              <a:t> stories, novels, plays, letters….)</a:t>
            </a:r>
          </a:p>
          <a:p>
            <a:pPr lvl="1"/>
            <a:r>
              <a:rPr lang="en-US" dirty="0"/>
              <a:t>Photography</a:t>
            </a:r>
          </a:p>
        </p:txBody>
      </p:sp>
    </p:spTree>
    <p:extLst>
      <p:ext uri="{BB962C8B-B14F-4D97-AF65-F5344CB8AC3E}">
        <p14:creationId xmlns:p14="http://schemas.microsoft.com/office/powerpoint/2010/main" val="4268485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dirty="0"/>
              <a:t>Why Protect Intellectual Property?*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84288"/>
            <a:ext cx="8382000" cy="5029200"/>
          </a:xfrm>
        </p:spPr>
        <p:txBody>
          <a:bodyPr/>
          <a:lstStyle/>
          <a:p>
            <a:pPr marL="342900" indent="-342900"/>
            <a:r>
              <a:rPr lang="en-US" dirty="0"/>
              <a:t>Allow creators to benefit</a:t>
            </a:r>
          </a:p>
          <a:p>
            <a:pPr marL="342900" indent="-342900"/>
            <a:r>
              <a:rPr lang="en-US" dirty="0"/>
              <a:t>Promote creativity</a:t>
            </a:r>
          </a:p>
          <a:p>
            <a:pPr marL="342900" indent="-342900"/>
            <a:r>
              <a:rPr lang="en-US" dirty="0"/>
              <a:t>Everyone encouraged to be productive, creative</a:t>
            </a:r>
          </a:p>
          <a:p>
            <a:pPr marL="742950" lvl="1" indent="-285750"/>
            <a:r>
              <a:rPr lang="en-US" dirty="0"/>
              <a:t>Society progresses</a:t>
            </a:r>
          </a:p>
          <a:p>
            <a:pPr marL="742950" lvl="1" indent="-285750"/>
            <a:r>
              <a:rPr lang="en-US" dirty="0"/>
              <a:t>Nation progresses</a:t>
            </a:r>
          </a:p>
          <a:p>
            <a:pPr marL="742950" lvl="1" indent="-285750"/>
            <a:r>
              <a:rPr lang="en-US" dirty="0"/>
              <a:t>Humanity progresses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57200" y="6145213"/>
            <a:ext cx="407035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/>
              <a:t>*With thanks to Karthik Raman, NU 2006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747963"/>
            <a:ext cx="4191000" cy="381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IP Protection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Patents</a:t>
            </a:r>
          </a:p>
          <a:p>
            <a:pPr lvl="1"/>
            <a:r>
              <a:rPr lang="en-US" dirty="0"/>
              <a:t>Granted by government agency</a:t>
            </a:r>
          </a:p>
          <a:p>
            <a:pPr lvl="1"/>
            <a:r>
              <a:rPr lang="en-US" dirty="0"/>
              <a:t>Provide ability to license ideas</a:t>
            </a:r>
          </a:p>
          <a:p>
            <a:r>
              <a:rPr lang="en-US" dirty="0"/>
              <a:t>Copyrights</a:t>
            </a:r>
          </a:p>
          <a:p>
            <a:pPr lvl="1"/>
            <a:r>
              <a:rPr lang="en-US" dirty="0"/>
              <a:t>Allow protection against unauthorized copying</a:t>
            </a:r>
          </a:p>
          <a:p>
            <a:pPr lvl="1"/>
            <a:r>
              <a:rPr lang="en-US" dirty="0"/>
              <a:t>Permits negotiation of licenses</a:t>
            </a:r>
          </a:p>
          <a:p>
            <a:r>
              <a:rPr lang="en-US" dirty="0"/>
              <a:t>Trade secrets</a:t>
            </a:r>
          </a:p>
          <a:p>
            <a:pPr lvl="1"/>
            <a:r>
              <a:rPr lang="en-US" dirty="0"/>
              <a:t>Undisclosed information or methods</a:t>
            </a:r>
          </a:p>
          <a:p>
            <a:r>
              <a:rPr lang="en-US" dirty="0"/>
              <a:t>Trademarks</a:t>
            </a:r>
          </a:p>
          <a:p>
            <a:pPr lvl="1"/>
            <a:r>
              <a:rPr lang="en-US" dirty="0"/>
              <a:t>Protect unique identifiers of value</a:t>
            </a:r>
          </a:p>
        </p:txBody>
      </p:sp>
    </p:spTree>
    <p:extLst>
      <p:ext uri="{BB962C8B-B14F-4D97-AF65-F5344CB8AC3E}">
        <p14:creationId xmlns:p14="http://schemas.microsoft.com/office/powerpoint/2010/main" val="443618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 Constitutional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066800"/>
            <a:ext cx="7162800" cy="5257800"/>
          </a:xfrm>
        </p:spPr>
        <p:txBody>
          <a:bodyPr/>
          <a:lstStyle/>
          <a:p>
            <a:r>
              <a:rPr lang="en-US" dirty="0"/>
              <a:t>Federal government authorized to regulate patents &amp; copyrights</a:t>
            </a:r>
          </a:p>
          <a:p>
            <a:pPr lvl="1"/>
            <a:r>
              <a:rPr lang="en-US" dirty="0"/>
              <a:t>Article I, Section 8 of Constitution stipulates federal promotion of “progress of science and useful arts by securing for limited times to authors and inventors exclusive rights to their writings and discoveries</a:t>
            </a:r>
          </a:p>
          <a:p>
            <a:r>
              <a:rPr lang="en-US" dirty="0"/>
              <a:t>Also grants control over interstate commerce</a:t>
            </a:r>
          </a:p>
          <a:p>
            <a:pPr lvl="1"/>
            <a:r>
              <a:rPr lang="en-US" dirty="0"/>
              <a:t>Interpreted to mean control over trademarks and trade secrets for such commerce</a:t>
            </a:r>
          </a:p>
          <a:p>
            <a:r>
              <a:rPr lang="en-US" dirty="0"/>
              <a:t>Supremacy Clause overrides state laws</a:t>
            </a:r>
          </a:p>
        </p:txBody>
      </p:sp>
    </p:spTree>
    <p:extLst>
      <p:ext uri="{BB962C8B-B14F-4D97-AF65-F5344CB8AC3E}">
        <p14:creationId xmlns:p14="http://schemas.microsoft.com/office/powerpoint/2010/main" val="1793716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848600" cy="838200"/>
          </a:xfrm>
        </p:spPr>
        <p:txBody>
          <a:bodyPr/>
          <a:lstStyle/>
          <a:p>
            <a:r>
              <a:rPr lang="en-US" dirty="0"/>
              <a:t>US Legal Process for IP Laws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334000"/>
          </a:xfrm>
        </p:spPr>
        <p:txBody>
          <a:bodyPr/>
          <a:lstStyle/>
          <a:p>
            <a:r>
              <a:rPr lang="en-US" sz="2200" dirty="0"/>
              <a:t>Federal process</a:t>
            </a:r>
          </a:p>
          <a:p>
            <a:pPr lvl="1"/>
            <a:r>
              <a:rPr lang="en-US" sz="2200" dirty="0"/>
              <a:t> Patent Act  administered by Patent &amp; Trademark Office (PTO)</a:t>
            </a:r>
          </a:p>
          <a:p>
            <a:pPr lvl="2"/>
            <a:r>
              <a:rPr lang="en-US" sz="2200" dirty="0"/>
              <a:t>In </a:t>
            </a:r>
            <a:r>
              <a:rPr lang="en-US" sz="2200" dirty="0" err="1"/>
              <a:t>Dept</a:t>
            </a:r>
            <a:r>
              <a:rPr lang="en-US" sz="2200" dirty="0"/>
              <a:t> of Commerce</a:t>
            </a:r>
          </a:p>
          <a:p>
            <a:pPr lvl="2"/>
            <a:r>
              <a:rPr lang="en-US" sz="2200" dirty="0"/>
              <a:t>Individual bureaucrat can accept or reject application</a:t>
            </a:r>
          </a:p>
          <a:p>
            <a:pPr lvl="2"/>
            <a:r>
              <a:rPr lang="en-US" sz="2200" dirty="0"/>
              <a:t>Can set precedent for future similar applications</a:t>
            </a:r>
          </a:p>
          <a:p>
            <a:pPr lvl="1"/>
            <a:r>
              <a:rPr lang="en-US" sz="2200" dirty="0"/>
              <a:t>Copyright &amp; trademark admin by Copyright Office</a:t>
            </a:r>
          </a:p>
          <a:p>
            <a:pPr lvl="2"/>
            <a:r>
              <a:rPr lang="en-US" sz="2200" dirty="0"/>
              <a:t>In Library of Congress</a:t>
            </a:r>
          </a:p>
          <a:p>
            <a:r>
              <a:rPr lang="en-US" sz="2200" dirty="0"/>
              <a:t>State regulations often conform to models</a:t>
            </a:r>
          </a:p>
          <a:p>
            <a:pPr lvl="1"/>
            <a:r>
              <a:rPr lang="en-US" sz="2200" dirty="0"/>
              <a:t>Uniform Trade Secrets Act </a:t>
            </a:r>
          </a:p>
          <a:p>
            <a:pPr lvl="1"/>
            <a:r>
              <a:rPr lang="en-US" sz="2200" dirty="0"/>
              <a:t>Uniform Commercial Code</a:t>
            </a:r>
          </a:p>
          <a:p>
            <a:pPr lvl="1"/>
            <a:r>
              <a:rPr lang="en-US" sz="2200" dirty="0"/>
              <a:t>Uniform Computer Information Transactions Act</a:t>
            </a:r>
          </a:p>
          <a:p>
            <a:pPr lvl="1"/>
            <a:r>
              <a:rPr lang="en-US" sz="2200" dirty="0"/>
              <a:t>Restatement of Torts</a:t>
            </a:r>
          </a:p>
        </p:txBody>
      </p:sp>
    </p:spTree>
    <p:extLst>
      <p:ext uri="{BB962C8B-B14F-4D97-AF65-F5344CB8AC3E}">
        <p14:creationId xmlns:p14="http://schemas.microsoft.com/office/powerpoint/2010/main" val="3181087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001000" cy="1143000"/>
          </a:xfrm>
        </p:spPr>
        <p:txBody>
          <a:bodyPr/>
          <a:lstStyle/>
          <a:p>
            <a:r>
              <a:rPr lang="en-US" dirty="0"/>
              <a:t>Expanding</a:t>
            </a:r>
            <a:r>
              <a:rPr lang="en-US" baseline="0" dirty="0"/>
              <a:t> Scope of IP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105400"/>
          </a:xfrm>
        </p:spPr>
        <p:txBody>
          <a:bodyPr/>
          <a:lstStyle/>
          <a:p>
            <a:r>
              <a:rPr lang="en-US" dirty="0"/>
              <a:t>Political pressures to extend length of protection</a:t>
            </a:r>
          </a:p>
          <a:p>
            <a:r>
              <a:rPr lang="en-US" dirty="0"/>
              <a:t>New laws passed in 1990s, 2000s</a:t>
            </a:r>
          </a:p>
          <a:p>
            <a:pPr lvl="1"/>
            <a:r>
              <a:rPr lang="en-US" dirty="0"/>
              <a:t>Digital Millennium Copyright Act (DMCA) gives more rights to copyright owners</a:t>
            </a:r>
          </a:p>
          <a:p>
            <a:pPr lvl="1"/>
            <a:r>
              <a:rPr lang="en-US" dirty="0"/>
              <a:t>Trademark protection strengthened</a:t>
            </a:r>
          </a:p>
          <a:p>
            <a:pPr lvl="1"/>
            <a:r>
              <a:rPr lang="en-US" dirty="0"/>
              <a:t>Sound recordings more strongly protected</a:t>
            </a:r>
          </a:p>
          <a:p>
            <a:pPr lvl="1"/>
            <a:r>
              <a:rPr lang="en-US" dirty="0"/>
              <a:t>Copyright length extended</a:t>
            </a:r>
          </a:p>
          <a:p>
            <a:pPr lvl="1"/>
            <a:r>
              <a:rPr lang="en-US" dirty="0"/>
              <a:t>Criminal penalties for TM counterfeits increased</a:t>
            </a:r>
          </a:p>
          <a:p>
            <a:pPr lvl="1"/>
            <a:r>
              <a:rPr lang="en-US" dirty="0"/>
              <a:t>New laws for theft of trade secrets</a:t>
            </a:r>
          </a:p>
          <a:p>
            <a:pPr lvl="1"/>
            <a:r>
              <a:rPr lang="en-US" dirty="0"/>
              <a:t>New penalties even for IP theft without personal gain</a:t>
            </a:r>
          </a:p>
          <a:p>
            <a:pPr lvl="1"/>
            <a:r>
              <a:rPr lang="en-US" dirty="0"/>
              <a:t>New IP policy council for enforcement coordination</a:t>
            </a:r>
          </a:p>
        </p:txBody>
      </p:sp>
    </p:spTree>
    <p:extLst>
      <p:ext uri="{BB962C8B-B14F-4D97-AF65-F5344CB8AC3E}">
        <p14:creationId xmlns:p14="http://schemas.microsoft.com/office/powerpoint/2010/main" val="3652051317"/>
      </p:ext>
    </p:extLst>
  </p:cSld>
  <p:clrMapOvr>
    <a:masterClrMapping/>
  </p:clrMapOvr>
</p:sld>
</file>

<file path=ppt/theme/theme1.xml><?xml version="1.0" encoding="utf-8"?>
<a:theme xmlns:a="http://schemas.openxmlformats.org/drawingml/2006/main" name="CJ 341 Class Notes">
  <a:themeElements>
    <a:clrScheme name="CJ 341 Class Notes 9">
      <a:dk1>
        <a:srgbClr val="000000"/>
      </a:dk1>
      <a:lt1>
        <a:srgbClr val="FFFFFF"/>
      </a:lt1>
      <a:dk2>
        <a:srgbClr val="800000"/>
      </a:dk2>
      <a:lt2>
        <a:srgbClr val="A0A0A0"/>
      </a:lt2>
      <a:accent1>
        <a:srgbClr val="FFFFFF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00E7"/>
      </a:accent6>
      <a:hlink>
        <a:srgbClr val="000000"/>
      </a:hlink>
      <a:folHlink>
        <a:srgbClr val="000000"/>
      </a:folHlink>
    </a:clrScheme>
    <a:fontScheme name="CJ 341 Class Notes">
      <a:majorFont>
        <a:latin typeface="Bookman Old Styl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J 341 Class Not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J 341 Class Not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J 341 Class Not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J 341 Class Not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J 341 Class Not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J 341 Class Not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J 341 Class Not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J 341 Class Notes 8">
        <a:dk1>
          <a:srgbClr val="000000"/>
        </a:dk1>
        <a:lt1>
          <a:srgbClr val="FFFFFF"/>
        </a:lt1>
        <a:dk2>
          <a:srgbClr val="FF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J 341 Class Notes 9">
        <a:dk1>
          <a:srgbClr val="000000"/>
        </a:dk1>
        <a:lt1>
          <a:srgbClr val="FFFFFF"/>
        </a:lt1>
        <a:dk2>
          <a:srgbClr val="80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CJ 341 Class Notes</Template>
  <TotalTime>739</TotalTime>
  <Words>796</Words>
  <Application>Microsoft Office PowerPoint</Application>
  <PresentationFormat>On-screen Show (4:3)</PresentationFormat>
  <Paragraphs>123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Narrow</vt:lpstr>
      <vt:lpstr>Bookman Old Style</vt:lpstr>
      <vt:lpstr>Times New Roman</vt:lpstr>
      <vt:lpstr>Wingdings</vt:lpstr>
      <vt:lpstr>CJ 341 Class Notes</vt:lpstr>
      <vt:lpstr>Introduction to Intellectual Property Law</vt:lpstr>
      <vt:lpstr>Topics</vt:lpstr>
      <vt:lpstr>Intellectual Property Law</vt:lpstr>
      <vt:lpstr>What is Intellectual Property?</vt:lpstr>
      <vt:lpstr>Why Protect Intellectual Property?*</vt:lpstr>
      <vt:lpstr>Types of IP Protection</vt:lpstr>
      <vt:lpstr>US Constitutional Issues</vt:lpstr>
      <vt:lpstr>US Legal Process for IP Laws</vt:lpstr>
      <vt:lpstr>Expanding Scope of IP Protection</vt:lpstr>
      <vt:lpstr>Some Current Problems with IP Law</vt:lpstr>
      <vt:lpstr>Excuses for Violating IP Laws – to Analyze</vt:lpstr>
      <vt:lpstr>Now go and study</vt:lpstr>
    </vt:vector>
  </TitlesOfParts>
  <Manager>Stan Shernock, PhD</Manager>
  <Company>Norwich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Intellectual Property</dc:title>
  <dc:subject>CJ341/IA241</dc:subject>
  <dc:creator>M. E. Kabay, PhD, CISSP-ISSMP</dc:creator>
  <cp:keywords/>
  <dc:description>Updated 2013-10-03</dc:description>
  <cp:lastModifiedBy>Mich Kabay</cp:lastModifiedBy>
  <cp:revision>203</cp:revision>
  <cp:lastPrinted>2011-09-29T09:18:09Z</cp:lastPrinted>
  <dcterms:created xsi:type="dcterms:W3CDTF">2006-09-13T14:01:14Z</dcterms:created>
  <dcterms:modified xsi:type="dcterms:W3CDTF">2021-02-05T19:55:29Z</dcterms:modified>
  <cp:category/>
</cp:coreProperties>
</file>