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4"/>
  </p:notesMasterIdLst>
  <p:handoutMasterIdLst>
    <p:handoutMasterId r:id="rId65"/>
  </p:handoutMasterIdLst>
  <p:sldIdLst>
    <p:sldId id="285" r:id="rId2"/>
    <p:sldId id="337" r:id="rId3"/>
    <p:sldId id="355" r:id="rId4"/>
    <p:sldId id="356" r:id="rId5"/>
    <p:sldId id="338" r:id="rId6"/>
    <p:sldId id="339" r:id="rId7"/>
    <p:sldId id="340" r:id="rId8"/>
    <p:sldId id="341" r:id="rId9"/>
    <p:sldId id="342" r:id="rId10"/>
    <p:sldId id="343" r:id="rId11"/>
    <p:sldId id="361" r:id="rId12"/>
    <p:sldId id="344" r:id="rId13"/>
    <p:sldId id="358" r:id="rId14"/>
    <p:sldId id="345" r:id="rId15"/>
    <p:sldId id="346" r:id="rId16"/>
    <p:sldId id="359" r:id="rId17"/>
    <p:sldId id="347" r:id="rId18"/>
    <p:sldId id="357" r:id="rId19"/>
    <p:sldId id="362" r:id="rId20"/>
    <p:sldId id="363" r:id="rId21"/>
    <p:sldId id="348" r:id="rId22"/>
    <p:sldId id="364" r:id="rId23"/>
    <p:sldId id="376" r:id="rId24"/>
    <p:sldId id="380" r:id="rId25"/>
    <p:sldId id="379" r:id="rId26"/>
    <p:sldId id="378" r:id="rId27"/>
    <p:sldId id="377" r:id="rId28"/>
    <p:sldId id="369" r:id="rId29"/>
    <p:sldId id="384" r:id="rId30"/>
    <p:sldId id="399" r:id="rId31"/>
    <p:sldId id="400" r:id="rId32"/>
    <p:sldId id="383" r:id="rId33"/>
    <p:sldId id="382" r:id="rId34"/>
    <p:sldId id="381" r:id="rId35"/>
    <p:sldId id="368" r:id="rId36"/>
    <p:sldId id="388" r:id="rId37"/>
    <p:sldId id="387" r:id="rId38"/>
    <p:sldId id="386" r:id="rId39"/>
    <p:sldId id="401" r:id="rId40"/>
    <p:sldId id="385" r:id="rId41"/>
    <p:sldId id="367" r:id="rId42"/>
    <p:sldId id="391" r:id="rId43"/>
    <p:sldId id="390" r:id="rId44"/>
    <p:sldId id="389" r:id="rId45"/>
    <p:sldId id="366" r:id="rId46"/>
    <p:sldId id="396" r:id="rId47"/>
    <p:sldId id="395" r:id="rId48"/>
    <p:sldId id="394" r:id="rId49"/>
    <p:sldId id="393" r:id="rId50"/>
    <p:sldId id="392" r:id="rId51"/>
    <p:sldId id="365" r:id="rId52"/>
    <p:sldId id="398" r:id="rId53"/>
    <p:sldId id="409" r:id="rId54"/>
    <p:sldId id="408" r:id="rId55"/>
    <p:sldId id="407" r:id="rId56"/>
    <p:sldId id="406" r:id="rId57"/>
    <p:sldId id="405" r:id="rId58"/>
    <p:sldId id="404" r:id="rId59"/>
    <p:sldId id="403" r:id="rId60"/>
    <p:sldId id="402" r:id="rId61"/>
    <p:sldId id="397" r:id="rId62"/>
    <p:sldId id="354" r:id="rId6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99" autoAdjust="0"/>
  </p:normalViewPr>
  <p:slideViewPr>
    <p:cSldViewPr>
      <p:cViewPr>
        <p:scale>
          <a:sx n="75" d="100"/>
          <a:sy n="75" d="100"/>
        </p:scale>
        <p:origin x="-846" y="-16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568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04800"/>
            <a:ext cx="7315200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sz="1200"/>
            </a:lvl1pPr>
          </a:lstStyle>
          <a:p>
            <a:pPr>
              <a:defRPr/>
            </a:pPr>
            <a:r>
              <a:rPr lang="pt-BR"/>
              <a:t>CJ341/IA241/IA241 CLASS NOTES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763000"/>
            <a:ext cx="7313612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pPr>
              <a:defRPr/>
            </a:pPr>
            <a:fld id="{FD473824-6A56-49FB-99B9-6FBEF5D366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75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fld id="{4115A959-FCD8-43DA-B4DD-07E775E42E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49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A0D6E0-D317-45E9-B82D-045D7DCCA0AE}" type="slidenum">
              <a:rPr lang="en-US" smtClean="0">
                <a:latin typeface="Arial" charset="0"/>
              </a:rPr>
              <a:pPr/>
              <a:t>1</a:t>
            </a:fld>
            <a:endParaRPr lang="en-US" dirty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431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A27443-C5EA-4586-A598-826810376983}" type="slidenum">
              <a:rPr lang="en-US" smtClean="0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55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1EC863-E44D-4075-8674-95E67FC706D9}" type="slidenum">
              <a:rPr lang="en-US" smtClean="0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545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2B1BF2-E363-450F-A300-323EA2BA39A5}" type="slidenum">
              <a:rPr lang="en-US" smtClean="0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153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5954D-8F9D-4BAA-9EB8-69A0A3C6CC08}" type="slidenum">
              <a:rPr lang="en-US" smtClean="0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827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254651-6693-4A53-91F0-486AF79D7248}" type="slidenum">
              <a:rPr lang="en-US" smtClean="0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48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BB5732-5C72-4E99-A56B-10C21EA8C0A3}" type="slidenum">
              <a:rPr lang="en-US" smtClean="0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733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73C800-136D-4C3D-BD57-72C59563E786}" type="slidenum">
              <a:rPr lang="en-US" smtClean="0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07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21D300-F15E-4415-8C77-A1A66AF24562}" type="slidenum">
              <a:rPr lang="en-US" smtClean="0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669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89E1FF-B877-4CCA-8E17-30FD17DFFFF1}" type="slidenum">
              <a:rPr lang="en-US" smtClean="0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432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88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D406E-0352-4C05-87A3-F8C2D7FCD47B}" type="slidenum">
              <a:rPr lang="en-US" smtClean="0">
                <a:latin typeface="Arial" charset="0"/>
              </a:rPr>
              <a:pPr/>
              <a:t>2</a:t>
            </a:fld>
            <a:endParaRPr lang="en-US" dirty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846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75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43E9C2-7637-400F-81FC-F72E425EF2A6}" type="slidenum">
              <a:rPr lang="en-US" smtClean="0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007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87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89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94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238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751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1919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118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69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6C48D-CD90-45A3-89CC-25FA4A5FA3A0}" type="slidenum">
              <a:rPr lang="en-US" smtClean="0">
                <a:latin typeface="Arial" charset="0"/>
              </a:rPr>
              <a:pPr/>
              <a:t>3</a:t>
            </a:fld>
            <a:endParaRPr lang="en-US" dirty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547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075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107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034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007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310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1398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710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383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25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463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D594C8-19B4-4D03-B7BD-3806A7A6D459}" type="slidenum">
              <a:rPr lang="en-US" smtClean="0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5211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747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891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5278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118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92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742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379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246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086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33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3CFA87-2B90-4F01-9065-7D2FF81115DE}" type="slidenum">
              <a:rPr lang="en-US" smtClean="0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5430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8904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053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594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8485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024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8445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0304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5915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8297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957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6F7174-B80D-4F89-8412-67020301C94B}" type="slidenum">
              <a:rPr lang="en-US" smtClean="0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21509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6311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A959-FCD8-43DA-B4DD-07E775E42EC8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5336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6405DB-33C8-4EA1-858D-9E5CDAB390DC}" type="slidenum">
              <a:rPr lang="en-US" smtClean="0">
                <a:latin typeface="Arial" charset="0"/>
              </a:rPr>
              <a:pPr/>
              <a:t>62</a:t>
            </a:fld>
            <a:endParaRPr lang="en-US" dirty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562475"/>
            <a:ext cx="5040312" cy="431800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56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B5E3D-72D8-4A66-93DD-07D2345C98EC}" type="slidenum">
              <a:rPr lang="en-US" smtClean="0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22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372F3B-3D87-4DF6-A02C-CD38E22711E2}" type="slidenum">
              <a:rPr lang="en-US" smtClean="0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23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DF9EBD-6BEF-4674-96AF-959E99A5C88C}" type="slidenum">
              <a:rPr lang="en-US" smtClean="0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056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6494463"/>
            <a:ext cx="46513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fld id="{5FC1015F-C87E-421F-81EB-2051015A45AD}" type="slidenum">
              <a:rPr lang="en-US" sz="1800">
                <a:latin typeface="Arial" pitchFamily="34" charset="0"/>
              </a:rPr>
              <a:pPr>
                <a:defRPr/>
              </a:pPr>
              <a:t>‹#›</a:t>
            </a:fld>
            <a:endParaRPr lang="en-US" sz="1800" dirty="0">
              <a:latin typeface="Arial" pitchFamily="34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400" b="0" dirty="0">
              <a:latin typeface="Times New Roman" pitchFamily="18" charset="0"/>
            </a:endParaRPr>
          </a:p>
        </p:txBody>
      </p:sp>
      <p:pic>
        <p:nvPicPr>
          <p:cNvPr id="1030" name="Picture 8" descr="NWU_2c_stacked_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2689225" y="6642100"/>
            <a:ext cx="4711546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b="0" i="1" dirty="0"/>
              <a:t>Copyright © 2013 M. E. Kabay, D. Blythe, J. Tower-Pierce &amp; P. R. Stephenson.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atentaz.com/blog/?p=78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pto.gov/aia_implementation/index.js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spto.gov/aia_implementation/index.jsp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das.com/BULLETINS/1994/NAFTAGATT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pto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448zoh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tinyurl.com/42sd2ld" TargetMode="External"/><Relationship Id="rId4" Type="http://schemas.openxmlformats.org/officeDocument/2006/relationships/hyperlink" Target="http://tinyurl.com/4ycsdyx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2819400"/>
          </a:xfrm>
        </p:spPr>
        <p:txBody>
          <a:bodyPr/>
          <a:lstStyle/>
          <a:p>
            <a:pPr algn="ctr"/>
            <a:r>
              <a:rPr lang="en-US" sz="6600" dirty="0"/>
              <a:t>Patents in the United States &amp; Globally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" y="3276600"/>
            <a:ext cx="8763000" cy="3352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>
                <a:latin typeface="+mn-lt"/>
              </a:rPr>
              <a:t>CJ341/IA241 </a:t>
            </a:r>
            <a:r>
              <a:rPr lang="en-US" sz="3600" dirty="0">
                <a:latin typeface="+mn-lt"/>
              </a:rPr>
              <a:t>– Cyberlaw &amp; Cybercrime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>
                <a:latin typeface="+mn-lt"/>
              </a:rPr>
              <a:t>Lecture #10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M. E. Kabay, PhD, CISSP-ISSMP</a:t>
            </a:r>
          </a:p>
          <a:p>
            <a:pPr algn="ctr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School of Cybersecurity, Data Science &amp; Computing</a:t>
            </a:r>
          </a:p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Norwich University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Amazon vs Barnesandnoble (2001)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772400" cy="5181600"/>
          </a:xfrm>
        </p:spPr>
        <p:txBody>
          <a:bodyPr/>
          <a:lstStyle/>
          <a:p>
            <a:r>
              <a:rPr lang="en-US"/>
              <a:t>Amazon developed &amp; patented “1-click” ordering</a:t>
            </a:r>
          </a:p>
          <a:p>
            <a:r>
              <a:rPr lang="en-US"/>
              <a:t>B&amp;N developed “Express Lane” single-click ordering and used on Web site</a:t>
            </a:r>
          </a:p>
          <a:p>
            <a:r>
              <a:rPr lang="en-US"/>
              <a:t>Amazon sued B&amp;N</a:t>
            </a:r>
          </a:p>
          <a:p>
            <a:r>
              <a:rPr lang="en-US"/>
              <a:t>B&amp;N protested that 1-click ordering was obvious and therefore patent was invalid</a:t>
            </a:r>
          </a:p>
          <a:p>
            <a:r>
              <a:rPr lang="en-US"/>
              <a:t>District Court ruled that Amazon was likely to prove patent validity and ordered a preliminary injunction</a:t>
            </a:r>
          </a:p>
          <a:p>
            <a:pPr lvl="1"/>
            <a:r>
              <a:rPr lang="en-US"/>
              <a:t>No one had </a:t>
            </a:r>
            <a:r>
              <a:rPr lang="en-US" i="1"/>
              <a:t>put together all ideas</a:t>
            </a:r>
            <a:r>
              <a:rPr lang="en-US"/>
              <a:t> in this way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08600"/>
            <a:ext cx="15240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0800" y="5308600"/>
            <a:ext cx="2437209" cy="113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1-Click Case (cont’d)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0010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BN appealed to the Federal Circuit, claiming patent was invalid and no infringement, if valid</a:t>
            </a:r>
          </a:p>
          <a:p>
            <a:pPr>
              <a:lnSpc>
                <a:spcPct val="80000"/>
              </a:lnSpc>
            </a:pPr>
            <a:r>
              <a:rPr lang="en-US" dirty="0"/>
              <a:t>Fed Circuit held:  </a:t>
            </a:r>
            <a:r>
              <a:rPr lang="en-US" i="1" dirty="0"/>
              <a:t>Amazon carried its burden with respect to demonstrating likelihood of infringement, but BN raised </a:t>
            </a:r>
            <a:br>
              <a:rPr lang="en-US" i="1" dirty="0"/>
            </a:br>
            <a:r>
              <a:rPr lang="en-US" i="1" dirty="0"/>
              <a:t>substantial questions of patent </a:t>
            </a:r>
            <a:br>
              <a:rPr lang="en-US" i="1" dirty="0"/>
            </a:br>
            <a:r>
              <a:rPr lang="en-US" i="1" dirty="0"/>
              <a:t>validity.  Therefore, no </a:t>
            </a:r>
            <a:br>
              <a:rPr lang="en-US" i="1" dirty="0"/>
            </a:br>
            <a:r>
              <a:rPr lang="en-US" i="1" dirty="0"/>
              <a:t>preliminary injunction.  </a:t>
            </a:r>
          </a:p>
          <a:p>
            <a:pPr>
              <a:lnSpc>
                <a:spcPct val="80000"/>
              </a:lnSpc>
            </a:pPr>
            <a:r>
              <a:rPr lang="en-US" dirty="0"/>
              <a:t>Parties settled the dispute in </a:t>
            </a:r>
            <a:br>
              <a:rPr lang="en-US" dirty="0"/>
            </a:br>
            <a:r>
              <a:rPr lang="en-US" dirty="0"/>
              <a:t>March 2002. </a:t>
            </a:r>
          </a:p>
          <a:p>
            <a:pPr>
              <a:lnSpc>
                <a:spcPct val="80000"/>
              </a:lnSpc>
            </a:pPr>
            <a:r>
              <a:rPr lang="en-US" dirty="0"/>
              <a:t>See </a:t>
            </a:r>
            <a:r>
              <a:rPr lang="en-US" dirty="0" err="1"/>
              <a:t>Burgunder</a:t>
            </a:r>
            <a:r>
              <a:rPr lang="en-US" dirty="0"/>
              <a:t> p. 197-99</a:t>
            </a:r>
          </a:p>
          <a:p>
            <a:pPr>
              <a:lnSpc>
                <a:spcPct val="80000"/>
              </a:lnSpc>
            </a:pPr>
            <a:r>
              <a:rPr lang="en-US" dirty="0"/>
              <a:t>Case demonstrates difficulty of </a:t>
            </a:r>
            <a:br>
              <a:rPr lang="en-US" dirty="0"/>
            </a:br>
            <a:r>
              <a:rPr lang="en-US" dirty="0"/>
              <a:t>PTO to review Internet business </a:t>
            </a:r>
            <a:br>
              <a:rPr lang="en-US" dirty="0"/>
            </a:br>
            <a:r>
              <a:rPr lang="en-US" dirty="0"/>
              <a:t>methods &amp; make decisions about </a:t>
            </a:r>
            <a:br>
              <a:rPr lang="en-US" dirty="0"/>
            </a:br>
            <a:r>
              <a:rPr lang="en-US" dirty="0"/>
              <a:t>novelty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3761698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9121" y="6019800"/>
            <a:ext cx="7994689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800" dirty="0"/>
              <a:t>July 2011: Amazon’s 1-Click Patent Rejected By European Patent Office</a:t>
            </a:r>
            <a:br>
              <a:rPr lang="en-US" sz="1800" dirty="0"/>
            </a:br>
            <a:r>
              <a:rPr lang="en-US" sz="1800" dirty="0"/>
              <a:t>&lt; </a:t>
            </a:r>
            <a:r>
              <a:rPr lang="en-US" sz="1800" dirty="0">
                <a:hlinkClick r:id="rId4"/>
              </a:rPr>
              <a:t>http://patentaz.com/blog/?p=785</a:t>
            </a:r>
            <a:r>
              <a:rPr lang="en-US" sz="1800" dirty="0"/>
              <a:t> &gt;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848600" cy="5029200"/>
          </a:xfrm>
        </p:spPr>
        <p:txBody>
          <a:bodyPr/>
          <a:lstStyle/>
          <a:p>
            <a:r>
              <a:rPr lang="en-US" dirty="0"/>
              <a:t>US Patent Act §171 defines patents for design</a:t>
            </a:r>
          </a:p>
          <a:p>
            <a:pPr lvl="1"/>
            <a:r>
              <a:rPr lang="en-US" dirty="0"/>
              <a:t>New, original and ornamental design</a:t>
            </a:r>
          </a:p>
          <a:p>
            <a:pPr lvl="1"/>
            <a:r>
              <a:rPr lang="en-US" dirty="0"/>
              <a:t>Any article of manufacture</a:t>
            </a:r>
          </a:p>
          <a:p>
            <a:pPr lvl="1"/>
            <a:r>
              <a:rPr lang="en-US" dirty="0"/>
              <a:t>14 year protection</a:t>
            </a:r>
          </a:p>
          <a:p>
            <a:r>
              <a:rPr lang="en-US" dirty="0"/>
              <a:t>Seiko Epson Corp v Nu-</a:t>
            </a:r>
            <a:r>
              <a:rPr lang="en-US" dirty="0" err="1"/>
              <a:t>Kote</a:t>
            </a:r>
            <a:r>
              <a:rPr lang="en-US" dirty="0"/>
              <a:t> Intl (1999)</a:t>
            </a:r>
          </a:p>
          <a:p>
            <a:pPr lvl="1"/>
            <a:r>
              <a:rPr lang="en-US" dirty="0"/>
              <a:t>Patent infringement on </a:t>
            </a:r>
            <a:r>
              <a:rPr lang="en-US" i="1" dirty="0"/>
              <a:t>shape of ink cartridges</a:t>
            </a:r>
          </a:p>
          <a:p>
            <a:pPr lvl="1"/>
            <a:r>
              <a:rPr lang="en-US" dirty="0"/>
              <a:t>Trial court ruled against plaintiff because cartridges not visible to user, thus not patentable as “design”</a:t>
            </a:r>
          </a:p>
          <a:p>
            <a:pPr lvl="1"/>
            <a:r>
              <a:rPr lang="en-US" dirty="0"/>
              <a:t>US Court of Appeals </a:t>
            </a:r>
            <a:r>
              <a:rPr lang="en-US" i="1" dirty="0"/>
              <a:t>reversed</a:t>
            </a:r>
            <a:r>
              <a:rPr lang="en-US" dirty="0"/>
              <a:t> lower court</a:t>
            </a:r>
          </a:p>
          <a:p>
            <a:pPr lvl="2"/>
            <a:r>
              <a:rPr lang="en-US" dirty="0"/>
              <a:t>Patent was valid even if design not visible or obvious to user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79" y="76200"/>
            <a:ext cx="2121999" cy="107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49" b="27457"/>
          <a:stretch/>
        </p:blipFill>
        <p:spPr bwMode="auto">
          <a:xfrm>
            <a:off x="6096000" y="212710"/>
            <a:ext cx="1905000" cy="80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Patent Duration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839200" cy="5486400"/>
          </a:xfrm>
        </p:spPr>
        <p:txBody>
          <a:bodyPr/>
          <a:lstStyle/>
          <a:p>
            <a:r>
              <a:rPr lang="en-US" dirty="0"/>
              <a:t>Utility Patents:  at least 20 years</a:t>
            </a:r>
          </a:p>
          <a:p>
            <a:pPr lvl="1"/>
            <a:r>
              <a:rPr lang="en-US" dirty="0"/>
              <a:t>Changed in 1995 to comply with </a:t>
            </a:r>
            <a:br>
              <a:rPr lang="en-US" dirty="0"/>
            </a:br>
            <a:r>
              <a:rPr lang="en-US" dirty="0"/>
              <a:t>international agreement obligations</a:t>
            </a:r>
          </a:p>
          <a:p>
            <a:r>
              <a:rPr lang="en-US" dirty="0"/>
              <a:t>Legal protection starts when the PTO </a:t>
            </a:r>
            <a:br>
              <a:rPr lang="en-US" dirty="0"/>
            </a:br>
            <a:r>
              <a:rPr lang="en-US" dirty="0"/>
              <a:t>(Patent Trademark Office) issues the </a:t>
            </a:r>
            <a:br>
              <a:rPr lang="en-US" dirty="0"/>
            </a:br>
            <a:r>
              <a:rPr lang="en-US" dirty="0"/>
              <a:t>patent and lasts until expiration</a:t>
            </a:r>
          </a:p>
          <a:p>
            <a:pPr lvl="1"/>
            <a:r>
              <a:rPr lang="en-US" dirty="0"/>
              <a:t>Note: term begins when filed</a:t>
            </a:r>
          </a:p>
          <a:p>
            <a:pPr lvl="2"/>
            <a:r>
              <a:rPr lang="en-US" dirty="0"/>
              <a:t>Invention can be used while PTO processes a patent application, even though patent term has not begun</a:t>
            </a:r>
          </a:p>
          <a:p>
            <a:pPr lvl="2"/>
            <a:r>
              <a:rPr lang="en-US" dirty="0"/>
              <a:t>But once patent granted, patent holder can require royalties for previous use</a:t>
            </a:r>
          </a:p>
          <a:p>
            <a:pPr lvl="1"/>
            <a:r>
              <a:rPr lang="en-US" dirty="0"/>
              <a:t>Exceptions apply for new pharmaceutical products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66800"/>
            <a:ext cx="25400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Infringement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10600" cy="5334000"/>
          </a:xfrm>
        </p:spPr>
        <p:txBody>
          <a:bodyPr/>
          <a:lstStyle/>
          <a:p>
            <a:r>
              <a:rPr lang="en-US" dirty="0"/>
              <a:t>Without permission of patent holder, to</a:t>
            </a:r>
          </a:p>
          <a:p>
            <a:pPr lvl="1"/>
            <a:r>
              <a:rPr lang="en-US" dirty="0"/>
              <a:t>Make</a:t>
            </a:r>
          </a:p>
          <a:p>
            <a:pPr lvl="1"/>
            <a:r>
              <a:rPr lang="en-US" dirty="0"/>
              <a:t>Use</a:t>
            </a:r>
          </a:p>
          <a:p>
            <a:pPr lvl="1"/>
            <a:r>
              <a:rPr lang="en-US" dirty="0"/>
              <a:t>Offer for sale</a:t>
            </a:r>
          </a:p>
          <a:p>
            <a:pPr lvl="1"/>
            <a:r>
              <a:rPr lang="en-US" dirty="0"/>
              <a:t>Sell</a:t>
            </a:r>
          </a:p>
          <a:p>
            <a:pPr lvl="1"/>
            <a:r>
              <a:rPr lang="en-US" dirty="0"/>
              <a:t>Import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572000" y="2984500"/>
            <a:ext cx="34321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/>
              <a:t>the patented invention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895600" y="944562"/>
            <a:ext cx="1143000" cy="2713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7200" b="0" dirty="0"/>
              <a:t>}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00" y="1849877"/>
            <a:ext cx="5048250" cy="4703323"/>
            <a:chOff x="3810000" y="1849877"/>
            <a:chExt cx="5048250" cy="4703323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849877"/>
              <a:ext cx="5048250" cy="47033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882133" y="5754469"/>
              <a:ext cx="488086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latin typeface="Comic Sans MS" pitchFamily="66" charset="0"/>
                </a:rPr>
                <a:t>Apparently, they not only infringed on your patent, they stuck out their tongues at it.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Exemptions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7162800" cy="533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US Patent Act §273</a:t>
            </a:r>
          </a:p>
          <a:p>
            <a:r>
              <a:rPr lang="en-US" dirty="0"/>
              <a:t>Good faith</a:t>
            </a:r>
          </a:p>
          <a:p>
            <a:r>
              <a:rPr lang="en-US" dirty="0"/>
              <a:t>Used subject of patent at least 1 year before filing date of patent</a:t>
            </a:r>
          </a:p>
          <a:p>
            <a:r>
              <a:rPr lang="en-US" dirty="0"/>
              <a:t>Holder of patent abandoned it for ~6 years or more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98378"/>
            <a:ext cx="6172200" cy="3121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Enforcement Issues &amp; Challenges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4572000" cy="5029200"/>
          </a:xfrm>
        </p:spPr>
        <p:txBody>
          <a:bodyPr/>
          <a:lstStyle/>
          <a:p>
            <a:r>
              <a:rPr lang="en-US" dirty="0"/>
              <a:t>Patent issued by PTO assumed valid</a:t>
            </a:r>
          </a:p>
          <a:p>
            <a:pPr lvl="1"/>
            <a:r>
              <a:rPr lang="en-US" dirty="0"/>
              <a:t>Challenger of patent must overcome presumption of validity</a:t>
            </a:r>
          </a:p>
          <a:p>
            <a:pPr lvl="1"/>
            <a:r>
              <a:rPr lang="en-US" dirty="0"/>
              <a:t>Must show patent invalidly granted by PTO</a:t>
            </a:r>
          </a:p>
          <a:p>
            <a:pPr lvl="2"/>
            <a:r>
              <a:rPr lang="en-US" dirty="0"/>
              <a:t>Erred in determination that product or process was </a:t>
            </a:r>
            <a:r>
              <a:rPr lang="en-US" i="1" dirty="0"/>
              <a:t>novel </a:t>
            </a:r>
            <a:r>
              <a:rPr lang="en-US" dirty="0"/>
              <a:t>or </a:t>
            </a:r>
            <a:r>
              <a:rPr lang="en-US" i="1" dirty="0"/>
              <a:t>nonobvious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81162"/>
            <a:ext cx="4192639" cy="351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Remedies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534400" cy="5410200"/>
          </a:xfrm>
        </p:spPr>
        <p:txBody>
          <a:bodyPr/>
          <a:lstStyle/>
          <a:p>
            <a:r>
              <a:rPr lang="en-US" dirty="0"/>
              <a:t>Injunction to stop infringing</a:t>
            </a:r>
          </a:p>
          <a:p>
            <a:pPr lvl="1"/>
            <a:r>
              <a:rPr lang="en-US" dirty="0"/>
              <a:t>Likely most powerful weapon of </a:t>
            </a:r>
            <a:br>
              <a:rPr lang="en-US" dirty="0"/>
            </a:br>
            <a:r>
              <a:rPr lang="en-US" dirty="0"/>
              <a:t>patent holder</a:t>
            </a:r>
          </a:p>
          <a:p>
            <a:r>
              <a:rPr lang="en-US" dirty="0"/>
              <a:t>Damages equivalent to royalty + </a:t>
            </a:r>
            <a:br>
              <a:rPr lang="en-US" dirty="0"/>
            </a:br>
            <a:r>
              <a:rPr lang="en-US" dirty="0"/>
              <a:t>interest + costs</a:t>
            </a:r>
          </a:p>
          <a:p>
            <a:pPr lvl="1"/>
            <a:r>
              <a:rPr lang="en-US" dirty="0"/>
              <a:t>Limited to 6 year period before </a:t>
            </a:r>
            <a:br>
              <a:rPr lang="en-US" dirty="0"/>
            </a:br>
            <a:r>
              <a:rPr lang="en-US" dirty="0"/>
              <a:t>filing of complaint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Profits from lost sales  </a:t>
            </a:r>
          </a:p>
          <a:p>
            <a:r>
              <a:rPr lang="en-US" i="1" dirty="0"/>
              <a:t>Treble</a:t>
            </a:r>
            <a:r>
              <a:rPr lang="en-US" dirty="0"/>
              <a:t> damages at discretion of court</a:t>
            </a:r>
          </a:p>
          <a:p>
            <a:pPr lvl="1"/>
            <a:r>
              <a:rPr lang="en-US" dirty="0"/>
              <a:t>Awarded if </a:t>
            </a:r>
            <a:r>
              <a:rPr lang="en-US" i="1" dirty="0"/>
              <a:t>willful</a:t>
            </a:r>
            <a:r>
              <a:rPr lang="en-US" dirty="0"/>
              <a:t> infringement</a:t>
            </a:r>
          </a:p>
          <a:p>
            <a:r>
              <a:rPr lang="en-US" dirty="0"/>
              <a:t>Attorney fees in exceptional cases</a:t>
            </a:r>
          </a:p>
          <a:p>
            <a:pPr lvl="1"/>
            <a:r>
              <a:rPr lang="en-US" dirty="0"/>
              <a:t>E.g., where willful infringement found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14400"/>
            <a:ext cx="31623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924800" cy="5486400"/>
          </a:xfrm>
        </p:spPr>
        <p:txBody>
          <a:bodyPr/>
          <a:lstStyle/>
          <a:p>
            <a:r>
              <a:rPr lang="en-US" sz="2200" dirty="0"/>
              <a:t>Patent Reform Act of 2005 / 2007 / 2009</a:t>
            </a:r>
          </a:p>
          <a:p>
            <a:r>
              <a:rPr lang="en-US" sz="2200" dirty="0"/>
              <a:t>Currently, US stands alone in </a:t>
            </a:r>
            <a:r>
              <a:rPr lang="en-US" sz="2200" i="1" dirty="0"/>
              <a:t>first-to-invent </a:t>
            </a:r>
            <a:r>
              <a:rPr lang="en-US" sz="2200" dirty="0"/>
              <a:t>approach</a:t>
            </a:r>
          </a:p>
          <a:p>
            <a:pPr lvl="1"/>
            <a:r>
              <a:rPr lang="en-US" sz="2200" dirty="0"/>
              <a:t>Focuses </a:t>
            </a:r>
            <a:r>
              <a:rPr lang="en-US" sz="2200" i="1" dirty="0"/>
              <a:t>novelty </a:t>
            </a:r>
            <a:r>
              <a:rPr lang="en-US" sz="2200" dirty="0"/>
              <a:t>inquiry on date of </a:t>
            </a:r>
            <a:r>
              <a:rPr lang="en-US" sz="2200" i="1" dirty="0"/>
              <a:t>invention</a:t>
            </a:r>
            <a:r>
              <a:rPr lang="en-US" sz="2200" dirty="0"/>
              <a:t> rather than date of </a:t>
            </a:r>
            <a:r>
              <a:rPr lang="en-US" sz="2200" i="1" dirty="0"/>
              <a:t>application </a:t>
            </a:r>
            <a:r>
              <a:rPr lang="en-US" sz="2200" dirty="0"/>
              <a:t>for patent</a:t>
            </a:r>
          </a:p>
          <a:p>
            <a:pPr lvl="1"/>
            <a:r>
              <a:rPr lang="en-US" sz="2200" dirty="0"/>
              <a:t>Likely to join international consensus with Reform Act passage</a:t>
            </a:r>
          </a:p>
          <a:p>
            <a:r>
              <a:rPr lang="en-US" sz="2200" dirty="0"/>
              <a:t>Drawback to current approach</a:t>
            </a:r>
          </a:p>
          <a:p>
            <a:pPr lvl="1"/>
            <a:r>
              <a:rPr lang="en-US" sz="2200" dirty="0"/>
              <a:t>Increases litigation expenses</a:t>
            </a:r>
          </a:p>
          <a:p>
            <a:pPr lvl="2"/>
            <a:r>
              <a:rPr lang="en-US" sz="2200" dirty="0"/>
              <a:t>Determining priority by invention is tough;</a:t>
            </a:r>
          </a:p>
          <a:p>
            <a:pPr lvl="2"/>
            <a:r>
              <a:rPr lang="en-US" sz="2200" dirty="0"/>
              <a:t>Simple to determine who is the first to file</a:t>
            </a:r>
          </a:p>
          <a:p>
            <a:r>
              <a:rPr lang="en-US" sz="2200" dirty="0"/>
              <a:t>Challenges to change</a:t>
            </a:r>
          </a:p>
          <a:p>
            <a:pPr lvl="1"/>
            <a:r>
              <a:rPr lang="en-US" sz="2200" dirty="0"/>
              <a:t>Fairness concerns</a:t>
            </a:r>
          </a:p>
          <a:p>
            <a:pPr lvl="1"/>
            <a:r>
              <a:rPr lang="en-US" sz="2200" dirty="0"/>
              <a:t>Produce a race to the patent office</a:t>
            </a:r>
          </a:p>
          <a:p>
            <a:pPr lvl="2"/>
            <a:r>
              <a:rPr lang="en-US" sz="2200" dirty="0"/>
              <a:t>Less thoughtful patent applications?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1143000"/>
          </a:xfrm>
        </p:spPr>
        <p:txBody>
          <a:bodyPr/>
          <a:lstStyle/>
          <a:p>
            <a:r>
              <a:rPr lang="en-US" dirty="0"/>
              <a:t>Leahy-Smith </a:t>
            </a:r>
            <a:r>
              <a:rPr lang="en-US" i="1" dirty="0"/>
              <a:t>America Invents</a:t>
            </a:r>
            <a:r>
              <a:rPr lang="en-US" dirty="0"/>
              <a:t> Act</a:t>
            </a:r>
            <a:r>
              <a:rPr lang="en-US" baseline="0" dirty="0"/>
              <a:t> of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 dirty="0"/>
              <a:t>Signed into law 2011-09-16</a:t>
            </a:r>
          </a:p>
          <a:p>
            <a:r>
              <a:rPr lang="en-US" dirty="0"/>
              <a:t>“Most comprehensive overhaul to our nation's patent system since 1836.” – USPTO</a:t>
            </a:r>
          </a:p>
          <a:p>
            <a:r>
              <a:rPr lang="en-US" dirty="0"/>
              <a:t>“More certainty for patent applicants and owners”</a:t>
            </a:r>
          </a:p>
          <a:p>
            <a:r>
              <a:rPr lang="en-US" dirty="0"/>
              <a:t>Changes to</a:t>
            </a:r>
          </a:p>
          <a:p>
            <a:pPr lvl="1"/>
            <a:r>
              <a:rPr lang="en-US" dirty="0"/>
              <a:t>Patent examination</a:t>
            </a:r>
          </a:p>
          <a:p>
            <a:pPr lvl="1"/>
            <a:r>
              <a:rPr lang="en-US" i="1" dirty="0"/>
              <a:t>Inter </a:t>
            </a:r>
            <a:r>
              <a:rPr lang="en-US" i="1" dirty="0" err="1"/>
              <a:t>partes</a:t>
            </a:r>
            <a:r>
              <a:rPr lang="en-US" i="1" dirty="0"/>
              <a:t> </a:t>
            </a:r>
            <a:r>
              <a:rPr lang="en-US" dirty="0"/>
              <a:t>disputes</a:t>
            </a:r>
          </a:p>
          <a:p>
            <a:pPr lvl="1"/>
            <a:r>
              <a:rPr lang="en-US" dirty="0"/>
              <a:t>Fees &amp; budgets</a:t>
            </a:r>
          </a:p>
          <a:p>
            <a:pPr lvl="1"/>
            <a:r>
              <a:rPr lang="en-US" dirty="0"/>
              <a:t>New programs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5943600"/>
            <a:ext cx="6248400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USPTO coverage &amp; planning </a:t>
            </a:r>
            <a:br>
              <a:rPr lang="en-US" sz="1800" dirty="0"/>
            </a:br>
            <a:r>
              <a:rPr lang="en-US" sz="1800" dirty="0"/>
              <a:t>&lt; </a:t>
            </a:r>
            <a:r>
              <a:rPr lang="en-US" sz="1800" dirty="0">
                <a:hlinkClick r:id="rId3"/>
              </a:rPr>
              <a:t>http://www.uspto.gov/aia_implementation/index.jsp</a:t>
            </a:r>
            <a:r>
              <a:rPr lang="en-US" sz="1800" dirty="0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371306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2500" y="1143000"/>
            <a:ext cx="7239000" cy="5181600"/>
          </a:xfrm>
        </p:spPr>
        <p:txBody>
          <a:bodyPr/>
          <a:lstStyle/>
          <a:p>
            <a:r>
              <a:rPr lang="en-US" sz="2400" dirty="0"/>
              <a:t>Patents Defined</a:t>
            </a:r>
          </a:p>
          <a:p>
            <a:r>
              <a:rPr lang="en-US" sz="2400" dirty="0"/>
              <a:t>US Constitution and Laws</a:t>
            </a:r>
          </a:p>
          <a:p>
            <a:r>
              <a:rPr lang="en-US" sz="2400" dirty="0"/>
              <a:t>Utility</a:t>
            </a:r>
          </a:p>
          <a:p>
            <a:r>
              <a:rPr lang="en-US" sz="2400" dirty="0"/>
              <a:t>Design</a:t>
            </a:r>
          </a:p>
          <a:p>
            <a:r>
              <a:rPr lang="en-US" sz="2400" dirty="0"/>
              <a:t>Plants</a:t>
            </a:r>
          </a:p>
          <a:p>
            <a:r>
              <a:rPr lang="en-US" sz="2400" dirty="0"/>
              <a:t>Infringement</a:t>
            </a:r>
          </a:p>
          <a:p>
            <a:r>
              <a:rPr lang="en-US" sz="2400" dirty="0"/>
              <a:t>Exemption</a:t>
            </a:r>
          </a:p>
          <a:p>
            <a:r>
              <a:rPr lang="en-US" sz="2400" dirty="0"/>
              <a:t>Remedies</a:t>
            </a:r>
          </a:p>
          <a:p>
            <a:r>
              <a:rPr lang="en-US" sz="2400" dirty="0"/>
              <a:t>Reform Acts</a:t>
            </a:r>
          </a:p>
          <a:p>
            <a:r>
              <a:rPr lang="en-US" sz="2400" dirty="0"/>
              <a:t>International Agreements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4502655" cy="45026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VIDEO: QUESTIONS ABOUT THE AMERICA</a:t>
            </a:r>
            <a:r>
              <a:rPr lang="en-US" baseline="0" dirty="0"/>
              <a:t> INVENTS ACT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1295400"/>
            <a:ext cx="8552088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0692" y="6063734"/>
            <a:ext cx="2980303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800" dirty="0">
                <a:hlinkClick r:id="rId4"/>
              </a:rPr>
              <a:t>http://tinyurl.com/44klako</a:t>
            </a:r>
            <a:endParaRPr lang="en-US" sz="1800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025543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Agreements on Patents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001000" cy="5105400"/>
          </a:xfrm>
        </p:spPr>
        <p:txBody>
          <a:bodyPr/>
          <a:lstStyle/>
          <a:p>
            <a:r>
              <a:rPr lang="en-US" dirty="0"/>
              <a:t>Paris Convention for Protection of Industrial Property (1883)</a:t>
            </a:r>
          </a:p>
          <a:p>
            <a:r>
              <a:rPr lang="en-US" dirty="0"/>
              <a:t>TRIPS (1994)</a:t>
            </a:r>
          </a:p>
          <a:p>
            <a:pPr lvl="1"/>
            <a:r>
              <a:rPr lang="en-US" dirty="0"/>
              <a:t>Agreement on </a:t>
            </a:r>
            <a:br>
              <a:rPr lang="en-US" dirty="0"/>
            </a:br>
            <a:r>
              <a:rPr lang="en-US" i="1" dirty="0"/>
              <a:t>Trade-Related </a:t>
            </a:r>
            <a:br>
              <a:rPr lang="en-US" i="1" dirty="0"/>
            </a:br>
            <a:r>
              <a:rPr lang="en-US" i="1" dirty="0"/>
              <a:t>Aspects of Intellectual Property Rights</a:t>
            </a:r>
          </a:p>
          <a:p>
            <a:pPr lvl="1"/>
            <a:r>
              <a:rPr lang="en-US" dirty="0"/>
              <a:t>See </a:t>
            </a:r>
            <a:r>
              <a:rPr lang="en-US" sz="2000" u="sng" dirty="0">
                <a:latin typeface="Arial Narrow" pitchFamily="34" charset="0"/>
              </a:rPr>
              <a:t>http://www.wto.org/english/tratop_e/trips_e/tripfq_e.htm</a:t>
            </a:r>
          </a:p>
          <a:p>
            <a:r>
              <a:rPr lang="en-US" dirty="0"/>
              <a:t>NAFTA (1992)</a:t>
            </a:r>
          </a:p>
          <a:p>
            <a:pPr lvl="1"/>
            <a:r>
              <a:rPr lang="en-US" i="1" dirty="0"/>
              <a:t>North American Free Trade </a:t>
            </a:r>
            <a:br>
              <a:rPr lang="en-US" i="1" dirty="0"/>
            </a:br>
            <a:r>
              <a:rPr lang="en-US" i="1" dirty="0"/>
              <a:t>Agreement</a:t>
            </a:r>
          </a:p>
          <a:p>
            <a:pPr lvl="1"/>
            <a:r>
              <a:rPr lang="en-US" dirty="0"/>
              <a:t>See </a:t>
            </a:r>
            <a:br>
              <a:rPr lang="en-US" dirty="0"/>
            </a:br>
            <a:r>
              <a:rPr lang="en-US" sz="2000" u="sng" dirty="0">
                <a:latin typeface="Arial Narrow" pitchFamily="34" charset="0"/>
                <a:hlinkClick r:id="rId3"/>
              </a:rPr>
              <a:t>http://www.ladas.com/BULLETINS/1994/NAFTAGATT.html</a:t>
            </a:r>
            <a:endParaRPr lang="en-US" sz="2000" u="sng" dirty="0">
              <a:latin typeface="Arial Narrow" pitchFamily="34" charset="0"/>
            </a:endParaRPr>
          </a:p>
          <a:p>
            <a:pPr lvl="1"/>
            <a:r>
              <a:rPr lang="en-US" dirty="0"/>
              <a:t>See also </a:t>
            </a:r>
            <a:r>
              <a:rPr lang="en-US" sz="2000" u="sng" dirty="0">
                <a:latin typeface="Arial Narrow" pitchFamily="34" charset="0"/>
              </a:rPr>
              <a:t>http://www.customs.ustreas.gov/nafta/docs/us/chap-17.html</a:t>
            </a:r>
            <a:endParaRPr lang="en-US" dirty="0"/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57" y="1828800"/>
            <a:ext cx="4471988" cy="133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14" y="4343400"/>
            <a:ext cx="1909422" cy="1562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Patent Application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Considerations</a:t>
            </a:r>
          </a:p>
          <a:p>
            <a:r>
              <a:rPr lang="en-US" dirty="0"/>
              <a:t>Elements of the Patent Application</a:t>
            </a:r>
          </a:p>
          <a:p>
            <a:r>
              <a:rPr lang="en-US" dirty="0"/>
              <a:t>PTO Procedures &amp; Appeals</a:t>
            </a:r>
          </a:p>
          <a:p>
            <a:r>
              <a:rPr lang="en-US" dirty="0"/>
              <a:t>Loss of Patent Rights</a:t>
            </a:r>
          </a:p>
          <a:p>
            <a:r>
              <a:rPr lang="en-US" dirty="0"/>
              <a:t>Infringement &amp; Remedies</a:t>
            </a:r>
          </a:p>
          <a:p>
            <a:r>
              <a:rPr lang="en-US" dirty="0"/>
              <a:t>International Patent Protection Issues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4800600"/>
            <a:ext cx="6381875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 Narrow" panose="020B0606020202030204" pitchFamily="34" charset="0"/>
              </a:rPr>
              <a:t>Burgunder</a:t>
            </a:r>
            <a:r>
              <a:rPr lang="en-US" dirty="0">
                <a:latin typeface="Arial Narrow" panose="020B0606020202030204" pitchFamily="34" charset="0"/>
              </a:rPr>
              <a:t> Chapter 4: Obtaining and Defending Patent Rights</a:t>
            </a:r>
          </a:p>
          <a:p>
            <a:r>
              <a:rPr lang="en-US" dirty="0">
                <a:latin typeface="Arial Narrow" panose="020B0606020202030204" pitchFamily="34" charset="0"/>
              </a:rPr>
              <a:t>in the United States and Globally. P. 105 ff.</a:t>
            </a:r>
          </a:p>
        </p:txBody>
      </p:sp>
    </p:spTree>
    <p:extLst>
      <p:ext uri="{BB962C8B-B14F-4D97-AF65-F5344CB8AC3E}">
        <p14:creationId xmlns:p14="http://schemas.microsoft.com/office/powerpoint/2010/main" val="418876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Initial Considerations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19200"/>
            <a:ext cx="7162800" cy="5181600"/>
          </a:xfrm>
        </p:spPr>
        <p:txBody>
          <a:bodyPr/>
          <a:lstStyle/>
          <a:p>
            <a:r>
              <a:rPr lang="en-US" dirty="0"/>
              <a:t>Exhibit 4.1 (p. 106) of </a:t>
            </a:r>
            <a:r>
              <a:rPr lang="en-US" dirty="0" err="1"/>
              <a:t>Burgunder</a:t>
            </a:r>
            <a:r>
              <a:rPr lang="en-US" dirty="0"/>
              <a:t> summarizes essentials</a:t>
            </a:r>
          </a:p>
          <a:p>
            <a:r>
              <a:rPr lang="en-US" dirty="0"/>
              <a:t>Patent Ownership &amp; Right to File Application</a:t>
            </a:r>
          </a:p>
          <a:p>
            <a:r>
              <a:rPr lang="en-US" dirty="0"/>
              <a:t>Invention Assignment Agreements</a:t>
            </a:r>
          </a:p>
          <a:p>
            <a:r>
              <a:rPr lang="en-US" dirty="0"/>
              <a:t>Important Steps Before Applying</a:t>
            </a:r>
          </a:p>
          <a:p>
            <a:pPr lvl="0"/>
            <a:r>
              <a:rPr lang="en-US" dirty="0"/>
              <a:t>Expected Fees &amp; Costs</a:t>
            </a:r>
          </a:p>
        </p:txBody>
      </p:sp>
    </p:spTree>
    <p:extLst>
      <p:ext uri="{BB962C8B-B14F-4D97-AF65-F5344CB8AC3E}">
        <p14:creationId xmlns:p14="http://schemas.microsoft.com/office/powerpoint/2010/main" val="3273346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Patent Ownership &amp; the Right to File the Patent Application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Inventor(s) must file with PTO</a:t>
            </a:r>
          </a:p>
          <a:p>
            <a:pPr lvl="1"/>
            <a:r>
              <a:rPr lang="en-US" dirty="0"/>
              <a:t>Even if rights transferred</a:t>
            </a:r>
          </a:p>
          <a:p>
            <a:pPr lvl="1"/>
            <a:r>
              <a:rPr lang="en-US" dirty="0"/>
              <a:t>Thus actual inventor(s) must be involved in filing</a:t>
            </a:r>
          </a:p>
          <a:p>
            <a:pPr lvl="1"/>
            <a:r>
              <a:rPr lang="en-US" dirty="0"/>
              <a:t>Even if no longer employed by former employer who wants to file for patent</a:t>
            </a:r>
          </a:p>
          <a:p>
            <a:r>
              <a:rPr lang="en-US" dirty="0"/>
              <a:t>Patent Reform Act, if passed, would allow </a:t>
            </a:r>
            <a:r>
              <a:rPr lang="en-US" i="1" dirty="0"/>
              <a:t>owner</a:t>
            </a:r>
            <a:r>
              <a:rPr lang="en-US" dirty="0"/>
              <a:t> of patent rights to file</a:t>
            </a:r>
          </a:p>
          <a:p>
            <a:pPr lvl="1"/>
            <a:r>
              <a:rPr lang="en-US" dirty="0"/>
              <a:t>No longer need to “chase down inventor”</a:t>
            </a:r>
          </a:p>
        </p:txBody>
      </p:sp>
    </p:spTree>
    <p:extLst>
      <p:ext uri="{BB962C8B-B14F-4D97-AF65-F5344CB8AC3E}">
        <p14:creationId xmlns:p14="http://schemas.microsoft.com/office/powerpoint/2010/main" val="2584971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924800" cy="685800"/>
          </a:xfrm>
        </p:spPr>
        <p:txBody>
          <a:bodyPr/>
          <a:lstStyle/>
          <a:p>
            <a:pPr lvl="0"/>
            <a:r>
              <a:rPr lang="en-US" sz="3200" dirty="0"/>
              <a:t>Invention-Assignment Agreements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5791200"/>
          </a:xfrm>
        </p:spPr>
        <p:txBody>
          <a:bodyPr/>
          <a:lstStyle/>
          <a:p>
            <a:r>
              <a:rPr lang="en-US" sz="2200" dirty="0"/>
              <a:t>By default, inventor (e.g., employee) owns rights to an invention unless</a:t>
            </a:r>
          </a:p>
          <a:p>
            <a:pPr lvl="1"/>
            <a:r>
              <a:rPr lang="en-US" sz="2200" dirty="0"/>
              <a:t>Job explicitly assigns task of inventing process or solving problem</a:t>
            </a:r>
          </a:p>
          <a:p>
            <a:pPr lvl="1"/>
            <a:r>
              <a:rPr lang="en-US" sz="2200" dirty="0"/>
              <a:t>Employment contract stipulates ownership by employer</a:t>
            </a:r>
          </a:p>
          <a:p>
            <a:r>
              <a:rPr lang="en-US" sz="2200" dirty="0"/>
              <a:t>Employment contracts generally demand all rights to employee inventions</a:t>
            </a:r>
          </a:p>
          <a:p>
            <a:pPr lvl="1"/>
            <a:r>
              <a:rPr lang="en-US" sz="2200" dirty="0"/>
              <a:t>Assume that employer resources relevant</a:t>
            </a:r>
          </a:p>
          <a:p>
            <a:pPr lvl="1"/>
            <a:r>
              <a:rPr lang="en-US" sz="2200" dirty="0"/>
              <a:t>Even if developed </a:t>
            </a:r>
            <a:r>
              <a:rPr lang="en-US" sz="2200" i="1" dirty="0"/>
              <a:t>outside </a:t>
            </a:r>
            <a:r>
              <a:rPr lang="en-US" sz="2200" dirty="0"/>
              <a:t>work</a:t>
            </a:r>
          </a:p>
          <a:p>
            <a:r>
              <a:rPr lang="en-US" sz="2200" dirty="0"/>
              <a:t>But some state regulations (e.g., CA) may restrict clauses to </a:t>
            </a:r>
            <a:r>
              <a:rPr lang="en-US" sz="2200" i="1" dirty="0"/>
              <a:t>work-related</a:t>
            </a:r>
            <a:r>
              <a:rPr lang="en-US" sz="2200" dirty="0"/>
              <a:t> inventions</a:t>
            </a:r>
          </a:p>
          <a:p>
            <a:r>
              <a:rPr lang="en-US" sz="2200" dirty="0"/>
              <a:t>Candidates should read employment contracts carefully</a:t>
            </a:r>
          </a:p>
          <a:p>
            <a:pPr lvl="1"/>
            <a:r>
              <a:rPr lang="en-US" sz="2200" dirty="0"/>
              <a:t>Especially if working on unrelated inventions</a:t>
            </a:r>
          </a:p>
          <a:p>
            <a:pPr lvl="1"/>
            <a:r>
              <a:rPr lang="en-US" sz="2200" dirty="0"/>
              <a:t>Involve attorney with experience in employment law to review contract before signing</a:t>
            </a:r>
          </a:p>
        </p:txBody>
      </p:sp>
    </p:spTree>
    <p:extLst>
      <p:ext uri="{BB962C8B-B14F-4D97-AF65-F5344CB8AC3E}">
        <p14:creationId xmlns:p14="http://schemas.microsoft.com/office/powerpoint/2010/main" val="2916346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Important Steps Before Applying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95400"/>
            <a:ext cx="7924800" cy="5257800"/>
          </a:xfrm>
        </p:spPr>
        <p:txBody>
          <a:bodyPr/>
          <a:lstStyle/>
          <a:p>
            <a:r>
              <a:rPr lang="en-US" dirty="0"/>
              <a:t>Conduct prior-art search</a:t>
            </a:r>
          </a:p>
          <a:p>
            <a:pPr lvl="1"/>
            <a:r>
              <a:rPr lang="en-US" dirty="0"/>
              <a:t>Thoroughly research existing patents</a:t>
            </a:r>
          </a:p>
          <a:p>
            <a:pPr lvl="1"/>
            <a:r>
              <a:rPr lang="en-US" dirty="0"/>
              <a:t>Cheaper to abandon useless application</a:t>
            </a:r>
          </a:p>
          <a:p>
            <a:pPr lvl="1"/>
            <a:r>
              <a:rPr lang="en-US" dirty="0"/>
              <a:t>May improve patent application</a:t>
            </a:r>
          </a:p>
          <a:p>
            <a:pPr lvl="1"/>
            <a:r>
              <a:rPr lang="en-US" dirty="0"/>
              <a:t>May license prior art to improve application</a:t>
            </a:r>
          </a:p>
          <a:p>
            <a:pPr lvl="1"/>
            <a:r>
              <a:rPr lang="en-US" dirty="0"/>
              <a:t>Avoid later surprises that can cancel patent</a:t>
            </a:r>
          </a:p>
          <a:p>
            <a:r>
              <a:rPr lang="en-US" dirty="0"/>
              <a:t>File in timely fashion</a:t>
            </a:r>
          </a:p>
          <a:p>
            <a:pPr lvl="1"/>
            <a:r>
              <a:rPr lang="en-US" dirty="0"/>
              <a:t>E.g., within 1 year of 1</a:t>
            </a:r>
            <a:r>
              <a:rPr lang="en-US" baseline="30000" dirty="0"/>
              <a:t>st</a:t>
            </a:r>
            <a:r>
              <a:rPr lang="en-US" dirty="0"/>
              <a:t> publication or sale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to file (if in competition) has advantage</a:t>
            </a:r>
          </a:p>
          <a:p>
            <a:r>
              <a:rPr lang="en-US" dirty="0"/>
              <a:t>Provisional applications</a:t>
            </a:r>
          </a:p>
          <a:p>
            <a:pPr lvl="1"/>
            <a:r>
              <a:rPr lang="en-US" dirty="0"/>
              <a:t>Provide disclosure of intent</a:t>
            </a:r>
          </a:p>
          <a:p>
            <a:pPr lvl="1"/>
            <a:r>
              <a:rPr lang="en-US" dirty="0"/>
              <a:t>1 year to provide details of claims</a:t>
            </a:r>
          </a:p>
        </p:txBody>
      </p:sp>
    </p:spTree>
    <p:extLst>
      <p:ext uri="{BB962C8B-B14F-4D97-AF65-F5344CB8AC3E}">
        <p14:creationId xmlns:p14="http://schemas.microsoft.com/office/powerpoint/2010/main" val="1554071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077200" cy="685800"/>
          </a:xfrm>
        </p:spPr>
        <p:txBody>
          <a:bodyPr/>
          <a:lstStyle/>
          <a:p>
            <a:pPr lvl="0"/>
            <a:r>
              <a:rPr lang="en-US" dirty="0"/>
              <a:t>Expected Fees &amp; Costs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257800"/>
          </a:xfrm>
        </p:spPr>
        <p:txBody>
          <a:bodyPr/>
          <a:lstStyle/>
          <a:p>
            <a:r>
              <a:rPr lang="en-US" sz="2000" dirty="0"/>
              <a:t>Load on PTO &amp; delays in handling applications rising steadily over last decades</a:t>
            </a:r>
          </a:p>
          <a:p>
            <a:pPr lvl="1"/>
            <a:r>
              <a:rPr lang="en-US" sz="2000" dirty="0"/>
              <a:t>Numbers of applications skyrocketing</a:t>
            </a:r>
          </a:p>
          <a:p>
            <a:pPr lvl="2"/>
            <a:r>
              <a:rPr lang="en-US" sz="2000" dirty="0"/>
              <a:t>1980:100,000, 1995:200,000, 2007:485,000</a:t>
            </a:r>
          </a:p>
          <a:p>
            <a:pPr lvl="1"/>
            <a:r>
              <a:rPr lang="en-US" sz="2000" dirty="0"/>
              <a:t>Time to receive decision growing</a:t>
            </a:r>
          </a:p>
          <a:p>
            <a:pPr lvl="2"/>
            <a:r>
              <a:rPr lang="en-US" sz="2000" dirty="0"/>
              <a:t>1990:18mo, 2000:24 </a:t>
            </a:r>
            <a:r>
              <a:rPr lang="en-US" sz="2000" dirty="0" err="1"/>
              <a:t>mo</a:t>
            </a:r>
            <a:r>
              <a:rPr lang="en-US" sz="2000" dirty="0"/>
              <a:t>, 2008:32mo</a:t>
            </a:r>
          </a:p>
          <a:p>
            <a:pPr lvl="2"/>
            <a:r>
              <a:rPr lang="en-US" sz="2000" dirty="0"/>
              <a:t>Hi-tech (e.g., computing) patents can take 48 </a:t>
            </a:r>
            <a:r>
              <a:rPr lang="en-US" sz="2000" dirty="0" err="1"/>
              <a:t>mo</a:t>
            </a:r>
            <a:r>
              <a:rPr lang="en-US" sz="2000" dirty="0"/>
              <a:t> for decision</a:t>
            </a:r>
          </a:p>
          <a:p>
            <a:r>
              <a:rPr lang="en-US" sz="2000" dirty="0"/>
              <a:t>Fees rising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5838723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102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Elements of the Patent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Enablement</a:t>
            </a:r>
          </a:p>
          <a:p>
            <a:r>
              <a:rPr lang="en-US" dirty="0"/>
              <a:t>Best</a:t>
            </a:r>
            <a:r>
              <a:rPr lang="en-US" baseline="0" dirty="0"/>
              <a:t> Mode</a:t>
            </a:r>
          </a:p>
          <a:p>
            <a:r>
              <a:rPr lang="en-US" baseline="0" dirty="0"/>
              <a:t>Information Disclosure</a:t>
            </a:r>
          </a:p>
          <a:p>
            <a:r>
              <a:rPr lang="en-US" baseline="0" dirty="0"/>
              <a:t>The Claims</a:t>
            </a:r>
          </a:p>
        </p:txBody>
      </p:sp>
    </p:spTree>
    <p:extLst>
      <p:ext uri="{BB962C8B-B14F-4D97-AF65-F5344CB8AC3E}">
        <p14:creationId xmlns:p14="http://schemas.microsoft.com/office/powerpoint/2010/main" val="2415438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1143000"/>
          </a:xfrm>
        </p:spPr>
        <p:txBody>
          <a:bodyPr/>
          <a:lstStyle/>
          <a:p>
            <a:pPr lvl="0"/>
            <a:r>
              <a:rPr lang="en-US" dirty="0"/>
              <a:t>Enablement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257800"/>
          </a:xfrm>
        </p:spPr>
        <p:txBody>
          <a:bodyPr/>
          <a:lstStyle/>
          <a:p>
            <a:r>
              <a:rPr lang="en-US" dirty="0"/>
              <a:t>Enough info in application to allow practice by one skilled in art</a:t>
            </a:r>
          </a:p>
          <a:p>
            <a:pPr lvl="1"/>
            <a:r>
              <a:rPr lang="en-US" dirty="0"/>
              <a:t>Objectivity: not inventor’s opinion – judged w/ reference to skilled practitioner</a:t>
            </a:r>
          </a:p>
          <a:p>
            <a:pPr lvl="1"/>
            <a:r>
              <a:rPr lang="en-US" dirty="0"/>
              <a:t>Withholding info</a:t>
            </a:r>
          </a:p>
          <a:p>
            <a:pPr lvl="2"/>
            <a:r>
              <a:rPr lang="en-US" dirty="0"/>
              <a:t>Not all details of every step required</a:t>
            </a:r>
          </a:p>
          <a:p>
            <a:pPr lvl="2"/>
            <a:r>
              <a:rPr lang="en-US" dirty="0"/>
              <a:t>May put some into separate patents</a:t>
            </a:r>
          </a:p>
          <a:p>
            <a:pPr lvl="1"/>
            <a:r>
              <a:rPr lang="en-US" dirty="0"/>
              <a:t>Breadth of claims</a:t>
            </a:r>
          </a:p>
          <a:p>
            <a:pPr lvl="2"/>
            <a:r>
              <a:rPr lang="en-US" dirty="0"/>
              <a:t>Inventors often try for broadest reach possible</a:t>
            </a:r>
          </a:p>
          <a:p>
            <a:pPr lvl="2"/>
            <a:r>
              <a:rPr lang="en-US" dirty="0"/>
              <a:t>But then have to show that info provided allows actual execution</a:t>
            </a:r>
          </a:p>
          <a:p>
            <a:pPr lvl="2"/>
            <a:r>
              <a:rPr lang="en-US" dirty="0"/>
              <a:t>Can harm application</a:t>
            </a:r>
          </a:p>
          <a:p>
            <a:r>
              <a:rPr lang="en-US" dirty="0"/>
              <a:t>Must not force </a:t>
            </a:r>
            <a:r>
              <a:rPr lang="en-US" i="1" dirty="0"/>
              <a:t>undue experimentation</a:t>
            </a:r>
            <a:r>
              <a:rPr lang="en-US" dirty="0"/>
              <a:t> in evaluation</a:t>
            </a:r>
          </a:p>
        </p:txBody>
      </p:sp>
    </p:spTree>
    <p:extLst>
      <p:ext uri="{BB962C8B-B14F-4D97-AF65-F5344CB8AC3E}">
        <p14:creationId xmlns:p14="http://schemas.microsoft.com/office/powerpoint/2010/main" val="3954828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Patents Defined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257800"/>
          </a:xfrm>
        </p:spPr>
        <p:txBody>
          <a:bodyPr/>
          <a:lstStyle/>
          <a:p>
            <a:r>
              <a:rPr lang="en-US" dirty="0"/>
              <a:t>Word means “open” (14</a:t>
            </a:r>
            <a:r>
              <a:rPr lang="en-US" baseline="30000" dirty="0"/>
              <a:t>th</a:t>
            </a:r>
            <a:r>
              <a:rPr lang="en-US" dirty="0"/>
              <a:t> century Latin)</a:t>
            </a:r>
          </a:p>
          <a:p>
            <a:r>
              <a:rPr lang="en-US" dirty="0"/>
              <a:t>Defined:  “a property right granted by </a:t>
            </a:r>
            <a:br>
              <a:rPr lang="en-US" dirty="0"/>
            </a:br>
            <a:r>
              <a:rPr lang="en-US" dirty="0"/>
              <a:t>the Government of the United </a:t>
            </a:r>
            <a:br>
              <a:rPr lang="en-US" dirty="0"/>
            </a:br>
            <a:r>
              <a:rPr lang="en-US" dirty="0"/>
              <a:t>States of America to an inventor </a:t>
            </a:r>
            <a:br>
              <a:rPr lang="en-US" dirty="0"/>
            </a:br>
            <a:r>
              <a:rPr lang="en-US" dirty="0"/>
              <a:t>‘to exclude others from making, </a:t>
            </a:r>
            <a:br>
              <a:rPr lang="en-US" dirty="0"/>
            </a:br>
            <a:r>
              <a:rPr lang="en-US" dirty="0"/>
              <a:t>using, offering for sale, or </a:t>
            </a:r>
            <a:br>
              <a:rPr lang="en-US" dirty="0"/>
            </a:br>
            <a:r>
              <a:rPr lang="en-US" dirty="0"/>
              <a:t>selling the invention </a:t>
            </a:r>
            <a:br>
              <a:rPr lang="en-US" dirty="0"/>
            </a:br>
            <a:r>
              <a:rPr lang="en-US" dirty="0"/>
              <a:t>throughout the United States </a:t>
            </a:r>
            <a:br>
              <a:rPr lang="en-US" dirty="0"/>
            </a:br>
            <a:r>
              <a:rPr lang="en-US" dirty="0"/>
              <a:t>or importing the invention into </a:t>
            </a:r>
            <a:br>
              <a:rPr lang="en-US" dirty="0"/>
            </a:br>
            <a:r>
              <a:rPr lang="en-US" dirty="0"/>
              <a:t>the United States’ for a limited </a:t>
            </a:r>
            <a:br>
              <a:rPr lang="en-US" dirty="0"/>
            </a:br>
            <a:r>
              <a:rPr lang="en-US" dirty="0"/>
              <a:t>time in exchange for public </a:t>
            </a:r>
            <a:br>
              <a:rPr lang="en-US" dirty="0"/>
            </a:br>
            <a:r>
              <a:rPr lang="en-US" dirty="0"/>
              <a:t>disclosure of the invention when the </a:t>
            </a:r>
            <a:br>
              <a:rPr lang="en-US" dirty="0"/>
            </a:br>
            <a:r>
              <a:rPr lang="en-US" dirty="0"/>
              <a:t>patent is granted.” </a:t>
            </a:r>
            <a:br>
              <a:rPr lang="en-US" dirty="0"/>
            </a:br>
            <a:r>
              <a:rPr lang="en-US" dirty="0"/>
              <a:t>(Source: </a:t>
            </a:r>
            <a:r>
              <a:rPr lang="en-US" dirty="0">
                <a:hlinkClick r:id="rId3"/>
              </a:rPr>
              <a:t>http://www.uspto.gov</a:t>
            </a:r>
            <a:r>
              <a:rPr lang="en-US" dirty="0"/>
              <a:t>)</a:t>
            </a:r>
          </a:p>
          <a:p>
            <a:r>
              <a:rPr lang="en-US" dirty="0"/>
              <a:t>Patent Protection = reward for disclosing invention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407" y="1676400"/>
            <a:ext cx="3581400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1143000"/>
          </a:xfrm>
        </p:spPr>
        <p:txBody>
          <a:bodyPr/>
          <a:lstStyle/>
          <a:p>
            <a:r>
              <a:rPr lang="en-US" dirty="0"/>
              <a:t>White</a:t>
            </a:r>
            <a:r>
              <a:rPr lang="en-US" baseline="0" dirty="0"/>
              <a:t> Consolidated Industries v. Vega Servo-Control Inc.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r>
              <a:rPr lang="en-US" dirty="0"/>
              <a:t>Federal Circuit Court of Appeals, 1983</a:t>
            </a:r>
          </a:p>
          <a:p>
            <a:r>
              <a:rPr lang="en-US" dirty="0"/>
              <a:t>Facts:</a:t>
            </a:r>
          </a:p>
          <a:p>
            <a:pPr lvl="1"/>
            <a:r>
              <a:rPr lang="en-US" dirty="0"/>
              <a:t>White Consolidated Industries granted patent ‘653 for machine-tool numerical control (NC) system</a:t>
            </a:r>
          </a:p>
          <a:p>
            <a:pPr lvl="1"/>
            <a:r>
              <a:rPr lang="en-US" dirty="0"/>
              <a:t>Used a </a:t>
            </a:r>
            <a:r>
              <a:rPr lang="en-US" i="1" dirty="0"/>
              <a:t>translator</a:t>
            </a:r>
            <a:r>
              <a:rPr lang="en-US" dirty="0"/>
              <a:t> program such as its secret SPLIT</a:t>
            </a:r>
          </a:p>
          <a:p>
            <a:pPr lvl="1"/>
            <a:r>
              <a:rPr lang="en-US" dirty="0"/>
              <a:t>White sued Vega for infringing ‘653 patent</a:t>
            </a:r>
          </a:p>
          <a:p>
            <a:pPr lvl="1"/>
            <a:r>
              <a:rPr lang="en-US" dirty="0"/>
              <a:t>Vega argued that patent was invalid because SPLIT was not included</a:t>
            </a:r>
          </a:p>
          <a:p>
            <a:pPr lvl="1"/>
            <a:r>
              <a:rPr lang="en-US" dirty="0"/>
              <a:t>White argued that example was good enough for enablement</a:t>
            </a:r>
          </a:p>
          <a:p>
            <a:r>
              <a:rPr lang="en-US" dirty="0"/>
              <a:t>Courts ruled against White and invalidated patent</a:t>
            </a:r>
          </a:p>
        </p:txBody>
      </p:sp>
    </p:spTree>
    <p:extLst>
      <p:ext uri="{BB962C8B-B14F-4D97-AF65-F5344CB8AC3E}">
        <p14:creationId xmlns:p14="http://schemas.microsoft.com/office/powerpoint/2010/main" val="2908342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Enablement</a:t>
            </a:r>
            <a:r>
              <a:rPr lang="en-US" baseline="0" dirty="0"/>
              <a:t> and Computer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924800" cy="4648200"/>
          </a:xfrm>
        </p:spPr>
        <p:txBody>
          <a:bodyPr/>
          <a:lstStyle/>
          <a:p>
            <a:r>
              <a:rPr lang="en-US" dirty="0"/>
              <a:t>Amount of work required to create or modify computer programs to fit needs of a patent varies</a:t>
            </a:r>
          </a:p>
          <a:p>
            <a:r>
              <a:rPr lang="en-US" dirty="0"/>
              <a:t>Thus</a:t>
            </a:r>
            <a:r>
              <a:rPr lang="en-US" baseline="0" dirty="0"/>
              <a:t> some patents omit all details of computer programs on grounds that any programmers can create equivalents without undue effort</a:t>
            </a:r>
          </a:p>
          <a:p>
            <a:pPr lvl="1"/>
            <a:r>
              <a:rPr lang="en-US" dirty="0"/>
              <a:t>Don’t need internal details of source code</a:t>
            </a:r>
          </a:p>
          <a:p>
            <a:pPr lvl="1"/>
            <a:r>
              <a:rPr lang="en-US" baseline="0" dirty="0"/>
              <a:t>Sufficient</a:t>
            </a:r>
            <a:r>
              <a:rPr lang="en-US" dirty="0"/>
              <a:t> to know required inputs and outputs</a:t>
            </a:r>
            <a:endParaRPr lang="en-US" baseline="0" dirty="0"/>
          </a:p>
          <a:p>
            <a:pPr lvl="1"/>
            <a:r>
              <a:rPr lang="en-US" dirty="0"/>
              <a:t>Black-box reverse engineering techniques</a:t>
            </a:r>
          </a:p>
          <a:p>
            <a:r>
              <a:rPr lang="en-US" baseline="0" dirty="0"/>
              <a:t>Details of program structure may vary without affecting functionality</a:t>
            </a:r>
          </a:p>
        </p:txBody>
      </p:sp>
    </p:spTree>
    <p:extLst>
      <p:ext uri="{BB962C8B-B14F-4D97-AF65-F5344CB8AC3E}">
        <p14:creationId xmlns:p14="http://schemas.microsoft.com/office/powerpoint/2010/main" val="1442527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Best Mode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848600" cy="5334000"/>
          </a:xfrm>
        </p:spPr>
        <p:txBody>
          <a:bodyPr/>
          <a:lstStyle/>
          <a:p>
            <a:r>
              <a:rPr lang="en-US" dirty="0"/>
              <a:t>Particular process inventions may have optimum conditions</a:t>
            </a:r>
          </a:p>
          <a:p>
            <a:r>
              <a:rPr lang="en-US" dirty="0"/>
              <a:t>Inventor may not want to reveal details</a:t>
            </a:r>
          </a:p>
          <a:p>
            <a:pPr lvl="1"/>
            <a:r>
              <a:rPr lang="en-US" dirty="0"/>
              <a:t>Can benefit from secret even after patent expires</a:t>
            </a:r>
          </a:p>
          <a:p>
            <a:r>
              <a:rPr lang="en-US" dirty="0"/>
              <a:t>But Patent Act requires inclusion of </a:t>
            </a:r>
            <a:r>
              <a:rPr lang="en-US" i="1" dirty="0"/>
              <a:t>best mode</a:t>
            </a:r>
            <a:r>
              <a:rPr lang="en-US" dirty="0"/>
              <a:t> for carrying out invention</a:t>
            </a:r>
          </a:p>
          <a:p>
            <a:r>
              <a:rPr lang="en-US" dirty="0"/>
              <a:t>PTO does not normally probe for best mode before granting patent</a:t>
            </a:r>
          </a:p>
          <a:p>
            <a:r>
              <a:rPr lang="en-US" dirty="0"/>
              <a:t>But challenges to patent may delve into details</a:t>
            </a:r>
          </a:p>
          <a:p>
            <a:r>
              <a:rPr lang="en-US" dirty="0"/>
              <a:t>Patent Reform Act may reduce importance of best-mode component</a:t>
            </a:r>
          </a:p>
        </p:txBody>
      </p:sp>
    </p:spTree>
    <p:extLst>
      <p:ext uri="{BB962C8B-B14F-4D97-AF65-F5344CB8AC3E}">
        <p14:creationId xmlns:p14="http://schemas.microsoft.com/office/powerpoint/2010/main" val="2299046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Information Disclosure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Applicants must provide all relevant material information</a:t>
            </a:r>
          </a:p>
          <a:p>
            <a:pPr lvl="1"/>
            <a:r>
              <a:rPr lang="en-US" dirty="0"/>
              <a:t>Pro or con</a:t>
            </a:r>
          </a:p>
          <a:p>
            <a:r>
              <a:rPr lang="en-US" dirty="0"/>
              <a:t>Failure to be honest can be judged </a:t>
            </a:r>
            <a:r>
              <a:rPr lang="en-US" i="1" dirty="0"/>
              <a:t>inequitable conduct</a:t>
            </a:r>
          </a:p>
          <a:p>
            <a:pPr lvl="1"/>
            <a:r>
              <a:rPr lang="en-US" dirty="0"/>
              <a:t>Must demonstrate intent to deceive</a:t>
            </a:r>
          </a:p>
          <a:p>
            <a:r>
              <a:rPr lang="en-US" dirty="0"/>
              <a:t>Thus applicants usually provide wealth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2753799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Claims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143000"/>
            <a:ext cx="7848600" cy="5410200"/>
          </a:xfrm>
        </p:spPr>
        <p:txBody>
          <a:bodyPr/>
          <a:lstStyle/>
          <a:p>
            <a:r>
              <a:rPr lang="en-US" dirty="0"/>
              <a:t>Boundaries of legal monopoly</a:t>
            </a:r>
          </a:p>
          <a:p>
            <a:pPr lvl="1"/>
            <a:r>
              <a:rPr lang="en-US" dirty="0"/>
              <a:t>Expert assistance strongly recommended</a:t>
            </a:r>
          </a:p>
          <a:p>
            <a:pPr lvl="1"/>
            <a:r>
              <a:rPr lang="en-US" dirty="0"/>
              <a:t>Includes form and language</a:t>
            </a:r>
          </a:p>
          <a:p>
            <a:r>
              <a:rPr lang="en-US" dirty="0"/>
              <a:t>Goals usually to maximize breadth of rights</a:t>
            </a:r>
          </a:p>
          <a:p>
            <a:pPr lvl="1"/>
            <a:r>
              <a:rPr lang="en-US" dirty="0"/>
              <a:t>Can lead to </a:t>
            </a:r>
            <a:r>
              <a:rPr lang="en-US" i="1" dirty="0"/>
              <a:t>overly broad </a:t>
            </a:r>
            <a:r>
              <a:rPr lang="en-US" dirty="0"/>
              <a:t>patents</a:t>
            </a:r>
          </a:p>
          <a:p>
            <a:pPr lvl="1"/>
            <a:r>
              <a:rPr lang="en-US" dirty="0"/>
              <a:t>Include more specific claims as well</a:t>
            </a:r>
          </a:p>
          <a:p>
            <a:r>
              <a:rPr lang="en-US" dirty="0"/>
              <a:t>Form can focus on method or purpose</a:t>
            </a:r>
          </a:p>
          <a:p>
            <a:pPr lvl="1"/>
            <a:r>
              <a:rPr lang="en-US" dirty="0"/>
              <a:t>Lawn mower as parts/machine or method for cutting grass</a:t>
            </a:r>
          </a:p>
          <a:p>
            <a:pPr lvl="1"/>
            <a:r>
              <a:rPr lang="en-US" dirty="0"/>
              <a:t>Some experts argue that computer programs are best presented in form of machine</a:t>
            </a:r>
          </a:p>
          <a:p>
            <a:pPr lvl="1"/>
            <a:r>
              <a:rPr lang="en-US" dirty="0"/>
              <a:t>But can also draft as means-for/means-plus-function</a:t>
            </a:r>
          </a:p>
        </p:txBody>
      </p:sp>
    </p:spTree>
    <p:extLst>
      <p:ext uri="{BB962C8B-B14F-4D97-AF65-F5344CB8AC3E}">
        <p14:creationId xmlns:p14="http://schemas.microsoft.com/office/powerpoint/2010/main" val="32851334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PTO Procedures &amp; Appeals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Secrecy Orders</a:t>
            </a:r>
          </a:p>
          <a:p>
            <a:r>
              <a:rPr lang="en-US" dirty="0"/>
              <a:t>Secrecy of Information Submitted to the PTO</a:t>
            </a:r>
          </a:p>
          <a:p>
            <a:r>
              <a:rPr lang="en-US" dirty="0"/>
              <a:t>The Patent Examination</a:t>
            </a:r>
            <a:r>
              <a:rPr lang="en-US" baseline="0" dirty="0"/>
              <a:t> Process</a:t>
            </a:r>
          </a:p>
          <a:p>
            <a:r>
              <a:rPr lang="en-US" baseline="0" dirty="0"/>
              <a:t>Appeals</a:t>
            </a:r>
          </a:p>
        </p:txBody>
      </p:sp>
    </p:spTree>
    <p:extLst>
      <p:ext uri="{BB962C8B-B14F-4D97-AF65-F5344CB8AC3E}">
        <p14:creationId xmlns:p14="http://schemas.microsoft.com/office/powerpoint/2010/main" val="2032431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914400"/>
          </a:xfrm>
        </p:spPr>
        <p:txBody>
          <a:bodyPr/>
          <a:lstStyle/>
          <a:p>
            <a:pPr lvl="0"/>
            <a:r>
              <a:rPr lang="en-US" dirty="0"/>
              <a:t>Secrecy Orders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410200"/>
          </a:xfrm>
        </p:spPr>
        <p:txBody>
          <a:bodyPr/>
          <a:lstStyle/>
          <a:p>
            <a:r>
              <a:rPr lang="en-US" dirty="0"/>
              <a:t>PTO can draft secrecy order if there are national-security ramifications of invention</a:t>
            </a:r>
          </a:p>
          <a:p>
            <a:pPr lvl="1"/>
            <a:r>
              <a:rPr lang="en-US" dirty="0"/>
              <a:t>E.g., DoD, NRC may evaluate</a:t>
            </a:r>
          </a:p>
          <a:p>
            <a:r>
              <a:rPr lang="en-US" dirty="0"/>
              <a:t>US inventors may not file for patents overseas unless</a:t>
            </a:r>
          </a:p>
          <a:p>
            <a:pPr lvl="1"/>
            <a:r>
              <a:rPr lang="en-US" dirty="0"/>
              <a:t>Receive </a:t>
            </a:r>
            <a:r>
              <a:rPr lang="en-US" i="1" dirty="0"/>
              <a:t>foreign-filing license</a:t>
            </a:r>
          </a:p>
          <a:p>
            <a:pPr lvl="1"/>
            <a:r>
              <a:rPr lang="en-US" dirty="0"/>
              <a:t>There is no secrecy order within 6 months of US filing</a:t>
            </a:r>
          </a:p>
          <a:p>
            <a:pPr lvl="1"/>
            <a:r>
              <a:rPr lang="en-US" dirty="0"/>
              <a:t>Violating such an order serious</a:t>
            </a:r>
          </a:p>
          <a:p>
            <a:pPr lvl="2"/>
            <a:r>
              <a:rPr lang="en-US" dirty="0"/>
              <a:t>Loss of patent rights in US</a:t>
            </a:r>
          </a:p>
          <a:p>
            <a:pPr lvl="2"/>
            <a:r>
              <a:rPr lang="en-US" dirty="0"/>
              <a:t>Criminal prosecution</a:t>
            </a:r>
          </a:p>
          <a:p>
            <a:r>
              <a:rPr lang="en-US" dirty="0"/>
              <a:t>International patent conventions protect US inventors</a:t>
            </a:r>
          </a:p>
          <a:p>
            <a:pPr lvl="1"/>
            <a:r>
              <a:rPr lang="en-US" dirty="0"/>
              <a:t>Patent Cooperation Treaty (PCT)</a:t>
            </a:r>
          </a:p>
          <a:p>
            <a:pPr lvl="1"/>
            <a:r>
              <a:rPr lang="en-US" dirty="0"/>
              <a:t>Paris Convention</a:t>
            </a:r>
          </a:p>
        </p:txBody>
      </p:sp>
    </p:spTree>
    <p:extLst>
      <p:ext uri="{BB962C8B-B14F-4D97-AF65-F5344CB8AC3E}">
        <p14:creationId xmlns:p14="http://schemas.microsoft.com/office/powerpoint/2010/main" val="841832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1143000"/>
          </a:xfrm>
        </p:spPr>
        <p:txBody>
          <a:bodyPr/>
          <a:lstStyle/>
          <a:p>
            <a:pPr lvl="0"/>
            <a:r>
              <a:rPr lang="en-US" dirty="0"/>
              <a:t>Secrecy of Information Submitted to the PTO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334000"/>
          </a:xfrm>
        </p:spPr>
        <p:txBody>
          <a:bodyPr/>
          <a:lstStyle/>
          <a:p>
            <a:r>
              <a:rPr lang="en-US"/>
              <a:t>Controversy over US PTO disclosure of patent details</a:t>
            </a:r>
          </a:p>
          <a:p>
            <a:pPr lvl="1"/>
            <a:r>
              <a:rPr lang="en-US"/>
              <a:t>Released only when patent is issued</a:t>
            </a:r>
          </a:p>
          <a:p>
            <a:pPr lvl="1"/>
            <a:r>
              <a:rPr lang="en-US"/>
              <a:t>In contrast, European Patent Convention (EPC) &amp; PCT release info 18 mo after </a:t>
            </a:r>
            <a:r>
              <a:rPr lang="en-US" i="1"/>
              <a:t>filing</a:t>
            </a:r>
          </a:p>
          <a:p>
            <a:r>
              <a:rPr lang="en-US"/>
              <a:t>Opponents of secrecy (generally large corporations)</a:t>
            </a:r>
          </a:p>
          <a:p>
            <a:pPr lvl="1"/>
            <a:r>
              <a:rPr lang="en-US"/>
              <a:t>Don’t like </a:t>
            </a:r>
            <a:r>
              <a:rPr lang="en-US" i="1"/>
              <a:t>submarine patents</a:t>
            </a:r>
            <a:r>
              <a:rPr lang="en-US"/>
              <a:t> which “surface” only at issuance </a:t>
            </a:r>
          </a:p>
          <a:p>
            <a:pPr lvl="1"/>
            <a:r>
              <a:rPr lang="en-US"/>
              <a:t>Prevent others from preparing for patent or avoiding useless R&amp;D</a:t>
            </a:r>
          </a:p>
          <a:p>
            <a:r>
              <a:rPr lang="en-US"/>
              <a:t>Proponents of secrecy (generally smaller businesses)</a:t>
            </a:r>
          </a:p>
          <a:p>
            <a:pPr lvl="1"/>
            <a:r>
              <a:rPr lang="en-US"/>
              <a:t>Argue that foreign competitors scan PTO records for unfair competitive advantage</a:t>
            </a:r>
          </a:p>
          <a:p>
            <a:pPr lvl="1"/>
            <a:r>
              <a:rPr lang="en-US"/>
              <a:t>Patent Reform Act dropped 18mo provision in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20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Patent Examination Process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95400"/>
            <a:ext cx="7924800" cy="5029200"/>
          </a:xfrm>
        </p:spPr>
        <p:txBody>
          <a:bodyPr/>
          <a:lstStyle/>
          <a:p>
            <a:r>
              <a:rPr lang="en-US" dirty="0"/>
              <a:t>Examiner expert in appropriate field</a:t>
            </a:r>
          </a:p>
          <a:p>
            <a:pPr lvl="1"/>
            <a:r>
              <a:rPr lang="en-US" dirty="0"/>
              <a:t>Searches existing patents</a:t>
            </a:r>
          </a:p>
          <a:p>
            <a:pPr lvl="1"/>
            <a:r>
              <a:rPr lang="en-US" dirty="0"/>
              <a:t>Uses online databases &amp; scholarly publications</a:t>
            </a:r>
          </a:p>
          <a:p>
            <a:pPr lvl="1"/>
            <a:r>
              <a:rPr lang="en-US" dirty="0"/>
              <a:t>Careful analysis of details in application</a:t>
            </a:r>
          </a:p>
          <a:p>
            <a:r>
              <a:rPr lang="en-US" dirty="0"/>
              <a:t>First Office Action</a:t>
            </a:r>
          </a:p>
          <a:p>
            <a:pPr lvl="1"/>
            <a:r>
              <a:rPr lang="en-US" dirty="0"/>
              <a:t>Usually lists objections</a:t>
            </a:r>
          </a:p>
          <a:p>
            <a:pPr lvl="2"/>
            <a:r>
              <a:rPr lang="en-US" dirty="0"/>
              <a:t>Excessive breadth of claims</a:t>
            </a:r>
          </a:p>
          <a:p>
            <a:pPr lvl="2"/>
            <a:r>
              <a:rPr lang="en-US" dirty="0"/>
              <a:t>Defects of drawings</a:t>
            </a:r>
          </a:p>
          <a:p>
            <a:pPr lvl="2"/>
            <a:r>
              <a:rPr lang="en-US" dirty="0"/>
              <a:t>Attacks on novelty or </a:t>
            </a:r>
            <a:r>
              <a:rPr lang="en-US" dirty="0" err="1"/>
              <a:t>nonobviousness</a:t>
            </a:r>
            <a:endParaRPr lang="en-US" dirty="0"/>
          </a:p>
          <a:p>
            <a:pPr lvl="2"/>
            <a:r>
              <a:rPr lang="en-US" dirty="0"/>
              <a:t>3 </a:t>
            </a:r>
            <a:r>
              <a:rPr lang="en-US" dirty="0" err="1"/>
              <a:t>mo</a:t>
            </a:r>
            <a:r>
              <a:rPr lang="en-US" dirty="0"/>
              <a:t> to reply</a:t>
            </a:r>
          </a:p>
          <a:p>
            <a:pPr lvl="1"/>
            <a:r>
              <a:rPr lang="en-US" dirty="0"/>
              <a:t>Or may be Notice of Allowance</a:t>
            </a:r>
          </a:p>
        </p:txBody>
      </p:sp>
    </p:spTree>
    <p:extLst>
      <p:ext uri="{BB962C8B-B14F-4D97-AF65-F5344CB8AC3E}">
        <p14:creationId xmlns:p14="http://schemas.microsoft.com/office/powerpoint/2010/main" val="5954791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Patent Examination Process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Applicant responds</a:t>
            </a:r>
          </a:p>
          <a:p>
            <a:pPr lvl="1"/>
            <a:r>
              <a:rPr lang="en-US" dirty="0"/>
              <a:t>Arguments</a:t>
            </a:r>
          </a:p>
          <a:p>
            <a:pPr lvl="1"/>
            <a:r>
              <a:rPr lang="en-US" dirty="0"/>
              <a:t>More information</a:t>
            </a:r>
          </a:p>
          <a:p>
            <a:pPr lvl="1"/>
            <a:r>
              <a:rPr lang="en-US" dirty="0"/>
              <a:t>Continued cycle of discussion</a:t>
            </a:r>
          </a:p>
          <a:p>
            <a:r>
              <a:rPr lang="en-US" dirty="0"/>
              <a:t>Eventually reach Notice of Allowance or Final Rejection</a:t>
            </a:r>
          </a:p>
          <a:p>
            <a:pPr lvl="1"/>
            <a:r>
              <a:rPr lang="en-US" dirty="0"/>
              <a:t>Patent number if Allowance granted</a:t>
            </a:r>
          </a:p>
          <a:p>
            <a:r>
              <a:rPr lang="en-US" i="1" dirty="0"/>
              <a:t>Patent pending</a:t>
            </a:r>
          </a:p>
          <a:p>
            <a:pPr lvl="1"/>
            <a:r>
              <a:rPr lang="en-US" dirty="0"/>
              <a:t>Used once application </a:t>
            </a:r>
            <a:r>
              <a:rPr lang="en-US" i="1" dirty="0"/>
              <a:t>filed</a:t>
            </a:r>
            <a:endParaRPr lang="en-US" dirty="0"/>
          </a:p>
          <a:p>
            <a:pPr lvl="1"/>
            <a:r>
              <a:rPr lang="en-US" dirty="0"/>
              <a:t>Has no legal force</a:t>
            </a:r>
          </a:p>
          <a:p>
            <a:pPr lvl="1"/>
            <a:r>
              <a:rPr lang="en-US" dirty="0"/>
              <a:t>Just a warning to dissuade competitors</a:t>
            </a:r>
          </a:p>
        </p:txBody>
      </p:sp>
    </p:spTree>
    <p:extLst>
      <p:ext uri="{BB962C8B-B14F-4D97-AF65-F5344CB8AC3E}">
        <p14:creationId xmlns:p14="http://schemas.microsoft.com/office/powerpoint/2010/main" val="1255795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High-Profile Patent Disputes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1628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NTP Inc. v. Research in Motion (RIM) – BlackBerry Communication devices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Polaroid v. Eastman Kodak – violation </a:t>
            </a:r>
            <a:br>
              <a:rPr lang="en-US" sz="2000" dirty="0"/>
            </a:br>
            <a:r>
              <a:rPr lang="en-US" sz="2000" dirty="0"/>
              <a:t>of instant photography patents, </a:t>
            </a:r>
            <a:br>
              <a:rPr lang="en-US" sz="2000" dirty="0"/>
            </a:br>
            <a:r>
              <a:rPr lang="en-US" sz="2000" dirty="0"/>
              <a:t>resulted in $873M judgment against </a:t>
            </a:r>
            <a:br>
              <a:rPr lang="en-US" sz="2000" dirty="0"/>
            </a:br>
            <a:r>
              <a:rPr lang="en-US" sz="2000" dirty="0"/>
              <a:t>Kodak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Pitney Bowes, Inc. v. Hewlett-Packard – </a:t>
            </a:r>
            <a:br>
              <a:rPr lang="en-US" sz="2000" dirty="0"/>
            </a:br>
            <a:r>
              <a:rPr lang="en-US" sz="2000" dirty="0"/>
              <a:t>alleged patent violation of printer light </a:t>
            </a:r>
            <a:br>
              <a:rPr lang="en-US" sz="2000" dirty="0"/>
            </a:br>
            <a:r>
              <a:rPr lang="en-US" sz="2000" dirty="0"/>
              <a:t>scanning system, case settled for $400M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First USA v. PayPal, alleged violation of </a:t>
            </a:r>
            <a:br>
              <a:rPr lang="en-US" sz="2000" dirty="0"/>
            </a:br>
            <a:r>
              <a:rPr lang="en-US" sz="2000" dirty="0"/>
              <a:t>cardless payment systems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 dirty="0"/>
              <a:t>Now in the News (2011)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Nintendo Sued Over WiiMote Patent Infringement… Again &lt; </a:t>
            </a:r>
            <a:r>
              <a:rPr lang="en-US" sz="2000" dirty="0">
                <a:hlinkClick r:id="rId3"/>
              </a:rPr>
              <a:t>http://tinyurl.com/448zohs</a:t>
            </a:r>
            <a:r>
              <a:rPr lang="en-US" sz="2000" dirty="0"/>
              <a:t> &gt;</a:t>
            </a:r>
          </a:p>
          <a:p>
            <a:pPr>
              <a:lnSpc>
                <a:spcPct val="80000"/>
              </a:lnSpc>
            </a:pPr>
            <a:r>
              <a:rPr lang="fr-FR" sz="2000" dirty="0"/>
              <a:t>VIA Technologies sues Apple for patent infringement </a:t>
            </a:r>
            <a:br>
              <a:rPr lang="fr-FR" sz="2000" dirty="0"/>
            </a:br>
            <a:r>
              <a:rPr lang="fr-FR" sz="2000" dirty="0"/>
              <a:t>&lt; </a:t>
            </a:r>
            <a:r>
              <a:rPr lang="fr-FR" sz="2000" dirty="0">
                <a:hlinkClick r:id="rId4"/>
              </a:rPr>
              <a:t>http://tinyurl.com/4ycsdyx</a:t>
            </a:r>
            <a:r>
              <a:rPr lang="fr-FR" sz="2000" dirty="0"/>
              <a:t> &gt;</a:t>
            </a:r>
          </a:p>
          <a:p>
            <a:pPr>
              <a:lnSpc>
                <a:spcPct val="80000"/>
              </a:lnSpc>
            </a:pPr>
            <a:r>
              <a:rPr lang="en-US" sz="2000" dirty="0" err="1"/>
              <a:t>Openwave</a:t>
            </a:r>
            <a:r>
              <a:rPr lang="en-US" sz="2000" dirty="0"/>
              <a:t> accuses Apple and RIM of patent infringement &lt; </a:t>
            </a:r>
            <a:r>
              <a:rPr lang="en-US" sz="2000" dirty="0">
                <a:hlinkClick r:id="rId5"/>
              </a:rPr>
              <a:t>http://tinyurl.com/42sd2ld</a:t>
            </a:r>
            <a:r>
              <a:rPr lang="en-US" sz="2000" dirty="0"/>
              <a:t> &gt;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09" y="1600200"/>
            <a:ext cx="2626616" cy="274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Appeals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Final Rejection issues</a:t>
            </a:r>
          </a:p>
          <a:p>
            <a:r>
              <a:rPr lang="en-US" dirty="0"/>
              <a:t>6 </a:t>
            </a:r>
            <a:r>
              <a:rPr lang="en-US" dirty="0" err="1"/>
              <a:t>mo</a:t>
            </a:r>
            <a:r>
              <a:rPr lang="en-US" dirty="0"/>
              <a:t> to file appeal</a:t>
            </a:r>
          </a:p>
          <a:p>
            <a:r>
              <a:rPr lang="en-US" dirty="0"/>
              <a:t>Board of Patent Appeals and Interferences</a:t>
            </a:r>
          </a:p>
          <a:p>
            <a:pPr lvl="1"/>
            <a:r>
              <a:rPr lang="en-US" dirty="0"/>
              <a:t>Uphold decision (65%) or</a:t>
            </a:r>
          </a:p>
          <a:p>
            <a:pPr lvl="1"/>
            <a:r>
              <a:rPr lang="en-US" dirty="0"/>
              <a:t>Instruct examiner differently</a:t>
            </a:r>
          </a:p>
          <a:p>
            <a:r>
              <a:rPr lang="en-US" dirty="0"/>
              <a:t>If Board upholds rejection</a:t>
            </a:r>
          </a:p>
          <a:p>
            <a:pPr lvl="1"/>
            <a:r>
              <a:rPr lang="en-US" dirty="0"/>
              <a:t>Applicant can appeal to Federal Circuit Board of Appeals</a:t>
            </a:r>
          </a:p>
          <a:p>
            <a:pPr lvl="1"/>
            <a:r>
              <a:rPr lang="en-US" dirty="0"/>
              <a:t>If they reject, can try to submit to SCOTUS (rarely accepted)</a:t>
            </a:r>
          </a:p>
          <a:p>
            <a:r>
              <a:rPr lang="en-US" dirty="0"/>
              <a:t>Be aware of enormous legal costs</a:t>
            </a:r>
          </a:p>
        </p:txBody>
      </p:sp>
    </p:spTree>
    <p:extLst>
      <p:ext uri="{BB962C8B-B14F-4D97-AF65-F5344CB8AC3E}">
        <p14:creationId xmlns:p14="http://schemas.microsoft.com/office/powerpoint/2010/main" val="34884473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Loss of Patent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Reexamination</a:t>
            </a:r>
          </a:p>
          <a:p>
            <a:r>
              <a:rPr lang="en-US" dirty="0"/>
              <a:t>Opposition Procedures</a:t>
            </a:r>
          </a:p>
          <a:p>
            <a:r>
              <a:rPr lang="en-US" dirty="0"/>
              <a:t>Litigation</a:t>
            </a:r>
          </a:p>
        </p:txBody>
      </p:sp>
    </p:spTree>
    <p:extLst>
      <p:ext uri="{BB962C8B-B14F-4D97-AF65-F5344CB8AC3E}">
        <p14:creationId xmlns:p14="http://schemas.microsoft.com/office/powerpoint/2010/main" val="28562815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Reexamination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PTO can spontaneously re-evaluate </a:t>
            </a:r>
            <a:r>
              <a:rPr lang="en-US" i="1" dirty="0"/>
              <a:t>granted</a:t>
            </a:r>
            <a:r>
              <a:rPr lang="en-US" dirty="0"/>
              <a:t> patents at any time</a:t>
            </a:r>
          </a:p>
          <a:p>
            <a:r>
              <a:rPr lang="en-US" dirty="0"/>
              <a:t>Usually after public submits information</a:t>
            </a:r>
          </a:p>
          <a:p>
            <a:pPr lvl="1"/>
            <a:r>
              <a:rPr lang="en-US" dirty="0"/>
              <a:t>Or competitor…</a:t>
            </a:r>
          </a:p>
          <a:p>
            <a:r>
              <a:rPr lang="en-US" dirty="0"/>
              <a:t>May be initiated when public or industry views a patent as </a:t>
            </a:r>
            <a:r>
              <a:rPr lang="en-US" i="1" dirty="0"/>
              <a:t>over-broad; </a:t>
            </a:r>
            <a:r>
              <a:rPr lang="en-US" dirty="0"/>
              <a:t>e.g.,</a:t>
            </a:r>
          </a:p>
          <a:p>
            <a:pPr lvl="1"/>
            <a:r>
              <a:rPr lang="en-US" dirty="0"/>
              <a:t>1994: Compton patent for multimedia search &amp; retrieval</a:t>
            </a:r>
          </a:p>
          <a:p>
            <a:pPr lvl="1"/>
            <a:r>
              <a:rPr lang="en-US" dirty="0"/>
              <a:t>1994: Software Advertising Corp patent for computer screen saver for ads</a:t>
            </a:r>
          </a:p>
        </p:txBody>
      </p:sp>
    </p:spTree>
    <p:extLst>
      <p:ext uri="{BB962C8B-B14F-4D97-AF65-F5344CB8AC3E}">
        <p14:creationId xmlns:p14="http://schemas.microsoft.com/office/powerpoint/2010/main" val="13281840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Opposition Procedures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447800"/>
            <a:ext cx="7239000" cy="4876800"/>
          </a:xfrm>
        </p:spPr>
        <p:txBody>
          <a:bodyPr/>
          <a:lstStyle/>
          <a:p>
            <a:r>
              <a:rPr lang="en-US" dirty="0"/>
              <a:t>In countries other than USA, </a:t>
            </a:r>
            <a:r>
              <a:rPr lang="en-US" i="1" dirty="0"/>
              <a:t>oppositions</a:t>
            </a:r>
            <a:r>
              <a:rPr lang="en-US" dirty="0"/>
              <a:t> are formal processes for challenging patents</a:t>
            </a:r>
          </a:p>
          <a:p>
            <a:r>
              <a:rPr lang="en-US" dirty="0"/>
              <a:t>Generally allow 3</a:t>
            </a:r>
            <a:r>
              <a:rPr lang="en-US" baseline="30000" dirty="0"/>
              <a:t>rd</a:t>
            </a:r>
            <a:r>
              <a:rPr lang="en-US" dirty="0"/>
              <a:t> parties to participate actively</a:t>
            </a:r>
          </a:p>
          <a:p>
            <a:r>
              <a:rPr lang="en-US" dirty="0"/>
              <a:t>May even begin before patent granted</a:t>
            </a:r>
          </a:p>
          <a:p>
            <a:pPr lvl="1"/>
            <a:r>
              <a:rPr lang="en-US" dirty="0"/>
              <a:t>E.g., India</a:t>
            </a:r>
          </a:p>
          <a:p>
            <a:pPr lvl="1"/>
            <a:r>
              <a:rPr lang="en-US" i="1" dirty="0"/>
              <a:t>Pre-grant oppositions</a:t>
            </a:r>
          </a:p>
          <a:p>
            <a:pPr lvl="1"/>
            <a:r>
              <a:rPr lang="en-US" dirty="0"/>
              <a:t>Can delay patent applications for years</a:t>
            </a:r>
          </a:p>
          <a:p>
            <a:r>
              <a:rPr lang="en-US" dirty="0"/>
              <a:t>Post-grant oppositions</a:t>
            </a:r>
          </a:p>
          <a:p>
            <a:pPr lvl="1"/>
            <a:r>
              <a:rPr lang="en-US" dirty="0"/>
              <a:t>Patents remain in force during proceedings</a:t>
            </a:r>
          </a:p>
        </p:txBody>
      </p:sp>
    </p:spTree>
    <p:extLst>
      <p:ext uri="{BB962C8B-B14F-4D97-AF65-F5344CB8AC3E}">
        <p14:creationId xmlns:p14="http://schemas.microsoft.com/office/powerpoint/2010/main" val="34357845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Litigation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choose to ignore patent and use ideas/invention w/out permission or fees</a:t>
            </a:r>
          </a:p>
          <a:p>
            <a:r>
              <a:rPr lang="en-US" dirty="0"/>
              <a:t>May be sued by patent holder</a:t>
            </a:r>
          </a:p>
          <a:p>
            <a:pPr lvl="1"/>
            <a:r>
              <a:rPr lang="en-US" dirty="0"/>
              <a:t>Challenge validity of patent as defense</a:t>
            </a:r>
          </a:p>
          <a:p>
            <a:r>
              <a:rPr lang="en-US" dirty="0"/>
              <a:t>May also sue patent holder first</a:t>
            </a:r>
          </a:p>
          <a:p>
            <a:pPr lvl="1"/>
            <a:r>
              <a:rPr lang="en-US" dirty="0"/>
              <a:t>Seek ruling overturning PTO grant of patent</a:t>
            </a:r>
          </a:p>
          <a:p>
            <a:pPr lvl="1"/>
            <a:r>
              <a:rPr lang="en-US" dirty="0"/>
              <a:t>Challenge completeness of information</a:t>
            </a:r>
          </a:p>
          <a:p>
            <a:pPr lvl="1"/>
            <a:r>
              <a:rPr lang="en-US" dirty="0"/>
              <a:t>Challenge novelty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689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Infringement &amp; Remedies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Literal Infringement</a:t>
            </a:r>
          </a:p>
          <a:p>
            <a:r>
              <a:rPr lang="en-US" dirty="0"/>
              <a:t>Doctrine of Equivalence</a:t>
            </a:r>
          </a:p>
          <a:p>
            <a:r>
              <a:rPr lang="en-US" dirty="0"/>
              <a:t>Prosecution History Estoppel</a:t>
            </a:r>
          </a:p>
          <a:p>
            <a:r>
              <a:rPr lang="en-US" dirty="0"/>
              <a:t>Infringement of Process Patents</a:t>
            </a:r>
          </a:p>
          <a:p>
            <a:r>
              <a:rPr lang="en-US" dirty="0"/>
              <a:t>Remedies for Patent Infringement</a:t>
            </a:r>
          </a:p>
        </p:txBody>
      </p:sp>
    </p:spTree>
    <p:extLst>
      <p:ext uri="{BB962C8B-B14F-4D97-AF65-F5344CB8AC3E}">
        <p14:creationId xmlns:p14="http://schemas.microsoft.com/office/powerpoint/2010/main" val="4618746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Literal Infringement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924800" cy="5257800"/>
          </a:xfrm>
        </p:spPr>
        <p:txBody>
          <a:bodyPr/>
          <a:lstStyle/>
          <a:p>
            <a:r>
              <a:rPr lang="en-US" dirty="0"/>
              <a:t>Rule of Exactness</a:t>
            </a:r>
          </a:p>
          <a:p>
            <a:pPr lvl="1"/>
            <a:r>
              <a:rPr lang="en-US" dirty="0"/>
              <a:t>Making, using, selling item conforming exactly to claim in patent; e.g., 4 legged chair violates patent for 4 legged chair</a:t>
            </a:r>
          </a:p>
          <a:p>
            <a:r>
              <a:rPr lang="en-US" dirty="0"/>
              <a:t>Rule of Addition</a:t>
            </a:r>
          </a:p>
          <a:p>
            <a:pPr lvl="1"/>
            <a:r>
              <a:rPr lang="en-US" dirty="0"/>
              <a:t>Making, using, selling item conforming to claim in patent plus additional features; e.g.,  5 legged chair IS violation of patent</a:t>
            </a:r>
          </a:p>
          <a:p>
            <a:r>
              <a:rPr lang="en-US" dirty="0"/>
              <a:t>Rule of Omissions</a:t>
            </a:r>
          </a:p>
          <a:p>
            <a:pPr lvl="1"/>
            <a:r>
              <a:rPr lang="en-US" dirty="0"/>
              <a:t>DO NOT INFRINGE patent if there is ANY omission of an element in the patent claim</a:t>
            </a:r>
          </a:p>
          <a:p>
            <a:pPr lvl="1"/>
            <a:r>
              <a:rPr lang="en-US" dirty="0"/>
              <a:t>E.g., if patent stipulates 4 legs on chair, 3 legged chair is not violation of patent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322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Doctrine of Equivalence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772400" cy="5257800"/>
          </a:xfrm>
        </p:spPr>
        <p:txBody>
          <a:bodyPr/>
          <a:lstStyle/>
          <a:p>
            <a:r>
              <a:rPr lang="en-US" dirty="0"/>
              <a:t>Substituting an equivalent for an element of a patent led to abuse</a:t>
            </a:r>
          </a:p>
          <a:p>
            <a:pPr lvl="1"/>
            <a:r>
              <a:rPr lang="en-US" dirty="0"/>
              <a:t>Graver Tank &amp; </a:t>
            </a:r>
            <a:r>
              <a:rPr lang="en-US" dirty="0" err="1"/>
              <a:t>Mfr</a:t>
            </a:r>
            <a:r>
              <a:rPr lang="en-US" dirty="0"/>
              <a:t> Co v. </a:t>
            </a:r>
            <a:r>
              <a:rPr lang="en-US" dirty="0" err="1"/>
              <a:t>Linde</a:t>
            </a:r>
            <a:r>
              <a:rPr lang="en-US" dirty="0"/>
              <a:t> Air Products</a:t>
            </a:r>
          </a:p>
          <a:p>
            <a:pPr lvl="1"/>
            <a:r>
              <a:rPr lang="en-US" dirty="0"/>
              <a:t>Patent holder defined electrical welding compound including Mg</a:t>
            </a:r>
          </a:p>
          <a:p>
            <a:pPr lvl="1"/>
            <a:r>
              <a:rPr lang="en-US" dirty="0"/>
              <a:t>Infringer substituted </a:t>
            </a:r>
            <a:r>
              <a:rPr lang="en-US" dirty="0" err="1"/>
              <a:t>Mn</a:t>
            </a:r>
            <a:endParaRPr lang="en-US" dirty="0"/>
          </a:p>
          <a:p>
            <a:pPr lvl="1"/>
            <a:r>
              <a:rPr lang="en-US" dirty="0"/>
              <a:t>SCOTUS rule in favor of patent holder</a:t>
            </a:r>
          </a:p>
          <a:p>
            <a:r>
              <a:rPr lang="en-US" dirty="0"/>
              <a:t>Doctrine of equivalence permits litigation against infringement</a:t>
            </a:r>
          </a:p>
          <a:p>
            <a:pPr lvl="1"/>
            <a:r>
              <a:rPr lang="en-US" dirty="0"/>
              <a:t>Same function</a:t>
            </a:r>
          </a:p>
          <a:p>
            <a:pPr lvl="1"/>
            <a:r>
              <a:rPr lang="en-US" dirty="0"/>
              <a:t>Same way</a:t>
            </a:r>
          </a:p>
          <a:p>
            <a:pPr lvl="1"/>
            <a:r>
              <a:rPr lang="en-US" dirty="0"/>
              <a:t>Same results</a:t>
            </a:r>
          </a:p>
        </p:txBody>
      </p:sp>
    </p:spTree>
    <p:extLst>
      <p:ext uri="{BB962C8B-B14F-4D97-AF65-F5344CB8AC3E}">
        <p14:creationId xmlns:p14="http://schemas.microsoft.com/office/powerpoint/2010/main" val="8205199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Prosecution History Estoppel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inventor patents chair explicitly made of oak wood &amp; not cherry wood</a:t>
            </a:r>
          </a:p>
          <a:p>
            <a:pPr lvl="1"/>
            <a:r>
              <a:rPr lang="en-US" dirty="0"/>
              <a:t>Cherry chairs ruled obvious</a:t>
            </a:r>
          </a:p>
          <a:p>
            <a:r>
              <a:rPr lang="en-US" dirty="0"/>
              <a:t>Then competitor makes chair of cherry wood</a:t>
            </a:r>
          </a:p>
          <a:p>
            <a:r>
              <a:rPr lang="en-US" dirty="0"/>
              <a:t>Patent holder claims infringement</a:t>
            </a:r>
          </a:p>
          <a:p>
            <a:pPr lvl="1"/>
            <a:r>
              <a:rPr lang="en-US" dirty="0"/>
              <a:t>But patent explicitly </a:t>
            </a:r>
            <a:r>
              <a:rPr lang="en-US" i="1" dirty="0"/>
              <a:t>excluded</a:t>
            </a:r>
            <a:r>
              <a:rPr lang="en-US" dirty="0"/>
              <a:t> cherry wood</a:t>
            </a:r>
          </a:p>
          <a:p>
            <a:pPr lvl="1"/>
            <a:r>
              <a:rPr lang="en-US" dirty="0"/>
              <a:t>Would be unfair to reverse terms of patent</a:t>
            </a:r>
          </a:p>
          <a:p>
            <a:r>
              <a:rPr lang="en-US" dirty="0"/>
              <a:t>Doctrine of prosecution history estoppel </a:t>
            </a:r>
            <a:r>
              <a:rPr lang="en-US" i="1" dirty="0"/>
              <a:t>prevents reversing narrowing of patent </a:t>
            </a:r>
            <a:r>
              <a:rPr lang="en-US" dirty="0"/>
              <a:t>when charging infringement</a:t>
            </a:r>
          </a:p>
        </p:txBody>
      </p:sp>
    </p:spTree>
    <p:extLst>
      <p:ext uri="{BB962C8B-B14F-4D97-AF65-F5344CB8AC3E}">
        <p14:creationId xmlns:p14="http://schemas.microsoft.com/office/powerpoint/2010/main" val="36011310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Infringement of Process Patents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Patents on articles apply to manufacture/use/sale in US only </a:t>
            </a:r>
          </a:p>
          <a:p>
            <a:pPr lvl="1"/>
            <a:r>
              <a:rPr lang="en-US" dirty="0"/>
              <a:t>Outside US do not infringe</a:t>
            </a:r>
          </a:p>
          <a:p>
            <a:pPr lvl="1"/>
            <a:r>
              <a:rPr lang="en-US" dirty="0"/>
              <a:t>But infringing fabrication outside US precludes sale in US without agreement of patent holder</a:t>
            </a:r>
          </a:p>
          <a:p>
            <a:r>
              <a:rPr lang="en-US" dirty="0"/>
              <a:t>Process patents more complex</a:t>
            </a:r>
          </a:p>
          <a:p>
            <a:pPr lvl="1"/>
            <a:r>
              <a:rPr lang="en-US" dirty="0"/>
              <a:t>Any foreign infringement of process patent precludes legal import of results</a:t>
            </a:r>
          </a:p>
          <a:p>
            <a:pPr lvl="1"/>
            <a:r>
              <a:rPr lang="en-US" dirty="0"/>
              <a:t>Retailers and noncommercial users also precluded from selling or using infringing products</a:t>
            </a:r>
          </a:p>
        </p:txBody>
      </p:sp>
    </p:spTree>
    <p:extLst>
      <p:ext uri="{BB962C8B-B14F-4D97-AF65-F5344CB8AC3E}">
        <p14:creationId xmlns:p14="http://schemas.microsoft.com/office/powerpoint/2010/main" val="159611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US Constitution and Laws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162800" cy="5562600"/>
          </a:xfrm>
        </p:spPr>
        <p:txBody>
          <a:bodyPr/>
          <a:lstStyle/>
          <a:p>
            <a:r>
              <a:rPr lang="en-US" sz="2000"/>
              <a:t>US Constitution Article 1, §8, clause 8:</a:t>
            </a:r>
          </a:p>
          <a:p>
            <a:pPr lvl="1"/>
            <a:r>
              <a:rPr lang="en-US" sz="2000"/>
              <a:t>Progress of science and useful arts</a:t>
            </a:r>
          </a:p>
          <a:p>
            <a:pPr lvl="1"/>
            <a:r>
              <a:rPr lang="en-US" sz="2000"/>
              <a:t>Limited time of exclusive right to use</a:t>
            </a:r>
          </a:p>
          <a:p>
            <a:pPr lvl="2"/>
            <a:r>
              <a:rPr lang="en-US" sz="2000"/>
              <a:t>Writings</a:t>
            </a:r>
          </a:p>
          <a:p>
            <a:pPr lvl="2"/>
            <a:r>
              <a:rPr lang="en-US" sz="2000"/>
              <a:t>Discoveries</a:t>
            </a:r>
          </a:p>
          <a:p>
            <a:r>
              <a:rPr lang="en-US" sz="2000"/>
              <a:t>1</a:t>
            </a:r>
            <a:r>
              <a:rPr lang="en-US" sz="2000" baseline="30000"/>
              <a:t>st</a:t>
            </a:r>
            <a:r>
              <a:rPr lang="en-US" sz="2000"/>
              <a:t> Patent Act:  1790</a:t>
            </a:r>
          </a:p>
          <a:p>
            <a:r>
              <a:rPr lang="en-US" sz="2000"/>
              <a:t>Patent Act of 1793</a:t>
            </a:r>
          </a:p>
          <a:p>
            <a:r>
              <a:rPr lang="en-US" sz="2000"/>
              <a:t>35 USC: Patent Act of 1952, amended 1995</a:t>
            </a:r>
          </a:p>
          <a:p>
            <a:pPr lvl="1"/>
            <a:r>
              <a:rPr lang="en-US" sz="2000"/>
              <a:t>Utility patents</a:t>
            </a:r>
          </a:p>
          <a:p>
            <a:pPr lvl="1"/>
            <a:r>
              <a:rPr lang="en-US" sz="2000"/>
              <a:t>Design patents</a:t>
            </a:r>
          </a:p>
          <a:p>
            <a:pPr lvl="1"/>
            <a:r>
              <a:rPr lang="en-US" sz="2000"/>
              <a:t>Plant patents</a:t>
            </a:r>
          </a:p>
          <a:p>
            <a:r>
              <a:rPr lang="en-US" sz="2000"/>
              <a:t>Patent Reform Act of 2005</a:t>
            </a:r>
          </a:p>
          <a:p>
            <a:pPr lvl="1"/>
            <a:r>
              <a:rPr lang="en-US" sz="2000"/>
              <a:t>Proposes significant changes to patent laws</a:t>
            </a:r>
          </a:p>
          <a:p>
            <a:pPr lvl="1"/>
            <a:r>
              <a:rPr lang="en-US" sz="2000"/>
              <a:t>Not yet passed, in bill format</a:t>
            </a:r>
          </a:p>
          <a:p>
            <a:pPr lvl="1"/>
            <a:r>
              <a:rPr lang="en-US" sz="2000"/>
              <a:t>See Burgunder p. 79-80, Exhibit 3.1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600"/>
            <a:ext cx="1493838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105400" y="2286000"/>
            <a:ext cx="2382838" cy="946150"/>
          </a:xfrm>
          <a:prstGeom prst="rect">
            <a:avLst/>
          </a:prstGeom>
          <a:solidFill>
            <a:srgbClr val="FF99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/>
              <a:t>Most patents</a:t>
            </a:r>
            <a:br>
              <a:rPr lang="en-US" sz="2800"/>
            </a:br>
            <a:r>
              <a:rPr lang="en-US" sz="2800"/>
              <a:t>last 20 years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Remedies for Patent Infringement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19200"/>
            <a:ext cx="7924800" cy="5105400"/>
          </a:xfrm>
        </p:spPr>
        <p:txBody>
          <a:bodyPr/>
          <a:lstStyle/>
          <a:p>
            <a:r>
              <a:rPr lang="en-US" dirty="0"/>
              <a:t>Ordering payment of damages</a:t>
            </a:r>
          </a:p>
          <a:p>
            <a:pPr lvl="1"/>
            <a:r>
              <a:rPr lang="en-US" dirty="0"/>
              <a:t>May be huge (e.g., $B) – can bankrupt infringers</a:t>
            </a:r>
          </a:p>
          <a:p>
            <a:pPr lvl="1"/>
            <a:r>
              <a:rPr lang="en-US" dirty="0"/>
              <a:t>Based on</a:t>
            </a:r>
          </a:p>
          <a:p>
            <a:pPr lvl="2"/>
            <a:r>
              <a:rPr lang="en-US" dirty="0"/>
              <a:t>Lost profits</a:t>
            </a:r>
          </a:p>
          <a:p>
            <a:pPr lvl="2"/>
            <a:r>
              <a:rPr lang="en-US" dirty="0"/>
              <a:t>Reasonable royalty</a:t>
            </a:r>
          </a:p>
          <a:p>
            <a:pPr lvl="2"/>
            <a:r>
              <a:rPr lang="en-US" dirty="0"/>
              <a:t>Penalty for willful infringement</a:t>
            </a:r>
          </a:p>
          <a:p>
            <a:r>
              <a:rPr lang="en-US" dirty="0"/>
              <a:t>Permanent injunction stopping infringement; patent holder must prove</a:t>
            </a:r>
          </a:p>
          <a:p>
            <a:pPr lvl="1"/>
            <a:r>
              <a:rPr lang="en-US" dirty="0"/>
              <a:t>Infringer acted despite objectively high likelihood of infringement</a:t>
            </a:r>
          </a:p>
          <a:p>
            <a:pPr lvl="1"/>
            <a:r>
              <a:rPr lang="en-US" dirty="0"/>
              <a:t>Infringer knew or should have known of risk of infringement</a:t>
            </a:r>
          </a:p>
        </p:txBody>
      </p:sp>
    </p:spTree>
    <p:extLst>
      <p:ext uri="{BB962C8B-B14F-4D97-AF65-F5344CB8AC3E}">
        <p14:creationId xmlns:p14="http://schemas.microsoft.com/office/powerpoint/2010/main" val="23516591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International Patent Protection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Inconsistent</a:t>
            </a:r>
            <a:r>
              <a:rPr lang="en-US" baseline="0" dirty="0"/>
              <a:t> patent policies lead to hardship for international companies</a:t>
            </a:r>
          </a:p>
          <a:p>
            <a:pPr lvl="1"/>
            <a:r>
              <a:rPr lang="en-US" dirty="0"/>
              <a:t>Complex, conflicting rules</a:t>
            </a:r>
          </a:p>
          <a:p>
            <a:pPr lvl="1"/>
            <a:r>
              <a:rPr lang="en-US" dirty="0"/>
              <a:t>Extra legal costs</a:t>
            </a:r>
          </a:p>
          <a:p>
            <a:pPr lvl="1"/>
            <a:r>
              <a:rPr lang="en-US" dirty="0"/>
              <a:t>Time</a:t>
            </a:r>
          </a:p>
          <a:p>
            <a:pPr lvl="0"/>
            <a:r>
              <a:rPr lang="en-US" dirty="0"/>
              <a:t>Major categories</a:t>
            </a:r>
          </a:p>
          <a:p>
            <a:pPr lvl="1"/>
            <a:r>
              <a:rPr lang="en-US" dirty="0"/>
              <a:t>Substantive Patent Policy Issues: what and how?</a:t>
            </a:r>
          </a:p>
          <a:p>
            <a:pPr lvl="1"/>
            <a:r>
              <a:rPr lang="en-US" dirty="0"/>
              <a:t>Procedural</a:t>
            </a:r>
            <a:r>
              <a:rPr lang="en-US" baseline="0" dirty="0"/>
              <a:t> Patent Policy Issues: how much time and money?</a:t>
            </a:r>
          </a:p>
        </p:txBody>
      </p:sp>
    </p:spTree>
    <p:extLst>
      <p:ext uri="{BB962C8B-B14F-4D97-AF65-F5344CB8AC3E}">
        <p14:creationId xmlns:p14="http://schemas.microsoft.com/office/powerpoint/2010/main" val="41608202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Substantive Patent Policy Issues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Patent Terms – generally 20 years now</a:t>
            </a:r>
          </a:p>
          <a:p>
            <a:pPr lvl="0"/>
            <a:r>
              <a:rPr lang="en-US" dirty="0"/>
              <a:t>Patentable Subject Matter</a:t>
            </a:r>
          </a:p>
          <a:p>
            <a:pPr lvl="0"/>
            <a:r>
              <a:rPr lang="en-US" dirty="0"/>
              <a:t>First-to-File</a:t>
            </a:r>
            <a:r>
              <a:rPr lang="en-US" baseline="0" dirty="0"/>
              <a:t> Priority</a:t>
            </a:r>
          </a:p>
          <a:p>
            <a:pPr lvl="0"/>
            <a:r>
              <a:rPr lang="en-US" baseline="0" dirty="0"/>
              <a:t>Grace Periods</a:t>
            </a:r>
          </a:p>
          <a:p>
            <a:pPr lvl="0"/>
            <a:r>
              <a:rPr lang="en-US" baseline="0" dirty="0"/>
              <a:t>Secrecy of Patent Applications</a:t>
            </a:r>
          </a:p>
          <a:p>
            <a:pPr lvl="0"/>
            <a:r>
              <a:rPr lang="en-US" baseline="0" dirty="0"/>
              <a:t>Prior-Use Rights</a:t>
            </a:r>
          </a:p>
          <a:p>
            <a:pPr lvl="0"/>
            <a:r>
              <a:rPr lang="en-US" baseline="0" dirty="0"/>
              <a:t>Oppositions &amp; Delays</a:t>
            </a:r>
          </a:p>
          <a:p>
            <a:pPr lvl="0"/>
            <a:r>
              <a:rPr lang="en-US" baseline="0" dirty="0"/>
              <a:t>National Emergencies &amp; Public Health</a:t>
            </a:r>
          </a:p>
          <a:p>
            <a:pPr lvl="0"/>
            <a:r>
              <a:rPr lang="en-US" baseline="0" dirty="0"/>
              <a:t>Other Substantive Issues</a:t>
            </a:r>
          </a:p>
        </p:txBody>
      </p:sp>
    </p:spTree>
    <p:extLst>
      <p:ext uri="{BB962C8B-B14F-4D97-AF65-F5344CB8AC3E}">
        <p14:creationId xmlns:p14="http://schemas.microsoft.com/office/powerpoint/2010/main" val="36693129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Patentable Subject Matter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countries still don’t permit patents on</a:t>
            </a:r>
          </a:p>
          <a:p>
            <a:pPr lvl="1"/>
            <a:r>
              <a:rPr lang="en-US" dirty="0"/>
              <a:t>Medical processes</a:t>
            </a:r>
          </a:p>
          <a:p>
            <a:pPr lvl="1"/>
            <a:r>
              <a:rPr lang="en-US" dirty="0"/>
              <a:t>Animals (except microorganisms)</a:t>
            </a:r>
          </a:p>
          <a:p>
            <a:pPr lvl="2"/>
            <a:r>
              <a:rPr lang="en-US" dirty="0"/>
              <a:t>Significant problems for biotechnology industry</a:t>
            </a:r>
          </a:p>
          <a:p>
            <a:pPr lvl="1"/>
            <a:r>
              <a:rPr lang="en-US" dirty="0"/>
              <a:t>Inventions “contrary to public order or morality”</a:t>
            </a:r>
          </a:p>
          <a:p>
            <a:r>
              <a:rPr lang="en-US" dirty="0"/>
              <a:t>Computer programs not protected under patent law in many nations</a:t>
            </a:r>
          </a:p>
        </p:txBody>
      </p:sp>
    </p:spTree>
    <p:extLst>
      <p:ext uri="{BB962C8B-B14F-4D97-AF65-F5344CB8AC3E}">
        <p14:creationId xmlns:p14="http://schemas.microsoft.com/office/powerpoint/2010/main" val="39349651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First-to-File Priority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“first-to-invent” standard for patent priority unique in world</a:t>
            </a:r>
          </a:p>
          <a:p>
            <a:r>
              <a:rPr lang="en-US" dirty="0"/>
              <a:t>Every other nation uses “first-to-file” standard</a:t>
            </a:r>
          </a:p>
          <a:p>
            <a:r>
              <a:rPr lang="en-US" dirty="0"/>
              <a:t>Patent reform in US almost certain to move towards conformity to international standards</a:t>
            </a:r>
          </a:p>
        </p:txBody>
      </p:sp>
    </p:spTree>
    <p:extLst>
      <p:ext uri="{BB962C8B-B14F-4D97-AF65-F5344CB8AC3E}">
        <p14:creationId xmlns:p14="http://schemas.microsoft.com/office/powerpoint/2010/main" val="12503164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Grace Periods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has 1 year grace period for filing </a:t>
            </a:r>
          </a:p>
          <a:p>
            <a:pPr lvl="1"/>
            <a:r>
              <a:rPr lang="en-US" dirty="0"/>
              <a:t>After 1</a:t>
            </a:r>
            <a:r>
              <a:rPr lang="en-US" baseline="30000" dirty="0"/>
              <a:t>st</a:t>
            </a:r>
            <a:r>
              <a:rPr lang="en-US" dirty="0"/>
              <a:t> sale or 1</a:t>
            </a:r>
            <a:r>
              <a:rPr lang="en-US" baseline="30000" dirty="0"/>
              <a:t>st</a:t>
            </a:r>
            <a:r>
              <a:rPr lang="en-US" dirty="0"/>
              <a:t> publication</a:t>
            </a:r>
          </a:p>
          <a:p>
            <a:r>
              <a:rPr lang="en-US" dirty="0"/>
              <a:t>Other nations forbid patent if </a:t>
            </a:r>
            <a:r>
              <a:rPr lang="en-US" i="1" dirty="0"/>
              <a:t>any</a:t>
            </a:r>
            <a:r>
              <a:rPr lang="en-US" dirty="0"/>
              <a:t> prior use or publication before application</a:t>
            </a:r>
          </a:p>
          <a:p>
            <a:r>
              <a:rPr lang="en-US" dirty="0"/>
              <a:t>Different definitions of </a:t>
            </a:r>
            <a:r>
              <a:rPr lang="en-US" i="1" dirty="0"/>
              <a:t>sale</a:t>
            </a:r>
            <a:r>
              <a:rPr lang="en-US" dirty="0"/>
              <a:t> and of </a:t>
            </a:r>
            <a:r>
              <a:rPr lang="en-US" i="1" dirty="0"/>
              <a:t>public use</a:t>
            </a:r>
          </a:p>
          <a:p>
            <a:pPr lvl="1"/>
            <a:r>
              <a:rPr lang="en-US" dirty="0"/>
              <a:t>E.g., US includes test marketing</a:t>
            </a:r>
          </a:p>
          <a:p>
            <a:pPr lvl="1"/>
            <a:r>
              <a:rPr lang="en-US" dirty="0"/>
              <a:t>Other countries don’t</a:t>
            </a:r>
          </a:p>
        </p:txBody>
      </p:sp>
    </p:spTree>
    <p:extLst>
      <p:ext uri="{BB962C8B-B14F-4D97-AF65-F5344CB8AC3E}">
        <p14:creationId xmlns:p14="http://schemas.microsoft.com/office/powerpoint/2010/main" val="16201268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Secrecy of Patent Applications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nations maintain secrecy of patent application for only 18 months after </a:t>
            </a:r>
            <a:r>
              <a:rPr lang="en-US" i="1" dirty="0"/>
              <a:t>filing</a:t>
            </a:r>
            <a:endParaRPr lang="en-US" dirty="0"/>
          </a:p>
          <a:p>
            <a:r>
              <a:rPr lang="en-US" dirty="0"/>
              <a:t>US preserves secrecy until patent </a:t>
            </a:r>
            <a:r>
              <a:rPr lang="en-US" i="1" dirty="0"/>
              <a:t>granted</a:t>
            </a:r>
            <a:endParaRPr lang="en-US" dirty="0"/>
          </a:p>
          <a:p>
            <a:r>
              <a:rPr lang="en-US" dirty="0"/>
              <a:t>Thus inventors relying on secrecy of US patent application must be wary about foreign patent applications</a:t>
            </a:r>
          </a:p>
        </p:txBody>
      </p:sp>
    </p:spTree>
    <p:extLst>
      <p:ext uri="{BB962C8B-B14F-4D97-AF65-F5344CB8AC3E}">
        <p14:creationId xmlns:p14="http://schemas.microsoft.com/office/powerpoint/2010/main" val="4825770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Prior-Use Rights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recognizes prior-use rights for business methods, not for other patents</a:t>
            </a:r>
          </a:p>
          <a:p>
            <a:r>
              <a:rPr lang="en-US" dirty="0"/>
              <a:t>Many countries allow prior-use to interfere with patent rights</a:t>
            </a:r>
          </a:p>
          <a:p>
            <a:r>
              <a:rPr lang="en-US" dirty="0"/>
              <a:t>Patent holders may face increased legal hurdles when trying to fight perceived </a:t>
            </a:r>
          </a:p>
        </p:txBody>
      </p:sp>
    </p:spTree>
    <p:extLst>
      <p:ext uri="{BB962C8B-B14F-4D97-AF65-F5344CB8AC3E}">
        <p14:creationId xmlns:p14="http://schemas.microsoft.com/office/powerpoint/2010/main" val="5377293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Oppositions &amp; Delays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Outside US, public may bring formal opposition to patent applications</a:t>
            </a:r>
          </a:p>
          <a:p>
            <a:r>
              <a:rPr lang="en-US" dirty="0"/>
              <a:t>Delays can last years</a:t>
            </a:r>
          </a:p>
          <a:p>
            <a:r>
              <a:rPr lang="en-US" dirty="0"/>
              <a:t>Japan in particular has been trying to reduce such delays</a:t>
            </a:r>
          </a:p>
        </p:txBody>
      </p:sp>
    </p:spTree>
    <p:extLst>
      <p:ext uri="{BB962C8B-B14F-4D97-AF65-F5344CB8AC3E}">
        <p14:creationId xmlns:p14="http://schemas.microsoft.com/office/powerpoint/2010/main" val="24157645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National Emergencies &amp; Public Health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 dirty="0"/>
              <a:t>HIV/AIDS epidemic example of conflict between profit and need in public health</a:t>
            </a:r>
          </a:p>
          <a:p>
            <a:r>
              <a:rPr lang="en-US" dirty="0"/>
              <a:t>Expensive drugs impossible to pay for in poorer parts of world</a:t>
            </a:r>
          </a:p>
          <a:p>
            <a:r>
              <a:rPr lang="en-US" dirty="0"/>
              <a:t>TRIPS (Agreement on Trade Related Aspects of Intellectual Property Rights)</a:t>
            </a:r>
          </a:p>
          <a:p>
            <a:pPr lvl="1"/>
            <a:r>
              <a:rPr lang="en-US" dirty="0"/>
              <a:t>Includes language allowing exclusion of patent protection for inventions “necessary to protect public order”</a:t>
            </a:r>
          </a:p>
          <a:p>
            <a:pPr lvl="1"/>
            <a:r>
              <a:rPr lang="en-US" dirty="0"/>
              <a:t>Strong disagreement over export of Indian generic copies of expensive drugs</a:t>
            </a:r>
          </a:p>
          <a:p>
            <a:pPr lvl="1"/>
            <a:r>
              <a:rPr lang="en-US" dirty="0"/>
              <a:t>Also includes possibility of </a:t>
            </a:r>
            <a:r>
              <a:rPr lang="en-US" i="1" dirty="0"/>
              <a:t>compulsory licenses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63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Utility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62800" cy="5105400"/>
          </a:xfrm>
        </p:spPr>
        <p:txBody>
          <a:bodyPr/>
          <a:lstStyle/>
          <a:p>
            <a:r>
              <a:rPr lang="en-US" dirty="0"/>
              <a:t>US Patent Act - §101</a:t>
            </a:r>
          </a:p>
          <a:p>
            <a:pPr lvl="1"/>
            <a:r>
              <a:rPr lang="en-US" dirty="0"/>
              <a:t>Entitled to a patent for an invention if it is </a:t>
            </a:r>
            <a:r>
              <a:rPr lang="en-US" i="1" dirty="0"/>
              <a:t>novel, nonobvious, and a proper subject</a:t>
            </a:r>
          </a:p>
          <a:p>
            <a:r>
              <a:rPr lang="en-US" dirty="0"/>
              <a:t>§103 -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New, useful and nonobvious</a:t>
            </a:r>
          </a:p>
          <a:p>
            <a:pPr lvl="2"/>
            <a:r>
              <a:rPr lang="en-US" dirty="0"/>
              <a:t>Process</a:t>
            </a:r>
          </a:p>
          <a:p>
            <a:pPr lvl="2"/>
            <a:r>
              <a:rPr lang="en-US" dirty="0"/>
              <a:t>Machine</a:t>
            </a:r>
          </a:p>
          <a:p>
            <a:pPr lvl="2"/>
            <a:r>
              <a:rPr lang="en-US" dirty="0"/>
              <a:t>Manufacture</a:t>
            </a:r>
          </a:p>
          <a:p>
            <a:pPr lvl="2"/>
            <a:r>
              <a:rPr lang="en-US" dirty="0"/>
              <a:t>Composition of </a:t>
            </a:r>
          </a:p>
          <a:p>
            <a:pPr lvl="2"/>
            <a:r>
              <a:rPr lang="en-US" dirty="0"/>
              <a:t>matter</a:t>
            </a:r>
          </a:p>
          <a:p>
            <a:pPr lvl="2"/>
            <a:r>
              <a:rPr lang="en-US" dirty="0"/>
              <a:t>Improvement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2819400"/>
            <a:ext cx="38100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Other Substantive Issues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Breadth of claims</a:t>
            </a:r>
          </a:p>
          <a:p>
            <a:pPr lvl="1"/>
            <a:r>
              <a:rPr lang="en-US" dirty="0"/>
              <a:t>US quite broad</a:t>
            </a:r>
          </a:p>
          <a:p>
            <a:pPr lvl="1"/>
            <a:r>
              <a:rPr lang="en-US" dirty="0"/>
              <a:t>Other</a:t>
            </a:r>
            <a:r>
              <a:rPr lang="en-US" baseline="0" dirty="0"/>
              <a:t> nations narrower</a:t>
            </a:r>
          </a:p>
          <a:p>
            <a:pPr lvl="0"/>
            <a:r>
              <a:rPr lang="en-US" dirty="0"/>
              <a:t>Limitations on costs of licensing</a:t>
            </a:r>
          </a:p>
          <a:p>
            <a:pPr lvl="0"/>
            <a:r>
              <a:rPr lang="en-US" dirty="0"/>
              <a:t>Best mode</a:t>
            </a:r>
          </a:p>
          <a:p>
            <a:pPr lvl="1"/>
            <a:r>
              <a:rPr lang="en-US" dirty="0"/>
              <a:t>Must be disclosed in US</a:t>
            </a:r>
          </a:p>
          <a:p>
            <a:pPr lvl="1"/>
            <a:r>
              <a:rPr lang="en-US" dirty="0"/>
              <a:t>May be secret elsewhere</a:t>
            </a:r>
          </a:p>
        </p:txBody>
      </p:sp>
    </p:spTree>
    <p:extLst>
      <p:ext uri="{BB962C8B-B14F-4D97-AF65-F5344CB8AC3E}">
        <p14:creationId xmlns:p14="http://schemas.microsoft.com/office/powerpoint/2010/main" val="13965048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838200"/>
          </a:xfrm>
        </p:spPr>
        <p:txBody>
          <a:bodyPr/>
          <a:lstStyle/>
          <a:p>
            <a:pPr lvl="0"/>
            <a:r>
              <a:rPr lang="en-US" dirty="0"/>
              <a:t>Procedural Patent Policy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715000"/>
          </a:xfrm>
        </p:spPr>
        <p:txBody>
          <a:bodyPr/>
          <a:lstStyle/>
          <a:p>
            <a:r>
              <a:rPr lang="en-US" sz="2300" dirty="0"/>
              <a:t>Signatories of Paris Convention include</a:t>
            </a:r>
          </a:p>
          <a:p>
            <a:pPr lvl="1"/>
            <a:r>
              <a:rPr lang="en-US" sz="2300" dirty="0"/>
              <a:t>Almost all industrialized countries</a:t>
            </a:r>
          </a:p>
          <a:p>
            <a:pPr lvl="1"/>
            <a:r>
              <a:rPr lang="en-US" sz="2300" dirty="0"/>
              <a:t>Many developing nations</a:t>
            </a:r>
          </a:p>
          <a:p>
            <a:pPr lvl="1"/>
            <a:r>
              <a:rPr lang="en-US" sz="2300" dirty="0"/>
              <a:t>Agree to respect earlier filing date of application in other signatory country</a:t>
            </a:r>
          </a:p>
          <a:p>
            <a:pPr lvl="2"/>
            <a:r>
              <a:rPr lang="en-US" sz="2300" dirty="0"/>
              <a:t>Within 1 year of initial signing</a:t>
            </a:r>
          </a:p>
          <a:p>
            <a:r>
              <a:rPr lang="en-US" sz="2300" dirty="0"/>
              <a:t>European Patent Convention (EPC)</a:t>
            </a:r>
          </a:p>
          <a:p>
            <a:pPr lvl="1"/>
            <a:r>
              <a:rPr lang="en-US" sz="2300" dirty="0"/>
              <a:t>Established European Patent Office (EPO)</a:t>
            </a:r>
          </a:p>
          <a:p>
            <a:pPr lvl="1"/>
            <a:r>
              <a:rPr lang="en-US" sz="2300" dirty="0"/>
              <a:t>Allows English-language applications &amp; correspondence</a:t>
            </a:r>
          </a:p>
          <a:p>
            <a:pPr lvl="1"/>
            <a:r>
              <a:rPr lang="en-US" sz="2300" dirty="0"/>
              <a:t>But judicial enforcement lies within national courts</a:t>
            </a:r>
          </a:p>
          <a:p>
            <a:r>
              <a:rPr lang="en-US" sz="2300" dirty="0"/>
              <a:t>Patent Cooperation Treaty (PCT)</a:t>
            </a:r>
          </a:p>
          <a:p>
            <a:pPr lvl="1"/>
            <a:r>
              <a:rPr lang="en-US" sz="2300" dirty="0"/>
              <a:t>World Intellectual Property Organization (WIPO)</a:t>
            </a:r>
          </a:p>
          <a:p>
            <a:pPr lvl="1"/>
            <a:r>
              <a:rPr lang="en-US" sz="2300" dirty="0"/>
              <a:t>138 member countries in 2009 (148 in 2013)</a:t>
            </a:r>
          </a:p>
          <a:p>
            <a:pPr lvl="1"/>
            <a:r>
              <a:rPr lang="en-US" sz="2300" dirty="0"/>
              <a:t>Details of application published at 18 months</a:t>
            </a:r>
          </a:p>
        </p:txBody>
      </p:sp>
    </p:spTree>
    <p:extLst>
      <p:ext uri="{BB962C8B-B14F-4D97-AF65-F5344CB8AC3E}">
        <p14:creationId xmlns:p14="http://schemas.microsoft.com/office/powerpoint/2010/main" val="21735712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458200" cy="5410200"/>
          </a:xfrm>
        </p:spPr>
        <p:txBody>
          <a:bodyPr/>
          <a:lstStyle/>
          <a:p>
            <a:r>
              <a:rPr lang="en-US" dirty="0"/>
              <a:t> US Patent Act §102 </a:t>
            </a:r>
            <a:r>
              <a:rPr lang="en-US" i="1" dirty="0"/>
              <a:t>excludes</a:t>
            </a:r>
            <a:r>
              <a:rPr lang="en-US" dirty="0"/>
              <a:t> patents if</a:t>
            </a:r>
          </a:p>
          <a:p>
            <a:pPr lvl="1"/>
            <a:r>
              <a:rPr lang="en-US" dirty="0"/>
              <a:t>Previously known or used in US</a:t>
            </a:r>
          </a:p>
          <a:p>
            <a:pPr lvl="1"/>
            <a:r>
              <a:rPr lang="en-US" dirty="0"/>
              <a:t>Patented or described in printed publication before filing</a:t>
            </a:r>
          </a:p>
          <a:p>
            <a:pPr lvl="1"/>
            <a:r>
              <a:rPr lang="en-US" dirty="0"/>
              <a:t>In public use or for sale in </a:t>
            </a:r>
            <a:br>
              <a:rPr lang="en-US" dirty="0"/>
            </a:br>
            <a:r>
              <a:rPr lang="en-US" dirty="0"/>
              <a:t>US &gt;1 year before filing</a:t>
            </a:r>
          </a:p>
          <a:p>
            <a:pPr lvl="1"/>
            <a:r>
              <a:rPr lang="en-US" dirty="0"/>
              <a:t>Abandoned</a:t>
            </a:r>
          </a:p>
          <a:p>
            <a:pPr lvl="1"/>
            <a:r>
              <a:rPr lang="en-US" dirty="0"/>
              <a:t>Someone else previously filed </a:t>
            </a:r>
            <a:br>
              <a:rPr lang="en-US" dirty="0"/>
            </a:br>
            <a:r>
              <a:rPr lang="en-US" dirty="0"/>
              <a:t>for patent on it</a:t>
            </a:r>
          </a:p>
          <a:p>
            <a:pPr lvl="1"/>
            <a:r>
              <a:rPr lang="en-US" dirty="0"/>
              <a:t>Not invented by applicant</a:t>
            </a:r>
          </a:p>
          <a:p>
            <a:pPr lvl="1"/>
            <a:r>
              <a:rPr lang="en-US" dirty="0"/>
              <a:t>Also invented by someone else</a:t>
            </a:r>
          </a:p>
          <a:p>
            <a:r>
              <a:rPr lang="en-US" dirty="0"/>
              <a:t>§102 encourages rapid filing by </a:t>
            </a:r>
            <a:br>
              <a:rPr lang="en-US" dirty="0"/>
            </a:br>
            <a:r>
              <a:rPr lang="en-US" dirty="0"/>
              <a:t>inventors: 1 year to file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19400"/>
            <a:ext cx="303847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Useful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5638800" cy="5334000"/>
          </a:xfrm>
        </p:spPr>
        <p:txBody>
          <a:bodyPr/>
          <a:lstStyle/>
          <a:p>
            <a:r>
              <a:rPr lang="en-US" dirty="0"/>
              <a:t>Reject patent filing if</a:t>
            </a:r>
          </a:p>
          <a:p>
            <a:pPr lvl="1"/>
            <a:r>
              <a:rPr lang="en-US" dirty="0"/>
              <a:t>Doesn’t work</a:t>
            </a:r>
          </a:p>
          <a:p>
            <a:pPr lvl="1"/>
            <a:r>
              <a:rPr lang="en-US" dirty="0"/>
              <a:t>Has no defined purpose</a:t>
            </a:r>
          </a:p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Cannot patent natural process or material</a:t>
            </a:r>
          </a:p>
          <a:p>
            <a:pPr lvl="1"/>
            <a:r>
              <a:rPr lang="en-US" dirty="0"/>
              <a:t>Abstract mathematical equations or algorithms care not patentable</a:t>
            </a:r>
          </a:p>
          <a:p>
            <a:pPr lvl="2"/>
            <a:r>
              <a:rPr lang="en-US" dirty="0"/>
              <a:t>However, </a:t>
            </a:r>
            <a:r>
              <a:rPr lang="en-US" i="1" dirty="0"/>
              <a:t>expressing</a:t>
            </a:r>
            <a:r>
              <a:rPr lang="en-US" dirty="0"/>
              <a:t> ideas mathematically or as computer algorithms </a:t>
            </a:r>
            <a:r>
              <a:rPr lang="en-US" i="1" dirty="0"/>
              <a:t>does NOT preclude</a:t>
            </a:r>
            <a:r>
              <a:rPr lang="en-US" dirty="0"/>
              <a:t> patent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3192018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6000"/>
                    </a14:imgEffect>
                    <a14:imgEffect>
                      <a14:brightnessContrast bright="80000" contras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Nonobvious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876800"/>
          </a:xfrm>
        </p:spPr>
        <p:txBody>
          <a:bodyPr/>
          <a:lstStyle/>
          <a:p>
            <a:r>
              <a:rPr lang="en-US"/>
              <a:t>Exclude patent filing if</a:t>
            </a:r>
          </a:p>
          <a:p>
            <a:pPr lvl="1"/>
            <a:r>
              <a:rPr lang="en-US"/>
              <a:t>Obvious to person with</a:t>
            </a:r>
          </a:p>
          <a:p>
            <a:pPr lvl="2"/>
            <a:r>
              <a:rPr lang="en-US"/>
              <a:t>Ordinary skill</a:t>
            </a:r>
          </a:p>
          <a:p>
            <a:pPr lvl="2"/>
            <a:r>
              <a:rPr lang="en-US"/>
              <a:t>In art (meaning science, technique, technology)</a:t>
            </a:r>
          </a:p>
          <a:p>
            <a:r>
              <a:rPr lang="en-US"/>
              <a:t>What defines “ordinary skill?”</a:t>
            </a:r>
          </a:p>
          <a:p>
            <a:pPr lvl="1"/>
            <a:r>
              <a:rPr lang="en-US"/>
              <a:t>Awareness of all pertinent prior art</a:t>
            </a:r>
          </a:p>
          <a:p>
            <a:pPr lvl="1"/>
            <a:r>
              <a:rPr lang="en-US"/>
              <a:t>Types of problems encountered</a:t>
            </a:r>
          </a:p>
          <a:p>
            <a:pPr lvl="1"/>
            <a:r>
              <a:rPr lang="en-US"/>
              <a:t>Prior art solutions</a:t>
            </a:r>
          </a:p>
          <a:p>
            <a:pPr lvl="1"/>
            <a:r>
              <a:rPr lang="en-US"/>
              <a:t>Speed of technology change</a:t>
            </a:r>
          </a:p>
          <a:p>
            <a:pPr lvl="1"/>
            <a:r>
              <a:rPr lang="en-US"/>
              <a:t>Educational level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J 341 Class Not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none" rtlCol="0">
        <a:spAutoFit/>
      </a:bodyPr>
      <a:lstStyle>
        <a:defPPr>
          <a:defRPr dirty="0" smtClean="0">
            <a:latin typeface="Arial Narrow" panose="020B0606020202030204" pitchFamily="34" charset="0"/>
          </a:defRPr>
        </a:defPPr>
      </a:lstStyle>
    </a:tx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CJ 341 Class Notes</Template>
  <TotalTime>1895</TotalTime>
  <Words>3546</Words>
  <Application>Microsoft Office PowerPoint</Application>
  <PresentationFormat>On-screen Show (4:3)</PresentationFormat>
  <Paragraphs>574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</vt:lpstr>
      <vt:lpstr>Arial Narrow</vt:lpstr>
      <vt:lpstr>Bookman Old Style</vt:lpstr>
      <vt:lpstr>Comic Sans MS</vt:lpstr>
      <vt:lpstr>Times New Roman</vt:lpstr>
      <vt:lpstr>Wingdings</vt:lpstr>
      <vt:lpstr>CJ 341 Class Notes</vt:lpstr>
      <vt:lpstr>Patents in the United States &amp; Globally</vt:lpstr>
      <vt:lpstr>Topics</vt:lpstr>
      <vt:lpstr>Patents Defined</vt:lpstr>
      <vt:lpstr>High-Profile Patent Disputes</vt:lpstr>
      <vt:lpstr>US Constitution and Laws</vt:lpstr>
      <vt:lpstr>Utility</vt:lpstr>
      <vt:lpstr>Novel</vt:lpstr>
      <vt:lpstr>Useful</vt:lpstr>
      <vt:lpstr>Nonobvious</vt:lpstr>
      <vt:lpstr>Amazon vs Barnesandnoble (2001)</vt:lpstr>
      <vt:lpstr>1-Click Case (cont’d)</vt:lpstr>
      <vt:lpstr>Design</vt:lpstr>
      <vt:lpstr>Patent Duration</vt:lpstr>
      <vt:lpstr>Infringement</vt:lpstr>
      <vt:lpstr>Exemptions</vt:lpstr>
      <vt:lpstr>Enforcement Issues &amp; Challenges</vt:lpstr>
      <vt:lpstr>Remedies</vt:lpstr>
      <vt:lpstr>Reform</vt:lpstr>
      <vt:lpstr>Leahy-Smith America Invents Act of 2011</vt:lpstr>
      <vt:lpstr>VIDEO: QUESTIONS ABOUT THE AMERICA INVENTS ACT</vt:lpstr>
      <vt:lpstr>International Agreements on Patents</vt:lpstr>
      <vt:lpstr>The Patent Application Process</vt:lpstr>
      <vt:lpstr>Initial Considerations</vt:lpstr>
      <vt:lpstr>Patent Ownership &amp; the Right to File the Patent Application</vt:lpstr>
      <vt:lpstr>Invention-Assignment Agreements</vt:lpstr>
      <vt:lpstr>Important Steps Before Applying</vt:lpstr>
      <vt:lpstr>Expected Fees &amp; Costs</vt:lpstr>
      <vt:lpstr>Elements of the Patent Application</vt:lpstr>
      <vt:lpstr>Enablement</vt:lpstr>
      <vt:lpstr>White Consolidated Industries v. Vega Servo-Control Inc.</vt:lpstr>
      <vt:lpstr>Enablement and Computer Programs</vt:lpstr>
      <vt:lpstr>Best Mode</vt:lpstr>
      <vt:lpstr>Information Disclosure</vt:lpstr>
      <vt:lpstr>The Claims</vt:lpstr>
      <vt:lpstr>PTO Procedures &amp; Appeals</vt:lpstr>
      <vt:lpstr>Secrecy Orders</vt:lpstr>
      <vt:lpstr>Secrecy of Information Submitted to the PTO</vt:lpstr>
      <vt:lpstr>The Patent Examination Process (1)</vt:lpstr>
      <vt:lpstr>The Patent Examination Process (2)</vt:lpstr>
      <vt:lpstr>Appeals</vt:lpstr>
      <vt:lpstr>Loss of Patent Rights</vt:lpstr>
      <vt:lpstr>Reexamination</vt:lpstr>
      <vt:lpstr>Opposition Procedures</vt:lpstr>
      <vt:lpstr>Litigation</vt:lpstr>
      <vt:lpstr>Infringement &amp; Remedies</vt:lpstr>
      <vt:lpstr>Literal Infringement</vt:lpstr>
      <vt:lpstr>Doctrine of Equivalence</vt:lpstr>
      <vt:lpstr>Prosecution History Estoppel</vt:lpstr>
      <vt:lpstr>Infringement of Process Patents</vt:lpstr>
      <vt:lpstr>Remedies for Patent Infringement</vt:lpstr>
      <vt:lpstr>International Patent Protection Issues</vt:lpstr>
      <vt:lpstr>Substantive Patent Policy Issues</vt:lpstr>
      <vt:lpstr>Patentable Subject Matter</vt:lpstr>
      <vt:lpstr>First-to-File Priority</vt:lpstr>
      <vt:lpstr>Grace Periods</vt:lpstr>
      <vt:lpstr>Secrecy of Patent Applications</vt:lpstr>
      <vt:lpstr>Prior-Use Rights</vt:lpstr>
      <vt:lpstr>Oppositions &amp; Delays</vt:lpstr>
      <vt:lpstr>National Emergencies &amp; Public Health</vt:lpstr>
      <vt:lpstr>Other Substantive Issues</vt:lpstr>
      <vt:lpstr>Procedural Patent Policy Issues</vt:lpstr>
      <vt:lpstr>Now go and study</vt:lpstr>
    </vt:vector>
  </TitlesOfParts>
  <Manager/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Patents</dc:title>
  <dc:subject>CJ341/IA241</dc:subject>
  <dc:creator>M. E. Kabay, PhD, CISSP-ISSMP</dc:creator>
  <cp:keywords/>
  <dc:description/>
  <cp:lastModifiedBy>Mich Kabay</cp:lastModifiedBy>
  <cp:revision>198</cp:revision>
  <dcterms:created xsi:type="dcterms:W3CDTF">2006-09-11T14:20:06Z</dcterms:created>
  <dcterms:modified xsi:type="dcterms:W3CDTF">2021-02-05T19:55:30Z</dcterms:modified>
  <cp:category/>
</cp:coreProperties>
</file>