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
  </p:notesMasterIdLst>
  <p:handoutMasterIdLst>
    <p:handoutMasterId r:id="rId33"/>
  </p:handoutMasterIdLst>
  <p:sldIdLst>
    <p:sldId id="285" r:id="rId2"/>
    <p:sldId id="303" r:id="rId3"/>
    <p:sldId id="304" r:id="rId4"/>
    <p:sldId id="389" r:id="rId5"/>
    <p:sldId id="434" r:id="rId6"/>
    <p:sldId id="393" r:id="rId7"/>
    <p:sldId id="414" r:id="rId8"/>
    <p:sldId id="415" r:id="rId9"/>
    <p:sldId id="416" r:id="rId10"/>
    <p:sldId id="417" r:id="rId11"/>
    <p:sldId id="418" r:id="rId12"/>
    <p:sldId id="419" r:id="rId13"/>
    <p:sldId id="314" r:id="rId14"/>
    <p:sldId id="402" r:id="rId15"/>
    <p:sldId id="420" r:id="rId16"/>
    <p:sldId id="421" r:id="rId17"/>
    <p:sldId id="422" r:id="rId18"/>
    <p:sldId id="423" r:id="rId19"/>
    <p:sldId id="424" r:id="rId20"/>
    <p:sldId id="430" r:id="rId21"/>
    <p:sldId id="431" r:id="rId22"/>
    <p:sldId id="432" r:id="rId23"/>
    <p:sldId id="433" r:id="rId24"/>
    <p:sldId id="425" r:id="rId25"/>
    <p:sldId id="426" r:id="rId26"/>
    <p:sldId id="435" r:id="rId27"/>
    <p:sldId id="436" r:id="rId28"/>
    <p:sldId id="437" r:id="rId29"/>
    <p:sldId id="440" r:id="rId30"/>
    <p:sldId id="388" r:id="rId31"/>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69" autoAdjust="0"/>
  </p:normalViewPr>
  <p:slideViewPr>
    <p:cSldViewPr>
      <p:cViewPr>
        <p:scale>
          <a:sx n="75" d="100"/>
          <a:sy n="75" d="100"/>
        </p:scale>
        <p:origin x="-846" y="-16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79" d="100"/>
          <a:sy n="79" d="100"/>
        </p:scale>
        <p:origin x="-321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71688" y="457200"/>
            <a:ext cx="3171825" cy="327025"/>
          </a:xfrm>
          <a:prstGeom prst="rect">
            <a:avLst/>
          </a:prstGeom>
        </p:spPr>
        <p:txBody>
          <a:bodyPr vert="horz" lIns="91440" tIns="45720" rIns="91440" bIns="45720" rtlCol="0"/>
          <a:lstStyle>
            <a:lvl1pPr algn="ctr" eaLnBrk="0" hangingPunct="0">
              <a:defRPr sz="1200"/>
            </a:lvl1pPr>
          </a:lstStyle>
          <a:p>
            <a:pPr>
              <a:defRPr/>
            </a:pPr>
            <a:r>
              <a:rPr lang="pt-BR"/>
              <a:t>CJ341/IA241/IA241 Class Notes</a:t>
            </a:r>
            <a:endParaRPr lang="en-US"/>
          </a:p>
        </p:txBody>
      </p:sp>
      <p:sp>
        <p:nvSpPr>
          <p:cNvPr id="3" name="Slide Number Placeholder 2"/>
          <p:cNvSpPr>
            <a:spLocks noGrp="1"/>
          </p:cNvSpPr>
          <p:nvPr>
            <p:ph type="sldNum" sz="quarter" idx="3"/>
          </p:nvPr>
        </p:nvSpPr>
        <p:spPr>
          <a:xfrm>
            <a:off x="1588" y="8915400"/>
            <a:ext cx="7313612" cy="381000"/>
          </a:xfrm>
          <a:prstGeom prst="rect">
            <a:avLst/>
          </a:prstGeom>
        </p:spPr>
        <p:txBody>
          <a:bodyPr vert="horz" lIns="91440" tIns="45720" rIns="91440" bIns="45720" rtlCol="0" anchor="b"/>
          <a:lstStyle>
            <a:lvl1pPr algn="ctr" eaLnBrk="0" hangingPunct="0">
              <a:defRPr sz="1200"/>
            </a:lvl1pPr>
          </a:lstStyle>
          <a:p>
            <a:pPr>
              <a:defRPr/>
            </a:pPr>
            <a:fld id="{65A28092-1D37-45A5-8093-344AAC35761F}" type="slidenum">
              <a:rPr lang="en-US"/>
              <a:pPr>
                <a:defRPr/>
              </a:pPr>
              <a:t>‹#›</a:t>
            </a:fld>
            <a:endParaRPr lang="en-US"/>
          </a:p>
        </p:txBody>
      </p:sp>
    </p:spTree>
    <p:extLst>
      <p:ext uri="{BB962C8B-B14F-4D97-AF65-F5344CB8AC3E}">
        <p14:creationId xmlns:p14="http://schemas.microsoft.com/office/powerpoint/2010/main" val="270485936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lvl1pPr algn="r" defTabSz="966788" eaLnBrk="1" hangingPunct="1">
              <a:defRPr sz="1300" b="0">
                <a:latin typeface="Arial" pitchFamily="34"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4" tIns="48327" rIns="96654"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4" tIns="48327" rIns="96654" bIns="48327" numCol="1" anchor="b" anchorCtr="0" compatLnSpc="1">
            <a:prstTxWarp prst="textNoShape">
              <a:avLst/>
            </a:prstTxWarp>
          </a:bodyPr>
          <a:lstStyle>
            <a:lvl1pPr algn="r" defTabSz="966788" eaLnBrk="1" hangingPunct="1">
              <a:defRPr sz="1300" b="0">
                <a:latin typeface="Arial" pitchFamily="34" charset="0"/>
              </a:defRPr>
            </a:lvl1pPr>
          </a:lstStyle>
          <a:p>
            <a:pPr>
              <a:defRPr/>
            </a:pPr>
            <a:fld id="{B2F6C7B3-86B2-4031-9F1B-D65218830DD9}" type="slidenum">
              <a:rPr lang="en-US"/>
              <a:pPr>
                <a:defRPr/>
              </a:pPr>
              <a:t>‹#›</a:t>
            </a:fld>
            <a:endParaRPr lang="en-US"/>
          </a:p>
        </p:txBody>
      </p:sp>
    </p:spTree>
    <p:extLst>
      <p:ext uri="{BB962C8B-B14F-4D97-AF65-F5344CB8AC3E}">
        <p14:creationId xmlns:p14="http://schemas.microsoft.com/office/powerpoint/2010/main" val="226667516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AF035C4-8367-4FF3-AB36-D52E63BA0150}" type="slidenum">
              <a:rPr lang="en-US" smtClean="0">
                <a:latin typeface="Arial" charset="0"/>
              </a:rPr>
              <a:pPr/>
              <a:t>1</a:t>
            </a:fld>
            <a:endParaRPr 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charset="0"/>
            </a:endParaRPr>
          </a:p>
        </p:txBody>
      </p:sp>
      <p:sp>
        <p:nvSpPr>
          <p:cNvPr id="30725" name="Footer Placeholder 4"/>
          <p:cNvSpPr>
            <a:spLocks noGrp="1"/>
          </p:cNvSpPr>
          <p:nvPr>
            <p:ph type="ftr" sz="quarter" idx="4"/>
          </p:nvPr>
        </p:nvSpPr>
        <p:spPr>
          <a:noFill/>
        </p:spPr>
        <p:txBody>
          <a:bodyPr/>
          <a:lstStyle/>
          <a:p>
            <a:endParaRPr lang="en-US">
              <a:latin typeface="Arial" charset="0"/>
            </a:endParaRPr>
          </a:p>
        </p:txBody>
      </p:sp>
      <p:sp>
        <p:nvSpPr>
          <p:cNvPr id="30726"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665924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56E7B73-0B37-477A-B374-EE2C84CA4A7A}" type="slidenum">
              <a:rPr lang="en-US" smtClean="0">
                <a:latin typeface="Arial" charset="0"/>
              </a:rPr>
              <a:pPr/>
              <a:t>10</a:t>
            </a:fld>
            <a:endParaRPr lang="en-US">
              <a:latin typeface="Arial" charset="0"/>
            </a:endParaRPr>
          </a:p>
        </p:txBody>
      </p:sp>
      <p:sp>
        <p:nvSpPr>
          <p:cNvPr id="39939" name="Rectangle 2"/>
          <p:cNvSpPr>
            <a:spLocks noGrp="1" noRot="1" noChangeAspect="1" noChangeArrowheads="1" noTextEdit="1"/>
          </p:cNvSpPr>
          <p:nvPr>
            <p:ph type="sldImg"/>
          </p:nvPr>
        </p:nvSpPr>
        <p:spPr>
          <a:xfrm>
            <a:off x="1258888" y="719138"/>
            <a:ext cx="4800600" cy="3600450"/>
          </a:xfrm>
          <a:ln/>
        </p:spPr>
      </p:sp>
      <p:sp>
        <p:nvSpPr>
          <p:cNvPr id="39940" name="Rectangle 3"/>
          <p:cNvSpPr>
            <a:spLocks noGrp="1" noChangeArrowheads="1"/>
          </p:cNvSpPr>
          <p:nvPr>
            <p:ph type="body" idx="1"/>
          </p:nvPr>
        </p:nvSpPr>
        <p:spPr>
          <a:xfrm>
            <a:off x="1138238" y="4560888"/>
            <a:ext cx="5040312" cy="4321175"/>
          </a:xfrm>
          <a:noFill/>
          <a:ln/>
        </p:spPr>
        <p:txBody>
          <a:bodyPr/>
          <a:lstStyle/>
          <a:p>
            <a:pPr eaLnBrk="1" hangingPunct="1"/>
            <a:r>
              <a:rPr lang="en-US">
                <a:latin typeface="Arial" charset="0"/>
              </a:rPr>
              <a:t>For more information about the “Tasini v. The New York Times” ruling visit the National Writers Union Web site at </a:t>
            </a:r>
            <a:r>
              <a:rPr lang="en-US" u="sng">
                <a:latin typeface="Arial" charset="0"/>
              </a:rPr>
              <a:t>http://www.nwu.org</a:t>
            </a:r>
            <a:endParaRPr lang="en-US">
              <a:latin typeface="Arial" charset="0"/>
            </a:endParaRPr>
          </a:p>
        </p:txBody>
      </p:sp>
      <p:sp>
        <p:nvSpPr>
          <p:cNvPr id="39941" name="Footer Placeholder 4"/>
          <p:cNvSpPr>
            <a:spLocks noGrp="1"/>
          </p:cNvSpPr>
          <p:nvPr>
            <p:ph type="ftr" sz="quarter" idx="4"/>
          </p:nvPr>
        </p:nvSpPr>
        <p:spPr>
          <a:noFill/>
        </p:spPr>
        <p:txBody>
          <a:bodyPr/>
          <a:lstStyle/>
          <a:p>
            <a:endParaRPr lang="en-US">
              <a:latin typeface="Arial" charset="0"/>
            </a:endParaRPr>
          </a:p>
        </p:txBody>
      </p:sp>
      <p:sp>
        <p:nvSpPr>
          <p:cNvPr id="39942"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916164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A5CFF06-C9C8-4035-921D-62189A6C9750}" type="slidenum">
              <a:rPr lang="en-US" smtClean="0">
                <a:latin typeface="Arial" charset="0"/>
              </a:rPr>
              <a:pPr/>
              <a:t>11</a:t>
            </a:fld>
            <a:endParaRPr lang="en-US">
              <a:latin typeface="Arial" charset="0"/>
            </a:endParaRPr>
          </a:p>
        </p:txBody>
      </p:sp>
      <p:sp>
        <p:nvSpPr>
          <p:cNvPr id="40963" name="Rectangle 2"/>
          <p:cNvSpPr>
            <a:spLocks noGrp="1" noRot="1" noChangeAspect="1" noChangeArrowheads="1" noTextEdit="1"/>
          </p:cNvSpPr>
          <p:nvPr>
            <p:ph type="sldImg"/>
          </p:nvPr>
        </p:nvSpPr>
        <p:spPr>
          <a:xfrm>
            <a:off x="1262063" y="727075"/>
            <a:ext cx="4783137" cy="3587750"/>
          </a:xfrm>
          <a:ln/>
        </p:spPr>
      </p:sp>
      <p:sp>
        <p:nvSpPr>
          <p:cNvPr id="40964"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40965" name="Footer Placeholder 4"/>
          <p:cNvSpPr>
            <a:spLocks noGrp="1"/>
          </p:cNvSpPr>
          <p:nvPr>
            <p:ph type="ftr" sz="quarter" idx="4"/>
          </p:nvPr>
        </p:nvSpPr>
        <p:spPr>
          <a:noFill/>
        </p:spPr>
        <p:txBody>
          <a:bodyPr/>
          <a:lstStyle/>
          <a:p>
            <a:endParaRPr lang="en-US">
              <a:latin typeface="Arial" charset="0"/>
            </a:endParaRPr>
          </a:p>
        </p:txBody>
      </p:sp>
      <p:sp>
        <p:nvSpPr>
          <p:cNvPr id="40966"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3346155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430583B-154A-4B52-B09A-A51AAD891B0C}" type="slidenum">
              <a:rPr lang="en-US" smtClean="0">
                <a:latin typeface="Arial" charset="0"/>
              </a:rPr>
              <a:pPr/>
              <a:t>12</a:t>
            </a:fld>
            <a:endParaRPr lang="en-US">
              <a:latin typeface="Arial" charset="0"/>
            </a:endParaRPr>
          </a:p>
        </p:txBody>
      </p:sp>
      <p:sp>
        <p:nvSpPr>
          <p:cNvPr id="41987" name="Rectangle 2"/>
          <p:cNvSpPr>
            <a:spLocks noGrp="1" noRot="1" noChangeAspect="1" noChangeArrowheads="1" noTextEdit="1"/>
          </p:cNvSpPr>
          <p:nvPr>
            <p:ph type="sldImg"/>
          </p:nvPr>
        </p:nvSpPr>
        <p:spPr>
          <a:xfrm>
            <a:off x="1262063" y="727075"/>
            <a:ext cx="4783137" cy="3587750"/>
          </a:xfrm>
          <a:ln/>
        </p:spPr>
      </p:sp>
      <p:sp>
        <p:nvSpPr>
          <p:cNvPr id="41988"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41989" name="Footer Placeholder 4"/>
          <p:cNvSpPr>
            <a:spLocks noGrp="1"/>
          </p:cNvSpPr>
          <p:nvPr>
            <p:ph type="ftr" sz="quarter" idx="4"/>
          </p:nvPr>
        </p:nvSpPr>
        <p:spPr>
          <a:noFill/>
        </p:spPr>
        <p:txBody>
          <a:bodyPr/>
          <a:lstStyle/>
          <a:p>
            <a:endParaRPr lang="en-US">
              <a:latin typeface="Arial" charset="0"/>
            </a:endParaRPr>
          </a:p>
        </p:txBody>
      </p:sp>
      <p:sp>
        <p:nvSpPr>
          <p:cNvPr id="41990"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4121174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5A63D73-64B3-479E-8BDF-A3F86DCF3684}" type="slidenum">
              <a:rPr lang="en-US" smtClean="0">
                <a:latin typeface="Arial" charset="0"/>
              </a:rPr>
              <a:pPr/>
              <a:t>13</a:t>
            </a:fld>
            <a:endParaRPr lang="en-US">
              <a:latin typeface="Arial" charset="0"/>
            </a:endParaRPr>
          </a:p>
        </p:txBody>
      </p:sp>
      <p:sp>
        <p:nvSpPr>
          <p:cNvPr id="43011" name="Rectangle 2"/>
          <p:cNvSpPr>
            <a:spLocks noGrp="1" noRot="1" noChangeAspect="1" noChangeArrowheads="1" noTextEdit="1"/>
          </p:cNvSpPr>
          <p:nvPr>
            <p:ph type="sldImg"/>
          </p:nvPr>
        </p:nvSpPr>
        <p:spPr>
          <a:xfrm>
            <a:off x="1263650" y="727075"/>
            <a:ext cx="4783138" cy="3587750"/>
          </a:xfrm>
          <a:ln/>
        </p:spPr>
      </p:sp>
      <p:sp>
        <p:nvSpPr>
          <p:cNvPr id="43012" name="Rectangle 3"/>
          <p:cNvSpPr>
            <a:spLocks noGrp="1" noChangeArrowheads="1"/>
          </p:cNvSpPr>
          <p:nvPr>
            <p:ph type="body" idx="1"/>
          </p:nvPr>
        </p:nvSpPr>
        <p:spPr>
          <a:xfrm>
            <a:off x="1219200" y="4562475"/>
            <a:ext cx="4876800" cy="4318000"/>
          </a:xfrm>
          <a:noFill/>
          <a:ln/>
        </p:spPr>
        <p:txBody>
          <a:bodyPr/>
          <a:lstStyle/>
          <a:p>
            <a:pPr eaLnBrk="1" hangingPunct="1"/>
            <a:endParaRPr lang="en-US">
              <a:latin typeface="Arial" charset="0"/>
            </a:endParaRPr>
          </a:p>
        </p:txBody>
      </p:sp>
      <p:sp>
        <p:nvSpPr>
          <p:cNvPr id="43013" name="Footer Placeholder 4"/>
          <p:cNvSpPr>
            <a:spLocks noGrp="1"/>
          </p:cNvSpPr>
          <p:nvPr>
            <p:ph type="ftr" sz="quarter" idx="4"/>
          </p:nvPr>
        </p:nvSpPr>
        <p:spPr>
          <a:noFill/>
        </p:spPr>
        <p:txBody>
          <a:bodyPr/>
          <a:lstStyle/>
          <a:p>
            <a:endParaRPr lang="en-US">
              <a:latin typeface="Arial" charset="0"/>
            </a:endParaRPr>
          </a:p>
        </p:txBody>
      </p:sp>
      <p:sp>
        <p:nvSpPr>
          <p:cNvPr id="43014"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641448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B7FB27C-8897-4649-9769-C92E21CA1AB2}" type="slidenum">
              <a:rPr lang="en-US" smtClean="0">
                <a:latin typeface="Arial" charset="0"/>
              </a:rPr>
              <a:pPr/>
              <a:t>14</a:t>
            </a:fld>
            <a:endParaRPr lang="en-US">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731838" y="4560888"/>
            <a:ext cx="5853112" cy="4321175"/>
          </a:xfrm>
          <a:noFill/>
          <a:ln/>
        </p:spPr>
        <p:txBody>
          <a:bodyPr/>
          <a:lstStyle/>
          <a:p>
            <a:pPr eaLnBrk="1" hangingPunct="1"/>
            <a:endParaRPr lang="en-US">
              <a:latin typeface="Arial" charset="0"/>
            </a:endParaRPr>
          </a:p>
        </p:txBody>
      </p:sp>
      <p:sp>
        <p:nvSpPr>
          <p:cNvPr id="44037" name="Footer Placeholder 4"/>
          <p:cNvSpPr>
            <a:spLocks noGrp="1"/>
          </p:cNvSpPr>
          <p:nvPr>
            <p:ph type="ftr" sz="quarter" idx="4"/>
          </p:nvPr>
        </p:nvSpPr>
        <p:spPr>
          <a:noFill/>
        </p:spPr>
        <p:txBody>
          <a:bodyPr/>
          <a:lstStyle/>
          <a:p>
            <a:endParaRPr lang="en-US">
              <a:latin typeface="Arial" charset="0"/>
            </a:endParaRPr>
          </a:p>
        </p:txBody>
      </p:sp>
      <p:sp>
        <p:nvSpPr>
          <p:cNvPr id="44038"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4035306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DE0291F-6D11-4D99-AD8C-320E576274C3}" type="slidenum">
              <a:rPr lang="en-US" smtClean="0">
                <a:latin typeface="Arial" charset="0"/>
              </a:rPr>
              <a:pPr/>
              <a:t>15</a:t>
            </a:fld>
            <a:endParaRPr lang="en-US">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31838" y="4560888"/>
            <a:ext cx="5853112" cy="4321175"/>
          </a:xfrm>
          <a:noFill/>
          <a:ln/>
        </p:spPr>
        <p:txBody>
          <a:bodyPr/>
          <a:lstStyle/>
          <a:p>
            <a:pPr eaLnBrk="1" hangingPunct="1"/>
            <a:endParaRPr lang="en-US">
              <a:latin typeface="Arial" charset="0"/>
            </a:endParaRPr>
          </a:p>
        </p:txBody>
      </p:sp>
      <p:sp>
        <p:nvSpPr>
          <p:cNvPr id="45061" name="Footer Placeholder 4"/>
          <p:cNvSpPr>
            <a:spLocks noGrp="1"/>
          </p:cNvSpPr>
          <p:nvPr>
            <p:ph type="ftr" sz="quarter" idx="4"/>
          </p:nvPr>
        </p:nvSpPr>
        <p:spPr>
          <a:noFill/>
        </p:spPr>
        <p:txBody>
          <a:bodyPr/>
          <a:lstStyle/>
          <a:p>
            <a:endParaRPr lang="en-US">
              <a:latin typeface="Arial" charset="0"/>
            </a:endParaRPr>
          </a:p>
        </p:txBody>
      </p:sp>
      <p:sp>
        <p:nvSpPr>
          <p:cNvPr id="45062"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823916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C305331-B4C5-4DAB-9EF7-DAD88248F7EE}" type="slidenum">
              <a:rPr lang="en-US" smtClean="0">
                <a:latin typeface="Arial" charset="0"/>
              </a:rPr>
              <a:pPr/>
              <a:t>16</a:t>
            </a:fld>
            <a:endParaRPr lang="en-US">
              <a:latin typeface="Arial" charset="0"/>
            </a:endParaRPr>
          </a:p>
        </p:txBody>
      </p:sp>
      <p:sp>
        <p:nvSpPr>
          <p:cNvPr id="46083" name="Rectangle 2"/>
          <p:cNvSpPr>
            <a:spLocks noGrp="1" noRot="1" noChangeAspect="1" noChangeArrowheads="1" noTextEdit="1"/>
          </p:cNvSpPr>
          <p:nvPr>
            <p:ph type="sldImg"/>
          </p:nvPr>
        </p:nvSpPr>
        <p:spPr>
          <a:xfrm>
            <a:off x="1262063" y="727075"/>
            <a:ext cx="4783137" cy="3587750"/>
          </a:xfrm>
          <a:ln/>
        </p:spPr>
      </p:sp>
      <p:sp>
        <p:nvSpPr>
          <p:cNvPr id="46084"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46085" name="Footer Placeholder 4"/>
          <p:cNvSpPr>
            <a:spLocks noGrp="1"/>
          </p:cNvSpPr>
          <p:nvPr>
            <p:ph type="ftr" sz="quarter" idx="4"/>
          </p:nvPr>
        </p:nvSpPr>
        <p:spPr>
          <a:noFill/>
        </p:spPr>
        <p:txBody>
          <a:bodyPr/>
          <a:lstStyle/>
          <a:p>
            <a:endParaRPr lang="en-US">
              <a:latin typeface="Arial" charset="0"/>
            </a:endParaRPr>
          </a:p>
        </p:txBody>
      </p:sp>
      <p:sp>
        <p:nvSpPr>
          <p:cNvPr id="46086"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4251670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F956F9C-E2AF-49DA-999B-2D4536242A91}" type="slidenum">
              <a:rPr lang="en-US" smtClean="0">
                <a:latin typeface="Arial" charset="0"/>
              </a:rPr>
              <a:pPr/>
              <a:t>17</a:t>
            </a:fld>
            <a:endParaRPr 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731838" y="4560888"/>
            <a:ext cx="5853112" cy="4321175"/>
          </a:xfrm>
          <a:noFill/>
          <a:ln/>
        </p:spPr>
        <p:txBody>
          <a:bodyPr/>
          <a:lstStyle/>
          <a:p>
            <a:pPr eaLnBrk="1" hangingPunct="1"/>
            <a:endParaRPr lang="en-US">
              <a:latin typeface="Arial" charset="0"/>
            </a:endParaRPr>
          </a:p>
        </p:txBody>
      </p:sp>
      <p:sp>
        <p:nvSpPr>
          <p:cNvPr id="47109" name="Footer Placeholder 4"/>
          <p:cNvSpPr>
            <a:spLocks noGrp="1"/>
          </p:cNvSpPr>
          <p:nvPr>
            <p:ph type="ftr" sz="quarter" idx="4"/>
          </p:nvPr>
        </p:nvSpPr>
        <p:spPr>
          <a:noFill/>
        </p:spPr>
        <p:txBody>
          <a:bodyPr/>
          <a:lstStyle/>
          <a:p>
            <a:endParaRPr lang="en-US">
              <a:latin typeface="Arial" charset="0"/>
            </a:endParaRPr>
          </a:p>
        </p:txBody>
      </p:sp>
      <p:sp>
        <p:nvSpPr>
          <p:cNvPr id="47110"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4265560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D7CDFD9-3343-4747-BD5D-41F123B3275C}" type="slidenum">
              <a:rPr lang="en-US" smtClean="0">
                <a:latin typeface="Arial" charset="0"/>
              </a:rPr>
              <a:pPr/>
              <a:t>18</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731838" y="4560888"/>
            <a:ext cx="5853112" cy="4321175"/>
          </a:xfrm>
          <a:noFill/>
          <a:ln/>
        </p:spPr>
        <p:txBody>
          <a:bodyPr/>
          <a:lstStyle/>
          <a:p>
            <a:pPr eaLnBrk="1" hangingPunct="1"/>
            <a:endParaRPr lang="en-US">
              <a:latin typeface="Arial" charset="0"/>
            </a:endParaRPr>
          </a:p>
        </p:txBody>
      </p:sp>
      <p:sp>
        <p:nvSpPr>
          <p:cNvPr id="48133" name="Footer Placeholder 4"/>
          <p:cNvSpPr>
            <a:spLocks noGrp="1"/>
          </p:cNvSpPr>
          <p:nvPr>
            <p:ph type="ftr" sz="quarter" idx="4"/>
          </p:nvPr>
        </p:nvSpPr>
        <p:spPr>
          <a:noFill/>
        </p:spPr>
        <p:txBody>
          <a:bodyPr/>
          <a:lstStyle/>
          <a:p>
            <a:endParaRPr lang="en-US">
              <a:latin typeface="Arial" charset="0"/>
            </a:endParaRPr>
          </a:p>
        </p:txBody>
      </p:sp>
      <p:sp>
        <p:nvSpPr>
          <p:cNvPr id="48134"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2380933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E77BA6F-6346-4220-BA48-E2276E376D43}" type="slidenum">
              <a:rPr lang="en-US" smtClean="0">
                <a:latin typeface="Arial" charset="0"/>
              </a:rPr>
              <a:pPr/>
              <a:t>19</a:t>
            </a:fld>
            <a:endParaRPr lang="en-US">
              <a:latin typeface="Arial" charset="0"/>
            </a:endParaRPr>
          </a:p>
        </p:txBody>
      </p:sp>
      <p:sp>
        <p:nvSpPr>
          <p:cNvPr id="49155" name="Rectangle 2"/>
          <p:cNvSpPr>
            <a:spLocks noGrp="1" noRot="1" noChangeAspect="1" noChangeArrowheads="1" noTextEdit="1"/>
          </p:cNvSpPr>
          <p:nvPr>
            <p:ph type="sldImg"/>
          </p:nvPr>
        </p:nvSpPr>
        <p:spPr>
          <a:xfrm>
            <a:off x="1263650" y="727075"/>
            <a:ext cx="4783138" cy="3587750"/>
          </a:xfrm>
          <a:ln/>
        </p:spPr>
      </p:sp>
      <p:sp>
        <p:nvSpPr>
          <p:cNvPr id="49156" name="Rectangle 3"/>
          <p:cNvSpPr>
            <a:spLocks noGrp="1" noChangeArrowheads="1"/>
          </p:cNvSpPr>
          <p:nvPr>
            <p:ph type="body" idx="1"/>
          </p:nvPr>
        </p:nvSpPr>
        <p:spPr>
          <a:xfrm>
            <a:off x="1219200" y="4562475"/>
            <a:ext cx="4876800" cy="4318000"/>
          </a:xfrm>
          <a:noFill/>
          <a:ln/>
        </p:spPr>
        <p:txBody>
          <a:bodyPr/>
          <a:lstStyle/>
          <a:p>
            <a:pPr eaLnBrk="1" hangingPunct="1"/>
            <a:endParaRPr lang="en-US">
              <a:latin typeface="Arial" charset="0"/>
            </a:endParaRPr>
          </a:p>
        </p:txBody>
      </p:sp>
      <p:sp>
        <p:nvSpPr>
          <p:cNvPr id="49157" name="Footer Placeholder 4"/>
          <p:cNvSpPr>
            <a:spLocks noGrp="1"/>
          </p:cNvSpPr>
          <p:nvPr>
            <p:ph type="ftr" sz="quarter" idx="4"/>
          </p:nvPr>
        </p:nvSpPr>
        <p:spPr>
          <a:noFill/>
        </p:spPr>
        <p:txBody>
          <a:bodyPr/>
          <a:lstStyle/>
          <a:p>
            <a:endParaRPr lang="en-US">
              <a:latin typeface="Arial" charset="0"/>
            </a:endParaRPr>
          </a:p>
        </p:txBody>
      </p:sp>
      <p:sp>
        <p:nvSpPr>
          <p:cNvPr id="49158"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89590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7388765-D858-41E0-B747-BE9D2DBA11D3}" type="slidenum">
              <a:rPr lang="en-US" smtClean="0">
                <a:latin typeface="Arial" charset="0"/>
              </a:rPr>
              <a:pPr/>
              <a:t>2</a:t>
            </a:fld>
            <a:endParaRPr lang="en-US">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charset="0"/>
            </a:endParaRPr>
          </a:p>
        </p:txBody>
      </p:sp>
      <p:sp>
        <p:nvSpPr>
          <p:cNvPr id="31749" name="Footer Placeholder 4"/>
          <p:cNvSpPr>
            <a:spLocks noGrp="1"/>
          </p:cNvSpPr>
          <p:nvPr>
            <p:ph type="ftr" sz="quarter" idx="4"/>
          </p:nvPr>
        </p:nvSpPr>
        <p:spPr>
          <a:noFill/>
        </p:spPr>
        <p:txBody>
          <a:bodyPr/>
          <a:lstStyle/>
          <a:p>
            <a:endParaRPr lang="en-US">
              <a:latin typeface="Arial" charset="0"/>
            </a:endParaRPr>
          </a:p>
        </p:txBody>
      </p:sp>
      <p:sp>
        <p:nvSpPr>
          <p:cNvPr id="31750"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821382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F6E987F-18CE-43A6-A582-5D17AFC9FC23}" type="slidenum">
              <a:rPr lang="en-US" smtClean="0">
                <a:latin typeface="Arial" charset="0"/>
              </a:rPr>
              <a:pPr/>
              <a:t>20</a:t>
            </a:fld>
            <a:endParaRPr 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Arial" charset="0"/>
            </a:endParaRPr>
          </a:p>
        </p:txBody>
      </p:sp>
      <p:sp>
        <p:nvSpPr>
          <p:cNvPr id="50181" name="Footer Placeholder 4"/>
          <p:cNvSpPr>
            <a:spLocks noGrp="1"/>
          </p:cNvSpPr>
          <p:nvPr>
            <p:ph type="ftr" sz="quarter" idx="4"/>
          </p:nvPr>
        </p:nvSpPr>
        <p:spPr>
          <a:noFill/>
        </p:spPr>
        <p:txBody>
          <a:bodyPr/>
          <a:lstStyle/>
          <a:p>
            <a:endParaRPr lang="en-US">
              <a:latin typeface="Arial" charset="0"/>
            </a:endParaRPr>
          </a:p>
        </p:txBody>
      </p:sp>
      <p:sp>
        <p:nvSpPr>
          <p:cNvPr id="50182"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944454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B8D57B5-FB90-48FB-B444-F1C896E8B809}" type="slidenum">
              <a:rPr lang="en-US" smtClean="0">
                <a:latin typeface="Arial" charset="0"/>
              </a:rPr>
              <a:pPr/>
              <a:t>21</a:t>
            </a:fld>
            <a:endParaRPr lang="en-US">
              <a:latin typeface="Arial" charset="0"/>
            </a:endParaRPr>
          </a:p>
        </p:txBody>
      </p:sp>
      <p:sp>
        <p:nvSpPr>
          <p:cNvPr id="51203" name="Rectangle 2"/>
          <p:cNvSpPr>
            <a:spLocks noGrp="1" noRot="1" noChangeAspect="1" noChangeArrowheads="1" noTextEdit="1"/>
          </p:cNvSpPr>
          <p:nvPr>
            <p:ph type="sldImg"/>
          </p:nvPr>
        </p:nvSpPr>
        <p:spPr>
          <a:xfrm>
            <a:off x="1262063" y="727075"/>
            <a:ext cx="4783137" cy="3587750"/>
          </a:xfrm>
          <a:ln/>
        </p:spPr>
      </p:sp>
      <p:sp>
        <p:nvSpPr>
          <p:cNvPr id="51204"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51205" name="Footer Placeholder 4"/>
          <p:cNvSpPr>
            <a:spLocks noGrp="1"/>
          </p:cNvSpPr>
          <p:nvPr>
            <p:ph type="ftr" sz="quarter" idx="4"/>
          </p:nvPr>
        </p:nvSpPr>
        <p:spPr>
          <a:noFill/>
        </p:spPr>
        <p:txBody>
          <a:bodyPr/>
          <a:lstStyle/>
          <a:p>
            <a:endParaRPr lang="en-US">
              <a:latin typeface="Arial" charset="0"/>
            </a:endParaRPr>
          </a:p>
        </p:txBody>
      </p:sp>
      <p:sp>
        <p:nvSpPr>
          <p:cNvPr id="51206"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626698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524AC70-77FD-4BC8-B70C-B658B78B1E2A}" type="slidenum">
              <a:rPr lang="en-US" smtClean="0">
                <a:latin typeface="Arial" charset="0"/>
              </a:rPr>
              <a:pPr/>
              <a:t>22</a:t>
            </a:fld>
            <a:endParaRPr lang="en-US">
              <a:latin typeface="Arial" charset="0"/>
            </a:endParaRPr>
          </a:p>
        </p:txBody>
      </p:sp>
      <p:sp>
        <p:nvSpPr>
          <p:cNvPr id="52227" name="Rectangle 2"/>
          <p:cNvSpPr>
            <a:spLocks noGrp="1" noRot="1" noChangeAspect="1" noChangeArrowheads="1" noTextEdit="1"/>
          </p:cNvSpPr>
          <p:nvPr>
            <p:ph type="sldImg"/>
          </p:nvPr>
        </p:nvSpPr>
        <p:spPr>
          <a:xfrm>
            <a:off x="1262063" y="727075"/>
            <a:ext cx="4783137" cy="3587750"/>
          </a:xfrm>
          <a:ln/>
        </p:spPr>
      </p:sp>
      <p:sp>
        <p:nvSpPr>
          <p:cNvPr id="52228"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52229" name="Footer Placeholder 4"/>
          <p:cNvSpPr>
            <a:spLocks noGrp="1"/>
          </p:cNvSpPr>
          <p:nvPr>
            <p:ph type="ftr" sz="quarter" idx="4"/>
          </p:nvPr>
        </p:nvSpPr>
        <p:spPr>
          <a:noFill/>
        </p:spPr>
        <p:txBody>
          <a:bodyPr/>
          <a:lstStyle/>
          <a:p>
            <a:endParaRPr lang="en-US">
              <a:latin typeface="Arial" charset="0"/>
            </a:endParaRPr>
          </a:p>
        </p:txBody>
      </p:sp>
      <p:sp>
        <p:nvSpPr>
          <p:cNvPr id="52230"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000401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AC71226-7060-4821-9AE8-C9F3712B171A}" type="slidenum">
              <a:rPr lang="en-US" smtClean="0">
                <a:latin typeface="Arial" charset="0"/>
              </a:rPr>
              <a:pPr/>
              <a:t>23</a:t>
            </a:fld>
            <a:endParaRPr lang="en-US">
              <a:latin typeface="Arial" charset="0"/>
            </a:endParaRPr>
          </a:p>
        </p:txBody>
      </p:sp>
      <p:sp>
        <p:nvSpPr>
          <p:cNvPr id="53251" name="Rectangle 2"/>
          <p:cNvSpPr>
            <a:spLocks noGrp="1" noRot="1" noChangeAspect="1" noChangeArrowheads="1" noTextEdit="1"/>
          </p:cNvSpPr>
          <p:nvPr>
            <p:ph type="sldImg"/>
          </p:nvPr>
        </p:nvSpPr>
        <p:spPr>
          <a:xfrm>
            <a:off x="1262063" y="727075"/>
            <a:ext cx="4783137" cy="3587750"/>
          </a:xfrm>
          <a:ln/>
        </p:spPr>
      </p:sp>
      <p:sp>
        <p:nvSpPr>
          <p:cNvPr id="53252"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53253" name="Footer Placeholder 4"/>
          <p:cNvSpPr>
            <a:spLocks noGrp="1"/>
          </p:cNvSpPr>
          <p:nvPr>
            <p:ph type="ftr" sz="quarter" idx="4"/>
          </p:nvPr>
        </p:nvSpPr>
        <p:spPr>
          <a:noFill/>
        </p:spPr>
        <p:txBody>
          <a:bodyPr/>
          <a:lstStyle/>
          <a:p>
            <a:endParaRPr lang="en-US">
              <a:latin typeface="Arial" charset="0"/>
            </a:endParaRPr>
          </a:p>
        </p:txBody>
      </p:sp>
      <p:sp>
        <p:nvSpPr>
          <p:cNvPr id="53254"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559911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EC750AD-ED91-4FD1-89E8-B4A3B0F4A07E}" type="slidenum">
              <a:rPr lang="en-US" smtClean="0">
                <a:latin typeface="Arial" charset="0"/>
              </a:rPr>
              <a:pPr/>
              <a:t>24</a:t>
            </a:fld>
            <a:endParaRPr lang="en-US">
              <a:latin typeface="Arial" charset="0"/>
            </a:endParaRPr>
          </a:p>
        </p:txBody>
      </p:sp>
      <p:sp>
        <p:nvSpPr>
          <p:cNvPr id="54275" name="Rectangle 2"/>
          <p:cNvSpPr>
            <a:spLocks noGrp="1" noRot="1" noChangeAspect="1" noChangeArrowheads="1" noTextEdit="1"/>
          </p:cNvSpPr>
          <p:nvPr>
            <p:ph type="sldImg"/>
          </p:nvPr>
        </p:nvSpPr>
        <p:spPr>
          <a:xfrm>
            <a:off x="1257300" y="720725"/>
            <a:ext cx="4800600" cy="3600450"/>
          </a:xfrm>
          <a:ln/>
        </p:spPr>
      </p:sp>
      <p:sp>
        <p:nvSpPr>
          <p:cNvPr id="54276" name="Rectangle 3"/>
          <p:cNvSpPr>
            <a:spLocks noGrp="1" noChangeArrowheads="1"/>
          </p:cNvSpPr>
          <p:nvPr>
            <p:ph type="body" idx="1"/>
          </p:nvPr>
        </p:nvSpPr>
        <p:spPr>
          <a:xfrm>
            <a:off x="1138238" y="4562475"/>
            <a:ext cx="5040312" cy="4318000"/>
          </a:xfrm>
          <a:noFill/>
          <a:ln/>
        </p:spPr>
        <p:txBody>
          <a:bodyPr/>
          <a:lstStyle/>
          <a:p>
            <a:pPr eaLnBrk="1" hangingPunct="1"/>
            <a:r>
              <a:rPr lang="en-US" b="1">
                <a:latin typeface="Arial" charset="0"/>
              </a:rPr>
              <a:t>EDUCATORS PUSH FOR EXPANDED COPYRIGHT LAW </a:t>
            </a:r>
          </a:p>
          <a:p>
            <a:pPr eaLnBrk="1" hangingPunct="1"/>
            <a:r>
              <a:rPr lang="en-US">
                <a:latin typeface="Arial" charset="0"/>
              </a:rPr>
              <a:t>Educators testified last week at a hearing organized by the U.S. Copyright Office, advocating an expansion of the current law to give online instructors the same exemptions now available to those who teach via television and radio. Current copyright law explicitly allows distance‑education instructors to use copyrighted works, such as video clips or photos, as part of their presentations without first gaining permission from the copyright holders. However, that provision was written in 1976, when most distance learning took place over audio and video networks. Educators are now fighting to have that provision expanded to include courses taught over digital networks, but publishers and the entertainment industry are vigorously opposing such expansion, saying it could lead to unlawful copying and distribution of digital works. (Chronicle of Higher Education 5 Feb 99)</a:t>
            </a:r>
          </a:p>
        </p:txBody>
      </p:sp>
      <p:sp>
        <p:nvSpPr>
          <p:cNvPr id="54277" name="Footer Placeholder 4"/>
          <p:cNvSpPr>
            <a:spLocks noGrp="1"/>
          </p:cNvSpPr>
          <p:nvPr>
            <p:ph type="ftr" sz="quarter" idx="4"/>
          </p:nvPr>
        </p:nvSpPr>
        <p:spPr>
          <a:noFill/>
        </p:spPr>
        <p:txBody>
          <a:bodyPr/>
          <a:lstStyle/>
          <a:p>
            <a:endParaRPr lang="en-US">
              <a:latin typeface="Arial" charset="0"/>
            </a:endParaRPr>
          </a:p>
        </p:txBody>
      </p:sp>
      <p:sp>
        <p:nvSpPr>
          <p:cNvPr id="54278"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711026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72DA5CC-5B76-42D6-B8D6-CDF2CDB738CF}" type="slidenum">
              <a:rPr lang="en-US" smtClean="0">
                <a:latin typeface="Arial" charset="0"/>
              </a:rPr>
              <a:pPr/>
              <a:t>25</a:t>
            </a:fld>
            <a:endParaRPr lang="en-US">
              <a:latin typeface="Arial" charset="0"/>
            </a:endParaRPr>
          </a:p>
        </p:txBody>
      </p:sp>
      <p:sp>
        <p:nvSpPr>
          <p:cNvPr id="55299" name="Rectangle 2"/>
          <p:cNvSpPr>
            <a:spLocks noGrp="1" noRot="1" noChangeAspect="1" noChangeArrowheads="1" noTextEdit="1"/>
          </p:cNvSpPr>
          <p:nvPr>
            <p:ph type="sldImg"/>
          </p:nvPr>
        </p:nvSpPr>
        <p:spPr>
          <a:xfrm>
            <a:off x="1257300" y="720725"/>
            <a:ext cx="4800600" cy="3600450"/>
          </a:xfrm>
          <a:ln/>
        </p:spPr>
      </p:sp>
      <p:sp>
        <p:nvSpPr>
          <p:cNvPr id="55300" name="Rectangle 3"/>
          <p:cNvSpPr>
            <a:spLocks noGrp="1" noChangeArrowheads="1"/>
          </p:cNvSpPr>
          <p:nvPr>
            <p:ph type="body" idx="1"/>
          </p:nvPr>
        </p:nvSpPr>
        <p:spPr>
          <a:xfrm>
            <a:off x="1138238" y="4562475"/>
            <a:ext cx="5040312" cy="4318000"/>
          </a:xfrm>
          <a:noFill/>
          <a:ln/>
        </p:spPr>
        <p:txBody>
          <a:bodyPr/>
          <a:lstStyle/>
          <a:p>
            <a:pPr eaLnBrk="1" hangingPunct="1"/>
            <a:r>
              <a:rPr lang="en-US">
                <a:latin typeface="Arial" charset="0"/>
              </a:rPr>
              <a:t>Wired News  05/28/99 via EDUPAGE</a:t>
            </a:r>
          </a:p>
        </p:txBody>
      </p:sp>
      <p:sp>
        <p:nvSpPr>
          <p:cNvPr id="55301" name="Footer Placeholder 4"/>
          <p:cNvSpPr>
            <a:spLocks noGrp="1"/>
          </p:cNvSpPr>
          <p:nvPr>
            <p:ph type="ftr" sz="quarter" idx="4"/>
          </p:nvPr>
        </p:nvSpPr>
        <p:spPr>
          <a:noFill/>
        </p:spPr>
        <p:txBody>
          <a:bodyPr/>
          <a:lstStyle/>
          <a:p>
            <a:endParaRPr lang="en-US">
              <a:latin typeface="Arial" charset="0"/>
            </a:endParaRPr>
          </a:p>
        </p:txBody>
      </p:sp>
      <p:sp>
        <p:nvSpPr>
          <p:cNvPr id="55302"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4292726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B2F6C7B3-86B2-4031-9F1B-D65218830DD9}" type="slidenum">
              <a:rPr lang="en-US" smtClean="0"/>
              <a:pPr>
                <a:defRPr/>
              </a:pPr>
              <a:t>26</a:t>
            </a:fld>
            <a:endParaRPr lang="en-US"/>
          </a:p>
        </p:txBody>
      </p:sp>
    </p:spTree>
    <p:extLst>
      <p:ext uri="{BB962C8B-B14F-4D97-AF65-F5344CB8AC3E}">
        <p14:creationId xmlns:p14="http://schemas.microsoft.com/office/powerpoint/2010/main" val="2627166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B2F6C7B3-86B2-4031-9F1B-D65218830DD9}" type="slidenum">
              <a:rPr lang="en-US" smtClean="0"/>
              <a:pPr>
                <a:defRPr/>
              </a:pPr>
              <a:t>27</a:t>
            </a:fld>
            <a:endParaRPr lang="en-US"/>
          </a:p>
        </p:txBody>
      </p:sp>
    </p:spTree>
    <p:extLst>
      <p:ext uri="{BB962C8B-B14F-4D97-AF65-F5344CB8AC3E}">
        <p14:creationId xmlns:p14="http://schemas.microsoft.com/office/powerpoint/2010/main" val="2709744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B2F6C7B3-86B2-4031-9F1B-D65218830DD9}" type="slidenum">
              <a:rPr lang="en-US" smtClean="0"/>
              <a:pPr>
                <a:defRPr/>
              </a:pPr>
              <a:t>28</a:t>
            </a:fld>
            <a:endParaRPr lang="en-US"/>
          </a:p>
        </p:txBody>
      </p:sp>
    </p:spTree>
    <p:extLst>
      <p:ext uri="{BB962C8B-B14F-4D97-AF65-F5344CB8AC3E}">
        <p14:creationId xmlns:p14="http://schemas.microsoft.com/office/powerpoint/2010/main" val="19025057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B2F6C7B3-86B2-4031-9F1B-D65218830DD9}" type="slidenum">
              <a:rPr lang="en-US" smtClean="0"/>
              <a:pPr>
                <a:defRPr/>
              </a:pPr>
              <a:t>29</a:t>
            </a:fld>
            <a:endParaRPr lang="en-US"/>
          </a:p>
        </p:txBody>
      </p:sp>
    </p:spTree>
    <p:extLst>
      <p:ext uri="{BB962C8B-B14F-4D97-AF65-F5344CB8AC3E}">
        <p14:creationId xmlns:p14="http://schemas.microsoft.com/office/powerpoint/2010/main" val="230858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1C2CD85-0370-4B7F-8CA8-13BE6BF02B1D}" type="slidenum">
              <a:rPr lang="en-US" smtClean="0">
                <a:latin typeface="Arial" charset="0"/>
              </a:rPr>
              <a:pPr/>
              <a:t>3</a:t>
            </a:fld>
            <a:endParaRPr lang="en-US">
              <a:latin typeface="Arial" charset="0"/>
            </a:endParaRPr>
          </a:p>
        </p:txBody>
      </p:sp>
      <p:sp>
        <p:nvSpPr>
          <p:cNvPr id="32771" name="Rectangle 2"/>
          <p:cNvSpPr>
            <a:spLocks noGrp="1" noRot="1" noChangeAspect="1" noChangeArrowheads="1" noTextEdit="1"/>
          </p:cNvSpPr>
          <p:nvPr>
            <p:ph type="sldImg"/>
          </p:nvPr>
        </p:nvSpPr>
        <p:spPr>
          <a:xfrm>
            <a:off x="1263650" y="727075"/>
            <a:ext cx="4783138" cy="3587750"/>
          </a:xfrm>
          <a:ln/>
        </p:spPr>
      </p:sp>
      <p:sp>
        <p:nvSpPr>
          <p:cNvPr id="32772" name="Rectangle 3"/>
          <p:cNvSpPr>
            <a:spLocks noGrp="1" noChangeArrowheads="1"/>
          </p:cNvSpPr>
          <p:nvPr>
            <p:ph type="body" idx="1"/>
          </p:nvPr>
        </p:nvSpPr>
        <p:spPr>
          <a:xfrm>
            <a:off x="1219200" y="4562475"/>
            <a:ext cx="4876800" cy="4318000"/>
          </a:xfrm>
          <a:noFill/>
          <a:ln/>
        </p:spPr>
        <p:txBody>
          <a:bodyPr/>
          <a:lstStyle/>
          <a:p>
            <a:pPr eaLnBrk="1" hangingPunct="1"/>
            <a:endParaRPr lang="en-US">
              <a:latin typeface="Arial" charset="0"/>
            </a:endParaRPr>
          </a:p>
        </p:txBody>
      </p:sp>
      <p:sp>
        <p:nvSpPr>
          <p:cNvPr id="32773" name="Footer Placeholder 4"/>
          <p:cNvSpPr>
            <a:spLocks noGrp="1"/>
          </p:cNvSpPr>
          <p:nvPr>
            <p:ph type="ftr" sz="quarter" idx="4"/>
          </p:nvPr>
        </p:nvSpPr>
        <p:spPr>
          <a:noFill/>
        </p:spPr>
        <p:txBody>
          <a:bodyPr/>
          <a:lstStyle/>
          <a:p>
            <a:endParaRPr lang="en-US">
              <a:latin typeface="Arial" charset="0"/>
            </a:endParaRPr>
          </a:p>
        </p:txBody>
      </p:sp>
      <p:sp>
        <p:nvSpPr>
          <p:cNvPr id="32774"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2289022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D6E389B-A3C3-4B11-BB77-7F9CF8D5F96D}" type="slidenum">
              <a:rPr lang="en-US" smtClean="0">
                <a:latin typeface="Arial" charset="0"/>
              </a:rPr>
              <a:pPr/>
              <a:t>30</a:t>
            </a:fld>
            <a:endParaRPr lang="en-US">
              <a:latin typeface="Arial" charset="0"/>
            </a:endParaRPr>
          </a:p>
        </p:txBody>
      </p:sp>
      <p:sp>
        <p:nvSpPr>
          <p:cNvPr id="57347" name="Rectangle 2"/>
          <p:cNvSpPr>
            <a:spLocks noGrp="1" noRot="1" noChangeAspect="1" noChangeArrowheads="1" noTextEdit="1"/>
          </p:cNvSpPr>
          <p:nvPr>
            <p:ph type="sldImg"/>
          </p:nvPr>
        </p:nvSpPr>
        <p:spPr>
          <a:xfrm>
            <a:off x="1257300" y="720725"/>
            <a:ext cx="4800600" cy="3600450"/>
          </a:xfrm>
          <a:ln/>
        </p:spPr>
      </p:sp>
      <p:sp>
        <p:nvSpPr>
          <p:cNvPr id="57348" name="Rectangle 3"/>
          <p:cNvSpPr>
            <a:spLocks noGrp="1" noChangeArrowheads="1"/>
          </p:cNvSpPr>
          <p:nvPr>
            <p:ph type="body" idx="1"/>
          </p:nvPr>
        </p:nvSpPr>
        <p:spPr>
          <a:xfrm>
            <a:off x="1138238" y="4562475"/>
            <a:ext cx="5040312" cy="4318000"/>
          </a:xfrm>
          <a:noFill/>
          <a:ln/>
        </p:spPr>
        <p:txBody>
          <a:bodyPr/>
          <a:lstStyle/>
          <a:p>
            <a:pPr eaLnBrk="1" hangingPunct="1"/>
            <a:endParaRPr lang="en-US">
              <a:latin typeface="Arial" charset="0"/>
            </a:endParaRPr>
          </a:p>
        </p:txBody>
      </p:sp>
      <p:sp>
        <p:nvSpPr>
          <p:cNvPr id="57349" name="Footer Placeholder 4"/>
          <p:cNvSpPr>
            <a:spLocks noGrp="1"/>
          </p:cNvSpPr>
          <p:nvPr>
            <p:ph type="ftr" sz="quarter" idx="4"/>
          </p:nvPr>
        </p:nvSpPr>
        <p:spPr>
          <a:noFill/>
        </p:spPr>
        <p:txBody>
          <a:bodyPr/>
          <a:lstStyle/>
          <a:p>
            <a:endParaRPr lang="en-US">
              <a:latin typeface="Arial" charset="0"/>
            </a:endParaRPr>
          </a:p>
        </p:txBody>
      </p:sp>
      <p:sp>
        <p:nvSpPr>
          <p:cNvPr id="57350"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64350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935C7B4-18CB-44F8-8C48-982094BE0CE6}" type="slidenum">
              <a:rPr lang="en-US" smtClean="0">
                <a:latin typeface="Arial" charset="0"/>
              </a:rPr>
              <a:pPr/>
              <a:t>4</a:t>
            </a:fld>
            <a:endParaRPr 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charset="0"/>
            </a:endParaRPr>
          </a:p>
        </p:txBody>
      </p:sp>
      <p:sp>
        <p:nvSpPr>
          <p:cNvPr id="33797" name="Footer Placeholder 4"/>
          <p:cNvSpPr>
            <a:spLocks noGrp="1"/>
          </p:cNvSpPr>
          <p:nvPr>
            <p:ph type="ftr" sz="quarter" idx="4"/>
          </p:nvPr>
        </p:nvSpPr>
        <p:spPr>
          <a:noFill/>
        </p:spPr>
        <p:txBody>
          <a:bodyPr/>
          <a:lstStyle/>
          <a:p>
            <a:endParaRPr lang="en-US">
              <a:latin typeface="Arial" charset="0"/>
            </a:endParaRPr>
          </a:p>
        </p:txBody>
      </p:sp>
      <p:sp>
        <p:nvSpPr>
          <p:cNvPr id="33798"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62786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2BE2D18-BC60-4CB4-910B-14EC82DE5292}" type="slidenum">
              <a:rPr lang="en-US" smtClean="0">
                <a:latin typeface="Arial" charset="0"/>
              </a:rPr>
              <a:pPr/>
              <a:t>5</a:t>
            </a:fld>
            <a:endParaRPr lang="en-US">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charset="0"/>
            </a:endParaRPr>
          </a:p>
        </p:txBody>
      </p:sp>
      <p:sp>
        <p:nvSpPr>
          <p:cNvPr id="34821" name="Footer Placeholder 4"/>
          <p:cNvSpPr>
            <a:spLocks noGrp="1"/>
          </p:cNvSpPr>
          <p:nvPr>
            <p:ph type="ftr" sz="quarter" idx="4"/>
          </p:nvPr>
        </p:nvSpPr>
        <p:spPr>
          <a:noFill/>
        </p:spPr>
        <p:txBody>
          <a:bodyPr/>
          <a:lstStyle/>
          <a:p>
            <a:endParaRPr lang="en-US">
              <a:latin typeface="Arial" charset="0"/>
            </a:endParaRPr>
          </a:p>
        </p:txBody>
      </p:sp>
      <p:sp>
        <p:nvSpPr>
          <p:cNvPr id="34822"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2373651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A3AA60A-0EE8-4E0F-854D-E5DF61AB5DDC}" type="slidenum">
              <a:rPr lang="en-US" smtClean="0">
                <a:latin typeface="Arial" charset="0"/>
              </a:rPr>
              <a:pPr/>
              <a:t>6</a:t>
            </a:fld>
            <a:endParaRPr lang="en-US">
              <a:latin typeface="Arial" charset="0"/>
            </a:endParaRPr>
          </a:p>
        </p:txBody>
      </p:sp>
      <p:sp>
        <p:nvSpPr>
          <p:cNvPr id="35843" name="Rectangle 2"/>
          <p:cNvSpPr>
            <a:spLocks noGrp="1" noRot="1" noChangeAspect="1" noChangeArrowheads="1" noTextEdit="1"/>
          </p:cNvSpPr>
          <p:nvPr>
            <p:ph type="sldImg"/>
          </p:nvPr>
        </p:nvSpPr>
        <p:spPr>
          <a:xfrm>
            <a:off x="1258888" y="719138"/>
            <a:ext cx="4800600" cy="3600450"/>
          </a:xfrm>
          <a:ln/>
        </p:spPr>
      </p:sp>
      <p:sp>
        <p:nvSpPr>
          <p:cNvPr id="35844" name="Rectangle 3"/>
          <p:cNvSpPr>
            <a:spLocks noGrp="1" noChangeArrowheads="1"/>
          </p:cNvSpPr>
          <p:nvPr>
            <p:ph type="body" idx="1"/>
          </p:nvPr>
        </p:nvSpPr>
        <p:spPr>
          <a:xfrm>
            <a:off x="1138238" y="4560888"/>
            <a:ext cx="5040312" cy="4321175"/>
          </a:xfrm>
          <a:noFill/>
          <a:ln/>
        </p:spPr>
        <p:txBody>
          <a:bodyPr/>
          <a:lstStyle/>
          <a:p>
            <a:pPr eaLnBrk="1" hangingPunct="1"/>
            <a:endParaRPr lang="en-US">
              <a:latin typeface="Arial" charset="0"/>
            </a:endParaRPr>
          </a:p>
        </p:txBody>
      </p:sp>
      <p:sp>
        <p:nvSpPr>
          <p:cNvPr id="35845" name="Footer Placeholder 4"/>
          <p:cNvSpPr>
            <a:spLocks noGrp="1"/>
          </p:cNvSpPr>
          <p:nvPr>
            <p:ph type="ftr" sz="quarter" idx="4"/>
          </p:nvPr>
        </p:nvSpPr>
        <p:spPr>
          <a:noFill/>
        </p:spPr>
        <p:txBody>
          <a:bodyPr/>
          <a:lstStyle/>
          <a:p>
            <a:endParaRPr lang="en-US">
              <a:latin typeface="Arial" charset="0"/>
            </a:endParaRPr>
          </a:p>
        </p:txBody>
      </p:sp>
      <p:sp>
        <p:nvSpPr>
          <p:cNvPr id="35846"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243224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2359BD6-5C13-494F-AF2E-2CEB79C90F8A}" type="slidenum">
              <a:rPr lang="en-US" smtClean="0">
                <a:latin typeface="Arial" charset="0"/>
              </a:rPr>
              <a:pPr/>
              <a:t>7</a:t>
            </a:fld>
            <a:endParaRPr lang="en-US">
              <a:latin typeface="Arial" charset="0"/>
            </a:endParaRPr>
          </a:p>
        </p:txBody>
      </p:sp>
      <p:sp>
        <p:nvSpPr>
          <p:cNvPr id="36867" name="Rectangle 2"/>
          <p:cNvSpPr>
            <a:spLocks noGrp="1" noRot="1" noChangeAspect="1" noChangeArrowheads="1" noTextEdit="1"/>
          </p:cNvSpPr>
          <p:nvPr>
            <p:ph type="sldImg"/>
          </p:nvPr>
        </p:nvSpPr>
        <p:spPr>
          <a:xfrm>
            <a:off x="1262063" y="727075"/>
            <a:ext cx="4783137" cy="3587750"/>
          </a:xfrm>
          <a:ln/>
        </p:spPr>
      </p:sp>
      <p:sp>
        <p:nvSpPr>
          <p:cNvPr id="36868"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36869" name="Footer Placeholder 4"/>
          <p:cNvSpPr>
            <a:spLocks noGrp="1"/>
          </p:cNvSpPr>
          <p:nvPr>
            <p:ph type="ftr" sz="quarter" idx="4"/>
          </p:nvPr>
        </p:nvSpPr>
        <p:spPr>
          <a:noFill/>
        </p:spPr>
        <p:txBody>
          <a:bodyPr/>
          <a:lstStyle/>
          <a:p>
            <a:endParaRPr lang="en-US">
              <a:latin typeface="Arial" charset="0"/>
            </a:endParaRPr>
          </a:p>
        </p:txBody>
      </p:sp>
      <p:sp>
        <p:nvSpPr>
          <p:cNvPr id="36870"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1412632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380FC09-98D4-4BFA-8944-ACFCE3C5A2AC}" type="slidenum">
              <a:rPr lang="en-US" smtClean="0">
                <a:latin typeface="Arial" charset="0"/>
              </a:rPr>
              <a:pPr/>
              <a:t>8</a:t>
            </a:fld>
            <a:endParaRPr lang="en-US">
              <a:latin typeface="Arial" charset="0"/>
            </a:endParaRPr>
          </a:p>
        </p:txBody>
      </p:sp>
      <p:sp>
        <p:nvSpPr>
          <p:cNvPr id="37891" name="Rectangle 2"/>
          <p:cNvSpPr>
            <a:spLocks noGrp="1" noRot="1" noChangeAspect="1" noChangeArrowheads="1" noTextEdit="1"/>
          </p:cNvSpPr>
          <p:nvPr>
            <p:ph type="sldImg"/>
          </p:nvPr>
        </p:nvSpPr>
        <p:spPr>
          <a:xfrm>
            <a:off x="1258888" y="719138"/>
            <a:ext cx="4800600" cy="3600450"/>
          </a:xfrm>
          <a:ln/>
        </p:spPr>
      </p:sp>
      <p:sp>
        <p:nvSpPr>
          <p:cNvPr id="37892" name="Rectangle 3"/>
          <p:cNvSpPr>
            <a:spLocks noGrp="1" noChangeArrowheads="1"/>
          </p:cNvSpPr>
          <p:nvPr>
            <p:ph type="body" idx="1"/>
          </p:nvPr>
        </p:nvSpPr>
        <p:spPr>
          <a:xfrm>
            <a:off x="1138238" y="4560888"/>
            <a:ext cx="5040312" cy="4321175"/>
          </a:xfrm>
          <a:noFill/>
          <a:ln/>
        </p:spPr>
        <p:txBody>
          <a:bodyPr/>
          <a:lstStyle/>
          <a:p>
            <a:pPr eaLnBrk="1" hangingPunct="1"/>
            <a:endParaRPr lang="en-US">
              <a:latin typeface="Arial" charset="0"/>
            </a:endParaRPr>
          </a:p>
        </p:txBody>
      </p:sp>
      <p:sp>
        <p:nvSpPr>
          <p:cNvPr id="37893" name="Footer Placeholder 4"/>
          <p:cNvSpPr>
            <a:spLocks noGrp="1"/>
          </p:cNvSpPr>
          <p:nvPr>
            <p:ph type="ftr" sz="quarter" idx="4"/>
          </p:nvPr>
        </p:nvSpPr>
        <p:spPr>
          <a:noFill/>
        </p:spPr>
        <p:txBody>
          <a:bodyPr/>
          <a:lstStyle/>
          <a:p>
            <a:endParaRPr lang="en-US">
              <a:latin typeface="Arial" charset="0"/>
            </a:endParaRPr>
          </a:p>
        </p:txBody>
      </p:sp>
      <p:sp>
        <p:nvSpPr>
          <p:cNvPr id="37894"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463004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7209A89-CD5B-43D5-B7AD-70A197C6D074}" type="slidenum">
              <a:rPr lang="en-US" smtClean="0">
                <a:latin typeface="Arial" charset="0"/>
              </a:rPr>
              <a:pPr/>
              <a:t>9</a:t>
            </a:fld>
            <a:endParaRPr lang="en-US">
              <a:latin typeface="Arial" charset="0"/>
            </a:endParaRPr>
          </a:p>
        </p:txBody>
      </p:sp>
      <p:sp>
        <p:nvSpPr>
          <p:cNvPr id="38915" name="Rectangle 2"/>
          <p:cNvSpPr>
            <a:spLocks noGrp="1" noRot="1" noChangeAspect="1" noChangeArrowheads="1" noTextEdit="1"/>
          </p:cNvSpPr>
          <p:nvPr>
            <p:ph type="sldImg"/>
          </p:nvPr>
        </p:nvSpPr>
        <p:spPr>
          <a:xfrm>
            <a:off x="1262063" y="727075"/>
            <a:ext cx="4783137" cy="3587750"/>
          </a:xfrm>
          <a:ln/>
        </p:spPr>
      </p:sp>
      <p:sp>
        <p:nvSpPr>
          <p:cNvPr id="38916" name="Rectangle 3"/>
          <p:cNvSpPr>
            <a:spLocks noGrp="1" noChangeArrowheads="1"/>
          </p:cNvSpPr>
          <p:nvPr>
            <p:ph type="body" idx="1"/>
          </p:nvPr>
        </p:nvSpPr>
        <p:spPr>
          <a:xfrm>
            <a:off x="1219200" y="4560888"/>
            <a:ext cx="4876800" cy="4321175"/>
          </a:xfrm>
          <a:noFill/>
          <a:ln/>
        </p:spPr>
        <p:txBody>
          <a:bodyPr/>
          <a:lstStyle/>
          <a:p>
            <a:pPr eaLnBrk="1" hangingPunct="1"/>
            <a:endParaRPr lang="en-US">
              <a:latin typeface="Arial" charset="0"/>
            </a:endParaRPr>
          </a:p>
        </p:txBody>
      </p:sp>
      <p:sp>
        <p:nvSpPr>
          <p:cNvPr id="38917" name="Footer Placeholder 4"/>
          <p:cNvSpPr>
            <a:spLocks noGrp="1"/>
          </p:cNvSpPr>
          <p:nvPr>
            <p:ph type="ftr" sz="quarter" idx="4"/>
          </p:nvPr>
        </p:nvSpPr>
        <p:spPr>
          <a:noFill/>
        </p:spPr>
        <p:txBody>
          <a:bodyPr/>
          <a:lstStyle/>
          <a:p>
            <a:endParaRPr lang="en-US">
              <a:latin typeface="Arial" charset="0"/>
            </a:endParaRPr>
          </a:p>
        </p:txBody>
      </p:sp>
      <p:sp>
        <p:nvSpPr>
          <p:cNvPr id="38918" name="Header Placeholder 5"/>
          <p:cNvSpPr>
            <a:spLocks noGrp="1"/>
          </p:cNvSpPr>
          <p:nvPr>
            <p:ph type="hdr" sz="quarter"/>
          </p:nvPr>
        </p:nvSpPr>
        <p:spPr>
          <a:noFill/>
        </p:spPr>
        <p:txBody>
          <a:bodyPr/>
          <a:lstStyle/>
          <a:p>
            <a:endParaRPr lang="en-US">
              <a:latin typeface="Arial" charset="0"/>
            </a:endParaRPr>
          </a:p>
        </p:txBody>
      </p:sp>
    </p:spTree>
    <p:extLst>
      <p:ext uri="{BB962C8B-B14F-4D97-AF65-F5344CB8AC3E}">
        <p14:creationId xmlns:p14="http://schemas.microsoft.com/office/powerpoint/2010/main" val="74809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ChangeArrowheads="1"/>
          </p:cNvSpPr>
          <p:nvPr/>
        </p:nvSpPr>
        <p:spPr bwMode="auto">
          <a:xfrm>
            <a:off x="0" y="6494463"/>
            <a:ext cx="465138" cy="366712"/>
          </a:xfrm>
          <a:prstGeom prst="rect">
            <a:avLst/>
          </a:prstGeom>
          <a:noFill/>
          <a:ln w="12700">
            <a:noFill/>
            <a:miter lim="800000"/>
            <a:headEnd/>
            <a:tailEnd/>
          </a:ln>
          <a:effectLst/>
        </p:spPr>
        <p:txBody>
          <a:bodyPr wrap="none" lIns="90488" tIns="44450" rIns="90488" bIns="44450">
            <a:spAutoFit/>
          </a:bodyPr>
          <a:lstStyle/>
          <a:p>
            <a:pPr eaLnBrk="0" hangingPunct="0">
              <a:defRPr/>
            </a:pPr>
            <a:fld id="{FA239B57-CD14-4D66-BA05-91E20E2755AB}" type="slidenum">
              <a:rPr lang="en-US" sz="1800">
                <a:latin typeface="Arial" pitchFamily="34" charset="0"/>
              </a:rPr>
              <a:pPr eaLnBrk="0" hangingPunct="0">
                <a:defRPr/>
              </a:pPr>
              <a:t>‹#›</a:t>
            </a:fld>
            <a:endParaRPr lang="en-US" sz="1800" dirty="0">
              <a:latin typeface="Arial" pitchFamily="34" charset="0"/>
            </a:endParaRPr>
          </a:p>
        </p:txBody>
      </p:sp>
      <p:sp>
        <p:nvSpPr>
          <p:cNvPr id="46085"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a:latin typeface="Times New Roman" pitchFamily="18" charset="0"/>
            </a:endParaRPr>
          </a:p>
        </p:txBody>
      </p:sp>
      <p:pic>
        <p:nvPicPr>
          <p:cNvPr id="1030" name="Picture 8" descr="NWU_2c_stacked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53400" y="0"/>
            <a:ext cx="990600" cy="865188"/>
          </a:xfrm>
          <a:prstGeom prst="rect">
            <a:avLst/>
          </a:prstGeom>
          <a:noFill/>
          <a:ln w="9525">
            <a:noFill/>
            <a:miter lim="800000"/>
            <a:headEnd/>
            <a:tailEnd/>
          </a:ln>
        </p:spPr>
      </p:pic>
      <p:sp>
        <p:nvSpPr>
          <p:cNvPr id="8" name="Text Box 6"/>
          <p:cNvSpPr txBox="1">
            <a:spLocks noChangeArrowheads="1"/>
          </p:cNvSpPr>
          <p:nvPr userDrawn="1"/>
        </p:nvSpPr>
        <p:spPr bwMode="auto">
          <a:xfrm>
            <a:off x="2689225" y="6642100"/>
            <a:ext cx="2520242" cy="215444"/>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800" b="0" i="1" dirty="0"/>
              <a:t>Copyright </a:t>
            </a:r>
            <a:r>
              <a:rPr lang="en-US" sz="800" b="0" i="1"/>
              <a:t>© 2019 M. E. Kabay.  </a:t>
            </a:r>
            <a:r>
              <a:rPr lang="en-US" sz="800" b="0" i="1" dirty="0"/>
              <a:t>All rights reserved.</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tinyurl.com/3s4hmw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http://tinyurl.com/3ovxxt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opyright.gov/fls/fl102.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2.eff.org/legal/CyberLaw_Course/index.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chronicle.com/article/Long-Awaited-Ruling-in/131859/" TargetMode="External"/><Relationship Id="rId4" Type="http://schemas.openxmlformats.org/officeDocument/2006/relationships/hyperlink" Target="http://tinyurl.com/3pj86fb"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tinyurl.com/43nskq6"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mpaa.org/contentprotection/public-performance-law"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tinyurl.com/kb295"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copyright.gov/circs/circ1a.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152400"/>
            <a:ext cx="8458200" cy="2438400"/>
          </a:xfrm>
        </p:spPr>
        <p:txBody>
          <a:bodyPr/>
          <a:lstStyle/>
          <a:p>
            <a:pPr algn="ctr"/>
            <a:r>
              <a:rPr lang="en-US" sz="8000" dirty="0"/>
              <a:t>Copyright &amp; </a:t>
            </a:r>
            <a:br>
              <a:rPr lang="en-US" sz="8000" dirty="0"/>
            </a:br>
            <a:r>
              <a:rPr lang="en-US" sz="8000" dirty="0"/>
              <a:t>Fair Use</a:t>
            </a:r>
          </a:p>
        </p:txBody>
      </p:sp>
      <p:sp>
        <p:nvSpPr>
          <p:cNvPr id="7" name="Rectangle 3"/>
          <p:cNvSpPr txBox="1">
            <a:spLocks noChangeArrowheads="1"/>
          </p:cNvSpPr>
          <p:nvPr/>
        </p:nvSpPr>
        <p:spPr bwMode="auto">
          <a:xfrm>
            <a:off x="190500" y="3276600"/>
            <a:ext cx="8763000" cy="3352800"/>
          </a:xfrm>
          <a:prstGeom prst="rect">
            <a:avLst/>
          </a:prstGeom>
        </p:spPr>
        <p:txBody>
          <a:bodyPr>
            <a:normAutofit/>
          </a:bodyPr>
          <a:lstStyle/>
          <a:p>
            <a:pPr algn="ctr" fontAlgn="auto">
              <a:lnSpc>
                <a:spcPct val="80000"/>
              </a:lnSpc>
              <a:spcBef>
                <a:spcPct val="20000"/>
              </a:spcBef>
              <a:spcAft>
                <a:spcPts val="0"/>
              </a:spcAft>
              <a:buFont typeface="Wingdings" pitchFamily="2" charset="2"/>
              <a:buNone/>
              <a:defRPr/>
            </a:pPr>
            <a:r>
              <a:rPr lang="en-US" sz="3600">
                <a:latin typeface="+mn-lt"/>
              </a:rPr>
              <a:t>CJ341/IA241 </a:t>
            </a:r>
            <a:r>
              <a:rPr lang="en-US" sz="3600" dirty="0">
                <a:latin typeface="+mn-lt"/>
              </a:rPr>
              <a:t>– Cyberlaw &amp; Cybercrime</a:t>
            </a:r>
          </a:p>
          <a:p>
            <a:pPr algn="ctr" fontAlgn="auto">
              <a:lnSpc>
                <a:spcPct val="80000"/>
              </a:lnSpc>
              <a:spcBef>
                <a:spcPct val="20000"/>
              </a:spcBef>
              <a:spcAft>
                <a:spcPts val="0"/>
              </a:spcAft>
              <a:buFont typeface="Wingdings" pitchFamily="2" charset="2"/>
              <a:buNone/>
              <a:defRPr/>
            </a:pPr>
            <a:r>
              <a:rPr lang="en-US" sz="3600" dirty="0">
                <a:latin typeface="+mn-lt"/>
              </a:rPr>
              <a:t>Lecture #12</a:t>
            </a:r>
          </a:p>
          <a:p>
            <a:pPr algn="ctr" fontAlgn="auto">
              <a:lnSpc>
                <a:spcPct val="80000"/>
              </a:lnSpc>
              <a:spcBef>
                <a:spcPct val="20000"/>
              </a:spcBef>
              <a:spcAft>
                <a:spcPts val="0"/>
              </a:spcAft>
              <a:buFont typeface="Wingdings" pitchFamily="2" charset="2"/>
              <a:buNone/>
              <a:defRPr/>
            </a:pPr>
            <a:endParaRPr lang="en-US" sz="2400" dirty="0">
              <a:latin typeface="Arial" pitchFamily="34" charset="0"/>
              <a:cs typeface="Arial" pitchFamily="34" charset="0"/>
            </a:endParaRPr>
          </a:p>
          <a:p>
            <a:pPr algn="ctr" fontAlgn="auto">
              <a:lnSpc>
                <a:spcPct val="80000"/>
              </a:lnSpc>
              <a:spcBef>
                <a:spcPct val="20000"/>
              </a:spcBef>
              <a:spcAft>
                <a:spcPts val="0"/>
              </a:spcAft>
              <a:buFont typeface="Wingdings" pitchFamily="2" charset="2"/>
              <a:buNone/>
              <a:defRPr/>
            </a:pPr>
            <a:r>
              <a:rPr lang="en-US" sz="2400" dirty="0">
                <a:latin typeface="Arial" pitchFamily="34" charset="0"/>
                <a:cs typeface="Arial" pitchFamily="34" charset="0"/>
              </a:rPr>
              <a:t>M. E. Kabay, PhD, CISSP-ISSMP</a:t>
            </a:r>
          </a:p>
          <a:p>
            <a:pPr algn="ctr"/>
            <a:endParaRPr lang="en-US" sz="2400" dirty="0">
              <a:latin typeface="Arial" pitchFamily="34" charset="0"/>
              <a:cs typeface="Arial" pitchFamily="34" charset="0"/>
            </a:endParaRPr>
          </a:p>
          <a:p>
            <a:pPr algn="ctr"/>
            <a:r>
              <a:rPr lang="en-US" sz="2400">
                <a:latin typeface="Arial" pitchFamily="34" charset="0"/>
                <a:cs typeface="Arial" pitchFamily="34" charset="0"/>
              </a:rPr>
              <a:t>School of Cybersecurity, Data Science &amp; Computing</a:t>
            </a:r>
          </a:p>
          <a:p>
            <a:pPr algn="ctr"/>
            <a:r>
              <a:rPr lang="en-US" sz="2400">
                <a:latin typeface="Arial" pitchFamily="34" charset="0"/>
                <a:cs typeface="Arial" pitchFamily="34" charset="0"/>
              </a:rPr>
              <a:t>Norwich University</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Writers Win a Court Battle for Control  1999-09</a:t>
            </a:r>
          </a:p>
        </p:txBody>
      </p:sp>
      <p:sp>
        <p:nvSpPr>
          <p:cNvPr id="11267" name="Rectangle 3"/>
          <p:cNvSpPr>
            <a:spLocks noGrp="1" noChangeArrowheads="1"/>
          </p:cNvSpPr>
          <p:nvPr>
            <p:ph type="body" idx="1"/>
          </p:nvPr>
        </p:nvSpPr>
        <p:spPr/>
        <p:txBody>
          <a:bodyPr/>
          <a:lstStyle/>
          <a:p>
            <a:r>
              <a:rPr lang="en-US" dirty="0"/>
              <a:t>New York state court ruled </a:t>
            </a:r>
            <a:br>
              <a:rPr lang="en-US" dirty="0"/>
            </a:br>
            <a:r>
              <a:rPr lang="en-US" dirty="0"/>
              <a:t>in favor of National Writers Union</a:t>
            </a:r>
          </a:p>
          <a:p>
            <a:r>
              <a:rPr lang="en-US" dirty="0"/>
              <a:t>Against New York Times </a:t>
            </a:r>
          </a:p>
          <a:p>
            <a:pPr lvl="1"/>
            <a:r>
              <a:rPr lang="en-US" dirty="0"/>
              <a:t>&amp; other major publishers</a:t>
            </a:r>
          </a:p>
          <a:p>
            <a:r>
              <a:rPr lang="en-US" dirty="0"/>
              <a:t>Affirmed right of writers to control </a:t>
            </a:r>
            <a:br>
              <a:rPr lang="en-US" dirty="0"/>
            </a:br>
            <a:r>
              <a:rPr lang="en-US" dirty="0"/>
              <a:t>publication if their materials in </a:t>
            </a:r>
            <a:br>
              <a:rPr lang="en-US" dirty="0"/>
            </a:br>
            <a:r>
              <a:rPr lang="en-US" dirty="0"/>
              <a:t>new media</a:t>
            </a:r>
          </a:p>
          <a:p>
            <a:r>
              <a:rPr lang="en-US" dirty="0"/>
              <a:t>Publishers wanted to use submissions for CD-ROMs or Web without paying additional royalties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863" y="1292500"/>
            <a:ext cx="2445993" cy="2822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152400"/>
            <a:ext cx="7162800" cy="914400"/>
          </a:xfrm>
        </p:spPr>
        <p:txBody>
          <a:bodyPr/>
          <a:lstStyle/>
          <a:p>
            <a:r>
              <a:rPr lang="en-US" dirty="0"/>
              <a:t>Infringement</a:t>
            </a:r>
          </a:p>
        </p:txBody>
      </p:sp>
      <p:sp>
        <p:nvSpPr>
          <p:cNvPr id="12291" name="Rectangle 3"/>
          <p:cNvSpPr>
            <a:spLocks noGrp="1" noChangeArrowheads="1"/>
          </p:cNvSpPr>
          <p:nvPr>
            <p:ph type="body" idx="1"/>
          </p:nvPr>
        </p:nvSpPr>
        <p:spPr>
          <a:xfrm>
            <a:off x="152400" y="1143000"/>
            <a:ext cx="8763000" cy="4953000"/>
          </a:xfrm>
        </p:spPr>
        <p:txBody>
          <a:bodyPr/>
          <a:lstStyle/>
          <a:p>
            <a:pPr>
              <a:lnSpc>
                <a:spcPct val="80000"/>
              </a:lnSpc>
            </a:pPr>
            <a:r>
              <a:rPr lang="en-US" dirty="0"/>
              <a:t>Any use without express permission of copyright holder</a:t>
            </a:r>
          </a:p>
          <a:p>
            <a:pPr lvl="1">
              <a:lnSpc>
                <a:spcPct val="80000"/>
              </a:lnSpc>
            </a:pPr>
            <a:r>
              <a:rPr lang="en-US" dirty="0"/>
              <a:t>Printing</a:t>
            </a:r>
          </a:p>
          <a:p>
            <a:pPr lvl="1">
              <a:lnSpc>
                <a:spcPct val="80000"/>
              </a:lnSpc>
            </a:pPr>
            <a:r>
              <a:rPr lang="en-US" dirty="0"/>
              <a:t>Posting on Web</a:t>
            </a:r>
          </a:p>
          <a:p>
            <a:pPr lvl="1">
              <a:lnSpc>
                <a:spcPct val="80000"/>
              </a:lnSpc>
            </a:pPr>
            <a:r>
              <a:rPr lang="en-US" dirty="0"/>
              <a:t>Using in derivative work</a:t>
            </a:r>
          </a:p>
          <a:p>
            <a:pPr>
              <a:lnSpc>
                <a:spcPct val="80000"/>
              </a:lnSpc>
            </a:pPr>
            <a:r>
              <a:rPr lang="en-US" dirty="0"/>
              <a:t>Direct infringement</a:t>
            </a:r>
          </a:p>
          <a:p>
            <a:pPr lvl="1">
              <a:lnSpc>
                <a:spcPct val="80000"/>
              </a:lnSpc>
            </a:pPr>
            <a:r>
              <a:rPr lang="en-US" dirty="0"/>
              <a:t>Monetary profit is not an </a:t>
            </a:r>
            <a:br>
              <a:rPr lang="en-US" dirty="0"/>
            </a:br>
            <a:r>
              <a:rPr lang="en-US" dirty="0"/>
              <a:t>issue</a:t>
            </a:r>
          </a:p>
          <a:p>
            <a:pPr lvl="1">
              <a:lnSpc>
                <a:spcPct val="80000"/>
              </a:lnSpc>
            </a:pPr>
            <a:r>
              <a:rPr lang="en-US" dirty="0"/>
              <a:t>Distributing someone </a:t>
            </a:r>
            <a:br>
              <a:rPr lang="en-US" dirty="0"/>
            </a:br>
            <a:r>
              <a:rPr lang="en-US" dirty="0"/>
              <a:t>else's work for </a:t>
            </a:r>
            <a:r>
              <a:rPr lang="en-US" i="1" dirty="0"/>
              <a:t>free </a:t>
            </a:r>
            <a:r>
              <a:rPr lang="en-US" dirty="0"/>
              <a:t>is not </a:t>
            </a:r>
            <a:br>
              <a:rPr lang="en-US" dirty="0"/>
            </a:br>
            <a:r>
              <a:rPr lang="en-US" dirty="0"/>
              <a:t>a mitigating factor</a:t>
            </a:r>
          </a:p>
          <a:p>
            <a:pPr>
              <a:lnSpc>
                <a:spcPct val="80000"/>
              </a:lnSpc>
            </a:pPr>
            <a:r>
              <a:rPr lang="en-US" dirty="0"/>
              <a:t>Contributory infringement:  </a:t>
            </a:r>
            <a:br>
              <a:rPr lang="en-US" dirty="0"/>
            </a:br>
            <a:r>
              <a:rPr lang="en-US" dirty="0"/>
              <a:t>ISPs?</a:t>
            </a:r>
          </a:p>
          <a:p>
            <a:pPr lvl="1">
              <a:lnSpc>
                <a:spcPct val="80000"/>
              </a:lnSpc>
            </a:pPr>
            <a:r>
              <a:rPr lang="en-US" dirty="0"/>
              <a:t>Requires substantial or pervasive involvement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0200"/>
            <a:ext cx="42005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Facts?</a:t>
            </a:r>
          </a:p>
        </p:txBody>
      </p:sp>
      <p:sp>
        <p:nvSpPr>
          <p:cNvPr id="13315" name="Rectangle 3"/>
          <p:cNvSpPr>
            <a:spLocks noGrp="1" noChangeArrowheads="1"/>
          </p:cNvSpPr>
          <p:nvPr>
            <p:ph type="body" idx="1"/>
          </p:nvPr>
        </p:nvSpPr>
        <p:spPr>
          <a:xfrm>
            <a:off x="381000" y="1066800"/>
            <a:ext cx="8458200" cy="5257800"/>
          </a:xfrm>
        </p:spPr>
        <p:txBody>
          <a:bodyPr/>
          <a:lstStyle/>
          <a:p>
            <a:r>
              <a:rPr lang="en-US" dirty="0"/>
              <a:t>Factual information cannot </a:t>
            </a:r>
            <a:br>
              <a:rPr lang="en-US" dirty="0"/>
            </a:br>
            <a:r>
              <a:rPr lang="en-US" dirty="0"/>
              <a:t>be copyrighted in itself; </a:t>
            </a:r>
            <a:br>
              <a:rPr lang="en-US" dirty="0"/>
            </a:br>
            <a:r>
              <a:rPr lang="en-US" dirty="0"/>
              <a:t>e.g.,</a:t>
            </a:r>
          </a:p>
          <a:p>
            <a:pPr lvl="1"/>
            <a:r>
              <a:rPr lang="en-US" dirty="0"/>
              <a:t>2+2 = 4</a:t>
            </a:r>
          </a:p>
          <a:p>
            <a:pPr lvl="1"/>
            <a:r>
              <a:rPr lang="en-US" dirty="0"/>
              <a:t>Distance between </a:t>
            </a:r>
            <a:br>
              <a:rPr lang="en-US" dirty="0"/>
            </a:br>
            <a:r>
              <a:rPr lang="en-US" dirty="0"/>
              <a:t>Norwich and Montpelier</a:t>
            </a:r>
          </a:p>
          <a:p>
            <a:r>
              <a:rPr lang="en-US" dirty="0"/>
              <a:t>The </a:t>
            </a:r>
            <a:r>
              <a:rPr lang="en-US" i="1" dirty="0"/>
              <a:t>representation</a:t>
            </a:r>
            <a:r>
              <a:rPr lang="en-US" dirty="0"/>
              <a:t> of </a:t>
            </a:r>
            <a:br>
              <a:rPr lang="en-US" dirty="0"/>
            </a:br>
            <a:r>
              <a:rPr lang="en-US" dirty="0"/>
              <a:t>factual information </a:t>
            </a:r>
            <a:r>
              <a:rPr lang="en-US" i="1" dirty="0"/>
              <a:t>can</a:t>
            </a:r>
            <a:r>
              <a:rPr lang="en-US" dirty="0"/>
              <a:t> be </a:t>
            </a:r>
            <a:br>
              <a:rPr lang="en-US" dirty="0"/>
            </a:br>
            <a:r>
              <a:rPr lang="en-US" dirty="0"/>
              <a:t>copyrighted; e.g.,</a:t>
            </a:r>
          </a:p>
          <a:p>
            <a:pPr lvl="1"/>
            <a:r>
              <a:rPr lang="en-US" dirty="0"/>
              <a:t>A times-table designed </a:t>
            </a:r>
            <a:br>
              <a:rPr lang="en-US" dirty="0"/>
            </a:br>
            <a:r>
              <a:rPr lang="en-US" dirty="0"/>
              <a:t>for children with pictures </a:t>
            </a:r>
            <a:br>
              <a:rPr lang="en-US" dirty="0"/>
            </a:br>
            <a:r>
              <a:rPr lang="en-US" dirty="0"/>
              <a:t>of friendly animals </a:t>
            </a:r>
            <a:br>
              <a:rPr lang="en-US" dirty="0"/>
            </a:br>
            <a:r>
              <a:rPr lang="en-US" dirty="0"/>
              <a:t>romping around edge of the table</a:t>
            </a:r>
          </a:p>
          <a:p>
            <a:pPr lvl="1"/>
            <a:r>
              <a:rPr lang="en-US" dirty="0"/>
              <a:t>A map of Vermont with particular fonts, colors, and symbols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90600"/>
            <a:ext cx="3462718" cy="4453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76200"/>
            <a:ext cx="7162800" cy="1143000"/>
          </a:xfrm>
        </p:spPr>
        <p:txBody>
          <a:bodyPr/>
          <a:lstStyle/>
          <a:p>
            <a:r>
              <a:rPr lang="en-US" dirty="0"/>
              <a:t>Hot News Misappropriation</a:t>
            </a:r>
          </a:p>
        </p:txBody>
      </p:sp>
      <p:sp>
        <p:nvSpPr>
          <p:cNvPr id="14339" name="Rectangle 3"/>
          <p:cNvSpPr>
            <a:spLocks noGrp="1" noChangeArrowheads="1"/>
          </p:cNvSpPr>
          <p:nvPr>
            <p:ph type="body" idx="1"/>
          </p:nvPr>
        </p:nvSpPr>
        <p:spPr>
          <a:xfrm>
            <a:off x="228600" y="1066800"/>
            <a:ext cx="8610600" cy="5257800"/>
          </a:xfrm>
        </p:spPr>
        <p:txBody>
          <a:bodyPr/>
          <a:lstStyle/>
          <a:p>
            <a:r>
              <a:rPr lang="en-US" dirty="0"/>
              <a:t>June 2001 – AP claimed copyright protection for </a:t>
            </a:r>
            <a:r>
              <a:rPr lang="en-US" i="1" dirty="0"/>
              <a:t>facts</a:t>
            </a:r>
            <a:r>
              <a:rPr lang="en-US" dirty="0"/>
              <a:t> reported in newswire feeds</a:t>
            </a:r>
          </a:p>
          <a:p>
            <a:pPr lvl="1"/>
            <a:r>
              <a:rPr lang="en-US" dirty="0"/>
              <a:t>Would prevent even summarizing or abstracting articles</a:t>
            </a:r>
          </a:p>
          <a:p>
            <a:pPr lvl="1"/>
            <a:r>
              <a:rPr lang="en-US" dirty="0"/>
              <a:t>Serious doubts about the viability of this claim</a:t>
            </a:r>
          </a:p>
          <a:p>
            <a:r>
              <a:rPr lang="en-US" dirty="0"/>
              <a:t>Sep 2011 – Second Circuit Court of Appeals</a:t>
            </a:r>
          </a:p>
          <a:p>
            <a:pPr lvl="1"/>
            <a:r>
              <a:rPr lang="en-US" dirty="0"/>
              <a:t>Ruled that aggregating </a:t>
            </a:r>
            <a:r>
              <a:rPr lang="en-US" i="1" dirty="0"/>
              <a:t>facts </a:t>
            </a:r>
            <a:r>
              <a:rPr lang="en-US" dirty="0"/>
              <a:t>from other sources does not violate copyright law</a:t>
            </a:r>
          </a:p>
          <a:p>
            <a:pPr lvl="1"/>
            <a:r>
              <a:rPr lang="en-US" dirty="0"/>
              <a:t>To see how legal scholars analyze issue, see </a:t>
            </a:r>
            <a:r>
              <a:rPr lang="en-US" dirty="0" err="1"/>
              <a:t>Calman</a:t>
            </a:r>
            <a:r>
              <a:rPr lang="en-US" dirty="0"/>
              <a:t>, C. &amp; R. D. </a:t>
            </a:r>
            <a:r>
              <a:rPr lang="en-US" dirty="0" err="1"/>
              <a:t>Balin</a:t>
            </a:r>
            <a:r>
              <a:rPr lang="en-US" dirty="0"/>
              <a:t> (2011). “The Future of the Hot News Misappropriation Tort After Barclays Capital Inc. v. TheFlyontheWall.com.” </a:t>
            </a:r>
            <a:r>
              <a:rPr lang="en-US" dirty="0" err="1"/>
              <a:t>Medialawmonitor</a:t>
            </a:r>
            <a:r>
              <a:rPr lang="en-US" dirty="0"/>
              <a:t> (2011-09-16). </a:t>
            </a:r>
            <a:br>
              <a:rPr lang="en-US" dirty="0"/>
            </a:br>
            <a:r>
              <a:rPr lang="en-US" dirty="0"/>
              <a:t>&lt; </a:t>
            </a:r>
            <a:r>
              <a:rPr lang="en-US" dirty="0">
                <a:hlinkClick r:id="rId3"/>
              </a:rPr>
              <a:t>http://tinyurl.com/3s4hmwd</a:t>
            </a:r>
            <a:r>
              <a:rPr lang="en-US" dirty="0"/>
              <a:t> &gt;</a:t>
            </a: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Burden of Proof for Felony</a:t>
            </a:r>
          </a:p>
        </p:txBody>
      </p:sp>
      <p:sp>
        <p:nvSpPr>
          <p:cNvPr id="15363" name="Rectangle 3"/>
          <p:cNvSpPr>
            <a:spLocks noGrp="1" noChangeArrowheads="1"/>
          </p:cNvSpPr>
          <p:nvPr>
            <p:ph type="body" idx="1"/>
          </p:nvPr>
        </p:nvSpPr>
        <p:spPr>
          <a:xfrm>
            <a:off x="152400" y="1066800"/>
            <a:ext cx="7924800" cy="5486400"/>
          </a:xfrm>
        </p:spPr>
        <p:txBody>
          <a:bodyPr/>
          <a:lstStyle/>
          <a:p>
            <a:pPr marL="457200" indent="-457200">
              <a:buFont typeface="Wingdings" pitchFamily="2" charset="2"/>
              <a:buAutoNum type="arabicPeriod"/>
            </a:pPr>
            <a:r>
              <a:rPr lang="en-US" sz="2200" dirty="0"/>
              <a:t>Copyright existed</a:t>
            </a:r>
          </a:p>
          <a:p>
            <a:pPr marL="457200" indent="-457200">
              <a:buFont typeface="Wingdings" pitchFamily="2" charset="2"/>
              <a:buAutoNum type="arabicPeriod"/>
            </a:pPr>
            <a:r>
              <a:rPr lang="en-US" sz="2200" dirty="0"/>
              <a:t>Defendant infringed the copyright by reproduction or distribution of the work</a:t>
            </a:r>
          </a:p>
          <a:p>
            <a:pPr marL="457200" indent="-457200">
              <a:buFont typeface="Wingdings" pitchFamily="2" charset="2"/>
              <a:buAutoNum type="arabicPeriod"/>
            </a:pPr>
            <a:r>
              <a:rPr lang="en-US" sz="2200" dirty="0"/>
              <a:t>Defendant acted willfully (intent – </a:t>
            </a:r>
            <a:r>
              <a:rPr lang="en-US" sz="2200" i="1" dirty="0" err="1"/>
              <a:t>mens</a:t>
            </a:r>
            <a:r>
              <a:rPr lang="en-US" sz="2200" i="1" dirty="0"/>
              <a:t> </a:t>
            </a:r>
            <a:r>
              <a:rPr lang="en-US" sz="2200" i="1" dirty="0" err="1"/>
              <a:t>rea</a:t>
            </a:r>
            <a:r>
              <a:rPr lang="en-US" sz="2200" dirty="0"/>
              <a:t>)</a:t>
            </a:r>
          </a:p>
          <a:p>
            <a:pPr marL="457200" indent="-457200">
              <a:buFont typeface="Wingdings" pitchFamily="2" charset="2"/>
              <a:buAutoNum type="arabicPeriod"/>
            </a:pPr>
            <a:r>
              <a:rPr lang="en-US" sz="2200" dirty="0"/>
              <a:t>Defendant reproduced or </a:t>
            </a:r>
            <a:br>
              <a:rPr lang="en-US" sz="2200" dirty="0"/>
            </a:br>
            <a:r>
              <a:rPr lang="en-US" sz="2200" dirty="0"/>
              <a:t>distributed </a:t>
            </a:r>
          </a:p>
          <a:p>
            <a:pPr marL="914400" lvl="1" indent="-457200">
              <a:buFont typeface="Wingdings" pitchFamily="2" charset="2"/>
              <a:buChar char="Ø"/>
            </a:pPr>
            <a:r>
              <a:rPr lang="en-US" sz="2200" dirty="0">
                <a:cs typeface="Arial" charset="0"/>
              </a:rPr>
              <a:t>≥</a:t>
            </a:r>
            <a:r>
              <a:rPr lang="en-US" sz="2200" dirty="0"/>
              <a:t>10 copies of </a:t>
            </a:r>
          </a:p>
          <a:p>
            <a:pPr marL="914400" lvl="1" indent="-457200">
              <a:buFont typeface="Wingdings" pitchFamily="2" charset="2"/>
              <a:buChar char="Ø"/>
            </a:pPr>
            <a:r>
              <a:rPr lang="en-US" sz="2200" dirty="0">
                <a:cs typeface="Arial" charset="0"/>
              </a:rPr>
              <a:t>≥</a:t>
            </a:r>
            <a:r>
              <a:rPr lang="en-US" sz="2200" dirty="0">
                <a:cs typeface="Times New Roman" pitchFamily="18" charset="0"/>
              </a:rPr>
              <a:t>1 copyrighted works with </a:t>
            </a:r>
          </a:p>
          <a:p>
            <a:pPr marL="914400" lvl="1" indent="-457200">
              <a:buFont typeface="Wingdings" pitchFamily="2" charset="2"/>
              <a:buChar char="Ø"/>
            </a:pPr>
            <a:r>
              <a:rPr lang="en-US" sz="2200" dirty="0">
                <a:cs typeface="Times New Roman" pitchFamily="18" charset="0"/>
              </a:rPr>
              <a:t>a total value of </a:t>
            </a:r>
            <a:r>
              <a:rPr lang="en-US" sz="2200" dirty="0">
                <a:cs typeface="Arial" charset="0"/>
              </a:rPr>
              <a:t>≥</a:t>
            </a:r>
            <a:r>
              <a:rPr lang="en-US" sz="2200" dirty="0">
                <a:cs typeface="Times New Roman" pitchFamily="18" charset="0"/>
              </a:rPr>
              <a:t>$2,500 </a:t>
            </a:r>
          </a:p>
          <a:p>
            <a:pPr marL="914400" lvl="1" indent="-457200">
              <a:buFont typeface="Wingdings" pitchFamily="2" charset="2"/>
              <a:buChar char="Ø"/>
            </a:pPr>
            <a:r>
              <a:rPr lang="en-US" sz="2200" dirty="0">
                <a:cs typeface="Times New Roman" pitchFamily="18" charset="0"/>
              </a:rPr>
              <a:t>within a 180-day period</a:t>
            </a:r>
          </a:p>
          <a:p>
            <a:pPr marL="457200" indent="-457200"/>
            <a:r>
              <a:rPr lang="en-US" sz="2200" dirty="0"/>
              <a:t>Punishment:  </a:t>
            </a:r>
            <a:r>
              <a:rPr lang="en-US" sz="2200" dirty="0">
                <a:cs typeface="Arial" charset="0"/>
              </a:rPr>
              <a:t>≤</a:t>
            </a:r>
            <a:r>
              <a:rPr lang="en-US" sz="2200" dirty="0"/>
              <a:t>5 years and/or fine; </a:t>
            </a:r>
          </a:p>
          <a:p>
            <a:pPr marL="914400" lvl="1" indent="-457200"/>
            <a:r>
              <a:rPr lang="en-US" sz="2200" dirty="0"/>
              <a:t>If no reproduction or </a:t>
            </a:r>
            <a:br>
              <a:rPr lang="en-US" sz="2200" dirty="0"/>
            </a:br>
            <a:r>
              <a:rPr lang="en-US" sz="2200" dirty="0"/>
              <a:t>distribution, fine &amp; </a:t>
            </a:r>
            <a:br>
              <a:rPr lang="en-US" sz="2200" dirty="0"/>
            </a:br>
            <a:r>
              <a:rPr lang="en-US" sz="2200" dirty="0"/>
              <a:t>imprisonment </a:t>
            </a:r>
            <a:r>
              <a:rPr lang="en-US" sz="2200" dirty="0">
                <a:cs typeface="Arial" charset="0"/>
              </a:rPr>
              <a:t>≤1</a:t>
            </a:r>
            <a:r>
              <a:rPr lang="en-US" sz="2200" dirty="0"/>
              <a:t> year; </a:t>
            </a:r>
          </a:p>
          <a:p>
            <a:pPr marL="914400" lvl="1" indent="-457200"/>
            <a:r>
              <a:rPr lang="en-US" sz="2200" dirty="0"/>
              <a:t>Harsher penalties for subsequent offenses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304" y="2590800"/>
            <a:ext cx="3511296"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cs typeface="Times New Roman" pitchFamily="18" charset="0"/>
              </a:rPr>
              <a:t>Burden of Proof </a:t>
            </a:r>
            <a:r>
              <a:rPr lang="en-US" dirty="0"/>
              <a:t>For Misdemeanor</a:t>
            </a:r>
          </a:p>
        </p:txBody>
      </p:sp>
      <p:sp>
        <p:nvSpPr>
          <p:cNvPr id="16387" name="Rectangle 3"/>
          <p:cNvSpPr>
            <a:spLocks noGrp="1" noChangeArrowheads="1"/>
          </p:cNvSpPr>
          <p:nvPr>
            <p:ph type="body" idx="1"/>
          </p:nvPr>
        </p:nvSpPr>
        <p:spPr>
          <a:xfrm>
            <a:off x="152400" y="1371600"/>
            <a:ext cx="8610600" cy="5181600"/>
          </a:xfrm>
        </p:spPr>
        <p:txBody>
          <a:bodyPr/>
          <a:lstStyle/>
          <a:p>
            <a:pPr marL="381000" indent="-381000">
              <a:buFont typeface="Wingdings" pitchFamily="2" charset="2"/>
              <a:buAutoNum type="arabicPeriod"/>
            </a:pPr>
            <a:r>
              <a:rPr lang="en-US" dirty="0"/>
              <a:t>Copyright existed</a:t>
            </a:r>
          </a:p>
          <a:p>
            <a:pPr marL="381000" indent="-381000">
              <a:buFont typeface="Wingdings" pitchFamily="2" charset="2"/>
              <a:buAutoNum type="arabicPeriod"/>
            </a:pPr>
            <a:r>
              <a:rPr lang="en-US" dirty="0"/>
              <a:t>Defendant infringed copyright </a:t>
            </a:r>
            <a:br>
              <a:rPr lang="en-US" dirty="0"/>
            </a:br>
            <a:r>
              <a:rPr lang="en-US" dirty="0"/>
              <a:t>by reproduction and/or </a:t>
            </a:r>
            <a:br>
              <a:rPr lang="en-US" dirty="0"/>
            </a:br>
            <a:r>
              <a:rPr lang="en-US" dirty="0"/>
              <a:t>distribution</a:t>
            </a:r>
          </a:p>
          <a:p>
            <a:pPr marL="381000" indent="-381000">
              <a:buFont typeface="Wingdings" pitchFamily="2" charset="2"/>
              <a:buAutoNum type="arabicPeriod"/>
            </a:pPr>
            <a:r>
              <a:rPr lang="en-US" dirty="0"/>
              <a:t>Defendant acted willfully</a:t>
            </a:r>
          </a:p>
          <a:p>
            <a:pPr marL="381000" indent="-381000">
              <a:buFont typeface="Wingdings" pitchFamily="2" charset="2"/>
              <a:buAutoNum type="arabicPeriod"/>
            </a:pPr>
            <a:r>
              <a:rPr lang="en-US" dirty="0"/>
              <a:t>Defendant either reproduced or </a:t>
            </a:r>
            <a:br>
              <a:rPr lang="en-US" dirty="0"/>
            </a:br>
            <a:r>
              <a:rPr lang="en-US" dirty="0"/>
              <a:t>distributed the copyrighted </a:t>
            </a:r>
            <a:br>
              <a:rPr lang="en-US" dirty="0"/>
            </a:br>
            <a:r>
              <a:rPr lang="en-US" dirty="0"/>
              <a:t>material for the purposes of </a:t>
            </a:r>
            <a:br>
              <a:rPr lang="en-US" dirty="0"/>
            </a:br>
            <a:r>
              <a:rPr lang="en-US" dirty="0"/>
              <a:t>commercial advantage or </a:t>
            </a:r>
            <a:br>
              <a:rPr lang="en-US" dirty="0"/>
            </a:br>
            <a:r>
              <a:rPr lang="en-US" dirty="0"/>
              <a:t>private financial gain or distributed or copies </a:t>
            </a:r>
            <a:r>
              <a:rPr lang="en-US" dirty="0">
                <a:cs typeface="Times New Roman" pitchFamily="18" charset="0"/>
              </a:rPr>
              <a:t>≥ 1 copyrighted works with a total retail value of more than $1,000 within a 180-day period</a:t>
            </a:r>
          </a:p>
          <a:p>
            <a:pPr marL="381000" indent="-381000"/>
            <a:r>
              <a:rPr lang="en-US" dirty="0"/>
              <a:t>Showing of commercial advantage or private financial gain = penalty enhancer</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38200"/>
            <a:ext cx="34766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1</a:t>
            </a:r>
            <a:r>
              <a:rPr lang="en-US" baseline="30000" dirty="0"/>
              <a:t>st</a:t>
            </a:r>
            <a:r>
              <a:rPr lang="en-US" dirty="0"/>
              <a:t> Amendment?</a:t>
            </a:r>
          </a:p>
        </p:txBody>
      </p:sp>
      <p:sp>
        <p:nvSpPr>
          <p:cNvPr id="17411" name="Rectangle 3"/>
          <p:cNvSpPr>
            <a:spLocks noGrp="1" noChangeArrowheads="1"/>
          </p:cNvSpPr>
          <p:nvPr>
            <p:ph type="body" idx="1"/>
          </p:nvPr>
        </p:nvSpPr>
        <p:spPr>
          <a:xfrm>
            <a:off x="76200" y="1219200"/>
            <a:ext cx="8077200" cy="5181600"/>
          </a:xfrm>
        </p:spPr>
        <p:txBody>
          <a:bodyPr/>
          <a:lstStyle/>
          <a:p>
            <a:r>
              <a:rPr lang="en-US" dirty="0"/>
              <a:t>Does the 1</a:t>
            </a:r>
            <a:r>
              <a:rPr lang="en-US" baseline="30000" dirty="0"/>
              <a:t>st</a:t>
            </a:r>
            <a:r>
              <a:rPr lang="en-US" dirty="0"/>
              <a:t> Amendment protect </a:t>
            </a:r>
            <a:br>
              <a:rPr lang="en-US" dirty="0"/>
            </a:br>
            <a:r>
              <a:rPr lang="en-US" dirty="0"/>
              <a:t>unauthorized copying of copyrighted </a:t>
            </a:r>
            <a:br>
              <a:rPr lang="en-US" dirty="0"/>
            </a:br>
            <a:r>
              <a:rPr lang="en-US" dirty="0"/>
              <a:t>works?</a:t>
            </a:r>
          </a:p>
          <a:p>
            <a:pPr lvl="1"/>
            <a:r>
              <a:rPr lang="en-US" dirty="0"/>
              <a:t>Some defendants have claimed 1</a:t>
            </a:r>
            <a:r>
              <a:rPr lang="en-US" baseline="30000" dirty="0"/>
              <a:t>st</a:t>
            </a:r>
            <a:r>
              <a:rPr lang="en-US" dirty="0"/>
              <a:t> </a:t>
            </a:r>
            <a:br>
              <a:rPr lang="en-US" dirty="0"/>
            </a:br>
            <a:r>
              <a:rPr lang="en-US" dirty="0"/>
              <a:t>Amendment protections when </a:t>
            </a:r>
            <a:br>
              <a:rPr lang="en-US" dirty="0"/>
            </a:br>
            <a:r>
              <a:rPr lang="en-US" dirty="0"/>
              <a:t>publishing work of public officials</a:t>
            </a:r>
          </a:p>
          <a:p>
            <a:r>
              <a:rPr lang="en-US" dirty="0"/>
              <a:t>But SCOTUS* ruled that even a public </a:t>
            </a:r>
            <a:br>
              <a:rPr lang="en-US" dirty="0"/>
            </a:br>
            <a:r>
              <a:rPr lang="en-US" dirty="0"/>
              <a:t>official's own copyrighted materials </a:t>
            </a:r>
            <a:br>
              <a:rPr lang="en-US" dirty="0"/>
            </a:br>
            <a:r>
              <a:rPr lang="en-US" dirty="0"/>
              <a:t>cannot be infringed</a:t>
            </a:r>
          </a:p>
          <a:p>
            <a:r>
              <a:rPr lang="en-US" dirty="0"/>
              <a:t>No ban on publishing the </a:t>
            </a:r>
            <a:r>
              <a:rPr lang="en-US" i="1" dirty="0"/>
              <a:t>substance</a:t>
            </a:r>
            <a:r>
              <a:rPr lang="en-US" dirty="0"/>
              <a:t> of </a:t>
            </a:r>
            <a:br>
              <a:rPr lang="en-US" dirty="0"/>
            </a:br>
            <a:r>
              <a:rPr lang="en-US" dirty="0"/>
              <a:t>such documents; only on publishing </a:t>
            </a:r>
            <a:br>
              <a:rPr lang="en-US" dirty="0"/>
            </a:br>
            <a:r>
              <a:rPr lang="en-US" dirty="0"/>
              <a:t>exact </a:t>
            </a:r>
            <a:r>
              <a:rPr lang="en-US" i="1" dirty="0"/>
              <a:t>form</a:t>
            </a:r>
          </a:p>
          <a:p>
            <a:pPr>
              <a:buFont typeface="Wingdings" pitchFamily="2" charset="2"/>
              <a:buNone/>
            </a:pPr>
            <a:r>
              <a:rPr lang="en-US" dirty="0"/>
              <a:t>________________________</a:t>
            </a:r>
          </a:p>
          <a:p>
            <a:pPr>
              <a:buFont typeface="Wingdings" pitchFamily="2" charset="2"/>
              <a:buNone/>
            </a:pPr>
            <a:r>
              <a:rPr lang="en-US" sz="2000" dirty="0"/>
              <a:t>*SCOTUS:  Supreme Court of the United States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143000"/>
            <a:ext cx="271462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Defenses to Copyright Infringement:  First Sale</a:t>
            </a:r>
          </a:p>
        </p:txBody>
      </p:sp>
      <p:sp>
        <p:nvSpPr>
          <p:cNvPr id="18435" name="Rectangle 3"/>
          <p:cNvSpPr>
            <a:spLocks noGrp="1" noChangeArrowheads="1"/>
          </p:cNvSpPr>
          <p:nvPr>
            <p:ph type="body" idx="1"/>
          </p:nvPr>
        </p:nvSpPr>
        <p:spPr>
          <a:xfrm>
            <a:off x="0" y="1295400"/>
            <a:ext cx="8686800" cy="5257800"/>
          </a:xfrm>
        </p:spPr>
        <p:txBody>
          <a:bodyPr/>
          <a:lstStyle/>
          <a:p>
            <a:pPr>
              <a:lnSpc>
                <a:spcPct val="80000"/>
              </a:lnSpc>
            </a:pPr>
            <a:r>
              <a:rPr lang="en-US" sz="2300" dirty="0"/>
              <a:t>Allows someone who buys a copyrighted work to freely distribute copy bought</a:t>
            </a:r>
          </a:p>
          <a:p>
            <a:pPr>
              <a:lnSpc>
                <a:spcPct val="80000"/>
              </a:lnSpc>
            </a:pPr>
            <a:r>
              <a:rPr lang="en-US" sz="2300" dirty="0"/>
              <a:t>But </a:t>
            </a:r>
            <a:r>
              <a:rPr lang="en-US" sz="2300" i="1" dirty="0"/>
              <a:t>only</a:t>
            </a:r>
            <a:r>
              <a:rPr lang="en-US" sz="2300" dirty="0"/>
              <a:t> copy actually bought, </a:t>
            </a:r>
          </a:p>
          <a:p>
            <a:pPr>
              <a:lnSpc>
                <a:spcPct val="80000"/>
              </a:lnSpc>
            </a:pPr>
            <a:r>
              <a:rPr lang="en-US" sz="2300" dirty="0"/>
              <a:t>NOT copies of the item bought</a:t>
            </a:r>
          </a:p>
          <a:p>
            <a:pPr>
              <a:lnSpc>
                <a:spcPct val="80000"/>
              </a:lnSpc>
            </a:pPr>
            <a:r>
              <a:rPr lang="en-US" sz="2300" dirty="0"/>
              <a:t>Typically doesn’t apply when </a:t>
            </a:r>
            <a:br>
              <a:rPr lang="en-US" sz="2300" dirty="0"/>
            </a:br>
            <a:r>
              <a:rPr lang="en-US" sz="2300" dirty="0"/>
              <a:t>someone is charged with software </a:t>
            </a:r>
            <a:br>
              <a:rPr lang="en-US" sz="2300" dirty="0"/>
            </a:br>
            <a:r>
              <a:rPr lang="en-US" sz="2300" dirty="0"/>
              <a:t>piracy (Clifford)</a:t>
            </a:r>
          </a:p>
          <a:p>
            <a:pPr>
              <a:lnSpc>
                <a:spcPct val="80000"/>
              </a:lnSpc>
            </a:pPr>
            <a:r>
              <a:rPr lang="en-US" sz="2300" dirty="0"/>
              <a:t>Warning: upgrades to software</a:t>
            </a:r>
          </a:p>
          <a:p>
            <a:pPr lvl="1">
              <a:lnSpc>
                <a:spcPct val="80000"/>
              </a:lnSpc>
            </a:pPr>
            <a:r>
              <a:rPr lang="en-US" sz="2300" i="1" dirty="0"/>
              <a:t>Upgrades</a:t>
            </a:r>
            <a:r>
              <a:rPr lang="en-US" sz="2300" dirty="0"/>
              <a:t> typically purchased with </a:t>
            </a:r>
            <a:br>
              <a:rPr lang="en-US" sz="2300" dirty="0"/>
            </a:br>
            <a:r>
              <a:rPr lang="en-US" sz="2300" dirty="0"/>
              <a:t>reduced cost when earlier version </a:t>
            </a:r>
            <a:br>
              <a:rPr lang="en-US" sz="2300" dirty="0"/>
            </a:br>
            <a:r>
              <a:rPr lang="en-US" sz="2300" dirty="0"/>
              <a:t>available</a:t>
            </a:r>
          </a:p>
          <a:p>
            <a:pPr lvl="1">
              <a:lnSpc>
                <a:spcPct val="80000"/>
              </a:lnSpc>
            </a:pPr>
            <a:r>
              <a:rPr lang="en-US" sz="2300" dirty="0"/>
              <a:t>Earlier version </a:t>
            </a:r>
            <a:r>
              <a:rPr lang="en-US" sz="2300" i="1" dirty="0"/>
              <a:t>cannot legally be </a:t>
            </a:r>
            <a:br>
              <a:rPr lang="en-US" sz="2300" i="1" dirty="0"/>
            </a:br>
            <a:r>
              <a:rPr lang="en-US" sz="2300" i="1" dirty="0"/>
              <a:t>sold or given away</a:t>
            </a:r>
            <a:r>
              <a:rPr lang="en-US" sz="2300" dirty="0"/>
              <a:t> if upgrade is in use</a:t>
            </a:r>
          </a:p>
          <a:p>
            <a:pPr lvl="1">
              <a:lnSpc>
                <a:spcPct val="80000"/>
              </a:lnSpc>
            </a:pPr>
            <a:r>
              <a:rPr lang="en-US" sz="2300" dirty="0"/>
              <a:t>E.g., if Windows 8 bought as upgrade from Windows 7 must </a:t>
            </a:r>
            <a:r>
              <a:rPr lang="en-US" sz="2300" i="1" dirty="0"/>
              <a:t>keep </a:t>
            </a:r>
            <a:r>
              <a:rPr lang="en-US" sz="2300" dirty="0"/>
              <a:t>Windows 7 disk to justify use of 8 upgrade</a:t>
            </a:r>
          </a:p>
        </p:txBody>
      </p:sp>
      <p:pic>
        <p:nvPicPr>
          <p:cNvPr id="1229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00057" y="1676400"/>
            <a:ext cx="3065433"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Defenses to Copyright Infringement: Lack of Intent</a:t>
            </a:r>
          </a:p>
        </p:txBody>
      </p:sp>
      <p:sp>
        <p:nvSpPr>
          <p:cNvPr id="19459" name="Rectangle 3"/>
          <p:cNvSpPr>
            <a:spLocks noGrp="1" noChangeArrowheads="1"/>
          </p:cNvSpPr>
          <p:nvPr>
            <p:ph type="body" idx="1"/>
          </p:nvPr>
        </p:nvSpPr>
        <p:spPr>
          <a:xfrm>
            <a:off x="152400" y="1295400"/>
            <a:ext cx="8001000" cy="5029200"/>
          </a:xfrm>
        </p:spPr>
        <p:txBody>
          <a:bodyPr/>
          <a:lstStyle/>
          <a:p>
            <a:r>
              <a:rPr lang="en-US" sz="2000" dirty="0"/>
              <a:t>Did not act </a:t>
            </a:r>
            <a:r>
              <a:rPr lang="en-US" sz="2000" i="1" dirty="0"/>
              <a:t>willfully</a:t>
            </a:r>
          </a:p>
          <a:p>
            <a:pPr lvl="1"/>
            <a:r>
              <a:rPr lang="en-US" sz="2000" dirty="0"/>
              <a:t>“No Electronic Theft Act” – amended 17 USC </a:t>
            </a:r>
            <a:r>
              <a:rPr lang="en-US" sz="2000" dirty="0">
                <a:latin typeface="Times New Roman" pitchFamily="18" charset="0"/>
                <a:cs typeface="Times New Roman" pitchFamily="18" charset="0"/>
              </a:rPr>
              <a:t>§ </a:t>
            </a:r>
            <a:r>
              <a:rPr lang="en-US" sz="2000" dirty="0">
                <a:cs typeface="Times New Roman" pitchFamily="18" charset="0"/>
              </a:rPr>
              <a:t>506(a) states that “evidence of reproduction or distribution of a copyright work, by itself, shall not be sufficient to show willful intent</a:t>
            </a:r>
          </a:p>
          <a:p>
            <a:pPr lvl="1"/>
            <a:r>
              <a:rPr lang="en-US" sz="2000" dirty="0">
                <a:cs typeface="Times New Roman" pitchFamily="18" charset="0"/>
              </a:rPr>
              <a:t>Courts disagree whether </a:t>
            </a:r>
            <a:r>
              <a:rPr lang="en-US" sz="2000" i="1" dirty="0">
                <a:cs typeface="Times New Roman" pitchFamily="18" charset="0"/>
              </a:rPr>
              <a:t>willful</a:t>
            </a:r>
            <a:r>
              <a:rPr lang="en-US" sz="2000" dirty="0">
                <a:cs typeface="Times New Roman" pitchFamily="18" charset="0"/>
              </a:rPr>
              <a:t> refers </a:t>
            </a:r>
            <a:br>
              <a:rPr lang="en-US" sz="2000" dirty="0">
                <a:cs typeface="Times New Roman" pitchFamily="18" charset="0"/>
              </a:rPr>
            </a:br>
            <a:r>
              <a:rPr lang="en-US" sz="2000" dirty="0">
                <a:cs typeface="Times New Roman" pitchFamily="18" charset="0"/>
              </a:rPr>
              <a:t>to intent to </a:t>
            </a:r>
            <a:r>
              <a:rPr lang="en-US" sz="2000" i="1" dirty="0">
                <a:cs typeface="Times New Roman" pitchFamily="18" charset="0"/>
              </a:rPr>
              <a:t>copy</a:t>
            </a:r>
            <a:r>
              <a:rPr lang="en-US" sz="2000" dirty="0">
                <a:cs typeface="Times New Roman" pitchFamily="18" charset="0"/>
              </a:rPr>
              <a:t> the material or </a:t>
            </a:r>
            <a:br>
              <a:rPr lang="en-US" sz="2000" dirty="0">
                <a:cs typeface="Times New Roman" pitchFamily="18" charset="0"/>
              </a:rPr>
            </a:br>
            <a:r>
              <a:rPr lang="en-US" sz="2000" dirty="0">
                <a:cs typeface="Times New Roman" pitchFamily="18" charset="0"/>
              </a:rPr>
              <a:t>intention to </a:t>
            </a:r>
            <a:r>
              <a:rPr lang="en-US" sz="2000" i="1" dirty="0">
                <a:cs typeface="Times New Roman" pitchFamily="18" charset="0"/>
              </a:rPr>
              <a:t>infringe</a:t>
            </a:r>
            <a:r>
              <a:rPr lang="en-US" sz="2000" dirty="0">
                <a:cs typeface="Times New Roman" pitchFamily="18" charset="0"/>
              </a:rPr>
              <a:t> the owner’s </a:t>
            </a:r>
            <a:br>
              <a:rPr lang="en-US" sz="2000" dirty="0">
                <a:cs typeface="Times New Roman" pitchFamily="18" charset="0"/>
              </a:rPr>
            </a:br>
            <a:r>
              <a:rPr lang="en-US" sz="2000" dirty="0">
                <a:cs typeface="Times New Roman" pitchFamily="18" charset="0"/>
              </a:rPr>
              <a:t>copyright</a:t>
            </a:r>
          </a:p>
          <a:p>
            <a:pPr lvl="2"/>
            <a:r>
              <a:rPr lang="en-US" sz="2000" dirty="0">
                <a:cs typeface="Times New Roman" pitchFamily="18" charset="0"/>
              </a:rPr>
              <a:t>Most interpret willfulness as </a:t>
            </a:r>
            <a:br>
              <a:rPr lang="en-US" sz="2000" dirty="0">
                <a:cs typeface="Times New Roman" pitchFamily="18" charset="0"/>
              </a:rPr>
            </a:br>
            <a:r>
              <a:rPr lang="en-US" sz="2000" dirty="0">
                <a:cs typeface="Times New Roman" pitchFamily="18" charset="0"/>
              </a:rPr>
              <a:t>specific intent to violate </a:t>
            </a:r>
            <a:br>
              <a:rPr lang="en-US" sz="2000" dirty="0">
                <a:cs typeface="Times New Roman" pitchFamily="18" charset="0"/>
              </a:rPr>
            </a:br>
            <a:r>
              <a:rPr lang="en-US" sz="2000" dirty="0">
                <a:cs typeface="Times New Roman" pitchFamily="18" charset="0"/>
              </a:rPr>
              <a:t>copyright laws</a:t>
            </a:r>
          </a:p>
          <a:p>
            <a:r>
              <a:rPr lang="en-US" sz="2000" dirty="0">
                <a:cs typeface="Times New Roman" pitchFamily="18" charset="0"/>
              </a:rPr>
              <a:t>Other defenses:  </a:t>
            </a:r>
          </a:p>
          <a:p>
            <a:pPr lvl="1"/>
            <a:r>
              <a:rPr lang="en-US" sz="2000" dirty="0">
                <a:cs typeface="Times New Roman" pitchFamily="18" charset="0"/>
              </a:rPr>
              <a:t>Statute of limitations (government </a:t>
            </a:r>
            <a:br>
              <a:rPr lang="en-US" sz="2000" dirty="0">
                <a:cs typeface="Times New Roman" pitchFamily="18" charset="0"/>
              </a:rPr>
            </a:br>
            <a:r>
              <a:rPr lang="en-US" sz="2000" dirty="0">
                <a:cs typeface="Times New Roman" pitchFamily="18" charset="0"/>
              </a:rPr>
              <a:t>has 5 years to bring charges)</a:t>
            </a:r>
          </a:p>
          <a:p>
            <a:pPr lvl="1"/>
            <a:r>
              <a:rPr lang="en-US" sz="2000" dirty="0">
                <a:cs typeface="Times New Roman" pitchFamily="18" charset="0"/>
              </a:rPr>
              <a:t>Fair Use </a:t>
            </a:r>
            <a:r>
              <a:rPr lang="en-US" sz="2000" i="1" dirty="0">
                <a:cs typeface="Times New Roman" pitchFamily="18" charset="0"/>
              </a:rPr>
              <a:t>(see following slides)</a:t>
            </a:r>
            <a:endParaRPr lang="en-US" sz="2000" i="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229" y="2743200"/>
            <a:ext cx="321945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66000" contrast="23000"/>
                    </a14:imgEffect>
                  </a14:imgLayer>
                </a14:imgProps>
              </a:ext>
              <a:ext uri="{28A0092B-C50C-407E-A947-70E740481C1C}">
                <a14:useLocalDpi xmlns:a14="http://schemas.microsoft.com/office/drawing/2010/main" val="0"/>
              </a:ext>
            </a:extLst>
          </a:blip>
          <a:srcRect/>
          <a:stretch>
            <a:fillRect/>
          </a:stretch>
        </p:blipFill>
        <p:spPr bwMode="auto">
          <a:xfrm>
            <a:off x="0" y="-14514"/>
            <a:ext cx="9144000" cy="68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Rectangle 2"/>
          <p:cNvSpPr>
            <a:spLocks noGrp="1" noChangeArrowheads="1"/>
          </p:cNvSpPr>
          <p:nvPr>
            <p:ph type="title"/>
          </p:nvPr>
        </p:nvSpPr>
        <p:spPr/>
        <p:txBody>
          <a:bodyPr/>
          <a:lstStyle/>
          <a:p>
            <a:r>
              <a:rPr lang="en-US" dirty="0"/>
              <a:t>Fair Use Exception</a:t>
            </a:r>
          </a:p>
        </p:txBody>
      </p:sp>
      <p:sp>
        <p:nvSpPr>
          <p:cNvPr id="20483" name="Rectangle 3"/>
          <p:cNvSpPr>
            <a:spLocks noGrp="1" noChangeArrowheads="1"/>
          </p:cNvSpPr>
          <p:nvPr>
            <p:ph type="body" idx="1"/>
          </p:nvPr>
        </p:nvSpPr>
        <p:spPr/>
        <p:txBody>
          <a:bodyPr/>
          <a:lstStyle/>
          <a:p>
            <a:r>
              <a:rPr lang="en-US" dirty="0"/>
              <a:t>Copyright Act (Sections 107-122) lists a number of exceptions to set of protected rights, including fair use</a:t>
            </a:r>
          </a:p>
          <a:p>
            <a:r>
              <a:rPr lang="en-US" dirty="0"/>
              <a:t>Fuzzy exceptions, although some specifics</a:t>
            </a:r>
          </a:p>
          <a:p>
            <a:pPr lvl="1"/>
            <a:r>
              <a:rPr lang="en-US" sz="1800" dirty="0"/>
              <a:t>E.g., Section 109:  provides that one who owns a copy of a protected work may distribute the copy without getting permission from the copyright owner (First-sale doctrine)</a:t>
            </a:r>
          </a:p>
          <a:p>
            <a:r>
              <a:rPr lang="en-US" dirty="0"/>
              <a:t>“The notion of fair use acknowledges that copyrights provide substantially broad rights, and that there may be occasions when strict application of those privileges interferes with the public interest.” (</a:t>
            </a:r>
            <a:r>
              <a:rPr lang="en-US" dirty="0" err="1"/>
              <a:t>Burgunder</a:t>
            </a:r>
            <a:r>
              <a:rPr lang="en-US" dirty="0"/>
              <a:t> p. 278)</a:t>
            </a:r>
          </a:p>
          <a:p>
            <a:pPr>
              <a:buFont typeface="Wingdings" pitchFamily="2" charset="2"/>
              <a:buNone/>
            </a:pPr>
            <a:endParaRPr lang="en-US" dirty="0"/>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Topics</a:t>
            </a:r>
          </a:p>
        </p:txBody>
      </p:sp>
      <p:sp>
        <p:nvSpPr>
          <p:cNvPr id="3075" name="Rectangle 3"/>
          <p:cNvSpPr>
            <a:spLocks noGrp="1" noChangeArrowheads="1"/>
          </p:cNvSpPr>
          <p:nvPr>
            <p:ph type="body" idx="1"/>
          </p:nvPr>
        </p:nvSpPr>
        <p:spPr>
          <a:xfrm>
            <a:off x="990600" y="1447800"/>
            <a:ext cx="7162800" cy="5105400"/>
          </a:xfrm>
        </p:spPr>
        <p:txBody>
          <a:bodyPr/>
          <a:lstStyle/>
          <a:p>
            <a:r>
              <a:rPr lang="en-US" sz="2800" dirty="0"/>
              <a:t>Copyright  purpose &amp; history</a:t>
            </a:r>
          </a:p>
          <a:p>
            <a:r>
              <a:rPr lang="en-US" sz="2800" dirty="0"/>
              <a:t>Legal formalities</a:t>
            </a:r>
          </a:p>
          <a:p>
            <a:r>
              <a:rPr lang="en-US" sz="2800" dirty="0"/>
              <a:t>Felony Violations</a:t>
            </a:r>
          </a:p>
          <a:p>
            <a:r>
              <a:rPr lang="en-US" sz="2800" dirty="0"/>
              <a:t>Misdemeanor Violations</a:t>
            </a:r>
          </a:p>
          <a:p>
            <a:r>
              <a:rPr lang="en-US" sz="2800" dirty="0"/>
              <a:t>1</a:t>
            </a:r>
            <a:r>
              <a:rPr lang="en-US" sz="2800" baseline="30000" dirty="0"/>
              <a:t>st</a:t>
            </a:r>
            <a:r>
              <a:rPr lang="en-US" sz="2800" dirty="0"/>
              <a:t> Amendment Issues</a:t>
            </a:r>
          </a:p>
          <a:p>
            <a:r>
              <a:rPr lang="en-US" sz="2800" dirty="0"/>
              <a:t>Defenses to Infringement</a:t>
            </a:r>
          </a:p>
          <a:p>
            <a:r>
              <a:rPr lang="en-US" sz="2800" dirty="0"/>
              <a:t>Fair Use</a:t>
            </a:r>
          </a:p>
          <a:p>
            <a:endParaRPr lang="en-US" sz="2800" dirty="0"/>
          </a:p>
        </p:txBody>
      </p:sp>
      <p:sp>
        <p:nvSpPr>
          <p:cNvPr id="2" name="TextBox 1"/>
          <p:cNvSpPr txBox="1"/>
          <p:nvPr/>
        </p:nvSpPr>
        <p:spPr>
          <a:xfrm>
            <a:off x="152400" y="5486400"/>
            <a:ext cx="5394425" cy="1015663"/>
          </a:xfrm>
          <a:prstGeom prst="rect">
            <a:avLst/>
          </a:prstGeom>
          <a:solidFill>
            <a:srgbClr val="FFC000"/>
          </a:solidFill>
        </p:spPr>
        <p:txBody>
          <a:bodyPr wrap="none" rtlCol="0">
            <a:spAutoFit/>
          </a:bodyPr>
          <a:lstStyle/>
          <a:p>
            <a:pPr algn="ctr"/>
            <a:r>
              <a:rPr lang="en-US" dirty="0"/>
              <a:t>COPYRIGHT CLEARANCE CENTER VIDEO</a:t>
            </a:r>
          </a:p>
          <a:p>
            <a:pPr algn="ctr"/>
            <a:r>
              <a:rPr lang="en-US" dirty="0"/>
              <a:t>“Copyright on Campus Video”</a:t>
            </a:r>
            <a:br>
              <a:rPr lang="en-US" dirty="0"/>
            </a:br>
            <a:r>
              <a:rPr lang="en-US" dirty="0">
                <a:hlinkClick r:id="rId3"/>
              </a:rPr>
              <a:t>http://tinyurl.com/3ovxxtg</a:t>
            </a:r>
            <a:r>
              <a:rPr lang="en-US" dirty="0"/>
              <a:t> </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67668"/>
            <a:ext cx="2925624" cy="29853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Fair Use Doctrine:</a:t>
            </a:r>
            <a:br>
              <a:rPr lang="en-US" dirty="0"/>
            </a:br>
            <a:r>
              <a:rPr lang="en-US" dirty="0"/>
              <a:t>17 USC </a:t>
            </a:r>
            <a:r>
              <a:rPr lang="en-US" dirty="0">
                <a:cs typeface="Times New Roman" pitchFamily="18" charset="0"/>
              </a:rPr>
              <a:t>§ 107</a:t>
            </a:r>
          </a:p>
        </p:txBody>
      </p:sp>
      <p:sp>
        <p:nvSpPr>
          <p:cNvPr id="21507" name="Rectangle 3"/>
          <p:cNvSpPr>
            <a:spLocks noGrp="1" noChangeArrowheads="1"/>
          </p:cNvSpPr>
          <p:nvPr>
            <p:ph type="body" idx="1"/>
          </p:nvPr>
        </p:nvSpPr>
        <p:spPr>
          <a:xfrm>
            <a:off x="990600" y="1295400"/>
            <a:ext cx="7162800" cy="5029200"/>
          </a:xfrm>
        </p:spPr>
        <p:txBody>
          <a:bodyPr/>
          <a:lstStyle/>
          <a:p>
            <a:r>
              <a:rPr lang="en-US"/>
              <a:t>Equitable defense to copyright infringement</a:t>
            </a:r>
          </a:p>
          <a:p>
            <a:r>
              <a:rPr lang="en-US">
                <a:cs typeface="Times New Roman" pitchFamily="18" charset="0"/>
              </a:rPr>
              <a:t>Excepts otherwise infringing use of a work for certain purposes</a:t>
            </a:r>
          </a:p>
          <a:p>
            <a:pPr lvl="1"/>
            <a:r>
              <a:rPr lang="en-US">
                <a:cs typeface="Times New Roman" pitchFamily="18" charset="0"/>
              </a:rPr>
              <a:t>Criticism</a:t>
            </a:r>
          </a:p>
          <a:p>
            <a:pPr lvl="1"/>
            <a:r>
              <a:rPr lang="en-US">
                <a:cs typeface="Times New Roman" pitchFamily="18" charset="0"/>
              </a:rPr>
              <a:t>Comment</a:t>
            </a:r>
          </a:p>
          <a:p>
            <a:pPr lvl="1"/>
            <a:r>
              <a:rPr lang="en-US">
                <a:cs typeface="Times New Roman" pitchFamily="18" charset="0"/>
              </a:rPr>
              <a:t>News reporting</a:t>
            </a:r>
          </a:p>
          <a:p>
            <a:pPr lvl="1"/>
            <a:r>
              <a:rPr lang="en-US">
                <a:cs typeface="Times New Roman" pitchFamily="18" charset="0"/>
              </a:rPr>
              <a:t>Teaching (including copies for classroom use – with some limitations)</a:t>
            </a:r>
          </a:p>
          <a:p>
            <a:pPr lvl="1"/>
            <a:r>
              <a:rPr lang="en-US">
                <a:cs typeface="Times New Roman" pitchFamily="18" charset="0"/>
              </a:rPr>
              <a:t>Scholarship</a:t>
            </a:r>
          </a:p>
          <a:p>
            <a:pPr lvl="1"/>
            <a:r>
              <a:rPr lang="en-US">
                <a:cs typeface="Times New Roman" pitchFamily="18" charset="0"/>
              </a:rPr>
              <a:t>Research</a:t>
            </a:r>
          </a:p>
          <a:p>
            <a:r>
              <a:rPr lang="en-US">
                <a:cs typeface="Times New Roman" pitchFamily="18" charset="0"/>
              </a:rPr>
              <a:t>Fair Use issues are usually litigated as </a:t>
            </a:r>
            <a:r>
              <a:rPr lang="en-US" i="1">
                <a:cs typeface="Times New Roman" pitchFamily="18" charset="0"/>
              </a:rPr>
              <a:t>civil</a:t>
            </a:r>
            <a:r>
              <a:rPr lang="en-US">
                <a:cs typeface="Times New Roman" pitchFamily="18" charset="0"/>
              </a:rPr>
              <a:t> infringement cases</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Fair Use</a:t>
            </a:r>
          </a:p>
        </p:txBody>
      </p:sp>
      <p:sp>
        <p:nvSpPr>
          <p:cNvPr id="22531" name="Rectangle 3"/>
          <p:cNvSpPr>
            <a:spLocks noGrp="1" noChangeArrowheads="1"/>
          </p:cNvSpPr>
          <p:nvPr>
            <p:ph type="body" idx="1"/>
          </p:nvPr>
        </p:nvSpPr>
        <p:spPr>
          <a:xfrm>
            <a:off x="990600" y="1066800"/>
            <a:ext cx="7696200" cy="5257800"/>
          </a:xfrm>
        </p:spPr>
        <p:txBody>
          <a:bodyPr/>
          <a:lstStyle/>
          <a:p>
            <a:pPr marL="381000" indent="-381000"/>
            <a:r>
              <a:rPr lang="en-US"/>
              <a:t>Codified in part in 17 USC §107-118 (Copyright Act)</a:t>
            </a:r>
          </a:p>
          <a:p>
            <a:pPr marL="381000" indent="-381000"/>
            <a:r>
              <a:rPr lang="en-US"/>
              <a:t>Fuzzy doctrine: no specific # words, lines</a:t>
            </a:r>
          </a:p>
          <a:p>
            <a:pPr marL="381000" indent="-381000"/>
            <a:r>
              <a:rPr lang="en-US"/>
              <a:t>See </a:t>
            </a:r>
            <a:r>
              <a:rPr lang="en-US">
                <a:hlinkClick r:id="rId3"/>
              </a:rPr>
              <a:t>http://www.copyright.gov/fls/fl102.html</a:t>
            </a:r>
            <a:r>
              <a:rPr lang="en-US"/>
              <a:t> </a:t>
            </a:r>
          </a:p>
          <a:p>
            <a:pPr marL="381000" indent="-381000"/>
            <a:r>
              <a:rPr lang="en-US"/>
              <a:t>Key issues (quoting from above ref):</a:t>
            </a:r>
          </a:p>
          <a:p>
            <a:pPr marL="381000" indent="-381000">
              <a:buFont typeface="Wingdings" pitchFamily="2" charset="2"/>
              <a:buAutoNum type="arabicPeriod"/>
            </a:pPr>
            <a:r>
              <a:rPr lang="en-US" i="1"/>
              <a:t>the purpose and character of the use, including whether such use is of commercial nature or is for nonprofit educational purposes;</a:t>
            </a:r>
          </a:p>
          <a:p>
            <a:pPr marL="381000" indent="-381000">
              <a:buFont typeface="Wingdings" pitchFamily="2" charset="2"/>
              <a:buAutoNum type="arabicPeriod"/>
            </a:pPr>
            <a:r>
              <a:rPr lang="en-US" i="1"/>
              <a:t>the nature of the copyrighted work;</a:t>
            </a:r>
          </a:p>
          <a:p>
            <a:pPr marL="381000" indent="-381000">
              <a:buFont typeface="Wingdings" pitchFamily="2" charset="2"/>
              <a:buAutoNum type="arabicPeriod"/>
            </a:pPr>
            <a:r>
              <a:rPr lang="en-US" i="1"/>
              <a:t>amount and substantiality of the portion used in relation to the copyrighted work as a whole; and </a:t>
            </a:r>
          </a:p>
          <a:p>
            <a:pPr marL="381000" indent="-381000">
              <a:buFont typeface="Wingdings" pitchFamily="2" charset="2"/>
              <a:buAutoNum type="arabicPeriod"/>
            </a:pPr>
            <a:r>
              <a:rPr lang="en-US" i="1"/>
              <a:t>the effect of the use upon the potential market for or value of the copyrighted work.</a:t>
            </a: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Fair Use Guidelines</a:t>
            </a:r>
          </a:p>
        </p:txBody>
      </p:sp>
      <p:sp>
        <p:nvSpPr>
          <p:cNvPr id="23555" name="Rectangle 3"/>
          <p:cNvSpPr>
            <a:spLocks noGrp="1" noChangeArrowheads="1"/>
          </p:cNvSpPr>
          <p:nvPr>
            <p:ph type="body" idx="1"/>
          </p:nvPr>
        </p:nvSpPr>
        <p:spPr>
          <a:xfrm>
            <a:off x="990600" y="1219200"/>
            <a:ext cx="7543800" cy="5105400"/>
          </a:xfrm>
        </p:spPr>
        <p:txBody>
          <a:bodyPr/>
          <a:lstStyle/>
          <a:p>
            <a:pPr>
              <a:buFont typeface="Wingdings" pitchFamily="2" charset="2"/>
              <a:buNone/>
            </a:pPr>
            <a:r>
              <a:rPr lang="en-US" sz="2200"/>
              <a:t>	</a:t>
            </a:r>
            <a:r>
              <a:rPr lang="en-US" sz="2200" i="1"/>
              <a:t>Guidelines for determining if your use of copyrighted materials qualifies as fair use*:</a:t>
            </a:r>
          </a:p>
          <a:p>
            <a:pPr>
              <a:buFont typeface="Wingdings" pitchFamily="2" charset="2"/>
              <a:buNone/>
            </a:pPr>
            <a:r>
              <a:rPr lang="en-US" sz="2200"/>
              <a:t>1. Is your use noncommercial?</a:t>
            </a:r>
          </a:p>
          <a:p>
            <a:pPr>
              <a:buFont typeface="Wingdings" pitchFamily="2" charset="2"/>
              <a:buNone/>
            </a:pPr>
            <a:r>
              <a:rPr lang="en-US" sz="2200"/>
              <a:t>2. Is your use for purposes of criticism, comment, parody, news reporting, teaching, scholarship, or research?</a:t>
            </a:r>
          </a:p>
          <a:p>
            <a:pPr>
              <a:buFont typeface="Wingdings" pitchFamily="2" charset="2"/>
              <a:buNone/>
            </a:pPr>
            <a:r>
              <a:rPr lang="en-US" sz="2200"/>
              <a:t>3. Is the original work mostly fact (as opposed to mostly fiction or opinion)?</a:t>
            </a:r>
          </a:p>
          <a:p>
            <a:pPr>
              <a:buFont typeface="Wingdings" pitchFamily="2" charset="2"/>
              <a:buNone/>
            </a:pPr>
            <a:r>
              <a:rPr lang="en-US" sz="2200"/>
              <a:t>4. Has the original work been published (as opposed to sent out only to one or a few people)?</a:t>
            </a:r>
          </a:p>
          <a:p>
            <a:pPr>
              <a:buFont typeface="Wingdings" pitchFamily="2" charset="2"/>
              <a:buNone/>
            </a:pPr>
            <a:r>
              <a:rPr lang="en-US" sz="2200"/>
              <a:t>5. Are you copying only a small part of the original work?</a:t>
            </a:r>
          </a:p>
          <a:p>
            <a:pPr>
              <a:buFont typeface="Wingdings" pitchFamily="2" charset="2"/>
              <a:buNone/>
            </a:pPr>
            <a:r>
              <a:rPr lang="en-US" sz="1400"/>
              <a:t>____________</a:t>
            </a:r>
          </a:p>
          <a:p>
            <a:pPr>
              <a:buFont typeface="Wingdings" pitchFamily="2" charset="2"/>
              <a:buNone/>
            </a:pPr>
            <a:r>
              <a:rPr lang="en-US" sz="1400"/>
              <a:t>* 	Larry Lessig, David Post and Eugene Volokh in </a:t>
            </a:r>
            <a:r>
              <a:rPr lang="en-US" sz="1400" i="1"/>
              <a:t>Cyberspace Law for Non-Lawyers </a:t>
            </a:r>
            <a:r>
              <a:rPr lang="en-US" sz="1400"/>
              <a:t>(1996): </a:t>
            </a:r>
            <a:r>
              <a:rPr lang="en-US" sz="1400">
                <a:hlinkClick r:id="rId3"/>
              </a:rPr>
              <a:t>http://w2.eff.org/legal/CyberLaw_Course/index.html</a:t>
            </a:r>
            <a:r>
              <a:rPr lang="en-US" sz="1400"/>
              <a:t> </a:t>
            </a:r>
            <a:endParaRPr lang="en-US" sz="2200">
              <a:latin typeface="Arial Narrow" pitchFamily="34" charset="0"/>
            </a:endParaRPr>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Fair Use – cont'd</a:t>
            </a:r>
          </a:p>
        </p:txBody>
      </p:sp>
      <p:sp>
        <p:nvSpPr>
          <p:cNvPr id="24579" name="Rectangle 3"/>
          <p:cNvSpPr>
            <a:spLocks noGrp="1" noChangeArrowheads="1"/>
          </p:cNvSpPr>
          <p:nvPr>
            <p:ph type="body" idx="1"/>
          </p:nvPr>
        </p:nvSpPr>
        <p:spPr>
          <a:xfrm>
            <a:off x="990600" y="1143000"/>
            <a:ext cx="7620000" cy="5181600"/>
          </a:xfrm>
        </p:spPr>
        <p:txBody>
          <a:bodyPr/>
          <a:lstStyle/>
          <a:p>
            <a:pPr>
              <a:buFont typeface="Wingdings" pitchFamily="2" charset="2"/>
              <a:buNone/>
            </a:pPr>
            <a:r>
              <a:rPr lang="en-US" sz="2200"/>
              <a:t>6. Are you copying only a relatively insignificant part of the original work (as opposed to the most important part)?</a:t>
            </a:r>
          </a:p>
          <a:p>
            <a:pPr>
              <a:buFont typeface="Wingdings" pitchFamily="2" charset="2"/>
              <a:buNone/>
            </a:pPr>
            <a:r>
              <a:rPr lang="en-US" sz="2200"/>
              <a:t>7. Are you adding a lot new to the work (as opposed to just quoting parts of the original)?</a:t>
            </a:r>
          </a:p>
          <a:p>
            <a:pPr>
              <a:buFont typeface="Wingdings" pitchFamily="2" charset="2"/>
              <a:buNone/>
            </a:pPr>
            <a:r>
              <a:rPr lang="en-US" sz="2200"/>
              <a:t>8. Does your conduct leave unaffected any profits that the copyright owner can make (as opposed to displacing some potential sales OR potential licenses of reprint rights)?</a:t>
            </a:r>
          </a:p>
          <a:p>
            <a:r>
              <a:rPr lang="en-US" sz="2200" i="1">
                <a:solidFill>
                  <a:srgbClr val="009900"/>
                </a:solidFill>
              </a:rPr>
              <a:t>The more YES answers there are to the above questions, the more likely it is that your use is legal.</a:t>
            </a:r>
            <a:r>
              <a:rPr lang="en-US" sz="2200" i="1">
                <a:solidFill>
                  <a:schemeClr val="accent2"/>
                </a:solidFill>
              </a:rPr>
              <a:t> </a:t>
            </a:r>
          </a:p>
          <a:p>
            <a:r>
              <a:rPr lang="en-US" sz="2200" i="1">
                <a:solidFill>
                  <a:schemeClr val="tx2"/>
                </a:solidFill>
              </a:rPr>
              <a:t>The more NO answers there are, the more likely it is that your use is illegal.</a:t>
            </a:r>
          </a:p>
          <a:p>
            <a:pPr>
              <a:buFont typeface="Wingdings" pitchFamily="2" charset="2"/>
              <a:buNone/>
            </a:pPr>
            <a:r>
              <a:rPr lang="en-US" sz="2200" i="1">
                <a:solidFill>
                  <a:schemeClr val="accent2"/>
                </a:solidFill>
              </a:rPr>
              <a:t>So is this use of the Fair Use text a fair use?</a:t>
            </a: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Teachers Try to Extend Fair Use  1999-02</a:t>
            </a:r>
          </a:p>
        </p:txBody>
      </p:sp>
      <p:sp>
        <p:nvSpPr>
          <p:cNvPr id="25603" name="Rectangle 3"/>
          <p:cNvSpPr>
            <a:spLocks noGrp="1" noChangeArrowheads="1"/>
          </p:cNvSpPr>
          <p:nvPr>
            <p:ph type="body" idx="1"/>
          </p:nvPr>
        </p:nvSpPr>
        <p:spPr>
          <a:xfrm>
            <a:off x="152400" y="1371600"/>
            <a:ext cx="8001000" cy="4953000"/>
          </a:xfrm>
        </p:spPr>
        <p:txBody>
          <a:bodyPr/>
          <a:lstStyle/>
          <a:p>
            <a:r>
              <a:rPr lang="en-US" dirty="0"/>
              <a:t>Hearing at US Copyright </a:t>
            </a:r>
            <a:br>
              <a:rPr lang="en-US" dirty="0"/>
            </a:br>
            <a:r>
              <a:rPr lang="en-US" dirty="0"/>
              <a:t>Office</a:t>
            </a:r>
          </a:p>
          <a:p>
            <a:r>
              <a:rPr lang="en-US" dirty="0"/>
              <a:t>Educators lobbied for right </a:t>
            </a:r>
            <a:br>
              <a:rPr lang="en-US" dirty="0"/>
            </a:br>
            <a:r>
              <a:rPr lang="en-US" dirty="0"/>
              <a:t>to use copyrighted works</a:t>
            </a:r>
          </a:p>
          <a:p>
            <a:pPr lvl="1"/>
            <a:r>
              <a:rPr lang="en-US" dirty="0"/>
              <a:t>In distance-education </a:t>
            </a:r>
            <a:br>
              <a:rPr lang="en-US" dirty="0"/>
            </a:br>
            <a:r>
              <a:rPr lang="en-US" dirty="0"/>
              <a:t>programs</a:t>
            </a:r>
          </a:p>
          <a:p>
            <a:pPr lvl="1"/>
            <a:r>
              <a:rPr lang="en-US" dirty="0"/>
              <a:t>Offered via Internet</a:t>
            </a:r>
          </a:p>
          <a:p>
            <a:pPr lvl="1"/>
            <a:r>
              <a:rPr lang="en-US" dirty="0"/>
              <a:t>Without having to obtain </a:t>
            </a:r>
            <a:br>
              <a:rPr lang="en-US" dirty="0"/>
            </a:br>
            <a:r>
              <a:rPr lang="en-US" dirty="0"/>
              <a:t>explicit permission</a:t>
            </a:r>
          </a:p>
          <a:p>
            <a:pPr lvl="1"/>
            <a:r>
              <a:rPr lang="en-US" dirty="0"/>
              <a:t>From copyright owners</a:t>
            </a:r>
          </a:p>
          <a:p>
            <a:r>
              <a:rPr lang="en-US" dirty="0"/>
              <a:t>Position vigorously opposed</a:t>
            </a:r>
          </a:p>
          <a:p>
            <a:pPr lvl="1"/>
            <a:r>
              <a:rPr lang="en-US" dirty="0"/>
              <a:t>Publishers</a:t>
            </a:r>
          </a:p>
          <a:p>
            <a:pPr lvl="1"/>
            <a:r>
              <a:rPr lang="en-US" dirty="0"/>
              <a:t>Speakers for entertainment industry</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80886"/>
            <a:ext cx="4448175"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Teachers Get Support for Fair Use  1999-05</a:t>
            </a:r>
          </a:p>
        </p:txBody>
      </p:sp>
      <p:sp>
        <p:nvSpPr>
          <p:cNvPr id="26627" name="Rectangle 3"/>
          <p:cNvSpPr>
            <a:spLocks noGrp="1" noChangeArrowheads="1"/>
          </p:cNvSpPr>
          <p:nvPr>
            <p:ph type="body" idx="1"/>
          </p:nvPr>
        </p:nvSpPr>
        <p:spPr>
          <a:xfrm>
            <a:off x="228600" y="1371600"/>
            <a:ext cx="3962400" cy="4953000"/>
          </a:xfrm>
        </p:spPr>
        <p:txBody>
          <a:bodyPr/>
          <a:lstStyle/>
          <a:p>
            <a:r>
              <a:rPr lang="en-US" dirty="0"/>
              <a:t>US Copyright Office</a:t>
            </a:r>
          </a:p>
          <a:p>
            <a:r>
              <a:rPr lang="en-US" dirty="0"/>
              <a:t>Supported requests from public schools, universities</a:t>
            </a:r>
          </a:p>
          <a:p>
            <a:r>
              <a:rPr lang="en-US" dirty="0"/>
              <a:t>Should be granted exemptions </a:t>
            </a:r>
            <a:br>
              <a:rPr lang="en-US" dirty="0"/>
            </a:br>
            <a:r>
              <a:rPr lang="en-US" dirty="0"/>
              <a:t>under Fair Use doctrine</a:t>
            </a:r>
          </a:p>
          <a:p>
            <a:pPr lvl="1"/>
            <a:r>
              <a:rPr lang="en-US" dirty="0"/>
              <a:t>Educational </a:t>
            </a:r>
          </a:p>
          <a:p>
            <a:pPr lvl="1"/>
            <a:r>
              <a:rPr lang="en-US" dirty="0"/>
              <a:t>Non-commercial use </a:t>
            </a:r>
            <a:br>
              <a:rPr lang="en-US" dirty="0"/>
            </a:br>
            <a:r>
              <a:rPr lang="en-US" dirty="0"/>
              <a:t>of copyright materials</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49326"/>
            <a:ext cx="3933825" cy="52276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Georgia</a:t>
            </a:r>
            <a:r>
              <a:rPr lang="en-US" baseline="0" dirty="0"/>
              <a:t> State </a:t>
            </a:r>
            <a:br>
              <a:rPr lang="en-US" baseline="0" dirty="0"/>
            </a:br>
            <a:r>
              <a:rPr lang="en-US" baseline="0" dirty="0"/>
              <a:t>University (2008)</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7257"/>
            <a:ext cx="3448050" cy="2869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28600" y="1524000"/>
            <a:ext cx="8610600" cy="4800600"/>
          </a:xfrm>
        </p:spPr>
        <p:txBody>
          <a:bodyPr/>
          <a:lstStyle/>
          <a:p>
            <a:r>
              <a:rPr lang="en-US" dirty="0"/>
              <a:t>Consortium of publishers </a:t>
            </a:r>
            <a:br>
              <a:rPr lang="en-US" dirty="0"/>
            </a:br>
            <a:r>
              <a:rPr lang="en-US" dirty="0"/>
              <a:t>accused GSU of violating fair use</a:t>
            </a:r>
          </a:p>
          <a:p>
            <a:pPr lvl="1"/>
            <a:r>
              <a:rPr lang="en-US" dirty="0"/>
              <a:t>Putting class readings on </a:t>
            </a:r>
            <a:br>
              <a:rPr lang="en-US" dirty="0"/>
            </a:br>
            <a:r>
              <a:rPr lang="en-US" dirty="0"/>
              <a:t>“electronic reserve”</a:t>
            </a:r>
          </a:p>
          <a:p>
            <a:pPr lvl="1"/>
            <a:r>
              <a:rPr lang="en-US" dirty="0"/>
              <a:t>Also opposed putting publishers’ © materials on faculty Web sites without permission</a:t>
            </a:r>
          </a:p>
          <a:p>
            <a:r>
              <a:rPr lang="en-US" dirty="0"/>
              <a:t>See “What's at Stake in the Georgia State Copyright Case.” </a:t>
            </a:r>
            <a:r>
              <a:rPr lang="en-US" i="1" dirty="0"/>
              <a:t>The Chronicle Review </a:t>
            </a:r>
            <a:r>
              <a:rPr lang="en-US" dirty="0"/>
              <a:t>(2011-05-30) in </a:t>
            </a:r>
            <a:r>
              <a:rPr lang="en-US" i="1" dirty="0"/>
              <a:t>The Chronicle of Higher Education.</a:t>
            </a:r>
            <a:r>
              <a:rPr lang="en-US" dirty="0"/>
              <a:t>  &lt; </a:t>
            </a:r>
            <a:r>
              <a:rPr lang="en-US" dirty="0">
                <a:hlinkClick r:id="rId4"/>
              </a:rPr>
              <a:t>http://tinyurl.com/3pj86fb</a:t>
            </a:r>
            <a:r>
              <a:rPr lang="en-US" dirty="0"/>
              <a:t> &gt;</a:t>
            </a:r>
          </a:p>
          <a:p>
            <a:r>
              <a:rPr lang="en-US" dirty="0"/>
              <a:t>Ruling (2012) found only 5 of 99 alleged violations were infringements &lt; </a:t>
            </a:r>
            <a:r>
              <a:rPr lang="en-US" dirty="0">
                <a:hlinkClick r:id="rId5"/>
              </a:rPr>
              <a:t>http://chronicle.com/article/Long-Awaited-Ruling-in/131859/</a:t>
            </a:r>
            <a:r>
              <a:rPr lang="en-US" dirty="0"/>
              <a:t> &gt;</a:t>
            </a:r>
          </a:p>
        </p:txBody>
      </p:sp>
    </p:spTree>
    <p:extLst>
      <p:ext uri="{BB962C8B-B14F-4D97-AF65-F5344CB8AC3E}">
        <p14:creationId xmlns:p14="http://schemas.microsoft.com/office/powerpoint/2010/main" val="1306864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Guides to Fair Use</a:t>
            </a:r>
          </a:p>
        </p:txBody>
      </p:sp>
      <p:sp>
        <p:nvSpPr>
          <p:cNvPr id="3" name="Content Placeholder 2"/>
          <p:cNvSpPr>
            <a:spLocks noGrp="1"/>
          </p:cNvSpPr>
          <p:nvPr>
            <p:ph idx="1"/>
          </p:nvPr>
        </p:nvSpPr>
        <p:spPr/>
        <p:txBody>
          <a:bodyPr/>
          <a:lstStyle/>
          <a:p>
            <a:r>
              <a:rPr lang="en-US" dirty="0"/>
              <a:t>Howard, J. (2011). “What You Don’t Know About Copyright, but Should.” </a:t>
            </a:r>
            <a:r>
              <a:rPr lang="en-US" i="1" dirty="0"/>
              <a:t>The Chronicle of Higher Education </a:t>
            </a:r>
            <a:r>
              <a:rPr lang="en-US" dirty="0"/>
              <a:t>(2011-05-29)</a:t>
            </a:r>
            <a:br>
              <a:rPr lang="en-US" dirty="0"/>
            </a:br>
            <a:r>
              <a:rPr lang="en-US" dirty="0"/>
              <a:t>&lt; </a:t>
            </a:r>
            <a:r>
              <a:rPr lang="en-US" dirty="0">
                <a:hlinkClick r:id="rId3"/>
              </a:rPr>
              <a:t>http://tinyurl.com/43nskq6</a:t>
            </a:r>
            <a:r>
              <a:rPr lang="en-US" dirty="0"/>
              <a:t> &gt;</a:t>
            </a:r>
          </a:p>
          <a:p>
            <a:r>
              <a:rPr lang="en-US" dirty="0"/>
              <a:t>Includes list of URLs for additional readings compiled by Ben </a:t>
            </a:r>
            <a:r>
              <a:rPr lang="en-US" dirty="0" err="1"/>
              <a:t>Wieder</a:t>
            </a:r>
            <a:endParaRPr lang="en-US" dirty="0"/>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543" y="4419600"/>
            <a:ext cx="8669866"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634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Restrictions</a:t>
            </a:r>
            <a:r>
              <a:rPr lang="en-US" baseline="0" dirty="0"/>
              <a:t> on Showing Movies (1)</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415"/>
          <a:stretch/>
        </p:blipFill>
        <p:spPr bwMode="auto">
          <a:xfrm>
            <a:off x="0" y="1295400"/>
            <a:ext cx="914400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47850" y="2641600"/>
            <a:ext cx="5448300" cy="369332"/>
          </a:xfrm>
          <a:prstGeom prst="rect">
            <a:avLst/>
          </a:prstGeom>
          <a:solidFill>
            <a:srgbClr val="FFC000"/>
          </a:solidFill>
          <a:scene3d>
            <a:camera prst="orthographicFront"/>
            <a:lightRig rig="threePt" dir="t"/>
          </a:scene3d>
          <a:sp3d>
            <a:bevelT/>
          </a:sp3d>
        </p:spPr>
        <p:txBody>
          <a:bodyPr wrap="square" rtlCol="0">
            <a:spAutoFit/>
          </a:bodyPr>
          <a:lstStyle/>
          <a:p>
            <a:r>
              <a:rPr lang="en-US" sz="1800" dirty="0">
                <a:latin typeface="Arial Narrow" panose="020B0606020202030204" pitchFamily="34" charset="0"/>
                <a:hlinkClick r:id="rId4"/>
              </a:rPr>
              <a:t>http://mpaa.org/contentprotection/public-performance-law</a:t>
            </a:r>
            <a:endParaRPr lang="en-US" sz="1800" dirty="0">
              <a:latin typeface="Arial Narrow" panose="020B0606020202030204" pitchFamily="34" charset="0"/>
            </a:endParaRPr>
          </a:p>
        </p:txBody>
      </p:sp>
    </p:spTree>
    <p:extLst>
      <p:ext uri="{BB962C8B-B14F-4D97-AF65-F5344CB8AC3E}">
        <p14:creationId xmlns:p14="http://schemas.microsoft.com/office/powerpoint/2010/main" val="1630253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0" y="152400"/>
            <a:ext cx="8133180" cy="685800"/>
          </a:xfrm>
        </p:spPr>
        <p:txBody>
          <a:bodyPr/>
          <a:lstStyle/>
          <a:p>
            <a:r>
              <a:rPr lang="en-US" sz="3200" dirty="0"/>
              <a:t>Restrictions</a:t>
            </a:r>
            <a:r>
              <a:rPr lang="en-US" sz="3200" baseline="0" dirty="0"/>
              <a:t> on Showing Movies (2)</a:t>
            </a:r>
            <a:endParaRPr lang="en-US" sz="32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397"/>
          <a:stretch/>
        </p:blipFill>
        <p:spPr bwMode="auto">
          <a:xfrm>
            <a:off x="0" y="914400"/>
            <a:ext cx="91440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43450"/>
            <a:ext cx="633412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25" y="4772025"/>
            <a:ext cx="21336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83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Purpose</a:t>
            </a:r>
          </a:p>
        </p:txBody>
      </p:sp>
      <p:sp>
        <p:nvSpPr>
          <p:cNvPr id="4099" name="Rectangle 3"/>
          <p:cNvSpPr>
            <a:spLocks noGrp="1" noChangeArrowheads="1"/>
          </p:cNvSpPr>
          <p:nvPr>
            <p:ph type="body" idx="1"/>
          </p:nvPr>
        </p:nvSpPr>
        <p:spPr>
          <a:xfrm>
            <a:off x="762000" y="1066800"/>
            <a:ext cx="4038600" cy="5410200"/>
          </a:xfrm>
        </p:spPr>
        <p:txBody>
          <a:bodyPr/>
          <a:lstStyle/>
          <a:p>
            <a:r>
              <a:rPr lang="en-US" dirty="0"/>
              <a:t>Stimulate creativity</a:t>
            </a:r>
          </a:p>
          <a:p>
            <a:r>
              <a:rPr lang="en-US" dirty="0"/>
              <a:t>Protect creative investments of authors &amp; artists</a:t>
            </a:r>
          </a:p>
          <a:p>
            <a:pPr>
              <a:buFont typeface="Wingdings" pitchFamily="2" charset="2"/>
              <a:buNone/>
            </a:pPr>
            <a:endParaRPr lang="en-US" dirty="0"/>
          </a:p>
          <a:p>
            <a:pPr>
              <a:buFont typeface="Wingdings" pitchFamily="2" charset="2"/>
              <a:buNone/>
            </a:pPr>
            <a:r>
              <a:rPr lang="en-US" dirty="0"/>
              <a:t>Mechanisms:</a:t>
            </a:r>
          </a:p>
          <a:p>
            <a:r>
              <a:rPr lang="en-US" dirty="0"/>
              <a:t>Protect intellectual property</a:t>
            </a:r>
          </a:p>
          <a:p>
            <a:pPr lvl="1"/>
            <a:r>
              <a:rPr lang="en-US" dirty="0"/>
              <a:t>Prevent loss of control or possession</a:t>
            </a:r>
          </a:p>
          <a:p>
            <a:r>
              <a:rPr lang="en-US" dirty="0"/>
              <a:t>Gainful return on investment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0"/>
            <a:ext cx="3768662" cy="556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0600" y="152400"/>
            <a:ext cx="7162800" cy="5334000"/>
          </a:xfrm>
        </p:spPr>
        <p:txBody>
          <a:bodyPr/>
          <a:lstStyle/>
          <a:p>
            <a:pPr algn="ctr"/>
            <a:r>
              <a:rPr lang="en-US" sz="8000" dirty="0"/>
              <a:t>Now go and study</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152400"/>
            <a:ext cx="7162800" cy="838200"/>
          </a:xfrm>
        </p:spPr>
        <p:txBody>
          <a:bodyPr/>
          <a:lstStyle/>
          <a:p>
            <a:r>
              <a:rPr lang="en-US"/>
              <a:t>History (1)</a:t>
            </a:r>
          </a:p>
        </p:txBody>
      </p:sp>
      <p:sp>
        <p:nvSpPr>
          <p:cNvPr id="5123" name="Rectangle 3"/>
          <p:cNvSpPr>
            <a:spLocks noGrp="1" noChangeArrowheads="1"/>
          </p:cNvSpPr>
          <p:nvPr>
            <p:ph type="body" idx="1"/>
          </p:nvPr>
        </p:nvSpPr>
        <p:spPr>
          <a:xfrm>
            <a:off x="990600" y="1104900"/>
            <a:ext cx="7620000" cy="876300"/>
          </a:xfrm>
        </p:spPr>
        <p:txBody>
          <a:bodyPr/>
          <a:lstStyle/>
          <a:p>
            <a:r>
              <a:rPr lang="en-US"/>
              <a:t>Copyright Act of 1790 -- based on Statute of Anne (1710) in England</a:t>
            </a: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988" y="2362200"/>
            <a:ext cx="8580437" cy="4038600"/>
          </a:xfrm>
          <a:prstGeom prst="rect">
            <a:avLst/>
          </a:prstGeom>
          <a:noFill/>
          <a:ln w="12700">
            <a:noFill/>
            <a:miter lim="800000"/>
            <a:headEnd type="none" w="sm" len="sm"/>
            <a:tailEnd type="none" w="sm" len="sm"/>
          </a:ln>
        </p:spPr>
      </p:pic>
      <p:grpSp>
        <p:nvGrpSpPr>
          <p:cNvPr id="2" name="Group 11"/>
          <p:cNvGrpSpPr>
            <a:grpSpLocks/>
          </p:cNvGrpSpPr>
          <p:nvPr/>
        </p:nvGrpSpPr>
        <p:grpSpPr bwMode="auto">
          <a:xfrm>
            <a:off x="2286000" y="1981200"/>
            <a:ext cx="6858000" cy="4343400"/>
            <a:chOff x="1440" y="1248"/>
            <a:chExt cx="4320" cy="2736"/>
          </a:xfrm>
        </p:grpSpPr>
        <p:sp>
          <p:nvSpPr>
            <p:cNvPr id="5128" name="Line 6"/>
            <p:cNvSpPr>
              <a:spLocks noChangeShapeType="1"/>
            </p:cNvSpPr>
            <p:nvPr/>
          </p:nvSpPr>
          <p:spPr bwMode="auto">
            <a:xfrm flipV="1">
              <a:off x="1440" y="1248"/>
              <a:ext cx="1584" cy="2352"/>
            </a:xfrm>
            <a:prstGeom prst="line">
              <a:avLst/>
            </a:prstGeom>
            <a:noFill/>
            <a:ln w="76200">
              <a:solidFill>
                <a:srgbClr val="009900"/>
              </a:solidFill>
              <a:round/>
              <a:headEnd type="none" w="sm" len="sm"/>
              <a:tailEnd type="none" w="sm" len="sm"/>
            </a:ln>
          </p:spPr>
          <p:txBody>
            <a:bodyPr/>
            <a:lstStyle/>
            <a:p>
              <a:endParaRPr lang="en-US"/>
            </a:p>
          </p:txBody>
        </p:sp>
        <p:pic>
          <p:nvPicPr>
            <p:cNvPr id="51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 y="1248"/>
              <a:ext cx="2736" cy="2160"/>
            </a:xfrm>
            <a:prstGeom prst="rect">
              <a:avLst/>
            </a:prstGeom>
            <a:noFill/>
            <a:ln w="12700">
              <a:noFill/>
              <a:miter lim="800000"/>
              <a:headEnd type="none" w="sm" len="sm"/>
              <a:tailEnd type="none" w="sm" len="sm"/>
            </a:ln>
          </p:spPr>
        </p:pic>
        <p:sp>
          <p:nvSpPr>
            <p:cNvPr id="5130" name="Line 7"/>
            <p:cNvSpPr>
              <a:spLocks noChangeShapeType="1"/>
            </p:cNvSpPr>
            <p:nvPr/>
          </p:nvSpPr>
          <p:spPr bwMode="auto">
            <a:xfrm flipV="1">
              <a:off x="1488" y="3408"/>
              <a:ext cx="1392" cy="576"/>
            </a:xfrm>
            <a:prstGeom prst="line">
              <a:avLst/>
            </a:prstGeom>
            <a:noFill/>
            <a:ln w="76200">
              <a:solidFill>
                <a:srgbClr val="009900"/>
              </a:solidFill>
              <a:round/>
              <a:headEnd type="none" w="sm" len="sm"/>
              <a:tailEnd type="none" w="sm" len="sm"/>
            </a:ln>
          </p:spPr>
          <p:txBody>
            <a:bodyPr/>
            <a:lstStyle/>
            <a:p>
              <a:endParaRPr lang="en-US"/>
            </a:p>
          </p:txBody>
        </p:sp>
      </p:grpSp>
      <p:sp>
        <p:nvSpPr>
          <p:cNvPr id="5126" name="Text Box 8"/>
          <p:cNvSpPr txBox="1">
            <a:spLocks noChangeArrowheads="1"/>
          </p:cNvSpPr>
          <p:nvPr/>
        </p:nvSpPr>
        <p:spPr bwMode="auto">
          <a:xfrm>
            <a:off x="1050925" y="6491288"/>
            <a:ext cx="7042150" cy="366712"/>
          </a:xfrm>
          <a:prstGeom prst="rect">
            <a:avLst/>
          </a:prstGeom>
          <a:solidFill>
            <a:srgbClr val="FF9900"/>
          </a:solidFill>
          <a:ln w="12700">
            <a:noFill/>
            <a:miter lim="800000"/>
            <a:headEnd type="none" w="sm" len="sm"/>
            <a:tailEnd type="none" w="sm" len="sm"/>
          </a:ln>
          <a:scene3d>
            <a:camera prst="orthographicFront"/>
            <a:lightRig rig="threePt" dir="t"/>
          </a:scene3d>
          <a:sp3d>
            <a:bevelT/>
          </a:sp3d>
        </p:spPr>
        <p:txBody>
          <a:bodyPr wrap="none">
            <a:spAutoFit/>
          </a:bodyPr>
          <a:lstStyle/>
          <a:p>
            <a:pPr algn="ctr" eaLnBrk="0" hangingPunct="0"/>
            <a:r>
              <a:rPr lang="en-US" sz="1800" i="1" dirty="0"/>
              <a:t>Thanks to Prof Robert Guess of Tidewater Community College!</a:t>
            </a:r>
          </a:p>
        </p:txBody>
      </p:sp>
      <p:sp>
        <p:nvSpPr>
          <p:cNvPr id="5127" name="Text Box 9"/>
          <p:cNvSpPr txBox="1">
            <a:spLocks noChangeArrowheads="1"/>
          </p:cNvSpPr>
          <p:nvPr/>
        </p:nvSpPr>
        <p:spPr bwMode="auto">
          <a:xfrm>
            <a:off x="5775325" y="1535113"/>
            <a:ext cx="3114675" cy="396875"/>
          </a:xfrm>
          <a:prstGeom prst="rect">
            <a:avLst/>
          </a:prstGeom>
          <a:noFill/>
          <a:ln w="12700">
            <a:noFill/>
            <a:miter lim="800000"/>
            <a:headEnd type="none" w="sm" len="sm"/>
            <a:tailEnd type="none" w="sm" len="sm"/>
          </a:ln>
        </p:spPr>
        <p:txBody>
          <a:bodyPr wrap="none">
            <a:spAutoFit/>
          </a:bodyPr>
          <a:lstStyle/>
          <a:p>
            <a:pPr eaLnBrk="0" hangingPunct="0"/>
            <a:r>
              <a:rPr lang="en-US">
                <a:hlinkClick r:id="rId5"/>
              </a:rPr>
              <a:t>http://tinyurl.com/kb295</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152400"/>
            <a:ext cx="7162800" cy="762000"/>
          </a:xfrm>
        </p:spPr>
        <p:txBody>
          <a:bodyPr/>
          <a:lstStyle/>
          <a:p>
            <a:r>
              <a:rPr lang="en-US" dirty="0"/>
              <a:t>History (2)</a:t>
            </a:r>
          </a:p>
        </p:txBody>
      </p:sp>
      <p:sp>
        <p:nvSpPr>
          <p:cNvPr id="6147" name="Rectangle 3"/>
          <p:cNvSpPr>
            <a:spLocks noGrp="1" noChangeArrowheads="1"/>
          </p:cNvSpPr>
          <p:nvPr>
            <p:ph type="body" idx="1"/>
          </p:nvPr>
        </p:nvSpPr>
        <p:spPr>
          <a:xfrm>
            <a:off x="990600" y="990600"/>
            <a:ext cx="7620000" cy="5410200"/>
          </a:xfrm>
        </p:spPr>
        <p:txBody>
          <a:bodyPr/>
          <a:lstStyle/>
          <a:p>
            <a:r>
              <a:rPr lang="en-US" sz="2200" dirty="0"/>
              <a:t>Early 1900s:  Federal copyright laws improved</a:t>
            </a:r>
          </a:p>
          <a:p>
            <a:pPr lvl="1"/>
            <a:r>
              <a:rPr lang="en-US" sz="2200" dirty="0"/>
              <a:t>Despite technological advances, fundamental objective remains constant</a:t>
            </a:r>
          </a:p>
          <a:p>
            <a:pPr lvl="1"/>
            <a:r>
              <a:rPr lang="en-US" sz="2200" dirty="0"/>
              <a:t>Multiple amendments of federal copyright statute to accommodate advances</a:t>
            </a:r>
          </a:p>
          <a:p>
            <a:pPr lvl="2"/>
            <a:r>
              <a:rPr lang="en-US" sz="2200" dirty="0"/>
              <a:t>Question:  Can the law evolve fast enough to accommodate change?</a:t>
            </a:r>
          </a:p>
          <a:p>
            <a:r>
              <a:rPr lang="en-US" sz="2200" dirty="0"/>
              <a:t>1995:  Digital Performance Right in Sound Recordings Act (DPRA) </a:t>
            </a:r>
          </a:p>
          <a:p>
            <a:pPr lvl="1"/>
            <a:r>
              <a:rPr lang="en-US" sz="2200" dirty="0"/>
              <a:t>Passed before pervasiveness of Webcasting</a:t>
            </a:r>
          </a:p>
          <a:p>
            <a:r>
              <a:rPr lang="en-US" sz="2200" dirty="0"/>
              <a:t>1998:  Digital Millennium Copyright Act (DMCA)</a:t>
            </a:r>
          </a:p>
          <a:p>
            <a:pPr lvl="1"/>
            <a:r>
              <a:rPr lang="en-US" sz="2200" dirty="0"/>
              <a:t>Among other requirements, created new statutory license fee requirement for Webcasting services</a:t>
            </a:r>
          </a:p>
        </p:txBody>
      </p:sp>
      <p:sp>
        <p:nvSpPr>
          <p:cNvPr id="6148" name="Text Box 4"/>
          <p:cNvSpPr txBox="1">
            <a:spLocks noChangeArrowheads="1"/>
          </p:cNvSpPr>
          <p:nvPr/>
        </p:nvSpPr>
        <p:spPr bwMode="auto">
          <a:xfrm>
            <a:off x="1284288" y="6032500"/>
            <a:ext cx="6573837" cy="825500"/>
          </a:xfrm>
          <a:prstGeom prst="rect">
            <a:avLst/>
          </a:prstGeom>
          <a:solidFill>
            <a:srgbClr val="FF9900"/>
          </a:solidFill>
          <a:ln w="12700">
            <a:noFill/>
            <a:miter lim="800000"/>
            <a:headEnd type="none" w="sm" len="sm"/>
            <a:tailEnd type="none" w="sm" len="sm"/>
          </a:ln>
          <a:scene3d>
            <a:camera prst="orthographicFront"/>
            <a:lightRig rig="threePt" dir="t"/>
          </a:scene3d>
          <a:sp3d>
            <a:bevelT/>
          </a:sp3d>
        </p:spPr>
        <p:txBody>
          <a:bodyPr wrap="none">
            <a:spAutoFit/>
          </a:bodyPr>
          <a:lstStyle/>
          <a:p>
            <a:pPr algn="ctr" eaLnBrk="0" hangingPunct="0"/>
            <a:r>
              <a:rPr lang="en-US" sz="1600" dirty="0"/>
              <a:t>Prof Guess also contributed this link:  </a:t>
            </a:r>
            <a:r>
              <a:rPr lang="en-US" sz="1600" i="1" dirty="0"/>
              <a:t>Copyright Office maintains </a:t>
            </a:r>
            <a:br>
              <a:rPr lang="en-US" sz="1600" i="1" dirty="0"/>
            </a:br>
            <a:r>
              <a:rPr lang="en-US" sz="1600" i="1" dirty="0"/>
              <a:t>a useful timeline of United States Copyright Laws:</a:t>
            </a:r>
          </a:p>
          <a:p>
            <a:pPr algn="ctr" eaLnBrk="0" hangingPunct="0"/>
            <a:r>
              <a:rPr lang="en-US" sz="1600" i="1" dirty="0">
                <a:hlinkClick r:id="rId3"/>
              </a:rPr>
              <a:t>http://www.copyright.gov/circs/circ1a.html</a:t>
            </a:r>
            <a:r>
              <a:rPr lang="en-US" sz="1600" i="1"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What is Protected by Copyright?</a:t>
            </a:r>
          </a:p>
        </p:txBody>
      </p:sp>
      <p:sp>
        <p:nvSpPr>
          <p:cNvPr id="7171" name="Rectangle 3"/>
          <p:cNvSpPr>
            <a:spLocks noGrp="1" noChangeArrowheads="1"/>
          </p:cNvSpPr>
          <p:nvPr>
            <p:ph type="body" idx="1"/>
          </p:nvPr>
        </p:nvSpPr>
        <p:spPr>
          <a:xfrm>
            <a:off x="990600" y="1676400"/>
            <a:ext cx="3581400" cy="4648200"/>
          </a:xfrm>
        </p:spPr>
        <p:txBody>
          <a:bodyPr/>
          <a:lstStyle/>
          <a:p>
            <a:r>
              <a:rPr lang="en-US" dirty="0"/>
              <a:t>Reproduction</a:t>
            </a:r>
          </a:p>
          <a:p>
            <a:r>
              <a:rPr lang="en-US" dirty="0"/>
              <a:t>Preparation of derivative works</a:t>
            </a:r>
          </a:p>
          <a:p>
            <a:r>
              <a:rPr lang="en-US" dirty="0"/>
              <a:t>Distribution</a:t>
            </a:r>
          </a:p>
          <a:p>
            <a:r>
              <a:rPr lang="en-US" dirty="0"/>
              <a:t>Performance</a:t>
            </a:r>
          </a:p>
          <a:p>
            <a:r>
              <a:rPr lang="en-US" dirty="0"/>
              <a:t>Display in public</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66787" y="1676400"/>
            <a:ext cx="4800600"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Formalities</a:t>
            </a:r>
          </a:p>
        </p:txBody>
      </p:sp>
      <p:sp>
        <p:nvSpPr>
          <p:cNvPr id="8195" name="Rectangle 3"/>
          <p:cNvSpPr>
            <a:spLocks noGrp="1" noChangeArrowheads="1"/>
          </p:cNvSpPr>
          <p:nvPr>
            <p:ph type="body" idx="1"/>
          </p:nvPr>
        </p:nvSpPr>
        <p:spPr>
          <a:xfrm>
            <a:off x="1683521" y="990600"/>
            <a:ext cx="7155679" cy="5334000"/>
          </a:xfrm>
        </p:spPr>
        <p:txBody>
          <a:bodyPr/>
          <a:lstStyle/>
          <a:p>
            <a:r>
              <a:rPr lang="en-US" sz="2300" dirty="0"/>
              <a:t>Original work is automatically copyrighted in the name of the author / creator</a:t>
            </a:r>
          </a:p>
          <a:p>
            <a:pPr lvl="1"/>
            <a:r>
              <a:rPr lang="en-US" sz="2300" dirty="0"/>
              <a:t>Theoretically not </a:t>
            </a:r>
            <a:r>
              <a:rPr lang="en-US" sz="2300" i="1" dirty="0"/>
              <a:t>necessary</a:t>
            </a:r>
            <a:r>
              <a:rPr lang="en-US" sz="2300" dirty="0"/>
              <a:t> to indicate “Copyright © 2011 name-of-author.  All rights reserved.”</a:t>
            </a:r>
          </a:p>
          <a:p>
            <a:pPr lvl="1"/>
            <a:r>
              <a:rPr lang="en-US" sz="2300" i="1" dirty="0"/>
              <a:t>But highly advisable</a:t>
            </a:r>
            <a:r>
              <a:rPr lang="en-US" sz="2300" dirty="0"/>
              <a:t> to do so to strengthen legal position in case of claimed doubt.</a:t>
            </a:r>
          </a:p>
          <a:p>
            <a:pPr lvl="1"/>
            <a:r>
              <a:rPr lang="en-US" sz="2300" dirty="0"/>
              <a:t>Written assertion of copyright eliminates defense of </a:t>
            </a:r>
            <a:r>
              <a:rPr lang="en-US" sz="2300" i="1" dirty="0"/>
              <a:t>innocent infringement</a:t>
            </a:r>
            <a:r>
              <a:rPr lang="en-US" sz="2300" dirty="0"/>
              <a:t> of copyright</a:t>
            </a:r>
          </a:p>
          <a:p>
            <a:r>
              <a:rPr lang="en-US" sz="2300" dirty="0"/>
              <a:t>May </a:t>
            </a:r>
            <a:r>
              <a:rPr lang="en-US" sz="2300" i="1" dirty="0"/>
              <a:t>register </a:t>
            </a:r>
            <a:r>
              <a:rPr lang="en-US" sz="2300" dirty="0"/>
              <a:t>US works with US Copyright Office</a:t>
            </a:r>
          </a:p>
          <a:p>
            <a:pPr lvl="1"/>
            <a:r>
              <a:rPr lang="en-US" sz="2300" dirty="0"/>
              <a:t>Offers increased protection</a:t>
            </a:r>
          </a:p>
          <a:p>
            <a:pPr marL="685800" marR="0" lvl="1" indent="-228600" algn="l" defTabSz="914400" rtl="0" eaLnBrk="0" fontAlgn="base" latinLnBrk="0" hangingPunct="0">
              <a:lnSpc>
                <a:spcPct val="90000"/>
              </a:lnSpc>
              <a:spcBef>
                <a:spcPct val="30000"/>
              </a:spcBef>
              <a:spcAft>
                <a:spcPct val="0"/>
              </a:spcAft>
              <a:buClr>
                <a:schemeClr val="tx1"/>
              </a:buClr>
              <a:buSzPct val="85000"/>
              <a:buFont typeface="Wingdings" pitchFamily="2" charset="2"/>
              <a:buChar char="q"/>
              <a:tabLst/>
              <a:defRPr/>
            </a:pPr>
            <a:r>
              <a:rPr lang="en-US" sz="2300" dirty="0"/>
              <a:t>Register within 3 months of publication</a:t>
            </a:r>
          </a:p>
          <a:p>
            <a:pPr lvl="1"/>
            <a:r>
              <a:rPr lang="en-US" sz="2300" dirty="0"/>
              <a:t>$500-$20,000 statutory damages for infringement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21" y="1371600"/>
            <a:ext cx="152400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Works Made for Hire</a:t>
            </a:r>
          </a:p>
        </p:txBody>
      </p:sp>
      <p:sp>
        <p:nvSpPr>
          <p:cNvPr id="9219" name="Rectangle 3"/>
          <p:cNvSpPr>
            <a:spLocks noGrp="1" noChangeArrowheads="1"/>
          </p:cNvSpPr>
          <p:nvPr>
            <p:ph type="body" idx="1"/>
          </p:nvPr>
        </p:nvSpPr>
        <p:spPr>
          <a:xfrm>
            <a:off x="76200" y="1066800"/>
            <a:ext cx="8077200" cy="5257800"/>
          </a:xfrm>
        </p:spPr>
        <p:txBody>
          <a:bodyPr/>
          <a:lstStyle/>
          <a:p>
            <a:pPr>
              <a:lnSpc>
                <a:spcPct val="80000"/>
              </a:lnSpc>
            </a:pPr>
            <a:r>
              <a:rPr lang="en-US" dirty="0"/>
              <a:t>Full-time employees generally forfeit claim to work created expressly for purpose of their job</a:t>
            </a:r>
          </a:p>
          <a:p>
            <a:pPr lvl="1">
              <a:lnSpc>
                <a:spcPct val="80000"/>
              </a:lnSpc>
            </a:pPr>
            <a:r>
              <a:rPr lang="en-US" dirty="0"/>
              <a:t>Copyright belongs to the employer</a:t>
            </a:r>
          </a:p>
          <a:p>
            <a:pPr>
              <a:lnSpc>
                <a:spcPct val="80000"/>
              </a:lnSpc>
            </a:pPr>
            <a:r>
              <a:rPr lang="en-US" dirty="0"/>
              <a:t>Employers' rights do not apply to creative work </a:t>
            </a:r>
            <a:r>
              <a:rPr lang="en-US" i="1" dirty="0"/>
              <a:t>outside</a:t>
            </a:r>
            <a:r>
              <a:rPr lang="en-US" dirty="0"/>
              <a:t> employment</a:t>
            </a:r>
          </a:p>
          <a:p>
            <a:pPr lvl="2">
              <a:lnSpc>
                <a:spcPct val="80000"/>
              </a:lnSpc>
            </a:pPr>
            <a:r>
              <a:rPr lang="en-US" dirty="0"/>
              <a:t>Not created with </a:t>
            </a:r>
            <a:br>
              <a:rPr lang="en-US" dirty="0"/>
            </a:br>
            <a:r>
              <a:rPr lang="en-US" dirty="0"/>
              <a:t>employer facilities, tools</a:t>
            </a:r>
          </a:p>
          <a:p>
            <a:pPr lvl="2">
              <a:lnSpc>
                <a:spcPct val="80000"/>
              </a:lnSpc>
            </a:pPr>
            <a:r>
              <a:rPr lang="en-US" dirty="0"/>
              <a:t>Not interfering with </a:t>
            </a:r>
            <a:br>
              <a:rPr lang="en-US" dirty="0"/>
            </a:br>
            <a:r>
              <a:rPr lang="en-US" dirty="0"/>
              <a:t>regular work</a:t>
            </a:r>
          </a:p>
          <a:p>
            <a:pPr lvl="2">
              <a:lnSpc>
                <a:spcPct val="80000"/>
              </a:lnSpc>
            </a:pPr>
            <a:r>
              <a:rPr lang="en-US" dirty="0"/>
              <a:t>Created outside normal </a:t>
            </a:r>
            <a:br>
              <a:rPr lang="en-US" dirty="0"/>
            </a:br>
            <a:r>
              <a:rPr lang="en-US" dirty="0"/>
              <a:t>working hours</a:t>
            </a:r>
          </a:p>
          <a:p>
            <a:pPr>
              <a:lnSpc>
                <a:spcPct val="80000"/>
              </a:lnSpc>
            </a:pPr>
            <a:r>
              <a:rPr lang="en-US" dirty="0"/>
              <a:t>Problems can occur when </a:t>
            </a:r>
            <a:br>
              <a:rPr lang="en-US" dirty="0"/>
            </a:br>
            <a:r>
              <a:rPr lang="en-US" dirty="0"/>
              <a:t>creative outside work is </a:t>
            </a:r>
            <a:br>
              <a:rPr lang="en-US" dirty="0"/>
            </a:br>
            <a:r>
              <a:rPr lang="en-US" dirty="0"/>
              <a:t>directly related to job function</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743200"/>
            <a:ext cx="3810000"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Contractual Sale</a:t>
            </a:r>
          </a:p>
        </p:txBody>
      </p:sp>
      <p:sp>
        <p:nvSpPr>
          <p:cNvPr id="10243" name="Rectangle 3"/>
          <p:cNvSpPr>
            <a:spLocks noGrp="1" noChangeArrowheads="1"/>
          </p:cNvSpPr>
          <p:nvPr>
            <p:ph type="body" idx="1"/>
          </p:nvPr>
        </p:nvSpPr>
        <p:spPr>
          <a:xfrm>
            <a:off x="152399" y="1066800"/>
            <a:ext cx="8753475" cy="5638800"/>
          </a:xfrm>
        </p:spPr>
        <p:txBody>
          <a:bodyPr/>
          <a:lstStyle/>
          <a:p>
            <a:pPr>
              <a:lnSpc>
                <a:spcPct val="80000"/>
              </a:lnSpc>
            </a:pPr>
            <a:r>
              <a:rPr lang="en-US" sz="2200" dirty="0"/>
              <a:t>Copyright ownership may </a:t>
            </a:r>
            <a:br>
              <a:rPr lang="en-US" sz="2200" dirty="0"/>
            </a:br>
            <a:r>
              <a:rPr lang="en-US" sz="2200" dirty="0"/>
              <a:t>be traded or sold</a:t>
            </a:r>
          </a:p>
          <a:p>
            <a:pPr>
              <a:lnSpc>
                <a:spcPct val="80000"/>
              </a:lnSpc>
            </a:pPr>
            <a:r>
              <a:rPr lang="en-US" sz="2200" dirty="0"/>
              <a:t>Employers often include </a:t>
            </a:r>
            <a:br>
              <a:rPr lang="en-US" sz="2200" dirty="0"/>
            </a:br>
            <a:r>
              <a:rPr lang="en-US" sz="2200" dirty="0"/>
              <a:t>clause claiming copyright </a:t>
            </a:r>
            <a:br>
              <a:rPr lang="en-US" sz="2200" dirty="0"/>
            </a:br>
            <a:r>
              <a:rPr lang="en-US" sz="2200" dirty="0"/>
              <a:t>over </a:t>
            </a:r>
            <a:r>
              <a:rPr lang="en-US" sz="2200" i="1" dirty="0"/>
              <a:t>all</a:t>
            </a:r>
            <a:r>
              <a:rPr lang="en-US" sz="2200" dirty="0"/>
              <a:t> creations by </a:t>
            </a:r>
            <a:br>
              <a:rPr lang="en-US" sz="2200" dirty="0"/>
            </a:br>
            <a:r>
              <a:rPr lang="en-US" sz="2200" dirty="0"/>
              <a:t>employee</a:t>
            </a:r>
          </a:p>
          <a:p>
            <a:pPr lvl="1">
              <a:lnSpc>
                <a:spcPct val="80000"/>
              </a:lnSpc>
            </a:pPr>
            <a:r>
              <a:rPr lang="en-US" sz="2200" dirty="0"/>
              <a:t>Sometimes specify work </a:t>
            </a:r>
            <a:br>
              <a:rPr lang="en-US" sz="2200" dirty="0"/>
            </a:br>
            <a:r>
              <a:rPr lang="en-US" sz="2200" dirty="0"/>
              <a:t>created for any purpose </a:t>
            </a:r>
            <a:br>
              <a:rPr lang="en-US" sz="2200" dirty="0"/>
            </a:br>
            <a:r>
              <a:rPr lang="en-US" sz="2200" dirty="0"/>
              <a:t>and at any time</a:t>
            </a:r>
          </a:p>
          <a:p>
            <a:pPr lvl="2">
              <a:lnSpc>
                <a:spcPct val="80000"/>
              </a:lnSpc>
            </a:pPr>
            <a:r>
              <a:rPr lang="en-US" sz="2200" dirty="0"/>
              <a:t>E.g., children's story </a:t>
            </a:r>
            <a:br>
              <a:rPr lang="en-US" sz="2200" dirty="0"/>
            </a:br>
            <a:r>
              <a:rPr lang="en-US" sz="2200" dirty="0"/>
              <a:t>book</a:t>
            </a:r>
          </a:p>
          <a:p>
            <a:pPr lvl="1">
              <a:lnSpc>
                <a:spcPct val="80000"/>
              </a:lnSpc>
            </a:pPr>
            <a:r>
              <a:rPr lang="en-US" sz="2200" dirty="0"/>
              <a:t>No obligation to agree to </a:t>
            </a:r>
            <a:br>
              <a:rPr lang="en-US" sz="2200" dirty="0"/>
            </a:br>
            <a:r>
              <a:rPr lang="en-US" sz="2200" dirty="0"/>
              <a:t>such clause</a:t>
            </a:r>
          </a:p>
          <a:p>
            <a:pPr lvl="1">
              <a:lnSpc>
                <a:spcPct val="80000"/>
              </a:lnSpc>
            </a:pPr>
            <a:r>
              <a:rPr lang="en-US" sz="2200" dirty="0"/>
              <a:t>But no obligation to hire </a:t>
            </a:r>
            <a:br>
              <a:rPr lang="en-US" sz="2200" dirty="0"/>
            </a:br>
            <a:r>
              <a:rPr lang="en-US" sz="2200" dirty="0"/>
              <a:t>employee without such agreement</a:t>
            </a:r>
          </a:p>
          <a:p>
            <a:pPr>
              <a:lnSpc>
                <a:spcPct val="80000"/>
              </a:lnSpc>
            </a:pPr>
            <a:r>
              <a:rPr lang="en-US" sz="2200" dirty="0"/>
              <a:t>Publishers almost always try to get </a:t>
            </a:r>
            <a:r>
              <a:rPr lang="en-US" sz="2200" i="1" dirty="0"/>
              <a:t>all</a:t>
            </a:r>
            <a:r>
              <a:rPr lang="en-US" sz="2200" dirty="0"/>
              <a:t> rights</a:t>
            </a:r>
          </a:p>
          <a:p>
            <a:pPr lvl="1">
              <a:lnSpc>
                <a:spcPct val="80000"/>
              </a:lnSpc>
            </a:pPr>
            <a:r>
              <a:rPr lang="en-US" sz="2200" dirty="0"/>
              <a:t>Noteworthy case distinguishes between </a:t>
            </a:r>
            <a:r>
              <a:rPr lang="en-US" sz="2200" i="1" dirty="0"/>
              <a:t>paper</a:t>
            </a:r>
            <a:r>
              <a:rPr lang="en-US" sz="2200" dirty="0"/>
              <a:t> publication and </a:t>
            </a:r>
            <a:r>
              <a:rPr lang="en-US" sz="2200" i="1" dirty="0"/>
              <a:t>electronic</a:t>
            </a:r>
            <a:r>
              <a:rPr lang="en-US" sz="2200" dirty="0"/>
              <a:t> publication </a:t>
            </a:r>
            <a:r>
              <a:rPr lang="en-US" sz="2200" i="1" dirty="0"/>
              <a:t>(see next slide)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90600"/>
            <a:ext cx="4333875"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zoom/>
  </p:transition>
</p:sld>
</file>

<file path=ppt/theme/theme1.xml><?xml version="1.0" encoding="utf-8"?>
<a:theme xmlns:a="http://schemas.openxmlformats.org/drawingml/2006/main" name="CJ 341 Class Not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 341 Class Notes</Template>
  <TotalTime>891</TotalTime>
  <Words>2232</Words>
  <Application>Microsoft Office PowerPoint</Application>
  <PresentationFormat>On-screen Show (4:3)</PresentationFormat>
  <Paragraphs>248</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Narrow</vt:lpstr>
      <vt:lpstr>Bookman Old Style</vt:lpstr>
      <vt:lpstr>Times New Roman</vt:lpstr>
      <vt:lpstr>Wingdings</vt:lpstr>
      <vt:lpstr>CJ 341 Class Notes</vt:lpstr>
      <vt:lpstr>Copyright &amp;  Fair Use</vt:lpstr>
      <vt:lpstr>Topics</vt:lpstr>
      <vt:lpstr>Purpose</vt:lpstr>
      <vt:lpstr>History (1)</vt:lpstr>
      <vt:lpstr>History (2)</vt:lpstr>
      <vt:lpstr>What is Protected by Copyright?</vt:lpstr>
      <vt:lpstr>Formalities</vt:lpstr>
      <vt:lpstr>Works Made for Hire</vt:lpstr>
      <vt:lpstr>Contractual Sale</vt:lpstr>
      <vt:lpstr>Writers Win a Court Battle for Control  1999-09</vt:lpstr>
      <vt:lpstr>Infringement</vt:lpstr>
      <vt:lpstr>Facts?</vt:lpstr>
      <vt:lpstr>Hot News Misappropriation</vt:lpstr>
      <vt:lpstr>Burden of Proof for Felony</vt:lpstr>
      <vt:lpstr>Burden of Proof For Misdemeanor</vt:lpstr>
      <vt:lpstr>1st Amendment?</vt:lpstr>
      <vt:lpstr>Defenses to Copyright Infringement:  First Sale</vt:lpstr>
      <vt:lpstr>Defenses to Copyright Infringement: Lack of Intent</vt:lpstr>
      <vt:lpstr>Fair Use Exception</vt:lpstr>
      <vt:lpstr>Fair Use Doctrine: 17 USC § 107</vt:lpstr>
      <vt:lpstr>Fair Use</vt:lpstr>
      <vt:lpstr>Fair Use Guidelines</vt:lpstr>
      <vt:lpstr>Fair Use – cont'd</vt:lpstr>
      <vt:lpstr>Teachers Try to Extend Fair Use  1999-02</vt:lpstr>
      <vt:lpstr>Teachers Get Support for Fair Use  1999-05</vt:lpstr>
      <vt:lpstr>Georgia State  University (2008)</vt:lpstr>
      <vt:lpstr>Helpful Guides to Fair Use</vt:lpstr>
      <vt:lpstr>Restrictions on Showing Movies (1)</vt:lpstr>
      <vt:lpstr>Restrictions on Showing Movies (2)</vt:lpstr>
      <vt:lpstr>Now go and study</vt:lpstr>
    </vt:vector>
  </TitlesOfParts>
  <Manager>Stan Shernock, PhD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and Fair Use</dc:title>
  <dc:subject>CJ341/IA241 lecture 12</dc:subject>
  <dc:creator>M. E. Kabay, PhD, CISSP-ISSMP</dc:creator>
  <cp:keywords/>
  <dc:description>Updated 2013-10-21</dc:description>
  <cp:lastModifiedBy>Mich Kabay</cp:lastModifiedBy>
  <cp:revision>179</cp:revision>
  <dcterms:created xsi:type="dcterms:W3CDTF">2006-09-13T14:01:14Z</dcterms:created>
  <dcterms:modified xsi:type="dcterms:W3CDTF">2021-02-05T19:55:32Z</dcterms:modified>
  <cp:category/>
</cp:coreProperties>
</file>