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9"/>
  </p:notesMasterIdLst>
  <p:handoutMasterIdLst>
    <p:handoutMasterId r:id="rId40"/>
  </p:handoutMasterIdLst>
  <p:sldIdLst>
    <p:sldId id="285" r:id="rId2"/>
    <p:sldId id="291" r:id="rId3"/>
    <p:sldId id="327" r:id="rId4"/>
    <p:sldId id="348" r:id="rId5"/>
    <p:sldId id="344" r:id="rId6"/>
    <p:sldId id="345" r:id="rId7"/>
    <p:sldId id="346" r:id="rId8"/>
    <p:sldId id="347" r:id="rId9"/>
    <p:sldId id="329" r:id="rId10"/>
    <p:sldId id="328" r:id="rId11"/>
    <p:sldId id="330" r:id="rId12"/>
    <p:sldId id="331" r:id="rId13"/>
    <p:sldId id="332" r:id="rId14"/>
    <p:sldId id="333" r:id="rId15"/>
    <p:sldId id="334" r:id="rId16"/>
    <p:sldId id="335" r:id="rId17"/>
    <p:sldId id="349" r:id="rId18"/>
    <p:sldId id="336" r:id="rId19"/>
    <p:sldId id="350" r:id="rId20"/>
    <p:sldId id="338" r:id="rId21"/>
    <p:sldId id="341" r:id="rId22"/>
    <p:sldId id="339" r:id="rId23"/>
    <p:sldId id="340" r:id="rId24"/>
    <p:sldId id="353" r:id="rId25"/>
    <p:sldId id="342" r:id="rId26"/>
    <p:sldId id="343" r:id="rId27"/>
    <p:sldId id="337" r:id="rId28"/>
    <p:sldId id="351" r:id="rId29"/>
    <p:sldId id="352" r:id="rId30"/>
    <p:sldId id="354" r:id="rId31"/>
    <p:sldId id="326" r:id="rId32"/>
    <p:sldId id="323" r:id="rId33"/>
    <p:sldId id="324" r:id="rId34"/>
    <p:sldId id="325" r:id="rId35"/>
    <p:sldId id="355" r:id="rId36"/>
    <p:sldId id="356" r:id="rId37"/>
    <p:sldId id="288" r:id="rId38"/>
  </p:sldIdLst>
  <p:sldSz cx="9144000" cy="6858000" type="screen4x3"/>
  <p:notesSz cx="8178800" cy="107188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376">
          <p15:clr>
            <a:srgbClr val="A4A3A4"/>
          </p15:clr>
        </p15:guide>
        <p15:guide id="2" pos="257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86452" autoAdjust="0"/>
  </p:normalViewPr>
  <p:slideViewPr>
    <p:cSldViewPr>
      <p:cViewPr>
        <p:scale>
          <a:sx n="75" d="100"/>
          <a:sy n="75" d="100"/>
        </p:scale>
        <p:origin x="-2664" y="-1044"/>
      </p:cViewPr>
      <p:guideLst>
        <p:guide orient="horz" pos="2160"/>
        <p:guide pos="2880"/>
      </p:guideLst>
    </p:cSldViewPr>
  </p:slideViewPr>
  <p:outlineViewPr>
    <p:cViewPr>
      <p:scale>
        <a:sx n="25" d="100"/>
        <a:sy n="25" d="100"/>
      </p:scale>
      <p:origin x="0" y="19950"/>
    </p:cViewPr>
  </p:outlineViewPr>
  <p:notesTextViewPr>
    <p:cViewPr>
      <p:scale>
        <a:sx n="100" d="100"/>
        <a:sy n="100" d="100"/>
      </p:scale>
      <p:origin x="0" y="0"/>
    </p:cViewPr>
  </p:notesTextViewPr>
  <p:sorterViewPr>
    <p:cViewPr>
      <p:scale>
        <a:sx n="100" d="100"/>
        <a:sy n="100" d="100"/>
      </p:scale>
      <p:origin x="0" y="2820"/>
    </p:cViewPr>
  </p:sorterViewPr>
  <p:notesViewPr>
    <p:cSldViewPr>
      <p:cViewPr varScale="1">
        <p:scale>
          <a:sx n="71" d="100"/>
          <a:sy n="71" d="100"/>
        </p:scale>
        <p:origin x="-3216" y="-114"/>
      </p:cViewPr>
      <p:guideLst>
        <p:guide orient="horz" pos="3376"/>
        <p:guide pos="25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16163" y="482600"/>
            <a:ext cx="3546475" cy="307975"/>
          </a:xfrm>
          <a:prstGeom prst="rect">
            <a:avLst/>
          </a:prstGeom>
        </p:spPr>
        <p:txBody>
          <a:bodyPr vert="horz" lIns="91440" tIns="45720" rIns="91440" bIns="45720" rtlCol="0"/>
          <a:lstStyle>
            <a:lvl1pPr algn="ctr" eaLnBrk="0" hangingPunct="0">
              <a:defRPr sz="1800"/>
            </a:lvl1pPr>
          </a:lstStyle>
          <a:p>
            <a:pPr>
              <a:defRPr/>
            </a:pPr>
            <a:r>
              <a:rPr lang="pt-BR"/>
              <a:t>CJ341/IA241/IA241 Class Notes</a:t>
            </a:r>
            <a:endParaRPr lang="en-US"/>
          </a:p>
        </p:txBody>
      </p:sp>
      <p:sp>
        <p:nvSpPr>
          <p:cNvPr id="3" name="Slide Number Placeholder 2"/>
          <p:cNvSpPr>
            <a:spLocks noGrp="1"/>
          </p:cNvSpPr>
          <p:nvPr>
            <p:ph type="sldNum" sz="quarter" idx="3"/>
          </p:nvPr>
        </p:nvSpPr>
        <p:spPr>
          <a:xfrm>
            <a:off x="1588" y="9931400"/>
            <a:ext cx="8177212" cy="284163"/>
          </a:xfrm>
          <a:prstGeom prst="rect">
            <a:avLst/>
          </a:prstGeom>
        </p:spPr>
        <p:txBody>
          <a:bodyPr vert="horz" lIns="91440" tIns="45720" rIns="91440" bIns="45720" rtlCol="0" anchor="b"/>
          <a:lstStyle>
            <a:lvl1pPr algn="ctr" eaLnBrk="0" hangingPunct="0">
              <a:defRPr sz="1200"/>
            </a:lvl1pPr>
          </a:lstStyle>
          <a:p>
            <a:pPr>
              <a:defRPr/>
            </a:pPr>
            <a:fld id="{CB081C28-9888-4B84-BBBC-D71CF61D8FE5}" type="slidenum">
              <a:rPr lang="en-US"/>
              <a:pPr>
                <a:defRPr/>
              </a:pPr>
              <a:t>‹#›</a:t>
            </a:fld>
            <a:endParaRPr lang="en-US"/>
          </a:p>
        </p:txBody>
      </p:sp>
    </p:spTree>
    <p:extLst>
      <p:ext uri="{BB962C8B-B14F-4D97-AF65-F5344CB8AC3E}">
        <p14:creationId xmlns:p14="http://schemas.microsoft.com/office/powerpoint/2010/main" val="1468095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544888" cy="536575"/>
          </a:xfrm>
          <a:prstGeom prst="rect">
            <a:avLst/>
          </a:prstGeom>
          <a:noFill/>
          <a:ln w="9525">
            <a:noFill/>
            <a:miter lim="800000"/>
            <a:headEnd/>
            <a:tailEnd/>
          </a:ln>
          <a:effectLst/>
        </p:spPr>
        <p:txBody>
          <a:bodyPr vert="horz" wrap="square" lIns="107981" tIns="53991" rIns="107981" bIns="53991" numCol="1" anchor="t" anchorCtr="0" compatLnSpc="1">
            <a:prstTxWarp prst="textNoShape">
              <a:avLst/>
            </a:prstTxWarp>
          </a:bodyPr>
          <a:lstStyle>
            <a:lvl1pPr defTabSz="1079500" eaLnBrk="1" hangingPunct="1">
              <a:defRPr sz="1400" b="0">
                <a:latin typeface="Arial" charset="0"/>
              </a:defRPr>
            </a:lvl1pPr>
          </a:lstStyle>
          <a:p>
            <a:pPr>
              <a:defRPr/>
            </a:pPr>
            <a:endParaRPr lang="en-US"/>
          </a:p>
        </p:txBody>
      </p:sp>
      <p:sp>
        <p:nvSpPr>
          <p:cNvPr id="7171" name="Rectangle 3"/>
          <p:cNvSpPr>
            <a:spLocks noGrp="1" noChangeArrowheads="1"/>
          </p:cNvSpPr>
          <p:nvPr>
            <p:ph type="dt" idx="1"/>
          </p:nvPr>
        </p:nvSpPr>
        <p:spPr bwMode="auto">
          <a:xfrm>
            <a:off x="4632325" y="0"/>
            <a:ext cx="3544888" cy="536575"/>
          </a:xfrm>
          <a:prstGeom prst="rect">
            <a:avLst/>
          </a:prstGeom>
          <a:noFill/>
          <a:ln w="9525">
            <a:noFill/>
            <a:miter lim="800000"/>
            <a:headEnd/>
            <a:tailEnd/>
          </a:ln>
          <a:effectLst/>
        </p:spPr>
        <p:txBody>
          <a:bodyPr vert="horz" wrap="square" lIns="107981" tIns="53991" rIns="107981" bIns="53991" numCol="1" anchor="t" anchorCtr="0" compatLnSpc="1">
            <a:prstTxWarp prst="textNoShape">
              <a:avLst/>
            </a:prstTxWarp>
          </a:bodyPr>
          <a:lstStyle>
            <a:lvl1pPr algn="r" defTabSz="1079500" eaLnBrk="1" hangingPunct="1">
              <a:defRPr sz="1400" b="0">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409700" y="803275"/>
            <a:ext cx="5359400" cy="40195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817563" y="5091113"/>
            <a:ext cx="6543675" cy="4824412"/>
          </a:xfrm>
          <a:prstGeom prst="rect">
            <a:avLst/>
          </a:prstGeom>
          <a:noFill/>
          <a:ln w="9525">
            <a:noFill/>
            <a:miter lim="800000"/>
            <a:headEnd/>
            <a:tailEnd/>
          </a:ln>
          <a:effectLst/>
        </p:spPr>
        <p:txBody>
          <a:bodyPr vert="horz" wrap="square" lIns="107981" tIns="53991" rIns="107981" bIns="539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10180638"/>
            <a:ext cx="3544888" cy="536575"/>
          </a:xfrm>
          <a:prstGeom prst="rect">
            <a:avLst/>
          </a:prstGeom>
          <a:noFill/>
          <a:ln w="9525">
            <a:noFill/>
            <a:miter lim="800000"/>
            <a:headEnd/>
            <a:tailEnd/>
          </a:ln>
          <a:effectLst/>
        </p:spPr>
        <p:txBody>
          <a:bodyPr vert="horz" wrap="square" lIns="107981" tIns="53991" rIns="107981" bIns="53991" numCol="1" anchor="b" anchorCtr="0" compatLnSpc="1">
            <a:prstTxWarp prst="textNoShape">
              <a:avLst/>
            </a:prstTxWarp>
          </a:bodyPr>
          <a:lstStyle>
            <a:lvl1pPr defTabSz="1079500" eaLnBrk="1" hangingPunct="1">
              <a:defRPr sz="1400" b="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632325" y="10180638"/>
            <a:ext cx="3544888" cy="536575"/>
          </a:xfrm>
          <a:prstGeom prst="rect">
            <a:avLst/>
          </a:prstGeom>
          <a:noFill/>
          <a:ln w="9525">
            <a:noFill/>
            <a:miter lim="800000"/>
            <a:headEnd/>
            <a:tailEnd/>
          </a:ln>
          <a:effectLst/>
        </p:spPr>
        <p:txBody>
          <a:bodyPr vert="horz" wrap="square" lIns="107981" tIns="53991" rIns="107981" bIns="53991" numCol="1" anchor="b" anchorCtr="0" compatLnSpc="1">
            <a:prstTxWarp prst="textNoShape">
              <a:avLst/>
            </a:prstTxWarp>
          </a:bodyPr>
          <a:lstStyle>
            <a:lvl1pPr algn="r" defTabSz="1079500" eaLnBrk="1" hangingPunct="1">
              <a:defRPr sz="1400" b="0">
                <a:latin typeface="Arial" charset="0"/>
              </a:defRPr>
            </a:lvl1pPr>
          </a:lstStyle>
          <a:p>
            <a:pPr>
              <a:defRPr/>
            </a:pPr>
            <a:fld id="{B648E524-AF9F-442A-8A73-E9744FAA60C0}" type="slidenum">
              <a:rPr lang="en-US"/>
              <a:pPr>
                <a:defRPr/>
              </a:pPr>
              <a:t>‹#›</a:t>
            </a:fld>
            <a:endParaRPr lang="en-US"/>
          </a:p>
        </p:txBody>
      </p:sp>
    </p:spTree>
    <p:extLst>
      <p:ext uri="{BB962C8B-B14F-4D97-AF65-F5344CB8AC3E}">
        <p14:creationId xmlns:p14="http://schemas.microsoft.com/office/powerpoint/2010/main" val="3330902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ACCEF0E-2D81-4B4A-AE19-92CB3181405C}" type="slidenum">
              <a:rPr lang="en-US" smtClean="0"/>
              <a:pPr/>
              <a:t>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3162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B2BC8EF-53AA-48E0-969A-CB9A6E1D8594}" type="slidenum">
              <a:rPr lang="en-US" smtClean="0"/>
              <a:pPr/>
              <a:t>10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25055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5B44E3F-C989-4491-910B-3563CCB0EE21}" type="slidenum">
              <a:rPr lang="en-US" smtClean="0"/>
              <a:pPr/>
              <a:t>11</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7706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68A959F-2A25-46A2-9F4F-5D25C41C81C2}" type="slidenum">
              <a:rPr lang="en-US" smtClean="0"/>
              <a:pPr/>
              <a:t>12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6893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5F1FDD3-A2B2-41B8-B466-B3DF49836C70}" type="slidenum">
              <a:rPr lang="en-US" smtClean="0"/>
              <a:pPr/>
              <a:t>13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64493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B5793B6-9A5C-4530-A3BB-8483A9CF8F34}" type="slidenum">
              <a:rPr lang="en-US" smtClean="0"/>
              <a:pPr/>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02002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3772897-C152-4989-A193-B0A0105C9A1E}" type="slidenum">
              <a:rPr lang="en-US" smtClean="0"/>
              <a:pPr/>
              <a:t>15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96969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91A2825-D204-48B0-9731-755408ED0448}" type="slidenum">
              <a:rPr lang="en-US" smtClean="0"/>
              <a:pPr/>
              <a:t>16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66499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A5D44D-2E56-4F80-999A-A0E11662E851}" type="slidenum">
              <a:rPr lang="en-US" smtClean="0"/>
              <a:pPr/>
              <a:t>17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40112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5103D1E-D3D0-44A0-8E28-BF6B377678B0}" type="slidenum">
              <a:rPr lang="en-US" smtClean="0"/>
              <a:pPr/>
              <a:t>18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47775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9918B86-F0EE-465A-A47C-52DE115E9857}" type="slidenum">
              <a:rPr lang="en-US" smtClean="0"/>
              <a:pPr/>
              <a:t>19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071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A366A72-F1E5-4172-A557-4DAD05E1B59C}" type="slidenum">
              <a:rPr lang="en-US" smtClean="0"/>
              <a:pPr/>
              <a:t>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81334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72F83CE-7579-420E-A838-16EEEB90E61F}" type="slidenum">
              <a:rPr lang="en-US" smtClean="0"/>
              <a:pPr/>
              <a:t>20</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15550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85158F6-9D4B-44E1-9B55-6EAFEF09FA30}" type="slidenum">
              <a:rPr lang="en-US" smtClean="0"/>
              <a:pPr/>
              <a:t>21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56231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5D5D64F-0944-4BEE-BDF4-273EDB5A2F15}" type="slidenum">
              <a:rPr lang="en-US" smtClean="0"/>
              <a:pPr/>
              <a:t>22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71016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B9559AB-5CA5-4F71-A37A-B6F5BC254149}" type="slidenum">
              <a:rPr lang="en-US" smtClean="0"/>
              <a:pPr/>
              <a:t>23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09960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2384A6C-C3D7-48EA-964D-3FA1CC711B1A}" type="slidenum">
              <a:rPr lang="en-US" smtClean="0"/>
              <a:pPr/>
              <a:t>24</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58536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FA5E895-B5E0-4F5E-B916-651FB6D00458}" type="slidenum">
              <a:rPr lang="en-US" smtClean="0"/>
              <a:pPr/>
              <a:t>25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26794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E7CAD4B-AC0D-440C-B535-0E1D086B9B92}" type="slidenum">
              <a:rPr lang="en-US" smtClean="0"/>
              <a:pPr/>
              <a:t>26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51789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92BB13F-ACD2-4A68-99EF-3B9462F93AD6}" type="slidenum">
              <a:rPr lang="en-US" smtClean="0"/>
              <a:pPr/>
              <a:t>27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90068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4F8120E-84BA-4B31-9172-3FD4235574F8}" type="slidenum">
              <a:rPr lang="en-US" smtClean="0"/>
              <a:pPr/>
              <a:t>28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83980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56F3259-DF8D-4FF8-9EAA-25FFB375C474}" type="slidenum">
              <a:rPr lang="en-US" smtClean="0"/>
              <a:pPr/>
              <a:t>29</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10906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19EDD73-A169-4BE7-BE20-24671AD4BA96}" type="slidenum">
              <a:rPr lang="en-US" smtClean="0"/>
              <a:pPr/>
              <a:t>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1203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B520098-2ABE-4715-9AE3-D9732122AD84}" type="slidenum">
              <a:rPr lang="en-US" smtClean="0"/>
              <a:pPr/>
              <a:t>30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95164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598A7BF-2CB6-48ED-A8D2-85D1389BEB20}" type="slidenum">
              <a:rPr lang="en-US" smtClean="0"/>
              <a:pPr/>
              <a:t>31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2071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FE8874D-BFA6-4C74-9C26-628DF8E1E51C}" type="slidenum">
              <a:rPr lang="en-US" smtClean="0"/>
              <a:pPr/>
              <a:t>32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96278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1E2045D-0DEF-4D68-95F5-5FC1CF5CD264}" type="slidenum">
              <a:rPr lang="en-US" smtClean="0"/>
              <a:pPr/>
              <a:t>33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42993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732BC2A-164A-4618-855E-F362300468E5}" type="slidenum">
              <a:rPr lang="en-US" smtClean="0"/>
              <a:pPr/>
              <a:t>34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54081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5E7245F-EDE8-4B3A-A3A6-52DA0BD8432A}" type="slidenum">
              <a:rPr lang="en-US" smtClean="0"/>
              <a:pPr/>
              <a:t>35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8261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48E524-AF9F-442A-8A73-E9744FAA60C0}" type="slidenum">
              <a:rPr lang="en-US" smtClean="0"/>
              <a:pPr>
                <a:defRPr/>
              </a:pPr>
              <a:t>36</a:t>
            </a:fld>
            <a:endParaRPr lang="en-US"/>
          </a:p>
        </p:txBody>
      </p:sp>
    </p:spTree>
    <p:extLst>
      <p:ext uri="{BB962C8B-B14F-4D97-AF65-F5344CB8AC3E}">
        <p14:creationId xmlns:p14="http://schemas.microsoft.com/office/powerpoint/2010/main" val="3722279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AF82241-C0E0-4AFD-82D6-A22E9E46BF04}" type="slidenum">
              <a:rPr lang="en-US" smtClean="0"/>
              <a:pPr/>
              <a:t>37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620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11097A7-191C-4D4E-8501-3899063C2E76}" type="slidenum">
              <a:rPr lang="en-US" smtClean="0"/>
              <a:pPr/>
              <a:t>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1273175" y="5092700"/>
            <a:ext cx="5905500" cy="4822825"/>
          </a:xfrm>
          <a:noFill/>
          <a:ln/>
        </p:spPr>
        <p:txBody>
          <a:bodyPr/>
          <a:lstStyle/>
          <a:p>
            <a:pPr marL="190500" indent="-190500" eaLnBrk="1" hangingPunct="1"/>
            <a:r>
              <a:rPr lang="fr-CA" b="1"/>
              <a:t>(From </a:t>
            </a:r>
            <a:r>
              <a:rPr lang="fr-CA" b="1" i="1"/>
              <a:t>IYIR 2000:</a:t>
            </a:r>
            <a:r>
              <a:rPr lang="fr-CA" b="1"/>
              <a:t>  NewsScan abstracts used with permission of the authors)</a:t>
            </a:r>
          </a:p>
          <a:p>
            <a:pPr marL="190500" indent="-190500" eaLnBrk="1" hangingPunct="1">
              <a:buFontTx/>
              <a:buChar char="•"/>
            </a:pPr>
            <a:r>
              <a:rPr lang="en-US"/>
              <a:t>U.S. District Judge Jed Rakoff . . . [said] MP3.com is using "indefensible" and "frivolous" arguments in its defense against charges of copyright violations brought by the Recording Industry Association of America. The judge, in ruling against MP3.com, determined that the company "is replaying for the subscribers converted versions of the recordings it copied, without authorization, from plaintiffs' copyrighted CDs. On its face, this makes out a presumptive case of infringement." Rakoff called MP3.com's fair-use defense "indefensible" and its claim that it was protecting record companies from music pirates "frivolous." (Bloomberg/Los Angeles Times 5 May 2000)</a:t>
            </a:r>
            <a:endParaRPr lang="fr-CA"/>
          </a:p>
          <a:p>
            <a:pPr marL="190500" indent="-190500" eaLnBrk="1" hangingPunct="1">
              <a:buFontTx/>
              <a:buChar char="•"/>
            </a:pPr>
            <a:r>
              <a:rPr lang="en-US"/>
              <a:t>[In a related case,] Settling a copyright infringement lawsuit brought against it by Warner Music and BMG Entertainment, the Internet music distribution company MP3.com . . . signed licensing agreements with both those companies. Customers are able to access music in the MP3 database at any time and from any device with Internet access. Warner executive Paul Vidich . . . [said] that the settlement agreement "clearly affirms the right of copyright owners to be compensated for the use of their works on the Internet." (AP/San Jose Mercury News 9 Jun 2000)</a:t>
            </a:r>
            <a:endParaRPr lang="fr-CA"/>
          </a:p>
          <a:p>
            <a:pPr marL="190500" indent="-190500" eaLnBrk="1" hangingPunct="1">
              <a:buFontTx/>
              <a:buChar char="•"/>
            </a:pPr>
            <a:r>
              <a:rPr lang="en-US"/>
              <a:t>[In September,] . . . federal judge [Jed Rakoff ] . . . ruled that MP3.com willfully violated music copyrights and . . . ordered it to pay at least $117 million in damages to Seagram's Universal Music Group -- believed to be the largest copyright infringement penalty in history. "This should send a message that there are consequences when a business recklessly disregards the copyright law," says a senior VP of the Recording Industry Association of America, which represents Universal and the four other major music companies. "We trust this will encourage those who want to build a business using other people's copyrighted works to seek permission to do so in advance." The industry's lawsuit claimed that MP3.com had violated copyright laws by creating a database of 80,000 unauthorized CDs, and the judge's ruling assessed a $25,000 penalty for every Universal CD illegally posted on its My.MP3.com service -- somewhere between 4,700 and 10,000 recordings. MP3.com . . . [said] it will appeal the ruling, which it called "draconian." (Los Angeles Times 7 Sep 2000)</a:t>
            </a:r>
            <a:endParaRPr lang="fr-CA"/>
          </a:p>
        </p:txBody>
      </p:sp>
    </p:spTree>
    <p:extLst>
      <p:ext uri="{BB962C8B-B14F-4D97-AF65-F5344CB8AC3E}">
        <p14:creationId xmlns:p14="http://schemas.microsoft.com/office/powerpoint/2010/main" val="3869491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986D02F-FDEE-4253-A14A-26AAAD4ED53A}" type="slidenum">
              <a:rPr lang="en-US" smtClean="0"/>
              <a:pPr/>
              <a:t>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5483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9F5312F-3843-4F26-BE3E-C46477219A70}" type="slidenum">
              <a:rPr lang="en-US" smtClean="0"/>
              <a:pPr/>
              <a:t>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9497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C45B223-0B69-47F5-A5CD-3177A7E4E111}" type="slidenum">
              <a:rPr lang="en-US" smtClean="0"/>
              <a:pPr/>
              <a:t>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4345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A1A084-8BC3-4E7D-96AE-E9AC82963891}" type="slidenum">
              <a:rPr lang="en-US" smtClean="0"/>
              <a:pPr/>
              <a:t>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8248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CCD2DA6-F3AD-4F0C-971A-9C1A63D9A101}" type="slidenum">
              <a:rPr lang="en-US" smtClean="0"/>
              <a:pPr/>
              <a:t>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2773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ChangeArrowheads="1"/>
          </p:cNvSpPr>
          <p:nvPr/>
        </p:nvSpPr>
        <p:spPr bwMode="auto">
          <a:xfrm>
            <a:off x="0" y="6494463"/>
            <a:ext cx="465138" cy="366712"/>
          </a:xfrm>
          <a:prstGeom prst="rect">
            <a:avLst/>
          </a:prstGeom>
          <a:noFill/>
          <a:ln w="12700">
            <a:noFill/>
            <a:miter lim="800000"/>
            <a:headEnd/>
            <a:tailEnd/>
          </a:ln>
          <a:effectLst/>
        </p:spPr>
        <p:txBody>
          <a:bodyPr wrap="none" lIns="90488" tIns="44450" rIns="90488" bIns="44450">
            <a:spAutoFit/>
          </a:bodyPr>
          <a:lstStyle/>
          <a:p>
            <a:pPr eaLnBrk="0" hangingPunct="0">
              <a:defRPr/>
            </a:pPr>
            <a:fld id="{89911571-D82C-49BD-88B9-9A3A2290FD03}" type="slidenum">
              <a:rPr lang="en-US" sz="1800"/>
              <a:pPr eaLnBrk="0" hangingPunct="0">
                <a:defRPr/>
              </a:pPr>
              <a:t>‹#›</a:t>
            </a:fld>
            <a:endParaRPr lang="en-US" sz="1800" dirty="0"/>
          </a:p>
        </p:txBody>
      </p:sp>
      <p:sp>
        <p:nvSpPr>
          <p:cNvPr id="46085"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a:latin typeface="Times New Roman" pitchFamily="18" charset="0"/>
            </a:endParaRPr>
          </a:p>
        </p:txBody>
      </p:sp>
      <p:sp>
        <p:nvSpPr>
          <p:cNvPr id="8" name="Text Box 6"/>
          <p:cNvSpPr txBox="1">
            <a:spLocks noChangeArrowheads="1"/>
          </p:cNvSpPr>
          <p:nvPr userDrawn="1"/>
        </p:nvSpPr>
        <p:spPr bwMode="auto">
          <a:xfrm>
            <a:off x="2689225" y="6642100"/>
            <a:ext cx="2520242" cy="215444"/>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800" b="0" i="1" dirty="0"/>
              <a:t>Copyright </a:t>
            </a:r>
            <a:r>
              <a:rPr lang="en-US" sz="800" b="0" i="1"/>
              <a:t>© 2019 M. E. Kabay.  </a:t>
            </a:r>
            <a:r>
              <a:rPr lang="en-US" sz="800" b="0" i="1" dirty="0"/>
              <a:t>All rights reserved.</a:t>
            </a:r>
          </a:p>
        </p:txBody>
      </p:sp>
      <p:pic>
        <p:nvPicPr>
          <p:cNvPr id="1031" name="Picture 8" descr="NWU_2c_stacked_logo"/>
          <p:cNvPicPr>
            <a:picLocks noChangeAspect="1" noChangeArrowheads="1"/>
          </p:cNvPicPr>
          <p:nvPr/>
        </p:nvPicPr>
        <p:blipFill>
          <a:blip r:embed="rId13" cstate="print"/>
          <a:srcRect/>
          <a:stretch>
            <a:fillRect/>
          </a:stretch>
        </p:blipFill>
        <p:spPr bwMode="auto">
          <a:xfrm>
            <a:off x="8153400" y="0"/>
            <a:ext cx="990600" cy="865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tinyurl.com/rvkw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audio" Target="file:///C:\WebMK\courses\academic\norwich\cj341\cj341_lectures\14_puff_daddy.mp3" TargetMode="Externa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youtube.com/watch?v=65GQ70Rf_8Y" TargetMode="Externa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PzUoWkbNLe8"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onthemedia.org/transcripts/2010/12/24/04"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clubnotes.pmpblogs.com/files/2010/11/girl-talk.jpg" TargetMode="External"/><Relationship Id="rId4" Type="http://schemas.openxmlformats.org/officeDocument/2006/relationships/hyperlink" Target="http://audio.wnyc.org/otm/otm122410d.mp3"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kabay.com/ethics/seven_reason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hyperlink" Target="http://www2.norwich.edu/mkabay/ethics/seven_reason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457200"/>
            <a:ext cx="8534400" cy="2133600"/>
          </a:xfrm>
        </p:spPr>
        <p:txBody>
          <a:bodyPr/>
          <a:lstStyle/>
          <a:p>
            <a:pPr algn="ctr"/>
            <a:r>
              <a:rPr lang="en-US" sz="7200" dirty="0"/>
              <a:t>Copyright &amp; the Internet</a:t>
            </a:r>
          </a:p>
        </p:txBody>
      </p:sp>
      <p:sp>
        <p:nvSpPr>
          <p:cNvPr id="7" name="Rectangle 3"/>
          <p:cNvSpPr txBox="1">
            <a:spLocks noChangeArrowheads="1"/>
          </p:cNvSpPr>
          <p:nvPr/>
        </p:nvSpPr>
        <p:spPr bwMode="auto">
          <a:xfrm>
            <a:off x="190500" y="3276600"/>
            <a:ext cx="8763000" cy="3352800"/>
          </a:xfrm>
          <a:prstGeom prst="rect">
            <a:avLst/>
          </a:prstGeom>
        </p:spPr>
        <p:txBody>
          <a:bodyPr>
            <a:normAutofit/>
          </a:bodyPr>
          <a:lstStyle/>
          <a:p>
            <a:pPr algn="ctr" fontAlgn="auto">
              <a:lnSpc>
                <a:spcPct val="80000"/>
              </a:lnSpc>
              <a:spcBef>
                <a:spcPct val="20000"/>
              </a:spcBef>
              <a:spcAft>
                <a:spcPts val="0"/>
              </a:spcAft>
              <a:buFont typeface="Wingdings" pitchFamily="2" charset="2"/>
              <a:buNone/>
              <a:defRPr/>
            </a:pPr>
            <a:r>
              <a:rPr lang="en-US" sz="3600">
                <a:latin typeface="+mn-lt"/>
              </a:rPr>
              <a:t>CJ341/IA241 </a:t>
            </a:r>
            <a:r>
              <a:rPr lang="en-US" sz="3600" dirty="0">
                <a:latin typeface="+mn-lt"/>
              </a:rPr>
              <a:t>– Cyberlaw &amp; Cybercrime</a:t>
            </a:r>
          </a:p>
          <a:p>
            <a:pPr algn="ctr" fontAlgn="auto">
              <a:lnSpc>
                <a:spcPct val="80000"/>
              </a:lnSpc>
              <a:spcBef>
                <a:spcPct val="20000"/>
              </a:spcBef>
              <a:spcAft>
                <a:spcPts val="0"/>
              </a:spcAft>
              <a:buFont typeface="Wingdings" pitchFamily="2" charset="2"/>
              <a:buNone/>
              <a:defRPr/>
            </a:pPr>
            <a:r>
              <a:rPr lang="en-US" sz="3600" dirty="0">
                <a:latin typeface="+mn-lt"/>
              </a:rPr>
              <a:t>Lecture #14</a:t>
            </a:r>
          </a:p>
          <a:p>
            <a:pPr algn="ctr" fontAlgn="auto">
              <a:lnSpc>
                <a:spcPct val="80000"/>
              </a:lnSpc>
              <a:spcBef>
                <a:spcPct val="20000"/>
              </a:spcBef>
              <a:spcAft>
                <a:spcPts val="0"/>
              </a:spcAft>
              <a:buFont typeface="Wingdings" pitchFamily="2" charset="2"/>
              <a:buNone/>
              <a:defRPr/>
            </a:pPr>
            <a:endParaRPr lang="en-US" sz="2400" dirty="0">
              <a:latin typeface="Arial" pitchFamily="34" charset="0"/>
              <a:cs typeface="Arial" pitchFamily="34" charset="0"/>
            </a:endParaRPr>
          </a:p>
          <a:p>
            <a:pPr algn="ctr" fontAlgn="auto">
              <a:lnSpc>
                <a:spcPct val="80000"/>
              </a:lnSpc>
              <a:spcBef>
                <a:spcPct val="20000"/>
              </a:spcBef>
              <a:spcAft>
                <a:spcPts val="0"/>
              </a:spcAft>
              <a:buFont typeface="Wingdings" pitchFamily="2" charset="2"/>
              <a:buNone/>
              <a:defRPr/>
            </a:pPr>
            <a:r>
              <a:rPr lang="en-US" sz="2400" dirty="0">
                <a:latin typeface="Arial" pitchFamily="34" charset="0"/>
                <a:cs typeface="Arial" pitchFamily="34" charset="0"/>
              </a:rPr>
              <a:t>M. E. Kabay, PhD, CISSP-ISSMP</a:t>
            </a:r>
          </a:p>
          <a:p>
            <a:pPr algn="ctr"/>
            <a:endParaRPr lang="en-US" sz="2400" dirty="0">
              <a:latin typeface="Arial" pitchFamily="34" charset="0"/>
              <a:cs typeface="Arial" pitchFamily="34" charset="0"/>
            </a:endParaRPr>
          </a:p>
          <a:p>
            <a:pPr algn="ctr"/>
            <a:r>
              <a:rPr lang="en-US" sz="2400">
                <a:latin typeface="Arial" pitchFamily="34" charset="0"/>
                <a:cs typeface="Arial" pitchFamily="34" charset="0"/>
              </a:rPr>
              <a:t>School of Cybersecurity, Data Science &amp; Computing</a:t>
            </a:r>
          </a:p>
          <a:p>
            <a:pPr algn="ctr"/>
            <a:r>
              <a:rPr lang="en-US" sz="2400">
                <a:latin typeface="Arial" pitchFamily="34" charset="0"/>
                <a:cs typeface="Arial" pitchFamily="34" charset="0"/>
              </a:rPr>
              <a:t>Norwich University</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Legal Responsibility</a:t>
            </a:r>
          </a:p>
        </p:txBody>
      </p:sp>
      <p:sp>
        <p:nvSpPr>
          <p:cNvPr id="11267" name="Rectangle 3"/>
          <p:cNvSpPr>
            <a:spLocks noGrp="1" noChangeArrowheads="1"/>
          </p:cNvSpPr>
          <p:nvPr>
            <p:ph type="body" idx="1"/>
          </p:nvPr>
        </p:nvSpPr>
        <p:spPr/>
        <p:txBody>
          <a:bodyPr/>
          <a:lstStyle/>
          <a:p>
            <a:pPr>
              <a:lnSpc>
                <a:spcPct val="80000"/>
              </a:lnSpc>
            </a:pPr>
            <a:r>
              <a:rPr lang="en-US"/>
              <a:t>Considerations for assessing responsibility</a:t>
            </a:r>
          </a:p>
          <a:p>
            <a:pPr lvl="1">
              <a:lnSpc>
                <a:spcPct val="80000"/>
              </a:lnSpc>
            </a:pPr>
            <a:r>
              <a:rPr lang="en-US"/>
              <a:t>Fairness issues</a:t>
            </a:r>
          </a:p>
          <a:p>
            <a:pPr lvl="2">
              <a:lnSpc>
                <a:spcPct val="80000"/>
              </a:lnSpc>
            </a:pPr>
            <a:r>
              <a:rPr lang="en-US"/>
              <a:t>Knowledge</a:t>
            </a:r>
          </a:p>
          <a:p>
            <a:pPr lvl="3">
              <a:lnSpc>
                <a:spcPct val="80000"/>
              </a:lnSpc>
            </a:pPr>
            <a:r>
              <a:rPr lang="en-US"/>
              <a:t>Foreseeability</a:t>
            </a:r>
          </a:p>
          <a:p>
            <a:pPr lvl="2">
              <a:lnSpc>
                <a:spcPct val="80000"/>
              </a:lnSpc>
            </a:pPr>
            <a:r>
              <a:rPr lang="en-US"/>
              <a:t>Control</a:t>
            </a:r>
          </a:p>
          <a:p>
            <a:pPr lvl="2">
              <a:lnSpc>
                <a:spcPct val="80000"/>
              </a:lnSpc>
            </a:pPr>
            <a:r>
              <a:rPr lang="en-US"/>
              <a:t>Benefit Derived</a:t>
            </a:r>
          </a:p>
          <a:p>
            <a:pPr lvl="3">
              <a:lnSpc>
                <a:spcPct val="80000"/>
              </a:lnSpc>
            </a:pPr>
            <a:r>
              <a:rPr lang="en-US"/>
              <a:t>Financial</a:t>
            </a:r>
          </a:p>
          <a:p>
            <a:pPr lvl="1">
              <a:lnSpc>
                <a:spcPct val="80000"/>
              </a:lnSpc>
            </a:pPr>
            <a:r>
              <a:rPr lang="en-US"/>
              <a:t>Economic</a:t>
            </a:r>
          </a:p>
          <a:p>
            <a:pPr lvl="2">
              <a:lnSpc>
                <a:spcPct val="80000"/>
              </a:lnSpc>
            </a:pPr>
            <a:r>
              <a:rPr lang="en-US"/>
              <a:t>Costs borne by society</a:t>
            </a:r>
          </a:p>
          <a:p>
            <a:pPr lvl="2">
              <a:lnSpc>
                <a:spcPct val="80000"/>
              </a:lnSpc>
            </a:pPr>
            <a:r>
              <a:rPr lang="en-US"/>
              <a:t>Benefits to society</a:t>
            </a:r>
          </a:p>
          <a:p>
            <a:pPr lvl="2">
              <a:lnSpc>
                <a:spcPct val="80000"/>
              </a:lnSpc>
            </a:pPr>
            <a:r>
              <a:rPr lang="en-US"/>
              <a:t>Cost-benefit</a:t>
            </a:r>
          </a:p>
        </p:txBody>
      </p:sp>
      <p:pic>
        <p:nvPicPr>
          <p:cNvPr id="11268" name="Picture 2" descr="C:\Program Files\Microsoft Office\Media\CntCD1\ClipArt5\j0287181.wmf"/>
          <p:cNvPicPr>
            <a:picLocks noChangeAspect="1" noChangeArrowheads="1"/>
          </p:cNvPicPr>
          <p:nvPr/>
        </p:nvPicPr>
        <p:blipFill>
          <a:blip r:embed="rId3" cstate="print"/>
          <a:srcRect/>
          <a:stretch>
            <a:fillRect/>
          </a:stretch>
        </p:blipFill>
        <p:spPr bwMode="auto">
          <a:xfrm>
            <a:off x="5638800" y="2082800"/>
            <a:ext cx="3333750" cy="2870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Recording Devices</a:t>
            </a:r>
          </a:p>
        </p:txBody>
      </p:sp>
      <p:sp>
        <p:nvSpPr>
          <p:cNvPr id="12291" name="Rectangle 3"/>
          <p:cNvSpPr>
            <a:spLocks noGrp="1" noChangeArrowheads="1"/>
          </p:cNvSpPr>
          <p:nvPr>
            <p:ph type="body" idx="1"/>
          </p:nvPr>
        </p:nvSpPr>
        <p:spPr>
          <a:xfrm>
            <a:off x="990600" y="1524000"/>
            <a:ext cx="7696200" cy="5029200"/>
          </a:xfrm>
        </p:spPr>
        <p:txBody>
          <a:bodyPr/>
          <a:lstStyle/>
          <a:p>
            <a:pPr>
              <a:buFont typeface="Wingdings" pitchFamily="2" charset="2"/>
              <a:buNone/>
            </a:pPr>
            <a:r>
              <a:rPr lang="en-US"/>
              <a:t>Sony Corp. v. Universal City Studios 1984</a:t>
            </a:r>
          </a:p>
          <a:p>
            <a:r>
              <a:rPr lang="en-US"/>
              <a:t>Movie industry sued VCR manufacturer</a:t>
            </a:r>
          </a:p>
          <a:p>
            <a:pPr lvl="1"/>
            <a:r>
              <a:rPr lang="en-US"/>
              <a:t>Claimed </a:t>
            </a:r>
            <a:r>
              <a:rPr lang="en-US" i="1"/>
              <a:t>Sony</a:t>
            </a:r>
            <a:r>
              <a:rPr lang="en-US"/>
              <a:t> responsible for unauthorized reproductions made by </a:t>
            </a:r>
            <a:r>
              <a:rPr lang="en-US" i="1"/>
              <a:t>consumers</a:t>
            </a:r>
          </a:p>
          <a:p>
            <a:r>
              <a:rPr lang="en-US"/>
              <a:t>Supreme Court ruled in favor of defendant</a:t>
            </a:r>
          </a:p>
          <a:p>
            <a:pPr lvl="1"/>
            <a:r>
              <a:rPr lang="en-US" i="1"/>
              <a:t>Time Shifting</a:t>
            </a:r>
            <a:r>
              <a:rPr lang="en-US"/>
              <a:t> at home = fair use</a:t>
            </a:r>
          </a:p>
          <a:p>
            <a:pPr lvl="1"/>
            <a:r>
              <a:rPr lang="en-US"/>
              <a:t>Sony not liable:  Copyright Act does not expressly render liability for another’s infringement</a:t>
            </a:r>
          </a:p>
          <a:p>
            <a:pPr lvl="1"/>
            <a:r>
              <a:rPr lang="en-US"/>
              <a:t>Sale of equipment not contributory infringement</a:t>
            </a:r>
          </a:p>
          <a:p>
            <a:r>
              <a:rPr lang="en-US"/>
              <a:t>Limitations: does </a:t>
            </a:r>
            <a:r>
              <a:rPr lang="en-US" i="1"/>
              <a:t>not</a:t>
            </a:r>
            <a:r>
              <a:rPr lang="en-US"/>
              <a:t> imply that </a:t>
            </a:r>
            <a:r>
              <a:rPr lang="en-US" i="1"/>
              <a:t>all</a:t>
            </a:r>
            <a:r>
              <a:rPr lang="en-US"/>
              <a:t> use is permissible fair use</a:t>
            </a:r>
          </a:p>
        </p:txBody>
      </p:sp>
      <p:pic>
        <p:nvPicPr>
          <p:cNvPr id="12292" name="Picture 3"/>
          <p:cNvPicPr>
            <a:picLocks noChangeAspect="1" noChangeArrowheads="1"/>
          </p:cNvPicPr>
          <p:nvPr/>
        </p:nvPicPr>
        <p:blipFill>
          <a:blip r:embed="rId3" cstate="print"/>
          <a:srcRect l="3999" t="13333" r="6000" b="23334"/>
          <a:stretch>
            <a:fillRect/>
          </a:stretch>
        </p:blipFill>
        <p:spPr bwMode="auto">
          <a:xfrm>
            <a:off x="5715000" y="0"/>
            <a:ext cx="3429000" cy="1447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Digital Video Recorders</a:t>
            </a:r>
          </a:p>
        </p:txBody>
      </p:sp>
      <p:sp>
        <p:nvSpPr>
          <p:cNvPr id="13315" name="Rectangle 3"/>
          <p:cNvSpPr>
            <a:spLocks noGrp="1" noChangeArrowheads="1"/>
          </p:cNvSpPr>
          <p:nvPr>
            <p:ph type="body" idx="1"/>
          </p:nvPr>
        </p:nvSpPr>
        <p:spPr>
          <a:xfrm>
            <a:off x="990600" y="1143000"/>
            <a:ext cx="7696200" cy="5410200"/>
          </a:xfrm>
        </p:spPr>
        <p:txBody>
          <a:bodyPr/>
          <a:lstStyle/>
          <a:p>
            <a:r>
              <a:rPr lang="en-US" sz="2100"/>
              <a:t>DVRs (e.g., TiVo) – profitable entertainment opportunities</a:t>
            </a:r>
          </a:p>
          <a:p>
            <a:r>
              <a:rPr lang="en-US" sz="2100"/>
              <a:t>Fair use questioned (applicability of </a:t>
            </a:r>
            <a:r>
              <a:rPr lang="en-US" sz="2100" i="1"/>
              <a:t>Sony </a:t>
            </a:r>
            <a:r>
              <a:rPr lang="en-US" sz="2100"/>
              <a:t>case?)</a:t>
            </a:r>
          </a:p>
          <a:p>
            <a:pPr lvl="1"/>
            <a:r>
              <a:rPr lang="en-US" sz="2100"/>
              <a:t>TV without commercials (concern for commercial TV)</a:t>
            </a:r>
          </a:p>
          <a:p>
            <a:pPr lvl="1"/>
            <a:r>
              <a:rPr lang="en-US" sz="2100"/>
              <a:t>Sharing programs over Internet</a:t>
            </a:r>
          </a:p>
          <a:p>
            <a:pPr lvl="2"/>
            <a:r>
              <a:rPr lang="en-US" sz="2100"/>
              <a:t>ReplayTV</a:t>
            </a:r>
          </a:p>
          <a:p>
            <a:pPr lvl="3"/>
            <a:r>
              <a:rPr lang="en-US" sz="2100"/>
              <a:t>Recorded commercials as well as program</a:t>
            </a:r>
          </a:p>
          <a:p>
            <a:pPr lvl="3"/>
            <a:r>
              <a:rPr lang="en-US" sz="2100"/>
              <a:t>No sending of programs outside home</a:t>
            </a:r>
          </a:p>
          <a:p>
            <a:pPr lvl="2"/>
            <a:r>
              <a:rPr lang="en-US" sz="2100"/>
              <a:t>TiVo To Go</a:t>
            </a:r>
          </a:p>
          <a:p>
            <a:pPr lvl="3"/>
            <a:r>
              <a:rPr lang="en-US" sz="2100"/>
              <a:t>Program transfer to other devices</a:t>
            </a:r>
          </a:p>
          <a:p>
            <a:pPr lvl="3"/>
            <a:r>
              <a:rPr lang="en-US" sz="2100"/>
              <a:t>FCC approval – personal use or registered list</a:t>
            </a:r>
          </a:p>
          <a:p>
            <a:pPr lvl="2"/>
            <a:r>
              <a:rPr lang="en-US" sz="2100"/>
              <a:t>Slingbox: Transfer of live TV signal to other devices</a:t>
            </a:r>
          </a:p>
          <a:p>
            <a:pPr lvl="1"/>
            <a:r>
              <a:rPr lang="en-US" sz="2100"/>
              <a:t>Space-Shifting: analogy to time-shifting</a:t>
            </a:r>
          </a:p>
        </p:txBody>
      </p:sp>
      <p:pic>
        <p:nvPicPr>
          <p:cNvPr id="13316" name="Picture 2"/>
          <p:cNvPicPr>
            <a:picLocks noChangeAspect="1" noChangeArrowheads="1"/>
          </p:cNvPicPr>
          <p:nvPr/>
        </p:nvPicPr>
        <p:blipFill>
          <a:blip r:embed="rId3" cstate="print"/>
          <a:srcRect/>
          <a:stretch>
            <a:fillRect/>
          </a:stretch>
        </p:blipFill>
        <p:spPr bwMode="auto">
          <a:xfrm>
            <a:off x="0" y="3276600"/>
            <a:ext cx="197485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990600" y="152400"/>
            <a:ext cx="7162800" cy="838200"/>
          </a:xfrm>
        </p:spPr>
        <p:txBody>
          <a:bodyPr/>
          <a:lstStyle/>
          <a:p>
            <a:r>
              <a:rPr lang="en-US" dirty="0"/>
              <a:t>Audio Recording Devices</a:t>
            </a:r>
          </a:p>
        </p:txBody>
      </p:sp>
      <p:sp>
        <p:nvSpPr>
          <p:cNvPr id="14340" name="Rectangle 3"/>
          <p:cNvSpPr>
            <a:spLocks noGrp="1" noChangeArrowheads="1"/>
          </p:cNvSpPr>
          <p:nvPr>
            <p:ph type="body" idx="1"/>
          </p:nvPr>
        </p:nvSpPr>
        <p:spPr>
          <a:xfrm>
            <a:off x="228600" y="914400"/>
            <a:ext cx="7924800" cy="5410200"/>
          </a:xfrm>
        </p:spPr>
        <p:txBody>
          <a:bodyPr/>
          <a:lstStyle/>
          <a:p>
            <a:r>
              <a:rPr lang="en-US" sz="2200" dirty="0"/>
              <a:t>Audio recording in </a:t>
            </a:r>
            <a:r>
              <a:rPr lang="en-US" sz="2200" i="1" dirty="0"/>
              <a:t>the old days</a:t>
            </a:r>
            <a:r>
              <a:rPr lang="en-US" sz="2200" dirty="0"/>
              <a:t> before digital tools</a:t>
            </a:r>
          </a:p>
          <a:p>
            <a:pPr lvl="1"/>
            <a:r>
              <a:rPr lang="en-US" sz="2200" dirty="0"/>
              <a:t>Fair-use traditionally assumed</a:t>
            </a:r>
          </a:p>
          <a:p>
            <a:pPr lvl="2"/>
            <a:r>
              <a:rPr lang="en-US" sz="2200" dirty="0"/>
              <a:t>Inferior quality of original copies</a:t>
            </a:r>
          </a:p>
          <a:p>
            <a:pPr lvl="2"/>
            <a:r>
              <a:rPr lang="en-US" sz="2200" dirty="0"/>
              <a:t>Fair-use equitable balance may have likely okayed copying for personal use</a:t>
            </a:r>
          </a:p>
          <a:p>
            <a:pPr lvl="1"/>
            <a:r>
              <a:rPr lang="en-US" sz="2200" dirty="0"/>
              <a:t>Historically no significant worry </a:t>
            </a:r>
            <a:br>
              <a:rPr lang="en-US" sz="2200" dirty="0"/>
            </a:br>
            <a:r>
              <a:rPr lang="en-US" sz="2200" dirty="0"/>
              <a:t>about distribution – </a:t>
            </a:r>
            <a:br>
              <a:rPr lang="en-US" sz="2200" dirty="0"/>
            </a:br>
            <a:r>
              <a:rPr lang="en-US" sz="2200" i="1" dirty="0"/>
              <a:t>chain-taping </a:t>
            </a:r>
            <a:r>
              <a:rPr lang="en-US" sz="2200" dirty="0"/>
              <a:t>gave terrible quality</a:t>
            </a:r>
          </a:p>
          <a:p>
            <a:r>
              <a:rPr lang="en-US" sz="2200" dirty="0"/>
              <a:t>Digital audio recording formats </a:t>
            </a:r>
            <a:br>
              <a:rPr lang="en-US" sz="2200" dirty="0"/>
            </a:br>
            <a:r>
              <a:rPr lang="en-US" sz="2200" dirty="0"/>
              <a:t>(DARs) changed landscape</a:t>
            </a:r>
          </a:p>
          <a:p>
            <a:pPr lvl="1"/>
            <a:r>
              <a:rPr lang="en-US" sz="2200" dirty="0"/>
              <a:t>CDs, iPods, phones, Internet…</a:t>
            </a:r>
          </a:p>
          <a:p>
            <a:pPr lvl="1"/>
            <a:r>
              <a:rPr lang="en-US" sz="2200" dirty="0"/>
              <a:t>Identical copies possible</a:t>
            </a:r>
          </a:p>
          <a:p>
            <a:pPr lvl="1"/>
            <a:r>
              <a:rPr lang="en-US" sz="2200" dirty="0"/>
              <a:t>Large-scale copying easy</a:t>
            </a:r>
          </a:p>
          <a:p>
            <a:pPr lvl="1"/>
            <a:r>
              <a:rPr lang="en-US" sz="2200" dirty="0"/>
              <a:t>Distribution a cinch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872099"/>
            <a:ext cx="35433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Audio Home Recording Act (AHRA)</a:t>
            </a:r>
          </a:p>
        </p:txBody>
      </p:sp>
      <p:sp>
        <p:nvSpPr>
          <p:cNvPr id="15363" name="Rectangle 3"/>
          <p:cNvSpPr>
            <a:spLocks noGrp="1" noChangeArrowheads="1"/>
          </p:cNvSpPr>
          <p:nvPr>
            <p:ph type="body" idx="1"/>
          </p:nvPr>
        </p:nvSpPr>
        <p:spPr>
          <a:xfrm>
            <a:off x="990600" y="1371600"/>
            <a:ext cx="7162800" cy="4953000"/>
          </a:xfrm>
        </p:spPr>
        <p:txBody>
          <a:bodyPr/>
          <a:lstStyle/>
          <a:p>
            <a:pPr>
              <a:lnSpc>
                <a:spcPct val="80000"/>
              </a:lnSpc>
            </a:pPr>
            <a:r>
              <a:rPr lang="en-US" sz="2000"/>
              <a:t>2% royalty by sellers and importers of digital audio recording devices </a:t>
            </a:r>
          </a:p>
          <a:p>
            <a:pPr lvl="1">
              <a:lnSpc>
                <a:spcPct val="80000"/>
              </a:lnSpc>
            </a:pPr>
            <a:r>
              <a:rPr lang="en-US" sz="2000"/>
              <a:t>Paid to Copyright office</a:t>
            </a:r>
          </a:p>
          <a:p>
            <a:pPr lvl="1">
              <a:lnSpc>
                <a:spcPct val="80000"/>
              </a:lnSpc>
            </a:pPr>
            <a:r>
              <a:rPr lang="en-US" sz="2000"/>
              <a:t>Distributed to artists, publishers, etc.</a:t>
            </a:r>
          </a:p>
          <a:p>
            <a:pPr>
              <a:lnSpc>
                <a:spcPct val="80000"/>
              </a:lnSpc>
            </a:pPr>
            <a:r>
              <a:rPr lang="en-US" sz="2000"/>
              <a:t>Requires integration of Serial Copy Management System (SCMS)</a:t>
            </a:r>
          </a:p>
          <a:p>
            <a:pPr lvl="1">
              <a:lnSpc>
                <a:spcPct val="80000"/>
              </a:lnSpc>
            </a:pPr>
            <a:r>
              <a:rPr lang="en-US" sz="2000"/>
              <a:t>Creates copy limitations</a:t>
            </a:r>
          </a:p>
          <a:p>
            <a:pPr>
              <a:lnSpc>
                <a:spcPct val="80000"/>
              </a:lnSpc>
            </a:pPr>
            <a:r>
              <a:rPr lang="en-US" sz="2000"/>
              <a:t>Closes door on debate about home use audio recording device liability</a:t>
            </a:r>
          </a:p>
          <a:p>
            <a:pPr>
              <a:lnSpc>
                <a:spcPct val="80000"/>
              </a:lnSpc>
            </a:pPr>
            <a:r>
              <a:rPr lang="en-US" sz="2000"/>
              <a:t>Applies to devices that have </a:t>
            </a:r>
            <a:r>
              <a:rPr lang="en-US" sz="2000" i="1"/>
              <a:t>principal</a:t>
            </a:r>
            <a:r>
              <a:rPr lang="en-US" sz="2000"/>
              <a:t> purpose of copying </a:t>
            </a:r>
            <a:r>
              <a:rPr lang="en-US" sz="2000" i="1"/>
              <a:t>sound and music</a:t>
            </a:r>
          </a:p>
          <a:p>
            <a:pPr lvl="1">
              <a:lnSpc>
                <a:spcPct val="80000"/>
              </a:lnSpc>
            </a:pPr>
            <a:r>
              <a:rPr lang="en-US" sz="2000"/>
              <a:t>Computer manufacturers not required to pay</a:t>
            </a:r>
          </a:p>
          <a:p>
            <a:pPr lvl="1">
              <a:lnSpc>
                <a:spcPct val="80000"/>
              </a:lnSpc>
            </a:pPr>
            <a:r>
              <a:rPr lang="en-US" sz="2000"/>
              <a:t>Defines digital audio recording media</a:t>
            </a:r>
          </a:p>
          <a:p>
            <a:pPr lvl="1">
              <a:lnSpc>
                <a:spcPct val="80000"/>
              </a:lnSpc>
            </a:pPr>
            <a:r>
              <a:rPr lang="en-US" sz="2000"/>
              <a:t>Does not include media used to make copies of computer programs</a:t>
            </a:r>
          </a:p>
          <a:p>
            <a:pPr lvl="1">
              <a:lnSpc>
                <a:spcPct val="80000"/>
              </a:lnSpc>
            </a:pPr>
            <a:r>
              <a:rPr lang="en-US" sz="2000"/>
              <a:t>But CD-ROMs &amp; DVDs used for both. . .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t="4279" b="14439"/>
          <a:stretch>
            <a:fillRect/>
          </a:stretch>
        </p:blipFill>
        <p:spPr bwMode="auto">
          <a:xfrm rot="5247182">
            <a:off x="5943485" y="2337730"/>
            <a:ext cx="4176712" cy="1706562"/>
          </a:xfrm>
          <a:prstGeom prst="rect">
            <a:avLst/>
          </a:prstGeom>
          <a:ln>
            <a:noFill/>
          </a:ln>
          <a:effectLst>
            <a:outerShdw blurRad="292100" dist="139700" dir="2700000" algn="tl" rotWithShape="0">
              <a:srgbClr val="333333">
                <a:alpha val="65000"/>
              </a:srgbClr>
            </a:outerShdw>
          </a:effectLst>
        </p:spPr>
      </p:pic>
      <p:sp>
        <p:nvSpPr>
          <p:cNvPr id="16387" name="Rectangle 2"/>
          <p:cNvSpPr>
            <a:spLocks noGrp="1" noChangeArrowheads="1"/>
          </p:cNvSpPr>
          <p:nvPr>
            <p:ph type="title"/>
          </p:nvPr>
        </p:nvSpPr>
        <p:spPr/>
        <p:txBody>
          <a:bodyPr/>
          <a:lstStyle/>
          <a:p>
            <a:r>
              <a:rPr lang="en-US"/>
              <a:t>MP3 and Portable Music</a:t>
            </a:r>
          </a:p>
        </p:txBody>
      </p:sp>
      <p:sp>
        <p:nvSpPr>
          <p:cNvPr id="16388" name="Rectangle 3"/>
          <p:cNvSpPr>
            <a:spLocks noGrp="1" noChangeArrowheads="1"/>
          </p:cNvSpPr>
          <p:nvPr>
            <p:ph type="body" idx="1"/>
          </p:nvPr>
        </p:nvSpPr>
        <p:spPr>
          <a:xfrm>
            <a:off x="304800" y="1235869"/>
            <a:ext cx="7848600" cy="5029200"/>
          </a:xfrm>
        </p:spPr>
        <p:txBody>
          <a:bodyPr/>
          <a:lstStyle/>
          <a:p>
            <a:r>
              <a:rPr lang="en-US" dirty="0"/>
              <a:t>MP3 format = </a:t>
            </a:r>
            <a:r>
              <a:rPr lang="en-US" i="1" dirty="0"/>
              <a:t>MPEG Audio Layer 3</a:t>
            </a:r>
          </a:p>
          <a:p>
            <a:pPr lvl="1"/>
            <a:r>
              <a:rPr lang="en-US" dirty="0"/>
              <a:t>MPEG: Moving Picture Experts Group</a:t>
            </a:r>
          </a:p>
          <a:p>
            <a:pPr lvl="1"/>
            <a:r>
              <a:rPr lang="en-US" dirty="0"/>
              <a:t>Common digital audio encoding and compression format</a:t>
            </a:r>
          </a:p>
          <a:p>
            <a:pPr lvl="1"/>
            <a:r>
              <a:rPr lang="en-US" dirty="0"/>
              <a:t>Capable of reproducing quality of </a:t>
            </a:r>
            <a:br>
              <a:rPr lang="en-US" dirty="0"/>
            </a:br>
            <a:r>
              <a:rPr lang="en-US" dirty="0"/>
              <a:t>original uncompressed sound</a:t>
            </a:r>
          </a:p>
          <a:p>
            <a:pPr lvl="1"/>
            <a:r>
              <a:rPr lang="en-US" dirty="0"/>
              <a:t>Compresses traditional file to 5-10% of </a:t>
            </a:r>
            <a:br>
              <a:rPr lang="en-US" dirty="0"/>
            </a:br>
            <a:r>
              <a:rPr lang="en-US" dirty="0"/>
              <a:t>original size</a:t>
            </a:r>
          </a:p>
          <a:p>
            <a:r>
              <a:rPr lang="en-US" dirty="0"/>
              <a:t>Software:  iTunes, Windows Media Player</a:t>
            </a:r>
          </a:p>
          <a:p>
            <a:r>
              <a:rPr lang="en-US" dirty="0"/>
              <a:t>Hardware: iPods</a:t>
            </a:r>
          </a:p>
          <a:p>
            <a:r>
              <a:rPr lang="en-US" dirty="0"/>
              <a:t>Major concern: Unlawful duplication &amp; distribution via peer-to-peer (P2P) networks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Liability (1)</a:t>
            </a:r>
          </a:p>
        </p:txBody>
      </p:sp>
      <p:sp>
        <p:nvSpPr>
          <p:cNvPr id="17411" name="Rectangle 3"/>
          <p:cNvSpPr>
            <a:spLocks noGrp="1" noChangeArrowheads="1"/>
          </p:cNvSpPr>
          <p:nvPr>
            <p:ph type="body" idx="1"/>
          </p:nvPr>
        </p:nvSpPr>
        <p:spPr>
          <a:xfrm>
            <a:off x="990600" y="1219200"/>
            <a:ext cx="7162800" cy="5105400"/>
          </a:xfrm>
        </p:spPr>
        <p:txBody>
          <a:bodyPr/>
          <a:lstStyle/>
          <a:p>
            <a:r>
              <a:rPr lang="en-US"/>
              <a:t>Traditional offline world</a:t>
            </a:r>
          </a:p>
          <a:p>
            <a:pPr lvl="1"/>
            <a:r>
              <a:rPr lang="en-US"/>
              <a:t>Suitable targets for bringing lawsuits</a:t>
            </a:r>
          </a:p>
          <a:p>
            <a:pPr lvl="1"/>
            <a:r>
              <a:rPr lang="en-US"/>
              <a:t>E.g., significant distribution hubs</a:t>
            </a:r>
          </a:p>
          <a:p>
            <a:r>
              <a:rPr lang="en-US"/>
              <a:t>Online  </a:t>
            </a:r>
          </a:p>
          <a:p>
            <a:pPr lvl="1"/>
            <a:r>
              <a:rPr lang="en-US"/>
              <a:t>Decentralized Internet changes situation</a:t>
            </a:r>
          </a:p>
          <a:p>
            <a:pPr lvl="1"/>
            <a:r>
              <a:rPr lang="en-US"/>
              <a:t>E.g., 1 individual with Internet access can make copies and distribute millions of copies worldwide</a:t>
            </a:r>
          </a:p>
          <a:p>
            <a:pPr lvl="1"/>
            <a:r>
              <a:rPr lang="en-US"/>
              <a:t>Effort aided by Online Service Providers (OSPs) </a:t>
            </a:r>
          </a:p>
          <a:p>
            <a:pPr lvl="2"/>
            <a:r>
              <a:rPr lang="en-US"/>
              <a:t>(</a:t>
            </a:r>
            <a:r>
              <a:rPr lang="en-US" i="1"/>
              <a:t>aka</a:t>
            </a:r>
            <a:r>
              <a:rPr lang="en-US"/>
              <a:t> Internet Service Providers, ISPs)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6019800" y="1143000"/>
            <a:ext cx="2940050" cy="3048000"/>
          </a:xfrm>
          <a:prstGeom prst="rect">
            <a:avLst/>
          </a:prstGeom>
          <a:ln>
            <a:noFill/>
          </a:ln>
          <a:effectLst>
            <a:outerShdw blurRad="292100" dist="139700" dir="2700000" algn="tl" rotWithShape="0">
              <a:srgbClr val="333333">
                <a:alpha val="65000"/>
              </a:srgbClr>
            </a:outerShdw>
          </a:effectLst>
        </p:spPr>
      </p:pic>
      <p:sp>
        <p:nvSpPr>
          <p:cNvPr id="18435" name="Rectangle 2"/>
          <p:cNvSpPr>
            <a:spLocks noGrp="1" noChangeArrowheads="1"/>
          </p:cNvSpPr>
          <p:nvPr>
            <p:ph type="title"/>
          </p:nvPr>
        </p:nvSpPr>
        <p:spPr>
          <a:xfrm>
            <a:off x="533400" y="152400"/>
            <a:ext cx="7620000" cy="1143000"/>
          </a:xfrm>
        </p:spPr>
        <p:txBody>
          <a:bodyPr/>
          <a:lstStyle/>
          <a:p>
            <a:r>
              <a:rPr lang="en-US" dirty="0"/>
              <a:t>Liability (2)</a:t>
            </a:r>
          </a:p>
        </p:txBody>
      </p:sp>
      <p:sp>
        <p:nvSpPr>
          <p:cNvPr id="18436" name="Rectangle 3"/>
          <p:cNvSpPr>
            <a:spLocks noGrp="1" noChangeArrowheads="1"/>
          </p:cNvSpPr>
          <p:nvPr>
            <p:ph type="body" idx="1"/>
          </p:nvPr>
        </p:nvSpPr>
        <p:spPr>
          <a:xfrm>
            <a:off x="457200" y="1066800"/>
            <a:ext cx="7924800" cy="5257800"/>
          </a:xfrm>
        </p:spPr>
        <p:txBody>
          <a:bodyPr/>
          <a:lstStyle/>
          <a:p>
            <a:pPr>
              <a:lnSpc>
                <a:spcPct val="80000"/>
              </a:lnSpc>
            </a:pPr>
            <a:r>
              <a:rPr lang="en-US" dirty="0"/>
              <a:t>Contributory Liability</a:t>
            </a:r>
          </a:p>
          <a:p>
            <a:pPr lvl="1">
              <a:lnSpc>
                <a:spcPct val="80000"/>
              </a:lnSpc>
            </a:pPr>
            <a:r>
              <a:rPr lang="en-US" dirty="0"/>
              <a:t>You are responsible when you </a:t>
            </a:r>
            <a:br>
              <a:rPr lang="en-US" dirty="0"/>
            </a:br>
            <a:r>
              <a:rPr lang="en-US" dirty="0"/>
              <a:t>know others’ use of your </a:t>
            </a:r>
            <a:br>
              <a:rPr lang="en-US" dirty="0"/>
            </a:br>
            <a:r>
              <a:rPr lang="en-US" dirty="0"/>
              <a:t>facilities is for unlawful activities</a:t>
            </a:r>
          </a:p>
          <a:p>
            <a:pPr lvl="2">
              <a:lnSpc>
                <a:spcPct val="80000"/>
              </a:lnSpc>
            </a:pPr>
            <a:r>
              <a:rPr lang="en-US" dirty="0"/>
              <a:t>Knowledge (reasonable)</a:t>
            </a:r>
          </a:p>
          <a:p>
            <a:pPr lvl="2">
              <a:lnSpc>
                <a:spcPct val="80000"/>
              </a:lnSpc>
            </a:pPr>
            <a:r>
              <a:rPr lang="en-US" dirty="0"/>
              <a:t>Purpose or control	</a:t>
            </a:r>
          </a:p>
          <a:p>
            <a:pPr lvl="1">
              <a:lnSpc>
                <a:spcPct val="80000"/>
              </a:lnSpc>
            </a:pPr>
            <a:r>
              <a:rPr lang="en-US" i="1" dirty="0"/>
              <a:t>Reasonably know something </a:t>
            </a:r>
            <a:br>
              <a:rPr lang="en-US" i="1" dirty="0"/>
            </a:br>
            <a:r>
              <a:rPr lang="en-US" i="1" dirty="0"/>
              <a:t>unlawful is taking place</a:t>
            </a:r>
            <a:endParaRPr lang="en-US" dirty="0"/>
          </a:p>
          <a:p>
            <a:pPr>
              <a:lnSpc>
                <a:spcPct val="80000"/>
              </a:lnSpc>
            </a:pPr>
            <a:r>
              <a:rPr lang="en-US" dirty="0"/>
              <a:t>Vicarious Liability</a:t>
            </a:r>
          </a:p>
          <a:p>
            <a:pPr lvl="1">
              <a:lnSpc>
                <a:spcPct val="80000"/>
              </a:lnSpc>
            </a:pPr>
            <a:r>
              <a:rPr lang="en-US" dirty="0"/>
              <a:t>When you are liable for the </a:t>
            </a:r>
            <a:br>
              <a:rPr lang="en-US" dirty="0"/>
            </a:br>
            <a:r>
              <a:rPr lang="en-US" dirty="0"/>
              <a:t>actions of another, even though you might </a:t>
            </a:r>
            <a:r>
              <a:rPr lang="en-US" i="1" dirty="0"/>
              <a:t>not</a:t>
            </a:r>
            <a:r>
              <a:rPr lang="en-US" dirty="0"/>
              <a:t> be directly responsible for the wrongdoing</a:t>
            </a:r>
          </a:p>
          <a:p>
            <a:pPr lvl="2">
              <a:lnSpc>
                <a:spcPct val="80000"/>
              </a:lnSpc>
            </a:pPr>
            <a:r>
              <a:rPr lang="en-US" dirty="0"/>
              <a:t>E.g., individuals who potentially profit from wrongdoing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Religious Technology Ctr v. Netcom 1995 (1)</a:t>
            </a:r>
          </a:p>
        </p:txBody>
      </p:sp>
      <p:sp>
        <p:nvSpPr>
          <p:cNvPr id="19459" name="Rectangle 3"/>
          <p:cNvSpPr>
            <a:spLocks noGrp="1" noChangeArrowheads="1"/>
          </p:cNvSpPr>
          <p:nvPr>
            <p:ph type="body" idx="1"/>
          </p:nvPr>
        </p:nvSpPr>
        <p:spPr>
          <a:xfrm>
            <a:off x="990600" y="1524000"/>
            <a:ext cx="7620000" cy="4800600"/>
          </a:xfrm>
        </p:spPr>
        <p:txBody>
          <a:bodyPr/>
          <a:lstStyle/>
          <a:p>
            <a:r>
              <a:rPr lang="en-US"/>
              <a:t>RTC owns copyrights to certain </a:t>
            </a:r>
            <a:r>
              <a:rPr lang="en-US" i="1"/>
              <a:t>Church of Scientology</a:t>
            </a:r>
            <a:r>
              <a:rPr lang="en-US"/>
              <a:t> works by founder L. Ron Hubbard</a:t>
            </a:r>
          </a:p>
          <a:p>
            <a:pPr lvl="1"/>
            <a:r>
              <a:rPr lang="en-US"/>
              <a:t>Critic posted portions of works on a Usenet group (BBS)</a:t>
            </a:r>
          </a:p>
          <a:p>
            <a:pPr lvl="1"/>
            <a:r>
              <a:rPr lang="en-US"/>
              <a:t>Managed through Netcom’s servers</a:t>
            </a:r>
          </a:p>
          <a:p>
            <a:r>
              <a:rPr lang="en-US"/>
              <a:t>Netcom did not monitor content</a:t>
            </a:r>
          </a:p>
          <a:p>
            <a:pPr lvl="1"/>
            <a:r>
              <a:rPr lang="en-US"/>
              <a:t>Refused to bar critic from the system when asked by RTC</a:t>
            </a:r>
          </a:p>
          <a:p>
            <a:pPr lvl="1"/>
            <a:r>
              <a:rPr lang="en-US"/>
              <a:t>RTC sued Netcom for copyright infringement</a:t>
            </a:r>
          </a:p>
        </p:txBody>
      </p:sp>
      <p:pic>
        <p:nvPicPr>
          <p:cNvPr id="19460" name="Picture 2"/>
          <p:cNvPicPr>
            <a:picLocks noChangeAspect="1" noChangeArrowheads="1"/>
          </p:cNvPicPr>
          <p:nvPr/>
        </p:nvPicPr>
        <p:blipFill>
          <a:blip r:embed="rId3" cstate="print"/>
          <a:srcRect l="18045" t="45929" r="39850" b="15395"/>
          <a:stretch>
            <a:fillRect/>
          </a:stretch>
        </p:blipFill>
        <p:spPr bwMode="auto">
          <a:xfrm>
            <a:off x="2438400" y="5105400"/>
            <a:ext cx="4267200" cy="1447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Religious Technology Ctr v. Netcom 1995 (2)</a:t>
            </a:r>
          </a:p>
        </p:txBody>
      </p:sp>
      <p:sp>
        <p:nvSpPr>
          <p:cNvPr id="20483" name="Rectangle 3"/>
          <p:cNvSpPr>
            <a:spLocks noGrp="1" noChangeArrowheads="1"/>
          </p:cNvSpPr>
          <p:nvPr>
            <p:ph type="body" idx="1"/>
          </p:nvPr>
        </p:nvSpPr>
        <p:spPr>
          <a:xfrm>
            <a:off x="990600" y="1371600"/>
            <a:ext cx="5715000" cy="4953000"/>
          </a:xfrm>
        </p:spPr>
        <p:txBody>
          <a:bodyPr/>
          <a:lstStyle/>
          <a:p>
            <a:r>
              <a:rPr lang="en-US"/>
              <a:t>Court concluded</a:t>
            </a:r>
          </a:p>
          <a:p>
            <a:pPr lvl="1"/>
            <a:r>
              <a:rPr lang="en-US"/>
              <a:t>RTC raised genuine question whether Netcom knew critic was infringing rights and whether Netcom participated in infringement</a:t>
            </a:r>
          </a:p>
          <a:p>
            <a:pPr lvl="1"/>
            <a:r>
              <a:rPr lang="en-US"/>
              <a:t>Found direct and vicarious infringement claims fail</a:t>
            </a:r>
          </a:p>
          <a:p>
            <a:r>
              <a:rPr lang="en-US"/>
              <a:t>Bottom line:</a:t>
            </a:r>
          </a:p>
          <a:p>
            <a:pPr lvl="1"/>
            <a:r>
              <a:rPr lang="en-US"/>
              <a:t>ISPs not directly and absolutely liable for customers’ copyright infringements </a:t>
            </a:r>
          </a:p>
        </p:txBody>
      </p:sp>
      <p:pic>
        <p:nvPicPr>
          <p:cNvPr id="20484" name="Picture 2"/>
          <p:cNvPicPr>
            <a:picLocks noChangeAspect="1" noChangeArrowheads="1"/>
          </p:cNvPicPr>
          <p:nvPr/>
        </p:nvPicPr>
        <p:blipFill>
          <a:blip r:embed="rId3" cstate="print"/>
          <a:srcRect l="36540" t="19969" r="5345" b="3900"/>
          <a:stretch>
            <a:fillRect/>
          </a:stretch>
        </p:blipFill>
        <p:spPr bwMode="auto">
          <a:xfrm>
            <a:off x="6553200" y="1397593"/>
            <a:ext cx="2474912"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tellite.jpg"/>
          <p:cNvPicPr>
            <a:picLocks noChangeAspect="1"/>
          </p:cNvPicPr>
          <p:nvPr/>
        </p:nvPicPr>
        <p:blipFill>
          <a:blip r:embed="rId3" cstate="print">
            <a:duotone>
              <a:schemeClr val="accent5">
                <a:shade val="45000"/>
                <a:satMod val="135000"/>
              </a:schemeClr>
              <a:prstClr val="white"/>
            </a:duotone>
          </a:blip>
          <a:srcRect l="7106" t="14444" r="7964" b="17778"/>
          <a:stretch>
            <a:fillRect/>
          </a:stretch>
        </p:blipFill>
        <p:spPr>
          <a:xfrm>
            <a:off x="0" y="0"/>
            <a:ext cx="9144000" cy="6858000"/>
          </a:xfrm>
          <a:prstGeom prst="rect">
            <a:avLst/>
          </a:prstGeom>
        </p:spPr>
      </p:pic>
      <p:sp>
        <p:nvSpPr>
          <p:cNvPr id="3075" name="Rectangle 2"/>
          <p:cNvSpPr>
            <a:spLocks noGrp="1" noChangeArrowheads="1"/>
          </p:cNvSpPr>
          <p:nvPr>
            <p:ph type="title"/>
          </p:nvPr>
        </p:nvSpPr>
        <p:spPr/>
        <p:txBody>
          <a:bodyPr/>
          <a:lstStyle/>
          <a:p>
            <a:r>
              <a:rPr lang="en-US"/>
              <a:t>Topics</a:t>
            </a:r>
            <a:endParaRPr lang="en-US" sz="4000"/>
          </a:p>
        </p:txBody>
      </p:sp>
      <p:sp>
        <p:nvSpPr>
          <p:cNvPr id="3076" name="Rectangle 3"/>
          <p:cNvSpPr>
            <a:spLocks noGrp="1" noChangeArrowheads="1"/>
          </p:cNvSpPr>
          <p:nvPr>
            <p:ph type="body" idx="1"/>
          </p:nvPr>
        </p:nvSpPr>
        <p:spPr/>
        <p:txBody>
          <a:bodyPr/>
          <a:lstStyle/>
          <a:p>
            <a:r>
              <a:rPr lang="en-US"/>
              <a:t>Piracy</a:t>
            </a:r>
          </a:p>
          <a:p>
            <a:r>
              <a:rPr lang="en-US"/>
              <a:t>Copyright Issues</a:t>
            </a:r>
          </a:p>
          <a:p>
            <a:r>
              <a:rPr lang="en-US"/>
              <a:t>Recording Devices</a:t>
            </a:r>
          </a:p>
          <a:p>
            <a:r>
              <a:rPr lang="en-US"/>
              <a:t>Distribution</a:t>
            </a:r>
          </a:p>
          <a:p>
            <a:r>
              <a:rPr lang="en-US"/>
              <a:t>Industry Responses</a:t>
            </a:r>
          </a:p>
          <a:p>
            <a:r>
              <a:rPr lang="en-US"/>
              <a:t>Sampling &amp; Remixing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2"/>
          <p:cNvPicPr>
            <a:picLocks noChangeAspect="1" noChangeArrowheads="1"/>
          </p:cNvPicPr>
          <p:nvPr/>
        </p:nvPicPr>
        <p:blipFill>
          <a:blip r:embed="rId3" cstate="print"/>
          <a:srcRect/>
          <a:stretch>
            <a:fillRect/>
          </a:stretch>
        </p:blipFill>
        <p:spPr bwMode="auto">
          <a:xfrm>
            <a:off x="5743575" y="990600"/>
            <a:ext cx="2790825" cy="2581275"/>
          </a:xfrm>
          <a:prstGeom prst="rect">
            <a:avLst/>
          </a:prstGeom>
          <a:ln>
            <a:noFill/>
          </a:ln>
          <a:effectLst>
            <a:outerShdw blurRad="292100" dist="139700" dir="2700000" algn="tl" rotWithShape="0">
              <a:srgbClr val="333333">
                <a:alpha val="65000"/>
              </a:srgbClr>
            </a:outerShdw>
          </a:effectLst>
        </p:spPr>
      </p:pic>
      <p:sp>
        <p:nvSpPr>
          <p:cNvPr id="21506" name="Rectangle 2"/>
          <p:cNvSpPr>
            <a:spLocks noGrp="1" noChangeArrowheads="1"/>
          </p:cNvSpPr>
          <p:nvPr>
            <p:ph type="title"/>
          </p:nvPr>
        </p:nvSpPr>
        <p:spPr>
          <a:xfrm>
            <a:off x="457200" y="152400"/>
            <a:ext cx="7696200" cy="1143000"/>
          </a:xfrm>
        </p:spPr>
        <p:txBody>
          <a:bodyPr/>
          <a:lstStyle/>
          <a:p>
            <a:r>
              <a:rPr lang="en-US" dirty="0"/>
              <a:t>Peer-to-Peer (P2P) Networks</a:t>
            </a:r>
          </a:p>
        </p:txBody>
      </p:sp>
      <p:sp>
        <p:nvSpPr>
          <p:cNvPr id="21507" name="Rectangle 3"/>
          <p:cNvSpPr>
            <a:spLocks noGrp="1" noChangeArrowheads="1"/>
          </p:cNvSpPr>
          <p:nvPr>
            <p:ph type="body" idx="1"/>
          </p:nvPr>
        </p:nvSpPr>
        <p:spPr>
          <a:xfrm>
            <a:off x="457200" y="1295400"/>
            <a:ext cx="7696200" cy="5181600"/>
          </a:xfrm>
        </p:spPr>
        <p:txBody>
          <a:bodyPr/>
          <a:lstStyle/>
          <a:p>
            <a:r>
              <a:rPr lang="en-US" dirty="0"/>
              <a:t>P2P file-sharing</a:t>
            </a:r>
          </a:p>
          <a:p>
            <a:pPr lvl="1"/>
            <a:r>
              <a:rPr lang="en-US" dirty="0"/>
              <a:t>Materials transmitted directly </a:t>
            </a:r>
            <a:br>
              <a:rPr lang="en-US" dirty="0"/>
            </a:br>
            <a:r>
              <a:rPr lang="en-US" dirty="0"/>
              <a:t>from one user to another</a:t>
            </a:r>
          </a:p>
          <a:p>
            <a:pPr lvl="1"/>
            <a:r>
              <a:rPr lang="en-US" dirty="0"/>
              <a:t>Ability to search hard drive of </a:t>
            </a:r>
            <a:br>
              <a:rPr lang="en-US" dirty="0"/>
            </a:br>
            <a:r>
              <a:rPr lang="en-US" dirty="0"/>
              <a:t>another, locate file, and </a:t>
            </a:r>
            <a:br>
              <a:rPr lang="en-US" dirty="0"/>
            </a:br>
            <a:r>
              <a:rPr lang="en-US" dirty="0"/>
              <a:t>transmit file</a:t>
            </a:r>
          </a:p>
          <a:p>
            <a:pPr lvl="1"/>
            <a:r>
              <a:rPr lang="en-US" dirty="0"/>
              <a:t>Wide sharing of digital materials </a:t>
            </a:r>
            <a:br>
              <a:rPr lang="en-US" dirty="0"/>
            </a:br>
            <a:r>
              <a:rPr lang="en-US" dirty="0"/>
              <a:t>(e.g., photos, music, videos)</a:t>
            </a:r>
          </a:p>
          <a:p>
            <a:r>
              <a:rPr lang="en-US" dirty="0"/>
              <a:t>Napster dispute</a:t>
            </a:r>
          </a:p>
          <a:p>
            <a:pPr lvl="1"/>
            <a:r>
              <a:rPr lang="en-US" dirty="0"/>
              <a:t>Napster users could download tracks</a:t>
            </a:r>
          </a:p>
          <a:p>
            <a:pPr lvl="1"/>
            <a:r>
              <a:rPr lang="en-US" dirty="0"/>
              <a:t>Real-time index</a:t>
            </a:r>
          </a:p>
          <a:p>
            <a:pPr lvl="1"/>
            <a:r>
              <a:rPr lang="en-US" dirty="0"/>
              <a:t>Napster itself did not directly copy or </a:t>
            </a:r>
            <a:br>
              <a:rPr lang="en-US" dirty="0"/>
            </a:br>
            <a:r>
              <a:rPr lang="en-US" dirty="0"/>
              <a:t>transmit copyrighted files</a:t>
            </a:r>
          </a:p>
        </p:txBody>
      </p:sp>
      <p:pic>
        <p:nvPicPr>
          <p:cNvPr id="21508" name="Picture 3"/>
          <p:cNvPicPr>
            <a:picLocks noChangeAspect="1" noChangeArrowheads="1"/>
          </p:cNvPicPr>
          <p:nvPr/>
        </p:nvPicPr>
        <p:blipFill>
          <a:blip r:embed="rId4" cstate="print"/>
          <a:srcRect/>
          <a:stretch>
            <a:fillRect/>
          </a:stretch>
        </p:blipFill>
        <p:spPr bwMode="auto">
          <a:xfrm>
            <a:off x="7010400" y="3276600"/>
            <a:ext cx="1905000" cy="1982788"/>
          </a:xfrm>
          <a:prstGeom prst="rect">
            <a:avLst/>
          </a:prstGeom>
          <a:ln>
            <a:noFill/>
          </a:ln>
          <a:effectLst>
            <a:outerShdw blurRad="292100" dist="139700" dir="2700000" algn="tl" rotWithShape="0">
              <a:srgbClr val="333333">
                <a:alpha val="65000"/>
              </a:srgbClr>
            </a:outerShdw>
          </a:effectLst>
        </p:spPr>
      </p:pic>
      <p:pic>
        <p:nvPicPr>
          <p:cNvPr id="21509" name="Picture 4"/>
          <p:cNvPicPr>
            <a:picLocks noChangeAspect="1" noChangeArrowheads="1"/>
          </p:cNvPicPr>
          <p:nvPr/>
        </p:nvPicPr>
        <p:blipFill>
          <a:blip r:embed="rId5" cstate="print"/>
          <a:srcRect/>
          <a:stretch>
            <a:fillRect/>
          </a:stretch>
        </p:blipFill>
        <p:spPr bwMode="auto">
          <a:xfrm>
            <a:off x="7239000" y="4953000"/>
            <a:ext cx="1754187"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Entertainment Industry Response</a:t>
            </a:r>
          </a:p>
        </p:txBody>
      </p:sp>
      <p:sp>
        <p:nvSpPr>
          <p:cNvPr id="22531" name="Rectangle 3"/>
          <p:cNvSpPr>
            <a:spLocks noGrp="1" noChangeArrowheads="1"/>
          </p:cNvSpPr>
          <p:nvPr>
            <p:ph type="body" idx="1"/>
          </p:nvPr>
        </p:nvSpPr>
        <p:spPr>
          <a:xfrm>
            <a:off x="990600" y="1447800"/>
            <a:ext cx="7162800" cy="4876800"/>
          </a:xfrm>
        </p:spPr>
        <p:txBody>
          <a:bodyPr/>
          <a:lstStyle/>
          <a:p>
            <a:r>
              <a:rPr lang="en-US" sz="2000"/>
              <a:t>Facing new technologies developed by pirates</a:t>
            </a:r>
          </a:p>
          <a:p>
            <a:pPr lvl="1"/>
            <a:r>
              <a:rPr lang="en-US" sz="2000"/>
              <a:t>BitTorrent, EDonkey</a:t>
            </a:r>
          </a:p>
          <a:p>
            <a:pPr lvl="1"/>
            <a:r>
              <a:rPr lang="en-US" sz="2000"/>
              <a:t>FreeNet, Tor – The Onion Router </a:t>
            </a:r>
            <a:br>
              <a:rPr lang="en-US" sz="2000"/>
            </a:br>
            <a:r>
              <a:rPr lang="en-US" sz="2000"/>
              <a:t>(anonymized services)</a:t>
            </a:r>
          </a:p>
          <a:p>
            <a:r>
              <a:rPr lang="en-US" sz="2000"/>
              <a:t>Offering of online subscriber </a:t>
            </a:r>
            <a:br>
              <a:rPr lang="en-US" sz="2000"/>
            </a:br>
            <a:r>
              <a:rPr lang="en-US" sz="2000"/>
              <a:t>services</a:t>
            </a:r>
          </a:p>
          <a:p>
            <a:pPr lvl="1"/>
            <a:r>
              <a:rPr lang="en-US" sz="2000"/>
              <a:t>E.g., Rhapsody, MusicNow, </a:t>
            </a:r>
            <a:br>
              <a:rPr lang="en-US" sz="2000"/>
            </a:br>
            <a:r>
              <a:rPr lang="en-US" sz="2000"/>
              <a:t>iTunes</a:t>
            </a:r>
          </a:p>
          <a:p>
            <a:pPr lvl="1"/>
            <a:r>
              <a:rPr lang="en-US" sz="2000"/>
              <a:t>E.g., MovieLink</a:t>
            </a:r>
          </a:p>
          <a:p>
            <a:r>
              <a:rPr lang="en-US" sz="2000"/>
              <a:t>Filtering technologies – block music xfrs </a:t>
            </a:r>
          </a:p>
          <a:p>
            <a:r>
              <a:rPr lang="en-US" sz="2000"/>
              <a:t>Technical Protection / Security Measures</a:t>
            </a:r>
          </a:p>
          <a:p>
            <a:pPr lvl="1"/>
            <a:r>
              <a:rPr lang="en-US" sz="2000" i="1"/>
              <a:t>Digital watermarking – </a:t>
            </a:r>
            <a:r>
              <a:rPr lang="en-US" sz="2000"/>
              <a:t>embedded codes</a:t>
            </a:r>
          </a:p>
          <a:p>
            <a:r>
              <a:rPr lang="en-US" sz="2000"/>
              <a:t>Lobbying Congress for new legislation</a:t>
            </a:r>
          </a:p>
          <a:p>
            <a:r>
              <a:rPr lang="en-US" sz="2000"/>
              <a:t>Individual lawsuits</a:t>
            </a:r>
          </a:p>
        </p:txBody>
      </p:sp>
      <p:pic>
        <p:nvPicPr>
          <p:cNvPr id="22532" name="Picture 2"/>
          <p:cNvPicPr>
            <a:picLocks noChangeAspect="1" noChangeArrowheads="1"/>
          </p:cNvPicPr>
          <p:nvPr/>
        </p:nvPicPr>
        <p:blipFill>
          <a:blip r:embed="rId3" cstate="print"/>
          <a:srcRect l="6000" t="7643" r="6000" b="8279"/>
          <a:stretch>
            <a:fillRect/>
          </a:stretch>
        </p:blipFill>
        <p:spPr bwMode="auto">
          <a:xfrm>
            <a:off x="5562600" y="1873250"/>
            <a:ext cx="3352800"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533" name="Picture 3"/>
          <p:cNvPicPr>
            <a:picLocks noChangeAspect="1" noChangeArrowheads="1"/>
          </p:cNvPicPr>
          <p:nvPr/>
        </p:nvPicPr>
        <p:blipFill>
          <a:blip r:embed="rId4" cstate="print"/>
          <a:srcRect/>
          <a:stretch>
            <a:fillRect/>
          </a:stretch>
        </p:blipFill>
        <p:spPr bwMode="auto">
          <a:xfrm>
            <a:off x="6781800" y="4495800"/>
            <a:ext cx="2133600" cy="2161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534" name="Picture 4"/>
          <p:cNvPicPr>
            <a:picLocks noChangeAspect="1" noChangeArrowheads="1"/>
          </p:cNvPicPr>
          <p:nvPr/>
        </p:nvPicPr>
        <p:blipFill>
          <a:blip r:embed="rId5" cstate="print"/>
          <a:srcRect t="38889" b="39622"/>
          <a:stretch>
            <a:fillRect/>
          </a:stretch>
        </p:blipFill>
        <p:spPr bwMode="auto">
          <a:xfrm>
            <a:off x="5486400" y="762000"/>
            <a:ext cx="3429000" cy="736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A&amp;M Records v. Napster 2001</a:t>
            </a:r>
          </a:p>
        </p:txBody>
      </p:sp>
      <p:sp>
        <p:nvSpPr>
          <p:cNvPr id="23555" name="Rectangle 3"/>
          <p:cNvSpPr>
            <a:spLocks noGrp="1" noChangeArrowheads="1"/>
          </p:cNvSpPr>
          <p:nvPr>
            <p:ph type="body" idx="1"/>
          </p:nvPr>
        </p:nvSpPr>
        <p:spPr>
          <a:xfrm>
            <a:off x="990600" y="1295400"/>
            <a:ext cx="7162800" cy="5257800"/>
          </a:xfrm>
        </p:spPr>
        <p:txBody>
          <a:bodyPr/>
          <a:lstStyle/>
          <a:p>
            <a:r>
              <a:rPr lang="en-US" sz="2000"/>
              <a:t>Napster allowed users to make, access, transfer MP3 music files stored on individual computer hard drives</a:t>
            </a:r>
          </a:p>
          <a:p>
            <a:pPr lvl="1"/>
            <a:r>
              <a:rPr lang="en-US" sz="2000"/>
              <a:t>Napster claimed fair use</a:t>
            </a:r>
          </a:p>
          <a:p>
            <a:r>
              <a:rPr lang="en-US" sz="2000"/>
              <a:t>Court of Appeals found</a:t>
            </a:r>
          </a:p>
          <a:p>
            <a:pPr lvl="1"/>
            <a:r>
              <a:rPr lang="en-US" sz="2000"/>
              <a:t>A&amp;M would likely succeed in claim of </a:t>
            </a:r>
            <a:br>
              <a:rPr lang="en-US" sz="2000"/>
            </a:br>
            <a:r>
              <a:rPr lang="en-US" sz="2000"/>
              <a:t>contributory infringement claim and </a:t>
            </a:r>
            <a:br>
              <a:rPr lang="en-US" sz="2000"/>
            </a:br>
            <a:r>
              <a:rPr lang="en-US" sz="2000"/>
              <a:t>vicarious liability</a:t>
            </a:r>
          </a:p>
          <a:p>
            <a:pPr lvl="1"/>
            <a:r>
              <a:rPr lang="en-US" sz="2000"/>
              <a:t>Contributory Liability</a:t>
            </a:r>
          </a:p>
          <a:p>
            <a:pPr lvl="2"/>
            <a:r>
              <a:rPr lang="en-US" sz="2000"/>
              <a:t>Notice</a:t>
            </a:r>
          </a:p>
          <a:p>
            <a:pPr lvl="2"/>
            <a:r>
              <a:rPr lang="en-US" sz="2000"/>
              <a:t>Ability to block suppliers of </a:t>
            </a:r>
            <a:br>
              <a:rPr lang="en-US" sz="2000"/>
            </a:br>
            <a:r>
              <a:rPr lang="en-US" sz="2000"/>
              <a:t>infringing material</a:t>
            </a:r>
          </a:p>
          <a:p>
            <a:pPr lvl="1"/>
            <a:r>
              <a:rPr lang="en-US" sz="2000"/>
              <a:t>Vicarious Liability</a:t>
            </a:r>
          </a:p>
          <a:p>
            <a:pPr lvl="2"/>
            <a:r>
              <a:rPr lang="en-US" sz="2000"/>
              <a:t>Right to control</a:t>
            </a:r>
          </a:p>
          <a:p>
            <a:pPr lvl="2"/>
            <a:r>
              <a:rPr lang="en-US" sz="2000"/>
              <a:t>Financial benefit</a:t>
            </a:r>
          </a:p>
          <a:p>
            <a:pPr lvl="1"/>
            <a:r>
              <a:rPr lang="en-US" sz="2000"/>
              <a:t>Audio Home Recording Act </a:t>
            </a:r>
            <a:r>
              <a:rPr lang="en-US" sz="2000" i="1"/>
              <a:t>does not cover downloading MP3 files</a:t>
            </a:r>
          </a:p>
        </p:txBody>
      </p:sp>
      <p:sp>
        <p:nvSpPr>
          <p:cNvPr id="23556" name="TextBox 3"/>
          <p:cNvSpPr txBox="1">
            <a:spLocks noChangeArrowheads="1"/>
          </p:cNvSpPr>
          <p:nvPr/>
        </p:nvSpPr>
        <p:spPr bwMode="auto">
          <a:xfrm>
            <a:off x="6248400" y="5549900"/>
            <a:ext cx="2432076" cy="338554"/>
          </a:xfrm>
          <a:prstGeom prst="rect">
            <a:avLst/>
          </a:prstGeom>
          <a:solidFill>
            <a:srgbClr val="FFC000"/>
          </a:solidFill>
          <a:ln w="9525">
            <a:noFill/>
            <a:miter lim="800000"/>
            <a:headEnd/>
            <a:tailEnd/>
          </a:ln>
          <a:scene3d>
            <a:camera prst="orthographicFront"/>
            <a:lightRig rig="threePt" dir="t"/>
          </a:scene3d>
          <a:sp3d>
            <a:bevelT/>
          </a:sp3d>
        </p:spPr>
        <p:txBody>
          <a:bodyPr wrap="none">
            <a:spAutoFit/>
          </a:bodyPr>
          <a:lstStyle/>
          <a:p>
            <a:pPr eaLnBrk="0" hangingPunct="0"/>
            <a:r>
              <a:rPr lang="en-US" sz="1600" dirty="0">
                <a:latin typeface="Arial Narrow" pitchFamily="34" charset="0"/>
              </a:rPr>
              <a:t>See </a:t>
            </a:r>
            <a:r>
              <a:rPr lang="en-US" sz="1600" dirty="0">
                <a:latin typeface="Arial Narrow" pitchFamily="34" charset="0"/>
                <a:hlinkClick r:id="rId3"/>
              </a:rPr>
              <a:t>http://tinyurl.com/rvkwt</a:t>
            </a:r>
            <a:r>
              <a:rPr lang="en-US" sz="1600" dirty="0">
                <a:latin typeface="Arial Narrow" pitchFamily="34" charset="0"/>
              </a:rPr>
              <a:t> </a:t>
            </a:r>
          </a:p>
        </p:txBody>
      </p:sp>
      <p:pic>
        <p:nvPicPr>
          <p:cNvPr id="23557" name="Picture 2"/>
          <p:cNvPicPr>
            <a:picLocks noChangeAspect="1" noChangeArrowheads="1"/>
          </p:cNvPicPr>
          <p:nvPr/>
        </p:nvPicPr>
        <p:blipFill>
          <a:blip r:embed="rId4" cstate="print"/>
          <a:srcRect/>
          <a:stretch>
            <a:fillRect/>
          </a:stretch>
        </p:blipFill>
        <p:spPr bwMode="auto">
          <a:xfrm>
            <a:off x="6629400" y="2028825"/>
            <a:ext cx="2362200" cy="28003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P2P Evolved</a:t>
            </a:r>
          </a:p>
        </p:txBody>
      </p:sp>
      <p:sp>
        <p:nvSpPr>
          <p:cNvPr id="24579" name="Rectangle 3"/>
          <p:cNvSpPr>
            <a:spLocks noGrp="1" noChangeArrowheads="1"/>
          </p:cNvSpPr>
          <p:nvPr>
            <p:ph type="body" idx="1"/>
          </p:nvPr>
        </p:nvSpPr>
        <p:spPr>
          <a:xfrm>
            <a:off x="990600" y="1219200"/>
            <a:ext cx="7848600" cy="5410200"/>
          </a:xfrm>
        </p:spPr>
        <p:txBody>
          <a:bodyPr/>
          <a:lstStyle/>
          <a:p>
            <a:r>
              <a:rPr lang="en-US"/>
              <a:t>2001: Lesson from Napster</a:t>
            </a:r>
          </a:p>
          <a:p>
            <a:pPr lvl="1"/>
            <a:r>
              <a:rPr lang="en-US"/>
              <a:t>P2P relying on operator servers and control require policing to avoid facilitation of infringement</a:t>
            </a:r>
          </a:p>
          <a:p>
            <a:r>
              <a:rPr lang="en-US"/>
              <a:t>2002:  KaZaA</a:t>
            </a:r>
          </a:p>
          <a:p>
            <a:pPr lvl="1"/>
            <a:r>
              <a:rPr lang="en-US"/>
              <a:t>Located outside USA</a:t>
            </a:r>
          </a:p>
          <a:p>
            <a:pPr lvl="1"/>
            <a:r>
              <a:rPr lang="en-US"/>
              <a:t>Jurisdiction and international litigation considerations</a:t>
            </a:r>
          </a:p>
        </p:txBody>
      </p:sp>
      <p:pic>
        <p:nvPicPr>
          <p:cNvPr id="24580" name="Picture 3"/>
          <p:cNvPicPr>
            <a:picLocks noChangeAspect="1" noChangeArrowheads="1"/>
          </p:cNvPicPr>
          <p:nvPr/>
        </p:nvPicPr>
        <p:blipFill>
          <a:blip r:embed="rId3" cstate="print"/>
          <a:srcRect/>
          <a:stretch>
            <a:fillRect/>
          </a:stretch>
        </p:blipFill>
        <p:spPr bwMode="auto">
          <a:xfrm>
            <a:off x="4800600" y="4419600"/>
            <a:ext cx="1905000" cy="1982788"/>
          </a:xfrm>
          <a:prstGeom prst="rect">
            <a:avLst/>
          </a:prstGeom>
          <a:ln>
            <a:noFill/>
          </a:ln>
          <a:effectLst>
            <a:outerShdw blurRad="292100" dist="139700" dir="2700000" algn="tl" rotWithShape="0">
              <a:srgbClr val="333333">
                <a:alpha val="65000"/>
              </a:srgbClr>
            </a:outerShdw>
          </a:effectLst>
        </p:spPr>
      </p:pic>
      <p:pic>
        <p:nvPicPr>
          <p:cNvPr id="24581" name="Picture 4"/>
          <p:cNvPicPr>
            <a:picLocks noChangeAspect="1" noChangeArrowheads="1"/>
          </p:cNvPicPr>
          <p:nvPr/>
        </p:nvPicPr>
        <p:blipFill>
          <a:blip r:embed="rId4" cstate="print"/>
          <a:srcRect/>
          <a:stretch>
            <a:fillRect/>
          </a:stretch>
        </p:blipFill>
        <p:spPr bwMode="auto">
          <a:xfrm>
            <a:off x="2498725" y="4419600"/>
            <a:ext cx="2073275"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Metro-Goldwyn-Mayer Studios Inc v. Grokster Ltd</a:t>
            </a:r>
          </a:p>
        </p:txBody>
      </p:sp>
      <p:sp>
        <p:nvSpPr>
          <p:cNvPr id="25603" name="Rectangle 3"/>
          <p:cNvSpPr>
            <a:spLocks noGrp="1" noChangeArrowheads="1"/>
          </p:cNvSpPr>
          <p:nvPr>
            <p:ph type="body" idx="1"/>
          </p:nvPr>
        </p:nvSpPr>
        <p:spPr>
          <a:xfrm>
            <a:off x="990600" y="1295400"/>
            <a:ext cx="6248400" cy="5181600"/>
          </a:xfrm>
        </p:spPr>
        <p:txBody>
          <a:bodyPr/>
          <a:lstStyle/>
          <a:p>
            <a:r>
              <a:rPr lang="en-US" sz="2000"/>
              <a:t>2003: Grokster &amp; Streamcast sued by MGM</a:t>
            </a:r>
          </a:p>
          <a:p>
            <a:pPr lvl="1"/>
            <a:r>
              <a:rPr lang="en-US" sz="2000"/>
              <a:t>Entertainment industry losses significant</a:t>
            </a:r>
          </a:p>
          <a:p>
            <a:pPr lvl="1"/>
            <a:r>
              <a:rPr lang="en-US" sz="2000"/>
              <a:t>Demanded injunction &amp; damages</a:t>
            </a:r>
          </a:p>
          <a:p>
            <a:r>
              <a:rPr lang="en-US" sz="2000"/>
              <a:t>District court ruled </a:t>
            </a:r>
            <a:r>
              <a:rPr lang="en-US" sz="2000" i="1"/>
              <a:t>in favor of defendants</a:t>
            </a:r>
          </a:p>
          <a:p>
            <a:pPr lvl="1"/>
            <a:r>
              <a:rPr lang="en-US" sz="2000"/>
              <a:t>MGM could not prove liability</a:t>
            </a:r>
          </a:p>
          <a:p>
            <a:pPr lvl="1"/>
            <a:r>
              <a:rPr lang="en-US" sz="2000"/>
              <a:t>Even if all allegations true</a:t>
            </a:r>
          </a:p>
          <a:p>
            <a:r>
              <a:rPr lang="en-US" sz="2000"/>
              <a:t>MGM </a:t>
            </a:r>
            <a:r>
              <a:rPr lang="en-US" sz="2000" i="1"/>
              <a:t>appealed</a:t>
            </a:r>
            <a:r>
              <a:rPr lang="en-US" sz="2000"/>
              <a:t> decision to Ninth Circuit Court of Appeals </a:t>
            </a:r>
          </a:p>
          <a:p>
            <a:pPr lvl="1"/>
            <a:r>
              <a:rPr lang="en-US" sz="2000" i="1"/>
              <a:t>Affirmed</a:t>
            </a:r>
            <a:r>
              <a:rPr lang="en-US" sz="2000"/>
              <a:t> lower court’s ruling</a:t>
            </a:r>
          </a:p>
          <a:p>
            <a:pPr lvl="1"/>
            <a:r>
              <a:rPr lang="en-US" sz="2000"/>
              <a:t>Found no requisite knowledge of P2P </a:t>
            </a:r>
            <a:br>
              <a:rPr lang="en-US" sz="2000"/>
            </a:br>
            <a:r>
              <a:rPr lang="en-US" sz="2000"/>
              <a:t>infringement (that services would be used to  do so)</a:t>
            </a:r>
          </a:p>
          <a:p>
            <a:pPr lvl="1"/>
            <a:r>
              <a:rPr lang="en-US" sz="2000"/>
              <a:t>Applied precedent from Sony case (1984)</a:t>
            </a:r>
          </a:p>
          <a:p>
            <a:pPr lvl="1"/>
            <a:r>
              <a:rPr lang="en-US" sz="2000"/>
              <a:t>Services were capable of being used in non-infringing ways</a:t>
            </a:r>
          </a:p>
        </p:txBody>
      </p:sp>
      <p:pic>
        <p:nvPicPr>
          <p:cNvPr id="25604" name="Picture 2"/>
          <p:cNvPicPr>
            <a:picLocks noChangeAspect="1" noChangeArrowheads="1"/>
          </p:cNvPicPr>
          <p:nvPr/>
        </p:nvPicPr>
        <p:blipFill>
          <a:blip r:embed="rId3" cstate="print"/>
          <a:srcRect/>
          <a:stretch>
            <a:fillRect/>
          </a:stretch>
        </p:blipFill>
        <p:spPr bwMode="auto">
          <a:xfrm>
            <a:off x="7086600" y="4114800"/>
            <a:ext cx="1905000" cy="1266825"/>
          </a:xfrm>
          <a:prstGeom prst="rect">
            <a:avLst/>
          </a:prstGeom>
          <a:ln>
            <a:noFill/>
          </a:ln>
          <a:effectLst>
            <a:outerShdw blurRad="292100" dist="139700" dir="2700000" algn="tl" rotWithShape="0">
              <a:srgbClr val="333333">
                <a:alpha val="65000"/>
              </a:srgbClr>
            </a:outerShdw>
          </a:effectLst>
        </p:spPr>
      </p:pic>
      <p:pic>
        <p:nvPicPr>
          <p:cNvPr id="25605" name="Picture 3"/>
          <p:cNvPicPr>
            <a:picLocks noChangeAspect="1" noChangeArrowheads="1"/>
          </p:cNvPicPr>
          <p:nvPr/>
        </p:nvPicPr>
        <p:blipFill>
          <a:blip r:embed="rId4" cstate="print"/>
          <a:srcRect/>
          <a:stretch>
            <a:fillRect/>
          </a:stretch>
        </p:blipFill>
        <p:spPr bwMode="auto">
          <a:xfrm>
            <a:off x="7083039" y="2057400"/>
            <a:ext cx="1905000" cy="12112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MGM v. Grokster 2005</a:t>
            </a:r>
          </a:p>
        </p:txBody>
      </p:sp>
      <p:sp>
        <p:nvSpPr>
          <p:cNvPr id="26627" name="Rectangle 3"/>
          <p:cNvSpPr>
            <a:spLocks noGrp="1" noChangeArrowheads="1"/>
          </p:cNvSpPr>
          <p:nvPr>
            <p:ph type="body" idx="1"/>
          </p:nvPr>
        </p:nvSpPr>
        <p:spPr/>
        <p:txBody>
          <a:bodyPr/>
          <a:lstStyle/>
          <a:p>
            <a:r>
              <a:rPr lang="en-US"/>
              <a:t>MGM appealed judgments in favor of </a:t>
            </a:r>
            <a:br>
              <a:rPr lang="en-US"/>
            </a:br>
            <a:r>
              <a:rPr lang="en-US"/>
              <a:t>Grokster to Supreme Court</a:t>
            </a:r>
          </a:p>
          <a:p>
            <a:r>
              <a:rPr lang="en-US"/>
              <a:t>SCOTUS concluded that:</a:t>
            </a:r>
          </a:p>
          <a:p>
            <a:pPr lvl="1"/>
            <a:r>
              <a:rPr lang="en-US"/>
              <a:t>Record contained evidence of </a:t>
            </a:r>
            <a:br>
              <a:rPr lang="en-US"/>
            </a:br>
            <a:r>
              <a:rPr lang="en-US"/>
              <a:t>purpose to cause copyright violation</a:t>
            </a:r>
          </a:p>
          <a:p>
            <a:pPr lvl="1"/>
            <a:r>
              <a:rPr lang="en-US"/>
              <a:t>Substantial evidence in MGM’s favor</a:t>
            </a:r>
          </a:p>
          <a:p>
            <a:pPr lvl="1"/>
            <a:r>
              <a:rPr lang="en-US"/>
              <a:t>Summary judgment in favor of Grokster erroneous</a:t>
            </a:r>
          </a:p>
          <a:p>
            <a:pPr lvl="1"/>
            <a:r>
              <a:rPr lang="en-US" i="1"/>
              <a:t>Reversed</a:t>
            </a:r>
            <a:r>
              <a:rPr lang="en-US"/>
              <a:t> lower courts &amp; </a:t>
            </a:r>
            <a:r>
              <a:rPr lang="en-US" i="1"/>
              <a:t>ruled in favor of MGM</a:t>
            </a:r>
          </a:p>
        </p:txBody>
      </p:sp>
      <p:pic>
        <p:nvPicPr>
          <p:cNvPr id="26628" name="Picture 2"/>
          <p:cNvPicPr>
            <a:picLocks noChangeAspect="1" noChangeArrowheads="1"/>
          </p:cNvPicPr>
          <p:nvPr/>
        </p:nvPicPr>
        <p:blipFill>
          <a:blip r:embed="rId3" cstate="print"/>
          <a:srcRect/>
          <a:stretch>
            <a:fillRect/>
          </a:stretch>
        </p:blipFill>
        <p:spPr bwMode="auto">
          <a:xfrm>
            <a:off x="7086600" y="5321889"/>
            <a:ext cx="1905000" cy="1266825"/>
          </a:xfrm>
          <a:prstGeom prst="rect">
            <a:avLst/>
          </a:prstGeom>
          <a:ln>
            <a:noFill/>
          </a:ln>
          <a:effectLst>
            <a:outerShdw blurRad="292100" dist="139700" dir="2700000" algn="tl" rotWithShape="0">
              <a:srgbClr val="333333">
                <a:alpha val="65000"/>
              </a:srgbClr>
            </a:outerShdw>
          </a:effectLst>
        </p:spPr>
      </p:pic>
      <p:pic>
        <p:nvPicPr>
          <p:cNvPr id="26629" name="Picture 3"/>
          <p:cNvPicPr>
            <a:picLocks noChangeAspect="1" noChangeArrowheads="1"/>
          </p:cNvPicPr>
          <p:nvPr/>
        </p:nvPicPr>
        <p:blipFill>
          <a:blip r:embed="rId4" cstate="print"/>
          <a:srcRect/>
          <a:stretch>
            <a:fillRect/>
          </a:stretch>
        </p:blipFill>
        <p:spPr bwMode="auto">
          <a:xfrm>
            <a:off x="7010400" y="1217613"/>
            <a:ext cx="1905000" cy="12112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DMCA</a:t>
            </a:r>
          </a:p>
        </p:txBody>
      </p:sp>
      <p:sp>
        <p:nvSpPr>
          <p:cNvPr id="27651" name="Rectangle 3"/>
          <p:cNvSpPr>
            <a:spLocks noGrp="1" noChangeArrowheads="1"/>
          </p:cNvSpPr>
          <p:nvPr>
            <p:ph type="body" idx="1"/>
          </p:nvPr>
        </p:nvSpPr>
        <p:spPr>
          <a:xfrm>
            <a:off x="500856" y="1295400"/>
            <a:ext cx="7162800" cy="4953000"/>
          </a:xfrm>
        </p:spPr>
        <p:txBody>
          <a:bodyPr/>
          <a:lstStyle/>
          <a:p>
            <a:r>
              <a:rPr lang="en-US" dirty="0"/>
              <a:t>DMCA:  Digital Millennium Copyright Act</a:t>
            </a:r>
          </a:p>
          <a:p>
            <a:pPr lvl="1"/>
            <a:r>
              <a:rPr lang="en-US" dirty="0"/>
              <a:t>1998</a:t>
            </a:r>
          </a:p>
          <a:p>
            <a:pPr lvl="1"/>
            <a:r>
              <a:rPr lang="en-US" dirty="0"/>
              <a:t>17 USC §101 </a:t>
            </a:r>
            <a:r>
              <a:rPr lang="en-US" i="1" dirty="0"/>
              <a:t>et al.</a:t>
            </a:r>
          </a:p>
          <a:p>
            <a:r>
              <a:rPr lang="en-US" dirty="0"/>
              <a:t>Outlines</a:t>
            </a:r>
          </a:p>
          <a:p>
            <a:pPr lvl="1"/>
            <a:r>
              <a:rPr lang="en-US" dirty="0"/>
              <a:t>Anti-circumvention provisions</a:t>
            </a:r>
          </a:p>
          <a:p>
            <a:pPr lvl="1"/>
            <a:r>
              <a:rPr lang="en-US" dirty="0"/>
              <a:t>Anti-trafficking provisions</a:t>
            </a:r>
          </a:p>
          <a:p>
            <a:r>
              <a:rPr lang="en-US" dirty="0"/>
              <a:t>Provides exceptions, including</a:t>
            </a:r>
          </a:p>
          <a:p>
            <a:pPr lvl="1"/>
            <a:r>
              <a:rPr lang="en-US" dirty="0"/>
              <a:t>Fair use</a:t>
            </a:r>
          </a:p>
          <a:p>
            <a:pPr lvl="1"/>
            <a:r>
              <a:rPr lang="en-US" dirty="0"/>
              <a:t>Freedom of speech</a:t>
            </a:r>
          </a:p>
          <a:p>
            <a:pPr lvl="1"/>
            <a:r>
              <a:rPr lang="en-US" dirty="0"/>
              <a:t>Interoperability</a:t>
            </a:r>
          </a:p>
        </p:txBody>
      </p:sp>
      <p:pic>
        <p:nvPicPr>
          <p:cNvPr id="27652" name="Picture 2"/>
          <p:cNvPicPr>
            <a:picLocks noChangeAspect="1" noChangeArrowheads="1"/>
          </p:cNvPicPr>
          <p:nvPr/>
        </p:nvPicPr>
        <p:blipFill>
          <a:blip r:embed="rId3" cstate="print"/>
          <a:srcRect/>
          <a:stretch>
            <a:fillRect/>
          </a:stretch>
        </p:blipFill>
        <p:spPr bwMode="auto">
          <a:xfrm>
            <a:off x="5943600" y="1852613"/>
            <a:ext cx="2982913" cy="424338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ISPs &amp; DMCA (1)</a:t>
            </a:r>
          </a:p>
        </p:txBody>
      </p:sp>
      <p:sp>
        <p:nvSpPr>
          <p:cNvPr id="28675" name="Rectangle 3"/>
          <p:cNvSpPr>
            <a:spLocks noGrp="1" noChangeArrowheads="1"/>
          </p:cNvSpPr>
          <p:nvPr>
            <p:ph type="body" idx="1"/>
          </p:nvPr>
        </p:nvSpPr>
        <p:spPr>
          <a:xfrm>
            <a:off x="990600" y="1295400"/>
            <a:ext cx="7162800" cy="5029200"/>
          </a:xfrm>
        </p:spPr>
        <p:txBody>
          <a:bodyPr/>
          <a:lstStyle/>
          <a:p>
            <a:r>
              <a:rPr lang="en-US"/>
              <a:t>Illegal to defeat measures for copyright control</a:t>
            </a:r>
          </a:p>
          <a:p>
            <a:r>
              <a:rPr lang="en-US"/>
              <a:t>Forbids selling/distributing measures to defeat copy-controls</a:t>
            </a:r>
          </a:p>
          <a:p>
            <a:r>
              <a:rPr lang="en-US"/>
              <a:t>Forbids removal of copyright information</a:t>
            </a:r>
          </a:p>
          <a:p>
            <a:r>
              <a:rPr lang="en-US"/>
              <a:t>Protects ISPs against claims of infringement under some circumstances (see next slide)</a:t>
            </a:r>
          </a:p>
        </p:txBody>
      </p:sp>
      <p:pic>
        <p:nvPicPr>
          <p:cNvPr id="28676" name="Picture 2"/>
          <p:cNvPicPr>
            <a:picLocks noChangeAspect="1" noChangeArrowheads="1"/>
          </p:cNvPicPr>
          <p:nvPr/>
        </p:nvPicPr>
        <p:blipFill>
          <a:blip r:embed="rId3" cstate="print"/>
          <a:srcRect/>
          <a:stretch>
            <a:fillRect/>
          </a:stretch>
        </p:blipFill>
        <p:spPr bwMode="auto">
          <a:xfrm>
            <a:off x="990600" y="4648200"/>
            <a:ext cx="1931988" cy="685800"/>
          </a:xfrm>
          <a:prstGeom prst="rect">
            <a:avLst/>
          </a:prstGeom>
          <a:ln>
            <a:noFill/>
          </a:ln>
          <a:effectLst>
            <a:outerShdw blurRad="292100" dist="139700" dir="2700000" algn="tl" rotWithShape="0">
              <a:srgbClr val="333333">
                <a:alpha val="65000"/>
              </a:srgbClr>
            </a:outerShdw>
          </a:effectLst>
        </p:spPr>
      </p:pic>
      <p:pic>
        <p:nvPicPr>
          <p:cNvPr id="28677" name="Picture 3"/>
          <p:cNvPicPr>
            <a:picLocks noChangeAspect="1" noChangeArrowheads="1"/>
          </p:cNvPicPr>
          <p:nvPr/>
        </p:nvPicPr>
        <p:blipFill>
          <a:blip r:embed="rId4" cstate="print"/>
          <a:srcRect/>
          <a:stretch>
            <a:fillRect/>
          </a:stretch>
        </p:blipFill>
        <p:spPr bwMode="auto">
          <a:xfrm>
            <a:off x="3048000" y="4648200"/>
            <a:ext cx="1190625" cy="696913"/>
          </a:xfrm>
          <a:prstGeom prst="rect">
            <a:avLst/>
          </a:prstGeom>
          <a:ln>
            <a:noFill/>
          </a:ln>
          <a:effectLst>
            <a:outerShdw blurRad="292100" dist="139700" dir="2700000" algn="tl" rotWithShape="0">
              <a:srgbClr val="333333">
                <a:alpha val="65000"/>
              </a:srgbClr>
            </a:outerShdw>
          </a:effectLst>
        </p:spPr>
      </p:pic>
      <p:pic>
        <p:nvPicPr>
          <p:cNvPr id="28678" name="Picture 4"/>
          <p:cNvPicPr>
            <a:picLocks noChangeAspect="1" noChangeArrowheads="1"/>
          </p:cNvPicPr>
          <p:nvPr/>
        </p:nvPicPr>
        <p:blipFill>
          <a:blip r:embed="rId5" cstate="print"/>
          <a:srcRect/>
          <a:stretch>
            <a:fillRect/>
          </a:stretch>
        </p:blipFill>
        <p:spPr bwMode="auto">
          <a:xfrm>
            <a:off x="4419600" y="4648200"/>
            <a:ext cx="1600200" cy="658813"/>
          </a:xfrm>
          <a:prstGeom prst="rect">
            <a:avLst/>
          </a:prstGeom>
          <a:ln>
            <a:noFill/>
          </a:ln>
          <a:effectLst>
            <a:outerShdw blurRad="292100" dist="139700" dir="2700000" algn="tl" rotWithShape="0">
              <a:srgbClr val="333333">
                <a:alpha val="65000"/>
              </a:srgbClr>
            </a:outerShdw>
          </a:effectLst>
        </p:spPr>
      </p:pic>
      <p:pic>
        <p:nvPicPr>
          <p:cNvPr id="28679" name="Picture 5"/>
          <p:cNvPicPr>
            <a:picLocks noChangeAspect="1" noChangeArrowheads="1"/>
          </p:cNvPicPr>
          <p:nvPr/>
        </p:nvPicPr>
        <p:blipFill>
          <a:blip r:embed="rId6" cstate="print"/>
          <a:srcRect b="58000"/>
          <a:stretch>
            <a:fillRect/>
          </a:stretch>
        </p:blipFill>
        <p:spPr bwMode="auto">
          <a:xfrm>
            <a:off x="6172200" y="4648200"/>
            <a:ext cx="2209800" cy="62071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ISPs &amp; DMCA (2)</a:t>
            </a:r>
          </a:p>
        </p:txBody>
      </p:sp>
      <p:sp>
        <p:nvSpPr>
          <p:cNvPr id="29699" name="Rectangle 3"/>
          <p:cNvSpPr>
            <a:spLocks noGrp="1" noChangeArrowheads="1"/>
          </p:cNvSpPr>
          <p:nvPr>
            <p:ph type="body" idx="1"/>
          </p:nvPr>
        </p:nvSpPr>
        <p:spPr/>
        <p:txBody>
          <a:bodyPr/>
          <a:lstStyle/>
          <a:p>
            <a:pPr>
              <a:lnSpc>
                <a:spcPct val="80000"/>
              </a:lnSpc>
            </a:pPr>
            <a:r>
              <a:rPr lang="en-US"/>
              <a:t>Incorporates changes into section 512 of Copyright Act that affect ISP liability</a:t>
            </a:r>
          </a:p>
          <a:p>
            <a:pPr>
              <a:lnSpc>
                <a:spcPct val="80000"/>
              </a:lnSpc>
            </a:pPr>
            <a:r>
              <a:rPr lang="en-US"/>
              <a:t>Shields ISP if performing merely technical routing functions</a:t>
            </a:r>
          </a:p>
          <a:p>
            <a:pPr>
              <a:lnSpc>
                <a:spcPct val="80000"/>
              </a:lnSpc>
            </a:pPr>
            <a:r>
              <a:rPr lang="en-US"/>
              <a:t>Notice and Take-Down </a:t>
            </a:r>
          </a:p>
          <a:p>
            <a:pPr lvl="1">
              <a:lnSpc>
                <a:spcPct val="80000"/>
              </a:lnSpc>
            </a:pPr>
            <a:r>
              <a:rPr lang="en-US"/>
              <a:t>If ISP knows of infringing material, must work to remove</a:t>
            </a:r>
          </a:p>
          <a:p>
            <a:pPr lvl="1">
              <a:lnSpc>
                <a:spcPct val="80000"/>
              </a:lnSpc>
            </a:pPr>
            <a:r>
              <a:rPr lang="en-US"/>
              <a:t>If sufficient notice, can remove without liability to subscriber</a:t>
            </a:r>
          </a:p>
          <a:p>
            <a:pPr>
              <a:lnSpc>
                <a:spcPct val="80000"/>
              </a:lnSpc>
            </a:pPr>
            <a:r>
              <a:rPr lang="en-US"/>
              <a:t>Safe harbor applies for links </a:t>
            </a:r>
          </a:p>
          <a:p>
            <a:pPr lvl="1">
              <a:lnSpc>
                <a:spcPct val="80000"/>
              </a:lnSpc>
            </a:pPr>
            <a:r>
              <a:rPr lang="en-US"/>
              <a:t>Similar burden on ISP for liability shield benefit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Criticisms of the DMCA</a:t>
            </a:r>
          </a:p>
        </p:txBody>
      </p:sp>
      <p:pic>
        <p:nvPicPr>
          <p:cNvPr id="30723" name="Picture 4"/>
          <p:cNvPicPr>
            <a:picLocks noChangeAspect="1" noChangeArrowheads="1"/>
          </p:cNvPicPr>
          <p:nvPr/>
        </p:nvPicPr>
        <p:blipFill>
          <a:blip r:embed="rId3" cstate="print"/>
          <a:srcRect l="24916" r="35001" b="24472"/>
          <a:stretch>
            <a:fillRect/>
          </a:stretch>
        </p:blipFill>
        <p:spPr bwMode="auto">
          <a:xfrm>
            <a:off x="4953000" y="990600"/>
            <a:ext cx="3570019" cy="5638800"/>
          </a:xfrm>
          <a:prstGeom prst="rect">
            <a:avLst/>
          </a:prstGeom>
          <a:ln>
            <a:noFill/>
          </a:ln>
          <a:effectLst>
            <a:outerShdw blurRad="292100" dist="139700" dir="2700000" algn="tl" rotWithShape="0">
              <a:srgbClr val="333333">
                <a:alpha val="65000"/>
              </a:srgbClr>
            </a:outerShdw>
          </a:effectLst>
        </p:spPr>
      </p:pic>
      <p:sp>
        <p:nvSpPr>
          <p:cNvPr id="30724" name="Rectangle 3"/>
          <p:cNvSpPr>
            <a:spLocks noGrp="1" noChangeArrowheads="1"/>
          </p:cNvSpPr>
          <p:nvPr>
            <p:ph type="body" idx="1"/>
          </p:nvPr>
        </p:nvSpPr>
        <p:spPr>
          <a:xfrm>
            <a:off x="228600" y="1104900"/>
            <a:ext cx="4343400" cy="5295900"/>
          </a:xfrm>
        </p:spPr>
        <p:txBody>
          <a:bodyPr/>
          <a:lstStyle/>
          <a:p>
            <a:r>
              <a:rPr lang="en-US" sz="2000"/>
              <a:t>Reduction of fair-use freedoms?</a:t>
            </a:r>
          </a:p>
          <a:p>
            <a:pPr lvl="1"/>
            <a:r>
              <a:rPr lang="en-US" sz="2000"/>
              <a:t>What if document has copy-controls to prevent data extraction (e.g., PDF with security)?</a:t>
            </a:r>
          </a:p>
          <a:p>
            <a:pPr lvl="1"/>
            <a:r>
              <a:rPr lang="en-US" sz="2000"/>
              <a:t>Would typing out quotations be violation of DMCA?</a:t>
            </a:r>
          </a:p>
          <a:p>
            <a:r>
              <a:rPr lang="en-US" sz="2000"/>
              <a:t>Invasions of privacy?</a:t>
            </a:r>
          </a:p>
          <a:p>
            <a:pPr lvl="1"/>
            <a:r>
              <a:rPr lang="en-US" sz="2000"/>
              <a:t>ISPs must reveal names of users suspected of violating law</a:t>
            </a:r>
          </a:p>
          <a:p>
            <a:pPr lvl="1"/>
            <a:r>
              <a:rPr lang="en-US" sz="2000"/>
              <a:t>Provides channel for copyright holders to access information without a warrant?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Piracy</a:t>
            </a:r>
          </a:p>
        </p:txBody>
      </p:sp>
      <p:sp>
        <p:nvSpPr>
          <p:cNvPr id="4099" name="Rectangle 3"/>
          <p:cNvSpPr>
            <a:spLocks noGrp="1" noChangeArrowheads="1"/>
          </p:cNvSpPr>
          <p:nvPr>
            <p:ph type="body" idx="1"/>
          </p:nvPr>
        </p:nvSpPr>
        <p:spPr>
          <a:xfrm>
            <a:off x="990600" y="1371600"/>
            <a:ext cx="7543800" cy="4953000"/>
          </a:xfrm>
        </p:spPr>
        <p:txBody>
          <a:bodyPr/>
          <a:lstStyle/>
          <a:p>
            <a:r>
              <a:rPr lang="en-US"/>
              <a:t>Unauthorized copying of </a:t>
            </a:r>
          </a:p>
          <a:p>
            <a:pPr lvl="1"/>
            <a:r>
              <a:rPr lang="en-US"/>
              <a:t>Software</a:t>
            </a:r>
          </a:p>
          <a:p>
            <a:pPr lvl="1"/>
            <a:r>
              <a:rPr lang="en-US"/>
              <a:t>Music</a:t>
            </a:r>
          </a:p>
          <a:p>
            <a:pPr lvl="1"/>
            <a:r>
              <a:rPr lang="en-US"/>
              <a:t>Video</a:t>
            </a:r>
          </a:p>
          <a:p>
            <a:r>
              <a:rPr lang="en-US"/>
              <a:t>Economic consequences</a:t>
            </a:r>
          </a:p>
          <a:p>
            <a:pPr lvl="1"/>
            <a:r>
              <a:rPr lang="en-US"/>
              <a:t>British Phonographic Industry</a:t>
            </a:r>
          </a:p>
          <a:p>
            <a:pPr lvl="2"/>
            <a:r>
              <a:rPr lang="en-US"/>
              <a:t>~$2B lost sales in period 2003-2006</a:t>
            </a:r>
          </a:p>
          <a:p>
            <a:pPr lvl="1"/>
            <a:r>
              <a:rPr lang="en-US"/>
              <a:t>Int’l Federation of Phonographic Industry</a:t>
            </a:r>
          </a:p>
          <a:p>
            <a:pPr lvl="2"/>
            <a:r>
              <a:rPr lang="en-US"/>
              <a:t>2,000 lawsuits against </a:t>
            </a:r>
            <a:r>
              <a:rPr lang="en-US" i="1"/>
              <a:t>uploaders</a:t>
            </a:r>
            <a:r>
              <a:rPr lang="en-US"/>
              <a:t> in 10 countries</a:t>
            </a:r>
          </a:p>
        </p:txBody>
      </p:sp>
      <p:pic>
        <p:nvPicPr>
          <p:cNvPr id="4100" name="Picture 4" descr="C:\Documents and Settings\HP_Administrator\Local Settings\Temporary Internet Files\Content.IE5\77CO321E\MCj04257760000[1].wmf"/>
          <p:cNvPicPr>
            <a:picLocks noChangeAspect="1" noChangeArrowheads="1"/>
          </p:cNvPicPr>
          <p:nvPr/>
        </p:nvPicPr>
        <p:blipFill>
          <a:blip r:embed="rId3" cstate="print"/>
          <a:srcRect/>
          <a:stretch>
            <a:fillRect/>
          </a:stretch>
        </p:blipFill>
        <p:spPr bwMode="auto">
          <a:xfrm>
            <a:off x="5410200" y="384175"/>
            <a:ext cx="3362325" cy="30448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152400"/>
            <a:ext cx="2362200" cy="1143000"/>
          </a:xfrm>
        </p:spPr>
        <p:txBody>
          <a:bodyPr/>
          <a:lstStyle/>
          <a:p>
            <a:r>
              <a:rPr lang="en-US"/>
              <a:t>Liability </a:t>
            </a:r>
          </a:p>
        </p:txBody>
      </p:sp>
      <p:sp>
        <p:nvSpPr>
          <p:cNvPr id="31747" name="Text Box 5"/>
          <p:cNvSpPr txBox="1">
            <a:spLocks noChangeArrowheads="1"/>
          </p:cNvSpPr>
          <p:nvPr/>
        </p:nvSpPr>
        <p:spPr bwMode="auto">
          <a:xfrm>
            <a:off x="212725" y="5345113"/>
            <a:ext cx="2223686" cy="400110"/>
          </a:xfrm>
          <a:prstGeom prst="rect">
            <a:avLst/>
          </a:prstGeom>
          <a:solidFill>
            <a:srgbClr val="FFCC00"/>
          </a:solidFill>
          <a:ln w="12700">
            <a:noFill/>
            <a:miter lim="800000"/>
            <a:headEnd type="none" w="sm" len="sm"/>
            <a:tailEnd type="none" w="sm" len="sm"/>
          </a:ln>
          <a:scene3d>
            <a:camera prst="orthographicFront"/>
            <a:lightRig rig="threePt" dir="t"/>
          </a:scene3d>
          <a:sp3d>
            <a:bevelT/>
          </a:sp3d>
        </p:spPr>
        <p:txBody>
          <a:bodyPr wrap="none">
            <a:spAutoFit/>
          </a:bodyPr>
          <a:lstStyle/>
          <a:p>
            <a:pPr eaLnBrk="0" hangingPunct="0"/>
            <a:r>
              <a:rPr lang="en-US" dirty="0" err="1"/>
              <a:t>Burgunder</a:t>
            </a:r>
            <a:r>
              <a:rPr lang="en-US" dirty="0"/>
              <a:t> p 324</a:t>
            </a:r>
          </a:p>
        </p:txBody>
      </p:sp>
      <p:grpSp>
        <p:nvGrpSpPr>
          <p:cNvPr id="31748" name="Group 52"/>
          <p:cNvGrpSpPr>
            <a:grpSpLocks/>
          </p:cNvGrpSpPr>
          <p:nvPr/>
        </p:nvGrpSpPr>
        <p:grpSpPr bwMode="auto">
          <a:xfrm>
            <a:off x="2667000" y="152400"/>
            <a:ext cx="6248400" cy="6477000"/>
            <a:chOff x="1680" y="96"/>
            <a:chExt cx="3936" cy="4080"/>
          </a:xfrm>
        </p:grpSpPr>
        <p:sp>
          <p:nvSpPr>
            <p:cNvPr id="31749" name="Rectangle 6"/>
            <p:cNvSpPr>
              <a:spLocks noChangeArrowheads="1"/>
            </p:cNvSpPr>
            <p:nvPr/>
          </p:nvSpPr>
          <p:spPr bwMode="auto">
            <a:xfrm>
              <a:off x="1848" y="384"/>
              <a:ext cx="1152" cy="480"/>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sz="1200">
                  <a:latin typeface="Arial Narrow" pitchFamily="34" charset="0"/>
                </a:rPr>
                <a:t>Can the product be </a:t>
              </a:r>
            </a:p>
            <a:p>
              <a:pPr algn="ctr" eaLnBrk="0" hangingPunct="0"/>
              <a:r>
                <a:rPr lang="en-US" sz="1200">
                  <a:latin typeface="Arial Narrow" pitchFamily="34" charset="0"/>
                </a:rPr>
                <a:t>used to infringe </a:t>
              </a:r>
            </a:p>
            <a:p>
              <a:pPr algn="ctr" eaLnBrk="0" hangingPunct="0"/>
              <a:r>
                <a:rPr lang="en-US" sz="1200">
                  <a:latin typeface="Arial Narrow" pitchFamily="34" charset="0"/>
                </a:rPr>
                <a:t>copyrights?</a:t>
              </a:r>
            </a:p>
          </p:txBody>
        </p:sp>
        <p:sp>
          <p:nvSpPr>
            <p:cNvPr id="31750" name="Rectangle 7"/>
            <p:cNvSpPr>
              <a:spLocks noChangeArrowheads="1"/>
            </p:cNvSpPr>
            <p:nvPr/>
          </p:nvSpPr>
          <p:spPr bwMode="auto">
            <a:xfrm>
              <a:off x="1848" y="1104"/>
              <a:ext cx="1152" cy="480"/>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sz="1200">
                  <a:latin typeface="Arial Narrow" pitchFamily="34" charset="0"/>
                </a:rPr>
                <a:t>Is there evidence, by your</a:t>
              </a:r>
              <a:br>
                <a:rPr lang="en-US" sz="1200">
                  <a:latin typeface="Arial Narrow" pitchFamily="34" charset="0"/>
                </a:rPr>
              </a:br>
              <a:r>
                <a:rPr lang="en-US" sz="1200">
                  <a:latin typeface="Arial Narrow" pitchFamily="34" charset="0"/>
                </a:rPr>
                <a:t>words or actions, that you</a:t>
              </a:r>
              <a:br>
                <a:rPr lang="en-US" sz="1200">
                  <a:latin typeface="Arial Narrow" pitchFamily="34" charset="0"/>
                </a:rPr>
              </a:br>
              <a:r>
                <a:rPr lang="en-US" sz="1200">
                  <a:latin typeface="Arial Narrow" pitchFamily="34" charset="0"/>
                </a:rPr>
                <a:t>encouraged users to</a:t>
              </a:r>
              <a:br>
                <a:rPr lang="en-US" sz="1200">
                  <a:latin typeface="Arial Narrow" pitchFamily="34" charset="0"/>
                </a:rPr>
              </a:br>
              <a:r>
                <a:rPr lang="en-US" sz="1200">
                  <a:latin typeface="Arial Narrow" pitchFamily="34" charset="0"/>
                </a:rPr>
                <a:t>infringe copyrights?</a:t>
              </a:r>
            </a:p>
          </p:txBody>
        </p:sp>
        <p:sp>
          <p:nvSpPr>
            <p:cNvPr id="31751" name="Rectangle 8"/>
            <p:cNvSpPr>
              <a:spLocks noChangeArrowheads="1"/>
            </p:cNvSpPr>
            <p:nvPr/>
          </p:nvSpPr>
          <p:spPr bwMode="auto">
            <a:xfrm>
              <a:off x="1848" y="2160"/>
              <a:ext cx="1152" cy="480"/>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sz="1200">
                  <a:latin typeface="Arial Narrow" pitchFamily="34" charset="0"/>
                </a:rPr>
                <a:t>Did you have knowledge of</a:t>
              </a:r>
              <a:br>
                <a:rPr lang="en-US" sz="1200">
                  <a:latin typeface="Arial Narrow" pitchFamily="34" charset="0"/>
                </a:rPr>
              </a:br>
              <a:r>
                <a:rPr lang="en-US" sz="1200">
                  <a:latin typeface="Arial Narrow" pitchFamily="34" charset="0"/>
                </a:rPr>
                <a:t>specific infringing uses at</a:t>
              </a:r>
              <a:br>
                <a:rPr lang="en-US" sz="1200">
                  <a:latin typeface="Arial Narrow" pitchFamily="34" charset="0"/>
                </a:rPr>
              </a:br>
              <a:r>
                <a:rPr lang="en-US" sz="1200">
                  <a:latin typeface="Arial Narrow" pitchFamily="34" charset="0"/>
                </a:rPr>
                <a:t>a time that you had the</a:t>
              </a:r>
              <a:br>
                <a:rPr lang="en-US" sz="1200">
                  <a:latin typeface="Arial Narrow" pitchFamily="34" charset="0"/>
                </a:rPr>
              </a:br>
              <a:r>
                <a:rPr lang="en-US" sz="1200">
                  <a:latin typeface="Arial Narrow" pitchFamily="34" charset="0"/>
                </a:rPr>
                <a:t>capability to prevent them?</a:t>
              </a:r>
            </a:p>
          </p:txBody>
        </p:sp>
        <p:sp>
          <p:nvSpPr>
            <p:cNvPr id="31752" name="Rectangle 9"/>
            <p:cNvSpPr>
              <a:spLocks noChangeArrowheads="1"/>
            </p:cNvSpPr>
            <p:nvPr/>
          </p:nvSpPr>
          <p:spPr bwMode="auto">
            <a:xfrm>
              <a:off x="1848" y="2880"/>
              <a:ext cx="1152" cy="480"/>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sz="1200">
                  <a:latin typeface="Arial Narrow" pitchFamily="34" charset="0"/>
                </a:rPr>
                <a:t>Is the product capable</a:t>
              </a:r>
              <a:br>
                <a:rPr lang="en-US" sz="1200">
                  <a:latin typeface="Arial Narrow" pitchFamily="34" charset="0"/>
                </a:rPr>
              </a:br>
              <a:r>
                <a:rPr lang="en-US" sz="1200">
                  <a:latin typeface="Arial Narrow" pitchFamily="34" charset="0"/>
                </a:rPr>
                <a:t>of substantial</a:t>
              </a:r>
              <a:br>
                <a:rPr lang="en-US" sz="1200">
                  <a:latin typeface="Arial Narrow" pitchFamily="34" charset="0"/>
                </a:rPr>
              </a:br>
              <a:r>
                <a:rPr lang="en-US" sz="1200">
                  <a:latin typeface="Arial Narrow" pitchFamily="34" charset="0"/>
                </a:rPr>
                <a:t>noninfringing uses?</a:t>
              </a:r>
            </a:p>
          </p:txBody>
        </p:sp>
        <p:sp>
          <p:nvSpPr>
            <p:cNvPr id="31753" name="Rectangle 10"/>
            <p:cNvSpPr>
              <a:spLocks noChangeArrowheads="1"/>
            </p:cNvSpPr>
            <p:nvPr/>
          </p:nvSpPr>
          <p:spPr bwMode="auto">
            <a:xfrm>
              <a:off x="3552" y="480"/>
              <a:ext cx="720" cy="288"/>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sz="1200">
                  <a:latin typeface="Arial Narrow" pitchFamily="34" charset="0"/>
                </a:rPr>
                <a:t>NOT LIABLE</a:t>
              </a:r>
            </a:p>
          </p:txBody>
        </p:sp>
        <p:sp>
          <p:nvSpPr>
            <p:cNvPr id="31754" name="Rectangle 11"/>
            <p:cNvSpPr>
              <a:spLocks noChangeArrowheads="1"/>
            </p:cNvSpPr>
            <p:nvPr/>
          </p:nvSpPr>
          <p:spPr bwMode="auto">
            <a:xfrm>
              <a:off x="3552" y="1200"/>
              <a:ext cx="720" cy="288"/>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sz="1200">
                  <a:latin typeface="Arial Narrow" pitchFamily="34" charset="0"/>
                </a:rPr>
                <a:t>LIABLE</a:t>
              </a:r>
            </a:p>
          </p:txBody>
        </p:sp>
        <p:sp>
          <p:nvSpPr>
            <p:cNvPr id="31755" name="Rectangle 12"/>
            <p:cNvSpPr>
              <a:spLocks noChangeArrowheads="1"/>
            </p:cNvSpPr>
            <p:nvPr/>
          </p:nvSpPr>
          <p:spPr bwMode="auto">
            <a:xfrm>
              <a:off x="3552" y="2205"/>
              <a:ext cx="720" cy="288"/>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sz="1200">
                  <a:latin typeface="Arial Narrow" pitchFamily="34" charset="0"/>
                </a:rPr>
                <a:t>LIABLE</a:t>
              </a:r>
            </a:p>
          </p:txBody>
        </p:sp>
        <p:sp>
          <p:nvSpPr>
            <p:cNvPr id="31756" name="Rectangle 13"/>
            <p:cNvSpPr>
              <a:spLocks noChangeArrowheads="1"/>
            </p:cNvSpPr>
            <p:nvPr/>
          </p:nvSpPr>
          <p:spPr bwMode="auto">
            <a:xfrm>
              <a:off x="3552" y="2976"/>
              <a:ext cx="720" cy="288"/>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sz="1200">
                  <a:latin typeface="Arial Narrow" pitchFamily="34" charset="0"/>
                </a:rPr>
                <a:t>NOT LIABLE</a:t>
              </a:r>
            </a:p>
          </p:txBody>
        </p:sp>
        <p:sp>
          <p:nvSpPr>
            <p:cNvPr id="31757" name="Rectangle 14"/>
            <p:cNvSpPr>
              <a:spLocks noChangeArrowheads="1"/>
            </p:cNvSpPr>
            <p:nvPr/>
          </p:nvSpPr>
          <p:spPr bwMode="auto">
            <a:xfrm>
              <a:off x="3552" y="3888"/>
              <a:ext cx="720" cy="288"/>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sz="1200">
                  <a:latin typeface="Arial Narrow" pitchFamily="34" charset="0"/>
                </a:rPr>
                <a:t>LIABLE</a:t>
              </a:r>
            </a:p>
          </p:txBody>
        </p:sp>
        <p:sp>
          <p:nvSpPr>
            <p:cNvPr id="31758" name="Rectangle 15"/>
            <p:cNvSpPr>
              <a:spLocks noChangeArrowheads="1"/>
            </p:cNvSpPr>
            <p:nvPr/>
          </p:nvSpPr>
          <p:spPr bwMode="auto">
            <a:xfrm>
              <a:off x="1680" y="96"/>
              <a:ext cx="3836" cy="240"/>
            </a:xfrm>
            <a:prstGeom prst="rect">
              <a:avLst/>
            </a:prstGeom>
            <a:solidFill>
              <a:srgbClr val="FFCC00"/>
            </a:solidFill>
            <a:ln w="12700">
              <a:noFill/>
              <a:miter lim="800000"/>
              <a:headEnd type="none" w="sm" len="sm"/>
              <a:tailEnd type="none" w="sm" len="sm"/>
            </a:ln>
            <a:scene3d>
              <a:camera prst="orthographicFront"/>
              <a:lightRig rig="threePt" dir="t"/>
            </a:scene3d>
            <a:sp3d>
              <a:bevelT/>
            </a:sp3d>
          </p:spPr>
          <p:txBody>
            <a:bodyPr wrap="none" anchor="ctr"/>
            <a:lstStyle/>
            <a:p>
              <a:pPr eaLnBrk="0" hangingPunct="0"/>
              <a:r>
                <a:rPr lang="en-US" sz="1200" dirty="0">
                  <a:latin typeface="Arial Narrow" pitchFamily="34" charset="0"/>
                </a:rPr>
                <a:t>EXHIBIT 9.5</a:t>
              </a:r>
              <a:br>
                <a:rPr lang="en-US" sz="1200" dirty="0">
                  <a:latin typeface="Arial Narrow" pitchFamily="34" charset="0"/>
                </a:rPr>
              </a:br>
              <a:r>
                <a:rPr lang="en-US" sz="1200" dirty="0">
                  <a:latin typeface="Arial Narrow" pitchFamily="34" charset="0"/>
                </a:rPr>
                <a:t>Flowchart to Address Legal Responsibility When New Technologies Are Used to Infringe Copyright</a:t>
              </a:r>
            </a:p>
          </p:txBody>
        </p:sp>
        <p:sp>
          <p:nvSpPr>
            <p:cNvPr id="31759" name="Rectangle 16"/>
            <p:cNvSpPr>
              <a:spLocks noChangeArrowheads="1"/>
            </p:cNvSpPr>
            <p:nvPr/>
          </p:nvSpPr>
          <p:spPr bwMode="auto">
            <a:xfrm>
              <a:off x="4800" y="1200"/>
              <a:ext cx="720" cy="288"/>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sz="1200" i="1">
                  <a:latin typeface="Arial Narrow" pitchFamily="34" charset="0"/>
                </a:rPr>
                <a:t>Aimster</a:t>
              </a:r>
              <a:br>
                <a:rPr lang="en-US" sz="1200" i="1">
                  <a:latin typeface="Arial Narrow" pitchFamily="34" charset="0"/>
                </a:rPr>
              </a:br>
              <a:r>
                <a:rPr lang="en-US" sz="1200" i="1">
                  <a:latin typeface="Arial Narrow" pitchFamily="34" charset="0"/>
                </a:rPr>
                <a:t>Grokster</a:t>
              </a:r>
            </a:p>
          </p:txBody>
        </p:sp>
        <p:sp>
          <p:nvSpPr>
            <p:cNvPr id="31760" name="Rectangle 17"/>
            <p:cNvSpPr>
              <a:spLocks noChangeArrowheads="1"/>
            </p:cNvSpPr>
            <p:nvPr/>
          </p:nvSpPr>
          <p:spPr bwMode="auto">
            <a:xfrm>
              <a:off x="4368" y="1584"/>
              <a:ext cx="1248" cy="576"/>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buFontTx/>
                <a:buChar char="•"/>
              </a:pPr>
              <a:r>
                <a:rPr lang="en-US" sz="1200">
                  <a:latin typeface="Arial Narrow" pitchFamily="34" charset="0"/>
                </a:rPr>
                <a:t>Active assistance</a:t>
              </a:r>
            </a:p>
            <a:p>
              <a:pPr eaLnBrk="0" hangingPunct="0">
                <a:buFontTx/>
                <a:buChar char="•"/>
              </a:pPr>
              <a:r>
                <a:rPr lang="en-US" sz="1200">
                  <a:latin typeface="Arial Narrow" pitchFamily="34" charset="0"/>
                </a:rPr>
                <a:t>Commercial viability</a:t>
              </a:r>
              <a:br>
                <a:rPr lang="en-US" sz="1200">
                  <a:latin typeface="Arial Narrow" pitchFamily="34" charset="0"/>
                </a:rPr>
              </a:br>
              <a:r>
                <a:rPr lang="en-US" sz="1200">
                  <a:latin typeface="Arial Narrow" pitchFamily="34" charset="0"/>
                </a:rPr>
                <a:t>depends on infringement</a:t>
              </a:r>
            </a:p>
            <a:p>
              <a:pPr eaLnBrk="0" hangingPunct="0">
                <a:buFontTx/>
                <a:buChar char="•"/>
              </a:pPr>
              <a:r>
                <a:rPr lang="en-US" sz="1200">
                  <a:latin typeface="Arial Narrow" pitchFamily="34" charset="0"/>
                </a:rPr>
                <a:t>Failed to take simple steps</a:t>
              </a:r>
              <a:br>
                <a:rPr lang="en-US" sz="1200">
                  <a:latin typeface="Arial Narrow" pitchFamily="34" charset="0"/>
                </a:rPr>
              </a:br>
              <a:r>
                <a:rPr lang="en-US" sz="1200">
                  <a:latin typeface="Arial Narrow" pitchFamily="34" charset="0"/>
                </a:rPr>
                <a:t>to prevent infringement</a:t>
              </a:r>
            </a:p>
          </p:txBody>
        </p:sp>
        <p:sp>
          <p:nvSpPr>
            <p:cNvPr id="31761" name="Rectangle 18"/>
            <p:cNvSpPr>
              <a:spLocks noChangeArrowheads="1"/>
            </p:cNvSpPr>
            <p:nvPr/>
          </p:nvSpPr>
          <p:spPr bwMode="auto">
            <a:xfrm>
              <a:off x="4823" y="2211"/>
              <a:ext cx="720" cy="288"/>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sz="1200" i="1">
                  <a:latin typeface="Arial Narrow" pitchFamily="34" charset="0"/>
                </a:rPr>
                <a:t>Napster</a:t>
              </a:r>
              <a:br>
                <a:rPr lang="en-US" sz="1200" i="1">
                  <a:latin typeface="Arial Narrow" pitchFamily="34" charset="0"/>
                </a:rPr>
              </a:br>
              <a:r>
                <a:rPr lang="en-US" sz="1200" i="1">
                  <a:latin typeface="Arial Narrow" pitchFamily="34" charset="0"/>
                </a:rPr>
                <a:t>Netcom</a:t>
              </a:r>
            </a:p>
          </p:txBody>
        </p:sp>
        <p:sp>
          <p:nvSpPr>
            <p:cNvPr id="31762" name="Rectangle 19"/>
            <p:cNvSpPr>
              <a:spLocks noChangeArrowheads="1"/>
            </p:cNvSpPr>
            <p:nvPr/>
          </p:nvSpPr>
          <p:spPr bwMode="auto">
            <a:xfrm>
              <a:off x="4830" y="2984"/>
              <a:ext cx="720" cy="288"/>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sz="1200" i="1">
                  <a:latin typeface="Arial Narrow" pitchFamily="34" charset="0"/>
                </a:rPr>
                <a:t>Sony</a:t>
              </a:r>
            </a:p>
          </p:txBody>
        </p:sp>
        <p:sp>
          <p:nvSpPr>
            <p:cNvPr id="31763" name="Rectangle 20"/>
            <p:cNvSpPr>
              <a:spLocks noChangeArrowheads="1"/>
            </p:cNvSpPr>
            <p:nvPr/>
          </p:nvSpPr>
          <p:spPr bwMode="auto">
            <a:xfrm>
              <a:off x="4368" y="3312"/>
              <a:ext cx="1248" cy="576"/>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buFontTx/>
                <a:buChar char="•"/>
              </a:pPr>
              <a:r>
                <a:rPr lang="en-US" sz="1200">
                  <a:latin typeface="Arial Narrow" pitchFamily="34" charset="0"/>
                </a:rPr>
                <a:t>How much use is substantial?</a:t>
              </a:r>
            </a:p>
            <a:p>
              <a:pPr eaLnBrk="0" hangingPunct="0">
                <a:buFontTx/>
                <a:buChar char="•"/>
              </a:pPr>
              <a:r>
                <a:rPr lang="en-US" sz="1200">
                  <a:latin typeface="Arial Narrow" pitchFamily="34" charset="0"/>
                </a:rPr>
                <a:t>Do potential future</a:t>
              </a:r>
              <a:br>
                <a:rPr lang="en-US" sz="1200">
                  <a:latin typeface="Arial Narrow" pitchFamily="34" charset="0"/>
                </a:rPr>
              </a:br>
              <a:r>
                <a:rPr lang="en-US" sz="1200">
                  <a:latin typeface="Arial Narrow" pitchFamily="34" charset="0"/>
                </a:rPr>
                <a:t>uses matter?</a:t>
              </a:r>
            </a:p>
            <a:p>
              <a:pPr eaLnBrk="0" hangingPunct="0">
                <a:buFontTx/>
                <a:buChar char="•"/>
              </a:pPr>
              <a:r>
                <a:rPr lang="en-US" sz="1200">
                  <a:latin typeface="Arial Narrow" pitchFamily="34" charset="0"/>
                </a:rPr>
                <a:t>How does one appraise </a:t>
              </a:r>
              <a:br>
                <a:rPr lang="en-US" sz="1200">
                  <a:latin typeface="Arial Narrow" pitchFamily="34" charset="0"/>
                </a:rPr>
              </a:br>
              <a:r>
                <a:rPr lang="en-US" sz="1200">
                  <a:latin typeface="Arial Narrow" pitchFamily="34" charset="0"/>
                </a:rPr>
                <a:t>potential future uses?</a:t>
              </a:r>
            </a:p>
          </p:txBody>
        </p:sp>
        <p:sp>
          <p:nvSpPr>
            <p:cNvPr id="31764" name="Text Box 21"/>
            <p:cNvSpPr txBox="1">
              <a:spLocks noChangeArrowheads="1"/>
            </p:cNvSpPr>
            <p:nvPr/>
          </p:nvSpPr>
          <p:spPr bwMode="auto">
            <a:xfrm>
              <a:off x="3158" y="453"/>
              <a:ext cx="244" cy="173"/>
            </a:xfrm>
            <a:prstGeom prst="rect">
              <a:avLst/>
            </a:prstGeom>
            <a:noFill/>
            <a:ln w="12700">
              <a:noFill/>
              <a:miter lim="800000"/>
              <a:headEnd type="none" w="sm" len="sm"/>
              <a:tailEnd type="none" w="sm" len="sm"/>
            </a:ln>
          </p:spPr>
          <p:txBody>
            <a:bodyPr wrap="none">
              <a:spAutoFit/>
            </a:bodyPr>
            <a:lstStyle/>
            <a:p>
              <a:pPr eaLnBrk="0" hangingPunct="0"/>
              <a:r>
                <a:rPr lang="en-US" sz="1200"/>
                <a:t>No</a:t>
              </a:r>
            </a:p>
          </p:txBody>
        </p:sp>
        <p:sp>
          <p:nvSpPr>
            <p:cNvPr id="31765" name="Text Box 22"/>
            <p:cNvSpPr txBox="1">
              <a:spLocks noChangeArrowheads="1"/>
            </p:cNvSpPr>
            <p:nvPr/>
          </p:nvSpPr>
          <p:spPr bwMode="auto">
            <a:xfrm>
              <a:off x="2448" y="1776"/>
              <a:ext cx="244" cy="173"/>
            </a:xfrm>
            <a:prstGeom prst="rect">
              <a:avLst/>
            </a:prstGeom>
            <a:noFill/>
            <a:ln w="12700">
              <a:noFill/>
              <a:miter lim="800000"/>
              <a:headEnd type="none" w="sm" len="sm"/>
              <a:tailEnd type="none" w="sm" len="sm"/>
            </a:ln>
          </p:spPr>
          <p:txBody>
            <a:bodyPr wrap="none">
              <a:spAutoFit/>
            </a:bodyPr>
            <a:lstStyle/>
            <a:p>
              <a:pPr eaLnBrk="0" hangingPunct="0"/>
              <a:r>
                <a:rPr lang="en-US" sz="1200"/>
                <a:t>No</a:t>
              </a:r>
            </a:p>
          </p:txBody>
        </p:sp>
        <p:sp>
          <p:nvSpPr>
            <p:cNvPr id="31766" name="Text Box 23"/>
            <p:cNvSpPr txBox="1">
              <a:spLocks noChangeArrowheads="1"/>
            </p:cNvSpPr>
            <p:nvPr/>
          </p:nvSpPr>
          <p:spPr bwMode="auto">
            <a:xfrm>
              <a:off x="3120" y="1152"/>
              <a:ext cx="286" cy="173"/>
            </a:xfrm>
            <a:prstGeom prst="rect">
              <a:avLst/>
            </a:prstGeom>
            <a:noFill/>
            <a:ln w="12700">
              <a:noFill/>
              <a:miter lim="800000"/>
              <a:headEnd type="none" w="sm" len="sm"/>
              <a:tailEnd type="none" w="sm" len="sm"/>
            </a:ln>
          </p:spPr>
          <p:txBody>
            <a:bodyPr wrap="none">
              <a:spAutoFit/>
            </a:bodyPr>
            <a:lstStyle/>
            <a:p>
              <a:pPr eaLnBrk="0" hangingPunct="0"/>
              <a:r>
                <a:rPr lang="en-US" sz="1200"/>
                <a:t>Yes</a:t>
              </a:r>
            </a:p>
          </p:txBody>
        </p:sp>
        <p:sp>
          <p:nvSpPr>
            <p:cNvPr id="31767" name="Text Box 24"/>
            <p:cNvSpPr txBox="1">
              <a:spLocks noChangeArrowheads="1"/>
            </p:cNvSpPr>
            <p:nvPr/>
          </p:nvSpPr>
          <p:spPr bwMode="auto">
            <a:xfrm>
              <a:off x="3120" y="2160"/>
              <a:ext cx="286" cy="173"/>
            </a:xfrm>
            <a:prstGeom prst="rect">
              <a:avLst/>
            </a:prstGeom>
            <a:noFill/>
            <a:ln w="12700">
              <a:noFill/>
              <a:miter lim="800000"/>
              <a:headEnd type="none" w="sm" len="sm"/>
              <a:tailEnd type="none" w="sm" len="sm"/>
            </a:ln>
          </p:spPr>
          <p:txBody>
            <a:bodyPr wrap="none">
              <a:spAutoFit/>
            </a:bodyPr>
            <a:lstStyle/>
            <a:p>
              <a:pPr eaLnBrk="0" hangingPunct="0"/>
              <a:r>
                <a:rPr lang="en-US" sz="1200"/>
                <a:t>Yes</a:t>
              </a:r>
            </a:p>
          </p:txBody>
        </p:sp>
        <p:sp>
          <p:nvSpPr>
            <p:cNvPr id="31768" name="Text Box 25"/>
            <p:cNvSpPr txBox="1">
              <a:spLocks noChangeArrowheads="1"/>
            </p:cNvSpPr>
            <p:nvPr/>
          </p:nvSpPr>
          <p:spPr bwMode="auto">
            <a:xfrm>
              <a:off x="3120" y="2880"/>
              <a:ext cx="286" cy="173"/>
            </a:xfrm>
            <a:prstGeom prst="rect">
              <a:avLst/>
            </a:prstGeom>
            <a:noFill/>
            <a:ln w="12700">
              <a:noFill/>
              <a:miter lim="800000"/>
              <a:headEnd type="none" w="sm" len="sm"/>
              <a:tailEnd type="none" w="sm" len="sm"/>
            </a:ln>
          </p:spPr>
          <p:txBody>
            <a:bodyPr wrap="none">
              <a:spAutoFit/>
            </a:bodyPr>
            <a:lstStyle/>
            <a:p>
              <a:pPr eaLnBrk="0" hangingPunct="0"/>
              <a:r>
                <a:rPr lang="en-US" sz="1200"/>
                <a:t>Yes</a:t>
              </a:r>
            </a:p>
          </p:txBody>
        </p:sp>
        <p:sp>
          <p:nvSpPr>
            <p:cNvPr id="31769" name="Text Box 26"/>
            <p:cNvSpPr txBox="1">
              <a:spLocks noChangeArrowheads="1"/>
            </p:cNvSpPr>
            <p:nvPr/>
          </p:nvSpPr>
          <p:spPr bwMode="auto">
            <a:xfrm>
              <a:off x="2496" y="2688"/>
              <a:ext cx="244" cy="173"/>
            </a:xfrm>
            <a:prstGeom prst="rect">
              <a:avLst/>
            </a:prstGeom>
            <a:noFill/>
            <a:ln w="12700">
              <a:noFill/>
              <a:miter lim="800000"/>
              <a:headEnd type="none" w="sm" len="sm"/>
              <a:tailEnd type="none" w="sm" len="sm"/>
            </a:ln>
          </p:spPr>
          <p:txBody>
            <a:bodyPr wrap="none">
              <a:spAutoFit/>
            </a:bodyPr>
            <a:lstStyle/>
            <a:p>
              <a:pPr eaLnBrk="0" hangingPunct="0"/>
              <a:r>
                <a:rPr lang="en-US" sz="1200"/>
                <a:t>No</a:t>
              </a:r>
            </a:p>
          </p:txBody>
        </p:sp>
        <p:sp>
          <p:nvSpPr>
            <p:cNvPr id="31770" name="Text Box 27"/>
            <p:cNvSpPr txBox="1">
              <a:spLocks noChangeArrowheads="1"/>
            </p:cNvSpPr>
            <p:nvPr/>
          </p:nvSpPr>
          <p:spPr bwMode="auto">
            <a:xfrm>
              <a:off x="2880" y="3840"/>
              <a:ext cx="244" cy="173"/>
            </a:xfrm>
            <a:prstGeom prst="rect">
              <a:avLst/>
            </a:prstGeom>
            <a:noFill/>
            <a:ln w="12700">
              <a:noFill/>
              <a:miter lim="800000"/>
              <a:headEnd type="none" w="sm" len="sm"/>
              <a:tailEnd type="none" w="sm" len="sm"/>
            </a:ln>
          </p:spPr>
          <p:txBody>
            <a:bodyPr wrap="none">
              <a:spAutoFit/>
            </a:bodyPr>
            <a:lstStyle/>
            <a:p>
              <a:pPr eaLnBrk="0" hangingPunct="0"/>
              <a:r>
                <a:rPr lang="en-US" sz="1200"/>
                <a:t>No</a:t>
              </a:r>
            </a:p>
          </p:txBody>
        </p:sp>
        <p:cxnSp>
          <p:nvCxnSpPr>
            <p:cNvPr id="31771" name="AutoShape 28"/>
            <p:cNvCxnSpPr>
              <a:cxnSpLocks noChangeShapeType="1"/>
              <a:stCxn id="31749" idx="2"/>
              <a:endCxn id="31750" idx="0"/>
            </p:cNvCxnSpPr>
            <p:nvPr/>
          </p:nvCxnSpPr>
          <p:spPr bwMode="auto">
            <a:xfrm>
              <a:off x="2424" y="864"/>
              <a:ext cx="0" cy="240"/>
            </a:xfrm>
            <a:prstGeom prst="straightConnector1">
              <a:avLst/>
            </a:prstGeom>
            <a:noFill/>
            <a:ln w="38100">
              <a:solidFill>
                <a:schemeClr val="tx1"/>
              </a:solidFill>
              <a:round/>
              <a:headEnd type="none" w="sm" len="sm"/>
              <a:tailEnd type="triangle" w="med" len="med"/>
            </a:ln>
          </p:spPr>
        </p:cxnSp>
        <p:cxnSp>
          <p:nvCxnSpPr>
            <p:cNvPr id="31772" name="AutoShape 29"/>
            <p:cNvCxnSpPr>
              <a:cxnSpLocks noChangeShapeType="1"/>
              <a:stCxn id="31750" idx="2"/>
              <a:endCxn id="31751" idx="0"/>
            </p:cNvCxnSpPr>
            <p:nvPr/>
          </p:nvCxnSpPr>
          <p:spPr bwMode="auto">
            <a:xfrm>
              <a:off x="2424" y="1584"/>
              <a:ext cx="0" cy="576"/>
            </a:xfrm>
            <a:prstGeom prst="straightConnector1">
              <a:avLst/>
            </a:prstGeom>
            <a:noFill/>
            <a:ln w="38100">
              <a:solidFill>
                <a:schemeClr val="tx1"/>
              </a:solidFill>
              <a:round/>
              <a:headEnd type="none" w="sm" len="sm"/>
              <a:tailEnd type="triangle" w="med" len="med"/>
            </a:ln>
          </p:spPr>
        </p:cxnSp>
        <p:cxnSp>
          <p:nvCxnSpPr>
            <p:cNvPr id="31773" name="AutoShape 30"/>
            <p:cNvCxnSpPr>
              <a:cxnSpLocks noChangeShapeType="1"/>
              <a:endCxn id="31752" idx="0"/>
            </p:cNvCxnSpPr>
            <p:nvPr/>
          </p:nvCxnSpPr>
          <p:spPr bwMode="auto">
            <a:xfrm>
              <a:off x="2424" y="2640"/>
              <a:ext cx="0" cy="240"/>
            </a:xfrm>
            <a:prstGeom prst="straightConnector1">
              <a:avLst/>
            </a:prstGeom>
            <a:noFill/>
            <a:ln w="38100">
              <a:solidFill>
                <a:schemeClr val="tx1"/>
              </a:solidFill>
              <a:round/>
              <a:headEnd type="none" w="sm" len="sm"/>
              <a:tailEnd type="triangle" w="med" len="med"/>
            </a:ln>
          </p:spPr>
        </p:cxnSp>
        <p:cxnSp>
          <p:nvCxnSpPr>
            <p:cNvPr id="31774" name="AutoShape 31"/>
            <p:cNvCxnSpPr>
              <a:cxnSpLocks noChangeShapeType="1"/>
              <a:stCxn id="31749" idx="3"/>
              <a:endCxn id="31753" idx="1"/>
            </p:cNvCxnSpPr>
            <p:nvPr/>
          </p:nvCxnSpPr>
          <p:spPr bwMode="auto">
            <a:xfrm>
              <a:off x="3000" y="624"/>
              <a:ext cx="552" cy="0"/>
            </a:xfrm>
            <a:prstGeom prst="straightConnector1">
              <a:avLst/>
            </a:prstGeom>
            <a:noFill/>
            <a:ln w="38100">
              <a:solidFill>
                <a:schemeClr val="tx1"/>
              </a:solidFill>
              <a:round/>
              <a:headEnd type="none" w="sm" len="sm"/>
              <a:tailEnd type="triangle" w="med" len="med"/>
            </a:ln>
          </p:spPr>
        </p:cxnSp>
        <p:cxnSp>
          <p:nvCxnSpPr>
            <p:cNvPr id="31775" name="AutoShape 32"/>
            <p:cNvCxnSpPr>
              <a:cxnSpLocks noChangeShapeType="1"/>
            </p:cNvCxnSpPr>
            <p:nvPr/>
          </p:nvCxnSpPr>
          <p:spPr bwMode="auto">
            <a:xfrm>
              <a:off x="3024" y="1344"/>
              <a:ext cx="552" cy="0"/>
            </a:xfrm>
            <a:prstGeom prst="straightConnector1">
              <a:avLst/>
            </a:prstGeom>
            <a:noFill/>
            <a:ln w="38100">
              <a:solidFill>
                <a:schemeClr val="tx1"/>
              </a:solidFill>
              <a:round/>
              <a:headEnd type="none" w="sm" len="sm"/>
              <a:tailEnd type="triangle" w="med" len="med"/>
            </a:ln>
          </p:spPr>
        </p:cxnSp>
        <p:cxnSp>
          <p:nvCxnSpPr>
            <p:cNvPr id="31776" name="AutoShape 34"/>
            <p:cNvCxnSpPr>
              <a:cxnSpLocks noChangeShapeType="1"/>
            </p:cNvCxnSpPr>
            <p:nvPr/>
          </p:nvCxnSpPr>
          <p:spPr bwMode="auto">
            <a:xfrm>
              <a:off x="3024" y="2352"/>
              <a:ext cx="552" cy="0"/>
            </a:xfrm>
            <a:prstGeom prst="straightConnector1">
              <a:avLst/>
            </a:prstGeom>
            <a:noFill/>
            <a:ln w="38100">
              <a:solidFill>
                <a:schemeClr val="tx1"/>
              </a:solidFill>
              <a:round/>
              <a:headEnd type="none" w="sm" len="sm"/>
              <a:tailEnd type="triangle" w="med" len="med"/>
            </a:ln>
          </p:spPr>
        </p:cxnSp>
        <p:cxnSp>
          <p:nvCxnSpPr>
            <p:cNvPr id="31777" name="AutoShape 35"/>
            <p:cNvCxnSpPr>
              <a:cxnSpLocks noChangeShapeType="1"/>
              <a:stCxn id="31752" idx="3"/>
            </p:cNvCxnSpPr>
            <p:nvPr/>
          </p:nvCxnSpPr>
          <p:spPr bwMode="auto">
            <a:xfrm>
              <a:off x="3000" y="3120"/>
              <a:ext cx="576" cy="1"/>
            </a:xfrm>
            <a:prstGeom prst="straightConnector1">
              <a:avLst/>
            </a:prstGeom>
            <a:noFill/>
            <a:ln w="38100">
              <a:solidFill>
                <a:schemeClr val="tx1"/>
              </a:solidFill>
              <a:round/>
              <a:headEnd type="none" w="sm" len="sm"/>
              <a:tailEnd type="triangle" w="med" len="med"/>
            </a:ln>
          </p:spPr>
        </p:cxnSp>
        <p:cxnSp>
          <p:nvCxnSpPr>
            <p:cNvPr id="31778" name="AutoShape 36"/>
            <p:cNvCxnSpPr>
              <a:cxnSpLocks noChangeShapeType="1"/>
            </p:cNvCxnSpPr>
            <p:nvPr/>
          </p:nvCxnSpPr>
          <p:spPr bwMode="auto">
            <a:xfrm>
              <a:off x="4272" y="2352"/>
              <a:ext cx="552" cy="0"/>
            </a:xfrm>
            <a:prstGeom prst="straightConnector1">
              <a:avLst/>
            </a:prstGeom>
            <a:noFill/>
            <a:ln w="38100">
              <a:solidFill>
                <a:schemeClr val="tx1"/>
              </a:solidFill>
              <a:round/>
              <a:headEnd type="none" w="sm" len="sm"/>
              <a:tailEnd type="triangle" w="med" len="med"/>
            </a:ln>
          </p:spPr>
        </p:cxnSp>
        <p:cxnSp>
          <p:nvCxnSpPr>
            <p:cNvPr id="31779" name="AutoShape 37"/>
            <p:cNvCxnSpPr>
              <a:cxnSpLocks noChangeShapeType="1"/>
            </p:cNvCxnSpPr>
            <p:nvPr/>
          </p:nvCxnSpPr>
          <p:spPr bwMode="auto">
            <a:xfrm>
              <a:off x="4272" y="3120"/>
              <a:ext cx="552" cy="0"/>
            </a:xfrm>
            <a:prstGeom prst="straightConnector1">
              <a:avLst/>
            </a:prstGeom>
            <a:noFill/>
            <a:ln w="38100">
              <a:solidFill>
                <a:schemeClr val="tx1"/>
              </a:solidFill>
              <a:round/>
              <a:headEnd type="none" w="sm" len="sm"/>
              <a:tailEnd type="triangle" w="med" len="med"/>
            </a:ln>
          </p:spPr>
        </p:cxnSp>
        <p:cxnSp>
          <p:nvCxnSpPr>
            <p:cNvPr id="31780" name="AutoShape 38"/>
            <p:cNvCxnSpPr>
              <a:cxnSpLocks noChangeShapeType="1"/>
              <a:stCxn id="31752" idx="2"/>
              <a:endCxn id="31757" idx="1"/>
            </p:cNvCxnSpPr>
            <p:nvPr/>
          </p:nvCxnSpPr>
          <p:spPr bwMode="auto">
            <a:xfrm rot="16200000" flipH="1">
              <a:off x="2652" y="3132"/>
              <a:ext cx="672" cy="1128"/>
            </a:xfrm>
            <a:prstGeom prst="bentConnector2">
              <a:avLst/>
            </a:prstGeom>
            <a:noFill/>
            <a:ln w="38100">
              <a:solidFill>
                <a:schemeClr val="tx1"/>
              </a:solidFill>
              <a:miter lim="800000"/>
              <a:headEnd type="none" w="sm" len="sm"/>
              <a:tailEnd type="none" w="sm" len="sm"/>
            </a:ln>
          </p:spPr>
        </p:cxnSp>
        <p:cxnSp>
          <p:nvCxnSpPr>
            <p:cNvPr id="31781" name="AutoShape 40"/>
            <p:cNvCxnSpPr>
              <a:cxnSpLocks noChangeShapeType="1"/>
            </p:cNvCxnSpPr>
            <p:nvPr/>
          </p:nvCxnSpPr>
          <p:spPr bwMode="auto">
            <a:xfrm>
              <a:off x="4272" y="1344"/>
              <a:ext cx="552" cy="0"/>
            </a:xfrm>
            <a:prstGeom prst="straightConnector1">
              <a:avLst/>
            </a:prstGeom>
            <a:noFill/>
            <a:ln w="38100">
              <a:solidFill>
                <a:schemeClr val="tx1"/>
              </a:solidFill>
              <a:round/>
              <a:headEnd type="none" w="sm" len="sm"/>
              <a:tailEnd type="triangle" w="med" len="med"/>
            </a:ln>
          </p:spPr>
        </p:cxnSp>
        <p:sp>
          <p:nvSpPr>
            <p:cNvPr id="31782" name="Line 41"/>
            <p:cNvSpPr>
              <a:spLocks noChangeShapeType="1"/>
            </p:cNvSpPr>
            <p:nvPr/>
          </p:nvSpPr>
          <p:spPr bwMode="auto">
            <a:xfrm>
              <a:off x="3264" y="1344"/>
              <a:ext cx="0" cy="480"/>
            </a:xfrm>
            <a:prstGeom prst="line">
              <a:avLst/>
            </a:prstGeom>
            <a:noFill/>
            <a:ln w="38100">
              <a:solidFill>
                <a:schemeClr val="tx1"/>
              </a:solidFill>
              <a:prstDash val="sysDot"/>
              <a:round/>
              <a:headEnd type="none" w="sm" len="sm"/>
              <a:tailEnd type="none" w="sm" len="sm"/>
            </a:ln>
          </p:spPr>
          <p:txBody>
            <a:bodyPr/>
            <a:lstStyle/>
            <a:p>
              <a:endParaRPr lang="en-US"/>
            </a:p>
          </p:txBody>
        </p:sp>
        <p:sp>
          <p:nvSpPr>
            <p:cNvPr id="31783" name="Line 42"/>
            <p:cNvSpPr>
              <a:spLocks noChangeShapeType="1"/>
            </p:cNvSpPr>
            <p:nvPr/>
          </p:nvSpPr>
          <p:spPr bwMode="auto">
            <a:xfrm>
              <a:off x="3264" y="1824"/>
              <a:ext cx="1104" cy="0"/>
            </a:xfrm>
            <a:prstGeom prst="line">
              <a:avLst/>
            </a:prstGeom>
            <a:noFill/>
            <a:ln w="38100">
              <a:solidFill>
                <a:schemeClr val="tx1"/>
              </a:solidFill>
              <a:prstDash val="sysDot"/>
              <a:round/>
              <a:headEnd type="none" w="sm" len="sm"/>
              <a:tailEnd type="none" w="sm" len="sm"/>
            </a:ln>
          </p:spPr>
          <p:txBody>
            <a:bodyPr/>
            <a:lstStyle/>
            <a:p>
              <a:endParaRPr lang="en-US"/>
            </a:p>
          </p:txBody>
        </p:sp>
        <p:sp>
          <p:nvSpPr>
            <p:cNvPr id="31784" name="Line 47"/>
            <p:cNvSpPr>
              <a:spLocks noChangeShapeType="1"/>
            </p:cNvSpPr>
            <p:nvPr/>
          </p:nvSpPr>
          <p:spPr bwMode="auto">
            <a:xfrm>
              <a:off x="3264" y="1344"/>
              <a:ext cx="0" cy="480"/>
            </a:xfrm>
            <a:prstGeom prst="line">
              <a:avLst/>
            </a:prstGeom>
            <a:noFill/>
            <a:ln w="38100">
              <a:solidFill>
                <a:schemeClr val="tx1"/>
              </a:solidFill>
              <a:prstDash val="sysDot"/>
              <a:round/>
              <a:headEnd type="none" w="sm" len="sm"/>
              <a:tailEnd type="none" w="sm" len="sm"/>
            </a:ln>
          </p:spPr>
          <p:txBody>
            <a:bodyPr/>
            <a:lstStyle/>
            <a:p>
              <a:endParaRPr lang="en-US"/>
            </a:p>
          </p:txBody>
        </p:sp>
        <p:sp>
          <p:nvSpPr>
            <p:cNvPr id="31785" name="Line 48"/>
            <p:cNvSpPr>
              <a:spLocks noChangeShapeType="1"/>
            </p:cNvSpPr>
            <p:nvPr/>
          </p:nvSpPr>
          <p:spPr bwMode="auto">
            <a:xfrm>
              <a:off x="3264" y="1824"/>
              <a:ext cx="1104" cy="0"/>
            </a:xfrm>
            <a:prstGeom prst="line">
              <a:avLst/>
            </a:prstGeom>
            <a:noFill/>
            <a:ln w="38100">
              <a:solidFill>
                <a:schemeClr val="tx1"/>
              </a:solidFill>
              <a:prstDash val="sysDot"/>
              <a:round/>
              <a:headEnd type="none" w="sm" len="sm"/>
              <a:tailEnd type="none" w="sm" len="sm"/>
            </a:ln>
          </p:spPr>
          <p:txBody>
            <a:bodyPr/>
            <a:lstStyle/>
            <a:p>
              <a:endParaRPr lang="en-US"/>
            </a:p>
          </p:txBody>
        </p:sp>
        <p:sp>
          <p:nvSpPr>
            <p:cNvPr id="31786" name="Line 49"/>
            <p:cNvSpPr>
              <a:spLocks noChangeShapeType="1"/>
            </p:cNvSpPr>
            <p:nvPr/>
          </p:nvSpPr>
          <p:spPr bwMode="auto">
            <a:xfrm>
              <a:off x="3264" y="3120"/>
              <a:ext cx="0" cy="480"/>
            </a:xfrm>
            <a:prstGeom prst="line">
              <a:avLst/>
            </a:prstGeom>
            <a:noFill/>
            <a:ln w="38100">
              <a:solidFill>
                <a:schemeClr val="tx1"/>
              </a:solidFill>
              <a:prstDash val="sysDot"/>
              <a:round/>
              <a:headEnd type="none" w="sm" len="sm"/>
              <a:tailEnd type="none" w="sm" len="sm"/>
            </a:ln>
          </p:spPr>
          <p:txBody>
            <a:bodyPr/>
            <a:lstStyle/>
            <a:p>
              <a:endParaRPr lang="en-US"/>
            </a:p>
          </p:txBody>
        </p:sp>
        <p:sp>
          <p:nvSpPr>
            <p:cNvPr id="31787" name="Line 50"/>
            <p:cNvSpPr>
              <a:spLocks noChangeShapeType="1"/>
            </p:cNvSpPr>
            <p:nvPr/>
          </p:nvSpPr>
          <p:spPr bwMode="auto">
            <a:xfrm>
              <a:off x="3264" y="3600"/>
              <a:ext cx="1104" cy="0"/>
            </a:xfrm>
            <a:prstGeom prst="line">
              <a:avLst/>
            </a:prstGeom>
            <a:noFill/>
            <a:ln w="38100">
              <a:solidFill>
                <a:schemeClr val="tx1"/>
              </a:solidFill>
              <a:prstDash val="sysDot"/>
              <a:round/>
              <a:headEnd type="none" w="sm" len="sm"/>
              <a:tailEnd type="none" w="sm" len="sm"/>
            </a:ln>
          </p:spPr>
          <p:txBody>
            <a:bodyPr/>
            <a:lstStyle/>
            <a:p>
              <a:endParaRPr lang="en-US"/>
            </a:p>
          </p:txBody>
        </p:sp>
        <p:sp>
          <p:nvSpPr>
            <p:cNvPr id="31788" name="Line 51"/>
            <p:cNvSpPr>
              <a:spLocks noChangeShapeType="1"/>
            </p:cNvSpPr>
            <p:nvPr/>
          </p:nvSpPr>
          <p:spPr bwMode="auto">
            <a:xfrm>
              <a:off x="3264" y="3600"/>
              <a:ext cx="0" cy="432"/>
            </a:xfrm>
            <a:prstGeom prst="line">
              <a:avLst/>
            </a:prstGeom>
            <a:noFill/>
            <a:ln w="38100">
              <a:solidFill>
                <a:schemeClr val="tx1"/>
              </a:solidFill>
              <a:prstDash val="sysDot"/>
              <a:round/>
              <a:headEnd type="none" w="sm" len="sm"/>
              <a:tailEnd type="none" w="sm" len="sm"/>
            </a:ln>
          </p:spPr>
          <p:txBody>
            <a:bodyP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Digital Sampling and Remixing</a:t>
            </a:r>
          </a:p>
        </p:txBody>
      </p:sp>
      <p:sp>
        <p:nvSpPr>
          <p:cNvPr id="32771" name="Rectangle 3"/>
          <p:cNvSpPr>
            <a:spLocks noGrp="1" noChangeArrowheads="1"/>
          </p:cNvSpPr>
          <p:nvPr>
            <p:ph type="body" idx="1"/>
          </p:nvPr>
        </p:nvSpPr>
        <p:spPr>
          <a:xfrm>
            <a:off x="990600" y="1447800"/>
            <a:ext cx="7772400" cy="5105400"/>
          </a:xfrm>
        </p:spPr>
        <p:txBody>
          <a:bodyPr/>
          <a:lstStyle/>
          <a:p>
            <a:r>
              <a:rPr lang="en-US" sz="2000"/>
              <a:t>Sampling Defined</a:t>
            </a:r>
          </a:p>
          <a:p>
            <a:pPr lvl="1"/>
            <a:r>
              <a:rPr lang="en-US" sz="2000"/>
              <a:t>Re-using snippets or portions of sound recordings</a:t>
            </a:r>
          </a:p>
          <a:p>
            <a:pPr lvl="1"/>
            <a:r>
              <a:rPr lang="en-US" sz="2000"/>
              <a:t>E.g., Puff Daddy – </a:t>
            </a:r>
            <a:r>
              <a:rPr lang="en-US" sz="2000" i="1"/>
              <a:t>I’ll be Missing You</a:t>
            </a:r>
          </a:p>
          <a:p>
            <a:pPr lvl="2"/>
            <a:r>
              <a:rPr lang="en-US" sz="2000"/>
              <a:t>1997 #1 hit single written by Sauce Money (rapper from Brooklyn)</a:t>
            </a:r>
          </a:p>
          <a:p>
            <a:pPr lvl="2"/>
            <a:r>
              <a:rPr lang="en-US" sz="2000"/>
              <a:t>Based on 1983 </a:t>
            </a:r>
            <a:r>
              <a:rPr lang="en-US" sz="2000" i="1"/>
              <a:t>Every Breath You Take</a:t>
            </a:r>
            <a:r>
              <a:rPr lang="en-US" sz="2000"/>
              <a:t> song from 1983 Song of the Year written by Sting and performed by The Police (</a:t>
            </a:r>
            <a:r>
              <a:rPr lang="en-US" sz="2000" i="1"/>
              <a:t>Synchronicity </a:t>
            </a:r>
            <a:r>
              <a:rPr lang="en-US" sz="2000"/>
              <a:t>album</a:t>
            </a:r>
            <a:r>
              <a:rPr lang="en-US" sz="2000" i="1"/>
              <a:t>)</a:t>
            </a:r>
          </a:p>
          <a:p>
            <a:pPr lvl="1"/>
            <a:r>
              <a:rPr lang="en-US" sz="2000"/>
              <a:t>Puff Daddy </a:t>
            </a:r>
            <a:r>
              <a:rPr lang="en-US" sz="2000" i="1"/>
              <a:t>asked for and received permission to use </a:t>
            </a:r>
            <a:r>
              <a:rPr lang="en-US" sz="2000"/>
              <a:t>sample in performance</a:t>
            </a:r>
          </a:p>
          <a:p>
            <a:r>
              <a:rPr lang="en-US" sz="2000"/>
              <a:t>Examples of Remixing</a:t>
            </a:r>
          </a:p>
          <a:p>
            <a:pPr lvl="1"/>
            <a:r>
              <a:rPr lang="en-US" sz="2000"/>
              <a:t>Britney Spears – </a:t>
            </a:r>
            <a:r>
              <a:rPr lang="en-US" sz="2000" i="1"/>
              <a:t>My Prerogative </a:t>
            </a:r>
            <a:r>
              <a:rPr lang="en-US" sz="2000"/>
              <a:t>(Bobby Brown)</a:t>
            </a:r>
          </a:p>
        </p:txBody>
      </p:sp>
      <p:grpSp>
        <p:nvGrpSpPr>
          <p:cNvPr id="32772" name="Group 8"/>
          <p:cNvGrpSpPr>
            <a:grpSpLocks/>
          </p:cNvGrpSpPr>
          <p:nvPr/>
        </p:nvGrpSpPr>
        <p:grpSpPr bwMode="auto">
          <a:xfrm>
            <a:off x="228600" y="2590800"/>
            <a:ext cx="1524000" cy="1371600"/>
            <a:chOff x="0" y="1440"/>
            <a:chExt cx="960" cy="864"/>
          </a:xfrm>
        </p:grpSpPr>
        <p:sp>
          <p:nvSpPr>
            <p:cNvPr id="32774" name="Rectangle 7"/>
            <p:cNvSpPr>
              <a:spLocks noChangeArrowheads="1"/>
            </p:cNvSpPr>
            <p:nvPr/>
          </p:nvSpPr>
          <p:spPr bwMode="auto">
            <a:xfrm>
              <a:off x="0" y="1440"/>
              <a:ext cx="960" cy="864"/>
            </a:xfrm>
            <a:prstGeom prst="rect">
              <a:avLst/>
            </a:prstGeom>
            <a:solidFill>
              <a:srgbClr val="FFCC00"/>
            </a:solidFill>
            <a:ln w="12700">
              <a:solidFill>
                <a:schemeClr val="tx1"/>
              </a:solidFill>
              <a:miter lim="800000"/>
              <a:headEnd type="none" w="sm" len="sm"/>
              <a:tailEnd type="none" w="sm" len="sm"/>
            </a:ln>
            <a:scene3d>
              <a:camera prst="orthographicFront"/>
              <a:lightRig rig="threePt" dir="t"/>
            </a:scene3d>
            <a:sp3d>
              <a:bevelT/>
            </a:sp3d>
          </p:spPr>
          <p:txBody>
            <a:bodyPr wrap="none" anchor="ctr"/>
            <a:lstStyle/>
            <a:p>
              <a:pPr eaLnBrk="0" hangingPunct="0"/>
              <a:endParaRPr lang="en-US"/>
            </a:p>
          </p:txBody>
        </p:sp>
        <p:sp>
          <p:nvSpPr>
            <p:cNvPr id="32775" name="Text Box 6"/>
            <p:cNvSpPr txBox="1">
              <a:spLocks noChangeArrowheads="1"/>
            </p:cNvSpPr>
            <p:nvPr/>
          </p:nvSpPr>
          <p:spPr bwMode="auto">
            <a:xfrm>
              <a:off x="134" y="1591"/>
              <a:ext cx="686" cy="250"/>
            </a:xfrm>
            <a:prstGeom prst="rect">
              <a:avLst/>
            </a:prstGeom>
            <a:noFill/>
            <a:ln w="12700">
              <a:noFill/>
              <a:miter lim="800000"/>
              <a:headEnd type="none" w="sm" len="sm"/>
              <a:tailEnd type="none" w="sm" len="sm"/>
            </a:ln>
            <a:scene3d>
              <a:camera prst="orthographicFront"/>
              <a:lightRig rig="threePt" dir="t"/>
            </a:scene3d>
            <a:sp3d>
              <a:bevelT/>
            </a:sp3d>
          </p:spPr>
          <p:txBody>
            <a:bodyPr wrap="none">
              <a:spAutoFit/>
            </a:bodyPr>
            <a:lstStyle/>
            <a:p>
              <a:pPr eaLnBrk="0" hangingPunct="0"/>
              <a:r>
                <a:rPr lang="en-US" i="1"/>
                <a:t>LISTEN</a:t>
              </a:r>
            </a:p>
          </p:txBody>
        </p:sp>
      </p:grpSp>
      <p:pic>
        <p:nvPicPr>
          <p:cNvPr id="8" name="14_puff_daddy.mp3">
            <a:hlinkClick r:id="" action="ppaction://media"/>
          </p:cNvPr>
          <p:cNvPicPr>
            <a:picLocks noRot="1" noChangeAspect="1"/>
          </p:cNvPicPr>
          <p:nvPr>
            <a:audioFile r:link="rId1"/>
          </p:nvPr>
        </p:nvPicPr>
        <p:blipFill>
          <a:blip r:embed="rId4" cstate="print"/>
          <a:srcRect/>
          <a:stretch>
            <a:fillRect/>
          </a:stretch>
        </p:blipFill>
        <p:spPr bwMode="auto">
          <a:xfrm>
            <a:off x="8382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46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7162800" cy="1143000"/>
          </a:xfrm>
        </p:spPr>
        <p:txBody>
          <a:bodyPr/>
          <a:lstStyle/>
          <a:p>
            <a:r>
              <a:rPr lang="en-US" dirty="0"/>
              <a:t>Campbell v. </a:t>
            </a:r>
            <a:br>
              <a:rPr lang="en-US" dirty="0"/>
            </a:br>
            <a:r>
              <a:rPr lang="en-US" dirty="0" err="1"/>
              <a:t>Acuff</a:t>
            </a:r>
            <a:r>
              <a:rPr lang="en-US" dirty="0"/>
              <a:t>-Rose Music</a:t>
            </a:r>
          </a:p>
        </p:txBody>
      </p:sp>
      <p:sp>
        <p:nvSpPr>
          <p:cNvPr id="33795" name="Rectangle 3"/>
          <p:cNvSpPr>
            <a:spLocks noGrp="1" noChangeArrowheads="1"/>
          </p:cNvSpPr>
          <p:nvPr>
            <p:ph type="body" idx="1"/>
          </p:nvPr>
        </p:nvSpPr>
        <p:spPr>
          <a:xfrm>
            <a:off x="304800" y="1219200"/>
            <a:ext cx="5715000" cy="5257800"/>
          </a:xfrm>
        </p:spPr>
        <p:txBody>
          <a:bodyPr/>
          <a:lstStyle/>
          <a:p>
            <a:pPr>
              <a:lnSpc>
                <a:spcPct val="70000"/>
              </a:lnSpc>
            </a:pPr>
            <a:r>
              <a:rPr lang="en-US" sz="1800" dirty="0"/>
              <a:t>“Pretty Woman”</a:t>
            </a:r>
          </a:p>
          <a:p>
            <a:pPr lvl="1">
              <a:lnSpc>
                <a:spcPct val="70000"/>
              </a:lnSpc>
            </a:pPr>
            <a:r>
              <a:rPr lang="en-US" sz="1800" dirty="0"/>
              <a:t>1964:  Roy Orbison “Pretty Woman” Song</a:t>
            </a:r>
          </a:p>
          <a:p>
            <a:pPr lvl="2">
              <a:lnSpc>
                <a:spcPct val="70000"/>
              </a:lnSpc>
            </a:pPr>
            <a:r>
              <a:rPr lang="en-US" sz="1800" dirty="0"/>
              <a:t>Assigned rights to </a:t>
            </a:r>
            <a:r>
              <a:rPr lang="en-US" sz="1800" dirty="0" err="1"/>
              <a:t>Acuff</a:t>
            </a:r>
            <a:r>
              <a:rPr lang="en-US" sz="1800" dirty="0"/>
              <a:t>-Rose, Inc.</a:t>
            </a:r>
          </a:p>
          <a:p>
            <a:pPr lvl="1">
              <a:lnSpc>
                <a:spcPct val="70000"/>
              </a:lnSpc>
            </a:pPr>
            <a:r>
              <a:rPr lang="en-US" sz="1800" dirty="0"/>
              <a:t>1989:  </a:t>
            </a:r>
            <a:r>
              <a:rPr lang="en-US" sz="1800" i="1" dirty="0"/>
              <a:t>2 Live Crew</a:t>
            </a:r>
            <a:r>
              <a:rPr lang="en-US" sz="1800" dirty="0"/>
              <a:t> “Oh, Pretty Woman” </a:t>
            </a:r>
            <a:r>
              <a:rPr lang="en-US" sz="1800" i="1" dirty="0"/>
              <a:t>parody</a:t>
            </a:r>
          </a:p>
          <a:p>
            <a:pPr lvl="2">
              <a:lnSpc>
                <a:spcPct val="70000"/>
              </a:lnSpc>
            </a:pPr>
            <a:r>
              <a:rPr lang="en-US" sz="1800" dirty="0"/>
              <a:t>Copied opening riff &amp; lyrics</a:t>
            </a:r>
          </a:p>
          <a:p>
            <a:pPr lvl="2">
              <a:lnSpc>
                <a:spcPct val="70000"/>
              </a:lnSpc>
            </a:pPr>
            <a:r>
              <a:rPr lang="en-US" sz="1800" dirty="0"/>
              <a:t>Informed </a:t>
            </a:r>
            <a:r>
              <a:rPr lang="en-US" sz="1800" dirty="0" err="1"/>
              <a:t>Acuff</a:t>
            </a:r>
            <a:r>
              <a:rPr lang="en-US" sz="1800" dirty="0"/>
              <a:t>-Rose of use, explained would credit with ownership &amp; pay fee for use</a:t>
            </a:r>
          </a:p>
          <a:p>
            <a:pPr>
              <a:lnSpc>
                <a:spcPct val="70000"/>
              </a:lnSpc>
            </a:pPr>
            <a:r>
              <a:rPr lang="en-US" sz="1800" dirty="0" err="1"/>
              <a:t>Acuff</a:t>
            </a:r>
            <a:r>
              <a:rPr lang="en-US" sz="1800" dirty="0"/>
              <a:t>-Rose </a:t>
            </a:r>
          </a:p>
          <a:p>
            <a:pPr lvl="1">
              <a:lnSpc>
                <a:spcPct val="70000"/>
              </a:lnSpc>
            </a:pPr>
            <a:r>
              <a:rPr lang="en-US" sz="1800" dirty="0"/>
              <a:t>Refused to grant permission for use</a:t>
            </a:r>
          </a:p>
          <a:p>
            <a:pPr lvl="1">
              <a:lnSpc>
                <a:spcPct val="70000"/>
              </a:lnSpc>
            </a:pPr>
            <a:r>
              <a:rPr lang="en-US" sz="1800" dirty="0"/>
              <a:t>Sued 2 Live Crew for copyright infringement</a:t>
            </a:r>
          </a:p>
          <a:p>
            <a:pPr>
              <a:lnSpc>
                <a:spcPct val="70000"/>
              </a:lnSpc>
            </a:pPr>
            <a:r>
              <a:rPr lang="en-US" sz="1800" dirty="0"/>
              <a:t>District Court</a:t>
            </a:r>
          </a:p>
          <a:p>
            <a:pPr lvl="1">
              <a:lnSpc>
                <a:spcPct val="70000"/>
              </a:lnSpc>
            </a:pPr>
            <a:r>
              <a:rPr lang="en-US" sz="1800" dirty="0"/>
              <a:t>Granted summary judgment in favor of 2LC</a:t>
            </a:r>
          </a:p>
          <a:p>
            <a:pPr lvl="1">
              <a:lnSpc>
                <a:spcPct val="70000"/>
              </a:lnSpc>
            </a:pPr>
            <a:r>
              <a:rPr lang="en-US" sz="1800" dirty="0" err="1"/>
              <a:t>Acuff</a:t>
            </a:r>
            <a:r>
              <a:rPr lang="en-US" sz="1800" dirty="0"/>
              <a:t>-Rose appealed decision</a:t>
            </a:r>
          </a:p>
          <a:p>
            <a:pPr>
              <a:lnSpc>
                <a:spcPct val="70000"/>
              </a:lnSpc>
            </a:pPr>
            <a:r>
              <a:rPr lang="en-US" sz="1800" dirty="0"/>
              <a:t>Appeals Court</a:t>
            </a:r>
          </a:p>
          <a:p>
            <a:pPr lvl="1">
              <a:lnSpc>
                <a:spcPct val="70000"/>
              </a:lnSpc>
            </a:pPr>
            <a:r>
              <a:rPr lang="en-US" sz="1800" dirty="0"/>
              <a:t>Reversed District Court decision</a:t>
            </a:r>
          </a:p>
          <a:p>
            <a:pPr lvl="1">
              <a:lnSpc>
                <a:spcPct val="70000"/>
              </a:lnSpc>
            </a:pPr>
            <a:r>
              <a:rPr lang="en-US" sz="1800" dirty="0"/>
              <a:t>Found no fair use</a:t>
            </a:r>
          </a:p>
          <a:p>
            <a:pPr lvl="1">
              <a:lnSpc>
                <a:spcPct val="70000"/>
              </a:lnSpc>
            </a:pPr>
            <a:r>
              <a:rPr lang="en-US" sz="1800" dirty="0"/>
              <a:t>2 Live Crew appealed decision</a:t>
            </a:r>
          </a:p>
          <a:p>
            <a:pPr lvl="1">
              <a:lnSpc>
                <a:spcPct val="70000"/>
              </a:lnSpc>
              <a:buNone/>
            </a:pPr>
            <a:r>
              <a:rPr lang="en-US" sz="1800" i="1" dirty="0"/>
              <a:t>(MORE ON NEXT SLIDE)</a:t>
            </a:r>
          </a:p>
        </p:txBody>
      </p:sp>
      <p:pic>
        <p:nvPicPr>
          <p:cNvPr id="33796" name="Picture 2"/>
          <p:cNvPicPr>
            <a:picLocks noChangeAspect="1" noChangeArrowheads="1"/>
          </p:cNvPicPr>
          <p:nvPr/>
        </p:nvPicPr>
        <p:blipFill>
          <a:blip r:embed="rId3" cstate="print"/>
          <a:srcRect/>
          <a:stretch>
            <a:fillRect/>
          </a:stretch>
        </p:blipFill>
        <p:spPr bwMode="auto">
          <a:xfrm>
            <a:off x="5997883" y="1295400"/>
            <a:ext cx="2177434" cy="3390900"/>
          </a:xfrm>
          <a:prstGeom prst="rect">
            <a:avLst/>
          </a:prstGeom>
          <a:ln>
            <a:noFill/>
          </a:ln>
          <a:effectLst>
            <a:outerShdw blurRad="292100" dist="139700" dir="2700000" algn="tl" rotWithShape="0">
              <a:srgbClr val="333333">
                <a:alpha val="65000"/>
              </a:srgbClr>
            </a:outerShdw>
          </a:effectLst>
        </p:spPr>
      </p:pic>
      <p:pic>
        <p:nvPicPr>
          <p:cNvPr id="33797" name="Picture 3"/>
          <p:cNvPicPr>
            <a:picLocks noChangeAspect="1" noChangeArrowheads="1"/>
          </p:cNvPicPr>
          <p:nvPr/>
        </p:nvPicPr>
        <p:blipFill>
          <a:blip r:embed="rId4" cstate="print"/>
          <a:srcRect/>
          <a:stretch>
            <a:fillRect/>
          </a:stretch>
        </p:blipFill>
        <p:spPr bwMode="auto">
          <a:xfrm>
            <a:off x="5029200" y="4781550"/>
            <a:ext cx="3886200" cy="196109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267201" y="0"/>
            <a:ext cx="4876800" cy="1077218"/>
          </a:xfrm>
          <a:prstGeom prst="rect">
            <a:avLst/>
          </a:prstGeom>
          <a:solidFill>
            <a:srgbClr val="FFC000"/>
          </a:solidFill>
          <a:scene3d>
            <a:camera prst="orthographicFront"/>
            <a:lightRig rig="threePt" dir="t"/>
          </a:scene3d>
          <a:sp3d>
            <a:bevelT/>
          </a:sp3d>
        </p:spPr>
        <p:txBody>
          <a:bodyPr wrap="square" rtlCol="0">
            <a:spAutoFit/>
          </a:bodyPr>
          <a:lstStyle/>
          <a:p>
            <a:r>
              <a:rPr lang="en-US" sz="1600" dirty="0">
                <a:latin typeface="Arial Narrow" pitchFamily="34" charset="0"/>
              </a:rPr>
              <a:t>Original (with musicians in ties): </a:t>
            </a:r>
            <a:r>
              <a:rPr lang="en-US" sz="1600" dirty="0">
                <a:latin typeface="Arial Narrow" pitchFamily="34" charset="0"/>
                <a:hlinkClick r:id="rId5"/>
              </a:rPr>
              <a:t>http://www.youtube.com/watch?v=E4ufitiABBo&amp;NR=1 </a:t>
            </a:r>
            <a:endParaRPr lang="en-US" sz="1600" dirty="0">
              <a:latin typeface="Arial Narrow" pitchFamily="34" charset="0"/>
              <a:hlinkClick r:id="rId5"/>
            </a:endParaRPr>
          </a:p>
          <a:p>
            <a:r>
              <a:rPr lang="en-US" sz="1600" dirty="0">
                <a:latin typeface="Arial Narrow" pitchFamily="34" charset="0"/>
              </a:rPr>
              <a:t>Spoof by 2 Live Crew (censored version):</a:t>
            </a:r>
            <a:endParaRPr lang="en-US" sz="1600" dirty="0">
              <a:latin typeface="Arial Narrow" pitchFamily="34" charset="0"/>
              <a:hlinkClick r:id="rId5"/>
            </a:endParaRPr>
          </a:p>
          <a:p>
            <a:r>
              <a:rPr lang="en-US" sz="1600" dirty="0">
                <a:latin typeface="Arial Narrow" pitchFamily="34" charset="0"/>
                <a:hlinkClick r:id="rId5"/>
              </a:rPr>
              <a:t>http://www.youtube.com/watch?v=65GQ70Rf_8Y</a:t>
            </a:r>
            <a:r>
              <a:rPr lang="en-US" sz="1600" dirty="0">
                <a:latin typeface="Arial Narrow" pitchFamily="34"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Campbell v. </a:t>
            </a:r>
            <a:r>
              <a:rPr lang="en-US" dirty="0" err="1"/>
              <a:t>Acuff</a:t>
            </a:r>
            <a:r>
              <a:rPr lang="en-US" dirty="0"/>
              <a:t> Rose (2)</a:t>
            </a:r>
          </a:p>
        </p:txBody>
      </p:sp>
      <p:sp>
        <p:nvSpPr>
          <p:cNvPr id="34819" name="Rectangle 3"/>
          <p:cNvSpPr>
            <a:spLocks noGrp="1" noChangeArrowheads="1"/>
          </p:cNvSpPr>
          <p:nvPr>
            <p:ph type="body" idx="1"/>
          </p:nvPr>
        </p:nvSpPr>
        <p:spPr>
          <a:xfrm>
            <a:off x="990600" y="990600"/>
            <a:ext cx="7162800" cy="5562600"/>
          </a:xfrm>
        </p:spPr>
        <p:txBody>
          <a:bodyPr/>
          <a:lstStyle/>
          <a:p>
            <a:pPr>
              <a:lnSpc>
                <a:spcPct val="80000"/>
              </a:lnSpc>
              <a:spcBef>
                <a:spcPts val="800"/>
              </a:spcBef>
            </a:pPr>
            <a:r>
              <a:rPr lang="en-US" sz="2200" dirty="0"/>
              <a:t>SCOTUS 1994 concluded Court of Appeals erred</a:t>
            </a:r>
          </a:p>
          <a:p>
            <a:pPr lvl="0">
              <a:lnSpc>
                <a:spcPct val="80000"/>
              </a:lnSpc>
              <a:spcBef>
                <a:spcPts val="800"/>
              </a:spcBef>
            </a:pPr>
            <a:r>
              <a:rPr lang="en-US" sz="2200" dirty="0"/>
              <a:t>Found 2 Live Crew use fair use through parody</a:t>
            </a:r>
          </a:p>
          <a:p>
            <a:pPr lvl="1">
              <a:lnSpc>
                <a:spcPct val="80000"/>
              </a:lnSpc>
              <a:spcBef>
                <a:spcPts val="800"/>
              </a:spcBef>
            </a:pPr>
            <a:r>
              <a:rPr lang="en-US" sz="2200" dirty="0"/>
              <a:t>Purpose and character</a:t>
            </a:r>
          </a:p>
          <a:p>
            <a:pPr lvl="2">
              <a:lnSpc>
                <a:spcPct val="80000"/>
              </a:lnSpc>
              <a:spcBef>
                <a:spcPts val="800"/>
              </a:spcBef>
            </a:pPr>
            <a:r>
              <a:rPr lang="en-US" sz="2200" dirty="0"/>
              <a:t>Goal of copyright generally furthered by transformative works</a:t>
            </a:r>
          </a:p>
          <a:p>
            <a:pPr lvl="1">
              <a:lnSpc>
                <a:spcPct val="80000"/>
              </a:lnSpc>
              <a:spcBef>
                <a:spcPts val="800"/>
              </a:spcBef>
            </a:pPr>
            <a:r>
              <a:rPr lang="en-US" sz="2200" dirty="0"/>
              <a:t>Fair use extends to parody under Section 107, like comment and criticism</a:t>
            </a:r>
          </a:p>
          <a:p>
            <a:pPr lvl="2">
              <a:lnSpc>
                <a:spcPct val="80000"/>
              </a:lnSpc>
              <a:spcBef>
                <a:spcPts val="800"/>
              </a:spcBef>
            </a:pPr>
            <a:r>
              <a:rPr lang="en-US" sz="2200" dirty="0"/>
              <a:t>2 Live Crew’s song reasonably could be perceived as commenting or criticizing original</a:t>
            </a:r>
          </a:p>
          <a:p>
            <a:pPr lvl="2">
              <a:lnSpc>
                <a:spcPct val="80000"/>
              </a:lnSpc>
              <a:spcBef>
                <a:spcPts val="800"/>
              </a:spcBef>
            </a:pPr>
            <a:r>
              <a:rPr lang="en-US" sz="2200" dirty="0"/>
              <a:t>Taste does not matter to fair use</a:t>
            </a:r>
          </a:p>
          <a:p>
            <a:pPr lvl="1">
              <a:lnSpc>
                <a:spcPct val="80000"/>
              </a:lnSpc>
              <a:spcBef>
                <a:spcPts val="800"/>
              </a:spcBef>
            </a:pPr>
            <a:r>
              <a:rPr lang="en-US" sz="2200" dirty="0"/>
              <a:t>Commercial nature of the use not dispositive</a:t>
            </a:r>
          </a:p>
          <a:p>
            <a:pPr lvl="1">
              <a:lnSpc>
                <a:spcPct val="80000"/>
              </a:lnSpc>
              <a:spcBef>
                <a:spcPts val="800"/>
              </a:spcBef>
            </a:pPr>
            <a:r>
              <a:rPr lang="en-US" sz="2200" dirty="0"/>
              <a:t>No more than necessary was taken from original</a:t>
            </a:r>
          </a:p>
          <a:p>
            <a:pPr lvl="0">
              <a:lnSpc>
                <a:spcPct val="80000"/>
              </a:lnSpc>
              <a:spcBef>
                <a:spcPts val="800"/>
              </a:spcBef>
            </a:pPr>
            <a:r>
              <a:rPr lang="en-US" sz="2200" dirty="0"/>
              <a:t>Significant victory for parodists</a:t>
            </a:r>
          </a:p>
          <a:p>
            <a:pPr lvl="0">
              <a:lnSpc>
                <a:spcPct val="80000"/>
              </a:lnSpc>
              <a:spcBef>
                <a:spcPts val="800"/>
              </a:spcBef>
            </a:pPr>
            <a:r>
              <a:rPr lang="en-US" sz="2200" dirty="0"/>
              <a:t>Illustrates flexibility of fair-use doctrine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Digital Sampling and Remixing Issues (1)</a:t>
            </a:r>
          </a:p>
        </p:txBody>
      </p:sp>
      <p:sp>
        <p:nvSpPr>
          <p:cNvPr id="35843" name="Rectangle 3"/>
          <p:cNvSpPr>
            <a:spLocks noGrp="1" noChangeArrowheads="1"/>
          </p:cNvSpPr>
          <p:nvPr>
            <p:ph type="body" idx="1"/>
          </p:nvPr>
        </p:nvSpPr>
        <p:spPr>
          <a:xfrm>
            <a:off x="990600" y="1447800"/>
            <a:ext cx="7162800" cy="4876800"/>
          </a:xfrm>
        </p:spPr>
        <p:txBody>
          <a:bodyPr/>
          <a:lstStyle/>
          <a:p>
            <a:pPr>
              <a:buFont typeface="Wingdings" pitchFamily="2" charset="2"/>
              <a:buNone/>
            </a:pPr>
            <a:r>
              <a:rPr lang="en-US" sz="2000" dirty="0"/>
              <a:t>Audio Sampling and remixing</a:t>
            </a:r>
          </a:p>
          <a:p>
            <a:r>
              <a:rPr lang="en-US" sz="2000" dirty="0"/>
              <a:t>Probably unlawful copyright infringement without permission</a:t>
            </a:r>
          </a:p>
          <a:p>
            <a:r>
              <a:rPr lang="en-US" sz="2000" dirty="0"/>
              <a:t>Case-by-case determination</a:t>
            </a:r>
          </a:p>
          <a:p>
            <a:pPr lvl="1"/>
            <a:r>
              <a:rPr lang="en-US" sz="2000" dirty="0"/>
              <a:t>Facts specific to a case guide</a:t>
            </a:r>
          </a:p>
          <a:p>
            <a:r>
              <a:rPr lang="en-US" sz="2000" i="1" dirty="0" err="1"/>
              <a:t>Acuff</a:t>
            </a:r>
            <a:r>
              <a:rPr lang="en-US" sz="2000" i="1" dirty="0"/>
              <a:t>-Rose</a:t>
            </a:r>
            <a:r>
              <a:rPr lang="en-US" sz="2000" dirty="0"/>
              <a:t> suggests</a:t>
            </a:r>
          </a:p>
          <a:p>
            <a:pPr lvl="1"/>
            <a:r>
              <a:rPr lang="en-US" sz="2000" dirty="0"/>
              <a:t>Parody probably okay depending on</a:t>
            </a:r>
          </a:p>
          <a:p>
            <a:pPr lvl="2"/>
            <a:r>
              <a:rPr lang="en-US" sz="2000" dirty="0"/>
              <a:t> amount of snippets</a:t>
            </a:r>
          </a:p>
          <a:p>
            <a:pPr lvl="2"/>
            <a:r>
              <a:rPr lang="en-US" sz="2000" dirty="0"/>
              <a:t>Importance of snippets	</a:t>
            </a:r>
          </a:p>
          <a:p>
            <a:r>
              <a:rPr lang="en-US" sz="2000" dirty="0"/>
              <a:t>Mash-ups</a:t>
            </a:r>
          </a:p>
          <a:p>
            <a:pPr lvl="1"/>
            <a:r>
              <a:rPr lang="en-US" sz="2000" dirty="0"/>
              <a:t>Not parody, but arguably </a:t>
            </a:r>
          </a:p>
          <a:p>
            <a:pPr lvl="2"/>
            <a:r>
              <a:rPr lang="en-US" sz="2000" dirty="0"/>
              <a:t>Highly-creative</a:t>
            </a:r>
          </a:p>
          <a:p>
            <a:pPr lvl="2"/>
            <a:r>
              <a:rPr lang="en-US" sz="2000" dirty="0"/>
              <a:t>Transformative</a:t>
            </a:r>
          </a:p>
        </p:txBody>
      </p:sp>
      <p:sp>
        <p:nvSpPr>
          <p:cNvPr id="4" name="TextBox 3"/>
          <p:cNvSpPr txBox="1"/>
          <p:nvPr/>
        </p:nvSpPr>
        <p:spPr>
          <a:xfrm>
            <a:off x="4724400" y="6044625"/>
            <a:ext cx="4178067" cy="584775"/>
          </a:xfrm>
          <a:prstGeom prst="rect">
            <a:avLst/>
          </a:prstGeom>
          <a:solidFill>
            <a:srgbClr val="FFC000"/>
          </a:solidFill>
          <a:scene3d>
            <a:camera prst="orthographicFront"/>
            <a:lightRig rig="threePt" dir="t"/>
          </a:scene3d>
          <a:sp3d>
            <a:bevelT/>
          </a:sp3d>
        </p:spPr>
        <p:txBody>
          <a:bodyPr wrap="none" rtlCol="0">
            <a:spAutoFit/>
          </a:bodyPr>
          <a:lstStyle/>
          <a:p>
            <a:r>
              <a:rPr lang="en-US" sz="1600" dirty="0">
                <a:latin typeface="Arial Narrow" pitchFamily="34" charset="0"/>
              </a:rPr>
              <a:t>See takedown of Hitler Parodies parodied by EFF</a:t>
            </a:r>
          </a:p>
          <a:p>
            <a:r>
              <a:rPr lang="en-US" sz="1600" dirty="0">
                <a:latin typeface="Arial Narrow" pitchFamily="34" charset="0"/>
                <a:hlinkClick r:id="rId3"/>
              </a:rPr>
              <a:t>http://www.youtube.com/watch?v=PzUoWkbNLe8</a:t>
            </a:r>
            <a:r>
              <a:rPr lang="en-US" sz="1600" dirty="0">
                <a:latin typeface="Arial Narrow" pitchFamily="34" charset="0"/>
              </a:rPr>
              <a:t> </a:t>
            </a:r>
          </a:p>
        </p:txBody>
      </p:sp>
      <p:pic>
        <p:nvPicPr>
          <p:cNvPr id="35844" name="Picture 4"/>
          <p:cNvPicPr>
            <a:picLocks noChangeAspect="1" noChangeArrowheads="1"/>
          </p:cNvPicPr>
          <p:nvPr/>
        </p:nvPicPr>
        <p:blipFill>
          <a:blip r:embed="rId4" cstate="print"/>
          <a:srcRect l="20668" t="28523" r="13423" b="30000"/>
          <a:stretch>
            <a:fillRect/>
          </a:stretch>
        </p:blipFill>
        <p:spPr bwMode="auto">
          <a:xfrm>
            <a:off x="5410200" y="4038600"/>
            <a:ext cx="2819400" cy="19181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Digital Sampling and Remixing Issues (2)</a:t>
            </a:r>
          </a:p>
        </p:txBody>
      </p:sp>
      <p:sp>
        <p:nvSpPr>
          <p:cNvPr id="36867" name="Rectangle 3"/>
          <p:cNvSpPr>
            <a:spLocks noGrp="1" noChangeArrowheads="1"/>
          </p:cNvSpPr>
          <p:nvPr>
            <p:ph type="body" idx="1"/>
          </p:nvPr>
        </p:nvSpPr>
        <p:spPr/>
        <p:txBody>
          <a:bodyPr/>
          <a:lstStyle/>
          <a:p>
            <a:r>
              <a:rPr lang="en-US" dirty="0"/>
              <a:t>Other Intellectual Property Issues</a:t>
            </a:r>
          </a:p>
          <a:p>
            <a:pPr lvl="1"/>
            <a:r>
              <a:rPr lang="en-US" dirty="0"/>
              <a:t>State statutes protecting personal rights</a:t>
            </a:r>
          </a:p>
          <a:p>
            <a:pPr lvl="2"/>
            <a:r>
              <a:rPr lang="en-US" dirty="0"/>
              <a:t>Right of Publicity</a:t>
            </a:r>
          </a:p>
          <a:p>
            <a:pPr lvl="3"/>
            <a:r>
              <a:rPr lang="en-US" dirty="0"/>
              <a:t>Right to profit from own distinctive personal attributes</a:t>
            </a:r>
          </a:p>
          <a:p>
            <a:pPr lvl="1"/>
            <a:r>
              <a:rPr lang="en-US" dirty="0"/>
              <a:t>To sample or remix, may also need permission of:</a:t>
            </a:r>
          </a:p>
          <a:p>
            <a:pPr lvl="2"/>
            <a:r>
              <a:rPr lang="en-US" dirty="0"/>
              <a:t> vocalist, artist, in addition to licensing copyrights to underlying composition and sound recording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Sampling and Remixing Issues (3)</a:t>
            </a:r>
          </a:p>
        </p:txBody>
      </p:sp>
      <p:sp>
        <p:nvSpPr>
          <p:cNvPr id="3" name="Content Placeholder 2"/>
          <p:cNvSpPr>
            <a:spLocks noGrp="1"/>
          </p:cNvSpPr>
          <p:nvPr>
            <p:ph idx="1"/>
          </p:nvPr>
        </p:nvSpPr>
        <p:spPr>
          <a:xfrm>
            <a:off x="0" y="1219200"/>
            <a:ext cx="8077200" cy="5105400"/>
          </a:xfrm>
        </p:spPr>
        <p:txBody>
          <a:bodyPr/>
          <a:lstStyle/>
          <a:p>
            <a:r>
              <a:rPr lang="en-US" dirty="0"/>
              <a:t>“They Say That I Stole This”</a:t>
            </a:r>
          </a:p>
          <a:p>
            <a:r>
              <a:rPr lang="en-US" i="1" dirty="0"/>
              <a:t>Girl Talk </a:t>
            </a:r>
            <a:r>
              <a:rPr lang="en-US" dirty="0"/>
              <a:t>master sampler</a:t>
            </a:r>
          </a:p>
          <a:p>
            <a:r>
              <a:rPr lang="en-US" dirty="0"/>
              <a:t>NPR’s </a:t>
            </a:r>
            <a:r>
              <a:rPr lang="en-US" i="1" dirty="0"/>
              <a:t>On the Media 2010-12-26:</a:t>
            </a:r>
            <a:endParaRPr lang="en-US" sz="2000" i="1" dirty="0"/>
          </a:p>
          <a:p>
            <a:r>
              <a:rPr lang="en-US" sz="2000" i="1" dirty="0"/>
              <a:t>Twenty years ago a series of lawsuits </a:t>
            </a:r>
            <a:br>
              <a:rPr lang="en-US" sz="2000" i="1" dirty="0"/>
            </a:br>
            <a:r>
              <a:rPr lang="en-US" sz="2000" i="1" dirty="0"/>
              <a:t>criminalized the hip-hop sampling of artists like Hank </a:t>
            </a:r>
            <a:r>
              <a:rPr lang="en-US" sz="2000" i="1" dirty="0" err="1"/>
              <a:t>Shocklee</a:t>
            </a:r>
            <a:r>
              <a:rPr lang="en-US" sz="2000" i="1" dirty="0"/>
              <a:t> and Public Enemy. And yet, two </a:t>
            </a:r>
            <a:br>
              <a:rPr lang="en-US" sz="2000" i="1" dirty="0"/>
            </a:br>
            <a:r>
              <a:rPr lang="en-US" sz="2000" i="1" dirty="0"/>
              <a:t>decades later, artists like Girl Talk have found </a:t>
            </a:r>
            <a:br>
              <a:rPr lang="en-US" sz="2000" i="1" dirty="0"/>
            </a:br>
            <a:r>
              <a:rPr lang="en-US" sz="2000" i="1" dirty="0"/>
              <a:t>success breaking those same sampling laws. </a:t>
            </a:r>
            <a:br>
              <a:rPr lang="en-US" sz="2000" i="1" dirty="0"/>
            </a:br>
            <a:r>
              <a:rPr lang="en-US" sz="2000" i="1" dirty="0"/>
              <a:t>OTM producer Jamie York talks to Girl Talk, </a:t>
            </a:r>
            <a:br>
              <a:rPr lang="en-US" sz="2000" i="1" dirty="0"/>
            </a:br>
            <a:r>
              <a:rPr lang="en-US" sz="2000" i="1" dirty="0" err="1"/>
              <a:t>Shocklee</a:t>
            </a:r>
            <a:r>
              <a:rPr lang="en-US" sz="2000" i="1" dirty="0"/>
              <a:t> and Duke Law professor James Boyle about two decades of sampling - on both sides of the law.</a:t>
            </a:r>
          </a:p>
          <a:p>
            <a:r>
              <a:rPr lang="en-US" dirty="0"/>
              <a:t>Stream: </a:t>
            </a:r>
            <a:r>
              <a:rPr lang="en-US" dirty="0">
                <a:latin typeface="Arial Narrow" pitchFamily="34" charset="0"/>
                <a:hlinkClick r:id="rId3"/>
              </a:rPr>
              <a:t>http://www.onthemedia.org/transcripts/2010/12/24/04</a:t>
            </a:r>
            <a:endParaRPr lang="en-US" dirty="0">
              <a:latin typeface="Arial Narrow" pitchFamily="34" charset="0"/>
            </a:endParaRPr>
          </a:p>
          <a:p>
            <a:r>
              <a:rPr lang="en-US" dirty="0"/>
              <a:t>Download mp3: </a:t>
            </a:r>
            <a:r>
              <a:rPr lang="en-US" dirty="0">
                <a:latin typeface="Arial Narrow" pitchFamily="34" charset="0"/>
                <a:hlinkClick r:id="rId4"/>
              </a:rPr>
              <a:t>http://audio.wnyc.org/otm/otm122410d.mp3</a:t>
            </a:r>
            <a:r>
              <a:rPr lang="en-US" dirty="0">
                <a:latin typeface="Arial Narrow" pitchFamily="34" charset="0"/>
              </a:rPr>
              <a:t> </a:t>
            </a:r>
          </a:p>
        </p:txBody>
      </p:sp>
      <p:sp>
        <p:nvSpPr>
          <p:cNvPr id="6" name="TextBox 5"/>
          <p:cNvSpPr txBox="1"/>
          <p:nvPr/>
        </p:nvSpPr>
        <p:spPr>
          <a:xfrm>
            <a:off x="273799" y="5867400"/>
            <a:ext cx="8641601" cy="769441"/>
          </a:xfrm>
          <a:prstGeom prst="rect">
            <a:avLst/>
          </a:prstGeom>
          <a:solidFill>
            <a:srgbClr val="FFC000"/>
          </a:solidFill>
          <a:scene3d>
            <a:camera prst="orthographicFront"/>
            <a:lightRig rig="threePt" dir="t"/>
          </a:scene3d>
          <a:sp3d>
            <a:bevelT/>
          </a:sp3d>
        </p:spPr>
        <p:txBody>
          <a:bodyPr wrap="square" rtlCol="0">
            <a:spAutoFit/>
          </a:bodyPr>
          <a:lstStyle/>
          <a:p>
            <a:r>
              <a:rPr lang="en-US" sz="1100" i="1" dirty="0">
                <a:latin typeface="Arial Narrow" pitchFamily="34" charset="0"/>
              </a:rPr>
              <a:t>Origin of photograph unknown. Found using Google Images at </a:t>
            </a:r>
            <a:r>
              <a:rPr lang="en-US" sz="1100" i="1" dirty="0">
                <a:latin typeface="Arial Narrow" pitchFamily="34" charset="0"/>
                <a:hlinkClick r:id="rId5"/>
              </a:rPr>
              <a:t>http://clubnotes.pmpblogs.com/files/2010/11/girl-talk.jpg</a:t>
            </a:r>
            <a:r>
              <a:rPr lang="en-US" sz="1100" i="1" dirty="0">
                <a:latin typeface="Arial Narrow" pitchFamily="34" charset="0"/>
              </a:rPr>
              <a:t> No contact information given for asking permission to use image. Decided to take a chance and use it anyway because it’s a GREAT PICTURE and because it seems unlikely that Gregg Gillis or anyone else will mind very much and sue me for copyright infringement because I amused my students. Let’s hope I’m right and that I am not offending any students or other viewers by this blatant unauthorized use of an image.</a:t>
            </a:r>
          </a:p>
        </p:txBody>
      </p:sp>
      <p:pic>
        <p:nvPicPr>
          <p:cNvPr id="1026" name="Picture 2"/>
          <p:cNvPicPr>
            <a:picLocks noChangeAspect="1" noChangeArrowheads="1"/>
          </p:cNvPicPr>
          <p:nvPr/>
        </p:nvPicPr>
        <p:blipFill>
          <a:blip r:embed="rId6" cstate="print"/>
          <a:srcRect/>
          <a:stretch>
            <a:fillRect/>
          </a:stretch>
        </p:blipFill>
        <p:spPr bwMode="auto">
          <a:xfrm>
            <a:off x="6172201" y="228600"/>
            <a:ext cx="2809719" cy="396287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8001000" y="3657600"/>
            <a:ext cx="984565" cy="415498"/>
          </a:xfrm>
          <a:prstGeom prst="rect">
            <a:avLst/>
          </a:prstGeom>
          <a:solidFill>
            <a:srgbClr val="FFC000"/>
          </a:solidFill>
          <a:scene3d>
            <a:camera prst="orthographicFront"/>
            <a:lightRig rig="threePt" dir="t"/>
          </a:scene3d>
          <a:sp3d>
            <a:bevelT/>
          </a:sp3d>
        </p:spPr>
        <p:txBody>
          <a:bodyPr wrap="none" rtlCol="0">
            <a:spAutoFit/>
          </a:bodyPr>
          <a:lstStyle/>
          <a:p>
            <a:r>
              <a:rPr lang="en-US" sz="1050" dirty="0"/>
              <a:t>Gregg Gillis</a:t>
            </a:r>
          </a:p>
          <a:p>
            <a:r>
              <a:rPr lang="en-US" sz="1050" dirty="0"/>
              <a:t>aka </a:t>
            </a:r>
            <a:r>
              <a:rPr lang="en-US" sz="1050" i="1" dirty="0"/>
              <a:t>Girl Talk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152400"/>
            <a:ext cx="7162800" cy="5029200"/>
          </a:xfrm>
        </p:spPr>
        <p:txBody>
          <a:bodyPr/>
          <a:lstStyle/>
          <a:p>
            <a:pPr algn="ctr"/>
            <a:r>
              <a:rPr lang="en-US" sz="8000" dirty="0"/>
              <a:t>Now go and study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Piracy and the ‘Net</a:t>
            </a:r>
          </a:p>
        </p:txBody>
      </p:sp>
      <p:sp>
        <p:nvSpPr>
          <p:cNvPr id="5123" name="Rectangle 3"/>
          <p:cNvSpPr>
            <a:spLocks noGrp="1" noChangeArrowheads="1"/>
          </p:cNvSpPr>
          <p:nvPr>
            <p:ph type="body" idx="1"/>
          </p:nvPr>
        </p:nvSpPr>
        <p:spPr>
          <a:xfrm>
            <a:off x="990600" y="1219200"/>
            <a:ext cx="7162800" cy="5105400"/>
          </a:xfrm>
        </p:spPr>
        <p:txBody>
          <a:bodyPr/>
          <a:lstStyle/>
          <a:p>
            <a:r>
              <a:rPr lang="en-US"/>
              <a:t>Napster, MP3, Gnutella, Wrapster. . . .</a:t>
            </a:r>
          </a:p>
          <a:p>
            <a:pPr lvl="1"/>
            <a:r>
              <a:rPr lang="en-US"/>
              <a:t>Trading copies of music</a:t>
            </a:r>
          </a:p>
          <a:p>
            <a:pPr lvl="1"/>
            <a:r>
              <a:rPr lang="en-US"/>
              <a:t>Most without permission – copyright violations</a:t>
            </a:r>
          </a:p>
          <a:p>
            <a:pPr lvl="1"/>
            <a:r>
              <a:rPr lang="en-US"/>
              <a:t>Lawsuits against companies &amp; individuals</a:t>
            </a:r>
          </a:p>
          <a:p>
            <a:pPr lvl="1"/>
            <a:r>
              <a:rPr lang="en-US"/>
              <a:t>Gnutella, Wrapster extending trades to other files</a:t>
            </a:r>
          </a:p>
          <a:p>
            <a:r>
              <a:rPr lang="en-US"/>
              <a:t>Problems</a:t>
            </a:r>
          </a:p>
          <a:p>
            <a:pPr lvl="1"/>
            <a:r>
              <a:rPr lang="en-US"/>
              <a:t>Bandwidth saturation – many colleges</a:t>
            </a:r>
          </a:p>
          <a:p>
            <a:pPr lvl="1"/>
            <a:r>
              <a:rPr lang="en-US"/>
              <a:t>Legal liability if problem ignored</a:t>
            </a:r>
          </a:p>
          <a:p>
            <a:pPr lvl="1"/>
            <a:r>
              <a:rPr lang="en-US"/>
              <a:t>RIAA (Recording Industry Association America) suing colleges</a:t>
            </a:r>
          </a:p>
        </p:txBody>
      </p:sp>
      <p:pic>
        <p:nvPicPr>
          <p:cNvPr id="5124" name="Picture 2" descr="C:\Program Files\Microsoft Office\Media\CntCD1\ClipArt5\j0285412.wmf"/>
          <p:cNvPicPr>
            <a:picLocks noChangeAspect="1" noChangeArrowheads="1"/>
          </p:cNvPicPr>
          <p:nvPr/>
        </p:nvPicPr>
        <p:blipFill>
          <a:blip r:embed="rId3" cstate="print"/>
          <a:srcRect/>
          <a:stretch>
            <a:fillRect/>
          </a:stretch>
        </p:blipFill>
        <p:spPr bwMode="auto">
          <a:xfrm>
            <a:off x="7162800" y="990600"/>
            <a:ext cx="1808163" cy="18129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Music Piracy Significant Economic Problem</a:t>
            </a:r>
          </a:p>
        </p:txBody>
      </p:sp>
      <p:sp>
        <p:nvSpPr>
          <p:cNvPr id="6147" name="Rectangle 3"/>
          <p:cNvSpPr>
            <a:spLocks noGrp="1" noChangeArrowheads="1"/>
          </p:cNvSpPr>
          <p:nvPr>
            <p:ph type="body" idx="1"/>
          </p:nvPr>
        </p:nvSpPr>
        <p:spPr>
          <a:xfrm>
            <a:off x="990600" y="1676400"/>
            <a:ext cx="7543800" cy="4648200"/>
          </a:xfrm>
        </p:spPr>
        <p:txBody>
          <a:bodyPr/>
          <a:lstStyle/>
          <a:p>
            <a:r>
              <a:rPr lang="en-US"/>
              <a:t>2005 overall:  147% growth in </a:t>
            </a:r>
            <a:r>
              <a:rPr lang="en-US" i="1"/>
              <a:t>legal</a:t>
            </a:r>
            <a:r>
              <a:rPr lang="en-US"/>
              <a:t> downloads</a:t>
            </a:r>
          </a:p>
          <a:p>
            <a:r>
              <a:rPr lang="en-US"/>
              <a:t>2006.01 report</a:t>
            </a:r>
          </a:p>
          <a:p>
            <a:pPr lvl="1"/>
            <a:r>
              <a:rPr lang="en-US"/>
              <a:t>Illegal downloads via P2P (peer-to-peer) networks estimated 250M songs / </a:t>
            </a:r>
            <a:r>
              <a:rPr lang="en-US" i="1"/>
              <a:t>week</a:t>
            </a:r>
          </a:p>
          <a:p>
            <a:pPr lvl="1"/>
            <a:r>
              <a:rPr lang="en-US"/>
              <a:t>Legal downloads growing</a:t>
            </a:r>
          </a:p>
          <a:p>
            <a:pPr lvl="2"/>
            <a:r>
              <a:rPr lang="en-US"/>
              <a:t>Christmas 2005: 9.5M tracks</a:t>
            </a:r>
          </a:p>
          <a:p>
            <a:pPr lvl="2"/>
            <a:r>
              <a:rPr lang="en-US"/>
              <a:t>Xmas +1: 20M tracks</a:t>
            </a:r>
          </a:p>
          <a:p>
            <a:r>
              <a:rPr lang="en-US"/>
              <a:t>2006 predictions: </a:t>
            </a:r>
          </a:p>
          <a:p>
            <a:pPr lvl="1"/>
            <a:r>
              <a:rPr lang="en-US"/>
              <a:t>750M-1B legal downloads </a:t>
            </a:r>
          </a:p>
          <a:p>
            <a:pPr lvl="1"/>
            <a:r>
              <a:rPr lang="en-US"/>
              <a:t>vs 13B illegal downloads</a:t>
            </a:r>
          </a:p>
        </p:txBody>
      </p:sp>
      <p:pic>
        <p:nvPicPr>
          <p:cNvPr id="6148" name="Picture 2" descr="C:\Documents and Settings\HP_Administrator\Local Settings\Temporary Internet Files\Content.IE5\77CO321E\MCj00961130000[1].wmf"/>
          <p:cNvPicPr>
            <a:picLocks noChangeAspect="1" noChangeArrowheads="1"/>
          </p:cNvPicPr>
          <p:nvPr/>
        </p:nvPicPr>
        <p:blipFill>
          <a:blip r:embed="rId3" cstate="print"/>
          <a:srcRect/>
          <a:stretch>
            <a:fillRect/>
          </a:stretch>
        </p:blipFill>
        <p:spPr bwMode="auto">
          <a:xfrm>
            <a:off x="5867400" y="3902075"/>
            <a:ext cx="3376613" cy="29559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Video Piracy (1)</a:t>
            </a:r>
          </a:p>
        </p:txBody>
      </p:sp>
      <p:sp>
        <p:nvSpPr>
          <p:cNvPr id="7171" name="Rectangle 3"/>
          <p:cNvSpPr>
            <a:spLocks noGrp="1" noChangeArrowheads="1"/>
          </p:cNvSpPr>
          <p:nvPr>
            <p:ph type="body" idx="1"/>
          </p:nvPr>
        </p:nvSpPr>
        <p:spPr>
          <a:xfrm>
            <a:off x="990600" y="1295400"/>
            <a:ext cx="7162800" cy="5029200"/>
          </a:xfrm>
        </p:spPr>
        <p:txBody>
          <a:bodyPr/>
          <a:lstStyle/>
          <a:p>
            <a:r>
              <a:rPr lang="en-US"/>
              <a:t>Pirate TV downloads worldwide</a:t>
            </a:r>
          </a:p>
          <a:p>
            <a:pPr lvl="1"/>
            <a:r>
              <a:rPr lang="en-US"/>
              <a:t>UK #1</a:t>
            </a:r>
          </a:p>
          <a:p>
            <a:pPr lvl="1"/>
            <a:r>
              <a:rPr lang="en-US"/>
              <a:t>Australia #2</a:t>
            </a:r>
          </a:p>
          <a:p>
            <a:pPr lvl="1"/>
            <a:r>
              <a:rPr lang="en-US"/>
              <a:t>US #3</a:t>
            </a:r>
          </a:p>
          <a:p>
            <a:r>
              <a:rPr lang="en-US"/>
              <a:t>Viewers use recorders to tape shows digitally, then upload to ‘Net</a:t>
            </a:r>
          </a:p>
          <a:p>
            <a:r>
              <a:rPr lang="en-US"/>
              <a:t>Monty Python clips available illegally on ‘Net (!!) at </a:t>
            </a:r>
            <a:r>
              <a:rPr lang="en-US">
                <a:hlinkClick r:id="rId3"/>
              </a:rPr>
              <a:t>http://www.youtube.com</a:t>
            </a:r>
            <a:r>
              <a:rPr lang="en-US"/>
              <a:t> </a:t>
            </a:r>
          </a:p>
          <a:p>
            <a:pPr lvl="1"/>
            <a:r>
              <a:rPr lang="en-US"/>
              <a:t>THE HORROR!  THE HORROR!</a:t>
            </a:r>
          </a:p>
          <a:p>
            <a:r>
              <a:rPr lang="en-US"/>
              <a:t>MPAA (Motion Picture Assoc America)</a:t>
            </a:r>
          </a:p>
          <a:p>
            <a:pPr lvl="1"/>
            <a:r>
              <a:rPr lang="en-US"/>
              <a:t>Closed down many P2Ps </a:t>
            </a:r>
          </a:p>
          <a:p>
            <a:pPr lvl="1"/>
            <a:r>
              <a:rPr lang="en-US"/>
              <a:t>Countless lawsuits against individuals</a:t>
            </a:r>
          </a:p>
        </p:txBody>
      </p:sp>
      <p:pic>
        <p:nvPicPr>
          <p:cNvPr id="7172" name="Picture 2" descr="C:\Documents and Settings\HP_Administrator\Local Settings\Temporary Internet Files\Content.IE5\FM1MH0HV\MCj03968460000[1].wmf"/>
          <p:cNvPicPr>
            <a:picLocks noChangeAspect="1" noChangeArrowheads="1"/>
          </p:cNvPicPr>
          <p:nvPr/>
        </p:nvPicPr>
        <p:blipFill>
          <a:blip r:embed="rId4" cstate="print"/>
          <a:srcRect/>
          <a:stretch>
            <a:fillRect/>
          </a:stretch>
        </p:blipFill>
        <p:spPr bwMode="auto">
          <a:xfrm>
            <a:off x="5486400" y="838200"/>
            <a:ext cx="2895600" cy="21764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Video Piracy (2)</a:t>
            </a:r>
          </a:p>
        </p:txBody>
      </p:sp>
      <p:sp>
        <p:nvSpPr>
          <p:cNvPr id="8195" name="Rectangle 3"/>
          <p:cNvSpPr>
            <a:spLocks noGrp="1" noChangeArrowheads="1"/>
          </p:cNvSpPr>
          <p:nvPr>
            <p:ph type="body" idx="1"/>
          </p:nvPr>
        </p:nvSpPr>
        <p:spPr/>
        <p:txBody>
          <a:bodyPr/>
          <a:lstStyle/>
          <a:p>
            <a:r>
              <a:rPr lang="en-US"/>
              <a:t>2005-08: Prosecution of Missouri man (Curtis Salisbury)</a:t>
            </a:r>
          </a:p>
          <a:p>
            <a:pPr lvl="1"/>
            <a:r>
              <a:rPr lang="en-US"/>
              <a:t>Uploading taped copy of movies</a:t>
            </a:r>
          </a:p>
          <a:p>
            <a:pPr lvl="1"/>
            <a:r>
              <a:rPr lang="en-US"/>
              <a:t>New law banning such copying</a:t>
            </a:r>
          </a:p>
          <a:p>
            <a:pPr lvl="1"/>
            <a:r>
              <a:rPr lang="en-US"/>
              <a:t>Tried to profit financially</a:t>
            </a:r>
          </a:p>
          <a:p>
            <a:pPr lvl="1"/>
            <a:r>
              <a:rPr lang="en-US"/>
              <a:t>Charged with conspiracy, copyright infringement, and two violations of the law banning camcorders in theaters</a:t>
            </a:r>
          </a:p>
          <a:p>
            <a:r>
              <a:rPr lang="en-US"/>
              <a:t>MPAA estimates 90% of pirated movies on ‘Net taped illegally in theaters</a:t>
            </a:r>
          </a:p>
          <a:p>
            <a:r>
              <a:rPr lang="en-US"/>
              <a:t>Distributed via P2P networks</a:t>
            </a:r>
          </a:p>
        </p:txBody>
      </p:sp>
      <p:pic>
        <p:nvPicPr>
          <p:cNvPr id="8196" name="Picture 2" descr="C:\Documents and Settings\HP_Administrator\Local Settings\Temporary Internet Files\Content.IE5\WADZFG46\MCj02901130000[1].wmf"/>
          <p:cNvPicPr>
            <a:picLocks noChangeAspect="1" noChangeArrowheads="1"/>
          </p:cNvPicPr>
          <p:nvPr/>
        </p:nvPicPr>
        <p:blipFill>
          <a:blip r:embed="rId3" cstate="print"/>
          <a:srcRect/>
          <a:stretch>
            <a:fillRect/>
          </a:stretch>
        </p:blipFill>
        <p:spPr bwMode="auto">
          <a:xfrm>
            <a:off x="6777038" y="2057400"/>
            <a:ext cx="2366962" cy="19240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The Arguments for Piracy</a:t>
            </a:r>
          </a:p>
        </p:txBody>
      </p:sp>
      <p:sp>
        <p:nvSpPr>
          <p:cNvPr id="9219" name="Rectangle 3"/>
          <p:cNvSpPr>
            <a:spLocks noGrp="1" noChangeArrowheads="1"/>
          </p:cNvSpPr>
          <p:nvPr>
            <p:ph type="body" idx="1"/>
          </p:nvPr>
        </p:nvSpPr>
        <p:spPr>
          <a:xfrm>
            <a:off x="990600" y="1295400"/>
            <a:ext cx="7162800" cy="5029200"/>
          </a:xfrm>
        </p:spPr>
        <p:txBody>
          <a:bodyPr/>
          <a:lstStyle/>
          <a:p>
            <a:pPr marL="457200" indent="-457200">
              <a:buFont typeface="Wingdings" pitchFamily="2" charset="2"/>
              <a:buAutoNum type="arabicPeriod"/>
            </a:pPr>
            <a:r>
              <a:rPr lang="en-US"/>
              <a:t>Everyone’s doing it</a:t>
            </a:r>
          </a:p>
          <a:p>
            <a:pPr marL="457200" indent="-457200">
              <a:buFont typeface="Wingdings" pitchFamily="2" charset="2"/>
              <a:buAutoNum type="arabicPeriod"/>
            </a:pPr>
            <a:r>
              <a:rPr lang="en-US"/>
              <a:t>We won’t get caught</a:t>
            </a:r>
          </a:p>
          <a:p>
            <a:pPr marL="457200" indent="-457200">
              <a:buFont typeface="Wingdings" pitchFamily="2" charset="2"/>
              <a:buAutoNum type="arabicPeriod"/>
            </a:pPr>
            <a:r>
              <a:rPr lang="en-US"/>
              <a:t>It’s the company’s fault:  they should charge less</a:t>
            </a:r>
          </a:p>
          <a:p>
            <a:pPr marL="457200" indent="-457200">
              <a:buFont typeface="Wingdings" pitchFamily="2" charset="2"/>
              <a:buAutoNum type="arabicPeriod"/>
            </a:pPr>
            <a:r>
              <a:rPr lang="en-US"/>
              <a:t>But I need it and I don’t want to pay for it</a:t>
            </a:r>
          </a:p>
          <a:p>
            <a:pPr marL="457200" indent="-457200">
              <a:buFont typeface="Wingdings" pitchFamily="2" charset="2"/>
              <a:buAutoNum type="arabicPeriod"/>
            </a:pPr>
            <a:r>
              <a:rPr lang="en-US"/>
              <a:t>It doesn’t hurt anyone</a:t>
            </a:r>
          </a:p>
          <a:p>
            <a:pPr marL="457200" indent="-457200">
              <a:buFont typeface="Wingdings" pitchFamily="2" charset="2"/>
              <a:buAutoNum type="arabicPeriod"/>
            </a:pPr>
            <a:r>
              <a:rPr lang="en-US"/>
              <a:t>It only hurts a company – I wouldn’t steal from an individual</a:t>
            </a:r>
          </a:p>
          <a:p>
            <a:pPr marL="457200" indent="-457200">
              <a:buFont typeface="Wingdings" pitchFamily="2" charset="2"/>
              <a:buAutoNum type="arabicPeriod"/>
            </a:pPr>
            <a:r>
              <a:rPr lang="en-US"/>
              <a:t>No software/music/movie should be copyrighted – it should always be free</a:t>
            </a:r>
          </a:p>
        </p:txBody>
      </p:sp>
      <p:sp>
        <p:nvSpPr>
          <p:cNvPr id="9220" name="Text Box 4"/>
          <p:cNvSpPr txBox="1">
            <a:spLocks noChangeArrowheads="1"/>
          </p:cNvSpPr>
          <p:nvPr/>
        </p:nvSpPr>
        <p:spPr bwMode="auto">
          <a:xfrm>
            <a:off x="1287463" y="5867400"/>
            <a:ext cx="5804218" cy="707886"/>
          </a:xfrm>
          <a:prstGeom prst="rect">
            <a:avLst/>
          </a:prstGeom>
          <a:solidFill>
            <a:srgbClr val="FFCC00"/>
          </a:solidFill>
          <a:ln w="12700">
            <a:noFill/>
            <a:miter lim="800000"/>
            <a:headEnd type="none" w="sm" len="sm"/>
            <a:tailEnd type="none" w="sm" len="sm"/>
          </a:ln>
          <a:scene3d>
            <a:camera prst="orthographicFront"/>
            <a:lightRig rig="threePt" dir="t"/>
          </a:scene3d>
          <a:sp3d>
            <a:bevelT/>
          </a:sp3d>
        </p:spPr>
        <p:txBody>
          <a:bodyPr wrap="none">
            <a:spAutoFit/>
          </a:bodyPr>
          <a:lstStyle/>
          <a:p>
            <a:pPr eaLnBrk="0" hangingPunct="0"/>
            <a:r>
              <a:rPr lang="en-US" dirty="0">
                <a:latin typeface="Arial Narrow" pitchFamily="34" charset="0"/>
              </a:rPr>
              <a:t>See </a:t>
            </a:r>
            <a:r>
              <a:rPr lang="en-US" dirty="0">
                <a:latin typeface="Arial Narrow" pitchFamily="34" charset="0"/>
                <a:hlinkClick r:id="rId3"/>
              </a:rPr>
              <a:t>http://www.mekabay.com/ethics/seven_reasons.htm</a:t>
            </a:r>
            <a:br>
              <a:rPr lang="en-US" dirty="0">
                <a:latin typeface="Arial Narrow" pitchFamily="34" charset="0"/>
              </a:rPr>
            </a:br>
            <a:r>
              <a:rPr lang="en-US" dirty="0">
                <a:latin typeface="Arial Narrow" pitchFamily="34" charset="0"/>
              </a:rPr>
              <a:t>or </a:t>
            </a:r>
            <a:r>
              <a:rPr lang="en-US" dirty="0">
                <a:latin typeface="Arial Narrow" pitchFamily="34" charset="0"/>
                <a:hlinkClick r:id="rId4"/>
              </a:rPr>
              <a:t>http://</a:t>
            </a:r>
            <a:r>
              <a:rPr lang="en-US" dirty="0">
                <a:latin typeface="Arial Narrow" pitchFamily="34" charset="0"/>
                <a:hlinkClick r:id="rId3"/>
              </a:rPr>
              <a:t>www.mekabay.com</a:t>
            </a:r>
            <a:r>
              <a:rPr lang="en-US" dirty="0">
                <a:latin typeface="Arial Narrow" pitchFamily="34" charset="0"/>
                <a:hlinkClick r:id="rId4"/>
              </a:rPr>
              <a:t>/ethics/seven_reasons.pdf</a:t>
            </a:r>
            <a:r>
              <a:rPr lang="en-US" dirty="0">
                <a:latin typeface="Arial Narrow" pitchFamily="34" charset="0"/>
              </a:rPr>
              <a:t> </a:t>
            </a:r>
          </a:p>
        </p:txBody>
      </p:sp>
      <p:pic>
        <p:nvPicPr>
          <p:cNvPr id="9221" name="Picture 3" descr="C:\Program Files\Microsoft Office\Media\CntCD1\ClipArt6\j0299117.wmf"/>
          <p:cNvPicPr>
            <a:picLocks noChangeAspect="1" noChangeArrowheads="1"/>
          </p:cNvPicPr>
          <p:nvPr/>
        </p:nvPicPr>
        <p:blipFill>
          <a:blip r:embed="rId5" cstate="print"/>
          <a:srcRect/>
          <a:stretch>
            <a:fillRect/>
          </a:stretch>
        </p:blipFill>
        <p:spPr bwMode="auto">
          <a:xfrm>
            <a:off x="6172200" y="990600"/>
            <a:ext cx="2133600" cy="11557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Legal Issues</a:t>
            </a:r>
          </a:p>
        </p:txBody>
      </p:sp>
      <p:sp>
        <p:nvSpPr>
          <p:cNvPr id="10243" name="Rectangle 3"/>
          <p:cNvSpPr>
            <a:spLocks noGrp="1" noChangeArrowheads="1"/>
          </p:cNvSpPr>
          <p:nvPr>
            <p:ph type="body" idx="1"/>
          </p:nvPr>
        </p:nvSpPr>
        <p:spPr/>
        <p:txBody>
          <a:bodyPr/>
          <a:lstStyle/>
          <a:p>
            <a:r>
              <a:rPr lang="en-US" i="1"/>
              <a:t>Creation</a:t>
            </a:r>
            <a:r>
              <a:rPr lang="en-US"/>
              <a:t> of unauthorized copies</a:t>
            </a:r>
          </a:p>
          <a:p>
            <a:r>
              <a:rPr lang="en-US" i="1"/>
              <a:t>Distribution</a:t>
            </a:r>
            <a:r>
              <a:rPr lang="en-US"/>
              <a:t> of copies to others</a:t>
            </a:r>
          </a:p>
          <a:p>
            <a:r>
              <a:rPr lang="en-US"/>
              <a:t>Revenue loss – compensatory damages</a:t>
            </a:r>
          </a:p>
          <a:p>
            <a:r>
              <a:rPr lang="en-US"/>
              <a:t>Legal responsibility for distribution channels</a:t>
            </a:r>
          </a:p>
        </p:txBody>
      </p:sp>
      <p:pic>
        <p:nvPicPr>
          <p:cNvPr id="10244" name="Picture 2" descr="C:\Documents and Settings\HP_Administrator\Local Settings\Temporary Internet Files\Content.IE5\77CO321E\MCj02342020000[1].wmf"/>
          <p:cNvPicPr>
            <a:picLocks noChangeAspect="1" noChangeArrowheads="1"/>
          </p:cNvPicPr>
          <p:nvPr/>
        </p:nvPicPr>
        <p:blipFill>
          <a:blip r:embed="rId3" cstate="print"/>
          <a:srcRect/>
          <a:stretch>
            <a:fillRect/>
          </a:stretch>
        </p:blipFill>
        <p:spPr bwMode="auto">
          <a:xfrm>
            <a:off x="5410200" y="3733800"/>
            <a:ext cx="3425825"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CJ 341 Class Not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 341 Class Notes</Template>
  <TotalTime>1947</TotalTime>
  <Words>3022</Words>
  <Application>Microsoft Office PowerPoint</Application>
  <PresentationFormat>On-screen Show (4:3)</PresentationFormat>
  <Paragraphs>412</Paragraphs>
  <Slides>37</Slides>
  <Notes>37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Narrow</vt:lpstr>
      <vt:lpstr>Bookman Old Style</vt:lpstr>
      <vt:lpstr>Times New Roman</vt:lpstr>
      <vt:lpstr>Wingdings</vt:lpstr>
      <vt:lpstr>CJ 341 Class Notes</vt:lpstr>
      <vt:lpstr>Copyright &amp; the Internet</vt:lpstr>
      <vt:lpstr>Topics</vt:lpstr>
      <vt:lpstr>Piracy</vt:lpstr>
      <vt:lpstr>Piracy and the ‘Net</vt:lpstr>
      <vt:lpstr>Music Piracy Significant Economic Problem</vt:lpstr>
      <vt:lpstr>Video Piracy (1)</vt:lpstr>
      <vt:lpstr>Video Piracy (2)</vt:lpstr>
      <vt:lpstr>The Arguments for Piracy</vt:lpstr>
      <vt:lpstr>Legal Issues</vt:lpstr>
      <vt:lpstr>Legal Responsibility</vt:lpstr>
      <vt:lpstr>Recording Devices</vt:lpstr>
      <vt:lpstr>Digital Video Recorders</vt:lpstr>
      <vt:lpstr>Audio Recording Devices</vt:lpstr>
      <vt:lpstr>Audio Home Recording Act (AHRA)</vt:lpstr>
      <vt:lpstr>MP3 and Portable Music</vt:lpstr>
      <vt:lpstr>Liability (1)</vt:lpstr>
      <vt:lpstr>Liability (2)</vt:lpstr>
      <vt:lpstr>Religious Technology Ctr v. Netcom 1995 (1)</vt:lpstr>
      <vt:lpstr>Religious Technology Ctr v. Netcom 1995 (2)</vt:lpstr>
      <vt:lpstr>Peer-to-Peer (P2P) Networks</vt:lpstr>
      <vt:lpstr>Entertainment Industry Response</vt:lpstr>
      <vt:lpstr>A&amp;M Records v. Napster 2001</vt:lpstr>
      <vt:lpstr>P2P Evolved</vt:lpstr>
      <vt:lpstr>Metro-Goldwyn-Mayer Studios Inc v. Grokster Ltd</vt:lpstr>
      <vt:lpstr>MGM v. Grokster 2005</vt:lpstr>
      <vt:lpstr>DMCA</vt:lpstr>
      <vt:lpstr>ISPs &amp; DMCA (1)</vt:lpstr>
      <vt:lpstr>ISPs &amp; DMCA (2)</vt:lpstr>
      <vt:lpstr>Criticisms of the DMCA</vt:lpstr>
      <vt:lpstr>Liability </vt:lpstr>
      <vt:lpstr>Digital Sampling and Remixing</vt:lpstr>
      <vt:lpstr>Campbell v.  Acuff-Rose Music</vt:lpstr>
      <vt:lpstr>Campbell v. Acuff Rose (2)</vt:lpstr>
      <vt:lpstr>Digital Sampling and Remixing Issues (1)</vt:lpstr>
      <vt:lpstr>Digital Sampling and Remixing Issues (2)</vt:lpstr>
      <vt:lpstr>Digital Sampling and Remixing Issues (3)</vt:lpstr>
      <vt:lpstr>Now go and study</vt:lpstr>
    </vt:vector>
  </TitlesOfParts>
  <Manager>Stan Shernock, PhD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&amp; the Internet</dc:title>
  <dc:subject>CJ341/IA241</dc:subject>
  <dc:creator>M. E. Kabay, PhD, CISSP-ISSMP</dc:creator>
  <cp:keywords/>
  <dc:description>Updated 2011-10-06</dc:description>
  <cp:lastModifiedBy>Mich Kabay</cp:lastModifiedBy>
  <cp:revision>406</cp:revision>
  <dcterms:created xsi:type="dcterms:W3CDTF">2006-09-13T14:01:14Z</dcterms:created>
  <dcterms:modified xsi:type="dcterms:W3CDTF">2021-02-05T19:55:35Z</dcterms:modified>
  <cp:category/>
</cp:coreProperties>
</file>