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85" r:id="rId2"/>
    <p:sldId id="257" r:id="rId3"/>
    <p:sldId id="297" r:id="rId4"/>
    <p:sldId id="298" r:id="rId5"/>
    <p:sldId id="299" r:id="rId6"/>
    <p:sldId id="300" r:id="rId7"/>
    <p:sldId id="301" r:id="rId8"/>
    <p:sldId id="307" r:id="rId9"/>
    <p:sldId id="309" r:id="rId10"/>
    <p:sldId id="308" r:id="rId11"/>
    <p:sldId id="312" r:id="rId12"/>
    <p:sldId id="310" r:id="rId13"/>
    <p:sldId id="315" r:id="rId14"/>
    <p:sldId id="321" r:id="rId15"/>
    <p:sldId id="330" r:id="rId16"/>
    <p:sldId id="331" r:id="rId17"/>
    <p:sldId id="316" r:id="rId18"/>
    <p:sldId id="317" r:id="rId19"/>
    <p:sldId id="318" r:id="rId20"/>
    <p:sldId id="333" r:id="rId21"/>
    <p:sldId id="291" r:id="rId22"/>
    <p:sldId id="319" r:id="rId23"/>
    <p:sldId id="320" r:id="rId24"/>
    <p:sldId id="334" r:id="rId25"/>
    <p:sldId id="322" r:id="rId26"/>
    <p:sldId id="290" r:id="rId27"/>
    <p:sldId id="325" r:id="rId28"/>
    <p:sldId id="326" r:id="rId29"/>
    <p:sldId id="289" r:id="rId30"/>
    <p:sldId id="327" r:id="rId31"/>
    <p:sldId id="328" r:id="rId32"/>
    <p:sldId id="292" r:id="rId33"/>
    <p:sldId id="288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8080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47" autoAdjust="0"/>
    <p:restoredTop sz="86410" autoAdjust="0"/>
  </p:normalViewPr>
  <p:slideViewPr>
    <p:cSldViewPr>
      <p:cViewPr>
        <p:scale>
          <a:sx n="100" d="100"/>
          <a:sy n="10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1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1600" y="364027"/>
            <a:ext cx="3172002" cy="344119"/>
          </a:xfrm>
          <a:prstGeom prst="rect">
            <a:avLst/>
          </a:prstGeom>
        </p:spPr>
        <p:txBody>
          <a:bodyPr vert="horz" lIns="81848" tIns="40924" rIns="81848" bIns="40924" rtlCol="0"/>
          <a:lstStyle>
            <a:lvl1pPr algn="ctr" eaLnBrk="0" hangingPunct="0">
              <a:defRPr sz="1600"/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0" y="8964153"/>
            <a:ext cx="7313781" cy="341275"/>
          </a:xfrm>
          <a:prstGeom prst="rect">
            <a:avLst/>
          </a:prstGeom>
        </p:spPr>
        <p:txBody>
          <a:bodyPr vert="horz" lIns="81848" tIns="40924" rIns="81848" bIns="40924" rtlCol="0" anchor="b"/>
          <a:lstStyle>
            <a:lvl1pPr algn="ctr" eaLnBrk="0" hangingPunct="0">
              <a:defRPr sz="1100"/>
            </a:lvl1pPr>
          </a:lstStyle>
          <a:p>
            <a:pPr>
              <a:defRPr/>
            </a:pPr>
            <a:fld id="{8002218E-B649-4C94-9613-1D70A0742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8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198" y="0"/>
            <a:ext cx="3170583" cy="4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237" y="4560287"/>
            <a:ext cx="5852728" cy="431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571"/>
            <a:ext cx="3170583" cy="4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198" y="9120571"/>
            <a:ext cx="3170583" cy="47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260" eaLnBrk="1" hangingPunct="1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896E5792-E836-44A4-963D-ED9534F6D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23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020C-635B-4208-A80A-4F4F4339E432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9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AFA16-27E0-42F4-A32A-0A98E52F15E8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45808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7A4F3-0AB6-4123-B633-1AAE3DE32053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084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BECD1-3135-4F6C-A346-CDBA56587BA5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1440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F6959-0567-4E93-A4A0-DF9F5437E5C6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34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853E8-43FC-457C-BAAE-2DF09DC8B22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1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92F12-3C54-4073-AF11-41769FCC79FB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93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218EC-9C3D-4FEE-BC0E-C6340F878520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96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D3B9-7834-4905-858E-F3BC1A83862B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1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71B08-4D20-445E-A2ED-8E7647012652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17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418E6-764C-49E6-A523-65DDF5031B85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6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52A84-708C-48B0-8ABA-34E9A8CD8B19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62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CE928-2954-4AFE-8672-F737F440F4AF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65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9A23B-94DA-4685-9BB0-E7D91F5D8A22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92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93435-6723-4BEC-9983-843F1824E4B1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8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E237-08FA-4C53-9C21-4DF102ACFEB7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96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5792-E836-44A4-963D-ED9534F6D9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1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DC278-4DE7-4AAC-9B4C-35E0A17701CF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99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D420A-0E15-43A4-BF9F-F39D8C2E5A89}" type="slidenum">
              <a:rPr lang="en-US" smtClean="0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67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71225-8181-411A-8A27-973411F2149A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11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0AE99-0113-4AEE-90D8-FB2B5074ECA9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7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6AC36-AC28-4AAF-881E-920FD1B7EBD6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48BAC-80C6-4655-8E2E-7E9A03310B44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70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35F2D-0F00-4BC2-832E-39DC538B00B1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0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178B1-55F0-4EE6-BEDF-53BA1425DEEC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76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00745-19C7-4BEA-85EA-E289714E7A53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80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3153A-0B5F-4389-A742-DFD53DEDEC3F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1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E6EE9-C41D-4F09-A5B1-CC5EB1DEFB55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1208088"/>
            <a:ext cx="4781550" cy="358616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0299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4572B-FF34-4BB8-B542-E388266C54FE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1208088"/>
            <a:ext cx="4781550" cy="358616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49199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EF4F0-1E17-4179-A3BF-D631A75F7FE7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1208088"/>
            <a:ext cx="4781550" cy="358616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89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EAEAD-4491-40AB-B161-E9FA360AB70F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1208088"/>
            <a:ext cx="4781550" cy="3586162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0198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82686-ACB2-46F7-BBCB-C02D313E3000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79166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48635-B687-467F-8BAB-5724AE48C24B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0250"/>
            <a:ext cx="4778375" cy="35845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76534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44D15E05-A34D-4F03-A858-7141EFF035C7}" type="slidenum">
              <a:rPr lang="en-US" sz="1800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800"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5126" name="Picture 8" descr="NWU_2c_stacked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689225" y="6642100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2019 M. E. Kabay.  </a:t>
            </a:r>
            <a:r>
              <a:rPr lang="en-US" sz="800" b="0" i="1" dirty="0"/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hyperlink" Target="NULL" TargetMode="External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networldstats.com/stat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kabay.com/overview/warriors_of_the_internet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internic.net/origi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whois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mspade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4800"/>
              <a:t>Investigation &amp; Prosecution of Cybercrime:  Introduction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#16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School of Cybersecurity, Data Science &amp; Computing</a:t>
            </a: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Norwich University</a:t>
            </a:r>
            <a:endParaRPr lang="en-US" sz="2400" dirty="0"/>
          </a:p>
          <a:p>
            <a:pPr algn="ctr" eaLnBrk="0" hangingPunct="0"/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Online News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162800" cy="4953000"/>
          </a:xfrm>
        </p:spPr>
        <p:txBody>
          <a:bodyPr lIns="92075" tIns="46038" rIns="92075" bIns="46038"/>
          <a:lstStyle/>
          <a:p>
            <a:r>
              <a:rPr lang="en-US"/>
              <a:t>Users access news groups through software</a:t>
            </a:r>
          </a:p>
          <a:p>
            <a:pPr lvl="1"/>
            <a:r>
              <a:rPr lang="en-US"/>
              <a:t>E.g., USENET (</a:t>
            </a:r>
            <a:r>
              <a:rPr lang="en-US">
                <a:hlinkClick r:id="rId3" invalidUrl="news:///"/>
              </a:rPr>
              <a:t>NEWS://</a:t>
            </a:r>
            <a:r>
              <a:rPr lang="en-US"/>
              <a:t>)</a:t>
            </a:r>
          </a:p>
          <a:p>
            <a:pPr lvl="1"/>
            <a:r>
              <a:rPr lang="en-US"/>
              <a:t>Other groups, blogs</a:t>
            </a:r>
          </a:p>
          <a:p>
            <a:pPr lvl="1"/>
            <a:r>
              <a:rPr lang="en-US"/>
              <a:t>RSS feeds from Web sites (podcasts etc.)</a:t>
            </a:r>
          </a:p>
          <a:p>
            <a:r>
              <a:rPr lang="en-US"/>
              <a:t>Moderated newsgroups</a:t>
            </a:r>
            <a:endParaRPr lang="en-US" i="1"/>
          </a:p>
          <a:p>
            <a:pPr lvl="1"/>
            <a:r>
              <a:rPr lang="en-US"/>
              <a:t>Editor/moderator</a:t>
            </a:r>
          </a:p>
          <a:p>
            <a:pPr lvl="1"/>
            <a:r>
              <a:rPr lang="en-US"/>
              <a:t>Controls what appears</a:t>
            </a:r>
          </a:p>
          <a:p>
            <a:pPr lvl="1"/>
            <a:r>
              <a:rPr lang="en-US"/>
              <a:t>High signal-to-noise ratio</a:t>
            </a:r>
          </a:p>
          <a:p>
            <a:r>
              <a:rPr lang="en-US"/>
              <a:t>Unmoderated</a:t>
            </a:r>
          </a:p>
          <a:p>
            <a:pPr lvl="1"/>
            <a:r>
              <a:rPr lang="en-US"/>
              <a:t>Automatic distribution of anything</a:t>
            </a:r>
          </a:p>
          <a:p>
            <a:pPr lvl="1"/>
            <a:r>
              <a:rPr lang="en-US"/>
              <a:t>Low signal-to-noise ratio</a:t>
            </a:r>
          </a:p>
          <a:p>
            <a:pPr lvl="1"/>
            <a:r>
              <a:rPr lang="en-US"/>
              <a:t>Subject to </a:t>
            </a:r>
            <a:r>
              <a:rPr lang="en-US" i="1"/>
              <a:t>spamming</a:t>
            </a:r>
          </a:p>
        </p:txBody>
      </p:sp>
      <p:graphicFrame>
        <p:nvGraphicFramePr>
          <p:cNvPr id="4098" name="Object 4"/>
          <p:cNvGraphicFramePr>
            <a:graphicFrameLocks/>
          </p:cNvGraphicFramePr>
          <p:nvPr/>
        </p:nvGraphicFramePr>
        <p:xfrm>
          <a:off x="7218363" y="309563"/>
          <a:ext cx="15446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4" imgW="4005000" imgH="3190680" progId="">
                  <p:embed/>
                </p:oleObj>
              </mc:Choice>
              <mc:Fallback>
                <p:oleObj name="ClipArt" r:id="rId4" imgW="4005000" imgH="31906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309563"/>
                        <a:ext cx="15446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/>
          </p:cNvGraphicFramePr>
          <p:nvPr/>
        </p:nvGraphicFramePr>
        <p:xfrm>
          <a:off x="4724400" y="5410200"/>
          <a:ext cx="15446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6" imgW="4005000" imgH="3190680" progId="">
                  <p:embed/>
                </p:oleObj>
              </mc:Choice>
              <mc:Fallback>
                <p:oleObj name="ClipArt" r:id="rId6" imgW="4005000" imgH="319068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10200"/>
                        <a:ext cx="154463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/>
          </p:cNvGraphicFramePr>
          <p:nvPr/>
        </p:nvGraphicFramePr>
        <p:xfrm>
          <a:off x="7294563" y="5414963"/>
          <a:ext cx="15446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7" imgW="4005000" imgH="3190680" progId="">
                  <p:embed/>
                </p:oleObj>
              </mc:Choice>
              <mc:Fallback>
                <p:oleObj name="ClipArt" r:id="rId7" imgW="4005000" imgH="3190680" progId="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5414963"/>
                        <a:ext cx="15446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/>
          </p:cNvGraphicFramePr>
          <p:nvPr/>
        </p:nvGraphicFramePr>
        <p:xfrm>
          <a:off x="7162800" y="2819400"/>
          <a:ext cx="1019175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8" imgW="1925280" imgH="3381120" progId="">
                  <p:embed/>
                </p:oleObj>
              </mc:Choice>
              <mc:Fallback>
                <p:oleObj name="ClipArt" r:id="rId8" imgW="1925280" imgH="3381120" progId="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19400"/>
                        <a:ext cx="1019175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7620000" y="1600200"/>
            <a:ext cx="228600" cy="1143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543800" y="4648200"/>
            <a:ext cx="457200" cy="6096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6324600" y="4724400"/>
            <a:ext cx="1066800" cy="838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4267200" y="2921000"/>
            <a:ext cx="2433638" cy="1016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/>
              <a:t>Remember </a:t>
            </a:r>
            <a:br>
              <a:rPr lang="en-US" i="1"/>
            </a:br>
            <a:r>
              <a:rPr lang="en-US" i="1"/>
              <a:t>Stratton-Oakmont </a:t>
            </a:r>
            <a:br>
              <a:rPr lang="en-US" i="1"/>
            </a:br>
            <a:r>
              <a:rPr lang="en-US" i="1"/>
              <a:t>vs Prodigy</a:t>
            </a:r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Online Forums: BBSs (OLD)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086600" cy="5181600"/>
          </a:xfrm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/>
              <a:t>Historical interest (e.g., </a:t>
            </a:r>
            <a:r>
              <a:rPr lang="en-US" i="1"/>
              <a:t>War Games</a:t>
            </a:r>
            <a:r>
              <a:rPr lang="en-US"/>
              <a:t>, 1983)</a:t>
            </a:r>
          </a:p>
          <a:p>
            <a:r>
              <a:rPr lang="en-US"/>
              <a:t>Access via phone calls &amp; modems</a:t>
            </a:r>
          </a:p>
          <a:p>
            <a:r>
              <a:rPr lang="en-US"/>
              <a:t>Professional and amateur</a:t>
            </a:r>
          </a:p>
          <a:p>
            <a:r>
              <a:rPr lang="en-US"/>
              <a:t>May require long-distance calls</a:t>
            </a:r>
          </a:p>
          <a:p>
            <a:r>
              <a:rPr lang="en-US"/>
              <a:t>Unregulated: hatred, obscenity</a:t>
            </a:r>
          </a:p>
          <a:p>
            <a:r>
              <a:rPr lang="en-US"/>
              <a:t>Some moderated, others unmoderated</a:t>
            </a:r>
          </a:p>
          <a:p>
            <a:r>
              <a:rPr lang="en-US"/>
              <a:t>Unreliable:  virus-infected </a:t>
            </a:r>
            <a:br>
              <a:rPr lang="en-US"/>
            </a:br>
            <a:r>
              <a:rPr lang="en-US"/>
              <a:t>software</a:t>
            </a:r>
          </a:p>
          <a:p>
            <a:r>
              <a:rPr lang="en-US"/>
              <a:t>A few run by and for criminals</a:t>
            </a:r>
          </a:p>
          <a:p>
            <a:pPr lvl="1"/>
            <a:r>
              <a:rPr lang="en-US"/>
              <a:t>Stolen software</a:t>
            </a:r>
          </a:p>
          <a:p>
            <a:pPr lvl="1"/>
            <a:r>
              <a:rPr lang="en-US"/>
              <a:t>Ads for stolen goods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6351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The Internet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i="1"/>
              <a:t>An internet</a:t>
            </a:r>
            <a:r>
              <a:rPr lang="en-US"/>
              <a:t> is network of networks</a:t>
            </a:r>
          </a:p>
          <a:p>
            <a:pPr lvl="1"/>
            <a:r>
              <a:rPr lang="en-US" i="1"/>
              <a:t>The Internet</a:t>
            </a:r>
            <a:r>
              <a:rPr lang="en-US"/>
              <a:t> grew out of ARPANET</a:t>
            </a:r>
          </a:p>
          <a:p>
            <a:pPr lvl="1"/>
            <a:r>
              <a:rPr lang="en-US"/>
              <a:t>Based on TCP/IP linkage of networks (see next slide)</a:t>
            </a:r>
          </a:p>
          <a:p>
            <a:r>
              <a:rPr lang="en-US"/>
              <a:t>Includes &gt; 1B users</a:t>
            </a:r>
          </a:p>
          <a:p>
            <a:pPr lvl="1"/>
            <a:r>
              <a:rPr lang="en-US"/>
              <a:t>Has 200-300 million nodes</a:t>
            </a:r>
          </a:p>
          <a:p>
            <a:pPr lvl="1"/>
            <a:r>
              <a:rPr lang="en-US"/>
              <a:t>Growing by 2,000,000 users/month</a:t>
            </a:r>
          </a:p>
          <a:p>
            <a:r>
              <a:rPr lang="en-US"/>
              <a:t>Users often have free (uncharged) access</a:t>
            </a:r>
          </a:p>
          <a:p>
            <a:pPr lvl="1"/>
            <a:r>
              <a:rPr lang="en-US"/>
              <a:t>Some cities have “Freenet” service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The Internet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696200" cy="5257800"/>
          </a:xfrm>
        </p:spPr>
        <p:txBody>
          <a:bodyPr lIns="92075" tIns="46038" rIns="92075" bIns="46038"/>
          <a:lstStyle/>
          <a:p>
            <a:r>
              <a:rPr lang="en-US"/>
              <a:t>TCP/IP based internetworking</a:t>
            </a:r>
          </a:p>
          <a:p>
            <a:pPr lvl="1"/>
            <a:r>
              <a:rPr lang="en-US"/>
              <a:t>Transmission Control Protocol = TCP</a:t>
            </a:r>
          </a:p>
          <a:p>
            <a:pPr lvl="1"/>
            <a:r>
              <a:rPr lang="en-US"/>
              <a:t>Internet Protocol = IP</a:t>
            </a:r>
          </a:p>
          <a:p>
            <a:pPr lvl="1"/>
            <a:r>
              <a:rPr lang="en-US"/>
              <a:t>Packet-switched protocols</a:t>
            </a:r>
          </a:p>
          <a:p>
            <a:pPr lvl="1"/>
            <a:r>
              <a:rPr lang="en-US"/>
              <a:t>Dynamic routing of packets for high efficiency</a:t>
            </a:r>
          </a:p>
          <a:p>
            <a:r>
              <a:rPr lang="en-US"/>
              <a:t>Began as DARPA project in late 1960s</a:t>
            </a:r>
          </a:p>
          <a:p>
            <a:pPr lvl="1"/>
            <a:r>
              <a:rPr lang="en-US"/>
              <a:t>Defense Advanced Research Projects Agency</a:t>
            </a:r>
          </a:p>
          <a:p>
            <a:pPr lvl="1"/>
            <a:r>
              <a:rPr lang="en-US"/>
              <a:t>Steady expansion during 1970s &amp; 1980s</a:t>
            </a:r>
          </a:p>
          <a:p>
            <a:pPr lvl="1"/>
            <a:r>
              <a:rPr lang="en-US"/>
              <a:t>Explosive growth late 1980s and in 1990s</a:t>
            </a:r>
          </a:p>
          <a:p>
            <a:pPr lvl="1"/>
            <a:r>
              <a:rPr lang="en-US"/>
              <a:t>.com domain opened for general use in 1993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Internet Usage Stats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3999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799" y="1447800"/>
            <a:ext cx="4673459" cy="400110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http://www.internetworldstats.com/stats.htm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Users by Region (1)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603" y="1066800"/>
            <a:ext cx="8803126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Penetration Rates by Region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772" y="3629"/>
            <a:ext cx="9165771" cy="68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Basics: Packet-Switching Networks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 rot="5400000">
            <a:off x="654050" y="2787650"/>
            <a:ext cx="3797300" cy="1892300"/>
          </a:xfrm>
          <a:prstGeom prst="triangle">
            <a:avLst>
              <a:gd name="adj" fmla="val 49495"/>
            </a:avLst>
          </a:prstGeom>
          <a:solidFill>
            <a:srgbClr val="4D4D4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8350" y="2216150"/>
            <a:ext cx="825500" cy="2959100"/>
          </a:xfrm>
          <a:prstGeom prst="rect">
            <a:avLst/>
          </a:prstGeom>
          <a:solidFill>
            <a:srgbClr val="5F5F5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762000" y="1981200"/>
            <a:ext cx="839788" cy="230188"/>
          </a:xfrm>
          <a:custGeom>
            <a:avLst/>
            <a:gdLst>
              <a:gd name="T0" fmla="*/ 0 w 529"/>
              <a:gd name="T1" fmla="*/ 2147483647 h 145"/>
              <a:gd name="T2" fmla="*/ 2147483647 w 529"/>
              <a:gd name="T3" fmla="*/ 0 h 145"/>
              <a:gd name="T4" fmla="*/ 2147483647 w 529"/>
              <a:gd name="T5" fmla="*/ 0 h 145"/>
              <a:gd name="T6" fmla="*/ 2147483647 w 529"/>
              <a:gd name="T7" fmla="*/ 2147483647 h 145"/>
              <a:gd name="T8" fmla="*/ 0 w 529"/>
              <a:gd name="T9" fmla="*/ 2147483647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145"/>
              <a:gd name="T17" fmla="*/ 529 w 529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145">
                <a:moveTo>
                  <a:pt x="0" y="144"/>
                </a:moveTo>
                <a:lnTo>
                  <a:pt x="288" y="0"/>
                </a:lnTo>
                <a:lnTo>
                  <a:pt x="528" y="0"/>
                </a:lnTo>
                <a:lnTo>
                  <a:pt x="528" y="144"/>
                </a:lnTo>
                <a:lnTo>
                  <a:pt x="0" y="144"/>
                </a:lnTo>
              </a:path>
            </a:pathLst>
          </a:custGeom>
          <a:solidFill>
            <a:schemeClr val="bg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1600200" y="1524000"/>
            <a:ext cx="2363788" cy="2211388"/>
          </a:xfrm>
          <a:custGeom>
            <a:avLst/>
            <a:gdLst>
              <a:gd name="T0" fmla="*/ 0 w 1489"/>
              <a:gd name="T1" fmla="*/ 2147483647 h 1393"/>
              <a:gd name="T2" fmla="*/ 2147483647 w 1489"/>
              <a:gd name="T3" fmla="*/ 0 h 1393"/>
              <a:gd name="T4" fmla="*/ 2147483647 w 1489"/>
              <a:gd name="T5" fmla="*/ 2147483647 h 1393"/>
              <a:gd name="T6" fmla="*/ 2147483647 w 1489"/>
              <a:gd name="T7" fmla="*/ 2147483647 h 1393"/>
              <a:gd name="T8" fmla="*/ 0 w 1489"/>
              <a:gd name="T9" fmla="*/ 2147483647 h 1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9"/>
              <a:gd name="T16" fmla="*/ 0 h 1393"/>
              <a:gd name="T17" fmla="*/ 1489 w 1489"/>
              <a:gd name="T18" fmla="*/ 1393 h 1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9" h="1393">
                <a:moveTo>
                  <a:pt x="0" y="192"/>
                </a:moveTo>
                <a:lnTo>
                  <a:pt x="384" y="0"/>
                </a:lnTo>
                <a:lnTo>
                  <a:pt x="1488" y="1104"/>
                </a:lnTo>
                <a:lnTo>
                  <a:pt x="1200" y="1392"/>
                </a:lnTo>
                <a:lnTo>
                  <a:pt x="0" y="192"/>
                </a:lnTo>
              </a:path>
            </a:pathLst>
          </a:custGeom>
          <a:solidFill>
            <a:srgbClr val="80808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762000" y="2438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62000" y="3810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762000" y="4038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762000" y="4267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762000" y="4495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62000" y="4724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762000" y="4953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762000" y="3124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62000" y="3352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762000" y="35814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762000" y="2895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762000" y="2667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4197350" y="1987550"/>
            <a:ext cx="2349500" cy="2501900"/>
            <a:chOff x="2644" y="1252"/>
            <a:chExt cx="1480" cy="1576"/>
          </a:xfrm>
        </p:grpSpPr>
        <p:sp>
          <p:nvSpPr>
            <p:cNvPr id="20514" name="AutoShape 20"/>
            <p:cNvSpPr>
              <a:spLocks noChangeArrowheads="1"/>
            </p:cNvSpPr>
            <p:nvPr/>
          </p:nvSpPr>
          <p:spPr bwMode="auto">
            <a:xfrm>
              <a:off x="2644" y="2510"/>
              <a:ext cx="1480" cy="318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15" name="AutoShape 21"/>
            <p:cNvSpPr>
              <a:spLocks noChangeArrowheads="1"/>
            </p:cNvSpPr>
            <p:nvPr/>
          </p:nvSpPr>
          <p:spPr bwMode="auto">
            <a:xfrm>
              <a:off x="2644" y="2334"/>
              <a:ext cx="1480" cy="318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16" name="AutoShape 22"/>
            <p:cNvSpPr>
              <a:spLocks noChangeArrowheads="1"/>
            </p:cNvSpPr>
            <p:nvPr/>
          </p:nvSpPr>
          <p:spPr bwMode="auto">
            <a:xfrm>
              <a:off x="2644" y="2150"/>
              <a:ext cx="1480" cy="317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17" name="AutoShape 23"/>
            <p:cNvSpPr>
              <a:spLocks noChangeArrowheads="1"/>
            </p:cNvSpPr>
            <p:nvPr/>
          </p:nvSpPr>
          <p:spPr bwMode="auto">
            <a:xfrm>
              <a:off x="2644" y="1974"/>
              <a:ext cx="1480" cy="317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18" name="AutoShape 24"/>
            <p:cNvSpPr>
              <a:spLocks noChangeArrowheads="1"/>
            </p:cNvSpPr>
            <p:nvPr/>
          </p:nvSpPr>
          <p:spPr bwMode="auto">
            <a:xfrm>
              <a:off x="2644" y="1789"/>
              <a:ext cx="1480" cy="317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19" name="AutoShape 25"/>
            <p:cNvSpPr>
              <a:spLocks noChangeArrowheads="1"/>
            </p:cNvSpPr>
            <p:nvPr/>
          </p:nvSpPr>
          <p:spPr bwMode="auto">
            <a:xfrm>
              <a:off x="2644" y="1613"/>
              <a:ext cx="1480" cy="317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20" name="AutoShape 26"/>
            <p:cNvSpPr>
              <a:spLocks noChangeArrowheads="1"/>
            </p:cNvSpPr>
            <p:nvPr/>
          </p:nvSpPr>
          <p:spPr bwMode="auto">
            <a:xfrm>
              <a:off x="2644" y="1428"/>
              <a:ext cx="1480" cy="318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521" name="AutoShape 27"/>
            <p:cNvSpPr>
              <a:spLocks noChangeArrowheads="1"/>
            </p:cNvSpPr>
            <p:nvPr/>
          </p:nvSpPr>
          <p:spPr bwMode="auto">
            <a:xfrm>
              <a:off x="2644" y="1252"/>
              <a:ext cx="1480" cy="318"/>
            </a:xfrm>
            <a:prstGeom prst="cube">
              <a:avLst>
                <a:gd name="adj" fmla="val 47194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0500" name="AutoShape 28"/>
          <p:cNvSpPr>
            <a:spLocks noChangeArrowheads="1"/>
          </p:cNvSpPr>
          <p:nvPr/>
        </p:nvSpPr>
        <p:spPr bwMode="auto">
          <a:xfrm>
            <a:off x="6330950" y="3054350"/>
            <a:ext cx="1587500" cy="749300"/>
          </a:xfrm>
          <a:prstGeom prst="cube">
            <a:avLst>
              <a:gd name="adj" fmla="val 31792"/>
            </a:avLst>
          </a:prstGeom>
          <a:solidFill>
            <a:srgbClr val="00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01" name="AutoShape 29"/>
          <p:cNvSpPr>
            <a:spLocks noChangeArrowheads="1"/>
          </p:cNvSpPr>
          <p:nvPr/>
        </p:nvSpPr>
        <p:spPr bwMode="auto">
          <a:xfrm>
            <a:off x="6330950" y="2520950"/>
            <a:ext cx="1587500" cy="749300"/>
          </a:xfrm>
          <a:prstGeom prst="cube">
            <a:avLst>
              <a:gd name="adj" fmla="val 31792"/>
            </a:avLst>
          </a:prstGeom>
          <a:solidFill>
            <a:srgbClr val="00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02" name="AutoShape 30"/>
          <p:cNvSpPr>
            <a:spLocks noChangeArrowheads="1"/>
          </p:cNvSpPr>
          <p:nvPr/>
        </p:nvSpPr>
        <p:spPr bwMode="auto">
          <a:xfrm>
            <a:off x="6330950" y="1987550"/>
            <a:ext cx="1587500" cy="749300"/>
          </a:xfrm>
          <a:prstGeom prst="cube">
            <a:avLst>
              <a:gd name="adj" fmla="val 31792"/>
            </a:avLst>
          </a:prstGeom>
          <a:solidFill>
            <a:srgbClr val="00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03" name="AutoShape 31"/>
          <p:cNvSpPr>
            <a:spLocks noChangeArrowheads="1"/>
          </p:cNvSpPr>
          <p:nvPr/>
        </p:nvSpPr>
        <p:spPr bwMode="auto">
          <a:xfrm>
            <a:off x="6330950" y="4349750"/>
            <a:ext cx="1587500" cy="749300"/>
          </a:xfrm>
          <a:prstGeom prst="cube">
            <a:avLst>
              <a:gd name="adj" fmla="val 31792"/>
            </a:avLst>
          </a:prstGeom>
          <a:solidFill>
            <a:srgbClr val="00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04" name="Rectangle 32"/>
          <p:cNvSpPr>
            <a:spLocks noChangeArrowheads="1"/>
          </p:cNvSpPr>
          <p:nvPr/>
        </p:nvSpPr>
        <p:spPr bwMode="auto">
          <a:xfrm>
            <a:off x="4814888" y="3078163"/>
            <a:ext cx="8890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DATA</a:t>
            </a:r>
          </a:p>
        </p:txBody>
      </p:sp>
      <p:sp>
        <p:nvSpPr>
          <p:cNvPr id="20505" name="Rectangle 33"/>
          <p:cNvSpPr>
            <a:spLocks noChangeArrowheads="1"/>
          </p:cNvSpPr>
          <p:nvPr/>
        </p:nvSpPr>
        <p:spPr bwMode="auto">
          <a:xfrm rot="-5400000">
            <a:off x="496888" y="3459163"/>
            <a:ext cx="129857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DATA I/O</a:t>
            </a:r>
          </a:p>
        </p:txBody>
      </p:sp>
      <p:sp>
        <p:nvSpPr>
          <p:cNvPr id="20506" name="Rectangle 34"/>
          <p:cNvSpPr>
            <a:spLocks noChangeArrowheads="1"/>
          </p:cNvSpPr>
          <p:nvPr/>
        </p:nvSpPr>
        <p:spPr bwMode="auto">
          <a:xfrm>
            <a:off x="2001838" y="3459163"/>
            <a:ext cx="720725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PAD</a:t>
            </a:r>
          </a:p>
        </p:txBody>
      </p:sp>
      <p:sp>
        <p:nvSpPr>
          <p:cNvPr id="20507" name="Rectangle 35"/>
          <p:cNvSpPr>
            <a:spLocks noChangeArrowheads="1"/>
          </p:cNvSpPr>
          <p:nvPr/>
        </p:nvSpPr>
        <p:spPr bwMode="auto">
          <a:xfrm>
            <a:off x="4189413" y="5486400"/>
            <a:ext cx="3582987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/>
              <a:t>PACKET</a:t>
            </a:r>
          </a:p>
        </p:txBody>
      </p:sp>
      <p:sp>
        <p:nvSpPr>
          <p:cNvPr id="20508" name="Rectangle 36"/>
          <p:cNvSpPr>
            <a:spLocks noChangeArrowheads="1"/>
          </p:cNvSpPr>
          <p:nvPr/>
        </p:nvSpPr>
        <p:spPr bwMode="auto">
          <a:xfrm>
            <a:off x="6319838" y="1096963"/>
            <a:ext cx="1693862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DATACOMM</a:t>
            </a:r>
          </a:p>
          <a:p>
            <a:pPr algn="ctr" eaLnBrk="0" hangingPunct="0"/>
            <a:r>
              <a:rPr lang="en-US"/>
              <a:t>OVERHEAD</a:t>
            </a:r>
          </a:p>
        </p:txBody>
      </p:sp>
      <p:sp>
        <p:nvSpPr>
          <p:cNvPr id="20509" name="Rectangle 37"/>
          <p:cNvSpPr>
            <a:spLocks noChangeArrowheads="1"/>
          </p:cNvSpPr>
          <p:nvPr/>
        </p:nvSpPr>
        <p:spPr bwMode="auto">
          <a:xfrm>
            <a:off x="6438900" y="230822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/>
              <a:t>Destination</a:t>
            </a:r>
          </a:p>
        </p:txBody>
      </p:sp>
      <p:sp>
        <p:nvSpPr>
          <p:cNvPr id="20510" name="Rectangle 38"/>
          <p:cNvSpPr>
            <a:spLocks noChangeArrowheads="1"/>
          </p:cNvSpPr>
          <p:nvPr/>
        </p:nvSpPr>
        <p:spPr bwMode="auto">
          <a:xfrm>
            <a:off x="6392863" y="2841625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/>
              <a:t>Sequence ID</a:t>
            </a:r>
          </a:p>
        </p:txBody>
      </p:sp>
      <p:sp>
        <p:nvSpPr>
          <p:cNvPr id="20511" name="Rectangle 39"/>
          <p:cNvSpPr>
            <a:spLocks noChangeArrowheads="1"/>
          </p:cNvSpPr>
          <p:nvPr/>
        </p:nvSpPr>
        <p:spPr bwMode="auto">
          <a:xfrm>
            <a:off x="6734175" y="3375025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/>
              <a:t>CRC</a:t>
            </a:r>
          </a:p>
        </p:txBody>
      </p:sp>
      <p:sp>
        <p:nvSpPr>
          <p:cNvPr id="20512" name="Rectangle 40"/>
          <p:cNvSpPr>
            <a:spLocks noChangeArrowheads="1"/>
          </p:cNvSpPr>
          <p:nvPr/>
        </p:nvSpPr>
        <p:spPr bwMode="auto">
          <a:xfrm>
            <a:off x="6562725" y="4670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400"/>
              <a:t>Route ID</a:t>
            </a:r>
          </a:p>
        </p:txBody>
      </p:sp>
      <p:sp>
        <p:nvSpPr>
          <p:cNvPr id="20513" name="TextBox 40"/>
          <p:cNvSpPr txBox="1">
            <a:spLocks noChangeArrowheads="1"/>
          </p:cNvSpPr>
          <p:nvPr/>
        </p:nvSpPr>
        <p:spPr bwMode="auto">
          <a:xfrm>
            <a:off x="457200" y="5715000"/>
            <a:ext cx="3541713" cy="7080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Originally applied to</a:t>
            </a:r>
          </a:p>
          <a:p>
            <a:pPr eaLnBrk="0" hangingPunct="0"/>
            <a:r>
              <a:rPr lang="en-US"/>
              <a:t>Telephony in X.25 networks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Basics: Datagram Routing</a:t>
            </a:r>
          </a:p>
        </p:txBody>
      </p:sp>
      <p:grpSp>
        <p:nvGrpSpPr>
          <p:cNvPr id="21507" name="Group 117"/>
          <p:cNvGrpSpPr>
            <a:grpSpLocks/>
          </p:cNvGrpSpPr>
          <p:nvPr/>
        </p:nvGrpSpPr>
        <p:grpSpPr bwMode="auto">
          <a:xfrm>
            <a:off x="152400" y="1073150"/>
            <a:ext cx="8813800" cy="5380038"/>
            <a:chOff x="96" y="676"/>
            <a:chExt cx="5552" cy="3389"/>
          </a:xfrm>
        </p:grpSpPr>
        <p:sp>
          <p:nvSpPr>
            <p:cNvPr id="21508" name="Rectangle 5"/>
            <p:cNvSpPr>
              <a:spLocks noChangeArrowheads="1"/>
            </p:cNvSpPr>
            <p:nvPr/>
          </p:nvSpPr>
          <p:spPr bwMode="auto">
            <a:xfrm>
              <a:off x="1075" y="692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09" name="Rectangle 6"/>
            <p:cNvSpPr>
              <a:spLocks noChangeArrowheads="1"/>
            </p:cNvSpPr>
            <p:nvPr/>
          </p:nvSpPr>
          <p:spPr bwMode="auto">
            <a:xfrm>
              <a:off x="1363" y="980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0" name="Rectangle 7"/>
            <p:cNvSpPr>
              <a:spLocks noChangeArrowheads="1"/>
            </p:cNvSpPr>
            <p:nvPr/>
          </p:nvSpPr>
          <p:spPr bwMode="auto">
            <a:xfrm>
              <a:off x="1651" y="692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1" name="Rectangle 8"/>
            <p:cNvSpPr>
              <a:spLocks noChangeArrowheads="1"/>
            </p:cNvSpPr>
            <p:nvPr/>
          </p:nvSpPr>
          <p:spPr bwMode="auto">
            <a:xfrm>
              <a:off x="1651" y="1268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2" name="Rectangle 9"/>
            <p:cNvSpPr>
              <a:spLocks noChangeArrowheads="1"/>
            </p:cNvSpPr>
            <p:nvPr/>
          </p:nvSpPr>
          <p:spPr bwMode="auto">
            <a:xfrm>
              <a:off x="1075" y="1268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3" name="Rectangle 10"/>
            <p:cNvSpPr>
              <a:spLocks noChangeArrowheads="1"/>
            </p:cNvSpPr>
            <p:nvPr/>
          </p:nvSpPr>
          <p:spPr bwMode="auto">
            <a:xfrm>
              <a:off x="1363" y="692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4" name="Rectangle 11"/>
            <p:cNvSpPr>
              <a:spLocks noChangeArrowheads="1"/>
            </p:cNvSpPr>
            <p:nvPr/>
          </p:nvSpPr>
          <p:spPr bwMode="auto">
            <a:xfrm>
              <a:off x="1507" y="692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5" name="Rectangle 12"/>
            <p:cNvSpPr>
              <a:spLocks noChangeArrowheads="1"/>
            </p:cNvSpPr>
            <p:nvPr/>
          </p:nvSpPr>
          <p:spPr bwMode="auto">
            <a:xfrm>
              <a:off x="1075" y="980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6" name="Rectangle 13"/>
            <p:cNvSpPr>
              <a:spLocks noChangeArrowheads="1"/>
            </p:cNvSpPr>
            <p:nvPr/>
          </p:nvSpPr>
          <p:spPr bwMode="auto">
            <a:xfrm>
              <a:off x="1075" y="1124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7" name="Rectangle 14"/>
            <p:cNvSpPr>
              <a:spLocks noChangeArrowheads="1"/>
            </p:cNvSpPr>
            <p:nvPr/>
          </p:nvSpPr>
          <p:spPr bwMode="auto">
            <a:xfrm>
              <a:off x="1651" y="1124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1651" y="980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9" name="Rectangle 16"/>
            <p:cNvSpPr>
              <a:spLocks noChangeArrowheads="1"/>
            </p:cNvSpPr>
            <p:nvPr/>
          </p:nvSpPr>
          <p:spPr bwMode="auto">
            <a:xfrm>
              <a:off x="1363" y="1268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0" name="Rectangle 17"/>
            <p:cNvSpPr>
              <a:spLocks noChangeArrowheads="1"/>
            </p:cNvSpPr>
            <p:nvPr/>
          </p:nvSpPr>
          <p:spPr bwMode="auto">
            <a:xfrm>
              <a:off x="1507" y="1268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1" name="Rectangle 19"/>
            <p:cNvSpPr>
              <a:spLocks noChangeArrowheads="1"/>
            </p:cNvSpPr>
            <p:nvPr/>
          </p:nvSpPr>
          <p:spPr bwMode="auto">
            <a:xfrm>
              <a:off x="2908" y="2380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2" name="Rectangle 20"/>
            <p:cNvSpPr>
              <a:spLocks noChangeArrowheads="1"/>
            </p:cNvSpPr>
            <p:nvPr/>
          </p:nvSpPr>
          <p:spPr bwMode="auto">
            <a:xfrm>
              <a:off x="3196" y="2668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3" name="Rectangle 21"/>
            <p:cNvSpPr>
              <a:spLocks noChangeArrowheads="1"/>
            </p:cNvSpPr>
            <p:nvPr/>
          </p:nvSpPr>
          <p:spPr bwMode="auto">
            <a:xfrm>
              <a:off x="3484" y="2380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4" name="Rectangle 22"/>
            <p:cNvSpPr>
              <a:spLocks noChangeArrowheads="1"/>
            </p:cNvSpPr>
            <p:nvPr/>
          </p:nvSpPr>
          <p:spPr bwMode="auto">
            <a:xfrm>
              <a:off x="3484" y="2956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5" name="Rectangle 23"/>
            <p:cNvSpPr>
              <a:spLocks noChangeArrowheads="1"/>
            </p:cNvSpPr>
            <p:nvPr/>
          </p:nvSpPr>
          <p:spPr bwMode="auto">
            <a:xfrm>
              <a:off x="2908" y="2956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6" name="Rectangle 24"/>
            <p:cNvSpPr>
              <a:spLocks noChangeArrowheads="1"/>
            </p:cNvSpPr>
            <p:nvPr/>
          </p:nvSpPr>
          <p:spPr bwMode="auto">
            <a:xfrm>
              <a:off x="3196" y="2380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7" name="Rectangle 25"/>
            <p:cNvSpPr>
              <a:spLocks noChangeArrowheads="1"/>
            </p:cNvSpPr>
            <p:nvPr/>
          </p:nvSpPr>
          <p:spPr bwMode="auto">
            <a:xfrm>
              <a:off x="3340" y="2380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8" name="Rectangle 26"/>
            <p:cNvSpPr>
              <a:spLocks noChangeArrowheads="1"/>
            </p:cNvSpPr>
            <p:nvPr/>
          </p:nvSpPr>
          <p:spPr bwMode="auto">
            <a:xfrm>
              <a:off x="2908" y="2668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9" name="Rectangle 27"/>
            <p:cNvSpPr>
              <a:spLocks noChangeArrowheads="1"/>
            </p:cNvSpPr>
            <p:nvPr/>
          </p:nvSpPr>
          <p:spPr bwMode="auto">
            <a:xfrm>
              <a:off x="2908" y="2812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0" name="Rectangle 28"/>
            <p:cNvSpPr>
              <a:spLocks noChangeArrowheads="1"/>
            </p:cNvSpPr>
            <p:nvPr/>
          </p:nvSpPr>
          <p:spPr bwMode="auto">
            <a:xfrm>
              <a:off x="3484" y="2812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1" name="Rectangle 29"/>
            <p:cNvSpPr>
              <a:spLocks noChangeArrowheads="1"/>
            </p:cNvSpPr>
            <p:nvPr/>
          </p:nvSpPr>
          <p:spPr bwMode="auto">
            <a:xfrm>
              <a:off x="3484" y="2668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2" name="Rectangle 30"/>
            <p:cNvSpPr>
              <a:spLocks noChangeArrowheads="1"/>
            </p:cNvSpPr>
            <p:nvPr/>
          </p:nvSpPr>
          <p:spPr bwMode="auto">
            <a:xfrm>
              <a:off x="3196" y="2956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3" name="Rectangle 31"/>
            <p:cNvSpPr>
              <a:spLocks noChangeArrowheads="1"/>
            </p:cNvSpPr>
            <p:nvPr/>
          </p:nvSpPr>
          <p:spPr bwMode="auto">
            <a:xfrm>
              <a:off x="3340" y="2956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4" name="Rectangle 33"/>
            <p:cNvSpPr>
              <a:spLocks noChangeArrowheads="1"/>
            </p:cNvSpPr>
            <p:nvPr/>
          </p:nvSpPr>
          <p:spPr bwMode="auto">
            <a:xfrm>
              <a:off x="1075" y="2371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5" name="Rectangle 34"/>
            <p:cNvSpPr>
              <a:spLocks noChangeArrowheads="1"/>
            </p:cNvSpPr>
            <p:nvPr/>
          </p:nvSpPr>
          <p:spPr bwMode="auto">
            <a:xfrm>
              <a:off x="1363" y="2659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6" name="Rectangle 35"/>
            <p:cNvSpPr>
              <a:spLocks noChangeArrowheads="1"/>
            </p:cNvSpPr>
            <p:nvPr/>
          </p:nvSpPr>
          <p:spPr bwMode="auto">
            <a:xfrm>
              <a:off x="1651" y="2371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7" name="Rectangle 36"/>
            <p:cNvSpPr>
              <a:spLocks noChangeArrowheads="1"/>
            </p:cNvSpPr>
            <p:nvPr/>
          </p:nvSpPr>
          <p:spPr bwMode="auto">
            <a:xfrm>
              <a:off x="1651" y="2947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8" name="Rectangle 37"/>
            <p:cNvSpPr>
              <a:spLocks noChangeArrowheads="1"/>
            </p:cNvSpPr>
            <p:nvPr/>
          </p:nvSpPr>
          <p:spPr bwMode="auto">
            <a:xfrm>
              <a:off x="1075" y="2947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9" name="Rectangle 38"/>
            <p:cNvSpPr>
              <a:spLocks noChangeArrowheads="1"/>
            </p:cNvSpPr>
            <p:nvPr/>
          </p:nvSpPr>
          <p:spPr bwMode="auto">
            <a:xfrm>
              <a:off x="1363" y="2371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0" name="Rectangle 39"/>
            <p:cNvSpPr>
              <a:spLocks noChangeArrowheads="1"/>
            </p:cNvSpPr>
            <p:nvPr/>
          </p:nvSpPr>
          <p:spPr bwMode="auto">
            <a:xfrm>
              <a:off x="1507" y="2371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1" name="Rectangle 40"/>
            <p:cNvSpPr>
              <a:spLocks noChangeArrowheads="1"/>
            </p:cNvSpPr>
            <p:nvPr/>
          </p:nvSpPr>
          <p:spPr bwMode="auto">
            <a:xfrm>
              <a:off x="1075" y="2659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2" name="Rectangle 41"/>
            <p:cNvSpPr>
              <a:spLocks noChangeArrowheads="1"/>
            </p:cNvSpPr>
            <p:nvPr/>
          </p:nvSpPr>
          <p:spPr bwMode="auto">
            <a:xfrm>
              <a:off x="1075" y="2803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3" name="Rectangle 42"/>
            <p:cNvSpPr>
              <a:spLocks noChangeArrowheads="1"/>
            </p:cNvSpPr>
            <p:nvPr/>
          </p:nvSpPr>
          <p:spPr bwMode="auto">
            <a:xfrm>
              <a:off x="1651" y="2803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4" name="Rectangle 43"/>
            <p:cNvSpPr>
              <a:spLocks noChangeArrowheads="1"/>
            </p:cNvSpPr>
            <p:nvPr/>
          </p:nvSpPr>
          <p:spPr bwMode="auto">
            <a:xfrm>
              <a:off x="1651" y="2659"/>
              <a:ext cx="280" cy="13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5" name="Rectangle 44"/>
            <p:cNvSpPr>
              <a:spLocks noChangeArrowheads="1"/>
            </p:cNvSpPr>
            <p:nvPr/>
          </p:nvSpPr>
          <p:spPr bwMode="auto">
            <a:xfrm>
              <a:off x="1363" y="2947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6" name="Rectangle 45"/>
            <p:cNvSpPr>
              <a:spLocks noChangeArrowheads="1"/>
            </p:cNvSpPr>
            <p:nvPr/>
          </p:nvSpPr>
          <p:spPr bwMode="auto">
            <a:xfrm>
              <a:off x="1507" y="2947"/>
              <a:ext cx="136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7" name="Rectangle 47"/>
            <p:cNvSpPr>
              <a:spLocks noChangeArrowheads="1"/>
            </p:cNvSpPr>
            <p:nvPr/>
          </p:nvSpPr>
          <p:spPr bwMode="auto">
            <a:xfrm>
              <a:off x="1940" y="980"/>
              <a:ext cx="958" cy="134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8" name="Rectangle 48"/>
            <p:cNvSpPr>
              <a:spLocks noChangeArrowheads="1"/>
            </p:cNvSpPr>
            <p:nvPr/>
          </p:nvSpPr>
          <p:spPr bwMode="auto">
            <a:xfrm>
              <a:off x="1940" y="1124"/>
              <a:ext cx="958" cy="136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9" name="Rectangle 50"/>
            <p:cNvSpPr>
              <a:spLocks noChangeArrowheads="1"/>
            </p:cNvSpPr>
            <p:nvPr/>
          </p:nvSpPr>
          <p:spPr bwMode="auto">
            <a:xfrm>
              <a:off x="3195" y="1562"/>
              <a:ext cx="136" cy="808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0" name="Rectangle 51"/>
            <p:cNvSpPr>
              <a:spLocks noChangeArrowheads="1"/>
            </p:cNvSpPr>
            <p:nvPr/>
          </p:nvSpPr>
          <p:spPr bwMode="auto">
            <a:xfrm>
              <a:off x="3339" y="1562"/>
              <a:ext cx="136" cy="808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1" name="Freeform 52"/>
            <p:cNvSpPr>
              <a:spLocks/>
            </p:cNvSpPr>
            <p:nvPr/>
          </p:nvSpPr>
          <p:spPr bwMode="auto">
            <a:xfrm>
              <a:off x="2872" y="970"/>
              <a:ext cx="610" cy="602"/>
            </a:xfrm>
            <a:custGeom>
              <a:avLst/>
              <a:gdLst>
                <a:gd name="T0" fmla="*/ 1 w 610"/>
                <a:gd name="T1" fmla="*/ 285 h 602"/>
                <a:gd name="T2" fmla="*/ 319 w 610"/>
                <a:gd name="T3" fmla="*/ 601 h 602"/>
                <a:gd name="T4" fmla="*/ 609 w 610"/>
                <a:gd name="T5" fmla="*/ 601 h 602"/>
                <a:gd name="T6" fmla="*/ 0 w 610"/>
                <a:gd name="T7" fmla="*/ 0 h 602"/>
                <a:gd name="T8" fmla="*/ 1 w 610"/>
                <a:gd name="T9" fmla="*/ 285 h 6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602"/>
                <a:gd name="T17" fmla="*/ 610 w 610"/>
                <a:gd name="T18" fmla="*/ 602 h 6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602">
                  <a:moveTo>
                    <a:pt x="1" y="285"/>
                  </a:moveTo>
                  <a:lnTo>
                    <a:pt x="319" y="601"/>
                  </a:lnTo>
                  <a:lnTo>
                    <a:pt x="609" y="601"/>
                  </a:lnTo>
                  <a:lnTo>
                    <a:pt x="0" y="0"/>
                  </a:lnTo>
                  <a:lnTo>
                    <a:pt x="1" y="285"/>
                  </a:lnTo>
                </a:path>
              </a:pathLst>
            </a:custGeom>
            <a:solidFill>
              <a:srgbClr val="00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1552" name="Line 53"/>
            <p:cNvSpPr>
              <a:spLocks noChangeShapeType="1"/>
            </p:cNvSpPr>
            <p:nvPr/>
          </p:nvSpPr>
          <p:spPr bwMode="auto">
            <a:xfrm>
              <a:off x="2870" y="984"/>
              <a:ext cx="3" cy="270"/>
            </a:xfrm>
            <a:prstGeom prst="line">
              <a:avLst/>
            </a:prstGeom>
            <a:noFill/>
            <a:ln w="254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Line 54"/>
            <p:cNvSpPr>
              <a:spLocks noChangeShapeType="1"/>
            </p:cNvSpPr>
            <p:nvPr/>
          </p:nvSpPr>
          <p:spPr bwMode="auto">
            <a:xfrm flipH="1">
              <a:off x="3196" y="1572"/>
              <a:ext cx="274" cy="0"/>
            </a:xfrm>
            <a:prstGeom prst="line">
              <a:avLst/>
            </a:prstGeom>
            <a:noFill/>
            <a:ln w="254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Line 55"/>
            <p:cNvSpPr>
              <a:spLocks noChangeShapeType="1"/>
            </p:cNvSpPr>
            <p:nvPr/>
          </p:nvSpPr>
          <p:spPr bwMode="auto">
            <a:xfrm>
              <a:off x="2864" y="1118"/>
              <a:ext cx="46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Rectangle 58"/>
            <p:cNvSpPr>
              <a:spLocks noChangeArrowheads="1"/>
            </p:cNvSpPr>
            <p:nvPr/>
          </p:nvSpPr>
          <p:spPr bwMode="auto">
            <a:xfrm>
              <a:off x="1948" y="2670"/>
              <a:ext cx="952" cy="134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6" name="Rectangle 59"/>
            <p:cNvSpPr>
              <a:spLocks noChangeArrowheads="1"/>
            </p:cNvSpPr>
            <p:nvPr/>
          </p:nvSpPr>
          <p:spPr bwMode="auto">
            <a:xfrm>
              <a:off x="1948" y="2814"/>
              <a:ext cx="952" cy="136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1557" name="Group 60"/>
            <p:cNvGrpSpPr>
              <a:grpSpLocks/>
            </p:cNvGrpSpPr>
            <p:nvPr/>
          </p:nvGrpSpPr>
          <p:grpSpPr bwMode="auto">
            <a:xfrm>
              <a:off x="1958" y="2599"/>
              <a:ext cx="887" cy="406"/>
              <a:chOff x="1958" y="2599"/>
              <a:chExt cx="887" cy="406"/>
            </a:xfrm>
          </p:grpSpPr>
          <p:sp>
            <p:nvSpPr>
              <p:cNvPr id="21602" name="Rectangle 61"/>
              <p:cNvSpPr>
                <a:spLocks noChangeArrowheads="1"/>
              </p:cNvSpPr>
              <p:nvPr/>
            </p:nvSpPr>
            <p:spPr bwMode="auto">
              <a:xfrm>
                <a:off x="1958" y="2755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1603" name="Rectangle 62"/>
              <p:cNvSpPr>
                <a:spLocks noChangeArrowheads="1"/>
              </p:cNvSpPr>
              <p:nvPr/>
            </p:nvSpPr>
            <p:spPr bwMode="auto">
              <a:xfrm>
                <a:off x="2462" y="2755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1604" name="Rectangle 63"/>
              <p:cNvSpPr>
                <a:spLocks noChangeArrowheads="1"/>
              </p:cNvSpPr>
              <p:nvPr/>
            </p:nvSpPr>
            <p:spPr bwMode="auto">
              <a:xfrm>
                <a:off x="2462" y="2599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«  «</a:t>
                </a:r>
              </a:p>
            </p:txBody>
          </p:sp>
          <p:sp>
            <p:nvSpPr>
              <p:cNvPr id="21605" name="Rectangle 64"/>
              <p:cNvSpPr>
                <a:spLocks noChangeArrowheads="1"/>
              </p:cNvSpPr>
              <p:nvPr/>
            </p:nvSpPr>
            <p:spPr bwMode="auto">
              <a:xfrm>
                <a:off x="1970" y="261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«  «</a:t>
                </a:r>
              </a:p>
            </p:txBody>
          </p:sp>
        </p:grpSp>
        <p:grpSp>
          <p:nvGrpSpPr>
            <p:cNvPr id="21558" name="Group 68"/>
            <p:cNvGrpSpPr>
              <a:grpSpLocks/>
            </p:cNvGrpSpPr>
            <p:nvPr/>
          </p:nvGrpSpPr>
          <p:grpSpPr bwMode="auto">
            <a:xfrm>
              <a:off x="1363" y="1564"/>
              <a:ext cx="280" cy="808"/>
              <a:chOff x="1363" y="1564"/>
              <a:chExt cx="280" cy="808"/>
            </a:xfrm>
          </p:grpSpPr>
          <p:sp>
            <p:nvSpPr>
              <p:cNvPr id="21600" name="Rectangle 69"/>
              <p:cNvSpPr>
                <a:spLocks noChangeArrowheads="1"/>
              </p:cNvSpPr>
              <p:nvPr/>
            </p:nvSpPr>
            <p:spPr bwMode="auto">
              <a:xfrm>
                <a:off x="1363" y="1564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601" name="Rectangle 70"/>
              <p:cNvSpPr>
                <a:spLocks noChangeArrowheads="1"/>
              </p:cNvSpPr>
              <p:nvPr/>
            </p:nvSpPr>
            <p:spPr bwMode="auto">
              <a:xfrm>
                <a:off x="1507" y="1564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59" name="Rectangle 71"/>
            <p:cNvSpPr>
              <a:spLocks noChangeArrowheads="1"/>
            </p:cNvSpPr>
            <p:nvPr/>
          </p:nvSpPr>
          <p:spPr bwMode="auto">
            <a:xfrm rot="5400000">
              <a:off x="1250" y="1627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60" name="Rectangle 72"/>
            <p:cNvSpPr>
              <a:spLocks noChangeArrowheads="1"/>
            </p:cNvSpPr>
            <p:nvPr/>
          </p:nvSpPr>
          <p:spPr bwMode="auto">
            <a:xfrm rot="5400000">
              <a:off x="1250" y="2059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61" name="Rectangle 73"/>
            <p:cNvSpPr>
              <a:spLocks noChangeArrowheads="1"/>
            </p:cNvSpPr>
            <p:nvPr/>
          </p:nvSpPr>
          <p:spPr bwMode="auto">
            <a:xfrm rot="-5400000">
              <a:off x="1368" y="2057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62" name="Rectangle 74"/>
            <p:cNvSpPr>
              <a:spLocks noChangeArrowheads="1"/>
            </p:cNvSpPr>
            <p:nvPr/>
          </p:nvSpPr>
          <p:spPr bwMode="auto">
            <a:xfrm rot="-5400000">
              <a:off x="1368" y="1637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63" name="Rectangle 77"/>
            <p:cNvSpPr>
              <a:spLocks noChangeArrowheads="1"/>
            </p:cNvSpPr>
            <p:nvPr/>
          </p:nvSpPr>
          <p:spPr bwMode="auto">
            <a:xfrm>
              <a:off x="115" y="2658"/>
              <a:ext cx="952" cy="134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4" name="Rectangle 78"/>
            <p:cNvSpPr>
              <a:spLocks noChangeArrowheads="1"/>
            </p:cNvSpPr>
            <p:nvPr/>
          </p:nvSpPr>
          <p:spPr bwMode="auto">
            <a:xfrm>
              <a:off x="115" y="2802"/>
              <a:ext cx="952" cy="136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1565" name="Group 79"/>
            <p:cNvGrpSpPr>
              <a:grpSpLocks/>
            </p:cNvGrpSpPr>
            <p:nvPr/>
          </p:nvGrpSpPr>
          <p:grpSpPr bwMode="auto">
            <a:xfrm>
              <a:off x="125" y="2587"/>
              <a:ext cx="887" cy="406"/>
              <a:chOff x="125" y="2587"/>
              <a:chExt cx="887" cy="406"/>
            </a:xfrm>
          </p:grpSpPr>
          <p:sp>
            <p:nvSpPr>
              <p:cNvPr id="21596" name="Rectangle 80"/>
              <p:cNvSpPr>
                <a:spLocks noChangeArrowheads="1"/>
              </p:cNvSpPr>
              <p:nvPr/>
            </p:nvSpPr>
            <p:spPr bwMode="auto">
              <a:xfrm>
                <a:off x="125" y="2743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1597" name="Rectangle 81"/>
              <p:cNvSpPr>
                <a:spLocks noChangeArrowheads="1"/>
              </p:cNvSpPr>
              <p:nvPr/>
            </p:nvSpPr>
            <p:spPr bwMode="auto">
              <a:xfrm>
                <a:off x="629" y="2743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1598" name="Rectangle 82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«  «</a:t>
                </a:r>
              </a:p>
            </p:txBody>
          </p:sp>
          <p:sp>
            <p:nvSpPr>
              <p:cNvPr id="21599" name="Rectangle 83"/>
              <p:cNvSpPr>
                <a:spLocks noChangeArrowheads="1"/>
              </p:cNvSpPr>
              <p:nvPr/>
            </p:nvSpPr>
            <p:spPr bwMode="auto">
              <a:xfrm>
                <a:off x="137" y="2599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«  «</a:t>
                </a:r>
              </a:p>
            </p:txBody>
          </p:sp>
        </p:grpSp>
        <p:sp>
          <p:nvSpPr>
            <p:cNvPr id="21566" name="Rectangle 85"/>
            <p:cNvSpPr>
              <a:spLocks noChangeArrowheads="1"/>
            </p:cNvSpPr>
            <p:nvPr/>
          </p:nvSpPr>
          <p:spPr bwMode="auto">
            <a:xfrm>
              <a:off x="3769" y="2667"/>
              <a:ext cx="952" cy="134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7" name="Rectangle 86"/>
            <p:cNvSpPr>
              <a:spLocks noChangeArrowheads="1"/>
            </p:cNvSpPr>
            <p:nvPr/>
          </p:nvSpPr>
          <p:spPr bwMode="auto">
            <a:xfrm>
              <a:off x="3769" y="2811"/>
              <a:ext cx="952" cy="136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1568" name="Group 87"/>
            <p:cNvGrpSpPr>
              <a:grpSpLocks/>
            </p:cNvGrpSpPr>
            <p:nvPr/>
          </p:nvGrpSpPr>
          <p:grpSpPr bwMode="auto">
            <a:xfrm>
              <a:off x="3779" y="2596"/>
              <a:ext cx="887" cy="406"/>
              <a:chOff x="3779" y="2596"/>
              <a:chExt cx="887" cy="406"/>
            </a:xfrm>
          </p:grpSpPr>
          <p:sp>
            <p:nvSpPr>
              <p:cNvPr id="21592" name="Rectangle 88"/>
              <p:cNvSpPr>
                <a:spLocks noChangeArrowheads="1"/>
              </p:cNvSpPr>
              <p:nvPr/>
            </p:nvSpPr>
            <p:spPr bwMode="auto">
              <a:xfrm>
                <a:off x="3779" y="2752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1593" name="Rectangle 89"/>
              <p:cNvSpPr>
                <a:spLocks noChangeArrowheads="1"/>
              </p:cNvSpPr>
              <p:nvPr/>
            </p:nvSpPr>
            <p:spPr bwMode="auto">
              <a:xfrm>
                <a:off x="4283" y="2752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1594" name="Rectangle 90"/>
              <p:cNvSpPr>
                <a:spLocks noChangeArrowheads="1"/>
              </p:cNvSpPr>
              <p:nvPr/>
            </p:nvSpPr>
            <p:spPr bwMode="auto">
              <a:xfrm>
                <a:off x="4283" y="2596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«  «</a:t>
                </a:r>
              </a:p>
            </p:txBody>
          </p:sp>
          <p:sp>
            <p:nvSpPr>
              <p:cNvPr id="21595" name="Rectangle 91"/>
              <p:cNvSpPr>
                <a:spLocks noChangeArrowheads="1"/>
              </p:cNvSpPr>
              <p:nvPr/>
            </p:nvSpPr>
            <p:spPr bwMode="auto">
              <a:xfrm>
                <a:off x="3791" y="2608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«  «</a:t>
                </a:r>
              </a:p>
            </p:txBody>
          </p:sp>
        </p:grpSp>
        <p:grpSp>
          <p:nvGrpSpPr>
            <p:cNvPr id="21569" name="Group 93"/>
            <p:cNvGrpSpPr>
              <a:grpSpLocks/>
            </p:cNvGrpSpPr>
            <p:nvPr/>
          </p:nvGrpSpPr>
          <p:grpSpPr bwMode="auto">
            <a:xfrm>
              <a:off x="1363" y="3241"/>
              <a:ext cx="280" cy="808"/>
              <a:chOff x="1363" y="3241"/>
              <a:chExt cx="280" cy="808"/>
            </a:xfrm>
          </p:grpSpPr>
          <p:sp>
            <p:nvSpPr>
              <p:cNvPr id="21590" name="Rectangle 94"/>
              <p:cNvSpPr>
                <a:spLocks noChangeArrowheads="1"/>
              </p:cNvSpPr>
              <p:nvPr/>
            </p:nvSpPr>
            <p:spPr bwMode="auto">
              <a:xfrm>
                <a:off x="1363" y="3241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91" name="Rectangle 95"/>
              <p:cNvSpPr>
                <a:spLocks noChangeArrowheads="1"/>
              </p:cNvSpPr>
              <p:nvPr/>
            </p:nvSpPr>
            <p:spPr bwMode="auto">
              <a:xfrm>
                <a:off x="1507" y="3241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70" name="Rectangle 96"/>
            <p:cNvSpPr>
              <a:spLocks noChangeArrowheads="1"/>
            </p:cNvSpPr>
            <p:nvPr/>
          </p:nvSpPr>
          <p:spPr bwMode="auto">
            <a:xfrm rot="5400000">
              <a:off x="1250" y="3304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71" name="Rectangle 97"/>
            <p:cNvSpPr>
              <a:spLocks noChangeArrowheads="1"/>
            </p:cNvSpPr>
            <p:nvPr/>
          </p:nvSpPr>
          <p:spPr bwMode="auto">
            <a:xfrm rot="5400000">
              <a:off x="1250" y="3736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72" name="Rectangle 98"/>
            <p:cNvSpPr>
              <a:spLocks noChangeArrowheads="1"/>
            </p:cNvSpPr>
            <p:nvPr/>
          </p:nvSpPr>
          <p:spPr bwMode="auto">
            <a:xfrm rot="-5400000">
              <a:off x="1368" y="3734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73" name="Rectangle 99"/>
            <p:cNvSpPr>
              <a:spLocks noChangeArrowheads="1"/>
            </p:cNvSpPr>
            <p:nvPr/>
          </p:nvSpPr>
          <p:spPr bwMode="auto">
            <a:xfrm rot="-5400000">
              <a:off x="1368" y="3314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grpSp>
          <p:nvGrpSpPr>
            <p:cNvPr id="21574" name="Group 101"/>
            <p:cNvGrpSpPr>
              <a:grpSpLocks/>
            </p:cNvGrpSpPr>
            <p:nvPr/>
          </p:nvGrpSpPr>
          <p:grpSpPr bwMode="auto">
            <a:xfrm>
              <a:off x="3199" y="3254"/>
              <a:ext cx="280" cy="808"/>
              <a:chOff x="3199" y="3254"/>
              <a:chExt cx="280" cy="808"/>
            </a:xfrm>
          </p:grpSpPr>
          <p:sp>
            <p:nvSpPr>
              <p:cNvPr id="21588" name="Rectangle 102"/>
              <p:cNvSpPr>
                <a:spLocks noChangeArrowheads="1"/>
              </p:cNvSpPr>
              <p:nvPr/>
            </p:nvSpPr>
            <p:spPr bwMode="auto">
              <a:xfrm>
                <a:off x="3199" y="3254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89" name="Rectangle 103"/>
              <p:cNvSpPr>
                <a:spLocks noChangeArrowheads="1"/>
              </p:cNvSpPr>
              <p:nvPr/>
            </p:nvSpPr>
            <p:spPr bwMode="auto">
              <a:xfrm>
                <a:off x="3343" y="3254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75" name="Rectangle 104"/>
            <p:cNvSpPr>
              <a:spLocks noChangeArrowheads="1"/>
            </p:cNvSpPr>
            <p:nvPr/>
          </p:nvSpPr>
          <p:spPr bwMode="auto">
            <a:xfrm rot="5400000">
              <a:off x="3086" y="3317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76" name="Rectangle 105"/>
            <p:cNvSpPr>
              <a:spLocks noChangeArrowheads="1"/>
            </p:cNvSpPr>
            <p:nvPr/>
          </p:nvSpPr>
          <p:spPr bwMode="auto">
            <a:xfrm rot="5400000">
              <a:off x="3086" y="3749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77" name="Rectangle 106"/>
            <p:cNvSpPr>
              <a:spLocks noChangeArrowheads="1"/>
            </p:cNvSpPr>
            <p:nvPr/>
          </p:nvSpPr>
          <p:spPr bwMode="auto">
            <a:xfrm rot="-5400000">
              <a:off x="3204" y="3747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78" name="Rectangle 107"/>
            <p:cNvSpPr>
              <a:spLocks noChangeArrowheads="1"/>
            </p:cNvSpPr>
            <p:nvPr/>
          </p:nvSpPr>
          <p:spPr bwMode="auto">
            <a:xfrm rot="-5400000">
              <a:off x="3204" y="3327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sp>
          <p:nvSpPr>
            <p:cNvPr id="21579" name="Rectangle 108"/>
            <p:cNvSpPr>
              <a:spLocks noChangeArrowheads="1"/>
            </p:cNvSpPr>
            <p:nvPr/>
          </p:nvSpPr>
          <p:spPr bwMode="auto">
            <a:xfrm>
              <a:off x="240" y="3264"/>
              <a:ext cx="7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Montreal</a:t>
              </a:r>
            </a:p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1580" name="Rectangle 109"/>
            <p:cNvSpPr>
              <a:spLocks noChangeArrowheads="1"/>
            </p:cNvSpPr>
            <p:nvPr/>
          </p:nvSpPr>
          <p:spPr bwMode="auto">
            <a:xfrm>
              <a:off x="3834" y="3055"/>
              <a:ext cx="64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Halifax</a:t>
              </a:r>
            </a:p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1581" name="Rectangle 110"/>
            <p:cNvSpPr>
              <a:spLocks noChangeArrowheads="1"/>
            </p:cNvSpPr>
            <p:nvPr/>
          </p:nvSpPr>
          <p:spPr bwMode="auto">
            <a:xfrm>
              <a:off x="96" y="912"/>
              <a:ext cx="9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Vancouver</a:t>
              </a:r>
            </a:p>
            <a:p>
              <a:pPr algn="ctr" eaLnBrk="0" hangingPunct="0"/>
              <a:r>
                <a:rPr lang="en-US"/>
                <a:t>Node</a:t>
              </a:r>
            </a:p>
          </p:txBody>
        </p:sp>
        <p:sp>
          <p:nvSpPr>
            <p:cNvPr id="21582" name="Rectangle 111"/>
            <p:cNvSpPr>
              <a:spLocks noChangeArrowheads="1"/>
            </p:cNvSpPr>
            <p:nvPr/>
          </p:nvSpPr>
          <p:spPr bwMode="auto">
            <a:xfrm>
              <a:off x="4516" y="676"/>
              <a:ext cx="280" cy="2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83" name="Rectangle 112"/>
            <p:cNvSpPr>
              <a:spLocks noChangeArrowheads="1"/>
            </p:cNvSpPr>
            <p:nvPr/>
          </p:nvSpPr>
          <p:spPr bwMode="auto">
            <a:xfrm>
              <a:off x="4516" y="1060"/>
              <a:ext cx="280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84" name="Rectangle 113"/>
            <p:cNvSpPr>
              <a:spLocks noChangeArrowheads="1"/>
            </p:cNvSpPr>
            <p:nvPr/>
          </p:nvSpPr>
          <p:spPr bwMode="auto">
            <a:xfrm>
              <a:off x="4516" y="1444"/>
              <a:ext cx="280" cy="280"/>
            </a:xfrm>
            <a:prstGeom prst="rect">
              <a:avLst/>
            </a:prstGeom>
            <a:solidFill>
              <a:srgbClr val="00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85" name="Rectangle 114"/>
            <p:cNvSpPr>
              <a:spLocks noChangeArrowheads="1"/>
            </p:cNvSpPr>
            <p:nvPr/>
          </p:nvSpPr>
          <p:spPr bwMode="auto">
            <a:xfrm>
              <a:off x="4516" y="1876"/>
              <a:ext cx="280" cy="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86" name="Rectangle 115"/>
            <p:cNvSpPr>
              <a:spLocks noChangeArrowheads="1"/>
            </p:cNvSpPr>
            <p:nvPr/>
          </p:nvSpPr>
          <p:spPr bwMode="auto">
            <a:xfrm>
              <a:off x="4828" y="801"/>
              <a:ext cx="820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/>
                <a:t>Buffers</a:t>
              </a:r>
            </a:p>
            <a:p>
              <a:pPr eaLnBrk="0" hangingPunct="0"/>
              <a:endParaRPr lang="en-US" sz="1800"/>
            </a:p>
            <a:p>
              <a:pPr eaLnBrk="0" hangingPunct="0"/>
              <a:r>
                <a:rPr lang="en-US" sz="1800"/>
                <a:t>Processor</a:t>
              </a:r>
            </a:p>
            <a:p>
              <a:pPr eaLnBrk="0" hangingPunct="0"/>
              <a:endParaRPr lang="en-US" sz="1800"/>
            </a:p>
            <a:p>
              <a:pPr eaLnBrk="0" hangingPunct="0"/>
              <a:r>
                <a:rPr lang="en-US" sz="1800"/>
                <a:t>Circuits</a:t>
              </a:r>
            </a:p>
            <a:p>
              <a:pPr eaLnBrk="0" hangingPunct="0"/>
              <a:endParaRPr lang="en-US" sz="1800"/>
            </a:p>
            <a:p>
              <a:pPr eaLnBrk="0" hangingPunct="0"/>
              <a:r>
                <a:rPr lang="en-US" sz="1800"/>
                <a:t>Packets</a:t>
              </a:r>
            </a:p>
          </p:txBody>
        </p:sp>
        <p:sp>
          <p:nvSpPr>
            <p:cNvPr id="21587" name="Rectangle 116"/>
            <p:cNvSpPr>
              <a:spLocks noChangeArrowheads="1"/>
            </p:cNvSpPr>
            <p:nvPr/>
          </p:nvSpPr>
          <p:spPr bwMode="auto">
            <a:xfrm>
              <a:off x="4545" y="186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/>
                <a:t>»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Basics: Datagram Routing</a:t>
            </a:r>
          </a:p>
        </p:txBody>
      </p:sp>
      <p:grpSp>
        <p:nvGrpSpPr>
          <p:cNvPr id="22531" name="Group 119"/>
          <p:cNvGrpSpPr>
            <a:grpSpLocks/>
          </p:cNvGrpSpPr>
          <p:nvPr/>
        </p:nvGrpSpPr>
        <p:grpSpPr bwMode="auto">
          <a:xfrm>
            <a:off x="182563" y="1098550"/>
            <a:ext cx="7312025" cy="5354638"/>
            <a:chOff x="115" y="692"/>
            <a:chExt cx="4606" cy="3373"/>
          </a:xfrm>
        </p:grpSpPr>
        <p:grpSp>
          <p:nvGrpSpPr>
            <p:cNvPr id="22543" name="Group 4"/>
            <p:cNvGrpSpPr>
              <a:grpSpLocks/>
            </p:cNvGrpSpPr>
            <p:nvPr/>
          </p:nvGrpSpPr>
          <p:grpSpPr bwMode="auto">
            <a:xfrm>
              <a:off x="1075" y="692"/>
              <a:ext cx="856" cy="856"/>
              <a:chOff x="1075" y="692"/>
              <a:chExt cx="856" cy="856"/>
            </a:xfrm>
          </p:grpSpPr>
          <p:sp>
            <p:nvSpPr>
              <p:cNvPr id="22634" name="Rectangle 5"/>
              <p:cNvSpPr>
                <a:spLocks noChangeArrowheads="1"/>
              </p:cNvSpPr>
              <p:nvPr/>
            </p:nvSpPr>
            <p:spPr bwMode="auto">
              <a:xfrm>
                <a:off x="1075" y="692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5" name="Rectangle 6"/>
              <p:cNvSpPr>
                <a:spLocks noChangeArrowheads="1"/>
              </p:cNvSpPr>
              <p:nvPr/>
            </p:nvSpPr>
            <p:spPr bwMode="auto">
              <a:xfrm>
                <a:off x="1363" y="980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6" name="Rectangle 7"/>
              <p:cNvSpPr>
                <a:spLocks noChangeArrowheads="1"/>
              </p:cNvSpPr>
              <p:nvPr/>
            </p:nvSpPr>
            <p:spPr bwMode="auto">
              <a:xfrm>
                <a:off x="1651" y="692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7" name="Rectangle 8"/>
              <p:cNvSpPr>
                <a:spLocks noChangeArrowheads="1"/>
              </p:cNvSpPr>
              <p:nvPr/>
            </p:nvSpPr>
            <p:spPr bwMode="auto">
              <a:xfrm>
                <a:off x="1651" y="1268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8" name="Rectangle 9"/>
              <p:cNvSpPr>
                <a:spLocks noChangeArrowheads="1"/>
              </p:cNvSpPr>
              <p:nvPr/>
            </p:nvSpPr>
            <p:spPr bwMode="auto">
              <a:xfrm>
                <a:off x="1075" y="1268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9" name="Rectangle 10"/>
              <p:cNvSpPr>
                <a:spLocks noChangeArrowheads="1"/>
              </p:cNvSpPr>
              <p:nvPr/>
            </p:nvSpPr>
            <p:spPr bwMode="auto">
              <a:xfrm>
                <a:off x="1363" y="692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40" name="Rectangle 11"/>
              <p:cNvSpPr>
                <a:spLocks noChangeArrowheads="1"/>
              </p:cNvSpPr>
              <p:nvPr/>
            </p:nvSpPr>
            <p:spPr bwMode="auto">
              <a:xfrm>
                <a:off x="1507" y="692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41" name="Rectangle 12"/>
              <p:cNvSpPr>
                <a:spLocks noChangeArrowheads="1"/>
              </p:cNvSpPr>
              <p:nvPr/>
            </p:nvSpPr>
            <p:spPr bwMode="auto">
              <a:xfrm>
                <a:off x="1075" y="980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42" name="Rectangle 13"/>
              <p:cNvSpPr>
                <a:spLocks noChangeArrowheads="1"/>
              </p:cNvSpPr>
              <p:nvPr/>
            </p:nvSpPr>
            <p:spPr bwMode="auto">
              <a:xfrm>
                <a:off x="1075" y="1124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43" name="Rectangle 14"/>
              <p:cNvSpPr>
                <a:spLocks noChangeArrowheads="1"/>
              </p:cNvSpPr>
              <p:nvPr/>
            </p:nvSpPr>
            <p:spPr bwMode="auto">
              <a:xfrm>
                <a:off x="1651" y="1124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44" name="Rectangle 15"/>
              <p:cNvSpPr>
                <a:spLocks noChangeArrowheads="1"/>
              </p:cNvSpPr>
              <p:nvPr/>
            </p:nvSpPr>
            <p:spPr bwMode="auto">
              <a:xfrm>
                <a:off x="1651" y="980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45" name="Rectangle 16"/>
              <p:cNvSpPr>
                <a:spLocks noChangeArrowheads="1"/>
              </p:cNvSpPr>
              <p:nvPr/>
            </p:nvSpPr>
            <p:spPr bwMode="auto">
              <a:xfrm>
                <a:off x="1363" y="1268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46" name="Rectangle 17"/>
              <p:cNvSpPr>
                <a:spLocks noChangeArrowheads="1"/>
              </p:cNvSpPr>
              <p:nvPr/>
            </p:nvSpPr>
            <p:spPr bwMode="auto">
              <a:xfrm>
                <a:off x="1507" y="1268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2544" name="Group 18"/>
            <p:cNvGrpSpPr>
              <a:grpSpLocks/>
            </p:cNvGrpSpPr>
            <p:nvPr/>
          </p:nvGrpSpPr>
          <p:grpSpPr bwMode="auto">
            <a:xfrm>
              <a:off x="2908" y="2380"/>
              <a:ext cx="856" cy="856"/>
              <a:chOff x="2908" y="2380"/>
              <a:chExt cx="856" cy="856"/>
            </a:xfrm>
          </p:grpSpPr>
          <p:sp>
            <p:nvSpPr>
              <p:cNvPr id="22621" name="Rectangle 19"/>
              <p:cNvSpPr>
                <a:spLocks noChangeArrowheads="1"/>
              </p:cNvSpPr>
              <p:nvPr/>
            </p:nvSpPr>
            <p:spPr bwMode="auto">
              <a:xfrm>
                <a:off x="2908" y="2380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2" name="Rectangle 20"/>
              <p:cNvSpPr>
                <a:spLocks noChangeArrowheads="1"/>
              </p:cNvSpPr>
              <p:nvPr/>
            </p:nvSpPr>
            <p:spPr bwMode="auto">
              <a:xfrm>
                <a:off x="3196" y="2668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3" name="Rectangle 21"/>
              <p:cNvSpPr>
                <a:spLocks noChangeArrowheads="1"/>
              </p:cNvSpPr>
              <p:nvPr/>
            </p:nvSpPr>
            <p:spPr bwMode="auto">
              <a:xfrm>
                <a:off x="3484" y="2380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4" name="Rectangle 22"/>
              <p:cNvSpPr>
                <a:spLocks noChangeArrowheads="1"/>
              </p:cNvSpPr>
              <p:nvPr/>
            </p:nvSpPr>
            <p:spPr bwMode="auto">
              <a:xfrm>
                <a:off x="3484" y="2956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5" name="Rectangle 23"/>
              <p:cNvSpPr>
                <a:spLocks noChangeArrowheads="1"/>
              </p:cNvSpPr>
              <p:nvPr/>
            </p:nvSpPr>
            <p:spPr bwMode="auto">
              <a:xfrm>
                <a:off x="2908" y="2956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6" name="Rectangle 24"/>
              <p:cNvSpPr>
                <a:spLocks noChangeArrowheads="1"/>
              </p:cNvSpPr>
              <p:nvPr/>
            </p:nvSpPr>
            <p:spPr bwMode="auto">
              <a:xfrm>
                <a:off x="3196" y="2380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7" name="Rectangle 25"/>
              <p:cNvSpPr>
                <a:spLocks noChangeArrowheads="1"/>
              </p:cNvSpPr>
              <p:nvPr/>
            </p:nvSpPr>
            <p:spPr bwMode="auto">
              <a:xfrm>
                <a:off x="3340" y="2380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8" name="Rectangle 26"/>
              <p:cNvSpPr>
                <a:spLocks noChangeArrowheads="1"/>
              </p:cNvSpPr>
              <p:nvPr/>
            </p:nvSpPr>
            <p:spPr bwMode="auto">
              <a:xfrm>
                <a:off x="2908" y="2668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9" name="Rectangle 27"/>
              <p:cNvSpPr>
                <a:spLocks noChangeArrowheads="1"/>
              </p:cNvSpPr>
              <p:nvPr/>
            </p:nvSpPr>
            <p:spPr bwMode="auto">
              <a:xfrm>
                <a:off x="2908" y="2812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0" name="Rectangle 28"/>
              <p:cNvSpPr>
                <a:spLocks noChangeArrowheads="1"/>
              </p:cNvSpPr>
              <p:nvPr/>
            </p:nvSpPr>
            <p:spPr bwMode="auto">
              <a:xfrm>
                <a:off x="3484" y="2812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1" name="Rectangle 29"/>
              <p:cNvSpPr>
                <a:spLocks noChangeArrowheads="1"/>
              </p:cNvSpPr>
              <p:nvPr/>
            </p:nvSpPr>
            <p:spPr bwMode="auto">
              <a:xfrm>
                <a:off x="3484" y="2668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2" name="Rectangle 30"/>
              <p:cNvSpPr>
                <a:spLocks noChangeArrowheads="1"/>
              </p:cNvSpPr>
              <p:nvPr/>
            </p:nvSpPr>
            <p:spPr bwMode="auto">
              <a:xfrm>
                <a:off x="3196" y="2956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33" name="Rectangle 31"/>
              <p:cNvSpPr>
                <a:spLocks noChangeArrowheads="1"/>
              </p:cNvSpPr>
              <p:nvPr/>
            </p:nvSpPr>
            <p:spPr bwMode="auto">
              <a:xfrm>
                <a:off x="3340" y="2956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2545" name="Group 32"/>
            <p:cNvGrpSpPr>
              <a:grpSpLocks/>
            </p:cNvGrpSpPr>
            <p:nvPr/>
          </p:nvGrpSpPr>
          <p:grpSpPr bwMode="auto">
            <a:xfrm>
              <a:off x="1075" y="2371"/>
              <a:ext cx="856" cy="856"/>
              <a:chOff x="1075" y="2371"/>
              <a:chExt cx="856" cy="856"/>
            </a:xfrm>
          </p:grpSpPr>
          <p:sp>
            <p:nvSpPr>
              <p:cNvPr id="22608" name="Rectangle 33"/>
              <p:cNvSpPr>
                <a:spLocks noChangeArrowheads="1"/>
              </p:cNvSpPr>
              <p:nvPr/>
            </p:nvSpPr>
            <p:spPr bwMode="auto">
              <a:xfrm>
                <a:off x="1075" y="2371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09" name="Rectangle 34"/>
              <p:cNvSpPr>
                <a:spLocks noChangeArrowheads="1"/>
              </p:cNvSpPr>
              <p:nvPr/>
            </p:nvSpPr>
            <p:spPr bwMode="auto">
              <a:xfrm>
                <a:off x="1363" y="2659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0" name="Rectangle 35"/>
              <p:cNvSpPr>
                <a:spLocks noChangeArrowheads="1"/>
              </p:cNvSpPr>
              <p:nvPr/>
            </p:nvSpPr>
            <p:spPr bwMode="auto">
              <a:xfrm>
                <a:off x="1651" y="2371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1" name="Rectangle 36"/>
              <p:cNvSpPr>
                <a:spLocks noChangeArrowheads="1"/>
              </p:cNvSpPr>
              <p:nvPr/>
            </p:nvSpPr>
            <p:spPr bwMode="auto">
              <a:xfrm>
                <a:off x="1651" y="2947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2" name="Rectangle 37"/>
              <p:cNvSpPr>
                <a:spLocks noChangeArrowheads="1"/>
              </p:cNvSpPr>
              <p:nvPr/>
            </p:nvSpPr>
            <p:spPr bwMode="auto">
              <a:xfrm>
                <a:off x="1075" y="2947"/>
                <a:ext cx="280" cy="28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3" name="Rectangle 38"/>
              <p:cNvSpPr>
                <a:spLocks noChangeArrowheads="1"/>
              </p:cNvSpPr>
              <p:nvPr/>
            </p:nvSpPr>
            <p:spPr bwMode="auto">
              <a:xfrm>
                <a:off x="1363" y="2371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4" name="Rectangle 39"/>
              <p:cNvSpPr>
                <a:spLocks noChangeArrowheads="1"/>
              </p:cNvSpPr>
              <p:nvPr/>
            </p:nvSpPr>
            <p:spPr bwMode="auto">
              <a:xfrm>
                <a:off x="1507" y="2371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5" name="Rectangle 40"/>
              <p:cNvSpPr>
                <a:spLocks noChangeArrowheads="1"/>
              </p:cNvSpPr>
              <p:nvPr/>
            </p:nvSpPr>
            <p:spPr bwMode="auto">
              <a:xfrm>
                <a:off x="1075" y="2659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6" name="Rectangle 41"/>
              <p:cNvSpPr>
                <a:spLocks noChangeArrowheads="1"/>
              </p:cNvSpPr>
              <p:nvPr/>
            </p:nvSpPr>
            <p:spPr bwMode="auto">
              <a:xfrm>
                <a:off x="1075" y="2803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7" name="Rectangle 42"/>
              <p:cNvSpPr>
                <a:spLocks noChangeArrowheads="1"/>
              </p:cNvSpPr>
              <p:nvPr/>
            </p:nvSpPr>
            <p:spPr bwMode="auto">
              <a:xfrm>
                <a:off x="1651" y="2803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8" name="Rectangle 43"/>
              <p:cNvSpPr>
                <a:spLocks noChangeArrowheads="1"/>
              </p:cNvSpPr>
              <p:nvPr/>
            </p:nvSpPr>
            <p:spPr bwMode="auto">
              <a:xfrm>
                <a:off x="1651" y="2659"/>
                <a:ext cx="280" cy="136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19" name="Rectangle 44"/>
              <p:cNvSpPr>
                <a:spLocks noChangeArrowheads="1"/>
              </p:cNvSpPr>
              <p:nvPr/>
            </p:nvSpPr>
            <p:spPr bwMode="auto">
              <a:xfrm>
                <a:off x="1363" y="2947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20" name="Rectangle 45"/>
              <p:cNvSpPr>
                <a:spLocks noChangeArrowheads="1"/>
              </p:cNvSpPr>
              <p:nvPr/>
            </p:nvSpPr>
            <p:spPr bwMode="auto">
              <a:xfrm>
                <a:off x="1507" y="2947"/>
                <a:ext cx="136" cy="280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2546" name="Group 46"/>
            <p:cNvGrpSpPr>
              <a:grpSpLocks/>
            </p:cNvGrpSpPr>
            <p:nvPr/>
          </p:nvGrpSpPr>
          <p:grpSpPr bwMode="auto">
            <a:xfrm>
              <a:off x="1940" y="980"/>
              <a:ext cx="958" cy="280"/>
              <a:chOff x="1940" y="980"/>
              <a:chExt cx="958" cy="280"/>
            </a:xfrm>
          </p:grpSpPr>
          <p:sp>
            <p:nvSpPr>
              <p:cNvPr id="22606" name="Rectangle 47"/>
              <p:cNvSpPr>
                <a:spLocks noChangeArrowheads="1"/>
              </p:cNvSpPr>
              <p:nvPr/>
            </p:nvSpPr>
            <p:spPr bwMode="auto">
              <a:xfrm>
                <a:off x="1940" y="980"/>
                <a:ext cx="958" cy="134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07" name="Rectangle 48"/>
              <p:cNvSpPr>
                <a:spLocks noChangeArrowheads="1"/>
              </p:cNvSpPr>
              <p:nvPr/>
            </p:nvSpPr>
            <p:spPr bwMode="auto">
              <a:xfrm>
                <a:off x="1940" y="1124"/>
                <a:ext cx="958" cy="136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2547" name="Group 49"/>
            <p:cNvGrpSpPr>
              <a:grpSpLocks/>
            </p:cNvGrpSpPr>
            <p:nvPr/>
          </p:nvGrpSpPr>
          <p:grpSpPr bwMode="auto">
            <a:xfrm>
              <a:off x="3195" y="1562"/>
              <a:ext cx="280" cy="808"/>
              <a:chOff x="3195" y="1562"/>
              <a:chExt cx="280" cy="808"/>
            </a:xfrm>
          </p:grpSpPr>
          <p:sp>
            <p:nvSpPr>
              <p:cNvPr id="22604" name="Rectangle 50"/>
              <p:cNvSpPr>
                <a:spLocks noChangeArrowheads="1"/>
              </p:cNvSpPr>
              <p:nvPr/>
            </p:nvSpPr>
            <p:spPr bwMode="auto">
              <a:xfrm>
                <a:off x="3195" y="1562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05" name="Rectangle 51"/>
              <p:cNvSpPr>
                <a:spLocks noChangeArrowheads="1"/>
              </p:cNvSpPr>
              <p:nvPr/>
            </p:nvSpPr>
            <p:spPr bwMode="auto">
              <a:xfrm>
                <a:off x="3339" y="1562"/>
                <a:ext cx="136" cy="808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2548" name="Freeform 52"/>
            <p:cNvSpPr>
              <a:spLocks/>
            </p:cNvSpPr>
            <p:nvPr/>
          </p:nvSpPr>
          <p:spPr bwMode="auto">
            <a:xfrm>
              <a:off x="2872" y="970"/>
              <a:ext cx="610" cy="602"/>
            </a:xfrm>
            <a:custGeom>
              <a:avLst/>
              <a:gdLst>
                <a:gd name="T0" fmla="*/ 1 w 610"/>
                <a:gd name="T1" fmla="*/ 285 h 602"/>
                <a:gd name="T2" fmla="*/ 319 w 610"/>
                <a:gd name="T3" fmla="*/ 601 h 602"/>
                <a:gd name="T4" fmla="*/ 609 w 610"/>
                <a:gd name="T5" fmla="*/ 601 h 602"/>
                <a:gd name="T6" fmla="*/ 0 w 610"/>
                <a:gd name="T7" fmla="*/ 0 h 602"/>
                <a:gd name="T8" fmla="*/ 1 w 610"/>
                <a:gd name="T9" fmla="*/ 285 h 6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602"/>
                <a:gd name="T17" fmla="*/ 610 w 610"/>
                <a:gd name="T18" fmla="*/ 602 h 6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602">
                  <a:moveTo>
                    <a:pt x="1" y="285"/>
                  </a:moveTo>
                  <a:lnTo>
                    <a:pt x="319" y="601"/>
                  </a:lnTo>
                  <a:lnTo>
                    <a:pt x="609" y="601"/>
                  </a:lnTo>
                  <a:lnTo>
                    <a:pt x="0" y="0"/>
                  </a:lnTo>
                  <a:lnTo>
                    <a:pt x="1" y="285"/>
                  </a:lnTo>
                </a:path>
              </a:pathLst>
            </a:custGeom>
            <a:solidFill>
              <a:srgbClr val="00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549" name="Line 53"/>
            <p:cNvSpPr>
              <a:spLocks noChangeShapeType="1"/>
            </p:cNvSpPr>
            <p:nvPr/>
          </p:nvSpPr>
          <p:spPr bwMode="auto">
            <a:xfrm>
              <a:off x="2870" y="984"/>
              <a:ext cx="3" cy="270"/>
            </a:xfrm>
            <a:prstGeom prst="line">
              <a:avLst/>
            </a:prstGeom>
            <a:noFill/>
            <a:ln w="254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54"/>
            <p:cNvSpPr>
              <a:spLocks noChangeShapeType="1"/>
            </p:cNvSpPr>
            <p:nvPr/>
          </p:nvSpPr>
          <p:spPr bwMode="auto">
            <a:xfrm flipH="1">
              <a:off x="3196" y="1572"/>
              <a:ext cx="274" cy="0"/>
            </a:xfrm>
            <a:prstGeom prst="line">
              <a:avLst/>
            </a:prstGeom>
            <a:noFill/>
            <a:ln w="254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55"/>
            <p:cNvSpPr>
              <a:spLocks noChangeShapeType="1"/>
            </p:cNvSpPr>
            <p:nvPr/>
          </p:nvSpPr>
          <p:spPr bwMode="auto">
            <a:xfrm>
              <a:off x="2864" y="1118"/>
              <a:ext cx="46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Rectangle 56"/>
            <p:cNvSpPr>
              <a:spLocks noChangeArrowheads="1"/>
            </p:cNvSpPr>
            <p:nvPr/>
          </p:nvSpPr>
          <p:spPr bwMode="auto">
            <a:xfrm>
              <a:off x="1982" y="1051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grpSp>
          <p:nvGrpSpPr>
            <p:cNvPr id="22553" name="Group 57"/>
            <p:cNvGrpSpPr>
              <a:grpSpLocks/>
            </p:cNvGrpSpPr>
            <p:nvPr/>
          </p:nvGrpSpPr>
          <p:grpSpPr bwMode="auto">
            <a:xfrm>
              <a:off x="1948" y="2599"/>
              <a:ext cx="952" cy="406"/>
              <a:chOff x="1948" y="2599"/>
              <a:chExt cx="952" cy="406"/>
            </a:xfrm>
          </p:grpSpPr>
          <p:sp>
            <p:nvSpPr>
              <p:cNvPr id="22597" name="Rectangle 58"/>
              <p:cNvSpPr>
                <a:spLocks noChangeArrowheads="1"/>
              </p:cNvSpPr>
              <p:nvPr/>
            </p:nvSpPr>
            <p:spPr bwMode="auto">
              <a:xfrm>
                <a:off x="1948" y="2670"/>
                <a:ext cx="952" cy="134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598" name="Rectangle 59"/>
              <p:cNvSpPr>
                <a:spLocks noChangeArrowheads="1"/>
              </p:cNvSpPr>
              <p:nvPr/>
            </p:nvSpPr>
            <p:spPr bwMode="auto">
              <a:xfrm>
                <a:off x="1948" y="2814"/>
                <a:ext cx="952" cy="136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22599" name="Group 60"/>
              <p:cNvGrpSpPr>
                <a:grpSpLocks/>
              </p:cNvGrpSpPr>
              <p:nvPr/>
            </p:nvGrpSpPr>
            <p:grpSpPr bwMode="auto">
              <a:xfrm>
                <a:off x="1958" y="2599"/>
                <a:ext cx="887" cy="406"/>
                <a:chOff x="1958" y="2599"/>
                <a:chExt cx="887" cy="406"/>
              </a:xfrm>
            </p:grpSpPr>
            <p:sp>
              <p:nvSpPr>
                <p:cNvPr id="22600" name="Rectangle 61"/>
                <p:cNvSpPr>
                  <a:spLocks noChangeArrowheads="1"/>
                </p:cNvSpPr>
                <p:nvPr/>
              </p:nvSpPr>
              <p:spPr bwMode="auto">
                <a:xfrm>
                  <a:off x="1958" y="2755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»  »</a:t>
                  </a:r>
                </a:p>
              </p:txBody>
            </p:sp>
            <p:sp>
              <p:nvSpPr>
                <p:cNvPr id="22601" name="Rectangle 62"/>
                <p:cNvSpPr>
                  <a:spLocks noChangeArrowheads="1"/>
                </p:cNvSpPr>
                <p:nvPr/>
              </p:nvSpPr>
              <p:spPr bwMode="auto">
                <a:xfrm>
                  <a:off x="2462" y="2755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»  »</a:t>
                  </a:r>
                </a:p>
              </p:txBody>
            </p:sp>
            <p:sp>
              <p:nvSpPr>
                <p:cNvPr id="22602" name="Rectangle 63"/>
                <p:cNvSpPr>
                  <a:spLocks noChangeArrowheads="1"/>
                </p:cNvSpPr>
                <p:nvPr/>
              </p:nvSpPr>
              <p:spPr bwMode="auto">
                <a:xfrm>
                  <a:off x="2462" y="2599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«  «</a:t>
                  </a:r>
                </a:p>
              </p:txBody>
            </p:sp>
            <p:sp>
              <p:nvSpPr>
                <p:cNvPr id="22603" name="Rectangle 64"/>
                <p:cNvSpPr>
                  <a:spLocks noChangeArrowheads="1"/>
                </p:cNvSpPr>
                <p:nvPr/>
              </p:nvSpPr>
              <p:spPr bwMode="auto">
                <a:xfrm>
                  <a:off x="1970" y="2611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«  «</a:t>
                  </a:r>
                </a:p>
              </p:txBody>
            </p:sp>
          </p:grpSp>
        </p:grpSp>
        <p:sp>
          <p:nvSpPr>
            <p:cNvPr id="22554" name="Rectangle 65"/>
            <p:cNvSpPr>
              <a:spLocks noChangeArrowheads="1"/>
            </p:cNvSpPr>
            <p:nvPr/>
          </p:nvSpPr>
          <p:spPr bwMode="auto">
            <a:xfrm>
              <a:off x="1982" y="919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«  «</a:t>
              </a:r>
            </a:p>
          </p:txBody>
        </p:sp>
        <p:sp>
          <p:nvSpPr>
            <p:cNvPr id="22555" name="Rectangle 66"/>
            <p:cNvSpPr>
              <a:spLocks noChangeArrowheads="1"/>
            </p:cNvSpPr>
            <p:nvPr/>
          </p:nvSpPr>
          <p:spPr bwMode="auto">
            <a:xfrm rot="5400000">
              <a:off x="3098" y="1987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grpSp>
          <p:nvGrpSpPr>
            <p:cNvPr id="22556" name="Group 67"/>
            <p:cNvGrpSpPr>
              <a:grpSpLocks/>
            </p:cNvGrpSpPr>
            <p:nvPr/>
          </p:nvGrpSpPr>
          <p:grpSpPr bwMode="auto">
            <a:xfrm>
              <a:off x="1317" y="1560"/>
              <a:ext cx="368" cy="815"/>
              <a:chOff x="1317" y="1560"/>
              <a:chExt cx="368" cy="815"/>
            </a:xfrm>
          </p:grpSpPr>
          <p:grpSp>
            <p:nvGrpSpPr>
              <p:cNvPr id="22590" name="Group 68"/>
              <p:cNvGrpSpPr>
                <a:grpSpLocks/>
              </p:cNvGrpSpPr>
              <p:nvPr/>
            </p:nvGrpSpPr>
            <p:grpSpPr bwMode="auto">
              <a:xfrm>
                <a:off x="1363" y="1564"/>
                <a:ext cx="280" cy="808"/>
                <a:chOff x="1363" y="1564"/>
                <a:chExt cx="280" cy="808"/>
              </a:xfrm>
            </p:grpSpPr>
            <p:sp>
              <p:nvSpPr>
                <p:cNvPr id="22595" name="Rectangle 69"/>
                <p:cNvSpPr>
                  <a:spLocks noChangeArrowheads="1"/>
                </p:cNvSpPr>
                <p:nvPr/>
              </p:nvSpPr>
              <p:spPr bwMode="auto">
                <a:xfrm>
                  <a:off x="1363" y="1564"/>
                  <a:ext cx="136" cy="808"/>
                </a:xfrm>
                <a:prstGeom prst="rect">
                  <a:avLst/>
                </a:prstGeom>
                <a:solidFill>
                  <a:srgbClr val="00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596" name="Rectangle 70"/>
                <p:cNvSpPr>
                  <a:spLocks noChangeArrowheads="1"/>
                </p:cNvSpPr>
                <p:nvPr/>
              </p:nvSpPr>
              <p:spPr bwMode="auto">
                <a:xfrm>
                  <a:off x="1507" y="1564"/>
                  <a:ext cx="136" cy="808"/>
                </a:xfrm>
                <a:prstGeom prst="rect">
                  <a:avLst/>
                </a:prstGeom>
                <a:solidFill>
                  <a:srgbClr val="00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2591" name="Rectangle 71"/>
              <p:cNvSpPr>
                <a:spLocks noChangeArrowheads="1"/>
              </p:cNvSpPr>
              <p:nvPr/>
            </p:nvSpPr>
            <p:spPr bwMode="auto">
              <a:xfrm rot="5400000">
                <a:off x="1250" y="1627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92" name="Rectangle 72"/>
              <p:cNvSpPr>
                <a:spLocks noChangeArrowheads="1"/>
              </p:cNvSpPr>
              <p:nvPr/>
            </p:nvSpPr>
            <p:spPr bwMode="auto">
              <a:xfrm rot="5400000">
                <a:off x="1250" y="2059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93" name="Rectangle 73"/>
              <p:cNvSpPr>
                <a:spLocks noChangeArrowheads="1"/>
              </p:cNvSpPr>
              <p:nvPr/>
            </p:nvSpPr>
            <p:spPr bwMode="auto">
              <a:xfrm rot="-5400000">
                <a:off x="1368" y="2057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94" name="Rectangle 74"/>
              <p:cNvSpPr>
                <a:spLocks noChangeArrowheads="1"/>
              </p:cNvSpPr>
              <p:nvPr/>
            </p:nvSpPr>
            <p:spPr bwMode="auto">
              <a:xfrm rot="-5400000">
                <a:off x="1368" y="1637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</p:grpSp>
        <p:sp>
          <p:nvSpPr>
            <p:cNvPr id="22557" name="Rectangle 75"/>
            <p:cNvSpPr>
              <a:spLocks noChangeArrowheads="1"/>
            </p:cNvSpPr>
            <p:nvPr/>
          </p:nvSpPr>
          <p:spPr bwMode="auto">
            <a:xfrm rot="-5400000">
              <a:off x="3204" y="1973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/>
                <a:t>»  »</a:t>
              </a:r>
            </a:p>
          </p:txBody>
        </p:sp>
        <p:grpSp>
          <p:nvGrpSpPr>
            <p:cNvPr id="22558" name="Group 76"/>
            <p:cNvGrpSpPr>
              <a:grpSpLocks/>
            </p:cNvGrpSpPr>
            <p:nvPr/>
          </p:nvGrpSpPr>
          <p:grpSpPr bwMode="auto">
            <a:xfrm>
              <a:off x="115" y="2587"/>
              <a:ext cx="952" cy="406"/>
              <a:chOff x="115" y="2587"/>
              <a:chExt cx="952" cy="406"/>
            </a:xfrm>
          </p:grpSpPr>
          <p:sp>
            <p:nvSpPr>
              <p:cNvPr id="22583" name="Rectangle 77"/>
              <p:cNvSpPr>
                <a:spLocks noChangeArrowheads="1"/>
              </p:cNvSpPr>
              <p:nvPr/>
            </p:nvSpPr>
            <p:spPr bwMode="auto">
              <a:xfrm>
                <a:off x="115" y="2658"/>
                <a:ext cx="952" cy="134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584" name="Rectangle 78"/>
              <p:cNvSpPr>
                <a:spLocks noChangeArrowheads="1"/>
              </p:cNvSpPr>
              <p:nvPr/>
            </p:nvSpPr>
            <p:spPr bwMode="auto">
              <a:xfrm>
                <a:off x="115" y="2802"/>
                <a:ext cx="952" cy="136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22585" name="Group 79"/>
              <p:cNvGrpSpPr>
                <a:grpSpLocks/>
              </p:cNvGrpSpPr>
              <p:nvPr/>
            </p:nvGrpSpPr>
            <p:grpSpPr bwMode="auto">
              <a:xfrm>
                <a:off x="125" y="2587"/>
                <a:ext cx="887" cy="406"/>
                <a:chOff x="125" y="2587"/>
                <a:chExt cx="887" cy="406"/>
              </a:xfrm>
            </p:grpSpPr>
            <p:sp>
              <p:nvSpPr>
                <p:cNvPr id="22586" name="Rectangle 80"/>
                <p:cNvSpPr>
                  <a:spLocks noChangeArrowheads="1"/>
                </p:cNvSpPr>
                <p:nvPr/>
              </p:nvSpPr>
              <p:spPr bwMode="auto">
                <a:xfrm>
                  <a:off x="125" y="2743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»  »</a:t>
                  </a:r>
                </a:p>
              </p:txBody>
            </p:sp>
            <p:sp>
              <p:nvSpPr>
                <p:cNvPr id="22587" name="Rectangle 81"/>
                <p:cNvSpPr>
                  <a:spLocks noChangeArrowheads="1"/>
                </p:cNvSpPr>
                <p:nvPr/>
              </p:nvSpPr>
              <p:spPr bwMode="auto">
                <a:xfrm>
                  <a:off x="629" y="2743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»  »</a:t>
                  </a:r>
                </a:p>
              </p:txBody>
            </p:sp>
            <p:sp>
              <p:nvSpPr>
                <p:cNvPr id="22588" name="Rectangle 82"/>
                <p:cNvSpPr>
                  <a:spLocks noChangeArrowheads="1"/>
                </p:cNvSpPr>
                <p:nvPr/>
              </p:nvSpPr>
              <p:spPr bwMode="auto">
                <a:xfrm>
                  <a:off x="629" y="2587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«  «</a:t>
                  </a:r>
                </a:p>
              </p:txBody>
            </p:sp>
            <p:sp>
              <p:nvSpPr>
                <p:cNvPr id="22589" name="Rectangle 83"/>
                <p:cNvSpPr>
                  <a:spLocks noChangeArrowheads="1"/>
                </p:cNvSpPr>
                <p:nvPr/>
              </p:nvSpPr>
              <p:spPr bwMode="auto">
                <a:xfrm>
                  <a:off x="137" y="2599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«  «</a:t>
                  </a:r>
                </a:p>
              </p:txBody>
            </p:sp>
          </p:grpSp>
        </p:grpSp>
        <p:grpSp>
          <p:nvGrpSpPr>
            <p:cNvPr id="22559" name="Group 84"/>
            <p:cNvGrpSpPr>
              <a:grpSpLocks/>
            </p:cNvGrpSpPr>
            <p:nvPr/>
          </p:nvGrpSpPr>
          <p:grpSpPr bwMode="auto">
            <a:xfrm>
              <a:off x="3769" y="2596"/>
              <a:ext cx="952" cy="406"/>
              <a:chOff x="3769" y="2596"/>
              <a:chExt cx="952" cy="406"/>
            </a:xfrm>
          </p:grpSpPr>
          <p:sp>
            <p:nvSpPr>
              <p:cNvPr id="22576" name="Rectangle 85"/>
              <p:cNvSpPr>
                <a:spLocks noChangeArrowheads="1"/>
              </p:cNvSpPr>
              <p:nvPr/>
            </p:nvSpPr>
            <p:spPr bwMode="auto">
              <a:xfrm>
                <a:off x="3769" y="2667"/>
                <a:ext cx="952" cy="134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577" name="Rectangle 86"/>
              <p:cNvSpPr>
                <a:spLocks noChangeArrowheads="1"/>
              </p:cNvSpPr>
              <p:nvPr/>
            </p:nvSpPr>
            <p:spPr bwMode="auto">
              <a:xfrm>
                <a:off x="3769" y="2811"/>
                <a:ext cx="952" cy="136"/>
              </a:xfrm>
              <a:prstGeom prst="rect">
                <a:avLst/>
              </a:prstGeom>
              <a:solidFill>
                <a:srgbClr val="00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22578" name="Group 87"/>
              <p:cNvGrpSpPr>
                <a:grpSpLocks/>
              </p:cNvGrpSpPr>
              <p:nvPr/>
            </p:nvGrpSpPr>
            <p:grpSpPr bwMode="auto">
              <a:xfrm>
                <a:off x="3779" y="2596"/>
                <a:ext cx="887" cy="406"/>
                <a:chOff x="3779" y="2596"/>
                <a:chExt cx="887" cy="406"/>
              </a:xfrm>
            </p:grpSpPr>
            <p:sp>
              <p:nvSpPr>
                <p:cNvPr id="22579" name="Rectangle 88"/>
                <p:cNvSpPr>
                  <a:spLocks noChangeArrowheads="1"/>
                </p:cNvSpPr>
                <p:nvPr/>
              </p:nvSpPr>
              <p:spPr bwMode="auto">
                <a:xfrm>
                  <a:off x="3779" y="2752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»  »</a:t>
                  </a:r>
                </a:p>
              </p:txBody>
            </p:sp>
            <p:sp>
              <p:nvSpPr>
                <p:cNvPr id="22580" name="Rectangle 89"/>
                <p:cNvSpPr>
                  <a:spLocks noChangeArrowheads="1"/>
                </p:cNvSpPr>
                <p:nvPr/>
              </p:nvSpPr>
              <p:spPr bwMode="auto">
                <a:xfrm>
                  <a:off x="4283" y="2752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»  »</a:t>
                  </a:r>
                </a:p>
              </p:txBody>
            </p:sp>
            <p:sp>
              <p:nvSpPr>
                <p:cNvPr id="22581" name="Rectangle 90"/>
                <p:cNvSpPr>
                  <a:spLocks noChangeArrowheads="1"/>
                </p:cNvSpPr>
                <p:nvPr/>
              </p:nvSpPr>
              <p:spPr bwMode="auto">
                <a:xfrm>
                  <a:off x="4283" y="2596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«  «</a:t>
                  </a:r>
                </a:p>
              </p:txBody>
            </p:sp>
            <p:sp>
              <p:nvSpPr>
                <p:cNvPr id="22582" name="Rectangle 91"/>
                <p:cNvSpPr>
                  <a:spLocks noChangeArrowheads="1"/>
                </p:cNvSpPr>
                <p:nvPr/>
              </p:nvSpPr>
              <p:spPr bwMode="auto">
                <a:xfrm>
                  <a:off x="3791" y="2608"/>
                  <a:ext cx="38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/>
                    <a:t>«  «</a:t>
                  </a:r>
                </a:p>
              </p:txBody>
            </p:sp>
          </p:grpSp>
        </p:grpSp>
        <p:grpSp>
          <p:nvGrpSpPr>
            <p:cNvPr id="22560" name="Group 92"/>
            <p:cNvGrpSpPr>
              <a:grpSpLocks/>
            </p:cNvGrpSpPr>
            <p:nvPr/>
          </p:nvGrpSpPr>
          <p:grpSpPr bwMode="auto">
            <a:xfrm>
              <a:off x="1317" y="3237"/>
              <a:ext cx="368" cy="815"/>
              <a:chOff x="1317" y="3237"/>
              <a:chExt cx="368" cy="815"/>
            </a:xfrm>
          </p:grpSpPr>
          <p:grpSp>
            <p:nvGrpSpPr>
              <p:cNvPr id="22569" name="Group 93"/>
              <p:cNvGrpSpPr>
                <a:grpSpLocks/>
              </p:cNvGrpSpPr>
              <p:nvPr/>
            </p:nvGrpSpPr>
            <p:grpSpPr bwMode="auto">
              <a:xfrm>
                <a:off x="1363" y="3241"/>
                <a:ext cx="280" cy="808"/>
                <a:chOff x="1363" y="3241"/>
                <a:chExt cx="280" cy="808"/>
              </a:xfrm>
            </p:grpSpPr>
            <p:sp>
              <p:nvSpPr>
                <p:cNvPr id="22574" name="Rectangle 94"/>
                <p:cNvSpPr>
                  <a:spLocks noChangeArrowheads="1"/>
                </p:cNvSpPr>
                <p:nvPr/>
              </p:nvSpPr>
              <p:spPr bwMode="auto">
                <a:xfrm>
                  <a:off x="1363" y="3241"/>
                  <a:ext cx="136" cy="808"/>
                </a:xfrm>
                <a:prstGeom prst="rect">
                  <a:avLst/>
                </a:prstGeom>
                <a:solidFill>
                  <a:srgbClr val="00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575" name="Rectangle 95"/>
                <p:cNvSpPr>
                  <a:spLocks noChangeArrowheads="1"/>
                </p:cNvSpPr>
                <p:nvPr/>
              </p:nvSpPr>
              <p:spPr bwMode="auto">
                <a:xfrm>
                  <a:off x="1507" y="3241"/>
                  <a:ext cx="136" cy="808"/>
                </a:xfrm>
                <a:prstGeom prst="rect">
                  <a:avLst/>
                </a:prstGeom>
                <a:solidFill>
                  <a:srgbClr val="00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2570" name="Rectangle 96"/>
              <p:cNvSpPr>
                <a:spLocks noChangeArrowheads="1"/>
              </p:cNvSpPr>
              <p:nvPr/>
            </p:nvSpPr>
            <p:spPr bwMode="auto">
              <a:xfrm rot="5400000">
                <a:off x="1250" y="3304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71" name="Rectangle 97"/>
              <p:cNvSpPr>
                <a:spLocks noChangeArrowheads="1"/>
              </p:cNvSpPr>
              <p:nvPr/>
            </p:nvSpPr>
            <p:spPr bwMode="auto">
              <a:xfrm rot="5400000">
                <a:off x="1250" y="3736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72" name="Rectangle 98"/>
              <p:cNvSpPr>
                <a:spLocks noChangeArrowheads="1"/>
              </p:cNvSpPr>
              <p:nvPr/>
            </p:nvSpPr>
            <p:spPr bwMode="auto">
              <a:xfrm rot="-5400000">
                <a:off x="1368" y="3734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73" name="Rectangle 99"/>
              <p:cNvSpPr>
                <a:spLocks noChangeArrowheads="1"/>
              </p:cNvSpPr>
              <p:nvPr/>
            </p:nvSpPr>
            <p:spPr bwMode="auto">
              <a:xfrm rot="-5400000">
                <a:off x="1368" y="3314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</p:grpSp>
        <p:grpSp>
          <p:nvGrpSpPr>
            <p:cNvPr id="22561" name="Group 100"/>
            <p:cNvGrpSpPr>
              <a:grpSpLocks/>
            </p:cNvGrpSpPr>
            <p:nvPr/>
          </p:nvGrpSpPr>
          <p:grpSpPr bwMode="auto">
            <a:xfrm>
              <a:off x="3153" y="3250"/>
              <a:ext cx="368" cy="815"/>
              <a:chOff x="3153" y="3250"/>
              <a:chExt cx="368" cy="815"/>
            </a:xfrm>
          </p:grpSpPr>
          <p:grpSp>
            <p:nvGrpSpPr>
              <p:cNvPr id="22562" name="Group 101"/>
              <p:cNvGrpSpPr>
                <a:grpSpLocks/>
              </p:cNvGrpSpPr>
              <p:nvPr/>
            </p:nvGrpSpPr>
            <p:grpSpPr bwMode="auto">
              <a:xfrm>
                <a:off x="3199" y="3254"/>
                <a:ext cx="280" cy="808"/>
                <a:chOff x="3199" y="3254"/>
                <a:chExt cx="280" cy="808"/>
              </a:xfrm>
            </p:grpSpPr>
            <p:sp>
              <p:nvSpPr>
                <p:cNvPr id="22567" name="Rectangle 102"/>
                <p:cNvSpPr>
                  <a:spLocks noChangeArrowheads="1"/>
                </p:cNvSpPr>
                <p:nvPr/>
              </p:nvSpPr>
              <p:spPr bwMode="auto">
                <a:xfrm>
                  <a:off x="3199" y="3254"/>
                  <a:ext cx="136" cy="808"/>
                </a:xfrm>
                <a:prstGeom prst="rect">
                  <a:avLst/>
                </a:prstGeom>
                <a:solidFill>
                  <a:srgbClr val="00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56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43" y="3254"/>
                  <a:ext cx="136" cy="808"/>
                </a:xfrm>
                <a:prstGeom prst="rect">
                  <a:avLst/>
                </a:prstGeom>
                <a:solidFill>
                  <a:srgbClr val="00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22563" name="Rectangle 104"/>
              <p:cNvSpPr>
                <a:spLocks noChangeArrowheads="1"/>
              </p:cNvSpPr>
              <p:nvPr/>
            </p:nvSpPr>
            <p:spPr bwMode="auto">
              <a:xfrm rot="5400000">
                <a:off x="3086" y="3317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64" name="Rectangle 105"/>
              <p:cNvSpPr>
                <a:spLocks noChangeArrowheads="1"/>
              </p:cNvSpPr>
              <p:nvPr/>
            </p:nvSpPr>
            <p:spPr bwMode="auto">
              <a:xfrm rot="5400000">
                <a:off x="3086" y="3749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65" name="Rectangle 106"/>
              <p:cNvSpPr>
                <a:spLocks noChangeArrowheads="1"/>
              </p:cNvSpPr>
              <p:nvPr/>
            </p:nvSpPr>
            <p:spPr bwMode="auto">
              <a:xfrm rot="-5400000">
                <a:off x="3204" y="3747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  <p:sp>
            <p:nvSpPr>
              <p:cNvPr id="22566" name="Rectangle 107"/>
              <p:cNvSpPr>
                <a:spLocks noChangeArrowheads="1"/>
              </p:cNvSpPr>
              <p:nvPr/>
            </p:nvSpPr>
            <p:spPr bwMode="auto">
              <a:xfrm rot="-5400000">
                <a:off x="3204" y="3327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/>
                  <a:t>»  »</a:t>
                </a:r>
              </a:p>
            </p:txBody>
          </p:sp>
        </p:grpSp>
      </p:grpSp>
      <p:sp>
        <p:nvSpPr>
          <p:cNvPr id="22532" name="Rectangle 108"/>
          <p:cNvSpPr>
            <a:spLocks noChangeArrowheads="1"/>
          </p:cNvSpPr>
          <p:nvPr/>
        </p:nvSpPr>
        <p:spPr bwMode="auto">
          <a:xfrm>
            <a:off x="381000" y="5181600"/>
            <a:ext cx="1243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Montreal</a:t>
            </a:r>
          </a:p>
          <a:p>
            <a:pPr algn="ctr" eaLnBrk="0" hangingPunct="0"/>
            <a:r>
              <a:rPr lang="en-US"/>
              <a:t>Node</a:t>
            </a:r>
          </a:p>
        </p:txBody>
      </p:sp>
      <p:sp>
        <p:nvSpPr>
          <p:cNvPr id="22533" name="Rectangle 109"/>
          <p:cNvSpPr>
            <a:spLocks noChangeArrowheads="1"/>
          </p:cNvSpPr>
          <p:nvPr/>
        </p:nvSpPr>
        <p:spPr bwMode="auto">
          <a:xfrm>
            <a:off x="6086475" y="4849813"/>
            <a:ext cx="1017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Halifax</a:t>
            </a:r>
          </a:p>
          <a:p>
            <a:pPr algn="ctr" eaLnBrk="0" hangingPunct="0"/>
            <a:r>
              <a:rPr lang="en-US"/>
              <a:t>Node</a:t>
            </a:r>
          </a:p>
        </p:txBody>
      </p:sp>
      <p:sp>
        <p:nvSpPr>
          <p:cNvPr id="22534" name="Rectangle 110"/>
          <p:cNvSpPr>
            <a:spLocks noChangeArrowheads="1"/>
          </p:cNvSpPr>
          <p:nvPr/>
        </p:nvSpPr>
        <p:spPr bwMode="auto">
          <a:xfrm>
            <a:off x="152400" y="1447800"/>
            <a:ext cx="1484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Vancouver</a:t>
            </a:r>
          </a:p>
          <a:p>
            <a:pPr algn="ctr" eaLnBrk="0" hangingPunct="0"/>
            <a:r>
              <a:rPr lang="en-US"/>
              <a:t>Node</a:t>
            </a:r>
          </a:p>
        </p:txBody>
      </p:sp>
      <p:sp>
        <p:nvSpPr>
          <p:cNvPr id="22535" name="Rectangle 111"/>
          <p:cNvSpPr>
            <a:spLocks noChangeArrowheads="1"/>
          </p:cNvSpPr>
          <p:nvPr/>
        </p:nvSpPr>
        <p:spPr bwMode="auto">
          <a:xfrm>
            <a:off x="7169150" y="1073150"/>
            <a:ext cx="444500" cy="444500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6" name="Rectangle 112"/>
          <p:cNvSpPr>
            <a:spLocks noChangeArrowheads="1"/>
          </p:cNvSpPr>
          <p:nvPr/>
        </p:nvSpPr>
        <p:spPr bwMode="auto">
          <a:xfrm>
            <a:off x="7169150" y="16827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7" name="Rectangle 113"/>
          <p:cNvSpPr>
            <a:spLocks noChangeArrowheads="1"/>
          </p:cNvSpPr>
          <p:nvPr/>
        </p:nvSpPr>
        <p:spPr bwMode="auto">
          <a:xfrm>
            <a:off x="7169150" y="2292350"/>
            <a:ext cx="444500" cy="444500"/>
          </a:xfrm>
          <a:prstGeom prst="rect">
            <a:avLst/>
          </a:prstGeom>
          <a:solidFill>
            <a:srgbClr val="00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8" name="Rectangle 114"/>
          <p:cNvSpPr>
            <a:spLocks noChangeArrowheads="1"/>
          </p:cNvSpPr>
          <p:nvPr/>
        </p:nvSpPr>
        <p:spPr bwMode="auto">
          <a:xfrm>
            <a:off x="7169150" y="2978150"/>
            <a:ext cx="444500" cy="4445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9" name="Rectangle 115"/>
          <p:cNvSpPr>
            <a:spLocks noChangeArrowheads="1"/>
          </p:cNvSpPr>
          <p:nvPr/>
        </p:nvSpPr>
        <p:spPr bwMode="auto">
          <a:xfrm>
            <a:off x="7664450" y="1271588"/>
            <a:ext cx="13017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/>
              <a:t>Buffers</a:t>
            </a:r>
          </a:p>
          <a:p>
            <a:pPr eaLnBrk="0" hangingPunct="0"/>
            <a:endParaRPr lang="en-US" sz="1800"/>
          </a:p>
          <a:p>
            <a:pPr eaLnBrk="0" hangingPunct="0"/>
            <a:r>
              <a:rPr lang="en-US" sz="1800"/>
              <a:t>Processor</a:t>
            </a:r>
          </a:p>
          <a:p>
            <a:pPr eaLnBrk="0" hangingPunct="0"/>
            <a:endParaRPr lang="en-US" sz="1800"/>
          </a:p>
          <a:p>
            <a:pPr eaLnBrk="0" hangingPunct="0"/>
            <a:r>
              <a:rPr lang="en-US" sz="1800"/>
              <a:t>Circuits</a:t>
            </a:r>
          </a:p>
          <a:p>
            <a:pPr eaLnBrk="0" hangingPunct="0"/>
            <a:endParaRPr lang="en-US" sz="1800"/>
          </a:p>
          <a:p>
            <a:pPr eaLnBrk="0" hangingPunct="0"/>
            <a:r>
              <a:rPr lang="en-US" sz="1800"/>
              <a:t>Packets</a:t>
            </a:r>
          </a:p>
        </p:txBody>
      </p:sp>
      <p:sp>
        <p:nvSpPr>
          <p:cNvPr id="22540" name="Rectangle 116"/>
          <p:cNvSpPr>
            <a:spLocks noChangeArrowheads="1"/>
          </p:cNvSpPr>
          <p:nvPr/>
        </p:nvSpPr>
        <p:spPr bwMode="auto">
          <a:xfrm>
            <a:off x="7215188" y="29559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/>
              <a:t>»</a:t>
            </a:r>
          </a:p>
        </p:txBody>
      </p:sp>
      <p:sp>
        <p:nvSpPr>
          <p:cNvPr id="22541" name="Line 117"/>
          <p:cNvSpPr>
            <a:spLocks noChangeShapeType="1"/>
          </p:cNvSpPr>
          <p:nvPr/>
        </p:nvSpPr>
        <p:spPr bwMode="auto">
          <a:xfrm>
            <a:off x="3276600" y="3581400"/>
            <a:ext cx="1066800" cy="190500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18"/>
          <p:cNvSpPr>
            <a:spLocks noChangeShapeType="1"/>
          </p:cNvSpPr>
          <p:nvPr/>
        </p:nvSpPr>
        <p:spPr bwMode="auto">
          <a:xfrm flipH="1">
            <a:off x="3276600" y="3505200"/>
            <a:ext cx="1066800" cy="190500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5121" name="Cloud"/>
          <p:cNvSpPr>
            <a:spLocks noChangeAspect="1" noEditPoints="1" noChangeArrowheads="1"/>
          </p:cNvSpPr>
          <p:nvPr/>
        </p:nvSpPr>
        <p:spPr bwMode="auto">
          <a:xfrm>
            <a:off x="0" y="457200"/>
            <a:ext cx="9144000" cy="5822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 of Cyberspace</a:t>
            </a:r>
          </a:p>
          <a:p>
            <a:r>
              <a:rPr lang="en-US"/>
              <a:t>Moore</a:t>
            </a:r>
          </a:p>
          <a:p>
            <a:pPr lvl="1"/>
            <a:r>
              <a:rPr lang="en-US"/>
              <a:t>Tracing a Suspect on the Internet</a:t>
            </a:r>
          </a:p>
          <a:p>
            <a:pPr lvl="1"/>
            <a:r>
              <a:rPr lang="en-US"/>
              <a:t>Locating Information from E-Mails</a:t>
            </a:r>
          </a:p>
          <a:p>
            <a:pPr lvl="1"/>
            <a:r>
              <a:rPr lang="en-US"/>
              <a:t>Proactive vs Reactive Strategies</a:t>
            </a:r>
          </a:p>
          <a:p>
            <a:r>
              <a:rPr lang="en-US"/>
              <a:t>Clifford</a:t>
            </a:r>
          </a:p>
          <a:p>
            <a:pPr lvl="1"/>
            <a:r>
              <a:rPr lang="en-US"/>
              <a:t>Three Cybercrime Scenarios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 of TCP/IP -- Video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162800" cy="838200"/>
          </a:xfrm>
        </p:spPr>
        <p:txBody>
          <a:bodyPr/>
          <a:lstStyle/>
          <a:p>
            <a:r>
              <a:rPr lang="en-US" i="1"/>
              <a:t>Warriors of the Net: </a:t>
            </a:r>
            <a:r>
              <a:rPr lang="en-US"/>
              <a:t>12 minutes – used by permission of the authors.</a:t>
            </a:r>
          </a:p>
        </p:txBody>
      </p:sp>
      <p:pic>
        <p:nvPicPr>
          <p:cNvPr id="23556" name="Picture 3" descr="Clip_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908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95300" y="20574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 eaLnBrk="0" hangingPunct="0"/>
            <a:r>
              <a:rPr lang="en-US">
                <a:hlinkClick r:id="rId4"/>
              </a:rPr>
              <a:t>http://www.mekabay.com/overview/warriors_of_the_internet.mpg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Tracing a Suspect on the Internet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924800" cy="5029200"/>
          </a:xfrm>
        </p:spPr>
        <p:txBody>
          <a:bodyPr/>
          <a:lstStyle/>
          <a:p>
            <a:r>
              <a:rPr lang="en-US" sz="2800" dirty="0"/>
              <a:t>The Dynamic IP Address</a:t>
            </a:r>
          </a:p>
          <a:p>
            <a:r>
              <a:rPr lang="en-US" sz="2800" dirty="0"/>
              <a:t>Locating the Host</a:t>
            </a:r>
          </a:p>
          <a:p>
            <a:r>
              <a:rPr lang="en-US" sz="2800" dirty="0"/>
              <a:t>DNS Lookup</a:t>
            </a:r>
          </a:p>
          <a:p>
            <a:r>
              <a:rPr lang="en-US" sz="2800" dirty="0"/>
              <a:t>betterwhois.com</a:t>
            </a:r>
          </a:p>
          <a:p>
            <a:r>
              <a:rPr lang="en-US" sz="2800" dirty="0" err="1"/>
              <a:t>SamSpade</a:t>
            </a:r>
            <a:r>
              <a:rPr lang="en-US" sz="2800" dirty="0"/>
              <a:t> Program</a:t>
            </a:r>
          </a:p>
          <a:p>
            <a:r>
              <a:rPr lang="en-US" sz="2800" dirty="0"/>
              <a:t>Locating Information </a:t>
            </a:r>
            <a:br>
              <a:rPr lang="en-US" sz="2800" dirty="0"/>
            </a:br>
            <a:r>
              <a:rPr lang="en-US" sz="2800" dirty="0"/>
              <a:t>from E-Mails</a:t>
            </a:r>
          </a:p>
          <a:p>
            <a:r>
              <a:rPr lang="en-US" sz="2800" dirty="0"/>
              <a:t>E-Mail Headers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828800"/>
            <a:ext cx="456247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Dynamic IP Address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5562600"/>
          </a:xfrm>
        </p:spPr>
        <p:txBody>
          <a:bodyPr/>
          <a:lstStyle/>
          <a:p>
            <a:r>
              <a:rPr lang="en-US" sz="2200"/>
              <a:t>Suspect may have own connection to ‘Net</a:t>
            </a:r>
          </a:p>
          <a:p>
            <a:pPr lvl="1"/>
            <a:r>
              <a:rPr lang="en-US" sz="2200"/>
              <a:t>Has permanent IP address</a:t>
            </a:r>
          </a:p>
          <a:p>
            <a:pPr lvl="1"/>
            <a:r>
              <a:rPr lang="en-US" sz="2200"/>
              <a:t>E.g., gmail.com has IP address 64.233.171.83</a:t>
            </a:r>
          </a:p>
          <a:p>
            <a:pPr lvl="1"/>
            <a:r>
              <a:rPr lang="en-US" sz="2200"/>
              <a:t>Norwich.edu is 192.149.109.197</a:t>
            </a:r>
          </a:p>
          <a:p>
            <a:r>
              <a:rPr lang="en-US" sz="2200"/>
              <a:t>Or suspect connects to Internet via ISP</a:t>
            </a:r>
          </a:p>
          <a:p>
            <a:pPr lvl="1"/>
            <a:r>
              <a:rPr lang="en-US" sz="2200"/>
              <a:t>DHCP (Dynamic Host Configuration Protocol)</a:t>
            </a:r>
          </a:p>
          <a:p>
            <a:pPr lvl="1"/>
            <a:r>
              <a:rPr lang="en-US" sz="2200"/>
              <a:t>User is assigned temporary “dynamic” address</a:t>
            </a:r>
          </a:p>
          <a:p>
            <a:pPr lvl="1"/>
            <a:r>
              <a:rPr lang="en-US" sz="2200"/>
              <a:t>Re-used and not unique</a:t>
            </a:r>
          </a:p>
          <a:p>
            <a:pPr lvl="1"/>
            <a:r>
              <a:rPr lang="en-US" sz="2200"/>
              <a:t>Logged by ISP for some time (days to forever)</a:t>
            </a:r>
          </a:p>
          <a:p>
            <a:pPr lvl="1"/>
            <a:r>
              <a:rPr lang="en-US" sz="2200"/>
              <a:t>Must absolutely get cooperation of ISP and obtain records (if they still exist) under subpoena</a:t>
            </a:r>
          </a:p>
          <a:p>
            <a:pPr lvl="1"/>
            <a:r>
              <a:rPr lang="en-US" sz="2200"/>
              <a:t>The records will show match of dynamic address to user’s modem’s MAC (media access control) address and from there to the </a:t>
            </a:r>
            <a:r>
              <a:rPr lang="en-US" sz="2200" i="1"/>
              <a:t>assigned</a:t>
            </a:r>
            <a:r>
              <a:rPr lang="en-US" sz="2200"/>
              <a:t> modem location, authorized user, address and so on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6200" y="5486400"/>
            <a:ext cx="1346200" cy="9540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/>
              <a:t>What would </a:t>
            </a:r>
            <a:br>
              <a:rPr lang="en-US" sz="1400"/>
            </a:br>
            <a:r>
              <a:rPr lang="en-US" sz="1400"/>
              <a:t>an unsecured</a:t>
            </a:r>
          </a:p>
          <a:p>
            <a:pPr algn="r" eaLnBrk="0" hangingPunct="0"/>
            <a:r>
              <a:rPr lang="en-US" sz="1400"/>
              <a:t>WAP do to</a:t>
            </a:r>
            <a:br>
              <a:rPr lang="en-US" sz="1400"/>
            </a:br>
            <a:r>
              <a:rPr lang="en-US" sz="1400"/>
              <a:t>this linkage?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the Host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ICANN (Internet Corporation for Assigned Names and Numbers) </a:t>
            </a:r>
            <a:r>
              <a:rPr lang="en-US" dirty="0">
                <a:latin typeface="Arial Narrow" pitchFamily="34" charset="0"/>
                <a:hlinkClick r:id="rId3"/>
              </a:rPr>
              <a:t>http://www.icann.org/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Global coordination of IP address assignments</a:t>
            </a:r>
          </a:p>
          <a:p>
            <a:pPr lvl="1"/>
            <a:r>
              <a:rPr lang="en-US" dirty="0"/>
              <a:t>Defines rules for domain names</a:t>
            </a:r>
          </a:p>
          <a:p>
            <a:r>
              <a:rPr lang="en-US" dirty="0" err="1"/>
              <a:t>InterNIC</a:t>
            </a:r>
            <a:r>
              <a:rPr lang="en-US" dirty="0"/>
              <a:t> &lt; </a:t>
            </a:r>
            <a:r>
              <a:rPr lang="en-US" dirty="0">
                <a:latin typeface="Arial Narrow" pitchFamily="34" charset="0"/>
                <a:hlinkClick r:id="rId3"/>
              </a:rPr>
              <a:t>http://www.icann.org/</a:t>
            </a:r>
            <a:r>
              <a:rPr lang="en-US" dirty="0"/>
              <a:t> &gt; </a:t>
            </a:r>
            <a:br>
              <a:rPr lang="en-US" dirty="0"/>
            </a:br>
            <a:r>
              <a:rPr lang="en-US" dirty="0"/>
              <a:t>points to registrars around </a:t>
            </a:r>
            <a:br>
              <a:rPr lang="en-US" dirty="0"/>
            </a:br>
            <a:r>
              <a:rPr lang="en-US" dirty="0"/>
              <a:t>world</a:t>
            </a:r>
          </a:p>
          <a:p>
            <a:pPr lvl="1"/>
            <a:r>
              <a:rPr lang="en-US" dirty="0"/>
              <a:t>See lists e.g., 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4"/>
              </a:rPr>
              <a:t>http://www.internic.net/origin.html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809875" cy="225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7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93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Lookup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/>
              <a:t>WHOIS functions available online from each registrar</a:t>
            </a:r>
          </a:p>
          <a:p>
            <a:pPr lvl="1"/>
            <a:r>
              <a:rPr lang="en-US"/>
              <a:t>But </a:t>
            </a:r>
            <a:r>
              <a:rPr lang="en-US">
                <a:latin typeface="Arial Narrow" pitchFamily="34" charset="0"/>
                <a:hlinkClick r:id="rId3"/>
              </a:rPr>
              <a:t>http://www.betterwhois.com/</a:t>
            </a:r>
            <a:r>
              <a:rPr lang="en-US"/>
              <a:t> works with all registrars (see next page)</a:t>
            </a:r>
          </a:p>
          <a:p>
            <a:r>
              <a:rPr lang="en-US"/>
              <a:t>Many other tools available online for DNS lookup</a:t>
            </a:r>
          </a:p>
          <a:p>
            <a:r>
              <a:rPr lang="en-US"/>
              <a:t>SamSpade tool and service from </a:t>
            </a:r>
            <a:r>
              <a:rPr lang="en-US">
                <a:hlinkClick r:id="rId4"/>
              </a:rPr>
              <a:t>http://www.samspade.org</a:t>
            </a:r>
            <a:r>
              <a:rPr lang="en-US"/>
              <a:t> can find many records as well as providing additional functions (see page after next)</a:t>
            </a:r>
          </a:p>
          <a:p>
            <a:r>
              <a:rPr lang="en-US"/>
              <a:t>Info in registry may be false or out of date</a:t>
            </a:r>
          </a:p>
          <a:p>
            <a:pPr lvl="1"/>
            <a:r>
              <a:rPr lang="en-US"/>
              <a:t>Often see dummy phone numbers in DNS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Information from E-Mails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162800" cy="4648200"/>
          </a:xfrm>
        </p:spPr>
        <p:txBody>
          <a:bodyPr/>
          <a:lstStyle/>
          <a:p>
            <a:r>
              <a:rPr lang="en-US"/>
              <a:t>Headers are crucially important</a:t>
            </a:r>
          </a:p>
          <a:p>
            <a:pPr lvl="1"/>
            <a:r>
              <a:rPr lang="en-US"/>
              <a:t>Often stripped from display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477000" cy="4406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E-Mail Headers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4648200"/>
          </a:xfrm>
        </p:spPr>
        <p:txBody>
          <a:bodyPr/>
          <a:lstStyle/>
          <a:p>
            <a:r>
              <a:rPr lang="en-US"/>
              <a:t>Can be displayed through e-mail options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74788"/>
            <a:ext cx="6553200" cy="53832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81000" y="2438400"/>
            <a:ext cx="1808163" cy="1016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/>
              <a:t>This example</a:t>
            </a:r>
            <a:br>
              <a:rPr lang="en-US" i="1"/>
            </a:br>
            <a:r>
              <a:rPr lang="en-US" i="1"/>
              <a:t>is from</a:t>
            </a:r>
            <a:br>
              <a:rPr lang="en-US" i="1"/>
            </a:br>
            <a:r>
              <a:rPr lang="en-US" i="1"/>
              <a:t>MS-Outlook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52400"/>
            <a:ext cx="3200400" cy="985837"/>
          </a:xfrm>
        </p:spPr>
        <p:txBody>
          <a:bodyPr/>
          <a:lstStyle/>
          <a:p>
            <a:r>
              <a:rPr lang="en-US" dirty="0"/>
              <a:t>E-Mail Headers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838200" y="5791200"/>
            <a:ext cx="7932738" cy="1016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NEVER simply forward an e-mail of interest to an investigator;</a:t>
            </a:r>
            <a:br>
              <a:rPr lang="en-US"/>
            </a:br>
            <a:r>
              <a:rPr lang="en-US"/>
              <a:t>always copy and paste the headers into your message to avoid </a:t>
            </a:r>
            <a:br>
              <a:rPr lang="en-US"/>
            </a:br>
            <a:r>
              <a:rPr lang="en-US"/>
              <a:t>corrupting the header.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2169" cy="574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05" y="1138237"/>
            <a:ext cx="51244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Proactive vs Reactive Strategies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crimes are difficult to locate before they happen – need victim complaint to find out</a:t>
            </a:r>
          </a:p>
          <a:p>
            <a:pPr lvl="1"/>
            <a:r>
              <a:rPr lang="en-US"/>
              <a:t>Identity theft</a:t>
            </a:r>
          </a:p>
          <a:p>
            <a:pPr lvl="1"/>
            <a:r>
              <a:rPr lang="en-US"/>
              <a:t>Cyberstalking</a:t>
            </a:r>
          </a:p>
          <a:p>
            <a:r>
              <a:rPr lang="en-US"/>
              <a:t>Others benefit from dragnets</a:t>
            </a:r>
          </a:p>
          <a:p>
            <a:pPr lvl="1"/>
            <a:r>
              <a:rPr lang="en-US"/>
              <a:t>Child pornography</a:t>
            </a:r>
          </a:p>
          <a:p>
            <a:pPr lvl="1"/>
            <a:r>
              <a:rPr lang="en-US"/>
              <a:t>Child abuse</a:t>
            </a:r>
          </a:p>
          <a:p>
            <a:r>
              <a:rPr lang="en-US"/>
              <a:t>Officers need familiarity with argot (slang), culture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Overview of Cyberspace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848600" cy="4648200"/>
          </a:xfrm>
        </p:spPr>
        <p:txBody>
          <a:bodyPr lIns="92075" tIns="46038" rIns="92075" bIns="46038"/>
          <a:lstStyle/>
          <a:p>
            <a:r>
              <a:rPr lang="en-US"/>
              <a:t>The Evolution of Cyberspace</a:t>
            </a:r>
          </a:p>
          <a:p>
            <a:r>
              <a:rPr lang="en-US"/>
              <a:t>News</a:t>
            </a:r>
          </a:p>
          <a:p>
            <a:r>
              <a:rPr lang="en-US"/>
              <a:t>The Internet</a:t>
            </a:r>
          </a:p>
          <a:p>
            <a:r>
              <a:rPr lang="en-US"/>
              <a:t>The World Wide Web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0" t="21217" r="5151" b="8892"/>
          <a:stretch>
            <a:fillRect/>
          </a:stretch>
        </p:blipFill>
        <p:spPr bwMode="auto">
          <a:xfrm>
            <a:off x="5257800" y="1295400"/>
            <a:ext cx="3429000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Stings: Entrapment?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696200" cy="5486400"/>
          </a:xfrm>
        </p:spPr>
        <p:txBody>
          <a:bodyPr/>
          <a:lstStyle/>
          <a:p>
            <a:r>
              <a:rPr lang="en-US" dirty="0"/>
              <a:t>Must not give any basis for claim that officer </a:t>
            </a:r>
            <a:r>
              <a:rPr lang="en-US" i="1" dirty="0"/>
              <a:t>initiated, suggested, prompted, </a:t>
            </a:r>
            <a:r>
              <a:rPr lang="en-US" dirty="0"/>
              <a:t>or</a:t>
            </a:r>
            <a:r>
              <a:rPr lang="en-US" i="1" dirty="0"/>
              <a:t> encouraged </a:t>
            </a:r>
          </a:p>
          <a:p>
            <a:pPr lvl="1"/>
            <a:r>
              <a:rPr lang="en-US" dirty="0"/>
              <a:t>Illegal activity or</a:t>
            </a:r>
          </a:p>
          <a:p>
            <a:pPr lvl="1"/>
            <a:r>
              <a:rPr lang="en-US" dirty="0"/>
              <a:t>Investigative actions that violate privacy or</a:t>
            </a:r>
          </a:p>
          <a:p>
            <a:pPr lvl="1"/>
            <a:r>
              <a:rPr lang="en-US" dirty="0"/>
              <a:t>Convert a civilian into an agent of law enforcement to violate legal restrictions</a:t>
            </a:r>
          </a:p>
          <a:p>
            <a:r>
              <a:rPr lang="en-US" dirty="0"/>
              <a:t>ENTRAPMENT can destroy case</a:t>
            </a:r>
          </a:p>
          <a:p>
            <a:pPr lvl="1"/>
            <a:r>
              <a:rPr lang="en-US" dirty="0"/>
              <a:t>Why? 4</a:t>
            </a:r>
            <a:r>
              <a:rPr lang="en-US" baseline="30000" dirty="0"/>
              <a:t>th</a:t>
            </a:r>
            <a:r>
              <a:rPr lang="en-US" dirty="0"/>
              <a:t> Amendment safeguards</a:t>
            </a:r>
          </a:p>
          <a:p>
            <a:r>
              <a:rPr lang="en-US" dirty="0" err="1"/>
              <a:t>Sorrells</a:t>
            </a:r>
            <a:r>
              <a:rPr lang="en-US" dirty="0"/>
              <a:t> v. United States (1932)</a:t>
            </a:r>
          </a:p>
          <a:p>
            <a:pPr lvl="1"/>
            <a:r>
              <a:rPr lang="en-US" dirty="0"/>
              <a:t>SCOTUS ruled that entrapment defense must show proof that LEO </a:t>
            </a:r>
            <a:r>
              <a:rPr lang="en-US" i="1" dirty="0"/>
              <a:t>encouraged</a:t>
            </a:r>
            <a:r>
              <a:rPr lang="en-US" dirty="0"/>
              <a:t> crime</a:t>
            </a:r>
          </a:p>
          <a:p>
            <a:pPr lvl="1"/>
            <a:r>
              <a:rPr lang="en-US" dirty="0"/>
              <a:t>Defendant </a:t>
            </a:r>
            <a:r>
              <a:rPr lang="en-US" i="1" dirty="0"/>
              <a:t>would not have been predisposed </a:t>
            </a:r>
            <a:r>
              <a:rPr lang="en-US" dirty="0"/>
              <a:t>to commit crime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United States v. Poehlman (2000)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20000" cy="5334000"/>
          </a:xfrm>
        </p:spPr>
        <p:txBody>
          <a:bodyPr/>
          <a:lstStyle/>
          <a:p>
            <a:r>
              <a:rPr lang="en-US" sz="2300"/>
              <a:t>Poehlman alleged to have met undercover LEO to have sex with minor</a:t>
            </a:r>
          </a:p>
          <a:p>
            <a:r>
              <a:rPr lang="en-US" sz="2300"/>
              <a:t>But defendant said he started online discussions with LEO to form </a:t>
            </a:r>
            <a:r>
              <a:rPr lang="en-US" sz="2300" i="1"/>
              <a:t>adult</a:t>
            </a:r>
            <a:r>
              <a:rPr lang="en-US" sz="2300"/>
              <a:t> relationship</a:t>
            </a:r>
          </a:p>
          <a:p>
            <a:r>
              <a:rPr lang="en-US" sz="2300"/>
              <a:t>LEO wrote she was looking for someone “to train her daughters in the ways of the world”</a:t>
            </a:r>
          </a:p>
          <a:p>
            <a:r>
              <a:rPr lang="en-US" sz="2300"/>
              <a:t>Poehlman explicitly said he wasn’t interested and LEO responded that she would terminate relationship</a:t>
            </a:r>
          </a:p>
          <a:p>
            <a:r>
              <a:rPr lang="en-US" sz="2300"/>
              <a:t>Poehlman offered to “train” daughters as way of continuing relation but claimed he had no intention of having sex with them – was ploy</a:t>
            </a:r>
          </a:p>
          <a:p>
            <a:r>
              <a:rPr lang="en-US" sz="2300"/>
              <a:t>SCOTUS ruled in favor of defendant: evidence that pedophilia was not his original intent &amp; LEO was significantly responsible for his actions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Cybercrime Scenarios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5438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/>
              <a:t>YOU ARE RESPONSIBLE FOR STUDYING THESE CASES IN DETAIL</a:t>
            </a:r>
          </a:p>
          <a:p>
            <a:r>
              <a:rPr lang="en-US"/>
              <a:t>Cases presented by Ivan Orton in Ch 3 of Prof Clifford’s text:</a:t>
            </a:r>
          </a:p>
          <a:p>
            <a:pPr lvl="1"/>
            <a:r>
              <a:rPr lang="en-US"/>
              <a:t>Janet Davis – intrusion and data theft</a:t>
            </a:r>
          </a:p>
          <a:p>
            <a:pPr lvl="1"/>
            <a:r>
              <a:rPr lang="en-US"/>
              <a:t>Mel Howard – intrusion and data destruction</a:t>
            </a:r>
          </a:p>
          <a:p>
            <a:pPr lvl="1"/>
            <a:r>
              <a:rPr lang="en-US"/>
              <a:t>Allen Worley – harassment and stalking via e-mail</a:t>
            </a:r>
          </a:p>
          <a:p>
            <a:r>
              <a:rPr lang="en-US"/>
              <a:t>Study closely – will be discussed throughout remainder of course AND IN EXAMS</a:t>
            </a:r>
          </a:p>
          <a:p>
            <a:pPr lvl="1"/>
            <a:r>
              <a:rPr lang="en-US"/>
              <a:t>Events</a:t>
            </a:r>
          </a:p>
          <a:p>
            <a:pPr lvl="1"/>
            <a:r>
              <a:rPr lang="en-US"/>
              <a:t>Investigation</a:t>
            </a:r>
          </a:p>
          <a:p>
            <a:pPr lvl="1"/>
            <a:r>
              <a:rPr lang="en-US"/>
              <a:t>Prosecution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Evolution of Cyberspace</a:t>
            </a:r>
          </a:p>
        </p:txBody>
      </p:sp>
      <p:sp>
        <p:nvSpPr>
          <p:cNvPr id="1028" name="Oval 3"/>
          <p:cNvSpPr>
            <a:spLocks noChangeArrowheads="1"/>
          </p:cNvSpPr>
          <p:nvPr/>
        </p:nvSpPr>
        <p:spPr bwMode="auto">
          <a:xfrm>
            <a:off x="539750" y="1530350"/>
            <a:ext cx="4864100" cy="5168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auto">
          <a:xfrm>
            <a:off x="6407150" y="1911350"/>
            <a:ext cx="2578100" cy="44069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4425950" y="2444750"/>
            <a:ext cx="2425700" cy="673100"/>
          </a:xfrm>
          <a:prstGeom prst="hexagon">
            <a:avLst>
              <a:gd name="adj" fmla="val 90078"/>
              <a:gd name="vf" fmla="val 115470"/>
            </a:avLst>
          </a:prstGeom>
          <a:solidFill>
            <a:srgbClr val="22B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1225550" y="26733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>
            <a:off x="3054350" y="1606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3" name="AutoShape 8"/>
          <p:cNvSpPr>
            <a:spLocks noChangeArrowheads="1"/>
          </p:cNvSpPr>
          <p:nvPr/>
        </p:nvSpPr>
        <p:spPr bwMode="auto">
          <a:xfrm>
            <a:off x="2063750" y="18351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" name="AutoShape 9"/>
          <p:cNvSpPr>
            <a:spLocks noChangeArrowheads="1"/>
          </p:cNvSpPr>
          <p:nvPr/>
        </p:nvSpPr>
        <p:spPr bwMode="auto">
          <a:xfrm>
            <a:off x="2749550" y="20637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>
            <a:off x="692150" y="3892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6" name="AutoShape 11"/>
          <p:cNvSpPr>
            <a:spLocks noChangeArrowheads="1"/>
          </p:cNvSpPr>
          <p:nvPr/>
        </p:nvSpPr>
        <p:spPr bwMode="auto">
          <a:xfrm>
            <a:off x="4806950" y="4273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7" name="AutoShape 12"/>
          <p:cNvSpPr>
            <a:spLocks noChangeArrowheads="1"/>
          </p:cNvSpPr>
          <p:nvPr/>
        </p:nvSpPr>
        <p:spPr bwMode="auto">
          <a:xfrm>
            <a:off x="3816350" y="2368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8" name="AutoShape 13"/>
          <p:cNvSpPr>
            <a:spLocks noChangeArrowheads="1"/>
          </p:cNvSpPr>
          <p:nvPr/>
        </p:nvSpPr>
        <p:spPr bwMode="auto">
          <a:xfrm>
            <a:off x="3359150" y="54927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9" name="AutoShape 14"/>
          <p:cNvSpPr>
            <a:spLocks noChangeArrowheads="1"/>
          </p:cNvSpPr>
          <p:nvPr/>
        </p:nvSpPr>
        <p:spPr bwMode="auto">
          <a:xfrm>
            <a:off x="3587750" y="2901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0" name="AutoShape 15"/>
          <p:cNvSpPr>
            <a:spLocks noChangeArrowheads="1"/>
          </p:cNvSpPr>
          <p:nvPr/>
        </p:nvSpPr>
        <p:spPr bwMode="auto">
          <a:xfrm>
            <a:off x="2216150" y="3663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041" name="Group 16"/>
          <p:cNvGrpSpPr>
            <a:grpSpLocks/>
          </p:cNvGrpSpPr>
          <p:nvPr/>
        </p:nvGrpSpPr>
        <p:grpSpPr bwMode="auto">
          <a:xfrm>
            <a:off x="7702550" y="2139950"/>
            <a:ext cx="977900" cy="977900"/>
            <a:chOff x="4852" y="1348"/>
            <a:chExt cx="616" cy="616"/>
          </a:xfrm>
        </p:grpSpPr>
        <p:sp>
          <p:nvSpPr>
            <p:cNvPr id="1073" name="AutoShape 17"/>
            <p:cNvSpPr>
              <a:spLocks noChangeArrowheads="1"/>
            </p:cNvSpPr>
            <p:nvPr/>
          </p:nvSpPr>
          <p:spPr bwMode="auto">
            <a:xfrm>
              <a:off x="4852" y="1348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74" name="AutoShape 18"/>
            <p:cNvSpPr>
              <a:spLocks noChangeArrowheads="1"/>
            </p:cNvSpPr>
            <p:nvPr/>
          </p:nvSpPr>
          <p:spPr bwMode="auto">
            <a:xfrm>
              <a:off x="4948" y="1444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75" name="AutoShape 19"/>
            <p:cNvSpPr>
              <a:spLocks noChangeArrowheads="1"/>
            </p:cNvSpPr>
            <p:nvPr/>
          </p:nvSpPr>
          <p:spPr bwMode="auto">
            <a:xfrm>
              <a:off x="5044" y="1540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76" name="AutoShape 20"/>
            <p:cNvSpPr>
              <a:spLocks noChangeArrowheads="1"/>
            </p:cNvSpPr>
            <p:nvPr/>
          </p:nvSpPr>
          <p:spPr bwMode="auto">
            <a:xfrm>
              <a:off x="5140" y="1636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42" name="Group 21"/>
          <p:cNvGrpSpPr>
            <a:grpSpLocks/>
          </p:cNvGrpSpPr>
          <p:nvPr/>
        </p:nvGrpSpPr>
        <p:grpSpPr bwMode="auto">
          <a:xfrm>
            <a:off x="8159750" y="3511550"/>
            <a:ext cx="444500" cy="520700"/>
            <a:chOff x="5140" y="2212"/>
            <a:chExt cx="280" cy="328"/>
          </a:xfrm>
        </p:grpSpPr>
        <p:sp>
          <p:nvSpPr>
            <p:cNvPr id="1071" name="AutoShape 22"/>
            <p:cNvSpPr>
              <a:spLocks noChangeArrowheads="1"/>
            </p:cNvSpPr>
            <p:nvPr/>
          </p:nvSpPr>
          <p:spPr bwMode="auto">
            <a:xfrm>
              <a:off x="5188" y="2212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72" name="AutoShape 23"/>
            <p:cNvSpPr>
              <a:spLocks noChangeArrowheads="1"/>
            </p:cNvSpPr>
            <p:nvPr/>
          </p:nvSpPr>
          <p:spPr bwMode="auto">
            <a:xfrm>
              <a:off x="5140" y="2260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43" name="AutoShape 24"/>
          <p:cNvSpPr>
            <a:spLocks noChangeArrowheads="1"/>
          </p:cNvSpPr>
          <p:nvPr/>
        </p:nvSpPr>
        <p:spPr bwMode="auto">
          <a:xfrm>
            <a:off x="2139950" y="2673350"/>
            <a:ext cx="1130300" cy="596900"/>
          </a:xfrm>
          <a:prstGeom prst="rightArrow">
            <a:avLst>
              <a:gd name="adj1" fmla="val 50000"/>
              <a:gd name="adj2" fmla="val 9469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4" name="AutoShape 25"/>
          <p:cNvSpPr>
            <a:spLocks noChangeArrowheads="1"/>
          </p:cNvSpPr>
          <p:nvPr/>
        </p:nvSpPr>
        <p:spPr bwMode="auto">
          <a:xfrm>
            <a:off x="1758950" y="5340350"/>
            <a:ext cx="1130300" cy="596900"/>
          </a:xfrm>
          <a:prstGeom prst="leftArrow">
            <a:avLst>
              <a:gd name="adj1" fmla="val 50000"/>
              <a:gd name="adj2" fmla="val 9467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5" name="AutoShape 26"/>
          <p:cNvSpPr>
            <a:spLocks noChangeArrowheads="1"/>
          </p:cNvSpPr>
          <p:nvPr/>
        </p:nvSpPr>
        <p:spPr bwMode="auto">
          <a:xfrm>
            <a:off x="4083050" y="4616450"/>
            <a:ext cx="596900" cy="1130300"/>
          </a:xfrm>
          <a:prstGeom prst="downArrow">
            <a:avLst>
              <a:gd name="adj1" fmla="val 50000"/>
              <a:gd name="adj2" fmla="val 9469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046" name="Group 27"/>
          <p:cNvGrpSpPr>
            <a:grpSpLocks/>
          </p:cNvGrpSpPr>
          <p:nvPr/>
        </p:nvGrpSpPr>
        <p:grpSpPr bwMode="auto">
          <a:xfrm>
            <a:off x="7016750" y="4197350"/>
            <a:ext cx="977900" cy="977900"/>
            <a:chOff x="4420" y="2644"/>
            <a:chExt cx="616" cy="616"/>
          </a:xfrm>
        </p:grpSpPr>
        <p:sp>
          <p:nvSpPr>
            <p:cNvPr id="1067" name="AutoShape 28"/>
            <p:cNvSpPr>
              <a:spLocks noChangeArrowheads="1"/>
            </p:cNvSpPr>
            <p:nvPr/>
          </p:nvSpPr>
          <p:spPr bwMode="auto">
            <a:xfrm>
              <a:off x="4420" y="2644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68" name="AutoShape 29"/>
            <p:cNvSpPr>
              <a:spLocks noChangeArrowheads="1"/>
            </p:cNvSpPr>
            <p:nvPr/>
          </p:nvSpPr>
          <p:spPr bwMode="auto">
            <a:xfrm>
              <a:off x="4516" y="2740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69" name="AutoShape 30"/>
            <p:cNvSpPr>
              <a:spLocks noChangeArrowheads="1"/>
            </p:cNvSpPr>
            <p:nvPr/>
          </p:nvSpPr>
          <p:spPr bwMode="auto">
            <a:xfrm>
              <a:off x="4612" y="2836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70" name="AutoShape 31"/>
            <p:cNvSpPr>
              <a:spLocks noChangeArrowheads="1"/>
            </p:cNvSpPr>
            <p:nvPr/>
          </p:nvSpPr>
          <p:spPr bwMode="auto">
            <a:xfrm>
              <a:off x="4708" y="2932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47" name="Group 32"/>
          <p:cNvGrpSpPr>
            <a:grpSpLocks/>
          </p:cNvGrpSpPr>
          <p:nvPr/>
        </p:nvGrpSpPr>
        <p:grpSpPr bwMode="auto">
          <a:xfrm>
            <a:off x="7016750" y="3282950"/>
            <a:ext cx="444500" cy="520700"/>
            <a:chOff x="4420" y="2068"/>
            <a:chExt cx="280" cy="328"/>
          </a:xfrm>
        </p:grpSpPr>
        <p:sp>
          <p:nvSpPr>
            <p:cNvPr id="1065" name="AutoShape 33"/>
            <p:cNvSpPr>
              <a:spLocks noChangeArrowheads="1"/>
            </p:cNvSpPr>
            <p:nvPr/>
          </p:nvSpPr>
          <p:spPr bwMode="auto">
            <a:xfrm>
              <a:off x="4468" y="2068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66" name="AutoShape 34"/>
            <p:cNvSpPr>
              <a:spLocks noChangeArrowheads="1"/>
            </p:cNvSpPr>
            <p:nvPr/>
          </p:nvSpPr>
          <p:spPr bwMode="auto">
            <a:xfrm>
              <a:off x="4420" y="2116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48" name="Group 35"/>
          <p:cNvGrpSpPr>
            <a:grpSpLocks/>
          </p:cNvGrpSpPr>
          <p:nvPr/>
        </p:nvGrpSpPr>
        <p:grpSpPr bwMode="auto">
          <a:xfrm>
            <a:off x="7092950" y="2444750"/>
            <a:ext cx="444500" cy="520700"/>
            <a:chOff x="4468" y="1540"/>
            <a:chExt cx="280" cy="328"/>
          </a:xfrm>
        </p:grpSpPr>
        <p:sp>
          <p:nvSpPr>
            <p:cNvPr id="1063" name="AutoShape 36"/>
            <p:cNvSpPr>
              <a:spLocks noChangeArrowheads="1"/>
            </p:cNvSpPr>
            <p:nvPr/>
          </p:nvSpPr>
          <p:spPr bwMode="auto">
            <a:xfrm>
              <a:off x="4516" y="1540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64" name="AutoShape 37"/>
            <p:cNvSpPr>
              <a:spLocks noChangeArrowheads="1"/>
            </p:cNvSpPr>
            <p:nvPr/>
          </p:nvSpPr>
          <p:spPr bwMode="auto">
            <a:xfrm>
              <a:off x="4468" y="1588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49" name="AutoShape 38"/>
          <p:cNvSpPr>
            <a:spLocks noChangeArrowheads="1"/>
          </p:cNvSpPr>
          <p:nvPr/>
        </p:nvSpPr>
        <p:spPr bwMode="auto">
          <a:xfrm>
            <a:off x="5568950" y="1073150"/>
            <a:ext cx="749300" cy="1054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0" name="AutoShape 39"/>
          <p:cNvSpPr>
            <a:spLocks noChangeArrowheads="1"/>
          </p:cNvSpPr>
          <p:nvPr/>
        </p:nvSpPr>
        <p:spPr bwMode="auto">
          <a:xfrm>
            <a:off x="5492750" y="3435350"/>
            <a:ext cx="749300" cy="1054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1" name="AutoShape 40"/>
          <p:cNvSpPr>
            <a:spLocks noChangeArrowheads="1"/>
          </p:cNvSpPr>
          <p:nvPr/>
        </p:nvSpPr>
        <p:spPr bwMode="auto">
          <a:xfrm>
            <a:off x="4273550" y="3816350"/>
            <a:ext cx="1511300" cy="368300"/>
          </a:xfrm>
          <a:prstGeom prst="hexagon">
            <a:avLst>
              <a:gd name="adj" fmla="val 102567"/>
              <a:gd name="vf" fmla="val 115470"/>
            </a:avLst>
          </a:prstGeom>
          <a:solidFill>
            <a:srgbClr val="22B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2" name="AutoShape 41"/>
          <p:cNvSpPr>
            <a:spLocks noChangeArrowheads="1"/>
          </p:cNvSpPr>
          <p:nvPr/>
        </p:nvSpPr>
        <p:spPr bwMode="auto">
          <a:xfrm>
            <a:off x="2520950" y="4425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3" name="AutoShape 42"/>
          <p:cNvSpPr>
            <a:spLocks noChangeArrowheads="1"/>
          </p:cNvSpPr>
          <p:nvPr/>
        </p:nvSpPr>
        <p:spPr bwMode="auto">
          <a:xfrm>
            <a:off x="3206750" y="34353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4" name="AutoShape 43"/>
          <p:cNvSpPr>
            <a:spLocks noChangeArrowheads="1"/>
          </p:cNvSpPr>
          <p:nvPr/>
        </p:nvSpPr>
        <p:spPr bwMode="auto">
          <a:xfrm>
            <a:off x="3511550" y="4425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5" name="AutoShape 44"/>
          <p:cNvSpPr>
            <a:spLocks noChangeArrowheads="1"/>
          </p:cNvSpPr>
          <p:nvPr/>
        </p:nvSpPr>
        <p:spPr bwMode="auto">
          <a:xfrm>
            <a:off x="1073150" y="45021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1026" name="Object 45"/>
          <p:cNvGraphicFramePr>
            <a:graphicFrameLocks/>
          </p:cNvGraphicFramePr>
          <p:nvPr/>
        </p:nvGraphicFramePr>
        <p:xfrm>
          <a:off x="4648200" y="4754563"/>
          <a:ext cx="243840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6" imgW="1371600" imgH="1008000" progId="">
                  <p:embed/>
                </p:oleObj>
              </mc:Choice>
              <mc:Fallback>
                <p:oleObj name="ClipArt" r:id="rId6" imgW="1371600" imgH="1008000" progId="">
                  <p:embed/>
                  <p:pic>
                    <p:nvPicPr>
                      <p:cNvPr id="0" name="Object 4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54563"/>
                        <a:ext cx="2438400" cy="164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118" name="Rectangle 46"/>
          <p:cNvSpPr>
            <a:spLocks noChangeArrowheads="1"/>
          </p:cNvSpPr>
          <p:nvPr/>
        </p:nvSpPr>
        <p:spPr bwMode="auto">
          <a:xfrm>
            <a:off x="212725" y="3170238"/>
            <a:ext cx="1674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Internet</a:t>
            </a:r>
          </a:p>
        </p:txBody>
      </p:sp>
      <p:sp>
        <p:nvSpPr>
          <p:cNvPr id="131119" name="Rectangle 47"/>
          <p:cNvSpPr>
            <a:spLocks noChangeArrowheads="1"/>
          </p:cNvSpPr>
          <p:nvPr/>
        </p:nvSpPr>
        <p:spPr bwMode="auto">
          <a:xfrm>
            <a:off x="6248400" y="1143000"/>
            <a:ext cx="1281113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/>
              <a:t>BBSs</a:t>
            </a:r>
          </a:p>
        </p:txBody>
      </p:sp>
      <p:sp>
        <p:nvSpPr>
          <p:cNvPr id="131120" name="Rectangle 48"/>
          <p:cNvSpPr>
            <a:spLocks noChangeArrowheads="1"/>
          </p:cNvSpPr>
          <p:nvPr/>
        </p:nvSpPr>
        <p:spPr bwMode="auto">
          <a:xfrm>
            <a:off x="7875588" y="1447800"/>
            <a:ext cx="1250950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/>
              <a:t>VANs</a:t>
            </a:r>
          </a:p>
        </p:txBody>
      </p:sp>
      <p:sp>
        <p:nvSpPr>
          <p:cNvPr id="131121" name="Rectangle 49"/>
          <p:cNvSpPr>
            <a:spLocks noChangeArrowheads="1"/>
          </p:cNvSpPr>
          <p:nvPr/>
        </p:nvSpPr>
        <p:spPr bwMode="auto">
          <a:xfrm>
            <a:off x="6308725" y="6276975"/>
            <a:ext cx="133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/>
              <a:t>W</a:t>
            </a:r>
            <a:r>
              <a:rPr lang="en-US" sz="3200">
                <a:solidFill>
                  <a:schemeClr val="accent2"/>
                </a:solidFill>
              </a:rPr>
              <a:t>W</a:t>
            </a:r>
            <a:r>
              <a:rPr lang="en-US" sz="3200">
                <a:solidFill>
                  <a:schemeClr val="tx2"/>
                </a:solidFill>
              </a:rPr>
              <a:t>W</a:t>
            </a:r>
          </a:p>
        </p:txBody>
      </p:sp>
      <p:sp>
        <p:nvSpPr>
          <p:cNvPr id="1060" name="Freeform 50"/>
          <p:cNvSpPr>
            <a:spLocks/>
          </p:cNvSpPr>
          <p:nvPr/>
        </p:nvSpPr>
        <p:spPr bwMode="auto">
          <a:xfrm>
            <a:off x="1600200" y="4114800"/>
            <a:ext cx="781050" cy="990600"/>
          </a:xfrm>
          <a:custGeom>
            <a:avLst/>
            <a:gdLst>
              <a:gd name="T0" fmla="*/ 2147483647 w 492"/>
              <a:gd name="T1" fmla="*/ 2147483647 h 624"/>
              <a:gd name="T2" fmla="*/ 2147483647 w 492"/>
              <a:gd name="T3" fmla="*/ 2147483647 h 624"/>
              <a:gd name="T4" fmla="*/ 2147483647 w 492"/>
              <a:gd name="T5" fmla="*/ 2147483647 h 624"/>
              <a:gd name="T6" fmla="*/ 2147483647 w 492"/>
              <a:gd name="T7" fmla="*/ 2147483647 h 624"/>
              <a:gd name="T8" fmla="*/ 2147483647 w 492"/>
              <a:gd name="T9" fmla="*/ 2147483647 h 624"/>
              <a:gd name="T10" fmla="*/ 2147483647 w 492"/>
              <a:gd name="T11" fmla="*/ 2147483647 h 624"/>
              <a:gd name="T12" fmla="*/ 2147483647 w 492"/>
              <a:gd name="T13" fmla="*/ 2147483647 h 624"/>
              <a:gd name="T14" fmla="*/ 2147483647 w 492"/>
              <a:gd name="T15" fmla="*/ 2147483647 h 624"/>
              <a:gd name="T16" fmla="*/ 2147483647 w 492"/>
              <a:gd name="T17" fmla="*/ 2147483647 h 624"/>
              <a:gd name="T18" fmla="*/ 2147483647 w 492"/>
              <a:gd name="T19" fmla="*/ 2147483647 h 624"/>
              <a:gd name="T20" fmla="*/ 2147483647 w 492"/>
              <a:gd name="T21" fmla="*/ 2147483647 h 624"/>
              <a:gd name="T22" fmla="*/ 2147483647 w 492"/>
              <a:gd name="T23" fmla="*/ 2147483647 h 624"/>
              <a:gd name="T24" fmla="*/ 2147483647 w 492"/>
              <a:gd name="T25" fmla="*/ 2147483647 h 624"/>
              <a:gd name="T26" fmla="*/ 2147483647 w 492"/>
              <a:gd name="T27" fmla="*/ 2147483647 h 624"/>
              <a:gd name="T28" fmla="*/ 2147483647 w 492"/>
              <a:gd name="T29" fmla="*/ 0 h 624"/>
              <a:gd name="T30" fmla="*/ 2147483647 w 492"/>
              <a:gd name="T31" fmla="*/ 2147483647 h 624"/>
              <a:gd name="T32" fmla="*/ 2147483647 w 492"/>
              <a:gd name="T33" fmla="*/ 2147483647 h 624"/>
              <a:gd name="T34" fmla="*/ 2147483647 w 492"/>
              <a:gd name="T35" fmla="*/ 2147483647 h 6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2"/>
              <a:gd name="T55" fmla="*/ 0 h 624"/>
              <a:gd name="T56" fmla="*/ 492 w 492"/>
              <a:gd name="T57" fmla="*/ 624 h 6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2" h="624">
                <a:moveTo>
                  <a:pt x="41" y="260"/>
                </a:moveTo>
                <a:cubicBezTo>
                  <a:pt x="25" y="307"/>
                  <a:pt x="33" y="492"/>
                  <a:pt x="75" y="555"/>
                </a:cubicBezTo>
                <a:cubicBezTo>
                  <a:pt x="89" y="577"/>
                  <a:pt x="105" y="599"/>
                  <a:pt x="130" y="610"/>
                </a:cubicBezTo>
                <a:cubicBezTo>
                  <a:pt x="143" y="616"/>
                  <a:pt x="171" y="624"/>
                  <a:pt x="171" y="624"/>
                </a:cubicBezTo>
                <a:cubicBezTo>
                  <a:pt x="200" y="622"/>
                  <a:pt x="261" y="606"/>
                  <a:pt x="294" y="617"/>
                </a:cubicBezTo>
                <a:cubicBezTo>
                  <a:pt x="315" y="613"/>
                  <a:pt x="340" y="617"/>
                  <a:pt x="356" y="603"/>
                </a:cubicBezTo>
                <a:cubicBezTo>
                  <a:pt x="368" y="592"/>
                  <a:pt x="384" y="562"/>
                  <a:pt x="384" y="562"/>
                </a:cubicBezTo>
                <a:cubicBezTo>
                  <a:pt x="414" y="456"/>
                  <a:pt x="393" y="424"/>
                  <a:pt x="404" y="267"/>
                </a:cubicBezTo>
                <a:cubicBezTo>
                  <a:pt x="405" y="253"/>
                  <a:pt x="404" y="231"/>
                  <a:pt x="418" y="226"/>
                </a:cubicBezTo>
                <a:cubicBezTo>
                  <a:pt x="432" y="221"/>
                  <a:pt x="445" y="217"/>
                  <a:pt x="459" y="212"/>
                </a:cubicBezTo>
                <a:cubicBezTo>
                  <a:pt x="466" y="210"/>
                  <a:pt x="480" y="205"/>
                  <a:pt x="480" y="205"/>
                </a:cubicBezTo>
                <a:cubicBezTo>
                  <a:pt x="492" y="166"/>
                  <a:pt x="473" y="156"/>
                  <a:pt x="438" y="144"/>
                </a:cubicBezTo>
                <a:cubicBezTo>
                  <a:pt x="416" y="128"/>
                  <a:pt x="410" y="111"/>
                  <a:pt x="384" y="103"/>
                </a:cubicBezTo>
                <a:cubicBezTo>
                  <a:pt x="343" y="75"/>
                  <a:pt x="301" y="48"/>
                  <a:pt x="260" y="20"/>
                </a:cubicBezTo>
                <a:cubicBezTo>
                  <a:pt x="244" y="9"/>
                  <a:pt x="216" y="6"/>
                  <a:pt x="198" y="0"/>
                </a:cubicBezTo>
                <a:cubicBezTo>
                  <a:pt x="131" y="17"/>
                  <a:pt x="147" y="88"/>
                  <a:pt x="96" y="123"/>
                </a:cubicBezTo>
                <a:cubicBezTo>
                  <a:pt x="76" y="154"/>
                  <a:pt x="63" y="156"/>
                  <a:pt x="27" y="164"/>
                </a:cubicBezTo>
                <a:cubicBezTo>
                  <a:pt x="11" y="211"/>
                  <a:pt x="0" y="221"/>
                  <a:pt x="41" y="26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1" name="Freeform 51"/>
          <p:cNvSpPr>
            <a:spLocks/>
          </p:cNvSpPr>
          <p:nvPr/>
        </p:nvSpPr>
        <p:spPr bwMode="auto">
          <a:xfrm>
            <a:off x="2895600" y="3886200"/>
            <a:ext cx="781050" cy="990600"/>
          </a:xfrm>
          <a:custGeom>
            <a:avLst/>
            <a:gdLst>
              <a:gd name="T0" fmla="*/ 2147483647 w 492"/>
              <a:gd name="T1" fmla="*/ 2147483647 h 624"/>
              <a:gd name="T2" fmla="*/ 2147483647 w 492"/>
              <a:gd name="T3" fmla="*/ 2147483647 h 624"/>
              <a:gd name="T4" fmla="*/ 2147483647 w 492"/>
              <a:gd name="T5" fmla="*/ 2147483647 h 624"/>
              <a:gd name="T6" fmla="*/ 2147483647 w 492"/>
              <a:gd name="T7" fmla="*/ 2147483647 h 624"/>
              <a:gd name="T8" fmla="*/ 2147483647 w 492"/>
              <a:gd name="T9" fmla="*/ 2147483647 h 624"/>
              <a:gd name="T10" fmla="*/ 2147483647 w 492"/>
              <a:gd name="T11" fmla="*/ 2147483647 h 624"/>
              <a:gd name="T12" fmla="*/ 2147483647 w 492"/>
              <a:gd name="T13" fmla="*/ 2147483647 h 624"/>
              <a:gd name="T14" fmla="*/ 2147483647 w 492"/>
              <a:gd name="T15" fmla="*/ 2147483647 h 624"/>
              <a:gd name="T16" fmla="*/ 2147483647 w 492"/>
              <a:gd name="T17" fmla="*/ 2147483647 h 624"/>
              <a:gd name="T18" fmla="*/ 2147483647 w 492"/>
              <a:gd name="T19" fmla="*/ 2147483647 h 624"/>
              <a:gd name="T20" fmla="*/ 2147483647 w 492"/>
              <a:gd name="T21" fmla="*/ 2147483647 h 624"/>
              <a:gd name="T22" fmla="*/ 2147483647 w 492"/>
              <a:gd name="T23" fmla="*/ 2147483647 h 624"/>
              <a:gd name="T24" fmla="*/ 2147483647 w 492"/>
              <a:gd name="T25" fmla="*/ 2147483647 h 624"/>
              <a:gd name="T26" fmla="*/ 2147483647 w 492"/>
              <a:gd name="T27" fmla="*/ 2147483647 h 624"/>
              <a:gd name="T28" fmla="*/ 2147483647 w 492"/>
              <a:gd name="T29" fmla="*/ 0 h 624"/>
              <a:gd name="T30" fmla="*/ 2147483647 w 492"/>
              <a:gd name="T31" fmla="*/ 2147483647 h 624"/>
              <a:gd name="T32" fmla="*/ 2147483647 w 492"/>
              <a:gd name="T33" fmla="*/ 2147483647 h 624"/>
              <a:gd name="T34" fmla="*/ 2147483647 w 492"/>
              <a:gd name="T35" fmla="*/ 2147483647 h 6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2"/>
              <a:gd name="T55" fmla="*/ 0 h 624"/>
              <a:gd name="T56" fmla="*/ 492 w 492"/>
              <a:gd name="T57" fmla="*/ 624 h 6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2" h="624">
                <a:moveTo>
                  <a:pt x="41" y="260"/>
                </a:moveTo>
                <a:cubicBezTo>
                  <a:pt x="25" y="307"/>
                  <a:pt x="33" y="492"/>
                  <a:pt x="75" y="555"/>
                </a:cubicBezTo>
                <a:cubicBezTo>
                  <a:pt x="89" y="577"/>
                  <a:pt x="105" y="599"/>
                  <a:pt x="130" y="610"/>
                </a:cubicBezTo>
                <a:cubicBezTo>
                  <a:pt x="143" y="616"/>
                  <a:pt x="171" y="624"/>
                  <a:pt x="171" y="624"/>
                </a:cubicBezTo>
                <a:cubicBezTo>
                  <a:pt x="200" y="622"/>
                  <a:pt x="261" y="606"/>
                  <a:pt x="294" y="617"/>
                </a:cubicBezTo>
                <a:cubicBezTo>
                  <a:pt x="315" y="613"/>
                  <a:pt x="340" y="617"/>
                  <a:pt x="356" y="603"/>
                </a:cubicBezTo>
                <a:cubicBezTo>
                  <a:pt x="368" y="592"/>
                  <a:pt x="384" y="562"/>
                  <a:pt x="384" y="562"/>
                </a:cubicBezTo>
                <a:cubicBezTo>
                  <a:pt x="414" y="456"/>
                  <a:pt x="393" y="424"/>
                  <a:pt x="404" y="267"/>
                </a:cubicBezTo>
                <a:cubicBezTo>
                  <a:pt x="405" y="253"/>
                  <a:pt x="404" y="231"/>
                  <a:pt x="418" y="226"/>
                </a:cubicBezTo>
                <a:cubicBezTo>
                  <a:pt x="432" y="221"/>
                  <a:pt x="445" y="217"/>
                  <a:pt x="459" y="212"/>
                </a:cubicBezTo>
                <a:cubicBezTo>
                  <a:pt x="466" y="210"/>
                  <a:pt x="480" y="205"/>
                  <a:pt x="480" y="205"/>
                </a:cubicBezTo>
                <a:cubicBezTo>
                  <a:pt x="492" y="166"/>
                  <a:pt x="473" y="156"/>
                  <a:pt x="438" y="144"/>
                </a:cubicBezTo>
                <a:cubicBezTo>
                  <a:pt x="416" y="128"/>
                  <a:pt x="410" y="111"/>
                  <a:pt x="384" y="103"/>
                </a:cubicBezTo>
                <a:cubicBezTo>
                  <a:pt x="343" y="75"/>
                  <a:pt x="301" y="48"/>
                  <a:pt x="260" y="20"/>
                </a:cubicBezTo>
                <a:cubicBezTo>
                  <a:pt x="244" y="9"/>
                  <a:pt x="216" y="6"/>
                  <a:pt x="198" y="0"/>
                </a:cubicBezTo>
                <a:cubicBezTo>
                  <a:pt x="131" y="17"/>
                  <a:pt x="147" y="88"/>
                  <a:pt x="96" y="123"/>
                </a:cubicBezTo>
                <a:cubicBezTo>
                  <a:pt x="76" y="154"/>
                  <a:pt x="63" y="156"/>
                  <a:pt x="27" y="164"/>
                </a:cubicBezTo>
                <a:cubicBezTo>
                  <a:pt x="11" y="211"/>
                  <a:pt x="0" y="221"/>
                  <a:pt x="41" y="26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62" name="Freeform 52"/>
          <p:cNvSpPr>
            <a:spLocks/>
          </p:cNvSpPr>
          <p:nvPr/>
        </p:nvSpPr>
        <p:spPr bwMode="auto">
          <a:xfrm>
            <a:off x="1524000" y="1981200"/>
            <a:ext cx="781050" cy="990600"/>
          </a:xfrm>
          <a:custGeom>
            <a:avLst/>
            <a:gdLst>
              <a:gd name="T0" fmla="*/ 2147483647 w 492"/>
              <a:gd name="T1" fmla="*/ 2147483647 h 624"/>
              <a:gd name="T2" fmla="*/ 2147483647 w 492"/>
              <a:gd name="T3" fmla="*/ 2147483647 h 624"/>
              <a:gd name="T4" fmla="*/ 2147483647 w 492"/>
              <a:gd name="T5" fmla="*/ 2147483647 h 624"/>
              <a:gd name="T6" fmla="*/ 2147483647 w 492"/>
              <a:gd name="T7" fmla="*/ 2147483647 h 624"/>
              <a:gd name="T8" fmla="*/ 2147483647 w 492"/>
              <a:gd name="T9" fmla="*/ 2147483647 h 624"/>
              <a:gd name="T10" fmla="*/ 2147483647 w 492"/>
              <a:gd name="T11" fmla="*/ 2147483647 h 624"/>
              <a:gd name="T12" fmla="*/ 2147483647 w 492"/>
              <a:gd name="T13" fmla="*/ 2147483647 h 624"/>
              <a:gd name="T14" fmla="*/ 2147483647 w 492"/>
              <a:gd name="T15" fmla="*/ 2147483647 h 624"/>
              <a:gd name="T16" fmla="*/ 2147483647 w 492"/>
              <a:gd name="T17" fmla="*/ 2147483647 h 624"/>
              <a:gd name="T18" fmla="*/ 2147483647 w 492"/>
              <a:gd name="T19" fmla="*/ 2147483647 h 624"/>
              <a:gd name="T20" fmla="*/ 2147483647 w 492"/>
              <a:gd name="T21" fmla="*/ 2147483647 h 624"/>
              <a:gd name="T22" fmla="*/ 2147483647 w 492"/>
              <a:gd name="T23" fmla="*/ 2147483647 h 624"/>
              <a:gd name="T24" fmla="*/ 2147483647 w 492"/>
              <a:gd name="T25" fmla="*/ 2147483647 h 624"/>
              <a:gd name="T26" fmla="*/ 2147483647 w 492"/>
              <a:gd name="T27" fmla="*/ 2147483647 h 624"/>
              <a:gd name="T28" fmla="*/ 2147483647 w 492"/>
              <a:gd name="T29" fmla="*/ 0 h 624"/>
              <a:gd name="T30" fmla="*/ 2147483647 w 492"/>
              <a:gd name="T31" fmla="*/ 2147483647 h 624"/>
              <a:gd name="T32" fmla="*/ 2147483647 w 492"/>
              <a:gd name="T33" fmla="*/ 2147483647 h 624"/>
              <a:gd name="T34" fmla="*/ 2147483647 w 492"/>
              <a:gd name="T35" fmla="*/ 2147483647 h 6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2"/>
              <a:gd name="T55" fmla="*/ 0 h 624"/>
              <a:gd name="T56" fmla="*/ 492 w 492"/>
              <a:gd name="T57" fmla="*/ 624 h 6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2" h="624">
                <a:moveTo>
                  <a:pt x="41" y="260"/>
                </a:moveTo>
                <a:cubicBezTo>
                  <a:pt x="25" y="307"/>
                  <a:pt x="33" y="492"/>
                  <a:pt x="75" y="555"/>
                </a:cubicBezTo>
                <a:cubicBezTo>
                  <a:pt x="89" y="577"/>
                  <a:pt x="105" y="599"/>
                  <a:pt x="130" y="610"/>
                </a:cubicBezTo>
                <a:cubicBezTo>
                  <a:pt x="143" y="616"/>
                  <a:pt x="171" y="624"/>
                  <a:pt x="171" y="624"/>
                </a:cubicBezTo>
                <a:cubicBezTo>
                  <a:pt x="200" y="622"/>
                  <a:pt x="261" y="606"/>
                  <a:pt x="294" y="617"/>
                </a:cubicBezTo>
                <a:cubicBezTo>
                  <a:pt x="315" y="613"/>
                  <a:pt x="340" y="617"/>
                  <a:pt x="356" y="603"/>
                </a:cubicBezTo>
                <a:cubicBezTo>
                  <a:pt x="368" y="592"/>
                  <a:pt x="384" y="562"/>
                  <a:pt x="384" y="562"/>
                </a:cubicBezTo>
                <a:cubicBezTo>
                  <a:pt x="414" y="456"/>
                  <a:pt x="393" y="424"/>
                  <a:pt x="404" y="267"/>
                </a:cubicBezTo>
                <a:cubicBezTo>
                  <a:pt x="405" y="253"/>
                  <a:pt x="404" y="231"/>
                  <a:pt x="418" y="226"/>
                </a:cubicBezTo>
                <a:cubicBezTo>
                  <a:pt x="432" y="221"/>
                  <a:pt x="445" y="217"/>
                  <a:pt x="459" y="212"/>
                </a:cubicBezTo>
                <a:cubicBezTo>
                  <a:pt x="466" y="210"/>
                  <a:pt x="480" y="205"/>
                  <a:pt x="480" y="205"/>
                </a:cubicBezTo>
                <a:cubicBezTo>
                  <a:pt x="492" y="166"/>
                  <a:pt x="473" y="156"/>
                  <a:pt x="438" y="144"/>
                </a:cubicBezTo>
                <a:cubicBezTo>
                  <a:pt x="416" y="128"/>
                  <a:pt x="410" y="111"/>
                  <a:pt x="384" y="103"/>
                </a:cubicBezTo>
                <a:cubicBezTo>
                  <a:pt x="343" y="75"/>
                  <a:pt x="301" y="48"/>
                  <a:pt x="260" y="20"/>
                </a:cubicBezTo>
                <a:cubicBezTo>
                  <a:pt x="244" y="9"/>
                  <a:pt x="216" y="6"/>
                  <a:pt x="198" y="0"/>
                </a:cubicBezTo>
                <a:cubicBezTo>
                  <a:pt x="131" y="17"/>
                  <a:pt x="147" y="88"/>
                  <a:pt x="96" y="123"/>
                </a:cubicBezTo>
                <a:cubicBezTo>
                  <a:pt x="76" y="154"/>
                  <a:pt x="63" y="156"/>
                  <a:pt x="27" y="164"/>
                </a:cubicBezTo>
                <a:cubicBezTo>
                  <a:pt x="11" y="211"/>
                  <a:pt x="0" y="221"/>
                  <a:pt x="41" y="26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3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1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8" grpId="0" build="p" autoUpdateAnimBg="0"/>
      <p:bldP spid="131119" grpId="0" build="p" autoUpdateAnimBg="0"/>
      <p:bldP spid="131120" grpId="0" animBg="1" autoUpdateAnimBg="0"/>
      <p:bldP spid="1311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Disintermediated News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39750" y="1530350"/>
            <a:ext cx="4864100" cy="5168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225550" y="26733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054350" y="1606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063750" y="18351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749550" y="20637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692150" y="3892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806950" y="4273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816350" y="23685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359150" y="54927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587750" y="2901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216150" y="3663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139950" y="2673350"/>
            <a:ext cx="1130300" cy="596900"/>
          </a:xfrm>
          <a:prstGeom prst="rightArrow">
            <a:avLst>
              <a:gd name="adj1" fmla="val 50000"/>
              <a:gd name="adj2" fmla="val 9469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758950" y="5340350"/>
            <a:ext cx="1130300" cy="596900"/>
          </a:xfrm>
          <a:prstGeom prst="leftArrow">
            <a:avLst>
              <a:gd name="adj1" fmla="val 50000"/>
              <a:gd name="adj2" fmla="val 9467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4083050" y="4616450"/>
            <a:ext cx="596900" cy="1130300"/>
          </a:xfrm>
          <a:prstGeom prst="downArrow">
            <a:avLst>
              <a:gd name="adj1" fmla="val 50000"/>
              <a:gd name="adj2" fmla="val 9469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2520950" y="4425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3206750" y="34353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3511550" y="44259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1073150" y="4502150"/>
            <a:ext cx="444500" cy="4445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12725" y="3170238"/>
            <a:ext cx="1674813" cy="579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folHlink"/>
                </a:solidFill>
              </a:rPr>
              <a:t>Internet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241925" y="1722438"/>
            <a:ext cx="2622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Newsgroups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 flipV="1">
            <a:off x="3352800" y="1828800"/>
            <a:ext cx="1752600" cy="152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H="1">
            <a:off x="4191000" y="2057400"/>
            <a:ext cx="10668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708525" y="3246438"/>
            <a:ext cx="4116388" cy="5857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/>
              <a:t>(FTP / Gopher Sites)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4419600" y="3505200"/>
            <a:ext cx="304800" cy="1066800"/>
          </a:xfrm>
          <a:prstGeom prst="line">
            <a:avLst/>
          </a:prstGeom>
          <a:noFill/>
          <a:ln w="762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 flipV="1">
            <a:off x="3276600" y="3124200"/>
            <a:ext cx="1447800" cy="381000"/>
          </a:xfrm>
          <a:prstGeom prst="line">
            <a:avLst/>
          </a:prstGeom>
          <a:noFill/>
          <a:ln w="76200">
            <a:solidFill>
              <a:srgbClr val="FAFD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1600200" y="4114800"/>
            <a:ext cx="781050" cy="990600"/>
          </a:xfrm>
          <a:custGeom>
            <a:avLst/>
            <a:gdLst>
              <a:gd name="T0" fmla="*/ 2147483647 w 492"/>
              <a:gd name="T1" fmla="*/ 2147483647 h 624"/>
              <a:gd name="T2" fmla="*/ 2147483647 w 492"/>
              <a:gd name="T3" fmla="*/ 2147483647 h 624"/>
              <a:gd name="T4" fmla="*/ 2147483647 w 492"/>
              <a:gd name="T5" fmla="*/ 2147483647 h 624"/>
              <a:gd name="T6" fmla="*/ 2147483647 w 492"/>
              <a:gd name="T7" fmla="*/ 2147483647 h 624"/>
              <a:gd name="T8" fmla="*/ 2147483647 w 492"/>
              <a:gd name="T9" fmla="*/ 2147483647 h 624"/>
              <a:gd name="T10" fmla="*/ 2147483647 w 492"/>
              <a:gd name="T11" fmla="*/ 2147483647 h 624"/>
              <a:gd name="T12" fmla="*/ 2147483647 w 492"/>
              <a:gd name="T13" fmla="*/ 2147483647 h 624"/>
              <a:gd name="T14" fmla="*/ 2147483647 w 492"/>
              <a:gd name="T15" fmla="*/ 2147483647 h 624"/>
              <a:gd name="T16" fmla="*/ 2147483647 w 492"/>
              <a:gd name="T17" fmla="*/ 2147483647 h 624"/>
              <a:gd name="T18" fmla="*/ 2147483647 w 492"/>
              <a:gd name="T19" fmla="*/ 2147483647 h 624"/>
              <a:gd name="T20" fmla="*/ 2147483647 w 492"/>
              <a:gd name="T21" fmla="*/ 2147483647 h 624"/>
              <a:gd name="T22" fmla="*/ 2147483647 w 492"/>
              <a:gd name="T23" fmla="*/ 2147483647 h 624"/>
              <a:gd name="T24" fmla="*/ 2147483647 w 492"/>
              <a:gd name="T25" fmla="*/ 2147483647 h 624"/>
              <a:gd name="T26" fmla="*/ 2147483647 w 492"/>
              <a:gd name="T27" fmla="*/ 2147483647 h 624"/>
              <a:gd name="T28" fmla="*/ 2147483647 w 492"/>
              <a:gd name="T29" fmla="*/ 0 h 624"/>
              <a:gd name="T30" fmla="*/ 2147483647 w 492"/>
              <a:gd name="T31" fmla="*/ 2147483647 h 624"/>
              <a:gd name="T32" fmla="*/ 2147483647 w 492"/>
              <a:gd name="T33" fmla="*/ 2147483647 h 624"/>
              <a:gd name="T34" fmla="*/ 2147483647 w 492"/>
              <a:gd name="T35" fmla="*/ 2147483647 h 6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2"/>
              <a:gd name="T55" fmla="*/ 0 h 624"/>
              <a:gd name="T56" fmla="*/ 492 w 492"/>
              <a:gd name="T57" fmla="*/ 624 h 6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2" h="624">
                <a:moveTo>
                  <a:pt x="41" y="260"/>
                </a:moveTo>
                <a:cubicBezTo>
                  <a:pt x="25" y="307"/>
                  <a:pt x="33" y="492"/>
                  <a:pt x="75" y="555"/>
                </a:cubicBezTo>
                <a:cubicBezTo>
                  <a:pt x="89" y="577"/>
                  <a:pt x="105" y="599"/>
                  <a:pt x="130" y="610"/>
                </a:cubicBezTo>
                <a:cubicBezTo>
                  <a:pt x="143" y="616"/>
                  <a:pt x="171" y="624"/>
                  <a:pt x="171" y="624"/>
                </a:cubicBezTo>
                <a:cubicBezTo>
                  <a:pt x="200" y="622"/>
                  <a:pt x="261" y="606"/>
                  <a:pt x="294" y="617"/>
                </a:cubicBezTo>
                <a:cubicBezTo>
                  <a:pt x="315" y="613"/>
                  <a:pt x="340" y="617"/>
                  <a:pt x="356" y="603"/>
                </a:cubicBezTo>
                <a:cubicBezTo>
                  <a:pt x="368" y="592"/>
                  <a:pt x="384" y="562"/>
                  <a:pt x="384" y="562"/>
                </a:cubicBezTo>
                <a:cubicBezTo>
                  <a:pt x="414" y="456"/>
                  <a:pt x="393" y="424"/>
                  <a:pt x="404" y="267"/>
                </a:cubicBezTo>
                <a:cubicBezTo>
                  <a:pt x="405" y="253"/>
                  <a:pt x="404" y="231"/>
                  <a:pt x="418" y="226"/>
                </a:cubicBezTo>
                <a:cubicBezTo>
                  <a:pt x="432" y="221"/>
                  <a:pt x="445" y="217"/>
                  <a:pt x="459" y="212"/>
                </a:cubicBezTo>
                <a:cubicBezTo>
                  <a:pt x="466" y="210"/>
                  <a:pt x="480" y="205"/>
                  <a:pt x="480" y="205"/>
                </a:cubicBezTo>
                <a:cubicBezTo>
                  <a:pt x="492" y="166"/>
                  <a:pt x="473" y="156"/>
                  <a:pt x="438" y="144"/>
                </a:cubicBezTo>
                <a:cubicBezTo>
                  <a:pt x="416" y="128"/>
                  <a:pt x="410" y="111"/>
                  <a:pt x="384" y="103"/>
                </a:cubicBezTo>
                <a:cubicBezTo>
                  <a:pt x="343" y="75"/>
                  <a:pt x="301" y="48"/>
                  <a:pt x="260" y="20"/>
                </a:cubicBezTo>
                <a:cubicBezTo>
                  <a:pt x="244" y="9"/>
                  <a:pt x="216" y="6"/>
                  <a:pt x="198" y="0"/>
                </a:cubicBezTo>
                <a:cubicBezTo>
                  <a:pt x="131" y="17"/>
                  <a:pt x="147" y="88"/>
                  <a:pt x="96" y="123"/>
                </a:cubicBezTo>
                <a:cubicBezTo>
                  <a:pt x="76" y="154"/>
                  <a:pt x="63" y="156"/>
                  <a:pt x="27" y="164"/>
                </a:cubicBezTo>
                <a:cubicBezTo>
                  <a:pt x="11" y="211"/>
                  <a:pt x="0" y="221"/>
                  <a:pt x="41" y="26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2895600" y="3886200"/>
            <a:ext cx="781050" cy="990600"/>
          </a:xfrm>
          <a:custGeom>
            <a:avLst/>
            <a:gdLst>
              <a:gd name="T0" fmla="*/ 2147483647 w 492"/>
              <a:gd name="T1" fmla="*/ 2147483647 h 624"/>
              <a:gd name="T2" fmla="*/ 2147483647 w 492"/>
              <a:gd name="T3" fmla="*/ 2147483647 h 624"/>
              <a:gd name="T4" fmla="*/ 2147483647 w 492"/>
              <a:gd name="T5" fmla="*/ 2147483647 h 624"/>
              <a:gd name="T6" fmla="*/ 2147483647 w 492"/>
              <a:gd name="T7" fmla="*/ 2147483647 h 624"/>
              <a:gd name="T8" fmla="*/ 2147483647 w 492"/>
              <a:gd name="T9" fmla="*/ 2147483647 h 624"/>
              <a:gd name="T10" fmla="*/ 2147483647 w 492"/>
              <a:gd name="T11" fmla="*/ 2147483647 h 624"/>
              <a:gd name="T12" fmla="*/ 2147483647 w 492"/>
              <a:gd name="T13" fmla="*/ 2147483647 h 624"/>
              <a:gd name="T14" fmla="*/ 2147483647 w 492"/>
              <a:gd name="T15" fmla="*/ 2147483647 h 624"/>
              <a:gd name="T16" fmla="*/ 2147483647 w 492"/>
              <a:gd name="T17" fmla="*/ 2147483647 h 624"/>
              <a:gd name="T18" fmla="*/ 2147483647 w 492"/>
              <a:gd name="T19" fmla="*/ 2147483647 h 624"/>
              <a:gd name="T20" fmla="*/ 2147483647 w 492"/>
              <a:gd name="T21" fmla="*/ 2147483647 h 624"/>
              <a:gd name="T22" fmla="*/ 2147483647 w 492"/>
              <a:gd name="T23" fmla="*/ 2147483647 h 624"/>
              <a:gd name="T24" fmla="*/ 2147483647 w 492"/>
              <a:gd name="T25" fmla="*/ 2147483647 h 624"/>
              <a:gd name="T26" fmla="*/ 2147483647 w 492"/>
              <a:gd name="T27" fmla="*/ 2147483647 h 624"/>
              <a:gd name="T28" fmla="*/ 2147483647 w 492"/>
              <a:gd name="T29" fmla="*/ 0 h 624"/>
              <a:gd name="T30" fmla="*/ 2147483647 w 492"/>
              <a:gd name="T31" fmla="*/ 2147483647 h 624"/>
              <a:gd name="T32" fmla="*/ 2147483647 w 492"/>
              <a:gd name="T33" fmla="*/ 2147483647 h 624"/>
              <a:gd name="T34" fmla="*/ 2147483647 w 492"/>
              <a:gd name="T35" fmla="*/ 2147483647 h 6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2"/>
              <a:gd name="T55" fmla="*/ 0 h 624"/>
              <a:gd name="T56" fmla="*/ 492 w 492"/>
              <a:gd name="T57" fmla="*/ 624 h 6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2" h="624">
                <a:moveTo>
                  <a:pt x="41" y="260"/>
                </a:moveTo>
                <a:cubicBezTo>
                  <a:pt x="25" y="307"/>
                  <a:pt x="33" y="492"/>
                  <a:pt x="75" y="555"/>
                </a:cubicBezTo>
                <a:cubicBezTo>
                  <a:pt x="89" y="577"/>
                  <a:pt x="105" y="599"/>
                  <a:pt x="130" y="610"/>
                </a:cubicBezTo>
                <a:cubicBezTo>
                  <a:pt x="143" y="616"/>
                  <a:pt x="171" y="624"/>
                  <a:pt x="171" y="624"/>
                </a:cubicBezTo>
                <a:cubicBezTo>
                  <a:pt x="200" y="622"/>
                  <a:pt x="261" y="606"/>
                  <a:pt x="294" y="617"/>
                </a:cubicBezTo>
                <a:cubicBezTo>
                  <a:pt x="315" y="613"/>
                  <a:pt x="340" y="617"/>
                  <a:pt x="356" y="603"/>
                </a:cubicBezTo>
                <a:cubicBezTo>
                  <a:pt x="368" y="592"/>
                  <a:pt x="384" y="562"/>
                  <a:pt x="384" y="562"/>
                </a:cubicBezTo>
                <a:cubicBezTo>
                  <a:pt x="414" y="456"/>
                  <a:pt x="393" y="424"/>
                  <a:pt x="404" y="267"/>
                </a:cubicBezTo>
                <a:cubicBezTo>
                  <a:pt x="405" y="253"/>
                  <a:pt x="404" y="231"/>
                  <a:pt x="418" y="226"/>
                </a:cubicBezTo>
                <a:cubicBezTo>
                  <a:pt x="432" y="221"/>
                  <a:pt x="445" y="217"/>
                  <a:pt x="459" y="212"/>
                </a:cubicBezTo>
                <a:cubicBezTo>
                  <a:pt x="466" y="210"/>
                  <a:pt x="480" y="205"/>
                  <a:pt x="480" y="205"/>
                </a:cubicBezTo>
                <a:cubicBezTo>
                  <a:pt x="492" y="166"/>
                  <a:pt x="473" y="156"/>
                  <a:pt x="438" y="144"/>
                </a:cubicBezTo>
                <a:cubicBezTo>
                  <a:pt x="416" y="128"/>
                  <a:pt x="410" y="111"/>
                  <a:pt x="384" y="103"/>
                </a:cubicBezTo>
                <a:cubicBezTo>
                  <a:pt x="343" y="75"/>
                  <a:pt x="301" y="48"/>
                  <a:pt x="260" y="20"/>
                </a:cubicBezTo>
                <a:cubicBezTo>
                  <a:pt x="244" y="9"/>
                  <a:pt x="216" y="6"/>
                  <a:pt x="198" y="0"/>
                </a:cubicBezTo>
                <a:cubicBezTo>
                  <a:pt x="131" y="17"/>
                  <a:pt x="147" y="88"/>
                  <a:pt x="96" y="123"/>
                </a:cubicBezTo>
                <a:cubicBezTo>
                  <a:pt x="76" y="154"/>
                  <a:pt x="63" y="156"/>
                  <a:pt x="27" y="164"/>
                </a:cubicBezTo>
                <a:cubicBezTo>
                  <a:pt x="11" y="211"/>
                  <a:pt x="0" y="221"/>
                  <a:pt x="41" y="26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1524000" y="1981200"/>
            <a:ext cx="781050" cy="990600"/>
          </a:xfrm>
          <a:custGeom>
            <a:avLst/>
            <a:gdLst>
              <a:gd name="T0" fmla="*/ 2147483647 w 492"/>
              <a:gd name="T1" fmla="*/ 2147483647 h 624"/>
              <a:gd name="T2" fmla="*/ 2147483647 w 492"/>
              <a:gd name="T3" fmla="*/ 2147483647 h 624"/>
              <a:gd name="T4" fmla="*/ 2147483647 w 492"/>
              <a:gd name="T5" fmla="*/ 2147483647 h 624"/>
              <a:gd name="T6" fmla="*/ 2147483647 w 492"/>
              <a:gd name="T7" fmla="*/ 2147483647 h 624"/>
              <a:gd name="T8" fmla="*/ 2147483647 w 492"/>
              <a:gd name="T9" fmla="*/ 2147483647 h 624"/>
              <a:gd name="T10" fmla="*/ 2147483647 w 492"/>
              <a:gd name="T11" fmla="*/ 2147483647 h 624"/>
              <a:gd name="T12" fmla="*/ 2147483647 w 492"/>
              <a:gd name="T13" fmla="*/ 2147483647 h 624"/>
              <a:gd name="T14" fmla="*/ 2147483647 w 492"/>
              <a:gd name="T15" fmla="*/ 2147483647 h 624"/>
              <a:gd name="T16" fmla="*/ 2147483647 w 492"/>
              <a:gd name="T17" fmla="*/ 2147483647 h 624"/>
              <a:gd name="T18" fmla="*/ 2147483647 w 492"/>
              <a:gd name="T19" fmla="*/ 2147483647 h 624"/>
              <a:gd name="T20" fmla="*/ 2147483647 w 492"/>
              <a:gd name="T21" fmla="*/ 2147483647 h 624"/>
              <a:gd name="T22" fmla="*/ 2147483647 w 492"/>
              <a:gd name="T23" fmla="*/ 2147483647 h 624"/>
              <a:gd name="T24" fmla="*/ 2147483647 w 492"/>
              <a:gd name="T25" fmla="*/ 2147483647 h 624"/>
              <a:gd name="T26" fmla="*/ 2147483647 w 492"/>
              <a:gd name="T27" fmla="*/ 2147483647 h 624"/>
              <a:gd name="T28" fmla="*/ 2147483647 w 492"/>
              <a:gd name="T29" fmla="*/ 0 h 624"/>
              <a:gd name="T30" fmla="*/ 2147483647 w 492"/>
              <a:gd name="T31" fmla="*/ 2147483647 h 624"/>
              <a:gd name="T32" fmla="*/ 2147483647 w 492"/>
              <a:gd name="T33" fmla="*/ 2147483647 h 624"/>
              <a:gd name="T34" fmla="*/ 2147483647 w 492"/>
              <a:gd name="T35" fmla="*/ 2147483647 h 6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2"/>
              <a:gd name="T55" fmla="*/ 0 h 624"/>
              <a:gd name="T56" fmla="*/ 492 w 492"/>
              <a:gd name="T57" fmla="*/ 624 h 6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2" h="624">
                <a:moveTo>
                  <a:pt x="41" y="260"/>
                </a:moveTo>
                <a:cubicBezTo>
                  <a:pt x="25" y="307"/>
                  <a:pt x="33" y="492"/>
                  <a:pt x="75" y="555"/>
                </a:cubicBezTo>
                <a:cubicBezTo>
                  <a:pt x="89" y="577"/>
                  <a:pt x="105" y="599"/>
                  <a:pt x="130" y="610"/>
                </a:cubicBezTo>
                <a:cubicBezTo>
                  <a:pt x="143" y="616"/>
                  <a:pt x="171" y="624"/>
                  <a:pt x="171" y="624"/>
                </a:cubicBezTo>
                <a:cubicBezTo>
                  <a:pt x="200" y="622"/>
                  <a:pt x="261" y="606"/>
                  <a:pt x="294" y="617"/>
                </a:cubicBezTo>
                <a:cubicBezTo>
                  <a:pt x="315" y="613"/>
                  <a:pt x="340" y="617"/>
                  <a:pt x="356" y="603"/>
                </a:cubicBezTo>
                <a:cubicBezTo>
                  <a:pt x="368" y="592"/>
                  <a:pt x="384" y="562"/>
                  <a:pt x="384" y="562"/>
                </a:cubicBezTo>
                <a:cubicBezTo>
                  <a:pt x="414" y="456"/>
                  <a:pt x="393" y="424"/>
                  <a:pt x="404" y="267"/>
                </a:cubicBezTo>
                <a:cubicBezTo>
                  <a:pt x="405" y="253"/>
                  <a:pt x="404" y="231"/>
                  <a:pt x="418" y="226"/>
                </a:cubicBezTo>
                <a:cubicBezTo>
                  <a:pt x="432" y="221"/>
                  <a:pt x="445" y="217"/>
                  <a:pt x="459" y="212"/>
                </a:cubicBezTo>
                <a:cubicBezTo>
                  <a:pt x="466" y="210"/>
                  <a:pt x="480" y="205"/>
                  <a:pt x="480" y="205"/>
                </a:cubicBezTo>
                <a:cubicBezTo>
                  <a:pt x="492" y="166"/>
                  <a:pt x="473" y="156"/>
                  <a:pt x="438" y="144"/>
                </a:cubicBezTo>
                <a:cubicBezTo>
                  <a:pt x="416" y="128"/>
                  <a:pt x="410" y="111"/>
                  <a:pt x="384" y="103"/>
                </a:cubicBezTo>
                <a:cubicBezTo>
                  <a:pt x="343" y="75"/>
                  <a:pt x="301" y="48"/>
                  <a:pt x="260" y="20"/>
                </a:cubicBezTo>
                <a:cubicBezTo>
                  <a:pt x="244" y="9"/>
                  <a:pt x="216" y="6"/>
                  <a:pt x="198" y="0"/>
                </a:cubicBezTo>
                <a:cubicBezTo>
                  <a:pt x="131" y="17"/>
                  <a:pt x="147" y="88"/>
                  <a:pt x="96" y="123"/>
                </a:cubicBezTo>
                <a:cubicBezTo>
                  <a:pt x="76" y="154"/>
                  <a:pt x="63" y="156"/>
                  <a:pt x="27" y="164"/>
                </a:cubicBezTo>
                <a:cubicBezTo>
                  <a:pt x="11" y="211"/>
                  <a:pt x="0" y="221"/>
                  <a:pt x="41" y="26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81000" y="5257800"/>
            <a:ext cx="1030288" cy="45720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Blogs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1371600" y="4876800"/>
            <a:ext cx="533400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371600" y="4800600"/>
            <a:ext cx="1828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22"/>
          <p:cNvSpPr>
            <a:spLocks noChangeArrowheads="1"/>
          </p:cNvSpPr>
          <p:nvPr/>
        </p:nvSpPr>
        <p:spPr bwMode="auto">
          <a:xfrm>
            <a:off x="5562600" y="4953000"/>
            <a:ext cx="350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Web-based news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Discussions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740150" y="1987550"/>
            <a:ext cx="2578100" cy="44069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035550" y="2216150"/>
            <a:ext cx="977900" cy="977900"/>
            <a:chOff x="3172" y="1396"/>
            <a:chExt cx="616" cy="616"/>
          </a:xfrm>
        </p:grpSpPr>
        <p:sp>
          <p:nvSpPr>
            <p:cNvPr id="10267" name="AutoShape 5"/>
            <p:cNvSpPr>
              <a:spLocks noChangeArrowheads="1"/>
            </p:cNvSpPr>
            <p:nvPr/>
          </p:nvSpPr>
          <p:spPr bwMode="auto">
            <a:xfrm>
              <a:off x="3172" y="1396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8" name="AutoShape 6"/>
            <p:cNvSpPr>
              <a:spLocks noChangeArrowheads="1"/>
            </p:cNvSpPr>
            <p:nvPr/>
          </p:nvSpPr>
          <p:spPr bwMode="auto">
            <a:xfrm>
              <a:off x="3268" y="1492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9" name="AutoShape 7"/>
            <p:cNvSpPr>
              <a:spLocks noChangeArrowheads="1"/>
            </p:cNvSpPr>
            <p:nvPr/>
          </p:nvSpPr>
          <p:spPr bwMode="auto">
            <a:xfrm>
              <a:off x="3364" y="1588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70" name="AutoShape 8"/>
            <p:cNvSpPr>
              <a:spLocks noChangeArrowheads="1"/>
            </p:cNvSpPr>
            <p:nvPr/>
          </p:nvSpPr>
          <p:spPr bwMode="auto">
            <a:xfrm>
              <a:off x="3460" y="1684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5492750" y="3587750"/>
            <a:ext cx="444500" cy="520700"/>
            <a:chOff x="3460" y="2260"/>
            <a:chExt cx="280" cy="328"/>
          </a:xfrm>
        </p:grpSpPr>
        <p:sp>
          <p:nvSpPr>
            <p:cNvPr id="10265" name="AutoShape 10"/>
            <p:cNvSpPr>
              <a:spLocks noChangeArrowheads="1"/>
            </p:cNvSpPr>
            <p:nvPr/>
          </p:nvSpPr>
          <p:spPr bwMode="auto">
            <a:xfrm>
              <a:off x="3508" y="2260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6" name="AutoShape 11"/>
            <p:cNvSpPr>
              <a:spLocks noChangeArrowheads="1"/>
            </p:cNvSpPr>
            <p:nvPr/>
          </p:nvSpPr>
          <p:spPr bwMode="auto">
            <a:xfrm>
              <a:off x="3460" y="2308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4349750" y="4273550"/>
            <a:ext cx="977900" cy="977900"/>
            <a:chOff x="2740" y="2692"/>
            <a:chExt cx="616" cy="616"/>
          </a:xfrm>
        </p:grpSpPr>
        <p:sp>
          <p:nvSpPr>
            <p:cNvPr id="10261" name="AutoShape 13"/>
            <p:cNvSpPr>
              <a:spLocks noChangeArrowheads="1"/>
            </p:cNvSpPr>
            <p:nvPr/>
          </p:nvSpPr>
          <p:spPr bwMode="auto">
            <a:xfrm>
              <a:off x="2740" y="2692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2" name="AutoShape 14"/>
            <p:cNvSpPr>
              <a:spLocks noChangeArrowheads="1"/>
            </p:cNvSpPr>
            <p:nvPr/>
          </p:nvSpPr>
          <p:spPr bwMode="auto">
            <a:xfrm>
              <a:off x="2836" y="2788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3" name="AutoShape 15"/>
            <p:cNvSpPr>
              <a:spLocks noChangeArrowheads="1"/>
            </p:cNvSpPr>
            <p:nvPr/>
          </p:nvSpPr>
          <p:spPr bwMode="auto">
            <a:xfrm>
              <a:off x="2932" y="2884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4" name="AutoShape 16"/>
            <p:cNvSpPr>
              <a:spLocks noChangeArrowheads="1"/>
            </p:cNvSpPr>
            <p:nvPr/>
          </p:nvSpPr>
          <p:spPr bwMode="auto">
            <a:xfrm>
              <a:off x="3028" y="2980"/>
              <a:ext cx="328" cy="328"/>
            </a:xfrm>
            <a:prstGeom prst="cube">
              <a:avLst>
                <a:gd name="adj" fmla="val 24995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247" name="Group 17"/>
          <p:cNvGrpSpPr>
            <a:grpSpLocks/>
          </p:cNvGrpSpPr>
          <p:nvPr/>
        </p:nvGrpSpPr>
        <p:grpSpPr bwMode="auto">
          <a:xfrm>
            <a:off x="4349750" y="3359150"/>
            <a:ext cx="444500" cy="520700"/>
            <a:chOff x="2740" y="2116"/>
            <a:chExt cx="280" cy="328"/>
          </a:xfrm>
        </p:grpSpPr>
        <p:sp>
          <p:nvSpPr>
            <p:cNvPr id="10259" name="AutoShape 18"/>
            <p:cNvSpPr>
              <a:spLocks noChangeArrowheads="1"/>
            </p:cNvSpPr>
            <p:nvPr/>
          </p:nvSpPr>
          <p:spPr bwMode="auto">
            <a:xfrm>
              <a:off x="2788" y="2116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60" name="AutoShape 19"/>
            <p:cNvSpPr>
              <a:spLocks noChangeArrowheads="1"/>
            </p:cNvSpPr>
            <p:nvPr/>
          </p:nvSpPr>
          <p:spPr bwMode="auto">
            <a:xfrm>
              <a:off x="2740" y="2164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0248" name="Group 20"/>
          <p:cNvGrpSpPr>
            <a:grpSpLocks/>
          </p:cNvGrpSpPr>
          <p:nvPr/>
        </p:nvGrpSpPr>
        <p:grpSpPr bwMode="auto">
          <a:xfrm>
            <a:off x="4425950" y="2520950"/>
            <a:ext cx="444500" cy="520700"/>
            <a:chOff x="2788" y="1588"/>
            <a:chExt cx="280" cy="328"/>
          </a:xfrm>
        </p:grpSpPr>
        <p:sp>
          <p:nvSpPr>
            <p:cNvPr id="10257" name="AutoShape 21"/>
            <p:cNvSpPr>
              <a:spLocks noChangeArrowheads="1"/>
            </p:cNvSpPr>
            <p:nvPr/>
          </p:nvSpPr>
          <p:spPr bwMode="auto">
            <a:xfrm>
              <a:off x="2836" y="1588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258" name="AutoShape 22"/>
            <p:cNvSpPr>
              <a:spLocks noChangeArrowheads="1"/>
            </p:cNvSpPr>
            <p:nvPr/>
          </p:nvSpPr>
          <p:spPr bwMode="auto">
            <a:xfrm>
              <a:off x="2788" y="1636"/>
              <a:ext cx="232" cy="280"/>
            </a:xfrm>
            <a:prstGeom prst="parallelogram">
              <a:avLst>
                <a:gd name="adj" fmla="val 24995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304800" y="1066800"/>
            <a:ext cx="4322763" cy="1077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/>
              <a:t>VANs – Value-Added</a:t>
            </a:r>
            <a:br>
              <a:rPr lang="en-US" sz="3200" dirty="0"/>
            </a:br>
            <a:r>
              <a:rPr lang="en-US" sz="3200" dirty="0"/>
              <a:t>Networks (e.g., AOL) 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1812925" y="2970213"/>
            <a:ext cx="2185988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 dirty="0"/>
              <a:t>(Forums)</a:t>
            </a:r>
          </a:p>
        </p:txBody>
      </p:sp>
      <p:sp>
        <p:nvSpPr>
          <p:cNvPr id="10251" name="Line 25"/>
          <p:cNvSpPr>
            <a:spLocks noChangeShapeType="1"/>
          </p:cNvSpPr>
          <p:nvPr/>
        </p:nvSpPr>
        <p:spPr bwMode="auto">
          <a:xfrm flipV="1">
            <a:off x="3733800" y="3048000"/>
            <a:ext cx="1524000" cy="2286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26"/>
          <p:cNvSpPr>
            <a:spLocks noChangeShapeType="1"/>
          </p:cNvSpPr>
          <p:nvPr/>
        </p:nvSpPr>
        <p:spPr bwMode="auto">
          <a:xfrm>
            <a:off x="3657600" y="3429000"/>
            <a:ext cx="609600" cy="1143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27"/>
          <p:cNvSpPr>
            <a:spLocks noChangeArrowheads="1"/>
          </p:cNvSpPr>
          <p:nvPr/>
        </p:nvSpPr>
        <p:spPr bwMode="auto">
          <a:xfrm>
            <a:off x="6537325" y="4618038"/>
            <a:ext cx="2511425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/>
              <a:t>Commercial</a:t>
            </a:r>
          </a:p>
          <a:p>
            <a:pPr eaLnBrk="0" hangingPunct="0">
              <a:defRPr/>
            </a:pPr>
            <a:r>
              <a:rPr lang="en-US" sz="3200" dirty="0"/>
              <a:t>Services</a:t>
            </a:r>
          </a:p>
        </p:txBody>
      </p:sp>
      <p:sp>
        <p:nvSpPr>
          <p:cNvPr id="10254" name="Line 28"/>
          <p:cNvSpPr>
            <a:spLocks noChangeShapeType="1"/>
          </p:cNvSpPr>
          <p:nvPr/>
        </p:nvSpPr>
        <p:spPr bwMode="auto">
          <a:xfrm flipH="1" flipV="1">
            <a:off x="6019800" y="3886200"/>
            <a:ext cx="533400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29"/>
          <p:cNvSpPr>
            <a:spLocks noChangeShapeType="1"/>
          </p:cNvSpPr>
          <p:nvPr/>
        </p:nvSpPr>
        <p:spPr bwMode="auto">
          <a:xfrm flipH="1" flipV="1">
            <a:off x="4876800" y="3962400"/>
            <a:ext cx="1600200" cy="990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27"/>
          <p:cNvSpPr>
            <a:spLocks noChangeArrowheads="1"/>
          </p:cNvSpPr>
          <p:nvPr/>
        </p:nvSpPr>
        <p:spPr bwMode="auto">
          <a:xfrm>
            <a:off x="723900" y="5410200"/>
            <a:ext cx="3848100" cy="10779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/>
              <a:t>Social Networking</a:t>
            </a:r>
          </a:p>
          <a:p>
            <a:pPr eaLnBrk="0" hangingPunct="0"/>
            <a:r>
              <a:rPr lang="en-US" sz="3200"/>
              <a:t>(e.g., FaceBook)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The Web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1295400" y="1858963"/>
          <a:ext cx="5638800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1371600" imgH="1008000" progId="">
                  <p:embed/>
                </p:oleObj>
              </mc:Choice>
              <mc:Fallback>
                <p:oleObj name="ClipArt" r:id="rId3" imgW="1371600" imgH="100800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58963"/>
                        <a:ext cx="5638800" cy="380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0" y="1447800"/>
            <a:ext cx="1336675" cy="579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/>
              <a:t>W</a:t>
            </a:r>
            <a:r>
              <a:rPr lang="en-US" sz="3200">
                <a:solidFill>
                  <a:schemeClr val="accent2"/>
                </a:solidFill>
              </a:rPr>
              <a:t>W</a:t>
            </a:r>
            <a:r>
              <a:rPr lang="en-US" sz="3200">
                <a:solidFill>
                  <a:schemeClr val="tx2"/>
                </a:solidFill>
              </a:rPr>
              <a:t>W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553200" y="5257800"/>
            <a:ext cx="2349500" cy="579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accent1"/>
                </a:solidFill>
              </a:rPr>
              <a:t>W</a:t>
            </a:r>
            <a:r>
              <a:rPr lang="en-US" sz="3200">
                <a:solidFill>
                  <a:schemeClr val="tx2"/>
                </a:solidFill>
              </a:rPr>
              <a:t>e</a:t>
            </a:r>
            <a:r>
              <a:rPr lang="en-US" sz="3200">
                <a:solidFill>
                  <a:schemeClr val="bg1"/>
                </a:solidFill>
              </a:rPr>
              <a:t>b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>
                <a:solidFill>
                  <a:srgbClr val="FAFD00"/>
                </a:solidFill>
              </a:rPr>
              <a:t>P</a:t>
            </a:r>
            <a:r>
              <a:rPr lang="en-US" sz="3200">
                <a:solidFill>
                  <a:srgbClr val="00FF00"/>
                </a:solidFill>
              </a:rPr>
              <a:t>a</a:t>
            </a:r>
            <a:r>
              <a:rPr lang="en-US" sz="3200"/>
              <a:t>g</a:t>
            </a:r>
            <a:r>
              <a:rPr lang="en-US" sz="3200">
                <a:solidFill>
                  <a:schemeClr val="folHlink"/>
                </a:solidFill>
              </a:rPr>
              <a:t>e</a:t>
            </a:r>
            <a:r>
              <a:rPr lang="en-US" sz="3200">
                <a:solidFill>
                  <a:schemeClr val="bg2"/>
                </a:solidFill>
              </a:rPr>
              <a:t>s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6477000" y="1295400"/>
            <a:ext cx="2362200" cy="16319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/>
              <a:t>Who invented the concept of the WWW?</a:t>
            </a:r>
          </a:p>
          <a:p>
            <a:pPr eaLnBrk="0" hangingPunct="0"/>
            <a:endParaRPr lang="en-US" i="1"/>
          </a:p>
          <a:p>
            <a:pPr eaLnBrk="0" hangingPunct="0"/>
            <a:r>
              <a:rPr lang="en-US" i="1"/>
              <a:t>When?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Online Forums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 lIns="92075" tIns="46038" rIns="92075" bIns="46038"/>
          <a:lstStyle/>
          <a:p>
            <a:r>
              <a:rPr lang="en-US"/>
              <a:t>Types</a:t>
            </a:r>
          </a:p>
          <a:p>
            <a:pPr lvl="1"/>
            <a:r>
              <a:rPr lang="en-US"/>
              <a:t>Usenet</a:t>
            </a:r>
          </a:p>
          <a:p>
            <a:pPr lvl="1"/>
            <a:r>
              <a:rPr lang="en-US"/>
              <a:t>IRC</a:t>
            </a:r>
          </a:p>
          <a:p>
            <a:pPr lvl="1"/>
            <a:r>
              <a:rPr lang="en-US"/>
              <a:t>ICQ</a:t>
            </a:r>
          </a:p>
          <a:p>
            <a:pPr lvl="1"/>
            <a:r>
              <a:rPr lang="en-US"/>
              <a:t>Mailing lists</a:t>
            </a:r>
          </a:p>
          <a:p>
            <a:pPr lvl="1"/>
            <a:r>
              <a:rPr lang="en-US"/>
              <a:t>Private or public discussion groups</a:t>
            </a:r>
          </a:p>
          <a:p>
            <a:pPr lvl="2"/>
            <a:r>
              <a:rPr lang="en-US"/>
              <a:t>Yahoo Groups</a:t>
            </a:r>
          </a:p>
          <a:p>
            <a:pPr lvl="2"/>
            <a:r>
              <a:rPr lang="en-US"/>
              <a:t>GOOGLE Groups</a:t>
            </a:r>
          </a:p>
          <a:p>
            <a:r>
              <a:rPr lang="en-US"/>
              <a:t>Chat Clients often include multi-user capabilities</a:t>
            </a:r>
          </a:p>
          <a:p>
            <a:pPr lvl="1"/>
            <a:r>
              <a:rPr lang="en-US"/>
              <a:t>AIM, Trillian, Digsby….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657600" y="1066800"/>
            <a:ext cx="5014913" cy="19383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/>
              <a:t>These communications channels</a:t>
            </a:r>
            <a:br>
              <a:rPr lang="en-US" i="1"/>
            </a:br>
            <a:r>
              <a:rPr lang="en-US" i="1"/>
              <a:t>may be critically important in</a:t>
            </a:r>
          </a:p>
          <a:p>
            <a:pPr eaLnBrk="0" hangingPunct="0"/>
            <a:r>
              <a:rPr lang="en-US" i="1"/>
              <a:t>forensic investigations; e.g., CISO at </a:t>
            </a:r>
            <a:br>
              <a:rPr lang="en-US" i="1"/>
            </a:br>
            <a:r>
              <a:rPr lang="en-US" i="1"/>
              <a:t>NU regularly uses these channels when</a:t>
            </a:r>
          </a:p>
          <a:p>
            <a:pPr eaLnBrk="0" hangingPunct="0"/>
            <a:r>
              <a:rPr lang="en-US" i="1"/>
              <a:t>Investigating alleged security or honor-</a:t>
            </a:r>
          </a:p>
          <a:p>
            <a:pPr eaLnBrk="0" hangingPunct="0"/>
            <a:r>
              <a:rPr lang="en-US" i="1"/>
              <a:t>code violations.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/>
              <a:t>Online Forums &amp;</a:t>
            </a:r>
            <a:br>
              <a:rPr lang="en-US"/>
            </a:br>
            <a:r>
              <a:rPr lang="en-US"/>
              <a:t>Mailing Lists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7162800" cy="5181600"/>
          </a:xfrm>
        </p:spPr>
        <p:txBody>
          <a:bodyPr lIns="92075" tIns="46038" rIns="92075" bIns="46038"/>
          <a:lstStyle/>
          <a:p>
            <a:r>
              <a:rPr lang="en-US"/>
              <a:t>Mailing-list software</a:t>
            </a:r>
          </a:p>
          <a:p>
            <a:pPr lvl="1"/>
            <a:r>
              <a:rPr lang="en-US"/>
              <a:t>Users subscribe &amp; unsubscribe</a:t>
            </a:r>
          </a:p>
          <a:p>
            <a:pPr lvl="1"/>
            <a:r>
              <a:rPr lang="en-US"/>
              <a:t>Sends out e-mail messages to subscribers</a:t>
            </a:r>
          </a:p>
          <a:p>
            <a:pPr lvl="1"/>
            <a:r>
              <a:rPr lang="en-US"/>
              <a:t>Copies replies to all participants</a:t>
            </a:r>
          </a:p>
          <a:p>
            <a:pPr lvl="1"/>
            <a:r>
              <a:rPr lang="en-US"/>
              <a:t>e.g., Majordomo</a:t>
            </a:r>
          </a:p>
          <a:p>
            <a:r>
              <a:rPr lang="en-US"/>
              <a:t>Some mailing lists have Digests</a:t>
            </a:r>
          </a:p>
          <a:p>
            <a:pPr lvl="1"/>
            <a:r>
              <a:rPr lang="en-US"/>
              <a:t>Single large file per day instead of many messages</a:t>
            </a:r>
          </a:p>
          <a:p>
            <a:pPr lvl="1"/>
            <a:r>
              <a:rPr lang="en-US"/>
              <a:t>Check the options in mailing lists you join</a:t>
            </a:r>
          </a:p>
          <a:p>
            <a:r>
              <a:rPr lang="en-US"/>
              <a:t>Online special-interest portals </a:t>
            </a:r>
            <a:br>
              <a:rPr lang="en-US"/>
            </a:br>
            <a:r>
              <a:rPr lang="en-US"/>
              <a:t>include discussions</a:t>
            </a:r>
          </a:p>
          <a:p>
            <a:pPr lvl="1"/>
            <a:r>
              <a:rPr lang="en-US"/>
              <a:t>E.g., commentary in response to </a:t>
            </a:r>
            <a:br>
              <a:rPr lang="en-US"/>
            </a:br>
            <a:r>
              <a:rPr lang="en-US"/>
              <a:t>postings</a:t>
            </a:r>
          </a:p>
        </p:txBody>
      </p:sp>
      <p:graphicFrame>
        <p:nvGraphicFramePr>
          <p:cNvPr id="3074" name="Object 4"/>
          <p:cNvGraphicFramePr>
            <a:graphicFrameLocks/>
          </p:cNvGraphicFramePr>
          <p:nvPr/>
        </p:nvGraphicFramePr>
        <p:xfrm>
          <a:off x="6380163" y="385763"/>
          <a:ext cx="15446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4005000" imgH="3190680" progId="">
                  <p:embed/>
                </p:oleObj>
              </mc:Choice>
              <mc:Fallback>
                <p:oleObj name="ClipArt" r:id="rId3" imgW="4005000" imgH="31906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385763"/>
                        <a:ext cx="15446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/>
          </p:cNvGraphicFramePr>
          <p:nvPr/>
        </p:nvGraphicFramePr>
        <p:xfrm>
          <a:off x="5562600" y="5334000"/>
          <a:ext cx="15446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5" imgW="4005000" imgH="3190680" progId="">
                  <p:embed/>
                </p:oleObj>
              </mc:Choice>
              <mc:Fallback>
                <p:oleObj name="ClipArt" r:id="rId5" imgW="4005000" imgH="319068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54463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/>
          </p:cNvGraphicFramePr>
          <p:nvPr/>
        </p:nvGraphicFramePr>
        <p:xfrm>
          <a:off x="7294563" y="5414963"/>
          <a:ext cx="15446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6" imgW="4005000" imgH="3190680" progId="">
                  <p:embed/>
                </p:oleObj>
              </mc:Choice>
              <mc:Fallback>
                <p:oleObj name="ClipArt" r:id="rId6" imgW="4005000" imgH="3190680" progId="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5414963"/>
                        <a:ext cx="1544637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7"/>
          <p:cNvGraphicFramePr>
            <a:graphicFrameLocks/>
          </p:cNvGraphicFramePr>
          <p:nvPr/>
        </p:nvGraphicFramePr>
        <p:xfrm>
          <a:off x="7429500" y="2738438"/>
          <a:ext cx="1019175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7" imgW="1925280" imgH="3381120" progId="">
                  <p:embed/>
                </p:oleObj>
              </mc:Choice>
              <mc:Fallback>
                <p:oleObj name="ClipArt" r:id="rId7" imgW="1925280" imgH="3381120" progId="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738438"/>
                        <a:ext cx="1019175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239000" y="1524000"/>
            <a:ext cx="609600" cy="1219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001000" y="4343400"/>
            <a:ext cx="152400" cy="9906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6934200" y="4419600"/>
            <a:ext cx="533400" cy="12954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nternetworldstats.com/stats.htm" TargetMode="External"/></Relationships>
</file>

<file path=ppt/theme/theme1.xml><?xml version="1.0" encoding="utf-8"?>
<a:theme xmlns:a="http://schemas.openxmlformats.org/drawingml/2006/main" name="CJ 341 Class Not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C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>
            <a:latin typeface="Arial Narrow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698</TotalTime>
  <Words>1427</Words>
  <Application>Microsoft Office PowerPoint</Application>
  <PresentationFormat>On-screen Show (4:3)</PresentationFormat>
  <Paragraphs>331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Narrow</vt:lpstr>
      <vt:lpstr>Bookman Old Style</vt:lpstr>
      <vt:lpstr>Times New Roman</vt:lpstr>
      <vt:lpstr>Wingdings</vt:lpstr>
      <vt:lpstr>CJ 341 Class Notes</vt:lpstr>
      <vt:lpstr>ClipArt</vt:lpstr>
      <vt:lpstr>Investigation &amp; Prosecution of Cybercrime:  Introduction</vt:lpstr>
      <vt:lpstr>Topics</vt:lpstr>
      <vt:lpstr>Overview of Cyberspace</vt:lpstr>
      <vt:lpstr>Evolution of Cyberspace</vt:lpstr>
      <vt:lpstr>Disintermediated News</vt:lpstr>
      <vt:lpstr>Discussions</vt:lpstr>
      <vt:lpstr>The Web</vt:lpstr>
      <vt:lpstr>Online Forums</vt:lpstr>
      <vt:lpstr>Online Forums &amp; Mailing Lists</vt:lpstr>
      <vt:lpstr>Online News</vt:lpstr>
      <vt:lpstr>Online Forums: BBSs (OLD)</vt:lpstr>
      <vt:lpstr>The Internet</vt:lpstr>
      <vt:lpstr>The Internet</vt:lpstr>
      <vt:lpstr>Recent Internet Usage Stats</vt:lpstr>
      <vt:lpstr>Internet Users by Region (1)</vt:lpstr>
      <vt:lpstr>Internet Penetration Rates by Region</vt:lpstr>
      <vt:lpstr>Basics: Packet-Switching Networks</vt:lpstr>
      <vt:lpstr>Basics: Datagram Routing</vt:lpstr>
      <vt:lpstr>Basics: Datagram Routing</vt:lpstr>
      <vt:lpstr>Basics of TCP/IP -- Video</vt:lpstr>
      <vt:lpstr>Tracing a Suspect on the Internet</vt:lpstr>
      <vt:lpstr>The Dynamic IP Address</vt:lpstr>
      <vt:lpstr>Locating the Host</vt:lpstr>
      <vt:lpstr>Registrars</vt:lpstr>
      <vt:lpstr>DNS Lookup</vt:lpstr>
      <vt:lpstr>Locating Information from E-Mails</vt:lpstr>
      <vt:lpstr>E-Mail Headers</vt:lpstr>
      <vt:lpstr>E-Mail Headers</vt:lpstr>
      <vt:lpstr>Proactive vs Reactive Strategies</vt:lpstr>
      <vt:lpstr>Online Stings: Entrapment?</vt:lpstr>
      <vt:lpstr>United States v. Poehlman (2000)</vt:lpstr>
      <vt:lpstr>Three Cybercrime Scenarios</vt:lpstr>
      <vt:lpstr>Now go and study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&amp; Prosecution of Cybercrime:  Introduction</dc:title>
  <dc:subject>CJ341/IA241</dc:subject>
  <dc:creator>M. E. Kabay, PhD, CISSP-ISSMP</dc:creator>
  <cp:keywords/>
  <dc:description>Updated MK 2011-10-13</dc:description>
  <cp:lastModifiedBy>Mich Kabay</cp:lastModifiedBy>
  <cp:revision>153</cp:revision>
  <cp:lastPrinted>2011-10-13T15:31:21Z</cp:lastPrinted>
  <dcterms:created xsi:type="dcterms:W3CDTF">2006-10-12T13:28:54Z</dcterms:created>
  <dcterms:modified xsi:type="dcterms:W3CDTF">2021-02-05T19:55:37Z</dcterms:modified>
  <cp:category/>
</cp:coreProperties>
</file>