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85" r:id="rId2"/>
    <p:sldId id="257" r:id="rId3"/>
    <p:sldId id="291" r:id="rId4"/>
    <p:sldId id="309" r:id="rId5"/>
    <p:sldId id="297" r:id="rId6"/>
    <p:sldId id="295" r:id="rId7"/>
    <p:sldId id="310" r:id="rId8"/>
    <p:sldId id="294" r:id="rId9"/>
    <p:sldId id="301" r:id="rId10"/>
    <p:sldId id="300" r:id="rId11"/>
    <p:sldId id="299" r:id="rId12"/>
    <p:sldId id="298" r:id="rId13"/>
    <p:sldId id="302" r:id="rId14"/>
    <p:sldId id="290" r:id="rId15"/>
    <p:sldId id="305" r:id="rId16"/>
    <p:sldId id="314" r:id="rId17"/>
    <p:sldId id="308" r:id="rId18"/>
    <p:sldId id="312" r:id="rId19"/>
    <p:sldId id="307" r:id="rId20"/>
    <p:sldId id="306" r:id="rId21"/>
    <p:sldId id="315" r:id="rId22"/>
    <p:sldId id="304" r:id="rId23"/>
    <p:sldId id="303" r:id="rId24"/>
    <p:sldId id="316" r:id="rId25"/>
    <p:sldId id="313" r:id="rId26"/>
    <p:sldId id="28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97" autoAdjust="0"/>
    <p:restoredTop sz="86457" autoAdjust="0"/>
  </p:normalViewPr>
  <p:slideViewPr>
    <p:cSldViewPr>
      <p:cViewPr>
        <p:scale>
          <a:sx n="75" d="100"/>
          <a:sy n="75" d="100"/>
        </p:scale>
        <p:origin x="-266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640" y="32004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ctr" eaLnBrk="0" hangingPunct="0">
              <a:defRPr sz="13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1" y="8881110"/>
            <a:ext cx="7313507" cy="40005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ctr" eaLnBrk="0" hangingPunct="0">
              <a:defRPr sz="1300"/>
            </a:lvl1pPr>
          </a:lstStyle>
          <a:p>
            <a:pPr>
              <a:defRPr/>
            </a:pPr>
            <a:fld id="{7744E8B8-37E2-46CE-A8F6-B29806BCC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9C4E05A8-1D46-4A55-8EC1-EC47B2A08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FBEA3-6A7F-4870-B1AF-C7BD1B7A18DB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8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04D23-8015-473A-8B48-29337DB045DC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9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A1D44-AD03-4FFB-A34F-B3575D0505A2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89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059A3-33EA-4341-AB37-157E2E3E83ED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1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27D77-CD7B-4EC8-AF8A-8A9A68730DB3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8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245E4-1973-45F9-92F2-5D3ED9F62D91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F78E6-6810-46B5-87DC-55F10D36C901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8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5A90-97D9-4DB6-9368-DA17269D2A76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69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F5882-DF25-4DEE-821C-1EC5E1D6ACFC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5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43B55-98AB-4DA5-A455-5C9A82718853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2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A9F3C-272E-4947-84C1-DAA6A1002BC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5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47B7F-A1DE-476B-BBD6-2657773ABEF0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58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2762A-BCA6-4FEB-8E5A-7751B8692570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41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1CBD-F040-4F3D-B523-52465F4198BD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2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A09A0-1BD5-495C-ADE7-A0F6EBEDFF6F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57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C15F6-9725-4339-A2BB-BFA531363295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29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3EA86-56C7-44E3-B894-52BB65AA73D1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4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621B1-32F6-48D1-BFA8-645ACAF287C8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7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E8D42-E86F-49EA-BC83-5E87C1631375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A1035-3A72-43FB-B3AD-81AB3480E06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5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0863E-24A2-4EBE-A21A-F783A517814E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3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C609C-C064-48DB-98FA-F5C131550357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EA1E6-E20A-45D3-84ED-6DE04315DFFC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4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5C730-225C-4045-A7EA-6E8D85687559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4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C2178-78C7-4D29-9B5D-F4EA20A9B7A8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B2A8E-0EB7-4F13-8995-0FA54F8DDCC8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84D09FC6-D0BC-4D5E-8C82-219CD545E7D5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2019 M. E. Kabay.  </a:t>
            </a:r>
            <a:r>
              <a:rPr lang="en-US" sz="800" b="0" i="1" dirty="0"/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4jmca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3276600"/>
          </a:xfrm>
        </p:spPr>
        <p:txBody>
          <a:bodyPr/>
          <a:lstStyle/>
          <a:p>
            <a:pPr algn="ctr"/>
            <a:r>
              <a:rPr lang="en-US" sz="5400"/>
              <a:t>Search Warrants &amp; Seizure of Electronic Evidence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#17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  <a:p>
            <a:pPr algn="ctr" eaLnBrk="0" hangingPunct="0"/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Authenticating Records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257800"/>
          </a:xfrm>
        </p:spPr>
        <p:txBody>
          <a:bodyPr/>
          <a:lstStyle/>
          <a:p>
            <a:r>
              <a:rPr lang="en-US" i="1"/>
              <a:t>Spoofing</a:t>
            </a:r>
            <a:r>
              <a:rPr lang="en-US"/>
              <a:t> may disguise origin</a:t>
            </a:r>
          </a:p>
          <a:p>
            <a:pPr lvl="1"/>
            <a:r>
              <a:rPr lang="en-US"/>
              <a:t>Naïve users alter originating </a:t>
            </a:r>
            <a:br>
              <a:rPr lang="en-US"/>
            </a:br>
            <a:r>
              <a:rPr lang="en-US"/>
              <a:t>address</a:t>
            </a:r>
          </a:p>
          <a:p>
            <a:pPr lvl="1"/>
            <a:r>
              <a:rPr lang="en-US"/>
              <a:t>But headers show real IP </a:t>
            </a:r>
            <a:br>
              <a:rPr lang="en-US"/>
            </a:br>
            <a:r>
              <a:rPr lang="en-US"/>
              <a:t>addresses</a:t>
            </a:r>
          </a:p>
          <a:p>
            <a:r>
              <a:rPr lang="en-US"/>
              <a:t>More sophisticated criminals </a:t>
            </a:r>
            <a:br>
              <a:rPr lang="en-US"/>
            </a:br>
            <a:r>
              <a:rPr lang="en-US"/>
              <a:t>add faked header lines</a:t>
            </a:r>
          </a:p>
          <a:p>
            <a:pPr lvl="1"/>
            <a:r>
              <a:rPr lang="en-US"/>
              <a:t>Must always analyze entire header</a:t>
            </a:r>
          </a:p>
          <a:p>
            <a:pPr lvl="1"/>
            <a:r>
              <a:rPr lang="en-US" i="1"/>
              <a:t>SamSpade</a:t>
            </a:r>
            <a:r>
              <a:rPr lang="en-US"/>
              <a:t> does this (discussed in lecture 16)</a:t>
            </a:r>
          </a:p>
          <a:p>
            <a:r>
              <a:rPr lang="en-US" i="1"/>
              <a:t>Open spam relay </a:t>
            </a:r>
            <a:r>
              <a:rPr lang="en-US"/>
              <a:t>a danger</a:t>
            </a:r>
          </a:p>
          <a:p>
            <a:pPr lvl="1"/>
            <a:r>
              <a:rPr lang="en-US"/>
              <a:t>Logon to unprotected SMTP server</a:t>
            </a:r>
          </a:p>
          <a:p>
            <a:pPr lvl="1"/>
            <a:r>
              <a:rPr lang="en-US"/>
              <a:t>Send mail from someone else’s system</a:t>
            </a:r>
          </a:p>
        </p:txBody>
      </p:sp>
      <p:pic>
        <p:nvPicPr>
          <p:cNvPr id="11268" name="Picture 2" descr="C:\Program Files\Microsoft Office\Media\CntCD1\ClipArt5\j02811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89560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</p:spPr>
        <p:txBody>
          <a:bodyPr/>
          <a:lstStyle/>
          <a:p>
            <a:r>
              <a:rPr lang="en-US"/>
              <a:t>Obtaining Records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/>
              <a:t>Typically obtain search warrant</a:t>
            </a:r>
          </a:p>
          <a:p>
            <a:pPr lvl="1"/>
            <a:r>
              <a:rPr lang="en-US"/>
              <a:t>Better than subpoena</a:t>
            </a:r>
          </a:p>
          <a:p>
            <a:pPr lvl="1"/>
            <a:r>
              <a:rPr lang="en-US"/>
              <a:t>Can obtain any records at all</a:t>
            </a:r>
          </a:p>
          <a:p>
            <a:pPr lvl="1"/>
            <a:r>
              <a:rPr lang="en-US"/>
              <a:t>Avoids problem of more restrictive state laws that require warrant</a:t>
            </a:r>
          </a:p>
          <a:p>
            <a:r>
              <a:rPr lang="en-US"/>
              <a:t>So why not use a warrant?</a:t>
            </a:r>
          </a:p>
          <a:p>
            <a:pPr lvl="1"/>
            <a:r>
              <a:rPr lang="en-US"/>
              <a:t>Might not have probable </a:t>
            </a:r>
            <a:br>
              <a:rPr lang="en-US"/>
            </a:br>
            <a:r>
              <a:rPr lang="en-US"/>
              <a:t>cause</a:t>
            </a:r>
          </a:p>
          <a:p>
            <a:pPr lvl="1"/>
            <a:r>
              <a:rPr lang="en-US"/>
              <a:t>Difficulty getting </a:t>
            </a:r>
            <a:br>
              <a:rPr lang="en-US"/>
            </a:br>
            <a:r>
              <a:rPr lang="en-US"/>
              <a:t>warrant across state </a:t>
            </a:r>
            <a:br>
              <a:rPr lang="en-US"/>
            </a:br>
            <a:r>
              <a:rPr lang="en-US"/>
              <a:t>lines</a:t>
            </a:r>
          </a:p>
        </p:txBody>
      </p:sp>
      <p:pic>
        <p:nvPicPr>
          <p:cNvPr id="12292" name="Picture 3" descr="C:\Program Files\Microsoft Office\Media\CntCD1\ClipArt5\j028743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03600"/>
            <a:ext cx="366871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Contacting ISP &amp; Serving Papers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4953000"/>
          </a:xfrm>
        </p:spPr>
        <p:txBody>
          <a:bodyPr/>
          <a:lstStyle/>
          <a:p>
            <a:r>
              <a:rPr lang="en-US"/>
              <a:t>Call ISP to be sure they have records you need</a:t>
            </a:r>
          </a:p>
          <a:p>
            <a:pPr lvl="1"/>
            <a:r>
              <a:rPr lang="en-US"/>
              <a:t>Discuss IP addresses with </a:t>
            </a:r>
            <a:br>
              <a:rPr lang="en-US"/>
            </a:br>
            <a:r>
              <a:rPr lang="en-US"/>
              <a:t>technical staff</a:t>
            </a:r>
          </a:p>
          <a:p>
            <a:pPr lvl="1"/>
            <a:r>
              <a:rPr lang="en-US"/>
              <a:t>Identify possible errors of </a:t>
            </a:r>
            <a:br>
              <a:rPr lang="en-US"/>
            </a:br>
            <a:r>
              <a:rPr lang="en-US"/>
              <a:t>analysis</a:t>
            </a:r>
          </a:p>
          <a:p>
            <a:pPr lvl="1"/>
            <a:r>
              <a:rPr lang="en-US"/>
              <a:t>Find out if there have been </a:t>
            </a:r>
            <a:br>
              <a:rPr lang="en-US"/>
            </a:br>
            <a:r>
              <a:rPr lang="en-US"/>
              <a:t>mergers or acquisitions</a:t>
            </a:r>
          </a:p>
          <a:p>
            <a:pPr lvl="1"/>
            <a:r>
              <a:rPr lang="en-US"/>
              <a:t>Identify possible IP sub-blocks </a:t>
            </a:r>
            <a:br>
              <a:rPr lang="en-US"/>
            </a:br>
            <a:r>
              <a:rPr lang="en-US"/>
              <a:t>owned/used by other entities</a:t>
            </a:r>
          </a:p>
          <a:p>
            <a:r>
              <a:rPr lang="en-US"/>
              <a:t>Ask if ISP will accept warrant by fax</a:t>
            </a:r>
          </a:p>
          <a:p>
            <a:r>
              <a:rPr lang="en-US"/>
              <a:t>Explain exactly what you need</a:t>
            </a:r>
          </a:p>
        </p:txBody>
      </p:sp>
      <p:pic>
        <p:nvPicPr>
          <p:cNvPr id="13316" name="Picture 2" descr="C:\Program Files\Microsoft Office\Media\CntCD1\ClipArt4\j02790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3124200" cy="36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Warrants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Which Computers?</a:t>
            </a:r>
          </a:p>
          <a:p>
            <a:r>
              <a:rPr lang="en-US"/>
              <a:t>Legal Limits on Searches</a:t>
            </a:r>
          </a:p>
          <a:p>
            <a:pPr lvl="1"/>
            <a:r>
              <a:rPr lang="en-US"/>
              <a:t>Federal Constitutional Limits</a:t>
            </a:r>
          </a:p>
          <a:p>
            <a:pPr lvl="1"/>
            <a:r>
              <a:rPr lang="en-US"/>
              <a:t>State Constitutional Limits</a:t>
            </a:r>
          </a:p>
          <a:p>
            <a:pPr lvl="1"/>
            <a:r>
              <a:rPr lang="en-US"/>
              <a:t>Statutes</a:t>
            </a:r>
          </a:p>
        </p:txBody>
      </p:sp>
      <p:pic>
        <p:nvPicPr>
          <p:cNvPr id="14340" name="Picture 2" descr="C:\Program Files\Microsoft Office\Media\CntCD1\ClipArt1\j01684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886200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Computers?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5334000" cy="5257800"/>
          </a:xfrm>
        </p:spPr>
        <p:txBody>
          <a:bodyPr/>
          <a:lstStyle/>
          <a:p>
            <a:r>
              <a:rPr lang="en-US" sz="2300"/>
              <a:t>Goal of tracing electronic communications:</a:t>
            </a:r>
          </a:p>
          <a:p>
            <a:pPr lvl="1"/>
            <a:r>
              <a:rPr lang="en-US" sz="2300"/>
              <a:t>Locate computer at origin of evidence of crime</a:t>
            </a:r>
          </a:p>
          <a:p>
            <a:pPr lvl="1"/>
            <a:r>
              <a:rPr lang="en-US" sz="2300"/>
              <a:t>Link to specific person</a:t>
            </a:r>
          </a:p>
          <a:p>
            <a:r>
              <a:rPr lang="en-US" sz="2300"/>
              <a:t>Computers that may be involved</a:t>
            </a:r>
          </a:p>
          <a:p>
            <a:pPr lvl="1"/>
            <a:r>
              <a:rPr lang="en-US" sz="2300"/>
              <a:t>Victims’ computers may be searched without warrant with permission</a:t>
            </a:r>
          </a:p>
          <a:p>
            <a:pPr lvl="1"/>
            <a:r>
              <a:rPr lang="en-US" sz="2300"/>
              <a:t>Publishers’ computers not restricted if publisher is the victim</a:t>
            </a:r>
          </a:p>
          <a:p>
            <a:pPr lvl="1"/>
            <a:r>
              <a:rPr lang="en-US" sz="2300"/>
              <a:t>ECPA does not apply to suspects’ computers</a:t>
            </a:r>
          </a:p>
        </p:txBody>
      </p:sp>
      <p:pic>
        <p:nvPicPr>
          <p:cNvPr id="13314" name="Picture 2" descr="C:\Program Files\Microsoft Office\Media\CntCD1\ClipArt5\j02870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90600"/>
            <a:ext cx="302895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Constitutional Limits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4114800" cy="5029200"/>
          </a:xfrm>
        </p:spPr>
        <p:txBody>
          <a:bodyPr/>
          <a:lstStyle/>
          <a:p>
            <a:r>
              <a:rPr lang="en-US"/>
              <a:t>Fourth Amendment</a:t>
            </a:r>
          </a:p>
          <a:p>
            <a:pPr lvl="1"/>
            <a:r>
              <a:rPr lang="en-US"/>
              <a:t>Reasonable expectation of privacy</a:t>
            </a:r>
          </a:p>
          <a:p>
            <a:pPr lvl="1"/>
            <a:r>
              <a:rPr lang="en-US"/>
              <a:t>Government action</a:t>
            </a:r>
          </a:p>
          <a:p>
            <a:r>
              <a:rPr lang="en-US"/>
              <a:t>Legal Warrant</a:t>
            </a:r>
          </a:p>
          <a:p>
            <a:pPr lvl="1"/>
            <a:r>
              <a:rPr lang="en-US"/>
              <a:t>Probable cause</a:t>
            </a:r>
          </a:p>
          <a:p>
            <a:pPr lvl="1"/>
            <a:r>
              <a:rPr lang="en-US"/>
              <a:t>Neutral/detached magistrate</a:t>
            </a:r>
          </a:p>
          <a:p>
            <a:pPr lvl="1"/>
            <a:r>
              <a:rPr lang="en-US"/>
              <a:t>Reasonably precise</a:t>
            </a:r>
          </a:p>
          <a:p>
            <a:r>
              <a:rPr lang="en-US"/>
              <a:t>Rules for Executing Warrant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914400"/>
            <a:ext cx="368935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096000" y="6248400"/>
            <a:ext cx="2208213" cy="3381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 Narrow" pitchFamily="34" charset="0"/>
                <a:hlinkClick r:id="rId4"/>
              </a:rPr>
              <a:t>http://tinyurl.com/4jmcaz</a:t>
            </a:r>
            <a:r>
              <a:rPr lang="en-US" sz="16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/>
              <a:t>The Fourth Amendment Text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217863" y="6248400"/>
            <a:ext cx="270827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i="1" dirty="0"/>
              <a:t>Bold </a:t>
            </a:r>
            <a:r>
              <a:rPr lang="en-US" b="0" i="1" dirty="0"/>
              <a:t>emphasis added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3226" t="3191" r="4032"/>
          <a:stretch>
            <a:fillRect/>
          </a:stretch>
        </p:blipFill>
        <p:spPr bwMode="auto">
          <a:xfrm>
            <a:off x="190500" y="914400"/>
            <a:ext cx="876300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4th Amendment Issues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/>
              <a:t>Reasonable expectation of privacy (EOP)</a:t>
            </a:r>
          </a:p>
          <a:p>
            <a:r>
              <a:rPr lang="en-US"/>
              <a:t>Subjective expectation</a:t>
            </a:r>
          </a:p>
          <a:p>
            <a:pPr lvl="1"/>
            <a:r>
              <a:rPr lang="en-US"/>
              <a:t>Computer </a:t>
            </a:r>
            <a:r>
              <a:rPr lang="en-US" i="1"/>
              <a:t>in home </a:t>
            </a:r>
            <a:r>
              <a:rPr lang="en-US"/>
              <a:t>has </a:t>
            </a:r>
            <a:r>
              <a:rPr lang="en-US" i="1"/>
              <a:t>higher</a:t>
            </a:r>
            <a:r>
              <a:rPr lang="en-US"/>
              <a:t> EOP</a:t>
            </a:r>
          </a:p>
          <a:p>
            <a:pPr lvl="1"/>
            <a:r>
              <a:rPr lang="en-US" i="1"/>
              <a:t>Shared</a:t>
            </a:r>
            <a:r>
              <a:rPr lang="en-US"/>
              <a:t> computer has </a:t>
            </a:r>
            <a:r>
              <a:rPr lang="en-US" i="1"/>
              <a:t>lower</a:t>
            </a:r>
            <a:r>
              <a:rPr lang="en-US"/>
              <a:t> EOP</a:t>
            </a:r>
          </a:p>
          <a:p>
            <a:pPr lvl="1"/>
            <a:r>
              <a:rPr lang="en-US"/>
              <a:t>Employer’s computer:  depends –</a:t>
            </a:r>
          </a:p>
          <a:p>
            <a:pPr lvl="2"/>
            <a:r>
              <a:rPr lang="en-US"/>
              <a:t>Policy?</a:t>
            </a:r>
          </a:p>
          <a:p>
            <a:pPr lvl="2"/>
            <a:r>
              <a:rPr lang="en-US"/>
              <a:t>Awareness?</a:t>
            </a:r>
          </a:p>
          <a:p>
            <a:pPr lvl="2"/>
            <a:r>
              <a:rPr lang="en-US"/>
              <a:t>Enforcement? </a:t>
            </a:r>
          </a:p>
          <a:p>
            <a:r>
              <a:rPr lang="en-US" i="1"/>
              <a:t>Social</a:t>
            </a:r>
            <a:r>
              <a:rPr lang="en-US"/>
              <a:t> acceptance or </a:t>
            </a:r>
            <a:br>
              <a:rPr lang="en-US"/>
            </a:br>
            <a:r>
              <a:rPr lang="en-US"/>
              <a:t>expectation of search</a:t>
            </a:r>
          </a:p>
        </p:txBody>
      </p:sp>
      <p:pic>
        <p:nvPicPr>
          <p:cNvPr id="18436" name="Picture 2" descr="C:\Documents and Settings\HP_Administrator\My Documents\My Pictures\Microsoft Clip Organizer\bd1975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68700"/>
            <a:ext cx="42545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r>
              <a:rPr lang="en-US"/>
              <a:t>4th Amendment Issues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181600"/>
          </a:xfrm>
        </p:spPr>
        <p:txBody>
          <a:bodyPr/>
          <a:lstStyle/>
          <a:p>
            <a:r>
              <a:rPr lang="en-US"/>
              <a:t>Government action</a:t>
            </a:r>
          </a:p>
          <a:p>
            <a:pPr lvl="1"/>
            <a:r>
              <a:rPr lang="en-US"/>
              <a:t>Searches by state </a:t>
            </a:r>
            <a:br>
              <a:rPr lang="en-US"/>
            </a:br>
            <a:r>
              <a:rPr lang="en-US"/>
              <a:t>law enforcement </a:t>
            </a:r>
            <a:br>
              <a:rPr lang="en-US"/>
            </a:br>
            <a:r>
              <a:rPr lang="en-US"/>
              <a:t>may transfer results </a:t>
            </a:r>
            <a:br>
              <a:rPr lang="en-US"/>
            </a:br>
            <a:r>
              <a:rPr lang="en-US"/>
              <a:t>to federal agencies</a:t>
            </a:r>
          </a:p>
          <a:p>
            <a:pPr lvl="2"/>
            <a:r>
              <a:rPr lang="en-US"/>
              <a:t>But federal authorities must not have been involved in a way that would require </a:t>
            </a:r>
            <a:r>
              <a:rPr lang="en-US" i="1"/>
              <a:t>suppression of evidence</a:t>
            </a:r>
          </a:p>
          <a:p>
            <a:r>
              <a:rPr lang="en-US"/>
              <a:t>Private citizens</a:t>
            </a:r>
          </a:p>
          <a:p>
            <a:pPr lvl="1"/>
            <a:r>
              <a:rPr lang="en-US"/>
              <a:t>Constitution does not affect search by private citizen </a:t>
            </a:r>
            <a:r>
              <a:rPr lang="en-US" i="1"/>
              <a:t>not acting as an agent of law enforcement</a:t>
            </a:r>
            <a:endParaRPr lang="en-US"/>
          </a:p>
          <a:p>
            <a:pPr lvl="1"/>
            <a:r>
              <a:rPr lang="en-US"/>
              <a:t>Thus evidence usually admissible in court</a:t>
            </a:r>
          </a:p>
        </p:txBody>
      </p:sp>
      <p:pic>
        <p:nvPicPr>
          <p:cNvPr id="19460" name="Picture 3" descr="C:\Documents and Settings\HP_Administrator\My Documents\My Pictures\Microsoft Clip Organizer\bd1975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886200" cy="200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Warrant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Probable cause</a:t>
            </a:r>
          </a:p>
          <a:p>
            <a:pPr lvl="1">
              <a:lnSpc>
                <a:spcPct val="80000"/>
              </a:lnSpc>
            </a:pPr>
            <a:r>
              <a:rPr lang="en-US" sz="2200" i="1"/>
              <a:t>Evidence</a:t>
            </a:r>
            <a:r>
              <a:rPr lang="en-US" sz="2200"/>
              <a:t> of a crime</a:t>
            </a:r>
          </a:p>
          <a:p>
            <a:pPr lvl="1">
              <a:lnSpc>
                <a:spcPct val="80000"/>
              </a:lnSpc>
            </a:pPr>
            <a:r>
              <a:rPr lang="en-US" sz="2200" i="1"/>
              <a:t>Likelihood</a:t>
            </a:r>
            <a:r>
              <a:rPr lang="en-US" sz="2200"/>
              <a:t> that evidence will </a:t>
            </a:r>
            <a:br>
              <a:rPr lang="en-US" sz="2200"/>
            </a:br>
            <a:r>
              <a:rPr lang="en-US" sz="2200"/>
              <a:t>be found in location to be </a:t>
            </a:r>
            <a:br>
              <a:rPr lang="en-US" sz="2200"/>
            </a:br>
            <a:r>
              <a:rPr lang="en-US" sz="2200"/>
              <a:t>searched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How do you know suspect </a:t>
            </a:r>
            <a:br>
              <a:rPr lang="en-US" sz="2200"/>
            </a:br>
            <a:r>
              <a:rPr lang="en-US" sz="2200"/>
              <a:t>used computer in home?  </a:t>
            </a:r>
            <a:br>
              <a:rPr lang="en-US" sz="2200"/>
            </a:br>
            <a:r>
              <a:rPr lang="en-US" sz="2200"/>
              <a:t>Could have been elsewhere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May need </a:t>
            </a:r>
            <a:r>
              <a:rPr lang="en-US" sz="2200" i="1"/>
              <a:t>circumstantial evidence </a:t>
            </a:r>
            <a:r>
              <a:rPr lang="en-US" sz="2200"/>
              <a:t>such as time stamps, stakeout</a:t>
            </a:r>
          </a:p>
          <a:p>
            <a:pPr>
              <a:lnSpc>
                <a:spcPct val="80000"/>
              </a:lnSpc>
            </a:pPr>
            <a:r>
              <a:rPr lang="en-US" sz="2200"/>
              <a:t>Neutral/detached magistrate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Who has authority for warrant location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Watch out for cross-state jurisdiction</a:t>
            </a:r>
          </a:p>
          <a:p>
            <a:pPr>
              <a:lnSpc>
                <a:spcPct val="80000"/>
              </a:lnSpc>
            </a:pPr>
            <a:r>
              <a:rPr lang="en-US" sz="2200"/>
              <a:t>Reasonably precise</a:t>
            </a:r>
          </a:p>
          <a:p>
            <a:pPr lvl="1">
              <a:lnSpc>
                <a:spcPct val="80000"/>
              </a:lnSpc>
            </a:pPr>
            <a:r>
              <a:rPr lang="en-US" sz="2200" i="1"/>
              <a:t>General</a:t>
            </a:r>
            <a:r>
              <a:rPr lang="en-US" sz="2200"/>
              <a:t> description may lead to suppression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Best to mention computers &amp; media </a:t>
            </a:r>
            <a:r>
              <a:rPr lang="en-US" sz="2200" i="1"/>
              <a:t>explicitly</a:t>
            </a:r>
            <a:r>
              <a:rPr lang="en-US" sz="2200"/>
              <a:t> </a:t>
            </a:r>
          </a:p>
        </p:txBody>
      </p:sp>
      <p:pic>
        <p:nvPicPr>
          <p:cNvPr id="20484" name="Picture 3" descr="C:\Documents and Settings\HP_Administrator\My Documents\My Pictures\Microsoft Clip Organizer\bd0528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5334000" cy="5334000"/>
          </a:xfrm>
        </p:spPr>
        <p:txBody>
          <a:bodyPr/>
          <a:lstStyle/>
          <a:p>
            <a:r>
              <a:rPr lang="en-US"/>
              <a:t>Identifying Physical Location of Electronic Evidence</a:t>
            </a:r>
          </a:p>
          <a:p>
            <a:pPr lvl="1"/>
            <a:r>
              <a:rPr lang="en-US"/>
              <a:t>ECPA Effects on Data Acquisition</a:t>
            </a:r>
          </a:p>
          <a:p>
            <a:pPr lvl="1"/>
            <a:r>
              <a:rPr lang="en-US"/>
              <a:t>Collaboration from Third-Party Record-Holders</a:t>
            </a:r>
          </a:p>
          <a:p>
            <a:r>
              <a:rPr lang="en-US"/>
              <a:t>Which Computers?</a:t>
            </a:r>
          </a:p>
          <a:p>
            <a:r>
              <a:rPr lang="en-US"/>
              <a:t>Legal Limits on Searches</a:t>
            </a:r>
          </a:p>
          <a:p>
            <a:pPr lvl="1"/>
            <a:r>
              <a:rPr lang="en-US"/>
              <a:t>Federal Constitutional Limits</a:t>
            </a:r>
          </a:p>
          <a:p>
            <a:pPr lvl="1"/>
            <a:r>
              <a:rPr lang="en-US"/>
              <a:t>State Constitutional Limits</a:t>
            </a:r>
          </a:p>
          <a:p>
            <a:pPr lvl="1"/>
            <a:r>
              <a:rPr lang="en-US"/>
              <a:t>Statutes</a:t>
            </a:r>
          </a:p>
        </p:txBody>
      </p:sp>
      <p:pic>
        <p:nvPicPr>
          <p:cNvPr id="3077" name="Picture 4" descr="C:\Program Files\Microsoft Office\Media\CntCD1\ClipArt3\j02341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Rules for Executing Warrant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66800"/>
            <a:ext cx="8778874" cy="5257800"/>
          </a:xfrm>
        </p:spPr>
        <p:txBody>
          <a:bodyPr/>
          <a:lstStyle/>
          <a:p>
            <a:r>
              <a:rPr lang="en-US" dirty="0"/>
              <a:t>Knock and announce: identify as LEOs &amp; explain purpose in entering premises</a:t>
            </a:r>
          </a:p>
          <a:p>
            <a:r>
              <a:rPr lang="en-US" dirty="0"/>
              <a:t>Take items in </a:t>
            </a:r>
            <a:br>
              <a:rPr lang="en-US" dirty="0"/>
            </a:br>
            <a:r>
              <a:rPr lang="en-US" dirty="0"/>
              <a:t>plain view</a:t>
            </a:r>
          </a:p>
          <a:p>
            <a:pPr lvl="1"/>
            <a:r>
              <a:rPr lang="en-US" dirty="0"/>
              <a:t>But contraband and </a:t>
            </a:r>
            <a:br>
              <a:rPr lang="en-US" dirty="0"/>
            </a:br>
            <a:r>
              <a:rPr lang="en-US" dirty="0"/>
              <a:t>tools for crime may </a:t>
            </a:r>
            <a:br>
              <a:rPr lang="en-US" dirty="0"/>
            </a:br>
            <a:r>
              <a:rPr lang="en-US" dirty="0"/>
              <a:t>also be seized if </a:t>
            </a:r>
            <a:br>
              <a:rPr lang="en-US" dirty="0"/>
            </a:br>
            <a:r>
              <a:rPr lang="en-US" dirty="0"/>
              <a:t>they are visible </a:t>
            </a:r>
            <a:br>
              <a:rPr lang="en-US" dirty="0"/>
            </a:br>
            <a:r>
              <a:rPr lang="en-US" dirty="0"/>
              <a:t>and obviously </a:t>
            </a:r>
            <a:br>
              <a:rPr lang="en-US" dirty="0"/>
            </a:br>
            <a:r>
              <a:rPr lang="en-US" dirty="0"/>
              <a:t>incriminating</a:t>
            </a:r>
          </a:p>
        </p:txBody>
      </p:sp>
      <p:pic>
        <p:nvPicPr>
          <p:cNvPr id="19459" name="Picture 3" descr="C:\Program Files\Microsoft Office\Media\CntCD1\ClipArt6\j02908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966" y="1828800"/>
            <a:ext cx="4933333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Rules for Executing Warrant (2)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86200" y="1143000"/>
            <a:ext cx="5105400" cy="5181600"/>
          </a:xfrm>
        </p:spPr>
        <p:txBody>
          <a:bodyPr/>
          <a:lstStyle/>
          <a:p>
            <a:r>
              <a:rPr lang="en-US" sz="2200"/>
              <a:t>Good faith</a:t>
            </a:r>
          </a:p>
          <a:p>
            <a:pPr lvl="1"/>
            <a:r>
              <a:rPr lang="en-US" sz="2200"/>
              <a:t>Evidence seized under faulty warrant may be suppressed</a:t>
            </a:r>
          </a:p>
          <a:p>
            <a:pPr lvl="1"/>
            <a:r>
              <a:rPr lang="en-US" sz="2200"/>
              <a:t>But generally LEOs not prosecuted if acting under good faith in legality of (later overturned) warrant</a:t>
            </a:r>
          </a:p>
          <a:p>
            <a:r>
              <a:rPr lang="en-US" sz="2200"/>
              <a:t>Remove computers for analysis off-site</a:t>
            </a:r>
          </a:p>
          <a:p>
            <a:r>
              <a:rPr lang="en-US" sz="2200"/>
              <a:t>Prompt execution</a:t>
            </a:r>
          </a:p>
          <a:p>
            <a:pPr lvl="1"/>
            <a:r>
              <a:rPr lang="en-US" sz="2200"/>
              <a:t>Don’t let evidence evaporate</a:t>
            </a:r>
          </a:p>
          <a:p>
            <a:pPr lvl="1"/>
            <a:r>
              <a:rPr lang="en-US" sz="2200"/>
              <a:t>Cannot hold warrant in abeyance indefinitely</a:t>
            </a:r>
            <a:endParaRPr lang="en-US"/>
          </a:p>
        </p:txBody>
      </p:sp>
      <p:pic>
        <p:nvPicPr>
          <p:cNvPr id="22532" name="Picture 2" descr="C:\Program Files\Microsoft Office\Media\CntCD1\ClipArt7\j030120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3800"/>
            <a:ext cx="38608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Constitutional Limits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/>
              <a:t>Some states more restrictive than federal rules</a:t>
            </a:r>
          </a:p>
          <a:p>
            <a:r>
              <a:rPr lang="en-US"/>
              <a:t>Some do not allow good-faith exception to requirement for valid warrant</a:t>
            </a:r>
          </a:p>
          <a:p>
            <a:r>
              <a:rPr lang="en-US"/>
              <a:t>Some may protect vehicles (and by implication portable computers) more than federal courts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488473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5715000" cy="5029200"/>
          </a:xfrm>
        </p:spPr>
        <p:txBody>
          <a:bodyPr/>
          <a:lstStyle/>
          <a:p>
            <a:r>
              <a:rPr lang="en-US"/>
              <a:t>ECPA (as discussed above)</a:t>
            </a:r>
          </a:p>
          <a:p>
            <a:r>
              <a:rPr lang="en-US"/>
              <a:t>Zurcher v. Stanford Daily</a:t>
            </a:r>
          </a:p>
          <a:p>
            <a:pPr lvl="1"/>
            <a:r>
              <a:rPr lang="en-US"/>
              <a:t>LEOs had warrant to search student newspaper’s computer for pictures of political demonstration</a:t>
            </a:r>
          </a:p>
          <a:p>
            <a:pPr lvl="1"/>
            <a:r>
              <a:rPr lang="en-US"/>
              <a:t>SCOTUS ruled that 1st Amendment issues did not further limit warranted searches</a:t>
            </a:r>
          </a:p>
        </p:txBody>
      </p:sp>
      <p:pic>
        <p:nvPicPr>
          <p:cNvPr id="24580" name="Picture 2" descr="C:\Program Files\Microsoft Office\Media\CntCD1\ClipArt3\j023306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213" y="609600"/>
            <a:ext cx="207327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858000" y="5943600"/>
            <a:ext cx="2171700" cy="3381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/>
              <a:t>This is not a statute.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Statutes: PPA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5410200" cy="54864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dirty="0"/>
              <a:t>PPA passed to further restrict warrants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Privacy Protection Act (42 USC §2000aa)</a:t>
            </a:r>
            <a:endParaRPr lang="en-US" dirty="0"/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Passed in 2000</a:t>
            </a:r>
            <a:endParaRPr lang="en-US" dirty="0"/>
          </a:p>
          <a:p>
            <a:pPr lvl="1">
              <a:lnSpc>
                <a:spcPct val="70000"/>
              </a:lnSpc>
              <a:defRPr/>
            </a:pPr>
            <a:r>
              <a:rPr lang="en-US" dirty="0"/>
              <a:t>Any material intended for publication or broadcasting requires a subpoena</a:t>
            </a:r>
          </a:p>
          <a:p>
            <a:pPr lvl="1">
              <a:lnSpc>
                <a:spcPct val="70000"/>
              </a:lnSpc>
              <a:defRPr/>
            </a:pPr>
            <a:r>
              <a:rPr lang="en-US" dirty="0"/>
              <a:t>Exceptions 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/>
              <a:t>Contraband, fruits or tools for crime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/>
              <a:t>Preventing imminent death or injury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/>
              <a:t>Material held by target of investigation</a:t>
            </a:r>
          </a:p>
          <a:p>
            <a:pPr lvl="2">
              <a:lnSpc>
                <a:spcPct val="70000"/>
              </a:lnSpc>
              <a:defRPr/>
            </a:pPr>
            <a:r>
              <a:rPr lang="en-US" dirty="0"/>
              <a:t>Child pornography</a:t>
            </a:r>
          </a:p>
        </p:txBody>
      </p:sp>
      <p:pic>
        <p:nvPicPr>
          <p:cNvPr id="25604" name="Picture 2" descr="C:\Program Files\Microsoft Office\Media\CntCD1\ClipArt2\j021531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52600"/>
            <a:ext cx="249078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629400" y="5257800"/>
            <a:ext cx="2033588" cy="3381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/>
              <a:t>And neither is this.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PPA &amp; Steve Jackson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000"/>
              <a:t>March 1990: Secret Service raided Steve Jackson Games</a:t>
            </a:r>
          </a:p>
          <a:p>
            <a:pPr lvl="1"/>
            <a:r>
              <a:rPr lang="en-US" sz="2000"/>
              <a:t>Looking for info about BellSouth’s emergency service</a:t>
            </a:r>
          </a:p>
          <a:p>
            <a:pPr lvl="1"/>
            <a:r>
              <a:rPr lang="en-US" sz="2000"/>
              <a:t>Had been posted on BBS</a:t>
            </a:r>
          </a:p>
          <a:p>
            <a:pPr lvl="1"/>
            <a:r>
              <a:rPr lang="en-US" sz="2000"/>
              <a:t>Seized entire computer for BBS</a:t>
            </a:r>
          </a:p>
          <a:p>
            <a:pPr lvl="1"/>
            <a:r>
              <a:rPr lang="en-US" sz="2000"/>
              <a:t>Held for months</a:t>
            </a:r>
          </a:p>
          <a:p>
            <a:pPr lvl="1"/>
            <a:r>
              <a:rPr lang="en-US" sz="2000"/>
              <a:t>Severely damaged company</a:t>
            </a:r>
          </a:p>
          <a:p>
            <a:r>
              <a:rPr lang="en-US" sz="2000"/>
              <a:t>SJG sued under PPA &amp; ECPA</a:t>
            </a:r>
          </a:p>
          <a:p>
            <a:pPr lvl="1"/>
            <a:r>
              <a:rPr lang="en-US" sz="2000"/>
              <a:t>Won trial</a:t>
            </a:r>
          </a:p>
          <a:p>
            <a:pPr lvl="1"/>
            <a:r>
              <a:rPr lang="en-US" sz="2000"/>
              <a:t>Awarded damages $51K</a:t>
            </a:r>
          </a:p>
          <a:p>
            <a:pPr lvl="1"/>
            <a:r>
              <a:rPr lang="en-US" sz="2000"/>
              <a:t>Attorneys’ fees $250K</a:t>
            </a:r>
          </a:p>
          <a:p>
            <a:r>
              <a:rPr lang="en-US" sz="2000"/>
              <a:t>Irony: BellSouth info was actually public &amp; available for sale from company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3276600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Identifying Physical Location of Electronic Evidence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sz="2000"/>
              <a:t>General Principles</a:t>
            </a:r>
          </a:p>
          <a:p>
            <a:r>
              <a:rPr lang="en-US" sz="2000"/>
              <a:t>ECPA Effects on Data Acquisition</a:t>
            </a:r>
          </a:p>
          <a:p>
            <a:pPr lvl="1"/>
            <a:r>
              <a:rPr lang="en-US" sz="2000"/>
              <a:t>Coverage</a:t>
            </a:r>
          </a:p>
          <a:p>
            <a:pPr lvl="1"/>
            <a:r>
              <a:rPr lang="en-US" sz="2000"/>
              <a:t>Disclosure to Government Agents</a:t>
            </a:r>
          </a:p>
          <a:p>
            <a:pPr lvl="1"/>
            <a:r>
              <a:rPr lang="en-US" sz="2000"/>
              <a:t>Contents of Electronic Communications</a:t>
            </a:r>
          </a:p>
          <a:p>
            <a:pPr lvl="1"/>
            <a:r>
              <a:rPr lang="en-US" sz="2000"/>
              <a:t>Violations of the ECPA</a:t>
            </a:r>
          </a:p>
          <a:p>
            <a:r>
              <a:rPr lang="en-US" sz="2000"/>
              <a:t>Collaboration from Third-Party Record-Holders</a:t>
            </a:r>
          </a:p>
          <a:p>
            <a:pPr lvl="1"/>
            <a:r>
              <a:rPr lang="en-US" sz="2000"/>
              <a:t>Finding the Records</a:t>
            </a:r>
          </a:p>
          <a:p>
            <a:pPr lvl="1"/>
            <a:r>
              <a:rPr lang="en-US" sz="2000"/>
              <a:t>Evaluating Utility of Records</a:t>
            </a:r>
          </a:p>
          <a:p>
            <a:pPr lvl="1"/>
            <a:r>
              <a:rPr lang="en-US" sz="2000"/>
              <a:t>Authenticating Records</a:t>
            </a:r>
          </a:p>
          <a:p>
            <a:pPr lvl="1"/>
            <a:r>
              <a:rPr lang="en-US" sz="2000"/>
              <a:t>Obtaining Records</a:t>
            </a:r>
          </a:p>
          <a:p>
            <a:pPr lvl="1"/>
            <a:r>
              <a:rPr lang="en-US" sz="2000"/>
              <a:t>Contacting ISP &amp; Serving Papers</a:t>
            </a:r>
          </a:p>
        </p:txBody>
      </p:sp>
      <p:pic>
        <p:nvPicPr>
          <p:cNvPr id="2054" name="Picture 6" descr="C:\Program Files\Microsoft Office\Media\CntCD1\ClipArt7\j030993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62400"/>
            <a:ext cx="2590800" cy="2633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i="1"/>
              <a:t>Katz v US</a:t>
            </a:r>
            <a:r>
              <a:rPr lang="en-US"/>
              <a:t> (1967):  SCOTUS held that </a:t>
            </a:r>
            <a:r>
              <a:rPr lang="en-US" i="1"/>
              <a:t>publicly disclosed</a:t>
            </a:r>
            <a:r>
              <a:rPr lang="en-US"/>
              <a:t> information is </a:t>
            </a:r>
            <a:r>
              <a:rPr lang="en-US" i="1"/>
              <a:t>not</a:t>
            </a:r>
            <a:r>
              <a:rPr lang="en-US"/>
              <a:t> constitutionally protected</a:t>
            </a:r>
          </a:p>
          <a:p>
            <a:pPr lvl="1"/>
            <a:r>
              <a:rPr lang="en-US"/>
              <a:t>Includes voluntarily transferred </a:t>
            </a:r>
            <a:br>
              <a:rPr lang="en-US"/>
            </a:br>
            <a:r>
              <a:rPr lang="en-US"/>
              <a:t>info in hands of third parties</a:t>
            </a:r>
          </a:p>
          <a:p>
            <a:pPr lvl="1"/>
            <a:r>
              <a:rPr lang="en-US"/>
              <a:t>Thus third-party repositories </a:t>
            </a:r>
            <a:br>
              <a:rPr lang="en-US"/>
            </a:br>
            <a:r>
              <a:rPr lang="en-US"/>
              <a:t>limited by statute, not 4</a:t>
            </a:r>
            <a:r>
              <a:rPr lang="en-US" baseline="30000"/>
              <a:t>th</a:t>
            </a:r>
            <a:r>
              <a:rPr lang="en-US"/>
              <a:t> </a:t>
            </a:r>
            <a:br>
              <a:rPr lang="en-US"/>
            </a:br>
            <a:r>
              <a:rPr lang="en-US"/>
              <a:t>amendment</a:t>
            </a:r>
          </a:p>
          <a:p>
            <a:r>
              <a:rPr lang="en-US"/>
              <a:t>Restrictions include laws </a:t>
            </a:r>
            <a:br>
              <a:rPr lang="en-US"/>
            </a:br>
            <a:r>
              <a:rPr lang="en-US"/>
              <a:t>protecting</a:t>
            </a:r>
          </a:p>
          <a:p>
            <a:pPr lvl="1"/>
            <a:r>
              <a:rPr lang="en-US"/>
              <a:t>Bank records</a:t>
            </a:r>
          </a:p>
          <a:p>
            <a:pPr lvl="1"/>
            <a:r>
              <a:rPr lang="en-US"/>
              <a:t>Cable TV &amp; video rentals</a:t>
            </a:r>
          </a:p>
          <a:p>
            <a:pPr lvl="1"/>
            <a:r>
              <a:rPr lang="en-US"/>
              <a:t>E-mail &amp; other electronic communications</a:t>
            </a:r>
          </a:p>
        </p:txBody>
      </p:sp>
      <p:pic>
        <p:nvPicPr>
          <p:cNvPr id="5124" name="Picture 3" descr="C:\Program Files\Microsoft Office\Media\CntCD1\ClipArt3\j023442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850" y="2438400"/>
            <a:ext cx="32321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ECPA Coverage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66800"/>
            <a:ext cx="4343400" cy="5257800"/>
          </a:xfrm>
        </p:spPr>
        <p:txBody>
          <a:bodyPr/>
          <a:lstStyle/>
          <a:p>
            <a:r>
              <a:rPr lang="en-US"/>
              <a:t>2000: Updated Wiretap law (18 USC §2510-22)</a:t>
            </a:r>
          </a:p>
          <a:p>
            <a:r>
              <a:rPr lang="en-US"/>
              <a:t>2004: Added Stored Electronic Communications Privacy Act (SECA, 18 USC §2701-11)</a:t>
            </a:r>
          </a:p>
          <a:p>
            <a:r>
              <a:rPr lang="en-US"/>
              <a:t>Protects contents of e-communications in storage by </a:t>
            </a:r>
            <a:r>
              <a:rPr lang="en-US" i="1"/>
              <a:t>service</a:t>
            </a:r>
          </a:p>
          <a:p>
            <a:r>
              <a:rPr lang="en-US"/>
              <a:t>Prohibits provision of communications to government agencies without strict controls</a:t>
            </a:r>
          </a:p>
        </p:txBody>
      </p:sp>
      <p:pic>
        <p:nvPicPr>
          <p:cNvPr id="6148" name="Picture 2" descr="C:\Program Files\Microsoft Office\Media\CntCD1\ClipArt6\j02876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74825"/>
            <a:ext cx="4343400" cy="330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to Government Agents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343400" cy="5334000"/>
          </a:xfrm>
        </p:spPr>
        <p:txBody>
          <a:bodyPr/>
          <a:lstStyle/>
          <a:p>
            <a:r>
              <a:rPr lang="en-US" sz="2100"/>
              <a:t>All records may be obtained through </a:t>
            </a:r>
            <a:r>
              <a:rPr lang="en-US" sz="2100" i="1"/>
              <a:t>warrant</a:t>
            </a:r>
          </a:p>
          <a:p>
            <a:r>
              <a:rPr lang="en-US" sz="2100"/>
              <a:t>Subscriber/customer records (identity, services) may also be obtained by </a:t>
            </a:r>
            <a:r>
              <a:rPr lang="en-US" sz="2100" i="1"/>
              <a:t>subpoena</a:t>
            </a:r>
          </a:p>
          <a:p>
            <a:r>
              <a:rPr lang="en-US" sz="2100"/>
              <a:t>Transaction history available through subpoena since U.S.A.P.A.T.R.I.O.T. Act passed</a:t>
            </a:r>
          </a:p>
          <a:p>
            <a:r>
              <a:rPr lang="en-US" sz="2100"/>
              <a:t>E-mail may be retrieved by subpoena provided user given notice (up to 90-180 days delay)</a:t>
            </a:r>
          </a:p>
          <a:p>
            <a:r>
              <a:rPr lang="en-US" sz="2100"/>
              <a:t>May use “§2703(d) court order” to access everything except unopened e-mail stored &lt; 180 days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491038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 of Electronic Communications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Agreement of </a:t>
            </a:r>
            <a:r>
              <a:rPr lang="en-US" i="1"/>
              <a:t>one </a:t>
            </a:r>
            <a:r>
              <a:rPr lang="en-US"/>
              <a:t> party in electronic communication suffices for legal disclosure</a:t>
            </a:r>
          </a:p>
          <a:p>
            <a:pPr>
              <a:lnSpc>
                <a:spcPct val="80000"/>
              </a:lnSpc>
            </a:pPr>
            <a:r>
              <a:rPr lang="en-US"/>
              <a:t>Take that fact into account when you are writing e-mail</a:t>
            </a:r>
          </a:p>
          <a:p>
            <a:pPr lvl="1">
              <a:lnSpc>
                <a:spcPct val="80000"/>
              </a:lnSpc>
            </a:pPr>
            <a:r>
              <a:rPr lang="en-US"/>
              <a:t>In general, when writing with </a:t>
            </a:r>
            <a:br>
              <a:rPr lang="en-US"/>
            </a:br>
            <a:r>
              <a:rPr lang="en-US"/>
              <a:t>employee userID, all e-mail </a:t>
            </a:r>
            <a:br>
              <a:rPr lang="en-US"/>
            </a:br>
            <a:r>
              <a:rPr lang="en-US"/>
              <a:t>must be considered equivalent </a:t>
            </a:r>
            <a:br>
              <a:rPr lang="en-US"/>
            </a:br>
            <a:r>
              <a:rPr lang="en-US"/>
              <a:t>to using company letterhead</a:t>
            </a:r>
          </a:p>
          <a:p>
            <a:pPr lvl="1">
              <a:lnSpc>
                <a:spcPct val="80000"/>
              </a:lnSpc>
            </a:pPr>
            <a:r>
              <a:rPr lang="en-US"/>
              <a:t>All official e-mail may become </a:t>
            </a:r>
            <a:br>
              <a:rPr lang="en-US"/>
            </a:br>
            <a:r>
              <a:rPr lang="en-US"/>
              <a:t>evidence in a court of law</a:t>
            </a:r>
          </a:p>
          <a:p>
            <a:pPr>
              <a:lnSpc>
                <a:spcPct val="80000"/>
              </a:lnSpc>
            </a:pPr>
            <a:r>
              <a:rPr lang="en-US" i="1">
                <a:solidFill>
                  <a:schemeClr val="tx2"/>
                </a:solidFill>
              </a:rPr>
              <a:t>When writing informally using your own address, remember that everything on Internet is POTENTIALLY PERMANENT and may affect your future employment prospects</a:t>
            </a:r>
          </a:p>
        </p:txBody>
      </p:sp>
      <p:pic>
        <p:nvPicPr>
          <p:cNvPr id="6146" name="Picture 2" descr="C:\Program Files\Microsoft Office\Media\CntCD1\ClipArt2\j023197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71621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Violations of the ECPA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924800" cy="5486400"/>
          </a:xfrm>
        </p:spPr>
        <p:txBody>
          <a:bodyPr/>
          <a:lstStyle/>
          <a:p>
            <a:r>
              <a:rPr lang="en-US"/>
              <a:t>Criminal liability</a:t>
            </a:r>
          </a:p>
          <a:p>
            <a:pPr lvl="1"/>
            <a:r>
              <a:rPr lang="en-US"/>
              <a:t>Up to 2 years in federal prison</a:t>
            </a:r>
          </a:p>
          <a:p>
            <a:r>
              <a:rPr lang="en-US"/>
              <a:t>Civil liability</a:t>
            </a:r>
          </a:p>
          <a:p>
            <a:pPr lvl="1"/>
            <a:r>
              <a:rPr lang="en-US"/>
              <a:t>Damages &amp; attorneys’ fees</a:t>
            </a:r>
          </a:p>
          <a:p>
            <a:pPr lvl="1"/>
            <a:r>
              <a:rPr lang="en-US"/>
              <a:t>Government agent may be </a:t>
            </a:r>
            <a:br>
              <a:rPr lang="en-US"/>
            </a:br>
            <a:r>
              <a:rPr lang="en-US"/>
              <a:t>personally liable</a:t>
            </a:r>
          </a:p>
          <a:p>
            <a:r>
              <a:rPr lang="en-US"/>
              <a:t>Suppression:  NOT a remedy</a:t>
            </a:r>
          </a:p>
          <a:p>
            <a:r>
              <a:rPr lang="en-US"/>
              <a:t>Good faith defense: </a:t>
            </a:r>
          </a:p>
          <a:p>
            <a:pPr lvl="1"/>
            <a:r>
              <a:rPr lang="en-US"/>
              <a:t>Government agent may </a:t>
            </a:r>
          </a:p>
          <a:p>
            <a:pPr lvl="1"/>
            <a:r>
              <a:rPr lang="en-US"/>
              <a:t>Rely on good faith application of warrant or subpoena </a:t>
            </a:r>
          </a:p>
          <a:p>
            <a:pPr lvl="1"/>
            <a:r>
              <a:rPr lang="en-US"/>
              <a:t>As absolute defense against civil or criminal charges stemming from actions</a:t>
            </a:r>
          </a:p>
        </p:txBody>
      </p:sp>
      <p:pic>
        <p:nvPicPr>
          <p:cNvPr id="7170" name="Picture 2" descr="C:\Program Files\Microsoft Office\Media\CntCD1\ClipArt5\j028717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29718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Utility of Records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Records may not be available</a:t>
            </a:r>
          </a:p>
          <a:p>
            <a:pPr lvl="1"/>
            <a:r>
              <a:rPr lang="en-US"/>
              <a:t>Typically 30-60 day retention of log </a:t>
            </a:r>
            <a:br>
              <a:rPr lang="en-US"/>
            </a:br>
            <a:r>
              <a:rPr lang="en-US"/>
              <a:t>records</a:t>
            </a:r>
          </a:p>
          <a:p>
            <a:pPr lvl="1"/>
            <a:r>
              <a:rPr lang="en-US"/>
              <a:t>Dynamic IP addresses may make identification difficult for older evidence</a:t>
            </a:r>
          </a:p>
          <a:p>
            <a:r>
              <a:rPr lang="en-US"/>
              <a:t>Some records may originate in public computers that are effectively anonymous</a:t>
            </a:r>
          </a:p>
          <a:p>
            <a:pPr lvl="1"/>
            <a:r>
              <a:rPr lang="en-US"/>
              <a:t>Business services (e.g., Kinko’s)</a:t>
            </a:r>
          </a:p>
          <a:p>
            <a:pPr lvl="1"/>
            <a:r>
              <a:rPr lang="en-US"/>
              <a:t>Libraries, Internet cafés</a:t>
            </a:r>
          </a:p>
          <a:p>
            <a:pPr lvl="1"/>
            <a:r>
              <a:rPr lang="en-US"/>
              <a:t>Wireless services</a:t>
            </a:r>
          </a:p>
          <a:p>
            <a:pPr lvl="1"/>
            <a:r>
              <a:rPr lang="en-US"/>
              <a:t>Hijacked services</a:t>
            </a:r>
          </a:p>
          <a:p>
            <a:pPr lvl="1"/>
            <a:r>
              <a:rPr lang="en-US"/>
              <a:t>Anonymizers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10400" y="1143000"/>
            <a:ext cx="1876425" cy="100647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But look for </a:t>
            </a:r>
          </a:p>
          <a:p>
            <a:pPr eaLnBrk="0" hangingPunct="0"/>
            <a:r>
              <a:rPr lang="en-US" dirty="0"/>
              <a:t>video camera </a:t>
            </a:r>
          </a:p>
          <a:p>
            <a:pPr eaLnBrk="0" hangingPunct="0"/>
            <a:r>
              <a:rPr lang="en-US" dirty="0"/>
              <a:t>recordings</a:t>
            </a:r>
          </a:p>
        </p:txBody>
      </p:sp>
      <p:pic>
        <p:nvPicPr>
          <p:cNvPr id="10245" name="Picture 2" descr="C:\Program Files\Microsoft Office\Media\CntCD1\ClipArt7\j03124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35052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1207</TotalTime>
  <Words>1301</Words>
  <Application>Microsoft Office PowerPoint</Application>
  <PresentationFormat>On-screen Show (4:3)</PresentationFormat>
  <Paragraphs>232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Search Warrants &amp; Seizure of Electronic Evidence</vt:lpstr>
      <vt:lpstr>Topics</vt:lpstr>
      <vt:lpstr>Identifying Physical Location of Electronic Evidence</vt:lpstr>
      <vt:lpstr>General Principles</vt:lpstr>
      <vt:lpstr>ECPA Coverage</vt:lpstr>
      <vt:lpstr>Disclosure to Government Agents</vt:lpstr>
      <vt:lpstr>Contents of Electronic Communications</vt:lpstr>
      <vt:lpstr>Violations of the ECPA</vt:lpstr>
      <vt:lpstr>Evaluating Utility of Records</vt:lpstr>
      <vt:lpstr>Authenticating Records</vt:lpstr>
      <vt:lpstr>Obtaining Records</vt:lpstr>
      <vt:lpstr>Contacting ISP &amp; Serving Papers</vt:lpstr>
      <vt:lpstr>Search Warrants</vt:lpstr>
      <vt:lpstr>Which Computers?</vt:lpstr>
      <vt:lpstr>Federal Constitutional Limits</vt:lpstr>
      <vt:lpstr>The Fourth Amendment Text</vt:lpstr>
      <vt:lpstr>4th Amendment Issues (1)</vt:lpstr>
      <vt:lpstr>4th Amendment Issues (2)</vt:lpstr>
      <vt:lpstr>Legal Warrant</vt:lpstr>
      <vt:lpstr>Rules for Executing Warrant (1)</vt:lpstr>
      <vt:lpstr>Rules for Executing Warrant (2)</vt:lpstr>
      <vt:lpstr>State Constitutional Limits</vt:lpstr>
      <vt:lpstr>Statutes</vt:lpstr>
      <vt:lpstr>Statutes: PPA</vt:lpstr>
      <vt:lpstr>PPA &amp; Steve Jackson Games</vt:lpstr>
      <vt:lpstr>Now go and study</vt:lpstr>
    </vt:vector>
  </TitlesOfParts>
  <Manager>Stan Shernock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Warrants &amp; Serizure of Electronic Evidence</dc:title>
  <dc:subject>CJ341/IA241 lecture 21</dc:subject>
  <dc:creator>M. E. Kabay, PhD, CISSP-ISSMP</dc:creator>
  <cp:keywords/>
  <dc:description/>
  <cp:lastModifiedBy>Mich Kabay</cp:lastModifiedBy>
  <cp:revision>74</cp:revision>
  <dcterms:created xsi:type="dcterms:W3CDTF">2006-10-15T23:13:39Z</dcterms:created>
  <dcterms:modified xsi:type="dcterms:W3CDTF">2021-02-05T19:55:38Z</dcterms:modified>
  <cp:category>MASTER</cp:category>
</cp:coreProperties>
</file>