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85" r:id="rId2"/>
    <p:sldId id="257" r:id="rId3"/>
    <p:sldId id="289" r:id="rId4"/>
    <p:sldId id="290" r:id="rId5"/>
    <p:sldId id="305" r:id="rId6"/>
    <p:sldId id="304" r:id="rId7"/>
    <p:sldId id="307" r:id="rId8"/>
    <p:sldId id="306" r:id="rId9"/>
    <p:sldId id="302" r:id="rId10"/>
    <p:sldId id="301" r:id="rId11"/>
    <p:sldId id="300" r:id="rId12"/>
    <p:sldId id="299" r:id="rId13"/>
    <p:sldId id="313" r:id="rId14"/>
    <p:sldId id="298" r:id="rId15"/>
    <p:sldId id="297" r:id="rId16"/>
    <p:sldId id="296" r:id="rId17"/>
    <p:sldId id="310" r:id="rId18"/>
    <p:sldId id="311" r:id="rId19"/>
    <p:sldId id="295" r:id="rId20"/>
    <p:sldId id="294" r:id="rId21"/>
    <p:sldId id="293" r:id="rId22"/>
    <p:sldId id="292" r:id="rId23"/>
    <p:sldId id="308" r:id="rId24"/>
    <p:sldId id="312" r:id="rId25"/>
    <p:sldId id="314" r:id="rId26"/>
    <p:sldId id="315" r:id="rId27"/>
    <p:sldId id="316" r:id="rId28"/>
    <p:sldId id="288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410" autoAdjust="0"/>
  </p:normalViewPr>
  <p:slideViewPr>
    <p:cSldViewPr>
      <p:cViewPr>
        <p:scale>
          <a:sx n="75" d="100"/>
          <a:sy n="75" d="100"/>
        </p:scale>
        <p:origin x="-266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1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3275" y="492125"/>
            <a:ext cx="3168650" cy="285750"/>
          </a:xfrm>
          <a:prstGeom prst="rect">
            <a:avLst/>
          </a:prstGeom>
        </p:spPr>
        <p:txBody>
          <a:bodyPr vert="horz" lIns="77092" tIns="38546" rIns="77092" bIns="38546" rtlCol="0"/>
          <a:lstStyle>
            <a:lvl1pPr algn="ctr" eaLnBrk="0" hangingPunct="0">
              <a:defRPr sz="1500"/>
            </a:lvl1pPr>
          </a:lstStyle>
          <a:p>
            <a:pPr>
              <a:defRPr/>
            </a:pPr>
            <a:r>
              <a:rPr lang="pt-BR"/>
              <a:t>CJ341/IA241/IA241 Class Notes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0" y="8788400"/>
            <a:ext cx="7313613" cy="385763"/>
          </a:xfrm>
          <a:prstGeom prst="rect">
            <a:avLst/>
          </a:prstGeom>
        </p:spPr>
        <p:txBody>
          <a:bodyPr vert="horz" lIns="77092" tIns="38546" rIns="77092" bIns="38546" rtlCol="0" anchor="b"/>
          <a:lstStyle>
            <a:lvl1pPr algn="ctr" eaLnBrk="0" hangingPunct="0">
              <a:defRPr sz="1000"/>
            </a:lvl1pPr>
          </a:lstStyle>
          <a:p>
            <a:pPr>
              <a:defRPr/>
            </a:pPr>
            <a:fld id="{4E60A0AD-1F65-40AB-ABC3-DF059F0A9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330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330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330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330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4F5EE0E0-4EA3-41BF-8ADC-67792C5B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2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7A996AB-9AA4-4130-B4C7-4FBCACB73003}" type="slidenum">
              <a:rPr lang="en-US" smtClean="0">
                <a:latin typeface="Arial" charset="0"/>
              </a:rPr>
              <a:pPr defTabSz="965200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1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8CAC619-D44C-4492-9015-C8118E14964D}" type="slidenum">
              <a:rPr lang="en-US" smtClean="0">
                <a:latin typeface="Arial" charset="0"/>
              </a:rPr>
              <a:pPr defTabSz="965200"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28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41114E8-8949-4AA7-B07F-C40BFD5B4AA9}" type="slidenum">
              <a:rPr lang="en-US" smtClean="0">
                <a:latin typeface="Arial" charset="0"/>
              </a:rPr>
              <a:pPr defTabSz="965200"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5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097ED5E-539C-4014-AE05-31591BF74E77}" type="slidenum">
              <a:rPr lang="en-US" smtClean="0">
                <a:latin typeface="Arial" charset="0"/>
              </a:rPr>
              <a:pPr defTabSz="965200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9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4F7B18A-3873-4CFB-88A2-84AD38C9D335}" type="slidenum">
              <a:rPr lang="en-US" smtClean="0">
                <a:latin typeface="Arial" charset="0"/>
              </a:rPr>
              <a:pPr defTabSz="965200"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8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A3368E3-38C3-4EFA-90DA-A713279C8E77}" type="slidenum">
              <a:rPr lang="en-US" smtClean="0">
                <a:latin typeface="Arial" charset="0"/>
              </a:rPr>
              <a:pPr defTabSz="965200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E256BE7-7BE1-49B2-B457-4C1EB13936E1}" type="slidenum">
              <a:rPr lang="en-US" smtClean="0">
                <a:latin typeface="Arial" charset="0"/>
              </a:rPr>
              <a:pPr defTabSz="965200"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81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E53F12-C541-445D-A3E0-AF9B6A0AB16B}" type="slidenum">
              <a:rPr lang="en-US" smtClean="0">
                <a:latin typeface="Arial" charset="0"/>
              </a:rPr>
              <a:pPr defTabSz="965200"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61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82DF88C-3C95-4059-BEB2-6358D01730CA}" type="slidenum">
              <a:rPr lang="en-US" smtClean="0">
                <a:latin typeface="Arial" charset="0"/>
              </a:rPr>
              <a:pPr defTabSz="965200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5BC6452-BF06-4397-AE19-AAF1431409DB}" type="slidenum">
              <a:rPr lang="en-US" smtClean="0">
                <a:latin typeface="Arial" charset="0"/>
              </a:rPr>
              <a:pPr defTabSz="965200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33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62C04BE-64BC-47DE-8AF7-41176C53BF2D}" type="slidenum">
              <a:rPr lang="en-US" smtClean="0">
                <a:latin typeface="Arial" charset="0"/>
              </a:rPr>
              <a:pPr defTabSz="965200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7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58A8D619-26B6-4DDC-8000-65A936A175D3}" type="slidenum">
              <a:rPr lang="en-US" smtClean="0">
                <a:latin typeface="Arial" charset="0"/>
              </a:rPr>
              <a:pPr defTabSz="965200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4F037A4-A7FD-4CDB-B460-EF0F5EAABEE6}" type="slidenum">
              <a:rPr lang="en-US" smtClean="0">
                <a:latin typeface="Arial" charset="0"/>
              </a:rPr>
              <a:pPr defTabSz="965200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2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E3BEA88-FE35-42E1-8FCB-B7A941B813E5}" type="slidenum">
              <a:rPr lang="en-US" smtClean="0">
                <a:latin typeface="Arial" charset="0"/>
              </a:rPr>
              <a:pPr defTabSz="965200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3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8908424-CC97-4E03-B540-C68436452E44}" type="slidenum">
              <a:rPr lang="en-US" smtClean="0">
                <a:latin typeface="Arial" charset="0"/>
              </a:rPr>
              <a:pPr defTabSz="965200"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96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D78FECD-E0C7-4E8B-A076-8209BDDF2E67}" type="slidenum">
              <a:rPr lang="en-US" smtClean="0">
                <a:latin typeface="Arial" charset="0"/>
              </a:rPr>
              <a:pPr defTabSz="965200"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68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3A7BDBC-57F1-4558-9177-25C36B8BA742}" type="slidenum">
              <a:rPr lang="en-US" smtClean="0">
                <a:latin typeface="Arial" charset="0"/>
              </a:rPr>
              <a:pPr defTabSz="965200"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36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EE0E0-4EA3-41BF-8ADC-67792C5B1D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44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EE0E0-4EA3-41BF-8ADC-67792C5B1D0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EE0E0-4EA3-41BF-8ADC-67792C5B1D0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20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91DF4C1-6D11-44F1-9F35-DE0E7EE0F35F}" type="slidenum">
              <a:rPr lang="en-US" smtClean="0">
                <a:latin typeface="Arial" charset="0"/>
              </a:rPr>
              <a:pPr defTabSz="965200"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5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541A741-3FA7-4212-B7A9-4B19A94AD592}" type="slidenum">
              <a:rPr lang="en-US" smtClean="0">
                <a:latin typeface="Arial" charset="0"/>
              </a:rPr>
              <a:pPr defTabSz="965200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6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25E995B-3E80-4711-94F0-21A3AE431CF7}" type="slidenum">
              <a:rPr lang="en-US" smtClean="0">
                <a:latin typeface="Arial" charset="0"/>
              </a:rPr>
              <a:pPr defTabSz="965200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0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6C734AD-A4E3-4723-BF5F-D888D316C07A}" type="slidenum">
              <a:rPr lang="en-US" smtClean="0">
                <a:latin typeface="Arial" charset="0"/>
              </a:rPr>
              <a:pPr defTabSz="965200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1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E7825CE-7F79-4009-9F1E-A428A9C4E67E}" type="slidenum">
              <a:rPr lang="en-US" smtClean="0">
                <a:latin typeface="Arial" charset="0"/>
              </a:rPr>
              <a:pPr defTabSz="965200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5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2961A76-CF41-494A-8A6C-FE247AD7B620}" type="slidenum">
              <a:rPr lang="en-US" smtClean="0">
                <a:latin typeface="Arial" charset="0"/>
              </a:rPr>
              <a:pPr defTabSz="965200"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0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56837EA-4C94-490E-BB90-207823E2C660}" type="slidenum">
              <a:rPr lang="en-US" smtClean="0">
                <a:latin typeface="Arial" charset="0"/>
              </a:rPr>
              <a:pPr defTabSz="965200"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4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A3EF0D9-8BF6-4621-838F-66804C3C3275}" type="slidenum">
              <a:rPr lang="en-US" smtClean="0">
                <a:latin typeface="Arial" charset="0"/>
              </a:rPr>
              <a:pPr defTabSz="965200"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1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A3D4D895-6BD0-4508-902F-E180B1A280FF}" type="slidenum">
              <a:rPr lang="en-US" sz="1800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800"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030" name="Picture 8" descr="NWU_2c_stacke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2689225" y="6642100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2019 M. E. Kabay.  </a:t>
            </a:r>
            <a:r>
              <a:rPr lang="en-US" sz="800" b="0" i="1" dirty="0"/>
              <a:t>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dhs.gov/xabout/laws/law_regulation_rule_0011.shtm" TargetMode="External"/><Relationship Id="rId7" Type="http://schemas.openxmlformats.org/officeDocument/2006/relationships/hyperlink" Target="http://www.cbp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e.gov/" TargetMode="External"/><Relationship Id="rId5" Type="http://schemas.openxmlformats.org/officeDocument/2006/relationships/hyperlink" Target="http://www.dhs.gov/xabout/history/editorial_0133.shtm" TargetMode="External"/><Relationship Id="rId4" Type="http://schemas.openxmlformats.org/officeDocument/2006/relationships/hyperlink" Target="http://www.dhs.gov/index.s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xlibrary/assets/ice_border_search_electronic_device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workworld.com/newsletters/sec/2011/090511sec1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world.com/newsletters/sec/2011/090511sec2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pszy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2819400"/>
          </a:xfrm>
        </p:spPr>
        <p:txBody>
          <a:bodyPr/>
          <a:lstStyle/>
          <a:p>
            <a:pPr algn="ctr"/>
            <a:r>
              <a:rPr lang="en-US" sz="6600" dirty="0"/>
              <a:t>Warrantless Seizure of Evidence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276600"/>
            <a:ext cx="87630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>
                <a:latin typeface="+mn-lt"/>
              </a:rPr>
              <a:t>CJ341/IA241 </a:t>
            </a:r>
            <a:r>
              <a:rPr lang="en-US" sz="3600" dirty="0">
                <a:latin typeface="+mn-lt"/>
              </a:rPr>
              <a:t>– Cyberlaw &amp; Cybercrime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</a:rPr>
              <a:t>Lecture #18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M. E. Kabay, PhD, CISSP-ISSMP</a:t>
            </a:r>
          </a:p>
          <a:p>
            <a:pPr algn="ctr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School of Cybersecurity, Data Science &amp; Computing</a:t>
            </a:r>
          </a:p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Norwich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r>
              <a:rPr lang="en-US" dirty="0"/>
              <a:t>Co-User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01000" cy="5181600"/>
          </a:xfrm>
        </p:spPr>
        <p:txBody>
          <a:bodyPr/>
          <a:lstStyle/>
          <a:p>
            <a:r>
              <a:rPr lang="en-US" dirty="0"/>
              <a:t>Shared use reduces expectation of privacy</a:t>
            </a:r>
          </a:p>
          <a:p>
            <a:r>
              <a:rPr lang="en-US" dirty="0"/>
              <a:t>But still case law to develop on effects of </a:t>
            </a:r>
          </a:p>
          <a:p>
            <a:pPr lvl="1"/>
            <a:r>
              <a:rPr lang="en-US" dirty="0"/>
              <a:t>Access controls</a:t>
            </a:r>
          </a:p>
          <a:p>
            <a:pPr lvl="1"/>
            <a:r>
              <a:rPr lang="en-US" dirty="0"/>
              <a:t>Encryption</a:t>
            </a:r>
          </a:p>
          <a:p>
            <a:r>
              <a:rPr lang="en-US" dirty="0"/>
              <a:t>Co-user </a:t>
            </a:r>
            <a:r>
              <a:rPr lang="en-US" i="1" dirty="0"/>
              <a:t>cannot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grant consent to </a:t>
            </a:r>
            <a:br>
              <a:rPr lang="en-US" dirty="0"/>
            </a:br>
            <a:r>
              <a:rPr lang="en-US" i="1" dirty="0"/>
              <a:t>prima facie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private areas </a:t>
            </a:r>
            <a:br>
              <a:rPr lang="en-US" dirty="0"/>
            </a:br>
            <a:r>
              <a:rPr lang="en-US" dirty="0"/>
              <a:t>of computer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590800"/>
            <a:ext cx="560641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Third-Party Holder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r>
              <a:rPr lang="en-US" sz="2000"/>
              <a:t>If equipment or media left in possession of someone else, does that person have right to consent to search without warrant?</a:t>
            </a:r>
          </a:p>
          <a:p>
            <a:r>
              <a:rPr lang="en-US" sz="2000"/>
              <a:t>Problematic case law: contradictions</a:t>
            </a:r>
          </a:p>
          <a:p>
            <a:r>
              <a:rPr lang="en-US" sz="2000" i="1"/>
              <a:t>US v. James (2003):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Court ruled search of data CDs invalid because</a:t>
            </a:r>
          </a:p>
          <a:p>
            <a:pPr lvl="1"/>
            <a:r>
              <a:rPr lang="en-US" sz="2000"/>
              <a:t>Owner did not intend to give 3</a:t>
            </a:r>
            <a:r>
              <a:rPr lang="en-US" sz="2000" baseline="30000"/>
              <a:t>rd</a:t>
            </a:r>
            <a:r>
              <a:rPr lang="en-US" sz="2000"/>
              <a:t> party authority to grant consent for search</a:t>
            </a:r>
          </a:p>
          <a:p>
            <a:pPr lvl="1"/>
            <a:r>
              <a:rPr lang="en-US" sz="2000"/>
              <a:t>But note that CDs were in </a:t>
            </a:r>
            <a:r>
              <a:rPr lang="en-US" sz="2000" i="1"/>
              <a:t>sealed </a:t>
            </a:r>
            <a:r>
              <a:rPr lang="en-US" sz="2000"/>
              <a:t>envelope</a:t>
            </a:r>
          </a:p>
          <a:p>
            <a:r>
              <a:rPr lang="en-US" sz="2000" i="1"/>
              <a:t>US v. Falcon (1985</a:t>
            </a:r>
            <a:r>
              <a:rPr lang="en-US" sz="2000"/>
              <a:t>):</a:t>
            </a:r>
          </a:p>
          <a:p>
            <a:pPr lvl="1"/>
            <a:r>
              <a:rPr lang="en-US" sz="2000"/>
              <a:t>Cassette tape labeled “confidential/do </a:t>
            </a:r>
            <a:br>
              <a:rPr lang="en-US" sz="2000"/>
            </a:br>
            <a:r>
              <a:rPr lang="en-US" sz="2000"/>
              <a:t>not play”</a:t>
            </a:r>
          </a:p>
          <a:p>
            <a:pPr lvl="1"/>
            <a:r>
              <a:rPr lang="en-US" sz="2000"/>
              <a:t>Court ruled tape </a:t>
            </a:r>
            <a:r>
              <a:rPr lang="en-US" sz="2000" i="1"/>
              <a:t>admissible without </a:t>
            </a:r>
            <a:br>
              <a:rPr lang="en-US" sz="2000" i="1"/>
            </a:br>
            <a:r>
              <a:rPr lang="en-US" sz="2000" i="1"/>
              <a:t>warrant</a:t>
            </a:r>
          </a:p>
          <a:p>
            <a:pPr lvl="1"/>
            <a:r>
              <a:rPr lang="en-US" sz="2000"/>
              <a:t>Argued holder could have played tape any time</a:t>
            </a:r>
          </a:p>
          <a:p>
            <a:r>
              <a:rPr lang="en-US" sz="2000"/>
              <a:t>CONCLUSION:  best to proceed with warrant to avoid risk of suppression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220980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828800"/>
            <a:ext cx="1114425" cy="110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Notification of Right to Withhold Consent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295400"/>
            <a:ext cx="5486400" cy="541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Is consent to search voluntary?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Federal system imposes burden of proof on government using </a:t>
            </a:r>
            <a:r>
              <a:rPr lang="en-US" sz="2200" i="1" dirty="0"/>
              <a:t>preponderance of evidence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Other jurisdictions may be more exigent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E.g., requiring “clear and convincing evidence”</a:t>
            </a:r>
          </a:p>
        </p:txBody>
      </p:sp>
      <p:pic>
        <p:nvPicPr>
          <p:cNvPr id="13316" name="Picture 6" descr="ELEVA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1273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judgement of voluntary consent: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/>
              <a:t>Age/intelligence of suspect</a:t>
            </a:r>
          </a:p>
          <a:p>
            <a:r>
              <a:rPr lang="en-US"/>
              <a:t>Being advised of </a:t>
            </a:r>
            <a:br>
              <a:rPr lang="en-US"/>
            </a:br>
            <a:r>
              <a:rPr lang="en-US"/>
              <a:t>constitutional rights </a:t>
            </a:r>
            <a:br>
              <a:rPr lang="en-US"/>
            </a:br>
            <a:r>
              <a:rPr lang="en-US"/>
              <a:t>(Miranda warning)</a:t>
            </a:r>
          </a:p>
          <a:p>
            <a:r>
              <a:rPr lang="en-US"/>
              <a:t>Custody or detention </a:t>
            </a:r>
            <a:br>
              <a:rPr lang="en-US"/>
            </a:br>
            <a:r>
              <a:rPr lang="en-US"/>
              <a:t>(and length)</a:t>
            </a:r>
          </a:p>
          <a:p>
            <a:r>
              <a:rPr lang="en-US"/>
              <a:t>Physical punishment </a:t>
            </a:r>
            <a:br>
              <a:rPr lang="en-US"/>
            </a:br>
            <a:r>
              <a:rPr lang="en-US"/>
              <a:t>or deprivation (sleep, </a:t>
            </a:r>
            <a:br>
              <a:rPr lang="en-US"/>
            </a:br>
            <a:r>
              <a:rPr lang="en-US"/>
              <a:t>food)</a:t>
            </a:r>
          </a:p>
          <a:p>
            <a:r>
              <a:rPr lang="en-US"/>
              <a:t>Generally, advising </a:t>
            </a:r>
            <a:br>
              <a:rPr lang="en-US"/>
            </a:br>
            <a:r>
              <a:rPr lang="en-US"/>
              <a:t>person that warrant </a:t>
            </a:r>
            <a:br>
              <a:rPr lang="en-US"/>
            </a:br>
            <a:r>
              <a:rPr lang="en-US"/>
              <a:t>will be sought if consent not granted is acceptable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29101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Withdrawal of Consent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/>
              <a:t>Consent for search may be withdrawn at any time</a:t>
            </a:r>
          </a:p>
          <a:p>
            <a:r>
              <a:rPr lang="en-US"/>
              <a:t>Area of search may be limited</a:t>
            </a:r>
          </a:p>
          <a:p>
            <a:r>
              <a:rPr lang="en-US"/>
              <a:t>Continuing to search after withdrawal or in unauthorized areas leads to suppression of evidence</a:t>
            </a:r>
          </a:p>
          <a:p>
            <a:r>
              <a:rPr lang="en-US"/>
              <a:t>Does breaking access protection or encryption violate restrictions on unwarranted search?</a:t>
            </a:r>
          </a:p>
          <a:p>
            <a:pPr lvl="1"/>
            <a:r>
              <a:rPr lang="en-US"/>
              <a:t>In physical world, breaking locks or sealed containers has led to suppression</a:t>
            </a:r>
          </a:p>
          <a:p>
            <a:pPr lvl="1"/>
            <a:r>
              <a:rPr lang="en-US"/>
              <a:t>But no </a:t>
            </a:r>
            <a:r>
              <a:rPr lang="en-US" i="1"/>
              <a:t>damage </a:t>
            </a:r>
            <a:r>
              <a:rPr lang="en-US"/>
              <a:t>when breaking security so evidence </a:t>
            </a:r>
            <a:r>
              <a:rPr lang="en-US" i="1"/>
              <a:t>may</a:t>
            </a:r>
            <a:r>
              <a:rPr lang="en-US"/>
              <a:t> be accepted by court</a:t>
            </a:r>
          </a:p>
        </p:txBody>
      </p:sp>
      <p:pic>
        <p:nvPicPr>
          <p:cNvPr id="15364" name="Picture 4" descr="C:\Program Files\Microsoft Office\Media\CntCD1\ClipArt8\j03496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429000"/>
            <a:ext cx="18002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Incident to Arrest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principle allows </a:t>
            </a:r>
            <a:br>
              <a:rPr lang="en-US"/>
            </a:br>
            <a:r>
              <a:rPr lang="en-US"/>
              <a:t>search and seizure of </a:t>
            </a:r>
            <a:br>
              <a:rPr lang="en-US"/>
            </a:br>
            <a:r>
              <a:rPr lang="en-US"/>
              <a:t>evidence at time of arrest</a:t>
            </a:r>
          </a:p>
          <a:p>
            <a:pPr lvl="1"/>
            <a:r>
              <a:rPr lang="en-US"/>
              <a:t>Purpose: prevent </a:t>
            </a:r>
            <a:br>
              <a:rPr lang="en-US"/>
            </a:br>
            <a:r>
              <a:rPr lang="en-US"/>
              <a:t>destruction of evidence</a:t>
            </a:r>
          </a:p>
          <a:p>
            <a:pPr lvl="1"/>
            <a:r>
              <a:rPr lang="en-US"/>
              <a:t>Therefore expect same rule for digital evidence</a:t>
            </a:r>
          </a:p>
          <a:p>
            <a:r>
              <a:rPr lang="en-US"/>
              <a:t>Particularly useful for seizing cell phones and PDAs</a:t>
            </a:r>
          </a:p>
          <a:p>
            <a:pPr lvl="1"/>
            <a:r>
              <a:rPr lang="en-US"/>
              <a:t>May contain useful data</a:t>
            </a:r>
          </a:p>
          <a:p>
            <a:pPr lvl="1"/>
            <a:r>
              <a:rPr lang="en-US"/>
              <a:t>E.g., phone lists, calendars, call logs</a:t>
            </a:r>
          </a:p>
        </p:txBody>
      </p:sp>
      <p:pic>
        <p:nvPicPr>
          <p:cNvPr id="14338" name="Picture 2" descr="C:\Program Files\Microsoft Office\Media\CntCD1\ClipArt6\j02908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76313"/>
            <a:ext cx="3079750" cy="24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Exigent Circumstances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419600" cy="4648200"/>
          </a:xfrm>
        </p:spPr>
        <p:txBody>
          <a:bodyPr/>
          <a:lstStyle/>
          <a:p>
            <a:r>
              <a:rPr lang="en-US"/>
              <a:t>Probable cause</a:t>
            </a:r>
          </a:p>
          <a:p>
            <a:r>
              <a:rPr lang="en-US"/>
              <a:t>Exigent circumstances defined essentially by</a:t>
            </a:r>
          </a:p>
          <a:p>
            <a:pPr lvl="1"/>
            <a:r>
              <a:rPr lang="en-US"/>
              <a:t>Imminent destruction of evidence</a:t>
            </a:r>
          </a:p>
          <a:p>
            <a:r>
              <a:rPr lang="en-US"/>
              <a:t>BUT</a:t>
            </a:r>
          </a:p>
          <a:p>
            <a:pPr lvl="1"/>
            <a:r>
              <a:rPr lang="en-US"/>
              <a:t>Allows for seizure of computer</a:t>
            </a:r>
          </a:p>
          <a:p>
            <a:pPr lvl="1"/>
            <a:r>
              <a:rPr lang="en-US"/>
              <a:t>But NOT for search</a:t>
            </a:r>
          </a:p>
          <a:p>
            <a:pPr lvl="2"/>
            <a:r>
              <a:rPr lang="en-US"/>
              <a:t>Need separate warrant for search</a:t>
            </a:r>
          </a:p>
        </p:txBody>
      </p:sp>
      <p:pic>
        <p:nvPicPr>
          <p:cNvPr id="15363" name="Picture 3" descr="C:\Program Files\Microsoft Office\Media\CntCD1\ClipArt2\j021519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81113"/>
            <a:ext cx="3886200" cy="42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Exigent Circumstances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/>
              <a:t>US v. Reed (1991)</a:t>
            </a:r>
            <a:r>
              <a:rPr lang="en-US"/>
              <a:t> established requirements for admitting evidence obtained under warrantless search with claim of exigency</a:t>
            </a:r>
          </a:p>
          <a:p>
            <a:pPr lvl="1">
              <a:lnSpc>
                <a:spcPct val="80000"/>
              </a:lnSpc>
            </a:pPr>
            <a:r>
              <a:rPr lang="en-US"/>
              <a:t>Must demonstrate degree of urgency</a:t>
            </a:r>
          </a:p>
          <a:p>
            <a:pPr lvl="1">
              <a:lnSpc>
                <a:spcPct val="80000"/>
              </a:lnSpc>
            </a:pPr>
            <a:r>
              <a:rPr lang="en-US"/>
              <a:t>Amount of time required for getting warrant would seriously interfere with process of ensuring justice</a:t>
            </a:r>
          </a:p>
          <a:p>
            <a:pPr lvl="1">
              <a:lnSpc>
                <a:spcPct val="80000"/>
              </a:lnSpc>
            </a:pPr>
            <a:r>
              <a:rPr lang="en-US"/>
              <a:t>Evidence in danger of </a:t>
            </a:r>
            <a:br>
              <a:rPr lang="en-US"/>
            </a:br>
            <a:r>
              <a:rPr lang="en-US"/>
              <a:t>destruction or removal</a:t>
            </a:r>
          </a:p>
          <a:p>
            <a:pPr lvl="1">
              <a:lnSpc>
                <a:spcPct val="80000"/>
              </a:lnSpc>
            </a:pPr>
            <a:r>
              <a:rPr lang="en-US"/>
              <a:t>Danger to officers or </a:t>
            </a:r>
            <a:br>
              <a:rPr lang="en-US"/>
            </a:br>
            <a:r>
              <a:rPr lang="en-US"/>
              <a:t>evidence at crime scene</a:t>
            </a:r>
          </a:p>
          <a:p>
            <a:pPr lvl="1">
              <a:lnSpc>
                <a:spcPct val="80000"/>
              </a:lnSpc>
            </a:pPr>
            <a:r>
              <a:rPr lang="en-US"/>
              <a:t>Suspect’s awareness of </a:t>
            </a:r>
            <a:br>
              <a:rPr lang="en-US"/>
            </a:br>
            <a:r>
              <a:rPr lang="en-US"/>
              <a:t>anticipated seizure of </a:t>
            </a:r>
            <a:br>
              <a:rPr lang="en-US"/>
            </a:br>
            <a:r>
              <a:rPr lang="en-US"/>
              <a:t>evidence</a:t>
            </a:r>
          </a:p>
          <a:p>
            <a:pPr lvl="1">
              <a:lnSpc>
                <a:spcPct val="80000"/>
              </a:lnSpc>
            </a:pPr>
            <a:r>
              <a:rPr lang="en-US"/>
              <a:t>Ease of destruction of </a:t>
            </a:r>
            <a:br>
              <a:rPr lang="en-US"/>
            </a:br>
            <a:r>
              <a:rPr lang="en-US"/>
              <a:t>evidence by suspect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3048000" cy="333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Exigent Circumstances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562600"/>
          </a:xfrm>
        </p:spPr>
        <p:txBody>
          <a:bodyPr/>
          <a:lstStyle/>
          <a:p>
            <a:r>
              <a:rPr lang="en-US" sz="2000" i="1"/>
              <a:t>US v. David (1991)</a:t>
            </a:r>
          </a:p>
          <a:p>
            <a:pPr lvl="1"/>
            <a:r>
              <a:rPr lang="en-US" sz="2000"/>
              <a:t>LEO observed suspect deleting data from PDA</a:t>
            </a:r>
          </a:p>
          <a:p>
            <a:pPr lvl="1"/>
            <a:r>
              <a:rPr lang="en-US" sz="2000"/>
              <a:t>Seized device and scanned names</a:t>
            </a:r>
          </a:p>
          <a:p>
            <a:pPr lvl="1"/>
            <a:r>
              <a:rPr lang="en-US" sz="2000"/>
              <a:t>Court admitted evidence</a:t>
            </a:r>
          </a:p>
          <a:p>
            <a:pPr lvl="1"/>
            <a:r>
              <a:rPr lang="en-US" sz="2000"/>
              <a:t>But exigency ended as soon as PDA was </a:t>
            </a:r>
            <a:br>
              <a:rPr lang="en-US" sz="2000"/>
            </a:br>
            <a:r>
              <a:rPr lang="en-US" sz="2000"/>
              <a:t>seized</a:t>
            </a:r>
          </a:p>
          <a:p>
            <a:r>
              <a:rPr lang="en-US" sz="2000" i="1"/>
              <a:t>US v. Ortiz (1996):</a:t>
            </a:r>
            <a:r>
              <a:rPr lang="en-US" sz="2000"/>
              <a:t> court ruled that search of pager </a:t>
            </a:r>
            <a:br>
              <a:rPr lang="en-US" sz="2000"/>
            </a:br>
            <a:r>
              <a:rPr lang="en-US" sz="2000"/>
              <a:t>was warranted because of risk of data loss as </a:t>
            </a:r>
            <a:br>
              <a:rPr lang="en-US" sz="2000"/>
            </a:br>
            <a:r>
              <a:rPr lang="en-US" sz="2000"/>
              <a:t>batteries failed</a:t>
            </a:r>
          </a:p>
          <a:p>
            <a:r>
              <a:rPr lang="en-US" sz="2000" i="1"/>
              <a:t>US v. Romero-Garcia (1997):</a:t>
            </a:r>
            <a:r>
              <a:rPr lang="en-US" sz="2000"/>
              <a:t> search of laptop computer was not warranted by fear of battery failure (would not normally destroy data)</a:t>
            </a:r>
            <a:endParaRPr lang="en-US" sz="2000" i="1"/>
          </a:p>
          <a:p>
            <a:r>
              <a:rPr lang="en-US" sz="2000"/>
              <a:t>Best practice: if device </a:t>
            </a:r>
            <a:r>
              <a:rPr lang="en-US" sz="2000" i="1"/>
              <a:t>seized </a:t>
            </a:r>
            <a:r>
              <a:rPr lang="en-US" sz="2000"/>
              <a:t>under exigent circumstances, obtain a warrant using probable cause to justify </a:t>
            </a:r>
            <a:r>
              <a:rPr lang="en-US" sz="2000" i="1"/>
              <a:t>search </a:t>
            </a:r>
            <a:r>
              <a:rPr lang="en-US" sz="2000"/>
              <a:t>that will ensure evidence is accepted in court </a:t>
            </a:r>
            <a:r>
              <a:rPr lang="en-US" sz="2000" i="1"/>
              <a:t>unless data are evanescent</a:t>
            </a:r>
          </a:p>
        </p:txBody>
      </p:sp>
      <p:pic>
        <p:nvPicPr>
          <p:cNvPr id="17410" name="Picture 2" descr="C:\Program Files\Microsoft Office\Media\CntCD1\ClipArt5\j02824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8630">
            <a:off x="7467600" y="2286000"/>
            <a:ext cx="1500188" cy="182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Program Files\Microsoft Office\Media\CntCD1\ClipArt6\j0297625.wmf"/>
          <p:cNvPicPr>
            <a:picLocks noChangeAspect="1" noChangeArrowheads="1"/>
          </p:cNvPicPr>
          <p:nvPr/>
        </p:nvPicPr>
        <p:blipFill>
          <a:blip r:embed="rId4" cstate="print"/>
          <a:srcRect l="20833" t="9295" r="16667" b="7046"/>
          <a:stretch>
            <a:fillRect/>
          </a:stretch>
        </p:blipFill>
        <p:spPr bwMode="auto">
          <a:xfrm rot="826450">
            <a:off x="147638" y="1487488"/>
            <a:ext cx="11430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Program Files\Microsoft Office\Media\CntCD1\ClipArt2\j021502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371600" cy="116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/>
              <a:t>Normally associated with </a:t>
            </a:r>
            <a:br>
              <a:rPr lang="en-US"/>
            </a:br>
            <a:r>
              <a:rPr lang="en-US"/>
              <a:t>searching vehicles to list </a:t>
            </a:r>
            <a:br>
              <a:rPr lang="en-US"/>
            </a:br>
            <a:r>
              <a:rPr lang="en-US"/>
              <a:t>all evidence present</a:t>
            </a:r>
          </a:p>
          <a:p>
            <a:r>
              <a:rPr lang="en-US"/>
              <a:t>Booking search catalogs </a:t>
            </a:r>
            <a:br>
              <a:rPr lang="en-US"/>
            </a:br>
            <a:r>
              <a:rPr lang="en-US"/>
              <a:t>possessions of suspect at </a:t>
            </a:r>
            <a:br>
              <a:rPr lang="en-US"/>
            </a:br>
            <a:r>
              <a:rPr lang="en-US"/>
              <a:t>time of arrest</a:t>
            </a:r>
          </a:p>
          <a:p>
            <a:r>
              <a:rPr lang="en-US"/>
              <a:t>Might permit LEO to search computer or electronic device to determine </a:t>
            </a:r>
            <a:r>
              <a:rPr lang="en-US" i="1"/>
              <a:t>identity</a:t>
            </a:r>
            <a:r>
              <a:rPr lang="en-US"/>
              <a:t> of suspect</a:t>
            </a:r>
          </a:p>
          <a:p>
            <a:r>
              <a:rPr lang="en-US"/>
              <a:t>But should not use as basis for extensive forensic analysis:  get a warrant</a:t>
            </a:r>
          </a:p>
        </p:txBody>
      </p:sp>
      <p:pic>
        <p:nvPicPr>
          <p:cNvPr id="18439" name="Picture 7" descr="C:\Program Files\Microsoft Office\Media\CntCD1\ClipArt1\j02128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267176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46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Topics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648200"/>
          </a:xfrm>
        </p:spPr>
        <p:txBody>
          <a:bodyPr/>
          <a:lstStyle/>
          <a:p>
            <a:r>
              <a:rPr lang="en-US" dirty="0"/>
              <a:t>Exceptions to Requirement for Warrant</a:t>
            </a:r>
          </a:p>
          <a:p>
            <a:r>
              <a:rPr lang="en-US" dirty="0"/>
              <a:t>Consent</a:t>
            </a:r>
          </a:p>
          <a:p>
            <a:r>
              <a:rPr lang="en-US" dirty="0"/>
              <a:t>Search Incident to Arrest</a:t>
            </a:r>
          </a:p>
          <a:p>
            <a:r>
              <a:rPr lang="en-US" dirty="0"/>
              <a:t>Exigent Circumstances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Stop and Frisk</a:t>
            </a:r>
          </a:p>
          <a:p>
            <a:r>
              <a:rPr lang="en-US" dirty="0"/>
              <a:t>Mobility</a:t>
            </a:r>
          </a:p>
          <a:p>
            <a:r>
              <a:rPr lang="en-US" dirty="0"/>
              <a:t>Plain View</a:t>
            </a:r>
          </a:p>
          <a:p>
            <a:r>
              <a:rPr lang="en-US" dirty="0"/>
              <a:t>I.C.E.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and Frisk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86200" cy="5105400"/>
          </a:xfrm>
        </p:spPr>
        <p:txBody>
          <a:bodyPr/>
          <a:lstStyle/>
          <a:p>
            <a:r>
              <a:rPr lang="en-US" sz="2800" dirty="0"/>
              <a:t>LEO may search suspect for weapons</a:t>
            </a:r>
          </a:p>
          <a:p>
            <a:r>
              <a:rPr lang="en-US" sz="2800" dirty="0"/>
              <a:t>May seize computing device during search</a:t>
            </a:r>
          </a:p>
          <a:p>
            <a:r>
              <a:rPr lang="en-US" sz="2800" dirty="0"/>
              <a:t>BUT should not search computer without warrant</a:t>
            </a:r>
          </a:p>
        </p:txBody>
      </p:sp>
      <p:pic>
        <p:nvPicPr>
          <p:cNvPr id="21508" name="Picture 4" descr="officer_frisking_crook_hg_wht.84110241_st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857750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10200"/>
          </a:xfrm>
        </p:spPr>
        <p:txBody>
          <a:bodyPr/>
          <a:lstStyle/>
          <a:p>
            <a:r>
              <a:rPr lang="en-US"/>
              <a:t>Vehicle’s mobility serves as exigent circumstance justifying immediate search without warrant</a:t>
            </a:r>
          </a:p>
          <a:p>
            <a:r>
              <a:rPr lang="en-US"/>
              <a:t>Could therefore </a:t>
            </a:r>
            <a:br>
              <a:rPr lang="en-US"/>
            </a:br>
            <a:r>
              <a:rPr lang="en-US"/>
              <a:t>reasonably seize a </a:t>
            </a:r>
            <a:br>
              <a:rPr lang="en-US"/>
            </a:br>
            <a:r>
              <a:rPr lang="en-US"/>
              <a:t>computer found in </a:t>
            </a:r>
            <a:br>
              <a:rPr lang="en-US"/>
            </a:br>
            <a:r>
              <a:rPr lang="en-US"/>
              <a:t>such a search</a:t>
            </a:r>
          </a:p>
          <a:p>
            <a:r>
              <a:rPr lang="en-US"/>
              <a:t>But Orton argues that </a:t>
            </a:r>
            <a:br>
              <a:rPr lang="en-US"/>
            </a:br>
            <a:r>
              <a:rPr lang="en-US"/>
              <a:t>this view could not </a:t>
            </a:r>
            <a:br>
              <a:rPr lang="en-US"/>
            </a:br>
            <a:r>
              <a:rPr lang="en-US"/>
              <a:t>justify search of </a:t>
            </a:r>
            <a:br>
              <a:rPr lang="en-US"/>
            </a:br>
            <a:r>
              <a:rPr lang="en-US"/>
              <a:t>computing devices</a:t>
            </a:r>
          </a:p>
          <a:p>
            <a:r>
              <a:rPr lang="en-US"/>
              <a:t>And there is no current case law supporting such a procedure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440238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Program Files\Microsoft Office\Media\CntCD1\ClipArt3\j0238189.wmf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0" y="990600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View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Doctrine: If contraband is </a:t>
            </a:r>
          </a:p>
          <a:p>
            <a:pPr lvl="1"/>
            <a:r>
              <a:rPr lang="en-US"/>
              <a:t>Left in plain view of LEO </a:t>
            </a:r>
          </a:p>
          <a:p>
            <a:pPr lvl="1"/>
            <a:r>
              <a:rPr lang="en-US"/>
              <a:t>Who is in lawful place</a:t>
            </a:r>
          </a:p>
          <a:p>
            <a:pPr lvl="1"/>
            <a:r>
              <a:rPr lang="en-US"/>
              <a:t>Then there is no expectation of privacy</a:t>
            </a:r>
          </a:p>
          <a:p>
            <a:r>
              <a:rPr lang="en-US"/>
              <a:t>Limits</a:t>
            </a:r>
          </a:p>
          <a:p>
            <a:pPr lvl="1"/>
            <a:r>
              <a:rPr lang="en-US"/>
              <a:t>Incriminating nature must be obvious</a:t>
            </a:r>
          </a:p>
          <a:p>
            <a:pPr lvl="1"/>
            <a:r>
              <a:rPr lang="en-US"/>
              <a:t>LEO must be legally allowed to be in position where item is in view</a:t>
            </a:r>
          </a:p>
          <a:p>
            <a:pPr lvl="1"/>
            <a:r>
              <a:rPr lang="en-US"/>
              <a:t>LEO must not alter search process as result of plain-view discovery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Program Files\Microsoft Office\Media\CntCD1\ClipArt5\j0281284.wmf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0" y="1524000"/>
            <a:ext cx="9067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View (2)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cannot exceed limits of warrant when searching computer even if plain-view item such as file-name suggests crime</a:t>
            </a:r>
          </a:p>
          <a:p>
            <a:r>
              <a:rPr lang="en-US"/>
              <a:t>If protocol in warrant specifies searching all files, may log child porn as long as search continues through all files</a:t>
            </a:r>
          </a:p>
          <a:p>
            <a:r>
              <a:rPr lang="en-US"/>
              <a:t>If protocol in warrant specifies searching all files but only for business fraud data, may NOT open file suspected to contain child porn</a:t>
            </a:r>
          </a:p>
          <a:p>
            <a:r>
              <a:rPr lang="en-US"/>
              <a:t>So if new evidence of a different crime is discovered in plain view, </a:t>
            </a:r>
            <a:r>
              <a:rPr lang="en-US" i="1"/>
              <a:t>get a warrant to change search protocol.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View (3)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000" i="1" dirty="0"/>
              <a:t>US v. Carey (1999)</a:t>
            </a:r>
          </a:p>
          <a:p>
            <a:pPr lvl="1"/>
            <a:r>
              <a:rPr lang="en-US" sz="2000" dirty="0"/>
              <a:t>Narcotics investigation of computer disk</a:t>
            </a:r>
          </a:p>
          <a:p>
            <a:pPr lvl="1"/>
            <a:r>
              <a:rPr lang="en-US" sz="2000" dirty="0"/>
              <a:t>Officer’s discovery of </a:t>
            </a:r>
            <a:r>
              <a:rPr lang="en-US" sz="2000" i="1" dirty="0"/>
              <a:t>1</a:t>
            </a:r>
            <a:r>
              <a:rPr lang="en-US" sz="2000" i="1" baseline="30000" dirty="0"/>
              <a:t>st</a:t>
            </a:r>
            <a:r>
              <a:rPr lang="en-US" sz="2000" i="1" dirty="0"/>
              <a:t> </a:t>
            </a:r>
            <a:r>
              <a:rPr lang="en-US" sz="2000" dirty="0"/>
              <a:t>child porn image accepted in court</a:t>
            </a:r>
          </a:p>
          <a:p>
            <a:pPr lvl="1"/>
            <a:r>
              <a:rPr lang="en-US" sz="2000" dirty="0"/>
              <a:t>But </a:t>
            </a:r>
            <a:r>
              <a:rPr lang="en-US" sz="2000" i="1" dirty="0"/>
              <a:t>subsequent</a:t>
            </a:r>
            <a:r>
              <a:rPr lang="en-US" sz="2000" dirty="0"/>
              <a:t> discoveries suppressed – unlawful search beyond terms of warrant</a:t>
            </a:r>
          </a:p>
          <a:p>
            <a:r>
              <a:rPr lang="en-US" sz="2000" i="1" dirty="0"/>
              <a:t>US v. Gray (1999)</a:t>
            </a:r>
          </a:p>
          <a:p>
            <a:pPr lvl="1"/>
            <a:r>
              <a:rPr lang="en-US" sz="2000" dirty="0"/>
              <a:t>LEO conducting file-by-file search</a:t>
            </a:r>
          </a:p>
          <a:p>
            <a:pPr lvl="1"/>
            <a:r>
              <a:rPr lang="en-US" sz="2000" dirty="0"/>
              <a:t>Discovered child porn</a:t>
            </a:r>
          </a:p>
          <a:p>
            <a:pPr lvl="1"/>
            <a:r>
              <a:rPr lang="en-US" sz="2000" dirty="0"/>
              <a:t>Immediately </a:t>
            </a:r>
            <a:r>
              <a:rPr lang="en-US" sz="2000" i="1" dirty="0"/>
              <a:t>applied for warrant </a:t>
            </a:r>
            <a:r>
              <a:rPr lang="en-US" sz="2000" dirty="0"/>
              <a:t>to search of child porn</a:t>
            </a:r>
          </a:p>
          <a:p>
            <a:pPr lvl="1"/>
            <a:r>
              <a:rPr lang="en-US" sz="2000" dirty="0"/>
              <a:t>Court ruled that not only was officer correct but also that had other child porn been discovered in systematic examination of all files, those images would have been admissible also</a:t>
            </a:r>
          </a:p>
        </p:txBody>
      </p:sp>
      <p:pic>
        <p:nvPicPr>
          <p:cNvPr id="25604" name="Picture 5" descr="C:\Program Files\Microsoft Office\Media\CntCD1\ClipArt3\j023394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0"/>
            <a:ext cx="2492375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</a:t>
            </a:r>
            <a:r>
              <a:rPr lang="en-US" baseline="0" dirty="0"/>
              <a:t> &amp; Customs Enforcement (ICE)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r>
              <a:rPr lang="en-US" dirty="0"/>
              <a:t>Homeland Security Act of 2002</a:t>
            </a:r>
          </a:p>
          <a:p>
            <a:pPr lvl="1"/>
            <a:r>
              <a:rPr lang="en-US" sz="1800" u="sng" dirty="0">
                <a:latin typeface="Arial Narrow" pitchFamily="34" charset="0"/>
                <a:hlinkClick r:id="rId3"/>
              </a:rPr>
              <a:t>http://www.dhs.gov/xabout/laws/law_regulation_rule_0011.shtm</a:t>
            </a:r>
            <a:endParaRPr lang="en-US" dirty="0"/>
          </a:p>
          <a:p>
            <a:r>
              <a:rPr lang="en-US" dirty="0"/>
              <a:t>Established Department of Homeland Security (DHS)</a:t>
            </a:r>
          </a:p>
          <a:p>
            <a:pPr lvl="1"/>
            <a:r>
              <a:rPr lang="en-US" sz="1800" u="sng" dirty="0">
                <a:latin typeface="Arial Narrow" pitchFamily="34" charset="0"/>
                <a:hlinkClick r:id="rId4"/>
              </a:rPr>
              <a:t>http://www.dhs.gov/index.shtm</a:t>
            </a:r>
            <a:endParaRPr lang="en-US" sz="1800" u="sng" dirty="0">
              <a:latin typeface="Arial Narrow" pitchFamily="34" charset="0"/>
            </a:endParaRPr>
          </a:p>
          <a:p>
            <a:r>
              <a:rPr lang="en-US" dirty="0"/>
              <a:t>Combined many US law enforcement and regulatory agencies</a:t>
            </a:r>
          </a:p>
          <a:p>
            <a:pPr lvl="1"/>
            <a:r>
              <a:rPr lang="en-US" sz="1800" u="sng" dirty="0">
                <a:latin typeface="Arial Narrow" pitchFamily="34" charset="0"/>
                <a:hlinkClick r:id="rId5"/>
              </a:rPr>
              <a:t>http://www.dhs.gov/xabout/history/editorial_0133.shtm</a:t>
            </a:r>
            <a:endParaRPr lang="en-US" sz="1800" u="sng" dirty="0">
              <a:latin typeface="Arial Narrow" pitchFamily="34" charset="0"/>
            </a:endParaRPr>
          </a:p>
          <a:p>
            <a:r>
              <a:rPr lang="en-US" dirty="0"/>
              <a:t>US Customs Service and Immigration </a:t>
            </a:r>
            <a:br>
              <a:rPr lang="en-US" dirty="0"/>
            </a:br>
            <a:r>
              <a:rPr lang="en-US" dirty="0"/>
              <a:t>and Naturalization Service </a:t>
            </a:r>
            <a:br>
              <a:rPr lang="en-US" dirty="0"/>
            </a:br>
            <a:r>
              <a:rPr lang="en-US" dirty="0"/>
              <a:t>contributed to </a:t>
            </a:r>
          </a:p>
          <a:p>
            <a:pPr lvl="1"/>
            <a:r>
              <a:rPr lang="en-US" dirty="0"/>
              <a:t>Immigration and Customs </a:t>
            </a:r>
            <a:br>
              <a:rPr lang="en-US" dirty="0"/>
            </a:br>
            <a:r>
              <a:rPr lang="en-US" dirty="0"/>
              <a:t>Enforcement (ICE) </a:t>
            </a:r>
            <a:r>
              <a:rPr lang="en-US" sz="1800" u="sng" dirty="0">
                <a:latin typeface="Arial Narrow" pitchFamily="34" charset="0"/>
                <a:hlinkClick r:id="rId6"/>
              </a:rPr>
              <a:t>http://www.ice.gov/</a:t>
            </a:r>
            <a:endParaRPr lang="en-US" sz="1800" u="sng" dirty="0">
              <a:latin typeface="Arial Narrow" pitchFamily="34" charset="0"/>
            </a:endParaRPr>
          </a:p>
          <a:p>
            <a:pPr lvl="1"/>
            <a:r>
              <a:rPr lang="en-US" dirty="0"/>
              <a:t>Customs and Border Protection </a:t>
            </a:r>
            <a:br>
              <a:rPr lang="en-US" dirty="0"/>
            </a:br>
            <a:r>
              <a:rPr lang="en-US" sz="1800" u="sng" dirty="0">
                <a:latin typeface="Arial Narrow" pitchFamily="34" charset="0"/>
                <a:hlinkClick r:id="rId7"/>
              </a:rPr>
              <a:t>http://www.cbp.gov/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86980"/>
            <a:ext cx="3035804" cy="2942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3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Searches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r>
              <a:rPr lang="en-US" dirty="0"/>
              <a:t>Border guards can search &amp; interrogate anyone entering USA</a:t>
            </a:r>
          </a:p>
          <a:p>
            <a:pPr lvl="1"/>
            <a:r>
              <a:rPr lang="en-US" sz="2000" dirty="0">
                <a:latin typeface="Arial Narrow" pitchFamily="34" charset="0"/>
                <a:hlinkClick r:id="rId3"/>
              </a:rPr>
              <a:t>http://www.dhs.gov/xlibrary/assets/ice_border_search_electronic_devices.pdf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r>
              <a:rPr lang="en-US" dirty="0"/>
              <a:t>Not subject to 4</a:t>
            </a:r>
            <a:r>
              <a:rPr lang="en-US" baseline="30000" dirty="0"/>
              <a:t>th</a:t>
            </a:r>
            <a:r>
              <a:rPr lang="en-US" dirty="0"/>
              <a:t> Amendment restrictions</a:t>
            </a:r>
          </a:p>
          <a:p>
            <a:pPr lvl="1"/>
            <a:r>
              <a:rPr lang="en-US" dirty="0"/>
              <a:t>Need not ask traveler for consent</a:t>
            </a:r>
          </a:p>
          <a:p>
            <a:pPr lvl="1"/>
            <a:r>
              <a:rPr lang="en-US" dirty="0"/>
              <a:t>May examine any electronic device on demand</a:t>
            </a:r>
          </a:p>
          <a:p>
            <a:pPr lvl="1"/>
            <a:r>
              <a:rPr lang="en-US" dirty="0"/>
              <a:t>May seize and keep devices “reasonable time”</a:t>
            </a:r>
          </a:p>
          <a:p>
            <a:r>
              <a:rPr lang="en-US" dirty="0"/>
              <a:t>Very few people have their digital info searched or seized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567" y="5334000"/>
            <a:ext cx="6777433" cy="8925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See Kabay, M. E. (2011). “Search and seizure: </a:t>
            </a:r>
            <a:br>
              <a:rPr lang="en-US" sz="1600" dirty="0"/>
            </a:br>
            <a:r>
              <a:rPr lang="en-US" sz="1600" dirty="0"/>
              <a:t>No Fourth-Amendment Rights at Borders.” </a:t>
            </a:r>
            <a:br>
              <a:rPr lang="en-US" sz="1600" dirty="0"/>
            </a:br>
            <a:r>
              <a:rPr lang="en-US" dirty="0"/>
              <a:t>&lt; </a:t>
            </a:r>
            <a:r>
              <a:rPr lang="en-US" sz="1800" dirty="0">
                <a:latin typeface="Arial Narrow" pitchFamily="34" charset="0"/>
                <a:hlinkClick r:id="rId4"/>
              </a:rPr>
              <a:t>http://www.networkworld.com/newsletters/sec/2011/090511sec1.html</a:t>
            </a:r>
            <a:r>
              <a:rPr lang="en-US" sz="1800" dirty="0">
                <a:latin typeface="Arial Narrow" pitchFamily="34" charset="0"/>
              </a:rPr>
              <a:t> 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0782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Searches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200" i="1" dirty="0"/>
              <a:t>Cases cited by Customs &amp; Border Patrol</a:t>
            </a:r>
          </a:p>
          <a:p>
            <a:r>
              <a:rPr lang="en-US" sz="2200" dirty="0"/>
              <a:t>2004: Canadian traveler carrying software stolen from U.S. firm convicted of violating EAR trying to sell restricted software to PRC</a:t>
            </a:r>
          </a:p>
          <a:p>
            <a:r>
              <a:rPr lang="en-US" sz="2200" dirty="0"/>
              <a:t>2005: traveler showing extreme nervousness carrying child pornography on laptop computer &amp;CDs</a:t>
            </a:r>
          </a:p>
          <a:p>
            <a:r>
              <a:rPr lang="en-US" sz="2200" dirty="0"/>
              <a:t>2006: currency smuggler – info on laptop about "cyanide and nuclear material"</a:t>
            </a:r>
          </a:p>
          <a:p>
            <a:r>
              <a:rPr lang="en-US" sz="2200" dirty="0"/>
              <a:t>2006: student carrying information on IEDs, a picture of himself reading his will, and pictures of Al-Qaida terrorists</a:t>
            </a:r>
          </a:p>
          <a:p>
            <a:r>
              <a:rPr lang="en-US" sz="2200" dirty="0"/>
              <a:t>2007: visitor acting strangely had laptop computer with "violent jihadist materials" – recruiter for terrorist groups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8751563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Kabay, M. E. (2011).  “Justifying spontaneous computer seizures.”</a:t>
            </a:r>
            <a:br>
              <a:rPr lang="en-US" dirty="0"/>
            </a:br>
            <a:r>
              <a:rPr lang="en-US" dirty="0">
                <a:latin typeface="Arial Narrow" pitchFamily="34" charset="0"/>
                <a:hlinkClick r:id="rId3"/>
              </a:rPr>
              <a:t>http://www.networkworld.com/newsletters/sec/2011/090511sec2.html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39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029200"/>
          </a:xfrm>
        </p:spPr>
        <p:txBody>
          <a:bodyPr/>
          <a:lstStyle/>
          <a:p>
            <a:pPr algn="ctr"/>
            <a:r>
              <a:rPr lang="en-US" sz="8000" dirty="0"/>
              <a:t>Now go </a:t>
            </a:r>
            <a:r>
              <a:rPr lang="en-US" sz="8000"/>
              <a:t>and study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0"/>
            <a:ext cx="7037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Requirement for Warrant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Long-standing view in jurisprudence:</a:t>
            </a:r>
          </a:p>
          <a:p>
            <a:pPr lvl="1"/>
            <a:r>
              <a:rPr lang="en-US"/>
              <a:t>Warrant not necessary IF</a:t>
            </a:r>
          </a:p>
          <a:p>
            <a:pPr lvl="1"/>
            <a:r>
              <a:rPr lang="en-US" i="1"/>
              <a:t>Owner</a:t>
            </a:r>
            <a:r>
              <a:rPr lang="en-US"/>
              <a:t> of property </a:t>
            </a:r>
            <a:r>
              <a:rPr lang="en-US" i="1"/>
              <a:t>agrees to search</a:t>
            </a:r>
          </a:p>
          <a:p>
            <a:r>
              <a:rPr lang="en-US"/>
              <a:t>Issues</a:t>
            </a:r>
          </a:p>
          <a:p>
            <a:pPr lvl="1"/>
            <a:r>
              <a:rPr lang="en-US"/>
              <a:t>Does consenter have </a:t>
            </a:r>
            <a:r>
              <a:rPr lang="en-US" i="1"/>
              <a:t>legitimate right</a:t>
            </a:r>
            <a:r>
              <a:rPr lang="en-US"/>
              <a:t> to consent to search?</a:t>
            </a:r>
          </a:p>
          <a:p>
            <a:pPr lvl="1"/>
            <a:r>
              <a:rPr lang="en-US" i="1"/>
              <a:t>Expectation</a:t>
            </a:r>
            <a:r>
              <a:rPr lang="en-US"/>
              <a:t> of privacy</a:t>
            </a:r>
          </a:p>
          <a:p>
            <a:pPr lvl="1"/>
            <a:r>
              <a:rPr lang="en-US" i="1"/>
              <a:t>Degree</a:t>
            </a:r>
            <a:r>
              <a:rPr lang="en-US"/>
              <a:t> of ownership of property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May Consent?</a:t>
            </a:r>
          </a:p>
          <a:p>
            <a:pPr lvl="1"/>
            <a:r>
              <a:rPr lang="en-US"/>
              <a:t>Employer</a:t>
            </a:r>
          </a:p>
          <a:p>
            <a:pPr lvl="1"/>
            <a:r>
              <a:rPr lang="en-US"/>
              <a:t>Parent</a:t>
            </a:r>
          </a:p>
          <a:p>
            <a:pPr lvl="1"/>
            <a:r>
              <a:rPr lang="en-US"/>
              <a:t>Spouse</a:t>
            </a:r>
          </a:p>
          <a:p>
            <a:pPr lvl="1"/>
            <a:r>
              <a:rPr lang="en-US"/>
              <a:t>Co-User</a:t>
            </a:r>
          </a:p>
          <a:p>
            <a:pPr lvl="1"/>
            <a:r>
              <a:rPr lang="en-US"/>
              <a:t>Third-Party Holder</a:t>
            </a:r>
          </a:p>
          <a:p>
            <a:r>
              <a:rPr lang="en-US"/>
              <a:t>Notification of Right to Withhold Consent</a:t>
            </a:r>
          </a:p>
          <a:p>
            <a:r>
              <a:rPr lang="en-US"/>
              <a:t>Limitations and Withdrawal of Consent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800600" cy="279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May Consent?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4876800" cy="5334000"/>
          </a:xfrm>
        </p:spPr>
        <p:txBody>
          <a:bodyPr/>
          <a:lstStyle/>
          <a:p>
            <a:r>
              <a:rPr lang="en-US" sz="2200" i="1" dirty="0"/>
              <a:t>Matlock 1974:</a:t>
            </a:r>
            <a:r>
              <a:rPr lang="en-US" sz="2200" dirty="0"/>
              <a:t> Common authority or sufficient relationship to premises or effects </a:t>
            </a:r>
          </a:p>
          <a:p>
            <a:r>
              <a:rPr lang="en-US" sz="2200" i="1" dirty="0" err="1"/>
              <a:t>Rith</a:t>
            </a:r>
            <a:r>
              <a:rPr lang="en-US" sz="2200" i="1" dirty="0"/>
              <a:t> 1999:</a:t>
            </a:r>
            <a:r>
              <a:rPr lang="en-US" sz="2200" dirty="0"/>
              <a:t> Mutual use</a:t>
            </a:r>
          </a:p>
          <a:p>
            <a:pPr lvl="1"/>
            <a:r>
              <a:rPr lang="en-US" sz="2200" dirty="0"/>
              <a:t>Joint access</a:t>
            </a:r>
          </a:p>
          <a:p>
            <a:pPr lvl="1"/>
            <a:r>
              <a:rPr lang="en-US" sz="2200" dirty="0"/>
              <a:t>Control of property for most purposes</a:t>
            </a:r>
          </a:p>
          <a:p>
            <a:r>
              <a:rPr lang="en-US" sz="2200" dirty="0"/>
              <a:t>Crucial test: expectation of privacy</a:t>
            </a:r>
          </a:p>
          <a:p>
            <a:pPr lvl="1"/>
            <a:r>
              <a:rPr lang="en-US" sz="2200" dirty="0"/>
              <a:t>Reduced in shared accommodations</a:t>
            </a:r>
          </a:p>
          <a:p>
            <a:pPr lvl="1"/>
            <a:r>
              <a:rPr lang="en-US" sz="2200" dirty="0"/>
              <a:t>But evidence of </a:t>
            </a:r>
            <a:r>
              <a:rPr lang="en-US" sz="2200" i="1" dirty="0"/>
              <a:t>rent</a:t>
            </a:r>
            <a:r>
              <a:rPr lang="en-US" sz="2200" dirty="0"/>
              <a:t> &amp; of </a:t>
            </a:r>
            <a:r>
              <a:rPr lang="en-US" sz="2200" i="1" dirty="0"/>
              <a:t>security</a:t>
            </a:r>
            <a:r>
              <a:rPr lang="en-US" sz="2200" dirty="0"/>
              <a:t> strengthens expectation of privacy (see later slides)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47750"/>
            <a:ext cx="33147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Employers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/>
              <a:t>Employer </a:t>
            </a:r>
            <a:r>
              <a:rPr lang="en-US" i="1"/>
              <a:t>not</a:t>
            </a:r>
            <a:r>
              <a:rPr lang="en-US"/>
              <a:t> </a:t>
            </a:r>
            <a:br>
              <a:rPr lang="en-US"/>
            </a:br>
            <a:r>
              <a:rPr lang="en-US"/>
              <a:t>acting as agent of </a:t>
            </a:r>
            <a:br>
              <a:rPr lang="en-US"/>
            </a:br>
            <a:r>
              <a:rPr lang="en-US"/>
              <a:t>LEO is free to </a:t>
            </a:r>
            <a:br>
              <a:rPr lang="en-US"/>
            </a:br>
            <a:r>
              <a:rPr lang="en-US"/>
              <a:t>search own </a:t>
            </a:r>
            <a:br>
              <a:rPr lang="en-US"/>
            </a:br>
            <a:r>
              <a:rPr lang="en-US"/>
              <a:t>property without </a:t>
            </a:r>
            <a:br>
              <a:rPr lang="en-US"/>
            </a:br>
            <a:r>
              <a:rPr lang="en-US"/>
              <a:t>suppression of </a:t>
            </a:r>
            <a:br>
              <a:rPr lang="en-US"/>
            </a:br>
            <a:r>
              <a:rPr lang="en-US"/>
              <a:t>evidence</a:t>
            </a:r>
          </a:p>
          <a:p>
            <a:r>
              <a:rPr lang="en-US"/>
              <a:t>General acceptance of right of search</a:t>
            </a:r>
          </a:p>
          <a:p>
            <a:pPr lvl="1"/>
            <a:r>
              <a:rPr lang="en-US"/>
              <a:t>For area </a:t>
            </a:r>
            <a:r>
              <a:rPr lang="en-US" i="1"/>
              <a:t>not exclusively reserved for a particular employee</a:t>
            </a:r>
          </a:p>
          <a:p>
            <a:pPr lvl="1"/>
            <a:r>
              <a:rPr lang="en-US"/>
              <a:t>Expect same rule for computers</a:t>
            </a:r>
          </a:p>
          <a:p>
            <a:r>
              <a:rPr lang="en-US" i="1"/>
              <a:t>Explicit policy </a:t>
            </a:r>
            <a:r>
              <a:rPr lang="en-US"/>
              <a:t>reducing expectation of privacy strengthens admissibility of evidence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066800"/>
            <a:ext cx="481965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914400"/>
          </a:xfrm>
        </p:spPr>
        <p:txBody>
          <a:bodyPr/>
          <a:lstStyle/>
          <a:p>
            <a:r>
              <a:rPr lang="en-US" dirty="0"/>
              <a:t>Public Employers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696200" cy="5486400"/>
          </a:xfrm>
        </p:spPr>
        <p:txBody>
          <a:bodyPr/>
          <a:lstStyle/>
          <a:p>
            <a:r>
              <a:rPr lang="en-US" sz="2000" dirty="0"/>
              <a:t>SCOTUS: </a:t>
            </a:r>
            <a:r>
              <a:rPr lang="en-US" sz="2000" i="1" dirty="0"/>
              <a:t>O’Connor v. Ortega (1987)</a:t>
            </a:r>
            <a:r>
              <a:rPr lang="en-US" sz="2000" dirty="0"/>
              <a:t> established expectation of privacy for </a:t>
            </a:r>
            <a:r>
              <a:rPr lang="en-US" sz="2000" i="1" dirty="0"/>
              <a:t>government</a:t>
            </a:r>
            <a:r>
              <a:rPr lang="en-US" sz="2000" dirty="0"/>
              <a:t> employees</a:t>
            </a:r>
          </a:p>
          <a:p>
            <a:pPr lvl="1"/>
            <a:r>
              <a:rPr lang="en-US" sz="2000" dirty="0"/>
              <a:t>But open office could </a:t>
            </a:r>
            <a:br>
              <a:rPr lang="en-US" sz="2000" dirty="0"/>
            </a:br>
            <a:r>
              <a:rPr lang="en-US" sz="2000" dirty="0"/>
              <a:t>reduce expectation</a:t>
            </a:r>
          </a:p>
          <a:p>
            <a:pPr lvl="1"/>
            <a:r>
              <a:rPr lang="en-US" sz="2000" dirty="0"/>
              <a:t>Also affected by </a:t>
            </a:r>
            <a:br>
              <a:rPr lang="en-US" sz="2000" dirty="0"/>
            </a:br>
            <a:r>
              <a:rPr lang="en-US" sz="2000" dirty="0"/>
              <a:t>specific policy</a:t>
            </a:r>
          </a:p>
          <a:p>
            <a:r>
              <a:rPr lang="en-US" sz="2000" dirty="0"/>
              <a:t>Policy effectiveness </a:t>
            </a:r>
            <a:br>
              <a:rPr lang="en-US" sz="2000" dirty="0"/>
            </a:br>
            <a:r>
              <a:rPr lang="en-US" sz="2000" dirty="0"/>
              <a:t>depends on</a:t>
            </a:r>
          </a:p>
          <a:p>
            <a:pPr lvl="1"/>
            <a:r>
              <a:rPr lang="en-US" sz="2000" dirty="0"/>
              <a:t>Clear </a:t>
            </a:r>
            <a:r>
              <a:rPr lang="en-US" sz="2000" i="1" dirty="0"/>
              <a:t>enunciation</a:t>
            </a:r>
            <a:r>
              <a:rPr lang="en-US" sz="2000" dirty="0"/>
              <a:t> of </a:t>
            </a:r>
            <a:br>
              <a:rPr lang="en-US" sz="2000" dirty="0"/>
            </a:br>
            <a:r>
              <a:rPr lang="en-US" sz="2000" dirty="0"/>
              <a:t>limits to privacy </a:t>
            </a:r>
            <a:br>
              <a:rPr lang="en-US" sz="2000" dirty="0"/>
            </a:br>
            <a:r>
              <a:rPr lang="en-US" sz="2000" dirty="0"/>
              <a:t>(e.g., logon banner)</a:t>
            </a:r>
          </a:p>
          <a:p>
            <a:pPr lvl="1"/>
            <a:r>
              <a:rPr lang="en-US" sz="2000" dirty="0"/>
              <a:t>Evidence that </a:t>
            </a:r>
            <a:br>
              <a:rPr lang="en-US" sz="2000" dirty="0"/>
            </a:br>
            <a:r>
              <a:rPr lang="en-US" sz="2000" dirty="0"/>
              <a:t>employees are </a:t>
            </a:r>
            <a:r>
              <a:rPr lang="en-US" sz="2000" i="1" dirty="0"/>
              <a:t>aware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of policy</a:t>
            </a:r>
          </a:p>
          <a:p>
            <a:r>
              <a:rPr lang="en-US" sz="2000" dirty="0"/>
              <a:t>Problems</a:t>
            </a:r>
          </a:p>
          <a:p>
            <a:pPr lvl="1"/>
            <a:r>
              <a:rPr lang="en-US" sz="2000" dirty="0"/>
              <a:t>Allowing private use of government computers</a:t>
            </a:r>
          </a:p>
          <a:p>
            <a:pPr lvl="1"/>
            <a:r>
              <a:rPr lang="en-US" sz="2000" dirty="0"/>
              <a:t>Allowing unauthorized encryption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492625" y="5181600"/>
            <a:ext cx="4651375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 Narrow" pitchFamily="34" charset="0"/>
              </a:rPr>
              <a:t>Used with permission of artist. </a:t>
            </a:r>
            <a:r>
              <a:rPr lang="en-US" sz="1600">
                <a:latin typeface="Arial Narrow" pitchFamily="34" charset="0"/>
                <a:hlinkClick r:id="rId3"/>
              </a:rPr>
              <a:t>http://tinyurl.com/6pszy7</a:t>
            </a:r>
            <a:endParaRPr lang="en-US" sz="1600">
              <a:latin typeface="Arial Narrow" pitchFamily="34" charset="0"/>
            </a:endParaRPr>
          </a:p>
          <a:p>
            <a:pPr eaLnBrk="0" hangingPunct="0"/>
            <a:r>
              <a:rPr lang="en-US" sz="1600">
                <a:latin typeface="Arial Narrow" pitchFamily="34" charset="0"/>
              </a:rPr>
              <a:t>Copyright © 1998 Steve Greenberg. All rights reserved.</a:t>
            </a:r>
          </a:p>
        </p:txBody>
      </p:sp>
      <p:pic>
        <p:nvPicPr>
          <p:cNvPr id="8197" name="Picture 5" descr="qqxsgE-mail privac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1733550"/>
            <a:ext cx="4514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315200" cy="5486400"/>
          </a:xfrm>
        </p:spPr>
        <p:txBody>
          <a:bodyPr/>
          <a:lstStyle/>
          <a:p>
            <a:r>
              <a:rPr lang="en-US"/>
              <a:t>Closer relationship supports consent</a:t>
            </a:r>
          </a:p>
          <a:p>
            <a:r>
              <a:rPr lang="en-US"/>
              <a:t>Parents’ consent generally accepted by court</a:t>
            </a:r>
          </a:p>
          <a:p>
            <a:pPr lvl="1"/>
            <a:r>
              <a:rPr lang="en-US"/>
              <a:t>But child must be “essentially dependent” on parent</a:t>
            </a:r>
          </a:p>
          <a:p>
            <a:pPr lvl="1"/>
            <a:r>
              <a:rPr lang="en-US"/>
              <a:t>Payment of rent reduces authority to grant consent</a:t>
            </a:r>
          </a:p>
          <a:p>
            <a:r>
              <a:rPr lang="en-US" i="1"/>
              <a:t>US v. Durham (1998): </a:t>
            </a:r>
            <a:r>
              <a:rPr lang="en-US"/>
              <a:t>Mother could </a:t>
            </a:r>
            <a:br>
              <a:rPr lang="en-US"/>
            </a:br>
            <a:r>
              <a:rPr lang="en-US" i="1"/>
              <a:t>not </a:t>
            </a:r>
            <a:r>
              <a:rPr lang="en-US"/>
              <a:t>grant consent for search of </a:t>
            </a:r>
            <a:br>
              <a:rPr lang="en-US"/>
            </a:br>
            <a:r>
              <a:rPr lang="en-US"/>
              <a:t>son’s computer</a:t>
            </a:r>
          </a:p>
          <a:p>
            <a:pPr lvl="1"/>
            <a:r>
              <a:rPr lang="en-US"/>
              <a:t>Even though she owned some </a:t>
            </a:r>
            <a:br>
              <a:rPr lang="en-US"/>
            </a:br>
            <a:r>
              <a:rPr lang="en-US"/>
              <a:t>of equipment</a:t>
            </a:r>
          </a:p>
          <a:p>
            <a:pPr lvl="1"/>
            <a:r>
              <a:rPr lang="en-US"/>
              <a:t>Because son </a:t>
            </a:r>
            <a:r>
              <a:rPr lang="en-US" i="1"/>
              <a:t>applied security </a:t>
            </a:r>
            <a:br>
              <a:rPr lang="en-US" i="1"/>
            </a:br>
            <a:r>
              <a:rPr lang="en-US"/>
              <a:t>to system</a:t>
            </a:r>
          </a:p>
          <a:p>
            <a:pPr lvl="1"/>
            <a:r>
              <a:rPr lang="en-US"/>
              <a:t>And he paid small amount of </a:t>
            </a:r>
            <a:br>
              <a:rPr lang="en-US"/>
            </a:br>
            <a:r>
              <a:rPr lang="en-US" i="1"/>
              <a:t>rent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743200" cy="250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324600" y="6172200"/>
            <a:ext cx="2743200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/>
            <a:r>
              <a:rPr lang="en-US" sz="1200" i="1" dirty="0">
                <a:latin typeface="Arial Narrow" pitchFamily="34" charset="0"/>
              </a:rPr>
              <a:t>Pietà</a:t>
            </a:r>
            <a:r>
              <a:rPr lang="en-US" sz="1200" dirty="0">
                <a:latin typeface="Arial Narrow" pitchFamily="34" charset="0"/>
              </a:rPr>
              <a:t>, marble sculpture by  Michelangelo, 1499;  in St. Peter's Basilica, Rome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Spouse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viewed as having “joint control and equal right to occupancy of premises and access to computers on premises” [Orton p 141]</a:t>
            </a:r>
          </a:p>
          <a:p>
            <a:r>
              <a:rPr lang="en-US" dirty="0"/>
              <a:t>BUT consent is invalid if</a:t>
            </a:r>
          </a:p>
          <a:p>
            <a:pPr lvl="1"/>
            <a:r>
              <a:rPr lang="en-US" dirty="0"/>
              <a:t>Computer is used exclusively by non-consenting partner</a:t>
            </a:r>
          </a:p>
          <a:p>
            <a:pPr lvl="1"/>
            <a:r>
              <a:rPr lang="en-US" dirty="0"/>
              <a:t>Kept in separate room (esp. if locked)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J 341 Class Notes">
  <a:themeElements>
    <a:clrScheme name="Mich">
      <a:dk1>
        <a:srgbClr val="000000"/>
      </a:dk1>
      <a:lt1>
        <a:srgbClr val="800000"/>
      </a:lt1>
      <a:dk2>
        <a:srgbClr val="FFFF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BF"/>
      </a:hlink>
      <a:folHlink>
        <a:srgbClr val="0000BF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 341 Class Notes</Template>
  <TotalTime>1778</TotalTime>
  <Words>1837</Words>
  <Application>Microsoft Office PowerPoint</Application>
  <PresentationFormat>On-screen Show (4:3)</PresentationFormat>
  <Paragraphs>238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Bookman Old Style</vt:lpstr>
      <vt:lpstr>Times New Roman</vt:lpstr>
      <vt:lpstr>Wingdings</vt:lpstr>
      <vt:lpstr>CJ 341 Class Notes</vt:lpstr>
      <vt:lpstr>Warrantless Seizure of Evidence</vt:lpstr>
      <vt:lpstr>Overview of Topics</vt:lpstr>
      <vt:lpstr>Exceptions to Requirement for Warrant</vt:lpstr>
      <vt:lpstr>Consent</vt:lpstr>
      <vt:lpstr>Who May Consent?</vt:lpstr>
      <vt:lpstr>Private Employers</vt:lpstr>
      <vt:lpstr>Public Employers</vt:lpstr>
      <vt:lpstr>Parent</vt:lpstr>
      <vt:lpstr>Spouse</vt:lpstr>
      <vt:lpstr>Co-User</vt:lpstr>
      <vt:lpstr>Third-Party Holder</vt:lpstr>
      <vt:lpstr>Notification of Right to Withhold Consent</vt:lpstr>
      <vt:lpstr>Factors affecting judgement of voluntary consent:</vt:lpstr>
      <vt:lpstr>Limitations and Withdrawal of Consent</vt:lpstr>
      <vt:lpstr>Search Incident to Arrest</vt:lpstr>
      <vt:lpstr>Exigent Circumstances (1)</vt:lpstr>
      <vt:lpstr>Exigent Circumstances (2)</vt:lpstr>
      <vt:lpstr>Exigent Circumstances (3)</vt:lpstr>
      <vt:lpstr>Inventory</vt:lpstr>
      <vt:lpstr>Stop and Frisk</vt:lpstr>
      <vt:lpstr>Mobility</vt:lpstr>
      <vt:lpstr>Plain View (1)</vt:lpstr>
      <vt:lpstr>Plain View (2)</vt:lpstr>
      <vt:lpstr>Plain View (3)</vt:lpstr>
      <vt:lpstr>Immigration &amp; Customs Enforcement (ICE)</vt:lpstr>
      <vt:lpstr>Border Searches (1)</vt:lpstr>
      <vt:lpstr>Border Searches (2)</vt:lpstr>
      <vt:lpstr>Now go and study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Warrantless Seizure of Evidence</dc:title>
  <dc:subject>CJ341/IA241</dc:subject>
  <dc:creator>M. E. Kabay, PhD, CISSP-ISSMP</dc:creator>
  <cp:keywords/>
  <dc:description>Updated 2011-10-18</dc:description>
  <cp:lastModifiedBy>Mich Kabay</cp:lastModifiedBy>
  <cp:revision>95</cp:revision>
  <dcterms:created xsi:type="dcterms:W3CDTF">2006-10-18T12:22:19Z</dcterms:created>
  <dcterms:modified xsi:type="dcterms:W3CDTF">2021-02-05T19:55:39Z</dcterms:modified>
  <cp:category/>
</cp:coreProperties>
</file>