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285" r:id="rId2"/>
    <p:sldId id="257" r:id="rId3"/>
    <p:sldId id="294" r:id="rId4"/>
    <p:sldId id="297" r:id="rId5"/>
    <p:sldId id="296" r:id="rId6"/>
    <p:sldId id="307" r:id="rId7"/>
    <p:sldId id="295" r:id="rId8"/>
    <p:sldId id="293" r:id="rId9"/>
    <p:sldId id="292" r:id="rId10"/>
    <p:sldId id="308" r:id="rId11"/>
    <p:sldId id="309" r:id="rId12"/>
    <p:sldId id="318" r:id="rId13"/>
    <p:sldId id="310" r:id="rId14"/>
    <p:sldId id="311" r:id="rId15"/>
    <p:sldId id="298" r:id="rId16"/>
    <p:sldId id="299" r:id="rId17"/>
    <p:sldId id="300" r:id="rId18"/>
    <p:sldId id="306" r:id="rId19"/>
    <p:sldId id="301" r:id="rId20"/>
    <p:sldId id="316" r:id="rId21"/>
    <p:sldId id="315" r:id="rId22"/>
    <p:sldId id="314" r:id="rId23"/>
    <p:sldId id="313" r:id="rId24"/>
    <p:sldId id="312" r:id="rId25"/>
    <p:sldId id="302" r:id="rId26"/>
    <p:sldId id="303" r:id="rId27"/>
    <p:sldId id="317" r:id="rId28"/>
    <p:sldId id="304" r:id="rId29"/>
    <p:sldId id="305" r:id="rId30"/>
    <p:sldId id="288" r:id="rId31"/>
  </p:sldIdLst>
  <p:sldSz cx="9144000" cy="6858000" type="screen4x3"/>
  <p:notesSz cx="9258300" cy="12115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 autoAdjust="0"/>
  </p:normalViewPr>
  <p:slideViewPr>
    <p:cSldViewPr>
      <p:cViewPr>
        <p:scale>
          <a:sx n="100" d="100"/>
          <a:sy n="100" d="100"/>
        </p:scale>
        <p:origin x="-194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216" y="-120"/>
      </p:cViewPr>
      <p:guideLst>
        <p:guide orient="horz" pos="3816"/>
        <p:guide pos="29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2622550" y="495300"/>
            <a:ext cx="4011613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 eaLnBrk="0" hangingPunct="0">
              <a:defRPr sz="1800"/>
            </a:lvl1pPr>
          </a:lstStyle>
          <a:p>
            <a:pPr>
              <a:defRPr/>
            </a:pPr>
            <a:r>
              <a:rPr lang="en-US"/>
              <a:t>CJ341 Class Notes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"/>
          </p:nvPr>
        </p:nvSpPr>
        <p:spPr>
          <a:xfrm>
            <a:off x="1588" y="11087100"/>
            <a:ext cx="9256712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0" hangingPunct="0">
              <a:defRPr sz="1200"/>
            </a:lvl1pPr>
          </a:lstStyle>
          <a:p>
            <a:pPr>
              <a:defRPr/>
            </a:pPr>
            <a:fld id="{53DEFD14-3FD5-489B-B185-B119FA2CC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96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161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2136" tIns="61068" rIns="122136" bIns="61068" numCol="1" anchor="t" anchorCtr="0" compatLnSpc="1">
            <a:prstTxWarp prst="textNoShape">
              <a:avLst/>
            </a:prstTxWarp>
          </a:bodyPr>
          <a:lstStyle>
            <a:lvl1pPr defTabSz="1220788" eaLnBrk="1" hangingPunct="1">
              <a:defRPr sz="16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43513" y="0"/>
            <a:ext cx="4013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2136" tIns="61068" rIns="122136" bIns="61068" numCol="1" anchor="t" anchorCtr="0" compatLnSpc="1">
            <a:prstTxWarp prst="textNoShape">
              <a:avLst/>
            </a:prstTxWarp>
          </a:bodyPr>
          <a:lstStyle>
            <a:lvl1pPr algn="r" defTabSz="1220788" eaLnBrk="1" hangingPunct="1">
              <a:defRPr sz="16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0200" y="908050"/>
            <a:ext cx="6057900" cy="4543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5754688"/>
            <a:ext cx="7407275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2136" tIns="61068" rIns="122136" bIns="610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1507788"/>
            <a:ext cx="401161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2136" tIns="61068" rIns="122136" bIns="61068" numCol="1" anchor="b" anchorCtr="0" compatLnSpc="1">
            <a:prstTxWarp prst="textNoShape">
              <a:avLst/>
            </a:prstTxWarp>
          </a:bodyPr>
          <a:lstStyle>
            <a:lvl1pPr defTabSz="1220788" eaLnBrk="1" hangingPunct="1">
              <a:defRPr sz="16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43513" y="11507788"/>
            <a:ext cx="4013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2136" tIns="61068" rIns="122136" bIns="61068" numCol="1" anchor="b" anchorCtr="0" compatLnSpc="1">
            <a:prstTxWarp prst="textNoShape">
              <a:avLst/>
            </a:prstTxWarp>
          </a:bodyPr>
          <a:lstStyle>
            <a:lvl1pPr algn="r" defTabSz="1220788" eaLnBrk="1" hangingPunct="1">
              <a:defRPr sz="1600" b="0">
                <a:latin typeface="Arial" pitchFamily="34" charset="0"/>
              </a:defRPr>
            </a:lvl1pPr>
          </a:lstStyle>
          <a:p>
            <a:pPr>
              <a:defRPr/>
            </a:pPr>
            <a:fld id="{F96C9D39-5620-44E3-95A9-61A6D73D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81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823BF-228B-4E0D-A308-8B02360F2752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CA50B-515B-4319-8F2B-7C0112A0B6D2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242FAA-9416-45C9-98E8-E89B1A574274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5594C-CD98-4E57-B28E-0AFB86231F3C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CC11ED-A58A-4DC9-80F1-29CE777EBA10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1C35AF-FB8B-4FA4-9735-B48E68785D02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E1C4A4-BFFA-4FDF-B2A3-5543FD188479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13171-7DB5-4459-BFDF-448843F02C52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AEC7E-604A-44A2-8DB1-C2C824A0D76A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1E616-9F4F-432B-AF04-77ADFE5A87AB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275DD-B82E-4A59-A65C-74C113C3200C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D75B5-5B9C-4C20-917E-FE9FF1A1A0D0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F78D1-E7F6-4C79-BAD6-41683FA31608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66465-7D0F-4EA8-A040-AE7F33146062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5446D-F7CD-4C9A-889E-9EABA64F2BB4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BB068-A028-4570-8E90-F4DFBEA01D27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E47CC-D17C-463A-A0A8-4E3236390E1E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95306-BC83-4145-882C-16DD16BF9262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114F0-54C9-4436-AACA-5514F8D8ABB2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10BE8-4F10-4854-8246-393875F1B463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60AB5-D099-4415-81C9-7494AF2A4943}" type="slidenum">
              <a:rPr lang="en-US" smtClean="0">
                <a:latin typeface="Arial" charset="0"/>
              </a:rPr>
              <a:pPr/>
              <a:t>28</a:t>
            </a:fld>
            <a:endParaRPr lang="en-US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C94BD-E2AE-40F9-AE49-021549AB780F}" type="slidenum">
              <a:rPr lang="en-US" smtClean="0">
                <a:latin typeface="Arial" charset="0"/>
              </a:rPr>
              <a:pPr/>
              <a:t>29</a:t>
            </a:fld>
            <a:endParaRPr lang="en-US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AEE99-E3A4-4FB4-81C2-46A2AC7080D2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95351-7C79-46F7-98D9-23244DA870FB}" type="slidenum">
              <a:rPr lang="en-US" smtClean="0">
                <a:latin typeface="Arial" charset="0"/>
              </a:rPr>
              <a:pPr/>
              <a:t>30</a:t>
            </a:fld>
            <a:endParaRPr lang="en-US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654AE-8F03-422B-B14E-B813355B519B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092A8-CEDB-4B8A-8367-FF4AA61987DB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977D1-44D1-4341-A106-5F14B5B2AF12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810C8-201D-4690-9EE7-22949A94FFE7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F1D29-1FAD-4A99-A976-A4F2C507C19F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41A87-B69B-4B21-A58E-E1EC09AC3886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6494463"/>
            <a:ext cx="4651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F9DCCC4A-2F6B-4CDA-8F06-AE2029E3C007}" type="slidenum">
              <a:rPr lang="en-US" sz="1800">
                <a:latin typeface="Arial" pitchFamily="34" charset="0"/>
              </a:rPr>
              <a:pPr eaLnBrk="0" hangingPunct="0">
                <a:defRPr/>
              </a:pPr>
              <a:t>‹#›</a:t>
            </a:fld>
            <a:endParaRPr lang="en-US" sz="1800" dirty="0">
              <a:latin typeface="Arial" pitchFamily="34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>
              <a:latin typeface="Times New Roman" pitchFamily="18" charset="0"/>
            </a:endParaRPr>
          </a:p>
        </p:txBody>
      </p:sp>
      <p:pic>
        <p:nvPicPr>
          <p:cNvPr id="1030" name="Picture 8" descr="NWU_2c_stacked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0"/>
            <a:ext cx="990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2689225" y="6642100"/>
            <a:ext cx="4820550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© </a:t>
            </a:r>
            <a:r>
              <a:rPr lang="en-US" sz="800" b="0" i="1" dirty="0" smtClean="0"/>
              <a:t>2013 M. E. Kabay, D. J. Blythe, </a:t>
            </a:r>
            <a:r>
              <a:rPr lang="en-US" sz="800" b="0" i="1" dirty="0"/>
              <a:t>J. Tower-Pierce &amp; P. R. Stephenson.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logicube.com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2819400"/>
          </a:xfrm>
        </p:spPr>
        <p:txBody>
          <a:bodyPr/>
          <a:lstStyle/>
          <a:p>
            <a:pPr algn="ctr"/>
            <a:r>
              <a:rPr lang="en-US" sz="6000" smtClean="0"/>
              <a:t>Electronic Crime Scene Investigation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" y="3276600"/>
            <a:ext cx="87630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>
                <a:latin typeface="+mn-lt"/>
              </a:rPr>
              <a:t>CJ341 – Cyberlaw &amp; Cybercrime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>
                <a:latin typeface="+mn-lt"/>
              </a:rPr>
              <a:t>Lecture </a:t>
            </a:r>
            <a:r>
              <a:rPr lang="en-US" sz="3600" dirty="0" smtClean="0">
                <a:latin typeface="+mn-lt"/>
              </a:rPr>
              <a:t>#19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M. E. Kabay, PhD, CISSP-ISSMP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D. J. Blythe, JD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School of Business &amp; Management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Digital Forensics Tool Kit (1)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696200" cy="4876800"/>
          </a:xfrm>
        </p:spPr>
        <p:txBody>
          <a:bodyPr/>
          <a:lstStyle/>
          <a:p>
            <a:r>
              <a:rPr lang="en-US" smtClean="0"/>
              <a:t>Cellular phone</a:t>
            </a:r>
          </a:p>
          <a:p>
            <a:r>
              <a:rPr lang="en-US" smtClean="0"/>
              <a:t>Basic hardware toolkit: screwdrivers, pliers, duct tape etc.</a:t>
            </a:r>
          </a:p>
          <a:p>
            <a:r>
              <a:rPr lang="en-US" smtClean="0"/>
              <a:t>Watertight &amp; static-resistant plastic evidence bags</a:t>
            </a:r>
          </a:p>
          <a:p>
            <a:r>
              <a:rPr lang="en-US" smtClean="0"/>
              <a:t>Labels and indelible markers</a:t>
            </a:r>
          </a:p>
          <a:p>
            <a:r>
              <a:rPr lang="en-US" smtClean="0"/>
              <a:t>Bootable media: DOS startup, bootable CDs, bootable USB drives w/ forensic software</a:t>
            </a:r>
          </a:p>
          <a:p>
            <a:r>
              <a:rPr lang="en-US" smtClean="0"/>
              <a:t>Cables: USB, FireWire, CAT5 crossover &amp; straight-through, power cables</a:t>
            </a:r>
          </a:p>
          <a:p>
            <a:r>
              <a:rPr lang="en-US" smtClean="0"/>
              <a:t>Laptop computer for tools and notes</a:t>
            </a:r>
          </a:p>
          <a:p>
            <a:r>
              <a:rPr lang="en-US" smtClean="0"/>
              <a:t>PDA with integrated camera &amp; link to PC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486400" y="990600"/>
            <a:ext cx="2874963" cy="701675"/>
          </a:xfrm>
          <a:prstGeom prst="rect">
            <a:avLst/>
          </a:prstGeom>
          <a:solidFill>
            <a:srgbClr val="FF9900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Volonino </a:t>
            </a:r>
            <a:r>
              <a:rPr lang="en-US" i="1"/>
              <a:t>et al.</a:t>
            </a:r>
            <a:r>
              <a:rPr lang="en-US"/>
              <a:t> p 126 ff</a:t>
            </a:r>
          </a:p>
          <a:p>
            <a:pPr eaLnBrk="0" hangingPunct="0"/>
            <a:r>
              <a:rPr lang="en-US"/>
              <a:t>ECSIGFR p 23 ff</a:t>
            </a:r>
          </a:p>
        </p:txBody>
      </p:sp>
      <p:pic>
        <p:nvPicPr>
          <p:cNvPr id="1026" name="Picture 2" descr="C:\Program Files\Microsoft Office\Media\CntCD1\ClipArt3\j02377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029200"/>
            <a:ext cx="1503363" cy="153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Digital Forensics Tool Kit (2)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620000" cy="4800600"/>
          </a:xfrm>
        </p:spPr>
        <p:txBody>
          <a:bodyPr/>
          <a:lstStyle/>
          <a:p>
            <a:r>
              <a:rPr lang="en-US" smtClean="0"/>
              <a:t>High-resolution camera(s) w/ date-time stamps</a:t>
            </a:r>
          </a:p>
          <a:p>
            <a:r>
              <a:rPr lang="en-US" smtClean="0"/>
              <a:t>Hardware-write blocker (e.g., FastBloc, DriveLock) to prevent damage to removed drive</a:t>
            </a:r>
          </a:p>
          <a:p>
            <a:r>
              <a:rPr lang="en-US" smtClean="0"/>
              <a:t>Luggage cart</a:t>
            </a:r>
          </a:p>
          <a:p>
            <a:r>
              <a:rPr lang="en-US" smtClean="0"/>
              <a:t>Flashlight</a:t>
            </a:r>
          </a:p>
          <a:p>
            <a:r>
              <a:rPr lang="en-US" smtClean="0"/>
              <a:t>Power strip</a:t>
            </a:r>
          </a:p>
          <a:p>
            <a:r>
              <a:rPr lang="en-US" smtClean="0"/>
              <a:t>Log book</a:t>
            </a:r>
          </a:p>
          <a:p>
            <a:r>
              <a:rPr lang="en-US" smtClean="0"/>
              <a:t>Gloves</a:t>
            </a:r>
          </a:p>
          <a:p>
            <a:r>
              <a:rPr lang="en-US" smtClean="0"/>
              <a:t>External USB hard drive</a:t>
            </a:r>
          </a:p>
          <a:p>
            <a:r>
              <a:rPr lang="en-US" smtClean="0"/>
              <a:t>Forensic examiner platform (e.g., specialized tools) for data acquisition</a:t>
            </a:r>
          </a:p>
        </p:txBody>
      </p:sp>
      <p:pic>
        <p:nvPicPr>
          <p:cNvPr id="2050" name="Picture 2" descr="C:\Program Files\Microsoft Office\Media\CntCD1\ClipArt6\j029607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675" y="2819400"/>
            <a:ext cx="3387725" cy="276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Specialized Forensics Tools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848600" cy="5334000"/>
          </a:xfrm>
        </p:spPr>
        <p:txBody>
          <a:bodyPr/>
          <a:lstStyle/>
          <a:p>
            <a:r>
              <a:rPr lang="en-US" sz="2300" smtClean="0"/>
              <a:t>E.g., </a:t>
            </a:r>
            <a:r>
              <a:rPr lang="en-US" sz="2300" i="1" smtClean="0"/>
              <a:t>Logicube®</a:t>
            </a:r>
            <a:r>
              <a:rPr lang="en-US" sz="2300" smtClean="0"/>
              <a:t> &lt; </a:t>
            </a:r>
            <a:r>
              <a:rPr lang="en-US" sz="2300" smtClean="0">
                <a:hlinkClick r:id="rId3"/>
              </a:rPr>
              <a:t>http://www.logicube.com/</a:t>
            </a:r>
            <a:r>
              <a:rPr lang="en-US" sz="2300" smtClean="0"/>
              <a:t> &gt;</a:t>
            </a:r>
          </a:p>
          <a:p>
            <a:r>
              <a:rPr lang="en-US" sz="2300" smtClean="0"/>
              <a:t>Popular hard-drive cloning systems</a:t>
            </a:r>
          </a:p>
          <a:p>
            <a:r>
              <a:rPr lang="en-US" sz="2300" smtClean="0"/>
              <a:t>Used by </a:t>
            </a:r>
          </a:p>
          <a:p>
            <a:pPr lvl="1"/>
            <a:r>
              <a:rPr lang="en-US" sz="2300" smtClean="0"/>
              <a:t>Law enforcement</a:t>
            </a:r>
          </a:p>
          <a:p>
            <a:pPr lvl="1"/>
            <a:r>
              <a:rPr lang="en-US" sz="2300" smtClean="0"/>
              <a:t>Military</a:t>
            </a:r>
          </a:p>
          <a:p>
            <a:pPr lvl="1"/>
            <a:r>
              <a:rPr lang="en-US" sz="2300" smtClean="0"/>
              <a:t>Internal IT departments</a:t>
            </a:r>
          </a:p>
          <a:p>
            <a:r>
              <a:rPr lang="en-US" sz="2300" smtClean="0"/>
              <a:t>Products support various drive interfaces and connectors</a:t>
            </a:r>
          </a:p>
          <a:p>
            <a:pPr lvl="1"/>
            <a:r>
              <a:rPr lang="en-US" sz="2300" smtClean="0"/>
              <a:t>IDE</a:t>
            </a:r>
          </a:p>
          <a:p>
            <a:pPr lvl="1"/>
            <a:r>
              <a:rPr lang="en-US" sz="2300" smtClean="0"/>
              <a:t>SATA</a:t>
            </a:r>
          </a:p>
          <a:p>
            <a:pPr lvl="1"/>
            <a:r>
              <a:rPr lang="en-US" sz="2300" smtClean="0"/>
              <a:t>SAS</a:t>
            </a:r>
          </a:p>
          <a:p>
            <a:pPr lvl="1"/>
            <a:r>
              <a:rPr lang="en-US" sz="2300" smtClean="0"/>
              <a:t>SCSI</a:t>
            </a:r>
          </a:p>
          <a:p>
            <a:pPr lvl="1"/>
            <a:r>
              <a:rPr lang="en-US" sz="2300" smtClean="0"/>
              <a:t>USB</a:t>
            </a:r>
          </a:p>
          <a:p>
            <a:pPr lvl="1">
              <a:buFont typeface="Wingdings" pitchFamily="2" charset="2"/>
              <a:buNone/>
            </a:pPr>
            <a:endParaRPr lang="en-US" sz="2300" smtClean="0"/>
          </a:p>
          <a:p>
            <a:endParaRPr lang="en-US" sz="2300" smtClean="0"/>
          </a:p>
        </p:txBody>
      </p:sp>
      <p:grpSp>
        <p:nvGrpSpPr>
          <p:cNvPr id="13316" name="Group 9"/>
          <p:cNvGrpSpPr>
            <a:grpSpLocks/>
          </p:cNvGrpSpPr>
          <p:nvPr/>
        </p:nvGrpSpPr>
        <p:grpSpPr bwMode="auto">
          <a:xfrm>
            <a:off x="5410200" y="2057400"/>
            <a:ext cx="3581400" cy="1685925"/>
            <a:chOff x="5105400" y="2057400"/>
            <a:chExt cx="3733800" cy="17621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4234" y="2057400"/>
              <a:ext cx="1904966" cy="1762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5400" y="2057400"/>
              <a:ext cx="1904967" cy="1762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419600"/>
            <a:ext cx="2049463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4419600"/>
            <a:ext cx="2049463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4419600"/>
            <a:ext cx="2049463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gram Files\Microsoft Office\Media\CntCD1\ClipArt3\j023724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0" y="2667000"/>
            <a:ext cx="29845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Establish Your Search Parameters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620000" cy="5029200"/>
          </a:xfrm>
        </p:spPr>
        <p:txBody>
          <a:bodyPr/>
          <a:lstStyle/>
          <a:p>
            <a:r>
              <a:rPr lang="en-US" sz="2000" smtClean="0"/>
              <a:t>What types of evidence are you looking for?</a:t>
            </a:r>
          </a:p>
          <a:p>
            <a:pPr lvl="1"/>
            <a:r>
              <a:rPr lang="en-US" sz="2000" smtClean="0"/>
              <a:t>Photographs? Document? DBs? E-mail?</a:t>
            </a:r>
          </a:p>
          <a:p>
            <a:r>
              <a:rPr lang="en-US" sz="2000" smtClean="0"/>
              <a:t>What is the user’s/suspect’s skill level?</a:t>
            </a:r>
          </a:p>
          <a:p>
            <a:r>
              <a:rPr lang="en-US" sz="2000" smtClean="0"/>
              <a:t>What kind of hardware is involved?</a:t>
            </a:r>
          </a:p>
          <a:p>
            <a:pPr lvl="1"/>
            <a:r>
              <a:rPr lang="en-US" sz="2000" smtClean="0"/>
              <a:t>Computers (Mac? Windows? Linux?)</a:t>
            </a:r>
          </a:p>
          <a:p>
            <a:pPr lvl="1"/>
            <a:r>
              <a:rPr lang="en-US" sz="2000" smtClean="0"/>
              <a:t>PDAs? Cell phones? Watches?</a:t>
            </a:r>
          </a:p>
          <a:p>
            <a:r>
              <a:rPr lang="en-US" sz="2000" smtClean="0"/>
              <a:t>What kind of software is involved?</a:t>
            </a:r>
          </a:p>
          <a:p>
            <a:r>
              <a:rPr lang="en-US" sz="2000" smtClean="0"/>
              <a:t>Do I need to preserve other types of </a:t>
            </a:r>
            <a:br>
              <a:rPr lang="en-US" sz="2000" smtClean="0"/>
            </a:br>
            <a:r>
              <a:rPr lang="en-US" sz="2000" smtClean="0"/>
              <a:t>evidence?</a:t>
            </a:r>
          </a:p>
          <a:p>
            <a:pPr lvl="1"/>
            <a:r>
              <a:rPr lang="en-US" sz="2000" smtClean="0"/>
              <a:t>Fingerprints? DNA? </a:t>
            </a:r>
          </a:p>
          <a:p>
            <a:r>
              <a:rPr lang="en-US" sz="2000" smtClean="0"/>
              <a:t>What is the computer environment?</a:t>
            </a:r>
          </a:p>
          <a:p>
            <a:pPr lvl="1"/>
            <a:r>
              <a:rPr lang="en-US" sz="2000" smtClean="0"/>
              <a:t>Network? (Protocols, topology…)  ISP?</a:t>
            </a:r>
          </a:p>
          <a:p>
            <a:pPr lvl="1"/>
            <a:r>
              <a:rPr lang="en-US" sz="2000" smtClean="0"/>
              <a:t>Security? UserIDs? Passwords? Encryption?</a:t>
            </a:r>
          </a:p>
          <a:p>
            <a:pPr lvl="1"/>
            <a:r>
              <a:rPr lang="en-US" sz="2000" smtClean="0"/>
              <a:t>Real bombs inside the cases </a:t>
            </a:r>
            <a:r>
              <a:rPr lang="en-US" sz="2000" i="1" smtClean="0"/>
              <a:t>[thanks to Chris Tanguay]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5486400" y="990600"/>
            <a:ext cx="2636838" cy="396875"/>
          </a:xfrm>
          <a:prstGeom prst="rect">
            <a:avLst/>
          </a:prstGeom>
          <a:solidFill>
            <a:srgbClr val="FF9900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dirty="0" err="1"/>
              <a:t>Volonino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 p 129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Program Files\Microsoft Office\Media\CntCD1\ClipArt3\j023805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362200"/>
            <a:ext cx="2971800" cy="345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the Onsite Investigation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696200" cy="5181600"/>
          </a:xfrm>
        </p:spPr>
        <p:txBody>
          <a:bodyPr/>
          <a:lstStyle/>
          <a:p>
            <a:r>
              <a:rPr lang="en-US" sz="2200" smtClean="0"/>
              <a:t>Maintain integrity of data collection process</a:t>
            </a:r>
          </a:p>
          <a:p>
            <a:r>
              <a:rPr lang="en-US" sz="2200" smtClean="0"/>
              <a:t>Estimate time required for onsite examination</a:t>
            </a:r>
          </a:p>
          <a:p>
            <a:r>
              <a:rPr lang="en-US" sz="2200" smtClean="0"/>
              <a:t>Limit costs to target organization</a:t>
            </a:r>
          </a:p>
          <a:p>
            <a:pPr lvl="1"/>
            <a:r>
              <a:rPr lang="en-US" sz="2200" smtClean="0"/>
              <a:t>Legal liability for interruptions </a:t>
            </a:r>
            <a:br>
              <a:rPr lang="en-US" sz="2200" smtClean="0"/>
            </a:br>
            <a:r>
              <a:rPr lang="en-US" sz="2200" smtClean="0"/>
              <a:t>of business</a:t>
            </a:r>
          </a:p>
          <a:p>
            <a:pPr lvl="1"/>
            <a:r>
              <a:rPr lang="en-US" sz="2200" smtClean="0"/>
              <a:t>May outweigh importance of </a:t>
            </a:r>
            <a:br>
              <a:rPr lang="en-US" sz="2200" smtClean="0"/>
            </a:br>
            <a:r>
              <a:rPr lang="en-US" sz="2200" smtClean="0"/>
              <a:t>crime</a:t>
            </a:r>
          </a:p>
          <a:p>
            <a:pPr lvl="1"/>
            <a:r>
              <a:rPr lang="en-US" sz="2200" smtClean="0"/>
              <a:t>May stop investigation</a:t>
            </a:r>
          </a:p>
          <a:p>
            <a:r>
              <a:rPr lang="en-US" sz="2200" smtClean="0"/>
              <a:t>Evaluate necessary equipment  for </a:t>
            </a:r>
            <a:br>
              <a:rPr lang="en-US" sz="2200" smtClean="0"/>
            </a:br>
            <a:r>
              <a:rPr lang="en-US" sz="2200" smtClean="0"/>
              <a:t>onsite work</a:t>
            </a:r>
          </a:p>
          <a:p>
            <a:r>
              <a:rPr lang="en-US" sz="2200" smtClean="0"/>
              <a:t>Evaluate personnel costs</a:t>
            </a:r>
          </a:p>
          <a:p>
            <a:pPr lvl="1"/>
            <a:r>
              <a:rPr lang="en-US" sz="2200" smtClean="0"/>
              <a:t>Who should be onsite?</a:t>
            </a:r>
          </a:p>
          <a:p>
            <a:pPr lvl="1"/>
            <a:r>
              <a:rPr lang="en-US" sz="2200" smtClean="0"/>
              <a:t>Would their involvement impede other critical investigations?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5181600" y="762000"/>
            <a:ext cx="2874963" cy="396875"/>
          </a:xfrm>
          <a:prstGeom prst="rect">
            <a:avLst/>
          </a:prstGeom>
          <a:solidFill>
            <a:srgbClr val="FF9900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Volonino </a:t>
            </a:r>
            <a:r>
              <a:rPr lang="en-US" i="1"/>
              <a:t>et al.</a:t>
            </a:r>
            <a:r>
              <a:rPr lang="en-US"/>
              <a:t> p 130 ff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Program Files\Microsoft Office\Media\CntCD1\ClipArt2\j022895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200400"/>
            <a:ext cx="1524000" cy="166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Suspect from Computer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Potential for instant data deletion by suspect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Can prepare programs to delete key evidence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Activate at touch of keyboard </a:t>
            </a:r>
            <a:br>
              <a:rPr lang="en-US" smtClean="0"/>
            </a:br>
            <a:r>
              <a:rPr lang="en-US" smtClean="0"/>
              <a:t>(macros, “hot keys”)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Or through voice-command interface</a:t>
            </a:r>
          </a:p>
          <a:p>
            <a:pPr lvl="2">
              <a:lnSpc>
                <a:spcPct val="80000"/>
              </a:lnSpc>
            </a:pPr>
            <a:r>
              <a:rPr lang="en-US" smtClean="0"/>
              <a:t>E.g., Dragon Dictation, Windows </a:t>
            </a:r>
            <a:br>
              <a:rPr lang="en-US" smtClean="0"/>
            </a:br>
            <a:r>
              <a:rPr lang="en-US" smtClean="0"/>
              <a:t>voice-recognition</a:t>
            </a:r>
          </a:p>
          <a:p>
            <a:pPr>
              <a:lnSpc>
                <a:spcPct val="80000"/>
              </a:lnSpc>
            </a:pPr>
            <a:r>
              <a:rPr lang="en-US" i="1" smtClean="0"/>
              <a:t>No-knock</a:t>
            </a:r>
            <a:r>
              <a:rPr lang="en-US" smtClean="0"/>
              <a:t> search warrants still problematic</a:t>
            </a:r>
          </a:p>
          <a:p>
            <a:pPr>
              <a:lnSpc>
                <a:spcPct val="80000"/>
              </a:lnSpc>
            </a:pPr>
            <a:r>
              <a:rPr lang="en-US" smtClean="0"/>
              <a:t>Therefore instantly move suspect away from computer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Shake hands with LEO &amp; prevent return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Physical force only if necessary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Allow no return to computer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6477000" y="838200"/>
            <a:ext cx="1566863" cy="396875"/>
          </a:xfrm>
          <a:prstGeom prst="rect">
            <a:avLst/>
          </a:prstGeom>
          <a:solidFill>
            <a:srgbClr val="FF9900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Moore </a:t>
            </a:r>
            <a:r>
              <a:rPr lang="en-US" dirty="0" err="1"/>
              <a:t>Ch</a:t>
            </a:r>
            <a:r>
              <a:rPr lang="en-US" dirty="0"/>
              <a:t>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2286000"/>
            <a:ext cx="26084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5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Keystroke" pitchFamily="18" charset="2"/>
              </a:rPr>
              <a:t>BOOM</a:t>
            </a:r>
          </a:p>
        </p:txBody>
      </p:sp>
      <p:pic>
        <p:nvPicPr>
          <p:cNvPr id="16391" name="Picture 14" descr="C:\Program Files\Microsoft Office\Media\CntCD1\ClipArt1\j019578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037138"/>
            <a:ext cx="1662113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Secure the Scene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848600" cy="5257800"/>
          </a:xfrm>
        </p:spPr>
        <p:txBody>
          <a:bodyPr/>
          <a:lstStyle/>
          <a:p>
            <a:r>
              <a:rPr lang="en-US" sz="2200" smtClean="0"/>
              <a:t>Photograph scene</a:t>
            </a:r>
          </a:p>
          <a:p>
            <a:pPr lvl="1"/>
            <a:r>
              <a:rPr lang="en-US" sz="2200" smtClean="0"/>
              <a:t>Agencies are currently using digital cameras</a:t>
            </a:r>
          </a:p>
          <a:p>
            <a:pPr lvl="1"/>
            <a:r>
              <a:rPr lang="en-US" sz="2200" smtClean="0"/>
              <a:t>But recall discussion of falsifiability of digital images</a:t>
            </a:r>
          </a:p>
          <a:p>
            <a:pPr lvl="1"/>
            <a:r>
              <a:rPr lang="en-US" sz="2200" smtClean="0"/>
              <a:t>Use video camera to document process</a:t>
            </a:r>
          </a:p>
          <a:p>
            <a:pPr lvl="1"/>
            <a:r>
              <a:rPr lang="en-US" sz="2200" smtClean="0"/>
              <a:t>May see cases hinging on credibility of such evidence</a:t>
            </a:r>
          </a:p>
          <a:p>
            <a:pPr lvl="2"/>
            <a:r>
              <a:rPr lang="en-US" sz="2200" smtClean="0"/>
              <a:t>Defense sometimes challenges timestamps</a:t>
            </a:r>
          </a:p>
          <a:p>
            <a:pPr lvl="2"/>
            <a:r>
              <a:rPr lang="en-US" sz="2200" smtClean="0"/>
              <a:t>But claims of fraud / error must include likelihood (proffer of proof)</a:t>
            </a:r>
          </a:p>
          <a:p>
            <a:r>
              <a:rPr lang="en-US" sz="2200" smtClean="0"/>
              <a:t>Photograph computer screen(s)</a:t>
            </a:r>
          </a:p>
          <a:p>
            <a:pPr lvl="1"/>
            <a:r>
              <a:rPr lang="en-US" sz="2200" smtClean="0"/>
              <a:t>Especially evidence of system time</a:t>
            </a:r>
          </a:p>
          <a:p>
            <a:r>
              <a:rPr lang="en-US" sz="2200" smtClean="0"/>
              <a:t>Photograph </a:t>
            </a:r>
            <a:r>
              <a:rPr lang="en-US" sz="2200" i="1" smtClean="0"/>
              <a:t>everything</a:t>
            </a:r>
            <a:r>
              <a:rPr lang="en-US" sz="2200" smtClean="0"/>
              <a:t> that may be evidence</a:t>
            </a:r>
          </a:p>
          <a:p>
            <a:pPr lvl="1"/>
            <a:r>
              <a:rPr lang="en-US" sz="2200" smtClean="0"/>
              <a:t>Cost is not a factor w/ digital cameras</a:t>
            </a:r>
          </a:p>
        </p:txBody>
      </p:sp>
      <p:pic>
        <p:nvPicPr>
          <p:cNvPr id="17412" name="Picture 2" descr="C:\Program Files\Microsoft Office\Media\CntCD1\ClipArt4\j025232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10000"/>
            <a:ext cx="22860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Disconnect Outside Control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04900"/>
            <a:ext cx="76200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Remove network connectivity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Phone line / DSL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Cable / satellite modem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Suspect may be storing </a:t>
            </a:r>
            <a:br>
              <a:rPr lang="en-US" smtClean="0"/>
            </a:br>
            <a:r>
              <a:rPr lang="en-US" smtClean="0"/>
              <a:t>evidence on remote systems</a:t>
            </a:r>
          </a:p>
          <a:p>
            <a:pPr>
              <a:lnSpc>
                <a:spcPct val="80000"/>
              </a:lnSpc>
            </a:pPr>
            <a:r>
              <a:rPr lang="en-US" smtClean="0"/>
              <a:t>Wireless connectivity may be </a:t>
            </a:r>
            <a:br>
              <a:rPr lang="en-US" smtClean="0"/>
            </a:br>
            <a:r>
              <a:rPr lang="en-US" smtClean="0"/>
              <a:t>more difficult to handle*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Wireless I/F may be integrated within computer case – not obvious outside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Especially true in laptop computers</a:t>
            </a:r>
          </a:p>
          <a:p>
            <a:pPr>
              <a:lnSpc>
                <a:spcPct val="80000"/>
              </a:lnSpc>
            </a:pPr>
            <a:r>
              <a:rPr lang="en-US" smtClean="0"/>
              <a:t>Look for evidence of home network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May have data storage in other locations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5859463"/>
            <a:ext cx="9144000" cy="998537"/>
          </a:xfrm>
          <a:prstGeom prst="rect">
            <a:avLst/>
          </a:prstGeom>
          <a:solidFill>
            <a:srgbClr val="FF9900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lvl="1" eaLnBrk="0" hangingPunct="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en-US" sz="1600" dirty="0"/>
              <a:t>*For more details see “The Need for a Technical Approach to Digital Forensic Evidence Collection for Wireless Technologies” by B. Turnbull &amp; J. Slay (2006) </a:t>
            </a:r>
            <a:br>
              <a:rPr lang="en-US" sz="1600" dirty="0"/>
            </a:br>
            <a:r>
              <a:rPr lang="en-US" sz="1600" dirty="0"/>
              <a:t>&lt; </a:t>
            </a:r>
            <a:r>
              <a:rPr lang="en-US" sz="1600" u="sng" dirty="0">
                <a:latin typeface="Arial Narrow" pitchFamily="34" charset="0"/>
              </a:rPr>
              <a:t>http://www.itoc.usma.edu/Workshop/2006/ Program/Presentations/IAW2006-07-1.pdf</a:t>
            </a:r>
            <a:r>
              <a:rPr lang="en-US" sz="1600" dirty="0"/>
              <a:t> &gt;</a:t>
            </a:r>
          </a:p>
          <a:p>
            <a:pPr eaLnBrk="0" hangingPunct="0"/>
            <a:endParaRPr lang="en-US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295400"/>
            <a:ext cx="18288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rbitsa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95400"/>
            <a:ext cx="3262090" cy="31281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Handling Downloads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4569"/>
            <a:ext cx="5715000" cy="4648200"/>
          </a:xfrm>
        </p:spPr>
        <p:txBody>
          <a:bodyPr/>
          <a:lstStyle/>
          <a:p>
            <a:r>
              <a:rPr lang="en-US" dirty="0" smtClean="0"/>
              <a:t>What if system shows signs that user was downloading file(s)?</a:t>
            </a:r>
          </a:p>
          <a:p>
            <a:pPr lvl="1"/>
            <a:r>
              <a:rPr lang="en-US" dirty="0" smtClean="0"/>
              <a:t>Could be evidence</a:t>
            </a:r>
          </a:p>
          <a:p>
            <a:r>
              <a:rPr lang="en-US" i="1" dirty="0" smtClean="0"/>
              <a:t>Photograph</a:t>
            </a:r>
            <a:r>
              <a:rPr lang="en-US" dirty="0" smtClean="0"/>
              <a:t> download window</a:t>
            </a:r>
          </a:p>
          <a:p>
            <a:pPr lvl="1"/>
            <a:r>
              <a:rPr lang="en-US" dirty="0" smtClean="0"/>
              <a:t>Reduces chance that suspect can successfully deny involvement in download</a:t>
            </a:r>
          </a:p>
          <a:p>
            <a:pPr lvl="1"/>
            <a:r>
              <a:rPr lang="en-US" dirty="0" smtClean="0"/>
              <a:t>May allow download to complete</a:t>
            </a:r>
          </a:p>
          <a:p>
            <a:r>
              <a:rPr lang="en-US" dirty="0" smtClean="0"/>
              <a:t>Videotape entire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Powering Down Computer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i="1" smtClean="0"/>
              <a:t>Want to avoid damaging data</a:t>
            </a:r>
          </a:p>
          <a:p>
            <a:r>
              <a:rPr lang="en-US" smtClean="0"/>
              <a:t>Determine Operating System</a:t>
            </a:r>
          </a:p>
          <a:p>
            <a:r>
              <a:rPr lang="en-US" smtClean="0"/>
              <a:t>Save Data from Running Programs?</a:t>
            </a:r>
          </a:p>
          <a:p>
            <a:r>
              <a:rPr lang="en-US" smtClean="0"/>
              <a:t>Save Data in RAM?</a:t>
            </a:r>
          </a:p>
          <a:p>
            <a:r>
              <a:rPr lang="en-US" smtClean="0"/>
              <a:t>Handling Specific OSs</a:t>
            </a:r>
          </a:p>
          <a:p>
            <a:r>
              <a:rPr lang="en-US" smtClean="0"/>
              <a:t>Laptop Computers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553200" y="1143000"/>
            <a:ext cx="2149948" cy="400110"/>
          </a:xfrm>
          <a:prstGeom prst="rect">
            <a:avLst/>
          </a:prstGeom>
          <a:solidFill>
            <a:srgbClr val="FF9900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/>
              <a:t>ECSIGFR </a:t>
            </a:r>
            <a:r>
              <a:rPr lang="en-US" dirty="0"/>
              <a:t>p 30 </a:t>
            </a:r>
            <a:r>
              <a:rPr lang="en-US" dirty="0" err="1"/>
              <a:t>ff</a:t>
            </a:r>
            <a:endParaRPr lang="en-US" dirty="0"/>
          </a:p>
        </p:txBody>
      </p:sp>
      <p:pic>
        <p:nvPicPr>
          <p:cNvPr id="20485" name="Picture 2" descr="C:\Program Files\Microsoft Office\Media\CntCD1\ClipArt5\j028178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124200"/>
            <a:ext cx="2971800" cy="347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Daisies 2.jpg"/>
          <p:cNvPicPr>
            <a:picLocks noChangeAspect="1"/>
          </p:cNvPicPr>
          <p:nvPr/>
        </p:nvPicPr>
        <p:blipFill>
          <a:blip r:embed="rId3" cstate="print">
            <a:lum bright="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Nature of Electronic Evidence</a:t>
            </a:r>
          </a:p>
          <a:p>
            <a:r>
              <a:rPr lang="en-US" dirty="0" smtClean="0"/>
              <a:t>Handling Electronic Evidence at the Crime Scene</a:t>
            </a:r>
          </a:p>
          <a:p>
            <a:r>
              <a:rPr lang="en-US" dirty="0" smtClean="0"/>
              <a:t>Electronic Devices</a:t>
            </a:r>
          </a:p>
          <a:p>
            <a:r>
              <a:rPr lang="en-US" dirty="0" smtClean="0"/>
              <a:t>Securing and Evaluating the Scene</a:t>
            </a:r>
          </a:p>
          <a:p>
            <a:r>
              <a:rPr lang="en-US" dirty="0" smtClean="0"/>
              <a:t>Documenting the Scene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411788" y="4191000"/>
            <a:ext cx="3732212" cy="923925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/>
              <a:t>ECSIGFR = </a:t>
            </a:r>
            <a:r>
              <a:rPr lang="en-US" sz="1800" i="1" dirty="0"/>
              <a:t>Electronic Crime</a:t>
            </a:r>
            <a:br>
              <a:rPr lang="en-US" sz="1800" i="1" dirty="0"/>
            </a:br>
            <a:r>
              <a:rPr lang="en-US" sz="1800" i="1" dirty="0"/>
              <a:t>Scene Investigation: A Guide for</a:t>
            </a:r>
            <a:br>
              <a:rPr lang="en-US" sz="1800" i="1" dirty="0"/>
            </a:br>
            <a:r>
              <a:rPr lang="en-US" sz="1800" i="1" dirty="0"/>
              <a:t>First Responders (NIJ)</a:t>
            </a:r>
            <a:endParaRPr lang="en-US" sz="1800" dirty="0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0" y="5715000"/>
            <a:ext cx="7827963" cy="923925"/>
          </a:xfrm>
          <a:prstGeom prst="rect">
            <a:avLst/>
          </a:prstGeom>
          <a:solidFill>
            <a:srgbClr val="FF9900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/>
              <a:t>Another useful reference: </a:t>
            </a:r>
            <a:r>
              <a:rPr lang="en-US" sz="1800" dirty="0" err="1"/>
              <a:t>Volonino</a:t>
            </a:r>
            <a:r>
              <a:rPr lang="en-US" sz="1800" dirty="0"/>
              <a:t>, L., R. </a:t>
            </a:r>
            <a:r>
              <a:rPr lang="en-US" sz="1800" dirty="0" err="1"/>
              <a:t>Anzaldua</a:t>
            </a:r>
            <a:r>
              <a:rPr lang="en-US" sz="1800" dirty="0"/>
              <a:t>, J. Godwin (2007).</a:t>
            </a:r>
            <a:br>
              <a:rPr lang="en-US" sz="1800" dirty="0"/>
            </a:br>
            <a:r>
              <a:rPr lang="en-US" sz="1800" i="1" dirty="0"/>
              <a:t>Computer Forensics: Principles and Practices.</a:t>
            </a:r>
            <a:r>
              <a:rPr lang="en-US" sz="1800" dirty="0"/>
              <a:t>  Pearson Prentice Hall</a:t>
            </a:r>
          </a:p>
          <a:p>
            <a:pPr eaLnBrk="0" hangingPunct="0"/>
            <a:r>
              <a:rPr lang="en-US" sz="1800" dirty="0"/>
              <a:t>(ISBN 0-13-154727-5).  xviii + 534.  Index.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24800" cy="914400"/>
          </a:xfrm>
        </p:spPr>
        <p:txBody>
          <a:bodyPr/>
          <a:lstStyle/>
          <a:p>
            <a:r>
              <a:rPr lang="en-US" sz="3400" dirty="0" smtClean="0"/>
              <a:t>Determine OS for Mobile Devices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562600"/>
          </a:xfrm>
        </p:spPr>
        <p:txBody>
          <a:bodyPr/>
          <a:lstStyle/>
          <a:p>
            <a:r>
              <a:rPr lang="en-US" dirty="0" smtClean="0"/>
              <a:t>GOAL: make bit-images of RAM and of DISK before going any further</a:t>
            </a:r>
          </a:p>
          <a:p>
            <a:r>
              <a:rPr lang="en-US" dirty="0" smtClean="0"/>
              <a:t>OS does </a:t>
            </a:r>
            <a:r>
              <a:rPr lang="en-US" i="1" dirty="0" smtClean="0"/>
              <a:t>not</a:t>
            </a:r>
            <a:r>
              <a:rPr lang="en-US" dirty="0" smtClean="0"/>
              <a:t> much influence which </a:t>
            </a:r>
            <a:br>
              <a:rPr lang="en-US" dirty="0" smtClean="0"/>
            </a:br>
            <a:r>
              <a:rPr lang="en-US" dirty="0" smtClean="0"/>
              <a:t>tools for bit-image capture on</a:t>
            </a:r>
          </a:p>
          <a:p>
            <a:pPr lvl="1"/>
            <a:r>
              <a:rPr lang="en-US" dirty="0" smtClean="0"/>
              <a:t>Mac versions</a:t>
            </a:r>
          </a:p>
          <a:p>
            <a:pPr lvl="1"/>
            <a:r>
              <a:rPr lang="en-US" dirty="0" smtClean="0"/>
              <a:t>Windows versions</a:t>
            </a:r>
          </a:p>
          <a:p>
            <a:pPr lvl="1"/>
            <a:r>
              <a:rPr lang="en-US" dirty="0" smtClean="0"/>
              <a:t>Unix flavors</a:t>
            </a:r>
          </a:p>
          <a:p>
            <a:r>
              <a:rPr lang="en-US" dirty="0"/>
              <a:t>OS </a:t>
            </a:r>
            <a:r>
              <a:rPr lang="en-US" i="1" dirty="0"/>
              <a:t>does</a:t>
            </a:r>
            <a:r>
              <a:rPr lang="en-US" dirty="0"/>
              <a:t> influence which tools </a:t>
            </a:r>
            <a:r>
              <a:rPr lang="en-US" dirty="0" smtClean="0"/>
              <a:t>to </a:t>
            </a:r>
            <a:r>
              <a:rPr lang="en-US" dirty="0"/>
              <a:t>use for bit-image capture </a:t>
            </a:r>
            <a:r>
              <a:rPr lang="en-US" dirty="0" smtClean="0"/>
              <a:t>from </a:t>
            </a:r>
            <a:r>
              <a:rPr lang="en-US" i="1" dirty="0" smtClean="0"/>
              <a:t>mobile devices</a:t>
            </a:r>
          </a:p>
          <a:p>
            <a:pPr lvl="1"/>
            <a:r>
              <a:rPr lang="en-US" dirty="0" smtClean="0"/>
              <a:t>Hardware-specific OSs (cell phones, PDAs)</a:t>
            </a:r>
          </a:p>
          <a:p>
            <a:pPr lvl="1"/>
            <a:r>
              <a:rPr lang="en-US" dirty="0" smtClean="0"/>
              <a:t>Must have right tools and procedures</a:t>
            </a:r>
          </a:p>
          <a:p>
            <a:pPr lvl="1"/>
            <a:r>
              <a:rPr lang="en-US" dirty="0" smtClean="0"/>
              <a:t>Avoid imprecise copy</a:t>
            </a:r>
          </a:p>
          <a:p>
            <a:pPr lvl="1"/>
            <a:r>
              <a:rPr lang="en-US" dirty="0" smtClean="0"/>
              <a:t>Subject of more advanced courses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029200"/>
            <a:ext cx="2362200" cy="166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371600"/>
            <a:ext cx="258445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990600"/>
            <a:ext cx="2438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Save Data from Running Programs?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001000" cy="5105400"/>
          </a:xfrm>
        </p:spPr>
        <p:txBody>
          <a:bodyPr/>
          <a:lstStyle/>
          <a:p>
            <a:r>
              <a:rPr lang="en-US" smtClean="0"/>
              <a:t>May be able to see that programs </a:t>
            </a:r>
            <a:br>
              <a:rPr lang="en-US" smtClean="0"/>
            </a:br>
            <a:r>
              <a:rPr lang="en-US" smtClean="0"/>
              <a:t>are running (e.g., on program bar)</a:t>
            </a:r>
          </a:p>
          <a:p>
            <a:r>
              <a:rPr lang="en-US" smtClean="0"/>
              <a:t>Disagreement among experts</a:t>
            </a:r>
          </a:p>
          <a:p>
            <a:pPr lvl="1"/>
            <a:r>
              <a:rPr lang="en-US" smtClean="0"/>
              <a:t>Pull the plug: data in temporary </a:t>
            </a:r>
            <a:br>
              <a:rPr lang="en-US" smtClean="0"/>
            </a:br>
            <a:r>
              <a:rPr lang="en-US" smtClean="0"/>
              <a:t>regions on disk anyway; or</a:t>
            </a:r>
          </a:p>
          <a:p>
            <a:pPr lvl="1"/>
            <a:r>
              <a:rPr lang="en-US" smtClean="0"/>
              <a:t>Save the temporary data explicitly in case they have not yet been written to disk</a:t>
            </a:r>
          </a:p>
          <a:p>
            <a:r>
              <a:rPr lang="en-US" smtClean="0"/>
              <a:t>Technical knowledge essential</a:t>
            </a:r>
          </a:p>
          <a:p>
            <a:pPr lvl="1"/>
            <a:r>
              <a:rPr lang="en-US" smtClean="0"/>
              <a:t>E.g., many OS use extensive </a:t>
            </a:r>
            <a:r>
              <a:rPr lang="en-US" i="1" smtClean="0"/>
              <a:t>write-behind buffering</a:t>
            </a:r>
          </a:p>
          <a:p>
            <a:pPr lvl="1"/>
            <a:r>
              <a:rPr lang="en-US" smtClean="0"/>
              <a:t>Encrypted volumes may be corrupted by instant power-down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Save Data in RAM?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7724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Most OSs use Virtual Memory (VM)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Reserve space on hard disk for extension of main memory (RAM)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Swap data back and forth </a:t>
            </a:r>
            <a:br>
              <a:rPr lang="en-US" dirty="0" smtClean="0"/>
            </a:br>
            <a:r>
              <a:rPr lang="en-US" dirty="0" smtClean="0"/>
              <a:t>between VM and RAM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Thus VM swap file a </a:t>
            </a:r>
            <a:br>
              <a:rPr lang="en-US" dirty="0" smtClean="0"/>
            </a:br>
            <a:r>
              <a:rPr lang="en-US" dirty="0" smtClean="0"/>
              <a:t>treasure-trove of </a:t>
            </a:r>
            <a:br>
              <a:rPr lang="en-US" dirty="0" smtClean="0"/>
            </a:br>
            <a:r>
              <a:rPr lang="en-US" dirty="0" smtClean="0"/>
              <a:t>potentially valuable data </a:t>
            </a:r>
            <a:br>
              <a:rPr lang="en-US" dirty="0" smtClean="0"/>
            </a:br>
            <a:r>
              <a:rPr lang="en-US" dirty="0" smtClean="0"/>
              <a:t>about what was in RAM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However, some users disable VM because of large RAM (e.g., 12 GB)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Specialized utilities for saving data directly from RAM depending on OS &amp; hardware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Particularly important for cell phones and PDAs which may depend on battery power for maintenance of volatile memory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828800"/>
            <a:ext cx="34290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Handling Specific OSs at the Scene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33500"/>
            <a:ext cx="7162800" cy="4953000"/>
          </a:xfrm>
        </p:spPr>
        <p:txBody>
          <a:bodyPr/>
          <a:lstStyle/>
          <a:p>
            <a:r>
              <a:rPr lang="en-US" dirty="0" smtClean="0"/>
              <a:t>Not suitable topic for this course</a:t>
            </a:r>
          </a:p>
          <a:p>
            <a:r>
              <a:rPr lang="en-US" dirty="0" smtClean="0"/>
              <a:t>For brief overview of </a:t>
            </a:r>
            <a:br>
              <a:rPr lang="en-US" dirty="0" smtClean="0"/>
            </a:br>
            <a:r>
              <a:rPr lang="en-US" dirty="0" smtClean="0"/>
              <a:t>instructions involved, see Moore </a:t>
            </a:r>
            <a:br>
              <a:rPr lang="en-US" dirty="0" smtClean="0"/>
            </a:br>
            <a:r>
              <a:rPr lang="en-US" dirty="0" smtClean="0"/>
              <a:t>p 175 </a:t>
            </a:r>
            <a:r>
              <a:rPr lang="en-US" dirty="0" err="1" smtClean="0"/>
              <a:t>ff</a:t>
            </a:r>
            <a:endParaRPr lang="en-US" dirty="0" smtClean="0"/>
          </a:p>
          <a:p>
            <a:pPr lvl="1"/>
            <a:r>
              <a:rPr lang="en-US" dirty="0" smtClean="0"/>
              <a:t>Microsoft OSs</a:t>
            </a:r>
          </a:p>
          <a:p>
            <a:pPr lvl="2"/>
            <a:r>
              <a:rPr lang="en-US" dirty="0" smtClean="0"/>
              <a:t>Windows 3.11 through XP</a:t>
            </a:r>
          </a:p>
          <a:p>
            <a:pPr lvl="1"/>
            <a:r>
              <a:rPr lang="en-US" dirty="0" smtClean="0"/>
              <a:t>Macintosh</a:t>
            </a:r>
          </a:p>
          <a:p>
            <a:pPr lvl="1"/>
            <a:r>
              <a:rPr lang="en-US" dirty="0" smtClean="0"/>
              <a:t>Unix/Linux</a:t>
            </a:r>
          </a:p>
          <a:p>
            <a:r>
              <a:rPr lang="en-US" dirty="0" smtClean="0"/>
              <a:t>Special tools</a:t>
            </a:r>
            <a:br>
              <a:rPr lang="en-US" dirty="0" smtClean="0"/>
            </a:br>
            <a:r>
              <a:rPr lang="en-US" dirty="0" smtClean="0"/>
              <a:t>for PDAs (e.g.,</a:t>
            </a:r>
            <a:br>
              <a:rPr lang="en-US" dirty="0" smtClean="0"/>
            </a:br>
            <a:r>
              <a:rPr lang="en-US" dirty="0" smtClean="0"/>
              <a:t>Palm, Windows</a:t>
            </a:r>
            <a:br>
              <a:rPr lang="en-US" dirty="0" smtClean="0"/>
            </a:br>
            <a:r>
              <a:rPr lang="en-US" dirty="0" smtClean="0"/>
              <a:t>CE)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191000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15091" t="4000" r="13636" b="10000"/>
          <a:stretch>
            <a:fillRect/>
          </a:stretch>
        </p:blipFill>
        <p:spPr bwMode="auto">
          <a:xfrm>
            <a:off x="6096000" y="3733800"/>
            <a:ext cx="2819400" cy="247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914400"/>
            <a:ext cx="2493963" cy="243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5715000"/>
            <a:ext cx="1143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Laptop Computers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696200" cy="5029200"/>
          </a:xfrm>
        </p:spPr>
        <p:txBody>
          <a:bodyPr/>
          <a:lstStyle/>
          <a:p>
            <a:r>
              <a:rPr lang="en-US" dirty="0" smtClean="0"/>
              <a:t>Problem: unplugging laptop </a:t>
            </a:r>
            <a:br>
              <a:rPr lang="en-US" dirty="0" smtClean="0"/>
            </a:br>
            <a:r>
              <a:rPr lang="en-US" dirty="0" smtClean="0"/>
              <a:t>instantly switches to battery </a:t>
            </a:r>
            <a:br>
              <a:rPr lang="en-US" dirty="0" smtClean="0"/>
            </a:br>
            <a:r>
              <a:rPr lang="en-US" dirty="0" smtClean="0"/>
              <a:t>power</a:t>
            </a:r>
          </a:p>
          <a:p>
            <a:r>
              <a:rPr lang="en-US" dirty="0" smtClean="0"/>
              <a:t>Need to remove battery from </a:t>
            </a:r>
            <a:br>
              <a:rPr lang="en-US" dirty="0" smtClean="0"/>
            </a:br>
            <a:r>
              <a:rPr lang="en-US" dirty="0" smtClean="0"/>
              <a:t>laptop</a:t>
            </a:r>
          </a:p>
          <a:p>
            <a:pPr lvl="1"/>
            <a:r>
              <a:rPr lang="en-US" dirty="0" smtClean="0"/>
              <a:t>Usually easy</a:t>
            </a:r>
          </a:p>
          <a:p>
            <a:pPr lvl="1"/>
            <a:r>
              <a:rPr lang="en-US" dirty="0" smtClean="0"/>
              <a:t>Simple latch or an easy screw or two</a:t>
            </a:r>
          </a:p>
          <a:p>
            <a:r>
              <a:rPr lang="en-US" dirty="0" smtClean="0"/>
              <a:t>Keep battery with laptop for bagging &amp; shipment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259080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838200"/>
            <a:ext cx="3124200" cy="281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8458200" y="3276600"/>
            <a:ext cx="436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rgbClr val="FF9900"/>
                </a:solidFill>
              </a:rPr>
              <a:t>*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457200" y="5715000"/>
            <a:ext cx="2595563" cy="8302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/>
              <a:t>* TRS Model 100 from 1983</a:t>
            </a:r>
          </a:p>
          <a:p>
            <a:pPr eaLnBrk="0" hangingPunct="0"/>
            <a:r>
              <a:rPr lang="en-US" sz="1200" i="1" dirty="0"/>
              <a:t>Computer Desktop Encyclopedia</a:t>
            </a:r>
          </a:p>
          <a:p>
            <a:pPr eaLnBrk="0" hangingPunct="0"/>
            <a:r>
              <a:rPr lang="en-US" sz="1200" dirty="0"/>
              <a:t>Used with permission.</a:t>
            </a:r>
          </a:p>
          <a:p>
            <a:pPr eaLnBrk="0" hangingPunct="0"/>
            <a:r>
              <a:rPr lang="en-US" sz="1200" dirty="0"/>
              <a:t>Prof Kabay’s very first </a:t>
            </a:r>
            <a:r>
              <a:rPr lang="en-US" sz="1200" dirty="0" smtClean="0"/>
              <a:t>portable…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14600"/>
            <a:ext cx="3048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Disassembling Computer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Critically important that each computer can be reassembled exactly as it was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Identify each computer with unique identifier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Label absolutely every component with its computer’s identifier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Particularly the ports (e.g.,</a:t>
            </a:r>
            <a:br>
              <a:rPr lang="en-US" dirty="0" smtClean="0"/>
            </a:br>
            <a:r>
              <a:rPr lang="en-US" dirty="0" smtClean="0"/>
              <a:t>USB ports, Ethernet ports)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Mask and mark ports and</a:t>
            </a:r>
            <a:br>
              <a:rPr lang="en-US" dirty="0" smtClean="0"/>
            </a:br>
            <a:r>
              <a:rPr lang="en-US" dirty="0" smtClean="0"/>
              <a:t>cables in use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Masking tape or colored </a:t>
            </a:r>
            <a:br>
              <a:rPr lang="en-US" dirty="0" smtClean="0"/>
            </a:br>
            <a:r>
              <a:rPr lang="en-US" dirty="0" smtClean="0"/>
              <a:t>labels are fine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Colors can be assigned to </a:t>
            </a:r>
            <a:br>
              <a:rPr lang="en-US" dirty="0" smtClean="0"/>
            </a:br>
            <a:r>
              <a:rPr lang="en-US" dirty="0" smtClean="0"/>
              <a:t>specific computers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Show directions of connectors (which end to which </a:t>
            </a:r>
            <a:r>
              <a:rPr lang="en-US" smtClean="0"/>
              <a:t>computer and </a:t>
            </a:r>
            <a:r>
              <a:rPr lang="en-US" dirty="0" smtClean="0"/>
              <a:t>port or device)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Securing Additional Evidence (1)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772400" cy="52578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mtClean="0"/>
              <a:t>How much peripheral equipment should you seize?</a:t>
            </a:r>
          </a:p>
          <a:p>
            <a:pPr lvl="1">
              <a:lnSpc>
                <a:spcPct val="70000"/>
              </a:lnSpc>
            </a:pPr>
            <a:r>
              <a:rPr lang="en-US" smtClean="0"/>
              <a:t>Terms of warrant</a:t>
            </a:r>
          </a:p>
          <a:p>
            <a:pPr lvl="1">
              <a:lnSpc>
                <a:spcPct val="70000"/>
              </a:lnSpc>
            </a:pPr>
            <a:r>
              <a:rPr lang="en-US" smtClean="0"/>
              <a:t>Peculiarities of system (e.g., old)</a:t>
            </a:r>
          </a:p>
          <a:p>
            <a:pPr>
              <a:lnSpc>
                <a:spcPct val="70000"/>
              </a:lnSpc>
            </a:pPr>
            <a:r>
              <a:rPr lang="en-US" smtClean="0"/>
              <a:t>Peripherals may have evidence</a:t>
            </a:r>
          </a:p>
          <a:p>
            <a:pPr lvl="1">
              <a:lnSpc>
                <a:spcPct val="70000"/>
              </a:lnSpc>
            </a:pPr>
            <a:r>
              <a:rPr lang="en-US" smtClean="0"/>
              <a:t>Cameras, games (XBox, PSPs)</a:t>
            </a:r>
          </a:p>
          <a:p>
            <a:pPr lvl="1">
              <a:lnSpc>
                <a:spcPct val="70000"/>
              </a:lnSpc>
            </a:pPr>
            <a:r>
              <a:rPr lang="en-US" smtClean="0"/>
              <a:t>Scanners (check the scanner bed)</a:t>
            </a:r>
          </a:p>
          <a:p>
            <a:pPr lvl="1">
              <a:lnSpc>
                <a:spcPct val="70000"/>
              </a:lnSpc>
            </a:pPr>
            <a:r>
              <a:rPr lang="en-US" smtClean="0"/>
              <a:t>Sound recorders, iPods (can even carry computer data or operating environments)*</a:t>
            </a:r>
          </a:p>
          <a:p>
            <a:pPr lvl="1">
              <a:lnSpc>
                <a:spcPct val="70000"/>
              </a:lnSpc>
            </a:pPr>
            <a:r>
              <a:rPr lang="en-US" smtClean="0"/>
              <a:t>Calculators (large memory)</a:t>
            </a:r>
          </a:p>
          <a:p>
            <a:pPr>
              <a:lnSpc>
                <a:spcPct val="70000"/>
              </a:lnSpc>
            </a:pPr>
            <a:r>
              <a:rPr lang="en-US" smtClean="0"/>
              <a:t>Other evidence</a:t>
            </a:r>
          </a:p>
          <a:p>
            <a:pPr lvl="1">
              <a:lnSpc>
                <a:spcPct val="70000"/>
              </a:lnSpc>
            </a:pPr>
            <a:r>
              <a:rPr lang="en-US" smtClean="0"/>
              <a:t>Paper notes and documents</a:t>
            </a:r>
          </a:p>
          <a:p>
            <a:pPr lvl="1">
              <a:lnSpc>
                <a:spcPct val="70000"/>
              </a:lnSpc>
            </a:pPr>
            <a:r>
              <a:rPr lang="en-US" smtClean="0"/>
              <a:t>Digital storage media (magnetic &amp; optical disks – but remember old tape systems)</a:t>
            </a:r>
          </a:p>
          <a:p>
            <a:pPr lvl="1">
              <a:lnSpc>
                <a:spcPct val="70000"/>
              </a:lnSpc>
            </a:pPr>
            <a:r>
              <a:rPr lang="en-US" smtClean="0"/>
              <a:t>Label evidence bags in detail (where, who…)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019800" y="4495800"/>
            <a:ext cx="2922587" cy="701675"/>
          </a:xfrm>
          <a:prstGeom prst="rect">
            <a:avLst/>
          </a:prstGeom>
          <a:solidFill>
            <a:srgbClr val="FF9900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*Thanks to Ryan Davis</a:t>
            </a:r>
            <a:br>
              <a:rPr lang="en-US" dirty="0"/>
            </a:br>
            <a:r>
              <a:rPr lang="en-US" dirty="0"/>
              <a:t>&amp; Stanley François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828800"/>
            <a:ext cx="2286000" cy="12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1371600" cy="123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6037"/>
            <a:ext cx="7162800" cy="1143000"/>
          </a:xfrm>
        </p:spPr>
        <p:txBody>
          <a:bodyPr/>
          <a:lstStyle/>
          <a:p>
            <a:r>
              <a:rPr lang="en-US" dirty="0" smtClean="0"/>
              <a:t>Securing Additional Evidence (2)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153400" cy="5181600"/>
          </a:xfrm>
        </p:spPr>
        <p:txBody>
          <a:bodyPr/>
          <a:lstStyle/>
          <a:p>
            <a:r>
              <a:rPr lang="en-US" dirty="0" smtClean="0"/>
              <a:t>Already mentioned obvious devices</a:t>
            </a:r>
          </a:p>
          <a:p>
            <a:pPr lvl="1"/>
            <a:r>
              <a:rPr lang="en-US" dirty="0" smtClean="0"/>
              <a:t>PDAs, cell phones, data-watches</a:t>
            </a:r>
          </a:p>
          <a:p>
            <a:r>
              <a:rPr lang="en-US" dirty="0" smtClean="0"/>
              <a:t>USB flash drives may not be obvious</a:t>
            </a:r>
          </a:p>
          <a:p>
            <a:pPr lvl="1"/>
            <a:r>
              <a:rPr lang="en-US" dirty="0" smtClean="0"/>
              <a:t>Small</a:t>
            </a:r>
          </a:p>
          <a:p>
            <a:pPr lvl="1"/>
            <a:r>
              <a:rPr lang="en-US" dirty="0" smtClean="0"/>
              <a:t>May look like pens</a:t>
            </a:r>
          </a:p>
          <a:p>
            <a:pPr lvl="1"/>
            <a:r>
              <a:rPr lang="en-US" dirty="0" smtClean="0"/>
              <a:t>May look like </a:t>
            </a:r>
            <a:br>
              <a:rPr lang="en-US" dirty="0" smtClean="0"/>
            </a:br>
            <a:r>
              <a:rPr lang="en-US" dirty="0" smtClean="0"/>
              <a:t>… </a:t>
            </a:r>
            <a:r>
              <a:rPr lang="en-US" i="1" dirty="0" smtClean="0"/>
              <a:t>wait for it 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sushi!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14300"/>
            <a:ext cx="2454275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5984080" y="990600"/>
            <a:ext cx="304801" cy="838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334000" y="593725"/>
            <a:ext cx="1300163" cy="396875"/>
          </a:xfrm>
          <a:prstGeom prst="rect">
            <a:avLst/>
          </a:prstGeom>
          <a:solidFill>
            <a:srgbClr val="FF9900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USB Port</a:t>
            </a: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3863" y="3733800"/>
            <a:ext cx="4800600" cy="299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 cstate="print"/>
          <a:srcRect l="-839"/>
          <a:stretch>
            <a:fillRect/>
          </a:stretch>
        </p:blipFill>
        <p:spPr bwMode="auto">
          <a:xfrm>
            <a:off x="228600" y="4495800"/>
            <a:ext cx="3810000" cy="1943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657" r="3351" b="14179"/>
          <a:stretch/>
        </p:blipFill>
        <p:spPr bwMode="auto">
          <a:xfrm>
            <a:off x="3597169" y="2438400"/>
            <a:ext cx="1187662" cy="118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Preparing for Transport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7696200" cy="5562600"/>
          </a:xfrm>
        </p:spPr>
        <p:txBody>
          <a:bodyPr/>
          <a:lstStyle/>
          <a:p>
            <a:r>
              <a:rPr lang="en-US" sz="2200" dirty="0" smtClean="0"/>
              <a:t>Complete asset-seizure log</a:t>
            </a:r>
          </a:p>
          <a:p>
            <a:pPr lvl="1"/>
            <a:r>
              <a:rPr lang="en-US" sz="2200" dirty="0" smtClean="0"/>
              <a:t>Provide copy to suspect</a:t>
            </a:r>
          </a:p>
          <a:p>
            <a:pPr lvl="1"/>
            <a:r>
              <a:rPr lang="en-US" sz="2200" dirty="0" smtClean="0"/>
              <a:t>Get suspect to sign log sheet</a:t>
            </a:r>
          </a:p>
          <a:p>
            <a:pPr lvl="1"/>
            <a:r>
              <a:rPr lang="en-US" sz="2200" dirty="0" smtClean="0"/>
              <a:t>Note refusal &amp; have OIC </a:t>
            </a:r>
            <a:br>
              <a:rPr lang="en-US" sz="2200" dirty="0" smtClean="0"/>
            </a:br>
            <a:r>
              <a:rPr lang="en-US" sz="2200" dirty="0" smtClean="0"/>
              <a:t>sign sheet</a:t>
            </a:r>
          </a:p>
          <a:p>
            <a:r>
              <a:rPr lang="en-US" sz="2200" dirty="0" smtClean="0"/>
              <a:t>Bags or boxes depending on </a:t>
            </a:r>
            <a:br>
              <a:rPr lang="en-US" sz="2200" dirty="0" smtClean="0"/>
            </a:br>
            <a:r>
              <a:rPr lang="en-US" sz="2200" dirty="0" smtClean="0"/>
              <a:t>agency</a:t>
            </a:r>
          </a:p>
          <a:p>
            <a:pPr lvl="1"/>
            <a:r>
              <a:rPr lang="en-US" sz="2200" dirty="0" smtClean="0"/>
              <a:t>Do not use Styrofoam – static electricity</a:t>
            </a:r>
          </a:p>
          <a:p>
            <a:pPr lvl="1"/>
            <a:r>
              <a:rPr lang="en-US" sz="2200" dirty="0" smtClean="0"/>
              <a:t>Disk drives that take mobile media (floppies, CDs) should have blanks inserted to</a:t>
            </a:r>
            <a:br>
              <a:rPr lang="en-US" sz="2200" dirty="0" smtClean="0"/>
            </a:br>
            <a:r>
              <a:rPr lang="en-US" sz="2200" dirty="0" smtClean="0"/>
              <a:t>prevent damage in transit</a:t>
            </a:r>
          </a:p>
          <a:p>
            <a:r>
              <a:rPr lang="en-US" sz="2200" dirty="0" smtClean="0"/>
              <a:t>DO NOT PUT IN TRUNK OF CAR</a:t>
            </a:r>
          </a:p>
          <a:p>
            <a:pPr lvl="1"/>
            <a:r>
              <a:rPr lang="en-US" sz="2200" dirty="0" smtClean="0"/>
              <a:t>Heat &amp; electronic gear can harm </a:t>
            </a:r>
            <a:br>
              <a:rPr lang="en-US" sz="2200" dirty="0" smtClean="0"/>
            </a:br>
            <a:r>
              <a:rPr lang="en-US" sz="2200" dirty="0" smtClean="0"/>
              <a:t>evidence</a:t>
            </a:r>
          </a:p>
          <a:p>
            <a:pPr lvl="1"/>
            <a:r>
              <a:rPr lang="en-US" sz="2200" dirty="0" smtClean="0"/>
              <a:t>Place on floor or on storage surface</a:t>
            </a:r>
          </a:p>
        </p:txBody>
      </p:sp>
      <p:grpSp>
        <p:nvGrpSpPr>
          <p:cNvPr id="29700" name="Group 5"/>
          <p:cNvGrpSpPr>
            <a:grpSpLocks/>
          </p:cNvGrpSpPr>
          <p:nvPr/>
        </p:nvGrpSpPr>
        <p:grpSpPr bwMode="auto">
          <a:xfrm>
            <a:off x="6019800" y="990600"/>
            <a:ext cx="2667000" cy="2590800"/>
            <a:chOff x="914400" y="533400"/>
            <a:chExt cx="14173200" cy="141732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533400"/>
              <a:ext cx="14173200" cy="1417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0656" y="2365845"/>
              <a:ext cx="5255898" cy="10595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419600"/>
            <a:ext cx="2295525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Chain of Custody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772400" cy="5029200"/>
          </a:xfrm>
        </p:spPr>
        <p:txBody>
          <a:bodyPr/>
          <a:lstStyle/>
          <a:p>
            <a:r>
              <a:rPr lang="en-US" smtClean="0"/>
              <a:t>Standard concerns about maintaining credible </a:t>
            </a:r>
            <a:r>
              <a:rPr lang="en-US" i="1" smtClean="0"/>
              <a:t>protection of evidence </a:t>
            </a:r>
            <a:r>
              <a:rPr lang="en-US" smtClean="0"/>
              <a:t>in custody</a:t>
            </a:r>
          </a:p>
          <a:p>
            <a:r>
              <a:rPr lang="en-US" smtClean="0"/>
              <a:t>NEVER allow evidence to be unsecured at any time</a:t>
            </a:r>
          </a:p>
          <a:p>
            <a:r>
              <a:rPr lang="en-US" smtClean="0"/>
              <a:t>Digital evidence can be altered at any time</a:t>
            </a:r>
          </a:p>
          <a:p>
            <a:r>
              <a:rPr lang="en-US" smtClean="0"/>
              <a:t>Unique identification to ensure credibility in court</a:t>
            </a:r>
          </a:p>
          <a:p>
            <a:r>
              <a:rPr lang="en-US" smtClean="0"/>
              <a:t>Detailed records of </a:t>
            </a:r>
            <a:r>
              <a:rPr lang="en-US" i="1" smtClean="0"/>
              <a:t>who accessed the evidence</a:t>
            </a:r>
            <a:r>
              <a:rPr lang="en-US" smtClean="0"/>
              <a:t> at </a:t>
            </a:r>
            <a:r>
              <a:rPr lang="en-US" i="1" smtClean="0"/>
              <a:t>what time </a:t>
            </a:r>
            <a:r>
              <a:rPr lang="en-US" smtClean="0"/>
              <a:t>and for </a:t>
            </a:r>
            <a:r>
              <a:rPr lang="en-US" i="1" smtClean="0"/>
              <a:t>how long</a:t>
            </a:r>
          </a:p>
          <a:p>
            <a:r>
              <a:rPr lang="en-US" smtClean="0"/>
              <a:t>Provide detailed records of </a:t>
            </a:r>
            <a:r>
              <a:rPr lang="en-US" i="1" smtClean="0"/>
              <a:t>why individuals needed access to evidence</a:t>
            </a:r>
          </a:p>
          <a:p>
            <a:r>
              <a:rPr lang="en-US" smtClean="0"/>
              <a:t>Ideally, original data must never be released – keep for </a:t>
            </a:r>
            <a:r>
              <a:rPr lang="en-US" i="1" smtClean="0"/>
              <a:t>comparison</a:t>
            </a:r>
            <a:r>
              <a:rPr lang="en-US" smtClean="0"/>
              <a:t> with digital bitwise copies if anyone challenges authenticity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5257800" cy="4648200"/>
          </a:xfrm>
        </p:spPr>
        <p:txBody>
          <a:bodyPr/>
          <a:lstStyle/>
          <a:p>
            <a:r>
              <a:rPr lang="en-US" sz="2800" smtClean="0"/>
              <a:t>Law Enforcement Response to Electronic Evidence</a:t>
            </a:r>
          </a:p>
          <a:p>
            <a:r>
              <a:rPr lang="en-US" sz="2800" smtClean="0"/>
              <a:t>Latent Nature of Electronic Evidence</a:t>
            </a:r>
          </a:p>
          <a:p>
            <a:r>
              <a:rPr lang="en-US" sz="2800" smtClean="0"/>
              <a:t>RULE 1 OF DIGITAL FORENSICS</a:t>
            </a:r>
          </a:p>
          <a:p>
            <a:r>
              <a:rPr lang="en-US" sz="2800" smtClean="0"/>
              <a:t>Forensic Process</a:t>
            </a:r>
          </a:p>
        </p:txBody>
      </p:sp>
      <p:pic>
        <p:nvPicPr>
          <p:cNvPr id="7" name="Picture 6" descr="CRTF000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572000" y="1981200"/>
            <a:ext cx="4267200" cy="375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029200"/>
          </a:xfrm>
        </p:spPr>
        <p:txBody>
          <a:bodyPr/>
          <a:lstStyle/>
          <a:p>
            <a:pPr algn="ctr"/>
            <a:r>
              <a:rPr lang="en-US" sz="8000" dirty="0" smtClean="0"/>
              <a:t>Now go and study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Law Enforcement Response to Electronic Evidence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6962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smtClean="0"/>
              <a:t>Computers involved in crime may be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Tools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Repositories of </a:t>
            </a:r>
            <a:br>
              <a:rPr lang="en-US" sz="2200" smtClean="0"/>
            </a:br>
            <a:r>
              <a:rPr lang="en-US" sz="2200" smtClean="0"/>
              <a:t>evidence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Targets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Personnel of many types may </a:t>
            </a:r>
            <a:br>
              <a:rPr lang="en-US" sz="2200" smtClean="0"/>
            </a:br>
            <a:r>
              <a:rPr lang="en-US" sz="2200" smtClean="0"/>
              <a:t>be involved in responding to </a:t>
            </a:r>
            <a:br>
              <a:rPr lang="en-US" sz="2200" smtClean="0"/>
            </a:br>
            <a:r>
              <a:rPr lang="en-US" sz="2200" smtClean="0"/>
              <a:t>crime involving computers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LEOs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Investigators (private, corporate)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Forensic examiners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Managers (case, corporate, political)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First responder can be anyone in LE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Must safeguard EE against loss or tampering</a:t>
            </a:r>
          </a:p>
        </p:txBody>
      </p:sp>
      <p:pic>
        <p:nvPicPr>
          <p:cNvPr id="4" name="Picture 4" descr="C:\Documents and Settings\mkabay\Local Settings\Temporary Internet Files\Content.IE5\DOKUGG3L\MPj043587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828800"/>
            <a:ext cx="3249613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Latent Nature of Electronic Evidence [EE]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5181600"/>
          </a:xfrm>
        </p:spPr>
        <p:txBody>
          <a:bodyPr/>
          <a:lstStyle/>
          <a:p>
            <a:r>
              <a:rPr lang="en-US" sz="2200" smtClean="0"/>
              <a:t>“Electronic evidence is information and data of investigative value that is stored on or transmitted by an electronic device.” [ECSIGFR p. 17]</a:t>
            </a:r>
          </a:p>
          <a:p>
            <a:r>
              <a:rPr lang="en-US" sz="2200" smtClean="0"/>
              <a:t>EE thus </a:t>
            </a:r>
            <a:r>
              <a:rPr lang="en-US" sz="2200" i="1" smtClean="0"/>
              <a:t>latent</a:t>
            </a:r>
            <a:r>
              <a:rPr lang="en-US" sz="2200" smtClean="0"/>
              <a:t> (like fingerprints, DNA evidence) because not immediately visible</a:t>
            </a:r>
          </a:p>
          <a:p>
            <a:pPr lvl="1"/>
            <a:r>
              <a:rPr lang="en-US" sz="2200" smtClean="0"/>
              <a:t>Requires technical equipment </a:t>
            </a:r>
            <a:br>
              <a:rPr lang="en-US" sz="2200" smtClean="0"/>
            </a:br>
            <a:r>
              <a:rPr lang="en-US" sz="2200" smtClean="0"/>
              <a:t>&amp; expertise</a:t>
            </a:r>
          </a:p>
          <a:p>
            <a:pPr lvl="1"/>
            <a:r>
              <a:rPr lang="en-US" sz="2200" smtClean="0"/>
              <a:t>May need expert testimony in </a:t>
            </a:r>
            <a:br>
              <a:rPr lang="en-US" sz="2200" smtClean="0"/>
            </a:br>
            <a:r>
              <a:rPr lang="en-US" sz="2200" smtClean="0"/>
              <a:t>court to explain analysis</a:t>
            </a:r>
          </a:p>
          <a:p>
            <a:r>
              <a:rPr lang="en-US" sz="2200" smtClean="0"/>
              <a:t>EE fragile</a:t>
            </a:r>
          </a:p>
          <a:p>
            <a:pPr lvl="1"/>
            <a:r>
              <a:rPr lang="en-US" sz="2200" smtClean="0"/>
              <a:t>Easily destroyed or altered</a:t>
            </a:r>
          </a:p>
          <a:p>
            <a:pPr lvl="1"/>
            <a:r>
              <a:rPr lang="en-US" sz="2200" smtClean="0"/>
              <a:t>Chain of custody &amp; technical </a:t>
            </a:r>
            <a:br>
              <a:rPr lang="en-US" sz="2200" smtClean="0"/>
            </a:br>
            <a:r>
              <a:rPr lang="en-US" sz="2200" smtClean="0"/>
              <a:t>safeguards essential for </a:t>
            </a:r>
            <a:br>
              <a:rPr lang="en-US" sz="2200" smtClean="0"/>
            </a:br>
            <a:r>
              <a:rPr lang="en-US" sz="2200" smtClean="0"/>
              <a:t>successful prosecution</a:t>
            </a:r>
          </a:p>
        </p:txBody>
      </p:sp>
      <p:pic>
        <p:nvPicPr>
          <p:cNvPr id="2050" name="Picture 2" descr="C:\Documents and Settings\mkabay\Local Settings\Temporary Internet Files\Content.IE5\01234567\MPj040372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124200"/>
            <a:ext cx="2809875" cy="351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 1 OF DIGITAL FORENSICS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4648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400" smtClean="0">
                <a:solidFill>
                  <a:schemeClr val="tx2"/>
                </a:solidFill>
              </a:rPr>
              <a:t>	HARM NOTHING!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(E.G., DON’T LET AMATEURS </a:t>
            </a:r>
            <a:br>
              <a:rPr lang="en-US" smtClean="0">
                <a:solidFill>
                  <a:schemeClr val="accent2"/>
                </a:solidFill>
              </a:rPr>
            </a:br>
            <a:r>
              <a:rPr lang="en-US" smtClean="0">
                <a:solidFill>
                  <a:schemeClr val="accent2"/>
                </a:solidFill>
              </a:rPr>
              <a:t>COLLECT DIGITAL </a:t>
            </a:r>
            <a:br>
              <a:rPr lang="en-US" smtClean="0">
                <a:solidFill>
                  <a:schemeClr val="accent2"/>
                </a:solidFill>
              </a:rPr>
            </a:br>
            <a:r>
              <a:rPr lang="en-US" smtClean="0">
                <a:solidFill>
                  <a:schemeClr val="accent2"/>
                </a:solidFill>
              </a:rPr>
              <a:t>EVIDENCE)</a:t>
            </a:r>
          </a:p>
        </p:txBody>
      </p:sp>
      <p:pic>
        <p:nvPicPr>
          <p:cNvPr id="7172" name="Picture 2" descr="C:\Documents and Settings\mkabay\Local Settings\Temporary Internet Files\Content.IE5\U1UB2XML\MPj042767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428999"/>
            <a:ext cx="4953000" cy="329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1000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repeatCount="1000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Forensic Process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33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100" i="1" smtClean="0"/>
              <a:t>Key phases:</a:t>
            </a:r>
          </a:p>
          <a:p>
            <a:r>
              <a:rPr lang="en-US" sz="2100" smtClean="0"/>
              <a:t>Collection: search / recognition / collection / </a:t>
            </a:r>
            <a:br>
              <a:rPr lang="en-US" sz="2100" smtClean="0"/>
            </a:br>
            <a:r>
              <a:rPr lang="en-US" sz="2100" smtClean="0"/>
              <a:t>documentation of  evidence</a:t>
            </a:r>
          </a:p>
          <a:p>
            <a:r>
              <a:rPr lang="en-US" sz="2100" smtClean="0"/>
              <a:t>Examination (technical perspective)</a:t>
            </a:r>
          </a:p>
          <a:p>
            <a:pPr lvl="1"/>
            <a:r>
              <a:rPr lang="en-US" sz="2100" smtClean="0"/>
              <a:t>Document content / state </a:t>
            </a:r>
            <a:br>
              <a:rPr lang="en-US" sz="2100" smtClean="0"/>
            </a:br>
            <a:r>
              <a:rPr lang="en-US" sz="2100" smtClean="0"/>
              <a:t>of evidence</a:t>
            </a:r>
          </a:p>
          <a:p>
            <a:pPr lvl="1"/>
            <a:r>
              <a:rPr lang="en-US" sz="2100" smtClean="0"/>
              <a:t>Reveal hidden data</a:t>
            </a:r>
          </a:p>
          <a:p>
            <a:pPr lvl="1"/>
            <a:r>
              <a:rPr lang="en-US" sz="2100" smtClean="0"/>
              <a:t>Identify relevant data</a:t>
            </a:r>
          </a:p>
          <a:p>
            <a:r>
              <a:rPr lang="en-US" sz="2100" smtClean="0"/>
              <a:t>Analysis (legal perspective)</a:t>
            </a:r>
          </a:p>
          <a:p>
            <a:r>
              <a:rPr lang="en-US" sz="2100" smtClean="0"/>
              <a:t>Reporting</a:t>
            </a:r>
          </a:p>
          <a:p>
            <a:pPr lvl="1"/>
            <a:r>
              <a:rPr lang="en-US" sz="2100" smtClean="0"/>
              <a:t>Process notes for expert </a:t>
            </a:r>
            <a:br>
              <a:rPr lang="en-US" sz="2100" smtClean="0"/>
            </a:br>
            <a:r>
              <a:rPr lang="en-US" sz="2100" smtClean="0"/>
              <a:t>testimony</a:t>
            </a:r>
          </a:p>
          <a:p>
            <a:pPr lvl="1"/>
            <a:r>
              <a:rPr lang="en-US" sz="2100" smtClean="0"/>
              <a:t>Results</a:t>
            </a:r>
          </a:p>
          <a:p>
            <a:pPr lvl="1"/>
            <a:r>
              <a:rPr lang="en-US" sz="2100" smtClean="0"/>
              <a:t>Reliability</a:t>
            </a:r>
          </a:p>
        </p:txBody>
      </p:sp>
      <p:pic>
        <p:nvPicPr>
          <p:cNvPr id="4098" name="Picture 2" descr="C:\Documents and Settings\mkabay\Local Settings\Temporary Internet Files\Content.IE5\0DIRWHEF\MCj028763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0"/>
            <a:ext cx="39624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Nature of Electronic Evidence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Is often latent in the same sense as fingerprints or DNA evidence.</a:t>
            </a:r>
          </a:p>
          <a:p>
            <a:pPr>
              <a:lnSpc>
                <a:spcPct val="80000"/>
              </a:lnSpc>
            </a:pPr>
            <a:r>
              <a:rPr lang="en-US" smtClean="0"/>
              <a:t>Can transcend borders with ease and speed.</a:t>
            </a:r>
          </a:p>
          <a:p>
            <a:pPr>
              <a:lnSpc>
                <a:spcPct val="80000"/>
              </a:lnSpc>
            </a:pPr>
            <a:r>
              <a:rPr lang="en-US" smtClean="0"/>
              <a:t>Is fragile and can be easily altered, damaged, or destroyed.</a:t>
            </a:r>
          </a:p>
          <a:p>
            <a:pPr>
              <a:lnSpc>
                <a:spcPct val="80000"/>
              </a:lnSpc>
            </a:pPr>
            <a:r>
              <a:rPr lang="en-US" smtClean="0"/>
              <a:t>Is sometimes time-sensitive</a:t>
            </a:r>
          </a:p>
          <a:p>
            <a:pPr>
              <a:lnSpc>
                <a:spcPct val="80000"/>
              </a:lnSpc>
            </a:pPr>
            <a:r>
              <a:rPr lang="en-US" smtClean="0"/>
              <a:t>Therefore only those with expertise should handle digital evidence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E.g., rebooting alters or destroys data that could be useful in investigation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Forensic data-capture tools </a:t>
            </a:r>
            <a:br>
              <a:rPr lang="en-US" smtClean="0"/>
            </a:br>
            <a:r>
              <a:rPr lang="en-US" smtClean="0"/>
              <a:t>often require training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257800" y="838200"/>
            <a:ext cx="2762250" cy="701675"/>
          </a:xfrm>
          <a:prstGeom prst="rect">
            <a:avLst/>
          </a:prstGeom>
          <a:solidFill>
            <a:srgbClr val="FF9900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Quoting directly from</a:t>
            </a:r>
            <a:br>
              <a:rPr lang="en-US" dirty="0"/>
            </a:br>
            <a:r>
              <a:rPr lang="en-US" dirty="0"/>
              <a:t>ECSIGFR p. 20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990600" y="1676400"/>
            <a:ext cx="0" cy="21336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22" name="Picture 2" descr="C:\Documents and Settings\mkabay\Local Settings\Temporary Internet Files\Content.IE5\G5INKL6J\MCBD07680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267200"/>
            <a:ext cx="2971800" cy="235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Handling Electronic Evidence at the Crime Scene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r>
              <a:rPr lang="en-US" smtClean="0"/>
              <a:t>Preparations</a:t>
            </a:r>
          </a:p>
          <a:p>
            <a:pPr lvl="1"/>
            <a:r>
              <a:rPr lang="en-US" smtClean="0"/>
              <a:t>Secure and document crime scene (photographs, sketches, notes)</a:t>
            </a:r>
          </a:p>
          <a:p>
            <a:pPr lvl="1"/>
            <a:r>
              <a:rPr lang="en-US" smtClean="0"/>
              <a:t>Use protective equipment to avoid contaminating crime scene (e.g., gloves)</a:t>
            </a:r>
          </a:p>
          <a:p>
            <a:r>
              <a:rPr lang="en-US" smtClean="0"/>
              <a:t>Recognize and identify </a:t>
            </a:r>
            <a:br>
              <a:rPr lang="en-US" smtClean="0"/>
            </a:br>
            <a:r>
              <a:rPr lang="en-US" smtClean="0"/>
              <a:t>evidence</a:t>
            </a:r>
          </a:p>
          <a:p>
            <a:r>
              <a:rPr lang="en-US" smtClean="0"/>
              <a:t>Document electronic </a:t>
            </a:r>
            <a:br>
              <a:rPr lang="en-US" smtClean="0"/>
            </a:br>
            <a:r>
              <a:rPr lang="en-US" smtClean="0"/>
              <a:t>equipment at crime scene </a:t>
            </a:r>
          </a:p>
          <a:p>
            <a:r>
              <a:rPr lang="en-US" smtClean="0"/>
              <a:t>Collect and preserve EE</a:t>
            </a:r>
          </a:p>
          <a:p>
            <a:r>
              <a:rPr lang="en-US" smtClean="0"/>
              <a:t>Package and transport EE</a:t>
            </a:r>
          </a:p>
          <a:p>
            <a:r>
              <a:rPr lang="en-US" smtClean="0"/>
              <a:t>Maintain chain of custody</a:t>
            </a:r>
          </a:p>
        </p:txBody>
      </p:sp>
      <p:pic>
        <p:nvPicPr>
          <p:cNvPr id="10244" name="Picture 2" descr="C:\Documents and Settings\mkabay\Local Settings\Temporary Internet Files\Content.IE5\KHEJCTQZ\MPj043875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900" y="3581400"/>
            <a:ext cx="33909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J 341 Class Not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E9F97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CJ 341 Class Notes</Template>
  <TotalTime>2048</TotalTime>
  <Words>1200</Words>
  <Application>Microsoft Office PowerPoint</Application>
  <PresentationFormat>On-screen Show (4:3)</PresentationFormat>
  <Paragraphs>314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CJ 341 Class Notes</vt:lpstr>
      <vt:lpstr>Electronic Crime Scene Investigation</vt:lpstr>
      <vt:lpstr>Topics</vt:lpstr>
      <vt:lpstr>Introduction</vt:lpstr>
      <vt:lpstr>Law Enforcement Response to Electronic Evidence</vt:lpstr>
      <vt:lpstr>Latent Nature of Electronic Evidence [EE]</vt:lpstr>
      <vt:lpstr>RULE 1 OF DIGITAL FORENSICS</vt:lpstr>
      <vt:lpstr>Forensic Process</vt:lpstr>
      <vt:lpstr>Nature of Electronic Evidence</vt:lpstr>
      <vt:lpstr>Handling Electronic Evidence at the Crime Scene</vt:lpstr>
      <vt:lpstr>The Digital Forensics Tool Kit (1)</vt:lpstr>
      <vt:lpstr>The Digital Forensics Tool Kit (2)</vt:lpstr>
      <vt:lpstr>Specialized Forensics Tools</vt:lpstr>
      <vt:lpstr>Establish Your Search Parameters</vt:lpstr>
      <vt:lpstr>Managing the Onsite Investigation</vt:lpstr>
      <vt:lpstr>Remove Suspect from Computer</vt:lpstr>
      <vt:lpstr>Secure the Scene</vt:lpstr>
      <vt:lpstr>Disconnect Outside Control</vt:lpstr>
      <vt:lpstr>Handling Downloads</vt:lpstr>
      <vt:lpstr>Powering Down Computer</vt:lpstr>
      <vt:lpstr>Determine OS for Mobile Devices</vt:lpstr>
      <vt:lpstr>Save Data from Running Programs?</vt:lpstr>
      <vt:lpstr>Save Data in RAM?</vt:lpstr>
      <vt:lpstr>Handling Specific OSs at the Scene</vt:lpstr>
      <vt:lpstr>Laptop Computers</vt:lpstr>
      <vt:lpstr>Disassembling Computer</vt:lpstr>
      <vt:lpstr>Securing Additional Evidence (1)</vt:lpstr>
      <vt:lpstr>Securing Additional Evidence (2)</vt:lpstr>
      <vt:lpstr>Preparing for Transport</vt:lpstr>
      <vt:lpstr>Chain of Custody</vt:lpstr>
      <vt:lpstr>Now go and study</vt:lpstr>
    </vt:vector>
  </TitlesOfParts>
  <Manager>Stan Shernock, PhD</Manager>
  <Company>Norwich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Crime Scene Investigation</dc:title>
  <dc:subject>CJ341</dc:subject>
  <dc:creator>M. E. Kabay, PhD, CISSP-ISSMP</dc:creator>
  <dc:description>Updated 2013-10-24</dc:description>
  <cp:lastModifiedBy>M. E. Kabay, PhD, CISSP-ISSMP</cp:lastModifiedBy>
  <cp:revision>85</cp:revision>
  <dcterms:created xsi:type="dcterms:W3CDTF">2006-10-19T02:06:16Z</dcterms:created>
  <dcterms:modified xsi:type="dcterms:W3CDTF">2013-12-20T21:57:41Z</dcterms:modified>
</cp:coreProperties>
</file>