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285" r:id="rId2"/>
    <p:sldId id="317" r:id="rId3"/>
    <p:sldId id="257" r:id="rId4"/>
    <p:sldId id="289" r:id="rId5"/>
    <p:sldId id="290" r:id="rId6"/>
    <p:sldId id="291" r:id="rId7"/>
    <p:sldId id="316" r:id="rId8"/>
    <p:sldId id="292" r:id="rId9"/>
    <p:sldId id="293" r:id="rId10"/>
    <p:sldId id="310" r:id="rId11"/>
    <p:sldId id="314" r:id="rId12"/>
    <p:sldId id="294" r:id="rId13"/>
    <p:sldId id="295" r:id="rId14"/>
    <p:sldId id="311" r:id="rId15"/>
    <p:sldId id="296" r:id="rId16"/>
    <p:sldId id="297" r:id="rId17"/>
    <p:sldId id="315" r:id="rId18"/>
    <p:sldId id="309" r:id="rId19"/>
    <p:sldId id="298" r:id="rId20"/>
    <p:sldId id="299" r:id="rId21"/>
    <p:sldId id="318" r:id="rId22"/>
    <p:sldId id="313" r:id="rId23"/>
    <p:sldId id="300" r:id="rId24"/>
    <p:sldId id="301" r:id="rId25"/>
    <p:sldId id="303" r:id="rId26"/>
    <p:sldId id="304" r:id="rId27"/>
    <p:sldId id="306" r:id="rId28"/>
    <p:sldId id="307" r:id="rId29"/>
    <p:sldId id="305" r:id="rId30"/>
    <p:sldId id="308" r:id="rId31"/>
    <p:sldId id="288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74" autoAdjust="0"/>
  </p:normalViewPr>
  <p:slideViewPr>
    <p:cSldViewPr>
      <p:cViewPr>
        <p:scale>
          <a:sx n="75" d="100"/>
          <a:sy n="75" d="100"/>
        </p:scale>
        <p:origin x="-1548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526"/>
    </p:cViewPr>
  </p:sorterViewPr>
  <p:notesViewPr>
    <p:cSldViewPr>
      <p:cViewPr varScale="1">
        <p:scale>
          <a:sx n="71" d="100"/>
          <a:sy n="71" d="100"/>
        </p:scale>
        <p:origin x="-3216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1688" y="431800"/>
            <a:ext cx="3171825" cy="344488"/>
          </a:xfrm>
          <a:prstGeom prst="rect">
            <a:avLst/>
          </a:prstGeom>
        </p:spPr>
        <p:txBody>
          <a:bodyPr vert="horz" lIns="81848" tIns="40924" rIns="81848" bIns="40924" rtlCol="0"/>
          <a:lstStyle>
            <a:lvl1pPr algn="ctr" eaLnBrk="0" hangingPunct="0">
              <a:defRPr sz="1600"/>
            </a:lvl1pPr>
          </a:lstStyle>
          <a:p>
            <a:pPr>
              <a:defRPr/>
            </a:pPr>
            <a:r>
              <a:rPr lang="pt-BR"/>
              <a:t>CJ341/IA241/IA241 Class Notes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0" y="8759825"/>
            <a:ext cx="7313613" cy="479425"/>
          </a:xfrm>
          <a:prstGeom prst="rect">
            <a:avLst/>
          </a:prstGeom>
        </p:spPr>
        <p:txBody>
          <a:bodyPr vert="horz" lIns="81848" tIns="40924" rIns="81848" bIns="40924" rtlCol="0" anchor="b"/>
          <a:lstStyle>
            <a:lvl1pPr algn="ctr" eaLnBrk="0" hangingPunct="0">
              <a:defRPr sz="1100"/>
            </a:lvl1pPr>
          </a:lstStyle>
          <a:p>
            <a:pPr>
              <a:defRPr/>
            </a:pPr>
            <a:fld id="{E9267E2F-A0EB-4169-84D6-08366C9C1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07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260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260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260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260" eaLnBrk="1" hangingPunct="1">
              <a:defRPr sz="1300" b="0"/>
            </a:lvl1pPr>
          </a:lstStyle>
          <a:p>
            <a:pPr>
              <a:defRPr/>
            </a:pPr>
            <a:fld id="{24D659C4-1A06-47B0-95AD-97D2AA95C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3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E8CF846-467F-4E36-83AF-97A4A4B7CB28}" type="slidenum">
              <a:rPr lang="en-US" smtClean="0"/>
              <a:pPr defTabSz="965200"/>
              <a:t>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06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3A83D70-B257-40D4-93AE-46958EF7FC34}" type="slidenum">
              <a:rPr lang="en-US" smtClean="0"/>
              <a:pPr defTabSz="965200"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7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9ACEA5F-93BF-4944-9B80-ECE56892225A}" type="slidenum">
              <a:rPr lang="en-US" smtClean="0"/>
              <a:pPr defTabSz="96520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93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1EEFA8A-0E4C-48F4-8AA1-3340BB910BD9}" type="slidenum">
              <a:rPr lang="en-US" smtClean="0"/>
              <a:pPr defTabSz="965200"/>
              <a:t>12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85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3019DD6-0835-4A6E-8210-43B327EF2B28}" type="slidenum">
              <a:rPr lang="en-US" smtClean="0"/>
              <a:pPr defTabSz="965200"/>
              <a:t>13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2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1BD9AD3-773F-414D-9432-BBEBD37664A5}" type="slidenum">
              <a:rPr lang="en-US" smtClean="0"/>
              <a:pPr defTabSz="965200"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12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434A07F-29A3-45C6-8039-F0881CDFE61D}" type="slidenum">
              <a:rPr lang="en-US" smtClean="0"/>
              <a:pPr defTabSz="965200"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24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AE450AA-E495-4E51-904D-D692002419D9}" type="slidenum">
              <a:rPr lang="en-US" smtClean="0"/>
              <a:pPr defTabSz="965200"/>
              <a:t>16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89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DC32AE3-44C9-4313-9F42-AC0DA01016DB}" type="slidenum">
              <a:rPr lang="en-US" smtClean="0"/>
              <a:pPr defTabSz="96520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2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9826017-C4AC-4271-A708-3D9C09471336}" type="slidenum">
              <a:rPr lang="en-US" smtClean="0"/>
              <a:pPr defTabSz="965200"/>
              <a:t>18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85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CB04B43-D9C0-4305-BB55-1756BFFFEFA8}" type="slidenum">
              <a:rPr lang="en-US" smtClean="0"/>
              <a:pPr defTabSz="965200"/>
              <a:t>19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659C4-1A06-47B0-95AD-97D2AA95CB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4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999AD99-38DE-4D9B-A992-52949AEF4F67}" type="slidenum">
              <a:rPr lang="en-US" smtClean="0"/>
              <a:pPr defTabSz="965200"/>
              <a:t>20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20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659C4-1A06-47B0-95AD-97D2AA95CB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5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2D197A6-FBF6-4283-9B4F-B6BA3EB1B2A8}" type="slidenum">
              <a:rPr lang="en-US" smtClean="0"/>
              <a:pPr defTabSz="965200"/>
              <a:t>22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50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4133B6B-8149-4351-91DF-2277C5E1E867}" type="slidenum">
              <a:rPr lang="en-US" smtClean="0"/>
              <a:pPr defTabSz="965200"/>
              <a:t>23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39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B1E91C7-BDD7-45D5-85C4-8A6A71653208}" type="slidenum">
              <a:rPr lang="en-US" smtClean="0"/>
              <a:pPr defTabSz="965200"/>
              <a:t>24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34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2540A5A-EFF1-4D8D-AC20-8507DE957EAA}" type="slidenum">
              <a:rPr lang="en-US" smtClean="0"/>
              <a:pPr defTabSz="965200"/>
              <a:t>25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4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CB22D71-91E0-4172-BEC1-45DE9326134C}" type="slidenum">
              <a:rPr lang="en-US" smtClean="0"/>
              <a:pPr defTabSz="965200"/>
              <a:t>26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02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E37159E-6CFD-41B3-8849-E489252C3061}" type="slidenum">
              <a:rPr lang="en-US" smtClean="0"/>
              <a:pPr defTabSz="965200"/>
              <a:t>27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6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633D1CC-CE26-4A30-9231-AC2024DA6436}" type="slidenum">
              <a:rPr lang="en-US" smtClean="0"/>
              <a:pPr defTabSz="965200"/>
              <a:t>28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37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6E04D2E-3C37-4302-A931-6E71C93A91A6}" type="slidenum">
              <a:rPr lang="en-US" smtClean="0"/>
              <a:pPr defTabSz="965200"/>
              <a:t>29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CF7B1B9-90A2-4B1D-8741-FB5AFEC01AC4}" type="slidenum">
              <a:rPr lang="en-US" smtClean="0"/>
              <a:pPr defTabSz="965200"/>
              <a:t>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76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32ACB25-8F01-4D29-9A2B-BA3260C51C4B}" type="slidenum">
              <a:rPr lang="en-US" smtClean="0"/>
              <a:pPr defTabSz="965200"/>
              <a:t>30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6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3EC1A8B-7F32-4539-B225-6A6F8A9FE328}" type="slidenum">
              <a:rPr lang="en-US" smtClean="0"/>
              <a:pPr defTabSz="965200"/>
              <a:t>31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7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BF111BE-3EE9-4233-B45F-2447F31935B5}" type="slidenum">
              <a:rPr lang="en-US" smtClean="0"/>
              <a:pPr defTabSz="965200"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0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F655C84-F912-4B9E-A5BA-98ABCE01A932}" type="slidenum">
              <a:rPr lang="en-US" smtClean="0"/>
              <a:pPr defTabSz="965200"/>
              <a:t>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4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2623316-C6B4-4DCF-B94B-80575ADDE82B}" type="slidenum">
              <a:rPr lang="en-US" smtClean="0"/>
              <a:pPr defTabSz="965200"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0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83DD300-304C-4424-96E6-C288E23890B3}" type="slidenum">
              <a:rPr lang="en-US" smtClean="0"/>
              <a:pPr defTabSz="96520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4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42CB059-036A-4C4B-80A8-20D63BCE7A79}" type="slidenum">
              <a:rPr lang="en-US" smtClean="0"/>
              <a:pPr defTabSz="965200"/>
              <a:t>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82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3551721-0B4D-417B-AEC5-AFE5DDB5A09C}" type="slidenum">
              <a:rPr lang="en-US" smtClean="0"/>
              <a:pPr defTabSz="965200"/>
              <a:t>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6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28" y="1142999"/>
            <a:ext cx="9114971" cy="535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494463"/>
            <a:ext cx="4651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D6ADD086-B9E1-4064-A4B5-3CED8AF58E62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1030" name="Picture 8" descr="NWU_2c_stacked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3311879" y="6642100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2019 M. E. Kabay.  </a:t>
            </a:r>
            <a:r>
              <a:rPr lang="en-US" sz="800" b="0" i="1" dirty="0"/>
              <a:t>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.org/sgp/crs/RL32631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ybercrime.gov/heimSent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bcnews.go.com/Technology/WNT/story?id=545734&amp;page=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2819400"/>
          </a:xfrm>
        </p:spPr>
        <p:txBody>
          <a:bodyPr/>
          <a:lstStyle/>
          <a:p>
            <a:pPr algn="ctr"/>
            <a:r>
              <a:rPr lang="en-US" sz="6000" dirty="0"/>
              <a:t>Legal Issues in Cybercrime Cases:  Unauthorized Access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500" y="3276600"/>
            <a:ext cx="87630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>
                <a:latin typeface="+mn-lt"/>
              </a:rPr>
              <a:t>CJ341/IA241 </a:t>
            </a:r>
            <a:r>
              <a:rPr lang="en-US" sz="3600" dirty="0">
                <a:latin typeface="+mn-lt"/>
              </a:rPr>
              <a:t>– Cyberlaw &amp; Cybercrime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</a:rPr>
              <a:t>Lecture #22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M. E. Kabay, PhD, CISSP-ISSMP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School of Cybersecurity, Data Science &amp; Computing</a:t>
            </a:r>
          </a:p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Norwich University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88" y="1371600"/>
            <a:ext cx="5938092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Fraud &amp; Abuse Act (CFAA, 18 USC §1030)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8" y="1142999"/>
            <a:ext cx="9114972" cy="5351463"/>
          </a:xfrm>
        </p:spPr>
        <p:txBody>
          <a:bodyPr/>
          <a:lstStyle/>
          <a:p>
            <a:r>
              <a:rPr lang="en-US" dirty="0"/>
              <a:t>Originally referred </a:t>
            </a:r>
            <a:br>
              <a:rPr lang="en-US" dirty="0"/>
            </a:br>
            <a:r>
              <a:rPr lang="en-US" dirty="0"/>
              <a:t>to “federal-interest </a:t>
            </a:r>
            <a:br>
              <a:rPr lang="en-US" dirty="0"/>
            </a:br>
            <a:r>
              <a:rPr lang="en-US" dirty="0"/>
              <a:t>computers”</a:t>
            </a:r>
          </a:p>
          <a:p>
            <a:r>
              <a:rPr lang="en-US" dirty="0"/>
              <a:t>Defined as federal /</a:t>
            </a:r>
            <a:br>
              <a:rPr lang="en-US" dirty="0"/>
            </a:br>
            <a:r>
              <a:rPr lang="en-US" dirty="0"/>
              <a:t>state / municipal </a:t>
            </a:r>
            <a:br>
              <a:rPr lang="en-US" dirty="0"/>
            </a:br>
            <a:r>
              <a:rPr lang="en-US" dirty="0"/>
              <a:t>government </a:t>
            </a:r>
            <a:br>
              <a:rPr lang="en-US" dirty="0"/>
            </a:br>
            <a:r>
              <a:rPr lang="en-US" dirty="0"/>
              <a:t>equipment</a:t>
            </a:r>
          </a:p>
          <a:p>
            <a:r>
              <a:rPr lang="en-US" dirty="0"/>
              <a:t>Or used by </a:t>
            </a:r>
            <a:br>
              <a:rPr lang="en-US" dirty="0"/>
            </a:br>
            <a:r>
              <a:rPr lang="en-US" dirty="0"/>
              <a:t>agencies or </a:t>
            </a:r>
            <a:br>
              <a:rPr lang="en-US" dirty="0"/>
            </a:br>
            <a:r>
              <a:rPr lang="en-US" dirty="0"/>
              <a:t>contractors for </a:t>
            </a:r>
            <a:br>
              <a:rPr lang="en-US" dirty="0"/>
            </a:br>
            <a:r>
              <a:rPr lang="en-US" dirty="0"/>
              <a:t>such governments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Program Files\Microsoft Office\Media\CntCD1\ClipArt1\j007870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810000" cy="3402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CFAA Revisions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29029" y="1142999"/>
            <a:ext cx="8886372" cy="5351463"/>
          </a:xfrm>
        </p:spPr>
        <p:txBody>
          <a:bodyPr/>
          <a:lstStyle/>
          <a:p>
            <a:r>
              <a:rPr lang="en-US" dirty="0"/>
              <a:t>1996: Congress expanded scope </a:t>
            </a:r>
            <a:br>
              <a:rPr lang="en-US" dirty="0"/>
            </a:br>
            <a:r>
              <a:rPr lang="en-US" dirty="0"/>
              <a:t>of CFAA</a:t>
            </a:r>
          </a:p>
          <a:p>
            <a:pPr lvl="1"/>
            <a:r>
              <a:rPr lang="en-US" dirty="0"/>
              <a:t>Replaced ‘federal-interest </a:t>
            </a:r>
            <a:br>
              <a:rPr lang="en-US" dirty="0"/>
            </a:br>
            <a:r>
              <a:rPr lang="en-US" dirty="0"/>
              <a:t>computer” with “protected </a:t>
            </a:r>
            <a:br>
              <a:rPr lang="en-US" dirty="0"/>
            </a:br>
            <a:r>
              <a:rPr lang="en-US" dirty="0"/>
              <a:t>computer”</a:t>
            </a:r>
          </a:p>
          <a:p>
            <a:pPr lvl="1"/>
            <a:r>
              <a:rPr lang="en-US" dirty="0"/>
              <a:t>Includes every computer </a:t>
            </a:r>
            <a:br>
              <a:rPr lang="en-US" dirty="0"/>
            </a:br>
            <a:r>
              <a:rPr lang="en-US" dirty="0"/>
              <a:t>linked to interstate communications line</a:t>
            </a:r>
          </a:p>
          <a:p>
            <a:pPr lvl="2"/>
            <a:r>
              <a:rPr lang="en-US" dirty="0"/>
              <a:t>Encompasses Internet</a:t>
            </a:r>
          </a:p>
          <a:p>
            <a:pPr lvl="2"/>
            <a:r>
              <a:rPr lang="en-US" dirty="0"/>
              <a:t>Covers access to private computer</a:t>
            </a:r>
          </a:p>
          <a:p>
            <a:pPr lvl="2"/>
            <a:r>
              <a:rPr lang="en-US" dirty="0"/>
              <a:t>Note:  If private computer connected to Internet &amp; access occurs in same state, CFAA still implicated</a:t>
            </a:r>
          </a:p>
          <a:p>
            <a:r>
              <a:rPr lang="en-US" dirty="0"/>
              <a:t>2001:  U.S.A.P.A.T.R.I.O.T. expansion of definition</a:t>
            </a:r>
          </a:p>
          <a:p>
            <a:pPr lvl="1"/>
            <a:r>
              <a:rPr lang="en-US" dirty="0"/>
              <a:t>Includes access to foreign computers that affect US interstate commerce or communications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Program Files\Microsoft Office\Media\CntCD1\ClipArt6\j029916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3189" r="2632" b="3189"/>
          <a:stretch>
            <a:fillRect/>
          </a:stretch>
        </p:blipFill>
        <p:spPr bwMode="auto">
          <a:xfrm>
            <a:off x="5214257" y="1676400"/>
            <a:ext cx="3853543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r>
              <a:rPr lang="en-US" dirty="0"/>
              <a:t>18 USC §1030(a)(5)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9" y="685801"/>
            <a:ext cx="8886372" cy="5808662"/>
          </a:xfrm>
        </p:spPr>
        <p:txBody>
          <a:bodyPr/>
          <a:lstStyle/>
          <a:p>
            <a:r>
              <a:rPr lang="en-US" dirty="0"/>
              <a:t>Primary anti-hacking provision of CFAA</a:t>
            </a:r>
          </a:p>
          <a:p>
            <a:r>
              <a:rPr lang="en-US" dirty="0"/>
              <a:t>Crime to intentionally damage a </a:t>
            </a:r>
            <a:br>
              <a:rPr lang="en-US" dirty="0"/>
            </a:br>
            <a:r>
              <a:rPr lang="en-US" dirty="0"/>
              <a:t>protected computer through transmission </a:t>
            </a:r>
            <a:br>
              <a:rPr lang="en-US" dirty="0"/>
            </a:br>
            <a:r>
              <a:rPr lang="en-US" dirty="0"/>
              <a:t>of a program, code or command</a:t>
            </a:r>
          </a:p>
          <a:p>
            <a:pPr lvl="1"/>
            <a:r>
              <a:rPr lang="en-US" dirty="0"/>
              <a:t>Damage: impairment to </a:t>
            </a:r>
            <a:br>
              <a:rPr lang="en-US" dirty="0"/>
            </a:br>
            <a:r>
              <a:rPr lang="en-US" dirty="0"/>
              <a:t>integrity or availability of data, </a:t>
            </a:r>
            <a:br>
              <a:rPr lang="en-US" dirty="0"/>
            </a:br>
            <a:r>
              <a:rPr lang="en-US" dirty="0"/>
              <a:t>program or information</a:t>
            </a:r>
          </a:p>
          <a:p>
            <a:r>
              <a:rPr lang="en-US" dirty="0"/>
              <a:t>Must act without, or in excess </a:t>
            </a:r>
            <a:br>
              <a:rPr lang="en-US" dirty="0"/>
            </a:br>
            <a:r>
              <a:rPr lang="en-US" dirty="0"/>
              <a:t>of, authorization</a:t>
            </a:r>
          </a:p>
          <a:p>
            <a:r>
              <a:rPr lang="en-US" dirty="0"/>
              <a:t>Must cause, or would have </a:t>
            </a:r>
            <a:br>
              <a:rPr lang="en-US" dirty="0"/>
            </a:br>
            <a:r>
              <a:rPr lang="en-US" dirty="0"/>
              <a:t>caused if successful, loss to 1 </a:t>
            </a:r>
            <a:br>
              <a:rPr lang="en-US" dirty="0"/>
            </a:br>
            <a:r>
              <a:rPr lang="en-US" dirty="0"/>
              <a:t>or more persons during a 1 year </a:t>
            </a:r>
            <a:br>
              <a:rPr lang="en-US" dirty="0"/>
            </a:br>
            <a:r>
              <a:rPr lang="en-US" dirty="0"/>
              <a:t>period of at least $5,000</a:t>
            </a:r>
          </a:p>
          <a:p>
            <a:pPr lvl="1"/>
            <a:r>
              <a:rPr lang="en-US" dirty="0"/>
              <a:t>Loss:  any reasonable cost to any </a:t>
            </a:r>
            <a:br>
              <a:rPr lang="en-US" dirty="0"/>
            </a:br>
            <a:r>
              <a:rPr lang="en-US" dirty="0"/>
              <a:t>victim, including loss of revenue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Program Files\Microsoft Office\Media\CntCD1\ClipArt3\j02341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91" y="2086428"/>
            <a:ext cx="3857109" cy="355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18 USC §1030(a)(5) [cont’d]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9" y="1142999"/>
            <a:ext cx="8886371" cy="5351463"/>
          </a:xfrm>
        </p:spPr>
        <p:txBody>
          <a:bodyPr/>
          <a:lstStyle/>
          <a:p>
            <a:r>
              <a:rPr lang="en-US" dirty="0"/>
              <a:t>May also be liable if causes damage that</a:t>
            </a:r>
          </a:p>
          <a:p>
            <a:pPr lvl="1"/>
            <a:r>
              <a:rPr lang="en-US" dirty="0"/>
              <a:t>Potentially or actually modified or impaired medical treatment</a:t>
            </a:r>
          </a:p>
          <a:p>
            <a:pPr lvl="1"/>
            <a:r>
              <a:rPr lang="en-US" dirty="0"/>
              <a:t>Causes physical injury</a:t>
            </a:r>
          </a:p>
          <a:p>
            <a:pPr lvl="1"/>
            <a:r>
              <a:rPr lang="en-US" dirty="0"/>
              <a:t>Threatens public health or safety</a:t>
            </a:r>
          </a:p>
          <a:p>
            <a:pPr lvl="1"/>
            <a:r>
              <a:rPr lang="en-US" dirty="0"/>
              <a:t>Damages a computer used by </a:t>
            </a:r>
            <a:br>
              <a:rPr lang="en-US" dirty="0"/>
            </a:br>
            <a:r>
              <a:rPr lang="en-US" dirty="0"/>
              <a:t>or for national security</a:t>
            </a:r>
          </a:p>
          <a:p>
            <a:r>
              <a:rPr lang="en-US" dirty="0"/>
              <a:t>1996: Amendments tried to limit </a:t>
            </a:r>
            <a:br>
              <a:rPr lang="en-US" dirty="0"/>
            </a:br>
            <a:r>
              <a:rPr lang="en-US" dirty="0"/>
              <a:t>available defenses</a:t>
            </a:r>
          </a:p>
          <a:p>
            <a:r>
              <a:rPr lang="en-US" dirty="0"/>
              <a:t>2001: USA PATRIOT Act tried to </a:t>
            </a:r>
            <a:br>
              <a:rPr lang="en-US" dirty="0"/>
            </a:br>
            <a:r>
              <a:rPr lang="en-US" dirty="0"/>
              <a:t>broaden scope of culpable conduct </a:t>
            </a:r>
            <a:br>
              <a:rPr lang="en-US" dirty="0"/>
            </a:br>
            <a:r>
              <a:rPr lang="en-US" dirty="0"/>
              <a:t>&amp; eliminate selected intent requirements</a:t>
            </a:r>
          </a:p>
          <a:p>
            <a:pPr lvl="1"/>
            <a:r>
              <a:rPr lang="en-US" dirty="0"/>
              <a:t>Goal:  easier prosecutions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18 USC §1030(a)(5) [cont’d]:</a:t>
            </a:r>
            <a:br>
              <a:rPr lang="en-US"/>
            </a:br>
            <a:r>
              <a:rPr lang="en-US"/>
              <a:t>INTENT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dirty="0"/>
              <a:t>If intent to access is found (even if no intent to damage) – can be convicted of misdemeanor</a:t>
            </a:r>
          </a:p>
          <a:p>
            <a:r>
              <a:rPr lang="en-US" sz="2300" dirty="0"/>
              <a:t>I.e., no defense to CFAA </a:t>
            </a:r>
            <a:br>
              <a:rPr lang="en-US" sz="2300" dirty="0"/>
            </a:br>
            <a:r>
              <a:rPr lang="en-US" sz="2300" dirty="0"/>
              <a:t>charge to claim “I didn’t </a:t>
            </a:r>
            <a:br>
              <a:rPr lang="en-US" sz="2300" dirty="0"/>
            </a:br>
            <a:r>
              <a:rPr lang="en-US" sz="2300" dirty="0"/>
              <a:t>mean to cause resulting </a:t>
            </a:r>
            <a:br>
              <a:rPr lang="en-US" sz="2300" dirty="0"/>
            </a:br>
            <a:r>
              <a:rPr lang="en-US" sz="2300" dirty="0"/>
              <a:t>damage” if intentionally </a:t>
            </a:r>
            <a:br>
              <a:rPr lang="en-US" sz="2300" dirty="0"/>
            </a:br>
            <a:r>
              <a:rPr lang="en-US" sz="2300" dirty="0"/>
              <a:t>accessed computer</a:t>
            </a:r>
          </a:p>
          <a:p>
            <a:r>
              <a:rPr lang="en-US" sz="2300" dirty="0"/>
              <a:t>Before amendments: </a:t>
            </a:r>
            <a:br>
              <a:rPr lang="en-US" sz="2300" dirty="0"/>
            </a:br>
            <a:r>
              <a:rPr lang="en-US" sz="2300" dirty="0"/>
              <a:t>whether intent element </a:t>
            </a:r>
            <a:br>
              <a:rPr lang="en-US" sz="2300" dirty="0"/>
            </a:br>
            <a:r>
              <a:rPr lang="en-US" sz="2300" dirty="0"/>
              <a:t>went to access or resulting </a:t>
            </a:r>
            <a:br>
              <a:rPr lang="en-US" sz="2300" dirty="0"/>
            </a:br>
            <a:r>
              <a:rPr lang="en-US" sz="2300" dirty="0"/>
              <a:t>damage was ambiguous</a:t>
            </a:r>
          </a:p>
          <a:p>
            <a:pPr lvl="1"/>
            <a:r>
              <a:rPr lang="en-US" sz="2300" dirty="0"/>
              <a:t>U.S. v. Morris:  Robert T. Morris* launched destructive program Nov 2, 1988, but didn’t intend to cause damage, only wanted to show vulnerabilities; </a:t>
            </a:r>
          </a:p>
          <a:p>
            <a:pPr lvl="1"/>
            <a:r>
              <a:rPr lang="en-US" sz="2300" dirty="0"/>
              <a:t>Court convicted Morris of felony, concluding that “intent” element applied to access</a:t>
            </a:r>
          </a:p>
        </p:txBody>
      </p:sp>
      <p:pic>
        <p:nvPicPr>
          <p:cNvPr id="10246" name="Picture 6" descr="C:\Documents and Settings\HP_Administrator\My Documents\My Pictures\Microsoft Clip Organizer\j036579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828800"/>
            <a:ext cx="4698546" cy="2886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7762875" y="6457950"/>
            <a:ext cx="1381125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i="1"/>
              <a:t>* NOT JR!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18 USC §1030(a)(5) [cont’d]:</a:t>
            </a:r>
            <a:br>
              <a:rPr lang="en-US"/>
            </a:br>
            <a:r>
              <a:rPr lang="en-US"/>
              <a:t>LACK OF DAMAGE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9" y="1066800"/>
            <a:ext cx="5609772" cy="5638800"/>
          </a:xfrm>
        </p:spPr>
        <p:txBody>
          <a:bodyPr/>
          <a:lstStyle/>
          <a:p>
            <a:r>
              <a:rPr lang="en-US" dirty="0"/>
              <a:t>Section 1030(e)(8):  damage = </a:t>
            </a:r>
            <a:br>
              <a:rPr lang="en-US" dirty="0"/>
            </a:br>
            <a:r>
              <a:rPr lang="en-US" dirty="0"/>
              <a:t>“any impairment to the </a:t>
            </a:r>
            <a:br>
              <a:rPr lang="en-US" dirty="0"/>
            </a:br>
            <a:r>
              <a:rPr lang="en-US" dirty="0"/>
              <a:t>integrity or availability of </a:t>
            </a:r>
            <a:br>
              <a:rPr lang="en-US" dirty="0"/>
            </a:br>
            <a:r>
              <a:rPr lang="en-US" dirty="0"/>
              <a:t>data, a program, a system, </a:t>
            </a:r>
            <a:br>
              <a:rPr lang="en-US" dirty="0"/>
            </a:br>
            <a:r>
              <a:rPr lang="en-US" dirty="0"/>
              <a:t>or information” that </a:t>
            </a:r>
            <a:br>
              <a:rPr lang="en-US" dirty="0"/>
            </a:br>
            <a:r>
              <a:rPr lang="en-US" dirty="0"/>
              <a:t>causes a loss of at least </a:t>
            </a:r>
            <a:br>
              <a:rPr lang="en-US" dirty="0"/>
            </a:br>
            <a:r>
              <a:rPr lang="en-US" dirty="0"/>
              <a:t>$5000 in a one-year </a:t>
            </a:r>
            <a:br>
              <a:rPr lang="en-US" dirty="0"/>
            </a:br>
            <a:r>
              <a:rPr lang="en-US" dirty="0"/>
              <a:t>period.”</a:t>
            </a:r>
          </a:p>
          <a:p>
            <a:r>
              <a:rPr lang="en-US" dirty="0"/>
              <a:t>2001:  loss defined to </a:t>
            </a:r>
            <a:br>
              <a:rPr lang="en-US" dirty="0"/>
            </a:br>
            <a:r>
              <a:rPr lang="en-US" dirty="0"/>
              <a:t>include any reasonable </a:t>
            </a:r>
            <a:br>
              <a:rPr lang="en-US" dirty="0"/>
            </a:br>
            <a:r>
              <a:rPr lang="en-US" dirty="0"/>
              <a:t>loss; e.g., damage </a:t>
            </a:r>
            <a:br>
              <a:rPr lang="en-US" dirty="0"/>
            </a:br>
            <a:r>
              <a:rPr lang="en-US" dirty="0"/>
              <a:t>assessment, </a:t>
            </a:r>
            <a:br>
              <a:rPr lang="en-US" dirty="0"/>
            </a:br>
            <a:r>
              <a:rPr lang="en-US" dirty="0"/>
              <a:t>repair, lost profit, among </a:t>
            </a:r>
            <a:br>
              <a:rPr lang="en-US" dirty="0"/>
            </a:br>
            <a:r>
              <a:rPr lang="en-US" dirty="0"/>
              <a:t>other losses</a:t>
            </a:r>
          </a:p>
          <a:p>
            <a:r>
              <a:rPr lang="en-US" dirty="0"/>
              <a:t>Does damage caused rise to requisite level?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9429"/>
            <a:ext cx="4831179" cy="556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Sentencing Guidelines: violation of 1030(a)(5) = </a:t>
            </a:r>
            <a:br>
              <a:rPr lang="en-US" dirty="0"/>
            </a:br>
            <a:r>
              <a:rPr lang="en-US" dirty="0"/>
              <a:t>4-10 months sentence</a:t>
            </a:r>
          </a:p>
          <a:p>
            <a:r>
              <a:rPr lang="en-US" dirty="0"/>
              <a:t>Increased penalty for knowingly </a:t>
            </a:r>
            <a:br>
              <a:rPr lang="en-US" dirty="0"/>
            </a:br>
            <a:r>
              <a:rPr lang="en-US" dirty="0"/>
              <a:t>or intentionally causing </a:t>
            </a:r>
            <a:br>
              <a:rPr lang="en-US" dirty="0"/>
            </a:br>
            <a:r>
              <a:rPr lang="en-US" dirty="0"/>
              <a:t>damage</a:t>
            </a:r>
          </a:p>
          <a:p>
            <a:pPr lvl="1"/>
            <a:r>
              <a:rPr lang="en-US" dirty="0"/>
              <a:t>12-18 months sentence</a:t>
            </a:r>
          </a:p>
          <a:p>
            <a:pPr lvl="1"/>
            <a:r>
              <a:rPr lang="en-US" dirty="0"/>
              <a:t>51-63 months sentence </a:t>
            </a:r>
            <a:br>
              <a:rPr lang="en-US" dirty="0"/>
            </a:br>
            <a:r>
              <a:rPr lang="en-US" dirty="0"/>
              <a:t>for disruption to critical </a:t>
            </a:r>
            <a:br>
              <a:rPr lang="en-US" dirty="0"/>
            </a:br>
            <a:r>
              <a:rPr lang="en-US" dirty="0"/>
              <a:t>infrastructure </a:t>
            </a:r>
            <a:br>
              <a:rPr lang="en-US" dirty="0"/>
            </a:br>
            <a:r>
              <a:rPr lang="en-US" dirty="0"/>
              <a:t>(next slide)</a:t>
            </a:r>
          </a:p>
          <a:p>
            <a:pPr lvl="1"/>
            <a:r>
              <a:rPr lang="en-US" dirty="0"/>
              <a:t>Prior conviction under </a:t>
            </a:r>
            <a:br>
              <a:rPr lang="en-US" dirty="0"/>
            </a:br>
            <a:r>
              <a:rPr lang="en-US" dirty="0"/>
              <a:t>1030(a) or state offense </a:t>
            </a:r>
            <a:br>
              <a:rPr lang="en-US" dirty="0"/>
            </a:br>
            <a:r>
              <a:rPr lang="en-US" dirty="0"/>
              <a:t>involving unauthorized access</a:t>
            </a:r>
          </a:p>
        </p:txBody>
      </p:sp>
      <p:pic>
        <p:nvPicPr>
          <p:cNvPr id="12290" name="Picture 2" descr="C:\Program Files\Microsoft Office\Media\CntCD1\ClipArt3\j023344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24" y="1676400"/>
            <a:ext cx="4650839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18 USC §1030(a)(5) [cont’d]:</a:t>
            </a:r>
            <a:br>
              <a:rPr lang="en-US"/>
            </a:br>
            <a:r>
              <a:rPr lang="en-US"/>
              <a:t>Penalties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685800"/>
          </a:xfrm>
        </p:spPr>
        <p:txBody>
          <a:bodyPr/>
          <a:lstStyle/>
          <a:p>
            <a:r>
              <a:rPr lang="en-US" dirty="0"/>
              <a:t>Critical Infrastructure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9028" y="685801"/>
            <a:ext cx="9114971" cy="5808662"/>
          </a:xfrm>
        </p:spPr>
        <p:txBody>
          <a:bodyPr/>
          <a:lstStyle/>
          <a:p>
            <a:r>
              <a:rPr lang="en-US" sz="2100" dirty="0"/>
              <a:t>Agriculture, food production &amp; distribution</a:t>
            </a:r>
          </a:p>
          <a:p>
            <a:r>
              <a:rPr lang="en-US" sz="2100" dirty="0"/>
              <a:t>Electricity generation, transmission &amp; </a:t>
            </a:r>
            <a:br>
              <a:rPr lang="en-US" sz="2100" dirty="0"/>
            </a:br>
            <a:r>
              <a:rPr lang="en-US" sz="2100" dirty="0"/>
              <a:t>distribution</a:t>
            </a:r>
          </a:p>
          <a:p>
            <a:r>
              <a:rPr lang="en-US" sz="2100" dirty="0"/>
              <a:t>Financial services</a:t>
            </a:r>
          </a:p>
          <a:p>
            <a:r>
              <a:rPr lang="en-US" sz="2100" dirty="0"/>
              <a:t>Gas production, transport &amp; </a:t>
            </a:r>
            <a:br>
              <a:rPr lang="en-US" sz="2100" dirty="0"/>
            </a:br>
            <a:r>
              <a:rPr lang="en-US" sz="2100" dirty="0"/>
              <a:t>distribution</a:t>
            </a:r>
          </a:p>
          <a:p>
            <a:r>
              <a:rPr lang="en-US" sz="2100" dirty="0"/>
              <a:t>Heating</a:t>
            </a:r>
          </a:p>
          <a:p>
            <a:r>
              <a:rPr lang="en-US" sz="2100" dirty="0"/>
              <a:t>Monty-Python skit suppliers*</a:t>
            </a:r>
          </a:p>
          <a:p>
            <a:r>
              <a:rPr lang="en-US" sz="2100" dirty="0"/>
              <a:t>Oil &amp; oil products production, </a:t>
            </a:r>
            <a:br>
              <a:rPr lang="en-US" sz="2100" dirty="0"/>
            </a:br>
            <a:r>
              <a:rPr lang="en-US" sz="2100" dirty="0"/>
              <a:t>transport &amp; distribution</a:t>
            </a:r>
          </a:p>
          <a:p>
            <a:r>
              <a:rPr lang="en-US" sz="2100" dirty="0"/>
              <a:t>Public health</a:t>
            </a:r>
          </a:p>
          <a:p>
            <a:r>
              <a:rPr lang="en-US" sz="2100" dirty="0"/>
              <a:t>Security services</a:t>
            </a:r>
          </a:p>
          <a:p>
            <a:r>
              <a:rPr lang="en-US" sz="2100" dirty="0"/>
              <a:t>Telecommunication</a:t>
            </a:r>
          </a:p>
          <a:p>
            <a:r>
              <a:rPr lang="en-US" sz="2100" dirty="0"/>
              <a:t>Transportation systems</a:t>
            </a:r>
          </a:p>
          <a:p>
            <a:r>
              <a:rPr lang="en-US" sz="2100" dirty="0"/>
              <a:t>Water supply</a:t>
            </a:r>
          </a:p>
          <a:p>
            <a:endParaRPr lang="en-US" sz="2100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5842000"/>
            <a:ext cx="9144000" cy="1016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Arial Narrow" pitchFamily="34" charset="0"/>
              </a:rPr>
              <a:t>See </a:t>
            </a:r>
            <a:r>
              <a:rPr lang="en-US" dirty="0" err="1">
                <a:latin typeface="Arial Narrow" pitchFamily="34" charset="0"/>
              </a:rPr>
              <a:t>Moteff</a:t>
            </a:r>
            <a:r>
              <a:rPr lang="en-US" dirty="0">
                <a:latin typeface="Arial Narrow" pitchFamily="34" charset="0"/>
              </a:rPr>
              <a:t>, J. &amp; P. </a:t>
            </a:r>
            <a:r>
              <a:rPr lang="en-US" dirty="0" err="1">
                <a:latin typeface="Arial Narrow" pitchFamily="34" charset="0"/>
              </a:rPr>
              <a:t>Parfomak</a:t>
            </a:r>
            <a:r>
              <a:rPr lang="en-US" dirty="0">
                <a:latin typeface="Arial Narrow" pitchFamily="34" charset="0"/>
              </a:rPr>
              <a:t> (2004). “Critical Infrastructure and Key Assets: Definition and Identification.” Congressional Research Service, Library of Congress.  Order Code RL32631. &lt; </a:t>
            </a:r>
            <a:r>
              <a:rPr lang="en-US" dirty="0">
                <a:latin typeface="Arial Narrow" pitchFamily="34" charset="0"/>
                <a:hlinkClick r:id="rId3"/>
              </a:rPr>
              <a:t>http://www.fas.org/sgp/crs/RL32631.pdf</a:t>
            </a:r>
            <a:r>
              <a:rPr lang="en-US" dirty="0">
                <a:latin typeface="Arial Narrow" pitchFamily="34" charset="0"/>
              </a:rPr>
              <a:t> &gt;</a:t>
            </a:r>
            <a:endParaRPr lang="en-US" dirty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191000" y="5286377"/>
            <a:ext cx="1246187" cy="2762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200" i="1" dirty="0"/>
              <a:t>*OK, not really</a:t>
            </a:r>
          </a:p>
        </p:txBody>
      </p:sp>
      <p:pic>
        <p:nvPicPr>
          <p:cNvPr id="13314" name="Picture 2" descr="C:\Program Files\Microsoft Office\Media\CntCD1\ClipArt5\j028124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1336" y="1138347"/>
            <a:ext cx="4815918" cy="4032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18 USC §1030(a)(5) [cont’d]:</a:t>
            </a:r>
            <a:br>
              <a:rPr lang="it-IT"/>
            </a:br>
            <a:r>
              <a:rPr lang="it-IT"/>
              <a:t>US v. </a:t>
            </a:r>
            <a:r>
              <a:rPr lang="en-US"/>
              <a:t>Heim (2006)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Oct. 2006:  California defendant, Jay Heim (47 </a:t>
            </a:r>
            <a:r>
              <a:rPr lang="en-US" sz="2200" dirty="0" err="1"/>
              <a:t>yrs</a:t>
            </a:r>
            <a:r>
              <a:rPr lang="en-US" sz="2200" dirty="0"/>
              <a:t> old), sentenced in federal Court for violating §1030(a)(5), for recklessly damaging a protected computer</a:t>
            </a:r>
          </a:p>
          <a:p>
            <a:r>
              <a:rPr lang="en-US" sz="2200" dirty="0"/>
              <a:t>Heim was founding partner &amp; employee of Facility Automation Systems (FAS)</a:t>
            </a:r>
          </a:p>
          <a:p>
            <a:r>
              <a:rPr lang="en-US" sz="2200" dirty="0"/>
              <a:t>Left company in March 2005</a:t>
            </a:r>
          </a:p>
          <a:p>
            <a:r>
              <a:rPr lang="en-US" sz="2200" dirty="0"/>
              <a:t>In Jan 2006, used FAS’ assigned </a:t>
            </a:r>
            <a:br>
              <a:rPr lang="en-US" sz="2200" dirty="0"/>
            </a:br>
            <a:r>
              <a:rPr lang="en-US" sz="2200" dirty="0"/>
              <a:t>username &amp; password for its </a:t>
            </a:r>
            <a:br>
              <a:rPr lang="en-US" sz="2200" dirty="0"/>
            </a:br>
            <a:r>
              <a:rPr lang="en-US" sz="2200" dirty="0"/>
              <a:t>Internet domain &amp; redirected </a:t>
            </a:r>
            <a:br>
              <a:rPr lang="en-US" sz="2200" dirty="0"/>
            </a:br>
            <a:r>
              <a:rPr lang="en-US" sz="2200" dirty="0"/>
              <a:t>all FAS Internet traffic, including </a:t>
            </a:r>
            <a:br>
              <a:rPr lang="en-US" sz="2200" dirty="0"/>
            </a:br>
            <a:r>
              <a:rPr lang="en-US" sz="2200" dirty="0"/>
              <a:t>e-mail to a server at his new employer</a:t>
            </a:r>
          </a:p>
          <a:p>
            <a:r>
              <a:rPr lang="en-US" sz="2200" dirty="0"/>
              <a:t>He knew redirection of traffic would make Web site &amp; e-mail services inaccessible</a:t>
            </a:r>
          </a:p>
          <a:p>
            <a:r>
              <a:rPr lang="en-US" sz="2200" dirty="0"/>
              <a:t>Cost to FAS: productivity &amp; service restoration &gt;$6K</a:t>
            </a:r>
          </a:p>
          <a:p>
            <a:r>
              <a:rPr lang="en-US" sz="2200" dirty="0"/>
              <a:t>Heim sentenced to 2 </a:t>
            </a:r>
            <a:r>
              <a:rPr lang="en-US" sz="2200" dirty="0" err="1"/>
              <a:t>yrs</a:t>
            </a:r>
            <a:r>
              <a:rPr lang="en-US" sz="2200" dirty="0"/>
              <a:t> probation + $500 fine &amp; restitution to FAS ($6,050)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60" y="2571750"/>
            <a:ext cx="3947615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800600" y="6461125"/>
            <a:ext cx="4335463" cy="396875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 Narrow" pitchFamily="34" charset="0"/>
                <a:hlinkClick r:id="rId4"/>
              </a:rPr>
              <a:t>http://www.cybercrime.gov/heimSent.htm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18 USC §1030(a)</a:t>
            </a:r>
            <a:r>
              <a:rPr lang="en-US"/>
              <a:t>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9" y="1142999"/>
            <a:ext cx="6257472" cy="5351463"/>
          </a:xfrm>
        </p:spPr>
        <p:txBody>
          <a:bodyPr/>
          <a:lstStyle/>
          <a:p>
            <a:r>
              <a:rPr lang="en-US" sz="2300" dirty="0"/>
              <a:t>Prohibits obtaining, without, or in excess of, authorization, information from a financial institution, the federal government, or a protected computer involved in interstate or foreign communication</a:t>
            </a:r>
          </a:p>
          <a:p>
            <a:pPr lvl="1"/>
            <a:r>
              <a:rPr lang="en-US" sz="2300" dirty="0"/>
              <a:t>“Reading”/viewing info suffices</a:t>
            </a:r>
          </a:p>
          <a:p>
            <a:pPr lvl="1"/>
            <a:r>
              <a:rPr lang="en-US" sz="2300" dirty="0"/>
              <a:t>Copying or alteration not required</a:t>
            </a:r>
          </a:p>
          <a:p>
            <a:r>
              <a:rPr lang="en-US" sz="2300" dirty="0"/>
              <a:t>Penalties</a:t>
            </a:r>
          </a:p>
          <a:p>
            <a:pPr lvl="1"/>
            <a:r>
              <a:rPr lang="en-US" sz="2300" dirty="0"/>
              <a:t>Usually a misdemeanor: 0-6 months under sentencing guidelines (probation)</a:t>
            </a:r>
          </a:p>
          <a:p>
            <a:pPr lvl="1"/>
            <a:r>
              <a:rPr lang="en-US" sz="2300" dirty="0"/>
              <a:t>Felony if: in furtherance of commercial gain or other crime, or loss &gt;$5,000</a:t>
            </a:r>
          </a:p>
          <a:p>
            <a:pPr lvl="1"/>
            <a:r>
              <a:rPr lang="en-US" sz="2300" dirty="0"/>
              <a:t>Up to 5 years prison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Introduction to §§22-25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6172200" cy="5638800"/>
          </a:xfrm>
        </p:spPr>
        <p:txBody>
          <a:bodyPr/>
          <a:lstStyle/>
          <a:p>
            <a:r>
              <a:rPr lang="en-US" dirty="0"/>
              <a:t>Legal </a:t>
            </a:r>
            <a:r>
              <a:rPr lang="en-US"/>
              <a:t>Issues in Cybercrime </a:t>
            </a:r>
            <a:r>
              <a:rPr lang="en-US" dirty="0"/>
              <a:t>Cases – review of laws affecting acquisition &amp; presentation of electronic </a:t>
            </a:r>
            <a:br>
              <a:rPr lang="en-US" dirty="0"/>
            </a:br>
            <a:r>
              <a:rPr lang="en-US" dirty="0"/>
              <a:t>evidence at trial</a:t>
            </a:r>
          </a:p>
          <a:p>
            <a:r>
              <a:rPr lang="en-US" dirty="0"/>
              <a:t>Serves as significant teaching </a:t>
            </a:r>
            <a:br>
              <a:rPr lang="en-US" dirty="0"/>
            </a:br>
            <a:r>
              <a:rPr lang="en-US" dirty="0"/>
              <a:t>tool to solidify knowledge of </a:t>
            </a:r>
            <a:br>
              <a:rPr lang="en-US" dirty="0"/>
            </a:br>
            <a:r>
              <a:rPr lang="en-US" dirty="0"/>
              <a:t>statues &amp; procedure</a:t>
            </a:r>
          </a:p>
          <a:p>
            <a:r>
              <a:rPr lang="en-US" dirty="0"/>
              <a:t>§§:</a:t>
            </a:r>
          </a:p>
          <a:p>
            <a:pPr lvl="1"/>
            <a:r>
              <a:rPr lang="en-US" dirty="0"/>
              <a:t>22: Unauthorized Access</a:t>
            </a:r>
          </a:p>
          <a:p>
            <a:pPr lvl="1"/>
            <a:r>
              <a:rPr lang="en-US" dirty="0"/>
              <a:t>23: </a:t>
            </a:r>
            <a:r>
              <a:rPr lang="en-US" dirty="0" err="1"/>
              <a:t>Cyberfraud</a:t>
            </a:r>
            <a:r>
              <a:rPr lang="en-US" dirty="0"/>
              <a:t> &amp; Spam</a:t>
            </a:r>
          </a:p>
          <a:p>
            <a:pPr lvl="1"/>
            <a:r>
              <a:rPr lang="en-US" dirty="0"/>
              <a:t>24: Intellectual Property</a:t>
            </a:r>
          </a:p>
          <a:p>
            <a:pPr lvl="1"/>
            <a:r>
              <a:rPr lang="en-US" dirty="0"/>
              <a:t>25: Search &amp; Seizure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838200"/>
            <a:ext cx="4144466" cy="571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65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18 USC §1030(a)</a:t>
            </a:r>
            <a:r>
              <a:rPr lang="en-US"/>
              <a:t>(7)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dirty="0"/>
              <a:t>Prohibits online extortion through use of protected computer</a:t>
            </a:r>
          </a:p>
          <a:p>
            <a:pPr lvl="1"/>
            <a:r>
              <a:rPr lang="en-US" sz="2300" dirty="0"/>
              <a:t>Conduct probably also </a:t>
            </a:r>
            <a:br>
              <a:rPr lang="en-US" sz="2300" dirty="0"/>
            </a:br>
            <a:r>
              <a:rPr lang="en-US" sz="2300" dirty="0"/>
              <a:t>triggers federal extortion-</a:t>
            </a:r>
            <a:br>
              <a:rPr lang="en-US" sz="2300" dirty="0"/>
            </a:br>
            <a:r>
              <a:rPr lang="en-US" sz="2300" dirty="0"/>
              <a:t>specific statute</a:t>
            </a:r>
          </a:p>
          <a:p>
            <a:r>
              <a:rPr lang="en-US" sz="2300" dirty="0"/>
              <a:t>Felony</a:t>
            </a:r>
          </a:p>
          <a:p>
            <a:pPr lvl="1"/>
            <a:r>
              <a:rPr lang="en-US" sz="2300" dirty="0"/>
              <a:t>27-33 months in prison</a:t>
            </a:r>
          </a:p>
          <a:p>
            <a:pPr lvl="1"/>
            <a:r>
              <a:rPr lang="en-US" sz="2300" dirty="0"/>
              <a:t>Increased penalty </a:t>
            </a:r>
          </a:p>
          <a:p>
            <a:pPr lvl="2"/>
            <a:r>
              <a:rPr lang="en-US" sz="2300" dirty="0"/>
              <a:t>Depending on amount </a:t>
            </a:r>
            <a:br>
              <a:rPr lang="en-US" sz="2300" dirty="0"/>
            </a:br>
            <a:r>
              <a:rPr lang="en-US" sz="2300" dirty="0"/>
              <a:t>of money demanded or </a:t>
            </a:r>
            <a:br>
              <a:rPr lang="en-US" sz="2300" dirty="0"/>
            </a:br>
            <a:r>
              <a:rPr lang="en-US" sz="2300" dirty="0"/>
              <a:t>actual loss</a:t>
            </a:r>
          </a:p>
          <a:p>
            <a:pPr lvl="2"/>
            <a:r>
              <a:rPr lang="en-US" sz="2300" dirty="0"/>
              <a:t>Damage to critical </a:t>
            </a:r>
            <a:br>
              <a:rPr lang="en-US" sz="2300" dirty="0"/>
            </a:br>
            <a:r>
              <a:rPr lang="en-US" sz="2300" dirty="0"/>
              <a:t>infrastructure or </a:t>
            </a:r>
            <a:br>
              <a:rPr lang="en-US" sz="2300" dirty="0"/>
            </a:br>
            <a:r>
              <a:rPr lang="en-US" sz="2300" dirty="0"/>
              <a:t>involving justice / </a:t>
            </a:r>
            <a:br>
              <a:rPr lang="en-US" sz="2300" dirty="0"/>
            </a:br>
            <a:r>
              <a:rPr lang="en-US" sz="2300" dirty="0"/>
              <a:t>security-related </a:t>
            </a:r>
            <a:br>
              <a:rPr lang="en-US" sz="2300" dirty="0"/>
            </a:br>
            <a:r>
              <a:rPr lang="en-US" sz="2300" dirty="0"/>
              <a:t>computer</a:t>
            </a:r>
          </a:p>
        </p:txBody>
      </p:sp>
      <p:sp>
        <p:nvSpPr>
          <p:cNvPr id="4" name="Cloud Callout 3"/>
          <p:cNvSpPr>
            <a:spLocks noChangeArrowheads="1"/>
          </p:cNvSpPr>
          <p:nvPr/>
        </p:nvSpPr>
        <p:spPr bwMode="auto">
          <a:xfrm>
            <a:off x="6324600" y="152400"/>
            <a:ext cx="1752600" cy="914400"/>
          </a:xfrm>
          <a:prstGeom prst="cloudCallout">
            <a:avLst>
              <a:gd name="adj1" fmla="val -124065"/>
              <a:gd name="adj2" fmla="val 56338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sz="1600" i="1"/>
              <a:t>Define extortion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10326"/>
            <a:ext cx="3902075" cy="494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"/>
            <a:ext cx="5882682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919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Wire &amp; Electronic Communications Act (cont’d)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Public provider can disclose info about </a:t>
            </a:r>
            <a:br>
              <a:rPr lang="en-US" sz="2200" dirty="0"/>
            </a:br>
            <a:r>
              <a:rPr lang="en-US" sz="2200" dirty="0"/>
              <a:t>users under certain conditions:</a:t>
            </a:r>
          </a:p>
          <a:p>
            <a:pPr lvl="1"/>
            <a:r>
              <a:rPr lang="en-US" sz="2200" dirty="0"/>
              <a:t>Consent of user</a:t>
            </a:r>
          </a:p>
          <a:p>
            <a:pPr lvl="1"/>
            <a:r>
              <a:rPr lang="en-US" sz="2200" dirty="0"/>
              <a:t>Necessary for provider to </a:t>
            </a:r>
            <a:br>
              <a:rPr lang="en-US" sz="2200" dirty="0"/>
            </a:br>
            <a:r>
              <a:rPr lang="en-US" sz="2200" dirty="0"/>
              <a:t>protect its own rights or </a:t>
            </a:r>
            <a:br>
              <a:rPr lang="en-US" sz="2200" dirty="0"/>
            </a:br>
            <a:r>
              <a:rPr lang="en-US" sz="2200" dirty="0"/>
              <a:t>property</a:t>
            </a:r>
          </a:p>
          <a:p>
            <a:pPr lvl="1"/>
            <a:r>
              <a:rPr lang="en-US" sz="2200" dirty="0"/>
              <a:t>Inadvertently-obtained </a:t>
            </a:r>
            <a:br>
              <a:rPr lang="en-US" sz="2200" dirty="0"/>
            </a:br>
            <a:r>
              <a:rPr lang="en-US" sz="2200" dirty="0"/>
              <a:t>info related to commission </a:t>
            </a:r>
            <a:br>
              <a:rPr lang="en-US" sz="2200" dirty="0"/>
            </a:br>
            <a:r>
              <a:rPr lang="en-US" sz="2200" dirty="0"/>
              <a:t>of crime</a:t>
            </a:r>
          </a:p>
          <a:p>
            <a:pPr lvl="1"/>
            <a:r>
              <a:rPr lang="en-US" sz="2200" dirty="0"/>
              <a:t>Reasonable belief of </a:t>
            </a:r>
            <a:br>
              <a:rPr lang="en-US" sz="2200" dirty="0"/>
            </a:br>
            <a:r>
              <a:rPr lang="en-US" sz="2200" dirty="0"/>
              <a:t>danger of death or serious injury</a:t>
            </a:r>
          </a:p>
          <a:p>
            <a:r>
              <a:rPr lang="en-US" sz="2200" dirty="0"/>
              <a:t>Can also disclose transactional data</a:t>
            </a:r>
          </a:p>
          <a:p>
            <a:r>
              <a:rPr lang="en-US" sz="2200" dirty="0"/>
              <a:t>Penalties</a:t>
            </a:r>
          </a:p>
          <a:p>
            <a:pPr lvl="1"/>
            <a:r>
              <a:rPr lang="en-US" sz="2200" dirty="0"/>
              <a:t>Fines, imprisonment &lt; 1 year</a:t>
            </a:r>
          </a:p>
          <a:p>
            <a:pPr lvl="1"/>
            <a:r>
              <a:rPr lang="en-US" sz="2200" dirty="0"/>
              <a:t>Enhanced penalties for repeat offenders</a:t>
            </a:r>
          </a:p>
        </p:txBody>
      </p:sp>
      <p:pic>
        <p:nvPicPr>
          <p:cNvPr id="25604" name="Picture 4" descr="C:\Program Files\Microsoft Office\Media\CntCD1\ClipArt2\j023176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70" y="990600"/>
            <a:ext cx="4503587" cy="3969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 USC §1030(a)(6)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9" y="1142999"/>
            <a:ext cx="4375640" cy="5351463"/>
          </a:xfrm>
        </p:spPr>
        <p:txBody>
          <a:bodyPr/>
          <a:lstStyle/>
          <a:p>
            <a:r>
              <a:rPr lang="en-US" dirty="0"/>
              <a:t>Prohibits trafficking in computer passwords used to access protected computer</a:t>
            </a:r>
          </a:p>
          <a:p>
            <a:pPr lvl="1"/>
            <a:r>
              <a:rPr lang="en-US" dirty="0"/>
              <a:t>Requires intent</a:t>
            </a:r>
          </a:p>
          <a:p>
            <a:pPr lvl="2"/>
            <a:r>
              <a:rPr lang="en-US" dirty="0"/>
              <a:t>Knowingly</a:t>
            </a:r>
          </a:p>
          <a:p>
            <a:pPr lvl="2"/>
            <a:r>
              <a:rPr lang="en-US" dirty="0"/>
              <a:t>Intent to defraud</a:t>
            </a:r>
          </a:p>
          <a:p>
            <a:r>
              <a:rPr lang="en-US" dirty="0"/>
              <a:t>Possibly applicable in ID </a:t>
            </a:r>
            <a:br>
              <a:rPr lang="en-US" dirty="0"/>
            </a:br>
            <a:r>
              <a:rPr lang="en-US" dirty="0"/>
              <a:t>theft cases</a:t>
            </a:r>
          </a:p>
          <a:p>
            <a:r>
              <a:rPr lang="en-US" dirty="0"/>
              <a:t>Penalties</a:t>
            </a:r>
          </a:p>
          <a:p>
            <a:pPr lvl="1"/>
            <a:r>
              <a:rPr lang="en-US" dirty="0"/>
              <a:t>0-6 months jail</a:t>
            </a:r>
          </a:p>
          <a:p>
            <a:pPr lvl="1"/>
            <a:r>
              <a:rPr lang="en-US" dirty="0"/>
              <a:t>Increased sentence </a:t>
            </a:r>
            <a:br>
              <a:rPr lang="en-US" dirty="0"/>
            </a:br>
            <a:r>
              <a:rPr lang="en-US" dirty="0"/>
              <a:t>depending on loss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668" y="914400"/>
            <a:ext cx="471030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r>
              <a:rPr lang="en-US" dirty="0"/>
              <a:t>18 USC §1030(a)(4)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8" y="762001"/>
            <a:ext cx="9114971" cy="5732462"/>
          </a:xfrm>
        </p:spPr>
        <p:txBody>
          <a:bodyPr/>
          <a:lstStyle/>
          <a:p>
            <a:r>
              <a:rPr lang="en-US" sz="2000" dirty="0"/>
              <a:t>Prohibits access with or without authority with intent to defraud or take anything of value (&gt;$5,000)</a:t>
            </a:r>
          </a:p>
          <a:p>
            <a:r>
              <a:rPr lang="en-US" sz="2000" dirty="0"/>
              <a:t>Defense:</a:t>
            </a:r>
          </a:p>
          <a:p>
            <a:pPr lvl="1"/>
            <a:r>
              <a:rPr lang="en-US" sz="2000" dirty="0"/>
              <a:t>Defendant can argue no value</a:t>
            </a:r>
          </a:p>
          <a:p>
            <a:r>
              <a:rPr lang="en-US" sz="2000" dirty="0"/>
              <a:t>US v. </a:t>
            </a:r>
            <a:r>
              <a:rPr lang="en-US" sz="2000" dirty="0" err="1"/>
              <a:t>Czubinski</a:t>
            </a:r>
            <a:r>
              <a:rPr lang="en-US" sz="2000" dirty="0"/>
              <a:t>:  </a:t>
            </a:r>
          </a:p>
          <a:p>
            <a:pPr lvl="1"/>
            <a:r>
              <a:rPr lang="en-US" sz="2000" dirty="0"/>
              <a:t>Defendant charged with 4 counts </a:t>
            </a:r>
            <a:br>
              <a:rPr lang="en-US" sz="2000" dirty="0"/>
            </a:br>
            <a:r>
              <a:rPr lang="en-US" sz="2000" dirty="0"/>
              <a:t>of fraud under 1030(a)(4) for </a:t>
            </a:r>
            <a:br>
              <a:rPr lang="en-US" sz="2000" dirty="0"/>
            </a:br>
            <a:r>
              <a:rPr lang="en-US" sz="2000" dirty="0"/>
              <a:t>unauthorized viewing of </a:t>
            </a:r>
            <a:br>
              <a:rPr lang="en-US" sz="2000" dirty="0"/>
            </a:br>
            <a:r>
              <a:rPr lang="en-US" sz="2000" dirty="0"/>
              <a:t>confidential taxpayer info; </a:t>
            </a:r>
          </a:p>
          <a:p>
            <a:pPr lvl="1"/>
            <a:r>
              <a:rPr lang="en-US" sz="2000" dirty="0"/>
              <a:t>Court found no violation, as </a:t>
            </a:r>
            <a:br>
              <a:rPr lang="en-US" sz="2000" dirty="0"/>
            </a:br>
            <a:r>
              <a:rPr lang="en-US" sz="2000" dirty="0"/>
              <a:t>viewing information does not </a:t>
            </a:r>
            <a:br>
              <a:rPr lang="en-US" sz="2000" dirty="0"/>
            </a:br>
            <a:r>
              <a:rPr lang="en-US" sz="2000" dirty="0"/>
              <a:t>equal taking something of value </a:t>
            </a:r>
            <a:br>
              <a:rPr lang="en-US" sz="2000" dirty="0"/>
            </a:br>
            <a:r>
              <a:rPr lang="en-US" sz="2000" dirty="0"/>
              <a:t>for statutory purposes</a:t>
            </a:r>
          </a:p>
          <a:p>
            <a:r>
              <a:rPr lang="en-US" sz="2000" dirty="0"/>
              <a:t>But see US v. </a:t>
            </a:r>
            <a:r>
              <a:rPr lang="en-US" sz="2000" dirty="0" err="1"/>
              <a:t>Ivanov</a:t>
            </a:r>
            <a:r>
              <a:rPr lang="en-US" sz="2000" dirty="0"/>
              <a:t>:  Court held </a:t>
            </a:r>
            <a:br>
              <a:rPr lang="en-US" sz="2000" dirty="0"/>
            </a:br>
            <a:r>
              <a:rPr lang="en-US" sz="2000" dirty="0"/>
              <a:t>defendant obtained something of value </a:t>
            </a:r>
            <a:br>
              <a:rPr lang="en-US" sz="2000" dirty="0"/>
            </a:br>
            <a:r>
              <a:rPr lang="en-US" sz="2000" dirty="0"/>
              <a:t>when obtained root access</a:t>
            </a:r>
          </a:p>
          <a:p>
            <a:r>
              <a:rPr lang="en-US" sz="2000" dirty="0"/>
              <a:t>Penalties: 0-6 months, depending on loss &amp; </a:t>
            </a:r>
            <a:br>
              <a:rPr lang="en-US" sz="2000" dirty="0"/>
            </a:br>
            <a:r>
              <a:rPr lang="en-US" sz="2000" dirty="0"/>
              <a:t>presence of aggravating factors</a:t>
            </a:r>
          </a:p>
        </p:txBody>
      </p:sp>
      <p:pic>
        <p:nvPicPr>
          <p:cNvPr id="18434" name="Picture 2" descr="C:\Program Files\Microsoft Office\Media\CntCD1\ClipArt2\j02174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4132910" cy="536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Program Files\Microsoft Office\Media\CntCD1\ClipArt4\j025109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744367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 USC §1030(a)(3)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8" y="1142999"/>
            <a:ext cx="9114971" cy="5351463"/>
          </a:xfrm>
        </p:spPr>
        <p:txBody>
          <a:bodyPr/>
          <a:lstStyle/>
          <a:p>
            <a:r>
              <a:rPr lang="en-US" dirty="0"/>
              <a:t>Prohibits intentionally accessing a nonpublic computer of a US department or agency without authorization</a:t>
            </a:r>
          </a:p>
          <a:p>
            <a:r>
              <a:rPr lang="en-US" dirty="0"/>
              <a:t>Penalties</a:t>
            </a:r>
          </a:p>
          <a:p>
            <a:pPr lvl="1"/>
            <a:r>
              <a:rPr lang="en-US" dirty="0"/>
              <a:t>0-6 months, </a:t>
            </a:r>
          </a:p>
          <a:p>
            <a:pPr lvl="1"/>
            <a:r>
              <a:rPr lang="en-US" dirty="0"/>
              <a:t>More possible </a:t>
            </a:r>
            <a:br>
              <a:rPr lang="en-US" dirty="0"/>
            </a:br>
            <a:r>
              <a:rPr lang="en-US" dirty="0"/>
              <a:t>depending on loss </a:t>
            </a:r>
            <a:br>
              <a:rPr lang="en-US" dirty="0"/>
            </a:br>
            <a:r>
              <a:rPr lang="en-US" dirty="0"/>
              <a:t>&amp; type of </a:t>
            </a:r>
            <a:br>
              <a:rPr lang="en-US" dirty="0"/>
            </a:br>
            <a:r>
              <a:rPr lang="en-US" dirty="0"/>
              <a:t>government computer</a:t>
            </a:r>
          </a:p>
          <a:p>
            <a:r>
              <a:rPr lang="en-US" dirty="0"/>
              <a:t>Possible defenses</a:t>
            </a:r>
          </a:p>
          <a:p>
            <a:pPr lvl="1"/>
            <a:r>
              <a:rPr lang="en-US" dirty="0"/>
              <a:t>Lacked intent to </a:t>
            </a:r>
            <a:br>
              <a:rPr lang="en-US" dirty="0"/>
            </a:br>
            <a:r>
              <a:rPr lang="en-US" dirty="0"/>
              <a:t>access</a:t>
            </a:r>
          </a:p>
          <a:p>
            <a:pPr lvl="1"/>
            <a:r>
              <a:rPr lang="en-US" dirty="0"/>
              <a:t>Not US department or </a:t>
            </a:r>
            <a:br>
              <a:rPr lang="en-US" dirty="0"/>
            </a:br>
            <a:r>
              <a:rPr lang="en-US" dirty="0"/>
              <a:t>agency computer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 USC §1030(a)(1)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8" y="1142999"/>
            <a:ext cx="9114971" cy="5351463"/>
          </a:xfrm>
        </p:spPr>
        <p:txBody>
          <a:bodyPr/>
          <a:lstStyle/>
          <a:p>
            <a:r>
              <a:rPr lang="en-US" dirty="0"/>
              <a:t>Prohibits knowing access of a </a:t>
            </a:r>
            <a:br>
              <a:rPr lang="en-US" dirty="0"/>
            </a:br>
            <a:r>
              <a:rPr lang="en-US" dirty="0"/>
              <a:t>computer, without authorization </a:t>
            </a:r>
            <a:br>
              <a:rPr lang="en-US" dirty="0"/>
            </a:br>
            <a:r>
              <a:rPr lang="en-US" dirty="0"/>
              <a:t>or in excess of authorization &amp; </a:t>
            </a:r>
            <a:br>
              <a:rPr lang="en-US" dirty="0"/>
            </a:br>
            <a:r>
              <a:rPr lang="en-US" dirty="0"/>
              <a:t>subsequent transfer of </a:t>
            </a:r>
            <a:br>
              <a:rPr lang="en-US" dirty="0"/>
            </a:br>
            <a:r>
              <a:rPr lang="en-US" dirty="0"/>
              <a:t>classified government info</a:t>
            </a:r>
          </a:p>
          <a:p>
            <a:pPr lvl="1"/>
            <a:r>
              <a:rPr lang="en-US" dirty="0"/>
              <a:t>Info is protected if it could </a:t>
            </a:r>
            <a:br>
              <a:rPr lang="en-US" dirty="0"/>
            </a:br>
            <a:r>
              <a:rPr lang="en-US" dirty="0"/>
              <a:t>or has potential to injure US</a:t>
            </a:r>
          </a:p>
          <a:p>
            <a:pPr lvl="1"/>
            <a:r>
              <a:rPr lang="en-US" dirty="0"/>
              <a:t>Doesn’t actually have to be </a:t>
            </a:r>
            <a:br>
              <a:rPr lang="en-US" dirty="0"/>
            </a:br>
            <a:r>
              <a:rPr lang="en-US" dirty="0"/>
              <a:t>used to injure the US</a:t>
            </a:r>
          </a:p>
          <a:p>
            <a:r>
              <a:rPr lang="en-US" dirty="0"/>
              <a:t>Penalties</a:t>
            </a:r>
          </a:p>
          <a:p>
            <a:pPr lvl="1"/>
            <a:r>
              <a:rPr lang="en-US" dirty="0"/>
              <a:t>Depends on classification level </a:t>
            </a:r>
            <a:br>
              <a:rPr lang="en-US" dirty="0"/>
            </a:br>
            <a:r>
              <a:rPr lang="en-US" dirty="0"/>
              <a:t>of info involved &amp; existence of any </a:t>
            </a:r>
            <a:br>
              <a:rPr lang="en-US" dirty="0"/>
            </a:br>
            <a:r>
              <a:rPr lang="en-US" dirty="0"/>
              <a:t>aggravating factors</a:t>
            </a:r>
          </a:p>
          <a:p>
            <a:pPr lvl="1"/>
            <a:r>
              <a:rPr lang="en-US" dirty="0"/>
              <a:t>7-9 years if top secret info; less (4-5) if not</a:t>
            </a:r>
          </a:p>
        </p:txBody>
      </p:sp>
      <p:pic>
        <p:nvPicPr>
          <p:cNvPr id="20482" name="Picture 2" descr="C:\Documents and Settings\HP_Administrator\My Documents\My Pictures\Microsoft Clip Organizer\j028291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3860" r="3997" b="3928"/>
          <a:stretch>
            <a:fillRect/>
          </a:stretch>
        </p:blipFill>
        <p:spPr bwMode="auto">
          <a:xfrm>
            <a:off x="4876800" y="457200"/>
            <a:ext cx="4104821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Wiretap Statute (18 USC §2511)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Formulated 1968 &amp; extended by ECPA 1986</a:t>
            </a:r>
          </a:p>
          <a:p>
            <a:r>
              <a:rPr lang="en-US" dirty="0"/>
              <a:t>Prohibits interception &amp; disclosure of wire, oral, or electronic communication*</a:t>
            </a:r>
          </a:p>
          <a:p>
            <a:pPr lvl="1"/>
            <a:r>
              <a:rPr lang="en-US" dirty="0"/>
              <a:t>Includes e-mail, voicemail, cell </a:t>
            </a:r>
            <a:br>
              <a:rPr lang="en-US" dirty="0"/>
            </a:br>
            <a:r>
              <a:rPr lang="en-US" dirty="0"/>
              <a:t>phones, satellite signals</a:t>
            </a:r>
          </a:p>
          <a:p>
            <a:pPr lvl="1"/>
            <a:r>
              <a:rPr lang="en-US" dirty="0"/>
              <a:t>Includes e-mail interception, </a:t>
            </a:r>
            <a:br>
              <a:rPr lang="en-US" dirty="0"/>
            </a:br>
            <a:r>
              <a:rPr lang="en-US" dirty="0"/>
              <a:t>tapping cell phones</a:t>
            </a:r>
          </a:p>
          <a:p>
            <a:pPr lvl="2"/>
            <a:r>
              <a:rPr lang="en-US" dirty="0"/>
              <a:t>E.g., 2005: Paris Hilton’s cell </a:t>
            </a:r>
            <a:br>
              <a:rPr lang="en-US" dirty="0"/>
            </a:br>
            <a:r>
              <a:rPr lang="en-US" dirty="0"/>
              <a:t>phone hacked**</a:t>
            </a:r>
          </a:p>
          <a:p>
            <a:pPr lvl="1"/>
            <a:r>
              <a:rPr lang="en-US" dirty="0"/>
              <a:t>Penalties</a:t>
            </a:r>
          </a:p>
          <a:p>
            <a:pPr lvl="2"/>
            <a:r>
              <a:rPr lang="en-US" dirty="0"/>
              <a:t>Fine, 4-10 months sentence</a:t>
            </a:r>
          </a:p>
          <a:p>
            <a:pPr lvl="2"/>
            <a:r>
              <a:rPr lang="en-US" dirty="0"/>
              <a:t>Increased penalty for </a:t>
            </a:r>
            <a:br>
              <a:rPr lang="en-US" dirty="0"/>
            </a:br>
            <a:r>
              <a:rPr lang="en-US" dirty="0"/>
              <a:t>commercial gain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23988" y="6248400"/>
            <a:ext cx="6415087" cy="369888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 Narrow" pitchFamily="34" charset="0"/>
              </a:rPr>
              <a:t>**  </a:t>
            </a:r>
            <a:r>
              <a:rPr lang="en-US" sz="1800" dirty="0">
                <a:latin typeface="Arial Narrow" pitchFamily="34" charset="0"/>
                <a:hlinkClick r:id="rId3"/>
              </a:rPr>
              <a:t>http://abcnews.go.com/Technology/WNT/story?id=545734&amp;page=1</a:t>
            </a:r>
            <a:endParaRPr lang="en-US" sz="1800" dirty="0">
              <a:latin typeface="Arial Narrow" pitchFamily="34" charset="0"/>
            </a:endParaRPr>
          </a:p>
        </p:txBody>
      </p:sp>
      <p:pic>
        <p:nvPicPr>
          <p:cNvPr id="22530" name="Picture 2" descr="C:\Program Files\Microsoft Office\Media\CntCD1\ClipArt3\j023516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505200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4343400" y="1995487"/>
            <a:ext cx="2513013" cy="2762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200" i="1"/>
              <a:t>*Consent of one party sufficient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Wiretap Statute (cont’d)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914401"/>
            <a:ext cx="4952999" cy="5580062"/>
          </a:xfrm>
        </p:spPr>
        <p:txBody>
          <a:bodyPr/>
          <a:lstStyle/>
          <a:p>
            <a:r>
              <a:rPr lang="en-US" sz="2300" dirty="0"/>
              <a:t>§2511 requires interception during transmission</a:t>
            </a:r>
          </a:p>
          <a:p>
            <a:pPr lvl="1"/>
            <a:r>
              <a:rPr lang="en-US" sz="2300" dirty="0"/>
              <a:t>Issue:  determining “transit”</a:t>
            </a:r>
          </a:p>
          <a:p>
            <a:r>
              <a:rPr lang="en-US" sz="2300" dirty="0"/>
              <a:t>US v. Councilman:  </a:t>
            </a:r>
          </a:p>
          <a:p>
            <a:pPr lvl="1"/>
            <a:r>
              <a:rPr lang="en-US" sz="2300" dirty="0"/>
              <a:t>Defendant intercepted e-mails sent to amazon.com </a:t>
            </a:r>
          </a:p>
          <a:p>
            <a:pPr lvl="1"/>
            <a:r>
              <a:rPr lang="en-US" sz="2300" dirty="0"/>
              <a:t>Copied e-mails before they were received by amazon.com</a:t>
            </a:r>
          </a:p>
          <a:p>
            <a:pPr lvl="1"/>
            <a:r>
              <a:rPr lang="en-US" sz="2300" dirty="0"/>
              <a:t>Court dismissed indictment under Wiretap act, </a:t>
            </a:r>
          </a:p>
          <a:p>
            <a:pPr lvl="2"/>
            <a:r>
              <a:rPr lang="en-US" sz="2300" dirty="0"/>
              <a:t>E-mails were in form of temporary storage</a:t>
            </a:r>
          </a:p>
          <a:p>
            <a:pPr lvl="2"/>
            <a:r>
              <a:rPr lang="en-US" sz="2300" dirty="0"/>
              <a:t>As opposed to real-time interception</a:t>
            </a:r>
          </a:p>
          <a:p>
            <a:pPr lvl="1"/>
            <a:endParaRPr lang="en-US" sz="2300" dirty="0"/>
          </a:p>
        </p:txBody>
      </p:sp>
      <p:pic>
        <p:nvPicPr>
          <p:cNvPr id="23554" name="Picture 2" descr="C:\Program Files\Microsoft Office\Media\CntCD1\ClipArt3\j023793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" y="1143000"/>
            <a:ext cx="4205288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Communications Privacy Act (ECPA)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 USC §2510-2521</a:t>
            </a:r>
          </a:p>
          <a:p>
            <a:r>
              <a:rPr lang="en-US" dirty="0"/>
              <a:t>Review:  </a:t>
            </a:r>
          </a:p>
          <a:p>
            <a:pPr lvl="1"/>
            <a:r>
              <a:rPr lang="en-US" dirty="0"/>
              <a:t>Enacted in 1986</a:t>
            </a:r>
          </a:p>
          <a:p>
            <a:pPr lvl="1"/>
            <a:r>
              <a:rPr lang="en-US" dirty="0"/>
              <a:t>Criminalizes unauthorized </a:t>
            </a:r>
            <a:br>
              <a:rPr lang="en-US" dirty="0"/>
            </a:br>
            <a:r>
              <a:rPr lang="en-US" dirty="0"/>
              <a:t>interception of electronic </a:t>
            </a:r>
            <a:br>
              <a:rPr lang="en-US" dirty="0"/>
            </a:br>
            <a:r>
              <a:rPr lang="en-US" dirty="0"/>
              <a:t>communications by private </a:t>
            </a:r>
            <a:br>
              <a:rPr lang="en-US" dirty="0"/>
            </a:br>
            <a:r>
              <a:rPr lang="en-US" dirty="0"/>
              <a:t>entities</a:t>
            </a:r>
          </a:p>
          <a:p>
            <a:pPr lvl="1"/>
            <a:r>
              <a:rPr lang="en-US" dirty="0"/>
              <a:t>Provides requirements for </a:t>
            </a:r>
            <a:br>
              <a:rPr lang="en-US" dirty="0"/>
            </a:br>
            <a:r>
              <a:rPr lang="en-US" dirty="0"/>
              <a:t>government access of </a:t>
            </a:r>
            <a:br>
              <a:rPr lang="en-US" dirty="0"/>
            </a:br>
            <a:r>
              <a:rPr lang="en-US" dirty="0"/>
              <a:t>electronic communications</a:t>
            </a:r>
          </a:p>
          <a:p>
            <a:pPr lvl="1"/>
            <a:r>
              <a:rPr lang="en-US" dirty="0"/>
              <a:t>Divided into 2 main chapters</a:t>
            </a:r>
          </a:p>
          <a:p>
            <a:pPr lvl="2"/>
            <a:r>
              <a:rPr lang="en-US" dirty="0"/>
              <a:t>Wiretap statute</a:t>
            </a:r>
          </a:p>
          <a:p>
            <a:pPr lvl="2"/>
            <a:r>
              <a:rPr lang="en-US" dirty="0"/>
              <a:t>Stored Wire &amp; Electronic Communications &amp; Transactional Records Act</a:t>
            </a:r>
          </a:p>
        </p:txBody>
      </p:sp>
      <p:pic>
        <p:nvPicPr>
          <p:cNvPr id="5" name="Picture 3" descr="C:\Program Files\Microsoft Office\Media\CntCD1\ClipArt3\j023331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7707"/>
            <a:ext cx="3968750" cy="5403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Defending Cases</a:t>
            </a:r>
          </a:p>
          <a:p>
            <a:pPr lvl="1"/>
            <a:r>
              <a:rPr lang="en-US" dirty="0"/>
              <a:t>Sixth Amendment to </a:t>
            </a:r>
            <a:br>
              <a:rPr lang="en-US" dirty="0"/>
            </a:br>
            <a:r>
              <a:rPr lang="en-US" dirty="0"/>
              <a:t>the US Constitution</a:t>
            </a:r>
          </a:p>
          <a:p>
            <a:r>
              <a:rPr lang="en-US" dirty="0"/>
              <a:t>Defenses Defined</a:t>
            </a:r>
          </a:p>
          <a:p>
            <a:r>
              <a:rPr lang="en-US" dirty="0"/>
              <a:t>Unauthorized Access</a:t>
            </a:r>
          </a:p>
          <a:p>
            <a:pPr lvl="1"/>
            <a:r>
              <a:rPr lang="en-US" dirty="0"/>
              <a:t>Computer Fraud &amp; </a:t>
            </a:r>
            <a:br>
              <a:rPr lang="en-US" dirty="0"/>
            </a:br>
            <a:r>
              <a:rPr lang="en-US" dirty="0"/>
              <a:t>Abuse Act</a:t>
            </a:r>
          </a:p>
          <a:p>
            <a:r>
              <a:rPr lang="en-US" dirty="0"/>
              <a:t>Electronic </a:t>
            </a:r>
            <a:br>
              <a:rPr lang="en-US" dirty="0"/>
            </a:br>
            <a:r>
              <a:rPr lang="en-US" dirty="0"/>
              <a:t>Communications </a:t>
            </a:r>
            <a:br>
              <a:rPr lang="en-US" dirty="0"/>
            </a:br>
            <a:r>
              <a:rPr lang="en-US" dirty="0"/>
              <a:t>Privacy Act</a:t>
            </a:r>
          </a:p>
          <a:p>
            <a:pPr lvl="1"/>
            <a:r>
              <a:rPr lang="en-US" dirty="0"/>
              <a:t>Wiretap Statute</a:t>
            </a:r>
          </a:p>
          <a:p>
            <a:pPr lvl="1"/>
            <a:r>
              <a:rPr lang="en-US" dirty="0"/>
              <a:t>Stored Wire &amp; Electronic Communications Act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499" y="1447800"/>
            <a:ext cx="5057225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Wire &amp; Electronic Communications Act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295400"/>
            <a:ext cx="5105400" cy="5181600"/>
          </a:xfrm>
        </p:spPr>
        <p:txBody>
          <a:bodyPr/>
          <a:lstStyle/>
          <a:p>
            <a:r>
              <a:rPr lang="en-US" dirty="0"/>
              <a:t>§2701 prohibits access to electronic communications while in </a:t>
            </a:r>
            <a:r>
              <a:rPr lang="en-US" i="1" dirty="0"/>
              <a:t>storage</a:t>
            </a:r>
          </a:p>
          <a:p>
            <a:r>
              <a:rPr lang="en-US" dirty="0"/>
              <a:t>Exempts conduct that is authorized by </a:t>
            </a:r>
          </a:p>
          <a:p>
            <a:pPr lvl="1"/>
            <a:r>
              <a:rPr lang="en-US" dirty="0"/>
              <a:t>Entity providing the service or </a:t>
            </a:r>
          </a:p>
          <a:p>
            <a:pPr lvl="1"/>
            <a:r>
              <a:rPr lang="en-US" dirty="0"/>
              <a:t>By user (for own communications)</a:t>
            </a:r>
          </a:p>
          <a:p>
            <a:r>
              <a:rPr lang="en-US" dirty="0"/>
              <a:t>E.g., </a:t>
            </a:r>
            <a:r>
              <a:rPr lang="en-US" i="1" dirty="0"/>
              <a:t>employer</a:t>
            </a:r>
            <a:r>
              <a:rPr lang="en-US" dirty="0"/>
              <a:t> who provides services to be used in employment is </a:t>
            </a:r>
            <a:r>
              <a:rPr lang="en-US" i="1" dirty="0"/>
              <a:t>not liable </a:t>
            </a:r>
            <a:r>
              <a:rPr lang="en-US" dirty="0"/>
              <a:t>for accessing employee communications</a:t>
            </a:r>
          </a:p>
        </p:txBody>
      </p:sp>
      <p:pic>
        <p:nvPicPr>
          <p:cNvPr id="24578" name="Picture 2" descr="C:\Program Files\Microsoft Office\Media\CntCD1\ClipArt2\j02166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261554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0292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r>
              <a:rPr lang="en-US" dirty="0"/>
              <a:t>Defending Criminal Cases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8" y="685800"/>
            <a:ext cx="9114971" cy="5808663"/>
          </a:xfrm>
        </p:spPr>
        <p:txBody>
          <a:bodyPr/>
          <a:lstStyle/>
          <a:p>
            <a:r>
              <a:rPr lang="en-US" sz="2300" dirty="0"/>
              <a:t>6th Amendment of US Constitution:</a:t>
            </a:r>
            <a:br>
              <a:rPr lang="en-US" sz="2300" dirty="0"/>
            </a:br>
            <a:r>
              <a:rPr lang="en-US" sz="2300" dirty="0"/>
              <a:t>In all criminal prosecutions, the accused shall enjoy the right to a speedy &amp; public trial, by an impartial jury of the State &amp; district wherein the crime shall have been committed, which district shall have been previously ascertained by law, &amp; to be informed of the nature &amp; cause of the accusation; to be confronted with the witnesses against him; to have compulsory process for obtaining witnesses in his favor, &amp; to have the Assistance of Counsel for his </a:t>
            </a:r>
            <a:r>
              <a:rPr lang="en-US" sz="2300" dirty="0" err="1"/>
              <a:t>defence</a:t>
            </a:r>
            <a:r>
              <a:rPr lang="en-US" sz="2300" dirty="0"/>
              <a:t>.</a:t>
            </a:r>
          </a:p>
          <a:p>
            <a:r>
              <a:rPr lang="en-US" sz="2300" dirty="0"/>
              <a:t>Summary of Rights Guaranteed </a:t>
            </a:r>
          </a:p>
          <a:p>
            <a:pPr lvl="1"/>
            <a:r>
              <a:rPr lang="en-US" sz="2300" dirty="0"/>
              <a:t>Right to Speedy &amp; Public trial</a:t>
            </a:r>
          </a:p>
          <a:p>
            <a:pPr lvl="1"/>
            <a:r>
              <a:rPr lang="en-US" sz="2300" dirty="0"/>
              <a:t>Right to Impartial jury	</a:t>
            </a:r>
          </a:p>
          <a:p>
            <a:pPr lvl="1"/>
            <a:r>
              <a:rPr lang="en-US" sz="2300" dirty="0"/>
              <a:t>Right to be informed of charge</a:t>
            </a:r>
          </a:p>
          <a:p>
            <a:pPr lvl="1"/>
            <a:r>
              <a:rPr lang="en-US" sz="2300" dirty="0"/>
              <a:t>Right to confront witnesses</a:t>
            </a:r>
          </a:p>
          <a:p>
            <a:pPr lvl="1"/>
            <a:r>
              <a:rPr lang="en-US" sz="2300" dirty="0"/>
              <a:t>Right to put forth own witnesses </a:t>
            </a:r>
          </a:p>
          <a:p>
            <a:pPr lvl="1"/>
            <a:r>
              <a:rPr lang="en-US" sz="2300" dirty="0"/>
              <a:t>Right to Legal Counsel (next slide)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5410200" y="3581400"/>
            <a:ext cx="3581400" cy="3733800"/>
          </a:xfrm>
          <a:prstGeom prst="ellipse">
            <a:avLst/>
          </a:prstGeom>
          <a:solidFill>
            <a:srgbClr val="FFCC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isometricBottomDown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en-US" i="1" dirty="0"/>
              <a:t>Think about which elements can be used by the defense &amp; how to avoid being vulnerable to legitimate defense tactics.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Microsoft Office\Media\CntCD1\ClipArt3\j02330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61720"/>
            <a:ext cx="3287714" cy="3343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Right to Legal Counsel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8" y="685801"/>
            <a:ext cx="9114971" cy="5486399"/>
          </a:xfrm>
        </p:spPr>
        <p:txBody>
          <a:bodyPr/>
          <a:lstStyle/>
          <a:p>
            <a:r>
              <a:rPr lang="en-US" dirty="0"/>
              <a:t>Drafters of Constitution didn’t explain scope of right</a:t>
            </a:r>
          </a:p>
          <a:p>
            <a:r>
              <a:rPr lang="en-US" dirty="0"/>
              <a:t>Pre-1930s: two enacted statutory provisions suggested limitations on right to representation</a:t>
            </a:r>
          </a:p>
          <a:p>
            <a:r>
              <a:rPr lang="en-US" dirty="0"/>
              <a:t>Post-1930s:  evolution to absolute right to counsel</a:t>
            </a:r>
          </a:p>
          <a:p>
            <a:pPr lvl="1"/>
            <a:r>
              <a:rPr lang="en-US" dirty="0"/>
              <a:t>Gideon v. Wainwright – unanimous Supreme Court held “that in our adversary system of criminal justice, any person haled into court, who is too poor to hire a lawyer, cannot be assured a fair trial unless </a:t>
            </a:r>
            <a:br>
              <a:rPr lang="en-US" dirty="0"/>
            </a:br>
            <a:r>
              <a:rPr lang="en-US" dirty="0"/>
              <a:t>counsel is provided for him.”</a:t>
            </a:r>
          </a:p>
          <a:p>
            <a:pPr lvl="1"/>
            <a:r>
              <a:rPr lang="en-US" dirty="0"/>
              <a:t>Right at federal &amp; state levels</a:t>
            </a:r>
          </a:p>
          <a:p>
            <a:pPr lvl="1"/>
            <a:r>
              <a:rPr lang="en-US" dirty="0"/>
              <a:t>Recently defined as applicable </a:t>
            </a:r>
            <a:br>
              <a:rPr lang="en-US" dirty="0"/>
            </a:br>
            <a:r>
              <a:rPr lang="en-US" dirty="0"/>
              <a:t>to misdemeanors where </a:t>
            </a:r>
            <a:br>
              <a:rPr lang="en-US" dirty="0"/>
            </a:br>
            <a:r>
              <a:rPr lang="en-US" dirty="0"/>
              <a:t>imprisonment can be imposed</a:t>
            </a:r>
          </a:p>
          <a:p>
            <a:pPr lvl="1"/>
            <a:r>
              <a:rPr lang="en-US" dirty="0"/>
              <a:t>Also applies to felonies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ntCD1\ClipArt5\j028743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4836029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Defense Counsel Responsibilities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9" y="685800"/>
            <a:ext cx="8921800" cy="5943599"/>
          </a:xfrm>
        </p:spPr>
        <p:txBody>
          <a:bodyPr/>
          <a:lstStyle/>
          <a:p>
            <a:r>
              <a:rPr lang="en-US" sz="2300" dirty="0"/>
              <a:t>“Effective Assistance of Counsel”</a:t>
            </a:r>
          </a:p>
          <a:p>
            <a:pPr lvl="1"/>
            <a:r>
              <a:rPr lang="en-US" sz="2300" dirty="0"/>
              <a:t>Explain criminal-justice </a:t>
            </a:r>
            <a:br>
              <a:rPr lang="en-US" sz="2300" dirty="0"/>
            </a:br>
            <a:r>
              <a:rPr lang="en-US" sz="2300" dirty="0"/>
              <a:t>process &amp; stages</a:t>
            </a:r>
          </a:p>
          <a:p>
            <a:pPr lvl="1"/>
            <a:r>
              <a:rPr lang="en-US" sz="2300" dirty="0"/>
              <a:t>Advise defendant of </a:t>
            </a:r>
            <a:br>
              <a:rPr lang="en-US" sz="2300" dirty="0"/>
            </a:br>
            <a:r>
              <a:rPr lang="en-US" sz="2300" dirty="0"/>
              <a:t>his/her legal rights</a:t>
            </a:r>
          </a:p>
          <a:p>
            <a:r>
              <a:rPr lang="en-US" sz="2300" dirty="0"/>
              <a:t>Check &amp; balance to </a:t>
            </a:r>
            <a:br>
              <a:rPr lang="en-US" sz="2300" dirty="0"/>
            </a:br>
            <a:r>
              <a:rPr lang="en-US" sz="2300" dirty="0"/>
              <a:t>government power</a:t>
            </a:r>
          </a:p>
          <a:p>
            <a:pPr lvl="1"/>
            <a:r>
              <a:rPr lang="en-US" sz="2300" dirty="0"/>
              <a:t>Ensure no violation of </a:t>
            </a:r>
            <a:br>
              <a:rPr lang="en-US" sz="2300" dirty="0"/>
            </a:br>
            <a:r>
              <a:rPr lang="en-US" sz="2300" dirty="0"/>
              <a:t>accused’s constitutional </a:t>
            </a:r>
            <a:br>
              <a:rPr lang="en-US" sz="2300" dirty="0"/>
            </a:br>
            <a:r>
              <a:rPr lang="en-US" sz="2300" dirty="0"/>
              <a:t>rights </a:t>
            </a:r>
          </a:p>
          <a:p>
            <a:pPr lvl="1"/>
            <a:r>
              <a:rPr lang="en-US" sz="2300" dirty="0"/>
              <a:t>E.g., role to see that </a:t>
            </a:r>
            <a:br>
              <a:rPr lang="en-US" sz="2300" dirty="0"/>
            </a:br>
            <a:r>
              <a:rPr lang="en-US" sz="2300" dirty="0"/>
              <a:t>government meets burden of proof</a:t>
            </a:r>
          </a:p>
          <a:p>
            <a:pPr lvl="2"/>
            <a:r>
              <a:rPr lang="en-US" sz="2300" dirty="0"/>
              <a:t>Beyond reasonable doubt</a:t>
            </a:r>
          </a:p>
          <a:p>
            <a:pPr lvl="2"/>
            <a:r>
              <a:rPr lang="en-US" sz="2300" dirty="0"/>
              <a:t>Otherwise risk of arbitrary punishment</a:t>
            </a:r>
          </a:p>
          <a:p>
            <a:pPr lvl="2"/>
            <a:r>
              <a:rPr lang="en-US" sz="2300" dirty="0"/>
              <a:t>Rule of law depends on equitable application of documented &amp; legal procedures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Defense Counsel (cont’d)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9028" y="762001"/>
            <a:ext cx="9114971" cy="5732462"/>
          </a:xfrm>
        </p:spPr>
        <p:txBody>
          <a:bodyPr/>
          <a:lstStyle/>
          <a:p>
            <a:r>
              <a:rPr lang="en-US" dirty="0"/>
              <a:t>Negotiation on behalf of defendant</a:t>
            </a:r>
          </a:p>
          <a:p>
            <a:r>
              <a:rPr lang="en-US" dirty="0"/>
              <a:t>Handle matters from arraignment to sentencing</a:t>
            </a:r>
          </a:p>
          <a:p>
            <a:pPr lvl="1"/>
            <a:r>
              <a:rPr lang="en-US" dirty="0"/>
              <a:t>Inquiring/investigating into facts/evidence</a:t>
            </a:r>
          </a:p>
          <a:p>
            <a:pPr lvl="1"/>
            <a:r>
              <a:rPr lang="en-US" dirty="0"/>
              <a:t>Cross-examining of witnesses</a:t>
            </a:r>
          </a:p>
          <a:p>
            <a:pPr lvl="1"/>
            <a:r>
              <a:rPr lang="en-US" dirty="0"/>
              <a:t>Raising objections</a:t>
            </a:r>
          </a:p>
          <a:p>
            <a:pPr lvl="2"/>
            <a:r>
              <a:rPr lang="en-US" dirty="0"/>
              <a:t>Improper evidence</a:t>
            </a:r>
          </a:p>
          <a:p>
            <a:pPr lvl="2"/>
            <a:r>
              <a:rPr lang="en-US" dirty="0"/>
              <a:t>Improper process</a:t>
            </a:r>
          </a:p>
          <a:p>
            <a:pPr lvl="2"/>
            <a:r>
              <a:rPr lang="en-US" dirty="0"/>
              <a:t>Improper questions</a:t>
            </a:r>
          </a:p>
          <a:p>
            <a:pPr lvl="1"/>
            <a:r>
              <a:rPr lang="en-US" dirty="0"/>
              <a:t>Preserving issues for </a:t>
            </a:r>
            <a:br>
              <a:rPr lang="en-US" dirty="0"/>
            </a:br>
            <a:r>
              <a:rPr lang="en-US" dirty="0"/>
              <a:t>appeal</a:t>
            </a:r>
          </a:p>
          <a:p>
            <a:pPr lvl="1"/>
            <a:r>
              <a:rPr lang="en-US" dirty="0"/>
              <a:t>Presenting legal </a:t>
            </a:r>
            <a:br>
              <a:rPr lang="en-US" dirty="0"/>
            </a:br>
            <a:r>
              <a:rPr lang="en-US" dirty="0"/>
              <a:t>defenses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13" y="2514600"/>
            <a:ext cx="4809344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r>
              <a:rPr lang="en-US" dirty="0"/>
              <a:t>Defenses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8" y="762001"/>
            <a:ext cx="9114971" cy="5732462"/>
          </a:xfrm>
        </p:spPr>
        <p:txBody>
          <a:bodyPr/>
          <a:lstStyle/>
          <a:p>
            <a:r>
              <a:rPr lang="en-US" sz="2200" dirty="0"/>
              <a:t>Defenses may be alleged to avoid criminal or civil liability</a:t>
            </a:r>
          </a:p>
          <a:p>
            <a:pPr lvl="1"/>
            <a:r>
              <a:rPr lang="en-US" sz="2200" dirty="0"/>
              <a:t>Work to limit or excuse liability</a:t>
            </a:r>
          </a:p>
          <a:p>
            <a:r>
              <a:rPr lang="en-US" sz="2200" dirty="0"/>
              <a:t>Types of criminal defenses</a:t>
            </a:r>
          </a:p>
          <a:p>
            <a:pPr lvl="1"/>
            <a:r>
              <a:rPr lang="en-US" sz="2200" dirty="0"/>
              <a:t>Innocence (i.e. didn’t </a:t>
            </a:r>
            <a:br>
              <a:rPr lang="en-US" sz="2200" dirty="0"/>
            </a:br>
            <a:r>
              <a:rPr lang="en-US" sz="2200" dirty="0"/>
              <a:t>commit the crime)</a:t>
            </a:r>
          </a:p>
          <a:p>
            <a:pPr lvl="1"/>
            <a:r>
              <a:rPr lang="en-US" sz="2200" dirty="0"/>
              <a:t>Justification or excuse </a:t>
            </a:r>
            <a:br>
              <a:rPr lang="en-US" sz="2200" dirty="0"/>
            </a:br>
            <a:r>
              <a:rPr lang="en-US" sz="2200" dirty="0"/>
              <a:t>(i.e., did it, but…)</a:t>
            </a:r>
          </a:p>
          <a:p>
            <a:pPr lvl="2"/>
            <a:r>
              <a:rPr lang="en-US" sz="2200" dirty="0"/>
              <a:t>e.g., self-defense, insanity</a:t>
            </a:r>
          </a:p>
          <a:p>
            <a:pPr lvl="1"/>
            <a:r>
              <a:rPr lang="en-US" sz="2200" dirty="0"/>
              <a:t>Procedural (e.g., evidence </a:t>
            </a:r>
            <a:br>
              <a:rPr lang="en-US" sz="2200" dirty="0"/>
            </a:br>
            <a:r>
              <a:rPr lang="en-US" sz="2200" dirty="0"/>
              <a:t>suppression / fruit of poisonous tree)</a:t>
            </a:r>
          </a:p>
          <a:p>
            <a:pPr lvl="1"/>
            <a:r>
              <a:rPr lang="en-US" sz="2200" dirty="0"/>
              <a:t>Innovative or creative (e.g., post-partum depression, involuntarily drugged, ate too many Twinkies™)</a:t>
            </a:r>
          </a:p>
          <a:p>
            <a:r>
              <a:rPr lang="en-US" sz="2200" dirty="0"/>
              <a:t>Examples of civil defenses</a:t>
            </a:r>
          </a:p>
          <a:p>
            <a:pPr lvl="1"/>
            <a:r>
              <a:rPr lang="en-US" sz="2200" dirty="0"/>
              <a:t>Lack of jurisdiction</a:t>
            </a:r>
          </a:p>
          <a:p>
            <a:pPr lvl="1"/>
            <a:r>
              <a:rPr lang="en-US" sz="2200" dirty="0"/>
              <a:t>Failure to state a claim</a:t>
            </a:r>
          </a:p>
          <a:p>
            <a:pPr lvl="1"/>
            <a:r>
              <a:rPr lang="en-US" sz="2200" dirty="0"/>
              <a:t>Statute of Limitations</a:t>
            </a:r>
          </a:p>
        </p:txBody>
      </p:sp>
      <p:pic>
        <p:nvPicPr>
          <p:cNvPr id="4098" name="Picture 2" descr="C:\Program Files\Microsoft Office\Media\CntCD1\ClipArt1\j01577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66" y="1102052"/>
            <a:ext cx="3598534" cy="3241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b="14839"/>
          <a:stretch>
            <a:fillRect/>
          </a:stretch>
        </p:blipFill>
        <p:spPr bwMode="auto">
          <a:xfrm>
            <a:off x="6096000" y="5181600"/>
            <a:ext cx="2895600" cy="1570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8293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Unauthorized Access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Hackers/Crackers defined</a:t>
            </a:r>
          </a:p>
          <a:p>
            <a:pPr lvl="1"/>
            <a:r>
              <a:rPr lang="en-US" dirty="0"/>
              <a:t>Motivations</a:t>
            </a:r>
          </a:p>
          <a:p>
            <a:pPr lvl="2"/>
            <a:r>
              <a:rPr lang="en-US" dirty="0"/>
              <a:t>Personal / </a:t>
            </a:r>
            <a:br>
              <a:rPr lang="en-US" dirty="0"/>
            </a:br>
            <a:r>
              <a:rPr lang="en-US" dirty="0"/>
              <a:t>intellectual </a:t>
            </a:r>
            <a:br>
              <a:rPr lang="en-US" dirty="0"/>
            </a:br>
            <a:r>
              <a:rPr lang="en-US" dirty="0"/>
              <a:t>interest / fun</a:t>
            </a:r>
          </a:p>
          <a:p>
            <a:pPr lvl="2"/>
            <a:r>
              <a:rPr lang="en-US" dirty="0"/>
              <a:t>Profit</a:t>
            </a:r>
          </a:p>
          <a:p>
            <a:pPr lvl="2"/>
            <a:r>
              <a:rPr lang="en-US" dirty="0"/>
              <a:t>Sabotage </a:t>
            </a:r>
          </a:p>
          <a:p>
            <a:pPr lvl="2"/>
            <a:r>
              <a:rPr lang="en-US" dirty="0"/>
              <a:t>Destruction </a:t>
            </a:r>
          </a:p>
          <a:p>
            <a:pPr lvl="2"/>
            <a:r>
              <a:rPr lang="en-US" dirty="0"/>
              <a:t>Political </a:t>
            </a:r>
            <a:br>
              <a:rPr lang="en-US" dirty="0"/>
            </a:br>
            <a:r>
              <a:rPr lang="en-US" dirty="0"/>
              <a:t>ideology</a:t>
            </a:r>
          </a:p>
          <a:p>
            <a:pPr lvl="2"/>
            <a:r>
              <a:rPr lang="en-US" dirty="0"/>
              <a:t>Religious fervor</a:t>
            </a:r>
          </a:p>
          <a:p>
            <a:pPr lvl="1"/>
            <a:r>
              <a:rPr lang="en-US" dirty="0"/>
              <a:t>Criminal Intent – </a:t>
            </a:r>
            <a:r>
              <a:rPr lang="en-US" dirty="0" err="1"/>
              <a:t>mens</a:t>
            </a:r>
            <a:r>
              <a:rPr lang="en-US" dirty="0"/>
              <a:t> </a:t>
            </a:r>
            <a:r>
              <a:rPr lang="en-US" dirty="0" err="1"/>
              <a:t>rea</a:t>
            </a:r>
            <a:r>
              <a:rPr lang="en-US" dirty="0"/>
              <a:t>*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629400" y="6248400"/>
            <a:ext cx="2230438" cy="3381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600" i="1" dirty="0"/>
              <a:t>(Latin, “guilty mind”)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J 341 Class Not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 341 Class Notes</Template>
  <TotalTime>2883</TotalTime>
  <Words>2363</Words>
  <Application>Microsoft Office PowerPoint</Application>
  <PresentationFormat>On-screen Show (4:3)</PresentationFormat>
  <Paragraphs>285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Bookman Old Style</vt:lpstr>
      <vt:lpstr>Times New Roman</vt:lpstr>
      <vt:lpstr>Wingdings</vt:lpstr>
      <vt:lpstr>CJ 341 Class Notes</vt:lpstr>
      <vt:lpstr>Legal Issues in Cybercrime Cases:  Unauthorized Access</vt:lpstr>
      <vt:lpstr>Introduction to §§22-25</vt:lpstr>
      <vt:lpstr>Topics</vt:lpstr>
      <vt:lpstr>Defending Criminal Cases</vt:lpstr>
      <vt:lpstr>Right to Legal Counsel</vt:lpstr>
      <vt:lpstr>Defense Counsel Responsibilities</vt:lpstr>
      <vt:lpstr>Defense Counsel (cont’d)</vt:lpstr>
      <vt:lpstr>Defenses</vt:lpstr>
      <vt:lpstr>Unauthorized Access</vt:lpstr>
      <vt:lpstr>Computer Fraud &amp; Abuse Act (CFAA, 18 USC §1030)</vt:lpstr>
      <vt:lpstr>CFAA Revisions</vt:lpstr>
      <vt:lpstr>18 USC §1030(a)(5)</vt:lpstr>
      <vt:lpstr>18 USC §1030(a)(5) [cont’d]</vt:lpstr>
      <vt:lpstr>18 USC §1030(a)(5) [cont’d]: INTENT</vt:lpstr>
      <vt:lpstr>18 USC §1030(a)(5) [cont’d]: LACK OF DAMAGE</vt:lpstr>
      <vt:lpstr>18 USC §1030(a)(5) [cont’d]: Penalties</vt:lpstr>
      <vt:lpstr>Critical Infrastructure</vt:lpstr>
      <vt:lpstr>18 USC §1030(a)(5) [cont’d]: US v. Heim (2006)</vt:lpstr>
      <vt:lpstr>18 USC §1030(a)(2)</vt:lpstr>
      <vt:lpstr>18 USC §1030(a)(7)</vt:lpstr>
      <vt:lpstr>PowerPoint Presentation</vt:lpstr>
      <vt:lpstr>Stored Wire &amp; Electronic Communications Act (cont’d)</vt:lpstr>
      <vt:lpstr>18 USC §1030(a)(6)</vt:lpstr>
      <vt:lpstr>18 USC §1030(a)(4)</vt:lpstr>
      <vt:lpstr>18 USC §1030(a)(3)</vt:lpstr>
      <vt:lpstr>18 USC §1030(a)(1)</vt:lpstr>
      <vt:lpstr>Wiretap Statute (18 USC §2511)</vt:lpstr>
      <vt:lpstr>Wiretap Statute (cont’d)</vt:lpstr>
      <vt:lpstr>Electronic Communications Privacy Act (ECPA)</vt:lpstr>
      <vt:lpstr>Stored Wire &amp; Electronic Communications Act</vt:lpstr>
      <vt:lpstr>Now go and study</vt:lpstr>
    </vt:vector>
  </TitlesOfParts>
  <Manager>Stan Shernock,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Defending Unauthorized Access</dc:title>
  <dc:subject>CJ341/IA241</dc:subject>
  <dc:creator>M. E. Kabay, PhD, CISSP-ISSMP</dc:creator>
  <cp:keywords/>
  <dc:description>Updated 2013-11-08 by MK_x000d_
Updated 2011-11-03</dc:description>
  <cp:lastModifiedBy>Mich Kabay</cp:lastModifiedBy>
  <cp:revision>263</cp:revision>
  <cp:lastPrinted>2011-11-03T16:47:21Z</cp:lastPrinted>
  <dcterms:created xsi:type="dcterms:W3CDTF">2006-09-11T14:20:06Z</dcterms:created>
  <dcterms:modified xsi:type="dcterms:W3CDTF">2021-02-05T19:55:52Z</dcterms:modified>
  <cp:category/>
</cp:coreProperties>
</file>