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85" r:id="rId2"/>
    <p:sldId id="301" r:id="rId3"/>
    <p:sldId id="294" r:id="rId4"/>
    <p:sldId id="306" r:id="rId5"/>
    <p:sldId id="307" r:id="rId6"/>
    <p:sldId id="308" r:id="rId7"/>
    <p:sldId id="296" r:id="rId8"/>
    <p:sldId id="297" r:id="rId9"/>
    <p:sldId id="298" r:id="rId10"/>
    <p:sldId id="299" r:id="rId11"/>
    <p:sldId id="300" r:id="rId12"/>
    <p:sldId id="289" r:id="rId13"/>
    <p:sldId id="292" r:id="rId14"/>
    <p:sldId id="302" r:id="rId15"/>
    <p:sldId id="312" r:id="rId16"/>
    <p:sldId id="293" r:id="rId17"/>
    <p:sldId id="295" r:id="rId18"/>
    <p:sldId id="313" r:id="rId19"/>
    <p:sldId id="309" r:id="rId20"/>
    <p:sldId id="310" r:id="rId21"/>
    <p:sldId id="303" r:id="rId22"/>
    <p:sldId id="311" r:id="rId23"/>
    <p:sldId id="288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71" autoAdjust="0"/>
  </p:normalViewPr>
  <p:slideViewPr>
    <p:cSldViewPr>
      <p:cViewPr>
        <p:scale>
          <a:sx n="75" d="100"/>
          <a:sy n="75" d="100"/>
        </p:scale>
        <p:origin x="-606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8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21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8.xml"/><Relationship Id="rId7" Type="http://schemas.openxmlformats.org/officeDocument/2006/relationships/slide" Target="slides/slide13.xml"/><Relationship Id="rId2" Type="http://schemas.openxmlformats.org/officeDocument/2006/relationships/slide" Target="slides/slide7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4" Type="http://schemas.openxmlformats.org/officeDocument/2006/relationships/slide" Target="slides/slide9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1689" y="452438"/>
            <a:ext cx="3170237" cy="360362"/>
          </a:xfrm>
          <a:prstGeom prst="rect">
            <a:avLst/>
          </a:prstGeom>
        </p:spPr>
        <p:txBody>
          <a:bodyPr vert="horz" lIns="72360" tIns="36179" rIns="72360" bIns="36179" rtlCol="0"/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CJ341/IA241/IA241 Class Notes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1589" y="8724901"/>
            <a:ext cx="7313612" cy="481013"/>
          </a:xfrm>
          <a:prstGeom prst="rect">
            <a:avLst/>
          </a:prstGeom>
        </p:spPr>
        <p:txBody>
          <a:bodyPr vert="horz" lIns="72360" tIns="36179" rIns="72360" bIns="36179" rtlCol="0" anchor="b"/>
          <a:lstStyle>
            <a:lvl1pPr algn="ctr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fld id="{02C9181F-1D56-4C4B-BD5A-91A5AD4DD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89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8" rIns="96632" bIns="48318" numCol="1" anchor="t" anchorCtr="0" compatLnSpc="1">
            <a:prstTxWarp prst="textNoShape">
              <a:avLst/>
            </a:prstTxWarp>
          </a:bodyPr>
          <a:lstStyle>
            <a:lvl1pPr defTabSz="964789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8" rIns="96632" bIns="48318" numCol="1" anchor="t" anchorCtr="0" compatLnSpc="1">
            <a:prstTxWarp prst="textNoShape">
              <a:avLst/>
            </a:prstTxWarp>
          </a:bodyPr>
          <a:lstStyle>
            <a:lvl1pPr algn="r" defTabSz="964789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8" rIns="96632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8" rIns="96632" bIns="48318" numCol="1" anchor="b" anchorCtr="0" compatLnSpc="1">
            <a:prstTxWarp prst="textNoShape">
              <a:avLst/>
            </a:prstTxWarp>
          </a:bodyPr>
          <a:lstStyle>
            <a:lvl1pPr defTabSz="964789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8" rIns="96632" bIns="48318" numCol="1" anchor="b" anchorCtr="0" compatLnSpc="1">
            <a:prstTxWarp prst="textNoShape">
              <a:avLst/>
            </a:prstTxWarp>
          </a:bodyPr>
          <a:lstStyle>
            <a:lvl1pPr algn="r" defTabSz="964789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A685B22D-8BC0-4ED7-B167-F45B52FD3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5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49AAB4E4-4665-467F-A483-69F6DE80FD26}" type="slidenum">
              <a:rPr lang="en-US" smtClean="0">
                <a:latin typeface="Arial" pitchFamily="34" charset="0"/>
              </a:rPr>
              <a:pPr defTabSz="963528"/>
              <a:t>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3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14B73AC7-5FF0-4651-9031-368A99707527}" type="slidenum">
              <a:rPr lang="en-US" smtClean="0">
                <a:latin typeface="Arial" pitchFamily="34" charset="0"/>
              </a:rPr>
              <a:pPr defTabSz="963528"/>
              <a:t>10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56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5B3178A8-7571-46ED-B6C8-0A5D9DE2EA3C}" type="slidenum">
              <a:rPr lang="en-US" smtClean="0">
                <a:latin typeface="Arial" pitchFamily="34" charset="0"/>
              </a:rPr>
              <a:pPr defTabSz="963528"/>
              <a:t>11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0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B169D304-90BA-4371-8FDF-005EAA798513}" type="slidenum">
              <a:rPr lang="en-US" smtClean="0">
                <a:latin typeface="Arial" pitchFamily="34" charset="0"/>
              </a:rPr>
              <a:pPr defTabSz="963528"/>
              <a:t>12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2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6F44A390-3DD7-4937-985A-EC0BFE8E26EC}" type="slidenum">
              <a:rPr lang="en-US" smtClean="0">
                <a:latin typeface="Arial" pitchFamily="34" charset="0"/>
              </a:rPr>
              <a:pPr defTabSz="963528"/>
              <a:t>13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66052D63-2BAF-4C17-868F-F7F8C657C65B}" type="slidenum">
              <a:rPr lang="en-US" smtClean="0">
                <a:latin typeface="Arial" pitchFamily="34" charset="0"/>
              </a:rPr>
              <a:pPr defTabSz="963528"/>
              <a:t>14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56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22D-8BC0-4ED7-B167-F45B52FD3D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7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771A9F9C-7D5B-4D51-8309-AE0C909CD81B}" type="slidenum">
              <a:rPr lang="en-US" smtClean="0">
                <a:latin typeface="Arial" pitchFamily="34" charset="0"/>
              </a:rPr>
              <a:pPr defTabSz="963528"/>
              <a:t>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55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F76BC01B-CD2D-4495-BAF2-5EE184767AD9}" type="slidenum">
              <a:rPr lang="en-US" smtClean="0">
                <a:latin typeface="Arial" pitchFamily="34" charset="0"/>
              </a:rPr>
              <a:pPr defTabSz="963528"/>
              <a:t>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0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22D-8BC0-4ED7-B167-F45B52FD3D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3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1D35D05B-49D6-4B48-BDB2-209677223552}" type="slidenum">
              <a:rPr lang="en-US" smtClean="0">
                <a:latin typeface="Arial" pitchFamily="34" charset="0"/>
              </a:rPr>
              <a:pPr defTabSz="963528"/>
              <a:t>19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3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13805A6C-B64F-40CE-A503-6637869D8997}" type="slidenum">
              <a:rPr lang="en-US" smtClean="0">
                <a:latin typeface="Arial" pitchFamily="34" charset="0"/>
              </a:rPr>
              <a:pPr defTabSz="963528"/>
              <a:t>2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88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E2678BB1-8B64-4449-A0AF-A30344BBB436}" type="slidenum">
              <a:rPr lang="en-US" smtClean="0">
                <a:latin typeface="Arial" pitchFamily="34" charset="0"/>
              </a:rPr>
              <a:pPr defTabSz="963528"/>
              <a:t>20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86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515B46EF-84C2-44F3-B814-BB418E0F067C}" type="slidenum">
              <a:rPr lang="en-US" smtClean="0">
                <a:latin typeface="Arial" pitchFamily="34" charset="0"/>
              </a:rPr>
              <a:pPr defTabSz="963528"/>
              <a:t>21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8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0022BE04-97BB-412C-9B8C-C3F58956BD9A}" type="slidenum">
              <a:rPr lang="en-US" smtClean="0">
                <a:latin typeface="Arial" pitchFamily="34" charset="0"/>
              </a:rPr>
              <a:pPr defTabSz="963528"/>
              <a:t>22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89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CF5D4267-2F0E-49CF-A9F5-356553F3BC25}" type="slidenum">
              <a:rPr lang="en-US" smtClean="0">
                <a:latin typeface="Arial" pitchFamily="34" charset="0"/>
              </a:rPr>
              <a:pPr defTabSz="963528"/>
              <a:t>23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6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2A2E4F88-C38A-4C8E-B6AA-AC7071B26A8D}" type="slidenum">
              <a:rPr lang="en-US" smtClean="0">
                <a:latin typeface="Arial" pitchFamily="34" charset="0"/>
              </a:rPr>
              <a:pPr defTabSz="963528"/>
              <a:t>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9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2B7E0616-756B-4B9F-9BDF-0C430F8CB84E}" type="slidenum">
              <a:rPr lang="en-US" smtClean="0">
                <a:latin typeface="Arial" pitchFamily="34" charset="0"/>
              </a:rPr>
              <a:pPr defTabSz="963528"/>
              <a:t>4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6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16681BF4-A4E5-4617-B368-099C3D651EE7}" type="slidenum">
              <a:rPr lang="en-US" smtClean="0">
                <a:latin typeface="Arial" pitchFamily="34" charset="0"/>
              </a:rPr>
              <a:pPr defTabSz="963528"/>
              <a:t>5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5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42769148-3EF9-4245-B46E-3B41BDE5715A}" type="slidenum">
              <a:rPr lang="en-US" smtClean="0">
                <a:latin typeface="Arial" pitchFamily="34" charset="0"/>
              </a:rPr>
              <a:pPr defTabSz="963528"/>
              <a:t>6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6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C5D3197B-B99A-4A4A-9092-B90B70AB3521}" type="slidenum">
              <a:rPr lang="en-US" smtClean="0">
                <a:latin typeface="Arial" pitchFamily="34" charset="0"/>
              </a:rPr>
              <a:pPr defTabSz="963528"/>
              <a:t>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2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96D0452E-D3CD-4DDD-B2D7-EA9CDCC6E416}" type="slidenum">
              <a:rPr lang="en-US" smtClean="0">
                <a:latin typeface="Arial" pitchFamily="34" charset="0"/>
              </a:rPr>
              <a:pPr defTabSz="963528"/>
              <a:t>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3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528"/>
            <a:fld id="{2CC178C5-CF19-4189-8019-62B164D79233}" type="slidenum">
              <a:rPr lang="en-US" smtClean="0">
                <a:latin typeface="Arial" pitchFamily="34" charset="0"/>
              </a:rPr>
              <a:pPr defTabSz="963528"/>
              <a:t>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4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5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D6B297D9-CB45-4672-A8D4-54ACF4EA67F9}" type="slidenum">
              <a:rPr lang="en-US" sz="1800">
                <a:latin typeface="Arial" charset="0"/>
              </a:rPr>
              <a:pPr eaLnBrk="0" hangingPunct="0">
                <a:defRPr/>
              </a:pPr>
              <a:t>‹#›</a:t>
            </a:fld>
            <a:endParaRPr lang="en-US" sz="1800" dirty="0"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3311879" y="6642100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800" b="0" i="1" dirty="0">
                <a:latin typeface="Arial" charset="0"/>
              </a:rPr>
              <a:t>Copyright </a:t>
            </a:r>
            <a:r>
              <a:rPr lang="en-US" sz="800" b="0" i="1">
                <a:latin typeface="Arial" charset="0"/>
              </a:rPr>
              <a:t>© 2019 M. E. Kabay.  </a:t>
            </a:r>
            <a:r>
              <a:rPr lang="en-US" sz="800" b="0" i="1" dirty="0">
                <a:latin typeface="Arial" charset="0"/>
              </a:rPr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vacyrights.org/fs/fs17g-CrimIdTheft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trc@idtheftcenter.org" TargetMode="External"/><Relationship Id="rId4" Type="http://schemas.openxmlformats.org/officeDocument/2006/relationships/hyperlink" Target="http://www.idtheftcenter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bclocal.go.com/kgo/story?section=7on_your_side&amp;id=4711055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opa/2008/05/canspam.s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pam.abuse.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www.cloudmark.com/en/home.html" TargetMode="External"/><Relationship Id="rId4" Type="http://schemas.openxmlformats.org/officeDocument/2006/relationships/hyperlink" Target="mailto:mekabay@gmail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mlaws.com/id-theft-statistic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antiphishing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i.gov/page2/june07/idtheft061807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troit.fbi.gov/dojpressrel/pressrel07/de032907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globalsecurity.org/military/world/para/executive_outcomes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2819400"/>
          </a:xfrm>
        </p:spPr>
        <p:txBody>
          <a:bodyPr/>
          <a:lstStyle/>
          <a:p>
            <a:pPr algn="ctr"/>
            <a:r>
              <a:rPr lang="en-US" sz="6000"/>
              <a:t>Legal Issues in </a:t>
            </a:r>
            <a:r>
              <a:rPr lang="en-US" sz="6000" dirty="0"/>
              <a:t>Cybercrime Cases:  </a:t>
            </a:r>
            <a:r>
              <a:rPr lang="en-US" sz="6000" dirty="0" err="1"/>
              <a:t>Cyberfraud</a:t>
            </a:r>
            <a:r>
              <a:rPr lang="en-US" sz="6000" dirty="0"/>
              <a:t> &amp; Spam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>
                <a:latin typeface="+mn-lt"/>
              </a:rPr>
              <a:t>CJ341/IA241 </a:t>
            </a:r>
            <a:r>
              <a:rPr lang="en-US" sz="3600" dirty="0">
                <a:latin typeface="+mn-lt"/>
              </a:rPr>
              <a:t>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#23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cs typeface="Arial" pitchFamily="34" charset="0"/>
              </a:rPr>
              <a:t>M. E. Kabay, PhD, CISSP-ISSMP</a:t>
            </a:r>
          </a:p>
          <a:p>
            <a:pPr algn="ctr"/>
            <a:endParaRPr lang="en-US" sz="2400" dirty="0">
              <a:cs typeface="Arial" pitchFamily="34" charset="0"/>
            </a:endParaRPr>
          </a:p>
          <a:p>
            <a:pPr algn="ctr"/>
            <a:r>
              <a:rPr lang="en-US" sz="2400">
                <a:cs typeface="Arial" pitchFamily="34" charset="0"/>
              </a:rPr>
              <a:t>School of Cybersecurity, Data Science &amp; Computing</a:t>
            </a:r>
          </a:p>
          <a:p>
            <a:pPr algn="ctr"/>
            <a:r>
              <a:rPr lang="en-US" sz="2400">
                <a:cs typeface="Arial" pitchFamily="34" charset="0"/>
              </a:rPr>
              <a:t>Norwich University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12700"/>
            <a:ext cx="8153400" cy="1143000"/>
          </a:xfrm>
        </p:spPr>
        <p:txBody>
          <a:bodyPr/>
          <a:lstStyle/>
          <a:p>
            <a:r>
              <a:rPr lang="en-US" dirty="0"/>
              <a:t>Resources for Fraud Victims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86800" cy="5410200"/>
          </a:xfrm>
        </p:spPr>
        <p:txBody>
          <a:bodyPr/>
          <a:lstStyle/>
          <a:p>
            <a:r>
              <a:rPr lang="en-US" dirty="0"/>
              <a:t>Who should bear responsibility for fraud?</a:t>
            </a:r>
          </a:p>
          <a:p>
            <a:r>
              <a:rPr lang="en-US" dirty="0"/>
              <a:t>What responsibility, if any, do we have to prevent or minimize risk of fraud?</a:t>
            </a:r>
          </a:p>
          <a:p>
            <a:pPr lvl="1"/>
            <a:r>
              <a:rPr lang="en-US" dirty="0"/>
              <a:t>Document destruction</a:t>
            </a:r>
          </a:p>
          <a:p>
            <a:pPr lvl="2"/>
            <a:r>
              <a:rPr lang="en-US" dirty="0"/>
              <a:t>E.g., Shredding sensitive </a:t>
            </a:r>
            <a:br>
              <a:rPr lang="en-US" dirty="0"/>
            </a:br>
            <a:r>
              <a:rPr lang="en-US" dirty="0"/>
              <a:t>information</a:t>
            </a:r>
          </a:p>
          <a:p>
            <a:pPr lvl="1"/>
            <a:r>
              <a:rPr lang="en-US" dirty="0"/>
              <a:t>Password integrity</a:t>
            </a:r>
          </a:p>
          <a:p>
            <a:pPr lvl="2"/>
            <a:r>
              <a:rPr lang="en-US" dirty="0"/>
              <a:t>Don’t use same PW on</a:t>
            </a:r>
            <a:br>
              <a:rPr lang="en-US" dirty="0"/>
            </a:br>
            <a:r>
              <a:rPr lang="en-US" dirty="0"/>
              <a:t>multiple sites</a:t>
            </a:r>
          </a:p>
          <a:p>
            <a:pPr lvl="1"/>
            <a:r>
              <a:rPr lang="en-US" dirty="0"/>
              <a:t>Scams</a:t>
            </a:r>
          </a:p>
          <a:p>
            <a:pPr lvl="2"/>
            <a:r>
              <a:rPr lang="en-US" dirty="0"/>
              <a:t>E.g., self-education</a:t>
            </a:r>
          </a:p>
          <a:p>
            <a:r>
              <a:rPr lang="en-US" dirty="0"/>
              <a:t>If it happens to you…</a:t>
            </a:r>
          </a:p>
          <a:p>
            <a:pPr lvl="1"/>
            <a:r>
              <a:rPr lang="en-US" dirty="0"/>
              <a:t>Visit </a:t>
            </a:r>
            <a:r>
              <a:rPr lang="en-US" i="1" dirty="0"/>
              <a:t>Privacy Rights Clearinghouse</a:t>
            </a:r>
            <a:br>
              <a:rPr lang="en-US" dirty="0"/>
            </a:br>
            <a:r>
              <a:rPr lang="en-US" dirty="0">
                <a:latin typeface="Arial Narrow" pitchFamily="34" charset="0"/>
                <a:hlinkClick r:id="rId3"/>
              </a:rPr>
              <a:t>http://www.privacyrights.org/fs/fs17g-CrimIdTheft.htm</a:t>
            </a:r>
            <a:r>
              <a:rPr lang="en-US" dirty="0"/>
              <a:t> 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79" y="1905000"/>
            <a:ext cx="4125722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2362200" y="0"/>
            <a:ext cx="4419600" cy="1143000"/>
          </a:xfrm>
        </p:spPr>
        <p:txBody>
          <a:bodyPr/>
          <a:lstStyle/>
          <a:p>
            <a:r>
              <a:rPr lang="en-US"/>
              <a:t>Privacy Rights Clearinghouse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67400" cy="1273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29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-76200" y="1371600"/>
            <a:ext cx="9220200" cy="5181600"/>
          </a:xfrm>
        </p:spPr>
        <p:txBody>
          <a:bodyPr/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Fact Sheet 17(g):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Criminal Identity Theft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Copyright © 2001-2008.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Privacy Rights Clearinghouse / UCAN and Identity Theft Resource Center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Posted May 2001.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Revised August 2008.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en-US" dirty="0"/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Identity Theft Resource Center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P.O. Box 26833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San Diego, CA 92126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(858) 693-7935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Web: </a:t>
            </a:r>
            <a:r>
              <a:rPr lang="en-US" dirty="0">
                <a:hlinkClick r:id="rId4"/>
              </a:rPr>
              <a:t>www.idtheftcenter.org</a:t>
            </a:r>
            <a:r>
              <a:rPr lang="en-US" dirty="0"/>
              <a:t> 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Email: </a:t>
            </a:r>
            <a:r>
              <a:rPr lang="en-US" dirty="0">
                <a:hlinkClick r:id="rId5"/>
              </a:rPr>
              <a:t>itrc@idtheftcenter.org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r>
              <a:rPr lang="en-US" dirty="0"/>
              <a:t>Spam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876800" cy="5181600"/>
          </a:xfrm>
        </p:spPr>
        <p:txBody>
          <a:bodyPr/>
          <a:lstStyle/>
          <a:p>
            <a:r>
              <a:rPr lang="en-US" dirty="0"/>
              <a:t>Controlling the Assault of Non-Solicited Pornography and Marketing Act of 2003 (CAN-SPAM)</a:t>
            </a:r>
          </a:p>
          <a:p>
            <a:pPr lvl="1"/>
            <a:r>
              <a:rPr lang="en-US" dirty="0"/>
              <a:t>Applies to bulk, unsolicited, </a:t>
            </a:r>
            <a:br>
              <a:rPr lang="en-US" dirty="0"/>
            </a:br>
            <a:r>
              <a:rPr lang="en-US" dirty="0"/>
              <a:t>commercial emails</a:t>
            </a:r>
          </a:p>
          <a:p>
            <a:pPr lvl="1"/>
            <a:r>
              <a:rPr lang="en-US" dirty="0"/>
              <a:t>Attempts to limit </a:t>
            </a:r>
            <a:br>
              <a:rPr lang="en-US" dirty="0"/>
            </a:br>
            <a:r>
              <a:rPr lang="en-US" dirty="0"/>
              <a:t>email related fraud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5173486" cy="5451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CAN-SPAM Act Overview</a:t>
            </a:r>
            <a:br>
              <a:rPr lang="en-US" dirty="0"/>
            </a:br>
            <a:r>
              <a:rPr lang="en-US" sz="3200" dirty="0"/>
              <a:t>18 USC </a:t>
            </a:r>
            <a:r>
              <a:rPr lang="en-US" sz="3200" dirty="0">
                <a:cs typeface="Times New Roman" pitchFamily="18" charset="0"/>
              </a:rPr>
              <a:t>§1037</a:t>
            </a:r>
            <a:endParaRPr lang="en-US" sz="3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33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>
                <a:cs typeface="Times New Roman" pitchFamily="18" charset="0"/>
              </a:rPr>
              <a:t>Liability if individual: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cs typeface="Times New Roman" pitchFamily="18" charset="0"/>
              </a:rPr>
              <a:t>1. accesses a protected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computer without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authorization, and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intentionally initiates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transmission of multiple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commercial emails from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or through such computer;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cs typeface="Times New Roman" pitchFamily="18" charset="0"/>
              </a:rPr>
              <a:t>2. uses a protected computer to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relay or retransmit multiple commercial emails, with intent to deceive or mislead recipients, or any Internet access service, as to origin of messages;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cs typeface="Times New Roman" pitchFamily="18" charset="0"/>
              </a:rPr>
              <a:t>3. materially falsifies header information in such multiple commercial emails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34" y="914400"/>
            <a:ext cx="4709541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72200" y="6172200"/>
            <a:ext cx="2760692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(cont’d on next slide)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219200"/>
            <a:ext cx="5029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563"/>
            <a:ext cx="8153400" cy="780563"/>
          </a:xfrm>
        </p:spPr>
        <p:txBody>
          <a:bodyPr/>
          <a:lstStyle/>
          <a:p>
            <a:r>
              <a:rPr lang="en-US" dirty="0"/>
              <a:t>CAN-SPAM Act Overview (2)</a:t>
            </a:r>
            <a:endParaRPr lang="en-US" sz="320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6019800" cy="60198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cs typeface="Times New Roman" pitchFamily="18" charset="0"/>
              </a:rPr>
              <a:t>Liability if individual: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Times New Roman" pitchFamily="18" charset="0"/>
              </a:rPr>
              <a:t>4. registers, using Information that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materially falsifies the identity of the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actual registrant, for five or more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email accounts or online user accounts or two or more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domain names and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intentionally initiates the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transmission of multiple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commercial email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messages from any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combination of such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accounts or domain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names, 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 dirty="0"/>
              <a:t>CAN-SPAM Act Overview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153400" cy="5486400"/>
          </a:xfrm>
        </p:spPr>
        <p:txBody>
          <a:bodyPr/>
          <a:lstStyle/>
          <a:p>
            <a:pPr lvl="0"/>
            <a:r>
              <a:rPr lang="en-US" dirty="0"/>
              <a:t>5. falsely represents oneself to be the registrant or the legitimate successor in interest to the registrant of 5 or more IP addresses, and intentionally initiates the transmission </a:t>
            </a:r>
            <a:br>
              <a:rPr lang="en-US" dirty="0"/>
            </a:br>
            <a:r>
              <a:rPr lang="en-US" dirty="0"/>
              <a:t>of multiple </a:t>
            </a:r>
            <a:br>
              <a:rPr lang="en-US" dirty="0"/>
            </a:br>
            <a:r>
              <a:rPr lang="en-US" dirty="0"/>
              <a:t>commercial </a:t>
            </a:r>
            <a:br>
              <a:rPr lang="en-US" dirty="0"/>
            </a:br>
            <a:r>
              <a:rPr lang="en-US" dirty="0"/>
              <a:t>email messages </a:t>
            </a:r>
            <a:br>
              <a:rPr lang="en-US" dirty="0"/>
            </a:br>
            <a:r>
              <a:rPr lang="en-US" dirty="0"/>
              <a:t>from such </a:t>
            </a:r>
            <a:br>
              <a:rPr lang="en-US" dirty="0"/>
            </a:br>
            <a:r>
              <a:rPr lang="en-US" dirty="0"/>
              <a:t>addresses, or </a:t>
            </a:r>
            <a:br>
              <a:rPr lang="en-US" dirty="0"/>
            </a:br>
            <a:r>
              <a:rPr lang="en-US" dirty="0"/>
              <a:t>conspires to do </a:t>
            </a:r>
            <a:br>
              <a:rPr lang="en-US" dirty="0"/>
            </a:br>
            <a:r>
              <a:rPr lang="en-US" dirty="0"/>
              <a:t>so.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59690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8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/>
              <a:t>CAN-SPAM </a:t>
            </a:r>
            <a:br>
              <a:rPr lang="en-US" dirty="0"/>
            </a:br>
            <a:r>
              <a:rPr lang="en-US" dirty="0"/>
              <a:t>Defenses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153400" cy="5334000"/>
          </a:xfrm>
        </p:spPr>
        <p:txBody>
          <a:bodyPr/>
          <a:lstStyle/>
          <a:p>
            <a:r>
              <a:rPr lang="en-US" dirty="0"/>
              <a:t>Legal Spam</a:t>
            </a:r>
          </a:p>
          <a:p>
            <a:pPr lvl="1"/>
            <a:r>
              <a:rPr lang="en-US" dirty="0"/>
              <a:t>CAN-SPAM compliant </a:t>
            </a:r>
            <a:br>
              <a:rPr lang="en-US" dirty="0"/>
            </a:br>
            <a:r>
              <a:rPr lang="en-US" dirty="0"/>
              <a:t>unsolicited, commercial </a:t>
            </a:r>
            <a:br>
              <a:rPr lang="en-US" dirty="0"/>
            </a:br>
            <a:r>
              <a:rPr lang="en-US" dirty="0"/>
              <a:t>bulk email</a:t>
            </a:r>
          </a:p>
          <a:p>
            <a:pPr lvl="2"/>
            <a:r>
              <a:rPr lang="en-US" dirty="0"/>
              <a:t>E.g., Opt-Out</a:t>
            </a:r>
          </a:p>
          <a:p>
            <a:r>
              <a:rPr lang="en-US" dirty="0"/>
              <a:t>Limited Use</a:t>
            </a:r>
          </a:p>
          <a:p>
            <a:pPr lvl="1"/>
            <a:r>
              <a:rPr lang="en-US" dirty="0"/>
              <a:t>2004:  First criminal </a:t>
            </a:r>
            <a:br>
              <a:rPr lang="en-US" dirty="0"/>
            </a:br>
            <a:r>
              <a:rPr lang="en-US" dirty="0"/>
              <a:t>conviction</a:t>
            </a:r>
          </a:p>
          <a:p>
            <a:pPr lvl="2"/>
            <a:r>
              <a:rPr lang="en-US" dirty="0"/>
              <a:t>Nicholas </a:t>
            </a:r>
            <a:r>
              <a:rPr lang="en-US" dirty="0" err="1"/>
              <a:t>Tombros</a:t>
            </a:r>
            <a:r>
              <a:rPr lang="en-US" dirty="0"/>
              <a:t>, admitted guilt to </a:t>
            </a:r>
            <a:r>
              <a:rPr lang="en-US" i="1" dirty="0" err="1"/>
              <a:t>wardriving</a:t>
            </a:r>
            <a:r>
              <a:rPr lang="en-US" dirty="0"/>
              <a:t> in Los Angeles suburb for wireless access to send spam </a:t>
            </a:r>
          </a:p>
          <a:p>
            <a:pPr lvl="2"/>
            <a:r>
              <a:rPr lang="en-US" dirty="0"/>
              <a:t>Charged under provision of CAN-SPAM Act that prohibits unauthorized access to send email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199"/>
            <a:ext cx="4572001" cy="420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8229600" cy="838200"/>
          </a:xfrm>
        </p:spPr>
        <p:txBody>
          <a:bodyPr/>
          <a:lstStyle/>
          <a:p>
            <a:r>
              <a:rPr lang="en-US" dirty="0"/>
              <a:t>Spam Law Loopholes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3919875" cy="5562600"/>
          </a:xfrm>
        </p:spPr>
        <p:txBody>
          <a:bodyPr/>
          <a:lstStyle/>
          <a:p>
            <a:r>
              <a:rPr lang="en-US" dirty="0"/>
              <a:t>Circumventing the law</a:t>
            </a:r>
          </a:p>
          <a:p>
            <a:pPr lvl="1"/>
            <a:r>
              <a:rPr lang="en-US" dirty="0"/>
              <a:t>CAN-SPAM Act argued to yield opposite result – i.e., you </a:t>
            </a:r>
            <a:r>
              <a:rPr lang="en-US" i="1" dirty="0"/>
              <a:t>can </a:t>
            </a:r>
            <a:r>
              <a:rPr lang="en-US" dirty="0"/>
              <a:t>spam</a:t>
            </a:r>
          </a:p>
          <a:p>
            <a:pPr lvl="1"/>
            <a:r>
              <a:rPr lang="en-US" dirty="0"/>
              <a:t>Spammers have discovered ways around law</a:t>
            </a:r>
          </a:p>
          <a:p>
            <a:pPr lvl="2"/>
            <a:r>
              <a:rPr lang="en-US" dirty="0"/>
              <a:t>E.g., claiming “Pre-Existing Business Relationship” that authorizes spam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75" y="990600"/>
            <a:ext cx="4995525" cy="547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010400" cy="838200"/>
          </a:xfrm>
        </p:spPr>
        <p:txBody>
          <a:bodyPr/>
          <a:lstStyle/>
          <a:p>
            <a:r>
              <a:rPr lang="en-US" dirty="0"/>
              <a:t>Spam Law Loopholes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7772400" cy="5562600"/>
          </a:xfrm>
        </p:spPr>
        <p:txBody>
          <a:bodyPr/>
          <a:lstStyle/>
          <a:p>
            <a:r>
              <a:rPr lang="en-US" dirty="0"/>
              <a:t>Telephones being abused</a:t>
            </a:r>
          </a:p>
          <a:p>
            <a:pPr lvl="1"/>
            <a:r>
              <a:rPr lang="en-US" dirty="0" err="1"/>
              <a:t>Robodiallers</a:t>
            </a:r>
            <a:r>
              <a:rPr lang="en-US" dirty="0"/>
              <a:t> call more phones than </a:t>
            </a:r>
            <a:br>
              <a:rPr lang="en-US" dirty="0"/>
            </a:br>
            <a:r>
              <a:rPr lang="en-US" dirty="0"/>
              <a:t>numbers of operators available</a:t>
            </a:r>
          </a:p>
          <a:p>
            <a:pPr lvl="1"/>
            <a:r>
              <a:rPr lang="en-US" dirty="0"/>
              <a:t>Make victim wait for human attendant</a:t>
            </a:r>
          </a:p>
          <a:p>
            <a:pPr lvl="1"/>
            <a:r>
              <a:rPr lang="en-US" dirty="0"/>
              <a:t>May also mask return number on </a:t>
            </a:r>
            <a:br>
              <a:rPr lang="en-US" dirty="0"/>
            </a:br>
            <a:r>
              <a:rPr lang="en-US" dirty="0"/>
              <a:t>caller-ID</a:t>
            </a:r>
          </a:p>
          <a:p>
            <a:pPr lvl="1"/>
            <a:r>
              <a:rPr lang="en-US" dirty="0"/>
              <a:t>Or fake a “disconnected” signal when </a:t>
            </a:r>
            <a:br>
              <a:rPr lang="en-US" dirty="0"/>
            </a:br>
            <a:r>
              <a:rPr lang="en-US" dirty="0"/>
              <a:t>user calls back</a:t>
            </a:r>
          </a:p>
          <a:p>
            <a:r>
              <a:rPr lang="en-US" dirty="0"/>
              <a:t>Cell phones also being abused</a:t>
            </a:r>
          </a:p>
          <a:p>
            <a:pPr lvl="1"/>
            <a:r>
              <a:rPr lang="en-US" dirty="0"/>
              <a:t>Unwanted text messaging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4520" y="6455538"/>
            <a:ext cx="647408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lvl="1"/>
            <a:r>
              <a:rPr lang="en-US" sz="1800" dirty="0">
                <a:latin typeface="Arial Narrow" pitchFamily="34" charset="0"/>
                <a:hlinkClick r:id="rId5"/>
              </a:rPr>
              <a:t>http://abclocal.go.com/kgo/story?section=7on_your_side&amp;id=4711055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103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Revised CAN-SPAM Rules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791200"/>
          </a:xfrm>
        </p:spPr>
        <p:txBody>
          <a:bodyPr/>
          <a:lstStyle/>
          <a:p>
            <a:pPr>
              <a:defRPr/>
            </a:pPr>
            <a:r>
              <a:rPr lang="en-US" dirty="0"/>
              <a:t>May 12, 2008: FTC Approves New Rule Provision Under the CAN-SPAM Act</a:t>
            </a:r>
          </a:p>
          <a:p>
            <a:pPr lvl="1">
              <a:defRPr/>
            </a:pPr>
            <a:r>
              <a:rPr lang="en-US" dirty="0">
                <a:latin typeface="Arial Narrow" pitchFamily="34" charset="0"/>
                <a:hlinkClick r:id="rId3"/>
              </a:rPr>
              <a:t>http://www.ftc.gov/opa/2008/05/canspam.shtm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n-US" dirty="0"/>
              <a:t>Four new terms</a:t>
            </a:r>
          </a:p>
          <a:p>
            <a:pPr marL="914400" lvl="1" indent="-457200">
              <a:defRPr/>
            </a:pPr>
            <a:r>
              <a:rPr lang="en-US" dirty="0"/>
              <a:t>Spam victim requesting removal </a:t>
            </a:r>
            <a:br>
              <a:rPr lang="en-US" dirty="0"/>
            </a:br>
            <a:r>
              <a:rPr lang="en-US" dirty="0"/>
              <a:t>from spammer’s list cannot be </a:t>
            </a:r>
            <a:br>
              <a:rPr lang="en-US" dirty="0"/>
            </a:br>
            <a:r>
              <a:rPr lang="en-US" dirty="0"/>
              <a:t>required to</a:t>
            </a:r>
          </a:p>
          <a:p>
            <a:pPr marL="1371600" lvl="2" indent="-457200">
              <a:defRPr/>
            </a:pPr>
            <a:r>
              <a:rPr lang="en-US" dirty="0"/>
              <a:t>Pay for removal</a:t>
            </a:r>
          </a:p>
          <a:p>
            <a:pPr marL="1371600" lvl="2" indent="-457200">
              <a:defRPr/>
            </a:pPr>
            <a:r>
              <a:rPr lang="en-US" dirty="0"/>
              <a:t>Provide information other </a:t>
            </a:r>
            <a:br>
              <a:rPr lang="en-US" dirty="0"/>
            </a:br>
            <a:r>
              <a:rPr lang="en-US" dirty="0"/>
              <a:t>than email address &amp; </a:t>
            </a:r>
            <a:br>
              <a:rPr lang="en-US" dirty="0"/>
            </a:br>
            <a:r>
              <a:rPr lang="en-US" dirty="0"/>
              <a:t>opt-out preferences</a:t>
            </a:r>
          </a:p>
          <a:p>
            <a:pPr marL="1371600" lvl="2" indent="-457200">
              <a:defRPr/>
            </a:pPr>
            <a:r>
              <a:rPr lang="en-US" dirty="0"/>
              <a:t>Take any other steps other </a:t>
            </a:r>
            <a:br>
              <a:rPr lang="en-US" dirty="0"/>
            </a:br>
            <a:r>
              <a:rPr lang="en-US" dirty="0"/>
              <a:t>than a single email message </a:t>
            </a:r>
            <a:br>
              <a:rPr lang="en-US" dirty="0"/>
            </a:br>
            <a:r>
              <a:rPr lang="en-US" dirty="0"/>
              <a:t>or visit to single Web page</a:t>
            </a:r>
            <a:endParaRPr lang="en-US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1"/>
            <a:ext cx="35814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124200" y="6229291"/>
            <a:ext cx="2760692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lvl="2"/>
            <a:r>
              <a:rPr lang="en-US" i="1" dirty="0"/>
              <a:t>(cont’d on next slide)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00600" cy="5257800"/>
          </a:xfrm>
        </p:spPr>
        <p:txBody>
          <a:bodyPr/>
          <a:lstStyle/>
          <a:p>
            <a:r>
              <a:rPr lang="en-US" dirty="0" err="1"/>
              <a:t>Cyberfraud</a:t>
            </a:r>
            <a:endParaRPr lang="en-US" dirty="0"/>
          </a:p>
          <a:p>
            <a:pPr lvl="1"/>
            <a:r>
              <a:rPr lang="en-US" dirty="0"/>
              <a:t>APWG Stats</a:t>
            </a:r>
          </a:p>
          <a:p>
            <a:pPr lvl="1"/>
            <a:r>
              <a:rPr lang="en-US" dirty="0"/>
              <a:t>ID Theft News</a:t>
            </a:r>
          </a:p>
          <a:p>
            <a:pPr lvl="1"/>
            <a:r>
              <a:rPr lang="en-US" dirty="0"/>
              <a:t>ITAD (1998)</a:t>
            </a:r>
          </a:p>
          <a:p>
            <a:pPr lvl="1"/>
            <a:r>
              <a:rPr lang="en-US" dirty="0"/>
              <a:t>ID Theft Penalties</a:t>
            </a:r>
          </a:p>
          <a:p>
            <a:pPr lvl="1"/>
            <a:r>
              <a:rPr lang="en-US" dirty="0"/>
              <a:t>Defending ID Theft</a:t>
            </a:r>
          </a:p>
          <a:p>
            <a:pPr lvl="1"/>
            <a:r>
              <a:rPr lang="en-US" dirty="0"/>
              <a:t>Resources for Fraud Victims</a:t>
            </a:r>
          </a:p>
          <a:p>
            <a:r>
              <a:rPr lang="en-US" dirty="0"/>
              <a:t>Spam</a:t>
            </a:r>
          </a:p>
          <a:p>
            <a:pPr lvl="1"/>
            <a:r>
              <a:rPr lang="en-US" dirty="0"/>
              <a:t>CAN-SPAM Act</a:t>
            </a:r>
          </a:p>
          <a:p>
            <a:pPr lvl="1"/>
            <a:r>
              <a:rPr lang="en-US" dirty="0"/>
              <a:t>Notes on Technical Anti-Spam Measures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254500" cy="676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Revised CAN-SPAM Rules [2]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153400" cy="5410200"/>
          </a:xfrm>
        </p:spPr>
        <p:txBody>
          <a:bodyPr/>
          <a:lstStyle/>
          <a:p>
            <a:r>
              <a:rPr lang="en-US" dirty="0"/>
              <a:t>Four new terms (cont’d)</a:t>
            </a:r>
          </a:p>
          <a:p>
            <a:pPr lvl="1"/>
            <a:r>
              <a:rPr lang="en-US" dirty="0"/>
              <a:t>Definition of “sender” modified</a:t>
            </a:r>
          </a:p>
          <a:p>
            <a:pPr lvl="2"/>
            <a:r>
              <a:rPr lang="en-US" dirty="0"/>
              <a:t>Easier to determine which </a:t>
            </a:r>
            <a:br>
              <a:rPr lang="en-US" dirty="0"/>
            </a:br>
            <a:r>
              <a:rPr lang="en-US" dirty="0"/>
              <a:t>of multiple parties in </a:t>
            </a:r>
            <a:br>
              <a:rPr lang="en-US" dirty="0"/>
            </a:br>
            <a:r>
              <a:rPr lang="en-US" dirty="0"/>
              <a:t>spam is responsible</a:t>
            </a:r>
          </a:p>
          <a:p>
            <a:pPr lvl="1"/>
            <a:r>
              <a:rPr lang="en-US" dirty="0"/>
              <a:t>Sender of spam can </a:t>
            </a:r>
            <a:br>
              <a:rPr lang="en-US" dirty="0"/>
            </a:br>
            <a:r>
              <a:rPr lang="en-US" dirty="0"/>
              <a:t>include P.O. box or </a:t>
            </a:r>
            <a:br>
              <a:rPr lang="en-US" dirty="0"/>
            </a:br>
            <a:r>
              <a:rPr lang="en-US" dirty="0"/>
              <a:t>Private Mailbox</a:t>
            </a:r>
          </a:p>
          <a:p>
            <a:pPr lvl="2"/>
            <a:r>
              <a:rPr lang="en-US" dirty="0"/>
              <a:t>Satisfy CAN-SPAM </a:t>
            </a:r>
            <a:br>
              <a:rPr lang="en-US" dirty="0"/>
            </a:br>
            <a:r>
              <a:rPr lang="en-US" dirty="0"/>
              <a:t>requirement for “valid </a:t>
            </a:r>
            <a:br>
              <a:rPr lang="en-US" dirty="0"/>
            </a:br>
            <a:r>
              <a:rPr lang="en-US" dirty="0"/>
              <a:t>physical postal address”</a:t>
            </a:r>
          </a:p>
          <a:p>
            <a:pPr lvl="1"/>
            <a:r>
              <a:rPr lang="en-US" dirty="0"/>
              <a:t>Definition of “person” clarified</a:t>
            </a:r>
          </a:p>
          <a:p>
            <a:pPr lvl="2"/>
            <a:r>
              <a:rPr lang="en-US" dirty="0"/>
              <a:t>Not limited to “natural persons”</a:t>
            </a:r>
          </a:p>
          <a:p>
            <a:pPr lvl="2"/>
            <a:r>
              <a:rPr lang="en-US" dirty="0"/>
              <a:t>I.e., corporations or other entities have rights to opt out of spam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99746" cy="4943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Notes on Technical Anti-Spam Measures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096000" cy="525780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>
                <a:latin typeface="Arial Narrow" pitchFamily="34" charset="0"/>
                <a:hlinkClick r:id="rId3"/>
              </a:rPr>
              <a:t>http://spam.abuse.net/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r>
              <a:rPr lang="en-US" dirty="0"/>
              <a:t>Some email systems include excellent antispam: e.g., GMAIL</a:t>
            </a:r>
          </a:p>
          <a:p>
            <a:pPr lvl="1"/>
            <a:r>
              <a:rPr lang="en-US" dirty="0">
                <a:latin typeface="Arial Narrow" pitchFamily="34" charset="0"/>
                <a:hlinkClick r:id="rId4"/>
              </a:rPr>
              <a:t>mekabay@gmail.com</a:t>
            </a:r>
            <a:r>
              <a:rPr lang="en-US" dirty="0"/>
              <a:t> received 447 spam messages </a:t>
            </a:r>
            <a:r>
              <a:rPr lang="en-US" i="1" dirty="0"/>
              <a:t>caught by GMAIL </a:t>
            </a:r>
            <a:r>
              <a:rPr lang="en-US" dirty="0"/>
              <a:t>in 1 week</a:t>
            </a:r>
          </a:p>
          <a:p>
            <a:pPr lvl="1"/>
            <a:r>
              <a:rPr lang="en-US" dirty="0"/>
              <a:t>Total non-spam emails in that week = 284</a:t>
            </a:r>
          </a:p>
          <a:p>
            <a:r>
              <a:rPr lang="en-US" dirty="0" err="1"/>
              <a:t>Cloudmark</a:t>
            </a:r>
            <a:r>
              <a:rPr lang="en-US" dirty="0"/>
              <a:t> collective </a:t>
            </a:r>
            <a:r>
              <a:rPr lang="en-US" dirty="0" err="1"/>
              <a:t>antispam</a:t>
            </a:r>
            <a:r>
              <a:rPr lang="en-US" dirty="0"/>
              <a:t> system</a:t>
            </a:r>
          </a:p>
          <a:p>
            <a:pPr lvl="1"/>
            <a:r>
              <a:rPr lang="en-US" dirty="0">
                <a:latin typeface="Arial Narrow" pitchFamily="34" charset="0"/>
                <a:hlinkClick r:id="rId5"/>
              </a:rPr>
              <a:t>http://www.cloudmark.com/en/home.html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lvl="1"/>
            <a:r>
              <a:rPr lang="en-US" dirty="0"/>
              <a:t>Millions of users collaborate to identify new spam – instant addition/distribution of signatures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79" y="990600"/>
            <a:ext cx="3050078" cy="4533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 dirty="0"/>
              <a:t>Questions for Class Discussion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458200" cy="5410200"/>
          </a:xfrm>
        </p:spPr>
        <p:txBody>
          <a:bodyPr/>
          <a:lstStyle/>
          <a:p>
            <a:pPr marL="457200" indent="-457200">
              <a:buFont typeface="Bookman Old Style" pitchFamily="18" charset="0"/>
              <a:buAutoNum type="arabicPeriod"/>
            </a:pPr>
            <a:r>
              <a:rPr lang="en-US" dirty="0"/>
              <a:t>Is spam a significant problem </a:t>
            </a:r>
            <a:br>
              <a:rPr lang="en-US" dirty="0"/>
            </a:br>
            <a:r>
              <a:rPr lang="en-US" dirty="0"/>
              <a:t>or is it being exaggerated?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en-US" dirty="0"/>
              <a:t>Do you think that the </a:t>
            </a:r>
            <a:br>
              <a:rPr lang="en-US" dirty="0"/>
            </a:br>
            <a:r>
              <a:rPr lang="en-US" dirty="0"/>
              <a:t>CAN-SPAM Act is working? </a:t>
            </a:r>
            <a:br>
              <a:rPr lang="en-US" dirty="0"/>
            </a:br>
            <a:r>
              <a:rPr lang="en-US" dirty="0"/>
              <a:t>Why or why not?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en-US" dirty="0"/>
              <a:t>Will technical anti-spam </a:t>
            </a:r>
            <a:br>
              <a:rPr lang="en-US" dirty="0"/>
            </a:br>
            <a:r>
              <a:rPr lang="en-US" dirty="0"/>
              <a:t>measures work? Why or </a:t>
            </a:r>
            <a:br>
              <a:rPr lang="en-US" dirty="0"/>
            </a:br>
            <a:r>
              <a:rPr lang="en-US" dirty="0"/>
              <a:t>why not?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en-US" dirty="0"/>
              <a:t>Can you suggest </a:t>
            </a:r>
            <a:br>
              <a:rPr lang="en-US" dirty="0"/>
            </a:br>
            <a:r>
              <a:rPr lang="en-US" dirty="0"/>
              <a:t>improved anti-spam laws? What would they entail?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en-US" dirty="0"/>
              <a:t>How would </a:t>
            </a:r>
            <a:r>
              <a:rPr lang="en-US" i="1" dirty="0"/>
              <a:t>you </a:t>
            </a:r>
            <a:r>
              <a:rPr lang="en-US" dirty="0"/>
              <a:t>propose to </a:t>
            </a:r>
            <a:br>
              <a:rPr lang="en-US" dirty="0"/>
            </a:br>
            <a:r>
              <a:rPr lang="en-US" dirty="0"/>
              <a:t>solve the spam problem?</a:t>
            </a:r>
          </a:p>
          <a:p>
            <a:pPr marL="457200" indent="-457200">
              <a:buFont typeface="Bookman Old Style" pitchFamily="18" charset="0"/>
              <a:buAutoNum type="arabicPeriod"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57" y="1143000"/>
            <a:ext cx="4687443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 dirty="0" err="1"/>
              <a:t>Cyberfraud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153400" cy="5257800"/>
          </a:xfrm>
        </p:spPr>
        <p:txBody>
          <a:bodyPr/>
          <a:lstStyle/>
          <a:p>
            <a:r>
              <a:rPr lang="en-US" dirty="0"/>
              <a:t>Online Fraud among fastest </a:t>
            </a:r>
            <a:br>
              <a:rPr lang="en-US" dirty="0"/>
            </a:br>
            <a:r>
              <a:rPr lang="en-US" dirty="0"/>
              <a:t>growing area of crimes </a:t>
            </a:r>
            <a:br>
              <a:rPr lang="en-US" dirty="0"/>
            </a:br>
            <a:r>
              <a:rPr lang="en-US" dirty="0"/>
              <a:t>(review notes for lecture 08)</a:t>
            </a:r>
          </a:p>
          <a:p>
            <a:r>
              <a:rPr lang="en-US" dirty="0"/>
              <a:t>ID Theft</a:t>
            </a:r>
          </a:p>
          <a:p>
            <a:pPr lvl="1"/>
            <a:r>
              <a:rPr lang="en-US" dirty="0"/>
              <a:t>Argued by some to be </a:t>
            </a:r>
            <a:br>
              <a:rPr lang="en-US" dirty="0"/>
            </a:br>
            <a:r>
              <a:rPr lang="en-US" dirty="0"/>
              <a:t>“inescapable”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SpamLaws</a:t>
            </a:r>
            <a:r>
              <a:rPr lang="en-US" dirty="0"/>
              <a:t> site: </a:t>
            </a:r>
            <a:br>
              <a:rPr lang="en-US" dirty="0"/>
            </a:br>
            <a:r>
              <a:rPr lang="en-US" dirty="0">
                <a:latin typeface="Arial Narrow" pitchFamily="34" charset="0"/>
                <a:hlinkClick r:id="rId3"/>
              </a:rPr>
              <a:t>http://www.spamlaws.com/id-theft-statistics.html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r>
              <a:rPr lang="en-US" dirty="0"/>
              <a:t>Phishing</a:t>
            </a:r>
          </a:p>
          <a:p>
            <a:pPr lvl="1"/>
            <a:r>
              <a:rPr lang="en-US" dirty="0"/>
              <a:t>Growing problem</a:t>
            </a:r>
          </a:p>
          <a:p>
            <a:pPr lvl="1"/>
            <a:r>
              <a:rPr lang="en-US" dirty="0"/>
              <a:t>Current stats from Anti-Phishing </a:t>
            </a:r>
            <a:br>
              <a:rPr lang="en-US" dirty="0"/>
            </a:br>
            <a:r>
              <a:rPr lang="en-US" dirty="0"/>
              <a:t>Working Group – APWG</a:t>
            </a:r>
          </a:p>
          <a:p>
            <a:pPr lvl="1"/>
            <a:r>
              <a:rPr lang="en-US" dirty="0">
                <a:latin typeface="Arial Narrow" pitchFamily="34" charset="0"/>
                <a:hlinkClick r:id="rId4"/>
              </a:rPr>
              <a:t>http://www.antiphishing.org/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54" y="76200"/>
            <a:ext cx="4308846" cy="349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23809"/>
            <a:ext cx="2543175" cy="2505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 dirty="0"/>
              <a:t>Company Identity Stolen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5791200"/>
          </a:xfrm>
        </p:spPr>
        <p:txBody>
          <a:bodyPr/>
          <a:lstStyle/>
          <a:p>
            <a:r>
              <a:rPr lang="en-US" dirty="0"/>
              <a:t>2007: FBI broke case in which a company stole another company’s identity!</a:t>
            </a:r>
          </a:p>
          <a:p>
            <a:r>
              <a:rPr lang="en-US" dirty="0">
                <a:latin typeface="Arial Narrow" pitchFamily="34" charset="0"/>
                <a:hlinkClick r:id="rId3"/>
              </a:rPr>
              <a:t>http://www.fbi.gov/page2/june07/idtheft061807.htm</a:t>
            </a:r>
            <a:r>
              <a:rPr lang="en-US" dirty="0">
                <a:latin typeface="Arial Narrow" pitchFamily="34" charset="0"/>
              </a:rPr>
              <a:t>   </a:t>
            </a:r>
          </a:p>
          <a:p>
            <a:r>
              <a:rPr lang="en-US" dirty="0"/>
              <a:t>Private security </a:t>
            </a:r>
            <a:br>
              <a:rPr lang="en-US" dirty="0"/>
            </a:br>
            <a:r>
              <a:rPr lang="en-US" dirty="0"/>
              <a:t>companies:</a:t>
            </a:r>
          </a:p>
          <a:p>
            <a:pPr lvl="1"/>
            <a:r>
              <a:rPr lang="en-US" dirty="0"/>
              <a:t>Executive </a:t>
            </a:r>
            <a:r>
              <a:rPr lang="en-US" i="1" dirty="0"/>
              <a:t>Outcome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Inc. (MI)</a:t>
            </a:r>
          </a:p>
          <a:p>
            <a:pPr lvl="1"/>
            <a:r>
              <a:rPr lang="en-US" dirty="0"/>
              <a:t>Executive </a:t>
            </a:r>
            <a:r>
              <a:rPr lang="en-US" i="1" dirty="0"/>
              <a:t>Outcomes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Inc. (South Africa)</a:t>
            </a:r>
          </a:p>
          <a:p>
            <a:pPr lvl="1"/>
            <a:r>
              <a:rPr lang="en-US" dirty="0"/>
              <a:t>(Cont’d on next slide)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82" y="1993900"/>
            <a:ext cx="5006118" cy="468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sz="3400"/>
              <a:t>FBI: Executive Outcome(s) [1]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534400" cy="5562600"/>
          </a:xfrm>
        </p:spPr>
        <p:txBody>
          <a:bodyPr/>
          <a:lstStyle/>
          <a:p>
            <a:r>
              <a:rPr lang="en-US" dirty="0"/>
              <a:t>2001: British debt collector</a:t>
            </a:r>
          </a:p>
          <a:p>
            <a:pPr lvl="1"/>
            <a:r>
              <a:rPr lang="en-US" dirty="0"/>
              <a:t>Offered to recover $23M for Executive </a:t>
            </a:r>
            <a:br>
              <a:rPr lang="en-US" dirty="0"/>
            </a:br>
            <a:r>
              <a:rPr lang="en-US" i="1" dirty="0"/>
              <a:t>Outcome</a:t>
            </a:r>
            <a:r>
              <a:rPr lang="en-US" dirty="0"/>
              <a:t> in MI</a:t>
            </a:r>
          </a:p>
          <a:p>
            <a:pPr lvl="1"/>
            <a:r>
              <a:rPr lang="en-US" dirty="0"/>
              <a:t>Owed by government of Sierra Leone </a:t>
            </a:r>
          </a:p>
          <a:p>
            <a:pPr lvl="1"/>
            <a:r>
              <a:rPr lang="en-US" dirty="0"/>
              <a:t>For military training, equipment, security</a:t>
            </a:r>
          </a:p>
          <a:p>
            <a:r>
              <a:rPr lang="en-US" dirty="0"/>
              <a:t>Actually owed to Executive </a:t>
            </a:r>
            <a:r>
              <a:rPr lang="en-US" i="1" dirty="0"/>
              <a:t>Outcome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/>
              <a:t> in SA</a:t>
            </a:r>
          </a:p>
          <a:p>
            <a:pPr lvl="1"/>
            <a:r>
              <a:rPr lang="en-US" dirty="0"/>
              <a:t>But owner of MI firm, John </a:t>
            </a:r>
            <a:r>
              <a:rPr lang="en-US" dirty="0" err="1"/>
              <a:t>DiPofi</a:t>
            </a:r>
            <a:r>
              <a:rPr lang="en-US" dirty="0"/>
              <a:t>, pursued debt fraudulently</a:t>
            </a:r>
          </a:p>
          <a:p>
            <a:pPr lvl="1"/>
            <a:r>
              <a:rPr lang="en-US" dirty="0"/>
              <a:t>Fabricated documents faking ownership of debt with help of employee Christopher </a:t>
            </a:r>
            <a:r>
              <a:rPr lang="en-US" dirty="0" err="1"/>
              <a:t>Belan</a:t>
            </a:r>
            <a:endParaRPr lang="en-US" dirty="0"/>
          </a:p>
          <a:p>
            <a:pPr lvl="1"/>
            <a:r>
              <a:rPr lang="en-US" dirty="0"/>
              <a:t>Registered “Executive Outcomes” in MI &amp; UK</a:t>
            </a:r>
          </a:p>
          <a:p>
            <a:r>
              <a:rPr lang="en-US" dirty="0"/>
              <a:t>But Sierra Leone had already agreed to pay real company!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53" y="1219200"/>
            <a:ext cx="186764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172200" y="6172200"/>
            <a:ext cx="2760692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(cont’d on next slide)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sz="3400" dirty="0"/>
              <a:t>FBI: Executive Outcome(s) [2]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638800"/>
          </a:xfrm>
        </p:spPr>
        <p:txBody>
          <a:bodyPr/>
          <a:lstStyle/>
          <a:p>
            <a:r>
              <a:rPr lang="en-US" sz="2000" dirty="0"/>
              <a:t>MI firm </a:t>
            </a:r>
            <a:r>
              <a:rPr lang="en-US" sz="2000" i="1" dirty="0"/>
              <a:t>threatened</a:t>
            </a:r>
            <a:r>
              <a:rPr lang="en-US" sz="2000" dirty="0"/>
              <a:t> SA owners</a:t>
            </a:r>
          </a:p>
          <a:p>
            <a:pPr lvl="1"/>
            <a:r>
              <a:rPr lang="en-US" sz="2000" dirty="0"/>
              <a:t>Menacing phone calls – not to be </a:t>
            </a:r>
            <a:r>
              <a:rPr lang="en-US" sz="2000" i="1" dirty="0"/>
              <a:t>greedy </a:t>
            </a:r>
            <a:br>
              <a:rPr lang="en-US" sz="2000" i="1" dirty="0"/>
            </a:br>
            <a:r>
              <a:rPr lang="en-US" sz="2000" i="1" dirty="0"/>
              <a:t>or else</a:t>
            </a:r>
          </a:p>
          <a:p>
            <a:pPr lvl="1"/>
            <a:r>
              <a:rPr lang="en-US" sz="2000" dirty="0"/>
              <a:t>Pictures of interior of SA company’s </a:t>
            </a:r>
            <a:br>
              <a:rPr lang="en-US" sz="2000" dirty="0"/>
            </a:br>
            <a:r>
              <a:rPr lang="en-US" sz="2000" dirty="0"/>
              <a:t>owner’s homes in SA &amp; UK</a:t>
            </a:r>
          </a:p>
          <a:p>
            <a:r>
              <a:rPr lang="en-US" sz="2000" dirty="0"/>
              <a:t>UK police called FBI</a:t>
            </a:r>
          </a:p>
          <a:p>
            <a:r>
              <a:rPr lang="en-US" sz="2000" dirty="0"/>
              <a:t>Investigation showed that forged docs </a:t>
            </a:r>
            <a:br>
              <a:rPr lang="en-US" sz="2000" dirty="0"/>
            </a:br>
            <a:r>
              <a:rPr lang="en-US" sz="2000" dirty="0"/>
              <a:t>prepared on </a:t>
            </a:r>
            <a:r>
              <a:rPr lang="en-US" sz="2000" dirty="0" err="1"/>
              <a:t>DiPofi’s</a:t>
            </a:r>
            <a:r>
              <a:rPr lang="en-US" sz="2000" dirty="0"/>
              <a:t> office computer</a:t>
            </a:r>
          </a:p>
          <a:p>
            <a:r>
              <a:rPr lang="en-US" sz="2000" dirty="0" err="1"/>
              <a:t>DiPofi</a:t>
            </a:r>
            <a:r>
              <a:rPr lang="en-US" sz="2000" dirty="0"/>
              <a:t> &amp; </a:t>
            </a:r>
            <a:r>
              <a:rPr lang="en-US" sz="2000" dirty="0" err="1"/>
              <a:t>Belan</a:t>
            </a:r>
            <a:r>
              <a:rPr lang="en-US" sz="2000" dirty="0"/>
              <a:t> pled guilty</a:t>
            </a:r>
          </a:p>
          <a:p>
            <a:pPr lvl="1"/>
            <a:r>
              <a:rPr lang="en-US" sz="2000" dirty="0"/>
              <a:t>Conspiracy, wire fraud, income-tax </a:t>
            </a:r>
            <a:br>
              <a:rPr lang="en-US" sz="2000" dirty="0"/>
            </a:br>
            <a:r>
              <a:rPr lang="en-US" sz="2000" dirty="0"/>
              <a:t>evasion</a:t>
            </a:r>
          </a:p>
          <a:p>
            <a:pPr lvl="1"/>
            <a:r>
              <a:rPr lang="en-US" sz="2000" dirty="0"/>
              <a:t>40 months prison + $51,674 restitution</a:t>
            </a:r>
          </a:p>
          <a:p>
            <a:pPr lvl="1"/>
            <a:r>
              <a:rPr lang="en-US" sz="2000" dirty="0"/>
              <a:t>See also details of sentencing: </a:t>
            </a:r>
            <a:r>
              <a:rPr lang="en-US" sz="1800" dirty="0">
                <a:latin typeface="Arial Narrow" pitchFamily="34" charset="0"/>
                <a:hlinkClick r:id="rId3"/>
              </a:rPr>
              <a:t>http://detroit.fbi.gov/dojpressrel/pressrel07/de032907.htm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More about controversial SA company: </a:t>
            </a:r>
            <a:r>
              <a:rPr lang="en-US" sz="1800" dirty="0">
                <a:latin typeface="Arial Narrow" pitchFamily="34" charset="0"/>
                <a:hlinkClick r:id="rId4"/>
              </a:rPr>
              <a:t>http://www.globalsecurity.org/military/world/para/executive_outcomes.htm</a:t>
            </a:r>
            <a:r>
              <a:rPr lang="en-US" sz="1800" dirty="0">
                <a:latin typeface="Arial Narrow" pitchFamily="34" charset="0"/>
              </a:rPr>
              <a:t> </a:t>
            </a:r>
            <a:endParaRPr lang="en-US" sz="2000" dirty="0">
              <a:latin typeface="Arial Narrow" pitchFamily="34" charset="0"/>
            </a:endParaRPr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95" y="4432300"/>
            <a:ext cx="1879935" cy="219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3014663" cy="314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ITAD (1998)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254758" cy="5715000"/>
          </a:xfrm>
        </p:spPr>
        <p:txBody>
          <a:bodyPr/>
          <a:lstStyle/>
          <a:p>
            <a:r>
              <a:rPr lang="en-US" sz="2300" dirty="0"/>
              <a:t>Identity Theft and Assumption Deterrence Act of 1998 (ITAD):  </a:t>
            </a:r>
            <a:br>
              <a:rPr lang="en-US" sz="2300" dirty="0"/>
            </a:br>
            <a:r>
              <a:rPr lang="en-US" sz="2300" dirty="0"/>
              <a:t>18 USC </a:t>
            </a:r>
            <a:r>
              <a:rPr lang="en-US" sz="2300">
                <a:cs typeface="Arial" pitchFamily="34" charset="0"/>
              </a:rPr>
              <a:t>§1001*</a:t>
            </a:r>
            <a:endParaRPr lang="en-US" sz="2300" dirty="0">
              <a:cs typeface="Arial" pitchFamily="34" charset="0"/>
            </a:endParaRPr>
          </a:p>
          <a:p>
            <a:r>
              <a:rPr lang="en-US" sz="2300" dirty="0"/>
              <a:t>Federal crime to: </a:t>
            </a:r>
            <a:r>
              <a:rPr lang="en-US" sz="2300" i="1" dirty="0"/>
              <a:t>knowingly transfer, possess, or use, without lawful authority, a means of identification of another person with the intent to commit, or to aid or abet, or in connection with, any unlawful activity that constitutes a violation of federal law, or that constitutes a felony under any applicable state or local law</a:t>
            </a:r>
          </a:p>
          <a:p>
            <a:r>
              <a:rPr lang="en-US" sz="2300" dirty="0"/>
              <a:t>To-date used more to prosecute traditional types of ID theft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00" y="0"/>
            <a:ext cx="3695568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19100" y="5892800"/>
            <a:ext cx="8269315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 Narrow" pitchFamily="34" charset="0"/>
              </a:rPr>
              <a:t>_____</a:t>
            </a:r>
          </a:p>
          <a:p>
            <a:pPr eaLnBrk="0" hangingPunct="0"/>
            <a:r>
              <a:rPr lang="en-US" sz="1800" dirty="0">
                <a:latin typeface="Arial Narrow" pitchFamily="34" charset="0"/>
              </a:rPr>
              <a:t>* http://www.law.cornell.edu/topn/identity_theft_and_assumption_deterrence_act_of_1998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r>
              <a:rPr lang="en-US" dirty="0"/>
              <a:t>ID Theft Penalties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153400" cy="5029200"/>
          </a:xfrm>
        </p:spPr>
        <p:txBody>
          <a:bodyPr/>
          <a:lstStyle/>
          <a:p>
            <a:r>
              <a:rPr lang="en-US" dirty="0"/>
              <a:t>Identity Theft Penalty Enhancement Act (ITPEA)</a:t>
            </a:r>
          </a:p>
          <a:p>
            <a:r>
              <a:rPr lang="en-US" dirty="0"/>
              <a:t>Enhanced ID Theft penalties</a:t>
            </a:r>
          </a:p>
          <a:p>
            <a:pPr lvl="1"/>
            <a:r>
              <a:rPr lang="en-US" dirty="0"/>
              <a:t>+ 2 years prison sentence </a:t>
            </a:r>
            <a:br>
              <a:rPr lang="en-US" dirty="0"/>
            </a:br>
            <a:r>
              <a:rPr lang="en-US" dirty="0"/>
              <a:t>who unlawfully transfers, </a:t>
            </a:r>
            <a:br>
              <a:rPr lang="en-US" dirty="0"/>
            </a:br>
            <a:r>
              <a:rPr lang="en-US" dirty="0"/>
              <a:t>possesses or uses </a:t>
            </a:r>
            <a:br>
              <a:rPr lang="en-US" dirty="0"/>
            </a:br>
            <a:r>
              <a:rPr lang="en-US" dirty="0"/>
              <a:t>another’s ID</a:t>
            </a:r>
          </a:p>
          <a:p>
            <a:pPr lvl="1"/>
            <a:r>
              <a:rPr lang="en-US" dirty="0"/>
              <a:t>+ 5 years ID theft related </a:t>
            </a:r>
            <a:br>
              <a:rPr lang="en-US" dirty="0"/>
            </a:br>
            <a:r>
              <a:rPr lang="en-US" dirty="0"/>
              <a:t>to terrorism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80" y="1828800"/>
            <a:ext cx="437007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0"/>
            <a:ext cx="8153400" cy="1143000"/>
          </a:xfrm>
        </p:spPr>
        <p:txBody>
          <a:bodyPr/>
          <a:lstStyle/>
          <a:p>
            <a:r>
              <a:rPr lang="en-US" dirty="0"/>
              <a:t>Defending ID Theft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724400" cy="5181600"/>
          </a:xfrm>
        </p:spPr>
        <p:txBody>
          <a:bodyPr/>
          <a:lstStyle/>
          <a:p>
            <a:r>
              <a:rPr lang="en-US" i="1" dirty="0"/>
              <a:t>Intent</a:t>
            </a:r>
            <a:r>
              <a:rPr lang="en-US" dirty="0"/>
              <a:t> is key</a:t>
            </a:r>
          </a:p>
          <a:p>
            <a:r>
              <a:rPr lang="en-US" dirty="0"/>
              <a:t>To prove crime, gov’t must prove all elements </a:t>
            </a:r>
            <a:r>
              <a:rPr lang="en-US" i="1" dirty="0"/>
              <a:t>beyond reasonable doubt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Knowing transfer, possession, or use of information</a:t>
            </a:r>
          </a:p>
          <a:p>
            <a:pPr lvl="1"/>
            <a:r>
              <a:rPr lang="en-US" dirty="0"/>
              <a:t>Without lawful authority</a:t>
            </a:r>
          </a:p>
          <a:p>
            <a:pPr lvl="1"/>
            <a:r>
              <a:rPr lang="en-US" dirty="0"/>
              <a:t>With intent to commit, or to aid or abet, or in connection with… </a:t>
            </a:r>
          </a:p>
          <a:p>
            <a:pPr lvl="1"/>
            <a:r>
              <a:rPr lang="en-US" dirty="0"/>
              <a:t>…any unlawful activity that constitutes identity theft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64" y="1219200"/>
            <a:ext cx="4492256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J 341 Class 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i="1" dirty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3088</TotalTime>
  <Words>1559</Words>
  <Application>Microsoft Office PowerPoint</Application>
  <PresentationFormat>On-screen Show (4:3)</PresentationFormat>
  <Paragraphs>194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Bookman Old Style</vt:lpstr>
      <vt:lpstr>Times New Roman</vt:lpstr>
      <vt:lpstr>Wingdings</vt:lpstr>
      <vt:lpstr>CJ 341 Class Notes</vt:lpstr>
      <vt:lpstr>Legal Issues in Cybercrime Cases:  Cyberfraud &amp; Spam</vt:lpstr>
      <vt:lpstr>Topics</vt:lpstr>
      <vt:lpstr>Cyberfraud</vt:lpstr>
      <vt:lpstr>Company Identity Stolen</vt:lpstr>
      <vt:lpstr>FBI: Executive Outcome(s) [1]</vt:lpstr>
      <vt:lpstr>FBI: Executive Outcome(s) [2]</vt:lpstr>
      <vt:lpstr>ITAD (1998)</vt:lpstr>
      <vt:lpstr>ID Theft Penalties</vt:lpstr>
      <vt:lpstr>Defending ID Theft</vt:lpstr>
      <vt:lpstr>Resources for Fraud Victims</vt:lpstr>
      <vt:lpstr>Privacy Rights Clearinghouse</vt:lpstr>
      <vt:lpstr>Spam</vt:lpstr>
      <vt:lpstr>CAN-SPAM Act Overview 18 USC §1037</vt:lpstr>
      <vt:lpstr>CAN-SPAM Act Overview (2)</vt:lpstr>
      <vt:lpstr>CAN-SPAM Act Overview (3)</vt:lpstr>
      <vt:lpstr>CAN-SPAM  Defenses</vt:lpstr>
      <vt:lpstr>Spam Law Loopholes (1)</vt:lpstr>
      <vt:lpstr>Spam Law Loopholes (2)</vt:lpstr>
      <vt:lpstr>Revised CAN-SPAM Rules [1]</vt:lpstr>
      <vt:lpstr>Revised CAN-SPAM Rules [2]</vt:lpstr>
      <vt:lpstr>Notes on Technical Anti-Spam Measures</vt:lpstr>
      <vt:lpstr>Questions for Class Discussion</vt:lpstr>
      <vt:lpstr>Now go and study</vt:lpstr>
    </vt:vector>
  </TitlesOfParts>
  <Manager>Stan Shernock,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Issues in Fraud Cases: Cyberfraud &amp; Spam</dc:title>
  <dc:subject>CJ341/IA241</dc:subject>
  <dc:creator>M. E. Kabay, PhD, CISSP-ISSMP &amp; </dc:creator>
  <cp:keywords/>
  <dc:description>Updated 2013-11-08 by MK_x000d_
Updated 2011-11-03</dc:description>
  <cp:lastModifiedBy>Mich Kabay</cp:lastModifiedBy>
  <cp:revision>320</cp:revision>
  <cp:lastPrinted>2011-11-03T16:37:38Z</cp:lastPrinted>
  <dcterms:created xsi:type="dcterms:W3CDTF">2006-09-11T14:20:06Z</dcterms:created>
  <dcterms:modified xsi:type="dcterms:W3CDTF">2021-02-05T19:55:50Z</dcterms:modified>
  <cp:category/>
</cp:coreProperties>
</file>