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85" r:id="rId2"/>
    <p:sldId id="257" r:id="rId3"/>
    <p:sldId id="289" r:id="rId4"/>
    <p:sldId id="290" r:id="rId5"/>
    <p:sldId id="291" r:id="rId6"/>
    <p:sldId id="305" r:id="rId7"/>
    <p:sldId id="306" r:id="rId8"/>
    <p:sldId id="292" r:id="rId9"/>
    <p:sldId id="307" r:id="rId10"/>
    <p:sldId id="293" r:id="rId11"/>
    <p:sldId id="294" r:id="rId12"/>
    <p:sldId id="295" r:id="rId13"/>
    <p:sldId id="308" r:id="rId14"/>
    <p:sldId id="309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288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52" autoAdjust="0"/>
  </p:normalViewPr>
  <p:slideViewPr>
    <p:cSldViewPr>
      <p:cViewPr>
        <p:scale>
          <a:sx n="75" d="100"/>
          <a:sy n="75" d="100"/>
        </p:scale>
        <p:origin x="-72" y="-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16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1688" y="381000"/>
            <a:ext cx="3171825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eaLnBrk="0" hangingPunct="0">
              <a:defRPr sz="1800"/>
            </a:lvl1pPr>
          </a:lstStyle>
          <a:p>
            <a:pPr>
              <a:defRPr/>
            </a:pPr>
            <a:r>
              <a:rPr lang="en-US"/>
              <a:t>CJ341 Class Notes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2071688" y="8763000"/>
            <a:ext cx="31718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0" hangingPunct="0">
              <a:defRPr sz="1200"/>
            </a:lvl1pPr>
          </a:lstStyle>
          <a:p>
            <a:pPr>
              <a:defRPr/>
            </a:pPr>
            <a:fld id="{B2E10624-84C4-4715-A8EF-60A84A70D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fld id="{D49B3C55-4A06-4311-8BA7-44015155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97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D147F-2A4C-4AE2-8013-E9133D19AD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5E4D9-D64B-4085-B851-2C1AEC85D97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A731D-D34A-434A-8C1A-072D40680BE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04346-0625-4A4D-8FD7-9D00A490DCF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8EEAC-9003-4C0E-8179-8AB6CF84A20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95326-48BA-45B6-9119-F696DAC986A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299BA-29EC-49C9-A65E-39389597BC2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3A478-A5CB-49CD-A9A0-82E9A8AF83A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E1950-7124-406A-9735-F791E8C3222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511F6-5151-4D82-8693-B976B99043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E8FE4-3DAD-4AFE-BCB8-3D4326C985C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CCE56-FD43-4FDA-B9E4-52E63CC88F3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8B678-EDA3-4E7F-ADE6-861F190CCD1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82C59-8B6E-43DB-BF60-FDAB2C478DD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E7213-D1D2-4497-A0A8-7B938EDC707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AA58D-A3B4-409A-A751-36DCA5B9655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4E087-00F2-4A4C-80FB-DAF5330E7DA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16844-A4B6-409C-A6AC-2ABFEA0303E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1EF11-1D6E-4E84-9BC1-1C49CAA2111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DFDE1-32DC-4F85-A6B8-09FF6369A2DF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F4130-BD3B-485E-9799-F88CFBFDA7B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E1480-29E3-4F79-91E7-0CD3FC3403C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3441F-53A7-4555-A821-7E44E2A80A3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A849E-8219-420D-A245-2C8D37D5C43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7412B-8CE1-4765-A777-AB258265462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B55CB-6358-4026-816A-995A00F529D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ABEA8-D02F-4A8A-BC41-8BC434EA14E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D9581-A7EC-46AF-B9BB-623F40DE801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61617-25B8-4F43-9569-C7E093E3717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FEFC5-6563-473D-B0DD-FAB522BCCF4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5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D8703019-43F7-4F47-9C70-392F7E5D8367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2454275" y="6642100"/>
            <a:ext cx="4235450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800" b="0" i="1" dirty="0"/>
              <a:t>Copyright © </a:t>
            </a:r>
            <a:r>
              <a:rPr lang="en-US" sz="800" b="0" i="1" dirty="0" smtClean="0"/>
              <a:t>2011 M. </a:t>
            </a:r>
            <a:r>
              <a:rPr lang="en-US" sz="800" b="0" i="1" dirty="0"/>
              <a:t>E. Kabay, J. Tower-Pierce &amp; P. R. Stephenson.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kaba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pol.int/public/icpo/default.a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pol.int/Public/ICPO/InterpolAtWork/iaw2005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u.org/safefree/torture/rendition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news-information/speeches-testimony/2007/general-haydens-remarks-at-the-council-on-foreign-relation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tinyurl.com/5ruba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u.org/safefree/torture/rendition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u.org/safefree/torture/rendition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u.org/safefree/torture/rendition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-717499857936606129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kabay.com/courses/academic/norwich/cj341/lectures/27_maher_2009.mp3" TargetMode="External"/><Relationship Id="rId5" Type="http://schemas.openxmlformats.org/officeDocument/2006/relationships/hyperlink" Target="http://i2.democracynow.org/shows/2009/11/3" TargetMode="External"/><Relationship Id="rId4" Type="http://schemas.openxmlformats.org/officeDocument/2006/relationships/hyperlink" Target="http://www.mekabay.com/courses/academic/norwich/cj341/lectures/27_ghost_plane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lu.org/safefree/torture/renditio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nventions.coe.int/Treaty/EN/Treaties/Html/185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2819400"/>
          </a:xfrm>
        </p:spPr>
        <p:txBody>
          <a:bodyPr/>
          <a:lstStyle/>
          <a:p>
            <a:pPr algn="ctr"/>
            <a:r>
              <a:rPr lang="en-US" sz="6600" dirty="0" smtClean="0"/>
              <a:t>Recent International Legal Developments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CJ341 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</a:t>
            </a:r>
            <a:r>
              <a:rPr lang="en-US" sz="3600" dirty="0" smtClean="0">
                <a:latin typeface="+mn-lt"/>
              </a:rPr>
              <a:t>#27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M. E. Kabay, PhD, CISSP-ISSMP</a:t>
            </a:r>
          </a:p>
          <a:p>
            <a:pPr algn="ctr" eaLnBrk="0" hangingPunct="0"/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mailto:mekabay@gmail.com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ctr" eaLnBrk="0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V: 802.479.7937</a:t>
            </a:r>
          </a:p>
          <a:p>
            <a:pPr algn="ctr" eaLnBrk="0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Assoc Prof Information Assurance</a:t>
            </a:r>
          </a:p>
          <a:p>
            <a:pPr algn="ctr" eaLnBrk="0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School of Business &amp; Management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Investigation &amp; Enforcement Challenges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5257800"/>
          </a:xfrm>
        </p:spPr>
        <p:txBody>
          <a:bodyPr/>
          <a:lstStyle/>
          <a:p>
            <a:r>
              <a:rPr lang="en-US" sz="2100" smtClean="0"/>
              <a:t>Responsiveness (speed) of International Community</a:t>
            </a:r>
          </a:p>
          <a:p>
            <a:pPr lvl="1"/>
            <a:r>
              <a:rPr lang="en-US" sz="2100" smtClean="0"/>
              <a:t>“Heel dragging” (Clifford) </a:t>
            </a:r>
            <a:br>
              <a:rPr lang="en-US" sz="2100" smtClean="0"/>
            </a:br>
            <a:r>
              <a:rPr lang="en-US" sz="2100" smtClean="0"/>
              <a:t>by governments</a:t>
            </a:r>
          </a:p>
          <a:p>
            <a:pPr lvl="1"/>
            <a:r>
              <a:rPr lang="en-US" sz="2100" smtClean="0"/>
              <a:t>Technology-Law lag: laws </a:t>
            </a:r>
            <a:br>
              <a:rPr lang="en-US" sz="2100" smtClean="0"/>
            </a:br>
            <a:r>
              <a:rPr lang="en-US" sz="2100" smtClean="0"/>
              <a:t>can’t keep pace</a:t>
            </a:r>
          </a:p>
          <a:p>
            <a:r>
              <a:rPr lang="en-US" sz="2100" smtClean="0"/>
              <a:t>Complexity of international </a:t>
            </a:r>
            <a:br>
              <a:rPr lang="en-US" sz="2100" smtClean="0"/>
            </a:br>
            <a:r>
              <a:rPr lang="en-US" sz="2100" smtClean="0"/>
              <a:t>legal landscape</a:t>
            </a:r>
          </a:p>
          <a:p>
            <a:pPr lvl="1"/>
            <a:r>
              <a:rPr lang="en-US" sz="2100" smtClean="0"/>
              <a:t>Jurisdiction and venue </a:t>
            </a:r>
            <a:br>
              <a:rPr lang="en-US" sz="2100" smtClean="0"/>
            </a:br>
            <a:r>
              <a:rPr lang="en-US" sz="2100" smtClean="0"/>
              <a:t>(where to try) issues</a:t>
            </a:r>
          </a:p>
          <a:p>
            <a:pPr lvl="1"/>
            <a:r>
              <a:rPr lang="en-US" sz="2100" smtClean="0"/>
              <a:t>Need for domestic legislation</a:t>
            </a:r>
          </a:p>
          <a:p>
            <a:r>
              <a:rPr lang="en-US" sz="2100" smtClean="0"/>
              <a:t>Lack of global consensus on</a:t>
            </a:r>
          </a:p>
          <a:p>
            <a:pPr lvl="1"/>
            <a:r>
              <a:rPr lang="en-US" sz="2100" smtClean="0"/>
              <a:t>Definition of cybercrime</a:t>
            </a:r>
          </a:p>
          <a:p>
            <a:pPr lvl="1"/>
            <a:r>
              <a:rPr lang="en-US" sz="2100" smtClean="0"/>
              <a:t>Types of conduct that make up cybercrimes</a:t>
            </a:r>
          </a:p>
          <a:p>
            <a:pPr lvl="1"/>
            <a:r>
              <a:rPr lang="en-US" sz="2100" smtClean="0"/>
              <a:t>Definition of criminal conduct (i.e., what conduct should be criminalized)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600450" cy="248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lum bright="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International Investigation &amp; Enforcement Challenges (cont’d)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Transnational scope of many crimes</a:t>
            </a:r>
          </a:p>
          <a:p>
            <a:r>
              <a:rPr lang="en-US" smtClean="0"/>
              <a:t>Lack of procedural law uniformity</a:t>
            </a:r>
          </a:p>
          <a:p>
            <a:r>
              <a:rPr lang="en-US" smtClean="0"/>
              <a:t>Lack of synchronicity of legal mechanisms</a:t>
            </a:r>
          </a:p>
          <a:p>
            <a:pPr lvl="1"/>
            <a:r>
              <a:rPr lang="en-US" smtClean="0"/>
              <a:t>E.g., extradition and mutual legal assistance treaties</a:t>
            </a:r>
          </a:p>
          <a:p>
            <a:r>
              <a:rPr lang="en-US" smtClean="0"/>
              <a:t>Inadequate investigatory powers and access to computer systems</a:t>
            </a:r>
          </a:p>
          <a:p>
            <a:r>
              <a:rPr lang="en-US" smtClean="0"/>
              <a:t>Lack of and/or inconsistent training of LE and criminal justice actors</a:t>
            </a:r>
          </a:p>
          <a:p>
            <a:r>
              <a:rPr lang="en-US" smtClean="0"/>
              <a:t>Lack of resources ($)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of Challenges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143000"/>
            <a:ext cx="4724400" cy="5181600"/>
          </a:xfrm>
        </p:spPr>
        <p:txBody>
          <a:bodyPr/>
          <a:lstStyle/>
          <a:p>
            <a:r>
              <a:rPr lang="en-US" smtClean="0"/>
              <a:t>Resolution of investigation &amp; enforcement challenges critical</a:t>
            </a:r>
          </a:p>
          <a:p>
            <a:r>
              <a:rPr lang="en-US" smtClean="0"/>
              <a:t>International cooperation is limited to countries with domestic laws and/or to treaty signatories</a:t>
            </a:r>
          </a:p>
          <a:p>
            <a:r>
              <a:rPr lang="en-US" smtClean="0"/>
              <a:t>EC began discussions in 2000 on special international school for LE</a:t>
            </a:r>
          </a:p>
          <a:p>
            <a:pPr lvl="1"/>
            <a:r>
              <a:rPr lang="en-US" smtClean="0"/>
              <a:t>Focus on cybercrime</a:t>
            </a:r>
          </a:p>
          <a:p>
            <a:pPr lvl="1"/>
            <a:r>
              <a:rPr lang="en-US" smtClean="0"/>
              <a:t>Involve Interpol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863975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International Criminal Police Organization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History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Founded Vienna 1923; </a:t>
            </a:r>
            <a:br>
              <a:rPr lang="en-US" dirty="0" smtClean="0"/>
            </a:br>
            <a:r>
              <a:rPr lang="en-US" dirty="0" smtClean="0"/>
              <a:t>reconstituted 1946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Nonpolitical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Funded by member contributions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General assembly: annual meeting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Decide policy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Elect officials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HQ in Lyon, France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Functions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Coordinate international police work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Organize regular information exchange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00275" y="6248400"/>
            <a:ext cx="4743450" cy="39687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 Narrow" pitchFamily="34" charset="0"/>
                <a:hlinkClick r:id="rId3"/>
              </a:rPr>
              <a:t>http://www.interpol.int/public/icpo/default.asp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724025"/>
            <a:ext cx="2381250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Interpol (cont’d)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924800" cy="5105400"/>
          </a:xfrm>
        </p:spPr>
        <p:txBody>
          <a:bodyPr/>
          <a:lstStyle/>
          <a:p>
            <a:r>
              <a:rPr lang="en-US" smtClean="0"/>
              <a:t>Priority crime areas</a:t>
            </a:r>
          </a:p>
          <a:p>
            <a:pPr lvl="1"/>
            <a:r>
              <a:rPr lang="en-US" smtClean="0"/>
              <a:t>Public safety and terrorism</a:t>
            </a:r>
          </a:p>
          <a:p>
            <a:pPr lvl="1"/>
            <a:r>
              <a:rPr lang="en-US" smtClean="0"/>
              <a:t>Drugs and criminal organizations</a:t>
            </a:r>
          </a:p>
          <a:p>
            <a:pPr lvl="1"/>
            <a:r>
              <a:rPr lang="en-US" smtClean="0"/>
              <a:t>Trafficking in human beings</a:t>
            </a:r>
          </a:p>
          <a:p>
            <a:pPr lvl="1"/>
            <a:r>
              <a:rPr lang="en-US" smtClean="0"/>
              <a:t>Financial and high-tech crime</a:t>
            </a:r>
          </a:p>
          <a:p>
            <a:pPr lvl="1"/>
            <a:r>
              <a:rPr lang="en-US" smtClean="0"/>
              <a:t>Fugitives</a:t>
            </a:r>
          </a:p>
          <a:p>
            <a:r>
              <a:rPr lang="en-US" smtClean="0"/>
              <a:t>Other crime areas</a:t>
            </a:r>
          </a:p>
          <a:p>
            <a:pPr lvl="1"/>
            <a:r>
              <a:rPr lang="en-US" smtClean="0"/>
              <a:t>Counterfeit currency and payment cards</a:t>
            </a:r>
          </a:p>
          <a:p>
            <a:pPr lvl="1"/>
            <a:r>
              <a:rPr lang="en-US" smtClean="0"/>
              <a:t>Environmental crime</a:t>
            </a:r>
          </a:p>
          <a:p>
            <a:pPr lvl="1"/>
            <a:r>
              <a:rPr lang="en-US" smtClean="0"/>
              <a:t>Genocide, war crimes, crimes against humanity</a:t>
            </a:r>
          </a:p>
          <a:p>
            <a:pPr lvl="1"/>
            <a:r>
              <a:rPr lang="en-US" smtClean="0"/>
              <a:t>Criminal analysis service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31913" y="6156325"/>
            <a:ext cx="6480175" cy="70167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/>
            <a:r>
              <a:rPr lang="en-US" i="1" dirty="0">
                <a:latin typeface="Arial Narrow" pitchFamily="34" charset="0"/>
              </a:rPr>
              <a:t>Interpol Annual Report for 2005:</a:t>
            </a:r>
          </a:p>
          <a:p>
            <a:pPr eaLnBrk="0" hangingPunct="0"/>
            <a:r>
              <a:rPr lang="en-US" dirty="0">
                <a:latin typeface="Arial Narrow" pitchFamily="34" charset="0"/>
                <a:hlinkClick r:id="rId3"/>
              </a:rPr>
              <a:t>http://www.interpol.int/Public/ICPO/InterpolAtWork/iaw2005.pdf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990600"/>
            <a:ext cx="2049463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Council of Europe Convention on Cybercrime Treaty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5105400"/>
          </a:xfrm>
        </p:spPr>
        <p:txBody>
          <a:bodyPr/>
          <a:lstStyle/>
          <a:p>
            <a:r>
              <a:rPr lang="en-US" smtClean="0"/>
              <a:t>Only multilateral treaty dealing with computer-related crime and evidence</a:t>
            </a:r>
          </a:p>
          <a:p>
            <a:r>
              <a:rPr lang="en-US" smtClean="0"/>
              <a:t>Took effect July 1, 2004</a:t>
            </a:r>
          </a:p>
          <a:p>
            <a:pPr lvl="1"/>
            <a:r>
              <a:rPr lang="en-US" smtClean="0"/>
              <a:t>38 Countries have signed</a:t>
            </a:r>
          </a:p>
          <a:p>
            <a:pPr lvl="1"/>
            <a:r>
              <a:rPr lang="en-US" smtClean="0"/>
              <a:t>Few have ratified it</a:t>
            </a:r>
          </a:p>
          <a:p>
            <a:pPr lvl="1"/>
            <a:r>
              <a:rPr lang="en-US" smtClean="0"/>
              <a:t>US became party in late September 2006</a:t>
            </a:r>
          </a:p>
          <a:p>
            <a:r>
              <a:rPr lang="en-US" smtClean="0"/>
              <a:t>Obligations imposed on participating nations:</a:t>
            </a:r>
          </a:p>
          <a:p>
            <a:pPr lvl="1"/>
            <a:r>
              <a:rPr lang="en-US" smtClean="0"/>
              <a:t>Enact legislation criminalizing certain computer-related conduct</a:t>
            </a:r>
          </a:p>
          <a:p>
            <a:pPr lvl="1"/>
            <a:r>
              <a:rPr lang="en-US" smtClean="0"/>
              <a:t>Create investigative procedures</a:t>
            </a:r>
          </a:p>
          <a:p>
            <a:pPr lvl="1"/>
            <a:r>
              <a:rPr lang="en-US" smtClean="0"/>
              <a:t>Create a regime of broad international cooperation (e.g., co-operation in extradition)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43088"/>
            <a:ext cx="2590800" cy="170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Treaty Provisions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334000"/>
          </a:xfrm>
        </p:spPr>
        <p:txBody>
          <a:bodyPr/>
          <a:lstStyle/>
          <a:p>
            <a:r>
              <a:rPr lang="en-US" sz="2000" smtClean="0"/>
              <a:t>Consists of 48 articles, divided into 4 chapters</a:t>
            </a:r>
          </a:p>
          <a:p>
            <a:r>
              <a:rPr lang="en-US" sz="2000" smtClean="0"/>
              <a:t>Chapter II, Section 1</a:t>
            </a:r>
          </a:p>
          <a:p>
            <a:pPr lvl="1"/>
            <a:r>
              <a:rPr lang="en-US" sz="2000" smtClean="0"/>
              <a:t>Substantive law issues</a:t>
            </a:r>
          </a:p>
          <a:p>
            <a:pPr lvl="1"/>
            <a:r>
              <a:rPr lang="en-US" sz="2000" smtClean="0"/>
              <a:t>Defines 9 offenses grouped into 4 categories</a:t>
            </a:r>
          </a:p>
          <a:p>
            <a:pPr lvl="2"/>
            <a:r>
              <a:rPr lang="en-US" sz="2000" smtClean="0"/>
              <a:t>Illegal access</a:t>
            </a:r>
          </a:p>
          <a:p>
            <a:pPr lvl="2"/>
            <a:r>
              <a:rPr lang="en-US" sz="2000" smtClean="0"/>
              <a:t>Illegal interception</a:t>
            </a:r>
          </a:p>
          <a:p>
            <a:pPr lvl="2"/>
            <a:r>
              <a:rPr lang="en-US" sz="2000" smtClean="0"/>
              <a:t>Data interference</a:t>
            </a:r>
          </a:p>
          <a:p>
            <a:pPr lvl="2"/>
            <a:r>
              <a:rPr lang="en-US" sz="2000" smtClean="0"/>
              <a:t>System interference</a:t>
            </a:r>
          </a:p>
          <a:p>
            <a:pPr lvl="2"/>
            <a:r>
              <a:rPr lang="en-US" sz="2000" smtClean="0"/>
              <a:t>Misuse of devices</a:t>
            </a:r>
          </a:p>
          <a:p>
            <a:pPr lvl="2"/>
            <a:r>
              <a:rPr lang="en-US" sz="2000" smtClean="0"/>
              <a:t>Computer-related forgery</a:t>
            </a:r>
          </a:p>
          <a:p>
            <a:pPr lvl="2"/>
            <a:r>
              <a:rPr lang="en-US" sz="2000" smtClean="0"/>
              <a:t>Computer-related fraud</a:t>
            </a:r>
          </a:p>
          <a:p>
            <a:pPr lvl="2"/>
            <a:r>
              <a:rPr lang="en-US" sz="2000" smtClean="0"/>
              <a:t>Child pornography related offenses</a:t>
            </a:r>
          </a:p>
          <a:p>
            <a:pPr lvl="2"/>
            <a:r>
              <a:rPr lang="en-US" sz="2000" smtClean="0"/>
              <a:t>Copyright related offenses</a:t>
            </a:r>
          </a:p>
          <a:p>
            <a:pPr lvl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Treaty Provisions Cont.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Chapter II, Section 2.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Addresses procedural law issues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Preservation of stored data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Interception of content data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Disclosure of traffic data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Search &amp; Seizure</a:t>
            </a:r>
          </a:p>
          <a:p>
            <a:pPr>
              <a:lnSpc>
                <a:spcPct val="80000"/>
              </a:lnSpc>
            </a:pPr>
            <a:r>
              <a:rPr lang="en-US" smtClean="0"/>
              <a:t>Chapter II, Section 3.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Jurisdictional Provisions</a:t>
            </a:r>
          </a:p>
          <a:p>
            <a:pPr>
              <a:lnSpc>
                <a:spcPct val="80000"/>
              </a:lnSpc>
            </a:pPr>
            <a:r>
              <a:rPr lang="en-US" smtClean="0"/>
              <a:t>Chapter III.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Mutual assistance obligations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E.g., extradition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Treaty Definitions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Treaty defines 4 principle terms</a:t>
            </a:r>
          </a:p>
          <a:p>
            <a:pPr lvl="1"/>
            <a:r>
              <a:rPr lang="en-US" smtClean="0"/>
              <a:t>Computer systems</a:t>
            </a:r>
          </a:p>
          <a:p>
            <a:pPr lvl="1"/>
            <a:r>
              <a:rPr lang="en-US" smtClean="0"/>
              <a:t>Computer data</a:t>
            </a:r>
          </a:p>
          <a:p>
            <a:pPr lvl="1"/>
            <a:r>
              <a:rPr lang="en-US" smtClean="0"/>
              <a:t>Service provider</a:t>
            </a:r>
          </a:p>
          <a:p>
            <a:pPr lvl="1"/>
            <a:r>
              <a:rPr lang="en-US" smtClean="0"/>
              <a:t>Traffic Data</a:t>
            </a:r>
          </a:p>
          <a:p>
            <a:r>
              <a:rPr lang="en-US" smtClean="0"/>
              <a:t>Members not required to incorporate definitions into domestic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Evidence Collection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334000"/>
          </a:xfrm>
        </p:spPr>
        <p:txBody>
          <a:bodyPr/>
          <a:lstStyle/>
          <a:p>
            <a:r>
              <a:rPr lang="en-US" sz="2000" smtClean="0"/>
              <a:t>Provides four methods for securing evidence</a:t>
            </a:r>
          </a:p>
          <a:p>
            <a:pPr lvl="1"/>
            <a:r>
              <a:rPr lang="en-US" sz="2000" smtClean="0"/>
              <a:t>Article 18:  Production Order</a:t>
            </a:r>
          </a:p>
          <a:p>
            <a:pPr lvl="2"/>
            <a:r>
              <a:rPr lang="en-US" sz="2000" smtClean="0"/>
              <a:t>Legal authority must exist to order production of data (e.g., authority to order an ISP to produce subscriber info)</a:t>
            </a:r>
          </a:p>
          <a:p>
            <a:pPr lvl="1"/>
            <a:r>
              <a:rPr lang="en-US" sz="2000" smtClean="0"/>
              <a:t>Article 19: Search &amp; Seizure of Stored Data</a:t>
            </a:r>
          </a:p>
          <a:p>
            <a:pPr lvl="2"/>
            <a:r>
              <a:rPr lang="en-US" sz="2000" smtClean="0"/>
              <a:t>Applies to stored computer data</a:t>
            </a:r>
          </a:p>
          <a:p>
            <a:pPr lvl="2"/>
            <a:r>
              <a:rPr lang="en-US" sz="2000" smtClean="0"/>
              <a:t>Limitation</a:t>
            </a:r>
          </a:p>
          <a:p>
            <a:pPr lvl="3"/>
            <a:r>
              <a:rPr lang="en-US" sz="2000" smtClean="0"/>
              <a:t>Doesn’t address trans-border search and seizure (searching without first going through mutual assistance channels)</a:t>
            </a:r>
          </a:p>
          <a:p>
            <a:pPr lvl="1"/>
            <a:r>
              <a:rPr lang="en-US" sz="2000" smtClean="0"/>
              <a:t>Article 20:  Real time collection of traffic data</a:t>
            </a:r>
          </a:p>
          <a:p>
            <a:pPr lvl="1"/>
            <a:r>
              <a:rPr lang="en-US" sz="2000" smtClean="0"/>
              <a:t>Article 21:  Interception of Collection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Overview of International Issues</a:t>
            </a:r>
          </a:p>
          <a:p>
            <a:r>
              <a:rPr lang="en-US" smtClean="0"/>
              <a:t>History</a:t>
            </a:r>
          </a:p>
          <a:p>
            <a:r>
              <a:rPr lang="en-US" smtClean="0"/>
              <a:t>International Investigation &amp; Enforcement Challenges</a:t>
            </a:r>
          </a:p>
          <a:p>
            <a:r>
              <a:rPr lang="en-US" smtClean="0"/>
              <a:t>Dual Criminality Doctrine</a:t>
            </a:r>
          </a:p>
          <a:p>
            <a:r>
              <a:rPr lang="en-US" smtClean="0"/>
              <a:t>US Extraordinary Rendition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Crimes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5029200"/>
          </a:xfrm>
        </p:spPr>
        <p:txBody>
          <a:bodyPr/>
          <a:lstStyle/>
          <a:p>
            <a:r>
              <a:rPr lang="en-US" sz="2000" smtClean="0"/>
              <a:t>Section 1, Articles 2-13 establish minimum standards of offenses</a:t>
            </a:r>
          </a:p>
          <a:p>
            <a:r>
              <a:rPr lang="en-US" sz="2000" smtClean="0"/>
              <a:t>Requires all offenses be committed </a:t>
            </a:r>
            <a:r>
              <a:rPr lang="en-US" sz="2000" i="1" smtClean="0"/>
              <a:t>intentionally</a:t>
            </a:r>
            <a:r>
              <a:rPr lang="en-US" sz="2000" smtClean="0"/>
              <a:t> (mens rea)</a:t>
            </a:r>
          </a:p>
          <a:p>
            <a:r>
              <a:rPr lang="en-US" sz="2000" smtClean="0"/>
              <a:t>Offenses include</a:t>
            </a:r>
          </a:p>
          <a:p>
            <a:pPr lvl="1"/>
            <a:r>
              <a:rPr lang="en-US" sz="2000" smtClean="0"/>
              <a:t>Title 1, Articles 2-6:  Offenses against confidentiality, integrity, and availability of data and systems</a:t>
            </a:r>
          </a:p>
          <a:p>
            <a:pPr lvl="1"/>
            <a:r>
              <a:rPr lang="en-US" sz="2000" smtClean="0"/>
              <a:t>Title 2, Articles 7-8:  Offenses related to forgery and fraud</a:t>
            </a:r>
          </a:p>
          <a:p>
            <a:pPr lvl="1"/>
            <a:r>
              <a:rPr lang="en-US" sz="2000" smtClean="0"/>
              <a:t>Title 3, Article 9:  Offenses related to Child Pornography</a:t>
            </a:r>
          </a:p>
          <a:p>
            <a:pPr lvl="1"/>
            <a:r>
              <a:rPr lang="en-US" sz="2000" smtClean="0"/>
              <a:t>Title 4, Article 10:  Offenses related to copyright infringements</a:t>
            </a:r>
          </a:p>
          <a:p>
            <a:pPr lvl="1"/>
            <a:r>
              <a:rPr lang="en-US" sz="2000" smtClean="0"/>
              <a:t>Title 5, Articles 10-13:  Aiding, Abetting, Corporate Liability provisions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Jurisdiction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sz="2000" smtClean="0"/>
              <a:t>Article 22:  attempts to resolve jurisdiction question</a:t>
            </a:r>
          </a:p>
          <a:p>
            <a:pPr lvl="1"/>
            <a:r>
              <a:rPr lang="en-US" sz="2000" smtClean="0"/>
              <a:t>Territoriality principle</a:t>
            </a:r>
          </a:p>
          <a:p>
            <a:pPr lvl="2"/>
            <a:r>
              <a:rPr lang="en-US" sz="2000" smtClean="0"/>
              <a:t>Prosecute where committed</a:t>
            </a:r>
          </a:p>
          <a:p>
            <a:pPr lvl="1"/>
            <a:r>
              <a:rPr lang="en-US" sz="2000" smtClean="0"/>
              <a:t>Ubiquity doctrine</a:t>
            </a:r>
          </a:p>
          <a:p>
            <a:pPr lvl="2"/>
            <a:r>
              <a:rPr lang="en-US" sz="2000" smtClean="0"/>
              <a:t>Crime committed in its entirety within a country’s jurisdiction if one of the elements of the offense or result occurred in that country’s borders</a:t>
            </a:r>
          </a:p>
          <a:p>
            <a:pPr lvl="2"/>
            <a:r>
              <a:rPr lang="en-US" sz="2000" smtClean="0"/>
              <a:t>Jurisdiction also applies to co-defendants &amp; accomplices</a:t>
            </a:r>
          </a:p>
          <a:p>
            <a:pPr lvl="1"/>
            <a:r>
              <a:rPr lang="en-US" sz="2000" smtClean="0"/>
              <a:t>Principle of nationality</a:t>
            </a:r>
          </a:p>
          <a:p>
            <a:pPr lvl="2"/>
            <a:r>
              <a:rPr lang="en-US" sz="2000" smtClean="0"/>
              <a:t>Provides nationals are required to abide by a party’s domestic laws even when they are outside the country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Legal Assistance Treaties &amp; Other Agreements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Mutual Legal Assistance Treaties (MLATs)</a:t>
            </a:r>
          </a:p>
          <a:p>
            <a:pPr lvl="1"/>
            <a:r>
              <a:rPr lang="en-US" sz="2000" smtClean="0"/>
              <a:t>Aimed to improve judicial assistance and facilitate procedures with foreign nations</a:t>
            </a:r>
          </a:p>
          <a:p>
            <a:pPr lvl="1"/>
            <a:r>
              <a:rPr lang="en-US" sz="2000" smtClean="0"/>
              <a:t>Usually spell out agreed upon procedures</a:t>
            </a:r>
          </a:p>
          <a:p>
            <a:pPr lvl="1"/>
            <a:r>
              <a:rPr lang="en-US" sz="2000" smtClean="0"/>
              <a:t>Only for prosecutors</a:t>
            </a:r>
          </a:p>
          <a:p>
            <a:pPr lvl="2"/>
            <a:r>
              <a:rPr lang="en-US" sz="2000" smtClean="0"/>
              <a:t>E.g., Office of International Affairs, Criminal Division of DOJ</a:t>
            </a:r>
          </a:p>
          <a:p>
            <a:r>
              <a:rPr lang="en-US" sz="2000" smtClean="0"/>
              <a:t>Dual Criminality</a:t>
            </a:r>
          </a:p>
          <a:p>
            <a:pPr lvl="1"/>
            <a:r>
              <a:rPr lang="en-US" sz="2000" smtClean="0"/>
              <a:t>Meaning conduct is equivalent offense in both countries involved in extradition negotiations</a:t>
            </a:r>
          </a:p>
          <a:p>
            <a:pPr lvl="1"/>
            <a:r>
              <a:rPr lang="en-US" sz="2000" smtClean="0"/>
              <a:t>Many MLATs require dual criminality</a:t>
            </a:r>
          </a:p>
          <a:p>
            <a:pPr lvl="1"/>
            <a:r>
              <a:rPr lang="en-US" sz="2000" smtClean="0"/>
              <a:t>Investigation can’t proceed if target nation hasn’t criminalized conduct</a:t>
            </a:r>
          </a:p>
          <a:p>
            <a:pPr lvl="2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Criminality Doctrine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181600"/>
          </a:xfrm>
        </p:spPr>
        <p:txBody>
          <a:bodyPr/>
          <a:lstStyle/>
          <a:p>
            <a:r>
              <a:rPr lang="en-US" sz="2000" smtClean="0"/>
              <a:t>Extradition requires </a:t>
            </a:r>
          </a:p>
          <a:p>
            <a:pPr lvl="1"/>
            <a:r>
              <a:rPr lang="en-US" sz="2000" smtClean="0"/>
              <a:t>Collaboration of LE agencies across borders</a:t>
            </a:r>
          </a:p>
          <a:p>
            <a:pPr lvl="1"/>
            <a:r>
              <a:rPr lang="en-US" sz="2000" smtClean="0"/>
              <a:t>Consistent classification of crimes</a:t>
            </a:r>
          </a:p>
          <a:p>
            <a:r>
              <a:rPr lang="en-US" sz="2000" smtClean="0"/>
              <a:t>Both must define the crime</a:t>
            </a:r>
          </a:p>
          <a:p>
            <a:pPr lvl="1"/>
            <a:r>
              <a:rPr lang="en-US" sz="2000" smtClean="0"/>
              <a:t>E.g., Philippines did not define Love Bug distribution as a crime despite massive worldwide damage</a:t>
            </a:r>
          </a:p>
          <a:p>
            <a:r>
              <a:rPr lang="en-US" sz="2000" smtClean="0"/>
              <a:t>If a crime, must match in severity across borders</a:t>
            </a:r>
          </a:p>
          <a:p>
            <a:pPr lvl="1"/>
            <a:r>
              <a:rPr lang="en-US" sz="2000" smtClean="0"/>
              <a:t>Thus cannot extradite if extraditing country treats crime as more serious (e.g., felony) than complying country (e.g., misdemeanor)</a:t>
            </a:r>
          </a:p>
          <a:p>
            <a:pPr lvl="1"/>
            <a:r>
              <a:rPr lang="en-US" sz="2000" smtClean="0"/>
              <a:t>E.g., US in a minority in North America, South America and Europe in maintaining death penalty</a:t>
            </a:r>
          </a:p>
          <a:p>
            <a:pPr lvl="2"/>
            <a:r>
              <a:rPr lang="en-US" sz="2000" smtClean="0"/>
              <a:t>Blocks extradition of some suspects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i="1" dirty="0" smtClean="0"/>
              <a:t>Extraordinary Rendition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smtClean="0"/>
              <a:t>Controversial process </a:t>
            </a:r>
          </a:p>
          <a:p>
            <a:r>
              <a:rPr lang="en-US" smtClean="0"/>
              <a:t>CIA capturing suspects outside boundaries of United States</a:t>
            </a:r>
          </a:p>
          <a:p>
            <a:pPr lvl="1"/>
            <a:r>
              <a:rPr lang="en-US" smtClean="0"/>
              <a:t>Without legal processes for extradition</a:t>
            </a:r>
          </a:p>
          <a:p>
            <a:r>
              <a:rPr lang="en-US" smtClean="0"/>
              <a:t>Sending them for interrogation </a:t>
            </a:r>
            <a:br>
              <a:rPr lang="en-US" smtClean="0"/>
            </a:br>
            <a:r>
              <a:rPr lang="en-US" smtClean="0"/>
              <a:t>to countries with looser or no </a:t>
            </a:r>
            <a:br>
              <a:rPr lang="en-US" smtClean="0"/>
            </a:br>
            <a:r>
              <a:rPr lang="en-US" smtClean="0"/>
              <a:t>restrictions on torture</a:t>
            </a:r>
          </a:p>
          <a:p>
            <a:pPr lvl="1"/>
            <a:r>
              <a:rPr lang="en-US" smtClean="0"/>
              <a:t>Egypt</a:t>
            </a:r>
          </a:p>
          <a:p>
            <a:pPr lvl="1"/>
            <a:r>
              <a:rPr lang="sv-SE" smtClean="0"/>
              <a:t>Jordan</a:t>
            </a:r>
          </a:p>
          <a:p>
            <a:pPr lvl="1"/>
            <a:r>
              <a:rPr lang="sv-SE" smtClean="0"/>
              <a:t>Morocco</a:t>
            </a:r>
          </a:p>
          <a:p>
            <a:pPr lvl="1"/>
            <a:r>
              <a:rPr lang="sv-SE" smtClean="0"/>
              <a:t>Syria</a:t>
            </a:r>
          </a:p>
          <a:p>
            <a:pPr lvl="1"/>
            <a:r>
              <a:rPr lang="sv-SE" smtClean="0"/>
              <a:t>Uzbekistan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014538" y="6248400"/>
            <a:ext cx="5114925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Arial Narrow" pitchFamily="34" charset="0"/>
                <a:hlinkClick r:id="rId3"/>
              </a:rPr>
              <a:t>http://www.pbs.org/frontlineworld/stories/rendition701/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95600"/>
            <a:ext cx="283845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US </a:t>
            </a:r>
            <a:r>
              <a:rPr lang="en-US" sz="3200" i="1" smtClean="0"/>
              <a:t>Extraordinary Rendition</a:t>
            </a:r>
            <a:r>
              <a:rPr lang="en-US" sz="3200" smtClean="0"/>
              <a:t> [2]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952500"/>
            <a:ext cx="8305800" cy="4953000"/>
          </a:xfrm>
        </p:spPr>
        <p:txBody>
          <a:bodyPr/>
          <a:lstStyle/>
          <a:p>
            <a:r>
              <a:rPr lang="en-US" sz="2200" smtClean="0"/>
              <a:t>Defenders</a:t>
            </a:r>
          </a:p>
          <a:p>
            <a:pPr lvl="1"/>
            <a:r>
              <a:rPr lang="en-US" sz="2200" smtClean="0"/>
              <a:t>E.g., CIA Director GEN Michael V. Hayden</a:t>
            </a:r>
          </a:p>
          <a:p>
            <a:pPr lvl="1"/>
            <a:r>
              <a:rPr lang="en-US" sz="2200" smtClean="0"/>
              <a:t>Speaking at Council on Foreign </a:t>
            </a:r>
            <a:br>
              <a:rPr lang="en-US" sz="2200" smtClean="0"/>
            </a:br>
            <a:r>
              <a:rPr lang="en-US" sz="2200" smtClean="0"/>
              <a:t>Relations</a:t>
            </a:r>
          </a:p>
          <a:p>
            <a:pPr lvl="1"/>
            <a:r>
              <a:rPr lang="en-US" sz="2200" smtClean="0"/>
              <a:t>2007-09-07</a:t>
            </a:r>
          </a:p>
          <a:p>
            <a:r>
              <a:rPr lang="en-US" sz="2200" smtClean="0"/>
              <a:t>Carefully controlled and lawfully </a:t>
            </a:r>
            <a:br>
              <a:rPr lang="en-US" sz="2200" smtClean="0"/>
            </a:br>
            <a:r>
              <a:rPr lang="en-US" sz="2200" smtClean="0"/>
              <a:t>conducted</a:t>
            </a:r>
          </a:p>
          <a:p>
            <a:r>
              <a:rPr lang="en-US" sz="2200" smtClean="0"/>
              <a:t>Nothing new</a:t>
            </a:r>
          </a:p>
          <a:p>
            <a:r>
              <a:rPr lang="en-US" sz="2200" smtClean="0"/>
              <a:t>Total numbers in dozens</a:t>
            </a:r>
          </a:p>
          <a:p>
            <a:r>
              <a:rPr lang="en-US" sz="2200" smtClean="0"/>
              <a:t>Used to combat terrorists around world</a:t>
            </a:r>
          </a:p>
          <a:p>
            <a:r>
              <a:rPr lang="en-US" sz="2200" smtClean="0"/>
              <a:t>Intelligence produced irreplaceable and has worked to deter attacks</a:t>
            </a:r>
          </a:p>
          <a:p>
            <a:r>
              <a:rPr lang="en-US" sz="2200" smtClean="0"/>
              <a:t>Constitutional limitations inadequate for current situation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Arial Narrow" pitchFamily="34" charset="0"/>
                <a:hlinkClick r:id="rId3"/>
              </a:rPr>
              <a:t>https://www.cia.gov/news-information/speeches-testimony/2007/general-haydens-remarks-at-the-council-on-foreign-relations.html</a:t>
            </a:r>
            <a:r>
              <a:rPr lang="en-US">
                <a:latin typeface="Arial Narrow" pitchFamily="34" charset="0"/>
              </a:rPr>
              <a:t>   or  </a:t>
            </a:r>
            <a:r>
              <a:rPr lang="en-US">
                <a:latin typeface="Arial Narrow" pitchFamily="34" charset="0"/>
                <a:hlinkClick r:id="rId4"/>
              </a:rPr>
              <a:t>http://tinyurl.com/5rubaw</a:t>
            </a:r>
            <a:r>
              <a:rPr lang="en-US">
                <a:latin typeface="Arial Narrow" pitchFamily="34" charset="0"/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752600"/>
            <a:ext cx="2438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 </a:t>
            </a:r>
            <a:r>
              <a:rPr lang="en-US" sz="3200" i="1" dirty="0" smtClean="0"/>
              <a:t>Extraordinary Rendition </a:t>
            </a:r>
            <a:r>
              <a:rPr lang="en-US" sz="3200" dirty="0" smtClean="0"/>
              <a:t>[3]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334000"/>
          </a:xfrm>
        </p:spPr>
        <p:txBody>
          <a:bodyPr/>
          <a:lstStyle/>
          <a:p>
            <a:r>
              <a:rPr lang="en-US" sz="2000" smtClean="0"/>
              <a:t>Attackers</a:t>
            </a:r>
          </a:p>
          <a:p>
            <a:pPr lvl="1"/>
            <a:r>
              <a:rPr lang="en-US" sz="2000" smtClean="0"/>
              <a:t>E.g., ACLU</a:t>
            </a:r>
          </a:p>
          <a:p>
            <a:pPr lvl="1"/>
            <a:r>
              <a:rPr lang="en-US" sz="2000" i="1" smtClean="0"/>
              <a:t>Foreign Policy in Focus </a:t>
            </a:r>
            <a:r>
              <a:rPr lang="en-US" sz="2000" smtClean="0"/>
              <a:t>of Institute for Policy Studies</a:t>
            </a:r>
          </a:p>
          <a:p>
            <a:r>
              <a:rPr lang="en-US" sz="2000" smtClean="0"/>
              <a:t>Process inherently subject to error</a:t>
            </a:r>
          </a:p>
          <a:p>
            <a:pPr lvl="1"/>
            <a:r>
              <a:rPr lang="en-US" sz="2000" smtClean="0"/>
              <a:t>Arbitrary arrest, kidnapping</a:t>
            </a:r>
          </a:p>
          <a:p>
            <a:pPr lvl="1"/>
            <a:r>
              <a:rPr lang="en-US" sz="2000" smtClean="0"/>
              <a:t>No challenge to allegations</a:t>
            </a:r>
          </a:p>
          <a:p>
            <a:pPr lvl="1"/>
            <a:r>
              <a:rPr lang="en-US" sz="2000" smtClean="0"/>
              <a:t>Documented cases of abuse (see following)</a:t>
            </a:r>
          </a:p>
          <a:p>
            <a:r>
              <a:rPr lang="en-US" sz="2000" smtClean="0"/>
              <a:t>Violation of international conventions &amp; US law against torture</a:t>
            </a:r>
          </a:p>
          <a:p>
            <a:r>
              <a:rPr lang="en-US" sz="2000" smtClean="0"/>
              <a:t>Ineffective in extracting usable intelligence</a:t>
            </a:r>
          </a:p>
          <a:p>
            <a:pPr lvl="1"/>
            <a:r>
              <a:rPr lang="en-US" sz="2000" smtClean="0"/>
              <a:t>Documented failure of torture to extract truth</a:t>
            </a:r>
          </a:p>
          <a:p>
            <a:pPr lvl="1"/>
            <a:r>
              <a:rPr lang="en-US" sz="2000" smtClean="0"/>
              <a:t>Victim will agree to anything to reduce pain</a:t>
            </a:r>
          </a:p>
          <a:p>
            <a:r>
              <a:rPr lang="en-US" sz="2000" smtClean="0"/>
              <a:t>Reduces protection of US personnel against torture around world</a:t>
            </a:r>
          </a:p>
          <a:p>
            <a:pPr lvl="1"/>
            <a:r>
              <a:rPr lang="en-US" sz="2000" smtClean="0"/>
              <a:t>Cannot claim US gov’t compliance with UN Convention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451350" y="1066800"/>
            <a:ext cx="4692650" cy="646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 Narrow" pitchFamily="34" charset="0"/>
                <a:hlinkClick r:id="rId3"/>
              </a:rPr>
              <a:t>http://www.aclu.org/safefree/torture/rendition.html</a:t>
            </a:r>
          </a:p>
          <a:p>
            <a:pPr eaLnBrk="0" hangingPunct="0"/>
            <a:r>
              <a:rPr lang="en-US" sz="1800">
                <a:latin typeface="Arial Narrow" pitchFamily="34" charset="0"/>
                <a:hlinkClick r:id="rId3"/>
              </a:rPr>
              <a:t>http://www.fpif.org/fpiftxt/5502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 Extraordinary Rendition [4]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181600"/>
          </a:xfrm>
        </p:spPr>
        <p:txBody>
          <a:bodyPr/>
          <a:lstStyle/>
          <a:p>
            <a:r>
              <a:rPr lang="en-US" sz="2000" smtClean="0"/>
              <a:t>Khaled El-Masri</a:t>
            </a:r>
          </a:p>
          <a:p>
            <a:pPr lvl="1"/>
            <a:r>
              <a:rPr lang="en-US" sz="2000" smtClean="0"/>
              <a:t>Innocent German citizen from Ulm on </a:t>
            </a:r>
            <a:br>
              <a:rPr lang="en-US" sz="2000" smtClean="0"/>
            </a:br>
            <a:r>
              <a:rPr lang="en-US" sz="2000" smtClean="0"/>
              <a:t>vacation in Skopje in 2003</a:t>
            </a:r>
          </a:p>
          <a:p>
            <a:pPr lvl="1"/>
            <a:r>
              <a:rPr lang="en-US" sz="2000" smtClean="0"/>
              <a:t>Detained by Macedonian border guard </a:t>
            </a:r>
          </a:p>
          <a:p>
            <a:pPr lvl="2"/>
            <a:r>
              <a:rPr lang="en-US" sz="2000" i="1" smtClean="0"/>
              <a:t>Mistaken identity</a:t>
            </a:r>
            <a:r>
              <a:rPr lang="en-US" sz="2000" smtClean="0"/>
              <a:t>: thought he was </a:t>
            </a:r>
            <a:br>
              <a:rPr lang="en-US" sz="2000" smtClean="0"/>
            </a:br>
            <a:r>
              <a:rPr lang="en-US" sz="2000" smtClean="0"/>
              <a:t>Khalid Al-Masri of </a:t>
            </a:r>
            <a:r>
              <a:rPr lang="en-US" sz="2000" i="1" smtClean="0"/>
              <a:t>Al Qaeda</a:t>
            </a:r>
            <a:r>
              <a:rPr lang="en-US" sz="2000" smtClean="0"/>
              <a:t> in Hamburg</a:t>
            </a:r>
          </a:p>
          <a:p>
            <a:pPr lvl="1"/>
            <a:r>
              <a:rPr lang="en-US" sz="2000" smtClean="0"/>
              <a:t>Turned over to CIA</a:t>
            </a:r>
          </a:p>
          <a:p>
            <a:pPr lvl="1"/>
            <a:r>
              <a:rPr lang="en-US" sz="2000" smtClean="0"/>
              <a:t>Beaten, stripped, drugged, given enema, dressed in diaper &amp; jumpsuit, flown to Baghdad</a:t>
            </a:r>
          </a:p>
          <a:p>
            <a:pPr lvl="1"/>
            <a:r>
              <a:rPr lang="en-US" sz="2000" smtClean="0"/>
              <a:t>Flown to Afghanistan and imprisoned in secret CIO interrogation center</a:t>
            </a:r>
          </a:p>
          <a:p>
            <a:pPr lvl="1"/>
            <a:r>
              <a:rPr lang="en-US" sz="2000" smtClean="0"/>
              <a:t>Tortured repeatedly, beaten, raped, force-fed</a:t>
            </a:r>
          </a:p>
          <a:p>
            <a:pPr lvl="1"/>
            <a:r>
              <a:rPr lang="en-US" sz="2000" smtClean="0"/>
              <a:t>March 2004: captors admitted he was innocent</a:t>
            </a:r>
          </a:p>
          <a:p>
            <a:pPr lvl="1"/>
            <a:r>
              <a:rPr lang="en-US" sz="2000" smtClean="0"/>
              <a:t>Released May 2004 without money on deserted road in Albania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1874838" y="6488113"/>
            <a:ext cx="5394325" cy="369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 Narrow" pitchFamily="34" charset="0"/>
                <a:hlinkClick r:id="rId3"/>
              </a:rPr>
              <a:t>http://www.guardian.co.uk/world/2005/jan/14/usa.germany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990600"/>
            <a:ext cx="193833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 Extraordinary Rendition [5]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181600"/>
          </a:xfrm>
        </p:spPr>
        <p:txBody>
          <a:bodyPr/>
          <a:lstStyle/>
          <a:p>
            <a:r>
              <a:rPr lang="en-US" sz="1800" dirty="0" smtClean="0"/>
              <a:t>Maher </a:t>
            </a:r>
            <a:r>
              <a:rPr lang="en-US" sz="1800" dirty="0" err="1" smtClean="0"/>
              <a:t>Arar</a:t>
            </a:r>
            <a:endParaRPr lang="en-US" sz="1800" dirty="0" smtClean="0"/>
          </a:p>
          <a:p>
            <a:pPr lvl="1"/>
            <a:r>
              <a:rPr lang="en-US" sz="1800" dirty="0" smtClean="0"/>
              <a:t>Canadian/Syrian dual citizen</a:t>
            </a:r>
          </a:p>
          <a:p>
            <a:pPr lvl="1"/>
            <a:r>
              <a:rPr lang="en-US" sz="1800" dirty="0" smtClean="0"/>
              <a:t>Sep 2002: Detained at JFK Airport on </a:t>
            </a:r>
            <a:br>
              <a:rPr lang="en-US" sz="1800" dirty="0" smtClean="0"/>
            </a:br>
            <a:r>
              <a:rPr lang="en-US" sz="1800" dirty="0" smtClean="0"/>
              <a:t>way home to Canada from holiday in </a:t>
            </a:r>
            <a:br>
              <a:rPr lang="en-US" sz="1800" dirty="0" smtClean="0"/>
            </a:br>
            <a:r>
              <a:rPr lang="en-US" sz="1800" dirty="0" smtClean="0"/>
              <a:t>Tunis </a:t>
            </a:r>
          </a:p>
          <a:p>
            <a:pPr lvl="1"/>
            <a:r>
              <a:rPr lang="en-US" sz="1800" dirty="0" smtClean="0"/>
              <a:t>Solitary confinement in US under </a:t>
            </a:r>
            <a:br>
              <a:rPr lang="en-US" sz="1800" dirty="0" smtClean="0"/>
            </a:br>
            <a:r>
              <a:rPr lang="en-US" sz="1800" dirty="0" smtClean="0"/>
              <a:t>interrogation without lawyer</a:t>
            </a:r>
          </a:p>
          <a:p>
            <a:pPr lvl="1"/>
            <a:r>
              <a:rPr lang="en-US" sz="1800" dirty="0" smtClean="0"/>
              <a:t>Deported to Syria &amp; tortured for year</a:t>
            </a:r>
          </a:p>
          <a:p>
            <a:pPr lvl="1"/>
            <a:r>
              <a:rPr lang="en-US" sz="1800" dirty="0" smtClean="0"/>
              <a:t>Syrian </a:t>
            </a:r>
            <a:r>
              <a:rPr lang="en-US" sz="1800" dirty="0" err="1" smtClean="0"/>
              <a:t>gov’t</a:t>
            </a:r>
            <a:r>
              <a:rPr lang="en-US" sz="1800" dirty="0" smtClean="0"/>
              <a:t> found no links to terrorism</a:t>
            </a:r>
          </a:p>
          <a:p>
            <a:pPr lvl="1"/>
            <a:r>
              <a:rPr lang="en-US" sz="1800" dirty="0" smtClean="0"/>
              <a:t>Canadian </a:t>
            </a:r>
            <a:r>
              <a:rPr lang="en-US" sz="1800" dirty="0" err="1" smtClean="0"/>
              <a:t>gov’t</a:t>
            </a:r>
            <a:r>
              <a:rPr lang="en-US" sz="1800" dirty="0" smtClean="0"/>
              <a:t> commission of enquiry </a:t>
            </a:r>
            <a:br>
              <a:rPr lang="en-US" sz="1800" dirty="0" smtClean="0"/>
            </a:br>
            <a:r>
              <a:rPr lang="en-US" sz="1800" dirty="0" smtClean="0"/>
              <a:t>cleared </a:t>
            </a:r>
            <a:r>
              <a:rPr lang="en-US" sz="1800" dirty="0" err="1" smtClean="0"/>
              <a:t>Arar</a:t>
            </a:r>
            <a:r>
              <a:rPr lang="en-US" sz="1800" dirty="0" smtClean="0"/>
              <a:t> of all accusations</a:t>
            </a:r>
          </a:p>
          <a:p>
            <a:pPr lvl="1"/>
            <a:r>
              <a:rPr lang="en-US" sz="1800" dirty="0" smtClean="0"/>
              <a:t>Gave him $10.5M compensation</a:t>
            </a:r>
          </a:p>
          <a:p>
            <a:pPr lvl="1"/>
            <a:r>
              <a:rPr lang="en-US" sz="1800" dirty="0" smtClean="0"/>
              <a:t>Lawsuit in progress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Arar</a:t>
            </a:r>
            <a:r>
              <a:rPr lang="en-US" sz="1800" i="1" dirty="0" smtClean="0"/>
              <a:t> v. Ashcroft)</a:t>
            </a:r>
          </a:p>
          <a:p>
            <a:pPr lvl="2"/>
            <a:r>
              <a:rPr lang="en-US" sz="1800" dirty="0" smtClean="0"/>
              <a:t>US </a:t>
            </a:r>
            <a:r>
              <a:rPr lang="en-US" sz="1800" dirty="0" err="1" smtClean="0"/>
              <a:t>gov’t</a:t>
            </a:r>
            <a:r>
              <a:rPr lang="en-US" sz="1800" dirty="0" smtClean="0"/>
              <a:t> keeps </a:t>
            </a:r>
            <a:r>
              <a:rPr lang="en-US" sz="1800" dirty="0" err="1" smtClean="0"/>
              <a:t>Arar</a:t>
            </a:r>
            <a:r>
              <a:rPr lang="en-US" sz="1800" dirty="0" smtClean="0"/>
              <a:t> and family on </a:t>
            </a:r>
            <a:r>
              <a:rPr lang="en-US" sz="1800" dirty="0" err="1" smtClean="0"/>
              <a:t>watchlist</a:t>
            </a:r>
            <a:endParaRPr lang="en-US" sz="1800" dirty="0" smtClean="0"/>
          </a:p>
          <a:p>
            <a:pPr lvl="2"/>
            <a:r>
              <a:rPr lang="en-US" sz="1800" dirty="0" smtClean="0"/>
              <a:t>Allowed </a:t>
            </a:r>
            <a:r>
              <a:rPr lang="en-US" sz="1800" dirty="0" err="1" smtClean="0"/>
              <a:t>gov’t</a:t>
            </a:r>
            <a:r>
              <a:rPr lang="en-US" sz="1800" dirty="0" smtClean="0"/>
              <a:t> to use claim of national security to refuse evidence to court – case dismissed 2009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533400" y="5943600"/>
            <a:ext cx="8077200" cy="9239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Arial Narrow" pitchFamily="34" charset="0"/>
                <a:hlinkClick r:id="rId3"/>
              </a:rPr>
              <a:t>http://jurist.law.pitt.edu/forumy/2006/09/arar-report-us-should-follow-canadas.php</a:t>
            </a:r>
          </a:p>
          <a:p>
            <a:pPr algn="ctr" eaLnBrk="0" hangingPunct="0"/>
            <a:r>
              <a:rPr lang="en-US" sz="1800">
                <a:latin typeface="Arial Narrow" pitchFamily="34" charset="0"/>
                <a:hlinkClick r:id="rId3"/>
              </a:rPr>
              <a:t>http://www.maherarar.ca/</a:t>
            </a:r>
          </a:p>
          <a:p>
            <a:pPr algn="ctr" eaLnBrk="0" hangingPunct="0"/>
            <a:r>
              <a:rPr lang="en-US" sz="1800">
                <a:latin typeface="Arial Narrow" pitchFamily="34" charset="0"/>
                <a:hlinkClick r:id="rId3"/>
              </a:rPr>
              <a:t>http://ccrjustice.org/ourcases/current-cases/arar-v.-ashcroft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111" r="17204"/>
          <a:stretch>
            <a:fillRect/>
          </a:stretch>
        </p:blipFill>
        <p:spPr bwMode="auto">
          <a:xfrm>
            <a:off x="6096000" y="1066800"/>
            <a:ext cx="2743200" cy="382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Maher </a:t>
            </a:r>
            <a:r>
              <a:rPr lang="en-US" dirty="0" err="1" smtClean="0"/>
              <a:t>Arar</a:t>
            </a:r>
            <a:r>
              <a:rPr lang="en-US" dirty="0" smtClean="0"/>
              <a:t> case on </a:t>
            </a:r>
            <a:br>
              <a:rPr lang="en-US" dirty="0" smtClean="0"/>
            </a:br>
            <a:r>
              <a:rPr lang="en-US" i="1" dirty="0" smtClean="0"/>
              <a:t>Democracy Now</a:t>
            </a:r>
          </a:p>
        </p:txBody>
      </p:sp>
      <p:sp>
        <p:nvSpPr>
          <p:cNvPr id="30723" name="Content Placeholder 6"/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r>
              <a:rPr lang="en-US" i="1" smtClean="0"/>
              <a:t>Democracy Now</a:t>
            </a:r>
            <a:r>
              <a:rPr lang="en-US" smtClean="0"/>
              <a:t> October 19, 2006</a:t>
            </a:r>
          </a:p>
          <a:p>
            <a:pPr lvl="1"/>
            <a:r>
              <a:rPr lang="en-US" smtClean="0">
                <a:latin typeface="Arial Narrow" pitchFamily="34" charset="0"/>
                <a:hlinkClick r:id="rId3"/>
              </a:rPr>
              <a:t>http://video.google.com/videoplay?docid=-7174998579366061294#</a:t>
            </a:r>
            <a:r>
              <a:rPr lang="en-US" smtClean="0">
                <a:latin typeface="Arial Narrow" pitchFamily="34" charset="0"/>
              </a:rPr>
              <a:t>  </a:t>
            </a:r>
            <a:r>
              <a:rPr lang="en-US" smtClean="0"/>
              <a:t>(streaming video)</a:t>
            </a:r>
          </a:p>
          <a:p>
            <a:pPr lvl="1"/>
            <a:r>
              <a:rPr lang="en-US" smtClean="0">
                <a:latin typeface="Arial Narrow" pitchFamily="34" charset="0"/>
                <a:hlinkClick r:id="rId4"/>
              </a:rPr>
              <a:t>http://www.mekabay.com/courses/academic/norwich/cj341/lectures/27_ghost_plane.mp3</a:t>
            </a:r>
            <a:r>
              <a:rPr lang="en-US" smtClean="0">
                <a:latin typeface="Arial Narrow" pitchFamily="34" charset="0"/>
              </a:rPr>
              <a:t> </a:t>
            </a:r>
            <a:r>
              <a:rPr lang="en-US" smtClean="0"/>
              <a:t>(audio download)</a:t>
            </a:r>
          </a:p>
          <a:p>
            <a:r>
              <a:rPr lang="en-US" i="1" smtClean="0"/>
              <a:t>Democracy Now </a:t>
            </a:r>
            <a:r>
              <a:rPr lang="en-US" smtClean="0"/>
              <a:t>November 3, 2009 </a:t>
            </a:r>
            <a:br>
              <a:rPr lang="en-US" smtClean="0"/>
            </a:br>
            <a:r>
              <a:rPr lang="en-US" smtClean="0"/>
              <a:t>– starting 14’56” to 25’25”</a:t>
            </a:r>
          </a:p>
          <a:p>
            <a:pPr lvl="1"/>
            <a:r>
              <a:rPr lang="en-US" smtClean="0">
                <a:latin typeface="Arial Narrow" pitchFamily="34" charset="0"/>
                <a:hlinkClick r:id="rId5"/>
              </a:rPr>
              <a:t>http://i2.democracynow.org/shows/2009/11/3</a:t>
            </a:r>
            <a:r>
              <a:rPr lang="en-US" smtClean="0"/>
              <a:t> (streaming video)</a:t>
            </a:r>
          </a:p>
          <a:p>
            <a:pPr lvl="1"/>
            <a:r>
              <a:rPr lang="en-US" smtClean="0">
                <a:latin typeface="Arial Narrow" pitchFamily="34" charset="0"/>
                <a:hlinkClick r:id="rId6"/>
              </a:rPr>
              <a:t>http://www.mekabay.com/courses/academic/norwich/cj341/lectures/27_maher_2009.mp3</a:t>
            </a:r>
            <a:r>
              <a:rPr lang="en-US" smtClean="0">
                <a:latin typeface="Arial Narrow" pitchFamily="34" charset="0"/>
              </a:rPr>
              <a:t> </a:t>
            </a:r>
            <a:r>
              <a:rPr lang="en-US" smtClean="0"/>
              <a:t>(audio download)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Issues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Jurisdictional Problems</a:t>
            </a:r>
          </a:p>
          <a:p>
            <a:pPr lvl="1">
              <a:lnSpc>
                <a:spcPct val="100000"/>
              </a:lnSpc>
            </a:pPr>
            <a:r>
              <a:rPr lang="en-US" smtClean="0"/>
              <a:t>Commission of offenses across territorial borders</a:t>
            </a:r>
          </a:p>
          <a:p>
            <a:pPr lvl="1">
              <a:lnSpc>
                <a:spcPct val="100000"/>
              </a:lnSpc>
            </a:pPr>
            <a:r>
              <a:rPr lang="en-US" smtClean="0"/>
              <a:t>Investigation</a:t>
            </a:r>
          </a:p>
          <a:p>
            <a:pPr lvl="1">
              <a:lnSpc>
                <a:spcPct val="100000"/>
              </a:lnSpc>
            </a:pPr>
            <a:r>
              <a:rPr lang="en-US" smtClean="0"/>
              <a:t>Enforcement</a:t>
            </a:r>
          </a:p>
          <a:p>
            <a:pPr lvl="2">
              <a:lnSpc>
                <a:spcPct val="100000"/>
              </a:lnSpc>
            </a:pPr>
            <a:r>
              <a:rPr lang="en-US" smtClean="0"/>
              <a:t>What laws apply?</a:t>
            </a:r>
          </a:p>
          <a:p>
            <a:pPr lvl="2">
              <a:lnSpc>
                <a:spcPct val="100000"/>
              </a:lnSpc>
            </a:pPr>
            <a:r>
              <a:rPr lang="en-US" smtClean="0"/>
              <a:t>Who enforces them?</a:t>
            </a:r>
          </a:p>
          <a:p>
            <a:pPr>
              <a:lnSpc>
                <a:spcPct val="100000"/>
              </a:lnSpc>
            </a:pPr>
            <a:r>
              <a:rPr lang="en-US" smtClean="0"/>
              <a:t>Defining computer crime</a:t>
            </a:r>
          </a:p>
          <a:p>
            <a:pPr lvl="1">
              <a:lnSpc>
                <a:spcPct val="100000"/>
              </a:lnSpc>
            </a:pPr>
            <a:r>
              <a:rPr lang="en-US" smtClean="0"/>
              <a:t>No international consensus on definition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4114800" cy="191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 dirty="0" smtClean="0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Study: Categories of Cybercrime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Fraud by computer </a:t>
            </a:r>
            <a:br>
              <a:rPr lang="en-US" sz="2200" smtClean="0"/>
            </a:br>
            <a:r>
              <a:rPr lang="en-US" sz="2200" smtClean="0"/>
              <a:t>manipulation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Computer-based forgery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Damage to or modifications of </a:t>
            </a:r>
            <a:br>
              <a:rPr lang="en-US" sz="2200" smtClean="0"/>
            </a:br>
            <a:r>
              <a:rPr lang="en-US" sz="2200" smtClean="0"/>
              <a:t>computer data or programs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Unauthorized access to </a:t>
            </a:r>
            <a:br>
              <a:rPr lang="en-US" sz="2200" smtClean="0"/>
            </a:br>
            <a:r>
              <a:rPr lang="en-US" sz="2200" smtClean="0"/>
              <a:t>computer systems and service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Unauthorized reproduction of </a:t>
            </a:r>
            <a:br>
              <a:rPr lang="en-US" sz="2200" smtClean="0"/>
            </a:br>
            <a:r>
              <a:rPr lang="en-US" sz="2200" smtClean="0"/>
              <a:t>legally protected computer </a:t>
            </a:r>
            <a:br>
              <a:rPr lang="en-US" sz="2200" smtClean="0"/>
            </a:br>
            <a:r>
              <a:rPr lang="en-US" sz="2200" smtClean="0"/>
              <a:t>programs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Child pornography (creation, trafficking. . .)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Use of computers by organized crime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Terrorist groups committing computer-related crimes or other crimes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144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Historical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smtClean="0"/>
              <a:t>1977:  US Senator introduced first cybercrime legislation</a:t>
            </a:r>
          </a:p>
          <a:p>
            <a:pPr lvl="1"/>
            <a:r>
              <a:rPr lang="en-US" smtClean="0"/>
              <a:t>Didn’t become law</a:t>
            </a:r>
          </a:p>
          <a:p>
            <a:pPr lvl="1"/>
            <a:r>
              <a:rPr lang="en-US" smtClean="0"/>
              <a:t>Credited as the catalyst for international policy</a:t>
            </a:r>
          </a:p>
          <a:p>
            <a:r>
              <a:rPr lang="en-US" smtClean="0"/>
              <a:t>1983:  Organisation for Economic Co-operation and Development (OECD)</a:t>
            </a:r>
          </a:p>
          <a:p>
            <a:pPr lvl="1"/>
            <a:r>
              <a:rPr lang="en-US" smtClean="0"/>
              <a:t>Study of international legislation</a:t>
            </a:r>
          </a:p>
          <a:p>
            <a:pPr lvl="1"/>
            <a:r>
              <a:rPr lang="en-US" smtClean="0"/>
              <a:t>Explored possibility of unified response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953000"/>
            <a:ext cx="4910138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(cont’d)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620000" cy="5105400"/>
          </a:xfrm>
        </p:spPr>
        <p:txBody>
          <a:bodyPr/>
          <a:lstStyle/>
          <a:p>
            <a:r>
              <a:rPr lang="en-US" smtClean="0"/>
              <a:t>1986:  OECD published </a:t>
            </a:r>
            <a:r>
              <a:rPr lang="en-US" i="1" smtClean="0"/>
              <a:t>Computer-Related Crime Report</a:t>
            </a:r>
          </a:p>
          <a:p>
            <a:pPr lvl="1"/>
            <a:r>
              <a:rPr lang="en-US" smtClean="0"/>
              <a:t>Recommended a list of offenses</a:t>
            </a:r>
          </a:p>
          <a:p>
            <a:pPr lvl="1"/>
            <a:r>
              <a:rPr lang="en-US" smtClean="0"/>
              <a:t>Envisioned list to be addressed by each UN member country</a:t>
            </a:r>
          </a:p>
          <a:p>
            <a:r>
              <a:rPr lang="en-US" smtClean="0"/>
              <a:t>1986-1989:  Council of Europe (CoE) launched its own study </a:t>
            </a:r>
          </a:p>
          <a:p>
            <a:pPr lvl="1"/>
            <a:r>
              <a:rPr lang="en-US" smtClean="0"/>
              <a:t>To determine categories of </a:t>
            </a:r>
            <a:br>
              <a:rPr lang="en-US" smtClean="0"/>
            </a:br>
            <a:r>
              <a:rPr lang="en-US" smtClean="0"/>
              <a:t>proposed offense conduct</a:t>
            </a:r>
          </a:p>
          <a:p>
            <a:pPr lvl="1"/>
            <a:r>
              <a:rPr lang="en-US" smtClean="0"/>
              <a:t>To determine guidelines for </a:t>
            </a:r>
            <a:br>
              <a:rPr lang="en-US" smtClean="0"/>
            </a:br>
            <a:r>
              <a:rPr lang="en-US" smtClean="0"/>
              <a:t>enacting criminal legislation</a:t>
            </a:r>
          </a:p>
          <a:p>
            <a:pPr lvl="1"/>
            <a:r>
              <a:rPr lang="en-US" smtClean="0"/>
              <a:t>Issued recommendations </a:t>
            </a:r>
            <a:br>
              <a:rPr lang="en-US" smtClean="0"/>
            </a:br>
            <a:r>
              <a:rPr lang="en-US" smtClean="0"/>
              <a:t>which expanded OECD list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2952750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(cont’d)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5486400" cy="5181600"/>
          </a:xfrm>
        </p:spPr>
        <p:txBody>
          <a:bodyPr/>
          <a:lstStyle/>
          <a:p>
            <a:r>
              <a:rPr lang="en-US" sz="2200" smtClean="0"/>
              <a:t>1995:  CoE adopted recommendation R(95)13</a:t>
            </a:r>
          </a:p>
          <a:p>
            <a:pPr lvl="1"/>
            <a:r>
              <a:rPr lang="en-US" sz="2200" smtClean="0"/>
              <a:t>Identifies substantive offense categories</a:t>
            </a:r>
          </a:p>
          <a:p>
            <a:pPr lvl="1"/>
            <a:r>
              <a:rPr lang="en-US" sz="2200" smtClean="0"/>
              <a:t>Considers procedural issues related to investigation &amp; evidence</a:t>
            </a:r>
          </a:p>
          <a:p>
            <a:pPr lvl="2"/>
            <a:r>
              <a:rPr lang="en-US" sz="2200" smtClean="0"/>
              <a:t>E.g., search and seizure, co-operation obligations</a:t>
            </a:r>
          </a:p>
          <a:p>
            <a:pPr lvl="1"/>
            <a:r>
              <a:rPr lang="en-US" sz="2200" smtClean="0"/>
              <a:t>Concern for civil rights (e.g., individual privacy)</a:t>
            </a:r>
          </a:p>
          <a:p>
            <a:pPr lvl="2"/>
            <a:r>
              <a:rPr lang="en-US" sz="2200" smtClean="0"/>
              <a:t>European Privacy Directives require strict protections on privacy</a:t>
            </a:r>
          </a:p>
          <a:p>
            <a:pPr lvl="2"/>
            <a:r>
              <a:rPr lang="en-US" sz="2200" smtClean="0"/>
              <a:t>More severe than US laws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19200"/>
            <a:ext cx="2514600" cy="387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400800" y="5181600"/>
            <a:ext cx="2465388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 Narrow" pitchFamily="34" charset="0"/>
                <a:hlinkClick r:id="rId4"/>
              </a:rPr>
              <a:t>http://tinyurl.com/6ggqtm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(cont’d)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mtClean="0"/>
              <a:t>1997:  </a:t>
            </a:r>
            <a:r>
              <a:rPr lang="en-US" i="1" smtClean="0"/>
              <a:t>Committee of Experts on Cyberspace</a:t>
            </a:r>
            <a:r>
              <a:rPr lang="en-US" smtClean="0"/>
              <a:t> appointed by CoE</a:t>
            </a:r>
          </a:p>
          <a:p>
            <a:pPr lvl="1"/>
            <a:r>
              <a:rPr lang="en-US" smtClean="0"/>
              <a:t>Charged with identifying new crimes, jurisdictional rights, and criminal liability related to Internet</a:t>
            </a:r>
          </a:p>
          <a:p>
            <a:pPr lvl="1"/>
            <a:r>
              <a:rPr lang="en-US" smtClean="0"/>
              <a:t>Canada, Japan, South Africa, and US invited to participate</a:t>
            </a:r>
          </a:p>
          <a:p>
            <a:r>
              <a:rPr lang="en-US" smtClean="0"/>
              <a:t>2001: Committee issued final report</a:t>
            </a:r>
          </a:p>
          <a:p>
            <a:pPr lvl="1"/>
            <a:r>
              <a:rPr lang="en-US" i="1" smtClean="0"/>
              <a:t>Draft Convention on Cyber-Crime</a:t>
            </a:r>
            <a:r>
              <a:rPr lang="en-US" smtClean="0"/>
              <a:t> and Memo</a:t>
            </a:r>
          </a:p>
          <a:p>
            <a:pPr lvl="1"/>
            <a:r>
              <a:rPr lang="en-US" smtClean="0"/>
              <a:t>Intended as blueprint for first international treaty</a:t>
            </a:r>
          </a:p>
          <a:p>
            <a:pPr lvl="1"/>
            <a:r>
              <a:rPr lang="en-US" sz="2000" smtClean="0">
                <a:latin typeface="Arial Narrow" pitchFamily="34" charset="0"/>
                <a:hlinkClick r:id="rId3"/>
              </a:rPr>
              <a:t>http://conventions.coe.int/Treaty/EN/Treaties/Html/185.htm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(cont’d)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924800" cy="5029200"/>
          </a:xfrm>
        </p:spPr>
        <p:txBody>
          <a:bodyPr/>
          <a:lstStyle/>
          <a:p>
            <a:r>
              <a:rPr lang="en-US" smtClean="0"/>
              <a:t>2001:  </a:t>
            </a:r>
            <a:r>
              <a:rPr lang="en-US" i="1" smtClean="0"/>
              <a:t>Council of Europe, Convention on Cybercrime</a:t>
            </a:r>
            <a:endParaRPr lang="en-US" smtClean="0"/>
          </a:p>
          <a:p>
            <a:pPr lvl="1"/>
            <a:r>
              <a:rPr lang="en-US" smtClean="0"/>
              <a:t>International </a:t>
            </a:r>
            <a:r>
              <a:rPr lang="en-US" i="1" smtClean="0"/>
              <a:t>Treaty</a:t>
            </a:r>
            <a:r>
              <a:rPr lang="en-US" smtClean="0"/>
              <a:t> adopted by Ministers of Foreign Affairs</a:t>
            </a:r>
          </a:p>
          <a:p>
            <a:pPr lvl="1"/>
            <a:r>
              <a:rPr lang="en-US" smtClean="0"/>
              <a:t>Signed by 26 member countries, including US</a:t>
            </a:r>
          </a:p>
          <a:p>
            <a:pPr lvl="1"/>
            <a:r>
              <a:rPr lang="en-US" smtClean="0"/>
              <a:t>US President signed </a:t>
            </a:r>
            <a:r>
              <a:rPr lang="en-US" i="1" smtClean="0"/>
              <a:t>Convention</a:t>
            </a:r>
            <a:r>
              <a:rPr lang="en-US" smtClean="0"/>
              <a:t> on Nov. 23, 2001</a:t>
            </a:r>
          </a:p>
          <a:p>
            <a:r>
              <a:rPr lang="en-US" smtClean="0"/>
              <a:t>2004:  July 1</a:t>
            </a:r>
            <a:r>
              <a:rPr lang="en-US" baseline="30000" smtClean="0"/>
              <a:t>st</a:t>
            </a:r>
            <a:r>
              <a:rPr lang="en-US" smtClean="0"/>
              <a:t> treaty took effect</a:t>
            </a:r>
          </a:p>
          <a:p>
            <a:r>
              <a:rPr lang="en-US" smtClean="0"/>
              <a:t>2006:  Up to 38 signatories</a:t>
            </a:r>
          </a:p>
          <a:p>
            <a:r>
              <a:rPr lang="en-US" smtClean="0"/>
              <a:t>2006:  Sept – US became party </a:t>
            </a:r>
          </a:p>
          <a:p>
            <a:r>
              <a:rPr lang="en-US" smtClean="0"/>
              <a:t>2007:  Jan 1: treaty took effect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62400"/>
            <a:ext cx="2805113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clu.org/safefree/torture/rendition.html" TargetMode="External"/></Relationships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sz="1800" dirty="0" smtClean="0">
            <a:latin typeface="Arial Narrow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9F97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4330</TotalTime>
  <Words>1387</Words>
  <Application>Microsoft Office PowerPoint</Application>
  <PresentationFormat>On-screen Show (4:3)</PresentationFormat>
  <Paragraphs>322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IS 342 Class Notes</vt:lpstr>
      <vt:lpstr>Recent International Legal Developments</vt:lpstr>
      <vt:lpstr>Topics</vt:lpstr>
      <vt:lpstr>International Issues</vt:lpstr>
      <vt:lpstr>UN Study: Categories of Cybercrime</vt:lpstr>
      <vt:lpstr>Historical Overview</vt:lpstr>
      <vt:lpstr>History (cont’d)</vt:lpstr>
      <vt:lpstr>History (cont’d)</vt:lpstr>
      <vt:lpstr>History (cont’d)</vt:lpstr>
      <vt:lpstr>History (cont’d)</vt:lpstr>
      <vt:lpstr>International Investigation &amp; Enforcement Challenges</vt:lpstr>
      <vt:lpstr>International Investigation &amp; Enforcement Challenges (cont’d)</vt:lpstr>
      <vt:lpstr>Resolution of Challenges</vt:lpstr>
      <vt:lpstr>Interpol</vt:lpstr>
      <vt:lpstr>Interpol (cont’d)</vt:lpstr>
      <vt:lpstr>Council of Europe Convention on Cybercrime Treaty</vt:lpstr>
      <vt:lpstr>Key Treaty Provisions</vt:lpstr>
      <vt:lpstr>Key Treaty Provisions Cont.</vt:lpstr>
      <vt:lpstr>Key Treaty Definitions</vt:lpstr>
      <vt:lpstr>Treaty Evidence Collection</vt:lpstr>
      <vt:lpstr>Crimes</vt:lpstr>
      <vt:lpstr>Jurisdiction</vt:lpstr>
      <vt:lpstr>Mutual Legal Assistance Treaties &amp; Other Agreements</vt:lpstr>
      <vt:lpstr>Dual Criminality Doctrine</vt:lpstr>
      <vt:lpstr>US Extraordinary Rendition</vt:lpstr>
      <vt:lpstr>US Extraordinary Rendition [2]</vt:lpstr>
      <vt:lpstr>US Extraordinary Rendition [3]</vt:lpstr>
      <vt:lpstr>US Extraordinary Rendition [4]</vt:lpstr>
      <vt:lpstr>US Extraordinary Rendition [5]</vt:lpstr>
      <vt:lpstr>Maher Arar case on  Democracy Now</vt:lpstr>
      <vt:lpstr>DISCUSSION</vt:lpstr>
    </vt:vector>
  </TitlesOfParts>
  <Company>Norwich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International Legal Developments</dc:title>
  <dc:subject>CJ341</dc:subject>
  <dc:creator>M. E. Kabay, PhD, CISSP-ISSMP</dc:creator>
  <dc:description>Updated 2009-11-10  by MK with new material on Maher Arar</dc:description>
  <cp:lastModifiedBy>M. E. Kabay, PhD, CISSP-ISSMP</cp:lastModifiedBy>
  <cp:revision>178</cp:revision>
  <dcterms:created xsi:type="dcterms:W3CDTF">2003-08-23T19:45:18Z</dcterms:created>
  <dcterms:modified xsi:type="dcterms:W3CDTF">2013-12-20T21:57:45Z</dcterms:modified>
</cp:coreProperties>
</file>