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85" r:id="rId2"/>
    <p:sldId id="257" r:id="rId3"/>
    <p:sldId id="289" r:id="rId4"/>
    <p:sldId id="290" r:id="rId5"/>
    <p:sldId id="291" r:id="rId6"/>
    <p:sldId id="309" r:id="rId7"/>
    <p:sldId id="310" r:id="rId8"/>
    <p:sldId id="295" r:id="rId9"/>
    <p:sldId id="292" r:id="rId10"/>
    <p:sldId id="294" r:id="rId11"/>
    <p:sldId id="296" r:id="rId12"/>
    <p:sldId id="300" r:id="rId13"/>
    <p:sldId id="297" r:id="rId14"/>
    <p:sldId id="299" r:id="rId15"/>
    <p:sldId id="301" r:id="rId16"/>
    <p:sldId id="308" r:id="rId17"/>
    <p:sldId id="293" r:id="rId18"/>
    <p:sldId id="302" r:id="rId19"/>
    <p:sldId id="298" r:id="rId20"/>
    <p:sldId id="305" r:id="rId21"/>
    <p:sldId id="307" r:id="rId22"/>
    <p:sldId id="303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371" autoAdjust="0"/>
  </p:normalViewPr>
  <p:slideViewPr>
    <p:cSldViewPr>
      <p:cViewPr>
        <p:scale>
          <a:sx n="66" d="100"/>
          <a:sy n="66" d="100"/>
        </p:scale>
        <p:origin x="-246" y="-14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24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073275" y="400050"/>
            <a:ext cx="3168650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ctr" eaLnBrk="0" hangingPunct="0">
              <a:defRPr sz="1900"/>
            </a:lvl1pPr>
          </a:lstStyle>
          <a:p>
            <a:pPr>
              <a:defRPr/>
            </a:pPr>
            <a:r>
              <a:rPr lang="pt-BR"/>
              <a:t>CJ341/IA241/IA241 Class Notes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"/>
          </p:nvPr>
        </p:nvSpPr>
        <p:spPr>
          <a:xfrm>
            <a:off x="0" y="8721725"/>
            <a:ext cx="7313613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ctr" eaLnBrk="0" hangingPunct="0">
              <a:defRPr sz="1300"/>
            </a:lvl1pPr>
          </a:lstStyle>
          <a:p>
            <a:pPr>
              <a:defRPr/>
            </a:pPr>
            <a:fld id="{EE2C32C9-8F0E-42B1-8BEA-A5F825BFD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19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/>
            </a:lvl1pPr>
          </a:lstStyle>
          <a:p>
            <a:pPr>
              <a:defRPr/>
            </a:pPr>
            <a:fld id="{EC38D84C-CD2C-460E-87FC-E2ADD93C0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92870-F813-4B32-A2A6-71C04A6B8ED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29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FFAF7-DF6C-4185-A884-3BF3B1567CD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48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A9016-5FF9-4B3D-8265-6177AD26E14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3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33D308-33DF-4ADA-A2D1-0E11D50B1A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78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290F3-FBD0-45B2-8CD1-7C0CC8285A7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82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5E4F4-3A70-4E35-A572-C9BA98AB938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06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F2E60-4E7E-4B6C-9BAD-CC2042734AC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33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8D84C-CD2C-460E-87FC-E2ADD93C075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53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4B80B0-D3D0-4351-B91F-0A19A987352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20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9965A-5472-40D6-B142-86261EBDC32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51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07357-5742-4CBC-99F0-C41A05FFF19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75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79B1B-3545-42EC-A003-4B13DDA322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68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8D84C-CD2C-460E-87FC-E2ADD93C075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342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8D84C-CD2C-460E-87FC-E2ADD93C075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74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00F70-5459-4D90-868A-642DAC50B25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35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28BFD7-3E3B-484E-9C87-B9870E4C9F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859C0-65BF-4B0E-B8AE-EBAA9616C68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95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51681-5F6A-4FAC-AA1E-2BF052CEDFC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22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8D84C-CD2C-460E-87FC-E2ADD93C07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8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38D84C-CD2C-460E-87FC-E2ADD93C07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3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89B851-14C0-4AD5-8682-B810532A3ED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6119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89B86-BE93-4C12-8FB6-D380A9AB3D7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85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fld id="{2208553D-50F2-46C4-A492-560FC4262F80}" type="slidenum">
              <a:rPr lang="en-US" sz="1800"/>
              <a:pPr eaLnBrk="0" hangingPunct="0">
                <a:defRPr/>
              </a:pPr>
              <a:t>‹#›</a:t>
            </a:fld>
            <a:endParaRPr lang="en-US" sz="180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b="0">
              <a:latin typeface="Times New Roman" pitchFamily="18" charset="0"/>
            </a:endParaRPr>
          </a:p>
        </p:txBody>
      </p:sp>
      <p:pic>
        <p:nvPicPr>
          <p:cNvPr id="1030" name="Picture 8" descr="NWU_2c_stacked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0"/>
            <a:ext cx="990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2454275" y="6642100"/>
            <a:ext cx="4235450" cy="215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800" b="0" i="1" dirty="0"/>
              <a:t>Copyright © 2011 M. E. Kabay, J. Tower-Pierce &amp; P. R. Stephenson.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pic.org/privacy/terrorism/usapatrio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lidarity.com/hkcartoons/artshow/artshow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39bvkxj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inyurl.com/8y23qxo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ic.org/privacy/terrorism/hr3162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omas.loc.gov/cgi-bin/bdquery/z?d107:HR03162:@@@L&amp;summ2=m&amp;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pic.org/privacy/terrorism/usapatrio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2819400"/>
          </a:xfrm>
        </p:spPr>
        <p:txBody>
          <a:bodyPr/>
          <a:lstStyle/>
          <a:p>
            <a:pPr algn="ctr"/>
            <a:r>
              <a:rPr lang="en-US" sz="6500" dirty="0"/>
              <a:t>The </a:t>
            </a:r>
            <a:br>
              <a:rPr lang="en-US" sz="6500" dirty="0"/>
            </a:br>
            <a:r>
              <a:rPr lang="en-US" sz="6500" dirty="0"/>
              <a:t>U.S.A.P.A.T.R.I.O.T. Act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" y="3276600"/>
            <a:ext cx="8763000" cy="3352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>
                <a:latin typeface="+mn-lt"/>
              </a:rPr>
              <a:t>CJ341/IA241 </a:t>
            </a:r>
            <a:r>
              <a:rPr lang="en-US" sz="3600" dirty="0">
                <a:latin typeface="+mn-lt"/>
              </a:rPr>
              <a:t>– Cyberlaw &amp; Cybercrime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dirty="0">
                <a:latin typeface="+mn-lt"/>
              </a:rPr>
              <a:t>Lecture #28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M. E. Kabay, PhD, CISSP-ISSMP</a:t>
            </a:r>
          </a:p>
          <a:p>
            <a:pPr algn="ctr" eaLnBrk="0" hangingPunct="0"/>
            <a:r>
              <a:rPr lang="en-US" sz="2400" dirty="0">
                <a:latin typeface="Arial" pitchFamily="34" charset="0"/>
                <a:cs typeface="Arial" pitchFamily="34" charset="0"/>
                <a:hlinkClick r:id="rId3"/>
              </a:rPr>
              <a:t>mailto:mkabay@norwich.edu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ctr" eaLnBrk="0" hangingPunct="0"/>
            <a:r>
              <a:rPr lang="en-US" sz="2400" dirty="0">
                <a:latin typeface="Arial" pitchFamily="34" charset="0"/>
                <a:cs typeface="Arial" pitchFamily="34" charset="0"/>
              </a:rPr>
              <a:t>V: 802.479.7937</a:t>
            </a:r>
          </a:p>
          <a:p>
            <a:pPr algn="ctr" eaLnBrk="0" hangingPunct="0"/>
            <a:r>
              <a:rPr lang="en-US" sz="2400" dirty="0">
                <a:latin typeface="Arial" pitchFamily="34" charset="0"/>
                <a:cs typeface="Arial" pitchFamily="34" charset="0"/>
              </a:rPr>
              <a:t>Prof Information Assurance &amp; Statistics</a:t>
            </a:r>
          </a:p>
          <a:p>
            <a:pPr algn="ctr" eaLnBrk="0" hangingPunct="0"/>
            <a:r>
              <a:rPr lang="en-US" sz="2400">
                <a:latin typeface="Arial" pitchFamily="34" charset="0"/>
                <a:cs typeface="Arial" pitchFamily="34" charset="0"/>
              </a:rPr>
              <a:t>School of Cybersecurity, Data Science &amp; Computing</a:t>
            </a:r>
          </a:p>
          <a:p>
            <a:pPr algn="ctr" eaLnBrk="0" hangingPunct="0"/>
            <a:r>
              <a:rPr lang="en-US" sz="2400">
                <a:latin typeface="Arial" pitchFamily="34" charset="0"/>
                <a:cs typeface="Arial" pitchFamily="34" charset="0"/>
              </a:rPr>
              <a:t>Norwich University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162800" cy="1143000"/>
          </a:xfrm>
        </p:spPr>
        <p:txBody>
          <a:bodyPr/>
          <a:lstStyle/>
          <a:p>
            <a:r>
              <a:rPr lang="en-US" dirty="0"/>
              <a:t>Provisions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r>
              <a:rPr lang="en-US" dirty="0"/>
              <a:t>Title VI:</a:t>
            </a:r>
          </a:p>
          <a:p>
            <a:pPr lvl="1"/>
            <a:r>
              <a:rPr lang="en-US" i="1" dirty="0"/>
              <a:t>Providing for Victims of Terrorism, Public Safety Officers, and their Families</a:t>
            </a:r>
          </a:p>
          <a:p>
            <a:r>
              <a:rPr lang="en-US" dirty="0"/>
              <a:t>Title VII:</a:t>
            </a:r>
          </a:p>
          <a:p>
            <a:pPr lvl="1"/>
            <a:r>
              <a:rPr lang="en-US" dirty="0"/>
              <a:t> </a:t>
            </a:r>
            <a:r>
              <a:rPr lang="en-US" i="1" dirty="0"/>
              <a:t>Increased Information Sharing for Critical Infrastructure Protection</a:t>
            </a:r>
          </a:p>
          <a:p>
            <a:r>
              <a:rPr lang="en-US" dirty="0"/>
              <a:t>Title VIII:</a:t>
            </a:r>
          </a:p>
          <a:p>
            <a:pPr lvl="1"/>
            <a:r>
              <a:rPr lang="en-US" i="1" dirty="0"/>
              <a:t>Strengthening the Criminal Laws Against Terrorism</a:t>
            </a:r>
            <a:endParaRPr lang="en-US" dirty="0"/>
          </a:p>
          <a:p>
            <a:r>
              <a:rPr lang="en-US" dirty="0"/>
              <a:t>Title IX:</a:t>
            </a:r>
          </a:p>
          <a:p>
            <a:pPr lvl="1"/>
            <a:r>
              <a:rPr lang="en-US" i="1" dirty="0"/>
              <a:t>Improved Intelligence</a:t>
            </a:r>
          </a:p>
          <a:p>
            <a:r>
              <a:rPr lang="en-US" dirty="0"/>
              <a:t>Title X:</a:t>
            </a:r>
          </a:p>
          <a:p>
            <a:pPr lvl="1"/>
            <a:r>
              <a:rPr lang="en-US" i="1" dirty="0"/>
              <a:t>Miscellaneous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9028" y="21771"/>
            <a:ext cx="8124371" cy="1143000"/>
          </a:xfrm>
        </p:spPr>
        <p:txBody>
          <a:bodyPr/>
          <a:lstStyle/>
          <a:p>
            <a:r>
              <a:rPr lang="en-US" sz="3200" dirty="0"/>
              <a:t>Surveillance &amp; Communications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i="1" dirty="0"/>
              <a:t>Major Sources of Authority for surveillance &amp; communications</a:t>
            </a:r>
          </a:p>
          <a:p>
            <a:pPr>
              <a:lnSpc>
                <a:spcPct val="80000"/>
              </a:lnSpc>
            </a:pPr>
            <a:r>
              <a:rPr lang="en-US" dirty="0"/>
              <a:t>Title III – requires probable cause for real-time interception of voice/data communications (probable cause required) / contents of information</a:t>
            </a:r>
          </a:p>
          <a:p>
            <a:pPr>
              <a:lnSpc>
                <a:spcPct val="80000"/>
              </a:lnSpc>
            </a:pPr>
            <a:r>
              <a:rPr lang="en-US" dirty="0"/>
              <a:t>ECPA – Government access to stored email and communications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Pen Register Statute – real time interception of dialed numbers or transmitted numbers (probable cause not required, government certifies to court need for information related to criminal investigation)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U.S.A.P.A.T.R.I.O.T. Act – Expands power to Internet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Expanded scope of what information service providers must provide to Government when requested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57"/>
            <a:ext cx="8153400" cy="1143000"/>
          </a:xfrm>
        </p:spPr>
        <p:txBody>
          <a:bodyPr/>
          <a:lstStyle/>
          <a:p>
            <a:r>
              <a:rPr lang="en-US" sz="3200" dirty="0"/>
              <a:t>Surveillance &amp; Communications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i="1" dirty="0"/>
              <a:t>Major Sources of Authority for surveillance &amp; communications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dirty="0"/>
              <a:t>Foreign Intelligence Surveillance Act – FISA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U.S.A.P.A.T.R.I.O.T. Act lowers standards for foreign intelligence surveillance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Government can conduct electronic surveillance upon obtaining court order (probable cause)</a:t>
            </a:r>
          </a:p>
          <a:p>
            <a:r>
              <a:rPr lang="en-US" dirty="0"/>
              <a:t>Sneak and Peek	</a:t>
            </a:r>
          </a:p>
          <a:p>
            <a:pPr lvl="1"/>
            <a:r>
              <a:rPr lang="en-US" dirty="0"/>
              <a:t>Expansion of Searches</a:t>
            </a:r>
          </a:p>
          <a:p>
            <a:pPr lvl="2"/>
            <a:r>
              <a:rPr lang="en-US" dirty="0"/>
              <a:t>Good cause</a:t>
            </a:r>
          </a:p>
          <a:p>
            <a:pPr lvl="2"/>
            <a:r>
              <a:rPr lang="en-US" dirty="0"/>
              <a:t>Permits delayed notification of a search</a:t>
            </a:r>
          </a:p>
          <a:p>
            <a:pPr lvl="1"/>
            <a:r>
              <a:rPr lang="en-US" dirty="0"/>
              <a:t>Significant departure from 4</a:t>
            </a:r>
            <a:r>
              <a:rPr lang="en-US" baseline="30000" dirty="0"/>
              <a:t>th</a:t>
            </a:r>
            <a:r>
              <a:rPr lang="en-US" dirty="0"/>
              <a:t> Amendment &amp; developed law around search and seizure rights</a:t>
            </a:r>
          </a:p>
          <a:p>
            <a:r>
              <a:rPr lang="en-US" dirty="0"/>
              <a:t>Expanded Jurisdiction of Search Warrants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Crime Fighting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6962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Records &amp; information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Expanded scope and access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Electronic Communications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Library Records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E.g., FBI can search library records of suspected terrorists without probable cause, but does need a warrant to do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Requires librarians to conceal search</a:t>
            </a:r>
          </a:p>
          <a:p>
            <a:pPr>
              <a:lnSpc>
                <a:spcPct val="80000"/>
              </a:lnSpc>
            </a:pPr>
            <a:r>
              <a:rPr lang="en-US" dirty="0"/>
              <a:t>RICO (Racketeering statute)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U.S.A.P.A.T.R.I.O.T. Act permits greater application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Can now be now used for crimes where no monetary gain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Fraud &amp; Abuse 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U.S.A.P.A.T.R.I.O.T. Act</a:t>
            </a:r>
          </a:p>
          <a:p>
            <a:pPr lvl="1"/>
            <a:r>
              <a:rPr lang="en-US"/>
              <a:t>Expands government authority to prosecute computer-related crime</a:t>
            </a:r>
          </a:p>
          <a:p>
            <a:pPr lvl="1"/>
            <a:r>
              <a:rPr lang="en-US"/>
              <a:t>Increases criminal penalties</a:t>
            </a:r>
          </a:p>
          <a:p>
            <a:pPr lvl="2"/>
            <a:r>
              <a:rPr lang="en-US"/>
              <a:t>E.g., doubles jail time – first offense max. term now 20 yrs</a:t>
            </a:r>
          </a:p>
          <a:p>
            <a:pPr lvl="1"/>
            <a:r>
              <a:rPr lang="en-US"/>
              <a:t>Defines/clarifies “loss”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657" y="0"/>
            <a:ext cx="8153400" cy="762000"/>
          </a:xfrm>
        </p:spPr>
        <p:txBody>
          <a:bodyPr/>
          <a:lstStyle/>
          <a:p>
            <a:r>
              <a:rPr lang="en-US" dirty="0"/>
              <a:t>Highly Controversial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r>
              <a:rPr lang="en-US" dirty="0"/>
              <a:t>Passage by legislators who </a:t>
            </a:r>
            <a:r>
              <a:rPr lang="en-US" i="1" dirty="0"/>
              <a:t>admitted that did not read </a:t>
            </a:r>
            <a:br>
              <a:rPr lang="en-US" i="1" dirty="0"/>
            </a:br>
            <a:r>
              <a:rPr lang="en-US" i="1" dirty="0"/>
              <a:t>the bill before voting on it</a:t>
            </a:r>
          </a:p>
          <a:p>
            <a:r>
              <a:rPr lang="en-US" dirty="0"/>
              <a:t>There was no debate about the bill before it was passed.</a:t>
            </a:r>
          </a:p>
          <a:p>
            <a:r>
              <a:rPr lang="en-US" dirty="0"/>
              <a:t>Privacy</a:t>
            </a:r>
          </a:p>
          <a:p>
            <a:r>
              <a:rPr lang="en-US" dirty="0"/>
              <a:t>Civil liberties</a:t>
            </a:r>
          </a:p>
          <a:p>
            <a:r>
              <a:rPr lang="en-US" dirty="0"/>
              <a:t>Constitutionality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50457"/>
            <a:ext cx="7219950" cy="3810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(anti-bill)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Privacy Information Center (EPIC)</a:t>
            </a:r>
          </a:p>
          <a:p>
            <a:r>
              <a:rPr lang="en-US" dirty="0">
                <a:hlinkClick r:id="rId3"/>
              </a:rPr>
              <a:t>http://epic.org/privacy/terrorism/usapatriot/</a:t>
            </a:r>
            <a:r>
              <a:rPr lang="en-US" b="0" dirty="0"/>
              <a:t> </a:t>
            </a:r>
          </a:p>
          <a:p>
            <a:r>
              <a:rPr lang="en-US" dirty="0"/>
              <a:t>Civil liberties organization</a:t>
            </a:r>
          </a:p>
          <a:p>
            <a:r>
              <a:rPr lang="en-US" dirty="0"/>
              <a:t>Detailed analysis with references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47" y="3650343"/>
            <a:ext cx="7305675" cy="211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5302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7162800" cy="5181600"/>
          </a:xfrm>
        </p:spPr>
        <p:txBody>
          <a:bodyPr/>
          <a:lstStyle/>
          <a:p>
            <a:r>
              <a:rPr lang="en-US"/>
              <a:t>Expansion of surveillance, wiretapping, criminal action</a:t>
            </a:r>
          </a:p>
          <a:p>
            <a:r>
              <a:rPr lang="en-US"/>
              <a:t>Threat to constitutional rights</a:t>
            </a:r>
          </a:p>
          <a:p>
            <a:r>
              <a:rPr lang="en-US"/>
              <a:t>Permits “secret searches”</a:t>
            </a:r>
          </a:p>
          <a:p>
            <a:r>
              <a:rPr lang="en-US"/>
              <a:t>Power to conduct wide surveillance</a:t>
            </a:r>
          </a:p>
          <a:p>
            <a:pPr lvl="1"/>
            <a:r>
              <a:rPr lang="en-US"/>
              <a:t>Internet</a:t>
            </a:r>
          </a:p>
          <a:p>
            <a:pPr lvl="1"/>
            <a:r>
              <a:rPr lang="en-US"/>
              <a:t>Phone</a:t>
            </a:r>
          </a:p>
          <a:p>
            <a:pPr lvl="1"/>
            <a:r>
              <a:rPr lang="en-US" i="1"/>
              <a:t>Secret</a:t>
            </a:r>
            <a:r>
              <a:rPr lang="en-US"/>
              <a:t> library-records searches</a:t>
            </a:r>
          </a:p>
          <a:p>
            <a:r>
              <a:rPr lang="en-US"/>
              <a:t>Requires only “intelligence purposes” for criminal investigations</a:t>
            </a:r>
          </a:p>
          <a:p>
            <a:pPr lvl="1"/>
            <a:r>
              <a:rPr lang="en-US"/>
              <a:t>Elimination of and/or relaxation of probable cause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Permits jailing/detaining non-citizens on suspicion</a:t>
            </a:r>
          </a:p>
          <a:p>
            <a:pPr lvl="1"/>
            <a:r>
              <a:rPr lang="en-US" dirty="0"/>
              <a:t>Abrogation of </a:t>
            </a:r>
            <a:r>
              <a:rPr lang="en-US" i="1" dirty="0"/>
              <a:t>habeas corpus</a:t>
            </a:r>
          </a:p>
          <a:p>
            <a:r>
              <a:rPr lang="en-US" dirty="0"/>
              <a:t>Allows detaining of suspects without judicial oversight</a:t>
            </a:r>
          </a:p>
          <a:p>
            <a:pPr lvl="1"/>
            <a:r>
              <a:rPr lang="en-US" i="1" dirty="0"/>
              <a:t>Extrajudicial</a:t>
            </a:r>
            <a:r>
              <a:rPr lang="en-US" dirty="0"/>
              <a:t> detentions in prison camps (Guantanamo)</a:t>
            </a:r>
          </a:p>
          <a:p>
            <a:pPr lvl="1"/>
            <a:r>
              <a:rPr lang="en-US" dirty="0"/>
              <a:t>Secret prisons overseas (rendition)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Application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Limited public knowledge about actual application of the Act</a:t>
            </a:r>
          </a:p>
          <a:p>
            <a:r>
              <a:rPr lang="en-US"/>
              <a:t>Domestic spying concerns</a:t>
            </a:r>
          </a:p>
          <a:p>
            <a:pPr lvl="1"/>
            <a:r>
              <a:rPr lang="en-US"/>
              <a:t>President Bush’s “secret spying” without authorization</a:t>
            </a:r>
          </a:p>
          <a:p>
            <a:pPr lvl="1"/>
            <a:r>
              <a:rPr lang="en-US"/>
              <a:t>Executive Order </a:t>
            </a:r>
          </a:p>
          <a:p>
            <a:pPr lvl="1"/>
            <a:r>
              <a:rPr lang="en-US"/>
              <a:t>Eavesdropping &amp; access to and viewing of communications</a:t>
            </a:r>
          </a:p>
          <a:p>
            <a:pPr lvl="1"/>
            <a:r>
              <a:rPr lang="en-US"/>
              <a:t>No Secret FISA warrants obtained</a:t>
            </a:r>
          </a:p>
          <a:p>
            <a:pPr lvl="1"/>
            <a:r>
              <a:rPr lang="en-US"/>
              <a:t>(more in lecture 29)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162800" cy="5105400"/>
          </a:xfrm>
        </p:spPr>
        <p:txBody>
          <a:bodyPr/>
          <a:lstStyle/>
          <a:p>
            <a:r>
              <a:rPr lang="en-US" sz="2800" dirty="0"/>
              <a:t>Purpose</a:t>
            </a:r>
          </a:p>
          <a:p>
            <a:r>
              <a:rPr lang="en-US" sz="2800" dirty="0"/>
              <a:t>Scope</a:t>
            </a:r>
          </a:p>
          <a:p>
            <a:r>
              <a:rPr lang="en-US" sz="2800" dirty="0"/>
              <a:t>Provisions</a:t>
            </a:r>
          </a:p>
          <a:p>
            <a:r>
              <a:rPr lang="en-US" sz="2800" dirty="0"/>
              <a:t>Issues</a:t>
            </a:r>
          </a:p>
          <a:p>
            <a:r>
              <a:rPr lang="en-US" sz="2800" dirty="0"/>
              <a:t>ACLU Video &amp; Discussion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4191000" y="3733800"/>
            <a:ext cx="4655442" cy="280076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/>
            <a:r>
              <a:rPr lang="en-US" sz="2800" i="1" dirty="0"/>
              <a:t>FOR THOSE WRITING </a:t>
            </a:r>
            <a:br>
              <a:rPr lang="en-US" sz="2800" i="1" dirty="0"/>
            </a:br>
            <a:r>
              <a:rPr lang="en-US" sz="2800" i="1" dirty="0"/>
              <a:t>EXTRA-CREDIT PAPERS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/>
              <a:t>Remember, you are not graded by</a:t>
            </a:r>
          </a:p>
          <a:p>
            <a:pPr eaLnBrk="0" hangingPunct="0"/>
            <a:r>
              <a:rPr lang="en-US" dirty="0"/>
              <a:t>whether your instructor agrees with </a:t>
            </a:r>
            <a:br>
              <a:rPr lang="en-US" dirty="0"/>
            </a:br>
            <a:r>
              <a:rPr lang="en-US" dirty="0"/>
              <a:t>your political stance: you are graded</a:t>
            </a:r>
            <a:br>
              <a:rPr lang="en-US" dirty="0"/>
            </a:br>
            <a:r>
              <a:rPr lang="en-US" dirty="0"/>
              <a:t>on the basis of the clarity of your </a:t>
            </a:r>
            <a:br>
              <a:rPr lang="en-US" dirty="0"/>
            </a:br>
            <a:r>
              <a:rPr lang="en-US" dirty="0"/>
              <a:t>exposition.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Cartoonists’ Revenge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/>
          <a:srcRect l="20952" t="20399" r="15238" b="39669"/>
          <a:stretch>
            <a:fillRect/>
          </a:stretch>
        </p:blipFill>
        <p:spPr bwMode="auto">
          <a:xfrm>
            <a:off x="0" y="0"/>
            <a:ext cx="9144000" cy="659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924800" cy="381000"/>
          </a:xfrm>
          <a:solidFill>
            <a:srgbClr val="FFC000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>
                <a:latin typeface="Arial Narrow" pitchFamily="34" charset="0"/>
                <a:hlinkClick r:id="rId4"/>
              </a:rPr>
              <a:t>http://www.solidarity.com/hkcartoons/artshow/artshow.html</a:t>
            </a:r>
            <a:r>
              <a:rPr lang="en-US" dirty="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143000"/>
          </a:xfrm>
        </p:spPr>
        <p:txBody>
          <a:bodyPr/>
          <a:lstStyle/>
          <a:p>
            <a:r>
              <a:rPr lang="en-US" dirty="0"/>
              <a:t>ACLU</a:t>
            </a:r>
            <a:r>
              <a:rPr lang="en-US" baseline="0" dirty="0"/>
              <a:t>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562600"/>
          </a:xfrm>
        </p:spPr>
        <p:txBody>
          <a:bodyPr/>
          <a:lstStyle/>
          <a:p>
            <a:r>
              <a:rPr lang="en-US" dirty="0"/>
              <a:t>BEYOND the PATRIOT Act</a:t>
            </a:r>
          </a:p>
          <a:p>
            <a:pPr lvl="1"/>
            <a:r>
              <a:rPr lang="en-US" dirty="0">
                <a:hlinkClick r:id="rId3"/>
              </a:rPr>
              <a:t>http://tinyurl.com/39bvkxj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10 30-minute episodes</a:t>
            </a:r>
          </a:p>
          <a:p>
            <a:r>
              <a:rPr lang="en-US" dirty="0"/>
              <a:t>We will now view introductory </a:t>
            </a:r>
            <a:br>
              <a:rPr lang="en-US" dirty="0"/>
            </a:br>
            <a:r>
              <a:rPr lang="en-US" dirty="0"/>
              <a:t>video</a:t>
            </a:r>
          </a:p>
          <a:p>
            <a:r>
              <a:rPr lang="en-US" dirty="0"/>
              <a:t>DISCUSSION to follow in class</a:t>
            </a:r>
          </a:p>
          <a:p>
            <a:r>
              <a:rPr lang="en-US" dirty="0"/>
              <a:t>RECOMMENDATION: Take notes while you watch – will help in discussion</a:t>
            </a:r>
          </a:p>
          <a:p>
            <a:r>
              <a:rPr lang="en-US" dirty="0"/>
              <a:t>REMEMBER:</a:t>
            </a:r>
            <a:br>
              <a:rPr lang="en-US" dirty="0"/>
            </a:br>
            <a:r>
              <a:rPr lang="en-US" dirty="0"/>
              <a:t>You are NOT </a:t>
            </a:r>
            <a:r>
              <a:rPr lang="en-US" i="1" dirty="0"/>
              <a:t>expected</a:t>
            </a:r>
            <a:r>
              <a:rPr lang="en-US" dirty="0"/>
              <a:t> </a:t>
            </a:r>
            <a:r>
              <a:rPr lang="en-US" i="1" dirty="0"/>
              <a:t>to agree </a:t>
            </a:r>
            <a:br>
              <a:rPr lang="en-US" i="1" dirty="0"/>
            </a:br>
            <a:r>
              <a:rPr lang="en-US" dirty="0"/>
              <a:t>with positions in the video. </a:t>
            </a:r>
            <a:br>
              <a:rPr lang="en-US" dirty="0"/>
            </a:br>
            <a:r>
              <a:rPr lang="en-US" dirty="0"/>
              <a:t>Articulate, civil  disagreement </a:t>
            </a:r>
            <a:br>
              <a:rPr lang="en-US" dirty="0"/>
            </a:br>
            <a:r>
              <a:rPr lang="en-US" dirty="0"/>
              <a:t>can stimulate thought. All views </a:t>
            </a:r>
            <a:br>
              <a:rPr lang="en-US" dirty="0"/>
            </a:br>
            <a:r>
              <a:rPr lang="en-US" dirty="0"/>
              <a:t>may be expressed without fear.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140" y="1752600"/>
            <a:ext cx="380047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804354" cy="2037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14597" y="1352490"/>
            <a:ext cx="2233560" cy="400110"/>
          </a:xfrm>
          <a:prstGeom prst="rect">
            <a:avLst/>
          </a:prstGeom>
          <a:solidFill>
            <a:srgbClr val="FF99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dirty="0"/>
              <a:t>The ACLU’s logo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44200" y="533400"/>
            <a:ext cx="184731" cy="40011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6529" y="6073914"/>
            <a:ext cx="2869696" cy="707886"/>
          </a:xfrm>
          <a:prstGeom prst="rect">
            <a:avLst/>
          </a:prstGeom>
          <a:solidFill>
            <a:srgbClr val="FF99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Anti-ACLU logo</a:t>
            </a:r>
            <a:br>
              <a:rPr lang="en-US" dirty="0"/>
            </a:br>
            <a:r>
              <a:rPr lang="en-US" dirty="0">
                <a:latin typeface="Arial Narrow" pitchFamily="34" charset="0"/>
                <a:hlinkClick r:id="rId6"/>
              </a:rPr>
              <a:t>http://tinyurl.com/8y23qxo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5105400"/>
          </a:xfrm>
        </p:spPr>
        <p:txBody>
          <a:bodyPr/>
          <a:lstStyle/>
          <a:p>
            <a:pPr algn="ctr"/>
            <a:r>
              <a:rPr lang="en-US" sz="8000" dirty="0"/>
              <a:t>DISCUSSION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162800" cy="5257800"/>
          </a:xfrm>
        </p:spPr>
        <p:txBody>
          <a:bodyPr/>
          <a:lstStyle/>
          <a:p>
            <a:r>
              <a:rPr lang="en-US" i="1" u="sng" dirty="0"/>
              <a:t>U</a:t>
            </a:r>
            <a:r>
              <a:rPr lang="en-US" dirty="0"/>
              <a:t>niting and </a:t>
            </a:r>
            <a:r>
              <a:rPr lang="en-US" i="1" u="sng" dirty="0"/>
              <a:t>S</a:t>
            </a:r>
            <a:r>
              <a:rPr lang="en-US" dirty="0"/>
              <a:t>trengthening </a:t>
            </a:r>
            <a:r>
              <a:rPr lang="en-US" i="1" u="sng" dirty="0"/>
              <a:t>A</a:t>
            </a:r>
            <a:r>
              <a:rPr lang="en-US" dirty="0"/>
              <a:t>merica by </a:t>
            </a:r>
            <a:r>
              <a:rPr lang="en-US" i="1" u="sng" dirty="0"/>
              <a:t>P</a:t>
            </a:r>
            <a:r>
              <a:rPr lang="en-US" dirty="0"/>
              <a:t>roviding </a:t>
            </a:r>
            <a:r>
              <a:rPr lang="en-US" i="1" u="sng" dirty="0"/>
              <a:t>A</a:t>
            </a:r>
            <a:r>
              <a:rPr lang="en-US" dirty="0"/>
              <a:t>ppropriate </a:t>
            </a:r>
            <a:r>
              <a:rPr lang="en-US" i="1" u="sng" dirty="0"/>
              <a:t>T</a:t>
            </a:r>
            <a:r>
              <a:rPr lang="en-US" dirty="0"/>
              <a:t>ools </a:t>
            </a:r>
            <a:r>
              <a:rPr lang="en-US" i="1" u="sng" dirty="0"/>
              <a:t>R</a:t>
            </a:r>
            <a:r>
              <a:rPr lang="en-US" dirty="0"/>
              <a:t>equired to </a:t>
            </a:r>
            <a:r>
              <a:rPr lang="en-US" i="1" u="sng" dirty="0"/>
              <a:t>I</a:t>
            </a:r>
            <a:r>
              <a:rPr lang="en-US" dirty="0"/>
              <a:t>ntercept and </a:t>
            </a:r>
            <a:r>
              <a:rPr lang="en-US" i="1" u="sng" dirty="0"/>
              <a:t>O</a:t>
            </a:r>
            <a:r>
              <a:rPr lang="en-US" dirty="0"/>
              <a:t>bstruct </a:t>
            </a:r>
            <a:r>
              <a:rPr lang="en-US" i="1" u="sng" dirty="0"/>
              <a:t>T</a:t>
            </a:r>
            <a:r>
              <a:rPr lang="en-US" dirty="0"/>
              <a:t>errorism Act (U.S.A.P.A.T.R.I.O.T. Act) </a:t>
            </a:r>
          </a:p>
          <a:p>
            <a:r>
              <a:rPr lang="en-US" sz="2000" dirty="0"/>
              <a:t>Act Text: </a:t>
            </a:r>
            <a:r>
              <a:rPr lang="en-US" sz="2000" dirty="0">
                <a:hlinkClick r:id="rId3"/>
              </a:rPr>
              <a:t>http://www.epic.org/privacy/terrorism/hr3162.html</a:t>
            </a:r>
            <a:r>
              <a:rPr lang="en-US" sz="2000" dirty="0"/>
              <a:t> </a:t>
            </a:r>
          </a:p>
          <a:p>
            <a:r>
              <a:rPr lang="en-US" dirty="0"/>
              <a:t>Federal law (Public Law 107-56)</a:t>
            </a:r>
          </a:p>
          <a:p>
            <a:r>
              <a:rPr lang="en-US" dirty="0"/>
              <a:t>Wide support for creation and passage of U.S.A.P.A.T.R.I.O.T. Act</a:t>
            </a:r>
          </a:p>
          <a:p>
            <a:pPr lvl="1"/>
            <a:r>
              <a:rPr lang="en-US" dirty="0"/>
              <a:t>Passed HR 357 – 66</a:t>
            </a:r>
          </a:p>
          <a:p>
            <a:pPr lvl="1"/>
            <a:r>
              <a:rPr lang="en-US" dirty="0"/>
              <a:t>Passed Senate 98 – 1</a:t>
            </a:r>
          </a:p>
          <a:p>
            <a:r>
              <a:rPr lang="en-US" dirty="0"/>
              <a:t>Signed by President G. W. Bush, Oct. 26, 2001, after 9/11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60400" y="5943600"/>
            <a:ext cx="7821613" cy="701675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latin typeface="Arial Narrow" pitchFamily="34" charset="0"/>
              </a:rPr>
              <a:t>Neutral resource:</a:t>
            </a:r>
          </a:p>
          <a:p>
            <a:pPr eaLnBrk="0" hangingPunct="0"/>
            <a:r>
              <a:rPr lang="en-US" dirty="0">
                <a:latin typeface="Arial Narrow" pitchFamily="34" charset="0"/>
                <a:hlinkClick r:id="rId4"/>
              </a:rPr>
              <a:t>http://thomas.loc.gov/cgi-bin/bdquery/z?d107:HR03162:@@@L&amp;summ2=m&amp;</a:t>
            </a:r>
            <a:r>
              <a:rPr lang="en-US" dirty="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“To deter and punish terrorist acts in the United States and around the world, to enhance law enforcement investigatory tools, and for other purposes.” </a:t>
            </a:r>
            <a:r>
              <a:rPr lang="en-US" dirty="0"/>
              <a:t>(H.R. 3162)</a:t>
            </a:r>
            <a:r>
              <a:rPr lang="en-US" i="1" dirty="0"/>
              <a:t> </a:t>
            </a:r>
          </a:p>
          <a:p>
            <a:r>
              <a:rPr lang="en-US" dirty="0"/>
              <a:t>To combat terrorism</a:t>
            </a:r>
          </a:p>
          <a:p>
            <a:pPr lvl="1"/>
            <a:r>
              <a:rPr lang="en-US" dirty="0"/>
              <a:t>Detect</a:t>
            </a:r>
          </a:p>
          <a:p>
            <a:pPr lvl="1"/>
            <a:r>
              <a:rPr lang="en-US" dirty="0"/>
              <a:t>Investigate</a:t>
            </a:r>
          </a:p>
          <a:p>
            <a:pPr lvl="1"/>
            <a:r>
              <a:rPr lang="en-US" dirty="0"/>
              <a:t>Prosecute</a:t>
            </a:r>
          </a:p>
          <a:p>
            <a:r>
              <a:rPr lang="en-US" dirty="0"/>
              <a:t>Defines &amp; criminalizes domestic terrorism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Amends a significant number of federal statutes, including:</a:t>
            </a:r>
          </a:p>
          <a:p>
            <a:pPr lvl="1"/>
            <a:r>
              <a:rPr lang="en-US"/>
              <a:t>Banking Laws</a:t>
            </a:r>
          </a:p>
          <a:p>
            <a:pPr lvl="2"/>
            <a:r>
              <a:rPr lang="en-US"/>
              <a:t>Bank Secrecy Act</a:t>
            </a:r>
          </a:p>
          <a:p>
            <a:pPr lvl="2"/>
            <a:r>
              <a:rPr lang="en-US"/>
              <a:t>Right to Financial Privacy Act</a:t>
            </a:r>
          </a:p>
          <a:p>
            <a:pPr lvl="2"/>
            <a:r>
              <a:rPr lang="en-US"/>
              <a:t>Fair Credit Reporting Act</a:t>
            </a:r>
          </a:p>
          <a:p>
            <a:pPr lvl="1"/>
            <a:r>
              <a:rPr lang="en-US"/>
              <a:t>Immigrations Laws</a:t>
            </a:r>
          </a:p>
          <a:p>
            <a:pPr lvl="2"/>
            <a:r>
              <a:rPr lang="en-US"/>
              <a:t>Immigration and Nationality Act</a:t>
            </a:r>
          </a:p>
          <a:p>
            <a:pPr lvl="1"/>
            <a:r>
              <a:rPr lang="en-US"/>
              <a:t>Computer Fraud &amp; Abuse Act</a:t>
            </a:r>
          </a:p>
          <a:p>
            <a:pPr lvl="1"/>
            <a:r>
              <a:rPr lang="en-US"/>
              <a:t>Foreign Intelligence Surveillance Act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Amends…</a:t>
            </a:r>
          </a:p>
          <a:p>
            <a:pPr lvl="1"/>
            <a:r>
              <a:rPr lang="en-US" dirty="0"/>
              <a:t>Victims of Crime Act</a:t>
            </a:r>
          </a:p>
          <a:p>
            <a:pPr lvl="1"/>
            <a:r>
              <a:rPr lang="en-US" dirty="0"/>
              <a:t>Electronic Communications and Privacy Act</a:t>
            </a:r>
          </a:p>
          <a:p>
            <a:pPr lvl="1"/>
            <a:r>
              <a:rPr lang="en-US" dirty="0"/>
              <a:t>Family Education Rights and Privacy Act </a:t>
            </a:r>
          </a:p>
          <a:p>
            <a:r>
              <a:rPr lang="en-US" dirty="0"/>
              <a:t>Expands</a:t>
            </a:r>
          </a:p>
          <a:p>
            <a:pPr lvl="1"/>
            <a:r>
              <a:rPr lang="en-US" dirty="0"/>
              <a:t>Domestic Security</a:t>
            </a:r>
          </a:p>
          <a:p>
            <a:pPr lvl="1"/>
            <a:r>
              <a:rPr lang="en-US" dirty="0"/>
              <a:t>Surveillance Procedures</a:t>
            </a:r>
          </a:p>
          <a:p>
            <a:r>
              <a:rPr lang="en-US" dirty="0"/>
              <a:t>Affects</a:t>
            </a:r>
          </a:p>
          <a:p>
            <a:pPr lvl="1"/>
            <a:r>
              <a:rPr lang="en-US" dirty="0"/>
              <a:t>Privacy</a:t>
            </a:r>
          </a:p>
        </p:txBody>
      </p:sp>
    </p:spTree>
    <p:extLst>
      <p:ext uri="{BB962C8B-B14F-4D97-AF65-F5344CB8AC3E}">
        <p14:creationId xmlns:p14="http://schemas.microsoft.com/office/powerpoint/2010/main" val="212916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1143000"/>
          </a:xfrm>
        </p:spPr>
        <p:txBody>
          <a:bodyPr/>
          <a:lstStyle/>
          <a:p>
            <a:r>
              <a:rPr lang="en-US" dirty="0"/>
              <a:t>List of Laws Amended by U.S.A.P.A.T.R.I.O.T.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257800"/>
          </a:xfrm>
        </p:spPr>
        <p:txBody>
          <a:bodyPr/>
          <a:lstStyle/>
          <a:p>
            <a:r>
              <a:rPr lang="en-US" dirty="0"/>
              <a:t>Wiretap Statute (Title III):</a:t>
            </a:r>
          </a:p>
          <a:p>
            <a:r>
              <a:rPr lang="en-US" dirty="0"/>
              <a:t>Electronic Communications Privacy Act</a:t>
            </a:r>
          </a:p>
          <a:p>
            <a:r>
              <a:rPr lang="en-US" dirty="0"/>
              <a:t>Computer Fraud and Abuse Act</a:t>
            </a:r>
          </a:p>
          <a:p>
            <a:r>
              <a:rPr lang="en-US" dirty="0"/>
              <a:t>Foreign Intelligence Surveillance Act</a:t>
            </a:r>
          </a:p>
          <a:p>
            <a:r>
              <a:rPr lang="en-US" dirty="0"/>
              <a:t>Family Education Rights and Privacy Act</a:t>
            </a:r>
          </a:p>
          <a:p>
            <a:r>
              <a:rPr lang="en-US" dirty="0"/>
              <a:t>Pen Register and Trap and Trace Statute</a:t>
            </a:r>
          </a:p>
          <a:p>
            <a:r>
              <a:rPr lang="en-US" dirty="0"/>
              <a:t>Money Laundering Act</a:t>
            </a:r>
          </a:p>
          <a:p>
            <a:r>
              <a:rPr lang="en-US" dirty="0"/>
              <a:t>Immigration and Nationality Act</a:t>
            </a:r>
          </a:p>
          <a:p>
            <a:r>
              <a:rPr lang="en-US" dirty="0"/>
              <a:t>Money Laundering Control Act</a:t>
            </a:r>
          </a:p>
          <a:p>
            <a:r>
              <a:rPr lang="en-US" dirty="0"/>
              <a:t>Bank Secrecy Act</a:t>
            </a:r>
          </a:p>
          <a:p>
            <a:r>
              <a:rPr lang="en-US" dirty="0"/>
              <a:t>Right to Financial Privacy Act</a:t>
            </a:r>
          </a:p>
          <a:p>
            <a:r>
              <a:rPr lang="en-US" dirty="0"/>
              <a:t>Fair Credit Reporting Act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3400" y="5867400"/>
            <a:ext cx="4648200" cy="707886"/>
          </a:xfrm>
          <a:prstGeom prst="rect">
            <a:avLst/>
          </a:prstGeom>
          <a:solidFill>
            <a:srgbClr val="FF99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/>
              <a:t>From ACLU summary:</a:t>
            </a:r>
            <a:br>
              <a:rPr lang="en-US" dirty="0"/>
            </a:br>
            <a:r>
              <a:rPr lang="en-US" dirty="0">
                <a:latin typeface="Arial Narrow" pitchFamily="34" charset="0"/>
                <a:hlinkClick r:id="rId3"/>
              </a:rPr>
              <a:t>http://epic.org/privacy/terrorism/usapatriot/</a:t>
            </a:r>
            <a:r>
              <a:rPr lang="en-US" dirty="0">
                <a:latin typeface="Arial Narrow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412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162800" cy="4953000"/>
          </a:xfrm>
        </p:spPr>
        <p:txBody>
          <a:bodyPr/>
          <a:lstStyle/>
          <a:p>
            <a:r>
              <a:rPr lang="en-US"/>
              <a:t>Swift passage triggered by 9/11</a:t>
            </a:r>
          </a:p>
          <a:p>
            <a:pPr lvl="1"/>
            <a:r>
              <a:rPr lang="en-US"/>
              <a:t>Many surveillance provisions originally proposed pre-9/11 but were met with resistance (EPIC)</a:t>
            </a:r>
          </a:p>
          <a:p>
            <a:pPr lvl="1"/>
            <a:r>
              <a:rPr lang="en-US"/>
              <a:t>Recognition of need for new legal tools</a:t>
            </a:r>
          </a:p>
          <a:p>
            <a:pPr lvl="1"/>
            <a:r>
              <a:rPr lang="en-US"/>
              <a:t>Attempt to beef up security</a:t>
            </a:r>
          </a:p>
          <a:p>
            <a:r>
              <a:rPr lang="en-US"/>
              <a:t>Sunset Provision</a:t>
            </a:r>
          </a:p>
          <a:p>
            <a:pPr lvl="1"/>
            <a:r>
              <a:rPr lang="en-US"/>
              <a:t>Several key provisions were scheduled to terminate on Dec 31, 2005, unless extended</a:t>
            </a:r>
          </a:p>
          <a:p>
            <a:pPr lvl="1"/>
            <a:r>
              <a:rPr lang="en-US"/>
              <a:t>Renewed Mar 2, 2006 until 2011</a:t>
            </a:r>
          </a:p>
          <a:p>
            <a:pPr lvl="1"/>
            <a:r>
              <a:rPr lang="en-US"/>
              <a:t>Renewed May 26, 2011 until 2015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153400" cy="1143000"/>
          </a:xfrm>
        </p:spPr>
        <p:txBody>
          <a:bodyPr/>
          <a:lstStyle/>
          <a:p>
            <a:r>
              <a:rPr lang="en-US" dirty="0"/>
              <a:t>Provisions – HR 3162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029200"/>
          </a:xfrm>
        </p:spPr>
        <p:txBody>
          <a:bodyPr/>
          <a:lstStyle/>
          <a:p>
            <a:r>
              <a:rPr lang="en-US" dirty="0"/>
              <a:t>Title I:  </a:t>
            </a:r>
          </a:p>
          <a:p>
            <a:pPr lvl="1"/>
            <a:r>
              <a:rPr lang="en-US" i="1" dirty="0"/>
              <a:t>Enhancing Domestic Security and Terrorism</a:t>
            </a:r>
          </a:p>
          <a:p>
            <a:r>
              <a:rPr lang="en-US" dirty="0"/>
              <a:t>Title II:</a:t>
            </a:r>
          </a:p>
          <a:p>
            <a:pPr lvl="1"/>
            <a:r>
              <a:rPr lang="en-US" i="1" dirty="0"/>
              <a:t>Enhanced Surveillance Procedures</a:t>
            </a:r>
          </a:p>
          <a:p>
            <a:r>
              <a:rPr lang="en-US" dirty="0"/>
              <a:t>Title III: </a:t>
            </a:r>
          </a:p>
          <a:p>
            <a:pPr lvl="1"/>
            <a:r>
              <a:rPr lang="en-US" i="1" dirty="0"/>
              <a:t>International Money Laundering Abatement and Anti-Terrorist Financing Act of 2001</a:t>
            </a:r>
          </a:p>
          <a:p>
            <a:r>
              <a:rPr lang="en-US" dirty="0"/>
              <a:t>Title IV:</a:t>
            </a:r>
          </a:p>
          <a:p>
            <a:pPr lvl="1"/>
            <a:r>
              <a:rPr lang="en-US" i="1" dirty="0"/>
              <a:t>Protecting the Border</a:t>
            </a:r>
          </a:p>
          <a:p>
            <a:r>
              <a:rPr lang="en-US" dirty="0"/>
              <a:t>Title V:</a:t>
            </a:r>
          </a:p>
          <a:p>
            <a:pPr lvl="1"/>
            <a:r>
              <a:rPr lang="en-US" i="1" dirty="0"/>
              <a:t>Removing Obstacles for Investigating Terrorism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 342 Class Notes">
  <a:themeElements>
    <a:clrScheme name="IS 342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2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IS 342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2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 342 Class Notes</Template>
  <TotalTime>4091</TotalTime>
  <Words>1307</Words>
  <Application>Microsoft Office PowerPoint</Application>
  <PresentationFormat>On-screen Show (4:3)</PresentationFormat>
  <Paragraphs>207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Bookman Old Style</vt:lpstr>
      <vt:lpstr>Times New Roman</vt:lpstr>
      <vt:lpstr>Wingdings</vt:lpstr>
      <vt:lpstr>IS 342 Class Notes</vt:lpstr>
      <vt:lpstr>The  U.S.A.P.A.T.R.I.O.T. Act</vt:lpstr>
      <vt:lpstr>Topics</vt:lpstr>
      <vt:lpstr>The Act</vt:lpstr>
      <vt:lpstr>Purpose</vt:lpstr>
      <vt:lpstr>Scope (1)</vt:lpstr>
      <vt:lpstr>Scope (2)</vt:lpstr>
      <vt:lpstr>List of Laws Amended by U.S.A.P.A.T.R.I.O.T. Act</vt:lpstr>
      <vt:lpstr>History</vt:lpstr>
      <vt:lpstr>Provisions – HR 3162 (1)</vt:lpstr>
      <vt:lpstr>Provisions (2)</vt:lpstr>
      <vt:lpstr>Surveillance &amp; Communications (1)</vt:lpstr>
      <vt:lpstr>Surveillance &amp; Communications (2)</vt:lpstr>
      <vt:lpstr>Crime Fighting</vt:lpstr>
      <vt:lpstr>Computer Fraud &amp; Abuse Act</vt:lpstr>
      <vt:lpstr>Highly Controversial</vt:lpstr>
      <vt:lpstr>Overview (anti-bill)</vt:lpstr>
      <vt:lpstr>Issues (1)</vt:lpstr>
      <vt:lpstr>Issues (2)</vt:lpstr>
      <vt:lpstr>Practical Application</vt:lpstr>
      <vt:lpstr>Cartoonists’ Revenge</vt:lpstr>
      <vt:lpstr>ACLU VIDEOS</vt:lpstr>
      <vt:lpstr>DISCUSSION</vt:lpstr>
    </vt:vector>
  </TitlesOfParts>
  <Manager>Stan Shernock, PhD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U.S.A.P.A.T.R.I.O.T. Act</dc:title>
  <dc:subject>CJ341/IA241</dc:subject>
  <dc:creator>M. E. Kabay, PhD, CISSP-ISSMP</dc:creator>
  <cp:keywords/>
  <dc:description>2011-11-10 checked; date updated._x000d_
2010-11-18 updated with video info</dc:description>
  <cp:lastModifiedBy>Mich Kabay</cp:lastModifiedBy>
  <cp:revision>153</cp:revision>
  <dcterms:created xsi:type="dcterms:W3CDTF">2003-08-23T19:45:18Z</dcterms:created>
  <dcterms:modified xsi:type="dcterms:W3CDTF">2021-02-05T19:55:44Z</dcterms:modified>
  <cp:category/>
</cp:coreProperties>
</file>