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7" r:id="rId2"/>
    <p:sldId id="665" r:id="rId3"/>
    <p:sldId id="666" r:id="rId4"/>
    <p:sldId id="635" r:id="rId5"/>
    <p:sldId id="636" r:id="rId6"/>
    <p:sldId id="637" r:id="rId7"/>
    <p:sldId id="638" r:id="rId8"/>
    <p:sldId id="643" r:id="rId9"/>
    <p:sldId id="640" r:id="rId10"/>
    <p:sldId id="641" r:id="rId11"/>
    <p:sldId id="644" r:id="rId12"/>
    <p:sldId id="645" r:id="rId13"/>
    <p:sldId id="646" r:id="rId14"/>
    <p:sldId id="647" r:id="rId15"/>
    <p:sldId id="642" r:id="rId16"/>
    <p:sldId id="648" r:id="rId17"/>
    <p:sldId id="639" r:id="rId18"/>
    <p:sldId id="649" r:id="rId19"/>
    <p:sldId id="650" r:id="rId20"/>
    <p:sldId id="651" r:id="rId21"/>
    <p:sldId id="653" r:id="rId22"/>
    <p:sldId id="654" r:id="rId23"/>
    <p:sldId id="655" r:id="rId24"/>
    <p:sldId id="656" r:id="rId25"/>
    <p:sldId id="657" r:id="rId26"/>
    <p:sldId id="658" r:id="rId27"/>
    <p:sldId id="659" r:id="rId28"/>
    <p:sldId id="660" r:id="rId29"/>
    <p:sldId id="661" r:id="rId30"/>
    <p:sldId id="662" r:id="rId31"/>
    <p:sldId id="57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99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60" autoAdjust="0"/>
    <p:restoredTop sz="93910" autoAdjust="0"/>
  </p:normalViewPr>
  <p:slideViewPr>
    <p:cSldViewPr>
      <p:cViewPr varScale="1">
        <p:scale>
          <a:sx n="70" d="100"/>
          <a:sy n="70" d="100"/>
        </p:scale>
        <p:origin x="8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34975"/>
            <a:ext cx="6858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91" tIns="43246" rIns="86491" bIns="43246" numCol="1" anchor="t" anchorCtr="0" compatLnSpc="1">
            <a:prstTxWarp prst="textNoShape">
              <a:avLst/>
            </a:prstTxWarp>
          </a:bodyPr>
          <a:lstStyle>
            <a:lvl1pPr algn="ctr" defTabSz="865188"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/>
              <a:t>IS 240 Class Notes</a:t>
            </a:r>
            <a:endParaRPr lang="en-US" alt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538"/>
            <a:ext cx="68580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491" tIns="43246" rIns="86491" bIns="43246" numCol="1" anchor="b" anchorCtr="0" compatLnSpc="1">
            <a:prstTxWarp prst="textNoShape">
              <a:avLst/>
            </a:prstTxWarp>
          </a:bodyPr>
          <a:lstStyle>
            <a:lvl1pPr algn="ctr" defTabSz="865188">
              <a:defRPr sz="1200" b="0" i="1">
                <a:latin typeface="Times New Roman" panose="02020603050405020304" pitchFamily="18" charset="0"/>
              </a:defRPr>
            </a:lvl1pPr>
          </a:lstStyle>
          <a:p>
            <a:r>
              <a:rPr lang="fr-CA" altLang="en-US" dirty="0"/>
              <a:t>Copyright © 2017 M. E. Kabay</a:t>
            </a:r>
            <a:r>
              <a:rPr lang="fr-CA" altLang="en-US" i="0" dirty="0"/>
              <a:t>                             </a:t>
            </a:r>
            <a:fld id="{92CCEE30-30F2-4801-B3AE-2411B756C157}" type="slidenum">
              <a:rPr lang="en-US" altLang="en-US" b="1" i="0"/>
              <a:pPr/>
              <a:t>‹#›</a:t>
            </a:fld>
            <a:r>
              <a:rPr lang="fr-CA" altLang="en-US" i="0" dirty="0"/>
              <a:t>                                              </a:t>
            </a:r>
            <a:r>
              <a:rPr lang="fr-CA" altLang="en-US" dirty="0"/>
              <a:t>All </a:t>
            </a:r>
            <a:r>
              <a:rPr lang="fr-CA" altLang="en-US" dirty="0" err="1"/>
              <a:t>rights</a:t>
            </a:r>
            <a:r>
              <a:rPr lang="fr-CA" altLang="en-US" dirty="0"/>
              <a:t> </a:t>
            </a:r>
            <a:r>
              <a:rPr lang="fr-CA" altLang="en-US" dirty="0" err="1"/>
              <a:t>reserved</a:t>
            </a:r>
            <a:r>
              <a:rPr lang="fr-CA" altLang="en-US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3000" y="228600"/>
            <a:ext cx="4572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3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IS 240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66800" y="4343400"/>
            <a:ext cx="4724400" cy="4113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66800" y="8688388"/>
            <a:ext cx="47244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100" b="0" i="1">
                <a:latin typeface="Garamond" panose="02020404030301010803" pitchFamily="18" charset="0"/>
              </a:defRPr>
            </a:lvl1pPr>
          </a:lstStyle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48000" y="8688388"/>
            <a:ext cx="9906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100" b="0">
                <a:latin typeface="Garamond" panose="02020404030301010803" pitchFamily="18" charset="0"/>
              </a:defRPr>
            </a:lvl1pPr>
          </a:lstStyle>
          <a:p>
            <a:r>
              <a:rPr lang="en-US" altLang="en-US"/>
              <a:t>1-</a:t>
            </a:r>
            <a:fld id="{7366F1EC-7BC6-4ABC-9E68-AE640CF64CF8}" type="slidenum">
              <a:rPr lang="en-US" altLang="en-US"/>
              <a:pPr/>
              <a:t>‹#›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481903A8-4BAF-4598-AA0D-AABFA96FA242}" type="slidenum">
              <a:rPr lang="en-US" altLang="en-US"/>
              <a:pPr/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grpSp>
        <p:nvGrpSpPr>
          <p:cNvPr id="9225" name="Group 9"/>
          <p:cNvGrpSpPr>
            <a:grpSpLocks noChangeAspect="1"/>
          </p:cNvGrpSpPr>
          <p:nvPr/>
        </p:nvGrpSpPr>
        <p:grpSpPr bwMode="auto">
          <a:xfrm>
            <a:off x="1214438" y="2105025"/>
            <a:ext cx="4424362" cy="6313488"/>
            <a:chOff x="816" y="1728"/>
            <a:chExt cx="2802" cy="3936"/>
          </a:xfrm>
        </p:grpSpPr>
        <p:pic>
          <p:nvPicPr>
            <p:cNvPr id="9221" name="Picture 5" descr="Tangerinetilef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696"/>
              <a:ext cx="1410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Tangerinetilef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96"/>
              <a:ext cx="1410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3" name="Picture 7" descr="Tangerinetilef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28"/>
              <a:ext cx="1410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Tangerinetilef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28"/>
              <a:ext cx="1410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16463"/>
            <a:ext cx="4724400" cy="3740150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altLang="en-US" sz="2000" b="1" dirty="0"/>
              <a:t>M. E. Kabay, PhD, CISSP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9A7B0C4D-A578-409C-9E89-FB83E6D1A467}" type="slidenum">
              <a:rPr lang="en-US" altLang="en-US"/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924CF38E-CD61-419F-83A0-8BE7FFABFEDF}" type="slidenum">
              <a:rPr lang="en-US" altLang="en-US"/>
              <a:pPr/>
              <a:t>11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5FA7F71A-BE80-44B9-9A2F-D0A21854702F}" type="slidenum">
              <a:rPr lang="en-US" altLang="en-US"/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F857AC34-0BD7-4A02-BA3D-48BE5E0AFAB0}" type="slidenum">
              <a:rPr lang="en-US" altLang="en-US"/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80BF591A-E747-4E5C-A60A-DB4C794DD531}" type="slidenum">
              <a:rPr lang="en-US" altLang="en-US"/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DE8AC2B2-09B9-4BF6-97B4-E5ED3B574ED5}" type="slidenum">
              <a:rPr lang="en-US" altLang="en-US"/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8519FBB9-6B44-4DA4-88D3-CA2697FB2CA8}" type="slidenum">
              <a:rPr lang="en-US" altLang="en-US"/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9BD0490D-981A-49D5-8483-9961BDA1B8E2}" type="slidenum">
              <a:rPr lang="en-US" altLang="en-US"/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60E79681-441A-43A0-AF39-D5C168340F2E}" type="slidenum">
              <a:rPr lang="en-US" altLang="en-US"/>
              <a:pPr/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52AC0FFF-B512-45EF-A604-33852B56D4EB}" type="slidenum">
              <a:rPr lang="en-US" altLang="en-US"/>
              <a:pPr/>
              <a:t>19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6E206777-7C80-4C38-9AAC-18C7416258B1}" type="slidenum">
              <a:rPr lang="en-US" altLang="en-US"/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948805F5-B73B-406A-B59C-E43016384294}" type="slidenum">
              <a:rPr lang="en-US" altLang="en-US"/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2ECC1E93-D0A3-49A9-855D-A07B73CB9C7D}" type="slidenum">
              <a:rPr lang="en-US" altLang="en-US"/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7FC040F2-C11D-46A0-BF46-C4D395CC14C0}" type="slidenum">
              <a:rPr lang="en-US" altLang="en-US"/>
              <a:pPr/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7F1DC11C-F8AE-457B-B5CA-574094963FBF}" type="slidenum">
              <a:rPr lang="en-US" altLang="en-US"/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37C73855-43BE-4E52-8A7E-6D6618DF7C9C}" type="slidenum">
              <a:rPr lang="en-US" altLang="en-US"/>
              <a:pPr/>
              <a:t>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2218EFA9-1FC6-4D80-93FF-E43DA2E0559B}" type="slidenum">
              <a:rPr lang="en-US" altLang="en-US"/>
              <a:pPr/>
              <a:t>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3E2AF54E-403A-488B-9361-6E6FA89791FD}" type="slidenum">
              <a:rPr lang="en-US" altLang="en-US"/>
              <a:pPr/>
              <a:t>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5E8E190E-4F20-4CB6-989A-1E4D666B42CA}" type="slidenum">
              <a:rPr lang="en-US" altLang="en-US"/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5ACFC47A-4FA5-4DCA-B881-2ED418DFF084}" type="slidenum">
              <a:rPr lang="en-US" altLang="en-US"/>
              <a:pPr/>
              <a:t>28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97EE10CD-84FC-4464-AC30-371D64F6CD9C}" type="slidenum">
              <a:rPr lang="en-US" altLang="en-US"/>
              <a:pPr/>
              <a:t>29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B6FD2B69-E7BD-47EC-BA81-56313D52392F}" type="slidenum">
              <a:rPr lang="en-US" altLang="en-US"/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781A1DAE-CD9F-4571-A81D-53E27D7BB870}" type="slidenum">
              <a:rPr lang="en-US" altLang="en-US"/>
              <a:pPr/>
              <a:t>30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0673D6E2-7E94-4CB1-B73C-E0D40C1F5CD7}" type="slidenum">
              <a:rPr lang="en-US" altLang="en-US"/>
              <a:pPr/>
              <a:t>31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EA1C345C-1178-4A7D-8763-58C88AA10368}" type="slidenum">
              <a:rPr lang="en-US" altLang="en-US"/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BED20C58-7194-4709-8B5F-6028653459BF}" type="slidenum">
              <a:rPr lang="en-US" altLang="en-US"/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DD06DAF6-2856-44F6-A01A-70ADF43EBA7F}" type="slidenum">
              <a:rPr lang="en-US" altLang="en-US"/>
              <a:pPr/>
              <a:t>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3CB0C314-EA61-4BD1-A773-910C383803EF}" type="slidenum">
              <a:rPr lang="en-US" altLang="en-US"/>
              <a:pPr/>
              <a:t>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F0698938-1B00-4CAF-A833-0105AAD2E8A4}" type="slidenum">
              <a:rPr lang="en-US" altLang="en-US"/>
              <a:pPr/>
              <a:t>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 dirty="0"/>
              <a:t>Copyright © 2017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1-</a:t>
            </a:r>
            <a:fld id="{28B76DC0-1E0C-43CC-BF03-1E51C0D6287F}" type="slidenum">
              <a:rPr lang="en-US" altLang="en-US"/>
              <a:pPr/>
              <a:t>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1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23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96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78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64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6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6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7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55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53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fld id="{CE131C39-39DF-4F70-A73C-4DA982D672D5}" type="slidenum">
              <a:rPr lang="en-US" altLang="en-US" sz="1800"/>
              <a:pPr/>
              <a:t>‹#›</a:t>
            </a:fld>
            <a:endParaRPr lang="en-US" altLang="en-US" sz="180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889862" name="Text Box 6"/>
          <p:cNvSpPr txBox="1">
            <a:spLocks noChangeArrowheads="1"/>
          </p:cNvSpPr>
          <p:nvPr userDrawn="1"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 b="0" i="1" dirty="0"/>
              <a:t>Copyright © 2017 M. E. Kabay.  All rights reserved.</a:t>
            </a:r>
          </a:p>
        </p:txBody>
      </p:sp>
      <p:pic>
        <p:nvPicPr>
          <p:cNvPr id="889865" name="Picture 9" descr="NWU_2c_stacked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anose="02050604050505020204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q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ü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kabay@norwi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abay.com/courses/academic/norwich/cs240/cs240_labs/Working_with_MS-Acces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gtzd7r9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altLang="en-US" sz="9600"/>
              <a:t>Working with </a:t>
            </a:r>
            <a:br>
              <a:rPr lang="en-US" altLang="en-US" sz="9600"/>
            </a:br>
            <a:r>
              <a:rPr lang="en-US" altLang="en-US" sz="9600"/>
              <a:t>MS-ACCESS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124200"/>
          </a:xfrm>
          <a:noFill/>
          <a:ln/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3600" dirty="0"/>
              <a:t>IS 240 – Database Management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Prof. M. E. Kabay, PhD, CISSP-ISSMP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/>
              <a:t>Norwich University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dirty="0">
                <a:hlinkClick r:id="rId3"/>
              </a:rPr>
              <a:t>mkabay@norwich.edu</a:t>
            </a:r>
            <a:r>
              <a:rPr lang="en-US" altLang="en-US" dirty="0"/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(3)</a:t>
            </a:r>
          </a:p>
        </p:txBody>
      </p:sp>
      <p:pic>
        <p:nvPicPr>
          <p:cNvPr id="1019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99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(4)</a:t>
            </a:r>
          </a:p>
        </p:txBody>
      </p:sp>
      <p:pic>
        <p:nvPicPr>
          <p:cNvPr id="1022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(5)</a:t>
            </a:r>
          </a:p>
        </p:txBody>
      </p:sp>
      <p:pic>
        <p:nvPicPr>
          <p:cNvPr id="1024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(6)</a:t>
            </a:r>
          </a:p>
        </p:txBody>
      </p:sp>
      <p:pic>
        <p:nvPicPr>
          <p:cNvPr id="102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(7)</a:t>
            </a:r>
          </a:p>
        </p:txBody>
      </p:sp>
      <p:pic>
        <p:nvPicPr>
          <p:cNvPr id="102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altLang="en-US"/>
              <a:t>Create Form in Design View (8)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/>
          <a:stretch>
            <a:fillRect/>
          </a:stretch>
        </p:blipFill>
        <p:spPr bwMode="auto">
          <a:xfrm>
            <a:off x="533400" y="1090613"/>
            <a:ext cx="8610600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altLang="en-US"/>
              <a:t>Create Form in Design View (9)</a:t>
            </a:r>
          </a:p>
        </p:txBody>
      </p:sp>
      <p:pic>
        <p:nvPicPr>
          <p:cNvPr id="102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Form Design</a:t>
            </a:r>
          </a:p>
        </p:txBody>
      </p:sp>
      <p:pic>
        <p:nvPicPr>
          <p:cNvPr id="1017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/>
          <a:stretch>
            <a:fillRect/>
          </a:stretch>
        </p:blipFill>
        <p:spPr bwMode="auto">
          <a:xfrm>
            <a:off x="1600200" y="1084263"/>
            <a:ext cx="754380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Form Appearance</a:t>
            </a:r>
          </a:p>
        </p:txBody>
      </p:sp>
      <p:pic>
        <p:nvPicPr>
          <p:cNvPr id="1028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>
            <a:fillRect/>
          </a:stretch>
        </p:blipFill>
        <p:spPr bwMode="auto">
          <a:xfrm>
            <a:off x="533400" y="1117600"/>
            <a:ext cx="86106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(1)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81088"/>
            <a:ext cx="6858000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Topics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3962400" cy="5257800"/>
          </a:xfrm>
        </p:spPr>
        <p:txBody>
          <a:bodyPr/>
          <a:lstStyle/>
          <a:p>
            <a:r>
              <a:rPr lang="en-US" altLang="en-US"/>
              <a:t>Creating a New Database</a:t>
            </a:r>
          </a:p>
          <a:p>
            <a:pPr lvl="1"/>
            <a:r>
              <a:rPr lang="en-US" altLang="en-US"/>
              <a:t>Defining Fields in Table</a:t>
            </a:r>
          </a:p>
          <a:p>
            <a:pPr lvl="1"/>
            <a:r>
              <a:rPr lang="en-US" altLang="en-US"/>
              <a:t>Finish Creating All Tables</a:t>
            </a:r>
          </a:p>
          <a:p>
            <a:pPr lvl="1"/>
            <a:r>
              <a:rPr lang="en-US" altLang="en-US"/>
              <a:t>Define Relationships</a:t>
            </a:r>
          </a:p>
          <a:p>
            <a:r>
              <a:rPr lang="en-US" altLang="en-US"/>
              <a:t>Create Form in Design View</a:t>
            </a:r>
          </a:p>
          <a:p>
            <a:pPr lvl="1"/>
            <a:r>
              <a:rPr lang="en-US" altLang="en-US"/>
              <a:t>Final Form Design</a:t>
            </a:r>
          </a:p>
          <a:p>
            <a:pPr lvl="1"/>
            <a:r>
              <a:rPr lang="en-US" altLang="en-US"/>
              <a:t>Final Form Appearance</a:t>
            </a:r>
          </a:p>
        </p:txBody>
      </p:sp>
      <p:sp>
        <p:nvSpPr>
          <p:cNvPr id="1046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295400"/>
            <a:ext cx="3962400" cy="5257800"/>
          </a:xfrm>
        </p:spPr>
        <p:txBody>
          <a:bodyPr/>
          <a:lstStyle/>
          <a:p>
            <a:r>
              <a:rPr lang="en-US" altLang="en-US"/>
              <a:t>Creating a Report</a:t>
            </a:r>
          </a:p>
          <a:p>
            <a:pPr lvl="1"/>
            <a:r>
              <a:rPr lang="en-US" altLang="en-US"/>
              <a:t>Default Report Layout</a:t>
            </a:r>
          </a:p>
          <a:p>
            <a:pPr lvl="1"/>
            <a:r>
              <a:rPr lang="en-US" altLang="en-US"/>
              <a:t>Preview Report</a:t>
            </a:r>
          </a:p>
          <a:p>
            <a:pPr lvl="1"/>
            <a:r>
              <a:rPr lang="en-US" altLang="en-US"/>
              <a:t>Further Tuning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(2)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1725"/>
            <a:ext cx="76962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1725"/>
            <a:ext cx="76962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1725"/>
            <a:ext cx="76962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(3)</a:t>
            </a:r>
          </a:p>
        </p:txBody>
      </p:sp>
      <p:pic>
        <p:nvPicPr>
          <p:cNvPr id="103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(4)</a:t>
            </a:r>
          </a:p>
        </p:txBody>
      </p:sp>
      <p:pic>
        <p:nvPicPr>
          <p:cNvPr id="1033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(5)</a:t>
            </a:r>
          </a:p>
        </p:txBody>
      </p:sp>
      <p:pic>
        <p:nvPicPr>
          <p:cNvPr id="1034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913"/>
            <a:ext cx="76962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913"/>
            <a:ext cx="76962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45" name="Oval 5"/>
          <p:cNvSpPr>
            <a:spLocks noChangeArrowheads="1"/>
          </p:cNvSpPr>
          <p:nvPr/>
        </p:nvSpPr>
        <p:spPr bwMode="auto">
          <a:xfrm>
            <a:off x="4800600" y="4953000"/>
            <a:ext cx="2286000" cy="762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(6)</a:t>
            </a:r>
          </a:p>
        </p:txBody>
      </p:sp>
      <p:pic>
        <p:nvPicPr>
          <p:cNvPr id="1035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(7)</a:t>
            </a:r>
          </a:p>
        </p:txBody>
      </p:sp>
      <p:pic>
        <p:nvPicPr>
          <p:cNvPr id="1036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913"/>
            <a:ext cx="76962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(8)</a:t>
            </a:r>
          </a:p>
        </p:txBody>
      </p:sp>
      <p:pic>
        <p:nvPicPr>
          <p:cNvPr id="1037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7913"/>
            <a:ext cx="7696200" cy="5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Report (9)</a:t>
            </a:r>
          </a:p>
        </p:txBody>
      </p:sp>
      <p:pic>
        <p:nvPicPr>
          <p:cNvPr id="1038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Report Layout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5"/>
          <a:stretch>
            <a:fillRect/>
          </a:stretch>
        </p:blipFill>
        <p:spPr bwMode="auto">
          <a:xfrm>
            <a:off x="457200" y="1601788"/>
            <a:ext cx="86868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Preview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9" b="20207"/>
          <a:stretch>
            <a:fillRect/>
          </a:stretch>
        </p:blipFill>
        <p:spPr bwMode="auto">
          <a:xfrm>
            <a:off x="1066800" y="9906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Using This Tutorial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Best used online</a:t>
            </a:r>
          </a:p>
          <a:p>
            <a:r>
              <a:rPr lang="en-US" altLang="en-US" sz="2800" dirty="0"/>
              <a:t>Available from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6"/>
                </a:solidFill>
                <a:hlinkClick r:id="rId3"/>
              </a:rPr>
              <a:t>http://www.mekabay.com/courses/academic/norwich/cs240/cs240_labs/Working_with_MS-Access.pptx</a:t>
            </a:r>
            <a:r>
              <a:rPr lang="en-US" altLang="en-US" sz="280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2800"/>
              <a:t>or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>
                <a:hlinkClick r:id="rId4"/>
              </a:rPr>
              <a:t>http://tinyurl.com/gtzd7r9</a:t>
            </a:r>
            <a:r>
              <a:rPr lang="en-US" altLang="en-US" sz="2800" dirty="0"/>
              <a:t> </a:t>
            </a:r>
          </a:p>
          <a:p>
            <a:r>
              <a:rPr lang="en-US" altLang="en-US" dirty="0"/>
              <a:t>Open or Save the file</a:t>
            </a:r>
          </a:p>
          <a:p>
            <a:r>
              <a:rPr lang="en-US" altLang="en-US" dirty="0"/>
              <a:t>Press function key 5 (F5) to start show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Further Tuning</a:t>
            </a:r>
          </a:p>
        </p:txBody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Save backup copy of the report</a:t>
            </a:r>
          </a:p>
          <a:p>
            <a:r>
              <a:rPr lang="en-US" altLang="en-US"/>
              <a:t>Try making desired changes in design view</a:t>
            </a:r>
          </a:p>
          <a:p>
            <a:r>
              <a:rPr lang="en-US" altLang="en-US"/>
              <a:t>Check layout in preview</a:t>
            </a:r>
          </a:p>
          <a:p>
            <a:r>
              <a:rPr lang="en-US" altLang="en-US"/>
              <a:t>Experiment!</a:t>
            </a:r>
          </a:p>
          <a:p>
            <a:r>
              <a:rPr lang="en-US" altLang="en-US"/>
              <a:t>Use HELP facility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altLang="en-US" sz="8000" dirty="0"/>
              <a:t>Now go </a:t>
            </a:r>
            <a:r>
              <a:rPr lang="en-US" altLang="en-US" sz="8000"/>
              <a:t>and study</a:t>
            </a:r>
            <a:endParaRPr lang="en-US" altLang="en-US" sz="8000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New Database</a:t>
            </a:r>
          </a:p>
        </p:txBody>
      </p:sp>
      <p:pic>
        <p:nvPicPr>
          <p:cNvPr id="10137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503"/>
          <a:stretch>
            <a:fillRect/>
          </a:stretch>
        </p:blipFill>
        <p:spPr bwMode="auto">
          <a:xfrm>
            <a:off x="0" y="990600"/>
            <a:ext cx="8258175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765" name="Oval 5"/>
          <p:cNvSpPr>
            <a:spLocks noChangeArrowheads="1"/>
          </p:cNvSpPr>
          <p:nvPr/>
        </p:nvSpPr>
        <p:spPr bwMode="auto">
          <a:xfrm>
            <a:off x="228600" y="2209800"/>
            <a:ext cx="758825" cy="5302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770" name="Group 10"/>
          <p:cNvGrpSpPr>
            <a:grpSpLocks/>
          </p:cNvGrpSpPr>
          <p:nvPr/>
        </p:nvGrpSpPr>
        <p:grpSpPr bwMode="auto">
          <a:xfrm>
            <a:off x="609600" y="2819400"/>
            <a:ext cx="1066800" cy="1009650"/>
            <a:chOff x="672" y="1968"/>
            <a:chExt cx="672" cy="636"/>
          </a:xfrm>
        </p:grpSpPr>
        <p:sp>
          <p:nvSpPr>
            <p:cNvPr id="1013766" name="Text Box 6"/>
            <p:cNvSpPr txBox="1">
              <a:spLocks noChangeArrowheads="1"/>
            </p:cNvSpPr>
            <p:nvPr/>
          </p:nvSpPr>
          <p:spPr bwMode="auto">
            <a:xfrm>
              <a:off x="672" y="1968"/>
              <a:ext cx="672" cy="636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r>
                <a:rPr lang="en-US" altLang="en-US"/>
                <a:t>New</a:t>
              </a:r>
            </a:p>
            <a:p>
              <a:endParaRPr lang="en-US" altLang="en-US"/>
            </a:p>
            <a:p>
              <a:r>
                <a:rPr lang="en-US" altLang="en-US"/>
                <a:t>. . .</a:t>
              </a:r>
            </a:p>
          </p:txBody>
        </p:sp>
        <p:sp>
          <p:nvSpPr>
            <p:cNvPr id="1013767" name="Text Box 7"/>
            <p:cNvSpPr txBox="1">
              <a:spLocks noChangeArrowheads="1"/>
            </p:cNvSpPr>
            <p:nvPr/>
          </p:nvSpPr>
          <p:spPr bwMode="auto">
            <a:xfrm>
              <a:off x="698" y="2186"/>
              <a:ext cx="624" cy="231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Open</a:t>
              </a:r>
            </a:p>
          </p:txBody>
        </p:sp>
      </p:grpSp>
      <p:pic>
        <p:nvPicPr>
          <p:cNvPr id="10137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543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7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14781" r="33463" b="28415"/>
          <a:stretch>
            <a:fillRect/>
          </a:stretch>
        </p:blipFill>
        <p:spPr bwMode="auto">
          <a:xfrm>
            <a:off x="2209800" y="2133600"/>
            <a:ext cx="6553200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Defining Fields in Table</a:t>
            </a:r>
          </a:p>
        </p:txBody>
      </p:sp>
      <p:pic>
        <p:nvPicPr>
          <p:cNvPr id="1014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8524" r="3488" b="4099"/>
          <a:stretch>
            <a:fillRect/>
          </a:stretch>
        </p:blipFill>
        <p:spPr bwMode="auto">
          <a:xfrm>
            <a:off x="457200" y="966788"/>
            <a:ext cx="8686800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7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15329" r="1610" b="5769"/>
          <a:stretch>
            <a:fillRect/>
          </a:stretch>
        </p:blipFill>
        <p:spPr bwMode="auto">
          <a:xfrm>
            <a:off x="457200" y="990600"/>
            <a:ext cx="86868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4793" name="Group 9"/>
          <p:cNvGrpSpPr>
            <a:grpSpLocks/>
          </p:cNvGrpSpPr>
          <p:nvPr/>
        </p:nvGrpSpPr>
        <p:grpSpPr bwMode="auto">
          <a:xfrm>
            <a:off x="304800" y="1447800"/>
            <a:ext cx="2438400" cy="498475"/>
            <a:chOff x="192" y="912"/>
            <a:chExt cx="1536" cy="314"/>
          </a:xfrm>
        </p:grpSpPr>
        <p:sp>
          <p:nvSpPr>
            <p:cNvPr id="1014791" name="Oval 7"/>
            <p:cNvSpPr>
              <a:spLocks noChangeArrowheads="1"/>
            </p:cNvSpPr>
            <p:nvPr/>
          </p:nvSpPr>
          <p:spPr bwMode="auto">
            <a:xfrm>
              <a:off x="192" y="912"/>
              <a:ext cx="384" cy="1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792" name="Comment 8"/>
            <p:cNvSpPr>
              <a:spLocks noChangeArrowheads="1"/>
            </p:cNvSpPr>
            <p:nvPr/>
          </p:nvSpPr>
          <p:spPr bwMode="auto">
            <a:xfrm>
              <a:off x="576" y="1008"/>
              <a:ext cx="1152" cy="218"/>
            </a:xfrm>
            <a:prstGeom prst="rect">
              <a:avLst/>
            </a:prstGeom>
            <a:solidFill>
              <a:srgbClr val="FCFF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</a:rPr>
                <a:t>Primary Key</a:t>
              </a:r>
            </a:p>
          </p:txBody>
        </p:sp>
      </p:grpSp>
      <p:pic>
        <p:nvPicPr>
          <p:cNvPr id="10147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5218" r="1656" b="5853"/>
          <a:stretch>
            <a:fillRect/>
          </a:stretch>
        </p:blipFill>
        <p:spPr bwMode="auto">
          <a:xfrm>
            <a:off x="457200" y="995363"/>
            <a:ext cx="8686800" cy="58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4796" name="Group 12"/>
          <p:cNvGrpSpPr>
            <a:grpSpLocks/>
          </p:cNvGrpSpPr>
          <p:nvPr/>
        </p:nvGrpSpPr>
        <p:grpSpPr bwMode="auto">
          <a:xfrm>
            <a:off x="4114800" y="4648200"/>
            <a:ext cx="3336925" cy="574675"/>
            <a:chOff x="2592" y="2928"/>
            <a:chExt cx="2102" cy="362"/>
          </a:xfrm>
        </p:grpSpPr>
        <p:sp>
          <p:nvSpPr>
            <p:cNvPr id="1014794" name="Oval 10"/>
            <p:cNvSpPr>
              <a:spLocks noChangeArrowheads="1"/>
            </p:cNvSpPr>
            <p:nvPr/>
          </p:nvSpPr>
          <p:spPr bwMode="auto">
            <a:xfrm>
              <a:off x="2592" y="2928"/>
              <a:ext cx="912" cy="33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795" name="Comment 11"/>
            <p:cNvSpPr>
              <a:spLocks noChangeArrowheads="1"/>
            </p:cNvSpPr>
            <p:nvPr/>
          </p:nvSpPr>
          <p:spPr bwMode="auto">
            <a:xfrm>
              <a:off x="3504" y="3072"/>
              <a:ext cx="1190" cy="218"/>
            </a:xfrm>
            <a:prstGeom prst="rect">
              <a:avLst/>
            </a:prstGeom>
            <a:solidFill>
              <a:srgbClr val="FCFF9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</a:rPr>
                <a:t>Chosen via menu</a:t>
              </a:r>
            </a:p>
          </p:txBody>
        </p:sp>
      </p:grpSp>
      <p:pic>
        <p:nvPicPr>
          <p:cNvPr id="101479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4250"/>
            <a:ext cx="68580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79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4250"/>
            <a:ext cx="68580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80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4250"/>
            <a:ext cx="68580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80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84250"/>
            <a:ext cx="68580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Finish Creating All Tables</a:t>
            </a:r>
          </a:p>
        </p:txBody>
      </p:sp>
      <p:pic>
        <p:nvPicPr>
          <p:cNvPr id="10158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/>
          <a:stretch>
            <a:fillRect/>
          </a:stretch>
        </p:blipFill>
        <p:spPr bwMode="auto">
          <a:xfrm>
            <a:off x="2743200" y="960438"/>
            <a:ext cx="640080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7" t="3094" r="19878" b="42763"/>
          <a:stretch>
            <a:fillRect/>
          </a:stretch>
        </p:blipFill>
        <p:spPr bwMode="auto">
          <a:xfrm>
            <a:off x="685800" y="990600"/>
            <a:ext cx="47783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Define Relationships</a:t>
            </a:r>
          </a:p>
        </p:txBody>
      </p:sp>
      <p:sp>
        <p:nvSpPr>
          <p:cNvPr id="1016837" name="Oval 5"/>
          <p:cNvSpPr>
            <a:spLocks noChangeArrowheads="1"/>
          </p:cNvSpPr>
          <p:nvPr/>
        </p:nvSpPr>
        <p:spPr bwMode="auto">
          <a:xfrm>
            <a:off x="3124200" y="3162300"/>
            <a:ext cx="14478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68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9144000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(1)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6475"/>
            <a:ext cx="7772400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19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992188"/>
            <a:ext cx="7762875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848600" cy="1143000"/>
          </a:xfrm>
        </p:spPr>
        <p:txBody>
          <a:bodyPr/>
          <a:lstStyle/>
          <a:p>
            <a:r>
              <a:rPr lang="en-US" altLang="en-US"/>
              <a:t>Create Form in Design View (2)</a:t>
            </a:r>
          </a:p>
        </p:txBody>
      </p:sp>
      <p:pic>
        <p:nvPicPr>
          <p:cNvPr id="101889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88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7772400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 240 Class Notes">
  <a:themeElements>
    <a:clrScheme name="IS 2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2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S 2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2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2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Data\Microsoft\Templates\IS 240 Class Notes.pot</Template>
  <TotalTime>478</TotalTime>
  <Words>752</Words>
  <Application>Microsoft Office PowerPoint</Application>
  <PresentationFormat>On-screen Show (4:3)</PresentationFormat>
  <Paragraphs>127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Bookman Old Style</vt:lpstr>
      <vt:lpstr>Garamond</vt:lpstr>
      <vt:lpstr>Times New Roman</vt:lpstr>
      <vt:lpstr>Wingdings</vt:lpstr>
      <vt:lpstr>IS 240 Class Notes</vt:lpstr>
      <vt:lpstr>Working with  MS-ACCESS</vt:lpstr>
      <vt:lpstr>Topics</vt:lpstr>
      <vt:lpstr>Using This Tutorial</vt:lpstr>
      <vt:lpstr>Creating a New Database</vt:lpstr>
      <vt:lpstr>Defining Fields in Table</vt:lpstr>
      <vt:lpstr>Finish Creating All Tables</vt:lpstr>
      <vt:lpstr>Define Relationships</vt:lpstr>
      <vt:lpstr>Create Form in Design View (1)</vt:lpstr>
      <vt:lpstr>Create Form in Design View (2)</vt:lpstr>
      <vt:lpstr>Create Form in Design View (3)</vt:lpstr>
      <vt:lpstr>Create Form in Design View (4)</vt:lpstr>
      <vt:lpstr>Create Form in Design View (5)</vt:lpstr>
      <vt:lpstr>Create Form in Design View (6)</vt:lpstr>
      <vt:lpstr>Create Form in Design View (7)</vt:lpstr>
      <vt:lpstr>Create Form in Design View (8)</vt:lpstr>
      <vt:lpstr>Create Form in Design View (9)</vt:lpstr>
      <vt:lpstr>Final Form Design</vt:lpstr>
      <vt:lpstr>Final Form Appearance</vt:lpstr>
      <vt:lpstr>Creating a Report (1)</vt:lpstr>
      <vt:lpstr>Creating a Report (2)</vt:lpstr>
      <vt:lpstr>Creating a Report (3)</vt:lpstr>
      <vt:lpstr>Creating a Report (4)</vt:lpstr>
      <vt:lpstr>Creating a Report (5)</vt:lpstr>
      <vt:lpstr>Creating a Report (6)</vt:lpstr>
      <vt:lpstr>Creating a Report (7)</vt:lpstr>
      <vt:lpstr>Creating a Report (8)</vt:lpstr>
      <vt:lpstr>Creating a Report (9)</vt:lpstr>
      <vt:lpstr>Default Report Layout</vt:lpstr>
      <vt:lpstr>Preview</vt:lpstr>
      <vt:lpstr>Further Tuning</vt:lpstr>
      <vt:lpstr>Now go and study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 MS-ACCESS</dc:title>
  <dc:subject>IS 240 Tutorial</dc:subject>
  <dc:creator>M. E. Kabay, PhD, CISSP-ISSMP</dc:creator>
  <cp:keywords/>
  <dc:description>Updated 2007-01-25</dc:description>
  <cp:lastModifiedBy>Mich Kabay</cp:lastModifiedBy>
  <cp:revision>22</cp:revision>
  <cp:lastPrinted>2000-03-28T00:08:39Z</cp:lastPrinted>
  <dcterms:created xsi:type="dcterms:W3CDTF">2002-04-14T21:26:07Z</dcterms:created>
  <dcterms:modified xsi:type="dcterms:W3CDTF">2021-02-05T19:56:07Z</dcterms:modified>
  <cp:category/>
</cp:coreProperties>
</file>