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6"/>
  </p:notesMasterIdLst>
  <p:handoutMasterIdLst>
    <p:handoutMasterId r:id="rId27"/>
  </p:handoutMasterIdLst>
  <p:sldIdLst>
    <p:sldId id="257" r:id="rId2"/>
    <p:sldId id="599" r:id="rId3"/>
    <p:sldId id="600" r:id="rId4"/>
    <p:sldId id="601" r:id="rId5"/>
    <p:sldId id="618" r:id="rId6"/>
    <p:sldId id="602" r:id="rId7"/>
    <p:sldId id="617" r:id="rId8"/>
    <p:sldId id="621" r:id="rId9"/>
    <p:sldId id="616" r:id="rId10"/>
    <p:sldId id="603" r:id="rId11"/>
    <p:sldId id="615" r:id="rId12"/>
    <p:sldId id="605" r:id="rId13"/>
    <p:sldId id="606" r:id="rId14"/>
    <p:sldId id="607" r:id="rId15"/>
    <p:sldId id="608" r:id="rId16"/>
    <p:sldId id="609" r:id="rId17"/>
    <p:sldId id="610" r:id="rId18"/>
    <p:sldId id="611" r:id="rId19"/>
    <p:sldId id="619" r:id="rId20"/>
    <p:sldId id="620" r:id="rId21"/>
    <p:sldId id="614" r:id="rId22"/>
    <p:sldId id="613" r:id="rId23"/>
    <p:sldId id="622" r:id="rId24"/>
    <p:sldId id="578" r:id="rId25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370" autoAdjust="0"/>
  </p:normalViewPr>
  <p:slideViewPr>
    <p:cSldViewPr>
      <p:cViewPr varScale="1">
        <p:scale>
          <a:sx n="65" d="100"/>
          <a:sy n="65" d="100"/>
        </p:scale>
        <p:origin x="-1234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1558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2338" y="-62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56724"/>
            <a:ext cx="7315200" cy="22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defTabSz="914331">
              <a:defRPr sz="1200" b="0" i="1">
                <a:latin typeface="Times New Roman" charset="0"/>
              </a:defRPr>
            </a:lvl1pPr>
          </a:lstStyle>
          <a:p>
            <a:r>
              <a:rPr lang="fr-CA"/>
              <a:t>IS 240 Class Notes</a:t>
            </a:r>
            <a:endParaRPr lang="en-US" dirty="0"/>
          </a:p>
        </p:txBody>
      </p:sp>
      <p:sp>
        <p:nvSpPr>
          <p:cNvPr id="503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6115"/>
            <a:ext cx="7315200" cy="456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defTabSz="914331">
              <a:defRPr sz="1200" b="0" i="1">
                <a:latin typeface="Times New Roman" charset="0"/>
              </a:defRPr>
            </a:lvl1pPr>
          </a:lstStyle>
          <a:p>
            <a:r>
              <a:rPr lang="fr-CA" dirty="0"/>
              <a:t>Copyright © 2010 M. E. Kabay                             </a:t>
            </a:r>
            <a:fld id="{7B240D54-AADE-466E-805D-0E723AEA1731}" type="slidenum">
              <a:rPr lang="en-US"/>
              <a:pPr/>
              <a:t>‹#›</a:t>
            </a:fld>
            <a:r>
              <a:rPr lang="fr-CA" dirty="0"/>
              <a:t>                                              All </a:t>
            </a:r>
            <a:r>
              <a:rPr lang="fr-CA" dirty="0" err="1"/>
              <a:t>rights</a:t>
            </a:r>
            <a:r>
              <a:rPr lang="fr-CA" dirty="0"/>
              <a:t> </a:t>
            </a:r>
            <a:r>
              <a:rPr lang="fr-CA" dirty="0" err="1"/>
              <a:t>reserved</a:t>
            </a:r>
            <a:r>
              <a:rPr lang="fr-CA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2416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219478" y="240030"/>
            <a:ext cx="4876245" cy="2400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>
            <a:lvl1pPr defTabSz="965959">
              <a:defRPr sz="1300" b="0" i="1">
                <a:latin typeface="Garamond" pitchFamily="18" charset="0"/>
              </a:defRPr>
            </a:lvl1pPr>
          </a:lstStyle>
          <a:p>
            <a:r>
              <a:rPr lang="en-US"/>
              <a:t>IS 340  Class Notes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799013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37957" y="4572238"/>
            <a:ext cx="5039286" cy="4318873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vert="horz" wrap="square" lIns="96651" tIns="48326" rIns="96651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137957" y="9121140"/>
            <a:ext cx="5039286" cy="2400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51" tIns="48326" rIns="96651" bIns="48326" numCol="1" anchor="b" anchorCtr="0" compatLnSpc="1">
            <a:prstTxWarp prst="textNoShape">
              <a:avLst/>
            </a:prstTxWarp>
          </a:bodyPr>
          <a:lstStyle>
            <a:lvl1pPr algn="l" defTabSz="965959">
              <a:defRPr sz="1000" b="0" i="1">
                <a:latin typeface="Garamond" pitchFamily="18" charset="0"/>
              </a:defRPr>
            </a:lvl1pPr>
          </a:lstStyle>
          <a:p>
            <a:r>
              <a:rPr lang="en-US"/>
              <a:t>Copyright © 2004 M. E. Kabay. All rights reserved.                                                                  Page </a:t>
            </a:r>
            <a:fld id="{BE621BC4-6191-4A3A-AFA9-DBA720C462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6360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1143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228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3429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A9A6F697-ACEB-4500-9AF7-8B1F3C7EBE84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7957" y="4963954"/>
            <a:ext cx="5039286" cy="3927158"/>
          </a:xfrm>
          <a:ln>
            <a:headEnd/>
            <a:tailEnd/>
          </a:ln>
        </p:spPr>
        <p:txBody>
          <a:bodyPr/>
          <a:lstStyle/>
          <a:p>
            <a:pPr algn="ctr"/>
            <a:r>
              <a:rPr lang="en-US" sz="2100" b="1" dirty="0"/>
              <a:t>Class Notes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24DB213B-8274-4E14-B806-07C8D082B7DB}" type="slidenum">
              <a:rPr lang="en-US"/>
              <a:pPr/>
              <a:t>10</a:t>
            </a:fld>
            <a:endParaRPr lang="en-US"/>
          </a:p>
        </p:txBody>
      </p:sp>
      <p:sp>
        <p:nvSpPr>
          <p:cNvPr id="1034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7957" y="4560570"/>
            <a:ext cx="5039286" cy="432054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E621BC4-6191-4A3A-AFA9-DBA720C4628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757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A08B0626-5D29-44A4-938C-0E5003A80E8D}" type="slidenum">
              <a:rPr lang="en-US"/>
              <a:pPr/>
              <a:t>12</a:t>
            </a:fld>
            <a:endParaRPr lang="en-US"/>
          </a:p>
        </p:txBody>
      </p:sp>
      <p:sp>
        <p:nvSpPr>
          <p:cNvPr id="103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2313"/>
            <a:ext cx="4781550" cy="35877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F79D5976-0510-412A-90C1-67D3A3F92011}" type="slidenum">
              <a:rPr lang="en-US"/>
              <a:pPr/>
              <a:t>13</a:t>
            </a:fld>
            <a:endParaRPr lang="en-US"/>
          </a:p>
        </p:txBody>
      </p:sp>
      <p:sp>
        <p:nvSpPr>
          <p:cNvPr id="104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2313"/>
            <a:ext cx="4781550" cy="35877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DFB6DF27-C39C-4F25-BEB4-D7CFFD87DD11}" type="slidenum">
              <a:rPr lang="en-US"/>
              <a:pPr/>
              <a:t>14</a:t>
            </a:fld>
            <a:endParaRPr lang="en-US"/>
          </a:p>
        </p:txBody>
      </p:sp>
      <p:sp>
        <p:nvSpPr>
          <p:cNvPr id="1042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2313"/>
            <a:ext cx="4781550" cy="35877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39495C72-5EBF-4735-BDA3-BD1E13993A89}" type="slidenum">
              <a:rPr lang="en-US"/>
              <a:pPr/>
              <a:t>15</a:t>
            </a:fld>
            <a:endParaRPr lang="en-US"/>
          </a:p>
        </p:txBody>
      </p:sp>
      <p:sp>
        <p:nvSpPr>
          <p:cNvPr id="104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2313"/>
            <a:ext cx="4781550" cy="35877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5AAE1213-5CF4-419F-AE07-4CAD2012B4E5}" type="slidenum">
              <a:rPr lang="en-US"/>
              <a:pPr/>
              <a:t>16</a:t>
            </a:fld>
            <a:endParaRPr lang="en-US"/>
          </a:p>
        </p:txBody>
      </p:sp>
      <p:sp>
        <p:nvSpPr>
          <p:cNvPr id="104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2313"/>
            <a:ext cx="4781550" cy="35877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4AF7F7D2-F2EE-4C8E-A77D-C9286B41614E}" type="slidenum">
              <a:rPr lang="en-US"/>
              <a:pPr/>
              <a:t>17</a:t>
            </a:fld>
            <a:endParaRPr lang="en-US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2313"/>
            <a:ext cx="4781550" cy="35877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C996CE82-0015-4763-A452-0993E024C1DD}" type="slidenum">
              <a:rPr lang="en-US"/>
              <a:pPr/>
              <a:t>18</a:t>
            </a:fld>
            <a:endParaRPr lang="en-US"/>
          </a:p>
        </p:txBody>
      </p:sp>
      <p:sp>
        <p:nvSpPr>
          <p:cNvPr id="105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2313"/>
            <a:ext cx="4781550" cy="35877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E621BC4-6191-4A3A-AFA9-DBA720C4628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38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CB0EA2B7-A03C-4579-80C5-47B6B87D3C4E}" type="slidenum">
              <a:rPr lang="en-US"/>
              <a:pPr/>
              <a:t>2</a:t>
            </a:fld>
            <a:endParaRPr lang="en-US"/>
          </a:p>
        </p:txBody>
      </p:sp>
      <p:sp>
        <p:nvSpPr>
          <p:cNvPr id="1026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7957" y="4560570"/>
            <a:ext cx="5039286" cy="432054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E621BC4-6191-4A3A-AFA9-DBA720C4628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413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438710A-8B6D-4782-B1F5-39C218AE2E77}" type="slidenum">
              <a:rPr lang="en-US"/>
              <a:pPr/>
              <a:t>21</a:t>
            </a:fld>
            <a:endParaRPr lang="en-US"/>
          </a:p>
        </p:txBody>
      </p:sp>
      <p:sp>
        <p:nvSpPr>
          <p:cNvPr id="1059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9843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9DE88ADE-6FFD-4BCD-9285-7DD71D4B3503}" type="slidenum">
              <a:rPr lang="en-US"/>
              <a:pPr/>
              <a:t>22</a:t>
            </a:fld>
            <a:endParaRPr lang="en-US"/>
          </a:p>
        </p:txBody>
      </p:sp>
      <p:sp>
        <p:nvSpPr>
          <p:cNvPr id="1055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574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E621BC4-6191-4A3A-AFA9-DBA720C4628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4010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1E143C98-6CC2-4CD5-8B35-37CF694FBB91}" type="slidenum">
              <a:rPr lang="en-US"/>
              <a:pPr/>
              <a:t>24</a:t>
            </a:fld>
            <a:endParaRPr lang="en-US"/>
          </a:p>
        </p:txBody>
      </p:sp>
      <p:sp>
        <p:nvSpPr>
          <p:cNvPr id="74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57D15695-16E2-4F35-81B5-EA9079C7D088}" type="slidenum">
              <a:rPr lang="en-US"/>
              <a:pPr/>
              <a:t>3</a:t>
            </a:fld>
            <a:endParaRPr lang="en-US"/>
          </a:p>
        </p:txBody>
      </p:sp>
      <p:sp>
        <p:nvSpPr>
          <p:cNvPr id="1028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8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7957" y="4560570"/>
            <a:ext cx="5039286" cy="432054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97C26207-8792-4CDE-9795-EC4F49598AF7}" type="slidenum">
              <a:rPr lang="en-US"/>
              <a:pPr/>
              <a:t>4</a:t>
            </a:fld>
            <a:endParaRPr lang="en-US"/>
          </a:p>
        </p:txBody>
      </p:sp>
      <p:sp>
        <p:nvSpPr>
          <p:cNvPr id="1030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7957" y="4560570"/>
            <a:ext cx="5039286" cy="432054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E621BC4-6191-4A3A-AFA9-DBA720C4628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10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DB8EAE29-87F0-499A-B7CA-7DC71392AA78}" type="slidenum">
              <a:rPr lang="en-US"/>
              <a:pPr/>
              <a:t>6</a:t>
            </a:fld>
            <a:endParaRPr lang="en-US"/>
          </a:p>
        </p:txBody>
      </p:sp>
      <p:sp>
        <p:nvSpPr>
          <p:cNvPr id="1032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7957" y="4560570"/>
            <a:ext cx="5039286" cy="4320540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E621BC4-6191-4A3A-AFA9-DBA720C4628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6255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E621BC4-6191-4A3A-AFA9-DBA720C4628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863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E621BC4-6191-4A3A-AFA9-DBA720C4628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716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152400"/>
            <a:ext cx="17907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52400"/>
            <a:ext cx="52197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16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76400"/>
            <a:ext cx="3505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505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162800" cy="464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89860" name="Rectangle 4"/>
          <p:cNvSpPr>
            <a:spLocks noChangeArrowheads="1"/>
          </p:cNvSpPr>
          <p:nvPr/>
        </p:nvSpPr>
        <p:spPr bwMode="auto">
          <a:xfrm>
            <a:off x="0" y="6494463"/>
            <a:ext cx="4603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fld id="{FF735C09-8838-4A5C-BF8F-DA125B433A1F}" type="slidenum">
              <a:rPr lang="en-US" sz="1800"/>
              <a:pPr algn="l"/>
              <a:t>‹#›</a:t>
            </a:fld>
            <a:endParaRPr lang="en-US" sz="1800"/>
          </a:p>
        </p:txBody>
      </p:sp>
      <p:sp>
        <p:nvSpPr>
          <p:cNvPr id="889861" name="Text Box 5"/>
          <p:cNvSpPr txBox="1">
            <a:spLocks noChangeArrowheads="1"/>
          </p:cNvSpPr>
          <p:nvPr/>
        </p:nvSpPr>
        <p:spPr bwMode="auto">
          <a:xfrm>
            <a:off x="8839200" y="1524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endParaRPr lang="en-US" sz="2400" b="0">
              <a:latin typeface="Times New Roman" charset="0"/>
            </a:endParaRPr>
          </a:p>
        </p:txBody>
      </p:sp>
      <p:sp>
        <p:nvSpPr>
          <p:cNvPr id="889863" name="Text Box 7"/>
          <p:cNvSpPr txBox="1">
            <a:spLocks noChangeArrowheads="1"/>
          </p:cNvSpPr>
          <p:nvPr userDrawn="1"/>
        </p:nvSpPr>
        <p:spPr bwMode="auto">
          <a:xfrm>
            <a:off x="3322638" y="6643688"/>
            <a:ext cx="2497137" cy="2143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800" b="0" i="1" dirty="0"/>
              <a:t>Copyright © 2010 M. E. Kabay.  All rights reserved.</a:t>
            </a:r>
          </a:p>
        </p:txBody>
      </p:sp>
      <p:pic>
        <p:nvPicPr>
          <p:cNvPr id="889864" name="Picture 8" descr="Norwich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53400" y="0"/>
            <a:ext cx="990600" cy="8382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+mj-lt"/>
          <a:ea typeface="+mj-ea"/>
          <a:cs typeface="+mj-cs"/>
        </a:defRPr>
      </a:lvl1pPr>
      <a:lvl2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2pPr>
      <a:lvl3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3pPr>
      <a:lvl4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4pPr>
      <a:lvl5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5pPr>
      <a:lvl6pPr marL="4572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6pPr>
      <a:lvl7pPr marL="9144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7pPr>
      <a:lvl8pPr marL="13716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8pPr>
      <a:lvl9pPr marL="18288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q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ü"/>
        <a:defRPr sz="2400"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kabay@norwich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errypost.com/SSL/BookLogin/Default.aspx?S=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errypost.com/SSL/BookLogin/NewStudentGoogle.asp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rrypost.com/Books/DBBook/BookFiles/DBWorkbook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jerrypost.com/Books/DBBook/StudentFiles/StudentFiles.html" TargetMode="External"/><Relationship Id="rId4" Type="http://schemas.openxmlformats.org/officeDocument/2006/relationships/hyperlink" Target="http://www.jerrypost.com/Books/DBBook/BookFiles/Projects4e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errypost.com/SSL/BookLogin/Default.aspx?S=0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jerrypost.com/PetStore/SallyIntro.html" TargetMode="External"/><Relationship Id="rId4" Type="http://schemas.openxmlformats.org/officeDocument/2006/relationships/hyperlink" Target="http://www.jerrypost.com/DBMS/Downloads/Download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2819400"/>
          </a:xfrm>
        </p:spPr>
        <p:txBody>
          <a:bodyPr/>
          <a:lstStyle/>
          <a:p>
            <a:pPr algn="ctr"/>
            <a:r>
              <a:rPr lang="en-US" sz="6000" dirty="0"/>
              <a:t>Introduction:</a:t>
            </a:r>
            <a:br>
              <a:rPr lang="en-US" sz="6000" dirty="0"/>
            </a:br>
            <a:r>
              <a:rPr lang="en-US" sz="6000" dirty="0"/>
              <a:t>Course, SQ3R, </a:t>
            </a:r>
            <a:br>
              <a:rPr lang="en-US" sz="6000" dirty="0"/>
            </a:br>
            <a:r>
              <a:rPr lang="en-US" sz="6000" dirty="0"/>
              <a:t>Basic Concepts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0" y="3429000"/>
            <a:ext cx="9144000" cy="30480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4000" dirty="0"/>
              <a:t>IS240 – DATABASE</a:t>
            </a:r>
          </a:p>
          <a:p>
            <a:pPr algn="ctr">
              <a:buFont typeface="Wingdings" pitchFamily="2" charset="2"/>
              <a:buNone/>
            </a:pPr>
            <a:r>
              <a:rPr lang="en-US" sz="3600" dirty="0"/>
              <a:t>Lecture # 1 – 2010-01-18</a:t>
            </a:r>
          </a:p>
          <a:p>
            <a:pPr algn="ctr">
              <a:buFont typeface="Wingdings" pitchFamily="2" charset="2"/>
              <a:buNone/>
            </a:pPr>
            <a:r>
              <a:rPr lang="en-US" dirty="0"/>
              <a:t>M. E. Kabay, PhD, CISSP-ISSMP</a:t>
            </a:r>
          </a:p>
          <a:p>
            <a:pPr algn="ctr">
              <a:buFont typeface="Wingdings" pitchFamily="2" charset="2"/>
              <a:buNone/>
            </a:pPr>
            <a:r>
              <a:rPr lang="en-US" sz="2000" dirty="0"/>
              <a:t>Assoc. Prof. Information Assurance</a:t>
            </a:r>
            <a:br>
              <a:rPr lang="en-US" sz="2000" dirty="0"/>
            </a:br>
            <a:r>
              <a:rPr lang="en-US" sz="2000" dirty="0"/>
              <a:t>School of Business &amp; Management, Norwich University </a:t>
            </a:r>
          </a:p>
          <a:p>
            <a:pPr algn="ctr">
              <a:buFont typeface="Wingdings" pitchFamily="2" charset="2"/>
              <a:buNone/>
            </a:pPr>
            <a:r>
              <a:rPr lang="en-US" sz="2000" dirty="0">
                <a:hlinkClick r:id="rId3"/>
              </a:rPr>
              <a:t>mailto:mkabay@norwich.edu</a:t>
            </a:r>
            <a:r>
              <a:rPr lang="en-US" sz="2000" dirty="0"/>
              <a:t>                                  V: 802.479.7937</a:t>
            </a:r>
          </a:p>
          <a:p>
            <a:pPr algn="ctr">
              <a:buFont typeface="Wingdings" pitchFamily="2" charset="2"/>
              <a:buNone/>
            </a:pPr>
            <a:endParaRPr lang="en-US" sz="2000" dirty="0"/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103321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066800"/>
            <a:ext cx="7162800" cy="5257800"/>
          </a:xfrm>
        </p:spPr>
        <p:txBody>
          <a:bodyPr/>
          <a:lstStyle/>
          <a:p>
            <a:r>
              <a:rPr lang="en-US" dirty="0"/>
              <a:t>NO CURVE:  everyone can get 100% if they do well (or everyone can fail)</a:t>
            </a:r>
          </a:p>
          <a:p>
            <a:r>
              <a:rPr lang="en-US" dirty="0"/>
              <a:t>Homework:  total 50%</a:t>
            </a:r>
          </a:p>
          <a:p>
            <a:pPr lvl="1"/>
            <a:r>
              <a:rPr lang="en-US" dirty="0"/>
              <a:t>Theory questions &amp; practical lab assignments 30%</a:t>
            </a:r>
          </a:p>
          <a:p>
            <a:pPr lvl="1"/>
            <a:r>
              <a:rPr lang="en-US" dirty="0"/>
              <a:t>Term project 20%</a:t>
            </a:r>
          </a:p>
          <a:p>
            <a:r>
              <a:rPr lang="en-US" dirty="0"/>
              <a:t>Quizzes 20%: closed-book review 10 minutes</a:t>
            </a:r>
          </a:p>
          <a:p>
            <a:r>
              <a:rPr lang="en-US" dirty="0"/>
              <a:t>Mid-term 10%: open-book theory review</a:t>
            </a:r>
          </a:p>
          <a:p>
            <a:r>
              <a:rPr lang="en-US" dirty="0"/>
              <a:t>Final exam 20%: open-book theory and practical review in regular exam period</a:t>
            </a:r>
          </a:p>
          <a:p>
            <a:r>
              <a:rPr lang="en-US" dirty="0"/>
              <a:t>Extra homework &amp; projects:  increase final score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Notorious Kabay Homework Flood</a:t>
            </a:r>
          </a:p>
        </p:txBody>
      </p:sp>
      <p:sp>
        <p:nvSpPr>
          <p:cNvPr id="1060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Earlier versions of this course were known for the amount of homework</a:t>
            </a:r>
          </a:p>
          <a:p>
            <a:r>
              <a:rPr lang="en-US"/>
              <a:t>Visited Prof Post’s site and discovered that Kabay’s homework assignments were 5-10 times greater than the author’s own course assignments</a:t>
            </a:r>
          </a:p>
          <a:p>
            <a:r>
              <a:rPr lang="en-US"/>
              <a:t>This year’s course will not be so grueling</a:t>
            </a:r>
          </a:p>
          <a:p>
            <a:pPr lvl="1"/>
            <a:r>
              <a:rPr lang="en-US"/>
              <a:t>Reducing required homework to more manageable levels</a:t>
            </a:r>
          </a:p>
          <a:p>
            <a:pPr lvl="1"/>
            <a:r>
              <a:rPr lang="en-US"/>
              <a:t>Still offering opportunities for extra credit for extra homework</a:t>
            </a:r>
          </a:p>
          <a:p>
            <a:pPr lvl="1"/>
            <a:r>
              <a:rPr lang="en-US"/>
              <a:t>Can help students become highly skilled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The SQ3R Method</a:t>
            </a:r>
          </a:p>
        </p:txBody>
      </p:sp>
      <p:sp>
        <p:nvSpPr>
          <p:cNvPr id="103731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Background</a:t>
            </a:r>
          </a:p>
          <a:p>
            <a:r>
              <a:rPr lang="en-US"/>
              <a:t>Survey</a:t>
            </a:r>
          </a:p>
          <a:p>
            <a:r>
              <a:rPr lang="en-US"/>
              <a:t>Question</a:t>
            </a:r>
          </a:p>
          <a:p>
            <a:r>
              <a:rPr lang="en-US"/>
              <a:t>Read</a:t>
            </a:r>
          </a:p>
          <a:p>
            <a:r>
              <a:rPr lang="en-US"/>
              <a:t>Recite</a:t>
            </a:r>
          </a:p>
          <a:p>
            <a:r>
              <a:rPr lang="en-US"/>
              <a:t>Review</a:t>
            </a:r>
          </a:p>
        </p:txBody>
      </p:sp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Background to </a:t>
            </a:r>
            <a:r>
              <a:rPr lang="en-US" dirty="0">
                <a:solidFill>
                  <a:srgbClr val="00FF00"/>
                </a:solidFill>
              </a:rPr>
              <a:t>SQ3R</a:t>
            </a:r>
          </a:p>
        </p:txBody>
      </p:sp>
      <p:sp>
        <p:nvSpPr>
          <p:cNvPr id="103936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Studying is not just </a:t>
            </a:r>
            <a:r>
              <a:rPr lang="en-US">
                <a:solidFill>
                  <a:schemeClr val="tx2"/>
                </a:solidFill>
              </a:rPr>
              <a:t>reading and rereading</a:t>
            </a:r>
            <a:endParaRPr lang="en-US"/>
          </a:p>
          <a:p>
            <a:r>
              <a:rPr lang="en-US"/>
              <a:t>Oberlin College studies in 1960s -&gt; SQ3R</a:t>
            </a:r>
          </a:p>
        </p:txBody>
      </p:sp>
      <p:sp>
        <p:nvSpPr>
          <p:cNvPr id="1039364" name="Line 4"/>
          <p:cNvSpPr>
            <a:spLocks noChangeShapeType="1"/>
          </p:cNvSpPr>
          <p:nvPr/>
        </p:nvSpPr>
        <p:spPr bwMode="auto">
          <a:xfrm>
            <a:off x="1066800" y="2667000"/>
            <a:ext cx="0" cy="365760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9365" name="Line 5"/>
          <p:cNvSpPr>
            <a:spLocks noChangeShapeType="1"/>
          </p:cNvSpPr>
          <p:nvPr/>
        </p:nvSpPr>
        <p:spPr bwMode="auto">
          <a:xfrm>
            <a:off x="838200" y="6172200"/>
            <a:ext cx="7315200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9366" name="Line 6"/>
          <p:cNvSpPr>
            <a:spLocks noChangeShapeType="1"/>
          </p:cNvSpPr>
          <p:nvPr/>
        </p:nvSpPr>
        <p:spPr bwMode="auto">
          <a:xfrm>
            <a:off x="1066800" y="2971800"/>
            <a:ext cx="7010400" cy="1143000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9367" name="Arc 7"/>
          <p:cNvSpPr>
            <a:spLocks/>
          </p:cNvSpPr>
          <p:nvPr/>
        </p:nvSpPr>
        <p:spPr bwMode="auto">
          <a:xfrm>
            <a:off x="1068388" y="2971800"/>
            <a:ext cx="7010400" cy="304800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9368" name="Rectangle 8"/>
          <p:cNvSpPr>
            <a:spLocks noChangeArrowheads="1"/>
          </p:cNvSpPr>
          <p:nvPr/>
        </p:nvSpPr>
        <p:spPr bwMode="auto">
          <a:xfrm>
            <a:off x="4175125" y="6261100"/>
            <a:ext cx="89535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2400">
                <a:solidFill>
                  <a:srgbClr val="FAFD00"/>
                </a:solidFill>
              </a:rPr>
              <a:t>Time</a:t>
            </a:r>
          </a:p>
        </p:txBody>
      </p:sp>
      <p:sp>
        <p:nvSpPr>
          <p:cNvPr id="1039369" name="Rectangle 9"/>
          <p:cNvSpPr>
            <a:spLocks noChangeArrowheads="1"/>
          </p:cNvSpPr>
          <p:nvPr/>
        </p:nvSpPr>
        <p:spPr bwMode="auto">
          <a:xfrm rot="16200000">
            <a:off x="-93662" y="4043363"/>
            <a:ext cx="1589087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2400">
                <a:solidFill>
                  <a:srgbClr val="FAFD00"/>
                </a:solidFill>
              </a:rPr>
              <a:t>Retention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936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SQ3R:  Survey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1st pass: entire document</a:t>
            </a:r>
          </a:p>
          <a:p>
            <a:r>
              <a:rPr lang="en-US" dirty="0"/>
              <a:t>2nd pass: section</a:t>
            </a:r>
          </a:p>
          <a:p>
            <a:r>
              <a:rPr lang="en-US" dirty="0"/>
              <a:t>3rd pass: chapter</a:t>
            </a:r>
          </a:p>
          <a:p>
            <a:r>
              <a:rPr lang="en-US" dirty="0"/>
              <a:t>4th pass: 1st sentences  of paragraphs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1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1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141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SQ3R:  Question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Jot down ideas</a:t>
            </a:r>
          </a:p>
          <a:p>
            <a:r>
              <a:rPr lang="en-US"/>
              <a:t>Pictures</a:t>
            </a:r>
          </a:p>
          <a:p>
            <a:r>
              <a:rPr lang="en-US"/>
              <a:t>Diagrams</a:t>
            </a:r>
          </a:p>
          <a:p>
            <a:r>
              <a:rPr lang="en-US"/>
              <a:t>Legends</a:t>
            </a:r>
          </a:p>
        </p:txBody>
      </p:sp>
    </p:spTree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5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SQ3R:  Read</a:t>
            </a:r>
          </a:p>
        </p:txBody>
      </p:sp>
      <p:sp>
        <p:nvSpPr>
          <p:cNvPr id="104550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One paragraph at a time</a:t>
            </a:r>
          </a:p>
          <a:p>
            <a:r>
              <a:rPr lang="en-US"/>
              <a:t>Boldface</a:t>
            </a:r>
          </a:p>
          <a:p>
            <a:r>
              <a:rPr lang="en-US"/>
              <a:t>Italics</a:t>
            </a:r>
          </a:p>
        </p:txBody>
      </p:sp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SQ3R:  Recite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After every paragraph</a:t>
            </a:r>
          </a:p>
          <a:p>
            <a:r>
              <a:rPr lang="en-US"/>
              <a:t>Stop, look away</a:t>
            </a:r>
          </a:p>
          <a:p>
            <a:r>
              <a:rPr lang="en-US"/>
              <a:t>Summarize main ideas</a:t>
            </a:r>
          </a:p>
          <a:p>
            <a:r>
              <a:rPr lang="en-US"/>
              <a:t>Own words</a:t>
            </a:r>
          </a:p>
          <a:p>
            <a:r>
              <a:rPr lang="en-US"/>
              <a:t>If not clear, reread</a:t>
            </a:r>
          </a:p>
        </p:txBody>
      </p:sp>
    </p:spTree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SQ3R:  Review</a:t>
            </a:r>
          </a:p>
        </p:txBody>
      </p:sp>
      <p:sp>
        <p:nvSpPr>
          <p:cNvPr id="104960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At end of each study period</a:t>
            </a:r>
          </a:p>
          <a:p>
            <a:r>
              <a:rPr lang="en-US" dirty="0"/>
              <a:t>Daily</a:t>
            </a:r>
          </a:p>
          <a:p>
            <a:r>
              <a:rPr lang="en-US" dirty="0"/>
              <a:t>Weekly</a:t>
            </a:r>
          </a:p>
          <a:p>
            <a:r>
              <a:rPr lang="en-US" dirty="0"/>
              <a:t>Monthly</a:t>
            </a:r>
          </a:p>
        </p:txBody>
      </p:sp>
    </p:spTree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Theory</a:t>
            </a:r>
            <a:r>
              <a:rPr lang="en-US" baseline="0" dirty="0"/>
              <a:t> isn’t enough</a:t>
            </a:r>
          </a:p>
          <a:p>
            <a:r>
              <a:rPr lang="en-US" baseline="0" dirty="0"/>
              <a:t>Critically important that you learn to use a real DBMS</a:t>
            </a:r>
          </a:p>
          <a:p>
            <a:pPr lvl="1"/>
            <a:r>
              <a:rPr lang="en-US" baseline="0" dirty="0"/>
              <a:t>Design</a:t>
            </a:r>
          </a:p>
          <a:p>
            <a:pPr lvl="1"/>
            <a:r>
              <a:rPr lang="en-US" baseline="0" dirty="0"/>
              <a:t>Create</a:t>
            </a:r>
          </a:p>
          <a:p>
            <a:pPr lvl="1"/>
            <a:r>
              <a:rPr lang="en-US" baseline="0" dirty="0"/>
              <a:t>Enter data</a:t>
            </a:r>
          </a:p>
          <a:p>
            <a:pPr lvl="1"/>
            <a:r>
              <a:rPr lang="en-US" baseline="0" dirty="0"/>
              <a:t>Extract data</a:t>
            </a:r>
          </a:p>
          <a:p>
            <a:pPr lvl="1"/>
            <a:r>
              <a:rPr lang="en-US" baseline="0" dirty="0"/>
              <a:t>Reports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1025027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219200"/>
            <a:ext cx="7162800" cy="5105400"/>
          </a:xfrm>
        </p:spPr>
        <p:txBody>
          <a:bodyPr/>
          <a:lstStyle/>
          <a:p>
            <a:r>
              <a:rPr lang="en-US" dirty="0"/>
              <a:t>Goals</a:t>
            </a:r>
          </a:p>
          <a:p>
            <a:r>
              <a:rPr lang="en-US" dirty="0"/>
              <a:t>Classes</a:t>
            </a:r>
          </a:p>
          <a:p>
            <a:r>
              <a:rPr lang="en-US" dirty="0"/>
              <a:t>Textbook</a:t>
            </a:r>
          </a:p>
          <a:p>
            <a:r>
              <a:rPr lang="en-US" dirty="0"/>
              <a:t>Lab</a:t>
            </a:r>
            <a:r>
              <a:rPr lang="en-US" baseline="0" dirty="0"/>
              <a:t> Books</a:t>
            </a:r>
          </a:p>
          <a:p>
            <a:r>
              <a:rPr lang="en-US" dirty="0"/>
              <a:t>Labs</a:t>
            </a:r>
          </a:p>
          <a:p>
            <a:r>
              <a:rPr lang="en-US" dirty="0"/>
              <a:t>Web Resources</a:t>
            </a:r>
          </a:p>
          <a:p>
            <a:r>
              <a:rPr lang="en-US" dirty="0"/>
              <a:t>Grading</a:t>
            </a:r>
          </a:p>
          <a:p>
            <a:r>
              <a:rPr lang="en-US" dirty="0"/>
              <a:t>SQ3R</a:t>
            </a:r>
          </a:p>
          <a:p>
            <a:r>
              <a:rPr lang="en-US" dirty="0"/>
              <a:t>Importance of Homework</a:t>
            </a:r>
          </a:p>
          <a:p>
            <a:r>
              <a:rPr lang="en-US" dirty="0"/>
              <a:t>Term Project</a:t>
            </a:r>
          </a:p>
          <a:p>
            <a:r>
              <a:rPr lang="en-US" dirty="0"/>
              <a:t>Overview of DBMS History and Applications</a:t>
            </a:r>
          </a:p>
          <a:p>
            <a:r>
              <a:rPr lang="en-US" dirty="0"/>
              <a:t>Prep for Next Class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Term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7848600" cy="5181600"/>
          </a:xfrm>
        </p:spPr>
        <p:txBody>
          <a:bodyPr/>
          <a:lstStyle/>
          <a:p>
            <a:r>
              <a:rPr lang="en-US" dirty="0"/>
              <a:t>Small homework assignments</a:t>
            </a:r>
            <a:r>
              <a:rPr lang="en-US" baseline="0" dirty="0"/>
              <a:t> drill individual skills</a:t>
            </a:r>
          </a:p>
          <a:p>
            <a:r>
              <a:rPr lang="en-US" baseline="0" dirty="0"/>
              <a:t>Term project offers opportunity to integrate</a:t>
            </a:r>
          </a:p>
          <a:p>
            <a:r>
              <a:rPr lang="en-US" baseline="0" dirty="0"/>
              <a:t>Semi-realistic experience will stand you in good stead</a:t>
            </a:r>
          </a:p>
          <a:p>
            <a:r>
              <a:rPr lang="en-US" baseline="0" dirty="0"/>
              <a:t>Offer choice of projects to reflect diversity of class background</a:t>
            </a:r>
          </a:p>
          <a:p>
            <a:r>
              <a:rPr lang="en-US" baseline="0" dirty="0"/>
              <a:t>May do more than one if you want more challenge</a:t>
            </a:r>
          </a:p>
          <a:p>
            <a:r>
              <a:rPr lang="en-US" baseline="0" dirty="0"/>
              <a:t>By all means support each other to do better – discuss, share ideas</a:t>
            </a:r>
          </a:p>
          <a:p>
            <a:pPr lvl="1"/>
            <a:r>
              <a:rPr lang="en-US" dirty="0"/>
              <a:t>But do not copy designs and code verbatim</a:t>
            </a:r>
          </a:p>
          <a:p>
            <a:pPr lvl="1"/>
            <a:r>
              <a:rPr lang="en-US" dirty="0"/>
              <a:t>Do your</a:t>
            </a:r>
            <a:r>
              <a:rPr lang="en-US" baseline="0" dirty="0"/>
              <a:t> own work once you have understood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848600" cy="1143000"/>
          </a:xfrm>
        </p:spPr>
        <p:txBody>
          <a:bodyPr/>
          <a:lstStyle/>
          <a:p>
            <a:r>
              <a:rPr lang="en-US" sz="3200" dirty="0"/>
              <a:t>DBMS History and Applications:</a:t>
            </a:r>
            <a:br>
              <a:rPr lang="en-US" sz="3200" dirty="0"/>
            </a:br>
            <a:r>
              <a:rPr lang="en-US" sz="3200" dirty="0"/>
              <a:t>A Personal View</a:t>
            </a:r>
          </a:p>
        </p:txBody>
      </p:sp>
      <p:pic>
        <p:nvPicPr>
          <p:cNvPr id="1056772" name="Picture 4" descr="MCj01981910000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05000" y="1296988"/>
            <a:ext cx="5410200" cy="5227637"/>
          </a:xfrm>
          <a:noFill/>
          <a:ln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Prepare for Wednesday</a:t>
            </a:r>
          </a:p>
        </p:txBody>
      </p:sp>
      <p:sp>
        <p:nvSpPr>
          <p:cNvPr id="105369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295400"/>
            <a:ext cx="7620000" cy="5029200"/>
          </a:xfrm>
        </p:spPr>
        <p:txBody>
          <a:bodyPr/>
          <a:lstStyle/>
          <a:p>
            <a:r>
              <a:rPr lang="en-US" dirty="0"/>
              <a:t>GET YOUR TEXTBOOKS IMMEDIATELY! </a:t>
            </a:r>
          </a:p>
          <a:p>
            <a:pPr lvl="1"/>
            <a:r>
              <a:rPr lang="en-US" dirty="0"/>
              <a:t>Do not delay!</a:t>
            </a:r>
          </a:p>
          <a:p>
            <a:r>
              <a:rPr lang="en-US" dirty="0"/>
              <a:t>Apply the Survey from SQ3R to Post’s entire book and then SQ3R Chapter 1.</a:t>
            </a:r>
          </a:p>
          <a:p>
            <a:r>
              <a:rPr lang="en-US" dirty="0"/>
              <a:t>Come prepared for next class discussion about the differences between </a:t>
            </a:r>
            <a:r>
              <a:rPr lang="en-US" i="1" dirty="0"/>
              <a:t>file-based</a:t>
            </a:r>
            <a:r>
              <a:rPr lang="en-US" dirty="0"/>
              <a:t> systems and </a:t>
            </a:r>
            <a:r>
              <a:rPr lang="en-US" i="1" dirty="0"/>
              <a:t>database systems</a:t>
            </a:r>
          </a:p>
          <a:p>
            <a:r>
              <a:rPr lang="en-US" dirty="0"/>
              <a:t>Determine which database product you are going to use and find out how to start it on the computer(s) you are going to use this semester</a:t>
            </a:r>
          </a:p>
          <a:p>
            <a:r>
              <a:rPr lang="en-US" dirty="0"/>
              <a:t>Apply Survey step to your chosen lab workbook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 About Copyright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the lecture files were originally created by and are Copyright © 2010 by Professor Gerald “Jerry” V. Post.</a:t>
            </a:r>
          </a:p>
          <a:p>
            <a:r>
              <a:rPr lang="en-US" dirty="0"/>
              <a:t>Prof Kabay has reformatted many slides but that does not confer copyright privileges.</a:t>
            </a:r>
          </a:p>
          <a:p>
            <a:r>
              <a:rPr lang="en-US" dirty="0"/>
              <a:t>Technically, the homework assignments are copyright M. E. Kabay but </a:t>
            </a:r>
            <a:r>
              <a:rPr lang="en-US"/>
              <a:t>that doesn’t matter.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5334000"/>
          </a:xfrm>
        </p:spPr>
        <p:txBody>
          <a:bodyPr/>
          <a:lstStyle/>
          <a:p>
            <a:pPr algn="ctr"/>
            <a:r>
              <a:rPr lang="en-US" sz="8000" dirty="0"/>
              <a:t>DISCUSSION</a:t>
            </a:r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Goals</a:t>
            </a:r>
          </a:p>
        </p:txBody>
      </p:sp>
      <p:sp>
        <p:nvSpPr>
          <p:cNvPr id="102707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219200"/>
            <a:ext cx="7162800" cy="5105400"/>
          </a:xfrm>
        </p:spPr>
        <p:txBody>
          <a:bodyPr/>
          <a:lstStyle/>
          <a:p>
            <a:r>
              <a:rPr lang="en-US" dirty="0"/>
              <a:t>Lay foundations for working effectively with databases of all kinds</a:t>
            </a:r>
          </a:p>
          <a:p>
            <a:pPr lvl="1"/>
            <a:r>
              <a:rPr lang="en-US" dirty="0"/>
              <a:t>MS-Access is an </a:t>
            </a:r>
            <a:r>
              <a:rPr lang="en-US" i="1" dirty="0"/>
              <a:t>example</a:t>
            </a:r>
            <a:r>
              <a:rPr lang="en-US" dirty="0"/>
              <a:t> of a relational database</a:t>
            </a:r>
          </a:p>
          <a:p>
            <a:pPr lvl="1"/>
            <a:r>
              <a:rPr lang="en-US" dirty="0"/>
              <a:t>If you wish to use Oracle or SQL you may</a:t>
            </a:r>
          </a:p>
          <a:p>
            <a:pPr lvl="1"/>
            <a:r>
              <a:rPr lang="en-US" dirty="0"/>
              <a:t>Learn one well and you will learn others quickly</a:t>
            </a:r>
          </a:p>
          <a:p>
            <a:r>
              <a:rPr lang="en-US" dirty="0"/>
              <a:t>Focus on concepts, not rote</a:t>
            </a:r>
          </a:p>
          <a:p>
            <a:r>
              <a:rPr lang="en-US" dirty="0"/>
              <a:t>Assimilate ideas and apply them in theoretical and practical exercises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</a:t>
            </a:r>
          </a:p>
        </p:txBody>
      </p:sp>
      <p:sp>
        <p:nvSpPr>
          <p:cNvPr id="102912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066800"/>
            <a:ext cx="7696200" cy="5257800"/>
          </a:xfrm>
        </p:spPr>
        <p:txBody>
          <a:bodyPr/>
          <a:lstStyle/>
          <a:p>
            <a:r>
              <a:rPr lang="en-US" dirty="0"/>
              <a:t>Time: 13:00:03 – 13:49-57 MWF</a:t>
            </a:r>
          </a:p>
          <a:p>
            <a:pPr lvl="1"/>
            <a:r>
              <a:rPr lang="en-US" dirty="0"/>
              <a:t>Mondays &amp; Wednesdays Dewey 108</a:t>
            </a:r>
          </a:p>
          <a:p>
            <a:pPr lvl="1"/>
            <a:r>
              <a:rPr lang="en-US" dirty="0"/>
              <a:t>Fridays in Dewey Basement Forensics Lab</a:t>
            </a:r>
          </a:p>
          <a:p>
            <a:r>
              <a:rPr lang="en-US" dirty="0"/>
              <a:t>Don't be late for class</a:t>
            </a:r>
          </a:p>
          <a:p>
            <a:pPr lvl="1"/>
            <a:r>
              <a:rPr lang="en-US" dirty="0"/>
              <a:t>Prof won't be late</a:t>
            </a:r>
          </a:p>
          <a:p>
            <a:pPr lvl="1"/>
            <a:r>
              <a:rPr lang="en-US" dirty="0"/>
              <a:t>Prof won't make you late</a:t>
            </a:r>
          </a:p>
          <a:p>
            <a:r>
              <a:rPr lang="en-US" dirty="0"/>
              <a:t>Don't miss class</a:t>
            </a:r>
          </a:p>
          <a:p>
            <a:pPr lvl="1"/>
            <a:r>
              <a:rPr lang="en-US" dirty="0"/>
              <a:t>Attendance taken at start of class</a:t>
            </a:r>
          </a:p>
          <a:p>
            <a:pPr lvl="1"/>
            <a:r>
              <a:rPr lang="en-US" dirty="0"/>
              <a:t>&gt;3 unexcused absences = OUT</a:t>
            </a:r>
          </a:p>
          <a:p>
            <a:r>
              <a:rPr lang="en-US" dirty="0"/>
              <a:t>Read before you arrive</a:t>
            </a:r>
          </a:p>
          <a:p>
            <a:pPr lvl="1"/>
            <a:r>
              <a:rPr lang="en-US" dirty="0"/>
              <a:t>Questions in class</a:t>
            </a:r>
          </a:p>
          <a:p>
            <a:pPr lvl="1"/>
            <a:r>
              <a:rPr lang="en-US" dirty="0"/>
              <a:t>Discussions of questions on </a:t>
            </a:r>
            <a:r>
              <a:rPr lang="en-US" dirty="0" err="1"/>
              <a:t>NUoodle</a:t>
            </a:r>
            <a:r>
              <a:rPr lang="en-US" dirty="0"/>
              <a:t> group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Registering for Dr Post’s </a:t>
            </a:r>
            <a:r>
              <a:rPr lang="en-US" dirty="0" err="1"/>
              <a:t>DBDesign</a:t>
            </a:r>
            <a:r>
              <a:rPr lang="en-US" dirty="0"/>
              <a:t> Site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to this address:</a:t>
            </a:r>
          </a:p>
          <a:p>
            <a:pPr lvl="1"/>
            <a:r>
              <a:rPr lang="en-US" dirty="0">
                <a:hlinkClick r:id="rId3"/>
              </a:rPr>
              <a:t>https://www.jerrypost.com/SSL/BookLogin/Default.aspx?S=0</a:t>
            </a:r>
            <a:endParaRPr lang="en-US" dirty="0"/>
          </a:p>
          <a:p>
            <a:r>
              <a:rPr lang="en-US" dirty="0"/>
              <a:t>Buy your textbook (see next slide) and get your 2 registration keys</a:t>
            </a:r>
          </a:p>
          <a:p>
            <a:r>
              <a:rPr lang="en-US" dirty="0"/>
              <a:t>Fill in a username and password and the rest of the information</a:t>
            </a:r>
          </a:p>
          <a:p>
            <a:r>
              <a:rPr lang="en-US" dirty="0"/>
              <a:t>Write down the course password you will need to enter NU IS240 section HERE:</a:t>
            </a:r>
          </a:p>
          <a:p>
            <a:pPr lvl="1"/>
            <a:r>
              <a:rPr lang="en-US" dirty="0"/>
              <a:t>___________________</a:t>
            </a:r>
          </a:p>
          <a:p>
            <a:r>
              <a:rPr lang="en-US" dirty="0"/>
              <a:t>Download your lab textbooks too (see later)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Textbook</a:t>
            </a:r>
          </a:p>
        </p:txBody>
      </p:sp>
      <p:sp>
        <p:nvSpPr>
          <p:cNvPr id="1031171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990600"/>
            <a:ext cx="7772400" cy="5334000"/>
          </a:xfrm>
        </p:spPr>
        <p:txBody>
          <a:bodyPr/>
          <a:lstStyle/>
          <a:p>
            <a:r>
              <a:rPr lang="en-US" sz="2000" dirty="0"/>
              <a:t>Post, G. V. (2007). </a:t>
            </a:r>
            <a:r>
              <a:rPr lang="en-US" sz="2000" i="1" dirty="0"/>
              <a:t>Database Management Systems: Designing and Building Business Applications,</a:t>
            </a:r>
            <a:r>
              <a:rPr lang="en-US" sz="2000" dirty="0"/>
              <a:t> 4</a:t>
            </a:r>
            <a:r>
              <a:rPr lang="en-US" sz="2000" baseline="30000" dirty="0"/>
              <a:t>th</a:t>
            </a:r>
            <a:r>
              <a:rPr lang="en-US" sz="2000" dirty="0"/>
              <a:t> Edition</a:t>
            </a:r>
          </a:p>
          <a:p>
            <a:pPr lvl="1"/>
            <a:r>
              <a:rPr lang="en-US" sz="1600" dirty="0">
                <a:latin typeface="Arial Narrow" pitchFamily="34" charset="0"/>
                <a:ea typeface="+mn-ea"/>
                <a:cs typeface="+mn-cs"/>
                <a:hlinkClick r:id="rId3"/>
              </a:rPr>
              <a:t>https://www.jerrypost.com/SSL/BookLogin/NewStudentGoogle.aspx</a:t>
            </a:r>
            <a:r>
              <a:rPr lang="en-US" sz="1600" dirty="0">
                <a:latin typeface="Arial Narrow" pitchFamily="34" charset="0"/>
                <a:ea typeface="+mn-ea"/>
                <a:cs typeface="+mn-cs"/>
              </a:rPr>
              <a:t> </a:t>
            </a:r>
            <a:endParaRPr lang="en-US" sz="1600" b="1" dirty="0">
              <a:solidFill>
                <a:schemeClr val="tx1"/>
              </a:solidFill>
              <a:latin typeface="Arial Narrow" pitchFamily="34" charset="0"/>
              <a:ea typeface="+mn-ea"/>
              <a:cs typeface="+mn-cs"/>
            </a:endParaRPr>
          </a:p>
          <a:p>
            <a:pPr lvl="1"/>
            <a:r>
              <a:rPr lang="en-US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Purchase and download the complete 4</a:t>
            </a:r>
            <a:r>
              <a:rPr lang="en-US" sz="2000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edition as a PDF file for $10 (!)</a:t>
            </a:r>
            <a:endParaRPr lang="en-US" sz="2000" dirty="0"/>
          </a:p>
          <a:p>
            <a:pPr lvl="2"/>
            <a:r>
              <a:rPr lang="en-US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en-US" sz="2000" b="1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rd</a:t>
            </a:r>
            <a:r>
              <a:rPr lang="en-US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edition (hardcover) was $138.13</a:t>
            </a:r>
            <a:endParaRPr lang="en-US" sz="2000" dirty="0"/>
          </a:p>
          <a:p>
            <a:pPr lvl="1"/>
            <a:r>
              <a:rPr lang="en-US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Paying</a:t>
            </a:r>
            <a:r>
              <a:rPr lang="en-US" sz="2000" b="1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gives you </a:t>
            </a:r>
            <a:r>
              <a:rPr lang="en-US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pair of keys to allow you to register for instructional Web site</a:t>
            </a:r>
          </a:p>
          <a:p>
            <a:pPr lvl="2"/>
            <a:r>
              <a:rPr lang="en-US" sz="2000" dirty="0">
                <a:ea typeface="+mn-ea"/>
                <a:cs typeface="+mn-cs"/>
              </a:rPr>
              <a:t>Provide instructor with COPY OF KEYS as proof of purchase.</a:t>
            </a:r>
            <a:endParaRPr lang="en-US" sz="2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2000" dirty="0"/>
              <a:t>Dr Post’s books are </a:t>
            </a:r>
            <a:r>
              <a:rPr lang="en-US" sz="2000" i="1" dirty="0"/>
              <a:t>excellent</a:t>
            </a:r>
            <a:endParaRPr lang="en-US" sz="2000" dirty="0"/>
          </a:p>
          <a:p>
            <a:pPr lvl="1"/>
            <a:r>
              <a:rPr lang="en-US" sz="2000" dirty="0"/>
              <a:t>Well designed and written</a:t>
            </a:r>
          </a:p>
          <a:p>
            <a:pPr lvl="1"/>
            <a:r>
              <a:rPr lang="en-US" sz="2000" dirty="0"/>
              <a:t>Logical flow of topics</a:t>
            </a:r>
          </a:p>
          <a:p>
            <a:pPr lvl="1"/>
            <a:r>
              <a:rPr lang="en-US" sz="2000" dirty="0"/>
              <a:t>Clear examples and diagrams</a:t>
            </a:r>
          </a:p>
          <a:p>
            <a:r>
              <a:rPr lang="en-US" sz="2000" dirty="0"/>
              <a:t>Lab exercises closely linked to subject matter in theory book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</a:t>
            </a:r>
            <a:r>
              <a:rPr lang="en-US" baseline="0" dirty="0"/>
              <a:t> Books (L</a:t>
            </a:r>
            <a:r>
              <a:rPr lang="en-US" dirty="0"/>
              <a:t>og in first)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1143000"/>
            <a:ext cx="7848600" cy="5181600"/>
          </a:xfrm>
        </p:spPr>
        <p:txBody>
          <a:bodyPr/>
          <a:lstStyle/>
          <a:p>
            <a:r>
              <a:rPr lang="en-US" i="1" dirty="0"/>
              <a:t>Workbooks</a:t>
            </a:r>
            <a:r>
              <a:rPr lang="en-US" dirty="0"/>
              <a:t> available for Access, Oracle, and SQL Server</a:t>
            </a:r>
          </a:p>
          <a:p>
            <a:pPr lvl="1"/>
            <a:r>
              <a:rPr lang="en-US" sz="1800" dirty="0">
                <a:latin typeface="Arial Narrow" pitchFamily="34" charset="0"/>
                <a:hlinkClick r:id="rId3"/>
              </a:rPr>
              <a:t>http://www.jerrypost.com/Books/DBBook/BookFiles/DBWorkbooks.html</a:t>
            </a:r>
            <a:r>
              <a:rPr lang="en-US" sz="1800" dirty="0">
                <a:latin typeface="Arial Narrow" pitchFamily="34" charset="0"/>
              </a:rPr>
              <a:t> </a:t>
            </a:r>
            <a:endParaRPr lang="en-US" dirty="0">
              <a:latin typeface="Arial Narrow" pitchFamily="34" charset="0"/>
            </a:endParaRPr>
          </a:p>
          <a:p>
            <a:pPr lvl="1"/>
            <a:r>
              <a:rPr lang="en-US" dirty="0"/>
              <a:t>Choose whichever you wish to learn</a:t>
            </a:r>
          </a:p>
          <a:p>
            <a:pPr lvl="1"/>
            <a:r>
              <a:rPr lang="en-US" dirty="0"/>
              <a:t>If you don’t know, use Access 2007 (available on NU lab computers and many of your own)</a:t>
            </a:r>
          </a:p>
          <a:p>
            <a:r>
              <a:rPr lang="en-US" i="1" dirty="0"/>
              <a:t>Database Management Projects</a:t>
            </a:r>
          </a:p>
          <a:p>
            <a:pPr lvl="1"/>
            <a:r>
              <a:rPr lang="en-US" dirty="0"/>
              <a:t>All the projects from which you can choose a term project</a:t>
            </a:r>
          </a:p>
          <a:p>
            <a:pPr lvl="1"/>
            <a:r>
              <a:rPr lang="en-US" sz="1800" dirty="0">
                <a:latin typeface="Arial Narrow" pitchFamily="34" charset="0"/>
                <a:hlinkClick r:id="rId4"/>
              </a:rPr>
              <a:t>http://www.jerrypost.com/Books/DBBook/BookFiles/Projects4e.pdf</a:t>
            </a:r>
            <a:r>
              <a:rPr lang="en-US" dirty="0"/>
              <a:t> </a:t>
            </a:r>
          </a:p>
          <a:p>
            <a:r>
              <a:rPr lang="en-US" dirty="0"/>
              <a:t>Student data files for homework</a:t>
            </a:r>
          </a:p>
          <a:p>
            <a:pPr lvl="1"/>
            <a:r>
              <a:rPr lang="en-US" sz="1800" dirty="0">
                <a:latin typeface="Arial Narrow" pitchFamily="34" charset="0"/>
                <a:hlinkClick r:id="rId5"/>
              </a:rPr>
              <a:t>http://www.jerrypost.com/Books/DBBook/StudentFiles/StudentFiles.html</a:t>
            </a:r>
            <a:r>
              <a:rPr lang="en-US" sz="1800" dirty="0">
                <a:latin typeface="Arial Narrow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Labs Courtesy NUACC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19200"/>
            <a:ext cx="7696200" cy="5334000"/>
          </a:xfrm>
        </p:spPr>
        <p:txBody>
          <a:bodyPr/>
          <a:lstStyle/>
          <a:p>
            <a:r>
              <a:rPr lang="en-US" dirty="0"/>
              <a:t>Norwich University Advanced Computing Center</a:t>
            </a:r>
          </a:p>
          <a:p>
            <a:pPr lvl="1"/>
            <a:r>
              <a:rPr lang="en-US" dirty="0"/>
              <a:t>Dr Peter R. Stephenson, PhD, CPE, PCE, CISSP, FICAF</a:t>
            </a:r>
          </a:p>
          <a:p>
            <a:pPr lvl="1"/>
            <a:r>
              <a:rPr lang="en-US" dirty="0"/>
              <a:t>Norwich University CISO, Chair of Computing </a:t>
            </a:r>
          </a:p>
          <a:p>
            <a:r>
              <a:rPr lang="en-US" dirty="0"/>
              <a:t>Lab in</a:t>
            </a:r>
            <a:r>
              <a:rPr lang="en-US" baseline="0" dirty="0"/>
              <a:t> Dewey basement Forensics Lab</a:t>
            </a:r>
          </a:p>
          <a:p>
            <a:pPr lvl="1"/>
            <a:r>
              <a:rPr lang="en-US" dirty="0"/>
              <a:t>Labeled “Forensics</a:t>
            </a:r>
            <a:r>
              <a:rPr lang="en-US" baseline="0" dirty="0"/>
              <a:t> / War Room / Software Engineering” next to public lab</a:t>
            </a:r>
          </a:p>
          <a:p>
            <a:pPr lvl="1"/>
            <a:r>
              <a:rPr lang="en-US" dirty="0"/>
              <a:t>Used on some Fridays for discussions/demos</a:t>
            </a:r>
            <a:endParaRPr lang="en-US" baseline="0" dirty="0"/>
          </a:p>
          <a:p>
            <a:pPr lvl="0"/>
            <a:r>
              <a:rPr lang="en-US" i="1" dirty="0"/>
              <a:t>Software available at any time from any computer with Internet access!</a:t>
            </a:r>
          </a:p>
          <a:p>
            <a:pPr lvl="1"/>
            <a:r>
              <a:rPr lang="en-US" dirty="0"/>
              <a:t>Your own computer in your own dorm</a:t>
            </a:r>
            <a:r>
              <a:rPr lang="en-US" baseline="0" dirty="0"/>
              <a:t> room</a:t>
            </a:r>
          </a:p>
          <a:p>
            <a:pPr lvl="1"/>
            <a:r>
              <a:rPr lang="en-US" baseline="0" dirty="0"/>
              <a:t>Any NU lab computer</a:t>
            </a:r>
            <a:endParaRPr lang="en-US" dirty="0"/>
          </a:p>
          <a:p>
            <a:pPr lvl="1"/>
            <a:r>
              <a:rPr lang="en-US" baseline="0" dirty="0"/>
              <a:t>Anywhere on campus or elsewhere with </a:t>
            </a:r>
            <a:r>
              <a:rPr lang="en-US" baseline="0" dirty="0" err="1"/>
              <a:t>WiFi</a:t>
            </a:r>
            <a:endParaRPr lang="en-US" baseline="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Web Resources: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7924800" cy="5181600"/>
          </a:xfrm>
        </p:spPr>
        <p:txBody>
          <a:bodyPr/>
          <a:lstStyle/>
          <a:p>
            <a:r>
              <a:rPr lang="en-US" dirty="0"/>
              <a:t>Login to the class first</a:t>
            </a:r>
          </a:p>
          <a:p>
            <a:pPr lvl="1"/>
            <a:r>
              <a:rPr lang="en-US" sz="2000" dirty="0">
                <a:latin typeface="Arial Narrow" pitchFamily="34" charset="0"/>
                <a:hlinkClick r:id="rId3"/>
              </a:rPr>
              <a:t>https://www.jerrypost.com/SSL/BookLogin/Default.aspx?S=0</a:t>
            </a:r>
            <a:endParaRPr lang="en-US" sz="2000" dirty="0">
              <a:latin typeface="Arial Narrow" pitchFamily="34" charset="0"/>
            </a:endParaRPr>
          </a:p>
          <a:p>
            <a:r>
              <a:rPr lang="en-US" dirty="0"/>
              <a:t>Download Rolling Thunder database in appropriate format</a:t>
            </a:r>
          </a:p>
          <a:p>
            <a:pPr lvl="1"/>
            <a:r>
              <a:rPr lang="en-US" sz="2000" dirty="0">
                <a:latin typeface="Arial Narrow" pitchFamily="34" charset="0"/>
                <a:hlinkClick r:id="rId4"/>
              </a:rPr>
              <a:t>http://www.jerrypost.com/RollingThunder/RTIntro.html</a:t>
            </a:r>
            <a:endParaRPr lang="en-US" sz="2000" dirty="0">
              <a:latin typeface="Arial Narrow" pitchFamily="34" charset="0"/>
              <a:hlinkClick r:id="rId4"/>
            </a:endParaRPr>
          </a:p>
          <a:p>
            <a:r>
              <a:rPr lang="en-US" dirty="0"/>
              <a:t>Download Sally’s Pet Store materials</a:t>
            </a:r>
          </a:p>
          <a:p>
            <a:pPr lvl="1"/>
            <a:r>
              <a:rPr lang="en-US" sz="2000" dirty="0">
                <a:latin typeface="Arial Narrow" pitchFamily="34" charset="0"/>
                <a:hlinkClick r:id="rId5"/>
              </a:rPr>
              <a:t>http://www.jerrypost.com/PetStore/SallyIntro.html</a:t>
            </a:r>
            <a:r>
              <a:rPr lang="en-US" sz="2000" dirty="0">
                <a:latin typeface="Arial Narrow" pitchFamily="34" charset="0"/>
                <a:hlinkClick r:id="rId4"/>
              </a:rPr>
              <a:t> </a:t>
            </a:r>
          </a:p>
          <a:p>
            <a:r>
              <a:rPr lang="en-US" dirty="0"/>
              <a:t>Download other sample databases (ZIP)</a:t>
            </a:r>
          </a:p>
          <a:p>
            <a:pPr lvl="1"/>
            <a:r>
              <a:rPr lang="en-US" sz="2000" dirty="0">
                <a:latin typeface="Arial Narrow" pitchFamily="34" charset="0"/>
              </a:rPr>
              <a:t>http://www.jerrypost.com/DBMS/Downloads/Downloads.html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S 340 Class Notes">
  <a:themeElements>
    <a:clrScheme name="IS 340 Class Notes 9">
      <a:dk1>
        <a:srgbClr val="000000"/>
      </a:dk1>
      <a:lt1>
        <a:srgbClr val="FFFFFF"/>
      </a:lt1>
      <a:dk2>
        <a:srgbClr val="800000"/>
      </a:dk2>
      <a:lt2>
        <a:srgbClr val="A0A0A0"/>
      </a:lt2>
      <a:accent1>
        <a:srgbClr val="FFFFFF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00E7"/>
      </a:accent6>
      <a:hlink>
        <a:srgbClr val="000000"/>
      </a:hlink>
      <a:folHlink>
        <a:srgbClr val="000000"/>
      </a:folHlink>
    </a:clrScheme>
    <a:fontScheme name="IS 340 Class Notes">
      <a:majorFont>
        <a:latin typeface="Bookman Old Styl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66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66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S 340 Class Not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340 Class Not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8">
        <a:dk1>
          <a:srgbClr val="000000"/>
        </a:dk1>
        <a:lt1>
          <a:srgbClr val="FFFFFF"/>
        </a:lt1>
        <a:dk2>
          <a:srgbClr val="FF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9">
        <a:dk1>
          <a:srgbClr val="000000"/>
        </a:dk1>
        <a:lt1>
          <a:srgbClr val="FFFFFF"/>
        </a:lt1>
        <a:dk2>
          <a:srgbClr val="80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</TotalTime>
  <Words>1522</Words>
  <Application>Microsoft Office PowerPoint</Application>
  <PresentationFormat>On-screen Show (4:3)</PresentationFormat>
  <Paragraphs>197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Arial Narrow</vt:lpstr>
      <vt:lpstr>Bookman Old Style</vt:lpstr>
      <vt:lpstr>Garamond</vt:lpstr>
      <vt:lpstr>Times New Roman</vt:lpstr>
      <vt:lpstr>Wingdings</vt:lpstr>
      <vt:lpstr>IS 340 Class Notes</vt:lpstr>
      <vt:lpstr>Introduction: Course, SQ3R,  Basic Concepts</vt:lpstr>
      <vt:lpstr>Topics</vt:lpstr>
      <vt:lpstr>Fundamental Goals</vt:lpstr>
      <vt:lpstr>Classes</vt:lpstr>
      <vt:lpstr>Registering for Dr Post’s DBDesign Site</vt:lpstr>
      <vt:lpstr>Textbook</vt:lpstr>
      <vt:lpstr>Lab Books (Log in first)</vt:lpstr>
      <vt:lpstr>Virtual Labs Courtesy NUACC</vt:lpstr>
      <vt:lpstr>Web Resources:</vt:lpstr>
      <vt:lpstr>Grading</vt:lpstr>
      <vt:lpstr>The Notorious Kabay Homework Flood</vt:lpstr>
      <vt:lpstr>The SQ3R Method</vt:lpstr>
      <vt:lpstr>Background to SQ3R</vt:lpstr>
      <vt:lpstr>SQ3R:  Survey</vt:lpstr>
      <vt:lpstr>SQ3R:  Question</vt:lpstr>
      <vt:lpstr>SQ3R:  Read</vt:lpstr>
      <vt:lpstr>SQ3R:  Recite</vt:lpstr>
      <vt:lpstr>SQ3R:  Review</vt:lpstr>
      <vt:lpstr>Importance of Homework</vt:lpstr>
      <vt:lpstr>The Term Project</vt:lpstr>
      <vt:lpstr>DBMS History and Applications: A Personal View</vt:lpstr>
      <vt:lpstr>Prepare for Wednesday</vt:lpstr>
      <vt:lpstr>A Note About Copyright</vt:lpstr>
      <vt:lpstr>DISCUSSION</vt:lpstr>
    </vt:vector>
  </TitlesOfParts>
  <Manager>Peter Stephenson</Manager>
  <Company>Norwich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Course</dc:title>
  <dc:subject>IS240 Lecture #1</dc:subject>
  <dc:creator>M. E. Kabay</dc:creator>
  <cp:keywords/>
  <dc:description>Updated 2010-01-16</dc:description>
  <cp:lastModifiedBy>Mich Kabay</cp:lastModifiedBy>
  <cp:revision>65</cp:revision>
  <cp:lastPrinted>2000-03-28T00:08:39Z</cp:lastPrinted>
  <dcterms:created xsi:type="dcterms:W3CDTF">2002-09-06T15:18:15Z</dcterms:created>
  <dcterms:modified xsi:type="dcterms:W3CDTF">2021-02-05T19:56:08Z</dcterms:modified>
  <cp:category/>
</cp:coreProperties>
</file>