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7" r:id="rId2"/>
    <p:sldId id="599" r:id="rId3"/>
    <p:sldId id="601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12" r:id="rId12"/>
    <p:sldId id="609" r:id="rId13"/>
    <p:sldId id="610" r:id="rId14"/>
    <p:sldId id="611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2" r:id="rId24"/>
    <p:sldId id="623" r:id="rId25"/>
    <p:sldId id="624" r:id="rId26"/>
    <p:sldId id="625" r:id="rId27"/>
    <p:sldId id="626" r:id="rId28"/>
    <p:sldId id="621" r:id="rId29"/>
    <p:sldId id="629" r:id="rId30"/>
    <p:sldId id="630" r:id="rId31"/>
    <p:sldId id="631" r:id="rId32"/>
    <p:sldId id="632" r:id="rId33"/>
    <p:sldId id="578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9" autoAdjust="0"/>
  </p:normalViewPr>
  <p:slideViewPr>
    <p:cSldViewPr>
      <p:cViewPr varScale="1">
        <p:scale>
          <a:sx n="65" d="100"/>
          <a:sy n="6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5"/>
    </p:cViewPr>
  </p:sorterViewPr>
  <p:notesViewPr>
    <p:cSldViewPr>
      <p:cViewPr varScale="1">
        <p:scale>
          <a:sx n="55" d="100"/>
          <a:sy n="55" d="100"/>
        </p:scale>
        <p:origin x="-2765" y="-7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30.xml"/><Relationship Id="rId3" Type="http://schemas.openxmlformats.org/officeDocument/2006/relationships/slide" Target="slides/slide7.xml"/><Relationship Id="rId7" Type="http://schemas.openxmlformats.org/officeDocument/2006/relationships/slide" Target="slides/slide19.xml"/><Relationship Id="rId12" Type="http://schemas.openxmlformats.org/officeDocument/2006/relationships/slide" Target="slides/slide29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8.xml"/><Relationship Id="rId11" Type="http://schemas.openxmlformats.org/officeDocument/2006/relationships/slide" Target="slides/slide28.xml"/><Relationship Id="rId5" Type="http://schemas.openxmlformats.org/officeDocument/2006/relationships/slide" Target="slides/slide17.xml"/><Relationship Id="rId15" Type="http://schemas.openxmlformats.org/officeDocument/2006/relationships/slide" Target="slides/slide32.xml"/><Relationship Id="rId10" Type="http://schemas.openxmlformats.org/officeDocument/2006/relationships/slide" Target="slides/slide27.xml"/><Relationship Id="rId4" Type="http://schemas.openxmlformats.org/officeDocument/2006/relationships/slide" Target="slides/slide16.xml"/><Relationship Id="rId9" Type="http://schemas.openxmlformats.org/officeDocument/2006/relationships/slide" Target="slides/slide22.xml"/><Relationship Id="rId14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r>
              <a:rPr lang="fr-CA"/>
              <a:t>IS 240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fld id="{92321720-6941-4D84-96D2-A22AFEBBCB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00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72000"/>
            <a:ext cx="5038725" cy="43195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665F3CEE-FDDD-4FBA-A278-18A2E550B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9300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2F3CD18-8881-44B9-8C77-EBF3B90F6C84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5603B3C-56A1-456E-AEA9-A938141FD7EF}" type="slidenum">
              <a:rPr lang="en-US"/>
              <a:pPr/>
              <a:t>10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9E25180-3A13-48BB-9C31-6867A7C344C4}" type="slidenum">
              <a:rPr lang="en-US"/>
              <a:pPr/>
              <a:t>11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DC3B1AE-D042-49D8-84FA-488A63592C9E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76B4705-49FD-45CB-82FB-0D500C5274D2}" type="slidenum">
              <a:rPr lang="en-US"/>
              <a:pPr/>
              <a:t>13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DB934A1-E1C9-4DB8-AF85-415CA3A3D892}" type="slidenum">
              <a:rPr lang="en-US"/>
              <a:pPr/>
              <a:t>14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3A7DA98-30E7-45D9-A8FD-C2E732CB0CA0}" type="slidenum">
              <a:rPr lang="en-US"/>
              <a:pPr/>
              <a:t>15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0CE799A-D81D-4F39-B223-36A7C1514871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B5A3261-93B3-40EC-8075-A077C9BB926D}" type="slidenum">
              <a:rPr lang="en-US"/>
              <a:pPr/>
              <a:t>17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291552C-5755-4075-A321-5D19B31CA10D}" type="slidenum">
              <a:rPr lang="en-US"/>
              <a:pPr/>
              <a:t>18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4FC9D0E-72D6-4C21-A14B-94E2AD44D7AF}" type="slidenum">
              <a:rPr lang="en-US"/>
              <a:pPr/>
              <a:t>19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21A6C10-8CB3-46DA-90B0-A6CCBDF33373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9B8EA95-0599-4E0B-8C24-531588D7CADD}" type="slidenum">
              <a:rPr lang="en-US"/>
              <a:pPr/>
              <a:t>20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2FB9D83-56B0-40B4-8390-4303D5FC9C0A}" type="slidenum">
              <a:rPr lang="en-US"/>
              <a:pPr/>
              <a:t>21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A4C6B17-DEDC-4A25-960C-9F3C77DDA707}" type="slidenum">
              <a:rPr lang="en-US"/>
              <a:pPr/>
              <a:t>22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0B6D8EB-D40F-4EE7-9016-9B84F268074C}" type="slidenum">
              <a:rPr lang="en-US"/>
              <a:pPr/>
              <a:t>23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4C2EA53-569F-49B1-86FE-FB22C4AA7388}" type="slidenum">
              <a:rPr lang="en-US"/>
              <a:pPr/>
              <a:t>24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A6F35C0-BD63-465A-9BB8-ADAAF64E6E39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8AE92F6-95FD-4F4E-A479-E7CBBB67644F}" type="slidenum">
              <a:rPr lang="en-US"/>
              <a:pPr/>
              <a:t>26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BE3C48C-737F-4186-BD4F-A99ABAA6C84E}" type="slidenum">
              <a:rPr lang="en-US"/>
              <a:pPr/>
              <a:t>27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37C5821-B615-40F9-ADEC-C4760F72FAD2}" type="slidenum">
              <a:rPr lang="en-US"/>
              <a:pPr/>
              <a:t>28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FE3FB2C-E3F2-46F0-B914-0FFC07CE506C}" type="slidenum">
              <a:rPr lang="en-US"/>
              <a:pPr/>
              <a:t>29</a:t>
            </a:fld>
            <a:endParaRPr lang="en-US"/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F843C11-62C7-4923-B515-4FDDEF1F0787}" type="slidenum">
              <a:rPr lang="en-US"/>
              <a:pPr/>
              <a:t>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67B37CF-4ABE-472E-90EF-91B0CDADFBB8}" type="slidenum">
              <a:rPr lang="en-US"/>
              <a:pPr/>
              <a:t>30</a:t>
            </a:fld>
            <a:endParaRPr lang="en-US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C256383-13BE-4F23-9730-6220EE25FE19}" type="slidenum">
              <a:rPr lang="en-US"/>
              <a:pPr/>
              <a:t>31</a:t>
            </a:fld>
            <a:endParaRPr 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`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4444C8E-F12A-472A-95B2-4BFAB592AC53}" type="slidenum">
              <a:rPr lang="en-US"/>
              <a:pPr/>
              <a:t>32</a:t>
            </a:fld>
            <a:endParaRPr lang="en-US"/>
          </a:p>
        </p:txBody>
      </p:sp>
      <p:sp>
        <p:nvSpPr>
          <p:cNvPr id="112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9EDE3E5-8082-4DDE-9A69-9C9788086B60}" type="slidenum">
              <a:rPr lang="en-US"/>
              <a:pPr/>
              <a:t>33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60E498B-976D-4E85-8E38-E3DD980D0BA2}" type="slidenum">
              <a:rPr lang="en-US"/>
              <a:pPr/>
              <a:t>4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A219B43-B5C0-481C-9CD9-9B77B6D35DB8}" type="slidenum">
              <a:rPr lang="en-US"/>
              <a:pPr/>
              <a:t>5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0C70BE9-477D-412F-98BF-6846FB61EFBB}" type="slidenum">
              <a:rPr lang="en-US"/>
              <a:pPr/>
              <a:t>6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D8809FA-549A-45FF-96A0-68C5C1293A79}" type="slidenum">
              <a:rPr lang="en-US"/>
              <a:pPr/>
              <a:t>7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9D3B81B-DE51-49D4-A1F0-9893D295100E}" type="slidenum">
              <a:rPr lang="en-US"/>
              <a:pPr/>
              <a:t>8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CFD2C87-DB3F-4C44-BD16-ECEFFF1CD8DA}" type="slidenum">
              <a:rPr lang="en-US"/>
              <a:pPr/>
              <a:t>9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40767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71628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D5BFD865-D528-4B93-80F2-2DDC4553A0B6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52800" y="6642556"/>
            <a:ext cx="2420856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Jerry Post.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Relationship Id="rId9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notesSlide" Target="../notesSlides/notesSlide27.xml"/><Relationship Id="rId16" Type="http://schemas.openxmlformats.org/officeDocument/2006/relationships/oleObject" Target="../embeddings/oleObject16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8000"/>
              <a:t>Introduction to DBMS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#2 </a:t>
            </a:r>
            <a:r>
              <a:rPr lang="en-US" sz="3600"/>
              <a:t>– 2010-01-20</a:t>
            </a:r>
            <a:endParaRPr lang="en-US" sz="3600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Tables (Oracle)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/>
        </p:nvGraphicFramePr>
        <p:xfrm>
          <a:off x="1579563" y="1219200"/>
          <a:ext cx="5983287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iJaak" r:id="rId3" imgW="5982048" imgH="4877419" progId="">
                  <p:embed/>
                </p:oleObj>
              </mc:Choice>
              <mc:Fallback>
                <p:oleObj name="HiJaak" r:id="rId3" imgW="5982048" imgH="487741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1219200"/>
                        <a:ext cx="5983287" cy="487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Input Forms</a:t>
            </a:r>
          </a:p>
        </p:txBody>
      </p:sp>
      <p:grpSp>
        <p:nvGrpSpPr>
          <p:cNvPr id="1080332" name="Group 12"/>
          <p:cNvGrpSpPr>
            <a:grpSpLocks/>
          </p:cNvGrpSpPr>
          <p:nvPr/>
        </p:nvGrpSpPr>
        <p:grpSpPr bwMode="auto">
          <a:xfrm>
            <a:off x="914400" y="1066800"/>
            <a:ext cx="7639050" cy="5183188"/>
            <a:chOff x="816" y="576"/>
            <a:chExt cx="4812" cy="3265"/>
          </a:xfrm>
        </p:grpSpPr>
        <p:pic>
          <p:nvPicPr>
            <p:cNvPr id="10803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6" y="1883"/>
              <a:ext cx="2502" cy="19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080324" name="Oval 4"/>
            <p:cNvSpPr>
              <a:spLocks noChangeArrowheads="1"/>
            </p:cNvSpPr>
            <p:nvPr/>
          </p:nvSpPr>
          <p:spPr bwMode="auto">
            <a:xfrm>
              <a:off x="1272" y="576"/>
              <a:ext cx="1488" cy="376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All Data</a:t>
              </a:r>
            </a:p>
          </p:txBody>
        </p:sp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816" y="960"/>
              <a:ext cx="2160" cy="480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Database Engine</a:t>
              </a:r>
            </a:p>
            <a:p>
              <a:r>
                <a:rPr lang="en-US" sz="2400" b="0"/>
                <a:t>Data Dictionary</a:t>
              </a:r>
            </a:p>
          </p:txBody>
        </p:sp>
        <p:sp>
          <p:nvSpPr>
            <p:cNvPr id="1080326" name="Rectangle 6"/>
            <p:cNvSpPr>
              <a:spLocks noChangeArrowheads="1"/>
            </p:cNvSpPr>
            <p:nvPr/>
          </p:nvSpPr>
          <p:spPr bwMode="auto">
            <a:xfrm>
              <a:off x="816" y="1440"/>
              <a:ext cx="216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Query Processor</a:t>
              </a:r>
            </a:p>
          </p:txBody>
        </p:sp>
        <p:sp>
          <p:nvSpPr>
            <p:cNvPr id="1080327" name="Rectangle 7"/>
            <p:cNvSpPr>
              <a:spLocks noChangeArrowheads="1"/>
            </p:cNvSpPr>
            <p:nvPr/>
          </p:nvSpPr>
          <p:spPr bwMode="auto">
            <a:xfrm>
              <a:off x="816" y="1776"/>
              <a:ext cx="1248" cy="2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Form Builder</a:t>
              </a:r>
            </a:p>
          </p:txBody>
        </p:sp>
        <p:sp>
          <p:nvSpPr>
            <p:cNvPr id="1080328" name="Rectangle 8"/>
            <p:cNvSpPr>
              <a:spLocks noChangeArrowheads="1"/>
            </p:cNvSpPr>
            <p:nvPr/>
          </p:nvSpPr>
          <p:spPr bwMode="auto">
            <a:xfrm>
              <a:off x="1008" y="2688"/>
              <a:ext cx="960" cy="7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Input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Form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Design</a:t>
              </a:r>
            </a:p>
          </p:txBody>
        </p:sp>
        <p:sp>
          <p:nvSpPr>
            <p:cNvPr id="1080329" name="Freeform 9"/>
            <p:cNvSpPr>
              <a:spLocks/>
            </p:cNvSpPr>
            <p:nvPr/>
          </p:nvSpPr>
          <p:spPr bwMode="auto">
            <a:xfrm>
              <a:off x="1152" y="1930"/>
              <a:ext cx="1968" cy="758"/>
            </a:xfrm>
            <a:custGeom>
              <a:avLst/>
              <a:gdLst/>
              <a:ahLst/>
              <a:cxnLst>
                <a:cxn ang="0">
                  <a:pos x="0" y="758"/>
                </a:cxn>
                <a:cxn ang="0">
                  <a:pos x="144" y="566"/>
                </a:cxn>
                <a:cxn ang="0">
                  <a:pos x="695" y="88"/>
                </a:cxn>
                <a:cxn ang="0">
                  <a:pos x="1296" y="38"/>
                </a:cxn>
                <a:cxn ang="0">
                  <a:pos x="1968" y="182"/>
                </a:cxn>
              </a:cxnLst>
              <a:rect l="0" t="0" r="r" b="b"/>
              <a:pathLst>
                <a:path w="1968" h="758">
                  <a:moveTo>
                    <a:pt x="0" y="758"/>
                  </a:moveTo>
                  <a:cubicBezTo>
                    <a:pt x="16" y="722"/>
                    <a:pt x="28" y="677"/>
                    <a:pt x="144" y="566"/>
                  </a:cubicBezTo>
                  <a:cubicBezTo>
                    <a:pt x="260" y="455"/>
                    <a:pt x="503" y="176"/>
                    <a:pt x="695" y="88"/>
                  </a:cubicBezTo>
                  <a:cubicBezTo>
                    <a:pt x="887" y="0"/>
                    <a:pt x="1084" y="22"/>
                    <a:pt x="1296" y="38"/>
                  </a:cubicBezTo>
                  <a:cubicBezTo>
                    <a:pt x="1508" y="54"/>
                    <a:pt x="1848" y="150"/>
                    <a:pt x="1968" y="182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0" name="Freeform 10"/>
            <p:cNvSpPr>
              <a:spLocks/>
            </p:cNvSpPr>
            <p:nvPr/>
          </p:nvSpPr>
          <p:spPr bwMode="auto">
            <a:xfrm>
              <a:off x="2640" y="1632"/>
              <a:ext cx="820" cy="506"/>
            </a:xfrm>
            <a:custGeom>
              <a:avLst/>
              <a:gdLst/>
              <a:ahLst/>
              <a:cxnLst>
                <a:cxn ang="0">
                  <a:pos x="960" y="384"/>
                </a:cxn>
                <a:cxn ang="0">
                  <a:pos x="912" y="384"/>
                </a:cxn>
                <a:cxn ang="0">
                  <a:pos x="432" y="240"/>
                </a:cxn>
                <a:cxn ang="0">
                  <a:pos x="0" y="0"/>
                </a:cxn>
              </a:cxnLst>
              <a:rect l="0" t="0" r="r" b="b"/>
              <a:pathLst>
                <a:path w="1000" h="408">
                  <a:moveTo>
                    <a:pt x="960" y="384"/>
                  </a:moveTo>
                  <a:cubicBezTo>
                    <a:pt x="980" y="396"/>
                    <a:pt x="1000" y="408"/>
                    <a:pt x="912" y="384"/>
                  </a:cubicBezTo>
                  <a:cubicBezTo>
                    <a:pt x="824" y="360"/>
                    <a:pt x="584" y="304"/>
                    <a:pt x="432" y="240"/>
                  </a:cubicBezTo>
                  <a:cubicBezTo>
                    <a:pt x="280" y="176"/>
                    <a:pt x="140" y="88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1" name="Freeform 11"/>
            <p:cNvSpPr>
              <a:spLocks/>
            </p:cNvSpPr>
            <p:nvPr/>
          </p:nvSpPr>
          <p:spPr bwMode="auto">
            <a:xfrm>
              <a:off x="2448" y="816"/>
              <a:ext cx="416" cy="720"/>
            </a:xfrm>
            <a:custGeom>
              <a:avLst/>
              <a:gdLst/>
              <a:ahLst/>
              <a:cxnLst>
                <a:cxn ang="0">
                  <a:pos x="288" y="720"/>
                </a:cxn>
                <a:cxn ang="0">
                  <a:pos x="192" y="528"/>
                </a:cxn>
                <a:cxn ang="0">
                  <a:pos x="384" y="336"/>
                </a:cxn>
                <a:cxn ang="0">
                  <a:pos x="0" y="0"/>
                </a:cxn>
              </a:cxnLst>
              <a:rect l="0" t="0" r="r" b="b"/>
              <a:pathLst>
                <a:path w="416" h="720">
                  <a:moveTo>
                    <a:pt x="288" y="720"/>
                  </a:moveTo>
                  <a:cubicBezTo>
                    <a:pt x="232" y="656"/>
                    <a:pt x="176" y="592"/>
                    <a:pt x="192" y="528"/>
                  </a:cubicBezTo>
                  <a:cubicBezTo>
                    <a:pt x="208" y="464"/>
                    <a:pt x="416" y="424"/>
                    <a:pt x="384" y="336"/>
                  </a:cubicBezTo>
                  <a:cubicBezTo>
                    <a:pt x="352" y="248"/>
                    <a:pt x="176" y="124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4258" name="Group 82"/>
          <p:cNvGraphicFramePr>
            <a:graphicFrameLocks noGrp="1"/>
          </p:cNvGraphicFramePr>
          <p:nvPr/>
        </p:nvGraphicFramePr>
        <p:xfrm>
          <a:off x="1143000" y="4176713"/>
          <a:ext cx="3752850" cy="1704658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74214" name="Rectangle 38"/>
          <p:cNvSpPr>
            <a:spLocks noChangeArrowheads="1"/>
          </p:cNvSpPr>
          <p:nvPr/>
        </p:nvSpPr>
        <p:spPr bwMode="auto">
          <a:xfrm>
            <a:off x="1517650" y="3086100"/>
            <a:ext cx="12223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</p:txBody>
      </p:sp>
      <p:sp>
        <p:nvSpPr>
          <p:cNvPr id="107421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Query Processor</a:t>
            </a:r>
          </a:p>
        </p:txBody>
      </p:sp>
      <p:sp>
        <p:nvSpPr>
          <p:cNvPr id="1074220" name="Freeform 44"/>
          <p:cNvSpPr>
            <a:spLocks/>
          </p:cNvSpPr>
          <p:nvPr/>
        </p:nvSpPr>
        <p:spPr bwMode="auto">
          <a:xfrm>
            <a:off x="3302000" y="2667000"/>
            <a:ext cx="1879600" cy="1481138"/>
          </a:xfrm>
          <a:custGeom>
            <a:avLst/>
            <a:gdLst/>
            <a:ahLst/>
            <a:cxnLst>
              <a:cxn ang="0">
                <a:pos x="8" y="672"/>
              </a:cxn>
              <a:cxn ang="0">
                <a:pos x="56" y="624"/>
              </a:cxn>
              <a:cxn ang="0">
                <a:pos x="344" y="432"/>
              </a:cxn>
              <a:cxn ang="0">
                <a:pos x="440" y="0"/>
              </a:cxn>
            </a:cxnLst>
            <a:rect l="0" t="0" r="r" b="b"/>
            <a:pathLst>
              <a:path w="440" h="672">
                <a:moveTo>
                  <a:pt x="8" y="672"/>
                </a:moveTo>
                <a:cubicBezTo>
                  <a:pt x="4" y="668"/>
                  <a:pt x="0" y="664"/>
                  <a:pt x="56" y="624"/>
                </a:cubicBezTo>
                <a:cubicBezTo>
                  <a:pt x="112" y="584"/>
                  <a:pt x="280" y="536"/>
                  <a:pt x="344" y="432"/>
                </a:cubicBezTo>
                <a:cubicBezTo>
                  <a:pt x="408" y="328"/>
                  <a:pt x="424" y="164"/>
                  <a:pt x="44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4253" name="Group 77"/>
          <p:cNvGrpSpPr>
            <a:grpSpLocks/>
          </p:cNvGrpSpPr>
          <p:nvPr/>
        </p:nvGrpSpPr>
        <p:grpSpPr bwMode="auto">
          <a:xfrm>
            <a:off x="1520825" y="914400"/>
            <a:ext cx="5411788" cy="2316163"/>
            <a:chOff x="958" y="576"/>
            <a:chExt cx="3409" cy="1459"/>
          </a:xfrm>
        </p:grpSpPr>
        <p:sp>
          <p:nvSpPr>
            <p:cNvPr id="1074215" name="Rectangle 39"/>
            <p:cNvSpPr>
              <a:spLocks noChangeArrowheads="1"/>
            </p:cNvSpPr>
            <p:nvPr/>
          </p:nvSpPr>
          <p:spPr bwMode="auto">
            <a:xfrm>
              <a:off x="958" y="1800"/>
              <a:ext cx="768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800" b="0"/>
                <a:t>Animal</a:t>
              </a:r>
            </a:p>
          </p:txBody>
        </p:sp>
        <p:sp>
          <p:nvSpPr>
            <p:cNvPr id="1074217" name="Oval 41"/>
            <p:cNvSpPr>
              <a:spLocks noChangeArrowheads="1"/>
            </p:cNvSpPr>
            <p:nvPr/>
          </p:nvSpPr>
          <p:spPr bwMode="auto">
            <a:xfrm>
              <a:off x="2328" y="576"/>
              <a:ext cx="1488" cy="376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All Data</a:t>
              </a:r>
            </a:p>
          </p:txBody>
        </p:sp>
        <p:sp>
          <p:nvSpPr>
            <p:cNvPr id="1074218" name="Rectangle 42"/>
            <p:cNvSpPr>
              <a:spLocks noChangeArrowheads="1"/>
            </p:cNvSpPr>
            <p:nvPr/>
          </p:nvSpPr>
          <p:spPr bwMode="auto">
            <a:xfrm>
              <a:off x="1872" y="960"/>
              <a:ext cx="2280" cy="480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Database Engine</a:t>
              </a:r>
            </a:p>
            <a:p>
              <a:r>
                <a:rPr lang="en-US" sz="2400" b="0"/>
                <a:t>Data Dictionary</a:t>
              </a:r>
            </a:p>
          </p:txBody>
        </p:sp>
        <p:sp>
          <p:nvSpPr>
            <p:cNvPr id="1074219" name="Rectangle 43"/>
            <p:cNvSpPr>
              <a:spLocks noChangeArrowheads="1"/>
            </p:cNvSpPr>
            <p:nvPr/>
          </p:nvSpPr>
          <p:spPr bwMode="auto">
            <a:xfrm>
              <a:off x="1872" y="1440"/>
              <a:ext cx="228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Query Processor</a:t>
              </a:r>
            </a:p>
          </p:txBody>
        </p:sp>
        <p:sp>
          <p:nvSpPr>
            <p:cNvPr id="1074221" name="Freeform 45"/>
            <p:cNvSpPr>
              <a:spLocks/>
            </p:cNvSpPr>
            <p:nvPr/>
          </p:nvSpPr>
          <p:spPr bwMode="auto">
            <a:xfrm>
              <a:off x="3648" y="1152"/>
              <a:ext cx="164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156" y="293"/>
                </a:cxn>
                <a:cxn ang="0">
                  <a:pos x="48" y="0"/>
                </a:cxn>
              </a:cxnLst>
              <a:rect l="0" t="0" r="r" b="b"/>
              <a:pathLst>
                <a:path w="164" h="480">
                  <a:moveTo>
                    <a:pt x="0" y="480"/>
                  </a:moveTo>
                  <a:cubicBezTo>
                    <a:pt x="26" y="449"/>
                    <a:pt x="148" y="373"/>
                    <a:pt x="156" y="293"/>
                  </a:cubicBezTo>
                  <a:cubicBezTo>
                    <a:pt x="164" y="213"/>
                    <a:pt x="70" y="61"/>
                    <a:pt x="48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222" name="Freeform 46"/>
            <p:cNvSpPr>
              <a:spLocks/>
            </p:cNvSpPr>
            <p:nvPr/>
          </p:nvSpPr>
          <p:spPr bwMode="auto">
            <a:xfrm>
              <a:off x="3600" y="768"/>
              <a:ext cx="14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92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cubicBezTo>
                    <a:pt x="16" y="72"/>
                    <a:pt x="32" y="144"/>
                    <a:pt x="48" y="192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223" name="Freeform 47"/>
            <p:cNvSpPr>
              <a:spLocks/>
            </p:cNvSpPr>
            <p:nvPr/>
          </p:nvSpPr>
          <p:spPr bwMode="auto">
            <a:xfrm>
              <a:off x="3837" y="1104"/>
              <a:ext cx="530" cy="9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" y="166"/>
                </a:cxn>
                <a:cxn ang="0">
                  <a:pos x="75" y="352"/>
                </a:cxn>
                <a:cxn ang="0">
                  <a:pos x="88" y="565"/>
                </a:cxn>
                <a:cxn ang="0">
                  <a:pos x="530" y="931"/>
                </a:cxn>
              </a:cxnLst>
              <a:rect l="0" t="0" r="r" b="b"/>
              <a:pathLst>
                <a:path w="530" h="931">
                  <a:moveTo>
                    <a:pt x="0" y="0"/>
                  </a:moveTo>
                  <a:cubicBezTo>
                    <a:pt x="59" y="53"/>
                    <a:pt x="105" y="107"/>
                    <a:pt x="118" y="166"/>
                  </a:cubicBezTo>
                  <a:cubicBezTo>
                    <a:pt x="131" y="225"/>
                    <a:pt x="80" y="286"/>
                    <a:pt x="75" y="352"/>
                  </a:cubicBezTo>
                  <a:cubicBezTo>
                    <a:pt x="70" y="418"/>
                    <a:pt x="12" y="469"/>
                    <a:pt x="88" y="565"/>
                  </a:cubicBezTo>
                  <a:cubicBezTo>
                    <a:pt x="164" y="661"/>
                    <a:pt x="353" y="795"/>
                    <a:pt x="530" y="93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74254" name="Group 78"/>
          <p:cNvGraphicFramePr>
            <a:graphicFrameLocks noGrp="1"/>
          </p:cNvGraphicFramePr>
          <p:nvPr>
            <p:ph idx="1"/>
          </p:nvPr>
        </p:nvGraphicFramePr>
        <p:xfrm>
          <a:off x="5346700" y="3502025"/>
          <a:ext cx="3187700" cy="2501710"/>
        </p:xfrm>
        <a:graphic>
          <a:graphicData uri="http://schemas.openxmlformats.org/drawingml/2006/table">
            <a:tbl>
              <a:tblPr/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CountOfAnimalID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Reptile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Mammal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/>
              <a:t>DBMS Report Writer</a:t>
            </a:r>
          </a:p>
        </p:txBody>
      </p:sp>
      <p:grpSp>
        <p:nvGrpSpPr>
          <p:cNvPr id="1076239" name="Group 15"/>
          <p:cNvGrpSpPr>
            <a:grpSpLocks/>
          </p:cNvGrpSpPr>
          <p:nvPr/>
        </p:nvGrpSpPr>
        <p:grpSpPr bwMode="auto">
          <a:xfrm>
            <a:off x="990600" y="793750"/>
            <a:ext cx="7570788" cy="5270500"/>
            <a:chOff x="865" y="480"/>
            <a:chExt cx="4769" cy="3320"/>
          </a:xfrm>
        </p:grpSpPr>
        <p:pic>
          <p:nvPicPr>
            <p:cNvPr id="10762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81" y="2048"/>
              <a:ext cx="2353" cy="17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076228" name="Oval 4"/>
            <p:cNvSpPr>
              <a:spLocks noChangeArrowheads="1"/>
            </p:cNvSpPr>
            <p:nvPr/>
          </p:nvSpPr>
          <p:spPr bwMode="auto">
            <a:xfrm>
              <a:off x="1321" y="480"/>
              <a:ext cx="1488" cy="376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All Data</a:t>
              </a:r>
            </a:p>
          </p:txBody>
        </p:sp>
        <p:sp>
          <p:nvSpPr>
            <p:cNvPr id="1076229" name="Rectangle 5"/>
            <p:cNvSpPr>
              <a:spLocks noChangeArrowheads="1"/>
            </p:cNvSpPr>
            <p:nvPr/>
          </p:nvSpPr>
          <p:spPr bwMode="auto">
            <a:xfrm>
              <a:off x="865" y="864"/>
              <a:ext cx="2256" cy="480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Database Engine</a:t>
              </a:r>
            </a:p>
            <a:p>
              <a:r>
                <a:rPr lang="en-US" sz="2400" b="0"/>
                <a:t>Data Dictionary</a:t>
              </a:r>
            </a:p>
          </p:txBody>
        </p:sp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865" y="1344"/>
              <a:ext cx="2256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Query Processor</a:t>
              </a:r>
            </a:p>
          </p:txBody>
        </p:sp>
        <p:sp>
          <p:nvSpPr>
            <p:cNvPr id="1076231" name="Rectangle 7"/>
            <p:cNvSpPr>
              <a:spLocks noChangeArrowheads="1"/>
            </p:cNvSpPr>
            <p:nvPr/>
          </p:nvSpPr>
          <p:spPr bwMode="auto">
            <a:xfrm>
              <a:off x="1585" y="1680"/>
              <a:ext cx="1536" cy="28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Report Writer</a:t>
              </a:r>
            </a:p>
          </p:txBody>
        </p:sp>
        <p:sp>
          <p:nvSpPr>
            <p:cNvPr id="1076232" name="Rectangle 8"/>
            <p:cNvSpPr>
              <a:spLocks noChangeArrowheads="1"/>
            </p:cNvSpPr>
            <p:nvPr/>
          </p:nvSpPr>
          <p:spPr bwMode="auto">
            <a:xfrm>
              <a:off x="1057" y="2496"/>
              <a:ext cx="1104" cy="8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Report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Format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and Query</a:t>
              </a:r>
            </a:p>
          </p:txBody>
        </p:sp>
        <p:sp>
          <p:nvSpPr>
            <p:cNvPr id="1076233" name="Line 9"/>
            <p:cNvSpPr>
              <a:spLocks noChangeShapeType="1"/>
            </p:cNvSpPr>
            <p:nvPr/>
          </p:nvSpPr>
          <p:spPr bwMode="auto">
            <a:xfrm flipV="1">
              <a:off x="1153" y="1872"/>
              <a:ext cx="672" cy="7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4" name="Line 10"/>
            <p:cNvSpPr>
              <a:spLocks noChangeShapeType="1"/>
            </p:cNvSpPr>
            <p:nvPr/>
          </p:nvSpPr>
          <p:spPr bwMode="auto">
            <a:xfrm flipH="1" flipV="1">
              <a:off x="1441" y="1632"/>
              <a:ext cx="384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5" name="Freeform 11"/>
            <p:cNvSpPr>
              <a:spLocks/>
            </p:cNvSpPr>
            <p:nvPr/>
          </p:nvSpPr>
          <p:spPr bwMode="auto">
            <a:xfrm>
              <a:off x="1073" y="768"/>
              <a:ext cx="608" cy="720"/>
            </a:xfrm>
            <a:custGeom>
              <a:avLst/>
              <a:gdLst/>
              <a:ahLst/>
              <a:cxnLst>
                <a:cxn ang="0">
                  <a:pos x="224" y="720"/>
                </a:cxn>
                <a:cxn ang="0">
                  <a:pos x="128" y="480"/>
                </a:cxn>
                <a:cxn ang="0">
                  <a:pos x="80" y="192"/>
                </a:cxn>
                <a:cxn ang="0">
                  <a:pos x="608" y="0"/>
                </a:cxn>
              </a:cxnLst>
              <a:rect l="0" t="0" r="r" b="b"/>
              <a:pathLst>
                <a:path w="608" h="720">
                  <a:moveTo>
                    <a:pt x="224" y="720"/>
                  </a:moveTo>
                  <a:cubicBezTo>
                    <a:pt x="188" y="644"/>
                    <a:pt x="152" y="568"/>
                    <a:pt x="128" y="480"/>
                  </a:cubicBezTo>
                  <a:cubicBezTo>
                    <a:pt x="104" y="392"/>
                    <a:pt x="0" y="272"/>
                    <a:pt x="80" y="192"/>
                  </a:cubicBezTo>
                  <a:cubicBezTo>
                    <a:pt x="160" y="112"/>
                    <a:pt x="488" y="24"/>
                    <a:pt x="608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6" name="Freeform 12"/>
            <p:cNvSpPr>
              <a:spLocks/>
            </p:cNvSpPr>
            <p:nvPr/>
          </p:nvSpPr>
          <p:spPr bwMode="auto">
            <a:xfrm>
              <a:off x="2545" y="768"/>
              <a:ext cx="384" cy="7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92"/>
                </a:cxn>
                <a:cxn ang="0">
                  <a:pos x="288" y="528"/>
                </a:cxn>
                <a:cxn ang="0">
                  <a:pos x="144" y="720"/>
                </a:cxn>
              </a:cxnLst>
              <a:rect l="0" t="0" r="r" b="b"/>
              <a:pathLst>
                <a:path w="384" h="720">
                  <a:moveTo>
                    <a:pt x="0" y="0"/>
                  </a:moveTo>
                  <a:cubicBezTo>
                    <a:pt x="144" y="52"/>
                    <a:pt x="288" y="104"/>
                    <a:pt x="336" y="192"/>
                  </a:cubicBezTo>
                  <a:cubicBezTo>
                    <a:pt x="384" y="280"/>
                    <a:pt x="320" y="440"/>
                    <a:pt x="288" y="528"/>
                  </a:cubicBezTo>
                  <a:cubicBezTo>
                    <a:pt x="256" y="616"/>
                    <a:pt x="200" y="668"/>
                    <a:pt x="144" y="72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>
              <a:off x="2881" y="1920"/>
              <a:ext cx="432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8" name="Line 14"/>
            <p:cNvSpPr>
              <a:spLocks noChangeShapeType="1"/>
            </p:cNvSpPr>
            <p:nvPr/>
          </p:nvSpPr>
          <p:spPr bwMode="auto">
            <a:xfrm>
              <a:off x="2641" y="1584"/>
              <a:ext cx="144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Writer (Oracle)</a:t>
            </a:r>
          </a:p>
        </p:txBody>
      </p:sp>
      <p:pic>
        <p:nvPicPr>
          <p:cNvPr id="1078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25" y="1371600"/>
            <a:ext cx="7396163" cy="5202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Components</a:t>
            </a:r>
          </a:p>
        </p:txBody>
      </p:sp>
      <p:grpSp>
        <p:nvGrpSpPr>
          <p:cNvPr id="1082380" name="Group 12"/>
          <p:cNvGrpSpPr>
            <a:grpSpLocks/>
          </p:cNvGrpSpPr>
          <p:nvPr/>
        </p:nvGrpSpPr>
        <p:grpSpPr bwMode="auto">
          <a:xfrm>
            <a:off x="990600" y="1600200"/>
            <a:ext cx="7543800" cy="4343400"/>
            <a:chOff x="912" y="816"/>
            <a:chExt cx="4752" cy="2736"/>
          </a:xfrm>
        </p:grpSpPr>
        <p:sp>
          <p:nvSpPr>
            <p:cNvPr id="1082371" name="Oval 3"/>
            <p:cNvSpPr>
              <a:spLocks noChangeArrowheads="1"/>
            </p:cNvSpPr>
            <p:nvPr/>
          </p:nvSpPr>
          <p:spPr bwMode="auto">
            <a:xfrm>
              <a:off x="2112" y="816"/>
              <a:ext cx="2208" cy="613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All Data</a:t>
              </a:r>
            </a:p>
          </p:txBody>
        </p:sp>
        <p:sp>
          <p:nvSpPr>
            <p:cNvPr id="1082372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2256" cy="864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Database Engine</a:t>
              </a:r>
            </a:p>
            <a:p>
              <a:r>
                <a:rPr lang="en-US" sz="2400" b="0"/>
                <a:t>Data Dictionary</a:t>
              </a:r>
            </a:p>
            <a:p>
              <a:r>
                <a:rPr lang="en-US" sz="2400" b="0"/>
                <a:t>Security</a:t>
              </a:r>
            </a:p>
          </p:txBody>
        </p:sp>
        <p:sp>
          <p:nvSpPr>
            <p:cNvPr id="1082373" name="Rectangle 5"/>
            <p:cNvSpPr>
              <a:spLocks noChangeArrowheads="1"/>
            </p:cNvSpPr>
            <p:nvPr/>
          </p:nvSpPr>
          <p:spPr bwMode="auto">
            <a:xfrm>
              <a:off x="2112" y="2304"/>
              <a:ext cx="2256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Query Processor</a:t>
              </a:r>
            </a:p>
          </p:txBody>
        </p:sp>
        <p:sp>
          <p:nvSpPr>
            <p:cNvPr id="1082374" name="Rectangle 6"/>
            <p:cNvSpPr>
              <a:spLocks noChangeArrowheads="1"/>
            </p:cNvSpPr>
            <p:nvPr/>
          </p:nvSpPr>
          <p:spPr bwMode="auto">
            <a:xfrm>
              <a:off x="2112" y="2640"/>
              <a:ext cx="1152" cy="43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Form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Builder</a:t>
              </a:r>
            </a:p>
          </p:txBody>
        </p:sp>
        <p:sp>
          <p:nvSpPr>
            <p:cNvPr id="1082375" name="Rectangle 7"/>
            <p:cNvSpPr>
              <a:spLocks noChangeArrowheads="1"/>
            </p:cNvSpPr>
            <p:nvPr/>
          </p:nvSpPr>
          <p:spPr bwMode="auto">
            <a:xfrm>
              <a:off x="3264" y="2640"/>
              <a:ext cx="1104" cy="43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Report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Writer</a:t>
              </a:r>
            </a:p>
          </p:txBody>
        </p:sp>
        <p:sp>
          <p:nvSpPr>
            <p:cNvPr id="1082376" name="Rectangle 8"/>
            <p:cNvSpPr>
              <a:spLocks noChangeArrowheads="1"/>
            </p:cNvSpPr>
            <p:nvPr/>
          </p:nvSpPr>
          <p:spPr bwMode="auto">
            <a:xfrm>
              <a:off x="912" y="1440"/>
              <a:ext cx="1200" cy="1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Communication</a:t>
              </a:r>
            </a:p>
            <a:p>
              <a:r>
                <a:rPr lang="en-US" b="0">
                  <a:solidFill>
                    <a:schemeClr val="folHlink"/>
                  </a:solidFill>
                </a:rPr>
                <a:t>Network</a:t>
              </a:r>
            </a:p>
          </p:txBody>
        </p:sp>
        <p:sp>
          <p:nvSpPr>
            <p:cNvPr id="1082377" name="Rectangle 9"/>
            <p:cNvSpPr>
              <a:spLocks noChangeArrowheads="1"/>
            </p:cNvSpPr>
            <p:nvPr/>
          </p:nvSpPr>
          <p:spPr bwMode="auto">
            <a:xfrm>
              <a:off x="4368" y="1440"/>
              <a:ext cx="1296" cy="1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3GL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Connector</a:t>
              </a:r>
            </a:p>
          </p:txBody>
        </p:sp>
        <p:sp>
          <p:nvSpPr>
            <p:cNvPr id="1082378" name="Rectangle 10"/>
            <p:cNvSpPr>
              <a:spLocks noChangeArrowheads="1"/>
            </p:cNvSpPr>
            <p:nvPr/>
          </p:nvSpPr>
          <p:spPr bwMode="auto">
            <a:xfrm>
              <a:off x="4944" y="2640"/>
              <a:ext cx="720" cy="4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>
                  <a:solidFill>
                    <a:schemeClr val="folHlink"/>
                  </a:solidFill>
                </a:rPr>
                <a:t>Program</a:t>
              </a:r>
            </a:p>
          </p:txBody>
        </p:sp>
        <p:sp>
          <p:nvSpPr>
            <p:cNvPr id="1082379" name="Rectangle 11"/>
            <p:cNvSpPr>
              <a:spLocks noChangeArrowheads="1"/>
            </p:cNvSpPr>
            <p:nvPr/>
          </p:nvSpPr>
          <p:spPr bwMode="auto">
            <a:xfrm>
              <a:off x="2112" y="3072"/>
              <a:ext cx="2256" cy="4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chemeClr val="folHlink"/>
                  </a:solidFill>
                </a:rPr>
                <a:t>Application</a:t>
              </a:r>
            </a:p>
            <a:p>
              <a:r>
                <a:rPr lang="en-US" sz="2400" b="0">
                  <a:solidFill>
                    <a:schemeClr val="folHlink"/>
                  </a:solidFill>
                </a:rPr>
                <a:t>Generator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Advantages of Database Approach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Minimal data redundancy.</a:t>
            </a:r>
          </a:p>
          <a:p>
            <a:r>
              <a:rPr lang="en-US"/>
              <a:t>Data consistency.</a:t>
            </a:r>
          </a:p>
          <a:p>
            <a:r>
              <a:rPr lang="en-US"/>
              <a:t>Integration of data.</a:t>
            </a:r>
          </a:p>
          <a:p>
            <a:r>
              <a:rPr lang="en-US"/>
              <a:t>Sharing of data.</a:t>
            </a:r>
          </a:p>
          <a:p>
            <a:r>
              <a:rPr lang="en-US"/>
              <a:t>Enforcement of standards.</a:t>
            </a:r>
          </a:p>
          <a:p>
            <a:r>
              <a:rPr lang="en-US"/>
              <a:t>Ease of application development.</a:t>
            </a:r>
          </a:p>
          <a:p>
            <a:r>
              <a:rPr lang="en-US"/>
              <a:t>Uniform security, privacy and integrity.</a:t>
            </a:r>
          </a:p>
          <a:p>
            <a:r>
              <a:rPr lang="en-US"/>
              <a:t>Data independence.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Database Management Approach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6200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Data are most important</a:t>
            </a:r>
          </a:p>
          <a:p>
            <a:pPr lvl="1"/>
            <a:r>
              <a:rPr lang="en-US"/>
              <a:t>Data defined first</a:t>
            </a:r>
          </a:p>
          <a:p>
            <a:pPr lvl="1"/>
            <a:r>
              <a:rPr lang="en-US"/>
              <a:t>Standard format</a:t>
            </a:r>
          </a:p>
          <a:p>
            <a:r>
              <a:rPr lang="en-US" sz="2400"/>
              <a:t>Access through DBMS</a:t>
            </a:r>
          </a:p>
          <a:p>
            <a:pPr lvl="1"/>
            <a:r>
              <a:rPr lang="en-US"/>
              <a:t>Queries, Reports, Forms</a:t>
            </a:r>
          </a:p>
          <a:p>
            <a:pPr lvl="1"/>
            <a:r>
              <a:rPr lang="en-US"/>
              <a:t>Application Programs</a:t>
            </a:r>
          </a:p>
          <a:p>
            <a:pPr lvl="1"/>
            <a:r>
              <a:rPr lang="en-US"/>
              <a:t>3GL Interface</a:t>
            </a:r>
          </a:p>
          <a:p>
            <a:r>
              <a:rPr lang="en-US" sz="2400"/>
              <a:t>Data independence</a:t>
            </a:r>
          </a:p>
          <a:p>
            <a:pPr lvl="1"/>
            <a:r>
              <a:rPr lang="en-US"/>
              <a:t>Change data definition without changing code</a:t>
            </a:r>
          </a:p>
          <a:p>
            <a:pPr lvl="1"/>
            <a:r>
              <a:rPr lang="en-US"/>
              <a:t>Alter code without changing data</a:t>
            </a:r>
          </a:p>
          <a:p>
            <a:pPr lvl="1"/>
            <a:r>
              <a:rPr lang="en-US"/>
              <a:t>Move/split data without changing code</a:t>
            </a:r>
          </a:p>
        </p:txBody>
      </p:sp>
      <p:grpSp>
        <p:nvGrpSpPr>
          <p:cNvPr id="1086473" name="Group 9"/>
          <p:cNvGrpSpPr>
            <a:grpSpLocks/>
          </p:cNvGrpSpPr>
          <p:nvPr/>
        </p:nvGrpSpPr>
        <p:grpSpPr bwMode="auto">
          <a:xfrm>
            <a:off x="5105400" y="1447800"/>
            <a:ext cx="3644900" cy="3035300"/>
            <a:chOff x="3364" y="1348"/>
            <a:chExt cx="2296" cy="1912"/>
          </a:xfrm>
        </p:grpSpPr>
        <p:sp>
          <p:nvSpPr>
            <p:cNvPr id="1086468" name="Oval 4"/>
            <p:cNvSpPr>
              <a:spLocks noChangeArrowheads="1"/>
            </p:cNvSpPr>
            <p:nvPr/>
          </p:nvSpPr>
          <p:spPr bwMode="auto">
            <a:xfrm>
              <a:off x="3532" y="1348"/>
              <a:ext cx="1960" cy="712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All Data</a:t>
              </a:r>
            </a:p>
          </p:txBody>
        </p:sp>
        <p:sp>
          <p:nvSpPr>
            <p:cNvPr id="1086469" name="Rectangle 5"/>
            <p:cNvSpPr>
              <a:spLocks noChangeArrowheads="1"/>
            </p:cNvSpPr>
            <p:nvPr/>
          </p:nvSpPr>
          <p:spPr bwMode="auto">
            <a:xfrm>
              <a:off x="3364" y="2068"/>
              <a:ext cx="2296" cy="664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DBMS</a:t>
              </a:r>
            </a:p>
          </p:txBody>
        </p:sp>
        <p:sp>
          <p:nvSpPr>
            <p:cNvPr id="1086470" name="Rectangle 6"/>
            <p:cNvSpPr>
              <a:spLocks noChangeArrowheads="1"/>
            </p:cNvSpPr>
            <p:nvPr/>
          </p:nvSpPr>
          <p:spPr bwMode="auto">
            <a:xfrm>
              <a:off x="3460" y="2740"/>
              <a:ext cx="712" cy="5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b="0"/>
                <a:t>Program1</a:t>
              </a:r>
            </a:p>
          </p:txBody>
        </p:sp>
        <p:sp>
          <p:nvSpPr>
            <p:cNvPr id="1086471" name="Rectangle 7"/>
            <p:cNvSpPr>
              <a:spLocks noChangeArrowheads="1"/>
            </p:cNvSpPr>
            <p:nvPr/>
          </p:nvSpPr>
          <p:spPr bwMode="auto">
            <a:xfrm>
              <a:off x="4852" y="2740"/>
              <a:ext cx="712" cy="5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b="0"/>
                <a:t>Program2</a:t>
              </a:r>
            </a:p>
          </p:txBody>
        </p:sp>
        <p:sp>
          <p:nvSpPr>
            <p:cNvPr id="1086472" name="Rectangle 8"/>
            <p:cNvSpPr>
              <a:spLocks noChangeArrowheads="1"/>
            </p:cNvSpPr>
            <p:nvPr/>
          </p:nvSpPr>
          <p:spPr bwMode="auto">
            <a:xfrm>
              <a:off x="4180" y="2740"/>
              <a:ext cx="664" cy="52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b="0"/>
                <a:t>Queries</a:t>
              </a:r>
            </a:p>
            <a:p>
              <a:r>
                <a:rPr lang="en-US" b="0"/>
                <a:t>Reports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Modifying Data with DBMS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143000"/>
            <a:ext cx="67056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Add cell number to employee table</a:t>
            </a:r>
          </a:p>
          <a:p>
            <a:pPr lvl="1"/>
            <a:r>
              <a:rPr lang="en-US"/>
              <a:t>Open table definition</a:t>
            </a:r>
          </a:p>
          <a:p>
            <a:pPr lvl="1"/>
            <a:r>
              <a:rPr lang="en-US"/>
              <a:t>Add data element</a:t>
            </a:r>
          </a:p>
          <a:p>
            <a:pPr lvl="1"/>
            <a:r>
              <a:rPr lang="en-US"/>
              <a:t>If desired, modify reports</a:t>
            </a:r>
          </a:p>
          <a:p>
            <a:pPr lvl="2"/>
            <a:r>
              <a:rPr lang="en-US" sz="2400"/>
              <a:t>Use report writer</a:t>
            </a:r>
          </a:p>
          <a:p>
            <a:pPr lvl="2"/>
            <a:r>
              <a:rPr lang="en-US" sz="2400"/>
              <a:t>No programming</a:t>
            </a:r>
          </a:p>
          <a:p>
            <a:r>
              <a:rPr lang="en-US" sz="2400"/>
              <a:t>Existing reports, queries, </a:t>
            </a:r>
            <a:br>
              <a:rPr lang="en-US" sz="2400"/>
            </a:br>
            <a:r>
              <a:rPr lang="en-US" sz="2400"/>
              <a:t>code will all run as before </a:t>
            </a:r>
            <a:br>
              <a:rPr lang="en-US" sz="2400"/>
            </a:br>
            <a:r>
              <a:rPr lang="en-US" sz="2400"/>
              <a:t>with no changes.</a:t>
            </a:r>
          </a:p>
        </p:txBody>
      </p:sp>
      <p:sp>
        <p:nvSpPr>
          <p:cNvPr id="1088516" name="Rectangle 4"/>
          <p:cNvSpPr>
            <a:spLocks noChangeArrowheads="1"/>
          </p:cNvSpPr>
          <p:nvPr/>
        </p:nvSpPr>
        <p:spPr bwMode="auto">
          <a:xfrm>
            <a:off x="5105400" y="3429000"/>
            <a:ext cx="3873500" cy="318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 u="sng"/>
              <a:t>Field Name	Data Type	Description</a:t>
            </a:r>
          </a:p>
          <a:p>
            <a:pPr algn="l">
              <a:tabLst>
                <a:tab pos="1263650" algn="l"/>
                <a:tab pos="2511425" algn="l"/>
              </a:tabLst>
            </a:pPr>
            <a:endParaRPr lang="en-US" sz="1600" b="0"/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EmployeeID	Number	Autonumber..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TaxpayerID	Text	Federal ID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LastName	Text	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FirstName	Text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   . . . 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Phone	Text</a:t>
            </a:r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/>
              <a:t>   . . .</a:t>
            </a:r>
          </a:p>
          <a:p>
            <a:pPr algn="l">
              <a:tabLst>
                <a:tab pos="1263650" algn="l"/>
                <a:tab pos="2511425" algn="l"/>
              </a:tabLst>
            </a:pPr>
            <a:endParaRPr lang="en-US" sz="1600" b="0"/>
          </a:p>
          <a:p>
            <a:pPr algn="l">
              <a:tabLst>
                <a:tab pos="1263650" algn="l"/>
                <a:tab pos="2511425" algn="l"/>
              </a:tabLst>
            </a:pPr>
            <a:r>
              <a:rPr lang="en-US" sz="1600" b="0">
                <a:solidFill>
                  <a:schemeClr val="tx2"/>
                </a:solidFill>
              </a:rPr>
              <a:t>CellPhone	Text	Cellular . . .</a:t>
            </a:r>
            <a:endParaRPr lang="en-US" sz="1600" b="0"/>
          </a:p>
          <a:p>
            <a:pPr algn="l">
              <a:tabLst>
                <a:tab pos="1263650" algn="l"/>
                <a:tab pos="2511425" algn="l"/>
              </a:tabLst>
            </a:pPr>
            <a:endParaRPr lang="en-US" sz="1600" b="0"/>
          </a:p>
        </p:txBody>
      </p:sp>
      <p:sp>
        <p:nvSpPr>
          <p:cNvPr id="1088517" name="Line 5"/>
          <p:cNvSpPr>
            <a:spLocks noChangeShapeType="1"/>
          </p:cNvSpPr>
          <p:nvPr/>
        </p:nvSpPr>
        <p:spPr bwMode="auto">
          <a:xfrm>
            <a:off x="4114800" y="2819400"/>
            <a:ext cx="16764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Drawbacks of Old File Methods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1628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Uncontrolled Duplication of Data</a:t>
            </a:r>
          </a:p>
          <a:p>
            <a:pPr lvl="1"/>
            <a:r>
              <a:rPr lang="en-US"/>
              <a:t>Wastes space</a:t>
            </a:r>
          </a:p>
          <a:p>
            <a:pPr lvl="1"/>
            <a:r>
              <a:rPr lang="en-US"/>
              <a:t>Hard to update all files</a:t>
            </a:r>
          </a:p>
          <a:p>
            <a:r>
              <a:rPr lang="en-US"/>
              <a:t>Inconsistent data</a:t>
            </a:r>
          </a:p>
          <a:p>
            <a:r>
              <a:rPr lang="en-US"/>
              <a:t>Inflexibility</a:t>
            </a:r>
          </a:p>
          <a:p>
            <a:pPr lvl="1"/>
            <a:r>
              <a:rPr lang="en-US"/>
              <a:t>Hard to change data</a:t>
            </a:r>
          </a:p>
          <a:p>
            <a:pPr lvl="1"/>
            <a:r>
              <a:rPr lang="en-US"/>
              <a:t>Hard to change programs</a:t>
            </a:r>
          </a:p>
          <a:p>
            <a:r>
              <a:rPr lang="en-US"/>
              <a:t>Limited data sharing</a:t>
            </a:r>
          </a:p>
          <a:p>
            <a:r>
              <a:rPr lang="en-US"/>
              <a:t>Poor enforcement of standards</a:t>
            </a:r>
          </a:p>
          <a:p>
            <a:r>
              <a:rPr lang="en-US"/>
              <a:t>Poor programmer productivity</a:t>
            </a:r>
          </a:p>
          <a:p>
            <a:r>
              <a:rPr lang="en-US"/>
              <a:t>Excessive program maintenance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DBMS:  Database Management System</a:t>
            </a:r>
          </a:p>
          <a:p>
            <a:r>
              <a:rPr lang="en-US"/>
              <a:t>DBMS Features/Components</a:t>
            </a:r>
          </a:p>
          <a:p>
            <a:r>
              <a:rPr lang="en-US"/>
              <a:t>Advantages of Database Approach</a:t>
            </a:r>
          </a:p>
          <a:p>
            <a:r>
              <a:rPr lang="en-US"/>
              <a:t>Hierarchical Database</a:t>
            </a:r>
          </a:p>
          <a:p>
            <a:r>
              <a:rPr lang="en-US"/>
              <a:t>Network Database</a:t>
            </a:r>
          </a:p>
          <a:p>
            <a:r>
              <a:rPr lang="en-US"/>
              <a:t>Relational Database</a:t>
            </a:r>
          </a:p>
          <a:p>
            <a:r>
              <a:rPr lang="en-US"/>
              <a:t>Object-Oriented DBMS</a:t>
            </a:r>
          </a:p>
          <a:p>
            <a:r>
              <a:rPr lang="en-US"/>
              <a:t>Examples of Commercial DBMS </a:t>
            </a:r>
          </a:p>
          <a:p>
            <a:r>
              <a:rPr lang="en-US"/>
              <a:t>REQUIRED HOMEWORK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File Method Problems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1910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Files defined in program</a:t>
            </a:r>
          </a:p>
          <a:p>
            <a:pPr lvl="1"/>
            <a:r>
              <a:rPr lang="en-US"/>
              <a:t>Cannot read file without definition</a:t>
            </a:r>
          </a:p>
          <a:p>
            <a:pPr lvl="1"/>
            <a:r>
              <a:rPr lang="en-US"/>
              <a:t>Hard to find definition</a:t>
            </a:r>
          </a:p>
          <a:p>
            <a:pPr lvl="1"/>
            <a:r>
              <a:rPr lang="en-US"/>
              <a:t>Every time you alter file, you must rewrite code</a:t>
            </a:r>
          </a:p>
          <a:p>
            <a:pPr lvl="1"/>
            <a:r>
              <a:rPr lang="en-US"/>
              <a:t>Change in a program/file will crash other code</a:t>
            </a:r>
          </a:p>
          <a:p>
            <a:pPr lvl="1"/>
            <a:r>
              <a:rPr lang="en-US"/>
              <a:t>Cannot tell which programs use each file</a:t>
            </a:r>
          </a:p>
        </p:txBody>
      </p:sp>
      <p:sp>
        <p:nvSpPr>
          <p:cNvPr id="1092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42672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Multiuser problems</a:t>
            </a:r>
          </a:p>
          <a:p>
            <a:pPr lvl="1"/>
            <a:r>
              <a:rPr lang="en-US"/>
              <a:t>Concurrency</a:t>
            </a:r>
          </a:p>
          <a:p>
            <a:pPr lvl="1"/>
            <a:r>
              <a:rPr lang="en-US"/>
              <a:t>Security</a:t>
            </a:r>
          </a:p>
          <a:p>
            <a:pPr lvl="2"/>
            <a:r>
              <a:rPr lang="en-US" sz="2400"/>
              <a:t>Access</a:t>
            </a:r>
          </a:p>
          <a:p>
            <a:pPr lvl="2"/>
            <a:r>
              <a:rPr lang="en-US" sz="2400"/>
              <a:t>Backup &amp; Restore</a:t>
            </a:r>
          </a:p>
          <a:p>
            <a:pPr lvl="1"/>
            <a:r>
              <a:rPr lang="en-US"/>
              <a:t>Efficiency</a:t>
            </a:r>
          </a:p>
          <a:p>
            <a:pPr lvl="2"/>
            <a:r>
              <a:rPr lang="en-US" sz="2400"/>
              <a:t>Indexes</a:t>
            </a:r>
          </a:p>
          <a:p>
            <a:pPr lvl="2"/>
            <a:r>
              <a:rPr lang="en-US" sz="2400"/>
              <a:t>Programmer talent</a:t>
            </a:r>
          </a:p>
          <a:p>
            <a:pPr lvl="3"/>
            <a:r>
              <a:rPr lang="en-US" sz="2400"/>
              <a:t>System</a:t>
            </a:r>
          </a:p>
          <a:p>
            <a:pPr lvl="3"/>
            <a:r>
              <a:rPr lang="en-US" sz="2400"/>
              <a:t>Application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Old File Method/3GL</a:t>
            </a:r>
          </a:p>
        </p:txBody>
      </p:sp>
      <p:grpSp>
        <p:nvGrpSpPr>
          <p:cNvPr id="1094674" name="Group 18"/>
          <p:cNvGrpSpPr>
            <a:grpSpLocks/>
          </p:cNvGrpSpPr>
          <p:nvPr/>
        </p:nvGrpSpPr>
        <p:grpSpPr bwMode="auto">
          <a:xfrm>
            <a:off x="1736725" y="898525"/>
            <a:ext cx="6340475" cy="4873625"/>
            <a:chOff x="1094" y="566"/>
            <a:chExt cx="3994" cy="3070"/>
          </a:xfrm>
        </p:grpSpPr>
        <p:sp>
          <p:nvSpPr>
            <p:cNvPr id="1094659" name="Rectangle 3"/>
            <p:cNvSpPr>
              <a:spLocks noChangeArrowheads="1"/>
            </p:cNvSpPr>
            <p:nvPr/>
          </p:nvSpPr>
          <p:spPr bwMode="auto">
            <a:xfrm>
              <a:off x="1108" y="1060"/>
              <a:ext cx="1288" cy="104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b="0"/>
                <a:t>Data Definition</a:t>
              </a:r>
            </a:p>
            <a:p>
              <a:pPr algn="l"/>
              <a:r>
                <a:rPr lang="en-US" b="0"/>
                <a:t>  File 1</a:t>
              </a:r>
            </a:p>
            <a:p>
              <a:pPr algn="l"/>
              <a:r>
                <a:rPr lang="en-US" b="0"/>
                <a:t>     …</a:t>
              </a:r>
            </a:p>
            <a:p>
              <a:pPr algn="l"/>
              <a:r>
                <a:rPr lang="en-US" b="0"/>
                <a:t>  File 2</a:t>
              </a:r>
            </a:p>
            <a:p>
              <a:pPr algn="l"/>
              <a:r>
                <a:rPr lang="en-US" b="0"/>
                <a:t>     …</a:t>
              </a:r>
            </a:p>
          </p:txBody>
        </p:sp>
        <p:sp>
          <p:nvSpPr>
            <p:cNvPr id="1094660" name="Rectangle 4"/>
            <p:cNvSpPr>
              <a:spLocks noChangeArrowheads="1"/>
            </p:cNvSpPr>
            <p:nvPr/>
          </p:nvSpPr>
          <p:spPr bwMode="auto">
            <a:xfrm>
              <a:off x="1108" y="2404"/>
              <a:ext cx="1288" cy="104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b="0"/>
                <a:t>Data Definition</a:t>
              </a:r>
            </a:p>
            <a:p>
              <a:pPr algn="l"/>
              <a:r>
                <a:rPr lang="en-US" b="0"/>
                <a:t>  File A</a:t>
              </a:r>
            </a:p>
            <a:p>
              <a:pPr algn="l"/>
              <a:r>
                <a:rPr lang="en-US" b="0"/>
                <a:t>  File 2</a:t>
              </a:r>
            </a:p>
            <a:p>
              <a:pPr algn="l"/>
              <a:r>
                <a:rPr lang="en-US" b="0"/>
                <a:t>  File C</a:t>
              </a:r>
            </a:p>
            <a:p>
              <a:pPr algn="l"/>
              <a:r>
                <a:rPr lang="en-US" b="0"/>
                <a:t>    …</a:t>
              </a:r>
            </a:p>
          </p:txBody>
        </p:sp>
        <p:sp>
          <p:nvSpPr>
            <p:cNvPr id="1094661" name="Oval 5"/>
            <p:cNvSpPr>
              <a:spLocks noChangeArrowheads="1"/>
            </p:cNvSpPr>
            <p:nvPr/>
          </p:nvSpPr>
          <p:spPr bwMode="auto">
            <a:xfrm>
              <a:off x="3556" y="1012"/>
              <a:ext cx="1048" cy="472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Pay History</a:t>
              </a:r>
            </a:p>
          </p:txBody>
        </p:sp>
        <p:sp>
          <p:nvSpPr>
            <p:cNvPr id="1094662" name="Oval 6"/>
            <p:cNvSpPr>
              <a:spLocks noChangeArrowheads="1"/>
            </p:cNvSpPr>
            <p:nvPr/>
          </p:nvSpPr>
          <p:spPr bwMode="auto">
            <a:xfrm>
              <a:off x="3940" y="1828"/>
              <a:ext cx="1048" cy="472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Benefits</a:t>
              </a:r>
            </a:p>
          </p:txBody>
        </p:sp>
        <p:sp>
          <p:nvSpPr>
            <p:cNvPr id="1094663" name="Oval 7"/>
            <p:cNvSpPr>
              <a:spLocks noChangeArrowheads="1"/>
            </p:cNvSpPr>
            <p:nvPr/>
          </p:nvSpPr>
          <p:spPr bwMode="auto">
            <a:xfrm>
              <a:off x="3316" y="2452"/>
              <a:ext cx="1048" cy="472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Employee</a:t>
              </a:r>
            </a:p>
          </p:txBody>
        </p:sp>
        <p:sp>
          <p:nvSpPr>
            <p:cNvPr id="1094664" name="Oval 8"/>
            <p:cNvSpPr>
              <a:spLocks noChangeArrowheads="1"/>
            </p:cNvSpPr>
            <p:nvPr/>
          </p:nvSpPr>
          <p:spPr bwMode="auto">
            <a:xfrm>
              <a:off x="3844" y="3076"/>
              <a:ext cx="1244" cy="560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2400" b="0"/>
                <a:t>Employee</a:t>
              </a:r>
            </a:p>
            <a:p>
              <a:r>
                <a:rPr lang="en-US" sz="2400" b="0"/>
                <a:t>Choices</a:t>
              </a:r>
            </a:p>
          </p:txBody>
        </p:sp>
        <p:sp>
          <p:nvSpPr>
            <p:cNvPr id="1094665" name="Rectangle 9"/>
            <p:cNvSpPr>
              <a:spLocks noChangeArrowheads="1"/>
            </p:cNvSpPr>
            <p:nvPr/>
          </p:nvSpPr>
          <p:spPr bwMode="auto">
            <a:xfrm>
              <a:off x="3792" y="624"/>
              <a:ext cx="5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2400"/>
                <a:t>Files</a:t>
              </a:r>
            </a:p>
          </p:txBody>
        </p:sp>
        <p:sp>
          <p:nvSpPr>
            <p:cNvPr id="1094666" name="Rectangle 10"/>
            <p:cNvSpPr>
              <a:spLocks noChangeArrowheads="1"/>
            </p:cNvSpPr>
            <p:nvPr/>
          </p:nvSpPr>
          <p:spPr bwMode="auto">
            <a:xfrm>
              <a:off x="1382" y="566"/>
              <a:ext cx="10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2400"/>
                <a:t>Programs</a:t>
              </a:r>
            </a:p>
          </p:txBody>
        </p:sp>
        <p:sp>
          <p:nvSpPr>
            <p:cNvPr id="1094667" name="Line 11"/>
            <p:cNvSpPr>
              <a:spLocks noChangeShapeType="1"/>
            </p:cNvSpPr>
            <p:nvPr/>
          </p:nvSpPr>
          <p:spPr bwMode="auto">
            <a:xfrm flipV="1">
              <a:off x="1728" y="1200"/>
              <a:ext cx="177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668" name="Line 12"/>
            <p:cNvSpPr>
              <a:spLocks noChangeShapeType="1"/>
            </p:cNvSpPr>
            <p:nvPr/>
          </p:nvSpPr>
          <p:spPr bwMode="auto">
            <a:xfrm>
              <a:off x="1824" y="1776"/>
              <a:ext cx="148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669" name="Line 13"/>
            <p:cNvSpPr>
              <a:spLocks noChangeShapeType="1"/>
            </p:cNvSpPr>
            <p:nvPr/>
          </p:nvSpPr>
          <p:spPr bwMode="auto">
            <a:xfrm flipV="1">
              <a:off x="1824" y="2160"/>
              <a:ext cx="201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670" name="Line 14"/>
            <p:cNvSpPr>
              <a:spLocks noChangeShapeType="1"/>
            </p:cNvSpPr>
            <p:nvPr/>
          </p:nvSpPr>
          <p:spPr bwMode="auto">
            <a:xfrm flipV="1">
              <a:off x="1680" y="2688"/>
              <a:ext cx="15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671" name="Line 15"/>
            <p:cNvSpPr>
              <a:spLocks noChangeShapeType="1"/>
            </p:cNvSpPr>
            <p:nvPr/>
          </p:nvSpPr>
          <p:spPr bwMode="auto">
            <a:xfrm>
              <a:off x="1728" y="3120"/>
              <a:ext cx="206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672" name="Rectangle 16"/>
            <p:cNvSpPr>
              <a:spLocks noChangeArrowheads="1"/>
            </p:cNvSpPr>
            <p:nvPr/>
          </p:nvSpPr>
          <p:spPr bwMode="auto">
            <a:xfrm>
              <a:off x="1094" y="835"/>
              <a:ext cx="6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0"/>
                <a:t>Payroll</a:t>
              </a:r>
            </a:p>
          </p:txBody>
        </p:sp>
        <p:sp>
          <p:nvSpPr>
            <p:cNvPr id="1094673" name="Rectangle 17"/>
            <p:cNvSpPr>
              <a:spLocks noChangeArrowheads="1"/>
            </p:cNvSpPr>
            <p:nvPr/>
          </p:nvSpPr>
          <p:spPr bwMode="auto">
            <a:xfrm>
              <a:off x="1142" y="2179"/>
              <a:ext cx="6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0"/>
                <a:t>Benefits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Example of File Method v DBMS</a:t>
            </a:r>
          </a:p>
        </p:txBody>
      </p:sp>
      <p:sp>
        <p:nvSpPr>
          <p:cNvPr id="109671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3048000"/>
            <a:ext cx="5116513" cy="3486150"/>
          </a:xfrm>
          <a:noFill/>
          <a:ln/>
        </p:spPr>
        <p:txBody>
          <a:bodyPr lIns="92075" tIns="46038" rIns="92075" bIns="46038"/>
          <a:lstStyle/>
          <a:p>
            <a:r>
              <a:rPr lang="en-US" sz="2000"/>
              <a:t>Add to file (e.g., include Cell phone)</a:t>
            </a:r>
          </a:p>
          <a:p>
            <a:pPr lvl="1"/>
            <a:r>
              <a:rPr lang="en-US" sz="2000"/>
              <a:t>Write code to copy employee file and add empty cell phone slot.</a:t>
            </a:r>
          </a:p>
          <a:p>
            <a:pPr lvl="1"/>
            <a:r>
              <a:rPr lang="en-US" sz="2000"/>
              <a:t>Find all programs that use employee file.</a:t>
            </a:r>
          </a:p>
          <a:p>
            <a:pPr lvl="2"/>
            <a:r>
              <a:rPr lang="en-US"/>
              <a:t>Modify file definitions.</a:t>
            </a:r>
          </a:p>
          <a:p>
            <a:pPr lvl="2"/>
            <a:r>
              <a:rPr lang="en-US"/>
              <a:t>Modify reports (as needed)</a:t>
            </a:r>
          </a:p>
          <a:p>
            <a:pPr lvl="2"/>
            <a:r>
              <a:rPr lang="en-US"/>
              <a:t>Recompile, fix new bugs.</a:t>
            </a:r>
          </a:p>
          <a:p>
            <a:r>
              <a:rPr lang="en-US" sz="2000"/>
              <a:t>Easier:  Keep two employee files?</a:t>
            </a:r>
          </a:p>
          <a:p>
            <a:pPr lvl="1"/>
            <a:r>
              <a:rPr lang="en-US" sz="2000"/>
              <a:t>BUT….</a:t>
            </a:r>
          </a:p>
        </p:txBody>
      </p:sp>
      <p:grpSp>
        <p:nvGrpSpPr>
          <p:cNvPr id="1096717" name="Group 13"/>
          <p:cNvGrpSpPr>
            <a:grpSpLocks/>
          </p:cNvGrpSpPr>
          <p:nvPr/>
        </p:nvGrpSpPr>
        <p:grpSpPr bwMode="auto">
          <a:xfrm>
            <a:off x="228600" y="1198563"/>
            <a:ext cx="7150100" cy="4459287"/>
            <a:chOff x="916" y="643"/>
            <a:chExt cx="4504" cy="2809"/>
          </a:xfrm>
        </p:grpSpPr>
        <p:sp>
          <p:nvSpPr>
            <p:cNvPr id="1096707" name="Rectangle 3"/>
            <p:cNvSpPr>
              <a:spLocks noChangeArrowheads="1"/>
            </p:cNvSpPr>
            <p:nvPr/>
          </p:nvSpPr>
          <p:spPr bwMode="auto">
            <a:xfrm>
              <a:off x="916" y="868"/>
              <a:ext cx="1576" cy="1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b="0"/>
                <a:t>File Division</a:t>
              </a:r>
            </a:p>
            <a:p>
              <a:pPr algn="l"/>
              <a:r>
                <a:rPr lang="en-US" b="0"/>
                <a:t>01 Employees</a:t>
              </a:r>
            </a:p>
            <a:p>
              <a:pPr algn="l"/>
              <a:r>
                <a:rPr lang="en-US" b="0"/>
                <a:t>  02 ID</a:t>
              </a:r>
            </a:p>
            <a:p>
              <a:pPr algn="l"/>
              <a:r>
                <a:rPr lang="en-US" b="0"/>
                <a:t>  02 Name</a:t>
              </a:r>
            </a:p>
            <a:p>
              <a:pPr algn="l"/>
              <a:r>
                <a:rPr lang="en-US" b="0"/>
                <a:t>  02 Address</a:t>
              </a:r>
            </a:p>
            <a:p>
              <a:pPr algn="l"/>
              <a:endParaRPr lang="en-US" b="0">
                <a:solidFill>
                  <a:schemeClr val="tx2"/>
                </a:solidFill>
              </a:endParaRPr>
            </a:p>
            <a:p>
              <a:pPr algn="l"/>
              <a:r>
                <a:rPr lang="en-US" b="0"/>
                <a:t>01 Department</a:t>
              </a:r>
            </a:p>
            <a:p>
              <a:pPr algn="l"/>
              <a:r>
                <a:rPr lang="en-US" b="0"/>
                <a:t>  02 ID</a:t>
              </a:r>
            </a:p>
            <a:p>
              <a:pPr algn="l"/>
              <a:r>
                <a:rPr lang="en-US" b="0"/>
                <a:t>  02 . . .</a:t>
              </a:r>
            </a:p>
          </p:txBody>
        </p:sp>
        <p:sp>
          <p:nvSpPr>
            <p:cNvPr id="1096708" name="Rectangle 4"/>
            <p:cNvSpPr>
              <a:spLocks noChangeArrowheads="1"/>
            </p:cNvSpPr>
            <p:nvPr/>
          </p:nvSpPr>
          <p:spPr bwMode="auto">
            <a:xfrm>
              <a:off x="1190" y="643"/>
              <a:ext cx="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0"/>
                <a:t>COBOL</a:t>
              </a:r>
            </a:p>
          </p:txBody>
        </p:sp>
        <p:sp>
          <p:nvSpPr>
            <p:cNvPr id="1096709" name="Rectangle 5"/>
            <p:cNvSpPr>
              <a:spLocks noChangeArrowheads="1"/>
            </p:cNvSpPr>
            <p:nvPr/>
          </p:nvSpPr>
          <p:spPr bwMode="auto">
            <a:xfrm>
              <a:off x="3460" y="868"/>
              <a:ext cx="1960" cy="712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sz="1800" b="0"/>
                <a:t>112 Davy Jones 999 Elm</a:t>
              </a:r>
            </a:p>
            <a:p>
              <a:pPr algn="l"/>
              <a:r>
                <a:rPr lang="en-US" sz="1800" b="0"/>
                <a:t>Street . . . 113 Peter Smith</a:t>
              </a:r>
            </a:p>
            <a:p>
              <a:pPr algn="l"/>
              <a:r>
                <a:rPr lang="en-US" sz="1800" b="0"/>
                <a:t>101 Oak St . . .</a:t>
              </a:r>
            </a:p>
          </p:txBody>
        </p:sp>
        <p:sp>
          <p:nvSpPr>
            <p:cNvPr id="1096710" name="Rectangle 6"/>
            <p:cNvSpPr>
              <a:spLocks noChangeArrowheads="1"/>
            </p:cNvSpPr>
            <p:nvPr/>
          </p:nvSpPr>
          <p:spPr bwMode="auto">
            <a:xfrm>
              <a:off x="3878" y="643"/>
              <a:ext cx="11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0"/>
                <a:t>Employee File</a:t>
              </a:r>
            </a:p>
          </p:txBody>
        </p:sp>
        <p:sp>
          <p:nvSpPr>
            <p:cNvPr id="1096711" name="Line 7"/>
            <p:cNvSpPr>
              <a:spLocks noChangeShapeType="1"/>
            </p:cNvSpPr>
            <p:nvPr/>
          </p:nvSpPr>
          <p:spPr bwMode="auto">
            <a:xfrm flipV="1">
              <a:off x="2112" y="1104"/>
              <a:ext cx="1296" cy="14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12" name="Rectangle 8"/>
            <p:cNvSpPr>
              <a:spLocks noChangeArrowheads="1"/>
            </p:cNvSpPr>
            <p:nvPr/>
          </p:nvSpPr>
          <p:spPr bwMode="auto">
            <a:xfrm>
              <a:off x="950" y="2611"/>
              <a:ext cx="1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b="0"/>
                <a:t>More programs</a:t>
              </a:r>
            </a:p>
          </p:txBody>
        </p:sp>
        <p:sp>
          <p:nvSpPr>
            <p:cNvPr id="1096713" name="Rectangle 9"/>
            <p:cNvSpPr>
              <a:spLocks noChangeArrowheads="1"/>
            </p:cNvSpPr>
            <p:nvPr/>
          </p:nvSpPr>
          <p:spPr bwMode="auto">
            <a:xfrm>
              <a:off x="964" y="2836"/>
              <a:ext cx="1528" cy="6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b="0"/>
                <a:t>File Division</a:t>
              </a:r>
            </a:p>
            <a:p>
              <a:pPr algn="l"/>
              <a:r>
                <a:rPr lang="en-US" b="0"/>
                <a:t>01 Employees</a:t>
              </a:r>
            </a:p>
            <a:p>
              <a:pPr algn="l"/>
              <a:r>
                <a:rPr lang="en-US" b="0"/>
                <a:t>...</a:t>
              </a:r>
            </a:p>
          </p:txBody>
        </p:sp>
        <p:sp>
          <p:nvSpPr>
            <p:cNvPr id="1096714" name="Line 10"/>
            <p:cNvSpPr>
              <a:spLocks noChangeShapeType="1"/>
            </p:cNvSpPr>
            <p:nvPr/>
          </p:nvSpPr>
          <p:spPr bwMode="auto">
            <a:xfrm flipV="1">
              <a:off x="2064" y="1344"/>
              <a:ext cx="1296" cy="17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16" name="Rectangle 12"/>
            <p:cNvSpPr>
              <a:spLocks noChangeArrowheads="1"/>
            </p:cNvSpPr>
            <p:nvPr/>
          </p:nvSpPr>
          <p:spPr bwMode="auto">
            <a:xfrm>
              <a:off x="1179" y="1740"/>
              <a:ext cx="11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>
                  <a:solidFill>
                    <a:schemeClr val="tx2"/>
                  </a:solidFill>
                </a:rPr>
                <a:t> 02 Cell Phone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Database</a:t>
            </a:r>
          </a:p>
        </p:txBody>
      </p:sp>
      <p:grpSp>
        <p:nvGrpSpPr>
          <p:cNvPr id="1100818" name="Group 18"/>
          <p:cNvGrpSpPr>
            <a:grpSpLocks/>
          </p:cNvGrpSpPr>
          <p:nvPr/>
        </p:nvGrpSpPr>
        <p:grpSpPr bwMode="auto">
          <a:xfrm>
            <a:off x="1600200" y="1371600"/>
            <a:ext cx="6781800" cy="5254625"/>
            <a:chOff x="1392" y="624"/>
            <a:chExt cx="4272" cy="3310"/>
          </a:xfrm>
        </p:grpSpPr>
        <p:graphicFrame>
          <p:nvGraphicFramePr>
            <p:cNvPr id="1100804" name="Object 4"/>
            <p:cNvGraphicFramePr>
              <a:graphicFrameLocks noChangeAspect="1"/>
            </p:cNvGraphicFramePr>
            <p:nvPr/>
          </p:nvGraphicFramePr>
          <p:xfrm>
            <a:off x="1680" y="992"/>
            <a:ext cx="555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2249640" imgH="3468960" progId="">
                    <p:embed/>
                  </p:oleObj>
                </mc:Choice>
                <mc:Fallback>
                  <p:oleObj name="Clip" r:id="rId3" imgW="2249640" imgH="34689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992"/>
                          <a:ext cx="555" cy="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0805" name="Object 5"/>
            <p:cNvGraphicFramePr>
              <a:graphicFrameLocks noChangeAspect="1"/>
            </p:cNvGraphicFramePr>
            <p:nvPr/>
          </p:nvGraphicFramePr>
          <p:xfrm>
            <a:off x="2277" y="1031"/>
            <a:ext cx="555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2249640" imgH="3468960" progId="">
                    <p:embed/>
                  </p:oleObj>
                </mc:Choice>
                <mc:Fallback>
                  <p:oleObj name="Clip" r:id="rId5" imgW="2249640" imgH="346896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" y="1031"/>
                          <a:ext cx="555" cy="8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0806" name="Object 6"/>
            <p:cNvGraphicFramePr>
              <a:graphicFrameLocks noChangeAspect="1"/>
            </p:cNvGraphicFramePr>
            <p:nvPr/>
          </p:nvGraphicFramePr>
          <p:xfrm>
            <a:off x="1958" y="912"/>
            <a:ext cx="556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2249640" imgH="3468960" progId="">
                    <p:embed/>
                  </p:oleObj>
                </mc:Choice>
                <mc:Fallback>
                  <p:oleObj name="Clip" r:id="rId6" imgW="2249640" imgH="34689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8" y="912"/>
                          <a:ext cx="556" cy="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0807" name="Object 7"/>
            <p:cNvGraphicFramePr>
              <a:graphicFrameLocks noChangeAspect="1"/>
            </p:cNvGraphicFramePr>
            <p:nvPr/>
          </p:nvGraphicFramePr>
          <p:xfrm>
            <a:off x="1998" y="1191"/>
            <a:ext cx="556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2249640" imgH="3468960" progId="">
                    <p:embed/>
                  </p:oleObj>
                </mc:Choice>
                <mc:Fallback>
                  <p:oleObj name="Clip" r:id="rId7" imgW="2249640" imgH="34689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8" y="1191"/>
                          <a:ext cx="556" cy="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0808" name="Text Box 8"/>
            <p:cNvSpPr txBox="1">
              <a:spLocks noChangeArrowheads="1"/>
            </p:cNvSpPr>
            <p:nvPr/>
          </p:nvSpPr>
          <p:spPr bwMode="auto">
            <a:xfrm>
              <a:off x="1824" y="624"/>
              <a:ext cx="104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rgbClr val="0000FF"/>
                  </a:solidFill>
                </a:rPr>
                <a:t>Customers</a:t>
              </a:r>
            </a:p>
          </p:txBody>
        </p:sp>
        <p:sp>
          <p:nvSpPr>
            <p:cNvPr id="1100809" name="Text Box 9"/>
            <p:cNvSpPr txBox="1">
              <a:spLocks noChangeArrowheads="1"/>
            </p:cNvSpPr>
            <p:nvPr/>
          </p:nvSpPr>
          <p:spPr bwMode="auto">
            <a:xfrm>
              <a:off x="1440" y="1968"/>
              <a:ext cx="70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rgbClr val="0000FF"/>
                  </a:solidFill>
                </a:rPr>
                <a:t>Orders</a:t>
              </a:r>
            </a:p>
          </p:txBody>
        </p:sp>
        <p:graphicFrame>
          <p:nvGraphicFramePr>
            <p:cNvPr id="1100810" name="Object 10"/>
            <p:cNvGraphicFramePr>
              <a:graphicFrameLocks noChangeAspect="1"/>
            </p:cNvGraphicFramePr>
            <p:nvPr/>
          </p:nvGraphicFramePr>
          <p:xfrm>
            <a:off x="1776" y="2112"/>
            <a:ext cx="688" cy="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1093320" imgH="1115280" progId="">
                    <p:embed/>
                  </p:oleObj>
                </mc:Choice>
                <mc:Fallback>
                  <p:oleObj name="Clip" r:id="rId8" imgW="1093320" imgH="111528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112"/>
                          <a:ext cx="688" cy="7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0811" name="Rectangle 11"/>
            <p:cNvSpPr>
              <a:spLocks noChangeArrowheads="1"/>
            </p:cNvSpPr>
            <p:nvPr/>
          </p:nvSpPr>
          <p:spPr bwMode="auto">
            <a:xfrm>
              <a:off x="1392" y="3024"/>
              <a:ext cx="1872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>
                <a:tabLst>
                  <a:tab pos="568325" algn="l"/>
                  <a:tab pos="1941513" algn="l"/>
                </a:tabLst>
              </a:pPr>
              <a:r>
                <a:rPr lang="en-US" sz="1800" b="0" u="sng">
                  <a:solidFill>
                    <a:srgbClr val="0000FF"/>
                  </a:solidFill>
                </a:rPr>
                <a:t>Item	Description	Quantity</a:t>
              </a:r>
              <a:endParaRPr lang="en-US" sz="1800" b="0">
                <a:solidFill>
                  <a:srgbClr val="0000FF"/>
                </a:solidFill>
              </a:endParaRPr>
            </a:p>
            <a:p>
              <a:pPr algn="l">
                <a:tabLst>
                  <a:tab pos="568325" algn="l"/>
                  <a:tab pos="1941513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998	Dog Food	12</a:t>
              </a:r>
            </a:p>
            <a:p>
              <a:pPr algn="l">
                <a:tabLst>
                  <a:tab pos="568325" algn="l"/>
                  <a:tab pos="1941513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764	Cat Food	11</a:t>
              </a:r>
            </a:p>
          </p:txBody>
        </p:sp>
        <p:sp>
          <p:nvSpPr>
            <p:cNvPr id="1100812" name="Line 12"/>
            <p:cNvSpPr>
              <a:spLocks noChangeShapeType="1"/>
            </p:cNvSpPr>
            <p:nvPr/>
          </p:nvSpPr>
          <p:spPr bwMode="auto">
            <a:xfrm flipH="1">
              <a:off x="2016" y="2592"/>
              <a:ext cx="96" cy="4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813" name="Text Box 13"/>
            <p:cNvSpPr txBox="1">
              <a:spLocks noChangeArrowheads="1"/>
            </p:cNvSpPr>
            <p:nvPr/>
          </p:nvSpPr>
          <p:spPr bwMode="auto">
            <a:xfrm>
              <a:off x="2054" y="2761"/>
              <a:ext cx="58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rgbClr val="0000FF"/>
                  </a:solidFill>
                </a:rPr>
                <a:t>Items</a:t>
              </a:r>
            </a:p>
          </p:txBody>
        </p:sp>
        <p:sp>
          <p:nvSpPr>
            <p:cNvPr id="1100814" name="Rectangle 14"/>
            <p:cNvSpPr>
              <a:spLocks noChangeArrowheads="1"/>
            </p:cNvSpPr>
            <p:nvPr/>
          </p:nvSpPr>
          <p:spPr bwMode="auto">
            <a:xfrm>
              <a:off x="3264" y="912"/>
              <a:ext cx="2016" cy="14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r>
                <a:rPr lang="en-US" sz="2400" b="0">
                  <a:solidFill>
                    <a:srgbClr val="0000FF"/>
                  </a:solidFill>
                </a:rPr>
                <a:t>Customer</a:t>
              </a:r>
            </a:p>
          </p:txBody>
        </p:sp>
        <p:sp>
          <p:nvSpPr>
            <p:cNvPr id="1100815" name="Rectangle 15"/>
            <p:cNvSpPr>
              <a:spLocks noChangeArrowheads="1"/>
            </p:cNvSpPr>
            <p:nvPr/>
          </p:nvSpPr>
          <p:spPr bwMode="auto">
            <a:xfrm>
              <a:off x="3408" y="1200"/>
              <a:ext cx="1776" cy="100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r>
                <a:rPr lang="en-US" sz="2400" b="0">
                  <a:solidFill>
                    <a:srgbClr val="0000FF"/>
                  </a:solidFill>
                </a:rPr>
                <a:t>Order</a:t>
              </a:r>
            </a:p>
          </p:txBody>
        </p:sp>
        <p:sp>
          <p:nvSpPr>
            <p:cNvPr id="1100816" name="Rectangle 16"/>
            <p:cNvSpPr>
              <a:spLocks noChangeArrowheads="1"/>
            </p:cNvSpPr>
            <p:nvPr/>
          </p:nvSpPr>
          <p:spPr bwMode="auto">
            <a:xfrm>
              <a:off x="3552" y="1536"/>
              <a:ext cx="1488" cy="48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Items Ordered</a:t>
              </a:r>
            </a:p>
          </p:txBody>
        </p:sp>
        <p:sp>
          <p:nvSpPr>
            <p:cNvPr id="1100817" name="Text Box 17"/>
            <p:cNvSpPr txBox="1">
              <a:spLocks noChangeArrowheads="1"/>
            </p:cNvSpPr>
            <p:nvPr/>
          </p:nvSpPr>
          <p:spPr bwMode="auto">
            <a:xfrm>
              <a:off x="3456" y="2496"/>
              <a:ext cx="2208" cy="1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To retrieve data, you must start at the top (customer). When you retrieve a customer, you retrieve all nested data.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Database</a:t>
            </a:r>
          </a:p>
        </p:txBody>
      </p:sp>
      <p:grpSp>
        <p:nvGrpSpPr>
          <p:cNvPr id="1102871" name="Group 23"/>
          <p:cNvGrpSpPr>
            <a:grpSpLocks/>
          </p:cNvGrpSpPr>
          <p:nvPr/>
        </p:nvGrpSpPr>
        <p:grpSpPr bwMode="auto">
          <a:xfrm>
            <a:off x="990600" y="1368425"/>
            <a:ext cx="7112000" cy="4119563"/>
            <a:chOff x="624" y="862"/>
            <a:chExt cx="4480" cy="2595"/>
          </a:xfrm>
        </p:grpSpPr>
        <p:sp>
          <p:nvSpPr>
            <p:cNvPr id="1102851" name="Rectangle 3"/>
            <p:cNvSpPr>
              <a:spLocks noChangeArrowheads="1"/>
            </p:cNvSpPr>
            <p:nvPr/>
          </p:nvSpPr>
          <p:spPr bwMode="auto">
            <a:xfrm>
              <a:off x="1200" y="1239"/>
              <a:ext cx="110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Customer</a:t>
              </a:r>
            </a:p>
          </p:txBody>
        </p:sp>
        <p:sp>
          <p:nvSpPr>
            <p:cNvPr id="1102852" name="Rectangle 4"/>
            <p:cNvSpPr>
              <a:spLocks noChangeArrowheads="1"/>
            </p:cNvSpPr>
            <p:nvPr/>
          </p:nvSpPr>
          <p:spPr bwMode="auto">
            <a:xfrm>
              <a:off x="1200" y="2151"/>
              <a:ext cx="1104" cy="4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Order</a:t>
              </a:r>
            </a:p>
          </p:txBody>
        </p:sp>
        <p:sp>
          <p:nvSpPr>
            <p:cNvPr id="1102853" name="Rectangle 5"/>
            <p:cNvSpPr>
              <a:spLocks noChangeArrowheads="1"/>
            </p:cNvSpPr>
            <p:nvPr/>
          </p:nvSpPr>
          <p:spPr bwMode="auto">
            <a:xfrm>
              <a:off x="3024" y="2151"/>
              <a:ext cx="1008" cy="4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Items</a:t>
              </a:r>
            </a:p>
            <a:p>
              <a:r>
                <a:rPr lang="en-US" sz="2400" b="0">
                  <a:solidFill>
                    <a:srgbClr val="0000FF"/>
                  </a:solidFill>
                </a:rPr>
                <a:t>Ordered</a:t>
              </a:r>
            </a:p>
          </p:txBody>
        </p:sp>
        <p:sp>
          <p:nvSpPr>
            <p:cNvPr id="1102854" name="Rectangle 6"/>
            <p:cNvSpPr>
              <a:spLocks noChangeArrowheads="1"/>
            </p:cNvSpPr>
            <p:nvPr/>
          </p:nvSpPr>
          <p:spPr bwMode="auto">
            <a:xfrm>
              <a:off x="3024" y="3015"/>
              <a:ext cx="1008" cy="38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Items</a:t>
              </a:r>
            </a:p>
          </p:txBody>
        </p:sp>
        <p:sp>
          <p:nvSpPr>
            <p:cNvPr id="1102855" name="Line 7"/>
            <p:cNvSpPr>
              <a:spLocks noChangeShapeType="1"/>
            </p:cNvSpPr>
            <p:nvPr/>
          </p:nvSpPr>
          <p:spPr bwMode="auto">
            <a:xfrm>
              <a:off x="1728" y="1815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856" name="Line 8"/>
            <p:cNvSpPr>
              <a:spLocks noChangeShapeType="1"/>
            </p:cNvSpPr>
            <p:nvPr/>
          </p:nvSpPr>
          <p:spPr bwMode="auto">
            <a:xfrm>
              <a:off x="2304" y="2391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857" name="Line 9"/>
            <p:cNvSpPr>
              <a:spLocks noChangeShapeType="1"/>
            </p:cNvSpPr>
            <p:nvPr/>
          </p:nvSpPr>
          <p:spPr bwMode="auto">
            <a:xfrm flipV="1">
              <a:off x="3552" y="2631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858" name="Line 10"/>
            <p:cNvSpPr>
              <a:spLocks noChangeShapeType="1"/>
            </p:cNvSpPr>
            <p:nvPr/>
          </p:nvSpPr>
          <p:spPr bwMode="auto">
            <a:xfrm>
              <a:off x="1728" y="903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860" name="Text Box 12"/>
            <p:cNvSpPr txBox="1">
              <a:spLocks noChangeArrowheads="1"/>
            </p:cNvSpPr>
            <p:nvPr/>
          </p:nvSpPr>
          <p:spPr bwMode="auto">
            <a:xfrm>
              <a:off x="1814" y="862"/>
              <a:ext cx="8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>
                  <a:solidFill>
                    <a:schemeClr val="tx2"/>
                  </a:solidFill>
                </a:rPr>
                <a:t>Entry point</a:t>
              </a:r>
            </a:p>
          </p:txBody>
        </p:sp>
        <p:grpSp>
          <p:nvGrpSpPr>
            <p:cNvPr id="1102863" name="Group 15"/>
            <p:cNvGrpSpPr>
              <a:grpSpLocks/>
            </p:cNvGrpSpPr>
            <p:nvPr/>
          </p:nvGrpSpPr>
          <p:grpSpPr bwMode="auto">
            <a:xfrm>
              <a:off x="4032" y="3207"/>
              <a:ext cx="1072" cy="250"/>
              <a:chOff x="4032" y="3207"/>
              <a:chExt cx="1072" cy="250"/>
            </a:xfrm>
          </p:grpSpPr>
          <p:sp>
            <p:nvSpPr>
              <p:cNvPr id="1102859" name="Line 11"/>
              <p:cNvSpPr>
                <a:spLocks noChangeShapeType="1"/>
              </p:cNvSpPr>
              <p:nvPr/>
            </p:nvSpPr>
            <p:spPr bwMode="auto">
              <a:xfrm flipH="1">
                <a:off x="4032" y="3207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861" name="Text Box 13"/>
              <p:cNvSpPr txBox="1">
                <a:spLocks noChangeArrowheads="1"/>
              </p:cNvSpPr>
              <p:nvPr/>
            </p:nvSpPr>
            <p:spPr bwMode="auto">
              <a:xfrm>
                <a:off x="4224" y="3207"/>
                <a:ext cx="88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chemeClr val="tx2"/>
                    </a:solidFill>
                  </a:rPr>
                  <a:t>Entry point</a:t>
                </a:r>
              </a:p>
            </p:txBody>
          </p:sp>
        </p:grpSp>
        <p:grpSp>
          <p:nvGrpSpPr>
            <p:cNvPr id="1102867" name="Group 19"/>
            <p:cNvGrpSpPr>
              <a:grpSpLocks/>
            </p:cNvGrpSpPr>
            <p:nvPr/>
          </p:nvGrpSpPr>
          <p:grpSpPr bwMode="auto">
            <a:xfrm>
              <a:off x="624" y="2640"/>
              <a:ext cx="880" cy="537"/>
              <a:chOff x="624" y="2640"/>
              <a:chExt cx="880" cy="537"/>
            </a:xfrm>
          </p:grpSpPr>
          <p:sp>
            <p:nvSpPr>
              <p:cNvPr id="1102865" name="Line 17"/>
              <p:cNvSpPr>
                <a:spLocks noChangeShapeType="1"/>
              </p:cNvSpPr>
              <p:nvPr/>
            </p:nvSpPr>
            <p:spPr bwMode="auto">
              <a:xfrm flipV="1">
                <a:off x="1152" y="2640"/>
                <a:ext cx="192" cy="28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866" name="Text Box 18"/>
              <p:cNvSpPr txBox="1">
                <a:spLocks noChangeArrowheads="1"/>
              </p:cNvSpPr>
              <p:nvPr/>
            </p:nvSpPr>
            <p:spPr bwMode="auto">
              <a:xfrm>
                <a:off x="624" y="2928"/>
                <a:ext cx="88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chemeClr val="tx2"/>
                    </a:solidFill>
                  </a:rPr>
                  <a:t>Entry point</a:t>
                </a:r>
              </a:p>
            </p:txBody>
          </p:sp>
        </p:grpSp>
        <p:grpSp>
          <p:nvGrpSpPr>
            <p:cNvPr id="1102868" name="Group 20"/>
            <p:cNvGrpSpPr>
              <a:grpSpLocks/>
            </p:cNvGrpSpPr>
            <p:nvPr/>
          </p:nvGrpSpPr>
          <p:grpSpPr bwMode="auto">
            <a:xfrm>
              <a:off x="4032" y="2352"/>
              <a:ext cx="1072" cy="250"/>
              <a:chOff x="4032" y="3207"/>
              <a:chExt cx="1072" cy="250"/>
            </a:xfrm>
          </p:grpSpPr>
          <p:sp>
            <p:nvSpPr>
              <p:cNvPr id="1102869" name="Line 21"/>
              <p:cNvSpPr>
                <a:spLocks noChangeShapeType="1"/>
              </p:cNvSpPr>
              <p:nvPr/>
            </p:nvSpPr>
            <p:spPr bwMode="auto">
              <a:xfrm flipH="1">
                <a:off x="4032" y="3207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870" name="Text Box 22"/>
              <p:cNvSpPr txBox="1">
                <a:spLocks noChangeArrowheads="1"/>
              </p:cNvSpPr>
              <p:nvPr/>
            </p:nvSpPr>
            <p:spPr bwMode="auto">
              <a:xfrm>
                <a:off x="4224" y="3207"/>
                <a:ext cx="88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chemeClr val="tx2"/>
                    </a:solidFill>
                  </a:rPr>
                  <a:t>Entry point</a:t>
                </a: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Database</a:t>
            </a:r>
          </a:p>
        </p:txBody>
      </p:sp>
      <p:grpSp>
        <p:nvGrpSpPr>
          <p:cNvPr id="1104903" name="Group 7"/>
          <p:cNvGrpSpPr>
            <a:grpSpLocks/>
          </p:cNvGrpSpPr>
          <p:nvPr/>
        </p:nvGrpSpPr>
        <p:grpSpPr bwMode="auto">
          <a:xfrm>
            <a:off x="1981200" y="1905000"/>
            <a:ext cx="5638800" cy="2590800"/>
            <a:chOff x="1248" y="1200"/>
            <a:chExt cx="3552" cy="1632"/>
          </a:xfrm>
        </p:grpSpPr>
        <p:sp>
          <p:nvSpPr>
            <p:cNvPr id="1104899" name="Rectangle 3"/>
            <p:cNvSpPr>
              <a:spLocks noChangeArrowheads="1"/>
            </p:cNvSpPr>
            <p:nvPr/>
          </p:nvSpPr>
          <p:spPr bwMode="auto">
            <a:xfrm>
              <a:off x="1248" y="1200"/>
              <a:ext cx="355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>
                  <a:solidFill>
                    <a:srgbClr val="0000FF"/>
                  </a:solidFill>
                </a:rPr>
                <a:t>Customer(</a:t>
              </a:r>
              <a:r>
                <a:rPr lang="en-US" u="sng">
                  <a:solidFill>
                    <a:srgbClr val="0000FF"/>
                  </a:solidFill>
                </a:rPr>
                <a:t>CustomerID</a:t>
              </a:r>
              <a:r>
                <a:rPr lang="en-US">
                  <a:solidFill>
                    <a:srgbClr val="0000FF"/>
                  </a:solidFill>
                </a:rPr>
                <a:t>, Name, … </a:t>
              </a:r>
            </a:p>
          </p:txBody>
        </p:sp>
        <p:sp>
          <p:nvSpPr>
            <p:cNvPr id="1104900" name="Rectangle 4"/>
            <p:cNvSpPr>
              <a:spLocks noChangeArrowheads="1"/>
            </p:cNvSpPr>
            <p:nvPr/>
          </p:nvSpPr>
          <p:spPr bwMode="auto">
            <a:xfrm>
              <a:off x="1248" y="1632"/>
              <a:ext cx="355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>
                  <a:solidFill>
                    <a:srgbClr val="0000FF"/>
                  </a:solidFill>
                </a:rPr>
                <a:t>Order(</a:t>
              </a:r>
              <a:r>
                <a:rPr lang="en-US" u="sng">
                  <a:solidFill>
                    <a:srgbClr val="0000FF"/>
                  </a:solidFill>
                </a:rPr>
                <a:t>OrderID</a:t>
              </a:r>
              <a:r>
                <a:rPr lang="en-US">
                  <a:solidFill>
                    <a:srgbClr val="0000FF"/>
                  </a:solidFill>
                </a:rPr>
                <a:t>, CustomerID, OrderDate, …  </a:t>
              </a:r>
            </a:p>
          </p:txBody>
        </p:sp>
        <p:sp>
          <p:nvSpPr>
            <p:cNvPr id="1104901" name="Rectangle 5"/>
            <p:cNvSpPr>
              <a:spLocks noChangeArrowheads="1"/>
            </p:cNvSpPr>
            <p:nvPr/>
          </p:nvSpPr>
          <p:spPr bwMode="auto">
            <a:xfrm>
              <a:off x="1248" y="2064"/>
              <a:ext cx="355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>
                  <a:solidFill>
                    <a:srgbClr val="0000FF"/>
                  </a:solidFill>
                </a:rPr>
                <a:t>ItemsOrdered(</a:t>
              </a:r>
              <a:r>
                <a:rPr lang="en-US" u="sng">
                  <a:solidFill>
                    <a:srgbClr val="0000FF"/>
                  </a:solidFill>
                </a:rPr>
                <a:t>OrderID</a:t>
              </a:r>
              <a:r>
                <a:rPr lang="en-US">
                  <a:solidFill>
                    <a:srgbClr val="0000FF"/>
                  </a:solidFill>
                </a:rPr>
                <a:t>, </a:t>
              </a:r>
              <a:r>
                <a:rPr lang="en-US" u="sng">
                  <a:solidFill>
                    <a:srgbClr val="0000FF"/>
                  </a:solidFill>
                </a:rPr>
                <a:t>ItemID</a:t>
              </a:r>
              <a:r>
                <a:rPr lang="en-US">
                  <a:solidFill>
                    <a:srgbClr val="0000FF"/>
                  </a:solidFill>
                </a:rPr>
                <a:t>, Quantity, … </a:t>
              </a:r>
            </a:p>
          </p:txBody>
        </p:sp>
        <p:sp>
          <p:nvSpPr>
            <p:cNvPr id="110490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3552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>
                  <a:solidFill>
                    <a:srgbClr val="0000FF"/>
                  </a:solidFill>
                </a:rPr>
                <a:t>Items(</a:t>
              </a:r>
              <a:r>
                <a:rPr lang="en-US" u="sng">
                  <a:solidFill>
                    <a:srgbClr val="0000FF"/>
                  </a:solidFill>
                </a:rPr>
                <a:t>ItemID</a:t>
              </a:r>
              <a:r>
                <a:rPr lang="en-US">
                  <a:solidFill>
                    <a:srgbClr val="0000FF"/>
                  </a:solidFill>
                </a:rPr>
                <a:t>, Description, Price, … 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DBMS</a:t>
            </a:r>
          </a:p>
        </p:txBody>
      </p:sp>
      <p:grpSp>
        <p:nvGrpSpPr>
          <p:cNvPr id="1106969" name="Group 25"/>
          <p:cNvGrpSpPr>
            <a:grpSpLocks/>
          </p:cNvGrpSpPr>
          <p:nvPr/>
        </p:nvGrpSpPr>
        <p:grpSpPr bwMode="auto">
          <a:xfrm>
            <a:off x="1066800" y="1295400"/>
            <a:ext cx="7543800" cy="4800600"/>
            <a:chOff x="1008" y="672"/>
            <a:chExt cx="4752" cy="3024"/>
          </a:xfrm>
        </p:grpSpPr>
        <p:sp>
          <p:nvSpPr>
            <p:cNvPr id="1106947" name="Rectangle 3"/>
            <p:cNvSpPr>
              <a:spLocks noChangeArrowheads="1"/>
            </p:cNvSpPr>
            <p:nvPr/>
          </p:nvSpPr>
          <p:spPr bwMode="auto">
            <a:xfrm>
              <a:off x="2688" y="672"/>
              <a:ext cx="1344" cy="19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Customer</a:t>
              </a:r>
            </a:p>
          </p:txBody>
        </p:sp>
        <p:sp>
          <p:nvSpPr>
            <p:cNvPr id="1106948" name="Rectangle 4"/>
            <p:cNvSpPr>
              <a:spLocks noChangeArrowheads="1"/>
            </p:cNvSpPr>
            <p:nvPr/>
          </p:nvSpPr>
          <p:spPr bwMode="auto">
            <a:xfrm>
              <a:off x="2688" y="864"/>
              <a:ext cx="134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 u="sng">
                  <a:solidFill>
                    <a:srgbClr val="0000FF"/>
                  </a:solidFill>
                </a:rPr>
                <a:t>CustomerID</a:t>
              </a:r>
              <a:endParaRPr lang="en-US" b="0">
                <a:solidFill>
                  <a:srgbClr val="0000FF"/>
                </a:solidFill>
              </a:endParaRP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Name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  <a:endParaRPr lang="en-US" b="0" u="sng">
                <a:solidFill>
                  <a:srgbClr val="0000FF"/>
                </a:solidFill>
              </a:endParaRPr>
            </a:p>
          </p:txBody>
        </p:sp>
        <p:sp>
          <p:nvSpPr>
            <p:cNvPr id="1106949" name="Rectangle 5"/>
            <p:cNvSpPr>
              <a:spLocks noChangeArrowheads="1"/>
            </p:cNvSpPr>
            <p:nvPr/>
          </p:nvSpPr>
          <p:spPr bwMode="auto">
            <a:xfrm>
              <a:off x="2688" y="1440"/>
              <a:ext cx="1344" cy="62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>
                  <a:solidFill>
                    <a:srgbClr val="0000FF"/>
                  </a:solidFill>
                </a:rPr>
                <a:t>Add Customer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Drop Customer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Change Address</a:t>
              </a:r>
            </a:p>
          </p:txBody>
        </p:sp>
        <p:sp>
          <p:nvSpPr>
            <p:cNvPr id="1106950" name="Rectangle 6"/>
            <p:cNvSpPr>
              <a:spLocks noChangeArrowheads="1"/>
            </p:cNvSpPr>
            <p:nvPr/>
          </p:nvSpPr>
          <p:spPr bwMode="auto">
            <a:xfrm>
              <a:off x="1008" y="672"/>
              <a:ext cx="1344" cy="19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Order</a:t>
              </a:r>
            </a:p>
          </p:txBody>
        </p:sp>
        <p:sp>
          <p:nvSpPr>
            <p:cNvPr id="1106951" name="Rectangle 7"/>
            <p:cNvSpPr>
              <a:spLocks noChangeArrowheads="1"/>
            </p:cNvSpPr>
            <p:nvPr/>
          </p:nvSpPr>
          <p:spPr bwMode="auto">
            <a:xfrm>
              <a:off x="1008" y="864"/>
              <a:ext cx="134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 u="sng">
                  <a:solidFill>
                    <a:srgbClr val="0000FF"/>
                  </a:solidFill>
                </a:rPr>
                <a:t>OrderID</a:t>
              </a:r>
              <a:endParaRPr lang="en-US" b="0">
                <a:solidFill>
                  <a:srgbClr val="0000FF"/>
                </a:solidFill>
              </a:endParaRP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CustomerID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  <a:endParaRPr lang="en-US" b="0" u="sng">
                <a:solidFill>
                  <a:srgbClr val="0000FF"/>
                </a:solidFill>
              </a:endParaRPr>
            </a:p>
          </p:txBody>
        </p:sp>
        <p:sp>
          <p:nvSpPr>
            <p:cNvPr id="1106952" name="Rectangle 8"/>
            <p:cNvSpPr>
              <a:spLocks noChangeArrowheads="1"/>
            </p:cNvSpPr>
            <p:nvPr/>
          </p:nvSpPr>
          <p:spPr bwMode="auto">
            <a:xfrm>
              <a:off x="1008" y="1440"/>
              <a:ext cx="1344" cy="62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>
                  <a:solidFill>
                    <a:srgbClr val="0000FF"/>
                  </a:solidFill>
                </a:rPr>
                <a:t>NewOrder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DeleteOrder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</a:p>
          </p:txBody>
        </p:sp>
        <p:sp>
          <p:nvSpPr>
            <p:cNvPr id="1106953" name="Rectangle 9"/>
            <p:cNvSpPr>
              <a:spLocks noChangeArrowheads="1"/>
            </p:cNvSpPr>
            <p:nvPr/>
          </p:nvSpPr>
          <p:spPr bwMode="auto">
            <a:xfrm>
              <a:off x="1008" y="2256"/>
              <a:ext cx="1344" cy="19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OrderItem</a:t>
              </a:r>
            </a:p>
          </p:txBody>
        </p:sp>
        <p:sp>
          <p:nvSpPr>
            <p:cNvPr id="1106954" name="Rectangle 10"/>
            <p:cNvSpPr>
              <a:spLocks noChangeArrowheads="1"/>
            </p:cNvSpPr>
            <p:nvPr/>
          </p:nvSpPr>
          <p:spPr bwMode="auto">
            <a:xfrm>
              <a:off x="1008" y="2448"/>
              <a:ext cx="134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 u="sng">
                  <a:solidFill>
                    <a:srgbClr val="0000FF"/>
                  </a:solidFill>
                </a:rPr>
                <a:t>OrderID</a:t>
              </a:r>
              <a:endParaRPr lang="en-US" b="0">
                <a:solidFill>
                  <a:srgbClr val="0000FF"/>
                </a:solidFill>
              </a:endParaRPr>
            </a:p>
            <a:p>
              <a:pPr algn="l"/>
              <a:r>
                <a:rPr lang="en-US" b="0" u="sng">
                  <a:solidFill>
                    <a:srgbClr val="0000FF"/>
                  </a:solidFill>
                </a:rPr>
                <a:t>ItemID</a:t>
              </a:r>
              <a:endParaRPr lang="en-US" b="0">
                <a:solidFill>
                  <a:srgbClr val="0000FF"/>
                </a:solidFill>
              </a:endParaRP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  <a:endParaRPr lang="en-US" b="0" u="sng">
                <a:solidFill>
                  <a:srgbClr val="0000FF"/>
                </a:solidFill>
              </a:endParaRPr>
            </a:p>
          </p:txBody>
        </p:sp>
        <p:sp>
          <p:nvSpPr>
            <p:cNvPr id="1106955" name="Rectangle 11"/>
            <p:cNvSpPr>
              <a:spLocks noChangeArrowheads="1"/>
            </p:cNvSpPr>
            <p:nvPr/>
          </p:nvSpPr>
          <p:spPr bwMode="auto">
            <a:xfrm>
              <a:off x="1008" y="3024"/>
              <a:ext cx="1344" cy="62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>
                  <a:solidFill>
                    <a:srgbClr val="0000FF"/>
                  </a:solidFill>
                </a:rPr>
                <a:t>OrderItem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DropOrderItem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</a:p>
          </p:txBody>
        </p:sp>
        <p:sp>
          <p:nvSpPr>
            <p:cNvPr id="1106956" name="Rectangle 12"/>
            <p:cNvSpPr>
              <a:spLocks noChangeArrowheads="1"/>
            </p:cNvSpPr>
            <p:nvPr/>
          </p:nvSpPr>
          <p:spPr bwMode="auto">
            <a:xfrm>
              <a:off x="2688" y="2304"/>
              <a:ext cx="1344" cy="19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2400" b="0">
                  <a:solidFill>
                    <a:srgbClr val="0000FF"/>
                  </a:solidFill>
                </a:rPr>
                <a:t>Item</a:t>
              </a:r>
            </a:p>
          </p:txBody>
        </p:sp>
        <p:sp>
          <p:nvSpPr>
            <p:cNvPr id="1106957" name="Rectangle 13"/>
            <p:cNvSpPr>
              <a:spLocks noChangeArrowheads="1"/>
            </p:cNvSpPr>
            <p:nvPr/>
          </p:nvSpPr>
          <p:spPr bwMode="auto">
            <a:xfrm>
              <a:off x="2688" y="2496"/>
              <a:ext cx="134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 u="sng">
                  <a:solidFill>
                    <a:srgbClr val="0000FF"/>
                  </a:solidFill>
                </a:rPr>
                <a:t>ItemID</a:t>
              </a:r>
              <a:endParaRPr lang="en-US" b="0">
                <a:solidFill>
                  <a:srgbClr val="0000FF"/>
                </a:solidFill>
              </a:endParaRP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Description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… </a:t>
              </a:r>
              <a:endParaRPr lang="en-US" b="0" u="sng">
                <a:solidFill>
                  <a:srgbClr val="0000FF"/>
                </a:solidFill>
              </a:endParaRPr>
            </a:p>
          </p:txBody>
        </p:sp>
        <p:sp>
          <p:nvSpPr>
            <p:cNvPr id="1106958" name="Rectangle 14"/>
            <p:cNvSpPr>
              <a:spLocks noChangeArrowheads="1"/>
            </p:cNvSpPr>
            <p:nvPr/>
          </p:nvSpPr>
          <p:spPr bwMode="auto">
            <a:xfrm>
              <a:off x="2688" y="3072"/>
              <a:ext cx="1344" cy="62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b="0">
                  <a:solidFill>
                    <a:srgbClr val="0000FF"/>
                  </a:solidFill>
                </a:rPr>
                <a:t>New Item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Sell Item</a:t>
              </a:r>
            </a:p>
            <a:p>
              <a:pPr algn="l"/>
              <a:r>
                <a:rPr lang="en-US" b="0">
                  <a:solidFill>
                    <a:srgbClr val="0000FF"/>
                  </a:solidFill>
                </a:rPr>
                <a:t>Buy Item … </a:t>
              </a:r>
            </a:p>
          </p:txBody>
        </p:sp>
        <p:grpSp>
          <p:nvGrpSpPr>
            <p:cNvPr id="1106959" name="Group 15"/>
            <p:cNvGrpSpPr>
              <a:grpSpLocks/>
            </p:cNvGrpSpPr>
            <p:nvPr/>
          </p:nvGrpSpPr>
          <p:grpSpPr bwMode="auto">
            <a:xfrm>
              <a:off x="4416" y="864"/>
              <a:ext cx="1344" cy="1584"/>
              <a:chOff x="4416" y="864"/>
              <a:chExt cx="1344" cy="1584"/>
            </a:xfrm>
          </p:grpSpPr>
          <p:sp>
            <p:nvSpPr>
              <p:cNvPr id="1106960" name="Rectangle 16"/>
              <p:cNvSpPr>
                <a:spLocks noChangeArrowheads="1"/>
              </p:cNvSpPr>
              <p:nvPr/>
            </p:nvSpPr>
            <p:spPr bwMode="auto">
              <a:xfrm>
                <a:off x="4416" y="864"/>
                <a:ext cx="1344" cy="384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r>
                  <a:rPr lang="en-US" sz="2400" b="0">
                    <a:solidFill>
                      <a:srgbClr val="0000FF"/>
                    </a:solidFill>
                  </a:rPr>
                  <a:t>Government</a:t>
                </a:r>
              </a:p>
              <a:p>
                <a:r>
                  <a:rPr lang="en-US" sz="2400" b="0">
                    <a:solidFill>
                      <a:srgbClr val="0000FF"/>
                    </a:solidFill>
                  </a:rPr>
                  <a:t>Customer</a:t>
                </a:r>
              </a:p>
            </p:txBody>
          </p:sp>
          <p:sp>
            <p:nvSpPr>
              <p:cNvPr id="1106961" name="Rectangle 17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1344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ContactName</a:t>
                </a:r>
              </a:p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ContactPhone</a:t>
                </a:r>
              </a:p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Discount, … </a:t>
                </a:r>
                <a:endParaRPr lang="en-US" b="0" u="sng">
                  <a:solidFill>
                    <a:srgbClr val="0000FF"/>
                  </a:solidFill>
                </a:endParaRPr>
              </a:p>
            </p:txBody>
          </p:sp>
          <p:sp>
            <p:nvSpPr>
              <p:cNvPr id="1106962" name="Rectangle 18"/>
              <p:cNvSpPr>
                <a:spLocks noChangeArrowheads="1"/>
              </p:cNvSpPr>
              <p:nvPr/>
            </p:nvSpPr>
            <p:spPr bwMode="auto">
              <a:xfrm>
                <a:off x="4416" y="1824"/>
                <a:ext cx="1344" cy="624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NewContact</a:t>
                </a:r>
              </a:p>
            </p:txBody>
          </p:sp>
        </p:grpSp>
        <p:grpSp>
          <p:nvGrpSpPr>
            <p:cNvPr id="1106963" name="Group 19"/>
            <p:cNvGrpSpPr>
              <a:grpSpLocks/>
            </p:cNvGrpSpPr>
            <p:nvPr/>
          </p:nvGrpSpPr>
          <p:grpSpPr bwMode="auto">
            <a:xfrm>
              <a:off x="4320" y="1104"/>
              <a:ext cx="1344" cy="1584"/>
              <a:chOff x="4320" y="1104"/>
              <a:chExt cx="1344" cy="1584"/>
            </a:xfrm>
          </p:grpSpPr>
          <p:sp>
            <p:nvSpPr>
              <p:cNvPr id="1106964" name="Rectangle 20"/>
              <p:cNvSpPr>
                <a:spLocks noChangeArrowheads="1"/>
              </p:cNvSpPr>
              <p:nvPr/>
            </p:nvSpPr>
            <p:spPr bwMode="auto">
              <a:xfrm>
                <a:off x="4320" y="1104"/>
                <a:ext cx="1344" cy="384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r>
                  <a:rPr lang="en-US" sz="2400" b="0">
                    <a:solidFill>
                      <a:srgbClr val="0000FF"/>
                    </a:solidFill>
                  </a:rPr>
                  <a:t>Commercial</a:t>
                </a:r>
              </a:p>
              <a:p>
                <a:r>
                  <a:rPr lang="en-US" sz="2400" b="0">
                    <a:solidFill>
                      <a:srgbClr val="0000FF"/>
                    </a:solidFill>
                  </a:rPr>
                  <a:t>Customer</a:t>
                </a:r>
              </a:p>
            </p:txBody>
          </p:sp>
          <p:sp>
            <p:nvSpPr>
              <p:cNvPr id="1106965" name="Rectangle 21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344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ContactName</a:t>
                </a:r>
              </a:p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ContactPhone</a:t>
                </a:r>
              </a:p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… </a:t>
                </a:r>
                <a:endParaRPr lang="en-US" b="0" u="sng">
                  <a:solidFill>
                    <a:srgbClr val="0000FF"/>
                  </a:solidFill>
                </a:endParaRPr>
              </a:p>
            </p:txBody>
          </p:sp>
          <p:sp>
            <p:nvSpPr>
              <p:cNvPr id="1106966" name="Rectangle 22"/>
              <p:cNvSpPr>
                <a:spLocks noChangeArrowheads="1"/>
              </p:cNvSpPr>
              <p:nvPr/>
            </p:nvSpPr>
            <p:spPr bwMode="auto">
              <a:xfrm>
                <a:off x="4320" y="2064"/>
                <a:ext cx="1344" cy="624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b="0">
                    <a:solidFill>
                      <a:srgbClr val="0000FF"/>
                    </a:solidFill>
                  </a:rPr>
                  <a:t>NewContact</a:t>
                </a:r>
              </a:p>
            </p:txBody>
          </p:sp>
        </p:grpSp>
        <p:sp>
          <p:nvSpPr>
            <p:cNvPr id="1106967" name="Line 23"/>
            <p:cNvSpPr>
              <a:spLocks noChangeShapeType="1"/>
            </p:cNvSpPr>
            <p:nvPr/>
          </p:nvSpPr>
          <p:spPr bwMode="auto">
            <a:xfrm>
              <a:off x="4032" y="768"/>
              <a:ext cx="28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968" name="Line 24"/>
            <p:cNvSpPr>
              <a:spLocks noChangeShapeType="1"/>
            </p:cNvSpPr>
            <p:nvPr/>
          </p:nvSpPr>
          <p:spPr bwMode="auto">
            <a:xfrm>
              <a:off x="4032" y="768"/>
              <a:ext cx="38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Data Types for OODBMS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3810000" cy="4953000"/>
          </a:xfrm>
        </p:spPr>
        <p:txBody>
          <a:bodyPr/>
          <a:lstStyle/>
          <a:p>
            <a:r>
              <a:rPr lang="en-US" sz="2000"/>
              <a:t>Numbers</a:t>
            </a:r>
          </a:p>
          <a:p>
            <a:pPr lvl="1"/>
            <a:r>
              <a:rPr lang="en-US" sz="2000"/>
              <a:t>Integers</a:t>
            </a:r>
          </a:p>
          <a:p>
            <a:pPr lvl="1"/>
            <a:r>
              <a:rPr lang="en-US" sz="2000"/>
              <a:t>Reals</a:t>
            </a:r>
          </a:p>
          <a:p>
            <a:r>
              <a:rPr lang="en-US" sz="2000"/>
              <a:t>Text</a:t>
            </a:r>
          </a:p>
          <a:p>
            <a:pPr lvl="1"/>
            <a:r>
              <a:rPr lang="en-US" sz="2000"/>
              <a:t>Length</a:t>
            </a:r>
          </a:p>
          <a:p>
            <a:pPr lvl="1"/>
            <a:r>
              <a:rPr lang="en-US" sz="2000"/>
              <a:t>International</a:t>
            </a:r>
          </a:p>
          <a:p>
            <a:r>
              <a:rPr lang="en-US" sz="2000"/>
              <a:t>Date/Time</a:t>
            </a:r>
          </a:p>
          <a:p>
            <a:r>
              <a:rPr lang="en-US" sz="2000"/>
              <a:t>Images</a:t>
            </a:r>
          </a:p>
          <a:p>
            <a:pPr lvl="1"/>
            <a:r>
              <a:rPr lang="en-US" sz="2000"/>
              <a:t>Bitmap</a:t>
            </a:r>
          </a:p>
          <a:p>
            <a:pPr lvl="1"/>
            <a:r>
              <a:rPr lang="en-US" sz="2000"/>
              <a:t>Vector</a:t>
            </a:r>
          </a:p>
          <a:p>
            <a:r>
              <a:rPr lang="en-US" sz="2000"/>
              <a:t>Sound</a:t>
            </a:r>
          </a:p>
          <a:p>
            <a:pPr lvl="1"/>
            <a:r>
              <a:rPr lang="en-US" sz="2000"/>
              <a:t>Samples</a:t>
            </a:r>
          </a:p>
          <a:p>
            <a:pPr lvl="1"/>
            <a:r>
              <a:rPr lang="en-US" sz="2000"/>
              <a:t>MIDI</a:t>
            </a:r>
          </a:p>
          <a:p>
            <a:r>
              <a:rPr lang="en-US" sz="2000"/>
              <a:t>Video</a:t>
            </a:r>
          </a:p>
        </p:txBody>
      </p:sp>
      <p:grpSp>
        <p:nvGrpSpPr>
          <p:cNvPr id="1109151" name="Group 159"/>
          <p:cNvGrpSpPr>
            <a:grpSpLocks/>
          </p:cNvGrpSpPr>
          <p:nvPr/>
        </p:nvGrpSpPr>
        <p:grpSpPr bwMode="auto">
          <a:xfrm>
            <a:off x="2860675" y="1768475"/>
            <a:ext cx="5757863" cy="3402013"/>
            <a:chOff x="1802" y="1114"/>
            <a:chExt cx="3627" cy="2143"/>
          </a:xfrm>
        </p:grpSpPr>
        <p:sp>
          <p:nvSpPr>
            <p:cNvPr id="1108996" name="Rectangle 4"/>
            <p:cNvSpPr>
              <a:spLocks noChangeArrowheads="1"/>
            </p:cNvSpPr>
            <p:nvPr/>
          </p:nvSpPr>
          <p:spPr bwMode="auto">
            <a:xfrm>
              <a:off x="2592" y="1344"/>
              <a:ext cx="2837" cy="191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tint val="18039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997" name="Rectangle 5"/>
            <p:cNvSpPr>
              <a:spLocks noChangeArrowheads="1"/>
            </p:cNvSpPr>
            <p:nvPr/>
          </p:nvSpPr>
          <p:spPr bwMode="auto">
            <a:xfrm>
              <a:off x="1802" y="1301"/>
              <a:ext cx="7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Numbers,</a:t>
              </a:r>
            </a:p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Text, and</a:t>
              </a:r>
            </a:p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Dates</a:t>
              </a:r>
            </a:p>
          </p:txBody>
        </p:sp>
        <p:sp>
          <p:nvSpPr>
            <p:cNvPr id="1108998" name="Rectangle 6"/>
            <p:cNvSpPr>
              <a:spLocks noChangeArrowheads="1"/>
            </p:cNvSpPr>
            <p:nvPr/>
          </p:nvSpPr>
          <p:spPr bwMode="auto">
            <a:xfrm>
              <a:off x="1948" y="1932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Images</a:t>
              </a:r>
            </a:p>
          </p:txBody>
        </p:sp>
        <p:sp>
          <p:nvSpPr>
            <p:cNvPr id="1108999" name="Rectangle 7"/>
            <p:cNvSpPr>
              <a:spLocks noChangeArrowheads="1"/>
            </p:cNvSpPr>
            <p:nvPr/>
          </p:nvSpPr>
          <p:spPr bwMode="auto">
            <a:xfrm>
              <a:off x="1960" y="2291"/>
              <a:ext cx="5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Sound</a:t>
              </a:r>
            </a:p>
          </p:txBody>
        </p:sp>
        <p:sp>
          <p:nvSpPr>
            <p:cNvPr id="1109000" name="Rectangle 8"/>
            <p:cNvSpPr>
              <a:spLocks noChangeArrowheads="1"/>
            </p:cNvSpPr>
            <p:nvPr/>
          </p:nvSpPr>
          <p:spPr bwMode="auto">
            <a:xfrm>
              <a:off x="1968" y="2736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Video</a:t>
              </a:r>
            </a:p>
          </p:txBody>
        </p:sp>
        <p:sp>
          <p:nvSpPr>
            <p:cNvPr id="1109001" name="Rectangle 9"/>
            <p:cNvSpPr>
              <a:spLocks noChangeArrowheads="1"/>
            </p:cNvSpPr>
            <p:nvPr/>
          </p:nvSpPr>
          <p:spPr bwMode="auto">
            <a:xfrm>
              <a:off x="2868" y="111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Input</a:t>
              </a:r>
            </a:p>
          </p:txBody>
        </p:sp>
        <p:sp>
          <p:nvSpPr>
            <p:cNvPr id="1109002" name="Rectangle 10"/>
            <p:cNvSpPr>
              <a:spLocks noChangeArrowheads="1"/>
            </p:cNvSpPr>
            <p:nvPr/>
          </p:nvSpPr>
          <p:spPr bwMode="auto">
            <a:xfrm>
              <a:off x="3718" y="1114"/>
              <a:ext cx="6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Process</a:t>
              </a:r>
            </a:p>
          </p:txBody>
        </p:sp>
        <p:sp>
          <p:nvSpPr>
            <p:cNvPr id="1109003" name="Rectangle 11"/>
            <p:cNvSpPr>
              <a:spLocks noChangeArrowheads="1"/>
            </p:cNvSpPr>
            <p:nvPr/>
          </p:nvSpPr>
          <p:spPr bwMode="auto">
            <a:xfrm>
              <a:off x="4775" y="1114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chemeClr val="tx2"/>
                  </a:solidFill>
                </a:rPr>
                <a:t>Output</a:t>
              </a:r>
            </a:p>
          </p:txBody>
        </p:sp>
        <p:sp>
          <p:nvSpPr>
            <p:cNvPr id="1109004" name="Rectangle 12"/>
            <p:cNvSpPr>
              <a:spLocks noChangeArrowheads="1"/>
            </p:cNvSpPr>
            <p:nvPr/>
          </p:nvSpPr>
          <p:spPr bwMode="auto">
            <a:xfrm>
              <a:off x="2766" y="1489"/>
              <a:ext cx="64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300" b="0">
                  <a:solidFill>
                    <a:schemeClr val="tx2"/>
                  </a:solidFill>
                </a:rPr>
                <a:t>12 + 8 = 20</a:t>
              </a:r>
            </a:p>
          </p:txBody>
        </p:sp>
        <p:sp>
          <p:nvSpPr>
            <p:cNvPr id="1109005" name="Rectangle 13"/>
            <p:cNvSpPr>
              <a:spLocks noChangeArrowheads="1"/>
            </p:cNvSpPr>
            <p:nvPr/>
          </p:nvSpPr>
          <p:spPr bwMode="auto">
            <a:xfrm>
              <a:off x="3995" y="1434"/>
              <a:ext cx="5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000001100</a:t>
              </a:r>
            </a:p>
          </p:txBody>
        </p:sp>
        <p:sp>
          <p:nvSpPr>
            <p:cNvPr id="1109006" name="Rectangle 14"/>
            <p:cNvSpPr>
              <a:spLocks noChangeArrowheads="1"/>
            </p:cNvSpPr>
            <p:nvPr/>
          </p:nvSpPr>
          <p:spPr bwMode="auto">
            <a:xfrm>
              <a:off x="3995" y="1484"/>
              <a:ext cx="5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000001000</a:t>
              </a:r>
            </a:p>
          </p:txBody>
        </p:sp>
        <p:sp>
          <p:nvSpPr>
            <p:cNvPr id="1109007" name="Rectangle 15"/>
            <p:cNvSpPr>
              <a:spLocks noChangeArrowheads="1"/>
            </p:cNvSpPr>
            <p:nvPr/>
          </p:nvSpPr>
          <p:spPr bwMode="auto">
            <a:xfrm>
              <a:off x="3995" y="1535"/>
              <a:ext cx="6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----------------</a:t>
              </a:r>
            </a:p>
          </p:txBody>
        </p:sp>
        <p:sp>
          <p:nvSpPr>
            <p:cNvPr id="1109008" name="Rectangle 16"/>
            <p:cNvSpPr>
              <a:spLocks noChangeArrowheads="1"/>
            </p:cNvSpPr>
            <p:nvPr/>
          </p:nvSpPr>
          <p:spPr bwMode="auto">
            <a:xfrm>
              <a:off x="3995" y="1586"/>
              <a:ext cx="5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000010100</a:t>
              </a:r>
            </a:p>
          </p:txBody>
        </p:sp>
        <p:sp>
          <p:nvSpPr>
            <p:cNvPr id="1109009" name="Rectangle 17"/>
            <p:cNvSpPr>
              <a:spLocks noChangeArrowheads="1"/>
            </p:cNvSpPr>
            <p:nvPr/>
          </p:nvSpPr>
          <p:spPr bwMode="auto">
            <a:xfrm>
              <a:off x="4950" y="1355"/>
              <a:ext cx="446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3700" b="0">
                  <a:solidFill>
                    <a:schemeClr val="tx2"/>
                  </a:solidFill>
                </a:rPr>
                <a:t>20</a:t>
              </a:r>
            </a:p>
          </p:txBody>
        </p:sp>
        <p:sp>
          <p:nvSpPr>
            <p:cNvPr id="1109010" name="Rectangle 18"/>
            <p:cNvSpPr>
              <a:spLocks noChangeArrowheads="1"/>
            </p:cNvSpPr>
            <p:nvPr/>
          </p:nvSpPr>
          <p:spPr bwMode="auto">
            <a:xfrm>
              <a:off x="3922" y="1814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0010000000000000000</a:t>
              </a:r>
            </a:p>
          </p:txBody>
        </p:sp>
        <p:sp>
          <p:nvSpPr>
            <p:cNvPr id="1109011" name="Rectangle 19"/>
            <p:cNvSpPr>
              <a:spLocks noChangeArrowheads="1"/>
            </p:cNvSpPr>
            <p:nvPr/>
          </p:nvSpPr>
          <p:spPr bwMode="auto">
            <a:xfrm>
              <a:off x="3922" y="1855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0100000000000001001</a:t>
              </a:r>
            </a:p>
          </p:txBody>
        </p:sp>
        <p:sp>
          <p:nvSpPr>
            <p:cNvPr id="1109012" name="Rectangle 20"/>
            <p:cNvSpPr>
              <a:spLocks noChangeArrowheads="1"/>
            </p:cNvSpPr>
            <p:nvPr/>
          </p:nvSpPr>
          <p:spPr bwMode="auto">
            <a:xfrm>
              <a:off x="3922" y="1896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0110000011000011011</a:t>
              </a:r>
            </a:p>
          </p:txBody>
        </p:sp>
        <p:sp>
          <p:nvSpPr>
            <p:cNvPr id="1109013" name="Rectangle 21"/>
            <p:cNvSpPr>
              <a:spLocks noChangeArrowheads="1"/>
            </p:cNvSpPr>
            <p:nvPr/>
          </p:nvSpPr>
          <p:spPr bwMode="auto">
            <a:xfrm>
              <a:off x="3922" y="1936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0111111111111001111</a:t>
              </a:r>
            </a:p>
          </p:txBody>
        </p:sp>
        <p:sp>
          <p:nvSpPr>
            <p:cNvPr id="1109014" name="Rectangle 22"/>
            <p:cNvSpPr>
              <a:spLocks noChangeArrowheads="1"/>
            </p:cNvSpPr>
            <p:nvPr/>
          </p:nvSpPr>
          <p:spPr bwMode="auto">
            <a:xfrm>
              <a:off x="3922" y="1976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1111111111111011111</a:t>
              </a:r>
            </a:p>
          </p:txBody>
        </p:sp>
        <p:sp>
          <p:nvSpPr>
            <p:cNvPr id="1109015" name="Rectangle 23"/>
            <p:cNvSpPr>
              <a:spLocks noChangeArrowheads="1"/>
            </p:cNvSpPr>
            <p:nvPr/>
          </p:nvSpPr>
          <p:spPr bwMode="auto">
            <a:xfrm>
              <a:off x="3922" y="2017"/>
              <a:ext cx="87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900" b="0">
                  <a:solidFill>
                    <a:schemeClr val="tx2"/>
                  </a:solidFill>
                </a:rPr>
                <a:t>1111111111100011111</a:t>
              </a:r>
            </a:p>
          </p:txBody>
        </p:sp>
        <p:sp>
          <p:nvSpPr>
            <p:cNvPr id="1109016" name="Freeform 24"/>
            <p:cNvSpPr>
              <a:spLocks/>
            </p:cNvSpPr>
            <p:nvPr/>
          </p:nvSpPr>
          <p:spPr bwMode="auto">
            <a:xfrm>
              <a:off x="3997" y="2256"/>
              <a:ext cx="341" cy="152"/>
            </a:xfrm>
            <a:custGeom>
              <a:avLst/>
              <a:gdLst/>
              <a:ahLst/>
              <a:cxnLst>
                <a:cxn ang="0">
                  <a:pos x="6" y="148"/>
                </a:cxn>
                <a:cxn ang="0">
                  <a:pos x="21" y="162"/>
                </a:cxn>
                <a:cxn ang="0">
                  <a:pos x="38" y="184"/>
                </a:cxn>
                <a:cxn ang="0">
                  <a:pos x="56" y="184"/>
                </a:cxn>
                <a:cxn ang="0">
                  <a:pos x="74" y="170"/>
                </a:cxn>
                <a:cxn ang="0">
                  <a:pos x="85" y="155"/>
                </a:cxn>
                <a:cxn ang="0">
                  <a:pos x="88" y="141"/>
                </a:cxn>
                <a:cxn ang="0">
                  <a:pos x="95" y="127"/>
                </a:cxn>
                <a:cxn ang="0">
                  <a:pos x="99" y="109"/>
                </a:cxn>
                <a:cxn ang="0">
                  <a:pos x="102" y="92"/>
                </a:cxn>
                <a:cxn ang="0">
                  <a:pos x="109" y="81"/>
                </a:cxn>
                <a:cxn ang="0">
                  <a:pos x="113" y="67"/>
                </a:cxn>
                <a:cxn ang="0">
                  <a:pos x="116" y="53"/>
                </a:cxn>
                <a:cxn ang="0">
                  <a:pos x="120" y="39"/>
                </a:cxn>
                <a:cxn ang="0">
                  <a:pos x="127" y="25"/>
                </a:cxn>
                <a:cxn ang="0">
                  <a:pos x="138" y="14"/>
                </a:cxn>
                <a:cxn ang="0">
                  <a:pos x="148" y="7"/>
                </a:cxn>
                <a:cxn ang="0">
                  <a:pos x="159" y="0"/>
                </a:cxn>
                <a:cxn ang="0">
                  <a:pos x="173" y="7"/>
                </a:cxn>
                <a:cxn ang="0">
                  <a:pos x="180" y="21"/>
                </a:cxn>
                <a:cxn ang="0">
                  <a:pos x="184" y="39"/>
                </a:cxn>
                <a:cxn ang="0">
                  <a:pos x="184" y="56"/>
                </a:cxn>
                <a:cxn ang="0">
                  <a:pos x="184" y="77"/>
                </a:cxn>
                <a:cxn ang="0">
                  <a:pos x="187" y="92"/>
                </a:cxn>
                <a:cxn ang="0">
                  <a:pos x="197" y="106"/>
                </a:cxn>
                <a:cxn ang="0">
                  <a:pos x="212" y="113"/>
                </a:cxn>
                <a:cxn ang="0">
                  <a:pos x="251" y="92"/>
                </a:cxn>
                <a:cxn ang="0">
                  <a:pos x="268" y="77"/>
                </a:cxn>
                <a:cxn ang="0">
                  <a:pos x="279" y="60"/>
                </a:cxn>
                <a:cxn ang="0">
                  <a:pos x="282" y="46"/>
                </a:cxn>
                <a:cxn ang="0">
                  <a:pos x="286" y="28"/>
                </a:cxn>
                <a:cxn ang="0">
                  <a:pos x="293" y="18"/>
                </a:cxn>
                <a:cxn ang="0">
                  <a:pos x="304" y="28"/>
                </a:cxn>
                <a:cxn ang="0">
                  <a:pos x="308" y="53"/>
                </a:cxn>
                <a:cxn ang="0">
                  <a:pos x="311" y="74"/>
                </a:cxn>
                <a:cxn ang="0">
                  <a:pos x="314" y="92"/>
                </a:cxn>
                <a:cxn ang="0">
                  <a:pos x="322" y="113"/>
                </a:cxn>
                <a:cxn ang="0">
                  <a:pos x="322" y="141"/>
                </a:cxn>
                <a:cxn ang="0">
                  <a:pos x="325" y="166"/>
                </a:cxn>
                <a:cxn ang="0">
                  <a:pos x="336" y="187"/>
                </a:cxn>
                <a:cxn ang="0">
                  <a:pos x="342" y="202"/>
                </a:cxn>
                <a:cxn ang="0">
                  <a:pos x="357" y="209"/>
                </a:cxn>
                <a:cxn ang="0">
                  <a:pos x="378" y="212"/>
                </a:cxn>
                <a:cxn ang="0">
                  <a:pos x="392" y="205"/>
                </a:cxn>
                <a:cxn ang="0">
                  <a:pos x="399" y="187"/>
                </a:cxn>
                <a:cxn ang="0">
                  <a:pos x="399" y="170"/>
                </a:cxn>
                <a:cxn ang="0">
                  <a:pos x="403" y="152"/>
                </a:cxn>
                <a:cxn ang="0">
                  <a:pos x="406" y="130"/>
                </a:cxn>
                <a:cxn ang="0">
                  <a:pos x="406" y="109"/>
                </a:cxn>
                <a:cxn ang="0">
                  <a:pos x="410" y="92"/>
                </a:cxn>
                <a:cxn ang="0">
                  <a:pos x="420" y="77"/>
                </a:cxn>
                <a:cxn ang="0">
                  <a:pos x="428" y="67"/>
                </a:cxn>
                <a:cxn ang="0">
                  <a:pos x="442" y="63"/>
                </a:cxn>
                <a:cxn ang="0">
                  <a:pos x="452" y="81"/>
                </a:cxn>
                <a:cxn ang="0">
                  <a:pos x="462" y="95"/>
                </a:cxn>
                <a:cxn ang="0">
                  <a:pos x="470" y="106"/>
                </a:cxn>
                <a:cxn ang="0">
                  <a:pos x="474" y="120"/>
                </a:cxn>
              </a:cxnLst>
              <a:rect l="0" t="0" r="r" b="b"/>
              <a:pathLst>
                <a:path w="478" h="213">
                  <a:moveTo>
                    <a:pt x="0" y="134"/>
                  </a:moveTo>
                  <a:lnTo>
                    <a:pt x="3" y="134"/>
                  </a:lnTo>
                  <a:lnTo>
                    <a:pt x="3" y="138"/>
                  </a:lnTo>
                  <a:lnTo>
                    <a:pt x="3" y="141"/>
                  </a:lnTo>
                  <a:lnTo>
                    <a:pt x="6" y="148"/>
                  </a:lnTo>
                  <a:lnTo>
                    <a:pt x="10" y="148"/>
                  </a:lnTo>
                  <a:lnTo>
                    <a:pt x="10" y="152"/>
                  </a:lnTo>
                  <a:lnTo>
                    <a:pt x="14" y="155"/>
                  </a:lnTo>
                  <a:lnTo>
                    <a:pt x="17" y="159"/>
                  </a:lnTo>
                  <a:lnTo>
                    <a:pt x="21" y="162"/>
                  </a:lnTo>
                  <a:lnTo>
                    <a:pt x="24" y="170"/>
                  </a:lnTo>
                  <a:lnTo>
                    <a:pt x="31" y="177"/>
                  </a:lnTo>
                  <a:lnTo>
                    <a:pt x="35" y="177"/>
                  </a:lnTo>
                  <a:lnTo>
                    <a:pt x="35" y="180"/>
                  </a:lnTo>
                  <a:lnTo>
                    <a:pt x="38" y="184"/>
                  </a:lnTo>
                  <a:lnTo>
                    <a:pt x="42" y="184"/>
                  </a:lnTo>
                  <a:lnTo>
                    <a:pt x="45" y="184"/>
                  </a:lnTo>
                  <a:lnTo>
                    <a:pt x="49" y="184"/>
                  </a:lnTo>
                  <a:lnTo>
                    <a:pt x="53" y="184"/>
                  </a:lnTo>
                  <a:lnTo>
                    <a:pt x="56" y="184"/>
                  </a:lnTo>
                  <a:lnTo>
                    <a:pt x="60" y="184"/>
                  </a:lnTo>
                  <a:lnTo>
                    <a:pt x="63" y="180"/>
                  </a:lnTo>
                  <a:lnTo>
                    <a:pt x="67" y="177"/>
                  </a:lnTo>
                  <a:lnTo>
                    <a:pt x="70" y="177"/>
                  </a:lnTo>
                  <a:lnTo>
                    <a:pt x="74" y="170"/>
                  </a:lnTo>
                  <a:lnTo>
                    <a:pt x="77" y="166"/>
                  </a:lnTo>
                  <a:lnTo>
                    <a:pt x="81" y="162"/>
                  </a:lnTo>
                  <a:lnTo>
                    <a:pt x="81" y="159"/>
                  </a:lnTo>
                  <a:lnTo>
                    <a:pt x="81" y="155"/>
                  </a:lnTo>
                  <a:lnTo>
                    <a:pt x="85" y="155"/>
                  </a:lnTo>
                  <a:lnTo>
                    <a:pt x="85" y="152"/>
                  </a:lnTo>
                  <a:lnTo>
                    <a:pt x="85" y="148"/>
                  </a:lnTo>
                  <a:lnTo>
                    <a:pt x="88" y="148"/>
                  </a:lnTo>
                  <a:lnTo>
                    <a:pt x="88" y="145"/>
                  </a:lnTo>
                  <a:lnTo>
                    <a:pt x="88" y="141"/>
                  </a:lnTo>
                  <a:lnTo>
                    <a:pt x="91" y="141"/>
                  </a:lnTo>
                  <a:lnTo>
                    <a:pt x="91" y="134"/>
                  </a:lnTo>
                  <a:lnTo>
                    <a:pt x="95" y="134"/>
                  </a:lnTo>
                  <a:lnTo>
                    <a:pt x="95" y="130"/>
                  </a:lnTo>
                  <a:lnTo>
                    <a:pt x="95" y="127"/>
                  </a:lnTo>
                  <a:lnTo>
                    <a:pt x="95" y="124"/>
                  </a:lnTo>
                  <a:lnTo>
                    <a:pt x="99" y="120"/>
                  </a:lnTo>
                  <a:lnTo>
                    <a:pt x="99" y="117"/>
                  </a:lnTo>
                  <a:lnTo>
                    <a:pt x="99" y="113"/>
                  </a:lnTo>
                  <a:lnTo>
                    <a:pt x="99" y="109"/>
                  </a:lnTo>
                  <a:lnTo>
                    <a:pt x="102" y="106"/>
                  </a:lnTo>
                  <a:lnTo>
                    <a:pt x="102" y="103"/>
                  </a:lnTo>
                  <a:lnTo>
                    <a:pt x="102" y="99"/>
                  </a:lnTo>
                  <a:lnTo>
                    <a:pt x="102" y="95"/>
                  </a:lnTo>
                  <a:lnTo>
                    <a:pt x="102" y="92"/>
                  </a:lnTo>
                  <a:lnTo>
                    <a:pt x="106" y="92"/>
                  </a:lnTo>
                  <a:lnTo>
                    <a:pt x="106" y="88"/>
                  </a:lnTo>
                  <a:lnTo>
                    <a:pt x="106" y="85"/>
                  </a:lnTo>
                  <a:lnTo>
                    <a:pt x="109" y="85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09" y="74"/>
                  </a:lnTo>
                  <a:lnTo>
                    <a:pt x="109" y="71"/>
                  </a:lnTo>
                  <a:lnTo>
                    <a:pt x="113" y="71"/>
                  </a:lnTo>
                  <a:lnTo>
                    <a:pt x="113" y="67"/>
                  </a:lnTo>
                  <a:lnTo>
                    <a:pt x="113" y="63"/>
                  </a:lnTo>
                  <a:lnTo>
                    <a:pt x="113" y="60"/>
                  </a:lnTo>
                  <a:lnTo>
                    <a:pt x="113" y="56"/>
                  </a:lnTo>
                  <a:lnTo>
                    <a:pt x="116" y="56"/>
                  </a:lnTo>
                  <a:lnTo>
                    <a:pt x="116" y="53"/>
                  </a:lnTo>
                  <a:lnTo>
                    <a:pt x="116" y="49"/>
                  </a:lnTo>
                  <a:lnTo>
                    <a:pt x="116" y="46"/>
                  </a:lnTo>
                  <a:lnTo>
                    <a:pt x="116" y="42"/>
                  </a:lnTo>
                  <a:lnTo>
                    <a:pt x="120" y="42"/>
                  </a:lnTo>
                  <a:lnTo>
                    <a:pt x="120" y="39"/>
                  </a:lnTo>
                  <a:lnTo>
                    <a:pt x="123" y="35"/>
                  </a:lnTo>
                  <a:lnTo>
                    <a:pt x="123" y="32"/>
                  </a:lnTo>
                  <a:lnTo>
                    <a:pt x="123" y="28"/>
                  </a:lnTo>
                  <a:lnTo>
                    <a:pt x="127" y="28"/>
                  </a:lnTo>
                  <a:lnTo>
                    <a:pt x="127" y="25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34" y="21"/>
                  </a:lnTo>
                  <a:lnTo>
                    <a:pt x="138" y="18"/>
                  </a:lnTo>
                  <a:lnTo>
                    <a:pt x="138" y="14"/>
                  </a:lnTo>
                  <a:lnTo>
                    <a:pt x="141" y="14"/>
                  </a:lnTo>
                  <a:lnTo>
                    <a:pt x="141" y="10"/>
                  </a:lnTo>
                  <a:lnTo>
                    <a:pt x="144" y="10"/>
                  </a:lnTo>
                  <a:lnTo>
                    <a:pt x="144" y="7"/>
                  </a:lnTo>
                  <a:lnTo>
                    <a:pt x="148" y="7"/>
                  </a:lnTo>
                  <a:lnTo>
                    <a:pt x="152" y="7"/>
                  </a:lnTo>
                  <a:lnTo>
                    <a:pt x="152" y="3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3"/>
                  </a:lnTo>
                  <a:lnTo>
                    <a:pt x="166" y="7"/>
                  </a:lnTo>
                  <a:lnTo>
                    <a:pt x="170" y="7"/>
                  </a:lnTo>
                  <a:lnTo>
                    <a:pt x="173" y="7"/>
                  </a:lnTo>
                  <a:lnTo>
                    <a:pt x="173" y="10"/>
                  </a:lnTo>
                  <a:lnTo>
                    <a:pt x="176" y="10"/>
                  </a:lnTo>
                  <a:lnTo>
                    <a:pt x="180" y="14"/>
                  </a:lnTo>
                  <a:lnTo>
                    <a:pt x="180" y="18"/>
                  </a:lnTo>
                  <a:lnTo>
                    <a:pt x="180" y="21"/>
                  </a:lnTo>
                  <a:lnTo>
                    <a:pt x="180" y="25"/>
                  </a:lnTo>
                  <a:lnTo>
                    <a:pt x="184" y="28"/>
                  </a:lnTo>
                  <a:lnTo>
                    <a:pt x="184" y="32"/>
                  </a:lnTo>
                  <a:lnTo>
                    <a:pt x="184" y="35"/>
                  </a:lnTo>
                  <a:lnTo>
                    <a:pt x="184" y="39"/>
                  </a:lnTo>
                  <a:lnTo>
                    <a:pt x="184" y="42"/>
                  </a:lnTo>
                  <a:lnTo>
                    <a:pt x="184" y="46"/>
                  </a:lnTo>
                  <a:lnTo>
                    <a:pt x="184" y="49"/>
                  </a:lnTo>
                  <a:lnTo>
                    <a:pt x="184" y="53"/>
                  </a:lnTo>
                  <a:lnTo>
                    <a:pt x="184" y="56"/>
                  </a:lnTo>
                  <a:lnTo>
                    <a:pt x="184" y="60"/>
                  </a:lnTo>
                  <a:lnTo>
                    <a:pt x="184" y="63"/>
                  </a:lnTo>
                  <a:lnTo>
                    <a:pt x="184" y="67"/>
                  </a:lnTo>
                  <a:lnTo>
                    <a:pt x="184" y="71"/>
                  </a:lnTo>
                  <a:lnTo>
                    <a:pt x="184" y="77"/>
                  </a:lnTo>
                  <a:lnTo>
                    <a:pt x="187" y="77"/>
                  </a:lnTo>
                  <a:lnTo>
                    <a:pt x="187" y="81"/>
                  </a:lnTo>
                  <a:lnTo>
                    <a:pt x="187" y="85"/>
                  </a:lnTo>
                  <a:lnTo>
                    <a:pt x="187" y="88"/>
                  </a:lnTo>
                  <a:lnTo>
                    <a:pt x="187" y="92"/>
                  </a:lnTo>
                  <a:lnTo>
                    <a:pt x="190" y="92"/>
                  </a:lnTo>
                  <a:lnTo>
                    <a:pt x="194" y="95"/>
                  </a:lnTo>
                  <a:lnTo>
                    <a:pt x="194" y="99"/>
                  </a:lnTo>
                  <a:lnTo>
                    <a:pt x="197" y="103"/>
                  </a:lnTo>
                  <a:lnTo>
                    <a:pt x="197" y="106"/>
                  </a:lnTo>
                  <a:lnTo>
                    <a:pt x="201" y="106"/>
                  </a:lnTo>
                  <a:lnTo>
                    <a:pt x="205" y="106"/>
                  </a:lnTo>
                  <a:lnTo>
                    <a:pt x="208" y="106"/>
                  </a:lnTo>
                  <a:lnTo>
                    <a:pt x="208" y="109"/>
                  </a:lnTo>
                  <a:lnTo>
                    <a:pt x="212" y="113"/>
                  </a:lnTo>
                  <a:lnTo>
                    <a:pt x="237" y="109"/>
                  </a:lnTo>
                  <a:lnTo>
                    <a:pt x="240" y="106"/>
                  </a:lnTo>
                  <a:lnTo>
                    <a:pt x="244" y="106"/>
                  </a:lnTo>
                  <a:lnTo>
                    <a:pt x="247" y="99"/>
                  </a:lnTo>
                  <a:lnTo>
                    <a:pt x="251" y="92"/>
                  </a:lnTo>
                  <a:lnTo>
                    <a:pt x="258" y="92"/>
                  </a:lnTo>
                  <a:lnTo>
                    <a:pt x="258" y="85"/>
                  </a:lnTo>
                  <a:lnTo>
                    <a:pt x="265" y="85"/>
                  </a:lnTo>
                  <a:lnTo>
                    <a:pt x="265" y="77"/>
                  </a:lnTo>
                  <a:lnTo>
                    <a:pt x="268" y="77"/>
                  </a:lnTo>
                  <a:lnTo>
                    <a:pt x="272" y="74"/>
                  </a:lnTo>
                  <a:lnTo>
                    <a:pt x="272" y="71"/>
                  </a:lnTo>
                  <a:lnTo>
                    <a:pt x="276" y="71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79" y="56"/>
                  </a:lnTo>
                  <a:lnTo>
                    <a:pt x="279" y="53"/>
                  </a:lnTo>
                  <a:lnTo>
                    <a:pt x="279" y="49"/>
                  </a:lnTo>
                  <a:lnTo>
                    <a:pt x="282" y="49"/>
                  </a:lnTo>
                  <a:lnTo>
                    <a:pt x="282" y="46"/>
                  </a:lnTo>
                  <a:lnTo>
                    <a:pt x="282" y="42"/>
                  </a:lnTo>
                  <a:lnTo>
                    <a:pt x="282" y="39"/>
                  </a:lnTo>
                  <a:lnTo>
                    <a:pt x="282" y="35"/>
                  </a:lnTo>
                  <a:lnTo>
                    <a:pt x="282" y="32"/>
                  </a:lnTo>
                  <a:lnTo>
                    <a:pt x="286" y="28"/>
                  </a:lnTo>
                  <a:lnTo>
                    <a:pt x="286" y="25"/>
                  </a:lnTo>
                  <a:lnTo>
                    <a:pt x="286" y="21"/>
                  </a:lnTo>
                  <a:lnTo>
                    <a:pt x="290" y="21"/>
                  </a:lnTo>
                  <a:lnTo>
                    <a:pt x="293" y="21"/>
                  </a:lnTo>
                  <a:lnTo>
                    <a:pt x="293" y="18"/>
                  </a:lnTo>
                  <a:lnTo>
                    <a:pt x="296" y="14"/>
                  </a:lnTo>
                  <a:lnTo>
                    <a:pt x="300" y="14"/>
                  </a:lnTo>
                  <a:lnTo>
                    <a:pt x="300" y="21"/>
                  </a:lnTo>
                  <a:lnTo>
                    <a:pt x="300" y="25"/>
                  </a:lnTo>
                  <a:lnTo>
                    <a:pt x="304" y="28"/>
                  </a:lnTo>
                  <a:lnTo>
                    <a:pt x="308" y="35"/>
                  </a:lnTo>
                  <a:lnTo>
                    <a:pt x="308" y="39"/>
                  </a:lnTo>
                  <a:lnTo>
                    <a:pt x="308" y="42"/>
                  </a:lnTo>
                  <a:lnTo>
                    <a:pt x="308" y="49"/>
                  </a:lnTo>
                  <a:lnTo>
                    <a:pt x="308" y="53"/>
                  </a:lnTo>
                  <a:lnTo>
                    <a:pt x="308" y="56"/>
                  </a:lnTo>
                  <a:lnTo>
                    <a:pt x="308" y="63"/>
                  </a:lnTo>
                  <a:lnTo>
                    <a:pt x="311" y="63"/>
                  </a:lnTo>
                  <a:lnTo>
                    <a:pt x="311" y="71"/>
                  </a:lnTo>
                  <a:lnTo>
                    <a:pt x="311" y="74"/>
                  </a:lnTo>
                  <a:lnTo>
                    <a:pt x="311" y="77"/>
                  </a:lnTo>
                  <a:lnTo>
                    <a:pt x="314" y="81"/>
                  </a:lnTo>
                  <a:lnTo>
                    <a:pt x="314" y="85"/>
                  </a:lnTo>
                  <a:lnTo>
                    <a:pt x="314" y="88"/>
                  </a:lnTo>
                  <a:lnTo>
                    <a:pt x="314" y="92"/>
                  </a:lnTo>
                  <a:lnTo>
                    <a:pt x="314" y="95"/>
                  </a:lnTo>
                  <a:lnTo>
                    <a:pt x="314" y="99"/>
                  </a:lnTo>
                  <a:lnTo>
                    <a:pt x="318" y="106"/>
                  </a:lnTo>
                  <a:lnTo>
                    <a:pt x="318" y="109"/>
                  </a:lnTo>
                  <a:lnTo>
                    <a:pt x="322" y="113"/>
                  </a:lnTo>
                  <a:lnTo>
                    <a:pt x="322" y="120"/>
                  </a:lnTo>
                  <a:lnTo>
                    <a:pt x="322" y="124"/>
                  </a:lnTo>
                  <a:lnTo>
                    <a:pt x="322" y="127"/>
                  </a:lnTo>
                  <a:lnTo>
                    <a:pt x="322" y="134"/>
                  </a:lnTo>
                  <a:lnTo>
                    <a:pt x="322" y="141"/>
                  </a:lnTo>
                  <a:lnTo>
                    <a:pt x="322" y="148"/>
                  </a:lnTo>
                  <a:lnTo>
                    <a:pt x="322" y="152"/>
                  </a:lnTo>
                  <a:lnTo>
                    <a:pt x="322" y="155"/>
                  </a:lnTo>
                  <a:lnTo>
                    <a:pt x="325" y="162"/>
                  </a:lnTo>
                  <a:lnTo>
                    <a:pt x="325" y="166"/>
                  </a:lnTo>
                  <a:lnTo>
                    <a:pt x="325" y="170"/>
                  </a:lnTo>
                  <a:lnTo>
                    <a:pt x="328" y="173"/>
                  </a:lnTo>
                  <a:lnTo>
                    <a:pt x="328" y="177"/>
                  </a:lnTo>
                  <a:lnTo>
                    <a:pt x="332" y="184"/>
                  </a:lnTo>
                  <a:lnTo>
                    <a:pt x="336" y="187"/>
                  </a:lnTo>
                  <a:lnTo>
                    <a:pt x="336" y="191"/>
                  </a:lnTo>
                  <a:lnTo>
                    <a:pt x="339" y="191"/>
                  </a:lnTo>
                  <a:lnTo>
                    <a:pt x="339" y="194"/>
                  </a:lnTo>
                  <a:lnTo>
                    <a:pt x="342" y="198"/>
                  </a:lnTo>
                  <a:lnTo>
                    <a:pt x="342" y="202"/>
                  </a:lnTo>
                  <a:lnTo>
                    <a:pt x="346" y="202"/>
                  </a:lnTo>
                  <a:lnTo>
                    <a:pt x="350" y="205"/>
                  </a:lnTo>
                  <a:lnTo>
                    <a:pt x="353" y="205"/>
                  </a:lnTo>
                  <a:lnTo>
                    <a:pt x="353" y="209"/>
                  </a:lnTo>
                  <a:lnTo>
                    <a:pt x="357" y="209"/>
                  </a:lnTo>
                  <a:lnTo>
                    <a:pt x="364" y="212"/>
                  </a:lnTo>
                  <a:lnTo>
                    <a:pt x="367" y="212"/>
                  </a:lnTo>
                  <a:lnTo>
                    <a:pt x="371" y="212"/>
                  </a:lnTo>
                  <a:lnTo>
                    <a:pt x="374" y="212"/>
                  </a:lnTo>
                  <a:lnTo>
                    <a:pt x="378" y="212"/>
                  </a:lnTo>
                  <a:lnTo>
                    <a:pt x="382" y="212"/>
                  </a:lnTo>
                  <a:lnTo>
                    <a:pt x="385" y="212"/>
                  </a:lnTo>
                  <a:lnTo>
                    <a:pt x="385" y="209"/>
                  </a:lnTo>
                  <a:lnTo>
                    <a:pt x="392" y="209"/>
                  </a:lnTo>
                  <a:lnTo>
                    <a:pt x="392" y="205"/>
                  </a:lnTo>
                  <a:lnTo>
                    <a:pt x="392" y="202"/>
                  </a:lnTo>
                  <a:lnTo>
                    <a:pt x="396" y="198"/>
                  </a:lnTo>
                  <a:lnTo>
                    <a:pt x="399" y="198"/>
                  </a:lnTo>
                  <a:lnTo>
                    <a:pt x="399" y="191"/>
                  </a:lnTo>
                  <a:lnTo>
                    <a:pt x="399" y="187"/>
                  </a:lnTo>
                  <a:lnTo>
                    <a:pt x="399" y="184"/>
                  </a:lnTo>
                  <a:lnTo>
                    <a:pt x="399" y="180"/>
                  </a:lnTo>
                  <a:lnTo>
                    <a:pt x="399" y="177"/>
                  </a:lnTo>
                  <a:lnTo>
                    <a:pt x="399" y="173"/>
                  </a:lnTo>
                  <a:lnTo>
                    <a:pt x="399" y="170"/>
                  </a:lnTo>
                  <a:lnTo>
                    <a:pt x="403" y="166"/>
                  </a:lnTo>
                  <a:lnTo>
                    <a:pt x="403" y="162"/>
                  </a:lnTo>
                  <a:lnTo>
                    <a:pt x="403" y="159"/>
                  </a:lnTo>
                  <a:lnTo>
                    <a:pt x="403" y="155"/>
                  </a:lnTo>
                  <a:lnTo>
                    <a:pt x="403" y="152"/>
                  </a:lnTo>
                  <a:lnTo>
                    <a:pt x="406" y="148"/>
                  </a:lnTo>
                  <a:lnTo>
                    <a:pt x="406" y="145"/>
                  </a:lnTo>
                  <a:lnTo>
                    <a:pt x="406" y="141"/>
                  </a:lnTo>
                  <a:lnTo>
                    <a:pt x="406" y="134"/>
                  </a:lnTo>
                  <a:lnTo>
                    <a:pt x="406" y="130"/>
                  </a:lnTo>
                  <a:lnTo>
                    <a:pt x="406" y="127"/>
                  </a:lnTo>
                  <a:lnTo>
                    <a:pt x="406" y="124"/>
                  </a:lnTo>
                  <a:lnTo>
                    <a:pt x="406" y="120"/>
                  </a:lnTo>
                  <a:lnTo>
                    <a:pt x="406" y="113"/>
                  </a:lnTo>
                  <a:lnTo>
                    <a:pt x="406" y="109"/>
                  </a:lnTo>
                  <a:lnTo>
                    <a:pt x="406" y="106"/>
                  </a:lnTo>
                  <a:lnTo>
                    <a:pt x="406" y="103"/>
                  </a:lnTo>
                  <a:lnTo>
                    <a:pt x="406" y="99"/>
                  </a:lnTo>
                  <a:lnTo>
                    <a:pt x="406" y="95"/>
                  </a:lnTo>
                  <a:lnTo>
                    <a:pt x="410" y="92"/>
                  </a:lnTo>
                  <a:lnTo>
                    <a:pt x="410" y="88"/>
                  </a:lnTo>
                  <a:lnTo>
                    <a:pt x="410" y="85"/>
                  </a:lnTo>
                  <a:lnTo>
                    <a:pt x="413" y="85"/>
                  </a:lnTo>
                  <a:lnTo>
                    <a:pt x="413" y="81"/>
                  </a:lnTo>
                  <a:lnTo>
                    <a:pt x="420" y="77"/>
                  </a:lnTo>
                  <a:lnTo>
                    <a:pt x="420" y="74"/>
                  </a:lnTo>
                  <a:lnTo>
                    <a:pt x="424" y="74"/>
                  </a:lnTo>
                  <a:lnTo>
                    <a:pt x="424" y="71"/>
                  </a:lnTo>
                  <a:lnTo>
                    <a:pt x="428" y="71"/>
                  </a:lnTo>
                  <a:lnTo>
                    <a:pt x="428" y="67"/>
                  </a:lnTo>
                  <a:lnTo>
                    <a:pt x="428" y="63"/>
                  </a:lnTo>
                  <a:lnTo>
                    <a:pt x="431" y="63"/>
                  </a:lnTo>
                  <a:lnTo>
                    <a:pt x="435" y="63"/>
                  </a:lnTo>
                  <a:lnTo>
                    <a:pt x="438" y="63"/>
                  </a:lnTo>
                  <a:lnTo>
                    <a:pt x="442" y="63"/>
                  </a:lnTo>
                  <a:lnTo>
                    <a:pt x="442" y="67"/>
                  </a:lnTo>
                  <a:lnTo>
                    <a:pt x="442" y="71"/>
                  </a:lnTo>
                  <a:lnTo>
                    <a:pt x="449" y="71"/>
                  </a:lnTo>
                  <a:lnTo>
                    <a:pt x="449" y="77"/>
                  </a:lnTo>
                  <a:lnTo>
                    <a:pt x="452" y="81"/>
                  </a:lnTo>
                  <a:lnTo>
                    <a:pt x="456" y="85"/>
                  </a:lnTo>
                  <a:lnTo>
                    <a:pt x="456" y="88"/>
                  </a:lnTo>
                  <a:lnTo>
                    <a:pt x="460" y="92"/>
                  </a:lnTo>
                  <a:lnTo>
                    <a:pt x="462" y="92"/>
                  </a:lnTo>
                  <a:lnTo>
                    <a:pt x="462" y="95"/>
                  </a:lnTo>
                  <a:lnTo>
                    <a:pt x="462" y="99"/>
                  </a:lnTo>
                  <a:lnTo>
                    <a:pt x="462" y="103"/>
                  </a:lnTo>
                  <a:lnTo>
                    <a:pt x="466" y="103"/>
                  </a:lnTo>
                  <a:lnTo>
                    <a:pt x="466" y="106"/>
                  </a:lnTo>
                  <a:lnTo>
                    <a:pt x="470" y="106"/>
                  </a:lnTo>
                  <a:lnTo>
                    <a:pt x="470" y="109"/>
                  </a:lnTo>
                  <a:lnTo>
                    <a:pt x="470" y="113"/>
                  </a:lnTo>
                  <a:lnTo>
                    <a:pt x="470" y="117"/>
                  </a:lnTo>
                  <a:lnTo>
                    <a:pt x="470" y="120"/>
                  </a:lnTo>
                  <a:lnTo>
                    <a:pt x="474" y="120"/>
                  </a:lnTo>
                  <a:lnTo>
                    <a:pt x="477" y="1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17" name="Line 25"/>
            <p:cNvSpPr>
              <a:spLocks noChangeShapeType="1"/>
            </p:cNvSpPr>
            <p:nvPr/>
          </p:nvSpPr>
          <p:spPr bwMode="auto">
            <a:xfrm>
              <a:off x="3964" y="2458"/>
              <a:ext cx="4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018" name="Freeform 26"/>
            <p:cNvSpPr>
              <a:spLocks/>
            </p:cNvSpPr>
            <p:nvPr/>
          </p:nvSpPr>
          <p:spPr bwMode="auto">
            <a:xfrm>
              <a:off x="3994" y="2367"/>
              <a:ext cx="31" cy="92"/>
            </a:xfrm>
            <a:custGeom>
              <a:avLst/>
              <a:gdLst/>
              <a:ahLst/>
              <a:cxnLst>
                <a:cxn ang="0">
                  <a:pos x="0" y="127"/>
                </a:cxn>
                <a:cxn ang="0">
                  <a:pos x="43" y="127"/>
                </a:cxn>
                <a:cxn ang="0">
                  <a:pos x="43" y="0"/>
                </a:cxn>
                <a:cxn ang="0">
                  <a:pos x="0" y="0"/>
                </a:cxn>
                <a:cxn ang="0">
                  <a:pos x="0" y="127"/>
                </a:cxn>
              </a:cxnLst>
              <a:rect l="0" t="0" r="r" b="b"/>
              <a:pathLst>
                <a:path w="44" h="128">
                  <a:moveTo>
                    <a:pt x="0" y="127"/>
                  </a:moveTo>
                  <a:lnTo>
                    <a:pt x="43" y="127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12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19" name="Freeform 27"/>
            <p:cNvSpPr>
              <a:spLocks/>
            </p:cNvSpPr>
            <p:nvPr/>
          </p:nvSpPr>
          <p:spPr bwMode="auto">
            <a:xfrm>
              <a:off x="4025" y="2342"/>
              <a:ext cx="55" cy="117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77" y="163"/>
                </a:cxn>
                <a:cxn ang="0">
                  <a:pos x="77" y="0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78" h="164">
                  <a:moveTo>
                    <a:pt x="0" y="163"/>
                  </a:moveTo>
                  <a:lnTo>
                    <a:pt x="77" y="163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16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0" name="Freeform 28"/>
            <p:cNvSpPr>
              <a:spLocks/>
            </p:cNvSpPr>
            <p:nvPr/>
          </p:nvSpPr>
          <p:spPr bwMode="auto">
            <a:xfrm>
              <a:off x="4083" y="2261"/>
              <a:ext cx="36" cy="19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50" y="276"/>
                </a:cxn>
                <a:cxn ang="0">
                  <a:pos x="50" y="0"/>
                </a:cxn>
                <a:cxn ang="0">
                  <a:pos x="0" y="0"/>
                </a:cxn>
                <a:cxn ang="0">
                  <a:pos x="0" y="276"/>
                </a:cxn>
              </a:cxnLst>
              <a:rect l="0" t="0" r="r" b="b"/>
              <a:pathLst>
                <a:path w="51" h="277">
                  <a:moveTo>
                    <a:pt x="0" y="276"/>
                  </a:moveTo>
                  <a:lnTo>
                    <a:pt x="50" y="276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27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1" name="Freeform 29"/>
            <p:cNvSpPr>
              <a:spLocks/>
            </p:cNvSpPr>
            <p:nvPr/>
          </p:nvSpPr>
          <p:spPr bwMode="auto">
            <a:xfrm>
              <a:off x="4120" y="2332"/>
              <a:ext cx="39" cy="129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53" y="180"/>
                </a:cxn>
                <a:cxn ang="0">
                  <a:pos x="53" y="0"/>
                </a:cxn>
                <a:cxn ang="0">
                  <a:pos x="0" y="0"/>
                </a:cxn>
                <a:cxn ang="0">
                  <a:pos x="0" y="180"/>
                </a:cxn>
              </a:cxnLst>
              <a:rect l="0" t="0" r="r" b="b"/>
              <a:pathLst>
                <a:path w="54" h="181">
                  <a:moveTo>
                    <a:pt x="0" y="180"/>
                  </a:moveTo>
                  <a:lnTo>
                    <a:pt x="53" y="180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2" name="Freeform 30"/>
            <p:cNvSpPr>
              <a:spLocks/>
            </p:cNvSpPr>
            <p:nvPr/>
          </p:nvSpPr>
          <p:spPr bwMode="auto">
            <a:xfrm>
              <a:off x="4158" y="2314"/>
              <a:ext cx="31" cy="145"/>
            </a:xfrm>
            <a:custGeom>
              <a:avLst/>
              <a:gdLst/>
              <a:ahLst/>
              <a:cxnLst>
                <a:cxn ang="0">
                  <a:pos x="0" y="202"/>
                </a:cxn>
                <a:cxn ang="0">
                  <a:pos x="42" y="20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202"/>
                </a:cxn>
              </a:cxnLst>
              <a:rect l="0" t="0" r="r" b="b"/>
              <a:pathLst>
                <a:path w="43" h="203">
                  <a:moveTo>
                    <a:pt x="0" y="202"/>
                  </a:moveTo>
                  <a:lnTo>
                    <a:pt x="42" y="20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3" name="Freeform 31"/>
            <p:cNvSpPr>
              <a:spLocks/>
            </p:cNvSpPr>
            <p:nvPr/>
          </p:nvSpPr>
          <p:spPr bwMode="auto">
            <a:xfrm>
              <a:off x="4188" y="2274"/>
              <a:ext cx="39" cy="183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54" y="255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255"/>
                </a:cxn>
              </a:cxnLst>
              <a:rect l="0" t="0" r="r" b="b"/>
              <a:pathLst>
                <a:path w="55" h="256">
                  <a:moveTo>
                    <a:pt x="0" y="255"/>
                  </a:moveTo>
                  <a:lnTo>
                    <a:pt x="54" y="255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4" name="Freeform 32"/>
            <p:cNvSpPr>
              <a:spLocks/>
            </p:cNvSpPr>
            <p:nvPr/>
          </p:nvSpPr>
          <p:spPr bwMode="auto">
            <a:xfrm>
              <a:off x="4227" y="2384"/>
              <a:ext cx="33" cy="7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45" y="100"/>
                </a:cxn>
                <a:cxn ang="0">
                  <a:pos x="45" y="0"/>
                </a:cxn>
                <a:cxn ang="0">
                  <a:pos x="0" y="0"/>
                </a:cxn>
                <a:cxn ang="0">
                  <a:pos x="0" y="100"/>
                </a:cxn>
              </a:cxnLst>
              <a:rect l="0" t="0" r="r" b="b"/>
              <a:pathLst>
                <a:path w="46" h="101">
                  <a:moveTo>
                    <a:pt x="0" y="100"/>
                  </a:moveTo>
                  <a:lnTo>
                    <a:pt x="45" y="100"/>
                  </a:lnTo>
                  <a:lnTo>
                    <a:pt x="45" y="0"/>
                  </a:lnTo>
                  <a:lnTo>
                    <a:pt x="0" y="0"/>
                  </a:lnTo>
                  <a:lnTo>
                    <a:pt x="0" y="10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5" name="Freeform 33"/>
            <p:cNvSpPr>
              <a:spLocks/>
            </p:cNvSpPr>
            <p:nvPr/>
          </p:nvSpPr>
          <p:spPr bwMode="auto">
            <a:xfrm>
              <a:off x="4262" y="2372"/>
              <a:ext cx="28" cy="85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39" y="117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117"/>
                </a:cxn>
              </a:cxnLst>
              <a:rect l="0" t="0" r="r" b="b"/>
              <a:pathLst>
                <a:path w="40" h="118">
                  <a:moveTo>
                    <a:pt x="0" y="117"/>
                  </a:moveTo>
                  <a:lnTo>
                    <a:pt x="39" y="117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1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6" name="Freeform 34"/>
            <p:cNvSpPr>
              <a:spLocks/>
            </p:cNvSpPr>
            <p:nvPr/>
          </p:nvSpPr>
          <p:spPr bwMode="auto">
            <a:xfrm>
              <a:off x="4289" y="2299"/>
              <a:ext cx="34" cy="160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46" y="223"/>
                </a:cxn>
                <a:cxn ang="0">
                  <a:pos x="46" y="0"/>
                </a:cxn>
                <a:cxn ang="0">
                  <a:pos x="0" y="0"/>
                </a:cxn>
                <a:cxn ang="0">
                  <a:pos x="0" y="223"/>
                </a:cxn>
              </a:cxnLst>
              <a:rect l="0" t="0" r="r" b="b"/>
              <a:pathLst>
                <a:path w="47" h="224">
                  <a:moveTo>
                    <a:pt x="0" y="223"/>
                  </a:moveTo>
                  <a:lnTo>
                    <a:pt x="46" y="223"/>
                  </a:lnTo>
                  <a:lnTo>
                    <a:pt x="46" y="0"/>
                  </a:lnTo>
                  <a:lnTo>
                    <a:pt x="0" y="0"/>
                  </a:lnTo>
                  <a:lnTo>
                    <a:pt x="0" y="2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27" name="Rectangle 35"/>
            <p:cNvSpPr>
              <a:spLocks noChangeArrowheads="1"/>
            </p:cNvSpPr>
            <p:nvPr/>
          </p:nvSpPr>
          <p:spPr bwMode="auto">
            <a:xfrm>
              <a:off x="3892" y="2422"/>
              <a:ext cx="8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000" b="0">
                  <a:solidFill>
                    <a:schemeClr val="tx2"/>
                  </a:solidFill>
                </a:rPr>
                <a:t>8  9 20 7 8 19 5 6 15</a:t>
              </a:r>
            </a:p>
          </p:txBody>
        </p:sp>
        <p:sp>
          <p:nvSpPr>
            <p:cNvPr id="1109028" name="Rectangle 36"/>
            <p:cNvSpPr>
              <a:spLocks noChangeArrowheads="1"/>
            </p:cNvSpPr>
            <p:nvPr/>
          </p:nvSpPr>
          <p:spPr bwMode="auto">
            <a:xfrm>
              <a:off x="3807" y="2536"/>
              <a:ext cx="108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700" b="0">
                  <a:solidFill>
                    <a:schemeClr val="tx2"/>
                  </a:solidFill>
                </a:rPr>
                <a:t>000001000 000001001 000010100 .....</a:t>
              </a:r>
            </a:p>
          </p:txBody>
        </p:sp>
        <p:grpSp>
          <p:nvGrpSpPr>
            <p:cNvPr id="1109029" name="Group 37"/>
            <p:cNvGrpSpPr>
              <a:grpSpLocks/>
            </p:cNvGrpSpPr>
            <p:nvPr/>
          </p:nvGrpSpPr>
          <p:grpSpPr bwMode="auto">
            <a:xfrm>
              <a:off x="5134" y="2314"/>
              <a:ext cx="100" cy="145"/>
              <a:chOff x="5138" y="2538"/>
              <a:chExt cx="140" cy="203"/>
            </a:xfrm>
          </p:grpSpPr>
          <p:sp>
            <p:nvSpPr>
              <p:cNvPr id="1109030" name="Freeform 38"/>
              <p:cNvSpPr>
                <a:spLocks/>
              </p:cNvSpPr>
              <p:nvPr/>
            </p:nvSpPr>
            <p:spPr bwMode="auto">
              <a:xfrm>
                <a:off x="5138" y="2697"/>
                <a:ext cx="44" cy="4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2"/>
                  </a:cxn>
                  <a:cxn ang="0">
                    <a:pos x="1" y="17"/>
                  </a:cxn>
                  <a:cxn ang="0">
                    <a:pos x="2" y="13"/>
                  </a:cxn>
                  <a:cxn ang="0">
                    <a:pos x="4" y="10"/>
                  </a:cxn>
                  <a:cxn ang="0">
                    <a:pos x="7" y="7"/>
                  </a:cxn>
                  <a:cxn ang="0">
                    <a:pos x="10" y="4"/>
                  </a:cxn>
                  <a:cxn ang="0">
                    <a:pos x="14" y="2"/>
                  </a:cxn>
                  <a:cxn ang="0">
                    <a:pos x="18" y="1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30" y="2"/>
                  </a:cxn>
                  <a:cxn ang="0">
                    <a:pos x="34" y="4"/>
                  </a:cxn>
                  <a:cxn ang="0">
                    <a:pos x="37" y="7"/>
                  </a:cxn>
                  <a:cxn ang="0">
                    <a:pos x="39" y="10"/>
                  </a:cxn>
                  <a:cxn ang="0">
                    <a:pos x="42" y="13"/>
                  </a:cxn>
                  <a:cxn ang="0">
                    <a:pos x="43" y="17"/>
                  </a:cxn>
                  <a:cxn ang="0">
                    <a:pos x="43" y="22"/>
                  </a:cxn>
                  <a:cxn ang="0">
                    <a:pos x="43" y="26"/>
                  </a:cxn>
                  <a:cxn ang="0">
                    <a:pos x="42" y="30"/>
                  </a:cxn>
                  <a:cxn ang="0">
                    <a:pos x="39" y="34"/>
                  </a:cxn>
                  <a:cxn ang="0">
                    <a:pos x="37" y="37"/>
                  </a:cxn>
                  <a:cxn ang="0">
                    <a:pos x="34" y="40"/>
                  </a:cxn>
                  <a:cxn ang="0">
                    <a:pos x="30" y="41"/>
                  </a:cxn>
                  <a:cxn ang="0">
                    <a:pos x="26" y="43"/>
                  </a:cxn>
                  <a:cxn ang="0">
                    <a:pos x="22" y="43"/>
                  </a:cxn>
                  <a:cxn ang="0">
                    <a:pos x="18" y="43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7"/>
                  </a:cxn>
                  <a:cxn ang="0">
                    <a:pos x="5" y="34"/>
                  </a:cxn>
                  <a:cxn ang="0">
                    <a:pos x="3" y="31"/>
                  </a:cxn>
                  <a:cxn ang="0">
                    <a:pos x="1" y="28"/>
                  </a:cxn>
                  <a:cxn ang="0">
                    <a:pos x="0" y="24"/>
                  </a:cxn>
                </a:cxnLst>
                <a:rect l="0" t="0" r="r" b="b"/>
                <a:pathLst>
                  <a:path w="44" h="44">
                    <a:moveTo>
                      <a:pt x="0" y="24"/>
                    </a:moveTo>
                    <a:lnTo>
                      <a:pt x="0" y="22"/>
                    </a:lnTo>
                    <a:lnTo>
                      <a:pt x="1" y="17"/>
                    </a:lnTo>
                    <a:lnTo>
                      <a:pt x="2" y="13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3"/>
                    </a:lnTo>
                    <a:lnTo>
                      <a:pt x="43" y="17"/>
                    </a:lnTo>
                    <a:lnTo>
                      <a:pt x="43" y="22"/>
                    </a:lnTo>
                    <a:lnTo>
                      <a:pt x="43" y="26"/>
                    </a:lnTo>
                    <a:lnTo>
                      <a:pt x="42" y="30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40"/>
                    </a:lnTo>
                    <a:lnTo>
                      <a:pt x="30" y="41"/>
                    </a:lnTo>
                    <a:lnTo>
                      <a:pt x="26" y="43"/>
                    </a:lnTo>
                    <a:lnTo>
                      <a:pt x="22" y="43"/>
                    </a:lnTo>
                    <a:lnTo>
                      <a:pt x="18" y="43"/>
                    </a:lnTo>
                    <a:lnTo>
                      <a:pt x="14" y="42"/>
                    </a:lnTo>
                    <a:lnTo>
                      <a:pt x="11" y="40"/>
                    </a:lnTo>
                    <a:lnTo>
                      <a:pt x="8" y="37"/>
                    </a:lnTo>
                    <a:lnTo>
                      <a:pt x="5" y="34"/>
                    </a:lnTo>
                    <a:lnTo>
                      <a:pt x="3" y="31"/>
                    </a:lnTo>
                    <a:lnTo>
                      <a:pt x="1" y="28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8F8F8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31" name="Freeform 39"/>
              <p:cNvSpPr>
                <a:spLocks/>
              </p:cNvSpPr>
              <p:nvPr/>
            </p:nvSpPr>
            <p:spPr bwMode="auto">
              <a:xfrm>
                <a:off x="5234" y="2644"/>
                <a:ext cx="44" cy="4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2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3" y="10"/>
                  </a:cxn>
                  <a:cxn ang="0">
                    <a:pos x="6" y="6"/>
                  </a:cxn>
                  <a:cxn ang="0">
                    <a:pos x="9" y="4"/>
                  </a:cxn>
                  <a:cxn ang="0">
                    <a:pos x="13" y="2"/>
                  </a:cxn>
                  <a:cxn ang="0">
                    <a:pos x="17" y="1"/>
                  </a:cxn>
                  <a:cxn ang="0">
                    <a:pos x="21" y="0"/>
                  </a:cxn>
                  <a:cxn ang="0">
                    <a:pos x="26" y="1"/>
                  </a:cxn>
                  <a:cxn ang="0">
                    <a:pos x="30" y="2"/>
                  </a:cxn>
                  <a:cxn ang="0">
                    <a:pos x="33" y="4"/>
                  </a:cxn>
                  <a:cxn ang="0">
                    <a:pos x="36" y="6"/>
                  </a:cxn>
                  <a:cxn ang="0">
                    <a:pos x="39" y="10"/>
                  </a:cxn>
                  <a:cxn ang="0">
                    <a:pos x="41" y="13"/>
                  </a:cxn>
                  <a:cxn ang="0">
                    <a:pos x="42" y="17"/>
                  </a:cxn>
                  <a:cxn ang="0">
                    <a:pos x="43" y="22"/>
                  </a:cxn>
                  <a:cxn ang="0">
                    <a:pos x="42" y="26"/>
                  </a:cxn>
                  <a:cxn ang="0">
                    <a:pos x="41" y="30"/>
                  </a:cxn>
                  <a:cxn ang="0">
                    <a:pos x="39" y="33"/>
                  </a:cxn>
                  <a:cxn ang="0">
                    <a:pos x="36" y="36"/>
                  </a:cxn>
                  <a:cxn ang="0">
                    <a:pos x="33" y="40"/>
                  </a:cxn>
                  <a:cxn ang="0">
                    <a:pos x="30" y="42"/>
                  </a:cxn>
                  <a:cxn ang="0">
                    <a:pos x="26" y="42"/>
                  </a:cxn>
                  <a:cxn ang="0">
                    <a:pos x="21" y="43"/>
                  </a:cxn>
                  <a:cxn ang="0">
                    <a:pos x="17" y="43"/>
                  </a:cxn>
                  <a:cxn ang="0">
                    <a:pos x="13" y="42"/>
                  </a:cxn>
                  <a:cxn ang="0">
                    <a:pos x="10" y="40"/>
                  </a:cxn>
                  <a:cxn ang="0">
                    <a:pos x="7" y="37"/>
                  </a:cxn>
                  <a:cxn ang="0">
                    <a:pos x="4" y="35"/>
                  </a:cxn>
                  <a:cxn ang="0">
                    <a:pos x="2" y="32"/>
                  </a:cxn>
                  <a:cxn ang="0">
                    <a:pos x="1" y="28"/>
                  </a:cxn>
                  <a:cxn ang="0">
                    <a:pos x="0" y="24"/>
                  </a:cxn>
                </a:cxnLst>
                <a:rect l="0" t="0" r="r" b="b"/>
                <a:pathLst>
                  <a:path w="44" h="44">
                    <a:moveTo>
                      <a:pt x="0" y="24"/>
                    </a:moveTo>
                    <a:lnTo>
                      <a:pt x="0" y="22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3" y="10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13" y="2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6" y="1"/>
                    </a:lnTo>
                    <a:lnTo>
                      <a:pt x="30" y="2"/>
                    </a:lnTo>
                    <a:lnTo>
                      <a:pt x="33" y="4"/>
                    </a:lnTo>
                    <a:lnTo>
                      <a:pt x="36" y="6"/>
                    </a:lnTo>
                    <a:lnTo>
                      <a:pt x="39" y="10"/>
                    </a:lnTo>
                    <a:lnTo>
                      <a:pt x="41" y="13"/>
                    </a:lnTo>
                    <a:lnTo>
                      <a:pt x="42" y="17"/>
                    </a:lnTo>
                    <a:lnTo>
                      <a:pt x="43" y="22"/>
                    </a:lnTo>
                    <a:lnTo>
                      <a:pt x="42" y="26"/>
                    </a:lnTo>
                    <a:lnTo>
                      <a:pt x="41" y="30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33" y="40"/>
                    </a:lnTo>
                    <a:lnTo>
                      <a:pt x="30" y="42"/>
                    </a:lnTo>
                    <a:lnTo>
                      <a:pt x="26" y="42"/>
                    </a:lnTo>
                    <a:lnTo>
                      <a:pt x="21" y="43"/>
                    </a:lnTo>
                    <a:lnTo>
                      <a:pt x="17" y="43"/>
                    </a:lnTo>
                    <a:lnTo>
                      <a:pt x="13" y="42"/>
                    </a:lnTo>
                    <a:lnTo>
                      <a:pt x="10" y="40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1" y="28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8F8F8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32" name="Line 40"/>
              <p:cNvSpPr>
                <a:spLocks noChangeShapeType="1"/>
              </p:cNvSpPr>
              <p:nvPr/>
            </p:nvSpPr>
            <p:spPr bwMode="auto">
              <a:xfrm flipV="1">
                <a:off x="5174" y="2581"/>
                <a:ext cx="0" cy="12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033" name="Line 41"/>
              <p:cNvSpPr>
                <a:spLocks noChangeShapeType="1"/>
              </p:cNvSpPr>
              <p:nvPr/>
            </p:nvSpPr>
            <p:spPr bwMode="auto">
              <a:xfrm flipV="1">
                <a:off x="5269" y="2538"/>
                <a:ext cx="0" cy="11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034" name="Line 42"/>
              <p:cNvSpPr>
                <a:spLocks noChangeShapeType="1"/>
              </p:cNvSpPr>
              <p:nvPr/>
            </p:nvSpPr>
            <p:spPr bwMode="auto">
              <a:xfrm flipH="1">
                <a:off x="5170" y="2538"/>
                <a:ext cx="99" cy="3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9035" name="Rectangle 43"/>
            <p:cNvSpPr>
              <a:spLocks noChangeArrowheads="1"/>
            </p:cNvSpPr>
            <p:nvPr/>
          </p:nvSpPr>
          <p:spPr bwMode="auto">
            <a:xfrm>
              <a:off x="3679" y="2209"/>
              <a:ext cx="3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pitch,</a:t>
              </a:r>
            </a:p>
          </p:txBody>
        </p:sp>
        <p:sp>
          <p:nvSpPr>
            <p:cNvPr id="1109036" name="Rectangle 44"/>
            <p:cNvSpPr>
              <a:spLocks noChangeArrowheads="1"/>
            </p:cNvSpPr>
            <p:nvPr/>
          </p:nvSpPr>
          <p:spPr bwMode="auto">
            <a:xfrm>
              <a:off x="3679" y="2266"/>
              <a:ext cx="4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volume</a:t>
              </a:r>
            </a:p>
          </p:txBody>
        </p:sp>
        <p:sp>
          <p:nvSpPr>
            <p:cNvPr id="1109037" name="Rectangle 45"/>
            <p:cNvSpPr>
              <a:spLocks noChangeArrowheads="1"/>
            </p:cNvSpPr>
            <p:nvPr/>
          </p:nvSpPr>
          <p:spPr bwMode="auto">
            <a:xfrm>
              <a:off x="4319" y="2467"/>
              <a:ext cx="2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200" b="0">
                  <a:solidFill>
                    <a:schemeClr val="tx2"/>
                  </a:solidFill>
                </a:rPr>
                <a:t>time</a:t>
              </a:r>
            </a:p>
          </p:txBody>
        </p:sp>
        <p:grpSp>
          <p:nvGrpSpPr>
            <p:cNvPr id="1109038" name="Group 46"/>
            <p:cNvGrpSpPr>
              <a:grpSpLocks/>
            </p:cNvGrpSpPr>
            <p:nvPr/>
          </p:nvGrpSpPr>
          <p:grpSpPr bwMode="auto">
            <a:xfrm>
              <a:off x="3510" y="2359"/>
              <a:ext cx="166" cy="130"/>
              <a:chOff x="2863" y="2602"/>
              <a:chExt cx="233" cy="181"/>
            </a:xfrm>
          </p:grpSpPr>
          <p:sp>
            <p:nvSpPr>
              <p:cNvPr id="1109039" name="Freeform 47"/>
              <p:cNvSpPr>
                <a:spLocks/>
              </p:cNvSpPr>
              <p:nvPr/>
            </p:nvSpPr>
            <p:spPr bwMode="auto">
              <a:xfrm>
                <a:off x="2863" y="2602"/>
                <a:ext cx="107" cy="105"/>
              </a:xfrm>
              <a:custGeom>
                <a:avLst/>
                <a:gdLst/>
                <a:ahLst/>
                <a:cxnLst>
                  <a:cxn ang="0">
                    <a:pos x="102" y="58"/>
                  </a:cxn>
                  <a:cxn ang="0">
                    <a:pos x="91" y="28"/>
                  </a:cxn>
                  <a:cxn ang="0">
                    <a:pos x="75" y="12"/>
                  </a:cxn>
                  <a:cxn ang="0">
                    <a:pos x="64" y="5"/>
                  </a:cxn>
                  <a:cxn ang="0">
                    <a:pos x="59" y="3"/>
                  </a:cxn>
                  <a:cxn ang="0">
                    <a:pos x="53" y="1"/>
                  </a:cxn>
                  <a:cxn ang="0">
                    <a:pos x="49" y="0"/>
                  </a:cxn>
                  <a:cxn ang="0">
                    <a:pos x="44" y="0"/>
                  </a:cxn>
                  <a:cxn ang="0">
                    <a:pos x="39" y="1"/>
                  </a:cxn>
                  <a:cxn ang="0">
                    <a:pos x="31" y="5"/>
                  </a:cxn>
                  <a:cxn ang="0">
                    <a:pos x="28" y="7"/>
                  </a:cxn>
                  <a:cxn ang="0">
                    <a:pos x="23" y="11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6" y="30"/>
                  </a:cxn>
                  <a:cxn ang="0">
                    <a:pos x="2" y="42"/>
                  </a:cxn>
                  <a:cxn ang="0">
                    <a:pos x="0" y="46"/>
                  </a:cxn>
                  <a:cxn ang="0">
                    <a:pos x="0" y="53"/>
                  </a:cxn>
                  <a:cxn ang="0">
                    <a:pos x="0" y="58"/>
                  </a:cxn>
                  <a:cxn ang="0">
                    <a:pos x="0" y="63"/>
                  </a:cxn>
                  <a:cxn ang="0">
                    <a:pos x="3" y="68"/>
                  </a:cxn>
                  <a:cxn ang="0">
                    <a:pos x="6" y="73"/>
                  </a:cxn>
                  <a:cxn ang="0">
                    <a:pos x="11" y="78"/>
                  </a:cxn>
                  <a:cxn ang="0">
                    <a:pos x="21" y="88"/>
                  </a:cxn>
                  <a:cxn ang="0">
                    <a:pos x="38" y="100"/>
                  </a:cxn>
                  <a:cxn ang="0">
                    <a:pos x="64" y="104"/>
                  </a:cxn>
                  <a:cxn ang="0">
                    <a:pos x="104" y="96"/>
                  </a:cxn>
                  <a:cxn ang="0">
                    <a:pos x="106" y="66"/>
                  </a:cxn>
                  <a:cxn ang="0">
                    <a:pos x="104" y="60"/>
                  </a:cxn>
                  <a:cxn ang="0">
                    <a:pos x="102" y="58"/>
                  </a:cxn>
                </a:cxnLst>
                <a:rect l="0" t="0" r="r" b="b"/>
                <a:pathLst>
                  <a:path w="107" h="105">
                    <a:moveTo>
                      <a:pt x="102" y="58"/>
                    </a:moveTo>
                    <a:lnTo>
                      <a:pt x="91" y="28"/>
                    </a:lnTo>
                    <a:lnTo>
                      <a:pt x="75" y="12"/>
                    </a:lnTo>
                    <a:lnTo>
                      <a:pt x="64" y="5"/>
                    </a:lnTo>
                    <a:lnTo>
                      <a:pt x="59" y="3"/>
                    </a:lnTo>
                    <a:lnTo>
                      <a:pt x="53" y="1"/>
                    </a:lnTo>
                    <a:lnTo>
                      <a:pt x="49" y="0"/>
                    </a:lnTo>
                    <a:lnTo>
                      <a:pt x="44" y="0"/>
                    </a:lnTo>
                    <a:lnTo>
                      <a:pt x="39" y="1"/>
                    </a:lnTo>
                    <a:lnTo>
                      <a:pt x="31" y="5"/>
                    </a:lnTo>
                    <a:lnTo>
                      <a:pt x="28" y="7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6" y="30"/>
                    </a:lnTo>
                    <a:lnTo>
                      <a:pt x="2" y="42"/>
                    </a:lnTo>
                    <a:lnTo>
                      <a:pt x="0" y="46"/>
                    </a:lnTo>
                    <a:lnTo>
                      <a:pt x="0" y="53"/>
                    </a:lnTo>
                    <a:lnTo>
                      <a:pt x="0" y="58"/>
                    </a:lnTo>
                    <a:lnTo>
                      <a:pt x="0" y="63"/>
                    </a:lnTo>
                    <a:lnTo>
                      <a:pt x="3" y="68"/>
                    </a:lnTo>
                    <a:lnTo>
                      <a:pt x="6" y="73"/>
                    </a:lnTo>
                    <a:lnTo>
                      <a:pt x="11" y="78"/>
                    </a:lnTo>
                    <a:lnTo>
                      <a:pt x="21" y="88"/>
                    </a:lnTo>
                    <a:lnTo>
                      <a:pt x="38" y="100"/>
                    </a:lnTo>
                    <a:lnTo>
                      <a:pt x="64" y="104"/>
                    </a:lnTo>
                    <a:lnTo>
                      <a:pt x="104" y="96"/>
                    </a:lnTo>
                    <a:lnTo>
                      <a:pt x="106" y="66"/>
                    </a:lnTo>
                    <a:lnTo>
                      <a:pt x="104" y="60"/>
                    </a:lnTo>
                    <a:lnTo>
                      <a:pt x="102" y="58"/>
                    </a:lnTo>
                  </a:path>
                </a:pathLst>
              </a:custGeom>
              <a:solidFill>
                <a:srgbClr val="545454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0" name="Freeform 48"/>
              <p:cNvSpPr>
                <a:spLocks/>
              </p:cNvSpPr>
              <p:nvPr/>
            </p:nvSpPr>
            <p:spPr bwMode="auto">
              <a:xfrm>
                <a:off x="3025" y="2745"/>
                <a:ext cx="71" cy="29"/>
              </a:xfrm>
              <a:custGeom>
                <a:avLst/>
                <a:gdLst/>
                <a:ahLst/>
                <a:cxnLst>
                  <a:cxn ang="0">
                    <a:pos x="70" y="18"/>
                  </a:cxn>
                  <a:cxn ang="0">
                    <a:pos x="66" y="16"/>
                  </a:cxn>
                  <a:cxn ang="0">
                    <a:pos x="64" y="16"/>
                  </a:cxn>
                  <a:cxn ang="0">
                    <a:pos x="61" y="15"/>
                  </a:cxn>
                  <a:cxn ang="0">
                    <a:pos x="56" y="16"/>
                  </a:cxn>
                  <a:cxn ang="0">
                    <a:pos x="49" y="18"/>
                  </a:cxn>
                  <a:cxn ang="0">
                    <a:pos x="41" y="20"/>
                  </a:cxn>
                  <a:cxn ang="0">
                    <a:pos x="35" y="20"/>
                  </a:cxn>
                  <a:cxn ang="0">
                    <a:pos x="28" y="18"/>
                  </a:cxn>
                  <a:cxn ang="0">
                    <a:pos x="25" y="16"/>
                  </a:cxn>
                  <a:cxn ang="0">
                    <a:pos x="25" y="15"/>
                  </a:cxn>
                  <a:cxn ang="0">
                    <a:pos x="23" y="14"/>
                  </a:cxn>
                  <a:cxn ang="0">
                    <a:pos x="18" y="9"/>
                  </a:cxn>
                  <a:cxn ang="0">
                    <a:pos x="15" y="6"/>
                  </a:cxn>
                  <a:cxn ang="0">
                    <a:pos x="11" y="2"/>
                  </a:cxn>
                  <a:cxn ang="0">
                    <a:pos x="0" y="0"/>
                  </a:cxn>
                  <a:cxn ang="0">
                    <a:pos x="4" y="12"/>
                  </a:cxn>
                  <a:cxn ang="0">
                    <a:pos x="7" y="13"/>
                  </a:cxn>
                  <a:cxn ang="0">
                    <a:pos x="20" y="22"/>
                  </a:cxn>
                  <a:cxn ang="0">
                    <a:pos x="22" y="22"/>
                  </a:cxn>
                  <a:cxn ang="0">
                    <a:pos x="23" y="23"/>
                  </a:cxn>
                  <a:cxn ang="0">
                    <a:pos x="27" y="25"/>
                  </a:cxn>
                  <a:cxn ang="0">
                    <a:pos x="31" y="26"/>
                  </a:cxn>
                  <a:cxn ang="0">
                    <a:pos x="35" y="27"/>
                  </a:cxn>
                  <a:cxn ang="0">
                    <a:pos x="43" y="28"/>
                  </a:cxn>
                  <a:cxn ang="0">
                    <a:pos x="52" y="25"/>
                  </a:cxn>
                  <a:cxn ang="0">
                    <a:pos x="57" y="23"/>
                  </a:cxn>
                  <a:cxn ang="0">
                    <a:pos x="59" y="23"/>
                  </a:cxn>
                  <a:cxn ang="0">
                    <a:pos x="62" y="24"/>
                  </a:cxn>
                  <a:cxn ang="0">
                    <a:pos x="66" y="24"/>
                  </a:cxn>
                  <a:cxn ang="0">
                    <a:pos x="68" y="25"/>
                  </a:cxn>
                  <a:cxn ang="0">
                    <a:pos x="69" y="25"/>
                  </a:cxn>
                  <a:cxn ang="0">
                    <a:pos x="68" y="23"/>
                  </a:cxn>
                  <a:cxn ang="0">
                    <a:pos x="68" y="21"/>
                  </a:cxn>
                  <a:cxn ang="0">
                    <a:pos x="68" y="20"/>
                  </a:cxn>
                  <a:cxn ang="0">
                    <a:pos x="69" y="19"/>
                  </a:cxn>
                  <a:cxn ang="0">
                    <a:pos x="70" y="19"/>
                  </a:cxn>
                  <a:cxn ang="0">
                    <a:pos x="70" y="18"/>
                  </a:cxn>
                </a:cxnLst>
                <a:rect l="0" t="0" r="r" b="b"/>
                <a:pathLst>
                  <a:path w="71" h="29">
                    <a:moveTo>
                      <a:pt x="70" y="18"/>
                    </a:moveTo>
                    <a:lnTo>
                      <a:pt x="66" y="16"/>
                    </a:lnTo>
                    <a:lnTo>
                      <a:pt x="64" y="16"/>
                    </a:lnTo>
                    <a:lnTo>
                      <a:pt x="61" y="15"/>
                    </a:lnTo>
                    <a:lnTo>
                      <a:pt x="56" y="16"/>
                    </a:lnTo>
                    <a:lnTo>
                      <a:pt x="49" y="18"/>
                    </a:lnTo>
                    <a:lnTo>
                      <a:pt x="41" y="20"/>
                    </a:lnTo>
                    <a:lnTo>
                      <a:pt x="35" y="20"/>
                    </a:lnTo>
                    <a:lnTo>
                      <a:pt x="28" y="18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3" y="14"/>
                    </a:lnTo>
                    <a:lnTo>
                      <a:pt x="18" y="9"/>
                    </a:lnTo>
                    <a:lnTo>
                      <a:pt x="15" y="6"/>
                    </a:lnTo>
                    <a:lnTo>
                      <a:pt x="11" y="2"/>
                    </a:lnTo>
                    <a:lnTo>
                      <a:pt x="0" y="0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20" y="22"/>
                    </a:lnTo>
                    <a:lnTo>
                      <a:pt x="22" y="22"/>
                    </a:lnTo>
                    <a:lnTo>
                      <a:pt x="23" y="23"/>
                    </a:lnTo>
                    <a:lnTo>
                      <a:pt x="27" y="25"/>
                    </a:lnTo>
                    <a:lnTo>
                      <a:pt x="31" y="26"/>
                    </a:lnTo>
                    <a:lnTo>
                      <a:pt x="35" y="27"/>
                    </a:lnTo>
                    <a:lnTo>
                      <a:pt x="43" y="28"/>
                    </a:lnTo>
                    <a:lnTo>
                      <a:pt x="52" y="25"/>
                    </a:lnTo>
                    <a:lnTo>
                      <a:pt x="57" y="23"/>
                    </a:lnTo>
                    <a:lnTo>
                      <a:pt x="59" y="23"/>
                    </a:lnTo>
                    <a:lnTo>
                      <a:pt x="62" y="24"/>
                    </a:lnTo>
                    <a:lnTo>
                      <a:pt x="66" y="24"/>
                    </a:lnTo>
                    <a:lnTo>
                      <a:pt x="68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8" y="21"/>
                    </a:lnTo>
                    <a:lnTo>
                      <a:pt x="68" y="20"/>
                    </a:lnTo>
                    <a:lnTo>
                      <a:pt x="69" y="19"/>
                    </a:lnTo>
                    <a:lnTo>
                      <a:pt x="70" y="19"/>
                    </a:lnTo>
                    <a:lnTo>
                      <a:pt x="70" y="18"/>
                    </a:lnTo>
                  </a:path>
                </a:pathLst>
              </a:custGeom>
              <a:solidFill>
                <a:srgbClr val="545454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1" name="Freeform 49"/>
              <p:cNvSpPr>
                <a:spLocks/>
              </p:cNvSpPr>
              <p:nvPr/>
            </p:nvSpPr>
            <p:spPr bwMode="auto">
              <a:xfrm>
                <a:off x="2926" y="2654"/>
                <a:ext cx="115" cy="112"/>
              </a:xfrm>
              <a:custGeom>
                <a:avLst/>
                <a:gdLst/>
                <a:ahLst/>
                <a:cxnLst>
                  <a:cxn ang="0">
                    <a:pos x="113" y="82"/>
                  </a:cxn>
                  <a:cxn ang="0">
                    <a:pos x="37" y="0"/>
                  </a:cxn>
                  <a:cxn ang="0">
                    <a:pos x="37" y="5"/>
                  </a:cxn>
                  <a:cxn ang="0">
                    <a:pos x="37" y="8"/>
                  </a:cxn>
                  <a:cxn ang="0">
                    <a:pos x="37" y="10"/>
                  </a:cxn>
                  <a:cxn ang="0">
                    <a:pos x="37" y="12"/>
                  </a:cxn>
                  <a:cxn ang="0">
                    <a:pos x="37" y="16"/>
                  </a:cxn>
                  <a:cxn ang="0">
                    <a:pos x="35" y="20"/>
                  </a:cxn>
                  <a:cxn ang="0">
                    <a:pos x="34" y="22"/>
                  </a:cxn>
                  <a:cxn ang="0">
                    <a:pos x="32" y="26"/>
                  </a:cxn>
                  <a:cxn ang="0">
                    <a:pos x="29" y="31"/>
                  </a:cxn>
                  <a:cxn ang="0">
                    <a:pos x="29" y="32"/>
                  </a:cxn>
                  <a:cxn ang="0">
                    <a:pos x="27" y="34"/>
                  </a:cxn>
                  <a:cxn ang="0">
                    <a:pos x="25" y="37"/>
                  </a:cxn>
                  <a:cxn ang="0">
                    <a:pos x="23" y="40"/>
                  </a:cxn>
                  <a:cxn ang="0">
                    <a:pos x="21" y="41"/>
                  </a:cxn>
                  <a:cxn ang="0">
                    <a:pos x="19" y="43"/>
                  </a:cxn>
                  <a:cxn ang="0">
                    <a:pos x="17" y="44"/>
                  </a:cxn>
                  <a:cxn ang="0">
                    <a:pos x="14" y="46"/>
                  </a:cxn>
                  <a:cxn ang="0">
                    <a:pos x="11" y="48"/>
                  </a:cxn>
                  <a:cxn ang="0">
                    <a:pos x="7" y="50"/>
                  </a:cxn>
                  <a:cxn ang="0">
                    <a:pos x="4" y="51"/>
                  </a:cxn>
                  <a:cxn ang="0">
                    <a:pos x="1" y="52"/>
                  </a:cxn>
                  <a:cxn ang="0">
                    <a:pos x="0" y="52"/>
                  </a:cxn>
                  <a:cxn ang="0">
                    <a:pos x="95" y="111"/>
                  </a:cxn>
                  <a:cxn ang="0">
                    <a:pos x="97" y="111"/>
                  </a:cxn>
                  <a:cxn ang="0">
                    <a:pos x="99" y="110"/>
                  </a:cxn>
                  <a:cxn ang="0">
                    <a:pos x="101" y="109"/>
                  </a:cxn>
                  <a:cxn ang="0">
                    <a:pos x="103" y="107"/>
                  </a:cxn>
                  <a:cxn ang="0">
                    <a:pos x="105" y="106"/>
                  </a:cxn>
                  <a:cxn ang="0">
                    <a:pos x="107" y="105"/>
                  </a:cxn>
                  <a:cxn ang="0">
                    <a:pos x="108" y="103"/>
                  </a:cxn>
                  <a:cxn ang="0">
                    <a:pos x="109" y="101"/>
                  </a:cxn>
                  <a:cxn ang="0">
                    <a:pos x="111" y="99"/>
                  </a:cxn>
                  <a:cxn ang="0">
                    <a:pos x="113" y="96"/>
                  </a:cxn>
                  <a:cxn ang="0">
                    <a:pos x="113" y="93"/>
                  </a:cxn>
                  <a:cxn ang="0">
                    <a:pos x="113" y="92"/>
                  </a:cxn>
                  <a:cxn ang="0">
                    <a:pos x="114" y="89"/>
                  </a:cxn>
                  <a:cxn ang="0">
                    <a:pos x="114" y="86"/>
                  </a:cxn>
                  <a:cxn ang="0">
                    <a:pos x="113" y="83"/>
                  </a:cxn>
                  <a:cxn ang="0">
                    <a:pos x="113" y="82"/>
                  </a:cxn>
                </a:cxnLst>
                <a:rect l="0" t="0" r="r" b="b"/>
                <a:pathLst>
                  <a:path w="115" h="112">
                    <a:moveTo>
                      <a:pt x="113" y="82"/>
                    </a:moveTo>
                    <a:lnTo>
                      <a:pt x="37" y="0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7" y="16"/>
                    </a:lnTo>
                    <a:lnTo>
                      <a:pt x="35" y="20"/>
                    </a:lnTo>
                    <a:lnTo>
                      <a:pt x="34" y="22"/>
                    </a:lnTo>
                    <a:lnTo>
                      <a:pt x="32" y="26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7" y="34"/>
                    </a:lnTo>
                    <a:lnTo>
                      <a:pt x="25" y="37"/>
                    </a:lnTo>
                    <a:lnTo>
                      <a:pt x="23" y="40"/>
                    </a:lnTo>
                    <a:lnTo>
                      <a:pt x="21" y="41"/>
                    </a:lnTo>
                    <a:lnTo>
                      <a:pt x="19" y="43"/>
                    </a:lnTo>
                    <a:lnTo>
                      <a:pt x="17" y="44"/>
                    </a:lnTo>
                    <a:lnTo>
                      <a:pt x="14" y="46"/>
                    </a:lnTo>
                    <a:lnTo>
                      <a:pt x="11" y="48"/>
                    </a:lnTo>
                    <a:lnTo>
                      <a:pt x="7" y="50"/>
                    </a:lnTo>
                    <a:lnTo>
                      <a:pt x="4" y="51"/>
                    </a:lnTo>
                    <a:lnTo>
                      <a:pt x="1" y="52"/>
                    </a:lnTo>
                    <a:lnTo>
                      <a:pt x="0" y="52"/>
                    </a:lnTo>
                    <a:lnTo>
                      <a:pt x="95" y="111"/>
                    </a:lnTo>
                    <a:lnTo>
                      <a:pt x="97" y="111"/>
                    </a:lnTo>
                    <a:lnTo>
                      <a:pt x="99" y="110"/>
                    </a:lnTo>
                    <a:lnTo>
                      <a:pt x="101" y="109"/>
                    </a:lnTo>
                    <a:lnTo>
                      <a:pt x="103" y="107"/>
                    </a:lnTo>
                    <a:lnTo>
                      <a:pt x="105" y="106"/>
                    </a:lnTo>
                    <a:lnTo>
                      <a:pt x="107" y="105"/>
                    </a:lnTo>
                    <a:lnTo>
                      <a:pt x="108" y="103"/>
                    </a:lnTo>
                    <a:lnTo>
                      <a:pt x="109" y="101"/>
                    </a:lnTo>
                    <a:lnTo>
                      <a:pt x="111" y="99"/>
                    </a:lnTo>
                    <a:lnTo>
                      <a:pt x="113" y="96"/>
                    </a:lnTo>
                    <a:lnTo>
                      <a:pt x="113" y="93"/>
                    </a:lnTo>
                    <a:lnTo>
                      <a:pt x="113" y="92"/>
                    </a:lnTo>
                    <a:lnTo>
                      <a:pt x="114" y="89"/>
                    </a:lnTo>
                    <a:lnTo>
                      <a:pt x="114" y="86"/>
                    </a:lnTo>
                    <a:lnTo>
                      <a:pt x="113" y="83"/>
                    </a:lnTo>
                    <a:lnTo>
                      <a:pt x="113" y="82"/>
                    </a:lnTo>
                  </a:path>
                </a:pathLst>
              </a:custGeom>
              <a:solidFill>
                <a:srgbClr val="FFFF54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2" name="Freeform 50"/>
              <p:cNvSpPr>
                <a:spLocks/>
              </p:cNvSpPr>
              <p:nvPr/>
            </p:nvSpPr>
            <p:spPr bwMode="auto">
              <a:xfrm>
                <a:off x="2884" y="2614"/>
                <a:ext cx="72" cy="89"/>
              </a:xfrm>
              <a:custGeom>
                <a:avLst/>
                <a:gdLst/>
                <a:ahLst/>
                <a:cxnLst>
                  <a:cxn ang="0">
                    <a:pos x="69" y="16"/>
                  </a:cxn>
                  <a:cxn ang="0">
                    <a:pos x="53" y="0"/>
                  </a:cxn>
                  <a:cxn ang="0">
                    <a:pos x="53" y="1"/>
                  </a:cxn>
                  <a:cxn ang="0">
                    <a:pos x="55" y="5"/>
                  </a:cxn>
                  <a:cxn ang="0">
                    <a:pos x="55" y="9"/>
                  </a:cxn>
                  <a:cxn ang="0">
                    <a:pos x="56" y="14"/>
                  </a:cxn>
                  <a:cxn ang="0">
                    <a:pos x="56" y="20"/>
                  </a:cxn>
                  <a:cxn ang="0">
                    <a:pos x="56" y="24"/>
                  </a:cxn>
                  <a:cxn ang="0">
                    <a:pos x="55" y="28"/>
                  </a:cxn>
                  <a:cxn ang="0">
                    <a:pos x="53" y="34"/>
                  </a:cxn>
                  <a:cxn ang="0">
                    <a:pos x="51" y="41"/>
                  </a:cxn>
                  <a:cxn ang="0">
                    <a:pos x="48" y="47"/>
                  </a:cxn>
                  <a:cxn ang="0">
                    <a:pos x="46" y="51"/>
                  </a:cxn>
                  <a:cxn ang="0">
                    <a:pos x="43" y="56"/>
                  </a:cxn>
                  <a:cxn ang="0">
                    <a:pos x="41" y="59"/>
                  </a:cxn>
                  <a:cxn ang="0">
                    <a:pos x="36" y="63"/>
                  </a:cxn>
                  <a:cxn ang="0">
                    <a:pos x="31" y="67"/>
                  </a:cxn>
                  <a:cxn ang="0">
                    <a:pos x="27" y="70"/>
                  </a:cxn>
                  <a:cxn ang="0">
                    <a:pos x="22" y="72"/>
                  </a:cxn>
                  <a:cxn ang="0">
                    <a:pos x="16" y="75"/>
                  </a:cxn>
                  <a:cxn ang="0">
                    <a:pos x="9" y="76"/>
                  </a:cxn>
                  <a:cxn ang="0">
                    <a:pos x="4" y="77"/>
                  </a:cxn>
                  <a:cxn ang="0">
                    <a:pos x="0" y="76"/>
                  </a:cxn>
                  <a:cxn ang="0">
                    <a:pos x="19" y="88"/>
                  </a:cxn>
                  <a:cxn ang="0">
                    <a:pos x="23" y="88"/>
                  </a:cxn>
                  <a:cxn ang="0">
                    <a:pos x="26" y="88"/>
                  </a:cxn>
                  <a:cxn ang="0">
                    <a:pos x="31" y="86"/>
                  </a:cxn>
                  <a:cxn ang="0">
                    <a:pos x="35" y="85"/>
                  </a:cxn>
                  <a:cxn ang="0">
                    <a:pos x="39" y="84"/>
                  </a:cxn>
                  <a:cxn ang="0">
                    <a:pos x="43" y="81"/>
                  </a:cxn>
                  <a:cxn ang="0">
                    <a:pos x="47" y="79"/>
                  </a:cxn>
                  <a:cxn ang="0">
                    <a:pos x="50" y="76"/>
                  </a:cxn>
                  <a:cxn ang="0">
                    <a:pos x="55" y="72"/>
                  </a:cxn>
                  <a:cxn ang="0">
                    <a:pos x="59" y="69"/>
                  </a:cxn>
                  <a:cxn ang="0">
                    <a:pos x="62" y="63"/>
                  </a:cxn>
                  <a:cxn ang="0">
                    <a:pos x="64" y="60"/>
                  </a:cxn>
                  <a:cxn ang="0">
                    <a:pos x="66" y="55"/>
                  </a:cxn>
                  <a:cxn ang="0">
                    <a:pos x="69" y="50"/>
                  </a:cxn>
                  <a:cxn ang="0">
                    <a:pos x="69" y="46"/>
                  </a:cxn>
                  <a:cxn ang="0">
                    <a:pos x="71" y="41"/>
                  </a:cxn>
                  <a:cxn ang="0">
                    <a:pos x="71" y="36"/>
                  </a:cxn>
                  <a:cxn ang="0">
                    <a:pos x="71" y="30"/>
                  </a:cxn>
                  <a:cxn ang="0">
                    <a:pos x="71" y="24"/>
                  </a:cxn>
                  <a:cxn ang="0">
                    <a:pos x="70" y="18"/>
                  </a:cxn>
                  <a:cxn ang="0">
                    <a:pos x="70" y="16"/>
                  </a:cxn>
                  <a:cxn ang="0">
                    <a:pos x="69" y="16"/>
                  </a:cxn>
                </a:cxnLst>
                <a:rect l="0" t="0" r="r" b="b"/>
                <a:pathLst>
                  <a:path w="72" h="89">
                    <a:moveTo>
                      <a:pt x="69" y="16"/>
                    </a:moveTo>
                    <a:lnTo>
                      <a:pt x="53" y="0"/>
                    </a:lnTo>
                    <a:lnTo>
                      <a:pt x="53" y="1"/>
                    </a:lnTo>
                    <a:lnTo>
                      <a:pt x="55" y="5"/>
                    </a:lnTo>
                    <a:lnTo>
                      <a:pt x="55" y="9"/>
                    </a:lnTo>
                    <a:lnTo>
                      <a:pt x="56" y="14"/>
                    </a:lnTo>
                    <a:lnTo>
                      <a:pt x="56" y="20"/>
                    </a:lnTo>
                    <a:lnTo>
                      <a:pt x="56" y="24"/>
                    </a:lnTo>
                    <a:lnTo>
                      <a:pt x="55" y="28"/>
                    </a:lnTo>
                    <a:lnTo>
                      <a:pt x="53" y="34"/>
                    </a:lnTo>
                    <a:lnTo>
                      <a:pt x="51" y="41"/>
                    </a:lnTo>
                    <a:lnTo>
                      <a:pt x="48" y="47"/>
                    </a:lnTo>
                    <a:lnTo>
                      <a:pt x="46" y="51"/>
                    </a:lnTo>
                    <a:lnTo>
                      <a:pt x="43" y="56"/>
                    </a:lnTo>
                    <a:lnTo>
                      <a:pt x="41" y="59"/>
                    </a:lnTo>
                    <a:lnTo>
                      <a:pt x="36" y="63"/>
                    </a:lnTo>
                    <a:lnTo>
                      <a:pt x="31" y="67"/>
                    </a:lnTo>
                    <a:lnTo>
                      <a:pt x="27" y="70"/>
                    </a:lnTo>
                    <a:lnTo>
                      <a:pt x="22" y="72"/>
                    </a:lnTo>
                    <a:lnTo>
                      <a:pt x="16" y="75"/>
                    </a:lnTo>
                    <a:lnTo>
                      <a:pt x="9" y="76"/>
                    </a:lnTo>
                    <a:lnTo>
                      <a:pt x="4" y="77"/>
                    </a:lnTo>
                    <a:lnTo>
                      <a:pt x="0" y="76"/>
                    </a:lnTo>
                    <a:lnTo>
                      <a:pt x="19" y="88"/>
                    </a:lnTo>
                    <a:lnTo>
                      <a:pt x="23" y="88"/>
                    </a:lnTo>
                    <a:lnTo>
                      <a:pt x="26" y="88"/>
                    </a:lnTo>
                    <a:lnTo>
                      <a:pt x="31" y="86"/>
                    </a:lnTo>
                    <a:lnTo>
                      <a:pt x="35" y="85"/>
                    </a:lnTo>
                    <a:lnTo>
                      <a:pt x="39" y="84"/>
                    </a:lnTo>
                    <a:lnTo>
                      <a:pt x="43" y="81"/>
                    </a:lnTo>
                    <a:lnTo>
                      <a:pt x="47" y="79"/>
                    </a:lnTo>
                    <a:lnTo>
                      <a:pt x="50" y="76"/>
                    </a:lnTo>
                    <a:lnTo>
                      <a:pt x="55" y="72"/>
                    </a:lnTo>
                    <a:lnTo>
                      <a:pt x="59" y="69"/>
                    </a:lnTo>
                    <a:lnTo>
                      <a:pt x="62" y="63"/>
                    </a:lnTo>
                    <a:lnTo>
                      <a:pt x="64" y="60"/>
                    </a:lnTo>
                    <a:lnTo>
                      <a:pt x="66" y="55"/>
                    </a:lnTo>
                    <a:lnTo>
                      <a:pt x="69" y="50"/>
                    </a:lnTo>
                    <a:lnTo>
                      <a:pt x="69" y="46"/>
                    </a:lnTo>
                    <a:lnTo>
                      <a:pt x="71" y="41"/>
                    </a:lnTo>
                    <a:lnTo>
                      <a:pt x="71" y="36"/>
                    </a:lnTo>
                    <a:lnTo>
                      <a:pt x="71" y="30"/>
                    </a:lnTo>
                    <a:lnTo>
                      <a:pt x="71" y="24"/>
                    </a:lnTo>
                    <a:lnTo>
                      <a:pt x="70" y="18"/>
                    </a:lnTo>
                    <a:lnTo>
                      <a:pt x="70" y="16"/>
                    </a:lnTo>
                    <a:lnTo>
                      <a:pt x="69" y="16"/>
                    </a:lnTo>
                  </a:path>
                </a:pathLst>
              </a:custGeom>
              <a:solidFill>
                <a:srgbClr val="FFFF54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3" name="Freeform 51"/>
              <p:cNvSpPr>
                <a:spLocks/>
              </p:cNvSpPr>
              <p:nvPr/>
            </p:nvSpPr>
            <p:spPr bwMode="auto">
              <a:xfrm>
                <a:off x="2941" y="2698"/>
                <a:ext cx="91" cy="64"/>
              </a:xfrm>
              <a:custGeom>
                <a:avLst/>
                <a:gdLst/>
                <a:ahLst/>
                <a:cxnLst>
                  <a:cxn ang="0">
                    <a:pos x="90" y="62"/>
                  </a:cxn>
                  <a:cxn ang="0">
                    <a:pos x="3" y="0"/>
                  </a:cxn>
                  <a:cxn ang="0">
                    <a:pos x="0" y="1"/>
                  </a:cxn>
                  <a:cxn ang="0">
                    <a:pos x="88" y="63"/>
                  </a:cxn>
                  <a:cxn ang="0">
                    <a:pos x="90" y="62"/>
                  </a:cxn>
                </a:cxnLst>
                <a:rect l="0" t="0" r="r" b="b"/>
                <a:pathLst>
                  <a:path w="91" h="64">
                    <a:moveTo>
                      <a:pt x="90" y="62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88" y="63"/>
                    </a:lnTo>
                    <a:lnTo>
                      <a:pt x="90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4" name="Freeform 52"/>
              <p:cNvSpPr>
                <a:spLocks/>
              </p:cNvSpPr>
              <p:nvPr/>
            </p:nvSpPr>
            <p:spPr bwMode="auto">
              <a:xfrm>
                <a:off x="2931" y="2702"/>
                <a:ext cx="98" cy="6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97" y="60"/>
                  </a:cxn>
                  <a:cxn ang="0">
                    <a:pos x="96" y="61"/>
                  </a:cxn>
                  <a:cxn ang="0">
                    <a:pos x="95" y="62"/>
                  </a:cxn>
                  <a:cxn ang="0">
                    <a:pos x="94" y="62"/>
                  </a:cxn>
                  <a:cxn ang="0">
                    <a:pos x="93" y="62"/>
                  </a:cxn>
                  <a:cxn ang="0">
                    <a:pos x="0" y="3"/>
                  </a:cxn>
                  <a:cxn ang="0">
                    <a:pos x="3" y="2"/>
                  </a:cxn>
                  <a:cxn ang="0">
                    <a:pos x="6" y="1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8" y="0"/>
                  </a:cxn>
                </a:cxnLst>
                <a:rect l="0" t="0" r="r" b="b"/>
                <a:pathLst>
                  <a:path w="98" h="63">
                    <a:moveTo>
                      <a:pt x="8" y="0"/>
                    </a:moveTo>
                    <a:lnTo>
                      <a:pt x="97" y="60"/>
                    </a:lnTo>
                    <a:lnTo>
                      <a:pt x="96" y="61"/>
                    </a:lnTo>
                    <a:lnTo>
                      <a:pt x="95" y="62"/>
                    </a:lnTo>
                    <a:lnTo>
                      <a:pt x="94" y="62"/>
                    </a:lnTo>
                    <a:lnTo>
                      <a:pt x="93" y="62"/>
                    </a:lnTo>
                    <a:lnTo>
                      <a:pt x="0" y="3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5" name="Freeform 53"/>
              <p:cNvSpPr>
                <a:spLocks/>
              </p:cNvSpPr>
              <p:nvPr/>
            </p:nvSpPr>
            <p:spPr bwMode="auto">
              <a:xfrm>
                <a:off x="2936" y="2702"/>
                <a:ext cx="17" cy="1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5"/>
                  </a:cxn>
                  <a:cxn ang="0">
                    <a:pos x="3" y="10"/>
                  </a:cxn>
                  <a:cxn ang="0">
                    <a:pos x="16" y="16"/>
                  </a:cxn>
                  <a:cxn ang="0">
                    <a:pos x="9" y="0"/>
                  </a:cxn>
                </a:cxnLst>
                <a:rect l="0" t="0" r="r" b="b"/>
                <a:pathLst>
                  <a:path w="17" h="17">
                    <a:moveTo>
                      <a:pt x="9" y="0"/>
                    </a:moveTo>
                    <a:lnTo>
                      <a:pt x="0" y="5"/>
                    </a:lnTo>
                    <a:lnTo>
                      <a:pt x="3" y="10"/>
                    </a:lnTo>
                    <a:lnTo>
                      <a:pt x="16" y="16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6" name="Freeform 54"/>
              <p:cNvSpPr>
                <a:spLocks/>
              </p:cNvSpPr>
              <p:nvPr/>
            </p:nvSpPr>
            <p:spPr bwMode="auto">
              <a:xfrm>
                <a:off x="2889" y="2690"/>
                <a:ext cx="25" cy="17"/>
              </a:xfrm>
              <a:custGeom>
                <a:avLst/>
                <a:gdLst/>
                <a:ahLst/>
                <a:cxnLst>
                  <a:cxn ang="0">
                    <a:pos x="24" y="13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17" y="16"/>
                  </a:cxn>
                  <a:cxn ang="0">
                    <a:pos x="18" y="16"/>
                  </a:cxn>
                  <a:cxn ang="0">
                    <a:pos x="21" y="13"/>
                  </a:cxn>
                  <a:cxn ang="0">
                    <a:pos x="23" y="13"/>
                  </a:cxn>
                  <a:cxn ang="0">
                    <a:pos x="24" y="13"/>
                  </a:cxn>
                </a:cxnLst>
                <a:rect l="0" t="0" r="r" b="b"/>
                <a:pathLst>
                  <a:path w="25" h="17">
                    <a:moveTo>
                      <a:pt x="24" y="13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4" y="1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7" name="Freeform 55"/>
              <p:cNvSpPr>
                <a:spLocks/>
              </p:cNvSpPr>
              <p:nvPr/>
            </p:nvSpPr>
            <p:spPr bwMode="auto">
              <a:xfrm>
                <a:off x="2907" y="2700"/>
                <a:ext cx="17" cy="17"/>
              </a:xfrm>
              <a:custGeom>
                <a:avLst/>
                <a:gdLst/>
                <a:ahLst/>
                <a:cxnLst>
                  <a:cxn ang="0">
                    <a:pos x="16" y="8"/>
                  </a:cxn>
                  <a:cxn ang="0">
                    <a:pos x="6" y="16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6" y="8"/>
                  </a:cxn>
                </a:cxnLst>
                <a:rect l="0" t="0" r="r" b="b"/>
                <a:pathLst>
                  <a:path w="17" h="17">
                    <a:moveTo>
                      <a:pt x="16" y="8"/>
                    </a:moveTo>
                    <a:lnTo>
                      <a:pt x="6" y="1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6" y="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8" name="Freeform 56"/>
              <p:cNvSpPr>
                <a:spLocks/>
              </p:cNvSpPr>
              <p:nvPr/>
            </p:nvSpPr>
            <p:spPr bwMode="auto">
              <a:xfrm>
                <a:off x="2901" y="2688"/>
                <a:ext cx="20" cy="17"/>
              </a:xfrm>
              <a:custGeom>
                <a:avLst/>
                <a:gdLst/>
                <a:ahLst/>
                <a:cxnLst>
                  <a:cxn ang="0">
                    <a:pos x="19" y="14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16" y="16"/>
                  </a:cxn>
                  <a:cxn ang="0">
                    <a:pos x="19" y="14"/>
                  </a:cxn>
                </a:cxnLst>
                <a:rect l="0" t="0" r="r" b="b"/>
                <a:pathLst>
                  <a:path w="20" h="17">
                    <a:moveTo>
                      <a:pt x="19" y="14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6" y="16"/>
                    </a:lnTo>
                    <a:lnTo>
                      <a:pt x="19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49" name="Freeform 57"/>
              <p:cNvSpPr>
                <a:spLocks/>
              </p:cNvSpPr>
              <p:nvPr/>
            </p:nvSpPr>
            <p:spPr bwMode="auto">
              <a:xfrm>
                <a:off x="3047" y="2761"/>
                <a:ext cx="17" cy="1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5"/>
                  </a:cxn>
                  <a:cxn ang="0">
                    <a:pos x="5" y="10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0" y="5"/>
                    </a:lnTo>
                    <a:lnTo>
                      <a:pt x="5" y="10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0" name="Freeform 58"/>
              <p:cNvSpPr>
                <a:spLocks/>
              </p:cNvSpPr>
              <p:nvPr/>
            </p:nvSpPr>
            <p:spPr bwMode="auto">
              <a:xfrm>
                <a:off x="3033" y="2756"/>
                <a:ext cx="17" cy="17"/>
              </a:xfrm>
              <a:custGeom>
                <a:avLst/>
                <a:gdLst/>
                <a:ahLst/>
                <a:cxnLst>
                  <a:cxn ang="0">
                    <a:pos x="16" y="14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" y="16"/>
                  </a:cxn>
                  <a:cxn ang="0">
                    <a:pos x="14" y="16"/>
                  </a:cxn>
                  <a:cxn ang="0">
                    <a:pos x="16" y="16"/>
                  </a:cxn>
                  <a:cxn ang="0">
                    <a:pos x="16" y="14"/>
                  </a:cxn>
                </a:cxnLst>
                <a:rect l="0" t="0" r="r" b="b"/>
                <a:pathLst>
                  <a:path w="17" h="17">
                    <a:moveTo>
                      <a:pt x="16" y="14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1" name="Freeform 59"/>
              <p:cNvSpPr>
                <a:spLocks/>
              </p:cNvSpPr>
              <p:nvPr/>
            </p:nvSpPr>
            <p:spPr bwMode="auto">
              <a:xfrm>
                <a:off x="3047" y="2766"/>
                <a:ext cx="48" cy="1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6" y="9"/>
                  </a:cxn>
                  <a:cxn ang="0">
                    <a:pos x="10" y="11"/>
                  </a:cxn>
                  <a:cxn ang="0">
                    <a:pos x="14" y="13"/>
                  </a:cxn>
                  <a:cxn ang="0">
                    <a:pos x="18" y="13"/>
                  </a:cxn>
                  <a:cxn ang="0">
                    <a:pos x="20" y="16"/>
                  </a:cxn>
                  <a:cxn ang="0">
                    <a:pos x="24" y="11"/>
                  </a:cxn>
                  <a:cxn ang="0">
                    <a:pos x="28" y="9"/>
                  </a:cxn>
                  <a:cxn ang="0">
                    <a:pos x="32" y="6"/>
                  </a:cxn>
                  <a:cxn ang="0">
                    <a:pos x="34" y="4"/>
                  </a:cxn>
                  <a:cxn ang="0">
                    <a:pos x="36" y="4"/>
                  </a:cxn>
                  <a:cxn ang="0">
                    <a:pos x="38" y="4"/>
                  </a:cxn>
                  <a:cxn ang="0">
                    <a:pos x="40" y="4"/>
                  </a:cxn>
                  <a:cxn ang="0">
                    <a:pos x="43" y="6"/>
                  </a:cxn>
                  <a:cxn ang="0">
                    <a:pos x="45" y="9"/>
                  </a:cxn>
                  <a:cxn ang="0">
                    <a:pos x="47" y="9"/>
                  </a:cxn>
                  <a:cxn ang="0">
                    <a:pos x="46" y="6"/>
                  </a:cxn>
                  <a:cxn ang="0">
                    <a:pos x="43" y="2"/>
                  </a:cxn>
                  <a:cxn ang="0">
                    <a:pos x="40" y="0"/>
                  </a:cxn>
                  <a:cxn ang="0">
                    <a:pos x="36" y="0"/>
                  </a:cxn>
                  <a:cxn ang="0">
                    <a:pos x="34" y="2"/>
                  </a:cxn>
                  <a:cxn ang="0">
                    <a:pos x="31" y="4"/>
                  </a:cxn>
                  <a:cxn ang="0">
                    <a:pos x="26" y="9"/>
                  </a:cxn>
                  <a:cxn ang="0">
                    <a:pos x="21" y="11"/>
                  </a:cxn>
                  <a:cxn ang="0">
                    <a:pos x="17" y="11"/>
                  </a:cxn>
                  <a:cxn ang="0">
                    <a:pos x="11" y="9"/>
                  </a:cxn>
                  <a:cxn ang="0">
                    <a:pos x="6" y="6"/>
                  </a:cxn>
                  <a:cxn ang="0">
                    <a:pos x="3" y="4"/>
                  </a:cxn>
                  <a:cxn ang="0">
                    <a:pos x="1" y="2"/>
                  </a:cxn>
                  <a:cxn ang="0">
                    <a:pos x="1" y="0"/>
                  </a:cxn>
                  <a:cxn ang="0">
                    <a:pos x="0" y="2"/>
                  </a:cxn>
                </a:cxnLst>
                <a:rect l="0" t="0" r="r" b="b"/>
                <a:pathLst>
                  <a:path w="48" h="17">
                    <a:moveTo>
                      <a:pt x="0" y="2"/>
                    </a:moveTo>
                    <a:lnTo>
                      <a:pt x="2" y="6"/>
                    </a:lnTo>
                    <a:lnTo>
                      <a:pt x="4" y="6"/>
                    </a:lnTo>
                    <a:lnTo>
                      <a:pt x="6" y="9"/>
                    </a:lnTo>
                    <a:lnTo>
                      <a:pt x="10" y="11"/>
                    </a:lnTo>
                    <a:lnTo>
                      <a:pt x="14" y="13"/>
                    </a:lnTo>
                    <a:lnTo>
                      <a:pt x="18" y="13"/>
                    </a:lnTo>
                    <a:lnTo>
                      <a:pt x="20" y="16"/>
                    </a:lnTo>
                    <a:lnTo>
                      <a:pt x="24" y="11"/>
                    </a:lnTo>
                    <a:lnTo>
                      <a:pt x="28" y="9"/>
                    </a:lnTo>
                    <a:lnTo>
                      <a:pt x="32" y="6"/>
                    </a:lnTo>
                    <a:lnTo>
                      <a:pt x="34" y="4"/>
                    </a:lnTo>
                    <a:lnTo>
                      <a:pt x="36" y="4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3" y="6"/>
                    </a:lnTo>
                    <a:lnTo>
                      <a:pt x="45" y="9"/>
                    </a:lnTo>
                    <a:lnTo>
                      <a:pt x="47" y="9"/>
                    </a:lnTo>
                    <a:lnTo>
                      <a:pt x="46" y="6"/>
                    </a:lnTo>
                    <a:lnTo>
                      <a:pt x="43" y="2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4" y="2"/>
                    </a:lnTo>
                    <a:lnTo>
                      <a:pt x="31" y="4"/>
                    </a:lnTo>
                    <a:lnTo>
                      <a:pt x="26" y="9"/>
                    </a:lnTo>
                    <a:lnTo>
                      <a:pt x="21" y="11"/>
                    </a:lnTo>
                    <a:lnTo>
                      <a:pt x="17" y="11"/>
                    </a:lnTo>
                    <a:lnTo>
                      <a:pt x="11" y="9"/>
                    </a:lnTo>
                    <a:lnTo>
                      <a:pt x="6" y="6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2" name="Freeform 60"/>
              <p:cNvSpPr>
                <a:spLocks/>
              </p:cNvSpPr>
              <p:nvPr/>
            </p:nvSpPr>
            <p:spPr bwMode="auto">
              <a:xfrm>
                <a:off x="2962" y="2666"/>
                <a:ext cx="78" cy="79"/>
              </a:xfrm>
              <a:custGeom>
                <a:avLst/>
                <a:gdLst/>
                <a:ahLst/>
                <a:cxnLst>
                  <a:cxn ang="0">
                    <a:pos x="77" y="75"/>
                  </a:cxn>
                  <a:cxn ang="0">
                    <a:pos x="5" y="3"/>
                  </a:cxn>
                  <a:cxn ang="0">
                    <a:pos x="2" y="0"/>
                  </a:cxn>
                  <a:cxn ang="0">
                    <a:pos x="2" y="3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0" y="8"/>
                  </a:cxn>
                  <a:cxn ang="0">
                    <a:pos x="77" y="78"/>
                  </a:cxn>
                </a:cxnLst>
                <a:rect l="0" t="0" r="r" b="b"/>
                <a:pathLst>
                  <a:path w="78" h="79">
                    <a:moveTo>
                      <a:pt x="77" y="75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77" y="78"/>
                    </a:lnTo>
                  </a:path>
                </a:pathLst>
              </a:custGeom>
              <a:noFill/>
              <a:ln w="12700" cap="rnd" cmpd="sng">
                <a:solidFill>
                  <a:srgbClr val="A8A8A8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3" name="Freeform 61"/>
              <p:cNvSpPr>
                <a:spLocks/>
              </p:cNvSpPr>
              <p:nvPr/>
            </p:nvSpPr>
            <p:spPr bwMode="auto">
              <a:xfrm>
                <a:off x="2963" y="2662"/>
                <a:ext cx="71" cy="75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1" y="0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0" y="9"/>
                  </a:cxn>
                  <a:cxn ang="0">
                    <a:pos x="70" y="74"/>
                  </a:cxn>
                  <a:cxn ang="0">
                    <a:pos x="70" y="72"/>
                  </a:cxn>
                </a:cxnLst>
                <a:rect l="0" t="0" r="r" b="b"/>
                <a:pathLst>
                  <a:path w="71" h="75">
                    <a:moveTo>
                      <a:pt x="70" y="72"/>
                    </a:moveTo>
                    <a:lnTo>
                      <a:pt x="1" y="0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0" y="9"/>
                    </a:lnTo>
                    <a:lnTo>
                      <a:pt x="70" y="74"/>
                    </a:lnTo>
                    <a:lnTo>
                      <a:pt x="70" y="72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4" name="Freeform 62"/>
              <p:cNvSpPr>
                <a:spLocks/>
              </p:cNvSpPr>
              <p:nvPr/>
            </p:nvSpPr>
            <p:spPr bwMode="auto">
              <a:xfrm>
                <a:off x="2939" y="2621"/>
                <a:ext cx="17" cy="17"/>
              </a:xfrm>
              <a:custGeom>
                <a:avLst/>
                <a:gdLst/>
                <a:ahLst/>
                <a:cxnLst>
                  <a:cxn ang="0">
                    <a:pos x="14" y="9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6" y="16"/>
                  </a:cxn>
                  <a:cxn ang="0">
                    <a:pos x="16" y="12"/>
                  </a:cxn>
                  <a:cxn ang="0">
                    <a:pos x="14" y="9"/>
                  </a:cxn>
                </a:cxnLst>
                <a:rect l="0" t="0" r="r" b="b"/>
                <a:pathLst>
                  <a:path w="17" h="17">
                    <a:moveTo>
                      <a:pt x="14" y="9"/>
                    </a:moveTo>
                    <a:lnTo>
                      <a:pt x="0" y="0"/>
                    </a:lnTo>
                    <a:lnTo>
                      <a:pt x="1" y="3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4" y="9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5" name="Freeform 63"/>
              <p:cNvSpPr>
                <a:spLocks/>
              </p:cNvSpPr>
              <p:nvPr/>
            </p:nvSpPr>
            <p:spPr bwMode="auto">
              <a:xfrm>
                <a:off x="3018" y="2733"/>
                <a:ext cx="19" cy="30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1"/>
                  </a:cxn>
                  <a:cxn ang="0">
                    <a:pos x="18" y="4"/>
                  </a:cxn>
                  <a:cxn ang="0">
                    <a:pos x="18" y="7"/>
                  </a:cxn>
                  <a:cxn ang="0">
                    <a:pos x="18" y="12"/>
                  </a:cxn>
                  <a:cxn ang="0">
                    <a:pos x="17" y="15"/>
                  </a:cxn>
                  <a:cxn ang="0">
                    <a:pos x="15" y="19"/>
                  </a:cxn>
                  <a:cxn ang="0">
                    <a:pos x="13" y="22"/>
                  </a:cxn>
                  <a:cxn ang="0">
                    <a:pos x="11" y="24"/>
                  </a:cxn>
                  <a:cxn ang="0">
                    <a:pos x="7" y="27"/>
                  </a:cxn>
                  <a:cxn ang="0">
                    <a:pos x="4" y="28"/>
                  </a:cxn>
                  <a:cxn ang="0">
                    <a:pos x="1" y="29"/>
                  </a:cxn>
                  <a:cxn ang="0">
                    <a:pos x="0" y="29"/>
                  </a:cxn>
                </a:cxnLst>
                <a:rect l="0" t="0" r="r" b="b"/>
                <a:pathLst>
                  <a:path w="19" h="30">
                    <a:moveTo>
                      <a:pt x="18" y="0"/>
                    </a:moveTo>
                    <a:lnTo>
                      <a:pt x="18" y="1"/>
                    </a:lnTo>
                    <a:lnTo>
                      <a:pt x="18" y="4"/>
                    </a:lnTo>
                    <a:lnTo>
                      <a:pt x="18" y="7"/>
                    </a:lnTo>
                    <a:lnTo>
                      <a:pt x="18" y="12"/>
                    </a:lnTo>
                    <a:lnTo>
                      <a:pt x="17" y="15"/>
                    </a:lnTo>
                    <a:lnTo>
                      <a:pt x="15" y="19"/>
                    </a:lnTo>
                    <a:lnTo>
                      <a:pt x="13" y="22"/>
                    </a:lnTo>
                    <a:lnTo>
                      <a:pt x="11" y="24"/>
                    </a:lnTo>
                    <a:lnTo>
                      <a:pt x="7" y="27"/>
                    </a:lnTo>
                    <a:lnTo>
                      <a:pt x="4" y="28"/>
                    </a:lnTo>
                    <a:lnTo>
                      <a:pt x="1" y="29"/>
                    </a:lnTo>
                    <a:lnTo>
                      <a:pt x="0" y="2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9056" name="Group 64"/>
            <p:cNvGrpSpPr>
              <a:grpSpLocks/>
            </p:cNvGrpSpPr>
            <p:nvPr/>
          </p:nvGrpSpPr>
          <p:grpSpPr bwMode="auto">
            <a:xfrm>
              <a:off x="3390" y="2796"/>
              <a:ext cx="239" cy="100"/>
              <a:chOff x="2695" y="3213"/>
              <a:chExt cx="335" cy="140"/>
            </a:xfrm>
          </p:grpSpPr>
          <p:sp>
            <p:nvSpPr>
              <p:cNvPr id="1109057" name="Freeform 65"/>
              <p:cNvSpPr>
                <a:spLocks/>
              </p:cNvSpPr>
              <p:nvPr/>
            </p:nvSpPr>
            <p:spPr bwMode="auto">
              <a:xfrm>
                <a:off x="2751" y="3256"/>
                <a:ext cx="61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  <a:cxn ang="0">
                    <a:pos x="60" y="65"/>
                  </a:cxn>
                  <a:cxn ang="0">
                    <a:pos x="0" y="65"/>
                  </a:cxn>
                  <a:cxn ang="0">
                    <a:pos x="0" y="0"/>
                  </a:cxn>
                </a:cxnLst>
                <a:rect l="0" t="0" r="r" b="b"/>
                <a:pathLst>
                  <a:path w="61" h="66">
                    <a:moveTo>
                      <a:pt x="0" y="0"/>
                    </a:moveTo>
                    <a:lnTo>
                      <a:pt x="60" y="0"/>
                    </a:lnTo>
                    <a:lnTo>
                      <a:pt x="60" y="65"/>
                    </a:ln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8" name="Freeform 66"/>
              <p:cNvSpPr>
                <a:spLocks/>
              </p:cNvSpPr>
              <p:nvPr/>
            </p:nvSpPr>
            <p:spPr bwMode="auto">
              <a:xfrm>
                <a:off x="2709" y="3226"/>
                <a:ext cx="47" cy="124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0" y="0"/>
                  </a:cxn>
                  <a:cxn ang="0">
                    <a:pos x="0" y="123"/>
                  </a:cxn>
                  <a:cxn ang="0">
                    <a:pos x="45" y="95"/>
                  </a:cxn>
                  <a:cxn ang="0">
                    <a:pos x="46" y="30"/>
                  </a:cxn>
                </a:cxnLst>
                <a:rect l="0" t="0" r="r" b="b"/>
                <a:pathLst>
                  <a:path w="47" h="124">
                    <a:moveTo>
                      <a:pt x="46" y="30"/>
                    </a:moveTo>
                    <a:lnTo>
                      <a:pt x="0" y="0"/>
                    </a:lnTo>
                    <a:lnTo>
                      <a:pt x="0" y="123"/>
                    </a:lnTo>
                    <a:lnTo>
                      <a:pt x="45" y="95"/>
                    </a:lnTo>
                    <a:lnTo>
                      <a:pt x="46" y="3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59" name="Freeform 67"/>
              <p:cNvSpPr>
                <a:spLocks/>
              </p:cNvSpPr>
              <p:nvPr/>
            </p:nvSpPr>
            <p:spPr bwMode="auto">
              <a:xfrm>
                <a:off x="2707" y="3230"/>
                <a:ext cx="101" cy="3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8" y="29"/>
                  </a:cxn>
                  <a:cxn ang="0">
                    <a:pos x="100" y="29"/>
                  </a:cxn>
                  <a:cxn ang="0">
                    <a:pos x="100" y="33"/>
                  </a:cxn>
                  <a:cxn ang="0">
                    <a:pos x="48" y="33"/>
                  </a:cxn>
                  <a:cxn ang="0">
                    <a:pos x="0" y="7"/>
                  </a:cxn>
                  <a:cxn ang="0">
                    <a:pos x="2" y="0"/>
                  </a:cxn>
                </a:cxnLst>
                <a:rect l="0" t="0" r="r" b="b"/>
                <a:pathLst>
                  <a:path w="101" h="34">
                    <a:moveTo>
                      <a:pt x="2" y="0"/>
                    </a:moveTo>
                    <a:lnTo>
                      <a:pt x="48" y="29"/>
                    </a:lnTo>
                    <a:lnTo>
                      <a:pt x="100" y="29"/>
                    </a:lnTo>
                    <a:lnTo>
                      <a:pt x="100" y="33"/>
                    </a:lnTo>
                    <a:lnTo>
                      <a:pt x="48" y="33"/>
                    </a:lnTo>
                    <a:lnTo>
                      <a:pt x="0" y="7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0" name="Freeform 68"/>
              <p:cNvSpPr>
                <a:spLocks/>
              </p:cNvSpPr>
              <p:nvPr/>
            </p:nvSpPr>
            <p:spPr bwMode="auto">
              <a:xfrm>
                <a:off x="2708" y="3243"/>
                <a:ext cx="101" cy="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7" y="23"/>
                  </a:cxn>
                  <a:cxn ang="0">
                    <a:pos x="100" y="23"/>
                  </a:cxn>
                  <a:cxn ang="0">
                    <a:pos x="100" y="33"/>
                  </a:cxn>
                  <a:cxn ang="0">
                    <a:pos x="47" y="33"/>
                  </a:cxn>
                  <a:cxn ang="0">
                    <a:pos x="0" y="23"/>
                  </a:cxn>
                  <a:cxn ang="0">
                    <a:pos x="1" y="0"/>
                  </a:cxn>
                </a:cxnLst>
                <a:rect l="0" t="0" r="r" b="b"/>
                <a:pathLst>
                  <a:path w="101" h="34">
                    <a:moveTo>
                      <a:pt x="1" y="0"/>
                    </a:moveTo>
                    <a:lnTo>
                      <a:pt x="47" y="23"/>
                    </a:lnTo>
                    <a:lnTo>
                      <a:pt x="100" y="23"/>
                    </a:lnTo>
                    <a:lnTo>
                      <a:pt x="100" y="33"/>
                    </a:lnTo>
                    <a:lnTo>
                      <a:pt x="47" y="33"/>
                    </a:lnTo>
                    <a:lnTo>
                      <a:pt x="0" y="23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1" name="Freeform 69"/>
              <p:cNvSpPr>
                <a:spLocks/>
              </p:cNvSpPr>
              <p:nvPr/>
            </p:nvSpPr>
            <p:spPr bwMode="auto">
              <a:xfrm>
                <a:off x="2695" y="3226"/>
                <a:ext cx="17" cy="12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0"/>
                  </a:cxn>
                  <a:cxn ang="0">
                    <a:pos x="0" y="123"/>
                  </a:cxn>
                  <a:cxn ang="0">
                    <a:pos x="16" y="123"/>
                  </a:cxn>
                  <a:cxn ang="0">
                    <a:pos x="16" y="0"/>
                  </a:cxn>
                </a:cxnLst>
                <a:rect l="0" t="0" r="r" b="b"/>
                <a:pathLst>
                  <a:path w="17" h="124">
                    <a:moveTo>
                      <a:pt x="16" y="0"/>
                    </a:moveTo>
                    <a:lnTo>
                      <a:pt x="0" y="0"/>
                    </a:lnTo>
                    <a:lnTo>
                      <a:pt x="0" y="123"/>
                    </a:lnTo>
                    <a:lnTo>
                      <a:pt x="16" y="123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7F7F7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2" name="Freeform 70"/>
              <p:cNvSpPr>
                <a:spLocks/>
              </p:cNvSpPr>
              <p:nvPr/>
            </p:nvSpPr>
            <p:spPr bwMode="auto">
              <a:xfrm>
                <a:off x="2760" y="3253"/>
                <a:ext cx="32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0"/>
                  </a:cxn>
                  <a:cxn ang="0">
                    <a:pos x="31" y="71"/>
                  </a:cxn>
                  <a:cxn ang="0">
                    <a:pos x="0" y="71"/>
                  </a:cxn>
                  <a:cxn ang="0">
                    <a:pos x="0" y="0"/>
                  </a:cxn>
                </a:cxnLst>
                <a:rect l="0" t="0" r="r" b="b"/>
                <a:pathLst>
                  <a:path w="32" h="72">
                    <a:moveTo>
                      <a:pt x="0" y="0"/>
                    </a:moveTo>
                    <a:lnTo>
                      <a:pt x="31" y="0"/>
                    </a:lnTo>
                    <a:lnTo>
                      <a:pt x="31" y="71"/>
                    </a:lnTo>
                    <a:lnTo>
                      <a:pt x="0" y="7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F7F7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3" name="Freeform 71"/>
              <p:cNvSpPr>
                <a:spLocks/>
              </p:cNvSpPr>
              <p:nvPr/>
            </p:nvSpPr>
            <p:spPr bwMode="auto">
              <a:xfrm>
                <a:off x="2801" y="3213"/>
                <a:ext cx="176" cy="140"/>
              </a:xfrm>
              <a:custGeom>
                <a:avLst/>
                <a:gdLst/>
                <a:ahLst/>
                <a:cxnLst>
                  <a:cxn ang="0">
                    <a:pos x="166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3" y="2"/>
                  </a:cxn>
                  <a:cxn ang="0">
                    <a:pos x="2" y="3"/>
                  </a:cxn>
                  <a:cxn ang="0">
                    <a:pos x="1" y="5"/>
                  </a:cxn>
                  <a:cxn ang="0">
                    <a:pos x="0" y="8"/>
                  </a:cxn>
                  <a:cxn ang="0">
                    <a:pos x="0" y="130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4" y="138"/>
                  </a:cxn>
                  <a:cxn ang="0">
                    <a:pos x="8" y="139"/>
                  </a:cxn>
                  <a:cxn ang="0">
                    <a:pos x="9" y="139"/>
                  </a:cxn>
                  <a:cxn ang="0">
                    <a:pos x="164" y="139"/>
                  </a:cxn>
                  <a:cxn ang="0">
                    <a:pos x="167" y="139"/>
                  </a:cxn>
                  <a:cxn ang="0">
                    <a:pos x="170" y="138"/>
                  </a:cxn>
                  <a:cxn ang="0">
                    <a:pos x="172" y="136"/>
                  </a:cxn>
                  <a:cxn ang="0">
                    <a:pos x="173" y="134"/>
                  </a:cxn>
                  <a:cxn ang="0">
                    <a:pos x="175" y="131"/>
                  </a:cxn>
                  <a:cxn ang="0">
                    <a:pos x="175" y="128"/>
                  </a:cxn>
                  <a:cxn ang="0">
                    <a:pos x="175" y="11"/>
                  </a:cxn>
                  <a:cxn ang="0">
                    <a:pos x="175" y="10"/>
                  </a:cxn>
                  <a:cxn ang="0">
                    <a:pos x="174" y="7"/>
                  </a:cxn>
                  <a:cxn ang="0">
                    <a:pos x="173" y="5"/>
                  </a:cxn>
                  <a:cxn ang="0">
                    <a:pos x="172" y="3"/>
                  </a:cxn>
                  <a:cxn ang="0">
                    <a:pos x="170" y="2"/>
                  </a:cxn>
                  <a:cxn ang="0">
                    <a:pos x="167" y="1"/>
                  </a:cxn>
                  <a:cxn ang="0">
                    <a:pos x="166" y="0"/>
                  </a:cxn>
                </a:cxnLst>
                <a:rect l="0" t="0" r="r" b="b"/>
                <a:pathLst>
                  <a:path w="176" h="140">
                    <a:moveTo>
                      <a:pt x="166" y="0"/>
                    </a:moveTo>
                    <a:lnTo>
                      <a:pt x="8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0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4" y="138"/>
                    </a:lnTo>
                    <a:lnTo>
                      <a:pt x="8" y="139"/>
                    </a:lnTo>
                    <a:lnTo>
                      <a:pt x="9" y="139"/>
                    </a:lnTo>
                    <a:lnTo>
                      <a:pt x="164" y="139"/>
                    </a:lnTo>
                    <a:lnTo>
                      <a:pt x="167" y="139"/>
                    </a:lnTo>
                    <a:lnTo>
                      <a:pt x="170" y="138"/>
                    </a:lnTo>
                    <a:lnTo>
                      <a:pt x="172" y="136"/>
                    </a:lnTo>
                    <a:lnTo>
                      <a:pt x="173" y="134"/>
                    </a:lnTo>
                    <a:lnTo>
                      <a:pt x="175" y="131"/>
                    </a:lnTo>
                    <a:lnTo>
                      <a:pt x="175" y="128"/>
                    </a:lnTo>
                    <a:lnTo>
                      <a:pt x="175" y="11"/>
                    </a:lnTo>
                    <a:lnTo>
                      <a:pt x="175" y="10"/>
                    </a:lnTo>
                    <a:lnTo>
                      <a:pt x="174" y="7"/>
                    </a:lnTo>
                    <a:lnTo>
                      <a:pt x="173" y="5"/>
                    </a:lnTo>
                    <a:lnTo>
                      <a:pt x="172" y="3"/>
                    </a:lnTo>
                    <a:lnTo>
                      <a:pt x="170" y="2"/>
                    </a:lnTo>
                    <a:lnTo>
                      <a:pt x="167" y="1"/>
                    </a:lnTo>
                    <a:lnTo>
                      <a:pt x="166" y="0"/>
                    </a:lnTo>
                  </a:path>
                </a:pathLst>
              </a:custGeom>
              <a:solidFill>
                <a:srgbClr val="7F7F7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4" name="Freeform 72"/>
              <p:cNvSpPr>
                <a:spLocks/>
              </p:cNvSpPr>
              <p:nvPr/>
            </p:nvSpPr>
            <p:spPr bwMode="auto">
              <a:xfrm>
                <a:off x="2892" y="3242"/>
                <a:ext cx="124" cy="42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09" y="7"/>
                  </a:cxn>
                  <a:cxn ang="0">
                    <a:pos x="13" y="7"/>
                  </a:cxn>
                  <a:cxn ang="0">
                    <a:pos x="11" y="7"/>
                  </a:cxn>
                  <a:cxn ang="0">
                    <a:pos x="9" y="9"/>
                  </a:cxn>
                  <a:cxn ang="0">
                    <a:pos x="6" y="10"/>
                  </a:cxn>
                  <a:cxn ang="0">
                    <a:pos x="4" y="12"/>
                  </a:cxn>
                  <a:cxn ang="0">
                    <a:pos x="1" y="16"/>
                  </a:cxn>
                  <a:cxn ang="0">
                    <a:pos x="0" y="19"/>
                  </a:cxn>
                  <a:cxn ang="0">
                    <a:pos x="0" y="23"/>
                  </a:cxn>
                  <a:cxn ang="0">
                    <a:pos x="1" y="26"/>
                  </a:cxn>
                  <a:cxn ang="0">
                    <a:pos x="2" y="29"/>
                  </a:cxn>
                  <a:cxn ang="0">
                    <a:pos x="5" y="32"/>
                  </a:cxn>
                  <a:cxn ang="0">
                    <a:pos x="8" y="34"/>
                  </a:cxn>
                  <a:cxn ang="0">
                    <a:pos x="11" y="35"/>
                  </a:cxn>
                  <a:cxn ang="0">
                    <a:pos x="109" y="35"/>
                  </a:cxn>
                  <a:cxn ang="0">
                    <a:pos x="121" y="41"/>
                  </a:cxn>
                  <a:cxn ang="0">
                    <a:pos x="123" y="41"/>
                  </a:cxn>
                  <a:cxn ang="0">
                    <a:pos x="123" y="2"/>
                  </a:cxn>
                  <a:cxn ang="0">
                    <a:pos x="121" y="0"/>
                  </a:cxn>
                </a:cxnLst>
                <a:rect l="0" t="0" r="r" b="b"/>
                <a:pathLst>
                  <a:path w="124" h="42">
                    <a:moveTo>
                      <a:pt x="121" y="0"/>
                    </a:moveTo>
                    <a:lnTo>
                      <a:pt x="109" y="7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9" y="9"/>
                    </a:lnTo>
                    <a:lnTo>
                      <a:pt x="6" y="10"/>
                    </a:lnTo>
                    <a:lnTo>
                      <a:pt x="4" y="12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29"/>
                    </a:lnTo>
                    <a:lnTo>
                      <a:pt x="5" y="32"/>
                    </a:lnTo>
                    <a:lnTo>
                      <a:pt x="8" y="34"/>
                    </a:lnTo>
                    <a:lnTo>
                      <a:pt x="11" y="35"/>
                    </a:lnTo>
                    <a:lnTo>
                      <a:pt x="109" y="35"/>
                    </a:lnTo>
                    <a:lnTo>
                      <a:pt x="121" y="41"/>
                    </a:lnTo>
                    <a:lnTo>
                      <a:pt x="123" y="41"/>
                    </a:lnTo>
                    <a:lnTo>
                      <a:pt x="123" y="2"/>
                    </a:lnTo>
                    <a:lnTo>
                      <a:pt x="121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5" name="Freeform 73"/>
              <p:cNvSpPr>
                <a:spLocks/>
              </p:cNvSpPr>
              <p:nvPr/>
            </p:nvSpPr>
            <p:spPr bwMode="auto">
              <a:xfrm>
                <a:off x="2903" y="3248"/>
                <a:ext cx="90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9" y="16"/>
                  </a:cxn>
                  <a:cxn ang="0">
                    <a:pos x="89" y="0"/>
                  </a:cxn>
                  <a:cxn ang="0">
                    <a:pos x="0" y="0"/>
                  </a:cxn>
                  <a:cxn ang="0">
                    <a:pos x="0" y="16"/>
                  </a:cxn>
                </a:cxnLst>
                <a:rect l="0" t="0" r="r" b="b"/>
                <a:pathLst>
                  <a:path w="90" h="17">
                    <a:moveTo>
                      <a:pt x="0" y="16"/>
                    </a:moveTo>
                    <a:lnTo>
                      <a:pt x="89" y="16"/>
                    </a:lnTo>
                    <a:lnTo>
                      <a:pt x="89" y="0"/>
                    </a:lnTo>
                    <a:lnTo>
                      <a:pt x="0" y="0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6" name="Freeform 74"/>
              <p:cNvSpPr>
                <a:spLocks/>
              </p:cNvSpPr>
              <p:nvPr/>
            </p:nvSpPr>
            <p:spPr bwMode="auto">
              <a:xfrm>
                <a:off x="2903" y="3254"/>
                <a:ext cx="91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90" y="16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16"/>
                  </a:cxn>
                </a:cxnLst>
                <a:rect l="0" t="0" r="r" b="b"/>
                <a:pathLst>
                  <a:path w="91" h="17">
                    <a:moveTo>
                      <a:pt x="0" y="16"/>
                    </a:moveTo>
                    <a:lnTo>
                      <a:pt x="90" y="16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7" name="Freeform 75"/>
              <p:cNvSpPr>
                <a:spLocks/>
              </p:cNvSpPr>
              <p:nvPr/>
            </p:nvSpPr>
            <p:spPr bwMode="auto">
              <a:xfrm>
                <a:off x="2897" y="3251"/>
                <a:ext cx="17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6" y="8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8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8"/>
                  </a:cxn>
                </a:cxnLst>
                <a:rect l="0" t="0" r="r" b="b"/>
                <a:pathLst>
                  <a:path w="17" h="17">
                    <a:moveTo>
                      <a:pt x="0" y="8"/>
                    </a:moveTo>
                    <a:lnTo>
                      <a:pt x="0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8" name="Freeform 76"/>
              <p:cNvSpPr>
                <a:spLocks/>
              </p:cNvSpPr>
              <p:nvPr/>
            </p:nvSpPr>
            <p:spPr bwMode="auto">
              <a:xfrm>
                <a:off x="2897" y="3257"/>
                <a:ext cx="17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69" name="Freeform 77"/>
              <p:cNvSpPr>
                <a:spLocks/>
              </p:cNvSpPr>
              <p:nvPr/>
            </p:nvSpPr>
            <p:spPr bwMode="auto">
              <a:xfrm>
                <a:off x="3001" y="3245"/>
                <a:ext cx="17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6" y="0"/>
                  </a:cxn>
                  <a:cxn ang="0">
                    <a:pos x="16" y="5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17" h="17">
                    <a:moveTo>
                      <a:pt x="0" y="16"/>
                    </a:moveTo>
                    <a:lnTo>
                      <a:pt x="16" y="0"/>
                    </a:lnTo>
                    <a:lnTo>
                      <a:pt x="16" y="5"/>
                    </a:lnTo>
                    <a:lnTo>
                      <a:pt x="0" y="16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70" name="Freeform 78"/>
              <p:cNvSpPr>
                <a:spLocks/>
              </p:cNvSpPr>
              <p:nvPr/>
            </p:nvSpPr>
            <p:spPr bwMode="auto">
              <a:xfrm>
                <a:off x="2999" y="3250"/>
                <a:ext cx="17" cy="17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0"/>
                  </a:cxn>
                  <a:cxn ang="0">
                    <a:pos x="16" y="0"/>
                  </a:cxn>
                  <a:cxn ang="0">
                    <a:pos x="16" y="10"/>
                  </a:cxn>
                  <a:cxn ang="0">
                    <a:pos x="1" y="16"/>
                  </a:cxn>
                  <a:cxn ang="0">
                    <a:pos x="0" y="10"/>
                  </a:cxn>
                </a:cxnLst>
                <a:rect l="0" t="0" r="r" b="b"/>
                <a:pathLst>
                  <a:path w="17" h="17">
                    <a:moveTo>
                      <a:pt x="0" y="10"/>
                    </a:moveTo>
                    <a:lnTo>
                      <a:pt x="1" y="10"/>
                    </a:lnTo>
                    <a:lnTo>
                      <a:pt x="16" y="0"/>
                    </a:lnTo>
                    <a:lnTo>
                      <a:pt x="16" y="10"/>
                    </a:lnTo>
                    <a:lnTo>
                      <a:pt x="1" y="16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71" name="Freeform 79"/>
              <p:cNvSpPr>
                <a:spLocks/>
              </p:cNvSpPr>
              <p:nvPr/>
            </p:nvSpPr>
            <p:spPr bwMode="auto">
              <a:xfrm>
                <a:off x="2998" y="3249"/>
                <a:ext cx="17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17" h="29">
                    <a:moveTo>
                      <a:pt x="0" y="0"/>
                    </a:moveTo>
                    <a:lnTo>
                      <a:pt x="16" y="0"/>
                    </a:lnTo>
                    <a:lnTo>
                      <a:pt x="16" y="28"/>
                    </a:lnTo>
                    <a:lnTo>
                      <a:pt x="0" y="2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F7F7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072" name="Freeform 80"/>
              <p:cNvSpPr>
                <a:spLocks/>
              </p:cNvSpPr>
              <p:nvPr/>
            </p:nvSpPr>
            <p:spPr bwMode="auto">
              <a:xfrm>
                <a:off x="3013" y="3242"/>
                <a:ext cx="17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42"/>
                  </a:cxn>
                  <a:cxn ang="0">
                    <a:pos x="0" y="42"/>
                  </a:cxn>
                  <a:cxn ang="0">
                    <a:pos x="0" y="0"/>
                  </a:cxn>
                </a:cxnLst>
                <a:rect l="0" t="0" r="r" b="b"/>
                <a:pathLst>
                  <a:path w="17" h="43">
                    <a:moveTo>
                      <a:pt x="0" y="0"/>
                    </a:moveTo>
                    <a:lnTo>
                      <a:pt x="16" y="0"/>
                    </a:lnTo>
                    <a:lnTo>
                      <a:pt x="16" y="42"/>
                    </a:lnTo>
                    <a:lnTo>
                      <a:pt x="0" y="4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F7F7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9073" name="Rectangle 81"/>
            <p:cNvSpPr>
              <a:spLocks noChangeArrowheads="1"/>
            </p:cNvSpPr>
            <p:nvPr/>
          </p:nvSpPr>
          <p:spPr bwMode="auto">
            <a:xfrm>
              <a:off x="3841" y="2727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00101010111</a:t>
              </a:r>
            </a:p>
          </p:txBody>
        </p:sp>
        <p:sp>
          <p:nvSpPr>
            <p:cNvPr id="1109074" name="Rectangle 82"/>
            <p:cNvSpPr>
              <a:spLocks noChangeArrowheads="1"/>
            </p:cNvSpPr>
            <p:nvPr/>
          </p:nvSpPr>
          <p:spPr bwMode="auto">
            <a:xfrm>
              <a:off x="3841" y="275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11010101010</a:t>
              </a:r>
            </a:p>
          </p:txBody>
        </p:sp>
        <p:sp>
          <p:nvSpPr>
            <p:cNvPr id="1109075" name="Rectangle 83"/>
            <p:cNvSpPr>
              <a:spLocks noChangeArrowheads="1"/>
            </p:cNvSpPr>
            <p:nvPr/>
          </p:nvSpPr>
          <p:spPr bwMode="auto">
            <a:xfrm>
              <a:off x="3841" y="2790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01010101010</a:t>
              </a:r>
            </a:p>
          </p:txBody>
        </p:sp>
        <p:sp>
          <p:nvSpPr>
            <p:cNvPr id="1109076" name="Rectangle 84"/>
            <p:cNvSpPr>
              <a:spLocks noChangeArrowheads="1"/>
            </p:cNvSpPr>
            <p:nvPr/>
          </p:nvSpPr>
          <p:spPr bwMode="auto">
            <a:xfrm>
              <a:off x="3841" y="2821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11110100011</a:t>
              </a:r>
            </a:p>
          </p:txBody>
        </p:sp>
        <p:sp>
          <p:nvSpPr>
            <p:cNvPr id="1109077" name="Rectangle 85"/>
            <p:cNvSpPr>
              <a:spLocks noChangeArrowheads="1"/>
            </p:cNvSpPr>
            <p:nvPr/>
          </p:nvSpPr>
          <p:spPr bwMode="auto">
            <a:xfrm>
              <a:off x="3841" y="2853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00101011011</a:t>
              </a:r>
            </a:p>
          </p:txBody>
        </p:sp>
        <p:sp>
          <p:nvSpPr>
            <p:cNvPr id="1109078" name="Rectangle 86"/>
            <p:cNvSpPr>
              <a:spLocks noChangeArrowheads="1"/>
            </p:cNvSpPr>
            <p:nvPr/>
          </p:nvSpPr>
          <p:spPr bwMode="auto">
            <a:xfrm>
              <a:off x="4042" y="2726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00101010111</a:t>
              </a:r>
            </a:p>
          </p:txBody>
        </p:sp>
        <p:sp>
          <p:nvSpPr>
            <p:cNvPr id="1109079" name="Rectangle 87"/>
            <p:cNvSpPr>
              <a:spLocks noChangeArrowheads="1"/>
            </p:cNvSpPr>
            <p:nvPr/>
          </p:nvSpPr>
          <p:spPr bwMode="auto">
            <a:xfrm>
              <a:off x="4042" y="275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11010101010</a:t>
              </a:r>
            </a:p>
          </p:txBody>
        </p:sp>
        <p:sp>
          <p:nvSpPr>
            <p:cNvPr id="1109080" name="Rectangle 88"/>
            <p:cNvSpPr>
              <a:spLocks noChangeArrowheads="1"/>
            </p:cNvSpPr>
            <p:nvPr/>
          </p:nvSpPr>
          <p:spPr bwMode="auto">
            <a:xfrm>
              <a:off x="4042" y="2789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01010101010</a:t>
              </a:r>
            </a:p>
          </p:txBody>
        </p:sp>
        <p:sp>
          <p:nvSpPr>
            <p:cNvPr id="1109081" name="Rectangle 89"/>
            <p:cNvSpPr>
              <a:spLocks noChangeArrowheads="1"/>
            </p:cNvSpPr>
            <p:nvPr/>
          </p:nvSpPr>
          <p:spPr bwMode="auto">
            <a:xfrm>
              <a:off x="4042" y="2821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11110100011</a:t>
              </a:r>
            </a:p>
          </p:txBody>
        </p:sp>
        <p:sp>
          <p:nvSpPr>
            <p:cNvPr id="1109082" name="Rectangle 90"/>
            <p:cNvSpPr>
              <a:spLocks noChangeArrowheads="1"/>
            </p:cNvSpPr>
            <p:nvPr/>
          </p:nvSpPr>
          <p:spPr bwMode="auto">
            <a:xfrm>
              <a:off x="4042" y="2852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00101011011</a:t>
              </a:r>
            </a:p>
          </p:txBody>
        </p:sp>
        <p:sp>
          <p:nvSpPr>
            <p:cNvPr id="1109083" name="Rectangle 91"/>
            <p:cNvSpPr>
              <a:spLocks noChangeArrowheads="1"/>
            </p:cNvSpPr>
            <p:nvPr/>
          </p:nvSpPr>
          <p:spPr bwMode="auto">
            <a:xfrm>
              <a:off x="4247" y="2734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00101010111</a:t>
              </a:r>
            </a:p>
          </p:txBody>
        </p:sp>
        <p:sp>
          <p:nvSpPr>
            <p:cNvPr id="1109084" name="Rectangle 92"/>
            <p:cNvSpPr>
              <a:spLocks noChangeArrowheads="1"/>
            </p:cNvSpPr>
            <p:nvPr/>
          </p:nvSpPr>
          <p:spPr bwMode="auto">
            <a:xfrm>
              <a:off x="4247" y="2766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11010101010</a:t>
              </a:r>
            </a:p>
          </p:txBody>
        </p:sp>
        <p:sp>
          <p:nvSpPr>
            <p:cNvPr id="1109085" name="Rectangle 93"/>
            <p:cNvSpPr>
              <a:spLocks noChangeArrowheads="1"/>
            </p:cNvSpPr>
            <p:nvPr/>
          </p:nvSpPr>
          <p:spPr bwMode="auto">
            <a:xfrm>
              <a:off x="4247" y="279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01010101010</a:t>
              </a:r>
            </a:p>
          </p:txBody>
        </p:sp>
        <p:sp>
          <p:nvSpPr>
            <p:cNvPr id="1109086" name="Rectangle 94"/>
            <p:cNvSpPr>
              <a:spLocks noChangeArrowheads="1"/>
            </p:cNvSpPr>
            <p:nvPr/>
          </p:nvSpPr>
          <p:spPr bwMode="auto">
            <a:xfrm>
              <a:off x="4247" y="2829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11110100011</a:t>
              </a:r>
            </a:p>
          </p:txBody>
        </p:sp>
        <p:sp>
          <p:nvSpPr>
            <p:cNvPr id="1109087" name="Rectangle 95"/>
            <p:cNvSpPr>
              <a:spLocks noChangeArrowheads="1"/>
            </p:cNvSpPr>
            <p:nvPr/>
          </p:nvSpPr>
          <p:spPr bwMode="auto">
            <a:xfrm>
              <a:off x="4247" y="2861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00101011011</a:t>
              </a:r>
            </a:p>
          </p:txBody>
        </p:sp>
        <p:sp>
          <p:nvSpPr>
            <p:cNvPr id="1109088" name="Rectangle 96"/>
            <p:cNvSpPr>
              <a:spLocks noChangeArrowheads="1"/>
            </p:cNvSpPr>
            <p:nvPr/>
          </p:nvSpPr>
          <p:spPr bwMode="auto">
            <a:xfrm>
              <a:off x="3838" y="2903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00101010111</a:t>
              </a:r>
            </a:p>
          </p:txBody>
        </p:sp>
        <p:sp>
          <p:nvSpPr>
            <p:cNvPr id="1109089" name="Rectangle 97"/>
            <p:cNvSpPr>
              <a:spLocks noChangeArrowheads="1"/>
            </p:cNvSpPr>
            <p:nvPr/>
          </p:nvSpPr>
          <p:spPr bwMode="auto">
            <a:xfrm>
              <a:off x="3838" y="2935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11010101010</a:t>
              </a:r>
            </a:p>
          </p:txBody>
        </p:sp>
        <p:sp>
          <p:nvSpPr>
            <p:cNvPr id="1109090" name="Rectangle 98"/>
            <p:cNvSpPr>
              <a:spLocks noChangeArrowheads="1"/>
            </p:cNvSpPr>
            <p:nvPr/>
          </p:nvSpPr>
          <p:spPr bwMode="auto">
            <a:xfrm>
              <a:off x="3838" y="2966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01010101010</a:t>
              </a:r>
            </a:p>
          </p:txBody>
        </p:sp>
        <p:sp>
          <p:nvSpPr>
            <p:cNvPr id="1109091" name="Rectangle 99"/>
            <p:cNvSpPr>
              <a:spLocks noChangeArrowheads="1"/>
            </p:cNvSpPr>
            <p:nvPr/>
          </p:nvSpPr>
          <p:spPr bwMode="auto">
            <a:xfrm>
              <a:off x="3838" y="299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11110100011</a:t>
              </a:r>
            </a:p>
          </p:txBody>
        </p:sp>
        <p:sp>
          <p:nvSpPr>
            <p:cNvPr id="1109092" name="Rectangle 100"/>
            <p:cNvSpPr>
              <a:spLocks noChangeArrowheads="1"/>
            </p:cNvSpPr>
            <p:nvPr/>
          </p:nvSpPr>
          <p:spPr bwMode="auto">
            <a:xfrm>
              <a:off x="3838" y="302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00101011011</a:t>
              </a:r>
            </a:p>
          </p:txBody>
        </p:sp>
        <p:sp>
          <p:nvSpPr>
            <p:cNvPr id="1109093" name="Rectangle 101"/>
            <p:cNvSpPr>
              <a:spLocks noChangeArrowheads="1"/>
            </p:cNvSpPr>
            <p:nvPr/>
          </p:nvSpPr>
          <p:spPr bwMode="auto">
            <a:xfrm>
              <a:off x="4053" y="2898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00101010111</a:t>
              </a:r>
            </a:p>
          </p:txBody>
        </p:sp>
        <p:sp>
          <p:nvSpPr>
            <p:cNvPr id="1109094" name="Rectangle 102"/>
            <p:cNvSpPr>
              <a:spLocks noChangeArrowheads="1"/>
            </p:cNvSpPr>
            <p:nvPr/>
          </p:nvSpPr>
          <p:spPr bwMode="auto">
            <a:xfrm>
              <a:off x="4053" y="2929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11010101010</a:t>
              </a:r>
            </a:p>
          </p:txBody>
        </p:sp>
        <p:sp>
          <p:nvSpPr>
            <p:cNvPr id="1109095" name="Rectangle 103"/>
            <p:cNvSpPr>
              <a:spLocks noChangeArrowheads="1"/>
            </p:cNvSpPr>
            <p:nvPr/>
          </p:nvSpPr>
          <p:spPr bwMode="auto">
            <a:xfrm>
              <a:off x="4053" y="2960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01010101010</a:t>
              </a:r>
            </a:p>
          </p:txBody>
        </p:sp>
        <p:sp>
          <p:nvSpPr>
            <p:cNvPr id="1109096" name="Rectangle 104"/>
            <p:cNvSpPr>
              <a:spLocks noChangeArrowheads="1"/>
            </p:cNvSpPr>
            <p:nvPr/>
          </p:nvSpPr>
          <p:spPr bwMode="auto">
            <a:xfrm>
              <a:off x="4053" y="2992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11110100011</a:t>
              </a:r>
            </a:p>
          </p:txBody>
        </p:sp>
        <p:sp>
          <p:nvSpPr>
            <p:cNvPr id="1109097" name="Rectangle 105"/>
            <p:cNvSpPr>
              <a:spLocks noChangeArrowheads="1"/>
            </p:cNvSpPr>
            <p:nvPr/>
          </p:nvSpPr>
          <p:spPr bwMode="auto">
            <a:xfrm>
              <a:off x="4053" y="3023"/>
              <a:ext cx="41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600" b="0">
                  <a:solidFill>
                    <a:schemeClr val="tx2"/>
                  </a:solidFill>
                </a:rPr>
                <a:t>00101011011</a:t>
              </a:r>
            </a:p>
          </p:txBody>
        </p:sp>
        <p:sp>
          <p:nvSpPr>
            <p:cNvPr id="1109098" name="Freeform 106"/>
            <p:cNvSpPr>
              <a:spLocks/>
            </p:cNvSpPr>
            <p:nvPr/>
          </p:nvSpPr>
          <p:spPr bwMode="auto">
            <a:xfrm>
              <a:off x="3114" y="2382"/>
              <a:ext cx="91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"/>
                </a:cxn>
                <a:cxn ang="0">
                  <a:pos x="13" y="1"/>
                </a:cxn>
                <a:cxn ang="0">
                  <a:pos x="19" y="3"/>
                </a:cxn>
                <a:cxn ang="0">
                  <a:pos x="25" y="5"/>
                </a:cxn>
                <a:cxn ang="0">
                  <a:pos x="31" y="8"/>
                </a:cxn>
                <a:cxn ang="0">
                  <a:pos x="38" y="11"/>
                </a:cxn>
                <a:cxn ang="0">
                  <a:pos x="43" y="15"/>
                </a:cxn>
                <a:cxn ang="0">
                  <a:pos x="49" y="19"/>
                </a:cxn>
                <a:cxn ang="0">
                  <a:pos x="55" y="24"/>
                </a:cxn>
                <a:cxn ang="0">
                  <a:pos x="60" y="29"/>
                </a:cxn>
                <a:cxn ang="0">
                  <a:pos x="65" y="35"/>
                </a:cxn>
                <a:cxn ang="0">
                  <a:pos x="71" y="41"/>
                </a:cxn>
                <a:cxn ang="0">
                  <a:pos x="76" y="47"/>
                </a:cxn>
                <a:cxn ang="0">
                  <a:pos x="81" y="55"/>
                </a:cxn>
                <a:cxn ang="0">
                  <a:pos x="85" y="62"/>
                </a:cxn>
                <a:cxn ang="0">
                  <a:pos x="90" y="70"/>
                </a:cxn>
                <a:cxn ang="0">
                  <a:pos x="94" y="78"/>
                </a:cxn>
                <a:cxn ang="0">
                  <a:pos x="102" y="96"/>
                </a:cxn>
                <a:cxn ang="0">
                  <a:pos x="105" y="105"/>
                </a:cxn>
                <a:cxn ang="0">
                  <a:pos x="109" y="114"/>
                </a:cxn>
                <a:cxn ang="0">
                  <a:pos x="112" y="124"/>
                </a:cxn>
                <a:cxn ang="0">
                  <a:pos x="115" y="135"/>
                </a:cxn>
                <a:cxn ang="0">
                  <a:pos x="117" y="145"/>
                </a:cxn>
                <a:cxn ang="0">
                  <a:pos x="121" y="167"/>
                </a:cxn>
                <a:cxn ang="0">
                  <a:pos x="123" y="178"/>
                </a:cxn>
                <a:cxn ang="0">
                  <a:pos x="125" y="189"/>
                </a:cxn>
                <a:cxn ang="0">
                  <a:pos x="126" y="201"/>
                </a:cxn>
                <a:cxn ang="0">
                  <a:pos x="126" y="212"/>
                </a:cxn>
                <a:cxn ang="0">
                  <a:pos x="127" y="224"/>
                </a:cxn>
                <a:cxn ang="0">
                  <a:pos x="127" y="236"/>
                </a:cxn>
              </a:cxnLst>
              <a:rect l="0" t="0" r="r" b="b"/>
              <a:pathLst>
                <a:path w="128" h="237">
                  <a:moveTo>
                    <a:pt x="0" y="0"/>
                  </a:moveTo>
                  <a:lnTo>
                    <a:pt x="7" y="1"/>
                  </a:lnTo>
                  <a:lnTo>
                    <a:pt x="13" y="1"/>
                  </a:lnTo>
                  <a:lnTo>
                    <a:pt x="19" y="3"/>
                  </a:lnTo>
                  <a:lnTo>
                    <a:pt x="25" y="5"/>
                  </a:lnTo>
                  <a:lnTo>
                    <a:pt x="31" y="8"/>
                  </a:lnTo>
                  <a:lnTo>
                    <a:pt x="38" y="11"/>
                  </a:lnTo>
                  <a:lnTo>
                    <a:pt x="43" y="15"/>
                  </a:lnTo>
                  <a:lnTo>
                    <a:pt x="49" y="19"/>
                  </a:lnTo>
                  <a:lnTo>
                    <a:pt x="55" y="24"/>
                  </a:lnTo>
                  <a:lnTo>
                    <a:pt x="60" y="29"/>
                  </a:lnTo>
                  <a:lnTo>
                    <a:pt x="65" y="35"/>
                  </a:lnTo>
                  <a:lnTo>
                    <a:pt x="71" y="41"/>
                  </a:lnTo>
                  <a:lnTo>
                    <a:pt x="76" y="47"/>
                  </a:lnTo>
                  <a:lnTo>
                    <a:pt x="81" y="55"/>
                  </a:lnTo>
                  <a:lnTo>
                    <a:pt x="85" y="62"/>
                  </a:lnTo>
                  <a:lnTo>
                    <a:pt x="90" y="70"/>
                  </a:lnTo>
                  <a:lnTo>
                    <a:pt x="94" y="78"/>
                  </a:lnTo>
                  <a:lnTo>
                    <a:pt x="102" y="96"/>
                  </a:lnTo>
                  <a:lnTo>
                    <a:pt x="105" y="105"/>
                  </a:lnTo>
                  <a:lnTo>
                    <a:pt x="109" y="114"/>
                  </a:lnTo>
                  <a:lnTo>
                    <a:pt x="112" y="124"/>
                  </a:lnTo>
                  <a:lnTo>
                    <a:pt x="115" y="135"/>
                  </a:lnTo>
                  <a:lnTo>
                    <a:pt x="117" y="145"/>
                  </a:lnTo>
                  <a:lnTo>
                    <a:pt x="121" y="167"/>
                  </a:lnTo>
                  <a:lnTo>
                    <a:pt x="123" y="178"/>
                  </a:lnTo>
                  <a:lnTo>
                    <a:pt x="125" y="189"/>
                  </a:lnTo>
                  <a:lnTo>
                    <a:pt x="126" y="201"/>
                  </a:lnTo>
                  <a:lnTo>
                    <a:pt x="126" y="212"/>
                  </a:lnTo>
                  <a:lnTo>
                    <a:pt x="127" y="224"/>
                  </a:lnTo>
                  <a:lnTo>
                    <a:pt x="127" y="23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099" name="Freeform 107"/>
            <p:cNvSpPr>
              <a:spLocks/>
            </p:cNvSpPr>
            <p:nvPr/>
          </p:nvSpPr>
          <p:spPr bwMode="auto">
            <a:xfrm>
              <a:off x="3155" y="2364"/>
              <a:ext cx="96" cy="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14" y="1"/>
                </a:cxn>
                <a:cxn ang="0">
                  <a:pos x="20" y="3"/>
                </a:cxn>
                <a:cxn ang="0">
                  <a:pos x="27" y="6"/>
                </a:cxn>
                <a:cxn ang="0">
                  <a:pos x="34" y="9"/>
                </a:cxn>
                <a:cxn ang="0">
                  <a:pos x="40" y="12"/>
                </a:cxn>
                <a:cxn ang="0">
                  <a:pos x="46" y="16"/>
                </a:cxn>
                <a:cxn ang="0">
                  <a:pos x="52" y="21"/>
                </a:cxn>
                <a:cxn ang="0">
                  <a:pos x="58" y="26"/>
                </a:cxn>
                <a:cxn ang="0">
                  <a:pos x="64" y="33"/>
                </a:cxn>
                <a:cxn ang="0">
                  <a:pos x="69" y="39"/>
                </a:cxn>
                <a:cxn ang="0">
                  <a:pos x="74" y="46"/>
                </a:cxn>
                <a:cxn ang="0">
                  <a:pos x="80" y="54"/>
                </a:cxn>
                <a:cxn ang="0">
                  <a:pos x="85" y="62"/>
                </a:cxn>
                <a:cxn ang="0">
                  <a:pos x="90" y="70"/>
                </a:cxn>
                <a:cxn ang="0">
                  <a:pos x="95" y="79"/>
                </a:cxn>
                <a:cxn ang="0">
                  <a:pos x="99" y="88"/>
                </a:cxn>
                <a:cxn ang="0">
                  <a:pos x="103" y="98"/>
                </a:cxn>
                <a:cxn ang="0">
                  <a:pos x="107" y="108"/>
                </a:cxn>
                <a:cxn ang="0">
                  <a:pos x="114" y="129"/>
                </a:cxn>
                <a:cxn ang="0">
                  <a:pos x="118" y="141"/>
                </a:cxn>
                <a:cxn ang="0">
                  <a:pos x="120" y="152"/>
                </a:cxn>
                <a:cxn ang="0">
                  <a:pos x="124" y="164"/>
                </a:cxn>
                <a:cxn ang="0">
                  <a:pos x="128" y="189"/>
                </a:cxn>
                <a:cxn ang="0">
                  <a:pos x="130" y="201"/>
                </a:cxn>
                <a:cxn ang="0">
                  <a:pos x="131" y="214"/>
                </a:cxn>
                <a:cxn ang="0">
                  <a:pos x="133" y="241"/>
                </a:cxn>
                <a:cxn ang="0">
                  <a:pos x="134" y="254"/>
                </a:cxn>
                <a:cxn ang="0">
                  <a:pos x="134" y="267"/>
                </a:cxn>
              </a:cxnLst>
              <a:rect l="0" t="0" r="r" b="b"/>
              <a:pathLst>
                <a:path w="135" h="268">
                  <a:moveTo>
                    <a:pt x="0" y="0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0" y="3"/>
                  </a:lnTo>
                  <a:lnTo>
                    <a:pt x="27" y="6"/>
                  </a:lnTo>
                  <a:lnTo>
                    <a:pt x="34" y="9"/>
                  </a:lnTo>
                  <a:lnTo>
                    <a:pt x="40" y="12"/>
                  </a:lnTo>
                  <a:lnTo>
                    <a:pt x="46" y="16"/>
                  </a:lnTo>
                  <a:lnTo>
                    <a:pt x="52" y="21"/>
                  </a:lnTo>
                  <a:lnTo>
                    <a:pt x="58" y="26"/>
                  </a:lnTo>
                  <a:lnTo>
                    <a:pt x="64" y="33"/>
                  </a:lnTo>
                  <a:lnTo>
                    <a:pt x="69" y="39"/>
                  </a:lnTo>
                  <a:lnTo>
                    <a:pt x="74" y="46"/>
                  </a:lnTo>
                  <a:lnTo>
                    <a:pt x="80" y="54"/>
                  </a:lnTo>
                  <a:lnTo>
                    <a:pt x="85" y="62"/>
                  </a:lnTo>
                  <a:lnTo>
                    <a:pt x="90" y="70"/>
                  </a:lnTo>
                  <a:lnTo>
                    <a:pt x="95" y="79"/>
                  </a:lnTo>
                  <a:lnTo>
                    <a:pt x="99" y="88"/>
                  </a:lnTo>
                  <a:lnTo>
                    <a:pt x="103" y="98"/>
                  </a:lnTo>
                  <a:lnTo>
                    <a:pt x="107" y="108"/>
                  </a:lnTo>
                  <a:lnTo>
                    <a:pt x="114" y="129"/>
                  </a:lnTo>
                  <a:lnTo>
                    <a:pt x="118" y="141"/>
                  </a:lnTo>
                  <a:lnTo>
                    <a:pt x="120" y="152"/>
                  </a:lnTo>
                  <a:lnTo>
                    <a:pt x="124" y="164"/>
                  </a:lnTo>
                  <a:lnTo>
                    <a:pt x="128" y="189"/>
                  </a:lnTo>
                  <a:lnTo>
                    <a:pt x="130" y="201"/>
                  </a:lnTo>
                  <a:lnTo>
                    <a:pt x="131" y="214"/>
                  </a:lnTo>
                  <a:lnTo>
                    <a:pt x="133" y="241"/>
                  </a:lnTo>
                  <a:lnTo>
                    <a:pt x="134" y="254"/>
                  </a:lnTo>
                  <a:lnTo>
                    <a:pt x="134" y="26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100" name="Freeform 108"/>
            <p:cNvSpPr>
              <a:spLocks/>
            </p:cNvSpPr>
            <p:nvPr/>
          </p:nvSpPr>
          <p:spPr bwMode="auto">
            <a:xfrm>
              <a:off x="3196" y="2354"/>
              <a:ext cx="109" cy="2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"/>
                </a:cxn>
                <a:cxn ang="0">
                  <a:pos x="15" y="1"/>
                </a:cxn>
                <a:cxn ang="0">
                  <a:pos x="23" y="3"/>
                </a:cxn>
                <a:cxn ang="0">
                  <a:pos x="30" y="6"/>
                </a:cxn>
                <a:cxn ang="0">
                  <a:pos x="38" y="9"/>
                </a:cxn>
                <a:cxn ang="0">
                  <a:pos x="44" y="13"/>
                </a:cxn>
                <a:cxn ang="0">
                  <a:pos x="52" y="17"/>
                </a:cxn>
                <a:cxn ang="0">
                  <a:pos x="58" y="23"/>
                </a:cxn>
                <a:cxn ang="0">
                  <a:pos x="66" y="28"/>
                </a:cxn>
                <a:cxn ang="0">
                  <a:pos x="72" y="34"/>
                </a:cxn>
                <a:cxn ang="0">
                  <a:pos x="78" y="41"/>
                </a:cxn>
                <a:cxn ang="0">
                  <a:pos x="85" y="49"/>
                </a:cxn>
                <a:cxn ang="0">
                  <a:pos x="90" y="57"/>
                </a:cxn>
                <a:cxn ang="0">
                  <a:pos x="96" y="65"/>
                </a:cxn>
                <a:cxn ang="0">
                  <a:pos x="102" y="74"/>
                </a:cxn>
                <a:cxn ang="0">
                  <a:pos x="108" y="83"/>
                </a:cxn>
                <a:cxn ang="0">
                  <a:pos x="117" y="103"/>
                </a:cxn>
                <a:cxn ang="0">
                  <a:pos x="122" y="113"/>
                </a:cxn>
                <a:cxn ang="0">
                  <a:pos x="126" y="124"/>
                </a:cxn>
                <a:cxn ang="0">
                  <a:pos x="130" y="136"/>
                </a:cxn>
                <a:cxn ang="0">
                  <a:pos x="134" y="148"/>
                </a:cxn>
                <a:cxn ang="0">
                  <a:pos x="137" y="160"/>
                </a:cxn>
                <a:cxn ang="0">
                  <a:pos x="140" y="172"/>
                </a:cxn>
                <a:cxn ang="0">
                  <a:pos x="143" y="185"/>
                </a:cxn>
                <a:cxn ang="0">
                  <a:pos x="148" y="211"/>
                </a:cxn>
                <a:cxn ang="0">
                  <a:pos x="149" y="224"/>
                </a:cxn>
                <a:cxn ang="0">
                  <a:pos x="151" y="238"/>
                </a:cxn>
                <a:cxn ang="0">
                  <a:pos x="152" y="266"/>
                </a:cxn>
                <a:cxn ang="0">
                  <a:pos x="152" y="280"/>
                </a:cxn>
              </a:cxnLst>
              <a:rect l="0" t="0" r="r" b="b"/>
              <a:pathLst>
                <a:path w="153" h="281">
                  <a:moveTo>
                    <a:pt x="0" y="0"/>
                  </a:moveTo>
                  <a:lnTo>
                    <a:pt x="7" y="1"/>
                  </a:lnTo>
                  <a:lnTo>
                    <a:pt x="15" y="1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8" y="9"/>
                  </a:lnTo>
                  <a:lnTo>
                    <a:pt x="44" y="13"/>
                  </a:lnTo>
                  <a:lnTo>
                    <a:pt x="52" y="17"/>
                  </a:lnTo>
                  <a:lnTo>
                    <a:pt x="58" y="23"/>
                  </a:lnTo>
                  <a:lnTo>
                    <a:pt x="66" y="28"/>
                  </a:lnTo>
                  <a:lnTo>
                    <a:pt x="72" y="34"/>
                  </a:lnTo>
                  <a:lnTo>
                    <a:pt x="78" y="41"/>
                  </a:lnTo>
                  <a:lnTo>
                    <a:pt x="85" y="49"/>
                  </a:lnTo>
                  <a:lnTo>
                    <a:pt x="90" y="57"/>
                  </a:lnTo>
                  <a:lnTo>
                    <a:pt x="96" y="65"/>
                  </a:lnTo>
                  <a:lnTo>
                    <a:pt x="102" y="74"/>
                  </a:lnTo>
                  <a:lnTo>
                    <a:pt x="108" y="83"/>
                  </a:lnTo>
                  <a:lnTo>
                    <a:pt x="117" y="103"/>
                  </a:lnTo>
                  <a:lnTo>
                    <a:pt x="122" y="113"/>
                  </a:lnTo>
                  <a:lnTo>
                    <a:pt x="126" y="124"/>
                  </a:lnTo>
                  <a:lnTo>
                    <a:pt x="130" y="136"/>
                  </a:lnTo>
                  <a:lnTo>
                    <a:pt x="134" y="148"/>
                  </a:lnTo>
                  <a:lnTo>
                    <a:pt x="137" y="160"/>
                  </a:lnTo>
                  <a:lnTo>
                    <a:pt x="140" y="172"/>
                  </a:lnTo>
                  <a:lnTo>
                    <a:pt x="143" y="185"/>
                  </a:lnTo>
                  <a:lnTo>
                    <a:pt x="148" y="211"/>
                  </a:lnTo>
                  <a:lnTo>
                    <a:pt x="149" y="224"/>
                  </a:lnTo>
                  <a:lnTo>
                    <a:pt x="151" y="238"/>
                  </a:lnTo>
                  <a:lnTo>
                    <a:pt x="152" y="266"/>
                  </a:lnTo>
                  <a:lnTo>
                    <a:pt x="152" y="2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101" name="Freeform 109"/>
            <p:cNvSpPr>
              <a:spLocks/>
            </p:cNvSpPr>
            <p:nvPr/>
          </p:nvSpPr>
          <p:spPr bwMode="auto">
            <a:xfrm>
              <a:off x="3250" y="2332"/>
              <a:ext cx="115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"/>
                </a:cxn>
                <a:cxn ang="0">
                  <a:pos x="16" y="2"/>
                </a:cxn>
                <a:cxn ang="0">
                  <a:pos x="24" y="4"/>
                </a:cxn>
                <a:cxn ang="0">
                  <a:pos x="32" y="7"/>
                </a:cxn>
                <a:cxn ang="0">
                  <a:pos x="39" y="11"/>
                </a:cxn>
                <a:cxn ang="0">
                  <a:pos x="47" y="16"/>
                </a:cxn>
                <a:cxn ang="0">
                  <a:pos x="54" y="21"/>
                </a:cxn>
                <a:cxn ang="0">
                  <a:pos x="62" y="28"/>
                </a:cxn>
                <a:cxn ang="0">
                  <a:pos x="68" y="35"/>
                </a:cxn>
                <a:cxn ang="0">
                  <a:pos x="76" y="42"/>
                </a:cxn>
                <a:cxn ang="0">
                  <a:pos x="82" y="51"/>
                </a:cxn>
                <a:cxn ang="0">
                  <a:pos x="89" y="60"/>
                </a:cxn>
                <a:cxn ang="0">
                  <a:pos x="95" y="69"/>
                </a:cxn>
                <a:cxn ang="0">
                  <a:pos x="101" y="80"/>
                </a:cxn>
                <a:cxn ang="0">
                  <a:pos x="106" y="90"/>
                </a:cxn>
                <a:cxn ang="0">
                  <a:pos x="112" y="102"/>
                </a:cxn>
                <a:cxn ang="0">
                  <a:pos x="118" y="114"/>
                </a:cxn>
                <a:cxn ang="0">
                  <a:pos x="123" y="127"/>
                </a:cxn>
                <a:cxn ang="0">
                  <a:pos x="128" y="140"/>
                </a:cxn>
                <a:cxn ang="0">
                  <a:pos x="132" y="153"/>
                </a:cxn>
                <a:cxn ang="0">
                  <a:pos x="136" y="167"/>
                </a:cxn>
                <a:cxn ang="0">
                  <a:pos x="140" y="182"/>
                </a:cxn>
                <a:cxn ang="0">
                  <a:pos x="144" y="196"/>
                </a:cxn>
                <a:cxn ang="0">
                  <a:pos x="147" y="212"/>
                </a:cxn>
                <a:cxn ang="0">
                  <a:pos x="150" y="227"/>
                </a:cxn>
                <a:cxn ang="0">
                  <a:pos x="152" y="243"/>
                </a:cxn>
                <a:cxn ang="0">
                  <a:pos x="154" y="259"/>
                </a:cxn>
                <a:cxn ang="0">
                  <a:pos x="158" y="292"/>
                </a:cxn>
                <a:cxn ang="0">
                  <a:pos x="158" y="310"/>
                </a:cxn>
                <a:cxn ang="0">
                  <a:pos x="160" y="327"/>
                </a:cxn>
                <a:cxn ang="0">
                  <a:pos x="160" y="344"/>
                </a:cxn>
              </a:cxnLst>
              <a:rect l="0" t="0" r="r" b="b"/>
              <a:pathLst>
                <a:path w="161" h="345">
                  <a:moveTo>
                    <a:pt x="0" y="0"/>
                  </a:moveTo>
                  <a:lnTo>
                    <a:pt x="8" y="1"/>
                  </a:lnTo>
                  <a:lnTo>
                    <a:pt x="16" y="2"/>
                  </a:lnTo>
                  <a:lnTo>
                    <a:pt x="24" y="4"/>
                  </a:lnTo>
                  <a:lnTo>
                    <a:pt x="32" y="7"/>
                  </a:lnTo>
                  <a:lnTo>
                    <a:pt x="39" y="11"/>
                  </a:lnTo>
                  <a:lnTo>
                    <a:pt x="47" y="16"/>
                  </a:lnTo>
                  <a:lnTo>
                    <a:pt x="54" y="21"/>
                  </a:lnTo>
                  <a:lnTo>
                    <a:pt x="62" y="28"/>
                  </a:lnTo>
                  <a:lnTo>
                    <a:pt x="68" y="35"/>
                  </a:lnTo>
                  <a:lnTo>
                    <a:pt x="76" y="42"/>
                  </a:lnTo>
                  <a:lnTo>
                    <a:pt x="82" y="51"/>
                  </a:lnTo>
                  <a:lnTo>
                    <a:pt x="89" y="60"/>
                  </a:lnTo>
                  <a:lnTo>
                    <a:pt x="95" y="69"/>
                  </a:lnTo>
                  <a:lnTo>
                    <a:pt x="101" y="80"/>
                  </a:lnTo>
                  <a:lnTo>
                    <a:pt x="106" y="90"/>
                  </a:lnTo>
                  <a:lnTo>
                    <a:pt x="112" y="102"/>
                  </a:lnTo>
                  <a:lnTo>
                    <a:pt x="118" y="114"/>
                  </a:lnTo>
                  <a:lnTo>
                    <a:pt x="123" y="127"/>
                  </a:lnTo>
                  <a:lnTo>
                    <a:pt x="128" y="140"/>
                  </a:lnTo>
                  <a:lnTo>
                    <a:pt x="132" y="153"/>
                  </a:lnTo>
                  <a:lnTo>
                    <a:pt x="136" y="167"/>
                  </a:lnTo>
                  <a:lnTo>
                    <a:pt x="140" y="182"/>
                  </a:lnTo>
                  <a:lnTo>
                    <a:pt x="144" y="196"/>
                  </a:lnTo>
                  <a:lnTo>
                    <a:pt x="147" y="212"/>
                  </a:lnTo>
                  <a:lnTo>
                    <a:pt x="150" y="227"/>
                  </a:lnTo>
                  <a:lnTo>
                    <a:pt x="152" y="243"/>
                  </a:lnTo>
                  <a:lnTo>
                    <a:pt x="154" y="259"/>
                  </a:lnTo>
                  <a:lnTo>
                    <a:pt x="158" y="292"/>
                  </a:lnTo>
                  <a:lnTo>
                    <a:pt x="158" y="310"/>
                  </a:lnTo>
                  <a:lnTo>
                    <a:pt x="160" y="327"/>
                  </a:lnTo>
                  <a:lnTo>
                    <a:pt x="160" y="3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09102" name="Object 110"/>
            <p:cNvGraphicFramePr>
              <a:graphicFrameLocks/>
            </p:cNvGraphicFramePr>
            <p:nvPr/>
          </p:nvGraphicFramePr>
          <p:xfrm>
            <a:off x="3370" y="1838"/>
            <a:ext cx="338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3" imgW="3657600" imgH="2966760" progId="">
                    <p:embed/>
                  </p:oleObj>
                </mc:Choice>
                <mc:Fallback>
                  <p:oleObj name="ClipArt" r:id="rId3" imgW="3657600" imgH="2966760" progId="">
                    <p:embed/>
                    <p:pic>
                      <p:nvPicPr>
                        <p:cNvPr id="0" name="Picture 1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0" y="1838"/>
                          <a:ext cx="338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03" name="Object 111"/>
            <p:cNvGraphicFramePr>
              <a:graphicFrameLocks/>
            </p:cNvGraphicFramePr>
            <p:nvPr/>
          </p:nvGraphicFramePr>
          <p:xfrm>
            <a:off x="4687" y="2724"/>
            <a:ext cx="370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5" imgW="3657600" imgH="3619440" progId="">
                    <p:embed/>
                  </p:oleObj>
                </mc:Choice>
                <mc:Fallback>
                  <p:oleObj name="ClipArt" r:id="rId5" imgW="3657600" imgH="3619440" progId="">
                    <p:embed/>
                    <p:pic>
                      <p:nvPicPr>
                        <p:cNvPr id="0" name="Picture 1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" y="2724"/>
                          <a:ext cx="370" cy="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09104" name="Group 112"/>
            <p:cNvGrpSpPr>
              <a:grpSpLocks/>
            </p:cNvGrpSpPr>
            <p:nvPr/>
          </p:nvGrpSpPr>
          <p:grpSpPr bwMode="auto">
            <a:xfrm>
              <a:off x="3360" y="1488"/>
              <a:ext cx="616" cy="168"/>
              <a:chOff x="2544" y="1344"/>
              <a:chExt cx="864" cy="236"/>
            </a:xfrm>
          </p:grpSpPr>
          <p:grpSp>
            <p:nvGrpSpPr>
              <p:cNvPr id="1109105" name="Group 113"/>
              <p:cNvGrpSpPr>
                <a:grpSpLocks/>
              </p:cNvGrpSpPr>
              <p:nvPr/>
            </p:nvGrpSpPr>
            <p:grpSpPr bwMode="auto">
              <a:xfrm>
                <a:off x="2544" y="1344"/>
                <a:ext cx="864" cy="236"/>
                <a:chOff x="2544" y="1344"/>
                <a:chExt cx="864" cy="236"/>
              </a:xfrm>
            </p:grpSpPr>
            <p:sp>
              <p:nvSpPr>
                <p:cNvPr id="1109106" name="Rectangle 114"/>
                <p:cNvSpPr>
                  <a:spLocks noChangeArrowheads="1"/>
                </p:cNvSpPr>
                <p:nvPr/>
              </p:nvSpPr>
              <p:spPr bwMode="auto">
                <a:xfrm>
                  <a:off x="2548" y="1538"/>
                  <a:ext cx="856" cy="4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107" name="Freeform 115"/>
                <p:cNvSpPr>
                  <a:spLocks/>
                </p:cNvSpPr>
                <p:nvPr/>
              </p:nvSpPr>
              <p:spPr bwMode="auto">
                <a:xfrm>
                  <a:off x="2544" y="1344"/>
                  <a:ext cx="864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863" y="192"/>
                    </a:cxn>
                    <a:cxn ang="0">
                      <a:pos x="812" y="1"/>
                    </a:cxn>
                    <a:cxn ang="0">
                      <a:pos x="62" y="0"/>
                    </a:cxn>
                    <a:cxn ang="0">
                      <a:pos x="0" y="192"/>
                    </a:cxn>
                  </a:cxnLst>
                  <a:rect l="0" t="0" r="r" b="b"/>
                  <a:pathLst>
                    <a:path w="864" h="193">
                      <a:moveTo>
                        <a:pt x="0" y="192"/>
                      </a:moveTo>
                      <a:lnTo>
                        <a:pt x="863" y="192"/>
                      </a:lnTo>
                      <a:lnTo>
                        <a:pt x="812" y="1"/>
                      </a:lnTo>
                      <a:lnTo>
                        <a:pt x="62" y="0"/>
                      </a:lnTo>
                      <a:lnTo>
                        <a:pt x="0" y="192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08" name="Freeform 116"/>
                <p:cNvSpPr>
                  <a:spLocks/>
                </p:cNvSpPr>
                <p:nvPr/>
              </p:nvSpPr>
              <p:spPr bwMode="auto">
                <a:xfrm>
                  <a:off x="2570" y="1364"/>
                  <a:ext cx="809" cy="151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150"/>
                    </a:cxn>
                    <a:cxn ang="0">
                      <a:pos x="808" y="150"/>
                    </a:cxn>
                    <a:cxn ang="0">
                      <a:pos x="771" y="0"/>
                    </a:cxn>
                  </a:cxnLst>
                  <a:rect l="0" t="0" r="r" b="b"/>
                  <a:pathLst>
                    <a:path w="809" h="151">
                      <a:moveTo>
                        <a:pt x="46" y="0"/>
                      </a:moveTo>
                      <a:lnTo>
                        <a:pt x="0" y="150"/>
                      </a:lnTo>
                      <a:lnTo>
                        <a:pt x="808" y="150"/>
                      </a:lnTo>
                      <a:lnTo>
                        <a:pt x="771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109" name="Group 117"/>
              <p:cNvGrpSpPr>
                <a:grpSpLocks/>
              </p:cNvGrpSpPr>
              <p:nvPr/>
            </p:nvGrpSpPr>
            <p:grpSpPr bwMode="auto">
              <a:xfrm>
                <a:off x="2640" y="1362"/>
                <a:ext cx="679" cy="46"/>
                <a:chOff x="2640" y="1362"/>
                <a:chExt cx="679" cy="46"/>
              </a:xfrm>
            </p:grpSpPr>
            <p:sp>
              <p:nvSpPr>
                <p:cNvPr id="1109110" name="Freeform 118"/>
                <p:cNvSpPr>
                  <a:spLocks/>
                </p:cNvSpPr>
                <p:nvPr/>
              </p:nvSpPr>
              <p:spPr bwMode="auto">
                <a:xfrm>
                  <a:off x="2640" y="1362"/>
                  <a:ext cx="28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7" y="0"/>
                    </a:cxn>
                    <a:cxn ang="0">
                      <a:pos x="20" y="27"/>
                    </a:cxn>
                    <a:cxn ang="0">
                      <a:pos x="0" y="27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8" h="28">
                      <a:moveTo>
                        <a:pt x="7" y="0"/>
                      </a:moveTo>
                      <a:lnTo>
                        <a:pt x="27" y="0"/>
                      </a:lnTo>
                      <a:lnTo>
                        <a:pt x="20" y="27"/>
                      </a:lnTo>
                      <a:lnTo>
                        <a:pt x="0" y="27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11" name="Freeform 119"/>
                <p:cNvSpPr>
                  <a:spLocks/>
                </p:cNvSpPr>
                <p:nvPr/>
              </p:nvSpPr>
              <p:spPr bwMode="auto">
                <a:xfrm>
                  <a:off x="2705" y="1362"/>
                  <a:ext cx="109" cy="2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08" y="0"/>
                    </a:cxn>
                    <a:cxn ang="0">
                      <a:pos x="104" y="27"/>
                    </a:cxn>
                    <a:cxn ang="0">
                      <a:pos x="0" y="27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09" h="28">
                      <a:moveTo>
                        <a:pt x="4" y="0"/>
                      </a:moveTo>
                      <a:lnTo>
                        <a:pt x="108" y="0"/>
                      </a:lnTo>
                      <a:lnTo>
                        <a:pt x="104" y="27"/>
                      </a:lnTo>
                      <a:lnTo>
                        <a:pt x="0" y="27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12" name="Freeform 120"/>
                <p:cNvSpPr>
                  <a:spLocks/>
                </p:cNvSpPr>
                <p:nvPr/>
              </p:nvSpPr>
              <p:spPr bwMode="auto">
                <a:xfrm>
                  <a:off x="2843" y="1362"/>
                  <a:ext cx="104" cy="28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03" y="0"/>
                    </a:cxn>
                    <a:cxn ang="0">
                      <a:pos x="102" y="27"/>
                    </a:cxn>
                    <a:cxn ang="0">
                      <a:pos x="0" y="27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04" h="28">
                      <a:moveTo>
                        <a:pt x="3" y="0"/>
                      </a:moveTo>
                      <a:lnTo>
                        <a:pt x="103" y="0"/>
                      </a:lnTo>
                      <a:lnTo>
                        <a:pt x="102" y="27"/>
                      </a:lnTo>
                      <a:lnTo>
                        <a:pt x="0" y="27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13" name="Freeform 121"/>
                <p:cNvSpPr>
                  <a:spLocks/>
                </p:cNvSpPr>
                <p:nvPr/>
              </p:nvSpPr>
              <p:spPr bwMode="auto">
                <a:xfrm>
                  <a:off x="2966" y="1362"/>
                  <a:ext cx="10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3" y="0"/>
                    </a:cxn>
                    <a:cxn ang="0">
                      <a:pos x="103" y="27"/>
                    </a:cxn>
                    <a:cxn ang="0">
                      <a:pos x="0" y="2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4" h="28">
                      <a:moveTo>
                        <a:pt x="0" y="0"/>
                      </a:moveTo>
                      <a:lnTo>
                        <a:pt x="103" y="0"/>
                      </a:lnTo>
                      <a:lnTo>
                        <a:pt x="103" y="27"/>
                      </a:lnTo>
                      <a:lnTo>
                        <a:pt x="0" y="2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14" name="Freeform 122"/>
                <p:cNvSpPr>
                  <a:spLocks/>
                </p:cNvSpPr>
                <p:nvPr/>
              </p:nvSpPr>
              <p:spPr bwMode="auto">
                <a:xfrm>
                  <a:off x="3092" y="1362"/>
                  <a:ext cx="93" cy="3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9" y="0"/>
                    </a:cxn>
                    <a:cxn ang="0">
                      <a:pos x="92" y="30"/>
                    </a:cxn>
                    <a:cxn ang="0">
                      <a:pos x="0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3" h="31">
                      <a:moveTo>
                        <a:pt x="0" y="0"/>
                      </a:moveTo>
                      <a:lnTo>
                        <a:pt x="89" y="0"/>
                      </a:lnTo>
                      <a:lnTo>
                        <a:pt x="92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15" name="Freeform 123"/>
                <p:cNvSpPr>
                  <a:spLocks/>
                </p:cNvSpPr>
                <p:nvPr/>
              </p:nvSpPr>
              <p:spPr bwMode="auto">
                <a:xfrm>
                  <a:off x="3206" y="1379"/>
                  <a:ext cx="113" cy="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1" y="0"/>
                    </a:cxn>
                    <a:cxn ang="0">
                      <a:pos x="112" y="28"/>
                    </a:cxn>
                    <a:cxn ang="0">
                      <a:pos x="4" y="2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3" h="29">
                      <a:moveTo>
                        <a:pt x="0" y="0"/>
                      </a:moveTo>
                      <a:lnTo>
                        <a:pt x="101" y="0"/>
                      </a:lnTo>
                      <a:lnTo>
                        <a:pt x="112" y="28"/>
                      </a:lnTo>
                      <a:lnTo>
                        <a:pt x="4" y="2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116" name="Group 124"/>
              <p:cNvGrpSpPr>
                <a:grpSpLocks/>
              </p:cNvGrpSpPr>
              <p:nvPr/>
            </p:nvGrpSpPr>
            <p:grpSpPr bwMode="auto">
              <a:xfrm>
                <a:off x="2613" y="1414"/>
                <a:ext cx="714" cy="77"/>
                <a:chOff x="2613" y="1414"/>
                <a:chExt cx="714" cy="77"/>
              </a:xfrm>
            </p:grpSpPr>
            <p:grpSp>
              <p:nvGrpSpPr>
                <p:cNvPr id="1109117" name="Group 125"/>
                <p:cNvGrpSpPr>
                  <a:grpSpLocks/>
                </p:cNvGrpSpPr>
                <p:nvPr/>
              </p:nvGrpSpPr>
              <p:grpSpPr bwMode="auto">
                <a:xfrm>
                  <a:off x="2674" y="1416"/>
                  <a:ext cx="354" cy="68"/>
                  <a:chOff x="2674" y="1416"/>
                  <a:chExt cx="354" cy="68"/>
                </a:xfrm>
              </p:grpSpPr>
              <p:sp>
                <p:nvSpPr>
                  <p:cNvPr id="1109118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674" y="1416"/>
                    <a:ext cx="33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1439"/>
                    <a:ext cx="3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692" y="1461"/>
                    <a:ext cx="29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699" y="1484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9122" name="Group 130"/>
                <p:cNvGrpSpPr>
                  <a:grpSpLocks/>
                </p:cNvGrpSpPr>
                <p:nvPr/>
              </p:nvGrpSpPr>
              <p:grpSpPr bwMode="auto">
                <a:xfrm>
                  <a:off x="2613" y="1424"/>
                  <a:ext cx="59" cy="45"/>
                  <a:chOff x="2613" y="1424"/>
                  <a:chExt cx="59" cy="45"/>
                </a:xfrm>
              </p:grpSpPr>
              <p:sp>
                <p:nvSpPr>
                  <p:cNvPr id="1109123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628" y="1424"/>
                    <a:ext cx="3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4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623" y="1449"/>
                    <a:ext cx="3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5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613" y="1469"/>
                    <a:ext cx="59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9126" name="Group 134"/>
                <p:cNvGrpSpPr>
                  <a:grpSpLocks/>
                </p:cNvGrpSpPr>
                <p:nvPr/>
              </p:nvGrpSpPr>
              <p:grpSpPr bwMode="auto">
                <a:xfrm>
                  <a:off x="2750" y="1414"/>
                  <a:ext cx="324" cy="70"/>
                  <a:chOff x="2750" y="1414"/>
                  <a:chExt cx="324" cy="70"/>
                </a:xfrm>
              </p:grpSpPr>
              <p:sp>
                <p:nvSpPr>
                  <p:cNvPr id="1109127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750" y="1484"/>
                    <a:ext cx="20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8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3026" y="1414"/>
                    <a:ext cx="4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29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3038" y="1439"/>
                    <a:ext cx="3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0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3011" y="1461"/>
                    <a:ext cx="6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1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1484"/>
                    <a:ext cx="3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2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3002" y="1484"/>
                    <a:ext cx="7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9133" name="Group 141"/>
                <p:cNvGrpSpPr>
                  <a:grpSpLocks/>
                </p:cNvGrpSpPr>
                <p:nvPr/>
              </p:nvGrpSpPr>
              <p:grpSpPr bwMode="auto">
                <a:xfrm>
                  <a:off x="3090" y="1424"/>
                  <a:ext cx="101" cy="63"/>
                  <a:chOff x="3090" y="1424"/>
                  <a:chExt cx="101" cy="63"/>
                </a:xfrm>
              </p:grpSpPr>
              <p:sp>
                <p:nvSpPr>
                  <p:cNvPr id="1109134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3090" y="1424"/>
                    <a:ext cx="9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5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103" y="1454"/>
                    <a:ext cx="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6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3105" y="1487"/>
                    <a:ext cx="8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9137" name="Group 145"/>
                <p:cNvGrpSpPr>
                  <a:grpSpLocks/>
                </p:cNvGrpSpPr>
                <p:nvPr/>
              </p:nvGrpSpPr>
              <p:grpSpPr bwMode="auto">
                <a:xfrm>
                  <a:off x="3208" y="1424"/>
                  <a:ext cx="119" cy="67"/>
                  <a:chOff x="3208" y="1424"/>
                  <a:chExt cx="119" cy="67"/>
                </a:xfrm>
              </p:grpSpPr>
              <p:sp>
                <p:nvSpPr>
                  <p:cNvPr id="1109138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3217" y="1424"/>
                    <a:ext cx="9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3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208" y="1449"/>
                    <a:ext cx="7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4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3217" y="1469"/>
                    <a:ext cx="6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4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215" y="1491"/>
                    <a:ext cx="8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42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297" y="1452"/>
                    <a:ext cx="2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14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305" y="1479"/>
                    <a:ext cx="2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1109144" name="Object 152"/>
            <p:cNvGraphicFramePr>
              <a:graphicFrameLocks/>
            </p:cNvGraphicFramePr>
            <p:nvPr/>
          </p:nvGraphicFramePr>
          <p:xfrm>
            <a:off x="2741" y="1701"/>
            <a:ext cx="290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7" imgW="2869920" imgH="3657600" progId="">
                    <p:embed/>
                  </p:oleObj>
                </mc:Choice>
                <mc:Fallback>
                  <p:oleObj name="ClipArt" r:id="rId7" imgW="2869920" imgH="3657600" progId="">
                    <p:embed/>
                    <p:pic>
                      <p:nvPicPr>
                        <p:cNvPr id="0" name="Picture 15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1701"/>
                          <a:ext cx="290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45" name="Object 153"/>
            <p:cNvGraphicFramePr>
              <a:graphicFrameLocks/>
            </p:cNvGraphicFramePr>
            <p:nvPr/>
          </p:nvGraphicFramePr>
          <p:xfrm>
            <a:off x="4899" y="1736"/>
            <a:ext cx="290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9" imgW="2869920" imgH="3657600" progId="">
                    <p:embed/>
                  </p:oleObj>
                </mc:Choice>
                <mc:Fallback>
                  <p:oleObj name="ClipArt" r:id="rId9" imgW="2869920" imgH="3657600" progId="">
                    <p:embed/>
                    <p:pic>
                      <p:nvPicPr>
                        <p:cNvPr id="0" name="Picture 15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9" y="1736"/>
                          <a:ext cx="290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46" name="Object 154"/>
            <p:cNvGraphicFramePr>
              <a:graphicFrameLocks/>
            </p:cNvGraphicFramePr>
            <p:nvPr/>
          </p:nvGraphicFramePr>
          <p:xfrm>
            <a:off x="4608" y="2256"/>
            <a:ext cx="474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10" imgW="3657600" imgH="2673000" progId="">
                    <p:embed/>
                  </p:oleObj>
                </mc:Choice>
                <mc:Fallback>
                  <p:oleObj name="ClipArt" r:id="rId10" imgW="3657600" imgH="2673000" progId="">
                    <p:embed/>
                    <p:pic>
                      <p:nvPicPr>
                        <p:cNvPr id="0" name="Picture 15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2256"/>
                          <a:ext cx="474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47" name="Object 155"/>
            <p:cNvGraphicFramePr>
              <a:graphicFrameLocks/>
            </p:cNvGraphicFramePr>
            <p:nvPr/>
          </p:nvGraphicFramePr>
          <p:xfrm>
            <a:off x="2803" y="2354"/>
            <a:ext cx="246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12" imgW="1653840" imgH="2286000" progId="">
                    <p:embed/>
                  </p:oleObj>
                </mc:Choice>
                <mc:Fallback>
                  <p:oleObj name="ClipArt" r:id="rId12" imgW="1653840" imgH="2286000" progId="">
                    <p:embed/>
                    <p:pic>
                      <p:nvPicPr>
                        <p:cNvPr id="0" name="Picture 15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3" y="2354"/>
                          <a:ext cx="246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48" name="Object 156"/>
            <p:cNvGraphicFramePr>
              <a:graphicFrameLocks/>
            </p:cNvGraphicFramePr>
            <p:nvPr/>
          </p:nvGraphicFramePr>
          <p:xfrm>
            <a:off x="2948" y="2763"/>
            <a:ext cx="247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14" imgW="6648120" imgH="6242040" progId="">
                    <p:embed/>
                  </p:oleObj>
                </mc:Choice>
                <mc:Fallback>
                  <p:oleObj name="ClipArt" r:id="rId14" imgW="6648120" imgH="6242040" progId="">
                    <p:embed/>
                    <p:pic>
                      <p:nvPicPr>
                        <p:cNvPr id="0" name="Picture 15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8" y="2763"/>
                          <a:ext cx="247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9149" name="Object 157"/>
            <p:cNvGraphicFramePr>
              <a:graphicFrameLocks/>
            </p:cNvGraphicFramePr>
            <p:nvPr/>
          </p:nvGraphicFramePr>
          <p:xfrm>
            <a:off x="2811" y="2832"/>
            <a:ext cx="247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16" imgW="6648120" imgH="6242040" progId="">
                    <p:embed/>
                  </p:oleObj>
                </mc:Choice>
                <mc:Fallback>
                  <p:oleObj name="ClipArt" r:id="rId16" imgW="6648120" imgH="6242040" progId="">
                    <p:embed/>
                    <p:pic>
                      <p:nvPicPr>
                        <p:cNvPr id="0" name="Picture 15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1" y="2832"/>
                          <a:ext cx="247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Examples of Commercial DBMS 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Oracle</a:t>
            </a:r>
          </a:p>
          <a:p>
            <a:r>
              <a:rPr lang="en-US"/>
              <a:t>Informix (Unix)</a:t>
            </a:r>
          </a:p>
          <a:p>
            <a:r>
              <a:rPr lang="en-US"/>
              <a:t>DB2, SQL/DS (IBM)</a:t>
            </a:r>
          </a:p>
          <a:p>
            <a:r>
              <a:rPr lang="en-US"/>
              <a:t>Access (Microsoft)</a:t>
            </a:r>
          </a:p>
          <a:p>
            <a:r>
              <a:rPr lang="en-US"/>
              <a:t>SQL Server (Microsoft +)</a:t>
            </a:r>
          </a:p>
          <a:p>
            <a:r>
              <a:rPr lang="en-US"/>
              <a:t>Many older (Focus, IMS, ...)</a:t>
            </a:r>
          </a:p>
          <a:p>
            <a:r>
              <a:rPr lang="en-US"/>
              <a:t>mySQL</a:t>
            </a:r>
          </a:p>
          <a:p>
            <a:r>
              <a:rPr lang="en-US"/>
              <a:t>ProgresSQL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GUIDELINES (1)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04900"/>
            <a:ext cx="7543800" cy="5372100"/>
          </a:xfrm>
        </p:spPr>
        <p:txBody>
          <a:bodyPr/>
          <a:lstStyle/>
          <a:p>
            <a:r>
              <a:rPr lang="en-US"/>
              <a:t>All homework must be prepared using a computer</a:t>
            </a:r>
          </a:p>
          <a:p>
            <a:pPr lvl="1"/>
            <a:r>
              <a:rPr lang="en-US"/>
              <a:t>No handwritten work accepted</a:t>
            </a:r>
          </a:p>
          <a:p>
            <a:pPr lvl="1"/>
            <a:r>
              <a:rPr lang="en-US"/>
              <a:t>All diagrams must be created using computer programs (e.g., PowerPoint, other drawing tools)</a:t>
            </a:r>
          </a:p>
          <a:p>
            <a:r>
              <a:rPr lang="en-US"/>
              <a:t>Top right corner of first page:</a:t>
            </a:r>
          </a:p>
          <a:p>
            <a:pPr lvl="1"/>
            <a:r>
              <a:rPr lang="en-US"/>
              <a:t>Student Name</a:t>
            </a:r>
          </a:p>
          <a:p>
            <a:pPr lvl="1"/>
            <a:r>
              <a:rPr lang="en-US"/>
              <a:t>IS240</a:t>
            </a:r>
          </a:p>
          <a:p>
            <a:pPr lvl="1"/>
            <a:r>
              <a:rPr lang="en-US"/>
              <a:t>Chapter #</a:t>
            </a:r>
          </a:p>
          <a:p>
            <a:pPr lvl="1"/>
            <a:r>
              <a:rPr lang="en-US"/>
              <a:t>Due date</a:t>
            </a:r>
          </a:p>
          <a:p>
            <a:r>
              <a:rPr lang="en-US"/>
              <a:t>All other pages have student name at top right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DBMS:  Database Management System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5181600"/>
          </a:xfrm>
          <a:noFill/>
          <a:ln/>
        </p:spPr>
        <p:txBody>
          <a:bodyPr lIns="92075" tIns="46038" rIns="92075" bIns="46038"/>
          <a:lstStyle/>
          <a:p>
            <a:pPr marL="457200" indent="-457200"/>
            <a:r>
              <a:rPr lang="en-US" sz="2000"/>
              <a:t>Database</a:t>
            </a:r>
          </a:p>
          <a:p>
            <a:pPr marL="914400" lvl="1" indent="-457200"/>
            <a:r>
              <a:rPr lang="en-US" sz="2000"/>
              <a:t>A collection of data </a:t>
            </a:r>
          </a:p>
          <a:p>
            <a:pPr marL="914400" lvl="1" indent="-457200"/>
            <a:r>
              <a:rPr lang="en-US" sz="2000"/>
              <a:t>stored in a standardized format, </a:t>
            </a:r>
          </a:p>
          <a:p>
            <a:pPr marL="914400" lvl="1" indent="-457200"/>
            <a:r>
              <a:rPr lang="en-US" sz="2000"/>
              <a:t>designed to be shared by multiple users and </a:t>
            </a:r>
          </a:p>
          <a:p>
            <a:pPr marL="914400" lvl="1" indent="-457200"/>
            <a:r>
              <a:rPr lang="en-US" sz="2000"/>
              <a:t>accessed through a standardized software interface</a:t>
            </a:r>
          </a:p>
          <a:p>
            <a:pPr marL="914400" lvl="1" indent="-457200"/>
            <a:r>
              <a:rPr lang="en-US" sz="2000"/>
              <a:t>capable of managing multiple files as a single integrated entity.</a:t>
            </a:r>
          </a:p>
          <a:p>
            <a:pPr marL="457200" indent="-457200"/>
            <a:r>
              <a:rPr lang="en-US" sz="2000"/>
              <a:t>Database Management System</a:t>
            </a:r>
          </a:p>
          <a:p>
            <a:pPr marL="914400" lvl="1" indent="-457200"/>
            <a:r>
              <a:rPr lang="en-US" sz="2000"/>
              <a:t>Software that defines a database, </a:t>
            </a:r>
          </a:p>
          <a:p>
            <a:pPr marL="914400" lvl="1" indent="-457200"/>
            <a:r>
              <a:rPr lang="en-US" sz="2000"/>
              <a:t>stores the data, </a:t>
            </a:r>
          </a:p>
          <a:p>
            <a:pPr marL="914400" lvl="1" indent="-457200"/>
            <a:r>
              <a:rPr lang="en-US" sz="2000"/>
              <a:t>supports a query language, </a:t>
            </a:r>
          </a:p>
          <a:p>
            <a:pPr marL="914400" lvl="1" indent="-457200"/>
            <a:r>
              <a:rPr lang="en-US" sz="2000"/>
              <a:t>produces reports, and </a:t>
            </a:r>
          </a:p>
          <a:p>
            <a:pPr marL="914400" lvl="1" indent="-457200"/>
            <a:r>
              <a:rPr lang="en-US" sz="2000"/>
              <a:t>creates data entry screens.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GUIDELINES (2)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04900"/>
            <a:ext cx="7924800" cy="5448300"/>
          </a:xfrm>
        </p:spPr>
        <p:txBody>
          <a:bodyPr/>
          <a:lstStyle/>
          <a:p>
            <a:r>
              <a:rPr lang="en-US"/>
              <a:t>Group work is helpful</a:t>
            </a:r>
          </a:p>
          <a:p>
            <a:pPr lvl="1"/>
            <a:r>
              <a:rPr lang="en-US"/>
              <a:t>Discuss problems</a:t>
            </a:r>
          </a:p>
          <a:p>
            <a:pPr lvl="1"/>
            <a:r>
              <a:rPr lang="en-US"/>
              <a:t>Help each other understand issues</a:t>
            </a:r>
          </a:p>
          <a:p>
            <a:pPr lvl="1"/>
            <a:r>
              <a:rPr lang="en-US"/>
              <a:t>Not a substitute for individual learning</a:t>
            </a:r>
          </a:p>
          <a:p>
            <a:r>
              <a:rPr lang="en-US"/>
              <a:t>Plagiarism is forbidden</a:t>
            </a:r>
          </a:p>
          <a:p>
            <a:pPr lvl="1"/>
            <a:r>
              <a:rPr lang="en-US"/>
              <a:t>Do not copy each other’s specific solutions</a:t>
            </a:r>
          </a:p>
          <a:p>
            <a:pPr lvl="1"/>
            <a:r>
              <a:rPr lang="en-US"/>
              <a:t>After discussion, write out your answers yourselves, independently, in your own words</a:t>
            </a:r>
          </a:p>
          <a:p>
            <a:pPr lvl="1"/>
            <a:r>
              <a:rPr lang="en-US"/>
              <a:t>Do not copy/paste words or diagrams from other students</a:t>
            </a:r>
          </a:p>
          <a:p>
            <a:pPr lvl="1"/>
            <a:r>
              <a:rPr lang="en-US"/>
              <a:t>Plagiarism will be reported to the Committee on Academic Integrity and may result in expulsion from the University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REQUIRED HOMEWORK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924800" cy="5257800"/>
          </a:xfrm>
        </p:spPr>
        <p:txBody>
          <a:bodyPr/>
          <a:lstStyle/>
          <a:p>
            <a:r>
              <a:rPr lang="en-US" dirty="0"/>
              <a:t>Study Chapter 1 of your textbook in detail</a:t>
            </a:r>
          </a:p>
          <a:p>
            <a:r>
              <a:rPr lang="en-US" dirty="0"/>
              <a:t>EXERCISES TO HAND IN USING E-MAIL TO MKABAY@NORWICH.EDU</a:t>
            </a:r>
          </a:p>
          <a:p>
            <a:pPr lvl="1"/>
            <a:r>
              <a:rPr lang="en-US" dirty="0"/>
              <a:t>Deadline: before Sunday 30</a:t>
            </a:r>
            <a:r>
              <a:rPr lang="en-US" baseline="30000" dirty="0"/>
              <a:t>th</a:t>
            </a:r>
            <a:r>
              <a:rPr lang="en-US" dirty="0"/>
              <a:t> January at 23:59</a:t>
            </a:r>
          </a:p>
          <a:p>
            <a:pPr lvl="1"/>
            <a:r>
              <a:rPr lang="en-US" dirty="0"/>
              <a:t>#1, 2, 7, 8, 11, 12, 13, 15, 16, 17, 18</a:t>
            </a:r>
          </a:p>
          <a:p>
            <a:pPr lvl="1"/>
            <a:r>
              <a:rPr lang="en-US" dirty="0"/>
              <a:t>You must hand in written answers to specific questions </a:t>
            </a:r>
          </a:p>
          <a:p>
            <a:pPr lvl="1"/>
            <a:r>
              <a:rPr lang="en-US" dirty="0"/>
              <a:t>You can use PDF files for reports </a:t>
            </a:r>
          </a:p>
          <a:p>
            <a:pPr lvl="1"/>
            <a:r>
              <a:rPr lang="en-US" dirty="0"/>
              <a:t>Or JPG screen shots pasted in a WORD or PowerPoint file (as you prefer) showing how you are responding to operational demands </a:t>
            </a:r>
          </a:p>
          <a:p>
            <a:r>
              <a:rPr lang="en-US" dirty="0"/>
              <a:t>NOT HOMEWORK:</a:t>
            </a:r>
          </a:p>
          <a:p>
            <a:pPr lvl="1"/>
            <a:r>
              <a:rPr lang="en-US" dirty="0"/>
              <a:t>Review Questions (next) help you learn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/Study Questions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A manager asks you why you are using a DBMS as part of the design of a new inventory system. Explain the major advantages of the DBMS over older methods of data organization in a paragraph of simple language suitable for a non-technical manager. (5 pts)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Which part of the DBMS is responsible for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/>
              <a:t>Managing user data-entry?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/>
              <a:t>Returning sets of records in response to selection criteria?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/>
              <a:t>Formatting output for written display?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000" dirty="0"/>
              <a:t>Storing information about all the other components of the DBMS including characteristics of the data?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What is the most important functional difference between a hierarchical database and a network database?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What is the most widely-used DBMS model today?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Go online to the WWW and locate </a:t>
            </a:r>
            <a:r>
              <a:rPr lang="en-US" sz="2000" i="1" dirty="0"/>
              <a:t>product descriptions</a:t>
            </a:r>
            <a:r>
              <a:rPr lang="en-US" sz="2000" dirty="0"/>
              <a:t> for Oracle, DB2, Access, and </a:t>
            </a:r>
            <a:r>
              <a:rPr lang="en-US" sz="2000" dirty="0" err="1"/>
              <a:t>mySQL</a:t>
            </a:r>
            <a:r>
              <a:rPr lang="en-US" sz="2000" dirty="0"/>
              <a:t>. Find out how much it costs to license each product for a single computer (any type will do) and provide the URL for your information.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Goal: Build a Business Application</a:t>
            </a:r>
          </a:p>
        </p:txBody>
      </p:sp>
      <p:sp>
        <p:nvSpPr>
          <p:cNvPr id="1059843" name="Text Box 3"/>
          <p:cNvSpPr txBox="1">
            <a:spLocks noChangeArrowheads="1"/>
          </p:cNvSpPr>
          <p:nvPr/>
        </p:nvSpPr>
        <p:spPr bwMode="auto">
          <a:xfrm>
            <a:off x="1371600" y="1143000"/>
            <a:ext cx="25146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tabLst>
                <a:tab pos="285750" algn="l"/>
              </a:tabLst>
            </a:pPr>
            <a:r>
              <a:rPr lang="en-US" b="0">
                <a:solidFill>
                  <a:schemeClr val="tx2"/>
                </a:solidFill>
              </a:rPr>
              <a:t>Tools:</a:t>
            </a:r>
          </a:p>
          <a:p>
            <a:pPr algn="l">
              <a:tabLst>
                <a:tab pos="285750" algn="l"/>
              </a:tabLst>
            </a:pPr>
            <a:r>
              <a:rPr lang="en-US" b="0">
                <a:solidFill>
                  <a:schemeClr val="tx2"/>
                </a:solidFill>
              </a:rPr>
              <a:t>	Database Design</a:t>
            </a:r>
          </a:p>
          <a:p>
            <a:pPr algn="l">
              <a:tabLst>
                <a:tab pos="285750" algn="l"/>
              </a:tabLst>
            </a:pPr>
            <a:r>
              <a:rPr lang="en-US" b="0">
                <a:solidFill>
                  <a:schemeClr val="tx2"/>
                </a:solidFill>
              </a:rPr>
              <a:t>	SQL (queries)</a:t>
            </a:r>
          </a:p>
          <a:p>
            <a:pPr algn="l">
              <a:tabLst>
                <a:tab pos="285750" algn="l"/>
              </a:tabLst>
            </a:pPr>
            <a:r>
              <a:rPr lang="en-US" b="0">
                <a:solidFill>
                  <a:schemeClr val="tx2"/>
                </a:solidFill>
              </a:rPr>
              <a:t>	Programming</a:t>
            </a:r>
          </a:p>
        </p:txBody>
      </p:sp>
      <p:sp>
        <p:nvSpPr>
          <p:cNvPr id="1059844" name="Rectangle 4"/>
          <p:cNvSpPr>
            <a:spLocks noChangeArrowheads="1"/>
          </p:cNvSpPr>
          <p:nvPr/>
        </p:nvSpPr>
        <p:spPr bwMode="auto">
          <a:xfrm>
            <a:off x="2933700" y="23098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9845" name="Freeform 5"/>
          <p:cNvSpPr>
            <a:spLocks/>
          </p:cNvSpPr>
          <p:nvPr/>
        </p:nvSpPr>
        <p:spPr bwMode="auto">
          <a:xfrm>
            <a:off x="2940050" y="4830763"/>
            <a:ext cx="1149350" cy="406400"/>
          </a:xfrm>
          <a:custGeom>
            <a:avLst/>
            <a:gdLst/>
            <a:ahLst/>
            <a:cxnLst>
              <a:cxn ang="0">
                <a:pos x="349" y="103"/>
              </a:cxn>
              <a:cxn ang="0">
                <a:pos x="333" y="89"/>
              </a:cxn>
              <a:cxn ang="0">
                <a:pos x="309" y="56"/>
              </a:cxn>
              <a:cxn ang="0">
                <a:pos x="293" y="43"/>
              </a:cxn>
              <a:cxn ang="0">
                <a:pos x="267" y="43"/>
              </a:cxn>
              <a:cxn ang="0">
                <a:pos x="226" y="54"/>
              </a:cxn>
              <a:cxn ang="0">
                <a:pos x="184" y="49"/>
              </a:cxn>
              <a:cxn ang="0">
                <a:pos x="132" y="38"/>
              </a:cxn>
              <a:cxn ang="0">
                <a:pos x="84" y="35"/>
              </a:cxn>
              <a:cxn ang="0">
                <a:pos x="40" y="52"/>
              </a:cxn>
              <a:cxn ang="0">
                <a:pos x="6" y="77"/>
              </a:cxn>
              <a:cxn ang="0">
                <a:pos x="0" y="88"/>
              </a:cxn>
              <a:cxn ang="0">
                <a:pos x="9" y="96"/>
              </a:cxn>
              <a:cxn ang="0">
                <a:pos x="33" y="104"/>
              </a:cxn>
              <a:cxn ang="0">
                <a:pos x="87" y="116"/>
              </a:cxn>
              <a:cxn ang="0">
                <a:pos x="125" y="127"/>
              </a:cxn>
              <a:cxn ang="0">
                <a:pos x="140" y="136"/>
              </a:cxn>
              <a:cxn ang="0">
                <a:pos x="140" y="148"/>
              </a:cxn>
              <a:cxn ang="0">
                <a:pos x="123" y="175"/>
              </a:cxn>
              <a:cxn ang="0">
                <a:pos x="120" y="189"/>
              </a:cxn>
              <a:cxn ang="0">
                <a:pos x="140" y="193"/>
              </a:cxn>
              <a:cxn ang="0">
                <a:pos x="195" y="181"/>
              </a:cxn>
              <a:cxn ang="0">
                <a:pos x="280" y="172"/>
              </a:cxn>
              <a:cxn ang="0">
                <a:pos x="334" y="176"/>
              </a:cxn>
              <a:cxn ang="0">
                <a:pos x="411" y="191"/>
              </a:cxn>
              <a:cxn ang="0">
                <a:pos x="533" y="219"/>
              </a:cxn>
              <a:cxn ang="0">
                <a:pos x="619" y="239"/>
              </a:cxn>
              <a:cxn ang="0">
                <a:pos x="687" y="252"/>
              </a:cxn>
              <a:cxn ang="0">
                <a:pos x="714" y="256"/>
              </a:cxn>
              <a:cxn ang="0">
                <a:pos x="724" y="252"/>
              </a:cxn>
              <a:cxn ang="0">
                <a:pos x="713" y="238"/>
              </a:cxn>
              <a:cxn ang="0">
                <a:pos x="683" y="217"/>
              </a:cxn>
              <a:cxn ang="0">
                <a:pos x="636" y="187"/>
              </a:cxn>
              <a:cxn ang="0">
                <a:pos x="616" y="170"/>
              </a:cxn>
              <a:cxn ang="0">
                <a:pos x="620" y="161"/>
              </a:cxn>
              <a:cxn ang="0">
                <a:pos x="641" y="156"/>
              </a:cxn>
              <a:cxn ang="0">
                <a:pos x="688" y="153"/>
              </a:cxn>
              <a:cxn ang="0">
                <a:pos x="711" y="152"/>
              </a:cxn>
              <a:cxn ang="0">
                <a:pos x="719" y="148"/>
              </a:cxn>
              <a:cxn ang="0">
                <a:pos x="707" y="141"/>
              </a:cxn>
              <a:cxn ang="0">
                <a:pos x="680" y="133"/>
              </a:cxn>
              <a:cxn ang="0">
                <a:pos x="612" y="117"/>
              </a:cxn>
              <a:cxn ang="0">
                <a:pos x="586" y="109"/>
              </a:cxn>
              <a:cxn ang="0">
                <a:pos x="572" y="100"/>
              </a:cxn>
              <a:cxn ang="0">
                <a:pos x="567" y="79"/>
              </a:cxn>
              <a:cxn ang="0">
                <a:pos x="564" y="61"/>
              </a:cxn>
              <a:cxn ang="0">
                <a:pos x="554" y="56"/>
              </a:cxn>
              <a:cxn ang="0">
                <a:pos x="519" y="55"/>
              </a:cxn>
              <a:cxn ang="0">
                <a:pos x="471" y="57"/>
              </a:cxn>
              <a:cxn ang="0">
                <a:pos x="449" y="54"/>
              </a:cxn>
              <a:cxn ang="0">
                <a:pos x="443" y="41"/>
              </a:cxn>
              <a:cxn ang="0">
                <a:pos x="448" y="12"/>
              </a:cxn>
              <a:cxn ang="0">
                <a:pos x="447" y="0"/>
              </a:cxn>
              <a:cxn ang="0">
                <a:pos x="437" y="8"/>
              </a:cxn>
              <a:cxn ang="0">
                <a:pos x="417" y="35"/>
              </a:cxn>
              <a:cxn ang="0">
                <a:pos x="380" y="85"/>
              </a:cxn>
              <a:cxn ang="0">
                <a:pos x="363" y="101"/>
              </a:cxn>
            </a:cxnLst>
            <a:rect l="0" t="0" r="r" b="b"/>
            <a:pathLst>
              <a:path w="724" h="256">
                <a:moveTo>
                  <a:pt x="358" y="103"/>
                </a:moveTo>
                <a:lnTo>
                  <a:pt x="354" y="103"/>
                </a:lnTo>
                <a:lnTo>
                  <a:pt x="349" y="103"/>
                </a:lnTo>
                <a:lnTo>
                  <a:pt x="345" y="101"/>
                </a:lnTo>
                <a:lnTo>
                  <a:pt x="341" y="97"/>
                </a:lnTo>
                <a:lnTo>
                  <a:pt x="333" y="89"/>
                </a:lnTo>
                <a:lnTo>
                  <a:pt x="325" y="78"/>
                </a:lnTo>
                <a:lnTo>
                  <a:pt x="318" y="67"/>
                </a:lnTo>
                <a:lnTo>
                  <a:pt x="309" y="56"/>
                </a:lnTo>
                <a:lnTo>
                  <a:pt x="301" y="48"/>
                </a:lnTo>
                <a:lnTo>
                  <a:pt x="297" y="45"/>
                </a:lnTo>
                <a:lnTo>
                  <a:pt x="293" y="43"/>
                </a:lnTo>
                <a:lnTo>
                  <a:pt x="284" y="41"/>
                </a:lnTo>
                <a:lnTo>
                  <a:pt x="275" y="41"/>
                </a:lnTo>
                <a:lnTo>
                  <a:pt x="267" y="43"/>
                </a:lnTo>
                <a:lnTo>
                  <a:pt x="258" y="45"/>
                </a:lnTo>
                <a:lnTo>
                  <a:pt x="238" y="52"/>
                </a:lnTo>
                <a:lnTo>
                  <a:pt x="226" y="54"/>
                </a:lnTo>
                <a:lnTo>
                  <a:pt x="214" y="54"/>
                </a:lnTo>
                <a:lnTo>
                  <a:pt x="200" y="53"/>
                </a:lnTo>
                <a:lnTo>
                  <a:pt x="184" y="49"/>
                </a:lnTo>
                <a:lnTo>
                  <a:pt x="168" y="46"/>
                </a:lnTo>
                <a:lnTo>
                  <a:pt x="149" y="42"/>
                </a:lnTo>
                <a:lnTo>
                  <a:pt x="132" y="38"/>
                </a:lnTo>
                <a:lnTo>
                  <a:pt x="115" y="35"/>
                </a:lnTo>
                <a:lnTo>
                  <a:pt x="98" y="34"/>
                </a:lnTo>
                <a:lnTo>
                  <a:pt x="84" y="35"/>
                </a:lnTo>
                <a:lnTo>
                  <a:pt x="70" y="38"/>
                </a:lnTo>
                <a:lnTo>
                  <a:pt x="55" y="45"/>
                </a:lnTo>
                <a:lnTo>
                  <a:pt x="40" y="52"/>
                </a:lnTo>
                <a:lnTo>
                  <a:pt x="26" y="60"/>
                </a:lnTo>
                <a:lnTo>
                  <a:pt x="15" y="68"/>
                </a:lnTo>
                <a:lnTo>
                  <a:pt x="6" y="77"/>
                </a:lnTo>
                <a:lnTo>
                  <a:pt x="3" y="81"/>
                </a:lnTo>
                <a:lnTo>
                  <a:pt x="1" y="84"/>
                </a:lnTo>
                <a:lnTo>
                  <a:pt x="0" y="88"/>
                </a:lnTo>
                <a:lnTo>
                  <a:pt x="1" y="91"/>
                </a:lnTo>
                <a:lnTo>
                  <a:pt x="5" y="94"/>
                </a:lnTo>
                <a:lnTo>
                  <a:pt x="9" y="96"/>
                </a:lnTo>
                <a:lnTo>
                  <a:pt x="16" y="100"/>
                </a:lnTo>
                <a:lnTo>
                  <a:pt x="23" y="102"/>
                </a:lnTo>
                <a:lnTo>
                  <a:pt x="33" y="104"/>
                </a:lnTo>
                <a:lnTo>
                  <a:pt x="43" y="107"/>
                </a:lnTo>
                <a:lnTo>
                  <a:pt x="65" y="112"/>
                </a:lnTo>
                <a:lnTo>
                  <a:pt x="87" y="116"/>
                </a:lnTo>
                <a:lnTo>
                  <a:pt x="108" y="121"/>
                </a:lnTo>
                <a:lnTo>
                  <a:pt x="117" y="124"/>
                </a:lnTo>
                <a:lnTo>
                  <a:pt x="125" y="127"/>
                </a:lnTo>
                <a:lnTo>
                  <a:pt x="132" y="129"/>
                </a:lnTo>
                <a:lnTo>
                  <a:pt x="136" y="132"/>
                </a:lnTo>
                <a:lnTo>
                  <a:pt x="140" y="136"/>
                </a:lnTo>
                <a:lnTo>
                  <a:pt x="141" y="139"/>
                </a:lnTo>
                <a:lnTo>
                  <a:pt x="141" y="143"/>
                </a:lnTo>
                <a:lnTo>
                  <a:pt x="140" y="148"/>
                </a:lnTo>
                <a:lnTo>
                  <a:pt x="135" y="156"/>
                </a:lnTo>
                <a:lnTo>
                  <a:pt x="129" y="166"/>
                </a:lnTo>
                <a:lnTo>
                  <a:pt x="123" y="175"/>
                </a:lnTo>
                <a:lnTo>
                  <a:pt x="120" y="183"/>
                </a:lnTo>
                <a:lnTo>
                  <a:pt x="119" y="186"/>
                </a:lnTo>
                <a:lnTo>
                  <a:pt x="120" y="189"/>
                </a:lnTo>
                <a:lnTo>
                  <a:pt x="123" y="191"/>
                </a:lnTo>
                <a:lnTo>
                  <a:pt x="128" y="192"/>
                </a:lnTo>
                <a:lnTo>
                  <a:pt x="140" y="193"/>
                </a:lnTo>
                <a:lnTo>
                  <a:pt x="156" y="191"/>
                </a:lnTo>
                <a:lnTo>
                  <a:pt x="174" y="187"/>
                </a:lnTo>
                <a:lnTo>
                  <a:pt x="195" y="181"/>
                </a:lnTo>
                <a:lnTo>
                  <a:pt x="220" y="177"/>
                </a:lnTo>
                <a:lnTo>
                  <a:pt x="248" y="173"/>
                </a:lnTo>
                <a:lnTo>
                  <a:pt x="280" y="172"/>
                </a:lnTo>
                <a:lnTo>
                  <a:pt x="297" y="173"/>
                </a:lnTo>
                <a:lnTo>
                  <a:pt x="314" y="174"/>
                </a:lnTo>
                <a:lnTo>
                  <a:pt x="334" y="176"/>
                </a:lnTo>
                <a:lnTo>
                  <a:pt x="358" y="180"/>
                </a:lnTo>
                <a:lnTo>
                  <a:pt x="383" y="185"/>
                </a:lnTo>
                <a:lnTo>
                  <a:pt x="411" y="191"/>
                </a:lnTo>
                <a:lnTo>
                  <a:pt x="441" y="198"/>
                </a:lnTo>
                <a:lnTo>
                  <a:pt x="471" y="204"/>
                </a:lnTo>
                <a:lnTo>
                  <a:pt x="533" y="219"/>
                </a:lnTo>
                <a:lnTo>
                  <a:pt x="562" y="226"/>
                </a:lnTo>
                <a:lnTo>
                  <a:pt x="592" y="233"/>
                </a:lnTo>
                <a:lnTo>
                  <a:pt x="619" y="239"/>
                </a:lnTo>
                <a:lnTo>
                  <a:pt x="645" y="245"/>
                </a:lnTo>
                <a:lnTo>
                  <a:pt x="668" y="249"/>
                </a:lnTo>
                <a:lnTo>
                  <a:pt x="687" y="252"/>
                </a:lnTo>
                <a:lnTo>
                  <a:pt x="703" y="255"/>
                </a:lnTo>
                <a:lnTo>
                  <a:pt x="709" y="256"/>
                </a:lnTo>
                <a:lnTo>
                  <a:pt x="714" y="256"/>
                </a:lnTo>
                <a:lnTo>
                  <a:pt x="719" y="256"/>
                </a:lnTo>
                <a:lnTo>
                  <a:pt x="722" y="255"/>
                </a:lnTo>
                <a:lnTo>
                  <a:pt x="724" y="252"/>
                </a:lnTo>
                <a:lnTo>
                  <a:pt x="724" y="248"/>
                </a:lnTo>
                <a:lnTo>
                  <a:pt x="720" y="244"/>
                </a:lnTo>
                <a:lnTo>
                  <a:pt x="713" y="238"/>
                </a:lnTo>
                <a:lnTo>
                  <a:pt x="705" y="232"/>
                </a:lnTo>
                <a:lnTo>
                  <a:pt x="694" y="224"/>
                </a:lnTo>
                <a:lnTo>
                  <a:pt x="683" y="217"/>
                </a:lnTo>
                <a:lnTo>
                  <a:pt x="659" y="202"/>
                </a:lnTo>
                <a:lnTo>
                  <a:pt x="647" y="195"/>
                </a:lnTo>
                <a:lnTo>
                  <a:pt x="636" y="187"/>
                </a:lnTo>
                <a:lnTo>
                  <a:pt x="628" y="180"/>
                </a:lnTo>
                <a:lnTo>
                  <a:pt x="621" y="175"/>
                </a:lnTo>
                <a:lnTo>
                  <a:pt x="616" y="170"/>
                </a:lnTo>
                <a:lnTo>
                  <a:pt x="614" y="166"/>
                </a:lnTo>
                <a:lnTo>
                  <a:pt x="616" y="163"/>
                </a:lnTo>
                <a:lnTo>
                  <a:pt x="620" y="161"/>
                </a:lnTo>
                <a:lnTo>
                  <a:pt x="625" y="158"/>
                </a:lnTo>
                <a:lnTo>
                  <a:pt x="632" y="157"/>
                </a:lnTo>
                <a:lnTo>
                  <a:pt x="641" y="156"/>
                </a:lnTo>
                <a:lnTo>
                  <a:pt x="649" y="155"/>
                </a:lnTo>
                <a:lnTo>
                  <a:pt x="669" y="154"/>
                </a:lnTo>
                <a:lnTo>
                  <a:pt x="688" y="153"/>
                </a:lnTo>
                <a:lnTo>
                  <a:pt x="697" y="153"/>
                </a:lnTo>
                <a:lnTo>
                  <a:pt x="705" y="152"/>
                </a:lnTo>
                <a:lnTo>
                  <a:pt x="711" y="152"/>
                </a:lnTo>
                <a:lnTo>
                  <a:pt x="716" y="151"/>
                </a:lnTo>
                <a:lnTo>
                  <a:pt x="719" y="150"/>
                </a:lnTo>
                <a:lnTo>
                  <a:pt x="719" y="148"/>
                </a:lnTo>
                <a:lnTo>
                  <a:pt x="717" y="145"/>
                </a:lnTo>
                <a:lnTo>
                  <a:pt x="712" y="143"/>
                </a:lnTo>
                <a:lnTo>
                  <a:pt x="707" y="141"/>
                </a:lnTo>
                <a:lnTo>
                  <a:pt x="698" y="139"/>
                </a:lnTo>
                <a:lnTo>
                  <a:pt x="689" y="137"/>
                </a:lnTo>
                <a:lnTo>
                  <a:pt x="680" y="133"/>
                </a:lnTo>
                <a:lnTo>
                  <a:pt x="658" y="129"/>
                </a:lnTo>
                <a:lnTo>
                  <a:pt x="634" y="124"/>
                </a:lnTo>
                <a:lnTo>
                  <a:pt x="612" y="117"/>
                </a:lnTo>
                <a:lnTo>
                  <a:pt x="603" y="115"/>
                </a:lnTo>
                <a:lnTo>
                  <a:pt x="594" y="112"/>
                </a:lnTo>
                <a:lnTo>
                  <a:pt x="586" y="109"/>
                </a:lnTo>
                <a:lnTo>
                  <a:pt x="580" y="106"/>
                </a:lnTo>
                <a:lnTo>
                  <a:pt x="575" y="103"/>
                </a:lnTo>
                <a:lnTo>
                  <a:pt x="572" y="100"/>
                </a:lnTo>
                <a:lnTo>
                  <a:pt x="568" y="93"/>
                </a:lnTo>
                <a:lnTo>
                  <a:pt x="567" y="86"/>
                </a:lnTo>
                <a:lnTo>
                  <a:pt x="567" y="79"/>
                </a:lnTo>
                <a:lnTo>
                  <a:pt x="568" y="72"/>
                </a:lnTo>
                <a:lnTo>
                  <a:pt x="567" y="66"/>
                </a:lnTo>
                <a:lnTo>
                  <a:pt x="564" y="61"/>
                </a:lnTo>
                <a:lnTo>
                  <a:pt x="561" y="59"/>
                </a:lnTo>
                <a:lnTo>
                  <a:pt x="558" y="57"/>
                </a:lnTo>
                <a:lnTo>
                  <a:pt x="554" y="56"/>
                </a:lnTo>
                <a:lnTo>
                  <a:pt x="548" y="55"/>
                </a:lnTo>
                <a:lnTo>
                  <a:pt x="534" y="55"/>
                </a:lnTo>
                <a:lnTo>
                  <a:pt x="519" y="55"/>
                </a:lnTo>
                <a:lnTo>
                  <a:pt x="503" y="56"/>
                </a:lnTo>
                <a:lnTo>
                  <a:pt x="486" y="57"/>
                </a:lnTo>
                <a:lnTo>
                  <a:pt x="471" y="57"/>
                </a:lnTo>
                <a:lnTo>
                  <a:pt x="458" y="56"/>
                </a:lnTo>
                <a:lnTo>
                  <a:pt x="454" y="55"/>
                </a:lnTo>
                <a:lnTo>
                  <a:pt x="449" y="54"/>
                </a:lnTo>
                <a:lnTo>
                  <a:pt x="446" y="52"/>
                </a:lnTo>
                <a:lnTo>
                  <a:pt x="445" y="48"/>
                </a:lnTo>
                <a:lnTo>
                  <a:pt x="443" y="41"/>
                </a:lnTo>
                <a:lnTo>
                  <a:pt x="444" y="31"/>
                </a:lnTo>
                <a:lnTo>
                  <a:pt x="446" y="21"/>
                </a:lnTo>
                <a:lnTo>
                  <a:pt x="448" y="12"/>
                </a:lnTo>
                <a:lnTo>
                  <a:pt x="450" y="6"/>
                </a:lnTo>
                <a:lnTo>
                  <a:pt x="449" y="1"/>
                </a:lnTo>
                <a:lnTo>
                  <a:pt x="447" y="0"/>
                </a:lnTo>
                <a:lnTo>
                  <a:pt x="445" y="1"/>
                </a:lnTo>
                <a:lnTo>
                  <a:pt x="442" y="3"/>
                </a:lnTo>
                <a:lnTo>
                  <a:pt x="437" y="8"/>
                </a:lnTo>
                <a:lnTo>
                  <a:pt x="433" y="12"/>
                </a:lnTo>
                <a:lnTo>
                  <a:pt x="428" y="19"/>
                </a:lnTo>
                <a:lnTo>
                  <a:pt x="417" y="35"/>
                </a:lnTo>
                <a:lnTo>
                  <a:pt x="405" y="53"/>
                </a:lnTo>
                <a:lnTo>
                  <a:pt x="392" y="70"/>
                </a:lnTo>
                <a:lnTo>
                  <a:pt x="380" y="85"/>
                </a:lnTo>
                <a:lnTo>
                  <a:pt x="374" y="92"/>
                </a:lnTo>
                <a:lnTo>
                  <a:pt x="368" y="97"/>
                </a:lnTo>
                <a:lnTo>
                  <a:pt x="363" y="101"/>
                </a:lnTo>
                <a:lnTo>
                  <a:pt x="358" y="103"/>
                </a:lnTo>
                <a:close/>
              </a:path>
            </a:pathLst>
          </a:custGeom>
          <a:solidFill>
            <a:srgbClr val="CCECFF"/>
          </a:solidFill>
          <a:ln w="142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9846" name="Group 6"/>
          <p:cNvGrpSpPr>
            <a:grpSpLocks/>
          </p:cNvGrpSpPr>
          <p:nvPr/>
        </p:nvGrpSpPr>
        <p:grpSpPr bwMode="auto">
          <a:xfrm>
            <a:off x="6240463" y="2481263"/>
            <a:ext cx="325437" cy="1143000"/>
            <a:chOff x="4479" y="1080"/>
            <a:chExt cx="205" cy="720"/>
          </a:xfrm>
        </p:grpSpPr>
        <p:grpSp>
          <p:nvGrpSpPr>
            <p:cNvPr id="1059847" name="Group 7"/>
            <p:cNvGrpSpPr>
              <a:grpSpLocks/>
            </p:cNvGrpSpPr>
            <p:nvPr/>
          </p:nvGrpSpPr>
          <p:grpSpPr bwMode="auto">
            <a:xfrm>
              <a:off x="4496" y="1080"/>
              <a:ext cx="188" cy="720"/>
              <a:chOff x="4496" y="1080"/>
              <a:chExt cx="188" cy="720"/>
            </a:xfrm>
          </p:grpSpPr>
          <p:sp>
            <p:nvSpPr>
              <p:cNvPr id="1059848" name="Freeform 8"/>
              <p:cNvSpPr>
                <a:spLocks/>
              </p:cNvSpPr>
              <p:nvPr/>
            </p:nvSpPr>
            <p:spPr bwMode="auto">
              <a:xfrm>
                <a:off x="4654" y="1080"/>
                <a:ext cx="30" cy="720"/>
              </a:xfrm>
              <a:custGeom>
                <a:avLst/>
                <a:gdLst/>
                <a:ahLst/>
                <a:cxnLst>
                  <a:cxn ang="0">
                    <a:pos x="0" y="720"/>
                  </a:cxn>
                  <a:cxn ang="0">
                    <a:pos x="0" y="31"/>
                  </a:cxn>
                  <a:cxn ang="0">
                    <a:pos x="30" y="0"/>
                  </a:cxn>
                  <a:cxn ang="0">
                    <a:pos x="30" y="689"/>
                  </a:cxn>
                  <a:cxn ang="0">
                    <a:pos x="0" y="720"/>
                  </a:cxn>
                </a:cxnLst>
                <a:rect l="0" t="0" r="r" b="b"/>
                <a:pathLst>
                  <a:path w="30" h="720">
                    <a:moveTo>
                      <a:pt x="0" y="720"/>
                    </a:moveTo>
                    <a:lnTo>
                      <a:pt x="0" y="31"/>
                    </a:lnTo>
                    <a:lnTo>
                      <a:pt x="30" y="0"/>
                    </a:lnTo>
                    <a:lnTo>
                      <a:pt x="30" y="689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B3CF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49" name="Freeform 9"/>
              <p:cNvSpPr>
                <a:spLocks/>
              </p:cNvSpPr>
              <p:nvPr/>
            </p:nvSpPr>
            <p:spPr bwMode="auto">
              <a:xfrm>
                <a:off x="4496" y="1080"/>
                <a:ext cx="188" cy="31"/>
              </a:xfrm>
              <a:custGeom>
                <a:avLst/>
                <a:gdLst/>
                <a:ahLst/>
                <a:cxnLst>
                  <a:cxn ang="0">
                    <a:pos x="158" y="31"/>
                  </a:cxn>
                  <a:cxn ang="0">
                    <a:pos x="0" y="31"/>
                  </a:cxn>
                  <a:cxn ang="0">
                    <a:pos x="30" y="0"/>
                  </a:cxn>
                  <a:cxn ang="0">
                    <a:pos x="188" y="0"/>
                  </a:cxn>
                  <a:cxn ang="0">
                    <a:pos x="158" y="31"/>
                  </a:cxn>
                </a:cxnLst>
                <a:rect l="0" t="0" r="r" b="b"/>
                <a:pathLst>
                  <a:path w="188" h="31">
                    <a:moveTo>
                      <a:pt x="158" y="31"/>
                    </a:moveTo>
                    <a:lnTo>
                      <a:pt x="0" y="31"/>
                    </a:lnTo>
                    <a:lnTo>
                      <a:pt x="30" y="0"/>
                    </a:lnTo>
                    <a:lnTo>
                      <a:pt x="188" y="0"/>
                    </a:lnTo>
                    <a:lnTo>
                      <a:pt x="158" y="31"/>
                    </a:lnTo>
                    <a:close/>
                  </a:path>
                </a:pathLst>
              </a:custGeom>
              <a:solidFill>
                <a:srgbClr val="798C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50" name="Rectangle 10"/>
              <p:cNvSpPr>
                <a:spLocks noChangeArrowheads="1"/>
              </p:cNvSpPr>
              <p:nvPr/>
            </p:nvSpPr>
            <p:spPr bwMode="auto">
              <a:xfrm>
                <a:off x="4496" y="1111"/>
                <a:ext cx="158" cy="689"/>
              </a:xfrm>
              <a:prstGeom prst="rect">
                <a:avLst/>
              </a:prstGeom>
              <a:solidFill>
                <a:srgbClr val="9CB4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51" name="Rectangle 11"/>
            <p:cNvSpPr>
              <a:spLocks noChangeArrowheads="1"/>
            </p:cNvSpPr>
            <p:nvPr/>
          </p:nvSpPr>
          <p:spPr bwMode="auto">
            <a:xfrm rot="16200000">
              <a:off x="4342" y="1422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Design</a:t>
              </a:r>
              <a:endParaRPr lang="en-US" sz="1400" b="0"/>
            </a:p>
          </p:txBody>
        </p:sp>
      </p:grpSp>
      <p:grpSp>
        <p:nvGrpSpPr>
          <p:cNvPr id="1059852" name="Group 12"/>
          <p:cNvGrpSpPr>
            <a:grpSpLocks/>
          </p:cNvGrpSpPr>
          <p:nvPr/>
        </p:nvGrpSpPr>
        <p:grpSpPr bwMode="auto">
          <a:xfrm>
            <a:off x="6832600" y="2117725"/>
            <a:ext cx="339725" cy="1506538"/>
            <a:chOff x="4165" y="851"/>
            <a:chExt cx="214" cy="949"/>
          </a:xfrm>
        </p:grpSpPr>
        <p:grpSp>
          <p:nvGrpSpPr>
            <p:cNvPr id="1059853" name="Group 13"/>
            <p:cNvGrpSpPr>
              <a:grpSpLocks/>
            </p:cNvGrpSpPr>
            <p:nvPr/>
          </p:nvGrpSpPr>
          <p:grpSpPr bwMode="auto">
            <a:xfrm>
              <a:off x="4183" y="851"/>
              <a:ext cx="196" cy="949"/>
              <a:chOff x="4183" y="851"/>
              <a:chExt cx="196" cy="949"/>
            </a:xfrm>
          </p:grpSpPr>
          <p:sp>
            <p:nvSpPr>
              <p:cNvPr id="1059854" name="Freeform 14"/>
              <p:cNvSpPr>
                <a:spLocks/>
              </p:cNvSpPr>
              <p:nvPr/>
            </p:nvSpPr>
            <p:spPr bwMode="auto">
              <a:xfrm>
                <a:off x="4348" y="851"/>
                <a:ext cx="31" cy="949"/>
              </a:xfrm>
              <a:custGeom>
                <a:avLst/>
                <a:gdLst/>
                <a:ahLst/>
                <a:cxnLst>
                  <a:cxn ang="0">
                    <a:pos x="0" y="949"/>
                  </a:cxn>
                  <a:cxn ang="0">
                    <a:pos x="0" y="31"/>
                  </a:cxn>
                  <a:cxn ang="0">
                    <a:pos x="31" y="0"/>
                  </a:cxn>
                  <a:cxn ang="0">
                    <a:pos x="31" y="918"/>
                  </a:cxn>
                  <a:cxn ang="0">
                    <a:pos x="0" y="949"/>
                  </a:cxn>
                </a:cxnLst>
                <a:rect l="0" t="0" r="r" b="b"/>
                <a:pathLst>
                  <a:path w="31" h="949">
                    <a:moveTo>
                      <a:pt x="0" y="949"/>
                    </a:moveTo>
                    <a:lnTo>
                      <a:pt x="0" y="31"/>
                    </a:lnTo>
                    <a:lnTo>
                      <a:pt x="31" y="0"/>
                    </a:lnTo>
                    <a:lnTo>
                      <a:pt x="31" y="918"/>
                    </a:lnTo>
                    <a:lnTo>
                      <a:pt x="0" y="949"/>
                    </a:lnTo>
                    <a:close/>
                  </a:path>
                </a:pathLst>
              </a:custGeom>
              <a:solidFill>
                <a:srgbClr val="86E0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55" name="Freeform 15"/>
              <p:cNvSpPr>
                <a:spLocks/>
              </p:cNvSpPr>
              <p:nvPr/>
            </p:nvSpPr>
            <p:spPr bwMode="auto">
              <a:xfrm>
                <a:off x="4183" y="851"/>
                <a:ext cx="196" cy="31"/>
              </a:xfrm>
              <a:custGeom>
                <a:avLst/>
                <a:gdLst/>
                <a:ahLst/>
                <a:cxnLst>
                  <a:cxn ang="0">
                    <a:pos x="165" y="31"/>
                  </a:cxn>
                  <a:cxn ang="0">
                    <a:pos x="0" y="31"/>
                  </a:cxn>
                  <a:cxn ang="0">
                    <a:pos x="30" y="0"/>
                  </a:cxn>
                  <a:cxn ang="0">
                    <a:pos x="196" y="0"/>
                  </a:cxn>
                  <a:cxn ang="0">
                    <a:pos x="165" y="31"/>
                  </a:cxn>
                </a:cxnLst>
                <a:rect l="0" t="0" r="r" b="b"/>
                <a:pathLst>
                  <a:path w="196" h="31">
                    <a:moveTo>
                      <a:pt x="165" y="31"/>
                    </a:moveTo>
                    <a:lnTo>
                      <a:pt x="0" y="31"/>
                    </a:lnTo>
                    <a:lnTo>
                      <a:pt x="30" y="0"/>
                    </a:lnTo>
                    <a:lnTo>
                      <a:pt x="196" y="0"/>
                    </a:lnTo>
                    <a:lnTo>
                      <a:pt x="165" y="31"/>
                    </a:lnTo>
                    <a:close/>
                  </a:path>
                </a:pathLst>
              </a:custGeom>
              <a:solidFill>
                <a:srgbClr val="5B97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56" name="Rectangle 16"/>
              <p:cNvSpPr>
                <a:spLocks noChangeArrowheads="1"/>
              </p:cNvSpPr>
              <p:nvPr/>
            </p:nvSpPr>
            <p:spPr bwMode="auto">
              <a:xfrm>
                <a:off x="4183" y="882"/>
                <a:ext cx="165" cy="918"/>
              </a:xfrm>
              <a:prstGeom prst="rect">
                <a:avLst/>
              </a:prstGeom>
              <a:solidFill>
                <a:srgbClr val="75C37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57" name="Rectangle 17"/>
            <p:cNvSpPr>
              <a:spLocks noChangeArrowheads="1"/>
            </p:cNvSpPr>
            <p:nvPr/>
          </p:nvSpPr>
          <p:spPr bwMode="auto">
            <a:xfrm rot="16200000">
              <a:off x="4108" y="1502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SQL</a:t>
              </a:r>
              <a:endParaRPr lang="en-US" sz="1400" b="0"/>
            </a:p>
          </p:txBody>
        </p:sp>
      </p:grpSp>
      <p:grpSp>
        <p:nvGrpSpPr>
          <p:cNvPr id="1059858" name="Group 18"/>
          <p:cNvGrpSpPr>
            <a:grpSpLocks/>
          </p:cNvGrpSpPr>
          <p:nvPr/>
        </p:nvGrpSpPr>
        <p:grpSpPr bwMode="auto">
          <a:xfrm>
            <a:off x="7383463" y="2641600"/>
            <a:ext cx="325437" cy="982663"/>
            <a:chOff x="3853" y="1181"/>
            <a:chExt cx="205" cy="619"/>
          </a:xfrm>
        </p:grpSpPr>
        <p:grpSp>
          <p:nvGrpSpPr>
            <p:cNvPr id="1059859" name="Group 19"/>
            <p:cNvGrpSpPr>
              <a:grpSpLocks/>
            </p:cNvGrpSpPr>
            <p:nvPr/>
          </p:nvGrpSpPr>
          <p:grpSpPr bwMode="auto">
            <a:xfrm>
              <a:off x="3871" y="1193"/>
              <a:ext cx="187" cy="607"/>
              <a:chOff x="3871" y="1193"/>
              <a:chExt cx="187" cy="607"/>
            </a:xfrm>
          </p:grpSpPr>
          <p:sp>
            <p:nvSpPr>
              <p:cNvPr id="1059860" name="Freeform 20"/>
              <p:cNvSpPr>
                <a:spLocks/>
              </p:cNvSpPr>
              <p:nvPr/>
            </p:nvSpPr>
            <p:spPr bwMode="auto">
              <a:xfrm>
                <a:off x="4028" y="1193"/>
                <a:ext cx="30" cy="607"/>
              </a:xfrm>
              <a:custGeom>
                <a:avLst/>
                <a:gdLst/>
                <a:ahLst/>
                <a:cxnLst>
                  <a:cxn ang="0">
                    <a:pos x="0" y="607"/>
                  </a:cxn>
                  <a:cxn ang="0">
                    <a:pos x="0" y="30"/>
                  </a:cxn>
                  <a:cxn ang="0">
                    <a:pos x="30" y="0"/>
                  </a:cxn>
                  <a:cxn ang="0">
                    <a:pos x="30" y="576"/>
                  </a:cxn>
                  <a:cxn ang="0">
                    <a:pos x="0" y="607"/>
                  </a:cxn>
                </a:cxnLst>
                <a:rect l="0" t="0" r="r" b="b"/>
                <a:pathLst>
                  <a:path w="30" h="607">
                    <a:moveTo>
                      <a:pt x="0" y="607"/>
                    </a:moveTo>
                    <a:lnTo>
                      <a:pt x="0" y="30"/>
                    </a:lnTo>
                    <a:lnTo>
                      <a:pt x="30" y="0"/>
                    </a:lnTo>
                    <a:lnTo>
                      <a:pt x="30" y="576"/>
                    </a:lnTo>
                    <a:lnTo>
                      <a:pt x="0" y="607"/>
                    </a:lnTo>
                    <a:close/>
                  </a:path>
                </a:pathLst>
              </a:custGeom>
              <a:solidFill>
                <a:srgbClr val="E0B3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61" name="Freeform 21"/>
              <p:cNvSpPr>
                <a:spLocks/>
              </p:cNvSpPr>
              <p:nvPr/>
            </p:nvSpPr>
            <p:spPr bwMode="auto">
              <a:xfrm>
                <a:off x="3871" y="1193"/>
                <a:ext cx="187" cy="30"/>
              </a:xfrm>
              <a:custGeom>
                <a:avLst/>
                <a:gdLst/>
                <a:ahLst/>
                <a:cxnLst>
                  <a:cxn ang="0">
                    <a:pos x="157" y="30"/>
                  </a:cxn>
                  <a:cxn ang="0">
                    <a:pos x="0" y="30"/>
                  </a:cxn>
                  <a:cxn ang="0">
                    <a:pos x="30" y="0"/>
                  </a:cxn>
                  <a:cxn ang="0">
                    <a:pos x="187" y="0"/>
                  </a:cxn>
                  <a:cxn ang="0">
                    <a:pos x="157" y="30"/>
                  </a:cxn>
                </a:cxnLst>
                <a:rect l="0" t="0" r="r" b="b"/>
                <a:pathLst>
                  <a:path w="187" h="30">
                    <a:moveTo>
                      <a:pt x="157" y="30"/>
                    </a:moveTo>
                    <a:lnTo>
                      <a:pt x="0" y="30"/>
                    </a:lnTo>
                    <a:lnTo>
                      <a:pt x="30" y="0"/>
                    </a:lnTo>
                    <a:lnTo>
                      <a:pt x="187" y="0"/>
                    </a:lnTo>
                    <a:lnTo>
                      <a:pt x="157" y="30"/>
                    </a:lnTo>
                    <a:close/>
                  </a:path>
                </a:pathLst>
              </a:custGeom>
              <a:solidFill>
                <a:srgbClr val="9779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62" name="Rectangle 22"/>
              <p:cNvSpPr>
                <a:spLocks noChangeArrowheads="1"/>
              </p:cNvSpPr>
              <p:nvPr/>
            </p:nvSpPr>
            <p:spPr bwMode="auto">
              <a:xfrm>
                <a:off x="3871" y="1223"/>
                <a:ext cx="157" cy="577"/>
              </a:xfrm>
              <a:prstGeom prst="rect">
                <a:avLst/>
              </a:prstGeom>
              <a:solidFill>
                <a:srgbClr val="C39C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63" name="Rectangle 23"/>
            <p:cNvSpPr>
              <a:spLocks noChangeArrowheads="1"/>
            </p:cNvSpPr>
            <p:nvPr/>
          </p:nvSpPr>
          <p:spPr bwMode="auto">
            <a:xfrm rot="16200000">
              <a:off x="3664" y="1370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Program</a:t>
              </a:r>
              <a:endParaRPr lang="en-US" sz="1400" b="0"/>
            </a:p>
          </p:txBody>
        </p:sp>
      </p:grpSp>
      <p:sp>
        <p:nvSpPr>
          <p:cNvPr id="1059864" name="Freeform 24"/>
          <p:cNvSpPr>
            <a:spLocks/>
          </p:cNvSpPr>
          <p:nvPr/>
        </p:nvSpPr>
        <p:spPr bwMode="auto">
          <a:xfrm>
            <a:off x="5370513" y="2027238"/>
            <a:ext cx="3063875" cy="1549400"/>
          </a:xfrm>
          <a:custGeom>
            <a:avLst/>
            <a:gdLst/>
            <a:ahLst/>
            <a:cxnLst>
              <a:cxn ang="0">
                <a:pos x="1907" y="957"/>
              </a:cxn>
              <a:cxn ang="0">
                <a:pos x="1873" y="972"/>
              </a:cxn>
              <a:cxn ang="0">
                <a:pos x="1849" y="976"/>
              </a:cxn>
              <a:cxn ang="0">
                <a:pos x="1823" y="974"/>
              </a:cxn>
              <a:cxn ang="0">
                <a:pos x="1797" y="964"/>
              </a:cxn>
              <a:cxn ang="0">
                <a:pos x="1768" y="945"/>
              </a:cxn>
              <a:cxn ang="0">
                <a:pos x="1738" y="912"/>
              </a:cxn>
              <a:cxn ang="0">
                <a:pos x="1713" y="879"/>
              </a:cxn>
              <a:cxn ang="0">
                <a:pos x="1697" y="850"/>
              </a:cxn>
              <a:cxn ang="0">
                <a:pos x="1679" y="815"/>
              </a:cxn>
              <a:cxn ang="0">
                <a:pos x="1652" y="754"/>
              </a:cxn>
              <a:cxn ang="0">
                <a:pos x="1614" y="661"/>
              </a:cxn>
              <a:cxn ang="0">
                <a:pos x="1575" y="560"/>
              </a:cxn>
              <a:cxn ang="0">
                <a:pos x="1535" y="459"/>
              </a:cxn>
              <a:cxn ang="0">
                <a:pos x="1493" y="362"/>
              </a:cxn>
              <a:cxn ang="0">
                <a:pos x="1462" y="296"/>
              </a:cxn>
              <a:cxn ang="0">
                <a:pos x="1440" y="258"/>
              </a:cxn>
              <a:cxn ang="0">
                <a:pos x="1419" y="224"/>
              </a:cxn>
              <a:cxn ang="0">
                <a:pos x="1387" y="183"/>
              </a:cxn>
              <a:cxn ang="0">
                <a:pos x="1344" y="136"/>
              </a:cxn>
              <a:cxn ang="0">
                <a:pos x="1300" y="95"/>
              </a:cxn>
              <a:cxn ang="0">
                <a:pos x="1255" y="63"/>
              </a:cxn>
              <a:cxn ang="0">
                <a:pos x="1210" y="37"/>
              </a:cxn>
              <a:cxn ang="0">
                <a:pos x="1163" y="19"/>
              </a:cxn>
              <a:cxn ang="0">
                <a:pos x="1116" y="7"/>
              </a:cxn>
              <a:cxn ang="0">
                <a:pos x="1067" y="1"/>
              </a:cxn>
              <a:cxn ang="0">
                <a:pos x="1018" y="1"/>
              </a:cxn>
              <a:cxn ang="0">
                <a:pos x="966" y="12"/>
              </a:cxn>
              <a:cxn ang="0">
                <a:pos x="912" y="31"/>
              </a:cxn>
              <a:cxn ang="0">
                <a:pos x="856" y="57"/>
              </a:cxn>
              <a:cxn ang="0">
                <a:pos x="774" y="105"/>
              </a:cxn>
              <a:cxn ang="0">
                <a:pos x="695" y="159"/>
              </a:cxn>
              <a:cxn ang="0">
                <a:pos x="648" y="194"/>
              </a:cxn>
              <a:cxn ang="0">
                <a:pos x="605" y="226"/>
              </a:cxn>
              <a:cxn ang="0">
                <a:pos x="568" y="263"/>
              </a:cxn>
              <a:cxn ang="0">
                <a:pos x="522" y="322"/>
              </a:cxn>
              <a:cxn ang="0">
                <a:pos x="464" y="405"/>
              </a:cxn>
              <a:cxn ang="0">
                <a:pos x="402" y="487"/>
              </a:cxn>
              <a:cxn ang="0">
                <a:pos x="365" y="524"/>
              </a:cxn>
              <a:cxn ang="0">
                <a:pos x="282" y="594"/>
              </a:cxn>
              <a:cxn ang="0">
                <a:pos x="192" y="661"/>
              </a:cxn>
              <a:cxn ang="0">
                <a:pos x="98" y="724"/>
              </a:cxn>
            </a:cxnLst>
            <a:rect l="0" t="0" r="r" b="b"/>
            <a:pathLst>
              <a:path w="1930" h="976">
                <a:moveTo>
                  <a:pt x="1930" y="943"/>
                </a:moveTo>
                <a:lnTo>
                  <a:pt x="1907" y="957"/>
                </a:lnTo>
                <a:lnTo>
                  <a:pt x="1885" y="967"/>
                </a:lnTo>
                <a:lnTo>
                  <a:pt x="1873" y="972"/>
                </a:lnTo>
                <a:lnTo>
                  <a:pt x="1861" y="974"/>
                </a:lnTo>
                <a:lnTo>
                  <a:pt x="1849" y="976"/>
                </a:lnTo>
                <a:lnTo>
                  <a:pt x="1836" y="976"/>
                </a:lnTo>
                <a:lnTo>
                  <a:pt x="1823" y="974"/>
                </a:lnTo>
                <a:lnTo>
                  <a:pt x="1810" y="971"/>
                </a:lnTo>
                <a:lnTo>
                  <a:pt x="1797" y="964"/>
                </a:lnTo>
                <a:lnTo>
                  <a:pt x="1782" y="955"/>
                </a:lnTo>
                <a:lnTo>
                  <a:pt x="1768" y="945"/>
                </a:lnTo>
                <a:lnTo>
                  <a:pt x="1753" y="930"/>
                </a:lnTo>
                <a:lnTo>
                  <a:pt x="1738" y="912"/>
                </a:lnTo>
                <a:lnTo>
                  <a:pt x="1722" y="891"/>
                </a:lnTo>
                <a:lnTo>
                  <a:pt x="1713" y="879"/>
                </a:lnTo>
                <a:lnTo>
                  <a:pt x="1705" y="865"/>
                </a:lnTo>
                <a:lnTo>
                  <a:pt x="1697" y="850"/>
                </a:lnTo>
                <a:lnTo>
                  <a:pt x="1688" y="833"/>
                </a:lnTo>
                <a:lnTo>
                  <a:pt x="1679" y="815"/>
                </a:lnTo>
                <a:lnTo>
                  <a:pt x="1670" y="796"/>
                </a:lnTo>
                <a:lnTo>
                  <a:pt x="1652" y="754"/>
                </a:lnTo>
                <a:lnTo>
                  <a:pt x="1633" y="709"/>
                </a:lnTo>
                <a:lnTo>
                  <a:pt x="1614" y="661"/>
                </a:lnTo>
                <a:lnTo>
                  <a:pt x="1594" y="612"/>
                </a:lnTo>
                <a:lnTo>
                  <a:pt x="1575" y="560"/>
                </a:lnTo>
                <a:lnTo>
                  <a:pt x="1555" y="509"/>
                </a:lnTo>
                <a:lnTo>
                  <a:pt x="1535" y="459"/>
                </a:lnTo>
                <a:lnTo>
                  <a:pt x="1514" y="409"/>
                </a:lnTo>
                <a:lnTo>
                  <a:pt x="1493" y="362"/>
                </a:lnTo>
                <a:lnTo>
                  <a:pt x="1472" y="318"/>
                </a:lnTo>
                <a:lnTo>
                  <a:pt x="1462" y="296"/>
                </a:lnTo>
                <a:lnTo>
                  <a:pt x="1451" y="276"/>
                </a:lnTo>
                <a:lnTo>
                  <a:pt x="1440" y="258"/>
                </a:lnTo>
                <a:lnTo>
                  <a:pt x="1430" y="240"/>
                </a:lnTo>
                <a:lnTo>
                  <a:pt x="1419" y="224"/>
                </a:lnTo>
                <a:lnTo>
                  <a:pt x="1408" y="210"/>
                </a:lnTo>
                <a:lnTo>
                  <a:pt x="1387" y="183"/>
                </a:lnTo>
                <a:lnTo>
                  <a:pt x="1366" y="159"/>
                </a:lnTo>
                <a:lnTo>
                  <a:pt x="1344" y="136"/>
                </a:lnTo>
                <a:lnTo>
                  <a:pt x="1323" y="115"/>
                </a:lnTo>
                <a:lnTo>
                  <a:pt x="1300" y="95"/>
                </a:lnTo>
                <a:lnTo>
                  <a:pt x="1278" y="79"/>
                </a:lnTo>
                <a:lnTo>
                  <a:pt x="1255" y="63"/>
                </a:lnTo>
                <a:lnTo>
                  <a:pt x="1232" y="49"/>
                </a:lnTo>
                <a:lnTo>
                  <a:pt x="1210" y="37"/>
                </a:lnTo>
                <a:lnTo>
                  <a:pt x="1187" y="28"/>
                </a:lnTo>
                <a:lnTo>
                  <a:pt x="1163" y="19"/>
                </a:lnTo>
                <a:lnTo>
                  <a:pt x="1140" y="12"/>
                </a:lnTo>
                <a:lnTo>
                  <a:pt x="1116" y="7"/>
                </a:lnTo>
                <a:lnTo>
                  <a:pt x="1092" y="4"/>
                </a:lnTo>
                <a:lnTo>
                  <a:pt x="1067" y="1"/>
                </a:lnTo>
                <a:lnTo>
                  <a:pt x="1043" y="0"/>
                </a:lnTo>
                <a:lnTo>
                  <a:pt x="1018" y="1"/>
                </a:lnTo>
                <a:lnTo>
                  <a:pt x="992" y="6"/>
                </a:lnTo>
                <a:lnTo>
                  <a:pt x="966" y="12"/>
                </a:lnTo>
                <a:lnTo>
                  <a:pt x="939" y="21"/>
                </a:lnTo>
                <a:lnTo>
                  <a:pt x="912" y="31"/>
                </a:lnTo>
                <a:lnTo>
                  <a:pt x="884" y="44"/>
                </a:lnTo>
                <a:lnTo>
                  <a:pt x="856" y="57"/>
                </a:lnTo>
                <a:lnTo>
                  <a:pt x="828" y="72"/>
                </a:lnTo>
                <a:lnTo>
                  <a:pt x="774" y="105"/>
                </a:lnTo>
                <a:lnTo>
                  <a:pt x="720" y="140"/>
                </a:lnTo>
                <a:lnTo>
                  <a:pt x="695" y="159"/>
                </a:lnTo>
                <a:lnTo>
                  <a:pt x="670" y="176"/>
                </a:lnTo>
                <a:lnTo>
                  <a:pt x="648" y="194"/>
                </a:lnTo>
                <a:lnTo>
                  <a:pt x="626" y="210"/>
                </a:lnTo>
                <a:lnTo>
                  <a:pt x="605" y="226"/>
                </a:lnTo>
                <a:lnTo>
                  <a:pt x="587" y="245"/>
                </a:lnTo>
                <a:lnTo>
                  <a:pt x="568" y="263"/>
                </a:lnTo>
                <a:lnTo>
                  <a:pt x="552" y="282"/>
                </a:lnTo>
                <a:lnTo>
                  <a:pt x="522" y="322"/>
                </a:lnTo>
                <a:lnTo>
                  <a:pt x="492" y="364"/>
                </a:lnTo>
                <a:lnTo>
                  <a:pt x="464" y="405"/>
                </a:lnTo>
                <a:lnTo>
                  <a:pt x="434" y="447"/>
                </a:lnTo>
                <a:lnTo>
                  <a:pt x="402" y="487"/>
                </a:lnTo>
                <a:lnTo>
                  <a:pt x="384" y="506"/>
                </a:lnTo>
                <a:lnTo>
                  <a:pt x="365" y="524"/>
                </a:lnTo>
                <a:lnTo>
                  <a:pt x="325" y="559"/>
                </a:lnTo>
                <a:lnTo>
                  <a:pt x="282" y="594"/>
                </a:lnTo>
                <a:lnTo>
                  <a:pt x="238" y="628"/>
                </a:lnTo>
                <a:lnTo>
                  <a:pt x="192" y="661"/>
                </a:lnTo>
                <a:lnTo>
                  <a:pt x="145" y="692"/>
                </a:lnTo>
                <a:lnTo>
                  <a:pt x="98" y="724"/>
                </a:lnTo>
                <a:lnTo>
                  <a:pt x="0" y="78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9865" name="Group 25"/>
          <p:cNvGrpSpPr>
            <a:grpSpLocks/>
          </p:cNvGrpSpPr>
          <p:nvPr/>
        </p:nvGrpSpPr>
        <p:grpSpPr bwMode="auto">
          <a:xfrm>
            <a:off x="2870200" y="4208463"/>
            <a:ext cx="298450" cy="923925"/>
            <a:chOff x="959" y="2400"/>
            <a:chExt cx="188" cy="582"/>
          </a:xfrm>
        </p:grpSpPr>
        <p:grpSp>
          <p:nvGrpSpPr>
            <p:cNvPr id="1059866" name="Group 26"/>
            <p:cNvGrpSpPr>
              <a:grpSpLocks/>
            </p:cNvGrpSpPr>
            <p:nvPr/>
          </p:nvGrpSpPr>
          <p:grpSpPr bwMode="auto">
            <a:xfrm>
              <a:off x="960" y="2400"/>
              <a:ext cx="187" cy="582"/>
              <a:chOff x="2269" y="2527"/>
              <a:chExt cx="187" cy="582"/>
            </a:xfrm>
          </p:grpSpPr>
          <p:sp>
            <p:nvSpPr>
              <p:cNvPr id="1059867" name="Freeform 27"/>
              <p:cNvSpPr>
                <a:spLocks/>
              </p:cNvSpPr>
              <p:nvPr/>
            </p:nvSpPr>
            <p:spPr bwMode="auto">
              <a:xfrm>
                <a:off x="2425" y="2527"/>
                <a:ext cx="31" cy="582"/>
              </a:xfrm>
              <a:custGeom>
                <a:avLst/>
                <a:gdLst/>
                <a:ahLst/>
                <a:cxnLst>
                  <a:cxn ang="0">
                    <a:pos x="0" y="582"/>
                  </a:cxn>
                  <a:cxn ang="0">
                    <a:pos x="0" y="30"/>
                  </a:cxn>
                  <a:cxn ang="0">
                    <a:pos x="31" y="0"/>
                  </a:cxn>
                  <a:cxn ang="0">
                    <a:pos x="31" y="551"/>
                  </a:cxn>
                  <a:cxn ang="0">
                    <a:pos x="0" y="582"/>
                  </a:cxn>
                </a:cxnLst>
                <a:rect l="0" t="0" r="r" b="b"/>
                <a:pathLst>
                  <a:path w="31" h="582">
                    <a:moveTo>
                      <a:pt x="0" y="582"/>
                    </a:moveTo>
                    <a:lnTo>
                      <a:pt x="0" y="30"/>
                    </a:lnTo>
                    <a:lnTo>
                      <a:pt x="31" y="0"/>
                    </a:lnTo>
                    <a:lnTo>
                      <a:pt x="31" y="551"/>
                    </a:lnTo>
                    <a:lnTo>
                      <a:pt x="0" y="582"/>
                    </a:lnTo>
                    <a:close/>
                  </a:path>
                </a:pathLst>
              </a:custGeom>
              <a:solidFill>
                <a:srgbClr val="B3CF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68" name="Freeform 28"/>
              <p:cNvSpPr>
                <a:spLocks/>
              </p:cNvSpPr>
              <p:nvPr/>
            </p:nvSpPr>
            <p:spPr bwMode="auto">
              <a:xfrm>
                <a:off x="2269" y="2527"/>
                <a:ext cx="187" cy="30"/>
              </a:xfrm>
              <a:custGeom>
                <a:avLst/>
                <a:gdLst/>
                <a:ahLst/>
                <a:cxnLst>
                  <a:cxn ang="0">
                    <a:pos x="156" y="30"/>
                  </a:cxn>
                  <a:cxn ang="0">
                    <a:pos x="0" y="30"/>
                  </a:cxn>
                  <a:cxn ang="0">
                    <a:pos x="30" y="0"/>
                  </a:cxn>
                  <a:cxn ang="0">
                    <a:pos x="187" y="0"/>
                  </a:cxn>
                  <a:cxn ang="0">
                    <a:pos x="156" y="30"/>
                  </a:cxn>
                </a:cxnLst>
                <a:rect l="0" t="0" r="r" b="b"/>
                <a:pathLst>
                  <a:path w="187" h="30">
                    <a:moveTo>
                      <a:pt x="156" y="30"/>
                    </a:moveTo>
                    <a:lnTo>
                      <a:pt x="0" y="30"/>
                    </a:lnTo>
                    <a:lnTo>
                      <a:pt x="30" y="0"/>
                    </a:lnTo>
                    <a:lnTo>
                      <a:pt x="187" y="0"/>
                    </a:lnTo>
                    <a:lnTo>
                      <a:pt x="156" y="30"/>
                    </a:lnTo>
                    <a:close/>
                  </a:path>
                </a:pathLst>
              </a:custGeom>
              <a:solidFill>
                <a:srgbClr val="798C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69" name="Rectangle 29"/>
              <p:cNvSpPr>
                <a:spLocks noChangeArrowheads="1"/>
              </p:cNvSpPr>
              <p:nvPr/>
            </p:nvSpPr>
            <p:spPr bwMode="auto">
              <a:xfrm>
                <a:off x="2269" y="2557"/>
                <a:ext cx="156" cy="552"/>
              </a:xfrm>
              <a:prstGeom prst="rect">
                <a:avLst/>
              </a:prstGeom>
              <a:solidFill>
                <a:srgbClr val="9CB4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70" name="Rectangle 30"/>
            <p:cNvSpPr>
              <a:spLocks noChangeArrowheads="1"/>
            </p:cNvSpPr>
            <p:nvPr/>
          </p:nvSpPr>
          <p:spPr bwMode="auto">
            <a:xfrm rot="16200000">
              <a:off x="822" y="2644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Design</a:t>
              </a:r>
              <a:endParaRPr lang="en-US" sz="1400" b="0"/>
            </a:p>
          </p:txBody>
        </p:sp>
      </p:grpSp>
      <p:grpSp>
        <p:nvGrpSpPr>
          <p:cNvPr id="1059871" name="Group 31"/>
          <p:cNvGrpSpPr>
            <a:grpSpLocks/>
          </p:cNvGrpSpPr>
          <p:nvPr/>
        </p:nvGrpSpPr>
        <p:grpSpPr bwMode="auto">
          <a:xfrm>
            <a:off x="3357563" y="4291013"/>
            <a:ext cx="298450" cy="841375"/>
            <a:chOff x="1295" y="2496"/>
            <a:chExt cx="188" cy="530"/>
          </a:xfrm>
        </p:grpSpPr>
        <p:grpSp>
          <p:nvGrpSpPr>
            <p:cNvPr id="1059872" name="Group 32"/>
            <p:cNvGrpSpPr>
              <a:grpSpLocks/>
            </p:cNvGrpSpPr>
            <p:nvPr/>
          </p:nvGrpSpPr>
          <p:grpSpPr bwMode="auto">
            <a:xfrm>
              <a:off x="1296" y="2496"/>
              <a:ext cx="187" cy="530"/>
              <a:chOff x="1956" y="2579"/>
              <a:chExt cx="187" cy="530"/>
            </a:xfrm>
          </p:grpSpPr>
          <p:sp>
            <p:nvSpPr>
              <p:cNvPr id="1059873" name="Freeform 33"/>
              <p:cNvSpPr>
                <a:spLocks/>
              </p:cNvSpPr>
              <p:nvPr/>
            </p:nvSpPr>
            <p:spPr bwMode="auto">
              <a:xfrm>
                <a:off x="2112" y="2579"/>
                <a:ext cx="31" cy="530"/>
              </a:xfrm>
              <a:custGeom>
                <a:avLst/>
                <a:gdLst/>
                <a:ahLst/>
                <a:cxnLst>
                  <a:cxn ang="0">
                    <a:pos x="0" y="530"/>
                  </a:cxn>
                  <a:cxn ang="0">
                    <a:pos x="0" y="31"/>
                  </a:cxn>
                  <a:cxn ang="0">
                    <a:pos x="31" y="0"/>
                  </a:cxn>
                  <a:cxn ang="0">
                    <a:pos x="31" y="499"/>
                  </a:cxn>
                  <a:cxn ang="0">
                    <a:pos x="0" y="530"/>
                  </a:cxn>
                </a:cxnLst>
                <a:rect l="0" t="0" r="r" b="b"/>
                <a:pathLst>
                  <a:path w="31" h="530">
                    <a:moveTo>
                      <a:pt x="0" y="530"/>
                    </a:moveTo>
                    <a:lnTo>
                      <a:pt x="0" y="31"/>
                    </a:lnTo>
                    <a:lnTo>
                      <a:pt x="31" y="0"/>
                    </a:lnTo>
                    <a:lnTo>
                      <a:pt x="31" y="499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rgbClr val="86E08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74" name="Freeform 34"/>
              <p:cNvSpPr>
                <a:spLocks/>
              </p:cNvSpPr>
              <p:nvPr/>
            </p:nvSpPr>
            <p:spPr bwMode="auto">
              <a:xfrm>
                <a:off x="1956" y="2579"/>
                <a:ext cx="187" cy="31"/>
              </a:xfrm>
              <a:custGeom>
                <a:avLst/>
                <a:gdLst/>
                <a:ahLst/>
                <a:cxnLst>
                  <a:cxn ang="0">
                    <a:pos x="156" y="31"/>
                  </a:cxn>
                  <a:cxn ang="0">
                    <a:pos x="0" y="31"/>
                  </a:cxn>
                  <a:cxn ang="0">
                    <a:pos x="30" y="0"/>
                  </a:cxn>
                  <a:cxn ang="0">
                    <a:pos x="187" y="0"/>
                  </a:cxn>
                  <a:cxn ang="0">
                    <a:pos x="156" y="31"/>
                  </a:cxn>
                </a:cxnLst>
                <a:rect l="0" t="0" r="r" b="b"/>
                <a:pathLst>
                  <a:path w="187" h="31">
                    <a:moveTo>
                      <a:pt x="156" y="31"/>
                    </a:moveTo>
                    <a:lnTo>
                      <a:pt x="0" y="31"/>
                    </a:lnTo>
                    <a:lnTo>
                      <a:pt x="30" y="0"/>
                    </a:lnTo>
                    <a:lnTo>
                      <a:pt x="187" y="0"/>
                    </a:lnTo>
                    <a:lnTo>
                      <a:pt x="156" y="31"/>
                    </a:lnTo>
                    <a:close/>
                  </a:path>
                </a:pathLst>
              </a:custGeom>
              <a:solidFill>
                <a:srgbClr val="5B97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75" name="Rectangle 35"/>
              <p:cNvSpPr>
                <a:spLocks noChangeArrowheads="1"/>
              </p:cNvSpPr>
              <p:nvPr/>
            </p:nvSpPr>
            <p:spPr bwMode="auto">
              <a:xfrm>
                <a:off x="1956" y="2610"/>
                <a:ext cx="156" cy="499"/>
              </a:xfrm>
              <a:prstGeom prst="rect">
                <a:avLst/>
              </a:prstGeom>
              <a:solidFill>
                <a:srgbClr val="75C37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76" name="Rectangle 36"/>
            <p:cNvSpPr>
              <a:spLocks noChangeArrowheads="1"/>
            </p:cNvSpPr>
            <p:nvPr/>
          </p:nvSpPr>
          <p:spPr bwMode="auto">
            <a:xfrm rot="16200000">
              <a:off x="1238" y="2710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SQL</a:t>
              </a:r>
              <a:endParaRPr lang="en-US" sz="1400" b="0"/>
            </a:p>
          </p:txBody>
        </p:sp>
      </p:grpSp>
      <p:grpSp>
        <p:nvGrpSpPr>
          <p:cNvPr id="1059877" name="Group 37"/>
          <p:cNvGrpSpPr>
            <a:grpSpLocks/>
          </p:cNvGrpSpPr>
          <p:nvPr/>
        </p:nvGrpSpPr>
        <p:grpSpPr bwMode="auto">
          <a:xfrm>
            <a:off x="3844925" y="2544763"/>
            <a:ext cx="304800" cy="2587625"/>
            <a:chOff x="1626" y="1488"/>
            <a:chExt cx="192" cy="1630"/>
          </a:xfrm>
        </p:grpSpPr>
        <p:grpSp>
          <p:nvGrpSpPr>
            <p:cNvPr id="1059878" name="Group 38"/>
            <p:cNvGrpSpPr>
              <a:grpSpLocks/>
            </p:cNvGrpSpPr>
            <p:nvPr/>
          </p:nvGrpSpPr>
          <p:grpSpPr bwMode="auto">
            <a:xfrm>
              <a:off x="1632" y="1488"/>
              <a:ext cx="186" cy="1630"/>
              <a:chOff x="1644" y="1479"/>
              <a:chExt cx="186" cy="1630"/>
            </a:xfrm>
          </p:grpSpPr>
          <p:sp>
            <p:nvSpPr>
              <p:cNvPr id="1059879" name="Freeform 39"/>
              <p:cNvSpPr>
                <a:spLocks/>
              </p:cNvSpPr>
              <p:nvPr/>
            </p:nvSpPr>
            <p:spPr bwMode="auto">
              <a:xfrm>
                <a:off x="1799" y="1479"/>
                <a:ext cx="31" cy="1630"/>
              </a:xfrm>
              <a:custGeom>
                <a:avLst/>
                <a:gdLst/>
                <a:ahLst/>
                <a:cxnLst>
                  <a:cxn ang="0">
                    <a:pos x="0" y="1630"/>
                  </a:cxn>
                  <a:cxn ang="0">
                    <a:pos x="0" y="30"/>
                  </a:cxn>
                  <a:cxn ang="0">
                    <a:pos x="31" y="0"/>
                  </a:cxn>
                  <a:cxn ang="0">
                    <a:pos x="31" y="1599"/>
                  </a:cxn>
                  <a:cxn ang="0">
                    <a:pos x="0" y="1630"/>
                  </a:cxn>
                </a:cxnLst>
                <a:rect l="0" t="0" r="r" b="b"/>
                <a:pathLst>
                  <a:path w="31" h="1630">
                    <a:moveTo>
                      <a:pt x="0" y="1630"/>
                    </a:moveTo>
                    <a:lnTo>
                      <a:pt x="0" y="30"/>
                    </a:lnTo>
                    <a:lnTo>
                      <a:pt x="31" y="0"/>
                    </a:lnTo>
                    <a:lnTo>
                      <a:pt x="31" y="1599"/>
                    </a:lnTo>
                    <a:lnTo>
                      <a:pt x="0" y="1630"/>
                    </a:lnTo>
                    <a:close/>
                  </a:path>
                </a:pathLst>
              </a:custGeom>
              <a:solidFill>
                <a:srgbClr val="E0B3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80" name="Freeform 40"/>
              <p:cNvSpPr>
                <a:spLocks/>
              </p:cNvSpPr>
              <p:nvPr/>
            </p:nvSpPr>
            <p:spPr bwMode="auto">
              <a:xfrm>
                <a:off x="1644" y="1479"/>
                <a:ext cx="186" cy="30"/>
              </a:xfrm>
              <a:custGeom>
                <a:avLst/>
                <a:gdLst/>
                <a:ahLst/>
                <a:cxnLst>
                  <a:cxn ang="0">
                    <a:pos x="155" y="30"/>
                  </a:cxn>
                  <a:cxn ang="0">
                    <a:pos x="0" y="30"/>
                  </a:cxn>
                  <a:cxn ang="0">
                    <a:pos x="30" y="0"/>
                  </a:cxn>
                  <a:cxn ang="0">
                    <a:pos x="186" y="0"/>
                  </a:cxn>
                  <a:cxn ang="0">
                    <a:pos x="155" y="30"/>
                  </a:cxn>
                </a:cxnLst>
                <a:rect l="0" t="0" r="r" b="b"/>
                <a:pathLst>
                  <a:path w="186" h="30">
                    <a:moveTo>
                      <a:pt x="155" y="30"/>
                    </a:moveTo>
                    <a:lnTo>
                      <a:pt x="0" y="30"/>
                    </a:lnTo>
                    <a:lnTo>
                      <a:pt x="30" y="0"/>
                    </a:lnTo>
                    <a:lnTo>
                      <a:pt x="186" y="0"/>
                    </a:lnTo>
                    <a:lnTo>
                      <a:pt x="155" y="30"/>
                    </a:lnTo>
                    <a:close/>
                  </a:path>
                </a:pathLst>
              </a:custGeom>
              <a:solidFill>
                <a:srgbClr val="97799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81" name="Rectangle 41"/>
              <p:cNvSpPr>
                <a:spLocks noChangeArrowheads="1"/>
              </p:cNvSpPr>
              <p:nvPr/>
            </p:nvSpPr>
            <p:spPr bwMode="auto">
              <a:xfrm>
                <a:off x="1644" y="1509"/>
                <a:ext cx="155" cy="1600"/>
              </a:xfrm>
              <a:prstGeom prst="rect">
                <a:avLst/>
              </a:prstGeom>
              <a:solidFill>
                <a:srgbClr val="C39C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9882" name="Rectangle 42"/>
            <p:cNvSpPr>
              <a:spLocks noChangeArrowheads="1"/>
            </p:cNvSpPr>
            <p:nvPr/>
          </p:nvSpPr>
          <p:spPr bwMode="auto">
            <a:xfrm rot="16200000">
              <a:off x="1437" y="2679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Program</a:t>
              </a:r>
              <a:endParaRPr lang="en-US" sz="1400" b="0"/>
            </a:p>
          </p:txBody>
        </p:sp>
      </p:grpSp>
      <p:sp>
        <p:nvSpPr>
          <p:cNvPr id="1059883" name="Freeform 43"/>
          <p:cNvSpPr>
            <a:spLocks/>
          </p:cNvSpPr>
          <p:nvPr/>
        </p:nvSpPr>
        <p:spPr bwMode="auto">
          <a:xfrm flipH="1">
            <a:off x="2178050" y="2239963"/>
            <a:ext cx="2070100" cy="2636837"/>
          </a:xfrm>
          <a:custGeom>
            <a:avLst/>
            <a:gdLst/>
            <a:ahLst/>
            <a:cxnLst>
              <a:cxn ang="0">
                <a:pos x="1286" y="1630"/>
              </a:cxn>
              <a:cxn ang="0">
                <a:pos x="1250" y="1654"/>
              </a:cxn>
              <a:cxn ang="0">
                <a:pos x="1231" y="1660"/>
              </a:cxn>
              <a:cxn ang="0">
                <a:pos x="1211" y="1660"/>
              </a:cxn>
              <a:cxn ang="0">
                <a:pos x="1191" y="1654"/>
              </a:cxn>
              <a:cxn ang="0">
                <a:pos x="1169" y="1639"/>
              </a:cxn>
              <a:cxn ang="0">
                <a:pos x="1147" y="1615"/>
              </a:cxn>
              <a:cxn ang="0">
                <a:pos x="1136" y="1598"/>
              </a:cxn>
              <a:cxn ang="0">
                <a:pos x="1125" y="1576"/>
              </a:cxn>
              <a:cxn ang="0">
                <a:pos x="1102" y="1519"/>
              </a:cxn>
              <a:cxn ang="0">
                <a:pos x="1078" y="1453"/>
              </a:cxn>
              <a:cxn ang="0">
                <a:pos x="1053" y="1380"/>
              </a:cxn>
              <a:cxn ang="0">
                <a:pos x="1027" y="1307"/>
              </a:cxn>
              <a:cxn ang="0">
                <a:pos x="1000" y="1240"/>
              </a:cxn>
              <a:cxn ang="0">
                <a:pos x="970" y="1183"/>
              </a:cxn>
              <a:cxn ang="0">
                <a:pos x="955" y="1161"/>
              </a:cxn>
              <a:cxn ang="0">
                <a:pos x="939" y="1144"/>
              </a:cxn>
              <a:cxn ang="0">
                <a:pos x="904" y="1122"/>
              </a:cxn>
              <a:cxn ang="0">
                <a:pos x="867" y="1112"/>
              </a:cxn>
              <a:cxn ang="0">
                <a:pos x="827" y="1112"/>
              </a:cxn>
              <a:cxn ang="0">
                <a:pos x="785" y="1118"/>
              </a:cxn>
              <a:cxn ang="0">
                <a:pos x="703" y="1136"/>
              </a:cxn>
              <a:cxn ang="0">
                <a:pos x="663" y="1143"/>
              </a:cxn>
              <a:cxn ang="0">
                <a:pos x="626" y="1144"/>
              </a:cxn>
              <a:cxn ang="0">
                <a:pos x="589" y="1146"/>
              </a:cxn>
              <a:cxn ang="0">
                <a:pos x="552" y="1157"/>
              </a:cxn>
              <a:cxn ang="0">
                <a:pos x="496" y="1176"/>
              </a:cxn>
              <a:cxn ang="0">
                <a:pos x="461" y="1182"/>
              </a:cxn>
              <a:cxn ang="0">
                <a:pos x="429" y="1179"/>
              </a:cxn>
              <a:cxn ang="0">
                <a:pos x="414" y="1172"/>
              </a:cxn>
              <a:cxn ang="0">
                <a:pos x="400" y="1160"/>
              </a:cxn>
              <a:cxn ang="0">
                <a:pos x="388" y="1144"/>
              </a:cxn>
              <a:cxn ang="0">
                <a:pos x="376" y="1121"/>
              </a:cxn>
              <a:cxn ang="0">
                <a:pos x="365" y="1091"/>
              </a:cxn>
              <a:cxn ang="0">
                <a:pos x="356" y="1053"/>
              </a:cxn>
              <a:cxn ang="0">
                <a:pos x="350" y="1005"/>
              </a:cxn>
              <a:cxn ang="0">
                <a:pos x="346" y="948"/>
              </a:cxn>
              <a:cxn ang="0">
                <a:pos x="343" y="885"/>
              </a:cxn>
              <a:cxn ang="0">
                <a:pos x="342" y="816"/>
              </a:cxn>
              <a:cxn ang="0">
                <a:pos x="342" y="668"/>
              </a:cxn>
              <a:cxn ang="0">
                <a:pos x="342" y="513"/>
              </a:cxn>
              <a:cxn ang="0">
                <a:pos x="341" y="366"/>
              </a:cxn>
              <a:cxn ang="0">
                <a:pos x="339" y="297"/>
              </a:cxn>
              <a:cxn ang="0">
                <a:pos x="335" y="235"/>
              </a:cxn>
              <a:cxn ang="0">
                <a:pos x="330" y="179"/>
              </a:cxn>
              <a:cxn ang="0">
                <a:pos x="322" y="133"/>
              </a:cxn>
              <a:cxn ang="0">
                <a:pos x="313" y="96"/>
              </a:cxn>
              <a:cxn ang="0">
                <a:pos x="301" y="68"/>
              </a:cxn>
              <a:cxn ang="0">
                <a:pos x="286" y="45"/>
              </a:cxn>
              <a:cxn ang="0">
                <a:pos x="272" y="27"/>
              </a:cxn>
              <a:cxn ang="0">
                <a:pos x="256" y="14"/>
              </a:cxn>
              <a:cxn ang="0">
                <a:pos x="239" y="5"/>
              </a:cxn>
              <a:cxn ang="0">
                <a:pos x="201" y="0"/>
              </a:cxn>
              <a:cxn ang="0">
                <a:pos x="159" y="7"/>
              </a:cxn>
              <a:cxn ang="0">
                <a:pos x="116" y="26"/>
              </a:cxn>
              <a:cxn ang="0">
                <a:pos x="70" y="51"/>
              </a:cxn>
              <a:cxn ang="0">
                <a:pos x="0" y="96"/>
              </a:cxn>
            </a:cxnLst>
            <a:rect l="0" t="0" r="r" b="b"/>
            <a:pathLst>
              <a:path w="1304" h="1661">
                <a:moveTo>
                  <a:pt x="1304" y="1615"/>
                </a:moveTo>
                <a:lnTo>
                  <a:pt x="1286" y="1630"/>
                </a:lnTo>
                <a:lnTo>
                  <a:pt x="1268" y="1643"/>
                </a:lnTo>
                <a:lnTo>
                  <a:pt x="1250" y="1654"/>
                </a:lnTo>
                <a:lnTo>
                  <a:pt x="1240" y="1657"/>
                </a:lnTo>
                <a:lnTo>
                  <a:pt x="1231" y="1660"/>
                </a:lnTo>
                <a:lnTo>
                  <a:pt x="1221" y="1661"/>
                </a:lnTo>
                <a:lnTo>
                  <a:pt x="1211" y="1660"/>
                </a:lnTo>
                <a:lnTo>
                  <a:pt x="1201" y="1658"/>
                </a:lnTo>
                <a:lnTo>
                  <a:pt x="1191" y="1654"/>
                </a:lnTo>
                <a:lnTo>
                  <a:pt x="1180" y="1648"/>
                </a:lnTo>
                <a:lnTo>
                  <a:pt x="1169" y="1639"/>
                </a:lnTo>
                <a:lnTo>
                  <a:pt x="1158" y="1629"/>
                </a:lnTo>
                <a:lnTo>
                  <a:pt x="1147" y="1615"/>
                </a:lnTo>
                <a:lnTo>
                  <a:pt x="1142" y="1608"/>
                </a:lnTo>
                <a:lnTo>
                  <a:pt x="1136" y="1598"/>
                </a:lnTo>
                <a:lnTo>
                  <a:pt x="1130" y="1587"/>
                </a:lnTo>
                <a:lnTo>
                  <a:pt x="1125" y="1576"/>
                </a:lnTo>
                <a:lnTo>
                  <a:pt x="1113" y="1550"/>
                </a:lnTo>
                <a:lnTo>
                  <a:pt x="1102" y="1519"/>
                </a:lnTo>
                <a:lnTo>
                  <a:pt x="1090" y="1487"/>
                </a:lnTo>
                <a:lnTo>
                  <a:pt x="1078" y="1453"/>
                </a:lnTo>
                <a:lnTo>
                  <a:pt x="1066" y="1417"/>
                </a:lnTo>
                <a:lnTo>
                  <a:pt x="1053" y="1380"/>
                </a:lnTo>
                <a:lnTo>
                  <a:pt x="1040" y="1343"/>
                </a:lnTo>
                <a:lnTo>
                  <a:pt x="1027" y="1307"/>
                </a:lnTo>
                <a:lnTo>
                  <a:pt x="1014" y="1273"/>
                </a:lnTo>
                <a:lnTo>
                  <a:pt x="1000" y="1240"/>
                </a:lnTo>
                <a:lnTo>
                  <a:pt x="985" y="1209"/>
                </a:lnTo>
                <a:lnTo>
                  <a:pt x="970" y="1183"/>
                </a:lnTo>
                <a:lnTo>
                  <a:pt x="963" y="1172"/>
                </a:lnTo>
                <a:lnTo>
                  <a:pt x="955" y="1161"/>
                </a:lnTo>
                <a:lnTo>
                  <a:pt x="946" y="1152"/>
                </a:lnTo>
                <a:lnTo>
                  <a:pt x="939" y="1144"/>
                </a:lnTo>
                <a:lnTo>
                  <a:pt x="922" y="1131"/>
                </a:lnTo>
                <a:lnTo>
                  <a:pt x="904" y="1122"/>
                </a:lnTo>
                <a:lnTo>
                  <a:pt x="885" y="1115"/>
                </a:lnTo>
                <a:lnTo>
                  <a:pt x="867" y="1112"/>
                </a:lnTo>
                <a:lnTo>
                  <a:pt x="847" y="1111"/>
                </a:lnTo>
                <a:lnTo>
                  <a:pt x="827" y="1112"/>
                </a:lnTo>
                <a:lnTo>
                  <a:pt x="806" y="1114"/>
                </a:lnTo>
                <a:lnTo>
                  <a:pt x="785" y="1118"/>
                </a:lnTo>
                <a:lnTo>
                  <a:pt x="744" y="1127"/>
                </a:lnTo>
                <a:lnTo>
                  <a:pt x="703" y="1136"/>
                </a:lnTo>
                <a:lnTo>
                  <a:pt x="682" y="1141"/>
                </a:lnTo>
                <a:lnTo>
                  <a:pt x="663" y="1143"/>
                </a:lnTo>
                <a:lnTo>
                  <a:pt x="644" y="1145"/>
                </a:lnTo>
                <a:lnTo>
                  <a:pt x="626" y="1144"/>
                </a:lnTo>
                <a:lnTo>
                  <a:pt x="607" y="1144"/>
                </a:lnTo>
                <a:lnTo>
                  <a:pt x="589" y="1146"/>
                </a:lnTo>
                <a:lnTo>
                  <a:pt x="570" y="1150"/>
                </a:lnTo>
                <a:lnTo>
                  <a:pt x="552" y="1157"/>
                </a:lnTo>
                <a:lnTo>
                  <a:pt x="515" y="1170"/>
                </a:lnTo>
                <a:lnTo>
                  <a:pt x="496" y="1176"/>
                </a:lnTo>
                <a:lnTo>
                  <a:pt x="479" y="1180"/>
                </a:lnTo>
                <a:lnTo>
                  <a:pt x="461" y="1182"/>
                </a:lnTo>
                <a:lnTo>
                  <a:pt x="445" y="1182"/>
                </a:lnTo>
                <a:lnTo>
                  <a:pt x="429" y="1179"/>
                </a:lnTo>
                <a:lnTo>
                  <a:pt x="421" y="1177"/>
                </a:lnTo>
                <a:lnTo>
                  <a:pt x="414" y="1172"/>
                </a:lnTo>
                <a:lnTo>
                  <a:pt x="407" y="1167"/>
                </a:lnTo>
                <a:lnTo>
                  <a:pt x="400" y="1160"/>
                </a:lnTo>
                <a:lnTo>
                  <a:pt x="393" y="1153"/>
                </a:lnTo>
                <a:lnTo>
                  <a:pt x="388" y="1144"/>
                </a:lnTo>
                <a:lnTo>
                  <a:pt x="381" y="1133"/>
                </a:lnTo>
                <a:lnTo>
                  <a:pt x="376" y="1121"/>
                </a:lnTo>
                <a:lnTo>
                  <a:pt x="370" y="1107"/>
                </a:lnTo>
                <a:lnTo>
                  <a:pt x="365" y="1091"/>
                </a:lnTo>
                <a:lnTo>
                  <a:pt x="360" y="1074"/>
                </a:lnTo>
                <a:lnTo>
                  <a:pt x="356" y="1053"/>
                </a:lnTo>
                <a:lnTo>
                  <a:pt x="353" y="1030"/>
                </a:lnTo>
                <a:lnTo>
                  <a:pt x="350" y="1005"/>
                </a:lnTo>
                <a:lnTo>
                  <a:pt x="347" y="978"/>
                </a:lnTo>
                <a:lnTo>
                  <a:pt x="346" y="948"/>
                </a:lnTo>
                <a:lnTo>
                  <a:pt x="344" y="918"/>
                </a:lnTo>
                <a:lnTo>
                  <a:pt x="343" y="885"/>
                </a:lnTo>
                <a:lnTo>
                  <a:pt x="342" y="851"/>
                </a:lnTo>
                <a:lnTo>
                  <a:pt x="342" y="816"/>
                </a:lnTo>
                <a:lnTo>
                  <a:pt x="342" y="743"/>
                </a:lnTo>
                <a:lnTo>
                  <a:pt x="342" y="668"/>
                </a:lnTo>
                <a:lnTo>
                  <a:pt x="342" y="590"/>
                </a:lnTo>
                <a:lnTo>
                  <a:pt x="342" y="513"/>
                </a:lnTo>
                <a:lnTo>
                  <a:pt x="342" y="438"/>
                </a:lnTo>
                <a:lnTo>
                  <a:pt x="341" y="366"/>
                </a:lnTo>
                <a:lnTo>
                  <a:pt x="341" y="331"/>
                </a:lnTo>
                <a:lnTo>
                  <a:pt x="339" y="297"/>
                </a:lnTo>
                <a:lnTo>
                  <a:pt x="338" y="265"/>
                </a:lnTo>
                <a:lnTo>
                  <a:pt x="335" y="235"/>
                </a:lnTo>
                <a:lnTo>
                  <a:pt x="333" y="206"/>
                </a:lnTo>
                <a:lnTo>
                  <a:pt x="330" y="179"/>
                </a:lnTo>
                <a:lnTo>
                  <a:pt x="327" y="155"/>
                </a:lnTo>
                <a:lnTo>
                  <a:pt x="322" y="133"/>
                </a:lnTo>
                <a:lnTo>
                  <a:pt x="318" y="113"/>
                </a:lnTo>
                <a:lnTo>
                  <a:pt x="313" y="96"/>
                </a:lnTo>
                <a:lnTo>
                  <a:pt x="307" y="81"/>
                </a:lnTo>
                <a:lnTo>
                  <a:pt x="301" y="68"/>
                </a:lnTo>
                <a:lnTo>
                  <a:pt x="294" y="56"/>
                </a:lnTo>
                <a:lnTo>
                  <a:pt x="286" y="45"/>
                </a:lnTo>
                <a:lnTo>
                  <a:pt x="280" y="36"/>
                </a:lnTo>
                <a:lnTo>
                  <a:pt x="272" y="27"/>
                </a:lnTo>
                <a:lnTo>
                  <a:pt x="264" y="21"/>
                </a:lnTo>
                <a:lnTo>
                  <a:pt x="256" y="14"/>
                </a:lnTo>
                <a:lnTo>
                  <a:pt x="247" y="10"/>
                </a:lnTo>
                <a:lnTo>
                  <a:pt x="239" y="5"/>
                </a:lnTo>
                <a:lnTo>
                  <a:pt x="220" y="1"/>
                </a:lnTo>
                <a:lnTo>
                  <a:pt x="201" y="0"/>
                </a:lnTo>
                <a:lnTo>
                  <a:pt x="181" y="3"/>
                </a:lnTo>
                <a:lnTo>
                  <a:pt x="159" y="7"/>
                </a:lnTo>
                <a:lnTo>
                  <a:pt x="138" y="16"/>
                </a:lnTo>
                <a:lnTo>
                  <a:pt x="116" y="26"/>
                </a:lnTo>
                <a:lnTo>
                  <a:pt x="93" y="38"/>
                </a:lnTo>
                <a:lnTo>
                  <a:pt x="70" y="51"/>
                </a:lnTo>
                <a:lnTo>
                  <a:pt x="46" y="65"/>
                </a:lnTo>
                <a:lnTo>
                  <a:pt x="0" y="9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884" name="Freeform 44"/>
          <p:cNvSpPr>
            <a:spLocks/>
          </p:cNvSpPr>
          <p:nvPr/>
        </p:nvSpPr>
        <p:spPr bwMode="auto">
          <a:xfrm>
            <a:off x="3016250" y="4144963"/>
            <a:ext cx="311150" cy="190500"/>
          </a:xfrm>
          <a:custGeom>
            <a:avLst/>
            <a:gdLst/>
            <a:ahLst/>
            <a:cxnLst>
              <a:cxn ang="0">
                <a:pos x="144" y="1"/>
              </a:cxn>
              <a:cxn ang="0">
                <a:pos x="167" y="7"/>
              </a:cxn>
              <a:cxn ang="0">
                <a:pos x="180" y="16"/>
              </a:cxn>
              <a:cxn ang="0">
                <a:pos x="191" y="30"/>
              </a:cxn>
              <a:cxn ang="0">
                <a:pos x="196" y="40"/>
              </a:cxn>
              <a:cxn ang="0">
                <a:pos x="193" y="48"/>
              </a:cxn>
              <a:cxn ang="0">
                <a:pos x="181" y="51"/>
              </a:cxn>
              <a:cxn ang="0">
                <a:pos x="162" y="51"/>
              </a:cxn>
              <a:cxn ang="0">
                <a:pos x="143" y="52"/>
              </a:cxn>
              <a:cxn ang="0">
                <a:pos x="133" y="57"/>
              </a:cxn>
              <a:cxn ang="0">
                <a:pos x="136" y="69"/>
              </a:cxn>
              <a:cxn ang="0">
                <a:pos x="148" y="85"/>
              </a:cxn>
              <a:cxn ang="0">
                <a:pos x="160" y="102"/>
              </a:cxn>
              <a:cxn ang="0">
                <a:pos x="163" y="113"/>
              </a:cxn>
              <a:cxn ang="0">
                <a:pos x="155" y="119"/>
              </a:cxn>
              <a:cxn ang="0">
                <a:pos x="141" y="120"/>
              </a:cxn>
              <a:cxn ang="0">
                <a:pos x="106" y="118"/>
              </a:cxn>
              <a:cxn ang="0">
                <a:pos x="88" y="117"/>
              </a:cxn>
              <a:cxn ang="0">
                <a:pos x="59" y="114"/>
              </a:cxn>
              <a:cxn ang="0">
                <a:pos x="44" y="111"/>
              </a:cxn>
              <a:cxn ang="0">
                <a:pos x="41" y="108"/>
              </a:cxn>
              <a:cxn ang="0">
                <a:pos x="46" y="102"/>
              </a:cxn>
              <a:cxn ang="0">
                <a:pos x="61" y="94"/>
              </a:cxn>
              <a:cxn ang="0">
                <a:pos x="75" y="86"/>
              </a:cxn>
              <a:cxn ang="0">
                <a:pos x="80" y="80"/>
              </a:cxn>
              <a:cxn ang="0">
                <a:pos x="77" y="76"/>
              </a:cxn>
              <a:cxn ang="0">
                <a:pos x="64" y="72"/>
              </a:cxn>
              <a:cxn ang="0">
                <a:pos x="38" y="69"/>
              </a:cxn>
              <a:cxn ang="0">
                <a:pos x="24" y="65"/>
              </a:cxn>
              <a:cxn ang="0">
                <a:pos x="4" y="55"/>
              </a:cxn>
              <a:cxn ang="0">
                <a:pos x="0" y="49"/>
              </a:cxn>
              <a:cxn ang="0">
                <a:pos x="2" y="43"/>
              </a:cxn>
              <a:cxn ang="0">
                <a:pos x="15" y="38"/>
              </a:cxn>
              <a:cxn ang="0">
                <a:pos x="37" y="34"/>
              </a:cxn>
              <a:cxn ang="0">
                <a:pos x="72" y="25"/>
              </a:cxn>
              <a:cxn ang="0">
                <a:pos x="94" y="14"/>
              </a:cxn>
              <a:cxn ang="0">
                <a:pos x="121" y="2"/>
              </a:cxn>
            </a:cxnLst>
            <a:rect l="0" t="0" r="r" b="b"/>
            <a:pathLst>
              <a:path w="196" h="120">
                <a:moveTo>
                  <a:pt x="133" y="0"/>
                </a:moveTo>
                <a:lnTo>
                  <a:pt x="144" y="1"/>
                </a:lnTo>
                <a:lnTo>
                  <a:pt x="156" y="3"/>
                </a:lnTo>
                <a:lnTo>
                  <a:pt x="167" y="7"/>
                </a:lnTo>
                <a:lnTo>
                  <a:pt x="176" y="13"/>
                </a:lnTo>
                <a:lnTo>
                  <a:pt x="180" y="16"/>
                </a:lnTo>
                <a:lnTo>
                  <a:pt x="184" y="21"/>
                </a:lnTo>
                <a:lnTo>
                  <a:pt x="191" y="30"/>
                </a:lnTo>
                <a:lnTo>
                  <a:pt x="193" y="36"/>
                </a:lnTo>
                <a:lnTo>
                  <a:pt x="196" y="40"/>
                </a:lnTo>
                <a:lnTo>
                  <a:pt x="196" y="45"/>
                </a:lnTo>
                <a:lnTo>
                  <a:pt x="193" y="48"/>
                </a:lnTo>
                <a:lnTo>
                  <a:pt x="189" y="50"/>
                </a:lnTo>
                <a:lnTo>
                  <a:pt x="181" y="51"/>
                </a:lnTo>
                <a:lnTo>
                  <a:pt x="173" y="51"/>
                </a:lnTo>
                <a:lnTo>
                  <a:pt x="162" y="51"/>
                </a:lnTo>
                <a:lnTo>
                  <a:pt x="152" y="51"/>
                </a:lnTo>
                <a:lnTo>
                  <a:pt x="143" y="52"/>
                </a:lnTo>
                <a:lnTo>
                  <a:pt x="137" y="53"/>
                </a:lnTo>
                <a:lnTo>
                  <a:pt x="133" y="57"/>
                </a:lnTo>
                <a:lnTo>
                  <a:pt x="133" y="62"/>
                </a:lnTo>
                <a:lnTo>
                  <a:pt x="136" y="69"/>
                </a:lnTo>
                <a:lnTo>
                  <a:pt x="141" y="77"/>
                </a:lnTo>
                <a:lnTo>
                  <a:pt x="148" y="85"/>
                </a:lnTo>
                <a:lnTo>
                  <a:pt x="154" y="94"/>
                </a:lnTo>
                <a:lnTo>
                  <a:pt x="160" y="102"/>
                </a:lnTo>
                <a:lnTo>
                  <a:pt x="163" y="109"/>
                </a:lnTo>
                <a:lnTo>
                  <a:pt x="163" y="113"/>
                </a:lnTo>
                <a:lnTo>
                  <a:pt x="160" y="117"/>
                </a:lnTo>
                <a:lnTo>
                  <a:pt x="155" y="119"/>
                </a:lnTo>
                <a:lnTo>
                  <a:pt x="149" y="120"/>
                </a:lnTo>
                <a:lnTo>
                  <a:pt x="141" y="120"/>
                </a:lnTo>
                <a:lnTo>
                  <a:pt x="124" y="119"/>
                </a:lnTo>
                <a:lnTo>
                  <a:pt x="106" y="118"/>
                </a:lnTo>
                <a:lnTo>
                  <a:pt x="98" y="118"/>
                </a:lnTo>
                <a:lnTo>
                  <a:pt x="88" y="117"/>
                </a:lnTo>
                <a:lnTo>
                  <a:pt x="67" y="116"/>
                </a:lnTo>
                <a:lnTo>
                  <a:pt x="59" y="114"/>
                </a:lnTo>
                <a:lnTo>
                  <a:pt x="50" y="113"/>
                </a:lnTo>
                <a:lnTo>
                  <a:pt x="44" y="111"/>
                </a:lnTo>
                <a:lnTo>
                  <a:pt x="41" y="109"/>
                </a:lnTo>
                <a:lnTo>
                  <a:pt x="41" y="108"/>
                </a:lnTo>
                <a:lnTo>
                  <a:pt x="42" y="106"/>
                </a:lnTo>
                <a:lnTo>
                  <a:pt x="46" y="102"/>
                </a:lnTo>
                <a:lnTo>
                  <a:pt x="52" y="98"/>
                </a:lnTo>
                <a:lnTo>
                  <a:pt x="61" y="94"/>
                </a:lnTo>
                <a:lnTo>
                  <a:pt x="68" y="89"/>
                </a:lnTo>
                <a:lnTo>
                  <a:pt x="75" y="86"/>
                </a:lnTo>
                <a:lnTo>
                  <a:pt x="79" y="82"/>
                </a:lnTo>
                <a:lnTo>
                  <a:pt x="80" y="80"/>
                </a:lnTo>
                <a:lnTo>
                  <a:pt x="80" y="78"/>
                </a:lnTo>
                <a:lnTo>
                  <a:pt x="77" y="76"/>
                </a:lnTo>
                <a:lnTo>
                  <a:pt x="72" y="74"/>
                </a:lnTo>
                <a:lnTo>
                  <a:pt x="64" y="72"/>
                </a:lnTo>
                <a:lnTo>
                  <a:pt x="55" y="71"/>
                </a:lnTo>
                <a:lnTo>
                  <a:pt x="38" y="69"/>
                </a:lnTo>
                <a:lnTo>
                  <a:pt x="30" y="67"/>
                </a:lnTo>
                <a:lnTo>
                  <a:pt x="24" y="65"/>
                </a:lnTo>
                <a:lnTo>
                  <a:pt x="14" y="61"/>
                </a:lnTo>
                <a:lnTo>
                  <a:pt x="4" y="55"/>
                </a:lnTo>
                <a:lnTo>
                  <a:pt x="1" y="52"/>
                </a:lnTo>
                <a:lnTo>
                  <a:pt x="0" y="49"/>
                </a:lnTo>
                <a:lnTo>
                  <a:pt x="0" y="47"/>
                </a:lnTo>
                <a:lnTo>
                  <a:pt x="2" y="43"/>
                </a:lnTo>
                <a:lnTo>
                  <a:pt x="8" y="41"/>
                </a:lnTo>
                <a:lnTo>
                  <a:pt x="15" y="38"/>
                </a:lnTo>
                <a:lnTo>
                  <a:pt x="26" y="36"/>
                </a:lnTo>
                <a:lnTo>
                  <a:pt x="37" y="34"/>
                </a:lnTo>
                <a:lnTo>
                  <a:pt x="61" y="28"/>
                </a:lnTo>
                <a:lnTo>
                  <a:pt x="72" y="25"/>
                </a:lnTo>
                <a:lnTo>
                  <a:pt x="80" y="22"/>
                </a:lnTo>
                <a:lnTo>
                  <a:pt x="94" y="14"/>
                </a:lnTo>
                <a:lnTo>
                  <a:pt x="109" y="7"/>
                </a:lnTo>
                <a:lnTo>
                  <a:pt x="121" y="2"/>
                </a:lnTo>
                <a:lnTo>
                  <a:pt x="133" y="0"/>
                </a:lnTo>
                <a:close/>
              </a:path>
            </a:pathLst>
          </a:custGeom>
          <a:solidFill>
            <a:srgbClr val="CCECFF"/>
          </a:solidFill>
          <a:ln w="142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885" name="Freeform 45"/>
          <p:cNvSpPr>
            <a:spLocks/>
          </p:cNvSpPr>
          <p:nvPr/>
        </p:nvSpPr>
        <p:spPr bwMode="auto">
          <a:xfrm flipH="1">
            <a:off x="2863850" y="32305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886" name="Rectangle 46"/>
          <p:cNvSpPr>
            <a:spLocks noChangeArrowheads="1"/>
          </p:cNvSpPr>
          <p:nvPr/>
        </p:nvSpPr>
        <p:spPr bwMode="auto">
          <a:xfrm>
            <a:off x="5478463" y="3357563"/>
            <a:ext cx="6365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Best:</a:t>
            </a:r>
            <a:endParaRPr lang="en-US" sz="1400" b="0"/>
          </a:p>
        </p:txBody>
      </p:sp>
      <p:sp>
        <p:nvSpPr>
          <p:cNvPr id="1059887" name="Rectangle 47"/>
          <p:cNvSpPr>
            <a:spLocks noChangeArrowheads="1"/>
          </p:cNvSpPr>
          <p:nvPr/>
        </p:nvSpPr>
        <p:spPr bwMode="auto">
          <a:xfrm>
            <a:off x="5478463" y="3690938"/>
            <a:ext cx="20367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Spend your time</a:t>
            </a:r>
            <a:endParaRPr lang="en-US" sz="1400" b="0"/>
          </a:p>
        </p:txBody>
      </p:sp>
      <p:sp>
        <p:nvSpPr>
          <p:cNvPr id="1059888" name="Rectangle 48"/>
          <p:cNvSpPr>
            <a:spLocks noChangeArrowheads="1"/>
          </p:cNvSpPr>
          <p:nvPr/>
        </p:nvSpPr>
        <p:spPr bwMode="auto">
          <a:xfrm>
            <a:off x="5478463" y="4024313"/>
            <a:ext cx="24717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on design and SQL.</a:t>
            </a:r>
            <a:endParaRPr lang="en-US" sz="1400" b="0"/>
          </a:p>
        </p:txBody>
      </p:sp>
      <p:sp>
        <p:nvSpPr>
          <p:cNvPr id="1059889" name="Rectangle 49"/>
          <p:cNvSpPr>
            <a:spLocks noChangeArrowheads="1"/>
          </p:cNvSpPr>
          <p:nvPr/>
        </p:nvSpPr>
        <p:spPr bwMode="auto">
          <a:xfrm>
            <a:off x="1644650" y="4956175"/>
            <a:ext cx="8080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Worst:</a:t>
            </a:r>
            <a:endParaRPr lang="en-US" sz="1400" b="0"/>
          </a:p>
        </p:txBody>
      </p:sp>
      <p:sp>
        <p:nvSpPr>
          <p:cNvPr id="1059890" name="Rectangle 50"/>
          <p:cNvSpPr>
            <a:spLocks noChangeArrowheads="1"/>
          </p:cNvSpPr>
          <p:nvPr/>
        </p:nvSpPr>
        <p:spPr bwMode="auto">
          <a:xfrm>
            <a:off x="1644650" y="5287963"/>
            <a:ext cx="35306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Compensate for poor design</a:t>
            </a:r>
            <a:endParaRPr lang="en-US" sz="1400" b="0"/>
          </a:p>
        </p:txBody>
      </p:sp>
      <p:sp>
        <p:nvSpPr>
          <p:cNvPr id="1059891" name="Rectangle 51"/>
          <p:cNvSpPr>
            <a:spLocks noChangeArrowheads="1"/>
          </p:cNvSpPr>
          <p:nvPr/>
        </p:nvSpPr>
        <p:spPr bwMode="auto">
          <a:xfrm>
            <a:off x="1644650" y="5621338"/>
            <a:ext cx="4368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200" b="0">
                <a:solidFill>
                  <a:srgbClr val="0000FF"/>
                </a:solidFill>
              </a:rPr>
              <a:t>and limited SQL with programming.</a:t>
            </a:r>
            <a:endParaRPr lang="en-US" sz="1400" b="0"/>
          </a:p>
        </p:txBody>
      </p:sp>
      <p:grpSp>
        <p:nvGrpSpPr>
          <p:cNvPr id="1059892" name="Group 52"/>
          <p:cNvGrpSpPr>
            <a:grpSpLocks/>
          </p:cNvGrpSpPr>
          <p:nvPr/>
        </p:nvGrpSpPr>
        <p:grpSpPr bwMode="auto">
          <a:xfrm flipH="1">
            <a:off x="2863850" y="2468563"/>
            <a:ext cx="922338" cy="1098550"/>
            <a:chOff x="1687" y="1630"/>
            <a:chExt cx="581" cy="692"/>
          </a:xfrm>
        </p:grpSpPr>
        <p:sp>
          <p:nvSpPr>
            <p:cNvPr id="1059893" name="Freeform 53"/>
            <p:cNvSpPr>
              <a:spLocks/>
            </p:cNvSpPr>
            <p:nvPr/>
          </p:nvSpPr>
          <p:spPr bwMode="auto">
            <a:xfrm>
              <a:off x="1787" y="2132"/>
              <a:ext cx="237" cy="185"/>
            </a:xfrm>
            <a:custGeom>
              <a:avLst/>
              <a:gdLst/>
              <a:ahLst/>
              <a:cxnLst>
                <a:cxn ang="0">
                  <a:pos x="128" y="189"/>
                </a:cxn>
                <a:cxn ang="0">
                  <a:pos x="27" y="377"/>
                </a:cxn>
                <a:cxn ang="0">
                  <a:pos x="55" y="581"/>
                </a:cxn>
                <a:cxn ang="0">
                  <a:pos x="0" y="659"/>
                </a:cxn>
                <a:cxn ang="0">
                  <a:pos x="13" y="705"/>
                </a:cxn>
                <a:cxn ang="0">
                  <a:pos x="86" y="718"/>
                </a:cxn>
                <a:cxn ang="0">
                  <a:pos x="343" y="617"/>
                </a:cxn>
                <a:cxn ang="0">
                  <a:pos x="366" y="547"/>
                </a:cxn>
                <a:cxn ang="0">
                  <a:pos x="356" y="405"/>
                </a:cxn>
                <a:cxn ang="0">
                  <a:pos x="476" y="331"/>
                </a:cxn>
                <a:cxn ang="0">
                  <a:pos x="539" y="512"/>
                </a:cxn>
                <a:cxn ang="0">
                  <a:pos x="599" y="599"/>
                </a:cxn>
                <a:cxn ang="0">
                  <a:pos x="531" y="700"/>
                </a:cxn>
                <a:cxn ang="0">
                  <a:pos x="581" y="741"/>
                </a:cxn>
                <a:cxn ang="0">
                  <a:pos x="705" y="733"/>
                </a:cxn>
                <a:cxn ang="0">
                  <a:pos x="915" y="617"/>
                </a:cxn>
                <a:cxn ang="0">
                  <a:pos x="897" y="520"/>
                </a:cxn>
                <a:cxn ang="0">
                  <a:pos x="829" y="363"/>
                </a:cxn>
                <a:cxn ang="0">
                  <a:pos x="842" y="331"/>
                </a:cxn>
                <a:cxn ang="0">
                  <a:pos x="829" y="285"/>
                </a:cxn>
                <a:cxn ang="0">
                  <a:pos x="947" y="137"/>
                </a:cxn>
                <a:cxn ang="0">
                  <a:pos x="902" y="64"/>
                </a:cxn>
                <a:cxn ang="0">
                  <a:pos x="617" y="0"/>
                </a:cxn>
                <a:cxn ang="0">
                  <a:pos x="128" y="189"/>
                </a:cxn>
                <a:cxn ang="0">
                  <a:pos x="128" y="189"/>
                </a:cxn>
              </a:cxnLst>
              <a:rect l="0" t="0" r="r" b="b"/>
              <a:pathLst>
                <a:path w="947" h="741">
                  <a:moveTo>
                    <a:pt x="128" y="189"/>
                  </a:moveTo>
                  <a:lnTo>
                    <a:pt x="27" y="377"/>
                  </a:lnTo>
                  <a:lnTo>
                    <a:pt x="55" y="581"/>
                  </a:lnTo>
                  <a:lnTo>
                    <a:pt x="0" y="659"/>
                  </a:lnTo>
                  <a:lnTo>
                    <a:pt x="13" y="705"/>
                  </a:lnTo>
                  <a:lnTo>
                    <a:pt x="86" y="718"/>
                  </a:lnTo>
                  <a:lnTo>
                    <a:pt x="343" y="617"/>
                  </a:lnTo>
                  <a:lnTo>
                    <a:pt x="366" y="547"/>
                  </a:lnTo>
                  <a:lnTo>
                    <a:pt x="356" y="405"/>
                  </a:lnTo>
                  <a:lnTo>
                    <a:pt x="476" y="331"/>
                  </a:lnTo>
                  <a:lnTo>
                    <a:pt x="539" y="512"/>
                  </a:lnTo>
                  <a:lnTo>
                    <a:pt x="599" y="599"/>
                  </a:lnTo>
                  <a:lnTo>
                    <a:pt x="531" y="700"/>
                  </a:lnTo>
                  <a:lnTo>
                    <a:pt x="581" y="741"/>
                  </a:lnTo>
                  <a:lnTo>
                    <a:pt x="705" y="733"/>
                  </a:lnTo>
                  <a:lnTo>
                    <a:pt x="915" y="617"/>
                  </a:lnTo>
                  <a:lnTo>
                    <a:pt x="897" y="520"/>
                  </a:lnTo>
                  <a:lnTo>
                    <a:pt x="829" y="363"/>
                  </a:lnTo>
                  <a:lnTo>
                    <a:pt x="842" y="331"/>
                  </a:lnTo>
                  <a:lnTo>
                    <a:pt x="829" y="285"/>
                  </a:lnTo>
                  <a:lnTo>
                    <a:pt x="947" y="137"/>
                  </a:lnTo>
                  <a:lnTo>
                    <a:pt x="902" y="64"/>
                  </a:lnTo>
                  <a:lnTo>
                    <a:pt x="617" y="0"/>
                  </a:lnTo>
                  <a:lnTo>
                    <a:pt x="128" y="189"/>
                  </a:lnTo>
                  <a:lnTo>
                    <a:pt x="128" y="189"/>
                  </a:lnTo>
                  <a:close/>
                </a:path>
              </a:pathLst>
            </a:custGeom>
            <a:solidFill>
              <a:srgbClr val="8CBF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4" name="Freeform 54"/>
            <p:cNvSpPr>
              <a:spLocks/>
            </p:cNvSpPr>
            <p:nvPr/>
          </p:nvSpPr>
          <p:spPr bwMode="auto">
            <a:xfrm>
              <a:off x="1964" y="1988"/>
              <a:ext cx="163" cy="214"/>
            </a:xfrm>
            <a:custGeom>
              <a:avLst/>
              <a:gdLst/>
              <a:ahLst/>
              <a:cxnLst>
                <a:cxn ang="0">
                  <a:pos x="339" y="79"/>
                </a:cxn>
                <a:cxn ang="0">
                  <a:pos x="554" y="0"/>
                </a:cxn>
                <a:cxn ang="0">
                  <a:pos x="645" y="74"/>
                </a:cxn>
                <a:cxn ang="0">
                  <a:pos x="655" y="184"/>
                </a:cxn>
                <a:cxn ang="0">
                  <a:pos x="472" y="651"/>
                </a:cxn>
                <a:cxn ang="0">
                  <a:pos x="425" y="803"/>
                </a:cxn>
                <a:cxn ang="0">
                  <a:pos x="407" y="848"/>
                </a:cxn>
                <a:cxn ang="0">
                  <a:pos x="284" y="858"/>
                </a:cxn>
                <a:cxn ang="0">
                  <a:pos x="132" y="825"/>
                </a:cxn>
                <a:cxn ang="0">
                  <a:pos x="252" y="687"/>
                </a:cxn>
                <a:cxn ang="0">
                  <a:pos x="0" y="581"/>
                </a:cxn>
                <a:cxn ang="0">
                  <a:pos x="339" y="79"/>
                </a:cxn>
                <a:cxn ang="0">
                  <a:pos x="339" y="79"/>
                </a:cxn>
              </a:cxnLst>
              <a:rect l="0" t="0" r="r" b="b"/>
              <a:pathLst>
                <a:path w="655" h="858">
                  <a:moveTo>
                    <a:pt x="339" y="79"/>
                  </a:moveTo>
                  <a:lnTo>
                    <a:pt x="554" y="0"/>
                  </a:lnTo>
                  <a:lnTo>
                    <a:pt x="645" y="74"/>
                  </a:lnTo>
                  <a:lnTo>
                    <a:pt x="655" y="184"/>
                  </a:lnTo>
                  <a:lnTo>
                    <a:pt x="472" y="651"/>
                  </a:lnTo>
                  <a:lnTo>
                    <a:pt x="425" y="803"/>
                  </a:lnTo>
                  <a:lnTo>
                    <a:pt x="407" y="848"/>
                  </a:lnTo>
                  <a:lnTo>
                    <a:pt x="284" y="858"/>
                  </a:lnTo>
                  <a:lnTo>
                    <a:pt x="132" y="825"/>
                  </a:lnTo>
                  <a:lnTo>
                    <a:pt x="252" y="687"/>
                  </a:lnTo>
                  <a:lnTo>
                    <a:pt x="0" y="581"/>
                  </a:lnTo>
                  <a:lnTo>
                    <a:pt x="339" y="79"/>
                  </a:lnTo>
                  <a:lnTo>
                    <a:pt x="339" y="79"/>
                  </a:lnTo>
                  <a:close/>
                </a:path>
              </a:pathLst>
            </a:custGeom>
            <a:solidFill>
              <a:srgbClr val="B3D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5" name="Freeform 55"/>
            <p:cNvSpPr>
              <a:spLocks/>
            </p:cNvSpPr>
            <p:nvPr/>
          </p:nvSpPr>
          <p:spPr bwMode="auto">
            <a:xfrm>
              <a:off x="1974" y="2091"/>
              <a:ext cx="49" cy="49"/>
            </a:xfrm>
            <a:custGeom>
              <a:avLst/>
              <a:gdLst/>
              <a:ahLst/>
              <a:cxnLst>
                <a:cxn ang="0">
                  <a:pos x="96" y="13"/>
                </a:cxn>
                <a:cxn ang="0">
                  <a:pos x="197" y="0"/>
                </a:cxn>
                <a:cxn ang="0">
                  <a:pos x="193" y="147"/>
                </a:cxn>
                <a:cxn ang="0">
                  <a:pos x="138" y="194"/>
                </a:cxn>
                <a:cxn ang="0">
                  <a:pos x="28" y="171"/>
                </a:cxn>
                <a:cxn ang="0">
                  <a:pos x="0" y="97"/>
                </a:cxn>
                <a:cxn ang="0">
                  <a:pos x="96" y="13"/>
                </a:cxn>
                <a:cxn ang="0">
                  <a:pos x="96" y="13"/>
                </a:cxn>
              </a:cxnLst>
              <a:rect l="0" t="0" r="r" b="b"/>
              <a:pathLst>
                <a:path w="197" h="194">
                  <a:moveTo>
                    <a:pt x="96" y="13"/>
                  </a:moveTo>
                  <a:lnTo>
                    <a:pt x="197" y="0"/>
                  </a:lnTo>
                  <a:lnTo>
                    <a:pt x="193" y="147"/>
                  </a:lnTo>
                  <a:lnTo>
                    <a:pt x="138" y="194"/>
                  </a:lnTo>
                  <a:lnTo>
                    <a:pt x="28" y="171"/>
                  </a:lnTo>
                  <a:lnTo>
                    <a:pt x="0" y="97"/>
                  </a:lnTo>
                  <a:lnTo>
                    <a:pt x="96" y="13"/>
                  </a:lnTo>
                  <a:lnTo>
                    <a:pt x="96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6" name="Freeform 56"/>
            <p:cNvSpPr>
              <a:spLocks/>
            </p:cNvSpPr>
            <p:nvPr/>
          </p:nvSpPr>
          <p:spPr bwMode="auto">
            <a:xfrm>
              <a:off x="1786" y="2110"/>
              <a:ext cx="92" cy="75"/>
            </a:xfrm>
            <a:custGeom>
              <a:avLst/>
              <a:gdLst/>
              <a:ahLst/>
              <a:cxnLst>
                <a:cxn ang="0">
                  <a:pos x="115" y="31"/>
                </a:cxn>
                <a:cxn ang="0">
                  <a:pos x="0" y="277"/>
                </a:cxn>
                <a:cxn ang="0">
                  <a:pos x="138" y="299"/>
                </a:cxn>
                <a:cxn ang="0">
                  <a:pos x="311" y="225"/>
                </a:cxn>
                <a:cxn ang="0">
                  <a:pos x="366" y="78"/>
                </a:cxn>
                <a:cxn ang="0">
                  <a:pos x="293" y="0"/>
                </a:cxn>
                <a:cxn ang="0">
                  <a:pos x="115" y="31"/>
                </a:cxn>
                <a:cxn ang="0">
                  <a:pos x="115" y="31"/>
                </a:cxn>
              </a:cxnLst>
              <a:rect l="0" t="0" r="r" b="b"/>
              <a:pathLst>
                <a:path w="366" h="299">
                  <a:moveTo>
                    <a:pt x="115" y="31"/>
                  </a:moveTo>
                  <a:lnTo>
                    <a:pt x="0" y="277"/>
                  </a:lnTo>
                  <a:lnTo>
                    <a:pt x="138" y="299"/>
                  </a:lnTo>
                  <a:lnTo>
                    <a:pt x="311" y="225"/>
                  </a:lnTo>
                  <a:lnTo>
                    <a:pt x="366" y="78"/>
                  </a:lnTo>
                  <a:lnTo>
                    <a:pt x="293" y="0"/>
                  </a:lnTo>
                  <a:lnTo>
                    <a:pt x="115" y="31"/>
                  </a:lnTo>
                  <a:lnTo>
                    <a:pt x="115" y="31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7" name="Freeform 57"/>
            <p:cNvSpPr>
              <a:spLocks/>
            </p:cNvSpPr>
            <p:nvPr/>
          </p:nvSpPr>
          <p:spPr bwMode="auto">
            <a:xfrm>
              <a:off x="1934" y="2062"/>
              <a:ext cx="72" cy="65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0" y="65"/>
                </a:cxn>
                <a:cxn ang="0">
                  <a:pos x="55" y="259"/>
                </a:cxn>
                <a:cxn ang="0">
                  <a:pos x="174" y="254"/>
                </a:cxn>
                <a:cxn ang="0">
                  <a:pos x="274" y="189"/>
                </a:cxn>
                <a:cxn ang="0">
                  <a:pos x="288" y="83"/>
                </a:cxn>
                <a:cxn ang="0">
                  <a:pos x="188" y="0"/>
                </a:cxn>
                <a:cxn ang="0">
                  <a:pos x="188" y="0"/>
                </a:cxn>
              </a:cxnLst>
              <a:rect l="0" t="0" r="r" b="b"/>
              <a:pathLst>
                <a:path w="288" h="259">
                  <a:moveTo>
                    <a:pt x="188" y="0"/>
                  </a:moveTo>
                  <a:lnTo>
                    <a:pt x="0" y="65"/>
                  </a:lnTo>
                  <a:lnTo>
                    <a:pt x="55" y="259"/>
                  </a:lnTo>
                  <a:lnTo>
                    <a:pt x="174" y="254"/>
                  </a:lnTo>
                  <a:lnTo>
                    <a:pt x="274" y="189"/>
                  </a:lnTo>
                  <a:lnTo>
                    <a:pt x="288" y="83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8" name="Freeform 58"/>
            <p:cNvSpPr>
              <a:spLocks/>
            </p:cNvSpPr>
            <p:nvPr/>
          </p:nvSpPr>
          <p:spPr bwMode="auto">
            <a:xfrm>
              <a:off x="2036" y="1793"/>
              <a:ext cx="164" cy="225"/>
            </a:xfrm>
            <a:custGeom>
              <a:avLst/>
              <a:gdLst/>
              <a:ahLst/>
              <a:cxnLst>
                <a:cxn ang="0">
                  <a:pos x="338" y="28"/>
                </a:cxn>
                <a:cxn ang="0">
                  <a:pos x="109" y="198"/>
                </a:cxn>
                <a:cxn ang="0">
                  <a:pos x="0" y="222"/>
                </a:cxn>
                <a:cxn ang="0">
                  <a:pos x="68" y="903"/>
                </a:cxn>
                <a:cxn ang="0">
                  <a:pos x="246" y="802"/>
                </a:cxn>
                <a:cxn ang="0">
                  <a:pos x="343" y="844"/>
                </a:cxn>
                <a:cxn ang="0">
                  <a:pos x="466" y="756"/>
                </a:cxn>
                <a:cxn ang="0">
                  <a:pos x="540" y="635"/>
                </a:cxn>
                <a:cxn ang="0">
                  <a:pos x="622" y="600"/>
                </a:cxn>
                <a:cxn ang="0">
                  <a:pos x="659" y="475"/>
                </a:cxn>
                <a:cxn ang="0">
                  <a:pos x="627" y="396"/>
                </a:cxn>
                <a:cxn ang="0">
                  <a:pos x="544" y="396"/>
                </a:cxn>
                <a:cxn ang="0">
                  <a:pos x="594" y="110"/>
                </a:cxn>
                <a:cxn ang="0">
                  <a:pos x="457" y="0"/>
                </a:cxn>
                <a:cxn ang="0">
                  <a:pos x="338" y="28"/>
                </a:cxn>
                <a:cxn ang="0">
                  <a:pos x="338" y="28"/>
                </a:cxn>
              </a:cxnLst>
              <a:rect l="0" t="0" r="r" b="b"/>
              <a:pathLst>
                <a:path w="659" h="903">
                  <a:moveTo>
                    <a:pt x="338" y="28"/>
                  </a:moveTo>
                  <a:lnTo>
                    <a:pt x="109" y="198"/>
                  </a:lnTo>
                  <a:lnTo>
                    <a:pt x="0" y="222"/>
                  </a:lnTo>
                  <a:lnTo>
                    <a:pt x="68" y="903"/>
                  </a:lnTo>
                  <a:lnTo>
                    <a:pt x="246" y="802"/>
                  </a:lnTo>
                  <a:lnTo>
                    <a:pt x="343" y="844"/>
                  </a:lnTo>
                  <a:lnTo>
                    <a:pt x="466" y="756"/>
                  </a:lnTo>
                  <a:lnTo>
                    <a:pt x="540" y="635"/>
                  </a:lnTo>
                  <a:lnTo>
                    <a:pt x="622" y="600"/>
                  </a:lnTo>
                  <a:lnTo>
                    <a:pt x="659" y="475"/>
                  </a:lnTo>
                  <a:lnTo>
                    <a:pt x="627" y="396"/>
                  </a:lnTo>
                  <a:lnTo>
                    <a:pt x="544" y="396"/>
                  </a:lnTo>
                  <a:lnTo>
                    <a:pt x="594" y="110"/>
                  </a:lnTo>
                  <a:lnTo>
                    <a:pt x="457" y="0"/>
                  </a:lnTo>
                  <a:lnTo>
                    <a:pt x="338" y="28"/>
                  </a:lnTo>
                  <a:lnTo>
                    <a:pt x="338" y="28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899" name="Freeform 59"/>
            <p:cNvSpPr>
              <a:spLocks/>
            </p:cNvSpPr>
            <p:nvPr/>
          </p:nvSpPr>
          <p:spPr bwMode="auto">
            <a:xfrm>
              <a:off x="1719" y="1649"/>
              <a:ext cx="347" cy="540"/>
            </a:xfrm>
            <a:custGeom>
              <a:avLst/>
              <a:gdLst/>
              <a:ahLst/>
              <a:cxnLst>
                <a:cxn ang="0">
                  <a:pos x="1177" y="0"/>
                </a:cxn>
                <a:cxn ang="0">
                  <a:pos x="1278" y="78"/>
                </a:cxn>
                <a:cxn ang="0">
                  <a:pos x="1241" y="383"/>
                </a:cxn>
                <a:cxn ang="0">
                  <a:pos x="1283" y="1069"/>
                </a:cxn>
                <a:cxn ang="0">
                  <a:pos x="1388" y="1705"/>
                </a:cxn>
                <a:cxn ang="0">
                  <a:pos x="1077" y="1802"/>
                </a:cxn>
                <a:cxn ang="0">
                  <a:pos x="1058" y="1691"/>
                </a:cxn>
                <a:cxn ang="0">
                  <a:pos x="912" y="1733"/>
                </a:cxn>
                <a:cxn ang="0">
                  <a:pos x="898" y="1875"/>
                </a:cxn>
                <a:cxn ang="0">
                  <a:pos x="559" y="1982"/>
                </a:cxn>
                <a:cxn ang="0">
                  <a:pos x="545" y="1875"/>
                </a:cxn>
                <a:cxn ang="0">
                  <a:pos x="376" y="1862"/>
                </a:cxn>
                <a:cxn ang="0">
                  <a:pos x="349" y="2069"/>
                </a:cxn>
                <a:cxn ang="0">
                  <a:pos x="147" y="2162"/>
                </a:cxn>
                <a:cxn ang="0">
                  <a:pos x="0" y="2093"/>
                </a:cxn>
                <a:cxn ang="0">
                  <a:pos x="1177" y="0"/>
                </a:cxn>
                <a:cxn ang="0">
                  <a:pos x="1177" y="0"/>
                </a:cxn>
              </a:cxnLst>
              <a:rect l="0" t="0" r="r" b="b"/>
              <a:pathLst>
                <a:path w="1388" h="2162">
                  <a:moveTo>
                    <a:pt x="1177" y="0"/>
                  </a:moveTo>
                  <a:lnTo>
                    <a:pt x="1278" y="78"/>
                  </a:lnTo>
                  <a:lnTo>
                    <a:pt x="1241" y="383"/>
                  </a:lnTo>
                  <a:lnTo>
                    <a:pt x="1283" y="1069"/>
                  </a:lnTo>
                  <a:lnTo>
                    <a:pt x="1388" y="1705"/>
                  </a:lnTo>
                  <a:lnTo>
                    <a:pt x="1077" y="1802"/>
                  </a:lnTo>
                  <a:lnTo>
                    <a:pt x="1058" y="1691"/>
                  </a:lnTo>
                  <a:lnTo>
                    <a:pt x="912" y="1733"/>
                  </a:lnTo>
                  <a:lnTo>
                    <a:pt x="898" y="1875"/>
                  </a:lnTo>
                  <a:lnTo>
                    <a:pt x="559" y="1982"/>
                  </a:lnTo>
                  <a:lnTo>
                    <a:pt x="545" y="1875"/>
                  </a:lnTo>
                  <a:lnTo>
                    <a:pt x="376" y="1862"/>
                  </a:lnTo>
                  <a:lnTo>
                    <a:pt x="349" y="2069"/>
                  </a:lnTo>
                  <a:lnTo>
                    <a:pt x="147" y="2162"/>
                  </a:lnTo>
                  <a:lnTo>
                    <a:pt x="0" y="2093"/>
                  </a:lnTo>
                  <a:lnTo>
                    <a:pt x="1177" y="0"/>
                  </a:lnTo>
                  <a:lnTo>
                    <a:pt x="1177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0" name="Freeform 60"/>
            <p:cNvSpPr>
              <a:spLocks/>
            </p:cNvSpPr>
            <p:nvPr/>
          </p:nvSpPr>
          <p:spPr bwMode="auto">
            <a:xfrm>
              <a:off x="1691" y="1635"/>
              <a:ext cx="347" cy="543"/>
            </a:xfrm>
            <a:custGeom>
              <a:avLst/>
              <a:gdLst/>
              <a:ahLst/>
              <a:cxnLst>
                <a:cxn ang="0">
                  <a:pos x="298" y="511"/>
                </a:cxn>
                <a:cxn ang="0">
                  <a:pos x="192" y="575"/>
                </a:cxn>
                <a:cxn ang="0">
                  <a:pos x="155" y="562"/>
                </a:cxn>
                <a:cxn ang="0">
                  <a:pos x="27" y="640"/>
                </a:cxn>
                <a:cxn ang="0">
                  <a:pos x="0" y="1576"/>
                </a:cxn>
                <a:cxn ang="0">
                  <a:pos x="64" y="2042"/>
                </a:cxn>
                <a:cxn ang="0">
                  <a:pos x="114" y="2171"/>
                </a:cxn>
                <a:cxn ang="0">
                  <a:pos x="463" y="2056"/>
                </a:cxn>
                <a:cxn ang="0">
                  <a:pos x="503" y="1945"/>
                </a:cxn>
                <a:cxn ang="0">
                  <a:pos x="549" y="1954"/>
                </a:cxn>
                <a:cxn ang="0">
                  <a:pos x="586" y="1935"/>
                </a:cxn>
                <a:cxn ang="0">
                  <a:pos x="641" y="1940"/>
                </a:cxn>
                <a:cxn ang="0">
                  <a:pos x="683" y="1954"/>
                </a:cxn>
                <a:cxn ang="0">
                  <a:pos x="1017" y="1820"/>
                </a:cxn>
                <a:cxn ang="0">
                  <a:pos x="1053" y="1770"/>
                </a:cxn>
                <a:cxn ang="0">
                  <a:pos x="1167" y="1751"/>
                </a:cxn>
                <a:cxn ang="0">
                  <a:pos x="1232" y="1756"/>
                </a:cxn>
                <a:cxn ang="0">
                  <a:pos x="1387" y="1701"/>
                </a:cxn>
                <a:cxn ang="0">
                  <a:pos x="1305" y="1027"/>
                </a:cxn>
                <a:cxn ang="0">
                  <a:pos x="1269" y="460"/>
                </a:cxn>
                <a:cxn ang="0">
                  <a:pos x="1291" y="211"/>
                </a:cxn>
                <a:cxn ang="0">
                  <a:pos x="1324" y="63"/>
                </a:cxn>
                <a:cxn ang="0">
                  <a:pos x="1186" y="0"/>
                </a:cxn>
                <a:cxn ang="0">
                  <a:pos x="939" y="124"/>
                </a:cxn>
                <a:cxn ang="0">
                  <a:pos x="298" y="511"/>
                </a:cxn>
                <a:cxn ang="0">
                  <a:pos x="298" y="511"/>
                </a:cxn>
              </a:cxnLst>
              <a:rect l="0" t="0" r="r" b="b"/>
              <a:pathLst>
                <a:path w="1387" h="2171">
                  <a:moveTo>
                    <a:pt x="298" y="511"/>
                  </a:moveTo>
                  <a:lnTo>
                    <a:pt x="192" y="575"/>
                  </a:lnTo>
                  <a:lnTo>
                    <a:pt x="155" y="562"/>
                  </a:lnTo>
                  <a:lnTo>
                    <a:pt x="27" y="640"/>
                  </a:lnTo>
                  <a:lnTo>
                    <a:pt x="0" y="1576"/>
                  </a:lnTo>
                  <a:lnTo>
                    <a:pt x="64" y="2042"/>
                  </a:lnTo>
                  <a:lnTo>
                    <a:pt x="114" y="2171"/>
                  </a:lnTo>
                  <a:lnTo>
                    <a:pt x="463" y="2056"/>
                  </a:lnTo>
                  <a:lnTo>
                    <a:pt x="503" y="1945"/>
                  </a:lnTo>
                  <a:lnTo>
                    <a:pt x="549" y="1954"/>
                  </a:lnTo>
                  <a:lnTo>
                    <a:pt x="586" y="1935"/>
                  </a:lnTo>
                  <a:lnTo>
                    <a:pt x="641" y="1940"/>
                  </a:lnTo>
                  <a:lnTo>
                    <a:pt x="683" y="1954"/>
                  </a:lnTo>
                  <a:lnTo>
                    <a:pt x="1017" y="1820"/>
                  </a:lnTo>
                  <a:lnTo>
                    <a:pt x="1053" y="1770"/>
                  </a:lnTo>
                  <a:lnTo>
                    <a:pt x="1167" y="1751"/>
                  </a:lnTo>
                  <a:lnTo>
                    <a:pt x="1232" y="1756"/>
                  </a:lnTo>
                  <a:lnTo>
                    <a:pt x="1387" y="1701"/>
                  </a:lnTo>
                  <a:lnTo>
                    <a:pt x="1305" y="1027"/>
                  </a:lnTo>
                  <a:lnTo>
                    <a:pt x="1269" y="460"/>
                  </a:lnTo>
                  <a:lnTo>
                    <a:pt x="1291" y="211"/>
                  </a:lnTo>
                  <a:lnTo>
                    <a:pt x="1324" y="63"/>
                  </a:lnTo>
                  <a:lnTo>
                    <a:pt x="1186" y="0"/>
                  </a:lnTo>
                  <a:lnTo>
                    <a:pt x="939" y="124"/>
                  </a:lnTo>
                  <a:lnTo>
                    <a:pt x="298" y="511"/>
                  </a:lnTo>
                  <a:lnTo>
                    <a:pt x="298" y="511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1" name="Freeform 61"/>
            <p:cNvSpPr>
              <a:spLocks/>
            </p:cNvSpPr>
            <p:nvPr/>
          </p:nvSpPr>
          <p:spPr bwMode="auto">
            <a:xfrm>
              <a:off x="1768" y="1658"/>
              <a:ext cx="166" cy="225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137" y="267"/>
                </a:cxn>
                <a:cxn ang="0">
                  <a:pos x="13" y="331"/>
                </a:cxn>
                <a:cxn ang="0">
                  <a:pos x="0" y="686"/>
                </a:cxn>
                <a:cxn ang="0">
                  <a:pos x="28" y="853"/>
                </a:cxn>
                <a:cxn ang="0">
                  <a:pos x="78" y="898"/>
                </a:cxn>
                <a:cxn ang="0">
                  <a:pos x="627" y="612"/>
                </a:cxn>
                <a:cxn ang="0">
                  <a:pos x="609" y="349"/>
                </a:cxn>
                <a:cxn ang="0">
                  <a:pos x="614" y="82"/>
                </a:cxn>
                <a:cxn ang="0">
                  <a:pos x="664" y="32"/>
                </a:cxn>
                <a:cxn ang="0">
                  <a:pos x="632" y="0"/>
                </a:cxn>
                <a:cxn ang="0">
                  <a:pos x="632" y="0"/>
                </a:cxn>
              </a:cxnLst>
              <a:rect l="0" t="0" r="r" b="b"/>
              <a:pathLst>
                <a:path w="664" h="898">
                  <a:moveTo>
                    <a:pt x="632" y="0"/>
                  </a:moveTo>
                  <a:lnTo>
                    <a:pt x="137" y="267"/>
                  </a:lnTo>
                  <a:lnTo>
                    <a:pt x="13" y="331"/>
                  </a:lnTo>
                  <a:lnTo>
                    <a:pt x="0" y="686"/>
                  </a:lnTo>
                  <a:lnTo>
                    <a:pt x="28" y="853"/>
                  </a:lnTo>
                  <a:lnTo>
                    <a:pt x="78" y="898"/>
                  </a:lnTo>
                  <a:lnTo>
                    <a:pt x="627" y="612"/>
                  </a:lnTo>
                  <a:lnTo>
                    <a:pt x="609" y="349"/>
                  </a:lnTo>
                  <a:lnTo>
                    <a:pt x="614" y="82"/>
                  </a:lnTo>
                  <a:lnTo>
                    <a:pt x="664" y="32"/>
                  </a:lnTo>
                  <a:lnTo>
                    <a:pt x="632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BA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2" name="Freeform 62"/>
            <p:cNvSpPr>
              <a:spLocks/>
            </p:cNvSpPr>
            <p:nvPr/>
          </p:nvSpPr>
          <p:spPr bwMode="auto">
            <a:xfrm>
              <a:off x="1743" y="1630"/>
              <a:ext cx="388" cy="692"/>
            </a:xfrm>
            <a:custGeom>
              <a:avLst/>
              <a:gdLst/>
              <a:ahLst/>
              <a:cxnLst>
                <a:cxn ang="0">
                  <a:pos x="1201" y="169"/>
                </a:cxn>
                <a:cxn ang="0">
                  <a:pos x="1262" y="1499"/>
                </a:cxn>
                <a:cxn ang="0">
                  <a:pos x="1273" y="1819"/>
                </a:cxn>
                <a:cxn ang="0">
                  <a:pos x="1035" y="1846"/>
                </a:cxn>
                <a:cxn ang="0">
                  <a:pos x="1155" y="1748"/>
                </a:cxn>
                <a:cxn ang="0">
                  <a:pos x="946" y="1790"/>
                </a:cxn>
                <a:cxn ang="0">
                  <a:pos x="901" y="1803"/>
                </a:cxn>
                <a:cxn ang="0">
                  <a:pos x="814" y="1887"/>
                </a:cxn>
                <a:cxn ang="0">
                  <a:pos x="1039" y="1927"/>
                </a:cxn>
                <a:cxn ang="0">
                  <a:pos x="1052" y="1998"/>
                </a:cxn>
                <a:cxn ang="0">
                  <a:pos x="1137" y="1996"/>
                </a:cxn>
                <a:cxn ang="0">
                  <a:pos x="1488" y="1701"/>
                </a:cxn>
                <a:cxn ang="0">
                  <a:pos x="1532" y="1705"/>
                </a:cxn>
                <a:cxn ang="0">
                  <a:pos x="1394" y="2019"/>
                </a:cxn>
                <a:cxn ang="0">
                  <a:pos x="1306" y="2272"/>
                </a:cxn>
                <a:cxn ang="0">
                  <a:pos x="1065" y="2277"/>
                </a:cxn>
                <a:cxn ang="0">
                  <a:pos x="1308" y="2115"/>
                </a:cxn>
                <a:cxn ang="0">
                  <a:pos x="1201" y="2022"/>
                </a:cxn>
                <a:cxn ang="0">
                  <a:pos x="1205" y="2232"/>
                </a:cxn>
                <a:cxn ang="0">
                  <a:pos x="1023" y="2360"/>
                </a:cxn>
                <a:cxn ang="0">
                  <a:pos x="1090" y="2664"/>
                </a:cxn>
                <a:cxn ang="0">
                  <a:pos x="745" y="2766"/>
                </a:cxn>
                <a:cxn ang="0">
                  <a:pos x="717" y="2647"/>
                </a:cxn>
                <a:cxn ang="0">
                  <a:pos x="869" y="2709"/>
                </a:cxn>
                <a:cxn ang="0">
                  <a:pos x="829" y="2612"/>
                </a:cxn>
                <a:cxn ang="0">
                  <a:pos x="990" y="2389"/>
                </a:cxn>
                <a:cxn ang="0">
                  <a:pos x="972" y="2360"/>
                </a:cxn>
                <a:cxn ang="0">
                  <a:pos x="885" y="2341"/>
                </a:cxn>
                <a:cxn ang="0">
                  <a:pos x="1045" y="2124"/>
                </a:cxn>
                <a:cxn ang="0">
                  <a:pos x="706" y="2178"/>
                </a:cxn>
                <a:cxn ang="0">
                  <a:pos x="737" y="2502"/>
                </a:cxn>
                <a:cxn ang="0">
                  <a:pos x="658" y="2428"/>
                </a:cxn>
                <a:cxn ang="0">
                  <a:pos x="561" y="2489"/>
                </a:cxn>
                <a:cxn ang="0">
                  <a:pos x="458" y="2689"/>
                </a:cxn>
                <a:cxn ang="0">
                  <a:pos x="151" y="2688"/>
                </a:cxn>
                <a:cxn ang="0">
                  <a:pos x="239" y="2617"/>
                </a:cxn>
                <a:cxn ang="0">
                  <a:pos x="284" y="2607"/>
                </a:cxn>
                <a:cxn ang="0">
                  <a:pos x="510" y="2455"/>
                </a:cxn>
                <a:cxn ang="0">
                  <a:pos x="671" y="2214"/>
                </a:cxn>
                <a:cxn ang="0">
                  <a:pos x="448" y="2241"/>
                </a:cxn>
                <a:cxn ang="0">
                  <a:pos x="249" y="2497"/>
                </a:cxn>
                <a:cxn ang="0">
                  <a:pos x="201" y="2472"/>
                </a:cxn>
                <a:cxn ang="0">
                  <a:pos x="268" y="2225"/>
                </a:cxn>
                <a:cxn ang="0">
                  <a:pos x="292" y="2149"/>
                </a:cxn>
                <a:cxn ang="0">
                  <a:pos x="441" y="2036"/>
                </a:cxn>
                <a:cxn ang="0">
                  <a:pos x="380" y="2034"/>
                </a:cxn>
                <a:cxn ang="0">
                  <a:pos x="333" y="2014"/>
                </a:cxn>
                <a:cxn ang="0">
                  <a:pos x="267" y="2072"/>
                </a:cxn>
                <a:cxn ang="0">
                  <a:pos x="68" y="2148"/>
                </a:cxn>
                <a:cxn ang="0">
                  <a:pos x="11" y="1602"/>
                </a:cxn>
                <a:cxn ang="0">
                  <a:pos x="27" y="1529"/>
                </a:cxn>
                <a:cxn ang="0">
                  <a:pos x="127" y="2025"/>
                </a:cxn>
                <a:cxn ang="0">
                  <a:pos x="250" y="2030"/>
                </a:cxn>
                <a:cxn ang="0">
                  <a:pos x="393" y="1938"/>
                </a:cxn>
                <a:cxn ang="0">
                  <a:pos x="588" y="1993"/>
                </a:cxn>
                <a:cxn ang="0">
                  <a:pos x="808" y="1811"/>
                </a:cxn>
                <a:cxn ang="0">
                  <a:pos x="929" y="1761"/>
                </a:cxn>
                <a:cxn ang="0">
                  <a:pos x="1182" y="1715"/>
                </a:cxn>
                <a:cxn ang="0">
                  <a:pos x="1190" y="1359"/>
                </a:cxn>
                <a:cxn ang="0">
                  <a:pos x="1118" y="114"/>
                </a:cxn>
              </a:cxnLst>
              <a:rect l="0" t="0" r="r" b="b"/>
              <a:pathLst>
                <a:path w="1552" h="2767">
                  <a:moveTo>
                    <a:pt x="975" y="0"/>
                  </a:moveTo>
                  <a:lnTo>
                    <a:pt x="1090" y="50"/>
                  </a:lnTo>
                  <a:lnTo>
                    <a:pt x="1143" y="86"/>
                  </a:lnTo>
                  <a:lnTo>
                    <a:pt x="1192" y="130"/>
                  </a:lnTo>
                  <a:lnTo>
                    <a:pt x="1201" y="169"/>
                  </a:lnTo>
                  <a:lnTo>
                    <a:pt x="1192" y="214"/>
                  </a:lnTo>
                  <a:lnTo>
                    <a:pt x="1174" y="540"/>
                  </a:lnTo>
                  <a:lnTo>
                    <a:pt x="1189" y="880"/>
                  </a:lnTo>
                  <a:lnTo>
                    <a:pt x="1228" y="1281"/>
                  </a:lnTo>
                  <a:lnTo>
                    <a:pt x="1262" y="1499"/>
                  </a:lnTo>
                  <a:lnTo>
                    <a:pt x="1283" y="1624"/>
                  </a:lnTo>
                  <a:lnTo>
                    <a:pt x="1310" y="1747"/>
                  </a:lnTo>
                  <a:lnTo>
                    <a:pt x="1312" y="1776"/>
                  </a:lnTo>
                  <a:lnTo>
                    <a:pt x="1299" y="1802"/>
                  </a:lnTo>
                  <a:lnTo>
                    <a:pt x="1273" y="1819"/>
                  </a:lnTo>
                  <a:lnTo>
                    <a:pt x="1245" y="1828"/>
                  </a:lnTo>
                  <a:lnTo>
                    <a:pt x="1074" y="1877"/>
                  </a:lnTo>
                  <a:lnTo>
                    <a:pt x="1040" y="1882"/>
                  </a:lnTo>
                  <a:lnTo>
                    <a:pt x="1012" y="1871"/>
                  </a:lnTo>
                  <a:lnTo>
                    <a:pt x="1035" y="1846"/>
                  </a:lnTo>
                  <a:lnTo>
                    <a:pt x="1069" y="1831"/>
                  </a:lnTo>
                  <a:lnTo>
                    <a:pt x="1238" y="1784"/>
                  </a:lnTo>
                  <a:lnTo>
                    <a:pt x="1226" y="1758"/>
                  </a:lnTo>
                  <a:lnTo>
                    <a:pt x="1203" y="1736"/>
                  </a:lnTo>
                  <a:lnTo>
                    <a:pt x="1155" y="1748"/>
                  </a:lnTo>
                  <a:lnTo>
                    <a:pt x="1007" y="1795"/>
                  </a:lnTo>
                  <a:lnTo>
                    <a:pt x="984" y="1787"/>
                  </a:lnTo>
                  <a:lnTo>
                    <a:pt x="986" y="1874"/>
                  </a:lnTo>
                  <a:lnTo>
                    <a:pt x="969" y="1887"/>
                  </a:lnTo>
                  <a:lnTo>
                    <a:pt x="946" y="1790"/>
                  </a:lnTo>
                  <a:lnTo>
                    <a:pt x="924" y="1788"/>
                  </a:lnTo>
                  <a:lnTo>
                    <a:pt x="912" y="1808"/>
                  </a:lnTo>
                  <a:lnTo>
                    <a:pt x="906" y="1860"/>
                  </a:lnTo>
                  <a:lnTo>
                    <a:pt x="903" y="1882"/>
                  </a:lnTo>
                  <a:lnTo>
                    <a:pt x="901" y="1803"/>
                  </a:lnTo>
                  <a:lnTo>
                    <a:pt x="873" y="1809"/>
                  </a:lnTo>
                  <a:lnTo>
                    <a:pt x="857" y="1842"/>
                  </a:lnTo>
                  <a:lnTo>
                    <a:pt x="852" y="1873"/>
                  </a:lnTo>
                  <a:lnTo>
                    <a:pt x="829" y="1814"/>
                  </a:lnTo>
                  <a:lnTo>
                    <a:pt x="814" y="1887"/>
                  </a:lnTo>
                  <a:lnTo>
                    <a:pt x="831" y="1921"/>
                  </a:lnTo>
                  <a:lnTo>
                    <a:pt x="862" y="1946"/>
                  </a:lnTo>
                  <a:lnTo>
                    <a:pt x="945" y="1943"/>
                  </a:lnTo>
                  <a:lnTo>
                    <a:pt x="1014" y="1904"/>
                  </a:lnTo>
                  <a:lnTo>
                    <a:pt x="1039" y="1927"/>
                  </a:lnTo>
                  <a:lnTo>
                    <a:pt x="1018" y="1964"/>
                  </a:lnTo>
                  <a:lnTo>
                    <a:pt x="979" y="1982"/>
                  </a:lnTo>
                  <a:lnTo>
                    <a:pt x="990" y="1997"/>
                  </a:lnTo>
                  <a:lnTo>
                    <a:pt x="1010" y="2001"/>
                  </a:lnTo>
                  <a:lnTo>
                    <a:pt x="1052" y="1998"/>
                  </a:lnTo>
                  <a:lnTo>
                    <a:pt x="1098" y="1964"/>
                  </a:lnTo>
                  <a:lnTo>
                    <a:pt x="1101" y="1893"/>
                  </a:lnTo>
                  <a:lnTo>
                    <a:pt x="1128" y="1885"/>
                  </a:lnTo>
                  <a:lnTo>
                    <a:pt x="1140" y="1901"/>
                  </a:lnTo>
                  <a:lnTo>
                    <a:pt x="1137" y="1996"/>
                  </a:lnTo>
                  <a:lnTo>
                    <a:pt x="1218" y="1964"/>
                  </a:lnTo>
                  <a:lnTo>
                    <a:pt x="1256" y="1941"/>
                  </a:lnTo>
                  <a:lnTo>
                    <a:pt x="1295" y="1917"/>
                  </a:lnTo>
                  <a:lnTo>
                    <a:pt x="1405" y="1809"/>
                  </a:lnTo>
                  <a:lnTo>
                    <a:pt x="1488" y="1701"/>
                  </a:lnTo>
                  <a:lnTo>
                    <a:pt x="1519" y="1574"/>
                  </a:lnTo>
                  <a:lnTo>
                    <a:pt x="1525" y="1571"/>
                  </a:lnTo>
                  <a:lnTo>
                    <a:pt x="1549" y="1597"/>
                  </a:lnTo>
                  <a:lnTo>
                    <a:pt x="1552" y="1633"/>
                  </a:lnTo>
                  <a:lnTo>
                    <a:pt x="1532" y="1705"/>
                  </a:lnTo>
                  <a:lnTo>
                    <a:pt x="1499" y="1779"/>
                  </a:lnTo>
                  <a:lnTo>
                    <a:pt x="1476" y="1813"/>
                  </a:lnTo>
                  <a:lnTo>
                    <a:pt x="1450" y="1846"/>
                  </a:lnTo>
                  <a:lnTo>
                    <a:pt x="1416" y="1955"/>
                  </a:lnTo>
                  <a:lnTo>
                    <a:pt x="1394" y="2019"/>
                  </a:lnTo>
                  <a:lnTo>
                    <a:pt x="1366" y="2082"/>
                  </a:lnTo>
                  <a:lnTo>
                    <a:pt x="1325" y="2212"/>
                  </a:lnTo>
                  <a:lnTo>
                    <a:pt x="1328" y="2229"/>
                  </a:lnTo>
                  <a:lnTo>
                    <a:pt x="1325" y="2245"/>
                  </a:lnTo>
                  <a:lnTo>
                    <a:pt x="1306" y="2272"/>
                  </a:lnTo>
                  <a:lnTo>
                    <a:pt x="1294" y="2291"/>
                  </a:lnTo>
                  <a:lnTo>
                    <a:pt x="1273" y="2300"/>
                  </a:lnTo>
                  <a:lnTo>
                    <a:pt x="1228" y="2309"/>
                  </a:lnTo>
                  <a:lnTo>
                    <a:pt x="1144" y="2303"/>
                  </a:lnTo>
                  <a:lnTo>
                    <a:pt x="1065" y="2277"/>
                  </a:lnTo>
                  <a:lnTo>
                    <a:pt x="1101" y="2261"/>
                  </a:lnTo>
                  <a:lnTo>
                    <a:pt x="1150" y="2267"/>
                  </a:lnTo>
                  <a:lnTo>
                    <a:pt x="1286" y="2256"/>
                  </a:lnTo>
                  <a:lnTo>
                    <a:pt x="1290" y="2160"/>
                  </a:lnTo>
                  <a:lnTo>
                    <a:pt x="1308" y="2115"/>
                  </a:lnTo>
                  <a:lnTo>
                    <a:pt x="1328" y="2070"/>
                  </a:lnTo>
                  <a:lnTo>
                    <a:pt x="1369" y="1979"/>
                  </a:lnTo>
                  <a:lnTo>
                    <a:pt x="1364" y="1973"/>
                  </a:lnTo>
                  <a:lnTo>
                    <a:pt x="1284" y="2008"/>
                  </a:lnTo>
                  <a:lnTo>
                    <a:pt x="1201" y="2022"/>
                  </a:lnTo>
                  <a:lnTo>
                    <a:pt x="1187" y="2036"/>
                  </a:lnTo>
                  <a:lnTo>
                    <a:pt x="1205" y="2065"/>
                  </a:lnTo>
                  <a:lnTo>
                    <a:pt x="1246" y="2180"/>
                  </a:lnTo>
                  <a:lnTo>
                    <a:pt x="1235" y="2213"/>
                  </a:lnTo>
                  <a:lnTo>
                    <a:pt x="1205" y="2232"/>
                  </a:lnTo>
                  <a:lnTo>
                    <a:pt x="1130" y="2243"/>
                  </a:lnTo>
                  <a:lnTo>
                    <a:pt x="1072" y="2229"/>
                  </a:lnTo>
                  <a:lnTo>
                    <a:pt x="1017" y="2311"/>
                  </a:lnTo>
                  <a:lnTo>
                    <a:pt x="1039" y="2331"/>
                  </a:lnTo>
                  <a:lnTo>
                    <a:pt x="1023" y="2360"/>
                  </a:lnTo>
                  <a:lnTo>
                    <a:pt x="1051" y="2397"/>
                  </a:lnTo>
                  <a:lnTo>
                    <a:pt x="1063" y="2457"/>
                  </a:lnTo>
                  <a:lnTo>
                    <a:pt x="1089" y="2514"/>
                  </a:lnTo>
                  <a:lnTo>
                    <a:pt x="1104" y="2632"/>
                  </a:lnTo>
                  <a:lnTo>
                    <a:pt x="1090" y="2664"/>
                  </a:lnTo>
                  <a:lnTo>
                    <a:pt x="1062" y="2678"/>
                  </a:lnTo>
                  <a:lnTo>
                    <a:pt x="997" y="2719"/>
                  </a:lnTo>
                  <a:lnTo>
                    <a:pt x="930" y="2750"/>
                  </a:lnTo>
                  <a:lnTo>
                    <a:pt x="839" y="2767"/>
                  </a:lnTo>
                  <a:lnTo>
                    <a:pt x="745" y="2766"/>
                  </a:lnTo>
                  <a:lnTo>
                    <a:pt x="728" y="2758"/>
                  </a:lnTo>
                  <a:lnTo>
                    <a:pt x="702" y="2736"/>
                  </a:lnTo>
                  <a:lnTo>
                    <a:pt x="692" y="2707"/>
                  </a:lnTo>
                  <a:lnTo>
                    <a:pt x="698" y="2675"/>
                  </a:lnTo>
                  <a:lnTo>
                    <a:pt x="717" y="2647"/>
                  </a:lnTo>
                  <a:lnTo>
                    <a:pt x="736" y="2622"/>
                  </a:lnTo>
                  <a:lnTo>
                    <a:pt x="757" y="2626"/>
                  </a:lnTo>
                  <a:lnTo>
                    <a:pt x="761" y="2650"/>
                  </a:lnTo>
                  <a:lnTo>
                    <a:pt x="756" y="2723"/>
                  </a:lnTo>
                  <a:lnTo>
                    <a:pt x="869" y="2709"/>
                  </a:lnTo>
                  <a:lnTo>
                    <a:pt x="979" y="2678"/>
                  </a:lnTo>
                  <a:lnTo>
                    <a:pt x="986" y="2669"/>
                  </a:lnTo>
                  <a:lnTo>
                    <a:pt x="811" y="2644"/>
                  </a:lnTo>
                  <a:lnTo>
                    <a:pt x="798" y="2618"/>
                  </a:lnTo>
                  <a:lnTo>
                    <a:pt x="829" y="2612"/>
                  </a:lnTo>
                  <a:lnTo>
                    <a:pt x="946" y="2627"/>
                  </a:lnTo>
                  <a:lnTo>
                    <a:pt x="1054" y="2595"/>
                  </a:lnTo>
                  <a:lnTo>
                    <a:pt x="1046" y="2547"/>
                  </a:lnTo>
                  <a:lnTo>
                    <a:pt x="1027" y="2500"/>
                  </a:lnTo>
                  <a:lnTo>
                    <a:pt x="990" y="2389"/>
                  </a:lnTo>
                  <a:lnTo>
                    <a:pt x="947" y="2412"/>
                  </a:lnTo>
                  <a:lnTo>
                    <a:pt x="903" y="2434"/>
                  </a:lnTo>
                  <a:lnTo>
                    <a:pt x="892" y="2422"/>
                  </a:lnTo>
                  <a:lnTo>
                    <a:pt x="931" y="2392"/>
                  </a:lnTo>
                  <a:lnTo>
                    <a:pt x="972" y="2360"/>
                  </a:lnTo>
                  <a:lnTo>
                    <a:pt x="994" y="2319"/>
                  </a:lnTo>
                  <a:lnTo>
                    <a:pt x="961" y="2337"/>
                  </a:lnTo>
                  <a:lnTo>
                    <a:pt x="927" y="2354"/>
                  </a:lnTo>
                  <a:lnTo>
                    <a:pt x="892" y="2360"/>
                  </a:lnTo>
                  <a:lnTo>
                    <a:pt x="885" y="2341"/>
                  </a:lnTo>
                  <a:lnTo>
                    <a:pt x="933" y="2306"/>
                  </a:lnTo>
                  <a:lnTo>
                    <a:pt x="979" y="2271"/>
                  </a:lnTo>
                  <a:lnTo>
                    <a:pt x="1034" y="2211"/>
                  </a:lnTo>
                  <a:lnTo>
                    <a:pt x="1072" y="2152"/>
                  </a:lnTo>
                  <a:lnTo>
                    <a:pt x="1045" y="2124"/>
                  </a:lnTo>
                  <a:lnTo>
                    <a:pt x="1013" y="2103"/>
                  </a:lnTo>
                  <a:lnTo>
                    <a:pt x="945" y="2071"/>
                  </a:lnTo>
                  <a:lnTo>
                    <a:pt x="853" y="2057"/>
                  </a:lnTo>
                  <a:lnTo>
                    <a:pt x="765" y="2081"/>
                  </a:lnTo>
                  <a:lnTo>
                    <a:pt x="706" y="2178"/>
                  </a:lnTo>
                  <a:lnTo>
                    <a:pt x="680" y="2384"/>
                  </a:lnTo>
                  <a:lnTo>
                    <a:pt x="704" y="2428"/>
                  </a:lnTo>
                  <a:lnTo>
                    <a:pt x="732" y="2470"/>
                  </a:lnTo>
                  <a:lnTo>
                    <a:pt x="725" y="2486"/>
                  </a:lnTo>
                  <a:lnTo>
                    <a:pt x="737" y="2502"/>
                  </a:lnTo>
                  <a:lnTo>
                    <a:pt x="776" y="2594"/>
                  </a:lnTo>
                  <a:lnTo>
                    <a:pt x="748" y="2580"/>
                  </a:lnTo>
                  <a:lnTo>
                    <a:pt x="728" y="2550"/>
                  </a:lnTo>
                  <a:lnTo>
                    <a:pt x="693" y="2472"/>
                  </a:lnTo>
                  <a:lnTo>
                    <a:pt x="658" y="2428"/>
                  </a:lnTo>
                  <a:lnTo>
                    <a:pt x="636" y="2376"/>
                  </a:lnTo>
                  <a:lnTo>
                    <a:pt x="564" y="2407"/>
                  </a:lnTo>
                  <a:lnTo>
                    <a:pt x="549" y="2443"/>
                  </a:lnTo>
                  <a:lnTo>
                    <a:pt x="560" y="2486"/>
                  </a:lnTo>
                  <a:lnTo>
                    <a:pt x="561" y="2489"/>
                  </a:lnTo>
                  <a:lnTo>
                    <a:pt x="568" y="2569"/>
                  </a:lnTo>
                  <a:lnTo>
                    <a:pt x="560" y="2607"/>
                  </a:lnTo>
                  <a:lnTo>
                    <a:pt x="537" y="2639"/>
                  </a:lnTo>
                  <a:lnTo>
                    <a:pt x="499" y="2669"/>
                  </a:lnTo>
                  <a:lnTo>
                    <a:pt x="458" y="2689"/>
                  </a:lnTo>
                  <a:lnTo>
                    <a:pt x="370" y="2723"/>
                  </a:lnTo>
                  <a:lnTo>
                    <a:pt x="312" y="2740"/>
                  </a:lnTo>
                  <a:lnTo>
                    <a:pt x="250" y="2747"/>
                  </a:lnTo>
                  <a:lnTo>
                    <a:pt x="193" y="2734"/>
                  </a:lnTo>
                  <a:lnTo>
                    <a:pt x="151" y="2688"/>
                  </a:lnTo>
                  <a:lnTo>
                    <a:pt x="151" y="2660"/>
                  </a:lnTo>
                  <a:lnTo>
                    <a:pt x="165" y="2633"/>
                  </a:lnTo>
                  <a:lnTo>
                    <a:pt x="185" y="2610"/>
                  </a:lnTo>
                  <a:lnTo>
                    <a:pt x="209" y="2592"/>
                  </a:lnTo>
                  <a:lnTo>
                    <a:pt x="239" y="2617"/>
                  </a:lnTo>
                  <a:lnTo>
                    <a:pt x="226" y="2699"/>
                  </a:lnTo>
                  <a:lnTo>
                    <a:pt x="387" y="2658"/>
                  </a:lnTo>
                  <a:lnTo>
                    <a:pt x="322" y="2639"/>
                  </a:lnTo>
                  <a:lnTo>
                    <a:pt x="289" y="2622"/>
                  </a:lnTo>
                  <a:lnTo>
                    <a:pt x="284" y="2607"/>
                  </a:lnTo>
                  <a:lnTo>
                    <a:pt x="299" y="2600"/>
                  </a:lnTo>
                  <a:lnTo>
                    <a:pt x="409" y="2617"/>
                  </a:lnTo>
                  <a:lnTo>
                    <a:pt x="508" y="2583"/>
                  </a:lnTo>
                  <a:lnTo>
                    <a:pt x="520" y="2498"/>
                  </a:lnTo>
                  <a:lnTo>
                    <a:pt x="510" y="2455"/>
                  </a:lnTo>
                  <a:lnTo>
                    <a:pt x="489" y="2419"/>
                  </a:lnTo>
                  <a:lnTo>
                    <a:pt x="447" y="2407"/>
                  </a:lnTo>
                  <a:lnTo>
                    <a:pt x="500" y="2373"/>
                  </a:lnTo>
                  <a:lnTo>
                    <a:pt x="557" y="2341"/>
                  </a:lnTo>
                  <a:lnTo>
                    <a:pt x="671" y="2214"/>
                  </a:lnTo>
                  <a:lnTo>
                    <a:pt x="676" y="2160"/>
                  </a:lnTo>
                  <a:lnTo>
                    <a:pt x="599" y="2144"/>
                  </a:lnTo>
                  <a:lnTo>
                    <a:pt x="524" y="2157"/>
                  </a:lnTo>
                  <a:lnTo>
                    <a:pt x="488" y="2211"/>
                  </a:lnTo>
                  <a:lnTo>
                    <a:pt x="448" y="2241"/>
                  </a:lnTo>
                  <a:lnTo>
                    <a:pt x="403" y="2261"/>
                  </a:lnTo>
                  <a:lnTo>
                    <a:pt x="306" y="2264"/>
                  </a:lnTo>
                  <a:lnTo>
                    <a:pt x="255" y="2335"/>
                  </a:lnTo>
                  <a:lnTo>
                    <a:pt x="229" y="2418"/>
                  </a:lnTo>
                  <a:lnTo>
                    <a:pt x="249" y="2497"/>
                  </a:lnTo>
                  <a:lnTo>
                    <a:pt x="264" y="2547"/>
                  </a:lnTo>
                  <a:lnTo>
                    <a:pt x="262" y="2595"/>
                  </a:lnTo>
                  <a:lnTo>
                    <a:pt x="227" y="2564"/>
                  </a:lnTo>
                  <a:lnTo>
                    <a:pt x="210" y="2519"/>
                  </a:lnTo>
                  <a:lnTo>
                    <a:pt x="201" y="2472"/>
                  </a:lnTo>
                  <a:lnTo>
                    <a:pt x="184" y="2428"/>
                  </a:lnTo>
                  <a:lnTo>
                    <a:pt x="187" y="2372"/>
                  </a:lnTo>
                  <a:lnTo>
                    <a:pt x="206" y="2321"/>
                  </a:lnTo>
                  <a:lnTo>
                    <a:pt x="237" y="2273"/>
                  </a:lnTo>
                  <a:lnTo>
                    <a:pt x="268" y="2225"/>
                  </a:lnTo>
                  <a:lnTo>
                    <a:pt x="237" y="2189"/>
                  </a:lnTo>
                  <a:lnTo>
                    <a:pt x="242" y="2173"/>
                  </a:lnTo>
                  <a:lnTo>
                    <a:pt x="268" y="2184"/>
                  </a:lnTo>
                  <a:lnTo>
                    <a:pt x="276" y="2165"/>
                  </a:lnTo>
                  <a:lnTo>
                    <a:pt x="292" y="2149"/>
                  </a:lnTo>
                  <a:lnTo>
                    <a:pt x="314" y="2153"/>
                  </a:lnTo>
                  <a:lnTo>
                    <a:pt x="364" y="2160"/>
                  </a:lnTo>
                  <a:lnTo>
                    <a:pt x="421" y="2138"/>
                  </a:lnTo>
                  <a:lnTo>
                    <a:pt x="463" y="2089"/>
                  </a:lnTo>
                  <a:lnTo>
                    <a:pt x="441" y="2036"/>
                  </a:lnTo>
                  <a:lnTo>
                    <a:pt x="439" y="1977"/>
                  </a:lnTo>
                  <a:lnTo>
                    <a:pt x="436" y="1975"/>
                  </a:lnTo>
                  <a:lnTo>
                    <a:pt x="404" y="2025"/>
                  </a:lnTo>
                  <a:lnTo>
                    <a:pt x="391" y="2084"/>
                  </a:lnTo>
                  <a:lnTo>
                    <a:pt x="380" y="2034"/>
                  </a:lnTo>
                  <a:lnTo>
                    <a:pt x="397" y="1982"/>
                  </a:lnTo>
                  <a:lnTo>
                    <a:pt x="391" y="1968"/>
                  </a:lnTo>
                  <a:lnTo>
                    <a:pt x="375" y="1965"/>
                  </a:lnTo>
                  <a:lnTo>
                    <a:pt x="345" y="1987"/>
                  </a:lnTo>
                  <a:lnTo>
                    <a:pt x="333" y="2014"/>
                  </a:lnTo>
                  <a:lnTo>
                    <a:pt x="329" y="2014"/>
                  </a:lnTo>
                  <a:lnTo>
                    <a:pt x="329" y="1996"/>
                  </a:lnTo>
                  <a:lnTo>
                    <a:pt x="317" y="1985"/>
                  </a:lnTo>
                  <a:lnTo>
                    <a:pt x="290" y="2001"/>
                  </a:lnTo>
                  <a:lnTo>
                    <a:pt x="267" y="2072"/>
                  </a:lnTo>
                  <a:lnTo>
                    <a:pt x="283" y="2142"/>
                  </a:lnTo>
                  <a:lnTo>
                    <a:pt x="213" y="2126"/>
                  </a:lnTo>
                  <a:lnTo>
                    <a:pt x="181" y="2114"/>
                  </a:lnTo>
                  <a:lnTo>
                    <a:pt x="146" y="2124"/>
                  </a:lnTo>
                  <a:lnTo>
                    <a:pt x="68" y="2148"/>
                  </a:lnTo>
                  <a:lnTo>
                    <a:pt x="60" y="2137"/>
                  </a:lnTo>
                  <a:lnTo>
                    <a:pt x="121" y="2099"/>
                  </a:lnTo>
                  <a:lnTo>
                    <a:pt x="89" y="1977"/>
                  </a:lnTo>
                  <a:lnTo>
                    <a:pt x="34" y="1755"/>
                  </a:lnTo>
                  <a:lnTo>
                    <a:pt x="11" y="1602"/>
                  </a:lnTo>
                  <a:lnTo>
                    <a:pt x="0" y="1428"/>
                  </a:lnTo>
                  <a:lnTo>
                    <a:pt x="8" y="1358"/>
                  </a:lnTo>
                  <a:lnTo>
                    <a:pt x="17" y="1371"/>
                  </a:lnTo>
                  <a:lnTo>
                    <a:pt x="18" y="1397"/>
                  </a:lnTo>
                  <a:lnTo>
                    <a:pt x="27" y="1529"/>
                  </a:lnTo>
                  <a:lnTo>
                    <a:pt x="45" y="1657"/>
                  </a:lnTo>
                  <a:lnTo>
                    <a:pt x="62" y="1757"/>
                  </a:lnTo>
                  <a:lnTo>
                    <a:pt x="94" y="1878"/>
                  </a:lnTo>
                  <a:lnTo>
                    <a:pt x="108" y="1953"/>
                  </a:lnTo>
                  <a:lnTo>
                    <a:pt x="127" y="2025"/>
                  </a:lnTo>
                  <a:lnTo>
                    <a:pt x="148" y="2084"/>
                  </a:lnTo>
                  <a:lnTo>
                    <a:pt x="179" y="2087"/>
                  </a:lnTo>
                  <a:lnTo>
                    <a:pt x="212" y="2076"/>
                  </a:lnTo>
                  <a:lnTo>
                    <a:pt x="242" y="2062"/>
                  </a:lnTo>
                  <a:lnTo>
                    <a:pt x="250" y="2030"/>
                  </a:lnTo>
                  <a:lnTo>
                    <a:pt x="277" y="1974"/>
                  </a:lnTo>
                  <a:lnTo>
                    <a:pt x="303" y="1957"/>
                  </a:lnTo>
                  <a:lnTo>
                    <a:pt x="333" y="1958"/>
                  </a:lnTo>
                  <a:lnTo>
                    <a:pt x="361" y="1944"/>
                  </a:lnTo>
                  <a:lnTo>
                    <a:pt x="393" y="1938"/>
                  </a:lnTo>
                  <a:lnTo>
                    <a:pt x="428" y="1942"/>
                  </a:lnTo>
                  <a:lnTo>
                    <a:pt x="461" y="1954"/>
                  </a:lnTo>
                  <a:lnTo>
                    <a:pt x="470" y="1996"/>
                  </a:lnTo>
                  <a:lnTo>
                    <a:pt x="472" y="2040"/>
                  </a:lnTo>
                  <a:lnTo>
                    <a:pt x="588" y="1993"/>
                  </a:lnTo>
                  <a:lnTo>
                    <a:pt x="646" y="1969"/>
                  </a:lnTo>
                  <a:lnTo>
                    <a:pt x="704" y="1949"/>
                  </a:lnTo>
                  <a:lnTo>
                    <a:pt x="793" y="1920"/>
                  </a:lnTo>
                  <a:lnTo>
                    <a:pt x="804" y="1852"/>
                  </a:lnTo>
                  <a:lnTo>
                    <a:pt x="808" y="1811"/>
                  </a:lnTo>
                  <a:lnTo>
                    <a:pt x="824" y="1797"/>
                  </a:lnTo>
                  <a:lnTo>
                    <a:pt x="846" y="1797"/>
                  </a:lnTo>
                  <a:lnTo>
                    <a:pt x="866" y="1780"/>
                  </a:lnTo>
                  <a:lnTo>
                    <a:pt x="890" y="1776"/>
                  </a:lnTo>
                  <a:lnTo>
                    <a:pt x="929" y="1761"/>
                  </a:lnTo>
                  <a:lnTo>
                    <a:pt x="967" y="1745"/>
                  </a:lnTo>
                  <a:lnTo>
                    <a:pt x="986" y="1760"/>
                  </a:lnTo>
                  <a:lnTo>
                    <a:pt x="1006" y="1766"/>
                  </a:lnTo>
                  <a:lnTo>
                    <a:pt x="1094" y="1738"/>
                  </a:lnTo>
                  <a:lnTo>
                    <a:pt x="1182" y="1715"/>
                  </a:lnTo>
                  <a:lnTo>
                    <a:pt x="1217" y="1722"/>
                  </a:lnTo>
                  <a:lnTo>
                    <a:pt x="1239" y="1726"/>
                  </a:lnTo>
                  <a:lnTo>
                    <a:pt x="1249" y="1716"/>
                  </a:lnTo>
                  <a:lnTo>
                    <a:pt x="1217" y="1538"/>
                  </a:lnTo>
                  <a:lnTo>
                    <a:pt x="1190" y="1359"/>
                  </a:lnTo>
                  <a:lnTo>
                    <a:pt x="1140" y="870"/>
                  </a:lnTo>
                  <a:lnTo>
                    <a:pt x="1127" y="585"/>
                  </a:lnTo>
                  <a:lnTo>
                    <a:pt x="1144" y="302"/>
                  </a:lnTo>
                  <a:lnTo>
                    <a:pt x="1150" y="142"/>
                  </a:lnTo>
                  <a:lnTo>
                    <a:pt x="1118" y="114"/>
                  </a:lnTo>
                  <a:lnTo>
                    <a:pt x="1084" y="91"/>
                  </a:lnTo>
                  <a:lnTo>
                    <a:pt x="969" y="15"/>
                  </a:lnTo>
                  <a:lnTo>
                    <a:pt x="975" y="0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3" name="Freeform 63"/>
            <p:cNvSpPr>
              <a:spLocks/>
            </p:cNvSpPr>
            <p:nvPr/>
          </p:nvSpPr>
          <p:spPr bwMode="auto">
            <a:xfrm>
              <a:off x="1793" y="1635"/>
              <a:ext cx="190" cy="248"/>
            </a:xfrm>
            <a:custGeom>
              <a:avLst/>
              <a:gdLst/>
              <a:ahLst/>
              <a:cxnLst>
                <a:cxn ang="0">
                  <a:pos x="762" y="24"/>
                </a:cxn>
                <a:cxn ang="0">
                  <a:pos x="693" y="69"/>
                </a:cxn>
                <a:cxn ang="0">
                  <a:pos x="586" y="134"/>
                </a:cxn>
                <a:cxn ang="0">
                  <a:pos x="549" y="160"/>
                </a:cxn>
                <a:cxn ang="0">
                  <a:pos x="522" y="323"/>
                </a:cxn>
                <a:cxn ang="0">
                  <a:pos x="521" y="412"/>
                </a:cxn>
                <a:cxn ang="0">
                  <a:pos x="538" y="673"/>
                </a:cxn>
                <a:cxn ang="0">
                  <a:pos x="559" y="657"/>
                </a:cxn>
                <a:cxn ang="0">
                  <a:pos x="554" y="220"/>
                </a:cxn>
                <a:cxn ang="0">
                  <a:pos x="559" y="286"/>
                </a:cxn>
                <a:cxn ang="0">
                  <a:pos x="582" y="593"/>
                </a:cxn>
                <a:cxn ang="0">
                  <a:pos x="582" y="683"/>
                </a:cxn>
                <a:cxn ang="0">
                  <a:pos x="535" y="731"/>
                </a:cxn>
                <a:cxn ang="0">
                  <a:pos x="446" y="769"/>
                </a:cxn>
                <a:cxn ang="0">
                  <a:pos x="270" y="846"/>
                </a:cxn>
                <a:cxn ang="0">
                  <a:pos x="160" y="903"/>
                </a:cxn>
                <a:cxn ang="0">
                  <a:pos x="14" y="992"/>
                </a:cxn>
                <a:cxn ang="0">
                  <a:pos x="66" y="933"/>
                </a:cxn>
                <a:cxn ang="0">
                  <a:pos x="200" y="855"/>
                </a:cxn>
                <a:cxn ang="0">
                  <a:pos x="366" y="771"/>
                </a:cxn>
                <a:cxn ang="0">
                  <a:pos x="502" y="711"/>
                </a:cxn>
                <a:cxn ang="0">
                  <a:pos x="492" y="474"/>
                </a:cxn>
                <a:cxn ang="0">
                  <a:pos x="499" y="221"/>
                </a:cxn>
                <a:cxn ang="0">
                  <a:pos x="515" y="145"/>
                </a:cxn>
                <a:cxn ang="0">
                  <a:pos x="546" y="130"/>
                </a:cxn>
                <a:cxn ang="0">
                  <a:pos x="515" y="122"/>
                </a:cxn>
                <a:cxn ang="0">
                  <a:pos x="417" y="173"/>
                </a:cxn>
                <a:cxn ang="0">
                  <a:pos x="320" y="224"/>
                </a:cxn>
                <a:cxn ang="0">
                  <a:pos x="222" y="278"/>
                </a:cxn>
                <a:cxn ang="0">
                  <a:pos x="126" y="333"/>
                </a:cxn>
                <a:cxn ang="0">
                  <a:pos x="63" y="335"/>
                </a:cxn>
                <a:cxn ang="0">
                  <a:pos x="189" y="256"/>
                </a:cxn>
                <a:cxn ang="0">
                  <a:pos x="355" y="166"/>
                </a:cxn>
                <a:cxn ang="0">
                  <a:pos x="522" y="83"/>
                </a:cxn>
                <a:cxn ang="0">
                  <a:pos x="576" y="81"/>
                </a:cxn>
                <a:cxn ang="0">
                  <a:pos x="687" y="25"/>
                </a:cxn>
                <a:cxn ang="0">
                  <a:pos x="735" y="0"/>
                </a:cxn>
              </a:cxnLst>
              <a:rect l="0" t="0" r="r" b="b"/>
              <a:pathLst>
                <a:path w="762" h="992">
                  <a:moveTo>
                    <a:pt x="735" y="0"/>
                  </a:moveTo>
                  <a:lnTo>
                    <a:pt x="762" y="24"/>
                  </a:lnTo>
                  <a:lnTo>
                    <a:pt x="729" y="49"/>
                  </a:lnTo>
                  <a:lnTo>
                    <a:pt x="693" y="69"/>
                  </a:lnTo>
                  <a:lnTo>
                    <a:pt x="621" y="103"/>
                  </a:lnTo>
                  <a:lnTo>
                    <a:pt x="586" y="134"/>
                  </a:lnTo>
                  <a:lnTo>
                    <a:pt x="571" y="154"/>
                  </a:lnTo>
                  <a:lnTo>
                    <a:pt x="549" y="160"/>
                  </a:lnTo>
                  <a:lnTo>
                    <a:pt x="529" y="238"/>
                  </a:lnTo>
                  <a:lnTo>
                    <a:pt x="522" y="323"/>
                  </a:lnTo>
                  <a:lnTo>
                    <a:pt x="524" y="369"/>
                  </a:lnTo>
                  <a:lnTo>
                    <a:pt x="521" y="412"/>
                  </a:lnTo>
                  <a:lnTo>
                    <a:pt x="536" y="657"/>
                  </a:lnTo>
                  <a:lnTo>
                    <a:pt x="538" y="673"/>
                  </a:lnTo>
                  <a:lnTo>
                    <a:pt x="551" y="678"/>
                  </a:lnTo>
                  <a:lnTo>
                    <a:pt x="559" y="657"/>
                  </a:lnTo>
                  <a:lnTo>
                    <a:pt x="549" y="440"/>
                  </a:lnTo>
                  <a:lnTo>
                    <a:pt x="554" y="220"/>
                  </a:lnTo>
                  <a:lnTo>
                    <a:pt x="557" y="220"/>
                  </a:lnTo>
                  <a:lnTo>
                    <a:pt x="559" y="286"/>
                  </a:lnTo>
                  <a:lnTo>
                    <a:pt x="575" y="446"/>
                  </a:lnTo>
                  <a:lnTo>
                    <a:pt x="582" y="593"/>
                  </a:lnTo>
                  <a:lnTo>
                    <a:pt x="586" y="648"/>
                  </a:lnTo>
                  <a:lnTo>
                    <a:pt x="582" y="683"/>
                  </a:lnTo>
                  <a:lnTo>
                    <a:pt x="564" y="711"/>
                  </a:lnTo>
                  <a:lnTo>
                    <a:pt x="535" y="731"/>
                  </a:lnTo>
                  <a:lnTo>
                    <a:pt x="504" y="741"/>
                  </a:lnTo>
                  <a:lnTo>
                    <a:pt x="446" y="769"/>
                  </a:lnTo>
                  <a:lnTo>
                    <a:pt x="387" y="795"/>
                  </a:lnTo>
                  <a:lnTo>
                    <a:pt x="270" y="846"/>
                  </a:lnTo>
                  <a:lnTo>
                    <a:pt x="215" y="874"/>
                  </a:lnTo>
                  <a:lnTo>
                    <a:pt x="160" y="903"/>
                  </a:lnTo>
                  <a:lnTo>
                    <a:pt x="87" y="946"/>
                  </a:lnTo>
                  <a:lnTo>
                    <a:pt x="14" y="992"/>
                  </a:lnTo>
                  <a:lnTo>
                    <a:pt x="0" y="976"/>
                  </a:lnTo>
                  <a:lnTo>
                    <a:pt x="66" y="933"/>
                  </a:lnTo>
                  <a:lnTo>
                    <a:pt x="133" y="893"/>
                  </a:lnTo>
                  <a:lnTo>
                    <a:pt x="200" y="855"/>
                  </a:lnTo>
                  <a:lnTo>
                    <a:pt x="270" y="820"/>
                  </a:lnTo>
                  <a:lnTo>
                    <a:pt x="366" y="771"/>
                  </a:lnTo>
                  <a:lnTo>
                    <a:pt x="436" y="743"/>
                  </a:lnTo>
                  <a:lnTo>
                    <a:pt x="502" y="711"/>
                  </a:lnTo>
                  <a:lnTo>
                    <a:pt x="505" y="655"/>
                  </a:lnTo>
                  <a:lnTo>
                    <a:pt x="492" y="474"/>
                  </a:lnTo>
                  <a:lnTo>
                    <a:pt x="492" y="344"/>
                  </a:lnTo>
                  <a:lnTo>
                    <a:pt x="499" y="221"/>
                  </a:lnTo>
                  <a:lnTo>
                    <a:pt x="508" y="168"/>
                  </a:lnTo>
                  <a:lnTo>
                    <a:pt x="515" y="145"/>
                  </a:lnTo>
                  <a:lnTo>
                    <a:pt x="536" y="134"/>
                  </a:lnTo>
                  <a:lnTo>
                    <a:pt x="546" y="130"/>
                  </a:lnTo>
                  <a:lnTo>
                    <a:pt x="541" y="122"/>
                  </a:lnTo>
                  <a:lnTo>
                    <a:pt x="515" y="122"/>
                  </a:lnTo>
                  <a:lnTo>
                    <a:pt x="466" y="148"/>
                  </a:lnTo>
                  <a:lnTo>
                    <a:pt x="417" y="173"/>
                  </a:lnTo>
                  <a:lnTo>
                    <a:pt x="369" y="198"/>
                  </a:lnTo>
                  <a:lnTo>
                    <a:pt x="320" y="224"/>
                  </a:lnTo>
                  <a:lnTo>
                    <a:pt x="271" y="251"/>
                  </a:lnTo>
                  <a:lnTo>
                    <a:pt x="222" y="278"/>
                  </a:lnTo>
                  <a:lnTo>
                    <a:pt x="174" y="305"/>
                  </a:lnTo>
                  <a:lnTo>
                    <a:pt x="126" y="333"/>
                  </a:lnTo>
                  <a:lnTo>
                    <a:pt x="89" y="355"/>
                  </a:lnTo>
                  <a:lnTo>
                    <a:pt x="63" y="335"/>
                  </a:lnTo>
                  <a:lnTo>
                    <a:pt x="126" y="295"/>
                  </a:lnTo>
                  <a:lnTo>
                    <a:pt x="189" y="256"/>
                  </a:lnTo>
                  <a:lnTo>
                    <a:pt x="272" y="213"/>
                  </a:lnTo>
                  <a:lnTo>
                    <a:pt x="355" y="166"/>
                  </a:lnTo>
                  <a:lnTo>
                    <a:pt x="437" y="122"/>
                  </a:lnTo>
                  <a:lnTo>
                    <a:pt x="522" y="83"/>
                  </a:lnTo>
                  <a:lnTo>
                    <a:pt x="553" y="87"/>
                  </a:lnTo>
                  <a:lnTo>
                    <a:pt x="576" y="81"/>
                  </a:lnTo>
                  <a:lnTo>
                    <a:pt x="640" y="52"/>
                  </a:lnTo>
                  <a:lnTo>
                    <a:pt x="687" y="25"/>
                  </a:lnTo>
                  <a:lnTo>
                    <a:pt x="735" y="0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4" name="Freeform 64"/>
            <p:cNvSpPr>
              <a:spLocks/>
            </p:cNvSpPr>
            <p:nvPr/>
          </p:nvSpPr>
          <p:spPr bwMode="auto">
            <a:xfrm>
              <a:off x="2005" y="1659"/>
              <a:ext cx="33" cy="39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1" y="39"/>
                </a:cxn>
                <a:cxn ang="0">
                  <a:pos x="53" y="86"/>
                </a:cxn>
                <a:cxn ang="0">
                  <a:pos x="34" y="397"/>
                </a:cxn>
                <a:cxn ang="0">
                  <a:pos x="47" y="649"/>
                </a:cxn>
                <a:cxn ang="0">
                  <a:pos x="55" y="766"/>
                </a:cxn>
                <a:cxn ang="0">
                  <a:pos x="60" y="873"/>
                </a:cxn>
                <a:cxn ang="0">
                  <a:pos x="76" y="1005"/>
                </a:cxn>
                <a:cxn ang="0">
                  <a:pos x="100" y="1250"/>
                </a:cxn>
                <a:cxn ang="0">
                  <a:pos x="132" y="1492"/>
                </a:cxn>
                <a:cxn ang="0">
                  <a:pos x="122" y="1566"/>
                </a:cxn>
                <a:cxn ang="0">
                  <a:pos x="104" y="1533"/>
                </a:cxn>
                <a:cxn ang="0">
                  <a:pos x="99" y="1492"/>
                </a:cxn>
                <a:cxn ang="0">
                  <a:pos x="70" y="1248"/>
                </a:cxn>
                <a:cxn ang="0">
                  <a:pos x="42" y="975"/>
                </a:cxn>
                <a:cxn ang="0">
                  <a:pos x="16" y="712"/>
                </a:cxn>
                <a:cxn ang="0">
                  <a:pos x="0" y="335"/>
                </a:cxn>
                <a:cxn ang="0">
                  <a:pos x="11" y="172"/>
                </a:cxn>
                <a:cxn ang="0">
                  <a:pos x="41" y="12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32" h="1566">
                  <a:moveTo>
                    <a:pt x="50" y="0"/>
                  </a:moveTo>
                  <a:lnTo>
                    <a:pt x="61" y="39"/>
                  </a:lnTo>
                  <a:lnTo>
                    <a:pt x="53" y="86"/>
                  </a:lnTo>
                  <a:lnTo>
                    <a:pt x="34" y="397"/>
                  </a:lnTo>
                  <a:lnTo>
                    <a:pt x="47" y="649"/>
                  </a:lnTo>
                  <a:lnTo>
                    <a:pt x="55" y="766"/>
                  </a:lnTo>
                  <a:lnTo>
                    <a:pt x="60" y="873"/>
                  </a:lnTo>
                  <a:lnTo>
                    <a:pt x="76" y="1005"/>
                  </a:lnTo>
                  <a:lnTo>
                    <a:pt x="100" y="1250"/>
                  </a:lnTo>
                  <a:lnTo>
                    <a:pt x="132" y="1492"/>
                  </a:lnTo>
                  <a:lnTo>
                    <a:pt x="122" y="1566"/>
                  </a:lnTo>
                  <a:lnTo>
                    <a:pt x="104" y="1533"/>
                  </a:lnTo>
                  <a:lnTo>
                    <a:pt x="99" y="1492"/>
                  </a:lnTo>
                  <a:lnTo>
                    <a:pt x="70" y="1248"/>
                  </a:lnTo>
                  <a:lnTo>
                    <a:pt x="42" y="975"/>
                  </a:lnTo>
                  <a:lnTo>
                    <a:pt x="16" y="712"/>
                  </a:lnTo>
                  <a:lnTo>
                    <a:pt x="0" y="335"/>
                  </a:lnTo>
                  <a:lnTo>
                    <a:pt x="11" y="172"/>
                  </a:lnTo>
                  <a:lnTo>
                    <a:pt x="41" y="12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5" name="Freeform 65"/>
            <p:cNvSpPr>
              <a:spLocks/>
            </p:cNvSpPr>
            <p:nvPr/>
          </p:nvSpPr>
          <p:spPr bwMode="auto">
            <a:xfrm>
              <a:off x="1851" y="1697"/>
              <a:ext cx="55" cy="133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01" y="15"/>
                </a:cxn>
                <a:cxn ang="0">
                  <a:pos x="208" y="45"/>
                </a:cxn>
                <a:cxn ang="0">
                  <a:pos x="199" y="113"/>
                </a:cxn>
                <a:cxn ang="0">
                  <a:pos x="172" y="120"/>
                </a:cxn>
                <a:cxn ang="0">
                  <a:pos x="171" y="63"/>
                </a:cxn>
                <a:cxn ang="0">
                  <a:pos x="61" y="133"/>
                </a:cxn>
                <a:cxn ang="0">
                  <a:pos x="52" y="387"/>
                </a:cxn>
                <a:cxn ang="0">
                  <a:pos x="81" y="482"/>
                </a:cxn>
                <a:cxn ang="0">
                  <a:pos x="85" y="480"/>
                </a:cxn>
                <a:cxn ang="0">
                  <a:pos x="179" y="433"/>
                </a:cxn>
                <a:cxn ang="0">
                  <a:pos x="188" y="410"/>
                </a:cxn>
                <a:cxn ang="0">
                  <a:pos x="183" y="382"/>
                </a:cxn>
                <a:cxn ang="0">
                  <a:pos x="171" y="152"/>
                </a:cxn>
                <a:cxn ang="0">
                  <a:pos x="199" y="139"/>
                </a:cxn>
                <a:cxn ang="0">
                  <a:pos x="202" y="276"/>
                </a:cxn>
                <a:cxn ang="0">
                  <a:pos x="219" y="408"/>
                </a:cxn>
                <a:cxn ang="0">
                  <a:pos x="212" y="447"/>
                </a:cxn>
                <a:cxn ang="0">
                  <a:pos x="131" y="489"/>
                </a:cxn>
                <a:cxn ang="0">
                  <a:pos x="48" y="529"/>
                </a:cxn>
                <a:cxn ang="0">
                  <a:pos x="14" y="471"/>
                </a:cxn>
                <a:cxn ang="0">
                  <a:pos x="5" y="401"/>
                </a:cxn>
                <a:cxn ang="0">
                  <a:pos x="0" y="299"/>
                </a:cxn>
                <a:cxn ang="0">
                  <a:pos x="3" y="199"/>
                </a:cxn>
                <a:cxn ang="0">
                  <a:pos x="5" y="108"/>
                </a:cxn>
                <a:cxn ang="0">
                  <a:pos x="34" y="77"/>
                </a:cxn>
                <a:cxn ang="0">
                  <a:pos x="75" y="53"/>
                </a:cxn>
                <a:cxn ang="0">
                  <a:pos x="123" y="23"/>
                </a:cxn>
                <a:cxn ang="0">
                  <a:pos x="172" y="0"/>
                </a:cxn>
                <a:cxn ang="0">
                  <a:pos x="172" y="0"/>
                </a:cxn>
              </a:cxnLst>
              <a:rect l="0" t="0" r="r" b="b"/>
              <a:pathLst>
                <a:path w="219" h="529">
                  <a:moveTo>
                    <a:pt x="172" y="0"/>
                  </a:moveTo>
                  <a:lnTo>
                    <a:pt x="201" y="15"/>
                  </a:lnTo>
                  <a:lnTo>
                    <a:pt x="208" y="45"/>
                  </a:lnTo>
                  <a:lnTo>
                    <a:pt x="199" y="113"/>
                  </a:lnTo>
                  <a:lnTo>
                    <a:pt x="172" y="120"/>
                  </a:lnTo>
                  <a:lnTo>
                    <a:pt x="171" y="63"/>
                  </a:lnTo>
                  <a:lnTo>
                    <a:pt x="61" y="133"/>
                  </a:lnTo>
                  <a:lnTo>
                    <a:pt x="52" y="387"/>
                  </a:lnTo>
                  <a:lnTo>
                    <a:pt x="81" y="482"/>
                  </a:lnTo>
                  <a:lnTo>
                    <a:pt x="85" y="480"/>
                  </a:lnTo>
                  <a:lnTo>
                    <a:pt x="179" y="433"/>
                  </a:lnTo>
                  <a:lnTo>
                    <a:pt x="188" y="410"/>
                  </a:lnTo>
                  <a:lnTo>
                    <a:pt x="183" y="382"/>
                  </a:lnTo>
                  <a:lnTo>
                    <a:pt x="171" y="152"/>
                  </a:lnTo>
                  <a:lnTo>
                    <a:pt x="199" y="139"/>
                  </a:lnTo>
                  <a:lnTo>
                    <a:pt x="202" y="276"/>
                  </a:lnTo>
                  <a:lnTo>
                    <a:pt x="219" y="408"/>
                  </a:lnTo>
                  <a:lnTo>
                    <a:pt x="212" y="447"/>
                  </a:lnTo>
                  <a:lnTo>
                    <a:pt x="131" y="489"/>
                  </a:lnTo>
                  <a:lnTo>
                    <a:pt x="48" y="529"/>
                  </a:lnTo>
                  <a:lnTo>
                    <a:pt x="14" y="471"/>
                  </a:lnTo>
                  <a:lnTo>
                    <a:pt x="5" y="401"/>
                  </a:lnTo>
                  <a:lnTo>
                    <a:pt x="0" y="299"/>
                  </a:lnTo>
                  <a:lnTo>
                    <a:pt x="3" y="199"/>
                  </a:lnTo>
                  <a:lnTo>
                    <a:pt x="5" y="108"/>
                  </a:lnTo>
                  <a:lnTo>
                    <a:pt x="34" y="77"/>
                  </a:lnTo>
                  <a:lnTo>
                    <a:pt x="75" y="53"/>
                  </a:lnTo>
                  <a:lnTo>
                    <a:pt x="123" y="23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6" name="Freeform 66"/>
            <p:cNvSpPr>
              <a:spLocks/>
            </p:cNvSpPr>
            <p:nvPr/>
          </p:nvSpPr>
          <p:spPr bwMode="auto">
            <a:xfrm>
              <a:off x="1709" y="1719"/>
              <a:ext cx="101" cy="183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00" y="21"/>
                </a:cxn>
                <a:cxn ang="0">
                  <a:pos x="403" y="39"/>
                </a:cxn>
                <a:cxn ang="0">
                  <a:pos x="386" y="52"/>
                </a:cxn>
                <a:cxn ang="0">
                  <a:pos x="360" y="43"/>
                </a:cxn>
                <a:cxn ang="0">
                  <a:pos x="335" y="50"/>
                </a:cxn>
                <a:cxn ang="0">
                  <a:pos x="266" y="133"/>
                </a:cxn>
                <a:cxn ang="0">
                  <a:pos x="253" y="341"/>
                </a:cxn>
                <a:cxn ang="0">
                  <a:pos x="277" y="609"/>
                </a:cxn>
                <a:cxn ang="0">
                  <a:pos x="307" y="627"/>
                </a:cxn>
                <a:cxn ang="0">
                  <a:pos x="303" y="657"/>
                </a:cxn>
                <a:cxn ang="0">
                  <a:pos x="265" y="691"/>
                </a:cxn>
                <a:cxn ang="0">
                  <a:pos x="220" y="722"/>
                </a:cxn>
                <a:cxn ang="0">
                  <a:pos x="193" y="732"/>
                </a:cxn>
                <a:cxn ang="0">
                  <a:pos x="186" y="711"/>
                </a:cxn>
                <a:cxn ang="0">
                  <a:pos x="238" y="678"/>
                </a:cxn>
                <a:cxn ang="0">
                  <a:pos x="295" y="657"/>
                </a:cxn>
                <a:cxn ang="0">
                  <a:pos x="295" y="651"/>
                </a:cxn>
                <a:cxn ang="0">
                  <a:pos x="262" y="641"/>
                </a:cxn>
                <a:cxn ang="0">
                  <a:pos x="243" y="616"/>
                </a:cxn>
                <a:cxn ang="0">
                  <a:pos x="232" y="549"/>
                </a:cxn>
                <a:cxn ang="0">
                  <a:pos x="221" y="373"/>
                </a:cxn>
                <a:cxn ang="0">
                  <a:pos x="224" y="195"/>
                </a:cxn>
                <a:cxn ang="0">
                  <a:pos x="166" y="232"/>
                </a:cxn>
                <a:cxn ang="0">
                  <a:pos x="137" y="247"/>
                </a:cxn>
                <a:cxn ang="0">
                  <a:pos x="105" y="239"/>
                </a:cxn>
                <a:cxn ang="0">
                  <a:pos x="9" y="286"/>
                </a:cxn>
                <a:cxn ang="0">
                  <a:pos x="2" y="292"/>
                </a:cxn>
                <a:cxn ang="0">
                  <a:pos x="0" y="265"/>
                </a:cxn>
                <a:cxn ang="0">
                  <a:pos x="19" y="247"/>
                </a:cxn>
                <a:cxn ang="0">
                  <a:pos x="71" y="217"/>
                </a:cxn>
                <a:cxn ang="0">
                  <a:pos x="128" y="210"/>
                </a:cxn>
                <a:cxn ang="0">
                  <a:pos x="181" y="176"/>
                </a:cxn>
                <a:cxn ang="0">
                  <a:pos x="232" y="145"/>
                </a:cxn>
                <a:cxn ang="0">
                  <a:pos x="241" y="92"/>
                </a:cxn>
                <a:cxn ang="0">
                  <a:pos x="253" y="70"/>
                </a:cxn>
                <a:cxn ang="0">
                  <a:pos x="274" y="52"/>
                </a:cxn>
                <a:cxn ang="0">
                  <a:pos x="318" y="25"/>
                </a:cxn>
                <a:cxn ang="0">
                  <a:pos x="363" y="0"/>
                </a:cxn>
                <a:cxn ang="0">
                  <a:pos x="363" y="0"/>
                </a:cxn>
              </a:cxnLst>
              <a:rect l="0" t="0" r="r" b="b"/>
              <a:pathLst>
                <a:path w="403" h="732">
                  <a:moveTo>
                    <a:pt x="363" y="0"/>
                  </a:moveTo>
                  <a:lnTo>
                    <a:pt x="400" y="21"/>
                  </a:lnTo>
                  <a:lnTo>
                    <a:pt x="403" y="39"/>
                  </a:lnTo>
                  <a:lnTo>
                    <a:pt x="386" y="52"/>
                  </a:lnTo>
                  <a:lnTo>
                    <a:pt x="360" y="43"/>
                  </a:lnTo>
                  <a:lnTo>
                    <a:pt x="335" y="50"/>
                  </a:lnTo>
                  <a:lnTo>
                    <a:pt x="266" y="133"/>
                  </a:lnTo>
                  <a:lnTo>
                    <a:pt x="253" y="341"/>
                  </a:lnTo>
                  <a:lnTo>
                    <a:pt x="277" y="609"/>
                  </a:lnTo>
                  <a:lnTo>
                    <a:pt x="307" y="627"/>
                  </a:lnTo>
                  <a:lnTo>
                    <a:pt x="303" y="657"/>
                  </a:lnTo>
                  <a:lnTo>
                    <a:pt x="265" y="691"/>
                  </a:lnTo>
                  <a:lnTo>
                    <a:pt x="220" y="722"/>
                  </a:lnTo>
                  <a:lnTo>
                    <a:pt x="193" y="732"/>
                  </a:lnTo>
                  <a:lnTo>
                    <a:pt x="186" y="711"/>
                  </a:lnTo>
                  <a:lnTo>
                    <a:pt x="238" y="678"/>
                  </a:lnTo>
                  <a:lnTo>
                    <a:pt x="295" y="657"/>
                  </a:lnTo>
                  <a:lnTo>
                    <a:pt x="295" y="651"/>
                  </a:lnTo>
                  <a:lnTo>
                    <a:pt x="262" y="641"/>
                  </a:lnTo>
                  <a:lnTo>
                    <a:pt x="243" y="616"/>
                  </a:lnTo>
                  <a:lnTo>
                    <a:pt x="232" y="549"/>
                  </a:lnTo>
                  <a:lnTo>
                    <a:pt x="221" y="373"/>
                  </a:lnTo>
                  <a:lnTo>
                    <a:pt x="224" y="195"/>
                  </a:lnTo>
                  <a:lnTo>
                    <a:pt x="166" y="232"/>
                  </a:lnTo>
                  <a:lnTo>
                    <a:pt x="137" y="247"/>
                  </a:lnTo>
                  <a:lnTo>
                    <a:pt x="105" y="239"/>
                  </a:lnTo>
                  <a:lnTo>
                    <a:pt x="9" y="286"/>
                  </a:lnTo>
                  <a:lnTo>
                    <a:pt x="2" y="292"/>
                  </a:lnTo>
                  <a:lnTo>
                    <a:pt x="0" y="265"/>
                  </a:lnTo>
                  <a:lnTo>
                    <a:pt x="19" y="247"/>
                  </a:lnTo>
                  <a:lnTo>
                    <a:pt x="71" y="217"/>
                  </a:lnTo>
                  <a:lnTo>
                    <a:pt x="128" y="210"/>
                  </a:lnTo>
                  <a:lnTo>
                    <a:pt x="181" y="176"/>
                  </a:lnTo>
                  <a:lnTo>
                    <a:pt x="232" y="145"/>
                  </a:lnTo>
                  <a:lnTo>
                    <a:pt x="241" y="92"/>
                  </a:lnTo>
                  <a:lnTo>
                    <a:pt x="253" y="70"/>
                  </a:lnTo>
                  <a:lnTo>
                    <a:pt x="274" y="52"/>
                  </a:lnTo>
                  <a:lnTo>
                    <a:pt x="318" y="25"/>
                  </a:lnTo>
                  <a:lnTo>
                    <a:pt x="363" y="0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7" name="Freeform 67"/>
            <p:cNvSpPr>
              <a:spLocks/>
            </p:cNvSpPr>
            <p:nvPr/>
          </p:nvSpPr>
          <p:spPr bwMode="auto">
            <a:xfrm>
              <a:off x="2049" y="1738"/>
              <a:ext cx="46" cy="3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9" y="6"/>
                </a:cxn>
                <a:cxn ang="0">
                  <a:pos x="131" y="39"/>
                </a:cxn>
                <a:cxn ang="0">
                  <a:pos x="186" y="135"/>
                </a:cxn>
                <a:cxn ang="0">
                  <a:pos x="184" y="144"/>
                </a:cxn>
                <a:cxn ang="0">
                  <a:pos x="145" y="120"/>
                </a:cxn>
                <a:cxn ang="0">
                  <a:pos x="122" y="74"/>
                </a:cxn>
                <a:cxn ang="0">
                  <a:pos x="92" y="41"/>
                </a:cxn>
                <a:cxn ang="0">
                  <a:pos x="49" y="28"/>
                </a:cxn>
                <a:cxn ang="0">
                  <a:pos x="44" y="44"/>
                </a:cxn>
                <a:cxn ang="0">
                  <a:pos x="57" y="54"/>
                </a:cxn>
                <a:cxn ang="0">
                  <a:pos x="92" y="71"/>
                </a:cxn>
                <a:cxn ang="0">
                  <a:pos x="100" y="87"/>
                </a:cxn>
                <a:cxn ang="0">
                  <a:pos x="35" y="82"/>
                </a:cxn>
                <a:cxn ang="0">
                  <a:pos x="0" y="34"/>
                </a:cxn>
                <a:cxn ang="0">
                  <a:pos x="11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186" h="144">
                  <a:moveTo>
                    <a:pt x="35" y="0"/>
                  </a:moveTo>
                  <a:lnTo>
                    <a:pt x="89" y="6"/>
                  </a:lnTo>
                  <a:lnTo>
                    <a:pt x="131" y="39"/>
                  </a:lnTo>
                  <a:lnTo>
                    <a:pt x="186" y="135"/>
                  </a:lnTo>
                  <a:lnTo>
                    <a:pt x="184" y="144"/>
                  </a:lnTo>
                  <a:lnTo>
                    <a:pt x="145" y="120"/>
                  </a:lnTo>
                  <a:lnTo>
                    <a:pt x="122" y="74"/>
                  </a:lnTo>
                  <a:lnTo>
                    <a:pt x="92" y="41"/>
                  </a:lnTo>
                  <a:lnTo>
                    <a:pt x="49" y="28"/>
                  </a:lnTo>
                  <a:lnTo>
                    <a:pt x="44" y="44"/>
                  </a:lnTo>
                  <a:lnTo>
                    <a:pt x="57" y="54"/>
                  </a:lnTo>
                  <a:lnTo>
                    <a:pt x="92" y="71"/>
                  </a:lnTo>
                  <a:lnTo>
                    <a:pt x="100" y="87"/>
                  </a:lnTo>
                  <a:lnTo>
                    <a:pt x="35" y="82"/>
                  </a:lnTo>
                  <a:lnTo>
                    <a:pt x="0" y="34"/>
                  </a:lnTo>
                  <a:lnTo>
                    <a:pt x="11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8" name="Freeform 68"/>
            <p:cNvSpPr>
              <a:spLocks/>
            </p:cNvSpPr>
            <p:nvPr/>
          </p:nvSpPr>
          <p:spPr bwMode="auto">
            <a:xfrm>
              <a:off x="2069" y="1754"/>
              <a:ext cx="136" cy="245"/>
            </a:xfrm>
            <a:custGeom>
              <a:avLst/>
              <a:gdLst/>
              <a:ahLst/>
              <a:cxnLst>
                <a:cxn ang="0">
                  <a:pos x="436" y="14"/>
                </a:cxn>
                <a:cxn ang="0">
                  <a:pos x="368" y="74"/>
                </a:cxn>
                <a:cxn ang="0">
                  <a:pos x="469" y="49"/>
                </a:cxn>
                <a:cxn ang="0">
                  <a:pos x="400" y="113"/>
                </a:cxn>
                <a:cxn ang="0">
                  <a:pos x="541" y="96"/>
                </a:cxn>
                <a:cxn ang="0">
                  <a:pos x="492" y="124"/>
                </a:cxn>
                <a:cxn ang="0">
                  <a:pos x="514" y="184"/>
                </a:cxn>
                <a:cxn ang="0">
                  <a:pos x="511" y="243"/>
                </a:cxn>
                <a:cxn ang="0">
                  <a:pos x="506" y="320"/>
                </a:cxn>
                <a:cxn ang="0">
                  <a:pos x="490" y="395"/>
                </a:cxn>
                <a:cxn ang="0">
                  <a:pos x="450" y="459"/>
                </a:cxn>
                <a:cxn ang="0">
                  <a:pos x="530" y="566"/>
                </a:cxn>
                <a:cxn ang="0">
                  <a:pos x="530" y="710"/>
                </a:cxn>
                <a:cxn ang="0">
                  <a:pos x="484" y="772"/>
                </a:cxn>
                <a:cxn ang="0">
                  <a:pos x="418" y="807"/>
                </a:cxn>
                <a:cxn ang="0">
                  <a:pos x="360" y="901"/>
                </a:cxn>
                <a:cxn ang="0">
                  <a:pos x="276" y="978"/>
                </a:cxn>
                <a:cxn ang="0">
                  <a:pos x="237" y="949"/>
                </a:cxn>
                <a:cxn ang="0">
                  <a:pos x="335" y="856"/>
                </a:cxn>
                <a:cxn ang="0">
                  <a:pos x="415" y="728"/>
                </a:cxn>
                <a:cxn ang="0">
                  <a:pos x="429" y="766"/>
                </a:cxn>
                <a:cxn ang="0">
                  <a:pos x="494" y="690"/>
                </a:cxn>
                <a:cxn ang="0">
                  <a:pos x="483" y="571"/>
                </a:cxn>
                <a:cxn ang="0">
                  <a:pos x="421" y="582"/>
                </a:cxn>
                <a:cxn ang="0">
                  <a:pos x="398" y="537"/>
                </a:cxn>
                <a:cxn ang="0">
                  <a:pos x="367" y="221"/>
                </a:cxn>
                <a:cxn ang="0">
                  <a:pos x="235" y="193"/>
                </a:cxn>
                <a:cxn ang="0">
                  <a:pos x="95" y="275"/>
                </a:cxn>
                <a:cxn ang="0">
                  <a:pos x="27" y="332"/>
                </a:cxn>
                <a:cxn ang="0">
                  <a:pos x="7" y="312"/>
                </a:cxn>
                <a:cxn ang="0">
                  <a:pos x="89" y="232"/>
                </a:cxn>
                <a:cxn ang="0">
                  <a:pos x="121" y="177"/>
                </a:cxn>
                <a:cxn ang="0">
                  <a:pos x="121" y="141"/>
                </a:cxn>
                <a:cxn ang="0">
                  <a:pos x="202" y="84"/>
                </a:cxn>
                <a:cxn ang="0">
                  <a:pos x="249" y="60"/>
                </a:cxn>
                <a:cxn ang="0">
                  <a:pos x="271" y="112"/>
                </a:cxn>
                <a:cxn ang="0">
                  <a:pos x="334" y="36"/>
                </a:cxn>
                <a:cxn ang="0">
                  <a:pos x="422" y="0"/>
                </a:cxn>
              </a:cxnLst>
              <a:rect l="0" t="0" r="r" b="b"/>
              <a:pathLst>
                <a:path w="543" h="978">
                  <a:moveTo>
                    <a:pt x="422" y="0"/>
                  </a:moveTo>
                  <a:lnTo>
                    <a:pt x="436" y="14"/>
                  </a:lnTo>
                  <a:lnTo>
                    <a:pt x="415" y="31"/>
                  </a:lnTo>
                  <a:lnTo>
                    <a:pt x="368" y="74"/>
                  </a:lnTo>
                  <a:lnTo>
                    <a:pt x="417" y="57"/>
                  </a:lnTo>
                  <a:lnTo>
                    <a:pt x="469" y="49"/>
                  </a:lnTo>
                  <a:lnTo>
                    <a:pt x="438" y="84"/>
                  </a:lnTo>
                  <a:lnTo>
                    <a:pt x="400" y="113"/>
                  </a:lnTo>
                  <a:lnTo>
                    <a:pt x="470" y="91"/>
                  </a:lnTo>
                  <a:lnTo>
                    <a:pt x="541" y="96"/>
                  </a:lnTo>
                  <a:lnTo>
                    <a:pt x="521" y="113"/>
                  </a:lnTo>
                  <a:lnTo>
                    <a:pt x="492" y="124"/>
                  </a:lnTo>
                  <a:lnTo>
                    <a:pt x="477" y="150"/>
                  </a:lnTo>
                  <a:lnTo>
                    <a:pt x="514" y="184"/>
                  </a:lnTo>
                  <a:lnTo>
                    <a:pt x="520" y="227"/>
                  </a:lnTo>
                  <a:lnTo>
                    <a:pt x="511" y="243"/>
                  </a:lnTo>
                  <a:lnTo>
                    <a:pt x="514" y="271"/>
                  </a:lnTo>
                  <a:lnTo>
                    <a:pt x="506" y="320"/>
                  </a:lnTo>
                  <a:lnTo>
                    <a:pt x="497" y="371"/>
                  </a:lnTo>
                  <a:lnTo>
                    <a:pt x="490" y="395"/>
                  </a:lnTo>
                  <a:lnTo>
                    <a:pt x="472" y="415"/>
                  </a:lnTo>
                  <a:lnTo>
                    <a:pt x="450" y="459"/>
                  </a:lnTo>
                  <a:lnTo>
                    <a:pt x="443" y="524"/>
                  </a:lnTo>
                  <a:lnTo>
                    <a:pt x="530" y="566"/>
                  </a:lnTo>
                  <a:lnTo>
                    <a:pt x="543" y="637"/>
                  </a:lnTo>
                  <a:lnTo>
                    <a:pt x="530" y="710"/>
                  </a:lnTo>
                  <a:lnTo>
                    <a:pt x="511" y="743"/>
                  </a:lnTo>
                  <a:lnTo>
                    <a:pt x="484" y="772"/>
                  </a:lnTo>
                  <a:lnTo>
                    <a:pt x="453" y="794"/>
                  </a:lnTo>
                  <a:lnTo>
                    <a:pt x="418" y="807"/>
                  </a:lnTo>
                  <a:lnTo>
                    <a:pt x="393" y="856"/>
                  </a:lnTo>
                  <a:lnTo>
                    <a:pt x="360" y="901"/>
                  </a:lnTo>
                  <a:lnTo>
                    <a:pt x="321" y="943"/>
                  </a:lnTo>
                  <a:lnTo>
                    <a:pt x="276" y="978"/>
                  </a:lnTo>
                  <a:lnTo>
                    <a:pt x="254" y="976"/>
                  </a:lnTo>
                  <a:lnTo>
                    <a:pt x="237" y="949"/>
                  </a:lnTo>
                  <a:lnTo>
                    <a:pt x="232" y="940"/>
                  </a:lnTo>
                  <a:lnTo>
                    <a:pt x="335" y="856"/>
                  </a:lnTo>
                  <a:lnTo>
                    <a:pt x="387" y="737"/>
                  </a:lnTo>
                  <a:lnTo>
                    <a:pt x="415" y="728"/>
                  </a:lnTo>
                  <a:lnTo>
                    <a:pt x="423" y="759"/>
                  </a:lnTo>
                  <a:lnTo>
                    <a:pt x="429" y="766"/>
                  </a:lnTo>
                  <a:lnTo>
                    <a:pt x="470" y="734"/>
                  </a:lnTo>
                  <a:lnTo>
                    <a:pt x="494" y="690"/>
                  </a:lnTo>
                  <a:lnTo>
                    <a:pt x="498" y="589"/>
                  </a:lnTo>
                  <a:lnTo>
                    <a:pt x="483" y="571"/>
                  </a:lnTo>
                  <a:lnTo>
                    <a:pt x="461" y="565"/>
                  </a:lnTo>
                  <a:lnTo>
                    <a:pt x="421" y="582"/>
                  </a:lnTo>
                  <a:lnTo>
                    <a:pt x="395" y="570"/>
                  </a:lnTo>
                  <a:lnTo>
                    <a:pt x="398" y="537"/>
                  </a:lnTo>
                  <a:lnTo>
                    <a:pt x="405" y="270"/>
                  </a:lnTo>
                  <a:lnTo>
                    <a:pt x="367" y="221"/>
                  </a:lnTo>
                  <a:lnTo>
                    <a:pt x="313" y="192"/>
                  </a:lnTo>
                  <a:lnTo>
                    <a:pt x="235" y="193"/>
                  </a:lnTo>
                  <a:lnTo>
                    <a:pt x="164" y="225"/>
                  </a:lnTo>
                  <a:lnTo>
                    <a:pt x="95" y="275"/>
                  </a:lnTo>
                  <a:lnTo>
                    <a:pt x="61" y="303"/>
                  </a:lnTo>
                  <a:lnTo>
                    <a:pt x="27" y="332"/>
                  </a:lnTo>
                  <a:lnTo>
                    <a:pt x="0" y="332"/>
                  </a:lnTo>
                  <a:lnTo>
                    <a:pt x="7" y="312"/>
                  </a:lnTo>
                  <a:lnTo>
                    <a:pt x="48" y="271"/>
                  </a:lnTo>
                  <a:lnTo>
                    <a:pt x="89" y="232"/>
                  </a:lnTo>
                  <a:lnTo>
                    <a:pt x="94" y="201"/>
                  </a:lnTo>
                  <a:lnTo>
                    <a:pt x="121" y="177"/>
                  </a:lnTo>
                  <a:lnTo>
                    <a:pt x="107" y="157"/>
                  </a:lnTo>
                  <a:lnTo>
                    <a:pt x="121" y="141"/>
                  </a:lnTo>
                  <a:lnTo>
                    <a:pt x="175" y="120"/>
                  </a:lnTo>
                  <a:lnTo>
                    <a:pt x="202" y="84"/>
                  </a:lnTo>
                  <a:lnTo>
                    <a:pt x="222" y="66"/>
                  </a:lnTo>
                  <a:lnTo>
                    <a:pt x="249" y="60"/>
                  </a:lnTo>
                  <a:lnTo>
                    <a:pt x="263" y="85"/>
                  </a:lnTo>
                  <a:lnTo>
                    <a:pt x="271" y="112"/>
                  </a:lnTo>
                  <a:lnTo>
                    <a:pt x="298" y="70"/>
                  </a:lnTo>
                  <a:lnTo>
                    <a:pt x="334" y="36"/>
                  </a:lnTo>
                  <a:lnTo>
                    <a:pt x="377" y="12"/>
                  </a:lnTo>
                  <a:lnTo>
                    <a:pt x="422" y="0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09" name="Freeform 69"/>
            <p:cNvSpPr>
              <a:spLocks/>
            </p:cNvSpPr>
            <p:nvPr/>
          </p:nvSpPr>
          <p:spPr bwMode="auto">
            <a:xfrm>
              <a:off x="1733" y="1788"/>
              <a:ext cx="15" cy="11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" y="37"/>
                </a:cxn>
                <a:cxn ang="0">
                  <a:pos x="27" y="84"/>
                </a:cxn>
                <a:cxn ang="0">
                  <a:pos x="19" y="292"/>
                </a:cxn>
                <a:cxn ang="0">
                  <a:pos x="21" y="378"/>
                </a:cxn>
                <a:cxn ang="0">
                  <a:pos x="32" y="421"/>
                </a:cxn>
                <a:cxn ang="0">
                  <a:pos x="42" y="438"/>
                </a:cxn>
                <a:cxn ang="0">
                  <a:pos x="63" y="447"/>
                </a:cxn>
                <a:cxn ang="0">
                  <a:pos x="60" y="465"/>
                </a:cxn>
                <a:cxn ang="0">
                  <a:pos x="34" y="457"/>
                </a:cxn>
                <a:cxn ang="0">
                  <a:pos x="3" y="388"/>
                </a:cxn>
                <a:cxn ang="0">
                  <a:pos x="0" y="30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63" h="465">
                  <a:moveTo>
                    <a:pt x="25" y="0"/>
                  </a:moveTo>
                  <a:lnTo>
                    <a:pt x="34" y="37"/>
                  </a:lnTo>
                  <a:lnTo>
                    <a:pt x="27" y="84"/>
                  </a:lnTo>
                  <a:lnTo>
                    <a:pt x="19" y="292"/>
                  </a:lnTo>
                  <a:lnTo>
                    <a:pt x="21" y="378"/>
                  </a:lnTo>
                  <a:lnTo>
                    <a:pt x="32" y="421"/>
                  </a:lnTo>
                  <a:lnTo>
                    <a:pt x="42" y="438"/>
                  </a:lnTo>
                  <a:lnTo>
                    <a:pt x="63" y="447"/>
                  </a:lnTo>
                  <a:lnTo>
                    <a:pt x="60" y="465"/>
                  </a:lnTo>
                  <a:lnTo>
                    <a:pt x="34" y="457"/>
                  </a:lnTo>
                  <a:lnTo>
                    <a:pt x="3" y="388"/>
                  </a:lnTo>
                  <a:lnTo>
                    <a:pt x="0" y="30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0" name="Freeform 70"/>
            <p:cNvSpPr>
              <a:spLocks/>
            </p:cNvSpPr>
            <p:nvPr/>
          </p:nvSpPr>
          <p:spPr bwMode="auto">
            <a:xfrm>
              <a:off x="1687" y="1788"/>
              <a:ext cx="110" cy="40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3" y="132"/>
                </a:cxn>
                <a:cxn ang="0">
                  <a:pos x="52" y="339"/>
                </a:cxn>
                <a:cxn ang="0">
                  <a:pos x="43" y="763"/>
                </a:cxn>
                <a:cxn ang="0">
                  <a:pos x="43" y="771"/>
                </a:cxn>
                <a:cxn ang="0">
                  <a:pos x="43" y="780"/>
                </a:cxn>
                <a:cxn ang="0">
                  <a:pos x="44" y="797"/>
                </a:cxn>
                <a:cxn ang="0">
                  <a:pos x="44" y="801"/>
                </a:cxn>
                <a:cxn ang="0">
                  <a:pos x="44" y="804"/>
                </a:cxn>
                <a:cxn ang="0">
                  <a:pos x="44" y="813"/>
                </a:cxn>
                <a:cxn ang="0">
                  <a:pos x="44" y="830"/>
                </a:cxn>
                <a:cxn ang="0">
                  <a:pos x="44" y="846"/>
                </a:cxn>
                <a:cxn ang="0">
                  <a:pos x="44" y="851"/>
                </a:cxn>
                <a:cxn ang="0">
                  <a:pos x="44" y="853"/>
                </a:cxn>
                <a:cxn ang="0">
                  <a:pos x="44" y="853"/>
                </a:cxn>
                <a:cxn ang="0">
                  <a:pos x="44" y="855"/>
                </a:cxn>
                <a:cxn ang="0">
                  <a:pos x="44" y="855"/>
                </a:cxn>
                <a:cxn ang="0">
                  <a:pos x="44" y="855"/>
                </a:cxn>
                <a:cxn ang="0">
                  <a:pos x="44" y="860"/>
                </a:cxn>
                <a:cxn ang="0">
                  <a:pos x="44" y="863"/>
                </a:cxn>
                <a:cxn ang="0">
                  <a:pos x="44" y="880"/>
                </a:cxn>
                <a:cxn ang="0">
                  <a:pos x="44" y="896"/>
                </a:cxn>
                <a:cxn ang="0">
                  <a:pos x="53" y="1056"/>
                </a:cxn>
                <a:cxn ang="0">
                  <a:pos x="64" y="1214"/>
                </a:cxn>
                <a:cxn ang="0">
                  <a:pos x="100" y="1414"/>
                </a:cxn>
                <a:cxn ang="0">
                  <a:pos x="118" y="1477"/>
                </a:cxn>
                <a:cxn ang="0">
                  <a:pos x="147" y="1536"/>
                </a:cxn>
                <a:cxn ang="0">
                  <a:pos x="187" y="1534"/>
                </a:cxn>
                <a:cxn ang="0">
                  <a:pos x="254" y="1515"/>
                </a:cxn>
                <a:cxn ang="0">
                  <a:pos x="263" y="1530"/>
                </a:cxn>
                <a:cxn ang="0">
                  <a:pos x="225" y="1543"/>
                </a:cxn>
                <a:cxn ang="0">
                  <a:pos x="230" y="1570"/>
                </a:cxn>
                <a:cxn ang="0">
                  <a:pos x="300" y="1564"/>
                </a:cxn>
                <a:cxn ang="0">
                  <a:pos x="368" y="1537"/>
                </a:cxn>
                <a:cxn ang="0">
                  <a:pos x="413" y="1509"/>
                </a:cxn>
                <a:cxn ang="0">
                  <a:pos x="437" y="1545"/>
                </a:cxn>
                <a:cxn ang="0">
                  <a:pos x="427" y="1567"/>
                </a:cxn>
                <a:cxn ang="0">
                  <a:pos x="405" y="1579"/>
                </a:cxn>
                <a:cxn ang="0">
                  <a:pos x="353" y="1596"/>
                </a:cxn>
                <a:cxn ang="0">
                  <a:pos x="289" y="1618"/>
                </a:cxn>
                <a:cxn ang="0">
                  <a:pos x="221" y="1611"/>
                </a:cxn>
                <a:cxn ang="0">
                  <a:pos x="109" y="1567"/>
                </a:cxn>
                <a:cxn ang="0">
                  <a:pos x="64" y="1456"/>
                </a:cxn>
                <a:cxn ang="0">
                  <a:pos x="39" y="1340"/>
                </a:cxn>
                <a:cxn ang="0">
                  <a:pos x="2" y="996"/>
                </a:cxn>
                <a:cxn ang="0">
                  <a:pos x="0" y="840"/>
                </a:cxn>
                <a:cxn ang="0">
                  <a:pos x="0" y="808"/>
                </a:cxn>
                <a:cxn ang="0">
                  <a:pos x="0" y="776"/>
                </a:cxn>
                <a:cxn ang="0">
                  <a:pos x="0" y="744"/>
                </a:cxn>
                <a:cxn ang="0">
                  <a:pos x="0" y="714"/>
                </a:cxn>
                <a:cxn ang="0">
                  <a:pos x="11" y="215"/>
                </a:cxn>
                <a:cxn ang="0">
                  <a:pos x="36" y="21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437" h="1618">
                  <a:moveTo>
                    <a:pt x="63" y="0"/>
                  </a:moveTo>
                  <a:lnTo>
                    <a:pt x="53" y="132"/>
                  </a:lnTo>
                  <a:lnTo>
                    <a:pt x="52" y="339"/>
                  </a:lnTo>
                  <a:lnTo>
                    <a:pt x="43" y="763"/>
                  </a:lnTo>
                  <a:lnTo>
                    <a:pt x="43" y="771"/>
                  </a:lnTo>
                  <a:lnTo>
                    <a:pt x="43" y="780"/>
                  </a:lnTo>
                  <a:lnTo>
                    <a:pt x="44" y="797"/>
                  </a:lnTo>
                  <a:lnTo>
                    <a:pt x="44" y="801"/>
                  </a:lnTo>
                  <a:lnTo>
                    <a:pt x="44" y="804"/>
                  </a:lnTo>
                  <a:lnTo>
                    <a:pt x="44" y="813"/>
                  </a:lnTo>
                  <a:lnTo>
                    <a:pt x="44" y="830"/>
                  </a:lnTo>
                  <a:lnTo>
                    <a:pt x="44" y="846"/>
                  </a:lnTo>
                  <a:lnTo>
                    <a:pt x="44" y="851"/>
                  </a:lnTo>
                  <a:lnTo>
                    <a:pt x="44" y="853"/>
                  </a:lnTo>
                  <a:lnTo>
                    <a:pt x="44" y="853"/>
                  </a:lnTo>
                  <a:lnTo>
                    <a:pt x="44" y="855"/>
                  </a:lnTo>
                  <a:lnTo>
                    <a:pt x="44" y="855"/>
                  </a:lnTo>
                  <a:lnTo>
                    <a:pt x="44" y="855"/>
                  </a:lnTo>
                  <a:lnTo>
                    <a:pt x="44" y="860"/>
                  </a:lnTo>
                  <a:lnTo>
                    <a:pt x="44" y="863"/>
                  </a:lnTo>
                  <a:lnTo>
                    <a:pt x="44" y="880"/>
                  </a:lnTo>
                  <a:lnTo>
                    <a:pt x="44" y="896"/>
                  </a:lnTo>
                  <a:lnTo>
                    <a:pt x="53" y="1056"/>
                  </a:lnTo>
                  <a:lnTo>
                    <a:pt x="64" y="1214"/>
                  </a:lnTo>
                  <a:lnTo>
                    <a:pt x="100" y="1414"/>
                  </a:lnTo>
                  <a:lnTo>
                    <a:pt x="118" y="1477"/>
                  </a:lnTo>
                  <a:lnTo>
                    <a:pt x="147" y="1536"/>
                  </a:lnTo>
                  <a:lnTo>
                    <a:pt x="187" y="1534"/>
                  </a:lnTo>
                  <a:lnTo>
                    <a:pt x="254" y="1515"/>
                  </a:lnTo>
                  <a:lnTo>
                    <a:pt x="263" y="1530"/>
                  </a:lnTo>
                  <a:lnTo>
                    <a:pt x="225" y="1543"/>
                  </a:lnTo>
                  <a:lnTo>
                    <a:pt x="230" y="1570"/>
                  </a:lnTo>
                  <a:lnTo>
                    <a:pt x="300" y="1564"/>
                  </a:lnTo>
                  <a:lnTo>
                    <a:pt x="368" y="1537"/>
                  </a:lnTo>
                  <a:lnTo>
                    <a:pt x="413" y="1509"/>
                  </a:lnTo>
                  <a:lnTo>
                    <a:pt x="437" y="1545"/>
                  </a:lnTo>
                  <a:lnTo>
                    <a:pt x="427" y="1567"/>
                  </a:lnTo>
                  <a:lnTo>
                    <a:pt x="405" y="1579"/>
                  </a:lnTo>
                  <a:lnTo>
                    <a:pt x="353" y="1596"/>
                  </a:lnTo>
                  <a:lnTo>
                    <a:pt x="289" y="1618"/>
                  </a:lnTo>
                  <a:lnTo>
                    <a:pt x="221" y="1611"/>
                  </a:lnTo>
                  <a:lnTo>
                    <a:pt x="109" y="1567"/>
                  </a:lnTo>
                  <a:lnTo>
                    <a:pt x="64" y="1456"/>
                  </a:lnTo>
                  <a:lnTo>
                    <a:pt x="39" y="1340"/>
                  </a:lnTo>
                  <a:lnTo>
                    <a:pt x="2" y="996"/>
                  </a:lnTo>
                  <a:lnTo>
                    <a:pt x="0" y="840"/>
                  </a:lnTo>
                  <a:lnTo>
                    <a:pt x="0" y="808"/>
                  </a:lnTo>
                  <a:lnTo>
                    <a:pt x="0" y="776"/>
                  </a:lnTo>
                  <a:lnTo>
                    <a:pt x="0" y="744"/>
                  </a:lnTo>
                  <a:lnTo>
                    <a:pt x="0" y="714"/>
                  </a:lnTo>
                  <a:lnTo>
                    <a:pt x="11" y="215"/>
                  </a:lnTo>
                  <a:lnTo>
                    <a:pt x="36" y="21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1" name="Freeform 71"/>
            <p:cNvSpPr>
              <a:spLocks/>
            </p:cNvSpPr>
            <p:nvPr/>
          </p:nvSpPr>
          <p:spPr bwMode="auto">
            <a:xfrm>
              <a:off x="2109" y="1822"/>
              <a:ext cx="24" cy="12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94" y="24"/>
                </a:cxn>
                <a:cxn ang="0">
                  <a:pos x="91" y="31"/>
                </a:cxn>
                <a:cxn ang="0">
                  <a:pos x="34" y="48"/>
                </a:cxn>
                <a:cxn ang="0">
                  <a:pos x="0" y="48"/>
                </a:cxn>
                <a:cxn ang="0">
                  <a:pos x="8" y="19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94" h="48">
                  <a:moveTo>
                    <a:pt x="45" y="0"/>
                  </a:moveTo>
                  <a:lnTo>
                    <a:pt x="94" y="24"/>
                  </a:lnTo>
                  <a:lnTo>
                    <a:pt x="91" y="31"/>
                  </a:lnTo>
                  <a:lnTo>
                    <a:pt x="34" y="48"/>
                  </a:lnTo>
                  <a:lnTo>
                    <a:pt x="0" y="48"/>
                  </a:lnTo>
                  <a:lnTo>
                    <a:pt x="8" y="19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2" name="Freeform 72"/>
            <p:cNvSpPr>
              <a:spLocks/>
            </p:cNvSpPr>
            <p:nvPr/>
          </p:nvSpPr>
          <p:spPr bwMode="auto">
            <a:xfrm>
              <a:off x="2142" y="1827"/>
              <a:ext cx="10" cy="1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2" y="20"/>
                </a:cxn>
                <a:cxn ang="0">
                  <a:pos x="43" y="53"/>
                </a:cxn>
                <a:cxn ang="0">
                  <a:pos x="14" y="44"/>
                </a:cxn>
                <a:cxn ang="0">
                  <a:pos x="0" y="9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43" h="53">
                  <a:moveTo>
                    <a:pt x="5" y="0"/>
                  </a:moveTo>
                  <a:lnTo>
                    <a:pt x="32" y="20"/>
                  </a:lnTo>
                  <a:lnTo>
                    <a:pt x="43" y="53"/>
                  </a:lnTo>
                  <a:lnTo>
                    <a:pt x="14" y="44"/>
                  </a:lnTo>
                  <a:lnTo>
                    <a:pt x="0" y="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3" name="Freeform 73"/>
            <p:cNvSpPr>
              <a:spLocks/>
            </p:cNvSpPr>
            <p:nvPr/>
          </p:nvSpPr>
          <p:spPr bwMode="auto">
            <a:xfrm>
              <a:off x="2046" y="1840"/>
              <a:ext cx="20" cy="1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78" y="26"/>
                </a:cxn>
                <a:cxn ang="0">
                  <a:pos x="0" y="47"/>
                </a:cxn>
                <a:cxn ang="0">
                  <a:pos x="0" y="19"/>
                </a:cxn>
                <a:cxn ang="0">
                  <a:pos x="21" y="6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78" h="47">
                  <a:moveTo>
                    <a:pt x="36" y="0"/>
                  </a:moveTo>
                  <a:lnTo>
                    <a:pt x="78" y="26"/>
                  </a:lnTo>
                  <a:lnTo>
                    <a:pt x="0" y="47"/>
                  </a:lnTo>
                  <a:lnTo>
                    <a:pt x="0" y="19"/>
                  </a:lnTo>
                  <a:lnTo>
                    <a:pt x="21" y="6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4" name="Freeform 74"/>
            <p:cNvSpPr>
              <a:spLocks/>
            </p:cNvSpPr>
            <p:nvPr/>
          </p:nvSpPr>
          <p:spPr bwMode="auto">
            <a:xfrm>
              <a:off x="1771" y="1840"/>
              <a:ext cx="168" cy="91"/>
            </a:xfrm>
            <a:custGeom>
              <a:avLst/>
              <a:gdLst/>
              <a:ahLst/>
              <a:cxnLst>
                <a:cxn ang="0">
                  <a:pos x="664" y="0"/>
                </a:cxn>
                <a:cxn ang="0">
                  <a:pos x="674" y="15"/>
                </a:cxn>
                <a:cxn ang="0">
                  <a:pos x="650" y="27"/>
                </a:cxn>
                <a:cxn ang="0">
                  <a:pos x="595" y="54"/>
                </a:cxn>
                <a:cxn ang="0">
                  <a:pos x="540" y="76"/>
                </a:cxn>
                <a:cxn ang="0">
                  <a:pos x="429" y="120"/>
                </a:cxn>
                <a:cxn ang="0">
                  <a:pos x="378" y="151"/>
                </a:cxn>
                <a:cxn ang="0">
                  <a:pos x="328" y="179"/>
                </a:cxn>
                <a:cxn ang="0">
                  <a:pos x="278" y="207"/>
                </a:cxn>
                <a:cxn ang="0">
                  <a:pos x="228" y="234"/>
                </a:cxn>
                <a:cxn ang="0">
                  <a:pos x="178" y="262"/>
                </a:cxn>
                <a:cxn ang="0">
                  <a:pos x="128" y="292"/>
                </a:cxn>
                <a:cxn ang="0">
                  <a:pos x="79" y="323"/>
                </a:cxn>
                <a:cxn ang="0">
                  <a:pos x="30" y="356"/>
                </a:cxn>
                <a:cxn ang="0">
                  <a:pos x="0" y="363"/>
                </a:cxn>
                <a:cxn ang="0">
                  <a:pos x="6" y="336"/>
                </a:cxn>
                <a:cxn ang="0">
                  <a:pos x="83" y="293"/>
                </a:cxn>
                <a:cxn ang="0">
                  <a:pos x="160" y="253"/>
                </a:cxn>
                <a:cxn ang="0">
                  <a:pos x="237" y="212"/>
                </a:cxn>
                <a:cxn ang="0">
                  <a:pos x="314" y="167"/>
                </a:cxn>
                <a:cxn ang="0">
                  <a:pos x="399" y="125"/>
                </a:cxn>
                <a:cxn ang="0">
                  <a:pos x="483" y="82"/>
                </a:cxn>
                <a:cxn ang="0">
                  <a:pos x="574" y="40"/>
                </a:cxn>
                <a:cxn ang="0">
                  <a:pos x="664" y="0"/>
                </a:cxn>
                <a:cxn ang="0">
                  <a:pos x="664" y="0"/>
                </a:cxn>
              </a:cxnLst>
              <a:rect l="0" t="0" r="r" b="b"/>
              <a:pathLst>
                <a:path w="674" h="363">
                  <a:moveTo>
                    <a:pt x="664" y="0"/>
                  </a:moveTo>
                  <a:lnTo>
                    <a:pt x="674" y="15"/>
                  </a:lnTo>
                  <a:lnTo>
                    <a:pt x="650" y="27"/>
                  </a:lnTo>
                  <a:lnTo>
                    <a:pt x="595" y="54"/>
                  </a:lnTo>
                  <a:lnTo>
                    <a:pt x="540" y="76"/>
                  </a:lnTo>
                  <a:lnTo>
                    <a:pt x="429" y="120"/>
                  </a:lnTo>
                  <a:lnTo>
                    <a:pt x="378" y="151"/>
                  </a:lnTo>
                  <a:lnTo>
                    <a:pt x="328" y="179"/>
                  </a:lnTo>
                  <a:lnTo>
                    <a:pt x="278" y="207"/>
                  </a:lnTo>
                  <a:lnTo>
                    <a:pt x="228" y="234"/>
                  </a:lnTo>
                  <a:lnTo>
                    <a:pt x="178" y="262"/>
                  </a:lnTo>
                  <a:lnTo>
                    <a:pt x="128" y="292"/>
                  </a:lnTo>
                  <a:lnTo>
                    <a:pt x="79" y="323"/>
                  </a:lnTo>
                  <a:lnTo>
                    <a:pt x="30" y="356"/>
                  </a:lnTo>
                  <a:lnTo>
                    <a:pt x="0" y="363"/>
                  </a:lnTo>
                  <a:lnTo>
                    <a:pt x="6" y="336"/>
                  </a:lnTo>
                  <a:lnTo>
                    <a:pt x="83" y="293"/>
                  </a:lnTo>
                  <a:lnTo>
                    <a:pt x="160" y="253"/>
                  </a:lnTo>
                  <a:lnTo>
                    <a:pt x="237" y="212"/>
                  </a:lnTo>
                  <a:lnTo>
                    <a:pt x="314" y="167"/>
                  </a:lnTo>
                  <a:lnTo>
                    <a:pt x="399" y="125"/>
                  </a:lnTo>
                  <a:lnTo>
                    <a:pt x="483" y="82"/>
                  </a:lnTo>
                  <a:lnTo>
                    <a:pt x="574" y="40"/>
                  </a:lnTo>
                  <a:lnTo>
                    <a:pt x="664" y="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5" name="Freeform 75"/>
            <p:cNvSpPr>
              <a:spLocks/>
            </p:cNvSpPr>
            <p:nvPr/>
          </p:nvSpPr>
          <p:spPr bwMode="auto">
            <a:xfrm>
              <a:off x="1947" y="1843"/>
              <a:ext cx="31" cy="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8"/>
                </a:cxn>
                <a:cxn ang="0">
                  <a:pos x="34" y="43"/>
                </a:cxn>
                <a:cxn ang="0">
                  <a:pos x="36" y="76"/>
                </a:cxn>
                <a:cxn ang="0">
                  <a:pos x="37" y="211"/>
                </a:cxn>
                <a:cxn ang="0">
                  <a:pos x="53" y="414"/>
                </a:cxn>
                <a:cxn ang="0">
                  <a:pos x="67" y="510"/>
                </a:cxn>
                <a:cxn ang="0">
                  <a:pos x="87" y="605"/>
                </a:cxn>
                <a:cxn ang="0">
                  <a:pos x="104" y="692"/>
                </a:cxn>
                <a:cxn ang="0">
                  <a:pos x="122" y="779"/>
                </a:cxn>
                <a:cxn ang="0">
                  <a:pos x="125" y="810"/>
                </a:cxn>
                <a:cxn ang="0">
                  <a:pos x="106" y="814"/>
                </a:cxn>
                <a:cxn ang="0">
                  <a:pos x="59" y="614"/>
                </a:cxn>
                <a:cxn ang="0">
                  <a:pos x="25" y="409"/>
                </a:cxn>
                <a:cxn ang="0">
                  <a:pos x="9" y="82"/>
                </a:cxn>
                <a:cxn ang="0">
                  <a:pos x="15" y="2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5" h="814">
                  <a:moveTo>
                    <a:pt x="0" y="0"/>
                  </a:moveTo>
                  <a:lnTo>
                    <a:pt x="19" y="18"/>
                  </a:lnTo>
                  <a:lnTo>
                    <a:pt x="34" y="43"/>
                  </a:lnTo>
                  <a:lnTo>
                    <a:pt x="36" y="76"/>
                  </a:lnTo>
                  <a:lnTo>
                    <a:pt x="37" y="211"/>
                  </a:lnTo>
                  <a:lnTo>
                    <a:pt x="53" y="414"/>
                  </a:lnTo>
                  <a:lnTo>
                    <a:pt x="67" y="510"/>
                  </a:lnTo>
                  <a:lnTo>
                    <a:pt x="87" y="605"/>
                  </a:lnTo>
                  <a:lnTo>
                    <a:pt x="104" y="692"/>
                  </a:lnTo>
                  <a:lnTo>
                    <a:pt x="122" y="779"/>
                  </a:lnTo>
                  <a:lnTo>
                    <a:pt x="125" y="810"/>
                  </a:lnTo>
                  <a:lnTo>
                    <a:pt x="106" y="814"/>
                  </a:lnTo>
                  <a:lnTo>
                    <a:pt x="59" y="614"/>
                  </a:lnTo>
                  <a:lnTo>
                    <a:pt x="25" y="409"/>
                  </a:lnTo>
                  <a:lnTo>
                    <a:pt x="9" y="82"/>
                  </a:lnTo>
                  <a:lnTo>
                    <a:pt x="15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6" name="Freeform 76"/>
            <p:cNvSpPr>
              <a:spLocks/>
            </p:cNvSpPr>
            <p:nvPr/>
          </p:nvSpPr>
          <p:spPr bwMode="auto">
            <a:xfrm>
              <a:off x="2097" y="1847"/>
              <a:ext cx="16" cy="2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1" y="12"/>
                </a:cxn>
                <a:cxn ang="0">
                  <a:pos x="50" y="35"/>
                </a:cxn>
                <a:cxn ang="0">
                  <a:pos x="36" y="75"/>
                </a:cxn>
                <a:cxn ang="0">
                  <a:pos x="25" y="89"/>
                </a:cxn>
                <a:cxn ang="0">
                  <a:pos x="6" y="88"/>
                </a:cxn>
                <a:cxn ang="0">
                  <a:pos x="0" y="61"/>
                </a:cxn>
                <a:cxn ang="0">
                  <a:pos x="9" y="33"/>
                </a:cxn>
                <a:cxn ang="0">
                  <a:pos x="28" y="32"/>
                </a:cxn>
                <a:cxn ang="0">
                  <a:pos x="27" y="12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61" h="89">
                  <a:moveTo>
                    <a:pt x="39" y="0"/>
                  </a:moveTo>
                  <a:lnTo>
                    <a:pt x="61" y="12"/>
                  </a:lnTo>
                  <a:lnTo>
                    <a:pt x="50" y="35"/>
                  </a:lnTo>
                  <a:lnTo>
                    <a:pt x="36" y="75"/>
                  </a:lnTo>
                  <a:lnTo>
                    <a:pt x="25" y="89"/>
                  </a:lnTo>
                  <a:lnTo>
                    <a:pt x="6" y="88"/>
                  </a:lnTo>
                  <a:lnTo>
                    <a:pt x="0" y="61"/>
                  </a:lnTo>
                  <a:lnTo>
                    <a:pt x="9" y="33"/>
                  </a:lnTo>
                  <a:lnTo>
                    <a:pt x="28" y="32"/>
                  </a:lnTo>
                  <a:lnTo>
                    <a:pt x="27" y="12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7" name="Freeform 77"/>
            <p:cNvSpPr>
              <a:spLocks/>
            </p:cNvSpPr>
            <p:nvPr/>
          </p:nvSpPr>
          <p:spPr bwMode="auto">
            <a:xfrm>
              <a:off x="2208" y="1849"/>
              <a:ext cx="60" cy="24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8" y="4"/>
                </a:cxn>
                <a:cxn ang="0">
                  <a:pos x="239" y="41"/>
                </a:cxn>
                <a:cxn ang="0">
                  <a:pos x="237" y="73"/>
                </a:cxn>
                <a:cxn ang="0">
                  <a:pos x="216" y="96"/>
                </a:cxn>
                <a:cxn ang="0">
                  <a:pos x="157" y="89"/>
                </a:cxn>
                <a:cxn ang="0">
                  <a:pos x="127" y="65"/>
                </a:cxn>
                <a:cxn ang="0">
                  <a:pos x="94" y="48"/>
                </a:cxn>
                <a:cxn ang="0">
                  <a:pos x="179" y="65"/>
                </a:cxn>
                <a:cxn ang="0">
                  <a:pos x="194" y="42"/>
                </a:cxn>
                <a:cxn ang="0">
                  <a:pos x="182" y="27"/>
                </a:cxn>
                <a:cxn ang="0">
                  <a:pos x="163" y="25"/>
                </a:cxn>
                <a:cxn ang="0">
                  <a:pos x="84" y="26"/>
                </a:cxn>
                <a:cxn ang="0">
                  <a:pos x="13" y="60"/>
                </a:cxn>
                <a:cxn ang="0">
                  <a:pos x="0" y="47"/>
                </a:cxn>
                <a:cxn ang="0">
                  <a:pos x="8" y="33"/>
                </a:cxn>
                <a:cxn ang="0">
                  <a:pos x="42" y="16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239" h="96">
                  <a:moveTo>
                    <a:pt x="105" y="0"/>
                  </a:moveTo>
                  <a:lnTo>
                    <a:pt x="178" y="4"/>
                  </a:lnTo>
                  <a:lnTo>
                    <a:pt x="239" y="41"/>
                  </a:lnTo>
                  <a:lnTo>
                    <a:pt x="237" y="73"/>
                  </a:lnTo>
                  <a:lnTo>
                    <a:pt x="216" y="96"/>
                  </a:lnTo>
                  <a:lnTo>
                    <a:pt x="157" y="89"/>
                  </a:lnTo>
                  <a:lnTo>
                    <a:pt x="127" y="65"/>
                  </a:lnTo>
                  <a:lnTo>
                    <a:pt x="94" y="48"/>
                  </a:lnTo>
                  <a:lnTo>
                    <a:pt x="179" y="65"/>
                  </a:lnTo>
                  <a:lnTo>
                    <a:pt x="194" y="42"/>
                  </a:lnTo>
                  <a:lnTo>
                    <a:pt x="182" y="27"/>
                  </a:lnTo>
                  <a:lnTo>
                    <a:pt x="163" y="25"/>
                  </a:lnTo>
                  <a:lnTo>
                    <a:pt x="84" y="26"/>
                  </a:lnTo>
                  <a:lnTo>
                    <a:pt x="13" y="60"/>
                  </a:lnTo>
                  <a:lnTo>
                    <a:pt x="0" y="47"/>
                  </a:lnTo>
                  <a:lnTo>
                    <a:pt x="8" y="33"/>
                  </a:lnTo>
                  <a:lnTo>
                    <a:pt x="42" y="16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8" name="Freeform 78"/>
            <p:cNvSpPr>
              <a:spLocks/>
            </p:cNvSpPr>
            <p:nvPr/>
          </p:nvSpPr>
          <p:spPr bwMode="auto">
            <a:xfrm>
              <a:off x="2113" y="1853"/>
              <a:ext cx="15" cy="2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2" y="13"/>
                </a:cxn>
                <a:cxn ang="0">
                  <a:pos x="48" y="39"/>
                </a:cxn>
                <a:cxn ang="0">
                  <a:pos x="33" y="89"/>
                </a:cxn>
                <a:cxn ang="0">
                  <a:pos x="15" y="99"/>
                </a:cxn>
                <a:cxn ang="0">
                  <a:pos x="0" y="85"/>
                </a:cxn>
                <a:cxn ang="0">
                  <a:pos x="3" y="41"/>
                </a:cxn>
                <a:cxn ang="0">
                  <a:pos x="30" y="25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62" h="99">
                  <a:moveTo>
                    <a:pt x="37" y="0"/>
                  </a:moveTo>
                  <a:lnTo>
                    <a:pt x="62" y="13"/>
                  </a:lnTo>
                  <a:lnTo>
                    <a:pt x="48" y="39"/>
                  </a:lnTo>
                  <a:lnTo>
                    <a:pt x="33" y="89"/>
                  </a:lnTo>
                  <a:lnTo>
                    <a:pt x="15" y="99"/>
                  </a:lnTo>
                  <a:lnTo>
                    <a:pt x="0" y="85"/>
                  </a:lnTo>
                  <a:lnTo>
                    <a:pt x="3" y="41"/>
                  </a:lnTo>
                  <a:lnTo>
                    <a:pt x="30" y="25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19" name="Freeform 79"/>
            <p:cNvSpPr>
              <a:spLocks/>
            </p:cNvSpPr>
            <p:nvPr/>
          </p:nvSpPr>
          <p:spPr bwMode="auto">
            <a:xfrm>
              <a:off x="2065" y="1883"/>
              <a:ext cx="44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6"/>
                </a:cxn>
                <a:cxn ang="0">
                  <a:pos x="36" y="43"/>
                </a:cxn>
                <a:cxn ang="0">
                  <a:pos x="96" y="62"/>
                </a:cxn>
                <a:cxn ang="0">
                  <a:pos x="161" y="66"/>
                </a:cxn>
                <a:cxn ang="0">
                  <a:pos x="177" y="90"/>
                </a:cxn>
                <a:cxn ang="0">
                  <a:pos x="160" y="108"/>
                </a:cxn>
                <a:cxn ang="0">
                  <a:pos x="89" y="126"/>
                </a:cxn>
                <a:cxn ang="0">
                  <a:pos x="30" y="95"/>
                </a:cxn>
                <a:cxn ang="0">
                  <a:pos x="10" y="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7" h="126">
                  <a:moveTo>
                    <a:pt x="0" y="0"/>
                  </a:moveTo>
                  <a:lnTo>
                    <a:pt x="19" y="16"/>
                  </a:lnTo>
                  <a:lnTo>
                    <a:pt x="36" y="43"/>
                  </a:lnTo>
                  <a:lnTo>
                    <a:pt x="96" y="62"/>
                  </a:lnTo>
                  <a:lnTo>
                    <a:pt x="161" y="66"/>
                  </a:lnTo>
                  <a:lnTo>
                    <a:pt x="177" y="90"/>
                  </a:lnTo>
                  <a:lnTo>
                    <a:pt x="160" y="108"/>
                  </a:lnTo>
                  <a:lnTo>
                    <a:pt x="89" y="126"/>
                  </a:lnTo>
                  <a:lnTo>
                    <a:pt x="30" y="95"/>
                  </a:lnTo>
                  <a:lnTo>
                    <a:pt x="10" y="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0" name="Freeform 80"/>
            <p:cNvSpPr>
              <a:spLocks/>
            </p:cNvSpPr>
            <p:nvPr/>
          </p:nvSpPr>
          <p:spPr bwMode="auto">
            <a:xfrm>
              <a:off x="2166" y="1905"/>
              <a:ext cx="23" cy="22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0" y="8"/>
                </a:cxn>
                <a:cxn ang="0">
                  <a:pos x="84" y="43"/>
                </a:cxn>
                <a:cxn ang="0">
                  <a:pos x="54" y="70"/>
                </a:cxn>
                <a:cxn ang="0">
                  <a:pos x="19" y="88"/>
                </a:cxn>
                <a:cxn ang="0">
                  <a:pos x="0" y="54"/>
                </a:cxn>
                <a:cxn ang="0">
                  <a:pos x="7" y="11"/>
                </a:cxn>
                <a:cxn ang="0">
                  <a:pos x="23" y="6"/>
                </a:cxn>
                <a:cxn ang="0">
                  <a:pos x="43" y="6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90" h="88">
                  <a:moveTo>
                    <a:pt x="52" y="0"/>
                  </a:moveTo>
                  <a:lnTo>
                    <a:pt x="90" y="8"/>
                  </a:lnTo>
                  <a:lnTo>
                    <a:pt x="84" y="43"/>
                  </a:lnTo>
                  <a:lnTo>
                    <a:pt x="54" y="70"/>
                  </a:lnTo>
                  <a:lnTo>
                    <a:pt x="19" y="88"/>
                  </a:lnTo>
                  <a:lnTo>
                    <a:pt x="0" y="54"/>
                  </a:lnTo>
                  <a:lnTo>
                    <a:pt x="7" y="11"/>
                  </a:lnTo>
                  <a:lnTo>
                    <a:pt x="23" y="6"/>
                  </a:lnTo>
                  <a:lnTo>
                    <a:pt x="43" y="6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1" name="Freeform 81"/>
            <p:cNvSpPr>
              <a:spLocks/>
            </p:cNvSpPr>
            <p:nvPr/>
          </p:nvSpPr>
          <p:spPr bwMode="auto">
            <a:xfrm>
              <a:off x="1746" y="1934"/>
              <a:ext cx="13" cy="2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3" y="13"/>
                </a:cxn>
                <a:cxn ang="0">
                  <a:pos x="41" y="31"/>
                </a:cxn>
                <a:cxn ang="0">
                  <a:pos x="4" y="102"/>
                </a:cxn>
                <a:cxn ang="0">
                  <a:pos x="0" y="59"/>
                </a:cxn>
                <a:cxn ang="0">
                  <a:pos x="15" y="2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53" h="102">
                  <a:moveTo>
                    <a:pt x="39" y="0"/>
                  </a:moveTo>
                  <a:lnTo>
                    <a:pt x="53" y="13"/>
                  </a:lnTo>
                  <a:lnTo>
                    <a:pt x="41" y="31"/>
                  </a:lnTo>
                  <a:lnTo>
                    <a:pt x="4" y="102"/>
                  </a:lnTo>
                  <a:lnTo>
                    <a:pt x="0" y="59"/>
                  </a:lnTo>
                  <a:lnTo>
                    <a:pt x="15" y="2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2" name="Freeform 82"/>
            <p:cNvSpPr>
              <a:spLocks/>
            </p:cNvSpPr>
            <p:nvPr/>
          </p:nvSpPr>
          <p:spPr bwMode="auto">
            <a:xfrm>
              <a:off x="2055" y="1946"/>
              <a:ext cx="2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" y="50"/>
                </a:cxn>
                <a:cxn ang="0">
                  <a:pos x="68" y="60"/>
                </a:cxn>
                <a:cxn ang="0">
                  <a:pos x="27" y="4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" h="60">
                  <a:moveTo>
                    <a:pt x="0" y="0"/>
                  </a:moveTo>
                  <a:lnTo>
                    <a:pt x="105" y="50"/>
                  </a:lnTo>
                  <a:lnTo>
                    <a:pt x="68" y="60"/>
                  </a:lnTo>
                  <a:lnTo>
                    <a:pt x="27" y="4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3" name="Freeform 83"/>
            <p:cNvSpPr>
              <a:spLocks/>
            </p:cNvSpPr>
            <p:nvPr/>
          </p:nvSpPr>
          <p:spPr bwMode="auto">
            <a:xfrm>
              <a:off x="2180" y="1976"/>
              <a:ext cx="29" cy="6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4" y="51"/>
                </a:cxn>
                <a:cxn ang="0">
                  <a:pos x="109" y="132"/>
                </a:cxn>
                <a:cxn ang="0">
                  <a:pos x="114" y="206"/>
                </a:cxn>
                <a:cxn ang="0">
                  <a:pos x="104" y="240"/>
                </a:cxn>
                <a:cxn ang="0">
                  <a:pos x="77" y="266"/>
                </a:cxn>
                <a:cxn ang="0">
                  <a:pos x="28" y="243"/>
                </a:cxn>
                <a:cxn ang="0">
                  <a:pos x="27" y="188"/>
                </a:cxn>
                <a:cxn ang="0">
                  <a:pos x="22" y="104"/>
                </a:cxn>
                <a:cxn ang="0">
                  <a:pos x="30" y="99"/>
                </a:cxn>
                <a:cxn ang="0">
                  <a:pos x="45" y="206"/>
                </a:cxn>
                <a:cxn ang="0">
                  <a:pos x="56" y="232"/>
                </a:cxn>
                <a:cxn ang="0">
                  <a:pos x="82" y="220"/>
                </a:cxn>
                <a:cxn ang="0">
                  <a:pos x="74" y="107"/>
                </a:cxn>
                <a:cxn ang="0">
                  <a:pos x="50" y="55"/>
                </a:cxn>
                <a:cxn ang="0">
                  <a:pos x="11" y="13"/>
                </a:cxn>
                <a:cxn ang="0">
                  <a:pos x="0" y="1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4" h="266">
                  <a:moveTo>
                    <a:pt x="3" y="0"/>
                  </a:moveTo>
                  <a:lnTo>
                    <a:pt x="74" y="51"/>
                  </a:lnTo>
                  <a:lnTo>
                    <a:pt x="109" y="132"/>
                  </a:lnTo>
                  <a:lnTo>
                    <a:pt x="114" y="206"/>
                  </a:lnTo>
                  <a:lnTo>
                    <a:pt x="104" y="240"/>
                  </a:lnTo>
                  <a:lnTo>
                    <a:pt x="77" y="266"/>
                  </a:lnTo>
                  <a:lnTo>
                    <a:pt x="28" y="243"/>
                  </a:lnTo>
                  <a:lnTo>
                    <a:pt x="27" y="188"/>
                  </a:lnTo>
                  <a:lnTo>
                    <a:pt x="22" y="104"/>
                  </a:lnTo>
                  <a:lnTo>
                    <a:pt x="30" y="99"/>
                  </a:lnTo>
                  <a:lnTo>
                    <a:pt x="45" y="206"/>
                  </a:lnTo>
                  <a:lnTo>
                    <a:pt x="56" y="232"/>
                  </a:lnTo>
                  <a:lnTo>
                    <a:pt x="82" y="220"/>
                  </a:lnTo>
                  <a:lnTo>
                    <a:pt x="74" y="107"/>
                  </a:lnTo>
                  <a:lnTo>
                    <a:pt x="50" y="55"/>
                  </a:lnTo>
                  <a:lnTo>
                    <a:pt x="11" y="13"/>
                  </a:lnTo>
                  <a:lnTo>
                    <a:pt x="0" y="1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4" name="Freeform 84"/>
            <p:cNvSpPr>
              <a:spLocks/>
            </p:cNvSpPr>
            <p:nvPr/>
          </p:nvSpPr>
          <p:spPr bwMode="auto">
            <a:xfrm>
              <a:off x="2065" y="1988"/>
              <a:ext cx="66" cy="30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210" y="16"/>
                </a:cxn>
                <a:cxn ang="0">
                  <a:pos x="259" y="85"/>
                </a:cxn>
                <a:cxn ang="0">
                  <a:pos x="264" y="113"/>
                </a:cxn>
                <a:cxn ang="0">
                  <a:pos x="243" y="121"/>
                </a:cxn>
                <a:cxn ang="0">
                  <a:pos x="214" y="73"/>
                </a:cxn>
                <a:cxn ang="0">
                  <a:pos x="197" y="52"/>
                </a:cxn>
                <a:cxn ang="0">
                  <a:pos x="170" y="41"/>
                </a:cxn>
                <a:cxn ang="0">
                  <a:pos x="107" y="43"/>
                </a:cxn>
                <a:cxn ang="0">
                  <a:pos x="50" y="72"/>
                </a:cxn>
                <a:cxn ang="0">
                  <a:pos x="18" y="91"/>
                </a:cxn>
                <a:cxn ang="0">
                  <a:pos x="0" y="77"/>
                </a:cxn>
                <a:cxn ang="0">
                  <a:pos x="15" y="52"/>
                </a:cxn>
                <a:cxn ang="0">
                  <a:pos x="44" y="32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264" h="121">
                  <a:moveTo>
                    <a:pt x="123" y="0"/>
                  </a:moveTo>
                  <a:lnTo>
                    <a:pt x="210" y="16"/>
                  </a:lnTo>
                  <a:lnTo>
                    <a:pt x="259" y="85"/>
                  </a:lnTo>
                  <a:lnTo>
                    <a:pt x="264" y="113"/>
                  </a:lnTo>
                  <a:lnTo>
                    <a:pt x="243" y="121"/>
                  </a:lnTo>
                  <a:lnTo>
                    <a:pt x="214" y="73"/>
                  </a:lnTo>
                  <a:lnTo>
                    <a:pt x="197" y="52"/>
                  </a:lnTo>
                  <a:lnTo>
                    <a:pt x="170" y="41"/>
                  </a:lnTo>
                  <a:lnTo>
                    <a:pt x="107" y="43"/>
                  </a:lnTo>
                  <a:lnTo>
                    <a:pt x="50" y="72"/>
                  </a:lnTo>
                  <a:lnTo>
                    <a:pt x="18" y="91"/>
                  </a:lnTo>
                  <a:lnTo>
                    <a:pt x="0" y="77"/>
                  </a:lnTo>
                  <a:lnTo>
                    <a:pt x="15" y="52"/>
                  </a:lnTo>
                  <a:lnTo>
                    <a:pt x="44" y="32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5" name="Freeform 85"/>
            <p:cNvSpPr>
              <a:spLocks/>
            </p:cNvSpPr>
            <p:nvPr/>
          </p:nvSpPr>
          <p:spPr bwMode="auto">
            <a:xfrm>
              <a:off x="2067" y="2009"/>
              <a:ext cx="22" cy="17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3" y="13"/>
                </a:cxn>
                <a:cxn ang="0">
                  <a:pos x="58" y="27"/>
                </a:cxn>
                <a:cxn ang="0">
                  <a:pos x="30" y="50"/>
                </a:cxn>
                <a:cxn ang="0">
                  <a:pos x="1" y="67"/>
                </a:cxn>
                <a:cxn ang="0">
                  <a:pos x="0" y="54"/>
                </a:cxn>
                <a:cxn ang="0">
                  <a:pos x="1" y="42"/>
                </a:cxn>
                <a:cxn ang="0">
                  <a:pos x="17" y="26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87" h="67">
                  <a:moveTo>
                    <a:pt x="87" y="0"/>
                  </a:moveTo>
                  <a:lnTo>
                    <a:pt x="83" y="13"/>
                  </a:lnTo>
                  <a:lnTo>
                    <a:pt x="58" y="27"/>
                  </a:lnTo>
                  <a:lnTo>
                    <a:pt x="30" y="50"/>
                  </a:lnTo>
                  <a:lnTo>
                    <a:pt x="1" y="67"/>
                  </a:lnTo>
                  <a:lnTo>
                    <a:pt x="0" y="54"/>
                  </a:lnTo>
                  <a:lnTo>
                    <a:pt x="1" y="42"/>
                  </a:lnTo>
                  <a:lnTo>
                    <a:pt x="17" y="26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6" name="Freeform 86"/>
            <p:cNvSpPr>
              <a:spLocks/>
            </p:cNvSpPr>
            <p:nvPr/>
          </p:nvSpPr>
          <p:spPr bwMode="auto">
            <a:xfrm>
              <a:off x="1989" y="2017"/>
              <a:ext cx="28" cy="32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6" y="21"/>
                </a:cxn>
                <a:cxn ang="0">
                  <a:pos x="112" y="49"/>
                </a:cxn>
                <a:cxn ang="0">
                  <a:pos x="102" y="104"/>
                </a:cxn>
                <a:cxn ang="0">
                  <a:pos x="51" y="128"/>
                </a:cxn>
                <a:cxn ang="0">
                  <a:pos x="0" y="125"/>
                </a:cxn>
                <a:cxn ang="0">
                  <a:pos x="11" y="26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112" h="128">
                  <a:moveTo>
                    <a:pt x="95" y="0"/>
                  </a:moveTo>
                  <a:lnTo>
                    <a:pt x="106" y="21"/>
                  </a:lnTo>
                  <a:lnTo>
                    <a:pt x="112" y="49"/>
                  </a:lnTo>
                  <a:lnTo>
                    <a:pt x="102" y="104"/>
                  </a:lnTo>
                  <a:lnTo>
                    <a:pt x="51" y="128"/>
                  </a:lnTo>
                  <a:lnTo>
                    <a:pt x="0" y="125"/>
                  </a:lnTo>
                  <a:lnTo>
                    <a:pt x="11" y="26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7" name="Freeform 87"/>
            <p:cNvSpPr>
              <a:spLocks/>
            </p:cNvSpPr>
            <p:nvPr/>
          </p:nvSpPr>
          <p:spPr bwMode="auto">
            <a:xfrm>
              <a:off x="1865" y="2094"/>
              <a:ext cx="67" cy="29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68" y="0"/>
                </a:cxn>
                <a:cxn ang="0">
                  <a:pos x="231" y="29"/>
                </a:cxn>
                <a:cxn ang="0">
                  <a:pos x="186" y="46"/>
                </a:cxn>
                <a:cxn ang="0">
                  <a:pos x="100" y="81"/>
                </a:cxn>
                <a:cxn ang="0">
                  <a:pos x="16" y="118"/>
                </a:cxn>
                <a:cxn ang="0">
                  <a:pos x="0" y="104"/>
                </a:cxn>
                <a:cxn ang="0">
                  <a:pos x="20" y="89"/>
                </a:cxn>
                <a:cxn ang="0">
                  <a:pos x="138" y="43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268" h="118">
                  <a:moveTo>
                    <a:pt x="258" y="0"/>
                  </a:moveTo>
                  <a:lnTo>
                    <a:pt x="268" y="0"/>
                  </a:lnTo>
                  <a:lnTo>
                    <a:pt x="231" y="29"/>
                  </a:lnTo>
                  <a:lnTo>
                    <a:pt x="186" y="46"/>
                  </a:lnTo>
                  <a:lnTo>
                    <a:pt x="100" y="81"/>
                  </a:lnTo>
                  <a:lnTo>
                    <a:pt x="16" y="118"/>
                  </a:lnTo>
                  <a:lnTo>
                    <a:pt x="0" y="104"/>
                  </a:lnTo>
                  <a:lnTo>
                    <a:pt x="20" y="89"/>
                  </a:lnTo>
                  <a:lnTo>
                    <a:pt x="138" y="43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8" name="Freeform 88"/>
            <p:cNvSpPr>
              <a:spLocks/>
            </p:cNvSpPr>
            <p:nvPr/>
          </p:nvSpPr>
          <p:spPr bwMode="auto">
            <a:xfrm>
              <a:off x="1719" y="2104"/>
              <a:ext cx="41" cy="39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45" y="20"/>
                </a:cxn>
                <a:cxn ang="0">
                  <a:pos x="150" y="50"/>
                </a:cxn>
                <a:cxn ang="0">
                  <a:pos x="166" y="115"/>
                </a:cxn>
                <a:cxn ang="0">
                  <a:pos x="143" y="122"/>
                </a:cxn>
                <a:cxn ang="0">
                  <a:pos x="127" y="107"/>
                </a:cxn>
                <a:cxn ang="0">
                  <a:pos x="117" y="63"/>
                </a:cxn>
                <a:cxn ang="0">
                  <a:pos x="103" y="105"/>
                </a:cxn>
                <a:cxn ang="0">
                  <a:pos x="75" y="140"/>
                </a:cxn>
                <a:cxn ang="0">
                  <a:pos x="48" y="156"/>
                </a:cxn>
                <a:cxn ang="0">
                  <a:pos x="23" y="143"/>
                </a:cxn>
                <a:cxn ang="0">
                  <a:pos x="0" y="86"/>
                </a:cxn>
                <a:cxn ang="0">
                  <a:pos x="5" y="57"/>
                </a:cxn>
                <a:cxn ang="0">
                  <a:pos x="28" y="45"/>
                </a:cxn>
                <a:cxn ang="0">
                  <a:pos x="133" y="0"/>
                </a:cxn>
                <a:cxn ang="0">
                  <a:pos x="133" y="0"/>
                </a:cxn>
              </a:cxnLst>
              <a:rect l="0" t="0" r="r" b="b"/>
              <a:pathLst>
                <a:path w="166" h="156">
                  <a:moveTo>
                    <a:pt x="133" y="0"/>
                  </a:moveTo>
                  <a:lnTo>
                    <a:pt x="145" y="20"/>
                  </a:lnTo>
                  <a:lnTo>
                    <a:pt x="150" y="50"/>
                  </a:lnTo>
                  <a:lnTo>
                    <a:pt x="166" y="115"/>
                  </a:lnTo>
                  <a:lnTo>
                    <a:pt x="143" y="122"/>
                  </a:lnTo>
                  <a:lnTo>
                    <a:pt x="127" y="107"/>
                  </a:lnTo>
                  <a:lnTo>
                    <a:pt x="117" y="63"/>
                  </a:lnTo>
                  <a:lnTo>
                    <a:pt x="103" y="105"/>
                  </a:lnTo>
                  <a:lnTo>
                    <a:pt x="75" y="140"/>
                  </a:lnTo>
                  <a:lnTo>
                    <a:pt x="48" y="156"/>
                  </a:lnTo>
                  <a:lnTo>
                    <a:pt x="23" y="143"/>
                  </a:lnTo>
                  <a:lnTo>
                    <a:pt x="0" y="86"/>
                  </a:lnTo>
                  <a:lnTo>
                    <a:pt x="5" y="57"/>
                  </a:lnTo>
                  <a:lnTo>
                    <a:pt x="28" y="45"/>
                  </a:lnTo>
                  <a:lnTo>
                    <a:pt x="133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29" name="Freeform 89"/>
            <p:cNvSpPr>
              <a:spLocks/>
            </p:cNvSpPr>
            <p:nvPr/>
          </p:nvSpPr>
          <p:spPr bwMode="auto">
            <a:xfrm>
              <a:off x="1832" y="2233"/>
              <a:ext cx="18" cy="1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71" y="15"/>
                </a:cxn>
                <a:cxn ang="0">
                  <a:pos x="59" y="33"/>
                </a:cxn>
                <a:cxn ang="0">
                  <a:pos x="27" y="43"/>
                </a:cxn>
                <a:cxn ang="0">
                  <a:pos x="0" y="26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71" h="43">
                  <a:moveTo>
                    <a:pt x="50" y="0"/>
                  </a:moveTo>
                  <a:lnTo>
                    <a:pt x="71" y="15"/>
                  </a:lnTo>
                  <a:lnTo>
                    <a:pt x="59" y="33"/>
                  </a:lnTo>
                  <a:lnTo>
                    <a:pt x="27" y="43"/>
                  </a:lnTo>
                  <a:lnTo>
                    <a:pt x="0" y="26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0" name="Freeform 90"/>
            <p:cNvSpPr>
              <a:spLocks/>
            </p:cNvSpPr>
            <p:nvPr/>
          </p:nvSpPr>
          <p:spPr bwMode="auto">
            <a:xfrm>
              <a:off x="1843" y="2242"/>
              <a:ext cx="17" cy="1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9" y="19"/>
                </a:cxn>
                <a:cxn ang="0">
                  <a:pos x="56" y="34"/>
                </a:cxn>
                <a:cxn ang="0">
                  <a:pos x="21" y="53"/>
                </a:cxn>
                <a:cxn ang="0">
                  <a:pos x="0" y="34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69" h="53">
                  <a:moveTo>
                    <a:pt x="66" y="0"/>
                  </a:moveTo>
                  <a:lnTo>
                    <a:pt x="69" y="19"/>
                  </a:lnTo>
                  <a:lnTo>
                    <a:pt x="56" y="34"/>
                  </a:lnTo>
                  <a:lnTo>
                    <a:pt x="21" y="53"/>
                  </a:lnTo>
                  <a:lnTo>
                    <a:pt x="0" y="3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9931" name="Group 91"/>
          <p:cNvGrpSpPr>
            <a:grpSpLocks/>
          </p:cNvGrpSpPr>
          <p:nvPr/>
        </p:nvGrpSpPr>
        <p:grpSpPr bwMode="auto">
          <a:xfrm flipH="1">
            <a:off x="7154863" y="1223963"/>
            <a:ext cx="922337" cy="1098550"/>
            <a:chOff x="1687" y="1630"/>
            <a:chExt cx="581" cy="692"/>
          </a:xfrm>
        </p:grpSpPr>
        <p:sp>
          <p:nvSpPr>
            <p:cNvPr id="1059932" name="Freeform 92"/>
            <p:cNvSpPr>
              <a:spLocks/>
            </p:cNvSpPr>
            <p:nvPr/>
          </p:nvSpPr>
          <p:spPr bwMode="auto">
            <a:xfrm>
              <a:off x="1787" y="2132"/>
              <a:ext cx="237" cy="185"/>
            </a:xfrm>
            <a:custGeom>
              <a:avLst/>
              <a:gdLst/>
              <a:ahLst/>
              <a:cxnLst>
                <a:cxn ang="0">
                  <a:pos x="128" y="189"/>
                </a:cxn>
                <a:cxn ang="0">
                  <a:pos x="27" y="377"/>
                </a:cxn>
                <a:cxn ang="0">
                  <a:pos x="55" y="581"/>
                </a:cxn>
                <a:cxn ang="0">
                  <a:pos x="0" y="659"/>
                </a:cxn>
                <a:cxn ang="0">
                  <a:pos x="13" y="705"/>
                </a:cxn>
                <a:cxn ang="0">
                  <a:pos x="86" y="718"/>
                </a:cxn>
                <a:cxn ang="0">
                  <a:pos x="343" y="617"/>
                </a:cxn>
                <a:cxn ang="0">
                  <a:pos x="366" y="547"/>
                </a:cxn>
                <a:cxn ang="0">
                  <a:pos x="356" y="405"/>
                </a:cxn>
                <a:cxn ang="0">
                  <a:pos x="476" y="331"/>
                </a:cxn>
                <a:cxn ang="0">
                  <a:pos x="539" y="512"/>
                </a:cxn>
                <a:cxn ang="0">
                  <a:pos x="599" y="599"/>
                </a:cxn>
                <a:cxn ang="0">
                  <a:pos x="531" y="700"/>
                </a:cxn>
                <a:cxn ang="0">
                  <a:pos x="581" y="741"/>
                </a:cxn>
                <a:cxn ang="0">
                  <a:pos x="705" y="733"/>
                </a:cxn>
                <a:cxn ang="0">
                  <a:pos x="915" y="617"/>
                </a:cxn>
                <a:cxn ang="0">
                  <a:pos x="897" y="520"/>
                </a:cxn>
                <a:cxn ang="0">
                  <a:pos x="829" y="363"/>
                </a:cxn>
                <a:cxn ang="0">
                  <a:pos x="842" y="331"/>
                </a:cxn>
                <a:cxn ang="0">
                  <a:pos x="829" y="285"/>
                </a:cxn>
                <a:cxn ang="0">
                  <a:pos x="947" y="137"/>
                </a:cxn>
                <a:cxn ang="0">
                  <a:pos x="902" y="64"/>
                </a:cxn>
                <a:cxn ang="0">
                  <a:pos x="617" y="0"/>
                </a:cxn>
                <a:cxn ang="0">
                  <a:pos x="128" y="189"/>
                </a:cxn>
                <a:cxn ang="0">
                  <a:pos x="128" y="189"/>
                </a:cxn>
              </a:cxnLst>
              <a:rect l="0" t="0" r="r" b="b"/>
              <a:pathLst>
                <a:path w="947" h="741">
                  <a:moveTo>
                    <a:pt x="128" y="189"/>
                  </a:moveTo>
                  <a:lnTo>
                    <a:pt x="27" y="377"/>
                  </a:lnTo>
                  <a:lnTo>
                    <a:pt x="55" y="581"/>
                  </a:lnTo>
                  <a:lnTo>
                    <a:pt x="0" y="659"/>
                  </a:lnTo>
                  <a:lnTo>
                    <a:pt x="13" y="705"/>
                  </a:lnTo>
                  <a:lnTo>
                    <a:pt x="86" y="718"/>
                  </a:lnTo>
                  <a:lnTo>
                    <a:pt x="343" y="617"/>
                  </a:lnTo>
                  <a:lnTo>
                    <a:pt x="366" y="547"/>
                  </a:lnTo>
                  <a:lnTo>
                    <a:pt x="356" y="405"/>
                  </a:lnTo>
                  <a:lnTo>
                    <a:pt x="476" y="331"/>
                  </a:lnTo>
                  <a:lnTo>
                    <a:pt x="539" y="512"/>
                  </a:lnTo>
                  <a:lnTo>
                    <a:pt x="599" y="599"/>
                  </a:lnTo>
                  <a:lnTo>
                    <a:pt x="531" y="700"/>
                  </a:lnTo>
                  <a:lnTo>
                    <a:pt x="581" y="741"/>
                  </a:lnTo>
                  <a:lnTo>
                    <a:pt x="705" y="733"/>
                  </a:lnTo>
                  <a:lnTo>
                    <a:pt x="915" y="617"/>
                  </a:lnTo>
                  <a:lnTo>
                    <a:pt x="897" y="520"/>
                  </a:lnTo>
                  <a:lnTo>
                    <a:pt x="829" y="363"/>
                  </a:lnTo>
                  <a:lnTo>
                    <a:pt x="842" y="331"/>
                  </a:lnTo>
                  <a:lnTo>
                    <a:pt x="829" y="285"/>
                  </a:lnTo>
                  <a:lnTo>
                    <a:pt x="947" y="137"/>
                  </a:lnTo>
                  <a:lnTo>
                    <a:pt x="902" y="64"/>
                  </a:lnTo>
                  <a:lnTo>
                    <a:pt x="617" y="0"/>
                  </a:lnTo>
                  <a:lnTo>
                    <a:pt x="128" y="189"/>
                  </a:lnTo>
                  <a:lnTo>
                    <a:pt x="128" y="189"/>
                  </a:lnTo>
                  <a:close/>
                </a:path>
              </a:pathLst>
            </a:custGeom>
            <a:solidFill>
              <a:srgbClr val="8CBF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3" name="Freeform 93"/>
            <p:cNvSpPr>
              <a:spLocks/>
            </p:cNvSpPr>
            <p:nvPr/>
          </p:nvSpPr>
          <p:spPr bwMode="auto">
            <a:xfrm>
              <a:off x="1964" y="1988"/>
              <a:ext cx="163" cy="214"/>
            </a:xfrm>
            <a:custGeom>
              <a:avLst/>
              <a:gdLst/>
              <a:ahLst/>
              <a:cxnLst>
                <a:cxn ang="0">
                  <a:pos x="339" y="79"/>
                </a:cxn>
                <a:cxn ang="0">
                  <a:pos x="554" y="0"/>
                </a:cxn>
                <a:cxn ang="0">
                  <a:pos x="645" y="74"/>
                </a:cxn>
                <a:cxn ang="0">
                  <a:pos x="655" y="184"/>
                </a:cxn>
                <a:cxn ang="0">
                  <a:pos x="472" y="651"/>
                </a:cxn>
                <a:cxn ang="0">
                  <a:pos x="425" y="803"/>
                </a:cxn>
                <a:cxn ang="0">
                  <a:pos x="407" y="848"/>
                </a:cxn>
                <a:cxn ang="0">
                  <a:pos x="284" y="858"/>
                </a:cxn>
                <a:cxn ang="0">
                  <a:pos x="132" y="825"/>
                </a:cxn>
                <a:cxn ang="0">
                  <a:pos x="252" y="687"/>
                </a:cxn>
                <a:cxn ang="0">
                  <a:pos x="0" y="581"/>
                </a:cxn>
                <a:cxn ang="0">
                  <a:pos x="339" y="79"/>
                </a:cxn>
                <a:cxn ang="0">
                  <a:pos x="339" y="79"/>
                </a:cxn>
              </a:cxnLst>
              <a:rect l="0" t="0" r="r" b="b"/>
              <a:pathLst>
                <a:path w="655" h="858">
                  <a:moveTo>
                    <a:pt x="339" y="79"/>
                  </a:moveTo>
                  <a:lnTo>
                    <a:pt x="554" y="0"/>
                  </a:lnTo>
                  <a:lnTo>
                    <a:pt x="645" y="74"/>
                  </a:lnTo>
                  <a:lnTo>
                    <a:pt x="655" y="184"/>
                  </a:lnTo>
                  <a:lnTo>
                    <a:pt x="472" y="651"/>
                  </a:lnTo>
                  <a:lnTo>
                    <a:pt x="425" y="803"/>
                  </a:lnTo>
                  <a:lnTo>
                    <a:pt x="407" y="848"/>
                  </a:lnTo>
                  <a:lnTo>
                    <a:pt x="284" y="858"/>
                  </a:lnTo>
                  <a:lnTo>
                    <a:pt x="132" y="825"/>
                  </a:lnTo>
                  <a:lnTo>
                    <a:pt x="252" y="687"/>
                  </a:lnTo>
                  <a:lnTo>
                    <a:pt x="0" y="581"/>
                  </a:lnTo>
                  <a:lnTo>
                    <a:pt x="339" y="79"/>
                  </a:lnTo>
                  <a:lnTo>
                    <a:pt x="339" y="79"/>
                  </a:lnTo>
                  <a:close/>
                </a:path>
              </a:pathLst>
            </a:custGeom>
            <a:solidFill>
              <a:srgbClr val="B3D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4" name="Freeform 94"/>
            <p:cNvSpPr>
              <a:spLocks/>
            </p:cNvSpPr>
            <p:nvPr/>
          </p:nvSpPr>
          <p:spPr bwMode="auto">
            <a:xfrm>
              <a:off x="1974" y="2091"/>
              <a:ext cx="49" cy="49"/>
            </a:xfrm>
            <a:custGeom>
              <a:avLst/>
              <a:gdLst/>
              <a:ahLst/>
              <a:cxnLst>
                <a:cxn ang="0">
                  <a:pos x="96" y="13"/>
                </a:cxn>
                <a:cxn ang="0">
                  <a:pos x="197" y="0"/>
                </a:cxn>
                <a:cxn ang="0">
                  <a:pos x="193" y="147"/>
                </a:cxn>
                <a:cxn ang="0">
                  <a:pos x="138" y="194"/>
                </a:cxn>
                <a:cxn ang="0">
                  <a:pos x="28" y="171"/>
                </a:cxn>
                <a:cxn ang="0">
                  <a:pos x="0" y="97"/>
                </a:cxn>
                <a:cxn ang="0">
                  <a:pos x="96" y="13"/>
                </a:cxn>
                <a:cxn ang="0">
                  <a:pos x="96" y="13"/>
                </a:cxn>
              </a:cxnLst>
              <a:rect l="0" t="0" r="r" b="b"/>
              <a:pathLst>
                <a:path w="197" h="194">
                  <a:moveTo>
                    <a:pt x="96" y="13"/>
                  </a:moveTo>
                  <a:lnTo>
                    <a:pt x="197" y="0"/>
                  </a:lnTo>
                  <a:lnTo>
                    <a:pt x="193" y="147"/>
                  </a:lnTo>
                  <a:lnTo>
                    <a:pt x="138" y="194"/>
                  </a:lnTo>
                  <a:lnTo>
                    <a:pt x="28" y="171"/>
                  </a:lnTo>
                  <a:lnTo>
                    <a:pt x="0" y="97"/>
                  </a:lnTo>
                  <a:lnTo>
                    <a:pt x="96" y="13"/>
                  </a:lnTo>
                  <a:lnTo>
                    <a:pt x="96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5" name="Freeform 95"/>
            <p:cNvSpPr>
              <a:spLocks/>
            </p:cNvSpPr>
            <p:nvPr/>
          </p:nvSpPr>
          <p:spPr bwMode="auto">
            <a:xfrm>
              <a:off x="1786" y="2110"/>
              <a:ext cx="92" cy="75"/>
            </a:xfrm>
            <a:custGeom>
              <a:avLst/>
              <a:gdLst/>
              <a:ahLst/>
              <a:cxnLst>
                <a:cxn ang="0">
                  <a:pos x="115" y="31"/>
                </a:cxn>
                <a:cxn ang="0">
                  <a:pos x="0" y="277"/>
                </a:cxn>
                <a:cxn ang="0">
                  <a:pos x="138" y="299"/>
                </a:cxn>
                <a:cxn ang="0">
                  <a:pos x="311" y="225"/>
                </a:cxn>
                <a:cxn ang="0">
                  <a:pos x="366" y="78"/>
                </a:cxn>
                <a:cxn ang="0">
                  <a:pos x="293" y="0"/>
                </a:cxn>
                <a:cxn ang="0">
                  <a:pos x="115" y="31"/>
                </a:cxn>
                <a:cxn ang="0">
                  <a:pos x="115" y="31"/>
                </a:cxn>
              </a:cxnLst>
              <a:rect l="0" t="0" r="r" b="b"/>
              <a:pathLst>
                <a:path w="366" h="299">
                  <a:moveTo>
                    <a:pt x="115" y="31"/>
                  </a:moveTo>
                  <a:lnTo>
                    <a:pt x="0" y="277"/>
                  </a:lnTo>
                  <a:lnTo>
                    <a:pt x="138" y="299"/>
                  </a:lnTo>
                  <a:lnTo>
                    <a:pt x="311" y="225"/>
                  </a:lnTo>
                  <a:lnTo>
                    <a:pt x="366" y="78"/>
                  </a:lnTo>
                  <a:lnTo>
                    <a:pt x="293" y="0"/>
                  </a:lnTo>
                  <a:lnTo>
                    <a:pt x="115" y="31"/>
                  </a:lnTo>
                  <a:lnTo>
                    <a:pt x="115" y="31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6" name="Freeform 96"/>
            <p:cNvSpPr>
              <a:spLocks/>
            </p:cNvSpPr>
            <p:nvPr/>
          </p:nvSpPr>
          <p:spPr bwMode="auto">
            <a:xfrm>
              <a:off x="1934" y="2062"/>
              <a:ext cx="72" cy="65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0" y="65"/>
                </a:cxn>
                <a:cxn ang="0">
                  <a:pos x="55" y="259"/>
                </a:cxn>
                <a:cxn ang="0">
                  <a:pos x="174" y="254"/>
                </a:cxn>
                <a:cxn ang="0">
                  <a:pos x="274" y="189"/>
                </a:cxn>
                <a:cxn ang="0">
                  <a:pos x="288" y="83"/>
                </a:cxn>
                <a:cxn ang="0">
                  <a:pos x="188" y="0"/>
                </a:cxn>
                <a:cxn ang="0">
                  <a:pos x="188" y="0"/>
                </a:cxn>
              </a:cxnLst>
              <a:rect l="0" t="0" r="r" b="b"/>
              <a:pathLst>
                <a:path w="288" h="259">
                  <a:moveTo>
                    <a:pt x="188" y="0"/>
                  </a:moveTo>
                  <a:lnTo>
                    <a:pt x="0" y="65"/>
                  </a:lnTo>
                  <a:lnTo>
                    <a:pt x="55" y="259"/>
                  </a:lnTo>
                  <a:lnTo>
                    <a:pt x="174" y="254"/>
                  </a:lnTo>
                  <a:lnTo>
                    <a:pt x="274" y="189"/>
                  </a:lnTo>
                  <a:lnTo>
                    <a:pt x="288" y="83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7" name="Freeform 97"/>
            <p:cNvSpPr>
              <a:spLocks/>
            </p:cNvSpPr>
            <p:nvPr/>
          </p:nvSpPr>
          <p:spPr bwMode="auto">
            <a:xfrm>
              <a:off x="2036" y="1793"/>
              <a:ext cx="164" cy="225"/>
            </a:xfrm>
            <a:custGeom>
              <a:avLst/>
              <a:gdLst/>
              <a:ahLst/>
              <a:cxnLst>
                <a:cxn ang="0">
                  <a:pos x="338" y="28"/>
                </a:cxn>
                <a:cxn ang="0">
                  <a:pos x="109" y="198"/>
                </a:cxn>
                <a:cxn ang="0">
                  <a:pos x="0" y="222"/>
                </a:cxn>
                <a:cxn ang="0">
                  <a:pos x="68" y="903"/>
                </a:cxn>
                <a:cxn ang="0">
                  <a:pos x="246" y="802"/>
                </a:cxn>
                <a:cxn ang="0">
                  <a:pos x="343" y="844"/>
                </a:cxn>
                <a:cxn ang="0">
                  <a:pos x="466" y="756"/>
                </a:cxn>
                <a:cxn ang="0">
                  <a:pos x="540" y="635"/>
                </a:cxn>
                <a:cxn ang="0">
                  <a:pos x="622" y="600"/>
                </a:cxn>
                <a:cxn ang="0">
                  <a:pos x="659" y="475"/>
                </a:cxn>
                <a:cxn ang="0">
                  <a:pos x="627" y="396"/>
                </a:cxn>
                <a:cxn ang="0">
                  <a:pos x="544" y="396"/>
                </a:cxn>
                <a:cxn ang="0">
                  <a:pos x="594" y="110"/>
                </a:cxn>
                <a:cxn ang="0">
                  <a:pos x="457" y="0"/>
                </a:cxn>
                <a:cxn ang="0">
                  <a:pos x="338" y="28"/>
                </a:cxn>
                <a:cxn ang="0">
                  <a:pos x="338" y="28"/>
                </a:cxn>
              </a:cxnLst>
              <a:rect l="0" t="0" r="r" b="b"/>
              <a:pathLst>
                <a:path w="659" h="903">
                  <a:moveTo>
                    <a:pt x="338" y="28"/>
                  </a:moveTo>
                  <a:lnTo>
                    <a:pt x="109" y="198"/>
                  </a:lnTo>
                  <a:lnTo>
                    <a:pt x="0" y="222"/>
                  </a:lnTo>
                  <a:lnTo>
                    <a:pt x="68" y="903"/>
                  </a:lnTo>
                  <a:lnTo>
                    <a:pt x="246" y="802"/>
                  </a:lnTo>
                  <a:lnTo>
                    <a:pt x="343" y="844"/>
                  </a:lnTo>
                  <a:lnTo>
                    <a:pt x="466" y="756"/>
                  </a:lnTo>
                  <a:lnTo>
                    <a:pt x="540" y="635"/>
                  </a:lnTo>
                  <a:lnTo>
                    <a:pt x="622" y="600"/>
                  </a:lnTo>
                  <a:lnTo>
                    <a:pt x="659" y="475"/>
                  </a:lnTo>
                  <a:lnTo>
                    <a:pt x="627" y="396"/>
                  </a:lnTo>
                  <a:lnTo>
                    <a:pt x="544" y="396"/>
                  </a:lnTo>
                  <a:lnTo>
                    <a:pt x="594" y="110"/>
                  </a:lnTo>
                  <a:lnTo>
                    <a:pt x="457" y="0"/>
                  </a:lnTo>
                  <a:lnTo>
                    <a:pt x="338" y="28"/>
                  </a:lnTo>
                  <a:lnTo>
                    <a:pt x="338" y="28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8" name="Freeform 98"/>
            <p:cNvSpPr>
              <a:spLocks/>
            </p:cNvSpPr>
            <p:nvPr/>
          </p:nvSpPr>
          <p:spPr bwMode="auto">
            <a:xfrm>
              <a:off x="1719" y="1649"/>
              <a:ext cx="347" cy="540"/>
            </a:xfrm>
            <a:custGeom>
              <a:avLst/>
              <a:gdLst/>
              <a:ahLst/>
              <a:cxnLst>
                <a:cxn ang="0">
                  <a:pos x="1177" y="0"/>
                </a:cxn>
                <a:cxn ang="0">
                  <a:pos x="1278" y="78"/>
                </a:cxn>
                <a:cxn ang="0">
                  <a:pos x="1241" y="383"/>
                </a:cxn>
                <a:cxn ang="0">
                  <a:pos x="1283" y="1069"/>
                </a:cxn>
                <a:cxn ang="0">
                  <a:pos x="1388" y="1705"/>
                </a:cxn>
                <a:cxn ang="0">
                  <a:pos x="1077" y="1802"/>
                </a:cxn>
                <a:cxn ang="0">
                  <a:pos x="1058" y="1691"/>
                </a:cxn>
                <a:cxn ang="0">
                  <a:pos x="912" y="1733"/>
                </a:cxn>
                <a:cxn ang="0">
                  <a:pos x="898" y="1875"/>
                </a:cxn>
                <a:cxn ang="0">
                  <a:pos x="559" y="1982"/>
                </a:cxn>
                <a:cxn ang="0">
                  <a:pos x="545" y="1875"/>
                </a:cxn>
                <a:cxn ang="0">
                  <a:pos x="376" y="1862"/>
                </a:cxn>
                <a:cxn ang="0">
                  <a:pos x="349" y="2069"/>
                </a:cxn>
                <a:cxn ang="0">
                  <a:pos x="147" y="2162"/>
                </a:cxn>
                <a:cxn ang="0">
                  <a:pos x="0" y="2093"/>
                </a:cxn>
                <a:cxn ang="0">
                  <a:pos x="1177" y="0"/>
                </a:cxn>
                <a:cxn ang="0">
                  <a:pos x="1177" y="0"/>
                </a:cxn>
              </a:cxnLst>
              <a:rect l="0" t="0" r="r" b="b"/>
              <a:pathLst>
                <a:path w="1388" h="2162">
                  <a:moveTo>
                    <a:pt x="1177" y="0"/>
                  </a:moveTo>
                  <a:lnTo>
                    <a:pt x="1278" y="78"/>
                  </a:lnTo>
                  <a:lnTo>
                    <a:pt x="1241" y="383"/>
                  </a:lnTo>
                  <a:lnTo>
                    <a:pt x="1283" y="1069"/>
                  </a:lnTo>
                  <a:lnTo>
                    <a:pt x="1388" y="1705"/>
                  </a:lnTo>
                  <a:lnTo>
                    <a:pt x="1077" y="1802"/>
                  </a:lnTo>
                  <a:lnTo>
                    <a:pt x="1058" y="1691"/>
                  </a:lnTo>
                  <a:lnTo>
                    <a:pt x="912" y="1733"/>
                  </a:lnTo>
                  <a:lnTo>
                    <a:pt x="898" y="1875"/>
                  </a:lnTo>
                  <a:lnTo>
                    <a:pt x="559" y="1982"/>
                  </a:lnTo>
                  <a:lnTo>
                    <a:pt x="545" y="1875"/>
                  </a:lnTo>
                  <a:lnTo>
                    <a:pt x="376" y="1862"/>
                  </a:lnTo>
                  <a:lnTo>
                    <a:pt x="349" y="2069"/>
                  </a:lnTo>
                  <a:lnTo>
                    <a:pt x="147" y="2162"/>
                  </a:lnTo>
                  <a:lnTo>
                    <a:pt x="0" y="2093"/>
                  </a:lnTo>
                  <a:lnTo>
                    <a:pt x="1177" y="0"/>
                  </a:lnTo>
                  <a:lnTo>
                    <a:pt x="1177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39" name="Freeform 99"/>
            <p:cNvSpPr>
              <a:spLocks/>
            </p:cNvSpPr>
            <p:nvPr/>
          </p:nvSpPr>
          <p:spPr bwMode="auto">
            <a:xfrm>
              <a:off x="1691" y="1635"/>
              <a:ext cx="347" cy="543"/>
            </a:xfrm>
            <a:custGeom>
              <a:avLst/>
              <a:gdLst/>
              <a:ahLst/>
              <a:cxnLst>
                <a:cxn ang="0">
                  <a:pos x="298" y="511"/>
                </a:cxn>
                <a:cxn ang="0">
                  <a:pos x="192" y="575"/>
                </a:cxn>
                <a:cxn ang="0">
                  <a:pos x="155" y="562"/>
                </a:cxn>
                <a:cxn ang="0">
                  <a:pos x="27" y="640"/>
                </a:cxn>
                <a:cxn ang="0">
                  <a:pos x="0" y="1576"/>
                </a:cxn>
                <a:cxn ang="0">
                  <a:pos x="64" y="2042"/>
                </a:cxn>
                <a:cxn ang="0">
                  <a:pos x="114" y="2171"/>
                </a:cxn>
                <a:cxn ang="0">
                  <a:pos x="463" y="2056"/>
                </a:cxn>
                <a:cxn ang="0">
                  <a:pos x="503" y="1945"/>
                </a:cxn>
                <a:cxn ang="0">
                  <a:pos x="549" y="1954"/>
                </a:cxn>
                <a:cxn ang="0">
                  <a:pos x="586" y="1935"/>
                </a:cxn>
                <a:cxn ang="0">
                  <a:pos x="641" y="1940"/>
                </a:cxn>
                <a:cxn ang="0">
                  <a:pos x="683" y="1954"/>
                </a:cxn>
                <a:cxn ang="0">
                  <a:pos x="1017" y="1820"/>
                </a:cxn>
                <a:cxn ang="0">
                  <a:pos x="1053" y="1770"/>
                </a:cxn>
                <a:cxn ang="0">
                  <a:pos x="1167" y="1751"/>
                </a:cxn>
                <a:cxn ang="0">
                  <a:pos x="1232" y="1756"/>
                </a:cxn>
                <a:cxn ang="0">
                  <a:pos x="1387" y="1701"/>
                </a:cxn>
                <a:cxn ang="0">
                  <a:pos x="1305" y="1027"/>
                </a:cxn>
                <a:cxn ang="0">
                  <a:pos x="1269" y="460"/>
                </a:cxn>
                <a:cxn ang="0">
                  <a:pos x="1291" y="211"/>
                </a:cxn>
                <a:cxn ang="0">
                  <a:pos x="1324" y="63"/>
                </a:cxn>
                <a:cxn ang="0">
                  <a:pos x="1186" y="0"/>
                </a:cxn>
                <a:cxn ang="0">
                  <a:pos x="939" y="124"/>
                </a:cxn>
                <a:cxn ang="0">
                  <a:pos x="298" y="511"/>
                </a:cxn>
                <a:cxn ang="0">
                  <a:pos x="298" y="511"/>
                </a:cxn>
              </a:cxnLst>
              <a:rect l="0" t="0" r="r" b="b"/>
              <a:pathLst>
                <a:path w="1387" h="2171">
                  <a:moveTo>
                    <a:pt x="298" y="511"/>
                  </a:moveTo>
                  <a:lnTo>
                    <a:pt x="192" y="575"/>
                  </a:lnTo>
                  <a:lnTo>
                    <a:pt x="155" y="562"/>
                  </a:lnTo>
                  <a:lnTo>
                    <a:pt x="27" y="640"/>
                  </a:lnTo>
                  <a:lnTo>
                    <a:pt x="0" y="1576"/>
                  </a:lnTo>
                  <a:lnTo>
                    <a:pt x="64" y="2042"/>
                  </a:lnTo>
                  <a:lnTo>
                    <a:pt x="114" y="2171"/>
                  </a:lnTo>
                  <a:lnTo>
                    <a:pt x="463" y="2056"/>
                  </a:lnTo>
                  <a:lnTo>
                    <a:pt x="503" y="1945"/>
                  </a:lnTo>
                  <a:lnTo>
                    <a:pt x="549" y="1954"/>
                  </a:lnTo>
                  <a:lnTo>
                    <a:pt x="586" y="1935"/>
                  </a:lnTo>
                  <a:lnTo>
                    <a:pt x="641" y="1940"/>
                  </a:lnTo>
                  <a:lnTo>
                    <a:pt x="683" y="1954"/>
                  </a:lnTo>
                  <a:lnTo>
                    <a:pt x="1017" y="1820"/>
                  </a:lnTo>
                  <a:lnTo>
                    <a:pt x="1053" y="1770"/>
                  </a:lnTo>
                  <a:lnTo>
                    <a:pt x="1167" y="1751"/>
                  </a:lnTo>
                  <a:lnTo>
                    <a:pt x="1232" y="1756"/>
                  </a:lnTo>
                  <a:lnTo>
                    <a:pt x="1387" y="1701"/>
                  </a:lnTo>
                  <a:lnTo>
                    <a:pt x="1305" y="1027"/>
                  </a:lnTo>
                  <a:lnTo>
                    <a:pt x="1269" y="460"/>
                  </a:lnTo>
                  <a:lnTo>
                    <a:pt x="1291" y="211"/>
                  </a:lnTo>
                  <a:lnTo>
                    <a:pt x="1324" y="63"/>
                  </a:lnTo>
                  <a:lnTo>
                    <a:pt x="1186" y="0"/>
                  </a:lnTo>
                  <a:lnTo>
                    <a:pt x="939" y="124"/>
                  </a:lnTo>
                  <a:lnTo>
                    <a:pt x="298" y="511"/>
                  </a:lnTo>
                  <a:lnTo>
                    <a:pt x="298" y="511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0" name="Freeform 100"/>
            <p:cNvSpPr>
              <a:spLocks/>
            </p:cNvSpPr>
            <p:nvPr/>
          </p:nvSpPr>
          <p:spPr bwMode="auto">
            <a:xfrm>
              <a:off x="1768" y="1658"/>
              <a:ext cx="166" cy="225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137" y="267"/>
                </a:cxn>
                <a:cxn ang="0">
                  <a:pos x="13" y="331"/>
                </a:cxn>
                <a:cxn ang="0">
                  <a:pos x="0" y="686"/>
                </a:cxn>
                <a:cxn ang="0">
                  <a:pos x="28" y="853"/>
                </a:cxn>
                <a:cxn ang="0">
                  <a:pos x="78" y="898"/>
                </a:cxn>
                <a:cxn ang="0">
                  <a:pos x="627" y="612"/>
                </a:cxn>
                <a:cxn ang="0">
                  <a:pos x="609" y="349"/>
                </a:cxn>
                <a:cxn ang="0">
                  <a:pos x="614" y="82"/>
                </a:cxn>
                <a:cxn ang="0">
                  <a:pos x="664" y="32"/>
                </a:cxn>
                <a:cxn ang="0">
                  <a:pos x="632" y="0"/>
                </a:cxn>
                <a:cxn ang="0">
                  <a:pos x="632" y="0"/>
                </a:cxn>
              </a:cxnLst>
              <a:rect l="0" t="0" r="r" b="b"/>
              <a:pathLst>
                <a:path w="664" h="898">
                  <a:moveTo>
                    <a:pt x="632" y="0"/>
                  </a:moveTo>
                  <a:lnTo>
                    <a:pt x="137" y="267"/>
                  </a:lnTo>
                  <a:lnTo>
                    <a:pt x="13" y="331"/>
                  </a:lnTo>
                  <a:lnTo>
                    <a:pt x="0" y="686"/>
                  </a:lnTo>
                  <a:lnTo>
                    <a:pt x="28" y="853"/>
                  </a:lnTo>
                  <a:lnTo>
                    <a:pt x="78" y="898"/>
                  </a:lnTo>
                  <a:lnTo>
                    <a:pt x="627" y="612"/>
                  </a:lnTo>
                  <a:lnTo>
                    <a:pt x="609" y="349"/>
                  </a:lnTo>
                  <a:lnTo>
                    <a:pt x="614" y="82"/>
                  </a:lnTo>
                  <a:lnTo>
                    <a:pt x="664" y="32"/>
                  </a:lnTo>
                  <a:lnTo>
                    <a:pt x="632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BA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1" name="Freeform 101"/>
            <p:cNvSpPr>
              <a:spLocks/>
            </p:cNvSpPr>
            <p:nvPr/>
          </p:nvSpPr>
          <p:spPr bwMode="auto">
            <a:xfrm>
              <a:off x="1743" y="1630"/>
              <a:ext cx="388" cy="692"/>
            </a:xfrm>
            <a:custGeom>
              <a:avLst/>
              <a:gdLst/>
              <a:ahLst/>
              <a:cxnLst>
                <a:cxn ang="0">
                  <a:pos x="1201" y="169"/>
                </a:cxn>
                <a:cxn ang="0">
                  <a:pos x="1262" y="1499"/>
                </a:cxn>
                <a:cxn ang="0">
                  <a:pos x="1273" y="1819"/>
                </a:cxn>
                <a:cxn ang="0">
                  <a:pos x="1035" y="1846"/>
                </a:cxn>
                <a:cxn ang="0">
                  <a:pos x="1155" y="1748"/>
                </a:cxn>
                <a:cxn ang="0">
                  <a:pos x="946" y="1790"/>
                </a:cxn>
                <a:cxn ang="0">
                  <a:pos x="901" y="1803"/>
                </a:cxn>
                <a:cxn ang="0">
                  <a:pos x="814" y="1887"/>
                </a:cxn>
                <a:cxn ang="0">
                  <a:pos x="1039" y="1927"/>
                </a:cxn>
                <a:cxn ang="0">
                  <a:pos x="1052" y="1998"/>
                </a:cxn>
                <a:cxn ang="0">
                  <a:pos x="1137" y="1996"/>
                </a:cxn>
                <a:cxn ang="0">
                  <a:pos x="1488" y="1701"/>
                </a:cxn>
                <a:cxn ang="0">
                  <a:pos x="1532" y="1705"/>
                </a:cxn>
                <a:cxn ang="0">
                  <a:pos x="1394" y="2019"/>
                </a:cxn>
                <a:cxn ang="0">
                  <a:pos x="1306" y="2272"/>
                </a:cxn>
                <a:cxn ang="0">
                  <a:pos x="1065" y="2277"/>
                </a:cxn>
                <a:cxn ang="0">
                  <a:pos x="1308" y="2115"/>
                </a:cxn>
                <a:cxn ang="0">
                  <a:pos x="1201" y="2022"/>
                </a:cxn>
                <a:cxn ang="0">
                  <a:pos x="1205" y="2232"/>
                </a:cxn>
                <a:cxn ang="0">
                  <a:pos x="1023" y="2360"/>
                </a:cxn>
                <a:cxn ang="0">
                  <a:pos x="1090" y="2664"/>
                </a:cxn>
                <a:cxn ang="0">
                  <a:pos x="745" y="2766"/>
                </a:cxn>
                <a:cxn ang="0">
                  <a:pos x="717" y="2647"/>
                </a:cxn>
                <a:cxn ang="0">
                  <a:pos x="869" y="2709"/>
                </a:cxn>
                <a:cxn ang="0">
                  <a:pos x="829" y="2612"/>
                </a:cxn>
                <a:cxn ang="0">
                  <a:pos x="990" y="2389"/>
                </a:cxn>
                <a:cxn ang="0">
                  <a:pos x="972" y="2360"/>
                </a:cxn>
                <a:cxn ang="0">
                  <a:pos x="885" y="2341"/>
                </a:cxn>
                <a:cxn ang="0">
                  <a:pos x="1045" y="2124"/>
                </a:cxn>
                <a:cxn ang="0">
                  <a:pos x="706" y="2178"/>
                </a:cxn>
                <a:cxn ang="0">
                  <a:pos x="737" y="2502"/>
                </a:cxn>
                <a:cxn ang="0">
                  <a:pos x="658" y="2428"/>
                </a:cxn>
                <a:cxn ang="0">
                  <a:pos x="561" y="2489"/>
                </a:cxn>
                <a:cxn ang="0">
                  <a:pos x="458" y="2689"/>
                </a:cxn>
                <a:cxn ang="0">
                  <a:pos x="151" y="2688"/>
                </a:cxn>
                <a:cxn ang="0">
                  <a:pos x="239" y="2617"/>
                </a:cxn>
                <a:cxn ang="0">
                  <a:pos x="284" y="2607"/>
                </a:cxn>
                <a:cxn ang="0">
                  <a:pos x="510" y="2455"/>
                </a:cxn>
                <a:cxn ang="0">
                  <a:pos x="671" y="2214"/>
                </a:cxn>
                <a:cxn ang="0">
                  <a:pos x="448" y="2241"/>
                </a:cxn>
                <a:cxn ang="0">
                  <a:pos x="249" y="2497"/>
                </a:cxn>
                <a:cxn ang="0">
                  <a:pos x="201" y="2472"/>
                </a:cxn>
                <a:cxn ang="0">
                  <a:pos x="268" y="2225"/>
                </a:cxn>
                <a:cxn ang="0">
                  <a:pos x="292" y="2149"/>
                </a:cxn>
                <a:cxn ang="0">
                  <a:pos x="441" y="2036"/>
                </a:cxn>
                <a:cxn ang="0">
                  <a:pos x="380" y="2034"/>
                </a:cxn>
                <a:cxn ang="0">
                  <a:pos x="333" y="2014"/>
                </a:cxn>
                <a:cxn ang="0">
                  <a:pos x="267" y="2072"/>
                </a:cxn>
                <a:cxn ang="0">
                  <a:pos x="68" y="2148"/>
                </a:cxn>
                <a:cxn ang="0">
                  <a:pos x="11" y="1602"/>
                </a:cxn>
                <a:cxn ang="0">
                  <a:pos x="27" y="1529"/>
                </a:cxn>
                <a:cxn ang="0">
                  <a:pos x="127" y="2025"/>
                </a:cxn>
                <a:cxn ang="0">
                  <a:pos x="250" y="2030"/>
                </a:cxn>
                <a:cxn ang="0">
                  <a:pos x="393" y="1938"/>
                </a:cxn>
                <a:cxn ang="0">
                  <a:pos x="588" y="1993"/>
                </a:cxn>
                <a:cxn ang="0">
                  <a:pos x="808" y="1811"/>
                </a:cxn>
                <a:cxn ang="0">
                  <a:pos x="929" y="1761"/>
                </a:cxn>
                <a:cxn ang="0">
                  <a:pos x="1182" y="1715"/>
                </a:cxn>
                <a:cxn ang="0">
                  <a:pos x="1190" y="1359"/>
                </a:cxn>
                <a:cxn ang="0">
                  <a:pos x="1118" y="114"/>
                </a:cxn>
              </a:cxnLst>
              <a:rect l="0" t="0" r="r" b="b"/>
              <a:pathLst>
                <a:path w="1552" h="2767">
                  <a:moveTo>
                    <a:pt x="975" y="0"/>
                  </a:moveTo>
                  <a:lnTo>
                    <a:pt x="1090" y="50"/>
                  </a:lnTo>
                  <a:lnTo>
                    <a:pt x="1143" y="86"/>
                  </a:lnTo>
                  <a:lnTo>
                    <a:pt x="1192" y="130"/>
                  </a:lnTo>
                  <a:lnTo>
                    <a:pt x="1201" y="169"/>
                  </a:lnTo>
                  <a:lnTo>
                    <a:pt x="1192" y="214"/>
                  </a:lnTo>
                  <a:lnTo>
                    <a:pt x="1174" y="540"/>
                  </a:lnTo>
                  <a:lnTo>
                    <a:pt x="1189" y="880"/>
                  </a:lnTo>
                  <a:lnTo>
                    <a:pt x="1228" y="1281"/>
                  </a:lnTo>
                  <a:lnTo>
                    <a:pt x="1262" y="1499"/>
                  </a:lnTo>
                  <a:lnTo>
                    <a:pt x="1283" y="1624"/>
                  </a:lnTo>
                  <a:lnTo>
                    <a:pt x="1310" y="1747"/>
                  </a:lnTo>
                  <a:lnTo>
                    <a:pt x="1312" y="1776"/>
                  </a:lnTo>
                  <a:lnTo>
                    <a:pt x="1299" y="1802"/>
                  </a:lnTo>
                  <a:lnTo>
                    <a:pt x="1273" y="1819"/>
                  </a:lnTo>
                  <a:lnTo>
                    <a:pt x="1245" y="1828"/>
                  </a:lnTo>
                  <a:lnTo>
                    <a:pt x="1074" y="1877"/>
                  </a:lnTo>
                  <a:lnTo>
                    <a:pt x="1040" y="1882"/>
                  </a:lnTo>
                  <a:lnTo>
                    <a:pt x="1012" y="1871"/>
                  </a:lnTo>
                  <a:lnTo>
                    <a:pt x="1035" y="1846"/>
                  </a:lnTo>
                  <a:lnTo>
                    <a:pt x="1069" y="1831"/>
                  </a:lnTo>
                  <a:lnTo>
                    <a:pt x="1238" y="1784"/>
                  </a:lnTo>
                  <a:lnTo>
                    <a:pt x="1226" y="1758"/>
                  </a:lnTo>
                  <a:lnTo>
                    <a:pt x="1203" y="1736"/>
                  </a:lnTo>
                  <a:lnTo>
                    <a:pt x="1155" y="1748"/>
                  </a:lnTo>
                  <a:lnTo>
                    <a:pt x="1007" y="1795"/>
                  </a:lnTo>
                  <a:lnTo>
                    <a:pt x="984" y="1787"/>
                  </a:lnTo>
                  <a:lnTo>
                    <a:pt x="986" y="1874"/>
                  </a:lnTo>
                  <a:lnTo>
                    <a:pt x="969" y="1887"/>
                  </a:lnTo>
                  <a:lnTo>
                    <a:pt x="946" y="1790"/>
                  </a:lnTo>
                  <a:lnTo>
                    <a:pt x="924" y="1788"/>
                  </a:lnTo>
                  <a:lnTo>
                    <a:pt x="912" y="1808"/>
                  </a:lnTo>
                  <a:lnTo>
                    <a:pt x="906" y="1860"/>
                  </a:lnTo>
                  <a:lnTo>
                    <a:pt x="903" y="1882"/>
                  </a:lnTo>
                  <a:lnTo>
                    <a:pt x="901" y="1803"/>
                  </a:lnTo>
                  <a:lnTo>
                    <a:pt x="873" y="1809"/>
                  </a:lnTo>
                  <a:lnTo>
                    <a:pt x="857" y="1842"/>
                  </a:lnTo>
                  <a:lnTo>
                    <a:pt x="852" y="1873"/>
                  </a:lnTo>
                  <a:lnTo>
                    <a:pt x="829" y="1814"/>
                  </a:lnTo>
                  <a:lnTo>
                    <a:pt x="814" y="1887"/>
                  </a:lnTo>
                  <a:lnTo>
                    <a:pt x="831" y="1921"/>
                  </a:lnTo>
                  <a:lnTo>
                    <a:pt x="862" y="1946"/>
                  </a:lnTo>
                  <a:lnTo>
                    <a:pt x="945" y="1943"/>
                  </a:lnTo>
                  <a:lnTo>
                    <a:pt x="1014" y="1904"/>
                  </a:lnTo>
                  <a:lnTo>
                    <a:pt x="1039" y="1927"/>
                  </a:lnTo>
                  <a:lnTo>
                    <a:pt x="1018" y="1964"/>
                  </a:lnTo>
                  <a:lnTo>
                    <a:pt x="979" y="1982"/>
                  </a:lnTo>
                  <a:lnTo>
                    <a:pt x="990" y="1997"/>
                  </a:lnTo>
                  <a:lnTo>
                    <a:pt x="1010" y="2001"/>
                  </a:lnTo>
                  <a:lnTo>
                    <a:pt x="1052" y="1998"/>
                  </a:lnTo>
                  <a:lnTo>
                    <a:pt x="1098" y="1964"/>
                  </a:lnTo>
                  <a:lnTo>
                    <a:pt x="1101" y="1893"/>
                  </a:lnTo>
                  <a:lnTo>
                    <a:pt x="1128" y="1885"/>
                  </a:lnTo>
                  <a:lnTo>
                    <a:pt x="1140" y="1901"/>
                  </a:lnTo>
                  <a:lnTo>
                    <a:pt x="1137" y="1996"/>
                  </a:lnTo>
                  <a:lnTo>
                    <a:pt x="1218" y="1964"/>
                  </a:lnTo>
                  <a:lnTo>
                    <a:pt x="1256" y="1941"/>
                  </a:lnTo>
                  <a:lnTo>
                    <a:pt x="1295" y="1917"/>
                  </a:lnTo>
                  <a:lnTo>
                    <a:pt x="1405" y="1809"/>
                  </a:lnTo>
                  <a:lnTo>
                    <a:pt x="1488" y="1701"/>
                  </a:lnTo>
                  <a:lnTo>
                    <a:pt x="1519" y="1574"/>
                  </a:lnTo>
                  <a:lnTo>
                    <a:pt x="1525" y="1571"/>
                  </a:lnTo>
                  <a:lnTo>
                    <a:pt x="1549" y="1597"/>
                  </a:lnTo>
                  <a:lnTo>
                    <a:pt x="1552" y="1633"/>
                  </a:lnTo>
                  <a:lnTo>
                    <a:pt x="1532" y="1705"/>
                  </a:lnTo>
                  <a:lnTo>
                    <a:pt x="1499" y="1779"/>
                  </a:lnTo>
                  <a:lnTo>
                    <a:pt x="1476" y="1813"/>
                  </a:lnTo>
                  <a:lnTo>
                    <a:pt x="1450" y="1846"/>
                  </a:lnTo>
                  <a:lnTo>
                    <a:pt x="1416" y="1955"/>
                  </a:lnTo>
                  <a:lnTo>
                    <a:pt x="1394" y="2019"/>
                  </a:lnTo>
                  <a:lnTo>
                    <a:pt x="1366" y="2082"/>
                  </a:lnTo>
                  <a:lnTo>
                    <a:pt x="1325" y="2212"/>
                  </a:lnTo>
                  <a:lnTo>
                    <a:pt x="1328" y="2229"/>
                  </a:lnTo>
                  <a:lnTo>
                    <a:pt x="1325" y="2245"/>
                  </a:lnTo>
                  <a:lnTo>
                    <a:pt x="1306" y="2272"/>
                  </a:lnTo>
                  <a:lnTo>
                    <a:pt x="1294" y="2291"/>
                  </a:lnTo>
                  <a:lnTo>
                    <a:pt x="1273" y="2300"/>
                  </a:lnTo>
                  <a:lnTo>
                    <a:pt x="1228" y="2309"/>
                  </a:lnTo>
                  <a:lnTo>
                    <a:pt x="1144" y="2303"/>
                  </a:lnTo>
                  <a:lnTo>
                    <a:pt x="1065" y="2277"/>
                  </a:lnTo>
                  <a:lnTo>
                    <a:pt x="1101" y="2261"/>
                  </a:lnTo>
                  <a:lnTo>
                    <a:pt x="1150" y="2267"/>
                  </a:lnTo>
                  <a:lnTo>
                    <a:pt x="1286" y="2256"/>
                  </a:lnTo>
                  <a:lnTo>
                    <a:pt x="1290" y="2160"/>
                  </a:lnTo>
                  <a:lnTo>
                    <a:pt x="1308" y="2115"/>
                  </a:lnTo>
                  <a:lnTo>
                    <a:pt x="1328" y="2070"/>
                  </a:lnTo>
                  <a:lnTo>
                    <a:pt x="1369" y="1979"/>
                  </a:lnTo>
                  <a:lnTo>
                    <a:pt x="1364" y="1973"/>
                  </a:lnTo>
                  <a:lnTo>
                    <a:pt x="1284" y="2008"/>
                  </a:lnTo>
                  <a:lnTo>
                    <a:pt x="1201" y="2022"/>
                  </a:lnTo>
                  <a:lnTo>
                    <a:pt x="1187" y="2036"/>
                  </a:lnTo>
                  <a:lnTo>
                    <a:pt x="1205" y="2065"/>
                  </a:lnTo>
                  <a:lnTo>
                    <a:pt x="1246" y="2180"/>
                  </a:lnTo>
                  <a:lnTo>
                    <a:pt x="1235" y="2213"/>
                  </a:lnTo>
                  <a:lnTo>
                    <a:pt x="1205" y="2232"/>
                  </a:lnTo>
                  <a:lnTo>
                    <a:pt x="1130" y="2243"/>
                  </a:lnTo>
                  <a:lnTo>
                    <a:pt x="1072" y="2229"/>
                  </a:lnTo>
                  <a:lnTo>
                    <a:pt x="1017" y="2311"/>
                  </a:lnTo>
                  <a:lnTo>
                    <a:pt x="1039" y="2331"/>
                  </a:lnTo>
                  <a:lnTo>
                    <a:pt x="1023" y="2360"/>
                  </a:lnTo>
                  <a:lnTo>
                    <a:pt x="1051" y="2397"/>
                  </a:lnTo>
                  <a:lnTo>
                    <a:pt x="1063" y="2457"/>
                  </a:lnTo>
                  <a:lnTo>
                    <a:pt x="1089" y="2514"/>
                  </a:lnTo>
                  <a:lnTo>
                    <a:pt x="1104" y="2632"/>
                  </a:lnTo>
                  <a:lnTo>
                    <a:pt x="1090" y="2664"/>
                  </a:lnTo>
                  <a:lnTo>
                    <a:pt x="1062" y="2678"/>
                  </a:lnTo>
                  <a:lnTo>
                    <a:pt x="997" y="2719"/>
                  </a:lnTo>
                  <a:lnTo>
                    <a:pt x="930" y="2750"/>
                  </a:lnTo>
                  <a:lnTo>
                    <a:pt x="839" y="2767"/>
                  </a:lnTo>
                  <a:lnTo>
                    <a:pt x="745" y="2766"/>
                  </a:lnTo>
                  <a:lnTo>
                    <a:pt x="728" y="2758"/>
                  </a:lnTo>
                  <a:lnTo>
                    <a:pt x="702" y="2736"/>
                  </a:lnTo>
                  <a:lnTo>
                    <a:pt x="692" y="2707"/>
                  </a:lnTo>
                  <a:lnTo>
                    <a:pt x="698" y="2675"/>
                  </a:lnTo>
                  <a:lnTo>
                    <a:pt x="717" y="2647"/>
                  </a:lnTo>
                  <a:lnTo>
                    <a:pt x="736" y="2622"/>
                  </a:lnTo>
                  <a:lnTo>
                    <a:pt x="757" y="2626"/>
                  </a:lnTo>
                  <a:lnTo>
                    <a:pt x="761" y="2650"/>
                  </a:lnTo>
                  <a:lnTo>
                    <a:pt x="756" y="2723"/>
                  </a:lnTo>
                  <a:lnTo>
                    <a:pt x="869" y="2709"/>
                  </a:lnTo>
                  <a:lnTo>
                    <a:pt x="979" y="2678"/>
                  </a:lnTo>
                  <a:lnTo>
                    <a:pt x="986" y="2669"/>
                  </a:lnTo>
                  <a:lnTo>
                    <a:pt x="811" y="2644"/>
                  </a:lnTo>
                  <a:lnTo>
                    <a:pt x="798" y="2618"/>
                  </a:lnTo>
                  <a:lnTo>
                    <a:pt x="829" y="2612"/>
                  </a:lnTo>
                  <a:lnTo>
                    <a:pt x="946" y="2627"/>
                  </a:lnTo>
                  <a:lnTo>
                    <a:pt x="1054" y="2595"/>
                  </a:lnTo>
                  <a:lnTo>
                    <a:pt x="1046" y="2547"/>
                  </a:lnTo>
                  <a:lnTo>
                    <a:pt x="1027" y="2500"/>
                  </a:lnTo>
                  <a:lnTo>
                    <a:pt x="990" y="2389"/>
                  </a:lnTo>
                  <a:lnTo>
                    <a:pt x="947" y="2412"/>
                  </a:lnTo>
                  <a:lnTo>
                    <a:pt x="903" y="2434"/>
                  </a:lnTo>
                  <a:lnTo>
                    <a:pt x="892" y="2422"/>
                  </a:lnTo>
                  <a:lnTo>
                    <a:pt x="931" y="2392"/>
                  </a:lnTo>
                  <a:lnTo>
                    <a:pt x="972" y="2360"/>
                  </a:lnTo>
                  <a:lnTo>
                    <a:pt x="994" y="2319"/>
                  </a:lnTo>
                  <a:lnTo>
                    <a:pt x="961" y="2337"/>
                  </a:lnTo>
                  <a:lnTo>
                    <a:pt x="927" y="2354"/>
                  </a:lnTo>
                  <a:lnTo>
                    <a:pt x="892" y="2360"/>
                  </a:lnTo>
                  <a:lnTo>
                    <a:pt x="885" y="2341"/>
                  </a:lnTo>
                  <a:lnTo>
                    <a:pt x="933" y="2306"/>
                  </a:lnTo>
                  <a:lnTo>
                    <a:pt x="979" y="2271"/>
                  </a:lnTo>
                  <a:lnTo>
                    <a:pt x="1034" y="2211"/>
                  </a:lnTo>
                  <a:lnTo>
                    <a:pt x="1072" y="2152"/>
                  </a:lnTo>
                  <a:lnTo>
                    <a:pt x="1045" y="2124"/>
                  </a:lnTo>
                  <a:lnTo>
                    <a:pt x="1013" y="2103"/>
                  </a:lnTo>
                  <a:lnTo>
                    <a:pt x="945" y="2071"/>
                  </a:lnTo>
                  <a:lnTo>
                    <a:pt x="853" y="2057"/>
                  </a:lnTo>
                  <a:lnTo>
                    <a:pt x="765" y="2081"/>
                  </a:lnTo>
                  <a:lnTo>
                    <a:pt x="706" y="2178"/>
                  </a:lnTo>
                  <a:lnTo>
                    <a:pt x="680" y="2384"/>
                  </a:lnTo>
                  <a:lnTo>
                    <a:pt x="704" y="2428"/>
                  </a:lnTo>
                  <a:lnTo>
                    <a:pt x="732" y="2470"/>
                  </a:lnTo>
                  <a:lnTo>
                    <a:pt x="725" y="2486"/>
                  </a:lnTo>
                  <a:lnTo>
                    <a:pt x="737" y="2502"/>
                  </a:lnTo>
                  <a:lnTo>
                    <a:pt x="776" y="2594"/>
                  </a:lnTo>
                  <a:lnTo>
                    <a:pt x="748" y="2580"/>
                  </a:lnTo>
                  <a:lnTo>
                    <a:pt x="728" y="2550"/>
                  </a:lnTo>
                  <a:lnTo>
                    <a:pt x="693" y="2472"/>
                  </a:lnTo>
                  <a:lnTo>
                    <a:pt x="658" y="2428"/>
                  </a:lnTo>
                  <a:lnTo>
                    <a:pt x="636" y="2376"/>
                  </a:lnTo>
                  <a:lnTo>
                    <a:pt x="564" y="2407"/>
                  </a:lnTo>
                  <a:lnTo>
                    <a:pt x="549" y="2443"/>
                  </a:lnTo>
                  <a:lnTo>
                    <a:pt x="560" y="2486"/>
                  </a:lnTo>
                  <a:lnTo>
                    <a:pt x="561" y="2489"/>
                  </a:lnTo>
                  <a:lnTo>
                    <a:pt x="568" y="2569"/>
                  </a:lnTo>
                  <a:lnTo>
                    <a:pt x="560" y="2607"/>
                  </a:lnTo>
                  <a:lnTo>
                    <a:pt x="537" y="2639"/>
                  </a:lnTo>
                  <a:lnTo>
                    <a:pt x="499" y="2669"/>
                  </a:lnTo>
                  <a:lnTo>
                    <a:pt x="458" y="2689"/>
                  </a:lnTo>
                  <a:lnTo>
                    <a:pt x="370" y="2723"/>
                  </a:lnTo>
                  <a:lnTo>
                    <a:pt x="312" y="2740"/>
                  </a:lnTo>
                  <a:lnTo>
                    <a:pt x="250" y="2747"/>
                  </a:lnTo>
                  <a:lnTo>
                    <a:pt x="193" y="2734"/>
                  </a:lnTo>
                  <a:lnTo>
                    <a:pt x="151" y="2688"/>
                  </a:lnTo>
                  <a:lnTo>
                    <a:pt x="151" y="2660"/>
                  </a:lnTo>
                  <a:lnTo>
                    <a:pt x="165" y="2633"/>
                  </a:lnTo>
                  <a:lnTo>
                    <a:pt x="185" y="2610"/>
                  </a:lnTo>
                  <a:lnTo>
                    <a:pt x="209" y="2592"/>
                  </a:lnTo>
                  <a:lnTo>
                    <a:pt x="239" y="2617"/>
                  </a:lnTo>
                  <a:lnTo>
                    <a:pt x="226" y="2699"/>
                  </a:lnTo>
                  <a:lnTo>
                    <a:pt x="387" y="2658"/>
                  </a:lnTo>
                  <a:lnTo>
                    <a:pt x="322" y="2639"/>
                  </a:lnTo>
                  <a:lnTo>
                    <a:pt x="289" y="2622"/>
                  </a:lnTo>
                  <a:lnTo>
                    <a:pt x="284" y="2607"/>
                  </a:lnTo>
                  <a:lnTo>
                    <a:pt x="299" y="2600"/>
                  </a:lnTo>
                  <a:lnTo>
                    <a:pt x="409" y="2617"/>
                  </a:lnTo>
                  <a:lnTo>
                    <a:pt x="508" y="2583"/>
                  </a:lnTo>
                  <a:lnTo>
                    <a:pt x="520" y="2498"/>
                  </a:lnTo>
                  <a:lnTo>
                    <a:pt x="510" y="2455"/>
                  </a:lnTo>
                  <a:lnTo>
                    <a:pt x="489" y="2419"/>
                  </a:lnTo>
                  <a:lnTo>
                    <a:pt x="447" y="2407"/>
                  </a:lnTo>
                  <a:lnTo>
                    <a:pt x="500" y="2373"/>
                  </a:lnTo>
                  <a:lnTo>
                    <a:pt x="557" y="2341"/>
                  </a:lnTo>
                  <a:lnTo>
                    <a:pt x="671" y="2214"/>
                  </a:lnTo>
                  <a:lnTo>
                    <a:pt x="676" y="2160"/>
                  </a:lnTo>
                  <a:lnTo>
                    <a:pt x="599" y="2144"/>
                  </a:lnTo>
                  <a:lnTo>
                    <a:pt x="524" y="2157"/>
                  </a:lnTo>
                  <a:lnTo>
                    <a:pt x="488" y="2211"/>
                  </a:lnTo>
                  <a:lnTo>
                    <a:pt x="448" y="2241"/>
                  </a:lnTo>
                  <a:lnTo>
                    <a:pt x="403" y="2261"/>
                  </a:lnTo>
                  <a:lnTo>
                    <a:pt x="306" y="2264"/>
                  </a:lnTo>
                  <a:lnTo>
                    <a:pt x="255" y="2335"/>
                  </a:lnTo>
                  <a:lnTo>
                    <a:pt x="229" y="2418"/>
                  </a:lnTo>
                  <a:lnTo>
                    <a:pt x="249" y="2497"/>
                  </a:lnTo>
                  <a:lnTo>
                    <a:pt x="264" y="2547"/>
                  </a:lnTo>
                  <a:lnTo>
                    <a:pt x="262" y="2595"/>
                  </a:lnTo>
                  <a:lnTo>
                    <a:pt x="227" y="2564"/>
                  </a:lnTo>
                  <a:lnTo>
                    <a:pt x="210" y="2519"/>
                  </a:lnTo>
                  <a:lnTo>
                    <a:pt x="201" y="2472"/>
                  </a:lnTo>
                  <a:lnTo>
                    <a:pt x="184" y="2428"/>
                  </a:lnTo>
                  <a:lnTo>
                    <a:pt x="187" y="2372"/>
                  </a:lnTo>
                  <a:lnTo>
                    <a:pt x="206" y="2321"/>
                  </a:lnTo>
                  <a:lnTo>
                    <a:pt x="237" y="2273"/>
                  </a:lnTo>
                  <a:lnTo>
                    <a:pt x="268" y="2225"/>
                  </a:lnTo>
                  <a:lnTo>
                    <a:pt x="237" y="2189"/>
                  </a:lnTo>
                  <a:lnTo>
                    <a:pt x="242" y="2173"/>
                  </a:lnTo>
                  <a:lnTo>
                    <a:pt x="268" y="2184"/>
                  </a:lnTo>
                  <a:lnTo>
                    <a:pt x="276" y="2165"/>
                  </a:lnTo>
                  <a:lnTo>
                    <a:pt x="292" y="2149"/>
                  </a:lnTo>
                  <a:lnTo>
                    <a:pt x="314" y="2153"/>
                  </a:lnTo>
                  <a:lnTo>
                    <a:pt x="364" y="2160"/>
                  </a:lnTo>
                  <a:lnTo>
                    <a:pt x="421" y="2138"/>
                  </a:lnTo>
                  <a:lnTo>
                    <a:pt x="463" y="2089"/>
                  </a:lnTo>
                  <a:lnTo>
                    <a:pt x="441" y="2036"/>
                  </a:lnTo>
                  <a:lnTo>
                    <a:pt x="439" y="1977"/>
                  </a:lnTo>
                  <a:lnTo>
                    <a:pt x="436" y="1975"/>
                  </a:lnTo>
                  <a:lnTo>
                    <a:pt x="404" y="2025"/>
                  </a:lnTo>
                  <a:lnTo>
                    <a:pt x="391" y="2084"/>
                  </a:lnTo>
                  <a:lnTo>
                    <a:pt x="380" y="2034"/>
                  </a:lnTo>
                  <a:lnTo>
                    <a:pt x="397" y="1982"/>
                  </a:lnTo>
                  <a:lnTo>
                    <a:pt x="391" y="1968"/>
                  </a:lnTo>
                  <a:lnTo>
                    <a:pt x="375" y="1965"/>
                  </a:lnTo>
                  <a:lnTo>
                    <a:pt x="345" y="1987"/>
                  </a:lnTo>
                  <a:lnTo>
                    <a:pt x="333" y="2014"/>
                  </a:lnTo>
                  <a:lnTo>
                    <a:pt x="329" y="2014"/>
                  </a:lnTo>
                  <a:lnTo>
                    <a:pt x="329" y="1996"/>
                  </a:lnTo>
                  <a:lnTo>
                    <a:pt x="317" y="1985"/>
                  </a:lnTo>
                  <a:lnTo>
                    <a:pt x="290" y="2001"/>
                  </a:lnTo>
                  <a:lnTo>
                    <a:pt x="267" y="2072"/>
                  </a:lnTo>
                  <a:lnTo>
                    <a:pt x="283" y="2142"/>
                  </a:lnTo>
                  <a:lnTo>
                    <a:pt x="213" y="2126"/>
                  </a:lnTo>
                  <a:lnTo>
                    <a:pt x="181" y="2114"/>
                  </a:lnTo>
                  <a:lnTo>
                    <a:pt x="146" y="2124"/>
                  </a:lnTo>
                  <a:lnTo>
                    <a:pt x="68" y="2148"/>
                  </a:lnTo>
                  <a:lnTo>
                    <a:pt x="60" y="2137"/>
                  </a:lnTo>
                  <a:lnTo>
                    <a:pt x="121" y="2099"/>
                  </a:lnTo>
                  <a:lnTo>
                    <a:pt x="89" y="1977"/>
                  </a:lnTo>
                  <a:lnTo>
                    <a:pt x="34" y="1755"/>
                  </a:lnTo>
                  <a:lnTo>
                    <a:pt x="11" y="1602"/>
                  </a:lnTo>
                  <a:lnTo>
                    <a:pt x="0" y="1428"/>
                  </a:lnTo>
                  <a:lnTo>
                    <a:pt x="8" y="1358"/>
                  </a:lnTo>
                  <a:lnTo>
                    <a:pt x="17" y="1371"/>
                  </a:lnTo>
                  <a:lnTo>
                    <a:pt x="18" y="1397"/>
                  </a:lnTo>
                  <a:lnTo>
                    <a:pt x="27" y="1529"/>
                  </a:lnTo>
                  <a:lnTo>
                    <a:pt x="45" y="1657"/>
                  </a:lnTo>
                  <a:lnTo>
                    <a:pt x="62" y="1757"/>
                  </a:lnTo>
                  <a:lnTo>
                    <a:pt x="94" y="1878"/>
                  </a:lnTo>
                  <a:lnTo>
                    <a:pt x="108" y="1953"/>
                  </a:lnTo>
                  <a:lnTo>
                    <a:pt x="127" y="2025"/>
                  </a:lnTo>
                  <a:lnTo>
                    <a:pt x="148" y="2084"/>
                  </a:lnTo>
                  <a:lnTo>
                    <a:pt x="179" y="2087"/>
                  </a:lnTo>
                  <a:lnTo>
                    <a:pt x="212" y="2076"/>
                  </a:lnTo>
                  <a:lnTo>
                    <a:pt x="242" y="2062"/>
                  </a:lnTo>
                  <a:lnTo>
                    <a:pt x="250" y="2030"/>
                  </a:lnTo>
                  <a:lnTo>
                    <a:pt x="277" y="1974"/>
                  </a:lnTo>
                  <a:lnTo>
                    <a:pt x="303" y="1957"/>
                  </a:lnTo>
                  <a:lnTo>
                    <a:pt x="333" y="1958"/>
                  </a:lnTo>
                  <a:lnTo>
                    <a:pt x="361" y="1944"/>
                  </a:lnTo>
                  <a:lnTo>
                    <a:pt x="393" y="1938"/>
                  </a:lnTo>
                  <a:lnTo>
                    <a:pt x="428" y="1942"/>
                  </a:lnTo>
                  <a:lnTo>
                    <a:pt x="461" y="1954"/>
                  </a:lnTo>
                  <a:lnTo>
                    <a:pt x="470" y="1996"/>
                  </a:lnTo>
                  <a:lnTo>
                    <a:pt x="472" y="2040"/>
                  </a:lnTo>
                  <a:lnTo>
                    <a:pt x="588" y="1993"/>
                  </a:lnTo>
                  <a:lnTo>
                    <a:pt x="646" y="1969"/>
                  </a:lnTo>
                  <a:lnTo>
                    <a:pt x="704" y="1949"/>
                  </a:lnTo>
                  <a:lnTo>
                    <a:pt x="793" y="1920"/>
                  </a:lnTo>
                  <a:lnTo>
                    <a:pt x="804" y="1852"/>
                  </a:lnTo>
                  <a:lnTo>
                    <a:pt x="808" y="1811"/>
                  </a:lnTo>
                  <a:lnTo>
                    <a:pt x="824" y="1797"/>
                  </a:lnTo>
                  <a:lnTo>
                    <a:pt x="846" y="1797"/>
                  </a:lnTo>
                  <a:lnTo>
                    <a:pt x="866" y="1780"/>
                  </a:lnTo>
                  <a:lnTo>
                    <a:pt x="890" y="1776"/>
                  </a:lnTo>
                  <a:lnTo>
                    <a:pt x="929" y="1761"/>
                  </a:lnTo>
                  <a:lnTo>
                    <a:pt x="967" y="1745"/>
                  </a:lnTo>
                  <a:lnTo>
                    <a:pt x="986" y="1760"/>
                  </a:lnTo>
                  <a:lnTo>
                    <a:pt x="1006" y="1766"/>
                  </a:lnTo>
                  <a:lnTo>
                    <a:pt x="1094" y="1738"/>
                  </a:lnTo>
                  <a:lnTo>
                    <a:pt x="1182" y="1715"/>
                  </a:lnTo>
                  <a:lnTo>
                    <a:pt x="1217" y="1722"/>
                  </a:lnTo>
                  <a:lnTo>
                    <a:pt x="1239" y="1726"/>
                  </a:lnTo>
                  <a:lnTo>
                    <a:pt x="1249" y="1716"/>
                  </a:lnTo>
                  <a:lnTo>
                    <a:pt x="1217" y="1538"/>
                  </a:lnTo>
                  <a:lnTo>
                    <a:pt x="1190" y="1359"/>
                  </a:lnTo>
                  <a:lnTo>
                    <a:pt x="1140" y="870"/>
                  </a:lnTo>
                  <a:lnTo>
                    <a:pt x="1127" y="585"/>
                  </a:lnTo>
                  <a:lnTo>
                    <a:pt x="1144" y="302"/>
                  </a:lnTo>
                  <a:lnTo>
                    <a:pt x="1150" y="142"/>
                  </a:lnTo>
                  <a:lnTo>
                    <a:pt x="1118" y="114"/>
                  </a:lnTo>
                  <a:lnTo>
                    <a:pt x="1084" y="91"/>
                  </a:lnTo>
                  <a:lnTo>
                    <a:pt x="969" y="15"/>
                  </a:lnTo>
                  <a:lnTo>
                    <a:pt x="975" y="0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2" name="Freeform 102"/>
            <p:cNvSpPr>
              <a:spLocks/>
            </p:cNvSpPr>
            <p:nvPr/>
          </p:nvSpPr>
          <p:spPr bwMode="auto">
            <a:xfrm>
              <a:off x="1793" y="1635"/>
              <a:ext cx="190" cy="248"/>
            </a:xfrm>
            <a:custGeom>
              <a:avLst/>
              <a:gdLst/>
              <a:ahLst/>
              <a:cxnLst>
                <a:cxn ang="0">
                  <a:pos x="762" y="24"/>
                </a:cxn>
                <a:cxn ang="0">
                  <a:pos x="693" y="69"/>
                </a:cxn>
                <a:cxn ang="0">
                  <a:pos x="586" y="134"/>
                </a:cxn>
                <a:cxn ang="0">
                  <a:pos x="549" y="160"/>
                </a:cxn>
                <a:cxn ang="0">
                  <a:pos x="522" y="323"/>
                </a:cxn>
                <a:cxn ang="0">
                  <a:pos x="521" y="412"/>
                </a:cxn>
                <a:cxn ang="0">
                  <a:pos x="538" y="673"/>
                </a:cxn>
                <a:cxn ang="0">
                  <a:pos x="559" y="657"/>
                </a:cxn>
                <a:cxn ang="0">
                  <a:pos x="554" y="220"/>
                </a:cxn>
                <a:cxn ang="0">
                  <a:pos x="559" y="286"/>
                </a:cxn>
                <a:cxn ang="0">
                  <a:pos x="582" y="593"/>
                </a:cxn>
                <a:cxn ang="0">
                  <a:pos x="582" y="683"/>
                </a:cxn>
                <a:cxn ang="0">
                  <a:pos x="535" y="731"/>
                </a:cxn>
                <a:cxn ang="0">
                  <a:pos x="446" y="769"/>
                </a:cxn>
                <a:cxn ang="0">
                  <a:pos x="270" y="846"/>
                </a:cxn>
                <a:cxn ang="0">
                  <a:pos x="160" y="903"/>
                </a:cxn>
                <a:cxn ang="0">
                  <a:pos x="14" y="992"/>
                </a:cxn>
                <a:cxn ang="0">
                  <a:pos x="66" y="933"/>
                </a:cxn>
                <a:cxn ang="0">
                  <a:pos x="200" y="855"/>
                </a:cxn>
                <a:cxn ang="0">
                  <a:pos x="366" y="771"/>
                </a:cxn>
                <a:cxn ang="0">
                  <a:pos x="502" y="711"/>
                </a:cxn>
                <a:cxn ang="0">
                  <a:pos x="492" y="474"/>
                </a:cxn>
                <a:cxn ang="0">
                  <a:pos x="499" y="221"/>
                </a:cxn>
                <a:cxn ang="0">
                  <a:pos x="515" y="145"/>
                </a:cxn>
                <a:cxn ang="0">
                  <a:pos x="546" y="130"/>
                </a:cxn>
                <a:cxn ang="0">
                  <a:pos x="515" y="122"/>
                </a:cxn>
                <a:cxn ang="0">
                  <a:pos x="417" y="173"/>
                </a:cxn>
                <a:cxn ang="0">
                  <a:pos x="320" y="224"/>
                </a:cxn>
                <a:cxn ang="0">
                  <a:pos x="222" y="278"/>
                </a:cxn>
                <a:cxn ang="0">
                  <a:pos x="126" y="333"/>
                </a:cxn>
                <a:cxn ang="0">
                  <a:pos x="63" y="335"/>
                </a:cxn>
                <a:cxn ang="0">
                  <a:pos x="189" y="256"/>
                </a:cxn>
                <a:cxn ang="0">
                  <a:pos x="355" y="166"/>
                </a:cxn>
                <a:cxn ang="0">
                  <a:pos x="522" y="83"/>
                </a:cxn>
                <a:cxn ang="0">
                  <a:pos x="576" y="81"/>
                </a:cxn>
                <a:cxn ang="0">
                  <a:pos x="687" y="25"/>
                </a:cxn>
                <a:cxn ang="0">
                  <a:pos x="735" y="0"/>
                </a:cxn>
              </a:cxnLst>
              <a:rect l="0" t="0" r="r" b="b"/>
              <a:pathLst>
                <a:path w="762" h="992">
                  <a:moveTo>
                    <a:pt x="735" y="0"/>
                  </a:moveTo>
                  <a:lnTo>
                    <a:pt x="762" y="24"/>
                  </a:lnTo>
                  <a:lnTo>
                    <a:pt x="729" y="49"/>
                  </a:lnTo>
                  <a:lnTo>
                    <a:pt x="693" y="69"/>
                  </a:lnTo>
                  <a:lnTo>
                    <a:pt x="621" y="103"/>
                  </a:lnTo>
                  <a:lnTo>
                    <a:pt x="586" y="134"/>
                  </a:lnTo>
                  <a:lnTo>
                    <a:pt x="571" y="154"/>
                  </a:lnTo>
                  <a:lnTo>
                    <a:pt x="549" y="160"/>
                  </a:lnTo>
                  <a:lnTo>
                    <a:pt x="529" y="238"/>
                  </a:lnTo>
                  <a:lnTo>
                    <a:pt x="522" y="323"/>
                  </a:lnTo>
                  <a:lnTo>
                    <a:pt x="524" y="369"/>
                  </a:lnTo>
                  <a:lnTo>
                    <a:pt x="521" y="412"/>
                  </a:lnTo>
                  <a:lnTo>
                    <a:pt x="536" y="657"/>
                  </a:lnTo>
                  <a:lnTo>
                    <a:pt x="538" y="673"/>
                  </a:lnTo>
                  <a:lnTo>
                    <a:pt x="551" y="678"/>
                  </a:lnTo>
                  <a:lnTo>
                    <a:pt x="559" y="657"/>
                  </a:lnTo>
                  <a:lnTo>
                    <a:pt x="549" y="440"/>
                  </a:lnTo>
                  <a:lnTo>
                    <a:pt x="554" y="220"/>
                  </a:lnTo>
                  <a:lnTo>
                    <a:pt x="557" y="220"/>
                  </a:lnTo>
                  <a:lnTo>
                    <a:pt x="559" y="286"/>
                  </a:lnTo>
                  <a:lnTo>
                    <a:pt x="575" y="446"/>
                  </a:lnTo>
                  <a:lnTo>
                    <a:pt x="582" y="593"/>
                  </a:lnTo>
                  <a:lnTo>
                    <a:pt x="586" y="648"/>
                  </a:lnTo>
                  <a:lnTo>
                    <a:pt x="582" y="683"/>
                  </a:lnTo>
                  <a:lnTo>
                    <a:pt x="564" y="711"/>
                  </a:lnTo>
                  <a:lnTo>
                    <a:pt x="535" y="731"/>
                  </a:lnTo>
                  <a:lnTo>
                    <a:pt x="504" y="741"/>
                  </a:lnTo>
                  <a:lnTo>
                    <a:pt x="446" y="769"/>
                  </a:lnTo>
                  <a:lnTo>
                    <a:pt x="387" y="795"/>
                  </a:lnTo>
                  <a:lnTo>
                    <a:pt x="270" y="846"/>
                  </a:lnTo>
                  <a:lnTo>
                    <a:pt x="215" y="874"/>
                  </a:lnTo>
                  <a:lnTo>
                    <a:pt x="160" y="903"/>
                  </a:lnTo>
                  <a:lnTo>
                    <a:pt x="87" y="946"/>
                  </a:lnTo>
                  <a:lnTo>
                    <a:pt x="14" y="992"/>
                  </a:lnTo>
                  <a:lnTo>
                    <a:pt x="0" y="976"/>
                  </a:lnTo>
                  <a:lnTo>
                    <a:pt x="66" y="933"/>
                  </a:lnTo>
                  <a:lnTo>
                    <a:pt x="133" y="893"/>
                  </a:lnTo>
                  <a:lnTo>
                    <a:pt x="200" y="855"/>
                  </a:lnTo>
                  <a:lnTo>
                    <a:pt x="270" y="820"/>
                  </a:lnTo>
                  <a:lnTo>
                    <a:pt x="366" y="771"/>
                  </a:lnTo>
                  <a:lnTo>
                    <a:pt x="436" y="743"/>
                  </a:lnTo>
                  <a:lnTo>
                    <a:pt x="502" y="711"/>
                  </a:lnTo>
                  <a:lnTo>
                    <a:pt x="505" y="655"/>
                  </a:lnTo>
                  <a:lnTo>
                    <a:pt x="492" y="474"/>
                  </a:lnTo>
                  <a:lnTo>
                    <a:pt x="492" y="344"/>
                  </a:lnTo>
                  <a:lnTo>
                    <a:pt x="499" y="221"/>
                  </a:lnTo>
                  <a:lnTo>
                    <a:pt x="508" y="168"/>
                  </a:lnTo>
                  <a:lnTo>
                    <a:pt x="515" y="145"/>
                  </a:lnTo>
                  <a:lnTo>
                    <a:pt x="536" y="134"/>
                  </a:lnTo>
                  <a:lnTo>
                    <a:pt x="546" y="130"/>
                  </a:lnTo>
                  <a:lnTo>
                    <a:pt x="541" y="122"/>
                  </a:lnTo>
                  <a:lnTo>
                    <a:pt x="515" y="122"/>
                  </a:lnTo>
                  <a:lnTo>
                    <a:pt x="466" y="148"/>
                  </a:lnTo>
                  <a:lnTo>
                    <a:pt x="417" y="173"/>
                  </a:lnTo>
                  <a:lnTo>
                    <a:pt x="369" y="198"/>
                  </a:lnTo>
                  <a:lnTo>
                    <a:pt x="320" y="224"/>
                  </a:lnTo>
                  <a:lnTo>
                    <a:pt x="271" y="251"/>
                  </a:lnTo>
                  <a:lnTo>
                    <a:pt x="222" y="278"/>
                  </a:lnTo>
                  <a:lnTo>
                    <a:pt x="174" y="305"/>
                  </a:lnTo>
                  <a:lnTo>
                    <a:pt x="126" y="333"/>
                  </a:lnTo>
                  <a:lnTo>
                    <a:pt x="89" y="355"/>
                  </a:lnTo>
                  <a:lnTo>
                    <a:pt x="63" y="335"/>
                  </a:lnTo>
                  <a:lnTo>
                    <a:pt x="126" y="295"/>
                  </a:lnTo>
                  <a:lnTo>
                    <a:pt x="189" y="256"/>
                  </a:lnTo>
                  <a:lnTo>
                    <a:pt x="272" y="213"/>
                  </a:lnTo>
                  <a:lnTo>
                    <a:pt x="355" y="166"/>
                  </a:lnTo>
                  <a:lnTo>
                    <a:pt x="437" y="122"/>
                  </a:lnTo>
                  <a:lnTo>
                    <a:pt x="522" y="83"/>
                  </a:lnTo>
                  <a:lnTo>
                    <a:pt x="553" y="87"/>
                  </a:lnTo>
                  <a:lnTo>
                    <a:pt x="576" y="81"/>
                  </a:lnTo>
                  <a:lnTo>
                    <a:pt x="640" y="52"/>
                  </a:lnTo>
                  <a:lnTo>
                    <a:pt x="687" y="25"/>
                  </a:lnTo>
                  <a:lnTo>
                    <a:pt x="735" y="0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3" name="Freeform 103"/>
            <p:cNvSpPr>
              <a:spLocks/>
            </p:cNvSpPr>
            <p:nvPr/>
          </p:nvSpPr>
          <p:spPr bwMode="auto">
            <a:xfrm>
              <a:off x="2005" y="1659"/>
              <a:ext cx="33" cy="39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1" y="39"/>
                </a:cxn>
                <a:cxn ang="0">
                  <a:pos x="53" y="86"/>
                </a:cxn>
                <a:cxn ang="0">
                  <a:pos x="34" y="397"/>
                </a:cxn>
                <a:cxn ang="0">
                  <a:pos x="47" y="649"/>
                </a:cxn>
                <a:cxn ang="0">
                  <a:pos x="55" y="766"/>
                </a:cxn>
                <a:cxn ang="0">
                  <a:pos x="60" y="873"/>
                </a:cxn>
                <a:cxn ang="0">
                  <a:pos x="76" y="1005"/>
                </a:cxn>
                <a:cxn ang="0">
                  <a:pos x="100" y="1250"/>
                </a:cxn>
                <a:cxn ang="0">
                  <a:pos x="132" y="1492"/>
                </a:cxn>
                <a:cxn ang="0">
                  <a:pos x="122" y="1566"/>
                </a:cxn>
                <a:cxn ang="0">
                  <a:pos x="104" y="1533"/>
                </a:cxn>
                <a:cxn ang="0">
                  <a:pos x="99" y="1492"/>
                </a:cxn>
                <a:cxn ang="0">
                  <a:pos x="70" y="1248"/>
                </a:cxn>
                <a:cxn ang="0">
                  <a:pos x="42" y="975"/>
                </a:cxn>
                <a:cxn ang="0">
                  <a:pos x="16" y="712"/>
                </a:cxn>
                <a:cxn ang="0">
                  <a:pos x="0" y="335"/>
                </a:cxn>
                <a:cxn ang="0">
                  <a:pos x="11" y="172"/>
                </a:cxn>
                <a:cxn ang="0">
                  <a:pos x="41" y="12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32" h="1566">
                  <a:moveTo>
                    <a:pt x="50" y="0"/>
                  </a:moveTo>
                  <a:lnTo>
                    <a:pt x="61" y="39"/>
                  </a:lnTo>
                  <a:lnTo>
                    <a:pt x="53" y="86"/>
                  </a:lnTo>
                  <a:lnTo>
                    <a:pt x="34" y="397"/>
                  </a:lnTo>
                  <a:lnTo>
                    <a:pt x="47" y="649"/>
                  </a:lnTo>
                  <a:lnTo>
                    <a:pt x="55" y="766"/>
                  </a:lnTo>
                  <a:lnTo>
                    <a:pt x="60" y="873"/>
                  </a:lnTo>
                  <a:lnTo>
                    <a:pt x="76" y="1005"/>
                  </a:lnTo>
                  <a:lnTo>
                    <a:pt x="100" y="1250"/>
                  </a:lnTo>
                  <a:lnTo>
                    <a:pt x="132" y="1492"/>
                  </a:lnTo>
                  <a:lnTo>
                    <a:pt x="122" y="1566"/>
                  </a:lnTo>
                  <a:lnTo>
                    <a:pt x="104" y="1533"/>
                  </a:lnTo>
                  <a:lnTo>
                    <a:pt x="99" y="1492"/>
                  </a:lnTo>
                  <a:lnTo>
                    <a:pt x="70" y="1248"/>
                  </a:lnTo>
                  <a:lnTo>
                    <a:pt x="42" y="975"/>
                  </a:lnTo>
                  <a:lnTo>
                    <a:pt x="16" y="712"/>
                  </a:lnTo>
                  <a:lnTo>
                    <a:pt x="0" y="335"/>
                  </a:lnTo>
                  <a:lnTo>
                    <a:pt x="11" y="172"/>
                  </a:lnTo>
                  <a:lnTo>
                    <a:pt x="41" y="12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4" name="Freeform 104"/>
            <p:cNvSpPr>
              <a:spLocks/>
            </p:cNvSpPr>
            <p:nvPr/>
          </p:nvSpPr>
          <p:spPr bwMode="auto">
            <a:xfrm>
              <a:off x="1851" y="1697"/>
              <a:ext cx="55" cy="133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01" y="15"/>
                </a:cxn>
                <a:cxn ang="0">
                  <a:pos x="208" y="45"/>
                </a:cxn>
                <a:cxn ang="0">
                  <a:pos x="199" y="113"/>
                </a:cxn>
                <a:cxn ang="0">
                  <a:pos x="172" y="120"/>
                </a:cxn>
                <a:cxn ang="0">
                  <a:pos x="171" y="63"/>
                </a:cxn>
                <a:cxn ang="0">
                  <a:pos x="61" y="133"/>
                </a:cxn>
                <a:cxn ang="0">
                  <a:pos x="52" y="387"/>
                </a:cxn>
                <a:cxn ang="0">
                  <a:pos x="81" y="482"/>
                </a:cxn>
                <a:cxn ang="0">
                  <a:pos x="85" y="480"/>
                </a:cxn>
                <a:cxn ang="0">
                  <a:pos x="179" y="433"/>
                </a:cxn>
                <a:cxn ang="0">
                  <a:pos x="188" y="410"/>
                </a:cxn>
                <a:cxn ang="0">
                  <a:pos x="183" y="382"/>
                </a:cxn>
                <a:cxn ang="0">
                  <a:pos x="171" y="152"/>
                </a:cxn>
                <a:cxn ang="0">
                  <a:pos x="199" y="139"/>
                </a:cxn>
                <a:cxn ang="0">
                  <a:pos x="202" y="276"/>
                </a:cxn>
                <a:cxn ang="0">
                  <a:pos x="219" y="408"/>
                </a:cxn>
                <a:cxn ang="0">
                  <a:pos x="212" y="447"/>
                </a:cxn>
                <a:cxn ang="0">
                  <a:pos x="131" y="489"/>
                </a:cxn>
                <a:cxn ang="0">
                  <a:pos x="48" y="529"/>
                </a:cxn>
                <a:cxn ang="0">
                  <a:pos x="14" y="471"/>
                </a:cxn>
                <a:cxn ang="0">
                  <a:pos x="5" y="401"/>
                </a:cxn>
                <a:cxn ang="0">
                  <a:pos x="0" y="299"/>
                </a:cxn>
                <a:cxn ang="0">
                  <a:pos x="3" y="199"/>
                </a:cxn>
                <a:cxn ang="0">
                  <a:pos x="5" y="108"/>
                </a:cxn>
                <a:cxn ang="0">
                  <a:pos x="34" y="77"/>
                </a:cxn>
                <a:cxn ang="0">
                  <a:pos x="75" y="53"/>
                </a:cxn>
                <a:cxn ang="0">
                  <a:pos x="123" y="23"/>
                </a:cxn>
                <a:cxn ang="0">
                  <a:pos x="172" y="0"/>
                </a:cxn>
                <a:cxn ang="0">
                  <a:pos x="172" y="0"/>
                </a:cxn>
              </a:cxnLst>
              <a:rect l="0" t="0" r="r" b="b"/>
              <a:pathLst>
                <a:path w="219" h="529">
                  <a:moveTo>
                    <a:pt x="172" y="0"/>
                  </a:moveTo>
                  <a:lnTo>
                    <a:pt x="201" y="15"/>
                  </a:lnTo>
                  <a:lnTo>
                    <a:pt x="208" y="45"/>
                  </a:lnTo>
                  <a:lnTo>
                    <a:pt x="199" y="113"/>
                  </a:lnTo>
                  <a:lnTo>
                    <a:pt x="172" y="120"/>
                  </a:lnTo>
                  <a:lnTo>
                    <a:pt x="171" y="63"/>
                  </a:lnTo>
                  <a:lnTo>
                    <a:pt x="61" y="133"/>
                  </a:lnTo>
                  <a:lnTo>
                    <a:pt x="52" y="387"/>
                  </a:lnTo>
                  <a:lnTo>
                    <a:pt x="81" y="482"/>
                  </a:lnTo>
                  <a:lnTo>
                    <a:pt x="85" y="480"/>
                  </a:lnTo>
                  <a:lnTo>
                    <a:pt x="179" y="433"/>
                  </a:lnTo>
                  <a:lnTo>
                    <a:pt x="188" y="410"/>
                  </a:lnTo>
                  <a:lnTo>
                    <a:pt x="183" y="382"/>
                  </a:lnTo>
                  <a:lnTo>
                    <a:pt x="171" y="152"/>
                  </a:lnTo>
                  <a:lnTo>
                    <a:pt x="199" y="139"/>
                  </a:lnTo>
                  <a:lnTo>
                    <a:pt x="202" y="276"/>
                  </a:lnTo>
                  <a:lnTo>
                    <a:pt x="219" y="408"/>
                  </a:lnTo>
                  <a:lnTo>
                    <a:pt x="212" y="447"/>
                  </a:lnTo>
                  <a:lnTo>
                    <a:pt x="131" y="489"/>
                  </a:lnTo>
                  <a:lnTo>
                    <a:pt x="48" y="529"/>
                  </a:lnTo>
                  <a:lnTo>
                    <a:pt x="14" y="471"/>
                  </a:lnTo>
                  <a:lnTo>
                    <a:pt x="5" y="401"/>
                  </a:lnTo>
                  <a:lnTo>
                    <a:pt x="0" y="299"/>
                  </a:lnTo>
                  <a:lnTo>
                    <a:pt x="3" y="199"/>
                  </a:lnTo>
                  <a:lnTo>
                    <a:pt x="5" y="108"/>
                  </a:lnTo>
                  <a:lnTo>
                    <a:pt x="34" y="77"/>
                  </a:lnTo>
                  <a:lnTo>
                    <a:pt x="75" y="53"/>
                  </a:lnTo>
                  <a:lnTo>
                    <a:pt x="123" y="23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5" name="Freeform 105"/>
            <p:cNvSpPr>
              <a:spLocks/>
            </p:cNvSpPr>
            <p:nvPr/>
          </p:nvSpPr>
          <p:spPr bwMode="auto">
            <a:xfrm>
              <a:off x="1709" y="1719"/>
              <a:ext cx="101" cy="183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00" y="21"/>
                </a:cxn>
                <a:cxn ang="0">
                  <a:pos x="403" y="39"/>
                </a:cxn>
                <a:cxn ang="0">
                  <a:pos x="386" y="52"/>
                </a:cxn>
                <a:cxn ang="0">
                  <a:pos x="360" y="43"/>
                </a:cxn>
                <a:cxn ang="0">
                  <a:pos x="335" y="50"/>
                </a:cxn>
                <a:cxn ang="0">
                  <a:pos x="266" y="133"/>
                </a:cxn>
                <a:cxn ang="0">
                  <a:pos x="253" y="341"/>
                </a:cxn>
                <a:cxn ang="0">
                  <a:pos x="277" y="609"/>
                </a:cxn>
                <a:cxn ang="0">
                  <a:pos x="307" y="627"/>
                </a:cxn>
                <a:cxn ang="0">
                  <a:pos x="303" y="657"/>
                </a:cxn>
                <a:cxn ang="0">
                  <a:pos x="265" y="691"/>
                </a:cxn>
                <a:cxn ang="0">
                  <a:pos x="220" y="722"/>
                </a:cxn>
                <a:cxn ang="0">
                  <a:pos x="193" y="732"/>
                </a:cxn>
                <a:cxn ang="0">
                  <a:pos x="186" y="711"/>
                </a:cxn>
                <a:cxn ang="0">
                  <a:pos x="238" y="678"/>
                </a:cxn>
                <a:cxn ang="0">
                  <a:pos x="295" y="657"/>
                </a:cxn>
                <a:cxn ang="0">
                  <a:pos x="295" y="651"/>
                </a:cxn>
                <a:cxn ang="0">
                  <a:pos x="262" y="641"/>
                </a:cxn>
                <a:cxn ang="0">
                  <a:pos x="243" y="616"/>
                </a:cxn>
                <a:cxn ang="0">
                  <a:pos x="232" y="549"/>
                </a:cxn>
                <a:cxn ang="0">
                  <a:pos x="221" y="373"/>
                </a:cxn>
                <a:cxn ang="0">
                  <a:pos x="224" y="195"/>
                </a:cxn>
                <a:cxn ang="0">
                  <a:pos x="166" y="232"/>
                </a:cxn>
                <a:cxn ang="0">
                  <a:pos x="137" y="247"/>
                </a:cxn>
                <a:cxn ang="0">
                  <a:pos x="105" y="239"/>
                </a:cxn>
                <a:cxn ang="0">
                  <a:pos x="9" y="286"/>
                </a:cxn>
                <a:cxn ang="0">
                  <a:pos x="2" y="292"/>
                </a:cxn>
                <a:cxn ang="0">
                  <a:pos x="0" y="265"/>
                </a:cxn>
                <a:cxn ang="0">
                  <a:pos x="19" y="247"/>
                </a:cxn>
                <a:cxn ang="0">
                  <a:pos x="71" y="217"/>
                </a:cxn>
                <a:cxn ang="0">
                  <a:pos x="128" y="210"/>
                </a:cxn>
                <a:cxn ang="0">
                  <a:pos x="181" y="176"/>
                </a:cxn>
                <a:cxn ang="0">
                  <a:pos x="232" y="145"/>
                </a:cxn>
                <a:cxn ang="0">
                  <a:pos x="241" y="92"/>
                </a:cxn>
                <a:cxn ang="0">
                  <a:pos x="253" y="70"/>
                </a:cxn>
                <a:cxn ang="0">
                  <a:pos x="274" y="52"/>
                </a:cxn>
                <a:cxn ang="0">
                  <a:pos x="318" y="25"/>
                </a:cxn>
                <a:cxn ang="0">
                  <a:pos x="363" y="0"/>
                </a:cxn>
                <a:cxn ang="0">
                  <a:pos x="363" y="0"/>
                </a:cxn>
              </a:cxnLst>
              <a:rect l="0" t="0" r="r" b="b"/>
              <a:pathLst>
                <a:path w="403" h="732">
                  <a:moveTo>
                    <a:pt x="363" y="0"/>
                  </a:moveTo>
                  <a:lnTo>
                    <a:pt x="400" y="21"/>
                  </a:lnTo>
                  <a:lnTo>
                    <a:pt x="403" y="39"/>
                  </a:lnTo>
                  <a:lnTo>
                    <a:pt x="386" y="52"/>
                  </a:lnTo>
                  <a:lnTo>
                    <a:pt x="360" y="43"/>
                  </a:lnTo>
                  <a:lnTo>
                    <a:pt x="335" y="50"/>
                  </a:lnTo>
                  <a:lnTo>
                    <a:pt x="266" y="133"/>
                  </a:lnTo>
                  <a:lnTo>
                    <a:pt x="253" y="341"/>
                  </a:lnTo>
                  <a:lnTo>
                    <a:pt x="277" y="609"/>
                  </a:lnTo>
                  <a:lnTo>
                    <a:pt x="307" y="627"/>
                  </a:lnTo>
                  <a:lnTo>
                    <a:pt x="303" y="657"/>
                  </a:lnTo>
                  <a:lnTo>
                    <a:pt x="265" y="691"/>
                  </a:lnTo>
                  <a:lnTo>
                    <a:pt x="220" y="722"/>
                  </a:lnTo>
                  <a:lnTo>
                    <a:pt x="193" y="732"/>
                  </a:lnTo>
                  <a:lnTo>
                    <a:pt x="186" y="711"/>
                  </a:lnTo>
                  <a:lnTo>
                    <a:pt x="238" y="678"/>
                  </a:lnTo>
                  <a:lnTo>
                    <a:pt x="295" y="657"/>
                  </a:lnTo>
                  <a:lnTo>
                    <a:pt x="295" y="651"/>
                  </a:lnTo>
                  <a:lnTo>
                    <a:pt x="262" y="641"/>
                  </a:lnTo>
                  <a:lnTo>
                    <a:pt x="243" y="616"/>
                  </a:lnTo>
                  <a:lnTo>
                    <a:pt x="232" y="549"/>
                  </a:lnTo>
                  <a:lnTo>
                    <a:pt x="221" y="373"/>
                  </a:lnTo>
                  <a:lnTo>
                    <a:pt x="224" y="195"/>
                  </a:lnTo>
                  <a:lnTo>
                    <a:pt x="166" y="232"/>
                  </a:lnTo>
                  <a:lnTo>
                    <a:pt x="137" y="247"/>
                  </a:lnTo>
                  <a:lnTo>
                    <a:pt x="105" y="239"/>
                  </a:lnTo>
                  <a:lnTo>
                    <a:pt x="9" y="286"/>
                  </a:lnTo>
                  <a:lnTo>
                    <a:pt x="2" y="292"/>
                  </a:lnTo>
                  <a:lnTo>
                    <a:pt x="0" y="265"/>
                  </a:lnTo>
                  <a:lnTo>
                    <a:pt x="19" y="247"/>
                  </a:lnTo>
                  <a:lnTo>
                    <a:pt x="71" y="217"/>
                  </a:lnTo>
                  <a:lnTo>
                    <a:pt x="128" y="210"/>
                  </a:lnTo>
                  <a:lnTo>
                    <a:pt x="181" y="176"/>
                  </a:lnTo>
                  <a:lnTo>
                    <a:pt x="232" y="145"/>
                  </a:lnTo>
                  <a:lnTo>
                    <a:pt x="241" y="92"/>
                  </a:lnTo>
                  <a:lnTo>
                    <a:pt x="253" y="70"/>
                  </a:lnTo>
                  <a:lnTo>
                    <a:pt x="274" y="52"/>
                  </a:lnTo>
                  <a:lnTo>
                    <a:pt x="318" y="25"/>
                  </a:lnTo>
                  <a:lnTo>
                    <a:pt x="363" y="0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6" name="Freeform 106"/>
            <p:cNvSpPr>
              <a:spLocks/>
            </p:cNvSpPr>
            <p:nvPr/>
          </p:nvSpPr>
          <p:spPr bwMode="auto">
            <a:xfrm>
              <a:off x="2049" y="1738"/>
              <a:ext cx="46" cy="3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89" y="6"/>
                </a:cxn>
                <a:cxn ang="0">
                  <a:pos x="131" y="39"/>
                </a:cxn>
                <a:cxn ang="0">
                  <a:pos x="186" y="135"/>
                </a:cxn>
                <a:cxn ang="0">
                  <a:pos x="184" y="144"/>
                </a:cxn>
                <a:cxn ang="0">
                  <a:pos x="145" y="120"/>
                </a:cxn>
                <a:cxn ang="0">
                  <a:pos x="122" y="74"/>
                </a:cxn>
                <a:cxn ang="0">
                  <a:pos x="92" y="41"/>
                </a:cxn>
                <a:cxn ang="0">
                  <a:pos x="49" y="28"/>
                </a:cxn>
                <a:cxn ang="0">
                  <a:pos x="44" y="44"/>
                </a:cxn>
                <a:cxn ang="0">
                  <a:pos x="57" y="54"/>
                </a:cxn>
                <a:cxn ang="0">
                  <a:pos x="92" y="71"/>
                </a:cxn>
                <a:cxn ang="0">
                  <a:pos x="100" y="87"/>
                </a:cxn>
                <a:cxn ang="0">
                  <a:pos x="35" y="82"/>
                </a:cxn>
                <a:cxn ang="0">
                  <a:pos x="0" y="34"/>
                </a:cxn>
                <a:cxn ang="0">
                  <a:pos x="11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186" h="144">
                  <a:moveTo>
                    <a:pt x="35" y="0"/>
                  </a:moveTo>
                  <a:lnTo>
                    <a:pt x="89" y="6"/>
                  </a:lnTo>
                  <a:lnTo>
                    <a:pt x="131" y="39"/>
                  </a:lnTo>
                  <a:lnTo>
                    <a:pt x="186" y="135"/>
                  </a:lnTo>
                  <a:lnTo>
                    <a:pt x="184" y="144"/>
                  </a:lnTo>
                  <a:lnTo>
                    <a:pt x="145" y="120"/>
                  </a:lnTo>
                  <a:lnTo>
                    <a:pt x="122" y="74"/>
                  </a:lnTo>
                  <a:lnTo>
                    <a:pt x="92" y="41"/>
                  </a:lnTo>
                  <a:lnTo>
                    <a:pt x="49" y="28"/>
                  </a:lnTo>
                  <a:lnTo>
                    <a:pt x="44" y="44"/>
                  </a:lnTo>
                  <a:lnTo>
                    <a:pt x="57" y="54"/>
                  </a:lnTo>
                  <a:lnTo>
                    <a:pt x="92" y="71"/>
                  </a:lnTo>
                  <a:lnTo>
                    <a:pt x="100" y="87"/>
                  </a:lnTo>
                  <a:lnTo>
                    <a:pt x="35" y="82"/>
                  </a:lnTo>
                  <a:lnTo>
                    <a:pt x="0" y="34"/>
                  </a:lnTo>
                  <a:lnTo>
                    <a:pt x="11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7" name="Freeform 107"/>
            <p:cNvSpPr>
              <a:spLocks/>
            </p:cNvSpPr>
            <p:nvPr/>
          </p:nvSpPr>
          <p:spPr bwMode="auto">
            <a:xfrm>
              <a:off x="2069" y="1754"/>
              <a:ext cx="136" cy="245"/>
            </a:xfrm>
            <a:custGeom>
              <a:avLst/>
              <a:gdLst/>
              <a:ahLst/>
              <a:cxnLst>
                <a:cxn ang="0">
                  <a:pos x="436" y="14"/>
                </a:cxn>
                <a:cxn ang="0">
                  <a:pos x="368" y="74"/>
                </a:cxn>
                <a:cxn ang="0">
                  <a:pos x="469" y="49"/>
                </a:cxn>
                <a:cxn ang="0">
                  <a:pos x="400" y="113"/>
                </a:cxn>
                <a:cxn ang="0">
                  <a:pos x="541" y="96"/>
                </a:cxn>
                <a:cxn ang="0">
                  <a:pos x="492" y="124"/>
                </a:cxn>
                <a:cxn ang="0">
                  <a:pos x="514" y="184"/>
                </a:cxn>
                <a:cxn ang="0">
                  <a:pos x="511" y="243"/>
                </a:cxn>
                <a:cxn ang="0">
                  <a:pos x="506" y="320"/>
                </a:cxn>
                <a:cxn ang="0">
                  <a:pos x="490" y="395"/>
                </a:cxn>
                <a:cxn ang="0">
                  <a:pos x="450" y="459"/>
                </a:cxn>
                <a:cxn ang="0">
                  <a:pos x="530" y="566"/>
                </a:cxn>
                <a:cxn ang="0">
                  <a:pos x="530" y="710"/>
                </a:cxn>
                <a:cxn ang="0">
                  <a:pos x="484" y="772"/>
                </a:cxn>
                <a:cxn ang="0">
                  <a:pos x="418" y="807"/>
                </a:cxn>
                <a:cxn ang="0">
                  <a:pos x="360" y="901"/>
                </a:cxn>
                <a:cxn ang="0">
                  <a:pos x="276" y="978"/>
                </a:cxn>
                <a:cxn ang="0">
                  <a:pos x="237" y="949"/>
                </a:cxn>
                <a:cxn ang="0">
                  <a:pos x="335" y="856"/>
                </a:cxn>
                <a:cxn ang="0">
                  <a:pos x="415" y="728"/>
                </a:cxn>
                <a:cxn ang="0">
                  <a:pos x="429" y="766"/>
                </a:cxn>
                <a:cxn ang="0">
                  <a:pos x="494" y="690"/>
                </a:cxn>
                <a:cxn ang="0">
                  <a:pos x="483" y="571"/>
                </a:cxn>
                <a:cxn ang="0">
                  <a:pos x="421" y="582"/>
                </a:cxn>
                <a:cxn ang="0">
                  <a:pos x="398" y="537"/>
                </a:cxn>
                <a:cxn ang="0">
                  <a:pos x="367" y="221"/>
                </a:cxn>
                <a:cxn ang="0">
                  <a:pos x="235" y="193"/>
                </a:cxn>
                <a:cxn ang="0">
                  <a:pos x="95" y="275"/>
                </a:cxn>
                <a:cxn ang="0">
                  <a:pos x="27" y="332"/>
                </a:cxn>
                <a:cxn ang="0">
                  <a:pos x="7" y="312"/>
                </a:cxn>
                <a:cxn ang="0">
                  <a:pos x="89" y="232"/>
                </a:cxn>
                <a:cxn ang="0">
                  <a:pos x="121" y="177"/>
                </a:cxn>
                <a:cxn ang="0">
                  <a:pos x="121" y="141"/>
                </a:cxn>
                <a:cxn ang="0">
                  <a:pos x="202" y="84"/>
                </a:cxn>
                <a:cxn ang="0">
                  <a:pos x="249" y="60"/>
                </a:cxn>
                <a:cxn ang="0">
                  <a:pos x="271" y="112"/>
                </a:cxn>
                <a:cxn ang="0">
                  <a:pos x="334" y="36"/>
                </a:cxn>
                <a:cxn ang="0">
                  <a:pos x="422" y="0"/>
                </a:cxn>
              </a:cxnLst>
              <a:rect l="0" t="0" r="r" b="b"/>
              <a:pathLst>
                <a:path w="543" h="978">
                  <a:moveTo>
                    <a:pt x="422" y="0"/>
                  </a:moveTo>
                  <a:lnTo>
                    <a:pt x="436" y="14"/>
                  </a:lnTo>
                  <a:lnTo>
                    <a:pt x="415" y="31"/>
                  </a:lnTo>
                  <a:lnTo>
                    <a:pt x="368" y="74"/>
                  </a:lnTo>
                  <a:lnTo>
                    <a:pt x="417" y="57"/>
                  </a:lnTo>
                  <a:lnTo>
                    <a:pt x="469" y="49"/>
                  </a:lnTo>
                  <a:lnTo>
                    <a:pt x="438" y="84"/>
                  </a:lnTo>
                  <a:lnTo>
                    <a:pt x="400" y="113"/>
                  </a:lnTo>
                  <a:lnTo>
                    <a:pt x="470" y="91"/>
                  </a:lnTo>
                  <a:lnTo>
                    <a:pt x="541" y="96"/>
                  </a:lnTo>
                  <a:lnTo>
                    <a:pt x="521" y="113"/>
                  </a:lnTo>
                  <a:lnTo>
                    <a:pt x="492" y="124"/>
                  </a:lnTo>
                  <a:lnTo>
                    <a:pt x="477" y="150"/>
                  </a:lnTo>
                  <a:lnTo>
                    <a:pt x="514" y="184"/>
                  </a:lnTo>
                  <a:lnTo>
                    <a:pt x="520" y="227"/>
                  </a:lnTo>
                  <a:lnTo>
                    <a:pt x="511" y="243"/>
                  </a:lnTo>
                  <a:lnTo>
                    <a:pt x="514" y="271"/>
                  </a:lnTo>
                  <a:lnTo>
                    <a:pt x="506" y="320"/>
                  </a:lnTo>
                  <a:lnTo>
                    <a:pt x="497" y="371"/>
                  </a:lnTo>
                  <a:lnTo>
                    <a:pt x="490" y="395"/>
                  </a:lnTo>
                  <a:lnTo>
                    <a:pt x="472" y="415"/>
                  </a:lnTo>
                  <a:lnTo>
                    <a:pt x="450" y="459"/>
                  </a:lnTo>
                  <a:lnTo>
                    <a:pt x="443" y="524"/>
                  </a:lnTo>
                  <a:lnTo>
                    <a:pt x="530" y="566"/>
                  </a:lnTo>
                  <a:lnTo>
                    <a:pt x="543" y="637"/>
                  </a:lnTo>
                  <a:lnTo>
                    <a:pt x="530" y="710"/>
                  </a:lnTo>
                  <a:lnTo>
                    <a:pt x="511" y="743"/>
                  </a:lnTo>
                  <a:lnTo>
                    <a:pt x="484" y="772"/>
                  </a:lnTo>
                  <a:lnTo>
                    <a:pt x="453" y="794"/>
                  </a:lnTo>
                  <a:lnTo>
                    <a:pt x="418" y="807"/>
                  </a:lnTo>
                  <a:lnTo>
                    <a:pt x="393" y="856"/>
                  </a:lnTo>
                  <a:lnTo>
                    <a:pt x="360" y="901"/>
                  </a:lnTo>
                  <a:lnTo>
                    <a:pt x="321" y="943"/>
                  </a:lnTo>
                  <a:lnTo>
                    <a:pt x="276" y="978"/>
                  </a:lnTo>
                  <a:lnTo>
                    <a:pt x="254" y="976"/>
                  </a:lnTo>
                  <a:lnTo>
                    <a:pt x="237" y="949"/>
                  </a:lnTo>
                  <a:lnTo>
                    <a:pt x="232" y="940"/>
                  </a:lnTo>
                  <a:lnTo>
                    <a:pt x="335" y="856"/>
                  </a:lnTo>
                  <a:lnTo>
                    <a:pt x="387" y="737"/>
                  </a:lnTo>
                  <a:lnTo>
                    <a:pt x="415" y="728"/>
                  </a:lnTo>
                  <a:lnTo>
                    <a:pt x="423" y="759"/>
                  </a:lnTo>
                  <a:lnTo>
                    <a:pt x="429" y="766"/>
                  </a:lnTo>
                  <a:lnTo>
                    <a:pt x="470" y="734"/>
                  </a:lnTo>
                  <a:lnTo>
                    <a:pt x="494" y="690"/>
                  </a:lnTo>
                  <a:lnTo>
                    <a:pt x="498" y="589"/>
                  </a:lnTo>
                  <a:lnTo>
                    <a:pt x="483" y="571"/>
                  </a:lnTo>
                  <a:lnTo>
                    <a:pt x="461" y="565"/>
                  </a:lnTo>
                  <a:lnTo>
                    <a:pt x="421" y="582"/>
                  </a:lnTo>
                  <a:lnTo>
                    <a:pt x="395" y="570"/>
                  </a:lnTo>
                  <a:lnTo>
                    <a:pt x="398" y="537"/>
                  </a:lnTo>
                  <a:lnTo>
                    <a:pt x="405" y="270"/>
                  </a:lnTo>
                  <a:lnTo>
                    <a:pt x="367" y="221"/>
                  </a:lnTo>
                  <a:lnTo>
                    <a:pt x="313" y="192"/>
                  </a:lnTo>
                  <a:lnTo>
                    <a:pt x="235" y="193"/>
                  </a:lnTo>
                  <a:lnTo>
                    <a:pt x="164" y="225"/>
                  </a:lnTo>
                  <a:lnTo>
                    <a:pt x="95" y="275"/>
                  </a:lnTo>
                  <a:lnTo>
                    <a:pt x="61" y="303"/>
                  </a:lnTo>
                  <a:lnTo>
                    <a:pt x="27" y="332"/>
                  </a:lnTo>
                  <a:lnTo>
                    <a:pt x="0" y="332"/>
                  </a:lnTo>
                  <a:lnTo>
                    <a:pt x="7" y="312"/>
                  </a:lnTo>
                  <a:lnTo>
                    <a:pt x="48" y="271"/>
                  </a:lnTo>
                  <a:lnTo>
                    <a:pt x="89" y="232"/>
                  </a:lnTo>
                  <a:lnTo>
                    <a:pt x="94" y="201"/>
                  </a:lnTo>
                  <a:lnTo>
                    <a:pt x="121" y="177"/>
                  </a:lnTo>
                  <a:lnTo>
                    <a:pt x="107" y="157"/>
                  </a:lnTo>
                  <a:lnTo>
                    <a:pt x="121" y="141"/>
                  </a:lnTo>
                  <a:lnTo>
                    <a:pt x="175" y="120"/>
                  </a:lnTo>
                  <a:lnTo>
                    <a:pt x="202" y="84"/>
                  </a:lnTo>
                  <a:lnTo>
                    <a:pt x="222" y="66"/>
                  </a:lnTo>
                  <a:lnTo>
                    <a:pt x="249" y="60"/>
                  </a:lnTo>
                  <a:lnTo>
                    <a:pt x="263" y="85"/>
                  </a:lnTo>
                  <a:lnTo>
                    <a:pt x="271" y="112"/>
                  </a:lnTo>
                  <a:lnTo>
                    <a:pt x="298" y="70"/>
                  </a:lnTo>
                  <a:lnTo>
                    <a:pt x="334" y="36"/>
                  </a:lnTo>
                  <a:lnTo>
                    <a:pt x="377" y="12"/>
                  </a:lnTo>
                  <a:lnTo>
                    <a:pt x="422" y="0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8" name="Freeform 108"/>
            <p:cNvSpPr>
              <a:spLocks/>
            </p:cNvSpPr>
            <p:nvPr/>
          </p:nvSpPr>
          <p:spPr bwMode="auto">
            <a:xfrm>
              <a:off x="1733" y="1788"/>
              <a:ext cx="15" cy="11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" y="37"/>
                </a:cxn>
                <a:cxn ang="0">
                  <a:pos x="27" y="84"/>
                </a:cxn>
                <a:cxn ang="0">
                  <a:pos x="19" y="292"/>
                </a:cxn>
                <a:cxn ang="0">
                  <a:pos x="21" y="378"/>
                </a:cxn>
                <a:cxn ang="0">
                  <a:pos x="32" y="421"/>
                </a:cxn>
                <a:cxn ang="0">
                  <a:pos x="42" y="438"/>
                </a:cxn>
                <a:cxn ang="0">
                  <a:pos x="63" y="447"/>
                </a:cxn>
                <a:cxn ang="0">
                  <a:pos x="60" y="465"/>
                </a:cxn>
                <a:cxn ang="0">
                  <a:pos x="34" y="457"/>
                </a:cxn>
                <a:cxn ang="0">
                  <a:pos x="3" y="388"/>
                </a:cxn>
                <a:cxn ang="0">
                  <a:pos x="0" y="306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63" h="465">
                  <a:moveTo>
                    <a:pt x="25" y="0"/>
                  </a:moveTo>
                  <a:lnTo>
                    <a:pt x="34" y="37"/>
                  </a:lnTo>
                  <a:lnTo>
                    <a:pt x="27" y="84"/>
                  </a:lnTo>
                  <a:lnTo>
                    <a:pt x="19" y="292"/>
                  </a:lnTo>
                  <a:lnTo>
                    <a:pt x="21" y="378"/>
                  </a:lnTo>
                  <a:lnTo>
                    <a:pt x="32" y="421"/>
                  </a:lnTo>
                  <a:lnTo>
                    <a:pt x="42" y="438"/>
                  </a:lnTo>
                  <a:lnTo>
                    <a:pt x="63" y="447"/>
                  </a:lnTo>
                  <a:lnTo>
                    <a:pt x="60" y="465"/>
                  </a:lnTo>
                  <a:lnTo>
                    <a:pt x="34" y="457"/>
                  </a:lnTo>
                  <a:lnTo>
                    <a:pt x="3" y="388"/>
                  </a:lnTo>
                  <a:lnTo>
                    <a:pt x="0" y="30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49" name="Freeform 109"/>
            <p:cNvSpPr>
              <a:spLocks/>
            </p:cNvSpPr>
            <p:nvPr/>
          </p:nvSpPr>
          <p:spPr bwMode="auto">
            <a:xfrm>
              <a:off x="1687" y="1788"/>
              <a:ext cx="110" cy="40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3" y="132"/>
                </a:cxn>
                <a:cxn ang="0">
                  <a:pos x="52" y="339"/>
                </a:cxn>
                <a:cxn ang="0">
                  <a:pos x="43" y="763"/>
                </a:cxn>
                <a:cxn ang="0">
                  <a:pos x="43" y="771"/>
                </a:cxn>
                <a:cxn ang="0">
                  <a:pos x="43" y="780"/>
                </a:cxn>
                <a:cxn ang="0">
                  <a:pos x="44" y="797"/>
                </a:cxn>
                <a:cxn ang="0">
                  <a:pos x="44" y="801"/>
                </a:cxn>
                <a:cxn ang="0">
                  <a:pos x="44" y="804"/>
                </a:cxn>
                <a:cxn ang="0">
                  <a:pos x="44" y="813"/>
                </a:cxn>
                <a:cxn ang="0">
                  <a:pos x="44" y="830"/>
                </a:cxn>
                <a:cxn ang="0">
                  <a:pos x="44" y="846"/>
                </a:cxn>
                <a:cxn ang="0">
                  <a:pos x="44" y="851"/>
                </a:cxn>
                <a:cxn ang="0">
                  <a:pos x="44" y="853"/>
                </a:cxn>
                <a:cxn ang="0">
                  <a:pos x="44" y="853"/>
                </a:cxn>
                <a:cxn ang="0">
                  <a:pos x="44" y="855"/>
                </a:cxn>
                <a:cxn ang="0">
                  <a:pos x="44" y="855"/>
                </a:cxn>
                <a:cxn ang="0">
                  <a:pos x="44" y="855"/>
                </a:cxn>
                <a:cxn ang="0">
                  <a:pos x="44" y="860"/>
                </a:cxn>
                <a:cxn ang="0">
                  <a:pos x="44" y="863"/>
                </a:cxn>
                <a:cxn ang="0">
                  <a:pos x="44" y="880"/>
                </a:cxn>
                <a:cxn ang="0">
                  <a:pos x="44" y="896"/>
                </a:cxn>
                <a:cxn ang="0">
                  <a:pos x="53" y="1056"/>
                </a:cxn>
                <a:cxn ang="0">
                  <a:pos x="64" y="1214"/>
                </a:cxn>
                <a:cxn ang="0">
                  <a:pos x="100" y="1414"/>
                </a:cxn>
                <a:cxn ang="0">
                  <a:pos x="118" y="1477"/>
                </a:cxn>
                <a:cxn ang="0">
                  <a:pos x="147" y="1536"/>
                </a:cxn>
                <a:cxn ang="0">
                  <a:pos x="187" y="1534"/>
                </a:cxn>
                <a:cxn ang="0">
                  <a:pos x="254" y="1515"/>
                </a:cxn>
                <a:cxn ang="0">
                  <a:pos x="263" y="1530"/>
                </a:cxn>
                <a:cxn ang="0">
                  <a:pos x="225" y="1543"/>
                </a:cxn>
                <a:cxn ang="0">
                  <a:pos x="230" y="1570"/>
                </a:cxn>
                <a:cxn ang="0">
                  <a:pos x="300" y="1564"/>
                </a:cxn>
                <a:cxn ang="0">
                  <a:pos x="368" y="1537"/>
                </a:cxn>
                <a:cxn ang="0">
                  <a:pos x="413" y="1509"/>
                </a:cxn>
                <a:cxn ang="0">
                  <a:pos x="437" y="1545"/>
                </a:cxn>
                <a:cxn ang="0">
                  <a:pos x="427" y="1567"/>
                </a:cxn>
                <a:cxn ang="0">
                  <a:pos x="405" y="1579"/>
                </a:cxn>
                <a:cxn ang="0">
                  <a:pos x="353" y="1596"/>
                </a:cxn>
                <a:cxn ang="0">
                  <a:pos x="289" y="1618"/>
                </a:cxn>
                <a:cxn ang="0">
                  <a:pos x="221" y="1611"/>
                </a:cxn>
                <a:cxn ang="0">
                  <a:pos x="109" y="1567"/>
                </a:cxn>
                <a:cxn ang="0">
                  <a:pos x="64" y="1456"/>
                </a:cxn>
                <a:cxn ang="0">
                  <a:pos x="39" y="1340"/>
                </a:cxn>
                <a:cxn ang="0">
                  <a:pos x="2" y="996"/>
                </a:cxn>
                <a:cxn ang="0">
                  <a:pos x="0" y="840"/>
                </a:cxn>
                <a:cxn ang="0">
                  <a:pos x="0" y="808"/>
                </a:cxn>
                <a:cxn ang="0">
                  <a:pos x="0" y="776"/>
                </a:cxn>
                <a:cxn ang="0">
                  <a:pos x="0" y="744"/>
                </a:cxn>
                <a:cxn ang="0">
                  <a:pos x="0" y="714"/>
                </a:cxn>
                <a:cxn ang="0">
                  <a:pos x="11" y="215"/>
                </a:cxn>
                <a:cxn ang="0">
                  <a:pos x="36" y="21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437" h="1618">
                  <a:moveTo>
                    <a:pt x="63" y="0"/>
                  </a:moveTo>
                  <a:lnTo>
                    <a:pt x="53" y="132"/>
                  </a:lnTo>
                  <a:lnTo>
                    <a:pt x="52" y="339"/>
                  </a:lnTo>
                  <a:lnTo>
                    <a:pt x="43" y="763"/>
                  </a:lnTo>
                  <a:lnTo>
                    <a:pt x="43" y="771"/>
                  </a:lnTo>
                  <a:lnTo>
                    <a:pt x="43" y="780"/>
                  </a:lnTo>
                  <a:lnTo>
                    <a:pt x="44" y="797"/>
                  </a:lnTo>
                  <a:lnTo>
                    <a:pt x="44" y="801"/>
                  </a:lnTo>
                  <a:lnTo>
                    <a:pt x="44" y="804"/>
                  </a:lnTo>
                  <a:lnTo>
                    <a:pt x="44" y="813"/>
                  </a:lnTo>
                  <a:lnTo>
                    <a:pt x="44" y="830"/>
                  </a:lnTo>
                  <a:lnTo>
                    <a:pt x="44" y="846"/>
                  </a:lnTo>
                  <a:lnTo>
                    <a:pt x="44" y="851"/>
                  </a:lnTo>
                  <a:lnTo>
                    <a:pt x="44" y="853"/>
                  </a:lnTo>
                  <a:lnTo>
                    <a:pt x="44" y="853"/>
                  </a:lnTo>
                  <a:lnTo>
                    <a:pt x="44" y="855"/>
                  </a:lnTo>
                  <a:lnTo>
                    <a:pt x="44" y="855"/>
                  </a:lnTo>
                  <a:lnTo>
                    <a:pt x="44" y="855"/>
                  </a:lnTo>
                  <a:lnTo>
                    <a:pt x="44" y="860"/>
                  </a:lnTo>
                  <a:lnTo>
                    <a:pt x="44" y="863"/>
                  </a:lnTo>
                  <a:lnTo>
                    <a:pt x="44" y="880"/>
                  </a:lnTo>
                  <a:lnTo>
                    <a:pt x="44" y="896"/>
                  </a:lnTo>
                  <a:lnTo>
                    <a:pt x="53" y="1056"/>
                  </a:lnTo>
                  <a:lnTo>
                    <a:pt x="64" y="1214"/>
                  </a:lnTo>
                  <a:lnTo>
                    <a:pt x="100" y="1414"/>
                  </a:lnTo>
                  <a:lnTo>
                    <a:pt x="118" y="1477"/>
                  </a:lnTo>
                  <a:lnTo>
                    <a:pt x="147" y="1536"/>
                  </a:lnTo>
                  <a:lnTo>
                    <a:pt x="187" y="1534"/>
                  </a:lnTo>
                  <a:lnTo>
                    <a:pt x="254" y="1515"/>
                  </a:lnTo>
                  <a:lnTo>
                    <a:pt x="263" y="1530"/>
                  </a:lnTo>
                  <a:lnTo>
                    <a:pt x="225" y="1543"/>
                  </a:lnTo>
                  <a:lnTo>
                    <a:pt x="230" y="1570"/>
                  </a:lnTo>
                  <a:lnTo>
                    <a:pt x="300" y="1564"/>
                  </a:lnTo>
                  <a:lnTo>
                    <a:pt x="368" y="1537"/>
                  </a:lnTo>
                  <a:lnTo>
                    <a:pt x="413" y="1509"/>
                  </a:lnTo>
                  <a:lnTo>
                    <a:pt x="437" y="1545"/>
                  </a:lnTo>
                  <a:lnTo>
                    <a:pt x="427" y="1567"/>
                  </a:lnTo>
                  <a:lnTo>
                    <a:pt x="405" y="1579"/>
                  </a:lnTo>
                  <a:lnTo>
                    <a:pt x="353" y="1596"/>
                  </a:lnTo>
                  <a:lnTo>
                    <a:pt x="289" y="1618"/>
                  </a:lnTo>
                  <a:lnTo>
                    <a:pt x="221" y="1611"/>
                  </a:lnTo>
                  <a:lnTo>
                    <a:pt x="109" y="1567"/>
                  </a:lnTo>
                  <a:lnTo>
                    <a:pt x="64" y="1456"/>
                  </a:lnTo>
                  <a:lnTo>
                    <a:pt x="39" y="1340"/>
                  </a:lnTo>
                  <a:lnTo>
                    <a:pt x="2" y="996"/>
                  </a:lnTo>
                  <a:lnTo>
                    <a:pt x="0" y="840"/>
                  </a:lnTo>
                  <a:lnTo>
                    <a:pt x="0" y="808"/>
                  </a:lnTo>
                  <a:lnTo>
                    <a:pt x="0" y="776"/>
                  </a:lnTo>
                  <a:lnTo>
                    <a:pt x="0" y="744"/>
                  </a:lnTo>
                  <a:lnTo>
                    <a:pt x="0" y="714"/>
                  </a:lnTo>
                  <a:lnTo>
                    <a:pt x="11" y="215"/>
                  </a:lnTo>
                  <a:lnTo>
                    <a:pt x="36" y="21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0" name="Freeform 110"/>
            <p:cNvSpPr>
              <a:spLocks/>
            </p:cNvSpPr>
            <p:nvPr/>
          </p:nvSpPr>
          <p:spPr bwMode="auto">
            <a:xfrm>
              <a:off x="2109" y="1822"/>
              <a:ext cx="24" cy="12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94" y="24"/>
                </a:cxn>
                <a:cxn ang="0">
                  <a:pos x="91" y="31"/>
                </a:cxn>
                <a:cxn ang="0">
                  <a:pos x="34" y="48"/>
                </a:cxn>
                <a:cxn ang="0">
                  <a:pos x="0" y="48"/>
                </a:cxn>
                <a:cxn ang="0">
                  <a:pos x="8" y="19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94" h="48">
                  <a:moveTo>
                    <a:pt x="45" y="0"/>
                  </a:moveTo>
                  <a:lnTo>
                    <a:pt x="94" y="24"/>
                  </a:lnTo>
                  <a:lnTo>
                    <a:pt x="91" y="31"/>
                  </a:lnTo>
                  <a:lnTo>
                    <a:pt x="34" y="48"/>
                  </a:lnTo>
                  <a:lnTo>
                    <a:pt x="0" y="48"/>
                  </a:lnTo>
                  <a:lnTo>
                    <a:pt x="8" y="19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1" name="Freeform 111"/>
            <p:cNvSpPr>
              <a:spLocks/>
            </p:cNvSpPr>
            <p:nvPr/>
          </p:nvSpPr>
          <p:spPr bwMode="auto">
            <a:xfrm>
              <a:off x="2142" y="1827"/>
              <a:ext cx="10" cy="1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2" y="20"/>
                </a:cxn>
                <a:cxn ang="0">
                  <a:pos x="43" y="53"/>
                </a:cxn>
                <a:cxn ang="0">
                  <a:pos x="14" y="44"/>
                </a:cxn>
                <a:cxn ang="0">
                  <a:pos x="0" y="9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43" h="53">
                  <a:moveTo>
                    <a:pt x="5" y="0"/>
                  </a:moveTo>
                  <a:lnTo>
                    <a:pt x="32" y="20"/>
                  </a:lnTo>
                  <a:lnTo>
                    <a:pt x="43" y="53"/>
                  </a:lnTo>
                  <a:lnTo>
                    <a:pt x="14" y="44"/>
                  </a:lnTo>
                  <a:lnTo>
                    <a:pt x="0" y="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2" name="Freeform 112"/>
            <p:cNvSpPr>
              <a:spLocks/>
            </p:cNvSpPr>
            <p:nvPr/>
          </p:nvSpPr>
          <p:spPr bwMode="auto">
            <a:xfrm>
              <a:off x="2046" y="1840"/>
              <a:ext cx="20" cy="1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78" y="26"/>
                </a:cxn>
                <a:cxn ang="0">
                  <a:pos x="0" y="47"/>
                </a:cxn>
                <a:cxn ang="0">
                  <a:pos x="0" y="19"/>
                </a:cxn>
                <a:cxn ang="0">
                  <a:pos x="21" y="6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78" h="47">
                  <a:moveTo>
                    <a:pt x="36" y="0"/>
                  </a:moveTo>
                  <a:lnTo>
                    <a:pt x="78" y="26"/>
                  </a:lnTo>
                  <a:lnTo>
                    <a:pt x="0" y="47"/>
                  </a:lnTo>
                  <a:lnTo>
                    <a:pt x="0" y="19"/>
                  </a:lnTo>
                  <a:lnTo>
                    <a:pt x="21" y="6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3" name="Freeform 113"/>
            <p:cNvSpPr>
              <a:spLocks/>
            </p:cNvSpPr>
            <p:nvPr/>
          </p:nvSpPr>
          <p:spPr bwMode="auto">
            <a:xfrm>
              <a:off x="1771" y="1840"/>
              <a:ext cx="168" cy="91"/>
            </a:xfrm>
            <a:custGeom>
              <a:avLst/>
              <a:gdLst/>
              <a:ahLst/>
              <a:cxnLst>
                <a:cxn ang="0">
                  <a:pos x="664" y="0"/>
                </a:cxn>
                <a:cxn ang="0">
                  <a:pos x="674" y="15"/>
                </a:cxn>
                <a:cxn ang="0">
                  <a:pos x="650" y="27"/>
                </a:cxn>
                <a:cxn ang="0">
                  <a:pos x="595" y="54"/>
                </a:cxn>
                <a:cxn ang="0">
                  <a:pos x="540" y="76"/>
                </a:cxn>
                <a:cxn ang="0">
                  <a:pos x="429" y="120"/>
                </a:cxn>
                <a:cxn ang="0">
                  <a:pos x="378" y="151"/>
                </a:cxn>
                <a:cxn ang="0">
                  <a:pos x="328" y="179"/>
                </a:cxn>
                <a:cxn ang="0">
                  <a:pos x="278" y="207"/>
                </a:cxn>
                <a:cxn ang="0">
                  <a:pos x="228" y="234"/>
                </a:cxn>
                <a:cxn ang="0">
                  <a:pos x="178" y="262"/>
                </a:cxn>
                <a:cxn ang="0">
                  <a:pos x="128" y="292"/>
                </a:cxn>
                <a:cxn ang="0">
                  <a:pos x="79" y="323"/>
                </a:cxn>
                <a:cxn ang="0">
                  <a:pos x="30" y="356"/>
                </a:cxn>
                <a:cxn ang="0">
                  <a:pos x="0" y="363"/>
                </a:cxn>
                <a:cxn ang="0">
                  <a:pos x="6" y="336"/>
                </a:cxn>
                <a:cxn ang="0">
                  <a:pos x="83" y="293"/>
                </a:cxn>
                <a:cxn ang="0">
                  <a:pos x="160" y="253"/>
                </a:cxn>
                <a:cxn ang="0">
                  <a:pos x="237" y="212"/>
                </a:cxn>
                <a:cxn ang="0">
                  <a:pos x="314" y="167"/>
                </a:cxn>
                <a:cxn ang="0">
                  <a:pos x="399" y="125"/>
                </a:cxn>
                <a:cxn ang="0">
                  <a:pos x="483" y="82"/>
                </a:cxn>
                <a:cxn ang="0">
                  <a:pos x="574" y="40"/>
                </a:cxn>
                <a:cxn ang="0">
                  <a:pos x="664" y="0"/>
                </a:cxn>
                <a:cxn ang="0">
                  <a:pos x="664" y="0"/>
                </a:cxn>
              </a:cxnLst>
              <a:rect l="0" t="0" r="r" b="b"/>
              <a:pathLst>
                <a:path w="674" h="363">
                  <a:moveTo>
                    <a:pt x="664" y="0"/>
                  </a:moveTo>
                  <a:lnTo>
                    <a:pt x="674" y="15"/>
                  </a:lnTo>
                  <a:lnTo>
                    <a:pt x="650" y="27"/>
                  </a:lnTo>
                  <a:lnTo>
                    <a:pt x="595" y="54"/>
                  </a:lnTo>
                  <a:lnTo>
                    <a:pt x="540" y="76"/>
                  </a:lnTo>
                  <a:lnTo>
                    <a:pt x="429" y="120"/>
                  </a:lnTo>
                  <a:lnTo>
                    <a:pt x="378" y="151"/>
                  </a:lnTo>
                  <a:lnTo>
                    <a:pt x="328" y="179"/>
                  </a:lnTo>
                  <a:lnTo>
                    <a:pt x="278" y="207"/>
                  </a:lnTo>
                  <a:lnTo>
                    <a:pt x="228" y="234"/>
                  </a:lnTo>
                  <a:lnTo>
                    <a:pt x="178" y="262"/>
                  </a:lnTo>
                  <a:lnTo>
                    <a:pt x="128" y="292"/>
                  </a:lnTo>
                  <a:lnTo>
                    <a:pt x="79" y="323"/>
                  </a:lnTo>
                  <a:lnTo>
                    <a:pt x="30" y="356"/>
                  </a:lnTo>
                  <a:lnTo>
                    <a:pt x="0" y="363"/>
                  </a:lnTo>
                  <a:lnTo>
                    <a:pt x="6" y="336"/>
                  </a:lnTo>
                  <a:lnTo>
                    <a:pt x="83" y="293"/>
                  </a:lnTo>
                  <a:lnTo>
                    <a:pt x="160" y="253"/>
                  </a:lnTo>
                  <a:lnTo>
                    <a:pt x="237" y="212"/>
                  </a:lnTo>
                  <a:lnTo>
                    <a:pt x="314" y="167"/>
                  </a:lnTo>
                  <a:lnTo>
                    <a:pt x="399" y="125"/>
                  </a:lnTo>
                  <a:lnTo>
                    <a:pt x="483" y="82"/>
                  </a:lnTo>
                  <a:lnTo>
                    <a:pt x="574" y="40"/>
                  </a:lnTo>
                  <a:lnTo>
                    <a:pt x="664" y="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4" name="Freeform 114"/>
            <p:cNvSpPr>
              <a:spLocks/>
            </p:cNvSpPr>
            <p:nvPr/>
          </p:nvSpPr>
          <p:spPr bwMode="auto">
            <a:xfrm>
              <a:off x="1947" y="1843"/>
              <a:ext cx="31" cy="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8"/>
                </a:cxn>
                <a:cxn ang="0">
                  <a:pos x="34" y="43"/>
                </a:cxn>
                <a:cxn ang="0">
                  <a:pos x="36" y="76"/>
                </a:cxn>
                <a:cxn ang="0">
                  <a:pos x="37" y="211"/>
                </a:cxn>
                <a:cxn ang="0">
                  <a:pos x="53" y="414"/>
                </a:cxn>
                <a:cxn ang="0">
                  <a:pos x="67" y="510"/>
                </a:cxn>
                <a:cxn ang="0">
                  <a:pos x="87" y="605"/>
                </a:cxn>
                <a:cxn ang="0">
                  <a:pos x="104" y="692"/>
                </a:cxn>
                <a:cxn ang="0">
                  <a:pos x="122" y="779"/>
                </a:cxn>
                <a:cxn ang="0">
                  <a:pos x="125" y="810"/>
                </a:cxn>
                <a:cxn ang="0">
                  <a:pos x="106" y="814"/>
                </a:cxn>
                <a:cxn ang="0">
                  <a:pos x="59" y="614"/>
                </a:cxn>
                <a:cxn ang="0">
                  <a:pos x="25" y="409"/>
                </a:cxn>
                <a:cxn ang="0">
                  <a:pos x="9" y="82"/>
                </a:cxn>
                <a:cxn ang="0">
                  <a:pos x="15" y="2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5" h="814">
                  <a:moveTo>
                    <a:pt x="0" y="0"/>
                  </a:moveTo>
                  <a:lnTo>
                    <a:pt x="19" y="18"/>
                  </a:lnTo>
                  <a:lnTo>
                    <a:pt x="34" y="43"/>
                  </a:lnTo>
                  <a:lnTo>
                    <a:pt x="36" y="76"/>
                  </a:lnTo>
                  <a:lnTo>
                    <a:pt x="37" y="211"/>
                  </a:lnTo>
                  <a:lnTo>
                    <a:pt x="53" y="414"/>
                  </a:lnTo>
                  <a:lnTo>
                    <a:pt x="67" y="510"/>
                  </a:lnTo>
                  <a:lnTo>
                    <a:pt x="87" y="605"/>
                  </a:lnTo>
                  <a:lnTo>
                    <a:pt x="104" y="692"/>
                  </a:lnTo>
                  <a:lnTo>
                    <a:pt x="122" y="779"/>
                  </a:lnTo>
                  <a:lnTo>
                    <a:pt x="125" y="810"/>
                  </a:lnTo>
                  <a:lnTo>
                    <a:pt x="106" y="814"/>
                  </a:lnTo>
                  <a:lnTo>
                    <a:pt x="59" y="614"/>
                  </a:lnTo>
                  <a:lnTo>
                    <a:pt x="25" y="409"/>
                  </a:lnTo>
                  <a:lnTo>
                    <a:pt x="9" y="82"/>
                  </a:lnTo>
                  <a:lnTo>
                    <a:pt x="15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5" name="Freeform 115"/>
            <p:cNvSpPr>
              <a:spLocks/>
            </p:cNvSpPr>
            <p:nvPr/>
          </p:nvSpPr>
          <p:spPr bwMode="auto">
            <a:xfrm>
              <a:off x="2097" y="1847"/>
              <a:ext cx="16" cy="2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61" y="12"/>
                </a:cxn>
                <a:cxn ang="0">
                  <a:pos x="50" y="35"/>
                </a:cxn>
                <a:cxn ang="0">
                  <a:pos x="36" y="75"/>
                </a:cxn>
                <a:cxn ang="0">
                  <a:pos x="25" y="89"/>
                </a:cxn>
                <a:cxn ang="0">
                  <a:pos x="6" y="88"/>
                </a:cxn>
                <a:cxn ang="0">
                  <a:pos x="0" y="61"/>
                </a:cxn>
                <a:cxn ang="0">
                  <a:pos x="9" y="33"/>
                </a:cxn>
                <a:cxn ang="0">
                  <a:pos x="28" y="32"/>
                </a:cxn>
                <a:cxn ang="0">
                  <a:pos x="27" y="12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61" h="89">
                  <a:moveTo>
                    <a:pt x="39" y="0"/>
                  </a:moveTo>
                  <a:lnTo>
                    <a:pt x="61" y="12"/>
                  </a:lnTo>
                  <a:lnTo>
                    <a:pt x="50" y="35"/>
                  </a:lnTo>
                  <a:lnTo>
                    <a:pt x="36" y="75"/>
                  </a:lnTo>
                  <a:lnTo>
                    <a:pt x="25" y="89"/>
                  </a:lnTo>
                  <a:lnTo>
                    <a:pt x="6" y="88"/>
                  </a:lnTo>
                  <a:lnTo>
                    <a:pt x="0" y="61"/>
                  </a:lnTo>
                  <a:lnTo>
                    <a:pt x="9" y="33"/>
                  </a:lnTo>
                  <a:lnTo>
                    <a:pt x="28" y="32"/>
                  </a:lnTo>
                  <a:lnTo>
                    <a:pt x="27" y="12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6" name="Freeform 116"/>
            <p:cNvSpPr>
              <a:spLocks/>
            </p:cNvSpPr>
            <p:nvPr/>
          </p:nvSpPr>
          <p:spPr bwMode="auto">
            <a:xfrm>
              <a:off x="2208" y="1849"/>
              <a:ext cx="60" cy="24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8" y="4"/>
                </a:cxn>
                <a:cxn ang="0">
                  <a:pos x="239" y="41"/>
                </a:cxn>
                <a:cxn ang="0">
                  <a:pos x="237" y="73"/>
                </a:cxn>
                <a:cxn ang="0">
                  <a:pos x="216" y="96"/>
                </a:cxn>
                <a:cxn ang="0">
                  <a:pos x="157" y="89"/>
                </a:cxn>
                <a:cxn ang="0">
                  <a:pos x="127" y="65"/>
                </a:cxn>
                <a:cxn ang="0">
                  <a:pos x="94" y="48"/>
                </a:cxn>
                <a:cxn ang="0">
                  <a:pos x="179" y="65"/>
                </a:cxn>
                <a:cxn ang="0">
                  <a:pos x="194" y="42"/>
                </a:cxn>
                <a:cxn ang="0">
                  <a:pos x="182" y="27"/>
                </a:cxn>
                <a:cxn ang="0">
                  <a:pos x="163" y="25"/>
                </a:cxn>
                <a:cxn ang="0">
                  <a:pos x="84" y="26"/>
                </a:cxn>
                <a:cxn ang="0">
                  <a:pos x="13" y="60"/>
                </a:cxn>
                <a:cxn ang="0">
                  <a:pos x="0" y="47"/>
                </a:cxn>
                <a:cxn ang="0">
                  <a:pos x="8" y="33"/>
                </a:cxn>
                <a:cxn ang="0">
                  <a:pos x="42" y="16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239" h="96">
                  <a:moveTo>
                    <a:pt x="105" y="0"/>
                  </a:moveTo>
                  <a:lnTo>
                    <a:pt x="178" y="4"/>
                  </a:lnTo>
                  <a:lnTo>
                    <a:pt x="239" y="41"/>
                  </a:lnTo>
                  <a:lnTo>
                    <a:pt x="237" y="73"/>
                  </a:lnTo>
                  <a:lnTo>
                    <a:pt x="216" y="96"/>
                  </a:lnTo>
                  <a:lnTo>
                    <a:pt x="157" y="89"/>
                  </a:lnTo>
                  <a:lnTo>
                    <a:pt x="127" y="65"/>
                  </a:lnTo>
                  <a:lnTo>
                    <a:pt x="94" y="48"/>
                  </a:lnTo>
                  <a:lnTo>
                    <a:pt x="179" y="65"/>
                  </a:lnTo>
                  <a:lnTo>
                    <a:pt x="194" y="42"/>
                  </a:lnTo>
                  <a:lnTo>
                    <a:pt x="182" y="27"/>
                  </a:lnTo>
                  <a:lnTo>
                    <a:pt x="163" y="25"/>
                  </a:lnTo>
                  <a:lnTo>
                    <a:pt x="84" y="26"/>
                  </a:lnTo>
                  <a:lnTo>
                    <a:pt x="13" y="60"/>
                  </a:lnTo>
                  <a:lnTo>
                    <a:pt x="0" y="47"/>
                  </a:lnTo>
                  <a:lnTo>
                    <a:pt x="8" y="33"/>
                  </a:lnTo>
                  <a:lnTo>
                    <a:pt x="42" y="16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7" name="Freeform 117"/>
            <p:cNvSpPr>
              <a:spLocks/>
            </p:cNvSpPr>
            <p:nvPr/>
          </p:nvSpPr>
          <p:spPr bwMode="auto">
            <a:xfrm>
              <a:off x="2113" y="1853"/>
              <a:ext cx="15" cy="2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2" y="13"/>
                </a:cxn>
                <a:cxn ang="0">
                  <a:pos x="48" y="39"/>
                </a:cxn>
                <a:cxn ang="0">
                  <a:pos x="33" y="89"/>
                </a:cxn>
                <a:cxn ang="0">
                  <a:pos x="15" y="99"/>
                </a:cxn>
                <a:cxn ang="0">
                  <a:pos x="0" y="85"/>
                </a:cxn>
                <a:cxn ang="0">
                  <a:pos x="3" y="41"/>
                </a:cxn>
                <a:cxn ang="0">
                  <a:pos x="30" y="25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62" h="99">
                  <a:moveTo>
                    <a:pt x="37" y="0"/>
                  </a:moveTo>
                  <a:lnTo>
                    <a:pt x="62" y="13"/>
                  </a:lnTo>
                  <a:lnTo>
                    <a:pt x="48" y="39"/>
                  </a:lnTo>
                  <a:lnTo>
                    <a:pt x="33" y="89"/>
                  </a:lnTo>
                  <a:lnTo>
                    <a:pt x="15" y="99"/>
                  </a:lnTo>
                  <a:lnTo>
                    <a:pt x="0" y="85"/>
                  </a:lnTo>
                  <a:lnTo>
                    <a:pt x="3" y="41"/>
                  </a:lnTo>
                  <a:lnTo>
                    <a:pt x="30" y="25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8" name="Freeform 118"/>
            <p:cNvSpPr>
              <a:spLocks/>
            </p:cNvSpPr>
            <p:nvPr/>
          </p:nvSpPr>
          <p:spPr bwMode="auto">
            <a:xfrm>
              <a:off x="2065" y="1883"/>
              <a:ext cx="44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6"/>
                </a:cxn>
                <a:cxn ang="0">
                  <a:pos x="36" y="43"/>
                </a:cxn>
                <a:cxn ang="0">
                  <a:pos x="96" y="62"/>
                </a:cxn>
                <a:cxn ang="0">
                  <a:pos x="161" y="66"/>
                </a:cxn>
                <a:cxn ang="0">
                  <a:pos x="177" y="90"/>
                </a:cxn>
                <a:cxn ang="0">
                  <a:pos x="160" y="108"/>
                </a:cxn>
                <a:cxn ang="0">
                  <a:pos x="89" y="126"/>
                </a:cxn>
                <a:cxn ang="0">
                  <a:pos x="30" y="95"/>
                </a:cxn>
                <a:cxn ang="0">
                  <a:pos x="10" y="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7" h="126">
                  <a:moveTo>
                    <a:pt x="0" y="0"/>
                  </a:moveTo>
                  <a:lnTo>
                    <a:pt x="19" y="16"/>
                  </a:lnTo>
                  <a:lnTo>
                    <a:pt x="36" y="43"/>
                  </a:lnTo>
                  <a:lnTo>
                    <a:pt x="96" y="62"/>
                  </a:lnTo>
                  <a:lnTo>
                    <a:pt x="161" y="66"/>
                  </a:lnTo>
                  <a:lnTo>
                    <a:pt x="177" y="90"/>
                  </a:lnTo>
                  <a:lnTo>
                    <a:pt x="160" y="108"/>
                  </a:lnTo>
                  <a:lnTo>
                    <a:pt x="89" y="126"/>
                  </a:lnTo>
                  <a:lnTo>
                    <a:pt x="30" y="95"/>
                  </a:lnTo>
                  <a:lnTo>
                    <a:pt x="10" y="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59" name="Freeform 119"/>
            <p:cNvSpPr>
              <a:spLocks/>
            </p:cNvSpPr>
            <p:nvPr/>
          </p:nvSpPr>
          <p:spPr bwMode="auto">
            <a:xfrm>
              <a:off x="2166" y="1905"/>
              <a:ext cx="23" cy="22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0" y="8"/>
                </a:cxn>
                <a:cxn ang="0">
                  <a:pos x="84" y="43"/>
                </a:cxn>
                <a:cxn ang="0">
                  <a:pos x="54" y="70"/>
                </a:cxn>
                <a:cxn ang="0">
                  <a:pos x="19" y="88"/>
                </a:cxn>
                <a:cxn ang="0">
                  <a:pos x="0" y="54"/>
                </a:cxn>
                <a:cxn ang="0">
                  <a:pos x="7" y="11"/>
                </a:cxn>
                <a:cxn ang="0">
                  <a:pos x="23" y="6"/>
                </a:cxn>
                <a:cxn ang="0">
                  <a:pos x="43" y="6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90" h="88">
                  <a:moveTo>
                    <a:pt x="52" y="0"/>
                  </a:moveTo>
                  <a:lnTo>
                    <a:pt x="90" y="8"/>
                  </a:lnTo>
                  <a:lnTo>
                    <a:pt x="84" y="43"/>
                  </a:lnTo>
                  <a:lnTo>
                    <a:pt x="54" y="70"/>
                  </a:lnTo>
                  <a:lnTo>
                    <a:pt x="19" y="88"/>
                  </a:lnTo>
                  <a:lnTo>
                    <a:pt x="0" y="54"/>
                  </a:lnTo>
                  <a:lnTo>
                    <a:pt x="7" y="11"/>
                  </a:lnTo>
                  <a:lnTo>
                    <a:pt x="23" y="6"/>
                  </a:lnTo>
                  <a:lnTo>
                    <a:pt x="43" y="6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0" name="Freeform 120"/>
            <p:cNvSpPr>
              <a:spLocks/>
            </p:cNvSpPr>
            <p:nvPr/>
          </p:nvSpPr>
          <p:spPr bwMode="auto">
            <a:xfrm>
              <a:off x="1746" y="1934"/>
              <a:ext cx="13" cy="2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3" y="13"/>
                </a:cxn>
                <a:cxn ang="0">
                  <a:pos x="41" y="31"/>
                </a:cxn>
                <a:cxn ang="0">
                  <a:pos x="4" y="102"/>
                </a:cxn>
                <a:cxn ang="0">
                  <a:pos x="0" y="59"/>
                </a:cxn>
                <a:cxn ang="0">
                  <a:pos x="15" y="20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53" h="102">
                  <a:moveTo>
                    <a:pt x="39" y="0"/>
                  </a:moveTo>
                  <a:lnTo>
                    <a:pt x="53" y="13"/>
                  </a:lnTo>
                  <a:lnTo>
                    <a:pt x="41" y="31"/>
                  </a:lnTo>
                  <a:lnTo>
                    <a:pt x="4" y="102"/>
                  </a:lnTo>
                  <a:lnTo>
                    <a:pt x="0" y="59"/>
                  </a:lnTo>
                  <a:lnTo>
                    <a:pt x="15" y="2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1" name="Freeform 121"/>
            <p:cNvSpPr>
              <a:spLocks/>
            </p:cNvSpPr>
            <p:nvPr/>
          </p:nvSpPr>
          <p:spPr bwMode="auto">
            <a:xfrm>
              <a:off x="2055" y="1946"/>
              <a:ext cx="26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" y="50"/>
                </a:cxn>
                <a:cxn ang="0">
                  <a:pos x="68" y="60"/>
                </a:cxn>
                <a:cxn ang="0">
                  <a:pos x="27" y="4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" h="60">
                  <a:moveTo>
                    <a:pt x="0" y="0"/>
                  </a:moveTo>
                  <a:lnTo>
                    <a:pt x="105" y="50"/>
                  </a:lnTo>
                  <a:lnTo>
                    <a:pt x="68" y="60"/>
                  </a:lnTo>
                  <a:lnTo>
                    <a:pt x="27" y="4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2" name="Freeform 122"/>
            <p:cNvSpPr>
              <a:spLocks/>
            </p:cNvSpPr>
            <p:nvPr/>
          </p:nvSpPr>
          <p:spPr bwMode="auto">
            <a:xfrm>
              <a:off x="2180" y="1976"/>
              <a:ext cx="29" cy="6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4" y="51"/>
                </a:cxn>
                <a:cxn ang="0">
                  <a:pos x="109" y="132"/>
                </a:cxn>
                <a:cxn ang="0">
                  <a:pos x="114" y="206"/>
                </a:cxn>
                <a:cxn ang="0">
                  <a:pos x="104" y="240"/>
                </a:cxn>
                <a:cxn ang="0">
                  <a:pos x="77" y="266"/>
                </a:cxn>
                <a:cxn ang="0">
                  <a:pos x="28" y="243"/>
                </a:cxn>
                <a:cxn ang="0">
                  <a:pos x="27" y="188"/>
                </a:cxn>
                <a:cxn ang="0">
                  <a:pos x="22" y="104"/>
                </a:cxn>
                <a:cxn ang="0">
                  <a:pos x="30" y="99"/>
                </a:cxn>
                <a:cxn ang="0">
                  <a:pos x="45" y="206"/>
                </a:cxn>
                <a:cxn ang="0">
                  <a:pos x="56" y="232"/>
                </a:cxn>
                <a:cxn ang="0">
                  <a:pos x="82" y="220"/>
                </a:cxn>
                <a:cxn ang="0">
                  <a:pos x="74" y="107"/>
                </a:cxn>
                <a:cxn ang="0">
                  <a:pos x="50" y="55"/>
                </a:cxn>
                <a:cxn ang="0">
                  <a:pos x="11" y="13"/>
                </a:cxn>
                <a:cxn ang="0">
                  <a:pos x="0" y="1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4" h="266">
                  <a:moveTo>
                    <a:pt x="3" y="0"/>
                  </a:moveTo>
                  <a:lnTo>
                    <a:pt x="74" y="51"/>
                  </a:lnTo>
                  <a:lnTo>
                    <a:pt x="109" y="132"/>
                  </a:lnTo>
                  <a:lnTo>
                    <a:pt x="114" y="206"/>
                  </a:lnTo>
                  <a:lnTo>
                    <a:pt x="104" y="240"/>
                  </a:lnTo>
                  <a:lnTo>
                    <a:pt x="77" y="266"/>
                  </a:lnTo>
                  <a:lnTo>
                    <a:pt x="28" y="243"/>
                  </a:lnTo>
                  <a:lnTo>
                    <a:pt x="27" y="188"/>
                  </a:lnTo>
                  <a:lnTo>
                    <a:pt x="22" y="104"/>
                  </a:lnTo>
                  <a:lnTo>
                    <a:pt x="30" y="99"/>
                  </a:lnTo>
                  <a:lnTo>
                    <a:pt x="45" y="206"/>
                  </a:lnTo>
                  <a:lnTo>
                    <a:pt x="56" y="232"/>
                  </a:lnTo>
                  <a:lnTo>
                    <a:pt x="82" y="220"/>
                  </a:lnTo>
                  <a:lnTo>
                    <a:pt x="74" y="107"/>
                  </a:lnTo>
                  <a:lnTo>
                    <a:pt x="50" y="55"/>
                  </a:lnTo>
                  <a:lnTo>
                    <a:pt x="11" y="13"/>
                  </a:lnTo>
                  <a:lnTo>
                    <a:pt x="0" y="1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3" name="Freeform 123"/>
            <p:cNvSpPr>
              <a:spLocks/>
            </p:cNvSpPr>
            <p:nvPr/>
          </p:nvSpPr>
          <p:spPr bwMode="auto">
            <a:xfrm>
              <a:off x="2065" y="1988"/>
              <a:ext cx="66" cy="30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210" y="16"/>
                </a:cxn>
                <a:cxn ang="0">
                  <a:pos x="259" y="85"/>
                </a:cxn>
                <a:cxn ang="0">
                  <a:pos x="264" y="113"/>
                </a:cxn>
                <a:cxn ang="0">
                  <a:pos x="243" y="121"/>
                </a:cxn>
                <a:cxn ang="0">
                  <a:pos x="214" y="73"/>
                </a:cxn>
                <a:cxn ang="0">
                  <a:pos x="197" y="52"/>
                </a:cxn>
                <a:cxn ang="0">
                  <a:pos x="170" y="41"/>
                </a:cxn>
                <a:cxn ang="0">
                  <a:pos x="107" y="43"/>
                </a:cxn>
                <a:cxn ang="0">
                  <a:pos x="50" y="72"/>
                </a:cxn>
                <a:cxn ang="0">
                  <a:pos x="18" y="91"/>
                </a:cxn>
                <a:cxn ang="0">
                  <a:pos x="0" y="77"/>
                </a:cxn>
                <a:cxn ang="0">
                  <a:pos x="15" y="52"/>
                </a:cxn>
                <a:cxn ang="0">
                  <a:pos x="44" y="32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264" h="121">
                  <a:moveTo>
                    <a:pt x="123" y="0"/>
                  </a:moveTo>
                  <a:lnTo>
                    <a:pt x="210" y="16"/>
                  </a:lnTo>
                  <a:lnTo>
                    <a:pt x="259" y="85"/>
                  </a:lnTo>
                  <a:lnTo>
                    <a:pt x="264" y="113"/>
                  </a:lnTo>
                  <a:lnTo>
                    <a:pt x="243" y="121"/>
                  </a:lnTo>
                  <a:lnTo>
                    <a:pt x="214" y="73"/>
                  </a:lnTo>
                  <a:lnTo>
                    <a:pt x="197" y="52"/>
                  </a:lnTo>
                  <a:lnTo>
                    <a:pt x="170" y="41"/>
                  </a:lnTo>
                  <a:lnTo>
                    <a:pt x="107" y="43"/>
                  </a:lnTo>
                  <a:lnTo>
                    <a:pt x="50" y="72"/>
                  </a:lnTo>
                  <a:lnTo>
                    <a:pt x="18" y="91"/>
                  </a:lnTo>
                  <a:lnTo>
                    <a:pt x="0" y="77"/>
                  </a:lnTo>
                  <a:lnTo>
                    <a:pt x="15" y="52"/>
                  </a:lnTo>
                  <a:lnTo>
                    <a:pt x="44" y="32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4" name="Freeform 124"/>
            <p:cNvSpPr>
              <a:spLocks/>
            </p:cNvSpPr>
            <p:nvPr/>
          </p:nvSpPr>
          <p:spPr bwMode="auto">
            <a:xfrm>
              <a:off x="2067" y="2009"/>
              <a:ext cx="22" cy="17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3" y="13"/>
                </a:cxn>
                <a:cxn ang="0">
                  <a:pos x="58" y="27"/>
                </a:cxn>
                <a:cxn ang="0">
                  <a:pos x="30" y="50"/>
                </a:cxn>
                <a:cxn ang="0">
                  <a:pos x="1" y="67"/>
                </a:cxn>
                <a:cxn ang="0">
                  <a:pos x="0" y="54"/>
                </a:cxn>
                <a:cxn ang="0">
                  <a:pos x="1" y="42"/>
                </a:cxn>
                <a:cxn ang="0">
                  <a:pos x="17" y="26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87" h="67">
                  <a:moveTo>
                    <a:pt x="87" y="0"/>
                  </a:moveTo>
                  <a:lnTo>
                    <a:pt x="83" y="13"/>
                  </a:lnTo>
                  <a:lnTo>
                    <a:pt x="58" y="27"/>
                  </a:lnTo>
                  <a:lnTo>
                    <a:pt x="30" y="50"/>
                  </a:lnTo>
                  <a:lnTo>
                    <a:pt x="1" y="67"/>
                  </a:lnTo>
                  <a:lnTo>
                    <a:pt x="0" y="54"/>
                  </a:lnTo>
                  <a:lnTo>
                    <a:pt x="1" y="42"/>
                  </a:lnTo>
                  <a:lnTo>
                    <a:pt x="17" y="26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5" name="Freeform 125"/>
            <p:cNvSpPr>
              <a:spLocks/>
            </p:cNvSpPr>
            <p:nvPr/>
          </p:nvSpPr>
          <p:spPr bwMode="auto">
            <a:xfrm>
              <a:off x="1989" y="2017"/>
              <a:ext cx="28" cy="32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06" y="21"/>
                </a:cxn>
                <a:cxn ang="0">
                  <a:pos x="112" y="49"/>
                </a:cxn>
                <a:cxn ang="0">
                  <a:pos x="102" y="104"/>
                </a:cxn>
                <a:cxn ang="0">
                  <a:pos x="51" y="128"/>
                </a:cxn>
                <a:cxn ang="0">
                  <a:pos x="0" y="125"/>
                </a:cxn>
                <a:cxn ang="0">
                  <a:pos x="11" y="26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112" h="128">
                  <a:moveTo>
                    <a:pt x="95" y="0"/>
                  </a:moveTo>
                  <a:lnTo>
                    <a:pt x="106" y="21"/>
                  </a:lnTo>
                  <a:lnTo>
                    <a:pt x="112" y="49"/>
                  </a:lnTo>
                  <a:lnTo>
                    <a:pt x="102" y="104"/>
                  </a:lnTo>
                  <a:lnTo>
                    <a:pt x="51" y="128"/>
                  </a:lnTo>
                  <a:lnTo>
                    <a:pt x="0" y="125"/>
                  </a:lnTo>
                  <a:lnTo>
                    <a:pt x="11" y="26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6" name="Freeform 126"/>
            <p:cNvSpPr>
              <a:spLocks/>
            </p:cNvSpPr>
            <p:nvPr/>
          </p:nvSpPr>
          <p:spPr bwMode="auto">
            <a:xfrm>
              <a:off x="1865" y="2094"/>
              <a:ext cx="67" cy="29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68" y="0"/>
                </a:cxn>
                <a:cxn ang="0">
                  <a:pos x="231" y="29"/>
                </a:cxn>
                <a:cxn ang="0">
                  <a:pos x="186" y="46"/>
                </a:cxn>
                <a:cxn ang="0">
                  <a:pos x="100" y="81"/>
                </a:cxn>
                <a:cxn ang="0">
                  <a:pos x="16" y="118"/>
                </a:cxn>
                <a:cxn ang="0">
                  <a:pos x="0" y="104"/>
                </a:cxn>
                <a:cxn ang="0">
                  <a:pos x="20" y="89"/>
                </a:cxn>
                <a:cxn ang="0">
                  <a:pos x="138" y="43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268" h="118">
                  <a:moveTo>
                    <a:pt x="258" y="0"/>
                  </a:moveTo>
                  <a:lnTo>
                    <a:pt x="268" y="0"/>
                  </a:lnTo>
                  <a:lnTo>
                    <a:pt x="231" y="29"/>
                  </a:lnTo>
                  <a:lnTo>
                    <a:pt x="186" y="46"/>
                  </a:lnTo>
                  <a:lnTo>
                    <a:pt x="100" y="81"/>
                  </a:lnTo>
                  <a:lnTo>
                    <a:pt x="16" y="118"/>
                  </a:lnTo>
                  <a:lnTo>
                    <a:pt x="0" y="104"/>
                  </a:lnTo>
                  <a:lnTo>
                    <a:pt x="20" y="89"/>
                  </a:lnTo>
                  <a:lnTo>
                    <a:pt x="138" y="43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7" name="Freeform 127"/>
            <p:cNvSpPr>
              <a:spLocks/>
            </p:cNvSpPr>
            <p:nvPr/>
          </p:nvSpPr>
          <p:spPr bwMode="auto">
            <a:xfrm>
              <a:off x="1719" y="2104"/>
              <a:ext cx="41" cy="39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45" y="20"/>
                </a:cxn>
                <a:cxn ang="0">
                  <a:pos x="150" y="50"/>
                </a:cxn>
                <a:cxn ang="0">
                  <a:pos x="166" y="115"/>
                </a:cxn>
                <a:cxn ang="0">
                  <a:pos x="143" y="122"/>
                </a:cxn>
                <a:cxn ang="0">
                  <a:pos x="127" y="107"/>
                </a:cxn>
                <a:cxn ang="0">
                  <a:pos x="117" y="63"/>
                </a:cxn>
                <a:cxn ang="0">
                  <a:pos x="103" y="105"/>
                </a:cxn>
                <a:cxn ang="0">
                  <a:pos x="75" y="140"/>
                </a:cxn>
                <a:cxn ang="0">
                  <a:pos x="48" y="156"/>
                </a:cxn>
                <a:cxn ang="0">
                  <a:pos x="23" y="143"/>
                </a:cxn>
                <a:cxn ang="0">
                  <a:pos x="0" y="86"/>
                </a:cxn>
                <a:cxn ang="0">
                  <a:pos x="5" y="57"/>
                </a:cxn>
                <a:cxn ang="0">
                  <a:pos x="28" y="45"/>
                </a:cxn>
                <a:cxn ang="0">
                  <a:pos x="133" y="0"/>
                </a:cxn>
                <a:cxn ang="0">
                  <a:pos x="133" y="0"/>
                </a:cxn>
              </a:cxnLst>
              <a:rect l="0" t="0" r="r" b="b"/>
              <a:pathLst>
                <a:path w="166" h="156">
                  <a:moveTo>
                    <a:pt x="133" y="0"/>
                  </a:moveTo>
                  <a:lnTo>
                    <a:pt x="145" y="20"/>
                  </a:lnTo>
                  <a:lnTo>
                    <a:pt x="150" y="50"/>
                  </a:lnTo>
                  <a:lnTo>
                    <a:pt x="166" y="115"/>
                  </a:lnTo>
                  <a:lnTo>
                    <a:pt x="143" y="122"/>
                  </a:lnTo>
                  <a:lnTo>
                    <a:pt x="127" y="107"/>
                  </a:lnTo>
                  <a:lnTo>
                    <a:pt x="117" y="63"/>
                  </a:lnTo>
                  <a:lnTo>
                    <a:pt x="103" y="105"/>
                  </a:lnTo>
                  <a:lnTo>
                    <a:pt x="75" y="140"/>
                  </a:lnTo>
                  <a:lnTo>
                    <a:pt x="48" y="156"/>
                  </a:lnTo>
                  <a:lnTo>
                    <a:pt x="23" y="143"/>
                  </a:lnTo>
                  <a:lnTo>
                    <a:pt x="0" y="86"/>
                  </a:lnTo>
                  <a:lnTo>
                    <a:pt x="5" y="57"/>
                  </a:lnTo>
                  <a:lnTo>
                    <a:pt x="28" y="45"/>
                  </a:lnTo>
                  <a:lnTo>
                    <a:pt x="133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8" name="Freeform 128"/>
            <p:cNvSpPr>
              <a:spLocks/>
            </p:cNvSpPr>
            <p:nvPr/>
          </p:nvSpPr>
          <p:spPr bwMode="auto">
            <a:xfrm>
              <a:off x="1832" y="2233"/>
              <a:ext cx="18" cy="1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71" y="15"/>
                </a:cxn>
                <a:cxn ang="0">
                  <a:pos x="59" y="33"/>
                </a:cxn>
                <a:cxn ang="0">
                  <a:pos x="27" y="43"/>
                </a:cxn>
                <a:cxn ang="0">
                  <a:pos x="0" y="26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71" h="43">
                  <a:moveTo>
                    <a:pt x="50" y="0"/>
                  </a:moveTo>
                  <a:lnTo>
                    <a:pt x="71" y="15"/>
                  </a:lnTo>
                  <a:lnTo>
                    <a:pt x="59" y="33"/>
                  </a:lnTo>
                  <a:lnTo>
                    <a:pt x="27" y="43"/>
                  </a:lnTo>
                  <a:lnTo>
                    <a:pt x="0" y="26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969" name="Freeform 129"/>
            <p:cNvSpPr>
              <a:spLocks/>
            </p:cNvSpPr>
            <p:nvPr/>
          </p:nvSpPr>
          <p:spPr bwMode="auto">
            <a:xfrm>
              <a:off x="1843" y="2242"/>
              <a:ext cx="17" cy="1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9" y="19"/>
                </a:cxn>
                <a:cxn ang="0">
                  <a:pos x="56" y="34"/>
                </a:cxn>
                <a:cxn ang="0">
                  <a:pos x="21" y="53"/>
                </a:cxn>
                <a:cxn ang="0">
                  <a:pos x="0" y="34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69" h="53">
                  <a:moveTo>
                    <a:pt x="66" y="0"/>
                  </a:moveTo>
                  <a:lnTo>
                    <a:pt x="69" y="19"/>
                  </a:lnTo>
                  <a:lnTo>
                    <a:pt x="56" y="34"/>
                  </a:lnTo>
                  <a:lnTo>
                    <a:pt x="21" y="53"/>
                  </a:lnTo>
                  <a:lnTo>
                    <a:pt x="0" y="3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9970" name="Freeform 130"/>
          <p:cNvSpPr>
            <a:spLocks/>
          </p:cNvSpPr>
          <p:nvPr/>
        </p:nvSpPr>
        <p:spPr bwMode="auto">
          <a:xfrm flipH="1">
            <a:off x="2787650" y="33067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971" name="Freeform 131"/>
          <p:cNvSpPr>
            <a:spLocks/>
          </p:cNvSpPr>
          <p:nvPr/>
        </p:nvSpPr>
        <p:spPr bwMode="auto">
          <a:xfrm flipH="1">
            <a:off x="2711450" y="34591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972" name="Freeform 132"/>
          <p:cNvSpPr>
            <a:spLocks/>
          </p:cNvSpPr>
          <p:nvPr/>
        </p:nvSpPr>
        <p:spPr bwMode="auto">
          <a:xfrm flipH="1">
            <a:off x="2787650" y="35353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973" name="Freeform 133"/>
          <p:cNvSpPr>
            <a:spLocks/>
          </p:cNvSpPr>
          <p:nvPr/>
        </p:nvSpPr>
        <p:spPr bwMode="auto">
          <a:xfrm flipH="1">
            <a:off x="3016250" y="34591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974" name="Freeform 134"/>
          <p:cNvSpPr>
            <a:spLocks/>
          </p:cNvSpPr>
          <p:nvPr/>
        </p:nvSpPr>
        <p:spPr bwMode="auto">
          <a:xfrm flipH="1">
            <a:off x="2940050" y="37639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975" name="Freeform 135"/>
          <p:cNvSpPr>
            <a:spLocks/>
          </p:cNvSpPr>
          <p:nvPr/>
        </p:nvSpPr>
        <p:spPr bwMode="auto">
          <a:xfrm flipH="1">
            <a:off x="3168650" y="4297363"/>
            <a:ext cx="57150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"/>
              </a:cxn>
              <a:cxn ang="0">
                <a:pos x="17" y="14"/>
              </a:cxn>
              <a:cxn ang="0">
                <a:pos x="25" y="22"/>
              </a:cxn>
              <a:cxn ang="0">
                <a:pos x="30" y="30"/>
              </a:cxn>
              <a:cxn ang="0">
                <a:pos x="33" y="41"/>
              </a:cxn>
              <a:cxn ang="0">
                <a:pos x="36" y="53"/>
              </a:cxn>
              <a:cxn ang="0">
                <a:pos x="36" y="65"/>
              </a:cxn>
              <a:cxn ang="0">
                <a:pos x="36" y="70"/>
              </a:cxn>
              <a:cxn ang="0">
                <a:pos x="34" y="74"/>
              </a:cxn>
              <a:cxn ang="0">
                <a:pos x="32" y="77"/>
              </a:cxn>
              <a:cxn ang="0">
                <a:pos x="29" y="80"/>
              </a:cxn>
              <a:cxn ang="0">
                <a:pos x="21" y="86"/>
              </a:cxn>
              <a:cxn ang="0">
                <a:pos x="14" y="89"/>
              </a:cxn>
              <a:cxn ang="0">
                <a:pos x="11" y="88"/>
              </a:cxn>
              <a:cxn ang="0">
                <a:pos x="8" y="87"/>
              </a:cxn>
              <a:cxn ang="0">
                <a:pos x="7" y="84"/>
              </a:cxn>
              <a:cxn ang="0">
                <a:pos x="7" y="80"/>
              </a:cxn>
              <a:cxn ang="0">
                <a:pos x="7" y="75"/>
              </a:cxn>
              <a:cxn ang="0">
                <a:pos x="7" y="68"/>
              </a:cxn>
              <a:cxn ang="0">
                <a:pos x="9" y="54"/>
              </a:cxn>
              <a:cxn ang="0">
                <a:pos x="13" y="39"/>
              </a:cxn>
            </a:cxnLst>
            <a:rect l="0" t="0" r="r" b="b"/>
            <a:pathLst>
              <a:path w="36" h="89">
                <a:moveTo>
                  <a:pt x="0" y="0"/>
                </a:moveTo>
                <a:lnTo>
                  <a:pt x="8" y="6"/>
                </a:lnTo>
                <a:lnTo>
                  <a:pt x="17" y="14"/>
                </a:lnTo>
                <a:lnTo>
                  <a:pt x="25" y="22"/>
                </a:lnTo>
                <a:lnTo>
                  <a:pt x="30" y="30"/>
                </a:lnTo>
                <a:lnTo>
                  <a:pt x="33" y="41"/>
                </a:lnTo>
                <a:lnTo>
                  <a:pt x="36" y="53"/>
                </a:lnTo>
                <a:lnTo>
                  <a:pt x="36" y="65"/>
                </a:lnTo>
                <a:lnTo>
                  <a:pt x="36" y="70"/>
                </a:lnTo>
                <a:lnTo>
                  <a:pt x="34" y="74"/>
                </a:lnTo>
                <a:lnTo>
                  <a:pt x="32" y="77"/>
                </a:lnTo>
                <a:lnTo>
                  <a:pt x="29" y="80"/>
                </a:lnTo>
                <a:lnTo>
                  <a:pt x="21" y="86"/>
                </a:lnTo>
                <a:lnTo>
                  <a:pt x="14" y="89"/>
                </a:lnTo>
                <a:lnTo>
                  <a:pt x="11" y="88"/>
                </a:lnTo>
                <a:lnTo>
                  <a:pt x="8" y="87"/>
                </a:lnTo>
                <a:lnTo>
                  <a:pt x="7" y="84"/>
                </a:lnTo>
                <a:lnTo>
                  <a:pt x="7" y="80"/>
                </a:lnTo>
                <a:lnTo>
                  <a:pt x="7" y="75"/>
                </a:lnTo>
                <a:lnTo>
                  <a:pt x="7" y="68"/>
                </a:lnTo>
                <a:lnTo>
                  <a:pt x="9" y="54"/>
                </a:lnTo>
                <a:lnTo>
                  <a:pt x="13" y="39"/>
                </a:lnTo>
              </a:path>
            </a:pathLst>
          </a:custGeom>
          <a:noFill/>
          <a:ln w="14288">
            <a:solidFill>
              <a:srgbClr val="00354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Development</a:t>
            </a:r>
          </a:p>
        </p:txBody>
      </p:sp>
      <p:grpSp>
        <p:nvGrpSpPr>
          <p:cNvPr id="1061904" name="Group 16"/>
          <p:cNvGrpSpPr>
            <a:grpSpLocks/>
          </p:cNvGrpSpPr>
          <p:nvPr/>
        </p:nvGrpSpPr>
        <p:grpSpPr bwMode="auto">
          <a:xfrm>
            <a:off x="685800" y="1447800"/>
            <a:ext cx="7953375" cy="4592638"/>
            <a:chOff x="811" y="440"/>
            <a:chExt cx="5010" cy="2893"/>
          </a:xfrm>
        </p:grpSpPr>
        <p:sp>
          <p:nvSpPr>
            <p:cNvPr id="1061890" name="Rectangle 2"/>
            <p:cNvSpPr>
              <a:spLocks noChangeArrowheads="1"/>
            </p:cNvSpPr>
            <p:nvPr/>
          </p:nvSpPr>
          <p:spPr bwMode="auto">
            <a:xfrm>
              <a:off x="3251" y="2619"/>
              <a:ext cx="1076" cy="1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891" name="Rectangle 3"/>
            <p:cNvSpPr>
              <a:spLocks noChangeArrowheads="1"/>
            </p:cNvSpPr>
            <p:nvPr/>
          </p:nvSpPr>
          <p:spPr bwMode="auto">
            <a:xfrm>
              <a:off x="2597" y="2141"/>
              <a:ext cx="1055" cy="2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892" name="Rectangle 4"/>
            <p:cNvSpPr>
              <a:spLocks noChangeArrowheads="1"/>
            </p:cNvSpPr>
            <p:nvPr/>
          </p:nvSpPr>
          <p:spPr bwMode="auto">
            <a:xfrm>
              <a:off x="2087" y="1729"/>
              <a:ext cx="815" cy="19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893" name="Rectangle 5"/>
            <p:cNvSpPr>
              <a:spLocks noChangeArrowheads="1"/>
            </p:cNvSpPr>
            <p:nvPr/>
          </p:nvSpPr>
          <p:spPr bwMode="auto">
            <a:xfrm>
              <a:off x="1685" y="1293"/>
              <a:ext cx="749" cy="1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894" name="Rectangle 6"/>
            <p:cNvSpPr>
              <a:spLocks noChangeArrowheads="1"/>
            </p:cNvSpPr>
            <p:nvPr/>
          </p:nvSpPr>
          <p:spPr bwMode="auto">
            <a:xfrm>
              <a:off x="1195" y="858"/>
              <a:ext cx="739" cy="2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896" name="Freeform 8"/>
            <p:cNvSpPr>
              <a:spLocks/>
            </p:cNvSpPr>
            <p:nvPr/>
          </p:nvSpPr>
          <p:spPr bwMode="auto">
            <a:xfrm>
              <a:off x="1076" y="685"/>
              <a:ext cx="4130" cy="23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91"/>
                </a:cxn>
                <a:cxn ang="0">
                  <a:pos x="4130" y="2391"/>
                </a:cxn>
              </a:cxnLst>
              <a:rect l="0" t="0" r="r" b="b"/>
              <a:pathLst>
                <a:path w="4130" h="2391">
                  <a:moveTo>
                    <a:pt x="0" y="0"/>
                  </a:moveTo>
                  <a:lnTo>
                    <a:pt x="0" y="2391"/>
                  </a:lnTo>
                  <a:lnTo>
                    <a:pt x="4130" y="2391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1897" name="Rectangle 9"/>
            <p:cNvSpPr>
              <a:spLocks noChangeArrowheads="1"/>
            </p:cNvSpPr>
            <p:nvPr/>
          </p:nvSpPr>
          <p:spPr bwMode="auto">
            <a:xfrm>
              <a:off x="1196" y="834"/>
              <a:ext cx="2189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Feasibility</a:t>
              </a:r>
            </a:p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  </a:t>
              </a:r>
              <a:r>
                <a:rPr lang="en-US" sz="1600" b="0" i="1">
                  <a:solidFill>
                    <a:srgbClr val="0000FF"/>
                  </a:solidFill>
                </a:rPr>
                <a:t>Identify scope, costs, and schedule</a:t>
              </a:r>
            </a:p>
          </p:txBody>
        </p:sp>
        <p:sp>
          <p:nvSpPr>
            <p:cNvPr id="1061898" name="Rectangle 10"/>
            <p:cNvSpPr>
              <a:spLocks noChangeArrowheads="1"/>
            </p:cNvSpPr>
            <p:nvPr/>
          </p:nvSpPr>
          <p:spPr bwMode="auto">
            <a:xfrm>
              <a:off x="3248" y="2595"/>
              <a:ext cx="2329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Implementation</a:t>
              </a:r>
            </a:p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 </a:t>
              </a:r>
              <a:r>
                <a:rPr lang="en-US" sz="1600" b="0" i="1">
                  <a:solidFill>
                    <a:srgbClr val="0000FF"/>
                  </a:solidFill>
                </a:rPr>
                <a:t>Install,</a:t>
              </a:r>
              <a:r>
                <a:rPr lang="en-US" sz="1800" b="0">
                  <a:solidFill>
                    <a:srgbClr val="0000FF"/>
                  </a:solidFill>
                </a:rPr>
                <a:t> </a:t>
              </a:r>
              <a:r>
                <a:rPr lang="en-US" sz="1800" b="0" i="1">
                  <a:solidFill>
                    <a:srgbClr val="0000FF"/>
                  </a:solidFill>
                </a:rPr>
                <a:t>t</a:t>
              </a:r>
              <a:r>
                <a:rPr lang="en-US" sz="1600" b="0" i="1">
                  <a:solidFill>
                    <a:srgbClr val="0000FF"/>
                  </a:solidFill>
                </a:rPr>
                <a:t>ransfer/load data, train, review</a:t>
              </a:r>
            </a:p>
          </p:txBody>
        </p:sp>
        <p:sp>
          <p:nvSpPr>
            <p:cNvPr id="1061899" name="Rectangle 11"/>
            <p:cNvSpPr>
              <a:spLocks noChangeArrowheads="1"/>
            </p:cNvSpPr>
            <p:nvPr/>
          </p:nvSpPr>
          <p:spPr bwMode="auto">
            <a:xfrm>
              <a:off x="2582" y="2126"/>
              <a:ext cx="3239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Development</a:t>
              </a:r>
            </a:p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  </a:t>
              </a:r>
              <a:r>
                <a:rPr lang="en-US" sz="1600" b="0" i="1">
                  <a:solidFill>
                    <a:srgbClr val="0000FF"/>
                  </a:solidFill>
                </a:rPr>
                <a:t>Create tables, forms, reports, programs and help; test</a:t>
              </a:r>
            </a:p>
          </p:txBody>
        </p:sp>
        <p:sp>
          <p:nvSpPr>
            <p:cNvPr id="1061900" name="Rectangle 12"/>
            <p:cNvSpPr>
              <a:spLocks noChangeArrowheads="1"/>
            </p:cNvSpPr>
            <p:nvPr/>
          </p:nvSpPr>
          <p:spPr bwMode="auto">
            <a:xfrm>
              <a:off x="2074" y="1713"/>
              <a:ext cx="320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Design</a:t>
              </a:r>
            </a:p>
            <a:p>
              <a:pPr algn="l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800" b="0">
                  <a:solidFill>
                    <a:srgbClr val="0000FF"/>
                  </a:solidFill>
                </a:rPr>
                <a:t>  </a:t>
              </a:r>
              <a:r>
                <a:rPr lang="en-US" sz="1600" b="0" i="1">
                  <a:solidFill>
                    <a:srgbClr val="0000FF"/>
                  </a:solidFill>
                </a:rPr>
                <a:t>Define tables, relationships, forms, reports, programs</a:t>
              </a:r>
            </a:p>
          </p:txBody>
        </p:sp>
        <p:sp>
          <p:nvSpPr>
            <p:cNvPr id="1061901" name="Rectangle 13"/>
            <p:cNvSpPr>
              <a:spLocks noChangeArrowheads="1"/>
            </p:cNvSpPr>
            <p:nvPr/>
          </p:nvSpPr>
          <p:spPr bwMode="auto">
            <a:xfrm>
              <a:off x="1692" y="1268"/>
              <a:ext cx="1899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Analysis</a:t>
              </a:r>
            </a:p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  </a:t>
              </a:r>
              <a:r>
                <a:rPr lang="en-US" sz="1600" b="0" i="1">
                  <a:solidFill>
                    <a:srgbClr val="0000FF"/>
                  </a:solidFill>
                </a:rPr>
                <a:t>Gather information from users</a:t>
              </a:r>
            </a:p>
          </p:txBody>
        </p:sp>
        <p:sp>
          <p:nvSpPr>
            <p:cNvPr id="1061902" name="Text Box 14"/>
            <p:cNvSpPr txBox="1">
              <a:spLocks noChangeArrowheads="1"/>
            </p:cNvSpPr>
            <p:nvPr/>
          </p:nvSpPr>
          <p:spPr bwMode="auto">
            <a:xfrm>
              <a:off x="811" y="440"/>
              <a:ext cx="4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tasks</a:t>
              </a:r>
            </a:p>
          </p:txBody>
        </p:sp>
        <p:sp>
          <p:nvSpPr>
            <p:cNvPr id="1061903" name="Text Box 15"/>
            <p:cNvSpPr txBox="1">
              <a:spLocks noChangeArrowheads="1"/>
            </p:cNvSpPr>
            <p:nvPr/>
          </p:nvSpPr>
          <p:spPr bwMode="auto">
            <a:xfrm>
              <a:off x="4963" y="3102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time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938" name="Picture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362200" y="1676400"/>
            <a:ext cx="3165475" cy="2209800"/>
          </a:xfrm>
          <a:noFill/>
        </p:spPr>
      </p:pic>
      <p:graphicFrame>
        <p:nvGraphicFramePr>
          <p:cNvPr id="1063939" name="Object 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097338" y="2363788"/>
          <a:ext cx="18923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iJaak" r:id="rId4" imgW="5982048" imgH="4877419" progId="">
                  <p:embed/>
                </p:oleObj>
              </mc:Choice>
              <mc:Fallback>
                <p:oleObj name="HiJaak" r:id="rId4" imgW="5982048" imgH="487741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2363788"/>
                        <a:ext cx="18923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3940" name="Picture 4" descr="SunServer1000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324600" y="2286000"/>
            <a:ext cx="1106488" cy="1781175"/>
          </a:xfrm>
          <a:noFill/>
          <a:ln/>
        </p:spPr>
      </p:pic>
      <p:pic>
        <p:nvPicPr>
          <p:cNvPr id="1063941" name="Picture 5" descr="j028513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066800"/>
            <a:ext cx="1795463" cy="2727325"/>
          </a:xfrm>
          <a:prstGeom prst="rect">
            <a:avLst/>
          </a:prstGeom>
          <a:noFill/>
        </p:spPr>
      </p:pic>
      <p:sp>
        <p:nvSpPr>
          <p:cNvPr id="1063942" name="Text Box 6"/>
          <p:cNvSpPr txBox="1">
            <a:spLocks noChangeArrowheads="1"/>
          </p:cNvSpPr>
          <p:nvPr/>
        </p:nvSpPr>
        <p:spPr bwMode="auto">
          <a:xfrm>
            <a:off x="2133600" y="1066800"/>
            <a:ext cx="3138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0000FF"/>
                </a:solidFill>
              </a:rPr>
              <a:t>1. Identify business rules.</a:t>
            </a:r>
          </a:p>
        </p:txBody>
      </p:sp>
      <p:pic>
        <p:nvPicPr>
          <p:cNvPr id="106394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7188" y="4198938"/>
            <a:ext cx="1741487" cy="1296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06394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4876800"/>
            <a:ext cx="1701800" cy="1331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063945" name="Picture 9" descr="CG1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2971800" y="5334000"/>
            <a:ext cx="1384300" cy="1223963"/>
          </a:xfrm>
          <a:noFill/>
          <a:ln/>
        </p:spPr>
      </p:pic>
      <p:sp>
        <p:nvSpPr>
          <p:cNvPr id="1063946" name="Rectangle 10"/>
          <p:cNvSpPr>
            <a:spLocks noChangeArrowheads="1"/>
          </p:cNvSpPr>
          <p:nvPr/>
        </p:nvSpPr>
        <p:spPr bwMode="auto">
          <a:xfrm>
            <a:off x="2286000" y="3962400"/>
            <a:ext cx="4054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0000FF"/>
                </a:solidFill>
              </a:rPr>
              <a:t>2. Define tables and relationships.</a:t>
            </a:r>
          </a:p>
        </p:txBody>
      </p:sp>
      <p:sp>
        <p:nvSpPr>
          <p:cNvPr id="1063947" name="Rectangle 11"/>
          <p:cNvSpPr>
            <a:spLocks noChangeArrowheads="1"/>
          </p:cNvSpPr>
          <p:nvPr/>
        </p:nvSpPr>
        <p:spPr bwMode="auto">
          <a:xfrm>
            <a:off x="4191000" y="4343400"/>
            <a:ext cx="2692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0000FF"/>
                </a:solidFill>
              </a:rPr>
              <a:t>3. Create input forms and reports.</a:t>
            </a:r>
          </a:p>
        </p:txBody>
      </p:sp>
      <p:sp>
        <p:nvSpPr>
          <p:cNvPr id="1063948" name="Rectangle 12"/>
          <p:cNvSpPr>
            <a:spLocks noChangeArrowheads="1"/>
          </p:cNvSpPr>
          <p:nvPr/>
        </p:nvSpPr>
        <p:spPr bwMode="auto">
          <a:xfrm>
            <a:off x="228600" y="5181600"/>
            <a:ext cx="2905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0000FF"/>
                </a:solidFill>
              </a:rPr>
              <a:t>4. Combine as applications for users.</a:t>
            </a:r>
          </a:p>
        </p:txBody>
      </p:sp>
      <p:sp>
        <p:nvSpPr>
          <p:cNvPr id="1063949" name="Rectangle 1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DBMS Application Design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DBMS Features/Components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10000" cy="50292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Database engine</a:t>
            </a:r>
          </a:p>
          <a:p>
            <a:pPr lvl="1"/>
            <a:r>
              <a:rPr lang="en-US"/>
              <a:t>Storage</a:t>
            </a:r>
          </a:p>
          <a:p>
            <a:pPr lvl="1"/>
            <a:r>
              <a:rPr lang="en-US"/>
              <a:t>Retrieval</a:t>
            </a:r>
          </a:p>
          <a:p>
            <a:pPr lvl="1"/>
            <a:r>
              <a:rPr lang="en-US"/>
              <a:t>Update</a:t>
            </a:r>
          </a:p>
          <a:p>
            <a:r>
              <a:rPr lang="en-US" sz="2400"/>
              <a:t>Query Processor</a:t>
            </a:r>
          </a:p>
          <a:p>
            <a:r>
              <a:rPr lang="en-US" sz="2400"/>
              <a:t>Data dictionary</a:t>
            </a:r>
          </a:p>
          <a:p>
            <a:r>
              <a:rPr lang="en-US" sz="2400"/>
              <a:t>Utilities</a:t>
            </a:r>
          </a:p>
          <a:p>
            <a:r>
              <a:rPr lang="en-US" sz="2400"/>
              <a:t>Security</a:t>
            </a:r>
          </a:p>
        </p:txBody>
      </p:sp>
      <p:sp>
        <p:nvSpPr>
          <p:cNvPr id="106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10000" cy="5029200"/>
          </a:xfrm>
        </p:spPr>
        <p:txBody>
          <a:bodyPr/>
          <a:lstStyle/>
          <a:p>
            <a:r>
              <a:rPr lang="en-US" sz="2400"/>
              <a:t>Report writer</a:t>
            </a:r>
          </a:p>
          <a:p>
            <a:r>
              <a:rPr lang="en-US" sz="2400"/>
              <a:t>Forms generator (input screens)</a:t>
            </a:r>
          </a:p>
          <a:p>
            <a:r>
              <a:rPr lang="en-US" sz="2400"/>
              <a:t>Application generator</a:t>
            </a:r>
          </a:p>
          <a:p>
            <a:r>
              <a:rPr lang="en-US" sz="2400"/>
              <a:t>Communications</a:t>
            </a:r>
          </a:p>
          <a:p>
            <a:r>
              <a:rPr lang="en-US" sz="2400"/>
              <a:t>3GL Interface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Engine, Security, Utilities</a:t>
            </a:r>
          </a:p>
        </p:txBody>
      </p:sp>
      <p:sp>
        <p:nvSpPr>
          <p:cNvPr id="1068035" name="Oval 3"/>
          <p:cNvSpPr>
            <a:spLocks noChangeArrowheads="1"/>
          </p:cNvSpPr>
          <p:nvPr/>
        </p:nvSpPr>
        <p:spPr bwMode="auto">
          <a:xfrm>
            <a:off x="2692400" y="990600"/>
            <a:ext cx="4749800" cy="1928813"/>
          </a:xfrm>
          <a:prstGeom prst="ellipse">
            <a:avLst/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46038" rIns="0" bIns="46038" anchor="ctr"/>
          <a:lstStyle/>
          <a:p>
            <a:pPr algn="r"/>
            <a:endParaRPr lang="en-US" sz="2400" b="0"/>
          </a:p>
          <a:p>
            <a:pPr algn="r"/>
            <a:r>
              <a:rPr lang="en-US" sz="2400"/>
              <a:t>Data</a:t>
            </a:r>
          </a:p>
          <a:p>
            <a:pPr algn="r"/>
            <a:r>
              <a:rPr lang="en-US" sz="2400"/>
              <a:t>Tables</a:t>
            </a:r>
            <a:endParaRPr lang="en-US" sz="2400" b="0"/>
          </a:p>
        </p:txBody>
      </p:sp>
      <p:sp>
        <p:nvSpPr>
          <p:cNvPr id="1068036" name="Rectangle 4"/>
          <p:cNvSpPr>
            <a:spLocks noChangeArrowheads="1"/>
          </p:cNvSpPr>
          <p:nvPr/>
        </p:nvSpPr>
        <p:spPr bwMode="auto">
          <a:xfrm>
            <a:off x="2286000" y="2938463"/>
            <a:ext cx="5562600" cy="1633537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en-US" sz="2400"/>
              <a:t>Database</a:t>
            </a:r>
          </a:p>
          <a:p>
            <a:pPr algn="r"/>
            <a:r>
              <a:rPr lang="en-US" sz="2400"/>
              <a:t>Engine</a:t>
            </a:r>
            <a:endParaRPr lang="en-US" sz="2400" i="1"/>
          </a:p>
        </p:txBody>
      </p:sp>
      <p:sp>
        <p:nvSpPr>
          <p:cNvPr id="1068037" name="Rectangle 5"/>
          <p:cNvSpPr>
            <a:spLocks noChangeArrowheads="1"/>
          </p:cNvSpPr>
          <p:nvPr/>
        </p:nvSpPr>
        <p:spPr bwMode="auto">
          <a:xfrm>
            <a:off x="4419600" y="1066800"/>
            <a:ext cx="1600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568325" algn="l"/>
              </a:tabLst>
            </a:pPr>
            <a:r>
              <a:rPr lang="en-US" sz="1800" b="0">
                <a:solidFill>
                  <a:schemeClr val="folHlink"/>
                </a:solidFill>
              </a:rPr>
              <a:t>Product</a:t>
            </a:r>
          </a:p>
          <a:p>
            <a:pPr algn="l">
              <a:tabLst>
                <a:tab pos="568325" algn="l"/>
              </a:tabLst>
            </a:pPr>
            <a:r>
              <a:rPr lang="en-US" sz="1400" b="0" u="sng">
                <a:solidFill>
                  <a:schemeClr val="folHlink"/>
                </a:solidFill>
              </a:rPr>
              <a:t>ItemID</a:t>
            </a:r>
            <a:r>
              <a:rPr lang="en-US" sz="1400" b="0">
                <a:solidFill>
                  <a:schemeClr val="folHlink"/>
                </a:solidFill>
              </a:rPr>
              <a:t>	Description</a:t>
            </a:r>
          </a:p>
          <a:p>
            <a:pPr algn="l">
              <a:tabLst>
                <a:tab pos="568325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887	Dog food</a:t>
            </a:r>
          </a:p>
          <a:p>
            <a:pPr algn="l">
              <a:tabLst>
                <a:tab pos="568325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946	Cat food</a:t>
            </a:r>
            <a:endParaRPr lang="en-US" sz="1800" b="0">
              <a:solidFill>
                <a:schemeClr val="folHlink"/>
              </a:solidFill>
            </a:endParaRPr>
          </a:p>
        </p:txBody>
      </p:sp>
      <p:sp>
        <p:nvSpPr>
          <p:cNvPr id="1068038" name="Rectangle 6"/>
          <p:cNvSpPr>
            <a:spLocks noChangeArrowheads="1"/>
          </p:cNvSpPr>
          <p:nvPr/>
        </p:nvSpPr>
        <p:spPr bwMode="auto">
          <a:xfrm>
            <a:off x="3962400" y="1371600"/>
            <a:ext cx="14478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803275" algn="l"/>
              </a:tabLst>
            </a:pPr>
            <a:r>
              <a:rPr lang="en-US" sz="1800" b="0">
                <a:solidFill>
                  <a:schemeClr val="folHlink"/>
                </a:solidFill>
              </a:rPr>
              <a:t>Order</a:t>
            </a:r>
          </a:p>
          <a:p>
            <a:pPr algn="l">
              <a:tabLst>
                <a:tab pos="803275" algn="l"/>
              </a:tabLst>
            </a:pPr>
            <a:r>
              <a:rPr lang="en-US" sz="1400" b="0" u="sng">
                <a:solidFill>
                  <a:schemeClr val="folHlink"/>
                </a:solidFill>
              </a:rPr>
              <a:t>OrderID</a:t>
            </a:r>
            <a:r>
              <a:rPr lang="en-US" sz="1400" b="0">
                <a:solidFill>
                  <a:schemeClr val="folHlink"/>
                </a:solidFill>
              </a:rPr>
              <a:t>	ODate</a:t>
            </a:r>
          </a:p>
          <a:p>
            <a:pPr algn="l">
              <a:tabLst>
                <a:tab pos="803275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9874	3-3-97</a:t>
            </a:r>
          </a:p>
          <a:p>
            <a:pPr algn="l">
              <a:tabLst>
                <a:tab pos="803275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9888	3-9-97</a:t>
            </a:r>
            <a:endParaRPr lang="en-US" sz="1800" b="0">
              <a:solidFill>
                <a:schemeClr val="folHlink"/>
              </a:solidFill>
            </a:endParaRPr>
          </a:p>
        </p:txBody>
      </p:sp>
      <p:sp>
        <p:nvSpPr>
          <p:cNvPr id="1068039" name="Rectangle 7"/>
          <p:cNvSpPr>
            <a:spLocks noChangeArrowheads="1"/>
          </p:cNvSpPr>
          <p:nvPr/>
        </p:nvSpPr>
        <p:spPr bwMode="auto">
          <a:xfrm>
            <a:off x="3505200" y="1676400"/>
            <a:ext cx="1676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1027113" algn="l"/>
              </a:tabLst>
            </a:pPr>
            <a:r>
              <a:rPr lang="en-US" sz="1800" b="0">
                <a:solidFill>
                  <a:schemeClr val="folHlink"/>
                </a:solidFill>
              </a:rPr>
              <a:t>Customer</a:t>
            </a:r>
          </a:p>
          <a:p>
            <a:pPr algn="l">
              <a:tabLst>
                <a:tab pos="1027113" algn="l"/>
              </a:tabLst>
            </a:pPr>
            <a:r>
              <a:rPr lang="en-US" sz="1400" b="0" u="sng">
                <a:solidFill>
                  <a:schemeClr val="folHlink"/>
                </a:solidFill>
              </a:rPr>
              <a:t>CustomerID</a:t>
            </a:r>
            <a:r>
              <a:rPr lang="en-US" sz="1400" b="0">
                <a:solidFill>
                  <a:schemeClr val="folHlink"/>
                </a:solidFill>
              </a:rPr>
              <a:t>	 Name</a:t>
            </a:r>
          </a:p>
          <a:p>
            <a:pPr algn="l">
              <a:tabLst>
                <a:tab pos="1027113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1195	Jones</a:t>
            </a:r>
          </a:p>
          <a:p>
            <a:pPr algn="l">
              <a:tabLst>
                <a:tab pos="1027113" algn="l"/>
              </a:tabLst>
            </a:pPr>
            <a:r>
              <a:rPr lang="en-US" sz="1400" b="0">
                <a:solidFill>
                  <a:schemeClr val="folHlink"/>
                </a:solidFill>
              </a:rPr>
              <a:t>2355	Rojas</a:t>
            </a:r>
            <a:endParaRPr lang="en-US" sz="1800" b="0">
              <a:solidFill>
                <a:schemeClr val="folHlink"/>
              </a:solidFill>
            </a:endParaRPr>
          </a:p>
        </p:txBody>
      </p:sp>
      <p:sp>
        <p:nvSpPr>
          <p:cNvPr id="1068040" name="Rectangle 8"/>
          <p:cNvSpPr>
            <a:spLocks noChangeArrowheads="1"/>
          </p:cNvSpPr>
          <p:nvPr/>
        </p:nvSpPr>
        <p:spPr bwMode="auto">
          <a:xfrm>
            <a:off x="2590800" y="3048000"/>
            <a:ext cx="35052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1595438" algn="l"/>
              </a:tabLst>
            </a:pPr>
            <a:r>
              <a:rPr lang="en-US">
                <a:solidFill>
                  <a:schemeClr val="folHlink"/>
                </a:solidFill>
              </a:rPr>
              <a:t>Product</a:t>
            </a:r>
            <a:endParaRPr lang="en-US" b="0">
              <a:solidFill>
                <a:schemeClr val="folHlink"/>
              </a:solidFill>
            </a:endParaRPr>
          </a:p>
          <a:p>
            <a:pPr algn="l">
              <a:tabLst>
                <a:tab pos="1595438" algn="l"/>
              </a:tabLst>
            </a:pPr>
            <a:r>
              <a:rPr lang="en-US" b="0" u="sng">
                <a:solidFill>
                  <a:schemeClr val="folHlink"/>
                </a:solidFill>
              </a:rPr>
              <a:t>ItemID</a:t>
            </a:r>
            <a:r>
              <a:rPr lang="en-US" b="0">
                <a:solidFill>
                  <a:schemeClr val="folHlink"/>
                </a:solidFill>
              </a:rPr>
              <a:t>	Integer, Unique</a:t>
            </a:r>
          </a:p>
          <a:p>
            <a:pPr algn="l">
              <a:tabLst>
                <a:tab pos="1595438" algn="l"/>
              </a:tabLst>
            </a:pPr>
            <a:r>
              <a:rPr lang="en-US" b="0">
                <a:solidFill>
                  <a:schemeClr val="folHlink"/>
                </a:solidFill>
              </a:rPr>
              <a:t>Description	Text, 100 char</a:t>
            </a:r>
          </a:p>
        </p:txBody>
      </p:sp>
      <p:sp>
        <p:nvSpPr>
          <p:cNvPr id="1068041" name="Rectangle 9"/>
          <p:cNvSpPr>
            <a:spLocks noChangeArrowheads="1"/>
          </p:cNvSpPr>
          <p:nvPr/>
        </p:nvSpPr>
        <p:spPr bwMode="auto">
          <a:xfrm>
            <a:off x="2438400" y="3352800"/>
            <a:ext cx="35052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1595438" algn="l"/>
              </a:tabLst>
            </a:pPr>
            <a:r>
              <a:rPr lang="en-US">
                <a:solidFill>
                  <a:schemeClr val="folHlink"/>
                </a:solidFill>
              </a:rPr>
              <a:t>Customer</a:t>
            </a:r>
            <a:endParaRPr lang="en-US" b="0">
              <a:solidFill>
                <a:schemeClr val="folHlink"/>
              </a:solidFill>
            </a:endParaRPr>
          </a:p>
          <a:p>
            <a:pPr algn="l">
              <a:tabLst>
                <a:tab pos="1595438" algn="l"/>
              </a:tabLst>
            </a:pPr>
            <a:r>
              <a:rPr lang="en-US" b="0" u="sng">
                <a:solidFill>
                  <a:schemeClr val="folHlink"/>
                </a:solidFill>
              </a:rPr>
              <a:t>CustomerID</a:t>
            </a:r>
            <a:r>
              <a:rPr lang="en-US" b="0">
                <a:solidFill>
                  <a:schemeClr val="folHlink"/>
                </a:solidFill>
              </a:rPr>
              <a:t>	Integer, Unique</a:t>
            </a:r>
          </a:p>
          <a:p>
            <a:pPr algn="l">
              <a:tabLst>
                <a:tab pos="1595438" algn="l"/>
              </a:tabLst>
            </a:pPr>
            <a:r>
              <a:rPr lang="en-US" b="0">
                <a:solidFill>
                  <a:schemeClr val="folHlink"/>
                </a:solidFill>
              </a:rPr>
              <a:t>Name	Text, 50 char</a:t>
            </a:r>
          </a:p>
        </p:txBody>
      </p:sp>
      <p:sp>
        <p:nvSpPr>
          <p:cNvPr id="1068042" name="Line 10"/>
          <p:cNvSpPr>
            <a:spLocks noChangeShapeType="1"/>
          </p:cNvSpPr>
          <p:nvPr/>
        </p:nvSpPr>
        <p:spPr bwMode="auto">
          <a:xfrm flipH="1" flipV="1">
            <a:off x="5105400" y="3581400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3" name="Line 11"/>
          <p:cNvSpPr>
            <a:spLocks noChangeShapeType="1"/>
          </p:cNvSpPr>
          <p:nvPr/>
        </p:nvSpPr>
        <p:spPr bwMode="auto">
          <a:xfrm flipH="1" flipV="1">
            <a:off x="51816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4" name="Rectangle 12"/>
          <p:cNvSpPr>
            <a:spLocks noChangeArrowheads="1"/>
          </p:cNvSpPr>
          <p:nvPr/>
        </p:nvSpPr>
        <p:spPr bwMode="auto">
          <a:xfrm>
            <a:off x="2286000" y="4572000"/>
            <a:ext cx="5562600" cy="76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2400"/>
              <a:t>Security</a:t>
            </a:r>
          </a:p>
        </p:txBody>
      </p:sp>
      <p:sp>
        <p:nvSpPr>
          <p:cNvPr id="1068045" name="Text Box 13"/>
          <p:cNvSpPr txBox="1">
            <a:spLocks noChangeArrowheads="1"/>
          </p:cNvSpPr>
          <p:nvPr/>
        </p:nvSpPr>
        <p:spPr bwMode="auto">
          <a:xfrm>
            <a:off x="2362200" y="4648200"/>
            <a:ext cx="2012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 i="1"/>
              <a:t>User Identification</a:t>
            </a:r>
          </a:p>
          <a:p>
            <a:pPr algn="l"/>
            <a:r>
              <a:rPr lang="en-US" sz="1800" b="0" i="1"/>
              <a:t>Access Rights</a:t>
            </a:r>
          </a:p>
        </p:txBody>
      </p:sp>
      <p:sp>
        <p:nvSpPr>
          <p:cNvPr id="1068046" name="Rectangle 14"/>
          <p:cNvSpPr>
            <a:spLocks noChangeArrowheads="1"/>
          </p:cNvSpPr>
          <p:nvPr/>
        </p:nvSpPr>
        <p:spPr bwMode="auto">
          <a:xfrm>
            <a:off x="2286000" y="5334000"/>
            <a:ext cx="5562600" cy="76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2400"/>
              <a:t>Utilities</a:t>
            </a:r>
          </a:p>
        </p:txBody>
      </p:sp>
      <p:sp>
        <p:nvSpPr>
          <p:cNvPr id="1068047" name="Text Box 15"/>
          <p:cNvSpPr txBox="1">
            <a:spLocks noChangeArrowheads="1"/>
          </p:cNvSpPr>
          <p:nvPr/>
        </p:nvSpPr>
        <p:spPr bwMode="auto">
          <a:xfrm>
            <a:off x="5867400" y="4648200"/>
            <a:ext cx="1924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 i="1"/>
              <a:t>Concurrency and</a:t>
            </a:r>
          </a:p>
          <a:p>
            <a:pPr algn="l"/>
            <a:r>
              <a:rPr lang="en-US" sz="1800" b="0" i="1"/>
              <a:t>Lock Manager</a:t>
            </a:r>
          </a:p>
        </p:txBody>
      </p:sp>
      <p:sp>
        <p:nvSpPr>
          <p:cNvPr id="1068048" name="Text Box 16"/>
          <p:cNvSpPr txBox="1">
            <a:spLocks noChangeArrowheads="1"/>
          </p:cNvSpPr>
          <p:nvPr/>
        </p:nvSpPr>
        <p:spPr bwMode="auto">
          <a:xfrm>
            <a:off x="2362200" y="5410200"/>
            <a:ext cx="1390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 i="1"/>
              <a:t>Backup and</a:t>
            </a:r>
          </a:p>
          <a:p>
            <a:pPr algn="l"/>
            <a:r>
              <a:rPr lang="en-US" sz="1800" b="0" i="1"/>
              <a:t>Recovery</a:t>
            </a:r>
          </a:p>
        </p:txBody>
      </p:sp>
      <p:sp>
        <p:nvSpPr>
          <p:cNvPr id="1068049" name="Text Box 17"/>
          <p:cNvSpPr txBox="1">
            <a:spLocks noChangeArrowheads="1"/>
          </p:cNvSpPr>
          <p:nvPr/>
        </p:nvSpPr>
        <p:spPr bwMode="auto">
          <a:xfrm>
            <a:off x="5867400" y="5410200"/>
            <a:ext cx="1631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 i="1"/>
              <a:t>Administration</a:t>
            </a:r>
          </a:p>
        </p:txBody>
      </p:sp>
      <p:sp>
        <p:nvSpPr>
          <p:cNvPr id="1068050" name="Text Box 18"/>
          <p:cNvSpPr txBox="1">
            <a:spLocks noChangeArrowheads="1"/>
          </p:cNvSpPr>
          <p:nvPr/>
        </p:nvSpPr>
        <p:spPr bwMode="auto">
          <a:xfrm>
            <a:off x="6324600" y="3886200"/>
            <a:ext cx="1200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 i="1"/>
              <a:t>Data</a:t>
            </a:r>
          </a:p>
          <a:p>
            <a:pPr algn="l"/>
            <a:r>
              <a:rPr lang="en-US" sz="1800" b="0" i="1"/>
              <a:t>Dictionary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Tables (Access)</a:t>
            </a:r>
          </a:p>
        </p:txBody>
      </p:sp>
      <p:graphicFrame>
        <p:nvGraphicFramePr>
          <p:cNvPr id="1070083" name="Object 3"/>
          <p:cNvGraphicFramePr>
            <a:graphicFrameLocks noChangeAspect="1"/>
          </p:cNvGraphicFramePr>
          <p:nvPr/>
        </p:nvGraphicFramePr>
        <p:xfrm>
          <a:off x="1414463" y="1371600"/>
          <a:ext cx="6315075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6314286" imgH="5229955" progId="PBrush">
                  <p:embed/>
                </p:oleObj>
              </mc:Choice>
              <mc:Fallback>
                <p:oleObj name="Bitmap Image" r:id="rId3" imgW="6314286" imgH="522995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371600"/>
                        <a:ext cx="6315075" cy="52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1708</TotalTime>
  <Words>2121</Words>
  <Application>Microsoft Office PowerPoint</Application>
  <PresentationFormat>On-screen Show (4:3)</PresentationFormat>
  <Paragraphs>529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Bookman Old Style</vt:lpstr>
      <vt:lpstr>Garamond</vt:lpstr>
      <vt:lpstr>Times New Roman</vt:lpstr>
      <vt:lpstr>Wingdings</vt:lpstr>
      <vt:lpstr>IS240_notes</vt:lpstr>
      <vt:lpstr>HiJaak</vt:lpstr>
      <vt:lpstr>Bitmap Image</vt:lpstr>
      <vt:lpstr>Clip</vt:lpstr>
      <vt:lpstr>ClipArt</vt:lpstr>
      <vt:lpstr>Introduction to DBMS</vt:lpstr>
      <vt:lpstr>Topics</vt:lpstr>
      <vt:lpstr>DBMS:  Database Management System</vt:lpstr>
      <vt:lpstr>Goal: Build a Business Application</vt:lpstr>
      <vt:lpstr>Application Development</vt:lpstr>
      <vt:lpstr>DBMS Application Design</vt:lpstr>
      <vt:lpstr>DBMS Features/Components</vt:lpstr>
      <vt:lpstr>DBMS Engine, Security, Utilities</vt:lpstr>
      <vt:lpstr>Database Tables (Access)</vt:lpstr>
      <vt:lpstr>Database Tables (Oracle)</vt:lpstr>
      <vt:lpstr>DBMS Input Forms</vt:lpstr>
      <vt:lpstr>DBMS Query Processor</vt:lpstr>
      <vt:lpstr>DBMS Report Writer</vt:lpstr>
      <vt:lpstr>Report Writer (Oracle)</vt:lpstr>
      <vt:lpstr>DBMS Components</vt:lpstr>
      <vt:lpstr>Advantages of Database Approach</vt:lpstr>
      <vt:lpstr>Database Management Approach</vt:lpstr>
      <vt:lpstr>Modifying Data with DBMS</vt:lpstr>
      <vt:lpstr>Drawbacks of Old File Methods</vt:lpstr>
      <vt:lpstr>File Method Problems</vt:lpstr>
      <vt:lpstr>Old File Method/3GL</vt:lpstr>
      <vt:lpstr>Example of File Method v DBMS</vt:lpstr>
      <vt:lpstr>Hierarchical Database</vt:lpstr>
      <vt:lpstr>Network Database</vt:lpstr>
      <vt:lpstr>Relational Database</vt:lpstr>
      <vt:lpstr>Object-Oriented DBMS</vt:lpstr>
      <vt:lpstr>Base Data Types for OODBMS</vt:lpstr>
      <vt:lpstr>Examples of Commercial DBMS </vt:lpstr>
      <vt:lpstr>HOMEWORK GUIDELINES (1)</vt:lpstr>
      <vt:lpstr>HOMEWORK GUIDELINES (2)</vt:lpstr>
      <vt:lpstr>REQUIRED HOMEWORK</vt:lpstr>
      <vt:lpstr>Review /Study Questions</vt:lpstr>
      <vt:lpstr>DISCUSSION</vt:lpstr>
    </vt:vector>
  </TitlesOfParts>
  <Manager>Peter R. Stephenson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DBMS</dc:title>
  <dc:subject>IS240 lecture #2</dc:subject>
  <dc:creator>Jerrry Post &amp; M. E. Kabay, PhD, CISSP-ISSMP</dc:creator>
  <cp:keywords/>
  <dc:description>Updated 2010-01-17</dc:description>
  <cp:lastModifiedBy>Mich Kabay</cp:lastModifiedBy>
  <cp:revision>16</cp:revision>
  <cp:lastPrinted>2000-03-28T00:08:39Z</cp:lastPrinted>
  <dcterms:created xsi:type="dcterms:W3CDTF">2007-01-18T12:15:40Z</dcterms:created>
  <dcterms:modified xsi:type="dcterms:W3CDTF">2021-02-05T19:56:09Z</dcterms:modified>
  <cp:category/>
</cp:coreProperties>
</file>