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57" r:id="rId2"/>
    <p:sldId id="599" r:id="rId3"/>
    <p:sldId id="601" r:id="rId4"/>
    <p:sldId id="602" r:id="rId5"/>
    <p:sldId id="603" r:id="rId6"/>
    <p:sldId id="604" r:id="rId7"/>
    <p:sldId id="605" r:id="rId8"/>
    <p:sldId id="606" r:id="rId9"/>
    <p:sldId id="607" r:id="rId10"/>
    <p:sldId id="608" r:id="rId11"/>
    <p:sldId id="609" r:id="rId12"/>
    <p:sldId id="610" r:id="rId13"/>
    <p:sldId id="611" r:id="rId14"/>
    <p:sldId id="578" r:id="rId15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9" autoAdjust="0"/>
  </p:normalViewPr>
  <p:slideViewPr>
    <p:cSldViewPr>
      <p:cViewPr varScale="1">
        <p:scale>
          <a:sx n="65" d="100"/>
          <a:sy n="65" d="100"/>
        </p:scale>
        <p:origin x="-123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765" y="-77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72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 b="0" i="1">
                <a:latin typeface="Times New Roman" charset="0"/>
              </a:defRPr>
            </a:lvl1pPr>
          </a:lstStyle>
          <a:p>
            <a:r>
              <a:rPr lang="fr-CA"/>
              <a:t>IS 240 Class Notes</a:t>
            </a:r>
            <a:endParaRPr lang="en-US" dirty="0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 b="0" i="1">
                <a:latin typeface="Times New Roman" charset="0"/>
              </a:defRPr>
            </a:lvl1pPr>
          </a:lstStyle>
          <a:p>
            <a:fld id="{B0BF015C-3F89-4647-B29C-DF218A97D6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82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200" y="239713"/>
            <a:ext cx="4876800" cy="239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8238" y="4572000"/>
            <a:ext cx="5038725" cy="4319588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8238" y="9121775"/>
            <a:ext cx="5038725" cy="23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l" defTabSz="965200">
              <a:defRPr sz="1000" b="0" i="1">
                <a:latin typeface="Garamond" pitchFamily="18" charset="0"/>
              </a:defRPr>
            </a:lvl1pPr>
          </a:lstStyle>
          <a:p>
            <a:r>
              <a:rPr lang="en-US"/>
              <a:t>Copyright © 2004 M. E. Kabay. All rights reserved.                                                                  Page </a:t>
            </a:r>
            <a:fld id="{CBB70A27-498E-46E7-ADA2-0CA05CFF2E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027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0832705-C72C-4FEC-ADB0-CFCDE1729673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964113"/>
            <a:ext cx="5038725" cy="3927475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Class 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E39F1F1-D8EE-4A6D-B517-495A5974CCA7}" type="slidenum">
              <a:rPr lang="en-US"/>
              <a:pPr/>
              <a:t>10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DADEDC2-57FE-447F-83C3-631A89AEE9D0}" type="slidenum">
              <a:rPr lang="en-US"/>
              <a:pPr/>
              <a:t>11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781C57A-AB24-49E2-928E-62017EA0E9E8}" type="slidenum">
              <a:rPr lang="en-US"/>
              <a:pPr/>
              <a:t>12</a:t>
            </a:fld>
            <a:endParaRPr lang="en-US"/>
          </a:p>
        </p:txBody>
      </p:sp>
      <p:sp>
        <p:nvSpPr>
          <p:cNvPr id="107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A02BAFC-B110-46F3-AF75-4497CAB394E5}" type="slidenum">
              <a:rPr lang="en-US"/>
              <a:pPr/>
              <a:t>13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4F73A2E-50A4-4269-8502-D1E5BE4435CE}" type="slidenum">
              <a:rPr lang="en-US"/>
              <a:pPr/>
              <a:t>14</a:t>
            </a:fld>
            <a:endParaRPr 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619CFF5-147D-4679-9DDB-00B763C88588}" type="slidenum">
              <a:rPr lang="en-US"/>
              <a:pPr/>
              <a:t>2</a:t>
            </a:fld>
            <a:endParaRPr lang="en-US"/>
          </a:p>
        </p:txBody>
      </p:sp>
      <p:sp>
        <p:nvSpPr>
          <p:cNvPr id="102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2C976B9-44D2-4C26-9156-8C0B060C0F80}" type="slidenum">
              <a:rPr lang="en-US"/>
              <a:pPr/>
              <a:t>3</a:t>
            </a:fld>
            <a:endParaRPr lang="en-US"/>
          </a:p>
        </p:txBody>
      </p:sp>
      <p:sp>
        <p:nvSpPr>
          <p:cNvPr id="105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DC640D3-5C61-4704-A9D3-C12F2460CB2E}" type="slidenum">
              <a:rPr lang="en-US"/>
              <a:pPr/>
              <a:t>4</a:t>
            </a:fld>
            <a:endParaRPr lang="en-US"/>
          </a:p>
        </p:txBody>
      </p:sp>
      <p:sp>
        <p:nvSpPr>
          <p:cNvPr id="106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E55FA793-E1B4-45BC-BD8A-13D7A35B69E8}" type="slidenum">
              <a:rPr lang="en-US"/>
              <a:pPr/>
              <a:t>5</a:t>
            </a:fld>
            <a:endParaRPr lang="en-US"/>
          </a:p>
        </p:txBody>
      </p:sp>
      <p:sp>
        <p:nvSpPr>
          <p:cNvPr id="106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47FE269-D18F-4CA7-9F0A-8AD8CCEA166A}" type="slidenum">
              <a:rPr lang="en-US"/>
              <a:pPr/>
              <a:t>6</a:t>
            </a:fld>
            <a:endParaRPr lang="en-US"/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E9E365-44C8-465D-BA9B-0367FFE216F1}" type="slidenum">
              <a:rPr lang="en-US"/>
              <a:pPr/>
              <a:t>7</a:t>
            </a:fld>
            <a:endParaRPr lang="en-US"/>
          </a:p>
        </p:txBody>
      </p:sp>
      <p:sp>
        <p:nvSpPr>
          <p:cNvPr id="106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48B1CD3-8C2F-4263-8094-A7C33CD7052C}" type="slidenum">
              <a:rPr lang="en-US"/>
              <a:pPr/>
              <a:t>8</a:t>
            </a:fld>
            <a:endParaRPr lang="en-US"/>
          </a:p>
        </p:txBody>
      </p:sp>
      <p:sp>
        <p:nvSpPr>
          <p:cNvPr id="106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67CFB32-B048-439D-98DA-DDB5B9A5C117}" type="slidenum">
              <a:rPr lang="en-US"/>
              <a:pPr/>
              <a:t>9</a:t>
            </a:fld>
            <a:endParaRPr lang="en-US"/>
          </a:p>
        </p:txBody>
      </p:sp>
      <p:sp>
        <p:nvSpPr>
          <p:cNvPr id="107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fld id="{877E1AEC-18CD-478D-8231-60BFBE5B7B4E}" type="slidenum">
              <a:rPr lang="en-US" sz="1800"/>
              <a:pPr algn="l"/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 b="0">
              <a:latin typeface="Times New Roman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/>
        </p:nvSpPr>
        <p:spPr bwMode="auto">
          <a:xfrm>
            <a:off x="3322638" y="6643688"/>
            <a:ext cx="2478564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b="0" i="1" dirty="0"/>
              <a:t>Copyright © 2010 Jerry Post.  All rights reserved.</a:t>
            </a:r>
          </a:p>
        </p:txBody>
      </p:sp>
      <p:pic>
        <p:nvPicPr>
          <p:cNvPr id="889866" name="Picture 10" descr="NWU_2c_stacked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96200" y="0"/>
            <a:ext cx="1447800" cy="12652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jerrypost.com/DBdesig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post@time-post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3276600"/>
          </a:xfrm>
        </p:spPr>
        <p:txBody>
          <a:bodyPr/>
          <a:lstStyle/>
          <a:p>
            <a:pPr algn="ctr"/>
            <a:r>
              <a:rPr lang="en-US" sz="6000"/>
              <a:t>Supplement: </a:t>
            </a:r>
            <a:br>
              <a:rPr lang="en-US" sz="6000"/>
            </a:br>
            <a:r>
              <a:rPr lang="en-US" sz="6000"/>
              <a:t>Using the DBDesign System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3124200"/>
            <a:ext cx="9144000" cy="3505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000" dirty="0"/>
              <a:t>IS240 – DBMS</a:t>
            </a:r>
          </a:p>
          <a:p>
            <a:pPr algn="ctr">
              <a:buFont typeface="Wingdings" pitchFamily="2" charset="2"/>
              <a:buNone/>
            </a:pPr>
            <a:r>
              <a:rPr lang="en-US" sz="3600" dirty="0"/>
              <a:t>27 Jan 2010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Jerry Post, PhD</a:t>
            </a:r>
          </a:p>
          <a:p>
            <a:pPr algn="ctr">
              <a:buFont typeface="Wingdings" pitchFamily="2" charset="2"/>
              <a:buNone/>
            </a:pPr>
            <a:r>
              <a:rPr lang="en-US" i="1" dirty="0"/>
              <a:t>Reformatted by 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i="1" dirty="0"/>
              <a:t>Assoc Prof Information Assurance</a:t>
            </a:r>
          </a:p>
          <a:p>
            <a:pPr algn="ctr">
              <a:buFont typeface="Wingdings" pitchFamily="2" charset="2"/>
              <a:buNone/>
            </a:pPr>
            <a:r>
              <a:rPr lang="en-US" i="1" dirty="0"/>
              <a:t>School of Business &amp; Management</a:t>
            </a:r>
          </a:p>
          <a:p>
            <a:pPr algn="ctr">
              <a:buFont typeface="Wingdings" pitchFamily="2" charset="2"/>
              <a:buNone/>
            </a:pPr>
            <a:r>
              <a:rPr lang="en-US" sz="2000" i="1" dirty="0"/>
              <a:t>Norwich University</a:t>
            </a:r>
          </a:p>
          <a:p>
            <a:pPr algn="ctr"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Detecting Problems (Grading)</a:t>
            </a:r>
          </a:p>
        </p:txBody>
      </p:sp>
      <p:sp>
        <p:nvSpPr>
          <p:cNvPr id="1072132" name="Text Box 4"/>
          <p:cNvSpPr txBox="1">
            <a:spLocks noChangeArrowheads="1"/>
          </p:cNvSpPr>
          <p:nvPr/>
        </p:nvSpPr>
        <p:spPr bwMode="auto">
          <a:xfrm>
            <a:off x="152400" y="3733800"/>
            <a:ext cx="1295400" cy="1477963"/>
          </a:xfrm>
          <a:prstGeom prst="rect">
            <a:avLst/>
          </a:prstGeom>
          <a:solidFill>
            <a:srgbClr val="FFCC6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800"/>
              <a:t>Double click a line to mark the errors.</a:t>
            </a:r>
          </a:p>
        </p:txBody>
      </p:sp>
      <p:grpSp>
        <p:nvGrpSpPr>
          <p:cNvPr id="1072135" name="Group 7"/>
          <p:cNvGrpSpPr>
            <a:grpSpLocks/>
          </p:cNvGrpSpPr>
          <p:nvPr/>
        </p:nvGrpSpPr>
        <p:grpSpPr bwMode="auto">
          <a:xfrm>
            <a:off x="1447800" y="1323975"/>
            <a:ext cx="7467600" cy="5076825"/>
            <a:chOff x="1728" y="834"/>
            <a:chExt cx="3888" cy="2238"/>
          </a:xfrm>
        </p:grpSpPr>
        <p:pic>
          <p:nvPicPr>
            <p:cNvPr id="107213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28" y="834"/>
              <a:ext cx="3588" cy="2238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072133" name="Line 5"/>
            <p:cNvSpPr>
              <a:spLocks noChangeShapeType="1"/>
            </p:cNvSpPr>
            <p:nvPr/>
          </p:nvSpPr>
          <p:spPr bwMode="auto">
            <a:xfrm>
              <a:off x="1728" y="2208"/>
              <a:ext cx="336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72134" name="Line 6"/>
            <p:cNvSpPr>
              <a:spLocks noChangeShapeType="1"/>
            </p:cNvSpPr>
            <p:nvPr/>
          </p:nvSpPr>
          <p:spPr bwMode="auto">
            <a:xfrm flipV="1">
              <a:off x="1728" y="1776"/>
              <a:ext cx="3648" cy="4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Testing a Change</a:t>
            </a:r>
          </a:p>
        </p:txBody>
      </p:sp>
      <p:pic>
        <p:nvPicPr>
          <p:cNvPr id="1074180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1143000"/>
            <a:ext cx="7124700" cy="4337050"/>
          </a:xfrm>
          <a:noFill/>
          <a:ln/>
        </p:spPr>
      </p:pic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5691188"/>
            <a:ext cx="5867400" cy="1166812"/>
          </a:xfrm>
          <a:solidFill>
            <a:srgbClr val="FFCC66"/>
          </a:solidFill>
        </p:spPr>
        <p:txBody>
          <a:bodyPr/>
          <a:lstStyle/>
          <a:p>
            <a:pPr marL="342900" indent="-342900">
              <a:lnSpc>
                <a:spcPct val="70000"/>
              </a:lnSpc>
            </a:pPr>
            <a:r>
              <a:rPr lang="en-US" sz="1800"/>
              <a:t>Attempted fix</a:t>
            </a:r>
          </a:p>
          <a:p>
            <a:pPr marL="742950" lvl="1" indent="-285750">
              <a:lnSpc>
                <a:spcPct val="70000"/>
              </a:lnSpc>
            </a:pPr>
            <a:r>
              <a:rPr lang="en-US" sz="1800"/>
              <a:t>Make the relationship many-to-many</a:t>
            </a:r>
          </a:p>
          <a:p>
            <a:pPr marL="742950" lvl="1" indent="-285750">
              <a:lnSpc>
                <a:spcPct val="70000"/>
              </a:lnSpc>
            </a:pPr>
            <a:r>
              <a:rPr lang="en-US" sz="1800"/>
              <a:t>Make OrderID a key</a:t>
            </a:r>
          </a:p>
          <a:p>
            <a:pPr marL="342900" indent="-342900">
              <a:lnSpc>
                <a:spcPct val="70000"/>
              </a:lnSpc>
            </a:pPr>
            <a:r>
              <a:rPr lang="en-US" sz="1800"/>
              <a:t>But, the score went down!!!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6228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990600"/>
            <a:ext cx="7162800" cy="3706813"/>
          </a:xfrm>
          <a:noFill/>
          <a:ln/>
        </p:spPr>
      </p:pic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A Solution</a:t>
            </a:r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724400"/>
            <a:ext cx="7162800" cy="1858963"/>
          </a:xfrm>
          <a:solidFill>
            <a:srgbClr val="FFCC66"/>
          </a:solidFill>
        </p:spPr>
        <p:txBody>
          <a:bodyPr/>
          <a:lstStyle/>
          <a:p>
            <a:pPr marL="342900" indent="-342900"/>
            <a:r>
              <a:rPr lang="en-US" sz="2000"/>
              <a:t>The intermediate table OrderItem converts the many-to-many relationship into two one-to-many relationships. </a:t>
            </a:r>
          </a:p>
          <a:p>
            <a:pPr marL="342900" indent="-342900"/>
            <a:r>
              <a:rPr lang="en-US" sz="2000"/>
              <a:t>Both OrderID and ItemID are keys, indicating that each order can have many items, and each item can be sold on many orders.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Data Types</a:t>
            </a:r>
          </a:p>
        </p:txBody>
      </p:sp>
      <p:pic>
        <p:nvPicPr>
          <p:cNvPr id="10782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9425" y="1295400"/>
            <a:ext cx="8185150" cy="4989513"/>
          </a:xfrm>
          <a:noFill/>
          <a:ln/>
        </p:spPr>
      </p:pic>
      <p:sp>
        <p:nvSpPr>
          <p:cNvPr id="1078276" name="Text Box 4"/>
          <p:cNvSpPr txBox="1">
            <a:spLocks noChangeArrowheads="1"/>
          </p:cNvSpPr>
          <p:nvPr/>
        </p:nvSpPr>
        <p:spPr bwMode="auto">
          <a:xfrm>
            <a:off x="1863725" y="6324600"/>
            <a:ext cx="5416550" cy="366713"/>
          </a:xfrm>
          <a:prstGeom prst="rect">
            <a:avLst/>
          </a:prstGeom>
          <a:solidFill>
            <a:srgbClr val="FFCC66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0"/>
              <a:t>Right click the column names and set the data type.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/>
              <a:t>Thank you, Dr Post!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10250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DB Design System</a:t>
            </a:r>
          </a:p>
          <a:p>
            <a:pPr>
              <a:lnSpc>
                <a:spcPct val="80000"/>
              </a:lnSpc>
            </a:pPr>
            <a:r>
              <a:rPr lang="en-US"/>
              <a:t>Typical Customer Order</a:t>
            </a:r>
          </a:p>
          <a:p>
            <a:pPr>
              <a:lnSpc>
                <a:spcPct val="80000"/>
              </a:lnSpc>
            </a:pPr>
            <a:r>
              <a:rPr lang="en-US"/>
              <a:t>DB Design Screen</a:t>
            </a:r>
          </a:p>
          <a:p>
            <a:pPr>
              <a:lnSpc>
                <a:spcPct val="80000"/>
              </a:lnSpc>
            </a:pPr>
            <a:r>
              <a:rPr lang="en-US"/>
              <a:t>Adding a Table and a Key</a:t>
            </a:r>
          </a:p>
          <a:p>
            <a:pPr>
              <a:lnSpc>
                <a:spcPct val="80000"/>
              </a:lnSpc>
            </a:pPr>
            <a:r>
              <a:rPr lang="en-US"/>
              <a:t>Two Tables</a:t>
            </a:r>
          </a:p>
          <a:p>
            <a:pPr>
              <a:lnSpc>
                <a:spcPct val="80000"/>
              </a:lnSpc>
            </a:pPr>
            <a:r>
              <a:rPr lang="en-US"/>
              <a:t>Relationships—Linking Tables</a:t>
            </a:r>
          </a:p>
          <a:p>
            <a:pPr>
              <a:lnSpc>
                <a:spcPct val="80000"/>
              </a:lnSpc>
            </a:pPr>
            <a:r>
              <a:rPr lang="en-US"/>
              <a:t>Creating Problems</a:t>
            </a:r>
          </a:p>
          <a:p>
            <a:pPr>
              <a:lnSpc>
                <a:spcPct val="80000"/>
              </a:lnSpc>
            </a:pPr>
            <a:r>
              <a:rPr lang="en-US"/>
              <a:t>Detecting Problems (Grading)</a:t>
            </a:r>
          </a:p>
          <a:p>
            <a:pPr>
              <a:lnSpc>
                <a:spcPct val="80000"/>
              </a:lnSpc>
            </a:pPr>
            <a:r>
              <a:rPr lang="en-US"/>
              <a:t>Testing a Change</a:t>
            </a:r>
          </a:p>
          <a:p>
            <a:pPr>
              <a:lnSpc>
                <a:spcPct val="80000"/>
              </a:lnSpc>
            </a:pPr>
            <a:r>
              <a:rPr lang="en-US"/>
              <a:t>A Solution</a:t>
            </a:r>
          </a:p>
          <a:p>
            <a:pPr>
              <a:lnSpc>
                <a:spcPct val="80000"/>
              </a:lnSpc>
            </a:pPr>
            <a:r>
              <a:rPr lang="en-US"/>
              <a:t>Data Types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DB Design System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6881813" cy="4648200"/>
          </a:xfrm>
        </p:spPr>
        <p:txBody>
          <a:bodyPr/>
          <a:lstStyle/>
          <a:p>
            <a:pPr marL="342900" indent="-342900"/>
            <a:r>
              <a:rPr lang="en-US">
                <a:hlinkClick r:id="rId3"/>
              </a:rPr>
              <a:t>http://JerryPost.com/DBdesign</a:t>
            </a:r>
            <a:r>
              <a:rPr lang="en-US"/>
              <a:t> </a:t>
            </a:r>
            <a:endParaRPr lang="en-US" sz="2000"/>
          </a:p>
          <a:p>
            <a:pPr marL="342900" indent="-342900"/>
            <a:endParaRPr lang="en-US" sz="2000"/>
          </a:p>
          <a:p>
            <a:pPr marL="342900" indent="-342900"/>
            <a:r>
              <a:rPr lang="en-US" sz="2000"/>
              <a:t>Students and instructors need only an Internet connection and a Java-enabled Web browser.</a:t>
            </a:r>
          </a:p>
          <a:p>
            <a:pPr marL="342900" indent="-342900"/>
            <a:r>
              <a:rPr lang="en-US" sz="2000"/>
              <a:t>Instructor can sign up free by sending email to: </a:t>
            </a:r>
            <a:r>
              <a:rPr lang="en-US" sz="2000">
                <a:hlinkClick r:id="rId4"/>
              </a:rPr>
              <a:t>jpost@time-post.com</a:t>
            </a:r>
            <a:endParaRPr lang="en-US" sz="2000"/>
          </a:p>
          <a:p>
            <a:pPr marL="342900" indent="-342900"/>
            <a:r>
              <a:rPr lang="en-US" sz="2000"/>
              <a:t>Instructors set up the class and select assignments.</a:t>
            </a:r>
          </a:p>
          <a:p>
            <a:pPr marL="342900" indent="-342900"/>
            <a:r>
              <a:rPr lang="en-US" sz="2000"/>
              <a:t>Students create accounts and work on the assignments.</a:t>
            </a:r>
          </a:p>
          <a:p>
            <a:pPr marL="342900" indent="-342900"/>
            <a:r>
              <a:rPr lang="en-US" sz="2000"/>
              <a:t>The system provides immediate feedback in the form of comments and questions for each proposed table.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Typical Customer Order</a:t>
            </a:r>
          </a:p>
        </p:txBody>
      </p:sp>
      <p:pic>
        <p:nvPicPr>
          <p:cNvPr id="10598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295400"/>
            <a:ext cx="7924800" cy="5397500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DB Design Screen</a:t>
            </a:r>
          </a:p>
        </p:txBody>
      </p:sp>
      <p:sp>
        <p:nvSpPr>
          <p:cNvPr id="1061903" name="Text Box 15"/>
          <p:cNvSpPr txBox="1">
            <a:spLocks noChangeArrowheads="1"/>
          </p:cNvSpPr>
          <p:nvPr/>
        </p:nvSpPr>
        <p:spPr bwMode="auto">
          <a:xfrm>
            <a:off x="7848600" y="228600"/>
            <a:ext cx="990600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0"/>
              <a:t>Column list</a:t>
            </a:r>
          </a:p>
        </p:txBody>
      </p:sp>
      <p:sp>
        <p:nvSpPr>
          <p:cNvPr id="1061904" name="Line 16"/>
          <p:cNvSpPr>
            <a:spLocks noChangeShapeType="1"/>
          </p:cNvSpPr>
          <p:nvPr/>
        </p:nvSpPr>
        <p:spPr bwMode="auto">
          <a:xfrm>
            <a:off x="8382000" y="6096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061907" name="Group 19"/>
          <p:cNvGrpSpPr>
            <a:grpSpLocks/>
          </p:cNvGrpSpPr>
          <p:nvPr/>
        </p:nvGrpSpPr>
        <p:grpSpPr bwMode="auto">
          <a:xfrm>
            <a:off x="457200" y="1524000"/>
            <a:ext cx="7842250" cy="4776788"/>
            <a:chOff x="720" y="543"/>
            <a:chExt cx="4940" cy="3009"/>
          </a:xfrm>
        </p:grpSpPr>
        <p:pic>
          <p:nvPicPr>
            <p:cNvPr id="106189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76" y="672"/>
              <a:ext cx="3884" cy="2880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061892" name="Text Box 4"/>
            <p:cNvSpPr txBox="1">
              <a:spLocks noChangeArrowheads="1"/>
            </p:cNvSpPr>
            <p:nvPr/>
          </p:nvSpPr>
          <p:spPr bwMode="auto">
            <a:xfrm>
              <a:off x="1008" y="543"/>
              <a:ext cx="45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Menu</a:t>
              </a:r>
            </a:p>
          </p:txBody>
        </p:sp>
        <p:sp>
          <p:nvSpPr>
            <p:cNvPr id="1061893" name="Line 5"/>
            <p:cNvSpPr>
              <a:spLocks noChangeShapeType="1"/>
            </p:cNvSpPr>
            <p:nvPr/>
          </p:nvSpPr>
          <p:spPr bwMode="auto">
            <a:xfrm>
              <a:off x="1536" y="672"/>
              <a:ext cx="28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1894" name="Text Box 6"/>
            <p:cNvSpPr txBox="1">
              <a:spLocks noChangeArrowheads="1"/>
            </p:cNvSpPr>
            <p:nvPr/>
          </p:nvSpPr>
          <p:spPr bwMode="auto">
            <a:xfrm>
              <a:off x="756" y="1551"/>
              <a:ext cx="920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Drawing area</a:t>
              </a:r>
            </a:p>
          </p:txBody>
        </p:sp>
        <p:sp>
          <p:nvSpPr>
            <p:cNvPr id="1061895" name="Text Box 7"/>
            <p:cNvSpPr txBox="1">
              <a:spLocks noChangeArrowheads="1"/>
            </p:cNvSpPr>
            <p:nvPr/>
          </p:nvSpPr>
          <p:spPr bwMode="auto">
            <a:xfrm>
              <a:off x="720" y="839"/>
              <a:ext cx="1210" cy="44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Title box 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(can be moved)</a:t>
              </a:r>
            </a:p>
          </p:txBody>
        </p:sp>
        <p:sp>
          <p:nvSpPr>
            <p:cNvPr id="1061896" name="Line 8"/>
            <p:cNvSpPr>
              <a:spLocks noChangeShapeType="1"/>
            </p:cNvSpPr>
            <p:nvPr/>
          </p:nvSpPr>
          <p:spPr bwMode="auto">
            <a:xfrm>
              <a:off x="1488" y="96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061897" name="Text Box 9"/>
            <p:cNvSpPr txBox="1">
              <a:spLocks noChangeArrowheads="1"/>
            </p:cNvSpPr>
            <p:nvPr/>
          </p:nvSpPr>
          <p:spPr bwMode="auto">
            <a:xfrm>
              <a:off x="912" y="3072"/>
              <a:ext cx="912" cy="36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Feedback window</a:t>
              </a:r>
            </a:p>
          </p:txBody>
        </p:sp>
        <p:sp>
          <p:nvSpPr>
            <p:cNvPr id="1061898" name="Line 10"/>
            <p:cNvSpPr>
              <a:spLocks noChangeShapeType="1"/>
            </p:cNvSpPr>
            <p:nvPr/>
          </p:nvSpPr>
          <p:spPr bwMode="auto">
            <a:xfrm>
              <a:off x="1632" y="3264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1899" name="Line 11"/>
            <p:cNvSpPr>
              <a:spLocks noChangeShapeType="1"/>
            </p:cNvSpPr>
            <p:nvPr/>
          </p:nvSpPr>
          <p:spPr bwMode="auto">
            <a:xfrm>
              <a:off x="1680" y="1632"/>
              <a:ext cx="10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1900" name="Text Box 12"/>
            <p:cNvSpPr txBox="1">
              <a:spLocks noChangeArrowheads="1"/>
            </p:cNvSpPr>
            <p:nvPr/>
          </p:nvSpPr>
          <p:spPr bwMode="auto">
            <a:xfrm>
              <a:off x="2832" y="2064"/>
              <a:ext cx="1882" cy="36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 b="0"/>
                <a:t>Scroll bars to display more of the drawing area</a:t>
              </a:r>
            </a:p>
          </p:txBody>
        </p:sp>
        <p:sp>
          <p:nvSpPr>
            <p:cNvPr id="1061901" name="Line 13"/>
            <p:cNvSpPr>
              <a:spLocks noChangeShapeType="1"/>
            </p:cNvSpPr>
            <p:nvPr/>
          </p:nvSpPr>
          <p:spPr bwMode="auto">
            <a:xfrm flipH="1">
              <a:off x="2688" y="2400"/>
              <a:ext cx="1008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1902" name="Line 14"/>
            <p:cNvSpPr>
              <a:spLocks noChangeShapeType="1"/>
            </p:cNvSpPr>
            <p:nvPr/>
          </p:nvSpPr>
          <p:spPr bwMode="auto">
            <a:xfrm flipV="1">
              <a:off x="3936" y="1200"/>
              <a:ext cx="864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1905" name="Text Box 17"/>
            <p:cNvSpPr txBox="1">
              <a:spLocks noChangeArrowheads="1"/>
            </p:cNvSpPr>
            <p:nvPr/>
          </p:nvSpPr>
          <p:spPr bwMode="auto">
            <a:xfrm>
              <a:off x="864" y="2860"/>
              <a:ext cx="764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Status line</a:t>
              </a:r>
            </a:p>
          </p:txBody>
        </p:sp>
        <p:sp>
          <p:nvSpPr>
            <p:cNvPr id="1061906" name="Line 18"/>
            <p:cNvSpPr>
              <a:spLocks noChangeShapeType="1"/>
            </p:cNvSpPr>
            <p:nvPr/>
          </p:nvSpPr>
          <p:spPr bwMode="auto">
            <a:xfrm>
              <a:off x="1584" y="302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Adding a Table and a Key</a:t>
            </a:r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3657600" cy="5257800"/>
          </a:xfrm>
          <a:solidFill>
            <a:srgbClr val="FFCC66"/>
          </a:solidFill>
        </p:spPr>
        <p:txBody>
          <a:bodyPr/>
          <a:lstStyle/>
          <a:p>
            <a:pPr marL="457200" indent="-457200">
              <a:lnSpc>
                <a:spcPct val="100000"/>
              </a:lnSpc>
              <a:buFont typeface="Wingdings" pitchFamily="2" charset="2"/>
              <a:buAutoNum type="arabicPeriod"/>
            </a:pPr>
            <a:r>
              <a:rPr lang="en-US" sz="1800"/>
              <a:t>Right click in the main drawing window and select the option to Add table.</a:t>
            </a:r>
          </a:p>
          <a:p>
            <a:pPr marL="457200" indent="-457200">
              <a:lnSpc>
                <a:spcPct val="100000"/>
              </a:lnSpc>
              <a:buFont typeface="Wingdings" pitchFamily="2" charset="2"/>
              <a:buAutoNum type="arabicPeriod"/>
            </a:pPr>
            <a:r>
              <a:rPr lang="en-US" sz="1800"/>
              <a:t>Right click the gray bar at the top of the table, select the Rename table option and enter “Customer”</a:t>
            </a:r>
          </a:p>
          <a:p>
            <a:pPr marL="457200" indent="-457200">
              <a:lnSpc>
                <a:spcPct val="100000"/>
              </a:lnSpc>
              <a:buFont typeface="Wingdings" pitchFamily="2" charset="2"/>
              <a:buAutoNum type="arabicPeriod"/>
            </a:pPr>
            <a:r>
              <a:rPr lang="en-US" sz="1800"/>
              <a:t>Drag the Generate Key item onto the new Customer table.</a:t>
            </a:r>
          </a:p>
          <a:p>
            <a:pPr marL="457200" indent="-457200">
              <a:lnSpc>
                <a:spcPct val="100000"/>
              </a:lnSpc>
              <a:buFont typeface="Wingdings" pitchFamily="2" charset="2"/>
              <a:buAutoNum type="arabicPeriod"/>
            </a:pPr>
            <a:r>
              <a:rPr lang="en-US" sz="1800"/>
              <a:t>Right click on the new column name, select the Rename option and enter “CustomerID”</a:t>
            </a:r>
          </a:p>
        </p:txBody>
      </p:sp>
      <p:grpSp>
        <p:nvGrpSpPr>
          <p:cNvPr id="1063952" name="Group 16"/>
          <p:cNvGrpSpPr>
            <a:grpSpLocks/>
          </p:cNvGrpSpPr>
          <p:nvPr/>
        </p:nvGrpSpPr>
        <p:grpSpPr bwMode="auto">
          <a:xfrm>
            <a:off x="4038600" y="1704975"/>
            <a:ext cx="4876800" cy="4003675"/>
            <a:chOff x="2544" y="1074"/>
            <a:chExt cx="3072" cy="2522"/>
          </a:xfrm>
        </p:grpSpPr>
        <p:pic>
          <p:nvPicPr>
            <p:cNvPr id="106394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90" y="1188"/>
              <a:ext cx="2826" cy="1765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063941" name="Line 5"/>
            <p:cNvSpPr>
              <a:spLocks noChangeShapeType="1"/>
            </p:cNvSpPr>
            <p:nvPr/>
          </p:nvSpPr>
          <p:spPr bwMode="auto">
            <a:xfrm>
              <a:off x="2835" y="1309"/>
              <a:ext cx="527" cy="4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3942" name="Line 6"/>
            <p:cNvSpPr>
              <a:spLocks noChangeShapeType="1"/>
            </p:cNvSpPr>
            <p:nvPr/>
          </p:nvSpPr>
          <p:spPr bwMode="auto">
            <a:xfrm flipV="1">
              <a:off x="3069" y="1865"/>
              <a:ext cx="351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3943" name="Line 7"/>
            <p:cNvSpPr>
              <a:spLocks noChangeShapeType="1"/>
            </p:cNvSpPr>
            <p:nvPr/>
          </p:nvSpPr>
          <p:spPr bwMode="auto">
            <a:xfrm flipV="1">
              <a:off x="3303" y="1248"/>
              <a:ext cx="1874" cy="16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3944" name="Freeform 8"/>
            <p:cNvSpPr>
              <a:spLocks/>
            </p:cNvSpPr>
            <p:nvPr/>
          </p:nvSpPr>
          <p:spPr bwMode="auto">
            <a:xfrm>
              <a:off x="3830" y="1186"/>
              <a:ext cx="1347" cy="741"/>
            </a:xfrm>
            <a:custGeom>
              <a:avLst/>
              <a:gdLst/>
              <a:ahLst/>
              <a:cxnLst>
                <a:cxn ang="0">
                  <a:pos x="1104" y="0"/>
                </a:cxn>
                <a:cxn ang="0">
                  <a:pos x="432" y="144"/>
                </a:cxn>
                <a:cxn ang="0">
                  <a:pos x="0" y="576"/>
                </a:cxn>
              </a:cxnLst>
              <a:rect l="0" t="0" r="r" b="b"/>
              <a:pathLst>
                <a:path w="1104" h="576">
                  <a:moveTo>
                    <a:pt x="1104" y="0"/>
                  </a:moveTo>
                  <a:cubicBezTo>
                    <a:pt x="860" y="24"/>
                    <a:pt x="616" y="48"/>
                    <a:pt x="432" y="144"/>
                  </a:cubicBezTo>
                  <a:cubicBezTo>
                    <a:pt x="248" y="240"/>
                    <a:pt x="124" y="408"/>
                    <a:pt x="0" y="576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3945" name="Line 9"/>
            <p:cNvSpPr>
              <a:spLocks noChangeShapeType="1"/>
            </p:cNvSpPr>
            <p:nvPr/>
          </p:nvSpPr>
          <p:spPr bwMode="auto">
            <a:xfrm flipV="1">
              <a:off x="2776" y="2050"/>
              <a:ext cx="820" cy="13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3946" name="Line 10"/>
            <p:cNvSpPr>
              <a:spLocks noChangeShapeType="1"/>
            </p:cNvSpPr>
            <p:nvPr/>
          </p:nvSpPr>
          <p:spPr bwMode="auto">
            <a:xfrm flipV="1">
              <a:off x="2776" y="2420"/>
              <a:ext cx="2401" cy="9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3947" name="Oval 11"/>
            <p:cNvSpPr>
              <a:spLocks noChangeArrowheads="1"/>
            </p:cNvSpPr>
            <p:nvPr/>
          </p:nvSpPr>
          <p:spPr bwMode="auto">
            <a:xfrm>
              <a:off x="2575" y="1074"/>
              <a:ext cx="224" cy="284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0"/>
                <a:t>1</a:t>
              </a:r>
            </a:p>
          </p:txBody>
        </p:sp>
        <p:sp>
          <p:nvSpPr>
            <p:cNvPr id="1063948" name="Oval 12"/>
            <p:cNvSpPr>
              <a:spLocks noChangeArrowheads="1"/>
            </p:cNvSpPr>
            <p:nvPr/>
          </p:nvSpPr>
          <p:spPr bwMode="auto">
            <a:xfrm>
              <a:off x="2808" y="1860"/>
              <a:ext cx="224" cy="284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0"/>
                <a:t>2</a:t>
              </a:r>
            </a:p>
          </p:txBody>
        </p:sp>
        <p:sp>
          <p:nvSpPr>
            <p:cNvPr id="1063949" name="Oval 13"/>
            <p:cNvSpPr>
              <a:spLocks noChangeArrowheads="1"/>
            </p:cNvSpPr>
            <p:nvPr/>
          </p:nvSpPr>
          <p:spPr bwMode="auto">
            <a:xfrm>
              <a:off x="3159" y="2786"/>
              <a:ext cx="226" cy="284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0"/>
                <a:t>3</a:t>
              </a:r>
            </a:p>
          </p:txBody>
        </p:sp>
        <p:sp>
          <p:nvSpPr>
            <p:cNvPr id="1063950" name="Oval 14"/>
            <p:cNvSpPr>
              <a:spLocks noChangeArrowheads="1"/>
            </p:cNvSpPr>
            <p:nvPr/>
          </p:nvSpPr>
          <p:spPr bwMode="auto">
            <a:xfrm>
              <a:off x="2544" y="3312"/>
              <a:ext cx="225" cy="284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0"/>
                <a:t>4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Two Tables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0450" y="3124200"/>
            <a:ext cx="3511550" cy="3486150"/>
          </a:xfrm>
          <a:solidFill>
            <a:srgbClr val="FFCC66"/>
          </a:solidFill>
        </p:spPr>
        <p:txBody>
          <a:bodyPr/>
          <a:lstStyle/>
          <a:p>
            <a:pPr marL="342900" indent="-342900"/>
            <a:r>
              <a:rPr lang="en-US" sz="2000"/>
              <a:t>The Customer table has a generated key of CustomerID</a:t>
            </a:r>
          </a:p>
          <a:p>
            <a:pPr marL="342900" indent="-342900"/>
            <a:r>
              <a:rPr lang="en-US" sz="2000"/>
              <a:t>Each column in the table represents data collected for each customer.</a:t>
            </a:r>
          </a:p>
          <a:p>
            <a:pPr marL="342900" indent="-342900"/>
            <a:r>
              <a:rPr lang="en-US" sz="2000"/>
              <a:t>Each column depends completely on the primary key.</a:t>
            </a:r>
          </a:p>
        </p:txBody>
      </p:sp>
      <p:sp>
        <p:nvSpPr>
          <p:cNvPr id="1065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1700" y="3124200"/>
            <a:ext cx="3511550" cy="3486150"/>
          </a:xfrm>
          <a:solidFill>
            <a:srgbClr val="FFCC66"/>
          </a:solidFill>
        </p:spPr>
        <p:txBody>
          <a:bodyPr/>
          <a:lstStyle/>
          <a:p>
            <a:pPr marL="342900" indent="-342900"/>
            <a:r>
              <a:rPr lang="en-US" sz="2000"/>
              <a:t>Each Order is identified by a unique OrderID generated by the database system.</a:t>
            </a:r>
          </a:p>
          <a:p>
            <a:pPr marL="342900" indent="-342900"/>
            <a:r>
              <a:rPr lang="en-US" sz="2000"/>
              <a:t>The CustomerID column is used because the customer number can be used to look up the corresponding data in the Customer table.</a:t>
            </a:r>
          </a:p>
        </p:txBody>
      </p:sp>
      <p:pic>
        <p:nvPicPr>
          <p:cNvPr id="1065989" name="Picture 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52675" y="990600"/>
            <a:ext cx="4438650" cy="2139950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Relationships—Linking Tables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511550" cy="4648200"/>
          </a:xfrm>
          <a:solidFill>
            <a:srgbClr val="FFCC66"/>
          </a:solidFill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2000"/>
              <a:t>Drag the CustomerID column from the Customer table and drop it on the CustomerID column in the Orders table.</a:t>
            </a:r>
          </a:p>
          <a:p>
            <a:pPr marL="342900" indent="-342900">
              <a:lnSpc>
                <a:spcPct val="100000"/>
              </a:lnSpc>
            </a:pPr>
            <a:r>
              <a:rPr lang="en-US" sz="2000"/>
              <a:t>For the Min value in Customer, select One instead of Optional.</a:t>
            </a:r>
          </a:p>
          <a:p>
            <a:pPr marL="342900" indent="-342900">
              <a:lnSpc>
                <a:spcPct val="100000"/>
              </a:lnSpc>
            </a:pPr>
            <a:r>
              <a:rPr lang="en-US" sz="2000"/>
              <a:t>Click the OK button to accept the relationship definition.</a:t>
            </a:r>
          </a:p>
        </p:txBody>
      </p:sp>
      <p:grpSp>
        <p:nvGrpSpPr>
          <p:cNvPr id="1068041" name="Group 9"/>
          <p:cNvGrpSpPr>
            <a:grpSpLocks/>
          </p:cNvGrpSpPr>
          <p:nvPr/>
        </p:nvGrpSpPr>
        <p:grpSpPr bwMode="auto">
          <a:xfrm>
            <a:off x="4038600" y="1447800"/>
            <a:ext cx="4876800" cy="4586288"/>
            <a:chOff x="2688" y="1095"/>
            <a:chExt cx="2094" cy="2129"/>
          </a:xfrm>
        </p:grpSpPr>
        <p:pic>
          <p:nvPicPr>
            <p:cNvPr id="106803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0" y="1095"/>
              <a:ext cx="1902" cy="2129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068037" name="Freeform 5"/>
            <p:cNvSpPr>
              <a:spLocks/>
            </p:cNvSpPr>
            <p:nvPr/>
          </p:nvSpPr>
          <p:spPr bwMode="auto">
            <a:xfrm>
              <a:off x="2688" y="1248"/>
              <a:ext cx="896" cy="1344"/>
            </a:xfrm>
            <a:custGeom>
              <a:avLst/>
              <a:gdLst/>
              <a:ahLst/>
              <a:cxnLst>
                <a:cxn ang="0">
                  <a:pos x="416" y="1344"/>
                </a:cxn>
                <a:cxn ang="0">
                  <a:pos x="80" y="528"/>
                </a:cxn>
                <a:cxn ang="0">
                  <a:pos x="896" y="0"/>
                </a:cxn>
              </a:cxnLst>
              <a:rect l="0" t="0" r="r" b="b"/>
              <a:pathLst>
                <a:path w="896" h="1344">
                  <a:moveTo>
                    <a:pt x="416" y="1344"/>
                  </a:moveTo>
                  <a:cubicBezTo>
                    <a:pt x="208" y="1048"/>
                    <a:pt x="0" y="752"/>
                    <a:pt x="80" y="528"/>
                  </a:cubicBezTo>
                  <a:cubicBezTo>
                    <a:pt x="160" y="304"/>
                    <a:pt x="528" y="152"/>
                    <a:pt x="896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sm" len="sm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8038" name="Freeform 6"/>
            <p:cNvSpPr>
              <a:spLocks/>
            </p:cNvSpPr>
            <p:nvPr/>
          </p:nvSpPr>
          <p:spPr bwMode="auto">
            <a:xfrm>
              <a:off x="2976" y="1296"/>
              <a:ext cx="688" cy="1200"/>
            </a:xfrm>
            <a:custGeom>
              <a:avLst/>
              <a:gdLst/>
              <a:ahLst/>
              <a:cxnLst>
                <a:cxn ang="0">
                  <a:pos x="592" y="1200"/>
                </a:cxn>
                <a:cxn ang="0">
                  <a:pos x="16" y="480"/>
                </a:cxn>
                <a:cxn ang="0">
                  <a:pos x="688" y="0"/>
                </a:cxn>
              </a:cxnLst>
              <a:rect l="0" t="0" r="r" b="b"/>
              <a:pathLst>
                <a:path w="688" h="1200">
                  <a:moveTo>
                    <a:pt x="592" y="1200"/>
                  </a:moveTo>
                  <a:cubicBezTo>
                    <a:pt x="296" y="940"/>
                    <a:pt x="0" y="680"/>
                    <a:pt x="16" y="480"/>
                  </a:cubicBezTo>
                  <a:cubicBezTo>
                    <a:pt x="32" y="280"/>
                    <a:pt x="360" y="140"/>
                    <a:pt x="688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sm" len="sm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8039" name="Freeform 7"/>
            <p:cNvSpPr>
              <a:spLocks/>
            </p:cNvSpPr>
            <p:nvPr/>
          </p:nvSpPr>
          <p:spPr bwMode="auto">
            <a:xfrm>
              <a:off x="3936" y="1392"/>
              <a:ext cx="816" cy="1200"/>
            </a:xfrm>
            <a:custGeom>
              <a:avLst/>
              <a:gdLst/>
              <a:ahLst/>
              <a:cxnLst>
                <a:cxn ang="0">
                  <a:pos x="734" y="1161"/>
                </a:cxn>
                <a:cxn ang="0">
                  <a:pos x="974" y="249"/>
                </a:cxn>
                <a:cxn ang="0">
                  <a:pos x="0" y="0"/>
                </a:cxn>
              </a:cxnLst>
              <a:rect l="0" t="0" r="r" b="b"/>
              <a:pathLst>
                <a:path w="1096" h="1161">
                  <a:moveTo>
                    <a:pt x="734" y="1161"/>
                  </a:moveTo>
                  <a:cubicBezTo>
                    <a:pt x="914" y="805"/>
                    <a:pt x="1096" y="442"/>
                    <a:pt x="974" y="249"/>
                  </a:cubicBezTo>
                  <a:cubicBezTo>
                    <a:pt x="852" y="56"/>
                    <a:pt x="203" y="52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sm" len="sm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68040" name="Freeform 8"/>
            <p:cNvSpPr>
              <a:spLocks/>
            </p:cNvSpPr>
            <p:nvPr/>
          </p:nvSpPr>
          <p:spPr bwMode="auto">
            <a:xfrm>
              <a:off x="3840" y="1440"/>
              <a:ext cx="624" cy="1008"/>
            </a:xfrm>
            <a:custGeom>
              <a:avLst/>
              <a:gdLst/>
              <a:ahLst/>
              <a:cxnLst>
                <a:cxn ang="0">
                  <a:pos x="395" y="1004"/>
                </a:cxn>
                <a:cxn ang="0">
                  <a:pos x="1006" y="390"/>
                </a:cxn>
                <a:cxn ang="0">
                  <a:pos x="0" y="0"/>
                </a:cxn>
              </a:cxnLst>
              <a:rect l="0" t="0" r="r" b="b"/>
              <a:pathLst>
                <a:path w="1072" h="1004">
                  <a:moveTo>
                    <a:pt x="395" y="1004"/>
                  </a:moveTo>
                  <a:cubicBezTo>
                    <a:pt x="726" y="781"/>
                    <a:pt x="1072" y="557"/>
                    <a:pt x="1006" y="390"/>
                  </a:cubicBezTo>
                  <a:cubicBezTo>
                    <a:pt x="940" y="223"/>
                    <a:pt x="210" y="81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sm" len="sm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A Mistake</a:t>
            </a:r>
          </a:p>
        </p:txBody>
      </p:sp>
      <p:sp>
        <p:nvSpPr>
          <p:cNvPr id="1070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90600" y="3124200"/>
            <a:ext cx="7162800" cy="3200400"/>
          </a:xfrm>
          <a:solidFill>
            <a:srgbClr val="FFCC66"/>
          </a:solidFill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Note from Prof Kabay:</a:t>
            </a:r>
          </a:p>
          <a:p>
            <a:pPr>
              <a:lnSpc>
                <a:spcPct val="80000"/>
              </a:lnSpc>
            </a:pPr>
            <a:r>
              <a:rPr lang="en-US"/>
              <a:t>Putting the OrderID in the Items table is an error</a:t>
            </a:r>
          </a:p>
          <a:p>
            <a:pPr>
              <a:lnSpc>
                <a:spcPct val="80000"/>
              </a:lnSpc>
            </a:pPr>
            <a:r>
              <a:rPr lang="en-US"/>
              <a:t>Why? Because it would be impossible to keep a list of items in which we store an Order #; how would we manage with more than one order?</a:t>
            </a:r>
          </a:p>
          <a:p>
            <a:pPr>
              <a:lnSpc>
                <a:spcPct val="80000"/>
              </a:lnSpc>
            </a:pPr>
            <a:r>
              <a:rPr lang="en-US"/>
              <a:t>The items in an order should be in a separate table.</a:t>
            </a:r>
          </a:p>
        </p:txBody>
      </p:sp>
      <p:pic>
        <p:nvPicPr>
          <p:cNvPr id="1070083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62050" y="1066800"/>
            <a:ext cx="6819900" cy="1973263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S240_notes">
  <a:themeElements>
    <a:clrScheme name="IS240_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240_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240_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240_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IS240_notes</Template>
  <TotalTime>1516</TotalTime>
  <Words>736</Words>
  <Application>Microsoft Office PowerPoint</Application>
  <PresentationFormat>On-screen Show (4:3)</PresentationFormat>
  <Paragraphs>90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Bookman Old Style</vt:lpstr>
      <vt:lpstr>Garamond</vt:lpstr>
      <vt:lpstr>Times New Roman</vt:lpstr>
      <vt:lpstr>Wingdings</vt:lpstr>
      <vt:lpstr>IS240_notes</vt:lpstr>
      <vt:lpstr>Supplement:  Using the DBDesign System</vt:lpstr>
      <vt:lpstr>Topics</vt:lpstr>
      <vt:lpstr>DB Design System</vt:lpstr>
      <vt:lpstr>Typical Customer Order</vt:lpstr>
      <vt:lpstr>DB Design Screen</vt:lpstr>
      <vt:lpstr>Adding a Table and a Key</vt:lpstr>
      <vt:lpstr>Two Tables</vt:lpstr>
      <vt:lpstr>Relationships—Linking Tables</vt:lpstr>
      <vt:lpstr>A Mistake</vt:lpstr>
      <vt:lpstr>Detecting Problems (Grading)</vt:lpstr>
      <vt:lpstr>Testing a Change</vt:lpstr>
      <vt:lpstr>A Solution</vt:lpstr>
      <vt:lpstr>Data Types</vt:lpstr>
      <vt:lpstr>Thank you, Dr Post!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Supplement:  Using the DBDesign System</dc:title>
  <dc:subject>IS240 lecture #3 supplement</dc:subject>
  <dc:creator>Jerry Post, PhD</dc:creator>
  <cp:keywords/>
  <dc:description>Updated 2007-01-30 by MK</dc:description>
  <cp:lastModifiedBy>Mich Kabay</cp:lastModifiedBy>
  <cp:revision>6</cp:revision>
  <cp:lastPrinted>2000-03-28T00:08:39Z</cp:lastPrinted>
  <dcterms:created xsi:type="dcterms:W3CDTF">2007-01-30T09:54:19Z</dcterms:created>
  <dcterms:modified xsi:type="dcterms:W3CDTF">2021-02-05T19:56:10Z</dcterms:modified>
  <cp:category/>
</cp:coreProperties>
</file>