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301" r:id="rId2"/>
    <p:sldId id="30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302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A50021"/>
    <a:srgbClr val="FAFD00"/>
    <a:srgbClr val="00FF00"/>
    <a:srgbClr val="C3FD00"/>
    <a:srgbClr val="FF57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70" autoAdjust="0"/>
  </p:normalViewPr>
  <p:slideViewPr>
    <p:cSldViewPr>
      <p:cViewPr varScale="1">
        <p:scale>
          <a:sx n="65" d="100"/>
          <a:sy n="65" d="100"/>
        </p:scale>
        <p:origin x="-123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765" y="-77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26" Type="http://schemas.openxmlformats.org/officeDocument/2006/relationships/slide" Target="slides/slide27.xml"/><Relationship Id="rId39" Type="http://schemas.openxmlformats.org/officeDocument/2006/relationships/slide" Target="slides/slide40.xml"/><Relationship Id="rId3" Type="http://schemas.openxmlformats.org/officeDocument/2006/relationships/slide" Target="slides/slide4.xml"/><Relationship Id="rId21" Type="http://schemas.openxmlformats.org/officeDocument/2006/relationships/slide" Target="slides/slide22.xml"/><Relationship Id="rId34" Type="http://schemas.openxmlformats.org/officeDocument/2006/relationships/slide" Target="slides/slide35.xml"/><Relationship Id="rId42" Type="http://schemas.openxmlformats.org/officeDocument/2006/relationships/slide" Target="slides/slide43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5" Type="http://schemas.openxmlformats.org/officeDocument/2006/relationships/slide" Target="slides/slide26.xml"/><Relationship Id="rId33" Type="http://schemas.openxmlformats.org/officeDocument/2006/relationships/slide" Target="slides/slide34.xml"/><Relationship Id="rId38" Type="http://schemas.openxmlformats.org/officeDocument/2006/relationships/slide" Target="slides/slide39.xml"/><Relationship Id="rId46" Type="http://schemas.openxmlformats.org/officeDocument/2006/relationships/slide" Target="slides/slide47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20" Type="http://schemas.openxmlformats.org/officeDocument/2006/relationships/slide" Target="slides/slide21.xml"/><Relationship Id="rId29" Type="http://schemas.openxmlformats.org/officeDocument/2006/relationships/slide" Target="slides/slide30.xml"/><Relationship Id="rId41" Type="http://schemas.openxmlformats.org/officeDocument/2006/relationships/slide" Target="slides/slide4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25.xml"/><Relationship Id="rId32" Type="http://schemas.openxmlformats.org/officeDocument/2006/relationships/slide" Target="slides/slide33.xml"/><Relationship Id="rId37" Type="http://schemas.openxmlformats.org/officeDocument/2006/relationships/slide" Target="slides/slide38.xml"/><Relationship Id="rId40" Type="http://schemas.openxmlformats.org/officeDocument/2006/relationships/slide" Target="slides/slide41.xml"/><Relationship Id="rId45" Type="http://schemas.openxmlformats.org/officeDocument/2006/relationships/slide" Target="slides/slide46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23" Type="http://schemas.openxmlformats.org/officeDocument/2006/relationships/slide" Target="slides/slide24.xml"/><Relationship Id="rId28" Type="http://schemas.openxmlformats.org/officeDocument/2006/relationships/slide" Target="slides/slide29.xml"/><Relationship Id="rId36" Type="http://schemas.openxmlformats.org/officeDocument/2006/relationships/slide" Target="slides/slide37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31" Type="http://schemas.openxmlformats.org/officeDocument/2006/relationships/slide" Target="slides/slide32.xml"/><Relationship Id="rId44" Type="http://schemas.openxmlformats.org/officeDocument/2006/relationships/slide" Target="slides/slide45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Relationship Id="rId27" Type="http://schemas.openxmlformats.org/officeDocument/2006/relationships/slide" Target="slides/slide28.xml"/><Relationship Id="rId30" Type="http://schemas.openxmlformats.org/officeDocument/2006/relationships/slide" Target="slides/slide31.xml"/><Relationship Id="rId35" Type="http://schemas.openxmlformats.org/officeDocument/2006/relationships/slide" Target="slides/slide36.xml"/><Relationship Id="rId43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467379" y="9145588"/>
            <a:ext cx="391555" cy="274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84" tIns="46981" rIns="92284" bIns="46981">
            <a:spAutoFit/>
          </a:bodyPr>
          <a:lstStyle/>
          <a:p>
            <a:pPr algn="ctr" defTabSz="917575">
              <a:lnSpc>
                <a:spcPct val="90000"/>
              </a:lnSpc>
            </a:pPr>
            <a:fld id="{351AA66F-4E24-48B1-B5A2-49AD77241AB3}" type="slidenum">
              <a:rPr lang="en-US" sz="1300" smtClean="0"/>
              <a:pPr algn="ctr" defTabSz="917575">
                <a:lnSpc>
                  <a:spcPct val="90000"/>
                </a:lnSpc>
              </a:pPr>
              <a:t>‹#›</a:t>
            </a:fld>
            <a:endParaRPr lang="en-US" sz="1300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220788" y="296863"/>
            <a:ext cx="4873625" cy="325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1" tIns="46981" rIns="95641" bIns="46981">
            <a:spAutoFit/>
          </a:bodyPr>
          <a:lstStyle/>
          <a:p>
            <a:pPr algn="ctr" defTabSz="966788"/>
            <a:r>
              <a:rPr lang="en-US" sz="1500" b="1" dirty="0"/>
              <a:t>IS240 Class Notes</a:t>
            </a:r>
          </a:p>
        </p:txBody>
      </p:sp>
    </p:spTree>
    <p:extLst>
      <p:ext uri="{BB962C8B-B14F-4D97-AF65-F5344CB8AC3E}">
        <p14:creationId xmlns:p14="http://schemas.microsoft.com/office/powerpoint/2010/main" val="389754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4560888"/>
            <a:ext cx="4876800" cy="431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1" tIns="46981" rIns="95641" bIns="46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033963" y="9145588"/>
            <a:ext cx="1149350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84" tIns="46981" rIns="92284" bIns="46981">
            <a:spAutoFit/>
          </a:bodyPr>
          <a:lstStyle/>
          <a:p>
            <a:pPr algn="ctr" defTabSz="917575">
              <a:lnSpc>
                <a:spcPct val="90000"/>
              </a:lnSpc>
            </a:pPr>
            <a:r>
              <a:rPr lang="en-US" sz="800"/>
              <a:t>Page &lt;section&gt; - </a:t>
            </a:r>
            <a:fld id="{DF3EC3A0-899F-40D1-8CEC-F62575A67998}" type="slidenum">
              <a:rPr lang="en-US" sz="800"/>
              <a:pPr algn="ctr" defTabSz="917575">
                <a:lnSpc>
                  <a:spcPct val="90000"/>
                </a:lnSpc>
              </a:pPr>
              <a:t>‹#›</a:t>
            </a:fld>
            <a:endParaRPr lang="en-US" sz="80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20788" y="296863"/>
            <a:ext cx="4873625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1" tIns="46981" rIns="95641" bIns="46981">
            <a:spAutoFit/>
          </a:bodyPr>
          <a:lstStyle/>
          <a:p>
            <a:pPr algn="ctr" defTabSz="966788"/>
            <a:r>
              <a:rPr lang="en-US" sz="1500" b="1"/>
              <a:t>Title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225550" y="9040813"/>
            <a:ext cx="4864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250950" y="9145588"/>
            <a:ext cx="3870325" cy="20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284" tIns="46981" rIns="92284" bIns="46981">
            <a:spAutoFit/>
          </a:bodyPr>
          <a:lstStyle/>
          <a:p>
            <a:pPr defTabSz="917575">
              <a:lnSpc>
                <a:spcPct val="90000"/>
              </a:lnSpc>
            </a:pPr>
            <a:r>
              <a:rPr lang="en-US" sz="800"/>
              <a:t>Copyright </a:t>
            </a:r>
            <a:r>
              <a:rPr lang="en-US" sz="800">
                <a:latin typeface="WP TypographicSymbols" pitchFamily="2" charset="0"/>
              </a:rPr>
              <a:t>8</a:t>
            </a:r>
            <a:r>
              <a:rPr lang="en-US" sz="800"/>
              <a:t> 2001 M. E. Kabay.  All rights reserved.</a:t>
            </a: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225550" y="560388"/>
            <a:ext cx="4864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99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685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64113"/>
            <a:ext cx="5038725" cy="3927475"/>
          </a:xfrm>
        </p:spPr>
        <p:txBody>
          <a:bodyPr/>
          <a:lstStyle/>
          <a:p>
            <a:pPr algn="ctr"/>
            <a:r>
              <a:rPr lang="en-US" sz="2000" b="1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448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r>
              <a:rPr lang="en-US" dirty="0"/>
              <a:t>CODE is EJFY2NA9V (all uppercase)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676400"/>
            <a:ext cx="7162800" cy="46482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35204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FC2F0597-5F54-42AF-8362-AA6CC12D6587}" type="slidenum">
              <a:rPr lang="en-US" sz="1800" b="1"/>
              <a:pPr/>
              <a:t>‹#›</a:t>
            </a:fld>
            <a:endParaRPr lang="en-US" sz="1800" b="1"/>
          </a:p>
        </p:txBody>
      </p:sp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35206" name="Text Box 6"/>
          <p:cNvSpPr txBox="1">
            <a:spLocks noChangeArrowheads="1"/>
          </p:cNvSpPr>
          <p:nvPr/>
        </p:nvSpPr>
        <p:spPr bwMode="auto">
          <a:xfrm>
            <a:off x="3352800" y="6642556"/>
            <a:ext cx="2420856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800" i="1" dirty="0"/>
              <a:t>Copyright © 2010 Jerry Post.  All rights reserved.</a:t>
            </a:r>
          </a:p>
        </p:txBody>
      </p:sp>
      <p:pic>
        <p:nvPicPr>
          <p:cNvPr id="435207" name="Picture 7" descr="NWU_2c_stacked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0"/>
            <a:ext cx="990600" cy="8651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rrypost.com/DBDesign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2819400"/>
          </a:xfrm>
        </p:spPr>
        <p:txBody>
          <a:bodyPr/>
          <a:lstStyle/>
          <a:p>
            <a:pPr algn="ctr"/>
            <a:r>
              <a:rPr lang="en-US" sz="8800" dirty="0"/>
              <a:t>Database System Design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Lecture #3 – 2010-01-25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Assoc. Prof. Information Assurance</a:t>
            </a:r>
            <a:br>
              <a:rPr lang="en-US" sz="2000" dirty="0"/>
            </a:br>
            <a:r>
              <a:rPr lang="en-US" sz="2000" dirty="0"/>
              <a:t>School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mailto:mkabay@norwich.edu</a:t>
            </a:r>
            <a:r>
              <a:rPr lang="en-US" sz="2000" dirty="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Modeling Language (UML)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1295400" y="1692275"/>
            <a:ext cx="4921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b="1"/>
              <a:t>A relatively new method to design systems.</a:t>
            </a:r>
          </a:p>
          <a:p>
            <a:r>
              <a:rPr lang="en-US" sz="1800" b="1"/>
              <a:t>Contains several types of diagrams:</a:t>
            </a:r>
          </a:p>
        </p:txBody>
      </p:sp>
      <p:sp>
        <p:nvSpPr>
          <p:cNvPr id="473092" name="Text Box 4"/>
          <p:cNvSpPr txBox="1">
            <a:spLocks noChangeArrowheads="1"/>
          </p:cNvSpPr>
          <p:nvPr/>
        </p:nvSpPr>
        <p:spPr bwMode="auto">
          <a:xfrm>
            <a:off x="1295400" y="2514600"/>
            <a:ext cx="4572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Contains several types of diagrams:</a:t>
            </a:r>
          </a:p>
        </p:txBody>
      </p:sp>
      <p:graphicFrame>
        <p:nvGraphicFramePr>
          <p:cNvPr id="473093" name="Object 5"/>
          <p:cNvGraphicFramePr>
            <a:graphicFrameLocks noChangeAspect="1"/>
          </p:cNvGraphicFramePr>
          <p:nvPr/>
        </p:nvGraphicFramePr>
        <p:xfrm>
          <a:off x="1295400" y="3124200"/>
          <a:ext cx="7618413" cy="224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90120" imgH="1914120" progId="Word.Document.8">
                  <p:embed/>
                </p:oleObj>
              </mc:Choice>
              <mc:Fallback>
                <p:oleObj name="Document" r:id="rId3" imgW="6090120" imgH="191412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219"/>
                      <a:stretch>
                        <a:fillRect/>
                      </a:stretch>
                    </p:blipFill>
                    <p:spPr bwMode="auto">
                      <a:xfrm>
                        <a:off x="1295400" y="3124200"/>
                        <a:ext cx="7618413" cy="224631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3094" name="Text Box 6"/>
          <p:cNvSpPr txBox="1">
            <a:spLocks noChangeArrowheads="1"/>
          </p:cNvSpPr>
          <p:nvPr/>
        </p:nvSpPr>
        <p:spPr bwMode="auto">
          <a:xfrm>
            <a:off x="1295400" y="5638800"/>
            <a:ext cx="6934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The class diagram is most important for database design.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914400" y="1066800"/>
            <a:ext cx="6934200" cy="2289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Entity:	Something in </a:t>
            </a:r>
            <a:r>
              <a:rPr lang="en-US" sz="1800" b="1" i="1"/>
              <a:t>real world</a:t>
            </a:r>
            <a:r>
              <a:rPr lang="en-US" sz="1800" b="1"/>
              <a:t> that we wish to describe or track.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Class: 	Description of an entity, that includes its attributes (properties) and behavior (methods).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Object:	One instance of class with specific data.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Property:	A characteristic or descriptor of class or entity.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Method:	A function that is performed by class.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Association:	A relationship between two or more classes.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990600" y="3803650"/>
            <a:ext cx="6934200" cy="17526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Entity:	Customer, Merchandise, Sales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Class: 	Customer, Merchandise, Sale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Object:	Joe Jones, Premium Cat Food, Sale #32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Property:	LastName, Description, SaleDate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Method:	AddCustomer, UpdateInventory, ComputeTotal</a:t>
            </a:r>
          </a:p>
          <a:p>
            <a:pPr marL="1370013" indent="-1370013">
              <a:tabLst>
                <a:tab pos="1370013" algn="l"/>
              </a:tabLst>
            </a:pPr>
            <a:r>
              <a:rPr lang="en-US" sz="1800" b="1"/>
              <a:t>Association:	Each Sale can have only one Customer.</a:t>
            </a: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3200400" y="3460750"/>
            <a:ext cx="2317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</a:rPr>
              <a:t>Pet Store Examples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Associations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066800"/>
            <a:ext cx="3810000" cy="37338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General</a:t>
            </a:r>
          </a:p>
          <a:p>
            <a:pPr lvl="1"/>
            <a:r>
              <a:rPr lang="en-US" sz="2000"/>
              <a:t>One-to-one	(1:1)</a:t>
            </a:r>
          </a:p>
          <a:p>
            <a:pPr lvl="1"/>
            <a:r>
              <a:rPr lang="en-US" sz="2000"/>
              <a:t>One-to-many	(1:M)</a:t>
            </a:r>
          </a:p>
          <a:p>
            <a:pPr lvl="1"/>
            <a:r>
              <a:rPr lang="en-US" sz="2000"/>
              <a:t>Many-to-many	(M:N)</a:t>
            </a:r>
          </a:p>
          <a:p>
            <a:r>
              <a:rPr lang="en-US" sz="2000"/>
              <a:t>Relationships represent business rules</a:t>
            </a:r>
          </a:p>
          <a:p>
            <a:pPr lvl="1"/>
            <a:r>
              <a:rPr lang="en-US" sz="2000"/>
              <a:t>Sometimes </a:t>
            </a:r>
            <a:r>
              <a:rPr lang="en-US" sz="2000" i="1"/>
              <a:t>common-sense</a:t>
            </a:r>
          </a:p>
          <a:p>
            <a:pPr lvl="1"/>
            <a:r>
              <a:rPr lang="en-US" sz="2000"/>
              <a:t>Sometimes unique to an organization</a:t>
            </a:r>
          </a:p>
          <a:p>
            <a:r>
              <a:rPr lang="en-US" sz="2000"/>
              <a:t>Users often know current relationships, rarely future</a:t>
            </a:r>
          </a:p>
        </p:txBody>
      </p:sp>
      <p:sp>
        <p:nvSpPr>
          <p:cNvPr id="477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066800"/>
            <a:ext cx="3810000" cy="38862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Objects related to objects</a:t>
            </a:r>
          </a:p>
          <a:p>
            <a:pPr lvl="1"/>
            <a:r>
              <a:rPr lang="en-US" sz="2000"/>
              <a:t>An employee can work in only one department</a:t>
            </a:r>
          </a:p>
          <a:p>
            <a:pPr lvl="1"/>
            <a:r>
              <a:rPr lang="en-US" sz="2000"/>
              <a:t>Many departments can work on many different products</a:t>
            </a:r>
          </a:p>
          <a:p>
            <a:r>
              <a:rPr lang="en-US" sz="2000"/>
              <a:t>Objects related to properties</a:t>
            </a:r>
          </a:p>
          <a:p>
            <a:pPr lvl="1"/>
            <a:r>
              <a:rPr lang="en-US" sz="2000"/>
              <a:t>An employee can have only one name</a:t>
            </a:r>
          </a:p>
          <a:p>
            <a:pPr lvl="1"/>
            <a:r>
              <a:rPr lang="en-US" sz="2000"/>
              <a:t>Many employees can have same last name</a:t>
            </a:r>
          </a:p>
        </p:txBody>
      </p:sp>
      <p:grpSp>
        <p:nvGrpSpPr>
          <p:cNvPr id="477217" name="Group 33"/>
          <p:cNvGrpSpPr>
            <a:grpSpLocks/>
          </p:cNvGrpSpPr>
          <p:nvPr/>
        </p:nvGrpSpPr>
        <p:grpSpPr bwMode="auto">
          <a:xfrm>
            <a:off x="838200" y="5257800"/>
            <a:ext cx="7543800" cy="1328738"/>
            <a:chOff x="912" y="2976"/>
            <a:chExt cx="4752" cy="837"/>
          </a:xfrm>
        </p:grpSpPr>
        <p:grpSp>
          <p:nvGrpSpPr>
            <p:cNvPr id="477189" name="Group 5"/>
            <p:cNvGrpSpPr>
              <a:grpSpLocks/>
            </p:cNvGrpSpPr>
            <p:nvPr/>
          </p:nvGrpSpPr>
          <p:grpSpPr bwMode="auto">
            <a:xfrm>
              <a:off x="2544" y="2976"/>
              <a:ext cx="1488" cy="240"/>
              <a:chOff x="2544" y="2976"/>
              <a:chExt cx="1488" cy="240"/>
            </a:xfrm>
          </p:grpSpPr>
          <p:sp>
            <p:nvSpPr>
              <p:cNvPr id="477190" name="Line 6"/>
              <p:cNvSpPr>
                <a:spLocks noChangeShapeType="1"/>
              </p:cNvSpPr>
              <p:nvPr/>
            </p:nvSpPr>
            <p:spPr bwMode="auto">
              <a:xfrm>
                <a:off x="2880" y="3168"/>
                <a:ext cx="8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7191" name="Rectangle 7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</a:rPr>
                  <a:t>1</a:t>
                </a:r>
              </a:p>
            </p:txBody>
          </p:sp>
          <p:sp>
            <p:nvSpPr>
              <p:cNvPr id="477192" name="Rectangle 8"/>
              <p:cNvSpPr>
                <a:spLocks noChangeArrowheads="1"/>
              </p:cNvSpPr>
              <p:nvPr/>
            </p:nvSpPr>
            <p:spPr bwMode="auto">
              <a:xfrm>
                <a:off x="3504" y="297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</a:rPr>
                  <a:t>*</a:t>
                </a:r>
              </a:p>
            </p:txBody>
          </p:sp>
          <p:sp>
            <p:nvSpPr>
              <p:cNvPr id="477193" name="Rectangle 9"/>
              <p:cNvSpPr>
                <a:spLocks noChangeArrowheads="1"/>
              </p:cNvSpPr>
              <p:nvPr/>
            </p:nvSpPr>
            <p:spPr bwMode="auto">
              <a:xfrm>
                <a:off x="3696" y="2976"/>
                <a:ext cx="336" cy="2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/>
                  <a:t>Animal</a:t>
                </a:r>
              </a:p>
            </p:txBody>
          </p:sp>
          <p:sp>
            <p:nvSpPr>
              <p:cNvPr id="477194" name="Rectangle 10"/>
              <p:cNvSpPr>
                <a:spLocks noChangeArrowheads="1"/>
              </p:cNvSpPr>
              <p:nvPr/>
            </p:nvSpPr>
            <p:spPr bwMode="auto">
              <a:xfrm>
                <a:off x="2544" y="2976"/>
                <a:ext cx="336" cy="2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/>
                  <a:t>Breed</a:t>
                </a:r>
              </a:p>
            </p:txBody>
          </p:sp>
        </p:grpSp>
        <p:grpSp>
          <p:nvGrpSpPr>
            <p:cNvPr id="477195" name="Group 11"/>
            <p:cNvGrpSpPr>
              <a:grpSpLocks/>
            </p:cNvGrpSpPr>
            <p:nvPr/>
          </p:nvGrpSpPr>
          <p:grpSpPr bwMode="auto">
            <a:xfrm>
              <a:off x="4272" y="3360"/>
              <a:ext cx="1392" cy="404"/>
              <a:chOff x="4272" y="3360"/>
              <a:chExt cx="1392" cy="404"/>
            </a:xfrm>
          </p:grpSpPr>
          <p:sp>
            <p:nvSpPr>
              <p:cNvPr id="477196" name="Line 12"/>
              <p:cNvSpPr>
                <a:spLocks noChangeShapeType="1"/>
              </p:cNvSpPr>
              <p:nvPr/>
            </p:nvSpPr>
            <p:spPr bwMode="auto">
              <a:xfrm>
                <a:off x="4608" y="3552"/>
                <a:ext cx="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med" len="lg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7197" name="Rectangle 13"/>
              <p:cNvSpPr>
                <a:spLocks noChangeArrowheads="1"/>
              </p:cNvSpPr>
              <p:nvPr/>
            </p:nvSpPr>
            <p:spPr bwMode="auto">
              <a:xfrm>
                <a:off x="4608" y="3360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</a:rPr>
                  <a:t>*</a:t>
                </a:r>
              </a:p>
            </p:txBody>
          </p:sp>
          <p:sp>
            <p:nvSpPr>
              <p:cNvPr id="477198" name="Rectangle 14"/>
              <p:cNvSpPr>
                <a:spLocks noChangeArrowheads="1"/>
              </p:cNvSpPr>
              <p:nvPr/>
            </p:nvSpPr>
            <p:spPr bwMode="auto">
              <a:xfrm>
                <a:off x="5184" y="3360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</a:rPr>
                  <a:t>*</a:t>
                </a:r>
              </a:p>
            </p:txBody>
          </p:sp>
          <p:sp>
            <p:nvSpPr>
              <p:cNvPr id="477199" name="Text Box 15"/>
              <p:cNvSpPr txBox="1">
                <a:spLocks noChangeArrowheads="1"/>
              </p:cNvSpPr>
              <p:nvPr/>
            </p:nvSpPr>
            <p:spPr bwMode="auto">
              <a:xfrm>
                <a:off x="4608" y="3552"/>
                <a:ext cx="77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performs </a:t>
                </a:r>
                <a:r>
                  <a:rPr lang="en-US" sz="1600">
                    <a:sym typeface="Wingdings 3" pitchFamily="18" charset="2"/>
                  </a:rPr>
                  <a:t></a:t>
                </a:r>
                <a:endParaRPr lang="en-US" sz="1600"/>
              </a:p>
            </p:txBody>
          </p:sp>
          <p:sp>
            <p:nvSpPr>
              <p:cNvPr id="477200" name="Rectangle 16"/>
              <p:cNvSpPr>
                <a:spLocks noChangeArrowheads="1"/>
              </p:cNvSpPr>
              <p:nvPr/>
            </p:nvSpPr>
            <p:spPr bwMode="auto">
              <a:xfrm>
                <a:off x="5328" y="3408"/>
                <a:ext cx="336" cy="2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/>
                  <a:t>Tasks</a:t>
                </a:r>
              </a:p>
            </p:txBody>
          </p:sp>
          <p:sp>
            <p:nvSpPr>
              <p:cNvPr id="477201" name="Rectangle 17"/>
              <p:cNvSpPr>
                <a:spLocks noChangeArrowheads="1"/>
              </p:cNvSpPr>
              <p:nvPr/>
            </p:nvSpPr>
            <p:spPr bwMode="auto">
              <a:xfrm>
                <a:off x="4272" y="3408"/>
                <a:ext cx="336" cy="2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/>
                  <a:t>Emp</a:t>
                </a:r>
              </a:p>
            </p:txBody>
          </p:sp>
        </p:grpSp>
        <p:grpSp>
          <p:nvGrpSpPr>
            <p:cNvPr id="477202" name="Group 18"/>
            <p:cNvGrpSpPr>
              <a:grpSpLocks/>
            </p:cNvGrpSpPr>
            <p:nvPr/>
          </p:nvGrpSpPr>
          <p:grpSpPr bwMode="auto">
            <a:xfrm>
              <a:off x="2592" y="3360"/>
              <a:ext cx="1440" cy="404"/>
              <a:chOff x="2592" y="3360"/>
              <a:chExt cx="1440" cy="404"/>
            </a:xfrm>
          </p:grpSpPr>
          <p:sp>
            <p:nvSpPr>
              <p:cNvPr id="477203" name="Line 19"/>
              <p:cNvSpPr>
                <a:spLocks noChangeShapeType="1"/>
              </p:cNvSpPr>
              <p:nvPr/>
            </p:nvSpPr>
            <p:spPr bwMode="auto">
              <a:xfrm>
                <a:off x="2928" y="3552"/>
                <a:ext cx="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med" len="lg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7204" name="Rectangle 20"/>
              <p:cNvSpPr>
                <a:spLocks noChangeArrowheads="1"/>
              </p:cNvSpPr>
              <p:nvPr/>
            </p:nvSpPr>
            <p:spPr bwMode="auto">
              <a:xfrm>
                <a:off x="2928" y="3360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</a:rPr>
                  <a:t>1</a:t>
                </a:r>
              </a:p>
            </p:txBody>
          </p:sp>
          <p:sp>
            <p:nvSpPr>
              <p:cNvPr id="477205" name="Rectangle 21"/>
              <p:cNvSpPr>
                <a:spLocks noChangeArrowheads="1"/>
              </p:cNvSpPr>
              <p:nvPr/>
            </p:nvSpPr>
            <p:spPr bwMode="auto">
              <a:xfrm>
                <a:off x="3504" y="3360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bg2"/>
                    </a:solidFill>
                    <a:sym typeface="Symbol" pitchFamily="18" charset="2"/>
                  </a:rPr>
                  <a:t>*</a:t>
                </a:r>
                <a:endParaRPr lang="en-US" sz="1800">
                  <a:solidFill>
                    <a:schemeClr val="bg2"/>
                  </a:solidFill>
                </a:endParaRPr>
              </a:p>
            </p:txBody>
          </p:sp>
          <p:sp>
            <p:nvSpPr>
              <p:cNvPr id="477206" name="Text Box 22"/>
              <p:cNvSpPr txBox="1">
                <a:spLocks noChangeArrowheads="1"/>
              </p:cNvSpPr>
              <p:nvPr/>
            </p:nvSpPr>
            <p:spPr bwMode="auto">
              <a:xfrm>
                <a:off x="3024" y="3552"/>
                <a:ext cx="635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places </a:t>
                </a:r>
                <a:r>
                  <a:rPr lang="en-US" sz="1600">
                    <a:sym typeface="Wingdings 3" pitchFamily="18" charset="2"/>
                  </a:rPr>
                  <a:t></a:t>
                </a:r>
                <a:endParaRPr lang="en-US" sz="1600"/>
              </a:p>
            </p:txBody>
          </p:sp>
          <p:sp>
            <p:nvSpPr>
              <p:cNvPr id="477207" name="Rectangle 23"/>
              <p:cNvSpPr>
                <a:spLocks noChangeArrowheads="1"/>
              </p:cNvSpPr>
              <p:nvPr/>
            </p:nvSpPr>
            <p:spPr bwMode="auto">
              <a:xfrm>
                <a:off x="3696" y="3408"/>
                <a:ext cx="336" cy="2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/>
                  <a:t>Sale</a:t>
                </a:r>
              </a:p>
            </p:txBody>
          </p:sp>
          <p:sp>
            <p:nvSpPr>
              <p:cNvPr id="477208" name="Rectangle 24"/>
              <p:cNvSpPr>
                <a:spLocks noChangeArrowheads="1"/>
              </p:cNvSpPr>
              <p:nvPr/>
            </p:nvSpPr>
            <p:spPr bwMode="auto">
              <a:xfrm>
                <a:off x="2592" y="3408"/>
                <a:ext cx="336" cy="24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/>
                  <a:t>Cust.</a:t>
                </a:r>
              </a:p>
            </p:txBody>
          </p:sp>
        </p:grpSp>
        <p:grpSp>
          <p:nvGrpSpPr>
            <p:cNvPr id="477209" name="Group 25"/>
            <p:cNvGrpSpPr>
              <a:grpSpLocks/>
            </p:cNvGrpSpPr>
            <p:nvPr/>
          </p:nvGrpSpPr>
          <p:grpSpPr bwMode="auto">
            <a:xfrm>
              <a:off x="912" y="3408"/>
              <a:ext cx="1488" cy="405"/>
              <a:chOff x="912" y="3408"/>
              <a:chExt cx="1488" cy="405"/>
            </a:xfrm>
          </p:grpSpPr>
          <p:grpSp>
            <p:nvGrpSpPr>
              <p:cNvPr id="477210" name="Group 26"/>
              <p:cNvGrpSpPr>
                <a:grpSpLocks/>
              </p:cNvGrpSpPr>
              <p:nvPr/>
            </p:nvGrpSpPr>
            <p:grpSpPr bwMode="auto">
              <a:xfrm>
                <a:off x="912" y="3408"/>
                <a:ext cx="1488" cy="240"/>
                <a:chOff x="2544" y="2976"/>
                <a:chExt cx="1488" cy="240"/>
              </a:xfrm>
            </p:grpSpPr>
            <p:sp>
              <p:nvSpPr>
                <p:cNvPr id="477211" name="Line 27"/>
                <p:cNvSpPr>
                  <a:spLocks noChangeShapeType="1"/>
                </p:cNvSpPr>
                <p:nvPr/>
              </p:nvSpPr>
              <p:spPr bwMode="auto">
                <a:xfrm>
                  <a:off x="2880" y="3168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7212" name="Rectangle 28"/>
                <p:cNvSpPr>
                  <a:spLocks noChangeArrowheads="1"/>
                </p:cNvSpPr>
                <p:nvPr/>
              </p:nvSpPr>
              <p:spPr bwMode="auto">
                <a:xfrm>
                  <a:off x="2832" y="2976"/>
                  <a:ext cx="1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1800">
                      <a:solidFill>
                        <a:schemeClr val="bg2"/>
                      </a:solidFill>
                    </a:rPr>
                    <a:t>1</a:t>
                  </a:r>
                </a:p>
              </p:txBody>
            </p:sp>
            <p:sp>
              <p:nvSpPr>
                <p:cNvPr id="477213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976"/>
                  <a:ext cx="17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1800">
                      <a:solidFill>
                        <a:schemeClr val="bg2"/>
                      </a:solidFill>
                    </a:rPr>
                    <a:t>*</a:t>
                  </a:r>
                </a:p>
              </p:txBody>
            </p:sp>
            <p:sp>
              <p:nvSpPr>
                <p:cNvPr id="477214" name="Rectangle 30"/>
                <p:cNvSpPr>
                  <a:spLocks noChangeArrowheads="1"/>
                </p:cNvSpPr>
                <p:nvPr/>
              </p:nvSpPr>
              <p:spPr bwMode="auto">
                <a:xfrm>
                  <a:off x="3696" y="2976"/>
                  <a:ext cx="336" cy="24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1200"/>
                    <a:t>Purch.</a:t>
                  </a:r>
                </a:p>
                <a:p>
                  <a:pPr algn="ctr"/>
                  <a:r>
                    <a:rPr lang="en-US" sz="1200"/>
                    <a:t>Order</a:t>
                  </a:r>
                </a:p>
              </p:txBody>
            </p:sp>
            <p:sp>
              <p:nvSpPr>
                <p:cNvPr id="477215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976"/>
                  <a:ext cx="336" cy="24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1200"/>
                    <a:t>Supplier</a:t>
                  </a:r>
                </a:p>
              </p:txBody>
            </p:sp>
          </p:grpSp>
          <p:sp>
            <p:nvSpPr>
              <p:cNvPr id="477216" name="Text Box 32"/>
              <p:cNvSpPr txBox="1">
                <a:spLocks noChangeArrowheads="1"/>
              </p:cNvSpPr>
              <p:nvPr/>
            </p:nvSpPr>
            <p:spPr bwMode="auto">
              <a:xfrm>
                <a:off x="1344" y="3601"/>
                <a:ext cx="585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ym typeface="Wingdings 3" pitchFamily="18" charset="2"/>
                  </a:rPr>
                  <a:t></a:t>
                </a:r>
                <a:r>
                  <a:rPr lang="en-US" sz="1600"/>
                  <a:t>sent to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Class Diagram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4953000" cy="4495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400"/>
              <a:t>Class/Entity (box)</a:t>
            </a:r>
          </a:p>
          <a:p>
            <a:pPr marL="342900" indent="-342900"/>
            <a:r>
              <a:rPr lang="en-US" sz="2400"/>
              <a:t>Association/Relationship</a:t>
            </a:r>
          </a:p>
          <a:p>
            <a:pPr marL="742950" lvl="1" indent="-285750"/>
            <a:r>
              <a:rPr lang="en-US"/>
              <a:t>Lines</a:t>
            </a:r>
          </a:p>
          <a:p>
            <a:pPr marL="742950" lvl="1" indent="-285750"/>
            <a:r>
              <a:rPr lang="en-US"/>
              <a:t>Minimum</a:t>
            </a:r>
          </a:p>
          <a:p>
            <a:pPr marL="1085850" lvl="2"/>
            <a:r>
              <a:rPr lang="en-US" sz="2400"/>
              <a:t>0:  optional</a:t>
            </a:r>
          </a:p>
          <a:p>
            <a:pPr marL="1085850" lvl="2"/>
            <a:r>
              <a:rPr lang="en-US" sz="2400"/>
              <a:t>1:  required</a:t>
            </a:r>
          </a:p>
          <a:p>
            <a:pPr marL="742950" lvl="1" indent="-285750"/>
            <a:r>
              <a:rPr lang="en-US"/>
              <a:t>Maximum</a:t>
            </a:r>
          </a:p>
          <a:p>
            <a:pPr marL="1085850" lvl="2"/>
            <a:r>
              <a:rPr lang="en-US" sz="2400"/>
              <a:t>Arrows</a:t>
            </a:r>
          </a:p>
          <a:p>
            <a:pPr marL="1085850" lvl="2"/>
            <a:r>
              <a:rPr lang="en-US" sz="2400"/>
              <a:t>1, M</a:t>
            </a:r>
          </a:p>
        </p:txBody>
      </p:sp>
      <p:grpSp>
        <p:nvGrpSpPr>
          <p:cNvPr id="479248" name="Group 16"/>
          <p:cNvGrpSpPr>
            <a:grpSpLocks/>
          </p:cNvGrpSpPr>
          <p:nvPr/>
        </p:nvGrpSpPr>
        <p:grpSpPr bwMode="auto">
          <a:xfrm>
            <a:off x="6521450" y="1377950"/>
            <a:ext cx="1571625" cy="4483100"/>
            <a:chOff x="4108" y="868"/>
            <a:chExt cx="990" cy="2824"/>
          </a:xfrm>
        </p:grpSpPr>
        <p:sp>
          <p:nvSpPr>
            <p:cNvPr id="479236" name="Rectangle 4"/>
            <p:cNvSpPr>
              <a:spLocks noChangeArrowheads="1"/>
            </p:cNvSpPr>
            <p:nvPr/>
          </p:nvSpPr>
          <p:spPr bwMode="auto">
            <a:xfrm>
              <a:off x="4108" y="868"/>
              <a:ext cx="952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2000"/>
                <a:t>Customer</a:t>
              </a:r>
            </a:p>
          </p:txBody>
        </p:sp>
        <p:sp>
          <p:nvSpPr>
            <p:cNvPr id="479237" name="Rectangle 5"/>
            <p:cNvSpPr>
              <a:spLocks noChangeArrowheads="1"/>
            </p:cNvSpPr>
            <p:nvPr/>
          </p:nvSpPr>
          <p:spPr bwMode="auto">
            <a:xfrm>
              <a:off x="4108" y="2212"/>
              <a:ext cx="952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2000" b="1"/>
                <a:t>Order</a:t>
              </a:r>
            </a:p>
          </p:txBody>
        </p:sp>
        <p:sp>
          <p:nvSpPr>
            <p:cNvPr id="479238" name="Rectangle 6"/>
            <p:cNvSpPr>
              <a:spLocks noChangeArrowheads="1"/>
            </p:cNvSpPr>
            <p:nvPr/>
          </p:nvSpPr>
          <p:spPr bwMode="auto">
            <a:xfrm>
              <a:off x="4108" y="3412"/>
              <a:ext cx="952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2000" b="1"/>
                <a:t>Item</a:t>
              </a:r>
            </a:p>
          </p:txBody>
        </p:sp>
        <p:sp>
          <p:nvSpPr>
            <p:cNvPr id="479239" name="Rectangle 7"/>
            <p:cNvSpPr>
              <a:spLocks noChangeArrowheads="1"/>
            </p:cNvSpPr>
            <p:nvPr/>
          </p:nvSpPr>
          <p:spPr bwMode="auto">
            <a:xfrm>
              <a:off x="4598" y="1185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1 … 1</a:t>
              </a:r>
            </a:p>
          </p:txBody>
        </p:sp>
        <p:sp>
          <p:nvSpPr>
            <p:cNvPr id="479240" name="Rectangle 8"/>
            <p:cNvSpPr>
              <a:spLocks noChangeArrowheads="1"/>
            </p:cNvSpPr>
            <p:nvPr/>
          </p:nvSpPr>
          <p:spPr bwMode="auto">
            <a:xfrm>
              <a:off x="4598" y="1953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0 … *</a:t>
              </a:r>
            </a:p>
          </p:txBody>
        </p:sp>
        <p:sp>
          <p:nvSpPr>
            <p:cNvPr id="479241" name="Rectangle 9"/>
            <p:cNvSpPr>
              <a:spLocks noChangeArrowheads="1"/>
            </p:cNvSpPr>
            <p:nvPr/>
          </p:nvSpPr>
          <p:spPr bwMode="auto">
            <a:xfrm>
              <a:off x="4598" y="2481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0 … *</a:t>
              </a:r>
            </a:p>
          </p:txBody>
        </p:sp>
        <p:sp>
          <p:nvSpPr>
            <p:cNvPr id="479242" name="Rectangle 10"/>
            <p:cNvSpPr>
              <a:spLocks noChangeArrowheads="1"/>
            </p:cNvSpPr>
            <p:nvPr/>
          </p:nvSpPr>
          <p:spPr bwMode="auto">
            <a:xfrm>
              <a:off x="4598" y="3153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1 … *</a:t>
              </a:r>
            </a:p>
          </p:txBody>
        </p:sp>
        <p:sp>
          <p:nvSpPr>
            <p:cNvPr id="479243" name="Line 11"/>
            <p:cNvSpPr>
              <a:spLocks noChangeShapeType="1"/>
            </p:cNvSpPr>
            <p:nvPr/>
          </p:nvSpPr>
          <p:spPr bwMode="auto">
            <a:xfrm>
              <a:off x="4608" y="1200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44" name="Line 12"/>
            <p:cNvSpPr>
              <a:spLocks noChangeShapeType="1"/>
            </p:cNvSpPr>
            <p:nvPr/>
          </p:nvSpPr>
          <p:spPr bwMode="auto">
            <a:xfrm>
              <a:off x="4608" y="2496"/>
              <a:ext cx="0" cy="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Sample Association Rules (Multiplicity)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419100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An order must have exactly 1 customer,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solidFill>
                  <a:schemeClr val="tx2"/>
                </a:solidFill>
              </a:rPr>
              <a:t>1</a:t>
            </a:r>
            <a:r>
              <a:rPr lang="en-US" sz="2000"/>
              <a:t> … 1	Minimum of 1</a:t>
            </a:r>
          </a:p>
          <a:p>
            <a:pPr lvl="1"/>
            <a:r>
              <a:rPr lang="en-US" sz="2000"/>
              <a:t> 1 … </a:t>
            </a:r>
            <a:r>
              <a:rPr lang="en-US" sz="2000">
                <a:solidFill>
                  <a:schemeClr val="tx2"/>
                </a:solidFill>
              </a:rPr>
              <a:t>1</a:t>
            </a:r>
            <a:r>
              <a:rPr lang="en-US" sz="2000"/>
              <a:t>	Maximum of 1</a:t>
            </a:r>
          </a:p>
          <a:p>
            <a:r>
              <a:rPr lang="en-US" sz="2000"/>
              <a:t>And at least one item.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solidFill>
                  <a:schemeClr val="tx2"/>
                </a:solidFill>
              </a:rPr>
              <a:t>1</a:t>
            </a:r>
            <a:r>
              <a:rPr lang="en-US" sz="2000"/>
              <a:t> … *	Minimum of 1</a:t>
            </a:r>
          </a:p>
          <a:p>
            <a:pPr lvl="1"/>
            <a:r>
              <a:rPr lang="en-US" sz="2000"/>
              <a:t> 1 … </a:t>
            </a:r>
            <a:r>
              <a:rPr lang="en-US" sz="2000">
                <a:solidFill>
                  <a:schemeClr val="tx2"/>
                </a:solidFill>
              </a:rPr>
              <a:t>*</a:t>
            </a:r>
            <a:r>
              <a:rPr lang="en-US" sz="2000"/>
              <a:t>	Maximum many</a:t>
            </a:r>
          </a:p>
          <a:p>
            <a:r>
              <a:rPr lang="en-US" sz="2000"/>
              <a:t>An item can show up on no orders or many orders.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solidFill>
                  <a:schemeClr val="tx2"/>
                </a:solidFill>
              </a:rPr>
              <a:t>0</a:t>
            </a:r>
            <a:r>
              <a:rPr lang="en-US" sz="2000"/>
              <a:t> … *	Optional (0)</a:t>
            </a:r>
          </a:p>
          <a:p>
            <a:pPr lvl="1"/>
            <a:r>
              <a:rPr lang="en-US" sz="2000"/>
              <a:t> 0 … </a:t>
            </a:r>
            <a:r>
              <a:rPr lang="en-US" sz="2000">
                <a:solidFill>
                  <a:schemeClr val="tx2"/>
                </a:solidFill>
              </a:rPr>
              <a:t>*</a:t>
            </a:r>
            <a:r>
              <a:rPr lang="en-US" sz="2000"/>
              <a:t>	Maximum many</a:t>
            </a:r>
          </a:p>
        </p:txBody>
      </p:sp>
      <p:sp>
        <p:nvSpPr>
          <p:cNvPr id="481284" name="Line 4"/>
          <p:cNvSpPr>
            <a:spLocks noChangeShapeType="1"/>
          </p:cNvSpPr>
          <p:nvPr/>
        </p:nvSpPr>
        <p:spPr bwMode="auto">
          <a:xfrm flipV="1">
            <a:off x="4800600" y="2057400"/>
            <a:ext cx="2362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285" name="Line 5"/>
          <p:cNvSpPr>
            <a:spLocks noChangeShapeType="1"/>
          </p:cNvSpPr>
          <p:nvPr/>
        </p:nvSpPr>
        <p:spPr bwMode="auto">
          <a:xfrm>
            <a:off x="4800600" y="3429000"/>
            <a:ext cx="2362200" cy="1752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286" name="Line 6"/>
          <p:cNvSpPr>
            <a:spLocks noChangeShapeType="1"/>
          </p:cNvSpPr>
          <p:nvPr/>
        </p:nvSpPr>
        <p:spPr bwMode="auto">
          <a:xfrm flipV="1">
            <a:off x="4724400" y="4114800"/>
            <a:ext cx="24384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296" name="Group 16"/>
          <p:cNvGrpSpPr>
            <a:grpSpLocks/>
          </p:cNvGrpSpPr>
          <p:nvPr/>
        </p:nvGrpSpPr>
        <p:grpSpPr bwMode="auto">
          <a:xfrm>
            <a:off x="6521450" y="1377950"/>
            <a:ext cx="1571625" cy="4483100"/>
            <a:chOff x="4108" y="868"/>
            <a:chExt cx="990" cy="2824"/>
          </a:xfrm>
        </p:grpSpPr>
        <p:sp>
          <p:nvSpPr>
            <p:cNvPr id="481297" name="Rectangle 17"/>
            <p:cNvSpPr>
              <a:spLocks noChangeArrowheads="1"/>
            </p:cNvSpPr>
            <p:nvPr/>
          </p:nvSpPr>
          <p:spPr bwMode="auto">
            <a:xfrm>
              <a:off x="4108" y="868"/>
              <a:ext cx="952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2000"/>
                <a:t>Customer</a:t>
              </a:r>
            </a:p>
          </p:txBody>
        </p:sp>
        <p:sp>
          <p:nvSpPr>
            <p:cNvPr id="481298" name="Rectangle 18"/>
            <p:cNvSpPr>
              <a:spLocks noChangeArrowheads="1"/>
            </p:cNvSpPr>
            <p:nvPr/>
          </p:nvSpPr>
          <p:spPr bwMode="auto">
            <a:xfrm>
              <a:off x="4108" y="2212"/>
              <a:ext cx="952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2000" b="1"/>
                <a:t>Order</a:t>
              </a:r>
            </a:p>
          </p:txBody>
        </p:sp>
        <p:sp>
          <p:nvSpPr>
            <p:cNvPr id="481299" name="Rectangle 19"/>
            <p:cNvSpPr>
              <a:spLocks noChangeArrowheads="1"/>
            </p:cNvSpPr>
            <p:nvPr/>
          </p:nvSpPr>
          <p:spPr bwMode="auto">
            <a:xfrm>
              <a:off x="4108" y="3412"/>
              <a:ext cx="952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2000" b="1"/>
                <a:t>Item</a:t>
              </a:r>
            </a:p>
          </p:txBody>
        </p:sp>
        <p:sp>
          <p:nvSpPr>
            <p:cNvPr id="481300" name="Rectangle 20"/>
            <p:cNvSpPr>
              <a:spLocks noChangeArrowheads="1"/>
            </p:cNvSpPr>
            <p:nvPr/>
          </p:nvSpPr>
          <p:spPr bwMode="auto">
            <a:xfrm>
              <a:off x="4598" y="1185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1 … 1</a:t>
              </a:r>
            </a:p>
          </p:txBody>
        </p:sp>
        <p:sp>
          <p:nvSpPr>
            <p:cNvPr id="481301" name="Rectangle 21"/>
            <p:cNvSpPr>
              <a:spLocks noChangeArrowheads="1"/>
            </p:cNvSpPr>
            <p:nvPr/>
          </p:nvSpPr>
          <p:spPr bwMode="auto">
            <a:xfrm>
              <a:off x="4598" y="1953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0 … *</a:t>
              </a:r>
            </a:p>
          </p:txBody>
        </p:sp>
        <p:sp>
          <p:nvSpPr>
            <p:cNvPr id="481302" name="Rectangle 22"/>
            <p:cNvSpPr>
              <a:spLocks noChangeArrowheads="1"/>
            </p:cNvSpPr>
            <p:nvPr/>
          </p:nvSpPr>
          <p:spPr bwMode="auto">
            <a:xfrm>
              <a:off x="4598" y="2481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0 … *</a:t>
              </a:r>
            </a:p>
          </p:txBody>
        </p:sp>
        <p:sp>
          <p:nvSpPr>
            <p:cNvPr id="481303" name="Rectangle 23"/>
            <p:cNvSpPr>
              <a:spLocks noChangeArrowheads="1"/>
            </p:cNvSpPr>
            <p:nvPr/>
          </p:nvSpPr>
          <p:spPr bwMode="auto">
            <a:xfrm>
              <a:off x="4598" y="3153"/>
              <a:ext cx="4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/>
                <a:t>1 … *</a:t>
              </a:r>
            </a:p>
          </p:txBody>
        </p:sp>
        <p:sp>
          <p:nvSpPr>
            <p:cNvPr id="481304" name="Line 24"/>
            <p:cNvSpPr>
              <a:spLocks noChangeShapeType="1"/>
            </p:cNvSpPr>
            <p:nvPr/>
          </p:nvSpPr>
          <p:spPr bwMode="auto">
            <a:xfrm>
              <a:off x="4608" y="1200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05" name="Line 25"/>
            <p:cNvSpPr>
              <a:spLocks noChangeShapeType="1"/>
            </p:cNvSpPr>
            <p:nvPr/>
          </p:nvSpPr>
          <p:spPr bwMode="auto">
            <a:xfrm>
              <a:off x="4608" y="2496"/>
              <a:ext cx="0" cy="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N-</a:t>
            </a:r>
            <a:r>
              <a:rPr lang="en-US" dirty="0" err="1"/>
              <a:t>ary</a:t>
            </a:r>
            <a:r>
              <a:rPr lang="en-US" dirty="0"/>
              <a:t> Associations</a:t>
            </a:r>
          </a:p>
        </p:txBody>
      </p:sp>
      <p:sp>
        <p:nvSpPr>
          <p:cNvPr id="4833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838200"/>
            <a:ext cx="7543800" cy="5562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2200"/>
              <a:t>Associations can connect more than two classes.</a:t>
            </a:r>
          </a:p>
          <a:p>
            <a:pPr>
              <a:lnSpc>
                <a:spcPct val="80000"/>
              </a:lnSpc>
            </a:pPr>
            <a:r>
              <a:rPr lang="en-US" sz="2200"/>
              <a:t>Associations can become classes.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Events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Many-to-many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Need to keep data</a:t>
            </a:r>
          </a:p>
          <a:p>
            <a:pPr>
              <a:lnSpc>
                <a:spcPct val="80000"/>
              </a:lnSpc>
            </a:pPr>
            <a:r>
              <a:rPr lang="en-US" sz="2200"/>
              <a:t>Example has two many-to-many relationships.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We know which components go into each product.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We know which employees worked on product.</a:t>
            </a:r>
          </a:p>
          <a:p>
            <a:pPr>
              <a:lnSpc>
                <a:spcPct val="80000"/>
              </a:lnSpc>
            </a:pPr>
            <a:r>
              <a:rPr lang="en-US" sz="2200"/>
              <a:t>We need to expand relationships to show which employees installed which components into each product.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Each assembly entry lists one employee, one component, and one product.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By appearing on many assembly rows, many-to-many relationships can still exist.</a:t>
            </a:r>
          </a:p>
        </p:txBody>
      </p:sp>
      <p:grpSp>
        <p:nvGrpSpPr>
          <p:cNvPr id="483341" name="Group 13"/>
          <p:cNvGrpSpPr>
            <a:grpSpLocks/>
          </p:cNvGrpSpPr>
          <p:nvPr/>
        </p:nvGrpSpPr>
        <p:grpSpPr bwMode="auto">
          <a:xfrm>
            <a:off x="5562600" y="1143000"/>
            <a:ext cx="3359150" cy="1547813"/>
            <a:chOff x="3348" y="480"/>
            <a:chExt cx="2116" cy="975"/>
          </a:xfrm>
        </p:grpSpPr>
        <p:sp>
          <p:nvSpPr>
            <p:cNvPr id="483330" name="Line 2"/>
            <p:cNvSpPr>
              <a:spLocks noChangeShapeType="1"/>
            </p:cNvSpPr>
            <p:nvPr/>
          </p:nvSpPr>
          <p:spPr bwMode="auto">
            <a:xfrm>
              <a:off x="4143" y="1302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3" name="Rectangle 5"/>
            <p:cNvSpPr>
              <a:spLocks noChangeArrowheads="1"/>
            </p:cNvSpPr>
            <p:nvPr/>
          </p:nvSpPr>
          <p:spPr bwMode="auto">
            <a:xfrm>
              <a:off x="4656" y="480"/>
              <a:ext cx="808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800"/>
                <a:t>Employee</a:t>
              </a:r>
            </a:p>
          </p:txBody>
        </p:sp>
        <p:sp>
          <p:nvSpPr>
            <p:cNvPr id="483334" name="Rectangle 6"/>
            <p:cNvSpPr>
              <a:spLocks noChangeArrowheads="1"/>
            </p:cNvSpPr>
            <p:nvPr/>
          </p:nvSpPr>
          <p:spPr bwMode="auto">
            <a:xfrm>
              <a:off x="3348" y="1127"/>
              <a:ext cx="808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800"/>
                <a:t>Component</a:t>
              </a:r>
            </a:p>
          </p:txBody>
        </p:sp>
        <p:sp>
          <p:nvSpPr>
            <p:cNvPr id="483335" name="Rectangle 7"/>
            <p:cNvSpPr>
              <a:spLocks noChangeArrowheads="1"/>
            </p:cNvSpPr>
            <p:nvPr/>
          </p:nvSpPr>
          <p:spPr bwMode="auto">
            <a:xfrm>
              <a:off x="4656" y="1105"/>
              <a:ext cx="808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800"/>
                <a:t>Product</a:t>
              </a:r>
            </a:p>
          </p:txBody>
        </p:sp>
        <p:sp>
          <p:nvSpPr>
            <p:cNvPr id="483336" name="Line 8"/>
            <p:cNvSpPr>
              <a:spLocks noChangeShapeType="1"/>
            </p:cNvSpPr>
            <p:nvPr/>
          </p:nvSpPr>
          <p:spPr bwMode="auto">
            <a:xfrm>
              <a:off x="5007" y="82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7" name="Text Box 9"/>
            <p:cNvSpPr txBox="1">
              <a:spLocks noChangeArrowheads="1"/>
            </p:cNvSpPr>
            <p:nvPr/>
          </p:nvSpPr>
          <p:spPr bwMode="auto">
            <a:xfrm>
              <a:off x="5007" y="77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*</a:t>
              </a:r>
            </a:p>
          </p:txBody>
        </p:sp>
        <p:sp>
          <p:nvSpPr>
            <p:cNvPr id="483338" name="Text Box 10"/>
            <p:cNvSpPr txBox="1">
              <a:spLocks noChangeArrowheads="1"/>
            </p:cNvSpPr>
            <p:nvPr/>
          </p:nvSpPr>
          <p:spPr bwMode="auto">
            <a:xfrm>
              <a:off x="5007" y="966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*</a:t>
              </a:r>
            </a:p>
          </p:txBody>
        </p:sp>
        <p:sp>
          <p:nvSpPr>
            <p:cNvPr id="483339" name="Text Box 11"/>
            <p:cNvSpPr txBox="1">
              <a:spLocks noChangeArrowheads="1"/>
            </p:cNvSpPr>
            <p:nvPr/>
          </p:nvSpPr>
          <p:spPr bwMode="auto">
            <a:xfrm>
              <a:off x="4176" y="110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*</a:t>
              </a:r>
            </a:p>
          </p:txBody>
        </p:sp>
        <p:sp>
          <p:nvSpPr>
            <p:cNvPr id="483340" name="Text Box 12"/>
            <p:cNvSpPr txBox="1">
              <a:spLocks noChangeArrowheads="1"/>
            </p:cNvSpPr>
            <p:nvPr/>
          </p:nvSpPr>
          <p:spPr bwMode="auto">
            <a:xfrm>
              <a:off x="4464" y="110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*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</p:spPr>
        <p:txBody>
          <a:bodyPr/>
          <a:lstStyle/>
          <a:p>
            <a:r>
              <a:rPr lang="en-US"/>
              <a:t>N-ary Association Example</a:t>
            </a:r>
          </a:p>
        </p:txBody>
      </p:sp>
      <p:sp>
        <p:nvSpPr>
          <p:cNvPr id="485379" name="Rectangle 3"/>
          <p:cNvSpPr>
            <a:spLocks noChangeArrowheads="1"/>
          </p:cNvSpPr>
          <p:nvPr/>
        </p:nvSpPr>
        <p:spPr bwMode="auto">
          <a:xfrm>
            <a:off x="4076700" y="990600"/>
            <a:ext cx="12827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r>
              <a:rPr lang="en-US" sz="1600" b="1"/>
              <a:t>Employee</a:t>
            </a:r>
          </a:p>
          <a:p>
            <a:r>
              <a:rPr lang="en-US" sz="1600" b="1"/>
              <a:t>Name</a:t>
            </a:r>
          </a:p>
          <a:p>
            <a:r>
              <a:rPr lang="en-US" sz="1600" b="1"/>
              <a:t>...</a:t>
            </a: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1828800" y="2743200"/>
            <a:ext cx="12827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r>
              <a:rPr lang="en-US" sz="1600" b="1"/>
              <a:t>Component</a:t>
            </a:r>
          </a:p>
          <a:p>
            <a:r>
              <a:rPr lang="en-US" sz="1600" b="1"/>
              <a:t>CompID</a:t>
            </a:r>
          </a:p>
          <a:p>
            <a:r>
              <a:rPr lang="en-US" sz="1600" b="1"/>
              <a:t>Type</a:t>
            </a:r>
          </a:p>
          <a:p>
            <a:r>
              <a:rPr lang="en-US" sz="1600" b="1"/>
              <a:t>Name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6324600" y="2743200"/>
            <a:ext cx="12827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r>
              <a:rPr lang="en-US" sz="1600" b="1"/>
              <a:t>Product</a:t>
            </a:r>
          </a:p>
          <a:p>
            <a:r>
              <a:rPr lang="en-US" sz="1600" b="1"/>
              <a:t>ProductID</a:t>
            </a:r>
          </a:p>
          <a:p>
            <a:r>
              <a:rPr lang="en-US" sz="1600" b="1"/>
              <a:t>Type</a:t>
            </a:r>
          </a:p>
          <a:p>
            <a:r>
              <a:rPr lang="en-US" sz="1600" b="1"/>
              <a:t>Name</a:t>
            </a:r>
          </a:p>
        </p:txBody>
      </p:sp>
      <p:sp>
        <p:nvSpPr>
          <p:cNvPr id="485382" name="Line 6"/>
          <p:cNvSpPr>
            <a:spLocks noChangeShapeType="1"/>
          </p:cNvSpPr>
          <p:nvPr/>
        </p:nvSpPr>
        <p:spPr bwMode="auto">
          <a:xfrm flipV="1">
            <a:off x="4718050" y="1905000"/>
            <a:ext cx="0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4718050" y="34988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5384" name="Line 8"/>
          <p:cNvSpPr>
            <a:spLocks noChangeShapeType="1"/>
          </p:cNvSpPr>
          <p:nvPr/>
        </p:nvSpPr>
        <p:spPr bwMode="auto">
          <a:xfrm flipH="1">
            <a:off x="3124200" y="2895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85385" name="Object 9"/>
          <p:cNvGraphicFramePr>
            <a:graphicFrameLocks noChangeAspect="1"/>
          </p:cNvGraphicFramePr>
          <p:nvPr/>
        </p:nvGraphicFramePr>
        <p:xfrm>
          <a:off x="5486400" y="914400"/>
          <a:ext cx="28956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42640" imgH="700200" progId="Word.Document.8">
                  <p:embed/>
                </p:oleObj>
              </mc:Choice>
              <mc:Fallback>
                <p:oleObj name="Document" r:id="rId3" imgW="5642640" imgH="700200" progId="Word.Documen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9494" b="12926"/>
                      <a:stretch>
                        <a:fillRect/>
                      </a:stretch>
                    </p:blipFill>
                    <p:spPr bwMode="auto">
                      <a:xfrm>
                        <a:off x="5486400" y="914400"/>
                        <a:ext cx="28956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5386" name="Object 10"/>
          <p:cNvGraphicFramePr>
            <a:graphicFrameLocks noChangeAspect="1"/>
          </p:cNvGraphicFramePr>
          <p:nvPr/>
        </p:nvGraphicFramePr>
        <p:xfrm>
          <a:off x="6019800" y="1828800"/>
          <a:ext cx="28956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642640" imgH="700200" progId="Word.Document.8">
                  <p:embed/>
                </p:oleObj>
              </mc:Choice>
              <mc:Fallback>
                <p:oleObj name="Document" r:id="rId5" imgW="5642640" imgH="7002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9494" b="12926"/>
                      <a:stretch>
                        <a:fillRect/>
                      </a:stretch>
                    </p:blipFill>
                    <p:spPr bwMode="auto">
                      <a:xfrm>
                        <a:off x="6019800" y="1828800"/>
                        <a:ext cx="28956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5387" name="Object 11"/>
          <p:cNvGraphicFramePr>
            <a:graphicFrameLocks noChangeAspect="1"/>
          </p:cNvGraphicFramePr>
          <p:nvPr/>
        </p:nvGraphicFramePr>
        <p:xfrm>
          <a:off x="5715000" y="4191000"/>
          <a:ext cx="3200400" cy="184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642640" imgH="1707840" progId="Word.Document.8">
                  <p:embed/>
                </p:oleObj>
              </mc:Choice>
              <mc:Fallback>
                <p:oleObj name="Document" r:id="rId7" imgW="5642640" imgH="170784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2715" b="9851"/>
                      <a:stretch>
                        <a:fillRect/>
                      </a:stretch>
                    </p:blipFill>
                    <p:spPr bwMode="auto">
                      <a:xfrm>
                        <a:off x="5715000" y="4191000"/>
                        <a:ext cx="3200400" cy="184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5388" name="Object 12"/>
          <p:cNvGraphicFramePr>
            <a:graphicFrameLocks noChangeAspect="1"/>
          </p:cNvGraphicFramePr>
          <p:nvPr/>
        </p:nvGraphicFramePr>
        <p:xfrm>
          <a:off x="1295400" y="3962400"/>
          <a:ext cx="27432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9" imgW="5642640" imgH="1204200" progId="Word.Document.8">
                  <p:embed/>
                </p:oleObj>
              </mc:Choice>
              <mc:Fallback>
                <p:oleObj name="Document" r:id="rId9" imgW="5642640" imgH="1204200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6793" b="11346"/>
                      <a:stretch>
                        <a:fillRect/>
                      </a:stretch>
                    </p:blipFill>
                    <p:spPr bwMode="auto">
                      <a:xfrm>
                        <a:off x="1295400" y="3962400"/>
                        <a:ext cx="27432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4724400" y="2133600"/>
            <a:ext cx="273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*</a:t>
            </a: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3765550" y="2514600"/>
            <a:ext cx="273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*</a:t>
            </a:r>
          </a:p>
        </p:txBody>
      </p:sp>
      <p:sp>
        <p:nvSpPr>
          <p:cNvPr id="485391" name="Text Box 15"/>
          <p:cNvSpPr txBox="1">
            <a:spLocks noChangeArrowheads="1"/>
          </p:cNvSpPr>
          <p:nvPr/>
        </p:nvSpPr>
        <p:spPr bwMode="auto">
          <a:xfrm>
            <a:off x="5334000" y="2514600"/>
            <a:ext cx="273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*</a:t>
            </a:r>
          </a:p>
        </p:txBody>
      </p:sp>
      <p:sp>
        <p:nvSpPr>
          <p:cNvPr id="485392" name="AutoShape 16"/>
          <p:cNvSpPr>
            <a:spLocks noChangeArrowheads="1"/>
          </p:cNvSpPr>
          <p:nvPr/>
        </p:nvSpPr>
        <p:spPr bwMode="auto">
          <a:xfrm>
            <a:off x="3962400" y="2286000"/>
            <a:ext cx="1511300" cy="1206500"/>
          </a:xfrm>
          <a:prstGeom prst="diamond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600" b="1">
                <a:solidFill>
                  <a:schemeClr val="bg2"/>
                </a:solidFill>
              </a:rPr>
              <a:t>Assembly</a:t>
            </a: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 flipH="1">
            <a:off x="5486400" y="2895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4038600" y="1295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6324600" y="30480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85396" name="Line 20"/>
          <p:cNvSpPr>
            <a:spLocks noChangeShapeType="1"/>
          </p:cNvSpPr>
          <p:nvPr/>
        </p:nvSpPr>
        <p:spPr bwMode="auto">
          <a:xfrm>
            <a:off x="1828800" y="30480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85397" name="Rectangle 21"/>
          <p:cNvSpPr>
            <a:spLocks noChangeArrowheads="1"/>
          </p:cNvSpPr>
          <p:nvPr/>
        </p:nvSpPr>
        <p:spPr bwMode="auto">
          <a:xfrm>
            <a:off x="4191000" y="4038600"/>
            <a:ext cx="12827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r>
              <a:rPr lang="en-US" sz="1600" b="1"/>
              <a:t>Assembly</a:t>
            </a:r>
          </a:p>
          <a:p>
            <a:r>
              <a:rPr lang="en-US" sz="1600" b="1"/>
              <a:t>EmployeeID</a:t>
            </a:r>
          </a:p>
          <a:p>
            <a:r>
              <a:rPr lang="en-US" sz="1600" b="1"/>
              <a:t>CompID</a:t>
            </a:r>
          </a:p>
          <a:p>
            <a:r>
              <a:rPr lang="en-US" sz="1600" b="1"/>
              <a:t>ProductID</a:t>
            </a:r>
          </a:p>
        </p:txBody>
      </p:sp>
      <p:sp>
        <p:nvSpPr>
          <p:cNvPr id="485398" name="Line 22"/>
          <p:cNvSpPr>
            <a:spLocks noChangeShapeType="1"/>
          </p:cNvSpPr>
          <p:nvPr/>
        </p:nvSpPr>
        <p:spPr bwMode="auto">
          <a:xfrm>
            <a:off x="4191000" y="4343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485399" name="Text Box 23"/>
          <p:cNvSpPr txBox="1">
            <a:spLocks noChangeArrowheads="1"/>
          </p:cNvSpPr>
          <p:nvPr/>
        </p:nvSpPr>
        <p:spPr bwMode="auto">
          <a:xfrm>
            <a:off x="1260475" y="5294313"/>
            <a:ext cx="4370388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Multiplicity is defined as number of items that could appear if other N-1 objects</a:t>
            </a:r>
          </a:p>
          <a:p>
            <a:r>
              <a:rPr lang="en-US" sz="1600" b="1"/>
              <a:t>are fixed. Almost always “many.”</a:t>
            </a:r>
          </a:p>
        </p:txBody>
      </p:sp>
      <p:sp>
        <p:nvSpPr>
          <p:cNvPr id="485400" name="Text Box 24"/>
          <p:cNvSpPr txBox="1">
            <a:spLocks noChangeArrowheads="1"/>
          </p:cNvSpPr>
          <p:nvPr/>
        </p:nvSpPr>
        <p:spPr bwMode="auto">
          <a:xfrm>
            <a:off x="6019800" y="2528888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1</a:t>
            </a:r>
          </a:p>
        </p:txBody>
      </p:sp>
      <p:sp>
        <p:nvSpPr>
          <p:cNvPr id="485401" name="Text Box 25"/>
          <p:cNvSpPr txBox="1">
            <a:spLocks noChangeArrowheads="1"/>
          </p:cNvSpPr>
          <p:nvPr/>
        </p:nvSpPr>
        <p:spPr bwMode="auto">
          <a:xfrm>
            <a:off x="4724400" y="1828800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1</a:t>
            </a:r>
          </a:p>
        </p:txBody>
      </p:sp>
      <p:sp>
        <p:nvSpPr>
          <p:cNvPr id="485402" name="Text Box 26"/>
          <p:cNvSpPr txBox="1">
            <a:spLocks noChangeArrowheads="1"/>
          </p:cNvSpPr>
          <p:nvPr/>
        </p:nvSpPr>
        <p:spPr bwMode="auto">
          <a:xfrm>
            <a:off x="3124200" y="2376488"/>
            <a:ext cx="311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162800" cy="1143000"/>
          </a:xfrm>
        </p:spPr>
        <p:txBody>
          <a:bodyPr/>
          <a:lstStyle/>
          <a:p>
            <a:r>
              <a:rPr lang="en-US"/>
              <a:t>Association Details: Aggregation</a:t>
            </a:r>
          </a:p>
        </p:txBody>
      </p:sp>
      <p:grpSp>
        <p:nvGrpSpPr>
          <p:cNvPr id="487441" name="Group 17"/>
          <p:cNvGrpSpPr>
            <a:grpSpLocks/>
          </p:cNvGrpSpPr>
          <p:nvPr/>
        </p:nvGrpSpPr>
        <p:grpSpPr bwMode="auto">
          <a:xfrm>
            <a:off x="1371600" y="2133600"/>
            <a:ext cx="6324600" cy="2195513"/>
            <a:chOff x="912" y="1008"/>
            <a:chExt cx="3984" cy="1383"/>
          </a:xfrm>
        </p:grpSpPr>
        <p:grpSp>
          <p:nvGrpSpPr>
            <p:cNvPr id="487440" name="Group 16"/>
            <p:cNvGrpSpPr>
              <a:grpSpLocks/>
            </p:cNvGrpSpPr>
            <p:nvPr/>
          </p:nvGrpSpPr>
          <p:grpSpPr bwMode="auto">
            <a:xfrm>
              <a:off x="1464" y="1008"/>
              <a:ext cx="2880" cy="1008"/>
              <a:chOff x="1152" y="960"/>
              <a:chExt cx="2880" cy="1008"/>
            </a:xfrm>
          </p:grpSpPr>
          <p:sp>
            <p:nvSpPr>
              <p:cNvPr id="487427" name="Rectangle 3"/>
              <p:cNvSpPr>
                <a:spLocks noChangeArrowheads="1"/>
              </p:cNvSpPr>
              <p:nvPr/>
            </p:nvSpPr>
            <p:spPr bwMode="auto">
              <a:xfrm>
                <a:off x="1152" y="960"/>
                <a:ext cx="912" cy="1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/>
                  <a:t>Sale</a:t>
                </a:r>
              </a:p>
            </p:txBody>
          </p:sp>
          <p:sp>
            <p:nvSpPr>
              <p:cNvPr id="487428" name="Line 4"/>
              <p:cNvSpPr>
                <a:spLocks noChangeShapeType="1"/>
              </p:cNvSpPr>
              <p:nvPr/>
            </p:nvSpPr>
            <p:spPr bwMode="auto">
              <a:xfrm>
                <a:off x="1152" y="1200"/>
                <a:ext cx="9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7429" name="Text Box 5"/>
              <p:cNvSpPr txBox="1">
                <a:spLocks noChangeArrowheads="1"/>
              </p:cNvSpPr>
              <p:nvPr/>
            </p:nvSpPr>
            <p:spPr bwMode="auto">
              <a:xfrm>
                <a:off x="1152" y="1286"/>
                <a:ext cx="912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r>
                  <a:rPr lang="en-US" sz="1800" b="1"/>
                  <a:t>SaleDate</a:t>
                </a:r>
              </a:p>
              <a:p>
                <a:r>
                  <a:rPr lang="en-US" sz="1800" b="1"/>
                  <a:t>Employee</a:t>
                </a:r>
              </a:p>
            </p:txBody>
          </p:sp>
          <p:sp>
            <p:nvSpPr>
              <p:cNvPr id="487430" name="Rectangle 6"/>
              <p:cNvSpPr>
                <a:spLocks noChangeArrowheads="1"/>
              </p:cNvSpPr>
              <p:nvPr/>
            </p:nvSpPr>
            <p:spPr bwMode="auto">
              <a:xfrm>
                <a:off x="3120" y="960"/>
                <a:ext cx="912" cy="1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/>
                  <a:t>Item</a:t>
                </a:r>
              </a:p>
            </p:txBody>
          </p:sp>
          <p:sp>
            <p:nvSpPr>
              <p:cNvPr id="487431" name="Line 7"/>
              <p:cNvSpPr>
                <a:spLocks noChangeShapeType="1"/>
              </p:cNvSpPr>
              <p:nvPr/>
            </p:nvSpPr>
            <p:spPr bwMode="auto">
              <a:xfrm>
                <a:off x="3120" y="1200"/>
                <a:ext cx="9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7432" name="Text Box 8"/>
              <p:cNvSpPr txBox="1">
                <a:spLocks noChangeArrowheads="1"/>
              </p:cNvSpPr>
              <p:nvPr/>
            </p:nvSpPr>
            <p:spPr bwMode="auto">
              <a:xfrm>
                <a:off x="3120" y="1287"/>
                <a:ext cx="912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r>
                  <a:rPr lang="en-US" sz="1800" b="1"/>
                  <a:t>Description</a:t>
                </a:r>
              </a:p>
              <a:p>
                <a:r>
                  <a:rPr lang="en-US" sz="1800" b="1"/>
                  <a:t>Cost</a:t>
                </a:r>
              </a:p>
            </p:txBody>
          </p:sp>
          <p:sp>
            <p:nvSpPr>
              <p:cNvPr id="487433" name="Freeform 9"/>
              <p:cNvSpPr>
                <a:spLocks/>
              </p:cNvSpPr>
              <p:nvPr/>
            </p:nvSpPr>
            <p:spPr bwMode="auto">
              <a:xfrm>
                <a:off x="2211" y="1440"/>
                <a:ext cx="909" cy="2"/>
              </a:xfrm>
              <a:custGeom>
                <a:avLst/>
                <a:gdLst/>
                <a:ahLst/>
                <a:cxnLst>
                  <a:cxn ang="0">
                    <a:pos x="909" y="0"/>
                  </a:cxn>
                  <a:cxn ang="0">
                    <a:pos x="0" y="2"/>
                  </a:cxn>
                </a:cxnLst>
                <a:rect l="0" t="0" r="r" b="b"/>
                <a:pathLst>
                  <a:path w="909" h="2">
                    <a:moveTo>
                      <a:pt x="909" y="0"/>
                    </a:moveTo>
                    <a:lnTo>
                      <a:pt x="0" y="2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7434" name="Text Box 10"/>
              <p:cNvSpPr txBox="1">
                <a:spLocks noChangeArrowheads="1"/>
              </p:cNvSpPr>
              <p:nvPr/>
            </p:nvSpPr>
            <p:spPr bwMode="auto">
              <a:xfrm>
                <a:off x="2121" y="1239"/>
                <a:ext cx="178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/>
                  <a:t>*</a:t>
                </a:r>
              </a:p>
            </p:txBody>
          </p:sp>
          <p:sp>
            <p:nvSpPr>
              <p:cNvPr id="487435" name="Text Box 11"/>
              <p:cNvSpPr txBox="1">
                <a:spLocks noChangeArrowheads="1"/>
              </p:cNvSpPr>
              <p:nvPr/>
            </p:nvSpPr>
            <p:spPr bwMode="auto">
              <a:xfrm>
                <a:off x="2937" y="1220"/>
                <a:ext cx="178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/>
                  <a:t>*</a:t>
                </a:r>
              </a:p>
            </p:txBody>
          </p:sp>
          <p:sp>
            <p:nvSpPr>
              <p:cNvPr id="487436" name="Text Box 12"/>
              <p:cNvSpPr txBox="1">
                <a:spLocks noChangeArrowheads="1"/>
              </p:cNvSpPr>
              <p:nvPr/>
            </p:nvSpPr>
            <p:spPr bwMode="auto">
              <a:xfrm>
                <a:off x="2234" y="1200"/>
                <a:ext cx="83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1"/>
                  <a:t>contains</a:t>
                </a:r>
                <a:r>
                  <a:rPr lang="en-US" sz="1800" b="1">
                    <a:sym typeface="Wingdings 3" pitchFamily="18" charset="2"/>
                  </a:rPr>
                  <a:t></a:t>
                </a:r>
                <a:endParaRPr lang="en-US" sz="1800" b="1"/>
              </a:p>
            </p:txBody>
          </p:sp>
          <p:sp>
            <p:nvSpPr>
              <p:cNvPr id="487437" name="AutoShape 13"/>
              <p:cNvSpPr>
                <a:spLocks noChangeArrowheads="1"/>
              </p:cNvSpPr>
              <p:nvPr/>
            </p:nvSpPr>
            <p:spPr bwMode="auto">
              <a:xfrm>
                <a:off x="2064" y="1392"/>
                <a:ext cx="144" cy="96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7438" name="Text Box 14"/>
            <p:cNvSpPr txBox="1">
              <a:spLocks noChangeArrowheads="1"/>
            </p:cNvSpPr>
            <p:nvPr/>
          </p:nvSpPr>
          <p:spPr bwMode="auto">
            <a:xfrm>
              <a:off x="912" y="2160"/>
              <a:ext cx="39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Aggregation: Sale consists of set of Items being sold.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Details: Composition</a:t>
            </a:r>
          </a:p>
        </p:txBody>
      </p:sp>
      <p:grpSp>
        <p:nvGrpSpPr>
          <p:cNvPr id="489508" name="Group 36"/>
          <p:cNvGrpSpPr>
            <a:grpSpLocks/>
          </p:cNvGrpSpPr>
          <p:nvPr/>
        </p:nvGrpSpPr>
        <p:grpSpPr bwMode="auto">
          <a:xfrm>
            <a:off x="1219200" y="1219200"/>
            <a:ext cx="7772400" cy="4786313"/>
            <a:chOff x="768" y="768"/>
            <a:chExt cx="4896" cy="3015"/>
          </a:xfrm>
        </p:grpSpPr>
        <p:sp>
          <p:nvSpPr>
            <p:cNvPr id="489475" name="Rectangle 3"/>
            <p:cNvSpPr>
              <a:spLocks noChangeArrowheads="1"/>
            </p:cNvSpPr>
            <p:nvPr/>
          </p:nvSpPr>
          <p:spPr bwMode="auto">
            <a:xfrm>
              <a:off x="816" y="768"/>
              <a:ext cx="912" cy="10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Bicycle</a:t>
              </a:r>
            </a:p>
          </p:txBody>
        </p:sp>
        <p:sp>
          <p:nvSpPr>
            <p:cNvPr id="489476" name="Line 4"/>
            <p:cNvSpPr>
              <a:spLocks noChangeShapeType="1"/>
            </p:cNvSpPr>
            <p:nvPr/>
          </p:nvSpPr>
          <p:spPr bwMode="auto">
            <a:xfrm>
              <a:off x="816" y="1008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77" name="Text Box 5"/>
            <p:cNvSpPr txBox="1">
              <a:spLocks noChangeArrowheads="1"/>
            </p:cNvSpPr>
            <p:nvPr/>
          </p:nvSpPr>
          <p:spPr bwMode="auto">
            <a:xfrm>
              <a:off x="816" y="1036"/>
              <a:ext cx="912" cy="5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Size</a:t>
              </a:r>
            </a:p>
            <a:p>
              <a:r>
                <a:rPr lang="en-US" sz="1600" b="1"/>
                <a:t>Model Type</a:t>
              </a:r>
            </a:p>
            <a:p>
              <a:r>
                <a:rPr lang="en-US" sz="1600" b="1"/>
                <a:t>… </a:t>
              </a:r>
            </a:p>
          </p:txBody>
        </p:sp>
        <p:sp>
          <p:nvSpPr>
            <p:cNvPr id="489478" name="Rectangle 6"/>
            <p:cNvSpPr>
              <a:spLocks noChangeArrowheads="1"/>
            </p:cNvSpPr>
            <p:nvPr/>
          </p:nvSpPr>
          <p:spPr bwMode="auto">
            <a:xfrm>
              <a:off x="2784" y="768"/>
              <a:ext cx="720" cy="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Wheels</a:t>
              </a:r>
            </a:p>
          </p:txBody>
        </p:sp>
        <p:sp>
          <p:nvSpPr>
            <p:cNvPr id="489479" name="Line 7"/>
            <p:cNvSpPr>
              <a:spLocks noChangeShapeType="1"/>
            </p:cNvSpPr>
            <p:nvPr/>
          </p:nvSpPr>
          <p:spPr bwMode="auto">
            <a:xfrm>
              <a:off x="2784" y="1008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80" name="Text Box 8"/>
            <p:cNvSpPr txBox="1">
              <a:spLocks noChangeArrowheads="1"/>
            </p:cNvSpPr>
            <p:nvPr/>
          </p:nvSpPr>
          <p:spPr bwMode="auto">
            <a:xfrm>
              <a:off x="2784" y="1037"/>
              <a:ext cx="672" cy="5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Rims</a:t>
              </a:r>
            </a:p>
            <a:p>
              <a:r>
                <a:rPr lang="en-US" sz="1600" b="1"/>
                <a:t>Spokes</a:t>
              </a:r>
            </a:p>
            <a:p>
              <a:r>
                <a:rPr lang="en-US" sz="1600" b="1"/>
                <a:t>…  </a:t>
              </a:r>
            </a:p>
          </p:txBody>
        </p:sp>
        <p:sp>
          <p:nvSpPr>
            <p:cNvPr id="489481" name="Text Box 9"/>
            <p:cNvSpPr txBox="1">
              <a:spLocks noChangeArrowheads="1"/>
            </p:cNvSpPr>
            <p:nvPr/>
          </p:nvSpPr>
          <p:spPr bwMode="auto">
            <a:xfrm>
              <a:off x="1776" y="1008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1</a:t>
              </a:r>
            </a:p>
          </p:txBody>
        </p:sp>
        <p:sp>
          <p:nvSpPr>
            <p:cNvPr id="489482" name="Text Box 10"/>
            <p:cNvSpPr txBox="1">
              <a:spLocks noChangeArrowheads="1"/>
            </p:cNvSpPr>
            <p:nvPr/>
          </p:nvSpPr>
          <p:spPr bwMode="auto">
            <a:xfrm>
              <a:off x="2592" y="1008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2</a:t>
              </a:r>
            </a:p>
          </p:txBody>
        </p:sp>
        <p:sp>
          <p:nvSpPr>
            <p:cNvPr id="489483" name="Text Box 11"/>
            <p:cNvSpPr txBox="1">
              <a:spLocks noChangeArrowheads="1"/>
            </p:cNvSpPr>
            <p:nvPr/>
          </p:nvSpPr>
          <p:spPr bwMode="auto">
            <a:xfrm>
              <a:off x="1920" y="1017"/>
              <a:ext cx="82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/>
                <a:t>built from</a:t>
              </a:r>
              <a:r>
                <a:rPr lang="en-US" sz="1600" b="1">
                  <a:sym typeface="Wingdings 3" pitchFamily="18" charset="2"/>
                </a:rPr>
                <a:t></a:t>
              </a:r>
              <a:endParaRPr lang="en-US" sz="1600" b="1"/>
            </a:p>
          </p:txBody>
        </p:sp>
        <p:sp>
          <p:nvSpPr>
            <p:cNvPr id="489484" name="AutoShape 12"/>
            <p:cNvSpPr>
              <a:spLocks noChangeArrowheads="1"/>
            </p:cNvSpPr>
            <p:nvPr/>
          </p:nvSpPr>
          <p:spPr bwMode="auto">
            <a:xfrm>
              <a:off x="1728" y="1200"/>
              <a:ext cx="144" cy="96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85" name="Text Box 13"/>
            <p:cNvSpPr txBox="1">
              <a:spLocks noChangeArrowheads="1"/>
            </p:cNvSpPr>
            <p:nvPr/>
          </p:nvSpPr>
          <p:spPr bwMode="auto">
            <a:xfrm>
              <a:off x="768" y="3552"/>
              <a:ext cx="48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Composition: aggregation where components become new object.</a:t>
              </a:r>
            </a:p>
          </p:txBody>
        </p:sp>
        <p:sp>
          <p:nvSpPr>
            <p:cNvPr id="489486" name="Rectangle 14"/>
            <p:cNvSpPr>
              <a:spLocks noChangeArrowheads="1"/>
            </p:cNvSpPr>
            <p:nvPr/>
          </p:nvSpPr>
          <p:spPr bwMode="auto">
            <a:xfrm>
              <a:off x="2784" y="1728"/>
              <a:ext cx="720" cy="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Crank</a:t>
              </a:r>
            </a:p>
          </p:txBody>
        </p:sp>
        <p:sp>
          <p:nvSpPr>
            <p:cNvPr id="489487" name="Line 15"/>
            <p:cNvSpPr>
              <a:spLocks noChangeShapeType="1"/>
            </p:cNvSpPr>
            <p:nvPr/>
          </p:nvSpPr>
          <p:spPr bwMode="auto">
            <a:xfrm>
              <a:off x="2784" y="1968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88" name="Text Box 16"/>
            <p:cNvSpPr txBox="1">
              <a:spLocks noChangeArrowheads="1"/>
            </p:cNvSpPr>
            <p:nvPr/>
          </p:nvSpPr>
          <p:spPr bwMode="auto">
            <a:xfrm>
              <a:off x="2784" y="2074"/>
              <a:ext cx="672" cy="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ItemID</a:t>
              </a:r>
            </a:p>
            <a:p>
              <a:r>
                <a:rPr lang="en-US" sz="1600" b="1"/>
                <a:t>Weight  </a:t>
              </a:r>
            </a:p>
          </p:txBody>
        </p:sp>
        <p:sp>
          <p:nvSpPr>
            <p:cNvPr id="489489" name="Rectangle 17"/>
            <p:cNvSpPr>
              <a:spLocks noChangeArrowheads="1"/>
            </p:cNvSpPr>
            <p:nvPr/>
          </p:nvSpPr>
          <p:spPr bwMode="auto">
            <a:xfrm>
              <a:off x="2784" y="2640"/>
              <a:ext cx="720" cy="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Stem</a:t>
              </a:r>
            </a:p>
          </p:txBody>
        </p:sp>
        <p:sp>
          <p:nvSpPr>
            <p:cNvPr id="489490" name="Line 18"/>
            <p:cNvSpPr>
              <a:spLocks noChangeShapeType="1"/>
            </p:cNvSpPr>
            <p:nvPr/>
          </p:nvSpPr>
          <p:spPr bwMode="auto">
            <a:xfrm>
              <a:off x="2784" y="2880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91" name="Text Box 19"/>
            <p:cNvSpPr txBox="1">
              <a:spLocks noChangeArrowheads="1"/>
            </p:cNvSpPr>
            <p:nvPr/>
          </p:nvSpPr>
          <p:spPr bwMode="auto">
            <a:xfrm>
              <a:off x="2784" y="2909"/>
              <a:ext cx="672" cy="5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ItemID</a:t>
              </a:r>
            </a:p>
            <a:p>
              <a:r>
                <a:rPr lang="en-US" sz="1600" b="1"/>
                <a:t>Weight</a:t>
              </a:r>
            </a:p>
            <a:p>
              <a:r>
                <a:rPr lang="en-US" sz="1600" b="1"/>
                <a:t>Size  </a:t>
              </a:r>
            </a:p>
          </p:txBody>
        </p:sp>
        <p:sp>
          <p:nvSpPr>
            <p:cNvPr id="489492" name="Line 20"/>
            <p:cNvSpPr>
              <a:spLocks noChangeShapeType="1"/>
            </p:cNvSpPr>
            <p:nvPr/>
          </p:nvSpPr>
          <p:spPr bwMode="auto">
            <a:xfrm>
              <a:off x="1872" y="1248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93" name="AutoShape 21"/>
            <p:cNvSpPr>
              <a:spLocks noChangeArrowheads="1"/>
            </p:cNvSpPr>
            <p:nvPr/>
          </p:nvSpPr>
          <p:spPr bwMode="auto">
            <a:xfrm rot="650186">
              <a:off x="1728" y="1296"/>
              <a:ext cx="144" cy="96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94" name="AutoShape 22"/>
            <p:cNvSpPr>
              <a:spLocks noChangeArrowheads="1"/>
            </p:cNvSpPr>
            <p:nvPr/>
          </p:nvSpPr>
          <p:spPr bwMode="auto">
            <a:xfrm rot="3127501">
              <a:off x="1728" y="1392"/>
              <a:ext cx="144" cy="96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95" name="Line 23"/>
            <p:cNvSpPr>
              <a:spLocks noChangeShapeType="1"/>
            </p:cNvSpPr>
            <p:nvPr/>
          </p:nvSpPr>
          <p:spPr bwMode="auto">
            <a:xfrm>
              <a:off x="1824" y="1344"/>
              <a:ext cx="96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96" name="Line 24"/>
            <p:cNvSpPr>
              <a:spLocks noChangeShapeType="1"/>
            </p:cNvSpPr>
            <p:nvPr/>
          </p:nvSpPr>
          <p:spPr bwMode="auto">
            <a:xfrm>
              <a:off x="1824" y="1488"/>
              <a:ext cx="960" cy="15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497" name="Text Box 25"/>
            <p:cNvSpPr txBox="1">
              <a:spLocks noChangeArrowheads="1"/>
            </p:cNvSpPr>
            <p:nvPr/>
          </p:nvSpPr>
          <p:spPr bwMode="auto">
            <a:xfrm>
              <a:off x="1872" y="1248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1</a:t>
              </a:r>
            </a:p>
          </p:txBody>
        </p:sp>
        <p:sp>
          <p:nvSpPr>
            <p:cNvPr id="489498" name="Text Box 26"/>
            <p:cNvSpPr txBox="1">
              <a:spLocks noChangeArrowheads="1"/>
            </p:cNvSpPr>
            <p:nvPr/>
          </p:nvSpPr>
          <p:spPr bwMode="auto">
            <a:xfrm>
              <a:off x="2592" y="177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1</a:t>
              </a:r>
            </a:p>
          </p:txBody>
        </p:sp>
        <p:sp>
          <p:nvSpPr>
            <p:cNvPr id="489499" name="Text Box 27"/>
            <p:cNvSpPr txBox="1">
              <a:spLocks noChangeArrowheads="1"/>
            </p:cNvSpPr>
            <p:nvPr/>
          </p:nvSpPr>
          <p:spPr bwMode="auto">
            <a:xfrm>
              <a:off x="2592" y="2688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1</a:t>
              </a:r>
            </a:p>
          </p:txBody>
        </p:sp>
        <p:sp>
          <p:nvSpPr>
            <p:cNvPr id="489500" name="Text Box 28"/>
            <p:cNvSpPr txBox="1">
              <a:spLocks noChangeArrowheads="1"/>
            </p:cNvSpPr>
            <p:nvPr/>
          </p:nvSpPr>
          <p:spPr bwMode="auto">
            <a:xfrm>
              <a:off x="1824" y="144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1</a:t>
              </a:r>
            </a:p>
          </p:txBody>
        </p:sp>
        <p:sp>
          <p:nvSpPr>
            <p:cNvPr id="489501" name="Rectangle 29"/>
            <p:cNvSpPr>
              <a:spLocks noChangeArrowheads="1"/>
            </p:cNvSpPr>
            <p:nvPr/>
          </p:nvSpPr>
          <p:spPr bwMode="auto">
            <a:xfrm>
              <a:off x="3984" y="816"/>
              <a:ext cx="1632" cy="2496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solidFill>
                    <a:srgbClr val="006600"/>
                  </a:solidFill>
                </a:rPr>
                <a:t>Bicycle</a:t>
              </a:r>
            </a:p>
          </p:txBody>
        </p:sp>
        <p:sp>
          <p:nvSpPr>
            <p:cNvPr id="489502" name="Line 30"/>
            <p:cNvSpPr>
              <a:spLocks noChangeShapeType="1"/>
            </p:cNvSpPr>
            <p:nvPr/>
          </p:nvSpPr>
          <p:spPr bwMode="auto">
            <a:xfrm>
              <a:off x="3984" y="1104"/>
              <a:ext cx="1632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503" name="Text Box 31"/>
            <p:cNvSpPr txBox="1">
              <a:spLocks noChangeArrowheads="1"/>
            </p:cNvSpPr>
            <p:nvPr/>
          </p:nvSpPr>
          <p:spPr bwMode="auto">
            <a:xfrm>
              <a:off x="3984" y="1104"/>
              <a:ext cx="912" cy="5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>
                  <a:solidFill>
                    <a:srgbClr val="006600"/>
                  </a:solidFill>
                </a:rPr>
                <a:t>Size</a:t>
              </a:r>
            </a:p>
            <a:p>
              <a:r>
                <a:rPr lang="en-US" sz="1600" b="1">
                  <a:solidFill>
                    <a:srgbClr val="006600"/>
                  </a:solidFill>
                </a:rPr>
                <a:t>Model Type</a:t>
              </a:r>
            </a:p>
            <a:p>
              <a:r>
                <a:rPr lang="en-US" sz="1600" b="1">
                  <a:solidFill>
                    <a:srgbClr val="006600"/>
                  </a:solidFill>
                </a:rPr>
                <a:t>… </a:t>
              </a:r>
            </a:p>
          </p:txBody>
        </p:sp>
        <p:sp>
          <p:nvSpPr>
            <p:cNvPr id="489504" name="Rectangle 32"/>
            <p:cNvSpPr>
              <a:spLocks noChangeArrowheads="1"/>
            </p:cNvSpPr>
            <p:nvPr/>
          </p:nvSpPr>
          <p:spPr bwMode="auto">
            <a:xfrm>
              <a:off x="4080" y="1632"/>
              <a:ext cx="124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Wheels</a:t>
              </a:r>
            </a:p>
          </p:txBody>
        </p:sp>
        <p:sp>
          <p:nvSpPr>
            <p:cNvPr id="489505" name="Rectangle 33"/>
            <p:cNvSpPr>
              <a:spLocks noChangeArrowheads="1"/>
            </p:cNvSpPr>
            <p:nvPr/>
          </p:nvSpPr>
          <p:spPr bwMode="auto">
            <a:xfrm>
              <a:off x="4080" y="2160"/>
              <a:ext cx="124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Crank</a:t>
              </a:r>
            </a:p>
          </p:txBody>
        </p:sp>
        <p:sp>
          <p:nvSpPr>
            <p:cNvPr id="489506" name="Rectangle 34"/>
            <p:cNvSpPr>
              <a:spLocks noChangeArrowheads="1"/>
            </p:cNvSpPr>
            <p:nvPr/>
          </p:nvSpPr>
          <p:spPr bwMode="auto">
            <a:xfrm>
              <a:off x="4080" y="2688"/>
              <a:ext cx="124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Stem</a:t>
              </a:r>
            </a:p>
          </p:txBody>
        </p:sp>
        <p:sp>
          <p:nvSpPr>
            <p:cNvPr id="489507" name="Text Box 35"/>
            <p:cNvSpPr txBox="1">
              <a:spLocks noChangeArrowheads="1"/>
            </p:cNvSpPr>
            <p:nvPr/>
          </p:nvSpPr>
          <p:spPr bwMode="auto">
            <a:xfrm>
              <a:off x="960" y="2688"/>
              <a:ext cx="1200" cy="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>
                  <a:solidFill>
                    <a:schemeClr val="tx2"/>
                  </a:solidFill>
                </a:rPr>
                <a:t>Two ways to display composition.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Details: Generalization </a:t>
            </a:r>
          </a:p>
        </p:txBody>
      </p:sp>
      <p:grpSp>
        <p:nvGrpSpPr>
          <p:cNvPr id="491538" name="Group 18"/>
          <p:cNvGrpSpPr>
            <a:grpSpLocks/>
          </p:cNvGrpSpPr>
          <p:nvPr/>
        </p:nvGrpSpPr>
        <p:grpSpPr bwMode="auto">
          <a:xfrm>
            <a:off x="1828800" y="1447800"/>
            <a:ext cx="6172200" cy="3886200"/>
            <a:chOff x="1152" y="912"/>
            <a:chExt cx="3888" cy="2448"/>
          </a:xfrm>
        </p:grpSpPr>
        <p:sp>
          <p:nvSpPr>
            <p:cNvPr id="491523" name="Rectangle 3"/>
            <p:cNvSpPr>
              <a:spLocks noChangeArrowheads="1"/>
            </p:cNvSpPr>
            <p:nvPr/>
          </p:nvSpPr>
          <p:spPr bwMode="auto">
            <a:xfrm>
              <a:off x="2592" y="912"/>
              <a:ext cx="1104" cy="110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/>
              <a:r>
                <a:rPr lang="en-US" sz="1800" b="1"/>
                <a:t>Animal</a:t>
              </a:r>
            </a:p>
          </p:txBody>
        </p:sp>
        <p:sp>
          <p:nvSpPr>
            <p:cNvPr id="491524" name="Rectangle 4"/>
            <p:cNvSpPr>
              <a:spLocks noChangeArrowheads="1"/>
            </p:cNvSpPr>
            <p:nvPr/>
          </p:nvSpPr>
          <p:spPr bwMode="auto">
            <a:xfrm>
              <a:off x="2592" y="1104"/>
              <a:ext cx="1104" cy="91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sz="1800" b="1"/>
                <a:t>DateBorn</a:t>
              </a:r>
            </a:p>
            <a:p>
              <a:r>
                <a:rPr lang="en-US" sz="1800" b="1"/>
                <a:t>Name</a:t>
              </a:r>
            </a:p>
            <a:p>
              <a:r>
                <a:rPr lang="en-US" sz="1800" b="1"/>
                <a:t>Gender</a:t>
              </a:r>
            </a:p>
            <a:p>
              <a:r>
                <a:rPr lang="en-US" sz="1800" b="1"/>
                <a:t>Color</a:t>
              </a:r>
            </a:p>
            <a:p>
              <a:r>
                <a:rPr lang="en-US" sz="1800" b="1"/>
                <a:t>ListPrice</a:t>
              </a:r>
            </a:p>
          </p:txBody>
        </p:sp>
        <p:sp>
          <p:nvSpPr>
            <p:cNvPr id="491525" name="Rectangle 5"/>
            <p:cNvSpPr>
              <a:spLocks noChangeArrowheads="1"/>
            </p:cNvSpPr>
            <p:nvPr/>
          </p:nvSpPr>
          <p:spPr bwMode="auto">
            <a:xfrm>
              <a:off x="1152" y="2592"/>
              <a:ext cx="1104" cy="69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/>
              <a:r>
                <a:rPr lang="en-US" sz="1800" b="1"/>
                <a:t>Mammal</a:t>
              </a:r>
            </a:p>
          </p:txBody>
        </p:sp>
        <p:sp>
          <p:nvSpPr>
            <p:cNvPr id="491526" name="Rectangle 6"/>
            <p:cNvSpPr>
              <a:spLocks noChangeArrowheads="1"/>
            </p:cNvSpPr>
            <p:nvPr/>
          </p:nvSpPr>
          <p:spPr bwMode="auto">
            <a:xfrm>
              <a:off x="1152" y="2784"/>
              <a:ext cx="110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r>
                <a:rPr lang="en-US" sz="1800" b="1"/>
                <a:t>LitterSize</a:t>
              </a:r>
            </a:p>
            <a:p>
              <a:r>
                <a:rPr lang="en-US" sz="1800" b="1"/>
                <a:t>TailLength</a:t>
              </a:r>
            </a:p>
            <a:p>
              <a:r>
                <a:rPr lang="en-US" sz="1800" b="1"/>
                <a:t>Claws</a:t>
              </a:r>
            </a:p>
          </p:txBody>
        </p:sp>
        <p:sp>
          <p:nvSpPr>
            <p:cNvPr id="491527" name="Rectangle 7"/>
            <p:cNvSpPr>
              <a:spLocks noChangeArrowheads="1"/>
            </p:cNvSpPr>
            <p:nvPr/>
          </p:nvSpPr>
          <p:spPr bwMode="auto">
            <a:xfrm>
              <a:off x="2592" y="2592"/>
              <a:ext cx="1104" cy="69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/>
              <a:r>
                <a:rPr lang="en-US" sz="1800" b="1"/>
                <a:t>Fish</a:t>
              </a:r>
            </a:p>
          </p:txBody>
        </p:sp>
        <p:sp>
          <p:nvSpPr>
            <p:cNvPr id="491528" name="Rectangle 8"/>
            <p:cNvSpPr>
              <a:spLocks noChangeArrowheads="1"/>
            </p:cNvSpPr>
            <p:nvPr/>
          </p:nvSpPr>
          <p:spPr bwMode="auto">
            <a:xfrm>
              <a:off x="2592" y="2784"/>
              <a:ext cx="110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r>
                <a:rPr lang="en-US" sz="1800" b="1"/>
                <a:t>FreshWater</a:t>
              </a:r>
            </a:p>
            <a:p>
              <a:r>
                <a:rPr lang="en-US" sz="1800" b="1"/>
                <a:t>ScaleCondition</a:t>
              </a:r>
            </a:p>
          </p:txBody>
        </p:sp>
        <p:sp>
          <p:nvSpPr>
            <p:cNvPr id="491529" name="Rectangle 9"/>
            <p:cNvSpPr>
              <a:spLocks noChangeArrowheads="1"/>
            </p:cNvSpPr>
            <p:nvPr/>
          </p:nvSpPr>
          <p:spPr bwMode="auto">
            <a:xfrm>
              <a:off x="3936" y="2592"/>
              <a:ext cx="1104" cy="69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/>
              <a:r>
                <a:rPr lang="en-US" sz="1800" b="1"/>
                <a:t>Spider</a:t>
              </a:r>
            </a:p>
          </p:txBody>
        </p:sp>
        <p:sp>
          <p:nvSpPr>
            <p:cNvPr id="491530" name="Rectangle 10"/>
            <p:cNvSpPr>
              <a:spLocks noChangeArrowheads="1"/>
            </p:cNvSpPr>
            <p:nvPr/>
          </p:nvSpPr>
          <p:spPr bwMode="auto">
            <a:xfrm>
              <a:off x="3936" y="2784"/>
              <a:ext cx="110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r>
                <a:rPr lang="en-US" sz="1800" b="1"/>
                <a:t>Venomous</a:t>
              </a:r>
            </a:p>
            <a:p>
              <a:r>
                <a:rPr lang="en-US" sz="1800" b="1"/>
                <a:t>Habitat</a:t>
              </a:r>
            </a:p>
          </p:txBody>
        </p:sp>
        <p:sp>
          <p:nvSpPr>
            <p:cNvPr id="491531" name="Line 11"/>
            <p:cNvSpPr>
              <a:spLocks noChangeShapeType="1"/>
            </p:cNvSpPr>
            <p:nvPr/>
          </p:nvSpPr>
          <p:spPr bwMode="auto">
            <a:xfrm>
              <a:off x="1776" y="2304"/>
              <a:ext cx="27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491532" name="AutoShape 12"/>
            <p:cNvSpPr>
              <a:spLocks noChangeArrowheads="1"/>
            </p:cNvSpPr>
            <p:nvPr/>
          </p:nvSpPr>
          <p:spPr bwMode="auto">
            <a:xfrm>
              <a:off x="3024" y="2016"/>
              <a:ext cx="144" cy="125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491533" name="Line 13"/>
            <p:cNvSpPr>
              <a:spLocks noChangeShapeType="1"/>
            </p:cNvSpPr>
            <p:nvPr/>
          </p:nvSpPr>
          <p:spPr bwMode="auto">
            <a:xfrm>
              <a:off x="1776" y="230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491534" name="Line 14"/>
            <p:cNvSpPr>
              <a:spLocks noChangeShapeType="1"/>
            </p:cNvSpPr>
            <p:nvPr/>
          </p:nvSpPr>
          <p:spPr bwMode="auto">
            <a:xfrm>
              <a:off x="3096" y="230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491535" name="Line 15"/>
            <p:cNvSpPr>
              <a:spLocks noChangeShapeType="1"/>
            </p:cNvSpPr>
            <p:nvPr/>
          </p:nvSpPr>
          <p:spPr bwMode="auto">
            <a:xfrm>
              <a:off x="4560" y="230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491536" name="Line 16"/>
            <p:cNvSpPr>
              <a:spLocks noChangeShapeType="1"/>
            </p:cNvSpPr>
            <p:nvPr/>
          </p:nvSpPr>
          <p:spPr bwMode="auto">
            <a:xfrm flipV="1">
              <a:off x="3096" y="21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491537" name="Text Box 17"/>
            <p:cNvSpPr txBox="1">
              <a:spLocks noChangeArrowheads="1"/>
            </p:cNvSpPr>
            <p:nvPr/>
          </p:nvSpPr>
          <p:spPr bwMode="auto">
            <a:xfrm>
              <a:off x="2264" y="2064"/>
              <a:ext cx="74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{disjoint}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Entities</a:t>
            </a:r>
            <a:r>
              <a:rPr lang="en-US" baseline="0" dirty="0"/>
              <a:t> / Classes</a:t>
            </a:r>
          </a:p>
          <a:p>
            <a:r>
              <a:rPr lang="en-US" baseline="0" dirty="0"/>
              <a:t>UML</a:t>
            </a:r>
          </a:p>
          <a:p>
            <a:r>
              <a:rPr lang="en-US" baseline="0" dirty="0"/>
              <a:t>Associations</a:t>
            </a:r>
          </a:p>
          <a:p>
            <a:r>
              <a:rPr lang="en-US" baseline="0" dirty="0"/>
              <a:t>Inheritance</a:t>
            </a:r>
          </a:p>
          <a:p>
            <a:r>
              <a:rPr lang="en-US" baseline="0" dirty="0" err="1"/>
              <a:t>PetStore</a:t>
            </a:r>
            <a:endParaRPr lang="en-US" baseline="0" dirty="0"/>
          </a:p>
          <a:p>
            <a:r>
              <a:rPr lang="en-US" dirty="0"/>
              <a:t>Data Types</a:t>
            </a:r>
          </a:p>
          <a:p>
            <a:r>
              <a:rPr lang="en-US" dirty="0"/>
              <a:t>Events</a:t>
            </a:r>
          </a:p>
          <a:p>
            <a:r>
              <a:rPr lang="en-US" dirty="0"/>
              <a:t>Rolling Thunder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Inheritance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19200"/>
            <a:ext cx="4419600" cy="51054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Class Definition—</a:t>
            </a:r>
            <a:br>
              <a:rPr lang="en-US" sz="2000"/>
            </a:br>
            <a:r>
              <a:rPr lang="en-US" sz="2000"/>
              <a:t>encapsulation</a:t>
            </a:r>
          </a:p>
          <a:p>
            <a:pPr lvl="1"/>
            <a:r>
              <a:rPr lang="en-US" sz="2000"/>
              <a:t>Class Name</a:t>
            </a:r>
          </a:p>
          <a:p>
            <a:pPr lvl="1"/>
            <a:r>
              <a:rPr lang="en-US" sz="2000"/>
              <a:t>Properties</a:t>
            </a:r>
          </a:p>
          <a:p>
            <a:pPr lvl="1"/>
            <a:r>
              <a:rPr lang="en-US" sz="2000"/>
              <a:t>Methods</a:t>
            </a:r>
          </a:p>
          <a:p>
            <a:r>
              <a:rPr lang="en-US" sz="2000"/>
              <a:t>Inheritance Relationships</a:t>
            </a:r>
          </a:p>
          <a:p>
            <a:pPr lvl="1"/>
            <a:r>
              <a:rPr lang="en-US" sz="2000"/>
              <a:t>Generic classes</a:t>
            </a:r>
          </a:p>
          <a:p>
            <a:pPr lvl="1"/>
            <a:r>
              <a:rPr lang="en-US" sz="2000"/>
              <a:t>Focus on differences</a:t>
            </a:r>
          </a:p>
          <a:p>
            <a:pPr lvl="1"/>
            <a:r>
              <a:rPr lang="en-US" sz="2000"/>
              <a:t>Polymorphism</a:t>
            </a:r>
          </a:p>
          <a:p>
            <a:pPr lvl="1"/>
            <a:r>
              <a:rPr lang="en-US" sz="2000"/>
              <a:t>Most existing DBMS </a:t>
            </a:r>
            <a:br>
              <a:rPr lang="en-US" sz="2000"/>
            </a:br>
            <a:r>
              <a:rPr lang="en-US" sz="2000"/>
              <a:t>do not handle inheritance</a:t>
            </a:r>
          </a:p>
        </p:txBody>
      </p:sp>
      <p:grpSp>
        <p:nvGrpSpPr>
          <p:cNvPr id="493596" name="Group 28"/>
          <p:cNvGrpSpPr>
            <a:grpSpLocks/>
          </p:cNvGrpSpPr>
          <p:nvPr/>
        </p:nvGrpSpPr>
        <p:grpSpPr bwMode="auto">
          <a:xfrm>
            <a:off x="4953000" y="990600"/>
            <a:ext cx="4191000" cy="5257800"/>
            <a:chOff x="3120" y="624"/>
            <a:chExt cx="2640" cy="3312"/>
          </a:xfrm>
        </p:grpSpPr>
        <p:sp>
          <p:nvSpPr>
            <p:cNvPr id="493595" name="Rectangle 27"/>
            <p:cNvSpPr>
              <a:spLocks noChangeArrowheads="1"/>
            </p:cNvSpPr>
            <p:nvPr/>
          </p:nvSpPr>
          <p:spPr bwMode="auto">
            <a:xfrm>
              <a:off x="3120" y="624"/>
              <a:ext cx="2640" cy="3312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3594" name="Group 26"/>
            <p:cNvGrpSpPr>
              <a:grpSpLocks/>
            </p:cNvGrpSpPr>
            <p:nvPr/>
          </p:nvGrpSpPr>
          <p:grpSpPr bwMode="auto">
            <a:xfrm>
              <a:off x="3172" y="705"/>
              <a:ext cx="2536" cy="3173"/>
              <a:chOff x="3172" y="705"/>
              <a:chExt cx="2536" cy="3173"/>
            </a:xfrm>
          </p:grpSpPr>
          <p:grpSp>
            <p:nvGrpSpPr>
              <p:cNvPr id="493572" name="Group 4"/>
              <p:cNvGrpSpPr>
                <a:grpSpLocks/>
              </p:cNvGrpSpPr>
              <p:nvPr/>
            </p:nvGrpSpPr>
            <p:grpSpPr bwMode="auto">
              <a:xfrm>
                <a:off x="4276" y="724"/>
                <a:ext cx="1048" cy="1192"/>
                <a:chOff x="4276" y="724"/>
                <a:chExt cx="1048" cy="1192"/>
              </a:xfrm>
            </p:grpSpPr>
            <p:sp>
              <p:nvSpPr>
                <p:cNvPr id="493573" name="Rectangle 5"/>
                <p:cNvSpPr>
                  <a:spLocks noChangeArrowheads="1"/>
                </p:cNvSpPr>
                <p:nvPr/>
              </p:nvSpPr>
              <p:spPr bwMode="auto">
                <a:xfrm>
                  <a:off x="4276" y="724"/>
                  <a:ext cx="1048" cy="18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pPr algn="ctr"/>
                  <a:r>
                    <a:rPr lang="en-US" sz="1600" b="1">
                      <a:solidFill>
                        <a:schemeClr val="folHlink"/>
                      </a:solidFill>
                    </a:rPr>
                    <a:t>Accounts</a:t>
                  </a:r>
                </a:p>
              </p:txBody>
            </p:sp>
            <p:sp>
              <p:nvSpPr>
                <p:cNvPr id="493574" name="Rectangle 6"/>
                <p:cNvSpPr>
                  <a:spLocks noChangeArrowheads="1"/>
                </p:cNvSpPr>
                <p:nvPr/>
              </p:nvSpPr>
              <p:spPr bwMode="auto">
                <a:xfrm>
                  <a:off x="4276" y="916"/>
                  <a:ext cx="1048" cy="616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AccountID</a:t>
                  </a:r>
                </a:p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CustomerID</a:t>
                  </a:r>
                </a:p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DateOpened</a:t>
                  </a:r>
                </a:p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CurrentBalance</a:t>
                  </a:r>
                </a:p>
              </p:txBody>
            </p:sp>
            <p:sp>
              <p:nvSpPr>
                <p:cNvPr id="493575" name="Rectangle 7"/>
                <p:cNvSpPr>
                  <a:spLocks noChangeArrowheads="1"/>
                </p:cNvSpPr>
                <p:nvPr/>
              </p:nvSpPr>
              <p:spPr bwMode="auto">
                <a:xfrm>
                  <a:off x="4276" y="1540"/>
                  <a:ext cx="1048" cy="376"/>
                </a:xfrm>
                <a:prstGeom prst="rect">
                  <a:avLst/>
                </a:prstGeom>
                <a:solidFill>
                  <a:srgbClr val="FFCC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OpenAccount</a:t>
                  </a:r>
                </a:p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CloseAccount</a:t>
                  </a:r>
                </a:p>
              </p:txBody>
            </p:sp>
          </p:grpSp>
          <p:sp>
            <p:nvSpPr>
              <p:cNvPr id="493576" name="Rectangle 8"/>
              <p:cNvSpPr>
                <a:spLocks noChangeArrowheads="1"/>
              </p:cNvSpPr>
              <p:nvPr/>
            </p:nvSpPr>
            <p:spPr bwMode="auto">
              <a:xfrm>
                <a:off x="3262" y="705"/>
                <a:ext cx="9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r"/>
                <a:r>
                  <a:rPr lang="en-US" sz="1800" b="1">
                    <a:solidFill>
                      <a:schemeClr val="folHlink"/>
                    </a:solidFill>
                  </a:rPr>
                  <a:t>Class name</a:t>
                </a:r>
              </a:p>
            </p:txBody>
          </p:sp>
          <p:sp>
            <p:nvSpPr>
              <p:cNvPr id="493577" name="Rectangle 9"/>
              <p:cNvSpPr>
                <a:spLocks noChangeArrowheads="1"/>
              </p:cNvSpPr>
              <p:nvPr/>
            </p:nvSpPr>
            <p:spPr bwMode="auto">
              <a:xfrm>
                <a:off x="3350" y="1089"/>
                <a:ext cx="8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r"/>
                <a:r>
                  <a:rPr lang="en-US" sz="1800" b="1">
                    <a:solidFill>
                      <a:schemeClr val="folHlink"/>
                    </a:solidFill>
                  </a:rPr>
                  <a:t>Properties</a:t>
                </a:r>
              </a:p>
            </p:txBody>
          </p:sp>
          <p:sp>
            <p:nvSpPr>
              <p:cNvPr id="493578" name="Rectangle 10"/>
              <p:cNvSpPr>
                <a:spLocks noChangeArrowheads="1"/>
              </p:cNvSpPr>
              <p:nvPr/>
            </p:nvSpPr>
            <p:spPr bwMode="auto">
              <a:xfrm>
                <a:off x="3470" y="1569"/>
                <a:ext cx="7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algn="r"/>
                <a:r>
                  <a:rPr lang="en-US" sz="1800" b="1">
                    <a:solidFill>
                      <a:schemeClr val="folHlink"/>
                    </a:solidFill>
                  </a:rPr>
                  <a:t>Methods</a:t>
                </a:r>
              </a:p>
            </p:txBody>
          </p:sp>
          <p:grpSp>
            <p:nvGrpSpPr>
              <p:cNvPr id="493579" name="Group 11"/>
              <p:cNvGrpSpPr>
                <a:grpSpLocks/>
              </p:cNvGrpSpPr>
              <p:nvPr/>
            </p:nvGrpSpPr>
            <p:grpSpPr bwMode="auto">
              <a:xfrm>
                <a:off x="3172" y="2404"/>
                <a:ext cx="1096" cy="1192"/>
                <a:chOff x="3172" y="2404"/>
                <a:chExt cx="1096" cy="1192"/>
              </a:xfrm>
            </p:grpSpPr>
            <p:sp>
              <p:nvSpPr>
                <p:cNvPr id="493580" name="Rectangle 12"/>
                <p:cNvSpPr>
                  <a:spLocks noChangeArrowheads="1"/>
                </p:cNvSpPr>
                <p:nvPr/>
              </p:nvSpPr>
              <p:spPr bwMode="auto">
                <a:xfrm>
                  <a:off x="3172" y="2404"/>
                  <a:ext cx="1096" cy="18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pPr algn="ctr"/>
                  <a:r>
                    <a:rPr lang="en-US" sz="1600" b="1">
                      <a:solidFill>
                        <a:schemeClr val="folHlink"/>
                      </a:solidFill>
                    </a:rPr>
                    <a:t>Savings Accounts</a:t>
                  </a:r>
                </a:p>
              </p:txBody>
            </p:sp>
            <p:sp>
              <p:nvSpPr>
                <p:cNvPr id="49358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72" y="2596"/>
                  <a:ext cx="1096" cy="616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InterestRate</a:t>
                  </a:r>
                </a:p>
              </p:txBody>
            </p:sp>
            <p:sp>
              <p:nvSpPr>
                <p:cNvPr id="493582" name="Rectangle 14"/>
                <p:cNvSpPr>
                  <a:spLocks noChangeArrowheads="1"/>
                </p:cNvSpPr>
                <p:nvPr/>
              </p:nvSpPr>
              <p:spPr bwMode="auto">
                <a:xfrm>
                  <a:off x="3172" y="3220"/>
                  <a:ext cx="1096" cy="376"/>
                </a:xfrm>
                <a:prstGeom prst="rect">
                  <a:avLst/>
                </a:prstGeom>
                <a:solidFill>
                  <a:srgbClr val="FFCC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PayInterest</a:t>
                  </a:r>
                </a:p>
              </p:txBody>
            </p:sp>
          </p:grpSp>
          <p:grpSp>
            <p:nvGrpSpPr>
              <p:cNvPr id="493583" name="Group 15"/>
              <p:cNvGrpSpPr>
                <a:grpSpLocks/>
              </p:cNvGrpSpPr>
              <p:nvPr/>
            </p:nvGrpSpPr>
            <p:grpSpPr bwMode="auto">
              <a:xfrm>
                <a:off x="4563" y="2404"/>
                <a:ext cx="1145" cy="1192"/>
                <a:chOff x="4563" y="2404"/>
                <a:chExt cx="1145" cy="1192"/>
              </a:xfrm>
            </p:grpSpPr>
            <p:sp>
              <p:nvSpPr>
                <p:cNvPr id="493584" name="Rectangle 16"/>
                <p:cNvSpPr>
                  <a:spLocks noChangeArrowheads="1"/>
                </p:cNvSpPr>
                <p:nvPr/>
              </p:nvSpPr>
              <p:spPr bwMode="auto">
                <a:xfrm>
                  <a:off x="4563" y="2404"/>
                  <a:ext cx="1145" cy="18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pPr algn="ctr"/>
                  <a:r>
                    <a:rPr lang="en-US" sz="1600" b="1">
                      <a:solidFill>
                        <a:schemeClr val="folHlink"/>
                      </a:solidFill>
                    </a:rPr>
                    <a:t>Checking Accounts</a:t>
                  </a:r>
                </a:p>
              </p:txBody>
            </p:sp>
            <p:sp>
              <p:nvSpPr>
                <p:cNvPr id="493585" name="Rectangle 17"/>
                <p:cNvSpPr>
                  <a:spLocks noChangeArrowheads="1"/>
                </p:cNvSpPr>
                <p:nvPr/>
              </p:nvSpPr>
              <p:spPr bwMode="auto">
                <a:xfrm>
                  <a:off x="4563" y="2596"/>
                  <a:ext cx="1145" cy="616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MinimumBalance</a:t>
                  </a:r>
                </a:p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Overdrafts</a:t>
                  </a:r>
                </a:p>
              </p:txBody>
            </p:sp>
            <p:sp>
              <p:nvSpPr>
                <p:cNvPr id="493586" name="Rectangle 18"/>
                <p:cNvSpPr>
                  <a:spLocks noChangeArrowheads="1"/>
                </p:cNvSpPr>
                <p:nvPr/>
              </p:nvSpPr>
              <p:spPr bwMode="auto">
                <a:xfrm>
                  <a:off x="4563" y="3220"/>
                  <a:ext cx="1145" cy="376"/>
                </a:xfrm>
                <a:prstGeom prst="rect">
                  <a:avLst/>
                </a:prstGeom>
                <a:solidFill>
                  <a:srgbClr val="FFCC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/>
                <a:lstStyle/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BillOverdraftFees</a:t>
                  </a:r>
                </a:p>
                <a:p>
                  <a:r>
                    <a:rPr lang="en-US" sz="1600" b="1">
                      <a:solidFill>
                        <a:schemeClr val="folHlink"/>
                      </a:solidFill>
                    </a:rPr>
                    <a:t>CloseAccount</a:t>
                  </a:r>
                </a:p>
              </p:txBody>
            </p:sp>
          </p:grpSp>
          <p:sp>
            <p:nvSpPr>
              <p:cNvPr id="493587" name="Line 19"/>
              <p:cNvSpPr>
                <a:spLocks noChangeShapeType="1"/>
              </p:cNvSpPr>
              <p:nvPr/>
            </p:nvSpPr>
            <p:spPr bwMode="auto">
              <a:xfrm flipH="1">
                <a:off x="3552" y="1968"/>
                <a:ext cx="864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8" name="Line 20"/>
              <p:cNvSpPr>
                <a:spLocks noChangeShapeType="1"/>
              </p:cNvSpPr>
              <p:nvPr/>
            </p:nvSpPr>
            <p:spPr bwMode="auto">
              <a:xfrm>
                <a:off x="4944" y="2016"/>
                <a:ext cx="288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9" name="Rectangle 21"/>
              <p:cNvSpPr>
                <a:spLocks noChangeArrowheads="1"/>
              </p:cNvSpPr>
              <p:nvPr/>
            </p:nvSpPr>
            <p:spPr bwMode="auto">
              <a:xfrm>
                <a:off x="4022" y="2102"/>
                <a:ext cx="11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>
                    <a:solidFill>
                      <a:schemeClr val="folHlink"/>
                    </a:solidFill>
                  </a:rPr>
                  <a:t>Inheritance</a:t>
                </a:r>
              </a:p>
            </p:txBody>
          </p:sp>
          <p:sp>
            <p:nvSpPr>
              <p:cNvPr id="493590" name="Rectangle 22"/>
              <p:cNvSpPr>
                <a:spLocks noChangeArrowheads="1"/>
              </p:cNvSpPr>
              <p:nvPr/>
            </p:nvSpPr>
            <p:spPr bwMode="auto">
              <a:xfrm>
                <a:off x="3542" y="3590"/>
                <a:ext cx="144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>
                    <a:solidFill>
                      <a:schemeClr val="folHlink"/>
                    </a:solidFill>
                  </a:rPr>
                  <a:t>Polymorphism</a:t>
                </a:r>
              </a:p>
            </p:txBody>
          </p:sp>
          <p:sp>
            <p:nvSpPr>
              <p:cNvPr id="493591" name="Line 23"/>
              <p:cNvSpPr>
                <a:spLocks noChangeShapeType="1"/>
              </p:cNvSpPr>
              <p:nvPr/>
            </p:nvSpPr>
            <p:spPr bwMode="auto">
              <a:xfrm flipV="1">
                <a:off x="4848" y="3552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2" name="AutoShape 24"/>
              <p:cNvSpPr>
                <a:spLocks noChangeArrowheads="1"/>
              </p:cNvSpPr>
              <p:nvPr/>
            </p:nvSpPr>
            <p:spPr bwMode="auto">
              <a:xfrm rot="2263159">
                <a:off x="4368" y="1872"/>
                <a:ext cx="144" cy="12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493593" name="AutoShape 25"/>
              <p:cNvSpPr>
                <a:spLocks noChangeArrowheads="1"/>
              </p:cNvSpPr>
              <p:nvPr/>
            </p:nvSpPr>
            <p:spPr bwMode="auto">
              <a:xfrm rot="-2261239">
                <a:off x="4848" y="1920"/>
                <a:ext cx="144" cy="12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Parents</a:t>
            </a:r>
          </a:p>
        </p:txBody>
      </p:sp>
      <p:grpSp>
        <p:nvGrpSpPr>
          <p:cNvPr id="495656" name="Group 40"/>
          <p:cNvGrpSpPr>
            <a:grpSpLocks/>
          </p:cNvGrpSpPr>
          <p:nvPr/>
        </p:nvGrpSpPr>
        <p:grpSpPr bwMode="auto">
          <a:xfrm>
            <a:off x="990600" y="1524000"/>
            <a:ext cx="6934200" cy="3276600"/>
            <a:chOff x="1056" y="1008"/>
            <a:chExt cx="4368" cy="2064"/>
          </a:xfrm>
        </p:grpSpPr>
        <p:sp>
          <p:nvSpPr>
            <p:cNvPr id="495619" name="Rectangle 3"/>
            <p:cNvSpPr>
              <a:spLocks noChangeArrowheads="1"/>
            </p:cNvSpPr>
            <p:nvPr/>
          </p:nvSpPr>
          <p:spPr bwMode="auto">
            <a:xfrm>
              <a:off x="2736" y="1008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Vehicle</a:t>
              </a:r>
            </a:p>
          </p:txBody>
        </p:sp>
        <p:sp>
          <p:nvSpPr>
            <p:cNvPr id="495621" name="Rectangle 5"/>
            <p:cNvSpPr>
              <a:spLocks noChangeArrowheads="1"/>
            </p:cNvSpPr>
            <p:nvPr/>
          </p:nvSpPr>
          <p:spPr bwMode="auto">
            <a:xfrm>
              <a:off x="2112" y="1776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Human </a:t>
              </a:r>
            </a:p>
            <a:p>
              <a:pPr algn="ctr"/>
              <a:r>
                <a:rPr lang="en-US" sz="1800" b="1"/>
                <a:t>Powered</a:t>
              </a:r>
            </a:p>
          </p:txBody>
        </p:sp>
        <p:sp>
          <p:nvSpPr>
            <p:cNvPr id="495622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Motorized</a:t>
              </a:r>
            </a:p>
          </p:txBody>
        </p:sp>
        <p:sp>
          <p:nvSpPr>
            <p:cNvPr id="495623" name="Rectangle 7"/>
            <p:cNvSpPr>
              <a:spLocks noChangeArrowheads="1"/>
            </p:cNvSpPr>
            <p:nvPr/>
          </p:nvSpPr>
          <p:spPr bwMode="auto">
            <a:xfrm>
              <a:off x="3456" y="1776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On-Road</a:t>
              </a:r>
            </a:p>
          </p:txBody>
        </p:sp>
        <p:sp>
          <p:nvSpPr>
            <p:cNvPr id="495624" name="Rectangle 8"/>
            <p:cNvSpPr>
              <a:spLocks noChangeArrowheads="1"/>
            </p:cNvSpPr>
            <p:nvPr/>
          </p:nvSpPr>
          <p:spPr bwMode="auto">
            <a:xfrm>
              <a:off x="4512" y="1776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Off-Road</a:t>
              </a:r>
            </a:p>
          </p:txBody>
        </p:sp>
        <p:sp>
          <p:nvSpPr>
            <p:cNvPr id="495625" name="Rectangle 9"/>
            <p:cNvSpPr>
              <a:spLocks noChangeArrowheads="1"/>
            </p:cNvSpPr>
            <p:nvPr/>
          </p:nvSpPr>
          <p:spPr bwMode="auto">
            <a:xfrm>
              <a:off x="1632" y="2736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Car</a:t>
              </a:r>
            </a:p>
          </p:txBody>
        </p:sp>
        <p:sp>
          <p:nvSpPr>
            <p:cNvPr id="495626" name="Rectangle 10"/>
            <p:cNvSpPr>
              <a:spLocks noChangeArrowheads="1"/>
            </p:cNvSpPr>
            <p:nvPr/>
          </p:nvSpPr>
          <p:spPr bwMode="auto">
            <a:xfrm>
              <a:off x="3456" y="2736"/>
              <a:ext cx="912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Bicycle</a:t>
              </a:r>
            </a:p>
          </p:txBody>
        </p:sp>
        <p:sp>
          <p:nvSpPr>
            <p:cNvPr id="495644" name="Line 28"/>
            <p:cNvSpPr>
              <a:spLocks noChangeShapeType="1"/>
            </p:cNvSpPr>
            <p:nvPr/>
          </p:nvSpPr>
          <p:spPr bwMode="auto">
            <a:xfrm>
              <a:off x="3888" y="24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45" name="Text Box 29"/>
            <p:cNvSpPr txBox="1">
              <a:spLocks noChangeArrowheads="1"/>
            </p:cNvSpPr>
            <p:nvPr/>
          </p:nvSpPr>
          <p:spPr bwMode="auto">
            <a:xfrm>
              <a:off x="4032" y="2304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or</a:t>
              </a:r>
            </a:p>
          </p:txBody>
        </p:sp>
        <p:sp>
          <p:nvSpPr>
            <p:cNvPr id="495647" name="Line 31"/>
            <p:cNvSpPr>
              <a:spLocks noChangeShapeType="1"/>
            </p:cNvSpPr>
            <p:nvPr/>
          </p:nvSpPr>
          <p:spPr bwMode="auto">
            <a:xfrm flipV="1">
              <a:off x="1488" y="1344"/>
              <a:ext cx="1392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48" name="Line 32"/>
            <p:cNvSpPr>
              <a:spLocks noChangeShapeType="1"/>
            </p:cNvSpPr>
            <p:nvPr/>
          </p:nvSpPr>
          <p:spPr bwMode="auto">
            <a:xfrm flipV="1">
              <a:off x="2544" y="1344"/>
              <a:ext cx="432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49" name="Line 33"/>
            <p:cNvSpPr>
              <a:spLocks noChangeShapeType="1"/>
            </p:cNvSpPr>
            <p:nvPr/>
          </p:nvSpPr>
          <p:spPr bwMode="auto">
            <a:xfrm flipH="1" flipV="1">
              <a:off x="3312" y="1344"/>
              <a:ext cx="624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50" name="Line 34"/>
            <p:cNvSpPr>
              <a:spLocks noChangeShapeType="1"/>
            </p:cNvSpPr>
            <p:nvPr/>
          </p:nvSpPr>
          <p:spPr bwMode="auto">
            <a:xfrm flipH="1" flipV="1">
              <a:off x="3600" y="1344"/>
              <a:ext cx="1392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51" name="Line 35"/>
            <p:cNvSpPr>
              <a:spLocks noChangeShapeType="1"/>
            </p:cNvSpPr>
            <p:nvPr/>
          </p:nvSpPr>
          <p:spPr bwMode="auto">
            <a:xfrm flipH="1" flipV="1">
              <a:off x="2544" y="2112"/>
              <a:ext cx="1152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52" name="Line 36"/>
            <p:cNvSpPr>
              <a:spLocks noChangeShapeType="1"/>
            </p:cNvSpPr>
            <p:nvPr/>
          </p:nvSpPr>
          <p:spPr bwMode="auto">
            <a:xfrm flipV="1">
              <a:off x="2208" y="2112"/>
              <a:ext cx="148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53" name="Line 37"/>
            <p:cNvSpPr>
              <a:spLocks noChangeShapeType="1"/>
            </p:cNvSpPr>
            <p:nvPr/>
          </p:nvSpPr>
          <p:spPr bwMode="auto">
            <a:xfrm flipH="1" flipV="1">
              <a:off x="1440" y="2112"/>
              <a:ext cx="48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54" name="Line 38"/>
            <p:cNvSpPr>
              <a:spLocks noChangeShapeType="1"/>
            </p:cNvSpPr>
            <p:nvPr/>
          </p:nvSpPr>
          <p:spPr bwMode="auto">
            <a:xfrm flipV="1">
              <a:off x="3936" y="2112"/>
              <a:ext cx="9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655" name="Line 39"/>
            <p:cNvSpPr>
              <a:spLocks noChangeShapeType="1"/>
            </p:cNvSpPr>
            <p:nvPr/>
          </p:nvSpPr>
          <p:spPr bwMode="auto">
            <a:xfrm flipV="1">
              <a:off x="3936" y="2112"/>
              <a:ext cx="105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Details: Reflexive Relationship</a:t>
            </a:r>
          </a:p>
        </p:txBody>
      </p:sp>
      <p:grpSp>
        <p:nvGrpSpPr>
          <p:cNvPr id="497675" name="Group 11"/>
          <p:cNvGrpSpPr>
            <a:grpSpLocks/>
          </p:cNvGrpSpPr>
          <p:nvPr/>
        </p:nvGrpSpPr>
        <p:grpSpPr bwMode="auto">
          <a:xfrm>
            <a:off x="2895600" y="2286000"/>
            <a:ext cx="2968625" cy="1905000"/>
            <a:chOff x="1824" y="1440"/>
            <a:chExt cx="1870" cy="1200"/>
          </a:xfrm>
        </p:grpSpPr>
        <p:sp>
          <p:nvSpPr>
            <p:cNvPr id="497667" name="Rectangle 3"/>
            <p:cNvSpPr>
              <a:spLocks noChangeArrowheads="1"/>
            </p:cNvSpPr>
            <p:nvPr/>
          </p:nvSpPr>
          <p:spPr bwMode="auto">
            <a:xfrm>
              <a:off x="1824" y="2112"/>
              <a:ext cx="960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Employee</a:t>
              </a:r>
            </a:p>
          </p:txBody>
        </p:sp>
        <p:sp>
          <p:nvSpPr>
            <p:cNvPr id="497668" name="Freeform 4"/>
            <p:cNvSpPr>
              <a:spLocks/>
            </p:cNvSpPr>
            <p:nvPr/>
          </p:nvSpPr>
          <p:spPr bwMode="auto">
            <a:xfrm>
              <a:off x="2592" y="1728"/>
              <a:ext cx="768" cy="624"/>
            </a:xfrm>
            <a:custGeom>
              <a:avLst/>
              <a:gdLst/>
              <a:ahLst/>
              <a:cxnLst>
                <a:cxn ang="0">
                  <a:pos x="198" y="624"/>
                </a:cxn>
                <a:cxn ang="0">
                  <a:pos x="768" y="624"/>
                </a:cxn>
                <a:cxn ang="0">
                  <a:pos x="768" y="0"/>
                </a:cxn>
                <a:cxn ang="0">
                  <a:pos x="0" y="0"/>
                </a:cxn>
                <a:cxn ang="0">
                  <a:pos x="0" y="384"/>
                </a:cxn>
              </a:cxnLst>
              <a:rect l="0" t="0" r="r" b="b"/>
              <a:pathLst>
                <a:path w="768" h="624">
                  <a:moveTo>
                    <a:pt x="198" y="624"/>
                  </a:moveTo>
                  <a:lnTo>
                    <a:pt x="768" y="624"/>
                  </a:lnTo>
                  <a:lnTo>
                    <a:pt x="768" y="0"/>
                  </a:lnTo>
                  <a:lnTo>
                    <a:pt x="0" y="0"/>
                  </a:lnTo>
                  <a:lnTo>
                    <a:pt x="0" y="38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7669" name="Text Box 5"/>
            <p:cNvSpPr txBox="1">
              <a:spLocks noChangeArrowheads="1"/>
            </p:cNvSpPr>
            <p:nvPr/>
          </p:nvSpPr>
          <p:spPr bwMode="auto">
            <a:xfrm>
              <a:off x="2777" y="2287"/>
              <a:ext cx="91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manager</a:t>
              </a:r>
            </a:p>
          </p:txBody>
        </p:sp>
        <p:sp>
          <p:nvSpPr>
            <p:cNvPr id="497670" name="Text Box 6"/>
            <p:cNvSpPr txBox="1">
              <a:spLocks noChangeArrowheads="1"/>
            </p:cNvSpPr>
            <p:nvPr/>
          </p:nvSpPr>
          <p:spPr bwMode="auto">
            <a:xfrm>
              <a:off x="2840" y="2121"/>
              <a:ext cx="52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0…1</a:t>
              </a:r>
            </a:p>
          </p:txBody>
        </p:sp>
        <p:sp>
          <p:nvSpPr>
            <p:cNvPr id="497671" name="Text Box 7"/>
            <p:cNvSpPr txBox="1">
              <a:spLocks noChangeArrowheads="1"/>
            </p:cNvSpPr>
            <p:nvPr/>
          </p:nvSpPr>
          <p:spPr bwMode="auto">
            <a:xfrm>
              <a:off x="1824" y="1776"/>
              <a:ext cx="74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worker</a:t>
              </a:r>
            </a:p>
          </p:txBody>
        </p:sp>
        <p:sp>
          <p:nvSpPr>
            <p:cNvPr id="497672" name="Text Box 8"/>
            <p:cNvSpPr txBox="1">
              <a:spLocks noChangeArrowheads="1"/>
            </p:cNvSpPr>
            <p:nvPr/>
          </p:nvSpPr>
          <p:spPr bwMode="auto">
            <a:xfrm>
              <a:off x="2585" y="1843"/>
              <a:ext cx="191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*</a:t>
              </a:r>
            </a:p>
          </p:txBody>
        </p:sp>
        <p:sp>
          <p:nvSpPr>
            <p:cNvPr id="497673" name="Text Box 9"/>
            <p:cNvSpPr txBox="1">
              <a:spLocks noChangeArrowheads="1"/>
            </p:cNvSpPr>
            <p:nvPr/>
          </p:nvSpPr>
          <p:spPr bwMode="auto">
            <a:xfrm>
              <a:off x="2448" y="1440"/>
              <a:ext cx="112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ym typeface="Wingdings 3" pitchFamily="18" charset="2"/>
                </a:rPr>
                <a:t></a:t>
              </a:r>
              <a:r>
                <a:rPr lang="en-US" b="1"/>
                <a:t>manages</a:t>
              </a:r>
            </a:p>
          </p:txBody>
        </p:sp>
      </p:grpSp>
      <p:sp>
        <p:nvSpPr>
          <p:cNvPr id="497674" name="Text Box 10"/>
          <p:cNvSpPr txBox="1">
            <a:spLocks noChangeArrowheads="1"/>
          </p:cNvSpPr>
          <p:nvPr/>
        </p:nvSpPr>
        <p:spPr bwMode="auto">
          <a:xfrm>
            <a:off x="990600" y="5181600"/>
            <a:ext cx="7893050" cy="779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A reflexive relationship is an association from one class back to itself.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In this example, an employee can also be manager of other employees.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Packages for High-Level Views</a:t>
            </a:r>
          </a:p>
        </p:txBody>
      </p:sp>
      <p:grpSp>
        <p:nvGrpSpPr>
          <p:cNvPr id="499736" name="Group 24"/>
          <p:cNvGrpSpPr>
            <a:grpSpLocks/>
          </p:cNvGrpSpPr>
          <p:nvPr/>
        </p:nvGrpSpPr>
        <p:grpSpPr bwMode="auto">
          <a:xfrm>
            <a:off x="1447800" y="1600200"/>
            <a:ext cx="7086600" cy="3657600"/>
            <a:chOff x="912" y="1008"/>
            <a:chExt cx="4464" cy="2304"/>
          </a:xfrm>
        </p:grpSpPr>
        <p:sp>
          <p:nvSpPr>
            <p:cNvPr id="499715" name="Rectangle 3"/>
            <p:cNvSpPr>
              <a:spLocks noChangeArrowheads="1"/>
            </p:cNvSpPr>
            <p:nvPr/>
          </p:nvSpPr>
          <p:spPr bwMode="auto">
            <a:xfrm>
              <a:off x="1584" y="1008"/>
              <a:ext cx="384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9716" name="Rectangle 4"/>
            <p:cNvSpPr>
              <a:spLocks noChangeArrowheads="1"/>
            </p:cNvSpPr>
            <p:nvPr/>
          </p:nvSpPr>
          <p:spPr bwMode="auto">
            <a:xfrm>
              <a:off x="1584" y="1152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10000"/>
                </a:spcBef>
              </a:pPr>
              <a:r>
                <a:rPr lang="en-US" sz="1800" b="1"/>
                <a:t>Purchase</a:t>
              </a:r>
            </a:p>
            <a:p>
              <a:pPr algn="ctr">
                <a:spcBef>
                  <a:spcPct val="10000"/>
                </a:spcBef>
              </a:pPr>
              <a:r>
                <a:rPr lang="en-US" sz="1800" b="1"/>
                <a:t>Animals</a:t>
              </a:r>
            </a:p>
          </p:txBody>
        </p:sp>
        <p:sp>
          <p:nvSpPr>
            <p:cNvPr id="499717" name="Rectangle 5"/>
            <p:cNvSpPr>
              <a:spLocks noChangeArrowheads="1"/>
            </p:cNvSpPr>
            <p:nvPr/>
          </p:nvSpPr>
          <p:spPr bwMode="auto">
            <a:xfrm>
              <a:off x="1584" y="2640"/>
              <a:ext cx="384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9718" name="Rectangle 6"/>
            <p:cNvSpPr>
              <a:spLocks noChangeArrowheads="1"/>
            </p:cNvSpPr>
            <p:nvPr/>
          </p:nvSpPr>
          <p:spPr bwMode="auto">
            <a:xfrm>
              <a:off x="1584" y="278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10000"/>
                </a:spcBef>
              </a:pPr>
              <a:r>
                <a:rPr lang="en-US" sz="1800" b="1"/>
                <a:t>Purchase</a:t>
              </a:r>
            </a:p>
            <a:p>
              <a:pPr algn="ctr">
                <a:spcBef>
                  <a:spcPct val="10000"/>
                </a:spcBef>
              </a:pPr>
              <a:r>
                <a:rPr lang="en-US" sz="1800" b="1"/>
                <a:t>Merchandise</a:t>
              </a:r>
            </a:p>
          </p:txBody>
        </p:sp>
        <p:sp>
          <p:nvSpPr>
            <p:cNvPr id="499719" name="Rectangle 7"/>
            <p:cNvSpPr>
              <a:spLocks noChangeArrowheads="1"/>
            </p:cNvSpPr>
            <p:nvPr/>
          </p:nvSpPr>
          <p:spPr bwMode="auto">
            <a:xfrm>
              <a:off x="3648" y="1008"/>
              <a:ext cx="384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9720" name="Rectangle 8"/>
            <p:cNvSpPr>
              <a:spLocks noChangeArrowheads="1"/>
            </p:cNvSpPr>
            <p:nvPr/>
          </p:nvSpPr>
          <p:spPr bwMode="auto">
            <a:xfrm>
              <a:off x="3648" y="1152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10000"/>
                </a:spcBef>
              </a:pPr>
              <a:r>
                <a:rPr lang="en-US" sz="1800" b="1"/>
                <a:t>Sell</a:t>
              </a:r>
            </a:p>
            <a:p>
              <a:pPr algn="ctr">
                <a:spcBef>
                  <a:spcPct val="10000"/>
                </a:spcBef>
              </a:pPr>
              <a:r>
                <a:rPr lang="en-US" sz="1800" b="1"/>
                <a:t>Animals</a:t>
              </a:r>
            </a:p>
          </p:txBody>
        </p:sp>
        <p:sp>
          <p:nvSpPr>
            <p:cNvPr id="499721" name="Rectangle 9"/>
            <p:cNvSpPr>
              <a:spLocks noChangeArrowheads="1"/>
            </p:cNvSpPr>
            <p:nvPr/>
          </p:nvSpPr>
          <p:spPr bwMode="auto">
            <a:xfrm>
              <a:off x="3648" y="2640"/>
              <a:ext cx="384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9722" name="Rectangle 10"/>
            <p:cNvSpPr>
              <a:spLocks noChangeArrowheads="1"/>
            </p:cNvSpPr>
            <p:nvPr/>
          </p:nvSpPr>
          <p:spPr bwMode="auto">
            <a:xfrm>
              <a:off x="3648" y="2784"/>
              <a:ext cx="1056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10000"/>
                </a:spcBef>
              </a:pPr>
              <a:r>
                <a:rPr lang="en-US" sz="1800" b="1"/>
                <a:t>Sell</a:t>
              </a:r>
            </a:p>
            <a:p>
              <a:pPr algn="ctr">
                <a:spcBef>
                  <a:spcPct val="10000"/>
                </a:spcBef>
              </a:pPr>
              <a:r>
                <a:rPr lang="en-US" sz="1800" b="1"/>
                <a:t>Merchandise</a:t>
              </a:r>
            </a:p>
          </p:txBody>
        </p:sp>
        <p:sp>
          <p:nvSpPr>
            <p:cNvPr id="499723" name="Rectangle 11"/>
            <p:cNvSpPr>
              <a:spLocks noChangeArrowheads="1"/>
            </p:cNvSpPr>
            <p:nvPr/>
          </p:nvSpPr>
          <p:spPr bwMode="auto">
            <a:xfrm>
              <a:off x="2688" y="2016"/>
              <a:ext cx="76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Employee</a:t>
              </a:r>
            </a:p>
          </p:txBody>
        </p:sp>
        <p:sp>
          <p:nvSpPr>
            <p:cNvPr id="499724" name="Rectangle 12"/>
            <p:cNvSpPr>
              <a:spLocks noChangeArrowheads="1"/>
            </p:cNvSpPr>
            <p:nvPr/>
          </p:nvSpPr>
          <p:spPr bwMode="auto">
            <a:xfrm>
              <a:off x="912" y="2016"/>
              <a:ext cx="76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Supplier</a:t>
              </a:r>
            </a:p>
          </p:txBody>
        </p:sp>
        <p:sp>
          <p:nvSpPr>
            <p:cNvPr id="499725" name="Rectangle 13"/>
            <p:cNvSpPr>
              <a:spLocks noChangeArrowheads="1"/>
            </p:cNvSpPr>
            <p:nvPr/>
          </p:nvSpPr>
          <p:spPr bwMode="auto">
            <a:xfrm>
              <a:off x="4608" y="2016"/>
              <a:ext cx="76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Customer</a:t>
              </a:r>
            </a:p>
          </p:txBody>
        </p:sp>
        <p:cxnSp>
          <p:nvCxnSpPr>
            <p:cNvPr id="499726" name="AutoShape 14"/>
            <p:cNvCxnSpPr>
              <a:cxnSpLocks noChangeShapeType="1"/>
              <a:stCxn id="499716" idx="1"/>
              <a:endCxn id="499724" idx="0"/>
            </p:cNvCxnSpPr>
            <p:nvPr/>
          </p:nvCxnSpPr>
          <p:spPr bwMode="auto">
            <a:xfrm rot="10800000" flipV="1">
              <a:off x="1296" y="1416"/>
              <a:ext cx="288" cy="60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99727" name="AutoShape 15"/>
            <p:cNvCxnSpPr>
              <a:cxnSpLocks noChangeShapeType="1"/>
              <a:stCxn id="499720" idx="1"/>
              <a:endCxn id="499716" idx="3"/>
            </p:cNvCxnSpPr>
            <p:nvPr/>
          </p:nvCxnSpPr>
          <p:spPr bwMode="auto">
            <a:xfrm rot="10800000">
              <a:off x="2640" y="1416"/>
              <a:ext cx="10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499728" name="AutoShape 16"/>
            <p:cNvCxnSpPr>
              <a:cxnSpLocks noChangeShapeType="1"/>
              <a:stCxn id="499718" idx="1"/>
              <a:endCxn id="499724" idx="2"/>
            </p:cNvCxnSpPr>
            <p:nvPr/>
          </p:nvCxnSpPr>
          <p:spPr bwMode="auto">
            <a:xfrm rot="10800000">
              <a:off x="1296" y="2400"/>
              <a:ext cx="288" cy="6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99729" name="AutoShape 17"/>
            <p:cNvCxnSpPr>
              <a:cxnSpLocks noChangeShapeType="1"/>
              <a:stCxn id="499722" idx="1"/>
              <a:endCxn id="499718" idx="3"/>
            </p:cNvCxnSpPr>
            <p:nvPr/>
          </p:nvCxnSpPr>
          <p:spPr bwMode="auto">
            <a:xfrm rot="10800000">
              <a:off x="2640" y="3048"/>
              <a:ext cx="10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499730" name="AutoShape 18"/>
            <p:cNvCxnSpPr>
              <a:cxnSpLocks noChangeShapeType="1"/>
              <a:stCxn id="499722" idx="3"/>
              <a:endCxn id="499725" idx="2"/>
            </p:cNvCxnSpPr>
            <p:nvPr/>
          </p:nvCxnSpPr>
          <p:spPr bwMode="auto">
            <a:xfrm flipV="1">
              <a:off x="4704" y="2400"/>
              <a:ext cx="288" cy="6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99731" name="AutoShape 19"/>
            <p:cNvCxnSpPr>
              <a:cxnSpLocks noChangeShapeType="1"/>
              <a:stCxn id="499720" idx="3"/>
              <a:endCxn id="499725" idx="0"/>
            </p:cNvCxnSpPr>
            <p:nvPr/>
          </p:nvCxnSpPr>
          <p:spPr bwMode="auto">
            <a:xfrm>
              <a:off x="4704" y="1416"/>
              <a:ext cx="288" cy="60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99732" name="AutoShape 20"/>
            <p:cNvCxnSpPr>
              <a:cxnSpLocks noChangeShapeType="1"/>
              <a:stCxn id="499720" idx="2"/>
              <a:endCxn id="499723" idx="3"/>
            </p:cNvCxnSpPr>
            <p:nvPr/>
          </p:nvCxnSpPr>
          <p:spPr bwMode="auto">
            <a:xfrm rot="5400000">
              <a:off x="3552" y="1584"/>
              <a:ext cx="528" cy="720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499733" name="AutoShape 21"/>
            <p:cNvCxnSpPr>
              <a:cxnSpLocks noChangeShapeType="1"/>
              <a:stCxn id="499722" idx="0"/>
              <a:endCxn id="499723" idx="3"/>
            </p:cNvCxnSpPr>
            <p:nvPr/>
          </p:nvCxnSpPr>
          <p:spPr bwMode="auto">
            <a:xfrm rot="5400000" flipH="1">
              <a:off x="3528" y="2136"/>
              <a:ext cx="576" cy="720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499734" name="AutoShape 22"/>
            <p:cNvCxnSpPr>
              <a:cxnSpLocks noChangeShapeType="1"/>
              <a:stCxn id="499716" idx="2"/>
              <a:endCxn id="499723" idx="1"/>
            </p:cNvCxnSpPr>
            <p:nvPr/>
          </p:nvCxnSpPr>
          <p:spPr bwMode="auto">
            <a:xfrm rot="16200000" flipH="1">
              <a:off x="2136" y="1656"/>
              <a:ext cx="528" cy="576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499735" name="AutoShape 23"/>
            <p:cNvCxnSpPr>
              <a:cxnSpLocks noChangeShapeType="1"/>
              <a:stCxn id="499718" idx="0"/>
              <a:endCxn id="499723" idx="1"/>
            </p:cNvCxnSpPr>
            <p:nvPr/>
          </p:nvCxnSpPr>
          <p:spPr bwMode="auto">
            <a:xfrm rot="16200000">
              <a:off x="2112" y="2208"/>
              <a:ext cx="576" cy="576"/>
            </a:xfrm>
            <a:prstGeom prst="curvedConnector2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PetStore Overview Class Diagram</a:t>
            </a:r>
          </a:p>
        </p:txBody>
      </p:sp>
      <p:grpSp>
        <p:nvGrpSpPr>
          <p:cNvPr id="501801" name="Group 41"/>
          <p:cNvGrpSpPr>
            <a:grpSpLocks/>
          </p:cNvGrpSpPr>
          <p:nvPr/>
        </p:nvGrpSpPr>
        <p:grpSpPr bwMode="auto">
          <a:xfrm>
            <a:off x="990600" y="1295400"/>
            <a:ext cx="7505700" cy="4633913"/>
            <a:chOff x="936" y="816"/>
            <a:chExt cx="4728" cy="2919"/>
          </a:xfrm>
        </p:grpSpPr>
        <p:sp>
          <p:nvSpPr>
            <p:cNvPr id="501763" name="Rectangle 3"/>
            <p:cNvSpPr>
              <a:spLocks noChangeArrowheads="1"/>
            </p:cNvSpPr>
            <p:nvPr/>
          </p:nvSpPr>
          <p:spPr bwMode="auto">
            <a:xfrm>
              <a:off x="2856" y="864"/>
              <a:ext cx="624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Animal</a:t>
              </a:r>
            </a:p>
          </p:txBody>
        </p:sp>
        <p:sp>
          <p:nvSpPr>
            <p:cNvPr id="501764" name="Rectangle 4"/>
            <p:cNvSpPr>
              <a:spLocks noChangeArrowheads="1"/>
            </p:cNvSpPr>
            <p:nvPr/>
          </p:nvSpPr>
          <p:spPr bwMode="auto">
            <a:xfrm>
              <a:off x="4992" y="2184"/>
              <a:ext cx="672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Customer</a:t>
              </a:r>
            </a:p>
          </p:txBody>
        </p:sp>
        <p:sp>
          <p:nvSpPr>
            <p:cNvPr id="501765" name="Rectangle 5"/>
            <p:cNvSpPr>
              <a:spLocks noChangeArrowheads="1"/>
            </p:cNvSpPr>
            <p:nvPr/>
          </p:nvSpPr>
          <p:spPr bwMode="auto">
            <a:xfrm>
              <a:off x="936" y="2184"/>
              <a:ext cx="624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Supplier</a:t>
              </a:r>
            </a:p>
          </p:txBody>
        </p:sp>
        <p:sp>
          <p:nvSpPr>
            <p:cNvPr id="501766" name="Rectangle 6"/>
            <p:cNvSpPr>
              <a:spLocks noChangeArrowheads="1"/>
            </p:cNvSpPr>
            <p:nvPr/>
          </p:nvSpPr>
          <p:spPr bwMode="auto">
            <a:xfrm>
              <a:off x="2736" y="3408"/>
              <a:ext cx="864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Merchandise</a:t>
              </a:r>
            </a:p>
          </p:txBody>
        </p:sp>
        <p:sp>
          <p:nvSpPr>
            <p:cNvPr id="501767" name="Rectangle 7"/>
            <p:cNvSpPr>
              <a:spLocks noChangeArrowheads="1"/>
            </p:cNvSpPr>
            <p:nvPr/>
          </p:nvSpPr>
          <p:spPr bwMode="auto">
            <a:xfrm>
              <a:off x="1776" y="1440"/>
              <a:ext cx="624" cy="38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Animal</a:t>
              </a:r>
            </a:p>
            <a:p>
              <a:pPr algn="ctr"/>
              <a:r>
                <a:rPr lang="en-US" sz="1800" b="1"/>
                <a:t>Purchase</a:t>
              </a:r>
            </a:p>
          </p:txBody>
        </p:sp>
        <p:sp>
          <p:nvSpPr>
            <p:cNvPr id="501768" name="Rectangle 8"/>
            <p:cNvSpPr>
              <a:spLocks noChangeArrowheads="1"/>
            </p:cNvSpPr>
            <p:nvPr/>
          </p:nvSpPr>
          <p:spPr bwMode="auto">
            <a:xfrm>
              <a:off x="1656" y="2832"/>
              <a:ext cx="864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Merchandise</a:t>
              </a:r>
            </a:p>
            <a:p>
              <a:pPr algn="ctr"/>
              <a:r>
                <a:rPr lang="en-US" sz="1800" b="1"/>
                <a:t>Purchase</a:t>
              </a:r>
            </a:p>
          </p:txBody>
        </p:sp>
        <p:sp>
          <p:nvSpPr>
            <p:cNvPr id="501769" name="Rectangle 9"/>
            <p:cNvSpPr>
              <a:spLocks noChangeArrowheads="1"/>
            </p:cNvSpPr>
            <p:nvPr/>
          </p:nvSpPr>
          <p:spPr bwMode="auto">
            <a:xfrm>
              <a:off x="3960" y="2184"/>
              <a:ext cx="624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Sale</a:t>
              </a:r>
            </a:p>
          </p:txBody>
        </p:sp>
        <p:sp>
          <p:nvSpPr>
            <p:cNvPr id="501770" name="Rectangle 10"/>
            <p:cNvSpPr>
              <a:spLocks noChangeArrowheads="1"/>
            </p:cNvSpPr>
            <p:nvPr/>
          </p:nvSpPr>
          <p:spPr bwMode="auto">
            <a:xfrm>
              <a:off x="2832" y="2184"/>
              <a:ext cx="672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/>
                <a:t>Employee</a:t>
              </a:r>
            </a:p>
          </p:txBody>
        </p:sp>
        <p:cxnSp>
          <p:nvCxnSpPr>
            <p:cNvPr id="501771" name="AutoShape 11"/>
            <p:cNvCxnSpPr>
              <a:cxnSpLocks noChangeShapeType="1"/>
              <a:stCxn id="501765" idx="0"/>
              <a:endCxn id="501767" idx="1"/>
            </p:cNvCxnSpPr>
            <p:nvPr/>
          </p:nvCxnSpPr>
          <p:spPr bwMode="auto">
            <a:xfrm flipV="1">
              <a:off x="1248" y="1632"/>
              <a:ext cx="528" cy="5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2" name="AutoShape 12"/>
            <p:cNvCxnSpPr>
              <a:cxnSpLocks noChangeShapeType="1"/>
              <a:stCxn id="501765" idx="2"/>
              <a:endCxn id="501768" idx="1"/>
            </p:cNvCxnSpPr>
            <p:nvPr/>
          </p:nvCxnSpPr>
          <p:spPr bwMode="auto">
            <a:xfrm>
              <a:off x="1248" y="2472"/>
              <a:ext cx="408" cy="57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3" name="AutoShape 13"/>
            <p:cNvCxnSpPr>
              <a:cxnSpLocks noChangeShapeType="1"/>
              <a:stCxn id="501768" idx="2"/>
              <a:endCxn id="501766" idx="1"/>
            </p:cNvCxnSpPr>
            <p:nvPr/>
          </p:nvCxnSpPr>
          <p:spPr bwMode="auto">
            <a:xfrm>
              <a:off x="2088" y="3264"/>
              <a:ext cx="648" cy="2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4" name="AutoShape 14"/>
            <p:cNvCxnSpPr>
              <a:cxnSpLocks noChangeShapeType="1"/>
              <a:stCxn id="501767" idx="0"/>
              <a:endCxn id="501763" idx="1"/>
            </p:cNvCxnSpPr>
            <p:nvPr/>
          </p:nvCxnSpPr>
          <p:spPr bwMode="auto">
            <a:xfrm flipV="1">
              <a:off x="2088" y="1008"/>
              <a:ext cx="768" cy="4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5" name="AutoShape 15"/>
            <p:cNvCxnSpPr>
              <a:cxnSpLocks noChangeShapeType="1"/>
              <a:stCxn id="501763" idx="3"/>
              <a:endCxn id="501769" idx="0"/>
            </p:cNvCxnSpPr>
            <p:nvPr/>
          </p:nvCxnSpPr>
          <p:spPr bwMode="auto">
            <a:xfrm>
              <a:off x="3480" y="1008"/>
              <a:ext cx="792" cy="117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6" name="AutoShape 16"/>
            <p:cNvCxnSpPr>
              <a:cxnSpLocks noChangeShapeType="1"/>
              <a:stCxn id="501766" idx="3"/>
              <a:endCxn id="501769" idx="2"/>
            </p:cNvCxnSpPr>
            <p:nvPr/>
          </p:nvCxnSpPr>
          <p:spPr bwMode="auto">
            <a:xfrm flipV="1">
              <a:off x="3600" y="2472"/>
              <a:ext cx="672" cy="10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7" name="AutoShape 17"/>
            <p:cNvCxnSpPr>
              <a:cxnSpLocks noChangeShapeType="1"/>
              <a:stCxn id="501769" idx="3"/>
              <a:endCxn id="501764" idx="1"/>
            </p:cNvCxnSpPr>
            <p:nvPr/>
          </p:nvCxnSpPr>
          <p:spPr bwMode="auto">
            <a:xfrm>
              <a:off x="4584" y="2328"/>
              <a:ext cx="4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8" name="AutoShape 18"/>
            <p:cNvCxnSpPr>
              <a:cxnSpLocks noChangeShapeType="1"/>
              <a:stCxn id="501770" idx="3"/>
              <a:endCxn id="501769" idx="1"/>
            </p:cNvCxnSpPr>
            <p:nvPr/>
          </p:nvCxnSpPr>
          <p:spPr bwMode="auto">
            <a:xfrm>
              <a:off x="3504" y="2328"/>
              <a:ext cx="45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79" name="AutoShape 19"/>
            <p:cNvCxnSpPr>
              <a:cxnSpLocks noChangeShapeType="1"/>
              <a:stCxn id="501770" idx="0"/>
              <a:endCxn id="501767" idx="3"/>
            </p:cNvCxnSpPr>
            <p:nvPr/>
          </p:nvCxnSpPr>
          <p:spPr bwMode="auto">
            <a:xfrm flipH="1" flipV="1">
              <a:off x="2400" y="1632"/>
              <a:ext cx="768" cy="5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1780" name="AutoShape 20"/>
            <p:cNvCxnSpPr>
              <a:cxnSpLocks noChangeShapeType="1"/>
              <a:stCxn id="501770" idx="2"/>
              <a:endCxn id="501768" idx="3"/>
            </p:cNvCxnSpPr>
            <p:nvPr/>
          </p:nvCxnSpPr>
          <p:spPr bwMode="auto">
            <a:xfrm flipH="1">
              <a:off x="2520" y="2472"/>
              <a:ext cx="648" cy="57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01781" name="Text Box 21"/>
            <p:cNvSpPr txBox="1">
              <a:spLocks noChangeArrowheads="1"/>
            </p:cNvSpPr>
            <p:nvPr/>
          </p:nvSpPr>
          <p:spPr bwMode="auto">
            <a:xfrm>
              <a:off x="3504" y="86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82" name="Text Box 22"/>
            <p:cNvSpPr txBox="1">
              <a:spLocks noChangeArrowheads="1"/>
            </p:cNvSpPr>
            <p:nvPr/>
          </p:nvSpPr>
          <p:spPr bwMode="auto">
            <a:xfrm>
              <a:off x="4224" y="187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83" name="Text Box 23"/>
            <p:cNvSpPr txBox="1">
              <a:spLocks noChangeArrowheads="1"/>
            </p:cNvSpPr>
            <p:nvPr/>
          </p:nvSpPr>
          <p:spPr bwMode="auto">
            <a:xfrm>
              <a:off x="2592" y="816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84" name="Text Box 24"/>
            <p:cNvSpPr txBox="1">
              <a:spLocks noChangeArrowheads="1"/>
            </p:cNvSpPr>
            <p:nvPr/>
          </p:nvSpPr>
          <p:spPr bwMode="auto">
            <a:xfrm>
              <a:off x="1968" y="115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85" name="Text Box 25"/>
            <p:cNvSpPr txBox="1">
              <a:spLocks noChangeArrowheads="1"/>
            </p:cNvSpPr>
            <p:nvPr/>
          </p:nvSpPr>
          <p:spPr bwMode="auto">
            <a:xfrm>
              <a:off x="1008" y="19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86" name="Text Box 26"/>
            <p:cNvSpPr txBox="1">
              <a:spLocks noChangeArrowheads="1"/>
            </p:cNvSpPr>
            <p:nvPr/>
          </p:nvSpPr>
          <p:spPr bwMode="auto">
            <a:xfrm>
              <a:off x="1488" y="1440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87" name="Text Box 27"/>
            <p:cNvSpPr txBox="1">
              <a:spLocks noChangeArrowheads="1"/>
            </p:cNvSpPr>
            <p:nvPr/>
          </p:nvSpPr>
          <p:spPr bwMode="auto">
            <a:xfrm>
              <a:off x="2448" y="1440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88" name="Text Box 28"/>
            <p:cNvSpPr txBox="1">
              <a:spLocks noChangeArrowheads="1"/>
            </p:cNvSpPr>
            <p:nvPr/>
          </p:nvSpPr>
          <p:spPr bwMode="auto">
            <a:xfrm>
              <a:off x="3072" y="19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89" name="Text Box 29"/>
            <p:cNvSpPr txBox="1">
              <a:spLocks noChangeArrowheads="1"/>
            </p:cNvSpPr>
            <p:nvPr/>
          </p:nvSpPr>
          <p:spPr bwMode="auto">
            <a:xfrm>
              <a:off x="3072" y="249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90" name="Text Box 30"/>
            <p:cNvSpPr txBox="1">
              <a:spLocks noChangeArrowheads="1"/>
            </p:cNvSpPr>
            <p:nvPr/>
          </p:nvSpPr>
          <p:spPr bwMode="auto">
            <a:xfrm>
              <a:off x="2592" y="2976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1" name="Text Box 31"/>
            <p:cNvSpPr txBox="1">
              <a:spLocks noChangeArrowheads="1"/>
            </p:cNvSpPr>
            <p:nvPr/>
          </p:nvSpPr>
          <p:spPr bwMode="auto">
            <a:xfrm>
              <a:off x="1392" y="302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2" name="Text Box 32"/>
            <p:cNvSpPr txBox="1">
              <a:spLocks noChangeArrowheads="1"/>
            </p:cNvSpPr>
            <p:nvPr/>
          </p:nvSpPr>
          <p:spPr bwMode="auto">
            <a:xfrm>
              <a:off x="1008" y="2496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93" name="Text Box 33"/>
            <p:cNvSpPr txBox="1">
              <a:spLocks noChangeArrowheads="1"/>
            </p:cNvSpPr>
            <p:nvPr/>
          </p:nvSpPr>
          <p:spPr bwMode="auto">
            <a:xfrm>
              <a:off x="1872" y="326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4" name="Text Box 34"/>
            <p:cNvSpPr txBox="1">
              <a:spLocks noChangeArrowheads="1"/>
            </p:cNvSpPr>
            <p:nvPr/>
          </p:nvSpPr>
          <p:spPr bwMode="auto">
            <a:xfrm>
              <a:off x="2496" y="350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5" name="Text Box 35"/>
            <p:cNvSpPr txBox="1">
              <a:spLocks noChangeArrowheads="1"/>
            </p:cNvSpPr>
            <p:nvPr/>
          </p:nvSpPr>
          <p:spPr bwMode="auto">
            <a:xfrm>
              <a:off x="4176" y="2496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6" name="Text Box 36"/>
            <p:cNvSpPr txBox="1">
              <a:spLocks noChangeArrowheads="1"/>
            </p:cNvSpPr>
            <p:nvPr/>
          </p:nvSpPr>
          <p:spPr bwMode="auto">
            <a:xfrm>
              <a:off x="3600" y="3456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7" name="Text Box 37"/>
            <p:cNvSpPr txBox="1">
              <a:spLocks noChangeArrowheads="1"/>
            </p:cNvSpPr>
            <p:nvPr/>
          </p:nvSpPr>
          <p:spPr bwMode="auto">
            <a:xfrm>
              <a:off x="4560" y="206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798" name="Text Box 38"/>
            <p:cNvSpPr txBox="1">
              <a:spLocks noChangeArrowheads="1"/>
            </p:cNvSpPr>
            <p:nvPr/>
          </p:nvSpPr>
          <p:spPr bwMode="auto">
            <a:xfrm>
              <a:off x="4800" y="2064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501799" name="Text Box 39"/>
            <p:cNvSpPr txBox="1">
              <a:spLocks noChangeArrowheads="1"/>
            </p:cNvSpPr>
            <p:nvPr/>
          </p:nvSpPr>
          <p:spPr bwMode="auto">
            <a:xfrm>
              <a:off x="3744" y="2064"/>
              <a:ext cx="17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*</a:t>
              </a:r>
            </a:p>
          </p:txBody>
        </p:sp>
        <p:sp>
          <p:nvSpPr>
            <p:cNvPr id="501800" name="Text Box 40"/>
            <p:cNvSpPr txBox="1">
              <a:spLocks noChangeArrowheads="1"/>
            </p:cNvSpPr>
            <p:nvPr/>
          </p:nvSpPr>
          <p:spPr bwMode="auto">
            <a:xfrm>
              <a:off x="3504" y="2064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 Store Class Diagram: Access</a:t>
            </a:r>
          </a:p>
        </p:txBody>
      </p:sp>
      <p:graphicFrame>
        <p:nvGraphicFramePr>
          <p:cNvPr id="50381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2000" y="1371600"/>
          <a:ext cx="762000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47463" imgH="3785085" progId="Word.Document.8">
                  <p:embed/>
                </p:oleObj>
              </mc:Choice>
              <mc:Fallback>
                <p:oleObj name="Document" r:id="rId3" imgW="5747463" imgH="37850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762000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Data Types (Domain)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1413" y="1295400"/>
            <a:ext cx="7088187" cy="48006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tabLst>
                <a:tab pos="2171700" algn="l"/>
                <a:tab pos="2971800" algn="l"/>
              </a:tabLst>
            </a:pPr>
            <a:r>
              <a:rPr lang="en-US" sz="2000"/>
              <a:t>Text</a:t>
            </a:r>
          </a:p>
          <a:p>
            <a:pPr marL="742950" lvl="1" indent="-285750">
              <a:tabLst>
                <a:tab pos="2171700" algn="l"/>
                <a:tab pos="2971800" algn="l"/>
              </a:tabLst>
            </a:pPr>
            <a:r>
              <a:rPr lang="en-US" sz="2000"/>
              <a:t>Fixed length	1 to 64 K bytes</a:t>
            </a:r>
          </a:p>
          <a:p>
            <a:pPr marL="742950" lvl="1" indent="-285750">
              <a:tabLst>
                <a:tab pos="2171700" algn="l"/>
                <a:tab pos="2971800" algn="l"/>
              </a:tabLst>
            </a:pPr>
            <a:r>
              <a:rPr lang="en-US" sz="2000"/>
              <a:t>Variable length	1 to 2 G bytes</a:t>
            </a:r>
          </a:p>
          <a:p>
            <a:pPr marL="342900" indent="-342900">
              <a:tabLst>
                <a:tab pos="2171700" algn="l"/>
                <a:tab pos="2971800" algn="l"/>
              </a:tabLst>
            </a:pPr>
            <a:r>
              <a:rPr lang="en-US" sz="2000"/>
              <a:t>Memo/Note</a:t>
            </a:r>
          </a:p>
          <a:p>
            <a:pPr marL="342900" indent="-342900">
              <a:tabLst>
                <a:tab pos="2171700" algn="l"/>
                <a:tab pos="2971800" algn="l"/>
              </a:tabLst>
            </a:pPr>
            <a:r>
              <a:rPr lang="en-US" sz="2000"/>
              <a:t>Date/Time</a:t>
            </a:r>
            <a:r>
              <a:rPr lang="en-US" sz="1800"/>
              <a:t>	8 bytes	Jan 1, 100 to Dec 31, 9999</a:t>
            </a:r>
          </a:p>
          <a:p>
            <a:pPr marL="342900" indent="-342900">
              <a:tabLst>
                <a:tab pos="2171700" algn="l"/>
                <a:tab pos="2971800" algn="l"/>
              </a:tabLst>
            </a:pPr>
            <a:r>
              <a:rPr lang="en-US" sz="2000"/>
              <a:t>Objects/Raw binary</a:t>
            </a:r>
          </a:p>
          <a:p>
            <a:pPr marL="742950" lvl="1" indent="-285750">
              <a:tabLst>
                <a:tab pos="2171700" algn="l"/>
                <a:tab pos="2971800" algn="l"/>
              </a:tabLst>
            </a:pPr>
            <a:r>
              <a:rPr lang="en-US" sz="2000"/>
              <a:t>Any type of data supported by machine</a:t>
            </a:r>
          </a:p>
          <a:p>
            <a:pPr marL="742950" lvl="1" indent="-285750">
              <a:tabLst>
                <a:tab pos="2171700" algn="l"/>
                <a:tab pos="2971800" algn="l"/>
              </a:tabLst>
            </a:pPr>
            <a:r>
              <a:rPr lang="en-US" sz="2000"/>
              <a:t>Pictures, sound, video . . 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 (cont’d)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5029200"/>
          </a:xfrm>
        </p:spPr>
        <p:txBody>
          <a:bodyPr/>
          <a:lstStyle/>
          <a:p>
            <a:r>
              <a:rPr lang="en-US" sz="2200"/>
              <a:t>Numeric</a:t>
            </a:r>
          </a:p>
          <a:p>
            <a:pPr lvl="1"/>
            <a:r>
              <a:rPr lang="en-US" sz="2200"/>
              <a:t>Byte	1 byte		0 to 255</a:t>
            </a:r>
          </a:p>
          <a:p>
            <a:pPr lvl="1"/>
            <a:r>
              <a:rPr lang="en-US" sz="2200"/>
              <a:t>Boolean	2 bytes	True or False</a:t>
            </a:r>
          </a:p>
          <a:p>
            <a:pPr lvl="1"/>
            <a:r>
              <a:rPr lang="en-US" sz="2200"/>
              <a:t>Integer	2 bytes	-32,768 to 32,767 (no decimal points)</a:t>
            </a:r>
          </a:p>
          <a:p>
            <a:pPr lvl="1"/>
            <a:r>
              <a:rPr lang="en-US" sz="2200"/>
              <a:t>Long	4 bytes	-2,147,483,648 to 2,147,483,647 </a:t>
            </a:r>
            <a:br>
              <a:rPr lang="en-US" sz="2200"/>
            </a:br>
            <a:r>
              <a:rPr lang="en-US" sz="2200"/>
              <a:t>				(no decimal points)</a:t>
            </a:r>
          </a:p>
          <a:p>
            <a:pPr lvl="1"/>
            <a:r>
              <a:rPr lang="en-US" sz="2200"/>
              <a:t>Floating	4 bytes	1.401298E-45 to 3.402823E38</a:t>
            </a:r>
          </a:p>
          <a:p>
            <a:pPr lvl="1"/>
            <a:r>
              <a:rPr lang="en-US" sz="2200"/>
              <a:t>Double	8 bytes	4.94065645841247E-324 to</a:t>
            </a:r>
            <a:br>
              <a:rPr lang="en-US" sz="2200"/>
            </a:br>
            <a:r>
              <a:rPr lang="en-US" sz="2200"/>
              <a:t>				1.79769313486232E308</a:t>
            </a:r>
          </a:p>
          <a:p>
            <a:pPr lvl="1"/>
            <a:r>
              <a:rPr lang="en-US" sz="2200">
                <a:latin typeface="Arial Narrow" pitchFamily="34" charset="0"/>
              </a:rPr>
              <a:t>Currency</a:t>
            </a:r>
            <a:r>
              <a:rPr lang="en-US" sz="2200"/>
              <a:t>	8 bytes	-922,377,203,685,477.5808 to</a:t>
            </a:r>
            <a:br>
              <a:rPr lang="en-US" sz="2200"/>
            </a:br>
            <a:r>
              <a:rPr lang="en-US" sz="2200"/>
              <a:t>				922,377,203,685,477.5807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 Sizes</a:t>
            </a:r>
          </a:p>
        </p:txBody>
      </p:sp>
      <p:graphicFrame>
        <p:nvGraphicFramePr>
          <p:cNvPr id="507946" name="Group 42"/>
          <p:cNvGraphicFramePr>
            <a:graphicFrameLocks noGrp="1"/>
          </p:cNvGraphicFramePr>
          <p:nvPr>
            <p:ph idx="1"/>
          </p:nvPr>
        </p:nvGraphicFramePr>
        <p:xfrm>
          <a:off x="1193800" y="1219200"/>
          <a:ext cx="6756400" cy="4773168"/>
        </p:xfrm>
        <a:graphic>
          <a:graphicData uri="http://schemas.openxmlformats.org/drawingml/2006/table">
            <a:tbl>
              <a:tblPr/>
              <a:tblGrid>
                <a:gridCol w="17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Access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SQL Server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Oracle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Text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fixed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variable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 Unicode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memo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Text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Memo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char,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varchar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nchar, nvarchar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text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CHAR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VARCHAR2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NVARCHAR2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LONG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7175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Number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Byte (8 bits)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Integer (16 bits)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Long (32 bits)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(64 bits)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Fixed precision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Float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Double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Currency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 Yes/No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Byte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Integer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Long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NA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NA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Float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Double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Currency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Yes/No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tinyint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smallint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bigint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decimal(p,s)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real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float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money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bit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INTEGER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INTEGER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INTEGER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NUMBER(38,0)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NUMBER(p,s)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NUMBER, FLOAT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NUMBER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NUMBER(38,4)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INTEGER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Date/Time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Interval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Date/Time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NA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datetime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smalldatetime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interval year … 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INTERVAL YEAR … 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13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Image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OLE Object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image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LONG RAW, BLOB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AutoNumber</a:t>
                      </a:r>
                      <a:endParaRPr kumimoji="0" lang="en-US" sz="1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AutoNumber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Identity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rowguidcol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SEQUENCES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ROWID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Attributes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5715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 sz="1800" b="1"/>
              <a:t>Denote computed values with preceding slash (/).</a:t>
            </a: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2057400" y="2286000"/>
            <a:ext cx="1752600" cy="1752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sz="1800" b="1"/>
              <a:t>Employee</a:t>
            </a:r>
          </a:p>
          <a:p>
            <a:r>
              <a:rPr lang="en-US" sz="1800" b="1"/>
              <a:t>Name</a:t>
            </a:r>
          </a:p>
          <a:p>
            <a:r>
              <a:rPr lang="en-US" sz="1800" b="1"/>
              <a:t>DateOfBirth</a:t>
            </a:r>
          </a:p>
          <a:p>
            <a:r>
              <a:rPr lang="en-US" sz="1800" b="1"/>
              <a:t>/Age</a:t>
            </a:r>
          </a:p>
          <a:p>
            <a:r>
              <a:rPr lang="en-US" sz="1800" b="1"/>
              <a:t>Phone</a:t>
            </a:r>
          </a:p>
          <a:p>
            <a:r>
              <a:rPr lang="en-US" sz="1800" b="1"/>
              <a:t>… </a:t>
            </a:r>
          </a:p>
        </p:txBody>
      </p:sp>
      <p:sp>
        <p:nvSpPr>
          <p:cNvPr id="509957" name="Line 5"/>
          <p:cNvSpPr>
            <a:spLocks noChangeShapeType="1"/>
          </p:cNvSpPr>
          <p:nvPr/>
        </p:nvSpPr>
        <p:spPr bwMode="auto">
          <a:xfrm>
            <a:off x="2057400" y="2590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9958" name="Group 6"/>
          <p:cNvGrpSpPr>
            <a:grpSpLocks/>
          </p:cNvGrpSpPr>
          <p:nvPr/>
        </p:nvGrpSpPr>
        <p:grpSpPr bwMode="auto">
          <a:xfrm>
            <a:off x="5111750" y="2971800"/>
            <a:ext cx="2890838" cy="685800"/>
            <a:chOff x="3690" y="1968"/>
            <a:chExt cx="1638" cy="432"/>
          </a:xfrm>
        </p:grpSpPr>
        <p:sp>
          <p:nvSpPr>
            <p:cNvPr id="509959" name="Freeform 7"/>
            <p:cNvSpPr>
              <a:spLocks/>
            </p:cNvSpPr>
            <p:nvPr/>
          </p:nvSpPr>
          <p:spPr bwMode="auto">
            <a:xfrm>
              <a:off x="3696" y="1968"/>
              <a:ext cx="1632" cy="432"/>
            </a:xfrm>
            <a:custGeom>
              <a:avLst/>
              <a:gdLst/>
              <a:ahLst/>
              <a:cxnLst>
                <a:cxn ang="0">
                  <a:pos x="1392" y="144"/>
                </a:cxn>
                <a:cxn ang="0">
                  <a:pos x="1392" y="576"/>
                </a:cxn>
                <a:cxn ang="0">
                  <a:pos x="0" y="576"/>
                </a:cxn>
                <a:cxn ang="0">
                  <a:pos x="0" y="0"/>
                </a:cxn>
                <a:cxn ang="0">
                  <a:pos x="1296" y="0"/>
                </a:cxn>
                <a:cxn ang="0">
                  <a:pos x="1392" y="144"/>
                </a:cxn>
              </a:cxnLst>
              <a:rect l="0" t="0" r="r" b="b"/>
              <a:pathLst>
                <a:path w="1392" h="576">
                  <a:moveTo>
                    <a:pt x="1392" y="144"/>
                  </a:moveTo>
                  <a:lnTo>
                    <a:pt x="1392" y="576"/>
                  </a:lnTo>
                  <a:lnTo>
                    <a:pt x="0" y="576"/>
                  </a:lnTo>
                  <a:lnTo>
                    <a:pt x="0" y="0"/>
                  </a:lnTo>
                  <a:lnTo>
                    <a:pt x="1296" y="0"/>
                  </a:lnTo>
                  <a:lnTo>
                    <a:pt x="1392" y="144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960" name="Freeform 8"/>
            <p:cNvSpPr>
              <a:spLocks/>
            </p:cNvSpPr>
            <p:nvPr/>
          </p:nvSpPr>
          <p:spPr bwMode="auto">
            <a:xfrm>
              <a:off x="5169" y="1968"/>
              <a:ext cx="151" cy="113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144"/>
                </a:cxn>
                <a:cxn ang="0">
                  <a:pos x="144" y="144"/>
                </a:cxn>
                <a:cxn ang="0">
                  <a:pos x="48" y="0"/>
                </a:cxn>
              </a:cxnLst>
              <a:rect l="0" t="0" r="r" b="b"/>
              <a:pathLst>
                <a:path w="144" h="144">
                  <a:moveTo>
                    <a:pt x="48" y="0"/>
                  </a:moveTo>
                  <a:lnTo>
                    <a:pt x="0" y="144"/>
                  </a:lnTo>
                  <a:lnTo>
                    <a:pt x="144" y="144"/>
                  </a:lnTo>
                  <a:lnTo>
                    <a:pt x="48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961" name="Text Box 9"/>
            <p:cNvSpPr txBox="1">
              <a:spLocks noChangeArrowheads="1"/>
            </p:cNvSpPr>
            <p:nvPr/>
          </p:nvSpPr>
          <p:spPr bwMode="auto">
            <a:xfrm>
              <a:off x="3690" y="2112"/>
              <a:ext cx="1631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{Age = Today - DateOfBirth}</a:t>
              </a:r>
            </a:p>
          </p:txBody>
        </p:sp>
      </p:grpSp>
      <p:sp>
        <p:nvSpPr>
          <p:cNvPr id="509962" name="Line 10"/>
          <p:cNvSpPr>
            <a:spLocks noChangeShapeType="1"/>
          </p:cNvSpPr>
          <p:nvPr/>
        </p:nvSpPr>
        <p:spPr bwMode="auto">
          <a:xfrm>
            <a:off x="2819400" y="33528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grpSp>
        <p:nvGrpSpPr>
          <p:cNvPr id="458769" name="Group 17"/>
          <p:cNvGrpSpPr>
            <a:grpSpLocks/>
          </p:cNvGrpSpPr>
          <p:nvPr/>
        </p:nvGrpSpPr>
        <p:grpSpPr bwMode="auto">
          <a:xfrm>
            <a:off x="152400" y="1295400"/>
            <a:ext cx="8991600" cy="5026025"/>
            <a:chOff x="96" y="816"/>
            <a:chExt cx="5664" cy="3166"/>
          </a:xfrm>
        </p:grpSpPr>
        <p:graphicFrame>
          <p:nvGraphicFramePr>
            <p:cNvPr id="458755" name="Object 3"/>
            <p:cNvGraphicFramePr>
              <a:graphicFrameLocks noChangeAspect="1"/>
            </p:cNvGraphicFramePr>
            <p:nvPr/>
          </p:nvGraphicFramePr>
          <p:xfrm>
            <a:off x="96" y="884"/>
            <a:ext cx="1440" cy="8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3" imgW="3537360" imgH="2144880" progId="">
                    <p:embed/>
                  </p:oleObj>
                </mc:Choice>
                <mc:Fallback>
                  <p:oleObj name="Clip" r:id="rId3" imgW="3537360" imgH="214488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884"/>
                          <a:ext cx="1440" cy="8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8756" name="Text Box 4"/>
            <p:cNvSpPr txBox="1">
              <a:spLocks noChangeArrowheads="1"/>
            </p:cNvSpPr>
            <p:nvPr/>
          </p:nvSpPr>
          <p:spPr bwMode="auto">
            <a:xfrm>
              <a:off x="480" y="1968"/>
              <a:ext cx="868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/>
                <a:t>User views</a:t>
              </a:r>
            </a:p>
            <a:p>
              <a:r>
                <a:rPr lang="en-US" sz="1800" b="1"/>
                <a:t>of data.</a:t>
              </a:r>
            </a:p>
          </p:txBody>
        </p:sp>
        <p:pic>
          <p:nvPicPr>
            <p:cNvPr id="458757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68" y="816"/>
              <a:ext cx="892" cy="10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58758" name="Text Box 6"/>
            <p:cNvSpPr txBox="1">
              <a:spLocks noChangeArrowheads="1"/>
            </p:cNvSpPr>
            <p:nvPr/>
          </p:nvSpPr>
          <p:spPr bwMode="auto">
            <a:xfrm>
              <a:off x="2016" y="1968"/>
              <a:ext cx="916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/>
                <a:t>Conceptual</a:t>
              </a:r>
            </a:p>
            <a:p>
              <a:r>
                <a:rPr lang="en-US" sz="1800" b="1"/>
                <a:t>data model.</a:t>
              </a:r>
            </a:p>
          </p:txBody>
        </p:sp>
        <p:pic>
          <p:nvPicPr>
            <p:cNvPr id="4587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76" y="933"/>
              <a:ext cx="2304" cy="7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58760" name="Text Box 8"/>
            <p:cNvSpPr txBox="1">
              <a:spLocks noChangeArrowheads="1"/>
            </p:cNvSpPr>
            <p:nvPr/>
          </p:nvSpPr>
          <p:spPr bwMode="auto">
            <a:xfrm>
              <a:off x="3408" y="1968"/>
              <a:ext cx="1180" cy="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/>
                <a:t>Implementation</a:t>
              </a:r>
            </a:p>
            <a:p>
              <a:r>
                <a:rPr lang="en-US" sz="1800" b="1"/>
                <a:t>(relational)</a:t>
              </a:r>
            </a:p>
            <a:p>
              <a:r>
                <a:rPr lang="en-US" sz="1800" b="1"/>
                <a:t>data model.</a:t>
              </a:r>
            </a:p>
          </p:txBody>
        </p:sp>
        <p:sp>
          <p:nvSpPr>
            <p:cNvPr id="458761" name="Text Box 9"/>
            <p:cNvSpPr txBox="1">
              <a:spLocks noChangeArrowheads="1"/>
            </p:cNvSpPr>
            <p:nvPr/>
          </p:nvSpPr>
          <p:spPr bwMode="auto">
            <a:xfrm>
              <a:off x="5060" y="1968"/>
              <a:ext cx="700" cy="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/>
                <a:t>Physical</a:t>
              </a:r>
            </a:p>
            <a:p>
              <a:r>
                <a:rPr lang="en-US" sz="1800" b="1"/>
                <a:t>data</a:t>
              </a:r>
            </a:p>
            <a:p>
              <a:r>
                <a:rPr lang="en-US" sz="1800" b="1"/>
                <a:t>storage.</a:t>
              </a:r>
            </a:p>
          </p:txBody>
        </p:sp>
        <p:sp>
          <p:nvSpPr>
            <p:cNvPr id="458762" name="Text Box 10"/>
            <p:cNvSpPr txBox="1">
              <a:spLocks noChangeArrowheads="1"/>
            </p:cNvSpPr>
            <p:nvPr/>
          </p:nvSpPr>
          <p:spPr bwMode="auto">
            <a:xfrm>
              <a:off x="1152" y="2544"/>
              <a:ext cx="1488" cy="14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Class diagram that shows business entities, relationships, and rules.</a:t>
              </a:r>
            </a:p>
          </p:txBody>
        </p:sp>
        <p:sp>
          <p:nvSpPr>
            <p:cNvPr id="458763" name="Text Box 11"/>
            <p:cNvSpPr txBox="1">
              <a:spLocks noChangeArrowheads="1"/>
            </p:cNvSpPr>
            <p:nvPr/>
          </p:nvSpPr>
          <p:spPr bwMode="auto">
            <a:xfrm>
              <a:off x="2784" y="2544"/>
              <a:ext cx="1536" cy="14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List of nicely-behaved tables. Use data normaliza-tion to derive list.</a:t>
              </a:r>
            </a:p>
          </p:txBody>
        </p:sp>
        <p:sp>
          <p:nvSpPr>
            <p:cNvPr id="458764" name="Text Box 12"/>
            <p:cNvSpPr txBox="1">
              <a:spLocks noChangeArrowheads="1"/>
            </p:cNvSpPr>
            <p:nvPr/>
          </p:nvSpPr>
          <p:spPr bwMode="auto">
            <a:xfrm>
              <a:off x="4368" y="2544"/>
              <a:ext cx="1392" cy="1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Indexes and storage methods to improve performance.</a:t>
              </a:r>
            </a:p>
          </p:txBody>
        </p:sp>
        <p:pic>
          <p:nvPicPr>
            <p:cNvPr id="458765" name="Picture 1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237" y="1056"/>
              <a:ext cx="523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58766" name="Line 14"/>
            <p:cNvSpPr>
              <a:spLocks noChangeShapeType="1"/>
            </p:cNvSpPr>
            <p:nvPr/>
          </p:nvSpPr>
          <p:spPr bwMode="auto">
            <a:xfrm flipV="1">
              <a:off x="1728" y="1968"/>
              <a:ext cx="2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8767" name="Line 15"/>
            <p:cNvSpPr>
              <a:spLocks noChangeShapeType="1"/>
            </p:cNvSpPr>
            <p:nvPr/>
          </p:nvSpPr>
          <p:spPr bwMode="auto">
            <a:xfrm flipV="1">
              <a:off x="3072" y="1968"/>
              <a:ext cx="2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8768" name="Line 16"/>
            <p:cNvSpPr>
              <a:spLocks noChangeShapeType="1"/>
            </p:cNvSpPr>
            <p:nvPr/>
          </p:nvSpPr>
          <p:spPr bwMode="auto">
            <a:xfrm flipV="1">
              <a:off x="4800" y="1968"/>
              <a:ext cx="2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Examples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066800"/>
            <a:ext cx="7086600" cy="3581400"/>
          </a:xfrm>
        </p:spPr>
        <p:txBody>
          <a:bodyPr/>
          <a:lstStyle/>
          <a:p>
            <a:r>
              <a:rPr lang="en-US" sz="2000"/>
              <a:t>Business Event</a:t>
            </a:r>
          </a:p>
          <a:p>
            <a:pPr lvl="1"/>
            <a:r>
              <a:rPr lang="en-US" sz="2000"/>
              <a:t>Item is sold.</a:t>
            </a:r>
          </a:p>
          <a:p>
            <a:pPr lvl="1"/>
            <a:r>
              <a:rPr lang="en-US" sz="2000"/>
              <a:t>Decrease Inventory count.</a:t>
            </a:r>
          </a:p>
          <a:p>
            <a:r>
              <a:rPr lang="en-US" sz="2000"/>
              <a:t>Data Event</a:t>
            </a:r>
          </a:p>
          <a:p>
            <a:pPr lvl="1"/>
            <a:r>
              <a:rPr lang="en-US" sz="2000"/>
              <a:t>Inventory drops below preset level.</a:t>
            </a:r>
          </a:p>
          <a:p>
            <a:pPr lvl="1"/>
            <a:r>
              <a:rPr lang="en-US" sz="2000"/>
              <a:t>Order more inventory.</a:t>
            </a:r>
          </a:p>
          <a:p>
            <a:r>
              <a:rPr lang="en-US" sz="2000"/>
              <a:t>User Event</a:t>
            </a:r>
          </a:p>
          <a:p>
            <a:pPr lvl="1"/>
            <a:r>
              <a:rPr lang="en-US" sz="2000"/>
              <a:t>User clicks on icon.</a:t>
            </a:r>
          </a:p>
          <a:p>
            <a:pPr lvl="1"/>
            <a:r>
              <a:rPr lang="en-US" sz="2000"/>
              <a:t>Send purchase order to supplier.</a:t>
            </a:r>
          </a:p>
        </p:txBody>
      </p:sp>
      <p:grpSp>
        <p:nvGrpSpPr>
          <p:cNvPr id="512009" name="Group 9"/>
          <p:cNvGrpSpPr>
            <a:grpSpLocks/>
          </p:cNvGrpSpPr>
          <p:nvPr/>
        </p:nvGrpSpPr>
        <p:grpSpPr bwMode="auto">
          <a:xfrm>
            <a:off x="2533650" y="4800600"/>
            <a:ext cx="3486150" cy="1676400"/>
            <a:chOff x="1596" y="3024"/>
            <a:chExt cx="2196" cy="1056"/>
          </a:xfrm>
        </p:grpSpPr>
        <p:sp>
          <p:nvSpPr>
            <p:cNvPr id="512007" name="Rectangle 7"/>
            <p:cNvSpPr>
              <a:spLocks noChangeArrowheads="1"/>
            </p:cNvSpPr>
            <p:nvPr/>
          </p:nvSpPr>
          <p:spPr bwMode="auto">
            <a:xfrm>
              <a:off x="1596" y="3024"/>
              <a:ext cx="2196" cy="1056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04" name="Text Box 4"/>
            <p:cNvSpPr txBox="1">
              <a:spLocks noChangeArrowheads="1"/>
            </p:cNvSpPr>
            <p:nvPr/>
          </p:nvSpPr>
          <p:spPr bwMode="auto">
            <a:xfrm>
              <a:off x="1620" y="3312"/>
              <a:ext cx="2148" cy="66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</a:rPr>
                <a:t>ON (QuantityOnHand &lt; 100)</a:t>
              </a:r>
            </a:p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tx2"/>
                  </a:solidFill>
                </a:rPr>
                <a:t>THEN Notify Purchasing Manager</a:t>
              </a:r>
            </a:p>
          </p:txBody>
        </p:sp>
        <p:sp>
          <p:nvSpPr>
            <p:cNvPr id="512005" name="Text Box 5"/>
            <p:cNvSpPr txBox="1">
              <a:spLocks noChangeArrowheads="1"/>
            </p:cNvSpPr>
            <p:nvPr/>
          </p:nvSpPr>
          <p:spPr bwMode="auto">
            <a:xfrm>
              <a:off x="2295" y="3072"/>
              <a:ext cx="79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b="1"/>
                <a:t>Trigger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685800"/>
          </a:xfrm>
        </p:spPr>
        <p:txBody>
          <a:bodyPr/>
          <a:lstStyle/>
          <a:p>
            <a:r>
              <a:rPr lang="en-US"/>
              <a:t>Event Triggers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066800"/>
            <a:ext cx="3581400" cy="2667000"/>
          </a:xfrm>
        </p:spPr>
        <p:txBody>
          <a:bodyPr/>
          <a:lstStyle/>
          <a:p>
            <a:r>
              <a:rPr lang="en-US" sz="2000"/>
              <a:t>Business Process: Ship Product</a:t>
            </a:r>
          </a:p>
          <a:p>
            <a:pPr lvl="1"/>
            <a:r>
              <a:rPr lang="en-US" sz="2000"/>
              <a:t>Trigger: Inventory Change</a:t>
            </a:r>
          </a:p>
          <a:p>
            <a:pPr lvl="1"/>
            <a:r>
              <a:rPr lang="en-US" sz="2000"/>
              <a:t>Executes function/trigger in Inventory object.</a:t>
            </a:r>
          </a:p>
        </p:txBody>
      </p:sp>
      <p:grpSp>
        <p:nvGrpSpPr>
          <p:cNvPr id="514076" name="Group 28"/>
          <p:cNvGrpSpPr>
            <a:grpSpLocks/>
          </p:cNvGrpSpPr>
          <p:nvPr/>
        </p:nvGrpSpPr>
        <p:grpSpPr bwMode="auto">
          <a:xfrm>
            <a:off x="0" y="3429000"/>
            <a:ext cx="5638800" cy="3429000"/>
            <a:chOff x="0" y="2160"/>
            <a:chExt cx="3552" cy="2160"/>
          </a:xfrm>
        </p:grpSpPr>
        <p:sp>
          <p:nvSpPr>
            <p:cNvPr id="514075" name="Rectangle 27"/>
            <p:cNvSpPr>
              <a:spLocks noChangeArrowheads="1"/>
            </p:cNvSpPr>
            <p:nvPr/>
          </p:nvSpPr>
          <p:spPr bwMode="auto">
            <a:xfrm>
              <a:off x="0" y="2160"/>
              <a:ext cx="3552" cy="2160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4074" name="Group 26"/>
            <p:cNvGrpSpPr>
              <a:grpSpLocks/>
            </p:cNvGrpSpPr>
            <p:nvPr/>
          </p:nvGrpSpPr>
          <p:grpSpPr bwMode="auto">
            <a:xfrm>
              <a:off x="96" y="2256"/>
              <a:ext cx="3357" cy="1968"/>
              <a:chOff x="864" y="1872"/>
              <a:chExt cx="3357" cy="1968"/>
            </a:xfrm>
          </p:grpSpPr>
          <p:sp>
            <p:nvSpPr>
              <p:cNvPr id="514052" name="Rectangle 4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768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r>
                  <a:rPr lang="en-US" sz="1800" b="1"/>
                  <a:t>Order</a:t>
                </a:r>
              </a:p>
              <a:p>
                <a:r>
                  <a:rPr lang="en-US" sz="1800" b="1"/>
                  <a:t>… </a:t>
                </a:r>
              </a:p>
              <a:p>
                <a:r>
                  <a:rPr lang="en-US" sz="1800" b="1"/>
                  <a:t>ShipOrder</a:t>
                </a:r>
              </a:p>
              <a:p>
                <a:r>
                  <a:rPr lang="en-US" sz="1800" b="1"/>
                  <a:t>… </a:t>
                </a:r>
              </a:p>
            </p:txBody>
          </p:sp>
          <p:sp>
            <p:nvSpPr>
              <p:cNvPr id="514053" name="Line 5"/>
              <p:cNvSpPr>
                <a:spLocks noChangeShapeType="1"/>
              </p:cNvSpPr>
              <p:nvPr/>
            </p:nvSpPr>
            <p:spPr bwMode="auto">
              <a:xfrm>
                <a:off x="864" y="2256"/>
                <a:ext cx="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54" name="Line 6"/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7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55" name="Rectangle 7"/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720" cy="91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r>
                  <a:rPr lang="en-US" sz="1800" b="1"/>
                  <a:t>Inventory</a:t>
                </a:r>
              </a:p>
              <a:p>
                <a:r>
                  <a:rPr lang="en-US" sz="1800" b="1"/>
                  <a:t>… </a:t>
                </a:r>
              </a:p>
              <a:p>
                <a:r>
                  <a:rPr lang="en-US" sz="1800" b="1"/>
                  <a:t>Subtract</a:t>
                </a:r>
              </a:p>
              <a:p>
                <a:r>
                  <a:rPr lang="en-US" sz="1800" b="1"/>
                  <a:t>Analyze</a:t>
                </a:r>
              </a:p>
              <a:p>
                <a:r>
                  <a:rPr lang="en-US" sz="1800" b="1"/>
                  <a:t>… </a:t>
                </a:r>
              </a:p>
            </p:txBody>
          </p:sp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>
                <a:off x="2736" y="2256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57" name="Line 9"/>
              <p:cNvSpPr>
                <a:spLocks noChangeShapeType="1"/>
              </p:cNvSpPr>
              <p:nvPr/>
            </p:nvSpPr>
            <p:spPr bwMode="auto">
              <a:xfrm>
                <a:off x="1632" y="2352"/>
                <a:ext cx="11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58" name="Text Box 10"/>
              <p:cNvSpPr txBox="1">
                <a:spLocks noChangeArrowheads="1"/>
              </p:cNvSpPr>
              <p:nvPr/>
            </p:nvSpPr>
            <p:spPr bwMode="auto">
              <a:xfrm>
                <a:off x="1680" y="2160"/>
                <a:ext cx="1184" cy="36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600" b="1"/>
                  <a:t>1. Subtract(Prod, </a:t>
                </a:r>
              </a:p>
              <a:p>
                <a:r>
                  <a:rPr lang="en-US" sz="1600" b="1"/>
                  <a:t>Qty sold)</a:t>
                </a:r>
              </a:p>
            </p:txBody>
          </p:sp>
          <p:sp>
            <p:nvSpPr>
              <p:cNvPr id="514059" name="Line 11"/>
              <p:cNvSpPr>
                <a:spLocks noChangeShapeType="1"/>
              </p:cNvSpPr>
              <p:nvPr/>
            </p:nvSpPr>
            <p:spPr bwMode="auto">
              <a:xfrm>
                <a:off x="2448" y="240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0" name="Freeform 12"/>
              <p:cNvSpPr>
                <a:spLocks/>
              </p:cNvSpPr>
              <p:nvPr/>
            </p:nvSpPr>
            <p:spPr bwMode="auto">
              <a:xfrm>
                <a:off x="3456" y="2304"/>
                <a:ext cx="221" cy="1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1" y="111"/>
                  </a:cxn>
                  <a:cxn ang="0">
                    <a:pos x="0" y="192"/>
                  </a:cxn>
                </a:cxnLst>
                <a:rect l="0" t="0" r="r" b="b"/>
                <a:pathLst>
                  <a:path w="221" h="192">
                    <a:moveTo>
                      <a:pt x="0" y="0"/>
                    </a:moveTo>
                    <a:cubicBezTo>
                      <a:pt x="37" y="18"/>
                      <a:pt x="221" y="79"/>
                      <a:pt x="221" y="111"/>
                    </a:cubicBezTo>
                    <a:cubicBezTo>
                      <a:pt x="221" y="143"/>
                      <a:pt x="46" y="175"/>
                      <a:pt x="0" y="192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1" name="Text Box 13"/>
              <p:cNvSpPr txBox="1">
                <a:spLocks noChangeArrowheads="1"/>
              </p:cNvSpPr>
              <p:nvPr/>
            </p:nvSpPr>
            <p:spPr bwMode="auto">
              <a:xfrm>
                <a:off x="3408" y="2496"/>
                <a:ext cx="813" cy="36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600" b="1"/>
                  <a:t>1.1 Analyze</a:t>
                </a:r>
              </a:p>
              <a:p>
                <a:r>
                  <a:rPr lang="en-US" sz="1600" b="1"/>
                  <a:t>(Product)</a:t>
                </a:r>
              </a:p>
            </p:txBody>
          </p:sp>
          <p:sp>
            <p:nvSpPr>
              <p:cNvPr id="514062" name="Line 14"/>
              <p:cNvSpPr>
                <a:spLocks noChangeShapeType="1"/>
              </p:cNvSpPr>
              <p:nvPr/>
            </p:nvSpPr>
            <p:spPr bwMode="auto">
              <a:xfrm>
                <a:off x="4176" y="266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3" name="Rectangle 15"/>
              <p:cNvSpPr>
                <a:spLocks noChangeArrowheads="1"/>
              </p:cNvSpPr>
              <p:nvPr/>
            </p:nvSpPr>
            <p:spPr bwMode="auto">
              <a:xfrm>
                <a:off x="1584" y="3072"/>
                <a:ext cx="816" cy="7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r>
                  <a:rPr lang="en-US" sz="1800" b="1"/>
                  <a:t>Purchase</a:t>
                </a:r>
              </a:p>
              <a:p>
                <a:r>
                  <a:rPr lang="en-US" sz="1800" b="1"/>
                  <a:t>… </a:t>
                </a:r>
              </a:p>
              <a:p>
                <a:r>
                  <a:rPr lang="en-US" sz="1800" b="1"/>
                  <a:t>Reorder</a:t>
                </a:r>
              </a:p>
              <a:p>
                <a:r>
                  <a:rPr lang="en-US" sz="1800" b="1"/>
                  <a:t>… </a:t>
                </a:r>
              </a:p>
            </p:txBody>
          </p:sp>
          <p:sp>
            <p:nvSpPr>
              <p:cNvPr id="514064" name="Line 16"/>
              <p:cNvSpPr>
                <a:spLocks noChangeShapeType="1"/>
              </p:cNvSpPr>
              <p:nvPr/>
            </p:nvSpPr>
            <p:spPr bwMode="auto">
              <a:xfrm>
                <a:off x="1584" y="3264"/>
                <a:ext cx="8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5" name="Line 17"/>
              <p:cNvSpPr>
                <a:spLocks noChangeShapeType="1"/>
              </p:cNvSpPr>
              <p:nvPr/>
            </p:nvSpPr>
            <p:spPr bwMode="auto">
              <a:xfrm>
                <a:off x="1584" y="3456"/>
                <a:ext cx="8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6" name="Line 18"/>
              <p:cNvSpPr>
                <a:spLocks noChangeShapeType="1"/>
              </p:cNvSpPr>
              <p:nvPr/>
            </p:nvSpPr>
            <p:spPr bwMode="auto">
              <a:xfrm flipH="1">
                <a:off x="2400" y="2496"/>
                <a:ext cx="336" cy="100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7" name="Text Box 19"/>
              <p:cNvSpPr txBox="1">
                <a:spLocks noChangeArrowheads="1"/>
              </p:cNvSpPr>
              <p:nvPr/>
            </p:nvSpPr>
            <p:spPr bwMode="auto">
              <a:xfrm>
                <a:off x="2544" y="2879"/>
                <a:ext cx="714" cy="67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600" b="1"/>
                  <a:t>1.1.1</a:t>
                </a:r>
              </a:p>
              <a:p>
                <a:r>
                  <a:rPr lang="en-US" sz="1600" b="1"/>
                  <a:t>Reorder</a:t>
                </a:r>
              </a:p>
              <a:p>
                <a:r>
                  <a:rPr lang="en-US" sz="1600" b="1"/>
                  <a:t>(Product, </a:t>
                </a:r>
              </a:p>
              <a:p>
                <a:r>
                  <a:rPr lang="en-US" sz="1600" b="1"/>
                  <a:t>quantity)</a:t>
                </a:r>
              </a:p>
            </p:txBody>
          </p:sp>
          <p:sp>
            <p:nvSpPr>
              <p:cNvPr id="514068" name="Line 20"/>
              <p:cNvSpPr>
                <a:spLocks noChangeShapeType="1"/>
              </p:cNvSpPr>
              <p:nvPr/>
            </p:nvSpPr>
            <p:spPr bwMode="auto">
              <a:xfrm>
                <a:off x="3216" y="32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69" name="Text Box 21"/>
              <p:cNvSpPr txBox="1">
                <a:spLocks noChangeArrowheads="1"/>
              </p:cNvSpPr>
              <p:nvPr/>
            </p:nvSpPr>
            <p:spPr bwMode="auto">
              <a:xfrm rot="-4053280">
                <a:off x="2437" y="2542"/>
                <a:ext cx="33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2"/>
                    </a:solidFill>
                  </a:rPr>
                  <a:t>low</a:t>
                </a:r>
              </a:p>
            </p:txBody>
          </p:sp>
          <p:sp>
            <p:nvSpPr>
              <p:cNvPr id="514071" name="Rectangle 23"/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720" cy="91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r>
                  <a:rPr lang="en-US" sz="1800" b="1"/>
                  <a:t>Inventory</a:t>
                </a:r>
              </a:p>
              <a:p>
                <a:r>
                  <a:rPr lang="en-US" sz="1800" b="1"/>
                  <a:t>… </a:t>
                </a:r>
              </a:p>
              <a:p>
                <a:r>
                  <a:rPr lang="en-US" sz="1800" b="1"/>
                  <a:t>Subtract</a:t>
                </a:r>
              </a:p>
              <a:p>
                <a:r>
                  <a:rPr lang="en-US" sz="1800" b="1"/>
                  <a:t>Analyze</a:t>
                </a:r>
              </a:p>
              <a:p>
                <a:r>
                  <a:rPr lang="en-US" sz="1800" b="1"/>
                  <a:t>… </a:t>
                </a:r>
              </a:p>
            </p:txBody>
          </p:sp>
          <p:sp>
            <p:nvSpPr>
              <p:cNvPr id="514072" name="Line 24"/>
              <p:cNvSpPr>
                <a:spLocks noChangeShapeType="1"/>
              </p:cNvSpPr>
              <p:nvPr/>
            </p:nvSpPr>
            <p:spPr bwMode="auto">
              <a:xfrm>
                <a:off x="2744" y="2256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73" name="Line 25"/>
              <p:cNvSpPr>
                <a:spLocks noChangeShapeType="1"/>
              </p:cNvSpPr>
              <p:nvPr/>
            </p:nvSpPr>
            <p:spPr bwMode="auto">
              <a:xfrm>
                <a:off x="2744" y="2064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14070" name="Rectangle 22"/>
          <p:cNvSpPr>
            <a:spLocks noChangeArrowheads="1"/>
          </p:cNvSpPr>
          <p:nvPr/>
        </p:nvSpPr>
        <p:spPr bwMode="auto">
          <a:xfrm>
            <a:off x="4876800" y="10668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b="1"/>
              <a:t>Object: Inventory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Property: Current Inventory.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Function: Update Inventory.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Trigger: On Update, call Analyze function.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b="1"/>
              <a:t>Process: Analyze Inventory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Function: Determine need to reorder.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Trigger: Generate new order.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Design Importance:  Large Projects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467600" cy="5257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/>
              <a:t>Design is harder on large projects.</a:t>
            </a:r>
          </a:p>
          <a:p>
            <a:pPr lvl="1">
              <a:lnSpc>
                <a:spcPct val="80000"/>
              </a:lnSpc>
            </a:pPr>
            <a:r>
              <a:rPr lang="en-US"/>
              <a:t>Communication with multiple users.</a:t>
            </a:r>
          </a:p>
          <a:p>
            <a:pPr lvl="1">
              <a:lnSpc>
                <a:spcPct val="80000"/>
              </a:lnSpc>
            </a:pPr>
            <a:r>
              <a:rPr lang="en-US"/>
              <a:t>Communication between IT workers.</a:t>
            </a:r>
          </a:p>
          <a:p>
            <a:pPr lvl="1">
              <a:lnSpc>
                <a:spcPct val="80000"/>
              </a:lnSpc>
            </a:pPr>
            <a:r>
              <a:rPr lang="en-US"/>
              <a:t>Need to divide project into pieces for teams.</a:t>
            </a:r>
          </a:p>
          <a:p>
            <a:pPr lvl="1">
              <a:lnSpc>
                <a:spcPct val="80000"/>
              </a:lnSpc>
            </a:pPr>
            <a:r>
              <a:rPr lang="en-US"/>
              <a:t>Finding data/components.</a:t>
            </a:r>
          </a:p>
          <a:p>
            <a:pPr lvl="1">
              <a:lnSpc>
                <a:spcPct val="80000"/>
              </a:lnSpc>
            </a:pPr>
            <a:r>
              <a:rPr lang="en-US"/>
              <a:t>Staff turnover--retraining.</a:t>
            </a:r>
          </a:p>
          <a:p>
            <a:pPr>
              <a:lnSpc>
                <a:spcPct val="80000"/>
              </a:lnSpc>
            </a:pPr>
            <a:r>
              <a:rPr lang="en-US"/>
              <a:t>Need to monitor design process.</a:t>
            </a:r>
          </a:p>
          <a:p>
            <a:pPr lvl="1">
              <a:lnSpc>
                <a:spcPct val="80000"/>
              </a:lnSpc>
            </a:pPr>
            <a:r>
              <a:rPr lang="en-US"/>
              <a:t>Scheduling.</a:t>
            </a:r>
          </a:p>
          <a:p>
            <a:pPr lvl="1">
              <a:lnSpc>
                <a:spcPct val="80000"/>
              </a:lnSpc>
            </a:pPr>
            <a:r>
              <a:rPr lang="en-US"/>
              <a:t>Evaluation.</a:t>
            </a:r>
          </a:p>
          <a:p>
            <a:pPr>
              <a:lnSpc>
                <a:spcPct val="80000"/>
              </a:lnSpc>
            </a:pPr>
            <a:r>
              <a:rPr lang="en-US"/>
              <a:t>Build systems that can be modified later.</a:t>
            </a:r>
          </a:p>
          <a:p>
            <a:pPr lvl="1">
              <a:lnSpc>
                <a:spcPct val="80000"/>
              </a:lnSpc>
            </a:pPr>
            <a:r>
              <a:rPr lang="en-US"/>
              <a:t>Documentation.</a:t>
            </a:r>
          </a:p>
          <a:p>
            <a:pPr lvl="1">
              <a:lnSpc>
                <a:spcPct val="80000"/>
              </a:lnSpc>
            </a:pPr>
            <a:r>
              <a:rPr lang="en-US"/>
              <a:t>Communication/underlying assumptions and model.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Large Projects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65650" y="1219200"/>
            <a:ext cx="351155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Project planning software</a:t>
            </a:r>
          </a:p>
          <a:p>
            <a:pPr lvl="1"/>
            <a:r>
              <a:rPr lang="en-US" sz="2000"/>
              <a:t>Schedules</a:t>
            </a:r>
          </a:p>
          <a:p>
            <a:pPr lvl="1"/>
            <a:r>
              <a:rPr lang="en-US" sz="2000"/>
              <a:t>Gantt charts</a:t>
            </a:r>
          </a:p>
          <a:p>
            <a:r>
              <a:rPr lang="en-US" sz="2000"/>
              <a:t>CASE tools</a:t>
            </a:r>
          </a:p>
          <a:p>
            <a:r>
              <a:rPr lang="en-US" sz="2000"/>
              <a:t>Groupware tools</a:t>
            </a:r>
          </a:p>
          <a:p>
            <a:pPr lvl="1"/>
            <a:r>
              <a:rPr lang="en-US" sz="2000"/>
              <a:t>Track changes</a:t>
            </a:r>
          </a:p>
          <a:p>
            <a:pPr lvl="1"/>
            <a:r>
              <a:rPr lang="en-US" sz="2000"/>
              <a:t>Document work</a:t>
            </a:r>
          </a:p>
          <a:p>
            <a:pPr lvl="1"/>
            <a:r>
              <a:rPr lang="en-US" sz="2000"/>
              <a:t>Track revisions</a:t>
            </a:r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19200"/>
            <a:ext cx="351155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Project Teams</a:t>
            </a:r>
          </a:p>
          <a:p>
            <a:pPr lvl="1"/>
            <a:r>
              <a:rPr lang="en-US" sz="2000"/>
              <a:t>Divide work</a:t>
            </a:r>
          </a:p>
          <a:p>
            <a:pPr lvl="1"/>
            <a:r>
              <a:rPr lang="en-US" sz="2000"/>
              <a:t>Fit pieces together</a:t>
            </a:r>
          </a:p>
          <a:p>
            <a:pPr lvl="1"/>
            <a:r>
              <a:rPr lang="en-US" sz="2000"/>
              <a:t>Evaluate progress</a:t>
            </a:r>
          </a:p>
          <a:p>
            <a:r>
              <a:rPr lang="en-US" sz="2000"/>
              <a:t>Standards</a:t>
            </a:r>
          </a:p>
          <a:p>
            <a:pPr lvl="1"/>
            <a:r>
              <a:rPr lang="en-US" sz="2000"/>
              <a:t>Design</a:t>
            </a:r>
          </a:p>
          <a:p>
            <a:pPr lvl="1"/>
            <a:r>
              <a:rPr lang="en-US" sz="2000"/>
              <a:t>Templates</a:t>
            </a:r>
          </a:p>
          <a:p>
            <a:pPr lvl="1"/>
            <a:r>
              <a:rPr lang="en-US" sz="2000"/>
              <a:t>Actions</a:t>
            </a:r>
          </a:p>
          <a:p>
            <a:pPr lvl="1"/>
            <a:r>
              <a:rPr lang="en-US" sz="2000"/>
              <a:t>Events</a:t>
            </a:r>
          </a:p>
          <a:p>
            <a:pPr lvl="1"/>
            <a:r>
              <a:rPr lang="en-US" sz="2000"/>
              <a:t>Objects</a:t>
            </a:r>
          </a:p>
          <a:p>
            <a:pPr lvl="2"/>
            <a:r>
              <a:rPr lang="en-US"/>
              <a:t>Naming convention</a:t>
            </a:r>
          </a:p>
          <a:p>
            <a:pPr lvl="2"/>
            <a:r>
              <a:rPr lang="en-US"/>
              <a:t>Properties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CASE Tools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371600"/>
            <a:ext cx="351155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 sz="2000"/>
              <a:t>Computer-Aided Software Engineering</a:t>
            </a:r>
          </a:p>
          <a:p>
            <a:pPr lvl="1"/>
            <a:r>
              <a:rPr lang="en-US" sz="2000"/>
              <a:t>Diagrams (linked)</a:t>
            </a:r>
          </a:p>
          <a:p>
            <a:pPr lvl="1"/>
            <a:r>
              <a:rPr lang="en-US" sz="2000"/>
              <a:t>Data Dictionary</a:t>
            </a:r>
          </a:p>
          <a:p>
            <a:pPr lvl="1"/>
            <a:r>
              <a:rPr lang="en-US" sz="2000"/>
              <a:t>Teamwork</a:t>
            </a:r>
          </a:p>
          <a:p>
            <a:pPr lvl="1"/>
            <a:r>
              <a:rPr lang="en-US" sz="2000"/>
              <a:t>Prototyping</a:t>
            </a:r>
          </a:p>
          <a:p>
            <a:pPr lvl="2"/>
            <a:r>
              <a:rPr lang="en-US"/>
              <a:t>Forms</a:t>
            </a:r>
          </a:p>
          <a:p>
            <a:pPr lvl="2"/>
            <a:r>
              <a:rPr lang="en-US"/>
              <a:t>Reports</a:t>
            </a:r>
          </a:p>
          <a:p>
            <a:pPr lvl="2"/>
            <a:r>
              <a:rPr lang="en-US"/>
              <a:t>Sample data</a:t>
            </a:r>
          </a:p>
          <a:p>
            <a:pPr lvl="1"/>
            <a:r>
              <a:rPr lang="en-US" sz="2000"/>
              <a:t>Code generation</a:t>
            </a:r>
          </a:p>
          <a:p>
            <a:pPr lvl="1"/>
            <a:r>
              <a:rPr lang="en-US" sz="2000"/>
              <a:t>Reverse Engineering</a:t>
            </a:r>
          </a:p>
        </p:txBody>
      </p:sp>
      <p:sp>
        <p:nvSpPr>
          <p:cNvPr id="520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65650" y="1371600"/>
            <a:ext cx="3511550" cy="4648200"/>
          </a:xfrm>
        </p:spPr>
        <p:txBody>
          <a:bodyPr/>
          <a:lstStyle/>
          <a:p>
            <a:r>
              <a:rPr lang="en-US" sz="2000"/>
              <a:t>Examples</a:t>
            </a:r>
          </a:p>
          <a:p>
            <a:pPr lvl="1"/>
            <a:r>
              <a:rPr lang="en-US" sz="2000"/>
              <a:t>Rational Rose</a:t>
            </a:r>
          </a:p>
          <a:p>
            <a:pPr lvl="1"/>
            <a:r>
              <a:rPr lang="en-US" sz="2000"/>
              <a:t>Sterling</a:t>
            </a:r>
          </a:p>
          <a:p>
            <a:pPr lvl="2"/>
            <a:r>
              <a:rPr lang="en-US"/>
              <a:t>COOL: Dat</a:t>
            </a:r>
          </a:p>
          <a:p>
            <a:pPr lvl="2"/>
            <a:r>
              <a:rPr lang="en-US"/>
              <a:t>COOL: Jex (UML)</a:t>
            </a:r>
          </a:p>
          <a:p>
            <a:pPr lvl="1"/>
            <a:r>
              <a:rPr lang="en-US" sz="2000"/>
              <a:t>Oracle</a:t>
            </a:r>
          </a:p>
          <a:p>
            <a:pPr lvl="1"/>
            <a:r>
              <a:rPr lang="en-US" sz="2000"/>
              <a:t>IBM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Rolling Thunder: Top-Level</a:t>
            </a:r>
          </a:p>
        </p:txBody>
      </p:sp>
      <p:grpSp>
        <p:nvGrpSpPr>
          <p:cNvPr id="522264" name="Group 24"/>
          <p:cNvGrpSpPr>
            <a:grpSpLocks/>
          </p:cNvGrpSpPr>
          <p:nvPr/>
        </p:nvGrpSpPr>
        <p:grpSpPr bwMode="auto">
          <a:xfrm>
            <a:off x="1371600" y="1752600"/>
            <a:ext cx="6654800" cy="3717925"/>
            <a:chOff x="1104" y="961"/>
            <a:chExt cx="4192" cy="2342"/>
          </a:xfrm>
        </p:grpSpPr>
        <p:sp>
          <p:nvSpPr>
            <p:cNvPr id="522243" name="Rectangle 3"/>
            <p:cNvSpPr>
              <a:spLocks noChangeArrowheads="1"/>
            </p:cNvSpPr>
            <p:nvPr/>
          </p:nvSpPr>
          <p:spPr bwMode="auto">
            <a:xfrm>
              <a:off x="1104" y="1104"/>
              <a:ext cx="931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Sales</a:t>
              </a:r>
            </a:p>
          </p:txBody>
        </p:sp>
        <p:sp>
          <p:nvSpPr>
            <p:cNvPr id="522244" name="Rectangle 4"/>
            <p:cNvSpPr>
              <a:spLocks noChangeArrowheads="1"/>
            </p:cNvSpPr>
            <p:nvPr/>
          </p:nvSpPr>
          <p:spPr bwMode="auto">
            <a:xfrm>
              <a:off x="1104" y="961"/>
              <a:ext cx="277" cy="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45" name="Rectangle 5"/>
            <p:cNvSpPr>
              <a:spLocks noChangeArrowheads="1"/>
            </p:cNvSpPr>
            <p:nvPr/>
          </p:nvSpPr>
          <p:spPr bwMode="auto">
            <a:xfrm>
              <a:off x="4365" y="1104"/>
              <a:ext cx="931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Assembly</a:t>
              </a:r>
            </a:p>
          </p:txBody>
        </p:sp>
        <p:sp>
          <p:nvSpPr>
            <p:cNvPr id="522246" name="Rectangle 6"/>
            <p:cNvSpPr>
              <a:spLocks noChangeArrowheads="1"/>
            </p:cNvSpPr>
            <p:nvPr/>
          </p:nvSpPr>
          <p:spPr bwMode="auto">
            <a:xfrm>
              <a:off x="4365" y="961"/>
              <a:ext cx="277" cy="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47" name="Rectangle 7"/>
            <p:cNvSpPr>
              <a:spLocks noChangeArrowheads="1"/>
            </p:cNvSpPr>
            <p:nvPr/>
          </p:nvSpPr>
          <p:spPr bwMode="auto">
            <a:xfrm>
              <a:off x="4365" y="2688"/>
              <a:ext cx="931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Purchasing</a:t>
              </a:r>
            </a:p>
          </p:txBody>
        </p:sp>
        <p:sp>
          <p:nvSpPr>
            <p:cNvPr id="522248" name="Rectangle 8"/>
            <p:cNvSpPr>
              <a:spLocks noChangeArrowheads="1"/>
            </p:cNvSpPr>
            <p:nvPr/>
          </p:nvSpPr>
          <p:spPr bwMode="auto">
            <a:xfrm>
              <a:off x="4365" y="2545"/>
              <a:ext cx="277" cy="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49" name="Rectangle 9"/>
            <p:cNvSpPr>
              <a:spLocks noChangeArrowheads="1"/>
            </p:cNvSpPr>
            <p:nvPr/>
          </p:nvSpPr>
          <p:spPr bwMode="auto">
            <a:xfrm>
              <a:off x="1104" y="2688"/>
              <a:ext cx="931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Location</a:t>
              </a:r>
            </a:p>
          </p:txBody>
        </p:sp>
        <p:sp>
          <p:nvSpPr>
            <p:cNvPr id="522250" name="Rectangle 10"/>
            <p:cNvSpPr>
              <a:spLocks noChangeArrowheads="1"/>
            </p:cNvSpPr>
            <p:nvPr/>
          </p:nvSpPr>
          <p:spPr bwMode="auto">
            <a:xfrm>
              <a:off x="1104" y="2545"/>
              <a:ext cx="277" cy="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251" name="AutoShape 11"/>
            <p:cNvCxnSpPr>
              <a:cxnSpLocks noChangeShapeType="1"/>
              <a:stCxn id="522249" idx="0"/>
              <a:endCxn id="522243" idx="2"/>
            </p:cNvCxnSpPr>
            <p:nvPr/>
          </p:nvCxnSpPr>
          <p:spPr bwMode="auto">
            <a:xfrm flipV="1">
              <a:off x="1570" y="1719"/>
              <a:ext cx="0" cy="9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522252" name="Rectangle 12"/>
            <p:cNvSpPr>
              <a:spLocks noChangeArrowheads="1"/>
            </p:cNvSpPr>
            <p:nvPr/>
          </p:nvSpPr>
          <p:spPr bwMode="auto">
            <a:xfrm>
              <a:off x="2685" y="1104"/>
              <a:ext cx="931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Bicycle</a:t>
              </a:r>
            </a:p>
          </p:txBody>
        </p:sp>
        <p:sp>
          <p:nvSpPr>
            <p:cNvPr id="522253" name="Rectangle 13"/>
            <p:cNvSpPr>
              <a:spLocks noChangeArrowheads="1"/>
            </p:cNvSpPr>
            <p:nvPr/>
          </p:nvSpPr>
          <p:spPr bwMode="auto">
            <a:xfrm>
              <a:off x="2685" y="961"/>
              <a:ext cx="277" cy="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254" name="AutoShape 14"/>
            <p:cNvCxnSpPr>
              <a:cxnSpLocks noChangeShapeType="1"/>
              <a:stCxn id="522243" idx="3"/>
              <a:endCxn id="522252" idx="1"/>
            </p:cNvCxnSpPr>
            <p:nvPr/>
          </p:nvCxnSpPr>
          <p:spPr bwMode="auto">
            <a:xfrm>
              <a:off x="2035" y="1412"/>
              <a:ext cx="65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522255" name="AutoShape 15"/>
            <p:cNvCxnSpPr>
              <a:cxnSpLocks noChangeShapeType="1"/>
              <a:stCxn id="522245" idx="1"/>
              <a:endCxn id="522252" idx="3"/>
            </p:cNvCxnSpPr>
            <p:nvPr/>
          </p:nvCxnSpPr>
          <p:spPr bwMode="auto">
            <a:xfrm flipH="1">
              <a:off x="3616" y="1412"/>
              <a:ext cx="7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522256" name="AutoShape 16"/>
            <p:cNvCxnSpPr>
              <a:cxnSpLocks noChangeShapeType="1"/>
              <a:stCxn id="522247" idx="0"/>
              <a:endCxn id="522245" idx="2"/>
            </p:cNvCxnSpPr>
            <p:nvPr/>
          </p:nvCxnSpPr>
          <p:spPr bwMode="auto">
            <a:xfrm flipV="1">
              <a:off x="4831" y="1719"/>
              <a:ext cx="0" cy="9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522257" name="AutoShape 17"/>
            <p:cNvCxnSpPr>
              <a:cxnSpLocks noChangeShapeType="1"/>
              <a:stCxn id="522249" idx="3"/>
              <a:endCxn id="522247" idx="1"/>
            </p:cNvCxnSpPr>
            <p:nvPr/>
          </p:nvCxnSpPr>
          <p:spPr bwMode="auto">
            <a:xfrm>
              <a:off x="2035" y="2996"/>
              <a:ext cx="233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522258" name="Rectangle 18"/>
            <p:cNvSpPr>
              <a:spLocks noChangeArrowheads="1"/>
            </p:cNvSpPr>
            <p:nvPr/>
          </p:nvSpPr>
          <p:spPr bwMode="auto">
            <a:xfrm>
              <a:off x="2775" y="2112"/>
              <a:ext cx="750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1800" b="1"/>
                <a:t>Employee</a:t>
              </a:r>
            </a:p>
          </p:txBody>
        </p:sp>
        <p:cxnSp>
          <p:nvCxnSpPr>
            <p:cNvPr id="522259" name="AutoShape 19"/>
            <p:cNvCxnSpPr>
              <a:cxnSpLocks noChangeShapeType="1"/>
              <a:stCxn id="522258" idx="1"/>
              <a:endCxn id="522243" idx="2"/>
            </p:cNvCxnSpPr>
            <p:nvPr/>
          </p:nvCxnSpPr>
          <p:spPr bwMode="auto">
            <a:xfrm flipH="1" flipV="1">
              <a:off x="1570" y="1719"/>
              <a:ext cx="1205" cy="65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522260" name="AutoShape 20"/>
            <p:cNvCxnSpPr>
              <a:cxnSpLocks noChangeShapeType="1"/>
              <a:stCxn id="522258" idx="0"/>
              <a:endCxn id="522252" idx="2"/>
            </p:cNvCxnSpPr>
            <p:nvPr/>
          </p:nvCxnSpPr>
          <p:spPr bwMode="auto">
            <a:xfrm flipV="1">
              <a:off x="3150" y="1719"/>
              <a:ext cx="1" cy="3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522261" name="AutoShape 21"/>
            <p:cNvCxnSpPr>
              <a:cxnSpLocks noChangeShapeType="1"/>
              <a:stCxn id="522258" idx="3"/>
              <a:endCxn id="522245" idx="2"/>
            </p:cNvCxnSpPr>
            <p:nvPr/>
          </p:nvCxnSpPr>
          <p:spPr bwMode="auto">
            <a:xfrm flipV="1">
              <a:off x="3525" y="1719"/>
              <a:ext cx="1306" cy="65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cxnSp>
          <p:nvCxnSpPr>
            <p:cNvPr id="522262" name="AutoShape 22"/>
            <p:cNvCxnSpPr>
              <a:cxnSpLocks noChangeShapeType="1"/>
              <a:stCxn id="522258" idx="3"/>
              <a:endCxn id="522247" idx="1"/>
            </p:cNvCxnSpPr>
            <p:nvPr/>
          </p:nvCxnSpPr>
          <p:spPr bwMode="auto">
            <a:xfrm>
              <a:off x="3525" y="2376"/>
              <a:ext cx="840" cy="6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522263" name="Rectangle 23"/>
            <p:cNvSpPr>
              <a:spLocks noChangeArrowheads="1"/>
            </p:cNvSpPr>
            <p:nvPr/>
          </p:nvSpPr>
          <p:spPr bwMode="auto">
            <a:xfrm>
              <a:off x="2776" y="1983"/>
              <a:ext cx="277" cy="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Rolling Thunder: Sales</a:t>
            </a:r>
          </a:p>
        </p:txBody>
      </p:sp>
      <p:grpSp>
        <p:nvGrpSpPr>
          <p:cNvPr id="524312" name="Group 24"/>
          <p:cNvGrpSpPr>
            <a:grpSpLocks/>
          </p:cNvGrpSpPr>
          <p:nvPr/>
        </p:nvGrpSpPr>
        <p:grpSpPr bwMode="auto">
          <a:xfrm>
            <a:off x="1219200" y="1295400"/>
            <a:ext cx="7239000" cy="4876800"/>
            <a:chOff x="1008" y="672"/>
            <a:chExt cx="4560" cy="3072"/>
          </a:xfrm>
        </p:grpSpPr>
        <p:sp>
          <p:nvSpPr>
            <p:cNvPr id="524291" name="Rectangle 3"/>
            <p:cNvSpPr>
              <a:spLocks noChangeArrowheads="1"/>
            </p:cNvSpPr>
            <p:nvPr/>
          </p:nvSpPr>
          <p:spPr bwMode="auto">
            <a:xfrm>
              <a:off x="1008" y="672"/>
              <a:ext cx="115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Customer</a:t>
              </a:r>
            </a:p>
          </p:txBody>
        </p:sp>
        <p:sp>
          <p:nvSpPr>
            <p:cNvPr id="524292" name="Line 4"/>
            <p:cNvSpPr>
              <a:spLocks noChangeShapeType="1"/>
            </p:cNvSpPr>
            <p:nvPr/>
          </p:nvSpPr>
          <p:spPr bwMode="auto">
            <a:xfrm>
              <a:off x="1008" y="864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93" name="Text Box 5"/>
            <p:cNvSpPr txBox="1">
              <a:spLocks noChangeArrowheads="1"/>
            </p:cNvSpPr>
            <p:nvPr/>
          </p:nvSpPr>
          <p:spPr bwMode="auto">
            <a:xfrm>
              <a:off x="1008" y="890"/>
              <a:ext cx="1152" cy="12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CustomerID</a:t>
              </a:r>
              <a:endParaRPr lang="en-US" sz="1600"/>
            </a:p>
            <a:p>
              <a:r>
                <a:rPr lang="en-US" sz="1600"/>
                <a:t>Phone</a:t>
              </a:r>
            </a:p>
            <a:p>
              <a:r>
                <a:rPr lang="en-US" sz="1600"/>
                <a:t>FirstName</a:t>
              </a:r>
            </a:p>
            <a:p>
              <a:r>
                <a:rPr lang="en-US" sz="1600"/>
                <a:t>LastName</a:t>
              </a:r>
            </a:p>
            <a:p>
              <a:r>
                <a:rPr lang="en-US" sz="1600"/>
                <a:t>Address</a:t>
              </a:r>
            </a:p>
            <a:p>
              <a:r>
                <a:rPr lang="en-US" sz="1600"/>
                <a:t>ZipCode</a:t>
              </a:r>
            </a:p>
            <a:p>
              <a:r>
                <a:rPr lang="en-US" sz="1600"/>
                <a:t>CityID</a:t>
              </a:r>
            </a:p>
            <a:p>
              <a:r>
                <a:rPr lang="en-US" sz="1600"/>
                <a:t>BalanceDue</a:t>
              </a:r>
            </a:p>
          </p:txBody>
        </p:sp>
        <p:sp>
          <p:nvSpPr>
            <p:cNvPr id="524294" name="Rectangle 6"/>
            <p:cNvSpPr>
              <a:spLocks noChangeArrowheads="1"/>
            </p:cNvSpPr>
            <p:nvPr/>
          </p:nvSpPr>
          <p:spPr bwMode="auto">
            <a:xfrm>
              <a:off x="1008" y="2352"/>
              <a:ext cx="1152" cy="1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Customer</a:t>
              </a:r>
            </a:p>
            <a:p>
              <a:pPr algn="ctr"/>
              <a:r>
                <a:rPr lang="en-US" sz="1800"/>
                <a:t>Transaction</a:t>
              </a:r>
            </a:p>
          </p:txBody>
        </p:sp>
        <p:sp>
          <p:nvSpPr>
            <p:cNvPr id="524295" name="Text Box 7"/>
            <p:cNvSpPr txBox="1">
              <a:spLocks noChangeArrowheads="1"/>
            </p:cNvSpPr>
            <p:nvPr/>
          </p:nvSpPr>
          <p:spPr bwMode="auto">
            <a:xfrm>
              <a:off x="1008" y="2724"/>
              <a:ext cx="1152" cy="9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CustomerID</a:t>
              </a:r>
            </a:p>
            <a:p>
              <a:r>
                <a:rPr lang="en-US" sz="1600" b="1"/>
                <a:t>TransactionDate</a:t>
              </a:r>
              <a:endParaRPr lang="en-US" sz="1600"/>
            </a:p>
            <a:p>
              <a:r>
                <a:rPr lang="en-US" sz="1600"/>
                <a:t>EmployeeID</a:t>
              </a:r>
            </a:p>
            <a:p>
              <a:r>
                <a:rPr lang="en-US" sz="1600"/>
                <a:t>Amount</a:t>
              </a:r>
            </a:p>
            <a:p>
              <a:r>
                <a:rPr lang="en-US" sz="1600"/>
                <a:t>Description</a:t>
              </a:r>
            </a:p>
            <a:p>
              <a:r>
                <a:rPr lang="en-US" sz="1600"/>
                <a:t>Reference</a:t>
              </a:r>
            </a:p>
          </p:txBody>
        </p:sp>
        <p:sp>
          <p:nvSpPr>
            <p:cNvPr id="524296" name="Line 8"/>
            <p:cNvSpPr>
              <a:spLocks noChangeShapeType="1"/>
            </p:cNvSpPr>
            <p:nvPr/>
          </p:nvSpPr>
          <p:spPr bwMode="auto">
            <a:xfrm>
              <a:off x="1008" y="273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97" name="Rectangle 9"/>
            <p:cNvSpPr>
              <a:spLocks noChangeArrowheads="1"/>
            </p:cNvSpPr>
            <p:nvPr/>
          </p:nvSpPr>
          <p:spPr bwMode="auto">
            <a:xfrm>
              <a:off x="2688" y="2160"/>
              <a:ext cx="1152" cy="15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Retail Store</a:t>
              </a:r>
            </a:p>
          </p:txBody>
        </p:sp>
        <p:sp>
          <p:nvSpPr>
            <p:cNvPr id="524298" name="Text Box 10"/>
            <p:cNvSpPr txBox="1">
              <a:spLocks noChangeArrowheads="1"/>
            </p:cNvSpPr>
            <p:nvPr/>
          </p:nvSpPr>
          <p:spPr bwMode="auto">
            <a:xfrm>
              <a:off x="2688" y="2400"/>
              <a:ext cx="1152" cy="1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StoreID</a:t>
              </a:r>
              <a:endParaRPr lang="en-US" sz="1600"/>
            </a:p>
            <a:p>
              <a:r>
                <a:rPr lang="en-US" sz="1600"/>
                <a:t>StoreName</a:t>
              </a:r>
            </a:p>
            <a:p>
              <a:r>
                <a:rPr lang="en-US" sz="1600"/>
                <a:t>Phone</a:t>
              </a:r>
            </a:p>
            <a:p>
              <a:r>
                <a:rPr lang="en-US" sz="1600"/>
                <a:t>ContactFirstName</a:t>
              </a:r>
            </a:p>
            <a:p>
              <a:r>
                <a:rPr lang="en-US" sz="1600"/>
                <a:t>ContactLastName</a:t>
              </a:r>
            </a:p>
            <a:p>
              <a:r>
                <a:rPr lang="en-US" sz="1600"/>
                <a:t>Address</a:t>
              </a:r>
            </a:p>
            <a:p>
              <a:r>
                <a:rPr lang="en-US" sz="1600"/>
                <a:t>ZipCode</a:t>
              </a:r>
            </a:p>
            <a:p>
              <a:r>
                <a:rPr lang="en-US" sz="1600"/>
                <a:t>CityID</a:t>
              </a:r>
            </a:p>
          </p:txBody>
        </p:sp>
        <p:sp>
          <p:nvSpPr>
            <p:cNvPr id="524299" name="Line 11"/>
            <p:cNvSpPr>
              <a:spLocks noChangeShapeType="1"/>
            </p:cNvSpPr>
            <p:nvPr/>
          </p:nvSpPr>
          <p:spPr bwMode="auto">
            <a:xfrm>
              <a:off x="2688" y="2400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00" name="Rectangle 12"/>
            <p:cNvSpPr>
              <a:spLocks noChangeArrowheads="1"/>
            </p:cNvSpPr>
            <p:nvPr/>
          </p:nvSpPr>
          <p:spPr bwMode="auto">
            <a:xfrm>
              <a:off x="4416" y="672"/>
              <a:ext cx="1152" cy="129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Bicycle::Bicycle</a:t>
              </a:r>
            </a:p>
          </p:txBody>
        </p:sp>
        <p:sp>
          <p:nvSpPr>
            <p:cNvPr id="524301" name="Text Box 13"/>
            <p:cNvSpPr txBox="1">
              <a:spLocks noChangeArrowheads="1"/>
            </p:cNvSpPr>
            <p:nvPr/>
          </p:nvSpPr>
          <p:spPr bwMode="auto">
            <a:xfrm>
              <a:off x="4416" y="989"/>
              <a:ext cx="1152" cy="9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600" b="1"/>
                <a:t>BicycleID</a:t>
              </a:r>
              <a:endParaRPr lang="en-US" sz="1600"/>
            </a:p>
            <a:p>
              <a:r>
                <a:rPr lang="en-US" sz="1600"/>
                <a:t>… </a:t>
              </a:r>
            </a:p>
            <a:p>
              <a:r>
                <a:rPr lang="en-US" sz="1600"/>
                <a:t>CustomerID</a:t>
              </a:r>
            </a:p>
            <a:p>
              <a:r>
                <a:rPr lang="en-US" sz="1600"/>
                <a:t>StoreID</a:t>
              </a:r>
            </a:p>
            <a:p>
              <a:r>
                <a:rPr lang="en-US" sz="1600"/>
                <a:t>…</a:t>
              </a:r>
            </a:p>
            <a:p>
              <a:endParaRPr lang="en-US" sz="1600"/>
            </a:p>
          </p:txBody>
        </p:sp>
        <p:sp>
          <p:nvSpPr>
            <p:cNvPr id="524302" name="Line 14"/>
            <p:cNvSpPr>
              <a:spLocks noChangeShapeType="1"/>
            </p:cNvSpPr>
            <p:nvPr/>
          </p:nvSpPr>
          <p:spPr bwMode="auto">
            <a:xfrm>
              <a:off x="4416" y="912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03" name="Freeform 15"/>
            <p:cNvSpPr>
              <a:spLocks/>
            </p:cNvSpPr>
            <p:nvPr/>
          </p:nvSpPr>
          <p:spPr bwMode="auto">
            <a:xfrm>
              <a:off x="2160" y="1008"/>
              <a:ext cx="288" cy="18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88" y="1872"/>
                </a:cxn>
                <a:cxn ang="0">
                  <a:pos x="0" y="1872"/>
                </a:cxn>
              </a:cxnLst>
              <a:rect l="0" t="0" r="r" b="b"/>
              <a:pathLst>
                <a:path w="288" h="1872">
                  <a:moveTo>
                    <a:pt x="0" y="0"/>
                  </a:moveTo>
                  <a:lnTo>
                    <a:pt x="288" y="0"/>
                  </a:lnTo>
                  <a:lnTo>
                    <a:pt x="288" y="1872"/>
                  </a:lnTo>
                  <a:lnTo>
                    <a:pt x="0" y="187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04" name="Freeform 16"/>
            <p:cNvSpPr>
              <a:spLocks/>
            </p:cNvSpPr>
            <p:nvPr/>
          </p:nvSpPr>
          <p:spPr bwMode="auto">
            <a:xfrm>
              <a:off x="2160" y="960"/>
              <a:ext cx="2256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36" y="0"/>
                </a:cxn>
                <a:cxn ang="0">
                  <a:pos x="1536" y="480"/>
                </a:cxn>
                <a:cxn ang="0">
                  <a:pos x="2256" y="480"/>
                </a:cxn>
              </a:cxnLst>
              <a:rect l="0" t="0" r="r" b="b"/>
              <a:pathLst>
                <a:path w="2256" h="480">
                  <a:moveTo>
                    <a:pt x="0" y="0"/>
                  </a:moveTo>
                  <a:lnTo>
                    <a:pt x="1536" y="0"/>
                  </a:lnTo>
                  <a:lnTo>
                    <a:pt x="1536" y="480"/>
                  </a:lnTo>
                  <a:lnTo>
                    <a:pt x="2256" y="48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05" name="Freeform 17"/>
            <p:cNvSpPr>
              <a:spLocks/>
            </p:cNvSpPr>
            <p:nvPr/>
          </p:nvSpPr>
          <p:spPr bwMode="auto">
            <a:xfrm>
              <a:off x="3840" y="1536"/>
              <a:ext cx="576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144" y="960"/>
                </a:cxn>
                <a:cxn ang="0">
                  <a:pos x="144" y="0"/>
                </a:cxn>
                <a:cxn ang="0">
                  <a:pos x="576" y="0"/>
                </a:cxn>
              </a:cxnLst>
              <a:rect l="0" t="0" r="r" b="b"/>
              <a:pathLst>
                <a:path w="576" h="960">
                  <a:moveTo>
                    <a:pt x="0" y="960"/>
                  </a:moveTo>
                  <a:lnTo>
                    <a:pt x="144" y="960"/>
                  </a:lnTo>
                  <a:lnTo>
                    <a:pt x="144" y="0"/>
                  </a:lnTo>
                  <a:lnTo>
                    <a:pt x="576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06" name="Text Box 18"/>
            <p:cNvSpPr txBox="1">
              <a:spLocks noChangeArrowheads="1"/>
            </p:cNvSpPr>
            <p:nvPr/>
          </p:nvSpPr>
          <p:spPr bwMode="auto">
            <a:xfrm>
              <a:off x="2160" y="729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4307" name="Text Box 19"/>
            <p:cNvSpPr txBox="1">
              <a:spLocks noChangeArrowheads="1"/>
            </p:cNvSpPr>
            <p:nvPr/>
          </p:nvSpPr>
          <p:spPr bwMode="auto">
            <a:xfrm>
              <a:off x="4032" y="120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4308" name="Text Box 20"/>
            <p:cNvSpPr txBox="1">
              <a:spLocks noChangeArrowheads="1"/>
            </p:cNvSpPr>
            <p:nvPr/>
          </p:nvSpPr>
          <p:spPr bwMode="auto">
            <a:xfrm>
              <a:off x="2448" y="105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4309" name="Text Box 21"/>
            <p:cNvSpPr txBox="1">
              <a:spLocks noChangeArrowheads="1"/>
            </p:cNvSpPr>
            <p:nvPr/>
          </p:nvSpPr>
          <p:spPr bwMode="auto">
            <a:xfrm>
              <a:off x="2160" y="292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4310" name="Text Box 22"/>
            <p:cNvSpPr txBox="1">
              <a:spLocks noChangeArrowheads="1"/>
            </p:cNvSpPr>
            <p:nvPr/>
          </p:nvSpPr>
          <p:spPr bwMode="auto">
            <a:xfrm>
              <a:off x="4032" y="1584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4311" name="Text Box 23"/>
            <p:cNvSpPr txBox="1">
              <a:spLocks noChangeArrowheads="1"/>
            </p:cNvSpPr>
            <p:nvPr/>
          </p:nvSpPr>
          <p:spPr bwMode="auto">
            <a:xfrm>
              <a:off x="3888" y="249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0…1</a:t>
              </a: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Rolling Thunder: Bicycle</a:t>
            </a:r>
          </a:p>
        </p:txBody>
      </p:sp>
      <p:grpSp>
        <p:nvGrpSpPr>
          <p:cNvPr id="526374" name="Group 38"/>
          <p:cNvGrpSpPr>
            <a:grpSpLocks/>
          </p:cNvGrpSpPr>
          <p:nvPr/>
        </p:nvGrpSpPr>
        <p:grpSpPr bwMode="auto">
          <a:xfrm>
            <a:off x="914400" y="1524000"/>
            <a:ext cx="7772400" cy="4724400"/>
            <a:chOff x="768" y="816"/>
            <a:chExt cx="4896" cy="2976"/>
          </a:xfrm>
        </p:grpSpPr>
        <p:sp>
          <p:nvSpPr>
            <p:cNvPr id="526339" name="Rectangle 3"/>
            <p:cNvSpPr>
              <a:spLocks noChangeArrowheads="1"/>
            </p:cNvSpPr>
            <p:nvPr/>
          </p:nvSpPr>
          <p:spPr bwMode="auto">
            <a:xfrm>
              <a:off x="2640" y="816"/>
              <a:ext cx="1152" cy="29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Bicycle</a:t>
              </a:r>
            </a:p>
          </p:txBody>
        </p:sp>
        <p:sp>
          <p:nvSpPr>
            <p:cNvPr id="526340" name="Line 4"/>
            <p:cNvSpPr>
              <a:spLocks noChangeShapeType="1"/>
            </p:cNvSpPr>
            <p:nvPr/>
          </p:nvSpPr>
          <p:spPr bwMode="auto">
            <a:xfrm>
              <a:off x="2640" y="1008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41" name="Text Box 5"/>
            <p:cNvSpPr txBox="1">
              <a:spLocks noChangeArrowheads="1"/>
            </p:cNvSpPr>
            <p:nvPr/>
          </p:nvSpPr>
          <p:spPr bwMode="auto">
            <a:xfrm>
              <a:off x="2640" y="1008"/>
              <a:ext cx="1152" cy="27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 b="1"/>
                <a:t>SerialNumber</a:t>
              </a:r>
              <a:endParaRPr lang="en-US" sz="1400"/>
            </a:p>
            <a:p>
              <a:r>
                <a:rPr lang="en-US" sz="1400"/>
                <a:t>CustomerID</a:t>
              </a:r>
            </a:p>
            <a:p>
              <a:r>
                <a:rPr lang="en-US" sz="1400"/>
                <a:t>ModelType</a:t>
              </a:r>
            </a:p>
            <a:p>
              <a:r>
                <a:rPr lang="en-US" sz="1400"/>
                <a:t>PaintID</a:t>
              </a:r>
            </a:p>
            <a:p>
              <a:r>
                <a:rPr lang="en-US" sz="1400"/>
                <a:t>FrameSize</a:t>
              </a:r>
            </a:p>
            <a:p>
              <a:r>
                <a:rPr lang="en-US" sz="1400"/>
                <a:t>OrderDate</a:t>
              </a:r>
            </a:p>
            <a:p>
              <a:r>
                <a:rPr lang="en-US" sz="1400"/>
                <a:t>StartDate</a:t>
              </a:r>
            </a:p>
            <a:p>
              <a:r>
                <a:rPr lang="en-US" sz="1400"/>
                <a:t>ShipDate</a:t>
              </a:r>
            </a:p>
            <a:p>
              <a:r>
                <a:rPr lang="en-US" sz="1400"/>
                <a:t>ShipEmployee</a:t>
              </a:r>
            </a:p>
            <a:p>
              <a:r>
                <a:rPr lang="en-US" sz="1400"/>
                <a:t>FrameAssembler</a:t>
              </a:r>
            </a:p>
            <a:p>
              <a:r>
                <a:rPr lang="en-US" sz="1400"/>
                <a:t>Painter</a:t>
              </a:r>
            </a:p>
            <a:p>
              <a:r>
                <a:rPr lang="en-US" sz="1400"/>
                <a:t>Construction</a:t>
              </a:r>
            </a:p>
            <a:p>
              <a:r>
                <a:rPr lang="en-US" sz="1400"/>
                <a:t>WaterBottleBrazeOn</a:t>
              </a:r>
            </a:p>
            <a:p>
              <a:r>
                <a:rPr lang="en-US" sz="1400"/>
                <a:t>CustomName</a:t>
              </a:r>
            </a:p>
            <a:p>
              <a:r>
                <a:rPr lang="en-US" sz="1400"/>
                <a:t>LetterStyleID</a:t>
              </a:r>
            </a:p>
            <a:p>
              <a:r>
                <a:rPr lang="en-US" sz="1400"/>
                <a:t>StoreID</a:t>
              </a:r>
            </a:p>
            <a:p>
              <a:r>
                <a:rPr lang="en-US" sz="1400"/>
                <a:t>EmployeeID</a:t>
              </a:r>
            </a:p>
            <a:p>
              <a:r>
                <a:rPr lang="en-US" sz="1400"/>
                <a:t>TopTube</a:t>
              </a:r>
            </a:p>
            <a:p>
              <a:r>
                <a:rPr lang="en-US" sz="1400"/>
                <a:t>ChainStay</a:t>
              </a:r>
            </a:p>
            <a:p>
              <a:r>
                <a:rPr lang="en-US" sz="1400"/>
                <a:t>… </a:t>
              </a:r>
            </a:p>
          </p:txBody>
        </p:sp>
        <p:sp>
          <p:nvSpPr>
            <p:cNvPr id="526342" name="Text Box 6"/>
            <p:cNvSpPr txBox="1">
              <a:spLocks noChangeArrowheads="1"/>
            </p:cNvSpPr>
            <p:nvPr/>
          </p:nvSpPr>
          <p:spPr bwMode="auto">
            <a:xfrm>
              <a:off x="3792" y="873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6343" name="Rectangle 7"/>
            <p:cNvSpPr>
              <a:spLocks noChangeArrowheads="1"/>
            </p:cNvSpPr>
            <p:nvPr/>
          </p:nvSpPr>
          <p:spPr bwMode="auto">
            <a:xfrm>
              <a:off x="768" y="816"/>
              <a:ext cx="1152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ModelType</a:t>
              </a:r>
            </a:p>
          </p:txBody>
        </p:sp>
        <p:sp>
          <p:nvSpPr>
            <p:cNvPr id="526344" name="Line 8"/>
            <p:cNvSpPr>
              <a:spLocks noChangeShapeType="1"/>
            </p:cNvSpPr>
            <p:nvPr/>
          </p:nvSpPr>
          <p:spPr bwMode="auto">
            <a:xfrm>
              <a:off x="768" y="1008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45" name="Text Box 9"/>
            <p:cNvSpPr txBox="1">
              <a:spLocks noChangeArrowheads="1"/>
            </p:cNvSpPr>
            <p:nvPr/>
          </p:nvSpPr>
          <p:spPr bwMode="auto">
            <a:xfrm>
              <a:off x="768" y="1008"/>
              <a:ext cx="1152" cy="3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ModelType</a:t>
              </a:r>
              <a:endParaRPr lang="en-US" sz="1600"/>
            </a:p>
            <a:p>
              <a:r>
                <a:rPr lang="en-US" sz="1600"/>
                <a:t>Description</a:t>
              </a:r>
            </a:p>
          </p:txBody>
        </p:sp>
        <p:sp>
          <p:nvSpPr>
            <p:cNvPr id="526346" name="Rectangle 10"/>
            <p:cNvSpPr>
              <a:spLocks noChangeArrowheads="1"/>
            </p:cNvSpPr>
            <p:nvPr/>
          </p:nvSpPr>
          <p:spPr bwMode="auto">
            <a:xfrm>
              <a:off x="768" y="1536"/>
              <a:ext cx="1152" cy="1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Paint</a:t>
              </a:r>
            </a:p>
          </p:txBody>
        </p:sp>
        <p:sp>
          <p:nvSpPr>
            <p:cNvPr id="526347" name="Text Box 11"/>
            <p:cNvSpPr txBox="1">
              <a:spLocks noChangeArrowheads="1"/>
            </p:cNvSpPr>
            <p:nvPr/>
          </p:nvSpPr>
          <p:spPr bwMode="auto">
            <a:xfrm>
              <a:off x="768" y="1728"/>
              <a:ext cx="1152" cy="98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PaintID</a:t>
              </a:r>
              <a:endParaRPr lang="en-US" sz="1600"/>
            </a:p>
            <a:p>
              <a:r>
                <a:rPr lang="en-US" sz="1600"/>
                <a:t>ColorName</a:t>
              </a:r>
            </a:p>
            <a:p>
              <a:r>
                <a:rPr lang="en-US" sz="1600"/>
                <a:t>ColorStyle</a:t>
              </a:r>
            </a:p>
            <a:p>
              <a:r>
                <a:rPr lang="en-US" sz="1600"/>
                <a:t>ColorList</a:t>
              </a:r>
            </a:p>
            <a:p>
              <a:r>
                <a:rPr lang="en-US" sz="1600"/>
                <a:t>DateIntroduced</a:t>
              </a:r>
            </a:p>
            <a:p>
              <a:r>
                <a:rPr lang="en-US" sz="1600"/>
                <a:t>DateDiscontinued</a:t>
              </a:r>
            </a:p>
          </p:txBody>
        </p:sp>
        <p:sp>
          <p:nvSpPr>
            <p:cNvPr id="526348" name="Line 12"/>
            <p:cNvSpPr>
              <a:spLocks noChangeShapeType="1"/>
            </p:cNvSpPr>
            <p:nvPr/>
          </p:nvSpPr>
          <p:spPr bwMode="auto">
            <a:xfrm>
              <a:off x="768" y="172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49" name="Rectangle 13"/>
            <p:cNvSpPr>
              <a:spLocks noChangeArrowheads="1"/>
            </p:cNvSpPr>
            <p:nvPr/>
          </p:nvSpPr>
          <p:spPr bwMode="auto">
            <a:xfrm>
              <a:off x="768" y="3072"/>
              <a:ext cx="1152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LetterStyle</a:t>
              </a:r>
            </a:p>
          </p:txBody>
        </p:sp>
        <p:sp>
          <p:nvSpPr>
            <p:cNvPr id="526350" name="Text Box 14"/>
            <p:cNvSpPr txBox="1">
              <a:spLocks noChangeArrowheads="1"/>
            </p:cNvSpPr>
            <p:nvPr/>
          </p:nvSpPr>
          <p:spPr bwMode="auto">
            <a:xfrm>
              <a:off x="768" y="3264"/>
              <a:ext cx="1152" cy="3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LetterStyleID</a:t>
              </a:r>
              <a:endParaRPr lang="en-US" sz="1600"/>
            </a:p>
            <a:p>
              <a:r>
                <a:rPr lang="en-US" sz="1600"/>
                <a:t>Description</a:t>
              </a:r>
            </a:p>
          </p:txBody>
        </p:sp>
        <p:sp>
          <p:nvSpPr>
            <p:cNvPr id="526351" name="Line 15"/>
            <p:cNvSpPr>
              <a:spLocks noChangeShapeType="1"/>
            </p:cNvSpPr>
            <p:nvPr/>
          </p:nvSpPr>
          <p:spPr bwMode="auto">
            <a:xfrm>
              <a:off x="768" y="326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52" name="Rectangle 16"/>
            <p:cNvSpPr>
              <a:spLocks noChangeArrowheads="1"/>
            </p:cNvSpPr>
            <p:nvPr/>
          </p:nvSpPr>
          <p:spPr bwMode="auto">
            <a:xfrm>
              <a:off x="4512" y="864"/>
              <a:ext cx="1152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BicycleTubeUsed</a:t>
              </a:r>
            </a:p>
          </p:txBody>
        </p:sp>
        <p:sp>
          <p:nvSpPr>
            <p:cNvPr id="526353" name="Text Box 17"/>
            <p:cNvSpPr txBox="1">
              <a:spLocks noChangeArrowheads="1"/>
            </p:cNvSpPr>
            <p:nvPr/>
          </p:nvSpPr>
          <p:spPr bwMode="auto">
            <a:xfrm>
              <a:off x="4512" y="1056"/>
              <a:ext cx="1152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SerialNumber</a:t>
              </a:r>
            </a:p>
            <a:p>
              <a:r>
                <a:rPr lang="en-US" sz="1600" b="1"/>
                <a:t>TubeID</a:t>
              </a:r>
              <a:endParaRPr lang="en-US" sz="1600"/>
            </a:p>
            <a:p>
              <a:r>
                <a:rPr lang="en-US" sz="1600"/>
                <a:t>Quantity</a:t>
              </a:r>
            </a:p>
          </p:txBody>
        </p:sp>
        <p:sp>
          <p:nvSpPr>
            <p:cNvPr id="526354" name="Line 18"/>
            <p:cNvSpPr>
              <a:spLocks noChangeShapeType="1"/>
            </p:cNvSpPr>
            <p:nvPr/>
          </p:nvSpPr>
          <p:spPr bwMode="auto">
            <a:xfrm>
              <a:off x="4512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55" name="Rectangle 19"/>
            <p:cNvSpPr>
              <a:spLocks noChangeArrowheads="1"/>
            </p:cNvSpPr>
            <p:nvPr/>
          </p:nvSpPr>
          <p:spPr bwMode="auto">
            <a:xfrm>
              <a:off x="4512" y="2256"/>
              <a:ext cx="1152" cy="1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BikeParts</a:t>
              </a:r>
            </a:p>
          </p:txBody>
        </p:sp>
        <p:sp>
          <p:nvSpPr>
            <p:cNvPr id="526356" name="Text Box 20"/>
            <p:cNvSpPr txBox="1">
              <a:spLocks noChangeArrowheads="1"/>
            </p:cNvSpPr>
            <p:nvPr/>
          </p:nvSpPr>
          <p:spPr bwMode="auto">
            <a:xfrm>
              <a:off x="4512" y="2448"/>
              <a:ext cx="1152" cy="113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SerialNumber</a:t>
              </a:r>
              <a:endParaRPr lang="en-US" sz="1600"/>
            </a:p>
            <a:p>
              <a:r>
                <a:rPr lang="en-US" sz="1600" b="1"/>
                <a:t>ComponentID</a:t>
              </a:r>
              <a:endParaRPr lang="en-US" sz="1600"/>
            </a:p>
            <a:p>
              <a:r>
                <a:rPr lang="en-US" sz="1600"/>
                <a:t>SubstituteID</a:t>
              </a:r>
            </a:p>
            <a:p>
              <a:r>
                <a:rPr lang="en-US" sz="1600"/>
                <a:t>Location</a:t>
              </a:r>
            </a:p>
            <a:p>
              <a:r>
                <a:rPr lang="en-US" sz="1600"/>
                <a:t>Quantity</a:t>
              </a:r>
            </a:p>
            <a:p>
              <a:r>
                <a:rPr lang="en-US" sz="1600"/>
                <a:t>DateInstalled</a:t>
              </a:r>
            </a:p>
            <a:p>
              <a:r>
                <a:rPr lang="en-US" sz="1600"/>
                <a:t>EmployeeID</a:t>
              </a:r>
            </a:p>
          </p:txBody>
        </p:sp>
        <p:sp>
          <p:nvSpPr>
            <p:cNvPr id="526357" name="Line 21"/>
            <p:cNvSpPr>
              <a:spLocks noChangeShapeType="1"/>
            </p:cNvSpPr>
            <p:nvPr/>
          </p:nvSpPr>
          <p:spPr bwMode="auto">
            <a:xfrm>
              <a:off x="4512" y="244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58" name="Freeform 22"/>
            <p:cNvSpPr>
              <a:spLocks/>
            </p:cNvSpPr>
            <p:nvPr/>
          </p:nvSpPr>
          <p:spPr bwMode="auto">
            <a:xfrm>
              <a:off x="1920" y="1536"/>
              <a:ext cx="720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336" y="288"/>
                </a:cxn>
                <a:cxn ang="0">
                  <a:pos x="336" y="0"/>
                </a:cxn>
                <a:cxn ang="0">
                  <a:pos x="720" y="0"/>
                </a:cxn>
              </a:cxnLst>
              <a:rect l="0" t="0" r="r" b="b"/>
              <a:pathLst>
                <a:path w="720" h="288">
                  <a:moveTo>
                    <a:pt x="0" y="288"/>
                  </a:moveTo>
                  <a:lnTo>
                    <a:pt x="336" y="288"/>
                  </a:lnTo>
                  <a:lnTo>
                    <a:pt x="336" y="0"/>
                  </a:lnTo>
                  <a:lnTo>
                    <a:pt x="720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59" name="Freeform 23"/>
            <p:cNvSpPr>
              <a:spLocks/>
            </p:cNvSpPr>
            <p:nvPr/>
          </p:nvSpPr>
          <p:spPr bwMode="auto">
            <a:xfrm>
              <a:off x="1920" y="1104"/>
              <a:ext cx="720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0"/>
                </a:cxn>
                <a:cxn ang="0">
                  <a:pos x="336" y="288"/>
                </a:cxn>
                <a:cxn ang="0">
                  <a:pos x="720" y="288"/>
                </a:cxn>
              </a:cxnLst>
              <a:rect l="0" t="0" r="r" b="b"/>
              <a:pathLst>
                <a:path w="720" h="288">
                  <a:moveTo>
                    <a:pt x="0" y="0"/>
                  </a:moveTo>
                  <a:lnTo>
                    <a:pt x="336" y="0"/>
                  </a:lnTo>
                  <a:lnTo>
                    <a:pt x="336" y="288"/>
                  </a:lnTo>
                  <a:lnTo>
                    <a:pt x="720" y="28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60" name="Freeform 24"/>
            <p:cNvSpPr>
              <a:spLocks/>
            </p:cNvSpPr>
            <p:nvPr/>
          </p:nvSpPr>
          <p:spPr bwMode="auto">
            <a:xfrm>
              <a:off x="3792" y="1104"/>
              <a:ext cx="720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0"/>
                </a:cxn>
                <a:cxn ang="0">
                  <a:pos x="384" y="96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720" y="9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61" name="Freeform 25"/>
            <p:cNvSpPr>
              <a:spLocks/>
            </p:cNvSpPr>
            <p:nvPr/>
          </p:nvSpPr>
          <p:spPr bwMode="auto">
            <a:xfrm>
              <a:off x="3792" y="1180"/>
              <a:ext cx="720" cy="13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2" y="0"/>
                </a:cxn>
                <a:cxn ang="0">
                  <a:pos x="336" y="1364"/>
                </a:cxn>
                <a:cxn ang="0">
                  <a:pos x="720" y="1364"/>
                </a:cxn>
              </a:cxnLst>
              <a:rect l="0" t="0" r="r" b="b"/>
              <a:pathLst>
                <a:path w="720" h="1364">
                  <a:moveTo>
                    <a:pt x="0" y="0"/>
                  </a:moveTo>
                  <a:lnTo>
                    <a:pt x="332" y="0"/>
                  </a:lnTo>
                  <a:lnTo>
                    <a:pt x="336" y="1364"/>
                  </a:lnTo>
                  <a:lnTo>
                    <a:pt x="720" y="136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62" name="Text Box 26"/>
            <p:cNvSpPr txBox="1">
              <a:spLocks noChangeArrowheads="1"/>
            </p:cNvSpPr>
            <p:nvPr/>
          </p:nvSpPr>
          <p:spPr bwMode="auto">
            <a:xfrm>
              <a:off x="4176" y="100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1…*</a:t>
              </a:r>
            </a:p>
          </p:txBody>
        </p:sp>
        <p:sp>
          <p:nvSpPr>
            <p:cNvPr id="526363" name="Text Box 27"/>
            <p:cNvSpPr txBox="1">
              <a:spLocks noChangeArrowheads="1"/>
            </p:cNvSpPr>
            <p:nvPr/>
          </p:nvSpPr>
          <p:spPr bwMode="auto">
            <a:xfrm>
              <a:off x="4176" y="2352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6364" name="Text Box 28"/>
            <p:cNvSpPr txBox="1">
              <a:spLocks noChangeArrowheads="1"/>
            </p:cNvSpPr>
            <p:nvPr/>
          </p:nvSpPr>
          <p:spPr bwMode="auto">
            <a:xfrm>
              <a:off x="3792" y="115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6365" name="Text Box 29"/>
            <p:cNvSpPr txBox="1">
              <a:spLocks noChangeArrowheads="1"/>
            </p:cNvSpPr>
            <p:nvPr/>
          </p:nvSpPr>
          <p:spPr bwMode="auto">
            <a:xfrm>
              <a:off x="1872" y="91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6366" name="Text Box 30"/>
            <p:cNvSpPr txBox="1">
              <a:spLocks noChangeArrowheads="1"/>
            </p:cNvSpPr>
            <p:nvPr/>
          </p:nvSpPr>
          <p:spPr bwMode="auto">
            <a:xfrm>
              <a:off x="2256" y="120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6367" name="Text Box 31"/>
            <p:cNvSpPr txBox="1">
              <a:spLocks noChangeArrowheads="1"/>
            </p:cNvSpPr>
            <p:nvPr/>
          </p:nvSpPr>
          <p:spPr bwMode="auto">
            <a:xfrm>
              <a:off x="2256" y="148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6368" name="Text Box 32"/>
            <p:cNvSpPr txBox="1">
              <a:spLocks noChangeArrowheads="1"/>
            </p:cNvSpPr>
            <p:nvPr/>
          </p:nvSpPr>
          <p:spPr bwMode="auto">
            <a:xfrm>
              <a:off x="2256" y="2976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6369" name="Text Box 33"/>
            <p:cNvSpPr txBox="1">
              <a:spLocks noChangeArrowheads="1"/>
            </p:cNvSpPr>
            <p:nvPr/>
          </p:nvSpPr>
          <p:spPr bwMode="auto">
            <a:xfrm>
              <a:off x="1920" y="163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6370" name="Text Box 34"/>
            <p:cNvSpPr txBox="1">
              <a:spLocks noChangeArrowheads="1"/>
            </p:cNvSpPr>
            <p:nvPr/>
          </p:nvSpPr>
          <p:spPr bwMode="auto">
            <a:xfrm>
              <a:off x="1920" y="3168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6371" name="AutoShape 35"/>
            <p:cNvSpPr>
              <a:spLocks noChangeArrowheads="1"/>
            </p:cNvSpPr>
            <p:nvPr/>
          </p:nvSpPr>
          <p:spPr bwMode="auto">
            <a:xfrm>
              <a:off x="3808" y="1072"/>
              <a:ext cx="96" cy="64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72" name="AutoShape 36"/>
            <p:cNvSpPr>
              <a:spLocks noChangeArrowheads="1"/>
            </p:cNvSpPr>
            <p:nvPr/>
          </p:nvSpPr>
          <p:spPr bwMode="auto">
            <a:xfrm>
              <a:off x="3800" y="1148"/>
              <a:ext cx="96" cy="64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73" name="Freeform 37"/>
            <p:cNvSpPr>
              <a:spLocks/>
            </p:cNvSpPr>
            <p:nvPr/>
          </p:nvSpPr>
          <p:spPr bwMode="auto">
            <a:xfrm>
              <a:off x="1920" y="2976"/>
              <a:ext cx="720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336" y="384"/>
                </a:cxn>
                <a:cxn ang="0">
                  <a:pos x="336" y="0"/>
                </a:cxn>
                <a:cxn ang="0">
                  <a:pos x="720" y="0"/>
                </a:cxn>
              </a:cxnLst>
              <a:rect l="0" t="0" r="r" b="b"/>
              <a:pathLst>
                <a:path w="720" h="384">
                  <a:moveTo>
                    <a:pt x="0" y="384"/>
                  </a:moveTo>
                  <a:lnTo>
                    <a:pt x="336" y="384"/>
                  </a:lnTo>
                  <a:lnTo>
                    <a:pt x="336" y="0"/>
                  </a:lnTo>
                  <a:lnTo>
                    <a:pt x="720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Rolling Thunder: Assembly</a:t>
            </a:r>
          </a:p>
        </p:txBody>
      </p:sp>
      <p:grpSp>
        <p:nvGrpSpPr>
          <p:cNvPr id="528424" name="Group 40"/>
          <p:cNvGrpSpPr>
            <a:grpSpLocks/>
          </p:cNvGrpSpPr>
          <p:nvPr/>
        </p:nvGrpSpPr>
        <p:grpSpPr bwMode="auto">
          <a:xfrm>
            <a:off x="723900" y="1295400"/>
            <a:ext cx="7696200" cy="5124450"/>
            <a:chOff x="816" y="576"/>
            <a:chExt cx="4848" cy="3228"/>
          </a:xfrm>
        </p:grpSpPr>
        <p:sp>
          <p:nvSpPr>
            <p:cNvPr id="528387" name="Rectangle 3"/>
            <p:cNvSpPr>
              <a:spLocks noChangeArrowheads="1"/>
            </p:cNvSpPr>
            <p:nvPr/>
          </p:nvSpPr>
          <p:spPr bwMode="auto">
            <a:xfrm>
              <a:off x="816" y="768"/>
              <a:ext cx="1248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50000"/>
                </a:spcBef>
              </a:pPr>
              <a:r>
                <a:rPr lang="en-US" sz="1800"/>
                <a:t>Bicycle::BikeParts</a:t>
              </a:r>
            </a:p>
          </p:txBody>
        </p:sp>
        <p:sp>
          <p:nvSpPr>
            <p:cNvPr id="528388" name="Line 4"/>
            <p:cNvSpPr>
              <a:spLocks noChangeShapeType="1"/>
            </p:cNvSpPr>
            <p:nvPr/>
          </p:nvSpPr>
          <p:spPr bwMode="auto">
            <a:xfrm>
              <a:off x="816" y="960"/>
              <a:ext cx="12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89" name="Text Box 5"/>
            <p:cNvSpPr txBox="1">
              <a:spLocks noChangeArrowheads="1"/>
            </p:cNvSpPr>
            <p:nvPr/>
          </p:nvSpPr>
          <p:spPr bwMode="auto">
            <a:xfrm>
              <a:off x="816" y="960"/>
              <a:ext cx="1248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SerialNumber</a:t>
              </a:r>
              <a:endParaRPr lang="en-US" sz="1600"/>
            </a:p>
            <a:p>
              <a:r>
                <a:rPr lang="en-US" sz="1600" b="1"/>
                <a:t>ComponentID</a:t>
              </a:r>
              <a:endParaRPr lang="en-US" sz="1600"/>
            </a:p>
            <a:p>
              <a:r>
                <a:rPr lang="en-US" sz="1600"/>
                <a:t>...</a:t>
              </a:r>
            </a:p>
          </p:txBody>
        </p:sp>
        <p:sp>
          <p:nvSpPr>
            <p:cNvPr id="528390" name="Text Box 6"/>
            <p:cNvSpPr txBox="1">
              <a:spLocks noChangeArrowheads="1"/>
            </p:cNvSpPr>
            <p:nvPr/>
          </p:nvSpPr>
          <p:spPr bwMode="auto">
            <a:xfrm>
              <a:off x="2256" y="2880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8391" name="Rectangle 7"/>
            <p:cNvSpPr>
              <a:spLocks noChangeArrowheads="1"/>
            </p:cNvSpPr>
            <p:nvPr/>
          </p:nvSpPr>
          <p:spPr bwMode="auto">
            <a:xfrm>
              <a:off x="2640" y="576"/>
              <a:ext cx="1152" cy="21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Component</a:t>
              </a:r>
            </a:p>
          </p:txBody>
        </p:sp>
        <p:sp>
          <p:nvSpPr>
            <p:cNvPr id="528392" name="Text Box 8"/>
            <p:cNvSpPr txBox="1">
              <a:spLocks noChangeArrowheads="1"/>
            </p:cNvSpPr>
            <p:nvPr/>
          </p:nvSpPr>
          <p:spPr bwMode="auto">
            <a:xfrm>
              <a:off x="2640" y="768"/>
              <a:ext cx="1152" cy="190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ComponentID</a:t>
              </a:r>
              <a:endParaRPr lang="en-US" sz="1600"/>
            </a:p>
            <a:p>
              <a:r>
                <a:rPr lang="en-US" sz="1600"/>
                <a:t>ManufacturerID</a:t>
              </a:r>
            </a:p>
            <a:p>
              <a:r>
                <a:rPr lang="en-US" sz="1600"/>
                <a:t>ProductNumber</a:t>
              </a:r>
            </a:p>
            <a:p>
              <a:r>
                <a:rPr lang="en-US" sz="1600"/>
                <a:t>Road</a:t>
              </a:r>
            </a:p>
            <a:p>
              <a:r>
                <a:rPr lang="en-US" sz="1600"/>
                <a:t>Category</a:t>
              </a:r>
            </a:p>
            <a:p>
              <a:r>
                <a:rPr lang="en-US" sz="1600"/>
                <a:t>Length</a:t>
              </a:r>
            </a:p>
            <a:p>
              <a:r>
                <a:rPr lang="en-US" sz="1600"/>
                <a:t>Height</a:t>
              </a:r>
            </a:p>
            <a:p>
              <a:r>
                <a:rPr lang="en-US" sz="1600"/>
                <a:t>Width</a:t>
              </a:r>
            </a:p>
            <a:p>
              <a:r>
                <a:rPr lang="en-US" sz="1600"/>
                <a:t>Description</a:t>
              </a:r>
            </a:p>
            <a:p>
              <a:r>
                <a:rPr lang="en-US" sz="1600"/>
                <a:t>ListPrice</a:t>
              </a:r>
            </a:p>
            <a:p>
              <a:r>
                <a:rPr lang="en-US" sz="1600"/>
                <a:t>EstimatedCost</a:t>
              </a:r>
            </a:p>
            <a:p>
              <a:r>
                <a:rPr lang="en-US" sz="1600"/>
                <a:t>QuantityOnHand</a:t>
              </a:r>
            </a:p>
          </p:txBody>
        </p:sp>
        <p:sp>
          <p:nvSpPr>
            <p:cNvPr id="528393" name="Line 9"/>
            <p:cNvSpPr>
              <a:spLocks noChangeShapeType="1"/>
            </p:cNvSpPr>
            <p:nvPr/>
          </p:nvSpPr>
          <p:spPr bwMode="auto">
            <a:xfrm>
              <a:off x="264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4" name="Rectangle 10"/>
            <p:cNvSpPr>
              <a:spLocks noChangeArrowheads="1"/>
            </p:cNvSpPr>
            <p:nvPr/>
          </p:nvSpPr>
          <p:spPr bwMode="auto">
            <a:xfrm>
              <a:off x="4416" y="2688"/>
              <a:ext cx="1248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ComponentName</a:t>
              </a:r>
            </a:p>
          </p:txBody>
        </p:sp>
        <p:sp>
          <p:nvSpPr>
            <p:cNvPr id="528395" name="Text Box 11"/>
            <p:cNvSpPr txBox="1">
              <a:spLocks noChangeArrowheads="1"/>
            </p:cNvSpPr>
            <p:nvPr/>
          </p:nvSpPr>
          <p:spPr bwMode="auto">
            <a:xfrm>
              <a:off x="4416" y="2880"/>
              <a:ext cx="1248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ComponentName</a:t>
              </a:r>
              <a:endParaRPr lang="en-US" sz="1600"/>
            </a:p>
            <a:p>
              <a:r>
                <a:rPr lang="en-US" sz="1600"/>
                <a:t>AssemblyOrder</a:t>
              </a:r>
            </a:p>
            <a:p>
              <a:r>
                <a:rPr lang="en-US" sz="1600"/>
                <a:t>Description</a:t>
              </a:r>
            </a:p>
          </p:txBody>
        </p:sp>
        <p:sp>
          <p:nvSpPr>
            <p:cNvPr id="528396" name="Line 12"/>
            <p:cNvSpPr>
              <a:spLocks noChangeShapeType="1"/>
            </p:cNvSpPr>
            <p:nvPr/>
          </p:nvSpPr>
          <p:spPr bwMode="auto">
            <a:xfrm>
              <a:off x="4416" y="2880"/>
              <a:ext cx="12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7" name="Rectangle 13"/>
            <p:cNvSpPr>
              <a:spLocks noChangeArrowheads="1"/>
            </p:cNvSpPr>
            <p:nvPr/>
          </p:nvSpPr>
          <p:spPr bwMode="auto">
            <a:xfrm>
              <a:off x="4416" y="816"/>
              <a:ext cx="1248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GroupComponents</a:t>
              </a:r>
            </a:p>
          </p:txBody>
        </p:sp>
        <p:sp>
          <p:nvSpPr>
            <p:cNvPr id="528398" name="Text Box 14"/>
            <p:cNvSpPr txBox="1">
              <a:spLocks noChangeArrowheads="1"/>
            </p:cNvSpPr>
            <p:nvPr/>
          </p:nvSpPr>
          <p:spPr bwMode="auto">
            <a:xfrm>
              <a:off x="4416" y="1008"/>
              <a:ext cx="1248" cy="3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GroupID</a:t>
              </a:r>
            </a:p>
            <a:p>
              <a:r>
                <a:rPr lang="en-US" sz="1600" b="1"/>
                <a:t>ComponentID</a:t>
              </a:r>
              <a:endParaRPr lang="en-US" sz="1600"/>
            </a:p>
          </p:txBody>
        </p:sp>
        <p:sp>
          <p:nvSpPr>
            <p:cNvPr id="528399" name="Line 15"/>
            <p:cNvSpPr>
              <a:spLocks noChangeShapeType="1"/>
            </p:cNvSpPr>
            <p:nvPr/>
          </p:nvSpPr>
          <p:spPr bwMode="auto">
            <a:xfrm>
              <a:off x="4416" y="1008"/>
              <a:ext cx="12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0" name="Rectangle 16"/>
            <p:cNvSpPr>
              <a:spLocks noChangeArrowheads="1"/>
            </p:cNvSpPr>
            <p:nvPr/>
          </p:nvSpPr>
          <p:spPr bwMode="auto">
            <a:xfrm>
              <a:off x="4416" y="1824"/>
              <a:ext cx="1248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Groupo</a:t>
              </a:r>
            </a:p>
          </p:txBody>
        </p:sp>
        <p:sp>
          <p:nvSpPr>
            <p:cNvPr id="528401" name="Text Box 17"/>
            <p:cNvSpPr txBox="1">
              <a:spLocks noChangeArrowheads="1"/>
            </p:cNvSpPr>
            <p:nvPr/>
          </p:nvSpPr>
          <p:spPr bwMode="auto">
            <a:xfrm>
              <a:off x="4416" y="2016"/>
              <a:ext cx="1248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GroupID</a:t>
              </a:r>
              <a:endParaRPr lang="en-US" sz="1600"/>
            </a:p>
            <a:p>
              <a:r>
                <a:rPr lang="en-US" sz="1600"/>
                <a:t>GroupName</a:t>
              </a:r>
            </a:p>
            <a:p>
              <a:r>
                <a:rPr lang="en-US" sz="1600"/>
                <a:t>BikeType</a:t>
              </a:r>
            </a:p>
          </p:txBody>
        </p:sp>
        <p:sp>
          <p:nvSpPr>
            <p:cNvPr id="528402" name="Line 18"/>
            <p:cNvSpPr>
              <a:spLocks noChangeShapeType="1"/>
            </p:cNvSpPr>
            <p:nvPr/>
          </p:nvSpPr>
          <p:spPr bwMode="auto">
            <a:xfrm>
              <a:off x="4416" y="2016"/>
              <a:ext cx="12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3" name="Rectangle 19"/>
            <p:cNvSpPr>
              <a:spLocks noChangeArrowheads="1"/>
            </p:cNvSpPr>
            <p:nvPr/>
          </p:nvSpPr>
          <p:spPr bwMode="auto">
            <a:xfrm>
              <a:off x="816" y="2784"/>
              <a:ext cx="1248" cy="9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Bicycle::</a:t>
              </a:r>
            </a:p>
            <a:p>
              <a:pPr algn="ctr"/>
              <a:r>
                <a:rPr lang="en-US" sz="1800"/>
                <a:t>BicycleTubeUsed</a:t>
              </a:r>
            </a:p>
          </p:txBody>
        </p:sp>
        <p:sp>
          <p:nvSpPr>
            <p:cNvPr id="528404" name="Text Box 20"/>
            <p:cNvSpPr txBox="1">
              <a:spLocks noChangeArrowheads="1"/>
            </p:cNvSpPr>
            <p:nvPr/>
          </p:nvSpPr>
          <p:spPr bwMode="auto">
            <a:xfrm>
              <a:off x="816" y="3168"/>
              <a:ext cx="1248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SerialNumber</a:t>
              </a:r>
            </a:p>
            <a:p>
              <a:r>
                <a:rPr lang="en-US" sz="1600" b="1"/>
                <a:t>TubeID</a:t>
              </a:r>
              <a:endParaRPr lang="en-US" sz="1600"/>
            </a:p>
            <a:p>
              <a:r>
                <a:rPr lang="en-US" sz="1600"/>
                <a:t>Quantity</a:t>
              </a:r>
            </a:p>
          </p:txBody>
        </p:sp>
        <p:sp>
          <p:nvSpPr>
            <p:cNvPr id="528405" name="Rectangle 21"/>
            <p:cNvSpPr>
              <a:spLocks noChangeArrowheads="1"/>
            </p:cNvSpPr>
            <p:nvPr/>
          </p:nvSpPr>
          <p:spPr bwMode="auto">
            <a:xfrm>
              <a:off x="2640" y="2784"/>
              <a:ext cx="1152" cy="10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TubeMaterial</a:t>
              </a:r>
            </a:p>
          </p:txBody>
        </p:sp>
        <p:sp>
          <p:nvSpPr>
            <p:cNvPr id="528406" name="Text Box 22"/>
            <p:cNvSpPr txBox="1">
              <a:spLocks noChangeArrowheads="1"/>
            </p:cNvSpPr>
            <p:nvPr/>
          </p:nvSpPr>
          <p:spPr bwMode="auto">
            <a:xfrm>
              <a:off x="2640" y="2976"/>
              <a:ext cx="1152" cy="82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TubeID</a:t>
              </a:r>
              <a:endParaRPr lang="en-US" sz="1600"/>
            </a:p>
            <a:p>
              <a:r>
                <a:rPr lang="en-US" sz="1600"/>
                <a:t>Material</a:t>
              </a:r>
            </a:p>
            <a:p>
              <a:r>
                <a:rPr lang="en-US" sz="1600"/>
                <a:t>Description</a:t>
              </a:r>
            </a:p>
            <a:p>
              <a:r>
                <a:rPr lang="en-US" sz="1600"/>
                <a:t>Diameter</a:t>
              </a:r>
            </a:p>
            <a:p>
              <a:r>
                <a:rPr lang="en-US" sz="1600"/>
                <a:t>… </a:t>
              </a:r>
            </a:p>
          </p:txBody>
        </p:sp>
        <p:sp>
          <p:nvSpPr>
            <p:cNvPr id="528407" name="Line 23"/>
            <p:cNvSpPr>
              <a:spLocks noChangeShapeType="1"/>
            </p:cNvSpPr>
            <p:nvPr/>
          </p:nvSpPr>
          <p:spPr bwMode="auto">
            <a:xfrm>
              <a:off x="2640" y="2976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8" name="Freeform 24"/>
            <p:cNvSpPr>
              <a:spLocks/>
            </p:cNvSpPr>
            <p:nvPr/>
          </p:nvSpPr>
          <p:spPr bwMode="auto">
            <a:xfrm>
              <a:off x="2064" y="3072"/>
              <a:ext cx="576" cy="336"/>
            </a:xfrm>
            <a:custGeom>
              <a:avLst/>
              <a:gdLst/>
              <a:ahLst/>
              <a:cxnLst>
                <a:cxn ang="0">
                  <a:pos x="576" y="0"/>
                </a:cxn>
                <a:cxn ang="0">
                  <a:pos x="288" y="0"/>
                </a:cxn>
                <a:cxn ang="0">
                  <a:pos x="288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576" y="0"/>
                  </a:moveTo>
                  <a:lnTo>
                    <a:pt x="288" y="0"/>
                  </a:lnTo>
                  <a:lnTo>
                    <a:pt x="288" y="336"/>
                  </a:lnTo>
                  <a:lnTo>
                    <a:pt x="0" y="33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9" name="Text Box 25"/>
            <p:cNvSpPr txBox="1">
              <a:spLocks noChangeArrowheads="1"/>
            </p:cNvSpPr>
            <p:nvPr/>
          </p:nvSpPr>
          <p:spPr bwMode="auto">
            <a:xfrm>
              <a:off x="2064" y="340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8410" name="Freeform 26"/>
            <p:cNvSpPr>
              <a:spLocks/>
            </p:cNvSpPr>
            <p:nvPr/>
          </p:nvSpPr>
          <p:spPr bwMode="auto">
            <a:xfrm>
              <a:off x="2064" y="864"/>
              <a:ext cx="576" cy="336"/>
            </a:xfrm>
            <a:custGeom>
              <a:avLst/>
              <a:gdLst/>
              <a:ahLst/>
              <a:cxnLst>
                <a:cxn ang="0">
                  <a:pos x="576" y="0"/>
                </a:cxn>
                <a:cxn ang="0">
                  <a:pos x="288" y="0"/>
                </a:cxn>
                <a:cxn ang="0">
                  <a:pos x="288" y="336"/>
                </a:cxn>
                <a:cxn ang="0">
                  <a:pos x="0" y="336"/>
                </a:cxn>
              </a:cxnLst>
              <a:rect l="0" t="0" r="r" b="b"/>
              <a:pathLst>
                <a:path w="576" h="336">
                  <a:moveTo>
                    <a:pt x="576" y="0"/>
                  </a:moveTo>
                  <a:lnTo>
                    <a:pt x="288" y="0"/>
                  </a:lnTo>
                  <a:lnTo>
                    <a:pt x="288" y="336"/>
                  </a:lnTo>
                  <a:lnTo>
                    <a:pt x="0" y="33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11" name="Text Box 27"/>
            <p:cNvSpPr txBox="1">
              <a:spLocks noChangeArrowheads="1"/>
            </p:cNvSpPr>
            <p:nvPr/>
          </p:nvSpPr>
          <p:spPr bwMode="auto">
            <a:xfrm>
              <a:off x="2304" y="67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8412" name="Text Box 28"/>
            <p:cNvSpPr txBox="1">
              <a:spLocks noChangeArrowheads="1"/>
            </p:cNvSpPr>
            <p:nvPr/>
          </p:nvSpPr>
          <p:spPr bwMode="auto">
            <a:xfrm>
              <a:off x="2016" y="120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8413" name="Freeform 29"/>
            <p:cNvSpPr>
              <a:spLocks/>
            </p:cNvSpPr>
            <p:nvPr/>
          </p:nvSpPr>
          <p:spPr bwMode="auto">
            <a:xfrm>
              <a:off x="3792" y="864"/>
              <a:ext cx="528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88" y="432"/>
                </a:cxn>
                <a:cxn ang="0">
                  <a:pos x="528" y="432"/>
                </a:cxn>
              </a:cxnLst>
              <a:rect l="0" t="0" r="r" b="b"/>
              <a:pathLst>
                <a:path w="528" h="432">
                  <a:moveTo>
                    <a:pt x="0" y="0"/>
                  </a:moveTo>
                  <a:lnTo>
                    <a:pt x="288" y="0"/>
                  </a:lnTo>
                  <a:lnTo>
                    <a:pt x="288" y="432"/>
                  </a:lnTo>
                  <a:lnTo>
                    <a:pt x="528" y="432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14" name="Freeform 30"/>
            <p:cNvSpPr>
              <a:spLocks/>
            </p:cNvSpPr>
            <p:nvPr/>
          </p:nvSpPr>
          <p:spPr bwMode="auto">
            <a:xfrm>
              <a:off x="4128" y="1104"/>
              <a:ext cx="288" cy="1056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0" y="0"/>
                </a:cxn>
                <a:cxn ang="0">
                  <a:pos x="0" y="1056"/>
                </a:cxn>
                <a:cxn ang="0">
                  <a:pos x="288" y="1056"/>
                </a:cxn>
              </a:cxnLst>
              <a:rect l="0" t="0" r="r" b="b"/>
              <a:pathLst>
                <a:path w="288" h="1056">
                  <a:moveTo>
                    <a:pt x="288" y="0"/>
                  </a:moveTo>
                  <a:lnTo>
                    <a:pt x="0" y="0"/>
                  </a:lnTo>
                  <a:lnTo>
                    <a:pt x="0" y="1056"/>
                  </a:lnTo>
                  <a:lnTo>
                    <a:pt x="288" y="105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15" name="Text Box 31"/>
            <p:cNvSpPr txBox="1">
              <a:spLocks noChangeArrowheads="1"/>
            </p:cNvSpPr>
            <p:nvPr/>
          </p:nvSpPr>
          <p:spPr bwMode="auto">
            <a:xfrm>
              <a:off x="4080" y="2160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8416" name="Text Box 32"/>
            <p:cNvSpPr txBox="1">
              <a:spLocks noChangeArrowheads="1"/>
            </p:cNvSpPr>
            <p:nvPr/>
          </p:nvSpPr>
          <p:spPr bwMode="auto">
            <a:xfrm>
              <a:off x="4080" y="912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8417" name="Text Box 33"/>
            <p:cNvSpPr txBox="1">
              <a:spLocks noChangeArrowheads="1"/>
            </p:cNvSpPr>
            <p:nvPr/>
          </p:nvSpPr>
          <p:spPr bwMode="auto">
            <a:xfrm>
              <a:off x="3744" y="67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8418" name="Text Box 34"/>
            <p:cNvSpPr txBox="1">
              <a:spLocks noChangeArrowheads="1"/>
            </p:cNvSpPr>
            <p:nvPr/>
          </p:nvSpPr>
          <p:spPr bwMode="auto">
            <a:xfrm>
              <a:off x="4080" y="1296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8419" name="Freeform 35"/>
            <p:cNvSpPr>
              <a:spLocks/>
            </p:cNvSpPr>
            <p:nvPr/>
          </p:nvSpPr>
          <p:spPr bwMode="auto">
            <a:xfrm>
              <a:off x="3792" y="1488"/>
              <a:ext cx="624" cy="15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1536"/>
                </a:cxn>
                <a:cxn ang="0">
                  <a:pos x="624" y="1536"/>
                </a:cxn>
              </a:cxnLst>
              <a:rect l="0" t="0" r="r" b="b"/>
              <a:pathLst>
                <a:path w="624" h="1536">
                  <a:moveTo>
                    <a:pt x="0" y="0"/>
                  </a:moveTo>
                  <a:lnTo>
                    <a:pt x="240" y="0"/>
                  </a:lnTo>
                  <a:lnTo>
                    <a:pt x="240" y="1536"/>
                  </a:lnTo>
                  <a:lnTo>
                    <a:pt x="624" y="153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20" name="Text Box 36"/>
            <p:cNvSpPr txBox="1">
              <a:spLocks noChangeArrowheads="1"/>
            </p:cNvSpPr>
            <p:nvPr/>
          </p:nvSpPr>
          <p:spPr bwMode="auto">
            <a:xfrm>
              <a:off x="3744" y="1536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28421" name="Text Box 37"/>
            <p:cNvSpPr txBox="1">
              <a:spLocks noChangeArrowheads="1"/>
            </p:cNvSpPr>
            <p:nvPr/>
          </p:nvSpPr>
          <p:spPr bwMode="auto">
            <a:xfrm>
              <a:off x="4032" y="283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28422" name="Line 38"/>
            <p:cNvSpPr>
              <a:spLocks noChangeShapeType="1"/>
            </p:cNvSpPr>
            <p:nvPr/>
          </p:nvSpPr>
          <p:spPr bwMode="auto">
            <a:xfrm>
              <a:off x="816" y="3168"/>
              <a:ext cx="12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23" name="AutoShape 39"/>
            <p:cNvSpPr>
              <a:spLocks noChangeArrowheads="1"/>
            </p:cNvSpPr>
            <p:nvPr/>
          </p:nvSpPr>
          <p:spPr bwMode="auto">
            <a:xfrm>
              <a:off x="4312" y="1264"/>
              <a:ext cx="96" cy="64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Rolling Thunder: Purchasing</a:t>
            </a:r>
          </a:p>
        </p:txBody>
      </p:sp>
      <p:grpSp>
        <p:nvGrpSpPr>
          <p:cNvPr id="530466" name="Group 34"/>
          <p:cNvGrpSpPr>
            <a:grpSpLocks/>
          </p:cNvGrpSpPr>
          <p:nvPr/>
        </p:nvGrpSpPr>
        <p:grpSpPr bwMode="auto">
          <a:xfrm>
            <a:off x="990600" y="1524000"/>
            <a:ext cx="7620000" cy="4819650"/>
            <a:chOff x="864" y="624"/>
            <a:chExt cx="4800" cy="3036"/>
          </a:xfrm>
        </p:grpSpPr>
        <p:sp>
          <p:nvSpPr>
            <p:cNvPr id="530435" name="Rectangle 3"/>
            <p:cNvSpPr>
              <a:spLocks noChangeArrowheads="1"/>
            </p:cNvSpPr>
            <p:nvPr/>
          </p:nvSpPr>
          <p:spPr bwMode="auto">
            <a:xfrm>
              <a:off x="864" y="624"/>
              <a:ext cx="1152" cy="16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PurchaseOrder</a:t>
              </a:r>
            </a:p>
          </p:txBody>
        </p:sp>
        <p:sp>
          <p:nvSpPr>
            <p:cNvPr id="530436" name="Text Box 4"/>
            <p:cNvSpPr txBox="1">
              <a:spLocks noChangeArrowheads="1"/>
            </p:cNvSpPr>
            <p:nvPr/>
          </p:nvSpPr>
          <p:spPr bwMode="auto">
            <a:xfrm>
              <a:off x="864" y="816"/>
              <a:ext cx="1152" cy="14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PurchaseID</a:t>
              </a:r>
              <a:endParaRPr lang="en-US" sz="1600"/>
            </a:p>
            <a:p>
              <a:r>
                <a:rPr lang="en-US" sz="1600"/>
                <a:t>EmployeeID</a:t>
              </a:r>
            </a:p>
            <a:p>
              <a:r>
                <a:rPr lang="en-US" sz="1600"/>
                <a:t>ManufacturerID</a:t>
              </a:r>
            </a:p>
            <a:p>
              <a:r>
                <a:rPr lang="en-US" sz="1600"/>
                <a:t>TotalList</a:t>
              </a:r>
            </a:p>
            <a:p>
              <a:r>
                <a:rPr lang="en-US" sz="1600"/>
                <a:t>ShippingCost</a:t>
              </a:r>
            </a:p>
            <a:p>
              <a:r>
                <a:rPr lang="en-US" sz="1600"/>
                <a:t>Discount</a:t>
              </a:r>
            </a:p>
            <a:p>
              <a:r>
                <a:rPr lang="en-US" sz="1600"/>
                <a:t>OrderDate</a:t>
              </a:r>
            </a:p>
            <a:p>
              <a:r>
                <a:rPr lang="en-US" sz="1600"/>
                <a:t>ReceiveDate</a:t>
              </a:r>
            </a:p>
            <a:p>
              <a:r>
                <a:rPr lang="en-US" sz="1600"/>
                <a:t>AmountDue</a:t>
              </a:r>
            </a:p>
          </p:txBody>
        </p:sp>
        <p:sp>
          <p:nvSpPr>
            <p:cNvPr id="530437" name="Line 5"/>
            <p:cNvSpPr>
              <a:spLocks noChangeShapeType="1"/>
            </p:cNvSpPr>
            <p:nvPr/>
          </p:nvSpPr>
          <p:spPr bwMode="auto">
            <a:xfrm>
              <a:off x="864" y="81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38" name="Text Box 6"/>
            <p:cNvSpPr txBox="1">
              <a:spLocks noChangeArrowheads="1"/>
            </p:cNvSpPr>
            <p:nvPr/>
          </p:nvSpPr>
          <p:spPr bwMode="auto">
            <a:xfrm>
              <a:off x="3840" y="720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0439" name="Rectangle 7"/>
            <p:cNvSpPr>
              <a:spLocks noChangeArrowheads="1"/>
            </p:cNvSpPr>
            <p:nvPr/>
          </p:nvSpPr>
          <p:spPr bwMode="auto">
            <a:xfrm>
              <a:off x="864" y="2640"/>
              <a:ext cx="1152" cy="10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PurchaseItem</a:t>
              </a:r>
            </a:p>
          </p:txBody>
        </p:sp>
        <p:sp>
          <p:nvSpPr>
            <p:cNvPr id="530440" name="Text Box 8"/>
            <p:cNvSpPr txBox="1">
              <a:spLocks noChangeArrowheads="1"/>
            </p:cNvSpPr>
            <p:nvPr/>
          </p:nvSpPr>
          <p:spPr bwMode="auto">
            <a:xfrm>
              <a:off x="864" y="2832"/>
              <a:ext cx="1152" cy="82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PurchaseID</a:t>
              </a:r>
              <a:endParaRPr lang="en-US" sz="1600"/>
            </a:p>
            <a:p>
              <a:r>
                <a:rPr lang="en-US" sz="1600" b="1"/>
                <a:t>ComponentID</a:t>
              </a:r>
              <a:endParaRPr lang="en-US" sz="1600"/>
            </a:p>
            <a:p>
              <a:r>
                <a:rPr lang="en-US" sz="1600"/>
                <a:t>PricePaid</a:t>
              </a:r>
            </a:p>
            <a:p>
              <a:r>
                <a:rPr lang="en-US" sz="1600"/>
                <a:t>Quantity</a:t>
              </a:r>
            </a:p>
            <a:p>
              <a:r>
                <a:rPr lang="en-US" sz="1600"/>
                <a:t>QuantityReceived</a:t>
              </a:r>
            </a:p>
          </p:txBody>
        </p:sp>
        <p:sp>
          <p:nvSpPr>
            <p:cNvPr id="530441" name="Line 9"/>
            <p:cNvSpPr>
              <a:spLocks noChangeShapeType="1"/>
            </p:cNvSpPr>
            <p:nvPr/>
          </p:nvSpPr>
          <p:spPr bwMode="auto">
            <a:xfrm>
              <a:off x="864" y="2832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42" name="Rectangle 10"/>
            <p:cNvSpPr>
              <a:spLocks noChangeArrowheads="1"/>
            </p:cNvSpPr>
            <p:nvPr/>
          </p:nvSpPr>
          <p:spPr bwMode="auto">
            <a:xfrm>
              <a:off x="2592" y="624"/>
              <a:ext cx="1248" cy="14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Manufacturer</a:t>
              </a:r>
            </a:p>
          </p:txBody>
        </p:sp>
        <p:sp>
          <p:nvSpPr>
            <p:cNvPr id="530443" name="Text Box 11"/>
            <p:cNvSpPr txBox="1">
              <a:spLocks noChangeArrowheads="1"/>
            </p:cNvSpPr>
            <p:nvPr/>
          </p:nvSpPr>
          <p:spPr bwMode="auto">
            <a:xfrm>
              <a:off x="2592" y="816"/>
              <a:ext cx="1248" cy="12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ManufacturerID</a:t>
              </a:r>
              <a:endParaRPr lang="en-US" sz="1600"/>
            </a:p>
            <a:p>
              <a:r>
                <a:rPr lang="en-US" sz="1600"/>
                <a:t>ManufacturerName</a:t>
              </a:r>
            </a:p>
            <a:p>
              <a:r>
                <a:rPr lang="en-US" sz="1600"/>
                <a:t>ContactName</a:t>
              </a:r>
            </a:p>
            <a:p>
              <a:r>
                <a:rPr lang="en-US" sz="1600"/>
                <a:t>Phone</a:t>
              </a:r>
            </a:p>
            <a:p>
              <a:r>
                <a:rPr lang="en-US" sz="1600"/>
                <a:t>Address</a:t>
              </a:r>
            </a:p>
            <a:p>
              <a:r>
                <a:rPr lang="en-US" sz="1600"/>
                <a:t>ZipCode</a:t>
              </a:r>
            </a:p>
            <a:p>
              <a:r>
                <a:rPr lang="en-US" sz="1600"/>
                <a:t>CityID</a:t>
              </a:r>
            </a:p>
            <a:p>
              <a:r>
                <a:rPr lang="en-US" sz="1600"/>
                <a:t>BalanceDue</a:t>
              </a:r>
            </a:p>
          </p:txBody>
        </p:sp>
        <p:sp>
          <p:nvSpPr>
            <p:cNvPr id="530444" name="Line 12"/>
            <p:cNvSpPr>
              <a:spLocks noChangeShapeType="1"/>
            </p:cNvSpPr>
            <p:nvPr/>
          </p:nvSpPr>
          <p:spPr bwMode="auto">
            <a:xfrm>
              <a:off x="2592" y="816"/>
              <a:ext cx="12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45" name="Rectangle 13"/>
            <p:cNvSpPr>
              <a:spLocks noChangeArrowheads="1"/>
            </p:cNvSpPr>
            <p:nvPr/>
          </p:nvSpPr>
          <p:spPr bwMode="auto">
            <a:xfrm>
              <a:off x="2592" y="2256"/>
              <a:ext cx="1248" cy="11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ManufacturerTrans</a:t>
              </a:r>
            </a:p>
          </p:txBody>
        </p:sp>
        <p:sp>
          <p:nvSpPr>
            <p:cNvPr id="530446" name="Text Box 14"/>
            <p:cNvSpPr txBox="1">
              <a:spLocks noChangeArrowheads="1"/>
            </p:cNvSpPr>
            <p:nvPr/>
          </p:nvSpPr>
          <p:spPr bwMode="auto">
            <a:xfrm>
              <a:off x="2592" y="2448"/>
              <a:ext cx="1248" cy="98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ManufacturerID</a:t>
              </a:r>
              <a:endParaRPr lang="en-US" sz="1600"/>
            </a:p>
            <a:p>
              <a:r>
                <a:rPr lang="en-US" sz="1600" b="1"/>
                <a:t>TransactionDate</a:t>
              </a:r>
              <a:endParaRPr lang="en-US" sz="1600"/>
            </a:p>
            <a:p>
              <a:r>
                <a:rPr lang="en-US" sz="1600" b="1"/>
                <a:t>Reference</a:t>
              </a:r>
              <a:endParaRPr lang="en-US" sz="1600"/>
            </a:p>
            <a:p>
              <a:r>
                <a:rPr lang="en-US" sz="1600"/>
                <a:t>EmployeeID</a:t>
              </a:r>
            </a:p>
            <a:p>
              <a:r>
                <a:rPr lang="en-US" sz="1600"/>
                <a:t>Amount</a:t>
              </a:r>
            </a:p>
            <a:p>
              <a:r>
                <a:rPr lang="en-US" sz="1600"/>
                <a:t>Description</a:t>
              </a:r>
            </a:p>
          </p:txBody>
        </p:sp>
        <p:sp>
          <p:nvSpPr>
            <p:cNvPr id="530447" name="Line 15"/>
            <p:cNvSpPr>
              <a:spLocks noChangeShapeType="1"/>
            </p:cNvSpPr>
            <p:nvPr/>
          </p:nvSpPr>
          <p:spPr bwMode="auto">
            <a:xfrm>
              <a:off x="2592" y="2448"/>
              <a:ext cx="12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48" name="Rectangle 16"/>
            <p:cNvSpPr>
              <a:spLocks noChangeArrowheads="1"/>
            </p:cNvSpPr>
            <p:nvPr/>
          </p:nvSpPr>
          <p:spPr bwMode="auto">
            <a:xfrm>
              <a:off x="4512" y="2688"/>
              <a:ext cx="1152" cy="9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Assembly::</a:t>
              </a:r>
            </a:p>
            <a:p>
              <a:pPr algn="ctr"/>
              <a:r>
                <a:rPr lang="en-US" sz="1800"/>
                <a:t>Component</a:t>
              </a:r>
            </a:p>
          </p:txBody>
        </p:sp>
        <p:sp>
          <p:nvSpPr>
            <p:cNvPr id="530449" name="Text Box 17"/>
            <p:cNvSpPr txBox="1">
              <a:spLocks noChangeArrowheads="1"/>
            </p:cNvSpPr>
            <p:nvPr/>
          </p:nvSpPr>
          <p:spPr bwMode="auto">
            <a:xfrm>
              <a:off x="4512" y="3120"/>
              <a:ext cx="1152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ComponentID</a:t>
              </a:r>
              <a:endParaRPr lang="en-US" sz="1600"/>
            </a:p>
            <a:p>
              <a:r>
                <a:rPr lang="en-US" sz="1600"/>
                <a:t>ManufacturerID</a:t>
              </a:r>
            </a:p>
            <a:p>
              <a:r>
                <a:rPr lang="en-US" sz="1600"/>
                <a:t>ProductNumber</a:t>
              </a:r>
            </a:p>
          </p:txBody>
        </p:sp>
        <p:sp>
          <p:nvSpPr>
            <p:cNvPr id="530450" name="Line 18"/>
            <p:cNvSpPr>
              <a:spLocks noChangeShapeType="1"/>
            </p:cNvSpPr>
            <p:nvPr/>
          </p:nvSpPr>
          <p:spPr bwMode="auto">
            <a:xfrm>
              <a:off x="4512" y="3120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1" name="Freeform 19"/>
            <p:cNvSpPr>
              <a:spLocks/>
            </p:cNvSpPr>
            <p:nvPr/>
          </p:nvSpPr>
          <p:spPr bwMode="auto">
            <a:xfrm>
              <a:off x="2016" y="864"/>
              <a:ext cx="576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288" y="384"/>
                </a:cxn>
                <a:cxn ang="0">
                  <a:pos x="288" y="0"/>
                </a:cxn>
                <a:cxn ang="0">
                  <a:pos x="576" y="0"/>
                </a:cxn>
              </a:cxnLst>
              <a:rect l="0" t="0" r="r" b="b"/>
              <a:pathLst>
                <a:path w="576" h="384">
                  <a:moveTo>
                    <a:pt x="0" y="384"/>
                  </a:moveTo>
                  <a:lnTo>
                    <a:pt x="288" y="384"/>
                  </a:lnTo>
                  <a:lnTo>
                    <a:pt x="288" y="0"/>
                  </a:lnTo>
                  <a:lnTo>
                    <a:pt x="576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2" name="Text Box 20"/>
            <p:cNvSpPr txBox="1">
              <a:spLocks noChangeArrowheads="1"/>
            </p:cNvSpPr>
            <p:nvPr/>
          </p:nvSpPr>
          <p:spPr bwMode="auto">
            <a:xfrm>
              <a:off x="2016" y="124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0453" name="Text Box 21"/>
            <p:cNvSpPr txBox="1">
              <a:spLocks noChangeArrowheads="1"/>
            </p:cNvSpPr>
            <p:nvPr/>
          </p:nvSpPr>
          <p:spPr bwMode="auto">
            <a:xfrm>
              <a:off x="2256" y="67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0454" name="Text Box 22"/>
            <p:cNvSpPr txBox="1">
              <a:spLocks noChangeArrowheads="1"/>
            </p:cNvSpPr>
            <p:nvPr/>
          </p:nvSpPr>
          <p:spPr bwMode="auto">
            <a:xfrm>
              <a:off x="4176" y="297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0455" name="Freeform 23"/>
            <p:cNvSpPr>
              <a:spLocks/>
            </p:cNvSpPr>
            <p:nvPr/>
          </p:nvSpPr>
          <p:spPr bwMode="auto">
            <a:xfrm>
              <a:off x="3840" y="1008"/>
              <a:ext cx="336" cy="15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0"/>
                </a:cxn>
                <a:cxn ang="0">
                  <a:pos x="336" y="1584"/>
                </a:cxn>
                <a:cxn ang="0">
                  <a:pos x="0" y="1584"/>
                </a:cxn>
              </a:cxnLst>
              <a:rect l="0" t="0" r="r" b="b"/>
              <a:pathLst>
                <a:path w="336" h="1584">
                  <a:moveTo>
                    <a:pt x="0" y="0"/>
                  </a:moveTo>
                  <a:lnTo>
                    <a:pt x="336" y="0"/>
                  </a:lnTo>
                  <a:lnTo>
                    <a:pt x="336" y="1584"/>
                  </a:lnTo>
                  <a:lnTo>
                    <a:pt x="0" y="158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6" name="Text Box 24"/>
            <p:cNvSpPr txBox="1">
              <a:spLocks noChangeArrowheads="1"/>
            </p:cNvSpPr>
            <p:nvPr/>
          </p:nvSpPr>
          <p:spPr bwMode="auto">
            <a:xfrm>
              <a:off x="3792" y="1008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0457" name="Text Box 25"/>
            <p:cNvSpPr txBox="1">
              <a:spLocks noChangeArrowheads="1"/>
            </p:cNvSpPr>
            <p:nvPr/>
          </p:nvSpPr>
          <p:spPr bwMode="auto">
            <a:xfrm>
              <a:off x="3840" y="240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0458" name="Freeform 26"/>
            <p:cNvSpPr>
              <a:spLocks/>
            </p:cNvSpPr>
            <p:nvPr/>
          </p:nvSpPr>
          <p:spPr bwMode="auto">
            <a:xfrm>
              <a:off x="2016" y="912"/>
              <a:ext cx="432" cy="2064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432" y="0"/>
                </a:cxn>
                <a:cxn ang="0">
                  <a:pos x="432" y="2064"/>
                </a:cxn>
                <a:cxn ang="0">
                  <a:pos x="0" y="2064"/>
                </a:cxn>
              </a:cxnLst>
              <a:rect l="0" t="0" r="r" b="b"/>
              <a:pathLst>
                <a:path w="432" h="2064">
                  <a:moveTo>
                    <a:pt x="96" y="0"/>
                  </a:moveTo>
                  <a:lnTo>
                    <a:pt x="432" y="0"/>
                  </a:lnTo>
                  <a:lnTo>
                    <a:pt x="432" y="2064"/>
                  </a:lnTo>
                  <a:lnTo>
                    <a:pt x="0" y="206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9" name="Text Box 27"/>
            <p:cNvSpPr txBox="1">
              <a:spLocks noChangeArrowheads="1"/>
            </p:cNvSpPr>
            <p:nvPr/>
          </p:nvSpPr>
          <p:spPr bwMode="auto">
            <a:xfrm>
              <a:off x="1968" y="720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0460" name="Text Box 28"/>
            <p:cNvSpPr txBox="1">
              <a:spLocks noChangeArrowheads="1"/>
            </p:cNvSpPr>
            <p:nvPr/>
          </p:nvSpPr>
          <p:spPr bwMode="auto">
            <a:xfrm>
              <a:off x="2016" y="2784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1…*</a:t>
              </a:r>
            </a:p>
          </p:txBody>
        </p:sp>
        <p:sp>
          <p:nvSpPr>
            <p:cNvPr id="530461" name="Text Box 29"/>
            <p:cNvSpPr txBox="1">
              <a:spLocks noChangeArrowheads="1"/>
            </p:cNvSpPr>
            <p:nvPr/>
          </p:nvSpPr>
          <p:spPr bwMode="auto">
            <a:xfrm>
              <a:off x="2016" y="312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0462" name="Text Box 30"/>
            <p:cNvSpPr txBox="1">
              <a:spLocks noChangeArrowheads="1"/>
            </p:cNvSpPr>
            <p:nvPr/>
          </p:nvSpPr>
          <p:spPr bwMode="auto">
            <a:xfrm>
              <a:off x="4176" y="336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0463" name="Freeform 31"/>
            <p:cNvSpPr>
              <a:spLocks/>
            </p:cNvSpPr>
            <p:nvPr/>
          </p:nvSpPr>
          <p:spPr bwMode="auto">
            <a:xfrm>
              <a:off x="3840" y="912"/>
              <a:ext cx="672" cy="24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0"/>
                </a:cxn>
                <a:cxn ang="0">
                  <a:pos x="384" y="2496"/>
                </a:cxn>
                <a:cxn ang="0">
                  <a:pos x="672" y="2496"/>
                </a:cxn>
              </a:cxnLst>
              <a:rect l="0" t="0" r="r" b="b"/>
              <a:pathLst>
                <a:path w="672" h="2496">
                  <a:moveTo>
                    <a:pt x="0" y="0"/>
                  </a:moveTo>
                  <a:lnTo>
                    <a:pt x="384" y="0"/>
                  </a:lnTo>
                  <a:lnTo>
                    <a:pt x="384" y="2496"/>
                  </a:lnTo>
                  <a:lnTo>
                    <a:pt x="672" y="249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64" name="AutoShape 32"/>
            <p:cNvSpPr>
              <a:spLocks noChangeArrowheads="1"/>
            </p:cNvSpPr>
            <p:nvPr/>
          </p:nvSpPr>
          <p:spPr bwMode="auto">
            <a:xfrm>
              <a:off x="2024" y="880"/>
              <a:ext cx="96" cy="64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65" name="Freeform 33"/>
            <p:cNvSpPr>
              <a:spLocks/>
            </p:cNvSpPr>
            <p:nvPr/>
          </p:nvSpPr>
          <p:spPr bwMode="auto">
            <a:xfrm>
              <a:off x="2016" y="3072"/>
              <a:ext cx="2496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480"/>
                </a:cxn>
                <a:cxn ang="0">
                  <a:pos x="2064" y="480"/>
                </a:cxn>
                <a:cxn ang="0">
                  <a:pos x="2064" y="144"/>
                </a:cxn>
                <a:cxn ang="0">
                  <a:pos x="2496" y="144"/>
                </a:cxn>
              </a:cxnLst>
              <a:rect l="0" t="0" r="r" b="b"/>
              <a:pathLst>
                <a:path w="2496" h="480">
                  <a:moveTo>
                    <a:pt x="0" y="0"/>
                  </a:moveTo>
                  <a:lnTo>
                    <a:pt x="432" y="0"/>
                  </a:lnTo>
                  <a:lnTo>
                    <a:pt x="432" y="480"/>
                  </a:lnTo>
                  <a:lnTo>
                    <a:pt x="2064" y="480"/>
                  </a:lnTo>
                  <a:lnTo>
                    <a:pt x="2064" y="144"/>
                  </a:lnTo>
                  <a:lnTo>
                    <a:pt x="2496" y="1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The Need for Design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Goal:  To produce an information system that adds value for user</a:t>
            </a:r>
          </a:p>
          <a:p>
            <a:pPr lvl="1"/>
            <a:r>
              <a:rPr lang="en-US" dirty="0"/>
              <a:t>Reduce costs</a:t>
            </a:r>
          </a:p>
          <a:p>
            <a:pPr lvl="1"/>
            <a:r>
              <a:rPr lang="en-US" dirty="0"/>
              <a:t>Increase sales/revenue</a:t>
            </a:r>
          </a:p>
          <a:p>
            <a:pPr lvl="1"/>
            <a:r>
              <a:rPr lang="en-US" dirty="0"/>
              <a:t>Provide competitive advantage</a:t>
            </a:r>
          </a:p>
          <a:p>
            <a:r>
              <a:rPr lang="en-US" dirty="0"/>
              <a:t>Objective:  To understand system</a:t>
            </a:r>
          </a:p>
          <a:p>
            <a:pPr lvl="1"/>
            <a:r>
              <a:rPr lang="en-US" dirty="0"/>
              <a:t>To improve it</a:t>
            </a:r>
          </a:p>
          <a:p>
            <a:pPr lvl="1"/>
            <a:r>
              <a:rPr lang="en-US" dirty="0"/>
              <a:t>To communicate with users and IT staff</a:t>
            </a:r>
          </a:p>
          <a:p>
            <a:r>
              <a:rPr lang="en-US" dirty="0"/>
              <a:t>Methodology:  Build models of system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Rolling Thunder: Location</a:t>
            </a:r>
          </a:p>
        </p:txBody>
      </p:sp>
      <p:grpSp>
        <p:nvGrpSpPr>
          <p:cNvPr id="532515" name="Group 35"/>
          <p:cNvGrpSpPr>
            <a:grpSpLocks/>
          </p:cNvGrpSpPr>
          <p:nvPr/>
        </p:nvGrpSpPr>
        <p:grpSpPr bwMode="auto">
          <a:xfrm>
            <a:off x="838200" y="1447800"/>
            <a:ext cx="7467600" cy="4572000"/>
            <a:chOff x="1008" y="816"/>
            <a:chExt cx="4704" cy="2880"/>
          </a:xfrm>
        </p:grpSpPr>
        <p:sp>
          <p:nvSpPr>
            <p:cNvPr id="532483" name="Rectangle 3"/>
            <p:cNvSpPr>
              <a:spLocks noChangeArrowheads="1"/>
            </p:cNvSpPr>
            <p:nvPr/>
          </p:nvSpPr>
          <p:spPr bwMode="auto">
            <a:xfrm>
              <a:off x="2928" y="1056"/>
              <a:ext cx="960" cy="18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City</a:t>
              </a:r>
            </a:p>
          </p:txBody>
        </p:sp>
        <p:sp>
          <p:nvSpPr>
            <p:cNvPr id="532484" name="Text Box 4"/>
            <p:cNvSpPr txBox="1">
              <a:spLocks noChangeArrowheads="1"/>
            </p:cNvSpPr>
            <p:nvPr/>
          </p:nvSpPr>
          <p:spPr bwMode="auto">
            <a:xfrm>
              <a:off x="2928" y="1248"/>
              <a:ext cx="1008" cy="159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CityID</a:t>
              </a:r>
              <a:endParaRPr lang="en-US" sz="1600"/>
            </a:p>
            <a:p>
              <a:r>
                <a:rPr lang="en-US" sz="1600"/>
                <a:t>ZipCode</a:t>
              </a:r>
            </a:p>
            <a:p>
              <a:r>
                <a:rPr lang="en-US" sz="1600"/>
                <a:t>City</a:t>
              </a:r>
            </a:p>
            <a:p>
              <a:r>
                <a:rPr lang="en-US" sz="1600"/>
                <a:t>State</a:t>
              </a:r>
            </a:p>
            <a:p>
              <a:r>
                <a:rPr lang="en-US" sz="1600"/>
                <a:t>AreaCode</a:t>
              </a:r>
            </a:p>
            <a:p>
              <a:r>
                <a:rPr lang="en-US" sz="1600"/>
                <a:t>Population1990</a:t>
              </a:r>
            </a:p>
            <a:p>
              <a:r>
                <a:rPr lang="en-US" sz="1600"/>
                <a:t>Population1980</a:t>
              </a:r>
            </a:p>
            <a:p>
              <a:r>
                <a:rPr lang="en-US" sz="1600"/>
                <a:t>Country</a:t>
              </a:r>
            </a:p>
            <a:p>
              <a:r>
                <a:rPr lang="en-US" sz="1600"/>
                <a:t>Latitude</a:t>
              </a:r>
            </a:p>
            <a:p>
              <a:r>
                <a:rPr lang="en-US" sz="1600"/>
                <a:t>Longitude</a:t>
              </a:r>
            </a:p>
          </p:txBody>
        </p:sp>
        <p:sp>
          <p:nvSpPr>
            <p:cNvPr id="532485" name="Rectangle 5"/>
            <p:cNvSpPr>
              <a:spLocks noChangeArrowheads="1"/>
            </p:cNvSpPr>
            <p:nvPr/>
          </p:nvSpPr>
          <p:spPr bwMode="auto">
            <a:xfrm>
              <a:off x="1008" y="816"/>
              <a:ext cx="960" cy="9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Sales::</a:t>
              </a:r>
            </a:p>
            <a:p>
              <a:pPr algn="ctr"/>
              <a:r>
                <a:rPr lang="en-US" sz="1800"/>
                <a:t>Customer</a:t>
              </a:r>
            </a:p>
          </p:txBody>
        </p:sp>
        <p:sp>
          <p:nvSpPr>
            <p:cNvPr id="532486" name="Text Box 6"/>
            <p:cNvSpPr txBox="1">
              <a:spLocks noChangeArrowheads="1"/>
            </p:cNvSpPr>
            <p:nvPr/>
          </p:nvSpPr>
          <p:spPr bwMode="auto">
            <a:xfrm>
              <a:off x="1008" y="1200"/>
              <a:ext cx="960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CustomerID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CityID</a:t>
              </a:r>
            </a:p>
          </p:txBody>
        </p:sp>
        <p:sp>
          <p:nvSpPr>
            <p:cNvPr id="532487" name="Line 7"/>
            <p:cNvSpPr>
              <a:spLocks noChangeShapeType="1"/>
            </p:cNvSpPr>
            <p:nvPr/>
          </p:nvSpPr>
          <p:spPr bwMode="auto">
            <a:xfrm>
              <a:off x="1008" y="1200"/>
              <a:ext cx="96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88" name="Rectangle 8"/>
            <p:cNvSpPr>
              <a:spLocks noChangeArrowheads="1"/>
            </p:cNvSpPr>
            <p:nvPr/>
          </p:nvSpPr>
          <p:spPr bwMode="auto">
            <a:xfrm>
              <a:off x="1008" y="2208"/>
              <a:ext cx="960" cy="9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Sales::</a:t>
              </a:r>
            </a:p>
            <a:p>
              <a:pPr algn="ctr"/>
              <a:r>
                <a:rPr lang="en-US" sz="1800"/>
                <a:t>RetailStore</a:t>
              </a:r>
            </a:p>
          </p:txBody>
        </p:sp>
        <p:sp>
          <p:nvSpPr>
            <p:cNvPr id="532489" name="Text Box 9"/>
            <p:cNvSpPr txBox="1">
              <a:spLocks noChangeArrowheads="1"/>
            </p:cNvSpPr>
            <p:nvPr/>
          </p:nvSpPr>
          <p:spPr bwMode="auto">
            <a:xfrm>
              <a:off x="1008" y="2592"/>
              <a:ext cx="960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StoreID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CityID</a:t>
              </a:r>
            </a:p>
          </p:txBody>
        </p:sp>
        <p:sp>
          <p:nvSpPr>
            <p:cNvPr id="532490" name="Line 10"/>
            <p:cNvSpPr>
              <a:spLocks noChangeShapeType="1"/>
            </p:cNvSpPr>
            <p:nvPr/>
          </p:nvSpPr>
          <p:spPr bwMode="auto">
            <a:xfrm>
              <a:off x="1008" y="2592"/>
              <a:ext cx="96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1" name="Rectangle 11"/>
            <p:cNvSpPr>
              <a:spLocks noChangeArrowheads="1"/>
            </p:cNvSpPr>
            <p:nvPr/>
          </p:nvSpPr>
          <p:spPr bwMode="auto">
            <a:xfrm>
              <a:off x="4752" y="816"/>
              <a:ext cx="960" cy="9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Employee::</a:t>
              </a:r>
            </a:p>
            <a:p>
              <a:pPr algn="ctr"/>
              <a:r>
                <a:rPr lang="en-US" sz="1800"/>
                <a:t>Employee</a:t>
              </a:r>
            </a:p>
          </p:txBody>
        </p:sp>
        <p:sp>
          <p:nvSpPr>
            <p:cNvPr id="532492" name="Text Box 12"/>
            <p:cNvSpPr txBox="1">
              <a:spLocks noChangeArrowheads="1"/>
            </p:cNvSpPr>
            <p:nvPr/>
          </p:nvSpPr>
          <p:spPr bwMode="auto">
            <a:xfrm>
              <a:off x="4752" y="1200"/>
              <a:ext cx="960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EmployeeID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CityID</a:t>
              </a:r>
            </a:p>
          </p:txBody>
        </p:sp>
        <p:sp>
          <p:nvSpPr>
            <p:cNvPr id="532493" name="Line 13"/>
            <p:cNvSpPr>
              <a:spLocks noChangeShapeType="1"/>
            </p:cNvSpPr>
            <p:nvPr/>
          </p:nvSpPr>
          <p:spPr bwMode="auto">
            <a:xfrm>
              <a:off x="4752" y="1200"/>
              <a:ext cx="96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4" name="Rectangle 14"/>
            <p:cNvSpPr>
              <a:spLocks noChangeArrowheads="1"/>
            </p:cNvSpPr>
            <p:nvPr/>
          </p:nvSpPr>
          <p:spPr bwMode="auto">
            <a:xfrm>
              <a:off x="4560" y="2256"/>
              <a:ext cx="1152" cy="9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Purchasing::</a:t>
              </a:r>
            </a:p>
            <a:p>
              <a:pPr algn="ctr"/>
              <a:r>
                <a:rPr lang="en-US" sz="1800"/>
                <a:t>Manufacturer</a:t>
              </a:r>
            </a:p>
          </p:txBody>
        </p:sp>
        <p:sp>
          <p:nvSpPr>
            <p:cNvPr id="532495" name="Text Box 15"/>
            <p:cNvSpPr txBox="1">
              <a:spLocks noChangeArrowheads="1"/>
            </p:cNvSpPr>
            <p:nvPr/>
          </p:nvSpPr>
          <p:spPr bwMode="auto">
            <a:xfrm>
              <a:off x="4560" y="2640"/>
              <a:ext cx="1152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ManufacturerID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CityID</a:t>
              </a:r>
            </a:p>
          </p:txBody>
        </p:sp>
        <p:sp>
          <p:nvSpPr>
            <p:cNvPr id="532496" name="Line 16"/>
            <p:cNvSpPr>
              <a:spLocks noChangeShapeType="1"/>
            </p:cNvSpPr>
            <p:nvPr/>
          </p:nvSpPr>
          <p:spPr bwMode="auto">
            <a:xfrm>
              <a:off x="4560" y="2640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7" name="Freeform 17"/>
            <p:cNvSpPr>
              <a:spLocks/>
            </p:cNvSpPr>
            <p:nvPr/>
          </p:nvSpPr>
          <p:spPr bwMode="auto">
            <a:xfrm>
              <a:off x="1968" y="1344"/>
              <a:ext cx="960" cy="240"/>
            </a:xfrm>
            <a:custGeom>
              <a:avLst/>
              <a:gdLst/>
              <a:ahLst/>
              <a:cxnLst>
                <a:cxn ang="0">
                  <a:pos x="960" y="0"/>
                </a:cxn>
                <a:cxn ang="0">
                  <a:pos x="528" y="0"/>
                </a:cxn>
                <a:cxn ang="0">
                  <a:pos x="528" y="240"/>
                </a:cxn>
                <a:cxn ang="0">
                  <a:pos x="0" y="240"/>
                </a:cxn>
              </a:cxnLst>
              <a:rect l="0" t="0" r="r" b="b"/>
              <a:pathLst>
                <a:path w="960" h="240">
                  <a:moveTo>
                    <a:pt x="960" y="0"/>
                  </a:moveTo>
                  <a:lnTo>
                    <a:pt x="528" y="0"/>
                  </a:lnTo>
                  <a:lnTo>
                    <a:pt x="528" y="240"/>
                  </a:lnTo>
                  <a:lnTo>
                    <a:pt x="0" y="24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8" name="Freeform 18"/>
            <p:cNvSpPr>
              <a:spLocks/>
            </p:cNvSpPr>
            <p:nvPr/>
          </p:nvSpPr>
          <p:spPr bwMode="auto">
            <a:xfrm>
              <a:off x="1968" y="1392"/>
              <a:ext cx="960" cy="1632"/>
            </a:xfrm>
            <a:custGeom>
              <a:avLst/>
              <a:gdLst/>
              <a:ahLst/>
              <a:cxnLst>
                <a:cxn ang="0">
                  <a:pos x="960" y="0"/>
                </a:cxn>
                <a:cxn ang="0">
                  <a:pos x="576" y="0"/>
                </a:cxn>
                <a:cxn ang="0">
                  <a:pos x="576" y="1632"/>
                </a:cxn>
                <a:cxn ang="0">
                  <a:pos x="0" y="1632"/>
                </a:cxn>
              </a:cxnLst>
              <a:rect l="0" t="0" r="r" b="b"/>
              <a:pathLst>
                <a:path w="960" h="1632">
                  <a:moveTo>
                    <a:pt x="960" y="0"/>
                  </a:moveTo>
                  <a:lnTo>
                    <a:pt x="576" y="0"/>
                  </a:lnTo>
                  <a:lnTo>
                    <a:pt x="576" y="1632"/>
                  </a:lnTo>
                  <a:lnTo>
                    <a:pt x="0" y="1632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9" name="Text Box 19"/>
            <p:cNvSpPr txBox="1">
              <a:spLocks noChangeArrowheads="1"/>
            </p:cNvSpPr>
            <p:nvPr/>
          </p:nvSpPr>
          <p:spPr bwMode="auto">
            <a:xfrm>
              <a:off x="1968" y="1392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2500" name="Text Box 20"/>
            <p:cNvSpPr txBox="1">
              <a:spLocks noChangeArrowheads="1"/>
            </p:cNvSpPr>
            <p:nvPr/>
          </p:nvSpPr>
          <p:spPr bwMode="auto">
            <a:xfrm>
              <a:off x="2592" y="115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2501" name="Text Box 21"/>
            <p:cNvSpPr txBox="1">
              <a:spLocks noChangeArrowheads="1"/>
            </p:cNvSpPr>
            <p:nvPr/>
          </p:nvSpPr>
          <p:spPr bwMode="auto">
            <a:xfrm>
              <a:off x="2592" y="139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2502" name="Text Box 22"/>
            <p:cNvSpPr txBox="1">
              <a:spLocks noChangeArrowheads="1"/>
            </p:cNvSpPr>
            <p:nvPr/>
          </p:nvSpPr>
          <p:spPr bwMode="auto">
            <a:xfrm>
              <a:off x="3840" y="1104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2503" name="Text Box 23"/>
            <p:cNvSpPr txBox="1">
              <a:spLocks noChangeArrowheads="1"/>
            </p:cNvSpPr>
            <p:nvPr/>
          </p:nvSpPr>
          <p:spPr bwMode="auto">
            <a:xfrm>
              <a:off x="3840" y="139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2504" name="Text Box 24"/>
            <p:cNvSpPr txBox="1">
              <a:spLocks noChangeArrowheads="1"/>
            </p:cNvSpPr>
            <p:nvPr/>
          </p:nvSpPr>
          <p:spPr bwMode="auto">
            <a:xfrm>
              <a:off x="2016" y="2784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2505" name="Text Box 25"/>
            <p:cNvSpPr txBox="1">
              <a:spLocks noChangeArrowheads="1"/>
            </p:cNvSpPr>
            <p:nvPr/>
          </p:nvSpPr>
          <p:spPr bwMode="auto">
            <a:xfrm>
              <a:off x="4224" y="288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2506" name="Freeform 26"/>
            <p:cNvSpPr>
              <a:spLocks/>
            </p:cNvSpPr>
            <p:nvPr/>
          </p:nvSpPr>
          <p:spPr bwMode="auto">
            <a:xfrm>
              <a:off x="3888" y="1296"/>
              <a:ext cx="864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288"/>
                </a:cxn>
                <a:cxn ang="0">
                  <a:pos x="864" y="288"/>
                </a:cxn>
              </a:cxnLst>
              <a:rect l="0" t="0" r="r" b="b"/>
              <a:pathLst>
                <a:path w="864" h="288">
                  <a:moveTo>
                    <a:pt x="0" y="0"/>
                  </a:moveTo>
                  <a:lnTo>
                    <a:pt x="576" y="0"/>
                  </a:lnTo>
                  <a:lnTo>
                    <a:pt x="576" y="288"/>
                  </a:lnTo>
                  <a:lnTo>
                    <a:pt x="864" y="28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7" name="Freeform 27"/>
            <p:cNvSpPr>
              <a:spLocks/>
            </p:cNvSpPr>
            <p:nvPr/>
          </p:nvSpPr>
          <p:spPr bwMode="auto">
            <a:xfrm>
              <a:off x="3888" y="1344"/>
              <a:ext cx="672" cy="17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6" y="0"/>
                </a:cxn>
                <a:cxn ang="0">
                  <a:pos x="336" y="1728"/>
                </a:cxn>
                <a:cxn ang="0">
                  <a:pos x="672" y="1728"/>
                </a:cxn>
              </a:cxnLst>
              <a:rect l="0" t="0" r="r" b="b"/>
              <a:pathLst>
                <a:path w="672" h="1728">
                  <a:moveTo>
                    <a:pt x="0" y="0"/>
                  </a:moveTo>
                  <a:lnTo>
                    <a:pt x="336" y="0"/>
                  </a:lnTo>
                  <a:lnTo>
                    <a:pt x="336" y="1728"/>
                  </a:lnTo>
                  <a:lnTo>
                    <a:pt x="672" y="172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8" name="Rectangle 28"/>
            <p:cNvSpPr>
              <a:spLocks noChangeArrowheads="1"/>
            </p:cNvSpPr>
            <p:nvPr/>
          </p:nvSpPr>
          <p:spPr bwMode="auto">
            <a:xfrm>
              <a:off x="2928" y="3120"/>
              <a:ext cx="1056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StateTaxRate</a:t>
              </a:r>
            </a:p>
          </p:txBody>
        </p:sp>
        <p:sp>
          <p:nvSpPr>
            <p:cNvPr id="532509" name="Text Box 29"/>
            <p:cNvSpPr txBox="1">
              <a:spLocks noChangeArrowheads="1"/>
            </p:cNvSpPr>
            <p:nvPr/>
          </p:nvSpPr>
          <p:spPr bwMode="auto">
            <a:xfrm>
              <a:off x="2928" y="3312"/>
              <a:ext cx="1056" cy="3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State</a:t>
              </a:r>
            </a:p>
            <a:p>
              <a:r>
                <a:rPr lang="en-US" sz="1600"/>
                <a:t>TaxRate</a:t>
              </a:r>
            </a:p>
          </p:txBody>
        </p:sp>
        <p:sp>
          <p:nvSpPr>
            <p:cNvPr id="532510" name="Line 30"/>
            <p:cNvSpPr>
              <a:spLocks noChangeShapeType="1"/>
            </p:cNvSpPr>
            <p:nvPr/>
          </p:nvSpPr>
          <p:spPr bwMode="auto">
            <a:xfrm>
              <a:off x="2928" y="3312"/>
              <a:ext cx="10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11" name="Freeform 31"/>
            <p:cNvSpPr>
              <a:spLocks/>
            </p:cNvSpPr>
            <p:nvPr/>
          </p:nvSpPr>
          <p:spPr bwMode="auto">
            <a:xfrm>
              <a:off x="2592" y="1824"/>
              <a:ext cx="336" cy="1584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0" y="0"/>
                </a:cxn>
                <a:cxn ang="0">
                  <a:pos x="0" y="1584"/>
                </a:cxn>
                <a:cxn ang="0">
                  <a:pos x="336" y="1584"/>
                </a:cxn>
              </a:cxnLst>
              <a:rect l="0" t="0" r="r" b="b"/>
              <a:pathLst>
                <a:path w="336" h="1584">
                  <a:moveTo>
                    <a:pt x="336" y="0"/>
                  </a:moveTo>
                  <a:lnTo>
                    <a:pt x="0" y="0"/>
                  </a:lnTo>
                  <a:lnTo>
                    <a:pt x="0" y="1584"/>
                  </a:lnTo>
                  <a:lnTo>
                    <a:pt x="336" y="158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12" name="Text Box 32"/>
            <p:cNvSpPr txBox="1">
              <a:spLocks noChangeArrowheads="1"/>
            </p:cNvSpPr>
            <p:nvPr/>
          </p:nvSpPr>
          <p:spPr bwMode="auto">
            <a:xfrm>
              <a:off x="2592" y="177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2513" name="Text Box 33"/>
            <p:cNvSpPr txBox="1">
              <a:spLocks noChangeArrowheads="1"/>
            </p:cNvSpPr>
            <p:nvPr/>
          </p:nvSpPr>
          <p:spPr bwMode="auto">
            <a:xfrm>
              <a:off x="2592" y="321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0…1</a:t>
              </a:r>
            </a:p>
          </p:txBody>
        </p:sp>
        <p:sp>
          <p:nvSpPr>
            <p:cNvPr id="532514" name="Line 34"/>
            <p:cNvSpPr>
              <a:spLocks noChangeShapeType="1"/>
            </p:cNvSpPr>
            <p:nvPr/>
          </p:nvSpPr>
          <p:spPr bwMode="auto">
            <a:xfrm>
              <a:off x="2928" y="1248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Thunder: Employee</a:t>
            </a:r>
          </a:p>
        </p:txBody>
      </p:sp>
      <p:grpSp>
        <p:nvGrpSpPr>
          <p:cNvPr id="534564" name="Group 36"/>
          <p:cNvGrpSpPr>
            <a:grpSpLocks/>
          </p:cNvGrpSpPr>
          <p:nvPr/>
        </p:nvGrpSpPr>
        <p:grpSpPr bwMode="auto">
          <a:xfrm>
            <a:off x="1066800" y="1524000"/>
            <a:ext cx="7772400" cy="4346575"/>
            <a:chOff x="816" y="672"/>
            <a:chExt cx="4896" cy="2738"/>
          </a:xfrm>
        </p:grpSpPr>
        <p:sp>
          <p:nvSpPr>
            <p:cNvPr id="534531" name="Rectangle 3"/>
            <p:cNvSpPr>
              <a:spLocks noChangeArrowheads="1"/>
            </p:cNvSpPr>
            <p:nvPr/>
          </p:nvSpPr>
          <p:spPr bwMode="auto">
            <a:xfrm>
              <a:off x="2736" y="672"/>
              <a:ext cx="1097" cy="25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r>
                <a:rPr lang="en-US" sz="1800"/>
                <a:t>Employee</a:t>
              </a:r>
            </a:p>
          </p:txBody>
        </p:sp>
        <p:sp>
          <p:nvSpPr>
            <p:cNvPr id="534532" name="Text Box 4"/>
            <p:cNvSpPr txBox="1">
              <a:spLocks noChangeArrowheads="1"/>
            </p:cNvSpPr>
            <p:nvPr/>
          </p:nvSpPr>
          <p:spPr bwMode="auto">
            <a:xfrm>
              <a:off x="2736" y="864"/>
              <a:ext cx="1152" cy="2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EmployeeID</a:t>
              </a:r>
              <a:endParaRPr lang="en-US" sz="1600"/>
            </a:p>
            <a:p>
              <a:r>
                <a:rPr lang="en-US" sz="1600"/>
                <a:t>TaxpayerID</a:t>
              </a:r>
            </a:p>
            <a:p>
              <a:r>
                <a:rPr lang="en-US" sz="1600"/>
                <a:t>LastName</a:t>
              </a:r>
            </a:p>
            <a:p>
              <a:r>
                <a:rPr lang="en-US" sz="1600"/>
                <a:t>FirstName</a:t>
              </a:r>
            </a:p>
            <a:p>
              <a:r>
                <a:rPr lang="en-US" sz="1600"/>
                <a:t>HomePhone</a:t>
              </a:r>
            </a:p>
            <a:p>
              <a:r>
                <a:rPr lang="en-US" sz="1600"/>
                <a:t>Address</a:t>
              </a:r>
            </a:p>
            <a:p>
              <a:r>
                <a:rPr lang="en-US" sz="1600"/>
                <a:t>ZipCode</a:t>
              </a:r>
            </a:p>
            <a:p>
              <a:r>
                <a:rPr lang="en-US" sz="1600"/>
                <a:t>CityID</a:t>
              </a:r>
            </a:p>
            <a:p>
              <a:r>
                <a:rPr lang="en-US" sz="1600"/>
                <a:t>DateHired</a:t>
              </a:r>
            </a:p>
            <a:p>
              <a:r>
                <a:rPr lang="en-US" sz="1600"/>
                <a:t>DateReleased</a:t>
              </a:r>
            </a:p>
            <a:p>
              <a:r>
                <a:rPr lang="en-US" sz="1600"/>
                <a:t>CurrentManager</a:t>
              </a:r>
            </a:p>
            <a:p>
              <a:r>
                <a:rPr lang="en-US" sz="1600"/>
                <a:t>SalaryGrade</a:t>
              </a:r>
            </a:p>
            <a:p>
              <a:r>
                <a:rPr lang="en-US" sz="1600"/>
                <a:t>Salary</a:t>
              </a:r>
            </a:p>
            <a:p>
              <a:r>
                <a:rPr lang="en-US" sz="1600"/>
                <a:t>Title</a:t>
              </a:r>
            </a:p>
            <a:p>
              <a:r>
                <a:rPr lang="en-US" sz="1600"/>
                <a:t>WorkArea</a:t>
              </a:r>
            </a:p>
          </p:txBody>
        </p:sp>
        <p:sp>
          <p:nvSpPr>
            <p:cNvPr id="534533" name="Line 5"/>
            <p:cNvSpPr>
              <a:spLocks noChangeShapeType="1"/>
            </p:cNvSpPr>
            <p:nvPr/>
          </p:nvSpPr>
          <p:spPr bwMode="auto">
            <a:xfrm>
              <a:off x="2736" y="864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816" y="816"/>
              <a:ext cx="1152" cy="13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Bicycle::</a:t>
              </a:r>
            </a:p>
            <a:p>
              <a:pPr algn="ctr"/>
              <a:r>
                <a:rPr lang="en-US" sz="1800"/>
                <a:t>Bicycle</a:t>
              </a:r>
            </a:p>
          </p:txBody>
        </p:sp>
        <p:sp>
          <p:nvSpPr>
            <p:cNvPr id="534535" name="Text Box 7"/>
            <p:cNvSpPr txBox="1">
              <a:spLocks noChangeArrowheads="1"/>
            </p:cNvSpPr>
            <p:nvPr/>
          </p:nvSpPr>
          <p:spPr bwMode="auto">
            <a:xfrm>
              <a:off x="816" y="1200"/>
              <a:ext cx="1152" cy="98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SerialNumber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EmployeeID</a:t>
              </a:r>
            </a:p>
            <a:p>
              <a:r>
                <a:rPr lang="en-US" sz="1600"/>
                <a:t>ShipEmployee</a:t>
              </a:r>
            </a:p>
            <a:p>
              <a:r>
                <a:rPr lang="en-US" sz="1600"/>
                <a:t>FrameAssembler</a:t>
              </a:r>
            </a:p>
            <a:p>
              <a:r>
                <a:rPr lang="en-US" sz="1600"/>
                <a:t>Painter</a:t>
              </a:r>
            </a:p>
          </p:txBody>
        </p:sp>
        <p:sp>
          <p:nvSpPr>
            <p:cNvPr id="534536" name="Line 8"/>
            <p:cNvSpPr>
              <a:spLocks noChangeShapeType="1"/>
            </p:cNvSpPr>
            <p:nvPr/>
          </p:nvSpPr>
          <p:spPr bwMode="auto">
            <a:xfrm>
              <a:off x="816" y="1200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7" name="Rectangle 9"/>
            <p:cNvSpPr>
              <a:spLocks noChangeArrowheads="1"/>
            </p:cNvSpPr>
            <p:nvPr/>
          </p:nvSpPr>
          <p:spPr bwMode="auto">
            <a:xfrm>
              <a:off x="816" y="2352"/>
              <a:ext cx="1152" cy="10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Bicycle::</a:t>
              </a:r>
            </a:p>
            <a:p>
              <a:pPr algn="ctr"/>
              <a:r>
                <a:rPr lang="en-US" sz="1800"/>
                <a:t>BikeParts</a:t>
              </a:r>
            </a:p>
          </p:txBody>
        </p:sp>
        <p:sp>
          <p:nvSpPr>
            <p:cNvPr id="534538" name="Text Box 10"/>
            <p:cNvSpPr txBox="1">
              <a:spLocks noChangeArrowheads="1"/>
            </p:cNvSpPr>
            <p:nvPr/>
          </p:nvSpPr>
          <p:spPr bwMode="auto">
            <a:xfrm>
              <a:off x="816" y="2736"/>
              <a:ext cx="1152" cy="6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SerialNumber</a:t>
              </a:r>
            </a:p>
            <a:p>
              <a:r>
                <a:rPr lang="en-US" sz="1600" b="1"/>
                <a:t>ComponentID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EmployeeID</a:t>
              </a:r>
            </a:p>
          </p:txBody>
        </p:sp>
        <p:sp>
          <p:nvSpPr>
            <p:cNvPr id="534539" name="Line 11"/>
            <p:cNvSpPr>
              <a:spLocks noChangeShapeType="1"/>
            </p:cNvSpPr>
            <p:nvPr/>
          </p:nvSpPr>
          <p:spPr bwMode="auto">
            <a:xfrm>
              <a:off x="816" y="2736"/>
              <a:ext cx="115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0" name="Rectangle 12"/>
            <p:cNvSpPr>
              <a:spLocks noChangeArrowheads="1"/>
            </p:cNvSpPr>
            <p:nvPr/>
          </p:nvSpPr>
          <p:spPr bwMode="auto">
            <a:xfrm>
              <a:off x="4560" y="1104"/>
              <a:ext cx="1152" cy="9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en-US" sz="1800"/>
                <a:t>Purchasing::</a:t>
              </a:r>
            </a:p>
            <a:p>
              <a:pPr algn="ctr"/>
              <a:r>
                <a:rPr lang="en-US" sz="1800"/>
                <a:t>PurchaseOrder</a:t>
              </a:r>
            </a:p>
          </p:txBody>
        </p:sp>
        <p:sp>
          <p:nvSpPr>
            <p:cNvPr id="534541" name="Text Box 13"/>
            <p:cNvSpPr txBox="1">
              <a:spLocks noChangeArrowheads="1"/>
            </p:cNvSpPr>
            <p:nvPr/>
          </p:nvSpPr>
          <p:spPr bwMode="auto">
            <a:xfrm>
              <a:off x="4560" y="1488"/>
              <a:ext cx="1152" cy="5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PurchaseID</a:t>
              </a:r>
              <a:endParaRPr lang="en-US" sz="1600"/>
            </a:p>
            <a:p>
              <a:r>
                <a:rPr lang="en-US" sz="1600"/>
                <a:t>…</a:t>
              </a:r>
            </a:p>
            <a:p>
              <a:r>
                <a:rPr lang="en-US" sz="1600"/>
                <a:t>EmployeeID</a:t>
              </a:r>
            </a:p>
          </p:txBody>
        </p:sp>
        <p:sp>
          <p:nvSpPr>
            <p:cNvPr id="534542" name="Freeform 14"/>
            <p:cNvSpPr>
              <a:spLocks/>
            </p:cNvSpPr>
            <p:nvPr/>
          </p:nvSpPr>
          <p:spPr bwMode="auto">
            <a:xfrm>
              <a:off x="1968" y="1008"/>
              <a:ext cx="768" cy="624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0"/>
                </a:cxn>
                <a:cxn ang="0">
                  <a:pos x="336" y="624"/>
                </a:cxn>
                <a:cxn ang="0">
                  <a:pos x="0" y="624"/>
                </a:cxn>
              </a:cxnLst>
              <a:rect l="0" t="0" r="r" b="b"/>
              <a:pathLst>
                <a:path w="768" h="624">
                  <a:moveTo>
                    <a:pt x="768" y="0"/>
                  </a:moveTo>
                  <a:lnTo>
                    <a:pt x="336" y="0"/>
                  </a:lnTo>
                  <a:lnTo>
                    <a:pt x="336" y="624"/>
                  </a:lnTo>
                  <a:lnTo>
                    <a:pt x="0" y="62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3" name="Text Box 15"/>
            <p:cNvSpPr txBox="1">
              <a:spLocks noChangeArrowheads="1"/>
            </p:cNvSpPr>
            <p:nvPr/>
          </p:nvSpPr>
          <p:spPr bwMode="auto">
            <a:xfrm>
              <a:off x="2352" y="768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4544" name="Text Box 16"/>
            <p:cNvSpPr txBox="1">
              <a:spLocks noChangeArrowheads="1"/>
            </p:cNvSpPr>
            <p:nvPr/>
          </p:nvSpPr>
          <p:spPr bwMode="auto">
            <a:xfrm>
              <a:off x="1968" y="144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45" name="Freeform 17"/>
            <p:cNvSpPr>
              <a:spLocks/>
            </p:cNvSpPr>
            <p:nvPr/>
          </p:nvSpPr>
          <p:spPr bwMode="auto">
            <a:xfrm>
              <a:off x="1968" y="1632"/>
              <a:ext cx="336" cy="144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144"/>
                </a:cxn>
                <a:cxn ang="0">
                  <a:pos x="0" y="144"/>
                </a:cxn>
              </a:cxnLst>
              <a:rect l="0" t="0" r="r" b="b"/>
              <a:pathLst>
                <a:path w="336" h="144">
                  <a:moveTo>
                    <a:pt x="336" y="0"/>
                  </a:moveTo>
                  <a:lnTo>
                    <a:pt x="336" y="144"/>
                  </a:lnTo>
                  <a:lnTo>
                    <a:pt x="0" y="1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6" name="Freeform 18"/>
            <p:cNvSpPr>
              <a:spLocks/>
            </p:cNvSpPr>
            <p:nvPr/>
          </p:nvSpPr>
          <p:spPr bwMode="auto">
            <a:xfrm>
              <a:off x="1968" y="1776"/>
              <a:ext cx="336" cy="144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144"/>
                </a:cxn>
                <a:cxn ang="0">
                  <a:pos x="0" y="144"/>
                </a:cxn>
              </a:cxnLst>
              <a:rect l="0" t="0" r="r" b="b"/>
              <a:pathLst>
                <a:path w="336" h="144">
                  <a:moveTo>
                    <a:pt x="336" y="0"/>
                  </a:moveTo>
                  <a:lnTo>
                    <a:pt x="336" y="144"/>
                  </a:lnTo>
                  <a:lnTo>
                    <a:pt x="0" y="1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7" name="Freeform 19"/>
            <p:cNvSpPr>
              <a:spLocks/>
            </p:cNvSpPr>
            <p:nvPr/>
          </p:nvSpPr>
          <p:spPr bwMode="auto">
            <a:xfrm>
              <a:off x="1968" y="1920"/>
              <a:ext cx="336" cy="144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144"/>
                </a:cxn>
                <a:cxn ang="0">
                  <a:pos x="0" y="144"/>
                </a:cxn>
              </a:cxnLst>
              <a:rect l="0" t="0" r="r" b="b"/>
              <a:pathLst>
                <a:path w="336" h="144">
                  <a:moveTo>
                    <a:pt x="336" y="0"/>
                  </a:moveTo>
                  <a:lnTo>
                    <a:pt x="336" y="144"/>
                  </a:lnTo>
                  <a:lnTo>
                    <a:pt x="0" y="1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8" name="Text Box 20"/>
            <p:cNvSpPr txBox="1">
              <a:spLocks noChangeArrowheads="1"/>
            </p:cNvSpPr>
            <p:nvPr/>
          </p:nvSpPr>
          <p:spPr bwMode="auto">
            <a:xfrm>
              <a:off x="1968" y="1584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49" name="Text Box 21"/>
            <p:cNvSpPr txBox="1">
              <a:spLocks noChangeArrowheads="1"/>
            </p:cNvSpPr>
            <p:nvPr/>
          </p:nvSpPr>
          <p:spPr bwMode="auto">
            <a:xfrm>
              <a:off x="1968" y="172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50" name="Text Box 22"/>
            <p:cNvSpPr txBox="1">
              <a:spLocks noChangeArrowheads="1"/>
            </p:cNvSpPr>
            <p:nvPr/>
          </p:nvSpPr>
          <p:spPr bwMode="auto">
            <a:xfrm>
              <a:off x="1968" y="1872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51" name="Freeform 23"/>
            <p:cNvSpPr>
              <a:spLocks/>
            </p:cNvSpPr>
            <p:nvPr/>
          </p:nvSpPr>
          <p:spPr bwMode="auto">
            <a:xfrm>
              <a:off x="1968" y="1056"/>
              <a:ext cx="768" cy="2304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0"/>
                </a:cxn>
                <a:cxn ang="0">
                  <a:pos x="384" y="2304"/>
                </a:cxn>
                <a:cxn ang="0">
                  <a:pos x="0" y="2304"/>
                </a:cxn>
              </a:cxnLst>
              <a:rect l="0" t="0" r="r" b="b"/>
              <a:pathLst>
                <a:path w="768" h="2304">
                  <a:moveTo>
                    <a:pt x="768" y="0"/>
                  </a:moveTo>
                  <a:lnTo>
                    <a:pt x="384" y="0"/>
                  </a:lnTo>
                  <a:lnTo>
                    <a:pt x="384" y="2304"/>
                  </a:lnTo>
                  <a:lnTo>
                    <a:pt x="0" y="230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2" name="Text Box 24"/>
            <p:cNvSpPr txBox="1">
              <a:spLocks noChangeArrowheads="1"/>
            </p:cNvSpPr>
            <p:nvPr/>
          </p:nvSpPr>
          <p:spPr bwMode="auto">
            <a:xfrm>
              <a:off x="1968" y="3120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2352" y="105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4554" name="Text Box 26"/>
            <p:cNvSpPr txBox="1">
              <a:spLocks noChangeArrowheads="1"/>
            </p:cNvSpPr>
            <p:nvPr/>
          </p:nvSpPr>
          <p:spPr bwMode="auto">
            <a:xfrm>
              <a:off x="3792" y="105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1…1</a:t>
              </a:r>
            </a:p>
          </p:txBody>
        </p:sp>
        <p:sp>
          <p:nvSpPr>
            <p:cNvPr id="534555" name="Text Box 27"/>
            <p:cNvSpPr txBox="1">
              <a:spLocks noChangeArrowheads="1"/>
            </p:cNvSpPr>
            <p:nvPr/>
          </p:nvSpPr>
          <p:spPr bwMode="auto">
            <a:xfrm>
              <a:off x="4224" y="1872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56" name="Text Box 28"/>
            <p:cNvSpPr txBox="1">
              <a:spLocks noChangeArrowheads="1"/>
            </p:cNvSpPr>
            <p:nvPr/>
          </p:nvSpPr>
          <p:spPr bwMode="auto">
            <a:xfrm>
              <a:off x="3840" y="2544"/>
              <a:ext cx="556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manager</a:t>
              </a:r>
              <a:endParaRPr lang="en-US" sz="1800"/>
            </a:p>
          </p:txBody>
        </p:sp>
        <p:sp>
          <p:nvSpPr>
            <p:cNvPr id="534557" name="Text Box 29"/>
            <p:cNvSpPr txBox="1">
              <a:spLocks noChangeArrowheads="1"/>
            </p:cNvSpPr>
            <p:nvPr/>
          </p:nvSpPr>
          <p:spPr bwMode="auto">
            <a:xfrm rot="-5400000">
              <a:off x="3742" y="1730"/>
              <a:ext cx="675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manages</a:t>
              </a:r>
              <a:r>
                <a:rPr lang="en-US" sz="1400">
                  <a:sym typeface="Wingdings 3" pitchFamily="18" charset="2"/>
                </a:rPr>
                <a:t></a:t>
              </a:r>
              <a:endParaRPr lang="en-US" sz="1800"/>
            </a:p>
          </p:txBody>
        </p:sp>
        <p:sp>
          <p:nvSpPr>
            <p:cNvPr id="534558" name="Freeform 30"/>
            <p:cNvSpPr>
              <a:spLocks/>
            </p:cNvSpPr>
            <p:nvPr/>
          </p:nvSpPr>
          <p:spPr bwMode="auto">
            <a:xfrm>
              <a:off x="3840" y="1056"/>
              <a:ext cx="720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0"/>
                </a:cxn>
                <a:cxn ang="0">
                  <a:pos x="384" y="864"/>
                </a:cxn>
                <a:cxn ang="0">
                  <a:pos x="720" y="864"/>
                </a:cxn>
              </a:cxnLst>
              <a:rect l="0" t="0" r="r" b="b"/>
              <a:pathLst>
                <a:path w="720" h="864">
                  <a:moveTo>
                    <a:pt x="0" y="0"/>
                  </a:moveTo>
                  <a:lnTo>
                    <a:pt x="384" y="0"/>
                  </a:lnTo>
                  <a:lnTo>
                    <a:pt x="384" y="864"/>
                  </a:lnTo>
                  <a:lnTo>
                    <a:pt x="720" y="86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9" name="Freeform 31"/>
            <p:cNvSpPr>
              <a:spLocks/>
            </p:cNvSpPr>
            <p:nvPr/>
          </p:nvSpPr>
          <p:spPr bwMode="auto">
            <a:xfrm>
              <a:off x="3840" y="960"/>
              <a:ext cx="336" cy="1584"/>
            </a:xfrm>
            <a:custGeom>
              <a:avLst/>
              <a:gdLst/>
              <a:ahLst/>
              <a:cxnLst>
                <a:cxn ang="0">
                  <a:pos x="0" y="1584"/>
                </a:cxn>
                <a:cxn ang="0">
                  <a:pos x="336" y="1584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1584">
                  <a:moveTo>
                    <a:pt x="0" y="1584"/>
                  </a:moveTo>
                  <a:lnTo>
                    <a:pt x="336" y="1584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60" name="Text Box 32"/>
            <p:cNvSpPr txBox="1">
              <a:spLocks noChangeArrowheads="1"/>
            </p:cNvSpPr>
            <p:nvPr/>
          </p:nvSpPr>
          <p:spPr bwMode="auto">
            <a:xfrm>
              <a:off x="4080" y="768"/>
              <a:ext cx="4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worker</a:t>
              </a:r>
              <a:endParaRPr lang="en-US" sz="1800"/>
            </a:p>
          </p:txBody>
        </p:sp>
        <p:sp>
          <p:nvSpPr>
            <p:cNvPr id="534561" name="Text Box 33"/>
            <p:cNvSpPr txBox="1">
              <a:spLocks noChangeArrowheads="1"/>
            </p:cNvSpPr>
            <p:nvPr/>
          </p:nvSpPr>
          <p:spPr bwMode="auto">
            <a:xfrm>
              <a:off x="3792" y="768"/>
              <a:ext cx="3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0…*</a:t>
              </a:r>
            </a:p>
          </p:txBody>
        </p:sp>
        <p:sp>
          <p:nvSpPr>
            <p:cNvPr id="534562" name="Text Box 34"/>
            <p:cNvSpPr txBox="1">
              <a:spLocks noChangeArrowheads="1"/>
            </p:cNvSpPr>
            <p:nvPr/>
          </p:nvSpPr>
          <p:spPr bwMode="auto">
            <a:xfrm>
              <a:off x="3792" y="2352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0…1</a:t>
              </a:r>
            </a:p>
          </p:txBody>
        </p:sp>
        <p:sp>
          <p:nvSpPr>
            <p:cNvPr id="534563" name="Line 35"/>
            <p:cNvSpPr>
              <a:spLocks noChangeShapeType="1"/>
            </p:cNvSpPr>
            <p:nvPr/>
          </p:nvSpPr>
          <p:spPr bwMode="auto">
            <a:xfrm>
              <a:off x="4560" y="1488"/>
              <a:ext cx="11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536579" name="Group 3"/>
          <p:cNvGrpSpPr>
            <a:grpSpLocks/>
          </p:cNvGrpSpPr>
          <p:nvPr/>
        </p:nvGrpSpPr>
        <p:grpSpPr bwMode="auto">
          <a:xfrm>
            <a:off x="76200" y="180975"/>
            <a:ext cx="8991600" cy="6600825"/>
            <a:chOff x="48" y="48"/>
            <a:chExt cx="5664" cy="4158"/>
          </a:xfrm>
        </p:grpSpPr>
        <p:sp>
          <p:nvSpPr>
            <p:cNvPr id="536580" name="Line 4"/>
            <p:cNvSpPr>
              <a:spLocks noChangeShapeType="1"/>
            </p:cNvSpPr>
            <p:nvPr/>
          </p:nvSpPr>
          <p:spPr bwMode="auto">
            <a:xfrm>
              <a:off x="3216" y="432"/>
              <a:ext cx="18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581" name="Freeform 5"/>
            <p:cNvSpPr>
              <a:spLocks/>
            </p:cNvSpPr>
            <p:nvPr/>
          </p:nvSpPr>
          <p:spPr bwMode="auto">
            <a:xfrm>
              <a:off x="1488" y="384"/>
              <a:ext cx="1968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872" y="864"/>
                </a:cxn>
                <a:cxn ang="0">
                  <a:pos x="1968" y="864"/>
                </a:cxn>
              </a:cxnLst>
              <a:rect l="0" t="0" r="r" b="b"/>
              <a:pathLst>
                <a:path w="1968" h="864">
                  <a:moveTo>
                    <a:pt x="0" y="0"/>
                  </a:moveTo>
                  <a:lnTo>
                    <a:pt x="144" y="0"/>
                  </a:lnTo>
                  <a:lnTo>
                    <a:pt x="1872" y="864"/>
                  </a:lnTo>
                  <a:lnTo>
                    <a:pt x="1968" y="8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582" name="Freeform 6"/>
            <p:cNvSpPr>
              <a:spLocks/>
            </p:cNvSpPr>
            <p:nvPr/>
          </p:nvSpPr>
          <p:spPr bwMode="auto">
            <a:xfrm>
              <a:off x="1488" y="1440"/>
              <a:ext cx="1200" cy="7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104" y="720"/>
                </a:cxn>
                <a:cxn ang="0">
                  <a:pos x="1200" y="720"/>
                </a:cxn>
              </a:cxnLst>
              <a:rect l="0" t="0" r="r" b="b"/>
              <a:pathLst>
                <a:path w="1200" h="720">
                  <a:moveTo>
                    <a:pt x="0" y="0"/>
                  </a:moveTo>
                  <a:lnTo>
                    <a:pt x="192" y="0"/>
                  </a:lnTo>
                  <a:lnTo>
                    <a:pt x="1104" y="720"/>
                  </a:lnTo>
                  <a:lnTo>
                    <a:pt x="1200" y="72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583" name="Line 7"/>
            <p:cNvSpPr>
              <a:spLocks noChangeShapeType="1"/>
            </p:cNvSpPr>
            <p:nvPr/>
          </p:nvSpPr>
          <p:spPr bwMode="auto">
            <a:xfrm>
              <a:off x="1488" y="384"/>
              <a:ext cx="192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584" name="Line 8"/>
            <p:cNvSpPr>
              <a:spLocks noChangeShapeType="1"/>
            </p:cNvSpPr>
            <p:nvPr/>
          </p:nvSpPr>
          <p:spPr bwMode="auto">
            <a:xfrm>
              <a:off x="1488" y="336"/>
              <a:ext cx="115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585" name="Text Box 9"/>
            <p:cNvSpPr txBox="1">
              <a:spLocks noChangeArrowheads="1"/>
            </p:cNvSpPr>
            <p:nvPr/>
          </p:nvSpPr>
          <p:spPr bwMode="auto">
            <a:xfrm>
              <a:off x="48" y="272"/>
              <a:ext cx="528" cy="68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CustomerID</a:t>
              </a:r>
              <a:endParaRPr lang="en-US" sz="800"/>
            </a:p>
            <a:p>
              <a:r>
                <a:rPr lang="en-US" sz="800"/>
                <a:t>Phone</a:t>
              </a:r>
            </a:p>
            <a:p>
              <a:r>
                <a:rPr lang="en-US" sz="800"/>
                <a:t>FirstName</a:t>
              </a:r>
            </a:p>
            <a:p>
              <a:r>
                <a:rPr lang="en-US" sz="800"/>
                <a:t>LastName</a:t>
              </a:r>
            </a:p>
            <a:p>
              <a:r>
                <a:rPr lang="en-US" sz="800"/>
                <a:t>Address</a:t>
              </a:r>
            </a:p>
            <a:p>
              <a:r>
                <a:rPr lang="en-US" sz="800"/>
                <a:t>ZipCode</a:t>
              </a:r>
            </a:p>
            <a:p>
              <a:r>
                <a:rPr lang="en-US" sz="800"/>
                <a:t>CityID</a:t>
              </a:r>
            </a:p>
            <a:p>
              <a:r>
                <a:rPr lang="en-US" sz="800"/>
                <a:t>BalanceDue</a:t>
              </a:r>
              <a:endParaRPr lang="en-US" sz="800" b="1"/>
            </a:p>
          </p:txBody>
        </p:sp>
        <p:sp>
          <p:nvSpPr>
            <p:cNvPr id="536586" name="Rectangle 10"/>
            <p:cNvSpPr>
              <a:spLocks noChangeArrowheads="1"/>
            </p:cNvSpPr>
            <p:nvPr/>
          </p:nvSpPr>
          <p:spPr bwMode="auto">
            <a:xfrm>
              <a:off x="48" y="96"/>
              <a:ext cx="528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Customer</a:t>
              </a:r>
            </a:p>
          </p:txBody>
        </p:sp>
        <p:sp>
          <p:nvSpPr>
            <p:cNvPr id="536587" name="Text Box 11"/>
            <p:cNvSpPr txBox="1">
              <a:spLocks noChangeArrowheads="1"/>
            </p:cNvSpPr>
            <p:nvPr/>
          </p:nvSpPr>
          <p:spPr bwMode="auto">
            <a:xfrm>
              <a:off x="48" y="1520"/>
              <a:ext cx="528" cy="528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CustomerID</a:t>
              </a:r>
              <a:endParaRPr lang="en-US" sz="800"/>
            </a:p>
            <a:p>
              <a:r>
                <a:rPr lang="en-US" sz="800" b="1"/>
                <a:t>TransDate</a:t>
              </a:r>
              <a:endParaRPr lang="en-US" sz="800"/>
            </a:p>
            <a:p>
              <a:r>
                <a:rPr lang="en-US" sz="800"/>
                <a:t>EmployeeID</a:t>
              </a:r>
            </a:p>
            <a:p>
              <a:r>
                <a:rPr lang="en-US" sz="800"/>
                <a:t>Amount</a:t>
              </a:r>
            </a:p>
            <a:p>
              <a:r>
                <a:rPr lang="en-US" sz="800"/>
                <a:t>Description</a:t>
              </a:r>
            </a:p>
            <a:p>
              <a:r>
                <a:rPr lang="en-US" sz="800"/>
                <a:t>Reference</a:t>
              </a:r>
              <a:endParaRPr lang="en-US" sz="800" b="1"/>
            </a:p>
          </p:txBody>
        </p:sp>
        <p:sp>
          <p:nvSpPr>
            <p:cNvPr id="536588" name="Rectangle 12"/>
            <p:cNvSpPr>
              <a:spLocks noChangeArrowheads="1"/>
            </p:cNvSpPr>
            <p:nvPr/>
          </p:nvSpPr>
          <p:spPr bwMode="auto">
            <a:xfrm>
              <a:off x="48" y="1344"/>
              <a:ext cx="528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CustomerTrans</a:t>
              </a:r>
            </a:p>
          </p:txBody>
        </p:sp>
        <p:sp>
          <p:nvSpPr>
            <p:cNvPr id="536589" name="Text Box 13"/>
            <p:cNvSpPr txBox="1">
              <a:spLocks noChangeArrowheads="1"/>
            </p:cNvSpPr>
            <p:nvPr/>
          </p:nvSpPr>
          <p:spPr bwMode="auto">
            <a:xfrm>
              <a:off x="48" y="2942"/>
              <a:ext cx="672" cy="68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StoreID</a:t>
              </a:r>
              <a:endParaRPr lang="en-US" sz="800"/>
            </a:p>
            <a:p>
              <a:r>
                <a:rPr lang="en-US" sz="800"/>
                <a:t>StoreName</a:t>
              </a:r>
            </a:p>
            <a:p>
              <a:r>
                <a:rPr lang="en-US" sz="800"/>
                <a:t>Phone</a:t>
              </a:r>
            </a:p>
            <a:p>
              <a:r>
                <a:rPr lang="en-US" sz="800"/>
                <a:t>ContacFirstName</a:t>
              </a:r>
            </a:p>
            <a:p>
              <a:r>
                <a:rPr lang="en-US" sz="800"/>
                <a:t>ContactLastName</a:t>
              </a:r>
            </a:p>
            <a:p>
              <a:r>
                <a:rPr lang="en-US" sz="800"/>
                <a:t>Address</a:t>
              </a:r>
            </a:p>
            <a:p>
              <a:r>
                <a:rPr lang="en-US" sz="800"/>
                <a:t>Zipcode</a:t>
              </a:r>
            </a:p>
            <a:p>
              <a:r>
                <a:rPr lang="en-US" sz="800"/>
                <a:t>CityID</a:t>
              </a:r>
              <a:endParaRPr lang="en-US" sz="800" b="1"/>
            </a:p>
          </p:txBody>
        </p:sp>
        <p:sp>
          <p:nvSpPr>
            <p:cNvPr id="536590" name="Rectangle 14"/>
            <p:cNvSpPr>
              <a:spLocks noChangeArrowheads="1"/>
            </p:cNvSpPr>
            <p:nvPr/>
          </p:nvSpPr>
          <p:spPr bwMode="auto">
            <a:xfrm>
              <a:off x="48" y="2766"/>
              <a:ext cx="672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RetailStore</a:t>
              </a:r>
            </a:p>
          </p:txBody>
        </p:sp>
        <p:sp>
          <p:nvSpPr>
            <p:cNvPr id="536591" name="Text Box 15"/>
            <p:cNvSpPr txBox="1">
              <a:spLocks noChangeArrowheads="1"/>
            </p:cNvSpPr>
            <p:nvPr/>
          </p:nvSpPr>
          <p:spPr bwMode="auto">
            <a:xfrm>
              <a:off x="96" y="3986"/>
              <a:ext cx="528" cy="220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State</a:t>
              </a:r>
              <a:endParaRPr lang="en-US" sz="800"/>
            </a:p>
            <a:p>
              <a:r>
                <a:rPr lang="en-US" sz="800"/>
                <a:t>TaxRate</a:t>
              </a:r>
              <a:endParaRPr lang="en-US" sz="800" b="1"/>
            </a:p>
          </p:txBody>
        </p:sp>
        <p:sp>
          <p:nvSpPr>
            <p:cNvPr id="536592" name="Rectangle 16"/>
            <p:cNvSpPr>
              <a:spLocks noChangeArrowheads="1"/>
            </p:cNvSpPr>
            <p:nvPr/>
          </p:nvSpPr>
          <p:spPr bwMode="auto">
            <a:xfrm>
              <a:off x="96" y="3794"/>
              <a:ext cx="528" cy="192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StateTaxRate</a:t>
              </a:r>
            </a:p>
          </p:txBody>
        </p:sp>
        <p:sp>
          <p:nvSpPr>
            <p:cNvPr id="536593" name="Text Box 17"/>
            <p:cNvSpPr txBox="1">
              <a:spLocks noChangeArrowheads="1"/>
            </p:cNvSpPr>
            <p:nvPr/>
          </p:nvSpPr>
          <p:spPr bwMode="auto">
            <a:xfrm>
              <a:off x="864" y="274"/>
              <a:ext cx="624" cy="222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SerialNumber</a:t>
              </a:r>
              <a:endParaRPr lang="en-US" sz="800"/>
            </a:p>
            <a:p>
              <a:r>
                <a:rPr lang="en-US" sz="800"/>
                <a:t>CustomerID</a:t>
              </a:r>
            </a:p>
            <a:p>
              <a:r>
                <a:rPr lang="en-US" sz="800"/>
                <a:t>ModelType</a:t>
              </a:r>
            </a:p>
            <a:p>
              <a:r>
                <a:rPr lang="en-US" sz="800"/>
                <a:t>PaintID</a:t>
              </a:r>
            </a:p>
            <a:p>
              <a:r>
                <a:rPr lang="en-US" sz="800"/>
                <a:t>FrameSize</a:t>
              </a:r>
            </a:p>
            <a:p>
              <a:r>
                <a:rPr lang="en-US" sz="800"/>
                <a:t>OrderDate</a:t>
              </a:r>
            </a:p>
            <a:p>
              <a:r>
                <a:rPr lang="en-US" sz="800"/>
                <a:t>StartDate</a:t>
              </a:r>
            </a:p>
            <a:p>
              <a:r>
                <a:rPr lang="en-US" sz="800"/>
                <a:t>ShipDate</a:t>
              </a:r>
            </a:p>
            <a:p>
              <a:r>
                <a:rPr lang="en-US" sz="800"/>
                <a:t>ShipEmployee</a:t>
              </a:r>
            </a:p>
            <a:p>
              <a:r>
                <a:rPr lang="en-US" sz="800"/>
                <a:t>FrameAssembler</a:t>
              </a:r>
            </a:p>
            <a:p>
              <a:r>
                <a:rPr lang="en-US" sz="800"/>
                <a:t>Painter</a:t>
              </a:r>
            </a:p>
            <a:p>
              <a:r>
                <a:rPr lang="en-US" sz="800"/>
                <a:t>Construction</a:t>
              </a:r>
            </a:p>
            <a:p>
              <a:r>
                <a:rPr lang="en-US" sz="800"/>
                <a:t>WaterBottle</a:t>
              </a:r>
            </a:p>
            <a:p>
              <a:r>
                <a:rPr lang="en-US" sz="800"/>
                <a:t>CustomName</a:t>
              </a:r>
            </a:p>
            <a:p>
              <a:r>
                <a:rPr lang="en-US" sz="800"/>
                <a:t>LetterStyleID</a:t>
              </a:r>
            </a:p>
            <a:p>
              <a:r>
                <a:rPr lang="en-US" sz="800"/>
                <a:t>StoreID</a:t>
              </a:r>
            </a:p>
            <a:p>
              <a:r>
                <a:rPr lang="en-US" sz="800"/>
                <a:t>EmployeeID</a:t>
              </a:r>
            </a:p>
            <a:p>
              <a:r>
                <a:rPr lang="en-US" sz="800"/>
                <a:t>TopTube</a:t>
              </a:r>
            </a:p>
            <a:p>
              <a:r>
                <a:rPr lang="en-US" sz="800"/>
                <a:t>ChainStay</a:t>
              </a:r>
            </a:p>
            <a:p>
              <a:r>
                <a:rPr lang="en-US" sz="800"/>
                <a:t>HeadTubeAngle</a:t>
              </a:r>
            </a:p>
            <a:p>
              <a:r>
                <a:rPr lang="en-US" sz="800"/>
                <a:t>SeatTueAngle</a:t>
              </a:r>
            </a:p>
            <a:p>
              <a:r>
                <a:rPr lang="en-US" sz="800"/>
                <a:t>ListPrice</a:t>
              </a:r>
            </a:p>
            <a:p>
              <a:r>
                <a:rPr lang="en-US" sz="800"/>
                <a:t>SalePrice</a:t>
              </a:r>
            </a:p>
            <a:p>
              <a:r>
                <a:rPr lang="en-US" sz="800"/>
                <a:t>SalesTax</a:t>
              </a:r>
            </a:p>
            <a:p>
              <a:r>
                <a:rPr lang="en-US" sz="800"/>
                <a:t>SaleState</a:t>
              </a:r>
            </a:p>
            <a:p>
              <a:r>
                <a:rPr lang="en-US" sz="800"/>
                <a:t>ShipPrice</a:t>
              </a:r>
            </a:p>
            <a:p>
              <a:r>
                <a:rPr lang="en-US" sz="800"/>
                <a:t>FramePrice</a:t>
              </a:r>
            </a:p>
            <a:p>
              <a:r>
                <a:rPr lang="en-US" sz="800"/>
                <a:t>ComponentList</a:t>
              </a:r>
              <a:endParaRPr lang="en-US" sz="800" b="1"/>
            </a:p>
          </p:txBody>
        </p:sp>
        <p:sp>
          <p:nvSpPr>
            <p:cNvPr id="536594" name="Rectangle 18"/>
            <p:cNvSpPr>
              <a:spLocks noChangeArrowheads="1"/>
            </p:cNvSpPr>
            <p:nvPr/>
          </p:nvSpPr>
          <p:spPr bwMode="auto">
            <a:xfrm>
              <a:off x="864" y="82"/>
              <a:ext cx="624" cy="192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Bicycle</a:t>
              </a:r>
            </a:p>
          </p:txBody>
        </p:sp>
        <p:sp>
          <p:nvSpPr>
            <p:cNvPr id="536595" name="Text Box 19"/>
            <p:cNvSpPr txBox="1">
              <a:spLocks noChangeArrowheads="1"/>
            </p:cNvSpPr>
            <p:nvPr/>
          </p:nvSpPr>
          <p:spPr bwMode="auto">
            <a:xfrm>
              <a:off x="912" y="3248"/>
              <a:ext cx="576" cy="836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CityID</a:t>
              </a:r>
              <a:endParaRPr lang="en-US" sz="800"/>
            </a:p>
            <a:p>
              <a:r>
                <a:rPr lang="en-US" sz="800"/>
                <a:t>ZipCode</a:t>
              </a:r>
            </a:p>
            <a:p>
              <a:r>
                <a:rPr lang="en-US" sz="800"/>
                <a:t>City</a:t>
              </a:r>
            </a:p>
            <a:p>
              <a:r>
                <a:rPr lang="en-US" sz="800"/>
                <a:t>State</a:t>
              </a:r>
            </a:p>
            <a:p>
              <a:r>
                <a:rPr lang="en-US" sz="800"/>
                <a:t>AreaCode</a:t>
              </a:r>
            </a:p>
            <a:p>
              <a:r>
                <a:rPr lang="en-US" sz="800"/>
                <a:t>Population1990</a:t>
              </a:r>
            </a:p>
            <a:p>
              <a:r>
                <a:rPr lang="en-US" sz="800"/>
                <a:t>Population1980</a:t>
              </a:r>
            </a:p>
            <a:p>
              <a:r>
                <a:rPr lang="en-US" sz="800"/>
                <a:t>Country</a:t>
              </a:r>
            </a:p>
            <a:p>
              <a:r>
                <a:rPr lang="en-US" sz="800"/>
                <a:t>Latitude</a:t>
              </a:r>
            </a:p>
            <a:p>
              <a:r>
                <a:rPr lang="en-US" sz="800"/>
                <a:t>Longitude</a:t>
              </a:r>
            </a:p>
          </p:txBody>
        </p:sp>
        <p:sp>
          <p:nvSpPr>
            <p:cNvPr id="536596" name="Rectangle 20"/>
            <p:cNvSpPr>
              <a:spLocks noChangeArrowheads="1"/>
            </p:cNvSpPr>
            <p:nvPr/>
          </p:nvSpPr>
          <p:spPr bwMode="auto">
            <a:xfrm>
              <a:off x="912" y="3072"/>
              <a:ext cx="576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Customer</a:t>
              </a:r>
            </a:p>
          </p:txBody>
        </p:sp>
        <p:sp>
          <p:nvSpPr>
            <p:cNvPr id="536597" name="Text Box 21"/>
            <p:cNvSpPr txBox="1">
              <a:spLocks noChangeArrowheads="1"/>
            </p:cNvSpPr>
            <p:nvPr/>
          </p:nvSpPr>
          <p:spPr bwMode="auto">
            <a:xfrm>
              <a:off x="1776" y="512"/>
              <a:ext cx="528" cy="297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ModelType</a:t>
              </a:r>
              <a:endParaRPr lang="en-US" sz="800"/>
            </a:p>
            <a:p>
              <a:r>
                <a:rPr lang="en-US" sz="800"/>
                <a:t>Description</a:t>
              </a:r>
            </a:p>
            <a:p>
              <a:r>
                <a:rPr lang="en-US" sz="800"/>
                <a:t>ComponentID</a:t>
              </a:r>
              <a:endParaRPr lang="en-US" sz="800" b="1"/>
            </a:p>
          </p:txBody>
        </p:sp>
        <p:sp>
          <p:nvSpPr>
            <p:cNvPr id="536598" name="Rectangle 22"/>
            <p:cNvSpPr>
              <a:spLocks noChangeArrowheads="1"/>
            </p:cNvSpPr>
            <p:nvPr/>
          </p:nvSpPr>
          <p:spPr bwMode="auto">
            <a:xfrm>
              <a:off x="1776" y="336"/>
              <a:ext cx="528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ModelType</a:t>
              </a:r>
            </a:p>
          </p:txBody>
        </p:sp>
        <p:sp>
          <p:nvSpPr>
            <p:cNvPr id="536599" name="Rectangle 23"/>
            <p:cNvSpPr>
              <a:spLocks noChangeArrowheads="1"/>
            </p:cNvSpPr>
            <p:nvPr/>
          </p:nvSpPr>
          <p:spPr bwMode="auto">
            <a:xfrm>
              <a:off x="1776" y="1024"/>
              <a:ext cx="672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Paint</a:t>
              </a:r>
            </a:p>
          </p:txBody>
        </p:sp>
        <p:sp>
          <p:nvSpPr>
            <p:cNvPr id="536600" name="Text Box 24"/>
            <p:cNvSpPr txBox="1">
              <a:spLocks noChangeArrowheads="1"/>
            </p:cNvSpPr>
            <p:nvPr/>
          </p:nvSpPr>
          <p:spPr bwMode="auto">
            <a:xfrm>
              <a:off x="1776" y="2192"/>
              <a:ext cx="624" cy="1221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EmployeeID</a:t>
              </a:r>
              <a:endParaRPr lang="en-US" sz="800"/>
            </a:p>
            <a:p>
              <a:r>
                <a:rPr lang="en-US" sz="800"/>
                <a:t>TaxpayerID</a:t>
              </a:r>
            </a:p>
            <a:p>
              <a:r>
                <a:rPr lang="en-US" sz="800"/>
                <a:t>LastName</a:t>
              </a:r>
            </a:p>
            <a:p>
              <a:r>
                <a:rPr lang="en-US" sz="800"/>
                <a:t>FirstName</a:t>
              </a:r>
            </a:p>
            <a:p>
              <a:r>
                <a:rPr lang="en-US" sz="800"/>
                <a:t>HomePhone</a:t>
              </a:r>
            </a:p>
            <a:p>
              <a:r>
                <a:rPr lang="en-US" sz="800"/>
                <a:t>Address</a:t>
              </a:r>
            </a:p>
            <a:p>
              <a:r>
                <a:rPr lang="en-US" sz="800"/>
                <a:t>ZipCode</a:t>
              </a:r>
            </a:p>
            <a:p>
              <a:r>
                <a:rPr lang="en-US" sz="800"/>
                <a:t>CityID</a:t>
              </a:r>
            </a:p>
            <a:p>
              <a:r>
                <a:rPr lang="en-US" sz="800"/>
                <a:t>DateHired</a:t>
              </a:r>
            </a:p>
            <a:p>
              <a:r>
                <a:rPr lang="en-US" sz="800"/>
                <a:t>DateReleased</a:t>
              </a:r>
            </a:p>
            <a:p>
              <a:r>
                <a:rPr lang="en-US" sz="800"/>
                <a:t>CurrentManager</a:t>
              </a:r>
            </a:p>
            <a:p>
              <a:r>
                <a:rPr lang="en-US" sz="800"/>
                <a:t>SalaryGrade</a:t>
              </a:r>
            </a:p>
            <a:p>
              <a:r>
                <a:rPr lang="en-US" sz="800"/>
                <a:t>Salary</a:t>
              </a:r>
            </a:p>
            <a:p>
              <a:r>
                <a:rPr lang="en-US" sz="800"/>
                <a:t>Title</a:t>
              </a:r>
            </a:p>
            <a:p>
              <a:r>
                <a:rPr lang="en-US" sz="800"/>
                <a:t>WorkArea</a:t>
              </a:r>
              <a:endParaRPr lang="en-US" sz="800" b="1"/>
            </a:p>
          </p:txBody>
        </p:sp>
        <p:sp>
          <p:nvSpPr>
            <p:cNvPr id="536601" name="Rectangle 25"/>
            <p:cNvSpPr>
              <a:spLocks noChangeArrowheads="1"/>
            </p:cNvSpPr>
            <p:nvPr/>
          </p:nvSpPr>
          <p:spPr bwMode="auto">
            <a:xfrm>
              <a:off x="1776" y="2016"/>
              <a:ext cx="624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Employee</a:t>
              </a:r>
            </a:p>
          </p:txBody>
        </p:sp>
        <p:sp>
          <p:nvSpPr>
            <p:cNvPr id="536602" name="Text Box 26"/>
            <p:cNvSpPr txBox="1">
              <a:spLocks noChangeArrowheads="1"/>
            </p:cNvSpPr>
            <p:nvPr/>
          </p:nvSpPr>
          <p:spPr bwMode="auto">
            <a:xfrm>
              <a:off x="2640" y="288"/>
              <a:ext cx="576" cy="297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SerialNumber</a:t>
              </a:r>
              <a:endParaRPr lang="en-US" sz="800"/>
            </a:p>
            <a:p>
              <a:r>
                <a:rPr lang="en-US" sz="800" b="1"/>
                <a:t>TubeID</a:t>
              </a:r>
              <a:endParaRPr lang="en-US" sz="800"/>
            </a:p>
            <a:p>
              <a:r>
                <a:rPr lang="en-US" sz="800"/>
                <a:t>Quantity</a:t>
              </a:r>
              <a:endParaRPr lang="en-US" sz="800" b="1"/>
            </a:p>
          </p:txBody>
        </p:sp>
        <p:sp>
          <p:nvSpPr>
            <p:cNvPr id="536603" name="Rectangle 27"/>
            <p:cNvSpPr>
              <a:spLocks noChangeArrowheads="1"/>
            </p:cNvSpPr>
            <p:nvPr/>
          </p:nvSpPr>
          <p:spPr bwMode="auto">
            <a:xfrm>
              <a:off x="2640" y="112"/>
              <a:ext cx="576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BicycleTube</a:t>
              </a:r>
            </a:p>
          </p:txBody>
        </p:sp>
        <p:sp>
          <p:nvSpPr>
            <p:cNvPr id="536604" name="Text Box 28"/>
            <p:cNvSpPr txBox="1">
              <a:spLocks noChangeArrowheads="1"/>
            </p:cNvSpPr>
            <p:nvPr/>
          </p:nvSpPr>
          <p:spPr bwMode="auto">
            <a:xfrm>
              <a:off x="2640" y="960"/>
              <a:ext cx="672" cy="682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ModelType</a:t>
              </a:r>
            </a:p>
            <a:p>
              <a:r>
                <a:rPr lang="en-US" sz="800" b="1"/>
                <a:t>MSize</a:t>
              </a:r>
              <a:endParaRPr lang="en-US" sz="800"/>
            </a:p>
            <a:p>
              <a:r>
                <a:rPr lang="en-US" sz="800"/>
                <a:t>TopTube</a:t>
              </a:r>
            </a:p>
            <a:p>
              <a:r>
                <a:rPr lang="en-US" sz="800"/>
                <a:t>ChainStay</a:t>
              </a:r>
            </a:p>
            <a:p>
              <a:r>
                <a:rPr lang="en-US" sz="800"/>
                <a:t>TotalLength</a:t>
              </a:r>
            </a:p>
            <a:p>
              <a:r>
                <a:rPr lang="en-US" sz="800"/>
                <a:t>GroundClearance</a:t>
              </a:r>
            </a:p>
            <a:p>
              <a:r>
                <a:rPr lang="en-US" sz="800"/>
                <a:t>HeadTubeAngle</a:t>
              </a:r>
            </a:p>
            <a:p>
              <a:r>
                <a:rPr lang="en-US" sz="800"/>
                <a:t>SeatTubeAngle</a:t>
              </a:r>
              <a:endParaRPr lang="en-US" sz="800" b="1"/>
            </a:p>
          </p:txBody>
        </p:sp>
        <p:sp>
          <p:nvSpPr>
            <p:cNvPr id="536605" name="Rectangle 29"/>
            <p:cNvSpPr>
              <a:spLocks noChangeArrowheads="1"/>
            </p:cNvSpPr>
            <p:nvPr/>
          </p:nvSpPr>
          <p:spPr bwMode="auto">
            <a:xfrm>
              <a:off x="2640" y="784"/>
              <a:ext cx="672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ModelSize</a:t>
              </a:r>
            </a:p>
          </p:txBody>
        </p:sp>
        <p:sp>
          <p:nvSpPr>
            <p:cNvPr id="536606" name="Text Box 30"/>
            <p:cNvSpPr txBox="1">
              <a:spLocks noChangeArrowheads="1"/>
            </p:cNvSpPr>
            <p:nvPr/>
          </p:nvSpPr>
          <p:spPr bwMode="auto">
            <a:xfrm>
              <a:off x="2688" y="2096"/>
              <a:ext cx="480" cy="220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LetterStyle</a:t>
              </a:r>
              <a:endParaRPr lang="en-US" sz="800"/>
            </a:p>
            <a:p>
              <a:r>
                <a:rPr lang="en-US" sz="800"/>
                <a:t>Description</a:t>
              </a:r>
              <a:endParaRPr lang="en-US" sz="800" b="1"/>
            </a:p>
          </p:txBody>
        </p:sp>
        <p:sp>
          <p:nvSpPr>
            <p:cNvPr id="536607" name="Rectangle 31"/>
            <p:cNvSpPr>
              <a:spLocks noChangeArrowheads="1"/>
            </p:cNvSpPr>
            <p:nvPr/>
          </p:nvSpPr>
          <p:spPr bwMode="auto">
            <a:xfrm>
              <a:off x="2688" y="1920"/>
              <a:ext cx="480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LetterStyle</a:t>
              </a:r>
            </a:p>
          </p:txBody>
        </p:sp>
        <p:sp>
          <p:nvSpPr>
            <p:cNvPr id="536608" name="Text Box 32"/>
            <p:cNvSpPr txBox="1">
              <a:spLocks noChangeArrowheads="1"/>
            </p:cNvSpPr>
            <p:nvPr/>
          </p:nvSpPr>
          <p:spPr bwMode="auto">
            <a:xfrm>
              <a:off x="2688" y="2688"/>
              <a:ext cx="576" cy="759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PurchaseID</a:t>
              </a:r>
              <a:endParaRPr lang="en-US" sz="800"/>
            </a:p>
            <a:p>
              <a:r>
                <a:rPr lang="en-US" sz="800"/>
                <a:t>EmployeeID</a:t>
              </a:r>
            </a:p>
            <a:p>
              <a:r>
                <a:rPr lang="en-US" sz="800"/>
                <a:t>ManufacturerID</a:t>
              </a:r>
            </a:p>
            <a:p>
              <a:r>
                <a:rPr lang="en-US" sz="800"/>
                <a:t>TotalList</a:t>
              </a:r>
            </a:p>
            <a:p>
              <a:r>
                <a:rPr lang="en-US" sz="800"/>
                <a:t>ShippingCost</a:t>
              </a:r>
            </a:p>
            <a:p>
              <a:r>
                <a:rPr lang="en-US" sz="800"/>
                <a:t>Discount</a:t>
              </a:r>
            </a:p>
            <a:p>
              <a:r>
                <a:rPr lang="en-US" sz="800"/>
                <a:t>OrderDate</a:t>
              </a:r>
            </a:p>
            <a:p>
              <a:r>
                <a:rPr lang="en-US" sz="800"/>
                <a:t>ReceiveDate</a:t>
              </a:r>
            </a:p>
            <a:p>
              <a:r>
                <a:rPr lang="en-US" sz="800"/>
                <a:t>AmountDue</a:t>
              </a:r>
              <a:endParaRPr lang="en-US" sz="800" b="1"/>
            </a:p>
          </p:txBody>
        </p:sp>
        <p:sp>
          <p:nvSpPr>
            <p:cNvPr id="536609" name="Rectangle 33"/>
            <p:cNvSpPr>
              <a:spLocks noChangeArrowheads="1"/>
            </p:cNvSpPr>
            <p:nvPr/>
          </p:nvSpPr>
          <p:spPr bwMode="auto">
            <a:xfrm>
              <a:off x="2688" y="2512"/>
              <a:ext cx="576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PurchaseOrder</a:t>
              </a:r>
            </a:p>
          </p:txBody>
        </p:sp>
        <p:sp>
          <p:nvSpPr>
            <p:cNvPr id="536610" name="Text Box 34"/>
            <p:cNvSpPr txBox="1">
              <a:spLocks noChangeArrowheads="1"/>
            </p:cNvSpPr>
            <p:nvPr/>
          </p:nvSpPr>
          <p:spPr bwMode="auto">
            <a:xfrm>
              <a:off x="3408" y="320"/>
              <a:ext cx="576" cy="374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SerialNumber</a:t>
              </a:r>
            </a:p>
            <a:p>
              <a:r>
                <a:rPr lang="en-US" sz="800" b="1"/>
                <a:t>TubeName</a:t>
              </a:r>
              <a:endParaRPr lang="en-US" sz="800"/>
            </a:p>
            <a:p>
              <a:r>
                <a:rPr lang="en-US" sz="800"/>
                <a:t>TubeID</a:t>
              </a:r>
            </a:p>
            <a:p>
              <a:r>
                <a:rPr lang="en-US" sz="800"/>
                <a:t>Length</a:t>
              </a:r>
              <a:endParaRPr lang="en-US" sz="800" b="1"/>
            </a:p>
          </p:txBody>
        </p:sp>
        <p:sp>
          <p:nvSpPr>
            <p:cNvPr id="536611" name="Rectangle 35"/>
            <p:cNvSpPr>
              <a:spLocks noChangeArrowheads="1"/>
            </p:cNvSpPr>
            <p:nvPr/>
          </p:nvSpPr>
          <p:spPr bwMode="auto">
            <a:xfrm>
              <a:off x="3408" y="144"/>
              <a:ext cx="576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BikeTubes</a:t>
              </a:r>
            </a:p>
          </p:txBody>
        </p:sp>
        <p:sp>
          <p:nvSpPr>
            <p:cNvPr id="536612" name="Text Box 36"/>
            <p:cNvSpPr txBox="1">
              <a:spLocks noChangeArrowheads="1"/>
            </p:cNvSpPr>
            <p:nvPr/>
          </p:nvSpPr>
          <p:spPr bwMode="auto">
            <a:xfrm>
              <a:off x="3456" y="1184"/>
              <a:ext cx="576" cy="605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SerialNumber</a:t>
              </a:r>
            </a:p>
            <a:p>
              <a:r>
                <a:rPr lang="en-US" sz="800" b="1"/>
                <a:t>ComponentID</a:t>
              </a:r>
              <a:endParaRPr lang="en-US" sz="800"/>
            </a:p>
            <a:p>
              <a:r>
                <a:rPr lang="en-US" sz="800"/>
                <a:t>SubstituteID</a:t>
              </a:r>
            </a:p>
            <a:p>
              <a:r>
                <a:rPr lang="en-US" sz="800"/>
                <a:t>Location</a:t>
              </a:r>
            </a:p>
            <a:p>
              <a:r>
                <a:rPr lang="en-US" sz="800"/>
                <a:t>Quantity</a:t>
              </a:r>
            </a:p>
            <a:p>
              <a:r>
                <a:rPr lang="en-US" sz="800"/>
                <a:t>DateInstalled</a:t>
              </a:r>
            </a:p>
            <a:p>
              <a:r>
                <a:rPr lang="en-US" sz="800"/>
                <a:t>EmployeeID</a:t>
              </a:r>
              <a:endParaRPr lang="en-US" sz="800" b="1"/>
            </a:p>
          </p:txBody>
        </p:sp>
        <p:sp>
          <p:nvSpPr>
            <p:cNvPr id="536613" name="Rectangle 37"/>
            <p:cNvSpPr>
              <a:spLocks noChangeArrowheads="1"/>
            </p:cNvSpPr>
            <p:nvPr/>
          </p:nvSpPr>
          <p:spPr bwMode="auto">
            <a:xfrm>
              <a:off x="3456" y="1008"/>
              <a:ext cx="576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BikeParts</a:t>
              </a:r>
            </a:p>
          </p:txBody>
        </p:sp>
        <p:sp>
          <p:nvSpPr>
            <p:cNvPr id="536614" name="Text Box 38"/>
            <p:cNvSpPr txBox="1">
              <a:spLocks noChangeArrowheads="1"/>
            </p:cNvSpPr>
            <p:nvPr/>
          </p:nvSpPr>
          <p:spPr bwMode="auto">
            <a:xfrm>
              <a:off x="3456" y="2240"/>
              <a:ext cx="720" cy="451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PurchaseID</a:t>
              </a:r>
            </a:p>
            <a:p>
              <a:r>
                <a:rPr lang="en-US" sz="800" b="1"/>
                <a:t>ComponentID</a:t>
              </a:r>
              <a:endParaRPr lang="en-US" sz="800"/>
            </a:p>
            <a:p>
              <a:r>
                <a:rPr lang="en-US" sz="800"/>
                <a:t>PricePaid</a:t>
              </a:r>
            </a:p>
            <a:p>
              <a:r>
                <a:rPr lang="en-US" sz="800"/>
                <a:t>Quantity</a:t>
              </a:r>
            </a:p>
            <a:p>
              <a:r>
                <a:rPr lang="en-US" sz="800"/>
                <a:t>QuantityReceived</a:t>
              </a:r>
              <a:endParaRPr lang="en-US" sz="800" b="1"/>
            </a:p>
          </p:txBody>
        </p:sp>
        <p:sp>
          <p:nvSpPr>
            <p:cNvPr id="536615" name="Rectangle 39"/>
            <p:cNvSpPr>
              <a:spLocks noChangeArrowheads="1"/>
            </p:cNvSpPr>
            <p:nvPr/>
          </p:nvSpPr>
          <p:spPr bwMode="auto">
            <a:xfrm>
              <a:off x="3456" y="2064"/>
              <a:ext cx="720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PurchaseItem</a:t>
              </a:r>
            </a:p>
          </p:txBody>
        </p:sp>
        <p:sp>
          <p:nvSpPr>
            <p:cNvPr id="536616" name="Text Box 40"/>
            <p:cNvSpPr txBox="1">
              <a:spLocks noChangeArrowheads="1"/>
            </p:cNvSpPr>
            <p:nvPr/>
          </p:nvSpPr>
          <p:spPr bwMode="auto">
            <a:xfrm>
              <a:off x="3456" y="3120"/>
              <a:ext cx="768" cy="68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ManufacturerID</a:t>
              </a:r>
              <a:endParaRPr lang="en-US" sz="800"/>
            </a:p>
            <a:p>
              <a:r>
                <a:rPr lang="en-US" sz="800"/>
                <a:t>ManufacturerName</a:t>
              </a:r>
            </a:p>
            <a:p>
              <a:r>
                <a:rPr lang="en-US" sz="800"/>
                <a:t>ContactName</a:t>
              </a:r>
            </a:p>
            <a:p>
              <a:r>
                <a:rPr lang="en-US" sz="800"/>
                <a:t>Phone</a:t>
              </a:r>
            </a:p>
            <a:p>
              <a:r>
                <a:rPr lang="en-US" sz="800"/>
                <a:t>Address</a:t>
              </a:r>
            </a:p>
            <a:p>
              <a:r>
                <a:rPr lang="en-US" sz="800"/>
                <a:t>ZipCode</a:t>
              </a:r>
            </a:p>
            <a:p>
              <a:r>
                <a:rPr lang="en-US" sz="800"/>
                <a:t>CityID</a:t>
              </a:r>
            </a:p>
            <a:p>
              <a:r>
                <a:rPr lang="en-US" sz="800"/>
                <a:t>BalanceDue</a:t>
              </a:r>
              <a:endParaRPr lang="en-US" sz="800" b="1"/>
            </a:p>
          </p:txBody>
        </p:sp>
        <p:sp>
          <p:nvSpPr>
            <p:cNvPr id="536617" name="Rectangle 41"/>
            <p:cNvSpPr>
              <a:spLocks noChangeArrowheads="1"/>
            </p:cNvSpPr>
            <p:nvPr/>
          </p:nvSpPr>
          <p:spPr bwMode="auto">
            <a:xfrm>
              <a:off x="3456" y="2944"/>
              <a:ext cx="768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Manufacturer</a:t>
              </a:r>
            </a:p>
          </p:txBody>
        </p:sp>
        <p:sp>
          <p:nvSpPr>
            <p:cNvPr id="536618" name="Text Box 42"/>
            <p:cNvSpPr txBox="1">
              <a:spLocks noChangeArrowheads="1"/>
            </p:cNvSpPr>
            <p:nvPr/>
          </p:nvSpPr>
          <p:spPr bwMode="auto">
            <a:xfrm>
              <a:off x="4224" y="224"/>
              <a:ext cx="528" cy="528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CompGroup</a:t>
              </a:r>
              <a:endParaRPr lang="en-US" sz="800"/>
            </a:p>
            <a:p>
              <a:r>
                <a:rPr lang="en-US" sz="800"/>
                <a:t>GroupName</a:t>
              </a:r>
            </a:p>
            <a:p>
              <a:r>
                <a:rPr lang="en-US" sz="800"/>
                <a:t>BikeType</a:t>
              </a:r>
            </a:p>
            <a:p>
              <a:r>
                <a:rPr lang="en-US" sz="800"/>
                <a:t>Year</a:t>
              </a:r>
            </a:p>
            <a:p>
              <a:r>
                <a:rPr lang="en-US" sz="800"/>
                <a:t>EndYear</a:t>
              </a:r>
            </a:p>
            <a:p>
              <a:r>
                <a:rPr lang="en-US" sz="800"/>
                <a:t>Weight</a:t>
              </a:r>
              <a:endParaRPr lang="en-US" sz="800" b="1"/>
            </a:p>
          </p:txBody>
        </p:sp>
        <p:sp>
          <p:nvSpPr>
            <p:cNvPr id="536619" name="Rectangle 43"/>
            <p:cNvSpPr>
              <a:spLocks noChangeArrowheads="1"/>
            </p:cNvSpPr>
            <p:nvPr/>
          </p:nvSpPr>
          <p:spPr bwMode="auto">
            <a:xfrm>
              <a:off x="4224" y="48"/>
              <a:ext cx="528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Groupo</a:t>
              </a:r>
            </a:p>
          </p:txBody>
        </p:sp>
        <p:sp>
          <p:nvSpPr>
            <p:cNvPr id="536620" name="Text Box 44"/>
            <p:cNvSpPr txBox="1">
              <a:spLocks noChangeArrowheads="1"/>
            </p:cNvSpPr>
            <p:nvPr/>
          </p:nvSpPr>
          <p:spPr bwMode="auto">
            <a:xfrm>
              <a:off x="4320" y="1248"/>
              <a:ext cx="624" cy="1221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ComponentID</a:t>
              </a:r>
              <a:endParaRPr lang="en-US" sz="800"/>
            </a:p>
            <a:p>
              <a:r>
                <a:rPr lang="en-US" sz="800"/>
                <a:t>ManufacturerID</a:t>
              </a:r>
            </a:p>
            <a:p>
              <a:r>
                <a:rPr lang="en-US" sz="800"/>
                <a:t>ProductNumber</a:t>
              </a:r>
            </a:p>
            <a:p>
              <a:r>
                <a:rPr lang="en-US" sz="800"/>
                <a:t>Road</a:t>
              </a:r>
            </a:p>
            <a:p>
              <a:r>
                <a:rPr lang="en-US" sz="800"/>
                <a:t>Category</a:t>
              </a:r>
            </a:p>
            <a:p>
              <a:r>
                <a:rPr lang="en-US" sz="800"/>
                <a:t>Length</a:t>
              </a:r>
            </a:p>
            <a:p>
              <a:r>
                <a:rPr lang="en-US" sz="800"/>
                <a:t>Height</a:t>
              </a:r>
            </a:p>
            <a:p>
              <a:r>
                <a:rPr lang="en-US" sz="800"/>
                <a:t>Width</a:t>
              </a:r>
            </a:p>
            <a:p>
              <a:r>
                <a:rPr lang="en-US" sz="800"/>
                <a:t>Weight</a:t>
              </a:r>
            </a:p>
            <a:p>
              <a:r>
                <a:rPr lang="en-US" sz="800"/>
                <a:t>Year</a:t>
              </a:r>
            </a:p>
            <a:p>
              <a:r>
                <a:rPr lang="en-US" sz="800"/>
                <a:t>EndYear</a:t>
              </a:r>
            </a:p>
            <a:p>
              <a:r>
                <a:rPr lang="en-US" sz="800"/>
                <a:t>Description</a:t>
              </a:r>
            </a:p>
            <a:p>
              <a:r>
                <a:rPr lang="en-US" sz="800"/>
                <a:t>ListPrice</a:t>
              </a:r>
            </a:p>
            <a:p>
              <a:r>
                <a:rPr lang="en-US" sz="800"/>
                <a:t>EstimatedCost</a:t>
              </a:r>
            </a:p>
            <a:p>
              <a:r>
                <a:rPr lang="en-US" sz="800"/>
                <a:t>QuantityOnHand</a:t>
              </a:r>
              <a:endParaRPr lang="en-US" sz="800" b="1"/>
            </a:p>
          </p:txBody>
        </p:sp>
        <p:sp>
          <p:nvSpPr>
            <p:cNvPr id="536621" name="Rectangle 45"/>
            <p:cNvSpPr>
              <a:spLocks noChangeArrowheads="1"/>
            </p:cNvSpPr>
            <p:nvPr/>
          </p:nvSpPr>
          <p:spPr bwMode="auto">
            <a:xfrm>
              <a:off x="4320" y="1072"/>
              <a:ext cx="624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Component</a:t>
              </a:r>
            </a:p>
          </p:txBody>
        </p:sp>
        <p:sp>
          <p:nvSpPr>
            <p:cNvPr id="536622" name="Text Box 46"/>
            <p:cNvSpPr txBox="1">
              <a:spLocks noChangeArrowheads="1"/>
            </p:cNvSpPr>
            <p:nvPr/>
          </p:nvSpPr>
          <p:spPr bwMode="auto">
            <a:xfrm>
              <a:off x="4464" y="3072"/>
              <a:ext cx="720" cy="528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ManufacturerID</a:t>
              </a:r>
            </a:p>
            <a:p>
              <a:r>
                <a:rPr lang="en-US" sz="800" b="1"/>
                <a:t>TransactionDate</a:t>
              </a:r>
              <a:endParaRPr lang="en-US" sz="800"/>
            </a:p>
            <a:p>
              <a:r>
                <a:rPr lang="en-US" sz="800"/>
                <a:t>EmployeeID</a:t>
              </a:r>
            </a:p>
            <a:p>
              <a:r>
                <a:rPr lang="en-US" sz="800"/>
                <a:t>Amount</a:t>
              </a:r>
            </a:p>
            <a:p>
              <a:r>
                <a:rPr lang="en-US" sz="800"/>
                <a:t>Description</a:t>
              </a:r>
            </a:p>
            <a:p>
              <a:r>
                <a:rPr lang="en-US" sz="800" b="1"/>
                <a:t>Reference</a:t>
              </a:r>
            </a:p>
          </p:txBody>
        </p:sp>
        <p:sp>
          <p:nvSpPr>
            <p:cNvPr id="536623" name="Rectangle 47"/>
            <p:cNvSpPr>
              <a:spLocks noChangeArrowheads="1"/>
            </p:cNvSpPr>
            <p:nvPr/>
          </p:nvSpPr>
          <p:spPr bwMode="auto">
            <a:xfrm>
              <a:off x="4464" y="2896"/>
              <a:ext cx="720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ManufacturerTrans</a:t>
              </a:r>
            </a:p>
          </p:txBody>
        </p:sp>
        <p:sp>
          <p:nvSpPr>
            <p:cNvPr id="536624" name="Text Box 48"/>
            <p:cNvSpPr txBox="1">
              <a:spLocks noChangeArrowheads="1"/>
            </p:cNvSpPr>
            <p:nvPr/>
          </p:nvSpPr>
          <p:spPr bwMode="auto">
            <a:xfrm>
              <a:off x="5040" y="336"/>
              <a:ext cx="528" cy="836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TubeID</a:t>
              </a:r>
              <a:endParaRPr lang="en-US" sz="800"/>
            </a:p>
            <a:p>
              <a:r>
                <a:rPr lang="en-US" sz="800"/>
                <a:t>Material</a:t>
              </a:r>
            </a:p>
            <a:p>
              <a:r>
                <a:rPr lang="en-US" sz="800"/>
                <a:t>Description</a:t>
              </a:r>
            </a:p>
            <a:p>
              <a:r>
                <a:rPr lang="en-US" sz="800"/>
                <a:t>Diameter</a:t>
              </a:r>
            </a:p>
            <a:p>
              <a:r>
                <a:rPr lang="en-US" sz="800"/>
                <a:t>Thickness</a:t>
              </a:r>
            </a:p>
            <a:p>
              <a:r>
                <a:rPr lang="en-US" sz="800"/>
                <a:t>Roundness</a:t>
              </a:r>
            </a:p>
            <a:p>
              <a:r>
                <a:rPr lang="en-US" sz="800"/>
                <a:t>Weight</a:t>
              </a:r>
            </a:p>
            <a:p>
              <a:r>
                <a:rPr lang="en-US" sz="800"/>
                <a:t>Stiffness</a:t>
              </a:r>
            </a:p>
            <a:p>
              <a:r>
                <a:rPr lang="en-US" sz="800"/>
                <a:t>ListPrice</a:t>
              </a:r>
            </a:p>
            <a:p>
              <a:r>
                <a:rPr lang="en-US" sz="800"/>
                <a:t>Construction</a:t>
              </a:r>
              <a:endParaRPr lang="en-US" sz="800" b="1"/>
            </a:p>
          </p:txBody>
        </p:sp>
        <p:sp>
          <p:nvSpPr>
            <p:cNvPr id="536625" name="Rectangle 49"/>
            <p:cNvSpPr>
              <a:spLocks noChangeArrowheads="1"/>
            </p:cNvSpPr>
            <p:nvPr/>
          </p:nvSpPr>
          <p:spPr bwMode="auto">
            <a:xfrm>
              <a:off x="5040" y="160"/>
              <a:ext cx="528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TubeMaterial</a:t>
              </a:r>
            </a:p>
          </p:txBody>
        </p:sp>
        <p:sp>
          <p:nvSpPr>
            <p:cNvPr id="536626" name="Text Box 50"/>
            <p:cNvSpPr txBox="1">
              <a:spLocks noChangeArrowheads="1"/>
            </p:cNvSpPr>
            <p:nvPr/>
          </p:nvSpPr>
          <p:spPr bwMode="auto">
            <a:xfrm>
              <a:off x="5088" y="1520"/>
              <a:ext cx="576" cy="220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GroupID</a:t>
              </a:r>
            </a:p>
            <a:p>
              <a:r>
                <a:rPr lang="en-US" sz="800" b="1"/>
                <a:t>ComponentID</a:t>
              </a:r>
            </a:p>
          </p:txBody>
        </p:sp>
        <p:sp>
          <p:nvSpPr>
            <p:cNvPr id="536627" name="Rectangle 51"/>
            <p:cNvSpPr>
              <a:spLocks noChangeArrowheads="1"/>
            </p:cNvSpPr>
            <p:nvPr/>
          </p:nvSpPr>
          <p:spPr bwMode="auto">
            <a:xfrm>
              <a:off x="5088" y="1344"/>
              <a:ext cx="576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GroupCompon</a:t>
              </a:r>
            </a:p>
          </p:txBody>
        </p:sp>
        <p:sp>
          <p:nvSpPr>
            <p:cNvPr id="536628" name="Text Box 52"/>
            <p:cNvSpPr txBox="1">
              <a:spLocks noChangeArrowheads="1"/>
            </p:cNvSpPr>
            <p:nvPr/>
          </p:nvSpPr>
          <p:spPr bwMode="auto">
            <a:xfrm>
              <a:off x="5040" y="2256"/>
              <a:ext cx="672" cy="297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ComponentName</a:t>
              </a:r>
              <a:endParaRPr lang="en-US" sz="800"/>
            </a:p>
            <a:p>
              <a:r>
                <a:rPr lang="en-US" sz="800"/>
                <a:t>AssemblyOrder</a:t>
              </a:r>
            </a:p>
            <a:p>
              <a:r>
                <a:rPr lang="en-US" sz="800"/>
                <a:t>Description</a:t>
              </a:r>
              <a:endParaRPr lang="en-US" sz="800" b="1"/>
            </a:p>
          </p:txBody>
        </p:sp>
        <p:sp>
          <p:nvSpPr>
            <p:cNvPr id="536629" name="Rectangle 53"/>
            <p:cNvSpPr>
              <a:spLocks noChangeArrowheads="1"/>
            </p:cNvSpPr>
            <p:nvPr/>
          </p:nvSpPr>
          <p:spPr bwMode="auto">
            <a:xfrm>
              <a:off x="5040" y="2080"/>
              <a:ext cx="672" cy="176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ComponentName</a:t>
              </a:r>
            </a:p>
          </p:txBody>
        </p:sp>
        <p:sp>
          <p:nvSpPr>
            <p:cNvPr id="536630" name="Freeform 54"/>
            <p:cNvSpPr>
              <a:spLocks/>
            </p:cNvSpPr>
            <p:nvPr/>
          </p:nvSpPr>
          <p:spPr bwMode="auto">
            <a:xfrm>
              <a:off x="576" y="336"/>
              <a:ext cx="28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96" y="96"/>
                </a:cxn>
                <a:cxn ang="0">
                  <a:pos x="288" y="96"/>
                </a:cxn>
              </a:cxnLst>
              <a:rect l="0" t="0" r="r" b="b"/>
              <a:pathLst>
                <a:path w="288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  <a:lnTo>
                    <a:pt x="288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1" name="Freeform 55"/>
            <p:cNvSpPr>
              <a:spLocks/>
            </p:cNvSpPr>
            <p:nvPr/>
          </p:nvSpPr>
          <p:spPr bwMode="auto">
            <a:xfrm>
              <a:off x="576" y="384"/>
              <a:ext cx="96" cy="12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96" y="1200"/>
                </a:cxn>
                <a:cxn ang="0">
                  <a:pos x="96" y="0"/>
                </a:cxn>
              </a:cxnLst>
              <a:rect l="0" t="0" r="r" b="b"/>
              <a:pathLst>
                <a:path w="96" h="1200">
                  <a:moveTo>
                    <a:pt x="0" y="1200"/>
                  </a:moveTo>
                  <a:lnTo>
                    <a:pt x="96" y="1200"/>
                  </a:lnTo>
                  <a:lnTo>
                    <a:pt x="9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2" name="Freeform 56"/>
            <p:cNvSpPr>
              <a:spLocks/>
            </p:cNvSpPr>
            <p:nvPr/>
          </p:nvSpPr>
          <p:spPr bwMode="auto">
            <a:xfrm>
              <a:off x="720" y="1488"/>
              <a:ext cx="144" cy="1536"/>
            </a:xfrm>
            <a:custGeom>
              <a:avLst/>
              <a:gdLst/>
              <a:ahLst/>
              <a:cxnLst>
                <a:cxn ang="0">
                  <a:pos x="0" y="1536"/>
                </a:cxn>
                <a:cxn ang="0">
                  <a:pos x="96" y="1536"/>
                </a:cxn>
                <a:cxn ang="0">
                  <a:pos x="48" y="0"/>
                </a:cxn>
                <a:cxn ang="0">
                  <a:pos x="144" y="0"/>
                </a:cxn>
              </a:cxnLst>
              <a:rect l="0" t="0" r="r" b="b"/>
              <a:pathLst>
                <a:path w="144" h="1536">
                  <a:moveTo>
                    <a:pt x="0" y="1536"/>
                  </a:moveTo>
                  <a:lnTo>
                    <a:pt x="96" y="1536"/>
                  </a:lnTo>
                  <a:lnTo>
                    <a:pt x="48" y="0"/>
                  </a:lnTo>
                  <a:lnTo>
                    <a:pt x="14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3" name="Freeform 57"/>
            <p:cNvSpPr>
              <a:spLocks/>
            </p:cNvSpPr>
            <p:nvPr/>
          </p:nvSpPr>
          <p:spPr bwMode="auto">
            <a:xfrm>
              <a:off x="624" y="3552"/>
              <a:ext cx="288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192" y="480"/>
                </a:cxn>
                <a:cxn ang="0">
                  <a:pos x="192" y="0"/>
                </a:cxn>
                <a:cxn ang="0">
                  <a:pos x="288" y="0"/>
                </a:cxn>
              </a:cxnLst>
              <a:rect l="0" t="0" r="r" b="b"/>
              <a:pathLst>
                <a:path w="288" h="480">
                  <a:moveTo>
                    <a:pt x="0" y="480"/>
                  </a:moveTo>
                  <a:lnTo>
                    <a:pt x="192" y="480"/>
                  </a:lnTo>
                  <a:lnTo>
                    <a:pt x="192" y="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4" name="Freeform 58"/>
            <p:cNvSpPr>
              <a:spLocks/>
            </p:cNvSpPr>
            <p:nvPr/>
          </p:nvSpPr>
          <p:spPr bwMode="auto">
            <a:xfrm>
              <a:off x="720" y="3312"/>
              <a:ext cx="192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240"/>
                </a:cxn>
                <a:cxn ang="0">
                  <a:pos x="48" y="0"/>
                </a:cxn>
                <a:cxn ang="0">
                  <a:pos x="192" y="0"/>
                </a:cxn>
              </a:cxnLst>
              <a:rect l="0" t="0" r="r" b="b"/>
              <a:pathLst>
                <a:path w="192" h="240">
                  <a:moveTo>
                    <a:pt x="0" y="240"/>
                  </a:moveTo>
                  <a:lnTo>
                    <a:pt x="48" y="240"/>
                  </a:lnTo>
                  <a:lnTo>
                    <a:pt x="48" y="0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5" name="Freeform 59"/>
            <p:cNvSpPr>
              <a:spLocks/>
            </p:cNvSpPr>
            <p:nvPr/>
          </p:nvSpPr>
          <p:spPr bwMode="auto">
            <a:xfrm>
              <a:off x="576" y="816"/>
              <a:ext cx="336" cy="24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0"/>
                </a:cxn>
                <a:cxn ang="0">
                  <a:pos x="240" y="2496"/>
                </a:cxn>
                <a:cxn ang="0">
                  <a:pos x="336" y="2496"/>
                </a:cxn>
              </a:cxnLst>
              <a:rect l="0" t="0" r="r" b="b"/>
              <a:pathLst>
                <a:path w="336" h="2496">
                  <a:moveTo>
                    <a:pt x="0" y="0"/>
                  </a:moveTo>
                  <a:lnTo>
                    <a:pt x="48" y="0"/>
                  </a:lnTo>
                  <a:lnTo>
                    <a:pt x="240" y="2496"/>
                  </a:lnTo>
                  <a:lnTo>
                    <a:pt x="336" y="24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6" name="Freeform 60"/>
            <p:cNvSpPr>
              <a:spLocks/>
            </p:cNvSpPr>
            <p:nvPr/>
          </p:nvSpPr>
          <p:spPr bwMode="auto">
            <a:xfrm>
              <a:off x="1488" y="480"/>
              <a:ext cx="288" cy="96"/>
            </a:xfrm>
            <a:custGeom>
              <a:avLst/>
              <a:gdLst/>
              <a:ahLst/>
              <a:cxnLst>
                <a:cxn ang="0">
                  <a:pos x="288" y="96"/>
                </a:cxn>
                <a:cxn ang="0">
                  <a:pos x="192" y="96"/>
                </a:cxn>
                <a:cxn ang="0">
                  <a:pos x="192" y="0"/>
                </a:cxn>
                <a:cxn ang="0">
                  <a:pos x="0" y="0"/>
                </a:cxn>
              </a:cxnLst>
              <a:rect l="0" t="0" r="r" b="b"/>
              <a:pathLst>
                <a:path w="288" h="96">
                  <a:moveTo>
                    <a:pt x="288" y="96"/>
                  </a:moveTo>
                  <a:lnTo>
                    <a:pt x="192" y="96"/>
                  </a:lnTo>
                  <a:lnTo>
                    <a:pt x="192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7" name="Freeform 61"/>
            <p:cNvSpPr>
              <a:spLocks/>
            </p:cNvSpPr>
            <p:nvPr/>
          </p:nvSpPr>
          <p:spPr bwMode="auto">
            <a:xfrm>
              <a:off x="1488" y="576"/>
              <a:ext cx="288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96" y="672"/>
                </a:cxn>
                <a:cxn ang="0">
                  <a:pos x="288" y="672"/>
                </a:cxn>
              </a:cxnLst>
              <a:rect l="0" t="0" r="r" b="b"/>
              <a:pathLst>
                <a:path w="288" h="672">
                  <a:moveTo>
                    <a:pt x="0" y="0"/>
                  </a:moveTo>
                  <a:lnTo>
                    <a:pt x="96" y="0"/>
                  </a:lnTo>
                  <a:lnTo>
                    <a:pt x="96" y="672"/>
                  </a:lnTo>
                  <a:lnTo>
                    <a:pt x="288" y="67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38" name="Text Box 62"/>
            <p:cNvSpPr txBox="1">
              <a:spLocks noChangeArrowheads="1"/>
            </p:cNvSpPr>
            <p:nvPr/>
          </p:nvSpPr>
          <p:spPr bwMode="auto">
            <a:xfrm>
              <a:off x="1776" y="1200"/>
              <a:ext cx="672" cy="528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800" b="1"/>
                <a:t>PaintID</a:t>
              </a:r>
              <a:endParaRPr lang="en-US" sz="800"/>
            </a:p>
            <a:p>
              <a:r>
                <a:rPr lang="en-US" sz="800"/>
                <a:t>ColorName</a:t>
              </a:r>
            </a:p>
            <a:p>
              <a:r>
                <a:rPr lang="en-US" sz="800"/>
                <a:t>ColorStyle</a:t>
              </a:r>
            </a:p>
            <a:p>
              <a:r>
                <a:rPr lang="en-US" sz="800"/>
                <a:t>ColorList</a:t>
              </a:r>
            </a:p>
            <a:p>
              <a:r>
                <a:rPr lang="en-US" sz="800"/>
                <a:t>DateIntroduced</a:t>
              </a:r>
            </a:p>
            <a:p>
              <a:r>
                <a:rPr lang="en-US" sz="800"/>
                <a:t>DateDiscontinued</a:t>
              </a:r>
              <a:endParaRPr lang="en-US" sz="800" b="1"/>
            </a:p>
          </p:txBody>
        </p:sp>
        <p:sp>
          <p:nvSpPr>
            <p:cNvPr id="536639" name="Freeform 63"/>
            <p:cNvSpPr>
              <a:spLocks/>
            </p:cNvSpPr>
            <p:nvPr/>
          </p:nvSpPr>
          <p:spPr bwMode="auto">
            <a:xfrm>
              <a:off x="1488" y="1584"/>
              <a:ext cx="288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44" y="672"/>
                </a:cxn>
                <a:cxn ang="0">
                  <a:pos x="288" y="672"/>
                </a:cxn>
              </a:cxnLst>
              <a:rect l="0" t="0" r="r" b="b"/>
              <a:pathLst>
                <a:path w="288" h="672">
                  <a:moveTo>
                    <a:pt x="0" y="0"/>
                  </a:moveTo>
                  <a:lnTo>
                    <a:pt x="144" y="0"/>
                  </a:lnTo>
                  <a:lnTo>
                    <a:pt x="144" y="672"/>
                  </a:lnTo>
                  <a:lnTo>
                    <a:pt x="288" y="67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0" name="Freeform 64"/>
            <p:cNvSpPr>
              <a:spLocks/>
            </p:cNvSpPr>
            <p:nvPr/>
          </p:nvSpPr>
          <p:spPr bwMode="auto">
            <a:xfrm>
              <a:off x="1488" y="2832"/>
              <a:ext cx="288" cy="528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192" y="0"/>
                </a:cxn>
                <a:cxn ang="0">
                  <a:pos x="192" y="528"/>
                </a:cxn>
                <a:cxn ang="0">
                  <a:pos x="0" y="528"/>
                </a:cxn>
              </a:cxnLst>
              <a:rect l="0" t="0" r="r" b="b"/>
              <a:pathLst>
                <a:path w="288" h="528">
                  <a:moveTo>
                    <a:pt x="288" y="0"/>
                  </a:moveTo>
                  <a:lnTo>
                    <a:pt x="192" y="0"/>
                  </a:lnTo>
                  <a:lnTo>
                    <a:pt x="192" y="528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1" name="Freeform 65"/>
            <p:cNvSpPr>
              <a:spLocks/>
            </p:cNvSpPr>
            <p:nvPr/>
          </p:nvSpPr>
          <p:spPr bwMode="auto">
            <a:xfrm>
              <a:off x="1488" y="3360"/>
              <a:ext cx="1968" cy="288"/>
            </a:xfrm>
            <a:custGeom>
              <a:avLst/>
              <a:gdLst/>
              <a:ahLst/>
              <a:cxnLst>
                <a:cxn ang="0">
                  <a:pos x="1968" y="288"/>
                </a:cxn>
                <a:cxn ang="0">
                  <a:pos x="96" y="288"/>
                </a:cxn>
                <a:cxn ang="0">
                  <a:pos x="96" y="0"/>
                </a:cxn>
                <a:cxn ang="0">
                  <a:pos x="0" y="0"/>
                </a:cxn>
              </a:cxnLst>
              <a:rect l="0" t="0" r="r" b="b"/>
              <a:pathLst>
                <a:path w="1968" h="288">
                  <a:moveTo>
                    <a:pt x="1968" y="288"/>
                  </a:moveTo>
                  <a:lnTo>
                    <a:pt x="96" y="288"/>
                  </a:lnTo>
                  <a:lnTo>
                    <a:pt x="9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2" name="Freeform 66"/>
            <p:cNvSpPr>
              <a:spLocks/>
            </p:cNvSpPr>
            <p:nvPr/>
          </p:nvSpPr>
          <p:spPr bwMode="auto">
            <a:xfrm>
              <a:off x="2400" y="2256"/>
              <a:ext cx="28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96" y="576"/>
                </a:cxn>
                <a:cxn ang="0">
                  <a:pos x="288" y="576"/>
                </a:cxn>
              </a:cxnLst>
              <a:rect l="0" t="0" r="r" b="b"/>
              <a:pathLst>
                <a:path w="288" h="576">
                  <a:moveTo>
                    <a:pt x="0" y="0"/>
                  </a:moveTo>
                  <a:lnTo>
                    <a:pt x="96" y="0"/>
                  </a:lnTo>
                  <a:lnTo>
                    <a:pt x="96" y="576"/>
                  </a:lnTo>
                  <a:lnTo>
                    <a:pt x="288" y="57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3" name="Freeform 67"/>
            <p:cNvSpPr>
              <a:spLocks/>
            </p:cNvSpPr>
            <p:nvPr/>
          </p:nvSpPr>
          <p:spPr bwMode="auto">
            <a:xfrm>
              <a:off x="2400" y="1721"/>
              <a:ext cx="1063" cy="535"/>
            </a:xfrm>
            <a:custGeom>
              <a:avLst/>
              <a:gdLst/>
              <a:ahLst/>
              <a:cxnLst>
                <a:cxn ang="0">
                  <a:pos x="0" y="535"/>
                </a:cxn>
                <a:cxn ang="0">
                  <a:pos x="96" y="535"/>
                </a:cxn>
                <a:cxn ang="0">
                  <a:pos x="103" y="0"/>
                </a:cxn>
                <a:cxn ang="0">
                  <a:pos x="1063" y="0"/>
                </a:cxn>
              </a:cxnLst>
              <a:rect l="0" t="0" r="r" b="b"/>
              <a:pathLst>
                <a:path w="1063" h="535">
                  <a:moveTo>
                    <a:pt x="0" y="535"/>
                  </a:moveTo>
                  <a:lnTo>
                    <a:pt x="96" y="535"/>
                  </a:lnTo>
                  <a:lnTo>
                    <a:pt x="103" y="0"/>
                  </a:lnTo>
                  <a:lnTo>
                    <a:pt x="106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4" name="Freeform 68"/>
            <p:cNvSpPr>
              <a:spLocks/>
            </p:cNvSpPr>
            <p:nvPr/>
          </p:nvSpPr>
          <p:spPr bwMode="auto">
            <a:xfrm>
              <a:off x="2304" y="576"/>
              <a:ext cx="336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432"/>
                </a:cxn>
                <a:cxn ang="0">
                  <a:pos x="336" y="432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336" y="4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5" name="Line 69"/>
            <p:cNvSpPr>
              <a:spLocks noChangeShapeType="1"/>
            </p:cNvSpPr>
            <p:nvPr/>
          </p:nvSpPr>
          <p:spPr bwMode="auto">
            <a:xfrm>
              <a:off x="4032" y="1344"/>
              <a:ext cx="28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6" name="Freeform 70"/>
            <p:cNvSpPr>
              <a:spLocks/>
            </p:cNvSpPr>
            <p:nvPr/>
          </p:nvSpPr>
          <p:spPr bwMode="auto">
            <a:xfrm>
              <a:off x="4224" y="1392"/>
              <a:ext cx="96" cy="1776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48" y="0"/>
                </a:cxn>
                <a:cxn ang="0">
                  <a:pos x="48" y="1776"/>
                </a:cxn>
                <a:cxn ang="0">
                  <a:pos x="0" y="1776"/>
                </a:cxn>
              </a:cxnLst>
              <a:rect l="0" t="0" r="r" b="b"/>
              <a:pathLst>
                <a:path w="96" h="1776">
                  <a:moveTo>
                    <a:pt x="96" y="0"/>
                  </a:moveTo>
                  <a:lnTo>
                    <a:pt x="48" y="0"/>
                  </a:lnTo>
                  <a:lnTo>
                    <a:pt x="48" y="1776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7" name="Line 71"/>
            <p:cNvSpPr>
              <a:spLocks noChangeShapeType="1"/>
            </p:cNvSpPr>
            <p:nvPr/>
          </p:nvSpPr>
          <p:spPr bwMode="auto">
            <a:xfrm>
              <a:off x="4224" y="3168"/>
              <a:ext cx="2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8" name="Freeform 72"/>
            <p:cNvSpPr>
              <a:spLocks/>
            </p:cNvSpPr>
            <p:nvPr/>
          </p:nvSpPr>
          <p:spPr bwMode="auto">
            <a:xfrm>
              <a:off x="3264" y="2304"/>
              <a:ext cx="192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96" y="480"/>
                </a:cxn>
                <a:cxn ang="0">
                  <a:pos x="96" y="0"/>
                </a:cxn>
                <a:cxn ang="0">
                  <a:pos x="192" y="0"/>
                </a:cxn>
              </a:cxnLst>
              <a:rect l="0" t="0" r="r" b="b"/>
              <a:pathLst>
                <a:path w="192" h="480">
                  <a:moveTo>
                    <a:pt x="0" y="480"/>
                  </a:moveTo>
                  <a:lnTo>
                    <a:pt x="96" y="480"/>
                  </a:lnTo>
                  <a:lnTo>
                    <a:pt x="96" y="0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49" name="Freeform 73"/>
            <p:cNvSpPr>
              <a:spLocks/>
            </p:cNvSpPr>
            <p:nvPr/>
          </p:nvSpPr>
          <p:spPr bwMode="auto">
            <a:xfrm>
              <a:off x="4176" y="1344"/>
              <a:ext cx="144" cy="1056"/>
            </a:xfrm>
            <a:custGeom>
              <a:avLst/>
              <a:gdLst/>
              <a:ahLst/>
              <a:cxnLst>
                <a:cxn ang="0">
                  <a:pos x="0" y="1056"/>
                </a:cxn>
                <a:cxn ang="0">
                  <a:pos x="48" y="1056"/>
                </a:cxn>
                <a:cxn ang="0">
                  <a:pos x="48" y="0"/>
                </a:cxn>
                <a:cxn ang="0">
                  <a:pos x="144" y="0"/>
                </a:cxn>
              </a:cxnLst>
              <a:rect l="0" t="0" r="r" b="b"/>
              <a:pathLst>
                <a:path w="144" h="1056">
                  <a:moveTo>
                    <a:pt x="0" y="1056"/>
                  </a:moveTo>
                  <a:lnTo>
                    <a:pt x="48" y="1056"/>
                  </a:lnTo>
                  <a:lnTo>
                    <a:pt x="48" y="0"/>
                  </a:lnTo>
                  <a:lnTo>
                    <a:pt x="14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50" name="Freeform 74"/>
            <p:cNvSpPr>
              <a:spLocks/>
            </p:cNvSpPr>
            <p:nvPr/>
          </p:nvSpPr>
          <p:spPr bwMode="auto">
            <a:xfrm>
              <a:off x="4944" y="1632"/>
              <a:ext cx="96" cy="720"/>
            </a:xfrm>
            <a:custGeom>
              <a:avLst/>
              <a:gdLst/>
              <a:ahLst/>
              <a:cxnLst>
                <a:cxn ang="0">
                  <a:pos x="96" y="720"/>
                </a:cxn>
                <a:cxn ang="0">
                  <a:pos x="48" y="720"/>
                </a:cxn>
                <a:cxn ang="0">
                  <a:pos x="48" y="0"/>
                </a:cxn>
                <a:cxn ang="0">
                  <a:pos x="0" y="0"/>
                </a:cxn>
              </a:cxnLst>
              <a:rect l="0" t="0" r="r" b="b"/>
              <a:pathLst>
                <a:path w="96" h="720">
                  <a:moveTo>
                    <a:pt x="96" y="720"/>
                  </a:moveTo>
                  <a:lnTo>
                    <a:pt x="48" y="720"/>
                  </a:ln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51" name="Freeform 75"/>
            <p:cNvSpPr>
              <a:spLocks/>
            </p:cNvSpPr>
            <p:nvPr/>
          </p:nvSpPr>
          <p:spPr bwMode="auto">
            <a:xfrm>
              <a:off x="4752" y="288"/>
              <a:ext cx="336" cy="1296"/>
            </a:xfrm>
            <a:custGeom>
              <a:avLst/>
              <a:gdLst/>
              <a:ahLst/>
              <a:cxnLst>
                <a:cxn ang="0">
                  <a:pos x="336" y="1296"/>
                </a:cxn>
                <a:cxn ang="0">
                  <a:pos x="240" y="12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336" h="1296">
                  <a:moveTo>
                    <a:pt x="336" y="1296"/>
                  </a:moveTo>
                  <a:lnTo>
                    <a:pt x="240" y="1296"/>
                  </a:lnTo>
                  <a:lnTo>
                    <a:pt x="24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652" name="Freeform 76"/>
            <p:cNvSpPr>
              <a:spLocks/>
            </p:cNvSpPr>
            <p:nvPr/>
          </p:nvSpPr>
          <p:spPr bwMode="auto">
            <a:xfrm>
              <a:off x="4944" y="1296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96" y="384"/>
                </a:cxn>
                <a:cxn ang="0">
                  <a:pos x="144" y="384"/>
                </a:cxn>
              </a:cxnLst>
              <a:rect l="0" t="0" r="r" b="b"/>
              <a:pathLst>
                <a:path w="144" h="384">
                  <a:moveTo>
                    <a:pt x="0" y="0"/>
                  </a:moveTo>
                  <a:lnTo>
                    <a:pt x="96" y="0"/>
                  </a:lnTo>
                  <a:lnTo>
                    <a:pt x="96" y="384"/>
                  </a:lnTo>
                  <a:lnTo>
                    <a:pt x="144" y="3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6653" name="Rectangle 77"/>
          <p:cNvSpPr>
            <a:spLocks noGrp="1" noChangeArrowheads="1"/>
          </p:cNvSpPr>
          <p:nvPr>
            <p:ph type="title"/>
          </p:nvPr>
        </p:nvSpPr>
        <p:spPr>
          <a:xfrm>
            <a:off x="3124200" y="6400800"/>
            <a:ext cx="5943600" cy="381000"/>
          </a:xfrm>
        </p:spPr>
        <p:txBody>
          <a:bodyPr/>
          <a:lstStyle/>
          <a:p>
            <a:r>
              <a:rPr lang="en-US" sz="3200"/>
              <a:t>Rolling Thunder Combined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813" y="76200"/>
            <a:ext cx="7772400" cy="381000"/>
          </a:xfrm>
        </p:spPr>
        <p:txBody>
          <a:bodyPr/>
          <a:lstStyle/>
          <a:p>
            <a:r>
              <a:rPr lang="en-US" dirty="0"/>
              <a:t>Rolling Thunder: Combined</a:t>
            </a:r>
          </a:p>
        </p:txBody>
      </p:sp>
      <p:graphicFrame>
        <p:nvGraphicFramePr>
          <p:cNvPr id="538627" name="Object 3"/>
          <p:cNvGraphicFramePr>
            <a:graphicFrameLocks noChangeAspect="1"/>
          </p:cNvGraphicFramePr>
          <p:nvPr/>
        </p:nvGraphicFramePr>
        <p:xfrm>
          <a:off x="609600" y="838200"/>
          <a:ext cx="7924800" cy="553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9180952" imgH="6409524" progId="PBrush">
                  <p:embed/>
                </p:oleObj>
              </mc:Choice>
              <mc:Fallback>
                <p:oleObj name="Bitmap Image" r:id="rId3" imgW="9180952" imgH="6409524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38200"/>
                        <a:ext cx="7924800" cy="553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0450" y="5410200"/>
            <a:ext cx="7023100" cy="865188"/>
          </a:xfrm>
        </p:spPr>
        <p:txBody>
          <a:bodyPr/>
          <a:lstStyle/>
          <a:p>
            <a:r>
              <a:rPr lang="en-US" sz="2000"/>
              <a:t>Simple form based on one table (Animal).</a:t>
            </a:r>
          </a:p>
          <a:p>
            <a:r>
              <a:rPr lang="en-US" sz="2000"/>
              <a:t>But also need lookup tables for Category and Breed.</a:t>
            </a:r>
          </a:p>
        </p:txBody>
      </p:sp>
      <p:graphicFrame>
        <p:nvGraphicFramePr>
          <p:cNvPr id="540676" name="Object 4"/>
          <p:cNvGraphicFramePr>
            <a:graphicFrameLocks noChangeAspect="1"/>
          </p:cNvGraphicFramePr>
          <p:nvPr/>
        </p:nvGraphicFramePr>
        <p:xfrm>
          <a:off x="1890713" y="1143000"/>
          <a:ext cx="5362575" cy="400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323810" imgH="3228571" progId="PBrush">
                  <p:embed/>
                </p:oleObj>
              </mc:Choice>
              <mc:Fallback>
                <p:oleObj name="Bitmap Image" r:id="rId3" imgW="4323810" imgH="3228571" progId="PBrus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0713" y="1143000"/>
                        <a:ext cx="5362575" cy="400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REQUIRED HOMEWORK (1)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867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dirty="0"/>
              <a:t>By Sunday 7 Feb 2010 at 23:59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Read all of Chapter 2 in the text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Complete Review Questions 1-10 yourself for </a:t>
            </a:r>
            <a:r>
              <a:rPr lang="en-US" sz="2500" i="1" dirty="0"/>
              <a:t>practice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For exercises using Dr Post’s computer-based training</a:t>
            </a:r>
          </a:p>
          <a:p>
            <a:pPr lvl="1">
              <a:lnSpc>
                <a:spcPct val="80000"/>
              </a:lnSpc>
            </a:pPr>
            <a:r>
              <a:rPr lang="en-US" sz="2500" dirty="0">
                <a:hlinkClick r:id="rId3"/>
              </a:rPr>
              <a:t>http://www.jerrypost.com/DBDesign</a:t>
            </a:r>
            <a:endParaRPr lang="en-US" sz="2500" dirty="0"/>
          </a:p>
          <a:p>
            <a:pPr lvl="1">
              <a:lnSpc>
                <a:spcPct val="80000"/>
              </a:lnSpc>
            </a:pPr>
            <a:r>
              <a:rPr lang="en-US" sz="2500" dirty="0"/>
              <a:t>Your </a:t>
            </a:r>
            <a:r>
              <a:rPr lang="en-US" sz="2500" i="1" dirty="0" err="1"/>
              <a:t>AdmitCode</a:t>
            </a:r>
            <a:r>
              <a:rPr lang="en-US" sz="2500" dirty="0"/>
              <a:t> is ____________ (write it in; all UC)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Design the </a:t>
            </a:r>
            <a:r>
              <a:rPr lang="en-US" sz="2500" i="1" dirty="0"/>
              <a:t>database tables </a:t>
            </a:r>
            <a:r>
              <a:rPr lang="en-US" sz="2500" dirty="0"/>
              <a:t>required to support the situations described in the following problems in </a:t>
            </a:r>
            <a:r>
              <a:rPr lang="en-US" sz="2500" i="1" dirty="0"/>
              <a:t>Chapter 2 </a:t>
            </a:r>
            <a:r>
              <a:rPr lang="en-US" sz="2500" dirty="0"/>
              <a:t>USING THE </a:t>
            </a:r>
            <a:r>
              <a:rPr lang="en-US" sz="2500" dirty="0" err="1"/>
              <a:t>DBDesign</a:t>
            </a:r>
            <a:r>
              <a:rPr lang="en-US" sz="2500" dirty="0"/>
              <a:t> System online</a:t>
            </a:r>
            <a:endParaRPr lang="en-US" sz="2500" i="1" dirty="0"/>
          </a:p>
          <a:p>
            <a:pPr lvl="1">
              <a:lnSpc>
                <a:spcPct val="80000"/>
              </a:lnSpc>
            </a:pPr>
            <a:r>
              <a:rPr lang="en-US" sz="2500" dirty="0"/>
              <a:t>Complete problems 1 &amp; 3 online (10 points each)</a:t>
            </a:r>
          </a:p>
          <a:p>
            <a:pPr>
              <a:lnSpc>
                <a:spcPct val="80000"/>
              </a:lnSpc>
            </a:pPr>
            <a:r>
              <a:rPr lang="en-US" sz="2500" dirty="0"/>
              <a:t>Answer question 9 (18 pts) in writing and explain your reasoning for every answer by articulating assumptions. Provide minimum and maximum values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HOMEWORK (2)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1628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500" dirty="0"/>
              <a:t>Answer question 10 (15 pts) by indicating A or E for attributes or entities as described in the question.</a:t>
            </a:r>
          </a:p>
          <a:p>
            <a:r>
              <a:rPr lang="en-US" sz="2500" dirty="0"/>
              <a:t>For 10 points each, COMPLETE one of these sets:</a:t>
            </a:r>
          </a:p>
          <a:p>
            <a:pPr lvl="1"/>
            <a:r>
              <a:rPr lang="en-US" sz="2500" dirty="0"/>
              <a:t>11-14 (Sally’s Pet Store)</a:t>
            </a:r>
          </a:p>
          <a:p>
            <a:pPr lvl="1"/>
            <a:r>
              <a:rPr lang="en-US" sz="2500" dirty="0"/>
              <a:t>15-17 (Rolling Thunder Bicycles)</a:t>
            </a:r>
          </a:p>
          <a:p>
            <a:pPr lvl="1"/>
            <a:r>
              <a:rPr lang="en-US" sz="2500" dirty="0"/>
              <a:t>18-20 (Corner Med)</a:t>
            </a:r>
          </a:p>
          <a:p>
            <a:pPr lvl="1">
              <a:buFont typeface="Wingdings" pitchFamily="2" charset="2"/>
              <a:buNone/>
            </a:pPr>
            <a:r>
              <a:rPr lang="en-US" sz="2500" dirty="0"/>
              <a:t>(Complete one or two other sets for a up to 20 extra pts)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/>
          <a:lstStyle/>
          <a:p>
            <a:pPr algn="ctr"/>
            <a:r>
              <a:rPr lang="en-US" sz="8500" dirty="0"/>
              <a:t>DISCUSSION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Designing Systems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84860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Designs model existing &amp; proposed systems</a:t>
            </a:r>
          </a:p>
          <a:p>
            <a:pPr lvl="1"/>
            <a:r>
              <a:rPr lang="en-US"/>
              <a:t>Provide picture or </a:t>
            </a:r>
            <a:r>
              <a:rPr lang="en-US" i="1"/>
              <a:t>representation</a:t>
            </a:r>
            <a:r>
              <a:rPr lang="en-US"/>
              <a:t> of </a:t>
            </a:r>
            <a:r>
              <a:rPr lang="en-US" i="1"/>
              <a:t>reality</a:t>
            </a:r>
            <a:endParaRPr lang="en-US"/>
          </a:p>
          <a:p>
            <a:pPr lvl="1"/>
            <a:r>
              <a:rPr lang="en-US"/>
              <a:t>Simplification</a:t>
            </a:r>
          </a:p>
          <a:p>
            <a:pPr lvl="1"/>
            <a:r>
              <a:rPr lang="en-US"/>
              <a:t>Someone should be able to read your design (model) and describe features of actual system.</a:t>
            </a:r>
          </a:p>
          <a:p>
            <a:r>
              <a:rPr lang="en-US"/>
              <a:t>You build models by talking with users</a:t>
            </a:r>
          </a:p>
          <a:p>
            <a:pPr lvl="1"/>
            <a:r>
              <a:rPr lang="en-US"/>
              <a:t>Identify processes</a:t>
            </a:r>
          </a:p>
          <a:p>
            <a:pPr lvl="1"/>
            <a:r>
              <a:rPr lang="en-US"/>
              <a:t>Identify objects</a:t>
            </a:r>
          </a:p>
          <a:p>
            <a:pPr lvl="1"/>
            <a:r>
              <a:rPr lang="en-US"/>
              <a:t>Determine current problems and future needs</a:t>
            </a:r>
          </a:p>
          <a:p>
            <a:pPr lvl="1"/>
            <a:r>
              <a:rPr lang="en-US"/>
              <a:t>Collect user documents (views)</a:t>
            </a:r>
          </a:p>
          <a:p>
            <a:r>
              <a:rPr lang="en-US"/>
              <a:t>Break complex systems into pieces and levels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Design Stages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4191000" cy="5562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2000"/>
              <a:t>Initiation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Scope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Feasibility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Cost &amp; Time estimates</a:t>
            </a:r>
          </a:p>
          <a:p>
            <a:pPr>
              <a:lnSpc>
                <a:spcPct val="80000"/>
              </a:lnSpc>
            </a:pPr>
            <a:r>
              <a:rPr lang="en-US" sz="2000"/>
              <a:t>Requirements Analysis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User Views &amp; Needs</a:t>
            </a:r>
          </a:p>
          <a:p>
            <a:pPr lvl="2">
              <a:lnSpc>
                <a:spcPct val="80000"/>
              </a:lnSpc>
            </a:pPr>
            <a:r>
              <a:rPr lang="en-US"/>
              <a:t>Forms</a:t>
            </a:r>
          </a:p>
          <a:p>
            <a:pPr lvl="2">
              <a:lnSpc>
                <a:spcPct val="80000"/>
              </a:lnSpc>
            </a:pPr>
            <a:r>
              <a:rPr lang="en-US"/>
              <a:t>Reports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Processes &amp; Events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Objects &amp; Attributes</a:t>
            </a:r>
          </a:p>
          <a:p>
            <a:pPr>
              <a:lnSpc>
                <a:spcPct val="80000"/>
              </a:lnSpc>
            </a:pPr>
            <a:r>
              <a:rPr lang="en-US" sz="2000"/>
              <a:t>Conceptual Design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Models</a:t>
            </a:r>
          </a:p>
          <a:p>
            <a:pPr lvl="2">
              <a:lnSpc>
                <a:spcPct val="80000"/>
              </a:lnSpc>
            </a:pPr>
            <a:r>
              <a:rPr lang="en-US"/>
              <a:t>Data flow diagram</a:t>
            </a:r>
          </a:p>
          <a:p>
            <a:pPr lvl="2">
              <a:lnSpc>
                <a:spcPct val="80000"/>
              </a:lnSpc>
            </a:pPr>
            <a:r>
              <a:rPr lang="en-US"/>
              <a:t>Entity Relationships</a:t>
            </a:r>
          </a:p>
          <a:p>
            <a:pPr lvl="2">
              <a:lnSpc>
                <a:spcPct val="80000"/>
              </a:lnSpc>
            </a:pPr>
            <a:r>
              <a:rPr lang="en-US"/>
              <a:t>Objects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User feedback</a:t>
            </a:r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914400"/>
            <a:ext cx="4052888" cy="5562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2000"/>
              <a:t>Physical Design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Table definitions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Application development</a:t>
            </a:r>
          </a:p>
          <a:p>
            <a:pPr lvl="2">
              <a:lnSpc>
                <a:spcPct val="80000"/>
              </a:lnSpc>
            </a:pPr>
            <a:r>
              <a:rPr lang="en-US"/>
              <a:t>Queries</a:t>
            </a:r>
          </a:p>
          <a:p>
            <a:pPr lvl="2">
              <a:lnSpc>
                <a:spcPct val="80000"/>
              </a:lnSpc>
            </a:pPr>
            <a:r>
              <a:rPr lang="en-US"/>
              <a:t>Forms</a:t>
            </a:r>
          </a:p>
          <a:p>
            <a:pPr lvl="2">
              <a:lnSpc>
                <a:spcPct val="80000"/>
              </a:lnSpc>
            </a:pPr>
            <a:r>
              <a:rPr lang="en-US"/>
              <a:t>Reports</a:t>
            </a:r>
          </a:p>
          <a:p>
            <a:pPr lvl="2">
              <a:lnSpc>
                <a:spcPct val="80000"/>
              </a:lnSpc>
            </a:pPr>
            <a:r>
              <a:rPr lang="en-US"/>
              <a:t>Application integration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Data storage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Security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Procedures</a:t>
            </a:r>
          </a:p>
          <a:p>
            <a:pPr>
              <a:lnSpc>
                <a:spcPct val="80000"/>
              </a:lnSpc>
            </a:pPr>
            <a:r>
              <a:rPr lang="en-US" sz="200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Training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Purchases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Data conversion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Installation</a:t>
            </a:r>
          </a:p>
          <a:p>
            <a:pPr>
              <a:lnSpc>
                <a:spcPct val="80000"/>
              </a:lnSpc>
            </a:pPr>
            <a:r>
              <a:rPr lang="en-US" sz="2000"/>
              <a:t>Evaluation &amp; Review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Steps of Design</a:t>
            </a:r>
          </a:p>
        </p:txBody>
      </p:sp>
      <p:sp>
        <p:nvSpPr>
          <p:cNvPr id="466947" name="Rectangle 3"/>
          <p:cNvSpPr>
            <a:spLocks noChangeArrowheads="1"/>
          </p:cNvSpPr>
          <p:nvPr/>
        </p:nvSpPr>
        <p:spPr bwMode="auto">
          <a:xfrm>
            <a:off x="0" y="2378075"/>
            <a:ext cx="91440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Times New Roman" charset="0"/>
            </a:endParaRPr>
          </a:p>
          <a:p>
            <a:pPr lvl="1"/>
            <a:endParaRPr lang="en-US">
              <a:latin typeface="Times New Roman" charset="0"/>
            </a:endParaRPr>
          </a:p>
        </p:txBody>
      </p:sp>
      <p:sp>
        <p:nvSpPr>
          <p:cNvPr id="466948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7848600" cy="3560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  <a:tabLst>
                <a:tab pos="450850" algn="l"/>
              </a:tabLst>
            </a:pPr>
            <a:r>
              <a:rPr lang="en-US" b="1"/>
              <a:t>Identify exact goals of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tabLst>
                <a:tab pos="450850" algn="l"/>
              </a:tabLst>
            </a:pPr>
            <a:r>
              <a:rPr lang="en-US" b="1"/>
              <a:t>Talk with users to identify basic forms and reports.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tabLst>
                <a:tab pos="450850" algn="l"/>
              </a:tabLst>
            </a:pPr>
            <a:r>
              <a:rPr lang="en-US" b="1"/>
              <a:t>Identify data items to be stored.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tabLst>
                <a:tab pos="450850" algn="l"/>
              </a:tabLst>
            </a:pPr>
            <a:r>
              <a:rPr lang="en-US" b="1"/>
              <a:t>Design classes (tables) and relationships.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tabLst>
                <a:tab pos="450850" algn="l"/>
              </a:tabLst>
            </a:pPr>
            <a:r>
              <a:rPr lang="en-US" b="1"/>
              <a:t>Identify any business constraints.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tabLst>
                <a:tab pos="450850" algn="l"/>
              </a:tabLst>
            </a:pPr>
            <a:r>
              <a:rPr lang="en-US" b="1"/>
              <a:t>Verify design matches business rules.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Entities/Classes</a:t>
            </a:r>
          </a:p>
        </p:txBody>
      </p:sp>
      <p:grpSp>
        <p:nvGrpSpPr>
          <p:cNvPr id="469005" name="Group 13"/>
          <p:cNvGrpSpPr>
            <a:grpSpLocks/>
          </p:cNvGrpSpPr>
          <p:nvPr/>
        </p:nvGrpSpPr>
        <p:grpSpPr bwMode="auto">
          <a:xfrm>
            <a:off x="1676400" y="1143000"/>
            <a:ext cx="6599238" cy="5176838"/>
            <a:chOff x="1056" y="720"/>
            <a:chExt cx="4157" cy="3261"/>
          </a:xfrm>
        </p:grpSpPr>
        <p:sp>
          <p:nvSpPr>
            <p:cNvPr id="468995" name="Text Box 3"/>
            <p:cNvSpPr txBox="1">
              <a:spLocks noChangeArrowheads="1"/>
            </p:cNvSpPr>
            <p:nvPr/>
          </p:nvSpPr>
          <p:spPr bwMode="auto">
            <a:xfrm>
              <a:off x="1056" y="743"/>
              <a:ext cx="1296" cy="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Customer</a:t>
              </a:r>
            </a:p>
          </p:txBody>
        </p:sp>
        <p:sp>
          <p:nvSpPr>
            <p:cNvPr id="468996" name="Text Box 4"/>
            <p:cNvSpPr txBox="1">
              <a:spLocks noChangeArrowheads="1"/>
            </p:cNvSpPr>
            <p:nvPr/>
          </p:nvSpPr>
          <p:spPr bwMode="auto">
            <a:xfrm>
              <a:off x="1056" y="983"/>
              <a:ext cx="1296" cy="1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="1" u="sng"/>
                <a:t>CustomerID</a:t>
              </a:r>
            </a:p>
            <a:p>
              <a:r>
                <a:rPr lang="en-US" b="1"/>
                <a:t>LastName</a:t>
              </a:r>
            </a:p>
            <a:p>
              <a:r>
                <a:rPr lang="en-US" b="1"/>
                <a:t>FirstName</a:t>
              </a:r>
            </a:p>
            <a:p>
              <a:r>
                <a:rPr lang="en-US" b="1"/>
                <a:t>Phone</a:t>
              </a:r>
            </a:p>
            <a:p>
              <a:r>
                <a:rPr lang="en-US" b="1"/>
                <a:t>Address</a:t>
              </a:r>
            </a:p>
            <a:p>
              <a:r>
                <a:rPr lang="en-US" b="1"/>
                <a:t>City</a:t>
              </a:r>
            </a:p>
            <a:p>
              <a:r>
                <a:rPr lang="en-US" b="1"/>
                <a:t>State</a:t>
              </a:r>
            </a:p>
            <a:p>
              <a:r>
                <a:rPr lang="en-US" b="1"/>
                <a:t>ZIP Code</a:t>
              </a:r>
            </a:p>
          </p:txBody>
        </p:sp>
        <p:sp>
          <p:nvSpPr>
            <p:cNvPr id="468997" name="Text Box 5"/>
            <p:cNvSpPr txBox="1">
              <a:spLocks noChangeArrowheads="1"/>
            </p:cNvSpPr>
            <p:nvPr/>
          </p:nvSpPr>
          <p:spPr bwMode="auto">
            <a:xfrm>
              <a:off x="2976" y="720"/>
              <a:ext cx="64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Name</a:t>
              </a:r>
            </a:p>
          </p:txBody>
        </p:sp>
        <p:sp>
          <p:nvSpPr>
            <p:cNvPr id="468998" name="Text Box 6"/>
            <p:cNvSpPr txBox="1">
              <a:spLocks noChangeArrowheads="1"/>
            </p:cNvSpPr>
            <p:nvPr/>
          </p:nvSpPr>
          <p:spPr bwMode="auto">
            <a:xfrm>
              <a:off x="2976" y="1296"/>
              <a:ext cx="106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Properties</a:t>
              </a:r>
            </a:p>
          </p:txBody>
        </p:sp>
        <p:sp>
          <p:nvSpPr>
            <p:cNvPr id="468999" name="Text Box 7"/>
            <p:cNvSpPr txBox="1">
              <a:spLocks noChangeArrowheads="1"/>
            </p:cNvSpPr>
            <p:nvPr/>
          </p:nvSpPr>
          <p:spPr bwMode="auto">
            <a:xfrm>
              <a:off x="1056" y="2880"/>
              <a:ext cx="1296" cy="1101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Add Customer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Delete Customer</a:t>
              </a:r>
            </a:p>
          </p:txBody>
        </p:sp>
        <p:sp>
          <p:nvSpPr>
            <p:cNvPr id="469000" name="Text Box 8"/>
            <p:cNvSpPr txBox="1">
              <a:spLocks noChangeArrowheads="1"/>
            </p:cNvSpPr>
            <p:nvPr/>
          </p:nvSpPr>
          <p:spPr bwMode="auto">
            <a:xfrm>
              <a:off x="2976" y="3072"/>
              <a:ext cx="2237" cy="6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Methods</a:t>
              </a:r>
            </a:p>
            <a:p>
              <a:pPr>
                <a:spcBef>
                  <a:spcPct val="50000"/>
                </a:spcBef>
              </a:pPr>
              <a:r>
                <a:rPr lang="en-US" b="1"/>
                <a:t> (optional for database)</a:t>
              </a:r>
            </a:p>
          </p:txBody>
        </p:sp>
        <p:sp>
          <p:nvSpPr>
            <p:cNvPr id="469001" name="Line 9"/>
            <p:cNvSpPr>
              <a:spLocks noChangeShapeType="1"/>
            </p:cNvSpPr>
            <p:nvPr/>
          </p:nvSpPr>
          <p:spPr bwMode="auto">
            <a:xfrm flipH="1" flipV="1">
              <a:off x="2400" y="3406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69002" name="Line 10"/>
            <p:cNvSpPr>
              <a:spLocks noChangeShapeType="1"/>
            </p:cNvSpPr>
            <p:nvPr/>
          </p:nvSpPr>
          <p:spPr bwMode="auto">
            <a:xfrm flipH="1" flipV="1">
              <a:off x="2400" y="1415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69003" name="Line 11"/>
            <p:cNvSpPr>
              <a:spLocks noChangeShapeType="1"/>
            </p:cNvSpPr>
            <p:nvPr/>
          </p:nvSpPr>
          <p:spPr bwMode="auto">
            <a:xfrm flipH="1" flipV="1">
              <a:off x="2400" y="839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838200"/>
          </a:xfrm>
        </p:spPr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471043" name="Rectangle 3"/>
          <p:cNvSpPr>
            <a:spLocks noChangeArrowheads="1"/>
          </p:cNvSpPr>
          <p:nvPr/>
        </p:nvSpPr>
        <p:spPr bwMode="auto">
          <a:xfrm>
            <a:off x="533400" y="83820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b="1"/>
              <a:t>Relational database:  A collection of tables.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b="1"/>
              <a:t>Table:  collection of columns (attributes) describing an entity.  Individual objects stored as rows of data in table.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b="1"/>
              <a:t>Property (attribute):  characteristic or descriptor of class or entity.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000" b="1"/>
              <a:t>Every table has primary key.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The smallest set of columns that uniquely identifies any row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Primary keys can span more than one column (concatenated keys)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SzPct val="85000"/>
              <a:buFont typeface="Wingdings" pitchFamily="2" charset="2"/>
              <a:buChar char="q"/>
            </a:pPr>
            <a:r>
              <a:rPr lang="en-US" sz="2000" b="1"/>
              <a:t>We often create primary key to insure uniqueness (e.g., CustomerID, Product#, . . .) called surrogate key.</a:t>
            </a:r>
          </a:p>
        </p:txBody>
      </p:sp>
      <p:grpSp>
        <p:nvGrpSpPr>
          <p:cNvPr id="471059" name="Group 19"/>
          <p:cNvGrpSpPr>
            <a:grpSpLocks/>
          </p:cNvGrpSpPr>
          <p:nvPr/>
        </p:nvGrpSpPr>
        <p:grpSpPr bwMode="auto">
          <a:xfrm>
            <a:off x="609600" y="4598988"/>
            <a:ext cx="8659813" cy="2259012"/>
            <a:chOff x="807" y="2385"/>
            <a:chExt cx="5455" cy="1423"/>
          </a:xfrm>
        </p:grpSpPr>
        <p:sp>
          <p:nvSpPr>
            <p:cNvPr id="471044" name="Rectangle 4"/>
            <p:cNvSpPr>
              <a:spLocks noChangeArrowheads="1"/>
            </p:cNvSpPr>
            <p:nvPr/>
          </p:nvSpPr>
          <p:spPr bwMode="auto">
            <a:xfrm>
              <a:off x="954" y="2938"/>
              <a:ext cx="5308" cy="870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>
                <a:tabLst>
                  <a:tab pos="2008188" algn="r"/>
                  <a:tab pos="2227263" algn="l"/>
                  <a:tab pos="3262313" algn="l"/>
                  <a:tab pos="4227513" algn="l"/>
                  <a:tab pos="5595938" algn="l"/>
                </a:tabLst>
              </a:pPr>
              <a:r>
                <a:rPr lang="en-US" sz="1400" b="1" u="sng"/>
                <a:t>EmployeeID</a:t>
              </a:r>
              <a:r>
                <a:rPr lang="en-US" sz="1400" b="1"/>
                <a:t>	TaxpayerID	LastName	FirstName	HomePhone	Address	</a:t>
              </a:r>
              <a:endParaRPr lang="en-US" sz="1400" b="1">
                <a:latin typeface="Times New Roman" charset="0"/>
              </a:endParaRPr>
            </a:p>
            <a:p>
              <a:pPr>
                <a:tabLst>
                  <a:tab pos="2008188" algn="r"/>
                  <a:tab pos="2227263" algn="l"/>
                  <a:tab pos="3262313" algn="l"/>
                  <a:tab pos="4227513" algn="l"/>
                  <a:tab pos="5595938" algn="l"/>
                </a:tabLst>
              </a:pPr>
              <a:r>
                <a:rPr lang="en-US" sz="1400" b="1"/>
                <a:t>12512	888-22-5552	Cartom	Abdul	(603) 323-9893	252 South Street	</a:t>
              </a:r>
              <a:endParaRPr lang="en-US" sz="1400" b="1">
                <a:latin typeface="Times New Roman" charset="0"/>
              </a:endParaRPr>
            </a:p>
            <a:p>
              <a:pPr>
                <a:tabLst>
                  <a:tab pos="2008188" algn="r"/>
                  <a:tab pos="2227263" algn="l"/>
                  <a:tab pos="3262313" algn="l"/>
                  <a:tab pos="4227513" algn="l"/>
                  <a:tab pos="5595938" algn="l"/>
                </a:tabLst>
              </a:pPr>
              <a:r>
                <a:rPr lang="en-US" sz="1400" b="1"/>
                <a:t>15293	222-55-3737	Venetiaan	Roland	(804) 888-6667	937 Paramaribo Lane	</a:t>
              </a:r>
              <a:endParaRPr lang="en-US" sz="1400" b="1">
                <a:latin typeface="Times New Roman" charset="0"/>
              </a:endParaRPr>
            </a:p>
            <a:p>
              <a:pPr>
                <a:tabLst>
                  <a:tab pos="2008188" algn="r"/>
                  <a:tab pos="2227263" algn="l"/>
                  <a:tab pos="3262313" algn="l"/>
                  <a:tab pos="4227513" algn="l"/>
                  <a:tab pos="5595938" algn="l"/>
                </a:tabLst>
              </a:pPr>
              <a:r>
                <a:rPr lang="en-US" sz="1400" b="1"/>
                <a:t>22343	293-87-4343	Johnson	John	(703) 222-9384	234 Main Street	</a:t>
              </a:r>
              <a:endParaRPr lang="en-US" sz="1400" b="1">
                <a:latin typeface="Times New Roman" charset="0"/>
              </a:endParaRPr>
            </a:p>
            <a:p>
              <a:pPr>
                <a:tabLst>
                  <a:tab pos="2008188" algn="r"/>
                  <a:tab pos="2227263" algn="l"/>
                  <a:tab pos="3262313" algn="l"/>
                  <a:tab pos="4227513" algn="l"/>
                  <a:tab pos="5595938" algn="l"/>
                </a:tabLst>
              </a:pPr>
              <a:r>
                <a:rPr lang="en-US" sz="1400" b="1"/>
                <a:t>29387	837-36-2933	Stenheim	Susan	(410) 330-9837	8934 W. Maple	</a:t>
              </a:r>
              <a:endParaRPr lang="en-US" sz="1400" b="1">
                <a:latin typeface="Times New Roman" charset="0"/>
              </a:endParaRPr>
            </a:p>
            <a:p>
              <a:pPr>
                <a:tabLst>
                  <a:tab pos="2008188" algn="r"/>
                  <a:tab pos="2227263" algn="l"/>
                  <a:tab pos="3262313" algn="l"/>
                  <a:tab pos="4227513" algn="l"/>
                  <a:tab pos="5595938" algn="l"/>
                </a:tabLst>
              </a:pPr>
              <a:endParaRPr lang="en-US" sz="1400" b="1">
                <a:latin typeface="Times New Roman" charset="0"/>
              </a:endParaRPr>
            </a:p>
          </p:txBody>
        </p:sp>
        <p:sp>
          <p:nvSpPr>
            <p:cNvPr id="471045" name="Rectangle 5"/>
            <p:cNvSpPr>
              <a:spLocks noChangeArrowheads="1"/>
            </p:cNvSpPr>
            <p:nvPr/>
          </p:nvSpPr>
          <p:spPr bwMode="auto">
            <a:xfrm>
              <a:off x="2918" y="2721"/>
              <a:ext cx="7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/>
                <a:t>Employee</a:t>
              </a:r>
            </a:p>
          </p:txBody>
        </p:sp>
        <p:sp>
          <p:nvSpPr>
            <p:cNvPr id="471046" name="Rectangle 6"/>
            <p:cNvSpPr>
              <a:spLocks noChangeArrowheads="1"/>
            </p:cNvSpPr>
            <p:nvPr/>
          </p:nvSpPr>
          <p:spPr bwMode="auto">
            <a:xfrm>
              <a:off x="3446" y="2385"/>
              <a:ext cx="9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</a:rPr>
                <a:t>Properties</a:t>
              </a:r>
            </a:p>
          </p:txBody>
        </p:sp>
        <p:sp>
          <p:nvSpPr>
            <p:cNvPr id="471047" name="Line 7"/>
            <p:cNvSpPr>
              <a:spLocks noChangeShapeType="1"/>
            </p:cNvSpPr>
            <p:nvPr/>
          </p:nvSpPr>
          <p:spPr bwMode="auto">
            <a:xfrm flipH="1">
              <a:off x="2160" y="2544"/>
              <a:ext cx="1344" cy="4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48" name="Line 8"/>
            <p:cNvSpPr>
              <a:spLocks noChangeShapeType="1"/>
            </p:cNvSpPr>
            <p:nvPr/>
          </p:nvSpPr>
          <p:spPr bwMode="auto">
            <a:xfrm>
              <a:off x="3936" y="2592"/>
              <a:ext cx="1248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49" name="Line 9"/>
            <p:cNvSpPr>
              <a:spLocks noChangeShapeType="1"/>
            </p:cNvSpPr>
            <p:nvPr/>
          </p:nvSpPr>
          <p:spPr bwMode="auto">
            <a:xfrm>
              <a:off x="3840" y="2592"/>
              <a:ext cx="192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50" name="Line 10"/>
            <p:cNvSpPr>
              <a:spLocks noChangeShapeType="1"/>
            </p:cNvSpPr>
            <p:nvPr/>
          </p:nvSpPr>
          <p:spPr bwMode="auto">
            <a:xfrm flipH="1">
              <a:off x="3552" y="2592"/>
              <a:ext cx="288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51" name="Rectangle 11"/>
            <p:cNvSpPr>
              <a:spLocks noChangeArrowheads="1"/>
            </p:cNvSpPr>
            <p:nvPr/>
          </p:nvSpPr>
          <p:spPr bwMode="auto">
            <a:xfrm>
              <a:off x="854" y="2673"/>
              <a:ext cx="10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</a:rPr>
                <a:t>Rows/Objects</a:t>
              </a:r>
            </a:p>
          </p:txBody>
        </p:sp>
        <p:sp>
          <p:nvSpPr>
            <p:cNvPr id="471052" name="Freeform 12"/>
            <p:cNvSpPr>
              <a:spLocks/>
            </p:cNvSpPr>
            <p:nvPr/>
          </p:nvSpPr>
          <p:spPr bwMode="auto">
            <a:xfrm>
              <a:off x="807" y="2784"/>
              <a:ext cx="165" cy="402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66" y="52"/>
                </a:cxn>
                <a:cxn ang="0">
                  <a:pos x="33" y="85"/>
                </a:cxn>
                <a:cxn ang="0">
                  <a:pos x="22" y="118"/>
                </a:cxn>
                <a:cxn ang="0">
                  <a:pos x="11" y="151"/>
                </a:cxn>
                <a:cxn ang="0">
                  <a:pos x="0" y="183"/>
                </a:cxn>
                <a:cxn ang="0">
                  <a:pos x="0" y="216"/>
                </a:cxn>
                <a:cxn ang="0">
                  <a:pos x="0" y="249"/>
                </a:cxn>
                <a:cxn ang="0">
                  <a:pos x="0" y="281"/>
                </a:cxn>
                <a:cxn ang="0">
                  <a:pos x="0" y="314"/>
                </a:cxn>
                <a:cxn ang="0">
                  <a:pos x="11" y="347"/>
                </a:cxn>
                <a:cxn ang="0">
                  <a:pos x="33" y="380"/>
                </a:cxn>
                <a:cxn ang="0">
                  <a:pos x="66" y="401"/>
                </a:cxn>
                <a:cxn ang="0">
                  <a:pos x="98" y="401"/>
                </a:cxn>
                <a:cxn ang="0">
                  <a:pos x="131" y="401"/>
                </a:cxn>
                <a:cxn ang="0">
                  <a:pos x="164" y="401"/>
                </a:cxn>
                <a:cxn ang="0">
                  <a:pos x="153" y="384"/>
                </a:cxn>
              </a:cxnLst>
              <a:rect l="0" t="0" r="r" b="b"/>
              <a:pathLst>
                <a:path w="165" h="402">
                  <a:moveTo>
                    <a:pt x="105" y="0"/>
                  </a:moveTo>
                  <a:lnTo>
                    <a:pt x="66" y="52"/>
                  </a:lnTo>
                  <a:lnTo>
                    <a:pt x="33" y="85"/>
                  </a:lnTo>
                  <a:lnTo>
                    <a:pt x="22" y="118"/>
                  </a:lnTo>
                  <a:lnTo>
                    <a:pt x="11" y="151"/>
                  </a:lnTo>
                  <a:lnTo>
                    <a:pt x="0" y="183"/>
                  </a:lnTo>
                  <a:lnTo>
                    <a:pt x="0" y="216"/>
                  </a:lnTo>
                  <a:lnTo>
                    <a:pt x="0" y="249"/>
                  </a:lnTo>
                  <a:lnTo>
                    <a:pt x="0" y="281"/>
                  </a:lnTo>
                  <a:lnTo>
                    <a:pt x="0" y="314"/>
                  </a:lnTo>
                  <a:lnTo>
                    <a:pt x="11" y="347"/>
                  </a:lnTo>
                  <a:lnTo>
                    <a:pt x="33" y="380"/>
                  </a:lnTo>
                  <a:lnTo>
                    <a:pt x="66" y="401"/>
                  </a:lnTo>
                  <a:lnTo>
                    <a:pt x="98" y="401"/>
                  </a:lnTo>
                  <a:lnTo>
                    <a:pt x="131" y="401"/>
                  </a:lnTo>
                  <a:lnTo>
                    <a:pt x="164" y="401"/>
                  </a:lnTo>
                  <a:lnTo>
                    <a:pt x="153" y="384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053" name="Freeform 13"/>
            <p:cNvSpPr>
              <a:spLocks/>
            </p:cNvSpPr>
            <p:nvPr/>
          </p:nvSpPr>
          <p:spPr bwMode="auto">
            <a:xfrm>
              <a:off x="807" y="2880"/>
              <a:ext cx="154" cy="43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33" y="44"/>
                </a:cxn>
                <a:cxn ang="0">
                  <a:pos x="22" y="76"/>
                </a:cxn>
                <a:cxn ang="0">
                  <a:pos x="11" y="109"/>
                </a:cxn>
                <a:cxn ang="0">
                  <a:pos x="0" y="142"/>
                </a:cxn>
                <a:cxn ang="0">
                  <a:pos x="0" y="175"/>
                </a:cxn>
                <a:cxn ang="0">
                  <a:pos x="0" y="207"/>
                </a:cxn>
                <a:cxn ang="0">
                  <a:pos x="0" y="240"/>
                </a:cxn>
                <a:cxn ang="0">
                  <a:pos x="0" y="273"/>
                </a:cxn>
                <a:cxn ang="0">
                  <a:pos x="0" y="305"/>
                </a:cxn>
                <a:cxn ang="0">
                  <a:pos x="0" y="338"/>
                </a:cxn>
                <a:cxn ang="0">
                  <a:pos x="0" y="371"/>
                </a:cxn>
                <a:cxn ang="0">
                  <a:pos x="22" y="404"/>
                </a:cxn>
                <a:cxn ang="0">
                  <a:pos x="55" y="415"/>
                </a:cxn>
                <a:cxn ang="0">
                  <a:pos x="88" y="425"/>
                </a:cxn>
                <a:cxn ang="0">
                  <a:pos x="120" y="425"/>
                </a:cxn>
                <a:cxn ang="0">
                  <a:pos x="153" y="425"/>
                </a:cxn>
                <a:cxn ang="0">
                  <a:pos x="153" y="432"/>
                </a:cxn>
              </a:cxnLst>
              <a:rect l="0" t="0" r="r" b="b"/>
              <a:pathLst>
                <a:path w="154" h="433">
                  <a:moveTo>
                    <a:pt x="57" y="0"/>
                  </a:moveTo>
                  <a:lnTo>
                    <a:pt x="33" y="44"/>
                  </a:lnTo>
                  <a:lnTo>
                    <a:pt x="22" y="76"/>
                  </a:lnTo>
                  <a:lnTo>
                    <a:pt x="11" y="109"/>
                  </a:lnTo>
                  <a:lnTo>
                    <a:pt x="0" y="142"/>
                  </a:lnTo>
                  <a:lnTo>
                    <a:pt x="0" y="175"/>
                  </a:lnTo>
                  <a:lnTo>
                    <a:pt x="0" y="207"/>
                  </a:lnTo>
                  <a:lnTo>
                    <a:pt x="0" y="240"/>
                  </a:lnTo>
                  <a:lnTo>
                    <a:pt x="0" y="273"/>
                  </a:lnTo>
                  <a:lnTo>
                    <a:pt x="0" y="305"/>
                  </a:lnTo>
                  <a:lnTo>
                    <a:pt x="0" y="338"/>
                  </a:lnTo>
                  <a:lnTo>
                    <a:pt x="0" y="371"/>
                  </a:lnTo>
                  <a:lnTo>
                    <a:pt x="22" y="404"/>
                  </a:lnTo>
                  <a:lnTo>
                    <a:pt x="55" y="415"/>
                  </a:lnTo>
                  <a:lnTo>
                    <a:pt x="88" y="425"/>
                  </a:lnTo>
                  <a:lnTo>
                    <a:pt x="120" y="425"/>
                  </a:lnTo>
                  <a:lnTo>
                    <a:pt x="153" y="425"/>
                  </a:lnTo>
                  <a:lnTo>
                    <a:pt x="153" y="432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054" name="Freeform 14"/>
            <p:cNvSpPr>
              <a:spLocks/>
            </p:cNvSpPr>
            <p:nvPr/>
          </p:nvSpPr>
          <p:spPr bwMode="auto">
            <a:xfrm>
              <a:off x="807" y="3024"/>
              <a:ext cx="165" cy="44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1" y="52"/>
                </a:cxn>
                <a:cxn ang="0">
                  <a:pos x="11" y="85"/>
                </a:cxn>
                <a:cxn ang="0">
                  <a:pos x="0" y="118"/>
                </a:cxn>
                <a:cxn ang="0">
                  <a:pos x="0" y="151"/>
                </a:cxn>
                <a:cxn ang="0">
                  <a:pos x="0" y="183"/>
                </a:cxn>
                <a:cxn ang="0">
                  <a:pos x="0" y="216"/>
                </a:cxn>
                <a:cxn ang="0">
                  <a:pos x="0" y="249"/>
                </a:cxn>
                <a:cxn ang="0">
                  <a:pos x="0" y="281"/>
                </a:cxn>
                <a:cxn ang="0">
                  <a:pos x="0" y="314"/>
                </a:cxn>
                <a:cxn ang="0">
                  <a:pos x="0" y="347"/>
                </a:cxn>
                <a:cxn ang="0">
                  <a:pos x="0" y="380"/>
                </a:cxn>
                <a:cxn ang="0">
                  <a:pos x="22" y="412"/>
                </a:cxn>
                <a:cxn ang="0">
                  <a:pos x="55" y="434"/>
                </a:cxn>
                <a:cxn ang="0">
                  <a:pos x="88" y="445"/>
                </a:cxn>
                <a:cxn ang="0">
                  <a:pos x="131" y="445"/>
                </a:cxn>
                <a:cxn ang="0">
                  <a:pos x="164" y="445"/>
                </a:cxn>
                <a:cxn ang="0">
                  <a:pos x="153" y="432"/>
                </a:cxn>
              </a:cxnLst>
              <a:rect l="0" t="0" r="r" b="b"/>
              <a:pathLst>
                <a:path w="165" h="446">
                  <a:moveTo>
                    <a:pt x="9" y="0"/>
                  </a:moveTo>
                  <a:lnTo>
                    <a:pt x="11" y="52"/>
                  </a:lnTo>
                  <a:lnTo>
                    <a:pt x="11" y="85"/>
                  </a:lnTo>
                  <a:lnTo>
                    <a:pt x="0" y="118"/>
                  </a:lnTo>
                  <a:lnTo>
                    <a:pt x="0" y="151"/>
                  </a:lnTo>
                  <a:lnTo>
                    <a:pt x="0" y="183"/>
                  </a:lnTo>
                  <a:lnTo>
                    <a:pt x="0" y="216"/>
                  </a:lnTo>
                  <a:lnTo>
                    <a:pt x="0" y="249"/>
                  </a:lnTo>
                  <a:lnTo>
                    <a:pt x="0" y="281"/>
                  </a:lnTo>
                  <a:lnTo>
                    <a:pt x="0" y="314"/>
                  </a:lnTo>
                  <a:lnTo>
                    <a:pt x="0" y="347"/>
                  </a:lnTo>
                  <a:lnTo>
                    <a:pt x="0" y="380"/>
                  </a:lnTo>
                  <a:lnTo>
                    <a:pt x="22" y="412"/>
                  </a:lnTo>
                  <a:lnTo>
                    <a:pt x="55" y="434"/>
                  </a:lnTo>
                  <a:lnTo>
                    <a:pt x="88" y="445"/>
                  </a:lnTo>
                  <a:lnTo>
                    <a:pt x="131" y="445"/>
                  </a:lnTo>
                  <a:lnTo>
                    <a:pt x="164" y="445"/>
                  </a:lnTo>
                  <a:lnTo>
                    <a:pt x="153" y="432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055" name="Freeform 15"/>
            <p:cNvSpPr>
              <a:spLocks/>
            </p:cNvSpPr>
            <p:nvPr/>
          </p:nvSpPr>
          <p:spPr bwMode="auto">
            <a:xfrm>
              <a:off x="816" y="2976"/>
              <a:ext cx="145" cy="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6"/>
                </a:cxn>
                <a:cxn ang="0">
                  <a:pos x="2" y="79"/>
                </a:cxn>
                <a:cxn ang="0">
                  <a:pos x="2" y="111"/>
                </a:cxn>
                <a:cxn ang="0">
                  <a:pos x="2" y="144"/>
                </a:cxn>
                <a:cxn ang="0">
                  <a:pos x="2" y="177"/>
                </a:cxn>
                <a:cxn ang="0">
                  <a:pos x="2" y="209"/>
                </a:cxn>
                <a:cxn ang="0">
                  <a:pos x="2" y="242"/>
                </a:cxn>
                <a:cxn ang="0">
                  <a:pos x="2" y="275"/>
                </a:cxn>
                <a:cxn ang="0">
                  <a:pos x="2" y="308"/>
                </a:cxn>
                <a:cxn ang="0">
                  <a:pos x="2" y="340"/>
                </a:cxn>
                <a:cxn ang="0">
                  <a:pos x="2" y="373"/>
                </a:cxn>
                <a:cxn ang="0">
                  <a:pos x="2" y="406"/>
                </a:cxn>
                <a:cxn ang="0">
                  <a:pos x="2" y="439"/>
                </a:cxn>
                <a:cxn ang="0">
                  <a:pos x="2" y="471"/>
                </a:cxn>
                <a:cxn ang="0">
                  <a:pos x="13" y="504"/>
                </a:cxn>
                <a:cxn ang="0">
                  <a:pos x="24" y="537"/>
                </a:cxn>
                <a:cxn ang="0">
                  <a:pos x="35" y="569"/>
                </a:cxn>
                <a:cxn ang="0">
                  <a:pos x="68" y="591"/>
                </a:cxn>
                <a:cxn ang="0">
                  <a:pos x="100" y="602"/>
                </a:cxn>
                <a:cxn ang="0">
                  <a:pos x="133" y="602"/>
                </a:cxn>
                <a:cxn ang="0">
                  <a:pos x="144" y="624"/>
                </a:cxn>
              </a:cxnLst>
              <a:rect l="0" t="0" r="r" b="b"/>
              <a:pathLst>
                <a:path w="145" h="625">
                  <a:moveTo>
                    <a:pt x="0" y="0"/>
                  </a:moveTo>
                  <a:lnTo>
                    <a:pt x="2" y="46"/>
                  </a:lnTo>
                  <a:lnTo>
                    <a:pt x="2" y="79"/>
                  </a:lnTo>
                  <a:lnTo>
                    <a:pt x="2" y="111"/>
                  </a:lnTo>
                  <a:lnTo>
                    <a:pt x="2" y="144"/>
                  </a:lnTo>
                  <a:lnTo>
                    <a:pt x="2" y="177"/>
                  </a:lnTo>
                  <a:lnTo>
                    <a:pt x="2" y="209"/>
                  </a:lnTo>
                  <a:lnTo>
                    <a:pt x="2" y="242"/>
                  </a:lnTo>
                  <a:lnTo>
                    <a:pt x="2" y="275"/>
                  </a:lnTo>
                  <a:lnTo>
                    <a:pt x="2" y="308"/>
                  </a:lnTo>
                  <a:lnTo>
                    <a:pt x="2" y="340"/>
                  </a:lnTo>
                  <a:lnTo>
                    <a:pt x="2" y="373"/>
                  </a:lnTo>
                  <a:lnTo>
                    <a:pt x="2" y="406"/>
                  </a:lnTo>
                  <a:lnTo>
                    <a:pt x="2" y="439"/>
                  </a:lnTo>
                  <a:lnTo>
                    <a:pt x="2" y="471"/>
                  </a:lnTo>
                  <a:lnTo>
                    <a:pt x="13" y="504"/>
                  </a:lnTo>
                  <a:lnTo>
                    <a:pt x="24" y="537"/>
                  </a:lnTo>
                  <a:lnTo>
                    <a:pt x="35" y="569"/>
                  </a:lnTo>
                  <a:lnTo>
                    <a:pt x="68" y="591"/>
                  </a:lnTo>
                  <a:lnTo>
                    <a:pt x="100" y="602"/>
                  </a:lnTo>
                  <a:lnTo>
                    <a:pt x="133" y="602"/>
                  </a:lnTo>
                  <a:lnTo>
                    <a:pt x="144" y="624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056" name="Rectangle 16"/>
            <p:cNvSpPr>
              <a:spLocks noChangeArrowheads="1"/>
            </p:cNvSpPr>
            <p:nvPr/>
          </p:nvSpPr>
          <p:spPr bwMode="auto">
            <a:xfrm>
              <a:off x="4359" y="2481"/>
              <a:ext cx="1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</a:rPr>
                <a:t>Class:  Employee</a:t>
              </a:r>
            </a:p>
          </p:txBody>
        </p:sp>
        <p:sp>
          <p:nvSpPr>
            <p:cNvPr id="471057" name="Rectangle 17"/>
            <p:cNvSpPr>
              <a:spLocks noChangeArrowheads="1"/>
            </p:cNvSpPr>
            <p:nvPr/>
          </p:nvSpPr>
          <p:spPr bwMode="auto">
            <a:xfrm>
              <a:off x="1824" y="2400"/>
              <a:ext cx="9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 i="1">
                  <a:solidFill>
                    <a:schemeClr val="tx2"/>
                  </a:solidFill>
                </a:rPr>
                <a:t>Primary key</a:t>
              </a:r>
            </a:p>
          </p:txBody>
        </p:sp>
        <p:sp>
          <p:nvSpPr>
            <p:cNvPr id="471058" name="Line 18"/>
            <p:cNvSpPr>
              <a:spLocks noChangeShapeType="1"/>
            </p:cNvSpPr>
            <p:nvPr/>
          </p:nvSpPr>
          <p:spPr bwMode="auto">
            <a:xfrm flipH="1">
              <a:off x="1632" y="2592"/>
              <a:ext cx="720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IS 342 Class Notes">
  <a:themeElements>
    <a:clrScheme name="IS 342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2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 342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2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CJ 341 Class Notes</Template>
  <TotalTime>1668</TotalTime>
  <Pages>32</Pages>
  <Words>2728</Words>
  <Application>Microsoft Office PowerPoint</Application>
  <PresentationFormat>Letter Paper (8.5x11 in)</PresentationFormat>
  <Paragraphs>1133</Paragraphs>
  <Slides>47</Slides>
  <Notes>47</Notes>
  <HiddenSlides>4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8" baseType="lpstr">
      <vt:lpstr>Arial</vt:lpstr>
      <vt:lpstr>Arial Narrow</vt:lpstr>
      <vt:lpstr>Bookman Old Style</vt:lpstr>
      <vt:lpstr>Garamond</vt:lpstr>
      <vt:lpstr>Times New Roman</vt:lpstr>
      <vt:lpstr>Wingdings</vt:lpstr>
      <vt:lpstr>WP TypographicSymbols</vt:lpstr>
      <vt:lpstr>IS 342 Class Notes</vt:lpstr>
      <vt:lpstr>Clip</vt:lpstr>
      <vt:lpstr>Document</vt:lpstr>
      <vt:lpstr>Bitmap Image</vt:lpstr>
      <vt:lpstr>Database System Design</vt:lpstr>
      <vt:lpstr>Topics</vt:lpstr>
      <vt:lpstr>Overview</vt:lpstr>
      <vt:lpstr>The Need for Design</vt:lpstr>
      <vt:lpstr>Designing Systems</vt:lpstr>
      <vt:lpstr>Design Stages</vt:lpstr>
      <vt:lpstr>Initial Steps of Design</vt:lpstr>
      <vt:lpstr>Entities/Classes</vt:lpstr>
      <vt:lpstr>Definitions</vt:lpstr>
      <vt:lpstr>Unified Modeling Language (UML)</vt:lpstr>
      <vt:lpstr>Definitions</vt:lpstr>
      <vt:lpstr>Associations</vt:lpstr>
      <vt:lpstr>Class Diagram</vt:lpstr>
      <vt:lpstr>Sample Association Rules (Multiplicity)</vt:lpstr>
      <vt:lpstr>N-ary Associations</vt:lpstr>
      <vt:lpstr>N-ary Association Example</vt:lpstr>
      <vt:lpstr>Association Details: Aggregation</vt:lpstr>
      <vt:lpstr>Association Details: Composition</vt:lpstr>
      <vt:lpstr>Association Details: Generalization </vt:lpstr>
      <vt:lpstr>Inheritance</vt:lpstr>
      <vt:lpstr>Multiple Parents</vt:lpstr>
      <vt:lpstr>Association Details: Reflexive Relationship</vt:lpstr>
      <vt:lpstr>Defining Packages for High-Level Views</vt:lpstr>
      <vt:lpstr>PetStore Overview Class Diagram</vt:lpstr>
      <vt:lpstr>Pet Store Class Diagram: Access</vt:lpstr>
      <vt:lpstr>Data Types (Domain)</vt:lpstr>
      <vt:lpstr>Data Types (cont’d)</vt:lpstr>
      <vt:lpstr>Data Type Sizes</vt:lpstr>
      <vt:lpstr>Computed Attributes</vt:lpstr>
      <vt:lpstr>Event Examples</vt:lpstr>
      <vt:lpstr>Event Triggers</vt:lpstr>
      <vt:lpstr>Design Importance:  Large Projects</vt:lpstr>
      <vt:lpstr>Large Projects</vt:lpstr>
      <vt:lpstr>CASE Tools</vt:lpstr>
      <vt:lpstr>Rolling Thunder: Top-Level</vt:lpstr>
      <vt:lpstr>Rolling Thunder: Sales</vt:lpstr>
      <vt:lpstr>Rolling Thunder: Bicycle</vt:lpstr>
      <vt:lpstr>Rolling Thunder: Assembly</vt:lpstr>
      <vt:lpstr>Rolling Thunder: Purchasing</vt:lpstr>
      <vt:lpstr>Rolling Thunder: Location</vt:lpstr>
      <vt:lpstr>Rolling Thunder: Employee</vt:lpstr>
      <vt:lpstr>Rolling Thunder Combined</vt:lpstr>
      <vt:lpstr>Rolling Thunder: Combined</vt:lpstr>
      <vt:lpstr>Application Design</vt:lpstr>
      <vt:lpstr>REQUIRED HOMEWORK (1)</vt:lpstr>
      <vt:lpstr>REQUIRED HOMEWORK (2)</vt:lpstr>
      <vt:lpstr>DISCUSSION</vt:lpstr>
    </vt:vector>
  </TitlesOfParts>
  <Manager>Frank Vanecek, DBA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 Design</dc:title>
  <dc:subject>IS240 Lecture 3</dc:subject>
  <dc:creator>Jerry Post, PhD &amp; Michel E. Kabay, PhD, CISSP-ISSMP</dc:creator>
  <cp:keywords/>
  <dc:description>Updated 2007-01-30 (extended HW deadline)</dc:description>
  <cp:lastModifiedBy>Mich Kabay</cp:lastModifiedBy>
  <cp:revision>15</cp:revision>
  <cp:lastPrinted>2000-06-07T15:02:32Z</cp:lastPrinted>
  <dcterms:created xsi:type="dcterms:W3CDTF">2007-01-22T18:33:15Z</dcterms:created>
  <dcterms:modified xsi:type="dcterms:W3CDTF">2021-02-05T19:56:11Z</dcterms:modified>
  <cp:category/>
</cp:coreProperties>
</file>