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34"/>
  </p:notesMasterIdLst>
  <p:handoutMasterIdLst>
    <p:handoutMasterId r:id="rId35"/>
  </p:handoutMasterIdLst>
  <p:sldIdLst>
    <p:sldId id="257" r:id="rId2"/>
    <p:sldId id="599" r:id="rId3"/>
    <p:sldId id="601" r:id="rId4"/>
    <p:sldId id="602" r:id="rId5"/>
    <p:sldId id="603" r:id="rId6"/>
    <p:sldId id="604" r:id="rId7"/>
    <p:sldId id="605" r:id="rId8"/>
    <p:sldId id="606" r:id="rId9"/>
    <p:sldId id="607" r:id="rId10"/>
    <p:sldId id="608" r:id="rId11"/>
    <p:sldId id="609" r:id="rId12"/>
    <p:sldId id="610" r:id="rId13"/>
    <p:sldId id="611" r:id="rId14"/>
    <p:sldId id="612" r:id="rId15"/>
    <p:sldId id="613" r:id="rId16"/>
    <p:sldId id="614" r:id="rId17"/>
    <p:sldId id="615" r:id="rId18"/>
    <p:sldId id="616" r:id="rId19"/>
    <p:sldId id="617" r:id="rId20"/>
    <p:sldId id="618" r:id="rId21"/>
    <p:sldId id="619" r:id="rId22"/>
    <p:sldId id="620" r:id="rId23"/>
    <p:sldId id="621" r:id="rId24"/>
    <p:sldId id="622" r:id="rId25"/>
    <p:sldId id="623" r:id="rId26"/>
    <p:sldId id="624" r:id="rId27"/>
    <p:sldId id="625" r:id="rId28"/>
    <p:sldId id="626" r:id="rId29"/>
    <p:sldId id="627" r:id="rId30"/>
    <p:sldId id="628" r:id="rId31"/>
    <p:sldId id="634" r:id="rId32"/>
    <p:sldId id="578" r:id="rId33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90" autoAdjust="0"/>
    <p:restoredTop sz="86389" autoAdjust="0"/>
  </p:normalViewPr>
  <p:slideViewPr>
    <p:cSldViewPr>
      <p:cViewPr varScale="1">
        <p:scale>
          <a:sx n="65" d="100"/>
          <a:sy n="65" d="100"/>
        </p:scale>
        <p:origin x="-1234" y="-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  <p:sld r:id="rId16" collapse="1"/>
      <p:sld r:id="rId17" collapse="1"/>
      <p:sld r:id="rId18" collapse="1"/>
    </p:sldLst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8" d="100"/>
          <a:sy n="58" d="100"/>
        </p:scale>
        <p:origin x="-2726" y="-5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18.xml"/><Relationship Id="rId13" Type="http://schemas.openxmlformats.org/officeDocument/2006/relationships/slide" Target="slides/slide24.xml"/><Relationship Id="rId18" Type="http://schemas.openxmlformats.org/officeDocument/2006/relationships/slide" Target="slides/slide31.xml"/><Relationship Id="rId3" Type="http://schemas.openxmlformats.org/officeDocument/2006/relationships/slide" Target="slides/slide5.xml"/><Relationship Id="rId7" Type="http://schemas.openxmlformats.org/officeDocument/2006/relationships/slide" Target="slides/slide17.xml"/><Relationship Id="rId12" Type="http://schemas.openxmlformats.org/officeDocument/2006/relationships/slide" Target="slides/slide22.xml"/><Relationship Id="rId17" Type="http://schemas.openxmlformats.org/officeDocument/2006/relationships/slide" Target="slides/slide30.xml"/><Relationship Id="rId2" Type="http://schemas.openxmlformats.org/officeDocument/2006/relationships/slide" Target="slides/slide3.xml"/><Relationship Id="rId16" Type="http://schemas.openxmlformats.org/officeDocument/2006/relationships/slide" Target="slides/slide29.xml"/><Relationship Id="rId1" Type="http://schemas.openxmlformats.org/officeDocument/2006/relationships/slide" Target="slides/slide1.xml"/><Relationship Id="rId6" Type="http://schemas.openxmlformats.org/officeDocument/2006/relationships/slide" Target="slides/slide15.xml"/><Relationship Id="rId11" Type="http://schemas.openxmlformats.org/officeDocument/2006/relationships/slide" Target="slides/slide21.xml"/><Relationship Id="rId5" Type="http://schemas.openxmlformats.org/officeDocument/2006/relationships/slide" Target="slides/slide14.xml"/><Relationship Id="rId15" Type="http://schemas.openxmlformats.org/officeDocument/2006/relationships/slide" Target="slides/slide26.xml"/><Relationship Id="rId10" Type="http://schemas.openxmlformats.org/officeDocument/2006/relationships/slide" Target="slides/slide20.xml"/><Relationship Id="rId4" Type="http://schemas.openxmlformats.org/officeDocument/2006/relationships/slide" Target="slides/slide8.xml"/><Relationship Id="rId9" Type="http://schemas.openxmlformats.org/officeDocument/2006/relationships/slide" Target="slides/slide19.xml"/><Relationship Id="rId14" Type="http://schemas.openxmlformats.org/officeDocument/2006/relationships/slide" Target="slides/slide2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8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434975"/>
            <a:ext cx="6858000" cy="21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484" tIns="43243" rIns="86484" bIns="43243" numCol="1" anchor="t" anchorCtr="0" compatLnSpc="1">
            <a:prstTxWarp prst="textNoShape">
              <a:avLst/>
            </a:prstTxWarp>
          </a:bodyPr>
          <a:lstStyle>
            <a:lvl1pPr defTabSz="865188">
              <a:defRPr sz="1100" i="1">
                <a:latin typeface="Times New Roman" charset="0"/>
              </a:defRPr>
            </a:lvl1pPr>
          </a:lstStyle>
          <a:p>
            <a:r>
              <a:rPr lang="fr-CA"/>
              <a:t>IS 240 Class Notes</a:t>
            </a:r>
            <a:endParaRPr lang="en-US" dirty="0"/>
          </a:p>
        </p:txBody>
      </p:sp>
      <p:sp>
        <p:nvSpPr>
          <p:cNvPr id="5038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491538"/>
            <a:ext cx="68580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484" tIns="43243" rIns="86484" bIns="43243" numCol="1" anchor="b" anchorCtr="0" compatLnSpc="1">
            <a:prstTxWarp prst="textNoShape">
              <a:avLst/>
            </a:prstTxWarp>
          </a:bodyPr>
          <a:lstStyle>
            <a:lvl1pPr defTabSz="865188">
              <a:defRPr sz="1100" i="1">
                <a:latin typeface="Times New Roman" charset="0"/>
              </a:defRPr>
            </a:lvl1pPr>
          </a:lstStyle>
          <a:p>
            <a:fld id="{584CDBF6-2C11-4458-A1A8-59635D7FE7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320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143000" y="228600"/>
            <a:ext cx="4572000" cy="2286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22" tIns="45712" rIns="91422" bIns="45712" numCol="1" anchor="t" anchorCtr="0" compatLnSpc="1">
            <a:prstTxWarp prst="textNoShape">
              <a:avLst/>
            </a:prstTxWarp>
          </a:bodyPr>
          <a:lstStyle>
            <a:lvl1pPr defTabSz="912813">
              <a:defRPr sz="1200" i="1">
                <a:latin typeface="Garamond" pitchFamily="18" charset="0"/>
              </a:defRPr>
            </a:lvl1pPr>
          </a:lstStyle>
          <a:p>
            <a:r>
              <a:rPr lang="en-US"/>
              <a:t>IS 340  Class Notes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4588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066800" y="4354513"/>
            <a:ext cx="4724400" cy="4113212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  <a:effectLst/>
        </p:spPr>
        <p:txBody>
          <a:bodyPr vert="horz" wrap="square" lIns="91422" tIns="45712" rIns="91422" bIns="457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066800" y="8686800"/>
            <a:ext cx="4724400" cy="2286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22" tIns="45712" rIns="91422" bIns="45712" numCol="1" anchor="b" anchorCtr="0" compatLnSpc="1">
            <a:prstTxWarp prst="textNoShape">
              <a:avLst/>
            </a:prstTxWarp>
          </a:bodyPr>
          <a:lstStyle>
            <a:lvl1pPr algn="l" defTabSz="912813">
              <a:defRPr sz="900" i="1">
                <a:latin typeface="Garamond" pitchFamily="18" charset="0"/>
              </a:defRPr>
            </a:lvl1pPr>
          </a:lstStyle>
          <a:p>
            <a:r>
              <a:rPr lang="en-US"/>
              <a:t>Copyright © 2004 M. E. Kabay. All rights reserved.                                                                  Page </a:t>
            </a:r>
            <a:fld id="{7A41570A-DB67-490B-A594-5AC28C5E0BF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783032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000"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1143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000"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228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000"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3429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000"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000"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103DB104-6D09-48C2-A7E6-E504666D479A}" type="slidenum">
              <a:rPr lang="en-US"/>
              <a:pPr/>
              <a:t>1</a:t>
            </a:fld>
            <a:endParaRPr lang="en-US"/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4727575"/>
            <a:ext cx="4724400" cy="3740150"/>
          </a:xfrm>
          <a:ln>
            <a:headEnd/>
            <a:tailEnd/>
          </a:ln>
        </p:spPr>
        <p:txBody>
          <a:bodyPr/>
          <a:lstStyle/>
          <a:p>
            <a:pPr algn="ctr"/>
            <a:r>
              <a:rPr lang="en-US" sz="2000" b="1"/>
              <a:t>Class Notes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A7DFD663-AED3-4A3D-B7B2-265922F144B9}" type="slidenum">
              <a:rPr lang="en-US"/>
              <a:pPr/>
              <a:t>10</a:t>
            </a:fld>
            <a:endParaRPr lang="en-US"/>
          </a:p>
        </p:txBody>
      </p:sp>
      <p:sp>
        <p:nvSpPr>
          <p:cNvPr id="1073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/>
        </p:spPr>
      </p:sp>
      <p:sp>
        <p:nvSpPr>
          <p:cNvPr id="1073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D0556464-BA07-47D3-AC75-D5AED1C06B8F}" type="slidenum">
              <a:rPr lang="en-US"/>
              <a:pPr/>
              <a:t>11</a:t>
            </a:fld>
            <a:endParaRPr lang="en-US"/>
          </a:p>
        </p:txBody>
      </p:sp>
      <p:sp>
        <p:nvSpPr>
          <p:cNvPr id="1075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/>
        </p:spPr>
      </p:sp>
      <p:sp>
        <p:nvSpPr>
          <p:cNvPr id="1075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B6E22149-A2BA-44EE-B768-39981160382E}" type="slidenum">
              <a:rPr lang="en-US"/>
              <a:pPr/>
              <a:t>12</a:t>
            </a:fld>
            <a:endParaRPr lang="en-US"/>
          </a:p>
        </p:txBody>
      </p:sp>
      <p:sp>
        <p:nvSpPr>
          <p:cNvPr id="1077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/>
        </p:spPr>
      </p:sp>
      <p:sp>
        <p:nvSpPr>
          <p:cNvPr id="1077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A6C4A7FB-656E-42A0-8D0E-D37906815120}" type="slidenum">
              <a:rPr lang="en-US"/>
              <a:pPr/>
              <a:t>13</a:t>
            </a:fld>
            <a:endParaRPr lang="en-US"/>
          </a:p>
        </p:txBody>
      </p:sp>
      <p:sp>
        <p:nvSpPr>
          <p:cNvPr id="1079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/>
        </p:spPr>
      </p:sp>
      <p:sp>
        <p:nvSpPr>
          <p:cNvPr id="1079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2C1946A8-C41E-4F7D-A285-CA088AB88A6A}" type="slidenum">
              <a:rPr lang="en-US"/>
              <a:pPr/>
              <a:t>14</a:t>
            </a:fld>
            <a:endParaRPr lang="en-US"/>
          </a:p>
        </p:txBody>
      </p:sp>
      <p:sp>
        <p:nvSpPr>
          <p:cNvPr id="1081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/>
        </p:spPr>
      </p:sp>
      <p:sp>
        <p:nvSpPr>
          <p:cNvPr id="1081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01FB8318-5B04-4473-8358-252B68BAC08D}" type="slidenum">
              <a:rPr lang="en-US"/>
              <a:pPr/>
              <a:t>15</a:t>
            </a:fld>
            <a:endParaRPr lang="en-US"/>
          </a:p>
        </p:txBody>
      </p:sp>
      <p:sp>
        <p:nvSpPr>
          <p:cNvPr id="1083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/>
        </p:spPr>
      </p:sp>
      <p:sp>
        <p:nvSpPr>
          <p:cNvPr id="1083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495BB87E-F35D-42CB-AAAE-E82F964EC0EE}" type="slidenum">
              <a:rPr lang="en-US"/>
              <a:pPr/>
              <a:t>16</a:t>
            </a:fld>
            <a:endParaRPr lang="en-US"/>
          </a:p>
        </p:txBody>
      </p:sp>
      <p:sp>
        <p:nvSpPr>
          <p:cNvPr id="1085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/>
        </p:spPr>
      </p:sp>
      <p:sp>
        <p:nvSpPr>
          <p:cNvPr id="1085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3DE059B1-9204-4142-B74A-2D14189B4C18}" type="slidenum">
              <a:rPr lang="en-US"/>
              <a:pPr/>
              <a:t>17</a:t>
            </a:fld>
            <a:endParaRPr lang="en-US"/>
          </a:p>
        </p:txBody>
      </p:sp>
      <p:sp>
        <p:nvSpPr>
          <p:cNvPr id="1087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/>
        </p:spPr>
      </p:sp>
      <p:sp>
        <p:nvSpPr>
          <p:cNvPr id="1087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EAA3C363-8B8B-40DF-9B98-6C6083EFEA48}" type="slidenum">
              <a:rPr lang="en-US"/>
              <a:pPr/>
              <a:t>18</a:t>
            </a:fld>
            <a:endParaRPr lang="en-US"/>
          </a:p>
        </p:txBody>
      </p:sp>
      <p:sp>
        <p:nvSpPr>
          <p:cNvPr id="1089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/>
        </p:spPr>
      </p:sp>
      <p:sp>
        <p:nvSpPr>
          <p:cNvPr id="1089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72DF9FCC-90F8-49C7-BDED-C039433DBBC1}" type="slidenum">
              <a:rPr lang="en-US"/>
              <a:pPr/>
              <a:t>19</a:t>
            </a:fld>
            <a:endParaRPr lang="en-US"/>
          </a:p>
        </p:txBody>
      </p:sp>
      <p:sp>
        <p:nvSpPr>
          <p:cNvPr id="1091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/>
        </p:spPr>
      </p:sp>
      <p:sp>
        <p:nvSpPr>
          <p:cNvPr id="1091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DE4E6BDD-538B-441A-80C2-15B3CB574DA8}" type="slidenum">
              <a:rPr lang="en-US"/>
              <a:pPr/>
              <a:t>2</a:t>
            </a:fld>
            <a:endParaRPr lang="en-US"/>
          </a:p>
        </p:txBody>
      </p:sp>
      <p:sp>
        <p:nvSpPr>
          <p:cNvPr id="1026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6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4343400"/>
            <a:ext cx="4724400" cy="4114800"/>
          </a:xfrm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519D43A1-47F0-4EC9-A3B0-DDF188ECE294}" type="slidenum">
              <a:rPr lang="en-US"/>
              <a:pPr/>
              <a:t>20</a:t>
            </a:fld>
            <a:endParaRPr lang="en-US"/>
          </a:p>
        </p:txBody>
      </p:sp>
      <p:sp>
        <p:nvSpPr>
          <p:cNvPr id="1093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/>
        </p:spPr>
      </p:sp>
      <p:sp>
        <p:nvSpPr>
          <p:cNvPr id="1093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A2947350-B305-4DD8-9C48-9EDEAEC74D44}" type="slidenum">
              <a:rPr lang="en-US"/>
              <a:pPr/>
              <a:t>21</a:t>
            </a:fld>
            <a:endParaRPr lang="en-US"/>
          </a:p>
        </p:txBody>
      </p:sp>
      <p:sp>
        <p:nvSpPr>
          <p:cNvPr id="1095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/>
        </p:spPr>
      </p:sp>
      <p:sp>
        <p:nvSpPr>
          <p:cNvPr id="1095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C92BBE00-E4FE-472C-A7A6-8BCA72446DC9}" type="slidenum">
              <a:rPr lang="en-US"/>
              <a:pPr/>
              <a:t>22</a:t>
            </a:fld>
            <a:endParaRPr lang="en-US"/>
          </a:p>
        </p:txBody>
      </p:sp>
      <p:sp>
        <p:nvSpPr>
          <p:cNvPr id="1097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/>
        </p:spPr>
      </p:sp>
      <p:sp>
        <p:nvSpPr>
          <p:cNvPr id="1097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8591114E-E090-42A9-AA57-56C6FE2BE47A}" type="slidenum">
              <a:rPr lang="en-US"/>
              <a:pPr/>
              <a:t>23</a:t>
            </a:fld>
            <a:endParaRPr lang="en-US"/>
          </a:p>
        </p:txBody>
      </p:sp>
      <p:sp>
        <p:nvSpPr>
          <p:cNvPr id="1099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/>
        </p:spPr>
      </p:sp>
      <p:sp>
        <p:nvSpPr>
          <p:cNvPr id="1099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9DF7722D-47FE-4FAF-A982-FE6B2F9A5F0B}" type="slidenum">
              <a:rPr lang="en-US"/>
              <a:pPr/>
              <a:t>24</a:t>
            </a:fld>
            <a:endParaRPr lang="en-US"/>
          </a:p>
        </p:txBody>
      </p:sp>
      <p:sp>
        <p:nvSpPr>
          <p:cNvPr id="1101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/>
        </p:spPr>
      </p:sp>
      <p:sp>
        <p:nvSpPr>
          <p:cNvPr id="1101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FA21B954-99D8-42B4-8869-D786E772F549}" type="slidenum">
              <a:rPr lang="en-US"/>
              <a:pPr/>
              <a:t>25</a:t>
            </a:fld>
            <a:endParaRPr lang="en-US"/>
          </a:p>
        </p:txBody>
      </p:sp>
      <p:sp>
        <p:nvSpPr>
          <p:cNvPr id="1103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/>
        </p:spPr>
      </p:sp>
      <p:sp>
        <p:nvSpPr>
          <p:cNvPr id="1103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51C8E7E9-DEFF-451B-A53F-2F4B8EEFDA95}" type="slidenum">
              <a:rPr lang="en-US"/>
              <a:pPr/>
              <a:t>26</a:t>
            </a:fld>
            <a:endParaRPr lang="en-US"/>
          </a:p>
        </p:txBody>
      </p:sp>
      <p:sp>
        <p:nvSpPr>
          <p:cNvPr id="1105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/>
        </p:spPr>
      </p:sp>
      <p:sp>
        <p:nvSpPr>
          <p:cNvPr id="1105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93B16FDE-BA75-40B6-8183-28221C1C37D6}" type="slidenum">
              <a:rPr lang="en-US"/>
              <a:pPr/>
              <a:t>27</a:t>
            </a:fld>
            <a:endParaRPr lang="en-US"/>
          </a:p>
        </p:txBody>
      </p:sp>
      <p:sp>
        <p:nvSpPr>
          <p:cNvPr id="1107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/>
        </p:spPr>
      </p:sp>
      <p:sp>
        <p:nvSpPr>
          <p:cNvPr id="1107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D35B58DC-D31F-4B21-998C-8ECDF02E93D9}" type="slidenum">
              <a:rPr lang="en-US"/>
              <a:pPr/>
              <a:t>28</a:t>
            </a:fld>
            <a:endParaRPr lang="en-US"/>
          </a:p>
        </p:txBody>
      </p:sp>
      <p:sp>
        <p:nvSpPr>
          <p:cNvPr id="1110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/>
        </p:spPr>
      </p:sp>
      <p:sp>
        <p:nvSpPr>
          <p:cNvPr id="1110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33FF8735-E9E6-45B2-B35D-4BD52F902581}" type="slidenum">
              <a:rPr lang="en-US"/>
              <a:pPr/>
              <a:t>29</a:t>
            </a:fld>
            <a:endParaRPr lang="en-US"/>
          </a:p>
        </p:txBody>
      </p:sp>
      <p:sp>
        <p:nvSpPr>
          <p:cNvPr id="1112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/>
        </p:spPr>
      </p:sp>
      <p:sp>
        <p:nvSpPr>
          <p:cNvPr id="1112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44EC4EDA-0625-4530-9E69-D9DF241A1FDD}" type="slidenum">
              <a:rPr lang="en-US"/>
              <a:pPr/>
              <a:t>3</a:t>
            </a:fld>
            <a:endParaRPr lang="en-US"/>
          </a:p>
        </p:txBody>
      </p:sp>
      <p:sp>
        <p:nvSpPr>
          <p:cNvPr id="1058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/>
        </p:spPr>
      </p:sp>
      <p:sp>
        <p:nvSpPr>
          <p:cNvPr id="1058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807A2BE0-28CB-4082-9726-1BEED3EAFC67}" type="slidenum">
              <a:rPr lang="en-US"/>
              <a:pPr/>
              <a:t>30</a:t>
            </a:fld>
            <a:endParaRPr lang="en-US"/>
          </a:p>
        </p:txBody>
      </p:sp>
      <p:sp>
        <p:nvSpPr>
          <p:cNvPr id="1114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/>
        </p:spPr>
      </p:sp>
      <p:sp>
        <p:nvSpPr>
          <p:cNvPr id="1114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81D7FCF5-22ED-43D3-9502-23D86581E5C9}" type="slidenum">
              <a:rPr lang="en-US"/>
              <a:pPr/>
              <a:t>31</a:t>
            </a:fld>
            <a:endParaRPr lang="en-US"/>
          </a:p>
        </p:txBody>
      </p:sp>
      <p:sp>
        <p:nvSpPr>
          <p:cNvPr id="1126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/>
        </p:spPr>
      </p:sp>
      <p:sp>
        <p:nvSpPr>
          <p:cNvPr id="1126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D3635573-34D5-4DB9-BCBF-4789BB4F508F}" type="slidenum">
              <a:rPr lang="en-US"/>
              <a:pPr/>
              <a:t>32</a:t>
            </a:fld>
            <a:endParaRPr lang="en-US"/>
          </a:p>
        </p:txBody>
      </p:sp>
      <p:sp>
        <p:nvSpPr>
          <p:cNvPr id="74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3427" name="Rectangle 3"/>
          <p:cNvSpPr>
            <a:spLocks noGrp="1" noChangeArrowheads="1"/>
          </p:cNvSpPr>
          <p:nvPr>
            <p:ph type="body" idx="1"/>
          </p:nvPr>
        </p:nvSpPr>
        <p:spPr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5ED32DF2-B8E1-4E55-A3AD-47FA912AF681}" type="slidenum">
              <a:rPr lang="en-US"/>
              <a:pPr/>
              <a:t>4</a:t>
            </a:fld>
            <a:endParaRPr lang="en-US"/>
          </a:p>
        </p:txBody>
      </p:sp>
      <p:sp>
        <p:nvSpPr>
          <p:cNvPr id="1060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/>
        </p:spPr>
      </p:sp>
      <p:sp>
        <p:nvSpPr>
          <p:cNvPr id="1060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6082181F-912C-46CB-B4C7-66086CCDD98E}" type="slidenum">
              <a:rPr lang="en-US"/>
              <a:pPr/>
              <a:t>5</a:t>
            </a:fld>
            <a:endParaRPr lang="en-US"/>
          </a:p>
        </p:txBody>
      </p:sp>
      <p:sp>
        <p:nvSpPr>
          <p:cNvPr id="1062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/>
        </p:spPr>
      </p:sp>
      <p:sp>
        <p:nvSpPr>
          <p:cNvPr id="1062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4E00F952-0116-46EB-927D-4DD62BC4D230}" type="slidenum">
              <a:rPr lang="en-US"/>
              <a:pPr/>
              <a:t>6</a:t>
            </a:fld>
            <a:endParaRPr lang="en-US"/>
          </a:p>
        </p:txBody>
      </p:sp>
      <p:sp>
        <p:nvSpPr>
          <p:cNvPr id="1064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/>
        </p:spPr>
      </p:sp>
      <p:sp>
        <p:nvSpPr>
          <p:cNvPr id="1064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B58276D7-A868-4360-B6F0-5F48F966B5EB}" type="slidenum">
              <a:rPr lang="en-US"/>
              <a:pPr/>
              <a:t>7</a:t>
            </a:fld>
            <a:endParaRPr lang="en-US"/>
          </a:p>
        </p:txBody>
      </p:sp>
      <p:sp>
        <p:nvSpPr>
          <p:cNvPr id="1067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/>
        </p:spPr>
      </p:sp>
      <p:sp>
        <p:nvSpPr>
          <p:cNvPr id="1067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34A9BD46-A3D9-44DE-8D5C-7FC2D1638FE5}" type="slidenum">
              <a:rPr lang="en-US"/>
              <a:pPr/>
              <a:t>8</a:t>
            </a:fld>
            <a:endParaRPr lang="en-US"/>
          </a:p>
        </p:txBody>
      </p:sp>
      <p:sp>
        <p:nvSpPr>
          <p:cNvPr id="1069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/>
        </p:spPr>
      </p:sp>
      <p:sp>
        <p:nvSpPr>
          <p:cNvPr id="1069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80DB2867-3AC4-438D-AD42-9888D25D0E16}" type="slidenum">
              <a:rPr lang="en-US"/>
              <a:pPr/>
              <a:t>9</a:t>
            </a:fld>
            <a:endParaRPr lang="en-US"/>
          </a:p>
        </p:txBody>
      </p:sp>
      <p:sp>
        <p:nvSpPr>
          <p:cNvPr id="1071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/>
        </p:spPr>
      </p:sp>
      <p:sp>
        <p:nvSpPr>
          <p:cNvPr id="1071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62700" y="152400"/>
            <a:ext cx="1790700" cy="6172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152400"/>
            <a:ext cx="5219700" cy="6172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152400"/>
            <a:ext cx="716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676400"/>
            <a:ext cx="35052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35052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676400"/>
            <a:ext cx="35052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35052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D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98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152400"/>
            <a:ext cx="71628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SLIDE TITLE</a:t>
            </a:r>
          </a:p>
        </p:txBody>
      </p:sp>
      <p:sp>
        <p:nvSpPr>
          <p:cNvPr id="8898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676400"/>
            <a:ext cx="7162800" cy="4648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Body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89860" name="Rectangle 4"/>
          <p:cNvSpPr>
            <a:spLocks noChangeArrowheads="1"/>
          </p:cNvSpPr>
          <p:nvPr/>
        </p:nvSpPr>
        <p:spPr bwMode="auto">
          <a:xfrm>
            <a:off x="0" y="6494463"/>
            <a:ext cx="460375" cy="3635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/>
            <a:fld id="{1D885FC3-6EC3-4852-A23E-E36B969C9A11}" type="slidenum">
              <a:rPr lang="en-US" sz="1800" b="1"/>
              <a:pPr algn="l"/>
              <a:t>‹#›</a:t>
            </a:fld>
            <a:endParaRPr lang="en-US" sz="1800" b="1"/>
          </a:p>
        </p:txBody>
      </p:sp>
      <p:sp>
        <p:nvSpPr>
          <p:cNvPr id="889861" name="Text Box 5"/>
          <p:cNvSpPr txBox="1">
            <a:spLocks noChangeArrowheads="1"/>
          </p:cNvSpPr>
          <p:nvPr/>
        </p:nvSpPr>
        <p:spPr bwMode="auto">
          <a:xfrm>
            <a:off x="8839200" y="152400"/>
            <a:ext cx="18415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/>
            <a:endParaRPr lang="en-US" sz="2400">
              <a:latin typeface="Times New Roman" charset="0"/>
            </a:endParaRPr>
          </a:p>
        </p:txBody>
      </p:sp>
      <p:sp>
        <p:nvSpPr>
          <p:cNvPr id="889863" name="Text Box 7"/>
          <p:cNvSpPr txBox="1">
            <a:spLocks noChangeArrowheads="1"/>
          </p:cNvSpPr>
          <p:nvPr/>
        </p:nvSpPr>
        <p:spPr bwMode="auto">
          <a:xfrm>
            <a:off x="3352800" y="6642556"/>
            <a:ext cx="2449710" cy="21544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800" i="1" dirty="0"/>
              <a:t>Copyright © 2010 Jerry Post.   All rights reserved.</a:t>
            </a:r>
          </a:p>
        </p:txBody>
      </p:sp>
      <p:pic>
        <p:nvPicPr>
          <p:cNvPr id="889866" name="Picture 10" descr="NWU_2c_stacked_logo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696200" y="0"/>
            <a:ext cx="1447800" cy="1265238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</p:sldLayoutIdLst>
  <p:txStyles>
    <p:titleStyle>
      <a:lvl1pPr algn="l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+mj-lt"/>
          <a:ea typeface="+mj-ea"/>
          <a:cs typeface="+mj-cs"/>
        </a:defRPr>
      </a:lvl1pPr>
      <a:lvl2pPr algn="l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Bookman Old Style" pitchFamily="18" charset="0"/>
        </a:defRPr>
      </a:lvl2pPr>
      <a:lvl3pPr algn="l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Bookman Old Style" pitchFamily="18" charset="0"/>
        </a:defRPr>
      </a:lvl3pPr>
      <a:lvl4pPr algn="l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Bookman Old Style" pitchFamily="18" charset="0"/>
        </a:defRPr>
      </a:lvl4pPr>
      <a:lvl5pPr algn="l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Bookman Old Style" pitchFamily="18" charset="0"/>
        </a:defRPr>
      </a:lvl5pPr>
      <a:lvl6pPr marL="457200" algn="l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Bookman Old Style" pitchFamily="18" charset="0"/>
        </a:defRPr>
      </a:lvl6pPr>
      <a:lvl7pPr marL="914400" algn="l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Bookman Old Style" pitchFamily="18" charset="0"/>
        </a:defRPr>
      </a:lvl7pPr>
      <a:lvl8pPr marL="1371600" algn="l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Bookman Old Style" pitchFamily="18" charset="0"/>
        </a:defRPr>
      </a:lvl8pPr>
      <a:lvl9pPr marL="1828800" algn="l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Bookman Old Style" pitchFamily="18" charset="0"/>
        </a:defRPr>
      </a:lvl9pPr>
    </p:titleStyle>
    <p:bodyStyle>
      <a:lvl1pPr marL="285750" indent="-2857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Font typeface="Wingdings" pitchFamily="2" charset="2"/>
        <a:buChar char="Ø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q"/>
        <a:defRPr sz="2400"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Font typeface="Wingdings" pitchFamily="2" charset="2"/>
        <a:buChar char="ü"/>
        <a:defRPr sz="2400" b="1">
          <a:solidFill>
            <a:schemeClr val="tx1"/>
          </a:solidFill>
          <a:latin typeface="+mn-lt"/>
        </a:defRPr>
      </a:lvl3pPr>
      <a:lvl4pPr marL="15430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Font typeface="Wingdings" pitchFamily="2" charset="2"/>
        <a:buChar char="§"/>
        <a:defRPr sz="2400" b="1">
          <a:solidFill>
            <a:schemeClr val="tx1"/>
          </a:solidFill>
          <a:latin typeface="+mn-lt"/>
        </a:defRPr>
      </a:lvl4pPr>
      <a:lvl5pPr marL="20002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Char char="•"/>
        <a:defRPr sz="2400" b="1">
          <a:solidFill>
            <a:schemeClr val="tx1"/>
          </a:solidFill>
          <a:latin typeface="+mn-lt"/>
        </a:defRPr>
      </a:lvl5pPr>
      <a:lvl6pPr marL="24574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Char char="•"/>
        <a:defRPr sz="2400" b="1">
          <a:solidFill>
            <a:schemeClr val="tx1"/>
          </a:solidFill>
          <a:latin typeface="+mn-lt"/>
        </a:defRPr>
      </a:lvl6pPr>
      <a:lvl7pPr marL="29146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Char char="•"/>
        <a:defRPr sz="2400" b="1">
          <a:solidFill>
            <a:schemeClr val="tx1"/>
          </a:solidFill>
          <a:latin typeface="+mn-lt"/>
        </a:defRPr>
      </a:lvl7pPr>
      <a:lvl8pPr marL="33718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Char char="•"/>
        <a:defRPr sz="2400" b="1">
          <a:solidFill>
            <a:schemeClr val="tx1"/>
          </a:solidFill>
          <a:latin typeface="+mn-lt"/>
        </a:defRPr>
      </a:lvl8pPr>
      <a:lvl9pPr marL="38290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Char char="•"/>
        <a:defRPr sz="24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kabay@norwich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9144000" cy="3048000"/>
          </a:xfrm>
        </p:spPr>
        <p:txBody>
          <a:bodyPr/>
          <a:lstStyle/>
          <a:p>
            <a:pPr algn="ctr"/>
            <a:r>
              <a:rPr lang="en-US" sz="7200" dirty="0"/>
              <a:t>Data Normalization (1)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0" y="3429000"/>
            <a:ext cx="9144000" cy="3048000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n-US" sz="4000" dirty="0"/>
              <a:t>IS240 – DBMS</a:t>
            </a:r>
          </a:p>
          <a:p>
            <a:pPr algn="ctr">
              <a:buFont typeface="Wingdings" pitchFamily="2" charset="2"/>
              <a:buNone/>
            </a:pPr>
            <a:r>
              <a:rPr lang="en-US" sz="3600" dirty="0"/>
              <a:t>Lecture # 4 – 2010-02-01</a:t>
            </a:r>
          </a:p>
          <a:p>
            <a:pPr algn="ctr">
              <a:buFont typeface="Wingdings" pitchFamily="2" charset="2"/>
              <a:buNone/>
            </a:pPr>
            <a:r>
              <a:rPr lang="en-US" dirty="0"/>
              <a:t>M. E. Kabay, PhD, CISSP-ISSMP</a:t>
            </a:r>
          </a:p>
          <a:p>
            <a:pPr algn="ctr">
              <a:buFont typeface="Wingdings" pitchFamily="2" charset="2"/>
              <a:buNone/>
            </a:pPr>
            <a:r>
              <a:rPr lang="en-US" sz="2000" dirty="0"/>
              <a:t>Assoc. Prof. Information Assurance</a:t>
            </a:r>
            <a:br>
              <a:rPr lang="en-US" sz="2000" dirty="0"/>
            </a:br>
            <a:r>
              <a:rPr lang="en-US" sz="2000" dirty="0"/>
              <a:t>School of Business &amp; Management, Norwich University </a:t>
            </a:r>
          </a:p>
          <a:p>
            <a:pPr algn="ctr">
              <a:buFont typeface="Wingdings" pitchFamily="2" charset="2"/>
              <a:buNone/>
            </a:pPr>
            <a:r>
              <a:rPr lang="en-US" sz="2000" dirty="0">
                <a:hlinkClick r:id="rId3"/>
              </a:rPr>
              <a:t>mailto:mkabay@norwich.edu</a:t>
            </a:r>
            <a:r>
              <a:rPr lang="en-US" sz="2000" dirty="0"/>
              <a:t>                                  V: 802.479.7937</a:t>
            </a:r>
          </a:p>
          <a:p>
            <a:pPr algn="ctr">
              <a:buFont typeface="Wingdings" pitchFamily="2" charset="2"/>
              <a:buNone/>
            </a:pPr>
            <a:endParaRPr lang="en-US" sz="2000" dirty="0"/>
          </a:p>
        </p:txBody>
      </p:sp>
    </p:spTree>
  </p:cSld>
  <p:clrMapOvr>
    <a:masterClrMapping/>
  </p:clrMapOvr>
  <p:transition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2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/>
            <a:r>
              <a:rPr lang="en-US"/>
              <a:t>Client Billing Example</a:t>
            </a:r>
          </a:p>
        </p:txBody>
      </p:sp>
      <p:grpSp>
        <p:nvGrpSpPr>
          <p:cNvPr id="1072138" name="Group 10"/>
          <p:cNvGrpSpPr>
            <a:grpSpLocks/>
          </p:cNvGrpSpPr>
          <p:nvPr/>
        </p:nvGrpSpPr>
        <p:grpSpPr bwMode="auto">
          <a:xfrm>
            <a:off x="469900" y="1524000"/>
            <a:ext cx="8204200" cy="1905000"/>
            <a:chOff x="480" y="864"/>
            <a:chExt cx="5168" cy="1200"/>
          </a:xfrm>
        </p:grpSpPr>
        <p:sp>
          <p:nvSpPr>
            <p:cNvPr id="1072131" name="Rectangle 3"/>
            <p:cNvSpPr>
              <a:spLocks noChangeArrowheads="1"/>
            </p:cNvSpPr>
            <p:nvPr/>
          </p:nvSpPr>
          <p:spPr bwMode="auto">
            <a:xfrm>
              <a:off x="480" y="864"/>
              <a:ext cx="9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l"/>
              <a:r>
                <a:rPr lang="en-US" sz="1800" b="1"/>
                <a:t>Client Billing</a:t>
              </a:r>
            </a:p>
          </p:txBody>
        </p:sp>
        <p:sp>
          <p:nvSpPr>
            <p:cNvPr id="1072132" name="Rectangle 4"/>
            <p:cNvSpPr>
              <a:spLocks noChangeArrowheads="1"/>
            </p:cNvSpPr>
            <p:nvPr/>
          </p:nvSpPr>
          <p:spPr bwMode="auto">
            <a:xfrm>
              <a:off x="480" y="1152"/>
              <a:ext cx="5168" cy="912"/>
            </a:xfrm>
            <a:prstGeom prst="rect">
              <a:avLst/>
            </a:prstGeom>
            <a:solidFill>
              <a:srgbClr val="FFCC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l">
                <a:lnSpc>
                  <a:spcPct val="130000"/>
                </a:lnSpc>
              </a:pPr>
              <a:r>
                <a:rPr lang="en-US" sz="1700" b="1"/>
                <a:t>Client(</a:t>
              </a:r>
              <a:r>
                <a:rPr lang="en-US" sz="1700" b="1" u="sng"/>
                <a:t>ClientID</a:t>
              </a:r>
              <a:r>
                <a:rPr lang="en-US" sz="1700" b="1"/>
                <a:t>, Name, Address, BusinessType)</a:t>
              </a:r>
            </a:p>
            <a:p>
              <a:pPr algn="l">
                <a:lnSpc>
                  <a:spcPct val="130000"/>
                </a:lnSpc>
              </a:pPr>
              <a:r>
                <a:rPr lang="en-US" sz="1700" b="1"/>
                <a:t>Partner(</a:t>
              </a:r>
              <a:r>
                <a:rPr lang="en-US" sz="1700" b="1" u="sng"/>
                <a:t>PartnerID</a:t>
              </a:r>
              <a:r>
                <a:rPr lang="en-US" sz="1700" b="1"/>
                <a:t>, Name, Speciality, Office, Phone)</a:t>
              </a:r>
            </a:p>
            <a:p>
              <a:pPr algn="l">
                <a:lnSpc>
                  <a:spcPct val="130000"/>
                </a:lnSpc>
              </a:pPr>
              <a:r>
                <a:rPr lang="en-US" sz="1700" b="1"/>
                <a:t>PartnerAssignment(</a:t>
              </a:r>
              <a:r>
                <a:rPr lang="en-US" sz="1700" b="1" u="sng"/>
                <a:t>PartnerID</a:t>
              </a:r>
              <a:r>
                <a:rPr lang="en-US" sz="1700" b="1"/>
                <a:t>, </a:t>
              </a:r>
              <a:r>
                <a:rPr lang="en-US" sz="1700" b="1" u="sng"/>
                <a:t>ClientID</a:t>
              </a:r>
              <a:r>
                <a:rPr lang="en-US" sz="1700" b="1"/>
                <a:t>, DateAcquired)</a:t>
              </a:r>
            </a:p>
            <a:p>
              <a:pPr algn="l">
                <a:lnSpc>
                  <a:spcPct val="130000"/>
                </a:lnSpc>
              </a:pPr>
              <a:r>
                <a:rPr lang="en-US" sz="1700" b="1"/>
                <a:t>Billing(</a:t>
              </a:r>
              <a:r>
                <a:rPr lang="en-US" sz="1700" b="1" u="sng"/>
                <a:t>ClientID</a:t>
              </a:r>
              <a:r>
                <a:rPr lang="en-US" sz="1700" b="1"/>
                <a:t>, </a:t>
              </a:r>
              <a:r>
                <a:rPr lang="en-US" sz="1700" b="1" u="sng"/>
                <a:t>PartnerID</a:t>
              </a:r>
              <a:r>
                <a:rPr lang="en-US" sz="1700" b="1"/>
                <a:t>, </a:t>
              </a:r>
              <a:r>
                <a:rPr lang="en-US" sz="1700" b="1" u="sng"/>
                <a:t>Date/Time</a:t>
              </a:r>
              <a:r>
                <a:rPr lang="en-US" sz="1700" b="1"/>
                <a:t>, Item, Description, Hours, AmountBilled)</a:t>
              </a:r>
            </a:p>
          </p:txBody>
        </p:sp>
      </p:grpSp>
      <p:sp>
        <p:nvSpPr>
          <p:cNvPr id="1072133" name="Text Box 5"/>
          <p:cNvSpPr txBox="1">
            <a:spLocks noChangeArrowheads="1"/>
          </p:cNvSpPr>
          <p:nvPr/>
        </p:nvSpPr>
        <p:spPr bwMode="auto">
          <a:xfrm>
            <a:off x="1687513" y="4343400"/>
            <a:ext cx="5768975" cy="1006475"/>
          </a:xfrm>
          <a:prstGeom prst="rect">
            <a:avLst/>
          </a:prstGeom>
          <a:noFill/>
          <a:ln w="28575">
            <a:noFill/>
            <a:miter lim="800000"/>
            <a:headEnd type="none" w="sm" len="sm"/>
            <a:tailEnd type="none" w="sm" len="lg"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 b="1"/>
              <a:t>Each partner can be assigned many clients.</a:t>
            </a:r>
          </a:p>
          <a:p>
            <a:pPr algn="l"/>
            <a:endParaRPr lang="en-US" b="1"/>
          </a:p>
          <a:p>
            <a:pPr algn="l"/>
            <a:r>
              <a:rPr lang="en-US" b="1"/>
              <a:t>Each client can be assigned to many partners.</a:t>
            </a:r>
          </a:p>
        </p:txBody>
      </p:sp>
      <p:sp>
        <p:nvSpPr>
          <p:cNvPr id="1072137" name="Text Box 9"/>
          <p:cNvSpPr txBox="1">
            <a:spLocks noChangeArrowheads="1"/>
          </p:cNvSpPr>
          <p:nvPr/>
        </p:nvSpPr>
        <p:spPr bwMode="auto">
          <a:xfrm>
            <a:off x="173038" y="3733800"/>
            <a:ext cx="1414462" cy="33655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 i="1"/>
              <a:t>Table names</a:t>
            </a:r>
          </a:p>
        </p:txBody>
      </p:sp>
      <p:sp>
        <p:nvSpPr>
          <p:cNvPr id="1072141" name="Freeform 13"/>
          <p:cNvSpPr>
            <a:spLocks/>
          </p:cNvSpPr>
          <p:nvPr/>
        </p:nvSpPr>
        <p:spPr bwMode="auto">
          <a:xfrm>
            <a:off x="228600" y="3200400"/>
            <a:ext cx="304800" cy="533400"/>
          </a:xfrm>
          <a:custGeom>
            <a:avLst/>
            <a:gdLst/>
            <a:ahLst/>
            <a:cxnLst>
              <a:cxn ang="0">
                <a:pos x="72" y="456"/>
              </a:cxn>
              <a:cxn ang="0">
                <a:pos x="24" y="72"/>
              </a:cxn>
              <a:cxn ang="0">
                <a:pos x="216" y="24"/>
              </a:cxn>
            </a:cxnLst>
            <a:rect l="0" t="0" r="r" b="b"/>
            <a:pathLst>
              <a:path w="216" h="456">
                <a:moveTo>
                  <a:pt x="72" y="456"/>
                </a:moveTo>
                <a:cubicBezTo>
                  <a:pt x="36" y="300"/>
                  <a:pt x="0" y="144"/>
                  <a:pt x="24" y="72"/>
                </a:cubicBezTo>
                <a:cubicBezTo>
                  <a:pt x="48" y="0"/>
                  <a:pt x="184" y="32"/>
                  <a:pt x="216" y="2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72142" name="Freeform 14"/>
          <p:cNvSpPr>
            <a:spLocks/>
          </p:cNvSpPr>
          <p:nvPr/>
        </p:nvSpPr>
        <p:spPr bwMode="auto">
          <a:xfrm>
            <a:off x="152400" y="2819400"/>
            <a:ext cx="381000" cy="990600"/>
          </a:xfrm>
          <a:custGeom>
            <a:avLst/>
            <a:gdLst/>
            <a:ahLst/>
            <a:cxnLst>
              <a:cxn ang="0">
                <a:pos x="72" y="456"/>
              </a:cxn>
              <a:cxn ang="0">
                <a:pos x="24" y="72"/>
              </a:cxn>
              <a:cxn ang="0">
                <a:pos x="216" y="24"/>
              </a:cxn>
            </a:cxnLst>
            <a:rect l="0" t="0" r="r" b="b"/>
            <a:pathLst>
              <a:path w="216" h="456">
                <a:moveTo>
                  <a:pt x="72" y="456"/>
                </a:moveTo>
                <a:cubicBezTo>
                  <a:pt x="36" y="300"/>
                  <a:pt x="0" y="144"/>
                  <a:pt x="24" y="72"/>
                </a:cubicBezTo>
                <a:cubicBezTo>
                  <a:pt x="48" y="0"/>
                  <a:pt x="184" y="32"/>
                  <a:pt x="216" y="2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72143" name="Freeform 15"/>
          <p:cNvSpPr>
            <a:spLocks/>
          </p:cNvSpPr>
          <p:nvPr/>
        </p:nvSpPr>
        <p:spPr bwMode="auto">
          <a:xfrm>
            <a:off x="1511300" y="3048000"/>
            <a:ext cx="1231900" cy="1447800"/>
          </a:xfrm>
          <a:custGeom>
            <a:avLst/>
            <a:gdLst/>
            <a:ahLst/>
            <a:cxnLst>
              <a:cxn ang="0">
                <a:pos x="152" y="912"/>
              </a:cxn>
              <a:cxn ang="0">
                <a:pos x="104" y="672"/>
              </a:cxn>
              <a:cxn ang="0">
                <a:pos x="776" y="0"/>
              </a:cxn>
            </a:cxnLst>
            <a:rect l="0" t="0" r="r" b="b"/>
            <a:pathLst>
              <a:path w="776" h="912">
                <a:moveTo>
                  <a:pt x="152" y="912"/>
                </a:moveTo>
                <a:cubicBezTo>
                  <a:pt x="76" y="868"/>
                  <a:pt x="0" y="824"/>
                  <a:pt x="104" y="672"/>
                </a:cubicBezTo>
                <a:cubicBezTo>
                  <a:pt x="208" y="520"/>
                  <a:pt x="664" y="120"/>
                  <a:pt x="776" y="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72145" name="Freeform 17"/>
          <p:cNvSpPr>
            <a:spLocks/>
          </p:cNvSpPr>
          <p:nvPr/>
        </p:nvSpPr>
        <p:spPr bwMode="auto">
          <a:xfrm>
            <a:off x="4267200" y="3048000"/>
            <a:ext cx="3873500" cy="2057400"/>
          </a:xfrm>
          <a:custGeom>
            <a:avLst/>
            <a:gdLst/>
            <a:ahLst/>
            <a:cxnLst>
              <a:cxn ang="0">
                <a:pos x="1968" y="1296"/>
              </a:cxn>
              <a:cxn ang="0">
                <a:pos x="2112" y="720"/>
              </a:cxn>
              <a:cxn ang="0">
                <a:pos x="0" y="0"/>
              </a:cxn>
            </a:cxnLst>
            <a:rect l="0" t="0" r="r" b="b"/>
            <a:pathLst>
              <a:path w="2440" h="1296">
                <a:moveTo>
                  <a:pt x="1968" y="1296"/>
                </a:moveTo>
                <a:cubicBezTo>
                  <a:pt x="2204" y="1116"/>
                  <a:pt x="2440" y="936"/>
                  <a:pt x="2112" y="720"/>
                </a:cubicBezTo>
                <a:cubicBezTo>
                  <a:pt x="1784" y="504"/>
                  <a:pt x="892" y="252"/>
                  <a:pt x="0" y="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179" name="Rectangle 3"/>
          <p:cNvSpPr>
            <a:spLocks noChangeArrowheads="1"/>
          </p:cNvSpPr>
          <p:nvPr/>
        </p:nvSpPr>
        <p:spPr bwMode="auto">
          <a:xfrm>
            <a:off x="762000" y="1828800"/>
            <a:ext cx="8194675" cy="1901825"/>
          </a:xfrm>
          <a:prstGeom prst="rect">
            <a:avLst/>
          </a:prstGeom>
          <a:solidFill>
            <a:srgbClr val="FFCC66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l">
              <a:lnSpc>
                <a:spcPct val="175000"/>
              </a:lnSpc>
            </a:pPr>
            <a:r>
              <a:rPr lang="en-US" sz="1700" b="1"/>
              <a:t>Client(</a:t>
            </a:r>
            <a:r>
              <a:rPr lang="en-US" sz="1700" b="1" u="sng"/>
              <a:t>ClientID</a:t>
            </a:r>
            <a:r>
              <a:rPr lang="en-US" sz="1700" b="1"/>
              <a:t>, Name, Address, BusinessType)</a:t>
            </a:r>
          </a:p>
          <a:p>
            <a:pPr algn="l">
              <a:lnSpc>
                <a:spcPct val="175000"/>
              </a:lnSpc>
            </a:pPr>
            <a:r>
              <a:rPr lang="en-US" sz="1700" b="1"/>
              <a:t>Partner(</a:t>
            </a:r>
            <a:r>
              <a:rPr lang="en-US" sz="1700" b="1" u="sng"/>
              <a:t>PartnerID</a:t>
            </a:r>
            <a:r>
              <a:rPr lang="en-US" sz="1700" b="1"/>
              <a:t>, Name, Speciality, Office, Phone)</a:t>
            </a:r>
          </a:p>
          <a:p>
            <a:pPr algn="l">
              <a:lnSpc>
                <a:spcPct val="175000"/>
              </a:lnSpc>
            </a:pPr>
            <a:r>
              <a:rPr lang="en-US" sz="1700" b="1"/>
              <a:t>PartnerAssignment(PartnerID, </a:t>
            </a:r>
            <a:r>
              <a:rPr lang="en-US" sz="1700" b="1" u="sng"/>
              <a:t>ClientID</a:t>
            </a:r>
            <a:r>
              <a:rPr lang="en-US" sz="1700" b="1"/>
              <a:t>, DateAcquired)</a:t>
            </a:r>
          </a:p>
          <a:p>
            <a:pPr algn="l">
              <a:lnSpc>
                <a:spcPct val="175000"/>
              </a:lnSpc>
            </a:pPr>
            <a:r>
              <a:rPr lang="en-US" sz="1700" b="1"/>
              <a:t>Billing(</a:t>
            </a:r>
            <a:r>
              <a:rPr lang="en-US" sz="1700" b="1" u="sng"/>
              <a:t>ClientID</a:t>
            </a:r>
            <a:r>
              <a:rPr lang="en-US" sz="1700" b="1"/>
              <a:t>, </a:t>
            </a:r>
            <a:r>
              <a:rPr lang="en-US" sz="1700" b="1" u="sng"/>
              <a:t>PartnerID</a:t>
            </a:r>
            <a:r>
              <a:rPr lang="en-US" sz="1700" b="1"/>
              <a:t>, </a:t>
            </a:r>
            <a:r>
              <a:rPr lang="en-US" sz="1700" b="1" u="sng"/>
              <a:t>Date/Time</a:t>
            </a:r>
            <a:r>
              <a:rPr lang="en-US" sz="1700" b="1"/>
              <a:t>, Item, Description, Hours, AmountBilled)</a:t>
            </a:r>
          </a:p>
        </p:txBody>
      </p:sp>
      <p:sp>
        <p:nvSpPr>
          <p:cNvPr id="1074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/>
            <a:r>
              <a:rPr lang="en-US"/>
              <a:t>Client Billing: Unusual </a:t>
            </a:r>
            <a:br>
              <a:rPr lang="en-US"/>
            </a:br>
            <a:r>
              <a:rPr lang="en-US"/>
              <a:t>Business Rules</a:t>
            </a:r>
          </a:p>
        </p:txBody>
      </p:sp>
      <p:sp>
        <p:nvSpPr>
          <p:cNvPr id="1074191" name="Rectangle 15"/>
          <p:cNvSpPr>
            <a:spLocks noGrp="1" noChangeArrowheads="1"/>
          </p:cNvSpPr>
          <p:nvPr>
            <p:ph type="body" idx="1"/>
          </p:nvPr>
        </p:nvSpPr>
        <p:spPr>
          <a:xfrm>
            <a:off x="990600" y="4191000"/>
            <a:ext cx="7543800" cy="2362200"/>
          </a:xfrm>
        </p:spPr>
        <p:txBody>
          <a:bodyPr/>
          <a:lstStyle/>
          <a:p>
            <a:r>
              <a:rPr lang="en-US"/>
              <a:t>Suppose </a:t>
            </a:r>
            <a:r>
              <a:rPr lang="en-US" i="1"/>
              <a:t>each client</a:t>
            </a:r>
            <a:r>
              <a:rPr lang="en-US"/>
              <a:t> is assigned to </a:t>
            </a:r>
            <a:r>
              <a:rPr lang="en-US" i="1"/>
              <a:t>exactly one partner</a:t>
            </a:r>
            <a:r>
              <a:rPr lang="en-US"/>
              <a:t>.</a:t>
            </a:r>
          </a:p>
          <a:p>
            <a:r>
              <a:rPr lang="en-US"/>
              <a:t>Cannot key </a:t>
            </a:r>
            <a:r>
              <a:rPr lang="en-US" i="1"/>
              <a:t>PartnerID</a:t>
            </a:r>
            <a:r>
              <a:rPr lang="en-US"/>
              <a:t>.</a:t>
            </a:r>
          </a:p>
          <a:p>
            <a:r>
              <a:rPr lang="en-US"/>
              <a:t>Would combine </a:t>
            </a:r>
            <a:r>
              <a:rPr lang="en-US" i="1"/>
              <a:t>Client</a:t>
            </a:r>
            <a:r>
              <a:rPr lang="en-US"/>
              <a:t> and </a:t>
            </a:r>
            <a:r>
              <a:rPr lang="en-US" i="1"/>
              <a:t>PartnerAssignment</a:t>
            </a:r>
            <a:r>
              <a:rPr lang="en-US"/>
              <a:t> tables, since they have the same key.</a:t>
            </a:r>
          </a:p>
          <a:p>
            <a:pPr>
              <a:buFont typeface="Wingdings" pitchFamily="2" charset="2"/>
              <a:buNone/>
            </a:pPr>
            <a:endParaRPr lang="en-US"/>
          </a:p>
        </p:txBody>
      </p:sp>
      <p:sp>
        <p:nvSpPr>
          <p:cNvPr id="1074182" name="Rectangle 6"/>
          <p:cNvSpPr>
            <a:spLocks noChangeArrowheads="1"/>
          </p:cNvSpPr>
          <p:nvPr/>
        </p:nvSpPr>
        <p:spPr bwMode="auto">
          <a:xfrm>
            <a:off x="7543800" y="2362200"/>
            <a:ext cx="1019175" cy="33655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 sz="1600" b="1"/>
              <a:t>combine</a:t>
            </a:r>
          </a:p>
        </p:txBody>
      </p:sp>
      <p:sp>
        <p:nvSpPr>
          <p:cNvPr id="1074185" name="Freeform 9"/>
          <p:cNvSpPr>
            <a:spLocks/>
          </p:cNvSpPr>
          <p:nvPr/>
        </p:nvSpPr>
        <p:spPr bwMode="auto">
          <a:xfrm>
            <a:off x="292100" y="2743200"/>
            <a:ext cx="2908300" cy="2209800"/>
          </a:xfrm>
          <a:custGeom>
            <a:avLst/>
            <a:gdLst/>
            <a:ahLst/>
            <a:cxnLst>
              <a:cxn ang="0">
                <a:pos x="344" y="1392"/>
              </a:cxn>
              <a:cxn ang="0">
                <a:pos x="8" y="432"/>
              </a:cxn>
              <a:cxn ang="0">
                <a:pos x="392" y="48"/>
              </a:cxn>
              <a:cxn ang="0">
                <a:pos x="1832" y="144"/>
              </a:cxn>
            </a:cxnLst>
            <a:rect l="0" t="0" r="r" b="b"/>
            <a:pathLst>
              <a:path w="1832" h="1392">
                <a:moveTo>
                  <a:pt x="344" y="1392"/>
                </a:moveTo>
                <a:cubicBezTo>
                  <a:pt x="172" y="1024"/>
                  <a:pt x="0" y="656"/>
                  <a:pt x="8" y="432"/>
                </a:cubicBezTo>
                <a:cubicBezTo>
                  <a:pt x="16" y="208"/>
                  <a:pt x="88" y="96"/>
                  <a:pt x="392" y="48"/>
                </a:cubicBezTo>
                <a:cubicBezTo>
                  <a:pt x="696" y="0"/>
                  <a:pt x="1264" y="72"/>
                  <a:pt x="1832" y="14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74186" name="Freeform 10"/>
          <p:cNvSpPr>
            <a:spLocks/>
          </p:cNvSpPr>
          <p:nvPr/>
        </p:nvSpPr>
        <p:spPr bwMode="auto">
          <a:xfrm>
            <a:off x="2286000" y="1435100"/>
            <a:ext cx="5181600" cy="1079500"/>
          </a:xfrm>
          <a:custGeom>
            <a:avLst/>
            <a:gdLst/>
            <a:ahLst/>
            <a:cxnLst>
              <a:cxn ang="0">
                <a:pos x="3264" y="680"/>
              </a:cxn>
              <a:cxn ang="0">
                <a:pos x="1584" y="56"/>
              </a:cxn>
              <a:cxn ang="0">
                <a:pos x="0" y="344"/>
              </a:cxn>
            </a:cxnLst>
            <a:rect l="0" t="0" r="r" b="b"/>
            <a:pathLst>
              <a:path w="3264" h="680">
                <a:moveTo>
                  <a:pt x="3264" y="680"/>
                </a:moveTo>
                <a:cubicBezTo>
                  <a:pt x="2696" y="396"/>
                  <a:pt x="2128" y="112"/>
                  <a:pt x="1584" y="56"/>
                </a:cubicBezTo>
                <a:cubicBezTo>
                  <a:pt x="1040" y="0"/>
                  <a:pt x="272" y="296"/>
                  <a:pt x="0" y="34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74189" name="Freeform 13"/>
          <p:cNvSpPr>
            <a:spLocks/>
          </p:cNvSpPr>
          <p:nvPr/>
        </p:nvSpPr>
        <p:spPr bwMode="auto">
          <a:xfrm>
            <a:off x="4279900" y="2590800"/>
            <a:ext cx="3187700" cy="304800"/>
          </a:xfrm>
          <a:custGeom>
            <a:avLst/>
            <a:gdLst/>
            <a:ahLst/>
            <a:cxnLst>
              <a:cxn ang="0">
                <a:pos x="2008" y="0"/>
              </a:cxn>
              <a:cxn ang="0">
                <a:pos x="328" y="144"/>
              </a:cxn>
              <a:cxn ang="0">
                <a:pos x="40" y="192"/>
              </a:cxn>
            </a:cxnLst>
            <a:rect l="0" t="0" r="r" b="b"/>
            <a:pathLst>
              <a:path w="2008" h="192">
                <a:moveTo>
                  <a:pt x="2008" y="0"/>
                </a:moveTo>
                <a:cubicBezTo>
                  <a:pt x="1332" y="56"/>
                  <a:pt x="656" y="112"/>
                  <a:pt x="328" y="144"/>
                </a:cubicBezTo>
                <a:cubicBezTo>
                  <a:pt x="0" y="176"/>
                  <a:pt x="20" y="184"/>
                  <a:pt x="40" y="192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6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/>
            <a:r>
              <a:rPr lang="en-US"/>
              <a:t>Client Billing: More Likely Assumptions</a:t>
            </a:r>
          </a:p>
        </p:txBody>
      </p:sp>
      <p:sp>
        <p:nvSpPr>
          <p:cNvPr id="10762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990600" y="3276600"/>
            <a:ext cx="7162800" cy="3276600"/>
          </a:xfrm>
        </p:spPr>
        <p:txBody>
          <a:bodyPr/>
          <a:lstStyle/>
          <a:p>
            <a:r>
              <a:rPr lang="en-US" sz="2000"/>
              <a:t>More realistic assumptions for a large firm.</a:t>
            </a:r>
          </a:p>
          <a:p>
            <a:pPr lvl="1"/>
            <a:r>
              <a:rPr lang="en-US" sz="2000" i="1"/>
              <a:t>Each Partner may work with many clients.</a:t>
            </a:r>
          </a:p>
          <a:p>
            <a:pPr lvl="1"/>
            <a:r>
              <a:rPr lang="en-US" sz="2000" i="1"/>
              <a:t>Each client may work with many partners.</a:t>
            </a:r>
          </a:p>
          <a:p>
            <a:pPr lvl="1"/>
            <a:r>
              <a:rPr lang="en-US" sz="2000"/>
              <a:t>Each partner and client may work together many times.</a:t>
            </a:r>
          </a:p>
          <a:p>
            <a:r>
              <a:rPr lang="en-US" sz="2000"/>
              <a:t>The identifying feature is the date/time of the service.</a:t>
            </a:r>
          </a:p>
          <a:p>
            <a:pPr>
              <a:buFont typeface="Wingdings" pitchFamily="2" charset="2"/>
              <a:buNone/>
            </a:pPr>
            <a:endParaRPr lang="en-US" sz="2000"/>
          </a:p>
          <a:p>
            <a:r>
              <a:rPr lang="en-US" sz="2000" i="1"/>
              <a:t>What happens if we do not include Date/Time as a key?</a:t>
            </a:r>
          </a:p>
        </p:txBody>
      </p:sp>
      <p:grpSp>
        <p:nvGrpSpPr>
          <p:cNvPr id="1076231" name="Group 7"/>
          <p:cNvGrpSpPr>
            <a:grpSpLocks/>
          </p:cNvGrpSpPr>
          <p:nvPr/>
        </p:nvGrpSpPr>
        <p:grpSpPr bwMode="auto">
          <a:xfrm>
            <a:off x="381000" y="1600200"/>
            <a:ext cx="7874000" cy="1508125"/>
            <a:chOff x="240" y="1200"/>
            <a:chExt cx="4960" cy="950"/>
          </a:xfrm>
        </p:grpSpPr>
        <p:sp>
          <p:nvSpPr>
            <p:cNvPr id="1076227" name="Rectangle 3"/>
            <p:cNvSpPr>
              <a:spLocks noChangeArrowheads="1"/>
            </p:cNvSpPr>
            <p:nvPr/>
          </p:nvSpPr>
          <p:spPr bwMode="auto">
            <a:xfrm>
              <a:off x="240" y="1440"/>
              <a:ext cx="4960" cy="710"/>
            </a:xfrm>
            <a:prstGeom prst="rect">
              <a:avLst/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l">
                <a:tabLst>
                  <a:tab pos="857250" algn="l"/>
                  <a:tab pos="2000250" algn="l"/>
                  <a:tab pos="3370263" algn="l"/>
                  <a:tab pos="3941763" algn="l"/>
                  <a:tab pos="5595938" algn="l"/>
                  <a:tab pos="6286500" algn="l"/>
                </a:tabLst>
              </a:pPr>
              <a:r>
                <a:rPr lang="en-US" sz="1700" b="1" i="1" u="sng"/>
                <a:t>ClientID</a:t>
              </a:r>
              <a:r>
                <a:rPr lang="en-US" sz="1700" b="1" i="1"/>
                <a:t>	</a:t>
              </a:r>
              <a:r>
                <a:rPr lang="en-US" sz="1700" b="1" i="1" u="sng"/>
                <a:t>PartnerID</a:t>
              </a:r>
              <a:r>
                <a:rPr lang="en-US" sz="1700" b="1" i="1"/>
                <a:t>	</a:t>
              </a:r>
              <a:r>
                <a:rPr lang="en-US" sz="1700" b="1" i="1" u="sng"/>
                <a:t>Date/Time</a:t>
              </a:r>
              <a:r>
                <a:rPr lang="en-US" sz="1700" b="1" i="1"/>
                <a:t>	Item	Description	Hours	AmountBilled</a:t>
              </a:r>
            </a:p>
            <a:p>
              <a:pPr algn="l">
                <a:tabLst>
                  <a:tab pos="857250" algn="l"/>
                  <a:tab pos="2000250" algn="l"/>
                  <a:tab pos="3370263" algn="l"/>
                  <a:tab pos="3941763" algn="l"/>
                  <a:tab pos="5595938" algn="l"/>
                  <a:tab pos="6286500" algn="l"/>
                </a:tabLst>
              </a:pPr>
              <a:r>
                <a:rPr lang="en-US" sz="1700" b="1"/>
                <a:t>115	963	8-4-04 10:03	967	Stress analysis	2	$500</a:t>
              </a:r>
            </a:p>
            <a:p>
              <a:pPr algn="l">
                <a:tabLst>
                  <a:tab pos="857250" algn="l"/>
                  <a:tab pos="2000250" algn="l"/>
                  <a:tab pos="3370263" algn="l"/>
                  <a:tab pos="3941763" algn="l"/>
                  <a:tab pos="5595938" algn="l"/>
                  <a:tab pos="6286500" algn="l"/>
                </a:tabLst>
              </a:pPr>
              <a:r>
                <a:rPr lang="en-US" sz="1700" b="1"/>
                <a:t>295	967	8-5-04 11:15	754	New Design	3	$750</a:t>
              </a:r>
            </a:p>
            <a:p>
              <a:pPr algn="l">
                <a:tabLst>
                  <a:tab pos="857250" algn="l"/>
                  <a:tab pos="2000250" algn="l"/>
                  <a:tab pos="3370263" algn="l"/>
                  <a:tab pos="3941763" algn="l"/>
                  <a:tab pos="5595938" algn="l"/>
                  <a:tab pos="6286500" algn="l"/>
                </a:tabLst>
              </a:pPr>
              <a:r>
                <a:rPr lang="en-US" sz="1700" b="1"/>
                <a:t>115	963	8-8-04 09:30	967	Stress analysis	2.5	$650</a:t>
              </a:r>
            </a:p>
          </p:txBody>
        </p:sp>
        <p:sp>
          <p:nvSpPr>
            <p:cNvPr id="1076228" name="Rectangle 4"/>
            <p:cNvSpPr>
              <a:spLocks noChangeArrowheads="1"/>
            </p:cNvSpPr>
            <p:nvPr/>
          </p:nvSpPr>
          <p:spPr bwMode="auto">
            <a:xfrm>
              <a:off x="240" y="1200"/>
              <a:ext cx="508" cy="212"/>
            </a:xfrm>
            <a:prstGeom prst="rect">
              <a:avLst/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l"/>
              <a:r>
                <a:rPr lang="en-US" sz="1600" b="1"/>
                <a:t>Billing</a:t>
              </a:r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8275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pPr defTabSz="914400"/>
            <a:r>
              <a:rPr lang="en-US"/>
              <a:t>Sample:  Video Database</a:t>
            </a:r>
          </a:p>
        </p:txBody>
      </p:sp>
      <p:grpSp>
        <p:nvGrpSpPr>
          <p:cNvPr id="1078281" name="Group 9"/>
          <p:cNvGrpSpPr>
            <a:grpSpLocks/>
          </p:cNvGrpSpPr>
          <p:nvPr/>
        </p:nvGrpSpPr>
        <p:grpSpPr bwMode="auto">
          <a:xfrm>
            <a:off x="1371600" y="1062038"/>
            <a:ext cx="7573963" cy="5572125"/>
            <a:chOff x="864" y="669"/>
            <a:chExt cx="4771" cy="3510"/>
          </a:xfrm>
        </p:grpSpPr>
        <p:pic>
          <p:nvPicPr>
            <p:cNvPr id="1078274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64" y="1248"/>
              <a:ext cx="3139" cy="2931"/>
            </a:xfrm>
            <a:prstGeom prst="rect">
              <a:avLst/>
            </a:prstGeom>
            <a:noFill/>
            <a:ln>
              <a:noFill/>
            </a:ln>
            <a:effectLst/>
          </p:spPr>
        </p:pic>
        <p:sp>
          <p:nvSpPr>
            <p:cNvPr id="1078276" name="Rectangle 4"/>
            <p:cNvSpPr>
              <a:spLocks noChangeArrowheads="1"/>
            </p:cNvSpPr>
            <p:nvPr/>
          </p:nvSpPr>
          <p:spPr bwMode="auto">
            <a:xfrm>
              <a:off x="4417" y="2042"/>
              <a:ext cx="1218" cy="212"/>
            </a:xfrm>
            <a:prstGeom prst="rect">
              <a:avLst/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l"/>
              <a:r>
                <a:rPr lang="en-US" sz="1600" b="1"/>
                <a:t>Repeating section</a:t>
              </a:r>
            </a:p>
          </p:txBody>
        </p:sp>
        <p:sp>
          <p:nvSpPr>
            <p:cNvPr id="1078277" name="Line 5"/>
            <p:cNvSpPr>
              <a:spLocks noChangeShapeType="1"/>
            </p:cNvSpPr>
            <p:nvPr/>
          </p:nvSpPr>
          <p:spPr bwMode="auto">
            <a:xfrm flipH="1">
              <a:off x="3600" y="2158"/>
              <a:ext cx="817" cy="866"/>
            </a:xfrm>
            <a:prstGeom prst="line">
              <a:avLst/>
            </a:prstGeom>
            <a:noFill/>
            <a:ln w="50800">
              <a:solidFill>
                <a:schemeClr val="tx2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8278" name="Rectangle 6"/>
            <p:cNvSpPr>
              <a:spLocks noChangeArrowheads="1"/>
            </p:cNvSpPr>
            <p:nvPr/>
          </p:nvSpPr>
          <p:spPr bwMode="auto">
            <a:xfrm>
              <a:off x="2631" y="669"/>
              <a:ext cx="983" cy="212"/>
            </a:xfrm>
            <a:prstGeom prst="rect">
              <a:avLst/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l"/>
              <a:r>
                <a:rPr lang="en-US" sz="1600" b="1"/>
                <a:t>Possible Keys</a:t>
              </a:r>
            </a:p>
          </p:txBody>
        </p:sp>
        <p:sp>
          <p:nvSpPr>
            <p:cNvPr id="1078279" name="Line 7"/>
            <p:cNvSpPr>
              <a:spLocks noChangeShapeType="1"/>
            </p:cNvSpPr>
            <p:nvPr/>
          </p:nvSpPr>
          <p:spPr bwMode="auto">
            <a:xfrm flipH="1">
              <a:off x="1680" y="862"/>
              <a:ext cx="1345" cy="2018"/>
            </a:xfrm>
            <a:prstGeom prst="line">
              <a:avLst/>
            </a:prstGeom>
            <a:noFill/>
            <a:ln w="50800">
              <a:solidFill>
                <a:schemeClr val="tx2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8280" name="Line 8"/>
            <p:cNvSpPr>
              <a:spLocks noChangeShapeType="1"/>
            </p:cNvSpPr>
            <p:nvPr/>
          </p:nvSpPr>
          <p:spPr bwMode="auto">
            <a:xfrm>
              <a:off x="3073" y="862"/>
              <a:ext cx="383" cy="1010"/>
            </a:xfrm>
            <a:prstGeom prst="line">
              <a:avLst/>
            </a:prstGeom>
            <a:noFill/>
            <a:ln w="50800">
              <a:solidFill>
                <a:schemeClr val="tx2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03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pPr defTabSz="914400"/>
            <a:r>
              <a:rPr lang="en-US"/>
              <a:t>Initial Objects (Entities)</a:t>
            </a:r>
          </a:p>
        </p:txBody>
      </p:sp>
      <p:sp>
        <p:nvSpPr>
          <p:cNvPr id="10803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104900"/>
            <a:ext cx="3581400" cy="5448300"/>
          </a:xfrm>
          <a:noFill/>
          <a:ln/>
        </p:spPr>
        <p:txBody>
          <a:bodyPr lIns="92075" tIns="46038" rIns="92075" bIns="46038"/>
          <a:lstStyle/>
          <a:p>
            <a:pPr marL="342900" indent="-342900"/>
            <a:r>
              <a:rPr lang="en-US" sz="2000" i="1"/>
              <a:t>Customers</a:t>
            </a:r>
          </a:p>
          <a:p>
            <a:pPr marL="742950" lvl="1" indent="-285750"/>
            <a:r>
              <a:rPr lang="en-US" sz="2000"/>
              <a:t>Key:  Assign a CustomerID</a:t>
            </a:r>
          </a:p>
          <a:p>
            <a:pPr marL="742950" lvl="1" indent="-285750"/>
            <a:r>
              <a:rPr lang="en-US" sz="2000"/>
              <a:t>Sample Properties</a:t>
            </a:r>
          </a:p>
          <a:p>
            <a:pPr lvl="2"/>
            <a:r>
              <a:rPr lang="en-US"/>
              <a:t>Name</a:t>
            </a:r>
          </a:p>
          <a:p>
            <a:pPr lvl="2"/>
            <a:r>
              <a:rPr lang="en-US"/>
              <a:t>Address</a:t>
            </a:r>
          </a:p>
          <a:p>
            <a:pPr lvl="2"/>
            <a:r>
              <a:rPr lang="en-US"/>
              <a:t>Phone</a:t>
            </a:r>
          </a:p>
          <a:p>
            <a:pPr marL="342900" indent="-342900"/>
            <a:r>
              <a:rPr lang="en-US" sz="2000" i="1"/>
              <a:t>Videos</a:t>
            </a:r>
          </a:p>
          <a:p>
            <a:pPr marL="742950" lvl="1" indent="-285750"/>
            <a:r>
              <a:rPr lang="en-US" sz="2000"/>
              <a:t>Key:  Assign a VideoID</a:t>
            </a:r>
          </a:p>
          <a:p>
            <a:pPr marL="742950" lvl="1" indent="-285750"/>
            <a:r>
              <a:rPr lang="en-US" sz="2000"/>
              <a:t>Sample Properties</a:t>
            </a:r>
          </a:p>
          <a:p>
            <a:pPr lvl="2"/>
            <a:r>
              <a:rPr lang="en-US"/>
              <a:t>Title</a:t>
            </a:r>
          </a:p>
          <a:p>
            <a:pPr lvl="2"/>
            <a:r>
              <a:rPr lang="en-US"/>
              <a:t>RentalPrice</a:t>
            </a:r>
          </a:p>
          <a:p>
            <a:pPr lvl="2"/>
            <a:r>
              <a:rPr lang="en-US"/>
              <a:t>Rating</a:t>
            </a:r>
          </a:p>
          <a:p>
            <a:pPr lvl="2"/>
            <a:r>
              <a:rPr lang="en-US"/>
              <a:t>Description</a:t>
            </a:r>
          </a:p>
        </p:txBody>
      </p:sp>
      <p:sp>
        <p:nvSpPr>
          <p:cNvPr id="108032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711700" y="1104900"/>
            <a:ext cx="3511550" cy="5295900"/>
          </a:xfrm>
          <a:noFill/>
          <a:ln/>
        </p:spPr>
        <p:txBody>
          <a:bodyPr lIns="92075" tIns="46038" rIns="92075" bIns="46038"/>
          <a:lstStyle/>
          <a:p>
            <a:pPr marL="342900" indent="-342900"/>
            <a:r>
              <a:rPr lang="en-US" sz="2000" i="1"/>
              <a:t>RentalTransaction</a:t>
            </a:r>
          </a:p>
          <a:p>
            <a:pPr marL="742950" lvl="1" indent="-285750"/>
            <a:r>
              <a:rPr lang="en-US" sz="2000"/>
              <a:t>Event/Relationship</a:t>
            </a:r>
          </a:p>
          <a:p>
            <a:pPr marL="742950" lvl="1" indent="-285750"/>
            <a:r>
              <a:rPr lang="en-US" sz="2000"/>
              <a:t>Key:  Assign TransactionID</a:t>
            </a:r>
          </a:p>
          <a:p>
            <a:pPr marL="742950" lvl="1" indent="-285750"/>
            <a:r>
              <a:rPr lang="en-US" sz="2000"/>
              <a:t>Sample Properties</a:t>
            </a:r>
          </a:p>
          <a:p>
            <a:pPr lvl="2"/>
            <a:r>
              <a:rPr lang="en-US"/>
              <a:t>CustomerID</a:t>
            </a:r>
          </a:p>
          <a:p>
            <a:pPr lvl="2"/>
            <a:r>
              <a:rPr lang="en-US"/>
              <a:t>Date</a:t>
            </a:r>
          </a:p>
          <a:p>
            <a:pPr marL="342900" indent="-342900"/>
            <a:r>
              <a:rPr lang="en-US" sz="2000" i="1"/>
              <a:t>VideosRented</a:t>
            </a:r>
          </a:p>
          <a:p>
            <a:pPr marL="742950" lvl="1" indent="-285750"/>
            <a:r>
              <a:rPr lang="en-US" sz="2000"/>
              <a:t>Event/Repeating list</a:t>
            </a:r>
          </a:p>
          <a:p>
            <a:pPr marL="742950" lvl="1" indent="-285750"/>
            <a:r>
              <a:rPr lang="en-US" sz="2000"/>
              <a:t>Keys:  TransactionID + VideoID</a:t>
            </a:r>
          </a:p>
          <a:p>
            <a:pPr marL="742950" lvl="1" indent="-285750"/>
            <a:r>
              <a:rPr lang="en-US" sz="2000"/>
              <a:t>Sample Properties</a:t>
            </a:r>
          </a:p>
          <a:p>
            <a:pPr lvl="2"/>
            <a:r>
              <a:rPr lang="en-US"/>
              <a:t>VideoCopy#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82370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648200" y="2362200"/>
            <a:ext cx="4273550" cy="3989388"/>
          </a:xfrm>
          <a:noFill/>
          <a:ln/>
        </p:spPr>
      </p:pic>
      <p:sp>
        <p:nvSpPr>
          <p:cNvPr id="1082371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pPr defTabSz="914400"/>
            <a:r>
              <a:rPr lang="en-US"/>
              <a:t>Initial Form Evaluation</a:t>
            </a:r>
          </a:p>
        </p:txBody>
      </p:sp>
      <p:sp>
        <p:nvSpPr>
          <p:cNvPr id="1082372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524000"/>
            <a:ext cx="3511550" cy="4953000"/>
          </a:xfrm>
          <a:noFill/>
          <a:ln/>
        </p:spPr>
        <p:txBody>
          <a:bodyPr lIns="92075" tIns="46038" rIns="92075" bIns="46038"/>
          <a:lstStyle/>
          <a:p>
            <a:pPr marL="342900" indent="-342900"/>
            <a:r>
              <a:rPr lang="en-US" sz="2000"/>
              <a:t>Collect forms from users</a:t>
            </a:r>
          </a:p>
          <a:p>
            <a:pPr marL="342900" indent="-342900"/>
            <a:r>
              <a:rPr lang="en-US" sz="2000"/>
              <a:t>Write down properties</a:t>
            </a:r>
          </a:p>
          <a:p>
            <a:pPr marL="342900" indent="-342900"/>
            <a:r>
              <a:rPr lang="en-US" sz="2000"/>
              <a:t>Find repeating groups  </a:t>
            </a:r>
            <a:br>
              <a:rPr lang="en-US" sz="2000"/>
            </a:br>
            <a:r>
              <a:rPr lang="en-US" sz="2000"/>
              <a:t>( . . .)</a:t>
            </a:r>
          </a:p>
          <a:p>
            <a:pPr marL="342900" indent="-342900"/>
            <a:r>
              <a:rPr lang="en-US" sz="2000"/>
              <a:t>Look for potential keys:  </a:t>
            </a:r>
            <a:r>
              <a:rPr lang="en-US" sz="2000" u="sng"/>
              <a:t>key</a:t>
            </a:r>
            <a:endParaRPr lang="en-US" sz="2000"/>
          </a:p>
          <a:p>
            <a:pPr marL="342900" indent="-342900"/>
            <a:r>
              <a:rPr lang="en-US" sz="2000"/>
              <a:t>Identify computed values</a:t>
            </a:r>
          </a:p>
          <a:p>
            <a:pPr marL="342900" indent="-342900"/>
            <a:r>
              <a:rPr lang="en-US" sz="2000"/>
              <a:t>Notation makes it easier to identify and solve problems</a:t>
            </a:r>
          </a:p>
          <a:p>
            <a:pPr marL="342900" indent="-342900"/>
            <a:r>
              <a:rPr lang="en-US" sz="2000"/>
              <a:t>Results equivalent to diagrams, but will fit on one or two pages</a:t>
            </a:r>
          </a:p>
        </p:txBody>
      </p:sp>
      <p:sp>
        <p:nvSpPr>
          <p:cNvPr id="1082373" name="Rectangle 5"/>
          <p:cNvSpPr>
            <a:spLocks noChangeArrowheads="1"/>
          </p:cNvSpPr>
          <p:nvPr/>
        </p:nvSpPr>
        <p:spPr bwMode="auto">
          <a:xfrm>
            <a:off x="685800" y="990600"/>
            <a:ext cx="7721600" cy="517525"/>
          </a:xfrm>
          <a:prstGeom prst="rect">
            <a:avLst/>
          </a:prstGeom>
          <a:solidFill>
            <a:srgbClr val="FFCC66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 sz="1400" b="1"/>
              <a:t>RentalForm(</a:t>
            </a:r>
            <a:r>
              <a:rPr lang="en-US" sz="1400" b="1" u="sng"/>
              <a:t>TransID</a:t>
            </a:r>
            <a:r>
              <a:rPr lang="en-US" sz="1400" b="1"/>
              <a:t>, RentDate, CustomerID, Phone, Name, Address, City, State, ZipCode,</a:t>
            </a:r>
          </a:p>
          <a:p>
            <a:pPr algn="l"/>
            <a:r>
              <a:rPr lang="en-US" sz="1400" b="1"/>
              <a:t>					(</a:t>
            </a:r>
            <a:r>
              <a:rPr lang="en-US" sz="1400" b="1" u="sng"/>
              <a:t>VideoID</a:t>
            </a:r>
            <a:r>
              <a:rPr lang="en-US" sz="1400" b="1"/>
              <a:t>, Copy#, Title, Rent ) )</a:t>
            </a:r>
          </a:p>
        </p:txBody>
      </p:sp>
      <p:sp>
        <p:nvSpPr>
          <p:cNvPr id="1082374" name="Line 6"/>
          <p:cNvSpPr>
            <a:spLocks noChangeShapeType="1"/>
          </p:cNvSpPr>
          <p:nvPr/>
        </p:nvSpPr>
        <p:spPr bwMode="auto">
          <a:xfrm>
            <a:off x="3733800" y="2705100"/>
            <a:ext cx="1143000" cy="194310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82375" name="Line 7"/>
          <p:cNvSpPr>
            <a:spLocks noChangeShapeType="1"/>
          </p:cNvSpPr>
          <p:nvPr/>
        </p:nvSpPr>
        <p:spPr bwMode="auto">
          <a:xfrm flipV="1">
            <a:off x="3733800" y="1371600"/>
            <a:ext cx="1600200" cy="129540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82376" name="Line 8"/>
          <p:cNvSpPr>
            <a:spLocks noChangeShapeType="1"/>
          </p:cNvSpPr>
          <p:nvPr/>
        </p:nvSpPr>
        <p:spPr bwMode="auto">
          <a:xfrm flipV="1">
            <a:off x="3886200" y="1524000"/>
            <a:ext cx="1828800" cy="1752600"/>
          </a:xfrm>
          <a:prstGeom prst="line">
            <a:avLst/>
          </a:prstGeom>
          <a:noFill/>
          <a:ln w="12700">
            <a:solidFill>
              <a:srgbClr val="FF9900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82377" name="Line 9"/>
          <p:cNvSpPr>
            <a:spLocks noChangeShapeType="1"/>
          </p:cNvSpPr>
          <p:nvPr/>
        </p:nvSpPr>
        <p:spPr bwMode="auto">
          <a:xfrm>
            <a:off x="3200400" y="3962400"/>
            <a:ext cx="4114800" cy="15240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82378" name="Line 10"/>
          <p:cNvSpPr>
            <a:spLocks noChangeShapeType="1"/>
          </p:cNvSpPr>
          <p:nvPr/>
        </p:nvSpPr>
        <p:spPr bwMode="auto">
          <a:xfrm>
            <a:off x="3200400" y="4038600"/>
            <a:ext cx="4343400" cy="1752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82379" name="Line 11"/>
          <p:cNvSpPr>
            <a:spLocks noChangeShapeType="1"/>
          </p:cNvSpPr>
          <p:nvPr/>
        </p:nvSpPr>
        <p:spPr bwMode="auto">
          <a:xfrm>
            <a:off x="3200400" y="4114800"/>
            <a:ext cx="4267200" cy="18288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441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pPr defTabSz="914400"/>
            <a:r>
              <a:rPr lang="en-US"/>
              <a:t>Problems with Repeating Sections</a:t>
            </a:r>
          </a:p>
        </p:txBody>
      </p:sp>
      <p:sp>
        <p:nvSpPr>
          <p:cNvPr id="1084429" name="Rectangle 13"/>
          <p:cNvSpPr>
            <a:spLocks noGrp="1" noChangeArrowheads="1"/>
          </p:cNvSpPr>
          <p:nvPr>
            <p:ph type="body" idx="1"/>
          </p:nvPr>
        </p:nvSpPr>
        <p:spPr>
          <a:xfrm>
            <a:off x="990600" y="2209800"/>
            <a:ext cx="4343400" cy="1981200"/>
          </a:xfrm>
        </p:spPr>
        <p:txBody>
          <a:bodyPr/>
          <a:lstStyle/>
          <a:p>
            <a:pPr>
              <a:lnSpc>
                <a:spcPct val="70000"/>
              </a:lnSpc>
            </a:pPr>
            <a:r>
              <a:rPr lang="en-US" sz="1800"/>
              <a:t>Storing data in this raw form would not work very well.  For example, repeating sections will cause problems.</a:t>
            </a:r>
          </a:p>
          <a:p>
            <a:pPr>
              <a:lnSpc>
                <a:spcPct val="70000"/>
              </a:lnSpc>
            </a:pPr>
            <a:r>
              <a:rPr lang="en-US" sz="1800"/>
              <a:t>Note the duplication of data.</a:t>
            </a:r>
          </a:p>
          <a:p>
            <a:pPr>
              <a:lnSpc>
                <a:spcPct val="70000"/>
              </a:lnSpc>
            </a:pPr>
            <a:r>
              <a:rPr lang="en-US" sz="1800"/>
              <a:t>Also, what if a customer has not yet checked out a movie—where do we store that customer’s data?</a:t>
            </a:r>
          </a:p>
        </p:txBody>
      </p:sp>
      <p:sp>
        <p:nvSpPr>
          <p:cNvPr id="1084419" name="Rectangle 3"/>
          <p:cNvSpPr>
            <a:spLocks noChangeArrowheads="1"/>
          </p:cNvSpPr>
          <p:nvPr/>
        </p:nvSpPr>
        <p:spPr bwMode="auto">
          <a:xfrm>
            <a:off x="914400" y="1676400"/>
            <a:ext cx="7721600" cy="517525"/>
          </a:xfrm>
          <a:prstGeom prst="rect">
            <a:avLst/>
          </a:prstGeom>
          <a:solidFill>
            <a:srgbClr val="FFCC66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 sz="1400" b="1"/>
              <a:t>RentalForm(</a:t>
            </a:r>
            <a:r>
              <a:rPr lang="en-US" sz="1400" b="1" u="sng"/>
              <a:t>TransID</a:t>
            </a:r>
            <a:r>
              <a:rPr lang="en-US" sz="1400" b="1"/>
              <a:t>, RentDate, CustomerID, Phone, Name, Address, City, State, ZipCode,</a:t>
            </a:r>
          </a:p>
          <a:p>
            <a:pPr algn="l"/>
            <a:r>
              <a:rPr lang="en-US" sz="1400" b="1"/>
              <a:t>					(</a:t>
            </a:r>
            <a:r>
              <a:rPr lang="en-US" sz="1400" b="1" u="sng"/>
              <a:t>VideoID</a:t>
            </a:r>
            <a:r>
              <a:rPr lang="en-US" sz="1400" b="1"/>
              <a:t>, Copy#, Title, Rent ) )</a:t>
            </a:r>
          </a:p>
        </p:txBody>
      </p:sp>
      <p:sp>
        <p:nvSpPr>
          <p:cNvPr id="1084420" name="Rectangle 4"/>
          <p:cNvSpPr>
            <a:spLocks noChangeArrowheads="1"/>
          </p:cNvSpPr>
          <p:nvPr/>
        </p:nvSpPr>
        <p:spPr bwMode="auto">
          <a:xfrm>
            <a:off x="730250" y="4267200"/>
            <a:ext cx="7681913" cy="1879600"/>
          </a:xfrm>
          <a:prstGeom prst="rect">
            <a:avLst/>
          </a:prstGeom>
          <a:noFill/>
          <a:ln w="12700">
            <a:solidFill>
              <a:srgbClr val="009900"/>
            </a:solidFill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l">
              <a:tabLst>
                <a:tab pos="519113" algn="l"/>
                <a:tab pos="1143000" algn="l"/>
                <a:tab pos="1887538" algn="l"/>
                <a:tab pos="2690813" algn="l"/>
                <a:tab pos="3592513" algn="l"/>
                <a:tab pos="4692650" algn="l"/>
                <a:tab pos="5264150" algn="l"/>
                <a:tab pos="5715000" algn="l"/>
                <a:tab pos="7151688" algn="l"/>
                <a:tab pos="7486650" algn="l"/>
              </a:tabLst>
            </a:pPr>
            <a:r>
              <a:rPr lang="en-US" sz="900" b="1" u="sng"/>
              <a:t>TransID	</a:t>
            </a:r>
            <a:r>
              <a:rPr lang="en-US" sz="900" b="1"/>
              <a:t>RentDate	CustomerID	LastName	Phone	Address	VideoID	Copy#	Title	Rent	</a:t>
            </a:r>
          </a:p>
          <a:p>
            <a:pPr algn="l">
              <a:tabLst>
                <a:tab pos="519113" algn="l"/>
                <a:tab pos="1143000" algn="l"/>
                <a:tab pos="1887538" algn="l"/>
                <a:tab pos="2690813" algn="l"/>
                <a:tab pos="3592513" algn="l"/>
                <a:tab pos="4692650" algn="l"/>
                <a:tab pos="5264150" algn="l"/>
                <a:tab pos="5715000" algn="l"/>
                <a:tab pos="7151688" algn="l"/>
                <a:tab pos="7486650" algn="l"/>
              </a:tabLst>
            </a:pPr>
            <a:r>
              <a:rPr lang="en-US" sz="900" b="1"/>
              <a:t>1	4/18/04	3	Washington	502-777-7575	95 Easy Street	1	2	2001:  A Space Odyssey	$1.50</a:t>
            </a:r>
          </a:p>
          <a:p>
            <a:pPr algn="l">
              <a:tabLst>
                <a:tab pos="519113" algn="l"/>
                <a:tab pos="1143000" algn="l"/>
                <a:tab pos="1887538" algn="l"/>
                <a:tab pos="2690813" algn="l"/>
                <a:tab pos="3592513" algn="l"/>
                <a:tab pos="4692650" algn="l"/>
                <a:tab pos="5264150" algn="l"/>
                <a:tab pos="5715000" algn="l"/>
                <a:tab pos="7151688" algn="l"/>
                <a:tab pos="7486650" algn="l"/>
              </a:tabLst>
            </a:pPr>
            <a:r>
              <a:rPr lang="en-US" sz="900" b="1"/>
              <a:t>1	4/18/04 	3	Washington	502-777-7575	95 Easy Street	6	3	Clockwork Orange	$1.50</a:t>
            </a:r>
          </a:p>
          <a:p>
            <a:pPr algn="l">
              <a:tabLst>
                <a:tab pos="519113" algn="l"/>
                <a:tab pos="1143000" algn="l"/>
                <a:tab pos="1887538" algn="l"/>
                <a:tab pos="2690813" algn="l"/>
                <a:tab pos="3592513" algn="l"/>
                <a:tab pos="4692650" algn="l"/>
                <a:tab pos="5264150" algn="l"/>
                <a:tab pos="5715000" algn="l"/>
                <a:tab pos="7151688" algn="l"/>
                <a:tab pos="7486650" algn="l"/>
              </a:tabLst>
            </a:pPr>
            <a:r>
              <a:rPr lang="en-US" sz="900" b="1"/>
              <a:t>2	4/30/04 	7	Lasater	615-888-4474	67 S. Ray Drive	8	1	Hopscotch	$1.50</a:t>
            </a:r>
          </a:p>
          <a:p>
            <a:pPr algn="l">
              <a:tabLst>
                <a:tab pos="519113" algn="l"/>
                <a:tab pos="1143000" algn="l"/>
                <a:tab pos="1887538" algn="l"/>
                <a:tab pos="2690813" algn="l"/>
                <a:tab pos="3592513" algn="l"/>
                <a:tab pos="4692650" algn="l"/>
                <a:tab pos="5264150" algn="l"/>
                <a:tab pos="5715000" algn="l"/>
                <a:tab pos="7151688" algn="l"/>
                <a:tab pos="7486650" algn="l"/>
              </a:tabLst>
            </a:pPr>
            <a:r>
              <a:rPr lang="en-US" sz="900" b="1"/>
              <a:t>2	4/30/04 	7	Lasater	615-888-4474	67 S. Ray Drive	2	1	Apocalypse Now	$2.00</a:t>
            </a:r>
          </a:p>
          <a:p>
            <a:pPr algn="l">
              <a:tabLst>
                <a:tab pos="519113" algn="l"/>
                <a:tab pos="1143000" algn="l"/>
                <a:tab pos="1887538" algn="l"/>
                <a:tab pos="2690813" algn="l"/>
                <a:tab pos="3592513" algn="l"/>
                <a:tab pos="4692650" algn="l"/>
                <a:tab pos="5264150" algn="l"/>
                <a:tab pos="5715000" algn="l"/>
                <a:tab pos="7151688" algn="l"/>
                <a:tab pos="7486650" algn="l"/>
              </a:tabLst>
            </a:pPr>
            <a:r>
              <a:rPr lang="en-US" sz="900" b="1"/>
              <a:t>2	4/30/04 	7	Lasater	615-888-4474	67 S. Ray Drive	6	1	Clockwork Orange	$1.50</a:t>
            </a:r>
          </a:p>
          <a:p>
            <a:pPr algn="l">
              <a:tabLst>
                <a:tab pos="519113" algn="l"/>
                <a:tab pos="1143000" algn="l"/>
                <a:tab pos="1887538" algn="l"/>
                <a:tab pos="2690813" algn="l"/>
                <a:tab pos="3592513" algn="l"/>
                <a:tab pos="4692650" algn="l"/>
                <a:tab pos="5264150" algn="l"/>
                <a:tab pos="5715000" algn="l"/>
                <a:tab pos="7151688" algn="l"/>
                <a:tab pos="7486650" algn="l"/>
              </a:tabLst>
            </a:pPr>
            <a:r>
              <a:rPr lang="en-US" sz="900" b="1"/>
              <a:t>3	4/18/04	8	Jones	615-452-1162	867 Lakeside Drive	9	1	Luggage Of The Gods	$2.50</a:t>
            </a:r>
          </a:p>
          <a:p>
            <a:pPr algn="l">
              <a:tabLst>
                <a:tab pos="519113" algn="l"/>
                <a:tab pos="1143000" algn="l"/>
                <a:tab pos="1887538" algn="l"/>
                <a:tab pos="2690813" algn="l"/>
                <a:tab pos="3592513" algn="l"/>
                <a:tab pos="4692650" algn="l"/>
                <a:tab pos="5264150" algn="l"/>
                <a:tab pos="5715000" algn="l"/>
                <a:tab pos="7151688" algn="l"/>
                <a:tab pos="7486650" algn="l"/>
              </a:tabLst>
            </a:pPr>
            <a:r>
              <a:rPr lang="en-US" sz="900" b="1"/>
              <a:t>3	4/18/04 	8	Jones	615-452-1162	867 Lakeside Drive	15	1	Fabulous Baker Boys	$2.00</a:t>
            </a:r>
          </a:p>
          <a:p>
            <a:pPr algn="l">
              <a:tabLst>
                <a:tab pos="519113" algn="l"/>
                <a:tab pos="1143000" algn="l"/>
                <a:tab pos="1887538" algn="l"/>
                <a:tab pos="2690813" algn="l"/>
                <a:tab pos="3592513" algn="l"/>
                <a:tab pos="4692650" algn="l"/>
                <a:tab pos="5264150" algn="l"/>
                <a:tab pos="5715000" algn="l"/>
                <a:tab pos="7151688" algn="l"/>
                <a:tab pos="7486650" algn="l"/>
              </a:tabLst>
            </a:pPr>
            <a:r>
              <a:rPr lang="en-US" sz="900" b="1"/>
              <a:t>3	4/18/04 	8	Jones	615-452-1162	867 Lakeside Drive	4	1	Boy And His Dog	$2.50</a:t>
            </a:r>
          </a:p>
          <a:p>
            <a:pPr algn="l">
              <a:tabLst>
                <a:tab pos="519113" algn="l"/>
                <a:tab pos="1143000" algn="l"/>
                <a:tab pos="1887538" algn="l"/>
                <a:tab pos="2690813" algn="l"/>
                <a:tab pos="3592513" algn="l"/>
                <a:tab pos="4692650" algn="l"/>
                <a:tab pos="5264150" algn="l"/>
                <a:tab pos="5715000" algn="l"/>
                <a:tab pos="7151688" algn="l"/>
                <a:tab pos="7486650" algn="l"/>
              </a:tabLst>
            </a:pPr>
            <a:r>
              <a:rPr lang="en-US" sz="900" b="1"/>
              <a:t>4	4/18/04	3	Washington	502-777-7575	95 Easy Street	3	1	Blues Brothers	$2.00</a:t>
            </a:r>
          </a:p>
          <a:p>
            <a:pPr algn="l">
              <a:tabLst>
                <a:tab pos="519113" algn="l"/>
                <a:tab pos="1143000" algn="l"/>
                <a:tab pos="1887538" algn="l"/>
                <a:tab pos="2690813" algn="l"/>
                <a:tab pos="3592513" algn="l"/>
                <a:tab pos="4692650" algn="l"/>
                <a:tab pos="5264150" algn="l"/>
                <a:tab pos="5715000" algn="l"/>
                <a:tab pos="7151688" algn="l"/>
                <a:tab pos="7486650" algn="l"/>
              </a:tabLst>
            </a:pPr>
            <a:r>
              <a:rPr lang="en-US" sz="900" b="1"/>
              <a:t>4	4/18/04 	3	Washington	502-777-7575	95 Easy Street	8	1	Hopscotch	$1.50</a:t>
            </a:r>
          </a:p>
          <a:p>
            <a:pPr algn="l">
              <a:tabLst>
                <a:tab pos="519113" algn="l"/>
                <a:tab pos="1143000" algn="l"/>
                <a:tab pos="1887538" algn="l"/>
                <a:tab pos="2690813" algn="l"/>
                <a:tab pos="3592513" algn="l"/>
                <a:tab pos="4692650" algn="l"/>
                <a:tab pos="5264150" algn="l"/>
                <a:tab pos="5715000" algn="l"/>
                <a:tab pos="7151688" algn="l"/>
                <a:tab pos="7486650" algn="l"/>
              </a:tabLst>
            </a:pPr>
            <a:r>
              <a:rPr lang="en-US" sz="900" b="1"/>
              <a:t>4	4/18/04 	3	Washington	502-777-7575	95 Easy Street	13	1	Surf Nazis Must Die	$2.50</a:t>
            </a:r>
          </a:p>
          <a:p>
            <a:pPr algn="l">
              <a:tabLst>
                <a:tab pos="519113" algn="l"/>
                <a:tab pos="1143000" algn="l"/>
                <a:tab pos="1887538" algn="l"/>
                <a:tab pos="2690813" algn="l"/>
                <a:tab pos="3592513" algn="l"/>
                <a:tab pos="4692650" algn="l"/>
                <a:tab pos="5264150" algn="l"/>
                <a:tab pos="5715000" algn="l"/>
                <a:tab pos="7151688" algn="l"/>
                <a:tab pos="7486650" algn="l"/>
              </a:tabLst>
            </a:pPr>
            <a:r>
              <a:rPr lang="en-US" sz="900" b="1"/>
              <a:t>4	4/18/04	3	Washington	502-777-7575	95 Easy Street	17	1	Witches of Eastwick	$2.00</a:t>
            </a:r>
          </a:p>
        </p:txBody>
      </p:sp>
      <p:sp>
        <p:nvSpPr>
          <p:cNvPr id="1084421" name="Rectangle 5"/>
          <p:cNvSpPr>
            <a:spLocks noChangeArrowheads="1"/>
          </p:cNvSpPr>
          <p:nvPr/>
        </p:nvSpPr>
        <p:spPr bwMode="auto">
          <a:xfrm>
            <a:off x="5334000" y="3092450"/>
            <a:ext cx="1955800" cy="3365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 sz="1600" b="1"/>
              <a:t>Repeating Section</a:t>
            </a:r>
          </a:p>
        </p:txBody>
      </p:sp>
      <p:sp>
        <p:nvSpPr>
          <p:cNvPr id="1084422" name="Line 6"/>
          <p:cNvSpPr>
            <a:spLocks noChangeShapeType="1"/>
          </p:cNvSpPr>
          <p:nvPr/>
        </p:nvSpPr>
        <p:spPr bwMode="auto">
          <a:xfrm flipH="1" flipV="1">
            <a:off x="5638800" y="2209800"/>
            <a:ext cx="800100" cy="8302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84423" name="Line 7"/>
          <p:cNvSpPr>
            <a:spLocks noChangeShapeType="1"/>
          </p:cNvSpPr>
          <p:nvPr/>
        </p:nvSpPr>
        <p:spPr bwMode="auto">
          <a:xfrm flipV="1">
            <a:off x="6515100" y="2209800"/>
            <a:ext cx="1409700" cy="8302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84424" name="Line 8"/>
          <p:cNvSpPr>
            <a:spLocks noChangeShapeType="1"/>
          </p:cNvSpPr>
          <p:nvPr/>
        </p:nvSpPr>
        <p:spPr bwMode="auto">
          <a:xfrm flipH="1">
            <a:off x="5219700" y="3344863"/>
            <a:ext cx="1143000" cy="15240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84425" name="Line 9"/>
          <p:cNvSpPr>
            <a:spLocks noChangeShapeType="1"/>
          </p:cNvSpPr>
          <p:nvPr/>
        </p:nvSpPr>
        <p:spPr bwMode="auto">
          <a:xfrm flipH="1">
            <a:off x="5295900" y="3421063"/>
            <a:ext cx="1066800" cy="15240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84426" name="Line 10"/>
          <p:cNvSpPr>
            <a:spLocks noChangeShapeType="1"/>
          </p:cNvSpPr>
          <p:nvPr/>
        </p:nvSpPr>
        <p:spPr bwMode="auto">
          <a:xfrm flipH="1">
            <a:off x="5295900" y="3421063"/>
            <a:ext cx="1066800" cy="1752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84427" name="Rectangle 11"/>
          <p:cNvSpPr>
            <a:spLocks noChangeArrowheads="1"/>
          </p:cNvSpPr>
          <p:nvPr/>
        </p:nvSpPr>
        <p:spPr bwMode="auto">
          <a:xfrm>
            <a:off x="6324600" y="3733800"/>
            <a:ext cx="2046288" cy="3365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 sz="1600" b="1"/>
              <a:t>Causes duplication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646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pPr defTabSz="914400"/>
            <a:r>
              <a:rPr lang="en-US"/>
              <a:t>Problems with Repeating Sections</a:t>
            </a:r>
          </a:p>
        </p:txBody>
      </p:sp>
      <p:sp>
        <p:nvSpPr>
          <p:cNvPr id="1086467" name="Rectangle 3"/>
          <p:cNvSpPr>
            <a:spLocks noChangeArrowheads="1"/>
          </p:cNvSpPr>
          <p:nvPr/>
        </p:nvSpPr>
        <p:spPr bwMode="auto">
          <a:xfrm>
            <a:off x="4500563" y="1225550"/>
            <a:ext cx="4559300" cy="3263900"/>
          </a:xfrm>
          <a:prstGeom prst="rect">
            <a:avLst/>
          </a:prstGeom>
          <a:solidFill>
            <a:srgbClr val="DADADA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/>
          <a:lstStyle/>
          <a:p>
            <a:pPr algn="l"/>
            <a:r>
              <a:rPr lang="en-US" sz="1600"/>
              <a:t>Name</a:t>
            </a:r>
          </a:p>
          <a:p>
            <a:pPr algn="l"/>
            <a:r>
              <a:rPr lang="en-US" sz="1600"/>
              <a:t>Phone</a:t>
            </a:r>
          </a:p>
          <a:p>
            <a:pPr algn="l"/>
            <a:r>
              <a:rPr lang="en-US" sz="1600"/>
              <a:t>Address</a:t>
            </a:r>
          </a:p>
          <a:p>
            <a:pPr algn="l"/>
            <a:r>
              <a:rPr lang="en-US" sz="1600"/>
              <a:t>City</a:t>
            </a:r>
          </a:p>
          <a:p>
            <a:pPr algn="l"/>
            <a:r>
              <a:rPr lang="en-US" sz="1600"/>
              <a:t>State</a:t>
            </a:r>
          </a:p>
          <a:p>
            <a:pPr algn="l"/>
            <a:r>
              <a:rPr lang="en-US" sz="1600"/>
              <a:t>ZipCode</a:t>
            </a:r>
          </a:p>
        </p:txBody>
      </p:sp>
      <p:sp>
        <p:nvSpPr>
          <p:cNvPr id="1086468" name="Rectangle 4"/>
          <p:cNvSpPr>
            <a:spLocks noChangeArrowheads="1"/>
          </p:cNvSpPr>
          <p:nvPr/>
        </p:nvSpPr>
        <p:spPr bwMode="auto">
          <a:xfrm>
            <a:off x="4576763" y="2901950"/>
            <a:ext cx="4330700" cy="15113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/>
          <a:lstStyle/>
          <a:p>
            <a:pPr algn="l">
              <a:tabLst>
                <a:tab pos="852488" algn="l"/>
                <a:tab pos="1604963" algn="l"/>
                <a:tab pos="3543300" algn="l"/>
              </a:tabLst>
            </a:pPr>
            <a:r>
              <a:rPr lang="en-US" sz="1600"/>
              <a:t>VideoID	Copy#	Title	Rent</a:t>
            </a:r>
          </a:p>
          <a:p>
            <a:pPr algn="l">
              <a:tabLst>
                <a:tab pos="852488" algn="l"/>
                <a:tab pos="1604963" algn="l"/>
                <a:tab pos="3543300" algn="l"/>
              </a:tabLst>
            </a:pPr>
            <a:r>
              <a:rPr lang="en-US" sz="1600"/>
              <a:t>1.  6	1	Clockwork Orange	1.50</a:t>
            </a:r>
          </a:p>
          <a:p>
            <a:pPr algn="l">
              <a:tabLst>
                <a:tab pos="852488" algn="l"/>
                <a:tab pos="1604963" algn="l"/>
                <a:tab pos="3543300" algn="l"/>
              </a:tabLst>
            </a:pPr>
            <a:r>
              <a:rPr lang="en-US" sz="1600"/>
              <a:t>2.  8	2	Hopscotch	1.50</a:t>
            </a:r>
          </a:p>
          <a:p>
            <a:pPr algn="l">
              <a:tabLst>
                <a:tab pos="852488" algn="l"/>
                <a:tab pos="1604963" algn="l"/>
                <a:tab pos="3543300" algn="l"/>
              </a:tabLst>
            </a:pPr>
            <a:r>
              <a:rPr lang="en-US" sz="1600"/>
              <a:t>3.  </a:t>
            </a:r>
          </a:p>
          <a:p>
            <a:pPr algn="l">
              <a:tabLst>
                <a:tab pos="852488" algn="l"/>
                <a:tab pos="1604963" algn="l"/>
                <a:tab pos="3543300" algn="l"/>
              </a:tabLst>
            </a:pPr>
            <a:r>
              <a:rPr lang="en-US" sz="1600" i="1"/>
              <a:t>4.  		</a:t>
            </a:r>
          </a:p>
          <a:p>
            <a:pPr algn="l">
              <a:tabLst>
                <a:tab pos="852488" algn="l"/>
                <a:tab pos="1604963" algn="l"/>
                <a:tab pos="3543300" algn="l"/>
              </a:tabLst>
            </a:pPr>
            <a:r>
              <a:rPr lang="en-US" sz="1600"/>
              <a:t>5.	</a:t>
            </a:r>
          </a:p>
        </p:txBody>
      </p:sp>
      <p:sp>
        <p:nvSpPr>
          <p:cNvPr id="1086469" name="Rectangle 5"/>
          <p:cNvSpPr>
            <a:spLocks noChangeArrowheads="1"/>
          </p:cNvSpPr>
          <p:nvPr/>
        </p:nvSpPr>
        <p:spPr bwMode="auto">
          <a:xfrm>
            <a:off x="4881563" y="3663950"/>
            <a:ext cx="3797300" cy="673100"/>
          </a:xfrm>
          <a:prstGeom prst="rect">
            <a:avLst/>
          </a:prstGeom>
          <a:solidFill>
            <a:srgbClr val="99FF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r>
              <a:rPr lang="en-US"/>
              <a:t>{Unused Space}</a:t>
            </a:r>
          </a:p>
        </p:txBody>
      </p:sp>
      <p:sp>
        <p:nvSpPr>
          <p:cNvPr id="1086470" name="Rectangle 6"/>
          <p:cNvSpPr>
            <a:spLocks noChangeArrowheads="1"/>
          </p:cNvSpPr>
          <p:nvPr/>
        </p:nvSpPr>
        <p:spPr bwMode="auto">
          <a:xfrm>
            <a:off x="5468938" y="4602163"/>
            <a:ext cx="29924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 b="1"/>
              <a:t>Not</a:t>
            </a:r>
            <a:r>
              <a:rPr lang="en-US"/>
              <a:t> in </a:t>
            </a:r>
            <a:r>
              <a:rPr lang="en-US" i="1"/>
              <a:t>First Normal Form</a:t>
            </a:r>
          </a:p>
        </p:txBody>
      </p:sp>
      <p:sp>
        <p:nvSpPr>
          <p:cNvPr id="1086471" name="Rectangle 7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676400"/>
            <a:ext cx="3635375" cy="4648200"/>
          </a:xfrm>
          <a:noFill/>
          <a:ln/>
        </p:spPr>
        <p:txBody>
          <a:bodyPr lIns="92075" tIns="46038" rIns="92075" bIns="46038"/>
          <a:lstStyle/>
          <a:p>
            <a:pPr marL="342900" indent="-342900"/>
            <a:r>
              <a:rPr lang="en-US" sz="2000"/>
              <a:t>Store repeating data</a:t>
            </a:r>
          </a:p>
          <a:p>
            <a:pPr marL="742950" lvl="1" indent="-285750"/>
            <a:r>
              <a:rPr lang="en-US" sz="2000"/>
              <a:t>Allocate space</a:t>
            </a:r>
          </a:p>
          <a:p>
            <a:pPr marL="742950" lvl="1" indent="-285750"/>
            <a:r>
              <a:rPr lang="en-US" sz="2000"/>
              <a:t>How much?</a:t>
            </a:r>
          </a:p>
          <a:p>
            <a:pPr lvl="2"/>
            <a:r>
              <a:rPr lang="en-US"/>
              <a:t>Can’t be short</a:t>
            </a:r>
          </a:p>
          <a:p>
            <a:pPr lvl="2"/>
            <a:r>
              <a:rPr lang="en-US"/>
              <a:t>Wasted space</a:t>
            </a:r>
          </a:p>
          <a:p>
            <a:pPr marL="342900" indent="-342900"/>
            <a:r>
              <a:rPr lang="en-US" sz="2000"/>
              <a:t>e.g., How many videos will be rented at one time?</a:t>
            </a:r>
          </a:p>
          <a:p>
            <a:pPr marL="342900" indent="-342900"/>
            <a:r>
              <a:rPr lang="en-US" sz="2000" i="1"/>
              <a:t>What happens if we try to store more than we planned?</a:t>
            </a:r>
          </a:p>
          <a:p>
            <a:pPr marL="342900" indent="-342900"/>
            <a:r>
              <a:rPr lang="en-US" sz="2000"/>
              <a:t>A better definition eliminates this problem.</a:t>
            </a:r>
          </a:p>
        </p:txBody>
      </p:sp>
      <p:sp>
        <p:nvSpPr>
          <p:cNvPr id="1086472" name="Rectangle 8"/>
          <p:cNvSpPr>
            <a:spLocks noChangeArrowheads="1"/>
          </p:cNvSpPr>
          <p:nvPr/>
        </p:nvSpPr>
        <p:spPr bwMode="auto">
          <a:xfrm>
            <a:off x="6156325" y="1325563"/>
            <a:ext cx="2216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>
                <a:solidFill>
                  <a:schemeClr val="bg2"/>
                </a:solidFill>
              </a:rPr>
              <a:t>Customer Rentals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514" name="Rectangle 2"/>
          <p:cNvSpPr>
            <a:spLocks noChangeArrowheads="1"/>
          </p:cNvSpPr>
          <p:nvPr/>
        </p:nvSpPr>
        <p:spPr bwMode="auto">
          <a:xfrm>
            <a:off x="3249613" y="1443038"/>
            <a:ext cx="2501900" cy="215900"/>
          </a:xfrm>
          <a:prstGeom prst="rect">
            <a:avLst/>
          </a:prstGeom>
          <a:solidFill>
            <a:srgbClr val="FFCC66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88515" name="Rectangle 3"/>
          <p:cNvSpPr>
            <a:spLocks noChangeArrowheads="1"/>
          </p:cNvSpPr>
          <p:nvPr/>
        </p:nvSpPr>
        <p:spPr bwMode="auto">
          <a:xfrm>
            <a:off x="1497013" y="1214438"/>
            <a:ext cx="6692900" cy="215900"/>
          </a:xfrm>
          <a:prstGeom prst="rect">
            <a:avLst/>
          </a:prstGeom>
          <a:solidFill>
            <a:srgbClr val="FFCC66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88516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pPr defTabSz="914400"/>
            <a:r>
              <a:rPr lang="en-US"/>
              <a:t>First Normal Form</a:t>
            </a:r>
          </a:p>
        </p:txBody>
      </p:sp>
      <p:sp>
        <p:nvSpPr>
          <p:cNvPr id="1088517" name="Rectangle 5"/>
          <p:cNvSpPr>
            <a:spLocks noChangeArrowheads="1"/>
          </p:cNvSpPr>
          <p:nvPr/>
        </p:nvSpPr>
        <p:spPr bwMode="auto">
          <a:xfrm>
            <a:off x="379413" y="1143000"/>
            <a:ext cx="7894637" cy="549275"/>
          </a:xfrm>
          <a:prstGeom prst="rect">
            <a:avLst/>
          </a:prstGeom>
          <a:solidFill>
            <a:srgbClr val="FFCC66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 sz="1500"/>
              <a:t>RentalForm(</a:t>
            </a:r>
            <a:r>
              <a:rPr lang="en-US" sz="1500" u="sng"/>
              <a:t>TransID</a:t>
            </a:r>
            <a:r>
              <a:rPr lang="en-US" sz="1500"/>
              <a:t>, RentDate, CustomerID, Phone, Name, Address, City, State, ZipCode,</a:t>
            </a:r>
          </a:p>
          <a:p>
            <a:pPr algn="l"/>
            <a:r>
              <a:rPr lang="en-US" sz="1500"/>
              <a:t>			 (</a:t>
            </a:r>
            <a:r>
              <a:rPr lang="en-US" sz="1500" u="sng"/>
              <a:t>VideoID</a:t>
            </a:r>
            <a:r>
              <a:rPr lang="en-US" sz="1500"/>
              <a:t>, Copy#, Title, Rent ) )</a:t>
            </a:r>
          </a:p>
        </p:txBody>
      </p:sp>
      <p:sp>
        <p:nvSpPr>
          <p:cNvPr id="1088518" name="Rectangle 6"/>
          <p:cNvSpPr>
            <a:spLocks noChangeArrowheads="1"/>
          </p:cNvSpPr>
          <p:nvPr/>
        </p:nvSpPr>
        <p:spPr bwMode="auto">
          <a:xfrm>
            <a:off x="381000" y="1981200"/>
            <a:ext cx="8012113" cy="320675"/>
          </a:xfrm>
          <a:prstGeom prst="rect">
            <a:avLst/>
          </a:prstGeom>
          <a:solidFill>
            <a:srgbClr val="FFCC66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 sz="1500"/>
              <a:t>RentalForm2(</a:t>
            </a:r>
            <a:r>
              <a:rPr lang="en-US" sz="1500" u="sng"/>
              <a:t>TransID</a:t>
            </a:r>
            <a:r>
              <a:rPr lang="en-US" sz="1500"/>
              <a:t>, RentDate, CustomerID, Phone, Name, Address, City, State, ZipCode)</a:t>
            </a:r>
          </a:p>
        </p:txBody>
      </p:sp>
      <p:sp>
        <p:nvSpPr>
          <p:cNvPr id="1088519" name="Rectangle 7"/>
          <p:cNvSpPr>
            <a:spLocks noChangeArrowheads="1"/>
          </p:cNvSpPr>
          <p:nvPr/>
        </p:nvSpPr>
        <p:spPr bwMode="auto">
          <a:xfrm>
            <a:off x="3810000" y="2438400"/>
            <a:ext cx="4370388" cy="320675"/>
          </a:xfrm>
          <a:prstGeom prst="rect">
            <a:avLst/>
          </a:prstGeom>
          <a:solidFill>
            <a:srgbClr val="FFCC66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 sz="1500"/>
              <a:t>RentalLine(</a:t>
            </a:r>
            <a:r>
              <a:rPr lang="en-US" sz="1500" u="sng"/>
              <a:t>TransID</a:t>
            </a:r>
            <a:r>
              <a:rPr lang="en-US" sz="1500"/>
              <a:t>, </a:t>
            </a:r>
            <a:r>
              <a:rPr lang="en-US" sz="1500" u="sng"/>
              <a:t>VideoID</a:t>
            </a:r>
            <a:r>
              <a:rPr lang="en-US" sz="1500"/>
              <a:t>, Copy#, Title, Rent )</a:t>
            </a:r>
          </a:p>
        </p:txBody>
      </p:sp>
      <p:sp>
        <p:nvSpPr>
          <p:cNvPr id="1088520" name="Rectangle 8"/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2819400"/>
            <a:ext cx="7847013" cy="3200400"/>
          </a:xfrm>
          <a:noFill/>
          <a:ln/>
        </p:spPr>
        <p:txBody>
          <a:bodyPr lIns="92075" tIns="46038" rIns="92075" bIns="46038"/>
          <a:lstStyle/>
          <a:p>
            <a:pPr marL="342900" indent="-342900"/>
            <a:r>
              <a:rPr lang="en-US" sz="2000"/>
              <a:t>Remove repeating sections</a:t>
            </a:r>
          </a:p>
          <a:p>
            <a:pPr marL="742950" lvl="1" indent="-285750"/>
            <a:r>
              <a:rPr lang="en-US" sz="2000"/>
              <a:t>Split into two tables</a:t>
            </a:r>
          </a:p>
          <a:p>
            <a:pPr marL="742950" lvl="1" indent="-285750"/>
            <a:r>
              <a:rPr lang="en-US" sz="2000"/>
              <a:t>Bring key from main and repeating section</a:t>
            </a:r>
          </a:p>
          <a:p>
            <a:pPr marL="342900" indent="-342900"/>
            <a:r>
              <a:rPr lang="en-US" sz="2000"/>
              <a:t>RentalLine(</a:t>
            </a:r>
            <a:r>
              <a:rPr lang="en-US" sz="2000" u="sng"/>
              <a:t>TransID</a:t>
            </a:r>
            <a:r>
              <a:rPr lang="en-US" sz="2000"/>
              <a:t>, </a:t>
            </a:r>
            <a:r>
              <a:rPr lang="en-US" sz="2000" u="sng"/>
              <a:t>VideoID</a:t>
            </a:r>
            <a:r>
              <a:rPr lang="en-US" sz="2000"/>
              <a:t>, Copy#, . . .)</a:t>
            </a:r>
          </a:p>
          <a:p>
            <a:pPr marL="742950" lvl="1" indent="-285750"/>
            <a:r>
              <a:rPr lang="en-US" sz="2000"/>
              <a:t>Each transaction can have many videos (key VideoID)</a:t>
            </a:r>
          </a:p>
          <a:p>
            <a:pPr marL="742950" lvl="1" indent="-285750"/>
            <a:r>
              <a:rPr lang="en-US" sz="2000"/>
              <a:t>Each video can be rented on many transactions (key TransID)</a:t>
            </a:r>
          </a:p>
          <a:p>
            <a:pPr marL="742950" lvl="1" indent="-285750"/>
            <a:r>
              <a:rPr lang="en-US" sz="2000"/>
              <a:t>For each TransID </a:t>
            </a:r>
            <a:r>
              <a:rPr lang="en-US" sz="2000" b="0"/>
              <a:t>and</a:t>
            </a:r>
            <a:r>
              <a:rPr lang="en-US" sz="2000"/>
              <a:t> VideoID, only one Copy# (no key on Copy#)</a:t>
            </a:r>
          </a:p>
        </p:txBody>
      </p:sp>
      <p:sp>
        <p:nvSpPr>
          <p:cNvPr id="1088521" name="Line 9"/>
          <p:cNvSpPr>
            <a:spLocks noChangeShapeType="1"/>
          </p:cNvSpPr>
          <p:nvPr/>
        </p:nvSpPr>
        <p:spPr bwMode="auto">
          <a:xfrm flipH="1">
            <a:off x="1262063" y="1436688"/>
            <a:ext cx="16002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88522" name="Line 10"/>
          <p:cNvSpPr>
            <a:spLocks noChangeShapeType="1"/>
          </p:cNvSpPr>
          <p:nvPr/>
        </p:nvSpPr>
        <p:spPr bwMode="auto">
          <a:xfrm>
            <a:off x="4538663" y="1665288"/>
            <a:ext cx="0" cy="8382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88523" name="Line 11"/>
          <p:cNvSpPr>
            <a:spLocks noChangeShapeType="1"/>
          </p:cNvSpPr>
          <p:nvPr/>
        </p:nvSpPr>
        <p:spPr bwMode="auto">
          <a:xfrm>
            <a:off x="1795463" y="1360488"/>
            <a:ext cx="3276600" cy="114300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88524" name="Line 12"/>
          <p:cNvSpPr>
            <a:spLocks noChangeShapeType="1"/>
          </p:cNvSpPr>
          <p:nvPr/>
        </p:nvSpPr>
        <p:spPr bwMode="auto">
          <a:xfrm>
            <a:off x="3624263" y="1589088"/>
            <a:ext cx="2209800" cy="91440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0566" name="Rectangle 6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pPr defTabSz="914400"/>
            <a:r>
              <a:rPr lang="en-US"/>
              <a:t>Nested Repeating Sections</a:t>
            </a:r>
          </a:p>
        </p:txBody>
      </p:sp>
      <p:sp>
        <p:nvSpPr>
          <p:cNvPr id="1090567" name="Rectangle 7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4232275"/>
            <a:ext cx="6881813" cy="1704975"/>
          </a:xfrm>
          <a:noFill/>
          <a:ln/>
        </p:spPr>
        <p:txBody>
          <a:bodyPr lIns="92075" tIns="46038" rIns="92075" bIns="46038"/>
          <a:lstStyle/>
          <a:p>
            <a:pPr marL="342900" indent="-342900"/>
            <a:r>
              <a:rPr lang="en-US" sz="2000"/>
              <a:t>Nested:  Table (</a:t>
            </a:r>
            <a:r>
              <a:rPr lang="en-US" sz="2000" u="sng"/>
              <a:t>Key1</a:t>
            </a:r>
            <a:r>
              <a:rPr lang="en-US" sz="2000"/>
              <a:t>, aaa. . . (</a:t>
            </a:r>
            <a:r>
              <a:rPr lang="en-US" sz="2000" u="sng"/>
              <a:t>Key2</a:t>
            </a:r>
            <a:r>
              <a:rPr lang="en-US" sz="2000"/>
              <a:t>, bbb. . . (</a:t>
            </a:r>
            <a:r>
              <a:rPr lang="en-US" sz="2000" u="sng"/>
              <a:t>Key3</a:t>
            </a:r>
            <a:r>
              <a:rPr lang="en-US" sz="2000"/>
              <a:t>, ccc. . .) ) )</a:t>
            </a:r>
          </a:p>
          <a:p>
            <a:pPr marL="342900" indent="-342900"/>
            <a:r>
              <a:rPr lang="en-US" sz="2000"/>
              <a:t>First Normal Form (1NF)</a:t>
            </a:r>
          </a:p>
          <a:p>
            <a:pPr marL="742950" lvl="1" indent="-285750"/>
            <a:r>
              <a:rPr lang="en-US" sz="2000"/>
              <a:t>Table1(</a:t>
            </a:r>
            <a:r>
              <a:rPr lang="en-US" sz="2000" u="sng"/>
              <a:t>Key1</a:t>
            </a:r>
            <a:r>
              <a:rPr lang="en-US" sz="2000"/>
              <a:t>, aaa . . .)</a:t>
            </a:r>
          </a:p>
          <a:p>
            <a:pPr marL="742950" lvl="1" indent="-285750"/>
            <a:r>
              <a:rPr lang="en-US" sz="2000"/>
              <a:t>Table2(</a:t>
            </a:r>
            <a:r>
              <a:rPr lang="en-US" sz="2000" u="sng"/>
              <a:t>Key1</a:t>
            </a:r>
            <a:r>
              <a:rPr lang="en-US" sz="2000"/>
              <a:t>, </a:t>
            </a:r>
            <a:r>
              <a:rPr lang="en-US" sz="2000" u="sng"/>
              <a:t>Key2</a:t>
            </a:r>
            <a:r>
              <a:rPr lang="en-US" sz="2000"/>
              <a:t>, bbb . .)</a:t>
            </a:r>
          </a:p>
          <a:p>
            <a:pPr marL="742950" lvl="1" indent="-285750"/>
            <a:r>
              <a:rPr lang="en-US" sz="2000"/>
              <a:t>Table3(</a:t>
            </a:r>
            <a:r>
              <a:rPr lang="en-US" sz="2000" u="sng"/>
              <a:t>Key1</a:t>
            </a:r>
            <a:r>
              <a:rPr lang="en-US" sz="2000"/>
              <a:t>, </a:t>
            </a:r>
            <a:r>
              <a:rPr lang="en-US" sz="2000" u="sng"/>
              <a:t>Key2</a:t>
            </a:r>
            <a:r>
              <a:rPr lang="en-US" sz="2000"/>
              <a:t>, </a:t>
            </a:r>
            <a:r>
              <a:rPr lang="en-US" sz="2000" u="sng"/>
              <a:t>Key3</a:t>
            </a:r>
            <a:r>
              <a:rPr lang="en-US" sz="2000"/>
              <a:t>, ccc. . .)</a:t>
            </a:r>
          </a:p>
        </p:txBody>
      </p:sp>
      <p:grpSp>
        <p:nvGrpSpPr>
          <p:cNvPr id="1090581" name="Group 21"/>
          <p:cNvGrpSpPr>
            <a:grpSpLocks/>
          </p:cNvGrpSpPr>
          <p:nvPr/>
        </p:nvGrpSpPr>
        <p:grpSpPr bwMode="auto">
          <a:xfrm>
            <a:off x="796925" y="1219200"/>
            <a:ext cx="7550150" cy="2622550"/>
            <a:chOff x="950" y="628"/>
            <a:chExt cx="4756" cy="1652"/>
          </a:xfrm>
        </p:grpSpPr>
        <p:sp>
          <p:nvSpPr>
            <p:cNvPr id="1090563" name="Rectangle 3"/>
            <p:cNvSpPr>
              <a:spLocks noChangeArrowheads="1"/>
            </p:cNvSpPr>
            <p:nvPr/>
          </p:nvSpPr>
          <p:spPr bwMode="auto">
            <a:xfrm>
              <a:off x="1444" y="628"/>
              <a:ext cx="2536" cy="424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0562" name="Rectangle 2"/>
            <p:cNvSpPr>
              <a:spLocks noChangeArrowheads="1"/>
            </p:cNvSpPr>
            <p:nvPr/>
          </p:nvSpPr>
          <p:spPr bwMode="auto">
            <a:xfrm>
              <a:off x="3028" y="1348"/>
              <a:ext cx="1768" cy="28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0564" name="Rectangle 4"/>
            <p:cNvSpPr>
              <a:spLocks noChangeArrowheads="1"/>
            </p:cNvSpPr>
            <p:nvPr/>
          </p:nvSpPr>
          <p:spPr bwMode="auto">
            <a:xfrm>
              <a:off x="2164" y="676"/>
              <a:ext cx="1672" cy="32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0565" name="Rectangle 5"/>
            <p:cNvSpPr>
              <a:spLocks noChangeArrowheads="1"/>
            </p:cNvSpPr>
            <p:nvPr/>
          </p:nvSpPr>
          <p:spPr bwMode="auto">
            <a:xfrm>
              <a:off x="2932" y="724"/>
              <a:ext cx="808" cy="232"/>
            </a:xfrm>
            <a:prstGeom prst="rect">
              <a:avLst/>
            </a:prstGeom>
            <a:solidFill>
              <a:srgbClr val="FF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0568" name="Rectangle 8"/>
            <p:cNvSpPr>
              <a:spLocks noChangeArrowheads="1"/>
            </p:cNvSpPr>
            <p:nvPr/>
          </p:nvSpPr>
          <p:spPr bwMode="auto">
            <a:xfrm>
              <a:off x="960" y="720"/>
              <a:ext cx="316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/>
                <a:t>Table (</a:t>
              </a:r>
              <a:r>
                <a:rPr lang="en-US" u="sng"/>
                <a:t>Key1</a:t>
              </a:r>
              <a:r>
                <a:rPr lang="en-US"/>
                <a:t>, . . . (</a:t>
              </a:r>
              <a:r>
                <a:rPr lang="en-US" u="sng"/>
                <a:t>Key2</a:t>
              </a:r>
              <a:r>
                <a:rPr lang="en-US"/>
                <a:t>, . . . (</a:t>
              </a:r>
              <a:r>
                <a:rPr lang="en-US" u="sng"/>
                <a:t>Key3</a:t>
              </a:r>
              <a:r>
                <a:rPr lang="en-US"/>
                <a:t>, . . .) ) )</a:t>
              </a:r>
            </a:p>
          </p:txBody>
        </p:sp>
        <p:sp>
          <p:nvSpPr>
            <p:cNvPr id="1090569" name="Rectangle 9"/>
            <p:cNvSpPr>
              <a:spLocks noChangeArrowheads="1"/>
            </p:cNvSpPr>
            <p:nvPr/>
          </p:nvSpPr>
          <p:spPr bwMode="auto">
            <a:xfrm>
              <a:off x="950" y="1377"/>
              <a:ext cx="126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l"/>
              <a:r>
                <a:rPr lang="en-US" sz="1800"/>
                <a:t>Table1(</a:t>
              </a:r>
              <a:r>
                <a:rPr lang="en-US" sz="1800" u="sng"/>
                <a:t>Key1</a:t>
              </a:r>
              <a:r>
                <a:rPr lang="en-US" sz="1800"/>
                <a:t>, . . .)</a:t>
              </a:r>
            </a:p>
          </p:txBody>
        </p:sp>
        <p:sp>
          <p:nvSpPr>
            <p:cNvPr id="1090570" name="Rectangle 10"/>
            <p:cNvSpPr>
              <a:spLocks noChangeArrowheads="1"/>
            </p:cNvSpPr>
            <p:nvPr/>
          </p:nvSpPr>
          <p:spPr bwMode="auto">
            <a:xfrm>
              <a:off x="3988" y="1396"/>
              <a:ext cx="712" cy="184"/>
            </a:xfrm>
            <a:prstGeom prst="rect">
              <a:avLst/>
            </a:prstGeom>
            <a:solidFill>
              <a:srgbClr val="FF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0571" name="Rectangle 11"/>
            <p:cNvSpPr>
              <a:spLocks noChangeArrowheads="1"/>
            </p:cNvSpPr>
            <p:nvPr/>
          </p:nvSpPr>
          <p:spPr bwMode="auto">
            <a:xfrm>
              <a:off x="2486" y="1377"/>
              <a:ext cx="23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l"/>
              <a:r>
                <a:rPr lang="en-US" sz="1800"/>
                <a:t>TableA (</a:t>
              </a:r>
              <a:r>
                <a:rPr lang="en-US" sz="1800" u="sng"/>
                <a:t>Key1</a:t>
              </a:r>
              <a:r>
                <a:rPr lang="en-US" sz="1800"/>
                <a:t>,</a:t>
              </a:r>
              <a:r>
                <a:rPr lang="en-US" sz="1800" u="sng"/>
                <a:t>Key2</a:t>
              </a:r>
              <a:r>
                <a:rPr lang="en-US" sz="1800"/>
                <a:t> . . .(</a:t>
              </a:r>
              <a:r>
                <a:rPr lang="en-US" sz="1800" u="sng"/>
                <a:t>Key3</a:t>
              </a:r>
              <a:r>
                <a:rPr lang="en-US" sz="1800"/>
                <a:t>, . . .) )</a:t>
              </a:r>
            </a:p>
          </p:txBody>
        </p:sp>
        <p:sp>
          <p:nvSpPr>
            <p:cNvPr id="1090572" name="Rectangle 12"/>
            <p:cNvSpPr>
              <a:spLocks noChangeArrowheads="1"/>
            </p:cNvSpPr>
            <p:nvPr/>
          </p:nvSpPr>
          <p:spPr bwMode="auto">
            <a:xfrm>
              <a:off x="1574" y="2049"/>
              <a:ext cx="166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l"/>
              <a:r>
                <a:rPr lang="en-US" sz="1800"/>
                <a:t>Table2 (</a:t>
              </a:r>
              <a:r>
                <a:rPr lang="en-US" sz="1800" u="sng"/>
                <a:t>Key1</a:t>
              </a:r>
              <a:r>
                <a:rPr lang="en-US" sz="1800"/>
                <a:t>, </a:t>
              </a:r>
              <a:r>
                <a:rPr lang="en-US" sz="1800" u="sng"/>
                <a:t>Key2</a:t>
              </a:r>
              <a:r>
                <a:rPr lang="en-US" sz="1800"/>
                <a:t> . . .)</a:t>
              </a:r>
            </a:p>
          </p:txBody>
        </p:sp>
        <p:sp>
          <p:nvSpPr>
            <p:cNvPr id="1090573" name="Rectangle 13"/>
            <p:cNvSpPr>
              <a:spLocks noChangeArrowheads="1"/>
            </p:cNvSpPr>
            <p:nvPr/>
          </p:nvSpPr>
          <p:spPr bwMode="auto">
            <a:xfrm>
              <a:off x="3590" y="2049"/>
              <a:ext cx="211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l"/>
              <a:r>
                <a:rPr lang="en-US" sz="1800"/>
                <a:t>Table3 (</a:t>
              </a:r>
              <a:r>
                <a:rPr lang="en-US" sz="1800" u="sng"/>
                <a:t>Key1</a:t>
              </a:r>
              <a:r>
                <a:rPr lang="en-US" sz="1800"/>
                <a:t>, </a:t>
              </a:r>
              <a:r>
                <a:rPr lang="en-US" sz="1800" u="sng"/>
                <a:t>Key2</a:t>
              </a:r>
              <a:r>
                <a:rPr lang="en-US" sz="1800"/>
                <a:t>, </a:t>
              </a:r>
              <a:r>
                <a:rPr lang="en-US" sz="1800" u="sng"/>
                <a:t>Key3</a:t>
              </a:r>
              <a:r>
                <a:rPr lang="en-US" sz="1800"/>
                <a:t>, . . .)</a:t>
              </a:r>
            </a:p>
          </p:txBody>
        </p:sp>
        <p:sp>
          <p:nvSpPr>
            <p:cNvPr id="1090574" name="Line 14"/>
            <p:cNvSpPr>
              <a:spLocks noChangeShapeType="1"/>
            </p:cNvSpPr>
            <p:nvPr/>
          </p:nvSpPr>
          <p:spPr bwMode="auto">
            <a:xfrm flipH="1">
              <a:off x="1536" y="1008"/>
              <a:ext cx="288" cy="336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0575" name="Line 15"/>
            <p:cNvSpPr>
              <a:spLocks noChangeShapeType="1"/>
            </p:cNvSpPr>
            <p:nvPr/>
          </p:nvSpPr>
          <p:spPr bwMode="auto">
            <a:xfrm>
              <a:off x="2832" y="1008"/>
              <a:ext cx="960" cy="288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0576" name="Line 16"/>
            <p:cNvSpPr>
              <a:spLocks noChangeShapeType="1"/>
            </p:cNvSpPr>
            <p:nvPr/>
          </p:nvSpPr>
          <p:spPr bwMode="auto">
            <a:xfrm>
              <a:off x="1728" y="912"/>
              <a:ext cx="1440" cy="4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sysDot"/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0577" name="Line 17"/>
            <p:cNvSpPr>
              <a:spLocks noChangeShapeType="1"/>
            </p:cNvSpPr>
            <p:nvPr/>
          </p:nvSpPr>
          <p:spPr bwMode="auto">
            <a:xfrm flipH="1">
              <a:off x="2496" y="1632"/>
              <a:ext cx="1008" cy="432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0578" name="Line 18"/>
            <p:cNvSpPr>
              <a:spLocks noChangeShapeType="1"/>
            </p:cNvSpPr>
            <p:nvPr/>
          </p:nvSpPr>
          <p:spPr bwMode="auto">
            <a:xfrm>
              <a:off x="4320" y="1632"/>
              <a:ext cx="720" cy="384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0579" name="Line 19"/>
            <p:cNvSpPr>
              <a:spLocks noChangeShapeType="1"/>
            </p:cNvSpPr>
            <p:nvPr/>
          </p:nvSpPr>
          <p:spPr bwMode="auto">
            <a:xfrm>
              <a:off x="3456" y="1584"/>
              <a:ext cx="1056" cy="4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sysDot"/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02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Topics</a:t>
            </a:r>
          </a:p>
        </p:txBody>
      </p:sp>
      <p:sp>
        <p:nvSpPr>
          <p:cNvPr id="102502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990600" y="1219200"/>
            <a:ext cx="7162800" cy="525780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/>
              <a:t>Why Normalization?</a:t>
            </a:r>
          </a:p>
          <a:p>
            <a:pPr>
              <a:lnSpc>
                <a:spcPct val="110000"/>
              </a:lnSpc>
            </a:pPr>
            <a:r>
              <a:rPr lang="en-US"/>
              <a:t>Definitions</a:t>
            </a:r>
          </a:p>
          <a:p>
            <a:pPr>
              <a:lnSpc>
                <a:spcPct val="110000"/>
              </a:lnSpc>
            </a:pPr>
            <a:r>
              <a:rPr lang="en-US"/>
              <a:t>Client Billing Example</a:t>
            </a:r>
          </a:p>
          <a:p>
            <a:pPr>
              <a:lnSpc>
                <a:spcPct val="110000"/>
              </a:lnSpc>
            </a:pPr>
            <a:r>
              <a:rPr lang="en-US"/>
              <a:t>First Normal Form</a:t>
            </a:r>
          </a:p>
          <a:p>
            <a:pPr>
              <a:lnSpc>
                <a:spcPct val="110000"/>
              </a:lnSpc>
            </a:pPr>
            <a:r>
              <a:rPr lang="en-US"/>
              <a:t>Second Normal Form</a:t>
            </a:r>
          </a:p>
          <a:p>
            <a:pPr>
              <a:lnSpc>
                <a:spcPct val="110000"/>
              </a:lnSpc>
            </a:pPr>
            <a:r>
              <a:rPr lang="en-US"/>
              <a:t>Third Normal Form</a:t>
            </a:r>
          </a:p>
          <a:p>
            <a:pPr>
              <a:lnSpc>
                <a:spcPct val="110000"/>
              </a:lnSpc>
            </a:pPr>
            <a:r>
              <a:rPr lang="en-US"/>
              <a:t>Checking Your Work (Quality Control)</a:t>
            </a:r>
          </a:p>
        </p:txBody>
      </p:sp>
      <p:sp>
        <p:nvSpPr>
          <p:cNvPr id="1025030" name="Text Box 6"/>
          <p:cNvSpPr txBox="1">
            <a:spLocks noChangeArrowheads="1"/>
          </p:cNvSpPr>
          <p:nvPr/>
        </p:nvSpPr>
        <p:spPr bwMode="auto">
          <a:xfrm>
            <a:off x="6324600" y="1600200"/>
            <a:ext cx="2438400" cy="1920875"/>
          </a:xfrm>
          <a:prstGeom prst="rect">
            <a:avLst/>
          </a:prstGeom>
          <a:solidFill>
            <a:srgbClr val="FFCC66"/>
          </a:solidFill>
          <a:ln w="127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This material was created by </a:t>
            </a:r>
            <a:br>
              <a:rPr lang="en-US" b="1"/>
            </a:br>
            <a:r>
              <a:rPr lang="en-US" b="1"/>
              <a:t>Prof Jerry Post and has been reformatted by Prof M. E. Kabay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261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pPr defTabSz="914400"/>
            <a:r>
              <a:rPr lang="en-US"/>
              <a:t>First Normal Form Problems (Data)</a:t>
            </a:r>
          </a:p>
        </p:txBody>
      </p:sp>
      <p:sp>
        <p:nvSpPr>
          <p:cNvPr id="1092611" name="Rectangle 3"/>
          <p:cNvSpPr>
            <a:spLocks noChangeArrowheads="1"/>
          </p:cNvSpPr>
          <p:nvPr/>
        </p:nvSpPr>
        <p:spPr bwMode="auto">
          <a:xfrm>
            <a:off x="990600" y="1371600"/>
            <a:ext cx="7667625" cy="866775"/>
          </a:xfrm>
          <a:prstGeom prst="rect">
            <a:avLst/>
          </a:prstGeom>
          <a:solidFill>
            <a:srgbClr val="FFCC66"/>
          </a:solidFill>
          <a:ln w="12700">
            <a:solidFill>
              <a:srgbClr val="009900"/>
            </a:solidFill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l">
              <a:tabLst>
                <a:tab pos="519113" algn="l"/>
                <a:tab pos="1143000" algn="l"/>
                <a:tab pos="1662113" algn="l"/>
                <a:tab pos="2579688" algn="l"/>
                <a:tab pos="3429000" algn="l"/>
                <a:tab pos="4173538" algn="l"/>
                <a:tab pos="5368925" algn="l"/>
                <a:tab pos="6407150" algn="l"/>
                <a:tab pos="6805613" algn="l"/>
              </a:tabLst>
            </a:pPr>
            <a:r>
              <a:rPr lang="en-US" sz="1000" b="1" u="sng"/>
              <a:t>TransID	</a:t>
            </a:r>
            <a:r>
              <a:rPr lang="en-US" sz="1000" b="1"/>
              <a:t>RentDate	CustID	Phone	LastName	FirstName	Address	City	State	ZipCode	</a:t>
            </a:r>
            <a:endParaRPr lang="en-US" sz="1000"/>
          </a:p>
          <a:p>
            <a:pPr algn="l">
              <a:tabLst>
                <a:tab pos="519113" algn="l"/>
                <a:tab pos="1143000" algn="l"/>
                <a:tab pos="1662113" algn="l"/>
                <a:tab pos="2579688" algn="l"/>
                <a:tab pos="3429000" algn="l"/>
                <a:tab pos="4173538" algn="l"/>
                <a:tab pos="5368925" algn="l"/>
                <a:tab pos="6407150" algn="l"/>
                <a:tab pos="6805613" algn="l"/>
              </a:tabLst>
            </a:pPr>
            <a:r>
              <a:rPr lang="en-US" sz="1000"/>
              <a:t>1	4/18/04	3	502-777-7575	Washington	Elroy	95 Easy Street	Smith's Grove	KY	42171</a:t>
            </a:r>
          </a:p>
          <a:p>
            <a:pPr algn="l">
              <a:tabLst>
                <a:tab pos="519113" algn="l"/>
                <a:tab pos="1143000" algn="l"/>
                <a:tab pos="1662113" algn="l"/>
                <a:tab pos="2579688" algn="l"/>
                <a:tab pos="3429000" algn="l"/>
                <a:tab pos="4173538" algn="l"/>
                <a:tab pos="5368925" algn="l"/>
                <a:tab pos="6407150" algn="l"/>
                <a:tab pos="6805613" algn="l"/>
              </a:tabLst>
            </a:pPr>
            <a:r>
              <a:rPr lang="en-US" sz="1000"/>
              <a:t>2	4/30/04	7	615-888-4474	Lasater	Les	67 S. Ray Drive	Portland	TN	37148</a:t>
            </a:r>
          </a:p>
          <a:p>
            <a:pPr algn="l">
              <a:tabLst>
                <a:tab pos="519113" algn="l"/>
                <a:tab pos="1143000" algn="l"/>
                <a:tab pos="1662113" algn="l"/>
                <a:tab pos="2579688" algn="l"/>
                <a:tab pos="3429000" algn="l"/>
                <a:tab pos="4173538" algn="l"/>
                <a:tab pos="5368925" algn="l"/>
                <a:tab pos="6407150" algn="l"/>
                <a:tab pos="6805613" algn="l"/>
              </a:tabLst>
            </a:pPr>
            <a:r>
              <a:rPr lang="en-US" sz="1000"/>
              <a:t>3	4/18/04	8	615-452-1162	Jones	Charlie	867 Lakeside Drive	Castalian Springs	TN	37031</a:t>
            </a:r>
          </a:p>
          <a:p>
            <a:pPr algn="l">
              <a:tabLst>
                <a:tab pos="519113" algn="l"/>
                <a:tab pos="1143000" algn="l"/>
                <a:tab pos="1662113" algn="l"/>
                <a:tab pos="2579688" algn="l"/>
                <a:tab pos="3429000" algn="l"/>
                <a:tab pos="4173538" algn="l"/>
                <a:tab pos="5368925" algn="l"/>
                <a:tab pos="6407150" algn="l"/>
                <a:tab pos="6805613" algn="l"/>
              </a:tabLst>
            </a:pPr>
            <a:r>
              <a:rPr lang="en-US" sz="1000"/>
              <a:t>4	4/18/04	3	502-777-7575	Washington	Elroy	95 Easy Street	Smith's Grove	KY	42171</a:t>
            </a:r>
          </a:p>
        </p:txBody>
      </p:sp>
      <p:sp>
        <p:nvSpPr>
          <p:cNvPr id="1092612" name="Rectangle 4"/>
          <p:cNvSpPr>
            <a:spLocks noChangeArrowheads="1"/>
          </p:cNvSpPr>
          <p:nvPr/>
        </p:nvSpPr>
        <p:spPr bwMode="auto">
          <a:xfrm>
            <a:off x="4578350" y="3397250"/>
            <a:ext cx="4403725" cy="2478088"/>
          </a:xfrm>
          <a:prstGeom prst="rect">
            <a:avLst/>
          </a:prstGeom>
          <a:solidFill>
            <a:srgbClr val="FFCC66"/>
          </a:solidFill>
          <a:ln w="12700">
            <a:solidFill>
              <a:srgbClr val="009900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l">
              <a:tabLst>
                <a:tab pos="735013" algn="l"/>
                <a:tab pos="1436688" algn="l"/>
                <a:tab pos="2005013" algn="l"/>
                <a:tab pos="3827463" algn="l"/>
              </a:tabLst>
            </a:pPr>
            <a:r>
              <a:rPr lang="en-US" sz="1200" b="1" u="sng"/>
              <a:t>TransID	VideoID</a:t>
            </a:r>
            <a:r>
              <a:rPr lang="en-US" sz="1200" b="1"/>
              <a:t>	Copy#	Title	Rent</a:t>
            </a:r>
            <a:endParaRPr lang="en-US" sz="1200"/>
          </a:p>
          <a:p>
            <a:pPr algn="l">
              <a:tabLst>
                <a:tab pos="735013" algn="l"/>
                <a:tab pos="1436688" algn="l"/>
                <a:tab pos="2005013" algn="l"/>
                <a:tab pos="3827463" algn="l"/>
              </a:tabLst>
            </a:pPr>
            <a:r>
              <a:rPr lang="en-US" sz="1200"/>
              <a:t>1	1	2	2001:  A Space Odyssey	$1.50</a:t>
            </a:r>
          </a:p>
          <a:p>
            <a:pPr algn="l">
              <a:tabLst>
                <a:tab pos="735013" algn="l"/>
                <a:tab pos="1436688" algn="l"/>
                <a:tab pos="2005013" algn="l"/>
                <a:tab pos="3827463" algn="l"/>
              </a:tabLst>
            </a:pPr>
            <a:r>
              <a:rPr lang="en-US" sz="1200"/>
              <a:t>1	6	3	Clockwork Orange	$1.50</a:t>
            </a:r>
          </a:p>
          <a:p>
            <a:pPr algn="l">
              <a:tabLst>
                <a:tab pos="735013" algn="l"/>
                <a:tab pos="1436688" algn="l"/>
                <a:tab pos="2005013" algn="l"/>
                <a:tab pos="3827463" algn="l"/>
              </a:tabLst>
            </a:pPr>
            <a:r>
              <a:rPr lang="en-US" sz="1200"/>
              <a:t>2	8	1	Hopscotch	$1.50</a:t>
            </a:r>
          </a:p>
          <a:p>
            <a:pPr algn="l">
              <a:tabLst>
                <a:tab pos="735013" algn="l"/>
                <a:tab pos="1436688" algn="l"/>
                <a:tab pos="2005013" algn="l"/>
                <a:tab pos="3827463" algn="l"/>
              </a:tabLst>
            </a:pPr>
            <a:r>
              <a:rPr lang="en-US" sz="1200"/>
              <a:t>2	2	1	Apocalypse Now	$2.00</a:t>
            </a:r>
          </a:p>
          <a:p>
            <a:pPr algn="l">
              <a:tabLst>
                <a:tab pos="735013" algn="l"/>
                <a:tab pos="1436688" algn="l"/>
                <a:tab pos="2005013" algn="l"/>
                <a:tab pos="3827463" algn="l"/>
              </a:tabLst>
            </a:pPr>
            <a:r>
              <a:rPr lang="en-US" sz="1200"/>
              <a:t>2	6	1	Clockwork Orange	$1.50</a:t>
            </a:r>
          </a:p>
          <a:p>
            <a:pPr algn="l">
              <a:tabLst>
                <a:tab pos="735013" algn="l"/>
                <a:tab pos="1436688" algn="l"/>
                <a:tab pos="2005013" algn="l"/>
                <a:tab pos="3827463" algn="l"/>
              </a:tabLst>
            </a:pPr>
            <a:r>
              <a:rPr lang="en-US" sz="1200"/>
              <a:t>3	9	1	Luggage Of The Gods	$2.50</a:t>
            </a:r>
          </a:p>
          <a:p>
            <a:pPr algn="l">
              <a:tabLst>
                <a:tab pos="735013" algn="l"/>
                <a:tab pos="1436688" algn="l"/>
                <a:tab pos="2005013" algn="l"/>
                <a:tab pos="3827463" algn="l"/>
              </a:tabLst>
            </a:pPr>
            <a:r>
              <a:rPr lang="en-US" sz="1200"/>
              <a:t>3	15	1	Fabulous Baker Boys	$2.00</a:t>
            </a:r>
          </a:p>
          <a:p>
            <a:pPr algn="l">
              <a:tabLst>
                <a:tab pos="735013" algn="l"/>
                <a:tab pos="1436688" algn="l"/>
                <a:tab pos="2005013" algn="l"/>
                <a:tab pos="3827463" algn="l"/>
              </a:tabLst>
            </a:pPr>
            <a:r>
              <a:rPr lang="en-US" sz="1200"/>
              <a:t>3	4	1	Boy And His Dog	$2.50</a:t>
            </a:r>
          </a:p>
          <a:p>
            <a:pPr algn="l">
              <a:tabLst>
                <a:tab pos="735013" algn="l"/>
                <a:tab pos="1436688" algn="l"/>
                <a:tab pos="2005013" algn="l"/>
                <a:tab pos="3827463" algn="l"/>
              </a:tabLst>
            </a:pPr>
            <a:r>
              <a:rPr lang="en-US" sz="1200"/>
              <a:t>4	3	1	Blues Brothers	$2.00</a:t>
            </a:r>
          </a:p>
          <a:p>
            <a:pPr algn="l">
              <a:tabLst>
                <a:tab pos="735013" algn="l"/>
                <a:tab pos="1436688" algn="l"/>
                <a:tab pos="2005013" algn="l"/>
                <a:tab pos="3827463" algn="l"/>
              </a:tabLst>
            </a:pPr>
            <a:r>
              <a:rPr lang="en-US" sz="1200"/>
              <a:t>4	8	1	Hopscotch	$1.50</a:t>
            </a:r>
          </a:p>
          <a:p>
            <a:pPr algn="l">
              <a:tabLst>
                <a:tab pos="735013" algn="l"/>
                <a:tab pos="1436688" algn="l"/>
                <a:tab pos="2005013" algn="l"/>
                <a:tab pos="3827463" algn="l"/>
              </a:tabLst>
            </a:pPr>
            <a:r>
              <a:rPr lang="en-US" sz="1200"/>
              <a:t>4	13	1	Surf Nazis Must Die	$2.50</a:t>
            </a:r>
          </a:p>
          <a:p>
            <a:pPr algn="l">
              <a:tabLst>
                <a:tab pos="735013" algn="l"/>
                <a:tab pos="1436688" algn="l"/>
                <a:tab pos="2005013" algn="l"/>
                <a:tab pos="3827463" algn="l"/>
              </a:tabLst>
            </a:pPr>
            <a:r>
              <a:rPr lang="en-US" sz="1200"/>
              <a:t>4	17	1	Witches of Eastwick	$2.00</a:t>
            </a:r>
          </a:p>
        </p:txBody>
      </p:sp>
      <p:sp>
        <p:nvSpPr>
          <p:cNvPr id="1092613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2528888"/>
            <a:ext cx="3019425" cy="3795712"/>
          </a:xfrm>
          <a:noFill/>
          <a:ln/>
        </p:spPr>
        <p:txBody>
          <a:bodyPr lIns="92075" tIns="46038" rIns="92075" bIns="46038"/>
          <a:lstStyle/>
          <a:p>
            <a:pPr marL="342900" indent="-342900"/>
            <a:r>
              <a:rPr lang="en-US" sz="2000"/>
              <a:t>1NF splits repeating groups</a:t>
            </a:r>
          </a:p>
          <a:p>
            <a:pPr marL="342900" indent="-342900"/>
            <a:r>
              <a:rPr lang="en-US" sz="2000"/>
              <a:t>Still have problems</a:t>
            </a:r>
          </a:p>
          <a:p>
            <a:pPr marL="742950" lvl="1" indent="-285750"/>
            <a:r>
              <a:rPr lang="en-US" sz="2000"/>
              <a:t>Replication</a:t>
            </a:r>
          </a:p>
          <a:p>
            <a:pPr marL="742950" lvl="1" indent="-285750"/>
            <a:r>
              <a:rPr lang="en-US" sz="2000"/>
              <a:t>Hidden dependency:</a:t>
            </a:r>
          </a:p>
          <a:p>
            <a:pPr marL="742950" lvl="1" indent="-285750"/>
            <a:r>
              <a:rPr lang="en-US" sz="2000" i="1"/>
              <a:t>If a video has not been rented yet, then what is its title?</a:t>
            </a:r>
          </a:p>
        </p:txBody>
      </p:sp>
      <p:sp>
        <p:nvSpPr>
          <p:cNvPr id="1092614" name="Line 6"/>
          <p:cNvSpPr>
            <a:spLocks noChangeShapeType="1"/>
          </p:cNvSpPr>
          <p:nvPr/>
        </p:nvSpPr>
        <p:spPr bwMode="auto">
          <a:xfrm>
            <a:off x="3962400" y="2514600"/>
            <a:ext cx="1524000" cy="76200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92615" name="Line 7"/>
          <p:cNvSpPr>
            <a:spLocks noChangeShapeType="1"/>
          </p:cNvSpPr>
          <p:nvPr/>
        </p:nvSpPr>
        <p:spPr bwMode="auto">
          <a:xfrm>
            <a:off x="3200400" y="3733800"/>
            <a:ext cx="3429000" cy="1524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92616" name="Line 8"/>
          <p:cNvSpPr>
            <a:spLocks noChangeShapeType="1"/>
          </p:cNvSpPr>
          <p:nvPr/>
        </p:nvSpPr>
        <p:spPr bwMode="auto">
          <a:xfrm>
            <a:off x="3200400" y="3733800"/>
            <a:ext cx="3429000" cy="6858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92617" name="Line 9"/>
          <p:cNvSpPr>
            <a:spLocks noChangeShapeType="1"/>
          </p:cNvSpPr>
          <p:nvPr/>
        </p:nvSpPr>
        <p:spPr bwMode="auto">
          <a:xfrm flipV="1">
            <a:off x="3810000" y="1676400"/>
            <a:ext cx="1447800" cy="10668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92618" name="Line 10"/>
          <p:cNvSpPr>
            <a:spLocks noChangeShapeType="1"/>
          </p:cNvSpPr>
          <p:nvPr/>
        </p:nvSpPr>
        <p:spPr bwMode="auto">
          <a:xfrm flipV="1">
            <a:off x="3886200" y="2133600"/>
            <a:ext cx="1371600" cy="609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65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pPr defTabSz="914400"/>
            <a:r>
              <a:rPr lang="en-US"/>
              <a:t>Second Normal Form Definition</a:t>
            </a:r>
          </a:p>
        </p:txBody>
      </p:sp>
      <p:sp>
        <p:nvSpPr>
          <p:cNvPr id="10946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2994025"/>
            <a:ext cx="3511550" cy="3330575"/>
          </a:xfrm>
          <a:noFill/>
          <a:ln/>
        </p:spPr>
        <p:txBody>
          <a:bodyPr lIns="92075" tIns="46038" rIns="92075" bIns="46038"/>
          <a:lstStyle/>
          <a:p>
            <a:pPr marL="342900" indent="-342900"/>
            <a:r>
              <a:rPr lang="en-US" sz="2000"/>
              <a:t>Each non-key column must depend on the </a:t>
            </a:r>
            <a:r>
              <a:rPr lang="en-US" sz="2000" i="1"/>
              <a:t>entire</a:t>
            </a:r>
            <a:r>
              <a:rPr lang="en-US" sz="2000"/>
              <a:t> key.</a:t>
            </a:r>
          </a:p>
          <a:p>
            <a:pPr marL="742950" lvl="1" indent="-285750"/>
            <a:r>
              <a:rPr lang="en-US" sz="2000"/>
              <a:t>Applies only to concatenated keys</a:t>
            </a:r>
          </a:p>
          <a:p>
            <a:pPr marL="742950" lvl="1" indent="-285750"/>
            <a:r>
              <a:rPr lang="en-US" sz="2000"/>
              <a:t>Some columns depend on only part of the key</a:t>
            </a:r>
          </a:p>
          <a:p>
            <a:pPr marL="742950" lvl="1" indent="-285750"/>
            <a:r>
              <a:rPr lang="en-US" sz="2000"/>
              <a:t>Split those into a new table.</a:t>
            </a:r>
          </a:p>
        </p:txBody>
      </p:sp>
      <p:sp>
        <p:nvSpPr>
          <p:cNvPr id="109466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1850" y="2994025"/>
            <a:ext cx="4273550" cy="3330575"/>
          </a:xfrm>
          <a:noFill/>
          <a:ln/>
        </p:spPr>
        <p:txBody>
          <a:bodyPr lIns="92075" tIns="46038" rIns="92075" bIns="46038"/>
          <a:lstStyle/>
          <a:p>
            <a:pPr marL="342900" indent="-342900"/>
            <a:r>
              <a:rPr lang="en-US" sz="2000"/>
              <a:t>Dependence (definition)</a:t>
            </a:r>
          </a:p>
          <a:p>
            <a:pPr marL="742950" lvl="1" indent="-285750"/>
            <a:r>
              <a:rPr lang="en-US" sz="2000"/>
              <a:t>If, given a value for the key, you always know the value of the property in question, then that property is said to depend on the key.</a:t>
            </a:r>
          </a:p>
          <a:p>
            <a:pPr marL="742950" lvl="1" indent="-285750"/>
            <a:r>
              <a:rPr lang="en-US" sz="2000"/>
              <a:t>If you change part of a key and the questionable property does not change, then the table is </a:t>
            </a:r>
            <a:r>
              <a:rPr lang="en-US" sz="2000" i="1"/>
              <a:t>not</a:t>
            </a:r>
            <a:r>
              <a:rPr lang="en-US" sz="2000"/>
              <a:t> in 2NF.</a:t>
            </a:r>
          </a:p>
        </p:txBody>
      </p:sp>
      <p:sp>
        <p:nvSpPr>
          <p:cNvPr id="1094661" name="Rectangle 5"/>
          <p:cNvSpPr>
            <a:spLocks noChangeArrowheads="1"/>
          </p:cNvSpPr>
          <p:nvPr/>
        </p:nvSpPr>
        <p:spPr bwMode="auto">
          <a:xfrm>
            <a:off x="1524000" y="1752600"/>
            <a:ext cx="5688013" cy="396875"/>
          </a:xfrm>
          <a:prstGeom prst="rect">
            <a:avLst/>
          </a:prstGeom>
          <a:solidFill>
            <a:srgbClr val="FFCC66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/>
              <a:t>RentalLine(</a:t>
            </a:r>
            <a:r>
              <a:rPr lang="en-US" u="sng"/>
              <a:t>TransID</a:t>
            </a:r>
            <a:r>
              <a:rPr lang="en-US"/>
              <a:t>, </a:t>
            </a:r>
            <a:r>
              <a:rPr lang="en-US" u="sng"/>
              <a:t>VideoID</a:t>
            </a:r>
            <a:r>
              <a:rPr lang="en-US"/>
              <a:t>, Copy#, Title, Rent)</a:t>
            </a:r>
          </a:p>
        </p:txBody>
      </p:sp>
      <p:sp>
        <p:nvSpPr>
          <p:cNvPr id="1094662" name="Freeform 6"/>
          <p:cNvSpPr>
            <a:spLocks/>
          </p:cNvSpPr>
          <p:nvPr/>
        </p:nvSpPr>
        <p:spPr bwMode="auto">
          <a:xfrm>
            <a:off x="4511675" y="2103438"/>
            <a:ext cx="1601788" cy="306387"/>
          </a:xfrm>
          <a:custGeom>
            <a:avLst/>
            <a:gdLst/>
            <a:ahLst/>
            <a:cxnLst>
              <a:cxn ang="0">
                <a:pos x="1008" y="0"/>
              </a:cxn>
              <a:cxn ang="0">
                <a:pos x="1008" y="192"/>
              </a:cxn>
              <a:cxn ang="0">
                <a:pos x="0" y="192"/>
              </a:cxn>
              <a:cxn ang="0">
                <a:pos x="0" y="0"/>
              </a:cxn>
            </a:cxnLst>
            <a:rect l="0" t="0" r="r" b="b"/>
            <a:pathLst>
              <a:path w="1009" h="193">
                <a:moveTo>
                  <a:pt x="1008" y="0"/>
                </a:moveTo>
                <a:lnTo>
                  <a:pt x="1008" y="192"/>
                </a:lnTo>
                <a:lnTo>
                  <a:pt x="0" y="19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2"/>
            </a:solidFill>
            <a:prstDash val="solid"/>
            <a:round/>
            <a:headEnd type="none" w="sm" len="sm"/>
            <a:tailEnd type="stealth" w="med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94663" name="Freeform 7"/>
          <p:cNvSpPr>
            <a:spLocks/>
          </p:cNvSpPr>
          <p:nvPr/>
        </p:nvSpPr>
        <p:spPr bwMode="auto">
          <a:xfrm>
            <a:off x="4359275" y="2027238"/>
            <a:ext cx="2439988" cy="534987"/>
          </a:xfrm>
          <a:custGeom>
            <a:avLst/>
            <a:gdLst/>
            <a:ahLst/>
            <a:cxnLst>
              <a:cxn ang="0">
                <a:pos x="1536" y="0"/>
              </a:cxn>
              <a:cxn ang="0">
                <a:pos x="1536" y="336"/>
              </a:cxn>
              <a:cxn ang="0">
                <a:pos x="0" y="336"/>
              </a:cxn>
              <a:cxn ang="0">
                <a:pos x="0" y="56"/>
              </a:cxn>
            </a:cxnLst>
            <a:rect l="0" t="0" r="r" b="b"/>
            <a:pathLst>
              <a:path w="1537" h="337">
                <a:moveTo>
                  <a:pt x="1536" y="0"/>
                </a:moveTo>
                <a:lnTo>
                  <a:pt x="1536" y="336"/>
                </a:lnTo>
                <a:lnTo>
                  <a:pt x="0" y="336"/>
                </a:lnTo>
                <a:lnTo>
                  <a:pt x="0" y="56"/>
                </a:lnTo>
              </a:path>
            </a:pathLst>
          </a:custGeom>
          <a:noFill/>
          <a:ln w="12700" cap="rnd" cmpd="sng">
            <a:solidFill>
              <a:schemeClr val="tx2"/>
            </a:solidFill>
            <a:prstDash val="solid"/>
            <a:round/>
            <a:headEnd type="none" w="sm" len="sm"/>
            <a:tailEnd type="stealth" w="med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94664" name="Freeform 8"/>
          <p:cNvSpPr>
            <a:spLocks/>
          </p:cNvSpPr>
          <p:nvPr/>
        </p:nvSpPr>
        <p:spPr bwMode="auto">
          <a:xfrm>
            <a:off x="3673475" y="1570038"/>
            <a:ext cx="1677988" cy="230187"/>
          </a:xfrm>
          <a:custGeom>
            <a:avLst/>
            <a:gdLst/>
            <a:ahLst/>
            <a:cxnLst>
              <a:cxn ang="0">
                <a:pos x="1056" y="144"/>
              </a:cxn>
              <a:cxn ang="0">
                <a:pos x="1056" y="0"/>
              </a:cxn>
              <a:cxn ang="0">
                <a:pos x="144" y="0"/>
              </a:cxn>
              <a:cxn ang="0">
                <a:pos x="0" y="144"/>
              </a:cxn>
            </a:cxnLst>
            <a:rect l="0" t="0" r="r" b="b"/>
            <a:pathLst>
              <a:path w="1057" h="145">
                <a:moveTo>
                  <a:pt x="1056" y="144"/>
                </a:moveTo>
                <a:lnTo>
                  <a:pt x="1056" y="0"/>
                </a:lnTo>
                <a:lnTo>
                  <a:pt x="144" y="0"/>
                </a:lnTo>
                <a:lnTo>
                  <a:pt x="0" y="144"/>
                </a:lnTo>
              </a:path>
            </a:pathLst>
          </a:custGeom>
          <a:noFill/>
          <a:ln w="12700" cap="rnd" cmpd="sng">
            <a:solidFill>
              <a:srgbClr val="009900"/>
            </a:solidFill>
            <a:prstDash val="solid"/>
            <a:round/>
            <a:headEnd type="none" w="sm" len="sm"/>
            <a:tailEnd type="stealth" w="med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94665" name="Line 9"/>
          <p:cNvSpPr>
            <a:spLocks noChangeShapeType="1"/>
          </p:cNvSpPr>
          <p:nvPr/>
        </p:nvSpPr>
        <p:spPr bwMode="auto">
          <a:xfrm>
            <a:off x="3902075" y="1570038"/>
            <a:ext cx="228600" cy="228600"/>
          </a:xfrm>
          <a:prstGeom prst="line">
            <a:avLst/>
          </a:prstGeom>
          <a:noFill/>
          <a:ln w="12700">
            <a:solidFill>
              <a:srgbClr val="009900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94666" name="Rectangle 10"/>
          <p:cNvSpPr>
            <a:spLocks noChangeArrowheads="1"/>
          </p:cNvSpPr>
          <p:nvPr/>
        </p:nvSpPr>
        <p:spPr bwMode="auto">
          <a:xfrm>
            <a:off x="4267200" y="2536825"/>
            <a:ext cx="2660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 sz="1800">
                <a:solidFill>
                  <a:schemeClr val="tx2"/>
                </a:solidFill>
              </a:rPr>
              <a:t>Depend only on VideoID</a:t>
            </a:r>
          </a:p>
        </p:txBody>
      </p:sp>
      <p:sp>
        <p:nvSpPr>
          <p:cNvPr id="1094667" name="Rectangle 11"/>
          <p:cNvSpPr>
            <a:spLocks noChangeArrowheads="1"/>
          </p:cNvSpPr>
          <p:nvPr/>
        </p:nvSpPr>
        <p:spPr bwMode="auto">
          <a:xfrm>
            <a:off x="2895600" y="1241425"/>
            <a:ext cx="412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 sz="1800">
                <a:solidFill>
                  <a:srgbClr val="009900"/>
                </a:solidFill>
              </a:rPr>
              <a:t>Depends on both TransID and VideoID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670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pPr defTabSz="914400"/>
            <a:r>
              <a:rPr lang="en-US"/>
              <a:t>Second Normal Form Example</a:t>
            </a:r>
          </a:p>
        </p:txBody>
      </p:sp>
      <p:sp>
        <p:nvSpPr>
          <p:cNvPr id="10967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2895600"/>
            <a:ext cx="7696200" cy="3733800"/>
          </a:xfrm>
          <a:noFill/>
          <a:ln/>
        </p:spPr>
        <p:txBody>
          <a:bodyPr lIns="92075" tIns="46038" rIns="92075" bIns="46038"/>
          <a:lstStyle/>
          <a:p>
            <a:pPr marL="342900" indent="-342900"/>
            <a:r>
              <a:rPr lang="en-US" sz="2000"/>
              <a:t>Title depends only on VideoID</a:t>
            </a:r>
          </a:p>
          <a:p>
            <a:pPr marL="742950" lvl="1" indent="-285750"/>
            <a:r>
              <a:rPr lang="en-US" sz="2000"/>
              <a:t>Each VideoID can have only one title</a:t>
            </a:r>
          </a:p>
          <a:p>
            <a:pPr marL="342900" indent="-342900"/>
            <a:r>
              <a:rPr lang="en-US" sz="2000"/>
              <a:t>Rent depends on VideoID</a:t>
            </a:r>
          </a:p>
          <a:p>
            <a:pPr marL="742950" lvl="1" indent="-285750"/>
            <a:r>
              <a:rPr lang="en-US" sz="2000"/>
              <a:t>This statement is actually a </a:t>
            </a:r>
            <a:r>
              <a:rPr lang="en-US" sz="2000" i="1"/>
              <a:t>business rule.</a:t>
            </a:r>
          </a:p>
          <a:p>
            <a:pPr marL="742950" lvl="1" indent="-285750"/>
            <a:r>
              <a:rPr lang="en-US" sz="2000" i="1"/>
              <a:t>It might be different at different stores.</a:t>
            </a:r>
          </a:p>
          <a:p>
            <a:pPr marL="742950" lvl="1" indent="-285750"/>
            <a:r>
              <a:rPr lang="en-US" sz="2000"/>
              <a:t>Some stores might charge a different rent for each video depending on the day (or time).</a:t>
            </a:r>
          </a:p>
          <a:p>
            <a:pPr marL="342900" indent="-342900"/>
            <a:r>
              <a:rPr lang="en-US" sz="2000"/>
              <a:t>Each non-key column depends on the whole key.</a:t>
            </a:r>
          </a:p>
        </p:txBody>
      </p:sp>
      <p:sp>
        <p:nvSpPr>
          <p:cNvPr id="1096708" name="Rectangle 4"/>
          <p:cNvSpPr>
            <a:spLocks noChangeArrowheads="1"/>
          </p:cNvSpPr>
          <p:nvPr/>
        </p:nvSpPr>
        <p:spPr bwMode="auto">
          <a:xfrm>
            <a:off x="2270125" y="1173163"/>
            <a:ext cx="5688013" cy="396875"/>
          </a:xfrm>
          <a:prstGeom prst="rect">
            <a:avLst/>
          </a:prstGeom>
          <a:solidFill>
            <a:srgbClr val="FFCC66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/>
              <a:t>RentalLine(</a:t>
            </a:r>
            <a:r>
              <a:rPr lang="en-US" u="sng"/>
              <a:t>TransID</a:t>
            </a:r>
            <a:r>
              <a:rPr lang="en-US"/>
              <a:t>, </a:t>
            </a:r>
            <a:r>
              <a:rPr lang="en-US" u="sng"/>
              <a:t>VideoID</a:t>
            </a:r>
            <a:r>
              <a:rPr lang="en-US"/>
              <a:t>, Copy#, Title, Rent)</a:t>
            </a:r>
          </a:p>
        </p:txBody>
      </p:sp>
      <p:sp>
        <p:nvSpPr>
          <p:cNvPr id="1096709" name="Rectangle 5"/>
          <p:cNvSpPr>
            <a:spLocks noChangeArrowheads="1"/>
          </p:cNvSpPr>
          <p:nvPr/>
        </p:nvSpPr>
        <p:spPr bwMode="auto">
          <a:xfrm>
            <a:off x="1431925" y="2163763"/>
            <a:ext cx="4772025" cy="396875"/>
          </a:xfrm>
          <a:prstGeom prst="rect">
            <a:avLst/>
          </a:prstGeom>
          <a:solidFill>
            <a:srgbClr val="FFCC66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/>
              <a:t>VideosRented(</a:t>
            </a:r>
            <a:r>
              <a:rPr lang="en-US" u="sng"/>
              <a:t>TransID</a:t>
            </a:r>
            <a:r>
              <a:rPr lang="en-US"/>
              <a:t>, </a:t>
            </a:r>
            <a:r>
              <a:rPr lang="en-US" u="sng"/>
              <a:t>VideoID</a:t>
            </a:r>
            <a:r>
              <a:rPr lang="en-US"/>
              <a:t>, Copy#)</a:t>
            </a:r>
          </a:p>
        </p:txBody>
      </p:sp>
      <p:sp>
        <p:nvSpPr>
          <p:cNvPr id="1096710" name="Rectangle 6"/>
          <p:cNvSpPr>
            <a:spLocks noChangeArrowheads="1"/>
          </p:cNvSpPr>
          <p:nvPr/>
        </p:nvSpPr>
        <p:spPr bwMode="auto">
          <a:xfrm>
            <a:off x="5522913" y="2849563"/>
            <a:ext cx="3332162" cy="396875"/>
          </a:xfrm>
          <a:prstGeom prst="rect">
            <a:avLst/>
          </a:prstGeom>
          <a:solidFill>
            <a:srgbClr val="FFCC66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/>
              <a:t>Videos(</a:t>
            </a:r>
            <a:r>
              <a:rPr lang="en-US" u="sng"/>
              <a:t>VideoID</a:t>
            </a:r>
            <a:r>
              <a:rPr lang="en-US"/>
              <a:t>, Title, Rent)</a:t>
            </a:r>
          </a:p>
        </p:txBody>
      </p:sp>
      <p:sp>
        <p:nvSpPr>
          <p:cNvPr id="1096711" name="Line 7"/>
          <p:cNvSpPr>
            <a:spLocks noChangeShapeType="1"/>
          </p:cNvSpPr>
          <p:nvPr/>
        </p:nvSpPr>
        <p:spPr bwMode="auto">
          <a:xfrm flipH="1">
            <a:off x="4724400" y="1524000"/>
            <a:ext cx="838200" cy="609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96712" name="Line 8"/>
          <p:cNvSpPr>
            <a:spLocks noChangeShapeType="1"/>
          </p:cNvSpPr>
          <p:nvPr/>
        </p:nvSpPr>
        <p:spPr bwMode="auto">
          <a:xfrm>
            <a:off x="6781800" y="1524000"/>
            <a:ext cx="762000" cy="12954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875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pPr defTabSz="914400"/>
            <a:r>
              <a:rPr lang="en-US"/>
              <a:t>Second Normal Form Example (Data)</a:t>
            </a:r>
          </a:p>
        </p:txBody>
      </p:sp>
      <p:grpSp>
        <p:nvGrpSpPr>
          <p:cNvPr id="1098761" name="Group 9"/>
          <p:cNvGrpSpPr>
            <a:grpSpLocks/>
          </p:cNvGrpSpPr>
          <p:nvPr/>
        </p:nvGrpSpPr>
        <p:grpSpPr bwMode="auto">
          <a:xfrm>
            <a:off x="152400" y="1219200"/>
            <a:ext cx="4772025" cy="3327400"/>
            <a:chOff x="96" y="768"/>
            <a:chExt cx="3006" cy="2096"/>
          </a:xfrm>
        </p:grpSpPr>
        <p:sp>
          <p:nvSpPr>
            <p:cNvPr id="1098755" name="Rectangle 3"/>
            <p:cNvSpPr>
              <a:spLocks noChangeArrowheads="1"/>
            </p:cNvSpPr>
            <p:nvPr/>
          </p:nvSpPr>
          <p:spPr bwMode="auto">
            <a:xfrm>
              <a:off x="790" y="1056"/>
              <a:ext cx="1617" cy="1808"/>
            </a:xfrm>
            <a:prstGeom prst="rect">
              <a:avLst/>
            </a:prstGeom>
            <a:solidFill>
              <a:srgbClr val="FFCC66"/>
            </a:solidFill>
            <a:ln w="12700">
              <a:solidFill>
                <a:srgbClr val="009900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l"/>
              <a:r>
                <a:rPr lang="en-US" sz="1400" b="1" u="sng"/>
                <a:t>TransID	VideoID</a:t>
              </a:r>
              <a:r>
                <a:rPr lang="en-US" sz="1400" b="1"/>
                <a:t>	Copy#</a:t>
              </a:r>
              <a:endParaRPr lang="en-US" sz="1400"/>
            </a:p>
            <a:p>
              <a:pPr algn="l"/>
              <a:r>
                <a:rPr lang="en-US" sz="1400"/>
                <a:t>1	1	2</a:t>
              </a:r>
            </a:p>
            <a:p>
              <a:pPr algn="l"/>
              <a:r>
                <a:rPr lang="en-US" sz="1400"/>
                <a:t>1	6	3</a:t>
              </a:r>
            </a:p>
            <a:p>
              <a:pPr algn="l"/>
              <a:r>
                <a:rPr lang="en-US" sz="1400"/>
                <a:t>2	2	1</a:t>
              </a:r>
            </a:p>
            <a:p>
              <a:pPr algn="l"/>
              <a:r>
                <a:rPr lang="en-US" sz="1400"/>
                <a:t>2	6	1</a:t>
              </a:r>
            </a:p>
            <a:p>
              <a:pPr algn="l"/>
              <a:r>
                <a:rPr lang="en-US" sz="1400"/>
                <a:t>2	8	1</a:t>
              </a:r>
            </a:p>
            <a:p>
              <a:pPr algn="l"/>
              <a:r>
                <a:rPr lang="en-US" sz="1400"/>
                <a:t>3	4	1</a:t>
              </a:r>
            </a:p>
            <a:p>
              <a:pPr algn="l"/>
              <a:r>
                <a:rPr lang="en-US" sz="1400"/>
                <a:t>3	9	1</a:t>
              </a:r>
            </a:p>
            <a:p>
              <a:pPr algn="l"/>
              <a:r>
                <a:rPr lang="en-US" sz="1400"/>
                <a:t>3	15	1</a:t>
              </a:r>
            </a:p>
            <a:p>
              <a:pPr algn="l"/>
              <a:r>
                <a:rPr lang="en-US" sz="1400"/>
                <a:t>4	3	1</a:t>
              </a:r>
            </a:p>
            <a:p>
              <a:pPr algn="l"/>
              <a:r>
                <a:rPr lang="en-US" sz="1400"/>
                <a:t>4	8	1</a:t>
              </a:r>
            </a:p>
            <a:p>
              <a:pPr algn="l"/>
              <a:r>
                <a:rPr lang="en-US" sz="1400"/>
                <a:t>4	13	1</a:t>
              </a:r>
            </a:p>
            <a:p>
              <a:pPr algn="l"/>
              <a:r>
                <a:rPr lang="en-US" sz="1400"/>
                <a:t>4	17	1</a:t>
              </a:r>
            </a:p>
          </p:txBody>
        </p:sp>
        <p:sp>
          <p:nvSpPr>
            <p:cNvPr id="1098757" name="Rectangle 5"/>
            <p:cNvSpPr>
              <a:spLocks noChangeArrowheads="1"/>
            </p:cNvSpPr>
            <p:nvPr/>
          </p:nvSpPr>
          <p:spPr bwMode="auto">
            <a:xfrm>
              <a:off x="96" y="768"/>
              <a:ext cx="3006" cy="250"/>
            </a:xfrm>
            <a:prstGeom prst="rect">
              <a:avLst/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l"/>
              <a:r>
                <a:rPr lang="en-US"/>
                <a:t>VideosRented(</a:t>
              </a:r>
              <a:r>
                <a:rPr lang="en-US" u="sng"/>
                <a:t>TransID</a:t>
              </a:r>
              <a:r>
                <a:rPr lang="en-US"/>
                <a:t>, </a:t>
              </a:r>
              <a:r>
                <a:rPr lang="en-US" u="sng"/>
                <a:t>VideoID</a:t>
              </a:r>
              <a:r>
                <a:rPr lang="en-US"/>
                <a:t>, Copy#)</a:t>
              </a:r>
            </a:p>
          </p:txBody>
        </p:sp>
      </p:grpSp>
      <p:grpSp>
        <p:nvGrpSpPr>
          <p:cNvPr id="1098762" name="Group 10"/>
          <p:cNvGrpSpPr>
            <a:grpSpLocks/>
          </p:cNvGrpSpPr>
          <p:nvPr/>
        </p:nvGrpSpPr>
        <p:grpSpPr bwMode="auto">
          <a:xfrm>
            <a:off x="4959350" y="1981200"/>
            <a:ext cx="4014788" cy="2497138"/>
            <a:chOff x="3124" y="1248"/>
            <a:chExt cx="2529" cy="1573"/>
          </a:xfrm>
        </p:grpSpPr>
        <p:sp>
          <p:nvSpPr>
            <p:cNvPr id="1098756" name="Rectangle 4"/>
            <p:cNvSpPr>
              <a:spLocks noChangeArrowheads="1"/>
            </p:cNvSpPr>
            <p:nvPr/>
          </p:nvSpPr>
          <p:spPr bwMode="auto">
            <a:xfrm>
              <a:off x="3124" y="1549"/>
              <a:ext cx="2529" cy="1272"/>
            </a:xfrm>
            <a:prstGeom prst="rect">
              <a:avLst/>
            </a:prstGeom>
            <a:solidFill>
              <a:srgbClr val="FFCC66"/>
            </a:solidFill>
            <a:ln w="12700">
              <a:solidFill>
                <a:srgbClr val="009900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l">
                <a:tabLst>
                  <a:tab pos="969963" algn="l"/>
                  <a:tab pos="3375025" algn="l"/>
                </a:tabLst>
              </a:pPr>
              <a:r>
                <a:rPr lang="en-US" sz="1400" b="1" u="sng"/>
                <a:t>VideoID</a:t>
              </a:r>
              <a:r>
                <a:rPr lang="en-US" sz="1400" b="1"/>
                <a:t>	Title	Rent</a:t>
              </a:r>
              <a:endParaRPr lang="en-US" sz="1400"/>
            </a:p>
            <a:p>
              <a:pPr algn="l">
                <a:tabLst>
                  <a:tab pos="969963" algn="l"/>
                  <a:tab pos="3375025" algn="l"/>
                </a:tabLst>
              </a:pPr>
              <a:r>
                <a:rPr lang="en-US" sz="1400"/>
                <a:t>1	2001:  A Space Odyssey	$1.50</a:t>
              </a:r>
            </a:p>
            <a:p>
              <a:pPr algn="l">
                <a:tabLst>
                  <a:tab pos="969963" algn="l"/>
                  <a:tab pos="3375025" algn="l"/>
                </a:tabLst>
              </a:pPr>
              <a:r>
                <a:rPr lang="en-US" sz="1400"/>
                <a:t>2	Apocalypse Now	$2.00</a:t>
              </a:r>
            </a:p>
            <a:p>
              <a:pPr algn="l">
                <a:tabLst>
                  <a:tab pos="969963" algn="l"/>
                  <a:tab pos="3375025" algn="l"/>
                </a:tabLst>
              </a:pPr>
              <a:r>
                <a:rPr lang="en-US" sz="1400"/>
                <a:t>3	Blues Brothers	$2.00</a:t>
              </a:r>
            </a:p>
            <a:p>
              <a:pPr algn="l">
                <a:tabLst>
                  <a:tab pos="969963" algn="l"/>
                  <a:tab pos="3375025" algn="l"/>
                </a:tabLst>
              </a:pPr>
              <a:r>
                <a:rPr lang="en-US" sz="1400"/>
                <a:t>4	Boy And His Dog	$2.50</a:t>
              </a:r>
            </a:p>
            <a:p>
              <a:pPr algn="l">
                <a:tabLst>
                  <a:tab pos="969963" algn="l"/>
                  <a:tab pos="3375025" algn="l"/>
                </a:tabLst>
              </a:pPr>
              <a:r>
                <a:rPr lang="en-US" sz="1400"/>
                <a:t>5	Brother From Another Planet	$2.00</a:t>
              </a:r>
            </a:p>
            <a:p>
              <a:pPr algn="l">
                <a:tabLst>
                  <a:tab pos="969963" algn="l"/>
                  <a:tab pos="3375025" algn="l"/>
                </a:tabLst>
              </a:pPr>
              <a:r>
                <a:rPr lang="en-US" sz="1400"/>
                <a:t>6	Clockwork Orange	$1.50</a:t>
              </a:r>
            </a:p>
            <a:p>
              <a:pPr algn="l">
                <a:tabLst>
                  <a:tab pos="969963" algn="l"/>
                  <a:tab pos="3375025" algn="l"/>
                </a:tabLst>
              </a:pPr>
              <a:r>
                <a:rPr lang="en-US" sz="1400"/>
                <a:t>7	Gods Must Be Crazy	$2.00</a:t>
              </a:r>
            </a:p>
            <a:p>
              <a:pPr algn="l">
                <a:tabLst>
                  <a:tab pos="969963" algn="l"/>
                  <a:tab pos="3375025" algn="l"/>
                </a:tabLst>
              </a:pPr>
              <a:r>
                <a:rPr lang="en-US" sz="1400"/>
                <a:t>8	Hopscotch	$1.50</a:t>
              </a:r>
            </a:p>
          </p:txBody>
        </p:sp>
        <p:sp>
          <p:nvSpPr>
            <p:cNvPr id="1098758" name="Rectangle 6"/>
            <p:cNvSpPr>
              <a:spLocks noChangeArrowheads="1"/>
            </p:cNvSpPr>
            <p:nvPr/>
          </p:nvSpPr>
          <p:spPr bwMode="auto">
            <a:xfrm>
              <a:off x="3339" y="1248"/>
              <a:ext cx="2099" cy="250"/>
            </a:xfrm>
            <a:prstGeom prst="rect">
              <a:avLst/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l"/>
              <a:r>
                <a:rPr lang="en-US"/>
                <a:t>Videos(</a:t>
              </a:r>
              <a:r>
                <a:rPr lang="en-US" u="sng"/>
                <a:t>VideoID</a:t>
              </a:r>
              <a:r>
                <a:rPr lang="en-US"/>
                <a:t>, Title, Rent)</a:t>
              </a:r>
            </a:p>
          </p:txBody>
        </p:sp>
      </p:grpSp>
      <p:grpSp>
        <p:nvGrpSpPr>
          <p:cNvPr id="1098763" name="Group 11"/>
          <p:cNvGrpSpPr>
            <a:grpSpLocks/>
          </p:cNvGrpSpPr>
          <p:nvPr/>
        </p:nvGrpSpPr>
        <p:grpSpPr bwMode="auto">
          <a:xfrm>
            <a:off x="985838" y="5257800"/>
            <a:ext cx="7172325" cy="1038225"/>
            <a:chOff x="933" y="3071"/>
            <a:chExt cx="4518" cy="654"/>
          </a:xfrm>
        </p:grpSpPr>
        <p:sp>
          <p:nvSpPr>
            <p:cNvPr id="1098759" name="Rectangle 7"/>
            <p:cNvSpPr>
              <a:spLocks noChangeArrowheads="1"/>
            </p:cNvSpPr>
            <p:nvPr/>
          </p:nvSpPr>
          <p:spPr bwMode="auto">
            <a:xfrm>
              <a:off x="933" y="3283"/>
              <a:ext cx="4518" cy="442"/>
            </a:xfrm>
            <a:prstGeom prst="rect">
              <a:avLst/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l"/>
              <a:r>
                <a:rPr lang="en-US"/>
                <a:t>RentalForm2(</a:t>
              </a:r>
              <a:r>
                <a:rPr lang="en-US" u="sng"/>
                <a:t>TransID</a:t>
              </a:r>
              <a:r>
                <a:rPr lang="en-US"/>
                <a:t>, RentDate, CustomerID, Phone,</a:t>
              </a:r>
            </a:p>
            <a:p>
              <a:pPr algn="l"/>
              <a:r>
                <a:rPr lang="en-US"/>
                <a:t>			Name, Address, City, State, ZipCode)</a:t>
              </a:r>
            </a:p>
          </p:txBody>
        </p:sp>
        <p:sp>
          <p:nvSpPr>
            <p:cNvPr id="1098760" name="Rectangle 8"/>
            <p:cNvSpPr>
              <a:spLocks noChangeArrowheads="1"/>
            </p:cNvSpPr>
            <p:nvPr/>
          </p:nvSpPr>
          <p:spPr bwMode="auto">
            <a:xfrm>
              <a:off x="2764" y="3071"/>
              <a:ext cx="85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l"/>
              <a:r>
                <a:rPr lang="en-US" sz="1600">
                  <a:solidFill>
                    <a:schemeClr val="folHlink"/>
                  </a:solidFill>
                </a:rPr>
                <a:t>(Unchanged)</a:t>
              </a:r>
            </a:p>
          </p:txBody>
        </p:sp>
      </p:grp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80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pPr defTabSz="914400"/>
            <a:r>
              <a:rPr lang="en-US"/>
              <a:t>Second Normal Form Problems (Data)</a:t>
            </a:r>
          </a:p>
        </p:txBody>
      </p:sp>
      <p:grpSp>
        <p:nvGrpSpPr>
          <p:cNvPr id="1100808" name="Group 8"/>
          <p:cNvGrpSpPr>
            <a:grpSpLocks/>
          </p:cNvGrpSpPr>
          <p:nvPr/>
        </p:nvGrpSpPr>
        <p:grpSpPr bwMode="auto">
          <a:xfrm>
            <a:off x="565150" y="1447800"/>
            <a:ext cx="8012113" cy="1450975"/>
            <a:chOff x="741" y="823"/>
            <a:chExt cx="5047" cy="914"/>
          </a:xfrm>
        </p:grpSpPr>
        <p:sp>
          <p:nvSpPr>
            <p:cNvPr id="1100803" name="Rectangle 3"/>
            <p:cNvSpPr>
              <a:spLocks noChangeArrowheads="1"/>
            </p:cNvSpPr>
            <p:nvPr/>
          </p:nvSpPr>
          <p:spPr bwMode="auto">
            <a:xfrm>
              <a:off x="878" y="1191"/>
              <a:ext cx="4830" cy="546"/>
            </a:xfrm>
            <a:prstGeom prst="rect">
              <a:avLst/>
            </a:prstGeom>
            <a:solidFill>
              <a:srgbClr val="FFCC66"/>
            </a:solidFill>
            <a:ln w="12700">
              <a:solidFill>
                <a:srgbClr val="009900"/>
              </a:solidFill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 algn="l">
                <a:tabLst>
                  <a:tab pos="519113" algn="l"/>
                  <a:tab pos="1143000" algn="l"/>
                  <a:tab pos="1662113" algn="l"/>
                  <a:tab pos="2579688" algn="l"/>
                  <a:tab pos="3429000" algn="l"/>
                  <a:tab pos="4173538" algn="l"/>
                  <a:tab pos="5368925" algn="l"/>
                  <a:tab pos="6407150" algn="l"/>
                  <a:tab pos="6805613" algn="l"/>
                </a:tabLst>
              </a:pPr>
              <a:r>
                <a:rPr lang="en-US" sz="1000" b="1" u="sng"/>
                <a:t>TransID	</a:t>
              </a:r>
              <a:r>
                <a:rPr lang="en-US" sz="1000" b="1"/>
                <a:t>RentDate	CustID	Phone	LastName	FirstName	Address	City	State	ZipCode	</a:t>
              </a:r>
              <a:endParaRPr lang="en-US" sz="1000"/>
            </a:p>
            <a:p>
              <a:pPr algn="l">
                <a:tabLst>
                  <a:tab pos="519113" algn="l"/>
                  <a:tab pos="1143000" algn="l"/>
                  <a:tab pos="1662113" algn="l"/>
                  <a:tab pos="2579688" algn="l"/>
                  <a:tab pos="3429000" algn="l"/>
                  <a:tab pos="4173538" algn="l"/>
                  <a:tab pos="5368925" algn="l"/>
                  <a:tab pos="6407150" algn="l"/>
                  <a:tab pos="6805613" algn="l"/>
                </a:tabLst>
              </a:pPr>
              <a:r>
                <a:rPr lang="en-US" sz="1000"/>
                <a:t>1	4/18/04	3	502-777-7575	Washington	Elroy	95 Easy Street	Smith's Grove	KY	42171</a:t>
              </a:r>
            </a:p>
            <a:p>
              <a:pPr algn="l">
                <a:tabLst>
                  <a:tab pos="519113" algn="l"/>
                  <a:tab pos="1143000" algn="l"/>
                  <a:tab pos="1662113" algn="l"/>
                  <a:tab pos="2579688" algn="l"/>
                  <a:tab pos="3429000" algn="l"/>
                  <a:tab pos="4173538" algn="l"/>
                  <a:tab pos="5368925" algn="l"/>
                  <a:tab pos="6407150" algn="l"/>
                  <a:tab pos="6805613" algn="l"/>
                </a:tabLst>
              </a:pPr>
              <a:r>
                <a:rPr lang="en-US" sz="1000"/>
                <a:t>2	4/30/04	7	615-888-4474	Lasater	Les	67 S. Ray Drive	Portland	TN	37148</a:t>
              </a:r>
            </a:p>
            <a:p>
              <a:pPr algn="l">
                <a:tabLst>
                  <a:tab pos="519113" algn="l"/>
                  <a:tab pos="1143000" algn="l"/>
                  <a:tab pos="1662113" algn="l"/>
                  <a:tab pos="2579688" algn="l"/>
                  <a:tab pos="3429000" algn="l"/>
                  <a:tab pos="4173538" algn="l"/>
                  <a:tab pos="5368925" algn="l"/>
                  <a:tab pos="6407150" algn="l"/>
                  <a:tab pos="6805613" algn="l"/>
                </a:tabLst>
              </a:pPr>
              <a:r>
                <a:rPr lang="en-US" sz="1000"/>
                <a:t>3	4/18/04	8	615-452-1162	Jones	Charlie	867 Lakeside Drive	Castalian Springs	TN	37031</a:t>
              </a:r>
            </a:p>
            <a:p>
              <a:pPr algn="l">
                <a:tabLst>
                  <a:tab pos="519113" algn="l"/>
                  <a:tab pos="1143000" algn="l"/>
                  <a:tab pos="1662113" algn="l"/>
                  <a:tab pos="2579688" algn="l"/>
                  <a:tab pos="3429000" algn="l"/>
                  <a:tab pos="4173538" algn="l"/>
                  <a:tab pos="5368925" algn="l"/>
                  <a:tab pos="6407150" algn="l"/>
                  <a:tab pos="6805613" algn="l"/>
                </a:tabLst>
              </a:pPr>
              <a:r>
                <a:rPr lang="en-US" sz="1000"/>
                <a:t>4	4/18/042	3	502-777-7575	Washington	Elroy	95 Easy Street	Smith's Grove	KY	42171</a:t>
              </a:r>
            </a:p>
          </p:txBody>
        </p:sp>
        <p:sp>
          <p:nvSpPr>
            <p:cNvPr id="1100804" name="Rectangle 4"/>
            <p:cNvSpPr>
              <a:spLocks noChangeArrowheads="1"/>
            </p:cNvSpPr>
            <p:nvPr/>
          </p:nvSpPr>
          <p:spPr bwMode="auto">
            <a:xfrm>
              <a:off x="741" y="823"/>
              <a:ext cx="5047" cy="2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l"/>
              <a:r>
                <a:rPr lang="en-US" sz="1500"/>
                <a:t>RentalForm2(</a:t>
              </a:r>
              <a:r>
                <a:rPr lang="en-US" sz="1500" u="sng"/>
                <a:t>TransID</a:t>
              </a:r>
              <a:r>
                <a:rPr lang="en-US" sz="1500"/>
                <a:t>, RentDate, CustomerID, Phone, Name, Address, City, State, ZipCode)</a:t>
              </a:r>
            </a:p>
          </p:txBody>
        </p:sp>
      </p:grpSp>
      <p:sp>
        <p:nvSpPr>
          <p:cNvPr id="1100805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1833563" y="3613150"/>
            <a:ext cx="5126037" cy="2092325"/>
          </a:xfrm>
          <a:noFill/>
          <a:ln/>
        </p:spPr>
        <p:txBody>
          <a:bodyPr lIns="92075" tIns="46038" rIns="92075" bIns="46038"/>
          <a:lstStyle/>
          <a:p>
            <a:pPr marL="342900" indent="-342900"/>
            <a:r>
              <a:rPr lang="en-US" sz="2000"/>
              <a:t>Even in 2NF, problems remain</a:t>
            </a:r>
          </a:p>
          <a:p>
            <a:pPr marL="742950" lvl="1" indent="-285750"/>
            <a:r>
              <a:rPr lang="en-US" sz="2000"/>
              <a:t>Replication</a:t>
            </a:r>
          </a:p>
          <a:p>
            <a:pPr marL="742950" lvl="1" indent="-285750"/>
            <a:r>
              <a:rPr lang="en-US" sz="2000"/>
              <a:t>Hidden dependency</a:t>
            </a:r>
          </a:p>
          <a:p>
            <a:pPr marL="742950" lvl="1" indent="-285750"/>
            <a:r>
              <a:rPr lang="en-US" sz="2000"/>
              <a:t>If a customer has not rented a video yet, where do we store their personal data?</a:t>
            </a:r>
          </a:p>
          <a:p>
            <a:pPr marL="342900" indent="-342900"/>
            <a:r>
              <a:rPr lang="en-US" sz="2000"/>
              <a:t>Solution:  split table.</a:t>
            </a:r>
          </a:p>
        </p:txBody>
      </p:sp>
      <p:sp>
        <p:nvSpPr>
          <p:cNvPr id="1100806" name="Line 6"/>
          <p:cNvSpPr>
            <a:spLocks noChangeShapeType="1"/>
          </p:cNvSpPr>
          <p:nvPr/>
        </p:nvSpPr>
        <p:spPr bwMode="auto">
          <a:xfrm flipV="1">
            <a:off x="4114800" y="2286000"/>
            <a:ext cx="914400" cy="18288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0807" name="Line 7"/>
          <p:cNvSpPr>
            <a:spLocks noChangeShapeType="1"/>
          </p:cNvSpPr>
          <p:nvPr/>
        </p:nvSpPr>
        <p:spPr bwMode="auto">
          <a:xfrm flipV="1">
            <a:off x="4114800" y="2819400"/>
            <a:ext cx="914400" cy="1371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285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pPr defTabSz="914400"/>
            <a:r>
              <a:rPr lang="en-US"/>
              <a:t>Third Normal Form Definition</a:t>
            </a:r>
          </a:p>
        </p:txBody>
      </p:sp>
      <p:sp>
        <p:nvSpPr>
          <p:cNvPr id="1102852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2895600"/>
            <a:ext cx="4121150" cy="3505200"/>
          </a:xfrm>
          <a:noFill/>
          <a:ln/>
        </p:spPr>
        <p:txBody>
          <a:bodyPr lIns="92075" tIns="46038" rIns="92075" bIns="46038"/>
          <a:lstStyle/>
          <a:p>
            <a:pPr marL="342900" indent="-342900"/>
            <a:r>
              <a:rPr lang="en-US" sz="2000"/>
              <a:t>Each non-key column must depend on </a:t>
            </a:r>
            <a:r>
              <a:rPr lang="en-US" sz="2000" i="1"/>
              <a:t>nothing but</a:t>
            </a:r>
            <a:r>
              <a:rPr lang="en-US" sz="2000"/>
              <a:t> the key.</a:t>
            </a:r>
          </a:p>
          <a:p>
            <a:pPr marL="742950" lvl="1" indent="-285750"/>
            <a:r>
              <a:rPr lang="en-US" sz="2000"/>
              <a:t>Some columns depend on columns that are not part of the key.</a:t>
            </a:r>
          </a:p>
          <a:p>
            <a:pPr marL="742950" lvl="1" indent="-285750"/>
            <a:r>
              <a:rPr lang="en-US" sz="2000"/>
              <a:t>Split those into a new table.</a:t>
            </a:r>
          </a:p>
          <a:p>
            <a:pPr marL="742950" lvl="1" indent="-285750"/>
            <a:r>
              <a:rPr lang="en-US" sz="2000"/>
              <a:t>Example:  Customer’s name does </a:t>
            </a:r>
            <a:r>
              <a:rPr lang="en-US" sz="2000" i="1"/>
              <a:t>not </a:t>
            </a:r>
            <a:r>
              <a:rPr lang="en-US" sz="2000"/>
              <a:t>change for every transaction.</a:t>
            </a:r>
          </a:p>
        </p:txBody>
      </p:sp>
      <p:sp>
        <p:nvSpPr>
          <p:cNvPr id="1102853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565650" y="2895600"/>
            <a:ext cx="4349750" cy="3098800"/>
          </a:xfrm>
          <a:noFill/>
          <a:ln/>
        </p:spPr>
        <p:txBody>
          <a:bodyPr lIns="92075" tIns="46038" rIns="92075" bIns="46038"/>
          <a:lstStyle/>
          <a:p>
            <a:pPr marL="342900" indent="-342900"/>
            <a:r>
              <a:rPr lang="en-US" sz="2000"/>
              <a:t>Dependence (definition)</a:t>
            </a:r>
          </a:p>
          <a:p>
            <a:pPr marL="742950" lvl="1" indent="-285750"/>
            <a:r>
              <a:rPr lang="en-US" sz="2000"/>
              <a:t>If, given a value for the key, you always know the value of the property in question, then that property is said to depend on the key.</a:t>
            </a:r>
          </a:p>
          <a:p>
            <a:pPr marL="742950" lvl="1" indent="-285750"/>
            <a:r>
              <a:rPr lang="en-US" sz="2000"/>
              <a:t>If you change the key and the questionable property does not change, then the table is </a:t>
            </a:r>
            <a:r>
              <a:rPr lang="en-US" sz="2000" i="1"/>
              <a:t>not</a:t>
            </a:r>
            <a:r>
              <a:rPr lang="en-US" sz="2000"/>
              <a:t> in 3NF.</a:t>
            </a:r>
          </a:p>
        </p:txBody>
      </p:sp>
      <p:grpSp>
        <p:nvGrpSpPr>
          <p:cNvPr id="1102864" name="Group 16"/>
          <p:cNvGrpSpPr>
            <a:grpSpLocks/>
          </p:cNvGrpSpPr>
          <p:nvPr/>
        </p:nvGrpSpPr>
        <p:grpSpPr bwMode="auto">
          <a:xfrm>
            <a:off x="565150" y="1143000"/>
            <a:ext cx="8012113" cy="1860550"/>
            <a:chOff x="713" y="671"/>
            <a:chExt cx="5047" cy="1172"/>
          </a:xfrm>
        </p:grpSpPr>
        <p:sp>
          <p:nvSpPr>
            <p:cNvPr id="1102851" name="Rectangle 3"/>
            <p:cNvSpPr>
              <a:spLocks noChangeArrowheads="1"/>
            </p:cNvSpPr>
            <p:nvPr/>
          </p:nvSpPr>
          <p:spPr bwMode="auto">
            <a:xfrm>
              <a:off x="713" y="1104"/>
              <a:ext cx="5047" cy="202"/>
            </a:xfrm>
            <a:prstGeom prst="rect">
              <a:avLst/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l"/>
              <a:r>
                <a:rPr lang="en-US" sz="1500"/>
                <a:t>RentalForm2(</a:t>
              </a:r>
              <a:r>
                <a:rPr lang="en-US" sz="1500" u="sng"/>
                <a:t>TransID</a:t>
              </a:r>
              <a:r>
                <a:rPr lang="en-US" sz="1500"/>
                <a:t>, RentDate, CustomerID, Phone, Name, Address, City, State, ZipCode)</a:t>
              </a:r>
            </a:p>
          </p:txBody>
        </p:sp>
        <p:sp>
          <p:nvSpPr>
            <p:cNvPr id="1102854" name="Freeform 6"/>
            <p:cNvSpPr>
              <a:spLocks/>
            </p:cNvSpPr>
            <p:nvPr/>
          </p:nvSpPr>
          <p:spPr bwMode="auto">
            <a:xfrm>
              <a:off x="1728" y="960"/>
              <a:ext cx="577" cy="193"/>
            </a:xfrm>
            <a:custGeom>
              <a:avLst/>
              <a:gdLst/>
              <a:ahLst/>
              <a:cxnLst>
                <a:cxn ang="0">
                  <a:pos x="576" y="192"/>
                </a:cxn>
                <a:cxn ang="0">
                  <a:pos x="576" y="0"/>
                </a:cxn>
                <a:cxn ang="0">
                  <a:pos x="0" y="0"/>
                </a:cxn>
                <a:cxn ang="0">
                  <a:pos x="0" y="144"/>
                </a:cxn>
              </a:cxnLst>
              <a:rect l="0" t="0" r="r" b="b"/>
              <a:pathLst>
                <a:path w="577" h="193">
                  <a:moveTo>
                    <a:pt x="576" y="192"/>
                  </a:moveTo>
                  <a:lnTo>
                    <a:pt x="576" y="0"/>
                  </a:lnTo>
                  <a:lnTo>
                    <a:pt x="0" y="0"/>
                  </a:lnTo>
                  <a:lnTo>
                    <a:pt x="0" y="144"/>
                  </a:lnTo>
                </a:path>
              </a:pathLst>
            </a:custGeom>
            <a:noFill/>
            <a:ln w="12700" cap="rnd" cmpd="sng">
              <a:solidFill>
                <a:srgbClr val="009900"/>
              </a:solidFill>
              <a:prstDash val="solid"/>
              <a:round/>
              <a:headEnd type="none" w="sm" len="sm"/>
              <a:tailEnd type="stealth" w="med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02855" name="Freeform 7"/>
            <p:cNvSpPr>
              <a:spLocks/>
            </p:cNvSpPr>
            <p:nvPr/>
          </p:nvSpPr>
          <p:spPr bwMode="auto">
            <a:xfrm>
              <a:off x="1632" y="864"/>
              <a:ext cx="1297" cy="289"/>
            </a:xfrm>
            <a:custGeom>
              <a:avLst/>
              <a:gdLst/>
              <a:ahLst/>
              <a:cxnLst>
                <a:cxn ang="0">
                  <a:pos x="1296" y="288"/>
                </a:cxn>
                <a:cxn ang="0">
                  <a:pos x="1296" y="0"/>
                </a:cxn>
                <a:cxn ang="0">
                  <a:pos x="0" y="0"/>
                </a:cxn>
                <a:cxn ang="0">
                  <a:pos x="0" y="230"/>
                </a:cxn>
              </a:cxnLst>
              <a:rect l="0" t="0" r="r" b="b"/>
              <a:pathLst>
                <a:path w="1297" h="289">
                  <a:moveTo>
                    <a:pt x="1296" y="288"/>
                  </a:moveTo>
                  <a:lnTo>
                    <a:pt x="1296" y="0"/>
                  </a:lnTo>
                  <a:lnTo>
                    <a:pt x="0" y="0"/>
                  </a:lnTo>
                  <a:lnTo>
                    <a:pt x="0" y="230"/>
                  </a:lnTo>
                </a:path>
              </a:pathLst>
            </a:custGeom>
            <a:noFill/>
            <a:ln w="12700" cap="rnd" cmpd="sng">
              <a:solidFill>
                <a:srgbClr val="009900"/>
              </a:solidFill>
              <a:prstDash val="solid"/>
              <a:round/>
              <a:headEnd type="none" w="sm" len="sm"/>
              <a:tailEnd type="stealth" w="med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02856" name="Freeform 8"/>
            <p:cNvSpPr>
              <a:spLocks/>
            </p:cNvSpPr>
            <p:nvPr/>
          </p:nvSpPr>
          <p:spPr bwMode="auto">
            <a:xfrm>
              <a:off x="3168" y="1296"/>
              <a:ext cx="337" cy="97"/>
            </a:xfrm>
            <a:custGeom>
              <a:avLst/>
              <a:gdLst/>
              <a:ahLst/>
              <a:cxnLst>
                <a:cxn ang="0">
                  <a:pos x="336" y="0"/>
                </a:cxn>
                <a:cxn ang="0">
                  <a:pos x="336" y="96"/>
                </a:cxn>
                <a:cxn ang="0">
                  <a:pos x="0" y="96"/>
                </a:cxn>
                <a:cxn ang="0">
                  <a:pos x="0" y="0"/>
                </a:cxn>
              </a:cxnLst>
              <a:rect l="0" t="0" r="r" b="b"/>
              <a:pathLst>
                <a:path w="337" h="97">
                  <a:moveTo>
                    <a:pt x="336" y="0"/>
                  </a:moveTo>
                  <a:lnTo>
                    <a:pt x="336" y="96"/>
                  </a:lnTo>
                  <a:lnTo>
                    <a:pt x="0" y="96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chemeClr val="tx2"/>
              </a:solidFill>
              <a:prstDash val="solid"/>
              <a:round/>
              <a:headEnd type="none" w="sm" len="sm"/>
              <a:tailEnd type="stealth" w="med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02857" name="Freeform 9"/>
            <p:cNvSpPr>
              <a:spLocks/>
            </p:cNvSpPr>
            <p:nvPr/>
          </p:nvSpPr>
          <p:spPr bwMode="auto">
            <a:xfrm>
              <a:off x="3120" y="1296"/>
              <a:ext cx="769" cy="145"/>
            </a:xfrm>
            <a:custGeom>
              <a:avLst/>
              <a:gdLst/>
              <a:ahLst/>
              <a:cxnLst>
                <a:cxn ang="0">
                  <a:pos x="768" y="0"/>
                </a:cxn>
                <a:cxn ang="0">
                  <a:pos x="768" y="144"/>
                </a:cxn>
                <a:cxn ang="0">
                  <a:pos x="0" y="144"/>
                </a:cxn>
                <a:cxn ang="0">
                  <a:pos x="0" y="111"/>
                </a:cxn>
                <a:cxn ang="0">
                  <a:pos x="0" y="0"/>
                </a:cxn>
              </a:cxnLst>
              <a:rect l="0" t="0" r="r" b="b"/>
              <a:pathLst>
                <a:path w="769" h="145">
                  <a:moveTo>
                    <a:pt x="768" y="0"/>
                  </a:moveTo>
                  <a:lnTo>
                    <a:pt x="768" y="144"/>
                  </a:lnTo>
                  <a:lnTo>
                    <a:pt x="0" y="144"/>
                  </a:lnTo>
                  <a:lnTo>
                    <a:pt x="0" y="11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chemeClr val="tx2"/>
              </a:solidFill>
              <a:prstDash val="solid"/>
              <a:round/>
              <a:headEnd type="none" w="sm" len="sm"/>
              <a:tailEnd type="stealth" w="med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02858" name="Freeform 10"/>
            <p:cNvSpPr>
              <a:spLocks/>
            </p:cNvSpPr>
            <p:nvPr/>
          </p:nvSpPr>
          <p:spPr bwMode="auto">
            <a:xfrm>
              <a:off x="3072" y="1296"/>
              <a:ext cx="1297" cy="193"/>
            </a:xfrm>
            <a:custGeom>
              <a:avLst/>
              <a:gdLst/>
              <a:ahLst/>
              <a:cxnLst>
                <a:cxn ang="0">
                  <a:pos x="1296" y="0"/>
                </a:cxn>
                <a:cxn ang="0">
                  <a:pos x="1296" y="192"/>
                </a:cxn>
                <a:cxn ang="0">
                  <a:pos x="0" y="192"/>
                </a:cxn>
                <a:cxn ang="0">
                  <a:pos x="0" y="0"/>
                </a:cxn>
              </a:cxnLst>
              <a:rect l="0" t="0" r="r" b="b"/>
              <a:pathLst>
                <a:path w="1297" h="193">
                  <a:moveTo>
                    <a:pt x="1296" y="0"/>
                  </a:moveTo>
                  <a:lnTo>
                    <a:pt x="1296" y="192"/>
                  </a:lnTo>
                  <a:lnTo>
                    <a:pt x="0" y="19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chemeClr val="tx2"/>
              </a:solidFill>
              <a:prstDash val="solid"/>
              <a:round/>
              <a:headEnd type="none" w="sm" len="sm"/>
              <a:tailEnd type="stealth" w="med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02859" name="Freeform 11"/>
            <p:cNvSpPr>
              <a:spLocks/>
            </p:cNvSpPr>
            <p:nvPr/>
          </p:nvSpPr>
          <p:spPr bwMode="auto">
            <a:xfrm>
              <a:off x="2976" y="1296"/>
              <a:ext cx="1729" cy="241"/>
            </a:xfrm>
            <a:custGeom>
              <a:avLst/>
              <a:gdLst/>
              <a:ahLst/>
              <a:cxnLst>
                <a:cxn ang="0">
                  <a:pos x="1728" y="0"/>
                </a:cxn>
                <a:cxn ang="0">
                  <a:pos x="1728" y="240"/>
                </a:cxn>
                <a:cxn ang="0">
                  <a:pos x="0" y="240"/>
                </a:cxn>
                <a:cxn ang="0">
                  <a:pos x="0" y="0"/>
                </a:cxn>
              </a:cxnLst>
              <a:rect l="0" t="0" r="r" b="b"/>
              <a:pathLst>
                <a:path w="1729" h="241">
                  <a:moveTo>
                    <a:pt x="1728" y="0"/>
                  </a:moveTo>
                  <a:lnTo>
                    <a:pt x="1728" y="240"/>
                  </a:lnTo>
                  <a:lnTo>
                    <a:pt x="0" y="24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chemeClr val="tx2"/>
              </a:solidFill>
              <a:prstDash val="solid"/>
              <a:round/>
              <a:headEnd type="none" w="sm" len="sm"/>
              <a:tailEnd type="stealth" w="med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02860" name="Freeform 12"/>
            <p:cNvSpPr>
              <a:spLocks/>
            </p:cNvSpPr>
            <p:nvPr/>
          </p:nvSpPr>
          <p:spPr bwMode="auto">
            <a:xfrm>
              <a:off x="2880" y="1296"/>
              <a:ext cx="2161" cy="289"/>
            </a:xfrm>
            <a:custGeom>
              <a:avLst/>
              <a:gdLst/>
              <a:ahLst/>
              <a:cxnLst>
                <a:cxn ang="0">
                  <a:pos x="2160" y="0"/>
                </a:cxn>
                <a:cxn ang="0">
                  <a:pos x="2160" y="288"/>
                </a:cxn>
                <a:cxn ang="0">
                  <a:pos x="2073" y="288"/>
                </a:cxn>
                <a:cxn ang="0">
                  <a:pos x="0" y="288"/>
                </a:cxn>
                <a:cxn ang="0">
                  <a:pos x="0" y="0"/>
                </a:cxn>
              </a:cxnLst>
              <a:rect l="0" t="0" r="r" b="b"/>
              <a:pathLst>
                <a:path w="2161" h="289">
                  <a:moveTo>
                    <a:pt x="2160" y="0"/>
                  </a:moveTo>
                  <a:lnTo>
                    <a:pt x="2160" y="288"/>
                  </a:lnTo>
                  <a:lnTo>
                    <a:pt x="2073" y="288"/>
                  </a:lnTo>
                  <a:lnTo>
                    <a:pt x="0" y="288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chemeClr val="tx2"/>
              </a:solidFill>
              <a:prstDash val="solid"/>
              <a:round/>
              <a:headEnd type="none" w="sm" len="sm"/>
              <a:tailEnd type="stealth" w="med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02861" name="Freeform 13"/>
            <p:cNvSpPr>
              <a:spLocks/>
            </p:cNvSpPr>
            <p:nvPr/>
          </p:nvSpPr>
          <p:spPr bwMode="auto">
            <a:xfrm>
              <a:off x="2784" y="1296"/>
              <a:ext cx="2689" cy="337"/>
            </a:xfrm>
            <a:custGeom>
              <a:avLst/>
              <a:gdLst/>
              <a:ahLst/>
              <a:cxnLst>
                <a:cxn ang="0">
                  <a:pos x="2688" y="0"/>
                </a:cxn>
                <a:cxn ang="0">
                  <a:pos x="2688" y="336"/>
                </a:cxn>
                <a:cxn ang="0">
                  <a:pos x="2649" y="336"/>
                </a:cxn>
                <a:cxn ang="0">
                  <a:pos x="2518" y="336"/>
                </a:cxn>
                <a:cxn ang="0">
                  <a:pos x="0" y="336"/>
                </a:cxn>
                <a:cxn ang="0">
                  <a:pos x="0" y="0"/>
                </a:cxn>
              </a:cxnLst>
              <a:rect l="0" t="0" r="r" b="b"/>
              <a:pathLst>
                <a:path w="2689" h="337">
                  <a:moveTo>
                    <a:pt x="2688" y="0"/>
                  </a:moveTo>
                  <a:lnTo>
                    <a:pt x="2688" y="336"/>
                  </a:lnTo>
                  <a:lnTo>
                    <a:pt x="2649" y="336"/>
                  </a:lnTo>
                  <a:lnTo>
                    <a:pt x="2518" y="336"/>
                  </a:lnTo>
                  <a:lnTo>
                    <a:pt x="0" y="336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chemeClr val="tx2"/>
              </a:solidFill>
              <a:prstDash val="solid"/>
              <a:round/>
              <a:headEnd type="none" w="sm" len="sm"/>
              <a:tailEnd type="stealth" w="med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02862" name="Rectangle 14"/>
            <p:cNvSpPr>
              <a:spLocks noChangeArrowheads="1"/>
            </p:cNvSpPr>
            <p:nvPr/>
          </p:nvSpPr>
          <p:spPr bwMode="auto">
            <a:xfrm>
              <a:off x="3206" y="1631"/>
              <a:ext cx="173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l"/>
              <a:r>
                <a:rPr lang="en-US" sz="1600">
                  <a:solidFill>
                    <a:srgbClr val="CC6600"/>
                  </a:solidFill>
                </a:rPr>
                <a:t>Depend only on CustomerID</a:t>
              </a:r>
            </a:p>
          </p:txBody>
        </p:sp>
        <p:sp>
          <p:nvSpPr>
            <p:cNvPr id="1102863" name="Rectangle 15"/>
            <p:cNvSpPr>
              <a:spLocks noChangeArrowheads="1"/>
            </p:cNvSpPr>
            <p:nvPr/>
          </p:nvSpPr>
          <p:spPr bwMode="auto">
            <a:xfrm>
              <a:off x="1718" y="671"/>
              <a:ext cx="123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l"/>
              <a:r>
                <a:rPr lang="en-US" sz="1600">
                  <a:solidFill>
                    <a:srgbClr val="009900"/>
                  </a:solidFill>
                </a:rPr>
                <a:t>Depend on TransID</a:t>
              </a:r>
            </a:p>
          </p:txBody>
        </p:sp>
      </p:grp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489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pPr defTabSz="914400"/>
            <a:r>
              <a:rPr lang="en-US"/>
              <a:t>Third Normal Form Example</a:t>
            </a:r>
          </a:p>
        </p:txBody>
      </p:sp>
      <p:sp>
        <p:nvSpPr>
          <p:cNvPr id="11048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60450" y="3070225"/>
            <a:ext cx="7245350" cy="3176588"/>
          </a:xfrm>
          <a:noFill/>
          <a:ln/>
        </p:spPr>
        <p:txBody>
          <a:bodyPr lIns="92075" tIns="46038" rIns="92075" bIns="46038"/>
          <a:lstStyle/>
          <a:p>
            <a:pPr marL="342900" indent="-342900"/>
            <a:r>
              <a:rPr lang="en-US" sz="2000"/>
              <a:t>Customer attributes depend only on Customer ID</a:t>
            </a:r>
          </a:p>
          <a:p>
            <a:pPr marL="742950" lvl="1" indent="-285750"/>
            <a:r>
              <a:rPr lang="en-US" sz="2000"/>
              <a:t>Split them into new table (Customer)</a:t>
            </a:r>
          </a:p>
          <a:p>
            <a:pPr marL="742950" lvl="1" indent="-285750"/>
            <a:r>
              <a:rPr lang="en-US" sz="2000"/>
              <a:t>Remember to leave CustomerID in Rentals table.</a:t>
            </a:r>
          </a:p>
          <a:p>
            <a:pPr marL="742950" lvl="1" indent="-285750"/>
            <a:r>
              <a:rPr lang="en-US" sz="2000"/>
              <a:t>We need to be able to reconnect tables.</a:t>
            </a:r>
          </a:p>
          <a:p>
            <a:pPr marL="342900" indent="-342900"/>
            <a:r>
              <a:rPr lang="en-US" sz="2000"/>
              <a:t>3NF is sometimes easier to see if you identify primary objects at the start—then you would recognize that Customer was a separate object.</a:t>
            </a:r>
          </a:p>
        </p:txBody>
      </p:sp>
      <p:grpSp>
        <p:nvGrpSpPr>
          <p:cNvPr id="1104905" name="Group 9"/>
          <p:cNvGrpSpPr>
            <a:grpSpLocks/>
          </p:cNvGrpSpPr>
          <p:nvPr/>
        </p:nvGrpSpPr>
        <p:grpSpPr bwMode="auto">
          <a:xfrm>
            <a:off x="565150" y="1219200"/>
            <a:ext cx="8012113" cy="1543050"/>
            <a:chOff x="741" y="679"/>
            <a:chExt cx="5047" cy="972"/>
          </a:xfrm>
        </p:grpSpPr>
        <p:sp>
          <p:nvSpPr>
            <p:cNvPr id="1104900" name="Rectangle 4"/>
            <p:cNvSpPr>
              <a:spLocks noChangeArrowheads="1"/>
            </p:cNvSpPr>
            <p:nvPr/>
          </p:nvSpPr>
          <p:spPr bwMode="auto">
            <a:xfrm>
              <a:off x="741" y="679"/>
              <a:ext cx="5047" cy="202"/>
            </a:xfrm>
            <a:prstGeom prst="rect">
              <a:avLst/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l"/>
              <a:r>
                <a:rPr lang="en-US" sz="1500">
                  <a:solidFill>
                    <a:schemeClr val="bg2"/>
                  </a:solidFill>
                </a:rPr>
                <a:t>RentalForm2(</a:t>
              </a:r>
              <a:r>
                <a:rPr lang="en-US" sz="1500" u="sng">
                  <a:solidFill>
                    <a:schemeClr val="bg2"/>
                  </a:solidFill>
                </a:rPr>
                <a:t>TransID</a:t>
              </a:r>
              <a:r>
                <a:rPr lang="en-US" sz="1500">
                  <a:solidFill>
                    <a:schemeClr val="bg2"/>
                  </a:solidFill>
                </a:rPr>
                <a:t>, RentDate, CustomerID, Phone, Name, Address, City, State, ZipCode)</a:t>
              </a:r>
            </a:p>
          </p:txBody>
        </p:sp>
        <p:sp>
          <p:nvSpPr>
            <p:cNvPr id="1104901" name="Rectangle 5"/>
            <p:cNvSpPr>
              <a:spLocks noChangeArrowheads="1"/>
            </p:cNvSpPr>
            <p:nvPr/>
          </p:nvSpPr>
          <p:spPr bwMode="auto">
            <a:xfrm>
              <a:off x="854" y="1151"/>
              <a:ext cx="2493" cy="212"/>
            </a:xfrm>
            <a:prstGeom prst="rect">
              <a:avLst/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l"/>
              <a:r>
                <a:rPr lang="en-US" sz="1600">
                  <a:solidFill>
                    <a:schemeClr val="bg2"/>
                  </a:solidFill>
                </a:rPr>
                <a:t>Rentals(</a:t>
              </a:r>
              <a:r>
                <a:rPr lang="en-US" sz="1600" u="sng">
                  <a:solidFill>
                    <a:schemeClr val="bg2"/>
                  </a:solidFill>
                </a:rPr>
                <a:t>TransID</a:t>
              </a:r>
              <a:r>
                <a:rPr lang="en-US" sz="1600">
                  <a:solidFill>
                    <a:schemeClr val="bg2"/>
                  </a:solidFill>
                </a:rPr>
                <a:t>, RentDate, CustomerID )</a:t>
              </a:r>
            </a:p>
          </p:txBody>
        </p:sp>
        <p:sp>
          <p:nvSpPr>
            <p:cNvPr id="1104902" name="Rectangle 6"/>
            <p:cNvSpPr>
              <a:spLocks noChangeArrowheads="1"/>
            </p:cNvSpPr>
            <p:nvPr/>
          </p:nvSpPr>
          <p:spPr bwMode="auto">
            <a:xfrm>
              <a:off x="1575" y="1439"/>
              <a:ext cx="4152" cy="212"/>
            </a:xfrm>
            <a:prstGeom prst="rect">
              <a:avLst/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l"/>
              <a:r>
                <a:rPr lang="en-US" sz="1600">
                  <a:solidFill>
                    <a:schemeClr val="bg2"/>
                  </a:solidFill>
                </a:rPr>
                <a:t>Customers(</a:t>
              </a:r>
              <a:r>
                <a:rPr lang="en-US" sz="1600" u="sng">
                  <a:solidFill>
                    <a:schemeClr val="bg2"/>
                  </a:solidFill>
                </a:rPr>
                <a:t>CustomerID</a:t>
              </a:r>
              <a:r>
                <a:rPr lang="en-US" sz="1600">
                  <a:solidFill>
                    <a:schemeClr val="bg2"/>
                  </a:solidFill>
                </a:rPr>
                <a:t>, Phone, Name, Address, City, State, ZipCode )</a:t>
              </a:r>
            </a:p>
          </p:txBody>
        </p:sp>
        <p:sp>
          <p:nvSpPr>
            <p:cNvPr id="1104903" name="Line 7"/>
            <p:cNvSpPr>
              <a:spLocks noChangeShapeType="1"/>
            </p:cNvSpPr>
            <p:nvPr/>
          </p:nvSpPr>
          <p:spPr bwMode="auto">
            <a:xfrm flipH="1">
              <a:off x="2160" y="864"/>
              <a:ext cx="240" cy="288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4904" name="Line 8"/>
            <p:cNvSpPr>
              <a:spLocks noChangeShapeType="1"/>
            </p:cNvSpPr>
            <p:nvPr/>
          </p:nvSpPr>
          <p:spPr bwMode="auto">
            <a:xfrm>
              <a:off x="3888" y="864"/>
              <a:ext cx="336" cy="624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694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pPr defTabSz="914400"/>
            <a:r>
              <a:rPr lang="en-US"/>
              <a:t>Third Normal Form Example Data</a:t>
            </a:r>
          </a:p>
        </p:txBody>
      </p:sp>
      <p:grpSp>
        <p:nvGrpSpPr>
          <p:cNvPr id="1106963" name="Group 19"/>
          <p:cNvGrpSpPr>
            <a:grpSpLocks/>
          </p:cNvGrpSpPr>
          <p:nvPr/>
        </p:nvGrpSpPr>
        <p:grpSpPr bwMode="auto">
          <a:xfrm>
            <a:off x="838200" y="1143000"/>
            <a:ext cx="7559675" cy="5715000"/>
            <a:chOff x="528" y="720"/>
            <a:chExt cx="4762" cy="3600"/>
          </a:xfrm>
        </p:grpSpPr>
        <p:sp>
          <p:nvSpPr>
            <p:cNvPr id="1106947" name="Rectangle 3"/>
            <p:cNvSpPr>
              <a:spLocks noChangeArrowheads="1"/>
            </p:cNvSpPr>
            <p:nvPr/>
          </p:nvSpPr>
          <p:spPr bwMode="auto">
            <a:xfrm>
              <a:off x="528" y="1390"/>
              <a:ext cx="1910" cy="736"/>
            </a:xfrm>
            <a:prstGeom prst="rect">
              <a:avLst/>
            </a:prstGeom>
            <a:solidFill>
              <a:srgbClr val="FFCC66"/>
            </a:solidFill>
            <a:ln w="12700">
              <a:solidFill>
                <a:srgbClr val="009900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l"/>
              <a:r>
                <a:rPr lang="en-US" sz="1400" b="1" u="sng"/>
                <a:t>TransID</a:t>
              </a:r>
              <a:r>
                <a:rPr lang="en-US" sz="1400" b="1"/>
                <a:t>	RentDate	CustomerID</a:t>
              </a:r>
              <a:endParaRPr lang="en-US" sz="1400"/>
            </a:p>
            <a:p>
              <a:pPr algn="l"/>
              <a:r>
                <a:rPr lang="en-US" sz="1400"/>
                <a:t>1	4/18/04 	3</a:t>
              </a:r>
            </a:p>
            <a:p>
              <a:pPr algn="l"/>
              <a:r>
                <a:rPr lang="en-US" sz="1400"/>
                <a:t>2	4/30/04 	7</a:t>
              </a:r>
            </a:p>
            <a:p>
              <a:pPr algn="l"/>
              <a:r>
                <a:rPr lang="en-US" sz="1400"/>
                <a:t>3	4/18/04	8</a:t>
              </a:r>
            </a:p>
            <a:p>
              <a:pPr algn="l"/>
              <a:r>
                <a:rPr lang="en-US" sz="1400"/>
                <a:t>4	4/18/04	3</a:t>
              </a:r>
            </a:p>
          </p:txBody>
        </p:sp>
        <p:sp>
          <p:nvSpPr>
            <p:cNvPr id="1106948" name="Rectangle 4"/>
            <p:cNvSpPr>
              <a:spLocks noChangeArrowheads="1"/>
            </p:cNvSpPr>
            <p:nvPr/>
          </p:nvSpPr>
          <p:spPr bwMode="auto">
            <a:xfrm>
              <a:off x="528" y="2413"/>
              <a:ext cx="4762" cy="1331"/>
            </a:xfrm>
            <a:prstGeom prst="rect">
              <a:avLst/>
            </a:prstGeom>
            <a:solidFill>
              <a:srgbClr val="FFCC66"/>
            </a:solidFill>
            <a:ln w="12700">
              <a:solidFill>
                <a:srgbClr val="009900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l">
                <a:tabLst>
                  <a:tab pos="919163" algn="l"/>
                  <a:tab pos="1938338" algn="l"/>
                  <a:tab pos="2855913" algn="l"/>
                  <a:tab pos="3657600" algn="l"/>
                  <a:tab pos="4979988" algn="l"/>
                  <a:tab pos="6226175" algn="l"/>
                  <a:tab pos="6751638" algn="l"/>
                </a:tabLst>
              </a:pPr>
              <a:r>
                <a:rPr lang="en-US" sz="1200" b="1" u="sng"/>
                <a:t>CustomerID</a:t>
              </a:r>
              <a:r>
                <a:rPr lang="en-US" sz="1200" b="1"/>
                <a:t>	Phone	LastName	FirstName	Address	City	State	ZipCode</a:t>
              </a:r>
              <a:endParaRPr lang="en-US" sz="1200"/>
            </a:p>
            <a:p>
              <a:pPr algn="l">
                <a:tabLst>
                  <a:tab pos="919163" algn="l"/>
                  <a:tab pos="1938338" algn="l"/>
                  <a:tab pos="2855913" algn="l"/>
                  <a:tab pos="3657600" algn="l"/>
                  <a:tab pos="4979988" algn="l"/>
                  <a:tab pos="6226175" algn="l"/>
                  <a:tab pos="6751638" algn="l"/>
                </a:tabLst>
              </a:pPr>
              <a:r>
                <a:rPr lang="en-US" sz="1200"/>
                <a:t>1	502-666-7777	Johnson	Martha	125 Main Street	Alvaton	KY	42122</a:t>
              </a:r>
            </a:p>
            <a:p>
              <a:pPr algn="l">
                <a:tabLst>
                  <a:tab pos="919163" algn="l"/>
                  <a:tab pos="1938338" algn="l"/>
                  <a:tab pos="2855913" algn="l"/>
                  <a:tab pos="3657600" algn="l"/>
                  <a:tab pos="4979988" algn="l"/>
                  <a:tab pos="6226175" algn="l"/>
                  <a:tab pos="6751638" algn="l"/>
                </a:tabLst>
              </a:pPr>
              <a:r>
                <a:rPr lang="en-US" sz="1200"/>
                <a:t>2	502-888-6464	Smith	Jack	873 Elm Street	Bowling Green	KY	42101</a:t>
              </a:r>
            </a:p>
            <a:p>
              <a:pPr algn="l">
                <a:tabLst>
                  <a:tab pos="919163" algn="l"/>
                  <a:tab pos="1938338" algn="l"/>
                  <a:tab pos="2855913" algn="l"/>
                  <a:tab pos="3657600" algn="l"/>
                  <a:tab pos="4979988" algn="l"/>
                  <a:tab pos="6226175" algn="l"/>
                  <a:tab pos="6751638" algn="l"/>
                </a:tabLst>
              </a:pPr>
              <a:r>
                <a:rPr lang="en-US" sz="1200"/>
                <a:t>3	502-777-7575	Washington	Elroy	95 Easy Street	Smith's Grove	KY	42171</a:t>
              </a:r>
            </a:p>
            <a:p>
              <a:pPr algn="l">
                <a:tabLst>
                  <a:tab pos="919163" algn="l"/>
                  <a:tab pos="1938338" algn="l"/>
                  <a:tab pos="2855913" algn="l"/>
                  <a:tab pos="3657600" algn="l"/>
                  <a:tab pos="4979988" algn="l"/>
                  <a:tab pos="6226175" algn="l"/>
                  <a:tab pos="6751638" algn="l"/>
                </a:tabLst>
              </a:pPr>
              <a:r>
                <a:rPr lang="en-US" sz="1200"/>
                <a:t>4	502-333-9494	Adams	Samuel	746 Brown Drive	Alvaton	KY	42122</a:t>
              </a:r>
            </a:p>
            <a:p>
              <a:pPr algn="l">
                <a:tabLst>
                  <a:tab pos="919163" algn="l"/>
                  <a:tab pos="1938338" algn="l"/>
                  <a:tab pos="2855913" algn="l"/>
                  <a:tab pos="3657600" algn="l"/>
                  <a:tab pos="4979988" algn="l"/>
                  <a:tab pos="6226175" algn="l"/>
                  <a:tab pos="6751638" algn="l"/>
                </a:tabLst>
              </a:pPr>
              <a:r>
                <a:rPr lang="en-US" sz="1200"/>
                <a:t>5	502-474-4746	Rabitz	Victor	645 White Avenue	Bowling Green	KY	42102</a:t>
              </a:r>
            </a:p>
            <a:p>
              <a:pPr algn="l">
                <a:tabLst>
                  <a:tab pos="919163" algn="l"/>
                  <a:tab pos="1938338" algn="l"/>
                  <a:tab pos="2855913" algn="l"/>
                  <a:tab pos="3657600" algn="l"/>
                  <a:tab pos="4979988" algn="l"/>
                  <a:tab pos="6226175" algn="l"/>
                  <a:tab pos="6751638" algn="l"/>
                </a:tabLst>
              </a:pPr>
              <a:r>
                <a:rPr lang="en-US" sz="1200"/>
                <a:t>6	615-373-4746	Steinmetz	Susan	15 Speedway Drive	Portland	TN	37148</a:t>
              </a:r>
            </a:p>
            <a:p>
              <a:pPr algn="l">
                <a:tabLst>
                  <a:tab pos="919163" algn="l"/>
                  <a:tab pos="1938338" algn="l"/>
                  <a:tab pos="2855913" algn="l"/>
                  <a:tab pos="3657600" algn="l"/>
                  <a:tab pos="4979988" algn="l"/>
                  <a:tab pos="6226175" algn="l"/>
                  <a:tab pos="6751638" algn="l"/>
                </a:tabLst>
              </a:pPr>
              <a:r>
                <a:rPr lang="en-US" sz="1200"/>
                <a:t>7	615-888-4474	Lasater	Les	67 S. Ray Drive	Portland	TN	37148</a:t>
              </a:r>
            </a:p>
            <a:p>
              <a:pPr algn="l">
                <a:tabLst>
                  <a:tab pos="919163" algn="l"/>
                  <a:tab pos="1938338" algn="l"/>
                  <a:tab pos="2855913" algn="l"/>
                  <a:tab pos="3657600" algn="l"/>
                  <a:tab pos="4979988" algn="l"/>
                  <a:tab pos="6226175" algn="l"/>
                  <a:tab pos="6751638" algn="l"/>
                </a:tabLst>
              </a:pPr>
              <a:r>
                <a:rPr lang="en-US" sz="1200"/>
                <a:t>8	615-452-1162	Jones	Charlie	867 Lakeside Drive	Castalian Springs	TN	37031</a:t>
              </a:r>
            </a:p>
            <a:p>
              <a:pPr algn="l">
                <a:tabLst>
                  <a:tab pos="919163" algn="l"/>
                  <a:tab pos="1938338" algn="l"/>
                  <a:tab pos="2855913" algn="l"/>
                  <a:tab pos="3657600" algn="l"/>
                  <a:tab pos="4979988" algn="l"/>
                  <a:tab pos="6226175" algn="l"/>
                  <a:tab pos="6751638" algn="l"/>
                </a:tabLst>
              </a:pPr>
              <a:r>
                <a:rPr lang="en-US" sz="1200"/>
                <a:t>9	502-222-4351	Chavez	Juan	673 Industry Blvd.	Caneyville	KY	42721</a:t>
              </a:r>
            </a:p>
            <a:p>
              <a:pPr algn="l">
                <a:tabLst>
                  <a:tab pos="919163" algn="l"/>
                  <a:tab pos="1938338" algn="l"/>
                  <a:tab pos="2855913" algn="l"/>
                  <a:tab pos="3657600" algn="l"/>
                  <a:tab pos="4979988" algn="l"/>
                  <a:tab pos="6226175" algn="l"/>
                  <a:tab pos="6751638" algn="l"/>
                </a:tabLst>
              </a:pPr>
              <a:r>
                <a:rPr lang="en-US" sz="1200"/>
                <a:t>10	502-444-2512	Rojo	Maria	88 Main Street	Cave City	KY	42127</a:t>
              </a:r>
            </a:p>
          </p:txBody>
        </p:sp>
        <p:sp>
          <p:nvSpPr>
            <p:cNvPr id="1106949" name="Rectangle 5"/>
            <p:cNvSpPr>
              <a:spLocks noChangeArrowheads="1"/>
            </p:cNvSpPr>
            <p:nvPr/>
          </p:nvSpPr>
          <p:spPr bwMode="auto">
            <a:xfrm>
              <a:off x="528" y="1152"/>
              <a:ext cx="2788" cy="231"/>
            </a:xfrm>
            <a:prstGeom prst="rect">
              <a:avLst/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l"/>
              <a:r>
                <a:rPr lang="en-US" sz="1800"/>
                <a:t>Rentals(</a:t>
              </a:r>
              <a:r>
                <a:rPr lang="en-US" sz="1800" u="sng"/>
                <a:t>TransID</a:t>
              </a:r>
              <a:r>
                <a:rPr lang="en-US" sz="1800"/>
                <a:t>, RentDate, CustomerID )</a:t>
              </a:r>
            </a:p>
          </p:txBody>
        </p:sp>
        <p:sp>
          <p:nvSpPr>
            <p:cNvPr id="1106950" name="Rectangle 6"/>
            <p:cNvSpPr>
              <a:spLocks noChangeArrowheads="1"/>
            </p:cNvSpPr>
            <p:nvPr/>
          </p:nvSpPr>
          <p:spPr bwMode="auto">
            <a:xfrm>
              <a:off x="528" y="2178"/>
              <a:ext cx="4652" cy="231"/>
            </a:xfrm>
            <a:prstGeom prst="rect">
              <a:avLst/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l"/>
              <a:r>
                <a:rPr lang="en-US" sz="1800"/>
                <a:t>Customers(</a:t>
              </a:r>
              <a:r>
                <a:rPr lang="en-US" sz="1800" u="sng"/>
                <a:t>CustomerID</a:t>
              </a:r>
              <a:r>
                <a:rPr lang="en-US" sz="1800"/>
                <a:t>, Phone, Name, Address, City, State, ZipCode )</a:t>
              </a:r>
            </a:p>
          </p:txBody>
        </p:sp>
        <p:sp>
          <p:nvSpPr>
            <p:cNvPr id="1106951" name="Rectangle 7"/>
            <p:cNvSpPr>
              <a:spLocks noChangeArrowheads="1"/>
            </p:cNvSpPr>
            <p:nvPr/>
          </p:nvSpPr>
          <p:spPr bwMode="auto">
            <a:xfrm>
              <a:off x="528" y="3897"/>
              <a:ext cx="2716" cy="231"/>
            </a:xfrm>
            <a:prstGeom prst="rect">
              <a:avLst/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l"/>
              <a:r>
                <a:rPr lang="en-US" sz="1800"/>
                <a:t>VideosRented(</a:t>
              </a:r>
              <a:r>
                <a:rPr lang="en-US" sz="1800" u="sng"/>
                <a:t>TransID</a:t>
              </a:r>
              <a:r>
                <a:rPr lang="en-US" sz="1800"/>
                <a:t>, </a:t>
              </a:r>
              <a:r>
                <a:rPr lang="en-US" sz="1800" u="sng"/>
                <a:t>VideoID</a:t>
              </a:r>
              <a:r>
                <a:rPr lang="en-US" sz="1800"/>
                <a:t>, Copy#)</a:t>
              </a:r>
            </a:p>
          </p:txBody>
        </p:sp>
        <p:sp>
          <p:nvSpPr>
            <p:cNvPr id="1106952" name="Rectangle 8"/>
            <p:cNvSpPr>
              <a:spLocks noChangeArrowheads="1"/>
            </p:cNvSpPr>
            <p:nvPr/>
          </p:nvSpPr>
          <p:spPr bwMode="auto">
            <a:xfrm>
              <a:off x="528" y="4089"/>
              <a:ext cx="1900" cy="231"/>
            </a:xfrm>
            <a:prstGeom prst="rect">
              <a:avLst/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l"/>
              <a:r>
                <a:rPr lang="en-US" sz="1800"/>
                <a:t>Videos(</a:t>
              </a:r>
              <a:r>
                <a:rPr lang="en-US" sz="1800" u="sng"/>
                <a:t>VideoID</a:t>
              </a:r>
              <a:r>
                <a:rPr lang="en-US" sz="1800"/>
                <a:t>, Title, Rent)</a:t>
              </a:r>
            </a:p>
          </p:txBody>
        </p:sp>
        <p:sp>
          <p:nvSpPr>
            <p:cNvPr id="1106953" name="Text Box 9"/>
            <p:cNvSpPr txBox="1">
              <a:spLocks noChangeArrowheads="1"/>
            </p:cNvSpPr>
            <p:nvPr/>
          </p:nvSpPr>
          <p:spPr bwMode="auto">
            <a:xfrm>
              <a:off x="528" y="720"/>
              <a:ext cx="4666" cy="192"/>
            </a:xfrm>
            <a:prstGeom prst="rect">
              <a:avLst/>
            </a:prstGeom>
            <a:solidFill>
              <a:srgbClr val="FFCC66"/>
            </a:solidFill>
            <a:ln w="127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1400"/>
                <a:t>RentalForm2(TransID, RentDate, CustomerID, Phone, Name, Address, City, State, ZipCode</a:t>
              </a:r>
            </a:p>
          </p:txBody>
        </p:sp>
        <p:grpSp>
          <p:nvGrpSpPr>
            <p:cNvPr id="1106961" name="Group 17"/>
            <p:cNvGrpSpPr>
              <a:grpSpLocks/>
            </p:cNvGrpSpPr>
            <p:nvPr/>
          </p:nvGrpSpPr>
          <p:grpSpPr bwMode="auto">
            <a:xfrm>
              <a:off x="2256" y="960"/>
              <a:ext cx="2928" cy="1142"/>
              <a:chOff x="2256" y="960"/>
              <a:chExt cx="2928" cy="1142"/>
            </a:xfrm>
          </p:grpSpPr>
          <p:sp>
            <p:nvSpPr>
              <p:cNvPr id="1106957" name="Line 13"/>
              <p:cNvSpPr>
                <a:spLocks noChangeShapeType="1"/>
              </p:cNvSpPr>
              <p:nvPr/>
            </p:nvSpPr>
            <p:spPr bwMode="auto">
              <a:xfrm>
                <a:off x="3736" y="1094"/>
                <a:ext cx="480" cy="1008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 type="triangle" w="med" len="med"/>
              </a:ln>
              <a:effectLst/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106959" name="AutoShape 15"/>
              <p:cNvSpPr>
                <a:spLocks/>
              </p:cNvSpPr>
              <p:nvPr/>
            </p:nvSpPr>
            <p:spPr bwMode="auto">
              <a:xfrm rot="5400000">
                <a:off x="3648" y="-432"/>
                <a:ext cx="144" cy="2928"/>
              </a:xfrm>
              <a:prstGeom prst="rightBrace">
                <a:avLst>
                  <a:gd name="adj1" fmla="val 169444"/>
                  <a:gd name="adj2" fmla="val 49486"/>
                </a:avLst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06962" name="Group 18"/>
            <p:cNvGrpSpPr>
              <a:grpSpLocks/>
            </p:cNvGrpSpPr>
            <p:nvPr/>
          </p:nvGrpSpPr>
          <p:grpSpPr bwMode="auto">
            <a:xfrm>
              <a:off x="1248" y="912"/>
              <a:ext cx="1632" cy="288"/>
              <a:chOff x="1248" y="912"/>
              <a:chExt cx="1632" cy="288"/>
            </a:xfrm>
          </p:grpSpPr>
          <p:sp>
            <p:nvSpPr>
              <p:cNvPr id="1106956" name="Line 12"/>
              <p:cNvSpPr>
                <a:spLocks noChangeShapeType="1"/>
              </p:cNvSpPr>
              <p:nvPr/>
            </p:nvSpPr>
            <p:spPr bwMode="auto">
              <a:xfrm flipH="1">
                <a:off x="1450" y="1052"/>
                <a:ext cx="629" cy="1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106960" name="AutoShape 16"/>
              <p:cNvSpPr>
                <a:spLocks/>
              </p:cNvSpPr>
              <p:nvPr/>
            </p:nvSpPr>
            <p:spPr bwMode="auto">
              <a:xfrm rot="5400000">
                <a:off x="1992" y="168"/>
                <a:ext cx="144" cy="1632"/>
              </a:xfrm>
              <a:prstGeom prst="rightBrace">
                <a:avLst>
                  <a:gd name="adj1" fmla="val 94444"/>
                  <a:gd name="adj2" fmla="val 49486"/>
                </a:avLst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899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pPr defTabSz="914400"/>
            <a:r>
              <a:rPr lang="en-US"/>
              <a:t>Third Normal Form Tables (3NF)</a:t>
            </a:r>
          </a:p>
        </p:txBody>
      </p:sp>
      <p:grpSp>
        <p:nvGrpSpPr>
          <p:cNvPr id="1109016" name="Group 24"/>
          <p:cNvGrpSpPr>
            <a:grpSpLocks/>
          </p:cNvGrpSpPr>
          <p:nvPr/>
        </p:nvGrpSpPr>
        <p:grpSpPr bwMode="auto">
          <a:xfrm>
            <a:off x="990600" y="1371600"/>
            <a:ext cx="7602538" cy="4991100"/>
            <a:chOff x="816" y="672"/>
            <a:chExt cx="4789" cy="3144"/>
          </a:xfrm>
        </p:grpSpPr>
        <p:sp>
          <p:nvSpPr>
            <p:cNvPr id="1108995" name="Rectangle 3"/>
            <p:cNvSpPr>
              <a:spLocks noChangeArrowheads="1"/>
            </p:cNvSpPr>
            <p:nvPr/>
          </p:nvSpPr>
          <p:spPr bwMode="auto">
            <a:xfrm>
              <a:off x="952" y="2865"/>
              <a:ext cx="2789" cy="231"/>
            </a:xfrm>
            <a:prstGeom prst="rect">
              <a:avLst/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l"/>
              <a:r>
                <a:rPr lang="en-US" sz="1800"/>
                <a:t>Rentals(</a:t>
              </a:r>
              <a:r>
                <a:rPr lang="en-US" sz="1800" u="sng"/>
                <a:t>TransID</a:t>
              </a:r>
              <a:r>
                <a:rPr lang="en-US" sz="1800"/>
                <a:t>, RentDate, CustomerID )</a:t>
              </a:r>
            </a:p>
          </p:txBody>
        </p:sp>
        <p:sp>
          <p:nvSpPr>
            <p:cNvPr id="1108996" name="Rectangle 4"/>
            <p:cNvSpPr>
              <a:spLocks noChangeArrowheads="1"/>
            </p:cNvSpPr>
            <p:nvPr/>
          </p:nvSpPr>
          <p:spPr bwMode="auto">
            <a:xfrm>
              <a:off x="952" y="3105"/>
              <a:ext cx="4653" cy="231"/>
            </a:xfrm>
            <a:prstGeom prst="rect">
              <a:avLst/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l"/>
              <a:r>
                <a:rPr lang="en-US" sz="1800"/>
                <a:t>Customers(</a:t>
              </a:r>
              <a:r>
                <a:rPr lang="en-US" sz="1800" u="sng"/>
                <a:t>CustomerID</a:t>
              </a:r>
              <a:r>
                <a:rPr lang="en-US" sz="1800"/>
                <a:t>, Phone, Name, Address, City, State, ZipCode )</a:t>
              </a:r>
            </a:p>
          </p:txBody>
        </p:sp>
        <p:sp>
          <p:nvSpPr>
            <p:cNvPr id="1108997" name="Rectangle 5"/>
            <p:cNvSpPr>
              <a:spLocks noChangeArrowheads="1"/>
            </p:cNvSpPr>
            <p:nvPr/>
          </p:nvSpPr>
          <p:spPr bwMode="auto">
            <a:xfrm>
              <a:off x="952" y="3345"/>
              <a:ext cx="2717" cy="231"/>
            </a:xfrm>
            <a:prstGeom prst="rect">
              <a:avLst/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l"/>
              <a:r>
                <a:rPr lang="en-US" sz="1800"/>
                <a:t>VideosRented(</a:t>
              </a:r>
              <a:r>
                <a:rPr lang="en-US" sz="1800" u="sng"/>
                <a:t>TransID</a:t>
              </a:r>
              <a:r>
                <a:rPr lang="en-US" sz="1800"/>
                <a:t>, </a:t>
              </a:r>
              <a:r>
                <a:rPr lang="en-US" sz="1800" u="sng"/>
                <a:t>VideoID</a:t>
              </a:r>
              <a:r>
                <a:rPr lang="en-US" sz="1800"/>
                <a:t>, Copy#)</a:t>
              </a:r>
            </a:p>
          </p:txBody>
        </p:sp>
        <p:sp>
          <p:nvSpPr>
            <p:cNvPr id="1108998" name="Rectangle 6"/>
            <p:cNvSpPr>
              <a:spLocks noChangeArrowheads="1"/>
            </p:cNvSpPr>
            <p:nvPr/>
          </p:nvSpPr>
          <p:spPr bwMode="auto">
            <a:xfrm>
              <a:off x="952" y="3585"/>
              <a:ext cx="1900" cy="231"/>
            </a:xfrm>
            <a:prstGeom prst="rect">
              <a:avLst/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l"/>
              <a:r>
                <a:rPr lang="en-US" sz="1800"/>
                <a:t>Videos(</a:t>
              </a:r>
              <a:r>
                <a:rPr lang="en-US" sz="1800" u="sng"/>
                <a:t>VideoID</a:t>
              </a:r>
              <a:r>
                <a:rPr lang="en-US" sz="1800"/>
                <a:t>, Title, Rent)</a:t>
              </a:r>
            </a:p>
          </p:txBody>
        </p:sp>
        <p:sp>
          <p:nvSpPr>
            <p:cNvPr id="1108999" name="Text Box 7"/>
            <p:cNvSpPr txBox="1">
              <a:spLocks noChangeArrowheads="1"/>
            </p:cNvSpPr>
            <p:nvPr/>
          </p:nvSpPr>
          <p:spPr bwMode="auto">
            <a:xfrm>
              <a:off x="816" y="1486"/>
              <a:ext cx="912" cy="1298"/>
            </a:xfrm>
            <a:prstGeom prst="rect">
              <a:avLst/>
            </a:prstGeom>
            <a:solidFill>
              <a:srgbClr val="FFCC66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/>
              <a:r>
                <a:rPr lang="en-US" sz="1600" b="1"/>
                <a:t>CustomerID</a:t>
              </a:r>
              <a:endParaRPr lang="en-US" sz="1600"/>
            </a:p>
            <a:p>
              <a:pPr algn="l"/>
              <a:r>
                <a:rPr lang="en-US" sz="1600"/>
                <a:t>Phone</a:t>
              </a:r>
            </a:p>
            <a:p>
              <a:pPr algn="l"/>
              <a:r>
                <a:rPr lang="en-US" sz="1600"/>
                <a:t>LastName</a:t>
              </a:r>
            </a:p>
            <a:p>
              <a:pPr algn="l"/>
              <a:r>
                <a:rPr lang="en-US" sz="1600"/>
                <a:t>FirstName</a:t>
              </a:r>
            </a:p>
            <a:p>
              <a:pPr algn="l"/>
              <a:r>
                <a:rPr lang="en-US" sz="1600"/>
                <a:t>Address</a:t>
              </a:r>
            </a:p>
            <a:p>
              <a:pPr algn="l"/>
              <a:r>
                <a:rPr lang="en-US" sz="1600"/>
                <a:t>City</a:t>
              </a:r>
            </a:p>
            <a:p>
              <a:pPr algn="l"/>
              <a:r>
                <a:rPr lang="en-US" sz="1600"/>
                <a:t>State</a:t>
              </a:r>
            </a:p>
            <a:p>
              <a:pPr algn="l"/>
              <a:r>
                <a:rPr lang="en-US" sz="1600"/>
                <a:t>ZipCode</a:t>
              </a:r>
              <a:endParaRPr lang="en-US" sz="1600" b="1"/>
            </a:p>
          </p:txBody>
        </p:sp>
        <p:sp>
          <p:nvSpPr>
            <p:cNvPr id="1109000" name="Rectangle 8"/>
            <p:cNvSpPr>
              <a:spLocks noChangeArrowheads="1"/>
            </p:cNvSpPr>
            <p:nvPr/>
          </p:nvSpPr>
          <p:spPr bwMode="auto">
            <a:xfrm>
              <a:off x="816" y="1198"/>
              <a:ext cx="912" cy="288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50000"/>
                </a:spcBef>
              </a:pPr>
              <a:r>
                <a:rPr lang="en-US" sz="1600"/>
                <a:t>Customers</a:t>
              </a:r>
            </a:p>
          </p:txBody>
        </p:sp>
        <p:sp>
          <p:nvSpPr>
            <p:cNvPr id="1109001" name="Text Box 9"/>
            <p:cNvSpPr txBox="1">
              <a:spLocks noChangeArrowheads="1"/>
            </p:cNvSpPr>
            <p:nvPr/>
          </p:nvSpPr>
          <p:spPr bwMode="auto">
            <a:xfrm>
              <a:off x="2352" y="960"/>
              <a:ext cx="864" cy="528"/>
            </a:xfrm>
            <a:prstGeom prst="rect">
              <a:avLst/>
            </a:prstGeom>
            <a:solidFill>
              <a:srgbClr val="FFCC66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/>
              <a:r>
                <a:rPr lang="en-US" sz="1600" b="1"/>
                <a:t>TransID</a:t>
              </a:r>
              <a:endParaRPr lang="en-US" sz="1600"/>
            </a:p>
            <a:p>
              <a:pPr algn="l"/>
              <a:r>
                <a:rPr lang="en-US" sz="1600"/>
                <a:t>RentDate</a:t>
              </a:r>
            </a:p>
            <a:p>
              <a:pPr algn="l"/>
              <a:r>
                <a:rPr lang="en-US" sz="1600"/>
                <a:t>CustomerID</a:t>
              </a:r>
              <a:endParaRPr lang="en-US" sz="1600" b="1"/>
            </a:p>
          </p:txBody>
        </p:sp>
        <p:sp>
          <p:nvSpPr>
            <p:cNvPr id="1109002" name="Rectangle 10"/>
            <p:cNvSpPr>
              <a:spLocks noChangeArrowheads="1"/>
            </p:cNvSpPr>
            <p:nvPr/>
          </p:nvSpPr>
          <p:spPr bwMode="auto">
            <a:xfrm>
              <a:off x="2352" y="672"/>
              <a:ext cx="864" cy="288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50000"/>
                </a:spcBef>
              </a:pPr>
              <a:r>
                <a:rPr lang="en-US" sz="1600"/>
                <a:t>Rentals</a:t>
              </a:r>
            </a:p>
          </p:txBody>
        </p:sp>
        <p:sp>
          <p:nvSpPr>
            <p:cNvPr id="1109003" name="Text Box 11"/>
            <p:cNvSpPr txBox="1">
              <a:spLocks noChangeArrowheads="1"/>
            </p:cNvSpPr>
            <p:nvPr/>
          </p:nvSpPr>
          <p:spPr bwMode="auto">
            <a:xfrm>
              <a:off x="3696" y="1488"/>
              <a:ext cx="864" cy="528"/>
            </a:xfrm>
            <a:prstGeom prst="rect">
              <a:avLst/>
            </a:prstGeom>
            <a:solidFill>
              <a:srgbClr val="FFCC66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/>
              <a:r>
                <a:rPr lang="en-US" sz="1600" b="1"/>
                <a:t>TransID</a:t>
              </a:r>
            </a:p>
            <a:p>
              <a:pPr algn="l"/>
              <a:r>
                <a:rPr lang="en-US" sz="1600" b="1"/>
                <a:t>VideoID</a:t>
              </a:r>
              <a:endParaRPr lang="en-US" sz="1600"/>
            </a:p>
            <a:p>
              <a:pPr algn="l"/>
              <a:r>
                <a:rPr lang="en-US" sz="1600"/>
                <a:t>Copy#</a:t>
              </a:r>
              <a:endParaRPr lang="en-US" sz="1600" b="1"/>
            </a:p>
          </p:txBody>
        </p:sp>
        <p:sp>
          <p:nvSpPr>
            <p:cNvPr id="1109004" name="Rectangle 12"/>
            <p:cNvSpPr>
              <a:spLocks noChangeArrowheads="1"/>
            </p:cNvSpPr>
            <p:nvPr/>
          </p:nvSpPr>
          <p:spPr bwMode="auto">
            <a:xfrm>
              <a:off x="3696" y="1200"/>
              <a:ext cx="864" cy="288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50000"/>
                </a:spcBef>
              </a:pPr>
              <a:r>
                <a:rPr lang="en-US" sz="1600"/>
                <a:t>VideosRented</a:t>
              </a:r>
            </a:p>
          </p:txBody>
        </p:sp>
        <p:sp>
          <p:nvSpPr>
            <p:cNvPr id="1109005" name="Text Box 13"/>
            <p:cNvSpPr txBox="1">
              <a:spLocks noChangeArrowheads="1"/>
            </p:cNvSpPr>
            <p:nvPr/>
          </p:nvSpPr>
          <p:spPr bwMode="auto">
            <a:xfrm>
              <a:off x="4896" y="2256"/>
              <a:ext cx="672" cy="528"/>
            </a:xfrm>
            <a:prstGeom prst="rect">
              <a:avLst/>
            </a:prstGeom>
            <a:solidFill>
              <a:srgbClr val="FFCC66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/>
              <a:r>
                <a:rPr lang="en-US" sz="1600" b="1"/>
                <a:t>VideoID</a:t>
              </a:r>
              <a:endParaRPr lang="en-US" sz="1600"/>
            </a:p>
            <a:p>
              <a:pPr algn="l"/>
              <a:r>
                <a:rPr lang="en-US" sz="1600"/>
                <a:t>Title</a:t>
              </a:r>
            </a:p>
            <a:p>
              <a:pPr algn="l"/>
              <a:r>
                <a:rPr lang="en-US" sz="1600"/>
                <a:t>Rent</a:t>
              </a:r>
              <a:endParaRPr lang="en-US" sz="1600" b="1"/>
            </a:p>
          </p:txBody>
        </p:sp>
        <p:sp>
          <p:nvSpPr>
            <p:cNvPr id="1109006" name="Rectangle 14"/>
            <p:cNvSpPr>
              <a:spLocks noChangeArrowheads="1"/>
            </p:cNvSpPr>
            <p:nvPr/>
          </p:nvSpPr>
          <p:spPr bwMode="auto">
            <a:xfrm>
              <a:off x="4896" y="1968"/>
              <a:ext cx="672" cy="288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50000"/>
                </a:spcBef>
              </a:pPr>
              <a:r>
                <a:rPr lang="en-US" sz="1600"/>
                <a:t>Videos</a:t>
              </a:r>
            </a:p>
          </p:txBody>
        </p:sp>
        <p:sp>
          <p:nvSpPr>
            <p:cNvPr id="1109007" name="Freeform 15"/>
            <p:cNvSpPr>
              <a:spLocks/>
            </p:cNvSpPr>
            <p:nvPr/>
          </p:nvSpPr>
          <p:spPr bwMode="auto">
            <a:xfrm>
              <a:off x="1728" y="1392"/>
              <a:ext cx="624" cy="192"/>
            </a:xfrm>
            <a:custGeom>
              <a:avLst/>
              <a:gdLst/>
              <a:ahLst/>
              <a:cxnLst>
                <a:cxn ang="0">
                  <a:pos x="0" y="192"/>
                </a:cxn>
                <a:cxn ang="0">
                  <a:pos x="240" y="192"/>
                </a:cxn>
                <a:cxn ang="0">
                  <a:pos x="240" y="0"/>
                </a:cxn>
                <a:cxn ang="0">
                  <a:pos x="624" y="0"/>
                </a:cxn>
              </a:cxnLst>
              <a:rect l="0" t="0" r="r" b="b"/>
              <a:pathLst>
                <a:path w="624" h="192">
                  <a:moveTo>
                    <a:pt x="0" y="192"/>
                  </a:moveTo>
                  <a:lnTo>
                    <a:pt x="240" y="192"/>
                  </a:lnTo>
                  <a:lnTo>
                    <a:pt x="240" y="0"/>
                  </a:lnTo>
                  <a:lnTo>
                    <a:pt x="624" y="0"/>
                  </a:ln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109008" name="Freeform 16"/>
            <p:cNvSpPr>
              <a:spLocks/>
            </p:cNvSpPr>
            <p:nvPr/>
          </p:nvSpPr>
          <p:spPr bwMode="auto">
            <a:xfrm>
              <a:off x="3216" y="1008"/>
              <a:ext cx="480" cy="5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0" y="0"/>
                </a:cxn>
                <a:cxn ang="0">
                  <a:pos x="240" y="576"/>
                </a:cxn>
                <a:cxn ang="0">
                  <a:pos x="480" y="576"/>
                </a:cxn>
              </a:cxnLst>
              <a:rect l="0" t="0" r="r" b="b"/>
              <a:pathLst>
                <a:path w="480" h="576">
                  <a:moveTo>
                    <a:pt x="0" y="0"/>
                  </a:moveTo>
                  <a:lnTo>
                    <a:pt x="240" y="0"/>
                  </a:lnTo>
                  <a:lnTo>
                    <a:pt x="240" y="576"/>
                  </a:lnTo>
                  <a:lnTo>
                    <a:pt x="480" y="576"/>
                  </a:ln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109009" name="Freeform 17"/>
            <p:cNvSpPr>
              <a:spLocks/>
            </p:cNvSpPr>
            <p:nvPr/>
          </p:nvSpPr>
          <p:spPr bwMode="auto">
            <a:xfrm>
              <a:off x="4560" y="1776"/>
              <a:ext cx="336" cy="62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4" y="0"/>
                </a:cxn>
                <a:cxn ang="0">
                  <a:pos x="144" y="624"/>
                </a:cxn>
                <a:cxn ang="0">
                  <a:pos x="336" y="624"/>
                </a:cxn>
              </a:cxnLst>
              <a:rect l="0" t="0" r="r" b="b"/>
              <a:pathLst>
                <a:path w="336" h="624">
                  <a:moveTo>
                    <a:pt x="0" y="0"/>
                  </a:moveTo>
                  <a:lnTo>
                    <a:pt x="144" y="0"/>
                  </a:lnTo>
                  <a:lnTo>
                    <a:pt x="144" y="624"/>
                  </a:lnTo>
                  <a:lnTo>
                    <a:pt x="336" y="624"/>
                  </a:ln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109010" name="Text Box 18"/>
            <p:cNvSpPr txBox="1">
              <a:spLocks noChangeArrowheads="1"/>
            </p:cNvSpPr>
            <p:nvPr/>
          </p:nvSpPr>
          <p:spPr bwMode="auto">
            <a:xfrm>
              <a:off x="1724" y="1319"/>
              <a:ext cx="196" cy="231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1</a:t>
              </a:r>
            </a:p>
          </p:txBody>
        </p:sp>
        <p:sp>
          <p:nvSpPr>
            <p:cNvPr id="1109011" name="Text Box 19"/>
            <p:cNvSpPr txBox="1">
              <a:spLocks noChangeArrowheads="1"/>
            </p:cNvSpPr>
            <p:nvPr/>
          </p:nvSpPr>
          <p:spPr bwMode="auto">
            <a:xfrm>
              <a:off x="2122" y="1127"/>
              <a:ext cx="172" cy="231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*</a:t>
              </a:r>
            </a:p>
          </p:txBody>
        </p:sp>
        <p:sp>
          <p:nvSpPr>
            <p:cNvPr id="1109012" name="Text Box 20"/>
            <p:cNvSpPr txBox="1">
              <a:spLocks noChangeArrowheads="1"/>
            </p:cNvSpPr>
            <p:nvPr/>
          </p:nvSpPr>
          <p:spPr bwMode="auto">
            <a:xfrm>
              <a:off x="3264" y="768"/>
              <a:ext cx="196" cy="231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1</a:t>
              </a:r>
            </a:p>
          </p:txBody>
        </p:sp>
        <p:sp>
          <p:nvSpPr>
            <p:cNvPr id="1109013" name="Text Box 21"/>
            <p:cNvSpPr txBox="1">
              <a:spLocks noChangeArrowheads="1"/>
            </p:cNvSpPr>
            <p:nvPr/>
          </p:nvSpPr>
          <p:spPr bwMode="auto">
            <a:xfrm>
              <a:off x="3504" y="1344"/>
              <a:ext cx="172" cy="231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*</a:t>
              </a:r>
            </a:p>
          </p:txBody>
        </p:sp>
        <p:sp>
          <p:nvSpPr>
            <p:cNvPr id="1109014" name="Text Box 22"/>
            <p:cNvSpPr txBox="1">
              <a:spLocks noChangeArrowheads="1"/>
            </p:cNvSpPr>
            <p:nvPr/>
          </p:nvSpPr>
          <p:spPr bwMode="auto">
            <a:xfrm>
              <a:off x="4560" y="1536"/>
              <a:ext cx="172" cy="231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*</a:t>
              </a:r>
            </a:p>
          </p:txBody>
        </p:sp>
        <p:sp>
          <p:nvSpPr>
            <p:cNvPr id="1109015" name="Text Box 23"/>
            <p:cNvSpPr txBox="1">
              <a:spLocks noChangeArrowheads="1"/>
            </p:cNvSpPr>
            <p:nvPr/>
          </p:nvSpPr>
          <p:spPr bwMode="auto">
            <a:xfrm>
              <a:off x="4704" y="2160"/>
              <a:ext cx="196" cy="231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1</a:t>
              </a:r>
            </a:p>
          </p:txBody>
        </p:sp>
      </p:grp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1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/>
            <a:r>
              <a:rPr lang="en-US"/>
              <a:t>3NF Rules/Procedure</a:t>
            </a:r>
          </a:p>
        </p:txBody>
      </p:sp>
      <p:sp>
        <p:nvSpPr>
          <p:cNvPr id="1111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295400"/>
            <a:ext cx="7848600" cy="5334000"/>
          </a:xfrm>
        </p:spPr>
        <p:txBody>
          <a:bodyPr/>
          <a:lstStyle/>
          <a:p>
            <a:pPr marL="342900" indent="-342900"/>
            <a:r>
              <a:rPr lang="en-US" sz="2300"/>
              <a:t>Split out repeating sections</a:t>
            </a:r>
          </a:p>
          <a:p>
            <a:pPr marL="742950" lvl="1" indent="-285750"/>
            <a:r>
              <a:rPr lang="en-US" sz="2300"/>
              <a:t>Be sure to include a key from the parent section in the new piece so the two parts  can be recombined.</a:t>
            </a:r>
          </a:p>
          <a:p>
            <a:pPr marL="342900" indent="-342900"/>
            <a:r>
              <a:rPr lang="en-US" sz="2300"/>
              <a:t>Verify that the keys are correct</a:t>
            </a:r>
          </a:p>
          <a:p>
            <a:pPr marL="742950" lvl="1" indent="-285750"/>
            <a:r>
              <a:rPr lang="en-US" sz="2300"/>
              <a:t>Is each row uniquely identified by the primary key?</a:t>
            </a:r>
          </a:p>
          <a:p>
            <a:pPr marL="742950" lvl="1" indent="-285750"/>
            <a:r>
              <a:rPr lang="en-US" sz="2300"/>
              <a:t>Are one-to-many and many-to-many relationships correct?</a:t>
            </a:r>
          </a:p>
          <a:p>
            <a:pPr marL="742950" lvl="1" indent="-285750"/>
            <a:r>
              <a:rPr lang="en-US" sz="2300"/>
              <a:t>Check “many” for keyed columns and “one” for non-key columns.</a:t>
            </a:r>
          </a:p>
          <a:p>
            <a:pPr marL="342900" indent="-342900"/>
            <a:r>
              <a:rPr lang="en-US" sz="2300">
                <a:solidFill>
                  <a:schemeClr val="tx2"/>
                </a:solidFill>
              </a:rPr>
              <a:t>Make sure that each non-key column depends on the whole key and nothing but the key.</a:t>
            </a:r>
          </a:p>
          <a:p>
            <a:pPr marL="742950" lvl="1" indent="-285750"/>
            <a:r>
              <a:rPr lang="en-US" sz="2300"/>
              <a:t>No hidden dependencies.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779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pPr defTabSz="914400"/>
            <a:r>
              <a:rPr lang="en-US"/>
              <a:t>Why Normalization?</a:t>
            </a:r>
          </a:p>
        </p:txBody>
      </p:sp>
      <p:sp>
        <p:nvSpPr>
          <p:cNvPr id="1057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104900"/>
            <a:ext cx="7848600" cy="5448300"/>
          </a:xfrm>
          <a:noFill/>
          <a:ln/>
        </p:spPr>
        <p:txBody>
          <a:bodyPr lIns="92075" tIns="46038" rIns="92075" bIns="46038"/>
          <a:lstStyle/>
          <a:p>
            <a:pPr marL="342900" indent="-342900"/>
            <a:r>
              <a:rPr lang="en-US" sz="2300"/>
              <a:t>Need standardized data definition</a:t>
            </a:r>
          </a:p>
          <a:p>
            <a:pPr marL="742950" lvl="1" indent="-285750"/>
            <a:r>
              <a:rPr lang="en-US" sz="2300"/>
              <a:t>Advantages of DBMS require careful design</a:t>
            </a:r>
          </a:p>
          <a:p>
            <a:pPr marL="742950" lvl="1" indent="-285750"/>
            <a:r>
              <a:rPr lang="en-US" sz="2300"/>
              <a:t>Define data correctly and the rest is much easier</a:t>
            </a:r>
          </a:p>
          <a:p>
            <a:pPr marL="742950" lvl="1" indent="-285750"/>
            <a:r>
              <a:rPr lang="en-US" sz="2300"/>
              <a:t>It especially makes it easier to expand database later</a:t>
            </a:r>
          </a:p>
          <a:p>
            <a:pPr marL="742950" lvl="1" indent="-285750"/>
            <a:r>
              <a:rPr lang="en-US" sz="2300"/>
              <a:t>Method applies to most models and most DBMS</a:t>
            </a:r>
          </a:p>
          <a:p>
            <a:pPr marL="342900" indent="-342900"/>
            <a:r>
              <a:rPr lang="en-US" sz="2300"/>
              <a:t>Similar to Entity-Relationship</a:t>
            </a:r>
          </a:p>
          <a:p>
            <a:pPr marL="342900" indent="-342900"/>
            <a:r>
              <a:rPr lang="en-US" sz="2300"/>
              <a:t>Similar to Objects (without inheritance and methods)</a:t>
            </a:r>
          </a:p>
          <a:p>
            <a:pPr marL="342900" indent="-342900"/>
            <a:r>
              <a:rPr lang="en-US" sz="2300"/>
              <a:t>Goal:  Define tables carefully</a:t>
            </a:r>
          </a:p>
          <a:p>
            <a:pPr marL="742950" lvl="1" indent="-285750"/>
            <a:r>
              <a:rPr lang="en-US" sz="2300"/>
              <a:t>Save space</a:t>
            </a:r>
          </a:p>
          <a:p>
            <a:pPr marL="742950" lvl="1" indent="-285750"/>
            <a:r>
              <a:rPr lang="en-US" sz="2300"/>
              <a:t>Minimize redundancy</a:t>
            </a:r>
          </a:p>
          <a:p>
            <a:pPr marL="742950" lvl="1" indent="-285750"/>
            <a:r>
              <a:rPr lang="en-US" sz="2300"/>
              <a:t>Protect data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309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pPr defTabSz="914400"/>
            <a:r>
              <a:rPr lang="en-US"/>
              <a:t>Checking Your Work (Quality Control)</a:t>
            </a:r>
          </a:p>
        </p:txBody>
      </p:sp>
      <p:sp>
        <p:nvSpPr>
          <p:cNvPr id="1113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371600"/>
            <a:ext cx="7162800" cy="5257800"/>
          </a:xfrm>
          <a:noFill/>
          <a:ln/>
        </p:spPr>
        <p:txBody>
          <a:bodyPr lIns="92075" tIns="46038" rIns="92075" bIns="46038"/>
          <a:lstStyle/>
          <a:p>
            <a:pPr marL="342900" indent="-342900"/>
            <a:r>
              <a:rPr lang="en-US" sz="2000"/>
              <a:t>Look for one-to-many relationships.</a:t>
            </a:r>
          </a:p>
          <a:p>
            <a:pPr marL="742950" lvl="1" indent="-285750"/>
            <a:r>
              <a:rPr lang="en-US" sz="2000"/>
              <a:t>Many side should be keyed (underlined).</a:t>
            </a:r>
          </a:p>
          <a:p>
            <a:pPr marL="742950" lvl="1" indent="-285750"/>
            <a:r>
              <a:rPr lang="en-US" sz="2000"/>
              <a:t>e.g., VideosRented(</a:t>
            </a:r>
            <a:r>
              <a:rPr lang="en-US" sz="2000" u="sng"/>
              <a:t>TransID</a:t>
            </a:r>
            <a:r>
              <a:rPr lang="en-US" sz="2000"/>
              <a:t>, </a:t>
            </a:r>
            <a:r>
              <a:rPr lang="en-US" sz="2000" u="sng"/>
              <a:t>VideoID</a:t>
            </a:r>
            <a:r>
              <a:rPr lang="en-US" sz="2000"/>
              <a:t>, . . .).</a:t>
            </a:r>
          </a:p>
          <a:p>
            <a:pPr marL="742950" lvl="1" indent="-285750"/>
            <a:r>
              <a:rPr lang="en-US" sz="2000"/>
              <a:t>Check each column and ask if it should be 1 : 1 or 1: M.</a:t>
            </a:r>
          </a:p>
          <a:p>
            <a:pPr marL="742950" lvl="1" indent="-285750"/>
            <a:r>
              <a:rPr lang="en-US" sz="2000"/>
              <a:t>If add a key, renormalize.</a:t>
            </a:r>
          </a:p>
          <a:p>
            <a:pPr marL="342900" indent="-342900"/>
            <a:r>
              <a:rPr lang="en-US" sz="2000"/>
              <a:t>Verify no repeating sections (1NF)</a:t>
            </a:r>
          </a:p>
          <a:p>
            <a:pPr marL="342900" indent="-342900"/>
            <a:r>
              <a:rPr lang="en-US" sz="2000"/>
              <a:t>Check 3NF</a:t>
            </a:r>
          </a:p>
          <a:p>
            <a:pPr marL="742950" lvl="1" indent="-285750"/>
            <a:r>
              <a:rPr lang="en-US" sz="2000"/>
              <a:t>Check each column and ask:</a:t>
            </a:r>
          </a:p>
          <a:p>
            <a:pPr marL="742950" lvl="1" indent="-285750"/>
            <a:r>
              <a:rPr lang="en-US" sz="2000"/>
              <a:t>Does it depend on the whole key and nothing but the key?</a:t>
            </a:r>
          </a:p>
          <a:p>
            <a:pPr marL="342900" indent="-342900"/>
            <a:r>
              <a:rPr lang="en-US" sz="2000"/>
              <a:t>Verify that the tables can be reconnected (joined) to form the original tables (</a:t>
            </a:r>
            <a:r>
              <a:rPr lang="en-US" sz="2000" i="1"/>
              <a:t>draw lines</a:t>
            </a:r>
            <a:r>
              <a:rPr lang="en-US" sz="2000"/>
              <a:t>).</a:t>
            </a:r>
          </a:p>
          <a:p>
            <a:pPr marL="342900" indent="-342900"/>
            <a:r>
              <a:rPr lang="en-US" sz="2000"/>
              <a:t>Each table represents one object.</a:t>
            </a:r>
          </a:p>
          <a:p>
            <a:pPr marL="342900" indent="-342900"/>
            <a:r>
              <a:rPr lang="en-US" sz="2000"/>
              <a:t>Enter sample data—look for replication.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5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/>
            <a:r>
              <a:rPr lang="en-US"/>
              <a:t>HOMEWORK</a:t>
            </a:r>
          </a:p>
        </p:txBody>
      </p:sp>
      <p:sp>
        <p:nvSpPr>
          <p:cNvPr id="1125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066800"/>
            <a:ext cx="8839200" cy="5410200"/>
          </a:xfrm>
        </p:spPr>
        <p:txBody>
          <a:bodyPr/>
          <a:lstStyle/>
          <a:p>
            <a:pPr marL="342900" indent="-342900"/>
            <a:r>
              <a:rPr lang="en-US" dirty="0"/>
              <a:t>REQUIRED by Sun 14 Feb 2010 at 23:59</a:t>
            </a:r>
          </a:p>
          <a:p>
            <a:pPr marL="742950" lvl="1" indent="-285750"/>
            <a:r>
              <a:rPr lang="en-US" dirty="0"/>
              <a:t>Study Chapter 3 thoroughly using SQ3R</a:t>
            </a:r>
          </a:p>
          <a:p>
            <a:pPr marL="742950" lvl="1" indent="-285750"/>
            <a:r>
              <a:rPr lang="en-US" dirty="0"/>
              <a:t>Answer Review Questions for yourself</a:t>
            </a:r>
          </a:p>
          <a:p>
            <a:pPr marL="742950" lvl="1" indent="-285750"/>
            <a:r>
              <a:rPr lang="en-US" dirty="0"/>
              <a:t>For 10 points each, solve and submit problems 1 &amp; 3 by creating diagrams in </a:t>
            </a:r>
            <a:r>
              <a:rPr lang="en-US" dirty="0" err="1"/>
              <a:t>DBDesign</a:t>
            </a:r>
            <a:r>
              <a:rPr lang="en-US" dirty="0"/>
              <a:t> for examination by the professor</a:t>
            </a:r>
          </a:p>
          <a:p>
            <a:pPr marL="742950" lvl="1" indent="-285750"/>
            <a:r>
              <a:rPr lang="en-US" dirty="0"/>
              <a:t>Sally’s Pet Store questions 8-11 (40 pts total)</a:t>
            </a:r>
          </a:p>
          <a:p>
            <a:pPr marL="342900" indent="-342900"/>
            <a:r>
              <a:rPr lang="en-US" dirty="0"/>
              <a:t>OPTIONAL by Sun 14 Feb 2010 at 23:59</a:t>
            </a:r>
          </a:p>
          <a:p>
            <a:pPr marL="742950" lvl="1" indent="-285750"/>
            <a:r>
              <a:rPr lang="en-US" dirty="0"/>
              <a:t>Rolling Thunder Bicycles problems 12 and/or 13 (10 pts each)</a:t>
            </a:r>
          </a:p>
          <a:p>
            <a:pPr marL="742950" lvl="1" indent="-285750"/>
            <a:r>
              <a:rPr lang="en-US" dirty="0"/>
              <a:t>Corner Med problems 14 (</a:t>
            </a:r>
            <a:r>
              <a:rPr lang="en-US" dirty="0" err="1"/>
              <a:t>incl</a:t>
            </a:r>
            <a:r>
              <a:rPr lang="en-US" dirty="0"/>
              <a:t> optional) and/or 15 (10 pts each)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4036" name="Rectangle 4"/>
          <p:cNvSpPr>
            <a:spLocks noGrp="1" noChangeArrowheads="1"/>
          </p:cNvSpPr>
          <p:nvPr>
            <p:ph type="title"/>
          </p:nvPr>
        </p:nvSpPr>
        <p:spPr>
          <a:xfrm>
            <a:off x="990600" y="152400"/>
            <a:ext cx="7162800" cy="5334000"/>
          </a:xfrm>
        </p:spPr>
        <p:txBody>
          <a:bodyPr/>
          <a:lstStyle/>
          <a:p>
            <a:pPr algn="ctr"/>
            <a:r>
              <a:rPr lang="en-US" sz="8000"/>
              <a:t>DISCUSSION</a:t>
            </a:r>
          </a:p>
        </p:txBody>
      </p:sp>
    </p:spTree>
  </p:cSld>
  <p:clrMapOvr>
    <a:masterClrMapping/>
  </p:clrMapOvr>
  <p:transition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9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/>
            <a:r>
              <a:rPr lang="en-US"/>
              <a:t>Definitions</a:t>
            </a:r>
          </a:p>
        </p:txBody>
      </p:sp>
      <p:sp>
        <p:nvSpPr>
          <p:cNvPr id="1059843" name="Rectangle 3"/>
          <p:cNvSpPr>
            <a:spLocks noChangeArrowheads="1"/>
          </p:cNvSpPr>
          <p:nvPr/>
        </p:nvSpPr>
        <p:spPr bwMode="auto">
          <a:xfrm>
            <a:off x="914400" y="1066800"/>
            <a:ext cx="800100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algn="l">
              <a:lnSpc>
                <a:spcPct val="90000"/>
              </a:lnSpc>
              <a:spcBef>
                <a:spcPct val="30000"/>
              </a:spcBef>
              <a:buClr>
                <a:schemeClr val="tx1"/>
              </a:buClr>
              <a:buFont typeface="Wingdings" pitchFamily="2" charset="2"/>
              <a:buChar char="Ø"/>
            </a:pPr>
            <a:r>
              <a:rPr lang="en-US" sz="1800" b="1"/>
              <a:t>Relational database:  A collection of </a:t>
            </a:r>
            <a:r>
              <a:rPr lang="en-US" sz="1800" b="1" i="1"/>
              <a:t>tables</a:t>
            </a:r>
            <a:r>
              <a:rPr lang="en-US" sz="1800" b="1"/>
              <a:t>.</a:t>
            </a:r>
          </a:p>
          <a:p>
            <a:pPr marL="342900" indent="-342900" algn="l">
              <a:lnSpc>
                <a:spcPct val="90000"/>
              </a:lnSpc>
              <a:spcBef>
                <a:spcPct val="30000"/>
              </a:spcBef>
              <a:buClr>
                <a:schemeClr val="tx1"/>
              </a:buClr>
              <a:buFont typeface="Wingdings" pitchFamily="2" charset="2"/>
              <a:buChar char="Ø"/>
            </a:pPr>
            <a:r>
              <a:rPr lang="en-US" sz="1800" b="1"/>
              <a:t>Table:  A collection of </a:t>
            </a:r>
            <a:r>
              <a:rPr lang="en-US" sz="1800" b="1" i="1"/>
              <a:t>columns</a:t>
            </a:r>
            <a:r>
              <a:rPr lang="en-US" sz="1800" b="1"/>
              <a:t> (attributes) describing an entity.  Individual objects are stored as rows of data in the table.</a:t>
            </a:r>
          </a:p>
          <a:p>
            <a:pPr marL="342900" indent="-342900" algn="l">
              <a:lnSpc>
                <a:spcPct val="90000"/>
              </a:lnSpc>
              <a:spcBef>
                <a:spcPct val="30000"/>
              </a:spcBef>
              <a:buClr>
                <a:schemeClr val="tx1"/>
              </a:buClr>
              <a:buFont typeface="Wingdings" pitchFamily="2" charset="2"/>
              <a:buChar char="Ø"/>
            </a:pPr>
            <a:r>
              <a:rPr lang="en-US" sz="1800" b="1"/>
              <a:t>Property (attribute):  a characteristic or descriptor of a class or entity.</a:t>
            </a:r>
          </a:p>
          <a:p>
            <a:pPr marL="342900" indent="-342900" algn="l">
              <a:lnSpc>
                <a:spcPct val="90000"/>
              </a:lnSpc>
              <a:spcBef>
                <a:spcPct val="30000"/>
              </a:spcBef>
              <a:buClr>
                <a:schemeClr val="tx1"/>
              </a:buClr>
              <a:buFont typeface="Wingdings" pitchFamily="2" charset="2"/>
              <a:buChar char="Ø"/>
            </a:pPr>
            <a:r>
              <a:rPr lang="en-US" sz="1800" b="1"/>
              <a:t>Every table has a </a:t>
            </a:r>
            <a:r>
              <a:rPr lang="en-US" sz="1800" b="1" i="1"/>
              <a:t>primary key</a:t>
            </a:r>
            <a:r>
              <a:rPr lang="en-US" sz="1800" b="1"/>
              <a:t>.</a:t>
            </a:r>
          </a:p>
          <a:p>
            <a:pPr marL="742950" lvl="1" indent="-285750" algn="l">
              <a:lnSpc>
                <a:spcPct val="90000"/>
              </a:lnSpc>
              <a:spcBef>
                <a:spcPct val="30000"/>
              </a:spcBef>
              <a:buClr>
                <a:schemeClr val="tx1"/>
              </a:buClr>
              <a:buSzPct val="85000"/>
              <a:buFont typeface="Wingdings" pitchFamily="2" charset="2"/>
              <a:buChar char="q"/>
            </a:pPr>
            <a:r>
              <a:rPr lang="en-US" sz="1800" b="1"/>
              <a:t>The smallest set of columns that uniquely identifies any row</a:t>
            </a:r>
          </a:p>
          <a:p>
            <a:pPr marL="742950" lvl="1" indent="-285750" algn="l">
              <a:lnSpc>
                <a:spcPct val="90000"/>
              </a:lnSpc>
              <a:spcBef>
                <a:spcPct val="30000"/>
              </a:spcBef>
              <a:buClr>
                <a:schemeClr val="tx1"/>
              </a:buClr>
              <a:buSzPct val="85000"/>
              <a:buFont typeface="Wingdings" pitchFamily="2" charset="2"/>
              <a:buChar char="q"/>
            </a:pPr>
            <a:r>
              <a:rPr lang="en-US" sz="1800" b="1"/>
              <a:t>Primary keys can span more than one column (concatenated keys)</a:t>
            </a:r>
          </a:p>
          <a:p>
            <a:pPr marL="742950" lvl="1" indent="-285750" algn="l">
              <a:lnSpc>
                <a:spcPct val="90000"/>
              </a:lnSpc>
              <a:spcBef>
                <a:spcPct val="30000"/>
              </a:spcBef>
              <a:buClr>
                <a:schemeClr val="tx1"/>
              </a:buClr>
              <a:buSzPct val="85000"/>
              <a:buFont typeface="Wingdings" pitchFamily="2" charset="2"/>
              <a:buChar char="q"/>
            </a:pPr>
            <a:r>
              <a:rPr lang="en-US" sz="1800" b="1"/>
              <a:t>We often create a primary key to ensure uniqueness (e.g., CustomerID, Product#, . . .) called a </a:t>
            </a:r>
            <a:r>
              <a:rPr lang="en-US" sz="1800" b="1" i="1"/>
              <a:t>surrogate key</a:t>
            </a:r>
            <a:r>
              <a:rPr lang="en-US" sz="1800" b="1"/>
              <a:t>.</a:t>
            </a:r>
          </a:p>
        </p:txBody>
      </p:sp>
      <p:sp>
        <p:nvSpPr>
          <p:cNvPr id="1059844" name="Rectangle 4"/>
          <p:cNvSpPr>
            <a:spLocks noChangeArrowheads="1"/>
          </p:cNvSpPr>
          <p:nvPr/>
        </p:nvSpPr>
        <p:spPr bwMode="auto">
          <a:xfrm>
            <a:off x="474663" y="5297488"/>
            <a:ext cx="8426450" cy="1381125"/>
          </a:xfrm>
          <a:prstGeom prst="rect">
            <a:avLst/>
          </a:prstGeom>
          <a:solidFill>
            <a:srgbClr val="FFCC66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l">
              <a:tabLst>
                <a:tab pos="2008188" algn="r"/>
                <a:tab pos="2227263" algn="l"/>
                <a:tab pos="3262313" algn="l"/>
                <a:tab pos="4227513" algn="l"/>
                <a:tab pos="5595938" algn="l"/>
              </a:tabLst>
            </a:pPr>
            <a:r>
              <a:rPr lang="en-US" sz="1400" b="1" u="sng"/>
              <a:t>EmployeeID</a:t>
            </a:r>
            <a:r>
              <a:rPr lang="en-US" sz="1400" b="1"/>
              <a:t>	TaxpayerID	LastName	FirstName	HomePhone	Address	</a:t>
            </a:r>
            <a:endParaRPr lang="en-US" sz="1400" b="1">
              <a:latin typeface="Times New Roman" charset="0"/>
            </a:endParaRPr>
          </a:p>
          <a:p>
            <a:pPr algn="l">
              <a:tabLst>
                <a:tab pos="2008188" algn="r"/>
                <a:tab pos="2227263" algn="l"/>
                <a:tab pos="3262313" algn="l"/>
                <a:tab pos="4227513" algn="l"/>
                <a:tab pos="5595938" algn="l"/>
              </a:tabLst>
            </a:pPr>
            <a:r>
              <a:rPr lang="en-US" sz="1400" b="1"/>
              <a:t>12512	888-22-5552	Cartom	Abdul	(603) 323-9893	252 South Street	</a:t>
            </a:r>
            <a:endParaRPr lang="en-US" sz="1400" b="1">
              <a:latin typeface="Times New Roman" charset="0"/>
            </a:endParaRPr>
          </a:p>
          <a:p>
            <a:pPr algn="l">
              <a:tabLst>
                <a:tab pos="2008188" algn="r"/>
                <a:tab pos="2227263" algn="l"/>
                <a:tab pos="3262313" algn="l"/>
                <a:tab pos="4227513" algn="l"/>
                <a:tab pos="5595938" algn="l"/>
              </a:tabLst>
            </a:pPr>
            <a:r>
              <a:rPr lang="en-US" sz="1400" b="1"/>
              <a:t>15293	222-55-3737	Venetiaan	Roland	(804) 888-6667	937 Paramaribo Lane	</a:t>
            </a:r>
            <a:endParaRPr lang="en-US" sz="1400" b="1">
              <a:latin typeface="Times New Roman" charset="0"/>
            </a:endParaRPr>
          </a:p>
          <a:p>
            <a:pPr algn="l">
              <a:tabLst>
                <a:tab pos="2008188" algn="r"/>
                <a:tab pos="2227263" algn="l"/>
                <a:tab pos="3262313" algn="l"/>
                <a:tab pos="4227513" algn="l"/>
                <a:tab pos="5595938" algn="l"/>
              </a:tabLst>
            </a:pPr>
            <a:r>
              <a:rPr lang="en-US" sz="1400" b="1"/>
              <a:t>22343	293-87-4343	Johnson	John	(703) 222-9384	234 Main Street	</a:t>
            </a:r>
            <a:endParaRPr lang="en-US" sz="1400" b="1">
              <a:latin typeface="Times New Roman" charset="0"/>
            </a:endParaRPr>
          </a:p>
          <a:p>
            <a:pPr algn="l">
              <a:tabLst>
                <a:tab pos="2008188" algn="r"/>
                <a:tab pos="2227263" algn="l"/>
                <a:tab pos="3262313" algn="l"/>
                <a:tab pos="4227513" algn="l"/>
                <a:tab pos="5595938" algn="l"/>
              </a:tabLst>
            </a:pPr>
            <a:r>
              <a:rPr lang="en-US" sz="1400" b="1"/>
              <a:t>29387	837-36-2933	Stenheim	Susan	(410) 330-9837	8934 W. Maple	</a:t>
            </a:r>
            <a:endParaRPr lang="en-US" sz="1400" b="1">
              <a:latin typeface="Times New Roman" charset="0"/>
            </a:endParaRPr>
          </a:p>
          <a:p>
            <a:pPr algn="l">
              <a:tabLst>
                <a:tab pos="2008188" algn="r"/>
                <a:tab pos="2227263" algn="l"/>
                <a:tab pos="3262313" algn="l"/>
                <a:tab pos="4227513" algn="l"/>
                <a:tab pos="5595938" algn="l"/>
              </a:tabLst>
            </a:pPr>
            <a:endParaRPr lang="en-US" sz="1400" b="1">
              <a:latin typeface="Times New Roman" charset="0"/>
            </a:endParaRPr>
          </a:p>
        </p:txBody>
      </p:sp>
      <p:sp>
        <p:nvSpPr>
          <p:cNvPr id="1059845" name="Rectangle 5"/>
          <p:cNvSpPr>
            <a:spLocks noChangeArrowheads="1"/>
          </p:cNvSpPr>
          <p:nvPr/>
        </p:nvSpPr>
        <p:spPr bwMode="auto">
          <a:xfrm>
            <a:off x="3581400" y="4876800"/>
            <a:ext cx="1263650" cy="366713"/>
          </a:xfrm>
          <a:prstGeom prst="rect">
            <a:avLst/>
          </a:prstGeom>
          <a:solidFill>
            <a:srgbClr val="FFCC66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 sz="1800" b="1"/>
              <a:t>Employee</a:t>
            </a:r>
          </a:p>
        </p:txBody>
      </p:sp>
      <p:sp>
        <p:nvSpPr>
          <p:cNvPr id="1059846" name="Rectangle 6"/>
          <p:cNvSpPr>
            <a:spLocks noChangeArrowheads="1"/>
          </p:cNvSpPr>
          <p:nvPr/>
        </p:nvSpPr>
        <p:spPr bwMode="auto">
          <a:xfrm>
            <a:off x="4430713" y="4419600"/>
            <a:ext cx="1463675" cy="366713"/>
          </a:xfrm>
          <a:prstGeom prst="rect">
            <a:avLst/>
          </a:prstGeom>
          <a:solidFill>
            <a:srgbClr val="FFCC66"/>
          </a:solidFill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l"/>
            <a:r>
              <a:rPr lang="en-US" sz="1800" b="1" i="1"/>
              <a:t>Properties</a:t>
            </a:r>
          </a:p>
        </p:txBody>
      </p:sp>
      <p:sp>
        <p:nvSpPr>
          <p:cNvPr id="1059847" name="Line 7"/>
          <p:cNvSpPr>
            <a:spLocks noChangeShapeType="1"/>
          </p:cNvSpPr>
          <p:nvPr/>
        </p:nvSpPr>
        <p:spPr bwMode="auto">
          <a:xfrm flipH="1">
            <a:off x="2389188" y="4672013"/>
            <a:ext cx="2133600" cy="6858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9848" name="Line 8"/>
          <p:cNvSpPr>
            <a:spLocks noChangeShapeType="1"/>
          </p:cNvSpPr>
          <p:nvPr/>
        </p:nvSpPr>
        <p:spPr bwMode="auto">
          <a:xfrm>
            <a:off x="5208588" y="4748213"/>
            <a:ext cx="1981200" cy="609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9849" name="Line 9"/>
          <p:cNvSpPr>
            <a:spLocks noChangeShapeType="1"/>
          </p:cNvSpPr>
          <p:nvPr/>
        </p:nvSpPr>
        <p:spPr bwMode="auto">
          <a:xfrm>
            <a:off x="5056188" y="4748213"/>
            <a:ext cx="304800" cy="609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9850" name="Line 10"/>
          <p:cNvSpPr>
            <a:spLocks noChangeShapeType="1"/>
          </p:cNvSpPr>
          <p:nvPr/>
        </p:nvSpPr>
        <p:spPr bwMode="auto">
          <a:xfrm flipH="1">
            <a:off x="4598988" y="4748213"/>
            <a:ext cx="457200" cy="609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9851" name="Rectangle 11"/>
          <p:cNvSpPr>
            <a:spLocks noChangeArrowheads="1"/>
          </p:cNvSpPr>
          <p:nvPr/>
        </p:nvSpPr>
        <p:spPr bwMode="auto">
          <a:xfrm>
            <a:off x="152400" y="4876800"/>
            <a:ext cx="1779588" cy="366713"/>
          </a:xfrm>
          <a:prstGeom prst="rect">
            <a:avLst/>
          </a:prstGeom>
          <a:solidFill>
            <a:srgbClr val="FFCC66"/>
          </a:solidFill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l"/>
            <a:r>
              <a:rPr lang="en-US" sz="1800" b="1" i="1"/>
              <a:t>Rows/Objects</a:t>
            </a:r>
          </a:p>
        </p:txBody>
      </p:sp>
      <p:sp>
        <p:nvSpPr>
          <p:cNvPr id="1059852" name="Freeform 12"/>
          <p:cNvSpPr>
            <a:spLocks/>
          </p:cNvSpPr>
          <p:nvPr/>
        </p:nvSpPr>
        <p:spPr bwMode="auto">
          <a:xfrm>
            <a:off x="241300" y="5053013"/>
            <a:ext cx="261938" cy="638175"/>
          </a:xfrm>
          <a:custGeom>
            <a:avLst/>
            <a:gdLst/>
            <a:ahLst/>
            <a:cxnLst>
              <a:cxn ang="0">
                <a:pos x="105" y="0"/>
              </a:cxn>
              <a:cxn ang="0">
                <a:pos x="66" y="52"/>
              </a:cxn>
              <a:cxn ang="0">
                <a:pos x="33" y="85"/>
              </a:cxn>
              <a:cxn ang="0">
                <a:pos x="22" y="118"/>
              </a:cxn>
              <a:cxn ang="0">
                <a:pos x="11" y="151"/>
              </a:cxn>
              <a:cxn ang="0">
                <a:pos x="0" y="183"/>
              </a:cxn>
              <a:cxn ang="0">
                <a:pos x="0" y="216"/>
              </a:cxn>
              <a:cxn ang="0">
                <a:pos x="0" y="249"/>
              </a:cxn>
              <a:cxn ang="0">
                <a:pos x="0" y="281"/>
              </a:cxn>
              <a:cxn ang="0">
                <a:pos x="0" y="314"/>
              </a:cxn>
              <a:cxn ang="0">
                <a:pos x="11" y="347"/>
              </a:cxn>
              <a:cxn ang="0">
                <a:pos x="33" y="380"/>
              </a:cxn>
              <a:cxn ang="0">
                <a:pos x="66" y="401"/>
              </a:cxn>
              <a:cxn ang="0">
                <a:pos x="98" y="401"/>
              </a:cxn>
              <a:cxn ang="0">
                <a:pos x="131" y="401"/>
              </a:cxn>
              <a:cxn ang="0">
                <a:pos x="164" y="401"/>
              </a:cxn>
              <a:cxn ang="0">
                <a:pos x="153" y="384"/>
              </a:cxn>
            </a:cxnLst>
            <a:rect l="0" t="0" r="r" b="b"/>
            <a:pathLst>
              <a:path w="165" h="402">
                <a:moveTo>
                  <a:pt x="105" y="0"/>
                </a:moveTo>
                <a:lnTo>
                  <a:pt x="66" y="52"/>
                </a:lnTo>
                <a:lnTo>
                  <a:pt x="33" y="85"/>
                </a:lnTo>
                <a:lnTo>
                  <a:pt x="22" y="118"/>
                </a:lnTo>
                <a:lnTo>
                  <a:pt x="11" y="151"/>
                </a:lnTo>
                <a:lnTo>
                  <a:pt x="0" y="183"/>
                </a:lnTo>
                <a:lnTo>
                  <a:pt x="0" y="216"/>
                </a:lnTo>
                <a:lnTo>
                  <a:pt x="0" y="249"/>
                </a:lnTo>
                <a:lnTo>
                  <a:pt x="0" y="281"/>
                </a:lnTo>
                <a:lnTo>
                  <a:pt x="0" y="314"/>
                </a:lnTo>
                <a:lnTo>
                  <a:pt x="11" y="347"/>
                </a:lnTo>
                <a:lnTo>
                  <a:pt x="33" y="380"/>
                </a:lnTo>
                <a:lnTo>
                  <a:pt x="66" y="401"/>
                </a:lnTo>
                <a:lnTo>
                  <a:pt x="98" y="401"/>
                </a:lnTo>
                <a:lnTo>
                  <a:pt x="131" y="401"/>
                </a:lnTo>
                <a:lnTo>
                  <a:pt x="164" y="401"/>
                </a:lnTo>
                <a:lnTo>
                  <a:pt x="153" y="384"/>
                </a:lnTo>
              </a:path>
            </a:pathLst>
          </a:custGeom>
          <a:noFill/>
          <a:ln w="12700" cap="rnd" cmpd="sng">
            <a:solidFill>
              <a:schemeClr val="tx2"/>
            </a:solidFill>
            <a:prstDash val="solid"/>
            <a:round/>
            <a:headEnd type="none" w="sm" len="sm"/>
            <a:tailEnd type="stealth" w="med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59853" name="Freeform 13"/>
          <p:cNvSpPr>
            <a:spLocks/>
          </p:cNvSpPr>
          <p:nvPr/>
        </p:nvSpPr>
        <p:spPr bwMode="auto">
          <a:xfrm>
            <a:off x="241300" y="5205413"/>
            <a:ext cx="244475" cy="687387"/>
          </a:xfrm>
          <a:custGeom>
            <a:avLst/>
            <a:gdLst/>
            <a:ahLst/>
            <a:cxnLst>
              <a:cxn ang="0">
                <a:pos x="57" y="0"/>
              </a:cxn>
              <a:cxn ang="0">
                <a:pos x="33" y="44"/>
              </a:cxn>
              <a:cxn ang="0">
                <a:pos x="22" y="76"/>
              </a:cxn>
              <a:cxn ang="0">
                <a:pos x="11" y="109"/>
              </a:cxn>
              <a:cxn ang="0">
                <a:pos x="0" y="142"/>
              </a:cxn>
              <a:cxn ang="0">
                <a:pos x="0" y="175"/>
              </a:cxn>
              <a:cxn ang="0">
                <a:pos x="0" y="207"/>
              </a:cxn>
              <a:cxn ang="0">
                <a:pos x="0" y="240"/>
              </a:cxn>
              <a:cxn ang="0">
                <a:pos x="0" y="273"/>
              </a:cxn>
              <a:cxn ang="0">
                <a:pos x="0" y="305"/>
              </a:cxn>
              <a:cxn ang="0">
                <a:pos x="0" y="338"/>
              </a:cxn>
              <a:cxn ang="0">
                <a:pos x="0" y="371"/>
              </a:cxn>
              <a:cxn ang="0">
                <a:pos x="22" y="404"/>
              </a:cxn>
              <a:cxn ang="0">
                <a:pos x="55" y="415"/>
              </a:cxn>
              <a:cxn ang="0">
                <a:pos x="88" y="425"/>
              </a:cxn>
              <a:cxn ang="0">
                <a:pos x="120" y="425"/>
              </a:cxn>
              <a:cxn ang="0">
                <a:pos x="153" y="425"/>
              </a:cxn>
              <a:cxn ang="0">
                <a:pos x="153" y="432"/>
              </a:cxn>
            </a:cxnLst>
            <a:rect l="0" t="0" r="r" b="b"/>
            <a:pathLst>
              <a:path w="154" h="433">
                <a:moveTo>
                  <a:pt x="57" y="0"/>
                </a:moveTo>
                <a:lnTo>
                  <a:pt x="33" y="44"/>
                </a:lnTo>
                <a:lnTo>
                  <a:pt x="22" y="76"/>
                </a:lnTo>
                <a:lnTo>
                  <a:pt x="11" y="109"/>
                </a:lnTo>
                <a:lnTo>
                  <a:pt x="0" y="142"/>
                </a:lnTo>
                <a:lnTo>
                  <a:pt x="0" y="175"/>
                </a:lnTo>
                <a:lnTo>
                  <a:pt x="0" y="207"/>
                </a:lnTo>
                <a:lnTo>
                  <a:pt x="0" y="240"/>
                </a:lnTo>
                <a:lnTo>
                  <a:pt x="0" y="273"/>
                </a:lnTo>
                <a:lnTo>
                  <a:pt x="0" y="305"/>
                </a:lnTo>
                <a:lnTo>
                  <a:pt x="0" y="338"/>
                </a:lnTo>
                <a:lnTo>
                  <a:pt x="0" y="371"/>
                </a:lnTo>
                <a:lnTo>
                  <a:pt x="22" y="404"/>
                </a:lnTo>
                <a:lnTo>
                  <a:pt x="55" y="415"/>
                </a:lnTo>
                <a:lnTo>
                  <a:pt x="88" y="425"/>
                </a:lnTo>
                <a:lnTo>
                  <a:pt x="120" y="425"/>
                </a:lnTo>
                <a:lnTo>
                  <a:pt x="153" y="425"/>
                </a:lnTo>
                <a:lnTo>
                  <a:pt x="153" y="432"/>
                </a:lnTo>
              </a:path>
            </a:pathLst>
          </a:custGeom>
          <a:noFill/>
          <a:ln w="12700" cap="rnd" cmpd="sng">
            <a:solidFill>
              <a:schemeClr val="tx2"/>
            </a:solidFill>
            <a:prstDash val="solid"/>
            <a:round/>
            <a:headEnd type="none" w="sm" len="sm"/>
            <a:tailEnd type="stealth" w="med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59854" name="Freeform 14"/>
          <p:cNvSpPr>
            <a:spLocks/>
          </p:cNvSpPr>
          <p:nvPr/>
        </p:nvSpPr>
        <p:spPr bwMode="auto">
          <a:xfrm>
            <a:off x="241300" y="5434013"/>
            <a:ext cx="261938" cy="708025"/>
          </a:xfrm>
          <a:custGeom>
            <a:avLst/>
            <a:gdLst/>
            <a:ahLst/>
            <a:cxnLst>
              <a:cxn ang="0">
                <a:pos x="9" y="0"/>
              </a:cxn>
              <a:cxn ang="0">
                <a:pos x="11" y="52"/>
              </a:cxn>
              <a:cxn ang="0">
                <a:pos x="11" y="85"/>
              </a:cxn>
              <a:cxn ang="0">
                <a:pos x="0" y="118"/>
              </a:cxn>
              <a:cxn ang="0">
                <a:pos x="0" y="151"/>
              </a:cxn>
              <a:cxn ang="0">
                <a:pos x="0" y="183"/>
              </a:cxn>
              <a:cxn ang="0">
                <a:pos x="0" y="216"/>
              </a:cxn>
              <a:cxn ang="0">
                <a:pos x="0" y="249"/>
              </a:cxn>
              <a:cxn ang="0">
                <a:pos x="0" y="281"/>
              </a:cxn>
              <a:cxn ang="0">
                <a:pos x="0" y="314"/>
              </a:cxn>
              <a:cxn ang="0">
                <a:pos x="0" y="347"/>
              </a:cxn>
              <a:cxn ang="0">
                <a:pos x="0" y="380"/>
              </a:cxn>
              <a:cxn ang="0">
                <a:pos x="22" y="412"/>
              </a:cxn>
              <a:cxn ang="0">
                <a:pos x="55" y="434"/>
              </a:cxn>
              <a:cxn ang="0">
                <a:pos x="88" y="445"/>
              </a:cxn>
              <a:cxn ang="0">
                <a:pos x="131" y="445"/>
              </a:cxn>
              <a:cxn ang="0">
                <a:pos x="164" y="445"/>
              </a:cxn>
              <a:cxn ang="0">
                <a:pos x="153" y="432"/>
              </a:cxn>
            </a:cxnLst>
            <a:rect l="0" t="0" r="r" b="b"/>
            <a:pathLst>
              <a:path w="165" h="446">
                <a:moveTo>
                  <a:pt x="9" y="0"/>
                </a:moveTo>
                <a:lnTo>
                  <a:pt x="11" y="52"/>
                </a:lnTo>
                <a:lnTo>
                  <a:pt x="11" y="85"/>
                </a:lnTo>
                <a:lnTo>
                  <a:pt x="0" y="118"/>
                </a:lnTo>
                <a:lnTo>
                  <a:pt x="0" y="151"/>
                </a:lnTo>
                <a:lnTo>
                  <a:pt x="0" y="183"/>
                </a:lnTo>
                <a:lnTo>
                  <a:pt x="0" y="216"/>
                </a:lnTo>
                <a:lnTo>
                  <a:pt x="0" y="249"/>
                </a:lnTo>
                <a:lnTo>
                  <a:pt x="0" y="281"/>
                </a:lnTo>
                <a:lnTo>
                  <a:pt x="0" y="314"/>
                </a:lnTo>
                <a:lnTo>
                  <a:pt x="0" y="347"/>
                </a:lnTo>
                <a:lnTo>
                  <a:pt x="0" y="380"/>
                </a:lnTo>
                <a:lnTo>
                  <a:pt x="22" y="412"/>
                </a:lnTo>
                <a:lnTo>
                  <a:pt x="55" y="434"/>
                </a:lnTo>
                <a:lnTo>
                  <a:pt x="88" y="445"/>
                </a:lnTo>
                <a:lnTo>
                  <a:pt x="131" y="445"/>
                </a:lnTo>
                <a:lnTo>
                  <a:pt x="164" y="445"/>
                </a:lnTo>
                <a:lnTo>
                  <a:pt x="153" y="432"/>
                </a:lnTo>
              </a:path>
            </a:pathLst>
          </a:custGeom>
          <a:noFill/>
          <a:ln w="12700" cap="rnd" cmpd="sng">
            <a:solidFill>
              <a:schemeClr val="tx2"/>
            </a:solidFill>
            <a:prstDash val="solid"/>
            <a:round/>
            <a:headEnd type="none" w="sm" len="sm"/>
            <a:tailEnd type="stealth" w="med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59855" name="Freeform 15"/>
          <p:cNvSpPr>
            <a:spLocks/>
          </p:cNvSpPr>
          <p:nvPr/>
        </p:nvSpPr>
        <p:spPr bwMode="auto">
          <a:xfrm>
            <a:off x="255588" y="5357813"/>
            <a:ext cx="230187" cy="9921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" y="46"/>
              </a:cxn>
              <a:cxn ang="0">
                <a:pos x="2" y="79"/>
              </a:cxn>
              <a:cxn ang="0">
                <a:pos x="2" y="111"/>
              </a:cxn>
              <a:cxn ang="0">
                <a:pos x="2" y="144"/>
              </a:cxn>
              <a:cxn ang="0">
                <a:pos x="2" y="177"/>
              </a:cxn>
              <a:cxn ang="0">
                <a:pos x="2" y="209"/>
              </a:cxn>
              <a:cxn ang="0">
                <a:pos x="2" y="242"/>
              </a:cxn>
              <a:cxn ang="0">
                <a:pos x="2" y="275"/>
              </a:cxn>
              <a:cxn ang="0">
                <a:pos x="2" y="308"/>
              </a:cxn>
              <a:cxn ang="0">
                <a:pos x="2" y="340"/>
              </a:cxn>
              <a:cxn ang="0">
                <a:pos x="2" y="373"/>
              </a:cxn>
              <a:cxn ang="0">
                <a:pos x="2" y="406"/>
              </a:cxn>
              <a:cxn ang="0">
                <a:pos x="2" y="439"/>
              </a:cxn>
              <a:cxn ang="0">
                <a:pos x="2" y="471"/>
              </a:cxn>
              <a:cxn ang="0">
                <a:pos x="13" y="504"/>
              </a:cxn>
              <a:cxn ang="0">
                <a:pos x="24" y="537"/>
              </a:cxn>
              <a:cxn ang="0">
                <a:pos x="35" y="569"/>
              </a:cxn>
              <a:cxn ang="0">
                <a:pos x="68" y="591"/>
              </a:cxn>
              <a:cxn ang="0">
                <a:pos x="100" y="602"/>
              </a:cxn>
              <a:cxn ang="0">
                <a:pos x="133" y="602"/>
              </a:cxn>
              <a:cxn ang="0">
                <a:pos x="144" y="624"/>
              </a:cxn>
            </a:cxnLst>
            <a:rect l="0" t="0" r="r" b="b"/>
            <a:pathLst>
              <a:path w="145" h="625">
                <a:moveTo>
                  <a:pt x="0" y="0"/>
                </a:moveTo>
                <a:lnTo>
                  <a:pt x="2" y="46"/>
                </a:lnTo>
                <a:lnTo>
                  <a:pt x="2" y="79"/>
                </a:lnTo>
                <a:lnTo>
                  <a:pt x="2" y="111"/>
                </a:lnTo>
                <a:lnTo>
                  <a:pt x="2" y="144"/>
                </a:lnTo>
                <a:lnTo>
                  <a:pt x="2" y="177"/>
                </a:lnTo>
                <a:lnTo>
                  <a:pt x="2" y="209"/>
                </a:lnTo>
                <a:lnTo>
                  <a:pt x="2" y="242"/>
                </a:lnTo>
                <a:lnTo>
                  <a:pt x="2" y="275"/>
                </a:lnTo>
                <a:lnTo>
                  <a:pt x="2" y="308"/>
                </a:lnTo>
                <a:lnTo>
                  <a:pt x="2" y="340"/>
                </a:lnTo>
                <a:lnTo>
                  <a:pt x="2" y="373"/>
                </a:lnTo>
                <a:lnTo>
                  <a:pt x="2" y="406"/>
                </a:lnTo>
                <a:lnTo>
                  <a:pt x="2" y="439"/>
                </a:lnTo>
                <a:lnTo>
                  <a:pt x="2" y="471"/>
                </a:lnTo>
                <a:lnTo>
                  <a:pt x="13" y="504"/>
                </a:lnTo>
                <a:lnTo>
                  <a:pt x="24" y="537"/>
                </a:lnTo>
                <a:lnTo>
                  <a:pt x="35" y="569"/>
                </a:lnTo>
                <a:lnTo>
                  <a:pt x="68" y="591"/>
                </a:lnTo>
                <a:lnTo>
                  <a:pt x="100" y="602"/>
                </a:lnTo>
                <a:lnTo>
                  <a:pt x="133" y="602"/>
                </a:lnTo>
                <a:lnTo>
                  <a:pt x="144" y="624"/>
                </a:lnTo>
              </a:path>
            </a:pathLst>
          </a:custGeom>
          <a:noFill/>
          <a:ln w="12700" cap="rnd" cmpd="sng">
            <a:solidFill>
              <a:schemeClr val="tx2"/>
            </a:solidFill>
            <a:prstDash val="solid"/>
            <a:round/>
            <a:headEnd type="none" w="sm" len="sm"/>
            <a:tailEnd type="stealth" w="med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59856" name="Rectangle 16"/>
          <p:cNvSpPr>
            <a:spLocks noChangeArrowheads="1"/>
          </p:cNvSpPr>
          <p:nvPr/>
        </p:nvSpPr>
        <p:spPr bwMode="auto">
          <a:xfrm>
            <a:off x="6629400" y="4724400"/>
            <a:ext cx="2076450" cy="366713"/>
          </a:xfrm>
          <a:prstGeom prst="rect">
            <a:avLst/>
          </a:prstGeom>
          <a:solidFill>
            <a:srgbClr val="FFCC66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 sz="1800" b="1" i="1"/>
              <a:t>Class:  Employee</a:t>
            </a:r>
          </a:p>
        </p:txBody>
      </p:sp>
      <p:sp>
        <p:nvSpPr>
          <p:cNvPr id="1059857" name="Rectangle 17"/>
          <p:cNvSpPr>
            <a:spLocks noChangeArrowheads="1"/>
          </p:cNvSpPr>
          <p:nvPr/>
        </p:nvSpPr>
        <p:spPr bwMode="auto">
          <a:xfrm>
            <a:off x="1855788" y="4443413"/>
            <a:ext cx="1649412" cy="366712"/>
          </a:xfrm>
          <a:prstGeom prst="rect">
            <a:avLst/>
          </a:prstGeom>
          <a:solidFill>
            <a:srgbClr val="FFCC66"/>
          </a:solidFill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l"/>
            <a:r>
              <a:rPr lang="en-US" sz="1800" b="1" i="1"/>
              <a:t>Primary key</a:t>
            </a:r>
          </a:p>
        </p:txBody>
      </p:sp>
      <p:sp>
        <p:nvSpPr>
          <p:cNvPr id="1059858" name="Line 18"/>
          <p:cNvSpPr>
            <a:spLocks noChangeShapeType="1"/>
          </p:cNvSpPr>
          <p:nvPr/>
        </p:nvSpPr>
        <p:spPr bwMode="auto">
          <a:xfrm flipH="1">
            <a:off x="1550988" y="4748213"/>
            <a:ext cx="1143000" cy="609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189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pPr defTabSz="914400"/>
            <a:r>
              <a:rPr lang="en-US"/>
              <a:t>Keys</a:t>
            </a:r>
          </a:p>
        </p:txBody>
      </p:sp>
      <p:sp>
        <p:nvSpPr>
          <p:cNvPr id="1061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295400"/>
            <a:ext cx="7772400" cy="5181600"/>
          </a:xfrm>
          <a:noFill/>
          <a:ln/>
        </p:spPr>
        <p:txBody>
          <a:bodyPr lIns="92075" tIns="46038" rIns="92075" bIns="46038"/>
          <a:lstStyle/>
          <a:p>
            <a:pPr marL="342900" indent="-342900"/>
            <a:r>
              <a:rPr lang="en-US"/>
              <a:t>Primary key</a:t>
            </a:r>
          </a:p>
          <a:p>
            <a:pPr marL="742950" lvl="1" indent="-285750"/>
            <a:r>
              <a:rPr lang="en-US"/>
              <a:t>Every table (object) must have a primary key</a:t>
            </a:r>
          </a:p>
          <a:p>
            <a:pPr marL="742950" lvl="1" indent="-285750"/>
            <a:r>
              <a:rPr lang="en-US"/>
              <a:t>Uniquely identifies a row (one-to-one)</a:t>
            </a:r>
          </a:p>
          <a:p>
            <a:pPr marL="342900" indent="-342900"/>
            <a:r>
              <a:rPr lang="en-US"/>
              <a:t>Concatenated (or composite) key</a:t>
            </a:r>
          </a:p>
          <a:p>
            <a:pPr marL="742950" lvl="1" indent="-285750"/>
            <a:r>
              <a:rPr lang="en-US"/>
              <a:t>Multiple columns needed for primary key</a:t>
            </a:r>
          </a:p>
          <a:p>
            <a:pPr marL="742950" lvl="1" indent="-285750"/>
            <a:r>
              <a:rPr lang="en-US"/>
              <a:t>Identify repeating relationships (1 : M or M : N)</a:t>
            </a:r>
          </a:p>
          <a:p>
            <a:pPr marL="342900" indent="-342900"/>
            <a:r>
              <a:rPr lang="en-US"/>
              <a:t>Key columns are </a:t>
            </a:r>
            <a:r>
              <a:rPr lang="en-US" u="sng"/>
              <a:t>underlined</a:t>
            </a:r>
            <a:endParaRPr lang="en-US"/>
          </a:p>
          <a:p>
            <a:pPr marL="342900" indent="-342900"/>
            <a:r>
              <a:rPr lang="en-US"/>
              <a:t>First step</a:t>
            </a:r>
          </a:p>
          <a:p>
            <a:pPr marL="742950" lvl="1" indent="-285750"/>
            <a:r>
              <a:rPr lang="en-US"/>
              <a:t>Collect user documents</a:t>
            </a:r>
          </a:p>
          <a:p>
            <a:pPr marL="742950" lvl="1" indent="-285750"/>
            <a:r>
              <a:rPr lang="en-US"/>
              <a:t>Identify possible keys</a:t>
            </a:r>
          </a:p>
          <a:p>
            <a:pPr lvl="2"/>
            <a:r>
              <a:rPr lang="en-US"/>
              <a:t>For each </a:t>
            </a:r>
            <a:r>
              <a:rPr lang="en-US" i="1"/>
              <a:t>attribute_1</a:t>
            </a:r>
            <a:r>
              <a:rPr lang="en-US"/>
              <a:t> can there be many </a:t>
            </a:r>
            <a:r>
              <a:rPr lang="en-US" i="1"/>
              <a:t>attribute_2</a:t>
            </a:r>
            <a:r>
              <a:rPr lang="en-US"/>
              <a:t>? If so, make </a:t>
            </a:r>
            <a:r>
              <a:rPr lang="en-US" i="1"/>
              <a:t>attribute_2</a:t>
            </a:r>
            <a:r>
              <a:rPr lang="en-US"/>
              <a:t> a key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393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pPr defTabSz="914400"/>
            <a:r>
              <a:rPr lang="en-US"/>
              <a:t>Notation</a:t>
            </a:r>
          </a:p>
        </p:txBody>
      </p:sp>
      <p:grpSp>
        <p:nvGrpSpPr>
          <p:cNvPr id="1063949" name="Group 13"/>
          <p:cNvGrpSpPr>
            <a:grpSpLocks/>
          </p:cNvGrpSpPr>
          <p:nvPr/>
        </p:nvGrpSpPr>
        <p:grpSpPr bwMode="auto">
          <a:xfrm>
            <a:off x="685800" y="1662113"/>
            <a:ext cx="8153400" cy="1651000"/>
            <a:chOff x="432" y="1047"/>
            <a:chExt cx="5136" cy="1040"/>
          </a:xfrm>
        </p:grpSpPr>
        <p:sp>
          <p:nvSpPr>
            <p:cNvPr id="1063939" name="Rectangle 3"/>
            <p:cNvSpPr>
              <a:spLocks noChangeArrowheads="1"/>
            </p:cNvSpPr>
            <p:nvPr/>
          </p:nvSpPr>
          <p:spPr bwMode="auto">
            <a:xfrm>
              <a:off x="1055" y="1106"/>
              <a:ext cx="82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l"/>
              <a:r>
                <a:rPr lang="en-US" sz="1600" b="1"/>
                <a:t>Table name</a:t>
              </a:r>
            </a:p>
          </p:txBody>
        </p:sp>
        <p:sp>
          <p:nvSpPr>
            <p:cNvPr id="1063940" name="Rectangle 4"/>
            <p:cNvSpPr>
              <a:spLocks noChangeArrowheads="1"/>
            </p:cNvSpPr>
            <p:nvPr/>
          </p:nvSpPr>
          <p:spPr bwMode="auto">
            <a:xfrm>
              <a:off x="1986" y="1875"/>
              <a:ext cx="1675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l"/>
              <a:r>
                <a:rPr lang="en-US" sz="1600" b="1"/>
                <a:t>Primary key is underlined</a:t>
              </a:r>
            </a:p>
          </p:txBody>
        </p:sp>
        <p:sp>
          <p:nvSpPr>
            <p:cNvPr id="1063941" name="Rectangle 5"/>
            <p:cNvSpPr>
              <a:spLocks noChangeArrowheads="1"/>
            </p:cNvSpPr>
            <p:nvPr/>
          </p:nvSpPr>
          <p:spPr bwMode="auto">
            <a:xfrm>
              <a:off x="2859" y="1047"/>
              <a:ext cx="101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l"/>
              <a:r>
                <a:rPr lang="en-US" sz="1600" b="1"/>
                <a:t>Table columns</a:t>
              </a:r>
            </a:p>
          </p:txBody>
        </p:sp>
        <p:sp>
          <p:nvSpPr>
            <p:cNvPr id="1063942" name="Rectangle 6"/>
            <p:cNvSpPr>
              <a:spLocks noChangeArrowheads="1"/>
            </p:cNvSpPr>
            <p:nvPr/>
          </p:nvSpPr>
          <p:spPr bwMode="auto">
            <a:xfrm>
              <a:off x="432" y="1474"/>
              <a:ext cx="5136" cy="240"/>
            </a:xfrm>
            <a:prstGeom prst="rect">
              <a:avLst/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 algn="l"/>
              <a:r>
                <a:rPr lang="en-US" sz="1900" b="1"/>
                <a:t>Customer(</a:t>
              </a:r>
              <a:r>
                <a:rPr lang="en-US" sz="1900" b="1" u="sng"/>
                <a:t>CustomerID</a:t>
              </a:r>
              <a:r>
                <a:rPr lang="en-US" sz="1900" b="1"/>
                <a:t>, Phone, Name, Address, City, State, ZipCode)</a:t>
              </a:r>
            </a:p>
          </p:txBody>
        </p:sp>
        <p:sp>
          <p:nvSpPr>
            <p:cNvPr id="1063943" name="Line 7"/>
            <p:cNvSpPr>
              <a:spLocks noChangeShapeType="1"/>
            </p:cNvSpPr>
            <p:nvPr/>
          </p:nvSpPr>
          <p:spPr bwMode="auto">
            <a:xfrm flipH="1">
              <a:off x="960" y="1328"/>
              <a:ext cx="243" cy="204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3944" name="Line 8"/>
            <p:cNvSpPr>
              <a:spLocks noChangeShapeType="1"/>
            </p:cNvSpPr>
            <p:nvPr/>
          </p:nvSpPr>
          <p:spPr bwMode="auto">
            <a:xfrm flipH="1">
              <a:off x="2533" y="1239"/>
              <a:ext cx="765" cy="161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3945" name="Line 9"/>
            <p:cNvSpPr>
              <a:spLocks noChangeShapeType="1"/>
            </p:cNvSpPr>
            <p:nvPr/>
          </p:nvSpPr>
          <p:spPr bwMode="auto">
            <a:xfrm>
              <a:off x="3298" y="1239"/>
              <a:ext cx="1343" cy="209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3946" name="Line 10"/>
            <p:cNvSpPr>
              <a:spLocks noChangeShapeType="1"/>
            </p:cNvSpPr>
            <p:nvPr/>
          </p:nvSpPr>
          <p:spPr bwMode="auto">
            <a:xfrm>
              <a:off x="3298" y="1239"/>
              <a:ext cx="206" cy="293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3947" name="Line 11"/>
            <p:cNvSpPr>
              <a:spLocks noChangeShapeType="1"/>
            </p:cNvSpPr>
            <p:nvPr/>
          </p:nvSpPr>
          <p:spPr bwMode="auto">
            <a:xfrm flipH="1" flipV="1">
              <a:off x="1920" y="1676"/>
              <a:ext cx="264" cy="186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63948" name="Rectangle 12"/>
          <p:cNvSpPr>
            <a:spLocks noChangeArrowheads="1"/>
          </p:cNvSpPr>
          <p:nvPr/>
        </p:nvSpPr>
        <p:spPr bwMode="auto">
          <a:xfrm>
            <a:off x="692150" y="3733800"/>
            <a:ext cx="7759700" cy="23495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/>
          <a:lstStyle/>
          <a:p>
            <a:pPr algn="l">
              <a:tabLst>
                <a:tab pos="1887538" algn="r"/>
                <a:tab pos="2060575" algn="l"/>
                <a:tab pos="2909888" algn="l"/>
                <a:tab pos="3775075" algn="l"/>
                <a:tab pos="5143500" algn="l"/>
                <a:tab pos="6511925" algn="l"/>
                <a:tab pos="6978650" algn="l"/>
              </a:tabLst>
            </a:pPr>
            <a:r>
              <a:rPr lang="en-US" sz="1200" b="1" u="sng"/>
              <a:t>CustomerID</a:t>
            </a:r>
            <a:r>
              <a:rPr lang="en-US" sz="1200" b="1"/>
              <a:t>	Phone	LastName	FirstName	Address	City	State	Zipcode</a:t>
            </a:r>
          </a:p>
          <a:p>
            <a:pPr algn="l">
              <a:tabLst>
                <a:tab pos="1887538" algn="r"/>
                <a:tab pos="2060575" algn="l"/>
                <a:tab pos="2909888" algn="l"/>
                <a:tab pos="3775075" algn="l"/>
                <a:tab pos="5143500" algn="l"/>
                <a:tab pos="6511925" algn="l"/>
                <a:tab pos="6978650" algn="l"/>
              </a:tabLst>
            </a:pPr>
            <a:endParaRPr lang="en-US" sz="1200"/>
          </a:p>
          <a:p>
            <a:pPr algn="l">
              <a:tabLst>
                <a:tab pos="1887538" algn="r"/>
                <a:tab pos="2060575" algn="l"/>
                <a:tab pos="2909888" algn="l"/>
                <a:tab pos="3775075" algn="l"/>
                <a:tab pos="5143500" algn="l"/>
                <a:tab pos="6511925" algn="l"/>
                <a:tab pos="6978650" algn="l"/>
              </a:tabLst>
            </a:pPr>
            <a:r>
              <a:rPr lang="en-US" sz="1200"/>
              <a:t>1	502-666-7777	Johnson	Martha	125 Main Street	Alvaton	KY	42122</a:t>
            </a:r>
          </a:p>
          <a:p>
            <a:pPr algn="l">
              <a:tabLst>
                <a:tab pos="1887538" algn="r"/>
                <a:tab pos="2060575" algn="l"/>
                <a:tab pos="2909888" algn="l"/>
                <a:tab pos="3775075" algn="l"/>
                <a:tab pos="5143500" algn="l"/>
                <a:tab pos="6511925" algn="l"/>
                <a:tab pos="6978650" algn="l"/>
              </a:tabLst>
            </a:pPr>
            <a:r>
              <a:rPr lang="en-US" sz="1200"/>
              <a:t>2	502-888-6464	Smith	Jack	873 Elm Street	Bowling Green	KY	42101</a:t>
            </a:r>
          </a:p>
          <a:p>
            <a:pPr algn="l">
              <a:tabLst>
                <a:tab pos="1887538" algn="r"/>
                <a:tab pos="2060575" algn="l"/>
                <a:tab pos="2909888" algn="l"/>
                <a:tab pos="3775075" algn="l"/>
                <a:tab pos="5143500" algn="l"/>
                <a:tab pos="6511925" algn="l"/>
                <a:tab pos="6978650" algn="l"/>
              </a:tabLst>
            </a:pPr>
            <a:r>
              <a:rPr lang="en-US" sz="1200"/>
              <a:t>3	502-777-7575	Washington	Elroy	95 Easy Street	Smith’s Grove	KY	42171</a:t>
            </a:r>
          </a:p>
          <a:p>
            <a:pPr algn="l">
              <a:tabLst>
                <a:tab pos="1887538" algn="r"/>
                <a:tab pos="2060575" algn="l"/>
                <a:tab pos="2909888" algn="l"/>
                <a:tab pos="3775075" algn="l"/>
                <a:tab pos="5143500" algn="l"/>
                <a:tab pos="6511925" algn="l"/>
                <a:tab pos="6978650" algn="l"/>
              </a:tabLst>
            </a:pPr>
            <a:r>
              <a:rPr lang="en-US" sz="1200"/>
              <a:t>4	502-333-9494	Adams	Samuel	746 Brown Drive	Alvaton	KY	42122</a:t>
            </a:r>
          </a:p>
          <a:p>
            <a:pPr algn="l">
              <a:tabLst>
                <a:tab pos="1887538" algn="r"/>
                <a:tab pos="2060575" algn="l"/>
                <a:tab pos="2909888" algn="l"/>
                <a:tab pos="3775075" algn="l"/>
                <a:tab pos="5143500" algn="l"/>
                <a:tab pos="6511925" algn="l"/>
                <a:tab pos="6978650" algn="l"/>
              </a:tabLst>
            </a:pPr>
            <a:r>
              <a:rPr lang="en-US" sz="1200"/>
              <a:t>5	502-474-4746	Rabitz	Victor	645 White Avenue	Bowling Green	KY	42102</a:t>
            </a:r>
          </a:p>
          <a:p>
            <a:pPr algn="l">
              <a:tabLst>
                <a:tab pos="1887538" algn="r"/>
                <a:tab pos="2060575" algn="l"/>
                <a:tab pos="2909888" algn="l"/>
                <a:tab pos="3775075" algn="l"/>
                <a:tab pos="5143500" algn="l"/>
                <a:tab pos="6511925" algn="l"/>
                <a:tab pos="6978650" algn="l"/>
              </a:tabLst>
            </a:pPr>
            <a:r>
              <a:rPr lang="en-US" sz="1200"/>
              <a:t>6	616-373-4746	Steinmetz	Susan	15 Speedway Drive	Portland	TN	37148</a:t>
            </a:r>
          </a:p>
          <a:p>
            <a:pPr algn="l">
              <a:tabLst>
                <a:tab pos="1887538" algn="r"/>
                <a:tab pos="2060575" algn="l"/>
                <a:tab pos="2909888" algn="l"/>
                <a:tab pos="3775075" algn="l"/>
                <a:tab pos="5143500" algn="l"/>
                <a:tab pos="6511925" algn="l"/>
                <a:tab pos="6978650" algn="l"/>
              </a:tabLst>
            </a:pPr>
            <a:r>
              <a:rPr lang="en-US" sz="1200"/>
              <a:t>7	615-888-4474	Lasater	Les	67 S. Ray Drive	Portland	TN	37148</a:t>
            </a:r>
          </a:p>
          <a:p>
            <a:pPr algn="l">
              <a:tabLst>
                <a:tab pos="1887538" algn="r"/>
                <a:tab pos="2060575" algn="l"/>
                <a:tab pos="2909888" algn="l"/>
                <a:tab pos="3775075" algn="l"/>
                <a:tab pos="5143500" algn="l"/>
                <a:tab pos="6511925" algn="l"/>
                <a:tab pos="6978650" algn="l"/>
              </a:tabLst>
            </a:pPr>
            <a:r>
              <a:rPr lang="en-US" sz="1200"/>
              <a:t>8	615-452-1162	Jones	Charlie	867 Lakeside Drive	Castalian Springs	TN	37031</a:t>
            </a:r>
          </a:p>
          <a:p>
            <a:pPr algn="l">
              <a:tabLst>
                <a:tab pos="1887538" algn="r"/>
                <a:tab pos="2060575" algn="l"/>
                <a:tab pos="2909888" algn="l"/>
                <a:tab pos="3775075" algn="l"/>
                <a:tab pos="5143500" algn="l"/>
                <a:tab pos="6511925" algn="l"/>
                <a:tab pos="6978650" algn="l"/>
              </a:tabLst>
            </a:pPr>
            <a:r>
              <a:rPr lang="en-US" sz="1200"/>
              <a:t>9	502-222-4351	Chavez	Juan	673 Industry Blvd.	Caneyville	KY	42721</a:t>
            </a:r>
          </a:p>
          <a:p>
            <a:pPr algn="l">
              <a:tabLst>
                <a:tab pos="1887538" algn="r"/>
                <a:tab pos="2060575" algn="l"/>
                <a:tab pos="2909888" algn="l"/>
                <a:tab pos="3775075" algn="l"/>
                <a:tab pos="5143500" algn="l"/>
                <a:tab pos="6511925" algn="l"/>
                <a:tab pos="6978650" algn="l"/>
              </a:tabLst>
            </a:pPr>
            <a:r>
              <a:rPr lang="en-US" sz="1200"/>
              <a:t>10	502-444-2512	Rojo	Maria	88 Main Street	Cave City	KY	42127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/>
            <a:r>
              <a:rPr lang="en-US"/>
              <a:t>Identifying Key Columns</a:t>
            </a:r>
          </a:p>
        </p:txBody>
      </p:sp>
      <p:grpSp>
        <p:nvGrpSpPr>
          <p:cNvPr id="1066001" name="Group 17"/>
          <p:cNvGrpSpPr>
            <a:grpSpLocks/>
          </p:cNvGrpSpPr>
          <p:nvPr/>
        </p:nvGrpSpPr>
        <p:grpSpPr bwMode="auto">
          <a:xfrm>
            <a:off x="533400" y="1600200"/>
            <a:ext cx="3657600" cy="3962400"/>
            <a:chOff x="336" y="1008"/>
            <a:chExt cx="2304" cy="2496"/>
          </a:xfrm>
        </p:grpSpPr>
        <p:sp>
          <p:nvSpPr>
            <p:cNvPr id="1065999" name="Rectangle 15"/>
            <p:cNvSpPr>
              <a:spLocks noChangeArrowheads="1"/>
            </p:cNvSpPr>
            <p:nvPr/>
          </p:nvSpPr>
          <p:spPr bwMode="auto">
            <a:xfrm>
              <a:off x="336" y="1008"/>
              <a:ext cx="2304" cy="2496"/>
            </a:xfrm>
            <a:prstGeom prst="rect">
              <a:avLst/>
            </a:prstGeom>
            <a:solidFill>
              <a:srgbClr val="FFCC66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66000" name="Group 16"/>
            <p:cNvGrpSpPr>
              <a:grpSpLocks/>
            </p:cNvGrpSpPr>
            <p:nvPr/>
          </p:nvGrpSpPr>
          <p:grpSpPr bwMode="auto">
            <a:xfrm>
              <a:off x="432" y="1036"/>
              <a:ext cx="2191" cy="2344"/>
              <a:chOff x="432" y="864"/>
              <a:chExt cx="2191" cy="2344"/>
            </a:xfrm>
          </p:grpSpPr>
          <p:sp>
            <p:nvSpPr>
              <p:cNvPr id="1065987" name="Rectangle 3"/>
              <p:cNvSpPr>
                <a:spLocks noChangeArrowheads="1"/>
              </p:cNvSpPr>
              <p:nvPr/>
            </p:nvSpPr>
            <p:spPr bwMode="auto">
              <a:xfrm>
                <a:off x="768" y="864"/>
                <a:ext cx="58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>
                <a:spAutoFit/>
              </a:bodyPr>
              <a:lstStyle/>
              <a:p>
                <a:pPr algn="l"/>
                <a:r>
                  <a:rPr lang="en-US" sz="1800" b="1"/>
                  <a:t>Orders</a:t>
                </a:r>
              </a:p>
            </p:txBody>
          </p:sp>
          <p:sp>
            <p:nvSpPr>
              <p:cNvPr id="1065988" name="Rectangle 4"/>
              <p:cNvSpPr>
                <a:spLocks noChangeArrowheads="1"/>
              </p:cNvSpPr>
              <p:nvPr/>
            </p:nvSpPr>
            <p:spPr bwMode="auto">
              <a:xfrm>
                <a:off x="768" y="1824"/>
                <a:ext cx="88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>
                <a:spAutoFit/>
              </a:bodyPr>
              <a:lstStyle/>
              <a:p>
                <a:pPr algn="l"/>
                <a:r>
                  <a:rPr lang="en-US" sz="1800" b="1"/>
                  <a:t>OrderItems</a:t>
                </a:r>
              </a:p>
            </p:txBody>
          </p:sp>
          <p:sp>
            <p:nvSpPr>
              <p:cNvPr id="1065989" name="Rectangle 5"/>
              <p:cNvSpPr>
                <a:spLocks noChangeArrowheads="1"/>
              </p:cNvSpPr>
              <p:nvPr/>
            </p:nvSpPr>
            <p:spPr bwMode="auto">
              <a:xfrm>
                <a:off x="432" y="1104"/>
                <a:ext cx="2191" cy="5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>
                <a:spAutoFit/>
              </a:bodyPr>
              <a:lstStyle/>
              <a:p>
                <a:pPr algn="l">
                  <a:tabLst>
                    <a:tab pos="1203325" algn="l"/>
                    <a:tab pos="2227263" algn="l"/>
                  </a:tabLst>
                </a:pPr>
                <a:r>
                  <a:rPr lang="en-US" sz="1800" b="1" u="sng"/>
                  <a:t>OrderID</a:t>
                </a:r>
                <a:r>
                  <a:rPr lang="en-US" sz="1800" b="1"/>
                  <a:t>	Date	Customer</a:t>
                </a:r>
              </a:p>
              <a:p>
                <a:pPr algn="l">
                  <a:tabLst>
                    <a:tab pos="1203325" algn="l"/>
                    <a:tab pos="2227263" algn="l"/>
                  </a:tabLst>
                </a:pPr>
                <a:r>
                  <a:rPr lang="en-US" sz="1800" b="1"/>
                  <a:t>8367	5-5-04	6794</a:t>
                </a:r>
              </a:p>
              <a:p>
                <a:pPr algn="l">
                  <a:tabLst>
                    <a:tab pos="1203325" algn="l"/>
                    <a:tab pos="2227263" algn="l"/>
                  </a:tabLst>
                </a:pPr>
                <a:r>
                  <a:rPr lang="en-US" sz="1800" b="1"/>
                  <a:t>8368	5-6-04	9263</a:t>
                </a:r>
              </a:p>
            </p:txBody>
          </p:sp>
          <p:sp>
            <p:nvSpPr>
              <p:cNvPr id="1065990" name="Rectangle 6"/>
              <p:cNvSpPr>
                <a:spLocks noChangeArrowheads="1"/>
              </p:cNvSpPr>
              <p:nvPr/>
            </p:nvSpPr>
            <p:spPr bwMode="auto">
              <a:xfrm>
                <a:off x="528" y="2112"/>
                <a:ext cx="1885" cy="10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>
                <a:spAutoFit/>
              </a:bodyPr>
              <a:lstStyle/>
              <a:p>
                <a:pPr algn="l">
                  <a:tabLst>
                    <a:tab pos="1143000" algn="l"/>
                    <a:tab pos="1881188" algn="l"/>
                  </a:tabLst>
                </a:pPr>
                <a:r>
                  <a:rPr lang="en-US" sz="1800" b="1" u="sng"/>
                  <a:t>OrderID	Item</a:t>
                </a:r>
                <a:r>
                  <a:rPr lang="en-US" sz="1800" b="1"/>
                  <a:t>	Quantity</a:t>
                </a:r>
              </a:p>
              <a:p>
                <a:pPr algn="l">
                  <a:tabLst>
                    <a:tab pos="1143000" algn="l"/>
                    <a:tab pos="1881188" algn="l"/>
                  </a:tabLst>
                </a:pPr>
                <a:r>
                  <a:rPr lang="en-US" sz="1800" b="1"/>
                  <a:t>8367	229	2</a:t>
                </a:r>
              </a:p>
              <a:p>
                <a:pPr algn="l">
                  <a:tabLst>
                    <a:tab pos="1143000" algn="l"/>
                    <a:tab pos="1881188" algn="l"/>
                  </a:tabLst>
                </a:pPr>
                <a:r>
                  <a:rPr lang="en-US" sz="1800" b="1"/>
                  <a:t>8367	253	4</a:t>
                </a:r>
              </a:p>
              <a:p>
                <a:pPr algn="l">
                  <a:tabLst>
                    <a:tab pos="1143000" algn="l"/>
                    <a:tab pos="1881188" algn="l"/>
                  </a:tabLst>
                </a:pPr>
                <a:r>
                  <a:rPr lang="en-US" sz="1800" b="1"/>
                  <a:t>8367	876	1</a:t>
                </a:r>
              </a:p>
              <a:p>
                <a:pPr algn="l">
                  <a:tabLst>
                    <a:tab pos="1143000" algn="l"/>
                    <a:tab pos="1881188" algn="l"/>
                  </a:tabLst>
                </a:pPr>
                <a:r>
                  <a:rPr lang="en-US" sz="1800" b="1"/>
                  <a:t>8368	555	4</a:t>
                </a:r>
              </a:p>
              <a:p>
                <a:pPr algn="l">
                  <a:tabLst>
                    <a:tab pos="1143000" algn="l"/>
                    <a:tab pos="1881188" algn="l"/>
                  </a:tabLst>
                </a:pPr>
                <a:r>
                  <a:rPr lang="en-US" sz="1800" b="1"/>
                  <a:t>8368	229	1</a:t>
                </a:r>
              </a:p>
            </p:txBody>
          </p:sp>
          <p:sp>
            <p:nvSpPr>
              <p:cNvPr id="1065991" name="Line 7"/>
              <p:cNvSpPr>
                <a:spLocks noChangeShapeType="1"/>
              </p:cNvSpPr>
              <p:nvPr/>
            </p:nvSpPr>
            <p:spPr bwMode="auto">
              <a:xfrm flipV="1">
                <a:off x="864" y="2448"/>
                <a:ext cx="480" cy="144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round/>
                <a:headEnd type="none" w="sm" len="sm"/>
                <a:tailEnd type="stealth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5992" name="Line 8"/>
              <p:cNvSpPr>
                <a:spLocks noChangeShapeType="1"/>
              </p:cNvSpPr>
              <p:nvPr/>
            </p:nvSpPr>
            <p:spPr bwMode="auto">
              <a:xfrm>
                <a:off x="864" y="2592"/>
                <a:ext cx="480" cy="0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round/>
                <a:headEnd type="none" w="sm" len="sm"/>
                <a:tailEnd type="stealth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5993" name="Line 9"/>
              <p:cNvSpPr>
                <a:spLocks noChangeShapeType="1"/>
              </p:cNvSpPr>
              <p:nvPr/>
            </p:nvSpPr>
            <p:spPr bwMode="auto">
              <a:xfrm>
                <a:off x="864" y="2592"/>
                <a:ext cx="480" cy="96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round/>
                <a:headEnd type="none" w="sm" len="sm"/>
                <a:tailEnd type="stealth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5994" name="Line 10"/>
              <p:cNvSpPr>
                <a:spLocks noChangeShapeType="1"/>
              </p:cNvSpPr>
              <p:nvPr/>
            </p:nvSpPr>
            <p:spPr bwMode="auto">
              <a:xfrm flipH="1" flipV="1">
                <a:off x="912" y="3120"/>
                <a:ext cx="384" cy="0"/>
              </a:xfrm>
              <a:prstGeom prst="line">
                <a:avLst/>
              </a:prstGeom>
              <a:noFill/>
              <a:ln w="28575">
                <a:solidFill>
                  <a:srgbClr val="009900"/>
                </a:solidFill>
                <a:prstDash val="sysDot"/>
                <a:round/>
                <a:headEnd type="none" w="sm" len="sm"/>
                <a:tailEnd type="stealth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5995" name="Line 11"/>
              <p:cNvSpPr>
                <a:spLocks noChangeShapeType="1"/>
              </p:cNvSpPr>
              <p:nvPr/>
            </p:nvSpPr>
            <p:spPr bwMode="auto">
              <a:xfrm flipH="1">
                <a:off x="912" y="2400"/>
                <a:ext cx="384" cy="0"/>
              </a:xfrm>
              <a:prstGeom prst="line">
                <a:avLst/>
              </a:prstGeom>
              <a:noFill/>
              <a:ln w="28575">
                <a:solidFill>
                  <a:srgbClr val="009900"/>
                </a:solidFill>
                <a:prstDash val="sysDot"/>
                <a:round/>
                <a:headEnd type="none" w="sm" len="sm"/>
                <a:tailEnd type="stealth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065996" name="Text Box 12"/>
          <p:cNvSpPr txBox="1">
            <a:spLocks noChangeArrowheads="1"/>
          </p:cNvSpPr>
          <p:nvPr/>
        </p:nvSpPr>
        <p:spPr bwMode="auto">
          <a:xfrm>
            <a:off x="4572000" y="1295400"/>
            <a:ext cx="3962400" cy="1920875"/>
          </a:xfrm>
          <a:prstGeom prst="rect">
            <a:avLst/>
          </a:prstGeom>
          <a:noFill/>
          <a:ln w="28575">
            <a:noFill/>
            <a:miter lim="800000"/>
            <a:headEnd type="none" w="sm" len="sm"/>
            <a:tailEnd type="none" w="sm" len="lg"/>
          </a:ln>
          <a:effectLst/>
        </p:spPr>
        <p:txBody>
          <a:bodyPr anchor="ctr">
            <a:spAutoFit/>
          </a:bodyPr>
          <a:lstStyle/>
          <a:p>
            <a:pPr algn="l"/>
            <a:r>
              <a:rPr lang="en-US" b="1"/>
              <a:t>Each order has</a:t>
            </a:r>
          </a:p>
          <a:p>
            <a:pPr algn="l"/>
            <a:r>
              <a:rPr lang="en-US" b="1"/>
              <a:t>only one customer.</a:t>
            </a:r>
          </a:p>
          <a:p>
            <a:pPr algn="l"/>
            <a:r>
              <a:rPr lang="en-US" b="1"/>
              <a:t>So Customer is not</a:t>
            </a:r>
          </a:p>
          <a:p>
            <a:pPr algn="l"/>
            <a:r>
              <a:rPr lang="en-US" b="1"/>
              <a:t>part of the key.</a:t>
            </a:r>
          </a:p>
          <a:p>
            <a:pPr algn="l"/>
            <a:r>
              <a:rPr lang="en-US" b="1" i="1"/>
              <a:t>We can uniquely identify each order simply by its OrderID.</a:t>
            </a:r>
          </a:p>
        </p:txBody>
      </p:sp>
      <p:sp>
        <p:nvSpPr>
          <p:cNvPr id="1065997" name="Text Box 13"/>
          <p:cNvSpPr txBox="1">
            <a:spLocks noChangeArrowheads="1"/>
          </p:cNvSpPr>
          <p:nvPr/>
        </p:nvSpPr>
        <p:spPr bwMode="auto">
          <a:xfrm>
            <a:off x="4572000" y="3429000"/>
            <a:ext cx="3886200" cy="2835275"/>
          </a:xfrm>
          <a:prstGeom prst="rect">
            <a:avLst/>
          </a:prstGeom>
          <a:noFill/>
          <a:ln w="28575">
            <a:noFill/>
            <a:miter lim="800000"/>
            <a:headEnd type="none" w="sm" len="sm"/>
            <a:tailEnd type="none" w="sm" len="lg"/>
          </a:ln>
          <a:effectLst/>
        </p:spPr>
        <p:txBody>
          <a:bodyPr anchor="ctr">
            <a:spAutoFit/>
          </a:bodyPr>
          <a:lstStyle/>
          <a:p>
            <a:pPr algn="l"/>
            <a:r>
              <a:rPr lang="en-US" b="1"/>
              <a:t>Each order has</a:t>
            </a:r>
          </a:p>
          <a:p>
            <a:pPr algn="l"/>
            <a:r>
              <a:rPr lang="en-US" b="1"/>
              <a:t>many items.</a:t>
            </a:r>
          </a:p>
          <a:p>
            <a:pPr algn="l"/>
            <a:r>
              <a:rPr lang="en-US" b="1"/>
              <a:t>Each item can appear</a:t>
            </a:r>
          </a:p>
          <a:p>
            <a:pPr algn="l"/>
            <a:r>
              <a:rPr lang="en-US" b="1"/>
              <a:t>on many orders.</a:t>
            </a:r>
          </a:p>
          <a:p>
            <a:pPr algn="l"/>
            <a:r>
              <a:rPr lang="en-US" b="1"/>
              <a:t>So OrderID and Item</a:t>
            </a:r>
          </a:p>
          <a:p>
            <a:pPr algn="l"/>
            <a:r>
              <a:rPr lang="en-US" b="1"/>
              <a:t>are both part of the key.</a:t>
            </a:r>
          </a:p>
          <a:p>
            <a:pPr algn="l"/>
            <a:r>
              <a:rPr lang="en-US" b="1" i="1"/>
              <a:t>We need both the OderID &amp; the Item to uniquely identify a row in the order.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8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/>
            <a:r>
              <a:rPr lang="en-US"/>
              <a:t>Surrogate Keys</a:t>
            </a:r>
          </a:p>
        </p:txBody>
      </p:sp>
      <p:sp>
        <p:nvSpPr>
          <p:cNvPr id="10680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14400" y="1295400"/>
            <a:ext cx="7924800" cy="5410200"/>
          </a:xfrm>
        </p:spPr>
        <p:txBody>
          <a:bodyPr/>
          <a:lstStyle/>
          <a:p>
            <a:pPr marL="342900" indent="-342900"/>
            <a:r>
              <a:rPr lang="en-US" sz="2000"/>
              <a:t>Real world keys sometimes cause problems in a database.</a:t>
            </a:r>
          </a:p>
          <a:p>
            <a:pPr marL="742950" lvl="1" indent="-285750"/>
            <a:r>
              <a:rPr lang="en-US" sz="2000" i="1"/>
              <a:t>Assumptions about uniqueness are often wrong</a:t>
            </a:r>
          </a:p>
          <a:p>
            <a:pPr marL="742950" lvl="1" indent="-285750"/>
            <a:r>
              <a:rPr lang="en-US" sz="2000" i="1"/>
              <a:t>E.g., using lastname_firstname as a key does not work!</a:t>
            </a:r>
          </a:p>
          <a:p>
            <a:pPr marL="342900" indent="-342900"/>
            <a:r>
              <a:rPr lang="en-US" sz="2000"/>
              <a:t>Example: Customer</a:t>
            </a:r>
          </a:p>
          <a:p>
            <a:pPr marL="742950" lvl="1" indent="-285750"/>
            <a:r>
              <a:rPr lang="en-US" sz="2000"/>
              <a:t>Avoid phone numbers: people may not notify you when numbers change.</a:t>
            </a:r>
          </a:p>
          <a:p>
            <a:pPr marL="742950" lvl="1" indent="-285750"/>
            <a:r>
              <a:rPr lang="en-US" sz="2000"/>
              <a:t>Avoid SSN (privacy and most businesses are not authorized to ask for verification, so you could end up with duplicate values)</a:t>
            </a:r>
          </a:p>
          <a:p>
            <a:pPr marL="342900" indent="-342900"/>
            <a:r>
              <a:rPr lang="en-US" sz="2000"/>
              <a:t>Often best to let the DBMS generate unique values</a:t>
            </a:r>
          </a:p>
          <a:p>
            <a:pPr marL="742950" lvl="1" indent="-285750"/>
            <a:r>
              <a:rPr lang="en-US" sz="2000"/>
              <a:t>Access: AutoNumber</a:t>
            </a:r>
          </a:p>
          <a:p>
            <a:pPr marL="742950" lvl="1" indent="-285750"/>
            <a:r>
              <a:rPr lang="en-US" sz="2000"/>
              <a:t>SQL Server: Identity</a:t>
            </a:r>
          </a:p>
          <a:p>
            <a:pPr marL="742950" lvl="1" indent="-285750"/>
            <a:r>
              <a:rPr lang="en-US" sz="2000"/>
              <a:t>Oracle: Sequences (but require additional programming)</a:t>
            </a:r>
          </a:p>
          <a:p>
            <a:pPr marL="342900" indent="-342900"/>
            <a:r>
              <a:rPr lang="en-US" sz="2000"/>
              <a:t>Drawback: Numbers are not related to any business data, so the application needs to hide them and provide other look up mechanisms.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/>
            <a:r>
              <a:rPr lang="en-US"/>
              <a:t>Common Order System</a:t>
            </a:r>
          </a:p>
        </p:txBody>
      </p:sp>
      <p:grpSp>
        <p:nvGrpSpPr>
          <p:cNvPr id="1070103" name="Group 23"/>
          <p:cNvGrpSpPr>
            <a:grpSpLocks/>
          </p:cNvGrpSpPr>
          <p:nvPr/>
        </p:nvGrpSpPr>
        <p:grpSpPr bwMode="auto">
          <a:xfrm>
            <a:off x="381000" y="1143000"/>
            <a:ext cx="8067675" cy="5237163"/>
            <a:chOff x="240" y="720"/>
            <a:chExt cx="5082" cy="3299"/>
          </a:xfrm>
        </p:grpSpPr>
        <p:sp>
          <p:nvSpPr>
            <p:cNvPr id="1070102" name="Rectangle 22"/>
            <p:cNvSpPr>
              <a:spLocks noChangeArrowheads="1"/>
            </p:cNvSpPr>
            <p:nvPr/>
          </p:nvSpPr>
          <p:spPr bwMode="auto">
            <a:xfrm>
              <a:off x="240" y="720"/>
              <a:ext cx="2736" cy="2112"/>
            </a:xfrm>
            <a:prstGeom prst="rect">
              <a:avLst/>
            </a:prstGeom>
            <a:solidFill>
              <a:srgbClr val="FFCC66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70101" name="Group 21"/>
            <p:cNvGrpSpPr>
              <a:grpSpLocks/>
            </p:cNvGrpSpPr>
            <p:nvPr/>
          </p:nvGrpSpPr>
          <p:grpSpPr bwMode="auto">
            <a:xfrm>
              <a:off x="438" y="816"/>
              <a:ext cx="4884" cy="3203"/>
              <a:chOff x="864" y="575"/>
              <a:chExt cx="4884" cy="3203"/>
            </a:xfrm>
          </p:grpSpPr>
          <p:sp>
            <p:nvSpPr>
              <p:cNvPr id="1070083" name="Rectangle 3"/>
              <p:cNvSpPr>
                <a:spLocks noChangeArrowheads="1"/>
              </p:cNvSpPr>
              <p:nvPr/>
            </p:nvSpPr>
            <p:spPr bwMode="auto">
              <a:xfrm>
                <a:off x="864" y="575"/>
                <a:ext cx="796" cy="239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>
                <a:spAutoFit/>
              </a:bodyPr>
              <a:lstStyle/>
              <a:p>
                <a:pPr algn="l"/>
                <a:r>
                  <a:rPr lang="en-US" sz="1800" b="1"/>
                  <a:t>Customer</a:t>
                </a:r>
              </a:p>
            </p:txBody>
          </p:sp>
          <p:sp>
            <p:nvSpPr>
              <p:cNvPr id="1070084" name="Rectangle 4"/>
              <p:cNvSpPr>
                <a:spLocks noChangeArrowheads="1"/>
              </p:cNvSpPr>
              <p:nvPr/>
            </p:nvSpPr>
            <p:spPr bwMode="auto">
              <a:xfrm>
                <a:off x="1676" y="1156"/>
                <a:ext cx="516" cy="239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>
                <a:spAutoFit/>
              </a:bodyPr>
              <a:lstStyle/>
              <a:p>
                <a:pPr algn="l"/>
                <a:r>
                  <a:rPr lang="en-US" sz="1800" b="1"/>
                  <a:t>Order</a:t>
                </a:r>
              </a:p>
            </p:txBody>
          </p:sp>
          <p:sp>
            <p:nvSpPr>
              <p:cNvPr id="1070085" name="Rectangle 5"/>
              <p:cNvSpPr>
                <a:spLocks noChangeArrowheads="1"/>
              </p:cNvSpPr>
              <p:nvPr/>
            </p:nvSpPr>
            <p:spPr bwMode="auto">
              <a:xfrm>
                <a:off x="2208" y="624"/>
                <a:ext cx="980" cy="239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>
                <a:spAutoFit/>
              </a:bodyPr>
              <a:lstStyle/>
              <a:p>
                <a:pPr algn="l"/>
                <a:r>
                  <a:rPr lang="en-US" sz="1800" b="1"/>
                  <a:t>Salesperson</a:t>
                </a:r>
              </a:p>
            </p:txBody>
          </p:sp>
          <p:sp>
            <p:nvSpPr>
              <p:cNvPr id="1070086" name="Rectangle 6"/>
              <p:cNvSpPr>
                <a:spLocks noChangeArrowheads="1"/>
              </p:cNvSpPr>
              <p:nvPr/>
            </p:nvSpPr>
            <p:spPr bwMode="auto">
              <a:xfrm>
                <a:off x="1720" y="2304"/>
                <a:ext cx="420" cy="239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>
                <a:spAutoFit/>
              </a:bodyPr>
              <a:lstStyle/>
              <a:p>
                <a:pPr algn="l"/>
                <a:r>
                  <a:rPr lang="en-US" sz="1800" b="1"/>
                  <a:t>Item</a:t>
                </a:r>
              </a:p>
            </p:txBody>
          </p:sp>
          <p:sp>
            <p:nvSpPr>
              <p:cNvPr id="1070087" name="Rectangle 7"/>
              <p:cNvSpPr>
                <a:spLocks noChangeArrowheads="1"/>
              </p:cNvSpPr>
              <p:nvPr/>
            </p:nvSpPr>
            <p:spPr bwMode="auto">
              <a:xfrm>
                <a:off x="1536" y="1728"/>
                <a:ext cx="812" cy="239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>
                <a:spAutoFit/>
              </a:bodyPr>
              <a:lstStyle/>
              <a:p>
                <a:pPr algn="l"/>
                <a:r>
                  <a:rPr lang="en-US" sz="1800" b="1"/>
                  <a:t>OrderItem</a:t>
                </a:r>
              </a:p>
            </p:txBody>
          </p:sp>
          <p:sp>
            <p:nvSpPr>
              <p:cNvPr id="1070088" name="Rectangle 8"/>
              <p:cNvSpPr>
                <a:spLocks noChangeArrowheads="1"/>
              </p:cNvSpPr>
              <p:nvPr/>
            </p:nvSpPr>
            <p:spPr bwMode="auto">
              <a:xfrm>
                <a:off x="1056" y="816"/>
                <a:ext cx="19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>
                <a:spAutoFit/>
              </a:bodyPr>
              <a:lstStyle/>
              <a:p>
                <a:pPr algn="l"/>
                <a:r>
                  <a:rPr lang="en-US" sz="1800" b="1"/>
                  <a:t>1</a:t>
                </a:r>
              </a:p>
            </p:txBody>
          </p:sp>
          <p:sp>
            <p:nvSpPr>
              <p:cNvPr id="1070089" name="Rectangle 9"/>
              <p:cNvSpPr>
                <a:spLocks noChangeArrowheads="1"/>
              </p:cNvSpPr>
              <p:nvPr/>
            </p:nvSpPr>
            <p:spPr bwMode="auto">
              <a:xfrm>
                <a:off x="1488" y="960"/>
                <a:ext cx="17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>
                <a:spAutoFit/>
              </a:bodyPr>
              <a:lstStyle/>
              <a:p>
                <a:pPr algn="l"/>
                <a:r>
                  <a:rPr lang="en-US" sz="1800" b="1"/>
                  <a:t>*</a:t>
                </a:r>
              </a:p>
            </p:txBody>
          </p:sp>
          <p:sp>
            <p:nvSpPr>
              <p:cNvPr id="1070090" name="Rectangle 10"/>
              <p:cNvSpPr>
                <a:spLocks noChangeArrowheads="1"/>
              </p:cNvSpPr>
              <p:nvPr/>
            </p:nvSpPr>
            <p:spPr bwMode="auto">
              <a:xfrm>
                <a:off x="2304" y="864"/>
                <a:ext cx="19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>
                <a:spAutoFit/>
              </a:bodyPr>
              <a:lstStyle/>
              <a:p>
                <a:pPr algn="l"/>
                <a:r>
                  <a:rPr lang="en-US" sz="1800" b="1"/>
                  <a:t>1</a:t>
                </a:r>
              </a:p>
            </p:txBody>
          </p:sp>
          <p:sp>
            <p:nvSpPr>
              <p:cNvPr id="1070091" name="Rectangle 11"/>
              <p:cNvSpPr>
                <a:spLocks noChangeArrowheads="1"/>
              </p:cNvSpPr>
              <p:nvPr/>
            </p:nvSpPr>
            <p:spPr bwMode="auto">
              <a:xfrm>
                <a:off x="2208" y="1248"/>
                <a:ext cx="17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>
                <a:spAutoFit/>
              </a:bodyPr>
              <a:lstStyle/>
              <a:p>
                <a:pPr algn="l"/>
                <a:r>
                  <a:rPr lang="en-US" sz="1800" b="1"/>
                  <a:t>*</a:t>
                </a:r>
              </a:p>
            </p:txBody>
          </p:sp>
          <p:sp>
            <p:nvSpPr>
              <p:cNvPr id="1070092" name="Rectangle 12"/>
              <p:cNvSpPr>
                <a:spLocks noChangeArrowheads="1"/>
              </p:cNvSpPr>
              <p:nvPr/>
            </p:nvSpPr>
            <p:spPr bwMode="auto">
              <a:xfrm>
                <a:off x="1680" y="1392"/>
                <a:ext cx="19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>
                <a:spAutoFit/>
              </a:bodyPr>
              <a:lstStyle/>
              <a:p>
                <a:pPr algn="l"/>
                <a:r>
                  <a:rPr lang="en-US" sz="1800" b="1"/>
                  <a:t>1</a:t>
                </a:r>
              </a:p>
            </p:txBody>
          </p:sp>
          <p:sp>
            <p:nvSpPr>
              <p:cNvPr id="1070093" name="Rectangle 13"/>
              <p:cNvSpPr>
                <a:spLocks noChangeArrowheads="1"/>
              </p:cNvSpPr>
              <p:nvPr/>
            </p:nvSpPr>
            <p:spPr bwMode="auto">
              <a:xfrm>
                <a:off x="1920" y="2112"/>
                <a:ext cx="19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>
                <a:spAutoFit/>
              </a:bodyPr>
              <a:lstStyle/>
              <a:p>
                <a:pPr algn="l"/>
                <a:r>
                  <a:rPr lang="en-US" sz="1800" b="1"/>
                  <a:t>1</a:t>
                </a:r>
              </a:p>
            </p:txBody>
          </p:sp>
          <p:sp>
            <p:nvSpPr>
              <p:cNvPr id="1070094" name="Rectangle 14"/>
              <p:cNvSpPr>
                <a:spLocks noChangeArrowheads="1"/>
              </p:cNvSpPr>
              <p:nvPr/>
            </p:nvSpPr>
            <p:spPr bwMode="auto">
              <a:xfrm>
                <a:off x="1643" y="1939"/>
                <a:ext cx="17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>
                <a:spAutoFit/>
              </a:bodyPr>
              <a:lstStyle/>
              <a:p>
                <a:pPr algn="l"/>
                <a:r>
                  <a:rPr lang="en-US" sz="1800" b="1"/>
                  <a:t>*</a:t>
                </a:r>
              </a:p>
            </p:txBody>
          </p:sp>
          <p:sp>
            <p:nvSpPr>
              <p:cNvPr id="1070095" name="Rectangle 15"/>
              <p:cNvSpPr>
                <a:spLocks noChangeArrowheads="1"/>
              </p:cNvSpPr>
              <p:nvPr/>
            </p:nvSpPr>
            <p:spPr bwMode="auto">
              <a:xfrm>
                <a:off x="1920" y="1584"/>
                <a:ext cx="17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>
                <a:spAutoFit/>
              </a:bodyPr>
              <a:lstStyle/>
              <a:p>
                <a:pPr algn="l"/>
                <a:r>
                  <a:rPr lang="en-US" sz="1800" b="1"/>
                  <a:t>*</a:t>
                </a:r>
              </a:p>
            </p:txBody>
          </p:sp>
          <p:cxnSp>
            <p:nvCxnSpPr>
              <p:cNvPr id="1070096" name="AutoShape 16"/>
              <p:cNvCxnSpPr>
                <a:cxnSpLocks noChangeShapeType="1"/>
                <a:stCxn id="1070085" idx="2"/>
                <a:endCxn id="1070084" idx="3"/>
              </p:cNvCxnSpPr>
              <p:nvPr/>
            </p:nvCxnSpPr>
            <p:spPr bwMode="auto">
              <a:xfrm flipH="1">
                <a:off x="2192" y="863"/>
                <a:ext cx="506" cy="413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070097" name="AutoShape 17"/>
              <p:cNvCxnSpPr>
                <a:cxnSpLocks noChangeShapeType="1"/>
                <a:stCxn id="1070083" idx="2"/>
                <a:endCxn id="1070084" idx="1"/>
              </p:cNvCxnSpPr>
              <p:nvPr/>
            </p:nvCxnSpPr>
            <p:spPr bwMode="auto">
              <a:xfrm>
                <a:off x="1262" y="814"/>
                <a:ext cx="414" cy="462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070098" name="AutoShape 18"/>
              <p:cNvCxnSpPr>
                <a:cxnSpLocks noChangeShapeType="1"/>
                <a:stCxn id="1070084" idx="2"/>
                <a:endCxn id="1070087" idx="0"/>
              </p:cNvCxnSpPr>
              <p:nvPr/>
            </p:nvCxnSpPr>
            <p:spPr bwMode="auto">
              <a:xfrm>
                <a:off x="1934" y="1395"/>
                <a:ext cx="8" cy="333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070099" name="AutoShape 19"/>
              <p:cNvCxnSpPr>
                <a:cxnSpLocks noChangeShapeType="1"/>
                <a:stCxn id="1070087" idx="2"/>
                <a:endCxn id="1070086" idx="0"/>
              </p:cNvCxnSpPr>
              <p:nvPr/>
            </p:nvCxnSpPr>
            <p:spPr bwMode="auto">
              <a:xfrm flipH="1">
                <a:off x="1930" y="1967"/>
                <a:ext cx="12" cy="337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</p:cxnSp>
          <p:sp>
            <p:nvSpPr>
              <p:cNvPr id="1070100" name="Rectangle 20"/>
              <p:cNvSpPr>
                <a:spLocks noChangeArrowheads="1"/>
              </p:cNvSpPr>
              <p:nvPr/>
            </p:nvSpPr>
            <p:spPr bwMode="auto">
              <a:xfrm>
                <a:off x="1680" y="2640"/>
                <a:ext cx="4068" cy="1138"/>
              </a:xfrm>
              <a:prstGeom prst="rect">
                <a:avLst/>
              </a:prstGeom>
              <a:solidFill>
                <a:srgbClr val="FFCC66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>
                <a:spAutoFit/>
              </a:bodyPr>
              <a:lstStyle/>
              <a:p>
                <a:pPr algn="l">
                  <a:lnSpc>
                    <a:spcPct val="125000"/>
                  </a:lnSpc>
                </a:pPr>
                <a:r>
                  <a:rPr lang="en-US" sz="1800" b="1"/>
                  <a:t>Customer(</a:t>
                </a:r>
                <a:r>
                  <a:rPr lang="en-US" sz="1800" b="1" u="sng"/>
                  <a:t>CustomerID</a:t>
                </a:r>
                <a:r>
                  <a:rPr lang="en-US" sz="1800" b="1"/>
                  <a:t>, Name, Address, City, Phone)</a:t>
                </a:r>
              </a:p>
              <a:p>
                <a:pPr algn="l">
                  <a:lnSpc>
                    <a:spcPct val="125000"/>
                  </a:lnSpc>
                </a:pPr>
                <a:r>
                  <a:rPr lang="en-US" sz="1800" b="1"/>
                  <a:t>Salesperson(</a:t>
                </a:r>
                <a:r>
                  <a:rPr lang="en-US" sz="1800" b="1" u="sng"/>
                  <a:t>EmployeeID</a:t>
                </a:r>
                <a:r>
                  <a:rPr lang="en-US" sz="1800" b="1"/>
                  <a:t>, Name, Commission, DateHired)</a:t>
                </a:r>
              </a:p>
              <a:p>
                <a:pPr algn="l">
                  <a:lnSpc>
                    <a:spcPct val="125000"/>
                  </a:lnSpc>
                </a:pPr>
                <a:r>
                  <a:rPr lang="en-US" sz="1800" b="1"/>
                  <a:t>Order(</a:t>
                </a:r>
                <a:r>
                  <a:rPr lang="en-US" sz="1800" b="1" u="sng"/>
                  <a:t>OrderID</a:t>
                </a:r>
                <a:r>
                  <a:rPr lang="en-US" sz="1800" b="1"/>
                  <a:t>, OrderDate, CustomerID, EmployeeID)</a:t>
                </a:r>
              </a:p>
              <a:p>
                <a:pPr algn="l">
                  <a:lnSpc>
                    <a:spcPct val="125000"/>
                  </a:lnSpc>
                </a:pPr>
                <a:r>
                  <a:rPr lang="en-US" sz="1800" b="1"/>
                  <a:t>OrderItem(</a:t>
                </a:r>
                <a:r>
                  <a:rPr lang="en-US" sz="1800" b="1" u="sng"/>
                  <a:t>OrderID</a:t>
                </a:r>
                <a:r>
                  <a:rPr lang="en-US" sz="1800" b="1"/>
                  <a:t>, </a:t>
                </a:r>
                <a:r>
                  <a:rPr lang="en-US" sz="1800" b="1" u="sng"/>
                  <a:t>ItemID</a:t>
                </a:r>
                <a:r>
                  <a:rPr lang="en-US" sz="1800" b="1"/>
                  <a:t>, Quantity)</a:t>
                </a:r>
              </a:p>
              <a:p>
                <a:pPr algn="l">
                  <a:lnSpc>
                    <a:spcPct val="125000"/>
                  </a:lnSpc>
                </a:pPr>
                <a:r>
                  <a:rPr lang="en-US" sz="1800" b="1"/>
                  <a:t>Item(</a:t>
                </a:r>
                <a:r>
                  <a:rPr lang="en-US" sz="1800" b="1" u="sng"/>
                  <a:t>ItemID</a:t>
                </a:r>
                <a:r>
                  <a:rPr lang="en-US" sz="1800" b="1"/>
                  <a:t>, Description, ListPrice)</a:t>
                </a:r>
              </a:p>
            </p:txBody>
          </p: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name="IS240_notes">
  <a:themeElements>
    <a:clrScheme name="IS240_notes 9">
      <a:dk1>
        <a:srgbClr val="000000"/>
      </a:dk1>
      <a:lt1>
        <a:srgbClr val="FFFFFF"/>
      </a:lt1>
      <a:dk2>
        <a:srgbClr val="800000"/>
      </a:dk2>
      <a:lt2>
        <a:srgbClr val="A0A0A0"/>
      </a:lt2>
      <a:accent1>
        <a:srgbClr val="FFFFFF"/>
      </a:accent1>
      <a:accent2>
        <a:srgbClr val="0000FF"/>
      </a:accent2>
      <a:accent3>
        <a:srgbClr val="FFFFFF"/>
      </a:accent3>
      <a:accent4>
        <a:srgbClr val="000000"/>
      </a:accent4>
      <a:accent5>
        <a:srgbClr val="FFFFFF"/>
      </a:accent5>
      <a:accent6>
        <a:srgbClr val="0000E7"/>
      </a:accent6>
      <a:hlink>
        <a:srgbClr val="000000"/>
      </a:hlink>
      <a:folHlink>
        <a:srgbClr val="000000"/>
      </a:folHlink>
    </a:clrScheme>
    <a:fontScheme name="IS240_notes">
      <a:majorFont>
        <a:latin typeface="Bookman Old Style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CC66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CC66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IS240_not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240_note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S240_note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240_note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240_note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240_note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240_note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240_notes 8">
        <a:dk1>
          <a:srgbClr val="000000"/>
        </a:dk1>
        <a:lt1>
          <a:srgbClr val="FFFFFF"/>
        </a:lt1>
        <a:dk2>
          <a:srgbClr val="FF0000"/>
        </a:dk2>
        <a:lt2>
          <a:srgbClr val="A0A0A0"/>
        </a:lt2>
        <a:accent1>
          <a:srgbClr val="FFFFFF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0000E7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240_notes 9">
        <a:dk1>
          <a:srgbClr val="000000"/>
        </a:dk1>
        <a:lt1>
          <a:srgbClr val="FFFFFF"/>
        </a:lt1>
        <a:dk2>
          <a:srgbClr val="800000"/>
        </a:dk2>
        <a:lt2>
          <a:srgbClr val="A0A0A0"/>
        </a:lt2>
        <a:accent1>
          <a:srgbClr val="FFFFFF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0000E7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IS240_notes</Template>
  <TotalTime>1704</TotalTime>
  <Words>4369</Words>
  <Application>Microsoft Office PowerPoint</Application>
  <PresentationFormat>On-screen Show (4:3)</PresentationFormat>
  <Paragraphs>492</Paragraphs>
  <Slides>32</Slides>
  <Notes>32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8" baseType="lpstr">
      <vt:lpstr>Arial</vt:lpstr>
      <vt:lpstr>Bookman Old Style</vt:lpstr>
      <vt:lpstr>Garamond</vt:lpstr>
      <vt:lpstr>Times New Roman</vt:lpstr>
      <vt:lpstr>Wingdings</vt:lpstr>
      <vt:lpstr>IS240_notes</vt:lpstr>
      <vt:lpstr>Data Normalization (1)</vt:lpstr>
      <vt:lpstr>Topics</vt:lpstr>
      <vt:lpstr>Why Normalization?</vt:lpstr>
      <vt:lpstr>Definitions</vt:lpstr>
      <vt:lpstr>Keys</vt:lpstr>
      <vt:lpstr>Notation</vt:lpstr>
      <vt:lpstr>Identifying Key Columns</vt:lpstr>
      <vt:lpstr>Surrogate Keys</vt:lpstr>
      <vt:lpstr>Common Order System</vt:lpstr>
      <vt:lpstr>Client Billing Example</vt:lpstr>
      <vt:lpstr>Client Billing: Unusual  Business Rules</vt:lpstr>
      <vt:lpstr>Client Billing: More Likely Assumptions</vt:lpstr>
      <vt:lpstr>Sample:  Video Database</vt:lpstr>
      <vt:lpstr>Initial Objects (Entities)</vt:lpstr>
      <vt:lpstr>Initial Form Evaluation</vt:lpstr>
      <vt:lpstr>Problems with Repeating Sections</vt:lpstr>
      <vt:lpstr>Problems with Repeating Sections</vt:lpstr>
      <vt:lpstr>First Normal Form</vt:lpstr>
      <vt:lpstr>Nested Repeating Sections</vt:lpstr>
      <vt:lpstr>First Normal Form Problems (Data)</vt:lpstr>
      <vt:lpstr>Second Normal Form Definition</vt:lpstr>
      <vt:lpstr>Second Normal Form Example</vt:lpstr>
      <vt:lpstr>Second Normal Form Example (Data)</vt:lpstr>
      <vt:lpstr>Second Normal Form Problems (Data)</vt:lpstr>
      <vt:lpstr>Third Normal Form Definition</vt:lpstr>
      <vt:lpstr>Third Normal Form Example</vt:lpstr>
      <vt:lpstr>Third Normal Form Example Data</vt:lpstr>
      <vt:lpstr>Third Normal Form Tables (3NF)</vt:lpstr>
      <vt:lpstr>3NF Rules/Procedure</vt:lpstr>
      <vt:lpstr>Checking Your Work (Quality Control)</vt:lpstr>
      <vt:lpstr>HOMEWORK</vt:lpstr>
      <vt:lpstr>DISCUSSION</vt:lpstr>
    </vt:vector>
  </TitlesOfParts>
  <Manager>Frank Vanecek, DBA</Manager>
  <Company>Norwich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Normalization (1)</dc:title>
  <dc:subject>IS240 lecture #4</dc:subject>
  <dc:creator>Jerry Post, PhD &amp; M. E. Kabay, PhD, CISSP-ISSMP</dc:creator>
  <cp:keywords/>
  <dc:description>Updated 2007-01-30</dc:description>
  <cp:lastModifiedBy>Mich Kabay</cp:lastModifiedBy>
  <cp:revision>12</cp:revision>
  <cp:lastPrinted>2000-03-28T00:08:39Z</cp:lastPrinted>
  <dcterms:created xsi:type="dcterms:W3CDTF">2007-01-30T10:27:26Z</dcterms:created>
  <dcterms:modified xsi:type="dcterms:W3CDTF">2021-02-05T19:56:12Z</dcterms:modified>
  <cp:category/>
</cp:coreProperties>
</file>