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67"/>
  </p:notesMasterIdLst>
  <p:handoutMasterIdLst>
    <p:handoutMasterId r:id="rId68"/>
  </p:handoutMasterIdLst>
  <p:sldIdLst>
    <p:sldId id="257" r:id="rId2"/>
    <p:sldId id="700" r:id="rId3"/>
    <p:sldId id="637" r:id="rId4"/>
    <p:sldId id="638" r:id="rId5"/>
    <p:sldId id="639" r:id="rId6"/>
    <p:sldId id="640" r:id="rId7"/>
    <p:sldId id="641" r:id="rId8"/>
    <p:sldId id="642" r:id="rId9"/>
    <p:sldId id="643" r:id="rId10"/>
    <p:sldId id="644" r:id="rId11"/>
    <p:sldId id="645" r:id="rId12"/>
    <p:sldId id="646" r:id="rId13"/>
    <p:sldId id="647" r:id="rId14"/>
    <p:sldId id="648" r:id="rId15"/>
    <p:sldId id="649" r:id="rId16"/>
    <p:sldId id="650" r:id="rId17"/>
    <p:sldId id="651" r:id="rId18"/>
    <p:sldId id="652" r:id="rId19"/>
    <p:sldId id="653" r:id="rId20"/>
    <p:sldId id="654" r:id="rId21"/>
    <p:sldId id="655" r:id="rId22"/>
    <p:sldId id="656" r:id="rId23"/>
    <p:sldId id="657" r:id="rId24"/>
    <p:sldId id="658" r:id="rId25"/>
    <p:sldId id="659" r:id="rId26"/>
    <p:sldId id="660" r:id="rId27"/>
    <p:sldId id="661" r:id="rId28"/>
    <p:sldId id="662" r:id="rId29"/>
    <p:sldId id="663" r:id="rId30"/>
    <p:sldId id="664" r:id="rId31"/>
    <p:sldId id="665" r:id="rId32"/>
    <p:sldId id="666" r:id="rId33"/>
    <p:sldId id="667" r:id="rId34"/>
    <p:sldId id="668" r:id="rId35"/>
    <p:sldId id="669" r:id="rId36"/>
    <p:sldId id="670" r:id="rId37"/>
    <p:sldId id="671" r:id="rId38"/>
    <p:sldId id="672" r:id="rId39"/>
    <p:sldId id="673" r:id="rId40"/>
    <p:sldId id="674" r:id="rId41"/>
    <p:sldId id="675" r:id="rId42"/>
    <p:sldId id="676" r:id="rId43"/>
    <p:sldId id="677" r:id="rId44"/>
    <p:sldId id="678" r:id="rId45"/>
    <p:sldId id="679" r:id="rId46"/>
    <p:sldId id="680" r:id="rId47"/>
    <p:sldId id="681" r:id="rId48"/>
    <p:sldId id="682" r:id="rId49"/>
    <p:sldId id="683" r:id="rId50"/>
    <p:sldId id="684" r:id="rId51"/>
    <p:sldId id="685" r:id="rId52"/>
    <p:sldId id="686" r:id="rId53"/>
    <p:sldId id="687" r:id="rId54"/>
    <p:sldId id="688" r:id="rId55"/>
    <p:sldId id="689" r:id="rId56"/>
    <p:sldId id="690" r:id="rId57"/>
    <p:sldId id="691" r:id="rId58"/>
    <p:sldId id="692" r:id="rId59"/>
    <p:sldId id="693" r:id="rId60"/>
    <p:sldId id="694" r:id="rId61"/>
    <p:sldId id="695" r:id="rId62"/>
    <p:sldId id="696" r:id="rId63"/>
    <p:sldId id="697" r:id="rId64"/>
    <p:sldId id="698" r:id="rId65"/>
    <p:sldId id="578" r:id="rId66"/>
  </p:sldIdLst>
  <p:sldSz cx="9144000" cy="6858000" type="screen4x3"/>
  <p:notesSz cx="7315200" cy="9601200"/>
  <p:defaultTextStyle>
    <a:defPPr>
      <a:defRPr lang="en-US"/>
    </a:defPPr>
    <a:lvl1pPr algn="l" rtl="0" eaLnBrk="0" fontAlgn="base" hangingPunct="0">
      <a:spcBef>
        <a:spcPct val="0"/>
      </a:spcBef>
      <a:spcAft>
        <a:spcPct val="0"/>
      </a:spcAft>
      <a:defRPr sz="2000" b="1" kern="1200">
        <a:solidFill>
          <a:schemeClr val="tx1"/>
        </a:solidFill>
        <a:latin typeface="Arial" charset="0"/>
        <a:ea typeface="+mn-ea"/>
        <a:cs typeface="+mn-cs"/>
      </a:defRPr>
    </a:lvl1pPr>
    <a:lvl2pPr marL="457200" algn="l" rtl="0" eaLnBrk="0" fontAlgn="base" hangingPunct="0">
      <a:spcBef>
        <a:spcPct val="0"/>
      </a:spcBef>
      <a:spcAft>
        <a:spcPct val="0"/>
      </a:spcAft>
      <a:defRPr sz="2000" b="1" kern="1200">
        <a:solidFill>
          <a:schemeClr val="tx1"/>
        </a:solidFill>
        <a:latin typeface="Arial" charset="0"/>
        <a:ea typeface="+mn-ea"/>
        <a:cs typeface="+mn-cs"/>
      </a:defRPr>
    </a:lvl2pPr>
    <a:lvl3pPr marL="914400" algn="l" rtl="0" eaLnBrk="0" fontAlgn="base" hangingPunct="0">
      <a:spcBef>
        <a:spcPct val="0"/>
      </a:spcBef>
      <a:spcAft>
        <a:spcPct val="0"/>
      </a:spcAft>
      <a:defRPr sz="2000" b="1" kern="1200">
        <a:solidFill>
          <a:schemeClr val="tx1"/>
        </a:solidFill>
        <a:latin typeface="Arial" charset="0"/>
        <a:ea typeface="+mn-ea"/>
        <a:cs typeface="+mn-cs"/>
      </a:defRPr>
    </a:lvl3pPr>
    <a:lvl4pPr marL="1371600" algn="l" rtl="0" eaLnBrk="0" fontAlgn="base" hangingPunct="0">
      <a:spcBef>
        <a:spcPct val="0"/>
      </a:spcBef>
      <a:spcAft>
        <a:spcPct val="0"/>
      </a:spcAft>
      <a:defRPr sz="2000" b="1" kern="1200">
        <a:solidFill>
          <a:schemeClr val="tx1"/>
        </a:solidFill>
        <a:latin typeface="Arial" charset="0"/>
        <a:ea typeface="+mn-ea"/>
        <a:cs typeface="+mn-cs"/>
      </a:defRPr>
    </a:lvl4pPr>
    <a:lvl5pPr marL="1828800" algn="l" rtl="0" eaLnBrk="0" fontAlgn="base" hangingPunct="0">
      <a:spcBef>
        <a:spcPct val="0"/>
      </a:spcBef>
      <a:spcAft>
        <a:spcPct val="0"/>
      </a:spcAft>
      <a:defRPr sz="2000" b="1" kern="1200">
        <a:solidFill>
          <a:schemeClr val="tx1"/>
        </a:solidFill>
        <a:latin typeface="Arial" charset="0"/>
        <a:ea typeface="+mn-ea"/>
        <a:cs typeface="+mn-cs"/>
      </a:defRPr>
    </a:lvl5pPr>
    <a:lvl6pPr marL="2286000" algn="l" defTabSz="914400" rtl="0" eaLnBrk="1" latinLnBrk="0" hangingPunct="1">
      <a:defRPr sz="2000" b="1" kern="1200">
        <a:solidFill>
          <a:schemeClr val="tx1"/>
        </a:solidFill>
        <a:latin typeface="Arial" charset="0"/>
        <a:ea typeface="+mn-ea"/>
        <a:cs typeface="+mn-cs"/>
      </a:defRPr>
    </a:lvl6pPr>
    <a:lvl7pPr marL="2743200" algn="l" defTabSz="914400" rtl="0" eaLnBrk="1" latinLnBrk="0" hangingPunct="1">
      <a:defRPr sz="2000" b="1" kern="1200">
        <a:solidFill>
          <a:schemeClr val="tx1"/>
        </a:solidFill>
        <a:latin typeface="Arial" charset="0"/>
        <a:ea typeface="+mn-ea"/>
        <a:cs typeface="+mn-cs"/>
      </a:defRPr>
    </a:lvl7pPr>
    <a:lvl8pPr marL="3200400" algn="l" defTabSz="914400" rtl="0" eaLnBrk="1" latinLnBrk="0" hangingPunct="1">
      <a:defRPr sz="2000" b="1" kern="1200">
        <a:solidFill>
          <a:schemeClr val="tx1"/>
        </a:solidFill>
        <a:latin typeface="Arial" charset="0"/>
        <a:ea typeface="+mn-ea"/>
        <a:cs typeface="+mn-cs"/>
      </a:defRPr>
    </a:lvl8pPr>
    <a:lvl9pPr marL="3657600" algn="l" defTabSz="914400" rtl="0" eaLnBrk="1" latinLnBrk="0" hangingPunct="1">
      <a:defRPr sz="20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88" autoAdjust="0"/>
    <p:restoredTop sz="86370" autoAdjust="0"/>
  </p:normalViewPr>
  <p:slideViewPr>
    <p:cSldViewPr>
      <p:cViewPr>
        <p:scale>
          <a:sx n="75" d="100"/>
          <a:sy n="75" d="100"/>
        </p:scale>
        <p:origin x="29" y="-206"/>
      </p:cViewPr>
      <p:guideLst>
        <p:guide orient="horz" pos="2160"/>
        <p:guide pos="2880"/>
      </p:guideLst>
    </p:cSldViewPr>
  </p:slideViewPr>
  <p:outlineViewPr>
    <p:cViewPr>
      <p:scale>
        <a:sx n="33" d="100"/>
        <a:sy n="33" d="100"/>
      </p:scale>
      <p:origin x="0" y="3029"/>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 r:id="rId30" collapse="1"/>
      <p:sld r:id="rId31" collapse="1"/>
      <p:sld r:id="rId32" collapse="1"/>
      <p:sld r:id="rId33" collapse="1"/>
      <p:sld r:id="rId34" collapse="1"/>
      <p:sld r:id="rId35" collapse="1"/>
      <p:sld r:id="rId36" collapse="1"/>
      <p:sld r:id="rId37" collapse="1"/>
      <p:sld r:id="rId38" collapse="1"/>
      <p:sld r:id="rId39" collapse="1"/>
      <p:sld r:id="rId40" collapse="1"/>
      <p:sld r:id="rId41" collapse="1"/>
      <p:sld r:id="rId42" collapse="1"/>
      <p:sld r:id="rId43" collapse="1"/>
      <p:sld r:id="rId44" collapse="1"/>
      <p:sld r:id="rId45" collapse="1"/>
      <p:sld r:id="rId46" collapse="1"/>
      <p:sld r:id="rId47" collapse="1"/>
      <p:sld r:id="rId48" collapse="1"/>
      <p:sld r:id="rId49" collapse="1"/>
      <p:sld r:id="rId50" collapse="1"/>
      <p:sld r:id="rId51" collapse="1"/>
      <p:sld r:id="rId52" collapse="1"/>
      <p:sld r:id="rId53" collapse="1"/>
      <p:sld r:id="rId54" collapse="1"/>
      <p:sld r:id="rId55" collapse="1"/>
      <p:sld r:id="rId56" collapse="1"/>
      <p:sld r:id="rId57" collapse="1"/>
      <p:sld r:id="rId58" collapse="1"/>
      <p:sld r:id="rId59" collapse="1"/>
      <p:sld r:id="rId60" collapse="1"/>
      <p:sld r:id="rId61" collapse="1"/>
      <p:sld r:id="rId62" collapse="1"/>
      <p:sld r:id="rId63" collapse="1"/>
      <p:sld r:id="rId64" collapse="1"/>
      <p:sld r:id="rId65" collapse="1"/>
    </p:sldLst>
  </p:outlineViewPr>
  <p:notesTextViewPr>
    <p:cViewPr>
      <p:scale>
        <a:sx n="100" d="100"/>
        <a:sy n="100" d="100"/>
      </p:scale>
      <p:origin x="0" y="0"/>
    </p:cViewPr>
  </p:notesTextViewPr>
  <p:notesViewPr>
    <p:cSldViewPr>
      <p:cViewPr varScale="1">
        <p:scale>
          <a:sx n="55" d="100"/>
          <a:sy n="55" d="100"/>
        </p:scale>
        <p:origin x="-2765" y="-77"/>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_rels/viewProps.xml.rels><?xml version="1.0" encoding="UTF-8" standalone="yes"?>
<Relationships xmlns="http://schemas.openxmlformats.org/package/2006/relationships"><Relationship Id="rId13" Type="http://schemas.openxmlformats.org/officeDocument/2006/relationships/slide" Target="slides/slide13.xml"/><Relationship Id="rId18" Type="http://schemas.openxmlformats.org/officeDocument/2006/relationships/slide" Target="slides/slide18.xml"/><Relationship Id="rId26" Type="http://schemas.openxmlformats.org/officeDocument/2006/relationships/slide" Target="slides/slide26.xml"/><Relationship Id="rId39" Type="http://schemas.openxmlformats.org/officeDocument/2006/relationships/slide" Target="slides/slide39.xml"/><Relationship Id="rId21" Type="http://schemas.openxmlformats.org/officeDocument/2006/relationships/slide" Target="slides/slide21.xml"/><Relationship Id="rId34" Type="http://schemas.openxmlformats.org/officeDocument/2006/relationships/slide" Target="slides/slide34.xml"/><Relationship Id="rId42" Type="http://schemas.openxmlformats.org/officeDocument/2006/relationships/slide" Target="slides/slide42.xml"/><Relationship Id="rId47" Type="http://schemas.openxmlformats.org/officeDocument/2006/relationships/slide" Target="slides/slide47.xml"/><Relationship Id="rId50" Type="http://schemas.openxmlformats.org/officeDocument/2006/relationships/slide" Target="slides/slide50.xml"/><Relationship Id="rId55" Type="http://schemas.openxmlformats.org/officeDocument/2006/relationships/slide" Target="slides/slide55.xml"/><Relationship Id="rId63" Type="http://schemas.openxmlformats.org/officeDocument/2006/relationships/slide" Target="slides/slide63.xml"/><Relationship Id="rId7" Type="http://schemas.openxmlformats.org/officeDocument/2006/relationships/slide" Target="slides/slide7.xml"/><Relationship Id="rId2" Type="http://schemas.openxmlformats.org/officeDocument/2006/relationships/slide" Target="slides/slide2.xml"/><Relationship Id="rId16" Type="http://schemas.openxmlformats.org/officeDocument/2006/relationships/slide" Target="slides/slide16.xml"/><Relationship Id="rId20" Type="http://schemas.openxmlformats.org/officeDocument/2006/relationships/slide" Target="slides/slide20.xml"/><Relationship Id="rId29" Type="http://schemas.openxmlformats.org/officeDocument/2006/relationships/slide" Target="slides/slide29.xml"/><Relationship Id="rId41" Type="http://schemas.openxmlformats.org/officeDocument/2006/relationships/slide" Target="slides/slide41.xml"/><Relationship Id="rId54" Type="http://schemas.openxmlformats.org/officeDocument/2006/relationships/slide" Target="slides/slide54.xml"/><Relationship Id="rId62" Type="http://schemas.openxmlformats.org/officeDocument/2006/relationships/slide" Target="slides/slide62.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1.xml"/><Relationship Id="rId24" Type="http://schemas.openxmlformats.org/officeDocument/2006/relationships/slide" Target="slides/slide24.xml"/><Relationship Id="rId32" Type="http://schemas.openxmlformats.org/officeDocument/2006/relationships/slide" Target="slides/slide32.xml"/><Relationship Id="rId37" Type="http://schemas.openxmlformats.org/officeDocument/2006/relationships/slide" Target="slides/slide37.xml"/><Relationship Id="rId40" Type="http://schemas.openxmlformats.org/officeDocument/2006/relationships/slide" Target="slides/slide40.xml"/><Relationship Id="rId45" Type="http://schemas.openxmlformats.org/officeDocument/2006/relationships/slide" Target="slides/slide45.xml"/><Relationship Id="rId53" Type="http://schemas.openxmlformats.org/officeDocument/2006/relationships/slide" Target="slides/slide53.xml"/><Relationship Id="rId58" Type="http://schemas.openxmlformats.org/officeDocument/2006/relationships/slide" Target="slides/slide58.xml"/><Relationship Id="rId5" Type="http://schemas.openxmlformats.org/officeDocument/2006/relationships/slide" Target="slides/slide5.xml"/><Relationship Id="rId15" Type="http://schemas.openxmlformats.org/officeDocument/2006/relationships/slide" Target="slides/slide15.xml"/><Relationship Id="rId23" Type="http://schemas.openxmlformats.org/officeDocument/2006/relationships/slide" Target="slides/slide23.xml"/><Relationship Id="rId28" Type="http://schemas.openxmlformats.org/officeDocument/2006/relationships/slide" Target="slides/slide28.xml"/><Relationship Id="rId36" Type="http://schemas.openxmlformats.org/officeDocument/2006/relationships/slide" Target="slides/slide36.xml"/><Relationship Id="rId49" Type="http://schemas.openxmlformats.org/officeDocument/2006/relationships/slide" Target="slides/slide49.xml"/><Relationship Id="rId57" Type="http://schemas.openxmlformats.org/officeDocument/2006/relationships/slide" Target="slides/slide57.xml"/><Relationship Id="rId61" Type="http://schemas.openxmlformats.org/officeDocument/2006/relationships/slide" Target="slides/slide61.xml"/><Relationship Id="rId10" Type="http://schemas.openxmlformats.org/officeDocument/2006/relationships/slide" Target="slides/slide10.xml"/><Relationship Id="rId19" Type="http://schemas.openxmlformats.org/officeDocument/2006/relationships/slide" Target="slides/slide19.xml"/><Relationship Id="rId31" Type="http://schemas.openxmlformats.org/officeDocument/2006/relationships/slide" Target="slides/slide31.xml"/><Relationship Id="rId44" Type="http://schemas.openxmlformats.org/officeDocument/2006/relationships/slide" Target="slides/slide44.xml"/><Relationship Id="rId52" Type="http://schemas.openxmlformats.org/officeDocument/2006/relationships/slide" Target="slides/slide52.xml"/><Relationship Id="rId60" Type="http://schemas.openxmlformats.org/officeDocument/2006/relationships/slide" Target="slides/slide60.xml"/><Relationship Id="rId65" Type="http://schemas.openxmlformats.org/officeDocument/2006/relationships/slide" Target="slides/slide65.xml"/><Relationship Id="rId4" Type="http://schemas.openxmlformats.org/officeDocument/2006/relationships/slide" Target="slides/slide4.xml"/><Relationship Id="rId9" Type="http://schemas.openxmlformats.org/officeDocument/2006/relationships/slide" Target="slides/slide9.xml"/><Relationship Id="rId14" Type="http://schemas.openxmlformats.org/officeDocument/2006/relationships/slide" Target="slides/slide14.xml"/><Relationship Id="rId22" Type="http://schemas.openxmlformats.org/officeDocument/2006/relationships/slide" Target="slides/slide22.xml"/><Relationship Id="rId27" Type="http://schemas.openxmlformats.org/officeDocument/2006/relationships/slide" Target="slides/slide27.xml"/><Relationship Id="rId30" Type="http://schemas.openxmlformats.org/officeDocument/2006/relationships/slide" Target="slides/slide30.xml"/><Relationship Id="rId35" Type="http://schemas.openxmlformats.org/officeDocument/2006/relationships/slide" Target="slides/slide35.xml"/><Relationship Id="rId43" Type="http://schemas.openxmlformats.org/officeDocument/2006/relationships/slide" Target="slides/slide43.xml"/><Relationship Id="rId48" Type="http://schemas.openxmlformats.org/officeDocument/2006/relationships/slide" Target="slides/slide48.xml"/><Relationship Id="rId56" Type="http://schemas.openxmlformats.org/officeDocument/2006/relationships/slide" Target="slides/slide56.xml"/><Relationship Id="rId64" Type="http://schemas.openxmlformats.org/officeDocument/2006/relationships/slide" Target="slides/slide64.xml"/><Relationship Id="rId8" Type="http://schemas.openxmlformats.org/officeDocument/2006/relationships/slide" Target="slides/slide8.xml"/><Relationship Id="rId51" Type="http://schemas.openxmlformats.org/officeDocument/2006/relationships/slide" Target="slides/slide51.xml"/><Relationship Id="rId3" Type="http://schemas.openxmlformats.org/officeDocument/2006/relationships/slide" Target="slides/slide3.xml"/><Relationship Id="rId12" Type="http://schemas.openxmlformats.org/officeDocument/2006/relationships/slide" Target="slides/slide12.xml"/><Relationship Id="rId17" Type="http://schemas.openxmlformats.org/officeDocument/2006/relationships/slide" Target="slides/slide17.xml"/><Relationship Id="rId25" Type="http://schemas.openxmlformats.org/officeDocument/2006/relationships/slide" Target="slides/slide25.xml"/><Relationship Id="rId33" Type="http://schemas.openxmlformats.org/officeDocument/2006/relationships/slide" Target="slides/slide33.xml"/><Relationship Id="rId38" Type="http://schemas.openxmlformats.org/officeDocument/2006/relationships/slide" Target="slides/slide38.xml"/><Relationship Id="rId46" Type="http://schemas.openxmlformats.org/officeDocument/2006/relationships/slide" Target="slides/slide46.xml"/><Relationship Id="rId59" Type="http://schemas.openxmlformats.org/officeDocument/2006/relationships/slide" Target="slides/slide5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3810" name="Rectangle 2"/>
          <p:cNvSpPr>
            <a:spLocks noGrp="1" noChangeArrowheads="1"/>
          </p:cNvSpPr>
          <p:nvPr>
            <p:ph type="hdr" sz="quarter"/>
          </p:nvPr>
        </p:nvSpPr>
        <p:spPr bwMode="auto">
          <a:xfrm>
            <a:off x="0" y="457200"/>
            <a:ext cx="73152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b="0" i="1">
                <a:latin typeface="Times New Roman" charset="0"/>
              </a:defRPr>
            </a:lvl1pPr>
          </a:lstStyle>
          <a:p>
            <a:r>
              <a:rPr lang="fr-CA"/>
              <a:t>IS 240 Class Notes</a:t>
            </a:r>
            <a:endParaRPr lang="en-US"/>
          </a:p>
        </p:txBody>
      </p:sp>
      <p:sp>
        <p:nvSpPr>
          <p:cNvPr id="503812" name="Rectangle 4"/>
          <p:cNvSpPr>
            <a:spLocks noGrp="1" noChangeArrowheads="1"/>
          </p:cNvSpPr>
          <p:nvPr>
            <p:ph type="ftr" sz="quarter" idx="2"/>
          </p:nvPr>
        </p:nvSpPr>
        <p:spPr bwMode="auto">
          <a:xfrm>
            <a:off x="0" y="8915400"/>
            <a:ext cx="7315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b="0" i="1">
                <a:latin typeface="Times New Roman" charset="0"/>
              </a:defRPr>
            </a:lvl1pPr>
          </a:lstStyle>
          <a:p>
            <a:fld id="{11EE7EA5-5DE5-4599-9C8E-04166935AE89}" type="slidenum">
              <a:rPr lang="en-US" smtClean="0"/>
              <a:pPr/>
              <a:t>‹#›</a:t>
            </a:fld>
            <a:endParaRPr lang="en-US" dirty="0"/>
          </a:p>
        </p:txBody>
      </p:sp>
    </p:spTree>
    <p:extLst>
      <p:ext uri="{BB962C8B-B14F-4D97-AF65-F5344CB8AC3E}">
        <p14:creationId xmlns:p14="http://schemas.microsoft.com/office/powerpoint/2010/main" val="684220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219200" y="239713"/>
            <a:ext cx="4876800" cy="239712"/>
          </a:xfrm>
          <a:prstGeom prst="rect">
            <a:avLst/>
          </a:prstGeom>
          <a:noFill/>
          <a:ln w="12700">
            <a:noFill/>
            <a:miter lim="800000"/>
            <a:headEnd type="none" w="sm" len="sm"/>
            <a:tailEnd type="none" w="sm" len="sm"/>
          </a:ln>
          <a:effectLst/>
        </p:spPr>
        <p:txBody>
          <a:bodyPr vert="horz" wrap="square" lIns="96661" tIns="48331" rIns="96661" bIns="48331" numCol="1" anchor="t" anchorCtr="0" compatLnSpc="1">
            <a:prstTxWarp prst="textNoShape">
              <a:avLst/>
            </a:prstTxWarp>
          </a:bodyPr>
          <a:lstStyle>
            <a:lvl1pPr algn="ctr" defTabSz="966788">
              <a:defRPr sz="1300" b="0" i="1">
                <a:latin typeface="Garamond" pitchFamily="18" charset="0"/>
              </a:defRPr>
            </a:lvl1pPr>
          </a:lstStyle>
          <a:p>
            <a:r>
              <a:rPr lang="en-US"/>
              <a:t>IS240 Class Notes</a:t>
            </a:r>
          </a:p>
        </p:txBody>
      </p:sp>
      <p:sp>
        <p:nvSpPr>
          <p:cNvPr id="5124"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1138238" y="4560888"/>
            <a:ext cx="5038725" cy="4319587"/>
          </a:xfrm>
          <a:prstGeom prst="rect">
            <a:avLst/>
          </a:prstGeom>
          <a:noFill/>
          <a:ln w="12700">
            <a:solidFill>
              <a:schemeClr val="bg1"/>
            </a:solidFill>
            <a:miter lim="800000"/>
            <a:headEnd type="none" w="sm" len="sm"/>
            <a:tailEnd type="none" w="sm" len="sm"/>
          </a:ln>
          <a:effectLst/>
        </p:spPr>
        <p:txBody>
          <a:bodyPr vert="horz" wrap="square" lIns="96661" tIns="48331" rIns="96661" bIns="48331"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26" name="Rectangle 6"/>
          <p:cNvSpPr>
            <a:spLocks noGrp="1" noChangeArrowheads="1"/>
          </p:cNvSpPr>
          <p:nvPr>
            <p:ph type="ftr" sz="quarter" idx="4"/>
          </p:nvPr>
        </p:nvSpPr>
        <p:spPr bwMode="auto">
          <a:xfrm>
            <a:off x="1138238" y="9121775"/>
            <a:ext cx="5038725" cy="239713"/>
          </a:xfrm>
          <a:prstGeom prst="rect">
            <a:avLst/>
          </a:prstGeom>
          <a:noFill/>
          <a:ln w="12700">
            <a:noFill/>
            <a:miter lim="800000"/>
            <a:headEnd type="none" w="sm" len="sm"/>
            <a:tailEnd type="none" w="sm" len="sm"/>
          </a:ln>
          <a:effectLst/>
        </p:spPr>
        <p:txBody>
          <a:bodyPr vert="horz" wrap="square" lIns="96661" tIns="48331" rIns="96661" bIns="48331" numCol="1" anchor="b" anchorCtr="0" compatLnSpc="1">
            <a:prstTxWarp prst="textNoShape">
              <a:avLst/>
            </a:prstTxWarp>
          </a:bodyPr>
          <a:lstStyle>
            <a:lvl1pPr algn="ctr" defTabSz="966788">
              <a:defRPr sz="1100" b="0" i="1">
                <a:latin typeface="Garamond" pitchFamily="18" charset="0"/>
              </a:defRPr>
            </a:lvl1pPr>
          </a:lstStyle>
          <a:p>
            <a:r>
              <a:rPr lang="en-US"/>
              <a:t>Copyright © 2003 M. E. Kabay.                                                            All rights reserved.</a:t>
            </a:r>
          </a:p>
        </p:txBody>
      </p:sp>
      <p:sp>
        <p:nvSpPr>
          <p:cNvPr id="5127" name="Rectangle 7"/>
          <p:cNvSpPr>
            <a:spLocks noGrp="1" noChangeArrowheads="1"/>
          </p:cNvSpPr>
          <p:nvPr>
            <p:ph type="sldNum" sz="quarter" idx="5"/>
          </p:nvPr>
        </p:nvSpPr>
        <p:spPr bwMode="auto">
          <a:xfrm>
            <a:off x="3251200" y="9121775"/>
            <a:ext cx="1057275" cy="239713"/>
          </a:xfrm>
          <a:prstGeom prst="rect">
            <a:avLst/>
          </a:prstGeom>
          <a:noFill/>
          <a:ln w="12700">
            <a:noFill/>
            <a:miter lim="800000"/>
            <a:headEnd type="none" w="sm" len="sm"/>
            <a:tailEnd type="none" w="sm" len="sm"/>
          </a:ln>
          <a:effectLst/>
        </p:spPr>
        <p:txBody>
          <a:bodyPr vert="horz" wrap="square" lIns="96661" tIns="48331" rIns="96661" bIns="48331" numCol="1" anchor="b" anchorCtr="0" compatLnSpc="1">
            <a:prstTxWarp prst="textNoShape">
              <a:avLst/>
            </a:prstTxWarp>
          </a:bodyPr>
          <a:lstStyle>
            <a:lvl1pPr algn="ctr" defTabSz="966788">
              <a:defRPr sz="1100" b="0">
                <a:latin typeface="Garamond" pitchFamily="18" charset="0"/>
              </a:defRPr>
            </a:lvl1pPr>
          </a:lstStyle>
          <a:p>
            <a:r>
              <a:rPr lang="en-US"/>
              <a:t>1-</a:t>
            </a:r>
            <a:fld id="{DA4E87FD-1721-4F3D-80AE-AD216E398967}" type="slidenum">
              <a:rPr lang="en-US"/>
              <a:pPr/>
              <a:t>‹#›</a:t>
            </a:fld>
            <a:endParaRPr lang="en-US" sz="1300">
              <a:latin typeface="Times New Roman" charset="0"/>
            </a:endParaRPr>
          </a:p>
        </p:txBody>
      </p:sp>
    </p:spTree>
    <p:extLst>
      <p:ext uri="{BB962C8B-B14F-4D97-AF65-F5344CB8AC3E}">
        <p14:creationId xmlns:p14="http://schemas.microsoft.com/office/powerpoint/2010/main" val="1032668965"/>
      </p:ext>
    </p:extLst>
  </p:cSld>
  <p:clrMap bg1="lt1" tx1="dk1" bg2="lt2" tx2="dk2" accent1="accent1" accent2="accent2" accent3="accent3" accent4="accent4" accent5="accent5" accent6="accent6" hlink="hlink" folHlink="folHlink"/>
  <p:hf hdr="0" dt="0"/>
  <p:notesStyle>
    <a:lvl1pPr algn="l" rtl="0" eaLnBrk="0" fontAlgn="base" hangingPunct="0">
      <a:lnSpc>
        <a:spcPct val="90000"/>
      </a:lnSpc>
      <a:spcBef>
        <a:spcPct val="40000"/>
      </a:spcBef>
      <a:spcAft>
        <a:spcPct val="0"/>
      </a:spcAft>
      <a:defRPr sz="1000" kern="1200">
        <a:solidFill>
          <a:schemeClr val="tx1"/>
        </a:solidFill>
        <a:latin typeface="Garamond" pitchFamily="18" charset="0"/>
        <a:ea typeface="+mn-ea"/>
        <a:cs typeface="+mn-cs"/>
      </a:defRPr>
    </a:lvl1pPr>
    <a:lvl2pPr marL="114300" algn="l" rtl="0" eaLnBrk="0" fontAlgn="base" hangingPunct="0">
      <a:lnSpc>
        <a:spcPct val="90000"/>
      </a:lnSpc>
      <a:spcBef>
        <a:spcPct val="40000"/>
      </a:spcBef>
      <a:spcAft>
        <a:spcPct val="0"/>
      </a:spcAft>
      <a:defRPr sz="1000" kern="1200">
        <a:solidFill>
          <a:schemeClr val="tx1"/>
        </a:solidFill>
        <a:latin typeface="Garamond" pitchFamily="18" charset="0"/>
        <a:ea typeface="+mn-ea"/>
        <a:cs typeface="+mn-cs"/>
      </a:defRPr>
    </a:lvl2pPr>
    <a:lvl3pPr marL="228600" algn="l" rtl="0" eaLnBrk="0" fontAlgn="base" hangingPunct="0">
      <a:lnSpc>
        <a:spcPct val="90000"/>
      </a:lnSpc>
      <a:spcBef>
        <a:spcPct val="40000"/>
      </a:spcBef>
      <a:spcAft>
        <a:spcPct val="0"/>
      </a:spcAft>
      <a:defRPr sz="1000" kern="1200">
        <a:solidFill>
          <a:schemeClr val="tx1"/>
        </a:solidFill>
        <a:latin typeface="Garamond" pitchFamily="18" charset="0"/>
        <a:ea typeface="+mn-ea"/>
        <a:cs typeface="+mn-cs"/>
      </a:defRPr>
    </a:lvl3pPr>
    <a:lvl4pPr marL="342900" algn="l" rtl="0" eaLnBrk="0" fontAlgn="base" hangingPunct="0">
      <a:lnSpc>
        <a:spcPct val="90000"/>
      </a:lnSpc>
      <a:spcBef>
        <a:spcPct val="40000"/>
      </a:spcBef>
      <a:spcAft>
        <a:spcPct val="0"/>
      </a:spcAft>
      <a:defRPr sz="1000" kern="1200">
        <a:solidFill>
          <a:schemeClr val="tx1"/>
        </a:solidFill>
        <a:latin typeface="Garamond" pitchFamily="18" charset="0"/>
        <a:ea typeface="+mn-ea"/>
        <a:cs typeface="+mn-cs"/>
      </a:defRPr>
    </a:lvl4pPr>
    <a:lvl5pPr marL="457200" algn="l" rtl="0" eaLnBrk="0" fontAlgn="base" hangingPunct="0">
      <a:lnSpc>
        <a:spcPct val="90000"/>
      </a:lnSpc>
      <a:spcBef>
        <a:spcPct val="40000"/>
      </a:spcBef>
      <a:spcAft>
        <a:spcPct val="0"/>
      </a:spcAft>
      <a:defRPr sz="1000" kern="1200">
        <a:solidFill>
          <a:schemeClr val="tx1"/>
        </a:solidFill>
        <a:latin typeface="Garamond"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6"/>
          <p:cNvSpPr>
            <a:spLocks noGrp="1" noChangeArrowheads="1"/>
          </p:cNvSpPr>
          <p:nvPr>
            <p:ph type="ftr" sz="quarter" idx="4"/>
          </p:nvPr>
        </p:nvSpPr>
        <p:spPr>
          <a:ln/>
        </p:spPr>
        <p:txBody>
          <a:bodyPr/>
          <a:lstStyle/>
          <a:p>
            <a:r>
              <a:rPr lang="en-US"/>
              <a:t>Copyright © 2003 M. E. Kabay.                                                            All rights reserved.</a:t>
            </a:r>
          </a:p>
        </p:txBody>
      </p:sp>
      <p:sp>
        <p:nvSpPr>
          <p:cNvPr id="10" name="Rectangle 7"/>
          <p:cNvSpPr>
            <a:spLocks noGrp="1" noChangeArrowheads="1"/>
          </p:cNvSpPr>
          <p:nvPr>
            <p:ph type="sldNum" sz="quarter" idx="5"/>
          </p:nvPr>
        </p:nvSpPr>
        <p:spPr>
          <a:ln/>
        </p:spPr>
        <p:txBody>
          <a:bodyPr/>
          <a:lstStyle/>
          <a:p>
            <a:r>
              <a:rPr lang="en-US"/>
              <a:t>1-</a:t>
            </a:r>
            <a:fld id="{D656F046-9882-4786-A2C8-0F12CAD5F2A1}" type="slidenum">
              <a:rPr lang="en-US"/>
              <a:pPr/>
              <a:t>1</a:t>
            </a:fld>
            <a:endParaRPr lang="en-US" sz="1300">
              <a:latin typeface="Times New Roman" charset="0"/>
            </a:endParaRPr>
          </a:p>
        </p:txBody>
      </p:sp>
      <p:grpSp>
        <p:nvGrpSpPr>
          <p:cNvPr id="9225" name="Group 9"/>
          <p:cNvGrpSpPr>
            <a:grpSpLocks noChangeAspect="1"/>
          </p:cNvGrpSpPr>
          <p:nvPr/>
        </p:nvGrpSpPr>
        <p:grpSpPr bwMode="auto">
          <a:xfrm>
            <a:off x="1295400" y="2209800"/>
            <a:ext cx="4719638" cy="6629400"/>
            <a:chOff x="816" y="1728"/>
            <a:chExt cx="2802" cy="3936"/>
          </a:xfrm>
        </p:grpSpPr>
        <p:pic>
          <p:nvPicPr>
            <p:cNvPr id="9221" name="Picture 5" descr="Tangerinetilefade"/>
            <p:cNvPicPr>
              <a:picLocks noChangeAspect="1" noChangeArrowheads="1"/>
            </p:cNvPicPr>
            <p:nvPr/>
          </p:nvPicPr>
          <p:blipFill>
            <a:blip r:embed="rId3"/>
            <a:srcRect/>
            <a:stretch>
              <a:fillRect/>
            </a:stretch>
          </p:blipFill>
          <p:spPr bwMode="auto">
            <a:xfrm>
              <a:off x="816" y="3696"/>
              <a:ext cx="1410" cy="1968"/>
            </a:xfrm>
            <a:prstGeom prst="rect">
              <a:avLst/>
            </a:prstGeom>
            <a:noFill/>
          </p:spPr>
        </p:pic>
        <p:pic>
          <p:nvPicPr>
            <p:cNvPr id="9222" name="Picture 6" descr="Tangerinetilefade"/>
            <p:cNvPicPr>
              <a:picLocks noChangeAspect="1" noChangeArrowheads="1"/>
            </p:cNvPicPr>
            <p:nvPr/>
          </p:nvPicPr>
          <p:blipFill>
            <a:blip r:embed="rId3"/>
            <a:srcRect/>
            <a:stretch>
              <a:fillRect/>
            </a:stretch>
          </p:blipFill>
          <p:spPr bwMode="auto">
            <a:xfrm>
              <a:off x="2208" y="3696"/>
              <a:ext cx="1410" cy="1968"/>
            </a:xfrm>
            <a:prstGeom prst="rect">
              <a:avLst/>
            </a:prstGeom>
            <a:noFill/>
          </p:spPr>
        </p:pic>
        <p:pic>
          <p:nvPicPr>
            <p:cNvPr id="9223" name="Picture 7" descr="Tangerinetilefade"/>
            <p:cNvPicPr>
              <a:picLocks noChangeAspect="1" noChangeArrowheads="1"/>
            </p:cNvPicPr>
            <p:nvPr/>
          </p:nvPicPr>
          <p:blipFill>
            <a:blip r:embed="rId3"/>
            <a:srcRect/>
            <a:stretch>
              <a:fillRect/>
            </a:stretch>
          </p:blipFill>
          <p:spPr bwMode="auto">
            <a:xfrm>
              <a:off x="816" y="1728"/>
              <a:ext cx="1410" cy="1968"/>
            </a:xfrm>
            <a:prstGeom prst="rect">
              <a:avLst/>
            </a:prstGeom>
            <a:noFill/>
          </p:spPr>
        </p:pic>
        <p:pic>
          <p:nvPicPr>
            <p:cNvPr id="9224" name="Picture 8" descr="Tangerinetilefade"/>
            <p:cNvPicPr>
              <a:picLocks noChangeAspect="1" noChangeArrowheads="1"/>
            </p:cNvPicPr>
            <p:nvPr/>
          </p:nvPicPr>
          <p:blipFill>
            <a:blip r:embed="rId3"/>
            <a:srcRect/>
            <a:stretch>
              <a:fillRect/>
            </a:stretch>
          </p:blipFill>
          <p:spPr bwMode="auto">
            <a:xfrm>
              <a:off x="2208" y="1728"/>
              <a:ext cx="1410" cy="1968"/>
            </a:xfrm>
            <a:prstGeom prst="rect">
              <a:avLst/>
            </a:prstGeom>
            <a:noFill/>
          </p:spPr>
        </p:pic>
      </p:gr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xfrm>
            <a:off x="1138238" y="4953000"/>
            <a:ext cx="5038725" cy="3927475"/>
          </a:xfrm>
          <a:ln>
            <a:headEnd/>
            <a:tailEnd/>
          </a:ln>
        </p:spPr>
        <p:txBody>
          <a:bodyPr/>
          <a:lstStyle/>
          <a:p>
            <a:pPr algn="ctr"/>
            <a:endParaRPr lang="en-US" sz="2000" b="1"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2BFD6421-BCE0-4A15-9CB5-65AC24436F3C}" type="slidenum">
              <a:rPr lang="en-US"/>
              <a:pPr/>
              <a:t>10</a:t>
            </a:fld>
            <a:endParaRPr lang="en-US" sz="1300">
              <a:latin typeface="Times New Roman" charset="0"/>
            </a:endParaRPr>
          </a:p>
        </p:txBody>
      </p:sp>
      <p:sp>
        <p:nvSpPr>
          <p:cNvPr id="988162" name="Rectangle 2"/>
          <p:cNvSpPr>
            <a:spLocks noGrp="1" noRot="1" noChangeAspect="1" noChangeArrowheads="1" noTextEdit="1"/>
          </p:cNvSpPr>
          <p:nvPr>
            <p:ph type="sldImg"/>
          </p:nvPr>
        </p:nvSpPr>
        <p:spPr>
          <a:xfrm>
            <a:off x="1266825" y="727075"/>
            <a:ext cx="4781550" cy="3586163"/>
          </a:xfrm>
          <a:ln/>
        </p:spPr>
      </p:sp>
      <p:sp>
        <p:nvSpPr>
          <p:cNvPr id="988163"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FF78FB1B-D5B7-4A02-9598-D171A051C0F4}" type="slidenum">
              <a:rPr lang="en-US"/>
              <a:pPr/>
              <a:t>11</a:t>
            </a:fld>
            <a:endParaRPr lang="en-US" sz="1300">
              <a:latin typeface="Times New Roman" charset="0"/>
            </a:endParaRPr>
          </a:p>
        </p:txBody>
      </p:sp>
      <p:sp>
        <p:nvSpPr>
          <p:cNvPr id="990210" name="Rectangle 2"/>
          <p:cNvSpPr>
            <a:spLocks noGrp="1" noRot="1" noChangeAspect="1" noChangeArrowheads="1" noTextEdit="1"/>
          </p:cNvSpPr>
          <p:nvPr>
            <p:ph type="sldImg"/>
          </p:nvPr>
        </p:nvSpPr>
        <p:spPr>
          <a:xfrm>
            <a:off x="1266825" y="727075"/>
            <a:ext cx="4781550" cy="3586163"/>
          </a:xfrm>
          <a:ln/>
        </p:spPr>
      </p:sp>
      <p:sp>
        <p:nvSpPr>
          <p:cNvPr id="990211"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FA33E1FC-F732-4675-9570-C716C1DB348A}" type="slidenum">
              <a:rPr lang="en-US"/>
              <a:pPr/>
              <a:t>12</a:t>
            </a:fld>
            <a:endParaRPr lang="en-US" sz="1300">
              <a:latin typeface="Times New Roman" charset="0"/>
            </a:endParaRPr>
          </a:p>
        </p:txBody>
      </p:sp>
      <p:sp>
        <p:nvSpPr>
          <p:cNvPr id="992258" name="Rectangle 2"/>
          <p:cNvSpPr>
            <a:spLocks noGrp="1" noRot="1" noChangeAspect="1" noChangeArrowheads="1" noTextEdit="1"/>
          </p:cNvSpPr>
          <p:nvPr>
            <p:ph type="sldImg"/>
          </p:nvPr>
        </p:nvSpPr>
        <p:spPr>
          <a:xfrm>
            <a:off x="1266825" y="727075"/>
            <a:ext cx="4781550" cy="3586163"/>
          </a:xfrm>
          <a:ln/>
        </p:spPr>
      </p:sp>
      <p:sp>
        <p:nvSpPr>
          <p:cNvPr id="992259"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DEB42582-4DAF-43AC-B49E-9CBE1EEB3C48}" type="slidenum">
              <a:rPr lang="en-US"/>
              <a:pPr/>
              <a:t>13</a:t>
            </a:fld>
            <a:endParaRPr lang="en-US" sz="1300">
              <a:latin typeface="Times New Roman" charset="0"/>
            </a:endParaRPr>
          </a:p>
        </p:txBody>
      </p:sp>
      <p:sp>
        <p:nvSpPr>
          <p:cNvPr id="994306" name="Rectangle 2"/>
          <p:cNvSpPr>
            <a:spLocks noGrp="1" noRot="1" noChangeAspect="1" noChangeArrowheads="1" noTextEdit="1"/>
          </p:cNvSpPr>
          <p:nvPr>
            <p:ph type="sldImg"/>
          </p:nvPr>
        </p:nvSpPr>
        <p:spPr>
          <a:xfrm>
            <a:off x="1266825" y="727075"/>
            <a:ext cx="4781550" cy="3586163"/>
          </a:xfrm>
          <a:ln/>
        </p:spPr>
      </p:sp>
      <p:sp>
        <p:nvSpPr>
          <p:cNvPr id="994307"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791310C8-4038-4C39-8E3A-C22284AAAA33}" type="slidenum">
              <a:rPr lang="en-US"/>
              <a:pPr/>
              <a:t>14</a:t>
            </a:fld>
            <a:endParaRPr lang="en-US" sz="1300">
              <a:latin typeface="Times New Roman" charset="0"/>
            </a:endParaRPr>
          </a:p>
        </p:txBody>
      </p:sp>
      <p:sp>
        <p:nvSpPr>
          <p:cNvPr id="996354" name="Rectangle 2"/>
          <p:cNvSpPr>
            <a:spLocks noGrp="1" noRot="1" noChangeAspect="1" noChangeArrowheads="1" noTextEdit="1"/>
          </p:cNvSpPr>
          <p:nvPr>
            <p:ph type="sldImg"/>
          </p:nvPr>
        </p:nvSpPr>
        <p:spPr>
          <a:xfrm>
            <a:off x="1266825" y="727075"/>
            <a:ext cx="4781550" cy="3586163"/>
          </a:xfrm>
          <a:ln/>
        </p:spPr>
      </p:sp>
      <p:sp>
        <p:nvSpPr>
          <p:cNvPr id="996355"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21AE8B12-76D6-439A-852C-278652E1FCCE}" type="slidenum">
              <a:rPr lang="en-US"/>
              <a:pPr/>
              <a:t>15</a:t>
            </a:fld>
            <a:endParaRPr lang="en-US" sz="1300">
              <a:latin typeface="Times New Roman" charset="0"/>
            </a:endParaRPr>
          </a:p>
        </p:txBody>
      </p:sp>
      <p:sp>
        <p:nvSpPr>
          <p:cNvPr id="998402" name="Rectangle 2"/>
          <p:cNvSpPr>
            <a:spLocks noGrp="1" noRot="1" noChangeAspect="1" noChangeArrowheads="1" noTextEdit="1"/>
          </p:cNvSpPr>
          <p:nvPr>
            <p:ph type="sldImg"/>
          </p:nvPr>
        </p:nvSpPr>
        <p:spPr>
          <a:xfrm>
            <a:off x="1266825" y="727075"/>
            <a:ext cx="4781550" cy="3586163"/>
          </a:xfrm>
          <a:ln/>
        </p:spPr>
      </p:sp>
      <p:sp>
        <p:nvSpPr>
          <p:cNvPr id="998403"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B53D6CA4-64B2-481F-A41D-B474C5428A39}" type="slidenum">
              <a:rPr lang="en-US"/>
              <a:pPr/>
              <a:t>16</a:t>
            </a:fld>
            <a:endParaRPr lang="en-US" sz="1300">
              <a:latin typeface="Times New Roman" charset="0"/>
            </a:endParaRPr>
          </a:p>
        </p:txBody>
      </p:sp>
      <p:sp>
        <p:nvSpPr>
          <p:cNvPr id="1000450" name="Rectangle 2"/>
          <p:cNvSpPr>
            <a:spLocks noGrp="1" noRot="1" noChangeAspect="1" noChangeArrowheads="1" noTextEdit="1"/>
          </p:cNvSpPr>
          <p:nvPr>
            <p:ph type="sldImg"/>
          </p:nvPr>
        </p:nvSpPr>
        <p:spPr>
          <a:xfrm>
            <a:off x="1266825" y="727075"/>
            <a:ext cx="4781550" cy="3586163"/>
          </a:xfrm>
          <a:ln/>
        </p:spPr>
      </p:sp>
      <p:sp>
        <p:nvSpPr>
          <p:cNvPr id="1000451"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3A8A6110-7891-482C-A2B6-99D7DF7D28E7}" type="slidenum">
              <a:rPr lang="en-US"/>
              <a:pPr/>
              <a:t>17</a:t>
            </a:fld>
            <a:endParaRPr lang="en-US" sz="1300">
              <a:latin typeface="Times New Roman" charset="0"/>
            </a:endParaRPr>
          </a:p>
        </p:txBody>
      </p:sp>
      <p:sp>
        <p:nvSpPr>
          <p:cNvPr id="1002498" name="Rectangle 2"/>
          <p:cNvSpPr>
            <a:spLocks noGrp="1" noRot="1" noChangeAspect="1" noChangeArrowheads="1" noTextEdit="1"/>
          </p:cNvSpPr>
          <p:nvPr>
            <p:ph type="sldImg"/>
          </p:nvPr>
        </p:nvSpPr>
        <p:spPr>
          <a:xfrm>
            <a:off x="1266825" y="727075"/>
            <a:ext cx="4781550" cy="3586163"/>
          </a:xfrm>
          <a:ln/>
        </p:spPr>
      </p:sp>
      <p:sp>
        <p:nvSpPr>
          <p:cNvPr id="1002499"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97FEC9A6-CF22-47B2-97EA-833B912028F5}" type="slidenum">
              <a:rPr lang="en-US"/>
              <a:pPr/>
              <a:t>18</a:t>
            </a:fld>
            <a:endParaRPr lang="en-US" sz="1300">
              <a:latin typeface="Times New Roman" charset="0"/>
            </a:endParaRPr>
          </a:p>
        </p:txBody>
      </p:sp>
      <p:sp>
        <p:nvSpPr>
          <p:cNvPr id="1004546" name="Rectangle 2"/>
          <p:cNvSpPr>
            <a:spLocks noGrp="1" noRot="1" noChangeAspect="1" noChangeArrowheads="1" noTextEdit="1"/>
          </p:cNvSpPr>
          <p:nvPr>
            <p:ph type="sldImg"/>
          </p:nvPr>
        </p:nvSpPr>
        <p:spPr>
          <a:xfrm>
            <a:off x="1266825" y="727075"/>
            <a:ext cx="4781550" cy="3586163"/>
          </a:xfrm>
          <a:ln/>
        </p:spPr>
      </p:sp>
      <p:sp>
        <p:nvSpPr>
          <p:cNvPr id="1004547"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58E323AD-E70B-436E-9E71-06840FC31B1F}" type="slidenum">
              <a:rPr lang="en-US"/>
              <a:pPr/>
              <a:t>19</a:t>
            </a:fld>
            <a:endParaRPr lang="en-US" sz="1300">
              <a:latin typeface="Times New Roman" charset="0"/>
            </a:endParaRPr>
          </a:p>
        </p:txBody>
      </p:sp>
      <p:sp>
        <p:nvSpPr>
          <p:cNvPr id="1006594" name="Rectangle 2"/>
          <p:cNvSpPr>
            <a:spLocks noGrp="1" noRot="1" noChangeAspect="1" noChangeArrowheads="1" noTextEdit="1"/>
          </p:cNvSpPr>
          <p:nvPr>
            <p:ph type="sldImg"/>
          </p:nvPr>
        </p:nvSpPr>
        <p:spPr>
          <a:xfrm>
            <a:off x="1266825" y="727075"/>
            <a:ext cx="4781550" cy="3586163"/>
          </a:xfrm>
          <a:ln/>
        </p:spPr>
      </p:sp>
      <p:sp>
        <p:nvSpPr>
          <p:cNvPr id="1006595"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54446C7C-EBA4-4673-8E3C-664C4A20444C}" type="slidenum">
              <a:rPr lang="en-US"/>
              <a:pPr/>
              <a:t>2</a:t>
            </a:fld>
            <a:endParaRPr lang="en-US" sz="1300">
              <a:latin typeface="Times New Roman" charset="0"/>
            </a:endParaRPr>
          </a:p>
        </p:txBody>
      </p:sp>
      <p:sp>
        <p:nvSpPr>
          <p:cNvPr id="1102850" name="Rectangle 2"/>
          <p:cNvSpPr>
            <a:spLocks noGrp="1" noRot="1" noChangeAspect="1" noChangeArrowheads="1" noTextEdit="1"/>
          </p:cNvSpPr>
          <p:nvPr>
            <p:ph type="sldImg"/>
          </p:nvPr>
        </p:nvSpPr>
        <p:spPr>
          <a:ln/>
        </p:spPr>
      </p:sp>
      <p:sp>
        <p:nvSpPr>
          <p:cNvPr id="1102851" name="Rectangle 3"/>
          <p:cNvSpPr>
            <a:spLocks noGrp="1" noChangeArrowheads="1"/>
          </p:cNvSpPr>
          <p:nvPr>
            <p:ph type="body" idx="1"/>
          </p:nvPr>
        </p:nvSpPr>
        <p:spPr>
          <a:ln>
            <a:headEnd/>
            <a:tailEnd/>
          </a:ln>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FDF71774-D2FF-45C6-9AB7-108F13958797}" type="slidenum">
              <a:rPr lang="en-US"/>
              <a:pPr/>
              <a:t>20</a:t>
            </a:fld>
            <a:endParaRPr lang="en-US" sz="1300">
              <a:latin typeface="Times New Roman" charset="0"/>
            </a:endParaRPr>
          </a:p>
        </p:txBody>
      </p:sp>
      <p:sp>
        <p:nvSpPr>
          <p:cNvPr id="1008642" name="Rectangle 2"/>
          <p:cNvSpPr>
            <a:spLocks noGrp="1" noRot="1" noChangeAspect="1" noChangeArrowheads="1" noTextEdit="1"/>
          </p:cNvSpPr>
          <p:nvPr>
            <p:ph type="sldImg"/>
          </p:nvPr>
        </p:nvSpPr>
        <p:spPr>
          <a:xfrm>
            <a:off x="1266825" y="727075"/>
            <a:ext cx="4781550" cy="3586163"/>
          </a:xfrm>
          <a:ln/>
        </p:spPr>
      </p:sp>
      <p:sp>
        <p:nvSpPr>
          <p:cNvPr id="1008643"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C1E6126A-EA0A-48F9-ACE4-03EEF5DD5778}" type="slidenum">
              <a:rPr lang="en-US"/>
              <a:pPr/>
              <a:t>21</a:t>
            </a:fld>
            <a:endParaRPr lang="en-US" sz="1300">
              <a:latin typeface="Times New Roman" charset="0"/>
            </a:endParaRPr>
          </a:p>
        </p:txBody>
      </p:sp>
      <p:sp>
        <p:nvSpPr>
          <p:cNvPr id="1010690" name="Rectangle 2"/>
          <p:cNvSpPr>
            <a:spLocks noGrp="1" noRot="1" noChangeAspect="1" noChangeArrowheads="1" noTextEdit="1"/>
          </p:cNvSpPr>
          <p:nvPr>
            <p:ph type="sldImg"/>
          </p:nvPr>
        </p:nvSpPr>
        <p:spPr>
          <a:xfrm>
            <a:off x="1266825" y="727075"/>
            <a:ext cx="4781550" cy="3586163"/>
          </a:xfrm>
          <a:ln/>
        </p:spPr>
      </p:sp>
      <p:sp>
        <p:nvSpPr>
          <p:cNvPr id="1010691"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FE80D9CD-6F49-40B2-8CF3-7C4A11551A71}" type="slidenum">
              <a:rPr lang="en-US"/>
              <a:pPr/>
              <a:t>22</a:t>
            </a:fld>
            <a:endParaRPr lang="en-US" sz="1300">
              <a:latin typeface="Times New Roman" charset="0"/>
            </a:endParaRPr>
          </a:p>
        </p:txBody>
      </p:sp>
      <p:sp>
        <p:nvSpPr>
          <p:cNvPr id="1012738" name="Rectangle 2"/>
          <p:cNvSpPr>
            <a:spLocks noGrp="1" noRot="1" noChangeAspect="1" noChangeArrowheads="1" noTextEdit="1"/>
          </p:cNvSpPr>
          <p:nvPr>
            <p:ph type="sldImg"/>
          </p:nvPr>
        </p:nvSpPr>
        <p:spPr>
          <a:xfrm>
            <a:off x="1266825" y="727075"/>
            <a:ext cx="4781550" cy="3586163"/>
          </a:xfrm>
          <a:ln/>
        </p:spPr>
      </p:sp>
      <p:sp>
        <p:nvSpPr>
          <p:cNvPr id="1012739"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93B82E31-73B7-4348-BF9E-2F3C7318A088}" type="slidenum">
              <a:rPr lang="en-US"/>
              <a:pPr/>
              <a:t>23</a:t>
            </a:fld>
            <a:endParaRPr lang="en-US" sz="1300">
              <a:latin typeface="Times New Roman" charset="0"/>
            </a:endParaRPr>
          </a:p>
        </p:txBody>
      </p:sp>
      <p:sp>
        <p:nvSpPr>
          <p:cNvPr id="1014786" name="Rectangle 2"/>
          <p:cNvSpPr>
            <a:spLocks noGrp="1" noRot="1" noChangeAspect="1" noChangeArrowheads="1" noTextEdit="1"/>
          </p:cNvSpPr>
          <p:nvPr>
            <p:ph type="sldImg"/>
          </p:nvPr>
        </p:nvSpPr>
        <p:spPr>
          <a:xfrm>
            <a:off x="1266825" y="727075"/>
            <a:ext cx="4781550" cy="3586163"/>
          </a:xfrm>
          <a:ln/>
        </p:spPr>
      </p:sp>
      <p:sp>
        <p:nvSpPr>
          <p:cNvPr id="1014787"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F00BF0B7-83D4-476D-B0C4-3BCC1DFEBAD2}" type="slidenum">
              <a:rPr lang="en-US"/>
              <a:pPr/>
              <a:t>24</a:t>
            </a:fld>
            <a:endParaRPr lang="en-US" sz="1300">
              <a:latin typeface="Times New Roman" charset="0"/>
            </a:endParaRPr>
          </a:p>
        </p:txBody>
      </p:sp>
      <p:sp>
        <p:nvSpPr>
          <p:cNvPr id="1016834" name="Rectangle 2"/>
          <p:cNvSpPr>
            <a:spLocks noGrp="1" noRot="1" noChangeAspect="1" noChangeArrowheads="1" noTextEdit="1"/>
          </p:cNvSpPr>
          <p:nvPr>
            <p:ph type="sldImg"/>
          </p:nvPr>
        </p:nvSpPr>
        <p:spPr>
          <a:xfrm>
            <a:off x="1266825" y="727075"/>
            <a:ext cx="4781550" cy="3586163"/>
          </a:xfrm>
          <a:ln/>
        </p:spPr>
      </p:sp>
      <p:sp>
        <p:nvSpPr>
          <p:cNvPr id="1016835"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6836BAA2-B5D5-458D-8E4C-A48203FB4ADE}" type="slidenum">
              <a:rPr lang="en-US"/>
              <a:pPr/>
              <a:t>25</a:t>
            </a:fld>
            <a:endParaRPr lang="en-US" sz="1300">
              <a:latin typeface="Times New Roman" charset="0"/>
            </a:endParaRPr>
          </a:p>
        </p:txBody>
      </p:sp>
      <p:sp>
        <p:nvSpPr>
          <p:cNvPr id="1018882" name="Rectangle 2"/>
          <p:cNvSpPr>
            <a:spLocks noGrp="1" noRot="1" noChangeAspect="1" noChangeArrowheads="1" noTextEdit="1"/>
          </p:cNvSpPr>
          <p:nvPr>
            <p:ph type="sldImg"/>
          </p:nvPr>
        </p:nvSpPr>
        <p:spPr>
          <a:xfrm>
            <a:off x="1266825" y="727075"/>
            <a:ext cx="4781550" cy="3586163"/>
          </a:xfrm>
          <a:ln/>
        </p:spPr>
      </p:sp>
      <p:sp>
        <p:nvSpPr>
          <p:cNvPr id="1018883"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6A2DB849-50A5-495B-9A80-CF33E980E872}" type="slidenum">
              <a:rPr lang="en-US"/>
              <a:pPr/>
              <a:t>26</a:t>
            </a:fld>
            <a:endParaRPr lang="en-US" sz="1300">
              <a:latin typeface="Times New Roman" charset="0"/>
            </a:endParaRPr>
          </a:p>
        </p:txBody>
      </p:sp>
      <p:sp>
        <p:nvSpPr>
          <p:cNvPr id="1020930" name="Rectangle 2"/>
          <p:cNvSpPr>
            <a:spLocks noGrp="1" noRot="1" noChangeAspect="1" noChangeArrowheads="1" noTextEdit="1"/>
          </p:cNvSpPr>
          <p:nvPr>
            <p:ph type="sldImg"/>
          </p:nvPr>
        </p:nvSpPr>
        <p:spPr>
          <a:xfrm>
            <a:off x="1266825" y="727075"/>
            <a:ext cx="4781550" cy="3586163"/>
          </a:xfrm>
          <a:ln/>
        </p:spPr>
      </p:sp>
      <p:sp>
        <p:nvSpPr>
          <p:cNvPr id="1020931"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794E2294-995E-4978-96E8-78D47886D8FA}" type="slidenum">
              <a:rPr lang="en-US"/>
              <a:pPr/>
              <a:t>27</a:t>
            </a:fld>
            <a:endParaRPr lang="en-US" sz="1300">
              <a:latin typeface="Times New Roman" charset="0"/>
            </a:endParaRPr>
          </a:p>
        </p:txBody>
      </p:sp>
      <p:sp>
        <p:nvSpPr>
          <p:cNvPr id="1022978" name="Rectangle 2"/>
          <p:cNvSpPr>
            <a:spLocks noGrp="1" noRot="1" noChangeAspect="1" noChangeArrowheads="1" noTextEdit="1"/>
          </p:cNvSpPr>
          <p:nvPr>
            <p:ph type="sldImg"/>
          </p:nvPr>
        </p:nvSpPr>
        <p:spPr>
          <a:xfrm>
            <a:off x="1266825" y="727075"/>
            <a:ext cx="4781550" cy="3586163"/>
          </a:xfrm>
          <a:ln/>
        </p:spPr>
      </p:sp>
      <p:sp>
        <p:nvSpPr>
          <p:cNvPr id="1022979"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241AE759-1464-464D-8105-220E512FCF2B}" type="slidenum">
              <a:rPr lang="en-US"/>
              <a:pPr/>
              <a:t>28</a:t>
            </a:fld>
            <a:endParaRPr lang="en-US" sz="1300">
              <a:latin typeface="Times New Roman" charset="0"/>
            </a:endParaRPr>
          </a:p>
        </p:txBody>
      </p:sp>
      <p:sp>
        <p:nvSpPr>
          <p:cNvPr id="1025026" name="Rectangle 2"/>
          <p:cNvSpPr>
            <a:spLocks noGrp="1" noRot="1" noChangeAspect="1" noChangeArrowheads="1" noTextEdit="1"/>
          </p:cNvSpPr>
          <p:nvPr>
            <p:ph type="sldImg"/>
          </p:nvPr>
        </p:nvSpPr>
        <p:spPr>
          <a:xfrm>
            <a:off x="1266825" y="727075"/>
            <a:ext cx="4781550" cy="3586163"/>
          </a:xfrm>
          <a:ln/>
        </p:spPr>
      </p:sp>
      <p:sp>
        <p:nvSpPr>
          <p:cNvPr id="1025027"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A7AF7615-1CEC-4B90-AD52-A5E3ECFA83AE}" type="slidenum">
              <a:rPr lang="en-US"/>
              <a:pPr/>
              <a:t>29</a:t>
            </a:fld>
            <a:endParaRPr lang="en-US" sz="1300">
              <a:latin typeface="Times New Roman" charset="0"/>
            </a:endParaRPr>
          </a:p>
        </p:txBody>
      </p:sp>
      <p:sp>
        <p:nvSpPr>
          <p:cNvPr id="1027074" name="Rectangle 2"/>
          <p:cNvSpPr>
            <a:spLocks noGrp="1" noRot="1" noChangeAspect="1" noChangeArrowheads="1" noTextEdit="1"/>
          </p:cNvSpPr>
          <p:nvPr>
            <p:ph type="sldImg"/>
          </p:nvPr>
        </p:nvSpPr>
        <p:spPr>
          <a:xfrm>
            <a:off x="1266825" y="727075"/>
            <a:ext cx="4781550" cy="3586163"/>
          </a:xfrm>
          <a:ln/>
        </p:spPr>
      </p:sp>
      <p:sp>
        <p:nvSpPr>
          <p:cNvPr id="1027075"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03D31674-7B5A-470D-B0B4-DEBBEBA4FFBA}" type="slidenum">
              <a:rPr lang="en-US"/>
              <a:pPr/>
              <a:t>3</a:t>
            </a:fld>
            <a:endParaRPr lang="en-US" sz="1300">
              <a:latin typeface="Times New Roman" charset="0"/>
            </a:endParaRPr>
          </a:p>
        </p:txBody>
      </p:sp>
      <p:sp>
        <p:nvSpPr>
          <p:cNvPr id="973826" name="Rectangle 2"/>
          <p:cNvSpPr>
            <a:spLocks noGrp="1" noRot="1" noChangeAspect="1" noChangeArrowheads="1" noTextEdit="1"/>
          </p:cNvSpPr>
          <p:nvPr>
            <p:ph type="sldImg"/>
          </p:nvPr>
        </p:nvSpPr>
        <p:spPr>
          <a:xfrm>
            <a:off x="1266825" y="727075"/>
            <a:ext cx="4781550" cy="3586163"/>
          </a:xfrm>
          <a:ln/>
        </p:spPr>
      </p:sp>
      <p:sp>
        <p:nvSpPr>
          <p:cNvPr id="973827"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F1D395AB-14FD-431A-88CF-F98B5E0518A0}" type="slidenum">
              <a:rPr lang="en-US"/>
              <a:pPr/>
              <a:t>30</a:t>
            </a:fld>
            <a:endParaRPr lang="en-US" sz="1300">
              <a:latin typeface="Times New Roman" charset="0"/>
            </a:endParaRPr>
          </a:p>
        </p:txBody>
      </p:sp>
      <p:sp>
        <p:nvSpPr>
          <p:cNvPr id="1029122" name="Rectangle 2"/>
          <p:cNvSpPr>
            <a:spLocks noGrp="1" noRot="1" noChangeAspect="1" noChangeArrowheads="1" noTextEdit="1"/>
          </p:cNvSpPr>
          <p:nvPr>
            <p:ph type="sldImg"/>
          </p:nvPr>
        </p:nvSpPr>
        <p:spPr>
          <a:xfrm>
            <a:off x="1266825" y="727075"/>
            <a:ext cx="4781550" cy="3586163"/>
          </a:xfrm>
          <a:ln/>
        </p:spPr>
      </p:sp>
      <p:sp>
        <p:nvSpPr>
          <p:cNvPr id="1029123"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F59D338D-C7BE-434D-9507-4BC81A8C985B}" type="slidenum">
              <a:rPr lang="en-US"/>
              <a:pPr/>
              <a:t>31</a:t>
            </a:fld>
            <a:endParaRPr lang="en-US" sz="1300">
              <a:latin typeface="Times New Roman" charset="0"/>
            </a:endParaRPr>
          </a:p>
        </p:txBody>
      </p:sp>
      <p:sp>
        <p:nvSpPr>
          <p:cNvPr id="1031170" name="Rectangle 2"/>
          <p:cNvSpPr>
            <a:spLocks noGrp="1" noRot="1" noChangeAspect="1" noChangeArrowheads="1" noTextEdit="1"/>
          </p:cNvSpPr>
          <p:nvPr>
            <p:ph type="sldImg"/>
          </p:nvPr>
        </p:nvSpPr>
        <p:spPr>
          <a:xfrm>
            <a:off x="1266825" y="727075"/>
            <a:ext cx="4781550" cy="3586163"/>
          </a:xfrm>
          <a:ln/>
        </p:spPr>
      </p:sp>
      <p:sp>
        <p:nvSpPr>
          <p:cNvPr id="1031171"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B000A40D-F50E-4C87-9CB7-BDB195D11839}" type="slidenum">
              <a:rPr lang="en-US"/>
              <a:pPr/>
              <a:t>32</a:t>
            </a:fld>
            <a:endParaRPr lang="en-US" sz="1300">
              <a:latin typeface="Times New Roman" charset="0"/>
            </a:endParaRPr>
          </a:p>
        </p:txBody>
      </p:sp>
      <p:sp>
        <p:nvSpPr>
          <p:cNvPr id="1033218" name="Rectangle 2"/>
          <p:cNvSpPr>
            <a:spLocks noGrp="1" noRot="1" noChangeAspect="1" noChangeArrowheads="1" noTextEdit="1"/>
          </p:cNvSpPr>
          <p:nvPr>
            <p:ph type="sldImg"/>
          </p:nvPr>
        </p:nvSpPr>
        <p:spPr>
          <a:xfrm>
            <a:off x="1266825" y="727075"/>
            <a:ext cx="4781550" cy="3586163"/>
          </a:xfrm>
          <a:ln/>
        </p:spPr>
      </p:sp>
      <p:sp>
        <p:nvSpPr>
          <p:cNvPr id="1033219"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40D78463-3C01-4FA6-87E3-010C32C88C88}" type="slidenum">
              <a:rPr lang="en-US"/>
              <a:pPr/>
              <a:t>33</a:t>
            </a:fld>
            <a:endParaRPr lang="en-US" sz="1300">
              <a:latin typeface="Times New Roman" charset="0"/>
            </a:endParaRPr>
          </a:p>
        </p:txBody>
      </p:sp>
      <p:sp>
        <p:nvSpPr>
          <p:cNvPr id="1035266" name="Rectangle 2"/>
          <p:cNvSpPr>
            <a:spLocks noGrp="1" noRot="1" noChangeAspect="1" noChangeArrowheads="1" noTextEdit="1"/>
          </p:cNvSpPr>
          <p:nvPr>
            <p:ph type="sldImg"/>
          </p:nvPr>
        </p:nvSpPr>
        <p:spPr>
          <a:xfrm>
            <a:off x="1266825" y="727075"/>
            <a:ext cx="4781550" cy="3586163"/>
          </a:xfrm>
          <a:ln/>
        </p:spPr>
      </p:sp>
      <p:sp>
        <p:nvSpPr>
          <p:cNvPr id="1035267"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2F26D02C-775A-4EFD-893A-39E7F8EC38A0}" type="slidenum">
              <a:rPr lang="en-US"/>
              <a:pPr/>
              <a:t>34</a:t>
            </a:fld>
            <a:endParaRPr lang="en-US" sz="1300">
              <a:latin typeface="Times New Roman" charset="0"/>
            </a:endParaRPr>
          </a:p>
        </p:txBody>
      </p:sp>
      <p:sp>
        <p:nvSpPr>
          <p:cNvPr id="1037314" name="Rectangle 2"/>
          <p:cNvSpPr>
            <a:spLocks noGrp="1" noRot="1" noChangeAspect="1" noChangeArrowheads="1" noTextEdit="1"/>
          </p:cNvSpPr>
          <p:nvPr>
            <p:ph type="sldImg"/>
          </p:nvPr>
        </p:nvSpPr>
        <p:spPr>
          <a:xfrm>
            <a:off x="1266825" y="727075"/>
            <a:ext cx="4781550" cy="3586163"/>
          </a:xfrm>
          <a:ln/>
        </p:spPr>
      </p:sp>
      <p:sp>
        <p:nvSpPr>
          <p:cNvPr id="1037315"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E02CBEB1-297E-44AD-BCEF-405BFBBB031F}" type="slidenum">
              <a:rPr lang="en-US"/>
              <a:pPr/>
              <a:t>35</a:t>
            </a:fld>
            <a:endParaRPr lang="en-US" sz="1300">
              <a:latin typeface="Times New Roman" charset="0"/>
            </a:endParaRPr>
          </a:p>
        </p:txBody>
      </p:sp>
      <p:sp>
        <p:nvSpPr>
          <p:cNvPr id="1039362" name="Rectangle 2"/>
          <p:cNvSpPr>
            <a:spLocks noGrp="1" noRot="1" noChangeAspect="1" noChangeArrowheads="1" noTextEdit="1"/>
          </p:cNvSpPr>
          <p:nvPr>
            <p:ph type="sldImg"/>
          </p:nvPr>
        </p:nvSpPr>
        <p:spPr>
          <a:xfrm>
            <a:off x="1266825" y="727075"/>
            <a:ext cx="4781550" cy="3586163"/>
          </a:xfrm>
          <a:ln/>
        </p:spPr>
      </p:sp>
      <p:sp>
        <p:nvSpPr>
          <p:cNvPr id="1039363"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FF04A5D4-58E7-4AC5-BB44-56A2FF60483F}" type="slidenum">
              <a:rPr lang="en-US"/>
              <a:pPr/>
              <a:t>36</a:t>
            </a:fld>
            <a:endParaRPr lang="en-US" sz="1300">
              <a:latin typeface="Times New Roman" charset="0"/>
            </a:endParaRPr>
          </a:p>
        </p:txBody>
      </p:sp>
      <p:sp>
        <p:nvSpPr>
          <p:cNvPr id="1041410" name="Rectangle 2"/>
          <p:cNvSpPr>
            <a:spLocks noGrp="1" noRot="1" noChangeAspect="1" noChangeArrowheads="1" noTextEdit="1"/>
          </p:cNvSpPr>
          <p:nvPr>
            <p:ph type="sldImg"/>
          </p:nvPr>
        </p:nvSpPr>
        <p:spPr>
          <a:xfrm>
            <a:off x="1266825" y="727075"/>
            <a:ext cx="4781550" cy="3586163"/>
          </a:xfrm>
          <a:ln/>
        </p:spPr>
      </p:sp>
      <p:sp>
        <p:nvSpPr>
          <p:cNvPr id="1041411"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F55DAB60-1E51-40CF-B726-300BF3BC76C1}" type="slidenum">
              <a:rPr lang="en-US"/>
              <a:pPr/>
              <a:t>37</a:t>
            </a:fld>
            <a:endParaRPr lang="en-US" sz="1300">
              <a:latin typeface="Times New Roman" charset="0"/>
            </a:endParaRPr>
          </a:p>
        </p:txBody>
      </p:sp>
      <p:sp>
        <p:nvSpPr>
          <p:cNvPr id="1043458" name="Rectangle 2"/>
          <p:cNvSpPr>
            <a:spLocks noGrp="1" noRot="1" noChangeAspect="1" noChangeArrowheads="1" noTextEdit="1"/>
          </p:cNvSpPr>
          <p:nvPr>
            <p:ph type="sldImg"/>
          </p:nvPr>
        </p:nvSpPr>
        <p:spPr>
          <a:xfrm>
            <a:off x="1266825" y="727075"/>
            <a:ext cx="4781550" cy="3586163"/>
          </a:xfrm>
          <a:ln/>
        </p:spPr>
      </p:sp>
      <p:sp>
        <p:nvSpPr>
          <p:cNvPr id="1043459"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798021E7-2DB4-4AC5-8A76-C91A98B4B671}" type="slidenum">
              <a:rPr lang="en-US"/>
              <a:pPr/>
              <a:t>38</a:t>
            </a:fld>
            <a:endParaRPr lang="en-US" sz="1300">
              <a:latin typeface="Times New Roman" charset="0"/>
            </a:endParaRPr>
          </a:p>
        </p:txBody>
      </p:sp>
      <p:sp>
        <p:nvSpPr>
          <p:cNvPr id="1045506" name="Rectangle 2"/>
          <p:cNvSpPr>
            <a:spLocks noGrp="1" noRot="1" noChangeAspect="1" noChangeArrowheads="1" noTextEdit="1"/>
          </p:cNvSpPr>
          <p:nvPr>
            <p:ph type="sldImg"/>
          </p:nvPr>
        </p:nvSpPr>
        <p:spPr>
          <a:xfrm>
            <a:off x="1266825" y="727075"/>
            <a:ext cx="4781550" cy="3586163"/>
          </a:xfrm>
          <a:ln/>
        </p:spPr>
      </p:sp>
      <p:sp>
        <p:nvSpPr>
          <p:cNvPr id="1045507"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6BDCE9C2-F02C-4402-B8BF-081A6CA210B7}" type="slidenum">
              <a:rPr lang="en-US"/>
              <a:pPr/>
              <a:t>39</a:t>
            </a:fld>
            <a:endParaRPr lang="en-US" sz="1300">
              <a:latin typeface="Times New Roman" charset="0"/>
            </a:endParaRPr>
          </a:p>
        </p:txBody>
      </p:sp>
      <p:sp>
        <p:nvSpPr>
          <p:cNvPr id="1047554" name="Rectangle 2"/>
          <p:cNvSpPr>
            <a:spLocks noGrp="1" noRot="1" noChangeAspect="1" noChangeArrowheads="1" noTextEdit="1"/>
          </p:cNvSpPr>
          <p:nvPr>
            <p:ph type="sldImg"/>
          </p:nvPr>
        </p:nvSpPr>
        <p:spPr>
          <a:xfrm>
            <a:off x="1266825" y="727075"/>
            <a:ext cx="4781550" cy="3586163"/>
          </a:xfrm>
          <a:ln/>
        </p:spPr>
      </p:sp>
      <p:sp>
        <p:nvSpPr>
          <p:cNvPr id="1047555"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3D521FFD-2176-4443-B49B-5800833A776C}" type="slidenum">
              <a:rPr lang="en-US"/>
              <a:pPr/>
              <a:t>4</a:t>
            </a:fld>
            <a:endParaRPr lang="en-US" sz="1300">
              <a:latin typeface="Times New Roman" charset="0"/>
            </a:endParaRPr>
          </a:p>
        </p:txBody>
      </p:sp>
      <p:sp>
        <p:nvSpPr>
          <p:cNvPr id="975874" name="Rectangle 2"/>
          <p:cNvSpPr>
            <a:spLocks noGrp="1" noRot="1" noChangeAspect="1" noChangeArrowheads="1" noTextEdit="1"/>
          </p:cNvSpPr>
          <p:nvPr>
            <p:ph type="sldImg"/>
          </p:nvPr>
        </p:nvSpPr>
        <p:spPr>
          <a:xfrm>
            <a:off x="1266825" y="727075"/>
            <a:ext cx="4781550" cy="3586163"/>
          </a:xfrm>
          <a:ln/>
        </p:spPr>
      </p:sp>
      <p:sp>
        <p:nvSpPr>
          <p:cNvPr id="975875"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F9797357-EDE5-437B-8AB0-BFF8B116F8AD}" type="slidenum">
              <a:rPr lang="en-US"/>
              <a:pPr/>
              <a:t>40</a:t>
            </a:fld>
            <a:endParaRPr lang="en-US" sz="1300">
              <a:latin typeface="Times New Roman" charset="0"/>
            </a:endParaRPr>
          </a:p>
        </p:txBody>
      </p:sp>
      <p:sp>
        <p:nvSpPr>
          <p:cNvPr id="1049602" name="Rectangle 2"/>
          <p:cNvSpPr>
            <a:spLocks noGrp="1" noRot="1" noChangeAspect="1" noChangeArrowheads="1" noTextEdit="1"/>
          </p:cNvSpPr>
          <p:nvPr>
            <p:ph type="sldImg"/>
          </p:nvPr>
        </p:nvSpPr>
        <p:spPr>
          <a:xfrm>
            <a:off x="1266825" y="727075"/>
            <a:ext cx="4781550" cy="3586163"/>
          </a:xfrm>
          <a:ln/>
        </p:spPr>
      </p:sp>
      <p:sp>
        <p:nvSpPr>
          <p:cNvPr id="1049603"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4104E98C-7508-43DB-A7D9-2868BC8A588A}" type="slidenum">
              <a:rPr lang="en-US"/>
              <a:pPr/>
              <a:t>41</a:t>
            </a:fld>
            <a:endParaRPr lang="en-US" sz="1300">
              <a:latin typeface="Times New Roman" charset="0"/>
            </a:endParaRPr>
          </a:p>
        </p:txBody>
      </p:sp>
      <p:sp>
        <p:nvSpPr>
          <p:cNvPr id="1051650" name="Rectangle 2"/>
          <p:cNvSpPr>
            <a:spLocks noGrp="1" noRot="1" noChangeAspect="1" noChangeArrowheads="1" noTextEdit="1"/>
          </p:cNvSpPr>
          <p:nvPr>
            <p:ph type="sldImg"/>
          </p:nvPr>
        </p:nvSpPr>
        <p:spPr>
          <a:xfrm>
            <a:off x="1266825" y="727075"/>
            <a:ext cx="4781550" cy="3586163"/>
          </a:xfrm>
          <a:ln/>
        </p:spPr>
      </p:sp>
      <p:sp>
        <p:nvSpPr>
          <p:cNvPr id="1051651"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0E49A180-CC25-41A5-9A72-AEA9D3A4D2F5}" type="slidenum">
              <a:rPr lang="en-US"/>
              <a:pPr/>
              <a:t>42</a:t>
            </a:fld>
            <a:endParaRPr lang="en-US" sz="1300">
              <a:latin typeface="Times New Roman" charset="0"/>
            </a:endParaRPr>
          </a:p>
        </p:txBody>
      </p:sp>
      <p:sp>
        <p:nvSpPr>
          <p:cNvPr id="1053698" name="Rectangle 2"/>
          <p:cNvSpPr>
            <a:spLocks noGrp="1" noRot="1" noChangeAspect="1" noChangeArrowheads="1" noTextEdit="1"/>
          </p:cNvSpPr>
          <p:nvPr>
            <p:ph type="sldImg"/>
          </p:nvPr>
        </p:nvSpPr>
        <p:spPr>
          <a:xfrm>
            <a:off x="1266825" y="727075"/>
            <a:ext cx="4781550" cy="3586163"/>
          </a:xfrm>
          <a:ln/>
        </p:spPr>
      </p:sp>
      <p:sp>
        <p:nvSpPr>
          <p:cNvPr id="1053699"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34801E28-B1DE-472A-9EA5-23B73931DB97}" type="slidenum">
              <a:rPr lang="en-US"/>
              <a:pPr/>
              <a:t>43</a:t>
            </a:fld>
            <a:endParaRPr lang="en-US" sz="1300">
              <a:latin typeface="Times New Roman" charset="0"/>
            </a:endParaRPr>
          </a:p>
        </p:txBody>
      </p:sp>
      <p:sp>
        <p:nvSpPr>
          <p:cNvPr id="1055746" name="Rectangle 2"/>
          <p:cNvSpPr>
            <a:spLocks noGrp="1" noRot="1" noChangeAspect="1" noChangeArrowheads="1" noTextEdit="1"/>
          </p:cNvSpPr>
          <p:nvPr>
            <p:ph type="sldImg"/>
          </p:nvPr>
        </p:nvSpPr>
        <p:spPr>
          <a:xfrm>
            <a:off x="1266825" y="727075"/>
            <a:ext cx="4781550" cy="3586163"/>
          </a:xfrm>
          <a:ln/>
        </p:spPr>
      </p:sp>
      <p:sp>
        <p:nvSpPr>
          <p:cNvPr id="1055747"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62CEB5B9-018C-45EA-9370-9489868AD555}" type="slidenum">
              <a:rPr lang="en-US"/>
              <a:pPr/>
              <a:t>44</a:t>
            </a:fld>
            <a:endParaRPr lang="en-US" sz="1300">
              <a:latin typeface="Times New Roman" charset="0"/>
            </a:endParaRPr>
          </a:p>
        </p:txBody>
      </p:sp>
      <p:sp>
        <p:nvSpPr>
          <p:cNvPr id="1057794" name="Rectangle 2"/>
          <p:cNvSpPr>
            <a:spLocks noGrp="1" noRot="1" noChangeAspect="1" noChangeArrowheads="1" noTextEdit="1"/>
          </p:cNvSpPr>
          <p:nvPr>
            <p:ph type="sldImg"/>
          </p:nvPr>
        </p:nvSpPr>
        <p:spPr>
          <a:xfrm>
            <a:off x="1266825" y="727075"/>
            <a:ext cx="4781550" cy="3586163"/>
          </a:xfrm>
          <a:ln/>
        </p:spPr>
      </p:sp>
      <p:sp>
        <p:nvSpPr>
          <p:cNvPr id="1057795"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C2F14D34-E90C-48DE-8F09-0C6AD67F2589}" type="slidenum">
              <a:rPr lang="en-US"/>
              <a:pPr/>
              <a:t>45</a:t>
            </a:fld>
            <a:endParaRPr lang="en-US" sz="1300">
              <a:latin typeface="Times New Roman" charset="0"/>
            </a:endParaRPr>
          </a:p>
        </p:txBody>
      </p:sp>
      <p:sp>
        <p:nvSpPr>
          <p:cNvPr id="1059842" name="Rectangle 2"/>
          <p:cNvSpPr>
            <a:spLocks noGrp="1" noRot="1" noChangeAspect="1" noChangeArrowheads="1" noTextEdit="1"/>
          </p:cNvSpPr>
          <p:nvPr>
            <p:ph type="sldImg"/>
          </p:nvPr>
        </p:nvSpPr>
        <p:spPr>
          <a:xfrm>
            <a:off x="1266825" y="727075"/>
            <a:ext cx="4781550" cy="3586163"/>
          </a:xfrm>
          <a:ln/>
        </p:spPr>
      </p:sp>
      <p:sp>
        <p:nvSpPr>
          <p:cNvPr id="1059843"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5B186CB9-5EC5-45D0-90D9-D722058AD6D6}" type="slidenum">
              <a:rPr lang="en-US"/>
              <a:pPr/>
              <a:t>46</a:t>
            </a:fld>
            <a:endParaRPr lang="en-US" sz="1300">
              <a:latin typeface="Times New Roman" charset="0"/>
            </a:endParaRPr>
          </a:p>
        </p:txBody>
      </p:sp>
      <p:sp>
        <p:nvSpPr>
          <p:cNvPr id="1061890" name="Rectangle 2"/>
          <p:cNvSpPr>
            <a:spLocks noGrp="1" noRot="1" noChangeAspect="1" noChangeArrowheads="1" noTextEdit="1"/>
          </p:cNvSpPr>
          <p:nvPr>
            <p:ph type="sldImg"/>
          </p:nvPr>
        </p:nvSpPr>
        <p:spPr>
          <a:xfrm>
            <a:off x="1266825" y="727075"/>
            <a:ext cx="4781550" cy="3586163"/>
          </a:xfrm>
          <a:ln/>
        </p:spPr>
      </p:sp>
      <p:sp>
        <p:nvSpPr>
          <p:cNvPr id="1061891"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AEE3B438-08E7-494B-AF75-3DB1AF2441D8}" type="slidenum">
              <a:rPr lang="en-US"/>
              <a:pPr/>
              <a:t>47</a:t>
            </a:fld>
            <a:endParaRPr lang="en-US" sz="1300">
              <a:latin typeface="Times New Roman" charset="0"/>
            </a:endParaRPr>
          </a:p>
        </p:txBody>
      </p:sp>
      <p:sp>
        <p:nvSpPr>
          <p:cNvPr id="1063938" name="Rectangle 2"/>
          <p:cNvSpPr>
            <a:spLocks noGrp="1" noRot="1" noChangeAspect="1" noChangeArrowheads="1" noTextEdit="1"/>
          </p:cNvSpPr>
          <p:nvPr>
            <p:ph type="sldImg"/>
          </p:nvPr>
        </p:nvSpPr>
        <p:spPr>
          <a:xfrm>
            <a:off x="1266825" y="727075"/>
            <a:ext cx="4781550" cy="3586163"/>
          </a:xfrm>
          <a:ln/>
        </p:spPr>
      </p:sp>
      <p:sp>
        <p:nvSpPr>
          <p:cNvPr id="1063939"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08CD8D5F-3735-4B76-BB44-0A4308555103}" type="slidenum">
              <a:rPr lang="en-US"/>
              <a:pPr/>
              <a:t>48</a:t>
            </a:fld>
            <a:endParaRPr lang="en-US" sz="1300">
              <a:latin typeface="Times New Roman" charset="0"/>
            </a:endParaRPr>
          </a:p>
        </p:txBody>
      </p:sp>
      <p:sp>
        <p:nvSpPr>
          <p:cNvPr id="1065986" name="Rectangle 2"/>
          <p:cNvSpPr>
            <a:spLocks noGrp="1" noRot="1" noChangeAspect="1" noChangeArrowheads="1" noTextEdit="1"/>
          </p:cNvSpPr>
          <p:nvPr>
            <p:ph type="sldImg"/>
          </p:nvPr>
        </p:nvSpPr>
        <p:spPr>
          <a:xfrm>
            <a:off x="1266825" y="727075"/>
            <a:ext cx="4781550" cy="3586163"/>
          </a:xfrm>
          <a:ln/>
        </p:spPr>
      </p:sp>
      <p:sp>
        <p:nvSpPr>
          <p:cNvPr id="1065987"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99E13058-6E2E-4B71-AC77-01E13D7D67BE}" type="slidenum">
              <a:rPr lang="en-US"/>
              <a:pPr/>
              <a:t>49</a:t>
            </a:fld>
            <a:endParaRPr lang="en-US" sz="1300">
              <a:latin typeface="Times New Roman" charset="0"/>
            </a:endParaRPr>
          </a:p>
        </p:txBody>
      </p:sp>
      <p:sp>
        <p:nvSpPr>
          <p:cNvPr id="1068034" name="Rectangle 2"/>
          <p:cNvSpPr>
            <a:spLocks noGrp="1" noRot="1" noChangeAspect="1" noChangeArrowheads="1" noTextEdit="1"/>
          </p:cNvSpPr>
          <p:nvPr>
            <p:ph type="sldImg"/>
          </p:nvPr>
        </p:nvSpPr>
        <p:spPr>
          <a:xfrm>
            <a:off x="1266825" y="727075"/>
            <a:ext cx="4781550" cy="3586163"/>
          </a:xfrm>
          <a:ln/>
        </p:spPr>
      </p:sp>
      <p:sp>
        <p:nvSpPr>
          <p:cNvPr id="1068035"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D79E636B-98E3-4373-B9FC-DC87C06547FA}" type="slidenum">
              <a:rPr lang="en-US"/>
              <a:pPr/>
              <a:t>5</a:t>
            </a:fld>
            <a:endParaRPr lang="en-US" sz="1300">
              <a:latin typeface="Times New Roman" charset="0"/>
            </a:endParaRPr>
          </a:p>
        </p:txBody>
      </p:sp>
      <p:sp>
        <p:nvSpPr>
          <p:cNvPr id="977922" name="Rectangle 2"/>
          <p:cNvSpPr>
            <a:spLocks noGrp="1" noRot="1" noChangeAspect="1" noChangeArrowheads="1" noTextEdit="1"/>
          </p:cNvSpPr>
          <p:nvPr>
            <p:ph type="sldImg"/>
          </p:nvPr>
        </p:nvSpPr>
        <p:spPr>
          <a:xfrm>
            <a:off x="1266825" y="727075"/>
            <a:ext cx="4781550" cy="3586163"/>
          </a:xfrm>
          <a:ln/>
        </p:spPr>
      </p:sp>
      <p:sp>
        <p:nvSpPr>
          <p:cNvPr id="977923"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56C8529F-F94C-4D58-9DFE-EBB95E8F77B3}" type="slidenum">
              <a:rPr lang="en-US"/>
              <a:pPr/>
              <a:t>50</a:t>
            </a:fld>
            <a:endParaRPr lang="en-US" sz="1300">
              <a:latin typeface="Times New Roman" charset="0"/>
            </a:endParaRPr>
          </a:p>
        </p:txBody>
      </p:sp>
      <p:sp>
        <p:nvSpPr>
          <p:cNvPr id="1070082" name="Rectangle 2"/>
          <p:cNvSpPr>
            <a:spLocks noGrp="1" noRot="1" noChangeAspect="1" noChangeArrowheads="1" noTextEdit="1"/>
          </p:cNvSpPr>
          <p:nvPr>
            <p:ph type="sldImg"/>
          </p:nvPr>
        </p:nvSpPr>
        <p:spPr>
          <a:xfrm>
            <a:off x="1266825" y="727075"/>
            <a:ext cx="4781550" cy="3586163"/>
          </a:xfrm>
          <a:ln/>
        </p:spPr>
      </p:sp>
      <p:sp>
        <p:nvSpPr>
          <p:cNvPr id="1070083"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6A78D4B8-81BF-4639-B31D-57847023D122}" type="slidenum">
              <a:rPr lang="en-US"/>
              <a:pPr/>
              <a:t>51</a:t>
            </a:fld>
            <a:endParaRPr lang="en-US" sz="1300">
              <a:latin typeface="Times New Roman" charset="0"/>
            </a:endParaRPr>
          </a:p>
        </p:txBody>
      </p:sp>
      <p:sp>
        <p:nvSpPr>
          <p:cNvPr id="1072130" name="Rectangle 2"/>
          <p:cNvSpPr>
            <a:spLocks noGrp="1" noRot="1" noChangeAspect="1" noChangeArrowheads="1" noTextEdit="1"/>
          </p:cNvSpPr>
          <p:nvPr>
            <p:ph type="sldImg"/>
          </p:nvPr>
        </p:nvSpPr>
        <p:spPr>
          <a:xfrm>
            <a:off x="1266825" y="727075"/>
            <a:ext cx="4781550" cy="3586163"/>
          </a:xfrm>
          <a:ln/>
        </p:spPr>
      </p:sp>
      <p:sp>
        <p:nvSpPr>
          <p:cNvPr id="1072131"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4488B535-4E43-4982-9454-A8B15A90036E}" type="slidenum">
              <a:rPr lang="en-US"/>
              <a:pPr/>
              <a:t>52</a:t>
            </a:fld>
            <a:endParaRPr lang="en-US" sz="1300">
              <a:latin typeface="Times New Roman" charset="0"/>
            </a:endParaRPr>
          </a:p>
        </p:txBody>
      </p:sp>
      <p:sp>
        <p:nvSpPr>
          <p:cNvPr id="1074178" name="Rectangle 2"/>
          <p:cNvSpPr>
            <a:spLocks noGrp="1" noRot="1" noChangeAspect="1" noChangeArrowheads="1" noTextEdit="1"/>
          </p:cNvSpPr>
          <p:nvPr>
            <p:ph type="sldImg"/>
          </p:nvPr>
        </p:nvSpPr>
        <p:spPr>
          <a:xfrm>
            <a:off x="1266825" y="727075"/>
            <a:ext cx="4781550" cy="3586163"/>
          </a:xfrm>
          <a:ln/>
        </p:spPr>
      </p:sp>
      <p:sp>
        <p:nvSpPr>
          <p:cNvPr id="1074179"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7A190004-6688-4B00-8335-CD8DA7CF298B}" type="slidenum">
              <a:rPr lang="en-US"/>
              <a:pPr/>
              <a:t>53</a:t>
            </a:fld>
            <a:endParaRPr lang="en-US" sz="1300">
              <a:latin typeface="Times New Roman" charset="0"/>
            </a:endParaRPr>
          </a:p>
        </p:txBody>
      </p:sp>
      <p:sp>
        <p:nvSpPr>
          <p:cNvPr id="1076226" name="Rectangle 2"/>
          <p:cNvSpPr>
            <a:spLocks noGrp="1" noRot="1" noChangeAspect="1" noChangeArrowheads="1" noTextEdit="1"/>
          </p:cNvSpPr>
          <p:nvPr>
            <p:ph type="sldImg"/>
          </p:nvPr>
        </p:nvSpPr>
        <p:spPr>
          <a:xfrm>
            <a:off x="1266825" y="727075"/>
            <a:ext cx="4781550" cy="3586163"/>
          </a:xfrm>
          <a:ln/>
        </p:spPr>
      </p:sp>
      <p:sp>
        <p:nvSpPr>
          <p:cNvPr id="1076227"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04214085-5DB1-4642-A9AC-015653007875}" type="slidenum">
              <a:rPr lang="en-US"/>
              <a:pPr/>
              <a:t>54</a:t>
            </a:fld>
            <a:endParaRPr lang="en-US" sz="1300">
              <a:latin typeface="Times New Roman" charset="0"/>
            </a:endParaRPr>
          </a:p>
        </p:txBody>
      </p:sp>
      <p:sp>
        <p:nvSpPr>
          <p:cNvPr id="1078274" name="Rectangle 2"/>
          <p:cNvSpPr>
            <a:spLocks noGrp="1" noRot="1" noChangeAspect="1" noChangeArrowheads="1" noTextEdit="1"/>
          </p:cNvSpPr>
          <p:nvPr>
            <p:ph type="sldImg"/>
          </p:nvPr>
        </p:nvSpPr>
        <p:spPr>
          <a:xfrm>
            <a:off x="1266825" y="727075"/>
            <a:ext cx="4781550" cy="3586163"/>
          </a:xfrm>
          <a:ln/>
        </p:spPr>
      </p:sp>
      <p:sp>
        <p:nvSpPr>
          <p:cNvPr id="1078275"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E01308C0-6C12-4B89-9E47-F26FEB8836BC}" type="slidenum">
              <a:rPr lang="en-US"/>
              <a:pPr/>
              <a:t>55</a:t>
            </a:fld>
            <a:endParaRPr lang="en-US" sz="1300">
              <a:latin typeface="Times New Roman" charset="0"/>
            </a:endParaRPr>
          </a:p>
        </p:txBody>
      </p:sp>
      <p:sp>
        <p:nvSpPr>
          <p:cNvPr id="1080322" name="Rectangle 2"/>
          <p:cNvSpPr>
            <a:spLocks noGrp="1" noRot="1" noChangeAspect="1" noChangeArrowheads="1" noTextEdit="1"/>
          </p:cNvSpPr>
          <p:nvPr>
            <p:ph type="sldImg"/>
          </p:nvPr>
        </p:nvSpPr>
        <p:spPr>
          <a:xfrm>
            <a:off x="1266825" y="727075"/>
            <a:ext cx="4781550" cy="3586163"/>
          </a:xfrm>
          <a:ln/>
        </p:spPr>
      </p:sp>
      <p:sp>
        <p:nvSpPr>
          <p:cNvPr id="1080323"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E4A28BB3-D603-491B-A8B8-035C2BEDE81C}" type="slidenum">
              <a:rPr lang="en-US"/>
              <a:pPr/>
              <a:t>56</a:t>
            </a:fld>
            <a:endParaRPr lang="en-US" sz="1300">
              <a:latin typeface="Times New Roman" charset="0"/>
            </a:endParaRPr>
          </a:p>
        </p:txBody>
      </p:sp>
      <p:sp>
        <p:nvSpPr>
          <p:cNvPr id="1082370" name="Rectangle 2"/>
          <p:cNvSpPr>
            <a:spLocks noGrp="1" noRot="1" noChangeAspect="1" noChangeArrowheads="1" noTextEdit="1"/>
          </p:cNvSpPr>
          <p:nvPr>
            <p:ph type="sldImg"/>
          </p:nvPr>
        </p:nvSpPr>
        <p:spPr>
          <a:xfrm>
            <a:off x="1266825" y="727075"/>
            <a:ext cx="4781550" cy="3586163"/>
          </a:xfrm>
          <a:ln/>
        </p:spPr>
      </p:sp>
      <p:sp>
        <p:nvSpPr>
          <p:cNvPr id="1082371"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8ADC8FDD-C62F-41DC-8082-524800131FBD}" type="slidenum">
              <a:rPr lang="en-US"/>
              <a:pPr/>
              <a:t>57</a:t>
            </a:fld>
            <a:endParaRPr lang="en-US" sz="1300">
              <a:latin typeface="Times New Roman" charset="0"/>
            </a:endParaRPr>
          </a:p>
        </p:txBody>
      </p:sp>
      <p:sp>
        <p:nvSpPr>
          <p:cNvPr id="1084418" name="Rectangle 2"/>
          <p:cNvSpPr>
            <a:spLocks noGrp="1" noRot="1" noChangeAspect="1" noChangeArrowheads="1" noTextEdit="1"/>
          </p:cNvSpPr>
          <p:nvPr>
            <p:ph type="sldImg"/>
          </p:nvPr>
        </p:nvSpPr>
        <p:spPr>
          <a:xfrm>
            <a:off x="1266825" y="727075"/>
            <a:ext cx="4781550" cy="3586163"/>
          </a:xfrm>
          <a:ln/>
        </p:spPr>
      </p:sp>
      <p:sp>
        <p:nvSpPr>
          <p:cNvPr id="1084419"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F360F3B5-10F6-4977-9772-11DA3AA0C294}" type="slidenum">
              <a:rPr lang="en-US"/>
              <a:pPr/>
              <a:t>58</a:t>
            </a:fld>
            <a:endParaRPr lang="en-US" sz="1300">
              <a:latin typeface="Times New Roman" charset="0"/>
            </a:endParaRPr>
          </a:p>
        </p:txBody>
      </p:sp>
      <p:sp>
        <p:nvSpPr>
          <p:cNvPr id="1086466" name="Rectangle 2"/>
          <p:cNvSpPr>
            <a:spLocks noGrp="1" noRot="1" noChangeAspect="1" noChangeArrowheads="1" noTextEdit="1"/>
          </p:cNvSpPr>
          <p:nvPr>
            <p:ph type="sldImg"/>
          </p:nvPr>
        </p:nvSpPr>
        <p:spPr>
          <a:xfrm>
            <a:off x="1266825" y="727075"/>
            <a:ext cx="4781550" cy="3586163"/>
          </a:xfrm>
          <a:ln/>
        </p:spPr>
      </p:sp>
      <p:sp>
        <p:nvSpPr>
          <p:cNvPr id="1086467"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397EE02A-EB6E-4192-B64F-85EE6B7227A4}" type="slidenum">
              <a:rPr lang="en-US"/>
              <a:pPr/>
              <a:t>59</a:t>
            </a:fld>
            <a:endParaRPr lang="en-US" sz="1300">
              <a:latin typeface="Times New Roman" charset="0"/>
            </a:endParaRPr>
          </a:p>
        </p:txBody>
      </p:sp>
      <p:sp>
        <p:nvSpPr>
          <p:cNvPr id="1088514" name="Rectangle 2"/>
          <p:cNvSpPr>
            <a:spLocks noGrp="1" noRot="1" noChangeAspect="1" noChangeArrowheads="1" noTextEdit="1"/>
          </p:cNvSpPr>
          <p:nvPr>
            <p:ph type="sldImg"/>
          </p:nvPr>
        </p:nvSpPr>
        <p:spPr>
          <a:xfrm>
            <a:off x="1266825" y="727075"/>
            <a:ext cx="4781550" cy="3586163"/>
          </a:xfrm>
          <a:ln/>
        </p:spPr>
      </p:sp>
      <p:sp>
        <p:nvSpPr>
          <p:cNvPr id="1088515"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ACD4DF30-A5B2-46B2-94A6-1B46584710FB}" type="slidenum">
              <a:rPr lang="en-US"/>
              <a:pPr/>
              <a:t>6</a:t>
            </a:fld>
            <a:endParaRPr lang="en-US" sz="1300">
              <a:latin typeface="Times New Roman" charset="0"/>
            </a:endParaRPr>
          </a:p>
        </p:txBody>
      </p:sp>
      <p:sp>
        <p:nvSpPr>
          <p:cNvPr id="979970" name="Rectangle 2"/>
          <p:cNvSpPr>
            <a:spLocks noGrp="1" noRot="1" noChangeAspect="1" noChangeArrowheads="1" noTextEdit="1"/>
          </p:cNvSpPr>
          <p:nvPr>
            <p:ph type="sldImg"/>
          </p:nvPr>
        </p:nvSpPr>
        <p:spPr>
          <a:xfrm>
            <a:off x="1266825" y="727075"/>
            <a:ext cx="4781550" cy="3586163"/>
          </a:xfrm>
          <a:ln/>
        </p:spPr>
      </p:sp>
      <p:sp>
        <p:nvSpPr>
          <p:cNvPr id="979971"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CFE57C27-004F-4600-B833-BDCC46A1C1C4}" type="slidenum">
              <a:rPr lang="en-US"/>
              <a:pPr/>
              <a:t>60</a:t>
            </a:fld>
            <a:endParaRPr lang="en-US" sz="1300">
              <a:latin typeface="Times New Roman" charset="0"/>
            </a:endParaRPr>
          </a:p>
        </p:txBody>
      </p:sp>
      <p:sp>
        <p:nvSpPr>
          <p:cNvPr id="1090562" name="Rectangle 2"/>
          <p:cNvSpPr>
            <a:spLocks noGrp="1" noRot="1" noChangeAspect="1" noChangeArrowheads="1" noTextEdit="1"/>
          </p:cNvSpPr>
          <p:nvPr>
            <p:ph type="sldImg"/>
          </p:nvPr>
        </p:nvSpPr>
        <p:spPr>
          <a:xfrm>
            <a:off x="1266825" y="727075"/>
            <a:ext cx="4781550" cy="3586163"/>
          </a:xfrm>
          <a:ln/>
        </p:spPr>
      </p:sp>
      <p:sp>
        <p:nvSpPr>
          <p:cNvPr id="1090563"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77FF41DE-52D5-4200-AA96-352C049AD7B0}" type="slidenum">
              <a:rPr lang="en-US"/>
              <a:pPr/>
              <a:t>61</a:t>
            </a:fld>
            <a:endParaRPr lang="en-US" sz="1300">
              <a:latin typeface="Times New Roman" charset="0"/>
            </a:endParaRPr>
          </a:p>
        </p:txBody>
      </p:sp>
      <p:sp>
        <p:nvSpPr>
          <p:cNvPr id="1092610" name="Rectangle 2"/>
          <p:cNvSpPr>
            <a:spLocks noGrp="1" noRot="1" noChangeAspect="1" noChangeArrowheads="1" noTextEdit="1"/>
          </p:cNvSpPr>
          <p:nvPr>
            <p:ph type="sldImg"/>
          </p:nvPr>
        </p:nvSpPr>
        <p:spPr>
          <a:xfrm>
            <a:off x="1266825" y="727075"/>
            <a:ext cx="4781550" cy="3586163"/>
          </a:xfrm>
          <a:ln/>
        </p:spPr>
      </p:sp>
      <p:sp>
        <p:nvSpPr>
          <p:cNvPr id="1092611"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EB707CD5-987A-4842-BBE5-780D0ED7C31D}" type="slidenum">
              <a:rPr lang="en-US"/>
              <a:pPr/>
              <a:t>62</a:t>
            </a:fld>
            <a:endParaRPr lang="en-US" sz="1300">
              <a:latin typeface="Times New Roman" charset="0"/>
            </a:endParaRPr>
          </a:p>
        </p:txBody>
      </p:sp>
      <p:sp>
        <p:nvSpPr>
          <p:cNvPr id="1094658" name="Rectangle 2"/>
          <p:cNvSpPr>
            <a:spLocks noGrp="1" noRot="1" noChangeAspect="1" noChangeArrowheads="1" noTextEdit="1"/>
          </p:cNvSpPr>
          <p:nvPr>
            <p:ph type="sldImg"/>
          </p:nvPr>
        </p:nvSpPr>
        <p:spPr>
          <a:xfrm>
            <a:off x="1266825" y="727075"/>
            <a:ext cx="4781550" cy="3586163"/>
          </a:xfrm>
          <a:ln/>
        </p:spPr>
      </p:sp>
      <p:sp>
        <p:nvSpPr>
          <p:cNvPr id="1094659"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B42293E3-0A58-4A72-ABB4-AC9C1C695F92}" type="slidenum">
              <a:rPr lang="en-US"/>
              <a:pPr/>
              <a:t>63</a:t>
            </a:fld>
            <a:endParaRPr lang="en-US" sz="1300">
              <a:latin typeface="Times New Roman" charset="0"/>
            </a:endParaRPr>
          </a:p>
        </p:txBody>
      </p:sp>
      <p:sp>
        <p:nvSpPr>
          <p:cNvPr id="1096706" name="Rectangle 2"/>
          <p:cNvSpPr>
            <a:spLocks noGrp="1" noRot="1" noChangeAspect="1" noChangeArrowheads="1" noTextEdit="1"/>
          </p:cNvSpPr>
          <p:nvPr>
            <p:ph type="sldImg"/>
          </p:nvPr>
        </p:nvSpPr>
        <p:spPr>
          <a:xfrm>
            <a:off x="1266825" y="727075"/>
            <a:ext cx="4781550" cy="3586163"/>
          </a:xfrm>
          <a:ln/>
        </p:spPr>
      </p:sp>
      <p:sp>
        <p:nvSpPr>
          <p:cNvPr id="1096707"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3151947D-C0E7-4C4C-BF42-ADB441C8E0FE}" type="slidenum">
              <a:rPr lang="en-US"/>
              <a:pPr/>
              <a:t>64</a:t>
            </a:fld>
            <a:endParaRPr lang="en-US" sz="1300">
              <a:latin typeface="Times New Roman" charset="0"/>
            </a:endParaRPr>
          </a:p>
        </p:txBody>
      </p:sp>
      <p:sp>
        <p:nvSpPr>
          <p:cNvPr id="1098754" name="Rectangle 2"/>
          <p:cNvSpPr>
            <a:spLocks noGrp="1" noRot="1" noChangeAspect="1" noChangeArrowheads="1" noTextEdit="1"/>
          </p:cNvSpPr>
          <p:nvPr>
            <p:ph type="sldImg"/>
          </p:nvPr>
        </p:nvSpPr>
        <p:spPr>
          <a:xfrm>
            <a:off x="1266825" y="727075"/>
            <a:ext cx="4781550" cy="3586163"/>
          </a:xfrm>
          <a:ln/>
        </p:spPr>
      </p:sp>
      <p:sp>
        <p:nvSpPr>
          <p:cNvPr id="1098755"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DF0AE302-4BCE-441D-8A40-26CE6217C2F3}" type="slidenum">
              <a:rPr lang="en-US"/>
              <a:pPr/>
              <a:t>65</a:t>
            </a:fld>
            <a:endParaRPr lang="en-US" sz="1300">
              <a:latin typeface="Times New Roman" charset="0"/>
            </a:endParaRPr>
          </a:p>
        </p:txBody>
      </p:sp>
      <p:sp>
        <p:nvSpPr>
          <p:cNvPr id="743426" name="Rectangle 2"/>
          <p:cNvSpPr>
            <a:spLocks noGrp="1" noRot="1" noChangeAspect="1" noChangeArrowheads="1" noTextEdit="1"/>
          </p:cNvSpPr>
          <p:nvPr>
            <p:ph type="sldImg"/>
          </p:nvPr>
        </p:nvSpPr>
        <p:spPr>
          <a:ln/>
        </p:spPr>
      </p:sp>
      <p:sp>
        <p:nvSpPr>
          <p:cNvPr id="743427" name="Rectangle 3"/>
          <p:cNvSpPr>
            <a:spLocks noGrp="1" noChangeArrowheads="1"/>
          </p:cNvSpPr>
          <p:nvPr>
            <p:ph type="body" idx="1"/>
          </p:nvPr>
        </p:nvSpPr>
        <p:spPr>
          <a:ln>
            <a:headEnd/>
            <a:tailEnd/>
          </a:ln>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4F705B04-F7D0-455F-8CFD-1D7523628BF1}" type="slidenum">
              <a:rPr lang="en-US"/>
              <a:pPr/>
              <a:t>7</a:t>
            </a:fld>
            <a:endParaRPr lang="en-US" sz="1300">
              <a:latin typeface="Times New Roman" charset="0"/>
            </a:endParaRPr>
          </a:p>
        </p:txBody>
      </p:sp>
      <p:sp>
        <p:nvSpPr>
          <p:cNvPr id="982018" name="Rectangle 2"/>
          <p:cNvSpPr>
            <a:spLocks noGrp="1" noRot="1" noChangeAspect="1" noChangeArrowheads="1" noTextEdit="1"/>
          </p:cNvSpPr>
          <p:nvPr>
            <p:ph type="sldImg"/>
          </p:nvPr>
        </p:nvSpPr>
        <p:spPr>
          <a:xfrm>
            <a:off x="1266825" y="727075"/>
            <a:ext cx="4781550" cy="3586163"/>
          </a:xfrm>
          <a:ln/>
        </p:spPr>
      </p:sp>
      <p:sp>
        <p:nvSpPr>
          <p:cNvPr id="982019"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3066EE18-0E97-446E-A5B5-9A348E307943}" type="slidenum">
              <a:rPr lang="en-US"/>
              <a:pPr/>
              <a:t>8</a:t>
            </a:fld>
            <a:endParaRPr lang="en-US" sz="1300">
              <a:latin typeface="Times New Roman" charset="0"/>
            </a:endParaRPr>
          </a:p>
        </p:txBody>
      </p:sp>
      <p:sp>
        <p:nvSpPr>
          <p:cNvPr id="984066" name="Rectangle 2"/>
          <p:cNvSpPr>
            <a:spLocks noGrp="1" noRot="1" noChangeAspect="1" noChangeArrowheads="1" noTextEdit="1"/>
          </p:cNvSpPr>
          <p:nvPr>
            <p:ph type="sldImg"/>
          </p:nvPr>
        </p:nvSpPr>
        <p:spPr>
          <a:xfrm>
            <a:off x="1266825" y="727075"/>
            <a:ext cx="4781550" cy="3586163"/>
          </a:xfrm>
          <a:ln/>
        </p:spPr>
      </p:sp>
      <p:sp>
        <p:nvSpPr>
          <p:cNvPr id="984067"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2003 M. E. Kabay.                                                            All rights reserved.</a:t>
            </a:r>
          </a:p>
        </p:txBody>
      </p:sp>
      <p:sp>
        <p:nvSpPr>
          <p:cNvPr id="5" name="Rectangle 7"/>
          <p:cNvSpPr>
            <a:spLocks noGrp="1" noChangeArrowheads="1"/>
          </p:cNvSpPr>
          <p:nvPr>
            <p:ph type="sldNum" sz="quarter" idx="5"/>
          </p:nvPr>
        </p:nvSpPr>
        <p:spPr>
          <a:ln/>
        </p:spPr>
        <p:txBody>
          <a:bodyPr/>
          <a:lstStyle/>
          <a:p>
            <a:r>
              <a:rPr lang="en-US"/>
              <a:t>1-</a:t>
            </a:r>
            <a:fld id="{04318A13-C1FB-42C4-9D3F-8BB1C174A9A1}" type="slidenum">
              <a:rPr lang="en-US"/>
              <a:pPr/>
              <a:t>9</a:t>
            </a:fld>
            <a:endParaRPr lang="en-US" sz="1300">
              <a:latin typeface="Times New Roman" charset="0"/>
            </a:endParaRPr>
          </a:p>
        </p:txBody>
      </p:sp>
      <p:sp>
        <p:nvSpPr>
          <p:cNvPr id="986114" name="Rectangle 2"/>
          <p:cNvSpPr>
            <a:spLocks noGrp="1" noRot="1" noChangeAspect="1" noChangeArrowheads="1" noTextEdit="1"/>
          </p:cNvSpPr>
          <p:nvPr>
            <p:ph type="sldImg"/>
          </p:nvPr>
        </p:nvSpPr>
        <p:spPr>
          <a:xfrm>
            <a:off x="1266825" y="727075"/>
            <a:ext cx="4781550" cy="3586163"/>
          </a:xfrm>
          <a:ln/>
        </p:spPr>
      </p:sp>
      <p:sp>
        <p:nvSpPr>
          <p:cNvPr id="986115"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62700" y="152400"/>
            <a:ext cx="1790700" cy="6172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90600" y="152400"/>
            <a:ext cx="5219700" cy="6172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162800" cy="1143000"/>
          </a:xfrm>
        </p:spPr>
        <p:txBody>
          <a:bodyPr/>
          <a:lstStyle/>
          <a:p>
            <a:r>
              <a:rPr lang="en-US"/>
              <a:t>Click to edit Master title style</a:t>
            </a:r>
          </a:p>
        </p:txBody>
      </p:sp>
      <p:sp>
        <p:nvSpPr>
          <p:cNvPr id="3" name="Table Placeholder 2"/>
          <p:cNvSpPr>
            <a:spLocks noGrp="1"/>
          </p:cNvSpPr>
          <p:nvPr>
            <p:ph type="tbl" idx="1"/>
          </p:nvPr>
        </p:nvSpPr>
        <p:spPr>
          <a:xfrm>
            <a:off x="990600" y="1676400"/>
            <a:ext cx="7162800" cy="4648200"/>
          </a:xfrm>
        </p:spPr>
        <p:txBody>
          <a:body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90600" y="1676400"/>
            <a:ext cx="3505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76400"/>
            <a:ext cx="3505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AFD00"/>
        </a:solidFill>
        <a:effectLst/>
      </p:bgPr>
    </p:bg>
    <p:spTree>
      <p:nvGrpSpPr>
        <p:cNvPr id="1" name=""/>
        <p:cNvGrpSpPr/>
        <p:nvPr/>
      </p:nvGrpSpPr>
      <p:grpSpPr>
        <a:xfrm>
          <a:off x="0" y="0"/>
          <a:ext cx="0" cy="0"/>
          <a:chOff x="0" y="0"/>
          <a:chExt cx="0" cy="0"/>
        </a:xfrm>
      </p:grpSpPr>
      <p:sp>
        <p:nvSpPr>
          <p:cNvPr id="889858" name="Rectangle 2"/>
          <p:cNvSpPr>
            <a:spLocks noGrp="1" noChangeArrowheads="1"/>
          </p:cNvSpPr>
          <p:nvPr>
            <p:ph type="title"/>
          </p:nvPr>
        </p:nvSpPr>
        <p:spPr bwMode="auto">
          <a:xfrm>
            <a:off x="990600" y="152400"/>
            <a:ext cx="7162800" cy="1143000"/>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pPr lvl="0"/>
            <a:r>
              <a:rPr lang="en-US"/>
              <a:t>SLIDE TITLE</a:t>
            </a:r>
          </a:p>
        </p:txBody>
      </p:sp>
      <p:sp>
        <p:nvSpPr>
          <p:cNvPr id="889859" name="Rectangle 3"/>
          <p:cNvSpPr>
            <a:spLocks noGrp="1" noChangeArrowheads="1"/>
          </p:cNvSpPr>
          <p:nvPr>
            <p:ph type="body" idx="1"/>
          </p:nvPr>
        </p:nvSpPr>
        <p:spPr bwMode="auto">
          <a:xfrm>
            <a:off x="990600" y="1676400"/>
            <a:ext cx="7162800" cy="46482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dirty="0"/>
              <a:t>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89860" name="Rectangle 4"/>
          <p:cNvSpPr>
            <a:spLocks noChangeArrowheads="1"/>
          </p:cNvSpPr>
          <p:nvPr/>
        </p:nvSpPr>
        <p:spPr bwMode="auto">
          <a:xfrm>
            <a:off x="0" y="6494463"/>
            <a:ext cx="460375" cy="363537"/>
          </a:xfrm>
          <a:prstGeom prst="rect">
            <a:avLst/>
          </a:prstGeom>
          <a:noFill/>
          <a:ln w="12700">
            <a:noFill/>
            <a:miter lim="800000"/>
            <a:headEnd/>
            <a:tailEnd/>
          </a:ln>
          <a:effectLst/>
        </p:spPr>
        <p:txBody>
          <a:bodyPr wrap="none" lIns="90488" tIns="44450" rIns="90488" bIns="44450">
            <a:spAutoFit/>
          </a:bodyPr>
          <a:lstStyle/>
          <a:p>
            <a:fld id="{AB807085-5CF1-4B20-A76D-D817D6137FBD}" type="slidenum">
              <a:rPr lang="en-US" sz="1800"/>
              <a:pPr/>
              <a:t>‹#›</a:t>
            </a:fld>
            <a:endParaRPr lang="en-US" sz="1800"/>
          </a:p>
        </p:txBody>
      </p:sp>
      <p:sp>
        <p:nvSpPr>
          <p:cNvPr id="889861" name="Text Box 5"/>
          <p:cNvSpPr txBox="1">
            <a:spLocks noChangeArrowheads="1"/>
          </p:cNvSpPr>
          <p:nvPr/>
        </p:nvSpPr>
        <p:spPr bwMode="auto">
          <a:xfrm>
            <a:off x="8839200" y="152400"/>
            <a:ext cx="184150" cy="457200"/>
          </a:xfrm>
          <a:prstGeom prst="rect">
            <a:avLst/>
          </a:prstGeom>
          <a:noFill/>
          <a:ln w="12700">
            <a:noFill/>
            <a:miter lim="800000"/>
            <a:headEnd type="none" w="sm" len="sm"/>
            <a:tailEnd type="none" w="sm" len="sm"/>
          </a:ln>
          <a:effectLst/>
        </p:spPr>
        <p:txBody>
          <a:bodyPr wrap="none">
            <a:spAutoFit/>
          </a:bodyPr>
          <a:lstStyle/>
          <a:p>
            <a:endParaRPr lang="en-US" sz="2400" b="0">
              <a:latin typeface="Times New Roman" charset="0"/>
            </a:endParaRPr>
          </a:p>
        </p:txBody>
      </p:sp>
      <p:sp>
        <p:nvSpPr>
          <p:cNvPr id="889863" name="Text Box 7"/>
          <p:cNvSpPr txBox="1">
            <a:spLocks noChangeArrowheads="1"/>
          </p:cNvSpPr>
          <p:nvPr/>
        </p:nvSpPr>
        <p:spPr bwMode="auto">
          <a:xfrm>
            <a:off x="3352800" y="6642556"/>
            <a:ext cx="2420856" cy="215444"/>
          </a:xfrm>
          <a:prstGeom prst="rect">
            <a:avLst/>
          </a:prstGeom>
          <a:noFill/>
          <a:ln w="12700">
            <a:noFill/>
            <a:miter lim="800000"/>
            <a:headEnd type="none" w="sm" len="sm"/>
            <a:tailEnd type="none" w="sm" len="sm"/>
          </a:ln>
          <a:effectLst/>
        </p:spPr>
        <p:txBody>
          <a:bodyPr wrap="none">
            <a:spAutoFit/>
          </a:bodyPr>
          <a:lstStyle/>
          <a:p>
            <a:r>
              <a:rPr lang="en-US" sz="800" b="0" i="1" dirty="0"/>
              <a:t>Copyright © 2010 Jerry Post.  All rights reserved.</a:t>
            </a:r>
          </a:p>
        </p:txBody>
      </p:sp>
      <p:pic>
        <p:nvPicPr>
          <p:cNvPr id="889864" name="Picture 8" descr="NWU_2c_stacked_logo"/>
          <p:cNvPicPr>
            <a:picLocks noChangeAspect="1" noChangeArrowheads="1"/>
          </p:cNvPicPr>
          <p:nvPr userDrawn="1"/>
        </p:nvPicPr>
        <p:blipFill>
          <a:blip r:embed="rId14" cstate="print"/>
          <a:srcRect/>
          <a:stretch>
            <a:fillRect/>
          </a:stretch>
        </p:blipFill>
        <p:spPr bwMode="auto">
          <a:xfrm>
            <a:off x="7620000" y="0"/>
            <a:ext cx="1497013" cy="1308100"/>
          </a:xfrm>
          <a:prstGeom prst="rect">
            <a:avLst/>
          </a:prstGeom>
          <a:noFill/>
        </p:spPr>
      </p:pic>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xStyles>
    <p:titleStyle>
      <a:lvl1pPr algn="l" defTabSz="917575" rtl="0" eaLnBrk="0" fontAlgn="base" hangingPunct="0">
        <a:lnSpc>
          <a:spcPct val="90000"/>
        </a:lnSpc>
        <a:spcBef>
          <a:spcPct val="0"/>
        </a:spcBef>
        <a:spcAft>
          <a:spcPct val="0"/>
        </a:spcAft>
        <a:defRPr sz="3600" b="1">
          <a:solidFill>
            <a:srgbClr val="800000"/>
          </a:solidFill>
          <a:latin typeface="+mj-lt"/>
          <a:ea typeface="+mj-ea"/>
          <a:cs typeface="+mj-cs"/>
        </a:defRPr>
      </a:lvl1pPr>
      <a:lvl2pPr algn="l" defTabSz="917575" rtl="0" eaLnBrk="0" fontAlgn="base" hangingPunct="0">
        <a:lnSpc>
          <a:spcPct val="90000"/>
        </a:lnSpc>
        <a:spcBef>
          <a:spcPct val="0"/>
        </a:spcBef>
        <a:spcAft>
          <a:spcPct val="0"/>
        </a:spcAft>
        <a:defRPr sz="3600" b="1">
          <a:solidFill>
            <a:srgbClr val="800000"/>
          </a:solidFill>
          <a:latin typeface="Bookman Old Style" pitchFamily="18" charset="0"/>
        </a:defRPr>
      </a:lvl2pPr>
      <a:lvl3pPr algn="l" defTabSz="917575" rtl="0" eaLnBrk="0" fontAlgn="base" hangingPunct="0">
        <a:lnSpc>
          <a:spcPct val="90000"/>
        </a:lnSpc>
        <a:spcBef>
          <a:spcPct val="0"/>
        </a:spcBef>
        <a:spcAft>
          <a:spcPct val="0"/>
        </a:spcAft>
        <a:defRPr sz="3600" b="1">
          <a:solidFill>
            <a:srgbClr val="800000"/>
          </a:solidFill>
          <a:latin typeface="Bookman Old Style" pitchFamily="18" charset="0"/>
        </a:defRPr>
      </a:lvl3pPr>
      <a:lvl4pPr algn="l" defTabSz="917575" rtl="0" eaLnBrk="0" fontAlgn="base" hangingPunct="0">
        <a:lnSpc>
          <a:spcPct val="90000"/>
        </a:lnSpc>
        <a:spcBef>
          <a:spcPct val="0"/>
        </a:spcBef>
        <a:spcAft>
          <a:spcPct val="0"/>
        </a:spcAft>
        <a:defRPr sz="3600" b="1">
          <a:solidFill>
            <a:srgbClr val="800000"/>
          </a:solidFill>
          <a:latin typeface="Bookman Old Style" pitchFamily="18" charset="0"/>
        </a:defRPr>
      </a:lvl4pPr>
      <a:lvl5pPr algn="l" defTabSz="917575" rtl="0" eaLnBrk="0" fontAlgn="base" hangingPunct="0">
        <a:lnSpc>
          <a:spcPct val="90000"/>
        </a:lnSpc>
        <a:spcBef>
          <a:spcPct val="0"/>
        </a:spcBef>
        <a:spcAft>
          <a:spcPct val="0"/>
        </a:spcAft>
        <a:defRPr sz="3600" b="1">
          <a:solidFill>
            <a:srgbClr val="800000"/>
          </a:solidFill>
          <a:latin typeface="Bookman Old Style" pitchFamily="18" charset="0"/>
        </a:defRPr>
      </a:lvl5pPr>
      <a:lvl6pPr marL="457200" algn="l" defTabSz="917575" rtl="0" eaLnBrk="0" fontAlgn="base" hangingPunct="0">
        <a:lnSpc>
          <a:spcPct val="90000"/>
        </a:lnSpc>
        <a:spcBef>
          <a:spcPct val="0"/>
        </a:spcBef>
        <a:spcAft>
          <a:spcPct val="0"/>
        </a:spcAft>
        <a:defRPr sz="3600" b="1">
          <a:solidFill>
            <a:srgbClr val="800000"/>
          </a:solidFill>
          <a:latin typeface="Bookman Old Style" pitchFamily="18" charset="0"/>
        </a:defRPr>
      </a:lvl6pPr>
      <a:lvl7pPr marL="914400" algn="l" defTabSz="917575" rtl="0" eaLnBrk="0" fontAlgn="base" hangingPunct="0">
        <a:lnSpc>
          <a:spcPct val="90000"/>
        </a:lnSpc>
        <a:spcBef>
          <a:spcPct val="0"/>
        </a:spcBef>
        <a:spcAft>
          <a:spcPct val="0"/>
        </a:spcAft>
        <a:defRPr sz="3600" b="1">
          <a:solidFill>
            <a:srgbClr val="800000"/>
          </a:solidFill>
          <a:latin typeface="Bookman Old Style" pitchFamily="18" charset="0"/>
        </a:defRPr>
      </a:lvl7pPr>
      <a:lvl8pPr marL="1371600" algn="l" defTabSz="917575" rtl="0" eaLnBrk="0" fontAlgn="base" hangingPunct="0">
        <a:lnSpc>
          <a:spcPct val="90000"/>
        </a:lnSpc>
        <a:spcBef>
          <a:spcPct val="0"/>
        </a:spcBef>
        <a:spcAft>
          <a:spcPct val="0"/>
        </a:spcAft>
        <a:defRPr sz="3600" b="1">
          <a:solidFill>
            <a:srgbClr val="800000"/>
          </a:solidFill>
          <a:latin typeface="Bookman Old Style" pitchFamily="18" charset="0"/>
        </a:defRPr>
      </a:lvl8pPr>
      <a:lvl9pPr marL="1828800" algn="l" defTabSz="917575" rtl="0" eaLnBrk="0" fontAlgn="base" hangingPunct="0">
        <a:lnSpc>
          <a:spcPct val="90000"/>
        </a:lnSpc>
        <a:spcBef>
          <a:spcPct val="0"/>
        </a:spcBef>
        <a:spcAft>
          <a:spcPct val="0"/>
        </a:spcAft>
        <a:defRPr sz="3600" b="1">
          <a:solidFill>
            <a:srgbClr val="800000"/>
          </a:solidFill>
          <a:latin typeface="Bookman Old Style" pitchFamily="18" charset="0"/>
        </a:defRPr>
      </a:lvl9pPr>
    </p:titleStyle>
    <p:bodyStyle>
      <a:lvl1pPr marL="285750" indent="-285750" algn="l" rtl="0" eaLnBrk="0" fontAlgn="base" hangingPunct="0">
        <a:lnSpc>
          <a:spcPct val="90000"/>
        </a:lnSpc>
        <a:spcBef>
          <a:spcPct val="30000"/>
        </a:spcBef>
        <a:spcAft>
          <a:spcPct val="0"/>
        </a:spcAft>
        <a:buClr>
          <a:schemeClr val="tx1"/>
        </a:buClr>
        <a:buFont typeface="Wingdings" pitchFamily="2" charset="2"/>
        <a:buChar char="Ø"/>
        <a:defRPr sz="2400" b="1">
          <a:solidFill>
            <a:schemeClr val="tx1"/>
          </a:solidFill>
          <a:latin typeface="+mn-lt"/>
          <a:ea typeface="+mn-ea"/>
          <a:cs typeface="+mn-cs"/>
        </a:defRPr>
      </a:lvl1pPr>
      <a:lvl2pPr marL="685800" indent="-228600" algn="l" rtl="0" eaLnBrk="0" fontAlgn="base" hangingPunct="0">
        <a:lnSpc>
          <a:spcPct val="90000"/>
        </a:lnSpc>
        <a:spcBef>
          <a:spcPct val="30000"/>
        </a:spcBef>
        <a:spcAft>
          <a:spcPct val="0"/>
        </a:spcAft>
        <a:buClr>
          <a:schemeClr val="tx1"/>
        </a:buClr>
        <a:buSzPct val="85000"/>
        <a:buFont typeface="Wingdings" pitchFamily="2" charset="2"/>
        <a:buChar char="q"/>
        <a:defRPr sz="2400" b="1">
          <a:solidFill>
            <a:schemeClr val="tx1"/>
          </a:solidFill>
          <a:latin typeface="+mn-lt"/>
        </a:defRPr>
      </a:lvl2pPr>
      <a:lvl3pPr marL="1143000" indent="-228600" algn="l" rtl="0" eaLnBrk="0" fontAlgn="base" hangingPunct="0">
        <a:lnSpc>
          <a:spcPct val="90000"/>
        </a:lnSpc>
        <a:spcBef>
          <a:spcPct val="30000"/>
        </a:spcBef>
        <a:spcAft>
          <a:spcPct val="0"/>
        </a:spcAft>
        <a:buClr>
          <a:schemeClr val="tx1"/>
        </a:buClr>
        <a:buSzPct val="100000"/>
        <a:buFont typeface="Wingdings" pitchFamily="2" charset="2"/>
        <a:buChar char="ü"/>
        <a:defRPr sz="2400" b="1">
          <a:solidFill>
            <a:schemeClr val="tx1"/>
          </a:solidFill>
          <a:latin typeface="+mn-lt"/>
        </a:defRPr>
      </a:lvl3pPr>
      <a:lvl4pPr marL="1543050" indent="-171450" algn="l" rtl="0" eaLnBrk="0" fontAlgn="base" hangingPunct="0">
        <a:lnSpc>
          <a:spcPct val="90000"/>
        </a:lnSpc>
        <a:spcBef>
          <a:spcPct val="30000"/>
        </a:spcBef>
        <a:spcAft>
          <a:spcPct val="0"/>
        </a:spcAft>
        <a:buClr>
          <a:schemeClr val="tx1"/>
        </a:buClr>
        <a:buSzPct val="100000"/>
        <a:buFont typeface="Wingdings" pitchFamily="2" charset="2"/>
        <a:buChar char="§"/>
        <a:defRPr sz="2400" b="1">
          <a:solidFill>
            <a:schemeClr val="tx1"/>
          </a:solidFill>
          <a:latin typeface="+mn-lt"/>
        </a:defRPr>
      </a:lvl4pPr>
      <a:lvl5pPr marL="2000250" indent="-171450" algn="l" rtl="0" eaLnBrk="0" fontAlgn="base" hangingPunct="0">
        <a:lnSpc>
          <a:spcPct val="90000"/>
        </a:lnSpc>
        <a:spcBef>
          <a:spcPct val="30000"/>
        </a:spcBef>
        <a:spcAft>
          <a:spcPct val="0"/>
        </a:spcAft>
        <a:buClr>
          <a:schemeClr val="tx1"/>
        </a:buClr>
        <a:buSzPct val="100000"/>
        <a:buChar char="•"/>
        <a:defRPr sz="2400" b="1">
          <a:solidFill>
            <a:schemeClr val="tx1"/>
          </a:solidFill>
          <a:latin typeface="+mn-lt"/>
        </a:defRPr>
      </a:lvl5pPr>
      <a:lvl6pPr marL="2457450" indent="-171450" algn="l" rtl="0" eaLnBrk="0" fontAlgn="base" hangingPunct="0">
        <a:lnSpc>
          <a:spcPct val="90000"/>
        </a:lnSpc>
        <a:spcBef>
          <a:spcPct val="30000"/>
        </a:spcBef>
        <a:spcAft>
          <a:spcPct val="0"/>
        </a:spcAft>
        <a:buClr>
          <a:schemeClr val="tx1"/>
        </a:buClr>
        <a:buSzPct val="100000"/>
        <a:buChar char="•"/>
        <a:defRPr sz="2400" b="1">
          <a:solidFill>
            <a:schemeClr val="tx1"/>
          </a:solidFill>
          <a:latin typeface="+mn-lt"/>
        </a:defRPr>
      </a:lvl6pPr>
      <a:lvl7pPr marL="2914650" indent="-171450" algn="l" rtl="0" eaLnBrk="0" fontAlgn="base" hangingPunct="0">
        <a:lnSpc>
          <a:spcPct val="90000"/>
        </a:lnSpc>
        <a:spcBef>
          <a:spcPct val="30000"/>
        </a:spcBef>
        <a:spcAft>
          <a:spcPct val="0"/>
        </a:spcAft>
        <a:buClr>
          <a:schemeClr val="tx1"/>
        </a:buClr>
        <a:buSzPct val="100000"/>
        <a:buChar char="•"/>
        <a:defRPr sz="2400" b="1">
          <a:solidFill>
            <a:schemeClr val="tx1"/>
          </a:solidFill>
          <a:latin typeface="+mn-lt"/>
        </a:defRPr>
      </a:lvl7pPr>
      <a:lvl8pPr marL="3371850" indent="-171450" algn="l" rtl="0" eaLnBrk="0" fontAlgn="base" hangingPunct="0">
        <a:lnSpc>
          <a:spcPct val="90000"/>
        </a:lnSpc>
        <a:spcBef>
          <a:spcPct val="30000"/>
        </a:spcBef>
        <a:spcAft>
          <a:spcPct val="0"/>
        </a:spcAft>
        <a:buClr>
          <a:schemeClr val="tx1"/>
        </a:buClr>
        <a:buSzPct val="100000"/>
        <a:buChar char="•"/>
        <a:defRPr sz="2400" b="1">
          <a:solidFill>
            <a:schemeClr val="tx1"/>
          </a:solidFill>
          <a:latin typeface="+mn-lt"/>
        </a:defRPr>
      </a:lvl8pPr>
      <a:lvl9pPr marL="3829050" indent="-171450" algn="l" rtl="0" eaLnBrk="0" fontAlgn="base" hangingPunct="0">
        <a:lnSpc>
          <a:spcPct val="90000"/>
        </a:lnSpc>
        <a:spcBef>
          <a:spcPct val="30000"/>
        </a:spcBef>
        <a:spcAft>
          <a:spcPct val="0"/>
        </a:spcAft>
        <a:buClr>
          <a:schemeClr val="tx1"/>
        </a:buClr>
        <a:buSzPct val="100000"/>
        <a:buChar char="•"/>
        <a:defRPr sz="24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kabay@norwich.ed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0.xml"/><Relationship Id="rId1" Type="http://schemas.openxmlformats.org/officeDocument/2006/relationships/slideLayout" Target="../slideLayouts/slideLayout6.xml"/><Relationship Id="rId4" Type="http://schemas.openxmlformats.org/officeDocument/2006/relationships/image" Target="../media/image3.w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16.xml"/><Relationship Id="rId1" Type="http://schemas.openxmlformats.org/officeDocument/2006/relationships/slideLayout" Target="../slideLayouts/slideLayout12.xml"/><Relationship Id="rId6" Type="http://schemas.openxmlformats.org/officeDocument/2006/relationships/image" Target="../media/image5.wmf"/><Relationship Id="rId5" Type="http://schemas.openxmlformats.org/officeDocument/2006/relationships/oleObject" Target="../embeddings/oleObject3.bin"/><Relationship Id="rId4" Type="http://schemas.openxmlformats.org/officeDocument/2006/relationships/image" Target="../media/image4.wmf"/></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notesSlide" Target="../notesSlides/notesSlide18.xml"/><Relationship Id="rId1" Type="http://schemas.openxmlformats.org/officeDocument/2006/relationships/slideLayout" Target="../slideLayouts/slideLayout12.xml"/><Relationship Id="rId6" Type="http://schemas.openxmlformats.org/officeDocument/2006/relationships/image" Target="../media/image7.emf"/><Relationship Id="rId5" Type="http://schemas.openxmlformats.org/officeDocument/2006/relationships/oleObject" Target="../embeddings/oleObject5.bin"/><Relationship Id="rId4" Type="http://schemas.openxmlformats.org/officeDocument/2006/relationships/image" Target="../media/image6.wmf"/></Relationships>
</file>

<file path=ppt/slides/_rels/slide19.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6.bin"/><Relationship Id="rId7" Type="http://schemas.openxmlformats.org/officeDocument/2006/relationships/oleObject" Target="../embeddings/oleObject8.bin"/><Relationship Id="rId2" Type="http://schemas.openxmlformats.org/officeDocument/2006/relationships/notesSlide" Target="../notesSlides/notesSlide19.xml"/><Relationship Id="rId1" Type="http://schemas.openxmlformats.org/officeDocument/2006/relationships/slideLayout" Target="../slideLayouts/slideLayout6.xml"/><Relationship Id="rId6" Type="http://schemas.openxmlformats.org/officeDocument/2006/relationships/image" Target="../media/image9.wmf"/><Relationship Id="rId5" Type="http://schemas.openxmlformats.org/officeDocument/2006/relationships/oleObject" Target="../embeddings/oleObject7.bin"/><Relationship Id="rId10" Type="http://schemas.openxmlformats.org/officeDocument/2006/relationships/image" Target="../media/image11.wmf"/><Relationship Id="rId4" Type="http://schemas.openxmlformats.org/officeDocument/2006/relationships/image" Target="../media/image8.wmf"/><Relationship Id="rId9" Type="http://schemas.openxmlformats.org/officeDocument/2006/relationships/oleObject" Target="../embeddings/oleObject9.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oleObject" Target="../embeddings/oleObject10.bin"/><Relationship Id="rId7" Type="http://schemas.openxmlformats.org/officeDocument/2006/relationships/oleObject" Target="../embeddings/oleObject12.bin"/><Relationship Id="rId2" Type="http://schemas.openxmlformats.org/officeDocument/2006/relationships/notesSlide" Target="../notesSlides/notesSlide22.xml"/><Relationship Id="rId1" Type="http://schemas.openxmlformats.org/officeDocument/2006/relationships/slideLayout" Target="../slideLayouts/slideLayout6.xml"/><Relationship Id="rId6" Type="http://schemas.openxmlformats.org/officeDocument/2006/relationships/image" Target="../media/image12.wmf"/><Relationship Id="rId5" Type="http://schemas.openxmlformats.org/officeDocument/2006/relationships/oleObject" Target="../embeddings/oleObject11.bin"/><Relationship Id="rId10" Type="http://schemas.openxmlformats.org/officeDocument/2006/relationships/image" Target="../media/image14.wmf"/><Relationship Id="rId4" Type="http://schemas.openxmlformats.org/officeDocument/2006/relationships/image" Target="../media/image6.wmf"/><Relationship Id="rId9" Type="http://schemas.openxmlformats.org/officeDocument/2006/relationships/oleObject" Target="../embeddings/oleObject13.bin"/></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notesSlide" Target="../notesSlides/notesSlide23.xml"/><Relationship Id="rId1" Type="http://schemas.openxmlformats.org/officeDocument/2006/relationships/slideLayout" Target="../slideLayouts/slideLayout6.xml"/><Relationship Id="rId4" Type="http://schemas.openxmlformats.org/officeDocument/2006/relationships/image" Target="../media/image15.wmf"/></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notesSlide" Target="../notesSlides/notesSlide52.xml"/><Relationship Id="rId1" Type="http://schemas.openxmlformats.org/officeDocument/2006/relationships/slideLayout" Target="../slideLayouts/slideLayout4.xml"/><Relationship Id="rId6" Type="http://schemas.openxmlformats.org/officeDocument/2006/relationships/image" Target="../media/image26.wmf"/><Relationship Id="rId5" Type="http://schemas.openxmlformats.org/officeDocument/2006/relationships/oleObject" Target="../embeddings/oleObject16.bin"/><Relationship Id="rId4" Type="http://schemas.openxmlformats.org/officeDocument/2006/relationships/image" Target="../media/image25.wmf"/></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0" y="0"/>
            <a:ext cx="9144000" cy="3429000"/>
          </a:xfrm>
        </p:spPr>
        <p:txBody>
          <a:bodyPr/>
          <a:lstStyle/>
          <a:p>
            <a:pPr algn="ctr"/>
            <a:r>
              <a:rPr lang="en-US" sz="8000" dirty="0"/>
              <a:t>Data Normalization (2)</a:t>
            </a:r>
          </a:p>
        </p:txBody>
      </p:sp>
      <p:sp>
        <p:nvSpPr>
          <p:cNvPr id="6149" name="Rectangle 5"/>
          <p:cNvSpPr>
            <a:spLocks noGrp="1" noChangeArrowheads="1"/>
          </p:cNvSpPr>
          <p:nvPr>
            <p:ph type="body" idx="1"/>
          </p:nvPr>
        </p:nvSpPr>
        <p:spPr>
          <a:xfrm>
            <a:off x="0" y="3429000"/>
            <a:ext cx="9144000" cy="3048000"/>
          </a:xfrm>
        </p:spPr>
        <p:txBody>
          <a:bodyPr/>
          <a:lstStyle/>
          <a:p>
            <a:pPr algn="ctr">
              <a:buFont typeface="Wingdings" pitchFamily="2" charset="2"/>
              <a:buNone/>
            </a:pPr>
            <a:r>
              <a:rPr lang="en-US" sz="4000" dirty="0"/>
              <a:t>IS 240 – Database</a:t>
            </a:r>
          </a:p>
          <a:p>
            <a:pPr algn="ctr">
              <a:buFont typeface="Wingdings" pitchFamily="2" charset="2"/>
              <a:buNone/>
            </a:pPr>
            <a:r>
              <a:rPr lang="en-US" sz="3600" dirty="0"/>
              <a:t>Lecture #5 – 2010-02-08</a:t>
            </a:r>
          </a:p>
          <a:p>
            <a:pPr algn="ctr">
              <a:buFont typeface="Wingdings" pitchFamily="2" charset="2"/>
              <a:buNone/>
            </a:pPr>
            <a:r>
              <a:rPr lang="en-US" dirty="0"/>
              <a:t>M. E. Kabay, PhD, CISSP-ISSMP</a:t>
            </a:r>
          </a:p>
          <a:p>
            <a:pPr algn="ctr">
              <a:buFont typeface="Wingdings" pitchFamily="2" charset="2"/>
              <a:buNone/>
            </a:pPr>
            <a:r>
              <a:rPr lang="en-US" dirty="0"/>
              <a:t>Assoc. Prof. Information Assurance</a:t>
            </a:r>
            <a:br>
              <a:rPr lang="en-US" dirty="0"/>
            </a:br>
            <a:r>
              <a:rPr lang="en-US" dirty="0"/>
              <a:t>School of Business &amp; Management, Norwich University </a:t>
            </a:r>
          </a:p>
          <a:p>
            <a:pPr algn="ctr">
              <a:buFont typeface="Wingdings" pitchFamily="2" charset="2"/>
              <a:buNone/>
            </a:pPr>
            <a:r>
              <a:rPr lang="en-US" dirty="0">
                <a:hlinkClick r:id="rId3"/>
              </a:rPr>
              <a:t>mailto:mkabay@norwich.edu</a:t>
            </a:r>
            <a:r>
              <a:rPr lang="en-US" dirty="0"/>
              <a:t>                       V: 802.479.7937</a:t>
            </a:r>
          </a:p>
        </p:txBody>
      </p:sp>
    </p:spTree>
  </p:cSld>
  <p:clrMapOvr>
    <a:masterClrMapping/>
  </p:clrMapOvr>
  <p:transition>
    <p:zo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7138" name="Rectangle 2"/>
          <p:cNvSpPr>
            <a:spLocks noGrp="1" noChangeArrowheads="1"/>
          </p:cNvSpPr>
          <p:nvPr>
            <p:ph type="title"/>
          </p:nvPr>
        </p:nvSpPr>
        <p:spPr/>
        <p:txBody>
          <a:bodyPr/>
          <a:lstStyle/>
          <a:p>
            <a:r>
              <a:rPr lang="en-US"/>
              <a:t>Effect of Business Rules</a:t>
            </a:r>
          </a:p>
        </p:txBody>
      </p:sp>
      <p:graphicFrame>
        <p:nvGraphicFramePr>
          <p:cNvPr id="987139" name="Object 3"/>
          <p:cNvGraphicFramePr>
            <a:graphicFrameLocks noChangeAspect="1"/>
          </p:cNvGraphicFramePr>
          <p:nvPr/>
        </p:nvGraphicFramePr>
        <p:xfrm>
          <a:off x="152400" y="1219200"/>
          <a:ext cx="8839200" cy="3554413"/>
        </p:xfrm>
        <a:graphic>
          <a:graphicData uri="http://schemas.openxmlformats.org/presentationml/2006/ole">
            <mc:AlternateContent xmlns:mc="http://schemas.openxmlformats.org/markup-compatibility/2006">
              <mc:Choice xmlns:v="urn:schemas-microsoft-com:vml" Requires="v">
                <p:oleObj name="Document" r:id="rId3" imgW="6428880" imgH="2601720" progId="Word.Document.8">
                  <p:embed/>
                </p:oleObj>
              </mc:Choice>
              <mc:Fallback>
                <p:oleObj name="Document" r:id="rId3" imgW="6428880" imgH="2601720" progId="Word.Document.8">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r="4436" b="3058"/>
                      <a:stretch>
                        <a:fillRect/>
                      </a:stretch>
                    </p:blipFill>
                    <p:spPr bwMode="auto">
                      <a:xfrm>
                        <a:off x="152400" y="1219200"/>
                        <a:ext cx="8839200" cy="3554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87140" name="Text Box 4"/>
          <p:cNvSpPr txBox="1">
            <a:spLocks noChangeArrowheads="1"/>
          </p:cNvSpPr>
          <p:nvPr/>
        </p:nvSpPr>
        <p:spPr bwMode="auto">
          <a:xfrm>
            <a:off x="1524000" y="5181600"/>
            <a:ext cx="5815013" cy="1187450"/>
          </a:xfrm>
          <a:prstGeom prst="rect">
            <a:avLst/>
          </a:prstGeom>
          <a:noFill/>
          <a:ln w="12700">
            <a:noFill/>
            <a:miter lim="800000"/>
            <a:headEnd type="none" w="sm" len="sm"/>
            <a:tailEnd type="none" w="sm" len="sm"/>
          </a:ln>
          <a:effectLst/>
        </p:spPr>
        <p:txBody>
          <a:bodyPr wrap="none" anchor="ctr">
            <a:spAutoFit/>
          </a:bodyPr>
          <a:lstStyle/>
          <a:p>
            <a:pPr>
              <a:tabLst>
                <a:tab pos="452438" algn="l"/>
              </a:tabLst>
            </a:pPr>
            <a:r>
              <a:rPr lang="en-US" sz="2400"/>
              <a:t>Key business rules:</a:t>
            </a:r>
          </a:p>
          <a:p>
            <a:pPr>
              <a:tabLst>
                <a:tab pos="452438" algn="l"/>
              </a:tabLst>
            </a:pPr>
            <a:r>
              <a:rPr lang="en-US" sz="2400"/>
              <a:t>	A player can play on only one team.</a:t>
            </a:r>
          </a:p>
          <a:p>
            <a:pPr>
              <a:tabLst>
                <a:tab pos="452438" algn="l"/>
              </a:tabLst>
            </a:pPr>
            <a:r>
              <a:rPr lang="en-US" sz="2400"/>
              <a:t>	There is one referee per match.</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9186" name="Rectangle 2"/>
          <p:cNvSpPr>
            <a:spLocks noGrp="1" noChangeArrowheads="1"/>
          </p:cNvSpPr>
          <p:nvPr>
            <p:ph type="title"/>
          </p:nvPr>
        </p:nvSpPr>
        <p:spPr/>
        <p:txBody>
          <a:bodyPr/>
          <a:lstStyle/>
          <a:p>
            <a:r>
              <a:rPr lang="en-US"/>
              <a:t>Business Rules 1</a:t>
            </a:r>
          </a:p>
        </p:txBody>
      </p:sp>
      <p:sp>
        <p:nvSpPr>
          <p:cNvPr id="989187" name="Text Box 3"/>
          <p:cNvSpPr txBox="1">
            <a:spLocks noChangeArrowheads="1"/>
          </p:cNvSpPr>
          <p:nvPr/>
        </p:nvSpPr>
        <p:spPr bwMode="auto">
          <a:xfrm>
            <a:off x="1600200" y="1219200"/>
            <a:ext cx="5032375" cy="822325"/>
          </a:xfrm>
          <a:prstGeom prst="rect">
            <a:avLst/>
          </a:prstGeom>
          <a:noFill/>
          <a:ln w="12700">
            <a:noFill/>
            <a:miter lim="800000"/>
            <a:headEnd type="none" w="sm" len="sm"/>
            <a:tailEnd type="none" w="sm" len="sm"/>
          </a:ln>
          <a:effectLst/>
        </p:spPr>
        <p:txBody>
          <a:bodyPr wrap="none" anchor="ctr">
            <a:spAutoFit/>
          </a:bodyPr>
          <a:lstStyle/>
          <a:p>
            <a:pPr>
              <a:tabLst>
                <a:tab pos="452438" algn="l"/>
              </a:tabLst>
            </a:pPr>
            <a:r>
              <a:rPr lang="en-US" sz="2400" b="0" i="1"/>
              <a:t>There is one referee per match.</a:t>
            </a:r>
          </a:p>
          <a:p>
            <a:pPr>
              <a:tabLst>
                <a:tab pos="452438" algn="l"/>
              </a:tabLst>
            </a:pPr>
            <a:r>
              <a:rPr lang="en-US" sz="2400" b="0" i="1"/>
              <a:t>A player can play on only one team.</a:t>
            </a:r>
          </a:p>
        </p:txBody>
      </p:sp>
      <p:sp>
        <p:nvSpPr>
          <p:cNvPr id="989188" name="Text Box 4"/>
          <p:cNvSpPr txBox="1">
            <a:spLocks noChangeArrowheads="1"/>
          </p:cNvSpPr>
          <p:nvPr/>
        </p:nvSpPr>
        <p:spPr bwMode="auto">
          <a:xfrm>
            <a:off x="1524000" y="2438400"/>
            <a:ext cx="7242175" cy="2295525"/>
          </a:xfrm>
          <a:prstGeom prst="rect">
            <a:avLst/>
          </a:prstGeom>
          <a:noFill/>
          <a:ln w="12700">
            <a:solidFill>
              <a:schemeClr val="tx1"/>
            </a:solidFill>
            <a:miter lim="800000"/>
            <a:headEnd type="none" w="sm" len="sm"/>
            <a:tailEnd type="none" w="sm" len="sm"/>
          </a:ln>
          <a:effectLst/>
        </p:spPr>
        <p:txBody>
          <a:bodyPr wrap="none" anchor="ctr">
            <a:spAutoFit/>
          </a:bodyPr>
          <a:lstStyle/>
          <a:p>
            <a:r>
              <a:rPr lang="en-US" sz="2400"/>
              <a:t>Match(</a:t>
            </a:r>
            <a:r>
              <a:rPr lang="en-US" sz="2400" u="sng"/>
              <a:t>MatchID</a:t>
            </a:r>
            <a:r>
              <a:rPr lang="en-US" sz="2400"/>
              <a:t>, DatePlayed, Location, RefID)</a:t>
            </a:r>
          </a:p>
          <a:p>
            <a:r>
              <a:rPr lang="en-US" sz="2400"/>
              <a:t>Score(</a:t>
            </a:r>
            <a:r>
              <a:rPr lang="en-US" sz="2400" u="sng"/>
              <a:t>MatchID</a:t>
            </a:r>
            <a:r>
              <a:rPr lang="en-US" sz="2400"/>
              <a:t>, </a:t>
            </a:r>
            <a:r>
              <a:rPr lang="en-US" sz="2400" u="sng"/>
              <a:t>TeamID</a:t>
            </a:r>
            <a:r>
              <a:rPr lang="en-US" sz="2400"/>
              <a:t>, Score)</a:t>
            </a:r>
          </a:p>
          <a:p>
            <a:r>
              <a:rPr lang="en-US" sz="2400"/>
              <a:t>Referee(</a:t>
            </a:r>
            <a:r>
              <a:rPr lang="en-US" sz="2400" u="sng"/>
              <a:t>RefID</a:t>
            </a:r>
            <a:r>
              <a:rPr lang="en-US" sz="2400"/>
              <a:t>, Phone, Address)</a:t>
            </a:r>
          </a:p>
          <a:p>
            <a:r>
              <a:rPr lang="en-US" sz="2400"/>
              <a:t>Team(</a:t>
            </a:r>
            <a:r>
              <a:rPr lang="en-US" sz="2400" u="sng"/>
              <a:t>TeamID</a:t>
            </a:r>
            <a:r>
              <a:rPr lang="en-US" sz="2400"/>
              <a:t>, Name, Sponsor)</a:t>
            </a:r>
          </a:p>
          <a:p>
            <a:r>
              <a:rPr lang="en-US" sz="2400"/>
              <a:t>Player(</a:t>
            </a:r>
            <a:r>
              <a:rPr lang="en-US" sz="2400" u="sng"/>
              <a:t>PlayerID</a:t>
            </a:r>
            <a:r>
              <a:rPr lang="en-US" sz="2400"/>
              <a:t>, Name, Phone, DoB, TeamID)</a:t>
            </a:r>
          </a:p>
          <a:p>
            <a:r>
              <a:rPr lang="en-US" sz="2400"/>
              <a:t>PlayerStats(</a:t>
            </a:r>
            <a:r>
              <a:rPr lang="en-US" sz="2400" u="sng"/>
              <a:t>MatchID</a:t>
            </a:r>
            <a:r>
              <a:rPr lang="en-US" sz="2400"/>
              <a:t>, </a:t>
            </a:r>
            <a:r>
              <a:rPr lang="en-US" sz="2400" u="sng"/>
              <a:t>PlayerID</a:t>
            </a:r>
            <a:r>
              <a:rPr lang="en-US" sz="2400"/>
              <a:t>, Points, Penalties)</a:t>
            </a:r>
          </a:p>
        </p:txBody>
      </p:sp>
      <p:sp>
        <p:nvSpPr>
          <p:cNvPr id="989189" name="Line 5"/>
          <p:cNvSpPr>
            <a:spLocks noChangeShapeType="1"/>
          </p:cNvSpPr>
          <p:nvPr/>
        </p:nvSpPr>
        <p:spPr bwMode="auto">
          <a:xfrm>
            <a:off x="5794375" y="1525588"/>
            <a:ext cx="1444625" cy="987425"/>
          </a:xfrm>
          <a:prstGeom prst="line">
            <a:avLst/>
          </a:prstGeom>
          <a:noFill/>
          <a:ln w="28575">
            <a:solidFill>
              <a:schemeClr val="tx2"/>
            </a:solidFill>
            <a:round/>
            <a:headEnd type="none" w="sm" len="sm"/>
            <a:tailEnd type="triangle" w="sm" len="lg"/>
          </a:ln>
          <a:effectLst/>
        </p:spPr>
        <p:txBody>
          <a:bodyPr wrap="none" anchor="ctr"/>
          <a:lstStyle/>
          <a:p>
            <a:endParaRPr lang="en-US"/>
          </a:p>
        </p:txBody>
      </p:sp>
      <p:sp>
        <p:nvSpPr>
          <p:cNvPr id="989190" name="Line 6"/>
          <p:cNvSpPr>
            <a:spLocks noChangeShapeType="1"/>
          </p:cNvSpPr>
          <p:nvPr/>
        </p:nvSpPr>
        <p:spPr bwMode="auto">
          <a:xfrm>
            <a:off x="5410200" y="1905000"/>
            <a:ext cx="1905000" cy="2133600"/>
          </a:xfrm>
          <a:prstGeom prst="line">
            <a:avLst/>
          </a:prstGeom>
          <a:noFill/>
          <a:ln w="28575">
            <a:solidFill>
              <a:schemeClr val="tx2"/>
            </a:solidFill>
            <a:round/>
            <a:headEnd type="none" w="sm" len="sm"/>
            <a:tailEnd type="triangle" w="sm" len="lg"/>
          </a:ln>
          <a:effectLst/>
        </p:spPr>
        <p:txBody>
          <a:bodyPr wrap="none" anchor="ctr"/>
          <a:lstStyle/>
          <a:p>
            <a:endParaRPr lang="en-US"/>
          </a:p>
        </p:txBody>
      </p:sp>
      <p:sp>
        <p:nvSpPr>
          <p:cNvPr id="989191" name="Text Box 7"/>
          <p:cNvSpPr txBox="1">
            <a:spLocks noChangeArrowheads="1"/>
          </p:cNvSpPr>
          <p:nvPr/>
        </p:nvSpPr>
        <p:spPr bwMode="auto">
          <a:xfrm>
            <a:off x="1427163" y="5075238"/>
            <a:ext cx="7015162" cy="822325"/>
          </a:xfrm>
          <a:prstGeom prst="rect">
            <a:avLst/>
          </a:prstGeom>
          <a:noFill/>
          <a:ln w="28575">
            <a:noFill/>
            <a:miter lim="800000"/>
            <a:headEnd type="none" w="sm" len="sm"/>
            <a:tailEnd type="none" w="sm" len="lg"/>
          </a:ln>
          <a:effectLst/>
        </p:spPr>
        <p:txBody>
          <a:bodyPr wrap="none" anchor="ctr">
            <a:spAutoFit/>
          </a:bodyPr>
          <a:lstStyle/>
          <a:p>
            <a:r>
              <a:rPr lang="en-US" sz="2400" b="0" i="1">
                <a:solidFill>
                  <a:schemeClr val="tx2"/>
                </a:solidFill>
              </a:rPr>
              <a:t>RefID and TeamID are </a:t>
            </a:r>
            <a:r>
              <a:rPr lang="en-US" sz="2400" i="1">
                <a:solidFill>
                  <a:schemeClr val="tx2"/>
                </a:solidFill>
              </a:rPr>
              <a:t>not</a:t>
            </a:r>
            <a:r>
              <a:rPr lang="en-US" sz="2400" b="0" i="1">
                <a:solidFill>
                  <a:schemeClr val="tx2"/>
                </a:solidFill>
              </a:rPr>
              <a:t> keys in the Match</a:t>
            </a:r>
          </a:p>
          <a:p>
            <a:r>
              <a:rPr lang="en-US" sz="2400" b="0" i="1">
                <a:solidFill>
                  <a:schemeClr val="tx2"/>
                </a:solidFill>
              </a:rPr>
              <a:t>and Team tables, because of the one-to-one rules.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1234" name="Rectangle 2"/>
          <p:cNvSpPr>
            <a:spLocks noGrp="1" noChangeArrowheads="1"/>
          </p:cNvSpPr>
          <p:nvPr>
            <p:ph type="title"/>
          </p:nvPr>
        </p:nvSpPr>
        <p:spPr/>
        <p:txBody>
          <a:bodyPr/>
          <a:lstStyle/>
          <a:p>
            <a:r>
              <a:rPr lang="en-US"/>
              <a:t>Business Rules 2</a:t>
            </a:r>
          </a:p>
        </p:txBody>
      </p:sp>
      <p:sp>
        <p:nvSpPr>
          <p:cNvPr id="991235" name="Text Box 3"/>
          <p:cNvSpPr txBox="1">
            <a:spLocks noChangeArrowheads="1"/>
          </p:cNvSpPr>
          <p:nvPr/>
        </p:nvSpPr>
        <p:spPr bwMode="auto">
          <a:xfrm>
            <a:off x="1600200" y="1122531"/>
            <a:ext cx="5968429" cy="1015663"/>
          </a:xfrm>
          <a:prstGeom prst="rect">
            <a:avLst/>
          </a:prstGeom>
          <a:noFill/>
          <a:ln w="12700">
            <a:noFill/>
            <a:miter lim="800000"/>
            <a:headEnd type="none" w="sm" len="sm"/>
            <a:tailEnd type="none" w="sm" len="sm"/>
          </a:ln>
          <a:effectLst/>
        </p:spPr>
        <p:txBody>
          <a:bodyPr wrap="none" anchor="ctr">
            <a:spAutoFit/>
          </a:bodyPr>
          <a:lstStyle/>
          <a:p>
            <a:pPr>
              <a:tabLst>
                <a:tab pos="452438" algn="l"/>
              </a:tabLst>
            </a:pPr>
            <a:r>
              <a:rPr lang="en-US" i="1" dirty="0"/>
              <a:t>There can be several referees per match.</a:t>
            </a:r>
          </a:p>
          <a:p>
            <a:pPr>
              <a:tabLst>
                <a:tab pos="452438" algn="l"/>
              </a:tabLst>
            </a:pPr>
            <a:r>
              <a:rPr lang="en-US" i="1" dirty="0"/>
              <a:t>A player can play on several teams (substitute),</a:t>
            </a:r>
          </a:p>
          <a:p>
            <a:pPr>
              <a:tabLst>
                <a:tab pos="452438" algn="l"/>
              </a:tabLst>
            </a:pPr>
            <a:r>
              <a:rPr lang="en-US" i="1" dirty="0"/>
              <a:t>but only on one team per match.</a:t>
            </a:r>
          </a:p>
        </p:txBody>
      </p:sp>
      <p:sp>
        <p:nvSpPr>
          <p:cNvPr id="991236" name="Text Box 4"/>
          <p:cNvSpPr txBox="1">
            <a:spLocks noChangeArrowheads="1"/>
          </p:cNvSpPr>
          <p:nvPr/>
        </p:nvSpPr>
        <p:spPr bwMode="auto">
          <a:xfrm>
            <a:off x="1524000" y="2203450"/>
            <a:ext cx="6061075" cy="1933575"/>
          </a:xfrm>
          <a:prstGeom prst="rect">
            <a:avLst/>
          </a:prstGeom>
          <a:noFill/>
          <a:ln w="12700">
            <a:solidFill>
              <a:schemeClr val="tx1"/>
            </a:solidFill>
            <a:miter lim="800000"/>
            <a:headEnd type="none" w="sm" len="sm"/>
            <a:tailEnd type="none" w="sm" len="sm"/>
          </a:ln>
          <a:effectLst/>
        </p:spPr>
        <p:txBody>
          <a:bodyPr wrap="none" anchor="ctr">
            <a:spAutoFit/>
          </a:bodyPr>
          <a:lstStyle/>
          <a:p>
            <a:r>
              <a:rPr lang="en-US"/>
              <a:t>Match(</a:t>
            </a:r>
            <a:r>
              <a:rPr lang="en-US" u="sng"/>
              <a:t>MatchID</a:t>
            </a:r>
            <a:r>
              <a:rPr lang="en-US"/>
              <a:t>, DatePlayed, Location, </a:t>
            </a:r>
            <a:r>
              <a:rPr lang="en-US" u="sng">
                <a:solidFill>
                  <a:schemeClr val="tx2"/>
                </a:solidFill>
              </a:rPr>
              <a:t>RefID</a:t>
            </a:r>
            <a:r>
              <a:rPr lang="en-US"/>
              <a:t>)</a:t>
            </a:r>
          </a:p>
          <a:p>
            <a:r>
              <a:rPr lang="en-US"/>
              <a:t>Score(</a:t>
            </a:r>
            <a:r>
              <a:rPr lang="en-US" u="sng"/>
              <a:t>MatchID</a:t>
            </a:r>
            <a:r>
              <a:rPr lang="en-US"/>
              <a:t>, </a:t>
            </a:r>
            <a:r>
              <a:rPr lang="en-US" u="sng"/>
              <a:t>TeamID</a:t>
            </a:r>
            <a:r>
              <a:rPr lang="en-US"/>
              <a:t>, Score)</a:t>
            </a:r>
          </a:p>
          <a:p>
            <a:r>
              <a:rPr lang="en-US"/>
              <a:t>Referee(</a:t>
            </a:r>
            <a:r>
              <a:rPr lang="en-US" u="sng"/>
              <a:t>RefID</a:t>
            </a:r>
            <a:r>
              <a:rPr lang="en-US"/>
              <a:t>, Phone, Address)</a:t>
            </a:r>
          </a:p>
          <a:p>
            <a:r>
              <a:rPr lang="en-US"/>
              <a:t>Team(</a:t>
            </a:r>
            <a:r>
              <a:rPr lang="en-US" u="sng"/>
              <a:t>TeamID</a:t>
            </a:r>
            <a:r>
              <a:rPr lang="en-US"/>
              <a:t>, Name, Sponsor)</a:t>
            </a:r>
          </a:p>
          <a:p>
            <a:r>
              <a:rPr lang="en-US"/>
              <a:t>Player(</a:t>
            </a:r>
            <a:r>
              <a:rPr lang="en-US" u="sng"/>
              <a:t>PlayerID</a:t>
            </a:r>
            <a:r>
              <a:rPr lang="en-US"/>
              <a:t>, Name, Phone, DoB, </a:t>
            </a:r>
            <a:r>
              <a:rPr lang="en-US" u="sng">
                <a:solidFill>
                  <a:schemeClr val="tx2"/>
                </a:solidFill>
              </a:rPr>
              <a:t>TeamID</a:t>
            </a:r>
            <a:r>
              <a:rPr lang="en-US"/>
              <a:t>)</a:t>
            </a:r>
          </a:p>
          <a:p>
            <a:r>
              <a:rPr lang="en-US"/>
              <a:t>PlayerStats(</a:t>
            </a:r>
            <a:r>
              <a:rPr lang="en-US" u="sng"/>
              <a:t>MatchID</a:t>
            </a:r>
            <a:r>
              <a:rPr lang="en-US"/>
              <a:t>, </a:t>
            </a:r>
            <a:r>
              <a:rPr lang="en-US" u="sng"/>
              <a:t>PlayerID</a:t>
            </a:r>
            <a:r>
              <a:rPr lang="en-US"/>
              <a:t>, Points, Penalties)</a:t>
            </a:r>
          </a:p>
        </p:txBody>
      </p:sp>
      <p:sp>
        <p:nvSpPr>
          <p:cNvPr id="991237" name="Text Box 5"/>
          <p:cNvSpPr txBox="1">
            <a:spLocks noChangeArrowheads="1"/>
          </p:cNvSpPr>
          <p:nvPr/>
        </p:nvSpPr>
        <p:spPr bwMode="auto">
          <a:xfrm>
            <a:off x="647700" y="4724400"/>
            <a:ext cx="7848600" cy="1311275"/>
          </a:xfrm>
          <a:prstGeom prst="rect">
            <a:avLst/>
          </a:prstGeom>
          <a:noFill/>
          <a:ln w="28575">
            <a:noFill/>
            <a:miter lim="800000"/>
            <a:headEnd type="none" w="sm" len="sm"/>
            <a:tailEnd type="none" w="sm" len="lg"/>
          </a:ln>
          <a:effectLst/>
        </p:spPr>
        <p:txBody>
          <a:bodyPr anchor="ctr">
            <a:spAutoFit/>
          </a:bodyPr>
          <a:lstStyle/>
          <a:p>
            <a:r>
              <a:rPr lang="en-US" i="1">
                <a:solidFill>
                  <a:schemeClr val="tx2"/>
                </a:solidFill>
              </a:rPr>
              <a:t>To handle the many-to-many relationship, we need to make</a:t>
            </a:r>
          </a:p>
          <a:p>
            <a:r>
              <a:rPr lang="en-US" i="1">
                <a:solidFill>
                  <a:schemeClr val="tx2"/>
                </a:solidFill>
              </a:rPr>
              <a:t>RefID and TeamID keys. But if you leave them in the same</a:t>
            </a:r>
          </a:p>
          <a:p>
            <a:r>
              <a:rPr lang="en-US" i="1">
                <a:solidFill>
                  <a:schemeClr val="tx2"/>
                </a:solidFill>
              </a:rPr>
              <a:t>tables, the tables are not in 3NF. DatePlayed does not depend</a:t>
            </a:r>
          </a:p>
          <a:p>
            <a:r>
              <a:rPr lang="en-US" i="1">
                <a:solidFill>
                  <a:schemeClr val="tx2"/>
                </a:solidFill>
              </a:rPr>
              <a:t>on RefID. Player Name does not depend on TeamID.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82" name="Rectangle 2"/>
          <p:cNvSpPr>
            <a:spLocks noGrp="1" noChangeArrowheads="1"/>
          </p:cNvSpPr>
          <p:nvPr>
            <p:ph type="title"/>
          </p:nvPr>
        </p:nvSpPr>
        <p:spPr/>
        <p:txBody>
          <a:bodyPr/>
          <a:lstStyle/>
          <a:p>
            <a:r>
              <a:rPr lang="en-US"/>
              <a:t>Business Rules 2: Normalized</a:t>
            </a:r>
          </a:p>
        </p:txBody>
      </p:sp>
      <p:sp>
        <p:nvSpPr>
          <p:cNvPr id="993283" name="Text Box 3"/>
          <p:cNvSpPr txBox="1">
            <a:spLocks noChangeArrowheads="1"/>
          </p:cNvSpPr>
          <p:nvPr/>
        </p:nvSpPr>
        <p:spPr bwMode="auto">
          <a:xfrm>
            <a:off x="1066800" y="3276600"/>
            <a:ext cx="7118350" cy="2238375"/>
          </a:xfrm>
          <a:prstGeom prst="rect">
            <a:avLst/>
          </a:prstGeom>
          <a:noFill/>
          <a:ln w="12700">
            <a:solidFill>
              <a:schemeClr val="tx1"/>
            </a:solidFill>
            <a:miter lim="800000"/>
            <a:headEnd type="none" w="sm" len="sm"/>
            <a:tailEnd type="none" w="sm" len="sm"/>
          </a:ln>
          <a:effectLst/>
        </p:spPr>
        <p:txBody>
          <a:bodyPr wrap="none" anchor="ctr">
            <a:spAutoFit/>
          </a:bodyPr>
          <a:lstStyle/>
          <a:p>
            <a:r>
              <a:rPr lang="en-US"/>
              <a:t>Match(</a:t>
            </a:r>
            <a:r>
              <a:rPr lang="en-US" u="sng"/>
              <a:t>MatchID</a:t>
            </a:r>
            <a:r>
              <a:rPr lang="en-US"/>
              <a:t>, DatePlayed, Location)</a:t>
            </a:r>
          </a:p>
          <a:p>
            <a:r>
              <a:rPr lang="en-US">
                <a:solidFill>
                  <a:schemeClr val="tx2"/>
                </a:solidFill>
              </a:rPr>
              <a:t>RefereeMatch(</a:t>
            </a:r>
            <a:r>
              <a:rPr lang="en-US" u="sng">
                <a:solidFill>
                  <a:schemeClr val="tx2"/>
                </a:solidFill>
              </a:rPr>
              <a:t>MatchID</a:t>
            </a:r>
            <a:r>
              <a:rPr lang="en-US">
                <a:solidFill>
                  <a:schemeClr val="tx2"/>
                </a:solidFill>
              </a:rPr>
              <a:t>, </a:t>
            </a:r>
            <a:r>
              <a:rPr lang="en-US" u="sng">
                <a:solidFill>
                  <a:schemeClr val="tx2"/>
                </a:solidFill>
              </a:rPr>
              <a:t>RefID</a:t>
            </a:r>
            <a:r>
              <a:rPr lang="en-US">
                <a:solidFill>
                  <a:schemeClr val="tx2"/>
                </a:solidFill>
              </a:rPr>
              <a:t>)</a:t>
            </a:r>
            <a:endParaRPr lang="en-US"/>
          </a:p>
          <a:p>
            <a:r>
              <a:rPr lang="en-US"/>
              <a:t>Score(</a:t>
            </a:r>
            <a:r>
              <a:rPr lang="en-US" u="sng"/>
              <a:t>MatchID</a:t>
            </a:r>
            <a:r>
              <a:rPr lang="en-US"/>
              <a:t>, </a:t>
            </a:r>
            <a:r>
              <a:rPr lang="en-US" u="sng"/>
              <a:t>TeamID</a:t>
            </a:r>
            <a:r>
              <a:rPr lang="en-US"/>
              <a:t>, Score)</a:t>
            </a:r>
          </a:p>
          <a:p>
            <a:r>
              <a:rPr lang="en-US"/>
              <a:t>Referee(</a:t>
            </a:r>
            <a:r>
              <a:rPr lang="en-US" u="sng"/>
              <a:t>RefID</a:t>
            </a:r>
            <a:r>
              <a:rPr lang="en-US"/>
              <a:t>, Phone, Address)</a:t>
            </a:r>
          </a:p>
          <a:p>
            <a:r>
              <a:rPr lang="en-US"/>
              <a:t>Team(</a:t>
            </a:r>
            <a:r>
              <a:rPr lang="en-US" u="sng"/>
              <a:t>TeamID</a:t>
            </a:r>
            <a:r>
              <a:rPr lang="en-US"/>
              <a:t>, Name, Sponsor)</a:t>
            </a:r>
          </a:p>
          <a:p>
            <a:r>
              <a:rPr lang="en-US"/>
              <a:t>Player(</a:t>
            </a:r>
            <a:r>
              <a:rPr lang="en-US" u="sng"/>
              <a:t>PlayerID</a:t>
            </a:r>
            <a:r>
              <a:rPr lang="en-US"/>
              <a:t>, Name, Phone, DoB)</a:t>
            </a:r>
          </a:p>
          <a:p>
            <a:r>
              <a:rPr lang="en-US"/>
              <a:t>PlayerStats(</a:t>
            </a:r>
            <a:r>
              <a:rPr lang="en-US" u="sng"/>
              <a:t>MatchID</a:t>
            </a:r>
            <a:r>
              <a:rPr lang="en-US"/>
              <a:t>, </a:t>
            </a:r>
            <a:r>
              <a:rPr lang="en-US" u="sng"/>
              <a:t>PlayerID</a:t>
            </a:r>
            <a:r>
              <a:rPr lang="en-US"/>
              <a:t>, </a:t>
            </a:r>
            <a:r>
              <a:rPr lang="en-US">
                <a:solidFill>
                  <a:schemeClr val="tx2"/>
                </a:solidFill>
              </a:rPr>
              <a:t>TeamID</a:t>
            </a:r>
            <a:r>
              <a:rPr lang="en-US"/>
              <a:t>, Points, Penalties)</a:t>
            </a:r>
          </a:p>
        </p:txBody>
      </p:sp>
      <p:sp>
        <p:nvSpPr>
          <p:cNvPr id="993284" name="Text Box 4"/>
          <p:cNvSpPr txBox="1">
            <a:spLocks noChangeArrowheads="1"/>
          </p:cNvSpPr>
          <p:nvPr/>
        </p:nvSpPr>
        <p:spPr bwMode="auto">
          <a:xfrm>
            <a:off x="1314450" y="1595606"/>
            <a:ext cx="5968429" cy="1015663"/>
          </a:xfrm>
          <a:prstGeom prst="rect">
            <a:avLst/>
          </a:prstGeom>
          <a:noFill/>
          <a:ln w="12700">
            <a:noFill/>
            <a:miter lim="800000"/>
            <a:headEnd type="none" w="sm" len="sm"/>
            <a:tailEnd type="none" w="sm" len="sm"/>
          </a:ln>
          <a:effectLst/>
        </p:spPr>
        <p:txBody>
          <a:bodyPr wrap="none" anchor="ctr">
            <a:spAutoFit/>
          </a:bodyPr>
          <a:lstStyle/>
          <a:p>
            <a:pPr>
              <a:tabLst>
                <a:tab pos="452438" algn="l"/>
              </a:tabLst>
            </a:pPr>
            <a:r>
              <a:rPr lang="en-US" i="1" dirty="0"/>
              <a:t>There can be several referees per match.</a:t>
            </a:r>
          </a:p>
          <a:p>
            <a:pPr>
              <a:tabLst>
                <a:tab pos="452438" algn="l"/>
              </a:tabLst>
            </a:pPr>
            <a:r>
              <a:rPr lang="en-US" i="1" dirty="0"/>
              <a:t>A player can play on several teams (substitute),</a:t>
            </a:r>
          </a:p>
          <a:p>
            <a:pPr>
              <a:tabLst>
                <a:tab pos="452438" algn="l"/>
              </a:tabLst>
            </a:pPr>
            <a:r>
              <a:rPr lang="en-US" i="1" dirty="0"/>
              <a:t>but only on one team per match.</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5330" name="Rectangle 2"/>
          <p:cNvSpPr>
            <a:spLocks noGrp="1" noChangeArrowheads="1"/>
          </p:cNvSpPr>
          <p:nvPr>
            <p:ph type="title"/>
          </p:nvPr>
        </p:nvSpPr>
        <p:spPr/>
        <p:txBody>
          <a:bodyPr/>
          <a:lstStyle/>
          <a:p>
            <a:r>
              <a:rPr lang="en-US"/>
              <a:t>Converting a Class Diagram</a:t>
            </a:r>
            <a:br>
              <a:rPr lang="en-US"/>
            </a:br>
            <a:r>
              <a:rPr lang="en-US"/>
              <a:t>to Normalized Tables</a:t>
            </a:r>
          </a:p>
        </p:txBody>
      </p:sp>
      <p:grpSp>
        <p:nvGrpSpPr>
          <p:cNvPr id="995357" name="Group 29"/>
          <p:cNvGrpSpPr>
            <a:grpSpLocks/>
          </p:cNvGrpSpPr>
          <p:nvPr/>
        </p:nvGrpSpPr>
        <p:grpSpPr bwMode="auto">
          <a:xfrm>
            <a:off x="1828800" y="1676400"/>
            <a:ext cx="6645275" cy="3886200"/>
            <a:chOff x="1344" y="864"/>
            <a:chExt cx="4186" cy="2448"/>
          </a:xfrm>
        </p:grpSpPr>
        <p:sp>
          <p:nvSpPr>
            <p:cNvPr id="995331" name="Rectangle 3"/>
            <p:cNvSpPr>
              <a:spLocks noChangeArrowheads="1"/>
            </p:cNvSpPr>
            <p:nvPr/>
          </p:nvSpPr>
          <p:spPr bwMode="auto">
            <a:xfrm>
              <a:off x="1344" y="1296"/>
              <a:ext cx="720" cy="288"/>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pPr algn="ctr"/>
              <a:r>
                <a:rPr lang="en-US"/>
                <a:t>Supplier</a:t>
              </a:r>
            </a:p>
          </p:txBody>
        </p:sp>
        <p:sp>
          <p:nvSpPr>
            <p:cNvPr id="995332" name="Rectangle 4"/>
            <p:cNvSpPr>
              <a:spLocks noChangeArrowheads="1"/>
            </p:cNvSpPr>
            <p:nvPr/>
          </p:nvSpPr>
          <p:spPr bwMode="auto">
            <a:xfrm>
              <a:off x="2568" y="1248"/>
              <a:ext cx="720" cy="384"/>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pPr algn="ctr"/>
              <a:r>
                <a:rPr lang="en-US"/>
                <a:t>Purchase</a:t>
              </a:r>
            </a:p>
            <a:p>
              <a:pPr algn="ctr"/>
              <a:r>
                <a:rPr lang="en-US"/>
                <a:t>Order</a:t>
              </a:r>
            </a:p>
          </p:txBody>
        </p:sp>
        <p:sp>
          <p:nvSpPr>
            <p:cNvPr id="995333" name="Rectangle 5"/>
            <p:cNvSpPr>
              <a:spLocks noChangeArrowheads="1"/>
            </p:cNvSpPr>
            <p:nvPr/>
          </p:nvSpPr>
          <p:spPr bwMode="auto">
            <a:xfrm>
              <a:off x="2568" y="2160"/>
              <a:ext cx="720" cy="288"/>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pPr algn="ctr"/>
              <a:r>
                <a:rPr lang="en-US"/>
                <a:t>Item</a:t>
              </a:r>
            </a:p>
          </p:txBody>
        </p:sp>
        <p:sp>
          <p:nvSpPr>
            <p:cNvPr id="995334" name="Rectangle 6"/>
            <p:cNvSpPr>
              <a:spLocks noChangeArrowheads="1"/>
            </p:cNvSpPr>
            <p:nvPr/>
          </p:nvSpPr>
          <p:spPr bwMode="auto">
            <a:xfrm>
              <a:off x="1488" y="2928"/>
              <a:ext cx="816" cy="384"/>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pPr algn="ctr"/>
              <a:r>
                <a:rPr lang="en-US"/>
                <a:t>Raw</a:t>
              </a:r>
            </a:p>
            <a:p>
              <a:pPr algn="ctr"/>
              <a:r>
                <a:rPr lang="en-US"/>
                <a:t>Materials</a:t>
              </a:r>
            </a:p>
          </p:txBody>
        </p:sp>
        <p:sp>
          <p:nvSpPr>
            <p:cNvPr id="995335" name="Rectangle 7"/>
            <p:cNvSpPr>
              <a:spLocks noChangeArrowheads="1"/>
            </p:cNvSpPr>
            <p:nvPr/>
          </p:nvSpPr>
          <p:spPr bwMode="auto">
            <a:xfrm>
              <a:off x="2448" y="2928"/>
              <a:ext cx="960" cy="384"/>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pPr algn="ctr"/>
              <a:r>
                <a:rPr lang="en-US"/>
                <a:t>Assembled</a:t>
              </a:r>
            </a:p>
            <a:p>
              <a:pPr algn="ctr"/>
              <a:r>
                <a:rPr lang="en-US"/>
                <a:t>Components</a:t>
              </a:r>
            </a:p>
          </p:txBody>
        </p:sp>
        <p:sp>
          <p:nvSpPr>
            <p:cNvPr id="995336" name="Rectangle 8"/>
            <p:cNvSpPr>
              <a:spLocks noChangeArrowheads="1"/>
            </p:cNvSpPr>
            <p:nvPr/>
          </p:nvSpPr>
          <p:spPr bwMode="auto">
            <a:xfrm>
              <a:off x="3552" y="2928"/>
              <a:ext cx="816" cy="384"/>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pPr algn="ctr"/>
              <a:r>
                <a:rPr lang="en-US"/>
                <a:t>Office</a:t>
              </a:r>
            </a:p>
            <a:p>
              <a:pPr algn="ctr"/>
              <a:r>
                <a:rPr lang="en-US"/>
                <a:t>Supplies</a:t>
              </a:r>
            </a:p>
          </p:txBody>
        </p:sp>
        <p:cxnSp>
          <p:nvCxnSpPr>
            <p:cNvPr id="995337" name="AutoShape 9"/>
            <p:cNvCxnSpPr>
              <a:cxnSpLocks noChangeShapeType="1"/>
              <a:stCxn id="995331" idx="3"/>
              <a:endCxn id="995332" idx="1"/>
            </p:cNvCxnSpPr>
            <p:nvPr/>
          </p:nvCxnSpPr>
          <p:spPr bwMode="auto">
            <a:xfrm>
              <a:off x="2064" y="1440"/>
              <a:ext cx="504" cy="0"/>
            </a:xfrm>
            <a:prstGeom prst="straightConnector1">
              <a:avLst/>
            </a:prstGeom>
            <a:noFill/>
            <a:ln w="12700">
              <a:solidFill>
                <a:schemeClr val="tx1"/>
              </a:solidFill>
              <a:round/>
              <a:headEnd type="none" w="sm" len="sm"/>
              <a:tailEnd type="none" w="med" len="lg"/>
            </a:ln>
            <a:effectLst/>
          </p:spPr>
        </p:cxnSp>
        <p:cxnSp>
          <p:nvCxnSpPr>
            <p:cNvPr id="995338" name="AutoShape 10"/>
            <p:cNvCxnSpPr>
              <a:cxnSpLocks noChangeShapeType="1"/>
              <a:stCxn id="995332" idx="2"/>
              <a:endCxn id="995333" idx="0"/>
            </p:cNvCxnSpPr>
            <p:nvPr/>
          </p:nvCxnSpPr>
          <p:spPr bwMode="auto">
            <a:xfrm>
              <a:off x="2928" y="1632"/>
              <a:ext cx="0" cy="528"/>
            </a:xfrm>
            <a:prstGeom prst="straightConnector1">
              <a:avLst/>
            </a:prstGeom>
            <a:noFill/>
            <a:ln w="12700">
              <a:solidFill>
                <a:schemeClr val="tx1"/>
              </a:solidFill>
              <a:round/>
              <a:headEnd type="none" w="med" len="lg"/>
              <a:tailEnd type="none" w="med" len="lg"/>
            </a:ln>
            <a:effectLst/>
          </p:spPr>
        </p:cxnSp>
        <p:cxnSp>
          <p:nvCxnSpPr>
            <p:cNvPr id="995339" name="AutoShape 11"/>
            <p:cNvCxnSpPr>
              <a:cxnSpLocks noChangeShapeType="1"/>
              <a:stCxn id="995333" idx="2"/>
              <a:endCxn id="995335" idx="0"/>
            </p:cNvCxnSpPr>
            <p:nvPr/>
          </p:nvCxnSpPr>
          <p:spPr bwMode="auto">
            <a:xfrm>
              <a:off x="2928" y="2448"/>
              <a:ext cx="0" cy="480"/>
            </a:xfrm>
            <a:prstGeom prst="straightConnector1">
              <a:avLst/>
            </a:prstGeom>
            <a:noFill/>
            <a:ln w="12700">
              <a:solidFill>
                <a:schemeClr val="tx1"/>
              </a:solidFill>
              <a:round/>
              <a:headEnd type="none" w="sm" len="sm"/>
              <a:tailEnd type="none" w="sm" len="sm"/>
            </a:ln>
            <a:effectLst/>
          </p:spPr>
        </p:cxnSp>
        <p:sp>
          <p:nvSpPr>
            <p:cNvPr id="995340" name="Rectangle 12"/>
            <p:cNvSpPr>
              <a:spLocks noChangeArrowheads="1"/>
            </p:cNvSpPr>
            <p:nvPr/>
          </p:nvSpPr>
          <p:spPr bwMode="auto">
            <a:xfrm>
              <a:off x="3840" y="1296"/>
              <a:ext cx="720" cy="288"/>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pPr algn="ctr"/>
              <a:r>
                <a:rPr lang="en-US"/>
                <a:t>Employee</a:t>
              </a:r>
            </a:p>
          </p:txBody>
        </p:sp>
        <p:cxnSp>
          <p:nvCxnSpPr>
            <p:cNvPr id="995341" name="AutoShape 13"/>
            <p:cNvCxnSpPr>
              <a:cxnSpLocks noChangeShapeType="1"/>
              <a:stCxn id="995340" idx="1"/>
              <a:endCxn id="995332" idx="3"/>
            </p:cNvCxnSpPr>
            <p:nvPr/>
          </p:nvCxnSpPr>
          <p:spPr bwMode="auto">
            <a:xfrm flipH="1">
              <a:off x="3288" y="1440"/>
              <a:ext cx="552" cy="0"/>
            </a:xfrm>
            <a:prstGeom prst="straightConnector1">
              <a:avLst/>
            </a:prstGeom>
            <a:noFill/>
            <a:ln w="12700">
              <a:solidFill>
                <a:schemeClr val="tx1"/>
              </a:solidFill>
              <a:round/>
              <a:headEnd type="none" w="sm" len="sm"/>
              <a:tailEnd type="none" w="med" len="lg"/>
            </a:ln>
            <a:effectLst/>
          </p:spPr>
        </p:cxnSp>
        <p:sp>
          <p:nvSpPr>
            <p:cNvPr id="995342" name="Freeform 14"/>
            <p:cNvSpPr>
              <a:spLocks/>
            </p:cNvSpPr>
            <p:nvPr/>
          </p:nvSpPr>
          <p:spPr bwMode="auto">
            <a:xfrm>
              <a:off x="4032" y="1104"/>
              <a:ext cx="480" cy="192"/>
            </a:xfrm>
            <a:custGeom>
              <a:avLst/>
              <a:gdLst/>
              <a:ahLst/>
              <a:cxnLst>
                <a:cxn ang="0">
                  <a:pos x="480" y="192"/>
                </a:cxn>
                <a:cxn ang="0">
                  <a:pos x="480" y="0"/>
                </a:cxn>
                <a:cxn ang="0">
                  <a:pos x="0" y="0"/>
                </a:cxn>
                <a:cxn ang="0">
                  <a:pos x="0" y="192"/>
                </a:cxn>
              </a:cxnLst>
              <a:rect l="0" t="0" r="r" b="b"/>
              <a:pathLst>
                <a:path w="480" h="192">
                  <a:moveTo>
                    <a:pt x="480" y="192"/>
                  </a:moveTo>
                  <a:lnTo>
                    <a:pt x="480" y="0"/>
                  </a:lnTo>
                  <a:lnTo>
                    <a:pt x="0" y="0"/>
                  </a:lnTo>
                  <a:lnTo>
                    <a:pt x="0" y="192"/>
                  </a:lnTo>
                </a:path>
              </a:pathLst>
            </a:custGeom>
            <a:noFill/>
            <a:ln w="12700" cap="flat" cmpd="sng">
              <a:solidFill>
                <a:schemeClr val="tx1"/>
              </a:solidFill>
              <a:prstDash val="solid"/>
              <a:round/>
              <a:headEnd type="none" w="sm" len="sm"/>
              <a:tailEnd type="none" w="med" len="med"/>
            </a:ln>
            <a:effectLst/>
          </p:spPr>
          <p:txBody>
            <a:bodyPr wrap="none" anchor="ctr"/>
            <a:lstStyle/>
            <a:p>
              <a:endParaRPr lang="en-US"/>
            </a:p>
          </p:txBody>
        </p:sp>
        <p:sp>
          <p:nvSpPr>
            <p:cNvPr id="995343" name="Text Box 15"/>
            <p:cNvSpPr txBox="1">
              <a:spLocks noChangeArrowheads="1"/>
            </p:cNvSpPr>
            <p:nvPr/>
          </p:nvSpPr>
          <p:spPr bwMode="auto">
            <a:xfrm>
              <a:off x="3936" y="864"/>
              <a:ext cx="708" cy="231"/>
            </a:xfrm>
            <a:prstGeom prst="rect">
              <a:avLst/>
            </a:prstGeom>
            <a:noFill/>
            <a:ln w="12700">
              <a:noFill/>
              <a:miter lim="800000"/>
              <a:headEnd type="none" w="sm" len="sm"/>
              <a:tailEnd type="none" w="sm" len="sm"/>
            </a:ln>
            <a:effectLst/>
          </p:spPr>
          <p:txBody>
            <a:bodyPr wrap="none">
              <a:spAutoFit/>
            </a:bodyPr>
            <a:lstStyle/>
            <a:p>
              <a:r>
                <a:rPr lang="en-US" sz="1800"/>
                <a:t>Manager</a:t>
              </a:r>
            </a:p>
          </p:txBody>
        </p:sp>
        <p:sp>
          <p:nvSpPr>
            <p:cNvPr id="995344" name="Text Box 16"/>
            <p:cNvSpPr txBox="1">
              <a:spLocks noChangeArrowheads="1"/>
            </p:cNvSpPr>
            <p:nvPr/>
          </p:nvSpPr>
          <p:spPr bwMode="auto">
            <a:xfrm>
              <a:off x="2052" y="1248"/>
              <a:ext cx="196" cy="231"/>
            </a:xfrm>
            <a:prstGeom prst="rect">
              <a:avLst/>
            </a:prstGeom>
            <a:noFill/>
            <a:ln w="12700">
              <a:noFill/>
              <a:miter lim="800000"/>
              <a:headEnd type="none" w="sm" len="sm"/>
              <a:tailEnd type="none" w="sm" len="sm"/>
            </a:ln>
            <a:effectLst/>
          </p:spPr>
          <p:txBody>
            <a:bodyPr wrap="none" anchor="ctr">
              <a:spAutoFit/>
            </a:bodyPr>
            <a:lstStyle/>
            <a:p>
              <a:pPr algn="ctr"/>
              <a:r>
                <a:rPr lang="en-US" sz="1800"/>
                <a:t>1</a:t>
              </a:r>
            </a:p>
          </p:txBody>
        </p:sp>
        <p:sp>
          <p:nvSpPr>
            <p:cNvPr id="995345" name="Text Box 17"/>
            <p:cNvSpPr txBox="1">
              <a:spLocks noChangeArrowheads="1"/>
            </p:cNvSpPr>
            <p:nvPr/>
          </p:nvSpPr>
          <p:spPr bwMode="auto">
            <a:xfrm>
              <a:off x="2400" y="1248"/>
              <a:ext cx="172" cy="231"/>
            </a:xfrm>
            <a:prstGeom prst="rect">
              <a:avLst/>
            </a:prstGeom>
            <a:noFill/>
            <a:ln w="12700">
              <a:noFill/>
              <a:miter lim="800000"/>
              <a:headEnd type="none" w="sm" len="sm"/>
              <a:tailEnd type="none" w="sm" len="sm"/>
            </a:ln>
            <a:effectLst/>
          </p:spPr>
          <p:txBody>
            <a:bodyPr wrap="none" anchor="ctr">
              <a:spAutoFit/>
            </a:bodyPr>
            <a:lstStyle/>
            <a:p>
              <a:pPr algn="ctr"/>
              <a:r>
                <a:rPr lang="en-US" sz="1800"/>
                <a:t>*</a:t>
              </a:r>
            </a:p>
          </p:txBody>
        </p:sp>
        <p:sp>
          <p:nvSpPr>
            <p:cNvPr id="995346" name="Text Box 18"/>
            <p:cNvSpPr txBox="1">
              <a:spLocks noChangeArrowheads="1"/>
            </p:cNvSpPr>
            <p:nvPr/>
          </p:nvSpPr>
          <p:spPr bwMode="auto">
            <a:xfrm>
              <a:off x="3648" y="1200"/>
              <a:ext cx="196" cy="231"/>
            </a:xfrm>
            <a:prstGeom prst="rect">
              <a:avLst/>
            </a:prstGeom>
            <a:noFill/>
            <a:ln w="12700">
              <a:noFill/>
              <a:miter lim="800000"/>
              <a:headEnd type="none" w="sm" len="sm"/>
              <a:tailEnd type="none" w="sm" len="sm"/>
            </a:ln>
            <a:effectLst/>
          </p:spPr>
          <p:txBody>
            <a:bodyPr wrap="none" anchor="ctr">
              <a:spAutoFit/>
            </a:bodyPr>
            <a:lstStyle/>
            <a:p>
              <a:pPr algn="ctr"/>
              <a:r>
                <a:rPr lang="en-US" sz="1800"/>
                <a:t>1</a:t>
              </a:r>
            </a:p>
          </p:txBody>
        </p:sp>
        <p:sp>
          <p:nvSpPr>
            <p:cNvPr id="995347" name="Text Box 19"/>
            <p:cNvSpPr txBox="1">
              <a:spLocks noChangeArrowheads="1"/>
            </p:cNvSpPr>
            <p:nvPr/>
          </p:nvSpPr>
          <p:spPr bwMode="auto">
            <a:xfrm>
              <a:off x="3344" y="1200"/>
              <a:ext cx="172" cy="231"/>
            </a:xfrm>
            <a:prstGeom prst="rect">
              <a:avLst/>
            </a:prstGeom>
            <a:noFill/>
            <a:ln w="12700">
              <a:noFill/>
              <a:miter lim="800000"/>
              <a:headEnd type="none" w="sm" len="sm"/>
              <a:tailEnd type="none" w="sm" len="sm"/>
            </a:ln>
            <a:effectLst/>
          </p:spPr>
          <p:txBody>
            <a:bodyPr wrap="none" anchor="ctr">
              <a:spAutoFit/>
            </a:bodyPr>
            <a:lstStyle/>
            <a:p>
              <a:pPr algn="ctr"/>
              <a:r>
                <a:rPr lang="en-US" sz="1800"/>
                <a:t>*</a:t>
              </a:r>
            </a:p>
          </p:txBody>
        </p:sp>
        <p:sp>
          <p:nvSpPr>
            <p:cNvPr id="995348" name="Text Box 20"/>
            <p:cNvSpPr txBox="1">
              <a:spLocks noChangeArrowheads="1"/>
            </p:cNvSpPr>
            <p:nvPr/>
          </p:nvSpPr>
          <p:spPr bwMode="auto">
            <a:xfrm>
              <a:off x="2960" y="1632"/>
              <a:ext cx="172" cy="231"/>
            </a:xfrm>
            <a:prstGeom prst="rect">
              <a:avLst/>
            </a:prstGeom>
            <a:noFill/>
            <a:ln w="12700">
              <a:noFill/>
              <a:miter lim="800000"/>
              <a:headEnd type="none" w="sm" len="sm"/>
              <a:tailEnd type="none" w="sm" len="sm"/>
            </a:ln>
            <a:effectLst/>
          </p:spPr>
          <p:txBody>
            <a:bodyPr wrap="none" anchor="ctr">
              <a:spAutoFit/>
            </a:bodyPr>
            <a:lstStyle/>
            <a:p>
              <a:pPr algn="ctr"/>
              <a:r>
                <a:rPr lang="en-US" sz="1800"/>
                <a:t>*</a:t>
              </a:r>
            </a:p>
          </p:txBody>
        </p:sp>
        <p:sp>
          <p:nvSpPr>
            <p:cNvPr id="995349" name="Text Box 21"/>
            <p:cNvSpPr txBox="1">
              <a:spLocks noChangeArrowheads="1"/>
            </p:cNvSpPr>
            <p:nvPr/>
          </p:nvSpPr>
          <p:spPr bwMode="auto">
            <a:xfrm>
              <a:off x="2960" y="1920"/>
              <a:ext cx="172" cy="231"/>
            </a:xfrm>
            <a:prstGeom prst="rect">
              <a:avLst/>
            </a:prstGeom>
            <a:noFill/>
            <a:ln w="12700">
              <a:noFill/>
              <a:miter lim="800000"/>
              <a:headEnd type="none" w="sm" len="sm"/>
              <a:tailEnd type="none" w="sm" len="sm"/>
            </a:ln>
            <a:effectLst/>
          </p:spPr>
          <p:txBody>
            <a:bodyPr wrap="none" anchor="ctr">
              <a:spAutoFit/>
            </a:bodyPr>
            <a:lstStyle/>
            <a:p>
              <a:pPr algn="ctr"/>
              <a:r>
                <a:rPr lang="en-US" sz="1800"/>
                <a:t>*</a:t>
              </a:r>
            </a:p>
          </p:txBody>
        </p:sp>
        <p:sp>
          <p:nvSpPr>
            <p:cNvPr id="995350" name="Text Box 22"/>
            <p:cNvSpPr txBox="1">
              <a:spLocks noChangeArrowheads="1"/>
            </p:cNvSpPr>
            <p:nvPr/>
          </p:nvSpPr>
          <p:spPr bwMode="auto">
            <a:xfrm>
              <a:off x="4571" y="2832"/>
              <a:ext cx="959" cy="288"/>
            </a:xfrm>
            <a:prstGeom prst="rect">
              <a:avLst/>
            </a:prstGeom>
            <a:noFill/>
            <a:ln w="12700">
              <a:noFill/>
              <a:miter lim="800000"/>
              <a:headEnd type="none" w="sm" len="sm"/>
              <a:tailEnd type="none" w="sm" len="sm"/>
            </a:ln>
            <a:effectLst/>
          </p:spPr>
          <p:txBody>
            <a:bodyPr wrap="none" anchor="ctr">
              <a:spAutoFit/>
            </a:bodyPr>
            <a:lstStyle/>
            <a:p>
              <a:pPr algn="ctr"/>
              <a:r>
                <a:rPr lang="en-US" sz="2400" i="1"/>
                <a:t>subtypes</a:t>
              </a:r>
            </a:p>
          </p:txBody>
        </p:sp>
        <p:sp>
          <p:nvSpPr>
            <p:cNvPr id="995351" name="Text Box 23"/>
            <p:cNvSpPr txBox="1">
              <a:spLocks noChangeArrowheads="1"/>
            </p:cNvSpPr>
            <p:nvPr/>
          </p:nvSpPr>
          <p:spPr bwMode="auto">
            <a:xfrm>
              <a:off x="4512" y="1104"/>
              <a:ext cx="196" cy="231"/>
            </a:xfrm>
            <a:prstGeom prst="rect">
              <a:avLst/>
            </a:prstGeom>
            <a:noFill/>
            <a:ln w="12700">
              <a:noFill/>
              <a:miter lim="800000"/>
              <a:headEnd type="none" w="sm" len="sm"/>
              <a:tailEnd type="none" w="sm" len="sm"/>
            </a:ln>
            <a:effectLst/>
          </p:spPr>
          <p:txBody>
            <a:bodyPr wrap="none" anchor="ctr">
              <a:spAutoFit/>
            </a:bodyPr>
            <a:lstStyle/>
            <a:p>
              <a:pPr algn="ctr"/>
              <a:r>
                <a:rPr lang="en-US" sz="1800"/>
                <a:t>1</a:t>
              </a:r>
            </a:p>
          </p:txBody>
        </p:sp>
        <p:sp>
          <p:nvSpPr>
            <p:cNvPr id="995352" name="Text Box 24"/>
            <p:cNvSpPr txBox="1">
              <a:spLocks noChangeArrowheads="1"/>
            </p:cNvSpPr>
            <p:nvPr/>
          </p:nvSpPr>
          <p:spPr bwMode="auto">
            <a:xfrm>
              <a:off x="3888" y="1104"/>
              <a:ext cx="172" cy="231"/>
            </a:xfrm>
            <a:prstGeom prst="rect">
              <a:avLst/>
            </a:prstGeom>
            <a:noFill/>
            <a:ln w="12700">
              <a:noFill/>
              <a:miter lim="800000"/>
              <a:headEnd type="none" w="sm" len="sm"/>
              <a:tailEnd type="none" w="sm" len="sm"/>
            </a:ln>
            <a:effectLst/>
          </p:spPr>
          <p:txBody>
            <a:bodyPr wrap="none" anchor="ctr">
              <a:spAutoFit/>
            </a:bodyPr>
            <a:lstStyle/>
            <a:p>
              <a:pPr algn="ctr"/>
              <a:r>
                <a:rPr lang="en-US" sz="1800"/>
                <a:t>*</a:t>
              </a:r>
            </a:p>
          </p:txBody>
        </p:sp>
        <p:sp>
          <p:nvSpPr>
            <p:cNvPr id="995353" name="Line 25"/>
            <p:cNvSpPr>
              <a:spLocks noChangeShapeType="1"/>
            </p:cNvSpPr>
            <p:nvPr/>
          </p:nvSpPr>
          <p:spPr bwMode="auto">
            <a:xfrm>
              <a:off x="1872" y="2688"/>
              <a:ext cx="2208" cy="0"/>
            </a:xfrm>
            <a:prstGeom prst="line">
              <a:avLst/>
            </a:prstGeom>
            <a:noFill/>
            <a:ln w="12700">
              <a:solidFill>
                <a:schemeClr val="tx1"/>
              </a:solidFill>
              <a:round/>
              <a:headEnd/>
              <a:tailEnd/>
            </a:ln>
            <a:effectLst/>
          </p:spPr>
          <p:txBody>
            <a:bodyPr wrap="none" anchor="ctr">
              <a:spAutoFit/>
            </a:bodyPr>
            <a:lstStyle/>
            <a:p>
              <a:endParaRPr lang="en-US"/>
            </a:p>
          </p:txBody>
        </p:sp>
        <p:sp>
          <p:nvSpPr>
            <p:cNvPr id="995354" name="Line 26"/>
            <p:cNvSpPr>
              <a:spLocks noChangeShapeType="1"/>
            </p:cNvSpPr>
            <p:nvPr/>
          </p:nvSpPr>
          <p:spPr bwMode="auto">
            <a:xfrm>
              <a:off x="1872" y="2688"/>
              <a:ext cx="0" cy="240"/>
            </a:xfrm>
            <a:prstGeom prst="line">
              <a:avLst/>
            </a:prstGeom>
            <a:noFill/>
            <a:ln w="12700">
              <a:solidFill>
                <a:schemeClr val="tx1"/>
              </a:solidFill>
              <a:round/>
              <a:headEnd/>
              <a:tailEnd/>
            </a:ln>
            <a:effectLst/>
          </p:spPr>
          <p:txBody>
            <a:bodyPr wrap="none" anchor="ctr">
              <a:spAutoFit/>
            </a:bodyPr>
            <a:lstStyle/>
            <a:p>
              <a:endParaRPr lang="en-US"/>
            </a:p>
          </p:txBody>
        </p:sp>
        <p:sp>
          <p:nvSpPr>
            <p:cNvPr id="995355" name="Line 27"/>
            <p:cNvSpPr>
              <a:spLocks noChangeShapeType="1"/>
            </p:cNvSpPr>
            <p:nvPr/>
          </p:nvSpPr>
          <p:spPr bwMode="auto">
            <a:xfrm>
              <a:off x="4080" y="2688"/>
              <a:ext cx="0" cy="240"/>
            </a:xfrm>
            <a:prstGeom prst="line">
              <a:avLst/>
            </a:prstGeom>
            <a:noFill/>
            <a:ln w="12700">
              <a:solidFill>
                <a:schemeClr val="tx1"/>
              </a:solidFill>
              <a:round/>
              <a:headEnd/>
              <a:tailEnd/>
            </a:ln>
            <a:effectLst/>
          </p:spPr>
          <p:txBody>
            <a:bodyPr wrap="none" anchor="ctr">
              <a:spAutoFit/>
            </a:bodyPr>
            <a:lstStyle/>
            <a:p>
              <a:endParaRPr lang="en-US"/>
            </a:p>
          </p:txBody>
        </p:sp>
        <p:sp>
          <p:nvSpPr>
            <p:cNvPr id="995356" name="AutoShape 28"/>
            <p:cNvSpPr>
              <a:spLocks noChangeArrowheads="1"/>
            </p:cNvSpPr>
            <p:nvPr/>
          </p:nvSpPr>
          <p:spPr bwMode="auto">
            <a:xfrm>
              <a:off x="2880" y="2448"/>
              <a:ext cx="96" cy="83"/>
            </a:xfrm>
            <a:prstGeom prst="triangle">
              <a:avLst>
                <a:gd name="adj" fmla="val 50000"/>
              </a:avLst>
            </a:prstGeom>
            <a:solidFill>
              <a:srgbClr val="FFFFFF"/>
            </a:solidFill>
            <a:ln w="12700">
              <a:solidFill>
                <a:schemeClr val="tx1"/>
              </a:solidFill>
              <a:miter lim="800000"/>
              <a:headEnd/>
              <a:tailEnd/>
            </a:ln>
            <a:effectLst/>
          </p:spPr>
          <p:txBody>
            <a:bodyPr wrap="none" anchor="ctr">
              <a:spAutoFit/>
            </a:bodyPr>
            <a:lstStyle/>
            <a:p>
              <a:endParaRPr lang="en-US"/>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7378" name="Rectangle 2"/>
          <p:cNvSpPr>
            <a:spLocks noGrp="1" noChangeArrowheads="1"/>
          </p:cNvSpPr>
          <p:nvPr>
            <p:ph type="title"/>
          </p:nvPr>
        </p:nvSpPr>
        <p:spPr/>
        <p:txBody>
          <a:bodyPr/>
          <a:lstStyle/>
          <a:p>
            <a:r>
              <a:rPr lang="en-US"/>
              <a:t>One-to-Many Relationships</a:t>
            </a:r>
          </a:p>
        </p:txBody>
      </p:sp>
      <p:sp>
        <p:nvSpPr>
          <p:cNvPr id="997390" name="Text Box 14"/>
          <p:cNvSpPr txBox="1">
            <a:spLocks noChangeArrowheads="1"/>
          </p:cNvSpPr>
          <p:nvPr/>
        </p:nvSpPr>
        <p:spPr bwMode="auto">
          <a:xfrm>
            <a:off x="800100" y="4191000"/>
            <a:ext cx="7543800" cy="1917700"/>
          </a:xfrm>
          <a:prstGeom prst="rect">
            <a:avLst/>
          </a:prstGeom>
          <a:noFill/>
          <a:ln w="12700">
            <a:noFill/>
            <a:miter lim="800000"/>
            <a:headEnd type="none" w="sm" len="sm"/>
            <a:tailEnd type="none" w="sm" len="sm"/>
          </a:ln>
          <a:effectLst/>
        </p:spPr>
        <p:txBody>
          <a:bodyPr anchor="ctr">
            <a:spAutoFit/>
          </a:bodyPr>
          <a:lstStyle/>
          <a:p>
            <a:pPr>
              <a:tabLst>
                <a:tab pos="452438" algn="l"/>
              </a:tabLst>
            </a:pPr>
            <a:r>
              <a:rPr lang="en-US" sz="2400"/>
              <a:t>The many side becomes a key (underlined).</a:t>
            </a:r>
          </a:p>
          <a:p>
            <a:pPr>
              <a:tabLst>
                <a:tab pos="452438" algn="l"/>
              </a:tabLst>
            </a:pPr>
            <a:r>
              <a:rPr lang="en-US" sz="2400"/>
              <a:t> 	</a:t>
            </a:r>
            <a:r>
              <a:rPr lang="en-US" sz="2400">
                <a:solidFill>
                  <a:schemeClr val="tx2"/>
                </a:solidFill>
              </a:rPr>
              <a:t>Each PO has one supplier and employee.</a:t>
            </a:r>
          </a:p>
          <a:p>
            <a:pPr>
              <a:tabLst>
                <a:tab pos="452438" algn="l"/>
              </a:tabLst>
            </a:pPr>
            <a:r>
              <a:rPr lang="en-US" sz="2400">
                <a:solidFill>
                  <a:schemeClr val="tx2"/>
                </a:solidFill>
              </a:rPr>
              <a:t>	</a:t>
            </a:r>
            <a:r>
              <a:rPr lang="en-US" sz="2400" i="1">
                <a:solidFill>
                  <a:schemeClr val="tx2"/>
                </a:solidFill>
              </a:rPr>
              <a:t>(Do not key SID or EID)</a:t>
            </a:r>
            <a:endParaRPr lang="en-US" sz="2400"/>
          </a:p>
          <a:p>
            <a:pPr>
              <a:tabLst>
                <a:tab pos="452438" algn="l"/>
              </a:tabLst>
            </a:pPr>
            <a:r>
              <a:rPr lang="en-US" sz="2400"/>
              <a:t>	</a:t>
            </a:r>
            <a:r>
              <a:rPr lang="en-US" sz="2400">
                <a:solidFill>
                  <a:srgbClr val="009900"/>
                </a:solidFill>
              </a:rPr>
              <a:t>Each supplier can receive many POs. </a:t>
            </a:r>
            <a:r>
              <a:rPr lang="en-US" sz="2400" i="1">
                <a:solidFill>
                  <a:srgbClr val="009900"/>
                </a:solidFill>
              </a:rPr>
              <a:t>(Key PO)</a:t>
            </a:r>
            <a:endParaRPr lang="en-US" sz="2400"/>
          </a:p>
          <a:p>
            <a:pPr>
              <a:tabLst>
                <a:tab pos="452438" algn="l"/>
              </a:tabLst>
            </a:pPr>
            <a:r>
              <a:rPr lang="en-US" sz="2400"/>
              <a:t>	</a:t>
            </a:r>
            <a:r>
              <a:rPr lang="en-US" sz="2400">
                <a:solidFill>
                  <a:schemeClr val="hlink"/>
                </a:solidFill>
              </a:rPr>
              <a:t>Each employee can place many POs. </a:t>
            </a:r>
            <a:r>
              <a:rPr lang="en-US" sz="2400" i="1">
                <a:solidFill>
                  <a:schemeClr val="hlink"/>
                </a:solidFill>
              </a:rPr>
              <a:t>(Key PO)</a:t>
            </a:r>
            <a:endParaRPr lang="en-US" sz="2400"/>
          </a:p>
        </p:txBody>
      </p:sp>
      <p:grpSp>
        <p:nvGrpSpPr>
          <p:cNvPr id="997400" name="Group 24"/>
          <p:cNvGrpSpPr>
            <a:grpSpLocks/>
          </p:cNvGrpSpPr>
          <p:nvPr/>
        </p:nvGrpSpPr>
        <p:grpSpPr bwMode="auto">
          <a:xfrm>
            <a:off x="990600" y="1143000"/>
            <a:ext cx="7162800" cy="2743200"/>
            <a:chOff x="816" y="720"/>
            <a:chExt cx="4512" cy="1728"/>
          </a:xfrm>
        </p:grpSpPr>
        <p:sp>
          <p:nvSpPr>
            <p:cNvPr id="997379" name="Rectangle 3"/>
            <p:cNvSpPr>
              <a:spLocks noChangeArrowheads="1"/>
            </p:cNvSpPr>
            <p:nvPr/>
          </p:nvSpPr>
          <p:spPr bwMode="auto">
            <a:xfrm>
              <a:off x="816" y="864"/>
              <a:ext cx="720" cy="288"/>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pPr algn="ctr"/>
              <a:r>
                <a:rPr lang="en-US"/>
                <a:t>Supplier</a:t>
              </a:r>
            </a:p>
          </p:txBody>
        </p:sp>
        <p:sp>
          <p:nvSpPr>
            <p:cNvPr id="997380" name="Rectangle 4"/>
            <p:cNvSpPr>
              <a:spLocks noChangeArrowheads="1"/>
            </p:cNvSpPr>
            <p:nvPr/>
          </p:nvSpPr>
          <p:spPr bwMode="auto">
            <a:xfrm>
              <a:off x="2040" y="816"/>
              <a:ext cx="720" cy="384"/>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pPr algn="ctr"/>
              <a:r>
                <a:rPr lang="en-US"/>
                <a:t>Purchase</a:t>
              </a:r>
            </a:p>
            <a:p>
              <a:pPr algn="ctr"/>
              <a:r>
                <a:rPr lang="en-US"/>
                <a:t>Order</a:t>
              </a:r>
            </a:p>
          </p:txBody>
        </p:sp>
        <p:cxnSp>
          <p:nvCxnSpPr>
            <p:cNvPr id="997381" name="AutoShape 5"/>
            <p:cNvCxnSpPr>
              <a:cxnSpLocks noChangeShapeType="1"/>
              <a:stCxn id="997379" idx="3"/>
              <a:endCxn id="997380" idx="1"/>
            </p:cNvCxnSpPr>
            <p:nvPr/>
          </p:nvCxnSpPr>
          <p:spPr bwMode="auto">
            <a:xfrm>
              <a:off x="1536" y="1008"/>
              <a:ext cx="504" cy="0"/>
            </a:xfrm>
            <a:prstGeom prst="straightConnector1">
              <a:avLst/>
            </a:prstGeom>
            <a:noFill/>
            <a:ln w="12700">
              <a:solidFill>
                <a:schemeClr val="tx1"/>
              </a:solidFill>
              <a:round/>
              <a:headEnd type="none" w="sm" len="sm"/>
              <a:tailEnd type="none" w="med" len="lg"/>
            </a:ln>
            <a:effectLst/>
          </p:spPr>
        </p:cxnSp>
        <p:sp>
          <p:nvSpPr>
            <p:cNvPr id="997382" name="Text Box 6"/>
            <p:cNvSpPr txBox="1">
              <a:spLocks noChangeArrowheads="1"/>
            </p:cNvSpPr>
            <p:nvPr/>
          </p:nvSpPr>
          <p:spPr bwMode="auto">
            <a:xfrm>
              <a:off x="1488" y="720"/>
              <a:ext cx="196" cy="231"/>
            </a:xfrm>
            <a:prstGeom prst="rect">
              <a:avLst/>
            </a:prstGeom>
            <a:noFill/>
            <a:ln w="12700">
              <a:noFill/>
              <a:miter lim="800000"/>
              <a:headEnd type="none" w="sm" len="sm"/>
              <a:tailEnd type="none" w="sm" len="sm"/>
            </a:ln>
            <a:effectLst/>
          </p:spPr>
          <p:txBody>
            <a:bodyPr wrap="none" anchor="ctr">
              <a:spAutoFit/>
            </a:bodyPr>
            <a:lstStyle/>
            <a:p>
              <a:pPr algn="ctr"/>
              <a:r>
                <a:rPr lang="en-US" sz="1800"/>
                <a:t>1</a:t>
              </a:r>
            </a:p>
          </p:txBody>
        </p:sp>
        <p:sp>
          <p:nvSpPr>
            <p:cNvPr id="997383" name="Text Box 7"/>
            <p:cNvSpPr txBox="1">
              <a:spLocks noChangeArrowheads="1"/>
            </p:cNvSpPr>
            <p:nvPr/>
          </p:nvSpPr>
          <p:spPr bwMode="auto">
            <a:xfrm>
              <a:off x="1835" y="720"/>
              <a:ext cx="172" cy="231"/>
            </a:xfrm>
            <a:prstGeom prst="rect">
              <a:avLst/>
            </a:prstGeom>
            <a:noFill/>
            <a:ln w="12700">
              <a:noFill/>
              <a:miter lim="800000"/>
              <a:headEnd type="none" w="sm" len="sm"/>
              <a:tailEnd type="none" w="sm" len="sm"/>
            </a:ln>
            <a:effectLst/>
          </p:spPr>
          <p:txBody>
            <a:bodyPr wrap="none" anchor="ctr">
              <a:spAutoFit/>
            </a:bodyPr>
            <a:lstStyle/>
            <a:p>
              <a:pPr algn="ctr"/>
              <a:r>
                <a:rPr lang="en-US" sz="1800"/>
                <a:t>*</a:t>
              </a:r>
            </a:p>
          </p:txBody>
        </p:sp>
        <p:sp>
          <p:nvSpPr>
            <p:cNvPr id="997384" name="Text Box 8"/>
            <p:cNvSpPr txBox="1">
              <a:spLocks noChangeArrowheads="1"/>
            </p:cNvSpPr>
            <p:nvPr/>
          </p:nvSpPr>
          <p:spPr bwMode="auto">
            <a:xfrm>
              <a:off x="816" y="1296"/>
              <a:ext cx="4512" cy="442"/>
            </a:xfrm>
            <a:prstGeom prst="rect">
              <a:avLst/>
            </a:prstGeom>
            <a:solidFill>
              <a:srgbClr val="FF9900"/>
            </a:solidFill>
            <a:ln w="12700">
              <a:noFill/>
              <a:miter lim="800000"/>
              <a:headEnd type="none" w="sm" len="sm"/>
              <a:tailEnd type="none" w="sm" len="sm"/>
            </a:ln>
            <a:effectLst/>
          </p:spPr>
          <p:txBody>
            <a:bodyPr anchor="ctr">
              <a:spAutoFit/>
            </a:bodyPr>
            <a:lstStyle/>
            <a:p>
              <a:r>
                <a:rPr lang="en-US"/>
                <a:t>Supplier(</a:t>
              </a:r>
              <a:r>
                <a:rPr lang="en-US" u="sng"/>
                <a:t>SID</a:t>
              </a:r>
              <a:r>
                <a:rPr lang="en-US"/>
                <a:t>, Name, Address, City, State, Zip, Phone)</a:t>
              </a:r>
            </a:p>
            <a:p>
              <a:r>
                <a:rPr lang="en-US"/>
                <a:t>Employee(</a:t>
              </a:r>
              <a:r>
                <a:rPr lang="en-US" u="sng"/>
                <a:t>EID</a:t>
              </a:r>
              <a:r>
                <a:rPr lang="en-US"/>
                <a:t>, Name, Salary, Address, …)</a:t>
              </a:r>
            </a:p>
          </p:txBody>
        </p:sp>
        <p:sp>
          <p:nvSpPr>
            <p:cNvPr id="997385" name="Text Box 9"/>
            <p:cNvSpPr txBox="1">
              <a:spLocks noChangeArrowheads="1"/>
            </p:cNvSpPr>
            <p:nvPr/>
          </p:nvSpPr>
          <p:spPr bwMode="auto">
            <a:xfrm>
              <a:off x="1056" y="2035"/>
              <a:ext cx="3168" cy="250"/>
            </a:xfrm>
            <a:prstGeom prst="rect">
              <a:avLst/>
            </a:prstGeom>
            <a:noFill/>
            <a:ln w="12700">
              <a:noFill/>
              <a:miter lim="800000"/>
              <a:headEnd type="none" w="sm" len="sm"/>
              <a:tailEnd type="none" w="sm" len="sm"/>
            </a:ln>
            <a:effectLst/>
          </p:spPr>
          <p:txBody>
            <a:bodyPr anchor="ctr">
              <a:spAutoFit/>
            </a:bodyPr>
            <a:lstStyle/>
            <a:p>
              <a:r>
                <a:rPr lang="en-US"/>
                <a:t>PurchaseOrder</a:t>
              </a:r>
              <a:r>
                <a:rPr lang="en-US" u="sng"/>
                <a:t>(POID</a:t>
              </a:r>
              <a:r>
                <a:rPr lang="en-US"/>
                <a:t>, Date, SID, EID)</a:t>
              </a:r>
            </a:p>
          </p:txBody>
        </p:sp>
        <p:sp>
          <p:nvSpPr>
            <p:cNvPr id="997386" name="Rectangle 10"/>
            <p:cNvSpPr>
              <a:spLocks noChangeArrowheads="1"/>
            </p:cNvSpPr>
            <p:nvPr/>
          </p:nvSpPr>
          <p:spPr bwMode="auto">
            <a:xfrm>
              <a:off x="3312" y="864"/>
              <a:ext cx="720" cy="288"/>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pPr algn="ctr"/>
              <a:r>
                <a:rPr lang="en-US"/>
                <a:t>Employee</a:t>
              </a:r>
            </a:p>
          </p:txBody>
        </p:sp>
        <p:cxnSp>
          <p:nvCxnSpPr>
            <p:cNvPr id="997387" name="AutoShape 11"/>
            <p:cNvCxnSpPr>
              <a:cxnSpLocks noChangeShapeType="1"/>
              <a:stCxn id="997386" idx="1"/>
            </p:cNvCxnSpPr>
            <p:nvPr/>
          </p:nvCxnSpPr>
          <p:spPr bwMode="auto">
            <a:xfrm flipH="1">
              <a:off x="2760" y="1008"/>
              <a:ext cx="552" cy="0"/>
            </a:xfrm>
            <a:prstGeom prst="straightConnector1">
              <a:avLst/>
            </a:prstGeom>
            <a:noFill/>
            <a:ln w="12700">
              <a:solidFill>
                <a:schemeClr val="tx1"/>
              </a:solidFill>
              <a:round/>
              <a:headEnd type="none" w="sm" len="sm"/>
              <a:tailEnd type="none" w="med" len="lg"/>
            </a:ln>
            <a:effectLst/>
          </p:spPr>
        </p:cxnSp>
        <p:sp>
          <p:nvSpPr>
            <p:cNvPr id="997388" name="Text Box 12"/>
            <p:cNvSpPr txBox="1">
              <a:spLocks noChangeArrowheads="1"/>
            </p:cNvSpPr>
            <p:nvPr/>
          </p:nvSpPr>
          <p:spPr bwMode="auto">
            <a:xfrm>
              <a:off x="3120" y="768"/>
              <a:ext cx="196" cy="231"/>
            </a:xfrm>
            <a:prstGeom prst="rect">
              <a:avLst/>
            </a:prstGeom>
            <a:noFill/>
            <a:ln w="12700">
              <a:noFill/>
              <a:miter lim="800000"/>
              <a:headEnd type="none" w="sm" len="sm"/>
              <a:tailEnd type="none" w="sm" len="sm"/>
            </a:ln>
            <a:effectLst/>
          </p:spPr>
          <p:txBody>
            <a:bodyPr wrap="none" anchor="ctr">
              <a:spAutoFit/>
            </a:bodyPr>
            <a:lstStyle/>
            <a:p>
              <a:pPr algn="ctr"/>
              <a:r>
                <a:rPr lang="en-US" sz="1800"/>
                <a:t>1</a:t>
              </a:r>
            </a:p>
          </p:txBody>
        </p:sp>
        <p:sp>
          <p:nvSpPr>
            <p:cNvPr id="997389" name="Text Box 13"/>
            <p:cNvSpPr txBox="1">
              <a:spLocks noChangeArrowheads="1"/>
            </p:cNvSpPr>
            <p:nvPr/>
          </p:nvSpPr>
          <p:spPr bwMode="auto">
            <a:xfrm>
              <a:off x="2816" y="768"/>
              <a:ext cx="172" cy="231"/>
            </a:xfrm>
            <a:prstGeom prst="rect">
              <a:avLst/>
            </a:prstGeom>
            <a:noFill/>
            <a:ln w="12700">
              <a:noFill/>
              <a:miter lim="800000"/>
              <a:headEnd type="none" w="sm" len="sm"/>
              <a:tailEnd type="none" w="sm" len="sm"/>
            </a:ln>
            <a:effectLst/>
          </p:spPr>
          <p:txBody>
            <a:bodyPr wrap="none" anchor="ctr">
              <a:spAutoFit/>
            </a:bodyPr>
            <a:lstStyle/>
            <a:p>
              <a:pPr algn="ctr"/>
              <a:r>
                <a:rPr lang="en-US" sz="1800"/>
                <a:t>*</a:t>
              </a:r>
            </a:p>
          </p:txBody>
        </p:sp>
        <p:grpSp>
          <p:nvGrpSpPr>
            <p:cNvPr id="997399" name="Group 23"/>
            <p:cNvGrpSpPr>
              <a:grpSpLocks/>
            </p:cNvGrpSpPr>
            <p:nvPr/>
          </p:nvGrpSpPr>
          <p:grpSpPr bwMode="auto">
            <a:xfrm>
              <a:off x="2448" y="1920"/>
              <a:ext cx="1248" cy="528"/>
              <a:chOff x="2448" y="1920"/>
              <a:chExt cx="1248" cy="528"/>
            </a:xfrm>
          </p:grpSpPr>
          <p:sp>
            <p:nvSpPr>
              <p:cNvPr id="997391" name="Freeform 15"/>
              <p:cNvSpPr>
                <a:spLocks/>
              </p:cNvSpPr>
              <p:nvPr/>
            </p:nvSpPr>
            <p:spPr bwMode="auto">
              <a:xfrm>
                <a:off x="2544" y="1920"/>
                <a:ext cx="1008" cy="144"/>
              </a:xfrm>
              <a:custGeom>
                <a:avLst/>
                <a:gdLst/>
                <a:ahLst/>
                <a:cxnLst>
                  <a:cxn ang="0">
                    <a:pos x="0" y="144"/>
                  </a:cxn>
                  <a:cxn ang="0">
                    <a:pos x="0" y="0"/>
                  </a:cxn>
                  <a:cxn ang="0">
                    <a:pos x="1008" y="0"/>
                  </a:cxn>
                  <a:cxn ang="0">
                    <a:pos x="864" y="144"/>
                  </a:cxn>
                </a:cxnLst>
                <a:rect l="0" t="0" r="r" b="b"/>
                <a:pathLst>
                  <a:path w="1008" h="144">
                    <a:moveTo>
                      <a:pt x="0" y="144"/>
                    </a:moveTo>
                    <a:lnTo>
                      <a:pt x="0" y="0"/>
                    </a:lnTo>
                    <a:lnTo>
                      <a:pt x="1008" y="0"/>
                    </a:lnTo>
                    <a:lnTo>
                      <a:pt x="864" y="144"/>
                    </a:lnTo>
                  </a:path>
                </a:pathLst>
              </a:custGeom>
              <a:noFill/>
              <a:ln w="12700" cap="flat" cmpd="sng">
                <a:solidFill>
                  <a:schemeClr val="tx2"/>
                </a:solidFill>
                <a:prstDash val="solid"/>
                <a:round/>
                <a:headEnd type="none" w="sm" len="sm"/>
                <a:tailEnd type="triangle" w="med" len="med"/>
              </a:ln>
              <a:effectLst/>
            </p:spPr>
            <p:txBody>
              <a:bodyPr wrap="none" anchor="ctr"/>
              <a:lstStyle/>
              <a:p>
                <a:endParaRPr lang="en-US"/>
              </a:p>
            </p:txBody>
          </p:sp>
          <p:sp>
            <p:nvSpPr>
              <p:cNvPr id="997392" name="Line 16"/>
              <p:cNvSpPr>
                <a:spLocks noChangeShapeType="1"/>
              </p:cNvSpPr>
              <p:nvPr/>
            </p:nvSpPr>
            <p:spPr bwMode="auto">
              <a:xfrm>
                <a:off x="3552" y="1920"/>
                <a:ext cx="96" cy="144"/>
              </a:xfrm>
              <a:prstGeom prst="line">
                <a:avLst/>
              </a:prstGeom>
              <a:noFill/>
              <a:ln w="12700">
                <a:solidFill>
                  <a:schemeClr val="tx2"/>
                </a:solidFill>
                <a:round/>
                <a:headEnd type="none" w="sm" len="sm"/>
                <a:tailEnd type="triangle" w="med" len="med"/>
              </a:ln>
              <a:effectLst/>
            </p:spPr>
            <p:txBody>
              <a:bodyPr wrap="none" anchor="ctr"/>
              <a:lstStyle/>
              <a:p>
                <a:endParaRPr lang="en-US"/>
              </a:p>
            </p:txBody>
          </p:sp>
          <p:sp>
            <p:nvSpPr>
              <p:cNvPr id="997393" name="Freeform 17"/>
              <p:cNvSpPr>
                <a:spLocks/>
              </p:cNvSpPr>
              <p:nvPr/>
            </p:nvSpPr>
            <p:spPr bwMode="auto">
              <a:xfrm>
                <a:off x="2592" y="2208"/>
                <a:ext cx="720" cy="192"/>
              </a:xfrm>
              <a:custGeom>
                <a:avLst/>
                <a:gdLst/>
                <a:ahLst/>
                <a:cxnLst>
                  <a:cxn ang="0">
                    <a:pos x="720" y="0"/>
                  </a:cxn>
                  <a:cxn ang="0">
                    <a:pos x="720" y="192"/>
                  </a:cxn>
                  <a:cxn ang="0">
                    <a:pos x="0" y="192"/>
                  </a:cxn>
                  <a:cxn ang="0">
                    <a:pos x="0" y="48"/>
                  </a:cxn>
                </a:cxnLst>
                <a:rect l="0" t="0" r="r" b="b"/>
                <a:pathLst>
                  <a:path w="720" h="192">
                    <a:moveTo>
                      <a:pt x="720" y="0"/>
                    </a:moveTo>
                    <a:lnTo>
                      <a:pt x="720" y="192"/>
                    </a:lnTo>
                    <a:lnTo>
                      <a:pt x="0" y="192"/>
                    </a:lnTo>
                    <a:lnTo>
                      <a:pt x="0" y="48"/>
                    </a:lnTo>
                  </a:path>
                </a:pathLst>
              </a:custGeom>
              <a:noFill/>
              <a:ln w="12700" cap="flat" cmpd="sng">
                <a:solidFill>
                  <a:srgbClr val="009900"/>
                </a:solidFill>
                <a:prstDash val="solid"/>
                <a:round/>
                <a:headEnd type="none" w="sm" len="sm"/>
                <a:tailEnd type="triangle" w="med" len="med"/>
              </a:ln>
              <a:effectLst/>
            </p:spPr>
            <p:txBody>
              <a:bodyPr wrap="none" anchor="ctr"/>
              <a:lstStyle/>
              <a:p>
                <a:endParaRPr lang="en-US"/>
              </a:p>
            </p:txBody>
          </p:sp>
          <p:sp>
            <p:nvSpPr>
              <p:cNvPr id="997394" name="Line 18"/>
              <p:cNvSpPr>
                <a:spLocks noChangeShapeType="1"/>
              </p:cNvSpPr>
              <p:nvPr/>
            </p:nvSpPr>
            <p:spPr bwMode="auto">
              <a:xfrm flipV="1">
                <a:off x="2592" y="2208"/>
                <a:ext cx="0" cy="192"/>
              </a:xfrm>
              <a:prstGeom prst="line">
                <a:avLst/>
              </a:prstGeom>
              <a:noFill/>
              <a:ln w="12700">
                <a:solidFill>
                  <a:srgbClr val="009900"/>
                </a:solidFill>
                <a:round/>
                <a:headEnd type="none" w="sm" len="sm"/>
                <a:tailEnd type="triangle" w="med" len="med"/>
              </a:ln>
              <a:effectLst/>
            </p:spPr>
            <p:txBody>
              <a:bodyPr wrap="none" anchor="ctr"/>
              <a:lstStyle/>
              <a:p>
                <a:endParaRPr lang="en-US"/>
              </a:p>
            </p:txBody>
          </p:sp>
          <p:sp>
            <p:nvSpPr>
              <p:cNvPr id="997395" name="Freeform 19"/>
              <p:cNvSpPr>
                <a:spLocks/>
              </p:cNvSpPr>
              <p:nvPr/>
            </p:nvSpPr>
            <p:spPr bwMode="auto">
              <a:xfrm>
                <a:off x="2448" y="2208"/>
                <a:ext cx="1248" cy="240"/>
              </a:xfrm>
              <a:custGeom>
                <a:avLst/>
                <a:gdLst/>
                <a:ahLst/>
                <a:cxnLst>
                  <a:cxn ang="0">
                    <a:pos x="1248" y="48"/>
                  </a:cxn>
                  <a:cxn ang="0">
                    <a:pos x="1248" y="240"/>
                  </a:cxn>
                  <a:cxn ang="0">
                    <a:pos x="0" y="240"/>
                  </a:cxn>
                  <a:cxn ang="0">
                    <a:pos x="0" y="0"/>
                  </a:cxn>
                </a:cxnLst>
                <a:rect l="0" t="0" r="r" b="b"/>
                <a:pathLst>
                  <a:path w="1248" h="240">
                    <a:moveTo>
                      <a:pt x="1248" y="48"/>
                    </a:moveTo>
                    <a:lnTo>
                      <a:pt x="1248" y="240"/>
                    </a:lnTo>
                    <a:lnTo>
                      <a:pt x="0" y="240"/>
                    </a:lnTo>
                    <a:lnTo>
                      <a:pt x="0" y="0"/>
                    </a:lnTo>
                  </a:path>
                </a:pathLst>
              </a:custGeom>
              <a:noFill/>
              <a:ln w="12700" cap="flat" cmpd="sng">
                <a:solidFill>
                  <a:schemeClr val="hlink"/>
                </a:solidFill>
                <a:prstDash val="solid"/>
                <a:round/>
                <a:headEnd type="none" w="sm" len="sm"/>
                <a:tailEnd type="triangle" w="med" len="med"/>
              </a:ln>
              <a:effectLst/>
            </p:spPr>
            <p:txBody>
              <a:bodyPr wrap="none" anchor="ctr"/>
              <a:lstStyle/>
              <a:p>
                <a:endParaRPr lang="en-US"/>
              </a:p>
            </p:txBody>
          </p:sp>
          <p:sp>
            <p:nvSpPr>
              <p:cNvPr id="997396" name="Line 20"/>
              <p:cNvSpPr>
                <a:spLocks noChangeShapeType="1"/>
              </p:cNvSpPr>
              <p:nvPr/>
            </p:nvSpPr>
            <p:spPr bwMode="auto">
              <a:xfrm flipV="1">
                <a:off x="2448" y="2304"/>
                <a:ext cx="0" cy="144"/>
              </a:xfrm>
              <a:prstGeom prst="line">
                <a:avLst/>
              </a:prstGeom>
              <a:noFill/>
              <a:ln w="12700">
                <a:solidFill>
                  <a:schemeClr val="hlink"/>
                </a:solidFill>
                <a:round/>
                <a:headEnd type="none" w="sm" len="sm"/>
                <a:tailEnd type="triangle" w="med" len="med"/>
              </a:ln>
              <a:effectLst/>
            </p:spPr>
            <p:txBody>
              <a:bodyPr wrap="none" anchor="ctr"/>
              <a:lstStyle/>
              <a:p>
                <a:endParaRPr lang="en-US"/>
              </a:p>
            </p:txBody>
          </p:sp>
        </p:gr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9426" name="Rectangle 2"/>
          <p:cNvSpPr>
            <a:spLocks noGrp="1" noChangeArrowheads="1"/>
          </p:cNvSpPr>
          <p:nvPr>
            <p:ph type="title"/>
          </p:nvPr>
        </p:nvSpPr>
        <p:spPr/>
        <p:txBody>
          <a:bodyPr/>
          <a:lstStyle/>
          <a:p>
            <a:r>
              <a:rPr lang="en-US"/>
              <a:t>One-to-Many Sample Data</a:t>
            </a:r>
          </a:p>
        </p:txBody>
      </p:sp>
      <p:graphicFrame>
        <p:nvGraphicFramePr>
          <p:cNvPr id="999427" name="Object 3"/>
          <p:cNvGraphicFramePr>
            <a:graphicFrameLocks noChangeAspect="1"/>
          </p:cNvGraphicFramePr>
          <p:nvPr/>
        </p:nvGraphicFramePr>
        <p:xfrm>
          <a:off x="1679575" y="1366838"/>
          <a:ext cx="7181850" cy="1352550"/>
        </p:xfrm>
        <a:graphic>
          <a:graphicData uri="http://schemas.openxmlformats.org/presentationml/2006/ole">
            <mc:AlternateContent xmlns:mc="http://schemas.openxmlformats.org/markup-compatibility/2006">
              <mc:Choice xmlns:v="urn:schemas-microsoft-com:vml" Requires="v">
                <p:oleObj name="Document" r:id="rId3" imgW="5632920" imgH="1065240" progId="Word.Document.8">
                  <p:embed/>
                </p:oleObj>
              </mc:Choice>
              <mc:Fallback>
                <p:oleObj name="Document" r:id="rId3" imgW="5632920" imgH="1065240" progId="Word.Document.8">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r="3973" b="14159"/>
                      <a:stretch>
                        <a:fillRect/>
                      </a:stretch>
                    </p:blipFill>
                    <p:spPr bwMode="auto">
                      <a:xfrm>
                        <a:off x="1679575" y="1366838"/>
                        <a:ext cx="7181850" cy="1352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99428" name="Text Box 4"/>
          <p:cNvSpPr txBox="1">
            <a:spLocks noChangeArrowheads="1"/>
          </p:cNvSpPr>
          <p:nvPr/>
        </p:nvSpPr>
        <p:spPr bwMode="auto">
          <a:xfrm>
            <a:off x="1676400" y="1066800"/>
            <a:ext cx="1022350" cy="366713"/>
          </a:xfrm>
          <a:prstGeom prst="rect">
            <a:avLst/>
          </a:prstGeom>
          <a:noFill/>
          <a:ln w="12700">
            <a:noFill/>
            <a:miter lim="800000"/>
            <a:headEnd type="none" w="sm" len="sm"/>
            <a:tailEnd type="none" w="sm" len="sm"/>
          </a:ln>
          <a:effectLst/>
        </p:spPr>
        <p:txBody>
          <a:bodyPr wrap="none" anchor="ctr">
            <a:spAutoFit/>
          </a:bodyPr>
          <a:lstStyle/>
          <a:p>
            <a:r>
              <a:rPr lang="en-US" sz="1800" b="0"/>
              <a:t>Supplier</a:t>
            </a:r>
          </a:p>
        </p:txBody>
      </p:sp>
      <p:grpSp>
        <p:nvGrpSpPr>
          <p:cNvPr id="999469" name="Group 45"/>
          <p:cNvGrpSpPr>
            <a:grpSpLocks/>
          </p:cNvGrpSpPr>
          <p:nvPr/>
        </p:nvGrpSpPr>
        <p:grpSpPr bwMode="auto">
          <a:xfrm>
            <a:off x="4572000" y="4267200"/>
            <a:ext cx="3962400" cy="1304925"/>
            <a:chOff x="2352" y="3216"/>
            <a:chExt cx="2496" cy="822"/>
          </a:xfrm>
        </p:grpSpPr>
        <p:graphicFrame>
          <p:nvGraphicFramePr>
            <p:cNvPr id="999429" name="Object 5"/>
            <p:cNvGraphicFramePr>
              <a:graphicFrameLocks noChangeAspect="1"/>
            </p:cNvGraphicFramePr>
            <p:nvPr/>
          </p:nvGraphicFramePr>
          <p:xfrm>
            <a:off x="2352" y="3408"/>
            <a:ext cx="2496" cy="630"/>
          </p:xfrm>
          <a:graphic>
            <a:graphicData uri="http://schemas.openxmlformats.org/presentationml/2006/ole">
              <mc:AlternateContent xmlns:mc="http://schemas.openxmlformats.org/markup-compatibility/2006">
                <mc:Choice xmlns:v="urn:schemas-microsoft-com:vml" Requires="v">
                  <p:oleObj name="Document" r:id="rId5" imgW="5632920" imgH="887400" progId="Word.Document.8">
                    <p:embed/>
                  </p:oleObj>
                </mc:Choice>
                <mc:Fallback>
                  <p:oleObj name="Document" r:id="rId5" imgW="5632920" imgH="887400" progId="Word.Document.8">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r="47281" b="15564"/>
                        <a:stretch>
                          <a:fillRect/>
                        </a:stretch>
                      </p:blipFill>
                      <p:spPr bwMode="auto">
                        <a:xfrm>
                          <a:off x="2352" y="3408"/>
                          <a:ext cx="2496" cy="6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99430" name="Text Box 6"/>
            <p:cNvSpPr txBox="1">
              <a:spLocks noChangeArrowheads="1"/>
            </p:cNvSpPr>
            <p:nvPr/>
          </p:nvSpPr>
          <p:spPr bwMode="auto">
            <a:xfrm>
              <a:off x="2352" y="3216"/>
              <a:ext cx="796" cy="231"/>
            </a:xfrm>
            <a:prstGeom prst="rect">
              <a:avLst/>
            </a:prstGeom>
            <a:noFill/>
            <a:ln w="12700">
              <a:noFill/>
              <a:miter lim="800000"/>
              <a:headEnd type="none" w="sm" len="sm"/>
              <a:tailEnd type="none" w="sm" len="sm"/>
            </a:ln>
            <a:effectLst/>
          </p:spPr>
          <p:txBody>
            <a:bodyPr wrap="none" anchor="ctr">
              <a:spAutoFit/>
            </a:bodyPr>
            <a:lstStyle/>
            <a:p>
              <a:r>
                <a:rPr lang="en-US" sz="1800"/>
                <a:t>Employee</a:t>
              </a:r>
            </a:p>
          </p:txBody>
        </p:sp>
      </p:grpSp>
      <p:sp>
        <p:nvSpPr>
          <p:cNvPr id="999431" name="Text Box 7"/>
          <p:cNvSpPr txBox="1">
            <a:spLocks noChangeArrowheads="1"/>
          </p:cNvSpPr>
          <p:nvPr/>
        </p:nvSpPr>
        <p:spPr bwMode="auto">
          <a:xfrm>
            <a:off x="1676400" y="2667000"/>
            <a:ext cx="1797050" cy="366713"/>
          </a:xfrm>
          <a:prstGeom prst="rect">
            <a:avLst/>
          </a:prstGeom>
          <a:noFill/>
          <a:ln w="12700">
            <a:noFill/>
            <a:miter lim="800000"/>
            <a:headEnd type="none" w="sm" len="sm"/>
            <a:tailEnd type="none" w="sm" len="sm"/>
          </a:ln>
          <a:effectLst/>
        </p:spPr>
        <p:txBody>
          <a:bodyPr wrap="none" anchor="ctr">
            <a:spAutoFit/>
          </a:bodyPr>
          <a:lstStyle/>
          <a:p>
            <a:r>
              <a:rPr lang="en-US" sz="1800" b="0"/>
              <a:t>Purchase Order</a:t>
            </a:r>
          </a:p>
        </p:txBody>
      </p:sp>
      <p:sp>
        <p:nvSpPr>
          <p:cNvPr id="999432" name="Line 8"/>
          <p:cNvSpPr>
            <a:spLocks noChangeShapeType="1"/>
          </p:cNvSpPr>
          <p:nvPr/>
        </p:nvSpPr>
        <p:spPr bwMode="auto">
          <a:xfrm>
            <a:off x="2286000" y="1752600"/>
            <a:ext cx="990600" cy="1905000"/>
          </a:xfrm>
          <a:prstGeom prst="line">
            <a:avLst/>
          </a:prstGeom>
          <a:noFill/>
          <a:ln w="28575">
            <a:solidFill>
              <a:schemeClr val="accent2"/>
            </a:solidFill>
            <a:round/>
            <a:headEnd type="none" w="sm" len="sm"/>
            <a:tailEnd type="triangle" w="sm" len="sm"/>
          </a:ln>
          <a:effectLst/>
        </p:spPr>
        <p:txBody>
          <a:bodyPr wrap="none" anchor="ctr"/>
          <a:lstStyle/>
          <a:p>
            <a:endParaRPr lang="en-US"/>
          </a:p>
        </p:txBody>
      </p:sp>
      <p:sp>
        <p:nvSpPr>
          <p:cNvPr id="999433" name="Line 9"/>
          <p:cNvSpPr>
            <a:spLocks noChangeShapeType="1"/>
          </p:cNvSpPr>
          <p:nvPr/>
        </p:nvSpPr>
        <p:spPr bwMode="auto">
          <a:xfrm>
            <a:off x="2209800" y="1752600"/>
            <a:ext cx="533400" cy="2209800"/>
          </a:xfrm>
          <a:prstGeom prst="line">
            <a:avLst/>
          </a:prstGeom>
          <a:noFill/>
          <a:ln w="28575">
            <a:solidFill>
              <a:schemeClr val="accent2"/>
            </a:solidFill>
            <a:round/>
            <a:headEnd type="none" w="sm" len="sm"/>
            <a:tailEnd type="triangle" w="sm" len="sm"/>
          </a:ln>
          <a:effectLst/>
        </p:spPr>
        <p:txBody>
          <a:bodyPr wrap="none" anchor="ctr"/>
          <a:lstStyle/>
          <a:p>
            <a:endParaRPr lang="en-US"/>
          </a:p>
        </p:txBody>
      </p:sp>
      <p:sp>
        <p:nvSpPr>
          <p:cNvPr id="999434" name="Line 10"/>
          <p:cNvSpPr>
            <a:spLocks noChangeShapeType="1"/>
          </p:cNvSpPr>
          <p:nvPr/>
        </p:nvSpPr>
        <p:spPr bwMode="auto">
          <a:xfrm flipH="1" flipV="1">
            <a:off x="3886200" y="4419600"/>
            <a:ext cx="685800" cy="533400"/>
          </a:xfrm>
          <a:prstGeom prst="line">
            <a:avLst/>
          </a:prstGeom>
          <a:noFill/>
          <a:ln w="28575">
            <a:solidFill>
              <a:schemeClr val="accent2"/>
            </a:solidFill>
            <a:round/>
            <a:headEnd type="none" w="sm" len="sm"/>
            <a:tailEnd type="triangle" w="sm" len="sm"/>
          </a:ln>
          <a:effectLst/>
        </p:spPr>
        <p:txBody>
          <a:bodyPr wrap="none" anchor="ctr"/>
          <a:lstStyle/>
          <a:p>
            <a:endParaRPr lang="en-US"/>
          </a:p>
        </p:txBody>
      </p:sp>
      <p:sp>
        <p:nvSpPr>
          <p:cNvPr id="999435" name="Line 11"/>
          <p:cNvSpPr>
            <a:spLocks noChangeShapeType="1"/>
          </p:cNvSpPr>
          <p:nvPr/>
        </p:nvSpPr>
        <p:spPr bwMode="auto">
          <a:xfrm flipH="1" flipV="1">
            <a:off x="3886200" y="3810000"/>
            <a:ext cx="685800" cy="1066800"/>
          </a:xfrm>
          <a:prstGeom prst="line">
            <a:avLst/>
          </a:prstGeom>
          <a:noFill/>
          <a:ln w="28575">
            <a:solidFill>
              <a:schemeClr val="accent2"/>
            </a:solidFill>
            <a:round/>
            <a:headEnd type="none" w="sm" len="sm"/>
            <a:tailEnd type="triangle" w="sm" len="sm"/>
          </a:ln>
          <a:effectLst/>
        </p:spPr>
        <p:txBody>
          <a:bodyPr wrap="none" anchor="ctr"/>
          <a:lstStyle/>
          <a:p>
            <a:endParaRPr lang="en-US"/>
          </a:p>
        </p:txBody>
      </p:sp>
      <p:graphicFrame>
        <p:nvGraphicFramePr>
          <p:cNvPr id="999468" name="Group 44"/>
          <p:cNvGraphicFramePr>
            <a:graphicFrameLocks noGrp="1"/>
          </p:cNvGraphicFramePr>
          <p:nvPr>
            <p:ph idx="1"/>
          </p:nvPr>
        </p:nvGraphicFramePr>
        <p:xfrm>
          <a:off x="609600" y="3276600"/>
          <a:ext cx="3389313" cy="1554480"/>
        </p:xfrm>
        <a:graphic>
          <a:graphicData uri="http://schemas.openxmlformats.org/drawingml/2006/table">
            <a:tbl>
              <a:tblPr/>
              <a:tblGrid>
                <a:gridCol w="841375">
                  <a:extLst>
                    <a:ext uri="{9D8B030D-6E8A-4147-A177-3AD203B41FA5}">
                      <a16:colId xmlns:a16="http://schemas.microsoft.com/office/drawing/2014/main" val="20000"/>
                    </a:ext>
                  </a:extLst>
                </a:gridCol>
                <a:gridCol w="1246188">
                  <a:extLst>
                    <a:ext uri="{9D8B030D-6E8A-4147-A177-3AD203B41FA5}">
                      <a16:colId xmlns:a16="http://schemas.microsoft.com/office/drawing/2014/main" val="20001"/>
                    </a:ext>
                  </a:extLst>
                </a:gridCol>
                <a:gridCol w="714375">
                  <a:extLst>
                    <a:ext uri="{9D8B030D-6E8A-4147-A177-3AD203B41FA5}">
                      <a16:colId xmlns:a16="http://schemas.microsoft.com/office/drawing/2014/main" val="20002"/>
                    </a:ext>
                  </a:extLst>
                </a:gridCol>
                <a:gridCol w="587375">
                  <a:extLst>
                    <a:ext uri="{9D8B030D-6E8A-4147-A177-3AD203B41FA5}">
                      <a16:colId xmlns:a16="http://schemas.microsoft.com/office/drawing/2014/main" val="20003"/>
                    </a:ext>
                  </a:extLst>
                </a:gridCol>
              </a:tblGrid>
              <a:tr h="150813">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600" b="1" i="0" u="sng" strike="noStrike" cap="none" normalizeH="0" baseline="0">
                          <a:ln>
                            <a:noFill/>
                          </a:ln>
                          <a:solidFill>
                            <a:srgbClr val="000000"/>
                          </a:solidFill>
                          <a:effectLst/>
                          <a:latin typeface="Arial" charset="0"/>
                        </a:rPr>
                        <a:t>POID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600" b="1" i="0" u="none" strike="noStrike" cap="none" normalizeH="0" baseline="0">
                          <a:ln>
                            <a:noFill/>
                          </a:ln>
                          <a:solidFill>
                            <a:srgbClr val="000000"/>
                          </a:solidFill>
                          <a:effectLst/>
                          <a:latin typeface="Arial" charset="0"/>
                        </a:rPr>
                        <a:t>Date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600" b="1" i="0" u="none" strike="noStrike" cap="none" normalizeH="0" baseline="0">
                          <a:ln>
                            <a:noFill/>
                          </a:ln>
                          <a:solidFill>
                            <a:srgbClr val="000000"/>
                          </a:solidFill>
                          <a:effectLst/>
                          <a:latin typeface="Arial" charset="0"/>
                        </a:rPr>
                        <a:t>SID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600" b="1" i="0" u="none" strike="noStrike" cap="none" normalizeH="0" baseline="0">
                          <a:ln>
                            <a:noFill/>
                          </a:ln>
                          <a:solidFill>
                            <a:srgbClr val="000000"/>
                          </a:solidFill>
                          <a:effectLst/>
                          <a:latin typeface="Arial" charset="0"/>
                        </a:rPr>
                        <a:t>EID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52400">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600" b="1" i="0" u="none" strike="noStrike" cap="none" normalizeH="0" baseline="0">
                          <a:ln>
                            <a:noFill/>
                          </a:ln>
                          <a:solidFill>
                            <a:srgbClr val="000000"/>
                          </a:solidFill>
                          <a:effectLst/>
                          <a:latin typeface="Arial" charset="0"/>
                        </a:rPr>
                        <a:t>22234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600" b="1" i="0" u="none" strike="noStrike" cap="none" normalizeH="0" baseline="0">
                          <a:ln>
                            <a:noFill/>
                          </a:ln>
                          <a:solidFill>
                            <a:srgbClr val="000000"/>
                          </a:solidFill>
                          <a:effectLst/>
                          <a:latin typeface="Arial" charset="0"/>
                        </a:rPr>
                        <a:t>9-9-2004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600" b="1" i="0" u="none" strike="noStrike" cap="none" normalizeH="0" baseline="0">
                          <a:ln>
                            <a:noFill/>
                          </a:ln>
                          <a:solidFill>
                            <a:srgbClr val="000000"/>
                          </a:solidFill>
                          <a:effectLst/>
                          <a:latin typeface="Arial" charset="0"/>
                        </a:rPr>
                        <a:t>5676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600" b="1" i="0" u="none" strike="noStrike" cap="none" normalizeH="0" baseline="0">
                          <a:ln>
                            <a:noFill/>
                          </a:ln>
                          <a:solidFill>
                            <a:srgbClr val="000000"/>
                          </a:solidFill>
                          <a:effectLst/>
                          <a:latin typeface="Arial" charset="0"/>
                        </a:rPr>
                        <a:t>221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50813">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600" b="1" i="0" u="none" strike="noStrike" cap="none" normalizeH="0" baseline="0">
                          <a:ln>
                            <a:noFill/>
                          </a:ln>
                          <a:solidFill>
                            <a:srgbClr val="000000"/>
                          </a:solidFill>
                          <a:effectLst/>
                          <a:latin typeface="Arial" charset="0"/>
                        </a:rPr>
                        <a:t>22235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600" b="1" i="0" u="none" strike="noStrike" cap="none" normalizeH="0" baseline="0">
                          <a:ln>
                            <a:noFill/>
                          </a:ln>
                          <a:solidFill>
                            <a:srgbClr val="000000"/>
                          </a:solidFill>
                          <a:effectLst/>
                          <a:latin typeface="Arial" charset="0"/>
                        </a:rPr>
                        <a:t>9-10-2004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600" b="1" i="0" u="none" strike="noStrike" cap="none" normalizeH="0" baseline="0">
                          <a:ln>
                            <a:noFill/>
                          </a:ln>
                          <a:solidFill>
                            <a:srgbClr val="000000"/>
                          </a:solidFill>
                          <a:effectLst/>
                          <a:latin typeface="Arial" charset="0"/>
                        </a:rPr>
                        <a:t>5676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600" b="1" i="0" u="none" strike="noStrike" cap="none" normalizeH="0" baseline="0">
                          <a:ln>
                            <a:noFill/>
                          </a:ln>
                          <a:solidFill>
                            <a:srgbClr val="000000"/>
                          </a:solidFill>
                          <a:effectLst/>
                          <a:latin typeface="Arial" charset="0"/>
                        </a:rPr>
                        <a:t>554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52400">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600" b="1" i="0" u="none" strike="noStrike" cap="none" normalizeH="0" baseline="0">
                          <a:ln>
                            <a:noFill/>
                          </a:ln>
                          <a:solidFill>
                            <a:srgbClr val="000000"/>
                          </a:solidFill>
                          <a:effectLst/>
                          <a:latin typeface="Arial" charset="0"/>
                        </a:rPr>
                        <a:t>22236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600" b="1" i="0" u="none" strike="noStrike" cap="none" normalizeH="0" baseline="0">
                          <a:ln>
                            <a:noFill/>
                          </a:ln>
                          <a:solidFill>
                            <a:srgbClr val="000000"/>
                          </a:solidFill>
                          <a:effectLst/>
                          <a:latin typeface="Arial" charset="0"/>
                        </a:rPr>
                        <a:t>9-10-2004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600" b="1" i="0" u="none" strike="noStrike" cap="none" normalizeH="0" baseline="0">
                          <a:ln>
                            <a:noFill/>
                          </a:ln>
                          <a:solidFill>
                            <a:srgbClr val="000000"/>
                          </a:solidFill>
                          <a:effectLst/>
                          <a:latin typeface="Arial" charset="0"/>
                        </a:rPr>
                        <a:t>7831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600" b="1" i="0" u="none" strike="noStrike" cap="none" normalizeH="0" baseline="0">
                          <a:ln>
                            <a:noFill/>
                          </a:ln>
                          <a:solidFill>
                            <a:srgbClr val="000000"/>
                          </a:solidFill>
                          <a:effectLst/>
                          <a:latin typeface="Arial" charset="0"/>
                        </a:rPr>
                        <a:t>221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50813">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600" b="1" i="0" u="none" strike="noStrike" cap="none" normalizeH="0" baseline="0">
                          <a:ln>
                            <a:noFill/>
                          </a:ln>
                          <a:solidFill>
                            <a:srgbClr val="000000"/>
                          </a:solidFill>
                          <a:effectLst/>
                          <a:latin typeface="Arial" charset="0"/>
                        </a:rPr>
                        <a:t>22237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600" b="1" i="0" u="none" strike="noStrike" cap="none" normalizeH="0" baseline="0">
                          <a:ln>
                            <a:noFill/>
                          </a:ln>
                          <a:solidFill>
                            <a:srgbClr val="000000"/>
                          </a:solidFill>
                          <a:effectLst/>
                          <a:latin typeface="Arial" charset="0"/>
                        </a:rPr>
                        <a:t>9-11-2004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600" b="1" i="0" u="none" strike="noStrike" cap="none" normalizeH="0" baseline="0">
                          <a:ln>
                            <a:noFill/>
                          </a:ln>
                          <a:solidFill>
                            <a:srgbClr val="000000"/>
                          </a:solidFill>
                          <a:effectLst/>
                          <a:latin typeface="Arial" charset="0"/>
                        </a:rPr>
                        <a:t>8872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600" b="1" i="0" u="none" strike="noStrike" cap="none" normalizeH="0" baseline="0">
                          <a:ln>
                            <a:noFill/>
                          </a:ln>
                          <a:solidFill>
                            <a:srgbClr val="000000"/>
                          </a:solidFill>
                          <a:effectLst/>
                          <a:latin typeface="Arial" charset="0"/>
                        </a:rPr>
                        <a:t>335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1474" name="Rectangle 2"/>
          <p:cNvSpPr>
            <a:spLocks noGrp="1" noChangeArrowheads="1"/>
          </p:cNvSpPr>
          <p:nvPr>
            <p:ph type="title"/>
          </p:nvPr>
        </p:nvSpPr>
        <p:spPr/>
        <p:txBody>
          <a:bodyPr/>
          <a:lstStyle/>
          <a:p>
            <a:r>
              <a:rPr lang="en-US"/>
              <a:t>Many-to-Many Relationships</a:t>
            </a:r>
          </a:p>
        </p:txBody>
      </p:sp>
      <p:sp>
        <p:nvSpPr>
          <p:cNvPr id="1001490" name="Text Box 18"/>
          <p:cNvSpPr txBox="1">
            <a:spLocks noChangeArrowheads="1"/>
          </p:cNvSpPr>
          <p:nvPr/>
        </p:nvSpPr>
        <p:spPr bwMode="auto">
          <a:xfrm>
            <a:off x="384175" y="4876800"/>
            <a:ext cx="8375650" cy="1477963"/>
          </a:xfrm>
          <a:prstGeom prst="rect">
            <a:avLst/>
          </a:prstGeom>
          <a:solidFill>
            <a:srgbClr val="FF9900"/>
          </a:solidFill>
          <a:ln w="12700">
            <a:solidFill>
              <a:schemeClr val="tx1"/>
            </a:solidFill>
            <a:miter lim="800000"/>
            <a:headEnd type="none" w="sm" len="sm"/>
            <a:tailEnd type="none" w="sm" len="sm"/>
          </a:ln>
          <a:effectLst/>
        </p:spPr>
        <p:txBody>
          <a:bodyPr anchor="ctr">
            <a:spAutoFit/>
          </a:bodyPr>
          <a:lstStyle/>
          <a:p>
            <a:r>
              <a:rPr lang="en-US" sz="1800"/>
              <a:t>Need the new intermediate table (POItem) because:</a:t>
            </a:r>
          </a:p>
          <a:p>
            <a:r>
              <a:rPr lang="en-US" sz="1800"/>
              <a:t>You cannot put </a:t>
            </a:r>
            <a:r>
              <a:rPr lang="en-US" sz="1800" u="sng"/>
              <a:t>ItemID</a:t>
            </a:r>
            <a:r>
              <a:rPr lang="en-US" sz="1800"/>
              <a:t> into PurchaseOrder because Date, SID, and EID</a:t>
            </a:r>
          </a:p>
          <a:p>
            <a:r>
              <a:rPr lang="en-US" sz="1800"/>
              <a:t>do not depend on the ItemID.</a:t>
            </a:r>
          </a:p>
          <a:p>
            <a:r>
              <a:rPr lang="en-US" sz="1800"/>
              <a:t>You cannot put </a:t>
            </a:r>
            <a:r>
              <a:rPr lang="en-US" sz="1800" u="sng"/>
              <a:t>POID</a:t>
            </a:r>
            <a:r>
              <a:rPr lang="en-US" sz="1800"/>
              <a:t> into Item because Description and ListPrice</a:t>
            </a:r>
          </a:p>
          <a:p>
            <a:r>
              <a:rPr lang="en-US" sz="1800"/>
              <a:t>do not depend on POID.</a:t>
            </a:r>
          </a:p>
        </p:txBody>
      </p:sp>
      <p:grpSp>
        <p:nvGrpSpPr>
          <p:cNvPr id="1001500" name="Group 28"/>
          <p:cNvGrpSpPr>
            <a:grpSpLocks/>
          </p:cNvGrpSpPr>
          <p:nvPr/>
        </p:nvGrpSpPr>
        <p:grpSpPr bwMode="auto">
          <a:xfrm>
            <a:off x="762000" y="1219200"/>
            <a:ext cx="7620000" cy="3521075"/>
            <a:chOff x="816" y="672"/>
            <a:chExt cx="4800" cy="2218"/>
          </a:xfrm>
        </p:grpSpPr>
        <p:sp>
          <p:nvSpPr>
            <p:cNvPr id="1001475" name="Rectangle 3"/>
            <p:cNvSpPr>
              <a:spLocks noChangeArrowheads="1"/>
            </p:cNvSpPr>
            <p:nvPr/>
          </p:nvSpPr>
          <p:spPr bwMode="auto">
            <a:xfrm>
              <a:off x="816" y="672"/>
              <a:ext cx="720" cy="384"/>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pPr algn="ctr"/>
              <a:r>
                <a:rPr lang="en-US" b="0"/>
                <a:t>Purchase</a:t>
              </a:r>
            </a:p>
            <a:p>
              <a:pPr algn="ctr"/>
              <a:r>
                <a:rPr lang="en-US" b="0"/>
                <a:t>Order</a:t>
              </a:r>
            </a:p>
          </p:txBody>
        </p:sp>
        <p:sp>
          <p:nvSpPr>
            <p:cNvPr id="1001476" name="Rectangle 4"/>
            <p:cNvSpPr>
              <a:spLocks noChangeArrowheads="1"/>
            </p:cNvSpPr>
            <p:nvPr/>
          </p:nvSpPr>
          <p:spPr bwMode="auto">
            <a:xfrm>
              <a:off x="816" y="1968"/>
              <a:ext cx="720" cy="288"/>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pPr algn="ctr"/>
              <a:r>
                <a:rPr lang="en-US" b="0"/>
                <a:t>Item</a:t>
              </a:r>
            </a:p>
          </p:txBody>
        </p:sp>
        <p:cxnSp>
          <p:nvCxnSpPr>
            <p:cNvPr id="1001477" name="AutoShape 5"/>
            <p:cNvCxnSpPr>
              <a:cxnSpLocks noChangeShapeType="1"/>
              <a:stCxn id="1001475" idx="2"/>
              <a:endCxn id="1001476" idx="0"/>
            </p:cNvCxnSpPr>
            <p:nvPr/>
          </p:nvCxnSpPr>
          <p:spPr bwMode="auto">
            <a:xfrm>
              <a:off x="1176" y="1056"/>
              <a:ext cx="0" cy="912"/>
            </a:xfrm>
            <a:prstGeom prst="straightConnector1">
              <a:avLst/>
            </a:prstGeom>
            <a:noFill/>
            <a:ln w="12700">
              <a:solidFill>
                <a:schemeClr val="tx1"/>
              </a:solidFill>
              <a:round/>
              <a:headEnd type="none" w="med" len="lg"/>
              <a:tailEnd type="none" w="med" len="lg"/>
            </a:ln>
            <a:effectLst/>
          </p:spPr>
        </p:cxnSp>
        <p:sp>
          <p:nvSpPr>
            <p:cNvPr id="1001478" name="Text Box 6"/>
            <p:cNvSpPr txBox="1">
              <a:spLocks noChangeArrowheads="1"/>
            </p:cNvSpPr>
            <p:nvPr/>
          </p:nvSpPr>
          <p:spPr bwMode="auto">
            <a:xfrm>
              <a:off x="1208" y="1056"/>
              <a:ext cx="172" cy="231"/>
            </a:xfrm>
            <a:prstGeom prst="rect">
              <a:avLst/>
            </a:prstGeom>
            <a:noFill/>
            <a:ln w="12700">
              <a:noFill/>
              <a:miter lim="800000"/>
              <a:headEnd type="none" w="sm" len="sm"/>
              <a:tailEnd type="none" w="sm" len="sm"/>
            </a:ln>
            <a:effectLst/>
          </p:spPr>
          <p:txBody>
            <a:bodyPr wrap="none" anchor="ctr">
              <a:spAutoFit/>
            </a:bodyPr>
            <a:lstStyle/>
            <a:p>
              <a:pPr algn="ctr"/>
              <a:r>
                <a:rPr lang="en-US" sz="1800" b="0"/>
                <a:t>*</a:t>
              </a:r>
            </a:p>
          </p:txBody>
        </p:sp>
        <p:sp>
          <p:nvSpPr>
            <p:cNvPr id="1001479" name="Text Box 7"/>
            <p:cNvSpPr txBox="1">
              <a:spLocks noChangeArrowheads="1"/>
            </p:cNvSpPr>
            <p:nvPr/>
          </p:nvSpPr>
          <p:spPr bwMode="auto">
            <a:xfrm>
              <a:off x="1208" y="1776"/>
              <a:ext cx="172" cy="231"/>
            </a:xfrm>
            <a:prstGeom prst="rect">
              <a:avLst/>
            </a:prstGeom>
            <a:noFill/>
            <a:ln w="12700">
              <a:noFill/>
              <a:miter lim="800000"/>
              <a:headEnd type="none" w="sm" len="sm"/>
              <a:tailEnd type="none" w="sm" len="sm"/>
            </a:ln>
            <a:effectLst/>
          </p:spPr>
          <p:txBody>
            <a:bodyPr wrap="none" anchor="ctr">
              <a:spAutoFit/>
            </a:bodyPr>
            <a:lstStyle/>
            <a:p>
              <a:pPr algn="ctr"/>
              <a:r>
                <a:rPr lang="en-US" sz="1800" b="0"/>
                <a:t>*</a:t>
              </a:r>
            </a:p>
          </p:txBody>
        </p:sp>
        <p:sp>
          <p:nvSpPr>
            <p:cNvPr id="1001480" name="Text Box 8"/>
            <p:cNvSpPr txBox="1">
              <a:spLocks noChangeArrowheads="1"/>
            </p:cNvSpPr>
            <p:nvPr/>
          </p:nvSpPr>
          <p:spPr bwMode="auto">
            <a:xfrm>
              <a:off x="1584" y="720"/>
              <a:ext cx="2976" cy="250"/>
            </a:xfrm>
            <a:prstGeom prst="rect">
              <a:avLst/>
            </a:prstGeom>
            <a:noFill/>
            <a:ln w="12700">
              <a:noFill/>
              <a:miter lim="800000"/>
              <a:headEnd type="none" w="sm" len="sm"/>
              <a:tailEnd type="none" w="sm" len="sm"/>
            </a:ln>
            <a:effectLst/>
          </p:spPr>
          <p:txBody>
            <a:bodyPr anchor="ctr">
              <a:spAutoFit/>
            </a:bodyPr>
            <a:lstStyle/>
            <a:p>
              <a:r>
                <a:rPr lang="en-US" b="0"/>
                <a:t>PurchaseOrder(</a:t>
              </a:r>
              <a:r>
                <a:rPr lang="en-US" b="0" u="sng"/>
                <a:t>POID</a:t>
              </a:r>
              <a:r>
                <a:rPr lang="en-US" b="0"/>
                <a:t>, Date, SID, EID)</a:t>
              </a:r>
            </a:p>
          </p:txBody>
        </p:sp>
        <p:sp>
          <p:nvSpPr>
            <p:cNvPr id="1001481" name="Text Box 9"/>
            <p:cNvSpPr txBox="1">
              <a:spLocks noChangeArrowheads="1"/>
            </p:cNvSpPr>
            <p:nvPr/>
          </p:nvSpPr>
          <p:spPr bwMode="auto">
            <a:xfrm>
              <a:off x="1632" y="1344"/>
              <a:ext cx="3216" cy="250"/>
            </a:xfrm>
            <a:prstGeom prst="rect">
              <a:avLst/>
            </a:prstGeom>
            <a:noFill/>
            <a:ln w="12700">
              <a:noFill/>
              <a:miter lim="800000"/>
              <a:headEnd type="none" w="sm" len="sm"/>
              <a:tailEnd type="none" w="sm" len="sm"/>
            </a:ln>
            <a:effectLst/>
          </p:spPr>
          <p:txBody>
            <a:bodyPr anchor="ctr">
              <a:spAutoFit/>
            </a:bodyPr>
            <a:lstStyle/>
            <a:p>
              <a:r>
                <a:rPr lang="en-US" b="0">
                  <a:solidFill>
                    <a:schemeClr val="tx2"/>
                  </a:solidFill>
                </a:rPr>
                <a:t>POItem(</a:t>
              </a:r>
              <a:r>
                <a:rPr lang="en-US" b="0" u="sng">
                  <a:solidFill>
                    <a:schemeClr val="tx2"/>
                  </a:solidFill>
                </a:rPr>
                <a:t>POID</a:t>
              </a:r>
              <a:r>
                <a:rPr lang="en-US" b="0">
                  <a:solidFill>
                    <a:schemeClr val="tx2"/>
                  </a:solidFill>
                </a:rPr>
                <a:t>, </a:t>
              </a:r>
              <a:r>
                <a:rPr lang="en-US" b="0" u="sng">
                  <a:solidFill>
                    <a:schemeClr val="tx2"/>
                  </a:solidFill>
                </a:rPr>
                <a:t>ItemID</a:t>
              </a:r>
              <a:r>
                <a:rPr lang="en-US" b="0">
                  <a:solidFill>
                    <a:schemeClr val="tx2"/>
                  </a:solidFill>
                </a:rPr>
                <a:t>, Quantity, PricePaid)</a:t>
              </a:r>
            </a:p>
          </p:txBody>
        </p:sp>
        <p:sp>
          <p:nvSpPr>
            <p:cNvPr id="1001482" name="Rectangle 10"/>
            <p:cNvSpPr>
              <a:spLocks noChangeArrowheads="1"/>
            </p:cNvSpPr>
            <p:nvPr/>
          </p:nvSpPr>
          <p:spPr bwMode="auto">
            <a:xfrm>
              <a:off x="1584" y="1968"/>
              <a:ext cx="2593" cy="250"/>
            </a:xfrm>
            <a:prstGeom prst="rect">
              <a:avLst/>
            </a:prstGeom>
            <a:noFill/>
            <a:ln w="12700">
              <a:noFill/>
              <a:miter lim="800000"/>
              <a:headEnd type="none" w="sm" len="sm"/>
              <a:tailEnd type="none" w="sm" len="sm"/>
            </a:ln>
            <a:effectLst/>
          </p:spPr>
          <p:txBody>
            <a:bodyPr wrap="none" anchor="ctr">
              <a:spAutoFit/>
            </a:bodyPr>
            <a:lstStyle/>
            <a:p>
              <a:pPr algn="ctr"/>
              <a:r>
                <a:rPr lang="en-US" b="0"/>
                <a:t>Item(</a:t>
              </a:r>
              <a:r>
                <a:rPr lang="en-US" b="0" u="sng"/>
                <a:t>ItemID</a:t>
              </a:r>
              <a:r>
                <a:rPr lang="en-US" b="0"/>
                <a:t>, Description, ListPrice)</a:t>
              </a:r>
            </a:p>
          </p:txBody>
        </p:sp>
        <p:sp>
          <p:nvSpPr>
            <p:cNvPr id="1001483" name="Line 11"/>
            <p:cNvSpPr>
              <a:spLocks noChangeShapeType="1"/>
            </p:cNvSpPr>
            <p:nvPr/>
          </p:nvSpPr>
          <p:spPr bwMode="auto">
            <a:xfrm flipH="1">
              <a:off x="2496" y="960"/>
              <a:ext cx="480" cy="432"/>
            </a:xfrm>
            <a:prstGeom prst="line">
              <a:avLst/>
            </a:prstGeom>
            <a:noFill/>
            <a:ln w="28575">
              <a:solidFill>
                <a:schemeClr val="tx1"/>
              </a:solidFill>
              <a:round/>
              <a:headEnd type="none" w="sm" len="sm"/>
              <a:tailEnd type="triangle" w="sm" len="sm"/>
            </a:ln>
            <a:effectLst/>
          </p:spPr>
          <p:txBody>
            <a:bodyPr wrap="none" anchor="ctr"/>
            <a:lstStyle/>
            <a:p>
              <a:endParaRPr lang="en-US"/>
            </a:p>
          </p:txBody>
        </p:sp>
        <p:sp>
          <p:nvSpPr>
            <p:cNvPr id="1001484" name="Line 12"/>
            <p:cNvSpPr>
              <a:spLocks noChangeShapeType="1"/>
            </p:cNvSpPr>
            <p:nvPr/>
          </p:nvSpPr>
          <p:spPr bwMode="auto">
            <a:xfrm flipV="1">
              <a:off x="2256" y="1584"/>
              <a:ext cx="624" cy="384"/>
            </a:xfrm>
            <a:prstGeom prst="line">
              <a:avLst/>
            </a:prstGeom>
            <a:noFill/>
            <a:ln w="28575">
              <a:solidFill>
                <a:schemeClr val="tx1"/>
              </a:solidFill>
              <a:round/>
              <a:headEnd type="none" w="sm" len="sm"/>
              <a:tailEnd type="triangle" w="sm" len="sm"/>
            </a:ln>
            <a:effectLst/>
          </p:spPr>
          <p:txBody>
            <a:bodyPr wrap="none" anchor="ctr"/>
            <a:lstStyle/>
            <a:p>
              <a:endParaRPr lang="en-US"/>
            </a:p>
          </p:txBody>
        </p:sp>
        <p:sp>
          <p:nvSpPr>
            <p:cNvPr id="1001485" name="Text Box 13"/>
            <p:cNvSpPr txBox="1">
              <a:spLocks noChangeArrowheads="1"/>
            </p:cNvSpPr>
            <p:nvPr/>
          </p:nvSpPr>
          <p:spPr bwMode="auto">
            <a:xfrm>
              <a:off x="2352" y="1200"/>
              <a:ext cx="172" cy="231"/>
            </a:xfrm>
            <a:prstGeom prst="rect">
              <a:avLst/>
            </a:prstGeom>
            <a:noFill/>
            <a:ln w="12700">
              <a:noFill/>
              <a:miter lim="800000"/>
              <a:headEnd type="none" w="sm" len="sm"/>
              <a:tailEnd type="none" w="sm" len="sm"/>
            </a:ln>
            <a:effectLst/>
          </p:spPr>
          <p:txBody>
            <a:bodyPr wrap="none" anchor="ctr">
              <a:spAutoFit/>
            </a:bodyPr>
            <a:lstStyle/>
            <a:p>
              <a:pPr algn="ctr"/>
              <a:r>
                <a:rPr lang="en-US" sz="1800" b="0"/>
                <a:t>*</a:t>
              </a:r>
            </a:p>
          </p:txBody>
        </p:sp>
        <p:sp>
          <p:nvSpPr>
            <p:cNvPr id="1001486" name="Text Box 14"/>
            <p:cNvSpPr txBox="1">
              <a:spLocks noChangeArrowheads="1"/>
            </p:cNvSpPr>
            <p:nvPr/>
          </p:nvSpPr>
          <p:spPr bwMode="auto">
            <a:xfrm>
              <a:off x="2880" y="1536"/>
              <a:ext cx="172" cy="231"/>
            </a:xfrm>
            <a:prstGeom prst="rect">
              <a:avLst/>
            </a:prstGeom>
            <a:noFill/>
            <a:ln w="12700">
              <a:noFill/>
              <a:miter lim="800000"/>
              <a:headEnd type="none" w="sm" len="sm"/>
              <a:tailEnd type="none" w="sm" len="sm"/>
            </a:ln>
            <a:effectLst/>
          </p:spPr>
          <p:txBody>
            <a:bodyPr wrap="none" anchor="ctr">
              <a:spAutoFit/>
            </a:bodyPr>
            <a:lstStyle/>
            <a:p>
              <a:pPr algn="ctr"/>
              <a:r>
                <a:rPr lang="en-US" sz="1800" b="0"/>
                <a:t>*</a:t>
              </a:r>
            </a:p>
          </p:txBody>
        </p:sp>
        <p:sp>
          <p:nvSpPr>
            <p:cNvPr id="1001487" name="Text Box 15"/>
            <p:cNvSpPr txBox="1">
              <a:spLocks noChangeArrowheads="1"/>
            </p:cNvSpPr>
            <p:nvPr/>
          </p:nvSpPr>
          <p:spPr bwMode="auto">
            <a:xfrm>
              <a:off x="2084" y="1776"/>
              <a:ext cx="196" cy="231"/>
            </a:xfrm>
            <a:prstGeom prst="rect">
              <a:avLst/>
            </a:prstGeom>
            <a:noFill/>
            <a:ln w="12700">
              <a:noFill/>
              <a:miter lim="800000"/>
              <a:headEnd type="none" w="sm" len="sm"/>
              <a:tailEnd type="none" w="sm" len="sm"/>
            </a:ln>
            <a:effectLst/>
          </p:spPr>
          <p:txBody>
            <a:bodyPr wrap="none" anchor="ctr">
              <a:spAutoFit/>
            </a:bodyPr>
            <a:lstStyle/>
            <a:p>
              <a:pPr algn="ctr"/>
              <a:r>
                <a:rPr lang="en-US" sz="1800" b="0"/>
                <a:t>1</a:t>
              </a:r>
            </a:p>
          </p:txBody>
        </p:sp>
        <p:sp>
          <p:nvSpPr>
            <p:cNvPr id="1001488" name="Text Box 16"/>
            <p:cNvSpPr txBox="1">
              <a:spLocks noChangeArrowheads="1"/>
            </p:cNvSpPr>
            <p:nvPr/>
          </p:nvSpPr>
          <p:spPr bwMode="auto">
            <a:xfrm>
              <a:off x="2976" y="912"/>
              <a:ext cx="196" cy="231"/>
            </a:xfrm>
            <a:prstGeom prst="rect">
              <a:avLst/>
            </a:prstGeom>
            <a:noFill/>
            <a:ln w="12700">
              <a:noFill/>
              <a:miter lim="800000"/>
              <a:headEnd type="none" w="sm" len="sm"/>
              <a:tailEnd type="none" w="sm" len="sm"/>
            </a:ln>
            <a:effectLst/>
          </p:spPr>
          <p:txBody>
            <a:bodyPr wrap="none" anchor="ctr">
              <a:spAutoFit/>
            </a:bodyPr>
            <a:lstStyle/>
            <a:p>
              <a:pPr algn="ctr"/>
              <a:r>
                <a:rPr lang="en-US" sz="1800" b="0"/>
                <a:t>1</a:t>
              </a:r>
            </a:p>
          </p:txBody>
        </p:sp>
        <p:sp>
          <p:nvSpPr>
            <p:cNvPr id="1001489" name="Text Box 17"/>
            <p:cNvSpPr txBox="1">
              <a:spLocks noChangeArrowheads="1"/>
            </p:cNvSpPr>
            <p:nvPr/>
          </p:nvSpPr>
          <p:spPr bwMode="auto">
            <a:xfrm>
              <a:off x="1008" y="2448"/>
              <a:ext cx="4138" cy="442"/>
            </a:xfrm>
            <a:prstGeom prst="rect">
              <a:avLst/>
            </a:prstGeom>
            <a:noFill/>
            <a:ln w="12700">
              <a:noFill/>
              <a:miter lim="800000"/>
              <a:headEnd type="none" w="sm" len="sm"/>
              <a:tailEnd type="none" w="sm" len="sm"/>
            </a:ln>
            <a:effectLst/>
          </p:spPr>
          <p:txBody>
            <a:bodyPr wrap="none" anchor="ctr">
              <a:spAutoFit/>
            </a:bodyPr>
            <a:lstStyle/>
            <a:p>
              <a:r>
                <a:rPr lang="en-US" b="0" i="1">
                  <a:solidFill>
                    <a:srgbClr val="009900"/>
                  </a:solidFill>
                </a:rPr>
                <a:t>Each POID can have many Items (key/underline ItemID).</a:t>
              </a:r>
            </a:p>
            <a:p>
              <a:r>
                <a:rPr lang="en-US" b="0" i="1">
                  <a:solidFill>
                    <a:srgbClr val="009900"/>
                  </a:solidFill>
                </a:rPr>
                <a:t>Each ItemID can be on many POIDs (key POID).</a:t>
              </a:r>
            </a:p>
          </p:txBody>
        </p:sp>
        <p:sp>
          <p:nvSpPr>
            <p:cNvPr id="1001491" name="Rectangle 19"/>
            <p:cNvSpPr>
              <a:spLocks noChangeArrowheads="1"/>
            </p:cNvSpPr>
            <p:nvPr/>
          </p:nvSpPr>
          <p:spPr bwMode="auto">
            <a:xfrm>
              <a:off x="4896" y="672"/>
              <a:ext cx="720" cy="384"/>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pPr algn="ctr"/>
              <a:r>
                <a:rPr lang="en-US" b="0"/>
                <a:t>Purchase</a:t>
              </a:r>
            </a:p>
            <a:p>
              <a:pPr algn="ctr"/>
              <a:r>
                <a:rPr lang="en-US" b="0"/>
                <a:t>Order</a:t>
              </a:r>
            </a:p>
          </p:txBody>
        </p:sp>
        <p:sp>
          <p:nvSpPr>
            <p:cNvPr id="1001492" name="Rectangle 20"/>
            <p:cNvSpPr>
              <a:spLocks noChangeArrowheads="1"/>
            </p:cNvSpPr>
            <p:nvPr/>
          </p:nvSpPr>
          <p:spPr bwMode="auto">
            <a:xfrm>
              <a:off x="4896" y="2016"/>
              <a:ext cx="720" cy="288"/>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pPr algn="ctr"/>
              <a:r>
                <a:rPr lang="en-US" b="0"/>
                <a:t>Item</a:t>
              </a:r>
            </a:p>
          </p:txBody>
        </p:sp>
        <p:sp>
          <p:nvSpPr>
            <p:cNvPr id="1001493" name="Text Box 21"/>
            <p:cNvSpPr txBox="1">
              <a:spLocks noChangeArrowheads="1"/>
            </p:cNvSpPr>
            <p:nvPr/>
          </p:nvSpPr>
          <p:spPr bwMode="auto">
            <a:xfrm>
              <a:off x="5280" y="1200"/>
              <a:ext cx="172" cy="231"/>
            </a:xfrm>
            <a:prstGeom prst="rect">
              <a:avLst/>
            </a:prstGeom>
            <a:noFill/>
            <a:ln w="12700">
              <a:noFill/>
              <a:miter lim="800000"/>
              <a:headEnd type="none" w="sm" len="sm"/>
              <a:tailEnd type="none" w="sm" len="sm"/>
            </a:ln>
            <a:effectLst/>
          </p:spPr>
          <p:txBody>
            <a:bodyPr wrap="none" anchor="ctr">
              <a:spAutoFit/>
            </a:bodyPr>
            <a:lstStyle/>
            <a:p>
              <a:pPr algn="ctr"/>
              <a:r>
                <a:rPr lang="en-US" sz="1800" b="0"/>
                <a:t>*</a:t>
              </a:r>
            </a:p>
          </p:txBody>
        </p:sp>
        <p:sp>
          <p:nvSpPr>
            <p:cNvPr id="1001494" name="Text Box 22"/>
            <p:cNvSpPr txBox="1">
              <a:spLocks noChangeArrowheads="1"/>
            </p:cNvSpPr>
            <p:nvPr/>
          </p:nvSpPr>
          <p:spPr bwMode="auto">
            <a:xfrm>
              <a:off x="5280" y="1632"/>
              <a:ext cx="172" cy="231"/>
            </a:xfrm>
            <a:prstGeom prst="rect">
              <a:avLst/>
            </a:prstGeom>
            <a:noFill/>
            <a:ln w="12700">
              <a:noFill/>
              <a:miter lim="800000"/>
              <a:headEnd type="none" w="sm" len="sm"/>
              <a:tailEnd type="none" w="sm" len="sm"/>
            </a:ln>
            <a:effectLst/>
          </p:spPr>
          <p:txBody>
            <a:bodyPr wrap="none" anchor="ctr">
              <a:spAutoFit/>
            </a:bodyPr>
            <a:lstStyle/>
            <a:p>
              <a:pPr algn="ctr"/>
              <a:r>
                <a:rPr lang="en-US" sz="1800" b="0"/>
                <a:t>*</a:t>
              </a:r>
            </a:p>
          </p:txBody>
        </p:sp>
        <p:sp>
          <p:nvSpPr>
            <p:cNvPr id="1001495" name="Rectangle 23"/>
            <p:cNvSpPr>
              <a:spLocks noChangeArrowheads="1"/>
            </p:cNvSpPr>
            <p:nvPr/>
          </p:nvSpPr>
          <p:spPr bwMode="auto">
            <a:xfrm>
              <a:off x="4896" y="1344"/>
              <a:ext cx="720" cy="288"/>
            </a:xfrm>
            <a:prstGeom prst="rect">
              <a:avLst/>
            </a:prstGeom>
            <a:solidFill>
              <a:srgbClr val="FFCCFF"/>
            </a:solidFill>
            <a:ln w="12700">
              <a:solidFill>
                <a:schemeClr val="tx1"/>
              </a:solidFill>
              <a:miter lim="800000"/>
              <a:headEnd type="none" w="sm" len="sm"/>
              <a:tailEnd type="none" w="sm" len="sm"/>
            </a:ln>
            <a:effectLst/>
          </p:spPr>
          <p:txBody>
            <a:bodyPr wrap="none" anchor="ctr"/>
            <a:lstStyle/>
            <a:p>
              <a:pPr algn="ctr"/>
              <a:r>
                <a:rPr lang="en-US" b="0"/>
                <a:t>POItem</a:t>
              </a:r>
            </a:p>
          </p:txBody>
        </p:sp>
        <p:cxnSp>
          <p:nvCxnSpPr>
            <p:cNvPr id="1001496" name="AutoShape 24"/>
            <p:cNvCxnSpPr>
              <a:cxnSpLocks noChangeShapeType="1"/>
              <a:stCxn id="1001491" idx="2"/>
              <a:endCxn id="1001495" idx="0"/>
            </p:cNvCxnSpPr>
            <p:nvPr/>
          </p:nvCxnSpPr>
          <p:spPr bwMode="auto">
            <a:xfrm>
              <a:off x="5256" y="1056"/>
              <a:ext cx="0" cy="288"/>
            </a:xfrm>
            <a:prstGeom prst="straightConnector1">
              <a:avLst/>
            </a:prstGeom>
            <a:noFill/>
            <a:ln w="12700">
              <a:solidFill>
                <a:schemeClr val="tx1"/>
              </a:solidFill>
              <a:round/>
              <a:headEnd/>
              <a:tailEnd/>
            </a:ln>
            <a:effectLst/>
          </p:spPr>
        </p:cxnSp>
        <p:cxnSp>
          <p:nvCxnSpPr>
            <p:cNvPr id="1001497" name="AutoShape 25"/>
            <p:cNvCxnSpPr>
              <a:cxnSpLocks noChangeShapeType="1"/>
              <a:stCxn id="1001495" idx="2"/>
              <a:endCxn id="1001492" idx="0"/>
            </p:cNvCxnSpPr>
            <p:nvPr/>
          </p:nvCxnSpPr>
          <p:spPr bwMode="auto">
            <a:xfrm>
              <a:off x="5256" y="1632"/>
              <a:ext cx="0" cy="384"/>
            </a:xfrm>
            <a:prstGeom prst="straightConnector1">
              <a:avLst/>
            </a:prstGeom>
            <a:noFill/>
            <a:ln w="12700">
              <a:solidFill>
                <a:schemeClr val="tx1"/>
              </a:solidFill>
              <a:round/>
              <a:headEnd/>
              <a:tailEnd/>
            </a:ln>
            <a:effectLst/>
          </p:spPr>
        </p:cxnSp>
        <p:sp>
          <p:nvSpPr>
            <p:cNvPr id="1001498" name="Text Box 26"/>
            <p:cNvSpPr txBox="1">
              <a:spLocks noChangeArrowheads="1"/>
            </p:cNvSpPr>
            <p:nvPr/>
          </p:nvSpPr>
          <p:spPr bwMode="auto">
            <a:xfrm>
              <a:off x="5280" y="1824"/>
              <a:ext cx="196" cy="231"/>
            </a:xfrm>
            <a:prstGeom prst="rect">
              <a:avLst/>
            </a:prstGeom>
            <a:noFill/>
            <a:ln w="12700">
              <a:noFill/>
              <a:miter lim="800000"/>
              <a:headEnd type="none" w="sm" len="sm"/>
              <a:tailEnd type="none" w="sm" len="sm"/>
            </a:ln>
            <a:effectLst/>
          </p:spPr>
          <p:txBody>
            <a:bodyPr wrap="none" anchor="ctr">
              <a:spAutoFit/>
            </a:bodyPr>
            <a:lstStyle/>
            <a:p>
              <a:pPr algn="ctr"/>
              <a:r>
                <a:rPr lang="en-US" sz="1800" b="0"/>
                <a:t>1</a:t>
              </a:r>
            </a:p>
          </p:txBody>
        </p:sp>
        <p:sp>
          <p:nvSpPr>
            <p:cNvPr id="1001499" name="Text Box 27"/>
            <p:cNvSpPr txBox="1">
              <a:spLocks noChangeArrowheads="1"/>
            </p:cNvSpPr>
            <p:nvPr/>
          </p:nvSpPr>
          <p:spPr bwMode="auto">
            <a:xfrm>
              <a:off x="5268" y="1008"/>
              <a:ext cx="196" cy="231"/>
            </a:xfrm>
            <a:prstGeom prst="rect">
              <a:avLst/>
            </a:prstGeom>
            <a:noFill/>
            <a:ln w="12700">
              <a:noFill/>
              <a:miter lim="800000"/>
              <a:headEnd type="none" w="sm" len="sm"/>
              <a:tailEnd type="none" w="sm" len="sm"/>
            </a:ln>
            <a:effectLst/>
          </p:spPr>
          <p:txBody>
            <a:bodyPr wrap="none" anchor="ctr">
              <a:spAutoFit/>
            </a:bodyPr>
            <a:lstStyle/>
            <a:p>
              <a:pPr algn="ctr"/>
              <a:r>
                <a:rPr lang="en-US" sz="1800" b="0"/>
                <a:t>1</a:t>
              </a:r>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22" name="Rectangle 2"/>
          <p:cNvSpPr>
            <a:spLocks noGrp="1" noChangeArrowheads="1"/>
          </p:cNvSpPr>
          <p:nvPr>
            <p:ph type="title"/>
          </p:nvPr>
        </p:nvSpPr>
        <p:spPr>
          <a:xfrm>
            <a:off x="990600" y="152400"/>
            <a:ext cx="7162800" cy="685800"/>
          </a:xfrm>
        </p:spPr>
        <p:txBody>
          <a:bodyPr/>
          <a:lstStyle/>
          <a:p>
            <a:r>
              <a:rPr lang="en-US"/>
              <a:t>Many-to-Many Sample Data</a:t>
            </a:r>
          </a:p>
        </p:txBody>
      </p:sp>
      <p:sp>
        <p:nvSpPr>
          <p:cNvPr id="1003523" name="Text Box 3"/>
          <p:cNvSpPr txBox="1">
            <a:spLocks noChangeArrowheads="1"/>
          </p:cNvSpPr>
          <p:nvPr/>
        </p:nvSpPr>
        <p:spPr bwMode="auto">
          <a:xfrm>
            <a:off x="838200" y="762000"/>
            <a:ext cx="1797050" cy="366713"/>
          </a:xfrm>
          <a:prstGeom prst="rect">
            <a:avLst/>
          </a:prstGeom>
          <a:noFill/>
          <a:ln w="12700">
            <a:noFill/>
            <a:miter lim="800000"/>
            <a:headEnd type="none" w="sm" len="sm"/>
            <a:tailEnd type="none" w="sm" len="sm"/>
          </a:ln>
          <a:effectLst/>
        </p:spPr>
        <p:txBody>
          <a:bodyPr wrap="none" anchor="ctr">
            <a:spAutoFit/>
          </a:bodyPr>
          <a:lstStyle/>
          <a:p>
            <a:r>
              <a:rPr lang="en-US" sz="1800" b="0"/>
              <a:t>Purchase Order</a:t>
            </a:r>
          </a:p>
        </p:txBody>
      </p:sp>
      <p:sp>
        <p:nvSpPr>
          <p:cNvPr id="1003524" name="Text Box 4"/>
          <p:cNvSpPr txBox="1">
            <a:spLocks noChangeArrowheads="1"/>
          </p:cNvSpPr>
          <p:nvPr/>
        </p:nvSpPr>
        <p:spPr bwMode="auto">
          <a:xfrm>
            <a:off x="1600200" y="4267200"/>
            <a:ext cx="628650" cy="366713"/>
          </a:xfrm>
          <a:prstGeom prst="rect">
            <a:avLst/>
          </a:prstGeom>
          <a:noFill/>
          <a:ln w="12700">
            <a:noFill/>
            <a:miter lim="800000"/>
            <a:headEnd type="none" w="sm" len="sm"/>
            <a:tailEnd type="none" w="sm" len="sm"/>
          </a:ln>
          <a:effectLst/>
        </p:spPr>
        <p:txBody>
          <a:bodyPr wrap="none" anchor="ctr">
            <a:spAutoFit/>
          </a:bodyPr>
          <a:lstStyle/>
          <a:p>
            <a:r>
              <a:rPr lang="en-US" sz="1800" b="0"/>
              <a:t>Item</a:t>
            </a:r>
          </a:p>
        </p:txBody>
      </p:sp>
      <p:graphicFrame>
        <p:nvGraphicFramePr>
          <p:cNvPr id="1003525" name="Object 5"/>
          <p:cNvGraphicFramePr>
            <a:graphicFrameLocks noChangeAspect="1"/>
          </p:cNvGraphicFramePr>
          <p:nvPr/>
        </p:nvGraphicFramePr>
        <p:xfrm>
          <a:off x="1676400" y="4572000"/>
          <a:ext cx="3810000" cy="1498600"/>
        </p:xfrm>
        <a:graphic>
          <a:graphicData uri="http://schemas.openxmlformats.org/presentationml/2006/ole">
            <mc:AlternateContent xmlns:mc="http://schemas.openxmlformats.org/markup-compatibility/2006">
              <mc:Choice xmlns:v="urn:schemas-microsoft-com:vml" Requires="v">
                <p:oleObj name="Document" r:id="rId3" imgW="5632920" imgH="1242360" progId="Word.Document.8">
                  <p:embed/>
                </p:oleObj>
              </mc:Choice>
              <mc:Fallback>
                <p:oleObj name="Document" r:id="rId3" imgW="5632920" imgH="1242360" progId="Word.Document.8">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r="51338" b="13171"/>
                      <a:stretch>
                        <a:fillRect/>
                      </a:stretch>
                    </p:blipFill>
                    <p:spPr bwMode="auto">
                      <a:xfrm>
                        <a:off x="1676400" y="4572000"/>
                        <a:ext cx="3810000" cy="149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1003564" name="Group 44"/>
          <p:cNvGrpSpPr>
            <a:grpSpLocks/>
          </p:cNvGrpSpPr>
          <p:nvPr/>
        </p:nvGrpSpPr>
        <p:grpSpPr bwMode="auto">
          <a:xfrm>
            <a:off x="4419600" y="2209800"/>
            <a:ext cx="4037013" cy="1951038"/>
            <a:chOff x="2784" y="1392"/>
            <a:chExt cx="2543" cy="1229"/>
          </a:xfrm>
        </p:grpSpPr>
        <p:graphicFrame>
          <p:nvGraphicFramePr>
            <p:cNvPr id="1003526" name="Object 6"/>
            <p:cNvGraphicFramePr>
              <a:graphicFrameLocks noChangeAspect="1"/>
            </p:cNvGraphicFramePr>
            <p:nvPr/>
          </p:nvGraphicFramePr>
          <p:xfrm>
            <a:off x="2784" y="1698"/>
            <a:ext cx="2543" cy="923"/>
          </p:xfrm>
          <a:graphic>
            <a:graphicData uri="http://schemas.openxmlformats.org/presentationml/2006/ole">
              <mc:AlternateContent xmlns:mc="http://schemas.openxmlformats.org/markup-compatibility/2006">
                <mc:Choice xmlns:v="urn:schemas-microsoft-com:vml" Requires="v">
                  <p:oleObj name="Document" r:id="rId5" imgW="5638109" imgH="1242414" progId="Word.Document.8">
                    <p:embed/>
                  </p:oleObj>
                </mc:Choice>
                <mc:Fallback>
                  <p:oleObj name="Document" r:id="rId5" imgW="5638109" imgH="1242414" progId="Word.Document.8">
                    <p:embed/>
                    <p:pic>
                      <p:nvPicPr>
                        <p:cNvPr id="0" name="Picture 6"/>
                        <p:cNvPicPr>
                          <a:picLocks noChangeAspect="1" noChangeArrowheads="1"/>
                        </p:cNvPicPr>
                        <p:nvPr/>
                      </p:nvPicPr>
                      <p:blipFill>
                        <a:blip r:embed="rId6">
                          <a:extLst>
                            <a:ext uri="{28A0092B-C50C-407E-A947-70E740481C1C}">
                              <a14:useLocalDpi xmlns:a14="http://schemas.microsoft.com/office/drawing/2010/main" val="0"/>
                            </a:ext>
                          </a:extLst>
                        </a:blip>
                        <a:srcRect r="47281" b="13171"/>
                        <a:stretch>
                          <a:fillRect/>
                        </a:stretch>
                      </p:blipFill>
                      <p:spPr bwMode="auto">
                        <a:xfrm>
                          <a:off x="2784" y="1698"/>
                          <a:ext cx="2543" cy="92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03527" name="Text Box 7"/>
            <p:cNvSpPr txBox="1">
              <a:spLocks noChangeArrowheads="1"/>
            </p:cNvSpPr>
            <p:nvPr/>
          </p:nvSpPr>
          <p:spPr bwMode="auto">
            <a:xfrm>
              <a:off x="2880" y="1392"/>
              <a:ext cx="604" cy="231"/>
            </a:xfrm>
            <a:prstGeom prst="rect">
              <a:avLst/>
            </a:prstGeom>
            <a:noFill/>
            <a:ln w="12700">
              <a:noFill/>
              <a:miter lim="800000"/>
              <a:headEnd type="none" w="sm" len="sm"/>
              <a:tailEnd type="none" w="sm" len="sm"/>
            </a:ln>
            <a:effectLst/>
          </p:spPr>
          <p:txBody>
            <a:bodyPr wrap="none" anchor="ctr">
              <a:spAutoFit/>
            </a:bodyPr>
            <a:lstStyle/>
            <a:p>
              <a:r>
                <a:rPr lang="en-US" sz="1800" b="0"/>
                <a:t>POItem</a:t>
              </a:r>
            </a:p>
          </p:txBody>
        </p:sp>
      </p:grpSp>
      <p:sp>
        <p:nvSpPr>
          <p:cNvPr id="1003530" name="Line 10"/>
          <p:cNvSpPr>
            <a:spLocks noChangeShapeType="1"/>
          </p:cNvSpPr>
          <p:nvPr/>
        </p:nvSpPr>
        <p:spPr bwMode="auto">
          <a:xfrm flipV="1">
            <a:off x="2514600" y="3276600"/>
            <a:ext cx="2819400" cy="1905000"/>
          </a:xfrm>
          <a:prstGeom prst="line">
            <a:avLst/>
          </a:prstGeom>
          <a:noFill/>
          <a:ln w="28575">
            <a:solidFill>
              <a:schemeClr val="accent2"/>
            </a:solidFill>
            <a:round/>
            <a:headEnd type="none" w="sm" len="sm"/>
            <a:tailEnd type="triangle" w="sm" len="sm"/>
          </a:ln>
          <a:effectLst/>
        </p:spPr>
        <p:txBody>
          <a:bodyPr wrap="none" anchor="ctr"/>
          <a:lstStyle/>
          <a:p>
            <a:endParaRPr lang="en-US"/>
          </a:p>
        </p:txBody>
      </p:sp>
      <p:sp>
        <p:nvSpPr>
          <p:cNvPr id="1003531" name="Line 11"/>
          <p:cNvSpPr>
            <a:spLocks noChangeShapeType="1"/>
          </p:cNvSpPr>
          <p:nvPr/>
        </p:nvSpPr>
        <p:spPr bwMode="auto">
          <a:xfrm flipV="1">
            <a:off x="2514600" y="3581400"/>
            <a:ext cx="2819400" cy="1600200"/>
          </a:xfrm>
          <a:prstGeom prst="line">
            <a:avLst/>
          </a:prstGeom>
          <a:noFill/>
          <a:ln w="28575">
            <a:solidFill>
              <a:schemeClr val="accent2"/>
            </a:solidFill>
            <a:round/>
            <a:headEnd type="none" w="sm" len="sm"/>
            <a:tailEnd type="triangle" w="sm" len="sm"/>
          </a:ln>
          <a:effectLst/>
        </p:spPr>
        <p:txBody>
          <a:bodyPr wrap="none" anchor="ctr"/>
          <a:lstStyle/>
          <a:p>
            <a:endParaRPr lang="en-US"/>
          </a:p>
        </p:txBody>
      </p:sp>
      <p:graphicFrame>
        <p:nvGraphicFramePr>
          <p:cNvPr id="1003532" name="Group 12"/>
          <p:cNvGraphicFramePr>
            <a:graphicFrameLocks noGrp="1"/>
          </p:cNvGraphicFramePr>
          <p:nvPr>
            <p:ph idx="1"/>
          </p:nvPr>
        </p:nvGraphicFramePr>
        <p:xfrm>
          <a:off x="838200" y="1066800"/>
          <a:ext cx="2725738" cy="1516065"/>
        </p:xfrm>
        <a:graphic>
          <a:graphicData uri="http://schemas.openxmlformats.org/drawingml/2006/table">
            <a:tbl>
              <a:tblPr/>
              <a:tblGrid>
                <a:gridCol w="676275">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577850">
                  <a:extLst>
                    <a:ext uri="{9D8B030D-6E8A-4147-A177-3AD203B41FA5}">
                      <a16:colId xmlns:a16="http://schemas.microsoft.com/office/drawing/2014/main" val="20002"/>
                    </a:ext>
                  </a:extLst>
                </a:gridCol>
                <a:gridCol w="481013">
                  <a:extLst>
                    <a:ext uri="{9D8B030D-6E8A-4147-A177-3AD203B41FA5}">
                      <a16:colId xmlns:a16="http://schemas.microsoft.com/office/drawing/2014/main" val="20003"/>
                    </a:ext>
                  </a:extLst>
                </a:gridCol>
              </a:tblGrid>
              <a:tr h="303213">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400" b="1" i="0" u="sng" strike="noStrike" cap="none" normalizeH="0" baseline="0">
                          <a:ln>
                            <a:noFill/>
                          </a:ln>
                          <a:solidFill>
                            <a:srgbClr val="000000"/>
                          </a:solidFill>
                          <a:effectLst/>
                          <a:latin typeface="Arial" charset="0"/>
                        </a:rPr>
                        <a:t>POID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400" b="1" i="0" u="none" strike="noStrike" cap="none" normalizeH="0" baseline="0">
                          <a:ln>
                            <a:noFill/>
                          </a:ln>
                          <a:solidFill>
                            <a:srgbClr val="000000"/>
                          </a:solidFill>
                          <a:effectLst/>
                          <a:latin typeface="Arial" charset="0"/>
                        </a:rPr>
                        <a:t>Date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400" b="1" i="0" u="none" strike="noStrike" cap="none" normalizeH="0" baseline="0">
                          <a:ln>
                            <a:noFill/>
                          </a:ln>
                          <a:solidFill>
                            <a:srgbClr val="000000"/>
                          </a:solidFill>
                          <a:effectLst/>
                          <a:latin typeface="Arial" charset="0"/>
                        </a:rPr>
                        <a:t>SID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400" b="1" i="0" u="none" strike="noStrike" cap="none" normalizeH="0" baseline="0">
                          <a:ln>
                            <a:noFill/>
                          </a:ln>
                          <a:solidFill>
                            <a:srgbClr val="000000"/>
                          </a:solidFill>
                          <a:effectLst/>
                          <a:latin typeface="Arial" charset="0"/>
                        </a:rPr>
                        <a:t>EID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3213">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400" b="1" i="0" u="none" strike="noStrike" cap="none" normalizeH="0" baseline="0">
                          <a:ln>
                            <a:noFill/>
                          </a:ln>
                          <a:solidFill>
                            <a:srgbClr val="000000"/>
                          </a:solidFill>
                          <a:effectLst/>
                          <a:latin typeface="Arial" charset="0"/>
                        </a:rPr>
                        <a:t>22234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400" b="1" i="0" u="none" strike="noStrike" cap="none" normalizeH="0" baseline="0">
                          <a:ln>
                            <a:noFill/>
                          </a:ln>
                          <a:solidFill>
                            <a:srgbClr val="000000"/>
                          </a:solidFill>
                          <a:effectLst/>
                          <a:latin typeface="Arial" charset="0"/>
                        </a:rPr>
                        <a:t>9-9-2004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400" b="1" i="0" u="none" strike="noStrike" cap="none" normalizeH="0" baseline="0">
                          <a:ln>
                            <a:noFill/>
                          </a:ln>
                          <a:solidFill>
                            <a:srgbClr val="000000"/>
                          </a:solidFill>
                          <a:effectLst/>
                          <a:latin typeface="Arial" charset="0"/>
                        </a:rPr>
                        <a:t>5676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400" b="1" i="0" u="none" strike="noStrike" cap="none" normalizeH="0" baseline="0">
                          <a:ln>
                            <a:noFill/>
                          </a:ln>
                          <a:solidFill>
                            <a:srgbClr val="000000"/>
                          </a:solidFill>
                          <a:effectLst/>
                          <a:latin typeface="Arial" charset="0"/>
                        </a:rPr>
                        <a:t>221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3213">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400" b="1" i="0" u="none" strike="noStrike" cap="none" normalizeH="0" baseline="0">
                          <a:ln>
                            <a:noFill/>
                          </a:ln>
                          <a:solidFill>
                            <a:srgbClr val="000000"/>
                          </a:solidFill>
                          <a:effectLst/>
                          <a:latin typeface="Arial" charset="0"/>
                        </a:rPr>
                        <a:t>22235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400" b="1" i="0" u="none" strike="noStrike" cap="none" normalizeH="0" baseline="0">
                          <a:ln>
                            <a:noFill/>
                          </a:ln>
                          <a:solidFill>
                            <a:srgbClr val="000000"/>
                          </a:solidFill>
                          <a:effectLst/>
                          <a:latin typeface="Arial" charset="0"/>
                        </a:rPr>
                        <a:t>9-10-2004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400" b="1" i="0" u="none" strike="noStrike" cap="none" normalizeH="0" baseline="0">
                          <a:ln>
                            <a:noFill/>
                          </a:ln>
                          <a:solidFill>
                            <a:srgbClr val="000000"/>
                          </a:solidFill>
                          <a:effectLst/>
                          <a:latin typeface="Arial" charset="0"/>
                        </a:rPr>
                        <a:t>5676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400" b="1" i="0" u="none" strike="noStrike" cap="none" normalizeH="0" baseline="0">
                          <a:ln>
                            <a:noFill/>
                          </a:ln>
                          <a:solidFill>
                            <a:srgbClr val="000000"/>
                          </a:solidFill>
                          <a:effectLst/>
                          <a:latin typeface="Arial" charset="0"/>
                        </a:rPr>
                        <a:t>554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3213">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400" b="1" i="0" u="none" strike="noStrike" cap="none" normalizeH="0" baseline="0">
                          <a:ln>
                            <a:noFill/>
                          </a:ln>
                          <a:solidFill>
                            <a:srgbClr val="000000"/>
                          </a:solidFill>
                          <a:effectLst/>
                          <a:latin typeface="Arial" charset="0"/>
                        </a:rPr>
                        <a:t>22236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400" b="1" i="0" u="none" strike="noStrike" cap="none" normalizeH="0" baseline="0">
                          <a:ln>
                            <a:noFill/>
                          </a:ln>
                          <a:solidFill>
                            <a:srgbClr val="000000"/>
                          </a:solidFill>
                          <a:effectLst/>
                          <a:latin typeface="Arial" charset="0"/>
                        </a:rPr>
                        <a:t>9-10-2004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400" b="1" i="0" u="none" strike="noStrike" cap="none" normalizeH="0" baseline="0">
                          <a:ln>
                            <a:noFill/>
                          </a:ln>
                          <a:solidFill>
                            <a:srgbClr val="000000"/>
                          </a:solidFill>
                          <a:effectLst/>
                          <a:latin typeface="Arial" charset="0"/>
                        </a:rPr>
                        <a:t>7831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400" b="1" i="0" u="none" strike="noStrike" cap="none" normalizeH="0" baseline="0">
                          <a:ln>
                            <a:noFill/>
                          </a:ln>
                          <a:solidFill>
                            <a:srgbClr val="000000"/>
                          </a:solidFill>
                          <a:effectLst/>
                          <a:latin typeface="Arial" charset="0"/>
                        </a:rPr>
                        <a:t>221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3213">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400" b="1" i="0" u="none" strike="noStrike" cap="none" normalizeH="0" baseline="0">
                          <a:ln>
                            <a:noFill/>
                          </a:ln>
                          <a:solidFill>
                            <a:srgbClr val="000000"/>
                          </a:solidFill>
                          <a:effectLst/>
                          <a:latin typeface="Arial" charset="0"/>
                        </a:rPr>
                        <a:t>22237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400" b="1" i="0" u="none" strike="noStrike" cap="none" normalizeH="0" baseline="0">
                          <a:ln>
                            <a:noFill/>
                          </a:ln>
                          <a:solidFill>
                            <a:srgbClr val="000000"/>
                          </a:solidFill>
                          <a:effectLst/>
                          <a:latin typeface="Arial" charset="0"/>
                        </a:rPr>
                        <a:t>9-11-2004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400" b="1" i="0" u="none" strike="noStrike" cap="none" normalizeH="0" baseline="0">
                          <a:ln>
                            <a:noFill/>
                          </a:ln>
                          <a:solidFill>
                            <a:srgbClr val="000000"/>
                          </a:solidFill>
                          <a:effectLst/>
                          <a:latin typeface="Arial" charset="0"/>
                        </a:rPr>
                        <a:t>8872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400" b="1" i="0" u="none" strike="noStrike" cap="none" normalizeH="0" baseline="0">
                          <a:ln>
                            <a:noFill/>
                          </a:ln>
                          <a:solidFill>
                            <a:srgbClr val="000000"/>
                          </a:solidFill>
                          <a:effectLst/>
                          <a:latin typeface="Arial" charset="0"/>
                        </a:rPr>
                        <a:t>335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003566" name="Freeform 46"/>
          <p:cNvSpPr>
            <a:spLocks/>
          </p:cNvSpPr>
          <p:nvPr/>
        </p:nvSpPr>
        <p:spPr bwMode="auto">
          <a:xfrm>
            <a:off x="-76200" y="1524000"/>
            <a:ext cx="4495800" cy="1752600"/>
          </a:xfrm>
          <a:custGeom>
            <a:avLst/>
            <a:gdLst/>
            <a:ahLst/>
            <a:cxnLst>
              <a:cxn ang="0">
                <a:pos x="664" y="24"/>
              </a:cxn>
              <a:cxn ang="0">
                <a:pos x="376" y="168"/>
              </a:cxn>
              <a:cxn ang="0">
                <a:pos x="424" y="1032"/>
              </a:cxn>
              <a:cxn ang="0">
                <a:pos x="2920" y="1032"/>
              </a:cxn>
            </a:cxnLst>
            <a:rect l="0" t="0" r="r" b="b"/>
            <a:pathLst>
              <a:path w="2920" h="1176">
                <a:moveTo>
                  <a:pt x="664" y="24"/>
                </a:moveTo>
                <a:cubicBezTo>
                  <a:pt x="540" y="12"/>
                  <a:pt x="416" y="0"/>
                  <a:pt x="376" y="168"/>
                </a:cubicBezTo>
                <a:cubicBezTo>
                  <a:pt x="336" y="336"/>
                  <a:pt x="0" y="888"/>
                  <a:pt x="424" y="1032"/>
                </a:cubicBezTo>
                <a:cubicBezTo>
                  <a:pt x="848" y="1176"/>
                  <a:pt x="1884" y="1104"/>
                  <a:pt x="2920" y="1032"/>
                </a:cubicBezTo>
              </a:path>
            </a:pathLst>
          </a:custGeom>
          <a:noFill/>
          <a:ln w="12700" cap="flat" cmpd="sng">
            <a:solidFill>
              <a:schemeClr val="accent2"/>
            </a:solidFill>
            <a:prstDash val="solid"/>
            <a:round/>
            <a:headEnd type="none" w="sm" len="sm"/>
            <a:tailEnd type="triangle" w="med" len="med"/>
          </a:ln>
          <a:effectLst/>
        </p:spPr>
        <p:txBody>
          <a:bodyPr/>
          <a:lstStyle/>
          <a:p>
            <a:endParaRPr lang="en-US"/>
          </a:p>
        </p:txBody>
      </p:sp>
      <p:sp>
        <p:nvSpPr>
          <p:cNvPr id="1003567" name="Freeform 47"/>
          <p:cNvSpPr>
            <a:spLocks/>
          </p:cNvSpPr>
          <p:nvPr/>
        </p:nvSpPr>
        <p:spPr bwMode="auto">
          <a:xfrm>
            <a:off x="-152400" y="1447800"/>
            <a:ext cx="4559300" cy="2095500"/>
          </a:xfrm>
          <a:custGeom>
            <a:avLst/>
            <a:gdLst/>
            <a:ahLst/>
            <a:cxnLst>
              <a:cxn ang="0">
                <a:pos x="664" y="24"/>
              </a:cxn>
              <a:cxn ang="0">
                <a:pos x="376" y="168"/>
              </a:cxn>
              <a:cxn ang="0">
                <a:pos x="424" y="1032"/>
              </a:cxn>
              <a:cxn ang="0">
                <a:pos x="2920" y="1032"/>
              </a:cxn>
            </a:cxnLst>
            <a:rect l="0" t="0" r="r" b="b"/>
            <a:pathLst>
              <a:path w="2920" h="1176">
                <a:moveTo>
                  <a:pt x="664" y="24"/>
                </a:moveTo>
                <a:cubicBezTo>
                  <a:pt x="540" y="12"/>
                  <a:pt x="416" y="0"/>
                  <a:pt x="376" y="168"/>
                </a:cubicBezTo>
                <a:cubicBezTo>
                  <a:pt x="336" y="336"/>
                  <a:pt x="0" y="888"/>
                  <a:pt x="424" y="1032"/>
                </a:cubicBezTo>
                <a:cubicBezTo>
                  <a:pt x="848" y="1176"/>
                  <a:pt x="1884" y="1104"/>
                  <a:pt x="2920" y="1032"/>
                </a:cubicBezTo>
              </a:path>
            </a:pathLst>
          </a:custGeom>
          <a:noFill/>
          <a:ln w="12700" cap="flat" cmpd="sng">
            <a:solidFill>
              <a:schemeClr val="accent2"/>
            </a:solidFill>
            <a:prstDash val="solid"/>
            <a:round/>
            <a:headEnd type="none" w="sm" len="sm"/>
            <a:tailEnd type="triangle" w="med" len="med"/>
          </a:ln>
          <a:effectLst/>
        </p:spPr>
        <p:txBody>
          <a:bodyP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5570" name="Rectangle 2"/>
          <p:cNvSpPr>
            <a:spLocks noGrp="1" noChangeArrowheads="1"/>
          </p:cNvSpPr>
          <p:nvPr>
            <p:ph type="title"/>
          </p:nvPr>
        </p:nvSpPr>
        <p:spPr/>
        <p:txBody>
          <a:bodyPr/>
          <a:lstStyle/>
          <a:p>
            <a:r>
              <a:rPr lang="en-US"/>
              <a:t>N-ary Associations</a:t>
            </a:r>
          </a:p>
        </p:txBody>
      </p:sp>
      <p:grpSp>
        <p:nvGrpSpPr>
          <p:cNvPr id="1005594" name="Group 26"/>
          <p:cNvGrpSpPr>
            <a:grpSpLocks/>
          </p:cNvGrpSpPr>
          <p:nvPr/>
        </p:nvGrpSpPr>
        <p:grpSpPr bwMode="auto">
          <a:xfrm>
            <a:off x="533400" y="1143000"/>
            <a:ext cx="7620000" cy="5122863"/>
            <a:chOff x="816" y="576"/>
            <a:chExt cx="4800" cy="3227"/>
          </a:xfrm>
        </p:grpSpPr>
        <p:sp>
          <p:nvSpPr>
            <p:cNvPr id="1005571" name="Rectangle 3"/>
            <p:cNvSpPr>
              <a:spLocks noChangeArrowheads="1"/>
            </p:cNvSpPr>
            <p:nvPr/>
          </p:nvSpPr>
          <p:spPr bwMode="auto">
            <a:xfrm>
              <a:off x="2568" y="624"/>
              <a:ext cx="808" cy="576"/>
            </a:xfrm>
            <a:prstGeom prst="rect">
              <a:avLst/>
            </a:prstGeom>
            <a:solidFill>
              <a:schemeClr val="accent1"/>
            </a:solidFill>
            <a:ln w="12700">
              <a:solidFill>
                <a:schemeClr val="tx1"/>
              </a:solidFill>
              <a:miter lim="800000"/>
              <a:headEnd/>
              <a:tailEnd/>
            </a:ln>
            <a:effectLst/>
          </p:spPr>
          <p:txBody>
            <a:bodyPr wrap="none" lIns="92075" tIns="46038" rIns="92075" bIns="46038"/>
            <a:lstStyle/>
            <a:p>
              <a:r>
                <a:rPr lang="en-US" sz="1600" b="0"/>
                <a:t>Employee</a:t>
              </a:r>
            </a:p>
            <a:p>
              <a:r>
                <a:rPr lang="en-US" sz="1600" b="0"/>
                <a:t>Name</a:t>
              </a:r>
            </a:p>
            <a:p>
              <a:r>
                <a:rPr lang="en-US" sz="1600" b="0"/>
                <a:t>...</a:t>
              </a:r>
            </a:p>
          </p:txBody>
        </p:sp>
        <p:sp>
          <p:nvSpPr>
            <p:cNvPr id="1005572" name="Rectangle 4"/>
            <p:cNvSpPr>
              <a:spLocks noChangeArrowheads="1"/>
            </p:cNvSpPr>
            <p:nvPr/>
          </p:nvSpPr>
          <p:spPr bwMode="auto">
            <a:xfrm>
              <a:off x="1152" y="1728"/>
              <a:ext cx="808" cy="672"/>
            </a:xfrm>
            <a:prstGeom prst="rect">
              <a:avLst/>
            </a:prstGeom>
            <a:solidFill>
              <a:schemeClr val="accent1"/>
            </a:solidFill>
            <a:ln w="12700">
              <a:solidFill>
                <a:schemeClr val="tx1"/>
              </a:solidFill>
              <a:miter lim="800000"/>
              <a:headEnd/>
              <a:tailEnd/>
            </a:ln>
            <a:effectLst/>
          </p:spPr>
          <p:txBody>
            <a:bodyPr wrap="none" lIns="92075" tIns="46038" rIns="92075" bIns="46038"/>
            <a:lstStyle/>
            <a:p>
              <a:r>
                <a:rPr lang="en-US" sz="1600" b="0"/>
                <a:t>Component</a:t>
              </a:r>
            </a:p>
            <a:p>
              <a:r>
                <a:rPr lang="en-US" sz="1600" b="0"/>
                <a:t>CompID</a:t>
              </a:r>
            </a:p>
            <a:p>
              <a:r>
                <a:rPr lang="en-US" sz="1600" b="0"/>
                <a:t>Type</a:t>
              </a:r>
            </a:p>
            <a:p>
              <a:r>
                <a:rPr lang="en-US" sz="1600" b="0"/>
                <a:t>Name</a:t>
              </a:r>
            </a:p>
          </p:txBody>
        </p:sp>
        <p:sp>
          <p:nvSpPr>
            <p:cNvPr id="1005573" name="Rectangle 5"/>
            <p:cNvSpPr>
              <a:spLocks noChangeArrowheads="1"/>
            </p:cNvSpPr>
            <p:nvPr/>
          </p:nvSpPr>
          <p:spPr bwMode="auto">
            <a:xfrm>
              <a:off x="3984" y="1728"/>
              <a:ext cx="808" cy="720"/>
            </a:xfrm>
            <a:prstGeom prst="rect">
              <a:avLst/>
            </a:prstGeom>
            <a:solidFill>
              <a:schemeClr val="accent1"/>
            </a:solidFill>
            <a:ln w="12700">
              <a:solidFill>
                <a:schemeClr val="tx1"/>
              </a:solidFill>
              <a:miter lim="800000"/>
              <a:headEnd/>
              <a:tailEnd/>
            </a:ln>
            <a:effectLst/>
          </p:spPr>
          <p:txBody>
            <a:bodyPr wrap="none" lIns="92075" tIns="46038" rIns="92075" bIns="46038"/>
            <a:lstStyle/>
            <a:p>
              <a:r>
                <a:rPr lang="en-US" sz="1600" b="0"/>
                <a:t>Product</a:t>
              </a:r>
            </a:p>
            <a:p>
              <a:r>
                <a:rPr lang="en-US" sz="1600" b="0"/>
                <a:t>ProductID</a:t>
              </a:r>
            </a:p>
            <a:p>
              <a:r>
                <a:rPr lang="en-US" sz="1600" b="0"/>
                <a:t>Type</a:t>
              </a:r>
            </a:p>
            <a:p>
              <a:r>
                <a:rPr lang="en-US" sz="1600" b="0"/>
                <a:t>Name</a:t>
              </a:r>
            </a:p>
          </p:txBody>
        </p:sp>
        <p:sp>
          <p:nvSpPr>
            <p:cNvPr id="1005574" name="Line 6"/>
            <p:cNvSpPr>
              <a:spLocks noChangeShapeType="1"/>
            </p:cNvSpPr>
            <p:nvPr/>
          </p:nvSpPr>
          <p:spPr bwMode="auto">
            <a:xfrm flipV="1">
              <a:off x="2972" y="1200"/>
              <a:ext cx="0" cy="236"/>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05575" name="Line 7"/>
            <p:cNvSpPr>
              <a:spLocks noChangeShapeType="1"/>
            </p:cNvSpPr>
            <p:nvPr/>
          </p:nvSpPr>
          <p:spPr bwMode="auto">
            <a:xfrm>
              <a:off x="2972" y="2204"/>
              <a:ext cx="0" cy="336"/>
            </a:xfrm>
            <a:prstGeom prst="line">
              <a:avLst/>
            </a:prstGeom>
            <a:noFill/>
            <a:ln w="12700">
              <a:solidFill>
                <a:schemeClr val="tx1"/>
              </a:solidFill>
              <a:prstDash val="dash"/>
              <a:round/>
              <a:headEnd type="none" w="sm" len="sm"/>
              <a:tailEnd type="none" w="sm" len="sm"/>
            </a:ln>
            <a:effectLst/>
          </p:spPr>
          <p:txBody>
            <a:bodyPr wrap="none" anchor="ctr"/>
            <a:lstStyle/>
            <a:p>
              <a:endParaRPr lang="en-US"/>
            </a:p>
          </p:txBody>
        </p:sp>
        <p:sp>
          <p:nvSpPr>
            <p:cNvPr id="1005576" name="Line 8"/>
            <p:cNvSpPr>
              <a:spLocks noChangeShapeType="1"/>
            </p:cNvSpPr>
            <p:nvPr/>
          </p:nvSpPr>
          <p:spPr bwMode="auto">
            <a:xfrm flipH="1">
              <a:off x="1968" y="1824"/>
              <a:ext cx="528" cy="0"/>
            </a:xfrm>
            <a:prstGeom prst="line">
              <a:avLst/>
            </a:prstGeom>
            <a:noFill/>
            <a:ln w="12700">
              <a:solidFill>
                <a:schemeClr val="tx1"/>
              </a:solidFill>
              <a:round/>
              <a:headEnd type="none" w="sm" len="sm"/>
              <a:tailEnd type="none" w="sm" len="sm"/>
            </a:ln>
            <a:effectLst/>
          </p:spPr>
          <p:txBody>
            <a:bodyPr wrap="none" anchor="ctr"/>
            <a:lstStyle/>
            <a:p>
              <a:endParaRPr lang="en-US"/>
            </a:p>
          </p:txBody>
        </p:sp>
        <p:graphicFrame>
          <p:nvGraphicFramePr>
            <p:cNvPr id="1005577" name="Object 9"/>
            <p:cNvGraphicFramePr>
              <a:graphicFrameLocks noChangeAspect="1"/>
            </p:cNvGraphicFramePr>
            <p:nvPr/>
          </p:nvGraphicFramePr>
          <p:xfrm>
            <a:off x="3456" y="576"/>
            <a:ext cx="1824" cy="486"/>
          </p:xfrm>
          <a:graphic>
            <a:graphicData uri="http://schemas.openxmlformats.org/presentationml/2006/ole">
              <mc:AlternateContent xmlns:mc="http://schemas.openxmlformats.org/markup-compatibility/2006">
                <mc:Choice xmlns:v="urn:schemas-microsoft-com:vml" Requires="v">
                  <p:oleObj name="Document" r:id="rId3" imgW="5642640" imgH="700200" progId="Word.Document.8">
                    <p:embed/>
                  </p:oleObj>
                </mc:Choice>
                <mc:Fallback>
                  <p:oleObj name="Document" r:id="rId3" imgW="5642640" imgH="700200" progId="Word.Document.8">
                    <p:embed/>
                    <p:pic>
                      <p:nvPicPr>
                        <p:cNvPr id="0" name="Picture 9"/>
                        <p:cNvPicPr>
                          <a:picLocks noChangeAspect="1" noChangeArrowheads="1"/>
                        </p:cNvPicPr>
                        <p:nvPr/>
                      </p:nvPicPr>
                      <p:blipFill>
                        <a:blip r:embed="rId4">
                          <a:extLst>
                            <a:ext uri="{28A0092B-C50C-407E-A947-70E740481C1C}">
                              <a14:useLocalDpi xmlns:a14="http://schemas.microsoft.com/office/drawing/2010/main" val="0"/>
                            </a:ext>
                          </a:extLst>
                        </a:blip>
                        <a:srcRect r="59494" b="12926"/>
                        <a:stretch>
                          <a:fillRect/>
                        </a:stretch>
                      </p:blipFill>
                      <p:spPr bwMode="auto">
                        <a:xfrm>
                          <a:off x="3456" y="576"/>
                          <a:ext cx="1824" cy="4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05578" name="Object 10"/>
            <p:cNvGraphicFramePr>
              <a:graphicFrameLocks noChangeAspect="1"/>
            </p:cNvGraphicFramePr>
            <p:nvPr/>
          </p:nvGraphicFramePr>
          <p:xfrm>
            <a:off x="3792" y="1152"/>
            <a:ext cx="1824" cy="486"/>
          </p:xfrm>
          <a:graphic>
            <a:graphicData uri="http://schemas.openxmlformats.org/presentationml/2006/ole">
              <mc:AlternateContent xmlns:mc="http://schemas.openxmlformats.org/markup-compatibility/2006">
                <mc:Choice xmlns:v="urn:schemas-microsoft-com:vml" Requires="v">
                  <p:oleObj name="Document" r:id="rId5" imgW="5642640" imgH="700200" progId="Word.Document.8">
                    <p:embed/>
                  </p:oleObj>
                </mc:Choice>
                <mc:Fallback>
                  <p:oleObj name="Document" r:id="rId5" imgW="5642640" imgH="700200" progId="Word.Document.8">
                    <p:embed/>
                    <p:pic>
                      <p:nvPicPr>
                        <p:cNvPr id="0" name="Picture 10"/>
                        <p:cNvPicPr>
                          <a:picLocks noChangeAspect="1" noChangeArrowheads="1"/>
                        </p:cNvPicPr>
                        <p:nvPr/>
                      </p:nvPicPr>
                      <p:blipFill>
                        <a:blip r:embed="rId6">
                          <a:extLst>
                            <a:ext uri="{28A0092B-C50C-407E-A947-70E740481C1C}">
                              <a14:useLocalDpi xmlns:a14="http://schemas.microsoft.com/office/drawing/2010/main" val="0"/>
                            </a:ext>
                          </a:extLst>
                        </a:blip>
                        <a:srcRect r="59494" b="12926"/>
                        <a:stretch>
                          <a:fillRect/>
                        </a:stretch>
                      </p:blipFill>
                      <p:spPr bwMode="auto">
                        <a:xfrm>
                          <a:off x="3792" y="1152"/>
                          <a:ext cx="1824" cy="4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05579" name="Object 11"/>
            <p:cNvGraphicFramePr>
              <a:graphicFrameLocks noChangeAspect="1"/>
            </p:cNvGraphicFramePr>
            <p:nvPr/>
          </p:nvGraphicFramePr>
          <p:xfrm>
            <a:off x="3600" y="2640"/>
            <a:ext cx="2016" cy="1163"/>
          </p:xfrm>
          <a:graphic>
            <a:graphicData uri="http://schemas.openxmlformats.org/presentationml/2006/ole">
              <mc:AlternateContent xmlns:mc="http://schemas.openxmlformats.org/markup-compatibility/2006">
                <mc:Choice xmlns:v="urn:schemas-microsoft-com:vml" Requires="v">
                  <p:oleObj name="Document" r:id="rId7" imgW="5642640" imgH="1707840" progId="Word.Document.8">
                    <p:embed/>
                  </p:oleObj>
                </mc:Choice>
                <mc:Fallback>
                  <p:oleObj name="Document" r:id="rId7" imgW="5642640" imgH="1707840" progId="Word.Document.8">
                    <p:embed/>
                    <p:pic>
                      <p:nvPicPr>
                        <p:cNvPr id="0" name="Picture 11"/>
                        <p:cNvPicPr>
                          <a:picLocks noChangeAspect="1" noChangeArrowheads="1"/>
                        </p:cNvPicPr>
                        <p:nvPr/>
                      </p:nvPicPr>
                      <p:blipFill>
                        <a:blip r:embed="rId8">
                          <a:extLst>
                            <a:ext uri="{28A0092B-C50C-407E-A947-70E740481C1C}">
                              <a14:useLocalDpi xmlns:a14="http://schemas.microsoft.com/office/drawing/2010/main" val="0"/>
                            </a:ext>
                          </a:extLst>
                        </a:blip>
                        <a:srcRect r="52715" b="9851"/>
                        <a:stretch>
                          <a:fillRect/>
                        </a:stretch>
                      </p:blipFill>
                      <p:spPr bwMode="auto">
                        <a:xfrm>
                          <a:off x="3600" y="2640"/>
                          <a:ext cx="2016" cy="1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05580" name="Object 12"/>
            <p:cNvGraphicFramePr>
              <a:graphicFrameLocks noChangeAspect="1"/>
            </p:cNvGraphicFramePr>
            <p:nvPr/>
          </p:nvGraphicFramePr>
          <p:xfrm>
            <a:off x="816" y="2496"/>
            <a:ext cx="1728" cy="756"/>
          </p:xfrm>
          <a:graphic>
            <a:graphicData uri="http://schemas.openxmlformats.org/presentationml/2006/ole">
              <mc:AlternateContent xmlns:mc="http://schemas.openxmlformats.org/markup-compatibility/2006">
                <mc:Choice xmlns:v="urn:schemas-microsoft-com:vml" Requires="v">
                  <p:oleObj name="Document" r:id="rId9" imgW="5642640" imgH="1204200" progId="Word.Document.8">
                    <p:embed/>
                  </p:oleObj>
                </mc:Choice>
                <mc:Fallback>
                  <p:oleObj name="Document" r:id="rId9" imgW="5642640" imgH="1204200" progId="Word.Document.8">
                    <p:embed/>
                    <p:pic>
                      <p:nvPicPr>
                        <p:cNvPr id="0" name="Picture 12"/>
                        <p:cNvPicPr>
                          <a:picLocks noChangeAspect="1" noChangeArrowheads="1"/>
                        </p:cNvPicPr>
                        <p:nvPr/>
                      </p:nvPicPr>
                      <p:blipFill>
                        <a:blip r:embed="rId10">
                          <a:extLst>
                            <a:ext uri="{28A0092B-C50C-407E-A947-70E740481C1C}">
                              <a14:useLocalDpi xmlns:a14="http://schemas.microsoft.com/office/drawing/2010/main" val="0"/>
                            </a:ext>
                          </a:extLst>
                        </a:blip>
                        <a:srcRect r="56793" b="11346"/>
                        <a:stretch>
                          <a:fillRect/>
                        </a:stretch>
                      </p:blipFill>
                      <p:spPr bwMode="auto">
                        <a:xfrm>
                          <a:off x="816" y="2496"/>
                          <a:ext cx="1728" cy="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05581" name="Text Box 13"/>
            <p:cNvSpPr txBox="1">
              <a:spLocks noChangeArrowheads="1"/>
            </p:cNvSpPr>
            <p:nvPr/>
          </p:nvSpPr>
          <p:spPr bwMode="auto">
            <a:xfrm>
              <a:off x="3024" y="1344"/>
              <a:ext cx="172" cy="231"/>
            </a:xfrm>
            <a:prstGeom prst="rect">
              <a:avLst/>
            </a:prstGeom>
            <a:noFill/>
            <a:ln w="12700">
              <a:noFill/>
              <a:miter lim="800000"/>
              <a:headEnd type="none" w="sm" len="sm"/>
              <a:tailEnd type="none" w="sm" len="sm"/>
            </a:ln>
            <a:effectLst/>
          </p:spPr>
          <p:txBody>
            <a:bodyPr wrap="none">
              <a:spAutoFit/>
            </a:bodyPr>
            <a:lstStyle/>
            <a:p>
              <a:r>
                <a:rPr lang="en-US" sz="1800" b="0"/>
                <a:t>*</a:t>
              </a:r>
            </a:p>
          </p:txBody>
        </p:sp>
        <p:sp>
          <p:nvSpPr>
            <p:cNvPr id="1005582" name="Text Box 14"/>
            <p:cNvSpPr txBox="1">
              <a:spLocks noChangeArrowheads="1"/>
            </p:cNvSpPr>
            <p:nvPr/>
          </p:nvSpPr>
          <p:spPr bwMode="auto">
            <a:xfrm>
              <a:off x="2304" y="1584"/>
              <a:ext cx="172" cy="231"/>
            </a:xfrm>
            <a:prstGeom prst="rect">
              <a:avLst/>
            </a:prstGeom>
            <a:noFill/>
            <a:ln w="12700">
              <a:noFill/>
              <a:miter lim="800000"/>
              <a:headEnd type="none" w="sm" len="sm"/>
              <a:tailEnd type="none" w="sm" len="sm"/>
            </a:ln>
            <a:effectLst/>
          </p:spPr>
          <p:txBody>
            <a:bodyPr wrap="none">
              <a:spAutoFit/>
            </a:bodyPr>
            <a:lstStyle/>
            <a:p>
              <a:r>
                <a:rPr lang="en-US" sz="1800" b="0"/>
                <a:t>*</a:t>
              </a:r>
            </a:p>
          </p:txBody>
        </p:sp>
        <p:sp>
          <p:nvSpPr>
            <p:cNvPr id="1005583" name="Text Box 15"/>
            <p:cNvSpPr txBox="1">
              <a:spLocks noChangeArrowheads="1"/>
            </p:cNvSpPr>
            <p:nvPr/>
          </p:nvSpPr>
          <p:spPr bwMode="auto">
            <a:xfrm>
              <a:off x="3408" y="1632"/>
              <a:ext cx="172" cy="231"/>
            </a:xfrm>
            <a:prstGeom prst="rect">
              <a:avLst/>
            </a:prstGeom>
            <a:noFill/>
            <a:ln w="12700">
              <a:noFill/>
              <a:miter lim="800000"/>
              <a:headEnd type="none" w="sm" len="sm"/>
              <a:tailEnd type="none" w="sm" len="sm"/>
            </a:ln>
            <a:effectLst/>
          </p:spPr>
          <p:txBody>
            <a:bodyPr wrap="none">
              <a:spAutoFit/>
            </a:bodyPr>
            <a:lstStyle/>
            <a:p>
              <a:r>
                <a:rPr lang="en-US" sz="1800" b="0"/>
                <a:t>*</a:t>
              </a:r>
            </a:p>
          </p:txBody>
        </p:sp>
        <p:sp>
          <p:nvSpPr>
            <p:cNvPr id="1005584" name="AutoShape 16"/>
            <p:cNvSpPr>
              <a:spLocks noChangeArrowheads="1"/>
            </p:cNvSpPr>
            <p:nvPr/>
          </p:nvSpPr>
          <p:spPr bwMode="auto">
            <a:xfrm>
              <a:off x="2496" y="1440"/>
              <a:ext cx="952" cy="760"/>
            </a:xfrm>
            <a:prstGeom prst="diamond">
              <a:avLst/>
            </a:prstGeom>
            <a:solidFill>
              <a:schemeClr val="accent1"/>
            </a:solidFill>
            <a:ln w="12700">
              <a:solidFill>
                <a:schemeClr val="tx1"/>
              </a:solidFill>
              <a:miter lim="800000"/>
              <a:headEnd/>
              <a:tailEnd/>
            </a:ln>
            <a:effectLst/>
          </p:spPr>
          <p:txBody>
            <a:bodyPr wrap="none" lIns="92075" tIns="46038" rIns="92075" bIns="46038" anchor="ctr"/>
            <a:lstStyle/>
            <a:p>
              <a:pPr algn="ctr"/>
              <a:r>
                <a:rPr lang="en-US" sz="1600" b="0"/>
                <a:t>Assembly</a:t>
              </a:r>
            </a:p>
          </p:txBody>
        </p:sp>
        <p:sp>
          <p:nvSpPr>
            <p:cNvPr id="1005585" name="Line 17"/>
            <p:cNvSpPr>
              <a:spLocks noChangeShapeType="1"/>
            </p:cNvSpPr>
            <p:nvPr/>
          </p:nvSpPr>
          <p:spPr bwMode="auto">
            <a:xfrm flipH="1">
              <a:off x="3456" y="1824"/>
              <a:ext cx="528"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05586" name="Line 18"/>
            <p:cNvSpPr>
              <a:spLocks noChangeShapeType="1"/>
            </p:cNvSpPr>
            <p:nvPr/>
          </p:nvSpPr>
          <p:spPr bwMode="auto">
            <a:xfrm>
              <a:off x="2544" y="816"/>
              <a:ext cx="816" cy="0"/>
            </a:xfrm>
            <a:prstGeom prst="line">
              <a:avLst/>
            </a:prstGeom>
            <a:noFill/>
            <a:ln w="12700">
              <a:solidFill>
                <a:schemeClr val="tx1"/>
              </a:solidFill>
              <a:round/>
              <a:headEnd/>
              <a:tailEnd/>
            </a:ln>
            <a:effectLst/>
          </p:spPr>
          <p:txBody>
            <a:bodyPr wrap="none" lIns="92075" tIns="46038" rIns="92075" bIns="46038" anchor="ctr"/>
            <a:lstStyle/>
            <a:p>
              <a:endParaRPr lang="en-US"/>
            </a:p>
          </p:txBody>
        </p:sp>
        <p:sp>
          <p:nvSpPr>
            <p:cNvPr id="1005587" name="Line 19"/>
            <p:cNvSpPr>
              <a:spLocks noChangeShapeType="1"/>
            </p:cNvSpPr>
            <p:nvPr/>
          </p:nvSpPr>
          <p:spPr bwMode="auto">
            <a:xfrm>
              <a:off x="3984" y="1920"/>
              <a:ext cx="816" cy="0"/>
            </a:xfrm>
            <a:prstGeom prst="line">
              <a:avLst/>
            </a:prstGeom>
            <a:noFill/>
            <a:ln w="12700">
              <a:solidFill>
                <a:schemeClr val="tx1"/>
              </a:solidFill>
              <a:round/>
              <a:headEnd/>
              <a:tailEnd/>
            </a:ln>
            <a:effectLst/>
          </p:spPr>
          <p:txBody>
            <a:bodyPr wrap="none" lIns="92075" tIns="46038" rIns="92075" bIns="46038" anchor="ctr"/>
            <a:lstStyle/>
            <a:p>
              <a:endParaRPr lang="en-US"/>
            </a:p>
          </p:txBody>
        </p:sp>
        <p:sp>
          <p:nvSpPr>
            <p:cNvPr id="1005588" name="Line 20"/>
            <p:cNvSpPr>
              <a:spLocks noChangeShapeType="1"/>
            </p:cNvSpPr>
            <p:nvPr/>
          </p:nvSpPr>
          <p:spPr bwMode="auto">
            <a:xfrm>
              <a:off x="1152" y="1920"/>
              <a:ext cx="816" cy="0"/>
            </a:xfrm>
            <a:prstGeom prst="line">
              <a:avLst/>
            </a:prstGeom>
            <a:noFill/>
            <a:ln w="12700">
              <a:solidFill>
                <a:schemeClr val="tx1"/>
              </a:solidFill>
              <a:round/>
              <a:headEnd/>
              <a:tailEnd/>
            </a:ln>
            <a:effectLst/>
          </p:spPr>
          <p:txBody>
            <a:bodyPr wrap="none" lIns="92075" tIns="46038" rIns="92075" bIns="46038" anchor="ctr"/>
            <a:lstStyle/>
            <a:p>
              <a:endParaRPr lang="en-US"/>
            </a:p>
          </p:txBody>
        </p:sp>
        <p:sp>
          <p:nvSpPr>
            <p:cNvPr id="1005589" name="Rectangle 21"/>
            <p:cNvSpPr>
              <a:spLocks noChangeArrowheads="1"/>
            </p:cNvSpPr>
            <p:nvPr/>
          </p:nvSpPr>
          <p:spPr bwMode="auto">
            <a:xfrm>
              <a:off x="2640" y="2544"/>
              <a:ext cx="808" cy="720"/>
            </a:xfrm>
            <a:prstGeom prst="rect">
              <a:avLst/>
            </a:prstGeom>
            <a:solidFill>
              <a:schemeClr val="accent1"/>
            </a:solidFill>
            <a:ln w="12700">
              <a:solidFill>
                <a:schemeClr val="tx1"/>
              </a:solidFill>
              <a:miter lim="800000"/>
              <a:headEnd/>
              <a:tailEnd/>
            </a:ln>
            <a:effectLst/>
          </p:spPr>
          <p:txBody>
            <a:bodyPr wrap="none" lIns="92075" tIns="46038" rIns="92075" bIns="46038"/>
            <a:lstStyle/>
            <a:p>
              <a:r>
                <a:rPr lang="en-US" sz="1600" b="0"/>
                <a:t>Assembly</a:t>
              </a:r>
            </a:p>
            <a:p>
              <a:r>
                <a:rPr lang="en-US" sz="1600" b="0"/>
                <a:t>EmployeeID</a:t>
              </a:r>
            </a:p>
            <a:p>
              <a:r>
                <a:rPr lang="en-US" sz="1600" b="0"/>
                <a:t>CompID</a:t>
              </a:r>
            </a:p>
            <a:p>
              <a:r>
                <a:rPr lang="en-US" sz="1600" b="0"/>
                <a:t>ProductID</a:t>
              </a:r>
            </a:p>
          </p:txBody>
        </p:sp>
        <p:sp>
          <p:nvSpPr>
            <p:cNvPr id="1005590" name="Line 22"/>
            <p:cNvSpPr>
              <a:spLocks noChangeShapeType="1"/>
            </p:cNvSpPr>
            <p:nvPr/>
          </p:nvSpPr>
          <p:spPr bwMode="auto">
            <a:xfrm>
              <a:off x="2640" y="2736"/>
              <a:ext cx="816" cy="0"/>
            </a:xfrm>
            <a:prstGeom prst="line">
              <a:avLst/>
            </a:prstGeom>
            <a:noFill/>
            <a:ln w="12700">
              <a:solidFill>
                <a:schemeClr val="tx1"/>
              </a:solidFill>
              <a:round/>
              <a:headEnd/>
              <a:tailEnd/>
            </a:ln>
            <a:effectLst/>
          </p:spPr>
          <p:txBody>
            <a:bodyPr wrap="none" lIns="92075" tIns="46038" rIns="92075" bIns="46038" anchor="ctr"/>
            <a:lstStyle/>
            <a:p>
              <a:endParaRPr lang="en-US"/>
            </a:p>
          </p:txBody>
        </p:sp>
        <p:sp>
          <p:nvSpPr>
            <p:cNvPr id="1005591" name="Text Box 23"/>
            <p:cNvSpPr txBox="1">
              <a:spLocks noChangeArrowheads="1"/>
            </p:cNvSpPr>
            <p:nvPr/>
          </p:nvSpPr>
          <p:spPr bwMode="auto">
            <a:xfrm>
              <a:off x="1920" y="1584"/>
              <a:ext cx="196" cy="231"/>
            </a:xfrm>
            <a:prstGeom prst="rect">
              <a:avLst/>
            </a:prstGeom>
            <a:noFill/>
            <a:ln w="12700" algn="ctr">
              <a:noFill/>
              <a:miter lim="800000"/>
              <a:headEnd/>
              <a:tailEnd/>
            </a:ln>
            <a:effectLst/>
          </p:spPr>
          <p:txBody>
            <a:bodyPr wrap="none">
              <a:spAutoFit/>
            </a:bodyPr>
            <a:lstStyle/>
            <a:p>
              <a:pPr algn="ctr">
                <a:spcBef>
                  <a:spcPct val="50000"/>
                </a:spcBef>
              </a:pPr>
              <a:r>
                <a:rPr lang="en-US" sz="1800" b="0"/>
                <a:t>1</a:t>
              </a:r>
            </a:p>
          </p:txBody>
        </p:sp>
        <p:sp>
          <p:nvSpPr>
            <p:cNvPr id="1005592" name="Text Box 24"/>
            <p:cNvSpPr txBox="1">
              <a:spLocks noChangeArrowheads="1"/>
            </p:cNvSpPr>
            <p:nvPr/>
          </p:nvSpPr>
          <p:spPr bwMode="auto">
            <a:xfrm>
              <a:off x="3072" y="1152"/>
              <a:ext cx="196" cy="231"/>
            </a:xfrm>
            <a:prstGeom prst="rect">
              <a:avLst/>
            </a:prstGeom>
            <a:noFill/>
            <a:ln w="12700" algn="ctr">
              <a:noFill/>
              <a:miter lim="800000"/>
              <a:headEnd/>
              <a:tailEnd/>
            </a:ln>
            <a:effectLst/>
          </p:spPr>
          <p:txBody>
            <a:bodyPr wrap="none">
              <a:spAutoFit/>
            </a:bodyPr>
            <a:lstStyle/>
            <a:p>
              <a:pPr algn="ctr">
                <a:spcBef>
                  <a:spcPct val="50000"/>
                </a:spcBef>
              </a:pPr>
              <a:r>
                <a:rPr lang="en-US" sz="1800" b="0"/>
                <a:t>1</a:t>
              </a:r>
            </a:p>
          </p:txBody>
        </p:sp>
        <p:sp>
          <p:nvSpPr>
            <p:cNvPr id="1005593" name="Text Box 25"/>
            <p:cNvSpPr txBox="1">
              <a:spLocks noChangeArrowheads="1"/>
            </p:cNvSpPr>
            <p:nvPr/>
          </p:nvSpPr>
          <p:spPr bwMode="auto">
            <a:xfrm>
              <a:off x="3792" y="1584"/>
              <a:ext cx="196" cy="231"/>
            </a:xfrm>
            <a:prstGeom prst="rect">
              <a:avLst/>
            </a:prstGeom>
            <a:noFill/>
            <a:ln w="12700" algn="ctr">
              <a:noFill/>
              <a:miter lim="800000"/>
              <a:headEnd/>
              <a:tailEnd/>
            </a:ln>
            <a:effectLst/>
          </p:spPr>
          <p:txBody>
            <a:bodyPr wrap="none">
              <a:spAutoFit/>
            </a:bodyPr>
            <a:lstStyle/>
            <a:p>
              <a:pPr algn="ctr">
                <a:spcBef>
                  <a:spcPct val="50000"/>
                </a:spcBef>
              </a:pPr>
              <a:r>
                <a:rPr lang="en-US" sz="1800" b="0"/>
                <a:t>1</a:t>
              </a: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1826" name="Rectangle 2"/>
          <p:cNvSpPr>
            <a:spLocks noGrp="1" noChangeArrowheads="1"/>
          </p:cNvSpPr>
          <p:nvPr>
            <p:ph type="title"/>
          </p:nvPr>
        </p:nvSpPr>
        <p:spPr/>
        <p:txBody>
          <a:bodyPr/>
          <a:lstStyle/>
          <a:p>
            <a:r>
              <a:rPr lang="en-US" dirty="0"/>
              <a:t>Don’t Panic!</a:t>
            </a:r>
          </a:p>
        </p:txBody>
      </p:sp>
      <p:sp>
        <p:nvSpPr>
          <p:cNvPr id="1101827" name="Rectangle 3"/>
          <p:cNvSpPr>
            <a:spLocks noGrp="1" noChangeArrowheads="1"/>
          </p:cNvSpPr>
          <p:nvPr>
            <p:ph type="body" idx="1"/>
          </p:nvPr>
        </p:nvSpPr>
        <p:spPr/>
        <p:txBody>
          <a:bodyPr/>
          <a:lstStyle/>
          <a:p>
            <a:r>
              <a:rPr lang="en-US" dirty="0"/>
              <a:t>We are not trying to discuss 66 slides in one session</a:t>
            </a:r>
          </a:p>
          <a:p>
            <a:r>
              <a:rPr lang="en-US" dirty="0"/>
              <a:t>Much of today’s material will serve as reference and review for your studies</a:t>
            </a:r>
          </a:p>
          <a:p>
            <a:r>
              <a:rPr lang="en-US" dirty="0"/>
              <a:t>Opportunity to discuss principles and illustrate them with specific cases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7618" name="Rectangle 2"/>
          <p:cNvSpPr>
            <a:spLocks noGrp="1" noChangeArrowheads="1"/>
          </p:cNvSpPr>
          <p:nvPr>
            <p:ph type="title"/>
          </p:nvPr>
        </p:nvSpPr>
        <p:spPr/>
        <p:txBody>
          <a:bodyPr/>
          <a:lstStyle/>
          <a:p>
            <a:r>
              <a:rPr lang="en-US"/>
              <a:t>Composition</a:t>
            </a:r>
          </a:p>
        </p:txBody>
      </p:sp>
      <p:grpSp>
        <p:nvGrpSpPr>
          <p:cNvPr id="1007634" name="Group 18"/>
          <p:cNvGrpSpPr>
            <a:grpSpLocks/>
          </p:cNvGrpSpPr>
          <p:nvPr/>
        </p:nvGrpSpPr>
        <p:grpSpPr bwMode="auto">
          <a:xfrm>
            <a:off x="1066800" y="1676400"/>
            <a:ext cx="7239000" cy="3962400"/>
            <a:chOff x="960" y="672"/>
            <a:chExt cx="4560" cy="2496"/>
          </a:xfrm>
        </p:grpSpPr>
        <p:sp>
          <p:nvSpPr>
            <p:cNvPr id="1007619" name="Rectangle 3"/>
            <p:cNvSpPr>
              <a:spLocks noChangeArrowheads="1"/>
            </p:cNvSpPr>
            <p:nvPr/>
          </p:nvSpPr>
          <p:spPr bwMode="auto">
            <a:xfrm>
              <a:off x="960" y="672"/>
              <a:ext cx="1632" cy="2496"/>
            </a:xfrm>
            <a:prstGeom prst="rect">
              <a:avLst/>
            </a:prstGeom>
            <a:noFill/>
            <a:ln w="12700">
              <a:solidFill>
                <a:srgbClr val="006600"/>
              </a:solidFill>
              <a:miter lim="800000"/>
              <a:headEnd/>
              <a:tailEnd/>
            </a:ln>
            <a:effectLst/>
          </p:spPr>
          <p:txBody>
            <a:bodyPr wrap="none"/>
            <a:lstStyle/>
            <a:p>
              <a:pPr algn="ctr">
                <a:spcBef>
                  <a:spcPct val="50000"/>
                </a:spcBef>
              </a:pPr>
              <a:r>
                <a:rPr lang="en-US" sz="1800">
                  <a:solidFill>
                    <a:srgbClr val="006600"/>
                  </a:solidFill>
                </a:rPr>
                <a:t>Bicycle</a:t>
              </a:r>
            </a:p>
          </p:txBody>
        </p:sp>
        <p:sp>
          <p:nvSpPr>
            <p:cNvPr id="1007620" name="Line 4"/>
            <p:cNvSpPr>
              <a:spLocks noChangeShapeType="1"/>
            </p:cNvSpPr>
            <p:nvPr/>
          </p:nvSpPr>
          <p:spPr bwMode="auto">
            <a:xfrm>
              <a:off x="960" y="960"/>
              <a:ext cx="1632" cy="0"/>
            </a:xfrm>
            <a:prstGeom prst="line">
              <a:avLst/>
            </a:prstGeom>
            <a:noFill/>
            <a:ln w="12700">
              <a:solidFill>
                <a:srgbClr val="006600"/>
              </a:solidFill>
              <a:round/>
              <a:headEnd/>
              <a:tailEnd/>
            </a:ln>
            <a:effectLst/>
          </p:spPr>
          <p:txBody>
            <a:bodyPr wrap="none" anchor="ctr"/>
            <a:lstStyle/>
            <a:p>
              <a:endParaRPr lang="en-US"/>
            </a:p>
          </p:txBody>
        </p:sp>
        <p:sp>
          <p:nvSpPr>
            <p:cNvPr id="1007621" name="Text Box 5"/>
            <p:cNvSpPr txBox="1">
              <a:spLocks noChangeArrowheads="1"/>
            </p:cNvSpPr>
            <p:nvPr/>
          </p:nvSpPr>
          <p:spPr bwMode="auto">
            <a:xfrm>
              <a:off x="960" y="960"/>
              <a:ext cx="912" cy="520"/>
            </a:xfrm>
            <a:prstGeom prst="rect">
              <a:avLst/>
            </a:prstGeom>
            <a:noFill/>
            <a:ln w="12700">
              <a:noFill/>
              <a:miter lim="800000"/>
              <a:headEnd/>
              <a:tailEnd/>
            </a:ln>
            <a:effectLst/>
          </p:spPr>
          <p:txBody>
            <a:bodyPr anchor="ctr">
              <a:spAutoFit/>
            </a:bodyPr>
            <a:lstStyle/>
            <a:p>
              <a:r>
                <a:rPr lang="en-US" sz="1600">
                  <a:solidFill>
                    <a:srgbClr val="006600"/>
                  </a:solidFill>
                </a:rPr>
                <a:t>Size</a:t>
              </a:r>
            </a:p>
            <a:p>
              <a:r>
                <a:rPr lang="en-US" sz="1600">
                  <a:solidFill>
                    <a:srgbClr val="006600"/>
                  </a:solidFill>
                </a:rPr>
                <a:t>Model Type</a:t>
              </a:r>
            </a:p>
            <a:p>
              <a:r>
                <a:rPr lang="en-US" sz="1600">
                  <a:solidFill>
                    <a:srgbClr val="006600"/>
                  </a:solidFill>
                </a:rPr>
                <a:t>… </a:t>
              </a:r>
            </a:p>
          </p:txBody>
        </p:sp>
        <p:sp>
          <p:nvSpPr>
            <p:cNvPr id="1007622" name="Rectangle 6"/>
            <p:cNvSpPr>
              <a:spLocks noChangeArrowheads="1"/>
            </p:cNvSpPr>
            <p:nvPr/>
          </p:nvSpPr>
          <p:spPr bwMode="auto">
            <a:xfrm>
              <a:off x="1056" y="1488"/>
              <a:ext cx="1248" cy="384"/>
            </a:xfrm>
            <a:prstGeom prst="rect">
              <a:avLst/>
            </a:prstGeom>
            <a:noFill/>
            <a:ln w="12700">
              <a:solidFill>
                <a:schemeClr val="tx1"/>
              </a:solidFill>
              <a:miter lim="800000"/>
              <a:headEnd/>
              <a:tailEnd/>
            </a:ln>
            <a:effectLst/>
          </p:spPr>
          <p:txBody>
            <a:bodyPr wrap="none" anchor="ctr"/>
            <a:lstStyle/>
            <a:p>
              <a:pPr algn="ctr">
                <a:spcBef>
                  <a:spcPct val="50000"/>
                </a:spcBef>
              </a:pPr>
              <a:r>
                <a:rPr lang="en-US" sz="1800"/>
                <a:t>Wheels</a:t>
              </a:r>
            </a:p>
          </p:txBody>
        </p:sp>
        <p:sp>
          <p:nvSpPr>
            <p:cNvPr id="1007623" name="Rectangle 7"/>
            <p:cNvSpPr>
              <a:spLocks noChangeArrowheads="1"/>
            </p:cNvSpPr>
            <p:nvPr/>
          </p:nvSpPr>
          <p:spPr bwMode="auto">
            <a:xfrm>
              <a:off x="1056" y="2016"/>
              <a:ext cx="1248" cy="384"/>
            </a:xfrm>
            <a:prstGeom prst="rect">
              <a:avLst/>
            </a:prstGeom>
            <a:noFill/>
            <a:ln w="12700">
              <a:solidFill>
                <a:schemeClr val="tx1"/>
              </a:solidFill>
              <a:miter lim="800000"/>
              <a:headEnd/>
              <a:tailEnd/>
            </a:ln>
            <a:effectLst/>
          </p:spPr>
          <p:txBody>
            <a:bodyPr wrap="none" anchor="ctr"/>
            <a:lstStyle/>
            <a:p>
              <a:pPr algn="ctr">
                <a:spcBef>
                  <a:spcPct val="50000"/>
                </a:spcBef>
              </a:pPr>
              <a:r>
                <a:rPr lang="en-US" sz="1800"/>
                <a:t>Crank</a:t>
              </a:r>
            </a:p>
          </p:txBody>
        </p:sp>
        <p:sp>
          <p:nvSpPr>
            <p:cNvPr id="1007624" name="Rectangle 8"/>
            <p:cNvSpPr>
              <a:spLocks noChangeArrowheads="1"/>
            </p:cNvSpPr>
            <p:nvPr/>
          </p:nvSpPr>
          <p:spPr bwMode="auto">
            <a:xfrm>
              <a:off x="1056" y="2544"/>
              <a:ext cx="1248" cy="384"/>
            </a:xfrm>
            <a:prstGeom prst="rect">
              <a:avLst/>
            </a:prstGeom>
            <a:noFill/>
            <a:ln w="12700">
              <a:solidFill>
                <a:schemeClr val="tx1"/>
              </a:solidFill>
              <a:miter lim="800000"/>
              <a:headEnd/>
              <a:tailEnd/>
            </a:ln>
            <a:effectLst/>
          </p:spPr>
          <p:txBody>
            <a:bodyPr wrap="none" anchor="ctr"/>
            <a:lstStyle/>
            <a:p>
              <a:pPr algn="ctr">
                <a:spcBef>
                  <a:spcPct val="50000"/>
                </a:spcBef>
              </a:pPr>
              <a:r>
                <a:rPr lang="en-US" sz="1800"/>
                <a:t>Stem</a:t>
              </a:r>
            </a:p>
          </p:txBody>
        </p:sp>
        <p:sp>
          <p:nvSpPr>
            <p:cNvPr id="1007625" name="Rectangle 9"/>
            <p:cNvSpPr>
              <a:spLocks noChangeArrowheads="1"/>
            </p:cNvSpPr>
            <p:nvPr/>
          </p:nvSpPr>
          <p:spPr bwMode="auto">
            <a:xfrm>
              <a:off x="3120" y="816"/>
              <a:ext cx="1008" cy="1680"/>
            </a:xfrm>
            <a:prstGeom prst="rect">
              <a:avLst/>
            </a:prstGeom>
            <a:noFill/>
            <a:ln w="12700">
              <a:solidFill>
                <a:schemeClr val="tx1"/>
              </a:solidFill>
              <a:miter lim="800000"/>
              <a:headEnd/>
              <a:tailEnd/>
            </a:ln>
            <a:effectLst/>
          </p:spPr>
          <p:txBody>
            <a:bodyPr wrap="none"/>
            <a:lstStyle/>
            <a:p>
              <a:pPr algn="ctr">
                <a:spcBef>
                  <a:spcPct val="50000"/>
                </a:spcBef>
              </a:pPr>
              <a:r>
                <a:rPr lang="en-US" sz="1800"/>
                <a:t>Bicycle</a:t>
              </a:r>
            </a:p>
          </p:txBody>
        </p:sp>
        <p:sp>
          <p:nvSpPr>
            <p:cNvPr id="1007626" name="Line 10"/>
            <p:cNvSpPr>
              <a:spLocks noChangeShapeType="1"/>
            </p:cNvSpPr>
            <p:nvPr/>
          </p:nvSpPr>
          <p:spPr bwMode="auto">
            <a:xfrm>
              <a:off x="3120" y="1056"/>
              <a:ext cx="1008" cy="1"/>
            </a:xfrm>
            <a:prstGeom prst="line">
              <a:avLst/>
            </a:prstGeom>
            <a:noFill/>
            <a:ln w="12700">
              <a:solidFill>
                <a:schemeClr val="tx1"/>
              </a:solidFill>
              <a:round/>
              <a:headEnd/>
              <a:tailEnd/>
            </a:ln>
            <a:effectLst/>
          </p:spPr>
          <p:txBody>
            <a:bodyPr wrap="none" anchor="ctr"/>
            <a:lstStyle/>
            <a:p>
              <a:endParaRPr lang="en-US"/>
            </a:p>
          </p:txBody>
        </p:sp>
        <p:sp>
          <p:nvSpPr>
            <p:cNvPr id="1007627" name="Text Box 11"/>
            <p:cNvSpPr txBox="1">
              <a:spLocks noChangeArrowheads="1"/>
            </p:cNvSpPr>
            <p:nvPr/>
          </p:nvSpPr>
          <p:spPr bwMode="auto">
            <a:xfrm>
              <a:off x="3120" y="1056"/>
              <a:ext cx="948" cy="1367"/>
            </a:xfrm>
            <a:prstGeom prst="rect">
              <a:avLst/>
            </a:prstGeom>
            <a:noFill/>
            <a:ln w="12700">
              <a:noFill/>
              <a:miter lim="800000"/>
              <a:headEnd/>
              <a:tailEnd/>
            </a:ln>
            <a:effectLst/>
          </p:spPr>
          <p:txBody>
            <a:bodyPr wrap="none">
              <a:spAutoFit/>
            </a:bodyPr>
            <a:lstStyle/>
            <a:p>
              <a:pPr>
                <a:spcBef>
                  <a:spcPct val="50000"/>
                </a:spcBef>
              </a:pPr>
              <a:r>
                <a:rPr lang="en-US" sz="1600"/>
                <a:t>SerialNumber</a:t>
              </a:r>
            </a:p>
            <a:p>
              <a:pPr>
                <a:spcBef>
                  <a:spcPct val="50000"/>
                </a:spcBef>
              </a:pPr>
              <a:r>
                <a:rPr lang="en-US" sz="1600"/>
                <a:t>ModelType</a:t>
              </a:r>
            </a:p>
            <a:p>
              <a:pPr>
                <a:spcBef>
                  <a:spcPct val="50000"/>
                </a:spcBef>
              </a:pPr>
              <a:r>
                <a:rPr lang="en-US" sz="1600"/>
                <a:t>WheelID</a:t>
              </a:r>
            </a:p>
            <a:p>
              <a:pPr>
                <a:spcBef>
                  <a:spcPct val="50000"/>
                </a:spcBef>
              </a:pPr>
              <a:r>
                <a:rPr lang="en-US" sz="1600"/>
                <a:t>CrankID</a:t>
              </a:r>
            </a:p>
            <a:p>
              <a:pPr>
                <a:spcBef>
                  <a:spcPct val="50000"/>
                </a:spcBef>
              </a:pPr>
              <a:r>
                <a:rPr lang="en-US" sz="1600"/>
                <a:t>StemID</a:t>
              </a:r>
            </a:p>
            <a:p>
              <a:pPr>
                <a:spcBef>
                  <a:spcPct val="50000"/>
                </a:spcBef>
              </a:pPr>
              <a:r>
                <a:rPr lang="en-US" sz="1600"/>
                <a:t>…</a:t>
              </a:r>
            </a:p>
          </p:txBody>
        </p:sp>
        <p:sp>
          <p:nvSpPr>
            <p:cNvPr id="1007628" name="Rectangle 12"/>
            <p:cNvSpPr>
              <a:spLocks noChangeArrowheads="1"/>
            </p:cNvSpPr>
            <p:nvPr/>
          </p:nvSpPr>
          <p:spPr bwMode="auto">
            <a:xfrm>
              <a:off x="4560" y="1296"/>
              <a:ext cx="960" cy="1296"/>
            </a:xfrm>
            <a:prstGeom prst="rect">
              <a:avLst/>
            </a:prstGeom>
            <a:noFill/>
            <a:ln w="12700">
              <a:solidFill>
                <a:schemeClr val="tx1"/>
              </a:solidFill>
              <a:miter lim="800000"/>
              <a:headEnd/>
              <a:tailEnd/>
            </a:ln>
            <a:effectLst/>
          </p:spPr>
          <p:txBody>
            <a:bodyPr wrap="none"/>
            <a:lstStyle/>
            <a:p>
              <a:pPr algn="ctr">
                <a:spcBef>
                  <a:spcPct val="50000"/>
                </a:spcBef>
              </a:pPr>
              <a:r>
                <a:rPr lang="en-US" sz="1800"/>
                <a:t>Components</a:t>
              </a:r>
            </a:p>
          </p:txBody>
        </p:sp>
        <p:sp>
          <p:nvSpPr>
            <p:cNvPr id="1007629" name="Line 13"/>
            <p:cNvSpPr>
              <a:spLocks noChangeShapeType="1"/>
            </p:cNvSpPr>
            <p:nvPr/>
          </p:nvSpPr>
          <p:spPr bwMode="auto">
            <a:xfrm>
              <a:off x="4560" y="1536"/>
              <a:ext cx="960" cy="0"/>
            </a:xfrm>
            <a:prstGeom prst="line">
              <a:avLst/>
            </a:prstGeom>
            <a:noFill/>
            <a:ln w="12700">
              <a:solidFill>
                <a:schemeClr val="tx1"/>
              </a:solidFill>
              <a:round/>
              <a:headEnd/>
              <a:tailEnd/>
            </a:ln>
            <a:effectLst/>
          </p:spPr>
          <p:txBody>
            <a:bodyPr wrap="none" anchor="ctr"/>
            <a:lstStyle/>
            <a:p>
              <a:endParaRPr lang="en-US"/>
            </a:p>
          </p:txBody>
        </p:sp>
        <p:sp>
          <p:nvSpPr>
            <p:cNvPr id="1007630" name="Text Box 14"/>
            <p:cNvSpPr txBox="1">
              <a:spLocks noChangeArrowheads="1"/>
            </p:cNvSpPr>
            <p:nvPr/>
          </p:nvSpPr>
          <p:spPr bwMode="auto">
            <a:xfrm>
              <a:off x="4538" y="1519"/>
              <a:ext cx="954" cy="1136"/>
            </a:xfrm>
            <a:prstGeom prst="rect">
              <a:avLst/>
            </a:prstGeom>
            <a:noFill/>
            <a:ln w="12700">
              <a:noFill/>
              <a:miter lim="800000"/>
              <a:headEnd/>
              <a:tailEnd/>
            </a:ln>
            <a:effectLst/>
          </p:spPr>
          <p:txBody>
            <a:bodyPr wrap="none" anchor="ctr">
              <a:spAutoFit/>
            </a:bodyPr>
            <a:lstStyle/>
            <a:p>
              <a:pPr>
                <a:spcBef>
                  <a:spcPct val="50000"/>
                </a:spcBef>
              </a:pPr>
              <a:r>
                <a:rPr lang="en-US" sz="1600"/>
                <a:t>ComponentID</a:t>
              </a:r>
            </a:p>
            <a:p>
              <a:pPr>
                <a:spcBef>
                  <a:spcPct val="50000"/>
                </a:spcBef>
              </a:pPr>
              <a:r>
                <a:rPr lang="en-US" sz="1600"/>
                <a:t>Category</a:t>
              </a:r>
            </a:p>
            <a:p>
              <a:pPr>
                <a:spcBef>
                  <a:spcPct val="50000"/>
                </a:spcBef>
              </a:pPr>
              <a:r>
                <a:rPr lang="en-US" sz="1600"/>
                <a:t>Description</a:t>
              </a:r>
            </a:p>
            <a:p>
              <a:pPr>
                <a:spcBef>
                  <a:spcPct val="50000"/>
                </a:spcBef>
              </a:pPr>
              <a:r>
                <a:rPr lang="en-US" sz="1600"/>
                <a:t>Weight</a:t>
              </a:r>
            </a:p>
            <a:p>
              <a:pPr>
                <a:spcBef>
                  <a:spcPct val="50000"/>
                </a:spcBef>
              </a:pPr>
              <a:r>
                <a:rPr lang="en-US" sz="1600"/>
                <a:t>Cost</a:t>
              </a:r>
            </a:p>
          </p:txBody>
        </p:sp>
        <p:sp>
          <p:nvSpPr>
            <p:cNvPr id="1007631" name="Line 15"/>
            <p:cNvSpPr>
              <a:spLocks noChangeShapeType="1"/>
            </p:cNvSpPr>
            <p:nvPr/>
          </p:nvSpPr>
          <p:spPr bwMode="auto">
            <a:xfrm flipH="1">
              <a:off x="3744" y="1632"/>
              <a:ext cx="816" cy="0"/>
            </a:xfrm>
            <a:prstGeom prst="line">
              <a:avLst/>
            </a:prstGeom>
            <a:noFill/>
            <a:ln w="12700">
              <a:solidFill>
                <a:schemeClr val="tx1"/>
              </a:solidFill>
              <a:round/>
              <a:headEnd/>
              <a:tailEnd/>
            </a:ln>
            <a:effectLst/>
          </p:spPr>
          <p:txBody>
            <a:bodyPr wrap="none" anchor="ctr"/>
            <a:lstStyle/>
            <a:p>
              <a:endParaRPr lang="en-US"/>
            </a:p>
          </p:txBody>
        </p:sp>
        <p:sp>
          <p:nvSpPr>
            <p:cNvPr id="1007632" name="Line 16"/>
            <p:cNvSpPr>
              <a:spLocks noChangeShapeType="1"/>
            </p:cNvSpPr>
            <p:nvPr/>
          </p:nvSpPr>
          <p:spPr bwMode="auto">
            <a:xfrm flipH="1">
              <a:off x="3744" y="1632"/>
              <a:ext cx="816" cy="192"/>
            </a:xfrm>
            <a:prstGeom prst="line">
              <a:avLst/>
            </a:prstGeom>
            <a:noFill/>
            <a:ln w="12700">
              <a:solidFill>
                <a:schemeClr val="tx1"/>
              </a:solidFill>
              <a:round/>
              <a:headEnd/>
              <a:tailEnd/>
            </a:ln>
            <a:effectLst/>
          </p:spPr>
          <p:txBody>
            <a:bodyPr wrap="none" anchor="ctr"/>
            <a:lstStyle/>
            <a:p>
              <a:endParaRPr lang="en-US"/>
            </a:p>
          </p:txBody>
        </p:sp>
        <p:sp>
          <p:nvSpPr>
            <p:cNvPr id="1007633" name="Line 17"/>
            <p:cNvSpPr>
              <a:spLocks noChangeShapeType="1"/>
            </p:cNvSpPr>
            <p:nvPr/>
          </p:nvSpPr>
          <p:spPr bwMode="auto">
            <a:xfrm flipH="1">
              <a:off x="3744" y="1632"/>
              <a:ext cx="816" cy="432"/>
            </a:xfrm>
            <a:prstGeom prst="line">
              <a:avLst/>
            </a:prstGeom>
            <a:noFill/>
            <a:ln w="12700">
              <a:solidFill>
                <a:schemeClr val="tx1"/>
              </a:solidFill>
              <a:round/>
              <a:headEnd/>
              <a:tailEnd/>
            </a:ln>
            <a:effectLst/>
          </p:spPr>
          <p:txBody>
            <a:bodyPr wrap="none" anchor="ctr"/>
            <a:lstStyle/>
            <a:p>
              <a:endParaRPr lang="en-US"/>
            </a:p>
          </p:txBody>
        </p:sp>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9666" name="Rectangle 2"/>
          <p:cNvSpPr>
            <a:spLocks noGrp="1" noChangeArrowheads="1"/>
          </p:cNvSpPr>
          <p:nvPr>
            <p:ph type="title"/>
          </p:nvPr>
        </p:nvSpPr>
        <p:spPr>
          <a:xfrm>
            <a:off x="1273175" y="152400"/>
            <a:ext cx="6880225" cy="533400"/>
          </a:xfrm>
        </p:spPr>
        <p:txBody>
          <a:bodyPr/>
          <a:lstStyle/>
          <a:p>
            <a:r>
              <a:rPr lang="en-US"/>
              <a:t>Generalization or Subtypes</a:t>
            </a:r>
          </a:p>
        </p:txBody>
      </p:sp>
      <p:sp>
        <p:nvSpPr>
          <p:cNvPr id="1009676" name="Text Box 12"/>
          <p:cNvSpPr txBox="1">
            <a:spLocks noChangeArrowheads="1"/>
          </p:cNvSpPr>
          <p:nvPr/>
        </p:nvSpPr>
        <p:spPr bwMode="auto">
          <a:xfrm>
            <a:off x="609600" y="5181600"/>
            <a:ext cx="7918450" cy="928688"/>
          </a:xfrm>
          <a:prstGeom prst="rect">
            <a:avLst/>
          </a:prstGeom>
          <a:solidFill>
            <a:srgbClr val="FF9900"/>
          </a:solidFill>
          <a:ln w="12700">
            <a:solidFill>
              <a:schemeClr val="tx1"/>
            </a:solidFill>
            <a:miter lim="800000"/>
            <a:headEnd type="none" w="sm" len="sm"/>
            <a:tailEnd type="none" w="sm" len="sm"/>
          </a:ln>
          <a:effectLst/>
        </p:spPr>
        <p:txBody>
          <a:bodyPr wrap="none" anchor="ctr">
            <a:spAutoFit/>
          </a:bodyPr>
          <a:lstStyle/>
          <a:p>
            <a:r>
              <a:rPr lang="en-US" sz="1800"/>
              <a:t>Add new tables for each subtype.</a:t>
            </a:r>
          </a:p>
          <a:p>
            <a:r>
              <a:rPr lang="en-US" sz="1800"/>
              <a:t>Use the same key as the generic type (ItemID)--one-to-one relationship.</a:t>
            </a:r>
          </a:p>
          <a:p>
            <a:r>
              <a:rPr lang="en-US" sz="1800"/>
              <a:t>Add the attributes specific to each subtype.</a:t>
            </a:r>
          </a:p>
        </p:txBody>
      </p:sp>
      <p:grpSp>
        <p:nvGrpSpPr>
          <p:cNvPr id="1009681" name="Group 17"/>
          <p:cNvGrpSpPr>
            <a:grpSpLocks/>
          </p:cNvGrpSpPr>
          <p:nvPr/>
        </p:nvGrpSpPr>
        <p:grpSpPr bwMode="auto">
          <a:xfrm>
            <a:off x="1752600" y="914400"/>
            <a:ext cx="6710363" cy="4130675"/>
            <a:chOff x="840" y="528"/>
            <a:chExt cx="4227" cy="2602"/>
          </a:xfrm>
        </p:grpSpPr>
        <p:sp>
          <p:nvSpPr>
            <p:cNvPr id="1009667" name="Rectangle 3"/>
            <p:cNvSpPr>
              <a:spLocks noChangeArrowheads="1"/>
            </p:cNvSpPr>
            <p:nvPr/>
          </p:nvSpPr>
          <p:spPr bwMode="auto">
            <a:xfrm>
              <a:off x="1920" y="528"/>
              <a:ext cx="720" cy="288"/>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pPr algn="ctr"/>
              <a:r>
                <a:rPr lang="en-US"/>
                <a:t>Item</a:t>
              </a:r>
            </a:p>
          </p:txBody>
        </p:sp>
        <p:sp>
          <p:nvSpPr>
            <p:cNvPr id="1009668" name="Rectangle 4"/>
            <p:cNvSpPr>
              <a:spLocks noChangeArrowheads="1"/>
            </p:cNvSpPr>
            <p:nvPr/>
          </p:nvSpPr>
          <p:spPr bwMode="auto">
            <a:xfrm>
              <a:off x="840" y="1296"/>
              <a:ext cx="816" cy="384"/>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pPr algn="ctr"/>
              <a:r>
                <a:rPr lang="en-US"/>
                <a:t>Raw</a:t>
              </a:r>
            </a:p>
            <a:p>
              <a:pPr algn="ctr"/>
              <a:r>
                <a:rPr lang="en-US"/>
                <a:t>Materials</a:t>
              </a:r>
            </a:p>
          </p:txBody>
        </p:sp>
        <p:sp>
          <p:nvSpPr>
            <p:cNvPr id="1009669" name="Rectangle 5"/>
            <p:cNvSpPr>
              <a:spLocks noChangeArrowheads="1"/>
            </p:cNvSpPr>
            <p:nvPr/>
          </p:nvSpPr>
          <p:spPr bwMode="auto">
            <a:xfrm>
              <a:off x="1800" y="1296"/>
              <a:ext cx="960" cy="384"/>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pPr algn="ctr"/>
              <a:r>
                <a:rPr lang="en-US"/>
                <a:t>Assembled</a:t>
              </a:r>
            </a:p>
            <a:p>
              <a:pPr algn="ctr"/>
              <a:r>
                <a:rPr lang="en-US"/>
                <a:t>Components</a:t>
              </a:r>
            </a:p>
          </p:txBody>
        </p:sp>
        <p:sp>
          <p:nvSpPr>
            <p:cNvPr id="1009670" name="Rectangle 6"/>
            <p:cNvSpPr>
              <a:spLocks noChangeArrowheads="1"/>
            </p:cNvSpPr>
            <p:nvPr/>
          </p:nvSpPr>
          <p:spPr bwMode="auto">
            <a:xfrm>
              <a:off x="2904" y="1296"/>
              <a:ext cx="816" cy="384"/>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pPr algn="ctr"/>
              <a:r>
                <a:rPr lang="en-US"/>
                <a:t>Office</a:t>
              </a:r>
            </a:p>
            <a:p>
              <a:pPr algn="ctr"/>
              <a:r>
                <a:rPr lang="en-US"/>
                <a:t>Supplies</a:t>
              </a:r>
            </a:p>
          </p:txBody>
        </p:sp>
        <p:cxnSp>
          <p:nvCxnSpPr>
            <p:cNvPr id="1009671" name="AutoShape 7"/>
            <p:cNvCxnSpPr>
              <a:cxnSpLocks noChangeShapeType="1"/>
            </p:cNvCxnSpPr>
            <p:nvPr/>
          </p:nvCxnSpPr>
          <p:spPr bwMode="auto">
            <a:xfrm>
              <a:off x="2304" y="816"/>
              <a:ext cx="0" cy="480"/>
            </a:xfrm>
            <a:prstGeom prst="straightConnector1">
              <a:avLst/>
            </a:prstGeom>
            <a:noFill/>
            <a:ln w="12700">
              <a:solidFill>
                <a:schemeClr val="tx1"/>
              </a:solidFill>
              <a:round/>
              <a:headEnd type="none" w="sm" len="sm"/>
              <a:tailEnd type="none" w="sm" len="sm"/>
            </a:ln>
            <a:effectLst/>
          </p:spPr>
        </p:cxnSp>
        <p:sp>
          <p:nvSpPr>
            <p:cNvPr id="1009672" name="Rectangle 8"/>
            <p:cNvSpPr>
              <a:spLocks noChangeArrowheads="1"/>
            </p:cNvSpPr>
            <p:nvPr/>
          </p:nvSpPr>
          <p:spPr bwMode="auto">
            <a:xfrm>
              <a:off x="864" y="1872"/>
              <a:ext cx="2769" cy="250"/>
            </a:xfrm>
            <a:prstGeom prst="rect">
              <a:avLst/>
            </a:prstGeom>
            <a:noFill/>
            <a:ln w="12700">
              <a:noFill/>
              <a:miter lim="800000"/>
              <a:headEnd type="none" w="sm" len="sm"/>
              <a:tailEnd type="none" w="sm" len="sm"/>
            </a:ln>
            <a:effectLst/>
          </p:spPr>
          <p:txBody>
            <a:bodyPr wrap="none" anchor="ctr">
              <a:spAutoFit/>
            </a:bodyPr>
            <a:lstStyle/>
            <a:p>
              <a:r>
                <a:rPr lang="en-US"/>
                <a:t>Item(</a:t>
              </a:r>
              <a:r>
                <a:rPr lang="en-US" u="sng"/>
                <a:t>ItemID</a:t>
              </a:r>
              <a:r>
                <a:rPr lang="en-US"/>
                <a:t>, Description, ListPrice)</a:t>
              </a:r>
            </a:p>
          </p:txBody>
        </p:sp>
        <p:sp>
          <p:nvSpPr>
            <p:cNvPr id="1009673" name="Rectangle 9"/>
            <p:cNvSpPr>
              <a:spLocks noChangeArrowheads="1"/>
            </p:cNvSpPr>
            <p:nvPr/>
          </p:nvSpPr>
          <p:spPr bwMode="auto">
            <a:xfrm>
              <a:off x="864" y="2208"/>
              <a:ext cx="3596" cy="250"/>
            </a:xfrm>
            <a:prstGeom prst="rect">
              <a:avLst/>
            </a:prstGeom>
            <a:noFill/>
            <a:ln w="12700">
              <a:noFill/>
              <a:miter lim="800000"/>
              <a:headEnd type="none" w="sm" len="sm"/>
              <a:tailEnd type="none" w="sm" len="sm"/>
            </a:ln>
            <a:effectLst/>
          </p:spPr>
          <p:txBody>
            <a:bodyPr wrap="none" anchor="ctr">
              <a:spAutoFit/>
            </a:bodyPr>
            <a:lstStyle/>
            <a:p>
              <a:r>
                <a:rPr lang="en-US">
                  <a:solidFill>
                    <a:schemeClr val="tx2"/>
                  </a:solidFill>
                </a:rPr>
                <a:t>RawMaterials(</a:t>
              </a:r>
              <a:r>
                <a:rPr lang="en-US" u="sng">
                  <a:solidFill>
                    <a:schemeClr val="tx2"/>
                  </a:solidFill>
                </a:rPr>
                <a:t>ItemID</a:t>
              </a:r>
              <a:r>
                <a:rPr lang="en-US">
                  <a:solidFill>
                    <a:schemeClr val="tx2"/>
                  </a:solidFill>
                </a:rPr>
                <a:t>, Weight, StrengthRating)</a:t>
              </a:r>
            </a:p>
          </p:txBody>
        </p:sp>
        <p:sp>
          <p:nvSpPr>
            <p:cNvPr id="1009674" name="Rectangle 10"/>
            <p:cNvSpPr>
              <a:spLocks noChangeArrowheads="1"/>
            </p:cNvSpPr>
            <p:nvPr/>
          </p:nvSpPr>
          <p:spPr bwMode="auto">
            <a:xfrm>
              <a:off x="864" y="2544"/>
              <a:ext cx="4203" cy="250"/>
            </a:xfrm>
            <a:prstGeom prst="rect">
              <a:avLst/>
            </a:prstGeom>
            <a:noFill/>
            <a:ln w="12700">
              <a:noFill/>
              <a:miter lim="800000"/>
              <a:headEnd type="none" w="sm" len="sm"/>
              <a:tailEnd type="none" w="sm" len="sm"/>
            </a:ln>
            <a:effectLst/>
          </p:spPr>
          <p:txBody>
            <a:bodyPr wrap="none" anchor="ctr">
              <a:spAutoFit/>
            </a:bodyPr>
            <a:lstStyle/>
            <a:p>
              <a:r>
                <a:rPr lang="en-US">
                  <a:solidFill>
                    <a:schemeClr val="tx2"/>
                  </a:solidFill>
                </a:rPr>
                <a:t>AssembledComponents(</a:t>
              </a:r>
              <a:r>
                <a:rPr lang="en-US" u="sng">
                  <a:solidFill>
                    <a:schemeClr val="tx2"/>
                  </a:solidFill>
                </a:rPr>
                <a:t>ItemID</a:t>
              </a:r>
              <a:r>
                <a:rPr lang="en-US">
                  <a:solidFill>
                    <a:schemeClr val="tx2"/>
                  </a:solidFill>
                </a:rPr>
                <a:t>, Width, Height, Depth)</a:t>
              </a:r>
            </a:p>
          </p:txBody>
        </p:sp>
        <p:sp>
          <p:nvSpPr>
            <p:cNvPr id="1009675" name="Rectangle 11"/>
            <p:cNvSpPr>
              <a:spLocks noChangeArrowheads="1"/>
            </p:cNvSpPr>
            <p:nvPr/>
          </p:nvSpPr>
          <p:spPr bwMode="auto">
            <a:xfrm>
              <a:off x="864" y="2880"/>
              <a:ext cx="3685" cy="250"/>
            </a:xfrm>
            <a:prstGeom prst="rect">
              <a:avLst/>
            </a:prstGeom>
            <a:noFill/>
            <a:ln w="12700">
              <a:noFill/>
              <a:miter lim="800000"/>
              <a:headEnd type="none" w="sm" len="sm"/>
              <a:tailEnd type="none" w="sm" len="sm"/>
            </a:ln>
            <a:effectLst/>
          </p:spPr>
          <p:txBody>
            <a:bodyPr wrap="none" anchor="ctr">
              <a:spAutoFit/>
            </a:bodyPr>
            <a:lstStyle/>
            <a:p>
              <a:r>
                <a:rPr lang="en-US">
                  <a:solidFill>
                    <a:schemeClr val="tx2"/>
                  </a:solidFill>
                </a:rPr>
                <a:t>OfficeSupplies(</a:t>
              </a:r>
              <a:r>
                <a:rPr lang="en-US" u="sng">
                  <a:solidFill>
                    <a:schemeClr val="tx2"/>
                  </a:solidFill>
                </a:rPr>
                <a:t>ItemID</a:t>
              </a:r>
              <a:r>
                <a:rPr lang="en-US">
                  <a:solidFill>
                    <a:schemeClr val="tx2"/>
                  </a:solidFill>
                </a:rPr>
                <a:t>, BulkQuantity, Discount)</a:t>
              </a:r>
            </a:p>
          </p:txBody>
        </p:sp>
        <p:sp>
          <p:nvSpPr>
            <p:cNvPr id="1009677" name="Line 13"/>
            <p:cNvSpPr>
              <a:spLocks noChangeShapeType="1"/>
            </p:cNvSpPr>
            <p:nvPr/>
          </p:nvSpPr>
          <p:spPr bwMode="auto">
            <a:xfrm>
              <a:off x="1296" y="1056"/>
              <a:ext cx="2064" cy="0"/>
            </a:xfrm>
            <a:prstGeom prst="line">
              <a:avLst/>
            </a:prstGeom>
            <a:noFill/>
            <a:ln w="12700">
              <a:solidFill>
                <a:schemeClr val="tx1"/>
              </a:solidFill>
              <a:round/>
              <a:headEnd/>
              <a:tailEnd/>
            </a:ln>
            <a:effectLst/>
          </p:spPr>
          <p:txBody>
            <a:bodyPr wrap="none" anchor="ctr">
              <a:spAutoFit/>
            </a:bodyPr>
            <a:lstStyle/>
            <a:p>
              <a:endParaRPr lang="en-US"/>
            </a:p>
          </p:txBody>
        </p:sp>
        <p:sp>
          <p:nvSpPr>
            <p:cNvPr id="1009678" name="Line 14"/>
            <p:cNvSpPr>
              <a:spLocks noChangeShapeType="1"/>
            </p:cNvSpPr>
            <p:nvPr/>
          </p:nvSpPr>
          <p:spPr bwMode="auto">
            <a:xfrm>
              <a:off x="1296" y="1056"/>
              <a:ext cx="0" cy="240"/>
            </a:xfrm>
            <a:prstGeom prst="line">
              <a:avLst/>
            </a:prstGeom>
            <a:noFill/>
            <a:ln w="12700">
              <a:solidFill>
                <a:schemeClr val="tx1"/>
              </a:solidFill>
              <a:round/>
              <a:headEnd/>
              <a:tailEnd/>
            </a:ln>
            <a:effectLst/>
          </p:spPr>
          <p:txBody>
            <a:bodyPr wrap="none" anchor="ctr">
              <a:spAutoFit/>
            </a:bodyPr>
            <a:lstStyle/>
            <a:p>
              <a:endParaRPr lang="en-US"/>
            </a:p>
          </p:txBody>
        </p:sp>
        <p:sp>
          <p:nvSpPr>
            <p:cNvPr id="1009679" name="Line 15"/>
            <p:cNvSpPr>
              <a:spLocks noChangeShapeType="1"/>
            </p:cNvSpPr>
            <p:nvPr/>
          </p:nvSpPr>
          <p:spPr bwMode="auto">
            <a:xfrm>
              <a:off x="3360" y="1056"/>
              <a:ext cx="0" cy="240"/>
            </a:xfrm>
            <a:prstGeom prst="line">
              <a:avLst/>
            </a:prstGeom>
            <a:noFill/>
            <a:ln w="12700">
              <a:solidFill>
                <a:schemeClr val="tx1"/>
              </a:solidFill>
              <a:round/>
              <a:headEnd/>
              <a:tailEnd/>
            </a:ln>
            <a:effectLst/>
          </p:spPr>
          <p:txBody>
            <a:bodyPr wrap="none" anchor="ctr">
              <a:spAutoFit/>
            </a:bodyPr>
            <a:lstStyle/>
            <a:p>
              <a:endParaRPr lang="en-US"/>
            </a:p>
          </p:txBody>
        </p:sp>
        <p:sp>
          <p:nvSpPr>
            <p:cNvPr id="1009680" name="AutoShape 16"/>
            <p:cNvSpPr>
              <a:spLocks noChangeArrowheads="1"/>
            </p:cNvSpPr>
            <p:nvPr/>
          </p:nvSpPr>
          <p:spPr bwMode="auto">
            <a:xfrm>
              <a:off x="2256" y="816"/>
              <a:ext cx="96" cy="83"/>
            </a:xfrm>
            <a:prstGeom prst="triangle">
              <a:avLst>
                <a:gd name="adj" fmla="val 50000"/>
              </a:avLst>
            </a:prstGeom>
            <a:solidFill>
              <a:srgbClr val="FFFFFF"/>
            </a:solidFill>
            <a:ln w="12700">
              <a:solidFill>
                <a:schemeClr val="tx1"/>
              </a:solidFill>
              <a:miter lim="800000"/>
              <a:headEnd/>
              <a:tailEnd/>
            </a:ln>
            <a:effectLst/>
          </p:spPr>
          <p:txBody>
            <a:bodyPr wrap="none" anchor="ctr">
              <a:spAutoFit/>
            </a:bodyPr>
            <a:lstStyle/>
            <a:p>
              <a:endParaRPr lang="en-US"/>
            </a:p>
          </p:txBody>
        </p:sp>
      </p:gr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1714" name="Rectangle 2"/>
          <p:cNvSpPr>
            <a:spLocks noGrp="1" noChangeArrowheads="1"/>
          </p:cNvSpPr>
          <p:nvPr>
            <p:ph type="title"/>
          </p:nvPr>
        </p:nvSpPr>
        <p:spPr/>
        <p:txBody>
          <a:bodyPr/>
          <a:lstStyle/>
          <a:p>
            <a:r>
              <a:rPr lang="en-US"/>
              <a:t>Subtypes Sample Data</a:t>
            </a:r>
          </a:p>
        </p:txBody>
      </p:sp>
      <p:grpSp>
        <p:nvGrpSpPr>
          <p:cNvPr id="1011728" name="Group 16"/>
          <p:cNvGrpSpPr>
            <a:grpSpLocks/>
          </p:cNvGrpSpPr>
          <p:nvPr/>
        </p:nvGrpSpPr>
        <p:grpSpPr bwMode="auto">
          <a:xfrm>
            <a:off x="1752600" y="1143000"/>
            <a:ext cx="5715000" cy="5256213"/>
            <a:chOff x="912" y="480"/>
            <a:chExt cx="3600" cy="3311"/>
          </a:xfrm>
        </p:grpSpPr>
        <p:sp>
          <p:nvSpPr>
            <p:cNvPr id="1011715" name="Text Box 3"/>
            <p:cNvSpPr txBox="1">
              <a:spLocks noChangeArrowheads="1"/>
            </p:cNvSpPr>
            <p:nvPr/>
          </p:nvSpPr>
          <p:spPr bwMode="auto">
            <a:xfrm>
              <a:off x="912" y="480"/>
              <a:ext cx="396" cy="231"/>
            </a:xfrm>
            <a:prstGeom prst="rect">
              <a:avLst/>
            </a:prstGeom>
            <a:noFill/>
            <a:ln w="12700">
              <a:noFill/>
              <a:miter lim="800000"/>
              <a:headEnd type="none" w="sm" len="sm"/>
              <a:tailEnd type="none" w="sm" len="sm"/>
            </a:ln>
            <a:effectLst/>
          </p:spPr>
          <p:txBody>
            <a:bodyPr wrap="none" anchor="ctr">
              <a:spAutoFit/>
            </a:bodyPr>
            <a:lstStyle/>
            <a:p>
              <a:r>
                <a:rPr lang="en-US" sz="1800" b="0"/>
                <a:t>Item</a:t>
              </a:r>
            </a:p>
          </p:txBody>
        </p:sp>
        <p:graphicFrame>
          <p:nvGraphicFramePr>
            <p:cNvPr id="1011716" name="Object 4"/>
            <p:cNvGraphicFramePr>
              <a:graphicFrameLocks noChangeAspect="1"/>
            </p:cNvGraphicFramePr>
            <p:nvPr/>
          </p:nvGraphicFramePr>
          <p:xfrm>
            <a:off x="960" y="672"/>
            <a:ext cx="2400" cy="944"/>
          </p:xfrm>
          <a:graphic>
            <a:graphicData uri="http://schemas.openxmlformats.org/presentationml/2006/ole">
              <mc:AlternateContent xmlns:mc="http://schemas.openxmlformats.org/markup-compatibility/2006">
                <mc:Choice xmlns:v="urn:schemas-microsoft-com:vml" Requires="v">
                  <p:oleObj name="Document" r:id="rId3" imgW="5632920" imgH="1242360" progId="Word.Document.8">
                    <p:embed/>
                  </p:oleObj>
                </mc:Choice>
                <mc:Fallback>
                  <p:oleObj name="Document" r:id="rId3" imgW="5632920" imgH="1242360" progId="Word.Document.8">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r="51338" b="13171"/>
                        <a:stretch>
                          <a:fillRect/>
                        </a:stretch>
                      </p:blipFill>
                      <p:spPr bwMode="auto">
                        <a:xfrm>
                          <a:off x="960" y="672"/>
                          <a:ext cx="2400" cy="9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11717" name="Object 5"/>
            <p:cNvGraphicFramePr>
              <a:graphicFrameLocks noChangeAspect="1"/>
            </p:cNvGraphicFramePr>
            <p:nvPr/>
          </p:nvGraphicFramePr>
          <p:xfrm>
            <a:off x="2112" y="1968"/>
            <a:ext cx="2400" cy="526"/>
          </p:xfrm>
          <a:graphic>
            <a:graphicData uri="http://schemas.openxmlformats.org/presentationml/2006/ole">
              <mc:AlternateContent xmlns:mc="http://schemas.openxmlformats.org/markup-compatibility/2006">
                <mc:Choice xmlns:v="urn:schemas-microsoft-com:vml" Requires="v">
                  <p:oleObj name="Document" r:id="rId5" imgW="5632920" imgH="709920" progId="Word.Document.8">
                    <p:embed/>
                  </p:oleObj>
                </mc:Choice>
                <mc:Fallback>
                  <p:oleObj name="Document" r:id="rId5" imgW="5632920" imgH="709920" progId="Word.Document.8">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r="52692" b="17673"/>
                        <a:stretch>
                          <a:fillRect/>
                        </a:stretch>
                      </p:blipFill>
                      <p:spPr bwMode="auto">
                        <a:xfrm>
                          <a:off x="2112" y="1968"/>
                          <a:ext cx="2400" cy="5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11718" name="Object 6"/>
            <p:cNvGraphicFramePr>
              <a:graphicFrameLocks noChangeAspect="1"/>
            </p:cNvGraphicFramePr>
            <p:nvPr/>
          </p:nvGraphicFramePr>
          <p:xfrm>
            <a:off x="2112" y="2736"/>
            <a:ext cx="2256" cy="322"/>
          </p:xfrm>
          <a:graphic>
            <a:graphicData uri="http://schemas.openxmlformats.org/presentationml/2006/ole">
              <mc:AlternateContent xmlns:mc="http://schemas.openxmlformats.org/markup-compatibility/2006">
                <mc:Choice xmlns:v="urn:schemas-microsoft-com:vml" Requires="v">
                  <p:oleObj name="Document" r:id="rId7" imgW="5632920" imgH="532440" progId="Word.Document.8">
                    <p:embed/>
                  </p:oleObj>
                </mc:Choice>
                <mc:Fallback>
                  <p:oleObj name="Document" r:id="rId7" imgW="5632920" imgH="532440" progId="Word.Document.8">
                    <p:embed/>
                    <p:pic>
                      <p:nvPicPr>
                        <p:cNvPr id="0" name="Picture 6"/>
                        <p:cNvPicPr>
                          <a:picLocks noChangeAspect="1" noChangeArrowheads="1"/>
                        </p:cNvPicPr>
                        <p:nvPr/>
                      </p:nvPicPr>
                      <p:blipFill>
                        <a:blip r:embed="rId8">
                          <a:extLst>
                            <a:ext uri="{28A0092B-C50C-407E-A947-70E740481C1C}">
                              <a14:useLocalDpi xmlns:a14="http://schemas.microsoft.com/office/drawing/2010/main" val="0"/>
                            </a:ext>
                          </a:extLst>
                        </a:blip>
                        <a:srcRect r="52663" b="28358"/>
                        <a:stretch>
                          <a:fillRect/>
                        </a:stretch>
                      </p:blipFill>
                      <p:spPr bwMode="auto">
                        <a:xfrm>
                          <a:off x="2112" y="2736"/>
                          <a:ext cx="2256" cy="3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11719" name="Object 7"/>
            <p:cNvGraphicFramePr>
              <a:graphicFrameLocks noChangeAspect="1"/>
            </p:cNvGraphicFramePr>
            <p:nvPr/>
          </p:nvGraphicFramePr>
          <p:xfrm>
            <a:off x="2112" y="3264"/>
            <a:ext cx="2304" cy="527"/>
          </p:xfrm>
          <a:graphic>
            <a:graphicData uri="http://schemas.openxmlformats.org/presentationml/2006/ole">
              <mc:AlternateContent xmlns:mc="http://schemas.openxmlformats.org/markup-compatibility/2006">
                <mc:Choice xmlns:v="urn:schemas-microsoft-com:vml" Requires="v">
                  <p:oleObj name="Document" r:id="rId9" imgW="5632920" imgH="709920" progId="Word.Document.8">
                    <p:embed/>
                  </p:oleObj>
                </mc:Choice>
                <mc:Fallback>
                  <p:oleObj name="Document" r:id="rId9" imgW="5632920" imgH="709920" progId="Word.Document.8">
                    <p:embed/>
                    <p:pic>
                      <p:nvPicPr>
                        <p:cNvPr id="0" name="Picture 7"/>
                        <p:cNvPicPr>
                          <a:picLocks noChangeAspect="1" noChangeArrowheads="1"/>
                        </p:cNvPicPr>
                        <p:nvPr/>
                      </p:nvPicPr>
                      <p:blipFill>
                        <a:blip r:embed="rId10">
                          <a:extLst>
                            <a:ext uri="{28A0092B-C50C-407E-A947-70E740481C1C}">
                              <a14:useLocalDpi xmlns:a14="http://schemas.microsoft.com/office/drawing/2010/main" val="0"/>
                            </a:ext>
                          </a:extLst>
                        </a:blip>
                        <a:srcRect r="52663" b="14095"/>
                        <a:stretch>
                          <a:fillRect/>
                        </a:stretch>
                      </p:blipFill>
                      <p:spPr bwMode="auto">
                        <a:xfrm>
                          <a:off x="2112" y="3264"/>
                          <a:ext cx="2304" cy="5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11720" name="Text Box 8"/>
            <p:cNvSpPr txBox="1">
              <a:spLocks noChangeArrowheads="1"/>
            </p:cNvSpPr>
            <p:nvPr/>
          </p:nvSpPr>
          <p:spPr bwMode="auto">
            <a:xfrm>
              <a:off x="2064" y="1776"/>
              <a:ext cx="988" cy="231"/>
            </a:xfrm>
            <a:prstGeom prst="rect">
              <a:avLst/>
            </a:prstGeom>
            <a:noFill/>
            <a:ln w="12700">
              <a:noFill/>
              <a:miter lim="800000"/>
              <a:headEnd type="none" w="sm" len="sm"/>
              <a:tailEnd type="none" w="sm" len="sm"/>
            </a:ln>
            <a:effectLst/>
          </p:spPr>
          <p:txBody>
            <a:bodyPr wrap="none" anchor="ctr">
              <a:spAutoFit/>
            </a:bodyPr>
            <a:lstStyle/>
            <a:p>
              <a:r>
                <a:rPr lang="en-US" sz="1800" b="0"/>
                <a:t>RawMaterials</a:t>
              </a:r>
            </a:p>
          </p:txBody>
        </p:sp>
        <p:sp>
          <p:nvSpPr>
            <p:cNvPr id="1011721" name="Text Box 9"/>
            <p:cNvSpPr txBox="1">
              <a:spLocks noChangeArrowheads="1"/>
            </p:cNvSpPr>
            <p:nvPr/>
          </p:nvSpPr>
          <p:spPr bwMode="auto">
            <a:xfrm>
              <a:off x="2064" y="2544"/>
              <a:ext cx="1644" cy="231"/>
            </a:xfrm>
            <a:prstGeom prst="rect">
              <a:avLst/>
            </a:prstGeom>
            <a:noFill/>
            <a:ln w="12700">
              <a:noFill/>
              <a:miter lim="800000"/>
              <a:headEnd type="none" w="sm" len="sm"/>
              <a:tailEnd type="none" w="sm" len="sm"/>
            </a:ln>
            <a:effectLst/>
          </p:spPr>
          <p:txBody>
            <a:bodyPr wrap="none" anchor="ctr">
              <a:spAutoFit/>
            </a:bodyPr>
            <a:lstStyle/>
            <a:p>
              <a:r>
                <a:rPr lang="en-US" sz="1800" b="0"/>
                <a:t>AssembledComponents</a:t>
              </a:r>
            </a:p>
          </p:txBody>
        </p:sp>
        <p:sp>
          <p:nvSpPr>
            <p:cNvPr id="1011722" name="Text Box 10"/>
            <p:cNvSpPr txBox="1">
              <a:spLocks noChangeArrowheads="1"/>
            </p:cNvSpPr>
            <p:nvPr/>
          </p:nvSpPr>
          <p:spPr bwMode="auto">
            <a:xfrm>
              <a:off x="2064" y="3072"/>
              <a:ext cx="1044" cy="231"/>
            </a:xfrm>
            <a:prstGeom prst="rect">
              <a:avLst/>
            </a:prstGeom>
            <a:noFill/>
            <a:ln w="12700">
              <a:noFill/>
              <a:miter lim="800000"/>
              <a:headEnd type="none" w="sm" len="sm"/>
              <a:tailEnd type="none" w="sm" len="sm"/>
            </a:ln>
            <a:effectLst/>
          </p:spPr>
          <p:txBody>
            <a:bodyPr wrap="none" anchor="ctr">
              <a:spAutoFit/>
            </a:bodyPr>
            <a:lstStyle/>
            <a:p>
              <a:r>
                <a:rPr lang="en-US" sz="1800" b="0"/>
                <a:t>OfficeSupplies</a:t>
              </a:r>
            </a:p>
          </p:txBody>
        </p:sp>
        <p:sp>
          <p:nvSpPr>
            <p:cNvPr id="1011723" name="Line 11"/>
            <p:cNvSpPr>
              <a:spLocks noChangeShapeType="1"/>
            </p:cNvSpPr>
            <p:nvPr/>
          </p:nvSpPr>
          <p:spPr bwMode="auto">
            <a:xfrm>
              <a:off x="1440" y="912"/>
              <a:ext cx="672" cy="2592"/>
            </a:xfrm>
            <a:prstGeom prst="line">
              <a:avLst/>
            </a:prstGeom>
            <a:noFill/>
            <a:ln w="38100">
              <a:solidFill>
                <a:schemeClr val="accent2"/>
              </a:solidFill>
              <a:round/>
              <a:headEnd type="none" w="sm" len="sm"/>
              <a:tailEnd type="none" w="sm" len="sm"/>
            </a:ln>
            <a:effectLst/>
          </p:spPr>
          <p:txBody>
            <a:bodyPr wrap="none" anchor="ctr"/>
            <a:lstStyle/>
            <a:p>
              <a:endParaRPr lang="en-US"/>
            </a:p>
          </p:txBody>
        </p:sp>
        <p:sp>
          <p:nvSpPr>
            <p:cNvPr id="1011724" name="Line 12"/>
            <p:cNvSpPr>
              <a:spLocks noChangeShapeType="1"/>
            </p:cNvSpPr>
            <p:nvPr/>
          </p:nvSpPr>
          <p:spPr bwMode="auto">
            <a:xfrm>
              <a:off x="1440" y="1056"/>
              <a:ext cx="672" cy="2592"/>
            </a:xfrm>
            <a:prstGeom prst="line">
              <a:avLst/>
            </a:prstGeom>
            <a:noFill/>
            <a:ln w="38100">
              <a:solidFill>
                <a:schemeClr val="accent2"/>
              </a:solidFill>
              <a:round/>
              <a:headEnd type="none" w="sm" len="sm"/>
              <a:tailEnd type="none" w="sm" len="sm"/>
            </a:ln>
            <a:effectLst/>
          </p:spPr>
          <p:txBody>
            <a:bodyPr wrap="none" anchor="ctr"/>
            <a:lstStyle/>
            <a:p>
              <a:endParaRPr lang="en-US"/>
            </a:p>
          </p:txBody>
        </p:sp>
        <p:sp>
          <p:nvSpPr>
            <p:cNvPr id="1011725" name="Line 13"/>
            <p:cNvSpPr>
              <a:spLocks noChangeShapeType="1"/>
            </p:cNvSpPr>
            <p:nvPr/>
          </p:nvSpPr>
          <p:spPr bwMode="auto">
            <a:xfrm>
              <a:off x="1440" y="1248"/>
              <a:ext cx="672" cy="960"/>
            </a:xfrm>
            <a:prstGeom prst="line">
              <a:avLst/>
            </a:prstGeom>
            <a:noFill/>
            <a:ln w="38100">
              <a:solidFill>
                <a:schemeClr val="hlink"/>
              </a:solidFill>
              <a:round/>
              <a:headEnd type="none" w="sm" len="sm"/>
              <a:tailEnd type="none" w="sm" len="sm"/>
            </a:ln>
            <a:effectLst/>
          </p:spPr>
          <p:txBody>
            <a:bodyPr wrap="none" anchor="ctr"/>
            <a:lstStyle/>
            <a:p>
              <a:endParaRPr lang="en-US"/>
            </a:p>
          </p:txBody>
        </p:sp>
        <p:sp>
          <p:nvSpPr>
            <p:cNvPr id="1011726" name="Line 14"/>
            <p:cNvSpPr>
              <a:spLocks noChangeShapeType="1"/>
            </p:cNvSpPr>
            <p:nvPr/>
          </p:nvSpPr>
          <p:spPr bwMode="auto">
            <a:xfrm>
              <a:off x="1440" y="1344"/>
              <a:ext cx="672" cy="1008"/>
            </a:xfrm>
            <a:prstGeom prst="line">
              <a:avLst/>
            </a:prstGeom>
            <a:noFill/>
            <a:ln w="38100">
              <a:solidFill>
                <a:schemeClr val="hlink"/>
              </a:solidFill>
              <a:round/>
              <a:headEnd type="none" w="sm" len="sm"/>
              <a:tailEnd type="none" w="sm" len="sm"/>
            </a:ln>
            <a:effectLst/>
          </p:spPr>
          <p:txBody>
            <a:bodyPr wrap="none" anchor="ctr"/>
            <a:lstStyle/>
            <a:p>
              <a:endParaRPr lang="en-US"/>
            </a:p>
          </p:txBody>
        </p:sp>
        <p:sp>
          <p:nvSpPr>
            <p:cNvPr id="1011727" name="Line 15"/>
            <p:cNvSpPr>
              <a:spLocks noChangeShapeType="1"/>
            </p:cNvSpPr>
            <p:nvPr/>
          </p:nvSpPr>
          <p:spPr bwMode="auto">
            <a:xfrm>
              <a:off x="1440" y="1488"/>
              <a:ext cx="672" cy="1488"/>
            </a:xfrm>
            <a:prstGeom prst="line">
              <a:avLst/>
            </a:prstGeom>
            <a:noFill/>
            <a:ln w="38100">
              <a:solidFill>
                <a:srgbClr val="009900"/>
              </a:solidFill>
              <a:round/>
              <a:headEnd type="none" w="sm" len="sm"/>
              <a:tailEnd type="none" w="sm" len="sm"/>
            </a:ln>
            <a:effectLst/>
          </p:spPr>
          <p:txBody>
            <a:bodyPr wrap="none" anchor="ctr"/>
            <a:lstStyle/>
            <a:p>
              <a:endParaRPr lang="en-US"/>
            </a:p>
          </p:txBody>
        </p:sp>
      </p:gr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62" name="Rectangle 2"/>
          <p:cNvSpPr>
            <a:spLocks noGrp="1" noChangeArrowheads="1"/>
          </p:cNvSpPr>
          <p:nvPr>
            <p:ph type="title"/>
          </p:nvPr>
        </p:nvSpPr>
        <p:spPr/>
        <p:txBody>
          <a:bodyPr/>
          <a:lstStyle/>
          <a:p>
            <a:r>
              <a:rPr lang="en-US"/>
              <a:t>Recursive Relationships</a:t>
            </a:r>
          </a:p>
        </p:txBody>
      </p:sp>
      <p:grpSp>
        <p:nvGrpSpPr>
          <p:cNvPr id="1013774" name="Group 14"/>
          <p:cNvGrpSpPr>
            <a:grpSpLocks/>
          </p:cNvGrpSpPr>
          <p:nvPr/>
        </p:nvGrpSpPr>
        <p:grpSpPr bwMode="auto">
          <a:xfrm>
            <a:off x="1447800" y="1066800"/>
            <a:ext cx="5797550" cy="3236913"/>
            <a:chOff x="912" y="672"/>
            <a:chExt cx="3652" cy="2039"/>
          </a:xfrm>
        </p:grpSpPr>
        <p:sp>
          <p:nvSpPr>
            <p:cNvPr id="1013763" name="Rectangle 3"/>
            <p:cNvSpPr>
              <a:spLocks noChangeArrowheads="1"/>
            </p:cNvSpPr>
            <p:nvPr/>
          </p:nvSpPr>
          <p:spPr bwMode="auto">
            <a:xfrm>
              <a:off x="1008" y="1104"/>
              <a:ext cx="720" cy="288"/>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pPr algn="ctr"/>
              <a:r>
                <a:rPr lang="en-US" b="0"/>
                <a:t>Employee</a:t>
              </a:r>
            </a:p>
          </p:txBody>
        </p:sp>
        <p:sp>
          <p:nvSpPr>
            <p:cNvPr id="1013764" name="Freeform 4"/>
            <p:cNvSpPr>
              <a:spLocks/>
            </p:cNvSpPr>
            <p:nvPr/>
          </p:nvSpPr>
          <p:spPr bwMode="auto">
            <a:xfrm>
              <a:off x="1200" y="912"/>
              <a:ext cx="480" cy="192"/>
            </a:xfrm>
            <a:custGeom>
              <a:avLst/>
              <a:gdLst/>
              <a:ahLst/>
              <a:cxnLst>
                <a:cxn ang="0">
                  <a:pos x="480" y="192"/>
                </a:cxn>
                <a:cxn ang="0">
                  <a:pos x="480" y="0"/>
                </a:cxn>
                <a:cxn ang="0">
                  <a:pos x="0" y="0"/>
                </a:cxn>
                <a:cxn ang="0">
                  <a:pos x="0" y="192"/>
                </a:cxn>
              </a:cxnLst>
              <a:rect l="0" t="0" r="r" b="b"/>
              <a:pathLst>
                <a:path w="480" h="192">
                  <a:moveTo>
                    <a:pt x="480" y="192"/>
                  </a:moveTo>
                  <a:lnTo>
                    <a:pt x="480" y="0"/>
                  </a:lnTo>
                  <a:lnTo>
                    <a:pt x="0" y="0"/>
                  </a:lnTo>
                  <a:lnTo>
                    <a:pt x="0" y="192"/>
                  </a:lnTo>
                </a:path>
              </a:pathLst>
            </a:custGeom>
            <a:noFill/>
            <a:ln w="12700" cap="flat" cmpd="sng">
              <a:solidFill>
                <a:schemeClr val="tx1"/>
              </a:solidFill>
              <a:prstDash val="solid"/>
              <a:round/>
              <a:headEnd type="none" w="sm" len="sm"/>
              <a:tailEnd type="triangle" w="med" len="med"/>
            </a:ln>
            <a:effectLst/>
          </p:spPr>
          <p:txBody>
            <a:bodyPr wrap="none" anchor="ctr"/>
            <a:lstStyle/>
            <a:p>
              <a:endParaRPr lang="en-US"/>
            </a:p>
          </p:txBody>
        </p:sp>
        <p:sp>
          <p:nvSpPr>
            <p:cNvPr id="1013765" name="Text Box 5"/>
            <p:cNvSpPr txBox="1">
              <a:spLocks noChangeArrowheads="1"/>
            </p:cNvSpPr>
            <p:nvPr/>
          </p:nvSpPr>
          <p:spPr bwMode="auto">
            <a:xfrm>
              <a:off x="1152" y="672"/>
              <a:ext cx="684" cy="231"/>
            </a:xfrm>
            <a:prstGeom prst="rect">
              <a:avLst/>
            </a:prstGeom>
            <a:noFill/>
            <a:ln w="12700">
              <a:noFill/>
              <a:miter lim="800000"/>
              <a:headEnd type="none" w="sm" len="sm"/>
              <a:tailEnd type="none" w="sm" len="sm"/>
            </a:ln>
            <a:effectLst/>
          </p:spPr>
          <p:txBody>
            <a:bodyPr wrap="none">
              <a:spAutoFit/>
            </a:bodyPr>
            <a:lstStyle/>
            <a:p>
              <a:r>
                <a:rPr lang="en-US" sz="1800" b="0"/>
                <a:t>Manager</a:t>
              </a:r>
            </a:p>
          </p:txBody>
        </p:sp>
        <p:sp>
          <p:nvSpPr>
            <p:cNvPr id="1013766" name="Text Box 6"/>
            <p:cNvSpPr txBox="1">
              <a:spLocks noChangeArrowheads="1"/>
            </p:cNvSpPr>
            <p:nvPr/>
          </p:nvSpPr>
          <p:spPr bwMode="auto">
            <a:xfrm>
              <a:off x="912" y="1872"/>
              <a:ext cx="756" cy="231"/>
            </a:xfrm>
            <a:prstGeom prst="rect">
              <a:avLst/>
            </a:prstGeom>
            <a:noFill/>
            <a:ln w="12700">
              <a:noFill/>
              <a:miter lim="800000"/>
              <a:headEnd type="none" w="sm" len="sm"/>
              <a:tailEnd type="none" w="sm" len="sm"/>
            </a:ln>
            <a:effectLst/>
          </p:spPr>
          <p:txBody>
            <a:bodyPr wrap="none" anchor="ctr">
              <a:spAutoFit/>
            </a:bodyPr>
            <a:lstStyle/>
            <a:p>
              <a:r>
                <a:rPr lang="en-US" sz="1800" b="0"/>
                <a:t>Employee</a:t>
              </a:r>
            </a:p>
          </p:txBody>
        </p:sp>
        <p:graphicFrame>
          <p:nvGraphicFramePr>
            <p:cNvPr id="1013767" name="Object 7"/>
            <p:cNvGraphicFramePr>
              <a:graphicFrameLocks noChangeAspect="1"/>
            </p:cNvGraphicFramePr>
            <p:nvPr/>
          </p:nvGraphicFramePr>
          <p:xfrm>
            <a:off x="960" y="2064"/>
            <a:ext cx="3168" cy="647"/>
          </p:xfrm>
          <a:graphic>
            <a:graphicData uri="http://schemas.openxmlformats.org/presentationml/2006/ole">
              <mc:AlternateContent xmlns:mc="http://schemas.openxmlformats.org/markup-compatibility/2006">
                <mc:Choice xmlns:v="urn:schemas-microsoft-com:vml" Requires="v">
                  <p:oleObj name="Document" r:id="rId3" imgW="5632920" imgH="887400" progId="Word.Document.8">
                    <p:embed/>
                  </p:oleObj>
                </mc:Choice>
                <mc:Fallback>
                  <p:oleObj name="Document" r:id="rId3" imgW="5632920" imgH="887400" progId="Word.Document.8">
                    <p:embed/>
                    <p:pic>
                      <p:nvPicPr>
                        <p:cNvPr id="0" name="Picture 7"/>
                        <p:cNvPicPr>
                          <a:picLocks noChangeAspect="1" noChangeArrowheads="1"/>
                        </p:cNvPicPr>
                        <p:nvPr/>
                      </p:nvPicPr>
                      <p:blipFill>
                        <a:blip r:embed="rId4">
                          <a:extLst>
                            <a:ext uri="{28A0092B-C50C-407E-A947-70E740481C1C}">
                              <a14:useLocalDpi xmlns:a14="http://schemas.microsoft.com/office/drawing/2010/main" val="0"/>
                            </a:ext>
                          </a:extLst>
                        </a:blip>
                        <a:srcRect r="33728" b="14133"/>
                        <a:stretch>
                          <a:fillRect/>
                        </a:stretch>
                      </p:blipFill>
                      <p:spPr bwMode="auto">
                        <a:xfrm>
                          <a:off x="960" y="2064"/>
                          <a:ext cx="3168" cy="64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13768" name="Rectangle 8"/>
            <p:cNvSpPr>
              <a:spLocks noChangeArrowheads="1"/>
            </p:cNvSpPr>
            <p:nvPr/>
          </p:nvSpPr>
          <p:spPr bwMode="auto">
            <a:xfrm>
              <a:off x="912" y="1584"/>
              <a:ext cx="3652" cy="250"/>
            </a:xfrm>
            <a:prstGeom prst="rect">
              <a:avLst/>
            </a:prstGeom>
            <a:noFill/>
            <a:ln w="12700">
              <a:noFill/>
              <a:miter lim="800000"/>
              <a:headEnd type="none" w="sm" len="sm"/>
              <a:tailEnd type="none" w="sm" len="sm"/>
            </a:ln>
            <a:effectLst/>
          </p:spPr>
          <p:txBody>
            <a:bodyPr wrap="none" anchor="ctr">
              <a:spAutoFit/>
            </a:bodyPr>
            <a:lstStyle/>
            <a:p>
              <a:r>
                <a:rPr lang="en-US" b="0"/>
                <a:t>Employee(</a:t>
              </a:r>
              <a:r>
                <a:rPr lang="en-US" b="0" u="sng"/>
                <a:t>EID</a:t>
              </a:r>
              <a:r>
                <a:rPr lang="en-US" b="0"/>
                <a:t>, Name, Salary, Address, Manager)</a:t>
              </a:r>
            </a:p>
          </p:txBody>
        </p:sp>
        <p:sp>
          <p:nvSpPr>
            <p:cNvPr id="1013769" name="Text Box 9"/>
            <p:cNvSpPr txBox="1">
              <a:spLocks noChangeArrowheads="1"/>
            </p:cNvSpPr>
            <p:nvPr/>
          </p:nvSpPr>
          <p:spPr bwMode="auto">
            <a:xfrm>
              <a:off x="1680" y="816"/>
              <a:ext cx="196" cy="231"/>
            </a:xfrm>
            <a:prstGeom prst="rect">
              <a:avLst/>
            </a:prstGeom>
            <a:noFill/>
            <a:ln w="12700">
              <a:noFill/>
              <a:miter lim="800000"/>
              <a:headEnd type="none" w="sm" len="sm"/>
              <a:tailEnd type="none" w="sm" len="sm"/>
            </a:ln>
            <a:effectLst/>
          </p:spPr>
          <p:txBody>
            <a:bodyPr wrap="none" anchor="ctr">
              <a:spAutoFit/>
            </a:bodyPr>
            <a:lstStyle/>
            <a:p>
              <a:pPr algn="ctr"/>
              <a:r>
                <a:rPr lang="en-US" sz="1800" b="0"/>
                <a:t>1</a:t>
              </a:r>
            </a:p>
          </p:txBody>
        </p:sp>
        <p:sp>
          <p:nvSpPr>
            <p:cNvPr id="1013770" name="Text Box 10"/>
            <p:cNvSpPr txBox="1">
              <a:spLocks noChangeArrowheads="1"/>
            </p:cNvSpPr>
            <p:nvPr/>
          </p:nvSpPr>
          <p:spPr bwMode="auto">
            <a:xfrm>
              <a:off x="972" y="816"/>
              <a:ext cx="172" cy="231"/>
            </a:xfrm>
            <a:prstGeom prst="rect">
              <a:avLst/>
            </a:prstGeom>
            <a:noFill/>
            <a:ln w="12700">
              <a:noFill/>
              <a:miter lim="800000"/>
              <a:headEnd type="none" w="sm" len="sm"/>
              <a:tailEnd type="none" w="sm" len="sm"/>
            </a:ln>
            <a:effectLst/>
          </p:spPr>
          <p:txBody>
            <a:bodyPr wrap="none" anchor="ctr">
              <a:spAutoFit/>
            </a:bodyPr>
            <a:lstStyle/>
            <a:p>
              <a:pPr algn="ctr"/>
              <a:r>
                <a:rPr lang="en-US" sz="1800" b="0"/>
                <a:t>*</a:t>
              </a:r>
            </a:p>
          </p:txBody>
        </p:sp>
        <p:sp>
          <p:nvSpPr>
            <p:cNvPr id="1013771" name="Line 11"/>
            <p:cNvSpPr>
              <a:spLocks noChangeShapeType="1"/>
            </p:cNvSpPr>
            <p:nvPr/>
          </p:nvSpPr>
          <p:spPr bwMode="auto">
            <a:xfrm flipV="1">
              <a:off x="1296" y="2256"/>
              <a:ext cx="2160" cy="144"/>
            </a:xfrm>
            <a:prstGeom prst="line">
              <a:avLst/>
            </a:prstGeom>
            <a:noFill/>
            <a:ln w="28575">
              <a:solidFill>
                <a:schemeClr val="accent2"/>
              </a:solidFill>
              <a:round/>
              <a:headEnd type="triangle" w="med" len="med"/>
              <a:tailEnd type="triangle" w="med" len="med"/>
            </a:ln>
            <a:effectLst/>
          </p:spPr>
          <p:txBody>
            <a:bodyPr wrap="none" anchor="ctr"/>
            <a:lstStyle/>
            <a:p>
              <a:endParaRPr lang="en-US"/>
            </a:p>
          </p:txBody>
        </p:sp>
        <p:sp>
          <p:nvSpPr>
            <p:cNvPr id="1013772" name="Line 12"/>
            <p:cNvSpPr>
              <a:spLocks noChangeShapeType="1"/>
            </p:cNvSpPr>
            <p:nvPr/>
          </p:nvSpPr>
          <p:spPr bwMode="auto">
            <a:xfrm>
              <a:off x="1296" y="2448"/>
              <a:ext cx="2208" cy="144"/>
            </a:xfrm>
            <a:prstGeom prst="line">
              <a:avLst/>
            </a:prstGeom>
            <a:noFill/>
            <a:ln w="28575">
              <a:solidFill>
                <a:schemeClr val="accent2"/>
              </a:solidFill>
              <a:round/>
              <a:headEnd type="triangle" w="med" len="med"/>
              <a:tailEnd type="triangle" w="med" len="med"/>
            </a:ln>
            <a:effectLst/>
          </p:spPr>
          <p:txBody>
            <a:bodyPr wrap="none" anchor="ctr"/>
            <a:lstStyle/>
            <a:p>
              <a:endParaRPr lang="en-US"/>
            </a:p>
          </p:txBody>
        </p:sp>
      </p:grpSp>
      <p:sp>
        <p:nvSpPr>
          <p:cNvPr id="1013773" name="Text Box 13"/>
          <p:cNvSpPr txBox="1">
            <a:spLocks noChangeArrowheads="1"/>
          </p:cNvSpPr>
          <p:nvPr/>
        </p:nvSpPr>
        <p:spPr bwMode="auto">
          <a:xfrm>
            <a:off x="457200" y="4876800"/>
            <a:ext cx="8432800" cy="1019175"/>
          </a:xfrm>
          <a:prstGeom prst="rect">
            <a:avLst/>
          </a:prstGeom>
          <a:solidFill>
            <a:srgbClr val="FF9900"/>
          </a:solidFill>
          <a:ln w="12700">
            <a:solidFill>
              <a:schemeClr val="tx1"/>
            </a:solidFill>
            <a:miter lim="800000"/>
            <a:headEnd type="none" w="sm" len="sm"/>
            <a:tailEnd type="none" w="sm" len="sm"/>
          </a:ln>
          <a:effectLst/>
        </p:spPr>
        <p:txBody>
          <a:bodyPr anchor="ctr">
            <a:spAutoFit/>
          </a:bodyPr>
          <a:lstStyle/>
          <a:p>
            <a:r>
              <a:rPr lang="en-US"/>
              <a:t>Add a manager column that contains Employee IDs.</a:t>
            </a:r>
          </a:p>
          <a:p>
            <a:r>
              <a:rPr lang="en-US"/>
              <a:t>An employee can have only one manager. </a:t>
            </a:r>
            <a:r>
              <a:rPr lang="en-US" i="1"/>
              <a:t>(Manager is not a key.)</a:t>
            </a:r>
            <a:endParaRPr lang="en-US"/>
          </a:p>
          <a:p>
            <a:r>
              <a:rPr lang="en-US"/>
              <a:t>A manager can supervise many employees. </a:t>
            </a:r>
            <a:r>
              <a:rPr lang="en-US" i="1"/>
              <a:t>(EID is a key.)</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5810" name="Rectangle 2"/>
          <p:cNvSpPr>
            <a:spLocks noGrp="1" noChangeArrowheads="1"/>
          </p:cNvSpPr>
          <p:nvPr>
            <p:ph type="title"/>
          </p:nvPr>
        </p:nvSpPr>
        <p:spPr>
          <a:noFill/>
          <a:ln/>
        </p:spPr>
        <p:txBody>
          <a:bodyPr lIns="92075" tIns="46038" rIns="92075" bIns="46038"/>
          <a:lstStyle/>
          <a:p>
            <a:r>
              <a:rPr lang="en-US"/>
              <a:t>Normalization Examples</a:t>
            </a:r>
          </a:p>
        </p:txBody>
      </p:sp>
      <p:sp>
        <p:nvSpPr>
          <p:cNvPr id="1015812" name="Rectangle 4"/>
          <p:cNvSpPr>
            <a:spLocks noGrp="1" noChangeArrowheads="1"/>
          </p:cNvSpPr>
          <p:nvPr>
            <p:ph type="body" sz="half" idx="1"/>
          </p:nvPr>
        </p:nvSpPr>
        <p:spPr>
          <a:xfrm>
            <a:off x="838200" y="1447800"/>
            <a:ext cx="4267200" cy="4572000"/>
          </a:xfrm>
          <a:noFill/>
          <a:ln/>
        </p:spPr>
        <p:txBody>
          <a:bodyPr lIns="92075" tIns="46038" rIns="92075" bIns="46038"/>
          <a:lstStyle/>
          <a:p>
            <a:r>
              <a:rPr lang="en-US" sz="2400"/>
              <a:t>Possible topics</a:t>
            </a:r>
          </a:p>
          <a:p>
            <a:pPr lvl="1"/>
            <a:r>
              <a:rPr lang="en-US" sz="2800"/>
              <a:t>Auto repair</a:t>
            </a:r>
          </a:p>
          <a:p>
            <a:pPr lvl="1"/>
            <a:r>
              <a:rPr lang="en-US" sz="2800"/>
              <a:t>Auto sales</a:t>
            </a:r>
          </a:p>
          <a:p>
            <a:pPr lvl="1"/>
            <a:r>
              <a:rPr lang="en-US" sz="2800"/>
              <a:t>Department store</a:t>
            </a:r>
          </a:p>
          <a:p>
            <a:pPr lvl="1"/>
            <a:r>
              <a:rPr lang="en-US" sz="2800"/>
              <a:t>Hair stylist</a:t>
            </a:r>
          </a:p>
          <a:p>
            <a:pPr lvl="1"/>
            <a:r>
              <a:rPr lang="en-US" sz="2800"/>
              <a:t>HRM department</a:t>
            </a:r>
          </a:p>
          <a:p>
            <a:pPr lvl="1"/>
            <a:r>
              <a:rPr lang="en-US" sz="2800"/>
              <a:t>Law firm</a:t>
            </a:r>
          </a:p>
          <a:p>
            <a:pPr lvl="1">
              <a:buFont typeface="Wingdings" pitchFamily="2" charset="2"/>
              <a:buNone/>
            </a:pPr>
            <a:endParaRPr lang="en-US" sz="2800"/>
          </a:p>
        </p:txBody>
      </p:sp>
      <p:sp>
        <p:nvSpPr>
          <p:cNvPr id="1015813" name="Rectangle 5"/>
          <p:cNvSpPr>
            <a:spLocks noGrp="1" noChangeArrowheads="1"/>
          </p:cNvSpPr>
          <p:nvPr>
            <p:ph type="body" sz="half" idx="2"/>
          </p:nvPr>
        </p:nvSpPr>
        <p:spPr>
          <a:xfrm>
            <a:off x="3940175" y="2141538"/>
            <a:ext cx="4073525" cy="4183062"/>
          </a:xfrm>
          <a:noFill/>
          <a:ln/>
        </p:spPr>
        <p:txBody>
          <a:bodyPr lIns="92075" tIns="46038" rIns="92075" bIns="46038"/>
          <a:lstStyle/>
          <a:p>
            <a:pPr lvl="1"/>
            <a:r>
              <a:rPr lang="en-US" sz="2800"/>
              <a:t>Manufacturing</a:t>
            </a:r>
          </a:p>
          <a:p>
            <a:pPr lvl="1"/>
            <a:r>
              <a:rPr lang="en-US" sz="2800"/>
              <a:t>National Park Service</a:t>
            </a:r>
          </a:p>
          <a:p>
            <a:pPr lvl="1"/>
            <a:r>
              <a:rPr lang="en-US" sz="2800"/>
              <a:t>Personal stock portfolio</a:t>
            </a:r>
          </a:p>
          <a:p>
            <a:pPr lvl="1"/>
            <a:r>
              <a:rPr lang="en-US" sz="2800"/>
              <a:t>Pet shop</a:t>
            </a:r>
          </a:p>
          <a:p>
            <a:pPr lvl="1"/>
            <a:r>
              <a:rPr lang="en-US" sz="2800"/>
              <a:t>Restaurant</a:t>
            </a:r>
          </a:p>
          <a:p>
            <a:pPr lvl="1"/>
            <a:r>
              <a:rPr lang="en-US" sz="2800"/>
              <a:t>Social club</a:t>
            </a:r>
          </a:p>
          <a:p>
            <a:pPr lvl="1"/>
            <a:r>
              <a:rPr lang="en-US" sz="2800"/>
              <a:t>Sports team</a:t>
            </a:r>
          </a:p>
          <a:p>
            <a:endParaRPr lang="en-US" sz="24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7858" name="Rectangle 2"/>
          <p:cNvSpPr>
            <a:spLocks noGrp="1" noChangeArrowheads="1"/>
          </p:cNvSpPr>
          <p:nvPr>
            <p:ph type="title"/>
          </p:nvPr>
        </p:nvSpPr>
        <p:spPr>
          <a:noFill/>
          <a:ln/>
        </p:spPr>
        <p:txBody>
          <a:bodyPr lIns="92075" tIns="46038" rIns="92075" bIns="46038"/>
          <a:lstStyle/>
          <a:p>
            <a:r>
              <a:rPr lang="en-US"/>
              <a:t>Multiple Views &amp; View Integration</a:t>
            </a:r>
          </a:p>
        </p:txBody>
      </p:sp>
      <p:sp>
        <p:nvSpPr>
          <p:cNvPr id="1017859" name="Rectangle 3"/>
          <p:cNvSpPr>
            <a:spLocks noGrp="1" noChangeArrowheads="1"/>
          </p:cNvSpPr>
          <p:nvPr>
            <p:ph type="body" sz="half" idx="1"/>
          </p:nvPr>
        </p:nvSpPr>
        <p:spPr>
          <a:xfrm>
            <a:off x="990600" y="1676400"/>
            <a:ext cx="3511550" cy="4648200"/>
          </a:xfrm>
          <a:noFill/>
          <a:ln/>
        </p:spPr>
        <p:txBody>
          <a:bodyPr lIns="92075" tIns="46038" rIns="92075" bIns="46038"/>
          <a:lstStyle/>
          <a:p>
            <a:r>
              <a:rPr lang="en-US" sz="2000"/>
              <a:t>Collect multiple views</a:t>
            </a:r>
          </a:p>
          <a:p>
            <a:pPr lvl="1"/>
            <a:r>
              <a:rPr lang="en-US" sz="2000"/>
              <a:t>Documents</a:t>
            </a:r>
          </a:p>
          <a:p>
            <a:pPr lvl="1"/>
            <a:r>
              <a:rPr lang="en-US" sz="2000"/>
              <a:t>Reports</a:t>
            </a:r>
          </a:p>
          <a:p>
            <a:pPr lvl="1"/>
            <a:r>
              <a:rPr lang="en-US" sz="2000"/>
              <a:t>Input forms</a:t>
            </a:r>
          </a:p>
          <a:p>
            <a:r>
              <a:rPr lang="en-US" sz="2000"/>
              <a:t>Create normalized tables from each view</a:t>
            </a:r>
          </a:p>
          <a:p>
            <a:r>
              <a:rPr lang="en-US" sz="2000"/>
              <a:t>Combine the views into one complete model.</a:t>
            </a:r>
          </a:p>
          <a:p>
            <a:r>
              <a:rPr lang="en-US" sz="2000"/>
              <a:t>Keep meta-data in a data dictionary</a:t>
            </a:r>
          </a:p>
          <a:p>
            <a:pPr lvl="1"/>
            <a:r>
              <a:rPr lang="en-US" sz="2000"/>
              <a:t>Type of data</a:t>
            </a:r>
          </a:p>
          <a:p>
            <a:pPr lvl="1"/>
            <a:r>
              <a:rPr lang="en-US" sz="2000"/>
              <a:t>Size</a:t>
            </a:r>
          </a:p>
          <a:p>
            <a:pPr lvl="1"/>
            <a:r>
              <a:rPr lang="en-US" sz="2000"/>
              <a:t>Volume</a:t>
            </a:r>
          </a:p>
          <a:p>
            <a:pPr lvl="1"/>
            <a:r>
              <a:rPr lang="en-US" sz="2000"/>
              <a:t>Usage</a:t>
            </a:r>
          </a:p>
        </p:txBody>
      </p:sp>
      <p:sp>
        <p:nvSpPr>
          <p:cNvPr id="1017860" name="Rectangle 4"/>
          <p:cNvSpPr>
            <a:spLocks noGrp="1" noChangeArrowheads="1"/>
          </p:cNvSpPr>
          <p:nvPr>
            <p:ph type="body" sz="half" idx="2"/>
          </p:nvPr>
        </p:nvSpPr>
        <p:spPr>
          <a:xfrm>
            <a:off x="4641850" y="1676400"/>
            <a:ext cx="3511550" cy="4648200"/>
          </a:xfrm>
          <a:noFill/>
          <a:ln/>
        </p:spPr>
        <p:txBody>
          <a:bodyPr lIns="92075" tIns="46038" rIns="92075" bIns="46038"/>
          <a:lstStyle/>
          <a:p>
            <a:r>
              <a:rPr lang="en-US" sz="2000"/>
              <a:t>Example</a:t>
            </a:r>
          </a:p>
          <a:p>
            <a:pPr lvl="1"/>
            <a:r>
              <a:rPr lang="en-US" sz="2000"/>
              <a:t>Federal Emergency Management Agency (FEMA).  Disaster planning and relief.</a:t>
            </a:r>
          </a:p>
          <a:p>
            <a:pPr lvl="1"/>
            <a:r>
              <a:rPr lang="en-US" sz="2000"/>
              <a:t>Make business assumptions as necessary, but try to keep them simple.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9906" name="Rectangle 2"/>
          <p:cNvSpPr>
            <a:spLocks noGrp="1" noChangeArrowheads="1"/>
          </p:cNvSpPr>
          <p:nvPr>
            <p:ph type="title"/>
          </p:nvPr>
        </p:nvSpPr>
        <p:spPr/>
        <p:txBody>
          <a:bodyPr/>
          <a:lstStyle/>
          <a:p>
            <a:r>
              <a:rPr lang="en-US"/>
              <a:t>The Pet Store: Sales Form</a:t>
            </a:r>
          </a:p>
        </p:txBody>
      </p:sp>
      <p:pic>
        <p:nvPicPr>
          <p:cNvPr id="1019907" name="Picture 3"/>
          <p:cNvPicPr>
            <a:picLocks noChangeAspect="1" noChangeArrowheads="1"/>
          </p:cNvPicPr>
          <p:nvPr/>
        </p:nvPicPr>
        <p:blipFill>
          <a:blip r:embed="rId3" cstate="print"/>
          <a:srcRect/>
          <a:stretch>
            <a:fillRect/>
          </a:stretch>
        </p:blipFill>
        <p:spPr bwMode="auto">
          <a:xfrm>
            <a:off x="2057400" y="914400"/>
            <a:ext cx="5029200" cy="4610100"/>
          </a:xfrm>
          <a:prstGeom prst="rect">
            <a:avLst/>
          </a:prstGeom>
          <a:noFill/>
          <a:ln w="12700">
            <a:noFill/>
            <a:miter lim="800000"/>
            <a:headEnd type="none" w="sm" len="sm"/>
            <a:tailEnd type="none" w="sm" len="sm"/>
          </a:ln>
          <a:effectLst/>
        </p:spPr>
      </p:pic>
      <p:sp>
        <p:nvSpPr>
          <p:cNvPr id="1019908" name="Text Box 4"/>
          <p:cNvSpPr txBox="1">
            <a:spLocks noChangeArrowheads="1"/>
          </p:cNvSpPr>
          <p:nvPr/>
        </p:nvSpPr>
        <p:spPr bwMode="auto">
          <a:xfrm>
            <a:off x="228600" y="5562600"/>
            <a:ext cx="8610600" cy="915988"/>
          </a:xfrm>
          <a:prstGeom prst="rect">
            <a:avLst/>
          </a:prstGeom>
          <a:solidFill>
            <a:srgbClr val="FF9900"/>
          </a:solidFill>
          <a:ln w="12700">
            <a:noFill/>
            <a:miter lim="800000"/>
            <a:headEnd type="none" w="sm" len="sm"/>
            <a:tailEnd type="none" w="sm" len="sm"/>
          </a:ln>
          <a:effectLst/>
        </p:spPr>
        <p:txBody>
          <a:bodyPr>
            <a:spAutoFit/>
          </a:bodyPr>
          <a:lstStyle/>
          <a:p>
            <a:pPr>
              <a:spcBef>
                <a:spcPct val="50000"/>
              </a:spcBef>
            </a:pPr>
            <a:r>
              <a:rPr lang="en-US" sz="1800" b="0">
                <a:latin typeface="Times New Roman" charset="0"/>
              </a:rPr>
              <a:t>Sales(SaleID, Date, CustomerID, Name, Address, City, State, Zip, EmployeeID, Name, (AnimalID, Name, Category, Breed, DateOfBirth, Gender, Registration, Color, ListPrice, SalePrice), (ItemID, Description, Category, ListPrice, SalePrice, Quantity))</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1954" name="Rectangle 2"/>
          <p:cNvSpPr>
            <a:spLocks noGrp="1" noChangeArrowheads="1"/>
          </p:cNvSpPr>
          <p:nvPr>
            <p:ph type="title"/>
          </p:nvPr>
        </p:nvSpPr>
        <p:spPr/>
        <p:txBody>
          <a:bodyPr/>
          <a:lstStyle/>
          <a:p>
            <a:r>
              <a:rPr lang="en-US"/>
              <a:t>The Pet Store: Purchase Animals</a:t>
            </a:r>
          </a:p>
        </p:txBody>
      </p:sp>
      <p:pic>
        <p:nvPicPr>
          <p:cNvPr id="1021955" name="Picture 3"/>
          <p:cNvPicPr>
            <a:picLocks noChangeAspect="1" noChangeArrowheads="1"/>
          </p:cNvPicPr>
          <p:nvPr/>
        </p:nvPicPr>
        <p:blipFill>
          <a:blip r:embed="rId3" cstate="print"/>
          <a:srcRect/>
          <a:stretch>
            <a:fillRect/>
          </a:stretch>
        </p:blipFill>
        <p:spPr bwMode="auto">
          <a:xfrm>
            <a:off x="1981200" y="1143000"/>
            <a:ext cx="5181600" cy="3943350"/>
          </a:xfrm>
          <a:prstGeom prst="rect">
            <a:avLst/>
          </a:prstGeom>
          <a:noFill/>
          <a:ln w="12700">
            <a:noFill/>
            <a:miter lim="800000"/>
            <a:headEnd type="none" w="sm" len="sm"/>
            <a:tailEnd type="none" w="sm" len="sm"/>
          </a:ln>
          <a:effectLst/>
        </p:spPr>
      </p:pic>
      <p:sp>
        <p:nvSpPr>
          <p:cNvPr id="1021956" name="Text Box 4"/>
          <p:cNvSpPr txBox="1">
            <a:spLocks noChangeArrowheads="1"/>
          </p:cNvSpPr>
          <p:nvPr/>
        </p:nvSpPr>
        <p:spPr bwMode="auto">
          <a:xfrm>
            <a:off x="762000" y="5257800"/>
            <a:ext cx="7696200" cy="1311275"/>
          </a:xfrm>
          <a:prstGeom prst="rect">
            <a:avLst/>
          </a:prstGeom>
          <a:solidFill>
            <a:srgbClr val="FF9900"/>
          </a:solidFill>
          <a:ln w="12700">
            <a:noFill/>
            <a:miter lim="800000"/>
            <a:headEnd type="none" w="sm" len="sm"/>
            <a:tailEnd type="none" w="sm" len="sm"/>
          </a:ln>
          <a:effectLst/>
        </p:spPr>
        <p:txBody>
          <a:bodyPr>
            <a:spAutoFit/>
          </a:bodyPr>
          <a:lstStyle/>
          <a:p>
            <a:pPr>
              <a:spcBef>
                <a:spcPct val="50000"/>
              </a:spcBef>
            </a:pPr>
            <a:r>
              <a:rPr lang="en-US" b="0">
                <a:latin typeface="Times New Roman" charset="0"/>
              </a:rPr>
              <a:t>AnimalOrder(OrderID, OrderDate, ReceiveDate, SupplierID, Name, Contact, Phone, Address, City, State, Zip, EmployeeID, Name, Phone, DateHired, (AnimalID, Name, Category, Breed, Gender, Registration, Cost), ShippingCost)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02" name="Rectangle 2"/>
          <p:cNvSpPr>
            <a:spLocks noGrp="1" noChangeArrowheads="1"/>
          </p:cNvSpPr>
          <p:nvPr>
            <p:ph type="title"/>
          </p:nvPr>
        </p:nvSpPr>
        <p:spPr/>
        <p:txBody>
          <a:bodyPr/>
          <a:lstStyle/>
          <a:p>
            <a:r>
              <a:rPr lang="en-US"/>
              <a:t>The Pet Store: Purchase Merchandise</a:t>
            </a:r>
          </a:p>
        </p:txBody>
      </p:sp>
      <p:pic>
        <p:nvPicPr>
          <p:cNvPr id="1024003" name="Picture 3"/>
          <p:cNvPicPr>
            <a:picLocks noChangeAspect="1" noChangeArrowheads="1"/>
          </p:cNvPicPr>
          <p:nvPr/>
        </p:nvPicPr>
        <p:blipFill>
          <a:blip r:embed="rId3" cstate="print"/>
          <a:srcRect/>
          <a:stretch>
            <a:fillRect/>
          </a:stretch>
        </p:blipFill>
        <p:spPr bwMode="auto">
          <a:xfrm>
            <a:off x="2133600" y="1295400"/>
            <a:ext cx="5105400" cy="3878263"/>
          </a:xfrm>
          <a:prstGeom prst="rect">
            <a:avLst/>
          </a:prstGeom>
          <a:noFill/>
          <a:ln w="12700">
            <a:noFill/>
            <a:miter lim="800000"/>
            <a:headEnd type="none" w="sm" len="sm"/>
            <a:tailEnd type="none" w="sm" len="sm"/>
          </a:ln>
          <a:effectLst/>
        </p:spPr>
      </p:pic>
      <p:sp>
        <p:nvSpPr>
          <p:cNvPr id="1024004" name="Text Box 4"/>
          <p:cNvSpPr txBox="1">
            <a:spLocks noChangeArrowheads="1"/>
          </p:cNvSpPr>
          <p:nvPr/>
        </p:nvSpPr>
        <p:spPr bwMode="auto">
          <a:xfrm>
            <a:off x="838200" y="5181600"/>
            <a:ext cx="7696200" cy="1311275"/>
          </a:xfrm>
          <a:prstGeom prst="rect">
            <a:avLst/>
          </a:prstGeom>
          <a:solidFill>
            <a:srgbClr val="FF9900"/>
          </a:solidFill>
          <a:ln w="12700">
            <a:noFill/>
            <a:miter lim="800000"/>
            <a:headEnd type="none" w="sm" len="sm"/>
            <a:tailEnd type="none" w="sm" len="sm"/>
          </a:ln>
          <a:effectLst/>
        </p:spPr>
        <p:txBody>
          <a:bodyPr>
            <a:spAutoFit/>
          </a:bodyPr>
          <a:lstStyle/>
          <a:p>
            <a:pPr>
              <a:spcBef>
                <a:spcPct val="50000"/>
              </a:spcBef>
            </a:pPr>
            <a:r>
              <a:rPr lang="en-US" b="0">
                <a:latin typeface="Times New Roman" charset="0"/>
              </a:rPr>
              <a:t>MerchandiseOrder(PONumber, OrderDate, ReceiveDate, SupplierID, Name, Contact, Phone, Address, City, State, Zip, EmployeeID, Name, HomePhone, (ItemID, Description, Category, Price, Quantity, QuantityOnHand), ShippingCost)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050" name="Rectangle 2"/>
          <p:cNvSpPr>
            <a:spLocks noGrp="1" noChangeArrowheads="1"/>
          </p:cNvSpPr>
          <p:nvPr>
            <p:ph type="title"/>
          </p:nvPr>
        </p:nvSpPr>
        <p:spPr>
          <a:xfrm>
            <a:off x="990600" y="152400"/>
            <a:ext cx="7162800" cy="533400"/>
          </a:xfrm>
        </p:spPr>
        <p:txBody>
          <a:bodyPr/>
          <a:lstStyle/>
          <a:p>
            <a:r>
              <a:rPr lang="en-US"/>
              <a:t>Pet Store Normalization</a:t>
            </a:r>
          </a:p>
        </p:txBody>
      </p:sp>
      <p:sp>
        <p:nvSpPr>
          <p:cNvPr id="1026051" name="Text Box 3"/>
          <p:cNvSpPr txBox="1">
            <a:spLocks noChangeArrowheads="1"/>
          </p:cNvSpPr>
          <p:nvPr/>
        </p:nvSpPr>
        <p:spPr bwMode="auto">
          <a:xfrm>
            <a:off x="609600" y="762000"/>
            <a:ext cx="5486400" cy="2289175"/>
          </a:xfrm>
          <a:prstGeom prst="rect">
            <a:avLst/>
          </a:prstGeom>
          <a:solidFill>
            <a:srgbClr val="FF9900"/>
          </a:solidFill>
          <a:ln w="12700">
            <a:noFill/>
            <a:miter lim="800000"/>
            <a:headEnd type="none" w="sm" len="sm"/>
            <a:tailEnd type="none" w="sm" len="sm"/>
          </a:ln>
          <a:effectLst/>
        </p:spPr>
        <p:txBody>
          <a:bodyPr>
            <a:spAutoFit/>
          </a:bodyPr>
          <a:lstStyle/>
          <a:p>
            <a:r>
              <a:rPr lang="en-US" sz="1800" b="0">
                <a:latin typeface="Times New Roman" charset="0"/>
              </a:rPr>
              <a:t>Sale(</a:t>
            </a:r>
            <a:r>
              <a:rPr lang="en-US" sz="1800" b="0" u="sng">
                <a:latin typeface="Times New Roman" charset="0"/>
              </a:rPr>
              <a:t>SaleID</a:t>
            </a:r>
            <a:r>
              <a:rPr lang="en-US" sz="1800" b="0">
                <a:latin typeface="Times New Roman" charset="0"/>
              </a:rPr>
              <a:t>, Date, CustomerID, EmployeeID)</a:t>
            </a:r>
          </a:p>
          <a:p>
            <a:r>
              <a:rPr lang="en-US" sz="1800" b="0">
                <a:latin typeface="Times New Roman" charset="0"/>
              </a:rPr>
              <a:t>SaleAnimal(SaleID, </a:t>
            </a:r>
            <a:r>
              <a:rPr lang="en-US" sz="1800" b="0" u="sng">
                <a:latin typeface="Times New Roman" charset="0"/>
              </a:rPr>
              <a:t>AnimalID</a:t>
            </a:r>
            <a:r>
              <a:rPr lang="en-US" sz="1800" b="0">
                <a:latin typeface="Times New Roman" charset="0"/>
              </a:rPr>
              <a:t>, SalePrice)</a:t>
            </a:r>
          </a:p>
          <a:p>
            <a:r>
              <a:rPr lang="en-US" sz="1800" b="0">
                <a:latin typeface="Times New Roman" charset="0"/>
              </a:rPr>
              <a:t>SaleItem(</a:t>
            </a:r>
            <a:r>
              <a:rPr lang="en-US" sz="1800" b="0" u="sng">
                <a:latin typeface="Times New Roman" charset="0"/>
              </a:rPr>
              <a:t>SaleID</a:t>
            </a:r>
            <a:r>
              <a:rPr lang="en-US" sz="1800" b="0">
                <a:latin typeface="Times New Roman" charset="0"/>
              </a:rPr>
              <a:t>, </a:t>
            </a:r>
            <a:r>
              <a:rPr lang="en-US" sz="1800" b="0" u="sng">
                <a:latin typeface="Times New Roman" charset="0"/>
              </a:rPr>
              <a:t>ItemID</a:t>
            </a:r>
            <a:r>
              <a:rPr lang="en-US" sz="1800" b="0">
                <a:latin typeface="Times New Roman" charset="0"/>
              </a:rPr>
              <a:t>, SalePrice, Quantity)</a:t>
            </a:r>
          </a:p>
          <a:p>
            <a:r>
              <a:rPr lang="en-US" sz="1800" b="0">
                <a:latin typeface="Times New Roman" charset="0"/>
              </a:rPr>
              <a:t>Customer(</a:t>
            </a:r>
            <a:r>
              <a:rPr lang="en-US" sz="1800" b="0" u="sng">
                <a:latin typeface="Times New Roman" charset="0"/>
              </a:rPr>
              <a:t>CustomerID</a:t>
            </a:r>
            <a:r>
              <a:rPr lang="en-US" sz="1800" b="0">
                <a:latin typeface="Times New Roman" charset="0"/>
              </a:rPr>
              <a:t>, Name, Address, City, State, Zip)</a:t>
            </a:r>
          </a:p>
          <a:p>
            <a:r>
              <a:rPr lang="en-US" sz="1800" b="0">
                <a:latin typeface="Times New Roman" charset="0"/>
              </a:rPr>
              <a:t>Employee(</a:t>
            </a:r>
            <a:r>
              <a:rPr lang="en-US" sz="1800" b="0" u="sng">
                <a:latin typeface="Times New Roman" charset="0"/>
              </a:rPr>
              <a:t>EmployeeID</a:t>
            </a:r>
            <a:r>
              <a:rPr lang="en-US" sz="1800" b="0">
                <a:latin typeface="Times New Roman" charset="0"/>
              </a:rPr>
              <a:t>, Name)</a:t>
            </a:r>
          </a:p>
          <a:p>
            <a:r>
              <a:rPr lang="en-US" sz="1800" b="0">
                <a:latin typeface="Times New Roman" charset="0"/>
              </a:rPr>
              <a:t>Animal(</a:t>
            </a:r>
            <a:r>
              <a:rPr lang="en-US" sz="1800" b="0" u="sng">
                <a:latin typeface="Times New Roman" charset="0"/>
              </a:rPr>
              <a:t>AnimalID</a:t>
            </a:r>
            <a:r>
              <a:rPr lang="en-US" sz="1800" b="0">
                <a:latin typeface="Times New Roman" charset="0"/>
              </a:rPr>
              <a:t>, Name, Category, Breed, DateOfBirth, </a:t>
            </a:r>
          </a:p>
          <a:p>
            <a:r>
              <a:rPr lang="en-US" sz="1800" b="0">
                <a:latin typeface="Times New Roman" charset="0"/>
              </a:rPr>
              <a:t>	Gender, Registration, Color, ListPrice)</a:t>
            </a:r>
          </a:p>
          <a:p>
            <a:r>
              <a:rPr lang="en-US" sz="1800" b="0">
                <a:latin typeface="Times New Roman" charset="0"/>
              </a:rPr>
              <a:t>Merchandise(</a:t>
            </a:r>
            <a:r>
              <a:rPr lang="en-US" sz="1800" b="0" u="sng">
                <a:latin typeface="Times New Roman" charset="0"/>
              </a:rPr>
              <a:t>ItemID</a:t>
            </a:r>
            <a:r>
              <a:rPr lang="en-US" sz="1800" b="0">
                <a:latin typeface="Times New Roman" charset="0"/>
              </a:rPr>
              <a:t>, Description, Category, ListPrice)</a:t>
            </a:r>
            <a:endParaRPr lang="en-US" sz="1800" b="0">
              <a:solidFill>
                <a:schemeClr val="folHlink"/>
              </a:solidFill>
            </a:endParaRPr>
          </a:p>
        </p:txBody>
      </p:sp>
      <p:sp>
        <p:nvSpPr>
          <p:cNvPr id="1026052" name="Text Box 4"/>
          <p:cNvSpPr txBox="1">
            <a:spLocks noChangeArrowheads="1"/>
          </p:cNvSpPr>
          <p:nvPr/>
        </p:nvSpPr>
        <p:spPr bwMode="auto">
          <a:xfrm>
            <a:off x="609600" y="3200400"/>
            <a:ext cx="7696200" cy="1465263"/>
          </a:xfrm>
          <a:prstGeom prst="rect">
            <a:avLst/>
          </a:prstGeom>
          <a:solidFill>
            <a:srgbClr val="FF9900"/>
          </a:solidFill>
          <a:ln w="12700">
            <a:noFill/>
            <a:miter lim="800000"/>
            <a:headEnd type="none" w="sm" len="sm"/>
            <a:tailEnd type="none" w="sm" len="sm"/>
          </a:ln>
          <a:effectLst/>
        </p:spPr>
        <p:txBody>
          <a:bodyPr>
            <a:spAutoFit/>
          </a:bodyPr>
          <a:lstStyle/>
          <a:p>
            <a:r>
              <a:rPr lang="en-US" sz="1800" b="0">
                <a:latin typeface="Times New Roman" charset="0"/>
              </a:rPr>
              <a:t>AnimalOrder(</a:t>
            </a:r>
            <a:r>
              <a:rPr lang="en-US" sz="1800" b="0" u="sng">
                <a:latin typeface="Times New Roman" charset="0"/>
              </a:rPr>
              <a:t>OrderID</a:t>
            </a:r>
            <a:r>
              <a:rPr lang="en-US" sz="1800" b="0">
                <a:latin typeface="Times New Roman" charset="0"/>
              </a:rPr>
              <a:t>, OrderDate, ReceiveDate, SupplierID, EmpID, ShipCost)</a:t>
            </a:r>
          </a:p>
          <a:p>
            <a:r>
              <a:rPr lang="en-US" sz="1800" b="0">
                <a:latin typeface="Times New Roman" charset="0"/>
              </a:rPr>
              <a:t>AnimalOrderItem(</a:t>
            </a:r>
            <a:r>
              <a:rPr lang="en-US" sz="1800" b="0" u="sng">
                <a:latin typeface="Times New Roman" charset="0"/>
              </a:rPr>
              <a:t>OrderID</a:t>
            </a:r>
            <a:r>
              <a:rPr lang="en-US" sz="1800" b="0">
                <a:latin typeface="Times New Roman" charset="0"/>
              </a:rPr>
              <a:t>, </a:t>
            </a:r>
            <a:r>
              <a:rPr lang="en-US" sz="1800" b="0" u="sng">
                <a:latin typeface="Times New Roman" charset="0"/>
              </a:rPr>
              <a:t>AnimalID</a:t>
            </a:r>
            <a:r>
              <a:rPr lang="en-US" sz="1800" b="0">
                <a:latin typeface="Times New Roman" charset="0"/>
              </a:rPr>
              <a:t>, Cost)</a:t>
            </a:r>
          </a:p>
          <a:p>
            <a:r>
              <a:rPr lang="en-US" sz="1800" b="0">
                <a:latin typeface="Times New Roman" charset="0"/>
              </a:rPr>
              <a:t>Supplier(</a:t>
            </a:r>
            <a:r>
              <a:rPr lang="en-US" sz="1800" b="0" u="sng">
                <a:latin typeface="Times New Roman" charset="0"/>
              </a:rPr>
              <a:t>SupplierID</a:t>
            </a:r>
            <a:r>
              <a:rPr lang="en-US" sz="1800" b="0">
                <a:latin typeface="Times New Roman" charset="0"/>
              </a:rPr>
              <a:t>, Name, Contact, Phone, Address, City, State, Zip)</a:t>
            </a:r>
          </a:p>
          <a:p>
            <a:r>
              <a:rPr lang="en-US" sz="1800" b="0">
                <a:latin typeface="Times New Roman" charset="0"/>
              </a:rPr>
              <a:t>Employee(</a:t>
            </a:r>
            <a:r>
              <a:rPr lang="en-US" sz="1800" b="0" u="sng">
                <a:latin typeface="Times New Roman" charset="0"/>
              </a:rPr>
              <a:t>EmployeeID</a:t>
            </a:r>
            <a:r>
              <a:rPr lang="en-US" sz="1800" b="0">
                <a:latin typeface="Times New Roman" charset="0"/>
              </a:rPr>
              <a:t>, Name, Phone, DateHired)</a:t>
            </a:r>
          </a:p>
          <a:p>
            <a:r>
              <a:rPr lang="en-US" sz="1800" b="0">
                <a:latin typeface="Times New Roman" charset="0"/>
              </a:rPr>
              <a:t>Animal(</a:t>
            </a:r>
            <a:r>
              <a:rPr lang="en-US" sz="1800" b="0" u="sng">
                <a:latin typeface="Times New Roman" charset="0"/>
              </a:rPr>
              <a:t>AnimalID</a:t>
            </a:r>
            <a:r>
              <a:rPr lang="en-US" sz="1800" b="0">
                <a:latin typeface="Times New Roman" charset="0"/>
              </a:rPr>
              <a:t>, Name, Category, Breed, Gender, Registration, Cost)</a:t>
            </a:r>
          </a:p>
        </p:txBody>
      </p:sp>
      <p:sp>
        <p:nvSpPr>
          <p:cNvPr id="1026053" name="Text Box 5"/>
          <p:cNvSpPr txBox="1">
            <a:spLocks noChangeArrowheads="1"/>
          </p:cNvSpPr>
          <p:nvPr/>
        </p:nvSpPr>
        <p:spPr bwMode="auto">
          <a:xfrm>
            <a:off x="609600" y="4800600"/>
            <a:ext cx="7696200" cy="1465263"/>
          </a:xfrm>
          <a:prstGeom prst="rect">
            <a:avLst/>
          </a:prstGeom>
          <a:solidFill>
            <a:srgbClr val="FF9900"/>
          </a:solidFill>
          <a:ln w="12700">
            <a:noFill/>
            <a:miter lim="800000"/>
            <a:headEnd type="none" w="sm" len="sm"/>
            <a:tailEnd type="none" w="sm" len="sm"/>
          </a:ln>
          <a:effectLst/>
        </p:spPr>
        <p:txBody>
          <a:bodyPr>
            <a:spAutoFit/>
          </a:bodyPr>
          <a:lstStyle/>
          <a:p>
            <a:r>
              <a:rPr lang="en-US" sz="1800" b="0">
                <a:latin typeface="Times New Roman" charset="0"/>
              </a:rPr>
              <a:t>MerchandiseOrder(</a:t>
            </a:r>
            <a:r>
              <a:rPr lang="en-US" sz="1800" b="0" u="sng">
                <a:latin typeface="Times New Roman" charset="0"/>
              </a:rPr>
              <a:t>PONumber</a:t>
            </a:r>
            <a:r>
              <a:rPr lang="en-US" sz="1800" b="0">
                <a:latin typeface="Times New Roman" charset="0"/>
              </a:rPr>
              <a:t>, OrderDate, ReceiveDate, SID, EmpID, ShipCost)</a:t>
            </a:r>
          </a:p>
          <a:p>
            <a:r>
              <a:rPr lang="en-US" sz="1800" b="0">
                <a:latin typeface="Times New Roman" charset="0"/>
              </a:rPr>
              <a:t>MerchandiseOrderItem(</a:t>
            </a:r>
            <a:r>
              <a:rPr lang="en-US" sz="1800" b="0" u="sng">
                <a:latin typeface="Times New Roman" charset="0"/>
              </a:rPr>
              <a:t>PONumber</a:t>
            </a:r>
            <a:r>
              <a:rPr lang="en-US" sz="1800" b="0">
                <a:latin typeface="Times New Roman" charset="0"/>
              </a:rPr>
              <a:t>, </a:t>
            </a:r>
            <a:r>
              <a:rPr lang="en-US" sz="1800" b="0" u="sng">
                <a:latin typeface="Times New Roman" charset="0"/>
              </a:rPr>
              <a:t>ItemID</a:t>
            </a:r>
            <a:r>
              <a:rPr lang="en-US" sz="1800" b="0">
                <a:latin typeface="Times New Roman" charset="0"/>
              </a:rPr>
              <a:t>, Quantity, Cost)</a:t>
            </a:r>
          </a:p>
          <a:p>
            <a:r>
              <a:rPr lang="en-US" sz="1800" b="0">
                <a:latin typeface="Times New Roman" charset="0"/>
              </a:rPr>
              <a:t>Supplier(</a:t>
            </a:r>
            <a:r>
              <a:rPr lang="en-US" sz="1800" b="0" u="sng">
                <a:latin typeface="Times New Roman" charset="0"/>
              </a:rPr>
              <a:t>SupplierID</a:t>
            </a:r>
            <a:r>
              <a:rPr lang="en-US" sz="1800" b="0">
                <a:latin typeface="Times New Roman" charset="0"/>
              </a:rPr>
              <a:t>, Name, Contact, Phone, Address, City, State, Zip)</a:t>
            </a:r>
          </a:p>
          <a:p>
            <a:r>
              <a:rPr lang="en-US" sz="1800" b="0">
                <a:latin typeface="Times New Roman" charset="0"/>
              </a:rPr>
              <a:t>Employee(</a:t>
            </a:r>
            <a:r>
              <a:rPr lang="en-US" sz="1800" b="0" u="sng">
                <a:latin typeface="Times New Roman" charset="0"/>
              </a:rPr>
              <a:t>EmployeeID</a:t>
            </a:r>
            <a:r>
              <a:rPr lang="en-US" sz="1800" b="0">
                <a:latin typeface="Times New Roman" charset="0"/>
              </a:rPr>
              <a:t>, Name, Phone)</a:t>
            </a:r>
          </a:p>
          <a:p>
            <a:r>
              <a:rPr lang="en-US" sz="1800" b="0">
                <a:latin typeface="Times New Roman" charset="0"/>
              </a:rPr>
              <a:t>Merchandise(</a:t>
            </a:r>
            <a:r>
              <a:rPr lang="en-US" sz="1800" b="0" u="sng">
                <a:latin typeface="Times New Roman" charset="0"/>
              </a:rPr>
              <a:t>ItemID</a:t>
            </a:r>
            <a:r>
              <a:rPr lang="en-US" sz="1800" b="0">
                <a:latin typeface="Times New Roman" charset="0"/>
              </a:rPr>
              <a:t>, Description, Category, QuantityOnHand)</a:t>
            </a:r>
            <a:endParaRPr lang="en-US" sz="1400" b="0">
              <a:latin typeface="Times New Roman"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02" name="Rectangle 2"/>
          <p:cNvSpPr>
            <a:spLocks noGrp="1" noChangeArrowheads="1"/>
          </p:cNvSpPr>
          <p:nvPr>
            <p:ph type="title"/>
          </p:nvPr>
        </p:nvSpPr>
        <p:spPr/>
        <p:txBody>
          <a:bodyPr/>
          <a:lstStyle/>
          <a:p>
            <a:r>
              <a:rPr lang="en-US"/>
              <a:t>Overview of Today’s Work</a:t>
            </a:r>
          </a:p>
        </p:txBody>
      </p:sp>
      <p:sp>
        <p:nvSpPr>
          <p:cNvPr id="972803" name="Rectangle 3"/>
          <p:cNvSpPr>
            <a:spLocks noGrp="1" noChangeArrowheads="1"/>
          </p:cNvSpPr>
          <p:nvPr>
            <p:ph type="body" idx="1"/>
          </p:nvPr>
        </p:nvSpPr>
        <p:spPr>
          <a:xfrm>
            <a:off x="990600" y="1219200"/>
            <a:ext cx="7772400" cy="5334000"/>
          </a:xfrm>
        </p:spPr>
        <p:txBody>
          <a:bodyPr/>
          <a:lstStyle/>
          <a:p>
            <a:r>
              <a:rPr lang="en-US"/>
              <a:t>Continue discussion of normalization</a:t>
            </a:r>
          </a:p>
          <a:p>
            <a:r>
              <a:rPr lang="en-US"/>
              <a:t>Work on examples together</a:t>
            </a:r>
          </a:p>
          <a:p>
            <a:r>
              <a:rPr lang="en-US"/>
              <a:t>Important to get involved in class discussion</a:t>
            </a:r>
          </a:p>
          <a:p>
            <a:r>
              <a:rPr lang="en-US"/>
              <a:t>Can absorb / integrate concepts only by using them</a:t>
            </a:r>
          </a:p>
          <a:p>
            <a:r>
              <a:rPr lang="en-US"/>
              <a:t>Do not try to memorize without understanding</a:t>
            </a:r>
          </a:p>
          <a:p>
            <a:pPr lvl="1"/>
            <a:r>
              <a:rPr lang="en-US"/>
              <a:t>Waste of your time</a:t>
            </a:r>
          </a:p>
          <a:p>
            <a:r>
              <a:rPr lang="en-US"/>
              <a:t>Do the homework exercises seriously</a:t>
            </a:r>
          </a:p>
          <a:p>
            <a:pPr lvl="1"/>
            <a:r>
              <a:rPr lang="en-US"/>
              <a:t>They will ensure success</a:t>
            </a:r>
          </a:p>
          <a:p>
            <a:pPr lvl="1"/>
            <a:r>
              <a:rPr lang="en-US"/>
              <a:t>Students from previous IS240 classes have reported good experiences in real jobs – praised for understanding principles that help design good databases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098" name="Rectangle 2"/>
          <p:cNvSpPr>
            <a:spLocks noGrp="1" noChangeArrowheads="1"/>
          </p:cNvSpPr>
          <p:nvPr>
            <p:ph type="title"/>
          </p:nvPr>
        </p:nvSpPr>
        <p:spPr>
          <a:xfrm>
            <a:off x="1371600" y="0"/>
            <a:ext cx="7772400" cy="609600"/>
          </a:xfrm>
        </p:spPr>
        <p:txBody>
          <a:bodyPr/>
          <a:lstStyle/>
          <a:p>
            <a:r>
              <a:rPr lang="en-US"/>
              <a:t>Pet Store View Integration</a:t>
            </a:r>
          </a:p>
        </p:txBody>
      </p:sp>
      <p:grpSp>
        <p:nvGrpSpPr>
          <p:cNvPr id="1028105" name="Group 9"/>
          <p:cNvGrpSpPr>
            <a:grpSpLocks/>
          </p:cNvGrpSpPr>
          <p:nvPr/>
        </p:nvGrpSpPr>
        <p:grpSpPr bwMode="auto">
          <a:xfrm>
            <a:off x="685800" y="838200"/>
            <a:ext cx="7848600" cy="5584825"/>
            <a:chOff x="720" y="288"/>
            <a:chExt cx="4944" cy="3518"/>
          </a:xfrm>
        </p:grpSpPr>
        <p:sp>
          <p:nvSpPr>
            <p:cNvPr id="1028099" name="Text Box 3"/>
            <p:cNvSpPr txBox="1">
              <a:spLocks noChangeArrowheads="1"/>
            </p:cNvSpPr>
            <p:nvPr/>
          </p:nvSpPr>
          <p:spPr bwMode="auto">
            <a:xfrm>
              <a:off x="768" y="288"/>
              <a:ext cx="4848" cy="3518"/>
            </a:xfrm>
            <a:prstGeom prst="rect">
              <a:avLst/>
            </a:prstGeom>
            <a:solidFill>
              <a:srgbClr val="FF9900"/>
            </a:solidFill>
            <a:ln w="12700">
              <a:noFill/>
              <a:miter lim="800000"/>
              <a:headEnd type="none" w="sm" len="sm"/>
              <a:tailEnd type="none" w="sm" len="sm"/>
            </a:ln>
            <a:effectLst/>
          </p:spPr>
          <p:txBody>
            <a:bodyPr>
              <a:spAutoFit/>
            </a:bodyPr>
            <a:lstStyle/>
            <a:p>
              <a:r>
                <a:rPr lang="en-US" sz="1800" b="0">
                  <a:latin typeface="Times New Roman" charset="0"/>
                </a:rPr>
                <a:t>Sale(</a:t>
              </a:r>
              <a:r>
                <a:rPr lang="en-US" sz="1800" b="0" u="sng">
                  <a:latin typeface="Times New Roman" charset="0"/>
                </a:rPr>
                <a:t>SaleID</a:t>
              </a:r>
              <a:r>
                <a:rPr lang="en-US" sz="1800" b="0">
                  <a:latin typeface="Times New Roman" charset="0"/>
                </a:rPr>
                <a:t>, Date, CustomerID, EmployeeID)</a:t>
              </a:r>
            </a:p>
            <a:p>
              <a:r>
                <a:rPr lang="en-US" sz="1800" b="0">
                  <a:latin typeface="Times New Roman" charset="0"/>
                </a:rPr>
                <a:t>SaleAnimal(</a:t>
              </a:r>
              <a:r>
                <a:rPr lang="en-US" sz="1800" b="0" u="sng">
                  <a:latin typeface="Times New Roman" charset="0"/>
                </a:rPr>
                <a:t>SaleID</a:t>
              </a:r>
              <a:r>
                <a:rPr lang="en-US" sz="1800" b="0">
                  <a:latin typeface="Times New Roman" charset="0"/>
                </a:rPr>
                <a:t>, </a:t>
              </a:r>
              <a:r>
                <a:rPr lang="en-US" sz="1800" b="0" u="sng">
                  <a:latin typeface="Times New Roman" charset="0"/>
                </a:rPr>
                <a:t>AnimalID</a:t>
              </a:r>
              <a:r>
                <a:rPr lang="en-US" sz="1800" b="0">
                  <a:latin typeface="Times New Roman" charset="0"/>
                </a:rPr>
                <a:t>, SalePrice)</a:t>
              </a:r>
            </a:p>
            <a:p>
              <a:r>
                <a:rPr lang="en-US" sz="1800" b="0">
                  <a:latin typeface="Times New Roman" charset="0"/>
                </a:rPr>
                <a:t>SaleItem(</a:t>
              </a:r>
              <a:r>
                <a:rPr lang="en-US" sz="1800" b="0" u="sng">
                  <a:latin typeface="Times New Roman" charset="0"/>
                </a:rPr>
                <a:t>SaleID</a:t>
              </a:r>
              <a:r>
                <a:rPr lang="en-US" sz="1800" b="0">
                  <a:latin typeface="Times New Roman" charset="0"/>
                </a:rPr>
                <a:t>, </a:t>
              </a:r>
              <a:r>
                <a:rPr lang="en-US" sz="1800" b="0" u="sng">
                  <a:latin typeface="Times New Roman" charset="0"/>
                </a:rPr>
                <a:t>ItemID</a:t>
              </a:r>
              <a:r>
                <a:rPr lang="en-US" sz="1800" b="0">
                  <a:latin typeface="Times New Roman" charset="0"/>
                </a:rPr>
                <a:t>, SalePrice, Quantity)</a:t>
              </a:r>
            </a:p>
            <a:p>
              <a:r>
                <a:rPr lang="en-US" sz="1800" b="0">
                  <a:latin typeface="Times New Roman" charset="0"/>
                </a:rPr>
                <a:t>Customer(</a:t>
              </a:r>
              <a:r>
                <a:rPr lang="en-US" sz="1800" b="0" u="sng">
                  <a:latin typeface="Times New Roman" charset="0"/>
                </a:rPr>
                <a:t>CustomerID</a:t>
              </a:r>
              <a:r>
                <a:rPr lang="en-US" sz="1800" b="0">
                  <a:latin typeface="Times New Roman" charset="0"/>
                </a:rPr>
                <a:t>, Name, Address, City, State, Zip)</a:t>
              </a:r>
            </a:p>
            <a:p>
              <a:r>
                <a:rPr lang="en-US" sz="1800" b="0">
                  <a:latin typeface="Times New Roman" charset="0"/>
                </a:rPr>
                <a:t>Employee(</a:t>
              </a:r>
              <a:r>
                <a:rPr lang="en-US" sz="1800" b="0" u="sng">
                  <a:latin typeface="Times New Roman" charset="0"/>
                </a:rPr>
                <a:t>EmployeeID</a:t>
              </a:r>
              <a:r>
                <a:rPr lang="en-US" sz="1800" b="0">
                  <a:latin typeface="Times New Roman" charset="0"/>
                </a:rPr>
                <a:t>, Name, </a:t>
              </a:r>
              <a:r>
                <a:rPr lang="en-US" sz="1800" b="0">
                  <a:solidFill>
                    <a:schemeClr val="tx2"/>
                  </a:solidFill>
                  <a:latin typeface="Times New Roman" charset="0"/>
                </a:rPr>
                <a:t>Phone, DateHired</a:t>
              </a:r>
              <a:r>
                <a:rPr lang="en-US" sz="1800" b="0">
                  <a:latin typeface="Times New Roman" charset="0"/>
                </a:rPr>
                <a:t>)</a:t>
              </a:r>
            </a:p>
            <a:p>
              <a:r>
                <a:rPr lang="en-US" sz="1800" b="0">
                  <a:latin typeface="Times New Roman" charset="0"/>
                </a:rPr>
                <a:t>Animal(</a:t>
              </a:r>
              <a:r>
                <a:rPr lang="en-US" sz="1800" b="0" u="sng">
                  <a:latin typeface="Times New Roman" charset="0"/>
                </a:rPr>
                <a:t>AnimalID</a:t>
              </a:r>
              <a:r>
                <a:rPr lang="en-US" sz="1800" b="0">
                  <a:latin typeface="Times New Roman" charset="0"/>
                </a:rPr>
                <a:t>, Name, Category, Breed, DateOfBirth, </a:t>
              </a:r>
            </a:p>
            <a:p>
              <a:r>
                <a:rPr lang="en-US" sz="1800" b="0">
                  <a:latin typeface="Times New Roman" charset="0"/>
                </a:rPr>
                <a:t>	Gender, Registration, Color, ListPrice, </a:t>
              </a:r>
              <a:r>
                <a:rPr lang="en-US" sz="1800" b="0">
                  <a:solidFill>
                    <a:schemeClr val="tx2"/>
                  </a:solidFill>
                  <a:latin typeface="Times New Roman" charset="0"/>
                </a:rPr>
                <a:t>Cost</a:t>
              </a:r>
              <a:r>
                <a:rPr lang="en-US" sz="1800" b="0">
                  <a:latin typeface="Times New Roman" charset="0"/>
                </a:rPr>
                <a:t>)</a:t>
              </a:r>
            </a:p>
            <a:p>
              <a:r>
                <a:rPr lang="en-US" sz="1800" b="0">
                  <a:latin typeface="Times New Roman" charset="0"/>
                </a:rPr>
                <a:t>Merchandise(</a:t>
              </a:r>
              <a:r>
                <a:rPr lang="en-US" sz="1800" b="0" u="sng">
                  <a:latin typeface="Times New Roman" charset="0"/>
                </a:rPr>
                <a:t>ItemID</a:t>
              </a:r>
              <a:r>
                <a:rPr lang="en-US" sz="1800" b="0">
                  <a:latin typeface="Times New Roman" charset="0"/>
                </a:rPr>
                <a:t>, Description, Category, ListPrice, </a:t>
              </a:r>
              <a:r>
                <a:rPr lang="en-US" sz="1800" b="0">
                  <a:solidFill>
                    <a:schemeClr val="tx2"/>
                  </a:solidFill>
                  <a:latin typeface="Times New Roman" charset="0"/>
                </a:rPr>
                <a:t>QuantityOnHand</a:t>
              </a:r>
              <a:r>
                <a:rPr lang="en-US" sz="1800" b="0">
                  <a:latin typeface="Times New Roman" charset="0"/>
                </a:rPr>
                <a:t>)</a:t>
              </a:r>
            </a:p>
            <a:p>
              <a:endParaRPr lang="en-US" sz="1800" b="0">
                <a:latin typeface="Times New Roman" charset="0"/>
              </a:endParaRPr>
            </a:p>
            <a:p>
              <a:r>
                <a:rPr lang="en-US" sz="1800" b="0">
                  <a:latin typeface="Times New Roman" charset="0"/>
                </a:rPr>
                <a:t>AnimalOrder(</a:t>
              </a:r>
              <a:r>
                <a:rPr lang="en-US" sz="1800" b="0" u="sng">
                  <a:latin typeface="Times New Roman" charset="0"/>
                </a:rPr>
                <a:t>OrderID</a:t>
              </a:r>
              <a:r>
                <a:rPr lang="en-US" sz="1800" b="0">
                  <a:latin typeface="Times New Roman" charset="0"/>
                </a:rPr>
                <a:t>, OrderDate, ReceiveDate, SupplierID, EmpID, ShipCost)</a:t>
              </a:r>
            </a:p>
            <a:p>
              <a:r>
                <a:rPr lang="en-US" sz="1800" b="0">
                  <a:latin typeface="Times New Roman" charset="0"/>
                </a:rPr>
                <a:t>AnimalOrderItem(</a:t>
              </a:r>
              <a:r>
                <a:rPr lang="en-US" sz="1800" b="0" u="sng">
                  <a:latin typeface="Times New Roman" charset="0"/>
                </a:rPr>
                <a:t>OrderID</a:t>
              </a:r>
              <a:r>
                <a:rPr lang="en-US" sz="1800" b="0">
                  <a:latin typeface="Times New Roman" charset="0"/>
                </a:rPr>
                <a:t>, </a:t>
              </a:r>
              <a:r>
                <a:rPr lang="en-US" sz="1800" b="0" u="sng">
                  <a:latin typeface="Times New Roman" charset="0"/>
                </a:rPr>
                <a:t>AnimalID</a:t>
              </a:r>
              <a:r>
                <a:rPr lang="en-US" sz="1800" b="0">
                  <a:latin typeface="Times New Roman" charset="0"/>
                </a:rPr>
                <a:t>, Cost)</a:t>
              </a:r>
            </a:p>
            <a:p>
              <a:r>
                <a:rPr lang="en-US" sz="1800" b="0">
                  <a:latin typeface="Times New Roman" charset="0"/>
                </a:rPr>
                <a:t>Supplier(</a:t>
              </a:r>
              <a:r>
                <a:rPr lang="en-US" sz="1800" b="0" u="sng">
                  <a:latin typeface="Times New Roman" charset="0"/>
                </a:rPr>
                <a:t>SupplierID</a:t>
              </a:r>
              <a:r>
                <a:rPr lang="en-US" sz="1800" b="0">
                  <a:latin typeface="Times New Roman" charset="0"/>
                </a:rPr>
                <a:t>, Name, Contact, Phone, Address, City, State, Zip)</a:t>
              </a:r>
            </a:p>
            <a:p>
              <a:r>
                <a:rPr lang="en-US" sz="1800" b="0">
                  <a:latin typeface="Times New Roman" charset="0"/>
                </a:rPr>
                <a:t>Employee(</a:t>
              </a:r>
              <a:r>
                <a:rPr lang="en-US" sz="1800" b="0" u="sng">
                  <a:latin typeface="Times New Roman" charset="0"/>
                </a:rPr>
                <a:t>EmployeeID</a:t>
              </a:r>
              <a:r>
                <a:rPr lang="en-US" sz="1800" b="0">
                  <a:latin typeface="Times New Roman" charset="0"/>
                </a:rPr>
                <a:t>, Name, Phone, DateHired)</a:t>
              </a:r>
            </a:p>
            <a:p>
              <a:r>
                <a:rPr lang="en-US" sz="1800" b="0">
                  <a:latin typeface="Times New Roman" charset="0"/>
                </a:rPr>
                <a:t>Animal(</a:t>
              </a:r>
              <a:r>
                <a:rPr lang="en-US" sz="1800" b="0" u="sng">
                  <a:latin typeface="Times New Roman" charset="0"/>
                </a:rPr>
                <a:t>AnimalID</a:t>
              </a:r>
              <a:r>
                <a:rPr lang="en-US" sz="1800" b="0">
                  <a:latin typeface="Times New Roman" charset="0"/>
                </a:rPr>
                <a:t>, Name, Category, Breed, Gender, Registration, Cost)</a:t>
              </a:r>
            </a:p>
            <a:p>
              <a:endParaRPr lang="en-US" sz="1800" b="0">
                <a:latin typeface="Times New Roman" charset="0"/>
              </a:endParaRPr>
            </a:p>
            <a:p>
              <a:r>
                <a:rPr lang="en-US" sz="1800" b="0">
                  <a:latin typeface="Times New Roman" charset="0"/>
                </a:rPr>
                <a:t>MerchandiseOrder(</a:t>
              </a:r>
              <a:r>
                <a:rPr lang="en-US" sz="1800" b="0" u="sng">
                  <a:latin typeface="Times New Roman" charset="0"/>
                </a:rPr>
                <a:t>PONumber</a:t>
              </a:r>
              <a:r>
                <a:rPr lang="en-US" sz="1800" b="0">
                  <a:latin typeface="Times New Roman" charset="0"/>
                </a:rPr>
                <a:t>, OrderDate, ReceiveDate, SID, EmpID, ShipCost)</a:t>
              </a:r>
            </a:p>
            <a:p>
              <a:r>
                <a:rPr lang="en-US" sz="1800" b="0">
                  <a:latin typeface="Times New Roman" charset="0"/>
                </a:rPr>
                <a:t>MerchandiseOrderItem(</a:t>
              </a:r>
              <a:r>
                <a:rPr lang="en-US" sz="1800" b="0" u="sng">
                  <a:latin typeface="Times New Roman" charset="0"/>
                </a:rPr>
                <a:t>PONumber</a:t>
              </a:r>
              <a:r>
                <a:rPr lang="en-US" sz="1800" b="0">
                  <a:latin typeface="Times New Roman" charset="0"/>
                </a:rPr>
                <a:t>, </a:t>
              </a:r>
              <a:r>
                <a:rPr lang="en-US" sz="1800" b="0" u="sng">
                  <a:latin typeface="Times New Roman" charset="0"/>
                </a:rPr>
                <a:t>ItemID</a:t>
              </a:r>
              <a:r>
                <a:rPr lang="en-US" sz="1800" b="0">
                  <a:latin typeface="Times New Roman" charset="0"/>
                </a:rPr>
                <a:t>, Quantity, Cost)</a:t>
              </a:r>
            </a:p>
            <a:p>
              <a:r>
                <a:rPr lang="en-US" sz="1800" b="0">
                  <a:latin typeface="Times New Roman" charset="0"/>
                </a:rPr>
                <a:t>Supplier(</a:t>
              </a:r>
              <a:r>
                <a:rPr lang="en-US" sz="1800" b="0" u="sng">
                  <a:latin typeface="Times New Roman" charset="0"/>
                </a:rPr>
                <a:t>SupplierID</a:t>
              </a:r>
              <a:r>
                <a:rPr lang="en-US" sz="1800" b="0">
                  <a:latin typeface="Times New Roman" charset="0"/>
                </a:rPr>
                <a:t>, Name, Contact, Phone, Address, City, State, Zip)</a:t>
              </a:r>
            </a:p>
            <a:p>
              <a:r>
                <a:rPr lang="en-US" sz="1800" b="0">
                  <a:latin typeface="Times New Roman" charset="0"/>
                </a:rPr>
                <a:t>Employee(</a:t>
              </a:r>
              <a:r>
                <a:rPr lang="en-US" sz="1800" b="0" u="sng">
                  <a:latin typeface="Times New Roman" charset="0"/>
                </a:rPr>
                <a:t>EmployeeID</a:t>
              </a:r>
              <a:r>
                <a:rPr lang="en-US" sz="1800" b="0">
                  <a:latin typeface="Times New Roman" charset="0"/>
                </a:rPr>
                <a:t>, Name, Phone)</a:t>
              </a:r>
            </a:p>
            <a:p>
              <a:r>
                <a:rPr lang="en-US" sz="1800" b="0">
                  <a:latin typeface="Times New Roman" charset="0"/>
                </a:rPr>
                <a:t>Merchandise(</a:t>
              </a:r>
              <a:r>
                <a:rPr lang="en-US" sz="1800" b="0" u="sng">
                  <a:latin typeface="Times New Roman" charset="0"/>
                </a:rPr>
                <a:t>ItemID</a:t>
              </a:r>
              <a:r>
                <a:rPr lang="en-US" sz="1800" b="0">
                  <a:latin typeface="Times New Roman" charset="0"/>
                </a:rPr>
                <a:t>, Description, Category, QuantityOnHand)</a:t>
              </a:r>
            </a:p>
          </p:txBody>
        </p:sp>
        <p:sp>
          <p:nvSpPr>
            <p:cNvPr id="1028100" name="Line 4"/>
            <p:cNvSpPr>
              <a:spLocks noChangeShapeType="1"/>
            </p:cNvSpPr>
            <p:nvPr/>
          </p:nvSpPr>
          <p:spPr bwMode="auto">
            <a:xfrm>
              <a:off x="720" y="3360"/>
              <a:ext cx="4944" cy="0"/>
            </a:xfrm>
            <a:prstGeom prst="line">
              <a:avLst/>
            </a:prstGeom>
            <a:noFill/>
            <a:ln w="28575">
              <a:solidFill>
                <a:schemeClr val="tx2"/>
              </a:solidFill>
              <a:round/>
              <a:headEnd type="none" w="sm" len="sm"/>
              <a:tailEnd type="none" w="sm" len="sm"/>
            </a:ln>
            <a:effectLst/>
          </p:spPr>
          <p:txBody>
            <a:bodyPr wrap="none" anchor="ctr"/>
            <a:lstStyle/>
            <a:p>
              <a:endParaRPr lang="en-US"/>
            </a:p>
          </p:txBody>
        </p:sp>
        <p:sp>
          <p:nvSpPr>
            <p:cNvPr id="1028101" name="Line 5"/>
            <p:cNvSpPr>
              <a:spLocks noChangeShapeType="1"/>
            </p:cNvSpPr>
            <p:nvPr/>
          </p:nvSpPr>
          <p:spPr bwMode="auto">
            <a:xfrm>
              <a:off x="720" y="3504"/>
              <a:ext cx="4944" cy="0"/>
            </a:xfrm>
            <a:prstGeom prst="line">
              <a:avLst/>
            </a:prstGeom>
            <a:noFill/>
            <a:ln w="28575">
              <a:solidFill>
                <a:schemeClr val="tx2"/>
              </a:solidFill>
              <a:round/>
              <a:headEnd type="none" w="sm" len="sm"/>
              <a:tailEnd type="none" w="sm" len="sm"/>
            </a:ln>
            <a:effectLst/>
          </p:spPr>
          <p:txBody>
            <a:bodyPr wrap="none" anchor="ctr"/>
            <a:lstStyle/>
            <a:p>
              <a:endParaRPr lang="en-US"/>
            </a:p>
          </p:txBody>
        </p:sp>
        <p:sp>
          <p:nvSpPr>
            <p:cNvPr id="1028102" name="Line 6"/>
            <p:cNvSpPr>
              <a:spLocks noChangeShapeType="1"/>
            </p:cNvSpPr>
            <p:nvPr/>
          </p:nvSpPr>
          <p:spPr bwMode="auto">
            <a:xfrm>
              <a:off x="720" y="3696"/>
              <a:ext cx="4944" cy="0"/>
            </a:xfrm>
            <a:prstGeom prst="line">
              <a:avLst/>
            </a:prstGeom>
            <a:noFill/>
            <a:ln w="28575">
              <a:solidFill>
                <a:schemeClr val="tx2"/>
              </a:solidFill>
              <a:round/>
              <a:headEnd type="none" w="sm" len="sm"/>
              <a:tailEnd type="none" w="sm" len="sm"/>
            </a:ln>
            <a:effectLst/>
          </p:spPr>
          <p:txBody>
            <a:bodyPr wrap="none" anchor="ctr"/>
            <a:lstStyle/>
            <a:p>
              <a:endParaRPr lang="en-US"/>
            </a:p>
          </p:txBody>
        </p:sp>
        <p:sp>
          <p:nvSpPr>
            <p:cNvPr id="1028103" name="Line 7"/>
            <p:cNvSpPr>
              <a:spLocks noChangeShapeType="1"/>
            </p:cNvSpPr>
            <p:nvPr/>
          </p:nvSpPr>
          <p:spPr bwMode="auto">
            <a:xfrm>
              <a:off x="720" y="2688"/>
              <a:ext cx="4944" cy="0"/>
            </a:xfrm>
            <a:prstGeom prst="line">
              <a:avLst/>
            </a:prstGeom>
            <a:noFill/>
            <a:ln w="28575">
              <a:solidFill>
                <a:schemeClr val="tx2"/>
              </a:solidFill>
              <a:round/>
              <a:headEnd type="none" w="sm" len="sm"/>
              <a:tailEnd type="none" w="sm" len="sm"/>
            </a:ln>
            <a:effectLst/>
          </p:spPr>
          <p:txBody>
            <a:bodyPr wrap="none" anchor="ctr"/>
            <a:lstStyle/>
            <a:p>
              <a:endParaRPr lang="en-US"/>
            </a:p>
          </p:txBody>
        </p:sp>
        <p:sp>
          <p:nvSpPr>
            <p:cNvPr id="1028104" name="Line 8"/>
            <p:cNvSpPr>
              <a:spLocks noChangeShapeType="1"/>
            </p:cNvSpPr>
            <p:nvPr/>
          </p:nvSpPr>
          <p:spPr bwMode="auto">
            <a:xfrm>
              <a:off x="720" y="2496"/>
              <a:ext cx="4944" cy="0"/>
            </a:xfrm>
            <a:prstGeom prst="line">
              <a:avLst/>
            </a:prstGeom>
            <a:noFill/>
            <a:ln w="28575">
              <a:solidFill>
                <a:schemeClr val="tx2"/>
              </a:solidFill>
              <a:round/>
              <a:headEnd type="none" w="sm" len="sm"/>
              <a:tailEnd type="none" w="sm" len="sm"/>
            </a:ln>
            <a:effectLst/>
          </p:spPr>
          <p:txBody>
            <a:bodyPr wrap="none" anchor="ctr"/>
            <a:lstStyle/>
            <a:p>
              <a:endParaRPr lang="en-US"/>
            </a:p>
          </p:txBody>
        </p:sp>
      </p:gr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146" name="Rectangle 2"/>
          <p:cNvSpPr>
            <a:spLocks noGrp="1" noChangeArrowheads="1"/>
          </p:cNvSpPr>
          <p:nvPr>
            <p:ph type="title"/>
          </p:nvPr>
        </p:nvSpPr>
        <p:spPr>
          <a:xfrm>
            <a:off x="990600" y="152400"/>
            <a:ext cx="7162800" cy="533400"/>
          </a:xfrm>
        </p:spPr>
        <p:txBody>
          <a:bodyPr/>
          <a:lstStyle/>
          <a:p>
            <a:r>
              <a:rPr lang="en-US"/>
              <a:t>Pet Store Class Diagram</a:t>
            </a:r>
          </a:p>
        </p:txBody>
      </p:sp>
      <p:pic>
        <p:nvPicPr>
          <p:cNvPr id="1030147" name="Picture 3"/>
          <p:cNvPicPr>
            <a:picLocks noChangeAspect="1" noChangeArrowheads="1"/>
          </p:cNvPicPr>
          <p:nvPr/>
        </p:nvPicPr>
        <p:blipFill>
          <a:blip r:embed="rId3" cstate="print"/>
          <a:srcRect/>
          <a:stretch>
            <a:fillRect/>
          </a:stretch>
        </p:blipFill>
        <p:spPr bwMode="auto">
          <a:xfrm>
            <a:off x="609600" y="1066800"/>
            <a:ext cx="8016875" cy="5257800"/>
          </a:xfrm>
          <a:prstGeom prst="rect">
            <a:avLst/>
          </a:prstGeom>
          <a:noFill/>
          <a:ln w="9525">
            <a:noFill/>
            <a:miter lim="800000"/>
            <a:headEnd/>
            <a:tailEnd/>
          </a:ln>
          <a:effec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2194" name="Rectangle 2"/>
          <p:cNvSpPr>
            <a:spLocks noGrp="1" noChangeArrowheads="1"/>
          </p:cNvSpPr>
          <p:nvPr>
            <p:ph type="title"/>
          </p:nvPr>
        </p:nvSpPr>
        <p:spPr/>
        <p:txBody>
          <a:bodyPr/>
          <a:lstStyle/>
          <a:p>
            <a:r>
              <a:rPr lang="en-US"/>
              <a:t>Rolling Thunder Integration Example</a:t>
            </a:r>
          </a:p>
        </p:txBody>
      </p:sp>
      <p:sp>
        <p:nvSpPr>
          <p:cNvPr id="1032195" name="Rectangle 3"/>
          <p:cNvSpPr>
            <a:spLocks noChangeArrowheads="1"/>
          </p:cNvSpPr>
          <p:nvPr/>
        </p:nvSpPr>
        <p:spPr bwMode="auto">
          <a:xfrm>
            <a:off x="1447800" y="5943600"/>
            <a:ext cx="6318250" cy="915988"/>
          </a:xfrm>
          <a:prstGeom prst="rect">
            <a:avLst/>
          </a:prstGeom>
          <a:solidFill>
            <a:srgbClr val="FF9900"/>
          </a:solidFill>
          <a:ln w="12700">
            <a:noFill/>
            <a:miter lim="800000"/>
            <a:headEnd/>
            <a:tailEnd/>
          </a:ln>
          <a:effectLst/>
        </p:spPr>
        <p:txBody>
          <a:bodyPr wrap="none" anchor="ctr">
            <a:spAutoFit/>
          </a:bodyPr>
          <a:lstStyle/>
          <a:p>
            <a:r>
              <a:rPr lang="en-US" sz="1800"/>
              <a:t>Bicycle Assembly form. The main EmployeeID control</a:t>
            </a:r>
          </a:p>
          <a:p>
            <a:r>
              <a:rPr lang="en-US" sz="1800"/>
              <a:t>is not stored directly, but the value is entered in the</a:t>
            </a:r>
          </a:p>
          <a:p>
            <a:r>
              <a:rPr lang="en-US" sz="1800"/>
              <a:t>assembly column when the employee clicks the column.</a:t>
            </a:r>
          </a:p>
        </p:txBody>
      </p:sp>
      <p:pic>
        <p:nvPicPr>
          <p:cNvPr id="1032196" name="Picture 4"/>
          <p:cNvPicPr>
            <a:picLocks noGrp="1" noChangeAspect="1" noChangeArrowheads="1"/>
          </p:cNvPicPr>
          <p:nvPr>
            <p:ph idx="1"/>
          </p:nvPr>
        </p:nvPicPr>
        <p:blipFill>
          <a:blip r:embed="rId3" cstate="print"/>
          <a:srcRect/>
          <a:stretch>
            <a:fillRect/>
          </a:stretch>
        </p:blipFill>
        <p:spPr>
          <a:xfrm>
            <a:off x="228600" y="1371600"/>
            <a:ext cx="8686800" cy="4448175"/>
          </a:xfrm>
          <a:noFill/>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42" name="Rectangle 2"/>
          <p:cNvSpPr>
            <a:spLocks noGrp="1" noChangeArrowheads="1"/>
          </p:cNvSpPr>
          <p:nvPr>
            <p:ph type="title"/>
          </p:nvPr>
        </p:nvSpPr>
        <p:spPr/>
        <p:txBody>
          <a:bodyPr/>
          <a:lstStyle/>
          <a:p>
            <a:r>
              <a:rPr lang="en-US"/>
              <a:t>Initial Tables for Bicycle Assembly</a:t>
            </a:r>
          </a:p>
        </p:txBody>
      </p:sp>
      <p:sp>
        <p:nvSpPr>
          <p:cNvPr id="1034243" name="Rectangle 3"/>
          <p:cNvSpPr>
            <a:spLocks noChangeArrowheads="1"/>
          </p:cNvSpPr>
          <p:nvPr/>
        </p:nvSpPr>
        <p:spPr bwMode="auto">
          <a:xfrm>
            <a:off x="457200" y="1905000"/>
            <a:ext cx="8123238" cy="1343025"/>
          </a:xfrm>
          <a:prstGeom prst="rect">
            <a:avLst/>
          </a:prstGeom>
          <a:solidFill>
            <a:srgbClr val="FF9900"/>
          </a:solidFill>
          <a:ln w="9525">
            <a:noFill/>
            <a:miter lim="800000"/>
            <a:headEnd/>
            <a:tailEnd/>
          </a:ln>
          <a:effectLst/>
        </p:spPr>
        <p:txBody>
          <a:bodyPr wrap="none" lIns="92075" tIns="46038" rIns="92075" bIns="46038">
            <a:spAutoFit/>
          </a:bodyPr>
          <a:lstStyle/>
          <a:p>
            <a:r>
              <a:rPr lang="en-US" sz="1700"/>
              <a:t>BicycleAssembly</a:t>
            </a:r>
            <a:r>
              <a:rPr lang="en-US" sz="1300"/>
              <a:t>(</a:t>
            </a:r>
          </a:p>
          <a:p>
            <a:r>
              <a:rPr lang="en-US" sz="1300"/>
              <a:t>   SerialNumber, Model, Construction, FrameSize, TopTube, ChainStay, HeadTube, SeatTube,</a:t>
            </a:r>
          </a:p>
          <a:p>
            <a:r>
              <a:rPr lang="en-US" sz="1300"/>
              <a:t>   PaintID, PaintColor, ColorStyle, ColorList, CustomName, LetterStyle, EmpFrame, EmpPaint,</a:t>
            </a:r>
          </a:p>
          <a:p>
            <a:r>
              <a:rPr lang="en-US" sz="1300"/>
              <a:t>   BuildDate, ShipDate, </a:t>
            </a:r>
          </a:p>
          <a:p>
            <a:r>
              <a:rPr lang="en-US" sz="1300"/>
              <a:t>       (Tube, TubeType, TubeMaterial, TubeDescription),</a:t>
            </a:r>
          </a:p>
          <a:p>
            <a:r>
              <a:rPr lang="en-US" sz="1300"/>
              <a:t>       (CompCategory, ComponentID, SubstID, ProdNumber, EmpInstall, DateInstall, Quantity, QOH)    )</a:t>
            </a:r>
          </a:p>
        </p:txBody>
      </p:sp>
      <p:sp>
        <p:nvSpPr>
          <p:cNvPr id="1034244" name="Rectangle 4"/>
          <p:cNvSpPr>
            <a:spLocks noChangeArrowheads="1"/>
          </p:cNvSpPr>
          <p:nvPr/>
        </p:nvSpPr>
        <p:spPr bwMode="auto">
          <a:xfrm>
            <a:off x="457200" y="3810000"/>
            <a:ext cx="8158163" cy="2217738"/>
          </a:xfrm>
          <a:prstGeom prst="rect">
            <a:avLst/>
          </a:prstGeom>
          <a:solidFill>
            <a:srgbClr val="FF9900"/>
          </a:solidFill>
          <a:ln w="9525">
            <a:noFill/>
            <a:miter lim="800000"/>
            <a:headEnd/>
            <a:tailEnd/>
          </a:ln>
          <a:effectLst/>
        </p:spPr>
        <p:txBody>
          <a:bodyPr wrap="none" lIns="92075" tIns="46038" rIns="92075" bIns="46038">
            <a:spAutoFit/>
          </a:bodyPr>
          <a:lstStyle/>
          <a:p>
            <a:pPr>
              <a:spcAft>
                <a:spcPct val="25000"/>
              </a:spcAft>
            </a:pPr>
            <a:r>
              <a:rPr lang="en-US" sz="1700"/>
              <a:t>Bicycle</a:t>
            </a:r>
            <a:r>
              <a:rPr lang="en-US" sz="1300"/>
              <a:t>(</a:t>
            </a:r>
            <a:r>
              <a:rPr lang="en-US" sz="1300" u="sng"/>
              <a:t>SerialNumber</a:t>
            </a:r>
            <a:r>
              <a:rPr lang="en-US" sz="1300"/>
              <a:t>, Model, Construction, FrameSize, TopTube, ChainStay, HeadTube, SeatTube,</a:t>
            </a:r>
          </a:p>
          <a:p>
            <a:pPr>
              <a:spcAft>
                <a:spcPct val="25000"/>
              </a:spcAft>
            </a:pPr>
            <a:r>
              <a:rPr lang="en-US" sz="1300"/>
              <a:t>    PaintID, ColorStyle, CustomName, LetterStyle, EmpFrame, EmpPaint, BuildDate, ShipDate)</a:t>
            </a:r>
          </a:p>
          <a:p>
            <a:pPr>
              <a:spcAft>
                <a:spcPct val="25000"/>
              </a:spcAft>
            </a:pPr>
            <a:r>
              <a:rPr lang="en-US" sz="1700"/>
              <a:t>Paint</a:t>
            </a:r>
            <a:r>
              <a:rPr lang="en-US" sz="1300"/>
              <a:t>(</a:t>
            </a:r>
            <a:r>
              <a:rPr lang="en-US" sz="1300" u="sng"/>
              <a:t>PaintID</a:t>
            </a:r>
            <a:r>
              <a:rPr lang="en-US" sz="1300"/>
              <a:t>, ColorList)</a:t>
            </a:r>
          </a:p>
          <a:p>
            <a:pPr>
              <a:spcAft>
                <a:spcPct val="25000"/>
              </a:spcAft>
            </a:pPr>
            <a:r>
              <a:rPr lang="en-US" sz="1700"/>
              <a:t>BikeTubes</a:t>
            </a:r>
            <a:r>
              <a:rPr lang="en-US" sz="1300"/>
              <a:t>(</a:t>
            </a:r>
            <a:r>
              <a:rPr lang="en-US" sz="1300" u="sng"/>
              <a:t>SerialNumber</a:t>
            </a:r>
            <a:r>
              <a:rPr lang="en-US" sz="1300"/>
              <a:t>, </a:t>
            </a:r>
            <a:r>
              <a:rPr lang="en-US" sz="1300" u="sng"/>
              <a:t>TubeID</a:t>
            </a:r>
            <a:r>
              <a:rPr lang="en-US" sz="1300"/>
              <a:t>, Quantity)</a:t>
            </a:r>
          </a:p>
          <a:p>
            <a:pPr>
              <a:spcAft>
                <a:spcPct val="25000"/>
              </a:spcAft>
            </a:pPr>
            <a:r>
              <a:rPr lang="en-US" sz="1700"/>
              <a:t>TubeMaterial</a:t>
            </a:r>
            <a:r>
              <a:rPr lang="en-US" sz="1300"/>
              <a:t>(</a:t>
            </a:r>
            <a:r>
              <a:rPr lang="en-US" sz="1300" u="sng"/>
              <a:t>TubeID</a:t>
            </a:r>
            <a:r>
              <a:rPr lang="en-US" sz="1300"/>
              <a:t>, Type, Material, Description)</a:t>
            </a:r>
          </a:p>
          <a:p>
            <a:pPr>
              <a:spcAft>
                <a:spcPct val="25000"/>
              </a:spcAft>
            </a:pPr>
            <a:r>
              <a:rPr lang="en-US" sz="1700"/>
              <a:t>BikeParts</a:t>
            </a:r>
            <a:r>
              <a:rPr lang="en-US" sz="1300"/>
              <a:t>(</a:t>
            </a:r>
            <a:r>
              <a:rPr lang="en-US" sz="1300" u="sng"/>
              <a:t>SerialNumber</a:t>
            </a:r>
            <a:r>
              <a:rPr lang="en-US" sz="1300"/>
              <a:t>, </a:t>
            </a:r>
            <a:r>
              <a:rPr lang="en-US" sz="1300" u="sng"/>
              <a:t>ComponentID</a:t>
            </a:r>
            <a:r>
              <a:rPr lang="en-US" sz="1300"/>
              <a:t>, SubstID, Quantity, DateInstalled, EmpInstalled)</a:t>
            </a:r>
          </a:p>
          <a:p>
            <a:pPr>
              <a:spcAft>
                <a:spcPct val="25000"/>
              </a:spcAft>
            </a:pPr>
            <a:r>
              <a:rPr lang="en-US" sz="1700"/>
              <a:t>Component</a:t>
            </a:r>
            <a:r>
              <a:rPr lang="en-US" sz="1300"/>
              <a:t>(</a:t>
            </a:r>
            <a:r>
              <a:rPr lang="en-US" sz="1300" u="sng"/>
              <a:t>ComponentID</a:t>
            </a:r>
            <a:r>
              <a:rPr lang="en-US" sz="1300"/>
              <a:t>, ProdNumber, Category, QOH)</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6290" name="Rectangle 2"/>
          <p:cNvSpPr>
            <a:spLocks noGrp="1" noChangeArrowheads="1"/>
          </p:cNvSpPr>
          <p:nvPr>
            <p:ph type="title"/>
          </p:nvPr>
        </p:nvSpPr>
        <p:spPr/>
        <p:txBody>
          <a:bodyPr/>
          <a:lstStyle/>
          <a:p>
            <a:r>
              <a:rPr lang="en-US"/>
              <a:t>Rolling Thunder: Purchase Order</a:t>
            </a:r>
          </a:p>
        </p:txBody>
      </p:sp>
      <p:pic>
        <p:nvPicPr>
          <p:cNvPr id="1036291" name="Picture 3"/>
          <p:cNvPicPr>
            <a:picLocks noGrp="1" noChangeAspect="1" noChangeArrowheads="1"/>
          </p:cNvPicPr>
          <p:nvPr>
            <p:ph idx="1"/>
          </p:nvPr>
        </p:nvPicPr>
        <p:blipFill>
          <a:blip r:embed="rId3" cstate="print"/>
          <a:srcRect/>
          <a:stretch>
            <a:fillRect/>
          </a:stretch>
        </p:blipFill>
        <p:spPr>
          <a:xfrm>
            <a:off x="76200" y="1219200"/>
            <a:ext cx="9067800" cy="5622925"/>
          </a:xfrm>
          <a:noFill/>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8338" name="Rectangle 2"/>
          <p:cNvSpPr>
            <a:spLocks noGrp="1" noChangeArrowheads="1"/>
          </p:cNvSpPr>
          <p:nvPr>
            <p:ph type="title"/>
          </p:nvPr>
        </p:nvSpPr>
        <p:spPr/>
        <p:txBody>
          <a:bodyPr/>
          <a:lstStyle/>
          <a:p>
            <a:r>
              <a:rPr lang="en-US"/>
              <a:t>RT Purchase Order: Initial Tables</a:t>
            </a:r>
          </a:p>
        </p:txBody>
      </p:sp>
      <p:sp>
        <p:nvSpPr>
          <p:cNvPr id="1038339" name="Rectangle 3"/>
          <p:cNvSpPr>
            <a:spLocks noChangeArrowheads="1"/>
          </p:cNvSpPr>
          <p:nvPr/>
        </p:nvSpPr>
        <p:spPr bwMode="auto">
          <a:xfrm>
            <a:off x="533400" y="1752600"/>
            <a:ext cx="7956550" cy="974725"/>
          </a:xfrm>
          <a:prstGeom prst="rect">
            <a:avLst/>
          </a:prstGeom>
          <a:solidFill>
            <a:srgbClr val="FF9900"/>
          </a:solidFill>
          <a:ln w="9525">
            <a:noFill/>
            <a:miter lim="800000"/>
            <a:headEnd/>
            <a:tailEnd/>
          </a:ln>
          <a:effectLst/>
        </p:spPr>
        <p:txBody>
          <a:bodyPr wrap="none" lIns="92075" tIns="46038" rIns="92075" bIns="46038">
            <a:spAutoFit/>
          </a:bodyPr>
          <a:lstStyle/>
          <a:p>
            <a:r>
              <a:rPr lang="en-US" sz="1600"/>
              <a:t>PurchaseOrder</a:t>
            </a:r>
            <a:r>
              <a:rPr lang="en-US" sz="1400"/>
              <a:t>(</a:t>
            </a:r>
            <a:r>
              <a:rPr lang="en-US" sz="1400" u="sng"/>
              <a:t>PurchaseID</a:t>
            </a:r>
            <a:r>
              <a:rPr lang="en-US" sz="1400"/>
              <a:t>, PODate, EmployeeID, FirstName, LastName, ManufacturerID,</a:t>
            </a:r>
          </a:p>
          <a:p>
            <a:r>
              <a:rPr lang="en-US" sz="1400"/>
              <a:t> MfgName, Address, Phone, CityID, CurrentBalance, ShipReceiveDate, </a:t>
            </a:r>
          </a:p>
          <a:p>
            <a:r>
              <a:rPr lang="en-US" sz="1400"/>
              <a:t>(ComponentID, Category, ManufacturerID, ProductNumber, Description, PricePaid, Quantity,</a:t>
            </a:r>
          </a:p>
          <a:p>
            <a:r>
              <a:rPr lang="en-US" sz="1400"/>
              <a:t>ReceiveQuantity, ExtendedValue, QOH, ExtendedReceived), ShippingCost, Discount)</a:t>
            </a:r>
          </a:p>
        </p:txBody>
      </p:sp>
      <p:sp>
        <p:nvSpPr>
          <p:cNvPr id="1038340" name="Rectangle 4"/>
          <p:cNvSpPr>
            <a:spLocks noChangeArrowheads="1"/>
          </p:cNvSpPr>
          <p:nvPr/>
        </p:nvSpPr>
        <p:spPr bwMode="auto">
          <a:xfrm>
            <a:off x="533400" y="3276600"/>
            <a:ext cx="8015288" cy="2347913"/>
          </a:xfrm>
          <a:prstGeom prst="rect">
            <a:avLst/>
          </a:prstGeom>
          <a:solidFill>
            <a:srgbClr val="FF9900"/>
          </a:solidFill>
          <a:ln w="9525">
            <a:noFill/>
            <a:miter lim="800000"/>
            <a:headEnd/>
            <a:tailEnd/>
          </a:ln>
          <a:effectLst/>
        </p:spPr>
        <p:txBody>
          <a:bodyPr wrap="none" lIns="92075" tIns="46038" rIns="92075" bIns="46038">
            <a:spAutoFit/>
          </a:bodyPr>
          <a:lstStyle/>
          <a:p>
            <a:pPr>
              <a:spcAft>
                <a:spcPct val="25000"/>
              </a:spcAft>
            </a:pPr>
            <a:r>
              <a:rPr lang="en-US" sz="1800"/>
              <a:t>PurchaseOrder</a:t>
            </a:r>
            <a:r>
              <a:rPr lang="en-US" sz="1400"/>
              <a:t>(</a:t>
            </a:r>
            <a:r>
              <a:rPr lang="en-US" sz="1400" u="sng"/>
              <a:t>PurchaseID</a:t>
            </a:r>
            <a:r>
              <a:rPr lang="en-US" sz="1400"/>
              <a:t>, PODate, EmployeeID, ManufacturerID,</a:t>
            </a:r>
          </a:p>
          <a:p>
            <a:pPr>
              <a:spcAft>
                <a:spcPct val="25000"/>
              </a:spcAft>
            </a:pPr>
            <a:r>
              <a:rPr lang="en-US" sz="1400"/>
              <a:t>		ShipReceiveDate, ShippingCost, Discount)</a:t>
            </a:r>
          </a:p>
          <a:p>
            <a:pPr>
              <a:spcAft>
                <a:spcPct val="25000"/>
              </a:spcAft>
            </a:pPr>
            <a:r>
              <a:rPr lang="en-US" sz="1800"/>
              <a:t>Employee</a:t>
            </a:r>
            <a:r>
              <a:rPr lang="en-US" sz="1400"/>
              <a:t>(</a:t>
            </a:r>
            <a:r>
              <a:rPr lang="en-US" sz="1400" u="sng"/>
              <a:t>EmployeeID</a:t>
            </a:r>
            <a:r>
              <a:rPr lang="en-US" sz="1400"/>
              <a:t>, FirstName, LastName)</a:t>
            </a:r>
          </a:p>
          <a:p>
            <a:pPr>
              <a:spcAft>
                <a:spcPct val="25000"/>
              </a:spcAft>
            </a:pPr>
            <a:r>
              <a:rPr lang="en-US" sz="1800">
                <a:solidFill>
                  <a:srgbClr val="FF3300"/>
                </a:solidFill>
              </a:rPr>
              <a:t>Manufacturer</a:t>
            </a:r>
            <a:r>
              <a:rPr lang="en-US" sz="1400">
                <a:solidFill>
                  <a:srgbClr val="FF3300"/>
                </a:solidFill>
              </a:rPr>
              <a:t>(</a:t>
            </a:r>
            <a:r>
              <a:rPr lang="en-US" sz="1400" u="sng">
                <a:solidFill>
                  <a:srgbClr val="FF3300"/>
                </a:solidFill>
              </a:rPr>
              <a:t>ManufacturerID</a:t>
            </a:r>
            <a:r>
              <a:rPr lang="en-US" sz="1400">
                <a:solidFill>
                  <a:srgbClr val="FF3300"/>
                </a:solidFill>
              </a:rPr>
              <a:t>, Name, Address, Phone, Address, CityID, CurrentBalance)</a:t>
            </a:r>
            <a:endParaRPr lang="en-US" sz="1400"/>
          </a:p>
          <a:p>
            <a:pPr>
              <a:spcAft>
                <a:spcPct val="25000"/>
              </a:spcAft>
            </a:pPr>
            <a:r>
              <a:rPr lang="en-US" sz="1800">
                <a:solidFill>
                  <a:srgbClr val="FF3300"/>
                </a:solidFill>
              </a:rPr>
              <a:t>City</a:t>
            </a:r>
            <a:r>
              <a:rPr lang="en-US" sz="1400">
                <a:solidFill>
                  <a:srgbClr val="FF3300"/>
                </a:solidFill>
              </a:rPr>
              <a:t>(</a:t>
            </a:r>
            <a:r>
              <a:rPr lang="en-US" sz="1400" u="sng">
                <a:solidFill>
                  <a:srgbClr val="FF3300"/>
                </a:solidFill>
              </a:rPr>
              <a:t>CityID</a:t>
            </a:r>
            <a:r>
              <a:rPr lang="en-US" sz="1400">
                <a:solidFill>
                  <a:srgbClr val="FF3300"/>
                </a:solidFill>
              </a:rPr>
              <a:t>, Name, ZipCode)</a:t>
            </a:r>
            <a:endParaRPr lang="en-US" sz="1400"/>
          </a:p>
          <a:p>
            <a:pPr>
              <a:spcAft>
                <a:spcPct val="25000"/>
              </a:spcAft>
            </a:pPr>
            <a:r>
              <a:rPr lang="en-US" sz="1800"/>
              <a:t>PurchaseItem</a:t>
            </a:r>
            <a:r>
              <a:rPr lang="en-US" sz="1400"/>
              <a:t>(</a:t>
            </a:r>
            <a:r>
              <a:rPr lang="en-US" sz="1400" u="sng"/>
              <a:t>PurchaseID</a:t>
            </a:r>
            <a:r>
              <a:rPr lang="en-US" sz="1400"/>
              <a:t>, </a:t>
            </a:r>
            <a:r>
              <a:rPr lang="en-US" sz="1400" u="sng"/>
              <a:t>ComponentID</a:t>
            </a:r>
            <a:r>
              <a:rPr lang="en-US" sz="1400"/>
              <a:t>, Quantity, PricePaid, ReceivedQuantity)</a:t>
            </a:r>
          </a:p>
          <a:p>
            <a:pPr>
              <a:spcAft>
                <a:spcPct val="25000"/>
              </a:spcAft>
            </a:pPr>
            <a:r>
              <a:rPr lang="en-US" sz="1800">
                <a:solidFill>
                  <a:srgbClr val="FF3300"/>
                </a:solidFill>
              </a:rPr>
              <a:t>Component</a:t>
            </a:r>
            <a:r>
              <a:rPr lang="en-US" sz="1400">
                <a:solidFill>
                  <a:srgbClr val="FF3300"/>
                </a:solidFill>
              </a:rPr>
              <a:t>(</a:t>
            </a:r>
            <a:r>
              <a:rPr lang="en-US" sz="1400" u="sng">
                <a:solidFill>
                  <a:srgbClr val="FF3300"/>
                </a:solidFill>
              </a:rPr>
              <a:t>ComponentID</a:t>
            </a:r>
            <a:r>
              <a:rPr lang="en-US" sz="1400">
                <a:solidFill>
                  <a:srgbClr val="FF3300"/>
                </a:solidFill>
              </a:rPr>
              <a:t>, Category, ManufacturerID, ProductNumber, Description, QOH)</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0386" name="Rectangle 2"/>
          <p:cNvSpPr>
            <a:spLocks noGrp="1" noChangeArrowheads="1"/>
          </p:cNvSpPr>
          <p:nvPr>
            <p:ph type="title"/>
          </p:nvPr>
        </p:nvSpPr>
        <p:spPr/>
        <p:txBody>
          <a:bodyPr/>
          <a:lstStyle/>
          <a:p>
            <a:r>
              <a:rPr lang="en-US"/>
              <a:t>Rolling Thunder: Transactions</a:t>
            </a:r>
          </a:p>
        </p:txBody>
      </p:sp>
      <p:pic>
        <p:nvPicPr>
          <p:cNvPr id="1040387" name="Picture 3"/>
          <p:cNvPicPr>
            <a:picLocks noGrp="1" noChangeAspect="1" noChangeArrowheads="1"/>
          </p:cNvPicPr>
          <p:nvPr>
            <p:ph idx="1"/>
          </p:nvPr>
        </p:nvPicPr>
        <p:blipFill>
          <a:blip r:embed="rId3" cstate="print"/>
          <a:srcRect/>
          <a:stretch>
            <a:fillRect/>
          </a:stretch>
        </p:blipFill>
        <p:spPr>
          <a:xfrm>
            <a:off x="762000" y="1219200"/>
            <a:ext cx="8077200" cy="5656263"/>
          </a:xfrm>
          <a:noFill/>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2434" name="Rectangle 2"/>
          <p:cNvSpPr>
            <a:spLocks noGrp="1" noChangeArrowheads="1"/>
          </p:cNvSpPr>
          <p:nvPr>
            <p:ph type="title"/>
          </p:nvPr>
        </p:nvSpPr>
        <p:spPr/>
        <p:txBody>
          <a:bodyPr/>
          <a:lstStyle/>
          <a:p>
            <a:r>
              <a:rPr lang="en-US"/>
              <a:t>RT Transactions: Initial Tables</a:t>
            </a:r>
          </a:p>
        </p:txBody>
      </p:sp>
      <p:sp>
        <p:nvSpPr>
          <p:cNvPr id="1042435" name="Rectangle 3"/>
          <p:cNvSpPr>
            <a:spLocks noChangeArrowheads="1"/>
          </p:cNvSpPr>
          <p:nvPr/>
        </p:nvSpPr>
        <p:spPr bwMode="auto">
          <a:xfrm>
            <a:off x="685800" y="2362200"/>
            <a:ext cx="8215313" cy="611188"/>
          </a:xfrm>
          <a:prstGeom prst="rect">
            <a:avLst/>
          </a:prstGeom>
          <a:solidFill>
            <a:srgbClr val="FF9900"/>
          </a:solidFill>
          <a:ln w="9525">
            <a:noFill/>
            <a:miter lim="800000"/>
            <a:headEnd/>
            <a:tailEnd/>
          </a:ln>
          <a:effectLst/>
        </p:spPr>
        <p:txBody>
          <a:bodyPr wrap="none" lIns="92075" tIns="46038" rIns="92075" bIns="46038">
            <a:spAutoFit/>
          </a:bodyPr>
          <a:lstStyle/>
          <a:p>
            <a:r>
              <a:rPr lang="en-US" sz="1800"/>
              <a:t>ManufacturerTransactions</a:t>
            </a:r>
            <a:r>
              <a:rPr lang="en-US" sz="1600"/>
              <a:t>(ManufacturerID, Name, Phone, Contact, BalanceDue,</a:t>
            </a:r>
          </a:p>
          <a:p>
            <a:r>
              <a:rPr lang="en-US" sz="1600"/>
              <a:t>   (TransDate, Employee, Amount, Description) )</a:t>
            </a:r>
          </a:p>
        </p:txBody>
      </p:sp>
      <p:sp>
        <p:nvSpPr>
          <p:cNvPr id="1042436" name="Rectangle 4"/>
          <p:cNvSpPr>
            <a:spLocks noChangeArrowheads="1"/>
          </p:cNvSpPr>
          <p:nvPr/>
        </p:nvSpPr>
        <p:spPr bwMode="auto">
          <a:xfrm>
            <a:off x="685800" y="3733800"/>
            <a:ext cx="7581900" cy="1022350"/>
          </a:xfrm>
          <a:prstGeom prst="rect">
            <a:avLst/>
          </a:prstGeom>
          <a:solidFill>
            <a:srgbClr val="FF9900"/>
          </a:solidFill>
          <a:ln w="9525">
            <a:noFill/>
            <a:miter lim="800000"/>
            <a:headEnd/>
            <a:tailEnd/>
          </a:ln>
          <a:effectLst/>
        </p:spPr>
        <p:txBody>
          <a:bodyPr wrap="none" lIns="92075" tIns="46038" rIns="92075" bIns="46038">
            <a:spAutoFit/>
          </a:bodyPr>
          <a:lstStyle/>
          <a:p>
            <a:pPr>
              <a:spcAft>
                <a:spcPct val="25000"/>
              </a:spcAft>
            </a:pPr>
            <a:r>
              <a:rPr lang="en-US" sz="1800">
                <a:solidFill>
                  <a:srgbClr val="FF3300"/>
                </a:solidFill>
              </a:rPr>
              <a:t>Manufacturer</a:t>
            </a:r>
            <a:r>
              <a:rPr lang="en-US" sz="1600">
                <a:solidFill>
                  <a:srgbClr val="FF3300"/>
                </a:solidFill>
              </a:rPr>
              <a:t>(</a:t>
            </a:r>
            <a:r>
              <a:rPr lang="en-US" sz="1600" u="sng">
                <a:solidFill>
                  <a:srgbClr val="FF3300"/>
                </a:solidFill>
              </a:rPr>
              <a:t>ManufacturerID</a:t>
            </a:r>
            <a:r>
              <a:rPr lang="en-US" sz="1600">
                <a:solidFill>
                  <a:srgbClr val="FF3300"/>
                </a:solidFill>
              </a:rPr>
              <a:t>, Name, Phone, Contact, BalanceDue)</a:t>
            </a:r>
            <a:endParaRPr lang="en-US" sz="1600"/>
          </a:p>
          <a:p>
            <a:pPr>
              <a:spcAft>
                <a:spcPct val="25000"/>
              </a:spcAft>
            </a:pPr>
            <a:r>
              <a:rPr lang="en-US" sz="1800"/>
              <a:t>ManufacturerTransaction</a:t>
            </a:r>
            <a:r>
              <a:rPr lang="en-US" sz="1600"/>
              <a:t>(</a:t>
            </a:r>
            <a:r>
              <a:rPr lang="en-US" sz="1600" u="sng"/>
              <a:t>ManufacturerID</a:t>
            </a:r>
            <a:r>
              <a:rPr lang="en-US" sz="1600"/>
              <a:t>, </a:t>
            </a:r>
            <a:r>
              <a:rPr lang="en-US" sz="1600" u="sng"/>
              <a:t>TransactionDate</a:t>
            </a:r>
            <a:r>
              <a:rPr lang="en-US" sz="1600"/>
              <a:t>, EmployeeID, </a:t>
            </a:r>
          </a:p>
          <a:p>
            <a:pPr>
              <a:spcAft>
                <a:spcPct val="25000"/>
              </a:spcAft>
            </a:pPr>
            <a:r>
              <a:rPr lang="en-US" sz="1600"/>
              <a:t>				Amount, Description)</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82" name="Rectangle 2"/>
          <p:cNvSpPr>
            <a:spLocks noGrp="1" noChangeArrowheads="1"/>
          </p:cNvSpPr>
          <p:nvPr>
            <p:ph type="title"/>
          </p:nvPr>
        </p:nvSpPr>
        <p:spPr/>
        <p:txBody>
          <a:bodyPr/>
          <a:lstStyle/>
          <a:p>
            <a:r>
              <a:rPr lang="en-US"/>
              <a:t>Rolling Thunder: Components</a:t>
            </a:r>
          </a:p>
        </p:txBody>
      </p:sp>
      <p:pic>
        <p:nvPicPr>
          <p:cNvPr id="1044483" name="Picture 3"/>
          <p:cNvPicPr>
            <a:picLocks noGrp="1" noChangeAspect="1" noChangeArrowheads="1"/>
          </p:cNvPicPr>
          <p:nvPr>
            <p:ph idx="1"/>
          </p:nvPr>
        </p:nvPicPr>
        <p:blipFill>
          <a:blip r:embed="rId3" cstate="print"/>
          <a:srcRect/>
          <a:stretch>
            <a:fillRect/>
          </a:stretch>
        </p:blipFill>
        <p:spPr>
          <a:xfrm>
            <a:off x="0" y="1219200"/>
            <a:ext cx="8610600" cy="5678488"/>
          </a:xfrm>
          <a:noFill/>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6530" name="Rectangle 2"/>
          <p:cNvSpPr>
            <a:spLocks noGrp="1" noChangeArrowheads="1"/>
          </p:cNvSpPr>
          <p:nvPr>
            <p:ph type="title"/>
          </p:nvPr>
        </p:nvSpPr>
        <p:spPr/>
        <p:txBody>
          <a:bodyPr/>
          <a:lstStyle/>
          <a:p>
            <a:r>
              <a:rPr lang="en-US"/>
              <a:t>RT Components: Initial Tables</a:t>
            </a:r>
          </a:p>
        </p:txBody>
      </p:sp>
      <p:sp>
        <p:nvSpPr>
          <p:cNvPr id="1046531" name="Rectangle 3"/>
          <p:cNvSpPr>
            <a:spLocks noChangeArrowheads="1"/>
          </p:cNvSpPr>
          <p:nvPr/>
        </p:nvSpPr>
        <p:spPr bwMode="auto">
          <a:xfrm>
            <a:off x="609600" y="2209800"/>
            <a:ext cx="7966075" cy="855663"/>
          </a:xfrm>
          <a:prstGeom prst="rect">
            <a:avLst/>
          </a:prstGeom>
          <a:solidFill>
            <a:srgbClr val="FF9900"/>
          </a:solidFill>
          <a:ln w="9525">
            <a:noFill/>
            <a:miter lim="800000"/>
            <a:headEnd/>
            <a:tailEnd/>
          </a:ln>
          <a:effectLst/>
        </p:spPr>
        <p:txBody>
          <a:bodyPr wrap="none" lIns="92075" tIns="46038" rIns="92075" bIns="46038">
            <a:spAutoFit/>
          </a:bodyPr>
          <a:lstStyle/>
          <a:p>
            <a:r>
              <a:rPr lang="en-US" sz="1800"/>
              <a:t>ComponentForm</a:t>
            </a:r>
            <a:r>
              <a:rPr lang="en-US" sz="1600"/>
              <a:t>(ComponentID, Product, BikeType, Category, Length, Height, </a:t>
            </a:r>
          </a:p>
          <a:p>
            <a:r>
              <a:rPr lang="en-US" sz="1600"/>
              <a:t>	Width, Weight, ListPrice,Description, QOH, ManufacturerID, Name, </a:t>
            </a:r>
          </a:p>
          <a:p>
            <a:r>
              <a:rPr lang="en-US" sz="1600"/>
              <a:t>	Phone, Contact, Address, ZipCode, CityID, City, State, AreaCode)</a:t>
            </a:r>
          </a:p>
        </p:txBody>
      </p:sp>
      <p:sp>
        <p:nvSpPr>
          <p:cNvPr id="1046532" name="Rectangle 4"/>
          <p:cNvSpPr>
            <a:spLocks noChangeArrowheads="1"/>
          </p:cNvSpPr>
          <p:nvPr/>
        </p:nvSpPr>
        <p:spPr bwMode="auto">
          <a:xfrm>
            <a:off x="457200" y="3657600"/>
            <a:ext cx="8161338" cy="1358900"/>
          </a:xfrm>
          <a:prstGeom prst="rect">
            <a:avLst/>
          </a:prstGeom>
          <a:solidFill>
            <a:srgbClr val="FF9900"/>
          </a:solidFill>
          <a:ln w="9525">
            <a:noFill/>
            <a:miter lim="800000"/>
            <a:headEnd/>
            <a:tailEnd/>
          </a:ln>
          <a:effectLst/>
        </p:spPr>
        <p:txBody>
          <a:bodyPr wrap="none" lIns="92075" tIns="46038" rIns="92075" bIns="46038">
            <a:spAutoFit/>
          </a:bodyPr>
          <a:lstStyle/>
          <a:p>
            <a:pPr>
              <a:spcAft>
                <a:spcPct val="25000"/>
              </a:spcAft>
            </a:pPr>
            <a:r>
              <a:rPr lang="en-US" sz="1800">
                <a:solidFill>
                  <a:srgbClr val="FF3300"/>
                </a:solidFill>
              </a:rPr>
              <a:t>Component</a:t>
            </a:r>
            <a:r>
              <a:rPr lang="en-US" sz="1600">
                <a:solidFill>
                  <a:srgbClr val="FF3300"/>
                </a:solidFill>
              </a:rPr>
              <a:t>(</a:t>
            </a:r>
            <a:r>
              <a:rPr lang="en-US" sz="1600" u="sng">
                <a:solidFill>
                  <a:srgbClr val="FF3300"/>
                </a:solidFill>
              </a:rPr>
              <a:t>ComponentID</a:t>
            </a:r>
            <a:r>
              <a:rPr lang="en-US" sz="1600">
                <a:solidFill>
                  <a:srgbClr val="FF3300"/>
                </a:solidFill>
              </a:rPr>
              <a:t>, ProductNumber, BikeType, Category, Length, Height, </a:t>
            </a:r>
          </a:p>
          <a:p>
            <a:pPr>
              <a:spcAft>
                <a:spcPct val="25000"/>
              </a:spcAft>
            </a:pPr>
            <a:r>
              <a:rPr lang="en-US" sz="1600">
                <a:solidFill>
                  <a:srgbClr val="FF3300"/>
                </a:solidFill>
              </a:rPr>
              <a:t>	Width,Weight, ListPrice, Description, QOH, ManufacturerID)</a:t>
            </a:r>
            <a:endParaRPr lang="en-US" sz="1600"/>
          </a:p>
          <a:p>
            <a:pPr>
              <a:spcAft>
                <a:spcPct val="25000"/>
              </a:spcAft>
            </a:pPr>
            <a:r>
              <a:rPr lang="en-US" sz="1800">
                <a:solidFill>
                  <a:srgbClr val="FF3300"/>
                </a:solidFill>
              </a:rPr>
              <a:t>Manufacturer</a:t>
            </a:r>
            <a:r>
              <a:rPr lang="en-US" sz="1600">
                <a:solidFill>
                  <a:srgbClr val="FF3300"/>
                </a:solidFill>
              </a:rPr>
              <a:t>(</a:t>
            </a:r>
            <a:r>
              <a:rPr lang="en-US" sz="1600" u="sng">
                <a:solidFill>
                  <a:srgbClr val="FF3300"/>
                </a:solidFill>
              </a:rPr>
              <a:t>ManufacturerID</a:t>
            </a:r>
            <a:r>
              <a:rPr lang="en-US" sz="1600">
                <a:solidFill>
                  <a:srgbClr val="FF3300"/>
                </a:solidFill>
              </a:rPr>
              <a:t>, Name, Phone, Contact, Address, ZipCode, CityID)</a:t>
            </a:r>
            <a:endParaRPr lang="en-US" sz="1600"/>
          </a:p>
          <a:p>
            <a:pPr>
              <a:spcAft>
                <a:spcPct val="25000"/>
              </a:spcAft>
            </a:pPr>
            <a:r>
              <a:rPr lang="en-US" sz="1800">
                <a:solidFill>
                  <a:srgbClr val="FF3300"/>
                </a:solidFill>
              </a:rPr>
              <a:t>City</a:t>
            </a:r>
            <a:r>
              <a:rPr lang="en-US" sz="1600">
                <a:solidFill>
                  <a:srgbClr val="FF3300"/>
                </a:solidFill>
              </a:rPr>
              <a:t>(</a:t>
            </a:r>
            <a:r>
              <a:rPr lang="en-US" sz="1600" u="sng">
                <a:solidFill>
                  <a:srgbClr val="FF3300"/>
                </a:solidFill>
              </a:rPr>
              <a:t>CityID</a:t>
            </a:r>
            <a:r>
              <a:rPr lang="en-US" sz="1600">
                <a:solidFill>
                  <a:srgbClr val="FF3300"/>
                </a:solidFill>
              </a:rPr>
              <a:t>, City, State, ZipCode, AreaCode)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4850" name="Rectangle 2"/>
          <p:cNvSpPr>
            <a:spLocks noGrp="1" noChangeArrowheads="1"/>
          </p:cNvSpPr>
          <p:nvPr>
            <p:ph type="title"/>
          </p:nvPr>
        </p:nvSpPr>
        <p:spPr>
          <a:noFill/>
          <a:ln/>
        </p:spPr>
        <p:txBody>
          <a:bodyPr lIns="92075" tIns="46038" rIns="92075" bIns="46038"/>
          <a:lstStyle/>
          <a:p>
            <a:r>
              <a:rPr lang="en-US"/>
              <a:t>Boyce-Codd Normal Form (BCNF)</a:t>
            </a:r>
          </a:p>
        </p:txBody>
      </p:sp>
      <p:sp>
        <p:nvSpPr>
          <p:cNvPr id="974851" name="Rectangle 3"/>
          <p:cNvSpPr>
            <a:spLocks noGrp="1" noChangeArrowheads="1"/>
          </p:cNvSpPr>
          <p:nvPr>
            <p:ph type="body" sz="half" idx="1"/>
          </p:nvPr>
        </p:nvSpPr>
        <p:spPr>
          <a:xfrm>
            <a:off x="152400" y="1371600"/>
            <a:ext cx="8229600" cy="5181600"/>
          </a:xfrm>
          <a:noFill/>
          <a:ln/>
        </p:spPr>
        <p:txBody>
          <a:bodyPr lIns="92075" tIns="46038" rIns="92075" bIns="46038"/>
          <a:lstStyle/>
          <a:p>
            <a:r>
              <a:rPr lang="en-US" sz="1800"/>
              <a:t>Hidden dependency</a:t>
            </a:r>
          </a:p>
          <a:p>
            <a:r>
              <a:rPr lang="en-US" sz="1800"/>
              <a:t>Example:</a:t>
            </a:r>
          </a:p>
          <a:p>
            <a:pPr lvl="1"/>
            <a:r>
              <a:rPr lang="en-US" sz="1800"/>
              <a:t>Employee-Specialty(</a:t>
            </a:r>
            <a:r>
              <a:rPr lang="en-US" sz="1800" u="sng"/>
              <a:t>E#</a:t>
            </a:r>
            <a:r>
              <a:rPr lang="en-US" sz="1800"/>
              <a:t>, </a:t>
            </a:r>
            <a:r>
              <a:rPr lang="en-US" sz="1800" u="sng"/>
              <a:t>Specialty</a:t>
            </a:r>
            <a:r>
              <a:rPr lang="en-US" sz="1800"/>
              <a:t>, Manager)</a:t>
            </a:r>
          </a:p>
          <a:p>
            <a:pPr lvl="1"/>
            <a:r>
              <a:rPr lang="en-US" sz="1800"/>
              <a:t>Is in 3NF now.</a:t>
            </a:r>
          </a:p>
          <a:p>
            <a:r>
              <a:rPr lang="en-US" sz="1800"/>
              <a:t>Business rules.</a:t>
            </a:r>
          </a:p>
          <a:p>
            <a:pPr lvl="1"/>
            <a:r>
              <a:rPr lang="en-US" sz="1800"/>
              <a:t>Employee may have many specialties.</a:t>
            </a:r>
          </a:p>
          <a:p>
            <a:pPr lvl="1"/>
            <a:r>
              <a:rPr lang="en-US" sz="1800"/>
              <a:t>Each specialty has many managers.</a:t>
            </a:r>
          </a:p>
          <a:p>
            <a:pPr lvl="1"/>
            <a:r>
              <a:rPr lang="en-US" sz="1800"/>
              <a:t>Each manager has only one specialty.</a:t>
            </a:r>
          </a:p>
          <a:p>
            <a:pPr lvl="1"/>
            <a:r>
              <a:rPr lang="en-US" sz="1800"/>
              <a:t>Employee has only one manager for each specialty.</a:t>
            </a:r>
          </a:p>
          <a:p>
            <a:r>
              <a:rPr lang="en-US" sz="1800"/>
              <a:t>Problem is hidden relationship between manager and specialty.</a:t>
            </a:r>
          </a:p>
          <a:p>
            <a:pPr lvl="1"/>
            <a:r>
              <a:rPr lang="en-US" sz="1800"/>
              <a:t>Need separate table for manager.</a:t>
            </a:r>
          </a:p>
          <a:p>
            <a:pPr lvl="1"/>
            <a:r>
              <a:rPr lang="en-US" sz="1800"/>
              <a:t>But then we don’t need to repeat specialty.</a:t>
            </a:r>
          </a:p>
          <a:p>
            <a:r>
              <a:rPr lang="en-US" sz="2000"/>
              <a:t>In real life, probably accept the duplication</a:t>
            </a:r>
            <a:br>
              <a:rPr lang="en-US" sz="2000"/>
            </a:br>
            <a:r>
              <a:rPr lang="en-US" sz="2000"/>
              <a:t> (specialty listed in both tables).</a:t>
            </a:r>
          </a:p>
        </p:txBody>
      </p:sp>
      <p:grpSp>
        <p:nvGrpSpPr>
          <p:cNvPr id="974864" name="Group 16"/>
          <p:cNvGrpSpPr>
            <a:grpSpLocks/>
          </p:cNvGrpSpPr>
          <p:nvPr/>
        </p:nvGrpSpPr>
        <p:grpSpPr bwMode="auto">
          <a:xfrm>
            <a:off x="3890963" y="1295400"/>
            <a:ext cx="5253037" cy="4757738"/>
            <a:chOff x="2451" y="765"/>
            <a:chExt cx="3309" cy="2997"/>
          </a:xfrm>
        </p:grpSpPr>
        <p:grpSp>
          <p:nvGrpSpPr>
            <p:cNvPr id="974862" name="Group 14"/>
            <p:cNvGrpSpPr>
              <a:grpSpLocks/>
            </p:cNvGrpSpPr>
            <p:nvPr/>
          </p:nvGrpSpPr>
          <p:grpSpPr bwMode="auto">
            <a:xfrm>
              <a:off x="2451" y="912"/>
              <a:ext cx="3309" cy="2850"/>
              <a:chOff x="2544" y="912"/>
              <a:chExt cx="3309" cy="2850"/>
            </a:xfrm>
          </p:grpSpPr>
          <p:sp>
            <p:nvSpPr>
              <p:cNvPr id="974852" name="Rectangle 4"/>
              <p:cNvSpPr>
                <a:spLocks noChangeArrowheads="1"/>
              </p:cNvSpPr>
              <p:nvPr/>
            </p:nvSpPr>
            <p:spPr bwMode="auto">
              <a:xfrm>
                <a:off x="2544" y="912"/>
                <a:ext cx="3132" cy="231"/>
              </a:xfrm>
              <a:prstGeom prst="rect">
                <a:avLst/>
              </a:prstGeom>
              <a:solidFill>
                <a:srgbClr val="FF9900"/>
              </a:solidFill>
              <a:ln w="9525">
                <a:noFill/>
                <a:miter lim="800000"/>
                <a:headEnd/>
                <a:tailEnd/>
              </a:ln>
              <a:effectLst/>
            </p:spPr>
            <p:txBody>
              <a:bodyPr wrap="none" lIns="92075" tIns="46038" rIns="92075" bIns="46038">
                <a:spAutoFit/>
              </a:bodyPr>
              <a:lstStyle/>
              <a:p>
                <a:r>
                  <a:rPr lang="en-US" sz="1800"/>
                  <a:t>Employee-Specialty(</a:t>
                </a:r>
                <a:r>
                  <a:rPr lang="en-US" sz="1800" u="sng"/>
                  <a:t>E#</a:t>
                </a:r>
                <a:r>
                  <a:rPr lang="en-US" sz="1800"/>
                  <a:t>, </a:t>
                </a:r>
                <a:r>
                  <a:rPr lang="en-US" sz="1800" u="sng"/>
                  <a:t>Specialty</a:t>
                </a:r>
                <a:r>
                  <a:rPr lang="en-US" sz="1800"/>
                  <a:t>, Manager)</a:t>
                </a:r>
              </a:p>
            </p:txBody>
          </p:sp>
          <p:sp>
            <p:nvSpPr>
              <p:cNvPr id="974853" name="Freeform 5"/>
              <p:cNvSpPr>
                <a:spLocks/>
              </p:cNvSpPr>
              <p:nvPr/>
            </p:nvSpPr>
            <p:spPr bwMode="auto">
              <a:xfrm>
                <a:off x="4617" y="1167"/>
                <a:ext cx="481" cy="145"/>
              </a:xfrm>
              <a:custGeom>
                <a:avLst/>
                <a:gdLst/>
                <a:ahLst/>
                <a:cxnLst>
                  <a:cxn ang="0">
                    <a:pos x="480" y="0"/>
                  </a:cxn>
                  <a:cxn ang="0">
                    <a:pos x="480" y="144"/>
                  </a:cxn>
                  <a:cxn ang="0">
                    <a:pos x="0" y="144"/>
                  </a:cxn>
                  <a:cxn ang="0">
                    <a:pos x="0" y="0"/>
                  </a:cxn>
                </a:cxnLst>
                <a:rect l="0" t="0" r="r" b="b"/>
                <a:pathLst>
                  <a:path w="481" h="145">
                    <a:moveTo>
                      <a:pt x="480" y="0"/>
                    </a:moveTo>
                    <a:lnTo>
                      <a:pt x="480" y="144"/>
                    </a:lnTo>
                    <a:lnTo>
                      <a:pt x="0" y="144"/>
                    </a:lnTo>
                    <a:lnTo>
                      <a:pt x="0" y="0"/>
                    </a:lnTo>
                  </a:path>
                </a:pathLst>
              </a:custGeom>
              <a:noFill/>
              <a:ln w="12700" cap="rnd" cmpd="sng">
                <a:solidFill>
                  <a:schemeClr val="tx2"/>
                </a:solidFill>
                <a:prstDash val="sysDot"/>
                <a:round/>
                <a:headEnd type="none" w="sm" len="sm"/>
                <a:tailEnd type="stealth" w="med" len="lg"/>
              </a:ln>
              <a:effectLst/>
            </p:spPr>
            <p:txBody>
              <a:bodyPr/>
              <a:lstStyle/>
              <a:p>
                <a:endParaRPr lang="en-US"/>
              </a:p>
            </p:txBody>
          </p:sp>
          <p:sp>
            <p:nvSpPr>
              <p:cNvPr id="974854" name="Rectangle 6"/>
              <p:cNvSpPr>
                <a:spLocks noChangeArrowheads="1"/>
              </p:cNvSpPr>
              <p:nvPr/>
            </p:nvSpPr>
            <p:spPr bwMode="auto">
              <a:xfrm>
                <a:off x="4024" y="1521"/>
                <a:ext cx="1740" cy="231"/>
              </a:xfrm>
              <a:prstGeom prst="rect">
                <a:avLst/>
              </a:prstGeom>
              <a:solidFill>
                <a:srgbClr val="FF9900"/>
              </a:solidFill>
              <a:ln w="9525">
                <a:noFill/>
                <a:miter lim="800000"/>
                <a:headEnd/>
                <a:tailEnd/>
              </a:ln>
              <a:effectLst/>
            </p:spPr>
            <p:txBody>
              <a:bodyPr wrap="none" lIns="92075" tIns="46038" rIns="92075" bIns="46038">
                <a:spAutoFit/>
              </a:bodyPr>
              <a:lstStyle/>
              <a:p>
                <a:r>
                  <a:rPr lang="en-US" sz="1800"/>
                  <a:t>Employee(E</a:t>
                </a:r>
                <a:r>
                  <a:rPr lang="en-US" sz="1800" u="sng"/>
                  <a:t>#</a:t>
                </a:r>
                <a:r>
                  <a:rPr lang="en-US" sz="1800"/>
                  <a:t>, </a:t>
                </a:r>
                <a:r>
                  <a:rPr lang="en-US" sz="1800" u="sng"/>
                  <a:t>Manager</a:t>
                </a:r>
                <a:r>
                  <a:rPr lang="en-US" sz="1800"/>
                  <a:t>)</a:t>
                </a:r>
              </a:p>
            </p:txBody>
          </p:sp>
          <p:sp>
            <p:nvSpPr>
              <p:cNvPr id="974855" name="Rectangle 7"/>
              <p:cNvSpPr>
                <a:spLocks noChangeArrowheads="1"/>
              </p:cNvSpPr>
              <p:nvPr/>
            </p:nvSpPr>
            <p:spPr bwMode="auto">
              <a:xfrm>
                <a:off x="3736" y="1809"/>
                <a:ext cx="2108" cy="231"/>
              </a:xfrm>
              <a:prstGeom prst="rect">
                <a:avLst/>
              </a:prstGeom>
              <a:solidFill>
                <a:srgbClr val="FF9900"/>
              </a:solidFill>
              <a:ln w="9525">
                <a:noFill/>
                <a:miter lim="800000"/>
                <a:headEnd/>
                <a:tailEnd/>
              </a:ln>
              <a:effectLst/>
            </p:spPr>
            <p:txBody>
              <a:bodyPr wrap="none" lIns="92075" tIns="46038" rIns="92075" bIns="46038">
                <a:spAutoFit/>
              </a:bodyPr>
              <a:lstStyle/>
              <a:p>
                <a:r>
                  <a:rPr lang="en-US" sz="1800"/>
                  <a:t>Manager(</a:t>
                </a:r>
                <a:r>
                  <a:rPr lang="en-US" sz="1800" u="sng"/>
                  <a:t>Manager</a:t>
                </a:r>
                <a:r>
                  <a:rPr lang="en-US" sz="1800"/>
                  <a:t>, Specialty)</a:t>
                </a:r>
              </a:p>
            </p:txBody>
          </p:sp>
          <p:sp>
            <p:nvSpPr>
              <p:cNvPr id="974856" name="Rectangle 8"/>
              <p:cNvSpPr>
                <a:spLocks noChangeArrowheads="1"/>
              </p:cNvSpPr>
              <p:nvPr/>
            </p:nvSpPr>
            <p:spPr bwMode="auto">
              <a:xfrm>
                <a:off x="3659" y="2879"/>
                <a:ext cx="2194" cy="212"/>
              </a:xfrm>
              <a:prstGeom prst="rect">
                <a:avLst/>
              </a:prstGeom>
              <a:solidFill>
                <a:srgbClr val="FF9900"/>
              </a:solidFill>
              <a:ln w="9525">
                <a:noFill/>
                <a:miter lim="800000"/>
                <a:headEnd/>
                <a:tailEnd/>
              </a:ln>
              <a:effectLst/>
            </p:spPr>
            <p:txBody>
              <a:bodyPr wrap="none" lIns="92075" tIns="46038" rIns="92075" bIns="46038">
                <a:spAutoFit/>
              </a:bodyPr>
              <a:lstStyle/>
              <a:p>
                <a:r>
                  <a:rPr lang="en-US" sz="1600"/>
                  <a:t>Employee(</a:t>
                </a:r>
                <a:r>
                  <a:rPr lang="en-US" sz="1600" u="sng"/>
                  <a:t>E#</a:t>
                </a:r>
                <a:r>
                  <a:rPr lang="en-US" sz="1600"/>
                  <a:t>, </a:t>
                </a:r>
                <a:r>
                  <a:rPr lang="en-US" sz="1600" u="sng"/>
                  <a:t>Specialty</a:t>
                </a:r>
                <a:r>
                  <a:rPr lang="en-US" sz="1600"/>
                  <a:t>, Manager)</a:t>
                </a:r>
              </a:p>
            </p:txBody>
          </p:sp>
          <p:sp>
            <p:nvSpPr>
              <p:cNvPr id="974857" name="Rectangle 9"/>
              <p:cNvSpPr>
                <a:spLocks noChangeArrowheads="1"/>
              </p:cNvSpPr>
              <p:nvPr/>
            </p:nvSpPr>
            <p:spPr bwMode="auto">
              <a:xfrm>
                <a:off x="3951" y="3167"/>
                <a:ext cx="1888" cy="212"/>
              </a:xfrm>
              <a:prstGeom prst="rect">
                <a:avLst/>
              </a:prstGeom>
              <a:solidFill>
                <a:srgbClr val="FF9900"/>
              </a:solidFill>
              <a:ln w="9525">
                <a:noFill/>
                <a:miter lim="800000"/>
                <a:headEnd/>
                <a:tailEnd/>
              </a:ln>
              <a:effectLst/>
            </p:spPr>
            <p:txBody>
              <a:bodyPr wrap="none" lIns="92075" tIns="46038" rIns="92075" bIns="46038">
                <a:spAutoFit/>
              </a:bodyPr>
              <a:lstStyle/>
              <a:p>
                <a:r>
                  <a:rPr lang="en-US" sz="1600"/>
                  <a:t>Manager(</a:t>
                </a:r>
                <a:r>
                  <a:rPr lang="en-US" sz="1600" u="sng"/>
                  <a:t>Manager</a:t>
                </a:r>
                <a:r>
                  <a:rPr lang="en-US" sz="1600"/>
                  <a:t>, Specialty)</a:t>
                </a:r>
              </a:p>
            </p:txBody>
          </p:sp>
          <p:sp>
            <p:nvSpPr>
              <p:cNvPr id="974858" name="Line 10"/>
              <p:cNvSpPr>
                <a:spLocks noChangeShapeType="1"/>
              </p:cNvSpPr>
              <p:nvPr/>
            </p:nvSpPr>
            <p:spPr bwMode="auto">
              <a:xfrm flipV="1">
                <a:off x="3456" y="3408"/>
                <a:ext cx="1296" cy="336"/>
              </a:xfrm>
              <a:prstGeom prst="line">
                <a:avLst/>
              </a:prstGeom>
              <a:noFill/>
              <a:ln w="12700">
                <a:solidFill>
                  <a:srgbClr val="FF9900"/>
                </a:solidFill>
                <a:round/>
                <a:headEnd type="none" w="sm" len="sm"/>
                <a:tailEnd type="stealth" w="med" len="lg"/>
              </a:ln>
              <a:effectLst/>
            </p:spPr>
            <p:txBody>
              <a:bodyPr wrap="none" anchor="ctr"/>
              <a:lstStyle/>
              <a:p>
                <a:endParaRPr lang="en-US"/>
              </a:p>
            </p:txBody>
          </p:sp>
          <p:sp>
            <p:nvSpPr>
              <p:cNvPr id="974859" name="Rectangle 11"/>
              <p:cNvSpPr>
                <a:spLocks noChangeArrowheads="1"/>
              </p:cNvSpPr>
              <p:nvPr/>
            </p:nvSpPr>
            <p:spPr bwMode="auto">
              <a:xfrm rot="20760000">
                <a:off x="3829" y="3531"/>
                <a:ext cx="860" cy="231"/>
              </a:xfrm>
              <a:prstGeom prst="rect">
                <a:avLst/>
              </a:prstGeom>
              <a:noFill/>
              <a:ln w="9525">
                <a:noFill/>
                <a:miter lim="800000"/>
                <a:headEnd/>
                <a:tailEnd/>
              </a:ln>
              <a:effectLst/>
            </p:spPr>
            <p:txBody>
              <a:bodyPr wrap="none" lIns="92075" tIns="46038" rIns="92075" bIns="46038">
                <a:spAutoFit/>
              </a:bodyPr>
              <a:lstStyle/>
              <a:p>
                <a:r>
                  <a:rPr lang="en-US" sz="1800"/>
                  <a:t>acceptable</a:t>
                </a:r>
              </a:p>
            </p:txBody>
          </p:sp>
        </p:grpSp>
        <p:grpSp>
          <p:nvGrpSpPr>
            <p:cNvPr id="974863" name="Group 15"/>
            <p:cNvGrpSpPr>
              <a:grpSpLocks/>
            </p:cNvGrpSpPr>
            <p:nvPr/>
          </p:nvGrpSpPr>
          <p:grpSpPr bwMode="auto">
            <a:xfrm>
              <a:off x="4043" y="765"/>
              <a:ext cx="1045" cy="195"/>
              <a:chOff x="4043" y="765"/>
              <a:chExt cx="1045" cy="195"/>
            </a:xfrm>
          </p:grpSpPr>
          <p:sp>
            <p:nvSpPr>
              <p:cNvPr id="974860" name="Freeform 12"/>
              <p:cNvSpPr>
                <a:spLocks/>
              </p:cNvSpPr>
              <p:nvPr/>
            </p:nvSpPr>
            <p:spPr bwMode="auto">
              <a:xfrm>
                <a:off x="4043" y="765"/>
                <a:ext cx="1045" cy="195"/>
              </a:xfrm>
              <a:custGeom>
                <a:avLst/>
                <a:gdLst/>
                <a:ahLst/>
                <a:cxnLst>
                  <a:cxn ang="0">
                    <a:pos x="0" y="143"/>
                  </a:cxn>
                  <a:cxn ang="0">
                    <a:pos x="0" y="0"/>
                  </a:cxn>
                  <a:cxn ang="0">
                    <a:pos x="1045" y="3"/>
                  </a:cxn>
                  <a:cxn ang="0">
                    <a:pos x="1045" y="195"/>
                  </a:cxn>
                </a:cxnLst>
                <a:rect l="0" t="0" r="r" b="b"/>
                <a:pathLst>
                  <a:path w="1045" h="195">
                    <a:moveTo>
                      <a:pt x="0" y="143"/>
                    </a:moveTo>
                    <a:lnTo>
                      <a:pt x="0" y="0"/>
                    </a:lnTo>
                    <a:lnTo>
                      <a:pt x="1045" y="3"/>
                    </a:lnTo>
                    <a:lnTo>
                      <a:pt x="1045" y="195"/>
                    </a:lnTo>
                  </a:path>
                </a:pathLst>
              </a:custGeom>
              <a:noFill/>
              <a:ln w="12700" cap="flat" cmpd="sng">
                <a:solidFill>
                  <a:schemeClr val="tx1"/>
                </a:solidFill>
                <a:prstDash val="solid"/>
                <a:round/>
                <a:headEnd type="none" w="med" len="med"/>
                <a:tailEnd type="triangle" w="med" len="med"/>
              </a:ln>
              <a:effectLst/>
            </p:spPr>
            <p:txBody>
              <a:bodyPr anchor="ctr">
                <a:spAutoFit/>
              </a:bodyPr>
              <a:lstStyle/>
              <a:p>
                <a:endParaRPr lang="en-US"/>
              </a:p>
            </p:txBody>
          </p:sp>
          <p:sp>
            <p:nvSpPr>
              <p:cNvPr id="974861" name="Line 13"/>
              <p:cNvSpPr>
                <a:spLocks noChangeShapeType="1"/>
              </p:cNvSpPr>
              <p:nvPr/>
            </p:nvSpPr>
            <p:spPr bwMode="auto">
              <a:xfrm flipV="1">
                <a:off x="4512" y="768"/>
                <a:ext cx="0" cy="144"/>
              </a:xfrm>
              <a:prstGeom prst="line">
                <a:avLst/>
              </a:prstGeom>
              <a:noFill/>
              <a:ln w="12700">
                <a:solidFill>
                  <a:schemeClr val="tx1"/>
                </a:solidFill>
                <a:round/>
                <a:headEnd/>
                <a:tailEnd/>
              </a:ln>
              <a:effectLst/>
            </p:spPr>
            <p:txBody>
              <a:bodyPr wrap="none" anchor="ctr">
                <a:spAutoFit/>
              </a:bodyPr>
              <a:lstStyle/>
              <a:p>
                <a:endParaRPr lang="en-US"/>
              </a:p>
            </p:txBody>
          </p:sp>
        </p:grpSp>
      </p:gr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78" name="Rectangle 2"/>
          <p:cNvSpPr>
            <a:spLocks noGrp="1" noChangeArrowheads="1"/>
          </p:cNvSpPr>
          <p:nvPr>
            <p:ph type="title"/>
          </p:nvPr>
        </p:nvSpPr>
        <p:spPr/>
        <p:txBody>
          <a:bodyPr/>
          <a:lstStyle/>
          <a:p>
            <a:r>
              <a:rPr lang="en-US"/>
              <a:t>RT: Integrating Tables</a:t>
            </a:r>
          </a:p>
        </p:txBody>
      </p:sp>
      <p:sp>
        <p:nvSpPr>
          <p:cNvPr id="1048579" name="Rectangle 3"/>
          <p:cNvSpPr>
            <a:spLocks noChangeArrowheads="1"/>
          </p:cNvSpPr>
          <p:nvPr/>
        </p:nvSpPr>
        <p:spPr bwMode="auto">
          <a:xfrm>
            <a:off x="893763" y="2163763"/>
            <a:ext cx="7866062" cy="825500"/>
          </a:xfrm>
          <a:prstGeom prst="rect">
            <a:avLst/>
          </a:prstGeom>
          <a:solidFill>
            <a:srgbClr val="FF9900"/>
          </a:solidFill>
          <a:ln w="9525">
            <a:noFill/>
            <a:miter lim="800000"/>
            <a:headEnd/>
            <a:tailEnd/>
          </a:ln>
          <a:effectLst/>
        </p:spPr>
        <p:txBody>
          <a:bodyPr wrap="none" lIns="92075" tIns="46038" rIns="92075" bIns="46038">
            <a:spAutoFit/>
          </a:bodyPr>
          <a:lstStyle/>
          <a:p>
            <a:pPr>
              <a:tabLst>
                <a:tab pos="571500" algn="l"/>
              </a:tabLst>
            </a:pPr>
            <a:r>
              <a:rPr lang="en-US" sz="1600" i="1">
                <a:solidFill>
                  <a:srgbClr val="FF3300"/>
                </a:solidFill>
              </a:rPr>
              <a:t>PO	Mfr(</a:t>
            </a:r>
            <a:r>
              <a:rPr lang="en-US" sz="1600" i="1" u="sng">
                <a:solidFill>
                  <a:srgbClr val="FF3300"/>
                </a:solidFill>
              </a:rPr>
              <a:t>ManufacturerID</a:t>
            </a:r>
            <a:r>
              <a:rPr lang="en-US" sz="1600" i="1">
                <a:solidFill>
                  <a:srgbClr val="FF3300"/>
                </a:solidFill>
              </a:rPr>
              <a:t>, Name, Address, Phone, CityID, CurrentBalance)</a:t>
            </a:r>
          </a:p>
          <a:p>
            <a:pPr>
              <a:tabLst>
                <a:tab pos="571500" algn="l"/>
              </a:tabLst>
            </a:pPr>
            <a:r>
              <a:rPr lang="en-US" sz="1600" i="1">
                <a:solidFill>
                  <a:srgbClr val="FF3300"/>
                </a:solidFill>
              </a:rPr>
              <a:t>Mfg	Mfr(</a:t>
            </a:r>
            <a:r>
              <a:rPr lang="en-US" sz="1600" i="1" u="sng">
                <a:solidFill>
                  <a:srgbClr val="FF3300"/>
                </a:solidFill>
              </a:rPr>
              <a:t>ManufacturerID</a:t>
            </a:r>
            <a:r>
              <a:rPr lang="en-US" sz="1600" i="1">
                <a:solidFill>
                  <a:srgbClr val="FF3300"/>
                </a:solidFill>
              </a:rPr>
              <a:t>, Name, Phone, </a:t>
            </a:r>
            <a:r>
              <a:rPr lang="en-US" sz="1600" i="1"/>
              <a:t>Contact</a:t>
            </a:r>
            <a:r>
              <a:rPr lang="en-US" sz="1600" i="1">
                <a:solidFill>
                  <a:srgbClr val="FF3300"/>
                </a:solidFill>
                <a:effectLst>
                  <a:outerShdw blurRad="38100" dist="38100" dir="2700000" algn="tl">
                    <a:srgbClr val="000000"/>
                  </a:outerShdw>
                </a:effectLst>
              </a:rPr>
              <a:t>,</a:t>
            </a:r>
            <a:r>
              <a:rPr lang="en-US" sz="1600" i="1">
                <a:solidFill>
                  <a:srgbClr val="FF3300"/>
                </a:solidFill>
              </a:rPr>
              <a:t> BalanceDue)</a:t>
            </a:r>
          </a:p>
          <a:p>
            <a:pPr>
              <a:tabLst>
                <a:tab pos="571500" algn="l"/>
              </a:tabLst>
            </a:pPr>
            <a:r>
              <a:rPr lang="en-US" sz="1600" i="1">
                <a:solidFill>
                  <a:srgbClr val="FF3300"/>
                </a:solidFill>
              </a:rPr>
              <a:t>Comp	Mfr(</a:t>
            </a:r>
            <a:r>
              <a:rPr lang="en-US" sz="1600" i="1" u="sng">
                <a:solidFill>
                  <a:srgbClr val="FF3300"/>
                </a:solidFill>
              </a:rPr>
              <a:t>ManufacturerID</a:t>
            </a:r>
            <a:r>
              <a:rPr lang="en-US" sz="1600" i="1">
                <a:solidFill>
                  <a:srgbClr val="FF3300"/>
                </a:solidFill>
              </a:rPr>
              <a:t>, Name, Phone, Contact, Address, </a:t>
            </a:r>
            <a:r>
              <a:rPr lang="en-US" sz="1600" i="1"/>
              <a:t>ZipCode</a:t>
            </a:r>
            <a:r>
              <a:rPr lang="en-US" sz="1600" i="1">
                <a:solidFill>
                  <a:srgbClr val="FF3300"/>
                </a:solidFill>
              </a:rPr>
              <a:t>, CityID)</a:t>
            </a:r>
          </a:p>
        </p:txBody>
      </p:sp>
      <p:sp>
        <p:nvSpPr>
          <p:cNvPr id="1048580" name="Text Box 4"/>
          <p:cNvSpPr txBox="1">
            <a:spLocks noChangeArrowheads="1"/>
          </p:cNvSpPr>
          <p:nvPr/>
        </p:nvSpPr>
        <p:spPr bwMode="auto">
          <a:xfrm>
            <a:off x="2686050" y="1736725"/>
            <a:ext cx="3892550" cy="396875"/>
          </a:xfrm>
          <a:prstGeom prst="rect">
            <a:avLst/>
          </a:prstGeom>
          <a:solidFill>
            <a:srgbClr val="FF9900"/>
          </a:solidFill>
          <a:ln w="12700">
            <a:noFill/>
            <a:miter lim="800000"/>
            <a:headEnd/>
            <a:tailEnd/>
          </a:ln>
          <a:effectLst/>
        </p:spPr>
        <p:txBody>
          <a:bodyPr wrap="none" anchor="ctr">
            <a:spAutoFit/>
          </a:bodyPr>
          <a:lstStyle/>
          <a:p>
            <a:r>
              <a:rPr lang="en-US" i="1">
                <a:solidFill>
                  <a:srgbClr val="009900"/>
                </a:solidFill>
              </a:rPr>
              <a:t>Duplicate Manufacturer tables:</a:t>
            </a:r>
          </a:p>
        </p:txBody>
      </p:sp>
      <p:sp>
        <p:nvSpPr>
          <p:cNvPr id="1048581" name="Text Box 5"/>
          <p:cNvSpPr txBox="1">
            <a:spLocks noChangeArrowheads="1"/>
          </p:cNvSpPr>
          <p:nvPr/>
        </p:nvSpPr>
        <p:spPr bwMode="auto">
          <a:xfrm>
            <a:off x="1219200" y="3505200"/>
            <a:ext cx="6640513" cy="1311275"/>
          </a:xfrm>
          <a:prstGeom prst="rect">
            <a:avLst/>
          </a:prstGeom>
          <a:solidFill>
            <a:srgbClr val="FF9900"/>
          </a:solidFill>
          <a:ln w="12700">
            <a:noFill/>
            <a:miter lim="800000"/>
            <a:headEnd/>
            <a:tailEnd/>
          </a:ln>
          <a:effectLst/>
        </p:spPr>
        <p:txBody>
          <a:bodyPr wrap="none" anchor="ctr">
            <a:spAutoFit/>
          </a:bodyPr>
          <a:lstStyle/>
          <a:p>
            <a:r>
              <a:rPr lang="en-US" i="1"/>
              <a:t>Note that each form can lead to duplicate tables.</a:t>
            </a:r>
          </a:p>
          <a:p>
            <a:r>
              <a:rPr lang="en-US" i="1"/>
              <a:t>Look for tables with the same keys, but do not expect</a:t>
            </a:r>
          </a:p>
          <a:p>
            <a:r>
              <a:rPr lang="en-US" i="1"/>
              <a:t>them to be named exactly alike.</a:t>
            </a:r>
          </a:p>
          <a:p>
            <a:r>
              <a:rPr lang="en-US" i="1"/>
              <a:t>Find all of the data and combine it into one table.</a:t>
            </a:r>
          </a:p>
        </p:txBody>
      </p:sp>
      <p:sp>
        <p:nvSpPr>
          <p:cNvPr id="1048582" name="Rectangle 6"/>
          <p:cNvSpPr>
            <a:spLocks noChangeArrowheads="1"/>
          </p:cNvSpPr>
          <p:nvPr/>
        </p:nvSpPr>
        <p:spPr bwMode="auto">
          <a:xfrm>
            <a:off x="946150" y="5105400"/>
            <a:ext cx="7105650" cy="641350"/>
          </a:xfrm>
          <a:prstGeom prst="rect">
            <a:avLst/>
          </a:prstGeom>
          <a:solidFill>
            <a:srgbClr val="FF9900"/>
          </a:solidFill>
          <a:ln w="12700">
            <a:noFill/>
            <a:miter lim="800000"/>
            <a:headEnd/>
            <a:tailEnd/>
          </a:ln>
          <a:effectLst/>
        </p:spPr>
        <p:txBody>
          <a:bodyPr wrap="none" anchor="ctr">
            <a:spAutoFit/>
          </a:bodyPr>
          <a:lstStyle/>
          <a:p>
            <a:pPr algn="ctr"/>
            <a:r>
              <a:rPr lang="en-US" sz="1800" i="1"/>
              <a:t>Manufacturer(</a:t>
            </a:r>
            <a:r>
              <a:rPr lang="en-US" sz="1800" i="1" u="sng"/>
              <a:t>ManufacturerID</a:t>
            </a:r>
            <a:r>
              <a:rPr lang="en-US" sz="1800" i="1"/>
              <a:t>, Name, Contact, Address, Phone, </a:t>
            </a:r>
          </a:p>
          <a:p>
            <a:pPr algn="ctr"/>
            <a:r>
              <a:rPr lang="en-US" sz="1800" i="1"/>
              <a:t>	Address, CityID, |ZipCode, CurrentBalance)</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0626" name="Rectangle 2"/>
          <p:cNvSpPr>
            <a:spLocks noGrp="1" noChangeArrowheads="1"/>
          </p:cNvSpPr>
          <p:nvPr>
            <p:ph type="title"/>
          </p:nvPr>
        </p:nvSpPr>
        <p:spPr/>
        <p:txBody>
          <a:bodyPr/>
          <a:lstStyle/>
          <a:p>
            <a:r>
              <a:rPr lang="en-US"/>
              <a:t>RT Example: Integrated Tables</a:t>
            </a:r>
          </a:p>
        </p:txBody>
      </p:sp>
      <p:sp>
        <p:nvSpPr>
          <p:cNvPr id="1050627" name="Rectangle 3"/>
          <p:cNvSpPr>
            <a:spLocks noChangeArrowheads="1"/>
          </p:cNvSpPr>
          <p:nvPr/>
        </p:nvSpPr>
        <p:spPr bwMode="auto">
          <a:xfrm>
            <a:off x="762000" y="1447800"/>
            <a:ext cx="7678738" cy="4838700"/>
          </a:xfrm>
          <a:prstGeom prst="rect">
            <a:avLst/>
          </a:prstGeom>
          <a:noFill/>
          <a:ln w="9525">
            <a:noFill/>
            <a:miter lim="800000"/>
            <a:headEnd/>
            <a:tailEnd/>
          </a:ln>
          <a:effectLst/>
        </p:spPr>
        <p:txBody>
          <a:bodyPr wrap="none" lIns="92075" tIns="46038" rIns="92075" bIns="46038">
            <a:spAutoFit/>
          </a:bodyPr>
          <a:lstStyle/>
          <a:p>
            <a:pPr>
              <a:spcAft>
                <a:spcPct val="25000"/>
              </a:spcAft>
            </a:pPr>
            <a:r>
              <a:rPr lang="en-US" sz="1400"/>
              <a:t>Bicycle(</a:t>
            </a:r>
            <a:r>
              <a:rPr lang="en-US" sz="1400" u="sng"/>
              <a:t>SerialNumber</a:t>
            </a:r>
            <a:r>
              <a:rPr lang="en-US" sz="1400"/>
              <a:t>, Model, Construction, FrameSize, TopTube, ChainStay, HeadTube, </a:t>
            </a:r>
          </a:p>
          <a:p>
            <a:pPr>
              <a:spcAft>
                <a:spcPct val="25000"/>
              </a:spcAft>
            </a:pPr>
            <a:r>
              <a:rPr lang="en-US" sz="1400"/>
              <a:t>	SeatTube,	PaintID, ColorStyle, CustomName, LetterStyle, EmpFrame, </a:t>
            </a:r>
          </a:p>
          <a:p>
            <a:pPr>
              <a:spcAft>
                <a:spcPct val="25000"/>
              </a:spcAft>
            </a:pPr>
            <a:r>
              <a:rPr lang="en-US" sz="1400"/>
              <a:t>	EmpPaint, BuildDate, ShipDate)</a:t>
            </a:r>
          </a:p>
          <a:p>
            <a:pPr>
              <a:spcAft>
                <a:spcPct val="25000"/>
              </a:spcAft>
            </a:pPr>
            <a:r>
              <a:rPr lang="en-US" sz="1400"/>
              <a:t>Paint(</a:t>
            </a:r>
            <a:r>
              <a:rPr lang="en-US" sz="1400" u="sng"/>
              <a:t>PaintID</a:t>
            </a:r>
            <a:r>
              <a:rPr lang="en-US" sz="1400"/>
              <a:t>, ColorList)</a:t>
            </a:r>
          </a:p>
          <a:p>
            <a:pPr>
              <a:spcAft>
                <a:spcPct val="25000"/>
              </a:spcAft>
            </a:pPr>
            <a:r>
              <a:rPr lang="en-US" sz="1400"/>
              <a:t>BikeTubes(</a:t>
            </a:r>
            <a:r>
              <a:rPr lang="en-US" sz="1400" u="sng"/>
              <a:t>SerialNumber</a:t>
            </a:r>
            <a:r>
              <a:rPr lang="en-US" sz="1400"/>
              <a:t>, </a:t>
            </a:r>
            <a:r>
              <a:rPr lang="en-US" sz="1400" u="sng"/>
              <a:t>TubeID</a:t>
            </a:r>
            <a:r>
              <a:rPr lang="en-US" sz="1400"/>
              <a:t>, Quantity)</a:t>
            </a:r>
          </a:p>
          <a:p>
            <a:pPr>
              <a:spcAft>
                <a:spcPct val="25000"/>
              </a:spcAft>
            </a:pPr>
            <a:r>
              <a:rPr lang="en-US" sz="1400"/>
              <a:t>TubeMaterial(</a:t>
            </a:r>
            <a:r>
              <a:rPr lang="en-US" sz="1400" u="sng"/>
              <a:t>TubeID</a:t>
            </a:r>
            <a:r>
              <a:rPr lang="en-US" sz="1400"/>
              <a:t>, Type, Material, Description)</a:t>
            </a:r>
          </a:p>
          <a:p>
            <a:pPr>
              <a:spcAft>
                <a:spcPct val="25000"/>
              </a:spcAft>
            </a:pPr>
            <a:r>
              <a:rPr lang="en-US" sz="1400"/>
              <a:t>BikeParts(</a:t>
            </a:r>
            <a:r>
              <a:rPr lang="en-US" sz="1400" u="sng"/>
              <a:t>SerialNumber</a:t>
            </a:r>
            <a:r>
              <a:rPr lang="en-US" sz="1400"/>
              <a:t>, </a:t>
            </a:r>
            <a:r>
              <a:rPr lang="en-US" sz="1400" u="sng"/>
              <a:t>ComponentID</a:t>
            </a:r>
            <a:r>
              <a:rPr lang="en-US" sz="1400"/>
              <a:t>, SubstID, Quantity, DateInstalled, EmpInstalled)</a:t>
            </a:r>
          </a:p>
          <a:p>
            <a:pPr>
              <a:spcAft>
                <a:spcPct val="25000"/>
              </a:spcAft>
            </a:pPr>
            <a:r>
              <a:rPr lang="en-US" sz="1400"/>
              <a:t>Component(</a:t>
            </a:r>
            <a:r>
              <a:rPr lang="en-US" sz="1400" u="sng"/>
              <a:t>ComponentID</a:t>
            </a:r>
            <a:r>
              <a:rPr lang="en-US" sz="1400"/>
              <a:t>, ProductNumber, BikeType, Category, Length, Height, Width,</a:t>
            </a:r>
          </a:p>
          <a:p>
            <a:pPr>
              <a:spcAft>
                <a:spcPct val="25000"/>
              </a:spcAft>
            </a:pPr>
            <a:r>
              <a:rPr lang="en-US" sz="1400"/>
              <a:t>	Weight, ListPrice, Description, QOH, ManufacturerID)</a:t>
            </a:r>
          </a:p>
          <a:p>
            <a:pPr>
              <a:spcAft>
                <a:spcPct val="25000"/>
              </a:spcAft>
            </a:pPr>
            <a:r>
              <a:rPr lang="en-US" sz="1400"/>
              <a:t>PurchaseOrder(</a:t>
            </a:r>
            <a:r>
              <a:rPr lang="en-US" sz="1400" u="sng"/>
              <a:t>PurchaseID</a:t>
            </a:r>
            <a:r>
              <a:rPr lang="en-US" sz="1400"/>
              <a:t>, PODate, EmployeeID, ManufacturerID, </a:t>
            </a:r>
          </a:p>
          <a:p>
            <a:pPr>
              <a:spcAft>
                <a:spcPct val="25000"/>
              </a:spcAft>
            </a:pPr>
            <a:r>
              <a:rPr lang="en-US" sz="1400"/>
              <a:t>	ShipReceiveDate, ShippingCost, Discount)</a:t>
            </a:r>
          </a:p>
          <a:p>
            <a:pPr>
              <a:spcAft>
                <a:spcPct val="25000"/>
              </a:spcAft>
            </a:pPr>
            <a:r>
              <a:rPr lang="en-US" sz="1400"/>
              <a:t>PurchaseItem(</a:t>
            </a:r>
            <a:r>
              <a:rPr lang="en-US" sz="1400" u="sng"/>
              <a:t>PurchaseID</a:t>
            </a:r>
            <a:r>
              <a:rPr lang="en-US" sz="1400"/>
              <a:t>, </a:t>
            </a:r>
            <a:r>
              <a:rPr lang="en-US" sz="1400" u="sng"/>
              <a:t>ComponentID</a:t>
            </a:r>
            <a:r>
              <a:rPr lang="en-US" sz="1400"/>
              <a:t>, Quantity, PricePaid, ReceivedQuantity)</a:t>
            </a:r>
          </a:p>
          <a:p>
            <a:pPr>
              <a:spcAft>
                <a:spcPct val="25000"/>
              </a:spcAft>
            </a:pPr>
            <a:r>
              <a:rPr lang="en-US" sz="1400"/>
              <a:t>Employee(</a:t>
            </a:r>
            <a:r>
              <a:rPr lang="en-US" sz="1400" u="sng"/>
              <a:t>EmployeeID</a:t>
            </a:r>
            <a:r>
              <a:rPr lang="en-US" sz="1400"/>
              <a:t>, FirstName, LastName)</a:t>
            </a:r>
          </a:p>
          <a:p>
            <a:pPr>
              <a:spcAft>
                <a:spcPct val="25000"/>
              </a:spcAft>
            </a:pPr>
            <a:r>
              <a:rPr lang="en-US" sz="1400"/>
              <a:t>Manufacturer(</a:t>
            </a:r>
            <a:r>
              <a:rPr lang="en-US" sz="1400" u="sng"/>
              <a:t>ManufacturerID</a:t>
            </a:r>
            <a:r>
              <a:rPr lang="en-US" sz="1400"/>
              <a:t>, Name, Contact, Address, Phone, </a:t>
            </a:r>
          </a:p>
          <a:p>
            <a:pPr>
              <a:spcAft>
                <a:spcPct val="25000"/>
              </a:spcAft>
            </a:pPr>
            <a:r>
              <a:rPr lang="en-US" sz="1400"/>
              <a:t>	CityID, ZipCode, CurrentBalance)</a:t>
            </a:r>
          </a:p>
          <a:p>
            <a:pPr>
              <a:spcAft>
                <a:spcPct val="25000"/>
              </a:spcAft>
            </a:pPr>
            <a:r>
              <a:rPr lang="en-US" sz="1400"/>
              <a:t>ManufacturerTransaction(</a:t>
            </a:r>
            <a:r>
              <a:rPr lang="en-US" sz="1400" u="sng"/>
              <a:t>ManufacturerID</a:t>
            </a:r>
            <a:r>
              <a:rPr lang="en-US" sz="1400"/>
              <a:t>, </a:t>
            </a:r>
            <a:r>
              <a:rPr lang="en-US" sz="1400" u="sng"/>
              <a:t>TransactionDate</a:t>
            </a:r>
            <a:r>
              <a:rPr lang="en-US" sz="1400"/>
              <a:t>, EmployeeID, Amount, </a:t>
            </a:r>
          </a:p>
          <a:p>
            <a:pPr>
              <a:spcAft>
                <a:spcPct val="25000"/>
              </a:spcAft>
            </a:pPr>
            <a:r>
              <a:rPr lang="en-US" sz="1400"/>
              <a:t>	Description, </a:t>
            </a:r>
            <a:r>
              <a:rPr lang="en-US" sz="1400">
                <a:solidFill>
                  <a:srgbClr val="FF3300"/>
                </a:solidFill>
              </a:rPr>
              <a:t>Reference</a:t>
            </a:r>
            <a:r>
              <a:rPr lang="en-US" sz="1400"/>
              <a:t>)</a:t>
            </a:r>
          </a:p>
          <a:p>
            <a:pPr>
              <a:spcAft>
                <a:spcPct val="25000"/>
              </a:spcAft>
            </a:pPr>
            <a:r>
              <a:rPr lang="en-US" sz="1400"/>
              <a:t>City(</a:t>
            </a:r>
            <a:r>
              <a:rPr lang="en-US" sz="1400" u="sng"/>
              <a:t>CityID</a:t>
            </a:r>
            <a:r>
              <a:rPr lang="en-US" sz="1400"/>
              <a:t>, City, State, ZipCode, AreaCode)</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2674" name="Rectangle 2"/>
          <p:cNvSpPr>
            <a:spLocks noChangeArrowheads="1"/>
          </p:cNvSpPr>
          <p:nvPr/>
        </p:nvSpPr>
        <p:spPr bwMode="auto">
          <a:xfrm>
            <a:off x="0" y="0"/>
            <a:ext cx="9144000" cy="6858000"/>
          </a:xfrm>
          <a:prstGeom prst="rect">
            <a:avLst/>
          </a:prstGeom>
          <a:solidFill>
            <a:schemeClr val="bg1"/>
          </a:solidFill>
          <a:ln w="12700" algn="ctr">
            <a:solidFill>
              <a:schemeClr val="tx1"/>
            </a:solidFill>
            <a:miter lim="800000"/>
            <a:headEnd/>
            <a:tailEnd/>
          </a:ln>
          <a:effectLst/>
        </p:spPr>
        <p:txBody>
          <a:bodyPr wrap="none" anchor="ctr">
            <a:spAutoFit/>
          </a:bodyPr>
          <a:lstStyle/>
          <a:p>
            <a:endParaRPr lang="en-US"/>
          </a:p>
        </p:txBody>
      </p:sp>
      <p:grpSp>
        <p:nvGrpSpPr>
          <p:cNvPr id="1052675" name="Group 3"/>
          <p:cNvGrpSpPr>
            <a:grpSpLocks/>
          </p:cNvGrpSpPr>
          <p:nvPr/>
        </p:nvGrpSpPr>
        <p:grpSpPr bwMode="auto">
          <a:xfrm>
            <a:off x="76200" y="130175"/>
            <a:ext cx="8991600" cy="6546850"/>
            <a:chOff x="48" y="82"/>
            <a:chExt cx="5664" cy="4124"/>
          </a:xfrm>
        </p:grpSpPr>
        <p:sp>
          <p:nvSpPr>
            <p:cNvPr id="1052676" name="Line 4"/>
            <p:cNvSpPr>
              <a:spLocks noChangeShapeType="1"/>
            </p:cNvSpPr>
            <p:nvPr/>
          </p:nvSpPr>
          <p:spPr bwMode="auto">
            <a:xfrm>
              <a:off x="3216" y="758"/>
              <a:ext cx="1824" cy="1"/>
            </a:xfrm>
            <a:prstGeom prst="line">
              <a:avLst/>
            </a:prstGeom>
            <a:noFill/>
            <a:ln w="9525">
              <a:solidFill>
                <a:schemeClr val="tx1"/>
              </a:solidFill>
              <a:round/>
              <a:headEnd/>
              <a:tailEnd/>
            </a:ln>
            <a:effectLst/>
          </p:spPr>
          <p:txBody>
            <a:bodyPr/>
            <a:lstStyle/>
            <a:p>
              <a:endParaRPr lang="en-US"/>
            </a:p>
          </p:txBody>
        </p:sp>
        <p:sp>
          <p:nvSpPr>
            <p:cNvPr id="1052677" name="Freeform 5"/>
            <p:cNvSpPr>
              <a:spLocks/>
            </p:cNvSpPr>
            <p:nvPr/>
          </p:nvSpPr>
          <p:spPr bwMode="auto">
            <a:xfrm>
              <a:off x="1488" y="710"/>
              <a:ext cx="1968" cy="864"/>
            </a:xfrm>
            <a:custGeom>
              <a:avLst/>
              <a:gdLst/>
              <a:ahLst/>
              <a:cxnLst>
                <a:cxn ang="0">
                  <a:pos x="0" y="0"/>
                </a:cxn>
                <a:cxn ang="0">
                  <a:pos x="144" y="0"/>
                </a:cxn>
                <a:cxn ang="0">
                  <a:pos x="1872" y="864"/>
                </a:cxn>
                <a:cxn ang="0">
                  <a:pos x="1968" y="864"/>
                </a:cxn>
              </a:cxnLst>
              <a:rect l="0" t="0" r="r" b="b"/>
              <a:pathLst>
                <a:path w="1968" h="864">
                  <a:moveTo>
                    <a:pt x="0" y="0"/>
                  </a:moveTo>
                  <a:lnTo>
                    <a:pt x="144" y="0"/>
                  </a:lnTo>
                  <a:lnTo>
                    <a:pt x="1872" y="864"/>
                  </a:lnTo>
                  <a:lnTo>
                    <a:pt x="1968" y="864"/>
                  </a:lnTo>
                </a:path>
              </a:pathLst>
            </a:custGeom>
            <a:noFill/>
            <a:ln w="9525">
              <a:solidFill>
                <a:schemeClr val="tx1"/>
              </a:solidFill>
              <a:round/>
              <a:headEnd/>
              <a:tailEnd/>
            </a:ln>
            <a:effectLst/>
          </p:spPr>
          <p:txBody>
            <a:bodyPr/>
            <a:lstStyle/>
            <a:p>
              <a:endParaRPr lang="en-US"/>
            </a:p>
          </p:txBody>
        </p:sp>
        <p:sp>
          <p:nvSpPr>
            <p:cNvPr id="1052678" name="Freeform 6"/>
            <p:cNvSpPr>
              <a:spLocks/>
            </p:cNvSpPr>
            <p:nvPr/>
          </p:nvSpPr>
          <p:spPr bwMode="auto">
            <a:xfrm>
              <a:off x="1488" y="1766"/>
              <a:ext cx="1200" cy="720"/>
            </a:xfrm>
            <a:custGeom>
              <a:avLst/>
              <a:gdLst/>
              <a:ahLst/>
              <a:cxnLst>
                <a:cxn ang="0">
                  <a:pos x="0" y="0"/>
                </a:cxn>
                <a:cxn ang="0">
                  <a:pos x="192" y="0"/>
                </a:cxn>
                <a:cxn ang="0">
                  <a:pos x="1104" y="720"/>
                </a:cxn>
                <a:cxn ang="0">
                  <a:pos x="1200" y="720"/>
                </a:cxn>
              </a:cxnLst>
              <a:rect l="0" t="0" r="r" b="b"/>
              <a:pathLst>
                <a:path w="1200" h="720">
                  <a:moveTo>
                    <a:pt x="0" y="0"/>
                  </a:moveTo>
                  <a:lnTo>
                    <a:pt x="192" y="0"/>
                  </a:lnTo>
                  <a:lnTo>
                    <a:pt x="1104" y="720"/>
                  </a:lnTo>
                  <a:lnTo>
                    <a:pt x="1200" y="720"/>
                  </a:lnTo>
                </a:path>
              </a:pathLst>
            </a:custGeom>
            <a:noFill/>
            <a:ln w="9525">
              <a:solidFill>
                <a:schemeClr val="tx1"/>
              </a:solidFill>
              <a:round/>
              <a:headEnd/>
              <a:tailEnd/>
            </a:ln>
            <a:effectLst/>
          </p:spPr>
          <p:txBody>
            <a:bodyPr/>
            <a:lstStyle/>
            <a:p>
              <a:endParaRPr lang="en-US"/>
            </a:p>
          </p:txBody>
        </p:sp>
        <p:sp>
          <p:nvSpPr>
            <p:cNvPr id="1052679" name="Line 7"/>
            <p:cNvSpPr>
              <a:spLocks noChangeShapeType="1"/>
            </p:cNvSpPr>
            <p:nvPr/>
          </p:nvSpPr>
          <p:spPr bwMode="auto">
            <a:xfrm>
              <a:off x="1488" y="710"/>
              <a:ext cx="1920" cy="1"/>
            </a:xfrm>
            <a:prstGeom prst="line">
              <a:avLst/>
            </a:prstGeom>
            <a:noFill/>
            <a:ln w="9525">
              <a:solidFill>
                <a:schemeClr val="tx1"/>
              </a:solidFill>
              <a:round/>
              <a:headEnd/>
              <a:tailEnd/>
            </a:ln>
            <a:effectLst/>
          </p:spPr>
          <p:txBody>
            <a:bodyPr/>
            <a:lstStyle/>
            <a:p>
              <a:endParaRPr lang="en-US"/>
            </a:p>
          </p:txBody>
        </p:sp>
        <p:sp>
          <p:nvSpPr>
            <p:cNvPr id="1052680" name="Line 8"/>
            <p:cNvSpPr>
              <a:spLocks noChangeShapeType="1"/>
            </p:cNvSpPr>
            <p:nvPr/>
          </p:nvSpPr>
          <p:spPr bwMode="auto">
            <a:xfrm>
              <a:off x="1488" y="662"/>
              <a:ext cx="1152" cy="1"/>
            </a:xfrm>
            <a:prstGeom prst="line">
              <a:avLst/>
            </a:prstGeom>
            <a:noFill/>
            <a:ln w="9525">
              <a:solidFill>
                <a:schemeClr val="tx1"/>
              </a:solidFill>
              <a:round/>
              <a:headEnd/>
              <a:tailEnd/>
            </a:ln>
            <a:effectLst/>
          </p:spPr>
          <p:txBody>
            <a:bodyPr/>
            <a:lstStyle/>
            <a:p>
              <a:endParaRPr lang="en-US"/>
            </a:p>
          </p:txBody>
        </p:sp>
        <p:sp>
          <p:nvSpPr>
            <p:cNvPr id="1052681" name="Text Box 9"/>
            <p:cNvSpPr txBox="1">
              <a:spLocks noChangeArrowheads="1"/>
            </p:cNvSpPr>
            <p:nvPr/>
          </p:nvSpPr>
          <p:spPr bwMode="auto">
            <a:xfrm>
              <a:off x="48" y="272"/>
              <a:ext cx="528" cy="682"/>
            </a:xfrm>
            <a:prstGeom prst="rect">
              <a:avLst/>
            </a:prstGeom>
            <a:noFill/>
            <a:ln w="12700" algn="ctr">
              <a:solidFill>
                <a:schemeClr val="bg2"/>
              </a:solidFill>
              <a:miter lim="800000"/>
              <a:headEnd/>
              <a:tailEnd/>
            </a:ln>
            <a:effectLst/>
          </p:spPr>
          <p:txBody>
            <a:bodyPr>
              <a:spAutoFit/>
            </a:bodyPr>
            <a:lstStyle/>
            <a:p>
              <a:r>
                <a:rPr lang="en-US" sz="800">
                  <a:cs typeface="Arial" charset="0"/>
                </a:rPr>
                <a:t>CustomerID</a:t>
              </a:r>
              <a:endParaRPr lang="en-US" sz="800" b="0">
                <a:cs typeface="Arial" charset="0"/>
              </a:endParaRPr>
            </a:p>
            <a:p>
              <a:r>
                <a:rPr lang="en-US" sz="800" b="0">
                  <a:cs typeface="Arial" charset="0"/>
                </a:rPr>
                <a:t>Phone</a:t>
              </a:r>
            </a:p>
            <a:p>
              <a:r>
                <a:rPr lang="en-US" sz="800" b="0">
                  <a:cs typeface="Arial" charset="0"/>
                </a:rPr>
                <a:t>FirstName</a:t>
              </a:r>
            </a:p>
            <a:p>
              <a:r>
                <a:rPr lang="en-US" sz="800" b="0">
                  <a:cs typeface="Arial" charset="0"/>
                </a:rPr>
                <a:t>LastName</a:t>
              </a:r>
            </a:p>
            <a:p>
              <a:r>
                <a:rPr lang="en-US" sz="800" b="0">
                  <a:cs typeface="Arial" charset="0"/>
                </a:rPr>
                <a:t>Address</a:t>
              </a:r>
            </a:p>
            <a:p>
              <a:r>
                <a:rPr lang="en-US" sz="800" b="0">
                  <a:cs typeface="Arial" charset="0"/>
                </a:rPr>
                <a:t>ZipCode</a:t>
              </a:r>
            </a:p>
            <a:p>
              <a:r>
                <a:rPr lang="en-US" sz="800" b="0">
                  <a:cs typeface="Arial" charset="0"/>
                </a:rPr>
                <a:t>CityID</a:t>
              </a:r>
            </a:p>
            <a:p>
              <a:r>
                <a:rPr lang="en-US" sz="800" b="0">
                  <a:cs typeface="Arial" charset="0"/>
                </a:rPr>
                <a:t>BalanceDue</a:t>
              </a:r>
              <a:endParaRPr lang="en-US" sz="800">
                <a:cs typeface="Arial" charset="0"/>
              </a:endParaRPr>
            </a:p>
          </p:txBody>
        </p:sp>
        <p:sp>
          <p:nvSpPr>
            <p:cNvPr id="1052682" name="Rectangle 10"/>
            <p:cNvSpPr>
              <a:spLocks noChangeArrowheads="1"/>
            </p:cNvSpPr>
            <p:nvPr/>
          </p:nvSpPr>
          <p:spPr bwMode="auto">
            <a:xfrm>
              <a:off x="48" y="96"/>
              <a:ext cx="528" cy="176"/>
            </a:xfrm>
            <a:prstGeom prst="rect">
              <a:avLst/>
            </a:prstGeom>
            <a:solidFill>
              <a:schemeClr val="accent1"/>
            </a:solidFill>
            <a:ln w="12700" algn="ctr">
              <a:solidFill>
                <a:schemeClr val="tx1"/>
              </a:solidFill>
              <a:miter lim="800000"/>
              <a:headEnd/>
              <a:tailEnd/>
            </a:ln>
            <a:effectLst/>
          </p:spPr>
          <p:txBody>
            <a:bodyPr wrap="none" anchor="ctr"/>
            <a:lstStyle/>
            <a:p>
              <a:pPr algn="ctr">
                <a:spcBef>
                  <a:spcPct val="50000"/>
                </a:spcBef>
              </a:pPr>
              <a:r>
                <a:rPr lang="en-US" sz="800" b="0">
                  <a:cs typeface="Arial" charset="0"/>
                </a:rPr>
                <a:t>Customer</a:t>
              </a:r>
            </a:p>
          </p:txBody>
        </p:sp>
        <p:sp>
          <p:nvSpPr>
            <p:cNvPr id="1052683" name="Text Box 11"/>
            <p:cNvSpPr txBox="1">
              <a:spLocks noChangeArrowheads="1"/>
            </p:cNvSpPr>
            <p:nvPr/>
          </p:nvSpPr>
          <p:spPr bwMode="auto">
            <a:xfrm>
              <a:off x="48" y="1520"/>
              <a:ext cx="528" cy="528"/>
            </a:xfrm>
            <a:prstGeom prst="rect">
              <a:avLst/>
            </a:prstGeom>
            <a:noFill/>
            <a:ln w="12700" algn="ctr">
              <a:solidFill>
                <a:schemeClr val="bg2"/>
              </a:solidFill>
              <a:miter lim="800000"/>
              <a:headEnd/>
              <a:tailEnd/>
            </a:ln>
            <a:effectLst/>
          </p:spPr>
          <p:txBody>
            <a:bodyPr>
              <a:spAutoFit/>
            </a:bodyPr>
            <a:lstStyle/>
            <a:p>
              <a:r>
                <a:rPr lang="en-US" sz="800">
                  <a:cs typeface="Arial" charset="0"/>
                </a:rPr>
                <a:t>CustomerID</a:t>
              </a:r>
              <a:endParaRPr lang="en-US" sz="800" b="0">
                <a:cs typeface="Arial" charset="0"/>
              </a:endParaRPr>
            </a:p>
            <a:p>
              <a:r>
                <a:rPr lang="en-US" sz="800">
                  <a:cs typeface="Arial" charset="0"/>
                </a:rPr>
                <a:t>TransDate</a:t>
              </a:r>
              <a:endParaRPr lang="en-US" sz="800" b="0">
                <a:cs typeface="Arial" charset="0"/>
              </a:endParaRPr>
            </a:p>
            <a:p>
              <a:r>
                <a:rPr lang="en-US" sz="800" b="0">
                  <a:cs typeface="Arial" charset="0"/>
                </a:rPr>
                <a:t>EmployeeID</a:t>
              </a:r>
            </a:p>
            <a:p>
              <a:r>
                <a:rPr lang="en-US" sz="800" b="0">
                  <a:cs typeface="Arial" charset="0"/>
                </a:rPr>
                <a:t>Amount</a:t>
              </a:r>
            </a:p>
            <a:p>
              <a:r>
                <a:rPr lang="en-US" sz="800" b="0">
                  <a:cs typeface="Arial" charset="0"/>
                </a:rPr>
                <a:t>Description</a:t>
              </a:r>
            </a:p>
            <a:p>
              <a:r>
                <a:rPr lang="en-US" sz="800" b="0">
                  <a:cs typeface="Arial" charset="0"/>
                </a:rPr>
                <a:t>Reference</a:t>
              </a:r>
              <a:endParaRPr lang="en-US" sz="800">
                <a:cs typeface="Arial" charset="0"/>
              </a:endParaRPr>
            </a:p>
          </p:txBody>
        </p:sp>
        <p:sp>
          <p:nvSpPr>
            <p:cNvPr id="1052684" name="Rectangle 12"/>
            <p:cNvSpPr>
              <a:spLocks noChangeArrowheads="1"/>
            </p:cNvSpPr>
            <p:nvPr/>
          </p:nvSpPr>
          <p:spPr bwMode="auto">
            <a:xfrm>
              <a:off x="48" y="1344"/>
              <a:ext cx="528" cy="176"/>
            </a:xfrm>
            <a:prstGeom prst="rect">
              <a:avLst/>
            </a:prstGeom>
            <a:solidFill>
              <a:schemeClr val="accent1"/>
            </a:solidFill>
            <a:ln w="12700" algn="ctr">
              <a:solidFill>
                <a:schemeClr val="tx1"/>
              </a:solidFill>
              <a:miter lim="800000"/>
              <a:headEnd/>
              <a:tailEnd/>
            </a:ln>
            <a:effectLst/>
          </p:spPr>
          <p:txBody>
            <a:bodyPr wrap="none" anchor="ctr"/>
            <a:lstStyle/>
            <a:p>
              <a:pPr algn="ctr">
                <a:spcBef>
                  <a:spcPct val="50000"/>
                </a:spcBef>
              </a:pPr>
              <a:r>
                <a:rPr lang="en-US" sz="800" b="0">
                  <a:cs typeface="Arial" charset="0"/>
                </a:rPr>
                <a:t>CustomerTrans</a:t>
              </a:r>
            </a:p>
          </p:txBody>
        </p:sp>
        <p:sp>
          <p:nvSpPr>
            <p:cNvPr id="1052685" name="Text Box 13"/>
            <p:cNvSpPr txBox="1">
              <a:spLocks noChangeArrowheads="1"/>
            </p:cNvSpPr>
            <p:nvPr/>
          </p:nvSpPr>
          <p:spPr bwMode="auto">
            <a:xfrm>
              <a:off x="48" y="2942"/>
              <a:ext cx="672" cy="682"/>
            </a:xfrm>
            <a:prstGeom prst="rect">
              <a:avLst/>
            </a:prstGeom>
            <a:noFill/>
            <a:ln w="12700" algn="ctr">
              <a:solidFill>
                <a:schemeClr val="bg2"/>
              </a:solidFill>
              <a:miter lim="800000"/>
              <a:headEnd/>
              <a:tailEnd/>
            </a:ln>
            <a:effectLst/>
          </p:spPr>
          <p:txBody>
            <a:bodyPr>
              <a:spAutoFit/>
            </a:bodyPr>
            <a:lstStyle/>
            <a:p>
              <a:r>
                <a:rPr lang="en-US" sz="800">
                  <a:cs typeface="Arial" charset="0"/>
                </a:rPr>
                <a:t>StoreID</a:t>
              </a:r>
              <a:endParaRPr lang="en-US" sz="800" b="0">
                <a:cs typeface="Arial" charset="0"/>
              </a:endParaRPr>
            </a:p>
            <a:p>
              <a:r>
                <a:rPr lang="en-US" sz="800" b="0">
                  <a:cs typeface="Arial" charset="0"/>
                </a:rPr>
                <a:t>StoreName</a:t>
              </a:r>
            </a:p>
            <a:p>
              <a:r>
                <a:rPr lang="en-US" sz="800" b="0">
                  <a:cs typeface="Arial" charset="0"/>
                </a:rPr>
                <a:t>Phone</a:t>
              </a:r>
            </a:p>
            <a:p>
              <a:r>
                <a:rPr lang="en-US" sz="800" b="0">
                  <a:cs typeface="Arial" charset="0"/>
                </a:rPr>
                <a:t>ContacFirstName</a:t>
              </a:r>
            </a:p>
            <a:p>
              <a:r>
                <a:rPr lang="en-US" sz="800" b="0">
                  <a:cs typeface="Arial" charset="0"/>
                </a:rPr>
                <a:t>ContactLastName</a:t>
              </a:r>
            </a:p>
            <a:p>
              <a:r>
                <a:rPr lang="en-US" sz="800" b="0">
                  <a:cs typeface="Arial" charset="0"/>
                </a:rPr>
                <a:t>Address</a:t>
              </a:r>
            </a:p>
            <a:p>
              <a:r>
                <a:rPr lang="en-US" sz="800" b="0">
                  <a:cs typeface="Arial" charset="0"/>
                </a:rPr>
                <a:t>Zipcode</a:t>
              </a:r>
            </a:p>
            <a:p>
              <a:r>
                <a:rPr lang="en-US" sz="800" b="0">
                  <a:cs typeface="Arial" charset="0"/>
                </a:rPr>
                <a:t>CityID</a:t>
              </a:r>
              <a:endParaRPr lang="en-US" sz="800">
                <a:cs typeface="Arial" charset="0"/>
              </a:endParaRPr>
            </a:p>
          </p:txBody>
        </p:sp>
        <p:sp>
          <p:nvSpPr>
            <p:cNvPr id="1052686" name="Rectangle 14"/>
            <p:cNvSpPr>
              <a:spLocks noChangeArrowheads="1"/>
            </p:cNvSpPr>
            <p:nvPr/>
          </p:nvSpPr>
          <p:spPr bwMode="auto">
            <a:xfrm>
              <a:off x="48" y="2766"/>
              <a:ext cx="672" cy="176"/>
            </a:xfrm>
            <a:prstGeom prst="rect">
              <a:avLst/>
            </a:prstGeom>
            <a:solidFill>
              <a:schemeClr val="accent1"/>
            </a:solidFill>
            <a:ln w="12700" algn="ctr">
              <a:solidFill>
                <a:schemeClr val="tx1"/>
              </a:solidFill>
              <a:miter lim="800000"/>
              <a:headEnd/>
              <a:tailEnd/>
            </a:ln>
            <a:effectLst/>
          </p:spPr>
          <p:txBody>
            <a:bodyPr wrap="none" anchor="ctr"/>
            <a:lstStyle/>
            <a:p>
              <a:pPr algn="ctr">
                <a:spcBef>
                  <a:spcPct val="50000"/>
                </a:spcBef>
              </a:pPr>
              <a:r>
                <a:rPr lang="en-US" sz="800" b="0">
                  <a:cs typeface="Arial" charset="0"/>
                </a:rPr>
                <a:t>RetailStore</a:t>
              </a:r>
            </a:p>
          </p:txBody>
        </p:sp>
        <p:sp>
          <p:nvSpPr>
            <p:cNvPr id="1052687" name="Text Box 15"/>
            <p:cNvSpPr txBox="1">
              <a:spLocks noChangeArrowheads="1"/>
            </p:cNvSpPr>
            <p:nvPr/>
          </p:nvSpPr>
          <p:spPr bwMode="auto">
            <a:xfrm>
              <a:off x="96" y="3986"/>
              <a:ext cx="528" cy="220"/>
            </a:xfrm>
            <a:prstGeom prst="rect">
              <a:avLst/>
            </a:prstGeom>
            <a:noFill/>
            <a:ln w="12700" algn="ctr">
              <a:solidFill>
                <a:schemeClr val="bg2"/>
              </a:solidFill>
              <a:miter lim="800000"/>
              <a:headEnd/>
              <a:tailEnd/>
            </a:ln>
            <a:effectLst/>
          </p:spPr>
          <p:txBody>
            <a:bodyPr>
              <a:spAutoFit/>
            </a:bodyPr>
            <a:lstStyle/>
            <a:p>
              <a:r>
                <a:rPr lang="en-US" sz="800">
                  <a:cs typeface="Arial" charset="0"/>
                </a:rPr>
                <a:t>State</a:t>
              </a:r>
              <a:endParaRPr lang="en-US" sz="800" b="0">
                <a:cs typeface="Arial" charset="0"/>
              </a:endParaRPr>
            </a:p>
            <a:p>
              <a:r>
                <a:rPr lang="en-US" sz="800" b="0">
                  <a:cs typeface="Arial" charset="0"/>
                </a:rPr>
                <a:t>TaxRate</a:t>
              </a:r>
              <a:endParaRPr lang="en-US" sz="800">
                <a:cs typeface="Arial" charset="0"/>
              </a:endParaRPr>
            </a:p>
          </p:txBody>
        </p:sp>
        <p:sp>
          <p:nvSpPr>
            <p:cNvPr id="1052688" name="Rectangle 16"/>
            <p:cNvSpPr>
              <a:spLocks noChangeArrowheads="1"/>
            </p:cNvSpPr>
            <p:nvPr/>
          </p:nvSpPr>
          <p:spPr bwMode="auto">
            <a:xfrm>
              <a:off x="96" y="3794"/>
              <a:ext cx="528" cy="192"/>
            </a:xfrm>
            <a:prstGeom prst="rect">
              <a:avLst/>
            </a:prstGeom>
            <a:solidFill>
              <a:schemeClr val="accent1"/>
            </a:solidFill>
            <a:ln w="12700" algn="ctr">
              <a:solidFill>
                <a:schemeClr val="tx1"/>
              </a:solidFill>
              <a:miter lim="800000"/>
              <a:headEnd/>
              <a:tailEnd/>
            </a:ln>
            <a:effectLst/>
          </p:spPr>
          <p:txBody>
            <a:bodyPr wrap="none" anchor="ctr"/>
            <a:lstStyle/>
            <a:p>
              <a:pPr algn="ctr">
                <a:spcBef>
                  <a:spcPct val="50000"/>
                </a:spcBef>
              </a:pPr>
              <a:r>
                <a:rPr lang="en-US" sz="800" b="0">
                  <a:cs typeface="Arial" charset="0"/>
                </a:rPr>
                <a:t>StateTaxRate</a:t>
              </a:r>
            </a:p>
          </p:txBody>
        </p:sp>
        <p:sp>
          <p:nvSpPr>
            <p:cNvPr id="1052689" name="Text Box 17"/>
            <p:cNvSpPr txBox="1">
              <a:spLocks noChangeArrowheads="1"/>
            </p:cNvSpPr>
            <p:nvPr/>
          </p:nvSpPr>
          <p:spPr bwMode="auto">
            <a:xfrm>
              <a:off x="864" y="274"/>
              <a:ext cx="624" cy="2222"/>
            </a:xfrm>
            <a:prstGeom prst="rect">
              <a:avLst/>
            </a:prstGeom>
            <a:noFill/>
            <a:ln w="12700" algn="ctr">
              <a:solidFill>
                <a:schemeClr val="bg2"/>
              </a:solidFill>
              <a:miter lim="800000"/>
              <a:headEnd/>
              <a:tailEnd/>
            </a:ln>
            <a:effectLst/>
          </p:spPr>
          <p:txBody>
            <a:bodyPr>
              <a:spAutoFit/>
            </a:bodyPr>
            <a:lstStyle/>
            <a:p>
              <a:r>
                <a:rPr lang="en-US" sz="800">
                  <a:cs typeface="Arial" charset="0"/>
                </a:rPr>
                <a:t>SerialNumber</a:t>
              </a:r>
              <a:endParaRPr lang="en-US" sz="800" b="0">
                <a:cs typeface="Arial" charset="0"/>
              </a:endParaRPr>
            </a:p>
            <a:p>
              <a:r>
                <a:rPr lang="en-US" sz="800" b="0">
                  <a:cs typeface="Arial" charset="0"/>
                </a:rPr>
                <a:t>CustomerID</a:t>
              </a:r>
            </a:p>
            <a:p>
              <a:r>
                <a:rPr lang="en-US" sz="800" b="0">
                  <a:cs typeface="Arial" charset="0"/>
                </a:rPr>
                <a:t>ModelType</a:t>
              </a:r>
            </a:p>
            <a:p>
              <a:r>
                <a:rPr lang="en-US" sz="800" b="0">
                  <a:cs typeface="Arial" charset="0"/>
                </a:rPr>
                <a:t>PaintID</a:t>
              </a:r>
            </a:p>
            <a:p>
              <a:r>
                <a:rPr lang="en-US" sz="800" b="0">
                  <a:cs typeface="Arial" charset="0"/>
                </a:rPr>
                <a:t>FrameSize</a:t>
              </a:r>
            </a:p>
            <a:p>
              <a:r>
                <a:rPr lang="en-US" sz="800" b="0">
                  <a:cs typeface="Arial" charset="0"/>
                </a:rPr>
                <a:t>OrderDate</a:t>
              </a:r>
            </a:p>
            <a:p>
              <a:r>
                <a:rPr lang="en-US" sz="800" b="0">
                  <a:cs typeface="Arial" charset="0"/>
                </a:rPr>
                <a:t>StartDate</a:t>
              </a:r>
            </a:p>
            <a:p>
              <a:r>
                <a:rPr lang="en-US" sz="800" b="0">
                  <a:cs typeface="Arial" charset="0"/>
                </a:rPr>
                <a:t>ShipDate</a:t>
              </a:r>
            </a:p>
            <a:p>
              <a:r>
                <a:rPr lang="en-US" sz="800" b="0">
                  <a:cs typeface="Arial" charset="0"/>
                </a:rPr>
                <a:t>ShipEmployee</a:t>
              </a:r>
            </a:p>
            <a:p>
              <a:r>
                <a:rPr lang="en-US" sz="800" b="0">
                  <a:cs typeface="Arial" charset="0"/>
                </a:rPr>
                <a:t>FrameAssembler</a:t>
              </a:r>
            </a:p>
            <a:p>
              <a:r>
                <a:rPr lang="en-US" sz="800" b="0">
                  <a:cs typeface="Arial" charset="0"/>
                </a:rPr>
                <a:t>Painter</a:t>
              </a:r>
            </a:p>
            <a:p>
              <a:r>
                <a:rPr lang="en-US" sz="800" b="0">
                  <a:cs typeface="Arial" charset="0"/>
                </a:rPr>
                <a:t>Construction</a:t>
              </a:r>
            </a:p>
            <a:p>
              <a:r>
                <a:rPr lang="en-US" sz="800" b="0">
                  <a:cs typeface="Arial" charset="0"/>
                </a:rPr>
                <a:t>WaterBottle</a:t>
              </a:r>
            </a:p>
            <a:p>
              <a:r>
                <a:rPr lang="en-US" sz="800" b="0">
                  <a:cs typeface="Arial" charset="0"/>
                </a:rPr>
                <a:t>CustomName</a:t>
              </a:r>
            </a:p>
            <a:p>
              <a:r>
                <a:rPr lang="en-US" sz="800" b="0">
                  <a:cs typeface="Arial" charset="0"/>
                </a:rPr>
                <a:t>LetterStyleID</a:t>
              </a:r>
            </a:p>
            <a:p>
              <a:r>
                <a:rPr lang="en-US" sz="800" b="0">
                  <a:cs typeface="Arial" charset="0"/>
                </a:rPr>
                <a:t>StoreID</a:t>
              </a:r>
            </a:p>
            <a:p>
              <a:r>
                <a:rPr lang="en-US" sz="800" b="0">
                  <a:cs typeface="Arial" charset="0"/>
                </a:rPr>
                <a:t>EmployeeID</a:t>
              </a:r>
            </a:p>
            <a:p>
              <a:r>
                <a:rPr lang="en-US" sz="800" b="0">
                  <a:cs typeface="Arial" charset="0"/>
                </a:rPr>
                <a:t>TopTube</a:t>
              </a:r>
            </a:p>
            <a:p>
              <a:r>
                <a:rPr lang="en-US" sz="800" b="0">
                  <a:cs typeface="Arial" charset="0"/>
                </a:rPr>
                <a:t>ChainStay</a:t>
              </a:r>
            </a:p>
            <a:p>
              <a:r>
                <a:rPr lang="en-US" sz="800" b="0">
                  <a:cs typeface="Arial" charset="0"/>
                </a:rPr>
                <a:t>HeadTubeAngle</a:t>
              </a:r>
            </a:p>
            <a:p>
              <a:r>
                <a:rPr lang="en-US" sz="800" b="0">
                  <a:cs typeface="Arial" charset="0"/>
                </a:rPr>
                <a:t>SeatTueAngle</a:t>
              </a:r>
            </a:p>
            <a:p>
              <a:r>
                <a:rPr lang="en-US" sz="800" b="0">
                  <a:cs typeface="Arial" charset="0"/>
                </a:rPr>
                <a:t>ListPrice</a:t>
              </a:r>
            </a:p>
            <a:p>
              <a:r>
                <a:rPr lang="en-US" sz="800" b="0">
                  <a:cs typeface="Arial" charset="0"/>
                </a:rPr>
                <a:t>SalePrice</a:t>
              </a:r>
            </a:p>
            <a:p>
              <a:r>
                <a:rPr lang="en-US" sz="800" b="0">
                  <a:cs typeface="Arial" charset="0"/>
                </a:rPr>
                <a:t>SalesTax</a:t>
              </a:r>
            </a:p>
            <a:p>
              <a:r>
                <a:rPr lang="en-US" sz="800" b="0">
                  <a:cs typeface="Arial" charset="0"/>
                </a:rPr>
                <a:t>SaleState</a:t>
              </a:r>
            </a:p>
            <a:p>
              <a:r>
                <a:rPr lang="en-US" sz="800" b="0">
                  <a:cs typeface="Arial" charset="0"/>
                </a:rPr>
                <a:t>ShipPrice</a:t>
              </a:r>
            </a:p>
            <a:p>
              <a:r>
                <a:rPr lang="en-US" sz="800" b="0">
                  <a:cs typeface="Arial" charset="0"/>
                </a:rPr>
                <a:t>FramePrice</a:t>
              </a:r>
            </a:p>
            <a:p>
              <a:r>
                <a:rPr lang="en-US" sz="800" b="0">
                  <a:cs typeface="Arial" charset="0"/>
                </a:rPr>
                <a:t>ComponentList</a:t>
              </a:r>
              <a:endParaRPr lang="en-US" sz="800">
                <a:cs typeface="Arial" charset="0"/>
              </a:endParaRPr>
            </a:p>
          </p:txBody>
        </p:sp>
        <p:sp>
          <p:nvSpPr>
            <p:cNvPr id="1052690" name="Rectangle 18"/>
            <p:cNvSpPr>
              <a:spLocks noChangeArrowheads="1"/>
            </p:cNvSpPr>
            <p:nvPr/>
          </p:nvSpPr>
          <p:spPr bwMode="auto">
            <a:xfrm>
              <a:off x="864" y="82"/>
              <a:ext cx="624" cy="192"/>
            </a:xfrm>
            <a:prstGeom prst="rect">
              <a:avLst/>
            </a:prstGeom>
            <a:solidFill>
              <a:schemeClr val="accent1"/>
            </a:solidFill>
            <a:ln w="12700" algn="ctr">
              <a:solidFill>
                <a:schemeClr val="tx1"/>
              </a:solidFill>
              <a:miter lim="800000"/>
              <a:headEnd/>
              <a:tailEnd/>
            </a:ln>
            <a:effectLst/>
          </p:spPr>
          <p:txBody>
            <a:bodyPr wrap="none" anchor="ctr"/>
            <a:lstStyle/>
            <a:p>
              <a:pPr algn="ctr">
                <a:spcBef>
                  <a:spcPct val="50000"/>
                </a:spcBef>
              </a:pPr>
              <a:r>
                <a:rPr lang="en-US" sz="800" b="0">
                  <a:cs typeface="Arial" charset="0"/>
                </a:rPr>
                <a:t>Bicycle</a:t>
              </a:r>
            </a:p>
          </p:txBody>
        </p:sp>
        <p:sp>
          <p:nvSpPr>
            <p:cNvPr id="1052691" name="Text Box 19"/>
            <p:cNvSpPr txBox="1">
              <a:spLocks noChangeArrowheads="1"/>
            </p:cNvSpPr>
            <p:nvPr/>
          </p:nvSpPr>
          <p:spPr bwMode="auto">
            <a:xfrm>
              <a:off x="912" y="3248"/>
              <a:ext cx="576" cy="836"/>
            </a:xfrm>
            <a:prstGeom prst="rect">
              <a:avLst/>
            </a:prstGeom>
            <a:noFill/>
            <a:ln w="12700" algn="ctr">
              <a:solidFill>
                <a:schemeClr val="bg2"/>
              </a:solidFill>
              <a:miter lim="800000"/>
              <a:headEnd/>
              <a:tailEnd/>
            </a:ln>
            <a:effectLst/>
          </p:spPr>
          <p:txBody>
            <a:bodyPr>
              <a:spAutoFit/>
            </a:bodyPr>
            <a:lstStyle/>
            <a:p>
              <a:r>
                <a:rPr lang="en-US" sz="800">
                  <a:cs typeface="Arial" charset="0"/>
                </a:rPr>
                <a:t>CityID</a:t>
              </a:r>
              <a:endParaRPr lang="en-US" sz="800" b="0">
                <a:cs typeface="Arial" charset="0"/>
              </a:endParaRPr>
            </a:p>
            <a:p>
              <a:r>
                <a:rPr lang="en-US" sz="800" b="0">
                  <a:cs typeface="Arial" charset="0"/>
                </a:rPr>
                <a:t>ZipCode</a:t>
              </a:r>
            </a:p>
            <a:p>
              <a:r>
                <a:rPr lang="en-US" sz="800" b="0">
                  <a:cs typeface="Arial" charset="0"/>
                </a:rPr>
                <a:t>City</a:t>
              </a:r>
            </a:p>
            <a:p>
              <a:r>
                <a:rPr lang="en-US" sz="800" b="0">
                  <a:cs typeface="Arial" charset="0"/>
                </a:rPr>
                <a:t>State</a:t>
              </a:r>
            </a:p>
            <a:p>
              <a:r>
                <a:rPr lang="en-US" sz="800" b="0">
                  <a:cs typeface="Arial" charset="0"/>
                </a:rPr>
                <a:t>AreaCode</a:t>
              </a:r>
            </a:p>
            <a:p>
              <a:r>
                <a:rPr lang="en-US" sz="800" b="0">
                  <a:cs typeface="Arial" charset="0"/>
                </a:rPr>
                <a:t>Population1990</a:t>
              </a:r>
            </a:p>
            <a:p>
              <a:r>
                <a:rPr lang="en-US" sz="800" b="0">
                  <a:cs typeface="Arial" charset="0"/>
                </a:rPr>
                <a:t>Population1980</a:t>
              </a:r>
            </a:p>
            <a:p>
              <a:r>
                <a:rPr lang="en-US" sz="800" b="0">
                  <a:cs typeface="Arial" charset="0"/>
                </a:rPr>
                <a:t>Country</a:t>
              </a:r>
            </a:p>
            <a:p>
              <a:r>
                <a:rPr lang="en-US" sz="800" b="0">
                  <a:cs typeface="Arial" charset="0"/>
                </a:rPr>
                <a:t>Latitude</a:t>
              </a:r>
            </a:p>
            <a:p>
              <a:r>
                <a:rPr lang="en-US" sz="800" b="0">
                  <a:cs typeface="Arial" charset="0"/>
                </a:rPr>
                <a:t>Longitude</a:t>
              </a:r>
            </a:p>
          </p:txBody>
        </p:sp>
        <p:sp>
          <p:nvSpPr>
            <p:cNvPr id="1052692" name="Rectangle 20"/>
            <p:cNvSpPr>
              <a:spLocks noChangeArrowheads="1"/>
            </p:cNvSpPr>
            <p:nvPr/>
          </p:nvSpPr>
          <p:spPr bwMode="auto">
            <a:xfrm>
              <a:off x="912" y="3072"/>
              <a:ext cx="576" cy="176"/>
            </a:xfrm>
            <a:prstGeom prst="rect">
              <a:avLst/>
            </a:prstGeom>
            <a:solidFill>
              <a:schemeClr val="accent1"/>
            </a:solidFill>
            <a:ln w="12700" algn="ctr">
              <a:solidFill>
                <a:schemeClr val="tx1"/>
              </a:solidFill>
              <a:miter lim="800000"/>
              <a:headEnd/>
              <a:tailEnd/>
            </a:ln>
            <a:effectLst/>
          </p:spPr>
          <p:txBody>
            <a:bodyPr wrap="none" anchor="ctr"/>
            <a:lstStyle/>
            <a:p>
              <a:pPr algn="ctr">
                <a:spcBef>
                  <a:spcPct val="50000"/>
                </a:spcBef>
              </a:pPr>
              <a:r>
                <a:rPr lang="en-US" sz="800" b="0">
                  <a:cs typeface="Arial" charset="0"/>
                </a:rPr>
                <a:t>Customer</a:t>
              </a:r>
            </a:p>
          </p:txBody>
        </p:sp>
        <p:sp>
          <p:nvSpPr>
            <p:cNvPr id="1052693" name="Text Box 21"/>
            <p:cNvSpPr txBox="1">
              <a:spLocks noChangeArrowheads="1"/>
            </p:cNvSpPr>
            <p:nvPr/>
          </p:nvSpPr>
          <p:spPr bwMode="auto">
            <a:xfrm>
              <a:off x="1776" y="838"/>
              <a:ext cx="528" cy="297"/>
            </a:xfrm>
            <a:prstGeom prst="rect">
              <a:avLst/>
            </a:prstGeom>
            <a:solidFill>
              <a:schemeClr val="bg1"/>
            </a:solidFill>
            <a:ln w="12700" algn="ctr">
              <a:solidFill>
                <a:schemeClr val="bg2"/>
              </a:solidFill>
              <a:miter lim="800000"/>
              <a:headEnd/>
              <a:tailEnd/>
            </a:ln>
            <a:effectLst/>
          </p:spPr>
          <p:txBody>
            <a:bodyPr>
              <a:spAutoFit/>
            </a:bodyPr>
            <a:lstStyle/>
            <a:p>
              <a:r>
                <a:rPr lang="en-US" sz="800">
                  <a:cs typeface="Arial" charset="0"/>
                </a:rPr>
                <a:t>ModelType</a:t>
              </a:r>
              <a:endParaRPr lang="en-US" sz="800" b="0">
                <a:cs typeface="Arial" charset="0"/>
              </a:endParaRPr>
            </a:p>
            <a:p>
              <a:r>
                <a:rPr lang="en-US" sz="800" b="0">
                  <a:cs typeface="Arial" charset="0"/>
                </a:rPr>
                <a:t>Description</a:t>
              </a:r>
            </a:p>
            <a:p>
              <a:r>
                <a:rPr lang="en-US" sz="800" b="0">
                  <a:cs typeface="Arial" charset="0"/>
                </a:rPr>
                <a:t>ComponentID</a:t>
              </a:r>
              <a:endParaRPr lang="en-US" sz="800">
                <a:cs typeface="Arial" charset="0"/>
              </a:endParaRPr>
            </a:p>
          </p:txBody>
        </p:sp>
        <p:sp>
          <p:nvSpPr>
            <p:cNvPr id="1052694" name="Rectangle 22"/>
            <p:cNvSpPr>
              <a:spLocks noChangeArrowheads="1"/>
            </p:cNvSpPr>
            <p:nvPr/>
          </p:nvSpPr>
          <p:spPr bwMode="auto">
            <a:xfrm>
              <a:off x="1776" y="662"/>
              <a:ext cx="528" cy="176"/>
            </a:xfrm>
            <a:prstGeom prst="rect">
              <a:avLst/>
            </a:prstGeom>
            <a:solidFill>
              <a:schemeClr val="accent1"/>
            </a:solidFill>
            <a:ln w="12700" algn="ctr">
              <a:solidFill>
                <a:schemeClr val="tx1"/>
              </a:solidFill>
              <a:miter lim="800000"/>
              <a:headEnd/>
              <a:tailEnd/>
            </a:ln>
            <a:effectLst/>
          </p:spPr>
          <p:txBody>
            <a:bodyPr wrap="none" anchor="ctr"/>
            <a:lstStyle/>
            <a:p>
              <a:pPr algn="ctr">
                <a:spcBef>
                  <a:spcPct val="50000"/>
                </a:spcBef>
              </a:pPr>
              <a:r>
                <a:rPr lang="en-US" sz="800" b="0">
                  <a:cs typeface="Arial" charset="0"/>
                </a:rPr>
                <a:t>ModelType</a:t>
              </a:r>
            </a:p>
          </p:txBody>
        </p:sp>
        <p:sp>
          <p:nvSpPr>
            <p:cNvPr id="1052695" name="Rectangle 23"/>
            <p:cNvSpPr>
              <a:spLocks noChangeArrowheads="1"/>
            </p:cNvSpPr>
            <p:nvPr/>
          </p:nvSpPr>
          <p:spPr bwMode="auto">
            <a:xfrm>
              <a:off x="1776" y="1350"/>
              <a:ext cx="672" cy="176"/>
            </a:xfrm>
            <a:prstGeom prst="rect">
              <a:avLst/>
            </a:prstGeom>
            <a:solidFill>
              <a:schemeClr val="accent1"/>
            </a:solidFill>
            <a:ln w="12700" algn="ctr">
              <a:solidFill>
                <a:schemeClr val="tx1"/>
              </a:solidFill>
              <a:miter lim="800000"/>
              <a:headEnd/>
              <a:tailEnd/>
            </a:ln>
            <a:effectLst/>
          </p:spPr>
          <p:txBody>
            <a:bodyPr wrap="none" anchor="ctr"/>
            <a:lstStyle/>
            <a:p>
              <a:pPr algn="ctr">
                <a:spcBef>
                  <a:spcPct val="50000"/>
                </a:spcBef>
              </a:pPr>
              <a:r>
                <a:rPr lang="en-US" sz="800" b="0">
                  <a:cs typeface="Arial" charset="0"/>
                </a:rPr>
                <a:t>Paint</a:t>
              </a:r>
            </a:p>
          </p:txBody>
        </p:sp>
        <p:sp>
          <p:nvSpPr>
            <p:cNvPr id="1052696" name="Text Box 24"/>
            <p:cNvSpPr txBox="1">
              <a:spLocks noChangeArrowheads="1"/>
            </p:cNvSpPr>
            <p:nvPr/>
          </p:nvSpPr>
          <p:spPr bwMode="auto">
            <a:xfrm>
              <a:off x="1776" y="2518"/>
              <a:ext cx="624" cy="1221"/>
            </a:xfrm>
            <a:prstGeom prst="rect">
              <a:avLst/>
            </a:prstGeom>
            <a:noFill/>
            <a:ln w="12700" algn="ctr">
              <a:solidFill>
                <a:schemeClr val="bg2"/>
              </a:solidFill>
              <a:miter lim="800000"/>
              <a:headEnd/>
              <a:tailEnd/>
            </a:ln>
            <a:effectLst/>
          </p:spPr>
          <p:txBody>
            <a:bodyPr>
              <a:spAutoFit/>
            </a:bodyPr>
            <a:lstStyle/>
            <a:p>
              <a:r>
                <a:rPr lang="en-US" sz="800">
                  <a:cs typeface="Arial" charset="0"/>
                </a:rPr>
                <a:t>EmployeeID</a:t>
              </a:r>
              <a:endParaRPr lang="en-US" sz="800" b="0">
                <a:cs typeface="Arial" charset="0"/>
              </a:endParaRPr>
            </a:p>
            <a:p>
              <a:r>
                <a:rPr lang="en-US" sz="800" b="0">
                  <a:cs typeface="Arial" charset="0"/>
                </a:rPr>
                <a:t>TaxpayerID</a:t>
              </a:r>
            </a:p>
            <a:p>
              <a:r>
                <a:rPr lang="en-US" sz="800" b="0">
                  <a:cs typeface="Arial" charset="0"/>
                </a:rPr>
                <a:t>LastName</a:t>
              </a:r>
            </a:p>
            <a:p>
              <a:r>
                <a:rPr lang="en-US" sz="800" b="0">
                  <a:cs typeface="Arial" charset="0"/>
                </a:rPr>
                <a:t>FirstName</a:t>
              </a:r>
            </a:p>
            <a:p>
              <a:r>
                <a:rPr lang="en-US" sz="800" b="0">
                  <a:cs typeface="Arial" charset="0"/>
                </a:rPr>
                <a:t>HomePhone</a:t>
              </a:r>
            </a:p>
            <a:p>
              <a:r>
                <a:rPr lang="en-US" sz="800" b="0">
                  <a:cs typeface="Arial" charset="0"/>
                </a:rPr>
                <a:t>Address</a:t>
              </a:r>
            </a:p>
            <a:p>
              <a:r>
                <a:rPr lang="en-US" sz="800" b="0">
                  <a:cs typeface="Arial" charset="0"/>
                </a:rPr>
                <a:t>ZipCode</a:t>
              </a:r>
            </a:p>
            <a:p>
              <a:r>
                <a:rPr lang="en-US" sz="800" b="0">
                  <a:cs typeface="Arial" charset="0"/>
                </a:rPr>
                <a:t>CityID</a:t>
              </a:r>
            </a:p>
            <a:p>
              <a:r>
                <a:rPr lang="en-US" sz="800" b="0">
                  <a:cs typeface="Arial" charset="0"/>
                </a:rPr>
                <a:t>DateHired</a:t>
              </a:r>
            </a:p>
            <a:p>
              <a:r>
                <a:rPr lang="en-US" sz="800" b="0">
                  <a:cs typeface="Arial" charset="0"/>
                </a:rPr>
                <a:t>DateReleased</a:t>
              </a:r>
            </a:p>
            <a:p>
              <a:r>
                <a:rPr lang="en-US" sz="800" b="0">
                  <a:cs typeface="Arial" charset="0"/>
                </a:rPr>
                <a:t>CurrentManager</a:t>
              </a:r>
            </a:p>
            <a:p>
              <a:r>
                <a:rPr lang="en-US" sz="800" b="0">
                  <a:cs typeface="Arial" charset="0"/>
                </a:rPr>
                <a:t>SalaryGrade</a:t>
              </a:r>
            </a:p>
            <a:p>
              <a:r>
                <a:rPr lang="en-US" sz="800" b="0">
                  <a:cs typeface="Arial" charset="0"/>
                </a:rPr>
                <a:t>Salary</a:t>
              </a:r>
            </a:p>
            <a:p>
              <a:r>
                <a:rPr lang="en-US" sz="800" b="0">
                  <a:cs typeface="Arial" charset="0"/>
                </a:rPr>
                <a:t>Title</a:t>
              </a:r>
            </a:p>
            <a:p>
              <a:r>
                <a:rPr lang="en-US" sz="800" b="0">
                  <a:cs typeface="Arial" charset="0"/>
                </a:rPr>
                <a:t>WorkArea</a:t>
              </a:r>
              <a:endParaRPr lang="en-US" sz="800">
                <a:cs typeface="Arial" charset="0"/>
              </a:endParaRPr>
            </a:p>
          </p:txBody>
        </p:sp>
        <p:sp>
          <p:nvSpPr>
            <p:cNvPr id="1052697" name="Rectangle 25"/>
            <p:cNvSpPr>
              <a:spLocks noChangeArrowheads="1"/>
            </p:cNvSpPr>
            <p:nvPr/>
          </p:nvSpPr>
          <p:spPr bwMode="auto">
            <a:xfrm>
              <a:off x="1776" y="2342"/>
              <a:ext cx="624" cy="176"/>
            </a:xfrm>
            <a:prstGeom prst="rect">
              <a:avLst/>
            </a:prstGeom>
            <a:solidFill>
              <a:schemeClr val="accent1"/>
            </a:solidFill>
            <a:ln w="12700" algn="ctr">
              <a:solidFill>
                <a:schemeClr val="tx1"/>
              </a:solidFill>
              <a:miter lim="800000"/>
              <a:headEnd/>
              <a:tailEnd/>
            </a:ln>
            <a:effectLst/>
          </p:spPr>
          <p:txBody>
            <a:bodyPr wrap="none" anchor="ctr"/>
            <a:lstStyle/>
            <a:p>
              <a:pPr algn="ctr">
                <a:spcBef>
                  <a:spcPct val="50000"/>
                </a:spcBef>
              </a:pPr>
              <a:r>
                <a:rPr lang="en-US" sz="800" b="0">
                  <a:cs typeface="Arial" charset="0"/>
                </a:rPr>
                <a:t>Employee</a:t>
              </a:r>
            </a:p>
          </p:txBody>
        </p:sp>
        <p:sp>
          <p:nvSpPr>
            <p:cNvPr id="1052698" name="Text Box 26"/>
            <p:cNvSpPr txBox="1">
              <a:spLocks noChangeArrowheads="1"/>
            </p:cNvSpPr>
            <p:nvPr/>
          </p:nvSpPr>
          <p:spPr bwMode="auto">
            <a:xfrm>
              <a:off x="2640" y="614"/>
              <a:ext cx="576" cy="297"/>
            </a:xfrm>
            <a:prstGeom prst="rect">
              <a:avLst/>
            </a:prstGeom>
            <a:noFill/>
            <a:ln w="12700" algn="ctr">
              <a:solidFill>
                <a:schemeClr val="bg2"/>
              </a:solidFill>
              <a:miter lim="800000"/>
              <a:headEnd/>
              <a:tailEnd/>
            </a:ln>
            <a:effectLst/>
          </p:spPr>
          <p:txBody>
            <a:bodyPr>
              <a:spAutoFit/>
            </a:bodyPr>
            <a:lstStyle/>
            <a:p>
              <a:r>
                <a:rPr lang="en-US" sz="800">
                  <a:cs typeface="Arial" charset="0"/>
                </a:rPr>
                <a:t>SerialNumber</a:t>
              </a:r>
              <a:endParaRPr lang="en-US" sz="800" b="0">
                <a:cs typeface="Arial" charset="0"/>
              </a:endParaRPr>
            </a:p>
            <a:p>
              <a:r>
                <a:rPr lang="en-US" sz="800">
                  <a:cs typeface="Arial" charset="0"/>
                </a:rPr>
                <a:t>TubeID</a:t>
              </a:r>
              <a:endParaRPr lang="en-US" sz="800" b="0">
                <a:cs typeface="Arial" charset="0"/>
              </a:endParaRPr>
            </a:p>
            <a:p>
              <a:r>
                <a:rPr lang="en-US" sz="800" b="0">
                  <a:cs typeface="Arial" charset="0"/>
                </a:rPr>
                <a:t>Quantity</a:t>
              </a:r>
              <a:endParaRPr lang="en-US" sz="800">
                <a:cs typeface="Arial" charset="0"/>
              </a:endParaRPr>
            </a:p>
          </p:txBody>
        </p:sp>
        <p:sp>
          <p:nvSpPr>
            <p:cNvPr id="1052699" name="Rectangle 27"/>
            <p:cNvSpPr>
              <a:spLocks noChangeArrowheads="1"/>
            </p:cNvSpPr>
            <p:nvPr/>
          </p:nvSpPr>
          <p:spPr bwMode="auto">
            <a:xfrm>
              <a:off x="2640" y="438"/>
              <a:ext cx="576" cy="176"/>
            </a:xfrm>
            <a:prstGeom prst="rect">
              <a:avLst/>
            </a:prstGeom>
            <a:solidFill>
              <a:schemeClr val="accent1"/>
            </a:solidFill>
            <a:ln w="12700" algn="ctr">
              <a:solidFill>
                <a:schemeClr val="tx1"/>
              </a:solidFill>
              <a:miter lim="800000"/>
              <a:headEnd/>
              <a:tailEnd/>
            </a:ln>
            <a:effectLst/>
          </p:spPr>
          <p:txBody>
            <a:bodyPr wrap="none" anchor="ctr"/>
            <a:lstStyle/>
            <a:p>
              <a:pPr algn="ctr">
                <a:spcBef>
                  <a:spcPct val="50000"/>
                </a:spcBef>
              </a:pPr>
              <a:r>
                <a:rPr lang="en-US" sz="800" b="0">
                  <a:cs typeface="Arial" charset="0"/>
                </a:rPr>
                <a:t>BicycleTube</a:t>
              </a:r>
            </a:p>
          </p:txBody>
        </p:sp>
        <p:sp>
          <p:nvSpPr>
            <p:cNvPr id="1052700" name="Text Box 28"/>
            <p:cNvSpPr txBox="1">
              <a:spLocks noChangeArrowheads="1"/>
            </p:cNvSpPr>
            <p:nvPr/>
          </p:nvSpPr>
          <p:spPr bwMode="auto">
            <a:xfrm>
              <a:off x="2640" y="1286"/>
              <a:ext cx="672" cy="682"/>
            </a:xfrm>
            <a:prstGeom prst="rect">
              <a:avLst/>
            </a:prstGeom>
            <a:solidFill>
              <a:schemeClr val="bg1"/>
            </a:solidFill>
            <a:ln w="12700" algn="ctr">
              <a:solidFill>
                <a:schemeClr val="bg2"/>
              </a:solidFill>
              <a:miter lim="800000"/>
              <a:headEnd/>
              <a:tailEnd/>
            </a:ln>
            <a:effectLst/>
          </p:spPr>
          <p:txBody>
            <a:bodyPr>
              <a:spAutoFit/>
            </a:bodyPr>
            <a:lstStyle/>
            <a:p>
              <a:r>
                <a:rPr lang="en-US" sz="800">
                  <a:cs typeface="Arial" charset="0"/>
                </a:rPr>
                <a:t>ModelType</a:t>
              </a:r>
            </a:p>
            <a:p>
              <a:r>
                <a:rPr lang="en-US" sz="800">
                  <a:cs typeface="Arial" charset="0"/>
                </a:rPr>
                <a:t>MSize</a:t>
              </a:r>
              <a:endParaRPr lang="en-US" sz="800" b="0">
                <a:cs typeface="Arial" charset="0"/>
              </a:endParaRPr>
            </a:p>
            <a:p>
              <a:r>
                <a:rPr lang="en-US" sz="800" b="0">
                  <a:cs typeface="Arial" charset="0"/>
                </a:rPr>
                <a:t>TopTube</a:t>
              </a:r>
            </a:p>
            <a:p>
              <a:r>
                <a:rPr lang="en-US" sz="800" b="0">
                  <a:cs typeface="Arial" charset="0"/>
                </a:rPr>
                <a:t>ChainStay</a:t>
              </a:r>
            </a:p>
            <a:p>
              <a:r>
                <a:rPr lang="en-US" sz="800" b="0">
                  <a:cs typeface="Arial" charset="0"/>
                </a:rPr>
                <a:t>TotalLength</a:t>
              </a:r>
            </a:p>
            <a:p>
              <a:r>
                <a:rPr lang="en-US" sz="800" b="0">
                  <a:cs typeface="Arial" charset="0"/>
                </a:rPr>
                <a:t>GroundClearance</a:t>
              </a:r>
            </a:p>
            <a:p>
              <a:r>
                <a:rPr lang="en-US" sz="800" b="0">
                  <a:cs typeface="Arial" charset="0"/>
                </a:rPr>
                <a:t>HeadTubeAngle</a:t>
              </a:r>
            </a:p>
            <a:p>
              <a:r>
                <a:rPr lang="en-US" sz="800" b="0">
                  <a:cs typeface="Arial" charset="0"/>
                </a:rPr>
                <a:t>SeatTubeAngle</a:t>
              </a:r>
              <a:endParaRPr lang="en-US" sz="800">
                <a:cs typeface="Arial" charset="0"/>
              </a:endParaRPr>
            </a:p>
          </p:txBody>
        </p:sp>
        <p:sp>
          <p:nvSpPr>
            <p:cNvPr id="1052701" name="Rectangle 29"/>
            <p:cNvSpPr>
              <a:spLocks noChangeArrowheads="1"/>
            </p:cNvSpPr>
            <p:nvPr/>
          </p:nvSpPr>
          <p:spPr bwMode="auto">
            <a:xfrm>
              <a:off x="2640" y="1110"/>
              <a:ext cx="672" cy="176"/>
            </a:xfrm>
            <a:prstGeom prst="rect">
              <a:avLst/>
            </a:prstGeom>
            <a:solidFill>
              <a:schemeClr val="accent1"/>
            </a:solidFill>
            <a:ln w="12700" algn="ctr">
              <a:solidFill>
                <a:schemeClr val="tx1"/>
              </a:solidFill>
              <a:miter lim="800000"/>
              <a:headEnd/>
              <a:tailEnd/>
            </a:ln>
            <a:effectLst/>
          </p:spPr>
          <p:txBody>
            <a:bodyPr wrap="none" anchor="ctr"/>
            <a:lstStyle/>
            <a:p>
              <a:pPr algn="ctr">
                <a:spcBef>
                  <a:spcPct val="50000"/>
                </a:spcBef>
              </a:pPr>
              <a:r>
                <a:rPr lang="en-US" sz="800" b="0">
                  <a:cs typeface="Arial" charset="0"/>
                </a:rPr>
                <a:t>ModelSize</a:t>
              </a:r>
            </a:p>
          </p:txBody>
        </p:sp>
        <p:sp>
          <p:nvSpPr>
            <p:cNvPr id="1052702" name="Text Box 30"/>
            <p:cNvSpPr txBox="1">
              <a:spLocks noChangeArrowheads="1"/>
            </p:cNvSpPr>
            <p:nvPr/>
          </p:nvSpPr>
          <p:spPr bwMode="auto">
            <a:xfrm>
              <a:off x="2688" y="2422"/>
              <a:ext cx="480" cy="220"/>
            </a:xfrm>
            <a:prstGeom prst="rect">
              <a:avLst/>
            </a:prstGeom>
            <a:noFill/>
            <a:ln w="12700" algn="ctr">
              <a:solidFill>
                <a:schemeClr val="bg2"/>
              </a:solidFill>
              <a:miter lim="800000"/>
              <a:headEnd/>
              <a:tailEnd/>
            </a:ln>
            <a:effectLst/>
          </p:spPr>
          <p:txBody>
            <a:bodyPr>
              <a:spAutoFit/>
            </a:bodyPr>
            <a:lstStyle/>
            <a:p>
              <a:r>
                <a:rPr lang="en-US" sz="800">
                  <a:cs typeface="Arial" charset="0"/>
                </a:rPr>
                <a:t>LetterStyle</a:t>
              </a:r>
              <a:endParaRPr lang="en-US" sz="800" b="0">
                <a:cs typeface="Arial" charset="0"/>
              </a:endParaRPr>
            </a:p>
            <a:p>
              <a:r>
                <a:rPr lang="en-US" sz="800" b="0">
                  <a:cs typeface="Arial" charset="0"/>
                </a:rPr>
                <a:t>Description</a:t>
              </a:r>
              <a:endParaRPr lang="en-US" sz="800">
                <a:cs typeface="Arial" charset="0"/>
              </a:endParaRPr>
            </a:p>
          </p:txBody>
        </p:sp>
        <p:sp>
          <p:nvSpPr>
            <p:cNvPr id="1052703" name="Rectangle 31"/>
            <p:cNvSpPr>
              <a:spLocks noChangeArrowheads="1"/>
            </p:cNvSpPr>
            <p:nvPr/>
          </p:nvSpPr>
          <p:spPr bwMode="auto">
            <a:xfrm>
              <a:off x="2688" y="2246"/>
              <a:ext cx="480" cy="176"/>
            </a:xfrm>
            <a:prstGeom prst="rect">
              <a:avLst/>
            </a:prstGeom>
            <a:solidFill>
              <a:schemeClr val="accent1"/>
            </a:solidFill>
            <a:ln w="12700" algn="ctr">
              <a:solidFill>
                <a:schemeClr val="tx1"/>
              </a:solidFill>
              <a:miter lim="800000"/>
              <a:headEnd/>
              <a:tailEnd/>
            </a:ln>
            <a:effectLst/>
          </p:spPr>
          <p:txBody>
            <a:bodyPr wrap="none" anchor="ctr"/>
            <a:lstStyle/>
            <a:p>
              <a:pPr algn="ctr">
                <a:spcBef>
                  <a:spcPct val="50000"/>
                </a:spcBef>
              </a:pPr>
              <a:r>
                <a:rPr lang="en-US" sz="800" b="0">
                  <a:cs typeface="Arial" charset="0"/>
                </a:rPr>
                <a:t>LetterStyle</a:t>
              </a:r>
            </a:p>
          </p:txBody>
        </p:sp>
        <p:sp>
          <p:nvSpPr>
            <p:cNvPr id="1052704" name="Text Box 32"/>
            <p:cNvSpPr txBox="1">
              <a:spLocks noChangeArrowheads="1"/>
            </p:cNvSpPr>
            <p:nvPr/>
          </p:nvSpPr>
          <p:spPr bwMode="auto">
            <a:xfrm>
              <a:off x="2688" y="3014"/>
              <a:ext cx="576" cy="759"/>
            </a:xfrm>
            <a:prstGeom prst="rect">
              <a:avLst/>
            </a:prstGeom>
            <a:noFill/>
            <a:ln w="12700" algn="ctr">
              <a:solidFill>
                <a:schemeClr val="bg2"/>
              </a:solidFill>
              <a:miter lim="800000"/>
              <a:headEnd/>
              <a:tailEnd/>
            </a:ln>
            <a:effectLst/>
          </p:spPr>
          <p:txBody>
            <a:bodyPr>
              <a:spAutoFit/>
            </a:bodyPr>
            <a:lstStyle/>
            <a:p>
              <a:r>
                <a:rPr lang="en-US" sz="800">
                  <a:cs typeface="Arial" charset="0"/>
                </a:rPr>
                <a:t>PurchaseID</a:t>
              </a:r>
              <a:endParaRPr lang="en-US" sz="800" b="0">
                <a:cs typeface="Arial" charset="0"/>
              </a:endParaRPr>
            </a:p>
            <a:p>
              <a:r>
                <a:rPr lang="en-US" sz="800" b="0">
                  <a:cs typeface="Arial" charset="0"/>
                </a:rPr>
                <a:t>EmployeeID</a:t>
              </a:r>
            </a:p>
            <a:p>
              <a:r>
                <a:rPr lang="en-US" sz="800" b="0">
                  <a:cs typeface="Arial" charset="0"/>
                </a:rPr>
                <a:t>ManufacturerID</a:t>
              </a:r>
            </a:p>
            <a:p>
              <a:r>
                <a:rPr lang="en-US" sz="800" b="0">
                  <a:cs typeface="Arial" charset="0"/>
                </a:rPr>
                <a:t>TotalList</a:t>
              </a:r>
            </a:p>
            <a:p>
              <a:r>
                <a:rPr lang="en-US" sz="800" b="0">
                  <a:cs typeface="Arial" charset="0"/>
                </a:rPr>
                <a:t>ShippingCost</a:t>
              </a:r>
            </a:p>
            <a:p>
              <a:r>
                <a:rPr lang="en-US" sz="800" b="0">
                  <a:cs typeface="Arial" charset="0"/>
                </a:rPr>
                <a:t>Discount</a:t>
              </a:r>
            </a:p>
            <a:p>
              <a:r>
                <a:rPr lang="en-US" sz="800" b="0">
                  <a:cs typeface="Arial" charset="0"/>
                </a:rPr>
                <a:t>OrderDate</a:t>
              </a:r>
            </a:p>
            <a:p>
              <a:r>
                <a:rPr lang="en-US" sz="800" b="0">
                  <a:cs typeface="Arial" charset="0"/>
                </a:rPr>
                <a:t>ReceiveDate</a:t>
              </a:r>
            </a:p>
            <a:p>
              <a:r>
                <a:rPr lang="en-US" sz="800" b="0">
                  <a:cs typeface="Arial" charset="0"/>
                </a:rPr>
                <a:t>AmountDue</a:t>
              </a:r>
              <a:endParaRPr lang="en-US" sz="800">
                <a:cs typeface="Arial" charset="0"/>
              </a:endParaRPr>
            </a:p>
          </p:txBody>
        </p:sp>
        <p:sp>
          <p:nvSpPr>
            <p:cNvPr id="1052705" name="Rectangle 33"/>
            <p:cNvSpPr>
              <a:spLocks noChangeArrowheads="1"/>
            </p:cNvSpPr>
            <p:nvPr/>
          </p:nvSpPr>
          <p:spPr bwMode="auto">
            <a:xfrm>
              <a:off x="2688" y="2838"/>
              <a:ext cx="576" cy="176"/>
            </a:xfrm>
            <a:prstGeom prst="rect">
              <a:avLst/>
            </a:prstGeom>
            <a:solidFill>
              <a:schemeClr val="accent1"/>
            </a:solidFill>
            <a:ln w="12700" algn="ctr">
              <a:solidFill>
                <a:schemeClr val="tx1"/>
              </a:solidFill>
              <a:miter lim="800000"/>
              <a:headEnd/>
              <a:tailEnd/>
            </a:ln>
            <a:effectLst/>
          </p:spPr>
          <p:txBody>
            <a:bodyPr wrap="none" anchor="ctr"/>
            <a:lstStyle/>
            <a:p>
              <a:pPr algn="ctr">
                <a:spcBef>
                  <a:spcPct val="50000"/>
                </a:spcBef>
              </a:pPr>
              <a:r>
                <a:rPr lang="en-US" sz="800" b="0">
                  <a:cs typeface="Arial" charset="0"/>
                </a:rPr>
                <a:t>PurchaseOrder</a:t>
              </a:r>
            </a:p>
          </p:txBody>
        </p:sp>
        <p:sp>
          <p:nvSpPr>
            <p:cNvPr id="1052706" name="Text Box 34"/>
            <p:cNvSpPr txBox="1">
              <a:spLocks noChangeArrowheads="1"/>
            </p:cNvSpPr>
            <p:nvPr/>
          </p:nvSpPr>
          <p:spPr bwMode="auto">
            <a:xfrm>
              <a:off x="3408" y="646"/>
              <a:ext cx="576" cy="374"/>
            </a:xfrm>
            <a:prstGeom prst="rect">
              <a:avLst/>
            </a:prstGeom>
            <a:solidFill>
              <a:schemeClr val="bg1"/>
            </a:solidFill>
            <a:ln w="12700" algn="ctr">
              <a:solidFill>
                <a:schemeClr val="bg2"/>
              </a:solidFill>
              <a:miter lim="800000"/>
              <a:headEnd/>
              <a:tailEnd/>
            </a:ln>
            <a:effectLst/>
          </p:spPr>
          <p:txBody>
            <a:bodyPr>
              <a:spAutoFit/>
            </a:bodyPr>
            <a:lstStyle/>
            <a:p>
              <a:r>
                <a:rPr lang="en-US" sz="800">
                  <a:cs typeface="Arial" charset="0"/>
                </a:rPr>
                <a:t>SerialNumber</a:t>
              </a:r>
            </a:p>
            <a:p>
              <a:r>
                <a:rPr lang="en-US" sz="800">
                  <a:cs typeface="Arial" charset="0"/>
                </a:rPr>
                <a:t>TubeName</a:t>
              </a:r>
              <a:endParaRPr lang="en-US" sz="800" b="0">
                <a:cs typeface="Arial" charset="0"/>
              </a:endParaRPr>
            </a:p>
            <a:p>
              <a:r>
                <a:rPr lang="en-US" sz="800" b="0">
                  <a:cs typeface="Arial" charset="0"/>
                </a:rPr>
                <a:t>TubeID</a:t>
              </a:r>
            </a:p>
            <a:p>
              <a:r>
                <a:rPr lang="en-US" sz="800" b="0">
                  <a:cs typeface="Arial" charset="0"/>
                </a:rPr>
                <a:t>Length</a:t>
              </a:r>
              <a:endParaRPr lang="en-US" sz="800">
                <a:cs typeface="Arial" charset="0"/>
              </a:endParaRPr>
            </a:p>
          </p:txBody>
        </p:sp>
        <p:sp>
          <p:nvSpPr>
            <p:cNvPr id="1052707" name="Rectangle 35"/>
            <p:cNvSpPr>
              <a:spLocks noChangeArrowheads="1"/>
            </p:cNvSpPr>
            <p:nvPr/>
          </p:nvSpPr>
          <p:spPr bwMode="auto">
            <a:xfrm>
              <a:off x="3408" y="470"/>
              <a:ext cx="576" cy="176"/>
            </a:xfrm>
            <a:prstGeom prst="rect">
              <a:avLst/>
            </a:prstGeom>
            <a:solidFill>
              <a:schemeClr val="accent1"/>
            </a:solidFill>
            <a:ln w="12700" algn="ctr">
              <a:solidFill>
                <a:schemeClr val="tx1"/>
              </a:solidFill>
              <a:miter lim="800000"/>
              <a:headEnd/>
              <a:tailEnd/>
            </a:ln>
            <a:effectLst/>
          </p:spPr>
          <p:txBody>
            <a:bodyPr wrap="none" anchor="ctr"/>
            <a:lstStyle/>
            <a:p>
              <a:pPr algn="ctr">
                <a:spcBef>
                  <a:spcPct val="50000"/>
                </a:spcBef>
              </a:pPr>
              <a:r>
                <a:rPr lang="en-US" sz="800" b="0">
                  <a:cs typeface="Arial" charset="0"/>
                </a:rPr>
                <a:t>BikeTubes</a:t>
              </a:r>
            </a:p>
          </p:txBody>
        </p:sp>
        <p:sp>
          <p:nvSpPr>
            <p:cNvPr id="1052708" name="Text Box 36"/>
            <p:cNvSpPr txBox="1">
              <a:spLocks noChangeArrowheads="1"/>
            </p:cNvSpPr>
            <p:nvPr/>
          </p:nvSpPr>
          <p:spPr bwMode="auto">
            <a:xfrm>
              <a:off x="3456" y="1510"/>
              <a:ext cx="576" cy="605"/>
            </a:xfrm>
            <a:prstGeom prst="rect">
              <a:avLst/>
            </a:prstGeom>
            <a:noFill/>
            <a:ln w="12700" algn="ctr">
              <a:solidFill>
                <a:schemeClr val="bg2"/>
              </a:solidFill>
              <a:miter lim="800000"/>
              <a:headEnd/>
              <a:tailEnd/>
            </a:ln>
            <a:effectLst/>
          </p:spPr>
          <p:txBody>
            <a:bodyPr>
              <a:spAutoFit/>
            </a:bodyPr>
            <a:lstStyle/>
            <a:p>
              <a:r>
                <a:rPr lang="en-US" sz="800">
                  <a:cs typeface="Arial" charset="0"/>
                </a:rPr>
                <a:t>SerialNumber</a:t>
              </a:r>
            </a:p>
            <a:p>
              <a:r>
                <a:rPr lang="en-US" sz="800">
                  <a:cs typeface="Arial" charset="0"/>
                </a:rPr>
                <a:t>ComponentID</a:t>
              </a:r>
              <a:endParaRPr lang="en-US" sz="800" b="0">
                <a:cs typeface="Arial" charset="0"/>
              </a:endParaRPr>
            </a:p>
            <a:p>
              <a:r>
                <a:rPr lang="en-US" sz="800" b="0">
                  <a:cs typeface="Arial" charset="0"/>
                </a:rPr>
                <a:t>SubstituteID</a:t>
              </a:r>
            </a:p>
            <a:p>
              <a:r>
                <a:rPr lang="en-US" sz="800" b="0">
                  <a:cs typeface="Arial" charset="0"/>
                </a:rPr>
                <a:t>Location</a:t>
              </a:r>
            </a:p>
            <a:p>
              <a:r>
                <a:rPr lang="en-US" sz="800" b="0">
                  <a:cs typeface="Arial" charset="0"/>
                </a:rPr>
                <a:t>Quantity</a:t>
              </a:r>
            </a:p>
            <a:p>
              <a:r>
                <a:rPr lang="en-US" sz="800" b="0">
                  <a:cs typeface="Arial" charset="0"/>
                </a:rPr>
                <a:t>DateInstalled</a:t>
              </a:r>
            </a:p>
            <a:p>
              <a:r>
                <a:rPr lang="en-US" sz="800" b="0">
                  <a:cs typeface="Arial" charset="0"/>
                </a:rPr>
                <a:t>EmployeeID</a:t>
              </a:r>
              <a:endParaRPr lang="en-US" sz="800">
                <a:cs typeface="Arial" charset="0"/>
              </a:endParaRPr>
            </a:p>
          </p:txBody>
        </p:sp>
        <p:sp>
          <p:nvSpPr>
            <p:cNvPr id="1052709" name="Rectangle 37"/>
            <p:cNvSpPr>
              <a:spLocks noChangeArrowheads="1"/>
            </p:cNvSpPr>
            <p:nvPr/>
          </p:nvSpPr>
          <p:spPr bwMode="auto">
            <a:xfrm>
              <a:off x="3456" y="1334"/>
              <a:ext cx="576" cy="176"/>
            </a:xfrm>
            <a:prstGeom prst="rect">
              <a:avLst/>
            </a:prstGeom>
            <a:solidFill>
              <a:schemeClr val="accent1"/>
            </a:solidFill>
            <a:ln w="12700" algn="ctr">
              <a:solidFill>
                <a:schemeClr val="tx1"/>
              </a:solidFill>
              <a:miter lim="800000"/>
              <a:headEnd/>
              <a:tailEnd/>
            </a:ln>
            <a:effectLst/>
          </p:spPr>
          <p:txBody>
            <a:bodyPr wrap="none" anchor="ctr"/>
            <a:lstStyle/>
            <a:p>
              <a:pPr algn="ctr">
                <a:spcBef>
                  <a:spcPct val="50000"/>
                </a:spcBef>
              </a:pPr>
              <a:r>
                <a:rPr lang="en-US" sz="800" b="0">
                  <a:cs typeface="Arial" charset="0"/>
                </a:rPr>
                <a:t>BikeParts</a:t>
              </a:r>
            </a:p>
          </p:txBody>
        </p:sp>
        <p:sp>
          <p:nvSpPr>
            <p:cNvPr id="1052710" name="Text Box 38"/>
            <p:cNvSpPr txBox="1">
              <a:spLocks noChangeArrowheads="1"/>
            </p:cNvSpPr>
            <p:nvPr/>
          </p:nvSpPr>
          <p:spPr bwMode="auto">
            <a:xfrm>
              <a:off x="3456" y="2566"/>
              <a:ext cx="720" cy="451"/>
            </a:xfrm>
            <a:prstGeom prst="rect">
              <a:avLst/>
            </a:prstGeom>
            <a:noFill/>
            <a:ln w="12700" algn="ctr">
              <a:solidFill>
                <a:schemeClr val="bg2"/>
              </a:solidFill>
              <a:miter lim="800000"/>
              <a:headEnd/>
              <a:tailEnd/>
            </a:ln>
            <a:effectLst/>
          </p:spPr>
          <p:txBody>
            <a:bodyPr>
              <a:spAutoFit/>
            </a:bodyPr>
            <a:lstStyle/>
            <a:p>
              <a:r>
                <a:rPr lang="en-US" sz="800">
                  <a:cs typeface="Arial" charset="0"/>
                </a:rPr>
                <a:t>PurchaseID</a:t>
              </a:r>
            </a:p>
            <a:p>
              <a:r>
                <a:rPr lang="en-US" sz="800">
                  <a:cs typeface="Arial" charset="0"/>
                </a:rPr>
                <a:t>ComponentID</a:t>
              </a:r>
              <a:endParaRPr lang="en-US" sz="800" b="0">
                <a:cs typeface="Arial" charset="0"/>
              </a:endParaRPr>
            </a:p>
            <a:p>
              <a:r>
                <a:rPr lang="en-US" sz="800" b="0">
                  <a:cs typeface="Arial" charset="0"/>
                </a:rPr>
                <a:t>PricePaid</a:t>
              </a:r>
            </a:p>
            <a:p>
              <a:r>
                <a:rPr lang="en-US" sz="800" b="0">
                  <a:cs typeface="Arial" charset="0"/>
                </a:rPr>
                <a:t>Quantity</a:t>
              </a:r>
            </a:p>
            <a:p>
              <a:r>
                <a:rPr lang="en-US" sz="800" b="0">
                  <a:cs typeface="Arial" charset="0"/>
                </a:rPr>
                <a:t>QuantityReceived</a:t>
              </a:r>
              <a:endParaRPr lang="en-US" sz="800">
                <a:cs typeface="Arial" charset="0"/>
              </a:endParaRPr>
            </a:p>
          </p:txBody>
        </p:sp>
        <p:sp>
          <p:nvSpPr>
            <p:cNvPr id="1052711" name="Rectangle 39"/>
            <p:cNvSpPr>
              <a:spLocks noChangeArrowheads="1"/>
            </p:cNvSpPr>
            <p:nvPr/>
          </p:nvSpPr>
          <p:spPr bwMode="auto">
            <a:xfrm>
              <a:off x="3456" y="2390"/>
              <a:ext cx="720" cy="176"/>
            </a:xfrm>
            <a:prstGeom prst="rect">
              <a:avLst/>
            </a:prstGeom>
            <a:solidFill>
              <a:schemeClr val="accent1"/>
            </a:solidFill>
            <a:ln w="12700" algn="ctr">
              <a:solidFill>
                <a:schemeClr val="tx1"/>
              </a:solidFill>
              <a:miter lim="800000"/>
              <a:headEnd/>
              <a:tailEnd/>
            </a:ln>
            <a:effectLst/>
          </p:spPr>
          <p:txBody>
            <a:bodyPr wrap="none" anchor="ctr"/>
            <a:lstStyle/>
            <a:p>
              <a:pPr algn="ctr">
                <a:spcBef>
                  <a:spcPct val="50000"/>
                </a:spcBef>
              </a:pPr>
              <a:r>
                <a:rPr lang="en-US" sz="800" b="0">
                  <a:cs typeface="Arial" charset="0"/>
                </a:rPr>
                <a:t>PurchaseItem</a:t>
              </a:r>
            </a:p>
          </p:txBody>
        </p:sp>
        <p:sp>
          <p:nvSpPr>
            <p:cNvPr id="1052712" name="Text Box 40"/>
            <p:cNvSpPr txBox="1">
              <a:spLocks noChangeArrowheads="1"/>
            </p:cNvSpPr>
            <p:nvPr/>
          </p:nvSpPr>
          <p:spPr bwMode="auto">
            <a:xfrm>
              <a:off x="3456" y="3446"/>
              <a:ext cx="768" cy="682"/>
            </a:xfrm>
            <a:prstGeom prst="rect">
              <a:avLst/>
            </a:prstGeom>
            <a:noFill/>
            <a:ln w="12700" algn="ctr">
              <a:solidFill>
                <a:schemeClr val="bg2"/>
              </a:solidFill>
              <a:miter lim="800000"/>
              <a:headEnd/>
              <a:tailEnd/>
            </a:ln>
            <a:effectLst/>
          </p:spPr>
          <p:txBody>
            <a:bodyPr>
              <a:spAutoFit/>
            </a:bodyPr>
            <a:lstStyle/>
            <a:p>
              <a:r>
                <a:rPr lang="en-US" sz="800">
                  <a:cs typeface="Arial" charset="0"/>
                </a:rPr>
                <a:t>ManufacturerID</a:t>
              </a:r>
              <a:endParaRPr lang="en-US" sz="800" b="0">
                <a:cs typeface="Arial" charset="0"/>
              </a:endParaRPr>
            </a:p>
            <a:p>
              <a:r>
                <a:rPr lang="en-US" sz="800" b="0">
                  <a:cs typeface="Arial" charset="0"/>
                </a:rPr>
                <a:t>ManufacturerName</a:t>
              </a:r>
            </a:p>
            <a:p>
              <a:r>
                <a:rPr lang="en-US" sz="800" b="0">
                  <a:cs typeface="Arial" charset="0"/>
                </a:rPr>
                <a:t>ContactName</a:t>
              </a:r>
            </a:p>
            <a:p>
              <a:r>
                <a:rPr lang="en-US" sz="800" b="0">
                  <a:cs typeface="Arial" charset="0"/>
                </a:rPr>
                <a:t>Phone</a:t>
              </a:r>
            </a:p>
            <a:p>
              <a:r>
                <a:rPr lang="en-US" sz="800" b="0">
                  <a:cs typeface="Arial" charset="0"/>
                </a:rPr>
                <a:t>Address</a:t>
              </a:r>
            </a:p>
            <a:p>
              <a:r>
                <a:rPr lang="en-US" sz="800" b="0">
                  <a:cs typeface="Arial" charset="0"/>
                </a:rPr>
                <a:t>ZipCode</a:t>
              </a:r>
            </a:p>
            <a:p>
              <a:r>
                <a:rPr lang="en-US" sz="800" b="0">
                  <a:cs typeface="Arial" charset="0"/>
                </a:rPr>
                <a:t>CityID</a:t>
              </a:r>
            </a:p>
            <a:p>
              <a:r>
                <a:rPr lang="en-US" sz="800" b="0">
                  <a:cs typeface="Arial" charset="0"/>
                </a:rPr>
                <a:t>BalanceDue</a:t>
              </a:r>
              <a:endParaRPr lang="en-US" sz="800">
                <a:cs typeface="Arial" charset="0"/>
              </a:endParaRPr>
            </a:p>
          </p:txBody>
        </p:sp>
        <p:sp>
          <p:nvSpPr>
            <p:cNvPr id="1052713" name="Rectangle 41"/>
            <p:cNvSpPr>
              <a:spLocks noChangeArrowheads="1"/>
            </p:cNvSpPr>
            <p:nvPr/>
          </p:nvSpPr>
          <p:spPr bwMode="auto">
            <a:xfrm>
              <a:off x="3456" y="3270"/>
              <a:ext cx="768" cy="176"/>
            </a:xfrm>
            <a:prstGeom prst="rect">
              <a:avLst/>
            </a:prstGeom>
            <a:solidFill>
              <a:schemeClr val="accent1"/>
            </a:solidFill>
            <a:ln w="12700" algn="ctr">
              <a:solidFill>
                <a:schemeClr val="tx1"/>
              </a:solidFill>
              <a:miter lim="800000"/>
              <a:headEnd/>
              <a:tailEnd/>
            </a:ln>
            <a:effectLst/>
          </p:spPr>
          <p:txBody>
            <a:bodyPr wrap="none" anchor="ctr"/>
            <a:lstStyle/>
            <a:p>
              <a:pPr algn="ctr">
                <a:spcBef>
                  <a:spcPct val="50000"/>
                </a:spcBef>
              </a:pPr>
              <a:r>
                <a:rPr lang="en-US" sz="800" b="0">
                  <a:cs typeface="Arial" charset="0"/>
                </a:rPr>
                <a:t>Manufacturer</a:t>
              </a:r>
            </a:p>
          </p:txBody>
        </p:sp>
        <p:sp>
          <p:nvSpPr>
            <p:cNvPr id="1052714" name="Text Box 42"/>
            <p:cNvSpPr txBox="1">
              <a:spLocks noChangeArrowheads="1"/>
            </p:cNvSpPr>
            <p:nvPr/>
          </p:nvSpPr>
          <p:spPr bwMode="auto">
            <a:xfrm>
              <a:off x="4224" y="550"/>
              <a:ext cx="528" cy="528"/>
            </a:xfrm>
            <a:prstGeom prst="rect">
              <a:avLst/>
            </a:prstGeom>
            <a:solidFill>
              <a:schemeClr val="bg1"/>
            </a:solidFill>
            <a:ln w="12700" algn="ctr">
              <a:solidFill>
                <a:schemeClr val="bg2"/>
              </a:solidFill>
              <a:miter lim="800000"/>
              <a:headEnd/>
              <a:tailEnd/>
            </a:ln>
            <a:effectLst/>
          </p:spPr>
          <p:txBody>
            <a:bodyPr>
              <a:spAutoFit/>
            </a:bodyPr>
            <a:lstStyle/>
            <a:p>
              <a:r>
                <a:rPr lang="en-US" sz="800">
                  <a:cs typeface="Arial" charset="0"/>
                </a:rPr>
                <a:t>CompGroup</a:t>
              </a:r>
              <a:endParaRPr lang="en-US" sz="800" b="0">
                <a:cs typeface="Arial" charset="0"/>
              </a:endParaRPr>
            </a:p>
            <a:p>
              <a:r>
                <a:rPr lang="en-US" sz="800" b="0">
                  <a:cs typeface="Arial" charset="0"/>
                </a:rPr>
                <a:t>GroupName</a:t>
              </a:r>
            </a:p>
            <a:p>
              <a:r>
                <a:rPr lang="en-US" sz="800" b="0">
                  <a:cs typeface="Arial" charset="0"/>
                </a:rPr>
                <a:t>BikeType</a:t>
              </a:r>
            </a:p>
            <a:p>
              <a:r>
                <a:rPr lang="en-US" sz="800" b="0">
                  <a:cs typeface="Arial" charset="0"/>
                </a:rPr>
                <a:t>Year</a:t>
              </a:r>
            </a:p>
            <a:p>
              <a:r>
                <a:rPr lang="en-US" sz="800" b="0">
                  <a:cs typeface="Arial" charset="0"/>
                </a:rPr>
                <a:t>EndYear</a:t>
              </a:r>
            </a:p>
            <a:p>
              <a:r>
                <a:rPr lang="en-US" sz="800" b="0">
                  <a:cs typeface="Arial" charset="0"/>
                </a:rPr>
                <a:t>Weight</a:t>
              </a:r>
              <a:endParaRPr lang="en-US" sz="800">
                <a:cs typeface="Arial" charset="0"/>
              </a:endParaRPr>
            </a:p>
          </p:txBody>
        </p:sp>
        <p:sp>
          <p:nvSpPr>
            <p:cNvPr id="1052715" name="Rectangle 43"/>
            <p:cNvSpPr>
              <a:spLocks noChangeArrowheads="1"/>
            </p:cNvSpPr>
            <p:nvPr/>
          </p:nvSpPr>
          <p:spPr bwMode="auto">
            <a:xfrm>
              <a:off x="4224" y="374"/>
              <a:ext cx="528" cy="176"/>
            </a:xfrm>
            <a:prstGeom prst="rect">
              <a:avLst/>
            </a:prstGeom>
            <a:solidFill>
              <a:schemeClr val="accent1"/>
            </a:solidFill>
            <a:ln w="12700" algn="ctr">
              <a:solidFill>
                <a:schemeClr val="tx1"/>
              </a:solidFill>
              <a:miter lim="800000"/>
              <a:headEnd/>
              <a:tailEnd/>
            </a:ln>
            <a:effectLst/>
          </p:spPr>
          <p:txBody>
            <a:bodyPr wrap="none" anchor="ctr"/>
            <a:lstStyle/>
            <a:p>
              <a:pPr algn="ctr">
                <a:spcBef>
                  <a:spcPct val="50000"/>
                </a:spcBef>
              </a:pPr>
              <a:r>
                <a:rPr lang="en-US" sz="800" b="0">
                  <a:cs typeface="Arial" charset="0"/>
                </a:rPr>
                <a:t>Groupo</a:t>
              </a:r>
            </a:p>
          </p:txBody>
        </p:sp>
        <p:sp>
          <p:nvSpPr>
            <p:cNvPr id="1052716" name="Text Box 44"/>
            <p:cNvSpPr txBox="1">
              <a:spLocks noChangeArrowheads="1"/>
            </p:cNvSpPr>
            <p:nvPr/>
          </p:nvSpPr>
          <p:spPr bwMode="auto">
            <a:xfrm>
              <a:off x="4320" y="1574"/>
              <a:ext cx="624" cy="1221"/>
            </a:xfrm>
            <a:prstGeom prst="rect">
              <a:avLst/>
            </a:prstGeom>
            <a:noFill/>
            <a:ln w="12700" algn="ctr">
              <a:solidFill>
                <a:schemeClr val="bg2"/>
              </a:solidFill>
              <a:miter lim="800000"/>
              <a:headEnd/>
              <a:tailEnd/>
            </a:ln>
            <a:effectLst/>
          </p:spPr>
          <p:txBody>
            <a:bodyPr>
              <a:spAutoFit/>
            </a:bodyPr>
            <a:lstStyle/>
            <a:p>
              <a:r>
                <a:rPr lang="en-US" sz="800">
                  <a:cs typeface="Arial" charset="0"/>
                </a:rPr>
                <a:t>ComponentID</a:t>
              </a:r>
              <a:endParaRPr lang="en-US" sz="800" b="0">
                <a:cs typeface="Arial" charset="0"/>
              </a:endParaRPr>
            </a:p>
            <a:p>
              <a:r>
                <a:rPr lang="en-US" sz="800" b="0">
                  <a:cs typeface="Arial" charset="0"/>
                </a:rPr>
                <a:t>ManufacturerID</a:t>
              </a:r>
            </a:p>
            <a:p>
              <a:r>
                <a:rPr lang="en-US" sz="800" b="0">
                  <a:cs typeface="Arial" charset="0"/>
                </a:rPr>
                <a:t>ProductNumber</a:t>
              </a:r>
            </a:p>
            <a:p>
              <a:r>
                <a:rPr lang="en-US" sz="800" b="0">
                  <a:cs typeface="Arial" charset="0"/>
                </a:rPr>
                <a:t>Road</a:t>
              </a:r>
            </a:p>
            <a:p>
              <a:r>
                <a:rPr lang="en-US" sz="800" b="0">
                  <a:cs typeface="Arial" charset="0"/>
                </a:rPr>
                <a:t>Category</a:t>
              </a:r>
            </a:p>
            <a:p>
              <a:r>
                <a:rPr lang="en-US" sz="800" b="0">
                  <a:cs typeface="Arial" charset="0"/>
                </a:rPr>
                <a:t>Length</a:t>
              </a:r>
            </a:p>
            <a:p>
              <a:r>
                <a:rPr lang="en-US" sz="800" b="0">
                  <a:cs typeface="Arial" charset="0"/>
                </a:rPr>
                <a:t>Height</a:t>
              </a:r>
            </a:p>
            <a:p>
              <a:r>
                <a:rPr lang="en-US" sz="800" b="0">
                  <a:cs typeface="Arial" charset="0"/>
                </a:rPr>
                <a:t>Width</a:t>
              </a:r>
            </a:p>
            <a:p>
              <a:r>
                <a:rPr lang="en-US" sz="800" b="0">
                  <a:cs typeface="Arial" charset="0"/>
                </a:rPr>
                <a:t>Weight</a:t>
              </a:r>
            </a:p>
            <a:p>
              <a:r>
                <a:rPr lang="en-US" sz="800" b="0">
                  <a:cs typeface="Arial" charset="0"/>
                </a:rPr>
                <a:t>Year</a:t>
              </a:r>
            </a:p>
            <a:p>
              <a:r>
                <a:rPr lang="en-US" sz="800" b="0">
                  <a:cs typeface="Arial" charset="0"/>
                </a:rPr>
                <a:t>EndYear</a:t>
              </a:r>
            </a:p>
            <a:p>
              <a:r>
                <a:rPr lang="en-US" sz="800" b="0">
                  <a:cs typeface="Arial" charset="0"/>
                </a:rPr>
                <a:t>Description</a:t>
              </a:r>
            </a:p>
            <a:p>
              <a:r>
                <a:rPr lang="en-US" sz="800" b="0">
                  <a:cs typeface="Arial" charset="0"/>
                </a:rPr>
                <a:t>ListPrice</a:t>
              </a:r>
            </a:p>
            <a:p>
              <a:r>
                <a:rPr lang="en-US" sz="800" b="0">
                  <a:cs typeface="Arial" charset="0"/>
                </a:rPr>
                <a:t>EstimatedCost</a:t>
              </a:r>
            </a:p>
            <a:p>
              <a:r>
                <a:rPr lang="en-US" sz="800" b="0">
                  <a:cs typeface="Arial" charset="0"/>
                </a:rPr>
                <a:t>QuantityOnHand</a:t>
              </a:r>
              <a:endParaRPr lang="en-US" sz="800">
                <a:cs typeface="Arial" charset="0"/>
              </a:endParaRPr>
            </a:p>
          </p:txBody>
        </p:sp>
        <p:sp>
          <p:nvSpPr>
            <p:cNvPr id="1052717" name="Rectangle 45"/>
            <p:cNvSpPr>
              <a:spLocks noChangeArrowheads="1"/>
            </p:cNvSpPr>
            <p:nvPr/>
          </p:nvSpPr>
          <p:spPr bwMode="auto">
            <a:xfrm>
              <a:off x="4320" y="1398"/>
              <a:ext cx="624" cy="176"/>
            </a:xfrm>
            <a:prstGeom prst="rect">
              <a:avLst/>
            </a:prstGeom>
            <a:solidFill>
              <a:schemeClr val="accent1"/>
            </a:solidFill>
            <a:ln w="12700" algn="ctr">
              <a:solidFill>
                <a:schemeClr val="tx1"/>
              </a:solidFill>
              <a:miter lim="800000"/>
              <a:headEnd/>
              <a:tailEnd/>
            </a:ln>
            <a:effectLst/>
          </p:spPr>
          <p:txBody>
            <a:bodyPr wrap="none" anchor="ctr"/>
            <a:lstStyle/>
            <a:p>
              <a:pPr algn="ctr">
                <a:spcBef>
                  <a:spcPct val="50000"/>
                </a:spcBef>
              </a:pPr>
              <a:r>
                <a:rPr lang="en-US" sz="800" b="0">
                  <a:cs typeface="Arial" charset="0"/>
                </a:rPr>
                <a:t>Component</a:t>
              </a:r>
            </a:p>
          </p:txBody>
        </p:sp>
        <p:sp>
          <p:nvSpPr>
            <p:cNvPr id="1052718" name="Text Box 46"/>
            <p:cNvSpPr txBox="1">
              <a:spLocks noChangeArrowheads="1"/>
            </p:cNvSpPr>
            <p:nvPr/>
          </p:nvSpPr>
          <p:spPr bwMode="auto">
            <a:xfrm>
              <a:off x="4464" y="3398"/>
              <a:ext cx="720" cy="528"/>
            </a:xfrm>
            <a:prstGeom prst="rect">
              <a:avLst/>
            </a:prstGeom>
            <a:noFill/>
            <a:ln w="12700" algn="ctr">
              <a:solidFill>
                <a:schemeClr val="bg2"/>
              </a:solidFill>
              <a:miter lim="800000"/>
              <a:headEnd/>
              <a:tailEnd/>
            </a:ln>
            <a:effectLst/>
          </p:spPr>
          <p:txBody>
            <a:bodyPr>
              <a:spAutoFit/>
            </a:bodyPr>
            <a:lstStyle/>
            <a:p>
              <a:r>
                <a:rPr lang="en-US" sz="800">
                  <a:cs typeface="Arial" charset="0"/>
                </a:rPr>
                <a:t>ManufacturerID</a:t>
              </a:r>
            </a:p>
            <a:p>
              <a:r>
                <a:rPr lang="en-US" sz="800">
                  <a:cs typeface="Arial" charset="0"/>
                </a:rPr>
                <a:t>TransactionDate</a:t>
              </a:r>
              <a:endParaRPr lang="en-US" sz="800" b="0">
                <a:cs typeface="Arial" charset="0"/>
              </a:endParaRPr>
            </a:p>
            <a:p>
              <a:r>
                <a:rPr lang="en-US" sz="800" b="0">
                  <a:cs typeface="Arial" charset="0"/>
                </a:rPr>
                <a:t>EmployeeID</a:t>
              </a:r>
            </a:p>
            <a:p>
              <a:r>
                <a:rPr lang="en-US" sz="800" b="0">
                  <a:cs typeface="Arial" charset="0"/>
                </a:rPr>
                <a:t>Amount</a:t>
              </a:r>
            </a:p>
            <a:p>
              <a:r>
                <a:rPr lang="en-US" sz="800" b="0">
                  <a:cs typeface="Arial" charset="0"/>
                </a:rPr>
                <a:t>Description</a:t>
              </a:r>
            </a:p>
            <a:p>
              <a:r>
                <a:rPr lang="en-US" sz="800">
                  <a:cs typeface="Arial" charset="0"/>
                </a:rPr>
                <a:t>Reference</a:t>
              </a:r>
            </a:p>
          </p:txBody>
        </p:sp>
        <p:sp>
          <p:nvSpPr>
            <p:cNvPr id="1052719" name="Rectangle 47"/>
            <p:cNvSpPr>
              <a:spLocks noChangeArrowheads="1"/>
            </p:cNvSpPr>
            <p:nvPr/>
          </p:nvSpPr>
          <p:spPr bwMode="auto">
            <a:xfrm>
              <a:off x="4464" y="3222"/>
              <a:ext cx="720" cy="176"/>
            </a:xfrm>
            <a:prstGeom prst="rect">
              <a:avLst/>
            </a:prstGeom>
            <a:solidFill>
              <a:schemeClr val="accent1"/>
            </a:solidFill>
            <a:ln w="12700" algn="ctr">
              <a:solidFill>
                <a:schemeClr val="tx1"/>
              </a:solidFill>
              <a:miter lim="800000"/>
              <a:headEnd/>
              <a:tailEnd/>
            </a:ln>
            <a:effectLst/>
          </p:spPr>
          <p:txBody>
            <a:bodyPr wrap="none" anchor="ctr"/>
            <a:lstStyle/>
            <a:p>
              <a:pPr algn="ctr">
                <a:spcBef>
                  <a:spcPct val="50000"/>
                </a:spcBef>
              </a:pPr>
              <a:r>
                <a:rPr lang="en-US" sz="800" b="0">
                  <a:cs typeface="Arial" charset="0"/>
                </a:rPr>
                <a:t>ManufacturerTrans</a:t>
              </a:r>
            </a:p>
          </p:txBody>
        </p:sp>
        <p:sp>
          <p:nvSpPr>
            <p:cNvPr id="1052720" name="Text Box 48"/>
            <p:cNvSpPr txBox="1">
              <a:spLocks noChangeArrowheads="1"/>
            </p:cNvSpPr>
            <p:nvPr/>
          </p:nvSpPr>
          <p:spPr bwMode="auto">
            <a:xfrm>
              <a:off x="5040" y="662"/>
              <a:ext cx="528" cy="836"/>
            </a:xfrm>
            <a:prstGeom prst="rect">
              <a:avLst/>
            </a:prstGeom>
            <a:noFill/>
            <a:ln w="12700" algn="ctr">
              <a:solidFill>
                <a:schemeClr val="bg2"/>
              </a:solidFill>
              <a:miter lim="800000"/>
              <a:headEnd/>
              <a:tailEnd/>
            </a:ln>
            <a:effectLst/>
          </p:spPr>
          <p:txBody>
            <a:bodyPr>
              <a:spAutoFit/>
            </a:bodyPr>
            <a:lstStyle/>
            <a:p>
              <a:r>
                <a:rPr lang="en-US" sz="800">
                  <a:cs typeface="Arial" charset="0"/>
                </a:rPr>
                <a:t>TubeID</a:t>
              </a:r>
              <a:endParaRPr lang="en-US" sz="800" b="0">
                <a:cs typeface="Arial" charset="0"/>
              </a:endParaRPr>
            </a:p>
            <a:p>
              <a:r>
                <a:rPr lang="en-US" sz="800" b="0">
                  <a:cs typeface="Arial" charset="0"/>
                </a:rPr>
                <a:t>Material</a:t>
              </a:r>
            </a:p>
            <a:p>
              <a:r>
                <a:rPr lang="en-US" sz="800" b="0">
                  <a:cs typeface="Arial" charset="0"/>
                </a:rPr>
                <a:t>Description</a:t>
              </a:r>
            </a:p>
            <a:p>
              <a:r>
                <a:rPr lang="en-US" sz="800" b="0">
                  <a:cs typeface="Arial" charset="0"/>
                </a:rPr>
                <a:t>Diameter</a:t>
              </a:r>
            </a:p>
            <a:p>
              <a:r>
                <a:rPr lang="en-US" sz="800" b="0">
                  <a:cs typeface="Arial" charset="0"/>
                </a:rPr>
                <a:t>Thickness</a:t>
              </a:r>
            </a:p>
            <a:p>
              <a:r>
                <a:rPr lang="en-US" sz="800" b="0">
                  <a:cs typeface="Arial" charset="0"/>
                </a:rPr>
                <a:t>Roundness</a:t>
              </a:r>
            </a:p>
            <a:p>
              <a:r>
                <a:rPr lang="en-US" sz="800" b="0">
                  <a:cs typeface="Arial" charset="0"/>
                </a:rPr>
                <a:t>Weight</a:t>
              </a:r>
            </a:p>
            <a:p>
              <a:r>
                <a:rPr lang="en-US" sz="800" b="0">
                  <a:cs typeface="Arial" charset="0"/>
                </a:rPr>
                <a:t>Stiffness</a:t>
              </a:r>
            </a:p>
            <a:p>
              <a:r>
                <a:rPr lang="en-US" sz="800" b="0">
                  <a:cs typeface="Arial" charset="0"/>
                </a:rPr>
                <a:t>ListPrice</a:t>
              </a:r>
            </a:p>
            <a:p>
              <a:r>
                <a:rPr lang="en-US" sz="800" b="0">
                  <a:cs typeface="Arial" charset="0"/>
                </a:rPr>
                <a:t>Construction</a:t>
              </a:r>
              <a:endParaRPr lang="en-US" sz="800">
                <a:cs typeface="Arial" charset="0"/>
              </a:endParaRPr>
            </a:p>
          </p:txBody>
        </p:sp>
        <p:sp>
          <p:nvSpPr>
            <p:cNvPr id="1052721" name="Rectangle 49"/>
            <p:cNvSpPr>
              <a:spLocks noChangeArrowheads="1"/>
            </p:cNvSpPr>
            <p:nvPr/>
          </p:nvSpPr>
          <p:spPr bwMode="auto">
            <a:xfrm>
              <a:off x="5040" y="486"/>
              <a:ext cx="528" cy="176"/>
            </a:xfrm>
            <a:prstGeom prst="rect">
              <a:avLst/>
            </a:prstGeom>
            <a:solidFill>
              <a:schemeClr val="accent1"/>
            </a:solidFill>
            <a:ln w="12700" algn="ctr">
              <a:solidFill>
                <a:schemeClr val="tx1"/>
              </a:solidFill>
              <a:miter lim="800000"/>
              <a:headEnd/>
              <a:tailEnd/>
            </a:ln>
            <a:effectLst/>
          </p:spPr>
          <p:txBody>
            <a:bodyPr wrap="none" anchor="ctr"/>
            <a:lstStyle/>
            <a:p>
              <a:pPr algn="ctr">
                <a:spcBef>
                  <a:spcPct val="50000"/>
                </a:spcBef>
              </a:pPr>
              <a:r>
                <a:rPr lang="en-US" sz="800" b="0">
                  <a:cs typeface="Arial" charset="0"/>
                </a:rPr>
                <a:t>TubeMaterial</a:t>
              </a:r>
            </a:p>
          </p:txBody>
        </p:sp>
        <p:sp>
          <p:nvSpPr>
            <p:cNvPr id="1052722" name="Text Box 50"/>
            <p:cNvSpPr txBox="1">
              <a:spLocks noChangeArrowheads="1"/>
            </p:cNvSpPr>
            <p:nvPr/>
          </p:nvSpPr>
          <p:spPr bwMode="auto">
            <a:xfrm>
              <a:off x="5088" y="1846"/>
              <a:ext cx="576" cy="220"/>
            </a:xfrm>
            <a:prstGeom prst="rect">
              <a:avLst/>
            </a:prstGeom>
            <a:noFill/>
            <a:ln w="12700" algn="ctr">
              <a:solidFill>
                <a:schemeClr val="bg2"/>
              </a:solidFill>
              <a:miter lim="800000"/>
              <a:headEnd/>
              <a:tailEnd/>
            </a:ln>
            <a:effectLst/>
          </p:spPr>
          <p:txBody>
            <a:bodyPr>
              <a:spAutoFit/>
            </a:bodyPr>
            <a:lstStyle/>
            <a:p>
              <a:r>
                <a:rPr lang="en-US" sz="800">
                  <a:cs typeface="Arial" charset="0"/>
                </a:rPr>
                <a:t>GroupID</a:t>
              </a:r>
            </a:p>
            <a:p>
              <a:r>
                <a:rPr lang="en-US" sz="800">
                  <a:cs typeface="Arial" charset="0"/>
                </a:rPr>
                <a:t>ComponentID</a:t>
              </a:r>
            </a:p>
          </p:txBody>
        </p:sp>
        <p:sp>
          <p:nvSpPr>
            <p:cNvPr id="1052723" name="Rectangle 51"/>
            <p:cNvSpPr>
              <a:spLocks noChangeArrowheads="1"/>
            </p:cNvSpPr>
            <p:nvPr/>
          </p:nvSpPr>
          <p:spPr bwMode="auto">
            <a:xfrm>
              <a:off x="5088" y="1670"/>
              <a:ext cx="576" cy="176"/>
            </a:xfrm>
            <a:prstGeom prst="rect">
              <a:avLst/>
            </a:prstGeom>
            <a:solidFill>
              <a:schemeClr val="accent1"/>
            </a:solidFill>
            <a:ln w="12700" algn="ctr">
              <a:solidFill>
                <a:schemeClr val="tx1"/>
              </a:solidFill>
              <a:miter lim="800000"/>
              <a:headEnd/>
              <a:tailEnd/>
            </a:ln>
            <a:effectLst/>
          </p:spPr>
          <p:txBody>
            <a:bodyPr wrap="none" anchor="ctr"/>
            <a:lstStyle/>
            <a:p>
              <a:pPr algn="ctr">
                <a:spcBef>
                  <a:spcPct val="50000"/>
                </a:spcBef>
              </a:pPr>
              <a:r>
                <a:rPr lang="en-US" sz="800" b="0">
                  <a:cs typeface="Arial" charset="0"/>
                </a:rPr>
                <a:t>GroupCompon</a:t>
              </a:r>
            </a:p>
          </p:txBody>
        </p:sp>
        <p:sp>
          <p:nvSpPr>
            <p:cNvPr id="1052724" name="Text Box 52"/>
            <p:cNvSpPr txBox="1">
              <a:spLocks noChangeArrowheads="1"/>
            </p:cNvSpPr>
            <p:nvPr/>
          </p:nvSpPr>
          <p:spPr bwMode="auto">
            <a:xfrm>
              <a:off x="5040" y="2582"/>
              <a:ext cx="672" cy="297"/>
            </a:xfrm>
            <a:prstGeom prst="rect">
              <a:avLst/>
            </a:prstGeom>
            <a:noFill/>
            <a:ln w="12700" algn="ctr">
              <a:solidFill>
                <a:schemeClr val="bg2"/>
              </a:solidFill>
              <a:miter lim="800000"/>
              <a:headEnd/>
              <a:tailEnd/>
            </a:ln>
            <a:effectLst/>
          </p:spPr>
          <p:txBody>
            <a:bodyPr>
              <a:spAutoFit/>
            </a:bodyPr>
            <a:lstStyle/>
            <a:p>
              <a:r>
                <a:rPr lang="en-US" sz="800">
                  <a:cs typeface="Arial" charset="0"/>
                </a:rPr>
                <a:t>ComponentName</a:t>
              </a:r>
              <a:endParaRPr lang="en-US" sz="800" b="0">
                <a:cs typeface="Arial" charset="0"/>
              </a:endParaRPr>
            </a:p>
            <a:p>
              <a:r>
                <a:rPr lang="en-US" sz="800" b="0">
                  <a:cs typeface="Arial" charset="0"/>
                </a:rPr>
                <a:t>AssemblyOrder</a:t>
              </a:r>
            </a:p>
            <a:p>
              <a:r>
                <a:rPr lang="en-US" sz="800" b="0">
                  <a:cs typeface="Arial" charset="0"/>
                </a:rPr>
                <a:t>Description</a:t>
              </a:r>
              <a:endParaRPr lang="en-US" sz="800">
                <a:cs typeface="Arial" charset="0"/>
              </a:endParaRPr>
            </a:p>
          </p:txBody>
        </p:sp>
        <p:sp>
          <p:nvSpPr>
            <p:cNvPr id="1052725" name="Rectangle 53"/>
            <p:cNvSpPr>
              <a:spLocks noChangeArrowheads="1"/>
            </p:cNvSpPr>
            <p:nvPr/>
          </p:nvSpPr>
          <p:spPr bwMode="auto">
            <a:xfrm>
              <a:off x="5040" y="2406"/>
              <a:ext cx="672" cy="176"/>
            </a:xfrm>
            <a:prstGeom prst="rect">
              <a:avLst/>
            </a:prstGeom>
            <a:solidFill>
              <a:schemeClr val="accent1"/>
            </a:solidFill>
            <a:ln w="12700" algn="ctr">
              <a:solidFill>
                <a:schemeClr val="tx1"/>
              </a:solidFill>
              <a:miter lim="800000"/>
              <a:headEnd/>
              <a:tailEnd/>
            </a:ln>
            <a:effectLst/>
          </p:spPr>
          <p:txBody>
            <a:bodyPr wrap="none" anchor="ctr"/>
            <a:lstStyle/>
            <a:p>
              <a:pPr algn="ctr">
                <a:spcBef>
                  <a:spcPct val="50000"/>
                </a:spcBef>
              </a:pPr>
              <a:r>
                <a:rPr lang="en-US" sz="800" b="0">
                  <a:cs typeface="Arial" charset="0"/>
                </a:rPr>
                <a:t>ComponentName</a:t>
              </a:r>
            </a:p>
          </p:txBody>
        </p:sp>
        <p:sp>
          <p:nvSpPr>
            <p:cNvPr id="1052726" name="Freeform 54"/>
            <p:cNvSpPr>
              <a:spLocks/>
            </p:cNvSpPr>
            <p:nvPr/>
          </p:nvSpPr>
          <p:spPr bwMode="auto">
            <a:xfrm>
              <a:off x="576" y="336"/>
              <a:ext cx="288" cy="96"/>
            </a:xfrm>
            <a:custGeom>
              <a:avLst/>
              <a:gdLst/>
              <a:ahLst/>
              <a:cxnLst>
                <a:cxn ang="0">
                  <a:pos x="0" y="0"/>
                </a:cxn>
                <a:cxn ang="0">
                  <a:pos x="96" y="0"/>
                </a:cxn>
                <a:cxn ang="0">
                  <a:pos x="96" y="96"/>
                </a:cxn>
                <a:cxn ang="0">
                  <a:pos x="288" y="96"/>
                </a:cxn>
              </a:cxnLst>
              <a:rect l="0" t="0" r="r" b="b"/>
              <a:pathLst>
                <a:path w="288" h="96">
                  <a:moveTo>
                    <a:pt x="0" y="0"/>
                  </a:moveTo>
                  <a:lnTo>
                    <a:pt x="96" y="0"/>
                  </a:lnTo>
                  <a:lnTo>
                    <a:pt x="96" y="96"/>
                  </a:lnTo>
                  <a:lnTo>
                    <a:pt x="288" y="96"/>
                  </a:lnTo>
                </a:path>
              </a:pathLst>
            </a:custGeom>
            <a:noFill/>
            <a:ln w="9525">
              <a:solidFill>
                <a:schemeClr val="tx1"/>
              </a:solidFill>
              <a:round/>
              <a:headEnd/>
              <a:tailEnd/>
            </a:ln>
            <a:effectLst/>
          </p:spPr>
          <p:txBody>
            <a:bodyPr/>
            <a:lstStyle/>
            <a:p>
              <a:endParaRPr lang="en-US"/>
            </a:p>
          </p:txBody>
        </p:sp>
        <p:sp>
          <p:nvSpPr>
            <p:cNvPr id="1052727" name="Freeform 55"/>
            <p:cNvSpPr>
              <a:spLocks/>
            </p:cNvSpPr>
            <p:nvPr/>
          </p:nvSpPr>
          <p:spPr bwMode="auto">
            <a:xfrm>
              <a:off x="576" y="384"/>
              <a:ext cx="96" cy="1200"/>
            </a:xfrm>
            <a:custGeom>
              <a:avLst/>
              <a:gdLst/>
              <a:ahLst/>
              <a:cxnLst>
                <a:cxn ang="0">
                  <a:pos x="0" y="1200"/>
                </a:cxn>
                <a:cxn ang="0">
                  <a:pos x="96" y="1200"/>
                </a:cxn>
                <a:cxn ang="0">
                  <a:pos x="96" y="0"/>
                </a:cxn>
              </a:cxnLst>
              <a:rect l="0" t="0" r="r" b="b"/>
              <a:pathLst>
                <a:path w="96" h="1200">
                  <a:moveTo>
                    <a:pt x="0" y="1200"/>
                  </a:moveTo>
                  <a:lnTo>
                    <a:pt x="96" y="1200"/>
                  </a:lnTo>
                  <a:lnTo>
                    <a:pt x="96" y="0"/>
                  </a:lnTo>
                </a:path>
              </a:pathLst>
            </a:custGeom>
            <a:noFill/>
            <a:ln w="9525">
              <a:solidFill>
                <a:schemeClr val="tx1"/>
              </a:solidFill>
              <a:round/>
              <a:headEnd/>
              <a:tailEnd/>
            </a:ln>
            <a:effectLst/>
          </p:spPr>
          <p:txBody>
            <a:bodyPr/>
            <a:lstStyle/>
            <a:p>
              <a:endParaRPr lang="en-US"/>
            </a:p>
          </p:txBody>
        </p:sp>
        <p:sp>
          <p:nvSpPr>
            <p:cNvPr id="1052728" name="Freeform 56"/>
            <p:cNvSpPr>
              <a:spLocks/>
            </p:cNvSpPr>
            <p:nvPr/>
          </p:nvSpPr>
          <p:spPr bwMode="auto">
            <a:xfrm>
              <a:off x="720" y="1488"/>
              <a:ext cx="144" cy="1536"/>
            </a:xfrm>
            <a:custGeom>
              <a:avLst/>
              <a:gdLst/>
              <a:ahLst/>
              <a:cxnLst>
                <a:cxn ang="0">
                  <a:pos x="0" y="1536"/>
                </a:cxn>
                <a:cxn ang="0">
                  <a:pos x="96" y="1536"/>
                </a:cxn>
                <a:cxn ang="0">
                  <a:pos x="48" y="0"/>
                </a:cxn>
                <a:cxn ang="0">
                  <a:pos x="144" y="0"/>
                </a:cxn>
              </a:cxnLst>
              <a:rect l="0" t="0" r="r" b="b"/>
              <a:pathLst>
                <a:path w="144" h="1536">
                  <a:moveTo>
                    <a:pt x="0" y="1536"/>
                  </a:moveTo>
                  <a:lnTo>
                    <a:pt x="96" y="1536"/>
                  </a:lnTo>
                  <a:lnTo>
                    <a:pt x="48" y="0"/>
                  </a:lnTo>
                  <a:lnTo>
                    <a:pt x="144" y="0"/>
                  </a:lnTo>
                </a:path>
              </a:pathLst>
            </a:custGeom>
            <a:noFill/>
            <a:ln w="9525">
              <a:solidFill>
                <a:schemeClr val="tx1"/>
              </a:solidFill>
              <a:round/>
              <a:headEnd/>
              <a:tailEnd/>
            </a:ln>
            <a:effectLst/>
          </p:spPr>
          <p:txBody>
            <a:bodyPr/>
            <a:lstStyle/>
            <a:p>
              <a:endParaRPr lang="en-US"/>
            </a:p>
          </p:txBody>
        </p:sp>
        <p:sp>
          <p:nvSpPr>
            <p:cNvPr id="1052729" name="Freeform 57"/>
            <p:cNvSpPr>
              <a:spLocks/>
            </p:cNvSpPr>
            <p:nvPr/>
          </p:nvSpPr>
          <p:spPr bwMode="auto">
            <a:xfrm>
              <a:off x="624" y="3552"/>
              <a:ext cx="288" cy="480"/>
            </a:xfrm>
            <a:custGeom>
              <a:avLst/>
              <a:gdLst/>
              <a:ahLst/>
              <a:cxnLst>
                <a:cxn ang="0">
                  <a:pos x="0" y="480"/>
                </a:cxn>
                <a:cxn ang="0">
                  <a:pos x="192" y="480"/>
                </a:cxn>
                <a:cxn ang="0">
                  <a:pos x="192" y="0"/>
                </a:cxn>
                <a:cxn ang="0">
                  <a:pos x="288" y="0"/>
                </a:cxn>
              </a:cxnLst>
              <a:rect l="0" t="0" r="r" b="b"/>
              <a:pathLst>
                <a:path w="288" h="480">
                  <a:moveTo>
                    <a:pt x="0" y="480"/>
                  </a:moveTo>
                  <a:lnTo>
                    <a:pt x="192" y="480"/>
                  </a:lnTo>
                  <a:lnTo>
                    <a:pt x="192" y="0"/>
                  </a:lnTo>
                  <a:lnTo>
                    <a:pt x="288" y="0"/>
                  </a:lnTo>
                </a:path>
              </a:pathLst>
            </a:custGeom>
            <a:noFill/>
            <a:ln w="9525">
              <a:solidFill>
                <a:schemeClr val="tx1"/>
              </a:solidFill>
              <a:round/>
              <a:headEnd/>
              <a:tailEnd/>
            </a:ln>
            <a:effectLst/>
          </p:spPr>
          <p:txBody>
            <a:bodyPr/>
            <a:lstStyle/>
            <a:p>
              <a:endParaRPr lang="en-US"/>
            </a:p>
          </p:txBody>
        </p:sp>
        <p:sp>
          <p:nvSpPr>
            <p:cNvPr id="1052730" name="Freeform 58"/>
            <p:cNvSpPr>
              <a:spLocks/>
            </p:cNvSpPr>
            <p:nvPr/>
          </p:nvSpPr>
          <p:spPr bwMode="auto">
            <a:xfrm>
              <a:off x="720" y="3312"/>
              <a:ext cx="192" cy="240"/>
            </a:xfrm>
            <a:custGeom>
              <a:avLst/>
              <a:gdLst/>
              <a:ahLst/>
              <a:cxnLst>
                <a:cxn ang="0">
                  <a:pos x="0" y="240"/>
                </a:cxn>
                <a:cxn ang="0">
                  <a:pos x="48" y="240"/>
                </a:cxn>
                <a:cxn ang="0">
                  <a:pos x="48" y="0"/>
                </a:cxn>
                <a:cxn ang="0">
                  <a:pos x="192" y="0"/>
                </a:cxn>
              </a:cxnLst>
              <a:rect l="0" t="0" r="r" b="b"/>
              <a:pathLst>
                <a:path w="192" h="240">
                  <a:moveTo>
                    <a:pt x="0" y="240"/>
                  </a:moveTo>
                  <a:lnTo>
                    <a:pt x="48" y="240"/>
                  </a:lnTo>
                  <a:lnTo>
                    <a:pt x="48" y="0"/>
                  </a:lnTo>
                  <a:lnTo>
                    <a:pt x="192" y="0"/>
                  </a:lnTo>
                </a:path>
              </a:pathLst>
            </a:custGeom>
            <a:noFill/>
            <a:ln w="9525">
              <a:solidFill>
                <a:schemeClr val="tx1"/>
              </a:solidFill>
              <a:round/>
              <a:headEnd/>
              <a:tailEnd/>
            </a:ln>
            <a:effectLst/>
          </p:spPr>
          <p:txBody>
            <a:bodyPr/>
            <a:lstStyle/>
            <a:p>
              <a:endParaRPr lang="en-US"/>
            </a:p>
          </p:txBody>
        </p:sp>
        <p:sp>
          <p:nvSpPr>
            <p:cNvPr id="1052731" name="Freeform 59"/>
            <p:cNvSpPr>
              <a:spLocks/>
            </p:cNvSpPr>
            <p:nvPr/>
          </p:nvSpPr>
          <p:spPr bwMode="auto">
            <a:xfrm>
              <a:off x="576" y="816"/>
              <a:ext cx="336" cy="2496"/>
            </a:xfrm>
            <a:custGeom>
              <a:avLst/>
              <a:gdLst/>
              <a:ahLst/>
              <a:cxnLst>
                <a:cxn ang="0">
                  <a:pos x="0" y="0"/>
                </a:cxn>
                <a:cxn ang="0">
                  <a:pos x="48" y="0"/>
                </a:cxn>
                <a:cxn ang="0">
                  <a:pos x="240" y="2496"/>
                </a:cxn>
                <a:cxn ang="0">
                  <a:pos x="336" y="2496"/>
                </a:cxn>
              </a:cxnLst>
              <a:rect l="0" t="0" r="r" b="b"/>
              <a:pathLst>
                <a:path w="336" h="2496">
                  <a:moveTo>
                    <a:pt x="0" y="0"/>
                  </a:moveTo>
                  <a:lnTo>
                    <a:pt x="48" y="0"/>
                  </a:lnTo>
                  <a:lnTo>
                    <a:pt x="240" y="2496"/>
                  </a:lnTo>
                  <a:lnTo>
                    <a:pt x="336" y="2496"/>
                  </a:lnTo>
                </a:path>
              </a:pathLst>
            </a:custGeom>
            <a:noFill/>
            <a:ln w="9525">
              <a:solidFill>
                <a:schemeClr val="tx1"/>
              </a:solidFill>
              <a:round/>
              <a:headEnd/>
              <a:tailEnd/>
            </a:ln>
            <a:effectLst/>
          </p:spPr>
          <p:txBody>
            <a:bodyPr/>
            <a:lstStyle/>
            <a:p>
              <a:endParaRPr lang="en-US"/>
            </a:p>
          </p:txBody>
        </p:sp>
        <p:sp>
          <p:nvSpPr>
            <p:cNvPr id="1052732" name="Freeform 60"/>
            <p:cNvSpPr>
              <a:spLocks/>
            </p:cNvSpPr>
            <p:nvPr/>
          </p:nvSpPr>
          <p:spPr bwMode="auto">
            <a:xfrm>
              <a:off x="1488" y="806"/>
              <a:ext cx="288" cy="96"/>
            </a:xfrm>
            <a:custGeom>
              <a:avLst/>
              <a:gdLst/>
              <a:ahLst/>
              <a:cxnLst>
                <a:cxn ang="0">
                  <a:pos x="288" y="96"/>
                </a:cxn>
                <a:cxn ang="0">
                  <a:pos x="192" y="96"/>
                </a:cxn>
                <a:cxn ang="0">
                  <a:pos x="192" y="0"/>
                </a:cxn>
                <a:cxn ang="0">
                  <a:pos x="0" y="0"/>
                </a:cxn>
              </a:cxnLst>
              <a:rect l="0" t="0" r="r" b="b"/>
              <a:pathLst>
                <a:path w="288" h="96">
                  <a:moveTo>
                    <a:pt x="288" y="96"/>
                  </a:moveTo>
                  <a:lnTo>
                    <a:pt x="192" y="96"/>
                  </a:lnTo>
                  <a:lnTo>
                    <a:pt x="192" y="0"/>
                  </a:lnTo>
                  <a:lnTo>
                    <a:pt x="0" y="0"/>
                  </a:lnTo>
                </a:path>
              </a:pathLst>
            </a:custGeom>
            <a:noFill/>
            <a:ln w="9525">
              <a:solidFill>
                <a:schemeClr val="tx1"/>
              </a:solidFill>
              <a:round/>
              <a:headEnd/>
              <a:tailEnd/>
            </a:ln>
            <a:effectLst/>
          </p:spPr>
          <p:txBody>
            <a:bodyPr/>
            <a:lstStyle/>
            <a:p>
              <a:endParaRPr lang="en-US"/>
            </a:p>
          </p:txBody>
        </p:sp>
        <p:sp>
          <p:nvSpPr>
            <p:cNvPr id="1052733" name="Freeform 61"/>
            <p:cNvSpPr>
              <a:spLocks/>
            </p:cNvSpPr>
            <p:nvPr/>
          </p:nvSpPr>
          <p:spPr bwMode="auto">
            <a:xfrm>
              <a:off x="1488" y="902"/>
              <a:ext cx="288" cy="672"/>
            </a:xfrm>
            <a:custGeom>
              <a:avLst/>
              <a:gdLst/>
              <a:ahLst/>
              <a:cxnLst>
                <a:cxn ang="0">
                  <a:pos x="0" y="0"/>
                </a:cxn>
                <a:cxn ang="0">
                  <a:pos x="96" y="0"/>
                </a:cxn>
                <a:cxn ang="0">
                  <a:pos x="96" y="672"/>
                </a:cxn>
                <a:cxn ang="0">
                  <a:pos x="288" y="672"/>
                </a:cxn>
              </a:cxnLst>
              <a:rect l="0" t="0" r="r" b="b"/>
              <a:pathLst>
                <a:path w="288" h="672">
                  <a:moveTo>
                    <a:pt x="0" y="0"/>
                  </a:moveTo>
                  <a:lnTo>
                    <a:pt x="96" y="0"/>
                  </a:lnTo>
                  <a:lnTo>
                    <a:pt x="96" y="672"/>
                  </a:lnTo>
                  <a:lnTo>
                    <a:pt x="288" y="672"/>
                  </a:lnTo>
                </a:path>
              </a:pathLst>
            </a:custGeom>
            <a:noFill/>
            <a:ln w="9525">
              <a:solidFill>
                <a:schemeClr val="tx1"/>
              </a:solidFill>
              <a:round/>
              <a:headEnd/>
              <a:tailEnd/>
            </a:ln>
            <a:effectLst/>
          </p:spPr>
          <p:txBody>
            <a:bodyPr/>
            <a:lstStyle/>
            <a:p>
              <a:endParaRPr lang="en-US"/>
            </a:p>
          </p:txBody>
        </p:sp>
        <p:sp>
          <p:nvSpPr>
            <p:cNvPr id="1052734" name="Text Box 62"/>
            <p:cNvSpPr txBox="1">
              <a:spLocks noChangeArrowheads="1"/>
            </p:cNvSpPr>
            <p:nvPr/>
          </p:nvSpPr>
          <p:spPr bwMode="auto">
            <a:xfrm>
              <a:off x="1776" y="1526"/>
              <a:ext cx="672" cy="528"/>
            </a:xfrm>
            <a:prstGeom prst="rect">
              <a:avLst/>
            </a:prstGeom>
            <a:solidFill>
              <a:schemeClr val="bg1"/>
            </a:solidFill>
            <a:ln w="12700" algn="ctr">
              <a:solidFill>
                <a:schemeClr val="bg2"/>
              </a:solidFill>
              <a:miter lim="800000"/>
              <a:headEnd/>
              <a:tailEnd/>
            </a:ln>
            <a:effectLst/>
          </p:spPr>
          <p:txBody>
            <a:bodyPr>
              <a:spAutoFit/>
            </a:bodyPr>
            <a:lstStyle/>
            <a:p>
              <a:r>
                <a:rPr lang="en-US" sz="800">
                  <a:cs typeface="Arial" charset="0"/>
                </a:rPr>
                <a:t>PaintID</a:t>
              </a:r>
              <a:endParaRPr lang="en-US" sz="800" b="0">
                <a:cs typeface="Arial" charset="0"/>
              </a:endParaRPr>
            </a:p>
            <a:p>
              <a:r>
                <a:rPr lang="en-US" sz="800" b="0">
                  <a:cs typeface="Arial" charset="0"/>
                </a:rPr>
                <a:t>ColorName</a:t>
              </a:r>
            </a:p>
            <a:p>
              <a:r>
                <a:rPr lang="en-US" sz="800" b="0">
                  <a:cs typeface="Arial" charset="0"/>
                </a:rPr>
                <a:t>ColorStyle</a:t>
              </a:r>
            </a:p>
            <a:p>
              <a:r>
                <a:rPr lang="en-US" sz="800" b="0">
                  <a:cs typeface="Arial" charset="0"/>
                </a:rPr>
                <a:t>ColorList</a:t>
              </a:r>
            </a:p>
            <a:p>
              <a:r>
                <a:rPr lang="en-US" sz="800" b="0">
                  <a:cs typeface="Arial" charset="0"/>
                </a:rPr>
                <a:t>DateIntroduced</a:t>
              </a:r>
            </a:p>
            <a:p>
              <a:r>
                <a:rPr lang="en-US" sz="800" b="0">
                  <a:cs typeface="Arial" charset="0"/>
                </a:rPr>
                <a:t>DateDiscontinued</a:t>
              </a:r>
              <a:endParaRPr lang="en-US" sz="800">
                <a:cs typeface="Arial" charset="0"/>
              </a:endParaRPr>
            </a:p>
          </p:txBody>
        </p:sp>
        <p:sp>
          <p:nvSpPr>
            <p:cNvPr id="1052735" name="Freeform 63"/>
            <p:cNvSpPr>
              <a:spLocks/>
            </p:cNvSpPr>
            <p:nvPr/>
          </p:nvSpPr>
          <p:spPr bwMode="auto">
            <a:xfrm>
              <a:off x="1488" y="1910"/>
              <a:ext cx="288" cy="672"/>
            </a:xfrm>
            <a:custGeom>
              <a:avLst/>
              <a:gdLst/>
              <a:ahLst/>
              <a:cxnLst>
                <a:cxn ang="0">
                  <a:pos x="0" y="0"/>
                </a:cxn>
                <a:cxn ang="0">
                  <a:pos x="144" y="0"/>
                </a:cxn>
                <a:cxn ang="0">
                  <a:pos x="144" y="672"/>
                </a:cxn>
                <a:cxn ang="0">
                  <a:pos x="288" y="672"/>
                </a:cxn>
              </a:cxnLst>
              <a:rect l="0" t="0" r="r" b="b"/>
              <a:pathLst>
                <a:path w="288" h="672">
                  <a:moveTo>
                    <a:pt x="0" y="0"/>
                  </a:moveTo>
                  <a:lnTo>
                    <a:pt x="144" y="0"/>
                  </a:lnTo>
                  <a:lnTo>
                    <a:pt x="144" y="672"/>
                  </a:lnTo>
                  <a:lnTo>
                    <a:pt x="288" y="672"/>
                  </a:lnTo>
                </a:path>
              </a:pathLst>
            </a:custGeom>
            <a:noFill/>
            <a:ln w="9525">
              <a:solidFill>
                <a:schemeClr val="tx1"/>
              </a:solidFill>
              <a:round/>
              <a:headEnd/>
              <a:tailEnd/>
            </a:ln>
            <a:effectLst/>
          </p:spPr>
          <p:txBody>
            <a:bodyPr/>
            <a:lstStyle/>
            <a:p>
              <a:endParaRPr lang="en-US"/>
            </a:p>
          </p:txBody>
        </p:sp>
        <p:sp>
          <p:nvSpPr>
            <p:cNvPr id="1052736" name="Freeform 64"/>
            <p:cNvSpPr>
              <a:spLocks/>
            </p:cNvSpPr>
            <p:nvPr/>
          </p:nvSpPr>
          <p:spPr bwMode="auto">
            <a:xfrm>
              <a:off x="1488" y="3158"/>
              <a:ext cx="288" cy="528"/>
            </a:xfrm>
            <a:custGeom>
              <a:avLst/>
              <a:gdLst/>
              <a:ahLst/>
              <a:cxnLst>
                <a:cxn ang="0">
                  <a:pos x="288" y="0"/>
                </a:cxn>
                <a:cxn ang="0">
                  <a:pos x="192" y="0"/>
                </a:cxn>
                <a:cxn ang="0">
                  <a:pos x="192" y="528"/>
                </a:cxn>
                <a:cxn ang="0">
                  <a:pos x="0" y="528"/>
                </a:cxn>
              </a:cxnLst>
              <a:rect l="0" t="0" r="r" b="b"/>
              <a:pathLst>
                <a:path w="288" h="528">
                  <a:moveTo>
                    <a:pt x="288" y="0"/>
                  </a:moveTo>
                  <a:lnTo>
                    <a:pt x="192" y="0"/>
                  </a:lnTo>
                  <a:lnTo>
                    <a:pt x="192" y="528"/>
                  </a:lnTo>
                  <a:lnTo>
                    <a:pt x="0" y="528"/>
                  </a:lnTo>
                </a:path>
              </a:pathLst>
            </a:custGeom>
            <a:noFill/>
            <a:ln w="9525">
              <a:solidFill>
                <a:schemeClr val="tx1"/>
              </a:solidFill>
              <a:round/>
              <a:headEnd/>
              <a:tailEnd/>
            </a:ln>
            <a:effectLst/>
          </p:spPr>
          <p:txBody>
            <a:bodyPr/>
            <a:lstStyle/>
            <a:p>
              <a:endParaRPr lang="en-US"/>
            </a:p>
          </p:txBody>
        </p:sp>
        <p:sp>
          <p:nvSpPr>
            <p:cNvPr id="1052737" name="Freeform 65"/>
            <p:cNvSpPr>
              <a:spLocks/>
            </p:cNvSpPr>
            <p:nvPr/>
          </p:nvSpPr>
          <p:spPr bwMode="auto">
            <a:xfrm>
              <a:off x="1488" y="3686"/>
              <a:ext cx="1968" cy="288"/>
            </a:xfrm>
            <a:custGeom>
              <a:avLst/>
              <a:gdLst/>
              <a:ahLst/>
              <a:cxnLst>
                <a:cxn ang="0">
                  <a:pos x="1968" y="288"/>
                </a:cxn>
                <a:cxn ang="0">
                  <a:pos x="96" y="288"/>
                </a:cxn>
                <a:cxn ang="0">
                  <a:pos x="96" y="0"/>
                </a:cxn>
                <a:cxn ang="0">
                  <a:pos x="0" y="0"/>
                </a:cxn>
              </a:cxnLst>
              <a:rect l="0" t="0" r="r" b="b"/>
              <a:pathLst>
                <a:path w="1968" h="288">
                  <a:moveTo>
                    <a:pt x="1968" y="288"/>
                  </a:moveTo>
                  <a:lnTo>
                    <a:pt x="96" y="288"/>
                  </a:lnTo>
                  <a:lnTo>
                    <a:pt x="96" y="0"/>
                  </a:lnTo>
                  <a:lnTo>
                    <a:pt x="0" y="0"/>
                  </a:lnTo>
                </a:path>
              </a:pathLst>
            </a:custGeom>
            <a:noFill/>
            <a:ln w="9525">
              <a:solidFill>
                <a:schemeClr val="tx1"/>
              </a:solidFill>
              <a:round/>
              <a:headEnd/>
              <a:tailEnd/>
            </a:ln>
            <a:effectLst/>
          </p:spPr>
          <p:txBody>
            <a:bodyPr/>
            <a:lstStyle/>
            <a:p>
              <a:endParaRPr lang="en-US"/>
            </a:p>
          </p:txBody>
        </p:sp>
        <p:sp>
          <p:nvSpPr>
            <p:cNvPr id="1052738" name="Freeform 66"/>
            <p:cNvSpPr>
              <a:spLocks/>
            </p:cNvSpPr>
            <p:nvPr/>
          </p:nvSpPr>
          <p:spPr bwMode="auto">
            <a:xfrm>
              <a:off x="2400" y="2582"/>
              <a:ext cx="288" cy="576"/>
            </a:xfrm>
            <a:custGeom>
              <a:avLst/>
              <a:gdLst/>
              <a:ahLst/>
              <a:cxnLst>
                <a:cxn ang="0">
                  <a:pos x="0" y="0"/>
                </a:cxn>
                <a:cxn ang="0">
                  <a:pos x="96" y="0"/>
                </a:cxn>
                <a:cxn ang="0">
                  <a:pos x="96" y="576"/>
                </a:cxn>
                <a:cxn ang="0">
                  <a:pos x="288" y="576"/>
                </a:cxn>
              </a:cxnLst>
              <a:rect l="0" t="0" r="r" b="b"/>
              <a:pathLst>
                <a:path w="288" h="576">
                  <a:moveTo>
                    <a:pt x="0" y="0"/>
                  </a:moveTo>
                  <a:lnTo>
                    <a:pt x="96" y="0"/>
                  </a:lnTo>
                  <a:lnTo>
                    <a:pt x="96" y="576"/>
                  </a:lnTo>
                  <a:lnTo>
                    <a:pt x="288" y="576"/>
                  </a:lnTo>
                </a:path>
              </a:pathLst>
            </a:custGeom>
            <a:noFill/>
            <a:ln w="9525">
              <a:solidFill>
                <a:schemeClr val="tx1"/>
              </a:solidFill>
              <a:round/>
              <a:headEnd/>
              <a:tailEnd/>
            </a:ln>
            <a:effectLst/>
          </p:spPr>
          <p:txBody>
            <a:bodyPr/>
            <a:lstStyle/>
            <a:p>
              <a:endParaRPr lang="en-US"/>
            </a:p>
          </p:txBody>
        </p:sp>
        <p:sp>
          <p:nvSpPr>
            <p:cNvPr id="1052739" name="Freeform 67"/>
            <p:cNvSpPr>
              <a:spLocks/>
            </p:cNvSpPr>
            <p:nvPr/>
          </p:nvSpPr>
          <p:spPr bwMode="auto">
            <a:xfrm>
              <a:off x="2400" y="2047"/>
              <a:ext cx="1063" cy="535"/>
            </a:xfrm>
            <a:custGeom>
              <a:avLst/>
              <a:gdLst/>
              <a:ahLst/>
              <a:cxnLst>
                <a:cxn ang="0">
                  <a:pos x="0" y="535"/>
                </a:cxn>
                <a:cxn ang="0">
                  <a:pos x="96" y="535"/>
                </a:cxn>
                <a:cxn ang="0">
                  <a:pos x="103" y="0"/>
                </a:cxn>
                <a:cxn ang="0">
                  <a:pos x="1063" y="0"/>
                </a:cxn>
              </a:cxnLst>
              <a:rect l="0" t="0" r="r" b="b"/>
              <a:pathLst>
                <a:path w="1063" h="535">
                  <a:moveTo>
                    <a:pt x="0" y="535"/>
                  </a:moveTo>
                  <a:lnTo>
                    <a:pt x="96" y="535"/>
                  </a:lnTo>
                  <a:lnTo>
                    <a:pt x="103" y="0"/>
                  </a:lnTo>
                  <a:lnTo>
                    <a:pt x="1063" y="0"/>
                  </a:lnTo>
                </a:path>
              </a:pathLst>
            </a:custGeom>
            <a:noFill/>
            <a:ln w="9525">
              <a:solidFill>
                <a:schemeClr val="tx1"/>
              </a:solidFill>
              <a:round/>
              <a:headEnd/>
              <a:tailEnd/>
            </a:ln>
            <a:effectLst/>
          </p:spPr>
          <p:txBody>
            <a:bodyPr/>
            <a:lstStyle/>
            <a:p>
              <a:endParaRPr lang="en-US"/>
            </a:p>
          </p:txBody>
        </p:sp>
        <p:sp>
          <p:nvSpPr>
            <p:cNvPr id="1052740" name="Freeform 68"/>
            <p:cNvSpPr>
              <a:spLocks/>
            </p:cNvSpPr>
            <p:nvPr/>
          </p:nvSpPr>
          <p:spPr bwMode="auto">
            <a:xfrm>
              <a:off x="2304" y="902"/>
              <a:ext cx="336" cy="432"/>
            </a:xfrm>
            <a:custGeom>
              <a:avLst/>
              <a:gdLst/>
              <a:ahLst/>
              <a:cxnLst>
                <a:cxn ang="0">
                  <a:pos x="0" y="0"/>
                </a:cxn>
                <a:cxn ang="0">
                  <a:pos x="240" y="0"/>
                </a:cxn>
                <a:cxn ang="0">
                  <a:pos x="240" y="432"/>
                </a:cxn>
                <a:cxn ang="0">
                  <a:pos x="336" y="432"/>
                </a:cxn>
              </a:cxnLst>
              <a:rect l="0" t="0" r="r" b="b"/>
              <a:pathLst>
                <a:path w="336" h="432">
                  <a:moveTo>
                    <a:pt x="0" y="0"/>
                  </a:moveTo>
                  <a:lnTo>
                    <a:pt x="240" y="0"/>
                  </a:lnTo>
                  <a:lnTo>
                    <a:pt x="240" y="432"/>
                  </a:lnTo>
                  <a:lnTo>
                    <a:pt x="336" y="432"/>
                  </a:lnTo>
                </a:path>
              </a:pathLst>
            </a:custGeom>
            <a:noFill/>
            <a:ln w="9525">
              <a:solidFill>
                <a:schemeClr val="tx1"/>
              </a:solidFill>
              <a:round/>
              <a:headEnd/>
              <a:tailEnd/>
            </a:ln>
            <a:effectLst/>
          </p:spPr>
          <p:txBody>
            <a:bodyPr/>
            <a:lstStyle/>
            <a:p>
              <a:endParaRPr lang="en-US"/>
            </a:p>
          </p:txBody>
        </p:sp>
        <p:sp>
          <p:nvSpPr>
            <p:cNvPr id="1052741" name="Line 69"/>
            <p:cNvSpPr>
              <a:spLocks noChangeShapeType="1"/>
            </p:cNvSpPr>
            <p:nvPr/>
          </p:nvSpPr>
          <p:spPr bwMode="auto">
            <a:xfrm>
              <a:off x="4032" y="1670"/>
              <a:ext cx="288" cy="1"/>
            </a:xfrm>
            <a:prstGeom prst="line">
              <a:avLst/>
            </a:prstGeom>
            <a:noFill/>
            <a:ln w="9525">
              <a:solidFill>
                <a:schemeClr val="tx1"/>
              </a:solidFill>
              <a:round/>
              <a:headEnd/>
              <a:tailEnd/>
            </a:ln>
            <a:effectLst/>
          </p:spPr>
          <p:txBody>
            <a:bodyPr/>
            <a:lstStyle/>
            <a:p>
              <a:endParaRPr lang="en-US"/>
            </a:p>
          </p:txBody>
        </p:sp>
        <p:sp>
          <p:nvSpPr>
            <p:cNvPr id="1052742" name="Freeform 70"/>
            <p:cNvSpPr>
              <a:spLocks/>
            </p:cNvSpPr>
            <p:nvPr/>
          </p:nvSpPr>
          <p:spPr bwMode="auto">
            <a:xfrm>
              <a:off x="4224" y="1718"/>
              <a:ext cx="96" cy="1776"/>
            </a:xfrm>
            <a:custGeom>
              <a:avLst/>
              <a:gdLst/>
              <a:ahLst/>
              <a:cxnLst>
                <a:cxn ang="0">
                  <a:pos x="96" y="0"/>
                </a:cxn>
                <a:cxn ang="0">
                  <a:pos x="48" y="0"/>
                </a:cxn>
                <a:cxn ang="0">
                  <a:pos x="48" y="1776"/>
                </a:cxn>
                <a:cxn ang="0">
                  <a:pos x="0" y="1776"/>
                </a:cxn>
              </a:cxnLst>
              <a:rect l="0" t="0" r="r" b="b"/>
              <a:pathLst>
                <a:path w="96" h="1776">
                  <a:moveTo>
                    <a:pt x="96" y="0"/>
                  </a:moveTo>
                  <a:lnTo>
                    <a:pt x="48" y="0"/>
                  </a:lnTo>
                  <a:lnTo>
                    <a:pt x="48" y="1776"/>
                  </a:lnTo>
                  <a:lnTo>
                    <a:pt x="0" y="1776"/>
                  </a:lnTo>
                </a:path>
              </a:pathLst>
            </a:custGeom>
            <a:noFill/>
            <a:ln w="9525">
              <a:solidFill>
                <a:schemeClr val="tx1"/>
              </a:solidFill>
              <a:round/>
              <a:headEnd/>
              <a:tailEnd/>
            </a:ln>
            <a:effectLst/>
          </p:spPr>
          <p:txBody>
            <a:bodyPr/>
            <a:lstStyle/>
            <a:p>
              <a:endParaRPr lang="en-US"/>
            </a:p>
          </p:txBody>
        </p:sp>
        <p:sp>
          <p:nvSpPr>
            <p:cNvPr id="1052743" name="Line 71"/>
            <p:cNvSpPr>
              <a:spLocks noChangeShapeType="1"/>
            </p:cNvSpPr>
            <p:nvPr/>
          </p:nvSpPr>
          <p:spPr bwMode="auto">
            <a:xfrm>
              <a:off x="4224" y="3494"/>
              <a:ext cx="240" cy="1"/>
            </a:xfrm>
            <a:prstGeom prst="line">
              <a:avLst/>
            </a:prstGeom>
            <a:noFill/>
            <a:ln w="9525">
              <a:solidFill>
                <a:schemeClr val="tx1"/>
              </a:solidFill>
              <a:round/>
              <a:headEnd/>
              <a:tailEnd/>
            </a:ln>
            <a:effectLst/>
          </p:spPr>
          <p:txBody>
            <a:bodyPr/>
            <a:lstStyle/>
            <a:p>
              <a:endParaRPr lang="en-US"/>
            </a:p>
          </p:txBody>
        </p:sp>
        <p:sp>
          <p:nvSpPr>
            <p:cNvPr id="1052744" name="Freeform 72"/>
            <p:cNvSpPr>
              <a:spLocks/>
            </p:cNvSpPr>
            <p:nvPr/>
          </p:nvSpPr>
          <p:spPr bwMode="auto">
            <a:xfrm>
              <a:off x="3264" y="2630"/>
              <a:ext cx="192" cy="480"/>
            </a:xfrm>
            <a:custGeom>
              <a:avLst/>
              <a:gdLst/>
              <a:ahLst/>
              <a:cxnLst>
                <a:cxn ang="0">
                  <a:pos x="0" y="480"/>
                </a:cxn>
                <a:cxn ang="0">
                  <a:pos x="96" y="480"/>
                </a:cxn>
                <a:cxn ang="0">
                  <a:pos x="96" y="0"/>
                </a:cxn>
                <a:cxn ang="0">
                  <a:pos x="192" y="0"/>
                </a:cxn>
              </a:cxnLst>
              <a:rect l="0" t="0" r="r" b="b"/>
              <a:pathLst>
                <a:path w="192" h="480">
                  <a:moveTo>
                    <a:pt x="0" y="480"/>
                  </a:moveTo>
                  <a:lnTo>
                    <a:pt x="96" y="480"/>
                  </a:lnTo>
                  <a:lnTo>
                    <a:pt x="96" y="0"/>
                  </a:lnTo>
                  <a:lnTo>
                    <a:pt x="192" y="0"/>
                  </a:lnTo>
                </a:path>
              </a:pathLst>
            </a:custGeom>
            <a:noFill/>
            <a:ln w="9525">
              <a:solidFill>
                <a:schemeClr val="tx1"/>
              </a:solidFill>
              <a:round/>
              <a:headEnd/>
              <a:tailEnd/>
            </a:ln>
            <a:effectLst/>
          </p:spPr>
          <p:txBody>
            <a:bodyPr/>
            <a:lstStyle/>
            <a:p>
              <a:endParaRPr lang="en-US"/>
            </a:p>
          </p:txBody>
        </p:sp>
        <p:sp>
          <p:nvSpPr>
            <p:cNvPr id="1052745" name="Freeform 73"/>
            <p:cNvSpPr>
              <a:spLocks/>
            </p:cNvSpPr>
            <p:nvPr/>
          </p:nvSpPr>
          <p:spPr bwMode="auto">
            <a:xfrm>
              <a:off x="4176" y="1670"/>
              <a:ext cx="144" cy="1056"/>
            </a:xfrm>
            <a:custGeom>
              <a:avLst/>
              <a:gdLst/>
              <a:ahLst/>
              <a:cxnLst>
                <a:cxn ang="0">
                  <a:pos x="0" y="1056"/>
                </a:cxn>
                <a:cxn ang="0">
                  <a:pos x="48" y="1056"/>
                </a:cxn>
                <a:cxn ang="0">
                  <a:pos x="48" y="0"/>
                </a:cxn>
                <a:cxn ang="0">
                  <a:pos x="144" y="0"/>
                </a:cxn>
              </a:cxnLst>
              <a:rect l="0" t="0" r="r" b="b"/>
              <a:pathLst>
                <a:path w="144" h="1056">
                  <a:moveTo>
                    <a:pt x="0" y="1056"/>
                  </a:moveTo>
                  <a:lnTo>
                    <a:pt x="48" y="1056"/>
                  </a:lnTo>
                  <a:lnTo>
                    <a:pt x="48" y="0"/>
                  </a:lnTo>
                  <a:lnTo>
                    <a:pt x="144" y="0"/>
                  </a:lnTo>
                </a:path>
              </a:pathLst>
            </a:custGeom>
            <a:noFill/>
            <a:ln w="9525">
              <a:solidFill>
                <a:schemeClr val="tx1"/>
              </a:solidFill>
              <a:round/>
              <a:headEnd/>
              <a:tailEnd/>
            </a:ln>
            <a:effectLst/>
          </p:spPr>
          <p:txBody>
            <a:bodyPr/>
            <a:lstStyle/>
            <a:p>
              <a:endParaRPr lang="en-US"/>
            </a:p>
          </p:txBody>
        </p:sp>
        <p:sp>
          <p:nvSpPr>
            <p:cNvPr id="1052746" name="Freeform 74"/>
            <p:cNvSpPr>
              <a:spLocks/>
            </p:cNvSpPr>
            <p:nvPr/>
          </p:nvSpPr>
          <p:spPr bwMode="auto">
            <a:xfrm>
              <a:off x="4944" y="1958"/>
              <a:ext cx="96" cy="720"/>
            </a:xfrm>
            <a:custGeom>
              <a:avLst/>
              <a:gdLst/>
              <a:ahLst/>
              <a:cxnLst>
                <a:cxn ang="0">
                  <a:pos x="96" y="720"/>
                </a:cxn>
                <a:cxn ang="0">
                  <a:pos x="48" y="720"/>
                </a:cxn>
                <a:cxn ang="0">
                  <a:pos x="48" y="0"/>
                </a:cxn>
                <a:cxn ang="0">
                  <a:pos x="0" y="0"/>
                </a:cxn>
              </a:cxnLst>
              <a:rect l="0" t="0" r="r" b="b"/>
              <a:pathLst>
                <a:path w="96" h="720">
                  <a:moveTo>
                    <a:pt x="96" y="720"/>
                  </a:moveTo>
                  <a:lnTo>
                    <a:pt x="48" y="720"/>
                  </a:lnTo>
                  <a:lnTo>
                    <a:pt x="48" y="0"/>
                  </a:lnTo>
                  <a:lnTo>
                    <a:pt x="0" y="0"/>
                  </a:lnTo>
                </a:path>
              </a:pathLst>
            </a:custGeom>
            <a:noFill/>
            <a:ln w="9525">
              <a:solidFill>
                <a:schemeClr val="tx1"/>
              </a:solidFill>
              <a:round/>
              <a:headEnd/>
              <a:tailEnd/>
            </a:ln>
            <a:effectLst/>
          </p:spPr>
          <p:txBody>
            <a:bodyPr/>
            <a:lstStyle/>
            <a:p>
              <a:endParaRPr lang="en-US"/>
            </a:p>
          </p:txBody>
        </p:sp>
        <p:sp>
          <p:nvSpPr>
            <p:cNvPr id="1052747" name="Freeform 75"/>
            <p:cNvSpPr>
              <a:spLocks/>
            </p:cNvSpPr>
            <p:nvPr/>
          </p:nvSpPr>
          <p:spPr bwMode="auto">
            <a:xfrm>
              <a:off x="4752" y="614"/>
              <a:ext cx="336" cy="1296"/>
            </a:xfrm>
            <a:custGeom>
              <a:avLst/>
              <a:gdLst/>
              <a:ahLst/>
              <a:cxnLst>
                <a:cxn ang="0">
                  <a:pos x="336" y="1296"/>
                </a:cxn>
                <a:cxn ang="0">
                  <a:pos x="240" y="1296"/>
                </a:cxn>
                <a:cxn ang="0">
                  <a:pos x="240" y="0"/>
                </a:cxn>
                <a:cxn ang="0">
                  <a:pos x="0" y="0"/>
                </a:cxn>
              </a:cxnLst>
              <a:rect l="0" t="0" r="r" b="b"/>
              <a:pathLst>
                <a:path w="336" h="1296">
                  <a:moveTo>
                    <a:pt x="336" y="1296"/>
                  </a:moveTo>
                  <a:lnTo>
                    <a:pt x="240" y="1296"/>
                  </a:lnTo>
                  <a:lnTo>
                    <a:pt x="240" y="0"/>
                  </a:lnTo>
                  <a:lnTo>
                    <a:pt x="0" y="0"/>
                  </a:lnTo>
                </a:path>
              </a:pathLst>
            </a:custGeom>
            <a:noFill/>
            <a:ln w="9525">
              <a:solidFill>
                <a:schemeClr val="tx1"/>
              </a:solidFill>
              <a:round/>
              <a:headEnd/>
              <a:tailEnd/>
            </a:ln>
            <a:effectLst/>
          </p:spPr>
          <p:txBody>
            <a:bodyPr/>
            <a:lstStyle/>
            <a:p>
              <a:endParaRPr lang="en-US"/>
            </a:p>
          </p:txBody>
        </p:sp>
        <p:sp>
          <p:nvSpPr>
            <p:cNvPr id="1052748" name="Freeform 76"/>
            <p:cNvSpPr>
              <a:spLocks/>
            </p:cNvSpPr>
            <p:nvPr/>
          </p:nvSpPr>
          <p:spPr bwMode="auto">
            <a:xfrm>
              <a:off x="4944" y="1622"/>
              <a:ext cx="144" cy="384"/>
            </a:xfrm>
            <a:custGeom>
              <a:avLst/>
              <a:gdLst/>
              <a:ahLst/>
              <a:cxnLst>
                <a:cxn ang="0">
                  <a:pos x="0" y="0"/>
                </a:cxn>
                <a:cxn ang="0">
                  <a:pos x="96" y="0"/>
                </a:cxn>
                <a:cxn ang="0">
                  <a:pos x="96" y="384"/>
                </a:cxn>
                <a:cxn ang="0">
                  <a:pos x="144" y="384"/>
                </a:cxn>
              </a:cxnLst>
              <a:rect l="0" t="0" r="r" b="b"/>
              <a:pathLst>
                <a:path w="144" h="384">
                  <a:moveTo>
                    <a:pt x="0" y="0"/>
                  </a:moveTo>
                  <a:lnTo>
                    <a:pt x="96" y="0"/>
                  </a:lnTo>
                  <a:lnTo>
                    <a:pt x="96" y="384"/>
                  </a:lnTo>
                  <a:lnTo>
                    <a:pt x="144" y="384"/>
                  </a:lnTo>
                </a:path>
              </a:pathLst>
            </a:custGeom>
            <a:noFill/>
            <a:ln w="9525">
              <a:solidFill>
                <a:schemeClr val="tx1"/>
              </a:solidFill>
              <a:round/>
              <a:headEnd/>
              <a:tailEnd/>
            </a:ln>
            <a:effectLst/>
          </p:spPr>
          <p:txBody>
            <a:bodyPr/>
            <a:lstStyle/>
            <a:p>
              <a:endParaRPr lang="en-US"/>
            </a:p>
          </p:txBody>
        </p:sp>
      </p:grpSp>
      <p:sp>
        <p:nvSpPr>
          <p:cNvPr id="1052749" name="Rectangle 77"/>
          <p:cNvSpPr>
            <a:spLocks noGrp="1" noChangeArrowheads="1"/>
          </p:cNvSpPr>
          <p:nvPr>
            <p:ph type="title"/>
          </p:nvPr>
        </p:nvSpPr>
        <p:spPr>
          <a:xfrm>
            <a:off x="3429000" y="0"/>
            <a:ext cx="5716588" cy="609600"/>
          </a:xfrm>
        </p:spPr>
        <p:txBody>
          <a:bodyPr/>
          <a:lstStyle/>
          <a:p>
            <a:r>
              <a:rPr lang="en-US" sz="2800" dirty="0"/>
              <a:t>Rolling Thunder Tables</a:t>
            </a:r>
          </a:p>
        </p:txBody>
      </p:sp>
      <p:sp>
        <p:nvSpPr>
          <p:cNvPr id="1052750" name="Text Box 78"/>
          <p:cNvSpPr txBox="1">
            <a:spLocks noChangeArrowheads="1"/>
          </p:cNvSpPr>
          <p:nvPr/>
        </p:nvSpPr>
        <p:spPr bwMode="auto">
          <a:xfrm>
            <a:off x="1447800" y="4800600"/>
            <a:ext cx="838200" cy="366713"/>
          </a:xfrm>
          <a:prstGeom prst="rect">
            <a:avLst/>
          </a:prstGeom>
          <a:solidFill>
            <a:schemeClr val="accent1"/>
          </a:solidFill>
          <a:ln w="12700" algn="ctr">
            <a:noFill/>
            <a:miter lim="800000"/>
            <a:headEnd/>
            <a:tailEnd/>
          </a:ln>
          <a:effectLst/>
        </p:spPr>
        <p:txBody>
          <a:bodyPr>
            <a:spAutoFit/>
          </a:bodyPr>
          <a:lstStyle/>
          <a:p>
            <a:pPr algn="ctr">
              <a:spcBef>
                <a:spcPct val="50000"/>
              </a:spcBef>
            </a:pPr>
            <a:r>
              <a:rPr lang="en-US" sz="1800" b="0"/>
              <a:t>CITY</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22" name="Rectangle 2"/>
          <p:cNvSpPr>
            <a:spLocks noGrp="1" noChangeArrowheads="1"/>
          </p:cNvSpPr>
          <p:nvPr>
            <p:ph type="title"/>
          </p:nvPr>
        </p:nvSpPr>
        <p:spPr>
          <a:noFill/>
          <a:ln/>
        </p:spPr>
        <p:txBody>
          <a:bodyPr lIns="92075" tIns="46038" rIns="92075" bIns="46038"/>
          <a:lstStyle/>
          <a:p>
            <a:r>
              <a:rPr lang="en-US"/>
              <a:t>View Integration (FEMA Example 1)</a:t>
            </a:r>
          </a:p>
        </p:txBody>
      </p:sp>
      <p:grpSp>
        <p:nvGrpSpPr>
          <p:cNvPr id="1054732" name="Group 12"/>
          <p:cNvGrpSpPr>
            <a:grpSpLocks/>
          </p:cNvGrpSpPr>
          <p:nvPr/>
        </p:nvGrpSpPr>
        <p:grpSpPr bwMode="auto">
          <a:xfrm>
            <a:off x="1447800" y="1524000"/>
            <a:ext cx="6242050" cy="3187700"/>
            <a:chOff x="1200" y="772"/>
            <a:chExt cx="3932" cy="2008"/>
          </a:xfrm>
        </p:grpSpPr>
        <p:sp>
          <p:nvSpPr>
            <p:cNvPr id="1054723" name="Rectangle 3"/>
            <p:cNvSpPr>
              <a:spLocks noChangeArrowheads="1"/>
            </p:cNvSpPr>
            <p:nvPr/>
          </p:nvSpPr>
          <p:spPr bwMode="auto">
            <a:xfrm>
              <a:off x="1204" y="772"/>
              <a:ext cx="3928" cy="2008"/>
            </a:xfrm>
            <a:prstGeom prst="rect">
              <a:avLst/>
            </a:prstGeom>
            <a:solidFill>
              <a:schemeClr val="accent1"/>
            </a:solidFill>
            <a:ln w="12700">
              <a:solidFill>
                <a:schemeClr val="tx1"/>
              </a:solidFill>
              <a:miter lim="800000"/>
              <a:headEnd/>
              <a:tailEnd/>
            </a:ln>
            <a:effectLst/>
          </p:spPr>
          <p:txBody>
            <a:bodyPr wrap="none" lIns="92075" tIns="46038" rIns="92075" bIns="46038"/>
            <a:lstStyle/>
            <a:p>
              <a:r>
                <a:rPr lang="en-US" sz="1600" b="0">
                  <a:solidFill>
                    <a:schemeClr val="folHlink"/>
                  </a:solidFill>
                </a:rPr>
                <a:t>		</a:t>
              </a:r>
              <a:r>
                <a:rPr lang="en-US" sz="1600">
                  <a:solidFill>
                    <a:schemeClr val="folHlink"/>
                  </a:solidFill>
                </a:rPr>
                <a:t>Team Roster</a:t>
              </a:r>
              <a:endParaRPr lang="en-US" sz="1600" b="0">
                <a:solidFill>
                  <a:schemeClr val="folHlink"/>
                </a:solidFill>
              </a:endParaRPr>
            </a:p>
            <a:p>
              <a:r>
                <a:rPr lang="en-US" sz="1600" b="0">
                  <a:solidFill>
                    <a:schemeClr val="folHlink"/>
                  </a:solidFill>
                </a:rPr>
                <a:t>Team#	Date Formed		Leader</a:t>
              </a:r>
            </a:p>
            <a:p>
              <a:r>
                <a:rPr lang="en-US" sz="1600" b="0">
                  <a:solidFill>
                    <a:schemeClr val="folHlink"/>
                  </a:solidFill>
                </a:rPr>
                <a:t>Home Base			Name	Fax	Phone</a:t>
              </a:r>
            </a:p>
            <a:p>
              <a:r>
                <a:rPr lang="en-US" sz="1600" b="0">
                  <a:solidFill>
                    <a:schemeClr val="folHlink"/>
                  </a:solidFill>
                </a:rPr>
                <a:t>Response time (days)	Address, C,S,Z	Home phone</a:t>
              </a:r>
            </a:p>
            <a:p>
              <a:endParaRPr lang="en-US" sz="1600" b="0">
                <a:solidFill>
                  <a:schemeClr val="folHlink"/>
                </a:solidFill>
              </a:endParaRPr>
            </a:p>
            <a:p>
              <a:endParaRPr lang="en-US" sz="1600" b="0">
                <a:solidFill>
                  <a:schemeClr val="folHlink"/>
                </a:solidFill>
              </a:endParaRPr>
            </a:p>
            <a:p>
              <a:endParaRPr lang="en-US" sz="1600" b="0">
                <a:solidFill>
                  <a:schemeClr val="folHlink"/>
                </a:solidFill>
              </a:endParaRPr>
            </a:p>
            <a:p>
              <a:endParaRPr lang="en-US" sz="1600" b="0">
                <a:solidFill>
                  <a:schemeClr val="folHlink"/>
                </a:solidFill>
              </a:endParaRPr>
            </a:p>
            <a:p>
              <a:endParaRPr lang="en-US" sz="1600" b="0">
                <a:solidFill>
                  <a:schemeClr val="folHlink"/>
                </a:solidFill>
              </a:endParaRPr>
            </a:p>
            <a:p>
              <a:endParaRPr lang="en-US" sz="1600" b="0">
                <a:solidFill>
                  <a:schemeClr val="folHlink"/>
                </a:solidFill>
              </a:endParaRPr>
            </a:p>
            <a:p>
              <a:endParaRPr lang="en-US" sz="1600" b="0">
                <a:solidFill>
                  <a:schemeClr val="folHlink"/>
                </a:solidFill>
              </a:endParaRPr>
            </a:p>
            <a:p>
              <a:r>
                <a:rPr lang="en-US" sz="1600" b="0">
                  <a:solidFill>
                    <a:schemeClr val="folHlink"/>
                  </a:solidFill>
                </a:rPr>
                <a:t>					Total Salary</a:t>
              </a:r>
            </a:p>
          </p:txBody>
        </p:sp>
        <p:sp>
          <p:nvSpPr>
            <p:cNvPr id="1054724" name="Rectangle 4"/>
            <p:cNvSpPr>
              <a:spLocks noChangeArrowheads="1"/>
            </p:cNvSpPr>
            <p:nvPr/>
          </p:nvSpPr>
          <p:spPr bwMode="auto">
            <a:xfrm>
              <a:off x="1204" y="1588"/>
              <a:ext cx="3928" cy="904"/>
            </a:xfrm>
            <a:prstGeom prst="rect">
              <a:avLst/>
            </a:prstGeom>
            <a:solidFill>
              <a:srgbClr val="FFCCFF"/>
            </a:solidFill>
            <a:ln w="12700">
              <a:solidFill>
                <a:schemeClr val="tx1"/>
              </a:solidFill>
              <a:miter lim="800000"/>
              <a:headEnd/>
              <a:tailEnd/>
            </a:ln>
            <a:effectLst/>
          </p:spPr>
          <p:txBody>
            <a:bodyPr wrap="none" lIns="92075" tIns="46038" rIns="92075" bIns="46038"/>
            <a:lstStyle/>
            <a:p>
              <a:pPr>
                <a:tabLst>
                  <a:tab pos="571500" algn="l"/>
                  <a:tab pos="1368425" algn="l"/>
                  <a:tab pos="2736850" algn="l"/>
                  <a:tab pos="3827463" algn="l"/>
                  <a:tab pos="4346575" algn="l"/>
                  <a:tab pos="5264150" algn="l"/>
                </a:tabLst>
              </a:pPr>
              <a:r>
                <a:rPr lang="en-US" sz="1600" b="0">
                  <a:solidFill>
                    <a:schemeClr val="folHlink"/>
                  </a:solidFill>
                </a:rPr>
                <a:t>		Team Members/Crew</a:t>
              </a:r>
            </a:p>
            <a:p>
              <a:pPr>
                <a:tabLst>
                  <a:tab pos="571500" algn="l"/>
                  <a:tab pos="1368425" algn="l"/>
                  <a:tab pos="2736850" algn="l"/>
                  <a:tab pos="3827463" algn="l"/>
                  <a:tab pos="4346575" algn="l"/>
                  <a:tab pos="5264150" algn="l"/>
                </a:tabLst>
              </a:pPr>
              <a:r>
                <a:rPr lang="en-US" sz="1600">
                  <a:solidFill>
                    <a:schemeClr val="folHlink"/>
                  </a:solidFill>
                </a:rPr>
                <a:t>ID	Name	Home phone	Specialty	DoB	SSN	Salary</a:t>
              </a:r>
            </a:p>
            <a:p>
              <a:pPr>
                <a:tabLst>
                  <a:tab pos="571500" algn="l"/>
                  <a:tab pos="1368425" algn="l"/>
                  <a:tab pos="2736850" algn="l"/>
                  <a:tab pos="3827463" algn="l"/>
                  <a:tab pos="4346575" algn="l"/>
                  <a:tab pos="5264150" algn="l"/>
                </a:tabLst>
              </a:pPr>
              <a:endParaRPr lang="en-US" sz="1600">
                <a:solidFill>
                  <a:schemeClr val="folHlink"/>
                </a:solidFill>
              </a:endParaRPr>
            </a:p>
          </p:txBody>
        </p:sp>
        <p:sp>
          <p:nvSpPr>
            <p:cNvPr id="1054725" name="Line 5"/>
            <p:cNvSpPr>
              <a:spLocks noChangeShapeType="1"/>
            </p:cNvSpPr>
            <p:nvPr/>
          </p:nvSpPr>
          <p:spPr bwMode="auto">
            <a:xfrm>
              <a:off x="1200" y="1920"/>
              <a:ext cx="3888"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54726" name="Line 6"/>
            <p:cNvSpPr>
              <a:spLocks noChangeShapeType="1"/>
            </p:cNvSpPr>
            <p:nvPr/>
          </p:nvSpPr>
          <p:spPr bwMode="auto">
            <a:xfrm>
              <a:off x="1200" y="2064"/>
              <a:ext cx="3888"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54727" name="Line 7"/>
            <p:cNvSpPr>
              <a:spLocks noChangeShapeType="1"/>
            </p:cNvSpPr>
            <p:nvPr/>
          </p:nvSpPr>
          <p:spPr bwMode="auto">
            <a:xfrm>
              <a:off x="1200" y="2208"/>
              <a:ext cx="3888"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54728" name="Line 8"/>
            <p:cNvSpPr>
              <a:spLocks noChangeShapeType="1"/>
            </p:cNvSpPr>
            <p:nvPr/>
          </p:nvSpPr>
          <p:spPr bwMode="auto">
            <a:xfrm>
              <a:off x="1200" y="2352"/>
              <a:ext cx="3888"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54729" name="Rectangle 9"/>
            <p:cNvSpPr>
              <a:spLocks noChangeArrowheads="1"/>
            </p:cNvSpPr>
            <p:nvPr/>
          </p:nvSpPr>
          <p:spPr bwMode="auto">
            <a:xfrm>
              <a:off x="2932" y="964"/>
              <a:ext cx="2008" cy="568"/>
            </a:xfrm>
            <a:prstGeom prst="rect">
              <a:avLst/>
            </a:prstGeom>
            <a:noFill/>
            <a:ln w="12700">
              <a:solidFill>
                <a:schemeClr val="tx1"/>
              </a:solidFill>
              <a:miter lim="800000"/>
              <a:headEnd/>
              <a:tailEnd/>
            </a:ln>
            <a:effectLst/>
          </p:spPr>
          <p:txBody>
            <a:bodyPr wrap="none" anchor="ctr"/>
            <a:lstStyle/>
            <a:p>
              <a:endParaRPr lang="en-US"/>
            </a:p>
          </p:txBody>
        </p:sp>
        <p:sp>
          <p:nvSpPr>
            <p:cNvPr id="1054730" name="Rectangle 10"/>
            <p:cNvSpPr>
              <a:spLocks noChangeArrowheads="1"/>
            </p:cNvSpPr>
            <p:nvPr/>
          </p:nvSpPr>
          <p:spPr bwMode="auto">
            <a:xfrm>
              <a:off x="1252" y="964"/>
              <a:ext cx="1576" cy="568"/>
            </a:xfrm>
            <a:prstGeom prst="rect">
              <a:avLst/>
            </a:prstGeom>
            <a:noFill/>
            <a:ln w="12700">
              <a:solidFill>
                <a:schemeClr val="tx1"/>
              </a:solidFill>
              <a:miter lim="800000"/>
              <a:headEnd/>
              <a:tailEnd/>
            </a:ln>
            <a:effectLst/>
          </p:spPr>
          <p:txBody>
            <a:bodyPr wrap="none" anchor="ctr"/>
            <a:lstStyle/>
            <a:p>
              <a:endParaRPr lang="en-US"/>
            </a:p>
          </p:txBody>
        </p:sp>
      </p:grpSp>
      <p:sp>
        <p:nvSpPr>
          <p:cNvPr id="1054731" name="Rectangle 11"/>
          <p:cNvSpPr>
            <a:spLocks noGrp="1" noChangeArrowheads="1"/>
          </p:cNvSpPr>
          <p:nvPr>
            <p:ph type="body" sz="half" idx="1"/>
          </p:nvPr>
        </p:nvSpPr>
        <p:spPr>
          <a:xfrm>
            <a:off x="990600" y="5318125"/>
            <a:ext cx="6742113" cy="1006475"/>
          </a:xfrm>
          <a:noFill/>
          <a:ln/>
        </p:spPr>
        <p:txBody>
          <a:bodyPr lIns="92075" tIns="46038" rIns="92075" bIns="46038"/>
          <a:lstStyle/>
          <a:p>
            <a:r>
              <a:rPr lang="en-US" sz="2000"/>
              <a:t>This first form is kept for each team that can be called on to help in emergencies.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6770" name="Rectangle 2"/>
          <p:cNvSpPr>
            <a:spLocks noGrp="1" noChangeArrowheads="1"/>
          </p:cNvSpPr>
          <p:nvPr>
            <p:ph type="title"/>
          </p:nvPr>
        </p:nvSpPr>
        <p:spPr>
          <a:noFill/>
          <a:ln/>
        </p:spPr>
        <p:txBody>
          <a:bodyPr lIns="92075" tIns="46038" rIns="92075" bIns="46038"/>
          <a:lstStyle/>
          <a:p>
            <a:r>
              <a:rPr lang="en-US"/>
              <a:t>View Integration (FEMA Example 2)</a:t>
            </a:r>
          </a:p>
        </p:txBody>
      </p:sp>
      <p:sp>
        <p:nvSpPr>
          <p:cNvPr id="1056771" name="Rectangle 3"/>
          <p:cNvSpPr>
            <a:spLocks noGrp="1" noChangeArrowheads="1"/>
          </p:cNvSpPr>
          <p:nvPr>
            <p:ph type="body" sz="half" idx="1"/>
          </p:nvPr>
        </p:nvSpPr>
        <p:spPr>
          <a:xfrm>
            <a:off x="990600" y="5240338"/>
            <a:ext cx="7092950" cy="1084262"/>
          </a:xfrm>
          <a:noFill/>
          <a:ln/>
        </p:spPr>
        <p:txBody>
          <a:bodyPr lIns="92075" tIns="46038" rIns="92075" bIns="46038"/>
          <a:lstStyle/>
          <a:p>
            <a:r>
              <a:rPr lang="en-US" sz="2000"/>
              <a:t>Major problems are reported to HQ to be prioritized and scheduled for correction.</a:t>
            </a:r>
          </a:p>
        </p:txBody>
      </p:sp>
      <p:grpSp>
        <p:nvGrpSpPr>
          <p:cNvPr id="1056780" name="Group 12"/>
          <p:cNvGrpSpPr>
            <a:grpSpLocks/>
          </p:cNvGrpSpPr>
          <p:nvPr/>
        </p:nvGrpSpPr>
        <p:grpSpPr bwMode="auto">
          <a:xfrm>
            <a:off x="762000" y="1371600"/>
            <a:ext cx="7683500" cy="3797300"/>
            <a:chOff x="820" y="628"/>
            <a:chExt cx="4840" cy="2392"/>
          </a:xfrm>
        </p:grpSpPr>
        <p:sp>
          <p:nvSpPr>
            <p:cNvPr id="1056772" name="Rectangle 4"/>
            <p:cNvSpPr>
              <a:spLocks noChangeArrowheads="1"/>
            </p:cNvSpPr>
            <p:nvPr/>
          </p:nvSpPr>
          <p:spPr bwMode="auto">
            <a:xfrm>
              <a:off x="820" y="628"/>
              <a:ext cx="4840" cy="2392"/>
            </a:xfrm>
            <a:prstGeom prst="rect">
              <a:avLst/>
            </a:prstGeom>
            <a:solidFill>
              <a:schemeClr val="accent1"/>
            </a:solidFill>
            <a:ln w="12700">
              <a:solidFill>
                <a:schemeClr val="tx1"/>
              </a:solidFill>
              <a:miter lim="800000"/>
              <a:headEnd/>
              <a:tailEnd/>
            </a:ln>
            <a:effectLst/>
          </p:spPr>
          <p:txBody>
            <a:bodyPr wrap="none" lIns="92075" tIns="46038" rIns="92075" bIns="46038"/>
            <a:lstStyle/>
            <a:p>
              <a:r>
                <a:rPr lang="en-US" sz="1600" b="0">
                  <a:solidFill>
                    <a:schemeClr val="folHlink"/>
                  </a:solidFill>
                </a:rPr>
                <a:t>Disaster Name		HQ Location	</a:t>
              </a:r>
              <a:r>
                <a:rPr lang="en-US" sz="1600">
                  <a:solidFill>
                    <a:schemeClr val="folHlink"/>
                  </a:solidFill>
                </a:rPr>
                <a:t>On-Site Problem Report</a:t>
              </a:r>
            </a:p>
            <a:p>
              <a:r>
                <a:rPr lang="en-US" sz="1600" b="0">
                  <a:solidFill>
                    <a:schemeClr val="folHlink"/>
                  </a:solidFill>
                </a:rPr>
                <a:t>Local Agency		Commander</a:t>
              </a:r>
            </a:p>
            <a:p>
              <a:r>
                <a:rPr lang="en-US" sz="1600" b="0">
                  <a:solidFill>
                    <a:schemeClr val="folHlink"/>
                  </a:solidFill>
                </a:rPr>
                <a:t>Political Contact</a:t>
              </a:r>
            </a:p>
            <a:p>
              <a:endParaRPr lang="en-US" sz="1600" b="0">
                <a:solidFill>
                  <a:schemeClr val="folHlink"/>
                </a:solidFill>
              </a:endParaRPr>
            </a:p>
            <a:p>
              <a:r>
                <a:rPr lang="en-US" sz="1600" b="0">
                  <a:solidFill>
                    <a:schemeClr val="folHlink"/>
                  </a:solidFill>
                </a:rPr>
                <a:t>Date Reported		Assigned Problem#		Severity</a:t>
              </a:r>
            </a:p>
            <a:p>
              <a:r>
                <a:rPr lang="en-US" sz="1600" b="0">
                  <a:solidFill>
                    <a:schemeClr val="folHlink"/>
                  </a:solidFill>
                </a:rPr>
                <a:t>Problem Description</a:t>
              </a:r>
            </a:p>
            <a:p>
              <a:endParaRPr lang="en-US" sz="1600" b="0">
                <a:solidFill>
                  <a:schemeClr val="folHlink"/>
                </a:solidFill>
              </a:endParaRPr>
            </a:p>
            <a:p>
              <a:r>
                <a:rPr lang="en-US" sz="1600" b="0">
                  <a:solidFill>
                    <a:schemeClr val="folHlink"/>
                  </a:solidFill>
                </a:rPr>
                <a:t>Reported By:	Specialty		Specialty Rating</a:t>
              </a:r>
            </a:p>
            <a:p>
              <a:r>
                <a:rPr lang="en-US" sz="1600" b="0">
                  <a:solidFill>
                    <a:schemeClr val="folHlink"/>
                  </a:solidFill>
                </a:rPr>
                <a:t>Verified By:	Specialty		Specialty Rating</a:t>
              </a:r>
            </a:p>
            <a:p>
              <a:endParaRPr lang="en-US" sz="1600" b="0">
                <a:solidFill>
                  <a:schemeClr val="folHlink"/>
                </a:solidFill>
              </a:endParaRPr>
            </a:p>
            <a:p>
              <a:r>
                <a:rPr lang="en-US" sz="1600" b="0">
                  <a:solidFill>
                    <a:schemeClr val="folHlink"/>
                  </a:solidFill>
                </a:rPr>
                <a:t>			SubProblem Details</a:t>
              </a:r>
            </a:p>
            <a:p>
              <a:endParaRPr lang="en-US" sz="1600" b="0">
                <a:solidFill>
                  <a:schemeClr val="folHlink"/>
                </a:solidFill>
              </a:endParaRPr>
            </a:p>
            <a:p>
              <a:endParaRPr lang="en-US" sz="1600" b="0">
                <a:solidFill>
                  <a:schemeClr val="folHlink"/>
                </a:solidFill>
              </a:endParaRPr>
            </a:p>
            <a:p>
              <a:endParaRPr lang="en-US" sz="1600" b="0">
                <a:solidFill>
                  <a:schemeClr val="folHlink"/>
                </a:solidFill>
              </a:endParaRPr>
            </a:p>
            <a:p>
              <a:r>
                <a:rPr lang="en-US" sz="1600" b="0">
                  <a:solidFill>
                    <a:schemeClr val="folHlink"/>
                  </a:solidFill>
                </a:rPr>
                <a:t>					Total Est. Cost</a:t>
              </a:r>
            </a:p>
          </p:txBody>
        </p:sp>
        <p:sp>
          <p:nvSpPr>
            <p:cNvPr id="1056773" name="Rectangle 5"/>
            <p:cNvSpPr>
              <a:spLocks noChangeArrowheads="1"/>
            </p:cNvSpPr>
            <p:nvPr/>
          </p:nvSpPr>
          <p:spPr bwMode="auto">
            <a:xfrm>
              <a:off x="868" y="654"/>
              <a:ext cx="1336" cy="520"/>
            </a:xfrm>
            <a:prstGeom prst="rect">
              <a:avLst/>
            </a:prstGeom>
            <a:noFill/>
            <a:ln w="12700">
              <a:solidFill>
                <a:schemeClr val="tx1"/>
              </a:solidFill>
              <a:miter lim="800000"/>
              <a:headEnd/>
              <a:tailEnd/>
            </a:ln>
            <a:effectLst/>
          </p:spPr>
          <p:txBody>
            <a:bodyPr wrap="none" anchor="ctr"/>
            <a:lstStyle/>
            <a:p>
              <a:endParaRPr lang="en-US"/>
            </a:p>
          </p:txBody>
        </p:sp>
        <p:sp>
          <p:nvSpPr>
            <p:cNvPr id="1056774" name="Rectangle 6"/>
            <p:cNvSpPr>
              <a:spLocks noChangeArrowheads="1"/>
            </p:cNvSpPr>
            <p:nvPr/>
          </p:nvSpPr>
          <p:spPr bwMode="auto">
            <a:xfrm>
              <a:off x="2356" y="654"/>
              <a:ext cx="1336" cy="520"/>
            </a:xfrm>
            <a:prstGeom prst="rect">
              <a:avLst/>
            </a:prstGeom>
            <a:noFill/>
            <a:ln w="12700">
              <a:solidFill>
                <a:schemeClr val="tx1"/>
              </a:solidFill>
              <a:miter lim="800000"/>
              <a:headEnd/>
              <a:tailEnd/>
            </a:ln>
            <a:effectLst/>
          </p:spPr>
          <p:txBody>
            <a:bodyPr wrap="none" anchor="ctr"/>
            <a:lstStyle/>
            <a:p>
              <a:endParaRPr lang="en-US"/>
            </a:p>
          </p:txBody>
        </p:sp>
        <p:sp>
          <p:nvSpPr>
            <p:cNvPr id="1056775" name="Rectangle 7"/>
            <p:cNvSpPr>
              <a:spLocks noChangeArrowheads="1"/>
            </p:cNvSpPr>
            <p:nvPr/>
          </p:nvSpPr>
          <p:spPr bwMode="auto">
            <a:xfrm>
              <a:off x="868" y="1252"/>
              <a:ext cx="4744" cy="472"/>
            </a:xfrm>
            <a:prstGeom prst="rect">
              <a:avLst/>
            </a:prstGeom>
            <a:noFill/>
            <a:ln w="12700">
              <a:solidFill>
                <a:srgbClr val="009900"/>
              </a:solidFill>
              <a:miter lim="800000"/>
              <a:headEnd/>
              <a:tailEnd/>
            </a:ln>
            <a:effectLst/>
          </p:spPr>
          <p:txBody>
            <a:bodyPr wrap="none" anchor="ctr"/>
            <a:lstStyle/>
            <a:p>
              <a:endParaRPr lang="en-US"/>
            </a:p>
          </p:txBody>
        </p:sp>
        <p:sp>
          <p:nvSpPr>
            <p:cNvPr id="1056776" name="Rectangle 8"/>
            <p:cNvSpPr>
              <a:spLocks noChangeArrowheads="1"/>
            </p:cNvSpPr>
            <p:nvPr/>
          </p:nvSpPr>
          <p:spPr bwMode="auto">
            <a:xfrm>
              <a:off x="868" y="2356"/>
              <a:ext cx="4744" cy="424"/>
            </a:xfrm>
            <a:prstGeom prst="rect">
              <a:avLst/>
            </a:prstGeom>
            <a:solidFill>
              <a:srgbClr val="FFCCFF"/>
            </a:solidFill>
            <a:ln w="12700">
              <a:solidFill>
                <a:schemeClr val="tx1"/>
              </a:solidFill>
              <a:miter lim="800000"/>
              <a:headEnd/>
              <a:tailEnd/>
            </a:ln>
            <a:effectLst/>
          </p:spPr>
          <p:txBody>
            <a:bodyPr wrap="none" lIns="92075" tIns="46038" rIns="92075" bIns="46038"/>
            <a:lstStyle/>
            <a:p>
              <a:pPr>
                <a:tabLst>
                  <a:tab pos="1143000" algn="l"/>
                  <a:tab pos="2338388" algn="l"/>
                  <a:tab pos="3775075" algn="l"/>
                  <a:tab pos="4865688" algn="l"/>
                </a:tabLst>
              </a:pPr>
              <a:r>
                <a:rPr lang="en-US" sz="1600" b="0">
                  <a:solidFill>
                    <a:schemeClr val="folHlink"/>
                  </a:solidFill>
                </a:rPr>
                <a:t>Sub Prob#	Category	Description	Action	Est. Cost</a:t>
              </a:r>
            </a:p>
            <a:p>
              <a:pPr>
                <a:tabLst>
                  <a:tab pos="1143000" algn="l"/>
                  <a:tab pos="2338388" algn="l"/>
                  <a:tab pos="3775075" algn="l"/>
                  <a:tab pos="4865688" algn="l"/>
                </a:tabLst>
              </a:pPr>
              <a:endParaRPr lang="en-US" sz="1600" b="0">
                <a:solidFill>
                  <a:schemeClr val="folHlink"/>
                </a:solidFill>
              </a:endParaRPr>
            </a:p>
          </p:txBody>
        </p:sp>
        <p:sp>
          <p:nvSpPr>
            <p:cNvPr id="1056777" name="Line 9"/>
            <p:cNvSpPr>
              <a:spLocks noChangeShapeType="1"/>
            </p:cNvSpPr>
            <p:nvPr/>
          </p:nvSpPr>
          <p:spPr bwMode="auto">
            <a:xfrm>
              <a:off x="864" y="2544"/>
              <a:ext cx="4704"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56778" name="Line 10"/>
            <p:cNvSpPr>
              <a:spLocks noChangeShapeType="1"/>
            </p:cNvSpPr>
            <p:nvPr/>
          </p:nvSpPr>
          <p:spPr bwMode="auto">
            <a:xfrm>
              <a:off x="864" y="2640"/>
              <a:ext cx="4704"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56779" name="Line 11"/>
            <p:cNvSpPr>
              <a:spLocks noChangeShapeType="1"/>
            </p:cNvSpPr>
            <p:nvPr/>
          </p:nvSpPr>
          <p:spPr bwMode="auto">
            <a:xfrm>
              <a:off x="864" y="2736"/>
              <a:ext cx="4704" cy="0"/>
            </a:xfrm>
            <a:prstGeom prst="line">
              <a:avLst/>
            </a:prstGeom>
            <a:noFill/>
            <a:ln w="12700">
              <a:solidFill>
                <a:schemeClr val="tx1"/>
              </a:solidFill>
              <a:round/>
              <a:headEnd type="none" w="sm" len="sm"/>
              <a:tailEnd type="none" w="sm" len="sm"/>
            </a:ln>
            <a:effectLst/>
          </p:spPr>
          <p:txBody>
            <a:bodyPr wrap="none" anchor="ctr"/>
            <a:lstStyle/>
            <a:p>
              <a:endParaRPr lang="en-US"/>
            </a:p>
          </p:txBody>
        </p:sp>
      </p:gr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8818" name="Rectangle 2"/>
          <p:cNvSpPr>
            <a:spLocks noGrp="1" noChangeArrowheads="1"/>
          </p:cNvSpPr>
          <p:nvPr>
            <p:ph type="title"/>
          </p:nvPr>
        </p:nvSpPr>
        <p:spPr>
          <a:noFill/>
          <a:ln/>
        </p:spPr>
        <p:txBody>
          <a:bodyPr lIns="92075" tIns="46038" rIns="92075" bIns="46038"/>
          <a:lstStyle/>
          <a:p>
            <a:r>
              <a:rPr lang="en-US"/>
              <a:t>View Integration (FEMA Example 3)</a:t>
            </a:r>
          </a:p>
        </p:txBody>
      </p:sp>
      <p:sp>
        <p:nvSpPr>
          <p:cNvPr id="1058819" name="Rectangle 3"/>
          <p:cNvSpPr>
            <a:spLocks noGrp="1" noChangeArrowheads="1"/>
          </p:cNvSpPr>
          <p:nvPr>
            <p:ph type="body" sz="half" idx="1"/>
          </p:nvPr>
        </p:nvSpPr>
        <p:spPr>
          <a:xfrm>
            <a:off x="990600" y="5705475"/>
            <a:ext cx="7162800" cy="619125"/>
          </a:xfrm>
          <a:noFill/>
          <a:ln/>
        </p:spPr>
        <p:txBody>
          <a:bodyPr lIns="92075" tIns="46038" rIns="92075" bIns="46038"/>
          <a:lstStyle/>
          <a:p>
            <a:r>
              <a:rPr lang="en-US" sz="2000"/>
              <a:t>On-site teams examine buildings and file a report on damage at that location.</a:t>
            </a:r>
          </a:p>
        </p:txBody>
      </p:sp>
      <p:grpSp>
        <p:nvGrpSpPr>
          <p:cNvPr id="1058836" name="Group 20"/>
          <p:cNvGrpSpPr>
            <a:grpSpLocks/>
          </p:cNvGrpSpPr>
          <p:nvPr/>
        </p:nvGrpSpPr>
        <p:grpSpPr bwMode="auto">
          <a:xfrm>
            <a:off x="762000" y="1371600"/>
            <a:ext cx="7683500" cy="4025900"/>
            <a:chOff x="868" y="580"/>
            <a:chExt cx="4840" cy="2536"/>
          </a:xfrm>
        </p:grpSpPr>
        <p:sp>
          <p:nvSpPr>
            <p:cNvPr id="1058820" name="Rectangle 4"/>
            <p:cNvSpPr>
              <a:spLocks noChangeArrowheads="1"/>
            </p:cNvSpPr>
            <p:nvPr/>
          </p:nvSpPr>
          <p:spPr bwMode="auto">
            <a:xfrm>
              <a:off x="868" y="580"/>
              <a:ext cx="4840" cy="2536"/>
            </a:xfrm>
            <a:prstGeom prst="rect">
              <a:avLst/>
            </a:prstGeom>
            <a:solidFill>
              <a:schemeClr val="accent1"/>
            </a:solidFill>
            <a:ln w="12700">
              <a:solidFill>
                <a:schemeClr val="tx1"/>
              </a:solidFill>
              <a:miter lim="800000"/>
              <a:headEnd/>
              <a:tailEnd/>
            </a:ln>
            <a:effectLst/>
          </p:spPr>
          <p:txBody>
            <a:bodyPr wrap="none" lIns="92075" tIns="46038" rIns="92075" bIns="46038"/>
            <a:lstStyle/>
            <a:p>
              <a:r>
                <a:rPr lang="en-US" sz="1600" b="0">
                  <a:solidFill>
                    <a:schemeClr val="folHlink"/>
                  </a:solidFill>
                </a:rPr>
                <a:t>		</a:t>
              </a:r>
              <a:r>
                <a:rPr lang="en-US" sz="1600">
                  <a:solidFill>
                    <a:schemeClr val="folHlink"/>
                  </a:solidFill>
                </a:rPr>
                <a:t>Location Damage Analysis		</a:t>
              </a:r>
              <a:r>
                <a:rPr lang="en-US" sz="1600" b="0">
                  <a:solidFill>
                    <a:schemeClr val="folHlink"/>
                  </a:solidFill>
                </a:rPr>
                <a:t>Date Evaluated</a:t>
              </a:r>
            </a:p>
            <a:p>
              <a:r>
                <a:rPr lang="en-US" sz="1600" b="0">
                  <a:solidFill>
                    <a:schemeClr val="folHlink"/>
                  </a:solidFill>
                </a:rPr>
                <a:t>LocationID,   Address	Team Leader	Title	Repair Priority</a:t>
              </a:r>
            </a:p>
            <a:p>
              <a:r>
                <a:rPr lang="en-US" sz="1600" b="0">
                  <a:solidFill>
                    <a:schemeClr val="folHlink"/>
                  </a:solidFill>
                </a:rPr>
                <a:t>Latitude, Longitude		Cellular Phone		Damage Description</a:t>
              </a:r>
            </a:p>
            <a:p>
              <a:endParaRPr lang="en-US" sz="1600" b="0">
                <a:solidFill>
                  <a:schemeClr val="folHlink"/>
                </a:solidFill>
              </a:endParaRPr>
            </a:p>
            <a:p>
              <a:endParaRPr lang="en-US" sz="1600" b="0">
                <a:solidFill>
                  <a:schemeClr val="folHlink"/>
                </a:solidFill>
              </a:endParaRPr>
            </a:p>
            <a:p>
              <a:endParaRPr lang="en-US" sz="1600" b="0">
                <a:solidFill>
                  <a:schemeClr val="folHlink"/>
                </a:solidFill>
              </a:endParaRPr>
            </a:p>
            <a:p>
              <a:endParaRPr lang="en-US" sz="1600" b="0">
                <a:solidFill>
                  <a:schemeClr val="folHlink"/>
                </a:solidFill>
              </a:endParaRPr>
            </a:p>
            <a:p>
              <a:endParaRPr lang="en-US" sz="1600" b="0">
                <a:solidFill>
                  <a:schemeClr val="folHlink"/>
                </a:solidFill>
              </a:endParaRPr>
            </a:p>
            <a:p>
              <a:endParaRPr lang="en-US" sz="1600" b="0">
                <a:solidFill>
                  <a:schemeClr val="folHlink"/>
                </a:solidFill>
              </a:endParaRPr>
            </a:p>
            <a:p>
              <a:endParaRPr lang="en-US" sz="1600" b="0">
                <a:solidFill>
                  <a:schemeClr val="folHlink"/>
                </a:solidFill>
              </a:endParaRPr>
            </a:p>
            <a:p>
              <a:endParaRPr lang="en-US" sz="1600" b="0">
                <a:solidFill>
                  <a:schemeClr val="folHlink"/>
                </a:solidFill>
              </a:endParaRPr>
            </a:p>
            <a:p>
              <a:endParaRPr lang="en-US" sz="1600" b="0">
                <a:solidFill>
                  <a:schemeClr val="folHlink"/>
                </a:solidFill>
              </a:endParaRPr>
            </a:p>
            <a:p>
              <a:endParaRPr lang="en-US" sz="1600" b="0">
                <a:solidFill>
                  <a:schemeClr val="folHlink"/>
                </a:solidFill>
              </a:endParaRPr>
            </a:p>
            <a:p>
              <a:endParaRPr lang="en-US" sz="1600" b="0">
                <a:solidFill>
                  <a:schemeClr val="folHlink"/>
                </a:solidFill>
              </a:endParaRPr>
            </a:p>
            <a:p>
              <a:r>
                <a:rPr lang="en-US" sz="1600" b="0">
                  <a:solidFill>
                    <a:schemeClr val="folHlink"/>
                  </a:solidFill>
                </a:rPr>
                <a:t>						Item Loss Total</a:t>
              </a:r>
            </a:p>
            <a:p>
              <a:r>
                <a:rPr lang="en-US" sz="1600" b="0">
                  <a:solidFill>
                    <a:schemeClr val="folHlink"/>
                  </a:solidFill>
                </a:rPr>
                <a:t>	Estimated Damage Total</a:t>
              </a:r>
            </a:p>
          </p:txBody>
        </p:sp>
        <p:sp>
          <p:nvSpPr>
            <p:cNvPr id="1058821" name="Rectangle 5"/>
            <p:cNvSpPr>
              <a:spLocks noChangeArrowheads="1"/>
            </p:cNvSpPr>
            <p:nvPr/>
          </p:nvSpPr>
          <p:spPr bwMode="auto">
            <a:xfrm>
              <a:off x="916" y="1252"/>
              <a:ext cx="4744" cy="1432"/>
            </a:xfrm>
            <a:prstGeom prst="rect">
              <a:avLst/>
            </a:prstGeom>
            <a:solidFill>
              <a:srgbClr val="FFCCFF"/>
            </a:solidFill>
            <a:ln w="12700">
              <a:solidFill>
                <a:schemeClr val="tx1"/>
              </a:solidFill>
              <a:miter lim="800000"/>
              <a:headEnd/>
              <a:tailEnd/>
            </a:ln>
            <a:effectLst/>
          </p:spPr>
          <p:txBody>
            <a:bodyPr wrap="none" lIns="92075" tIns="46038" rIns="92075" bIns="46038"/>
            <a:lstStyle/>
            <a:p>
              <a:r>
                <a:rPr lang="en-US" sz="1600" b="0">
                  <a:solidFill>
                    <a:schemeClr val="folHlink"/>
                  </a:solidFill>
                </a:rPr>
                <a:t>Room	Damage Descrip.	Damage%</a:t>
              </a:r>
            </a:p>
            <a:p>
              <a:endParaRPr lang="en-US" sz="1600" b="0">
                <a:solidFill>
                  <a:schemeClr val="folHlink"/>
                </a:solidFill>
              </a:endParaRPr>
            </a:p>
            <a:p>
              <a:endParaRPr lang="en-US" sz="1600" b="0">
                <a:solidFill>
                  <a:schemeClr val="folHlink"/>
                </a:solidFill>
              </a:endParaRPr>
            </a:p>
            <a:p>
              <a:endParaRPr lang="en-US" sz="1600" b="0">
                <a:solidFill>
                  <a:schemeClr val="folHlink"/>
                </a:solidFill>
              </a:endParaRPr>
            </a:p>
            <a:p>
              <a:endParaRPr lang="en-US" sz="1600" b="0">
                <a:solidFill>
                  <a:schemeClr val="folHlink"/>
                </a:solidFill>
              </a:endParaRPr>
            </a:p>
            <a:p>
              <a:r>
                <a:rPr lang="en-US" sz="1600" b="0">
                  <a:solidFill>
                    <a:schemeClr val="folHlink"/>
                  </a:solidFill>
                </a:rPr>
                <a:t>Room	Damage Descrip.	Damage%</a:t>
              </a:r>
            </a:p>
          </p:txBody>
        </p:sp>
        <p:sp>
          <p:nvSpPr>
            <p:cNvPr id="1058822" name="Rectangle 6"/>
            <p:cNvSpPr>
              <a:spLocks noChangeArrowheads="1"/>
            </p:cNvSpPr>
            <p:nvPr/>
          </p:nvSpPr>
          <p:spPr bwMode="auto">
            <a:xfrm>
              <a:off x="3364" y="1300"/>
              <a:ext cx="2200" cy="568"/>
            </a:xfrm>
            <a:prstGeom prst="rect">
              <a:avLst/>
            </a:prstGeom>
            <a:solidFill>
              <a:srgbClr val="99FFCC"/>
            </a:solidFill>
            <a:ln w="12700">
              <a:solidFill>
                <a:schemeClr val="tx1"/>
              </a:solidFill>
              <a:miter lim="800000"/>
              <a:headEnd/>
              <a:tailEnd/>
            </a:ln>
            <a:effectLst/>
          </p:spPr>
          <p:txBody>
            <a:bodyPr wrap="none" lIns="92075" tIns="46038" rIns="92075" bIns="46038"/>
            <a:lstStyle/>
            <a:p>
              <a:r>
                <a:rPr lang="en-US" sz="1600" b="0">
                  <a:solidFill>
                    <a:schemeClr val="folHlink"/>
                  </a:solidFill>
                </a:rPr>
                <a:t>Item	Value	$Loss</a:t>
              </a:r>
            </a:p>
          </p:txBody>
        </p:sp>
        <p:sp>
          <p:nvSpPr>
            <p:cNvPr id="1058823" name="Rectangle 7"/>
            <p:cNvSpPr>
              <a:spLocks noChangeArrowheads="1"/>
            </p:cNvSpPr>
            <p:nvPr/>
          </p:nvSpPr>
          <p:spPr bwMode="auto">
            <a:xfrm>
              <a:off x="3364" y="2020"/>
              <a:ext cx="2200" cy="568"/>
            </a:xfrm>
            <a:prstGeom prst="rect">
              <a:avLst/>
            </a:prstGeom>
            <a:solidFill>
              <a:srgbClr val="99FFCC"/>
            </a:solidFill>
            <a:ln w="12700">
              <a:solidFill>
                <a:schemeClr val="tx1"/>
              </a:solidFill>
              <a:miter lim="800000"/>
              <a:headEnd/>
              <a:tailEnd/>
            </a:ln>
            <a:effectLst/>
          </p:spPr>
          <p:txBody>
            <a:bodyPr wrap="none" lIns="92075" tIns="46038" rIns="92075" bIns="46038"/>
            <a:lstStyle/>
            <a:p>
              <a:r>
                <a:rPr lang="en-US" sz="1600" b="0">
                  <a:solidFill>
                    <a:schemeClr val="folHlink"/>
                  </a:solidFill>
                </a:rPr>
                <a:t>Item	Value	$Loss</a:t>
              </a:r>
            </a:p>
          </p:txBody>
        </p:sp>
        <p:sp>
          <p:nvSpPr>
            <p:cNvPr id="1058824" name="Line 8"/>
            <p:cNvSpPr>
              <a:spLocks noChangeShapeType="1"/>
            </p:cNvSpPr>
            <p:nvPr/>
          </p:nvSpPr>
          <p:spPr bwMode="auto">
            <a:xfrm flipH="1">
              <a:off x="912" y="1968"/>
              <a:ext cx="4752" cy="0"/>
            </a:xfrm>
            <a:prstGeom prst="line">
              <a:avLst/>
            </a:prstGeom>
            <a:noFill/>
            <a:ln w="50800">
              <a:solidFill>
                <a:schemeClr val="tx1"/>
              </a:solidFill>
              <a:round/>
              <a:headEnd type="none" w="sm" len="sm"/>
              <a:tailEnd type="none" w="sm" len="sm"/>
            </a:ln>
            <a:effectLst/>
          </p:spPr>
          <p:txBody>
            <a:bodyPr wrap="none" anchor="ctr"/>
            <a:lstStyle/>
            <a:p>
              <a:endParaRPr lang="en-US"/>
            </a:p>
          </p:txBody>
        </p:sp>
        <p:sp>
          <p:nvSpPr>
            <p:cNvPr id="1058825" name="Line 9"/>
            <p:cNvSpPr>
              <a:spLocks noChangeShapeType="1"/>
            </p:cNvSpPr>
            <p:nvPr/>
          </p:nvSpPr>
          <p:spPr bwMode="auto">
            <a:xfrm>
              <a:off x="3360" y="1488"/>
              <a:ext cx="2208"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58826" name="Line 10"/>
            <p:cNvSpPr>
              <a:spLocks noChangeShapeType="1"/>
            </p:cNvSpPr>
            <p:nvPr/>
          </p:nvSpPr>
          <p:spPr bwMode="auto">
            <a:xfrm>
              <a:off x="3360" y="1584"/>
              <a:ext cx="2208"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58827" name="Line 11"/>
            <p:cNvSpPr>
              <a:spLocks noChangeShapeType="1"/>
            </p:cNvSpPr>
            <p:nvPr/>
          </p:nvSpPr>
          <p:spPr bwMode="auto">
            <a:xfrm>
              <a:off x="3360" y="1680"/>
              <a:ext cx="2208"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58828" name="Line 12"/>
            <p:cNvSpPr>
              <a:spLocks noChangeShapeType="1"/>
            </p:cNvSpPr>
            <p:nvPr/>
          </p:nvSpPr>
          <p:spPr bwMode="auto">
            <a:xfrm>
              <a:off x="3360" y="1776"/>
              <a:ext cx="2208"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58829" name="Line 13"/>
            <p:cNvSpPr>
              <a:spLocks noChangeShapeType="1"/>
            </p:cNvSpPr>
            <p:nvPr/>
          </p:nvSpPr>
          <p:spPr bwMode="auto">
            <a:xfrm>
              <a:off x="3360" y="2208"/>
              <a:ext cx="2208"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58830" name="Line 14"/>
            <p:cNvSpPr>
              <a:spLocks noChangeShapeType="1"/>
            </p:cNvSpPr>
            <p:nvPr/>
          </p:nvSpPr>
          <p:spPr bwMode="auto">
            <a:xfrm>
              <a:off x="3360" y="2304"/>
              <a:ext cx="2208"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58831" name="Line 15"/>
            <p:cNvSpPr>
              <a:spLocks noChangeShapeType="1"/>
            </p:cNvSpPr>
            <p:nvPr/>
          </p:nvSpPr>
          <p:spPr bwMode="auto">
            <a:xfrm>
              <a:off x="3360" y="2400"/>
              <a:ext cx="2208"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58832" name="Line 16"/>
            <p:cNvSpPr>
              <a:spLocks noChangeShapeType="1"/>
            </p:cNvSpPr>
            <p:nvPr/>
          </p:nvSpPr>
          <p:spPr bwMode="auto">
            <a:xfrm>
              <a:off x="3360" y="2496"/>
              <a:ext cx="2208"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58833" name="Rectangle 17"/>
            <p:cNvSpPr>
              <a:spLocks noChangeArrowheads="1"/>
            </p:cNvSpPr>
            <p:nvPr/>
          </p:nvSpPr>
          <p:spPr bwMode="auto">
            <a:xfrm>
              <a:off x="916" y="772"/>
              <a:ext cx="1480" cy="376"/>
            </a:xfrm>
            <a:prstGeom prst="rect">
              <a:avLst/>
            </a:prstGeom>
            <a:noFill/>
            <a:ln w="12700">
              <a:solidFill>
                <a:schemeClr val="tx1"/>
              </a:solidFill>
              <a:miter lim="800000"/>
              <a:headEnd/>
              <a:tailEnd/>
            </a:ln>
            <a:effectLst/>
          </p:spPr>
          <p:txBody>
            <a:bodyPr wrap="none" anchor="ctr"/>
            <a:lstStyle/>
            <a:p>
              <a:endParaRPr lang="en-US"/>
            </a:p>
          </p:txBody>
        </p:sp>
        <p:sp>
          <p:nvSpPr>
            <p:cNvPr id="1058834" name="Rectangle 18"/>
            <p:cNvSpPr>
              <a:spLocks noChangeArrowheads="1"/>
            </p:cNvSpPr>
            <p:nvPr/>
          </p:nvSpPr>
          <p:spPr bwMode="auto">
            <a:xfrm>
              <a:off x="2596" y="772"/>
              <a:ext cx="1480" cy="376"/>
            </a:xfrm>
            <a:prstGeom prst="rect">
              <a:avLst/>
            </a:prstGeom>
            <a:noFill/>
            <a:ln w="12700">
              <a:solidFill>
                <a:schemeClr val="tx1"/>
              </a:solidFill>
              <a:miter lim="800000"/>
              <a:headEnd/>
              <a:tailEnd/>
            </a:ln>
            <a:effectLst/>
          </p:spPr>
          <p:txBody>
            <a:bodyPr wrap="none" anchor="ctr"/>
            <a:lstStyle/>
            <a:p>
              <a:endParaRPr lang="en-US"/>
            </a:p>
          </p:txBody>
        </p:sp>
        <p:sp>
          <p:nvSpPr>
            <p:cNvPr id="1058835" name="Rectangle 19"/>
            <p:cNvSpPr>
              <a:spLocks noChangeArrowheads="1"/>
            </p:cNvSpPr>
            <p:nvPr/>
          </p:nvSpPr>
          <p:spPr bwMode="auto">
            <a:xfrm>
              <a:off x="4180" y="772"/>
              <a:ext cx="1480" cy="376"/>
            </a:xfrm>
            <a:prstGeom prst="rect">
              <a:avLst/>
            </a:prstGeom>
            <a:noFill/>
            <a:ln w="12700">
              <a:solidFill>
                <a:schemeClr val="tx1"/>
              </a:solidFill>
              <a:miter lim="800000"/>
              <a:headEnd/>
              <a:tailEnd/>
            </a:ln>
            <a:effectLst/>
          </p:spPr>
          <p:txBody>
            <a:bodyPr wrap="none" anchor="ctr"/>
            <a:lstStyle/>
            <a:p>
              <a:endParaRPr lang="en-US"/>
            </a:p>
          </p:txBody>
        </p:sp>
      </p:gr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0866" name="Rectangle 2"/>
          <p:cNvSpPr>
            <a:spLocks noGrp="1" noChangeArrowheads="1"/>
          </p:cNvSpPr>
          <p:nvPr>
            <p:ph type="title"/>
          </p:nvPr>
        </p:nvSpPr>
        <p:spPr>
          <a:noFill/>
          <a:ln/>
        </p:spPr>
        <p:txBody>
          <a:bodyPr lIns="92075" tIns="46038" rIns="92075" bIns="46038"/>
          <a:lstStyle/>
          <a:p>
            <a:r>
              <a:rPr lang="en-US"/>
              <a:t>View Integration (FEMA Example 3a)</a:t>
            </a:r>
          </a:p>
        </p:txBody>
      </p:sp>
      <p:sp>
        <p:nvSpPr>
          <p:cNvPr id="1060867" name="Rectangle 3"/>
          <p:cNvSpPr>
            <a:spLocks noGrp="1" noChangeArrowheads="1"/>
          </p:cNvSpPr>
          <p:nvPr>
            <p:ph type="body" idx="1"/>
          </p:nvPr>
        </p:nvSpPr>
        <p:spPr>
          <a:noFill/>
          <a:ln/>
        </p:spPr>
        <p:txBody>
          <a:bodyPr lIns="92075" tIns="46038" rIns="92075" bIns="46038"/>
          <a:lstStyle/>
          <a:p>
            <a:pPr>
              <a:lnSpc>
                <a:spcPct val="130000"/>
              </a:lnSpc>
            </a:pPr>
            <a:r>
              <a:rPr lang="en-US" sz="1800"/>
              <a:t>Location Analysis(LocationID, MapLatitude, MapLongitude, Date, Address, Damage, PriorityRepair, Leader, LeaderPhone, LeaderTitle,  (Room, Description, PercentDamage, (Item, Value, Loss)))</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2914" name="Rectangle 2"/>
          <p:cNvSpPr>
            <a:spLocks noGrp="1" noChangeArrowheads="1"/>
          </p:cNvSpPr>
          <p:nvPr>
            <p:ph type="title"/>
          </p:nvPr>
        </p:nvSpPr>
        <p:spPr>
          <a:noFill/>
          <a:ln/>
        </p:spPr>
        <p:txBody>
          <a:bodyPr lIns="92075" tIns="46038" rIns="92075" bIns="46038"/>
          <a:lstStyle/>
          <a:p>
            <a:r>
              <a:rPr lang="en-US"/>
              <a:t>View Integration (FEMA Example 4)</a:t>
            </a:r>
          </a:p>
        </p:txBody>
      </p:sp>
      <p:sp>
        <p:nvSpPr>
          <p:cNvPr id="1062915" name="Rectangle 3"/>
          <p:cNvSpPr>
            <a:spLocks noGrp="1" noChangeArrowheads="1"/>
          </p:cNvSpPr>
          <p:nvPr>
            <p:ph type="body" sz="half" idx="1"/>
          </p:nvPr>
        </p:nvSpPr>
        <p:spPr>
          <a:xfrm>
            <a:off x="990600" y="5627688"/>
            <a:ext cx="7162800" cy="696912"/>
          </a:xfrm>
          <a:noFill/>
          <a:ln/>
        </p:spPr>
        <p:txBody>
          <a:bodyPr lIns="92075" tIns="46038" rIns="92075" bIns="46038"/>
          <a:lstStyle/>
          <a:p>
            <a:r>
              <a:rPr lang="en-US" sz="1800"/>
              <a:t>Teams file task completion reports.  If a task is not completed, the percentage accomplished is reported as the completion status.</a:t>
            </a:r>
          </a:p>
        </p:txBody>
      </p:sp>
      <p:grpSp>
        <p:nvGrpSpPr>
          <p:cNvPr id="1062929" name="Group 17"/>
          <p:cNvGrpSpPr>
            <a:grpSpLocks/>
          </p:cNvGrpSpPr>
          <p:nvPr/>
        </p:nvGrpSpPr>
        <p:grpSpPr bwMode="auto">
          <a:xfrm>
            <a:off x="685800" y="1371600"/>
            <a:ext cx="7759700" cy="4102100"/>
            <a:chOff x="820" y="628"/>
            <a:chExt cx="4888" cy="2584"/>
          </a:xfrm>
        </p:grpSpPr>
        <p:sp>
          <p:nvSpPr>
            <p:cNvPr id="1062916" name="Rectangle 4"/>
            <p:cNvSpPr>
              <a:spLocks noChangeArrowheads="1"/>
            </p:cNvSpPr>
            <p:nvPr/>
          </p:nvSpPr>
          <p:spPr bwMode="auto">
            <a:xfrm>
              <a:off x="820" y="628"/>
              <a:ext cx="4888" cy="2584"/>
            </a:xfrm>
            <a:prstGeom prst="rect">
              <a:avLst/>
            </a:prstGeom>
            <a:solidFill>
              <a:schemeClr val="accent1"/>
            </a:solidFill>
            <a:ln w="12700">
              <a:solidFill>
                <a:schemeClr val="tx1"/>
              </a:solidFill>
              <a:miter lim="800000"/>
              <a:headEnd/>
              <a:tailEnd/>
            </a:ln>
            <a:effectLst/>
          </p:spPr>
          <p:txBody>
            <a:bodyPr wrap="none" lIns="92075" tIns="46038" rIns="92075" bIns="46038"/>
            <a:lstStyle/>
            <a:p>
              <a:r>
                <a:rPr lang="en-US" sz="1600" b="0">
                  <a:solidFill>
                    <a:schemeClr val="folHlink"/>
                  </a:solidFill>
                </a:rPr>
                <a:t>			Task Completion Report		Date</a:t>
              </a:r>
            </a:p>
            <a:p>
              <a:r>
                <a:rPr lang="en-US" sz="1600" b="0">
                  <a:solidFill>
                    <a:schemeClr val="folHlink"/>
                  </a:solidFill>
                </a:rPr>
                <a:t>Disaster Name	Disaster Rating	HQ Phone</a:t>
              </a:r>
            </a:p>
            <a:p>
              <a:endParaRPr lang="en-US" sz="1600" b="0">
                <a:solidFill>
                  <a:schemeClr val="folHlink"/>
                </a:solidFill>
              </a:endParaRPr>
            </a:p>
            <a:p>
              <a:endParaRPr lang="en-US" sz="1600" b="0">
                <a:solidFill>
                  <a:schemeClr val="folHlink"/>
                </a:solidFill>
              </a:endParaRPr>
            </a:p>
          </p:txBody>
        </p:sp>
        <p:sp>
          <p:nvSpPr>
            <p:cNvPr id="1062917" name="Rectangle 5"/>
            <p:cNvSpPr>
              <a:spLocks noChangeArrowheads="1"/>
            </p:cNvSpPr>
            <p:nvPr/>
          </p:nvSpPr>
          <p:spPr bwMode="auto">
            <a:xfrm>
              <a:off x="868" y="1060"/>
              <a:ext cx="4744" cy="1912"/>
            </a:xfrm>
            <a:prstGeom prst="rect">
              <a:avLst/>
            </a:prstGeom>
            <a:solidFill>
              <a:srgbClr val="FFCCFF"/>
            </a:solidFill>
            <a:ln w="12700">
              <a:solidFill>
                <a:schemeClr val="tx1"/>
              </a:solidFill>
              <a:miter lim="800000"/>
              <a:headEnd/>
              <a:tailEnd/>
            </a:ln>
            <a:effectLst/>
          </p:spPr>
          <p:txBody>
            <a:bodyPr wrap="none" lIns="92075" tIns="46038" rIns="92075" bIns="46038"/>
            <a:lstStyle/>
            <a:p>
              <a:r>
                <a:rPr lang="en-US" sz="1600" b="0">
                  <a:solidFill>
                    <a:schemeClr val="folHlink"/>
                  </a:solidFill>
                </a:rPr>
                <a:t>Problem#	Supervisor	Date</a:t>
              </a:r>
            </a:p>
            <a:p>
              <a:endParaRPr lang="en-US" sz="1600" b="0">
                <a:solidFill>
                  <a:schemeClr val="folHlink"/>
                </a:solidFill>
              </a:endParaRPr>
            </a:p>
            <a:p>
              <a:endParaRPr lang="en-US" sz="1600" b="0">
                <a:solidFill>
                  <a:schemeClr val="folHlink"/>
                </a:solidFill>
              </a:endParaRPr>
            </a:p>
            <a:p>
              <a:endParaRPr lang="en-US" sz="1600" b="0">
                <a:solidFill>
                  <a:schemeClr val="folHlink"/>
                </a:solidFill>
              </a:endParaRPr>
            </a:p>
            <a:p>
              <a:endParaRPr lang="en-US" sz="1600" b="0">
                <a:solidFill>
                  <a:schemeClr val="folHlink"/>
                </a:solidFill>
              </a:endParaRPr>
            </a:p>
            <a:p>
              <a:r>
                <a:rPr lang="en-US" sz="1600" b="0">
                  <a:solidFill>
                    <a:schemeClr val="folHlink"/>
                  </a:solidFill>
                </a:rPr>
                <a:t>						Total Expenses</a:t>
              </a:r>
            </a:p>
            <a:p>
              <a:r>
                <a:rPr lang="en-US" sz="1600" b="0">
                  <a:solidFill>
                    <a:schemeClr val="folHlink"/>
                  </a:solidFill>
                </a:rPr>
                <a:t>Problem#	Supervisor	Date</a:t>
              </a:r>
            </a:p>
            <a:p>
              <a:endParaRPr lang="en-US" sz="1600" b="0">
                <a:solidFill>
                  <a:schemeClr val="folHlink"/>
                </a:solidFill>
              </a:endParaRPr>
            </a:p>
            <a:p>
              <a:endParaRPr lang="en-US" sz="1600" b="0">
                <a:solidFill>
                  <a:schemeClr val="folHlink"/>
                </a:solidFill>
              </a:endParaRPr>
            </a:p>
            <a:p>
              <a:endParaRPr lang="en-US" sz="1600" b="0">
                <a:solidFill>
                  <a:schemeClr val="folHlink"/>
                </a:solidFill>
              </a:endParaRPr>
            </a:p>
            <a:p>
              <a:endParaRPr lang="en-US" sz="1600" b="0">
                <a:solidFill>
                  <a:schemeClr val="folHlink"/>
                </a:solidFill>
              </a:endParaRPr>
            </a:p>
            <a:p>
              <a:r>
                <a:rPr lang="en-US" sz="1600" b="0">
                  <a:solidFill>
                    <a:schemeClr val="folHlink"/>
                  </a:solidFill>
                </a:rPr>
                <a:t>						Total Expenses</a:t>
              </a:r>
            </a:p>
          </p:txBody>
        </p:sp>
        <p:sp>
          <p:nvSpPr>
            <p:cNvPr id="1062918" name="Rectangle 6"/>
            <p:cNvSpPr>
              <a:spLocks noChangeArrowheads="1"/>
            </p:cNvSpPr>
            <p:nvPr/>
          </p:nvSpPr>
          <p:spPr bwMode="auto">
            <a:xfrm>
              <a:off x="1444" y="1252"/>
              <a:ext cx="4072" cy="568"/>
            </a:xfrm>
            <a:prstGeom prst="rect">
              <a:avLst/>
            </a:prstGeom>
            <a:solidFill>
              <a:srgbClr val="99FFCC"/>
            </a:solidFill>
            <a:ln w="12700">
              <a:solidFill>
                <a:schemeClr val="tx1"/>
              </a:solidFill>
              <a:miter lim="800000"/>
              <a:headEnd/>
              <a:tailEnd/>
            </a:ln>
            <a:effectLst/>
          </p:spPr>
          <p:txBody>
            <a:bodyPr wrap="none" lIns="92075" tIns="46038" rIns="92075" bIns="46038"/>
            <a:lstStyle/>
            <a:p>
              <a:pPr>
                <a:tabLst>
                  <a:tab pos="1090613" algn="l"/>
                  <a:tab pos="1714500" algn="l"/>
                  <a:tab pos="3082925" algn="l"/>
                  <a:tab pos="4346575" algn="l"/>
                </a:tabLst>
              </a:pPr>
              <a:r>
                <a:rPr lang="en-US" sz="1400" b="0">
                  <a:solidFill>
                    <a:schemeClr val="folHlink"/>
                  </a:solidFill>
                </a:rPr>
                <a:t>SubProblem	Team#	Team Specialty	CompletionStatus	Comment	Expenses</a:t>
              </a:r>
            </a:p>
          </p:txBody>
        </p:sp>
        <p:sp>
          <p:nvSpPr>
            <p:cNvPr id="1062919" name="Line 7"/>
            <p:cNvSpPr>
              <a:spLocks noChangeShapeType="1"/>
            </p:cNvSpPr>
            <p:nvPr/>
          </p:nvSpPr>
          <p:spPr bwMode="auto">
            <a:xfrm>
              <a:off x="1440" y="1392"/>
              <a:ext cx="408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62920" name="Line 8"/>
            <p:cNvSpPr>
              <a:spLocks noChangeShapeType="1"/>
            </p:cNvSpPr>
            <p:nvPr/>
          </p:nvSpPr>
          <p:spPr bwMode="auto">
            <a:xfrm>
              <a:off x="1440" y="1488"/>
              <a:ext cx="408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62921" name="Line 9"/>
            <p:cNvSpPr>
              <a:spLocks noChangeShapeType="1"/>
            </p:cNvSpPr>
            <p:nvPr/>
          </p:nvSpPr>
          <p:spPr bwMode="auto">
            <a:xfrm>
              <a:off x="1440" y="1584"/>
              <a:ext cx="408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62922" name="Line 10"/>
            <p:cNvSpPr>
              <a:spLocks noChangeShapeType="1"/>
            </p:cNvSpPr>
            <p:nvPr/>
          </p:nvSpPr>
          <p:spPr bwMode="auto">
            <a:xfrm>
              <a:off x="1440" y="1680"/>
              <a:ext cx="408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62923" name="Rectangle 11"/>
            <p:cNvSpPr>
              <a:spLocks noChangeArrowheads="1"/>
            </p:cNvSpPr>
            <p:nvPr/>
          </p:nvSpPr>
          <p:spPr bwMode="auto">
            <a:xfrm>
              <a:off x="1444" y="2212"/>
              <a:ext cx="4072" cy="568"/>
            </a:xfrm>
            <a:prstGeom prst="rect">
              <a:avLst/>
            </a:prstGeom>
            <a:solidFill>
              <a:srgbClr val="99FFCC"/>
            </a:solidFill>
            <a:ln w="12700">
              <a:solidFill>
                <a:schemeClr val="tx1"/>
              </a:solidFill>
              <a:miter lim="800000"/>
              <a:headEnd/>
              <a:tailEnd/>
            </a:ln>
            <a:effectLst/>
          </p:spPr>
          <p:txBody>
            <a:bodyPr wrap="none" lIns="92075" tIns="46038" rIns="92075" bIns="46038"/>
            <a:lstStyle/>
            <a:p>
              <a:pPr>
                <a:tabLst>
                  <a:tab pos="1090613" algn="l"/>
                  <a:tab pos="1714500" algn="l"/>
                  <a:tab pos="3082925" algn="l"/>
                  <a:tab pos="4346575" algn="l"/>
                </a:tabLst>
              </a:pPr>
              <a:r>
                <a:rPr lang="en-US" sz="1400" b="0">
                  <a:solidFill>
                    <a:schemeClr val="folHlink"/>
                  </a:solidFill>
                </a:rPr>
                <a:t>SubProblem	Team#	Team Specialty	CompletionStatus	Comment	Expenses</a:t>
              </a:r>
            </a:p>
          </p:txBody>
        </p:sp>
        <p:sp>
          <p:nvSpPr>
            <p:cNvPr id="1062924" name="Line 12"/>
            <p:cNvSpPr>
              <a:spLocks noChangeShapeType="1"/>
            </p:cNvSpPr>
            <p:nvPr/>
          </p:nvSpPr>
          <p:spPr bwMode="auto">
            <a:xfrm>
              <a:off x="1440" y="2352"/>
              <a:ext cx="408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62925" name="Line 13"/>
            <p:cNvSpPr>
              <a:spLocks noChangeShapeType="1"/>
            </p:cNvSpPr>
            <p:nvPr/>
          </p:nvSpPr>
          <p:spPr bwMode="auto">
            <a:xfrm>
              <a:off x="1440" y="2448"/>
              <a:ext cx="408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62926" name="Line 14"/>
            <p:cNvSpPr>
              <a:spLocks noChangeShapeType="1"/>
            </p:cNvSpPr>
            <p:nvPr/>
          </p:nvSpPr>
          <p:spPr bwMode="auto">
            <a:xfrm>
              <a:off x="1440" y="2544"/>
              <a:ext cx="408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62927" name="Line 15"/>
            <p:cNvSpPr>
              <a:spLocks noChangeShapeType="1"/>
            </p:cNvSpPr>
            <p:nvPr/>
          </p:nvSpPr>
          <p:spPr bwMode="auto">
            <a:xfrm>
              <a:off x="1440" y="2640"/>
              <a:ext cx="408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62928" name="Line 16"/>
            <p:cNvSpPr>
              <a:spLocks noChangeShapeType="1"/>
            </p:cNvSpPr>
            <p:nvPr/>
          </p:nvSpPr>
          <p:spPr bwMode="auto">
            <a:xfrm>
              <a:off x="864" y="2016"/>
              <a:ext cx="4752" cy="0"/>
            </a:xfrm>
            <a:prstGeom prst="line">
              <a:avLst/>
            </a:prstGeom>
            <a:noFill/>
            <a:ln w="50800">
              <a:solidFill>
                <a:schemeClr val="tx1"/>
              </a:solidFill>
              <a:round/>
              <a:headEnd type="none" w="sm" len="sm"/>
              <a:tailEnd type="none" w="sm" len="sm"/>
            </a:ln>
            <a:effectLst/>
          </p:spPr>
          <p:txBody>
            <a:bodyPr wrap="none" anchor="ctr"/>
            <a:lstStyle/>
            <a:p>
              <a:endParaRPr lang="en-US"/>
            </a:p>
          </p:txBody>
        </p:sp>
      </p:gr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62" name="Rectangle 2"/>
          <p:cNvSpPr>
            <a:spLocks noGrp="1" noChangeArrowheads="1"/>
          </p:cNvSpPr>
          <p:nvPr>
            <p:ph type="title"/>
          </p:nvPr>
        </p:nvSpPr>
        <p:spPr>
          <a:noFill/>
          <a:ln/>
        </p:spPr>
        <p:txBody>
          <a:bodyPr lIns="92075" tIns="46038" rIns="92075" bIns="46038"/>
          <a:lstStyle/>
          <a:p>
            <a:r>
              <a:rPr lang="en-US"/>
              <a:t>View Integration (FEMA Example 4a)</a:t>
            </a:r>
          </a:p>
        </p:txBody>
      </p:sp>
      <p:sp>
        <p:nvSpPr>
          <p:cNvPr id="1064963" name="Rectangle 3"/>
          <p:cNvSpPr>
            <a:spLocks noGrp="1" noChangeArrowheads="1"/>
          </p:cNvSpPr>
          <p:nvPr>
            <p:ph type="body" idx="1"/>
          </p:nvPr>
        </p:nvSpPr>
        <p:spPr>
          <a:noFill/>
          <a:ln/>
        </p:spPr>
        <p:txBody>
          <a:bodyPr lIns="92075" tIns="46038" rIns="92075" bIns="46038"/>
          <a:lstStyle/>
          <a:p>
            <a:pPr>
              <a:lnSpc>
                <a:spcPct val="130000"/>
              </a:lnSpc>
            </a:pPr>
            <a:r>
              <a:rPr lang="en-US" sz="1800"/>
              <a:t>TasksCompleted(Date, DisasterName, DisasterRating, HQPhone, (Problem#, Supervisor, (SubProblem, Team#, CompletionStatus, Comments, Expenses))</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7010" name="Rectangle 2"/>
          <p:cNvSpPr>
            <a:spLocks noGrp="1" noChangeArrowheads="1"/>
          </p:cNvSpPr>
          <p:nvPr>
            <p:ph type="title"/>
          </p:nvPr>
        </p:nvSpPr>
        <p:spPr>
          <a:noFill/>
          <a:ln/>
        </p:spPr>
        <p:txBody>
          <a:bodyPr lIns="92075" tIns="46038" rIns="92075" bIns="46038"/>
          <a:lstStyle/>
          <a:p>
            <a:r>
              <a:rPr lang="en-US"/>
              <a:t>DBMS Table Definition</a:t>
            </a:r>
          </a:p>
        </p:txBody>
      </p:sp>
      <p:sp>
        <p:nvSpPr>
          <p:cNvPr id="1067011" name="Rectangle 3"/>
          <p:cNvSpPr>
            <a:spLocks noGrp="1" noChangeArrowheads="1"/>
          </p:cNvSpPr>
          <p:nvPr>
            <p:ph type="body" sz="half" idx="1"/>
          </p:nvPr>
        </p:nvSpPr>
        <p:spPr>
          <a:xfrm>
            <a:off x="1295400" y="990600"/>
            <a:ext cx="3810000" cy="5029200"/>
          </a:xfrm>
          <a:noFill/>
          <a:ln/>
        </p:spPr>
        <p:txBody>
          <a:bodyPr lIns="92075" tIns="46038" rIns="92075" bIns="46038"/>
          <a:lstStyle/>
          <a:p>
            <a:r>
              <a:rPr lang="en-US" sz="2000"/>
              <a:t>Enter Tables</a:t>
            </a:r>
          </a:p>
          <a:p>
            <a:pPr lvl="1"/>
            <a:r>
              <a:rPr lang="en-US" sz="2000"/>
              <a:t>Columns</a:t>
            </a:r>
          </a:p>
          <a:p>
            <a:pPr lvl="1"/>
            <a:r>
              <a:rPr lang="en-US" sz="2000"/>
              <a:t>Keys</a:t>
            </a:r>
          </a:p>
          <a:p>
            <a:pPr lvl="1"/>
            <a:r>
              <a:rPr lang="en-US" sz="2000"/>
              <a:t>Data Types</a:t>
            </a:r>
          </a:p>
          <a:p>
            <a:pPr lvl="2"/>
            <a:r>
              <a:rPr lang="en-US"/>
              <a:t>Text</a:t>
            </a:r>
          </a:p>
          <a:p>
            <a:pPr lvl="2"/>
            <a:r>
              <a:rPr lang="en-US"/>
              <a:t>Memo</a:t>
            </a:r>
          </a:p>
          <a:p>
            <a:pPr lvl="2"/>
            <a:r>
              <a:rPr lang="en-US"/>
              <a:t>Number</a:t>
            </a:r>
          </a:p>
          <a:p>
            <a:pPr lvl="3"/>
            <a:r>
              <a:rPr lang="en-US" sz="2000"/>
              <a:t>Byte</a:t>
            </a:r>
          </a:p>
          <a:p>
            <a:pPr lvl="3"/>
            <a:r>
              <a:rPr lang="en-US" sz="2000"/>
              <a:t>Integer, Long</a:t>
            </a:r>
          </a:p>
          <a:p>
            <a:pPr lvl="3"/>
            <a:r>
              <a:rPr lang="en-US" sz="2000"/>
              <a:t>Single, Double</a:t>
            </a:r>
          </a:p>
          <a:p>
            <a:pPr lvl="2"/>
            <a:r>
              <a:rPr lang="en-US"/>
              <a:t>Date/Time</a:t>
            </a:r>
          </a:p>
          <a:p>
            <a:pPr lvl="2"/>
            <a:r>
              <a:rPr lang="en-US"/>
              <a:t>Currency</a:t>
            </a:r>
          </a:p>
          <a:p>
            <a:pPr lvl="2"/>
            <a:r>
              <a:rPr lang="en-US"/>
              <a:t>AutoNumber (Long)</a:t>
            </a:r>
          </a:p>
          <a:p>
            <a:pPr lvl="2"/>
            <a:r>
              <a:rPr lang="en-US"/>
              <a:t>Yes/No</a:t>
            </a:r>
          </a:p>
          <a:p>
            <a:pPr lvl="2"/>
            <a:r>
              <a:rPr lang="en-US"/>
              <a:t>OLE Object</a:t>
            </a:r>
          </a:p>
          <a:p>
            <a:pPr lvl="1"/>
            <a:r>
              <a:rPr lang="en-US" sz="2000"/>
              <a:t>Descriptions</a:t>
            </a:r>
          </a:p>
        </p:txBody>
      </p:sp>
      <p:sp>
        <p:nvSpPr>
          <p:cNvPr id="1067012" name="Rectangle 4"/>
          <p:cNvSpPr>
            <a:spLocks noGrp="1" noChangeArrowheads="1"/>
          </p:cNvSpPr>
          <p:nvPr>
            <p:ph type="body" sz="half" idx="2"/>
          </p:nvPr>
        </p:nvSpPr>
        <p:spPr>
          <a:xfrm>
            <a:off x="5257800" y="990600"/>
            <a:ext cx="3810000" cy="5029200"/>
          </a:xfrm>
          <a:noFill/>
          <a:ln/>
        </p:spPr>
        <p:txBody>
          <a:bodyPr lIns="92075" tIns="46038" rIns="92075" bIns="46038"/>
          <a:lstStyle/>
          <a:p>
            <a:r>
              <a:rPr lang="en-US" sz="2000"/>
              <a:t>Column Properties</a:t>
            </a:r>
          </a:p>
          <a:p>
            <a:pPr lvl="1"/>
            <a:r>
              <a:rPr lang="en-US" sz="2000"/>
              <a:t>Format</a:t>
            </a:r>
          </a:p>
          <a:p>
            <a:pPr lvl="1"/>
            <a:r>
              <a:rPr lang="en-US" sz="2000"/>
              <a:t>Input Mask</a:t>
            </a:r>
          </a:p>
          <a:p>
            <a:pPr lvl="1"/>
            <a:r>
              <a:rPr lang="en-US" sz="2000"/>
              <a:t>Caption</a:t>
            </a:r>
          </a:p>
          <a:p>
            <a:pPr lvl="1"/>
            <a:r>
              <a:rPr lang="en-US" sz="2000"/>
              <a:t>Default</a:t>
            </a:r>
          </a:p>
          <a:p>
            <a:pPr lvl="1"/>
            <a:r>
              <a:rPr lang="en-US" sz="2000"/>
              <a:t>Validation Rule</a:t>
            </a:r>
          </a:p>
          <a:p>
            <a:pPr lvl="1"/>
            <a:r>
              <a:rPr lang="en-US" sz="2000"/>
              <a:t>Validation Text</a:t>
            </a:r>
          </a:p>
          <a:p>
            <a:pPr lvl="1"/>
            <a:r>
              <a:rPr lang="en-US" sz="2000"/>
              <a:t>Required &amp; Zero Length</a:t>
            </a:r>
          </a:p>
          <a:p>
            <a:pPr lvl="1"/>
            <a:r>
              <a:rPr lang="en-US" sz="2000"/>
              <a:t>Indexed</a:t>
            </a:r>
          </a:p>
          <a:p>
            <a:r>
              <a:rPr lang="en-US" sz="2000"/>
              <a:t>Relationships</a:t>
            </a:r>
          </a:p>
          <a:p>
            <a:pPr lvl="1"/>
            <a:r>
              <a:rPr lang="en-US" sz="2000"/>
              <a:t>One-to-One</a:t>
            </a:r>
          </a:p>
          <a:p>
            <a:pPr lvl="1"/>
            <a:r>
              <a:rPr lang="en-US" sz="2000"/>
              <a:t>One-to-Many</a:t>
            </a:r>
          </a:p>
          <a:p>
            <a:pPr lvl="1"/>
            <a:r>
              <a:rPr lang="en-US" sz="2000"/>
              <a:t>Referential Integrity</a:t>
            </a:r>
          </a:p>
          <a:p>
            <a:pPr lvl="1"/>
            <a:r>
              <a:rPr lang="en-US" sz="2000"/>
              <a:t>Cascade Update/Delete</a:t>
            </a:r>
          </a:p>
          <a:p>
            <a:pPr lvl="1"/>
            <a:r>
              <a:rPr lang="en-US" sz="2000"/>
              <a:t>Define </a:t>
            </a:r>
            <a:r>
              <a:rPr lang="en-US" sz="2000" i="1"/>
              <a:t>before</a:t>
            </a:r>
            <a:r>
              <a:rPr lang="en-US" sz="2000"/>
              <a:t> entering data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6898" name="Rectangle 2"/>
          <p:cNvSpPr>
            <a:spLocks noGrp="1" noChangeArrowheads="1"/>
          </p:cNvSpPr>
          <p:nvPr>
            <p:ph type="title"/>
          </p:nvPr>
        </p:nvSpPr>
        <p:spPr>
          <a:noFill/>
          <a:ln/>
        </p:spPr>
        <p:txBody>
          <a:bodyPr lIns="92075" tIns="46038" rIns="92075" bIns="46038"/>
          <a:lstStyle/>
          <a:p>
            <a:r>
              <a:rPr lang="en-US"/>
              <a:t>Fourth Normal Form (Keys)</a:t>
            </a:r>
          </a:p>
        </p:txBody>
      </p:sp>
      <p:sp>
        <p:nvSpPr>
          <p:cNvPr id="976899" name="Rectangle 3"/>
          <p:cNvSpPr>
            <a:spLocks noGrp="1" noChangeArrowheads="1"/>
          </p:cNvSpPr>
          <p:nvPr>
            <p:ph type="body" sz="half" idx="1"/>
          </p:nvPr>
        </p:nvSpPr>
        <p:spPr>
          <a:xfrm>
            <a:off x="990600" y="1831975"/>
            <a:ext cx="7467600" cy="4492625"/>
          </a:xfrm>
          <a:noFill/>
          <a:ln/>
        </p:spPr>
        <p:txBody>
          <a:bodyPr lIns="92075" tIns="46038" rIns="92075" bIns="46038"/>
          <a:lstStyle/>
          <a:p>
            <a:r>
              <a:rPr lang="en-US" sz="1800"/>
              <a:t>Technically, if you keyed every column, any table would be in 3NF, which does not solve any problems.</a:t>
            </a:r>
          </a:p>
          <a:p>
            <a:r>
              <a:rPr lang="en-US" sz="1800"/>
              <a:t>In some cases, there are hidden relationships between key properties.</a:t>
            </a:r>
          </a:p>
          <a:p>
            <a:r>
              <a:rPr lang="en-US" sz="1800"/>
              <a:t>Example:</a:t>
            </a:r>
          </a:p>
          <a:p>
            <a:pPr lvl="1"/>
            <a:r>
              <a:rPr lang="en-US" sz="1800"/>
              <a:t>EmployeeTasks(</a:t>
            </a:r>
            <a:r>
              <a:rPr lang="en-US" sz="1800" u="sng"/>
              <a:t>EID</a:t>
            </a:r>
            <a:r>
              <a:rPr lang="en-US" sz="1800"/>
              <a:t>, </a:t>
            </a:r>
            <a:r>
              <a:rPr lang="en-US" sz="1800" u="sng"/>
              <a:t>Specialty</a:t>
            </a:r>
            <a:r>
              <a:rPr lang="en-US" sz="1800"/>
              <a:t>, </a:t>
            </a:r>
            <a:r>
              <a:rPr lang="en-US" sz="1800" u="sng"/>
              <a:t>ToolID</a:t>
            </a:r>
            <a:r>
              <a:rPr lang="en-US" sz="1800"/>
              <a:t>)</a:t>
            </a:r>
          </a:p>
          <a:p>
            <a:pPr lvl="1"/>
            <a:r>
              <a:rPr lang="en-US" sz="1800"/>
              <a:t>In 3NF (BCNF) now.</a:t>
            </a:r>
          </a:p>
          <a:p>
            <a:r>
              <a:rPr lang="en-US" sz="1800"/>
              <a:t>Business Rules</a:t>
            </a:r>
          </a:p>
          <a:p>
            <a:pPr lvl="1"/>
            <a:r>
              <a:rPr lang="en-US" sz="1800"/>
              <a:t>Each employee has many specialties.</a:t>
            </a:r>
          </a:p>
          <a:p>
            <a:pPr lvl="1"/>
            <a:r>
              <a:rPr lang="en-US" sz="1800"/>
              <a:t>Each employee has many tools.</a:t>
            </a:r>
          </a:p>
          <a:p>
            <a:pPr lvl="1"/>
            <a:r>
              <a:rPr lang="en-US" sz="1800">
                <a:solidFill>
                  <a:schemeClr val="tx2"/>
                </a:solidFill>
              </a:rPr>
              <a:t>Tools and specialties are unrelated</a:t>
            </a:r>
            <a:endParaRPr lang="en-US" sz="1800">
              <a:solidFill>
                <a:srgbClr val="CC6600"/>
              </a:solidFill>
            </a:endParaRPr>
          </a:p>
          <a:p>
            <a:endParaRPr lang="en-US" sz="1800"/>
          </a:p>
        </p:txBody>
      </p:sp>
      <p:grpSp>
        <p:nvGrpSpPr>
          <p:cNvPr id="976905" name="Group 9"/>
          <p:cNvGrpSpPr>
            <a:grpSpLocks/>
          </p:cNvGrpSpPr>
          <p:nvPr/>
        </p:nvGrpSpPr>
        <p:grpSpPr bwMode="auto">
          <a:xfrm>
            <a:off x="5486400" y="5486400"/>
            <a:ext cx="3525838" cy="727075"/>
            <a:chOff x="3456" y="3456"/>
            <a:chExt cx="2221" cy="458"/>
          </a:xfrm>
        </p:grpSpPr>
        <p:sp>
          <p:nvSpPr>
            <p:cNvPr id="976902" name="Rectangle 6"/>
            <p:cNvSpPr>
              <a:spLocks noChangeArrowheads="1"/>
            </p:cNvSpPr>
            <p:nvPr/>
          </p:nvSpPr>
          <p:spPr bwMode="auto">
            <a:xfrm>
              <a:off x="3456" y="3456"/>
              <a:ext cx="2221" cy="218"/>
            </a:xfrm>
            <a:prstGeom prst="rect">
              <a:avLst/>
            </a:prstGeom>
            <a:noFill/>
            <a:ln w="9525">
              <a:solidFill>
                <a:schemeClr val="tx1"/>
              </a:solidFill>
              <a:miter lim="800000"/>
              <a:headEnd/>
              <a:tailEnd/>
            </a:ln>
            <a:effectLst/>
          </p:spPr>
          <p:txBody>
            <a:bodyPr wrap="none" lIns="92075" tIns="46038" rIns="92075" bIns="46038">
              <a:spAutoFit/>
            </a:bodyPr>
            <a:lstStyle/>
            <a:p>
              <a:r>
                <a:rPr lang="en-US" sz="1600">
                  <a:solidFill>
                    <a:schemeClr val="tx2"/>
                  </a:solidFill>
                </a:rPr>
                <a:t>EmployeeSpecialty(</a:t>
              </a:r>
              <a:r>
                <a:rPr lang="en-US" sz="1600" u="sng">
                  <a:solidFill>
                    <a:schemeClr val="tx2"/>
                  </a:solidFill>
                </a:rPr>
                <a:t>EID</a:t>
              </a:r>
              <a:r>
                <a:rPr lang="en-US" sz="1600">
                  <a:solidFill>
                    <a:schemeClr val="tx2"/>
                  </a:solidFill>
                </a:rPr>
                <a:t>, </a:t>
              </a:r>
              <a:r>
                <a:rPr lang="en-US" sz="1600" u="sng">
                  <a:solidFill>
                    <a:schemeClr val="tx2"/>
                  </a:solidFill>
                </a:rPr>
                <a:t>Specialty</a:t>
              </a:r>
              <a:r>
                <a:rPr lang="en-US" sz="1600">
                  <a:solidFill>
                    <a:schemeClr val="tx2"/>
                  </a:solidFill>
                </a:rPr>
                <a:t>)</a:t>
              </a:r>
            </a:p>
          </p:txBody>
        </p:sp>
        <p:sp>
          <p:nvSpPr>
            <p:cNvPr id="976903" name="Rectangle 7"/>
            <p:cNvSpPr>
              <a:spLocks noChangeArrowheads="1"/>
            </p:cNvSpPr>
            <p:nvPr/>
          </p:nvSpPr>
          <p:spPr bwMode="auto">
            <a:xfrm>
              <a:off x="3456" y="3696"/>
              <a:ext cx="1836" cy="218"/>
            </a:xfrm>
            <a:prstGeom prst="rect">
              <a:avLst/>
            </a:prstGeom>
            <a:noFill/>
            <a:ln w="9525">
              <a:solidFill>
                <a:schemeClr val="tx1"/>
              </a:solidFill>
              <a:miter lim="800000"/>
              <a:headEnd/>
              <a:tailEnd/>
            </a:ln>
            <a:effectLst/>
          </p:spPr>
          <p:txBody>
            <a:bodyPr wrap="none" lIns="92075" tIns="46038" rIns="92075" bIns="46038">
              <a:spAutoFit/>
            </a:bodyPr>
            <a:lstStyle/>
            <a:p>
              <a:r>
                <a:rPr lang="en-US" sz="1600">
                  <a:solidFill>
                    <a:schemeClr val="tx2"/>
                  </a:solidFill>
                </a:rPr>
                <a:t>EmployeeTools</a:t>
              </a:r>
              <a:r>
                <a:rPr lang="en-US" sz="1600" u="sng">
                  <a:solidFill>
                    <a:schemeClr val="tx2"/>
                  </a:solidFill>
                </a:rPr>
                <a:t>(EID,</a:t>
              </a:r>
              <a:r>
                <a:rPr lang="en-US" sz="1600">
                  <a:solidFill>
                    <a:schemeClr val="tx2"/>
                  </a:solidFill>
                </a:rPr>
                <a:t> </a:t>
              </a:r>
              <a:r>
                <a:rPr lang="en-US" sz="1600" u="sng">
                  <a:solidFill>
                    <a:schemeClr val="tx2"/>
                  </a:solidFill>
                </a:rPr>
                <a:t>ToolID</a:t>
              </a:r>
              <a:r>
                <a:rPr lang="en-US" sz="1600">
                  <a:solidFill>
                    <a:schemeClr val="tx2"/>
                  </a:solidFill>
                </a:rPr>
                <a:t>)</a:t>
              </a:r>
            </a:p>
          </p:txBody>
        </p:sp>
      </p:grpSp>
      <p:grpSp>
        <p:nvGrpSpPr>
          <p:cNvPr id="976906" name="Group 10"/>
          <p:cNvGrpSpPr>
            <a:grpSpLocks/>
          </p:cNvGrpSpPr>
          <p:nvPr/>
        </p:nvGrpSpPr>
        <p:grpSpPr bwMode="auto">
          <a:xfrm>
            <a:off x="1736725" y="966788"/>
            <a:ext cx="4413250" cy="633412"/>
            <a:chOff x="1094" y="609"/>
            <a:chExt cx="2780" cy="399"/>
          </a:xfrm>
        </p:grpSpPr>
        <p:sp>
          <p:nvSpPr>
            <p:cNvPr id="976900" name="Rectangle 4"/>
            <p:cNvSpPr>
              <a:spLocks noChangeArrowheads="1"/>
            </p:cNvSpPr>
            <p:nvPr/>
          </p:nvSpPr>
          <p:spPr bwMode="auto">
            <a:xfrm>
              <a:off x="1094" y="609"/>
              <a:ext cx="2780" cy="231"/>
            </a:xfrm>
            <a:prstGeom prst="rect">
              <a:avLst/>
            </a:prstGeom>
            <a:noFill/>
            <a:ln w="9525">
              <a:noFill/>
              <a:miter lim="800000"/>
              <a:headEnd/>
              <a:tailEnd/>
            </a:ln>
            <a:effectLst/>
          </p:spPr>
          <p:txBody>
            <a:bodyPr wrap="none" lIns="92075" tIns="46038" rIns="92075" bIns="46038">
              <a:spAutoFit/>
            </a:bodyPr>
            <a:lstStyle/>
            <a:p>
              <a:r>
                <a:rPr lang="en-US" sz="1800"/>
                <a:t>EmployeeTasks(</a:t>
              </a:r>
              <a:r>
                <a:rPr lang="en-US" sz="1800" u="sng"/>
                <a:t>EID</a:t>
              </a:r>
              <a:r>
                <a:rPr lang="en-US" sz="1800"/>
                <a:t>, </a:t>
              </a:r>
              <a:r>
                <a:rPr lang="en-US" sz="1800" u="sng"/>
                <a:t>Specialty</a:t>
              </a:r>
              <a:r>
                <a:rPr lang="en-US" sz="1800"/>
                <a:t>, </a:t>
              </a:r>
              <a:r>
                <a:rPr lang="en-US" sz="1800" u="sng"/>
                <a:t>ToolID</a:t>
              </a:r>
              <a:r>
                <a:rPr lang="en-US" sz="1800"/>
                <a:t>)</a:t>
              </a:r>
            </a:p>
          </p:txBody>
        </p:sp>
        <p:sp>
          <p:nvSpPr>
            <p:cNvPr id="976901" name="Freeform 5"/>
            <p:cNvSpPr>
              <a:spLocks/>
            </p:cNvSpPr>
            <p:nvPr/>
          </p:nvSpPr>
          <p:spPr bwMode="auto">
            <a:xfrm>
              <a:off x="2352" y="816"/>
              <a:ext cx="529" cy="145"/>
            </a:xfrm>
            <a:custGeom>
              <a:avLst/>
              <a:gdLst/>
              <a:ahLst/>
              <a:cxnLst>
                <a:cxn ang="0">
                  <a:pos x="528" y="0"/>
                </a:cxn>
                <a:cxn ang="0">
                  <a:pos x="528" y="144"/>
                </a:cxn>
                <a:cxn ang="0">
                  <a:pos x="0" y="144"/>
                </a:cxn>
                <a:cxn ang="0">
                  <a:pos x="0" y="98"/>
                </a:cxn>
                <a:cxn ang="0">
                  <a:pos x="0" y="0"/>
                </a:cxn>
              </a:cxnLst>
              <a:rect l="0" t="0" r="r" b="b"/>
              <a:pathLst>
                <a:path w="529" h="145">
                  <a:moveTo>
                    <a:pt x="528" y="0"/>
                  </a:moveTo>
                  <a:lnTo>
                    <a:pt x="528" y="144"/>
                  </a:lnTo>
                  <a:lnTo>
                    <a:pt x="0" y="144"/>
                  </a:lnTo>
                  <a:lnTo>
                    <a:pt x="0" y="98"/>
                  </a:lnTo>
                  <a:lnTo>
                    <a:pt x="0" y="0"/>
                  </a:lnTo>
                </a:path>
              </a:pathLst>
            </a:custGeom>
            <a:noFill/>
            <a:ln w="12700" cap="rnd" cmpd="sng">
              <a:solidFill>
                <a:schemeClr val="tx2"/>
              </a:solidFill>
              <a:prstDash val="solid"/>
              <a:round/>
              <a:headEnd type="stealth" w="med" len="lg"/>
              <a:tailEnd type="none" w="sm" len="sm"/>
            </a:ln>
            <a:effectLst/>
          </p:spPr>
          <p:txBody>
            <a:bodyPr/>
            <a:lstStyle/>
            <a:p>
              <a:endParaRPr lang="en-US"/>
            </a:p>
          </p:txBody>
        </p:sp>
        <p:sp>
          <p:nvSpPr>
            <p:cNvPr id="976904" name="Freeform 8"/>
            <p:cNvSpPr>
              <a:spLocks/>
            </p:cNvSpPr>
            <p:nvPr/>
          </p:nvSpPr>
          <p:spPr bwMode="auto">
            <a:xfrm>
              <a:off x="2304" y="816"/>
              <a:ext cx="1008" cy="192"/>
            </a:xfrm>
            <a:custGeom>
              <a:avLst/>
              <a:gdLst/>
              <a:ahLst/>
              <a:cxnLst>
                <a:cxn ang="0">
                  <a:pos x="0" y="0"/>
                </a:cxn>
                <a:cxn ang="0">
                  <a:pos x="0" y="192"/>
                </a:cxn>
                <a:cxn ang="0">
                  <a:pos x="1008" y="192"/>
                </a:cxn>
                <a:cxn ang="0">
                  <a:pos x="1008" y="0"/>
                </a:cxn>
              </a:cxnLst>
              <a:rect l="0" t="0" r="r" b="b"/>
              <a:pathLst>
                <a:path w="1008" h="192">
                  <a:moveTo>
                    <a:pt x="0" y="0"/>
                  </a:moveTo>
                  <a:lnTo>
                    <a:pt x="0" y="192"/>
                  </a:lnTo>
                  <a:lnTo>
                    <a:pt x="1008" y="192"/>
                  </a:lnTo>
                  <a:lnTo>
                    <a:pt x="1008" y="0"/>
                  </a:lnTo>
                </a:path>
              </a:pathLst>
            </a:custGeom>
            <a:noFill/>
            <a:ln w="12700" cap="flat" cmpd="sng">
              <a:solidFill>
                <a:schemeClr val="tx2"/>
              </a:solidFill>
              <a:prstDash val="solid"/>
              <a:round/>
              <a:headEnd/>
              <a:tailEnd type="stealth" w="med" len="med"/>
            </a:ln>
            <a:effectLst/>
          </p:spPr>
          <p:txBody>
            <a:bodyPr>
              <a:spAutoFit/>
            </a:bodyPr>
            <a:lstStyle/>
            <a:p>
              <a:endParaRPr lang="en-US"/>
            </a:p>
          </p:txBody>
        </p:sp>
      </p:gr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69058" name="Picture 2"/>
          <p:cNvPicPr>
            <a:picLocks noGrp="1" noChangeAspect="1" noChangeArrowheads="1"/>
          </p:cNvPicPr>
          <p:nvPr>
            <p:ph idx="1"/>
          </p:nvPr>
        </p:nvPicPr>
        <p:blipFill>
          <a:blip r:embed="rId3" cstate="print"/>
          <a:srcRect/>
          <a:stretch>
            <a:fillRect/>
          </a:stretch>
        </p:blipFill>
        <p:spPr>
          <a:xfrm>
            <a:off x="1600200" y="990600"/>
            <a:ext cx="6934200" cy="4757738"/>
          </a:xfrm>
          <a:noFill/>
          <a:ln/>
        </p:spPr>
      </p:pic>
      <p:sp>
        <p:nvSpPr>
          <p:cNvPr id="1069059" name="Rectangle 3"/>
          <p:cNvSpPr>
            <a:spLocks noGrp="1" noChangeArrowheads="1"/>
          </p:cNvSpPr>
          <p:nvPr>
            <p:ph type="title"/>
          </p:nvPr>
        </p:nvSpPr>
        <p:spPr/>
        <p:txBody>
          <a:bodyPr/>
          <a:lstStyle/>
          <a:p>
            <a:r>
              <a:rPr lang="en-US"/>
              <a:t>Table Definition in Access</a:t>
            </a:r>
          </a:p>
        </p:txBody>
      </p:sp>
      <p:sp>
        <p:nvSpPr>
          <p:cNvPr id="1069060" name="Text Box 4"/>
          <p:cNvSpPr txBox="1">
            <a:spLocks noChangeArrowheads="1"/>
          </p:cNvSpPr>
          <p:nvPr/>
        </p:nvSpPr>
        <p:spPr bwMode="auto">
          <a:xfrm>
            <a:off x="381000" y="1371600"/>
            <a:ext cx="622300" cy="396875"/>
          </a:xfrm>
          <a:prstGeom prst="rect">
            <a:avLst/>
          </a:prstGeom>
          <a:noFill/>
          <a:ln w="12700">
            <a:noFill/>
            <a:miter lim="800000"/>
            <a:headEnd/>
            <a:tailEnd/>
          </a:ln>
          <a:effectLst/>
        </p:spPr>
        <p:txBody>
          <a:bodyPr wrap="none">
            <a:spAutoFit/>
          </a:bodyPr>
          <a:lstStyle/>
          <a:p>
            <a:pPr algn="ctr">
              <a:spcBef>
                <a:spcPct val="50000"/>
              </a:spcBef>
            </a:pPr>
            <a:r>
              <a:rPr lang="en-US" b="0"/>
              <a:t>Key</a:t>
            </a:r>
          </a:p>
        </p:txBody>
      </p:sp>
      <p:sp>
        <p:nvSpPr>
          <p:cNvPr id="1069061" name="Line 5"/>
          <p:cNvSpPr>
            <a:spLocks noChangeShapeType="1"/>
          </p:cNvSpPr>
          <p:nvPr/>
        </p:nvSpPr>
        <p:spPr bwMode="auto">
          <a:xfrm>
            <a:off x="990600" y="1600200"/>
            <a:ext cx="609600" cy="0"/>
          </a:xfrm>
          <a:prstGeom prst="line">
            <a:avLst/>
          </a:prstGeom>
          <a:noFill/>
          <a:ln w="12700">
            <a:solidFill>
              <a:schemeClr val="tx2"/>
            </a:solidFill>
            <a:round/>
            <a:headEnd/>
            <a:tailEnd type="triangle" w="med" len="med"/>
          </a:ln>
          <a:effectLst/>
        </p:spPr>
        <p:txBody>
          <a:bodyPr wrap="none" anchor="ctr"/>
          <a:lstStyle/>
          <a:p>
            <a:endParaRPr lang="en-US"/>
          </a:p>
        </p:txBody>
      </p:sp>
      <p:sp>
        <p:nvSpPr>
          <p:cNvPr id="1069062" name="Text Box 6"/>
          <p:cNvSpPr txBox="1">
            <a:spLocks noChangeArrowheads="1"/>
          </p:cNvSpPr>
          <p:nvPr/>
        </p:nvSpPr>
        <p:spPr bwMode="auto">
          <a:xfrm>
            <a:off x="1295400" y="6248400"/>
            <a:ext cx="4160838" cy="396875"/>
          </a:xfrm>
          <a:prstGeom prst="rect">
            <a:avLst/>
          </a:prstGeom>
          <a:noFill/>
          <a:ln w="12700">
            <a:noFill/>
            <a:miter lim="800000"/>
            <a:headEnd/>
            <a:tailEnd/>
          </a:ln>
          <a:effectLst/>
        </p:spPr>
        <p:txBody>
          <a:bodyPr wrap="none">
            <a:spAutoFit/>
          </a:bodyPr>
          <a:lstStyle/>
          <a:p>
            <a:pPr>
              <a:spcBef>
                <a:spcPct val="50000"/>
              </a:spcBef>
            </a:pPr>
            <a:r>
              <a:rPr lang="en-US" b="0"/>
              <a:t> </a:t>
            </a:r>
            <a:r>
              <a:rPr lang="en-US"/>
              <a:t>Numeric Subtypes or text length</a:t>
            </a:r>
          </a:p>
        </p:txBody>
      </p:sp>
      <p:sp>
        <p:nvSpPr>
          <p:cNvPr id="1069063" name="Line 7"/>
          <p:cNvSpPr>
            <a:spLocks noChangeShapeType="1"/>
          </p:cNvSpPr>
          <p:nvPr/>
        </p:nvSpPr>
        <p:spPr bwMode="auto">
          <a:xfrm flipV="1">
            <a:off x="2286000" y="4191000"/>
            <a:ext cx="990600" cy="2057400"/>
          </a:xfrm>
          <a:prstGeom prst="line">
            <a:avLst/>
          </a:prstGeom>
          <a:noFill/>
          <a:ln w="12700">
            <a:solidFill>
              <a:schemeClr val="tx2"/>
            </a:solidFill>
            <a:round/>
            <a:headEnd/>
            <a:tailEnd type="triangle" w="med" len="med"/>
          </a:ln>
          <a:effectLst/>
        </p:spPr>
        <p:txBody>
          <a:bodyPr wrap="none" anchor="ctr"/>
          <a:lstStyle/>
          <a:p>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1106" name="Rectangle 2"/>
          <p:cNvSpPr>
            <a:spLocks noGrp="1" noChangeArrowheads="1"/>
          </p:cNvSpPr>
          <p:nvPr>
            <p:ph type="title"/>
          </p:nvPr>
        </p:nvSpPr>
        <p:spPr>
          <a:noFill/>
          <a:ln/>
        </p:spPr>
        <p:txBody>
          <a:bodyPr lIns="92075" tIns="46038" rIns="92075" bIns="46038"/>
          <a:lstStyle/>
          <a:p>
            <a:r>
              <a:rPr lang="en-US"/>
              <a:t>Data Volume</a:t>
            </a:r>
          </a:p>
        </p:txBody>
      </p:sp>
      <p:sp>
        <p:nvSpPr>
          <p:cNvPr id="1071107" name="Rectangle 3"/>
          <p:cNvSpPr>
            <a:spLocks noGrp="1" noChangeArrowheads="1"/>
          </p:cNvSpPr>
          <p:nvPr>
            <p:ph type="body" sz="half" idx="1"/>
          </p:nvPr>
        </p:nvSpPr>
        <p:spPr>
          <a:xfrm>
            <a:off x="304800" y="990600"/>
            <a:ext cx="3810000" cy="5029200"/>
          </a:xfrm>
          <a:noFill/>
          <a:ln/>
        </p:spPr>
        <p:txBody>
          <a:bodyPr lIns="92075" tIns="46038" rIns="92075" bIns="46038"/>
          <a:lstStyle/>
          <a:p>
            <a:r>
              <a:rPr lang="en-US" sz="2000"/>
              <a:t>Estimate the total size of the database.</a:t>
            </a:r>
          </a:p>
          <a:p>
            <a:pPr lvl="1"/>
            <a:r>
              <a:rPr lang="en-US" sz="2000"/>
              <a:t>Current.</a:t>
            </a:r>
          </a:p>
          <a:p>
            <a:pPr lvl="1"/>
            <a:r>
              <a:rPr lang="en-US" sz="2000"/>
              <a:t>Future growth.</a:t>
            </a:r>
          </a:p>
          <a:p>
            <a:pPr lvl="1"/>
            <a:r>
              <a:rPr lang="en-US" sz="2000"/>
              <a:t>Guide for hardware and software purchases.</a:t>
            </a:r>
          </a:p>
          <a:p>
            <a:r>
              <a:rPr lang="en-US" sz="2000"/>
              <a:t>For each table.</a:t>
            </a:r>
          </a:p>
          <a:p>
            <a:pPr lvl="1"/>
            <a:r>
              <a:rPr lang="en-US" sz="2000"/>
              <a:t>Use data types to estimate the number of bytes used for each row.</a:t>
            </a:r>
          </a:p>
          <a:p>
            <a:pPr lvl="1"/>
            <a:r>
              <a:rPr lang="en-US" sz="2000"/>
              <a:t>Multiply by the estimated number of rows.</a:t>
            </a:r>
          </a:p>
          <a:p>
            <a:r>
              <a:rPr lang="en-US" sz="2000"/>
              <a:t>Add the value for each table to get the total size.</a:t>
            </a:r>
          </a:p>
        </p:txBody>
      </p:sp>
      <p:sp>
        <p:nvSpPr>
          <p:cNvPr id="1071108" name="Rectangle 4"/>
          <p:cNvSpPr>
            <a:spLocks noGrp="1" noChangeArrowheads="1"/>
          </p:cNvSpPr>
          <p:nvPr>
            <p:ph type="body" sz="half" idx="2"/>
          </p:nvPr>
        </p:nvSpPr>
        <p:spPr>
          <a:xfrm>
            <a:off x="4572000" y="990600"/>
            <a:ext cx="4343400" cy="5486400"/>
          </a:xfrm>
          <a:noFill/>
          <a:ln/>
        </p:spPr>
        <p:txBody>
          <a:bodyPr lIns="92075" tIns="46038" rIns="92075" bIns="46038"/>
          <a:lstStyle/>
          <a:p>
            <a:r>
              <a:rPr lang="en-US" sz="2000"/>
              <a:t>For concatenated keys (and similar tables).</a:t>
            </a:r>
          </a:p>
          <a:p>
            <a:pPr lvl="1"/>
            <a:r>
              <a:rPr lang="en-US" sz="2000"/>
              <a:t>OrderItems(</a:t>
            </a:r>
            <a:r>
              <a:rPr lang="en-US" sz="2000" u="sng"/>
              <a:t>O#</a:t>
            </a:r>
            <a:r>
              <a:rPr lang="en-US" sz="2000"/>
              <a:t>, </a:t>
            </a:r>
            <a:r>
              <a:rPr lang="en-US" sz="2000" u="sng"/>
              <a:t>Item#</a:t>
            </a:r>
            <a:r>
              <a:rPr lang="en-US" sz="2000"/>
              <a:t>, Qty)</a:t>
            </a:r>
          </a:p>
          <a:p>
            <a:pPr lvl="1"/>
            <a:r>
              <a:rPr lang="en-US" sz="2000"/>
              <a:t>Hard to “know” the total number of items ordered.</a:t>
            </a:r>
          </a:p>
          <a:p>
            <a:pPr lvl="2"/>
            <a:r>
              <a:rPr lang="en-US"/>
              <a:t>Start with the total number of orders.</a:t>
            </a:r>
          </a:p>
          <a:p>
            <a:pPr lvl="2"/>
            <a:r>
              <a:rPr lang="en-US"/>
              <a:t>Multiply by the average number of items on a typical order.</a:t>
            </a:r>
          </a:p>
          <a:p>
            <a:r>
              <a:rPr lang="en-US" sz="2000"/>
              <a:t>Need to know time frame or how long to keep data.</a:t>
            </a:r>
          </a:p>
          <a:p>
            <a:pPr lvl="1"/>
            <a:r>
              <a:rPr lang="en-US" sz="2000"/>
              <a:t>Do we store all customer data forever?</a:t>
            </a:r>
          </a:p>
          <a:p>
            <a:pPr lvl="1"/>
            <a:r>
              <a:rPr lang="en-US" sz="2000"/>
              <a:t>Do we keep all orders in the active database, or do we migrate older ones?</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3154" name="Rectangle 2"/>
          <p:cNvSpPr>
            <a:spLocks noGrp="1" noChangeArrowheads="1"/>
          </p:cNvSpPr>
          <p:nvPr>
            <p:ph type="title"/>
          </p:nvPr>
        </p:nvSpPr>
        <p:spPr>
          <a:noFill/>
          <a:ln/>
        </p:spPr>
        <p:txBody>
          <a:bodyPr lIns="92075" tIns="46038" rIns="92075" bIns="46038"/>
          <a:lstStyle/>
          <a:p>
            <a:r>
              <a:rPr lang="en-US"/>
              <a:t>Data Volume Example</a:t>
            </a:r>
          </a:p>
        </p:txBody>
      </p:sp>
      <p:grpSp>
        <p:nvGrpSpPr>
          <p:cNvPr id="1073165" name="Group 13"/>
          <p:cNvGrpSpPr>
            <a:grpSpLocks/>
          </p:cNvGrpSpPr>
          <p:nvPr/>
        </p:nvGrpSpPr>
        <p:grpSpPr bwMode="auto">
          <a:xfrm>
            <a:off x="1355725" y="966788"/>
            <a:ext cx="5578475" cy="1814512"/>
            <a:chOff x="854" y="609"/>
            <a:chExt cx="3514" cy="1143"/>
          </a:xfrm>
        </p:grpSpPr>
        <p:sp>
          <p:nvSpPr>
            <p:cNvPr id="1073155" name="Rectangle 3"/>
            <p:cNvSpPr>
              <a:spLocks noChangeArrowheads="1"/>
            </p:cNvSpPr>
            <p:nvPr/>
          </p:nvSpPr>
          <p:spPr bwMode="auto">
            <a:xfrm>
              <a:off x="854" y="609"/>
              <a:ext cx="3276" cy="231"/>
            </a:xfrm>
            <a:prstGeom prst="rect">
              <a:avLst/>
            </a:prstGeom>
            <a:noFill/>
            <a:ln w="9525">
              <a:noFill/>
              <a:miter lim="800000"/>
              <a:headEnd/>
              <a:tailEnd/>
            </a:ln>
            <a:effectLst/>
          </p:spPr>
          <p:txBody>
            <a:bodyPr wrap="none" lIns="92075" tIns="46038" rIns="92075" bIns="46038">
              <a:spAutoFit/>
            </a:bodyPr>
            <a:lstStyle/>
            <a:p>
              <a:r>
                <a:rPr lang="en-US" sz="1800">
                  <a:solidFill>
                    <a:schemeClr val="folHlink"/>
                  </a:solidFill>
                </a:rPr>
                <a:t>Customer(</a:t>
              </a:r>
              <a:r>
                <a:rPr lang="en-US" sz="1800" u="sng">
                  <a:solidFill>
                    <a:schemeClr val="folHlink"/>
                  </a:solidFill>
                </a:rPr>
                <a:t>C#</a:t>
              </a:r>
              <a:r>
                <a:rPr lang="en-US" sz="1800">
                  <a:solidFill>
                    <a:schemeClr val="folHlink"/>
                  </a:solidFill>
                </a:rPr>
                <a:t>, Name, Address, City, State, Zip)</a:t>
              </a:r>
            </a:p>
          </p:txBody>
        </p:sp>
        <p:sp>
          <p:nvSpPr>
            <p:cNvPr id="1073156" name="Rectangle 4"/>
            <p:cNvSpPr>
              <a:spLocks noChangeArrowheads="1"/>
            </p:cNvSpPr>
            <p:nvPr/>
          </p:nvSpPr>
          <p:spPr bwMode="auto">
            <a:xfrm>
              <a:off x="854" y="993"/>
              <a:ext cx="1548" cy="231"/>
            </a:xfrm>
            <a:prstGeom prst="rect">
              <a:avLst/>
            </a:prstGeom>
            <a:noFill/>
            <a:ln w="9525">
              <a:noFill/>
              <a:miter lim="800000"/>
              <a:headEnd/>
              <a:tailEnd/>
            </a:ln>
            <a:effectLst/>
          </p:spPr>
          <p:txBody>
            <a:bodyPr wrap="none" lIns="92075" tIns="46038" rIns="92075" bIns="46038">
              <a:spAutoFit/>
            </a:bodyPr>
            <a:lstStyle/>
            <a:p>
              <a:r>
                <a:rPr lang="en-US" sz="1800">
                  <a:solidFill>
                    <a:schemeClr val="folHlink"/>
                  </a:solidFill>
                </a:rPr>
                <a:t>Order(</a:t>
              </a:r>
              <a:r>
                <a:rPr lang="en-US" sz="1800" u="sng">
                  <a:solidFill>
                    <a:schemeClr val="folHlink"/>
                  </a:solidFill>
                </a:rPr>
                <a:t>O#</a:t>
              </a:r>
              <a:r>
                <a:rPr lang="en-US" sz="1800">
                  <a:solidFill>
                    <a:schemeClr val="folHlink"/>
                  </a:solidFill>
                </a:rPr>
                <a:t>, C#, Odate)</a:t>
              </a:r>
            </a:p>
          </p:txBody>
        </p:sp>
        <p:sp>
          <p:nvSpPr>
            <p:cNvPr id="1073157" name="Rectangle 5"/>
            <p:cNvSpPr>
              <a:spLocks noChangeArrowheads="1"/>
            </p:cNvSpPr>
            <p:nvPr/>
          </p:nvSpPr>
          <p:spPr bwMode="auto">
            <a:xfrm>
              <a:off x="854" y="1377"/>
              <a:ext cx="2740" cy="231"/>
            </a:xfrm>
            <a:prstGeom prst="rect">
              <a:avLst/>
            </a:prstGeom>
            <a:noFill/>
            <a:ln w="9525">
              <a:noFill/>
              <a:miter lim="800000"/>
              <a:headEnd/>
              <a:tailEnd/>
            </a:ln>
            <a:effectLst/>
          </p:spPr>
          <p:txBody>
            <a:bodyPr wrap="none" lIns="92075" tIns="46038" rIns="92075" bIns="46038">
              <a:spAutoFit/>
            </a:bodyPr>
            <a:lstStyle/>
            <a:p>
              <a:r>
                <a:rPr lang="en-US" sz="1800">
                  <a:solidFill>
                    <a:schemeClr val="folHlink"/>
                  </a:solidFill>
                </a:rPr>
                <a:t>OrderItem(</a:t>
              </a:r>
              <a:r>
                <a:rPr lang="en-US" sz="1800" u="sng">
                  <a:solidFill>
                    <a:schemeClr val="folHlink"/>
                  </a:solidFill>
                </a:rPr>
                <a:t>O#</a:t>
              </a:r>
              <a:r>
                <a:rPr lang="en-US" sz="1800">
                  <a:solidFill>
                    <a:schemeClr val="folHlink"/>
                  </a:solidFill>
                </a:rPr>
                <a:t>, </a:t>
              </a:r>
              <a:r>
                <a:rPr lang="en-US" sz="1800" u="sng">
                  <a:solidFill>
                    <a:schemeClr val="folHlink"/>
                  </a:solidFill>
                </a:rPr>
                <a:t>P#</a:t>
              </a:r>
              <a:r>
                <a:rPr lang="en-US" sz="1800">
                  <a:solidFill>
                    <a:schemeClr val="folHlink"/>
                  </a:solidFill>
                </a:rPr>
                <a:t>, Quantity, SalePrice)</a:t>
              </a:r>
            </a:p>
          </p:txBody>
        </p:sp>
        <p:sp>
          <p:nvSpPr>
            <p:cNvPr id="1073158" name="Rectangle 6"/>
            <p:cNvSpPr>
              <a:spLocks noChangeArrowheads="1"/>
            </p:cNvSpPr>
            <p:nvPr/>
          </p:nvSpPr>
          <p:spPr bwMode="auto">
            <a:xfrm>
              <a:off x="864" y="753"/>
              <a:ext cx="3504" cy="231"/>
            </a:xfrm>
            <a:prstGeom prst="rect">
              <a:avLst/>
            </a:prstGeom>
            <a:noFill/>
            <a:ln w="9525">
              <a:noFill/>
              <a:miter lim="800000"/>
              <a:headEnd/>
              <a:tailEnd/>
            </a:ln>
            <a:effectLst/>
          </p:spPr>
          <p:txBody>
            <a:bodyPr lIns="92075" tIns="46038" rIns="92075" bIns="46038">
              <a:spAutoFit/>
            </a:bodyPr>
            <a:lstStyle/>
            <a:p>
              <a:r>
                <a:rPr lang="en-US" sz="1800">
                  <a:solidFill>
                    <a:schemeClr val="tx2"/>
                  </a:solidFill>
                </a:rPr>
                <a:t>Row:         4 +  15    +   25     +  20  + 2    + 10   = 76  </a:t>
              </a:r>
            </a:p>
          </p:txBody>
        </p:sp>
        <p:sp>
          <p:nvSpPr>
            <p:cNvPr id="1073159" name="Rectangle 7"/>
            <p:cNvSpPr>
              <a:spLocks noChangeArrowheads="1"/>
            </p:cNvSpPr>
            <p:nvPr/>
          </p:nvSpPr>
          <p:spPr bwMode="auto">
            <a:xfrm>
              <a:off x="864" y="1137"/>
              <a:ext cx="2112" cy="231"/>
            </a:xfrm>
            <a:prstGeom prst="rect">
              <a:avLst/>
            </a:prstGeom>
            <a:noFill/>
            <a:ln w="9525">
              <a:noFill/>
              <a:miter lim="800000"/>
              <a:headEnd/>
              <a:tailEnd/>
            </a:ln>
            <a:effectLst/>
          </p:spPr>
          <p:txBody>
            <a:bodyPr lIns="92075" tIns="46038" rIns="92075" bIns="46038">
              <a:spAutoFit/>
            </a:bodyPr>
            <a:lstStyle/>
            <a:p>
              <a:r>
                <a:rPr lang="en-US" sz="1800">
                  <a:solidFill>
                    <a:schemeClr val="tx2"/>
                  </a:solidFill>
                </a:rPr>
                <a:t>Row:   4 +  4  +   8      = 16  </a:t>
              </a:r>
            </a:p>
          </p:txBody>
        </p:sp>
        <p:sp>
          <p:nvSpPr>
            <p:cNvPr id="1073160" name="Rectangle 8"/>
            <p:cNvSpPr>
              <a:spLocks noChangeArrowheads="1"/>
            </p:cNvSpPr>
            <p:nvPr/>
          </p:nvSpPr>
          <p:spPr bwMode="auto">
            <a:xfrm>
              <a:off x="864" y="1521"/>
              <a:ext cx="3072" cy="231"/>
            </a:xfrm>
            <a:prstGeom prst="rect">
              <a:avLst/>
            </a:prstGeom>
            <a:noFill/>
            <a:ln w="9525">
              <a:noFill/>
              <a:miter lim="800000"/>
              <a:headEnd/>
              <a:tailEnd/>
            </a:ln>
            <a:effectLst/>
          </p:spPr>
          <p:txBody>
            <a:bodyPr lIns="92075" tIns="46038" rIns="92075" bIns="46038">
              <a:spAutoFit/>
            </a:bodyPr>
            <a:lstStyle/>
            <a:p>
              <a:r>
                <a:rPr lang="en-US" sz="1800">
                  <a:solidFill>
                    <a:schemeClr val="tx2"/>
                  </a:solidFill>
                </a:rPr>
                <a:t>Row:          4 + 4    +   4        +  8            = 20 </a:t>
              </a:r>
            </a:p>
          </p:txBody>
        </p:sp>
      </p:grpSp>
      <p:sp>
        <p:nvSpPr>
          <p:cNvPr id="1073161" name="Rectangle 9"/>
          <p:cNvSpPr>
            <a:spLocks noGrp="1" noChangeArrowheads="1"/>
          </p:cNvSpPr>
          <p:nvPr>
            <p:ph type="body" sz="half" idx="1"/>
          </p:nvPr>
        </p:nvSpPr>
        <p:spPr>
          <a:xfrm>
            <a:off x="381000" y="4419600"/>
            <a:ext cx="3582988" cy="1905000"/>
          </a:xfrm>
          <a:solidFill>
            <a:srgbClr val="FF9900"/>
          </a:solidFill>
          <a:ln/>
        </p:spPr>
        <p:txBody>
          <a:bodyPr lIns="92075" tIns="46038" rIns="92075" bIns="46038"/>
          <a:lstStyle/>
          <a:p>
            <a:r>
              <a:rPr lang="en-US" sz="1600"/>
              <a:t>Business rules</a:t>
            </a:r>
          </a:p>
          <a:p>
            <a:pPr lvl="1"/>
            <a:r>
              <a:rPr lang="en-US" sz="1600"/>
              <a:t>Three year retention.</a:t>
            </a:r>
          </a:p>
          <a:p>
            <a:pPr lvl="1"/>
            <a:r>
              <a:rPr lang="en-US" sz="1600"/>
              <a:t>1000 customers.</a:t>
            </a:r>
          </a:p>
          <a:p>
            <a:pPr lvl="1"/>
            <a:r>
              <a:rPr lang="en-US" sz="1600"/>
              <a:t>Average 10 orders per customer per year.</a:t>
            </a:r>
          </a:p>
          <a:p>
            <a:pPr lvl="1"/>
            <a:r>
              <a:rPr lang="en-US" sz="1600"/>
              <a:t>Average 5 items per order.</a:t>
            </a:r>
          </a:p>
        </p:txBody>
      </p:sp>
      <p:graphicFrame>
        <p:nvGraphicFramePr>
          <p:cNvPr id="1073162" name="Object 10"/>
          <p:cNvGraphicFramePr>
            <a:graphicFrameLocks/>
          </p:cNvGraphicFramePr>
          <p:nvPr/>
        </p:nvGraphicFramePr>
        <p:xfrm>
          <a:off x="1462088" y="2846388"/>
          <a:ext cx="6310312" cy="658812"/>
        </p:xfrm>
        <a:graphic>
          <a:graphicData uri="http://schemas.openxmlformats.org/presentationml/2006/ole">
            <mc:AlternateContent xmlns:mc="http://schemas.openxmlformats.org/markup-compatibility/2006">
              <mc:Choice xmlns:v="urn:schemas-microsoft-com:vml" Requires="v">
                <p:oleObj name="Equation" r:id="rId3" imgW="3644640" imgH="393480" progId="Equation.2">
                  <p:embed/>
                </p:oleObj>
              </mc:Choice>
              <mc:Fallback>
                <p:oleObj name="Equation" r:id="rId3" imgW="3644640" imgH="393480" progId="Equation.2">
                  <p:embed/>
                  <p:pic>
                    <p:nvPicPr>
                      <p:cNvPr id="0" name="Picture 10"/>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62088" y="2846388"/>
                        <a:ext cx="6310312" cy="658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73163" name="Object 11"/>
          <p:cNvGraphicFramePr>
            <a:graphicFrameLocks/>
          </p:cNvGraphicFramePr>
          <p:nvPr/>
        </p:nvGraphicFramePr>
        <p:xfrm>
          <a:off x="1449388" y="3532188"/>
          <a:ext cx="4951412" cy="661987"/>
        </p:xfrm>
        <a:graphic>
          <a:graphicData uri="http://schemas.openxmlformats.org/presentationml/2006/ole">
            <mc:AlternateContent xmlns:mc="http://schemas.openxmlformats.org/markup-compatibility/2006">
              <mc:Choice xmlns:v="urn:schemas-microsoft-com:vml" Requires="v">
                <p:oleObj name="Equation" r:id="rId5" imgW="2882880" imgH="393480" progId="Equation.2">
                  <p:embed/>
                </p:oleObj>
              </mc:Choice>
              <mc:Fallback>
                <p:oleObj name="Equation" r:id="rId5" imgW="2882880" imgH="393480" progId="Equation.2">
                  <p:embed/>
                  <p:pic>
                    <p:nvPicPr>
                      <p:cNvPr id="0" name="Picture 11"/>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49388" y="3532188"/>
                        <a:ext cx="4951412" cy="66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73164" name="Rectangle 12"/>
          <p:cNvSpPr>
            <a:spLocks noGrp="1" noChangeArrowheads="1"/>
          </p:cNvSpPr>
          <p:nvPr>
            <p:ph type="body" sz="half" idx="2"/>
          </p:nvPr>
        </p:nvSpPr>
        <p:spPr>
          <a:xfrm>
            <a:off x="4432300" y="4697413"/>
            <a:ext cx="4559300" cy="1627187"/>
          </a:xfrm>
          <a:noFill/>
          <a:ln/>
        </p:spPr>
        <p:txBody>
          <a:bodyPr lIns="92075" tIns="46038" rIns="92075" bIns="46038"/>
          <a:lstStyle/>
          <a:p>
            <a:pPr marL="342900" indent="-342900">
              <a:buFont typeface="Wingdings" pitchFamily="2" charset="2"/>
              <a:buNone/>
              <a:tabLst>
                <a:tab pos="1436688" algn="l"/>
                <a:tab pos="3763963" algn="r"/>
              </a:tabLst>
            </a:pPr>
            <a:r>
              <a:rPr lang="en-US" sz="1800"/>
              <a:t>Customer	76 * 1000	76,000</a:t>
            </a:r>
          </a:p>
          <a:p>
            <a:pPr marL="342900" indent="-342900">
              <a:buFont typeface="Wingdings" pitchFamily="2" charset="2"/>
              <a:buNone/>
              <a:tabLst>
                <a:tab pos="1436688" algn="l"/>
                <a:tab pos="3763963" algn="r"/>
              </a:tabLst>
            </a:pPr>
            <a:r>
              <a:rPr lang="en-US" sz="1800"/>
              <a:t>Order	16 * 30,000	480,000</a:t>
            </a:r>
          </a:p>
          <a:p>
            <a:pPr marL="342900" indent="-342900">
              <a:buFont typeface="Wingdings" pitchFamily="2" charset="2"/>
              <a:buNone/>
              <a:tabLst>
                <a:tab pos="1436688" algn="l"/>
                <a:tab pos="3763963" algn="r"/>
              </a:tabLst>
            </a:pPr>
            <a:r>
              <a:rPr lang="en-US" sz="1800"/>
              <a:t>OrderItem	20 * 150,000	3,000,000</a:t>
            </a:r>
          </a:p>
          <a:p>
            <a:pPr marL="342900" indent="-342900">
              <a:buFont typeface="Wingdings" pitchFamily="2" charset="2"/>
              <a:buNone/>
              <a:tabLst>
                <a:tab pos="1436688" algn="l"/>
                <a:tab pos="3763963" algn="r"/>
              </a:tabLst>
            </a:pPr>
            <a:r>
              <a:rPr lang="en-US" sz="1800"/>
              <a:t>Total		3,556,000</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02" name="Rectangle 2"/>
          <p:cNvSpPr>
            <a:spLocks noGrp="1" noChangeArrowheads="1"/>
          </p:cNvSpPr>
          <p:nvPr>
            <p:ph type="title"/>
          </p:nvPr>
        </p:nvSpPr>
        <p:spPr/>
        <p:txBody>
          <a:bodyPr/>
          <a:lstStyle/>
          <a:p>
            <a:r>
              <a:rPr lang="en-US"/>
              <a:t>Appendices</a:t>
            </a:r>
          </a:p>
        </p:txBody>
      </p:sp>
      <p:sp>
        <p:nvSpPr>
          <p:cNvPr id="1075203" name="Rectangle 3"/>
          <p:cNvSpPr>
            <a:spLocks noGrp="1" noChangeArrowheads="1"/>
          </p:cNvSpPr>
          <p:nvPr>
            <p:ph type="body" idx="1"/>
          </p:nvPr>
        </p:nvSpPr>
        <p:spPr/>
        <p:txBody>
          <a:bodyPr/>
          <a:lstStyle/>
          <a:p>
            <a:r>
              <a:rPr lang="en-US"/>
              <a:t>Review same material as textbook</a:t>
            </a:r>
          </a:p>
          <a:p>
            <a:r>
              <a:rPr lang="en-US"/>
              <a:t>Excellent review for you</a:t>
            </a:r>
          </a:p>
          <a:p>
            <a:pPr lvl="1"/>
            <a:r>
              <a:rPr lang="en-US"/>
              <a:t>Explain the slides to each other and to yourself</a:t>
            </a:r>
          </a:p>
          <a:p>
            <a:pPr lvl="1"/>
            <a:r>
              <a:rPr lang="en-US"/>
              <a:t>Show how examples cause problems</a:t>
            </a:r>
          </a:p>
          <a:p>
            <a:pPr lvl="1"/>
            <a:r>
              <a:rPr lang="en-US"/>
              <a:t>Explain how you would solve those problems</a:t>
            </a:r>
          </a:p>
          <a:p>
            <a:pPr>
              <a:buFont typeface="Wingdings" pitchFamily="2" charset="2"/>
              <a:buNone/>
            </a:pPr>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7250" name="Rectangle 2"/>
          <p:cNvSpPr>
            <a:spLocks noGrp="1" noChangeArrowheads="1"/>
          </p:cNvSpPr>
          <p:nvPr>
            <p:ph type="title"/>
          </p:nvPr>
        </p:nvSpPr>
        <p:spPr/>
        <p:txBody>
          <a:bodyPr/>
          <a:lstStyle/>
          <a:p>
            <a:r>
              <a:rPr lang="en-US"/>
              <a:t>Appendix: Formal Definitions: Terms</a:t>
            </a:r>
          </a:p>
        </p:txBody>
      </p:sp>
      <p:graphicFrame>
        <p:nvGraphicFramePr>
          <p:cNvPr id="1077281" name="Group 33"/>
          <p:cNvGraphicFramePr>
            <a:graphicFrameLocks noGrp="1"/>
          </p:cNvGraphicFramePr>
          <p:nvPr>
            <p:ph idx="1"/>
          </p:nvPr>
        </p:nvGraphicFramePr>
        <p:xfrm>
          <a:off x="838200" y="1447800"/>
          <a:ext cx="7239000" cy="4734687"/>
        </p:xfrm>
        <a:graphic>
          <a:graphicData uri="http://schemas.openxmlformats.org/drawingml/2006/table">
            <a:tbl>
              <a:tblPr/>
              <a:tblGrid>
                <a:gridCol w="1689100">
                  <a:extLst>
                    <a:ext uri="{9D8B030D-6E8A-4147-A177-3AD203B41FA5}">
                      <a16:colId xmlns:a16="http://schemas.microsoft.com/office/drawing/2014/main" val="20000"/>
                    </a:ext>
                  </a:extLst>
                </a:gridCol>
                <a:gridCol w="3340100">
                  <a:extLst>
                    <a:ext uri="{9D8B030D-6E8A-4147-A177-3AD203B41FA5}">
                      <a16:colId xmlns:a16="http://schemas.microsoft.com/office/drawing/2014/main" val="20001"/>
                    </a:ext>
                  </a:extLst>
                </a:gridCol>
                <a:gridCol w="2209800">
                  <a:extLst>
                    <a:ext uri="{9D8B030D-6E8A-4147-A177-3AD203B41FA5}">
                      <a16:colId xmlns:a16="http://schemas.microsoft.com/office/drawing/2014/main" val="20002"/>
                    </a:ext>
                  </a:extLst>
                </a:gridCol>
              </a:tblGrid>
              <a:tr h="228600">
                <a:tc>
                  <a:txBody>
                    <a:bodyPr/>
                    <a:lstStyle/>
                    <a:p>
                      <a:pPr marL="0" marR="0" lvl="0" indent="0" algn="ctr"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0" i="0" u="none" strike="noStrike" cap="none" normalizeH="0" baseline="0">
                          <a:ln>
                            <a:noFill/>
                          </a:ln>
                          <a:solidFill>
                            <a:schemeClr val="tx1"/>
                          </a:solidFill>
                          <a:effectLst/>
                          <a:latin typeface="Arial" charset="0"/>
                        </a:rPr>
                        <a:t>Formal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0" i="0" u="none" strike="noStrike" cap="none" normalizeH="0" baseline="0">
                          <a:ln>
                            <a:noFill/>
                          </a:ln>
                          <a:solidFill>
                            <a:schemeClr val="tx1"/>
                          </a:solidFill>
                          <a:effectLst/>
                          <a:latin typeface="Arial" charset="0"/>
                        </a:rPr>
                        <a:t>Definition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0" i="0" u="none" strike="noStrike" cap="none" normalizeH="0" baseline="0">
                          <a:ln>
                            <a:noFill/>
                          </a:ln>
                          <a:solidFill>
                            <a:schemeClr val="tx1"/>
                          </a:solidFill>
                          <a:effectLst/>
                          <a:latin typeface="Arial" charset="0"/>
                        </a:rPr>
                        <a:t>Informal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30275">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chemeClr val="tx1"/>
                          </a:solidFill>
                          <a:effectLst/>
                          <a:latin typeface="Arial" charset="0"/>
                        </a:rPr>
                        <a:t>Relation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chemeClr val="tx1"/>
                          </a:solidFill>
                          <a:effectLst/>
                          <a:latin typeface="Arial" charset="0"/>
                        </a:rPr>
                        <a:t>A set of attributes with data that changes over time. Often denoted 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chemeClr val="tx1"/>
                          </a:solidFill>
                          <a:effectLst/>
                          <a:latin typeface="Arial" charset="0"/>
                        </a:rPr>
                        <a:t>Table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50875">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chemeClr val="tx1"/>
                          </a:solidFill>
                          <a:effectLst/>
                          <a:latin typeface="Arial" charset="0"/>
                        </a:rPr>
                        <a:t>Attribute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chemeClr val="tx1"/>
                          </a:solidFill>
                          <a:effectLst/>
                          <a:latin typeface="Arial" charset="0"/>
                        </a:rPr>
                        <a:t>Characteristic with a real-world domain. Subsets of attributes are multiple columns, often denoted X or 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chemeClr val="tx1"/>
                          </a:solidFill>
                          <a:effectLst/>
                          <a:latin typeface="Arial" charset="0"/>
                        </a:rPr>
                        <a:t>Column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54050">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chemeClr val="tx1"/>
                          </a:solidFill>
                          <a:effectLst/>
                          <a:latin typeface="Arial" charset="0"/>
                        </a:rPr>
                        <a:t>Tuple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chemeClr val="tx1"/>
                          </a:solidFill>
                          <a:effectLst/>
                          <a:latin typeface="Arial" charset="0"/>
                        </a:rPr>
                        <a:t>The data values returned for specific attribute sets are often denoted as 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chemeClr val="tx1"/>
                          </a:solidFill>
                          <a:effectLst/>
                          <a:latin typeface="Arial" charset="0"/>
                        </a:rPr>
                        <a:t>Row of data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54050">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chemeClr val="tx1"/>
                          </a:solidFill>
                          <a:effectLst/>
                          <a:latin typeface="Arial" charset="0"/>
                        </a:rPr>
                        <a:t>Schema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chemeClr val="tx1"/>
                          </a:solidFill>
                          <a:effectLst/>
                          <a:latin typeface="Arial" charset="0"/>
                        </a:rPr>
                        <a:t>Collection of tables and constraints/relationships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endParaRPr kumimoji="0" lang="en-US" sz="18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54050">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chemeClr val="tx1"/>
                          </a:solidFill>
                          <a:effectLst/>
                          <a:latin typeface="Arial" charset="0"/>
                        </a:rPr>
                        <a:t>Functional dependency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chemeClr val="tx1"/>
                          </a:solidFill>
                          <a:effectLst/>
                          <a:latin typeface="Arial" charset="0"/>
                        </a:rPr>
                        <a:t>X </a:t>
                      </a:r>
                      <a:r>
                        <a:rPr kumimoji="0" lang="en-US" sz="1800" b="1" i="0" u="none" strike="noStrike" cap="none" normalizeH="0" baseline="0">
                          <a:ln>
                            <a:noFill/>
                          </a:ln>
                          <a:solidFill>
                            <a:schemeClr val="tx1"/>
                          </a:solidFill>
                          <a:effectLst/>
                          <a:latin typeface="Arial" charset="0"/>
                          <a:sym typeface="Wingdings" pitchFamily="2" charset="2"/>
                        </a:rPr>
                        <a:t> Y</a:t>
                      </a:r>
                      <a:endParaRPr kumimoji="0" lang="en-US" sz="1800" b="1"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chemeClr val="tx1"/>
                          </a:solidFill>
                          <a:effectLst/>
                          <a:latin typeface="Arial" charset="0"/>
                        </a:rPr>
                        <a:t>Business rule dependency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9298" name="Rectangle 2"/>
          <p:cNvSpPr>
            <a:spLocks noGrp="1" noChangeArrowheads="1"/>
          </p:cNvSpPr>
          <p:nvPr>
            <p:ph type="title"/>
          </p:nvPr>
        </p:nvSpPr>
        <p:spPr/>
        <p:txBody>
          <a:bodyPr/>
          <a:lstStyle/>
          <a:p>
            <a:r>
              <a:rPr lang="en-US"/>
              <a:t>Appendix: Functional Dependency</a:t>
            </a:r>
          </a:p>
        </p:txBody>
      </p:sp>
      <p:sp>
        <p:nvSpPr>
          <p:cNvPr id="1079299" name="Text Box 3"/>
          <p:cNvSpPr txBox="1">
            <a:spLocks noChangeArrowheads="1"/>
          </p:cNvSpPr>
          <p:nvPr/>
        </p:nvSpPr>
        <p:spPr bwMode="auto">
          <a:xfrm>
            <a:off x="1295400" y="1828800"/>
            <a:ext cx="7315200" cy="366713"/>
          </a:xfrm>
          <a:prstGeom prst="rect">
            <a:avLst/>
          </a:prstGeom>
          <a:noFill/>
          <a:ln w="12700">
            <a:noFill/>
            <a:miter lim="800000"/>
            <a:headEnd/>
            <a:tailEnd/>
          </a:ln>
          <a:effectLst/>
        </p:spPr>
        <p:txBody>
          <a:bodyPr>
            <a:spAutoFit/>
          </a:bodyPr>
          <a:lstStyle/>
          <a:p>
            <a:pPr>
              <a:spcBef>
                <a:spcPct val="50000"/>
              </a:spcBef>
            </a:pPr>
            <a:r>
              <a:rPr lang="en-US" sz="1800"/>
              <a:t>Derives from a real-world relationship/constraint.</a:t>
            </a:r>
          </a:p>
        </p:txBody>
      </p:sp>
      <p:sp>
        <p:nvSpPr>
          <p:cNvPr id="1079300" name="Text Box 4"/>
          <p:cNvSpPr txBox="1">
            <a:spLocks noChangeArrowheads="1"/>
          </p:cNvSpPr>
          <p:nvPr/>
        </p:nvSpPr>
        <p:spPr bwMode="auto">
          <a:xfrm>
            <a:off x="1371600" y="2590800"/>
            <a:ext cx="6248400" cy="2841625"/>
          </a:xfrm>
          <a:prstGeom prst="rect">
            <a:avLst/>
          </a:prstGeom>
          <a:noFill/>
          <a:ln w="12700">
            <a:noFill/>
            <a:miter lim="800000"/>
            <a:headEnd/>
            <a:tailEnd/>
          </a:ln>
          <a:effectLst/>
        </p:spPr>
        <p:txBody>
          <a:bodyPr>
            <a:spAutoFit/>
          </a:bodyPr>
          <a:lstStyle/>
          <a:p>
            <a:pPr>
              <a:spcBef>
                <a:spcPct val="50000"/>
              </a:spcBef>
            </a:pPr>
            <a:r>
              <a:rPr lang="en-US" sz="1800"/>
              <a:t>Denoted X </a:t>
            </a:r>
            <a:r>
              <a:rPr lang="en-US" sz="1800">
                <a:sym typeface="Wingdings" pitchFamily="2" charset="2"/>
              </a:rPr>
              <a:t> Y		for sets of attributes X and Y</a:t>
            </a:r>
          </a:p>
          <a:p>
            <a:pPr>
              <a:spcBef>
                <a:spcPct val="50000"/>
              </a:spcBef>
            </a:pPr>
            <a:r>
              <a:rPr lang="en-US" sz="1800">
                <a:sym typeface="Wingdings" pitchFamily="2" charset="2"/>
              </a:rPr>
              <a:t>Holds when any rows of data that have identical values for X attributes also have identical values for their Y attributes:</a:t>
            </a:r>
          </a:p>
          <a:p>
            <a:pPr>
              <a:spcBef>
                <a:spcPct val="50000"/>
              </a:spcBef>
            </a:pPr>
            <a:r>
              <a:rPr lang="en-US" sz="1800">
                <a:sym typeface="Wingdings" pitchFamily="2" charset="2"/>
              </a:rPr>
              <a:t>If t1[X] = t2[X], then t1[Y] = t2[Y]</a:t>
            </a:r>
          </a:p>
          <a:p>
            <a:pPr>
              <a:spcBef>
                <a:spcPct val="50000"/>
              </a:spcBef>
            </a:pPr>
            <a:endParaRPr lang="en-US" sz="1800">
              <a:sym typeface="Wingdings" pitchFamily="2" charset="2"/>
            </a:endParaRPr>
          </a:p>
          <a:p>
            <a:pPr>
              <a:spcBef>
                <a:spcPct val="50000"/>
              </a:spcBef>
            </a:pPr>
            <a:r>
              <a:rPr lang="en-US" sz="1800">
                <a:sym typeface="Wingdings" pitchFamily="2" charset="2"/>
              </a:rPr>
              <a:t>X is also known as a determinant if X is non-trivial (not a subset of Y).</a:t>
            </a:r>
            <a:endParaRPr lang="en-US" sz="180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1346" name="Rectangle 2"/>
          <p:cNvSpPr>
            <a:spLocks noGrp="1" noChangeArrowheads="1"/>
          </p:cNvSpPr>
          <p:nvPr>
            <p:ph type="title"/>
          </p:nvPr>
        </p:nvSpPr>
        <p:spPr/>
        <p:txBody>
          <a:bodyPr/>
          <a:lstStyle/>
          <a:p>
            <a:r>
              <a:rPr lang="en-US"/>
              <a:t>Appendix: Keys</a:t>
            </a:r>
          </a:p>
        </p:txBody>
      </p:sp>
      <p:sp>
        <p:nvSpPr>
          <p:cNvPr id="1081347" name="Text Box 3"/>
          <p:cNvSpPr txBox="1">
            <a:spLocks noChangeArrowheads="1"/>
          </p:cNvSpPr>
          <p:nvPr/>
        </p:nvSpPr>
        <p:spPr bwMode="auto">
          <a:xfrm>
            <a:off x="914400" y="1981200"/>
            <a:ext cx="7239000" cy="641350"/>
          </a:xfrm>
          <a:prstGeom prst="rect">
            <a:avLst/>
          </a:prstGeom>
          <a:noFill/>
          <a:ln w="12700">
            <a:noFill/>
            <a:miter lim="800000"/>
            <a:headEnd/>
            <a:tailEnd/>
          </a:ln>
          <a:effectLst/>
        </p:spPr>
        <p:txBody>
          <a:bodyPr>
            <a:spAutoFit/>
          </a:bodyPr>
          <a:lstStyle/>
          <a:p>
            <a:pPr>
              <a:spcBef>
                <a:spcPct val="50000"/>
              </a:spcBef>
            </a:pPr>
            <a:r>
              <a:rPr lang="en-US" sz="1800"/>
              <a:t>Keys are attributes that are ultimately used to identify rows of data.</a:t>
            </a:r>
          </a:p>
        </p:txBody>
      </p:sp>
      <p:sp>
        <p:nvSpPr>
          <p:cNvPr id="1081348" name="Text Box 4"/>
          <p:cNvSpPr txBox="1">
            <a:spLocks noChangeArrowheads="1"/>
          </p:cNvSpPr>
          <p:nvPr/>
        </p:nvSpPr>
        <p:spPr bwMode="auto">
          <a:xfrm>
            <a:off x="914400" y="2667000"/>
            <a:ext cx="7467600" cy="1466850"/>
          </a:xfrm>
          <a:prstGeom prst="rect">
            <a:avLst/>
          </a:prstGeom>
          <a:noFill/>
          <a:ln w="12700" algn="ctr">
            <a:noFill/>
            <a:miter lim="800000"/>
            <a:headEnd/>
            <a:tailEnd/>
          </a:ln>
          <a:effectLst/>
        </p:spPr>
        <p:txBody>
          <a:bodyPr>
            <a:spAutoFit/>
          </a:bodyPr>
          <a:lstStyle/>
          <a:p>
            <a:pPr marL="457200" indent="-457200">
              <a:spcBef>
                <a:spcPct val="50000"/>
              </a:spcBef>
            </a:pPr>
            <a:r>
              <a:rPr lang="en-US" sz="1800"/>
              <a:t>A key K (sometimes called candidate key) is a set of attributes</a:t>
            </a:r>
          </a:p>
          <a:p>
            <a:pPr marL="457200" indent="-457200">
              <a:spcBef>
                <a:spcPct val="50000"/>
              </a:spcBef>
              <a:buFontTx/>
              <a:buAutoNum type="arabicParenBoth"/>
            </a:pPr>
            <a:r>
              <a:rPr lang="en-US" sz="1800"/>
              <a:t>With FD K </a:t>
            </a:r>
            <a:r>
              <a:rPr lang="en-US" sz="1800">
                <a:sym typeface="Wingdings" pitchFamily="2" charset="2"/>
              </a:rPr>
              <a:t> U	where U is all other attributes in the relation</a:t>
            </a:r>
          </a:p>
          <a:p>
            <a:pPr marL="457200" indent="-457200">
              <a:spcBef>
                <a:spcPct val="50000"/>
              </a:spcBef>
              <a:buFontTx/>
              <a:buAutoNum type="arabicParenBoth"/>
            </a:pPr>
            <a:r>
              <a:rPr lang="en-US" sz="1800"/>
              <a:t>If K’ is a subset of K, then there is no FD K’ </a:t>
            </a:r>
            <a:r>
              <a:rPr lang="en-US" sz="1800">
                <a:sym typeface="Wingdings" pitchFamily="2" charset="2"/>
              </a:rPr>
              <a:t> U</a:t>
            </a:r>
            <a:endParaRPr lang="en-US" sz="1800"/>
          </a:p>
        </p:txBody>
      </p:sp>
      <p:sp>
        <p:nvSpPr>
          <p:cNvPr id="1081349" name="Text Box 5"/>
          <p:cNvSpPr txBox="1">
            <a:spLocks noChangeArrowheads="1"/>
          </p:cNvSpPr>
          <p:nvPr/>
        </p:nvSpPr>
        <p:spPr bwMode="auto">
          <a:xfrm>
            <a:off x="914400" y="4267200"/>
            <a:ext cx="7315200" cy="915988"/>
          </a:xfrm>
          <a:prstGeom prst="rect">
            <a:avLst/>
          </a:prstGeom>
          <a:noFill/>
          <a:ln w="12700" algn="ctr">
            <a:noFill/>
            <a:miter lim="800000"/>
            <a:headEnd/>
            <a:tailEnd/>
          </a:ln>
          <a:effectLst/>
        </p:spPr>
        <p:txBody>
          <a:bodyPr>
            <a:spAutoFit/>
          </a:bodyPr>
          <a:lstStyle/>
          <a:p>
            <a:pPr>
              <a:spcBef>
                <a:spcPct val="50000"/>
              </a:spcBef>
            </a:pPr>
            <a:r>
              <a:rPr lang="en-US" sz="1800"/>
              <a:t>A set of key attributes functionally determines all other attributes in the relation, and it is the smallest set of attributes that will do so (there is no smaller subset of K that determines the columns.)</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3394" name="Rectangle 2"/>
          <p:cNvSpPr>
            <a:spLocks noGrp="1" noChangeArrowheads="1"/>
          </p:cNvSpPr>
          <p:nvPr>
            <p:ph type="title"/>
          </p:nvPr>
        </p:nvSpPr>
        <p:spPr/>
        <p:txBody>
          <a:bodyPr/>
          <a:lstStyle/>
          <a:p>
            <a:r>
              <a:rPr lang="en-US"/>
              <a:t>Appendix: First Normal Form</a:t>
            </a:r>
          </a:p>
        </p:txBody>
      </p:sp>
      <p:sp>
        <p:nvSpPr>
          <p:cNvPr id="1083395" name="Text Box 3"/>
          <p:cNvSpPr txBox="1">
            <a:spLocks noChangeArrowheads="1"/>
          </p:cNvSpPr>
          <p:nvPr/>
        </p:nvSpPr>
        <p:spPr bwMode="auto">
          <a:xfrm>
            <a:off x="1447800" y="1295400"/>
            <a:ext cx="7239000" cy="1741488"/>
          </a:xfrm>
          <a:prstGeom prst="rect">
            <a:avLst/>
          </a:prstGeom>
          <a:noFill/>
          <a:ln w="12700" algn="ctr">
            <a:noFill/>
            <a:miter lim="800000"/>
            <a:headEnd/>
            <a:tailEnd/>
          </a:ln>
          <a:effectLst/>
        </p:spPr>
        <p:txBody>
          <a:bodyPr>
            <a:spAutoFit/>
          </a:bodyPr>
          <a:lstStyle/>
          <a:p>
            <a:pPr>
              <a:spcBef>
                <a:spcPct val="50000"/>
              </a:spcBef>
            </a:pPr>
            <a:r>
              <a:rPr lang="en-US" sz="1800"/>
              <a:t>A relation is in first normal form (1NF) if and only if all attributes are atomic.</a:t>
            </a:r>
          </a:p>
          <a:p>
            <a:pPr>
              <a:spcBef>
                <a:spcPct val="50000"/>
              </a:spcBef>
            </a:pPr>
            <a:endParaRPr lang="en-US" sz="1800"/>
          </a:p>
          <a:p>
            <a:pPr>
              <a:spcBef>
                <a:spcPct val="50000"/>
              </a:spcBef>
            </a:pPr>
            <a:r>
              <a:rPr lang="en-US" sz="1800"/>
              <a:t>Atomic attributes are single valued, and cannot be composite, multi-valued or nested relations.</a:t>
            </a:r>
          </a:p>
        </p:txBody>
      </p:sp>
      <p:sp>
        <p:nvSpPr>
          <p:cNvPr id="1083396" name="Text Box 4"/>
          <p:cNvSpPr txBox="1">
            <a:spLocks noChangeArrowheads="1"/>
          </p:cNvSpPr>
          <p:nvPr/>
        </p:nvSpPr>
        <p:spPr bwMode="auto">
          <a:xfrm>
            <a:off x="1447800" y="3276600"/>
            <a:ext cx="7010400" cy="779463"/>
          </a:xfrm>
          <a:prstGeom prst="rect">
            <a:avLst/>
          </a:prstGeom>
          <a:noFill/>
          <a:ln w="12700" algn="ctr">
            <a:noFill/>
            <a:miter lim="800000"/>
            <a:headEnd/>
            <a:tailEnd/>
          </a:ln>
          <a:effectLst/>
        </p:spPr>
        <p:txBody>
          <a:bodyPr>
            <a:spAutoFit/>
          </a:bodyPr>
          <a:lstStyle/>
          <a:p>
            <a:pPr>
              <a:spcBef>
                <a:spcPct val="50000"/>
              </a:spcBef>
            </a:pPr>
            <a:r>
              <a:rPr lang="en-US" sz="1800">
                <a:solidFill>
                  <a:srgbClr val="006600"/>
                </a:solidFill>
              </a:rPr>
              <a:t>Example:</a:t>
            </a:r>
          </a:p>
          <a:p>
            <a:pPr>
              <a:spcBef>
                <a:spcPct val="50000"/>
              </a:spcBef>
            </a:pPr>
            <a:r>
              <a:rPr lang="en-US" sz="1800">
                <a:solidFill>
                  <a:srgbClr val="006600"/>
                </a:solidFill>
              </a:rPr>
              <a:t>Customer(CID, Name: First + Last, Phones, Address)</a:t>
            </a:r>
          </a:p>
        </p:txBody>
      </p:sp>
      <p:graphicFrame>
        <p:nvGraphicFramePr>
          <p:cNvPr id="1083419" name="Group 27"/>
          <p:cNvGraphicFramePr>
            <a:graphicFrameLocks noGrp="1"/>
          </p:cNvGraphicFramePr>
          <p:nvPr>
            <p:ph idx="1"/>
          </p:nvPr>
        </p:nvGraphicFramePr>
        <p:xfrm>
          <a:off x="1219200" y="4387850"/>
          <a:ext cx="5638800" cy="1371600"/>
        </p:xfrm>
        <a:graphic>
          <a:graphicData uri="http://schemas.openxmlformats.org/drawingml/2006/table">
            <a:tbl>
              <a:tblPr/>
              <a:tblGrid>
                <a:gridCol w="615950">
                  <a:extLst>
                    <a:ext uri="{9D8B030D-6E8A-4147-A177-3AD203B41FA5}">
                      <a16:colId xmlns:a16="http://schemas.microsoft.com/office/drawing/2014/main" val="20000"/>
                    </a:ext>
                  </a:extLst>
                </a:gridCol>
                <a:gridCol w="21844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695450">
                  <a:extLst>
                    <a:ext uri="{9D8B030D-6E8A-4147-A177-3AD203B41FA5}">
                      <a16:colId xmlns:a16="http://schemas.microsoft.com/office/drawing/2014/main" val="20003"/>
                    </a:ext>
                  </a:extLst>
                </a:gridCol>
              </a:tblGrid>
              <a:tr h="415925">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CID</a:t>
                      </a:r>
                      <a:endParaRPr kumimoji="0" lang="en-US" sz="18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Name: First + Last</a:t>
                      </a:r>
                      <a:endParaRPr kumimoji="0" lang="en-US" sz="18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Phones</a:t>
                      </a:r>
                      <a:endParaRPr kumimoji="0" lang="en-US" sz="18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Address</a:t>
                      </a:r>
                      <a:endParaRPr kumimoji="0" lang="en-US" sz="18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55675">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111</a:t>
                      </a:r>
                      <a:endParaRPr kumimoji="0" lang="en-US" sz="18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Joe Jones</a:t>
                      </a:r>
                      <a:endParaRPr kumimoji="0" lang="en-US" sz="18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111-2223</a:t>
                      </a:r>
                    </a:p>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111-3393</a:t>
                      </a:r>
                    </a:p>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112-4582</a:t>
                      </a:r>
                      <a:endParaRPr kumimoji="0" lang="en-US" sz="18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123 Main</a:t>
                      </a:r>
                      <a:endParaRPr kumimoji="0" lang="en-US" sz="18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083414" name="Oval 22"/>
          <p:cNvSpPr>
            <a:spLocks noChangeArrowheads="1"/>
          </p:cNvSpPr>
          <p:nvPr/>
        </p:nvSpPr>
        <p:spPr bwMode="auto">
          <a:xfrm>
            <a:off x="1600200" y="4724400"/>
            <a:ext cx="1600200" cy="533400"/>
          </a:xfrm>
          <a:prstGeom prst="ellipse">
            <a:avLst/>
          </a:prstGeom>
          <a:noFill/>
          <a:ln w="12700" algn="ctr">
            <a:solidFill>
              <a:schemeClr val="tx2"/>
            </a:solidFill>
            <a:round/>
            <a:headEnd/>
            <a:tailEnd/>
          </a:ln>
          <a:effectLst/>
        </p:spPr>
        <p:txBody>
          <a:bodyPr wrap="none" anchor="ctr">
            <a:spAutoFit/>
          </a:bodyPr>
          <a:lstStyle/>
          <a:p>
            <a:endParaRPr lang="en-US"/>
          </a:p>
        </p:txBody>
      </p:sp>
      <p:sp>
        <p:nvSpPr>
          <p:cNvPr id="1083415" name="Oval 23"/>
          <p:cNvSpPr>
            <a:spLocks noChangeArrowheads="1"/>
          </p:cNvSpPr>
          <p:nvPr/>
        </p:nvSpPr>
        <p:spPr bwMode="auto">
          <a:xfrm>
            <a:off x="3810000" y="4648200"/>
            <a:ext cx="1371600" cy="1295400"/>
          </a:xfrm>
          <a:prstGeom prst="ellipse">
            <a:avLst/>
          </a:prstGeom>
          <a:noFill/>
          <a:ln w="12700" algn="ctr">
            <a:solidFill>
              <a:schemeClr val="tx2"/>
            </a:solidFill>
            <a:round/>
            <a:headEnd/>
            <a:tailEnd/>
          </a:ln>
          <a:effectLst/>
        </p:spPr>
        <p:txBody>
          <a:bodyPr wrap="none" anchor="ctr">
            <a:spAutoFit/>
          </a:bodyPr>
          <a:lstStyle/>
          <a:p>
            <a:endParaRPr lang="en-US"/>
          </a:p>
        </p:txBody>
      </p:sp>
      <p:sp>
        <p:nvSpPr>
          <p:cNvPr id="1083416" name="AutoShape 24"/>
          <p:cNvSpPr>
            <a:spLocks noChangeArrowheads="1"/>
          </p:cNvSpPr>
          <p:nvPr/>
        </p:nvSpPr>
        <p:spPr bwMode="auto">
          <a:xfrm>
            <a:off x="7086600" y="2895600"/>
            <a:ext cx="1676400" cy="838200"/>
          </a:xfrm>
          <a:prstGeom prst="cloudCallout">
            <a:avLst>
              <a:gd name="adj1" fmla="val -43750"/>
              <a:gd name="adj2" fmla="val 70000"/>
            </a:avLst>
          </a:prstGeom>
          <a:noFill/>
          <a:ln w="12700">
            <a:solidFill>
              <a:schemeClr val="tx1"/>
            </a:solidFill>
            <a:round/>
            <a:headEnd/>
            <a:tailEnd/>
          </a:ln>
          <a:effectLst/>
        </p:spPr>
        <p:txBody>
          <a:bodyPr/>
          <a:lstStyle/>
          <a:p>
            <a:pPr algn="ctr">
              <a:spcBef>
                <a:spcPct val="50000"/>
              </a:spcBef>
            </a:pPr>
            <a:r>
              <a:rPr lang="en-US" sz="1800"/>
              <a:t>NOT 1NF</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42" name="Rectangle 2"/>
          <p:cNvSpPr>
            <a:spLocks noGrp="1" noChangeArrowheads="1"/>
          </p:cNvSpPr>
          <p:nvPr>
            <p:ph type="title"/>
          </p:nvPr>
        </p:nvSpPr>
        <p:spPr/>
        <p:txBody>
          <a:bodyPr/>
          <a:lstStyle/>
          <a:p>
            <a:r>
              <a:rPr lang="en-US"/>
              <a:t>Appendix: Second Normal Form</a:t>
            </a:r>
          </a:p>
        </p:txBody>
      </p:sp>
      <p:sp>
        <p:nvSpPr>
          <p:cNvPr id="1085443" name="Text Box 3"/>
          <p:cNvSpPr txBox="1">
            <a:spLocks noChangeArrowheads="1"/>
          </p:cNvSpPr>
          <p:nvPr/>
        </p:nvSpPr>
        <p:spPr bwMode="auto">
          <a:xfrm>
            <a:off x="1371600" y="1066800"/>
            <a:ext cx="7239000" cy="1879600"/>
          </a:xfrm>
          <a:prstGeom prst="rect">
            <a:avLst/>
          </a:prstGeom>
          <a:noFill/>
          <a:ln w="12700" algn="ctr">
            <a:noFill/>
            <a:miter lim="800000"/>
            <a:headEnd/>
            <a:tailEnd/>
          </a:ln>
          <a:effectLst/>
        </p:spPr>
        <p:txBody>
          <a:bodyPr>
            <a:spAutoFit/>
          </a:bodyPr>
          <a:lstStyle/>
          <a:p>
            <a:pPr>
              <a:spcBef>
                <a:spcPct val="50000"/>
              </a:spcBef>
            </a:pPr>
            <a:r>
              <a:rPr lang="en-US" sz="1800" b="0"/>
              <a:t>A relation is in </a:t>
            </a:r>
            <a:r>
              <a:rPr lang="en-US" sz="1800"/>
              <a:t>second normal form (2NF)</a:t>
            </a:r>
            <a:r>
              <a:rPr lang="en-US" sz="1800" b="0"/>
              <a:t> if it is in 1NF and each non-key attribute is fully functionally dependent on the primary key.</a:t>
            </a:r>
          </a:p>
          <a:p>
            <a:pPr>
              <a:spcBef>
                <a:spcPct val="50000"/>
              </a:spcBef>
            </a:pPr>
            <a:endParaRPr lang="en-US" sz="1800" b="0"/>
          </a:p>
          <a:p>
            <a:pPr>
              <a:spcBef>
                <a:spcPct val="50000"/>
              </a:spcBef>
            </a:pPr>
            <a:r>
              <a:rPr lang="en-US" sz="1800" b="0"/>
              <a:t>K </a:t>
            </a:r>
            <a:r>
              <a:rPr lang="en-US" sz="1800" b="0">
                <a:sym typeface="Wingdings" pitchFamily="2" charset="2"/>
              </a:rPr>
              <a:t> Ai	for each non-key attribute Ai</a:t>
            </a:r>
          </a:p>
          <a:p>
            <a:pPr>
              <a:spcBef>
                <a:spcPct val="50000"/>
              </a:spcBef>
            </a:pPr>
            <a:r>
              <a:rPr lang="en-US" sz="1800" b="0"/>
              <a:t>That is, there is no subset K’ such that K’ </a:t>
            </a:r>
            <a:r>
              <a:rPr lang="en-US" sz="1800" b="0">
                <a:sym typeface="Wingdings" pitchFamily="2" charset="2"/>
              </a:rPr>
              <a:t> Ai</a:t>
            </a:r>
            <a:endParaRPr lang="en-US" sz="1800" b="0"/>
          </a:p>
        </p:txBody>
      </p:sp>
      <p:sp>
        <p:nvSpPr>
          <p:cNvPr id="1085444" name="Text Box 4"/>
          <p:cNvSpPr txBox="1">
            <a:spLocks noChangeArrowheads="1"/>
          </p:cNvSpPr>
          <p:nvPr/>
        </p:nvSpPr>
        <p:spPr bwMode="auto">
          <a:xfrm>
            <a:off x="1447800" y="3276600"/>
            <a:ext cx="7239000" cy="779463"/>
          </a:xfrm>
          <a:prstGeom prst="rect">
            <a:avLst/>
          </a:prstGeom>
          <a:noFill/>
          <a:ln w="12700" algn="ctr">
            <a:noFill/>
            <a:miter lim="800000"/>
            <a:headEnd/>
            <a:tailEnd/>
          </a:ln>
          <a:effectLst/>
        </p:spPr>
        <p:txBody>
          <a:bodyPr>
            <a:spAutoFit/>
          </a:bodyPr>
          <a:lstStyle/>
          <a:p>
            <a:pPr>
              <a:spcBef>
                <a:spcPct val="50000"/>
              </a:spcBef>
            </a:pPr>
            <a:r>
              <a:rPr lang="en-US" sz="1800" b="0">
                <a:solidFill>
                  <a:srgbClr val="006600"/>
                </a:solidFill>
              </a:rPr>
              <a:t>Example:</a:t>
            </a:r>
          </a:p>
          <a:p>
            <a:pPr>
              <a:spcBef>
                <a:spcPct val="50000"/>
              </a:spcBef>
            </a:pPr>
            <a:r>
              <a:rPr lang="en-US" sz="1800" b="0">
                <a:solidFill>
                  <a:srgbClr val="006600"/>
                </a:solidFill>
              </a:rPr>
              <a:t>OrderProduct(</a:t>
            </a:r>
            <a:r>
              <a:rPr lang="en-US" sz="1800" b="0" u="sng">
                <a:solidFill>
                  <a:srgbClr val="006600"/>
                </a:solidFill>
              </a:rPr>
              <a:t>OrderID</a:t>
            </a:r>
            <a:r>
              <a:rPr lang="en-US" sz="1800" b="0">
                <a:solidFill>
                  <a:srgbClr val="006600"/>
                </a:solidFill>
              </a:rPr>
              <a:t>, </a:t>
            </a:r>
            <a:r>
              <a:rPr lang="en-US" sz="1800" b="0" u="sng">
                <a:solidFill>
                  <a:srgbClr val="006600"/>
                </a:solidFill>
              </a:rPr>
              <a:t>ProductID</a:t>
            </a:r>
            <a:r>
              <a:rPr lang="en-US" sz="1800" b="0">
                <a:solidFill>
                  <a:srgbClr val="006600"/>
                </a:solidFill>
              </a:rPr>
              <a:t>, Quantity, Description)</a:t>
            </a:r>
          </a:p>
        </p:txBody>
      </p:sp>
      <p:graphicFrame>
        <p:nvGraphicFramePr>
          <p:cNvPr id="1085475" name="Group 35"/>
          <p:cNvGraphicFramePr>
            <a:graphicFrameLocks noGrp="1"/>
          </p:cNvGraphicFramePr>
          <p:nvPr>
            <p:ph idx="1"/>
          </p:nvPr>
        </p:nvGraphicFramePr>
        <p:xfrm>
          <a:off x="1692275" y="4543425"/>
          <a:ext cx="5241925" cy="1462659"/>
        </p:xfrm>
        <a:graphic>
          <a:graphicData uri="http://schemas.openxmlformats.org/drawingml/2006/table">
            <a:tbl>
              <a:tblPr/>
              <a:tblGrid>
                <a:gridCol w="11557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217613">
                  <a:extLst>
                    <a:ext uri="{9D8B030D-6E8A-4147-A177-3AD203B41FA5}">
                      <a16:colId xmlns:a16="http://schemas.microsoft.com/office/drawing/2014/main" val="20002"/>
                    </a:ext>
                  </a:extLst>
                </a:gridCol>
                <a:gridCol w="1497012">
                  <a:extLst>
                    <a:ext uri="{9D8B030D-6E8A-4147-A177-3AD203B41FA5}">
                      <a16:colId xmlns:a16="http://schemas.microsoft.com/office/drawing/2014/main" val="20003"/>
                    </a:ext>
                  </a:extLst>
                </a:gridCol>
              </a:tblGrid>
              <a:tr h="447675">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sng" strike="noStrike" cap="none" normalizeH="0" baseline="0">
                          <a:ln>
                            <a:noFill/>
                          </a:ln>
                          <a:solidFill>
                            <a:srgbClr val="006600"/>
                          </a:solidFill>
                          <a:effectLst/>
                          <a:latin typeface="Times New Roman" charset="0"/>
                          <a:cs typeface="Times New Roman" charset="0"/>
                        </a:rPr>
                        <a:t>OrderID</a:t>
                      </a:r>
                      <a:endParaRPr kumimoji="0" lang="en-US" sz="24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sng" strike="noStrike" cap="none" normalizeH="0" baseline="0">
                          <a:ln>
                            <a:noFill/>
                          </a:ln>
                          <a:solidFill>
                            <a:srgbClr val="006600"/>
                          </a:solidFill>
                          <a:effectLst/>
                          <a:latin typeface="Times New Roman" charset="0"/>
                          <a:cs typeface="Times New Roman" charset="0"/>
                        </a:rPr>
                        <a:t>ProductID</a:t>
                      </a:r>
                      <a:endParaRPr kumimoji="0" lang="en-US" sz="24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Quantity</a:t>
                      </a:r>
                      <a:endParaRPr kumimoji="0" lang="en-US" sz="24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Description</a:t>
                      </a:r>
                      <a:endParaRPr kumimoji="0" lang="en-US" sz="24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7175">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32</a:t>
                      </a:r>
                      <a:endParaRPr kumimoji="0" lang="en-US" sz="24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15</a:t>
                      </a:r>
                      <a:endParaRPr kumimoji="0" lang="en-US" sz="24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1</a:t>
                      </a:r>
                      <a:endParaRPr kumimoji="0" lang="en-US" sz="24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Blue Hose</a:t>
                      </a:r>
                      <a:endParaRPr kumimoji="0" lang="en-US" sz="24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7175">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32</a:t>
                      </a:r>
                      <a:endParaRPr kumimoji="0" lang="en-US" sz="24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16</a:t>
                      </a:r>
                      <a:endParaRPr kumimoji="0" lang="en-US" sz="24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2</a:t>
                      </a:r>
                      <a:endParaRPr kumimoji="0" lang="en-US" sz="24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Pliers</a:t>
                      </a:r>
                      <a:endParaRPr kumimoji="0" lang="en-US" sz="24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57175">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33</a:t>
                      </a:r>
                      <a:endParaRPr kumimoji="0" lang="en-US" sz="24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15</a:t>
                      </a:r>
                      <a:endParaRPr kumimoji="0" lang="en-US" sz="24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1</a:t>
                      </a:r>
                      <a:endParaRPr kumimoji="0" lang="en-US" sz="24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Blue Hose</a:t>
                      </a:r>
                      <a:endParaRPr kumimoji="0" lang="en-US" sz="24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085472" name="Freeform 32"/>
          <p:cNvSpPr>
            <a:spLocks/>
          </p:cNvSpPr>
          <p:nvPr/>
        </p:nvSpPr>
        <p:spPr bwMode="auto">
          <a:xfrm>
            <a:off x="3352800" y="5181600"/>
            <a:ext cx="2209800" cy="241300"/>
          </a:xfrm>
          <a:custGeom>
            <a:avLst/>
            <a:gdLst/>
            <a:ahLst/>
            <a:cxnLst>
              <a:cxn ang="0">
                <a:pos x="0" y="0"/>
              </a:cxn>
              <a:cxn ang="0">
                <a:pos x="960" y="144"/>
              </a:cxn>
              <a:cxn ang="0">
                <a:pos x="1392" y="48"/>
              </a:cxn>
            </a:cxnLst>
            <a:rect l="0" t="0" r="r" b="b"/>
            <a:pathLst>
              <a:path w="1392" h="152">
                <a:moveTo>
                  <a:pt x="0" y="0"/>
                </a:moveTo>
                <a:cubicBezTo>
                  <a:pt x="364" y="68"/>
                  <a:pt x="728" y="136"/>
                  <a:pt x="960" y="144"/>
                </a:cubicBezTo>
                <a:cubicBezTo>
                  <a:pt x="1192" y="152"/>
                  <a:pt x="1292" y="100"/>
                  <a:pt x="1392" y="48"/>
                </a:cubicBezTo>
              </a:path>
            </a:pathLst>
          </a:custGeom>
          <a:noFill/>
          <a:ln w="12700" cap="flat" cmpd="sng">
            <a:solidFill>
              <a:schemeClr val="tx2"/>
            </a:solidFill>
            <a:prstDash val="solid"/>
            <a:round/>
            <a:headEnd/>
            <a:tailEnd type="stealth" w="med" len="med"/>
          </a:ln>
          <a:effectLst/>
        </p:spPr>
        <p:txBody>
          <a:bodyPr>
            <a:spAutoFit/>
          </a:bodyPr>
          <a:lstStyle/>
          <a:p>
            <a:endParaRPr lang="en-US"/>
          </a:p>
        </p:txBody>
      </p:sp>
      <p:sp>
        <p:nvSpPr>
          <p:cNvPr id="1085473" name="Freeform 33"/>
          <p:cNvSpPr>
            <a:spLocks/>
          </p:cNvSpPr>
          <p:nvPr/>
        </p:nvSpPr>
        <p:spPr bwMode="auto">
          <a:xfrm>
            <a:off x="3352800" y="5867400"/>
            <a:ext cx="2209800" cy="241300"/>
          </a:xfrm>
          <a:custGeom>
            <a:avLst/>
            <a:gdLst/>
            <a:ahLst/>
            <a:cxnLst>
              <a:cxn ang="0">
                <a:pos x="0" y="0"/>
              </a:cxn>
              <a:cxn ang="0">
                <a:pos x="960" y="144"/>
              </a:cxn>
              <a:cxn ang="0">
                <a:pos x="1392" y="48"/>
              </a:cxn>
            </a:cxnLst>
            <a:rect l="0" t="0" r="r" b="b"/>
            <a:pathLst>
              <a:path w="1392" h="152">
                <a:moveTo>
                  <a:pt x="0" y="0"/>
                </a:moveTo>
                <a:cubicBezTo>
                  <a:pt x="364" y="68"/>
                  <a:pt x="728" y="136"/>
                  <a:pt x="960" y="144"/>
                </a:cubicBezTo>
                <a:cubicBezTo>
                  <a:pt x="1192" y="152"/>
                  <a:pt x="1292" y="100"/>
                  <a:pt x="1392" y="48"/>
                </a:cubicBezTo>
              </a:path>
            </a:pathLst>
          </a:custGeom>
          <a:noFill/>
          <a:ln w="12700" cap="flat" cmpd="sng">
            <a:solidFill>
              <a:schemeClr val="tx2"/>
            </a:solidFill>
            <a:prstDash val="solid"/>
            <a:round/>
            <a:headEnd/>
            <a:tailEnd type="stealth" w="med" len="med"/>
          </a:ln>
          <a:effectLst/>
        </p:spPr>
        <p:txBody>
          <a:bodyPr>
            <a:spAutoFit/>
          </a:bodyPr>
          <a:lstStyle/>
          <a:p>
            <a:endParaRPr lang="en-US"/>
          </a:p>
        </p:txBody>
      </p:sp>
      <p:sp>
        <p:nvSpPr>
          <p:cNvPr id="1085474" name="AutoShape 34"/>
          <p:cNvSpPr>
            <a:spLocks noChangeArrowheads="1"/>
          </p:cNvSpPr>
          <p:nvPr/>
        </p:nvSpPr>
        <p:spPr bwMode="auto">
          <a:xfrm>
            <a:off x="7467600" y="3048000"/>
            <a:ext cx="1371600" cy="1066800"/>
          </a:xfrm>
          <a:prstGeom prst="cloudCallout">
            <a:avLst>
              <a:gd name="adj1" fmla="val -81250"/>
              <a:gd name="adj2" fmla="val 105653"/>
            </a:avLst>
          </a:prstGeom>
          <a:noFill/>
          <a:ln w="12700">
            <a:solidFill>
              <a:schemeClr val="tx1"/>
            </a:solidFill>
            <a:round/>
            <a:headEnd/>
            <a:tailEnd/>
          </a:ln>
          <a:effectLst/>
        </p:spPr>
        <p:txBody>
          <a:bodyPr/>
          <a:lstStyle/>
          <a:p>
            <a:pPr algn="ctr">
              <a:spcBef>
                <a:spcPct val="50000"/>
              </a:spcBef>
            </a:pPr>
            <a:r>
              <a:rPr lang="en-US" sz="1800" b="0"/>
              <a:t>NOT 2NF</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7490" name="Rectangle 2"/>
          <p:cNvSpPr>
            <a:spLocks noGrp="1" noChangeArrowheads="1"/>
          </p:cNvSpPr>
          <p:nvPr>
            <p:ph type="title"/>
          </p:nvPr>
        </p:nvSpPr>
        <p:spPr/>
        <p:txBody>
          <a:bodyPr/>
          <a:lstStyle/>
          <a:p>
            <a:r>
              <a:rPr lang="en-US"/>
              <a:t>Appendix: Transitive Dependency</a:t>
            </a:r>
          </a:p>
        </p:txBody>
      </p:sp>
      <p:sp>
        <p:nvSpPr>
          <p:cNvPr id="1087491" name="Text Box 3"/>
          <p:cNvSpPr txBox="1">
            <a:spLocks noChangeArrowheads="1"/>
          </p:cNvSpPr>
          <p:nvPr/>
        </p:nvSpPr>
        <p:spPr bwMode="auto">
          <a:xfrm>
            <a:off x="914400" y="1828800"/>
            <a:ext cx="7315200" cy="641350"/>
          </a:xfrm>
          <a:prstGeom prst="rect">
            <a:avLst/>
          </a:prstGeom>
          <a:noFill/>
          <a:ln w="12700" algn="ctr">
            <a:noFill/>
            <a:miter lim="800000"/>
            <a:headEnd/>
            <a:tailEnd/>
          </a:ln>
          <a:effectLst/>
        </p:spPr>
        <p:txBody>
          <a:bodyPr>
            <a:spAutoFit/>
          </a:bodyPr>
          <a:lstStyle/>
          <a:p>
            <a:pPr>
              <a:spcBef>
                <a:spcPct val="50000"/>
              </a:spcBef>
            </a:pPr>
            <a:r>
              <a:rPr lang="en-US" sz="1800"/>
              <a:t>Given functional dependencies: X </a:t>
            </a:r>
            <a:r>
              <a:rPr lang="en-US" sz="1800">
                <a:sym typeface="Wingdings" pitchFamily="2" charset="2"/>
              </a:rPr>
              <a:t> Y and Y  Z, the transitive dependency X  Z must also hold.</a:t>
            </a:r>
            <a:endParaRPr lang="en-US" sz="1800"/>
          </a:p>
        </p:txBody>
      </p:sp>
      <p:sp>
        <p:nvSpPr>
          <p:cNvPr id="1087492" name="Text Box 4"/>
          <p:cNvSpPr txBox="1">
            <a:spLocks noChangeArrowheads="1"/>
          </p:cNvSpPr>
          <p:nvPr/>
        </p:nvSpPr>
        <p:spPr bwMode="auto">
          <a:xfrm>
            <a:off x="990600" y="2971800"/>
            <a:ext cx="7239000" cy="2978150"/>
          </a:xfrm>
          <a:prstGeom prst="rect">
            <a:avLst/>
          </a:prstGeom>
          <a:noFill/>
          <a:ln w="12700" algn="ctr">
            <a:noFill/>
            <a:miter lim="800000"/>
            <a:headEnd/>
            <a:tailEnd/>
          </a:ln>
          <a:effectLst/>
        </p:spPr>
        <p:txBody>
          <a:bodyPr>
            <a:spAutoFit/>
          </a:bodyPr>
          <a:lstStyle/>
          <a:p>
            <a:pPr>
              <a:spcBef>
                <a:spcPct val="50000"/>
              </a:spcBef>
            </a:pPr>
            <a:r>
              <a:rPr lang="en-US" sz="1800">
                <a:solidFill>
                  <a:srgbClr val="006600"/>
                </a:solidFill>
              </a:rPr>
              <a:t>Example:</a:t>
            </a:r>
          </a:p>
          <a:p>
            <a:pPr>
              <a:spcBef>
                <a:spcPct val="50000"/>
              </a:spcBef>
            </a:pPr>
            <a:r>
              <a:rPr lang="en-US" sz="1800">
                <a:solidFill>
                  <a:srgbClr val="006600"/>
                </a:solidFill>
              </a:rPr>
              <a:t>There is an FD between OrderID and CustomerID. Given the OrderID key attribute, you always know the CustomerID.</a:t>
            </a:r>
          </a:p>
          <a:p>
            <a:pPr>
              <a:spcBef>
                <a:spcPct val="50000"/>
              </a:spcBef>
            </a:pPr>
            <a:r>
              <a:rPr lang="en-US" sz="1800">
                <a:solidFill>
                  <a:srgbClr val="006600"/>
                </a:solidFill>
              </a:rPr>
              <a:t>There is an FD between CustomerID and the other customer data, because CustomerID is the primary key. Given the CustomerID, you always know the corresponding attributes for Name, Phone, and so on.</a:t>
            </a:r>
          </a:p>
          <a:p>
            <a:pPr>
              <a:spcBef>
                <a:spcPct val="50000"/>
              </a:spcBef>
            </a:pPr>
            <a:r>
              <a:rPr lang="en-US" sz="1800">
                <a:solidFill>
                  <a:srgbClr val="006600"/>
                </a:solidFill>
              </a:rPr>
              <a:t>Consequently, given the OrderID (X), you always know the corresponding customer data by transitivity.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8946" name="Rectangle 2"/>
          <p:cNvSpPr>
            <a:spLocks noGrp="1" noChangeArrowheads="1"/>
          </p:cNvSpPr>
          <p:nvPr>
            <p:ph type="title"/>
          </p:nvPr>
        </p:nvSpPr>
        <p:spPr/>
        <p:txBody>
          <a:bodyPr/>
          <a:lstStyle/>
          <a:p>
            <a:r>
              <a:rPr lang="en-US"/>
              <a:t>Domain-Key Normal Form (DKNF)</a:t>
            </a:r>
          </a:p>
        </p:txBody>
      </p:sp>
      <p:sp>
        <p:nvSpPr>
          <p:cNvPr id="978947" name="Rectangle 3"/>
          <p:cNvSpPr>
            <a:spLocks noGrp="1" noChangeArrowheads="1"/>
          </p:cNvSpPr>
          <p:nvPr>
            <p:ph type="body" sz="half" idx="1"/>
          </p:nvPr>
        </p:nvSpPr>
        <p:spPr>
          <a:xfrm>
            <a:off x="914400" y="1295400"/>
            <a:ext cx="7010400" cy="3581400"/>
          </a:xfrm>
        </p:spPr>
        <p:txBody>
          <a:bodyPr/>
          <a:lstStyle/>
          <a:p>
            <a:r>
              <a:rPr lang="en-US" sz="2000"/>
              <a:t>DKNF is ultimate goal: table will always be in 4NF, etc.</a:t>
            </a:r>
          </a:p>
          <a:p>
            <a:r>
              <a:rPr lang="en-US" sz="2000"/>
              <a:t>Drawbacks</a:t>
            </a:r>
          </a:p>
          <a:p>
            <a:pPr lvl="1"/>
            <a:r>
              <a:rPr lang="en-US" sz="2000"/>
              <a:t>No mechanical method to get to DKNF</a:t>
            </a:r>
          </a:p>
          <a:p>
            <a:pPr lvl="1"/>
            <a:r>
              <a:rPr lang="en-US" sz="2000"/>
              <a:t>No guarantee a table can be converted to DKNF</a:t>
            </a:r>
          </a:p>
          <a:p>
            <a:r>
              <a:rPr lang="en-US" sz="2000"/>
              <a:t>Rules</a:t>
            </a:r>
          </a:p>
          <a:p>
            <a:pPr lvl="1"/>
            <a:r>
              <a:rPr lang="en-US" sz="2000"/>
              <a:t>Table =&gt; one topic</a:t>
            </a:r>
          </a:p>
          <a:p>
            <a:pPr lvl="1"/>
            <a:r>
              <a:rPr lang="en-US" sz="2000"/>
              <a:t>All business rules explicitly written as domain constraints and key relationships.</a:t>
            </a:r>
          </a:p>
          <a:p>
            <a:pPr lvl="1"/>
            <a:r>
              <a:rPr lang="en-US" sz="2000"/>
              <a:t>No hidden relationships.</a:t>
            </a:r>
          </a:p>
          <a:p>
            <a:endParaRPr lang="en-US" sz="2000"/>
          </a:p>
        </p:txBody>
      </p:sp>
      <p:grpSp>
        <p:nvGrpSpPr>
          <p:cNvPr id="978950" name="Group 6"/>
          <p:cNvGrpSpPr>
            <a:grpSpLocks/>
          </p:cNvGrpSpPr>
          <p:nvPr/>
        </p:nvGrpSpPr>
        <p:grpSpPr bwMode="auto">
          <a:xfrm>
            <a:off x="1295400" y="5105400"/>
            <a:ext cx="7064375" cy="1130300"/>
            <a:chOff x="1008" y="2688"/>
            <a:chExt cx="4450" cy="712"/>
          </a:xfrm>
        </p:grpSpPr>
        <p:sp>
          <p:nvSpPr>
            <p:cNvPr id="978948" name="Text Box 4"/>
            <p:cNvSpPr txBox="1">
              <a:spLocks noChangeArrowheads="1"/>
            </p:cNvSpPr>
            <p:nvPr/>
          </p:nvSpPr>
          <p:spPr bwMode="auto">
            <a:xfrm>
              <a:off x="1008" y="2688"/>
              <a:ext cx="3696" cy="250"/>
            </a:xfrm>
            <a:prstGeom prst="rect">
              <a:avLst/>
            </a:prstGeom>
            <a:solidFill>
              <a:srgbClr val="FF9900"/>
            </a:solidFill>
            <a:ln w="12700">
              <a:noFill/>
              <a:miter lim="800000"/>
              <a:headEnd type="none" w="sm" len="sm"/>
              <a:tailEnd type="none" w="sm" len="sm"/>
            </a:ln>
            <a:effectLst/>
          </p:spPr>
          <p:txBody>
            <a:bodyPr>
              <a:spAutoFit/>
            </a:bodyPr>
            <a:lstStyle/>
            <a:p>
              <a:pPr>
                <a:spcBef>
                  <a:spcPct val="50000"/>
                </a:spcBef>
              </a:pPr>
              <a:r>
                <a:rPr lang="en-US">
                  <a:solidFill>
                    <a:schemeClr val="tx2"/>
                  </a:solidFill>
                </a:rPr>
                <a:t>Employee(</a:t>
              </a:r>
              <a:r>
                <a:rPr lang="en-US" u="sng">
                  <a:solidFill>
                    <a:schemeClr val="tx2"/>
                  </a:solidFill>
                </a:rPr>
                <a:t>EID</a:t>
              </a:r>
              <a:r>
                <a:rPr lang="en-US">
                  <a:solidFill>
                    <a:schemeClr val="tx2"/>
                  </a:solidFill>
                </a:rPr>
                <a:t>, Name, speciality)</a:t>
              </a:r>
            </a:p>
          </p:txBody>
        </p:sp>
        <p:sp>
          <p:nvSpPr>
            <p:cNvPr id="978949" name="Text Box 5"/>
            <p:cNvSpPr txBox="1">
              <a:spLocks noChangeArrowheads="1"/>
            </p:cNvSpPr>
            <p:nvPr/>
          </p:nvSpPr>
          <p:spPr bwMode="auto">
            <a:xfrm>
              <a:off x="1104" y="2958"/>
              <a:ext cx="4354" cy="442"/>
            </a:xfrm>
            <a:prstGeom prst="rect">
              <a:avLst/>
            </a:prstGeom>
            <a:solidFill>
              <a:srgbClr val="FF9900"/>
            </a:solidFill>
            <a:ln w="12700">
              <a:noFill/>
              <a:miter lim="800000"/>
              <a:headEnd type="none" w="sm" len="sm"/>
              <a:tailEnd type="none" w="sm" len="sm"/>
            </a:ln>
            <a:effectLst/>
          </p:spPr>
          <p:txBody>
            <a:bodyPr wrap="none">
              <a:spAutoFit/>
            </a:bodyPr>
            <a:lstStyle/>
            <a:p>
              <a:r>
                <a:rPr lang="en-US">
                  <a:solidFill>
                    <a:srgbClr val="0000FF"/>
                  </a:solidFill>
                </a:rPr>
                <a:t>Business rule: </a:t>
              </a:r>
              <a:r>
                <a:rPr lang="en-US" i="1">
                  <a:solidFill>
                    <a:srgbClr val="0000FF"/>
                  </a:solidFill>
                </a:rPr>
                <a:t>An employee can have many specialties.</a:t>
              </a:r>
              <a:endParaRPr lang="en-US">
                <a:solidFill>
                  <a:srgbClr val="0000FF"/>
                </a:solidFill>
              </a:endParaRPr>
            </a:p>
            <a:p>
              <a:r>
                <a:rPr lang="en-US">
                  <a:solidFill>
                    <a:srgbClr val="0000FF"/>
                  </a:solidFill>
                </a:rPr>
                <a:t>So example is not in DKNF, since EID is not unique.</a:t>
              </a:r>
            </a:p>
          </p:txBody>
        </p:sp>
      </p:gr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9538" name="Rectangle 2"/>
          <p:cNvSpPr>
            <a:spLocks noGrp="1" noChangeArrowheads="1"/>
          </p:cNvSpPr>
          <p:nvPr>
            <p:ph type="title"/>
          </p:nvPr>
        </p:nvSpPr>
        <p:spPr/>
        <p:txBody>
          <a:bodyPr/>
          <a:lstStyle/>
          <a:p>
            <a:r>
              <a:rPr lang="en-US"/>
              <a:t>Appendix: Third Normal Form</a:t>
            </a:r>
          </a:p>
        </p:txBody>
      </p:sp>
      <p:sp>
        <p:nvSpPr>
          <p:cNvPr id="1089539" name="Text Box 3"/>
          <p:cNvSpPr txBox="1">
            <a:spLocks noChangeArrowheads="1"/>
          </p:cNvSpPr>
          <p:nvPr/>
        </p:nvSpPr>
        <p:spPr bwMode="auto">
          <a:xfrm>
            <a:off x="838200" y="1371600"/>
            <a:ext cx="7315200" cy="1879600"/>
          </a:xfrm>
          <a:prstGeom prst="rect">
            <a:avLst/>
          </a:prstGeom>
          <a:noFill/>
          <a:ln w="12700" algn="ctr">
            <a:noFill/>
            <a:miter lim="800000"/>
            <a:headEnd/>
            <a:tailEnd/>
          </a:ln>
          <a:effectLst/>
        </p:spPr>
        <p:txBody>
          <a:bodyPr>
            <a:spAutoFit/>
          </a:bodyPr>
          <a:lstStyle/>
          <a:p>
            <a:pPr>
              <a:spcBef>
                <a:spcPct val="50000"/>
              </a:spcBef>
            </a:pPr>
            <a:r>
              <a:rPr lang="en-US" sz="1800"/>
              <a:t>A relation is in third normal form if and only if it is in 2NF and no non-key attributes are transitively dependent on the primary key.</a:t>
            </a:r>
          </a:p>
          <a:p>
            <a:pPr>
              <a:spcBef>
                <a:spcPct val="50000"/>
              </a:spcBef>
            </a:pPr>
            <a:endParaRPr lang="en-US" sz="1800"/>
          </a:p>
          <a:p>
            <a:pPr>
              <a:spcBef>
                <a:spcPct val="50000"/>
              </a:spcBef>
            </a:pPr>
            <a:r>
              <a:rPr lang="en-US" sz="1800"/>
              <a:t>That is, K </a:t>
            </a:r>
            <a:r>
              <a:rPr lang="en-US" sz="1800">
                <a:sym typeface="Wingdings" pitchFamily="2" charset="2"/>
              </a:rPr>
              <a:t> Ai	for each attribute, (2NF) and </a:t>
            </a:r>
          </a:p>
          <a:p>
            <a:pPr>
              <a:spcBef>
                <a:spcPct val="50000"/>
              </a:spcBef>
            </a:pPr>
            <a:r>
              <a:rPr lang="en-US" sz="1800">
                <a:sym typeface="Wingdings" pitchFamily="2" charset="2"/>
              </a:rPr>
              <a:t>There is no subset of attributes X such that K  X  Ai</a:t>
            </a:r>
            <a:endParaRPr lang="en-US" sz="1800"/>
          </a:p>
        </p:txBody>
      </p:sp>
      <p:sp>
        <p:nvSpPr>
          <p:cNvPr id="1089540" name="Text Box 4"/>
          <p:cNvSpPr txBox="1">
            <a:spLocks noChangeArrowheads="1"/>
          </p:cNvSpPr>
          <p:nvPr/>
        </p:nvSpPr>
        <p:spPr bwMode="auto">
          <a:xfrm>
            <a:off x="838200" y="3505200"/>
            <a:ext cx="7391400" cy="779463"/>
          </a:xfrm>
          <a:prstGeom prst="rect">
            <a:avLst/>
          </a:prstGeom>
          <a:noFill/>
          <a:ln w="12700" algn="ctr">
            <a:noFill/>
            <a:miter lim="800000"/>
            <a:headEnd/>
            <a:tailEnd/>
          </a:ln>
          <a:effectLst/>
        </p:spPr>
        <p:txBody>
          <a:bodyPr>
            <a:spAutoFit/>
          </a:bodyPr>
          <a:lstStyle/>
          <a:p>
            <a:pPr>
              <a:spcBef>
                <a:spcPct val="50000"/>
              </a:spcBef>
            </a:pPr>
            <a:r>
              <a:rPr lang="en-US" sz="1800">
                <a:solidFill>
                  <a:srgbClr val="006600"/>
                </a:solidFill>
              </a:rPr>
              <a:t>Example:</a:t>
            </a:r>
          </a:p>
          <a:p>
            <a:pPr>
              <a:spcBef>
                <a:spcPct val="50000"/>
              </a:spcBef>
            </a:pPr>
            <a:r>
              <a:rPr lang="en-US" sz="1800">
                <a:solidFill>
                  <a:srgbClr val="006600"/>
                </a:solidFill>
              </a:rPr>
              <a:t>Order(</a:t>
            </a:r>
            <a:r>
              <a:rPr lang="en-US" sz="1800" u="sng">
                <a:solidFill>
                  <a:srgbClr val="006600"/>
                </a:solidFill>
              </a:rPr>
              <a:t>OrderID</a:t>
            </a:r>
            <a:r>
              <a:rPr lang="en-US" sz="1800">
                <a:solidFill>
                  <a:srgbClr val="006600"/>
                </a:solidFill>
              </a:rPr>
              <a:t>, OrderDate, CustomerID, Name, Phone)</a:t>
            </a:r>
          </a:p>
        </p:txBody>
      </p:sp>
      <p:graphicFrame>
        <p:nvGraphicFramePr>
          <p:cNvPr id="1089583" name="Group 47"/>
          <p:cNvGraphicFramePr>
            <a:graphicFrameLocks noGrp="1"/>
          </p:cNvGraphicFramePr>
          <p:nvPr>
            <p:ph idx="1"/>
          </p:nvPr>
        </p:nvGraphicFramePr>
        <p:xfrm>
          <a:off x="1411288" y="4543425"/>
          <a:ext cx="6361112" cy="1405128"/>
        </p:xfrm>
        <a:graphic>
          <a:graphicData uri="http://schemas.openxmlformats.org/drawingml/2006/table">
            <a:tbl>
              <a:tblPr/>
              <a:tblGrid>
                <a:gridCol w="1090612">
                  <a:extLst>
                    <a:ext uri="{9D8B030D-6E8A-4147-A177-3AD203B41FA5}">
                      <a16:colId xmlns:a16="http://schemas.microsoft.com/office/drawing/2014/main" val="20000"/>
                    </a:ext>
                  </a:extLst>
                </a:gridCol>
                <a:gridCol w="1327150">
                  <a:extLst>
                    <a:ext uri="{9D8B030D-6E8A-4147-A177-3AD203B41FA5}">
                      <a16:colId xmlns:a16="http://schemas.microsoft.com/office/drawing/2014/main" val="20001"/>
                    </a:ext>
                  </a:extLst>
                </a:gridCol>
                <a:gridCol w="1497013">
                  <a:extLst>
                    <a:ext uri="{9D8B030D-6E8A-4147-A177-3AD203B41FA5}">
                      <a16:colId xmlns:a16="http://schemas.microsoft.com/office/drawing/2014/main" val="20002"/>
                    </a:ext>
                  </a:extLst>
                </a:gridCol>
                <a:gridCol w="1271587">
                  <a:extLst>
                    <a:ext uri="{9D8B030D-6E8A-4147-A177-3AD203B41FA5}">
                      <a16:colId xmlns:a16="http://schemas.microsoft.com/office/drawing/2014/main" val="20003"/>
                    </a:ext>
                  </a:extLst>
                </a:gridCol>
                <a:gridCol w="1174750">
                  <a:extLst>
                    <a:ext uri="{9D8B030D-6E8A-4147-A177-3AD203B41FA5}">
                      <a16:colId xmlns:a16="http://schemas.microsoft.com/office/drawing/2014/main" val="20004"/>
                    </a:ext>
                  </a:extLst>
                </a:gridCol>
              </a:tblGrid>
              <a:tr h="381000">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sng" strike="noStrike" cap="none" normalizeH="0" baseline="0">
                          <a:ln>
                            <a:noFill/>
                          </a:ln>
                          <a:solidFill>
                            <a:srgbClr val="006600"/>
                          </a:solidFill>
                          <a:effectLst/>
                          <a:latin typeface="Times New Roman" charset="0"/>
                          <a:cs typeface="Times New Roman" charset="0"/>
                        </a:rPr>
                        <a:t>OrderID</a:t>
                      </a:r>
                      <a:endParaRPr kumimoji="0" lang="en-US" sz="18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OrderDate</a:t>
                      </a:r>
                      <a:endParaRPr kumimoji="0" lang="en-US" sz="18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CustomerID</a:t>
                      </a:r>
                      <a:endParaRPr kumimoji="0" lang="en-US" sz="18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Name</a:t>
                      </a:r>
                      <a:endParaRPr kumimoji="0" lang="en-US" sz="18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Phone</a:t>
                      </a:r>
                      <a:endParaRPr kumimoji="0" lang="en-US" sz="18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42900">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32</a:t>
                      </a:r>
                      <a:endParaRPr kumimoji="0" lang="en-US" sz="18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5/5/2004</a:t>
                      </a:r>
                      <a:endParaRPr kumimoji="0" lang="en-US" sz="18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1</a:t>
                      </a:r>
                      <a:endParaRPr kumimoji="0" lang="en-US" sz="18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rPr>
                        <a:t>Jones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222-3333</a:t>
                      </a:r>
                      <a:endParaRPr kumimoji="0" lang="en-US" sz="18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42900">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33</a:t>
                      </a:r>
                      <a:endParaRPr kumimoji="0" lang="en-US" sz="18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5/5/2004</a:t>
                      </a:r>
                      <a:endParaRPr kumimoji="0" lang="en-US" sz="18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2</a:t>
                      </a:r>
                      <a:endParaRPr kumimoji="0" lang="en-US" sz="18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Hong</a:t>
                      </a:r>
                      <a:endParaRPr kumimoji="0" lang="en-US" sz="18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444-8888</a:t>
                      </a:r>
                      <a:endParaRPr kumimoji="0" lang="en-US" sz="18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3375">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34</a:t>
                      </a:r>
                      <a:endParaRPr kumimoji="0" lang="en-US" sz="18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5/6/2004</a:t>
                      </a:r>
                      <a:endParaRPr kumimoji="0" lang="en-US" sz="18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1</a:t>
                      </a:r>
                      <a:endParaRPr kumimoji="0" lang="en-US" sz="18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Jones</a:t>
                      </a:r>
                      <a:endParaRPr kumimoji="0" lang="en-US" sz="18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222-3333</a:t>
                      </a:r>
                      <a:endParaRPr kumimoji="0" lang="en-US" sz="18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089573" name="Freeform 37"/>
          <p:cNvSpPr>
            <a:spLocks/>
          </p:cNvSpPr>
          <p:nvPr/>
        </p:nvSpPr>
        <p:spPr bwMode="auto">
          <a:xfrm>
            <a:off x="1981200" y="5181600"/>
            <a:ext cx="2133600" cy="165100"/>
          </a:xfrm>
          <a:custGeom>
            <a:avLst/>
            <a:gdLst/>
            <a:ahLst/>
            <a:cxnLst>
              <a:cxn ang="0">
                <a:pos x="0" y="0"/>
              </a:cxn>
              <a:cxn ang="0">
                <a:pos x="912" y="96"/>
              </a:cxn>
              <a:cxn ang="0">
                <a:pos x="1344" y="48"/>
              </a:cxn>
            </a:cxnLst>
            <a:rect l="0" t="0" r="r" b="b"/>
            <a:pathLst>
              <a:path w="1344" h="104">
                <a:moveTo>
                  <a:pt x="0" y="0"/>
                </a:moveTo>
                <a:cubicBezTo>
                  <a:pt x="344" y="44"/>
                  <a:pt x="688" y="88"/>
                  <a:pt x="912" y="96"/>
                </a:cubicBezTo>
                <a:cubicBezTo>
                  <a:pt x="1136" y="104"/>
                  <a:pt x="1240" y="76"/>
                  <a:pt x="1344" y="48"/>
                </a:cubicBezTo>
              </a:path>
            </a:pathLst>
          </a:custGeom>
          <a:noFill/>
          <a:ln w="12700" cap="flat" cmpd="sng">
            <a:solidFill>
              <a:schemeClr val="tx2"/>
            </a:solidFill>
            <a:prstDash val="solid"/>
            <a:round/>
            <a:headEnd/>
            <a:tailEnd type="stealth" w="med" len="med"/>
          </a:ln>
          <a:effectLst/>
        </p:spPr>
        <p:txBody>
          <a:bodyPr>
            <a:spAutoFit/>
          </a:bodyPr>
          <a:lstStyle/>
          <a:p>
            <a:endParaRPr lang="en-US"/>
          </a:p>
        </p:txBody>
      </p:sp>
      <p:sp>
        <p:nvSpPr>
          <p:cNvPr id="1089574" name="Freeform 38"/>
          <p:cNvSpPr>
            <a:spLocks/>
          </p:cNvSpPr>
          <p:nvPr/>
        </p:nvSpPr>
        <p:spPr bwMode="auto">
          <a:xfrm>
            <a:off x="4419600" y="4876800"/>
            <a:ext cx="1524000" cy="152400"/>
          </a:xfrm>
          <a:custGeom>
            <a:avLst/>
            <a:gdLst/>
            <a:ahLst/>
            <a:cxnLst>
              <a:cxn ang="0">
                <a:pos x="0" y="0"/>
              </a:cxn>
              <a:cxn ang="0">
                <a:pos x="720" y="96"/>
              </a:cxn>
              <a:cxn ang="0">
                <a:pos x="960" y="0"/>
              </a:cxn>
            </a:cxnLst>
            <a:rect l="0" t="0" r="r" b="b"/>
            <a:pathLst>
              <a:path w="960" h="96">
                <a:moveTo>
                  <a:pt x="0" y="0"/>
                </a:moveTo>
                <a:cubicBezTo>
                  <a:pt x="280" y="48"/>
                  <a:pt x="560" y="96"/>
                  <a:pt x="720" y="96"/>
                </a:cubicBezTo>
                <a:cubicBezTo>
                  <a:pt x="880" y="96"/>
                  <a:pt x="920" y="48"/>
                  <a:pt x="960" y="0"/>
                </a:cubicBezTo>
              </a:path>
            </a:pathLst>
          </a:custGeom>
          <a:noFill/>
          <a:ln w="12700" cap="flat" cmpd="sng">
            <a:noFill/>
            <a:prstDash val="solid"/>
            <a:round/>
            <a:headEnd/>
            <a:tailEnd/>
          </a:ln>
          <a:effectLst/>
        </p:spPr>
        <p:txBody>
          <a:bodyPr>
            <a:spAutoFit/>
          </a:bodyPr>
          <a:lstStyle/>
          <a:p>
            <a:endParaRPr lang="en-US"/>
          </a:p>
        </p:txBody>
      </p:sp>
      <p:sp>
        <p:nvSpPr>
          <p:cNvPr id="1089575" name="Freeform 39"/>
          <p:cNvSpPr>
            <a:spLocks/>
          </p:cNvSpPr>
          <p:nvPr/>
        </p:nvSpPr>
        <p:spPr bwMode="auto">
          <a:xfrm>
            <a:off x="4267200" y="5181600"/>
            <a:ext cx="1371600" cy="76200"/>
          </a:xfrm>
          <a:custGeom>
            <a:avLst/>
            <a:gdLst/>
            <a:ahLst/>
            <a:cxnLst>
              <a:cxn ang="0">
                <a:pos x="0" y="0"/>
              </a:cxn>
              <a:cxn ang="0">
                <a:pos x="624" y="48"/>
              </a:cxn>
              <a:cxn ang="0">
                <a:pos x="864" y="0"/>
              </a:cxn>
            </a:cxnLst>
            <a:rect l="0" t="0" r="r" b="b"/>
            <a:pathLst>
              <a:path w="864" h="48">
                <a:moveTo>
                  <a:pt x="0" y="0"/>
                </a:moveTo>
                <a:cubicBezTo>
                  <a:pt x="240" y="24"/>
                  <a:pt x="480" y="48"/>
                  <a:pt x="624" y="48"/>
                </a:cubicBezTo>
                <a:cubicBezTo>
                  <a:pt x="768" y="48"/>
                  <a:pt x="816" y="24"/>
                  <a:pt x="864" y="0"/>
                </a:cubicBezTo>
              </a:path>
            </a:pathLst>
          </a:custGeom>
          <a:noFill/>
          <a:ln w="12700" cap="flat" cmpd="sng">
            <a:solidFill>
              <a:schemeClr val="tx2"/>
            </a:solidFill>
            <a:prstDash val="solid"/>
            <a:round/>
            <a:headEnd/>
            <a:tailEnd type="stealth" w="med" len="med"/>
          </a:ln>
          <a:effectLst/>
        </p:spPr>
        <p:txBody>
          <a:bodyPr>
            <a:spAutoFit/>
          </a:bodyPr>
          <a:lstStyle/>
          <a:p>
            <a:endParaRPr lang="en-US"/>
          </a:p>
        </p:txBody>
      </p:sp>
      <p:sp>
        <p:nvSpPr>
          <p:cNvPr id="1089576" name="Freeform 40"/>
          <p:cNvSpPr>
            <a:spLocks/>
          </p:cNvSpPr>
          <p:nvPr/>
        </p:nvSpPr>
        <p:spPr bwMode="auto">
          <a:xfrm>
            <a:off x="4267200" y="5257800"/>
            <a:ext cx="2552700" cy="152400"/>
          </a:xfrm>
          <a:custGeom>
            <a:avLst/>
            <a:gdLst/>
            <a:ahLst/>
            <a:cxnLst>
              <a:cxn ang="0">
                <a:pos x="0" y="0"/>
              </a:cxn>
              <a:cxn ang="0">
                <a:pos x="1344" y="96"/>
              </a:cxn>
              <a:cxn ang="0">
                <a:pos x="1584" y="0"/>
              </a:cxn>
            </a:cxnLst>
            <a:rect l="0" t="0" r="r" b="b"/>
            <a:pathLst>
              <a:path w="1608" h="96">
                <a:moveTo>
                  <a:pt x="0" y="0"/>
                </a:moveTo>
                <a:cubicBezTo>
                  <a:pt x="540" y="48"/>
                  <a:pt x="1080" y="96"/>
                  <a:pt x="1344" y="96"/>
                </a:cubicBezTo>
                <a:cubicBezTo>
                  <a:pt x="1608" y="96"/>
                  <a:pt x="1596" y="48"/>
                  <a:pt x="1584" y="0"/>
                </a:cubicBezTo>
              </a:path>
            </a:pathLst>
          </a:custGeom>
          <a:noFill/>
          <a:ln w="12700" cap="flat" cmpd="sng">
            <a:solidFill>
              <a:schemeClr val="tx2"/>
            </a:solidFill>
            <a:prstDash val="solid"/>
            <a:round/>
            <a:headEnd/>
            <a:tailEnd type="stealth" w="med" len="med"/>
          </a:ln>
          <a:effectLst/>
        </p:spPr>
        <p:txBody>
          <a:bodyPr>
            <a:spAutoFit/>
          </a:bodyPr>
          <a:lstStyle/>
          <a:p>
            <a:endParaRPr lang="en-US"/>
          </a:p>
        </p:txBody>
      </p:sp>
      <p:sp>
        <p:nvSpPr>
          <p:cNvPr id="1089577" name="Freeform 41"/>
          <p:cNvSpPr>
            <a:spLocks/>
          </p:cNvSpPr>
          <p:nvPr/>
        </p:nvSpPr>
        <p:spPr bwMode="auto">
          <a:xfrm>
            <a:off x="1981200" y="5867400"/>
            <a:ext cx="2133600" cy="165100"/>
          </a:xfrm>
          <a:custGeom>
            <a:avLst/>
            <a:gdLst/>
            <a:ahLst/>
            <a:cxnLst>
              <a:cxn ang="0">
                <a:pos x="0" y="0"/>
              </a:cxn>
              <a:cxn ang="0">
                <a:pos x="912" y="96"/>
              </a:cxn>
              <a:cxn ang="0">
                <a:pos x="1344" y="48"/>
              </a:cxn>
            </a:cxnLst>
            <a:rect l="0" t="0" r="r" b="b"/>
            <a:pathLst>
              <a:path w="1344" h="104">
                <a:moveTo>
                  <a:pt x="0" y="0"/>
                </a:moveTo>
                <a:cubicBezTo>
                  <a:pt x="344" y="44"/>
                  <a:pt x="688" y="88"/>
                  <a:pt x="912" y="96"/>
                </a:cubicBezTo>
                <a:cubicBezTo>
                  <a:pt x="1136" y="104"/>
                  <a:pt x="1240" y="76"/>
                  <a:pt x="1344" y="48"/>
                </a:cubicBezTo>
              </a:path>
            </a:pathLst>
          </a:custGeom>
          <a:noFill/>
          <a:ln w="12700" cap="flat" cmpd="sng">
            <a:solidFill>
              <a:schemeClr val="tx2"/>
            </a:solidFill>
            <a:prstDash val="solid"/>
            <a:round/>
            <a:headEnd/>
            <a:tailEnd type="stealth" w="med" len="med"/>
          </a:ln>
          <a:effectLst/>
        </p:spPr>
        <p:txBody>
          <a:bodyPr>
            <a:spAutoFit/>
          </a:bodyPr>
          <a:lstStyle/>
          <a:p>
            <a:endParaRPr lang="en-US"/>
          </a:p>
        </p:txBody>
      </p:sp>
      <p:sp>
        <p:nvSpPr>
          <p:cNvPr id="1089578" name="Freeform 42"/>
          <p:cNvSpPr>
            <a:spLocks/>
          </p:cNvSpPr>
          <p:nvPr/>
        </p:nvSpPr>
        <p:spPr bwMode="auto">
          <a:xfrm>
            <a:off x="4267200" y="5867400"/>
            <a:ext cx="1371600" cy="76200"/>
          </a:xfrm>
          <a:custGeom>
            <a:avLst/>
            <a:gdLst/>
            <a:ahLst/>
            <a:cxnLst>
              <a:cxn ang="0">
                <a:pos x="0" y="0"/>
              </a:cxn>
              <a:cxn ang="0">
                <a:pos x="624" y="48"/>
              </a:cxn>
              <a:cxn ang="0">
                <a:pos x="864" y="0"/>
              </a:cxn>
            </a:cxnLst>
            <a:rect l="0" t="0" r="r" b="b"/>
            <a:pathLst>
              <a:path w="864" h="48">
                <a:moveTo>
                  <a:pt x="0" y="0"/>
                </a:moveTo>
                <a:cubicBezTo>
                  <a:pt x="240" y="24"/>
                  <a:pt x="480" y="48"/>
                  <a:pt x="624" y="48"/>
                </a:cubicBezTo>
                <a:cubicBezTo>
                  <a:pt x="768" y="48"/>
                  <a:pt x="816" y="24"/>
                  <a:pt x="864" y="0"/>
                </a:cubicBezTo>
              </a:path>
            </a:pathLst>
          </a:custGeom>
          <a:noFill/>
          <a:ln w="12700" cap="flat" cmpd="sng">
            <a:solidFill>
              <a:schemeClr val="tx2"/>
            </a:solidFill>
            <a:prstDash val="solid"/>
            <a:round/>
            <a:headEnd/>
            <a:tailEnd type="stealth" w="med" len="med"/>
          </a:ln>
          <a:effectLst/>
        </p:spPr>
        <p:txBody>
          <a:bodyPr>
            <a:spAutoFit/>
          </a:bodyPr>
          <a:lstStyle/>
          <a:p>
            <a:endParaRPr lang="en-US"/>
          </a:p>
        </p:txBody>
      </p:sp>
      <p:sp>
        <p:nvSpPr>
          <p:cNvPr id="1089579" name="Freeform 43"/>
          <p:cNvSpPr>
            <a:spLocks/>
          </p:cNvSpPr>
          <p:nvPr/>
        </p:nvSpPr>
        <p:spPr bwMode="auto">
          <a:xfrm>
            <a:off x="4267200" y="5943600"/>
            <a:ext cx="2552700" cy="152400"/>
          </a:xfrm>
          <a:custGeom>
            <a:avLst/>
            <a:gdLst/>
            <a:ahLst/>
            <a:cxnLst>
              <a:cxn ang="0">
                <a:pos x="0" y="0"/>
              </a:cxn>
              <a:cxn ang="0">
                <a:pos x="1344" y="96"/>
              </a:cxn>
              <a:cxn ang="0">
                <a:pos x="1584" y="0"/>
              </a:cxn>
            </a:cxnLst>
            <a:rect l="0" t="0" r="r" b="b"/>
            <a:pathLst>
              <a:path w="1608" h="96">
                <a:moveTo>
                  <a:pt x="0" y="0"/>
                </a:moveTo>
                <a:cubicBezTo>
                  <a:pt x="540" y="48"/>
                  <a:pt x="1080" y="96"/>
                  <a:pt x="1344" y="96"/>
                </a:cubicBezTo>
                <a:cubicBezTo>
                  <a:pt x="1608" y="96"/>
                  <a:pt x="1596" y="48"/>
                  <a:pt x="1584" y="0"/>
                </a:cubicBezTo>
              </a:path>
            </a:pathLst>
          </a:custGeom>
          <a:noFill/>
          <a:ln w="12700" cap="flat" cmpd="sng">
            <a:solidFill>
              <a:schemeClr val="tx2"/>
            </a:solidFill>
            <a:prstDash val="solid"/>
            <a:round/>
            <a:headEnd/>
            <a:tailEnd type="stealth" w="med" len="med"/>
          </a:ln>
          <a:effectLst/>
        </p:spPr>
        <p:txBody>
          <a:bodyPr>
            <a:spAutoFit/>
          </a:bodyPr>
          <a:lstStyle/>
          <a:p>
            <a:endParaRPr lang="en-US"/>
          </a:p>
        </p:txBody>
      </p:sp>
      <p:sp>
        <p:nvSpPr>
          <p:cNvPr id="1089580" name="AutoShape 44"/>
          <p:cNvSpPr>
            <a:spLocks noChangeArrowheads="1"/>
          </p:cNvSpPr>
          <p:nvPr/>
        </p:nvSpPr>
        <p:spPr bwMode="auto">
          <a:xfrm>
            <a:off x="7543800" y="2438400"/>
            <a:ext cx="1371600" cy="1066800"/>
          </a:xfrm>
          <a:prstGeom prst="cloudCallout">
            <a:avLst>
              <a:gd name="adj1" fmla="val -11806"/>
              <a:gd name="adj2" fmla="val 111014"/>
            </a:avLst>
          </a:prstGeom>
          <a:noFill/>
          <a:ln w="12700">
            <a:solidFill>
              <a:schemeClr val="tx1"/>
            </a:solidFill>
            <a:round/>
            <a:headEnd/>
            <a:tailEnd/>
          </a:ln>
          <a:effectLst/>
        </p:spPr>
        <p:txBody>
          <a:bodyPr/>
          <a:lstStyle/>
          <a:p>
            <a:pPr algn="ctr">
              <a:spcBef>
                <a:spcPct val="50000"/>
              </a:spcBef>
            </a:pPr>
            <a:r>
              <a:rPr lang="en-US" sz="1800" b="0"/>
              <a:t>NOT 3NF</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1586" name="Rectangle 2"/>
          <p:cNvSpPr>
            <a:spLocks noGrp="1" noChangeArrowheads="1"/>
          </p:cNvSpPr>
          <p:nvPr>
            <p:ph type="title"/>
          </p:nvPr>
        </p:nvSpPr>
        <p:spPr/>
        <p:txBody>
          <a:bodyPr/>
          <a:lstStyle/>
          <a:p>
            <a:r>
              <a:rPr lang="en-US"/>
              <a:t>Appendix: Boyce-Codd Normal Form</a:t>
            </a:r>
          </a:p>
        </p:txBody>
      </p:sp>
      <p:sp>
        <p:nvSpPr>
          <p:cNvPr id="1091587" name="Text Box 3"/>
          <p:cNvSpPr txBox="1">
            <a:spLocks noChangeArrowheads="1"/>
          </p:cNvSpPr>
          <p:nvPr/>
        </p:nvSpPr>
        <p:spPr bwMode="auto">
          <a:xfrm>
            <a:off x="762000" y="1295400"/>
            <a:ext cx="7467600" cy="1603375"/>
          </a:xfrm>
          <a:prstGeom prst="rect">
            <a:avLst/>
          </a:prstGeom>
          <a:noFill/>
          <a:ln w="12700" algn="ctr">
            <a:noFill/>
            <a:miter lim="800000"/>
            <a:headEnd/>
            <a:tailEnd/>
          </a:ln>
          <a:effectLst/>
        </p:spPr>
        <p:txBody>
          <a:bodyPr>
            <a:spAutoFit/>
          </a:bodyPr>
          <a:lstStyle/>
          <a:p>
            <a:pPr>
              <a:spcBef>
                <a:spcPct val="50000"/>
              </a:spcBef>
            </a:pPr>
            <a:r>
              <a:rPr lang="en-US" sz="1800"/>
              <a:t>A relation is in Boyce-Codd Normal Form (BCNF) if and only if it is in 3NF and every determinant is a candidate key (or K is a superkey).</a:t>
            </a:r>
          </a:p>
          <a:p>
            <a:pPr>
              <a:spcBef>
                <a:spcPct val="50000"/>
              </a:spcBef>
            </a:pPr>
            <a:r>
              <a:rPr lang="en-US" sz="1800"/>
              <a:t>That is, K </a:t>
            </a:r>
            <a:r>
              <a:rPr lang="en-US" sz="1800">
                <a:sym typeface="Wingdings" pitchFamily="2" charset="2"/>
              </a:rPr>
              <a:t> Ai	for every attribute, and there is no subset X (key or nonkey) such that X  Ai where X is different from K.</a:t>
            </a:r>
            <a:endParaRPr lang="en-US" sz="1800"/>
          </a:p>
        </p:txBody>
      </p:sp>
      <p:graphicFrame>
        <p:nvGraphicFramePr>
          <p:cNvPr id="1091617" name="Group 33"/>
          <p:cNvGraphicFramePr>
            <a:graphicFrameLocks noGrp="1"/>
          </p:cNvGraphicFramePr>
          <p:nvPr>
            <p:ph idx="1"/>
          </p:nvPr>
        </p:nvGraphicFramePr>
        <p:xfrm>
          <a:off x="762000" y="4648200"/>
          <a:ext cx="3886200" cy="1733552"/>
        </p:xfrm>
        <a:graphic>
          <a:graphicData uri="http://schemas.openxmlformats.org/drawingml/2006/table">
            <a:tbl>
              <a:tblPr/>
              <a:tblGrid>
                <a:gridCol w="644525">
                  <a:extLst>
                    <a:ext uri="{9D8B030D-6E8A-4147-A177-3AD203B41FA5}">
                      <a16:colId xmlns:a16="http://schemas.microsoft.com/office/drawing/2014/main" val="20000"/>
                    </a:ext>
                  </a:extLst>
                </a:gridCol>
                <a:gridCol w="1276350">
                  <a:extLst>
                    <a:ext uri="{9D8B030D-6E8A-4147-A177-3AD203B41FA5}">
                      <a16:colId xmlns:a16="http://schemas.microsoft.com/office/drawing/2014/main" val="20001"/>
                    </a:ext>
                  </a:extLst>
                </a:gridCol>
                <a:gridCol w="1965325">
                  <a:extLst>
                    <a:ext uri="{9D8B030D-6E8A-4147-A177-3AD203B41FA5}">
                      <a16:colId xmlns:a16="http://schemas.microsoft.com/office/drawing/2014/main" val="20002"/>
                    </a:ext>
                  </a:extLst>
                </a:gridCol>
              </a:tblGrid>
              <a:tr h="436563">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sng" strike="noStrike" cap="none" normalizeH="0" baseline="0">
                          <a:ln>
                            <a:noFill/>
                          </a:ln>
                          <a:solidFill>
                            <a:srgbClr val="006600"/>
                          </a:solidFill>
                          <a:effectLst/>
                          <a:latin typeface="Times New Roman" charset="0"/>
                          <a:cs typeface="Times New Roman" charset="0"/>
                        </a:rPr>
                        <a:t>EID</a:t>
                      </a:r>
                      <a:endParaRPr kumimoji="0" lang="en-US" sz="18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sng" strike="noStrike" cap="none" normalizeH="0" baseline="0">
                          <a:ln>
                            <a:noFill/>
                          </a:ln>
                          <a:solidFill>
                            <a:srgbClr val="006600"/>
                          </a:solidFill>
                          <a:effectLst/>
                          <a:latin typeface="Times New Roman" charset="0"/>
                          <a:cs typeface="Times New Roman" charset="0"/>
                        </a:rPr>
                        <a:t>Speciality</a:t>
                      </a:r>
                      <a:endParaRPr kumimoji="0" lang="en-US" sz="18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ManagerID</a:t>
                      </a:r>
                      <a:endParaRPr kumimoji="0" lang="en-US" sz="18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23863">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32</a:t>
                      </a:r>
                      <a:endParaRPr kumimoji="0" lang="en-US" sz="18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Drill</a:t>
                      </a:r>
                      <a:endParaRPr kumimoji="0" lang="en-US" sz="18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1</a:t>
                      </a:r>
                      <a:endParaRPr kumimoji="0" lang="en-US" sz="18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36563">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33</a:t>
                      </a:r>
                      <a:endParaRPr kumimoji="0" lang="en-US" sz="18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Weld</a:t>
                      </a:r>
                      <a:endParaRPr kumimoji="0" lang="en-US" sz="18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2</a:t>
                      </a:r>
                      <a:endParaRPr kumimoji="0" lang="en-US" sz="18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36563">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34</a:t>
                      </a:r>
                      <a:endParaRPr kumimoji="0" lang="en-US" sz="18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Drill</a:t>
                      </a:r>
                      <a:endParaRPr kumimoji="0" lang="en-US" sz="18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85750" marR="0" lvl="0" indent="-285750" algn="l" defTabSz="914400" rtl="0" eaLnBrk="0" fontAlgn="base" latinLnBrk="0" hangingPunct="0">
                        <a:lnSpc>
                          <a:spcPct val="90000"/>
                        </a:lnSpc>
                        <a:spcBef>
                          <a:spcPct val="0"/>
                        </a:spcBef>
                        <a:spcAft>
                          <a:spcPct val="0"/>
                        </a:spcAft>
                        <a:buClrTx/>
                        <a:buSzTx/>
                        <a:buFontTx/>
                        <a:buNone/>
                        <a:tabLst/>
                      </a:pPr>
                      <a:r>
                        <a:rPr kumimoji="0" lang="en-US" sz="1800" b="1" i="0" u="none" strike="noStrike" cap="none" normalizeH="0" baseline="0">
                          <a:ln>
                            <a:noFill/>
                          </a:ln>
                          <a:solidFill>
                            <a:srgbClr val="006600"/>
                          </a:solidFill>
                          <a:effectLst/>
                          <a:latin typeface="Times New Roman" charset="0"/>
                          <a:cs typeface="Times New Roman" charset="0"/>
                        </a:rPr>
                        <a:t>1</a:t>
                      </a:r>
                      <a:endParaRPr kumimoji="0" lang="en-US" sz="1800" b="1" i="0" u="none" strike="noStrike" cap="none" normalizeH="0" baseline="0">
                        <a:ln>
                          <a:noFill/>
                        </a:ln>
                        <a:solidFill>
                          <a:srgbClr val="006600"/>
                        </a:solidFill>
                        <a:effectLst/>
                        <a:latin typeface="Times New Roman"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091610" name="Text Box 26"/>
          <p:cNvSpPr txBox="1">
            <a:spLocks noChangeArrowheads="1"/>
          </p:cNvSpPr>
          <p:nvPr/>
        </p:nvSpPr>
        <p:spPr bwMode="auto">
          <a:xfrm>
            <a:off x="762000" y="2895600"/>
            <a:ext cx="7391400" cy="1603375"/>
          </a:xfrm>
          <a:prstGeom prst="rect">
            <a:avLst/>
          </a:prstGeom>
          <a:noFill/>
          <a:ln w="12700" algn="ctr">
            <a:noFill/>
            <a:miter lim="800000"/>
            <a:headEnd/>
            <a:tailEnd/>
          </a:ln>
          <a:effectLst/>
        </p:spPr>
        <p:txBody>
          <a:bodyPr>
            <a:spAutoFit/>
          </a:bodyPr>
          <a:lstStyle/>
          <a:p>
            <a:pPr>
              <a:spcBef>
                <a:spcPct val="50000"/>
              </a:spcBef>
            </a:pPr>
            <a:r>
              <a:rPr lang="en-US" sz="1800">
                <a:solidFill>
                  <a:srgbClr val="006600"/>
                </a:solidFill>
              </a:rPr>
              <a:t>Example: Employees can have many specialties, and many employees can be within a specialty. Employees can have many managers, but a manager can have only one specialty:  Mgr </a:t>
            </a:r>
            <a:r>
              <a:rPr lang="en-US" sz="1800">
                <a:solidFill>
                  <a:srgbClr val="006600"/>
                </a:solidFill>
                <a:sym typeface="Wingdings" pitchFamily="2" charset="2"/>
              </a:rPr>
              <a:t> Specialty</a:t>
            </a:r>
          </a:p>
          <a:p>
            <a:pPr>
              <a:spcBef>
                <a:spcPct val="50000"/>
              </a:spcBef>
            </a:pPr>
            <a:r>
              <a:rPr lang="en-US" sz="1800">
                <a:solidFill>
                  <a:srgbClr val="006600"/>
                </a:solidFill>
                <a:sym typeface="Wingdings" pitchFamily="2" charset="2"/>
              </a:rPr>
              <a:t>EmpSpecMgr(</a:t>
            </a:r>
            <a:r>
              <a:rPr lang="en-US" sz="1800" u="sng">
                <a:solidFill>
                  <a:srgbClr val="006600"/>
                </a:solidFill>
                <a:sym typeface="Wingdings" pitchFamily="2" charset="2"/>
              </a:rPr>
              <a:t>EID</a:t>
            </a:r>
            <a:r>
              <a:rPr lang="en-US" sz="1800">
                <a:solidFill>
                  <a:srgbClr val="006600"/>
                </a:solidFill>
                <a:sym typeface="Wingdings" pitchFamily="2" charset="2"/>
              </a:rPr>
              <a:t>, </a:t>
            </a:r>
            <a:r>
              <a:rPr lang="en-US" sz="1800" u="sng">
                <a:solidFill>
                  <a:srgbClr val="006600"/>
                </a:solidFill>
                <a:sym typeface="Wingdings" pitchFamily="2" charset="2"/>
              </a:rPr>
              <a:t>Specialty</a:t>
            </a:r>
            <a:r>
              <a:rPr lang="en-US" sz="1800">
                <a:solidFill>
                  <a:srgbClr val="006600"/>
                </a:solidFill>
                <a:sym typeface="Wingdings" pitchFamily="2" charset="2"/>
              </a:rPr>
              <a:t>, ManagerID)</a:t>
            </a:r>
            <a:endParaRPr lang="en-US" sz="1800">
              <a:solidFill>
                <a:srgbClr val="006600"/>
              </a:solidFill>
            </a:endParaRPr>
          </a:p>
        </p:txBody>
      </p:sp>
      <p:sp>
        <p:nvSpPr>
          <p:cNvPr id="1091611" name="Text Box 27"/>
          <p:cNvSpPr txBox="1">
            <a:spLocks noChangeArrowheads="1"/>
          </p:cNvSpPr>
          <p:nvPr/>
        </p:nvSpPr>
        <p:spPr bwMode="auto">
          <a:xfrm>
            <a:off x="5562600" y="4648200"/>
            <a:ext cx="3200400" cy="641350"/>
          </a:xfrm>
          <a:prstGeom prst="rect">
            <a:avLst/>
          </a:prstGeom>
          <a:noFill/>
          <a:ln w="12700" algn="ctr">
            <a:noFill/>
            <a:miter lim="800000"/>
            <a:headEnd/>
            <a:tailEnd/>
          </a:ln>
          <a:effectLst/>
        </p:spPr>
        <p:txBody>
          <a:bodyPr>
            <a:spAutoFit/>
          </a:bodyPr>
          <a:lstStyle/>
          <a:p>
            <a:pPr>
              <a:spcBef>
                <a:spcPct val="50000"/>
              </a:spcBef>
            </a:pPr>
            <a:r>
              <a:rPr lang="en-US" sz="1800" b="0"/>
              <a:t>FD ManagerID </a:t>
            </a:r>
            <a:r>
              <a:rPr lang="en-US" sz="1800" b="0">
                <a:sym typeface="Wingdings" pitchFamily="2" charset="2"/>
              </a:rPr>
              <a:t> Specialty is not currently a key.</a:t>
            </a:r>
            <a:endParaRPr lang="en-US" sz="1800" b="0"/>
          </a:p>
        </p:txBody>
      </p:sp>
      <p:sp>
        <p:nvSpPr>
          <p:cNvPr id="1091612" name="Freeform 28"/>
          <p:cNvSpPr>
            <a:spLocks/>
          </p:cNvSpPr>
          <p:nvPr/>
        </p:nvSpPr>
        <p:spPr bwMode="auto">
          <a:xfrm>
            <a:off x="1905000" y="5334000"/>
            <a:ext cx="914400" cy="165100"/>
          </a:xfrm>
          <a:custGeom>
            <a:avLst/>
            <a:gdLst/>
            <a:ahLst/>
            <a:cxnLst>
              <a:cxn ang="0">
                <a:pos x="576" y="48"/>
              </a:cxn>
              <a:cxn ang="0">
                <a:pos x="144" y="96"/>
              </a:cxn>
              <a:cxn ang="0">
                <a:pos x="0" y="0"/>
              </a:cxn>
            </a:cxnLst>
            <a:rect l="0" t="0" r="r" b="b"/>
            <a:pathLst>
              <a:path w="576" h="104">
                <a:moveTo>
                  <a:pt x="576" y="48"/>
                </a:moveTo>
                <a:cubicBezTo>
                  <a:pt x="408" y="76"/>
                  <a:pt x="240" y="104"/>
                  <a:pt x="144" y="96"/>
                </a:cubicBezTo>
                <a:cubicBezTo>
                  <a:pt x="48" y="88"/>
                  <a:pt x="24" y="44"/>
                  <a:pt x="0" y="0"/>
                </a:cubicBezTo>
              </a:path>
            </a:pathLst>
          </a:custGeom>
          <a:noFill/>
          <a:ln w="12700" cap="flat" cmpd="sng">
            <a:solidFill>
              <a:schemeClr val="tx2"/>
            </a:solidFill>
            <a:prstDash val="solid"/>
            <a:round/>
            <a:headEnd/>
            <a:tailEnd type="stealth" w="med" len="med"/>
          </a:ln>
          <a:effectLst/>
        </p:spPr>
        <p:txBody>
          <a:bodyPr>
            <a:spAutoFit/>
          </a:bodyPr>
          <a:lstStyle/>
          <a:p>
            <a:endParaRPr lang="en-US"/>
          </a:p>
        </p:txBody>
      </p:sp>
      <p:sp>
        <p:nvSpPr>
          <p:cNvPr id="1091613" name="Freeform 29"/>
          <p:cNvSpPr>
            <a:spLocks/>
          </p:cNvSpPr>
          <p:nvPr/>
        </p:nvSpPr>
        <p:spPr bwMode="auto">
          <a:xfrm>
            <a:off x="1828800" y="6172200"/>
            <a:ext cx="914400" cy="165100"/>
          </a:xfrm>
          <a:custGeom>
            <a:avLst/>
            <a:gdLst/>
            <a:ahLst/>
            <a:cxnLst>
              <a:cxn ang="0">
                <a:pos x="576" y="48"/>
              </a:cxn>
              <a:cxn ang="0">
                <a:pos x="144" y="96"/>
              </a:cxn>
              <a:cxn ang="0">
                <a:pos x="0" y="0"/>
              </a:cxn>
            </a:cxnLst>
            <a:rect l="0" t="0" r="r" b="b"/>
            <a:pathLst>
              <a:path w="576" h="104">
                <a:moveTo>
                  <a:pt x="576" y="48"/>
                </a:moveTo>
                <a:cubicBezTo>
                  <a:pt x="408" y="76"/>
                  <a:pt x="240" y="104"/>
                  <a:pt x="144" y="96"/>
                </a:cubicBezTo>
                <a:cubicBezTo>
                  <a:pt x="48" y="88"/>
                  <a:pt x="24" y="44"/>
                  <a:pt x="0" y="0"/>
                </a:cubicBezTo>
              </a:path>
            </a:pathLst>
          </a:custGeom>
          <a:noFill/>
          <a:ln w="12700" cap="flat" cmpd="sng">
            <a:solidFill>
              <a:schemeClr val="tx2"/>
            </a:solidFill>
            <a:prstDash val="solid"/>
            <a:round/>
            <a:headEnd/>
            <a:tailEnd type="stealth" w="med" len="med"/>
          </a:ln>
          <a:effectLst/>
        </p:spPr>
        <p:txBody>
          <a:bodyPr>
            <a:spAutoFit/>
          </a:bodyPr>
          <a:lstStyle/>
          <a:p>
            <a:endParaRPr lang="en-US"/>
          </a:p>
        </p:txBody>
      </p:sp>
      <p:sp>
        <p:nvSpPr>
          <p:cNvPr id="1091614" name="AutoShape 30"/>
          <p:cNvSpPr>
            <a:spLocks noChangeArrowheads="1"/>
          </p:cNvSpPr>
          <p:nvPr/>
        </p:nvSpPr>
        <p:spPr bwMode="auto">
          <a:xfrm>
            <a:off x="5943600" y="5410200"/>
            <a:ext cx="1371600" cy="1066800"/>
          </a:xfrm>
          <a:prstGeom prst="cloudCallout">
            <a:avLst>
              <a:gd name="adj1" fmla="val -121528"/>
              <a:gd name="adj2" fmla="val -69347"/>
            </a:avLst>
          </a:prstGeom>
          <a:noFill/>
          <a:ln w="12700">
            <a:solidFill>
              <a:schemeClr val="tx1"/>
            </a:solidFill>
            <a:round/>
            <a:headEnd/>
            <a:tailEnd/>
          </a:ln>
          <a:effectLst/>
        </p:spPr>
        <p:txBody>
          <a:bodyPr/>
          <a:lstStyle/>
          <a:p>
            <a:pPr algn="ctr">
              <a:spcBef>
                <a:spcPct val="50000"/>
              </a:spcBef>
            </a:pPr>
            <a:r>
              <a:rPr lang="en-US" sz="1800" b="0"/>
              <a:t>NOT BCNF</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3634" name="Rectangle 2"/>
          <p:cNvSpPr>
            <a:spLocks noGrp="1" noChangeArrowheads="1"/>
          </p:cNvSpPr>
          <p:nvPr>
            <p:ph type="title"/>
          </p:nvPr>
        </p:nvSpPr>
        <p:spPr>
          <a:xfrm>
            <a:off x="914400" y="152400"/>
            <a:ext cx="7162800" cy="1143000"/>
          </a:xfrm>
        </p:spPr>
        <p:txBody>
          <a:bodyPr/>
          <a:lstStyle/>
          <a:p>
            <a:r>
              <a:rPr lang="en-US"/>
              <a:t>Appendix: Multi-Valued Dependency</a:t>
            </a:r>
          </a:p>
        </p:txBody>
      </p:sp>
      <p:sp>
        <p:nvSpPr>
          <p:cNvPr id="1093635" name="Text Box 3"/>
          <p:cNvSpPr txBox="1">
            <a:spLocks noChangeArrowheads="1"/>
          </p:cNvSpPr>
          <p:nvPr/>
        </p:nvSpPr>
        <p:spPr bwMode="auto">
          <a:xfrm>
            <a:off x="1371600" y="1905000"/>
            <a:ext cx="7239000" cy="1603375"/>
          </a:xfrm>
          <a:prstGeom prst="rect">
            <a:avLst/>
          </a:prstGeom>
          <a:noFill/>
          <a:ln w="12700" algn="ctr">
            <a:noFill/>
            <a:miter lim="800000"/>
            <a:headEnd/>
            <a:tailEnd/>
          </a:ln>
          <a:effectLst/>
        </p:spPr>
        <p:txBody>
          <a:bodyPr>
            <a:spAutoFit/>
          </a:bodyPr>
          <a:lstStyle/>
          <a:p>
            <a:pPr>
              <a:spcBef>
                <a:spcPct val="50000"/>
              </a:spcBef>
            </a:pPr>
            <a:r>
              <a:rPr lang="en-US" sz="1800"/>
              <a:t>A multi-valued dependency (MVD) exists when there are at least three attributes in a relation (A, B, and C; and they could be sets), and one attribute (A) determines the other two (B and C) but the other two are independent of each other.</a:t>
            </a:r>
          </a:p>
          <a:p>
            <a:pPr>
              <a:spcBef>
                <a:spcPct val="50000"/>
              </a:spcBef>
            </a:pPr>
            <a:r>
              <a:rPr lang="en-US" sz="1800"/>
              <a:t>That is, A </a:t>
            </a:r>
            <a:r>
              <a:rPr lang="en-US" sz="1800">
                <a:sym typeface="Wingdings" pitchFamily="2" charset="2"/>
              </a:rPr>
              <a:t>B and A  C but B and C have no FDs</a:t>
            </a:r>
            <a:endParaRPr lang="en-US" sz="1800"/>
          </a:p>
        </p:txBody>
      </p:sp>
      <p:sp>
        <p:nvSpPr>
          <p:cNvPr id="1093636" name="Text Box 4"/>
          <p:cNvSpPr txBox="1">
            <a:spLocks noChangeArrowheads="1"/>
          </p:cNvSpPr>
          <p:nvPr/>
        </p:nvSpPr>
        <p:spPr bwMode="auto">
          <a:xfrm>
            <a:off x="1447800" y="3886200"/>
            <a:ext cx="6172200" cy="1054100"/>
          </a:xfrm>
          <a:prstGeom prst="rect">
            <a:avLst/>
          </a:prstGeom>
          <a:noFill/>
          <a:ln w="12700" algn="ctr">
            <a:noFill/>
            <a:miter lim="800000"/>
            <a:headEnd/>
            <a:tailEnd/>
          </a:ln>
          <a:effectLst/>
        </p:spPr>
        <p:txBody>
          <a:bodyPr>
            <a:spAutoFit/>
          </a:bodyPr>
          <a:lstStyle/>
          <a:p>
            <a:pPr>
              <a:spcBef>
                <a:spcPct val="50000"/>
              </a:spcBef>
            </a:pPr>
            <a:r>
              <a:rPr lang="en-US" sz="1800">
                <a:solidFill>
                  <a:srgbClr val="006600"/>
                </a:solidFill>
              </a:rPr>
              <a:t>Example:</a:t>
            </a:r>
          </a:p>
          <a:p>
            <a:pPr>
              <a:spcBef>
                <a:spcPct val="50000"/>
              </a:spcBef>
            </a:pPr>
            <a:r>
              <a:rPr lang="en-US" sz="1800">
                <a:solidFill>
                  <a:srgbClr val="006600"/>
                </a:solidFill>
              </a:rPr>
              <a:t>Employees have many specialties and many tools, but tools and specialties are not directly related.</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82" name="Rectangle 2"/>
          <p:cNvSpPr>
            <a:spLocks noGrp="1" noChangeArrowheads="1"/>
          </p:cNvSpPr>
          <p:nvPr>
            <p:ph type="title"/>
          </p:nvPr>
        </p:nvSpPr>
        <p:spPr/>
        <p:txBody>
          <a:bodyPr/>
          <a:lstStyle/>
          <a:p>
            <a:r>
              <a:rPr lang="en-US"/>
              <a:t>Appendix: Fourth Normal Form</a:t>
            </a:r>
          </a:p>
        </p:txBody>
      </p:sp>
      <p:sp>
        <p:nvSpPr>
          <p:cNvPr id="1095683" name="Text Box 3"/>
          <p:cNvSpPr txBox="1">
            <a:spLocks noChangeArrowheads="1"/>
          </p:cNvSpPr>
          <p:nvPr/>
        </p:nvSpPr>
        <p:spPr bwMode="auto">
          <a:xfrm>
            <a:off x="838200" y="1524000"/>
            <a:ext cx="7543800" cy="1741488"/>
          </a:xfrm>
          <a:prstGeom prst="rect">
            <a:avLst/>
          </a:prstGeom>
          <a:noFill/>
          <a:ln w="12700" algn="ctr">
            <a:noFill/>
            <a:miter lim="800000"/>
            <a:headEnd/>
            <a:tailEnd/>
          </a:ln>
          <a:effectLst/>
        </p:spPr>
        <p:txBody>
          <a:bodyPr>
            <a:spAutoFit/>
          </a:bodyPr>
          <a:lstStyle/>
          <a:p>
            <a:pPr>
              <a:spcBef>
                <a:spcPct val="50000"/>
              </a:spcBef>
            </a:pPr>
            <a:r>
              <a:rPr lang="en-US" sz="1800"/>
              <a:t>A relation is in fourth normal form 4NF if and only if it is in BCNF and  there are no multi-valued dependencies.</a:t>
            </a:r>
          </a:p>
          <a:p>
            <a:pPr>
              <a:spcBef>
                <a:spcPct val="50000"/>
              </a:spcBef>
            </a:pPr>
            <a:r>
              <a:rPr lang="en-US" sz="1800"/>
              <a:t>That is, all attributes of R are also functionally dependent on A.</a:t>
            </a:r>
          </a:p>
          <a:p>
            <a:pPr>
              <a:spcBef>
                <a:spcPct val="50000"/>
              </a:spcBef>
            </a:pPr>
            <a:r>
              <a:rPr lang="en-US" sz="1800"/>
              <a:t>If A </a:t>
            </a:r>
            <a:r>
              <a:rPr lang="en-US" sz="1800">
                <a:sym typeface="Wingdings" pitchFamily="2" charset="2"/>
              </a:rPr>
              <a:t>  B, then all attributes of R are also functionally dependent on A: A  Ai	for each attribute.</a:t>
            </a:r>
            <a:endParaRPr lang="en-US" sz="1800"/>
          </a:p>
        </p:txBody>
      </p:sp>
      <p:sp>
        <p:nvSpPr>
          <p:cNvPr id="1095684" name="Text Box 4"/>
          <p:cNvSpPr txBox="1">
            <a:spLocks noChangeArrowheads="1"/>
          </p:cNvSpPr>
          <p:nvPr/>
        </p:nvSpPr>
        <p:spPr bwMode="auto">
          <a:xfrm>
            <a:off x="838200" y="3733800"/>
            <a:ext cx="7391400" cy="2017713"/>
          </a:xfrm>
          <a:prstGeom prst="rect">
            <a:avLst/>
          </a:prstGeom>
          <a:noFill/>
          <a:ln w="12700" algn="ctr">
            <a:noFill/>
            <a:miter lim="800000"/>
            <a:headEnd/>
            <a:tailEnd/>
          </a:ln>
          <a:effectLst/>
        </p:spPr>
        <p:txBody>
          <a:bodyPr>
            <a:spAutoFit/>
          </a:bodyPr>
          <a:lstStyle/>
          <a:p>
            <a:pPr>
              <a:spcBef>
                <a:spcPct val="50000"/>
              </a:spcBef>
            </a:pPr>
            <a:r>
              <a:rPr lang="en-US" sz="1800">
                <a:solidFill>
                  <a:srgbClr val="006600"/>
                </a:solidFill>
              </a:rPr>
              <a:t>Example: </a:t>
            </a:r>
          </a:p>
          <a:p>
            <a:pPr>
              <a:spcBef>
                <a:spcPct val="50000"/>
              </a:spcBef>
            </a:pPr>
            <a:r>
              <a:rPr lang="en-US" sz="1800">
                <a:solidFill>
                  <a:srgbClr val="006600"/>
                </a:solidFill>
              </a:rPr>
              <a:t>EmpSpecTools(</a:t>
            </a:r>
            <a:r>
              <a:rPr lang="en-US" sz="1800" u="sng">
                <a:solidFill>
                  <a:srgbClr val="006600"/>
                </a:solidFill>
              </a:rPr>
              <a:t>EID</a:t>
            </a:r>
            <a:r>
              <a:rPr lang="en-US" sz="1800">
                <a:solidFill>
                  <a:srgbClr val="006600"/>
                </a:solidFill>
              </a:rPr>
              <a:t>, </a:t>
            </a:r>
            <a:r>
              <a:rPr lang="en-US" sz="1800" u="sng">
                <a:solidFill>
                  <a:srgbClr val="006600"/>
                </a:solidFill>
              </a:rPr>
              <a:t>Specialty</a:t>
            </a:r>
            <a:r>
              <a:rPr lang="en-US" sz="1800">
                <a:solidFill>
                  <a:srgbClr val="006600"/>
                </a:solidFill>
              </a:rPr>
              <a:t>, </a:t>
            </a:r>
            <a:r>
              <a:rPr lang="en-US" sz="1800" u="sng">
                <a:solidFill>
                  <a:srgbClr val="006600"/>
                </a:solidFill>
              </a:rPr>
              <a:t>ToolID</a:t>
            </a:r>
            <a:r>
              <a:rPr lang="en-US" sz="1800">
                <a:solidFill>
                  <a:srgbClr val="006600"/>
                </a:solidFill>
              </a:rPr>
              <a:t>)</a:t>
            </a:r>
          </a:p>
          <a:p>
            <a:pPr>
              <a:spcBef>
                <a:spcPct val="50000"/>
              </a:spcBef>
            </a:pPr>
            <a:endParaRPr lang="en-US" sz="1800">
              <a:solidFill>
                <a:srgbClr val="006600"/>
              </a:solidFill>
            </a:endParaRPr>
          </a:p>
          <a:p>
            <a:pPr>
              <a:spcBef>
                <a:spcPct val="50000"/>
              </a:spcBef>
            </a:pPr>
            <a:r>
              <a:rPr lang="en-US" sz="1800">
                <a:solidFill>
                  <a:srgbClr val="006600"/>
                </a:solidFill>
              </a:rPr>
              <a:t>EmpSpec(</a:t>
            </a:r>
            <a:r>
              <a:rPr lang="en-US" sz="1800" u="sng">
                <a:solidFill>
                  <a:srgbClr val="006600"/>
                </a:solidFill>
              </a:rPr>
              <a:t>EID</a:t>
            </a:r>
            <a:r>
              <a:rPr lang="en-US" sz="1800">
                <a:solidFill>
                  <a:srgbClr val="006600"/>
                </a:solidFill>
              </a:rPr>
              <a:t>, </a:t>
            </a:r>
            <a:r>
              <a:rPr lang="en-US" sz="1800" u="sng">
                <a:solidFill>
                  <a:srgbClr val="006600"/>
                </a:solidFill>
              </a:rPr>
              <a:t>Specialty</a:t>
            </a:r>
            <a:r>
              <a:rPr lang="en-US" sz="1800">
                <a:solidFill>
                  <a:srgbClr val="006600"/>
                </a:solidFill>
              </a:rPr>
              <a:t>)</a:t>
            </a:r>
          </a:p>
          <a:p>
            <a:pPr>
              <a:spcBef>
                <a:spcPct val="50000"/>
              </a:spcBef>
            </a:pPr>
            <a:r>
              <a:rPr lang="en-US" sz="1800">
                <a:solidFill>
                  <a:srgbClr val="006600"/>
                </a:solidFill>
              </a:rPr>
              <a:t>EmpTools(</a:t>
            </a:r>
            <a:r>
              <a:rPr lang="en-US" sz="1800" u="sng">
                <a:solidFill>
                  <a:srgbClr val="006600"/>
                </a:solidFill>
              </a:rPr>
              <a:t>EID</a:t>
            </a:r>
            <a:r>
              <a:rPr lang="en-US" sz="1800">
                <a:solidFill>
                  <a:srgbClr val="006600"/>
                </a:solidFill>
              </a:rPr>
              <a:t>, </a:t>
            </a:r>
            <a:r>
              <a:rPr lang="en-US" sz="1800" u="sng">
                <a:solidFill>
                  <a:srgbClr val="006600"/>
                </a:solidFill>
              </a:rPr>
              <a:t>ToolID</a:t>
            </a:r>
            <a:r>
              <a:rPr lang="en-US" sz="1800">
                <a:solidFill>
                  <a:srgbClr val="006600"/>
                </a:solidFill>
              </a:rPr>
              <a:t>)</a:t>
            </a:r>
          </a:p>
        </p:txBody>
      </p:sp>
      <p:sp>
        <p:nvSpPr>
          <p:cNvPr id="1095685" name="AutoShape 5"/>
          <p:cNvSpPr>
            <a:spLocks noChangeArrowheads="1"/>
          </p:cNvSpPr>
          <p:nvPr/>
        </p:nvSpPr>
        <p:spPr bwMode="auto">
          <a:xfrm>
            <a:off x="5562600" y="3200400"/>
            <a:ext cx="1371600" cy="1066800"/>
          </a:xfrm>
          <a:prstGeom prst="cloudCallout">
            <a:avLst>
              <a:gd name="adj1" fmla="val -45139"/>
              <a:gd name="adj2" fmla="val 34227"/>
            </a:avLst>
          </a:prstGeom>
          <a:noFill/>
          <a:ln w="12700">
            <a:solidFill>
              <a:schemeClr val="tx1"/>
            </a:solidFill>
            <a:round/>
            <a:headEnd/>
            <a:tailEnd/>
          </a:ln>
          <a:effectLst/>
        </p:spPr>
        <p:txBody>
          <a:bodyPr/>
          <a:lstStyle/>
          <a:p>
            <a:pPr algn="ctr">
              <a:spcBef>
                <a:spcPct val="50000"/>
              </a:spcBef>
            </a:pPr>
            <a:r>
              <a:rPr lang="en-US" sz="1800"/>
              <a:t>NOT 4NF</a:t>
            </a:r>
          </a:p>
        </p:txBody>
      </p:sp>
      <p:sp>
        <p:nvSpPr>
          <p:cNvPr id="1095686" name="AutoShape 6"/>
          <p:cNvSpPr>
            <a:spLocks noChangeArrowheads="1"/>
          </p:cNvSpPr>
          <p:nvPr/>
        </p:nvSpPr>
        <p:spPr bwMode="auto">
          <a:xfrm>
            <a:off x="4343400" y="4572000"/>
            <a:ext cx="1371600" cy="1066800"/>
          </a:xfrm>
          <a:prstGeom prst="cloudCallout">
            <a:avLst>
              <a:gd name="adj1" fmla="val -50694"/>
              <a:gd name="adj2" fmla="val 9227"/>
            </a:avLst>
          </a:prstGeom>
          <a:noFill/>
          <a:ln w="12700">
            <a:solidFill>
              <a:schemeClr val="tx1"/>
            </a:solidFill>
            <a:round/>
            <a:headEnd/>
            <a:tailEnd/>
          </a:ln>
          <a:effectLst/>
        </p:spPr>
        <p:txBody>
          <a:bodyPr/>
          <a:lstStyle/>
          <a:p>
            <a:pPr algn="ctr">
              <a:spcBef>
                <a:spcPct val="50000"/>
              </a:spcBef>
            </a:pPr>
            <a:r>
              <a:rPr lang="en-US" sz="1800"/>
              <a:t>OK: 4NF</a:t>
            </a:r>
          </a:p>
        </p:txBody>
      </p:sp>
      <p:sp>
        <p:nvSpPr>
          <p:cNvPr id="1095687" name="AutoShape 7"/>
          <p:cNvSpPr>
            <a:spLocks/>
          </p:cNvSpPr>
          <p:nvPr/>
        </p:nvSpPr>
        <p:spPr bwMode="auto">
          <a:xfrm>
            <a:off x="3505200" y="4876800"/>
            <a:ext cx="228600" cy="1066800"/>
          </a:xfrm>
          <a:prstGeom prst="rightBrace">
            <a:avLst>
              <a:gd name="adj1" fmla="val 38889"/>
              <a:gd name="adj2" fmla="val 50000"/>
            </a:avLst>
          </a:prstGeom>
          <a:noFill/>
          <a:ln w="12700">
            <a:solidFill>
              <a:schemeClr val="tx1"/>
            </a:solidFill>
            <a:round/>
            <a:headEnd/>
            <a:tailEnd/>
          </a:ln>
          <a:effectLst/>
        </p:spPr>
        <p:txBody>
          <a:bodyPr anchor="ctr">
            <a:spAutoFit/>
          </a:bodyPr>
          <a:lstStyle/>
          <a:p>
            <a:endParaRPr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7730" name="Rectangle 2"/>
          <p:cNvSpPr>
            <a:spLocks noGrp="1" noChangeArrowheads="1"/>
          </p:cNvSpPr>
          <p:nvPr>
            <p:ph type="title"/>
          </p:nvPr>
        </p:nvSpPr>
        <p:spPr/>
        <p:txBody>
          <a:bodyPr/>
          <a:lstStyle/>
          <a:p>
            <a:r>
              <a:rPr lang="en-US" dirty="0"/>
              <a:t>HOMEWORK</a:t>
            </a:r>
          </a:p>
        </p:txBody>
      </p:sp>
      <p:sp>
        <p:nvSpPr>
          <p:cNvPr id="1097731" name="Rectangle 3"/>
          <p:cNvSpPr>
            <a:spLocks noGrp="1" noChangeArrowheads="1"/>
          </p:cNvSpPr>
          <p:nvPr>
            <p:ph type="body" idx="1"/>
          </p:nvPr>
        </p:nvSpPr>
        <p:spPr>
          <a:xfrm>
            <a:off x="990600" y="1143000"/>
            <a:ext cx="7162800" cy="5181600"/>
          </a:xfrm>
        </p:spPr>
        <p:txBody>
          <a:bodyPr/>
          <a:lstStyle/>
          <a:p>
            <a:r>
              <a:rPr lang="en-US" dirty="0"/>
              <a:t>REQUIRED by Sun 20 Feb 2010 at 23:59</a:t>
            </a:r>
          </a:p>
          <a:p>
            <a:pPr lvl="1"/>
            <a:r>
              <a:rPr lang="en-US" dirty="0"/>
              <a:t>Study Chapter 3 AGAIN using SQ3R</a:t>
            </a:r>
          </a:p>
          <a:p>
            <a:pPr lvl="1"/>
            <a:r>
              <a:rPr lang="en-US" dirty="0"/>
              <a:t>Check the review questions again to be sure they all make sense to you and you can easily answer them</a:t>
            </a:r>
          </a:p>
          <a:p>
            <a:pPr lvl="1"/>
            <a:r>
              <a:rPr lang="en-US" dirty="0"/>
              <a:t>For 20 points, submit written answers to Ch 3 problem 7</a:t>
            </a:r>
          </a:p>
          <a:p>
            <a:r>
              <a:rPr lang="en-US" dirty="0"/>
              <a:t>OPTIONAL by Sun 20 Feb 2010 at 23:59</a:t>
            </a:r>
          </a:p>
          <a:p>
            <a:pPr lvl="1"/>
            <a:r>
              <a:rPr lang="en-US" dirty="0"/>
              <a:t>For 10 extra points</a:t>
            </a:r>
          </a:p>
          <a:p>
            <a:pPr lvl="1"/>
            <a:r>
              <a:rPr lang="en-US" dirty="0"/>
              <a:t>Solve and submit solution to Corner Med problem 14 if you haven’t already submitted it for credit.</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4036" name="Rectangle 4"/>
          <p:cNvSpPr>
            <a:spLocks noGrp="1" noChangeArrowheads="1"/>
          </p:cNvSpPr>
          <p:nvPr>
            <p:ph type="title"/>
          </p:nvPr>
        </p:nvSpPr>
        <p:spPr>
          <a:xfrm>
            <a:off x="990600" y="152400"/>
            <a:ext cx="7162800" cy="5334000"/>
          </a:xfrm>
        </p:spPr>
        <p:txBody>
          <a:bodyPr/>
          <a:lstStyle/>
          <a:p>
            <a:pPr algn="ctr"/>
            <a:r>
              <a:rPr lang="en-US" sz="8000"/>
              <a:t>DISCUSSION</a:t>
            </a:r>
          </a:p>
        </p:txBody>
      </p:sp>
    </p:spTree>
  </p:cSld>
  <p:clrMapOvr>
    <a:masterClrMapping/>
  </p:clrMapOvr>
  <p:transition>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0994" name="Rectangle 2"/>
          <p:cNvSpPr>
            <a:spLocks noGrp="1" noChangeArrowheads="1"/>
          </p:cNvSpPr>
          <p:nvPr>
            <p:ph type="title"/>
          </p:nvPr>
        </p:nvSpPr>
        <p:spPr/>
        <p:txBody>
          <a:bodyPr/>
          <a:lstStyle/>
          <a:p>
            <a:r>
              <a:rPr lang="en-US"/>
              <a:t>DKNF Examples</a:t>
            </a:r>
          </a:p>
        </p:txBody>
      </p:sp>
      <p:grpSp>
        <p:nvGrpSpPr>
          <p:cNvPr id="981000" name="Group 8"/>
          <p:cNvGrpSpPr>
            <a:grpSpLocks/>
          </p:cNvGrpSpPr>
          <p:nvPr/>
        </p:nvGrpSpPr>
        <p:grpSpPr bwMode="auto">
          <a:xfrm>
            <a:off x="1143000" y="1219200"/>
            <a:ext cx="6911975" cy="1082675"/>
            <a:chOff x="816" y="768"/>
            <a:chExt cx="4354" cy="682"/>
          </a:xfrm>
        </p:grpSpPr>
        <p:sp>
          <p:nvSpPr>
            <p:cNvPr id="980995" name="Text Box 3"/>
            <p:cNvSpPr txBox="1">
              <a:spLocks noChangeArrowheads="1"/>
            </p:cNvSpPr>
            <p:nvPr/>
          </p:nvSpPr>
          <p:spPr bwMode="auto">
            <a:xfrm>
              <a:off x="816" y="768"/>
              <a:ext cx="3696" cy="250"/>
            </a:xfrm>
            <a:prstGeom prst="rect">
              <a:avLst/>
            </a:prstGeom>
            <a:noFill/>
            <a:ln w="12700">
              <a:noFill/>
              <a:miter lim="800000"/>
              <a:headEnd type="none" w="sm" len="sm"/>
              <a:tailEnd type="none" w="sm" len="sm"/>
            </a:ln>
            <a:effectLst/>
          </p:spPr>
          <p:txBody>
            <a:bodyPr>
              <a:spAutoFit/>
            </a:bodyPr>
            <a:lstStyle/>
            <a:p>
              <a:pPr>
                <a:spcBef>
                  <a:spcPct val="50000"/>
                </a:spcBef>
              </a:pPr>
              <a:r>
                <a:rPr lang="en-US">
                  <a:solidFill>
                    <a:srgbClr val="009900"/>
                  </a:solidFill>
                </a:rPr>
                <a:t>Employee(</a:t>
              </a:r>
              <a:r>
                <a:rPr lang="en-US" u="sng">
                  <a:solidFill>
                    <a:srgbClr val="009900"/>
                  </a:solidFill>
                </a:rPr>
                <a:t>EID</a:t>
              </a:r>
              <a:r>
                <a:rPr lang="en-US">
                  <a:solidFill>
                    <a:srgbClr val="009900"/>
                  </a:solidFill>
                </a:rPr>
                <a:t>, Name, Speciality)</a:t>
              </a:r>
            </a:p>
          </p:txBody>
        </p:sp>
        <p:sp>
          <p:nvSpPr>
            <p:cNvPr id="980996" name="Text Box 4"/>
            <p:cNvSpPr txBox="1">
              <a:spLocks noChangeArrowheads="1"/>
            </p:cNvSpPr>
            <p:nvPr/>
          </p:nvSpPr>
          <p:spPr bwMode="auto">
            <a:xfrm>
              <a:off x="816" y="1008"/>
              <a:ext cx="4354" cy="442"/>
            </a:xfrm>
            <a:prstGeom prst="rect">
              <a:avLst/>
            </a:prstGeom>
            <a:noFill/>
            <a:ln w="12700">
              <a:noFill/>
              <a:miter lim="800000"/>
              <a:headEnd type="none" w="sm" len="sm"/>
              <a:tailEnd type="none" w="sm" len="sm"/>
            </a:ln>
            <a:effectLst/>
          </p:spPr>
          <p:txBody>
            <a:bodyPr wrap="none">
              <a:spAutoFit/>
            </a:bodyPr>
            <a:lstStyle/>
            <a:p>
              <a:r>
                <a:rPr lang="en-US">
                  <a:solidFill>
                    <a:srgbClr val="0000FF"/>
                  </a:solidFill>
                </a:rPr>
                <a:t>Business rule: </a:t>
              </a:r>
              <a:r>
                <a:rPr lang="en-US" i="1">
                  <a:solidFill>
                    <a:srgbClr val="0000FF"/>
                  </a:solidFill>
                </a:rPr>
                <a:t>An employee can have many specialties.</a:t>
              </a:r>
              <a:endParaRPr lang="en-US">
                <a:solidFill>
                  <a:srgbClr val="0000FF"/>
                </a:solidFill>
              </a:endParaRPr>
            </a:p>
            <a:p>
              <a:r>
                <a:rPr lang="en-US">
                  <a:solidFill>
                    <a:srgbClr val="0000FF"/>
                  </a:solidFill>
                </a:rPr>
                <a:t>Example is not in DKNF: EID is not unique.</a:t>
              </a:r>
            </a:p>
          </p:txBody>
        </p:sp>
      </p:grpSp>
      <p:grpSp>
        <p:nvGrpSpPr>
          <p:cNvPr id="981002" name="Group 10"/>
          <p:cNvGrpSpPr>
            <a:grpSpLocks/>
          </p:cNvGrpSpPr>
          <p:nvPr/>
        </p:nvGrpSpPr>
        <p:grpSpPr bwMode="auto">
          <a:xfrm>
            <a:off x="1143000" y="2819400"/>
            <a:ext cx="8153400" cy="1158875"/>
            <a:chOff x="720" y="1920"/>
            <a:chExt cx="5136" cy="730"/>
          </a:xfrm>
        </p:grpSpPr>
        <p:sp>
          <p:nvSpPr>
            <p:cNvPr id="980997" name="Text Box 5"/>
            <p:cNvSpPr txBox="1">
              <a:spLocks noChangeArrowheads="1"/>
            </p:cNvSpPr>
            <p:nvPr/>
          </p:nvSpPr>
          <p:spPr bwMode="auto">
            <a:xfrm>
              <a:off x="720" y="1920"/>
              <a:ext cx="3696" cy="250"/>
            </a:xfrm>
            <a:prstGeom prst="rect">
              <a:avLst/>
            </a:prstGeom>
            <a:noFill/>
            <a:ln w="12700">
              <a:noFill/>
              <a:miter lim="800000"/>
              <a:headEnd type="none" w="sm" len="sm"/>
              <a:tailEnd type="none" w="sm" len="sm"/>
            </a:ln>
            <a:effectLst/>
          </p:spPr>
          <p:txBody>
            <a:bodyPr>
              <a:spAutoFit/>
            </a:bodyPr>
            <a:lstStyle/>
            <a:p>
              <a:pPr>
                <a:spcBef>
                  <a:spcPct val="50000"/>
                </a:spcBef>
              </a:pPr>
              <a:r>
                <a:rPr lang="en-US">
                  <a:solidFill>
                    <a:srgbClr val="009900"/>
                  </a:solidFill>
                </a:rPr>
                <a:t>Employee(</a:t>
              </a:r>
              <a:r>
                <a:rPr lang="en-US" u="sng">
                  <a:solidFill>
                    <a:srgbClr val="009900"/>
                  </a:solidFill>
                </a:rPr>
                <a:t>EID</a:t>
              </a:r>
              <a:r>
                <a:rPr lang="en-US">
                  <a:solidFill>
                    <a:srgbClr val="009900"/>
                  </a:solidFill>
                </a:rPr>
                <a:t>, Name, </a:t>
              </a:r>
              <a:r>
                <a:rPr lang="en-US" u="sng">
                  <a:solidFill>
                    <a:srgbClr val="009900"/>
                  </a:solidFill>
                </a:rPr>
                <a:t>Speciality</a:t>
              </a:r>
              <a:r>
                <a:rPr lang="en-US">
                  <a:solidFill>
                    <a:srgbClr val="009900"/>
                  </a:solidFill>
                </a:rPr>
                <a:t>)</a:t>
              </a:r>
            </a:p>
          </p:txBody>
        </p:sp>
        <p:sp>
          <p:nvSpPr>
            <p:cNvPr id="980998" name="Text Box 6"/>
            <p:cNvSpPr txBox="1">
              <a:spLocks noChangeArrowheads="1"/>
            </p:cNvSpPr>
            <p:nvPr/>
          </p:nvSpPr>
          <p:spPr bwMode="auto">
            <a:xfrm>
              <a:off x="720" y="2208"/>
              <a:ext cx="5136" cy="442"/>
            </a:xfrm>
            <a:prstGeom prst="rect">
              <a:avLst/>
            </a:prstGeom>
            <a:noFill/>
            <a:ln w="12700">
              <a:noFill/>
              <a:miter lim="800000"/>
              <a:headEnd type="none" w="sm" len="sm"/>
              <a:tailEnd type="none" w="sm" len="sm"/>
            </a:ln>
            <a:effectLst/>
          </p:spPr>
          <p:txBody>
            <a:bodyPr wrap="none">
              <a:spAutoFit/>
            </a:bodyPr>
            <a:lstStyle/>
            <a:p>
              <a:r>
                <a:rPr lang="en-US">
                  <a:solidFill>
                    <a:srgbClr val="0000FF"/>
                  </a:solidFill>
                </a:rPr>
                <a:t>Business rule: </a:t>
              </a:r>
              <a:r>
                <a:rPr lang="en-US" i="1">
                  <a:solidFill>
                    <a:srgbClr val="0000FF"/>
                  </a:solidFill>
                </a:rPr>
                <a:t>An employee has one name.</a:t>
              </a:r>
              <a:endParaRPr lang="en-US">
                <a:solidFill>
                  <a:srgbClr val="0000FF"/>
                </a:solidFill>
              </a:endParaRPr>
            </a:p>
            <a:p>
              <a:r>
                <a:rPr lang="en-US">
                  <a:solidFill>
                    <a:srgbClr val="0000FF"/>
                  </a:solidFill>
                </a:rPr>
                <a:t>Example is not DKNF: hidden relationship between EID and name.</a:t>
              </a:r>
            </a:p>
          </p:txBody>
        </p:sp>
      </p:grpSp>
      <p:sp>
        <p:nvSpPr>
          <p:cNvPr id="980999" name="Text Box 7"/>
          <p:cNvSpPr txBox="1">
            <a:spLocks noChangeArrowheads="1"/>
          </p:cNvSpPr>
          <p:nvPr/>
        </p:nvSpPr>
        <p:spPr bwMode="auto">
          <a:xfrm>
            <a:off x="1143000" y="4572000"/>
            <a:ext cx="5867400" cy="854075"/>
          </a:xfrm>
          <a:prstGeom prst="rect">
            <a:avLst/>
          </a:prstGeom>
          <a:noFill/>
          <a:ln w="12700">
            <a:noFill/>
            <a:miter lim="800000"/>
            <a:headEnd type="none" w="sm" len="sm"/>
            <a:tailEnd type="none" w="sm" len="sm"/>
          </a:ln>
          <a:effectLst/>
        </p:spPr>
        <p:txBody>
          <a:bodyPr>
            <a:spAutoFit/>
          </a:bodyPr>
          <a:lstStyle/>
          <a:p>
            <a:pPr>
              <a:spcBef>
                <a:spcPct val="50000"/>
              </a:spcBef>
            </a:pPr>
            <a:r>
              <a:rPr lang="en-US">
                <a:solidFill>
                  <a:srgbClr val="009900"/>
                </a:solidFill>
              </a:rPr>
              <a:t>Employee(</a:t>
            </a:r>
            <a:r>
              <a:rPr lang="en-US" u="sng">
                <a:solidFill>
                  <a:srgbClr val="009900"/>
                </a:solidFill>
              </a:rPr>
              <a:t>EID</a:t>
            </a:r>
            <a:r>
              <a:rPr lang="en-US">
                <a:solidFill>
                  <a:srgbClr val="009900"/>
                </a:solidFill>
              </a:rPr>
              <a:t>, Name)</a:t>
            </a:r>
          </a:p>
          <a:p>
            <a:pPr>
              <a:spcBef>
                <a:spcPct val="50000"/>
              </a:spcBef>
            </a:pPr>
            <a:r>
              <a:rPr lang="en-US">
                <a:solidFill>
                  <a:srgbClr val="009900"/>
                </a:solidFill>
              </a:rPr>
              <a:t>EmployeeSpecialty(</a:t>
            </a:r>
            <a:r>
              <a:rPr lang="en-US" u="sng">
                <a:solidFill>
                  <a:srgbClr val="009900"/>
                </a:solidFill>
              </a:rPr>
              <a:t>EID</a:t>
            </a:r>
            <a:r>
              <a:rPr lang="en-US">
                <a:solidFill>
                  <a:srgbClr val="009900"/>
                </a:solidFill>
              </a:rPr>
              <a:t>, S</a:t>
            </a:r>
            <a:r>
              <a:rPr lang="en-US" u="sng">
                <a:solidFill>
                  <a:srgbClr val="009900"/>
                </a:solidFill>
              </a:rPr>
              <a:t>peciality</a:t>
            </a:r>
            <a:r>
              <a:rPr lang="en-US">
                <a:solidFill>
                  <a:srgbClr val="009900"/>
                </a:solidFill>
              </a:rP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42" name="Rectangle 2"/>
          <p:cNvSpPr>
            <a:spLocks noGrp="1" noChangeArrowheads="1"/>
          </p:cNvSpPr>
          <p:nvPr>
            <p:ph type="title"/>
          </p:nvPr>
        </p:nvSpPr>
        <p:spPr/>
        <p:txBody>
          <a:bodyPr/>
          <a:lstStyle/>
          <a:p>
            <a:r>
              <a:rPr lang="en-US"/>
              <a:t>DKNF Examples</a:t>
            </a:r>
          </a:p>
        </p:txBody>
      </p:sp>
      <p:sp>
        <p:nvSpPr>
          <p:cNvPr id="983043" name="Text Box 3"/>
          <p:cNvSpPr txBox="1">
            <a:spLocks noChangeArrowheads="1"/>
          </p:cNvSpPr>
          <p:nvPr/>
        </p:nvSpPr>
        <p:spPr bwMode="auto">
          <a:xfrm>
            <a:off x="1219200" y="1219200"/>
            <a:ext cx="5867400" cy="854075"/>
          </a:xfrm>
          <a:prstGeom prst="rect">
            <a:avLst/>
          </a:prstGeom>
          <a:noFill/>
          <a:ln w="12700">
            <a:noFill/>
            <a:miter lim="800000"/>
            <a:headEnd type="none" w="sm" len="sm"/>
            <a:tailEnd type="none" w="sm" len="sm"/>
          </a:ln>
          <a:effectLst/>
        </p:spPr>
        <p:txBody>
          <a:bodyPr>
            <a:spAutoFit/>
          </a:bodyPr>
          <a:lstStyle/>
          <a:p>
            <a:pPr>
              <a:spcBef>
                <a:spcPct val="50000"/>
              </a:spcBef>
            </a:pPr>
            <a:r>
              <a:rPr lang="en-US">
                <a:solidFill>
                  <a:srgbClr val="009900"/>
                </a:solidFill>
              </a:rPr>
              <a:t>Student(</a:t>
            </a:r>
            <a:r>
              <a:rPr lang="en-US" u="sng">
                <a:solidFill>
                  <a:srgbClr val="009900"/>
                </a:solidFill>
              </a:rPr>
              <a:t>SID</a:t>
            </a:r>
            <a:r>
              <a:rPr lang="en-US">
                <a:solidFill>
                  <a:srgbClr val="009900"/>
                </a:solidFill>
              </a:rPr>
              <a:t>, Name, Major, Advisor)</a:t>
            </a:r>
          </a:p>
          <a:p>
            <a:pPr>
              <a:spcBef>
                <a:spcPct val="50000"/>
              </a:spcBef>
            </a:pPr>
            <a:r>
              <a:rPr lang="en-US">
                <a:solidFill>
                  <a:srgbClr val="009900"/>
                </a:solidFill>
              </a:rPr>
              <a:t>Advisor(</a:t>
            </a:r>
            <a:r>
              <a:rPr lang="en-US" u="sng">
                <a:solidFill>
                  <a:srgbClr val="009900"/>
                </a:solidFill>
              </a:rPr>
              <a:t>FID</a:t>
            </a:r>
            <a:r>
              <a:rPr lang="en-US">
                <a:solidFill>
                  <a:srgbClr val="009900"/>
                </a:solidFill>
              </a:rPr>
              <a:t>, Name, Office, Discipline)</a:t>
            </a:r>
          </a:p>
        </p:txBody>
      </p:sp>
      <p:sp>
        <p:nvSpPr>
          <p:cNvPr id="983044" name="Text Box 4"/>
          <p:cNvSpPr txBox="1">
            <a:spLocks noChangeArrowheads="1"/>
          </p:cNvSpPr>
          <p:nvPr/>
        </p:nvSpPr>
        <p:spPr bwMode="auto">
          <a:xfrm>
            <a:off x="1219200" y="2209800"/>
            <a:ext cx="6856413" cy="1006475"/>
          </a:xfrm>
          <a:prstGeom prst="rect">
            <a:avLst/>
          </a:prstGeom>
          <a:noFill/>
          <a:ln w="12700">
            <a:noFill/>
            <a:miter lim="800000"/>
            <a:headEnd type="none" w="sm" len="sm"/>
            <a:tailEnd type="none" w="sm" len="sm"/>
          </a:ln>
          <a:effectLst/>
        </p:spPr>
        <p:txBody>
          <a:bodyPr wrap="none">
            <a:spAutoFit/>
          </a:bodyPr>
          <a:lstStyle/>
          <a:p>
            <a:r>
              <a:rPr lang="en-US">
                <a:solidFill>
                  <a:srgbClr val="0000FF"/>
                </a:solidFill>
              </a:rPr>
              <a:t>Business rules: </a:t>
            </a:r>
            <a:r>
              <a:rPr lang="en-US" i="1">
                <a:solidFill>
                  <a:srgbClr val="0000FF"/>
                </a:solidFill>
              </a:rPr>
              <a:t>A student can have many advisors, but</a:t>
            </a:r>
          </a:p>
          <a:p>
            <a:r>
              <a:rPr lang="en-US" i="1">
                <a:solidFill>
                  <a:srgbClr val="0000FF"/>
                </a:solidFill>
              </a:rPr>
              <a:t>only one for each major. Faculty can only be advisors</a:t>
            </a:r>
          </a:p>
          <a:p>
            <a:r>
              <a:rPr lang="en-US" i="1">
                <a:solidFill>
                  <a:srgbClr val="0000FF"/>
                </a:solidFill>
              </a:rPr>
              <a:t>for their discipline.</a:t>
            </a:r>
            <a:endParaRPr lang="en-US">
              <a:solidFill>
                <a:srgbClr val="0000FF"/>
              </a:solidFill>
            </a:endParaRPr>
          </a:p>
        </p:txBody>
      </p:sp>
      <p:sp>
        <p:nvSpPr>
          <p:cNvPr id="983045" name="Text Box 5"/>
          <p:cNvSpPr txBox="1">
            <a:spLocks noChangeArrowheads="1"/>
          </p:cNvSpPr>
          <p:nvPr/>
        </p:nvSpPr>
        <p:spPr bwMode="auto">
          <a:xfrm>
            <a:off x="1219200" y="3810000"/>
            <a:ext cx="5867400" cy="1311275"/>
          </a:xfrm>
          <a:prstGeom prst="rect">
            <a:avLst/>
          </a:prstGeom>
          <a:noFill/>
          <a:ln w="12700">
            <a:noFill/>
            <a:miter lim="800000"/>
            <a:headEnd type="none" w="sm" len="sm"/>
            <a:tailEnd type="none" w="sm" len="sm"/>
          </a:ln>
          <a:effectLst/>
        </p:spPr>
        <p:txBody>
          <a:bodyPr>
            <a:spAutoFit/>
          </a:bodyPr>
          <a:lstStyle/>
          <a:p>
            <a:pPr>
              <a:spcBef>
                <a:spcPct val="50000"/>
              </a:spcBef>
            </a:pPr>
            <a:r>
              <a:rPr lang="en-US">
                <a:solidFill>
                  <a:srgbClr val="009900"/>
                </a:solidFill>
              </a:rPr>
              <a:t>Student(</a:t>
            </a:r>
            <a:r>
              <a:rPr lang="en-US" u="sng">
                <a:solidFill>
                  <a:srgbClr val="009900"/>
                </a:solidFill>
              </a:rPr>
              <a:t>SID</a:t>
            </a:r>
            <a:r>
              <a:rPr lang="en-US">
                <a:solidFill>
                  <a:srgbClr val="009900"/>
                </a:solidFill>
              </a:rPr>
              <a:t>, Name)</a:t>
            </a:r>
          </a:p>
          <a:p>
            <a:pPr>
              <a:spcBef>
                <a:spcPct val="50000"/>
              </a:spcBef>
            </a:pPr>
            <a:r>
              <a:rPr lang="en-US">
                <a:solidFill>
                  <a:srgbClr val="009900"/>
                </a:solidFill>
              </a:rPr>
              <a:t>Advisors(</a:t>
            </a:r>
            <a:r>
              <a:rPr lang="en-US" u="sng">
                <a:solidFill>
                  <a:srgbClr val="009900"/>
                </a:solidFill>
              </a:rPr>
              <a:t>SID</a:t>
            </a:r>
            <a:r>
              <a:rPr lang="en-US">
                <a:solidFill>
                  <a:srgbClr val="009900"/>
                </a:solidFill>
              </a:rPr>
              <a:t>, </a:t>
            </a:r>
            <a:r>
              <a:rPr lang="en-US" u="sng">
                <a:solidFill>
                  <a:srgbClr val="009900"/>
                </a:solidFill>
              </a:rPr>
              <a:t>Major</a:t>
            </a:r>
            <a:r>
              <a:rPr lang="en-US">
                <a:solidFill>
                  <a:srgbClr val="009900"/>
                </a:solidFill>
              </a:rPr>
              <a:t>, FID)</a:t>
            </a:r>
          </a:p>
          <a:p>
            <a:pPr>
              <a:spcBef>
                <a:spcPct val="50000"/>
              </a:spcBef>
            </a:pPr>
            <a:r>
              <a:rPr lang="en-US">
                <a:solidFill>
                  <a:srgbClr val="009900"/>
                </a:solidFill>
              </a:rPr>
              <a:t>Faculty(</a:t>
            </a:r>
            <a:r>
              <a:rPr lang="en-US" u="sng">
                <a:solidFill>
                  <a:srgbClr val="009900"/>
                </a:solidFill>
              </a:rPr>
              <a:t>FID</a:t>
            </a:r>
            <a:r>
              <a:rPr lang="en-US">
                <a:solidFill>
                  <a:srgbClr val="009900"/>
                </a:solidFill>
              </a:rPr>
              <a:t>, Name, Office, Discipline)</a:t>
            </a:r>
          </a:p>
        </p:txBody>
      </p:sp>
      <p:sp>
        <p:nvSpPr>
          <p:cNvPr id="983046" name="Line 6"/>
          <p:cNvSpPr>
            <a:spLocks noChangeShapeType="1"/>
          </p:cNvSpPr>
          <p:nvPr/>
        </p:nvSpPr>
        <p:spPr bwMode="auto">
          <a:xfrm flipV="1">
            <a:off x="2590800" y="4572000"/>
            <a:ext cx="1371600" cy="228600"/>
          </a:xfrm>
          <a:prstGeom prst="line">
            <a:avLst/>
          </a:prstGeom>
          <a:noFill/>
          <a:ln w="38100">
            <a:solidFill>
              <a:schemeClr val="tx1"/>
            </a:solidFill>
            <a:round/>
            <a:headEnd type="none" w="sm" len="sm"/>
            <a:tailEnd type="triangle" w="med" len="med"/>
          </a:ln>
          <a:effectLst/>
        </p:spPr>
        <p:txBody>
          <a:bodyPr wrap="none" anchor="ctr"/>
          <a:lstStyle/>
          <a:p>
            <a:endParaRPr lang="en-US"/>
          </a:p>
        </p:txBody>
      </p:sp>
      <p:sp>
        <p:nvSpPr>
          <p:cNvPr id="983047" name="Line 7"/>
          <p:cNvSpPr>
            <a:spLocks noChangeShapeType="1"/>
          </p:cNvSpPr>
          <p:nvPr/>
        </p:nvSpPr>
        <p:spPr bwMode="auto">
          <a:xfrm flipH="1" flipV="1">
            <a:off x="3200400" y="4572000"/>
            <a:ext cx="1371600" cy="228600"/>
          </a:xfrm>
          <a:prstGeom prst="line">
            <a:avLst/>
          </a:prstGeom>
          <a:noFill/>
          <a:ln w="38100">
            <a:solidFill>
              <a:schemeClr val="tx1"/>
            </a:solidFill>
            <a:round/>
            <a:headEnd type="none" w="sm" len="sm"/>
            <a:tailEnd type="triangle" w="med" len="med"/>
          </a:ln>
          <a:effectLst/>
        </p:spPr>
        <p:txBody>
          <a:bodyPr wrap="none" anchor="ctr"/>
          <a:lstStyle/>
          <a:p>
            <a:endParaRPr lang="en-US"/>
          </a:p>
        </p:txBody>
      </p:sp>
      <p:sp>
        <p:nvSpPr>
          <p:cNvPr id="983049" name="Text Box 9"/>
          <p:cNvSpPr txBox="1">
            <a:spLocks noChangeArrowheads="1"/>
          </p:cNvSpPr>
          <p:nvPr/>
        </p:nvSpPr>
        <p:spPr bwMode="auto">
          <a:xfrm>
            <a:off x="1219200" y="5257800"/>
            <a:ext cx="7021513" cy="701675"/>
          </a:xfrm>
          <a:prstGeom prst="rect">
            <a:avLst/>
          </a:prstGeom>
          <a:noFill/>
          <a:ln w="12700">
            <a:noFill/>
            <a:miter lim="800000"/>
            <a:headEnd type="none" w="sm" len="sm"/>
            <a:tailEnd type="none" w="sm" len="sm"/>
          </a:ln>
          <a:effectLst/>
        </p:spPr>
        <p:txBody>
          <a:bodyPr wrap="none">
            <a:spAutoFit/>
          </a:bodyPr>
          <a:lstStyle/>
          <a:p>
            <a:r>
              <a:rPr lang="en-US">
                <a:solidFill>
                  <a:srgbClr val="0000FF"/>
                </a:solidFill>
              </a:rPr>
              <a:t>DKNF: Foreign key (Major &lt;--&gt; Discipline) makes advisor</a:t>
            </a:r>
          </a:p>
          <a:p>
            <a:r>
              <a:rPr lang="en-US">
                <a:solidFill>
                  <a:srgbClr val="0000FF"/>
                </a:solidFill>
              </a:rPr>
              <a:t>rule explicit.</a:t>
            </a:r>
          </a:p>
        </p:txBody>
      </p:sp>
      <p:sp>
        <p:nvSpPr>
          <p:cNvPr id="983050" name="Line 10"/>
          <p:cNvSpPr>
            <a:spLocks noChangeShapeType="1"/>
          </p:cNvSpPr>
          <p:nvPr/>
        </p:nvSpPr>
        <p:spPr bwMode="auto">
          <a:xfrm>
            <a:off x="2438400" y="4114800"/>
            <a:ext cx="304800" cy="304800"/>
          </a:xfrm>
          <a:prstGeom prst="line">
            <a:avLst/>
          </a:prstGeom>
          <a:noFill/>
          <a:ln w="38100">
            <a:solidFill>
              <a:schemeClr val="tx1"/>
            </a:solidFill>
            <a:round/>
            <a:headEnd type="none" w="sm" len="sm"/>
            <a:tailEnd type="triangle" w="med" len="med"/>
          </a:ln>
          <a:effectLst/>
        </p:spPr>
        <p:txBody>
          <a:bodyPr wrap="none" anchor="ctr"/>
          <a:lstStyle/>
          <a:p>
            <a:endParaRPr lang="en-US"/>
          </a:p>
        </p:txBody>
      </p:sp>
      <p:sp>
        <p:nvSpPr>
          <p:cNvPr id="983052" name="Text Box 12"/>
          <p:cNvSpPr txBox="1">
            <a:spLocks noChangeArrowheads="1"/>
          </p:cNvSpPr>
          <p:nvPr/>
        </p:nvSpPr>
        <p:spPr bwMode="auto">
          <a:xfrm>
            <a:off x="3200400" y="3230563"/>
            <a:ext cx="5303838" cy="396875"/>
          </a:xfrm>
          <a:prstGeom prst="rect">
            <a:avLst/>
          </a:prstGeom>
          <a:noFill/>
          <a:ln w="12700">
            <a:noFill/>
            <a:miter lim="800000"/>
            <a:headEnd type="none" w="sm" len="sm"/>
            <a:tailEnd type="none" w="sm" len="sm"/>
          </a:ln>
          <a:effectLst/>
        </p:spPr>
        <p:txBody>
          <a:bodyPr wrap="none">
            <a:spAutoFit/>
          </a:bodyPr>
          <a:lstStyle/>
          <a:p>
            <a:r>
              <a:rPr lang="en-US">
                <a:solidFill>
                  <a:schemeClr val="tx2"/>
                </a:solidFill>
              </a:rPr>
              <a:t>Not in DKNF: Primary key and hidden rule.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5090" name="Rectangle 2"/>
          <p:cNvSpPr>
            <a:spLocks noGrp="1" noChangeArrowheads="1"/>
          </p:cNvSpPr>
          <p:nvPr>
            <p:ph type="title"/>
          </p:nvPr>
        </p:nvSpPr>
        <p:spPr>
          <a:noFill/>
          <a:ln/>
        </p:spPr>
        <p:txBody>
          <a:bodyPr lIns="92075" tIns="46038" rIns="92075" bIns="46038"/>
          <a:lstStyle/>
          <a:p>
            <a:r>
              <a:rPr lang="en-US"/>
              <a:t>Data Rules and Integrity</a:t>
            </a:r>
          </a:p>
        </p:txBody>
      </p:sp>
      <p:sp>
        <p:nvSpPr>
          <p:cNvPr id="985091" name="Rectangle 3"/>
          <p:cNvSpPr>
            <a:spLocks noGrp="1" noChangeArrowheads="1"/>
          </p:cNvSpPr>
          <p:nvPr>
            <p:ph type="body" sz="half" idx="1"/>
          </p:nvPr>
        </p:nvSpPr>
        <p:spPr>
          <a:xfrm>
            <a:off x="609600" y="1104900"/>
            <a:ext cx="4313238" cy="5372100"/>
          </a:xfrm>
          <a:noFill/>
          <a:ln/>
        </p:spPr>
        <p:txBody>
          <a:bodyPr lIns="92075" tIns="46038" rIns="92075" bIns="46038"/>
          <a:lstStyle/>
          <a:p>
            <a:r>
              <a:rPr lang="en-US" sz="1800"/>
              <a:t>Simple business rules</a:t>
            </a:r>
          </a:p>
          <a:p>
            <a:pPr lvl="1"/>
            <a:r>
              <a:rPr lang="en-US" sz="1800"/>
              <a:t>Limits on data ranges</a:t>
            </a:r>
          </a:p>
          <a:p>
            <a:pPr lvl="2"/>
            <a:r>
              <a:rPr lang="en-US" sz="1800"/>
              <a:t>Price &gt; 0</a:t>
            </a:r>
          </a:p>
          <a:p>
            <a:pPr lvl="2"/>
            <a:r>
              <a:rPr lang="en-US" sz="1800"/>
              <a:t>Salary &lt; 100,000</a:t>
            </a:r>
          </a:p>
          <a:p>
            <a:pPr lvl="2"/>
            <a:r>
              <a:rPr lang="en-US" sz="1800"/>
              <a:t>DateHired &gt; 1/12/1995</a:t>
            </a:r>
          </a:p>
          <a:p>
            <a:pPr lvl="1"/>
            <a:r>
              <a:rPr lang="en-US" sz="1800"/>
              <a:t>Choosing from a set</a:t>
            </a:r>
          </a:p>
          <a:p>
            <a:pPr lvl="2"/>
            <a:r>
              <a:rPr lang="en-US" sz="1800"/>
              <a:t>Gender = M, F, Unknown</a:t>
            </a:r>
          </a:p>
          <a:p>
            <a:pPr lvl="2"/>
            <a:r>
              <a:rPr lang="en-US" sz="1800"/>
              <a:t>Jurisdiction=City, County, State, Federal</a:t>
            </a:r>
          </a:p>
          <a:p>
            <a:r>
              <a:rPr lang="en-US" sz="1800"/>
              <a:t>Referential Integrity</a:t>
            </a:r>
          </a:p>
          <a:p>
            <a:pPr lvl="1"/>
            <a:r>
              <a:rPr lang="en-US" sz="1800"/>
              <a:t>Foreign key values in one table must exist in the master table.</a:t>
            </a:r>
          </a:p>
          <a:p>
            <a:pPr lvl="1"/>
            <a:r>
              <a:rPr lang="en-US" sz="1800"/>
              <a:t>Order(</a:t>
            </a:r>
            <a:r>
              <a:rPr lang="en-US" sz="1800" u="sng"/>
              <a:t>O#</a:t>
            </a:r>
            <a:r>
              <a:rPr lang="en-US" sz="1800"/>
              <a:t>, Odate, C#,…)</a:t>
            </a:r>
          </a:p>
          <a:p>
            <a:pPr lvl="1"/>
            <a:r>
              <a:rPr lang="en-US" sz="1800"/>
              <a:t>C# must exist in the customer table.</a:t>
            </a:r>
          </a:p>
        </p:txBody>
      </p:sp>
      <p:grpSp>
        <p:nvGrpSpPr>
          <p:cNvPr id="985098" name="Group 10"/>
          <p:cNvGrpSpPr>
            <a:grpSpLocks/>
          </p:cNvGrpSpPr>
          <p:nvPr/>
        </p:nvGrpSpPr>
        <p:grpSpPr bwMode="auto">
          <a:xfrm>
            <a:off x="5414963" y="1119188"/>
            <a:ext cx="3568700" cy="4665662"/>
            <a:chOff x="3411" y="705"/>
            <a:chExt cx="2248" cy="2939"/>
          </a:xfrm>
        </p:grpSpPr>
        <p:sp>
          <p:nvSpPr>
            <p:cNvPr id="985092" name="Rectangle 4"/>
            <p:cNvSpPr>
              <a:spLocks noChangeArrowheads="1"/>
            </p:cNvSpPr>
            <p:nvPr/>
          </p:nvSpPr>
          <p:spPr bwMode="auto">
            <a:xfrm>
              <a:off x="3411" y="916"/>
              <a:ext cx="1960" cy="1048"/>
            </a:xfrm>
            <a:prstGeom prst="rect">
              <a:avLst/>
            </a:prstGeom>
            <a:solidFill>
              <a:schemeClr val="accent1"/>
            </a:solidFill>
            <a:ln w="12700">
              <a:solidFill>
                <a:schemeClr val="tx1"/>
              </a:solidFill>
              <a:miter lim="800000"/>
              <a:headEnd/>
              <a:tailEnd/>
            </a:ln>
            <a:effectLst/>
          </p:spPr>
          <p:txBody>
            <a:bodyPr wrap="none" lIns="92075" tIns="46038" rIns="92075" bIns="46038"/>
            <a:lstStyle/>
            <a:p>
              <a:r>
                <a:rPr lang="en-US" sz="1600" u="sng">
                  <a:solidFill>
                    <a:schemeClr val="folHlink"/>
                  </a:solidFill>
                </a:rPr>
                <a:t>O#</a:t>
              </a:r>
              <a:r>
                <a:rPr lang="en-US" sz="1600">
                  <a:solidFill>
                    <a:schemeClr val="folHlink"/>
                  </a:solidFill>
                </a:rPr>
                <a:t>	Odate	C#	…</a:t>
              </a:r>
            </a:p>
            <a:p>
              <a:r>
                <a:rPr lang="en-US" sz="1600">
                  <a:solidFill>
                    <a:schemeClr val="folHlink"/>
                  </a:solidFill>
                </a:rPr>
                <a:t>1173	1-4-97	321</a:t>
              </a:r>
            </a:p>
            <a:p>
              <a:r>
                <a:rPr lang="en-US" sz="1600">
                  <a:solidFill>
                    <a:schemeClr val="folHlink"/>
                  </a:solidFill>
                </a:rPr>
                <a:t>1174	1-5-97	938</a:t>
              </a:r>
            </a:p>
            <a:p>
              <a:r>
                <a:rPr lang="en-US" sz="1600">
                  <a:solidFill>
                    <a:schemeClr val="folHlink"/>
                  </a:solidFill>
                </a:rPr>
                <a:t>1185	1-8-97	337</a:t>
              </a:r>
            </a:p>
            <a:p>
              <a:r>
                <a:rPr lang="en-US" sz="1600">
                  <a:solidFill>
                    <a:schemeClr val="folHlink"/>
                  </a:solidFill>
                </a:rPr>
                <a:t>1190	1-9-97	321</a:t>
              </a:r>
            </a:p>
            <a:p>
              <a:r>
                <a:rPr lang="en-US" sz="1600">
                  <a:solidFill>
                    <a:schemeClr val="folHlink"/>
                  </a:solidFill>
                </a:rPr>
                <a:t>1192	1-9-97	776</a:t>
              </a:r>
            </a:p>
          </p:txBody>
        </p:sp>
        <p:sp>
          <p:nvSpPr>
            <p:cNvPr id="985093" name="Rectangle 5"/>
            <p:cNvSpPr>
              <a:spLocks noChangeArrowheads="1"/>
            </p:cNvSpPr>
            <p:nvPr/>
          </p:nvSpPr>
          <p:spPr bwMode="auto">
            <a:xfrm>
              <a:off x="3589" y="705"/>
              <a:ext cx="508" cy="231"/>
            </a:xfrm>
            <a:prstGeom prst="rect">
              <a:avLst/>
            </a:prstGeom>
            <a:noFill/>
            <a:ln w="9525">
              <a:noFill/>
              <a:miter lim="800000"/>
              <a:headEnd/>
              <a:tailEnd/>
            </a:ln>
            <a:effectLst/>
          </p:spPr>
          <p:txBody>
            <a:bodyPr wrap="none" lIns="92075" tIns="46038" rIns="92075" bIns="46038">
              <a:spAutoFit/>
            </a:bodyPr>
            <a:lstStyle/>
            <a:p>
              <a:r>
                <a:rPr lang="en-US" sz="1800">
                  <a:solidFill>
                    <a:schemeClr val="folHlink"/>
                  </a:solidFill>
                </a:rPr>
                <a:t>Order</a:t>
              </a:r>
            </a:p>
          </p:txBody>
        </p:sp>
        <p:sp>
          <p:nvSpPr>
            <p:cNvPr id="985094" name="Rectangle 6"/>
            <p:cNvSpPr>
              <a:spLocks noChangeArrowheads="1"/>
            </p:cNvSpPr>
            <p:nvPr/>
          </p:nvSpPr>
          <p:spPr bwMode="auto">
            <a:xfrm>
              <a:off x="3843" y="2884"/>
              <a:ext cx="1816" cy="760"/>
            </a:xfrm>
            <a:prstGeom prst="rect">
              <a:avLst/>
            </a:prstGeom>
            <a:solidFill>
              <a:srgbClr val="99FFCC"/>
            </a:solidFill>
            <a:ln w="12700">
              <a:solidFill>
                <a:schemeClr val="tx1"/>
              </a:solidFill>
              <a:miter lim="800000"/>
              <a:headEnd/>
              <a:tailEnd/>
            </a:ln>
            <a:effectLst/>
          </p:spPr>
          <p:txBody>
            <a:bodyPr wrap="none" lIns="92075" tIns="46038" rIns="92075" bIns="46038"/>
            <a:lstStyle/>
            <a:p>
              <a:pPr>
                <a:tabLst>
                  <a:tab pos="623888" algn="l"/>
                  <a:tab pos="1541463" algn="l"/>
                  <a:tab pos="2406650" algn="l"/>
                </a:tabLst>
              </a:pPr>
              <a:r>
                <a:rPr lang="en-US" sz="1600" u="sng">
                  <a:solidFill>
                    <a:schemeClr val="folHlink"/>
                  </a:solidFill>
                </a:rPr>
                <a:t>C#</a:t>
              </a:r>
              <a:r>
                <a:rPr lang="en-US" sz="1600">
                  <a:solidFill>
                    <a:schemeClr val="folHlink"/>
                  </a:solidFill>
                </a:rPr>
                <a:t>	Name	Phone	…</a:t>
              </a:r>
            </a:p>
            <a:p>
              <a:pPr>
                <a:tabLst>
                  <a:tab pos="623888" algn="l"/>
                  <a:tab pos="1541463" algn="l"/>
                  <a:tab pos="2406650" algn="l"/>
                </a:tabLst>
              </a:pPr>
              <a:r>
                <a:rPr lang="en-US" sz="1600">
                  <a:solidFill>
                    <a:schemeClr val="folHlink"/>
                  </a:solidFill>
                </a:rPr>
                <a:t>321	Jones	9983-</a:t>
              </a:r>
            </a:p>
            <a:p>
              <a:pPr>
                <a:tabLst>
                  <a:tab pos="623888" algn="l"/>
                  <a:tab pos="1541463" algn="l"/>
                  <a:tab pos="2406650" algn="l"/>
                </a:tabLst>
              </a:pPr>
              <a:r>
                <a:rPr lang="en-US" sz="1600">
                  <a:solidFill>
                    <a:schemeClr val="folHlink"/>
                  </a:solidFill>
                </a:rPr>
                <a:t>337	Sanchez	7738-</a:t>
              </a:r>
            </a:p>
            <a:p>
              <a:pPr>
                <a:tabLst>
                  <a:tab pos="623888" algn="l"/>
                  <a:tab pos="1541463" algn="l"/>
                  <a:tab pos="2406650" algn="l"/>
                </a:tabLst>
              </a:pPr>
              <a:r>
                <a:rPr lang="en-US" sz="1600">
                  <a:solidFill>
                    <a:schemeClr val="folHlink"/>
                  </a:solidFill>
                </a:rPr>
                <a:t>938	Carson	8738-</a:t>
              </a:r>
            </a:p>
          </p:txBody>
        </p:sp>
        <p:sp>
          <p:nvSpPr>
            <p:cNvPr id="985095" name="Rectangle 7"/>
            <p:cNvSpPr>
              <a:spLocks noChangeArrowheads="1"/>
            </p:cNvSpPr>
            <p:nvPr/>
          </p:nvSpPr>
          <p:spPr bwMode="auto">
            <a:xfrm>
              <a:off x="4021" y="2673"/>
              <a:ext cx="788" cy="231"/>
            </a:xfrm>
            <a:prstGeom prst="rect">
              <a:avLst/>
            </a:prstGeom>
            <a:noFill/>
            <a:ln w="9525">
              <a:noFill/>
              <a:miter lim="800000"/>
              <a:headEnd/>
              <a:tailEnd/>
            </a:ln>
            <a:effectLst/>
          </p:spPr>
          <p:txBody>
            <a:bodyPr wrap="none" lIns="92075" tIns="46038" rIns="92075" bIns="46038">
              <a:spAutoFit/>
            </a:bodyPr>
            <a:lstStyle/>
            <a:p>
              <a:r>
                <a:rPr lang="en-US" sz="1800">
                  <a:solidFill>
                    <a:schemeClr val="folHlink"/>
                  </a:solidFill>
                </a:rPr>
                <a:t>Customer</a:t>
              </a:r>
            </a:p>
          </p:txBody>
        </p:sp>
        <p:sp>
          <p:nvSpPr>
            <p:cNvPr id="985096" name="Freeform 8"/>
            <p:cNvSpPr>
              <a:spLocks/>
            </p:cNvSpPr>
            <p:nvPr/>
          </p:nvSpPr>
          <p:spPr bwMode="auto">
            <a:xfrm>
              <a:off x="3647" y="1824"/>
              <a:ext cx="1009" cy="1537"/>
            </a:xfrm>
            <a:custGeom>
              <a:avLst/>
              <a:gdLst/>
              <a:ahLst/>
              <a:cxnLst>
                <a:cxn ang="0">
                  <a:pos x="1008" y="0"/>
                </a:cxn>
                <a:cxn ang="0">
                  <a:pos x="0" y="768"/>
                </a:cxn>
                <a:cxn ang="0">
                  <a:pos x="0" y="1536"/>
                </a:cxn>
                <a:cxn ang="0">
                  <a:pos x="192" y="1536"/>
                </a:cxn>
              </a:cxnLst>
              <a:rect l="0" t="0" r="r" b="b"/>
              <a:pathLst>
                <a:path w="1009" h="1537">
                  <a:moveTo>
                    <a:pt x="1008" y="0"/>
                  </a:moveTo>
                  <a:lnTo>
                    <a:pt x="0" y="768"/>
                  </a:lnTo>
                  <a:lnTo>
                    <a:pt x="0" y="1536"/>
                  </a:lnTo>
                  <a:lnTo>
                    <a:pt x="192" y="1536"/>
                  </a:lnTo>
                </a:path>
              </a:pathLst>
            </a:custGeom>
            <a:noFill/>
            <a:ln w="12700" cap="rnd" cmpd="sng">
              <a:solidFill>
                <a:schemeClr val="tx2"/>
              </a:solidFill>
              <a:prstDash val="solid"/>
              <a:round/>
              <a:headEnd type="none" w="sm" len="sm"/>
              <a:tailEnd type="stealth" w="med" len="lg"/>
            </a:ln>
            <a:effectLst/>
          </p:spPr>
          <p:txBody>
            <a:bodyPr/>
            <a:lstStyle/>
            <a:p>
              <a:endParaRPr lang="en-US"/>
            </a:p>
          </p:txBody>
        </p:sp>
        <p:sp>
          <p:nvSpPr>
            <p:cNvPr id="985097" name="Rectangle 9"/>
            <p:cNvSpPr>
              <a:spLocks noChangeArrowheads="1"/>
            </p:cNvSpPr>
            <p:nvPr/>
          </p:nvSpPr>
          <p:spPr bwMode="auto">
            <a:xfrm>
              <a:off x="4165" y="2159"/>
              <a:ext cx="1056" cy="366"/>
            </a:xfrm>
            <a:prstGeom prst="rect">
              <a:avLst/>
            </a:prstGeom>
            <a:noFill/>
            <a:ln w="9525">
              <a:noFill/>
              <a:miter lim="800000"/>
              <a:headEnd/>
              <a:tailEnd/>
            </a:ln>
            <a:effectLst/>
          </p:spPr>
          <p:txBody>
            <a:bodyPr wrap="none" lIns="92075" tIns="46038" rIns="92075" bIns="46038">
              <a:spAutoFit/>
            </a:bodyPr>
            <a:lstStyle/>
            <a:p>
              <a:r>
                <a:rPr lang="en-US" sz="1600">
                  <a:solidFill>
                    <a:schemeClr val="tx2"/>
                  </a:solidFill>
                </a:rPr>
                <a:t>No data for this</a:t>
              </a:r>
            </a:p>
            <a:p>
              <a:r>
                <a:rPr lang="en-US" sz="1600">
                  <a:solidFill>
                    <a:schemeClr val="tx2"/>
                  </a:solidFill>
                </a:rPr>
                <a:t>customer yet!</a:t>
              </a:r>
            </a:p>
          </p:txBody>
        </p:sp>
      </p:grpSp>
    </p:spTree>
  </p:cSld>
  <p:clrMapOvr>
    <a:masterClrMapping/>
  </p:clrMapOvr>
</p:sld>
</file>

<file path=ppt/theme/theme1.xml><?xml version="1.0" encoding="utf-8"?>
<a:theme xmlns:a="http://schemas.openxmlformats.org/drawingml/2006/main" name="IS 240 Class Notes">
  <a:themeElements>
    <a:clrScheme name="IS 240 Class Notes 9">
      <a:dk1>
        <a:srgbClr val="000000"/>
      </a:dk1>
      <a:lt1>
        <a:srgbClr val="FFFFFF"/>
      </a:lt1>
      <a:dk2>
        <a:srgbClr val="800000"/>
      </a:dk2>
      <a:lt2>
        <a:srgbClr val="A0A0A0"/>
      </a:lt2>
      <a:accent1>
        <a:srgbClr val="FFFFFF"/>
      </a:accent1>
      <a:accent2>
        <a:srgbClr val="0000FF"/>
      </a:accent2>
      <a:accent3>
        <a:srgbClr val="FFFFFF"/>
      </a:accent3>
      <a:accent4>
        <a:srgbClr val="000000"/>
      </a:accent4>
      <a:accent5>
        <a:srgbClr val="FFFFFF"/>
      </a:accent5>
      <a:accent6>
        <a:srgbClr val="0000E7"/>
      </a:accent6>
      <a:hlink>
        <a:srgbClr val="000000"/>
      </a:hlink>
      <a:folHlink>
        <a:srgbClr val="000000"/>
      </a:folHlink>
    </a:clrScheme>
    <a:fontScheme name="IS 240 Class Notes">
      <a:majorFont>
        <a:latin typeface="Bookman Old Style"/>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2"/>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2"/>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Arial" charset="0"/>
          </a:defRPr>
        </a:defPPr>
      </a:lstStyle>
    </a:lnDef>
  </a:objectDefaults>
  <a:extraClrSchemeLst>
    <a:extraClrScheme>
      <a:clrScheme name="IS 240 Class Note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S 240 Class Note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IS 240 Class Note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S 240 Class Note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S 240 Class Note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S 240 Class Note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IS 240 Class Note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IS 240 Class Notes 8">
        <a:dk1>
          <a:srgbClr val="000000"/>
        </a:dk1>
        <a:lt1>
          <a:srgbClr val="FFFFFF"/>
        </a:lt1>
        <a:dk2>
          <a:srgbClr val="FF0000"/>
        </a:dk2>
        <a:lt2>
          <a:srgbClr val="A0A0A0"/>
        </a:lt2>
        <a:accent1>
          <a:srgbClr val="FFFFFF"/>
        </a:accent1>
        <a:accent2>
          <a:srgbClr val="0000FF"/>
        </a:accent2>
        <a:accent3>
          <a:srgbClr val="FFFFFF"/>
        </a:accent3>
        <a:accent4>
          <a:srgbClr val="000000"/>
        </a:accent4>
        <a:accent5>
          <a:srgbClr val="FFFFFF"/>
        </a:accent5>
        <a:accent6>
          <a:srgbClr val="0000E7"/>
        </a:accent6>
        <a:hlink>
          <a:srgbClr val="000000"/>
        </a:hlink>
        <a:folHlink>
          <a:srgbClr val="000000"/>
        </a:folHlink>
      </a:clrScheme>
      <a:clrMap bg1="lt1" tx1="dk1" bg2="lt2" tx2="dk2" accent1="accent1" accent2="accent2" accent3="accent3" accent4="accent4" accent5="accent5" accent6="accent6" hlink="hlink" folHlink="folHlink"/>
    </a:extraClrScheme>
    <a:extraClrScheme>
      <a:clrScheme name="IS 240 Class Notes 9">
        <a:dk1>
          <a:srgbClr val="000000"/>
        </a:dk1>
        <a:lt1>
          <a:srgbClr val="FFFFFF"/>
        </a:lt1>
        <a:dk2>
          <a:srgbClr val="800000"/>
        </a:dk2>
        <a:lt2>
          <a:srgbClr val="A0A0A0"/>
        </a:lt2>
        <a:accent1>
          <a:srgbClr val="FFFFFF"/>
        </a:accent1>
        <a:accent2>
          <a:srgbClr val="0000FF"/>
        </a:accent2>
        <a:accent3>
          <a:srgbClr val="FFFFFF"/>
        </a:accent3>
        <a:accent4>
          <a:srgbClr val="000000"/>
        </a:accent4>
        <a:accent5>
          <a:srgbClr val="FFFFFF"/>
        </a:accent5>
        <a:accent6>
          <a:srgbClr val="0000E7"/>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IS 240 Class Notes</Template>
  <TotalTime>1656</TotalTime>
  <Words>6077</Words>
  <Application>Microsoft Office PowerPoint</Application>
  <PresentationFormat>On-screen Show (4:3)</PresentationFormat>
  <Paragraphs>1131</Paragraphs>
  <Slides>65</Slides>
  <Notes>65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65</vt:i4>
      </vt:variant>
    </vt:vector>
  </HeadingPairs>
  <TitlesOfParts>
    <vt:vector size="73" baseType="lpstr">
      <vt:lpstr>Arial</vt:lpstr>
      <vt:lpstr>Bookman Old Style</vt:lpstr>
      <vt:lpstr>Garamond</vt:lpstr>
      <vt:lpstr>Times New Roman</vt:lpstr>
      <vt:lpstr>Wingdings</vt:lpstr>
      <vt:lpstr>IS 240 Class Notes</vt:lpstr>
      <vt:lpstr>Document</vt:lpstr>
      <vt:lpstr>Equation</vt:lpstr>
      <vt:lpstr>Data Normalization (2)</vt:lpstr>
      <vt:lpstr>Don’t Panic!</vt:lpstr>
      <vt:lpstr>Overview of Today’s Work</vt:lpstr>
      <vt:lpstr>Boyce-Codd Normal Form (BCNF)</vt:lpstr>
      <vt:lpstr>Fourth Normal Form (Keys)</vt:lpstr>
      <vt:lpstr>Domain-Key Normal Form (DKNF)</vt:lpstr>
      <vt:lpstr>DKNF Examples</vt:lpstr>
      <vt:lpstr>DKNF Examples</vt:lpstr>
      <vt:lpstr>Data Rules and Integrity</vt:lpstr>
      <vt:lpstr>Effect of Business Rules</vt:lpstr>
      <vt:lpstr>Business Rules 1</vt:lpstr>
      <vt:lpstr>Business Rules 2</vt:lpstr>
      <vt:lpstr>Business Rules 2: Normalized</vt:lpstr>
      <vt:lpstr>Converting a Class Diagram to Normalized Tables</vt:lpstr>
      <vt:lpstr>One-to-Many Relationships</vt:lpstr>
      <vt:lpstr>One-to-Many Sample Data</vt:lpstr>
      <vt:lpstr>Many-to-Many Relationships</vt:lpstr>
      <vt:lpstr>Many-to-Many Sample Data</vt:lpstr>
      <vt:lpstr>N-ary Associations</vt:lpstr>
      <vt:lpstr>Composition</vt:lpstr>
      <vt:lpstr>Generalization or Subtypes</vt:lpstr>
      <vt:lpstr>Subtypes Sample Data</vt:lpstr>
      <vt:lpstr>Recursive Relationships</vt:lpstr>
      <vt:lpstr>Normalization Examples</vt:lpstr>
      <vt:lpstr>Multiple Views &amp; View Integration</vt:lpstr>
      <vt:lpstr>The Pet Store: Sales Form</vt:lpstr>
      <vt:lpstr>The Pet Store: Purchase Animals</vt:lpstr>
      <vt:lpstr>The Pet Store: Purchase Merchandise</vt:lpstr>
      <vt:lpstr>Pet Store Normalization</vt:lpstr>
      <vt:lpstr>Pet Store View Integration</vt:lpstr>
      <vt:lpstr>Pet Store Class Diagram</vt:lpstr>
      <vt:lpstr>Rolling Thunder Integration Example</vt:lpstr>
      <vt:lpstr>Initial Tables for Bicycle Assembly</vt:lpstr>
      <vt:lpstr>Rolling Thunder: Purchase Order</vt:lpstr>
      <vt:lpstr>RT Purchase Order: Initial Tables</vt:lpstr>
      <vt:lpstr>Rolling Thunder: Transactions</vt:lpstr>
      <vt:lpstr>RT Transactions: Initial Tables</vt:lpstr>
      <vt:lpstr>Rolling Thunder: Components</vt:lpstr>
      <vt:lpstr>RT Components: Initial Tables</vt:lpstr>
      <vt:lpstr>RT: Integrating Tables</vt:lpstr>
      <vt:lpstr>RT Example: Integrated Tables</vt:lpstr>
      <vt:lpstr>Rolling Thunder Tables</vt:lpstr>
      <vt:lpstr>View Integration (FEMA Example 1)</vt:lpstr>
      <vt:lpstr>View Integration (FEMA Example 2)</vt:lpstr>
      <vt:lpstr>View Integration (FEMA Example 3)</vt:lpstr>
      <vt:lpstr>View Integration (FEMA Example 3a)</vt:lpstr>
      <vt:lpstr>View Integration (FEMA Example 4)</vt:lpstr>
      <vt:lpstr>View Integration (FEMA Example 4a)</vt:lpstr>
      <vt:lpstr>DBMS Table Definition</vt:lpstr>
      <vt:lpstr>Table Definition in Access</vt:lpstr>
      <vt:lpstr>Data Volume</vt:lpstr>
      <vt:lpstr>Data Volume Example</vt:lpstr>
      <vt:lpstr>Appendices</vt:lpstr>
      <vt:lpstr>Appendix: Formal Definitions: Terms</vt:lpstr>
      <vt:lpstr>Appendix: Functional Dependency</vt:lpstr>
      <vt:lpstr>Appendix: Keys</vt:lpstr>
      <vt:lpstr>Appendix: First Normal Form</vt:lpstr>
      <vt:lpstr>Appendix: Second Normal Form</vt:lpstr>
      <vt:lpstr>Appendix: Transitive Dependency</vt:lpstr>
      <vt:lpstr>Appendix: Third Normal Form</vt:lpstr>
      <vt:lpstr>Appendix: Boyce-Codd Normal Form</vt:lpstr>
      <vt:lpstr>Appendix: Multi-Valued Dependency</vt:lpstr>
      <vt:lpstr>Appendix: Fourth Normal Form</vt:lpstr>
      <vt:lpstr>HOMEWORK</vt:lpstr>
      <vt:lpstr>DISCUSSION</vt:lpstr>
    </vt:vector>
  </TitlesOfParts>
  <Manager>Peter R. Stephenson</Manager>
  <Company>Norwich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Normalization (2)</dc:title>
  <dc:subject>IS 240 Lecture #5</dc:subject>
  <dc:creator>Michel E. Kabay, PhD, CISSP-ISSMP</dc:creator>
  <cp:keywords/>
  <dc:description>Updated 2010-02-06</dc:description>
  <cp:lastModifiedBy>Mich Kabay</cp:lastModifiedBy>
  <cp:revision>14</cp:revision>
  <cp:lastPrinted>2000-03-28T00:08:39Z</cp:lastPrinted>
  <dcterms:created xsi:type="dcterms:W3CDTF">2007-02-05T19:09:22Z</dcterms:created>
  <dcterms:modified xsi:type="dcterms:W3CDTF">2021-02-05T19:56:14Z</dcterms:modified>
  <cp:category/>
</cp:coreProperties>
</file>