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3"/>
  </p:notesMasterIdLst>
  <p:handoutMasterIdLst>
    <p:handoutMasterId r:id="rId34"/>
  </p:handoutMasterIdLst>
  <p:sldIdLst>
    <p:sldId id="257" r:id="rId2"/>
    <p:sldId id="599" r:id="rId3"/>
    <p:sldId id="600" r:id="rId4"/>
    <p:sldId id="603" r:id="rId5"/>
    <p:sldId id="604" r:id="rId6"/>
    <p:sldId id="605" r:id="rId7"/>
    <p:sldId id="606" r:id="rId8"/>
    <p:sldId id="607" r:id="rId9"/>
    <p:sldId id="608" r:id="rId10"/>
    <p:sldId id="609" r:id="rId11"/>
    <p:sldId id="610" r:id="rId12"/>
    <p:sldId id="611" r:id="rId13"/>
    <p:sldId id="612" r:id="rId14"/>
    <p:sldId id="613" r:id="rId15"/>
    <p:sldId id="614" r:id="rId16"/>
    <p:sldId id="615" r:id="rId17"/>
    <p:sldId id="616" r:id="rId18"/>
    <p:sldId id="617" r:id="rId19"/>
    <p:sldId id="618" r:id="rId20"/>
    <p:sldId id="619" r:id="rId21"/>
    <p:sldId id="620" r:id="rId22"/>
    <p:sldId id="621" r:id="rId23"/>
    <p:sldId id="622" r:id="rId24"/>
    <p:sldId id="623" r:id="rId25"/>
    <p:sldId id="624" r:id="rId26"/>
    <p:sldId id="625" r:id="rId27"/>
    <p:sldId id="626" r:id="rId28"/>
    <p:sldId id="628" r:id="rId29"/>
    <p:sldId id="630" r:id="rId30"/>
    <p:sldId id="631" r:id="rId31"/>
    <p:sldId id="578" r:id="rId32"/>
  </p:sldIdLst>
  <p:sldSz cx="9144000" cy="6858000" type="screen4x3"/>
  <p:notesSz cx="7315200" cy="9601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009900"/>
    <a:srgbClr val="FFCC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9" autoAdjust="0"/>
    <p:restoredTop sz="86393" autoAdjust="0"/>
  </p:normalViewPr>
  <p:slideViewPr>
    <p:cSldViewPr>
      <p:cViewPr varScale="1">
        <p:scale>
          <a:sx n="76" d="100"/>
          <a:sy n="76" d="100"/>
        </p:scale>
        <p:origin x="-7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86"/>
    </p:cViewPr>
  </p:sorterViewPr>
  <p:notesViewPr>
    <p:cSldViewPr>
      <p:cViewPr varScale="1">
        <p:scale>
          <a:sx n="88" d="100"/>
          <a:sy n="88" d="100"/>
        </p:scale>
        <p:origin x="-2304" y="-10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457200"/>
            <a:ext cx="7315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>
              <a:defRPr sz="1200" b="0" i="1">
                <a:latin typeface="Times New Roman" charset="0"/>
              </a:defRPr>
            </a:lvl1pPr>
          </a:lstStyle>
          <a:p>
            <a:r>
              <a:rPr lang="fr-CA"/>
              <a:t>IS 240 Class Notes</a:t>
            </a:r>
            <a:endParaRPr lang="en-US"/>
          </a:p>
        </p:txBody>
      </p:sp>
      <p:sp>
        <p:nvSpPr>
          <p:cNvPr id="503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5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>
              <a:defRPr sz="1200" b="0" i="1">
                <a:latin typeface="Times New Roman" charset="0"/>
              </a:defRPr>
            </a:lvl1pPr>
          </a:lstStyle>
          <a:p>
            <a:r>
              <a:rPr lang="fr-CA"/>
              <a:t>Copyright © 2007 M. E. Kabay                             </a:t>
            </a:r>
            <a:fld id="{A78D562D-502A-40AA-9A9E-19C5A3A57364}" type="slidenum">
              <a:rPr lang="en-US"/>
              <a:pPr/>
              <a:t>‹#›</a:t>
            </a:fld>
            <a:r>
              <a:rPr lang="fr-CA"/>
              <a:t>                                              All rights reserved.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8041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219200" y="239713"/>
            <a:ext cx="4876800" cy="239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defTabSz="965200">
              <a:defRPr sz="1300" b="0" i="1">
                <a:latin typeface="Garamond" pitchFamily="18" charset="0"/>
              </a:defRPr>
            </a:lvl1pPr>
          </a:lstStyle>
          <a:p>
            <a:r>
              <a:rPr lang="en-US"/>
              <a:t>IS 340  Class Notes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38238" y="4572000"/>
            <a:ext cx="5038725" cy="4319588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138238" y="9121775"/>
            <a:ext cx="5038725" cy="239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algn="l" defTabSz="965200">
              <a:defRPr sz="1000" b="0" i="1">
                <a:latin typeface="Garamond" pitchFamily="18" charset="0"/>
              </a:defRPr>
            </a:lvl1pPr>
          </a:lstStyle>
          <a:p>
            <a:r>
              <a:rPr lang="en-US"/>
              <a:t>Copyright © 2004 M. E. Kabay. All rights reserved.                                                                  Page </a:t>
            </a:r>
            <a:fld id="{DC348250-33E1-4B12-ACC3-6975105521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6396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1143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228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3429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78181A71-C87B-4AEC-8D9E-983A2470F53E}" type="slidenum">
              <a:rPr lang="en-US"/>
              <a:pPr/>
              <a:t>1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238" y="4964113"/>
            <a:ext cx="5038725" cy="3927475"/>
          </a:xfrm>
          <a:ln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Class Notes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2C543543-E1DD-4E10-B5FC-BAD7C7AA9DFA}" type="slidenum">
              <a:rPr lang="en-US"/>
              <a:pPr/>
              <a:t>10</a:t>
            </a:fld>
            <a:endParaRPr lang="en-US"/>
          </a:p>
        </p:txBody>
      </p:sp>
      <p:sp>
        <p:nvSpPr>
          <p:cNvPr id="1075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2662" cy="3594100"/>
          </a:xfrm>
          <a:ln/>
        </p:spPr>
      </p:sp>
      <p:sp>
        <p:nvSpPr>
          <p:cNvPr id="1075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9963" y="4560888"/>
            <a:ext cx="5375275" cy="4327525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C55395FD-ED62-4C2D-B8EA-D13D35D761F4}" type="slidenum">
              <a:rPr lang="en-US"/>
              <a:pPr/>
              <a:t>11</a:t>
            </a:fld>
            <a:endParaRPr lang="en-US"/>
          </a:p>
        </p:txBody>
      </p:sp>
      <p:sp>
        <p:nvSpPr>
          <p:cNvPr id="107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2662" cy="3594100"/>
          </a:xfrm>
          <a:ln/>
        </p:spPr>
      </p:sp>
      <p:sp>
        <p:nvSpPr>
          <p:cNvPr id="1077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9963" y="4560888"/>
            <a:ext cx="5375275" cy="4327525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EBDC030A-47AB-4E7F-B7D6-0A4714884C32}" type="slidenum">
              <a:rPr lang="en-US"/>
              <a:pPr/>
              <a:t>12</a:t>
            </a:fld>
            <a:endParaRPr lang="en-US"/>
          </a:p>
        </p:txBody>
      </p:sp>
      <p:sp>
        <p:nvSpPr>
          <p:cNvPr id="1079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2662" cy="3594100"/>
          </a:xfrm>
          <a:ln/>
        </p:spPr>
      </p:sp>
      <p:sp>
        <p:nvSpPr>
          <p:cNvPr id="107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9963" y="4560888"/>
            <a:ext cx="5375275" cy="4327525"/>
          </a:xfrm>
          <a:ln>
            <a:headEnd/>
            <a:tailEnd/>
          </a:ln>
        </p:spPr>
        <p:txBody>
          <a:bodyPr/>
          <a:lstStyle/>
          <a:p>
            <a:r>
              <a:rPr lang="en-US"/>
              <a:t>REMIND JERRY POST TO ADD COLOR TO HIS ANIMAL TABLE HERE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5C081079-3D42-4A1F-9AD3-C47496A81FCA}" type="slidenum">
              <a:rPr lang="en-US"/>
              <a:pPr/>
              <a:t>13</a:t>
            </a:fld>
            <a:endParaRPr lang="en-US"/>
          </a:p>
        </p:txBody>
      </p:sp>
      <p:sp>
        <p:nvSpPr>
          <p:cNvPr id="108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2662" cy="3594100"/>
          </a:xfrm>
          <a:ln/>
        </p:spPr>
      </p:sp>
      <p:sp>
        <p:nvSpPr>
          <p:cNvPr id="1081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9963" y="4560888"/>
            <a:ext cx="5375275" cy="4327525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A5F7D5B3-ACBB-4627-A37E-9D8A65723513}" type="slidenum">
              <a:rPr lang="en-US"/>
              <a:pPr/>
              <a:t>14</a:t>
            </a:fld>
            <a:endParaRPr lang="en-US"/>
          </a:p>
        </p:txBody>
      </p:sp>
      <p:sp>
        <p:nvSpPr>
          <p:cNvPr id="108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2662" cy="3594100"/>
          </a:xfrm>
          <a:ln/>
        </p:spPr>
      </p:sp>
      <p:sp>
        <p:nvSpPr>
          <p:cNvPr id="1083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9963" y="4560888"/>
            <a:ext cx="5375275" cy="4327525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EB16E7F6-81B5-435F-A94E-FCEDB4BC5C44}" type="slidenum">
              <a:rPr lang="en-US"/>
              <a:pPr/>
              <a:t>15</a:t>
            </a:fld>
            <a:endParaRPr lang="en-US"/>
          </a:p>
        </p:txBody>
      </p:sp>
      <p:sp>
        <p:nvSpPr>
          <p:cNvPr id="108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2662" cy="3594100"/>
          </a:xfrm>
          <a:ln/>
        </p:spPr>
      </p:sp>
      <p:sp>
        <p:nvSpPr>
          <p:cNvPr id="1085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9963" y="4560888"/>
            <a:ext cx="5375275" cy="4327525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52274B8B-2C13-4A40-96C0-91AFB0892B2E}" type="slidenum">
              <a:rPr lang="en-US"/>
              <a:pPr/>
              <a:t>16</a:t>
            </a:fld>
            <a:endParaRPr lang="en-US"/>
          </a:p>
        </p:txBody>
      </p:sp>
      <p:sp>
        <p:nvSpPr>
          <p:cNvPr id="1087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2662" cy="3594100"/>
          </a:xfrm>
          <a:ln/>
        </p:spPr>
      </p:sp>
      <p:sp>
        <p:nvSpPr>
          <p:cNvPr id="1087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9963" y="4560888"/>
            <a:ext cx="5375275" cy="4327525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D9F628A8-0D52-44A9-A79A-B9E3B06567E6}" type="slidenum">
              <a:rPr lang="en-US"/>
              <a:pPr/>
              <a:t>17</a:t>
            </a:fld>
            <a:endParaRPr lang="en-US"/>
          </a:p>
        </p:txBody>
      </p:sp>
      <p:sp>
        <p:nvSpPr>
          <p:cNvPr id="108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2662" cy="3594100"/>
          </a:xfrm>
          <a:ln/>
        </p:spPr>
      </p:sp>
      <p:sp>
        <p:nvSpPr>
          <p:cNvPr id="108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9963" y="4560888"/>
            <a:ext cx="5375275" cy="4327525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F33A7512-FD79-4205-9088-D7002ECA60D0}" type="slidenum">
              <a:rPr lang="en-US"/>
              <a:pPr/>
              <a:t>18</a:t>
            </a:fld>
            <a:endParaRPr lang="en-US"/>
          </a:p>
        </p:txBody>
      </p:sp>
      <p:sp>
        <p:nvSpPr>
          <p:cNvPr id="109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2662" cy="3594100"/>
          </a:xfrm>
          <a:ln/>
        </p:spPr>
      </p:sp>
      <p:sp>
        <p:nvSpPr>
          <p:cNvPr id="1091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9963" y="4560888"/>
            <a:ext cx="5375275" cy="4327525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6EAD4477-DABD-4739-AAFA-AFE6B14FFDE0}" type="slidenum">
              <a:rPr lang="en-US"/>
              <a:pPr/>
              <a:t>19</a:t>
            </a:fld>
            <a:endParaRPr lang="en-US"/>
          </a:p>
        </p:txBody>
      </p:sp>
      <p:sp>
        <p:nvSpPr>
          <p:cNvPr id="1093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2662" cy="3594100"/>
          </a:xfrm>
          <a:ln/>
        </p:spPr>
      </p:sp>
      <p:sp>
        <p:nvSpPr>
          <p:cNvPr id="1093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9963" y="4560888"/>
            <a:ext cx="5375275" cy="4327525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5D5F5CEA-8AD3-4478-AE69-F4EB1046C2DC}" type="slidenum">
              <a:rPr lang="en-US"/>
              <a:pPr/>
              <a:t>2</a:t>
            </a:fld>
            <a:endParaRPr lang="en-US"/>
          </a:p>
        </p:txBody>
      </p:sp>
      <p:sp>
        <p:nvSpPr>
          <p:cNvPr id="1026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6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238" y="4560888"/>
            <a:ext cx="5038725" cy="4319587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BE5D09C1-0024-4008-8774-19A6489830FE}" type="slidenum">
              <a:rPr lang="en-US"/>
              <a:pPr/>
              <a:t>20</a:t>
            </a:fld>
            <a:endParaRPr lang="en-US"/>
          </a:p>
        </p:txBody>
      </p:sp>
      <p:sp>
        <p:nvSpPr>
          <p:cNvPr id="1095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2662" cy="3594100"/>
          </a:xfrm>
          <a:ln/>
        </p:spPr>
      </p:sp>
      <p:sp>
        <p:nvSpPr>
          <p:cNvPr id="109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9963" y="4560888"/>
            <a:ext cx="5375275" cy="4327525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D894A29E-236D-44CD-8568-2AD3CFCB51C1}" type="slidenum">
              <a:rPr lang="en-US"/>
              <a:pPr/>
              <a:t>21</a:t>
            </a:fld>
            <a:endParaRPr lang="en-US"/>
          </a:p>
        </p:txBody>
      </p:sp>
      <p:sp>
        <p:nvSpPr>
          <p:cNvPr id="1097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2662" cy="3594100"/>
          </a:xfrm>
          <a:ln/>
        </p:spPr>
      </p:sp>
      <p:sp>
        <p:nvSpPr>
          <p:cNvPr id="1097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9963" y="4560888"/>
            <a:ext cx="5375275" cy="4327525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902E234D-BFE6-4F50-A75F-E21F99D9B602}" type="slidenum">
              <a:rPr lang="en-US"/>
              <a:pPr/>
              <a:t>22</a:t>
            </a:fld>
            <a:endParaRPr lang="en-US"/>
          </a:p>
        </p:txBody>
      </p:sp>
      <p:sp>
        <p:nvSpPr>
          <p:cNvPr id="1099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2662" cy="3594100"/>
          </a:xfrm>
          <a:ln/>
        </p:spPr>
      </p:sp>
      <p:sp>
        <p:nvSpPr>
          <p:cNvPr id="1099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9963" y="4560888"/>
            <a:ext cx="5375275" cy="4327525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3367F02B-E39C-4A3C-807C-C6E8C34B90C9}" type="slidenum">
              <a:rPr lang="en-US"/>
              <a:pPr/>
              <a:t>23</a:t>
            </a:fld>
            <a:endParaRPr lang="en-US"/>
          </a:p>
        </p:txBody>
      </p:sp>
      <p:sp>
        <p:nvSpPr>
          <p:cNvPr id="1101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2662" cy="3594100"/>
          </a:xfrm>
          <a:ln/>
        </p:spPr>
      </p:sp>
      <p:sp>
        <p:nvSpPr>
          <p:cNvPr id="1101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9963" y="4560888"/>
            <a:ext cx="5375275" cy="4327525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1921C96E-3CC9-4E67-ADC3-30562FB367BD}" type="slidenum">
              <a:rPr lang="en-US"/>
              <a:pPr/>
              <a:t>24</a:t>
            </a:fld>
            <a:endParaRPr lang="en-US"/>
          </a:p>
        </p:txBody>
      </p:sp>
      <p:sp>
        <p:nvSpPr>
          <p:cNvPr id="1103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2662" cy="3594100"/>
          </a:xfrm>
          <a:ln/>
        </p:spPr>
      </p:sp>
      <p:sp>
        <p:nvSpPr>
          <p:cNvPr id="110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9963" y="4560888"/>
            <a:ext cx="5375275" cy="4327525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682D3890-9A23-4B58-9D92-35557FC86E69}" type="slidenum">
              <a:rPr lang="en-US"/>
              <a:pPr/>
              <a:t>25</a:t>
            </a:fld>
            <a:endParaRPr lang="en-US"/>
          </a:p>
        </p:txBody>
      </p:sp>
      <p:sp>
        <p:nvSpPr>
          <p:cNvPr id="1105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2662" cy="3594100"/>
          </a:xfrm>
          <a:ln/>
        </p:spPr>
      </p:sp>
      <p:sp>
        <p:nvSpPr>
          <p:cNvPr id="1105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9963" y="4560888"/>
            <a:ext cx="5375275" cy="4327525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400FEBCC-6C34-41F3-9F17-A5C632F7D4FC}" type="slidenum">
              <a:rPr lang="en-US"/>
              <a:pPr/>
              <a:t>26</a:t>
            </a:fld>
            <a:endParaRPr lang="en-US"/>
          </a:p>
        </p:txBody>
      </p:sp>
      <p:sp>
        <p:nvSpPr>
          <p:cNvPr id="1107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2662" cy="3594100"/>
          </a:xfrm>
          <a:ln/>
        </p:spPr>
      </p:sp>
      <p:sp>
        <p:nvSpPr>
          <p:cNvPr id="1107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9963" y="4560888"/>
            <a:ext cx="5375275" cy="4327525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C68A19ED-A46E-4FB1-AACD-44DB9CFAFD1A}" type="slidenum">
              <a:rPr lang="en-US"/>
              <a:pPr/>
              <a:t>27</a:t>
            </a:fld>
            <a:endParaRPr lang="en-US"/>
          </a:p>
        </p:txBody>
      </p:sp>
      <p:sp>
        <p:nvSpPr>
          <p:cNvPr id="1110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2662" cy="3594100"/>
          </a:xfrm>
          <a:ln/>
        </p:spPr>
      </p:sp>
      <p:sp>
        <p:nvSpPr>
          <p:cNvPr id="1110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9963" y="4560888"/>
            <a:ext cx="5375275" cy="4327525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FD8FFEAF-6167-45D9-B6B4-9A80C031F23C}" type="slidenum">
              <a:rPr lang="en-US"/>
              <a:pPr/>
              <a:t>28</a:t>
            </a:fld>
            <a:endParaRPr lang="en-US"/>
          </a:p>
        </p:txBody>
      </p:sp>
      <p:sp>
        <p:nvSpPr>
          <p:cNvPr id="111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2662" cy="3594100"/>
          </a:xfrm>
          <a:ln/>
        </p:spPr>
      </p:sp>
      <p:sp>
        <p:nvSpPr>
          <p:cNvPr id="111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9963" y="4560888"/>
            <a:ext cx="5375275" cy="4327525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EFE2B757-4C6D-46F2-976B-91DAC8EF8E26}" type="slidenum">
              <a:rPr lang="en-US"/>
              <a:pPr/>
              <a:t>29</a:t>
            </a:fld>
            <a:endParaRPr lang="en-US"/>
          </a:p>
        </p:txBody>
      </p:sp>
      <p:sp>
        <p:nvSpPr>
          <p:cNvPr id="113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2662" cy="3594100"/>
          </a:xfrm>
          <a:ln/>
        </p:spPr>
      </p:sp>
      <p:sp>
        <p:nvSpPr>
          <p:cNvPr id="1132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9963" y="4560888"/>
            <a:ext cx="5375275" cy="4327525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85977E8C-D351-4BF8-8435-8FF47203A7B1}" type="slidenum">
              <a:rPr lang="en-US"/>
              <a:pPr/>
              <a:t>3</a:t>
            </a:fld>
            <a:endParaRPr lang="en-US"/>
          </a:p>
        </p:txBody>
      </p:sp>
      <p:sp>
        <p:nvSpPr>
          <p:cNvPr id="1121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1283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073C1DEF-4D1D-4252-9178-2873D46FA4E7}" type="slidenum">
              <a:rPr lang="en-US"/>
              <a:pPr/>
              <a:t>30</a:t>
            </a:fld>
            <a:endParaRPr lang="en-US"/>
          </a:p>
        </p:txBody>
      </p:sp>
      <p:sp>
        <p:nvSpPr>
          <p:cNvPr id="1134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4595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BD72C862-21AD-42C2-AEBD-712A8C7879C9}" type="slidenum">
              <a:rPr lang="en-US"/>
              <a:pPr/>
              <a:t>31</a:t>
            </a:fld>
            <a:endParaRPr lang="en-US"/>
          </a:p>
        </p:txBody>
      </p:sp>
      <p:sp>
        <p:nvSpPr>
          <p:cNvPr id="74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8EB727B9-5CAD-4299-BBED-A03F9043A89B}" type="slidenum">
              <a:rPr lang="en-US"/>
              <a:pPr/>
              <a:t>4</a:t>
            </a:fld>
            <a:endParaRPr lang="en-US"/>
          </a:p>
        </p:txBody>
      </p:sp>
      <p:sp>
        <p:nvSpPr>
          <p:cNvPr id="1062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2662" cy="3594100"/>
          </a:xfrm>
          <a:ln/>
        </p:spPr>
      </p:sp>
      <p:sp>
        <p:nvSpPr>
          <p:cNvPr id="106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9963" y="4560888"/>
            <a:ext cx="5375275" cy="4327525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040094D0-443F-4577-9D9F-8E0D12903B12}" type="slidenum">
              <a:rPr lang="en-US"/>
              <a:pPr/>
              <a:t>5</a:t>
            </a:fld>
            <a:endParaRPr lang="en-US"/>
          </a:p>
        </p:txBody>
      </p:sp>
      <p:sp>
        <p:nvSpPr>
          <p:cNvPr id="1064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2662" cy="3594100"/>
          </a:xfrm>
          <a:ln/>
        </p:spPr>
      </p:sp>
      <p:sp>
        <p:nvSpPr>
          <p:cNvPr id="106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9963" y="4560888"/>
            <a:ext cx="5375275" cy="4327525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0E2487A6-2821-4F50-933D-5CD52E9ACE55}" type="slidenum">
              <a:rPr lang="en-US"/>
              <a:pPr/>
              <a:t>6</a:t>
            </a:fld>
            <a:endParaRPr lang="en-US"/>
          </a:p>
        </p:txBody>
      </p:sp>
      <p:sp>
        <p:nvSpPr>
          <p:cNvPr id="1067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2662" cy="3594100"/>
          </a:xfrm>
          <a:ln/>
        </p:spPr>
      </p:sp>
      <p:sp>
        <p:nvSpPr>
          <p:cNvPr id="106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9963" y="4560888"/>
            <a:ext cx="5375275" cy="4327525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FC1A454D-C022-4972-BE4A-64CDAC4E4D2D}" type="slidenum">
              <a:rPr lang="en-US"/>
              <a:pPr/>
              <a:t>7</a:t>
            </a:fld>
            <a:endParaRPr lang="en-US"/>
          </a:p>
        </p:txBody>
      </p:sp>
      <p:sp>
        <p:nvSpPr>
          <p:cNvPr id="106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2662" cy="3594100"/>
          </a:xfrm>
          <a:ln/>
        </p:spPr>
      </p:sp>
      <p:sp>
        <p:nvSpPr>
          <p:cNvPr id="1069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9963" y="4560888"/>
            <a:ext cx="5375275" cy="4327525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4F495919-DCCD-4098-828F-FFC64F784B68}" type="slidenum">
              <a:rPr lang="en-US"/>
              <a:pPr/>
              <a:t>8</a:t>
            </a:fld>
            <a:endParaRPr lang="en-US"/>
          </a:p>
        </p:txBody>
      </p:sp>
      <p:sp>
        <p:nvSpPr>
          <p:cNvPr id="1071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2662" cy="3594100"/>
          </a:xfrm>
          <a:ln/>
        </p:spPr>
      </p:sp>
      <p:sp>
        <p:nvSpPr>
          <p:cNvPr id="1071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9963" y="4560888"/>
            <a:ext cx="5375275" cy="4327525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6A14745D-14EF-4E1F-9CED-5820D6F3D6B8}" type="slidenum">
              <a:rPr lang="en-US"/>
              <a:pPr/>
              <a:t>9</a:t>
            </a:fld>
            <a:endParaRPr lang="en-US"/>
          </a:p>
        </p:txBody>
      </p:sp>
      <p:sp>
        <p:nvSpPr>
          <p:cNvPr id="107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2662" cy="3594100"/>
          </a:xfrm>
          <a:ln/>
        </p:spPr>
      </p:sp>
      <p:sp>
        <p:nvSpPr>
          <p:cNvPr id="1073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9963" y="4560888"/>
            <a:ext cx="5375275" cy="4327525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152400"/>
            <a:ext cx="17907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152400"/>
            <a:ext cx="52197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16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76400"/>
            <a:ext cx="3505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505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16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90600" y="1676400"/>
            <a:ext cx="7162800" cy="46482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76400"/>
            <a:ext cx="3505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505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8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5240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889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76400"/>
            <a:ext cx="7162800" cy="464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89860" name="Rectangle 4"/>
          <p:cNvSpPr>
            <a:spLocks noChangeArrowheads="1"/>
          </p:cNvSpPr>
          <p:nvPr/>
        </p:nvSpPr>
        <p:spPr bwMode="auto">
          <a:xfrm>
            <a:off x="0" y="6494463"/>
            <a:ext cx="4603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fld id="{FD589418-BFB8-48F4-9EEB-8EB08995922F}" type="slidenum">
              <a:rPr lang="en-US" sz="1800"/>
              <a:pPr algn="l"/>
              <a:t>‹#›</a:t>
            </a:fld>
            <a:endParaRPr lang="en-US" sz="1800"/>
          </a:p>
        </p:txBody>
      </p:sp>
      <p:sp>
        <p:nvSpPr>
          <p:cNvPr id="889861" name="Text Box 5"/>
          <p:cNvSpPr txBox="1">
            <a:spLocks noChangeArrowheads="1"/>
          </p:cNvSpPr>
          <p:nvPr/>
        </p:nvSpPr>
        <p:spPr bwMode="auto">
          <a:xfrm>
            <a:off x="8839200" y="1524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endParaRPr lang="en-US" sz="2400" b="0">
              <a:latin typeface="Times New Roman" charset="0"/>
            </a:endParaRPr>
          </a:p>
        </p:txBody>
      </p:sp>
      <p:sp>
        <p:nvSpPr>
          <p:cNvPr id="889863" name="Text Box 7"/>
          <p:cNvSpPr txBox="1">
            <a:spLocks noChangeArrowheads="1"/>
          </p:cNvSpPr>
          <p:nvPr/>
        </p:nvSpPr>
        <p:spPr bwMode="auto">
          <a:xfrm>
            <a:off x="3030538" y="6643688"/>
            <a:ext cx="3167855" cy="21544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800" b="0" i="1" dirty="0"/>
              <a:t>Copyright © 2010 Jerry Post &amp; M. E. Kabay.  All rights reserved.</a:t>
            </a:r>
          </a:p>
        </p:txBody>
      </p:sp>
      <p:pic>
        <p:nvPicPr>
          <p:cNvPr id="889866" name="Picture 10" descr="NWU_2c_stacked_logo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696200" y="0"/>
            <a:ext cx="1447800" cy="12652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xStyles>
    <p:titleStyle>
      <a:lvl1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+mj-lt"/>
          <a:ea typeface="+mj-ea"/>
          <a:cs typeface="+mj-cs"/>
        </a:defRPr>
      </a:lvl1pPr>
      <a:lvl2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2pPr>
      <a:lvl3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3pPr>
      <a:lvl4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4pPr>
      <a:lvl5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5pPr>
      <a:lvl6pPr marL="4572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6pPr>
      <a:lvl7pPr marL="9144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7pPr>
      <a:lvl8pPr marL="13716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8pPr>
      <a:lvl9pPr marL="18288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q"/>
        <a:defRPr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ü"/>
        <a:defRPr sz="2400"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§"/>
        <a:defRPr sz="2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kabay@norwich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2.norwich.edu/mkabay/courses/academic/norwich/is240/index.htm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2819400"/>
          </a:xfrm>
        </p:spPr>
        <p:txBody>
          <a:bodyPr/>
          <a:lstStyle/>
          <a:p>
            <a:pPr algn="ctr"/>
            <a:r>
              <a:rPr lang="en-US" sz="9600"/>
              <a:t>Queries: </a:t>
            </a:r>
            <a:br>
              <a:rPr lang="en-US" sz="9600"/>
            </a:br>
            <a:r>
              <a:rPr lang="en-US" sz="9600"/>
              <a:t>Part 1 of 2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3429000"/>
            <a:ext cx="9144000" cy="30480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4000" dirty="0"/>
              <a:t>IS240 – DBMS</a:t>
            </a:r>
          </a:p>
          <a:p>
            <a:pPr algn="ctr">
              <a:buFont typeface="Wingdings" pitchFamily="2" charset="2"/>
              <a:buNone/>
            </a:pPr>
            <a:r>
              <a:rPr lang="en-US" sz="3600" dirty="0"/>
              <a:t>Lecture # 6 – 2010-02-13</a:t>
            </a:r>
          </a:p>
          <a:p>
            <a:pPr algn="ctr">
              <a:buFont typeface="Wingdings" pitchFamily="2" charset="2"/>
              <a:buNone/>
            </a:pPr>
            <a:r>
              <a:rPr lang="en-US" dirty="0"/>
              <a:t>M. E. Kabay, PhD, CISSP-ISSMP</a:t>
            </a:r>
          </a:p>
          <a:p>
            <a:pPr algn="ctr">
              <a:buFont typeface="Wingdings" pitchFamily="2" charset="2"/>
              <a:buNone/>
            </a:pPr>
            <a:r>
              <a:rPr lang="en-US" sz="2000" dirty="0"/>
              <a:t>Assoc. Prof. Information Assurance</a:t>
            </a:r>
            <a:br>
              <a:rPr lang="en-US" sz="2000" dirty="0"/>
            </a:br>
            <a:r>
              <a:rPr lang="en-US" sz="2000" dirty="0"/>
              <a:t>School of Business &amp; Management, Norwich University </a:t>
            </a:r>
          </a:p>
          <a:p>
            <a:pPr algn="ctr">
              <a:buFont typeface="Wingdings" pitchFamily="2" charset="2"/>
              <a:buNone/>
            </a:pPr>
            <a:r>
              <a:rPr lang="en-US" sz="2000" dirty="0">
                <a:hlinkClick r:id="rId3"/>
              </a:rPr>
              <a:t>mailto:mkabay@norwich.edu</a:t>
            </a:r>
            <a:r>
              <a:rPr lang="en-US" sz="2000" dirty="0"/>
              <a:t>                                  V: 802.479.7937</a:t>
            </a:r>
          </a:p>
          <a:p>
            <a:pPr algn="ctr">
              <a:buFont typeface="Wingdings" pitchFamily="2" charset="2"/>
              <a:buNone/>
            </a:pPr>
            <a:endParaRPr lang="en-US" sz="2000" dirty="0"/>
          </a:p>
        </p:txBody>
      </p:sp>
    </p:spTree>
  </p:cSld>
  <p:clrMapOvr>
    <a:masterClrMapping/>
  </p:clrMapOvr>
  <p:transition advTm="8940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1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ORDER BY</a:t>
            </a:r>
          </a:p>
        </p:txBody>
      </p:sp>
      <p:grpSp>
        <p:nvGrpSpPr>
          <p:cNvPr id="1074217" name="Group 41"/>
          <p:cNvGrpSpPr>
            <a:grpSpLocks/>
          </p:cNvGrpSpPr>
          <p:nvPr/>
        </p:nvGrpSpPr>
        <p:grpSpPr bwMode="auto">
          <a:xfrm>
            <a:off x="914400" y="1143000"/>
            <a:ext cx="7620000" cy="5110163"/>
            <a:chOff x="912" y="576"/>
            <a:chExt cx="4800" cy="3219"/>
          </a:xfrm>
        </p:grpSpPr>
        <p:sp>
          <p:nvSpPr>
            <p:cNvPr id="1074179" name="Rectangle 3"/>
            <p:cNvSpPr>
              <a:spLocks noChangeArrowheads="1"/>
            </p:cNvSpPr>
            <p:nvPr/>
          </p:nvSpPr>
          <p:spPr bwMode="auto">
            <a:xfrm>
              <a:off x="1197" y="576"/>
              <a:ext cx="2594" cy="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algn="l">
                <a:tabLst>
                  <a:tab pos="1377950" algn="l"/>
                </a:tabLst>
              </a:pPr>
              <a:r>
                <a:rPr lang="en-US" sz="1800" b="0">
                  <a:solidFill>
                    <a:srgbClr val="0000FF"/>
                  </a:solidFill>
                </a:rPr>
                <a:t>SELECT	columns</a:t>
              </a:r>
            </a:p>
            <a:p>
              <a:pPr algn="l">
                <a:tabLst>
                  <a:tab pos="1377950" algn="l"/>
                </a:tabLst>
              </a:pPr>
              <a:r>
                <a:rPr lang="en-US" sz="1800" b="0">
                  <a:solidFill>
                    <a:srgbClr val="0000FF"/>
                  </a:solidFill>
                </a:rPr>
                <a:t>FROM	tables</a:t>
              </a:r>
            </a:p>
            <a:p>
              <a:pPr algn="l">
                <a:tabLst>
                  <a:tab pos="1377950" algn="l"/>
                </a:tabLst>
              </a:pPr>
              <a:r>
                <a:rPr lang="en-US" sz="1800" b="0">
                  <a:solidFill>
                    <a:srgbClr val="0000FF"/>
                  </a:solidFill>
                </a:rPr>
                <a:t>JOIN	join columns</a:t>
              </a:r>
            </a:p>
            <a:p>
              <a:pPr algn="l">
                <a:tabLst>
                  <a:tab pos="1377950" algn="l"/>
                </a:tabLst>
              </a:pPr>
              <a:r>
                <a:rPr lang="en-US" sz="1800" b="0">
                  <a:solidFill>
                    <a:srgbClr val="0000FF"/>
                  </a:solidFill>
                </a:rPr>
                <a:t>WHERE	conditions</a:t>
              </a:r>
            </a:p>
            <a:p>
              <a:pPr algn="l">
                <a:tabLst>
                  <a:tab pos="1377950" algn="l"/>
                </a:tabLst>
              </a:pPr>
              <a:r>
                <a:rPr lang="en-US" sz="1800" b="0">
                  <a:solidFill>
                    <a:srgbClr val="0000FF"/>
                  </a:solidFill>
                </a:rPr>
                <a:t>ORDER BY	columns (ASC DESC)</a:t>
              </a:r>
            </a:p>
          </p:txBody>
        </p:sp>
        <p:sp>
          <p:nvSpPr>
            <p:cNvPr id="1074180" name="Rectangle 4"/>
            <p:cNvSpPr>
              <a:spLocks noChangeArrowheads="1"/>
            </p:cNvSpPr>
            <p:nvPr/>
          </p:nvSpPr>
          <p:spPr bwMode="auto">
            <a:xfrm>
              <a:off x="1632" y="1728"/>
              <a:ext cx="2000" cy="520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600"/>
                <a:t>SELECT</a:t>
              </a:r>
              <a:r>
                <a:rPr lang="en-US" sz="1600" b="0"/>
                <a:t> Name, Category, Breed</a:t>
              </a:r>
            </a:p>
            <a:p>
              <a:pPr algn="l"/>
              <a:r>
                <a:rPr lang="en-US" sz="1600"/>
                <a:t>FROM</a:t>
              </a:r>
              <a:r>
                <a:rPr lang="en-US" sz="1600" b="0"/>
                <a:t> Animal</a:t>
              </a:r>
            </a:p>
            <a:p>
              <a:pPr algn="l"/>
              <a:r>
                <a:rPr lang="en-US" sz="1600"/>
                <a:t>ORDER BY</a:t>
              </a:r>
              <a:r>
                <a:rPr lang="en-US" sz="1600" b="0"/>
                <a:t> Category, Breed;</a:t>
              </a:r>
            </a:p>
          </p:txBody>
        </p:sp>
        <p:sp>
          <p:nvSpPr>
            <p:cNvPr id="1074181" name="Rectangle 5"/>
            <p:cNvSpPr>
              <a:spLocks noChangeArrowheads="1"/>
            </p:cNvSpPr>
            <p:nvPr/>
          </p:nvSpPr>
          <p:spPr bwMode="auto">
            <a:xfrm>
              <a:off x="3726" y="1727"/>
              <a:ext cx="1986" cy="2068"/>
            </a:xfrm>
            <a:prstGeom prst="rect">
              <a:avLst/>
            </a:prstGeom>
            <a:noFill/>
            <a:ln w="12700">
              <a:solidFill>
                <a:srgbClr val="006633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>
                <a:tabLst>
                  <a:tab pos="862013" algn="l"/>
                  <a:tab pos="1827213" algn="l"/>
                </a:tabLst>
              </a:pPr>
              <a:r>
                <a:rPr lang="en-US" sz="1600">
                  <a:solidFill>
                    <a:srgbClr val="006633"/>
                  </a:solidFill>
                </a:rPr>
                <a:t>Name	Category	Breed</a:t>
              </a:r>
              <a:endParaRPr lang="en-US" sz="1600" b="0">
                <a:solidFill>
                  <a:srgbClr val="006633"/>
                </a:solidFill>
                <a:latin typeface="Times New Roman" charset="0"/>
              </a:endParaRPr>
            </a:p>
            <a:p>
              <a:pPr algn="l">
                <a:tabLst>
                  <a:tab pos="862013" algn="l"/>
                  <a:tab pos="1827213" algn="l"/>
                </a:tabLst>
              </a:pPr>
              <a:r>
                <a:rPr lang="en-US" sz="1600" b="0">
                  <a:solidFill>
                    <a:srgbClr val="006633"/>
                  </a:solidFill>
                </a:rPr>
                <a:t>Cathy	Bird	African Grey</a:t>
              </a:r>
              <a:endParaRPr lang="en-US" sz="1600" b="0">
                <a:solidFill>
                  <a:srgbClr val="006633"/>
                </a:solidFill>
                <a:latin typeface="Times New Roman" charset="0"/>
              </a:endParaRPr>
            </a:p>
            <a:p>
              <a:pPr algn="l">
                <a:tabLst>
                  <a:tab pos="862013" algn="l"/>
                  <a:tab pos="1827213" algn="l"/>
                </a:tabLst>
              </a:pPr>
              <a:r>
                <a:rPr lang="en-US" sz="1600" b="0">
                  <a:solidFill>
                    <a:srgbClr val="006633"/>
                  </a:solidFill>
                </a:rPr>
                <a:t>	Bird	Canary</a:t>
              </a:r>
              <a:endParaRPr lang="en-US" sz="1600" b="0">
                <a:solidFill>
                  <a:srgbClr val="006633"/>
                </a:solidFill>
                <a:latin typeface="Times New Roman" charset="0"/>
              </a:endParaRPr>
            </a:p>
            <a:p>
              <a:pPr algn="l">
                <a:tabLst>
                  <a:tab pos="862013" algn="l"/>
                  <a:tab pos="1827213" algn="l"/>
                </a:tabLst>
              </a:pPr>
              <a:r>
                <a:rPr lang="en-US" sz="1600" b="0">
                  <a:solidFill>
                    <a:srgbClr val="006633"/>
                  </a:solidFill>
                </a:rPr>
                <a:t>Debbie	Bird	Cockatiel</a:t>
              </a:r>
              <a:endParaRPr lang="en-US" sz="1600" b="0">
                <a:solidFill>
                  <a:srgbClr val="006633"/>
                </a:solidFill>
                <a:latin typeface="Times New Roman" charset="0"/>
              </a:endParaRPr>
            </a:p>
            <a:p>
              <a:pPr algn="l">
                <a:tabLst>
                  <a:tab pos="862013" algn="l"/>
                  <a:tab pos="1827213" algn="l"/>
                </a:tabLst>
              </a:pPr>
              <a:r>
                <a:rPr lang="en-US" sz="1600" b="0">
                  <a:solidFill>
                    <a:srgbClr val="006633"/>
                  </a:solidFill>
                </a:rPr>
                <a:t>	Bird	Cockatiel</a:t>
              </a:r>
              <a:endParaRPr lang="en-US" sz="1600" b="0">
                <a:solidFill>
                  <a:srgbClr val="006633"/>
                </a:solidFill>
                <a:latin typeface="Times New Roman" charset="0"/>
              </a:endParaRPr>
            </a:p>
            <a:p>
              <a:pPr algn="l">
                <a:tabLst>
                  <a:tab pos="862013" algn="l"/>
                  <a:tab pos="1827213" algn="l"/>
                </a:tabLst>
              </a:pPr>
              <a:r>
                <a:rPr lang="en-US" sz="1600" b="0">
                  <a:solidFill>
                    <a:srgbClr val="006633"/>
                  </a:solidFill>
                </a:rPr>
                <a:t>Terry	Bird	Lovebird</a:t>
              </a:r>
              <a:endParaRPr lang="en-US" sz="1600" b="0">
                <a:solidFill>
                  <a:srgbClr val="006633"/>
                </a:solidFill>
                <a:latin typeface="Times New Roman" charset="0"/>
              </a:endParaRPr>
            </a:p>
            <a:p>
              <a:pPr algn="l">
                <a:tabLst>
                  <a:tab pos="862013" algn="l"/>
                  <a:tab pos="1827213" algn="l"/>
                </a:tabLst>
              </a:pPr>
              <a:r>
                <a:rPr lang="en-US" sz="1600" b="0">
                  <a:solidFill>
                    <a:srgbClr val="006633"/>
                  </a:solidFill>
                </a:rPr>
                <a:t>	Bird	Other</a:t>
              </a:r>
              <a:endParaRPr lang="en-US" sz="1600" b="0">
                <a:solidFill>
                  <a:srgbClr val="006633"/>
                </a:solidFill>
                <a:latin typeface="Times New Roman" charset="0"/>
              </a:endParaRPr>
            </a:p>
            <a:p>
              <a:pPr algn="l">
                <a:tabLst>
                  <a:tab pos="862013" algn="l"/>
                  <a:tab pos="1827213" algn="l"/>
                </a:tabLst>
              </a:pPr>
              <a:r>
                <a:rPr lang="en-US" sz="1600" b="0">
                  <a:solidFill>
                    <a:srgbClr val="006633"/>
                  </a:solidFill>
                </a:rPr>
                <a:t>Charles	Bird	Parakeet</a:t>
              </a:r>
              <a:endParaRPr lang="en-US" sz="1600" b="0">
                <a:solidFill>
                  <a:srgbClr val="006633"/>
                </a:solidFill>
                <a:latin typeface="Times New Roman" charset="0"/>
              </a:endParaRPr>
            </a:p>
            <a:p>
              <a:pPr algn="l">
                <a:tabLst>
                  <a:tab pos="862013" algn="l"/>
                  <a:tab pos="1827213" algn="l"/>
                </a:tabLst>
              </a:pPr>
              <a:r>
                <a:rPr lang="en-US" sz="1600" b="0">
                  <a:solidFill>
                    <a:srgbClr val="006633"/>
                  </a:solidFill>
                </a:rPr>
                <a:t>Curtis	Bird	Parakeet</a:t>
              </a:r>
              <a:endParaRPr lang="en-US" sz="1600" b="0">
                <a:solidFill>
                  <a:srgbClr val="006633"/>
                </a:solidFill>
                <a:latin typeface="Times New Roman" charset="0"/>
              </a:endParaRPr>
            </a:p>
            <a:p>
              <a:pPr algn="l">
                <a:tabLst>
                  <a:tab pos="862013" algn="l"/>
                  <a:tab pos="1827213" algn="l"/>
                </a:tabLst>
              </a:pPr>
              <a:r>
                <a:rPr lang="en-US" sz="1600" b="0">
                  <a:solidFill>
                    <a:srgbClr val="006633"/>
                  </a:solidFill>
                </a:rPr>
                <a:t>Ruby	Bird	Parakeet</a:t>
              </a:r>
              <a:endParaRPr lang="en-US" sz="1600" b="0">
                <a:solidFill>
                  <a:srgbClr val="006633"/>
                </a:solidFill>
                <a:latin typeface="Times New Roman" charset="0"/>
              </a:endParaRPr>
            </a:p>
            <a:p>
              <a:pPr algn="l">
                <a:tabLst>
                  <a:tab pos="862013" algn="l"/>
                  <a:tab pos="1827213" algn="l"/>
                </a:tabLst>
              </a:pPr>
              <a:r>
                <a:rPr lang="en-US" sz="1600" b="0">
                  <a:solidFill>
                    <a:srgbClr val="006633"/>
                  </a:solidFill>
                </a:rPr>
                <a:t>Sandy	Bird	Parrot</a:t>
              </a:r>
              <a:endParaRPr lang="en-US" sz="1600" b="0">
                <a:solidFill>
                  <a:srgbClr val="006633"/>
                </a:solidFill>
                <a:latin typeface="Times New Roman" charset="0"/>
              </a:endParaRPr>
            </a:p>
            <a:p>
              <a:pPr algn="l">
                <a:tabLst>
                  <a:tab pos="862013" algn="l"/>
                  <a:tab pos="1827213" algn="l"/>
                </a:tabLst>
              </a:pPr>
              <a:r>
                <a:rPr lang="en-US" sz="1600" b="0">
                  <a:solidFill>
                    <a:srgbClr val="006633"/>
                  </a:solidFill>
                </a:rPr>
                <a:t>Hoyt	Bird	Parrot</a:t>
              </a:r>
              <a:endParaRPr lang="en-US" sz="1600" b="0">
                <a:solidFill>
                  <a:srgbClr val="006633"/>
                </a:solidFill>
                <a:latin typeface="Times New Roman" charset="0"/>
              </a:endParaRPr>
            </a:p>
            <a:p>
              <a:pPr algn="l">
                <a:tabLst>
                  <a:tab pos="862013" algn="l"/>
                  <a:tab pos="1827213" algn="l"/>
                </a:tabLst>
              </a:pPr>
              <a:r>
                <a:rPr lang="en-US" sz="1600" b="0">
                  <a:solidFill>
                    <a:srgbClr val="006633"/>
                  </a:solidFill>
                </a:rPr>
                <a:t>	Bird	Parrot</a:t>
              </a:r>
            </a:p>
          </p:txBody>
        </p:sp>
        <p:sp>
          <p:nvSpPr>
            <p:cNvPr id="1074182" name="Rectangle 6"/>
            <p:cNvSpPr>
              <a:spLocks noChangeArrowheads="1"/>
            </p:cNvSpPr>
            <p:nvPr/>
          </p:nvSpPr>
          <p:spPr bwMode="auto">
            <a:xfrm>
              <a:off x="912" y="1920"/>
              <a:ext cx="672" cy="864"/>
            </a:xfrm>
            <a:prstGeom prst="rect">
              <a:avLst/>
            </a:prstGeom>
            <a:solidFill>
              <a:srgbClr val="FFCC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 algn="l"/>
              <a:r>
                <a:rPr lang="en-US" sz="1400" b="0"/>
                <a:t>AnimalID</a:t>
              </a:r>
            </a:p>
            <a:p>
              <a:pPr algn="l"/>
              <a:r>
                <a:rPr lang="en-US" sz="1400" b="0"/>
                <a:t>Name</a:t>
              </a:r>
            </a:p>
            <a:p>
              <a:pPr algn="l"/>
              <a:r>
                <a:rPr lang="en-US" sz="1400" b="0"/>
                <a:t>Category</a:t>
              </a:r>
            </a:p>
            <a:p>
              <a:pPr algn="l"/>
              <a:r>
                <a:rPr lang="en-US" sz="1400" b="0"/>
                <a:t>Breed</a:t>
              </a:r>
            </a:p>
            <a:p>
              <a:pPr algn="l"/>
              <a:r>
                <a:rPr lang="en-US" sz="1400" b="0"/>
                <a:t>DateBorn</a:t>
              </a:r>
            </a:p>
            <a:p>
              <a:pPr algn="l"/>
              <a:r>
                <a:rPr lang="en-US" sz="1400" b="0"/>
                <a:t>Gender</a:t>
              </a:r>
            </a:p>
          </p:txBody>
        </p:sp>
        <p:sp>
          <p:nvSpPr>
            <p:cNvPr id="1074183" name="Rectangle 7"/>
            <p:cNvSpPr>
              <a:spLocks noChangeArrowheads="1"/>
            </p:cNvSpPr>
            <p:nvPr/>
          </p:nvSpPr>
          <p:spPr bwMode="auto">
            <a:xfrm>
              <a:off x="912" y="1728"/>
              <a:ext cx="672" cy="192"/>
            </a:xfrm>
            <a:prstGeom prst="rect">
              <a:avLst/>
            </a:prstGeom>
            <a:solidFill>
              <a:srgbClr val="FFCC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r>
                <a:rPr lang="en-US" sz="1400" b="0"/>
                <a:t>Animal</a:t>
              </a:r>
            </a:p>
          </p:txBody>
        </p:sp>
        <p:grpSp>
          <p:nvGrpSpPr>
            <p:cNvPr id="1074216" name="Group 40"/>
            <p:cNvGrpSpPr>
              <a:grpSpLocks/>
            </p:cNvGrpSpPr>
            <p:nvPr/>
          </p:nvGrpSpPr>
          <p:grpSpPr bwMode="auto">
            <a:xfrm>
              <a:off x="960" y="2832"/>
              <a:ext cx="2496" cy="955"/>
              <a:chOff x="960" y="2837"/>
              <a:chExt cx="2496" cy="955"/>
            </a:xfrm>
          </p:grpSpPr>
          <p:sp>
            <p:nvSpPr>
              <p:cNvPr id="1074185" name="Rectangle 9"/>
              <p:cNvSpPr>
                <a:spLocks noChangeArrowheads="1"/>
              </p:cNvSpPr>
              <p:nvPr/>
            </p:nvSpPr>
            <p:spPr bwMode="auto">
              <a:xfrm>
                <a:off x="2745" y="3601"/>
                <a:ext cx="711" cy="1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algn="l">
                  <a:lnSpc>
                    <a:spcPct val="90000"/>
                  </a:lnSpc>
                  <a:spcBef>
                    <a:spcPct val="30000"/>
                  </a:spcBef>
                  <a:buClr>
                    <a:schemeClr val="tx1"/>
                  </a:buClr>
                  <a:buFont typeface="Wingdings" pitchFamily="2" charset="2"/>
                  <a:buNone/>
                </a:pPr>
                <a:endParaRPr lang="en-US" sz="1400"/>
              </a:p>
            </p:txBody>
          </p:sp>
          <p:sp>
            <p:nvSpPr>
              <p:cNvPr id="1074186" name="Rectangle 10"/>
              <p:cNvSpPr>
                <a:spLocks noChangeArrowheads="1"/>
              </p:cNvSpPr>
              <p:nvPr/>
            </p:nvSpPr>
            <p:spPr bwMode="auto">
              <a:xfrm>
                <a:off x="2016" y="3601"/>
                <a:ext cx="729" cy="1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algn="l">
                  <a:lnSpc>
                    <a:spcPct val="90000"/>
                  </a:lnSpc>
                  <a:spcBef>
                    <a:spcPct val="30000"/>
                  </a:spcBef>
                  <a:buClr>
                    <a:schemeClr val="tx1"/>
                  </a:buClr>
                  <a:buFont typeface="Wingdings" pitchFamily="2" charset="2"/>
                  <a:buNone/>
                </a:pPr>
                <a:endParaRPr lang="en-US" sz="1400"/>
              </a:p>
            </p:txBody>
          </p:sp>
          <p:sp>
            <p:nvSpPr>
              <p:cNvPr id="1074187" name="Rectangle 11"/>
              <p:cNvSpPr>
                <a:spLocks noChangeArrowheads="1"/>
              </p:cNvSpPr>
              <p:nvPr/>
            </p:nvSpPr>
            <p:spPr bwMode="auto">
              <a:xfrm>
                <a:off x="1486" y="3601"/>
                <a:ext cx="530" cy="1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algn="l">
                  <a:lnSpc>
                    <a:spcPct val="90000"/>
                  </a:lnSpc>
                  <a:spcBef>
                    <a:spcPct val="30000"/>
                  </a:spcBef>
                  <a:buClr>
                    <a:schemeClr val="tx1"/>
                  </a:buClr>
                  <a:buFont typeface="Wingdings" pitchFamily="2" charset="2"/>
                  <a:buNone/>
                </a:pPr>
                <a:endParaRPr lang="en-US" sz="1400"/>
              </a:p>
            </p:txBody>
          </p:sp>
          <p:sp>
            <p:nvSpPr>
              <p:cNvPr id="1074188" name="Rectangle 12"/>
              <p:cNvSpPr>
                <a:spLocks noChangeArrowheads="1"/>
              </p:cNvSpPr>
              <p:nvPr/>
            </p:nvSpPr>
            <p:spPr bwMode="auto">
              <a:xfrm>
                <a:off x="960" y="3601"/>
                <a:ext cx="526" cy="1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algn="l">
                  <a:lnSpc>
                    <a:spcPct val="90000"/>
                  </a:lnSpc>
                  <a:spcBef>
                    <a:spcPct val="30000"/>
                  </a:spcBef>
                  <a:buClr>
                    <a:schemeClr val="tx1"/>
                  </a:buClr>
                  <a:buFont typeface="Wingdings" pitchFamily="2" charset="2"/>
                  <a:buNone/>
                </a:pPr>
                <a:r>
                  <a:rPr lang="en-US" sz="1400"/>
                  <a:t>Or</a:t>
                </a:r>
              </a:p>
            </p:txBody>
          </p:sp>
          <p:sp>
            <p:nvSpPr>
              <p:cNvPr id="1074189" name="Rectangle 13"/>
              <p:cNvSpPr>
                <a:spLocks noChangeArrowheads="1"/>
              </p:cNvSpPr>
              <p:nvPr/>
            </p:nvSpPr>
            <p:spPr bwMode="auto">
              <a:xfrm>
                <a:off x="2745" y="3410"/>
                <a:ext cx="711" cy="1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algn="l">
                  <a:lnSpc>
                    <a:spcPct val="90000"/>
                  </a:lnSpc>
                  <a:spcBef>
                    <a:spcPct val="30000"/>
                  </a:spcBef>
                  <a:buClr>
                    <a:schemeClr val="tx1"/>
                  </a:buClr>
                  <a:buFont typeface="Wingdings" pitchFamily="2" charset="2"/>
                  <a:buNone/>
                </a:pPr>
                <a:endParaRPr lang="en-US" sz="1400"/>
              </a:p>
            </p:txBody>
          </p:sp>
          <p:sp>
            <p:nvSpPr>
              <p:cNvPr id="1074190" name="Rectangle 14"/>
              <p:cNvSpPr>
                <a:spLocks noChangeArrowheads="1"/>
              </p:cNvSpPr>
              <p:nvPr/>
            </p:nvSpPr>
            <p:spPr bwMode="auto">
              <a:xfrm>
                <a:off x="2016" y="3410"/>
                <a:ext cx="729" cy="1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algn="l">
                  <a:lnSpc>
                    <a:spcPct val="90000"/>
                  </a:lnSpc>
                  <a:spcBef>
                    <a:spcPct val="30000"/>
                  </a:spcBef>
                  <a:buClr>
                    <a:schemeClr val="tx1"/>
                  </a:buClr>
                  <a:buFont typeface="Wingdings" pitchFamily="2" charset="2"/>
                  <a:buNone/>
                </a:pPr>
                <a:endParaRPr lang="en-US" sz="1400"/>
              </a:p>
            </p:txBody>
          </p:sp>
          <p:sp>
            <p:nvSpPr>
              <p:cNvPr id="1074191" name="Rectangle 15"/>
              <p:cNvSpPr>
                <a:spLocks noChangeArrowheads="1"/>
              </p:cNvSpPr>
              <p:nvPr/>
            </p:nvSpPr>
            <p:spPr bwMode="auto">
              <a:xfrm>
                <a:off x="1486" y="3410"/>
                <a:ext cx="530" cy="1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algn="l">
                  <a:lnSpc>
                    <a:spcPct val="90000"/>
                  </a:lnSpc>
                  <a:spcBef>
                    <a:spcPct val="30000"/>
                  </a:spcBef>
                  <a:buClr>
                    <a:schemeClr val="tx1"/>
                  </a:buClr>
                  <a:buFont typeface="Wingdings" pitchFamily="2" charset="2"/>
                  <a:buNone/>
                </a:pPr>
                <a:endParaRPr lang="en-US" sz="1400"/>
              </a:p>
            </p:txBody>
          </p:sp>
          <p:sp>
            <p:nvSpPr>
              <p:cNvPr id="1074192" name="Rectangle 16"/>
              <p:cNvSpPr>
                <a:spLocks noChangeArrowheads="1"/>
              </p:cNvSpPr>
              <p:nvPr/>
            </p:nvSpPr>
            <p:spPr bwMode="auto">
              <a:xfrm>
                <a:off x="960" y="3410"/>
                <a:ext cx="526" cy="1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algn="l">
                  <a:lnSpc>
                    <a:spcPct val="90000"/>
                  </a:lnSpc>
                  <a:spcBef>
                    <a:spcPct val="30000"/>
                  </a:spcBef>
                  <a:buClr>
                    <a:schemeClr val="tx1"/>
                  </a:buClr>
                  <a:buFont typeface="Wingdings" pitchFamily="2" charset="2"/>
                  <a:buNone/>
                </a:pPr>
                <a:r>
                  <a:rPr lang="en-US" sz="1400"/>
                  <a:t>Criteria</a:t>
                </a:r>
              </a:p>
            </p:txBody>
          </p:sp>
          <p:sp>
            <p:nvSpPr>
              <p:cNvPr id="1074193" name="Rectangle 17"/>
              <p:cNvSpPr>
                <a:spLocks noChangeArrowheads="1"/>
              </p:cNvSpPr>
              <p:nvPr/>
            </p:nvSpPr>
            <p:spPr bwMode="auto">
              <a:xfrm>
                <a:off x="2745" y="3219"/>
                <a:ext cx="711" cy="1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algn="l">
                  <a:lnSpc>
                    <a:spcPct val="90000"/>
                  </a:lnSpc>
                  <a:spcBef>
                    <a:spcPct val="30000"/>
                  </a:spcBef>
                  <a:buClr>
                    <a:schemeClr val="tx1"/>
                  </a:buClr>
                  <a:buFont typeface="Wingdings" pitchFamily="2" charset="2"/>
                  <a:buNone/>
                </a:pPr>
                <a:r>
                  <a:rPr lang="en-US" sz="1400"/>
                  <a:t>Ascending</a:t>
                </a:r>
              </a:p>
            </p:txBody>
          </p:sp>
          <p:sp>
            <p:nvSpPr>
              <p:cNvPr id="1074194" name="Rectangle 18"/>
              <p:cNvSpPr>
                <a:spLocks noChangeArrowheads="1"/>
              </p:cNvSpPr>
              <p:nvPr/>
            </p:nvSpPr>
            <p:spPr bwMode="auto">
              <a:xfrm>
                <a:off x="2016" y="3219"/>
                <a:ext cx="729" cy="1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algn="l">
                  <a:lnSpc>
                    <a:spcPct val="90000"/>
                  </a:lnSpc>
                  <a:spcBef>
                    <a:spcPct val="30000"/>
                  </a:spcBef>
                  <a:buClr>
                    <a:schemeClr val="tx1"/>
                  </a:buClr>
                  <a:buFont typeface="Wingdings" pitchFamily="2" charset="2"/>
                  <a:buNone/>
                </a:pPr>
                <a:r>
                  <a:rPr lang="en-US" sz="1400"/>
                  <a:t>Ascending</a:t>
                </a:r>
              </a:p>
            </p:txBody>
          </p:sp>
          <p:sp>
            <p:nvSpPr>
              <p:cNvPr id="1074195" name="Rectangle 19"/>
              <p:cNvSpPr>
                <a:spLocks noChangeArrowheads="1"/>
              </p:cNvSpPr>
              <p:nvPr/>
            </p:nvSpPr>
            <p:spPr bwMode="auto">
              <a:xfrm>
                <a:off x="1486" y="3219"/>
                <a:ext cx="530" cy="1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algn="l">
                  <a:lnSpc>
                    <a:spcPct val="90000"/>
                  </a:lnSpc>
                  <a:spcBef>
                    <a:spcPct val="30000"/>
                  </a:spcBef>
                  <a:buClr>
                    <a:schemeClr val="tx1"/>
                  </a:buClr>
                  <a:buFont typeface="Wingdings" pitchFamily="2" charset="2"/>
                  <a:buNone/>
                </a:pPr>
                <a:endParaRPr lang="en-US" sz="1400"/>
              </a:p>
            </p:txBody>
          </p:sp>
          <p:sp>
            <p:nvSpPr>
              <p:cNvPr id="1074196" name="Rectangle 20"/>
              <p:cNvSpPr>
                <a:spLocks noChangeArrowheads="1"/>
              </p:cNvSpPr>
              <p:nvPr/>
            </p:nvSpPr>
            <p:spPr bwMode="auto">
              <a:xfrm>
                <a:off x="960" y="3219"/>
                <a:ext cx="526" cy="1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algn="l">
                  <a:lnSpc>
                    <a:spcPct val="90000"/>
                  </a:lnSpc>
                  <a:spcBef>
                    <a:spcPct val="30000"/>
                  </a:spcBef>
                  <a:buClr>
                    <a:schemeClr val="tx1"/>
                  </a:buClr>
                  <a:buFont typeface="Wingdings" pitchFamily="2" charset="2"/>
                  <a:buNone/>
                </a:pPr>
                <a:r>
                  <a:rPr lang="en-US" sz="1400"/>
                  <a:t>Sort</a:t>
                </a:r>
              </a:p>
            </p:txBody>
          </p:sp>
          <p:sp>
            <p:nvSpPr>
              <p:cNvPr id="1074197" name="Rectangle 21"/>
              <p:cNvSpPr>
                <a:spLocks noChangeArrowheads="1"/>
              </p:cNvSpPr>
              <p:nvPr/>
            </p:nvSpPr>
            <p:spPr bwMode="auto">
              <a:xfrm>
                <a:off x="2745" y="3028"/>
                <a:ext cx="711" cy="1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algn="l">
                  <a:lnSpc>
                    <a:spcPct val="90000"/>
                  </a:lnSpc>
                  <a:spcBef>
                    <a:spcPct val="30000"/>
                  </a:spcBef>
                  <a:buClr>
                    <a:schemeClr val="tx1"/>
                  </a:buClr>
                  <a:buFont typeface="Wingdings" pitchFamily="2" charset="2"/>
                  <a:buNone/>
                </a:pPr>
                <a:r>
                  <a:rPr lang="en-US" sz="1400"/>
                  <a:t>Animal</a:t>
                </a:r>
              </a:p>
            </p:txBody>
          </p:sp>
          <p:sp>
            <p:nvSpPr>
              <p:cNvPr id="1074198" name="Rectangle 22"/>
              <p:cNvSpPr>
                <a:spLocks noChangeArrowheads="1"/>
              </p:cNvSpPr>
              <p:nvPr/>
            </p:nvSpPr>
            <p:spPr bwMode="auto">
              <a:xfrm>
                <a:off x="2016" y="3028"/>
                <a:ext cx="729" cy="1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algn="l">
                  <a:lnSpc>
                    <a:spcPct val="90000"/>
                  </a:lnSpc>
                  <a:spcBef>
                    <a:spcPct val="30000"/>
                  </a:spcBef>
                  <a:buClr>
                    <a:schemeClr val="tx1"/>
                  </a:buClr>
                  <a:buFont typeface="Wingdings" pitchFamily="2" charset="2"/>
                  <a:buNone/>
                </a:pPr>
                <a:r>
                  <a:rPr lang="en-US" sz="1400"/>
                  <a:t>Animal</a:t>
                </a:r>
              </a:p>
            </p:txBody>
          </p:sp>
          <p:sp>
            <p:nvSpPr>
              <p:cNvPr id="1074199" name="Rectangle 23"/>
              <p:cNvSpPr>
                <a:spLocks noChangeArrowheads="1"/>
              </p:cNvSpPr>
              <p:nvPr/>
            </p:nvSpPr>
            <p:spPr bwMode="auto">
              <a:xfrm>
                <a:off x="1486" y="3028"/>
                <a:ext cx="530" cy="1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algn="l">
                  <a:lnSpc>
                    <a:spcPct val="90000"/>
                  </a:lnSpc>
                  <a:spcBef>
                    <a:spcPct val="30000"/>
                  </a:spcBef>
                  <a:buClr>
                    <a:schemeClr val="tx1"/>
                  </a:buClr>
                  <a:buFont typeface="Wingdings" pitchFamily="2" charset="2"/>
                  <a:buNone/>
                </a:pPr>
                <a:r>
                  <a:rPr lang="en-US" sz="1400"/>
                  <a:t>Animal</a:t>
                </a:r>
              </a:p>
            </p:txBody>
          </p:sp>
          <p:sp>
            <p:nvSpPr>
              <p:cNvPr id="1074200" name="Rectangle 24"/>
              <p:cNvSpPr>
                <a:spLocks noChangeArrowheads="1"/>
              </p:cNvSpPr>
              <p:nvPr/>
            </p:nvSpPr>
            <p:spPr bwMode="auto">
              <a:xfrm>
                <a:off x="960" y="3028"/>
                <a:ext cx="526" cy="1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algn="l">
                  <a:lnSpc>
                    <a:spcPct val="90000"/>
                  </a:lnSpc>
                  <a:spcBef>
                    <a:spcPct val="30000"/>
                  </a:spcBef>
                  <a:buClr>
                    <a:schemeClr val="tx1"/>
                  </a:buClr>
                  <a:buFont typeface="Wingdings" pitchFamily="2" charset="2"/>
                  <a:buNone/>
                </a:pPr>
                <a:r>
                  <a:rPr lang="en-US" sz="1400"/>
                  <a:t>Table</a:t>
                </a:r>
              </a:p>
            </p:txBody>
          </p:sp>
          <p:sp>
            <p:nvSpPr>
              <p:cNvPr id="1074201" name="Rectangle 25"/>
              <p:cNvSpPr>
                <a:spLocks noChangeArrowheads="1"/>
              </p:cNvSpPr>
              <p:nvPr/>
            </p:nvSpPr>
            <p:spPr bwMode="auto">
              <a:xfrm>
                <a:off x="2745" y="2837"/>
                <a:ext cx="711" cy="1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algn="l">
                  <a:lnSpc>
                    <a:spcPct val="90000"/>
                  </a:lnSpc>
                  <a:spcBef>
                    <a:spcPct val="30000"/>
                  </a:spcBef>
                  <a:buClr>
                    <a:schemeClr val="tx1"/>
                  </a:buClr>
                  <a:buFont typeface="Wingdings" pitchFamily="2" charset="2"/>
                  <a:buNone/>
                </a:pPr>
                <a:r>
                  <a:rPr lang="en-US" sz="1400"/>
                  <a:t>Breed</a:t>
                </a:r>
              </a:p>
            </p:txBody>
          </p:sp>
          <p:sp>
            <p:nvSpPr>
              <p:cNvPr id="1074202" name="Rectangle 26"/>
              <p:cNvSpPr>
                <a:spLocks noChangeArrowheads="1"/>
              </p:cNvSpPr>
              <p:nvPr/>
            </p:nvSpPr>
            <p:spPr bwMode="auto">
              <a:xfrm>
                <a:off x="2016" y="2837"/>
                <a:ext cx="729" cy="1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algn="l">
                  <a:lnSpc>
                    <a:spcPct val="90000"/>
                  </a:lnSpc>
                  <a:spcBef>
                    <a:spcPct val="30000"/>
                  </a:spcBef>
                  <a:buClr>
                    <a:schemeClr val="tx1"/>
                  </a:buClr>
                  <a:buFont typeface="Wingdings" pitchFamily="2" charset="2"/>
                  <a:buNone/>
                </a:pPr>
                <a:r>
                  <a:rPr lang="en-US" sz="1400"/>
                  <a:t>Category</a:t>
                </a:r>
              </a:p>
            </p:txBody>
          </p:sp>
          <p:sp>
            <p:nvSpPr>
              <p:cNvPr id="1074203" name="Rectangle 27"/>
              <p:cNvSpPr>
                <a:spLocks noChangeArrowheads="1"/>
              </p:cNvSpPr>
              <p:nvPr/>
            </p:nvSpPr>
            <p:spPr bwMode="auto">
              <a:xfrm>
                <a:off x="1486" y="2837"/>
                <a:ext cx="530" cy="1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algn="l">
                  <a:lnSpc>
                    <a:spcPct val="90000"/>
                  </a:lnSpc>
                  <a:spcBef>
                    <a:spcPct val="30000"/>
                  </a:spcBef>
                  <a:buClr>
                    <a:schemeClr val="tx1"/>
                  </a:buClr>
                  <a:buFont typeface="Wingdings" pitchFamily="2" charset="2"/>
                  <a:buNone/>
                </a:pPr>
                <a:r>
                  <a:rPr lang="en-US" sz="1400"/>
                  <a:t>Name</a:t>
                </a:r>
              </a:p>
            </p:txBody>
          </p:sp>
          <p:sp>
            <p:nvSpPr>
              <p:cNvPr id="1074204" name="Rectangle 28"/>
              <p:cNvSpPr>
                <a:spLocks noChangeArrowheads="1"/>
              </p:cNvSpPr>
              <p:nvPr/>
            </p:nvSpPr>
            <p:spPr bwMode="auto">
              <a:xfrm>
                <a:off x="960" y="2837"/>
                <a:ext cx="526" cy="1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algn="l">
                  <a:lnSpc>
                    <a:spcPct val="90000"/>
                  </a:lnSpc>
                  <a:spcBef>
                    <a:spcPct val="30000"/>
                  </a:spcBef>
                  <a:buClr>
                    <a:schemeClr val="tx1"/>
                  </a:buClr>
                  <a:buFont typeface="Wingdings" pitchFamily="2" charset="2"/>
                  <a:buNone/>
                </a:pPr>
                <a:r>
                  <a:rPr lang="en-US" sz="1400"/>
                  <a:t>Field</a:t>
                </a:r>
              </a:p>
            </p:txBody>
          </p:sp>
          <p:sp>
            <p:nvSpPr>
              <p:cNvPr id="1074205" name="Line 29"/>
              <p:cNvSpPr>
                <a:spLocks noChangeShapeType="1"/>
              </p:cNvSpPr>
              <p:nvPr/>
            </p:nvSpPr>
            <p:spPr bwMode="auto">
              <a:xfrm>
                <a:off x="960" y="2837"/>
                <a:ext cx="249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206" name="Line 30"/>
              <p:cNvSpPr>
                <a:spLocks noChangeShapeType="1"/>
              </p:cNvSpPr>
              <p:nvPr/>
            </p:nvSpPr>
            <p:spPr bwMode="auto">
              <a:xfrm>
                <a:off x="960" y="3028"/>
                <a:ext cx="24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207" name="Line 31"/>
              <p:cNvSpPr>
                <a:spLocks noChangeShapeType="1"/>
              </p:cNvSpPr>
              <p:nvPr/>
            </p:nvSpPr>
            <p:spPr bwMode="auto">
              <a:xfrm>
                <a:off x="960" y="3219"/>
                <a:ext cx="24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208" name="Line 32"/>
              <p:cNvSpPr>
                <a:spLocks noChangeShapeType="1"/>
              </p:cNvSpPr>
              <p:nvPr/>
            </p:nvSpPr>
            <p:spPr bwMode="auto">
              <a:xfrm>
                <a:off x="960" y="3410"/>
                <a:ext cx="24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209" name="Line 33"/>
              <p:cNvSpPr>
                <a:spLocks noChangeShapeType="1"/>
              </p:cNvSpPr>
              <p:nvPr/>
            </p:nvSpPr>
            <p:spPr bwMode="auto">
              <a:xfrm>
                <a:off x="960" y="3601"/>
                <a:ext cx="24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210" name="Line 34"/>
              <p:cNvSpPr>
                <a:spLocks noChangeShapeType="1"/>
              </p:cNvSpPr>
              <p:nvPr/>
            </p:nvSpPr>
            <p:spPr bwMode="auto">
              <a:xfrm>
                <a:off x="960" y="3792"/>
                <a:ext cx="249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211" name="Line 35"/>
              <p:cNvSpPr>
                <a:spLocks noChangeShapeType="1"/>
              </p:cNvSpPr>
              <p:nvPr/>
            </p:nvSpPr>
            <p:spPr bwMode="auto">
              <a:xfrm>
                <a:off x="960" y="2837"/>
                <a:ext cx="0" cy="955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212" name="Line 36"/>
              <p:cNvSpPr>
                <a:spLocks noChangeShapeType="1"/>
              </p:cNvSpPr>
              <p:nvPr/>
            </p:nvSpPr>
            <p:spPr bwMode="auto">
              <a:xfrm>
                <a:off x="1486" y="2837"/>
                <a:ext cx="0" cy="95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213" name="Line 37"/>
              <p:cNvSpPr>
                <a:spLocks noChangeShapeType="1"/>
              </p:cNvSpPr>
              <p:nvPr/>
            </p:nvSpPr>
            <p:spPr bwMode="auto">
              <a:xfrm>
                <a:off x="2016" y="2837"/>
                <a:ext cx="0" cy="95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214" name="Line 38"/>
              <p:cNvSpPr>
                <a:spLocks noChangeShapeType="1"/>
              </p:cNvSpPr>
              <p:nvPr/>
            </p:nvSpPr>
            <p:spPr bwMode="auto">
              <a:xfrm>
                <a:off x="2745" y="2837"/>
                <a:ext cx="0" cy="95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215" name="Line 39"/>
              <p:cNvSpPr>
                <a:spLocks noChangeShapeType="1"/>
              </p:cNvSpPr>
              <p:nvPr/>
            </p:nvSpPr>
            <p:spPr bwMode="auto">
              <a:xfrm>
                <a:off x="3456" y="2837"/>
                <a:ext cx="0" cy="955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advTm="6390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DISTINCT</a:t>
            </a:r>
          </a:p>
        </p:txBody>
      </p:sp>
      <p:grpSp>
        <p:nvGrpSpPr>
          <p:cNvPr id="1076231" name="Group 7"/>
          <p:cNvGrpSpPr>
            <a:grpSpLocks/>
          </p:cNvGrpSpPr>
          <p:nvPr/>
        </p:nvGrpSpPr>
        <p:grpSpPr bwMode="auto">
          <a:xfrm>
            <a:off x="1762125" y="1143000"/>
            <a:ext cx="5619750" cy="4965700"/>
            <a:chOff x="1525" y="610"/>
            <a:chExt cx="3540" cy="3128"/>
          </a:xfrm>
        </p:grpSpPr>
        <p:sp>
          <p:nvSpPr>
            <p:cNvPr id="1076227" name="Rectangle 3"/>
            <p:cNvSpPr>
              <a:spLocks noChangeArrowheads="1"/>
            </p:cNvSpPr>
            <p:nvPr/>
          </p:nvSpPr>
          <p:spPr bwMode="auto">
            <a:xfrm>
              <a:off x="1525" y="610"/>
              <a:ext cx="130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b="0">
                  <a:solidFill>
                    <a:srgbClr val="0000FF"/>
                  </a:solidFill>
                </a:rPr>
                <a:t>SELECT Category</a:t>
              </a:r>
            </a:p>
            <a:p>
              <a:pPr algn="l"/>
              <a:r>
                <a:rPr lang="en-US" sz="1800" b="0">
                  <a:solidFill>
                    <a:srgbClr val="0000FF"/>
                  </a:solidFill>
                </a:rPr>
                <a:t>  FROM Animal;</a:t>
              </a:r>
            </a:p>
          </p:txBody>
        </p:sp>
        <p:sp>
          <p:nvSpPr>
            <p:cNvPr id="1076228" name="Rectangle 4"/>
            <p:cNvSpPr>
              <a:spLocks noChangeArrowheads="1"/>
            </p:cNvSpPr>
            <p:nvPr/>
          </p:nvSpPr>
          <p:spPr bwMode="auto">
            <a:xfrm>
              <a:off x="1720" y="1077"/>
              <a:ext cx="867" cy="2661"/>
            </a:xfrm>
            <a:prstGeom prst="rect">
              <a:avLst/>
            </a:prstGeom>
            <a:noFill/>
            <a:ln w="12700">
              <a:solidFill>
                <a:srgbClr val="006633"/>
              </a:solidFill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algn="l"/>
              <a:r>
                <a:rPr lang="en-US" sz="1800">
                  <a:solidFill>
                    <a:srgbClr val="006633"/>
                  </a:solidFill>
                </a:rPr>
                <a:t>Category</a:t>
              </a:r>
            </a:p>
            <a:p>
              <a:pPr algn="l"/>
              <a:r>
                <a:rPr lang="en-US" sz="1800" b="0">
                  <a:solidFill>
                    <a:srgbClr val="006633"/>
                  </a:solidFill>
                </a:rPr>
                <a:t>Fish	</a:t>
              </a:r>
              <a:endParaRPr lang="en-US" sz="1800" b="0">
                <a:solidFill>
                  <a:srgbClr val="006633"/>
                </a:solidFill>
                <a:latin typeface="Times New Roman" charset="0"/>
              </a:endParaRPr>
            </a:p>
            <a:p>
              <a:pPr algn="l"/>
              <a:r>
                <a:rPr lang="en-US" sz="1800" b="0">
                  <a:solidFill>
                    <a:srgbClr val="006633"/>
                  </a:solidFill>
                </a:rPr>
                <a:t>Dog	</a:t>
              </a:r>
              <a:endParaRPr lang="en-US" sz="1800" b="0">
                <a:solidFill>
                  <a:srgbClr val="006633"/>
                </a:solidFill>
                <a:latin typeface="Times New Roman" charset="0"/>
              </a:endParaRPr>
            </a:p>
            <a:p>
              <a:pPr algn="l"/>
              <a:r>
                <a:rPr lang="en-US" sz="1800" b="0">
                  <a:solidFill>
                    <a:srgbClr val="006633"/>
                  </a:solidFill>
                </a:rPr>
                <a:t>Fish	</a:t>
              </a:r>
              <a:endParaRPr lang="en-US" sz="1800" b="0">
                <a:solidFill>
                  <a:srgbClr val="006633"/>
                </a:solidFill>
                <a:latin typeface="Times New Roman" charset="0"/>
              </a:endParaRPr>
            </a:p>
            <a:p>
              <a:pPr algn="l"/>
              <a:r>
                <a:rPr lang="en-US" sz="1800" b="0">
                  <a:solidFill>
                    <a:srgbClr val="006633"/>
                  </a:solidFill>
                </a:rPr>
                <a:t>Cat	</a:t>
              </a:r>
              <a:endParaRPr lang="en-US" sz="1800" b="0">
                <a:solidFill>
                  <a:srgbClr val="006633"/>
                </a:solidFill>
                <a:latin typeface="Times New Roman" charset="0"/>
              </a:endParaRPr>
            </a:p>
            <a:p>
              <a:pPr algn="l"/>
              <a:r>
                <a:rPr lang="en-US" sz="1800" b="0">
                  <a:solidFill>
                    <a:srgbClr val="006633"/>
                  </a:solidFill>
                </a:rPr>
                <a:t>Cat	</a:t>
              </a:r>
              <a:endParaRPr lang="en-US" sz="1800" b="0">
                <a:solidFill>
                  <a:srgbClr val="006633"/>
                </a:solidFill>
                <a:latin typeface="Times New Roman" charset="0"/>
              </a:endParaRPr>
            </a:p>
            <a:p>
              <a:pPr algn="l"/>
              <a:r>
                <a:rPr lang="en-US" sz="1800" b="0">
                  <a:solidFill>
                    <a:srgbClr val="006633"/>
                  </a:solidFill>
                </a:rPr>
                <a:t>Dog	</a:t>
              </a:r>
              <a:endParaRPr lang="en-US" sz="1800" b="0">
                <a:solidFill>
                  <a:srgbClr val="006633"/>
                </a:solidFill>
                <a:latin typeface="Times New Roman" charset="0"/>
              </a:endParaRPr>
            </a:p>
            <a:p>
              <a:pPr algn="l"/>
              <a:r>
                <a:rPr lang="en-US" sz="1800" b="0">
                  <a:solidFill>
                    <a:srgbClr val="006633"/>
                  </a:solidFill>
                </a:rPr>
                <a:t>Fish	</a:t>
              </a:r>
              <a:endParaRPr lang="en-US" sz="1800" b="0">
                <a:solidFill>
                  <a:srgbClr val="006633"/>
                </a:solidFill>
                <a:latin typeface="Times New Roman" charset="0"/>
              </a:endParaRPr>
            </a:p>
            <a:p>
              <a:pPr algn="l"/>
              <a:r>
                <a:rPr lang="en-US" sz="1800" b="0">
                  <a:solidFill>
                    <a:srgbClr val="006633"/>
                  </a:solidFill>
                </a:rPr>
                <a:t>Dog	</a:t>
              </a:r>
              <a:endParaRPr lang="en-US" sz="1800" b="0">
                <a:solidFill>
                  <a:srgbClr val="006633"/>
                </a:solidFill>
                <a:latin typeface="Times New Roman" charset="0"/>
              </a:endParaRPr>
            </a:p>
            <a:p>
              <a:pPr algn="l"/>
              <a:r>
                <a:rPr lang="en-US" sz="1800" b="0">
                  <a:solidFill>
                    <a:srgbClr val="006633"/>
                  </a:solidFill>
                </a:rPr>
                <a:t>Dog	</a:t>
              </a:r>
              <a:endParaRPr lang="en-US" sz="1800" b="0">
                <a:solidFill>
                  <a:srgbClr val="006633"/>
                </a:solidFill>
                <a:latin typeface="Times New Roman" charset="0"/>
              </a:endParaRPr>
            </a:p>
            <a:p>
              <a:pPr algn="l"/>
              <a:r>
                <a:rPr lang="en-US" sz="1800" b="0">
                  <a:solidFill>
                    <a:srgbClr val="006633"/>
                  </a:solidFill>
                </a:rPr>
                <a:t>Dog	</a:t>
              </a:r>
              <a:endParaRPr lang="en-US" sz="1800" b="0">
                <a:solidFill>
                  <a:srgbClr val="006633"/>
                </a:solidFill>
                <a:latin typeface="Times New Roman" charset="0"/>
              </a:endParaRPr>
            </a:p>
            <a:p>
              <a:pPr algn="l"/>
              <a:r>
                <a:rPr lang="en-US" sz="1800" b="0">
                  <a:solidFill>
                    <a:srgbClr val="006633"/>
                  </a:solidFill>
                </a:rPr>
                <a:t>Fish	</a:t>
              </a:r>
              <a:endParaRPr lang="en-US" sz="1800" b="0">
                <a:solidFill>
                  <a:srgbClr val="006633"/>
                </a:solidFill>
                <a:latin typeface="Times New Roman" charset="0"/>
              </a:endParaRPr>
            </a:p>
            <a:p>
              <a:pPr algn="l"/>
              <a:r>
                <a:rPr lang="en-US" sz="1800" b="0">
                  <a:solidFill>
                    <a:srgbClr val="006633"/>
                  </a:solidFill>
                </a:rPr>
                <a:t>Cat	</a:t>
              </a:r>
              <a:endParaRPr lang="en-US" sz="1800" b="0">
                <a:solidFill>
                  <a:srgbClr val="006633"/>
                </a:solidFill>
                <a:latin typeface="Times New Roman" charset="0"/>
              </a:endParaRPr>
            </a:p>
            <a:p>
              <a:pPr algn="l"/>
              <a:r>
                <a:rPr lang="en-US" sz="1800" b="0">
                  <a:solidFill>
                    <a:srgbClr val="006633"/>
                  </a:solidFill>
                </a:rPr>
                <a:t>Dog	</a:t>
              </a:r>
              <a:endParaRPr lang="en-US" sz="1800" b="0">
                <a:solidFill>
                  <a:srgbClr val="006633"/>
                </a:solidFill>
                <a:latin typeface="Times New Roman" charset="0"/>
              </a:endParaRPr>
            </a:p>
            <a:p>
              <a:pPr algn="l"/>
              <a:r>
                <a:rPr lang="en-US" sz="1800" b="0">
                  <a:solidFill>
                    <a:srgbClr val="006633"/>
                  </a:solidFill>
                  <a:latin typeface="Times New Roman" charset="0"/>
                </a:rPr>
                <a:t>. . .</a:t>
              </a:r>
            </a:p>
          </p:txBody>
        </p:sp>
        <p:sp>
          <p:nvSpPr>
            <p:cNvPr id="1076229" name="Rectangle 5"/>
            <p:cNvSpPr>
              <a:spLocks noChangeArrowheads="1"/>
            </p:cNvSpPr>
            <p:nvPr/>
          </p:nvSpPr>
          <p:spPr bwMode="auto">
            <a:xfrm>
              <a:off x="3061" y="610"/>
              <a:ext cx="200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b="0">
                  <a:solidFill>
                    <a:srgbClr val="0000FF"/>
                  </a:solidFill>
                </a:rPr>
                <a:t>SELECT DISTINCT Category</a:t>
              </a:r>
            </a:p>
            <a:p>
              <a:pPr algn="l"/>
              <a:r>
                <a:rPr lang="en-US" sz="1800" b="0">
                  <a:solidFill>
                    <a:srgbClr val="0000FF"/>
                  </a:solidFill>
                </a:rPr>
                <a:t>  FROM Animal;</a:t>
              </a:r>
            </a:p>
          </p:txBody>
        </p:sp>
        <p:sp>
          <p:nvSpPr>
            <p:cNvPr id="1076230" name="Rectangle 6"/>
            <p:cNvSpPr>
              <a:spLocks noChangeArrowheads="1"/>
            </p:cNvSpPr>
            <p:nvPr/>
          </p:nvSpPr>
          <p:spPr bwMode="auto">
            <a:xfrm>
              <a:off x="3393" y="1135"/>
              <a:ext cx="1019" cy="1450"/>
            </a:xfrm>
            <a:prstGeom prst="rect">
              <a:avLst/>
            </a:prstGeom>
            <a:noFill/>
            <a:ln w="12700">
              <a:solidFill>
                <a:srgbClr val="006633"/>
              </a:solidFill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algn="l"/>
              <a:r>
                <a:rPr lang="en-US" sz="1800">
                  <a:solidFill>
                    <a:srgbClr val="006633"/>
                  </a:solidFill>
                </a:rPr>
                <a:t>Category</a:t>
              </a:r>
              <a:endParaRPr lang="en-US" sz="1800" b="0">
                <a:solidFill>
                  <a:srgbClr val="006633"/>
                </a:solidFill>
                <a:latin typeface="Times New Roman" charset="0"/>
              </a:endParaRPr>
            </a:p>
            <a:p>
              <a:pPr algn="l"/>
              <a:r>
                <a:rPr lang="en-US" sz="1800" b="0">
                  <a:solidFill>
                    <a:srgbClr val="006633"/>
                  </a:solidFill>
                </a:rPr>
                <a:t>Bird	</a:t>
              </a:r>
              <a:endParaRPr lang="en-US" sz="1800" b="0">
                <a:solidFill>
                  <a:srgbClr val="006633"/>
                </a:solidFill>
                <a:latin typeface="Times New Roman" charset="0"/>
              </a:endParaRPr>
            </a:p>
            <a:p>
              <a:pPr algn="l"/>
              <a:r>
                <a:rPr lang="en-US" sz="1800" b="0">
                  <a:solidFill>
                    <a:srgbClr val="006633"/>
                  </a:solidFill>
                </a:rPr>
                <a:t>Cat	</a:t>
              </a:r>
              <a:endParaRPr lang="en-US" sz="1800" b="0">
                <a:solidFill>
                  <a:srgbClr val="006633"/>
                </a:solidFill>
                <a:latin typeface="Times New Roman" charset="0"/>
              </a:endParaRPr>
            </a:p>
            <a:p>
              <a:pPr algn="l"/>
              <a:r>
                <a:rPr lang="en-US" sz="1800" b="0">
                  <a:solidFill>
                    <a:srgbClr val="006633"/>
                  </a:solidFill>
                </a:rPr>
                <a:t>Dog	</a:t>
              </a:r>
              <a:endParaRPr lang="en-US" sz="1800" b="0">
                <a:solidFill>
                  <a:srgbClr val="006633"/>
                </a:solidFill>
                <a:latin typeface="Times New Roman" charset="0"/>
              </a:endParaRPr>
            </a:p>
            <a:p>
              <a:pPr algn="l"/>
              <a:r>
                <a:rPr lang="en-US" sz="1800" b="0">
                  <a:solidFill>
                    <a:srgbClr val="006633"/>
                  </a:solidFill>
                </a:rPr>
                <a:t>Fish	</a:t>
              </a:r>
              <a:endParaRPr lang="en-US" sz="1800" b="0">
                <a:solidFill>
                  <a:srgbClr val="006633"/>
                </a:solidFill>
                <a:latin typeface="Times New Roman" charset="0"/>
              </a:endParaRPr>
            </a:p>
            <a:p>
              <a:pPr algn="l"/>
              <a:r>
                <a:rPr lang="en-US" sz="1800" b="0">
                  <a:solidFill>
                    <a:srgbClr val="006633"/>
                  </a:solidFill>
                </a:rPr>
                <a:t>Mammal	</a:t>
              </a:r>
              <a:endParaRPr lang="en-US" sz="1800" b="0">
                <a:solidFill>
                  <a:srgbClr val="006633"/>
                </a:solidFill>
                <a:latin typeface="Times New Roman" charset="0"/>
              </a:endParaRPr>
            </a:p>
            <a:p>
              <a:pPr algn="l"/>
              <a:r>
                <a:rPr lang="en-US" sz="1800" b="0">
                  <a:solidFill>
                    <a:srgbClr val="006633"/>
                  </a:solidFill>
                </a:rPr>
                <a:t>Reptile	</a:t>
              </a:r>
              <a:endParaRPr lang="en-US" sz="1800" b="0">
                <a:solidFill>
                  <a:srgbClr val="006633"/>
                </a:solidFill>
                <a:latin typeface="Times New Roman" charset="0"/>
              </a:endParaRPr>
            </a:p>
            <a:p>
              <a:pPr algn="l"/>
              <a:r>
                <a:rPr lang="en-US" sz="1800" b="0">
                  <a:solidFill>
                    <a:srgbClr val="006633"/>
                  </a:solidFill>
                </a:rPr>
                <a:t>Spider	</a:t>
              </a:r>
            </a:p>
          </p:txBody>
        </p:sp>
      </p:grpSp>
    </p:spTree>
  </p:cSld>
  <p:clrMapOvr>
    <a:masterClrMapping/>
  </p:clrMapOvr>
  <p:transition advTm="6079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2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Constraints:  And</a:t>
            </a:r>
          </a:p>
        </p:txBody>
      </p:sp>
      <p:sp>
        <p:nvSpPr>
          <p:cNvPr id="1078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09700" y="1295400"/>
            <a:ext cx="6324600" cy="381000"/>
          </a:xfrm>
          <a:noFill/>
          <a:ln/>
        </p:spPr>
        <p:txBody>
          <a:bodyPr lIns="92075" tIns="46038" rIns="92075" bIns="46038"/>
          <a:lstStyle/>
          <a:p>
            <a:pPr marL="342900" indent="-342900">
              <a:buFont typeface="Wingdings" pitchFamily="2" charset="2"/>
              <a:buNone/>
            </a:pPr>
            <a:r>
              <a:rPr lang="en-US" sz="1800"/>
              <a:t>List all dogs with yellow in their color born after 6/1/04.</a:t>
            </a:r>
          </a:p>
        </p:txBody>
      </p:sp>
      <p:sp>
        <p:nvSpPr>
          <p:cNvPr id="1078276" name="Rectangle 4"/>
          <p:cNvSpPr>
            <a:spLocks noChangeArrowheads="1"/>
          </p:cNvSpPr>
          <p:nvPr/>
        </p:nvSpPr>
        <p:spPr bwMode="auto">
          <a:xfrm>
            <a:off x="2971800" y="2209800"/>
            <a:ext cx="4495800" cy="1477963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sz="1800"/>
              <a:t>SELECT</a:t>
            </a:r>
            <a:r>
              <a:rPr lang="en-US" sz="1800" b="0"/>
              <a:t>	AnimalID, Category, DateBorn</a:t>
            </a:r>
          </a:p>
          <a:p>
            <a:pPr algn="l"/>
            <a:r>
              <a:rPr lang="en-US" sz="1800"/>
              <a:t>FROM</a:t>
            </a:r>
            <a:r>
              <a:rPr lang="en-US" sz="1800" b="0"/>
              <a:t>	Animal</a:t>
            </a:r>
          </a:p>
          <a:p>
            <a:pPr algn="l"/>
            <a:r>
              <a:rPr lang="en-US" sz="1800"/>
              <a:t>WHERE</a:t>
            </a:r>
            <a:r>
              <a:rPr lang="en-US" sz="1800" b="0"/>
              <a:t>	((Category=‘Dog’) </a:t>
            </a:r>
          </a:p>
          <a:p>
            <a:pPr algn="l"/>
            <a:r>
              <a:rPr lang="en-US" sz="1800" b="0"/>
              <a:t>	</a:t>
            </a:r>
            <a:r>
              <a:rPr lang="en-US" sz="1800"/>
              <a:t>AND</a:t>
            </a:r>
            <a:r>
              <a:rPr lang="en-US" sz="1800" b="0"/>
              <a:t> (Color Like ‘%Yellow%’)</a:t>
            </a:r>
          </a:p>
          <a:p>
            <a:pPr algn="l"/>
            <a:r>
              <a:rPr lang="en-US" sz="1800" b="0"/>
              <a:t> 	</a:t>
            </a:r>
            <a:r>
              <a:rPr lang="en-US" sz="1800"/>
              <a:t>AND</a:t>
            </a:r>
            <a:r>
              <a:rPr lang="en-US" sz="1800" b="0"/>
              <a:t> (DateBorn&gt;’01-Jun-2004’));</a:t>
            </a:r>
          </a:p>
        </p:txBody>
      </p:sp>
      <p:sp>
        <p:nvSpPr>
          <p:cNvPr id="1078277" name="Rectangle 5"/>
          <p:cNvSpPr>
            <a:spLocks noChangeArrowheads="1"/>
          </p:cNvSpPr>
          <p:nvPr/>
        </p:nvSpPr>
        <p:spPr bwMode="auto">
          <a:xfrm>
            <a:off x="1355725" y="98425"/>
            <a:ext cx="1162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400" b="0">
                <a:solidFill>
                  <a:schemeClr val="folHlink"/>
                </a:solidFill>
              </a:rPr>
              <a:t>Query04_02</a:t>
            </a:r>
          </a:p>
        </p:txBody>
      </p:sp>
      <p:sp>
        <p:nvSpPr>
          <p:cNvPr id="1078278" name="Rectangle 6"/>
          <p:cNvSpPr>
            <a:spLocks noChangeArrowheads="1"/>
          </p:cNvSpPr>
          <p:nvPr/>
        </p:nvSpPr>
        <p:spPr bwMode="auto">
          <a:xfrm>
            <a:off x="1600200" y="2133600"/>
            <a:ext cx="1066800" cy="167640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l"/>
            <a:r>
              <a:rPr lang="en-US" sz="1400" b="0"/>
              <a:t>AnimalID</a:t>
            </a:r>
          </a:p>
          <a:p>
            <a:pPr algn="l"/>
            <a:r>
              <a:rPr lang="en-US" sz="1400" b="0"/>
              <a:t>Name</a:t>
            </a:r>
          </a:p>
          <a:p>
            <a:pPr algn="l"/>
            <a:r>
              <a:rPr lang="en-US" sz="1400" b="0"/>
              <a:t>Category</a:t>
            </a:r>
          </a:p>
          <a:p>
            <a:pPr algn="l"/>
            <a:r>
              <a:rPr lang="en-US" sz="1400" b="0"/>
              <a:t>Breed</a:t>
            </a:r>
          </a:p>
          <a:p>
            <a:pPr algn="l"/>
            <a:r>
              <a:rPr lang="en-US" sz="1400" b="0"/>
              <a:t>DateBorn</a:t>
            </a:r>
          </a:p>
          <a:p>
            <a:pPr algn="l"/>
            <a:r>
              <a:rPr lang="en-US" sz="1400" b="0"/>
              <a:t>Gender</a:t>
            </a:r>
          </a:p>
          <a:p>
            <a:pPr algn="l"/>
            <a:r>
              <a:rPr lang="en-US" sz="1400" b="0"/>
              <a:t>Color</a:t>
            </a:r>
          </a:p>
        </p:txBody>
      </p:sp>
      <p:sp>
        <p:nvSpPr>
          <p:cNvPr id="1078279" name="Rectangle 7"/>
          <p:cNvSpPr>
            <a:spLocks noChangeArrowheads="1"/>
          </p:cNvSpPr>
          <p:nvPr/>
        </p:nvSpPr>
        <p:spPr bwMode="auto">
          <a:xfrm>
            <a:off x="1600200" y="1828800"/>
            <a:ext cx="1066800" cy="30480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sz="1400" b="0"/>
              <a:t>Animal</a:t>
            </a:r>
          </a:p>
        </p:txBody>
      </p:sp>
      <p:graphicFrame>
        <p:nvGraphicFramePr>
          <p:cNvPr id="1078322" name="Group 50"/>
          <p:cNvGraphicFramePr>
            <a:graphicFrameLocks noGrp="1"/>
          </p:cNvGraphicFramePr>
          <p:nvPr/>
        </p:nvGraphicFramePr>
        <p:xfrm>
          <a:off x="1447800" y="4038600"/>
          <a:ext cx="6629400" cy="1417320"/>
        </p:xfrm>
        <a:graphic>
          <a:graphicData uri="http://schemas.openxmlformats.org/drawingml/2006/table">
            <a:tbl>
              <a:tblPr/>
              <a:tblGrid>
                <a:gridCol w="1044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9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Field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Category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DateBorn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Criteria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‘Dog’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&gt;’01-Jun-2004’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Like ‘%Yellow%’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76858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Boolean Algebra</a:t>
            </a:r>
          </a:p>
        </p:txBody>
      </p:sp>
      <p:sp>
        <p:nvSpPr>
          <p:cNvPr id="1080323" name="Rectangle 3"/>
          <p:cNvSpPr>
            <a:spLocks noChangeArrowheads="1"/>
          </p:cNvSpPr>
          <p:nvPr/>
        </p:nvSpPr>
        <p:spPr bwMode="auto">
          <a:xfrm>
            <a:off x="1524000" y="1524000"/>
            <a:ext cx="3789363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And:	Both must be true.</a:t>
            </a:r>
          </a:p>
          <a:p>
            <a:pPr algn="l"/>
            <a:r>
              <a:rPr lang="en-US" sz="2400"/>
              <a:t>Or:	Either one is true.</a:t>
            </a:r>
          </a:p>
          <a:p>
            <a:pPr algn="l"/>
            <a:r>
              <a:rPr lang="en-US" sz="2400"/>
              <a:t>Not:	Reverse the value.</a:t>
            </a:r>
          </a:p>
        </p:txBody>
      </p:sp>
      <p:graphicFrame>
        <p:nvGraphicFramePr>
          <p:cNvPr id="1080324" name="Object 4"/>
          <p:cNvGraphicFramePr>
            <a:graphicFrameLocks noChangeAspect="1"/>
          </p:cNvGraphicFramePr>
          <p:nvPr/>
        </p:nvGraphicFramePr>
        <p:xfrm>
          <a:off x="1143000" y="3429000"/>
          <a:ext cx="3886200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632920" imgH="1064880" progId="Word.Document.8">
                  <p:embed/>
                </p:oleObj>
              </mc:Choice>
              <mc:Fallback>
                <p:oleObj name="Document" r:id="rId3" imgW="5632920" imgH="106488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62158" b="14159"/>
                      <a:stretch>
                        <a:fillRect/>
                      </a:stretch>
                    </p:blipFill>
                    <p:spPr bwMode="auto">
                      <a:xfrm>
                        <a:off x="1143000" y="3429000"/>
                        <a:ext cx="3886200" cy="166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80343" name="Group 23"/>
          <p:cNvGrpSpPr>
            <a:grpSpLocks/>
          </p:cNvGrpSpPr>
          <p:nvPr/>
        </p:nvGrpSpPr>
        <p:grpSpPr bwMode="auto">
          <a:xfrm>
            <a:off x="5791200" y="1143000"/>
            <a:ext cx="2252663" cy="4892675"/>
            <a:chOff x="3648" y="720"/>
            <a:chExt cx="1419" cy="3082"/>
          </a:xfrm>
        </p:grpSpPr>
        <p:sp>
          <p:nvSpPr>
            <p:cNvPr id="1080325" name="Text Box 5"/>
            <p:cNvSpPr txBox="1">
              <a:spLocks noChangeArrowheads="1"/>
            </p:cNvSpPr>
            <p:nvPr/>
          </p:nvSpPr>
          <p:spPr bwMode="auto">
            <a:xfrm>
              <a:off x="4080" y="720"/>
              <a:ext cx="528" cy="759"/>
            </a:xfrm>
            <a:prstGeom prst="rect">
              <a:avLst/>
            </a:prstGeom>
            <a:noFill/>
            <a:ln w="12700">
              <a:solidFill>
                <a:srgbClr val="006633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800" b="0">
                  <a:solidFill>
                    <a:srgbClr val="006633"/>
                  </a:solidFill>
                </a:rPr>
                <a:t>a = 3</a:t>
              </a:r>
            </a:p>
            <a:p>
              <a:pPr algn="l">
                <a:spcBef>
                  <a:spcPct val="50000"/>
                </a:spcBef>
              </a:pPr>
              <a:r>
                <a:rPr lang="en-US" sz="1800" b="0">
                  <a:solidFill>
                    <a:srgbClr val="006633"/>
                  </a:solidFill>
                </a:rPr>
                <a:t>b = -1</a:t>
              </a:r>
            </a:p>
            <a:p>
              <a:pPr algn="l">
                <a:spcBef>
                  <a:spcPct val="50000"/>
                </a:spcBef>
              </a:pPr>
              <a:r>
                <a:rPr lang="en-US" sz="1800" b="0">
                  <a:solidFill>
                    <a:srgbClr val="006633"/>
                  </a:solidFill>
                </a:rPr>
                <a:t>c = 2</a:t>
              </a:r>
            </a:p>
          </p:txBody>
        </p:sp>
        <p:grpSp>
          <p:nvGrpSpPr>
            <p:cNvPr id="1080342" name="Group 22"/>
            <p:cNvGrpSpPr>
              <a:grpSpLocks/>
            </p:cNvGrpSpPr>
            <p:nvPr/>
          </p:nvGrpSpPr>
          <p:grpSpPr bwMode="auto">
            <a:xfrm>
              <a:off x="3648" y="1536"/>
              <a:ext cx="1419" cy="2266"/>
              <a:chOff x="4176" y="1392"/>
              <a:chExt cx="1419" cy="2266"/>
            </a:xfrm>
          </p:grpSpPr>
          <p:sp>
            <p:nvSpPr>
              <p:cNvPr id="1080326" name="Text Box 6"/>
              <p:cNvSpPr txBox="1">
                <a:spLocks noChangeArrowheads="1"/>
              </p:cNvSpPr>
              <p:nvPr/>
            </p:nvSpPr>
            <p:spPr bwMode="auto">
              <a:xfrm>
                <a:off x="4224" y="2071"/>
                <a:ext cx="1311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b="0">
                    <a:solidFill>
                      <a:srgbClr val="006633"/>
                    </a:solidFill>
                  </a:rPr>
                  <a:t>(a &gt; 4) Or (b &lt; 0)</a:t>
                </a:r>
              </a:p>
            </p:txBody>
          </p:sp>
          <p:sp>
            <p:nvSpPr>
              <p:cNvPr id="1080327" name="Text Box 7"/>
              <p:cNvSpPr txBox="1">
                <a:spLocks noChangeArrowheads="1"/>
              </p:cNvSpPr>
              <p:nvPr/>
            </p:nvSpPr>
            <p:spPr bwMode="auto">
              <a:xfrm>
                <a:off x="4358" y="1577"/>
                <a:ext cx="21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b="0"/>
                  <a:t>F</a:t>
                </a:r>
              </a:p>
            </p:txBody>
          </p:sp>
          <p:sp>
            <p:nvSpPr>
              <p:cNvPr id="1080328" name="Text Box 8"/>
              <p:cNvSpPr txBox="1">
                <a:spLocks noChangeArrowheads="1"/>
              </p:cNvSpPr>
              <p:nvPr/>
            </p:nvSpPr>
            <p:spPr bwMode="auto">
              <a:xfrm>
                <a:off x="5136" y="1577"/>
                <a:ext cx="21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b="0"/>
                  <a:t>T</a:t>
                </a:r>
              </a:p>
            </p:txBody>
          </p:sp>
          <p:sp>
            <p:nvSpPr>
              <p:cNvPr id="1080329" name="Text Box 9"/>
              <p:cNvSpPr txBox="1">
                <a:spLocks noChangeArrowheads="1"/>
              </p:cNvSpPr>
              <p:nvPr/>
            </p:nvSpPr>
            <p:spPr bwMode="auto">
              <a:xfrm>
                <a:off x="4752" y="1776"/>
                <a:ext cx="21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b="0"/>
                  <a:t>F</a:t>
                </a:r>
              </a:p>
            </p:txBody>
          </p:sp>
          <p:sp>
            <p:nvSpPr>
              <p:cNvPr id="1080330" name="Line 10"/>
              <p:cNvSpPr>
                <a:spLocks noChangeShapeType="1"/>
              </p:cNvSpPr>
              <p:nvPr/>
            </p:nvSpPr>
            <p:spPr bwMode="auto">
              <a:xfrm>
                <a:off x="4512" y="1762"/>
                <a:ext cx="278" cy="117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 type="none" w="sm" len="sm"/>
                <a:tailEnd type="triangle" w="sm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0331" name="Line 11"/>
              <p:cNvSpPr>
                <a:spLocks noChangeShapeType="1"/>
              </p:cNvSpPr>
              <p:nvPr/>
            </p:nvSpPr>
            <p:spPr bwMode="auto">
              <a:xfrm flipH="1">
                <a:off x="4934" y="1762"/>
                <a:ext cx="250" cy="117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 type="none" w="sm" len="sm"/>
                <a:tailEnd type="triangle" w="sm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0332" name="Text Box 12"/>
              <p:cNvSpPr txBox="1">
                <a:spLocks noChangeArrowheads="1"/>
              </p:cNvSpPr>
              <p:nvPr/>
            </p:nvSpPr>
            <p:spPr bwMode="auto">
              <a:xfrm>
                <a:off x="4176" y="1392"/>
                <a:ext cx="1419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b="0">
                    <a:solidFill>
                      <a:srgbClr val="006633"/>
                    </a:solidFill>
                  </a:rPr>
                  <a:t>(a &gt; 4) And (b &lt; 0)</a:t>
                </a:r>
              </a:p>
            </p:txBody>
          </p:sp>
          <p:sp>
            <p:nvSpPr>
              <p:cNvPr id="1080333" name="Text Box 13"/>
              <p:cNvSpPr txBox="1">
                <a:spLocks noChangeArrowheads="1"/>
              </p:cNvSpPr>
              <p:nvPr/>
            </p:nvSpPr>
            <p:spPr bwMode="auto">
              <a:xfrm>
                <a:off x="4358" y="2304"/>
                <a:ext cx="21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b="0"/>
                  <a:t>F</a:t>
                </a:r>
              </a:p>
            </p:txBody>
          </p:sp>
          <p:sp>
            <p:nvSpPr>
              <p:cNvPr id="1080334" name="Text Box 14"/>
              <p:cNvSpPr txBox="1">
                <a:spLocks noChangeArrowheads="1"/>
              </p:cNvSpPr>
              <p:nvPr/>
            </p:nvSpPr>
            <p:spPr bwMode="auto">
              <a:xfrm>
                <a:off x="5136" y="2304"/>
                <a:ext cx="21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b="0"/>
                  <a:t>T</a:t>
                </a:r>
              </a:p>
            </p:txBody>
          </p:sp>
          <p:sp>
            <p:nvSpPr>
              <p:cNvPr id="1080335" name="Text Box 15"/>
              <p:cNvSpPr txBox="1">
                <a:spLocks noChangeArrowheads="1"/>
              </p:cNvSpPr>
              <p:nvPr/>
            </p:nvSpPr>
            <p:spPr bwMode="auto">
              <a:xfrm>
                <a:off x="4752" y="2503"/>
                <a:ext cx="21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b="0"/>
                  <a:t>T</a:t>
                </a:r>
              </a:p>
            </p:txBody>
          </p:sp>
          <p:sp>
            <p:nvSpPr>
              <p:cNvPr id="1080336" name="Line 16"/>
              <p:cNvSpPr>
                <a:spLocks noChangeShapeType="1"/>
              </p:cNvSpPr>
              <p:nvPr/>
            </p:nvSpPr>
            <p:spPr bwMode="auto">
              <a:xfrm>
                <a:off x="4512" y="2489"/>
                <a:ext cx="278" cy="117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 type="none" w="sm" len="sm"/>
                <a:tailEnd type="triangle" w="sm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0337" name="Line 17"/>
              <p:cNvSpPr>
                <a:spLocks noChangeShapeType="1"/>
              </p:cNvSpPr>
              <p:nvPr/>
            </p:nvSpPr>
            <p:spPr bwMode="auto">
              <a:xfrm flipH="1">
                <a:off x="4934" y="2489"/>
                <a:ext cx="250" cy="117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 type="none" w="sm" len="sm"/>
                <a:tailEnd type="triangle" w="sm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0338" name="Text Box 18"/>
              <p:cNvSpPr txBox="1">
                <a:spLocks noChangeArrowheads="1"/>
              </p:cNvSpPr>
              <p:nvPr/>
            </p:nvSpPr>
            <p:spPr bwMode="auto">
              <a:xfrm>
                <a:off x="4368" y="2976"/>
                <a:ext cx="963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b="0">
                    <a:solidFill>
                      <a:srgbClr val="006633"/>
                    </a:solidFill>
                  </a:rPr>
                  <a:t>NOT (b &lt; 0)</a:t>
                </a:r>
              </a:p>
            </p:txBody>
          </p:sp>
          <p:sp>
            <p:nvSpPr>
              <p:cNvPr id="1080339" name="Text Box 19"/>
              <p:cNvSpPr txBox="1">
                <a:spLocks noChangeArrowheads="1"/>
              </p:cNvSpPr>
              <p:nvPr/>
            </p:nvSpPr>
            <p:spPr bwMode="auto">
              <a:xfrm>
                <a:off x="4896" y="3209"/>
                <a:ext cx="21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b="0"/>
                  <a:t>T</a:t>
                </a:r>
              </a:p>
            </p:txBody>
          </p:sp>
          <p:sp>
            <p:nvSpPr>
              <p:cNvPr id="1080340" name="Text Box 20"/>
              <p:cNvSpPr txBox="1">
                <a:spLocks noChangeArrowheads="1"/>
              </p:cNvSpPr>
              <p:nvPr/>
            </p:nvSpPr>
            <p:spPr bwMode="auto">
              <a:xfrm>
                <a:off x="4512" y="3408"/>
                <a:ext cx="21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b="0"/>
                  <a:t>F</a:t>
                </a:r>
              </a:p>
            </p:txBody>
          </p:sp>
          <p:sp>
            <p:nvSpPr>
              <p:cNvPr id="1080341" name="Line 21"/>
              <p:cNvSpPr>
                <a:spLocks noChangeShapeType="1"/>
              </p:cNvSpPr>
              <p:nvPr/>
            </p:nvSpPr>
            <p:spPr bwMode="auto">
              <a:xfrm flipH="1">
                <a:off x="4694" y="3394"/>
                <a:ext cx="250" cy="117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 type="none" w="sm" len="sm"/>
                <a:tailEnd type="triangle" w="sm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advTm="2157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Boolean Algebra</a:t>
            </a:r>
          </a:p>
        </p:txBody>
      </p:sp>
      <p:sp>
        <p:nvSpPr>
          <p:cNvPr id="1082394" name="Text Box 26"/>
          <p:cNvSpPr txBox="1">
            <a:spLocks noChangeArrowheads="1"/>
          </p:cNvSpPr>
          <p:nvPr/>
        </p:nvSpPr>
        <p:spPr bwMode="auto">
          <a:xfrm>
            <a:off x="914400" y="1143000"/>
            <a:ext cx="5257800" cy="1920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tabLst>
                <a:tab pos="457200" algn="l"/>
              </a:tabLst>
            </a:pPr>
            <a:r>
              <a:rPr lang="en-US"/>
              <a:t>The result is affected by the order of the operations.</a:t>
            </a:r>
          </a:p>
          <a:p>
            <a:pPr algn="l">
              <a:tabLst>
                <a:tab pos="457200" algn="l"/>
              </a:tabLst>
            </a:pPr>
            <a:r>
              <a:rPr lang="en-US" i="1"/>
              <a:t>Parentheses</a:t>
            </a:r>
            <a:r>
              <a:rPr lang="en-US"/>
              <a:t> indicate that an operation should be performed first.</a:t>
            </a:r>
          </a:p>
          <a:p>
            <a:pPr algn="l">
              <a:tabLst>
                <a:tab pos="457200" algn="l"/>
              </a:tabLst>
            </a:pPr>
            <a:r>
              <a:rPr lang="en-US"/>
              <a:t>With no parentheses, operations are performed left-to-right.</a:t>
            </a:r>
          </a:p>
        </p:txBody>
      </p:sp>
      <p:grpSp>
        <p:nvGrpSpPr>
          <p:cNvPr id="1082398" name="Group 30"/>
          <p:cNvGrpSpPr>
            <a:grpSpLocks/>
          </p:cNvGrpSpPr>
          <p:nvPr/>
        </p:nvGrpSpPr>
        <p:grpSpPr bwMode="auto">
          <a:xfrm>
            <a:off x="4800600" y="1981200"/>
            <a:ext cx="3890963" cy="4359275"/>
            <a:chOff x="3024" y="1248"/>
            <a:chExt cx="2451" cy="2746"/>
          </a:xfrm>
        </p:grpSpPr>
        <p:sp>
          <p:nvSpPr>
            <p:cNvPr id="1082371" name="Text Box 3"/>
            <p:cNvSpPr txBox="1">
              <a:spLocks noChangeArrowheads="1"/>
            </p:cNvSpPr>
            <p:nvPr/>
          </p:nvSpPr>
          <p:spPr bwMode="auto">
            <a:xfrm>
              <a:off x="3274" y="2338"/>
              <a:ext cx="21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0"/>
                <a:t>F</a:t>
              </a:r>
            </a:p>
          </p:txBody>
        </p:sp>
        <p:sp>
          <p:nvSpPr>
            <p:cNvPr id="1082372" name="Text Box 4"/>
            <p:cNvSpPr txBox="1">
              <a:spLocks noChangeArrowheads="1"/>
            </p:cNvSpPr>
            <p:nvPr/>
          </p:nvSpPr>
          <p:spPr bwMode="auto">
            <a:xfrm>
              <a:off x="4052" y="2338"/>
              <a:ext cx="21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0"/>
                <a:t>T</a:t>
              </a:r>
            </a:p>
          </p:txBody>
        </p:sp>
        <p:sp>
          <p:nvSpPr>
            <p:cNvPr id="1082373" name="Text Box 5"/>
            <p:cNvSpPr txBox="1">
              <a:spLocks noChangeArrowheads="1"/>
            </p:cNvSpPr>
            <p:nvPr/>
          </p:nvSpPr>
          <p:spPr bwMode="auto">
            <a:xfrm>
              <a:off x="3668" y="2537"/>
              <a:ext cx="21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0"/>
                <a:t>F</a:t>
              </a:r>
            </a:p>
          </p:txBody>
        </p:sp>
        <p:sp>
          <p:nvSpPr>
            <p:cNvPr id="1082374" name="Text Box 6"/>
            <p:cNvSpPr txBox="1">
              <a:spLocks noChangeArrowheads="1"/>
            </p:cNvSpPr>
            <p:nvPr/>
          </p:nvSpPr>
          <p:spPr bwMode="auto">
            <a:xfrm>
              <a:off x="4570" y="2736"/>
              <a:ext cx="21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0"/>
                <a:t>T</a:t>
              </a:r>
            </a:p>
          </p:txBody>
        </p:sp>
        <p:sp>
          <p:nvSpPr>
            <p:cNvPr id="1082375" name="Text Box 7"/>
            <p:cNvSpPr txBox="1">
              <a:spLocks noChangeArrowheads="1"/>
            </p:cNvSpPr>
            <p:nvPr/>
          </p:nvSpPr>
          <p:spPr bwMode="auto">
            <a:xfrm>
              <a:off x="3024" y="2160"/>
              <a:ext cx="2451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2"/>
                  </a:solidFill>
                </a:rPr>
                <a:t>(</a:t>
              </a:r>
              <a:r>
                <a:rPr lang="en-US" b="0">
                  <a:solidFill>
                    <a:srgbClr val="006633"/>
                  </a:solidFill>
                </a:rPr>
                <a:t> (a &gt; 4) AND (b &lt; 0) </a:t>
              </a:r>
              <a:r>
                <a:rPr lang="en-US">
                  <a:solidFill>
                    <a:schemeClr val="tx2"/>
                  </a:solidFill>
                </a:rPr>
                <a:t>)</a:t>
              </a:r>
              <a:r>
                <a:rPr lang="en-US" b="0">
                  <a:solidFill>
                    <a:srgbClr val="006633"/>
                  </a:solidFill>
                </a:rPr>
                <a:t> OR (c &gt; 1)</a:t>
              </a:r>
            </a:p>
          </p:txBody>
        </p:sp>
        <p:sp>
          <p:nvSpPr>
            <p:cNvPr id="1082376" name="Line 8"/>
            <p:cNvSpPr>
              <a:spLocks noChangeShapeType="1"/>
            </p:cNvSpPr>
            <p:nvPr/>
          </p:nvSpPr>
          <p:spPr bwMode="auto">
            <a:xfrm>
              <a:off x="3428" y="2523"/>
              <a:ext cx="278" cy="117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 type="none" w="sm" len="sm"/>
              <a:tailEnd type="triangle" w="sm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2377" name="Line 9"/>
            <p:cNvSpPr>
              <a:spLocks noChangeShapeType="1"/>
            </p:cNvSpPr>
            <p:nvPr/>
          </p:nvSpPr>
          <p:spPr bwMode="auto">
            <a:xfrm flipH="1">
              <a:off x="3850" y="2523"/>
              <a:ext cx="250" cy="117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 type="none" w="sm" len="sm"/>
              <a:tailEnd type="triangle" w="sm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2378" name="Text Box 10"/>
            <p:cNvSpPr txBox="1">
              <a:spLocks noChangeArrowheads="1"/>
            </p:cNvSpPr>
            <p:nvPr/>
          </p:nvSpPr>
          <p:spPr bwMode="auto">
            <a:xfrm>
              <a:off x="4954" y="2338"/>
              <a:ext cx="21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0"/>
                <a:t>T</a:t>
              </a:r>
            </a:p>
          </p:txBody>
        </p:sp>
        <p:sp>
          <p:nvSpPr>
            <p:cNvPr id="1082379" name="Text Box 11"/>
            <p:cNvSpPr txBox="1">
              <a:spLocks noChangeArrowheads="1"/>
            </p:cNvSpPr>
            <p:nvPr/>
          </p:nvSpPr>
          <p:spPr bwMode="auto">
            <a:xfrm>
              <a:off x="4954" y="2544"/>
              <a:ext cx="21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0"/>
                <a:t>T</a:t>
              </a:r>
            </a:p>
          </p:txBody>
        </p:sp>
        <p:sp>
          <p:nvSpPr>
            <p:cNvPr id="1082380" name="Line 12"/>
            <p:cNvSpPr>
              <a:spLocks noChangeShapeType="1"/>
            </p:cNvSpPr>
            <p:nvPr/>
          </p:nvSpPr>
          <p:spPr bwMode="auto">
            <a:xfrm>
              <a:off x="3898" y="2688"/>
              <a:ext cx="672" cy="192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 type="none" w="sm" len="sm"/>
              <a:tailEnd type="triangle" w="sm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2381" name="Line 13"/>
            <p:cNvSpPr>
              <a:spLocks noChangeShapeType="1"/>
            </p:cNvSpPr>
            <p:nvPr/>
          </p:nvSpPr>
          <p:spPr bwMode="auto">
            <a:xfrm flipH="1">
              <a:off x="4762" y="2688"/>
              <a:ext cx="240" cy="14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 type="none" w="sm" len="sm"/>
              <a:tailEnd type="triangle" w="sm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2382" name="Text Box 14"/>
            <p:cNvSpPr txBox="1">
              <a:spLocks noChangeArrowheads="1"/>
            </p:cNvSpPr>
            <p:nvPr/>
          </p:nvSpPr>
          <p:spPr bwMode="auto">
            <a:xfrm>
              <a:off x="3274" y="3298"/>
              <a:ext cx="21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0"/>
                <a:t>F</a:t>
              </a:r>
            </a:p>
          </p:txBody>
        </p:sp>
        <p:sp>
          <p:nvSpPr>
            <p:cNvPr id="1082383" name="Text Box 15"/>
            <p:cNvSpPr txBox="1">
              <a:spLocks noChangeArrowheads="1"/>
            </p:cNvSpPr>
            <p:nvPr/>
          </p:nvSpPr>
          <p:spPr bwMode="auto">
            <a:xfrm>
              <a:off x="4176" y="3298"/>
              <a:ext cx="21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0"/>
                <a:t>T</a:t>
              </a:r>
            </a:p>
          </p:txBody>
        </p:sp>
        <p:sp>
          <p:nvSpPr>
            <p:cNvPr id="1082384" name="Text Box 16"/>
            <p:cNvSpPr txBox="1">
              <a:spLocks noChangeArrowheads="1"/>
            </p:cNvSpPr>
            <p:nvPr/>
          </p:nvSpPr>
          <p:spPr bwMode="auto">
            <a:xfrm>
              <a:off x="3264" y="3545"/>
              <a:ext cx="21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0"/>
                <a:t>F</a:t>
              </a:r>
            </a:p>
          </p:txBody>
        </p:sp>
        <p:sp>
          <p:nvSpPr>
            <p:cNvPr id="1082385" name="Text Box 17"/>
            <p:cNvSpPr txBox="1">
              <a:spLocks noChangeArrowheads="1"/>
            </p:cNvSpPr>
            <p:nvPr/>
          </p:nvSpPr>
          <p:spPr bwMode="auto">
            <a:xfrm>
              <a:off x="3648" y="3744"/>
              <a:ext cx="21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0"/>
                <a:t>F</a:t>
              </a:r>
            </a:p>
          </p:txBody>
        </p:sp>
        <p:sp>
          <p:nvSpPr>
            <p:cNvPr id="1082386" name="Text Box 18"/>
            <p:cNvSpPr txBox="1">
              <a:spLocks noChangeArrowheads="1"/>
            </p:cNvSpPr>
            <p:nvPr/>
          </p:nvSpPr>
          <p:spPr bwMode="auto">
            <a:xfrm>
              <a:off x="3024" y="3120"/>
              <a:ext cx="2451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0">
                  <a:solidFill>
                    <a:srgbClr val="006633"/>
                  </a:solidFill>
                </a:rPr>
                <a:t>(a &gt; 4) AND </a:t>
              </a:r>
              <a:r>
                <a:rPr lang="en-US">
                  <a:solidFill>
                    <a:schemeClr val="tx2"/>
                  </a:solidFill>
                </a:rPr>
                <a:t>(</a:t>
              </a:r>
              <a:r>
                <a:rPr lang="en-US" b="0">
                  <a:solidFill>
                    <a:srgbClr val="006633"/>
                  </a:solidFill>
                </a:rPr>
                <a:t> (b &lt; 0) OR (c &gt; 1) </a:t>
              </a:r>
              <a:r>
                <a:rPr lang="en-US">
                  <a:solidFill>
                    <a:schemeClr val="tx2"/>
                  </a:solidFill>
                </a:rPr>
                <a:t>)</a:t>
              </a:r>
              <a:endParaRPr lang="en-US" b="0">
                <a:solidFill>
                  <a:srgbClr val="006633"/>
                </a:solidFill>
              </a:endParaRPr>
            </a:p>
          </p:txBody>
        </p:sp>
        <p:sp>
          <p:nvSpPr>
            <p:cNvPr id="1082387" name="Text Box 19"/>
            <p:cNvSpPr txBox="1">
              <a:spLocks noChangeArrowheads="1"/>
            </p:cNvSpPr>
            <p:nvPr/>
          </p:nvSpPr>
          <p:spPr bwMode="auto">
            <a:xfrm>
              <a:off x="4848" y="3298"/>
              <a:ext cx="21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0"/>
                <a:t>T</a:t>
              </a:r>
            </a:p>
          </p:txBody>
        </p:sp>
        <p:sp>
          <p:nvSpPr>
            <p:cNvPr id="1082388" name="Text Box 20"/>
            <p:cNvSpPr txBox="1">
              <a:spLocks noChangeArrowheads="1"/>
            </p:cNvSpPr>
            <p:nvPr/>
          </p:nvSpPr>
          <p:spPr bwMode="auto">
            <a:xfrm>
              <a:off x="4512" y="3552"/>
              <a:ext cx="21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0"/>
                <a:t>T</a:t>
              </a:r>
            </a:p>
          </p:txBody>
        </p:sp>
        <p:sp>
          <p:nvSpPr>
            <p:cNvPr id="1082389" name="Line 21"/>
            <p:cNvSpPr>
              <a:spLocks noChangeShapeType="1"/>
            </p:cNvSpPr>
            <p:nvPr/>
          </p:nvSpPr>
          <p:spPr bwMode="auto">
            <a:xfrm>
              <a:off x="4320" y="3504"/>
              <a:ext cx="240" cy="9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 type="none" w="sm" len="sm"/>
              <a:tailEnd type="triangle" w="sm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2390" name="Line 22"/>
            <p:cNvSpPr>
              <a:spLocks noChangeShapeType="1"/>
            </p:cNvSpPr>
            <p:nvPr/>
          </p:nvSpPr>
          <p:spPr bwMode="auto">
            <a:xfrm flipH="1">
              <a:off x="4656" y="3504"/>
              <a:ext cx="240" cy="9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 type="none" w="sm" len="sm"/>
              <a:tailEnd type="triangle" w="sm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2391" name="Line 23"/>
            <p:cNvSpPr>
              <a:spLocks noChangeShapeType="1"/>
            </p:cNvSpPr>
            <p:nvPr/>
          </p:nvSpPr>
          <p:spPr bwMode="auto">
            <a:xfrm>
              <a:off x="3456" y="3696"/>
              <a:ext cx="192" cy="9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 type="none" w="sm" len="sm"/>
              <a:tailEnd type="triangle" w="sm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2392" name="Line 24"/>
            <p:cNvSpPr>
              <a:spLocks noChangeShapeType="1"/>
            </p:cNvSpPr>
            <p:nvPr/>
          </p:nvSpPr>
          <p:spPr bwMode="auto">
            <a:xfrm flipH="1">
              <a:off x="3840" y="3662"/>
              <a:ext cx="720" cy="13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 type="none" w="sm" len="sm"/>
              <a:tailEnd type="triangle" w="sm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2393" name="Text Box 25"/>
            <p:cNvSpPr txBox="1">
              <a:spLocks noChangeArrowheads="1"/>
            </p:cNvSpPr>
            <p:nvPr/>
          </p:nvSpPr>
          <p:spPr bwMode="auto">
            <a:xfrm>
              <a:off x="4080" y="1248"/>
              <a:ext cx="528" cy="759"/>
            </a:xfrm>
            <a:prstGeom prst="rect">
              <a:avLst/>
            </a:prstGeom>
            <a:noFill/>
            <a:ln w="12700">
              <a:solidFill>
                <a:srgbClr val="006633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800" b="0">
                  <a:solidFill>
                    <a:srgbClr val="006633"/>
                  </a:solidFill>
                </a:rPr>
                <a:t>a = 3</a:t>
              </a:r>
            </a:p>
            <a:p>
              <a:pPr algn="l">
                <a:spcBef>
                  <a:spcPct val="50000"/>
                </a:spcBef>
              </a:pPr>
              <a:r>
                <a:rPr lang="en-US" sz="1800" b="0">
                  <a:solidFill>
                    <a:srgbClr val="006633"/>
                  </a:solidFill>
                </a:rPr>
                <a:t>b = -1</a:t>
              </a:r>
            </a:p>
            <a:p>
              <a:pPr algn="l">
                <a:spcBef>
                  <a:spcPct val="50000"/>
                </a:spcBef>
              </a:pPr>
              <a:r>
                <a:rPr lang="en-US" sz="1800" b="0">
                  <a:solidFill>
                    <a:srgbClr val="006633"/>
                  </a:solidFill>
                </a:rPr>
                <a:t>c = 2</a:t>
              </a:r>
            </a:p>
          </p:txBody>
        </p:sp>
        <p:sp>
          <p:nvSpPr>
            <p:cNvPr id="1082395" name="Line 27"/>
            <p:cNvSpPr>
              <a:spLocks noChangeShapeType="1"/>
            </p:cNvSpPr>
            <p:nvPr/>
          </p:nvSpPr>
          <p:spPr bwMode="auto">
            <a:xfrm>
              <a:off x="3168" y="2160"/>
              <a:ext cx="134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2396" name="Line 28"/>
            <p:cNvSpPr>
              <a:spLocks noChangeShapeType="1"/>
            </p:cNvSpPr>
            <p:nvPr/>
          </p:nvSpPr>
          <p:spPr bwMode="auto">
            <a:xfrm>
              <a:off x="3936" y="3120"/>
              <a:ext cx="134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82397" name="Text Box 29"/>
          <p:cNvSpPr txBox="1">
            <a:spLocks noChangeArrowheads="1"/>
          </p:cNvSpPr>
          <p:nvPr/>
        </p:nvSpPr>
        <p:spPr bwMode="auto">
          <a:xfrm>
            <a:off x="838200" y="3581400"/>
            <a:ext cx="3286125" cy="2530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/>
            <a:r>
              <a:rPr lang="en-US"/>
              <a:t>Always use parentheses</a:t>
            </a:r>
          </a:p>
          <a:p>
            <a:pPr algn="l"/>
            <a:r>
              <a:rPr lang="en-US"/>
              <a:t>so other people can read</a:t>
            </a:r>
          </a:p>
          <a:p>
            <a:pPr algn="l"/>
            <a:r>
              <a:rPr lang="en-US"/>
              <a:t>and understand your query.</a:t>
            </a:r>
          </a:p>
          <a:p>
            <a:pPr algn="l"/>
            <a:endParaRPr lang="en-US"/>
          </a:p>
          <a:p>
            <a:pPr algn="l"/>
            <a:r>
              <a:rPr lang="en-US"/>
              <a:t>It will also help you when you come back to one of your own queries later.</a:t>
            </a:r>
          </a:p>
        </p:txBody>
      </p:sp>
    </p:spTree>
  </p:cSld>
  <p:clrMapOvr>
    <a:masterClrMapping/>
  </p:clrMapOvr>
  <p:transition advTm="53406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4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DeMorgan’s Law Example</a:t>
            </a:r>
          </a:p>
        </p:txBody>
      </p:sp>
      <p:sp>
        <p:nvSpPr>
          <p:cNvPr id="1084419" name="Rectangle 3"/>
          <p:cNvSpPr>
            <a:spLocks noChangeArrowheads="1"/>
          </p:cNvSpPr>
          <p:nvPr/>
        </p:nvSpPr>
        <p:spPr bwMode="auto">
          <a:xfrm>
            <a:off x="1252538" y="1371600"/>
            <a:ext cx="66389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>
              <a:tabLst>
                <a:tab pos="965200" algn="l"/>
              </a:tabLst>
            </a:pPr>
            <a:r>
              <a:rPr lang="en-US" sz="1600">
                <a:solidFill>
                  <a:srgbClr val="0000FF"/>
                </a:solidFill>
              </a:rPr>
              <a:t>Customer:"I want to look at a cat, but I don’t want any cats that are</a:t>
            </a:r>
          </a:p>
          <a:p>
            <a:pPr algn="l">
              <a:tabLst>
                <a:tab pos="965200" algn="l"/>
              </a:tabLst>
            </a:pPr>
            <a:r>
              <a:rPr lang="en-US" sz="1600">
                <a:solidFill>
                  <a:srgbClr val="0000FF"/>
                </a:solidFill>
              </a:rPr>
              <a:t>	 registered or that have red in their color." </a:t>
            </a:r>
          </a:p>
        </p:txBody>
      </p:sp>
      <p:grpSp>
        <p:nvGrpSpPr>
          <p:cNvPr id="1084462" name="Group 46"/>
          <p:cNvGrpSpPr>
            <a:grpSpLocks/>
          </p:cNvGrpSpPr>
          <p:nvPr/>
        </p:nvGrpSpPr>
        <p:grpSpPr bwMode="auto">
          <a:xfrm>
            <a:off x="1219200" y="2362200"/>
            <a:ext cx="6808788" cy="1684338"/>
            <a:chOff x="768" y="1488"/>
            <a:chExt cx="4289" cy="1061"/>
          </a:xfrm>
        </p:grpSpPr>
        <p:sp>
          <p:nvSpPr>
            <p:cNvPr id="1084420" name="Rectangle 4"/>
            <p:cNvSpPr>
              <a:spLocks noChangeArrowheads="1"/>
            </p:cNvSpPr>
            <p:nvPr/>
          </p:nvSpPr>
          <p:spPr bwMode="auto">
            <a:xfrm>
              <a:off x="1680" y="1488"/>
              <a:ext cx="3377" cy="929"/>
            </a:xfrm>
            <a:prstGeom prst="rect">
              <a:avLst/>
            </a:prstGeom>
            <a:solidFill>
              <a:srgbClr val="FFCC66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algn="l">
                <a:tabLst>
                  <a:tab pos="746125" algn="l"/>
                </a:tabLst>
              </a:pPr>
              <a:r>
                <a:rPr lang="en-US" sz="1800"/>
                <a:t>SELECT</a:t>
              </a:r>
              <a:r>
                <a:rPr lang="en-US" sz="1800" b="0"/>
                <a:t> AnimalID, Category, Registered, Color</a:t>
              </a:r>
            </a:p>
            <a:p>
              <a:pPr algn="l">
                <a:tabLst>
                  <a:tab pos="746125" algn="l"/>
                </a:tabLst>
              </a:pPr>
              <a:r>
                <a:rPr lang="en-US" sz="1800"/>
                <a:t>FROM</a:t>
              </a:r>
              <a:r>
                <a:rPr lang="en-US" sz="1800" b="0"/>
                <a:t> Animal</a:t>
              </a:r>
            </a:p>
            <a:p>
              <a:pPr algn="l">
                <a:tabLst>
                  <a:tab pos="746125" algn="l"/>
                </a:tabLst>
              </a:pPr>
              <a:r>
                <a:rPr lang="en-US" sz="1800"/>
                <a:t>WHERE</a:t>
              </a:r>
              <a:r>
                <a:rPr lang="en-US" sz="1800" b="0"/>
                <a:t> (Category=‘Cat’) </a:t>
              </a:r>
              <a:r>
                <a:rPr lang="en-US" sz="1800"/>
                <a:t>AND</a:t>
              </a:r>
            </a:p>
            <a:p>
              <a:pPr algn="l">
                <a:tabLst>
                  <a:tab pos="746125" algn="l"/>
                </a:tabLst>
              </a:pPr>
              <a:r>
                <a:rPr lang="en-US" sz="1800" b="0"/>
                <a:t>	</a:t>
              </a:r>
              <a:r>
                <a:rPr lang="en-US" sz="1800"/>
                <a:t>NOT</a:t>
              </a:r>
              <a:r>
                <a:rPr lang="en-US" sz="1800" b="0"/>
                <a:t> ((Registered is NOT NULL) </a:t>
              </a:r>
            </a:p>
            <a:p>
              <a:pPr algn="l">
                <a:tabLst>
                  <a:tab pos="746125" algn="l"/>
                </a:tabLst>
              </a:pPr>
              <a:r>
                <a:rPr lang="en-US" sz="1800" b="0"/>
                <a:t>			</a:t>
              </a:r>
              <a:r>
                <a:rPr lang="en-US" sz="1800"/>
                <a:t>OR</a:t>
              </a:r>
              <a:r>
                <a:rPr lang="en-US" sz="1800" b="0"/>
                <a:t> (Color LIKE ‘%Red%’)). </a:t>
              </a:r>
            </a:p>
          </p:txBody>
        </p:sp>
        <p:sp>
          <p:nvSpPr>
            <p:cNvPr id="1084421" name="Rectangle 5"/>
            <p:cNvSpPr>
              <a:spLocks noChangeArrowheads="1"/>
            </p:cNvSpPr>
            <p:nvPr/>
          </p:nvSpPr>
          <p:spPr bwMode="auto">
            <a:xfrm>
              <a:off x="768" y="1685"/>
              <a:ext cx="672" cy="864"/>
            </a:xfrm>
            <a:prstGeom prst="rect">
              <a:avLst/>
            </a:prstGeom>
            <a:solidFill>
              <a:srgbClr val="FFCC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 algn="l"/>
              <a:r>
                <a:rPr lang="en-US" sz="1400" b="0"/>
                <a:t>AnimalID</a:t>
              </a:r>
            </a:p>
            <a:p>
              <a:pPr algn="l"/>
              <a:r>
                <a:rPr lang="en-US" sz="1400" b="0"/>
                <a:t>Name</a:t>
              </a:r>
            </a:p>
            <a:p>
              <a:pPr algn="l"/>
              <a:r>
                <a:rPr lang="en-US" sz="1400" b="0"/>
                <a:t>Category</a:t>
              </a:r>
            </a:p>
            <a:p>
              <a:pPr algn="l"/>
              <a:r>
                <a:rPr lang="en-US" sz="1400" b="0"/>
                <a:t>Breed</a:t>
              </a:r>
            </a:p>
            <a:p>
              <a:pPr algn="l"/>
              <a:r>
                <a:rPr lang="en-US" sz="1400" b="0"/>
                <a:t>DateBorn</a:t>
              </a:r>
            </a:p>
            <a:p>
              <a:pPr algn="l"/>
              <a:r>
                <a:rPr lang="en-US" sz="1400" b="0"/>
                <a:t>Gender</a:t>
              </a:r>
            </a:p>
          </p:txBody>
        </p:sp>
        <p:sp>
          <p:nvSpPr>
            <p:cNvPr id="1084422" name="Rectangle 6"/>
            <p:cNvSpPr>
              <a:spLocks noChangeArrowheads="1"/>
            </p:cNvSpPr>
            <p:nvPr/>
          </p:nvSpPr>
          <p:spPr bwMode="auto">
            <a:xfrm>
              <a:off x="768" y="1493"/>
              <a:ext cx="672" cy="192"/>
            </a:xfrm>
            <a:prstGeom prst="rect">
              <a:avLst/>
            </a:prstGeom>
            <a:solidFill>
              <a:srgbClr val="FFCC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r>
                <a:rPr lang="en-US" sz="1400" b="0"/>
                <a:t>Animal</a:t>
              </a:r>
            </a:p>
          </p:txBody>
        </p:sp>
      </p:grpSp>
      <p:graphicFrame>
        <p:nvGraphicFramePr>
          <p:cNvPr id="1084461" name="Group 45"/>
          <p:cNvGraphicFramePr>
            <a:graphicFrameLocks noGrp="1"/>
          </p:cNvGraphicFramePr>
          <p:nvPr/>
        </p:nvGraphicFramePr>
        <p:xfrm>
          <a:off x="1676400" y="4495800"/>
          <a:ext cx="5791200" cy="1445006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3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9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6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7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Field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Category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Registered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Criteria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‘Cat’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 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Like ‘%Red%’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78042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4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DeMorgan’s Law</a:t>
            </a:r>
          </a:p>
        </p:txBody>
      </p:sp>
      <p:sp>
        <p:nvSpPr>
          <p:cNvPr id="1086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066800"/>
            <a:ext cx="6553200" cy="12192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Negation of clauses</a:t>
            </a:r>
          </a:p>
          <a:p>
            <a:pPr marL="742950" lvl="1" indent="-285750"/>
            <a:r>
              <a:rPr lang="en-US" sz="2000"/>
              <a:t>Not (A   And   B) becomes Not A  Or</a:t>
            </a:r>
            <a:r>
              <a:rPr lang="en-US" sz="2000" b="0"/>
              <a:t> </a:t>
            </a:r>
            <a:r>
              <a:rPr lang="en-US" sz="2000"/>
              <a:t> Not B</a:t>
            </a:r>
          </a:p>
          <a:p>
            <a:pPr marL="742950" lvl="1" indent="-285750"/>
            <a:r>
              <a:rPr lang="en-US" sz="2000"/>
              <a:t>Not (A   Or   B) becomes Not A   And   Not B</a:t>
            </a:r>
          </a:p>
        </p:txBody>
      </p:sp>
      <p:sp>
        <p:nvSpPr>
          <p:cNvPr id="1086473" name="Text Box 9"/>
          <p:cNvSpPr txBox="1">
            <a:spLocks noChangeArrowheads="1"/>
          </p:cNvSpPr>
          <p:nvPr/>
        </p:nvSpPr>
        <p:spPr bwMode="auto">
          <a:xfrm>
            <a:off x="6705600" y="2286000"/>
            <a:ext cx="2252663" cy="1019175"/>
          </a:xfrm>
          <a:prstGeom prst="rect">
            <a:avLst/>
          </a:prstGeom>
          <a:solidFill>
            <a:srgbClr val="FFCC66"/>
          </a:solidFill>
          <a:ln w="12700">
            <a:solidFill>
              <a:srgbClr val="006633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/>
            <a:r>
              <a:rPr lang="en-US" b="0"/>
              <a:t>CAT:  Registered=ASCF</a:t>
            </a:r>
          </a:p>
          <a:p>
            <a:pPr algn="l"/>
            <a:r>
              <a:rPr lang="en-US" b="0"/>
              <a:t>Color=Black</a:t>
            </a:r>
          </a:p>
        </p:txBody>
      </p:sp>
      <p:sp>
        <p:nvSpPr>
          <p:cNvPr id="1086490" name="Rectangle 26"/>
          <p:cNvSpPr>
            <a:spLocks noChangeArrowheads="1"/>
          </p:cNvSpPr>
          <p:nvPr/>
        </p:nvSpPr>
        <p:spPr bwMode="auto">
          <a:xfrm>
            <a:off x="152400" y="2286000"/>
            <a:ext cx="57912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tabLst>
                <a:tab pos="965200" algn="l"/>
              </a:tabLst>
            </a:pPr>
            <a:r>
              <a:rPr lang="en-US" sz="1600">
                <a:solidFill>
                  <a:srgbClr val="0000FF"/>
                </a:solidFill>
              </a:rPr>
              <a:t>Customer:"I want to look at a cat, but I don’t want </a:t>
            </a:r>
          </a:p>
          <a:p>
            <a:pPr algn="l">
              <a:tabLst>
                <a:tab pos="965200" algn="l"/>
              </a:tabLst>
            </a:pPr>
            <a:r>
              <a:rPr lang="en-US" sz="1600">
                <a:solidFill>
                  <a:srgbClr val="0000FF"/>
                </a:solidFill>
              </a:rPr>
              <a:t>any cats that are registered </a:t>
            </a:r>
          </a:p>
          <a:p>
            <a:pPr algn="l">
              <a:tabLst>
                <a:tab pos="965200" algn="l"/>
              </a:tabLst>
            </a:pPr>
            <a:r>
              <a:rPr lang="en-US" sz="1600">
                <a:solidFill>
                  <a:srgbClr val="0000FF"/>
                </a:solidFill>
              </a:rPr>
              <a:t>or </a:t>
            </a:r>
          </a:p>
          <a:p>
            <a:pPr algn="l">
              <a:tabLst>
                <a:tab pos="965200" algn="l"/>
              </a:tabLst>
            </a:pPr>
            <a:r>
              <a:rPr lang="en-US" sz="1600">
                <a:solidFill>
                  <a:srgbClr val="0000FF"/>
                </a:solidFill>
              </a:rPr>
              <a:t>that have red in their color." </a:t>
            </a:r>
          </a:p>
        </p:txBody>
      </p:sp>
      <p:grpSp>
        <p:nvGrpSpPr>
          <p:cNvPr id="1086495" name="Group 31"/>
          <p:cNvGrpSpPr>
            <a:grpSpLocks/>
          </p:cNvGrpSpPr>
          <p:nvPr/>
        </p:nvGrpSpPr>
        <p:grpSpPr bwMode="auto">
          <a:xfrm>
            <a:off x="2286000" y="3429000"/>
            <a:ext cx="6705600" cy="3140075"/>
            <a:chOff x="1440" y="2160"/>
            <a:chExt cx="4224" cy="1978"/>
          </a:xfrm>
        </p:grpSpPr>
        <p:sp>
          <p:nvSpPr>
            <p:cNvPr id="1086468" name="Text Box 4"/>
            <p:cNvSpPr txBox="1">
              <a:spLocks noChangeArrowheads="1"/>
            </p:cNvSpPr>
            <p:nvPr/>
          </p:nvSpPr>
          <p:spPr bwMode="auto">
            <a:xfrm>
              <a:off x="2784" y="2496"/>
              <a:ext cx="21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0"/>
                <a:t>T</a:t>
              </a:r>
            </a:p>
          </p:txBody>
        </p:sp>
        <p:sp>
          <p:nvSpPr>
            <p:cNvPr id="1086469" name="Text Box 5"/>
            <p:cNvSpPr txBox="1">
              <a:spLocks noChangeArrowheads="1"/>
            </p:cNvSpPr>
            <p:nvPr/>
          </p:nvSpPr>
          <p:spPr bwMode="auto">
            <a:xfrm>
              <a:off x="4416" y="2496"/>
              <a:ext cx="21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0"/>
                <a:t>F</a:t>
              </a:r>
            </a:p>
          </p:txBody>
        </p:sp>
        <p:sp>
          <p:nvSpPr>
            <p:cNvPr id="1086470" name="Text Box 6"/>
            <p:cNvSpPr txBox="1">
              <a:spLocks noChangeArrowheads="1"/>
            </p:cNvSpPr>
            <p:nvPr/>
          </p:nvSpPr>
          <p:spPr bwMode="auto">
            <a:xfrm>
              <a:off x="3744" y="2736"/>
              <a:ext cx="21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0"/>
                <a:t>T</a:t>
              </a:r>
            </a:p>
          </p:txBody>
        </p:sp>
        <p:sp>
          <p:nvSpPr>
            <p:cNvPr id="1086471" name="Text Box 7"/>
            <p:cNvSpPr txBox="1">
              <a:spLocks noChangeArrowheads="1"/>
            </p:cNvSpPr>
            <p:nvPr/>
          </p:nvSpPr>
          <p:spPr bwMode="auto">
            <a:xfrm>
              <a:off x="2544" y="2928"/>
              <a:ext cx="21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0"/>
                <a:t>F</a:t>
              </a:r>
            </a:p>
          </p:txBody>
        </p:sp>
        <p:sp>
          <p:nvSpPr>
            <p:cNvPr id="1086472" name="Rectangle 8"/>
            <p:cNvSpPr>
              <a:spLocks noChangeArrowheads="1"/>
            </p:cNvSpPr>
            <p:nvPr/>
          </p:nvSpPr>
          <p:spPr bwMode="auto">
            <a:xfrm>
              <a:off x="1584" y="2256"/>
              <a:ext cx="39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b="0"/>
                <a:t>NOT ((Registered is NOT NULL) OR (Color LIKE ‘%Red%’))</a:t>
              </a:r>
            </a:p>
          </p:txBody>
        </p:sp>
        <p:sp>
          <p:nvSpPr>
            <p:cNvPr id="1086474" name="Line 10"/>
            <p:cNvSpPr>
              <a:spLocks noChangeShapeType="1"/>
            </p:cNvSpPr>
            <p:nvPr/>
          </p:nvSpPr>
          <p:spPr bwMode="auto">
            <a:xfrm>
              <a:off x="2976" y="2592"/>
              <a:ext cx="768" cy="24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sm" len="sm"/>
              <a:tailEnd type="triangle" w="sm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475" name="Line 11"/>
            <p:cNvSpPr>
              <a:spLocks noChangeShapeType="1"/>
            </p:cNvSpPr>
            <p:nvPr/>
          </p:nvSpPr>
          <p:spPr bwMode="auto">
            <a:xfrm flipH="1">
              <a:off x="3984" y="2640"/>
              <a:ext cx="432" cy="19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sm" len="sm"/>
              <a:tailEnd type="triangle" w="sm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476" name="Line 12"/>
            <p:cNvSpPr>
              <a:spLocks noChangeShapeType="1"/>
            </p:cNvSpPr>
            <p:nvPr/>
          </p:nvSpPr>
          <p:spPr bwMode="auto">
            <a:xfrm flipH="1">
              <a:off x="2736" y="2880"/>
              <a:ext cx="1008" cy="19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sm" len="sm"/>
              <a:tailEnd type="triangle" w="sm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477" name="Rectangle 13"/>
            <p:cNvSpPr>
              <a:spLocks noChangeArrowheads="1"/>
            </p:cNvSpPr>
            <p:nvPr/>
          </p:nvSpPr>
          <p:spPr bwMode="auto">
            <a:xfrm>
              <a:off x="1584" y="3264"/>
              <a:ext cx="36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b="0"/>
                <a:t>(Registered is NULL) AND NOT (Color LIKE ‘%Red%’)</a:t>
              </a:r>
            </a:p>
          </p:txBody>
        </p:sp>
        <p:sp>
          <p:nvSpPr>
            <p:cNvPr id="1086478" name="Text Box 14"/>
            <p:cNvSpPr txBox="1">
              <a:spLocks noChangeArrowheads="1"/>
            </p:cNvSpPr>
            <p:nvPr/>
          </p:nvSpPr>
          <p:spPr bwMode="auto">
            <a:xfrm>
              <a:off x="2160" y="3456"/>
              <a:ext cx="21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0"/>
                <a:t>F</a:t>
              </a:r>
            </a:p>
          </p:txBody>
        </p:sp>
        <p:sp>
          <p:nvSpPr>
            <p:cNvPr id="1086479" name="Text Box 15"/>
            <p:cNvSpPr txBox="1">
              <a:spLocks noChangeArrowheads="1"/>
            </p:cNvSpPr>
            <p:nvPr/>
          </p:nvSpPr>
          <p:spPr bwMode="auto">
            <a:xfrm>
              <a:off x="3744" y="3648"/>
              <a:ext cx="21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0"/>
                <a:t>T</a:t>
              </a:r>
            </a:p>
          </p:txBody>
        </p:sp>
        <p:sp>
          <p:nvSpPr>
            <p:cNvPr id="1086480" name="Text Box 16"/>
            <p:cNvSpPr txBox="1">
              <a:spLocks noChangeArrowheads="1"/>
            </p:cNvSpPr>
            <p:nvPr/>
          </p:nvSpPr>
          <p:spPr bwMode="auto">
            <a:xfrm>
              <a:off x="3072" y="3888"/>
              <a:ext cx="21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0"/>
                <a:t>F</a:t>
              </a:r>
            </a:p>
          </p:txBody>
        </p:sp>
        <p:sp>
          <p:nvSpPr>
            <p:cNvPr id="1086481" name="Line 17"/>
            <p:cNvSpPr>
              <a:spLocks noChangeShapeType="1"/>
            </p:cNvSpPr>
            <p:nvPr/>
          </p:nvSpPr>
          <p:spPr bwMode="auto">
            <a:xfrm>
              <a:off x="2352" y="3600"/>
              <a:ext cx="720" cy="38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sm" len="sm"/>
              <a:tailEnd type="triangle" w="sm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482" name="Line 18"/>
            <p:cNvSpPr>
              <a:spLocks noChangeShapeType="1"/>
            </p:cNvSpPr>
            <p:nvPr/>
          </p:nvSpPr>
          <p:spPr bwMode="auto">
            <a:xfrm flipH="1">
              <a:off x="3312" y="3792"/>
              <a:ext cx="432" cy="19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sm" len="sm"/>
              <a:tailEnd type="triangle" w="sm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483" name="Text Box 19"/>
            <p:cNvSpPr txBox="1">
              <a:spLocks noChangeArrowheads="1"/>
            </p:cNvSpPr>
            <p:nvPr/>
          </p:nvSpPr>
          <p:spPr bwMode="auto">
            <a:xfrm>
              <a:off x="3734" y="2519"/>
              <a:ext cx="24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b="0" i="1"/>
                <a:t>or</a:t>
              </a:r>
            </a:p>
          </p:txBody>
        </p:sp>
        <p:sp>
          <p:nvSpPr>
            <p:cNvPr id="1086484" name="Text Box 20"/>
            <p:cNvSpPr txBox="1">
              <a:spLocks noChangeArrowheads="1"/>
            </p:cNvSpPr>
            <p:nvPr/>
          </p:nvSpPr>
          <p:spPr bwMode="auto">
            <a:xfrm>
              <a:off x="2832" y="2784"/>
              <a:ext cx="3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b="0" i="1"/>
                <a:t>not</a:t>
              </a:r>
            </a:p>
          </p:txBody>
        </p:sp>
        <p:sp>
          <p:nvSpPr>
            <p:cNvPr id="1086485" name="Text Box 21"/>
            <p:cNvSpPr txBox="1">
              <a:spLocks noChangeArrowheads="1"/>
            </p:cNvSpPr>
            <p:nvPr/>
          </p:nvSpPr>
          <p:spPr bwMode="auto">
            <a:xfrm>
              <a:off x="3072" y="3648"/>
              <a:ext cx="3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b="0" i="1"/>
                <a:t>and</a:t>
              </a:r>
            </a:p>
          </p:txBody>
        </p:sp>
        <p:sp>
          <p:nvSpPr>
            <p:cNvPr id="1086486" name="Text Box 22"/>
            <p:cNvSpPr txBox="1">
              <a:spLocks noChangeArrowheads="1"/>
            </p:cNvSpPr>
            <p:nvPr/>
          </p:nvSpPr>
          <p:spPr bwMode="auto">
            <a:xfrm>
              <a:off x="4224" y="3408"/>
              <a:ext cx="21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0"/>
                <a:t>F</a:t>
              </a:r>
            </a:p>
          </p:txBody>
        </p:sp>
        <p:sp>
          <p:nvSpPr>
            <p:cNvPr id="1086487" name="Line 23"/>
            <p:cNvSpPr>
              <a:spLocks noChangeShapeType="1"/>
            </p:cNvSpPr>
            <p:nvPr/>
          </p:nvSpPr>
          <p:spPr bwMode="auto">
            <a:xfrm flipH="1">
              <a:off x="3936" y="3552"/>
              <a:ext cx="288" cy="14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sm" len="sm"/>
              <a:tailEnd type="triangle" w="sm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488" name="Text Box 24"/>
            <p:cNvSpPr txBox="1">
              <a:spLocks noChangeArrowheads="1"/>
            </p:cNvSpPr>
            <p:nvPr/>
          </p:nvSpPr>
          <p:spPr bwMode="auto">
            <a:xfrm>
              <a:off x="3744" y="3456"/>
              <a:ext cx="3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b="0" i="1"/>
                <a:t>not</a:t>
              </a:r>
            </a:p>
          </p:txBody>
        </p:sp>
        <p:sp>
          <p:nvSpPr>
            <p:cNvPr id="1086491" name="Rectangle 27"/>
            <p:cNvSpPr>
              <a:spLocks noChangeArrowheads="1"/>
            </p:cNvSpPr>
            <p:nvPr/>
          </p:nvSpPr>
          <p:spPr bwMode="auto">
            <a:xfrm>
              <a:off x="1440" y="3168"/>
              <a:ext cx="4224" cy="96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492" name="Rectangle 28"/>
            <p:cNvSpPr>
              <a:spLocks noChangeArrowheads="1"/>
            </p:cNvSpPr>
            <p:nvPr/>
          </p:nvSpPr>
          <p:spPr bwMode="auto">
            <a:xfrm>
              <a:off x="1440" y="2160"/>
              <a:ext cx="4224" cy="96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86493" name="AutoShape 29"/>
          <p:cNvSpPr>
            <a:spLocks noChangeArrowheads="1"/>
          </p:cNvSpPr>
          <p:nvPr/>
        </p:nvSpPr>
        <p:spPr bwMode="auto">
          <a:xfrm>
            <a:off x="1295400" y="3886200"/>
            <a:ext cx="990600" cy="2286000"/>
          </a:xfrm>
          <a:prstGeom prst="curvedRightArrow">
            <a:avLst>
              <a:gd name="adj1" fmla="val 46154"/>
              <a:gd name="adj2" fmla="val 92308"/>
              <a:gd name="adj3" fmla="val 33333"/>
            </a:avLst>
          </a:prstGeom>
          <a:solidFill>
            <a:srgbClr val="0099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6494" name="Freeform 30"/>
          <p:cNvSpPr>
            <a:spLocks/>
          </p:cNvSpPr>
          <p:nvPr/>
        </p:nvSpPr>
        <p:spPr bwMode="auto">
          <a:xfrm>
            <a:off x="76200" y="1905000"/>
            <a:ext cx="1092200" cy="3048000"/>
          </a:xfrm>
          <a:custGeom>
            <a:avLst/>
            <a:gdLst/>
            <a:ahLst/>
            <a:cxnLst>
              <a:cxn ang="0">
                <a:pos x="544" y="48"/>
              </a:cxn>
              <a:cxn ang="0">
                <a:pos x="496" y="48"/>
              </a:cxn>
              <a:cxn ang="0">
                <a:pos x="64" y="336"/>
              </a:cxn>
              <a:cxn ang="0">
                <a:pos x="112" y="1104"/>
              </a:cxn>
              <a:cxn ang="0">
                <a:pos x="736" y="1920"/>
              </a:cxn>
            </a:cxnLst>
            <a:rect l="0" t="0" r="r" b="b"/>
            <a:pathLst>
              <a:path w="736" h="1920">
                <a:moveTo>
                  <a:pt x="544" y="48"/>
                </a:moveTo>
                <a:cubicBezTo>
                  <a:pt x="560" y="24"/>
                  <a:pt x="576" y="0"/>
                  <a:pt x="496" y="48"/>
                </a:cubicBezTo>
                <a:cubicBezTo>
                  <a:pt x="416" y="96"/>
                  <a:pt x="128" y="160"/>
                  <a:pt x="64" y="336"/>
                </a:cubicBezTo>
                <a:cubicBezTo>
                  <a:pt x="0" y="512"/>
                  <a:pt x="0" y="840"/>
                  <a:pt x="112" y="1104"/>
                </a:cubicBezTo>
                <a:cubicBezTo>
                  <a:pt x="224" y="1368"/>
                  <a:pt x="480" y="1644"/>
                  <a:pt x="736" y="1920"/>
                </a:cubicBezTo>
              </a:path>
            </a:pathLst>
          </a:custGeom>
          <a:noFill/>
          <a:ln w="76200" cap="flat" cmpd="sng">
            <a:solidFill>
              <a:srgbClr val="0099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Tm="38754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51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762000"/>
          </a:xfrm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Conditions:  AND, OR</a:t>
            </a:r>
          </a:p>
        </p:txBody>
      </p:sp>
      <p:sp>
        <p:nvSpPr>
          <p:cNvPr id="1088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76400" y="2667000"/>
            <a:ext cx="6781800" cy="1828800"/>
          </a:xfrm>
          <a:noFill/>
          <a:ln/>
        </p:spPr>
        <p:txBody>
          <a:bodyPr lIns="92075" tIns="46038" rIns="92075" bIns="46038"/>
          <a:lstStyle/>
          <a:p>
            <a:pPr marL="342900" indent="-342900">
              <a:buFont typeface="Wingdings" pitchFamily="2" charset="2"/>
              <a:buNone/>
            </a:pPr>
            <a:r>
              <a:rPr lang="en-US" sz="1800"/>
              <a:t>List all dogs who are </a:t>
            </a:r>
          </a:p>
          <a:p>
            <a:pPr marL="342900" indent="-342900">
              <a:buFont typeface="Wingdings" pitchFamily="2" charset="2"/>
              <a:buNone/>
            </a:pPr>
            <a:r>
              <a:rPr lang="en-US" sz="1800"/>
              <a:t>	male and registered </a:t>
            </a:r>
          </a:p>
          <a:p>
            <a:pPr marL="342900" indent="-342900">
              <a:buFont typeface="Wingdings" pitchFamily="2" charset="2"/>
              <a:buNone/>
            </a:pPr>
            <a:r>
              <a:rPr lang="en-US" sz="1800"/>
              <a:t>	or </a:t>
            </a:r>
          </a:p>
          <a:p>
            <a:pPr marL="342900" indent="-342900">
              <a:buFont typeface="Wingdings" pitchFamily="2" charset="2"/>
              <a:buNone/>
            </a:pPr>
            <a:r>
              <a:rPr lang="en-US" sz="1800"/>
              <a:t>	who were born before 6/1/2004 </a:t>
            </a:r>
          </a:p>
          <a:p>
            <a:pPr marL="342900" indent="-342900">
              <a:buFont typeface="Wingdings" pitchFamily="2" charset="2"/>
              <a:buNone/>
            </a:pPr>
            <a:r>
              <a:rPr lang="en-US" sz="1800"/>
              <a:t>		and have white in their color.</a:t>
            </a:r>
          </a:p>
        </p:txBody>
      </p:sp>
      <p:sp>
        <p:nvSpPr>
          <p:cNvPr id="1088516" name="Rectangle 4"/>
          <p:cNvSpPr>
            <a:spLocks noChangeArrowheads="1"/>
          </p:cNvSpPr>
          <p:nvPr/>
        </p:nvSpPr>
        <p:spPr bwMode="auto">
          <a:xfrm>
            <a:off x="381000" y="1219200"/>
            <a:ext cx="7669213" cy="132715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600"/>
              <a:t>SELECT</a:t>
            </a:r>
            <a:r>
              <a:rPr lang="en-US" sz="1600" b="0"/>
              <a:t> AnimalID, Category, Gender, Registered, DateBorn, Color</a:t>
            </a:r>
          </a:p>
          <a:p>
            <a:pPr algn="l"/>
            <a:r>
              <a:rPr lang="en-US" sz="1600"/>
              <a:t>FROM</a:t>
            </a:r>
            <a:r>
              <a:rPr lang="en-US" sz="1600" b="0"/>
              <a:t> Animal</a:t>
            </a:r>
          </a:p>
          <a:p>
            <a:pPr algn="l"/>
            <a:r>
              <a:rPr lang="en-US" sz="1600"/>
              <a:t>WHERE</a:t>
            </a:r>
            <a:r>
              <a:rPr lang="en-US" sz="1600" b="0"/>
              <a:t> 	(( Category=‘Dog’) </a:t>
            </a:r>
            <a:r>
              <a:rPr lang="en-US" sz="1600"/>
              <a:t>AND</a:t>
            </a:r>
          </a:p>
          <a:p>
            <a:pPr algn="l"/>
            <a:r>
              <a:rPr lang="en-US" sz="1600" b="0"/>
              <a:t>		( ( (Gender=‘Male’) </a:t>
            </a:r>
            <a:r>
              <a:rPr lang="en-US" sz="1600"/>
              <a:t>AND</a:t>
            </a:r>
            <a:r>
              <a:rPr lang="en-US" sz="1600" b="0"/>
              <a:t> (Registered Is Not Null) ) </a:t>
            </a:r>
            <a:r>
              <a:rPr lang="en-US" sz="1600"/>
              <a:t>OR</a:t>
            </a:r>
            <a:r>
              <a:rPr lang="en-US" sz="1600" b="0"/>
              <a:t> </a:t>
            </a:r>
          </a:p>
          <a:p>
            <a:pPr algn="l"/>
            <a:r>
              <a:rPr lang="en-US" sz="1600" b="0"/>
              <a:t>		  ( (DateBorn&lt;’01-Jun-2004’) </a:t>
            </a:r>
            <a:r>
              <a:rPr lang="en-US" sz="1600"/>
              <a:t>AND</a:t>
            </a:r>
            <a:r>
              <a:rPr lang="en-US" sz="1600" b="0"/>
              <a:t> (Color Like ‘%White%’) ) ) );</a:t>
            </a:r>
          </a:p>
        </p:txBody>
      </p:sp>
      <p:sp>
        <p:nvSpPr>
          <p:cNvPr id="1088517" name="Rectangle 5"/>
          <p:cNvSpPr>
            <a:spLocks noChangeArrowheads="1"/>
          </p:cNvSpPr>
          <p:nvPr/>
        </p:nvSpPr>
        <p:spPr bwMode="auto">
          <a:xfrm>
            <a:off x="1355725" y="98425"/>
            <a:ext cx="1162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400" b="0">
                <a:solidFill>
                  <a:schemeClr val="folHlink"/>
                </a:solidFill>
              </a:rPr>
              <a:t>Query04_03</a:t>
            </a:r>
          </a:p>
        </p:txBody>
      </p:sp>
      <p:sp>
        <p:nvSpPr>
          <p:cNvPr id="1088518" name="Rectangle 6"/>
          <p:cNvSpPr>
            <a:spLocks noChangeArrowheads="1"/>
          </p:cNvSpPr>
          <p:nvPr/>
        </p:nvSpPr>
        <p:spPr bwMode="auto">
          <a:xfrm>
            <a:off x="381000" y="2895600"/>
            <a:ext cx="1066800" cy="137160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l"/>
            <a:r>
              <a:rPr lang="en-US" sz="1400" b="0"/>
              <a:t>AnimalID</a:t>
            </a:r>
          </a:p>
          <a:p>
            <a:pPr algn="l"/>
            <a:r>
              <a:rPr lang="en-US" sz="1400" b="0"/>
              <a:t>Name</a:t>
            </a:r>
          </a:p>
          <a:p>
            <a:pPr algn="l"/>
            <a:r>
              <a:rPr lang="en-US" sz="1400" b="0"/>
              <a:t>Category</a:t>
            </a:r>
          </a:p>
          <a:p>
            <a:pPr algn="l"/>
            <a:r>
              <a:rPr lang="en-US" sz="1400" b="0"/>
              <a:t>Breed</a:t>
            </a:r>
          </a:p>
          <a:p>
            <a:pPr algn="l"/>
            <a:r>
              <a:rPr lang="en-US" sz="1400" b="0"/>
              <a:t>DateBorn</a:t>
            </a:r>
          </a:p>
          <a:p>
            <a:pPr algn="l"/>
            <a:r>
              <a:rPr lang="en-US" sz="1400" b="0"/>
              <a:t>Gender</a:t>
            </a:r>
          </a:p>
        </p:txBody>
      </p:sp>
      <p:sp>
        <p:nvSpPr>
          <p:cNvPr id="1088519" name="Rectangle 7"/>
          <p:cNvSpPr>
            <a:spLocks noChangeArrowheads="1"/>
          </p:cNvSpPr>
          <p:nvPr/>
        </p:nvSpPr>
        <p:spPr bwMode="auto">
          <a:xfrm>
            <a:off x="381000" y="2590800"/>
            <a:ext cx="1066800" cy="30480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sz="1400" b="0"/>
              <a:t>Animal</a:t>
            </a:r>
          </a:p>
        </p:txBody>
      </p:sp>
      <p:graphicFrame>
        <p:nvGraphicFramePr>
          <p:cNvPr id="1088576" name="Group 64"/>
          <p:cNvGraphicFramePr>
            <a:graphicFrameLocks noGrp="1"/>
          </p:cNvGraphicFramePr>
          <p:nvPr/>
        </p:nvGraphicFramePr>
        <p:xfrm>
          <a:off x="533400" y="4800600"/>
          <a:ext cx="8077200" cy="1417320"/>
        </p:xfrm>
        <a:graphic>
          <a:graphicData uri="http://schemas.openxmlformats.org/drawingml/2006/table">
            <a:tbl>
              <a:tblPr/>
              <a:tblGrid>
                <a:gridCol w="885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6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6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Field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Category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Registered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DateBorn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Criteria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‘Dog’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‘Male’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 Not 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‘Dog’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&lt; ’01-Jun-2004’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Like ‘%White%’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8199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5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Useful </a:t>
            </a:r>
            <a:r>
              <a:rPr lang="en-US" i="1"/>
              <a:t>Where</a:t>
            </a:r>
            <a:r>
              <a:rPr lang="en-US"/>
              <a:t> Conditions</a:t>
            </a:r>
          </a:p>
        </p:txBody>
      </p:sp>
      <p:graphicFrame>
        <p:nvGraphicFramePr>
          <p:cNvPr id="1090601" name="Group 41"/>
          <p:cNvGraphicFramePr>
            <a:graphicFrameLocks noGrp="1"/>
          </p:cNvGraphicFramePr>
          <p:nvPr>
            <p:ph idx="1"/>
          </p:nvPr>
        </p:nvGraphicFramePr>
        <p:xfrm>
          <a:off x="914400" y="1371600"/>
          <a:ext cx="7543800" cy="4023360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Comparisons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Examples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Operators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&lt;, =, &gt;, &lt;&gt;, BETWEEN, LIKE, 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Numbers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AccountBalance &gt; 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>
                          <a:tab pos="465138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>
                          <a:tab pos="465138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	Simple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>
                          <a:tab pos="465138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	Pattern match one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>
                          <a:tab pos="465138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	Pattern match any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 &gt; ‘Jones’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License LIKE ‘A_ _82_’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 LIKE ‘J%’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SaleDate BETWEEN ’15-Aug-2004’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	AND ’31-Aug-2004’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Missing Data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City IS 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Negation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 IS NOT 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Category IN (‘Cat’, ‘Dog’, ‘Hamster’)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21246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SQL in MS-ACCESS</a:t>
            </a:r>
          </a:p>
        </p:txBody>
      </p:sp>
      <p:grpSp>
        <p:nvGrpSpPr>
          <p:cNvPr id="1092629" name="Group 21"/>
          <p:cNvGrpSpPr>
            <a:grpSpLocks/>
          </p:cNvGrpSpPr>
          <p:nvPr/>
        </p:nvGrpSpPr>
        <p:grpSpPr bwMode="auto">
          <a:xfrm>
            <a:off x="0" y="1066800"/>
            <a:ext cx="8915400" cy="5791200"/>
            <a:chOff x="0" y="672"/>
            <a:chExt cx="5616" cy="3648"/>
          </a:xfrm>
        </p:grpSpPr>
        <p:pic>
          <p:nvPicPr>
            <p:cNvPr id="1092612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672"/>
              <a:ext cx="3426" cy="3648"/>
            </a:xfrm>
            <a:prstGeom prst="rect">
              <a:avLst/>
            </a:prstGeom>
            <a:noFill/>
            <a:ln>
              <a:noFill/>
            </a:ln>
            <a:effectLst/>
          </p:spPr>
        </p:pic>
        <p:pic>
          <p:nvPicPr>
            <p:cNvPr id="1092617" name="Picture 9"/>
            <p:cNvPicPr>
              <a:picLocks noChangeAspect="1" noChangeArrowheads="1"/>
            </p:cNvPicPr>
            <p:nvPr/>
          </p:nvPicPr>
          <p:blipFill>
            <a:blip r:embed="rId4"/>
            <a:srcRect l="2174" t="38976" r="6522" b="10056"/>
            <a:stretch>
              <a:fillRect/>
            </a:stretch>
          </p:blipFill>
          <p:spPr bwMode="auto">
            <a:xfrm>
              <a:off x="3600" y="2832"/>
              <a:ext cx="2016" cy="816"/>
            </a:xfrm>
            <a:prstGeom prst="rect">
              <a:avLst/>
            </a:prstGeom>
            <a:noFill/>
            <a:ln>
              <a:noFill/>
            </a:ln>
            <a:effectLst/>
          </p:spPr>
        </p:pic>
        <p:sp>
          <p:nvSpPr>
            <p:cNvPr id="1092619" name="Text Box 11"/>
            <p:cNvSpPr txBox="1">
              <a:spLocks noChangeArrowheads="1"/>
            </p:cNvSpPr>
            <p:nvPr/>
          </p:nvSpPr>
          <p:spPr bwMode="auto">
            <a:xfrm>
              <a:off x="3504" y="864"/>
              <a:ext cx="1555" cy="159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/>
                <a:t>View | Design View</a:t>
              </a:r>
            </a:p>
            <a:p>
              <a:pPr algn="l"/>
              <a:endParaRPr lang="en-US"/>
            </a:p>
            <a:p>
              <a:pPr algn="l"/>
              <a:endParaRPr lang="en-US"/>
            </a:p>
            <a:p>
              <a:pPr algn="l"/>
              <a:endParaRPr lang="en-US"/>
            </a:p>
            <a:p>
              <a:pPr algn="l"/>
              <a:endParaRPr lang="en-US"/>
            </a:p>
            <a:p>
              <a:pPr algn="l"/>
              <a:endParaRPr lang="en-US"/>
            </a:p>
            <a:p>
              <a:pPr algn="l"/>
              <a:endParaRPr lang="en-US"/>
            </a:p>
            <a:p>
              <a:pPr algn="l"/>
              <a:r>
                <a:rPr lang="en-US"/>
                <a:t>View | SQL View</a:t>
              </a:r>
            </a:p>
          </p:txBody>
        </p:sp>
        <p:pic>
          <p:nvPicPr>
            <p:cNvPr id="1092624" name="Picture 16"/>
            <p:cNvPicPr>
              <a:picLocks noChangeAspect="1" noChangeArrowheads="1"/>
            </p:cNvPicPr>
            <p:nvPr/>
          </p:nvPicPr>
          <p:blipFill>
            <a:blip r:embed="rId5"/>
            <a:srcRect l="40979" t="28978" r="33159" b="64433"/>
            <a:stretch>
              <a:fillRect/>
            </a:stretch>
          </p:blipFill>
          <p:spPr bwMode="auto">
            <a:xfrm>
              <a:off x="3696" y="1248"/>
              <a:ext cx="1920" cy="480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</p:pic>
        <p:pic>
          <p:nvPicPr>
            <p:cNvPr id="1092626" name="Picture 18"/>
            <p:cNvPicPr>
              <a:picLocks noChangeAspect="1" noChangeArrowheads="1"/>
            </p:cNvPicPr>
            <p:nvPr/>
          </p:nvPicPr>
          <p:blipFill>
            <a:blip r:embed="rId6"/>
            <a:srcRect l="79887" t="50000" r="16675" b="24260"/>
            <a:stretch>
              <a:fillRect/>
            </a:stretch>
          </p:blipFill>
          <p:spPr bwMode="auto">
            <a:xfrm>
              <a:off x="4944" y="2160"/>
              <a:ext cx="464" cy="480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</p:pic>
        <p:sp>
          <p:nvSpPr>
            <p:cNvPr id="1092627" name="Line 19"/>
            <p:cNvSpPr>
              <a:spLocks noChangeShapeType="1"/>
            </p:cNvSpPr>
            <p:nvPr/>
          </p:nvSpPr>
          <p:spPr bwMode="auto">
            <a:xfrm flipH="1">
              <a:off x="1392" y="1728"/>
              <a:ext cx="2208" cy="1200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2628" name="Oval 20"/>
            <p:cNvSpPr>
              <a:spLocks noChangeArrowheads="1"/>
            </p:cNvSpPr>
            <p:nvPr/>
          </p:nvSpPr>
          <p:spPr bwMode="auto">
            <a:xfrm>
              <a:off x="384" y="720"/>
              <a:ext cx="288" cy="288"/>
            </a:xfrm>
            <a:prstGeom prst="ellipse">
              <a:avLst/>
            </a:prstGeom>
            <a:noFill/>
            <a:ln w="76200" algn="ctr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Topics</a:t>
            </a:r>
          </a:p>
        </p:txBody>
      </p:sp>
      <p:sp>
        <p:nvSpPr>
          <p:cNvPr id="10250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90600" y="1104900"/>
            <a:ext cx="7162800" cy="5448300"/>
          </a:xfrm>
        </p:spPr>
        <p:txBody>
          <a:bodyPr/>
          <a:lstStyle/>
          <a:p>
            <a:r>
              <a:rPr lang="en-US"/>
              <a:t>Why do we Need Queries</a:t>
            </a:r>
          </a:p>
          <a:p>
            <a:r>
              <a:rPr lang="en-US"/>
              <a:t>Four Questions to Create a Query</a:t>
            </a:r>
          </a:p>
          <a:p>
            <a:r>
              <a:rPr lang="en-US"/>
              <a:t>Query By Example &amp; SQL</a:t>
            </a:r>
          </a:p>
          <a:p>
            <a:r>
              <a:rPr lang="en-US"/>
              <a:t>Boolean Algebra</a:t>
            </a:r>
          </a:p>
          <a:p>
            <a:r>
              <a:rPr lang="en-US"/>
              <a:t>DeMorgan’s Law</a:t>
            </a:r>
          </a:p>
          <a:p>
            <a:r>
              <a:rPr lang="en-US"/>
              <a:t>SQL Server Views</a:t>
            </a:r>
          </a:p>
          <a:p>
            <a:r>
              <a:rPr lang="en-US"/>
              <a:t>Simple Computations</a:t>
            </a:r>
          </a:p>
          <a:p>
            <a:r>
              <a:rPr lang="en-US"/>
              <a:t>SQL Differences</a:t>
            </a:r>
          </a:p>
          <a:p>
            <a:r>
              <a:rPr lang="en-US"/>
              <a:t>Groups and Subtotals</a:t>
            </a:r>
          </a:p>
          <a:p>
            <a:r>
              <a:rPr lang="en-US"/>
              <a:t>Where (Detail) v Having (Group)</a:t>
            </a:r>
          </a:p>
          <a:p>
            <a:r>
              <a:rPr lang="en-US"/>
              <a:t>Student Databases from Website</a:t>
            </a:r>
          </a:p>
          <a:p>
            <a:r>
              <a:rPr lang="en-US"/>
              <a:t>HOMEWORK</a:t>
            </a:r>
          </a:p>
        </p:txBody>
      </p:sp>
    </p:spTree>
  </p:cSld>
  <p:clrMapOvr>
    <a:masterClrMapping/>
  </p:clrMapOvr>
  <p:transition advTm="10867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6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Simple Computations</a:t>
            </a:r>
          </a:p>
        </p:txBody>
      </p:sp>
      <p:sp>
        <p:nvSpPr>
          <p:cNvPr id="1094659" name="Rectangle 3"/>
          <p:cNvSpPr>
            <a:spLocks noChangeArrowheads="1"/>
          </p:cNvSpPr>
          <p:nvPr/>
        </p:nvSpPr>
        <p:spPr bwMode="auto">
          <a:xfrm>
            <a:off x="1814513" y="3030538"/>
            <a:ext cx="5162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0000FF"/>
                </a:solidFill>
              </a:rPr>
              <a:t>SaleItem(</a:t>
            </a:r>
            <a:r>
              <a:rPr lang="en-US" sz="1800" u="sng">
                <a:solidFill>
                  <a:srgbClr val="0000FF"/>
                </a:solidFill>
              </a:rPr>
              <a:t>OrderID</a:t>
            </a:r>
            <a:r>
              <a:rPr lang="en-US" sz="1800">
                <a:solidFill>
                  <a:srgbClr val="0000FF"/>
                </a:solidFill>
              </a:rPr>
              <a:t>, </a:t>
            </a:r>
            <a:r>
              <a:rPr lang="en-US" sz="1800" u="sng">
                <a:solidFill>
                  <a:srgbClr val="0000FF"/>
                </a:solidFill>
              </a:rPr>
              <a:t>ItemID</a:t>
            </a:r>
            <a:r>
              <a:rPr lang="en-US" sz="1800">
                <a:solidFill>
                  <a:srgbClr val="0000FF"/>
                </a:solidFill>
              </a:rPr>
              <a:t>, SalePrice, Quantity)</a:t>
            </a:r>
          </a:p>
        </p:txBody>
      </p:sp>
      <p:sp>
        <p:nvSpPr>
          <p:cNvPr id="1094660" name="Rectangle 4"/>
          <p:cNvSpPr>
            <a:spLocks noChangeArrowheads="1"/>
          </p:cNvSpPr>
          <p:nvPr/>
        </p:nvSpPr>
        <p:spPr bwMode="auto">
          <a:xfrm>
            <a:off x="1814513" y="3511550"/>
            <a:ext cx="49339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0000FF"/>
                </a:solidFill>
              </a:rPr>
              <a:t>Select OrderID, ItemID, SalePrice, Quantity, </a:t>
            </a:r>
          </a:p>
          <a:p>
            <a:pPr algn="l"/>
            <a:r>
              <a:rPr lang="en-US" sz="1800">
                <a:solidFill>
                  <a:srgbClr val="0000FF"/>
                </a:solidFill>
              </a:rPr>
              <a:t>	</a:t>
            </a:r>
            <a:r>
              <a:rPr lang="en-US" sz="1800">
                <a:solidFill>
                  <a:schemeClr val="tx2"/>
                </a:solidFill>
              </a:rPr>
              <a:t>SalePrice*Quantity As Extended</a:t>
            </a:r>
            <a:endParaRPr lang="en-US" sz="1800">
              <a:solidFill>
                <a:srgbClr val="0000FF"/>
              </a:solidFill>
            </a:endParaRPr>
          </a:p>
          <a:p>
            <a:pPr algn="l"/>
            <a:r>
              <a:rPr lang="en-US" sz="1800">
                <a:solidFill>
                  <a:srgbClr val="0000FF"/>
                </a:solidFill>
              </a:rPr>
              <a:t>From SaleItem;</a:t>
            </a:r>
          </a:p>
        </p:txBody>
      </p:sp>
      <p:sp>
        <p:nvSpPr>
          <p:cNvPr id="1094661" name="Rectangle 5"/>
          <p:cNvSpPr>
            <a:spLocks noChangeArrowheads="1"/>
          </p:cNvSpPr>
          <p:nvPr/>
        </p:nvSpPr>
        <p:spPr bwMode="auto">
          <a:xfrm>
            <a:off x="1143000" y="1371600"/>
            <a:ext cx="679926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chemeClr val="folHlink"/>
                </a:solidFill>
              </a:rPr>
              <a:t>Basic computations (+ - * /) can be performed on numeric data.</a:t>
            </a:r>
          </a:p>
          <a:p>
            <a:pPr algn="l"/>
            <a:r>
              <a:rPr lang="en-US" sz="1800">
                <a:solidFill>
                  <a:schemeClr val="folHlink"/>
                </a:solidFill>
              </a:rPr>
              <a:t>The new display column should be given a meaningful name.</a:t>
            </a:r>
          </a:p>
        </p:txBody>
      </p:sp>
      <p:sp>
        <p:nvSpPr>
          <p:cNvPr id="1094662" name="Rectangle 6"/>
          <p:cNvSpPr>
            <a:spLocks noChangeArrowheads="1"/>
          </p:cNvSpPr>
          <p:nvPr/>
        </p:nvSpPr>
        <p:spPr bwMode="auto">
          <a:xfrm>
            <a:off x="1814513" y="4495800"/>
            <a:ext cx="5348287" cy="1408113"/>
          </a:xfrm>
          <a:prstGeom prst="rect">
            <a:avLst/>
          </a:prstGeom>
          <a:noFill/>
          <a:ln w="12700">
            <a:solidFill>
              <a:srgbClr val="006633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  <a:tabLst>
                <a:tab pos="1146175" algn="l"/>
                <a:tab pos="2111375" algn="l"/>
                <a:tab pos="3719513" algn="r"/>
                <a:tab pos="4916488" algn="r"/>
              </a:tabLst>
            </a:pPr>
            <a:r>
              <a:rPr lang="en-US" sz="1800">
                <a:solidFill>
                  <a:srgbClr val="006633"/>
                </a:solidFill>
              </a:rPr>
              <a:t>OrderID	ItemID	Price	Quantity	Extended</a:t>
            </a:r>
          </a:p>
          <a:p>
            <a:pPr algn="l">
              <a:spcBef>
                <a:spcPct val="25000"/>
              </a:spcBef>
              <a:tabLst>
                <a:tab pos="1146175" algn="l"/>
                <a:tab pos="2111375" algn="l"/>
                <a:tab pos="3719513" algn="r"/>
                <a:tab pos="4916488" algn="r"/>
              </a:tabLst>
            </a:pPr>
            <a:r>
              <a:rPr lang="en-US" sz="1800">
                <a:solidFill>
                  <a:srgbClr val="006633"/>
                </a:solidFill>
              </a:rPr>
              <a:t>151	9764	19.50	2	39.00</a:t>
            </a:r>
          </a:p>
          <a:p>
            <a:pPr algn="l">
              <a:spcBef>
                <a:spcPct val="25000"/>
              </a:spcBef>
              <a:tabLst>
                <a:tab pos="1146175" algn="l"/>
                <a:tab pos="2111375" algn="l"/>
                <a:tab pos="3719513" algn="r"/>
                <a:tab pos="4916488" algn="r"/>
              </a:tabLst>
            </a:pPr>
            <a:r>
              <a:rPr lang="en-US" sz="1800">
                <a:solidFill>
                  <a:srgbClr val="006633"/>
                </a:solidFill>
              </a:rPr>
              <a:t>151	7653	  8.35	3	25.05</a:t>
            </a:r>
          </a:p>
          <a:p>
            <a:pPr algn="l">
              <a:spcBef>
                <a:spcPct val="25000"/>
              </a:spcBef>
              <a:tabLst>
                <a:tab pos="1146175" algn="l"/>
                <a:tab pos="2111375" algn="l"/>
                <a:tab pos="3719513" algn="r"/>
                <a:tab pos="4916488" algn="r"/>
              </a:tabLst>
            </a:pPr>
            <a:r>
              <a:rPr lang="en-US" sz="1800">
                <a:solidFill>
                  <a:srgbClr val="006633"/>
                </a:solidFill>
              </a:rPr>
              <a:t>151	8673	  6.89	2	13.78</a:t>
            </a:r>
          </a:p>
        </p:txBody>
      </p:sp>
    </p:spTree>
  </p:cSld>
  <p:clrMapOvr>
    <a:masterClrMapping/>
  </p:clrMapOvr>
  <p:transition advTm="32276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7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Computations:  Aggregation--Avg</a:t>
            </a:r>
          </a:p>
        </p:txBody>
      </p:sp>
      <p:sp>
        <p:nvSpPr>
          <p:cNvPr id="10967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17650" y="1608138"/>
            <a:ext cx="5867400" cy="457200"/>
          </a:xfrm>
          <a:noFill/>
          <a:ln/>
        </p:spPr>
        <p:txBody>
          <a:bodyPr lIns="92075" tIns="46038" rIns="92075" bIns="46038"/>
          <a:lstStyle/>
          <a:p>
            <a:pPr marL="342900" indent="-342900">
              <a:buFont typeface="Wingdings" pitchFamily="2" charset="2"/>
              <a:buNone/>
            </a:pPr>
            <a:r>
              <a:rPr lang="en-US" sz="2000"/>
              <a:t>What is the average sale price of all animals?</a:t>
            </a:r>
          </a:p>
        </p:txBody>
      </p:sp>
      <p:sp>
        <p:nvSpPr>
          <p:cNvPr id="1096708" name="Rectangle 4"/>
          <p:cNvSpPr>
            <a:spLocks noChangeArrowheads="1"/>
          </p:cNvSpPr>
          <p:nvPr/>
        </p:nvSpPr>
        <p:spPr bwMode="auto">
          <a:xfrm>
            <a:off x="1905000" y="2286000"/>
            <a:ext cx="4254500" cy="59372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600"/>
              <a:t>SELECT</a:t>
            </a:r>
            <a:r>
              <a:rPr lang="en-US" sz="1600" b="0"/>
              <a:t> </a:t>
            </a:r>
            <a:r>
              <a:rPr lang="en-US" sz="1600"/>
              <a:t>Avg</a:t>
            </a:r>
            <a:r>
              <a:rPr lang="en-US" sz="1600" b="0"/>
              <a:t>(SalePrice) AS AvgOfSalePrice</a:t>
            </a:r>
          </a:p>
          <a:p>
            <a:pPr algn="l"/>
            <a:r>
              <a:rPr lang="en-US" sz="1600"/>
              <a:t>FROM</a:t>
            </a:r>
            <a:r>
              <a:rPr lang="en-US" sz="1600" b="0"/>
              <a:t> SaleAnimal;</a:t>
            </a:r>
          </a:p>
        </p:txBody>
      </p:sp>
      <p:grpSp>
        <p:nvGrpSpPr>
          <p:cNvPr id="1096736" name="Group 32"/>
          <p:cNvGrpSpPr>
            <a:grpSpLocks/>
          </p:cNvGrpSpPr>
          <p:nvPr/>
        </p:nvGrpSpPr>
        <p:grpSpPr bwMode="auto">
          <a:xfrm>
            <a:off x="2736850" y="3063875"/>
            <a:ext cx="1066800" cy="1203325"/>
            <a:chOff x="1724" y="1930"/>
            <a:chExt cx="672" cy="758"/>
          </a:xfrm>
        </p:grpSpPr>
        <p:sp>
          <p:nvSpPr>
            <p:cNvPr id="1096710" name="Rectangle 6"/>
            <p:cNvSpPr>
              <a:spLocks noChangeArrowheads="1"/>
            </p:cNvSpPr>
            <p:nvPr/>
          </p:nvSpPr>
          <p:spPr bwMode="auto">
            <a:xfrm>
              <a:off x="1724" y="2122"/>
              <a:ext cx="672" cy="566"/>
            </a:xfrm>
            <a:prstGeom prst="rect">
              <a:avLst/>
            </a:prstGeom>
            <a:solidFill>
              <a:srgbClr val="FFCC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 algn="l"/>
              <a:r>
                <a:rPr lang="en-US" sz="1400" b="0"/>
                <a:t>SaleID</a:t>
              </a:r>
            </a:p>
            <a:p>
              <a:pPr algn="l"/>
              <a:r>
                <a:rPr lang="en-US" sz="1400" b="0"/>
                <a:t>AnimalID</a:t>
              </a:r>
            </a:p>
            <a:p>
              <a:pPr algn="l"/>
              <a:r>
                <a:rPr lang="en-US" sz="1400" b="0"/>
                <a:t>SalePrice</a:t>
              </a:r>
            </a:p>
          </p:txBody>
        </p:sp>
        <p:sp>
          <p:nvSpPr>
            <p:cNvPr id="1096711" name="Rectangle 7"/>
            <p:cNvSpPr>
              <a:spLocks noChangeArrowheads="1"/>
            </p:cNvSpPr>
            <p:nvPr/>
          </p:nvSpPr>
          <p:spPr bwMode="auto">
            <a:xfrm>
              <a:off x="1724" y="1930"/>
              <a:ext cx="672" cy="192"/>
            </a:xfrm>
            <a:prstGeom prst="rect">
              <a:avLst/>
            </a:prstGeom>
            <a:solidFill>
              <a:srgbClr val="FFCC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r>
                <a:rPr lang="en-US" sz="1400" b="0"/>
                <a:t>SaleAnimal</a:t>
              </a:r>
            </a:p>
          </p:txBody>
        </p:sp>
      </p:grpSp>
      <p:graphicFrame>
        <p:nvGraphicFramePr>
          <p:cNvPr id="1096712" name="Group 8"/>
          <p:cNvGraphicFramePr>
            <a:graphicFrameLocks noGrp="1"/>
          </p:cNvGraphicFramePr>
          <p:nvPr/>
        </p:nvGraphicFramePr>
        <p:xfrm>
          <a:off x="2355850" y="4503738"/>
          <a:ext cx="2216150" cy="1819278"/>
        </p:xfrm>
        <a:graphic>
          <a:graphicData uri="http://schemas.openxmlformats.org/drawingml/2006/table">
            <a:tbl>
              <a:tblPr/>
              <a:tblGrid>
                <a:gridCol w="1060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Field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SalePrice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SaleAnimal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Avg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Criteria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96735" name="Text Box 31"/>
          <p:cNvSpPr txBox="1">
            <a:spLocks noChangeArrowheads="1"/>
          </p:cNvSpPr>
          <p:nvPr/>
        </p:nvSpPr>
        <p:spPr bwMode="auto">
          <a:xfrm>
            <a:off x="4953000" y="3048000"/>
            <a:ext cx="1905000" cy="2014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b="0"/>
              <a:t>Sum</a:t>
            </a:r>
          </a:p>
          <a:p>
            <a:pPr algn="l"/>
            <a:r>
              <a:rPr lang="en-US" sz="1800" b="0"/>
              <a:t>Avg</a:t>
            </a:r>
          </a:p>
          <a:p>
            <a:pPr algn="l"/>
            <a:r>
              <a:rPr lang="en-US" sz="1800" b="0"/>
              <a:t>Min</a:t>
            </a:r>
          </a:p>
          <a:p>
            <a:pPr algn="l"/>
            <a:r>
              <a:rPr lang="en-US" sz="1800" b="0"/>
              <a:t>Max</a:t>
            </a:r>
          </a:p>
          <a:p>
            <a:pPr algn="l"/>
            <a:r>
              <a:rPr lang="en-US" sz="1800" b="0"/>
              <a:t>Count</a:t>
            </a:r>
          </a:p>
          <a:p>
            <a:pPr algn="l"/>
            <a:r>
              <a:rPr lang="en-US" sz="1800" b="0"/>
              <a:t>StDev or StdDev</a:t>
            </a:r>
          </a:p>
          <a:p>
            <a:pPr algn="l"/>
            <a:r>
              <a:rPr lang="en-US" sz="1800" b="0"/>
              <a:t>Var</a:t>
            </a:r>
          </a:p>
        </p:txBody>
      </p:sp>
    </p:spTree>
  </p:cSld>
  <p:clrMapOvr>
    <a:masterClrMapping/>
  </p:clrMapOvr>
  <p:transition advTm="19807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7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Computations (Math Operators)</a:t>
            </a:r>
          </a:p>
        </p:txBody>
      </p:sp>
      <p:sp>
        <p:nvSpPr>
          <p:cNvPr id="1098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9906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What is the total value of the order for PONumber 22?</a:t>
            </a:r>
          </a:p>
          <a:p>
            <a:pPr marL="742950" lvl="1" indent="-285750"/>
            <a:r>
              <a:rPr lang="en-US" sz="2000"/>
              <a:t>Use any common math operators on numeric data.</a:t>
            </a:r>
          </a:p>
          <a:p>
            <a:pPr marL="742950" lvl="1" indent="-285750"/>
            <a:r>
              <a:rPr lang="en-US" sz="2000"/>
              <a:t>Operate on data in one row at a time.</a:t>
            </a:r>
          </a:p>
        </p:txBody>
      </p:sp>
      <p:sp>
        <p:nvSpPr>
          <p:cNvPr id="1098756" name="Rectangle 4"/>
          <p:cNvSpPr>
            <a:spLocks noChangeArrowheads="1"/>
          </p:cNvSpPr>
          <p:nvPr/>
        </p:nvSpPr>
        <p:spPr bwMode="auto">
          <a:xfrm>
            <a:off x="3027363" y="2971800"/>
            <a:ext cx="4238625" cy="838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600"/>
              <a:t>SELECT</a:t>
            </a:r>
            <a:r>
              <a:rPr lang="en-US" sz="1600" b="0"/>
              <a:t> </a:t>
            </a:r>
            <a:r>
              <a:rPr lang="en-US" sz="1600"/>
              <a:t>Sum</a:t>
            </a:r>
            <a:r>
              <a:rPr lang="en-US" sz="1600" b="0"/>
              <a:t>(Quantity*Cost) AS OrderTotal</a:t>
            </a:r>
          </a:p>
          <a:p>
            <a:pPr algn="l"/>
            <a:r>
              <a:rPr lang="en-US" sz="1600"/>
              <a:t>FROM</a:t>
            </a:r>
            <a:r>
              <a:rPr lang="en-US" sz="1600" b="0"/>
              <a:t> OrderItem</a:t>
            </a:r>
          </a:p>
          <a:p>
            <a:pPr algn="l"/>
            <a:r>
              <a:rPr lang="en-US" sz="1600"/>
              <a:t>WHERE</a:t>
            </a:r>
            <a:r>
              <a:rPr lang="en-US" sz="1600" b="0"/>
              <a:t> (PONumber=22);</a:t>
            </a:r>
          </a:p>
        </p:txBody>
      </p:sp>
      <p:grpSp>
        <p:nvGrpSpPr>
          <p:cNvPr id="1098791" name="Group 39"/>
          <p:cNvGrpSpPr>
            <a:grpSpLocks/>
          </p:cNvGrpSpPr>
          <p:nvPr/>
        </p:nvGrpSpPr>
        <p:grpSpPr bwMode="auto">
          <a:xfrm>
            <a:off x="1447800" y="2751138"/>
            <a:ext cx="1066800" cy="1287462"/>
            <a:chOff x="912" y="1733"/>
            <a:chExt cx="672" cy="811"/>
          </a:xfrm>
        </p:grpSpPr>
        <p:sp>
          <p:nvSpPr>
            <p:cNvPr id="1098758" name="Rectangle 6"/>
            <p:cNvSpPr>
              <a:spLocks noChangeArrowheads="1"/>
            </p:cNvSpPr>
            <p:nvPr/>
          </p:nvSpPr>
          <p:spPr bwMode="auto">
            <a:xfrm>
              <a:off x="912" y="1925"/>
              <a:ext cx="672" cy="619"/>
            </a:xfrm>
            <a:prstGeom prst="rect">
              <a:avLst/>
            </a:prstGeom>
            <a:solidFill>
              <a:srgbClr val="FFCC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 algn="l"/>
              <a:r>
                <a:rPr lang="en-US" sz="1400" b="0"/>
                <a:t>PONumber</a:t>
              </a:r>
            </a:p>
            <a:p>
              <a:pPr algn="l"/>
              <a:r>
                <a:rPr lang="en-US" sz="1400" b="0"/>
                <a:t>ItemID</a:t>
              </a:r>
            </a:p>
            <a:p>
              <a:pPr algn="l"/>
              <a:r>
                <a:rPr lang="en-US" sz="1400" b="0"/>
                <a:t>Quantity</a:t>
              </a:r>
            </a:p>
            <a:p>
              <a:pPr algn="l"/>
              <a:r>
                <a:rPr lang="en-US" sz="1400" b="0"/>
                <a:t>Cost</a:t>
              </a:r>
            </a:p>
          </p:txBody>
        </p:sp>
        <p:sp>
          <p:nvSpPr>
            <p:cNvPr id="1098759" name="Rectangle 7"/>
            <p:cNvSpPr>
              <a:spLocks noChangeArrowheads="1"/>
            </p:cNvSpPr>
            <p:nvPr/>
          </p:nvSpPr>
          <p:spPr bwMode="auto">
            <a:xfrm>
              <a:off x="912" y="1733"/>
              <a:ext cx="672" cy="192"/>
            </a:xfrm>
            <a:prstGeom prst="rect">
              <a:avLst/>
            </a:prstGeom>
            <a:solidFill>
              <a:srgbClr val="FFCC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r>
                <a:rPr lang="en-US" sz="1400" b="0"/>
                <a:t>OrderItem</a:t>
              </a:r>
            </a:p>
          </p:txBody>
        </p:sp>
      </p:grpSp>
      <p:graphicFrame>
        <p:nvGraphicFramePr>
          <p:cNvPr id="1098792" name="Group 40"/>
          <p:cNvGraphicFramePr>
            <a:graphicFrameLocks noGrp="1"/>
          </p:cNvGraphicFramePr>
          <p:nvPr/>
        </p:nvGraphicFramePr>
        <p:xfrm>
          <a:off x="1066800" y="4191000"/>
          <a:ext cx="4876800" cy="1700784"/>
        </p:xfrm>
        <a:graphic>
          <a:graphicData uri="http://schemas.openxmlformats.org/drawingml/2006/table">
            <a:tbl>
              <a:tblPr/>
              <a:tblGrid>
                <a:gridCol w="1042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33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Field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OrderTotal: Quantity*Cost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OrderItem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OrderItem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Criteria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98790" name="Text Box 38"/>
          <p:cNvSpPr txBox="1">
            <a:spLocks noChangeArrowheads="1"/>
          </p:cNvSpPr>
          <p:nvPr/>
        </p:nvSpPr>
        <p:spPr bwMode="auto">
          <a:xfrm>
            <a:off x="6172200" y="4960938"/>
            <a:ext cx="16002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b="0">
                <a:solidFill>
                  <a:srgbClr val="009900"/>
                </a:solidFill>
              </a:rPr>
              <a:t>OrderTotal</a:t>
            </a:r>
          </a:p>
          <a:p>
            <a:pPr algn="l"/>
            <a:r>
              <a:rPr lang="en-US" sz="1800" b="0">
                <a:solidFill>
                  <a:srgbClr val="009900"/>
                </a:solidFill>
              </a:rPr>
              <a:t>1798.28</a:t>
            </a:r>
          </a:p>
        </p:txBody>
      </p:sp>
    </p:spTree>
  </p:cSld>
  <p:clrMapOvr>
    <a:masterClrMapping/>
  </p:clrMapOvr>
  <p:transition advTm="25263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SQL Differences</a:t>
            </a:r>
          </a:p>
        </p:txBody>
      </p:sp>
      <p:graphicFrame>
        <p:nvGraphicFramePr>
          <p:cNvPr id="1100803" name="Object 3"/>
          <p:cNvGraphicFramePr>
            <a:graphicFrameLocks noChangeAspect="1"/>
          </p:cNvGraphicFramePr>
          <p:nvPr/>
        </p:nvGraphicFramePr>
        <p:xfrm>
          <a:off x="76200" y="1295400"/>
          <a:ext cx="8991600" cy="502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087240" imgH="3228840" progId="Word.Document.8">
                  <p:embed/>
                </p:oleObj>
              </mc:Choice>
              <mc:Fallback>
                <p:oleObj name="Document" r:id="rId3" imgW="6087240" imgH="32288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923"/>
                      <a:stretch>
                        <a:fillRect/>
                      </a:stretch>
                    </p:blipFill>
                    <p:spPr bwMode="auto">
                      <a:xfrm>
                        <a:off x="76200" y="1295400"/>
                        <a:ext cx="8991600" cy="502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41053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8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Subtotals (Where)</a:t>
            </a:r>
          </a:p>
        </p:txBody>
      </p:sp>
      <p:sp>
        <p:nvSpPr>
          <p:cNvPr id="1102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9800" y="1143000"/>
            <a:ext cx="5181600" cy="381000"/>
          </a:xfrm>
          <a:noFill/>
          <a:ln/>
        </p:spPr>
        <p:txBody>
          <a:bodyPr lIns="92075" tIns="46038" rIns="92075" bIns="46038"/>
          <a:lstStyle/>
          <a:p>
            <a:pPr marL="342900" indent="-342900">
              <a:buFont typeface="Wingdings" pitchFamily="2" charset="2"/>
              <a:buNone/>
            </a:pPr>
            <a:r>
              <a:rPr lang="en-US" sz="1800"/>
              <a:t>How many cats are in the Animal list?</a:t>
            </a:r>
          </a:p>
        </p:txBody>
      </p:sp>
      <p:sp>
        <p:nvSpPr>
          <p:cNvPr id="1102852" name="Rectangle 4"/>
          <p:cNvSpPr>
            <a:spLocks noChangeArrowheads="1"/>
          </p:cNvSpPr>
          <p:nvPr/>
        </p:nvSpPr>
        <p:spPr bwMode="auto">
          <a:xfrm>
            <a:off x="3429000" y="2133600"/>
            <a:ext cx="4575175" cy="838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600"/>
              <a:t>SELECT</a:t>
            </a:r>
            <a:r>
              <a:rPr lang="en-US" sz="1600" b="0"/>
              <a:t>	Count(AnimalID) AS CountOfAnimalID</a:t>
            </a:r>
          </a:p>
          <a:p>
            <a:pPr algn="l"/>
            <a:r>
              <a:rPr lang="en-US" sz="1600"/>
              <a:t>FROM</a:t>
            </a:r>
            <a:r>
              <a:rPr lang="en-US" sz="1600" b="0"/>
              <a:t>	Animal</a:t>
            </a:r>
          </a:p>
          <a:p>
            <a:pPr algn="l"/>
            <a:r>
              <a:rPr lang="en-US" sz="1600"/>
              <a:t>WHERE</a:t>
            </a:r>
            <a:r>
              <a:rPr lang="en-US" sz="1600" b="0"/>
              <a:t>	(Category = ‘Cat’);</a:t>
            </a:r>
          </a:p>
        </p:txBody>
      </p:sp>
      <p:grpSp>
        <p:nvGrpSpPr>
          <p:cNvPr id="1102886" name="Group 38"/>
          <p:cNvGrpSpPr>
            <a:grpSpLocks/>
          </p:cNvGrpSpPr>
          <p:nvPr/>
        </p:nvGrpSpPr>
        <p:grpSpPr bwMode="auto">
          <a:xfrm>
            <a:off x="1828800" y="1752600"/>
            <a:ext cx="1066800" cy="1676400"/>
            <a:chOff x="1152" y="1104"/>
            <a:chExt cx="672" cy="1056"/>
          </a:xfrm>
        </p:grpSpPr>
        <p:sp>
          <p:nvSpPr>
            <p:cNvPr id="1102854" name="Rectangle 6"/>
            <p:cNvSpPr>
              <a:spLocks noChangeArrowheads="1"/>
            </p:cNvSpPr>
            <p:nvPr/>
          </p:nvSpPr>
          <p:spPr bwMode="auto">
            <a:xfrm>
              <a:off x="1152" y="1296"/>
              <a:ext cx="672" cy="864"/>
            </a:xfrm>
            <a:prstGeom prst="rect">
              <a:avLst/>
            </a:prstGeom>
            <a:solidFill>
              <a:srgbClr val="FFCC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 algn="l"/>
              <a:r>
                <a:rPr lang="en-US" sz="1400" b="0"/>
                <a:t>AnimalID</a:t>
              </a:r>
            </a:p>
            <a:p>
              <a:pPr algn="l"/>
              <a:r>
                <a:rPr lang="en-US" sz="1400" b="0"/>
                <a:t>Name</a:t>
              </a:r>
            </a:p>
            <a:p>
              <a:pPr algn="l"/>
              <a:r>
                <a:rPr lang="en-US" sz="1400" b="0"/>
                <a:t>Category</a:t>
              </a:r>
            </a:p>
            <a:p>
              <a:pPr algn="l"/>
              <a:r>
                <a:rPr lang="en-US" sz="1400" b="0"/>
                <a:t>Breed</a:t>
              </a:r>
            </a:p>
            <a:p>
              <a:pPr algn="l"/>
              <a:r>
                <a:rPr lang="en-US" sz="1400" b="0"/>
                <a:t>DateBorn</a:t>
              </a:r>
            </a:p>
            <a:p>
              <a:pPr algn="l"/>
              <a:r>
                <a:rPr lang="en-US" sz="1400" b="0"/>
                <a:t>Gender</a:t>
              </a:r>
            </a:p>
          </p:txBody>
        </p:sp>
        <p:sp>
          <p:nvSpPr>
            <p:cNvPr id="1102855" name="Rectangle 7"/>
            <p:cNvSpPr>
              <a:spLocks noChangeArrowheads="1"/>
            </p:cNvSpPr>
            <p:nvPr/>
          </p:nvSpPr>
          <p:spPr bwMode="auto">
            <a:xfrm>
              <a:off x="1152" y="1104"/>
              <a:ext cx="672" cy="192"/>
            </a:xfrm>
            <a:prstGeom prst="rect">
              <a:avLst/>
            </a:prstGeom>
            <a:solidFill>
              <a:srgbClr val="FFCC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r>
                <a:rPr lang="en-US" sz="1400" b="0"/>
                <a:t>Animal</a:t>
              </a:r>
            </a:p>
          </p:txBody>
        </p:sp>
      </p:grpSp>
      <p:graphicFrame>
        <p:nvGraphicFramePr>
          <p:cNvPr id="1102887" name="Group 39"/>
          <p:cNvGraphicFramePr>
            <a:graphicFrameLocks noGrp="1"/>
          </p:cNvGraphicFramePr>
          <p:nvPr/>
        </p:nvGraphicFramePr>
        <p:xfrm>
          <a:off x="2209800" y="3886200"/>
          <a:ext cx="2957513" cy="1819278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3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9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Field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Category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Where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Criteria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‘Cat’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2805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8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Groups and Subtotals</a:t>
            </a:r>
          </a:p>
        </p:txBody>
      </p:sp>
      <p:sp>
        <p:nvSpPr>
          <p:cNvPr id="11048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143000"/>
            <a:ext cx="7848600" cy="12954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Count the number of animals in each category.</a:t>
            </a:r>
          </a:p>
          <a:p>
            <a:pPr marL="742950" lvl="1" indent="-285750"/>
            <a:r>
              <a:rPr lang="en-US" sz="2000"/>
              <a:t>You could type in each WHERE clause, but that is slow.</a:t>
            </a:r>
          </a:p>
          <a:p>
            <a:pPr marL="742950" lvl="1" indent="-285750"/>
            <a:r>
              <a:rPr lang="en-US" sz="2000"/>
              <a:t>And you would have to know all of the Category values.</a:t>
            </a:r>
          </a:p>
        </p:txBody>
      </p:sp>
      <p:sp>
        <p:nvSpPr>
          <p:cNvPr id="1104900" name="Rectangle 4"/>
          <p:cNvSpPr>
            <a:spLocks noChangeArrowheads="1"/>
          </p:cNvSpPr>
          <p:nvPr/>
        </p:nvSpPr>
        <p:spPr bwMode="auto">
          <a:xfrm>
            <a:off x="2209800" y="2895600"/>
            <a:ext cx="5749925" cy="10826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>
              <a:tabLst>
                <a:tab pos="1149350" algn="l"/>
              </a:tabLst>
            </a:pPr>
            <a:r>
              <a:rPr lang="en-US" sz="1600"/>
              <a:t>SELECT</a:t>
            </a:r>
            <a:r>
              <a:rPr lang="en-US" sz="1600" b="0"/>
              <a:t>	Category, Count(AnimalID) AS CountOfAnimalID</a:t>
            </a:r>
          </a:p>
          <a:p>
            <a:pPr algn="l">
              <a:tabLst>
                <a:tab pos="1149350" algn="l"/>
              </a:tabLst>
            </a:pPr>
            <a:r>
              <a:rPr lang="en-US" sz="1600"/>
              <a:t>FROM</a:t>
            </a:r>
            <a:r>
              <a:rPr lang="en-US" sz="1600" b="0"/>
              <a:t>	Animal</a:t>
            </a:r>
          </a:p>
          <a:p>
            <a:pPr algn="l">
              <a:tabLst>
                <a:tab pos="1149350" algn="l"/>
              </a:tabLst>
            </a:pPr>
            <a:r>
              <a:rPr lang="en-US" sz="1600"/>
              <a:t>GROUP BY</a:t>
            </a:r>
            <a:r>
              <a:rPr lang="en-US" sz="1600" b="0"/>
              <a:t>	Category</a:t>
            </a:r>
          </a:p>
          <a:p>
            <a:pPr algn="l">
              <a:tabLst>
                <a:tab pos="1149350" algn="l"/>
              </a:tabLst>
            </a:pPr>
            <a:r>
              <a:rPr lang="en-US" sz="1600"/>
              <a:t>ORDER BY</a:t>
            </a:r>
            <a:r>
              <a:rPr lang="en-US" sz="1600" b="0"/>
              <a:t>	Count(AnimalID) DESC;</a:t>
            </a:r>
          </a:p>
        </p:txBody>
      </p:sp>
      <p:grpSp>
        <p:nvGrpSpPr>
          <p:cNvPr id="1104939" name="Group 43"/>
          <p:cNvGrpSpPr>
            <a:grpSpLocks/>
          </p:cNvGrpSpPr>
          <p:nvPr/>
        </p:nvGrpSpPr>
        <p:grpSpPr bwMode="auto">
          <a:xfrm>
            <a:off x="914400" y="2514600"/>
            <a:ext cx="1066800" cy="1676400"/>
            <a:chOff x="1056" y="1536"/>
            <a:chExt cx="672" cy="1056"/>
          </a:xfrm>
        </p:grpSpPr>
        <p:sp>
          <p:nvSpPr>
            <p:cNvPr id="1104902" name="Rectangle 6"/>
            <p:cNvSpPr>
              <a:spLocks noChangeArrowheads="1"/>
            </p:cNvSpPr>
            <p:nvPr/>
          </p:nvSpPr>
          <p:spPr bwMode="auto">
            <a:xfrm>
              <a:off x="1056" y="1728"/>
              <a:ext cx="672" cy="86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 algn="l"/>
              <a:r>
                <a:rPr lang="en-US" sz="1400" b="0"/>
                <a:t>AnimalID</a:t>
              </a:r>
            </a:p>
            <a:p>
              <a:pPr algn="l"/>
              <a:r>
                <a:rPr lang="en-US" sz="1400" b="0"/>
                <a:t>Name</a:t>
              </a:r>
            </a:p>
            <a:p>
              <a:pPr algn="l"/>
              <a:r>
                <a:rPr lang="en-US" sz="1400" b="0"/>
                <a:t>Category</a:t>
              </a:r>
            </a:p>
            <a:p>
              <a:pPr algn="l"/>
              <a:r>
                <a:rPr lang="en-US" sz="1400" b="0"/>
                <a:t>Breed</a:t>
              </a:r>
            </a:p>
            <a:p>
              <a:pPr algn="l"/>
              <a:r>
                <a:rPr lang="en-US" sz="1400" b="0"/>
                <a:t>DateBorn</a:t>
              </a:r>
            </a:p>
            <a:p>
              <a:pPr algn="l"/>
              <a:r>
                <a:rPr lang="en-US" sz="1400" b="0"/>
                <a:t>Gender</a:t>
              </a:r>
            </a:p>
          </p:txBody>
        </p:sp>
        <p:sp>
          <p:nvSpPr>
            <p:cNvPr id="1104903" name="Rectangle 7"/>
            <p:cNvSpPr>
              <a:spLocks noChangeArrowheads="1"/>
            </p:cNvSpPr>
            <p:nvPr/>
          </p:nvSpPr>
          <p:spPr bwMode="auto">
            <a:xfrm>
              <a:off x="1056" y="1536"/>
              <a:ext cx="67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r>
                <a:rPr lang="en-US" sz="1400" b="0"/>
                <a:t>Animal</a:t>
              </a:r>
            </a:p>
          </p:txBody>
        </p:sp>
      </p:grpSp>
      <p:graphicFrame>
        <p:nvGraphicFramePr>
          <p:cNvPr id="1104938" name="Group 42"/>
          <p:cNvGraphicFramePr>
            <a:graphicFrameLocks noGrp="1"/>
          </p:cNvGraphicFramePr>
          <p:nvPr/>
        </p:nvGraphicFramePr>
        <p:xfrm>
          <a:off x="762000" y="4495800"/>
          <a:ext cx="3429000" cy="1700784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Field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Category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Group By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Descending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Criteria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04934" name="Rectangle 38"/>
          <p:cNvSpPr>
            <a:spLocks noChangeArrowheads="1"/>
          </p:cNvSpPr>
          <p:nvPr/>
        </p:nvSpPr>
        <p:spPr bwMode="auto">
          <a:xfrm>
            <a:off x="4800600" y="4114800"/>
            <a:ext cx="35052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l">
              <a:tabLst>
                <a:tab pos="3079750" algn="r"/>
              </a:tabLst>
            </a:pPr>
            <a:r>
              <a:rPr lang="en-US" sz="1800">
                <a:solidFill>
                  <a:srgbClr val="009900"/>
                </a:solidFill>
              </a:rPr>
              <a:t>Category	CountOfAnimalID</a:t>
            </a:r>
          </a:p>
          <a:p>
            <a:pPr algn="l">
              <a:tabLst>
                <a:tab pos="3079750" algn="r"/>
              </a:tabLst>
            </a:pPr>
            <a:r>
              <a:rPr lang="en-US" sz="1800" b="0">
                <a:solidFill>
                  <a:srgbClr val="009900"/>
                </a:solidFill>
              </a:rPr>
              <a:t>Dog	100</a:t>
            </a:r>
          </a:p>
          <a:p>
            <a:pPr algn="l">
              <a:tabLst>
                <a:tab pos="3079750" algn="r"/>
              </a:tabLst>
            </a:pPr>
            <a:r>
              <a:rPr lang="en-US" sz="1800" b="0">
                <a:solidFill>
                  <a:srgbClr val="009900"/>
                </a:solidFill>
              </a:rPr>
              <a:t>Cat	47</a:t>
            </a:r>
          </a:p>
          <a:p>
            <a:pPr algn="l">
              <a:tabLst>
                <a:tab pos="3079750" algn="r"/>
              </a:tabLst>
            </a:pPr>
            <a:r>
              <a:rPr lang="en-US" sz="1800" b="0">
                <a:solidFill>
                  <a:srgbClr val="009900"/>
                </a:solidFill>
              </a:rPr>
              <a:t>Bird	15</a:t>
            </a:r>
          </a:p>
          <a:p>
            <a:pPr algn="l">
              <a:tabLst>
                <a:tab pos="3079750" algn="r"/>
              </a:tabLst>
            </a:pPr>
            <a:r>
              <a:rPr lang="en-US" sz="1800" b="0">
                <a:solidFill>
                  <a:srgbClr val="009900"/>
                </a:solidFill>
              </a:rPr>
              <a:t>Fish	14</a:t>
            </a:r>
          </a:p>
          <a:p>
            <a:pPr algn="l">
              <a:tabLst>
                <a:tab pos="3079750" algn="r"/>
              </a:tabLst>
            </a:pPr>
            <a:r>
              <a:rPr lang="en-US" sz="1800" b="0">
                <a:solidFill>
                  <a:srgbClr val="009900"/>
                </a:solidFill>
              </a:rPr>
              <a:t>Reptile	6</a:t>
            </a:r>
          </a:p>
          <a:p>
            <a:pPr algn="l">
              <a:tabLst>
                <a:tab pos="3079750" algn="r"/>
              </a:tabLst>
            </a:pPr>
            <a:r>
              <a:rPr lang="en-US" sz="1800" b="0">
                <a:solidFill>
                  <a:srgbClr val="009900"/>
                </a:solidFill>
              </a:rPr>
              <a:t>Mammal	6</a:t>
            </a:r>
          </a:p>
          <a:p>
            <a:pPr algn="l">
              <a:tabLst>
                <a:tab pos="3079750" algn="r"/>
              </a:tabLst>
            </a:pPr>
            <a:r>
              <a:rPr lang="en-US" sz="1800" b="0">
                <a:solidFill>
                  <a:srgbClr val="009900"/>
                </a:solidFill>
              </a:rPr>
              <a:t>Spider	3</a:t>
            </a:r>
          </a:p>
          <a:p>
            <a:pPr algn="l">
              <a:tabLst>
                <a:tab pos="3079750" algn="r"/>
              </a:tabLst>
            </a:pPr>
            <a:endParaRPr lang="en-US" sz="1800" b="0">
              <a:solidFill>
                <a:srgbClr val="009900"/>
              </a:solidFill>
            </a:endParaRPr>
          </a:p>
        </p:txBody>
      </p:sp>
    </p:spTree>
  </p:cSld>
  <p:clrMapOvr>
    <a:masterClrMapping/>
  </p:clrMapOvr>
  <p:transition advTm="33715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9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Conditions on Totals (Having)</a:t>
            </a:r>
          </a:p>
        </p:txBody>
      </p:sp>
      <p:sp>
        <p:nvSpPr>
          <p:cNvPr id="11069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371600"/>
            <a:ext cx="7620000" cy="762000"/>
          </a:xfrm>
          <a:noFill/>
          <a:ln/>
        </p:spPr>
        <p:txBody>
          <a:bodyPr lIns="92075" tIns="46038" rIns="92075" bIns="46038"/>
          <a:lstStyle/>
          <a:p>
            <a:pPr marL="342900" indent="-342900">
              <a:buFont typeface="Wingdings" pitchFamily="2" charset="2"/>
              <a:buNone/>
            </a:pPr>
            <a:r>
              <a:rPr lang="en-US" sz="2000"/>
              <a:t>Count number of Animals in each Category, but list Category only if more than 10 in that Category.</a:t>
            </a:r>
          </a:p>
        </p:txBody>
      </p:sp>
      <p:sp>
        <p:nvSpPr>
          <p:cNvPr id="1106948" name="Rectangle 4"/>
          <p:cNvSpPr>
            <a:spLocks noChangeArrowheads="1"/>
          </p:cNvSpPr>
          <p:nvPr/>
        </p:nvSpPr>
        <p:spPr bwMode="auto">
          <a:xfrm>
            <a:off x="2971800" y="2370138"/>
            <a:ext cx="5749925" cy="13271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>
              <a:tabLst>
                <a:tab pos="1149350" algn="l"/>
              </a:tabLst>
            </a:pPr>
            <a:r>
              <a:rPr lang="en-US" sz="1600" b="0"/>
              <a:t>SELECT	Category, Count(AnimalID) AS CountOfAnimalID</a:t>
            </a:r>
          </a:p>
          <a:p>
            <a:pPr algn="l">
              <a:tabLst>
                <a:tab pos="1149350" algn="l"/>
              </a:tabLst>
            </a:pPr>
            <a:r>
              <a:rPr lang="en-US" sz="1600" b="0"/>
              <a:t>FROM	Animal</a:t>
            </a:r>
          </a:p>
          <a:p>
            <a:pPr algn="l">
              <a:tabLst>
                <a:tab pos="1149350" algn="l"/>
              </a:tabLst>
            </a:pPr>
            <a:r>
              <a:rPr lang="en-US" sz="1600" b="0"/>
              <a:t>GROUP BY	Category</a:t>
            </a:r>
          </a:p>
          <a:p>
            <a:pPr algn="l">
              <a:tabLst>
                <a:tab pos="1149350" algn="l"/>
              </a:tabLst>
            </a:pPr>
            <a:r>
              <a:rPr lang="en-US" sz="1600" b="0"/>
              <a:t>HAVING	Count(AnimalID) &gt; 10</a:t>
            </a:r>
          </a:p>
          <a:p>
            <a:pPr algn="l">
              <a:tabLst>
                <a:tab pos="1149350" algn="l"/>
              </a:tabLst>
            </a:pPr>
            <a:r>
              <a:rPr lang="en-US" sz="1600" b="0"/>
              <a:t>ORDER BY	Count(AnimalID) DESC;</a:t>
            </a:r>
          </a:p>
        </p:txBody>
      </p:sp>
      <p:grpSp>
        <p:nvGrpSpPr>
          <p:cNvPr id="1106983" name="Group 39"/>
          <p:cNvGrpSpPr>
            <a:grpSpLocks/>
          </p:cNvGrpSpPr>
          <p:nvPr/>
        </p:nvGrpSpPr>
        <p:grpSpPr bwMode="auto">
          <a:xfrm>
            <a:off x="1676400" y="2293938"/>
            <a:ext cx="1066800" cy="1676400"/>
            <a:chOff x="1056" y="1445"/>
            <a:chExt cx="672" cy="1056"/>
          </a:xfrm>
        </p:grpSpPr>
        <p:sp>
          <p:nvSpPr>
            <p:cNvPr id="1106950" name="Rectangle 6"/>
            <p:cNvSpPr>
              <a:spLocks noChangeArrowheads="1"/>
            </p:cNvSpPr>
            <p:nvPr/>
          </p:nvSpPr>
          <p:spPr bwMode="auto">
            <a:xfrm>
              <a:off x="1056" y="1637"/>
              <a:ext cx="672" cy="864"/>
            </a:xfrm>
            <a:prstGeom prst="rect">
              <a:avLst/>
            </a:prstGeom>
            <a:solidFill>
              <a:srgbClr val="FFCC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 algn="l"/>
              <a:r>
                <a:rPr lang="en-US" sz="1400" b="0"/>
                <a:t>AnimalID</a:t>
              </a:r>
            </a:p>
            <a:p>
              <a:pPr algn="l"/>
              <a:r>
                <a:rPr lang="en-US" sz="1400" b="0"/>
                <a:t>Name</a:t>
              </a:r>
            </a:p>
            <a:p>
              <a:pPr algn="l"/>
              <a:r>
                <a:rPr lang="en-US" sz="1400" b="0"/>
                <a:t>Category</a:t>
              </a:r>
            </a:p>
            <a:p>
              <a:pPr algn="l"/>
              <a:r>
                <a:rPr lang="en-US" sz="1400" b="0"/>
                <a:t>Breed</a:t>
              </a:r>
            </a:p>
            <a:p>
              <a:pPr algn="l"/>
              <a:r>
                <a:rPr lang="en-US" sz="1400" b="0"/>
                <a:t>DateBorn</a:t>
              </a:r>
            </a:p>
            <a:p>
              <a:pPr algn="l"/>
              <a:r>
                <a:rPr lang="en-US" sz="1400" b="0"/>
                <a:t>Gender</a:t>
              </a:r>
            </a:p>
          </p:txBody>
        </p:sp>
        <p:sp>
          <p:nvSpPr>
            <p:cNvPr id="1106951" name="Rectangle 7"/>
            <p:cNvSpPr>
              <a:spLocks noChangeArrowheads="1"/>
            </p:cNvSpPr>
            <p:nvPr/>
          </p:nvSpPr>
          <p:spPr bwMode="auto">
            <a:xfrm>
              <a:off x="1056" y="1445"/>
              <a:ext cx="672" cy="192"/>
            </a:xfrm>
            <a:prstGeom prst="rect">
              <a:avLst/>
            </a:prstGeom>
            <a:solidFill>
              <a:srgbClr val="FFCC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r>
                <a:rPr lang="en-US" sz="1400" b="0"/>
                <a:t>Animal</a:t>
              </a:r>
            </a:p>
          </p:txBody>
        </p:sp>
      </p:grpSp>
      <p:graphicFrame>
        <p:nvGraphicFramePr>
          <p:cNvPr id="1106987" name="Group 43"/>
          <p:cNvGraphicFramePr>
            <a:graphicFrameLocks noGrp="1"/>
          </p:cNvGraphicFramePr>
          <p:nvPr/>
        </p:nvGraphicFramePr>
        <p:xfrm>
          <a:off x="838200" y="4038600"/>
          <a:ext cx="3886200" cy="1700784"/>
        </p:xfrm>
        <a:graphic>
          <a:graphicData uri="http://schemas.openxmlformats.org/drawingml/2006/table">
            <a:tbl>
              <a:tblPr/>
              <a:tblGrid>
                <a:gridCol w="121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9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Field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Category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Group By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Descending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Criteria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&gt;10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06982" name="Rectangle 38"/>
          <p:cNvSpPr>
            <a:spLocks noChangeArrowheads="1"/>
          </p:cNvSpPr>
          <p:nvPr/>
        </p:nvSpPr>
        <p:spPr bwMode="auto">
          <a:xfrm>
            <a:off x="4953000" y="4198938"/>
            <a:ext cx="35052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l">
              <a:tabLst>
                <a:tab pos="3079750" algn="r"/>
              </a:tabLst>
            </a:pPr>
            <a:r>
              <a:rPr lang="en-US" sz="1800">
                <a:solidFill>
                  <a:srgbClr val="009900"/>
                </a:solidFill>
              </a:rPr>
              <a:t>Category	CountOfAnimalID</a:t>
            </a:r>
          </a:p>
          <a:p>
            <a:pPr algn="l">
              <a:tabLst>
                <a:tab pos="3079750" algn="r"/>
              </a:tabLst>
            </a:pPr>
            <a:r>
              <a:rPr lang="en-US" sz="1800" b="0">
                <a:solidFill>
                  <a:srgbClr val="009900"/>
                </a:solidFill>
              </a:rPr>
              <a:t>Dog	100</a:t>
            </a:r>
          </a:p>
          <a:p>
            <a:pPr algn="l">
              <a:tabLst>
                <a:tab pos="3079750" algn="r"/>
              </a:tabLst>
            </a:pPr>
            <a:r>
              <a:rPr lang="en-US" sz="1800" b="0">
                <a:solidFill>
                  <a:srgbClr val="009900"/>
                </a:solidFill>
              </a:rPr>
              <a:t>Cat	47</a:t>
            </a:r>
          </a:p>
          <a:p>
            <a:pPr algn="l">
              <a:tabLst>
                <a:tab pos="3079750" algn="r"/>
              </a:tabLst>
            </a:pPr>
            <a:r>
              <a:rPr lang="en-US" sz="1800" b="0">
                <a:solidFill>
                  <a:srgbClr val="009900"/>
                </a:solidFill>
              </a:rPr>
              <a:t>Bird	15</a:t>
            </a:r>
          </a:p>
          <a:p>
            <a:pPr algn="l">
              <a:tabLst>
                <a:tab pos="3079750" algn="r"/>
              </a:tabLst>
            </a:pPr>
            <a:r>
              <a:rPr lang="en-US" sz="1800" b="0">
                <a:solidFill>
                  <a:srgbClr val="009900"/>
                </a:solidFill>
              </a:rPr>
              <a:t>Fish	14</a:t>
            </a:r>
          </a:p>
        </p:txBody>
      </p:sp>
    </p:spTree>
  </p:cSld>
  <p:clrMapOvr>
    <a:masterClrMapping/>
  </p:clrMapOvr>
  <p:transition advTm="25263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9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Where (Detail) v Having (Group)</a:t>
            </a:r>
          </a:p>
        </p:txBody>
      </p:sp>
      <p:sp>
        <p:nvSpPr>
          <p:cNvPr id="1108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95400"/>
            <a:ext cx="7772400" cy="533400"/>
          </a:xfrm>
          <a:noFill/>
          <a:ln/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buFont typeface="Wingdings" pitchFamily="2" charset="2"/>
              <a:buNone/>
            </a:pPr>
            <a:r>
              <a:rPr lang="en-US" sz="1800"/>
              <a:t>Count Animals born after 6/1/2004 in each Category, but list Category only if more than 10 in that Category.</a:t>
            </a:r>
          </a:p>
        </p:txBody>
      </p:sp>
      <p:sp>
        <p:nvSpPr>
          <p:cNvPr id="1108996" name="Rectangle 4"/>
          <p:cNvSpPr>
            <a:spLocks noChangeArrowheads="1"/>
          </p:cNvSpPr>
          <p:nvPr/>
        </p:nvSpPr>
        <p:spPr bwMode="auto">
          <a:xfrm>
            <a:off x="2819400" y="2286000"/>
            <a:ext cx="5748338" cy="157162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>
              <a:tabLst>
                <a:tab pos="1149350" algn="l"/>
              </a:tabLst>
            </a:pPr>
            <a:r>
              <a:rPr lang="en-US" sz="1600" b="0"/>
              <a:t>SELECT	Category, Count(AnimalID) AS CountOfAnimalID</a:t>
            </a:r>
          </a:p>
          <a:p>
            <a:pPr algn="l">
              <a:tabLst>
                <a:tab pos="1149350" algn="l"/>
              </a:tabLst>
            </a:pPr>
            <a:r>
              <a:rPr lang="en-US" sz="1600" b="0"/>
              <a:t>FROM	Animal</a:t>
            </a:r>
          </a:p>
          <a:p>
            <a:pPr algn="l">
              <a:tabLst>
                <a:tab pos="1149350" algn="l"/>
              </a:tabLst>
            </a:pPr>
            <a:r>
              <a:rPr lang="en-US" sz="1600" b="0"/>
              <a:t>WHERE	DateBorn &gt; ’01-Jun-2004’</a:t>
            </a:r>
          </a:p>
          <a:p>
            <a:pPr algn="l">
              <a:tabLst>
                <a:tab pos="1149350" algn="l"/>
              </a:tabLst>
            </a:pPr>
            <a:r>
              <a:rPr lang="en-US" sz="1600" b="0"/>
              <a:t>GROUP BY	Category</a:t>
            </a:r>
          </a:p>
          <a:p>
            <a:pPr algn="l">
              <a:tabLst>
                <a:tab pos="1149350" algn="l"/>
              </a:tabLst>
            </a:pPr>
            <a:r>
              <a:rPr lang="en-US" sz="1600" b="0"/>
              <a:t>HAVING	Count(AnimalID) &gt; 10</a:t>
            </a:r>
          </a:p>
          <a:p>
            <a:pPr algn="l">
              <a:tabLst>
                <a:tab pos="1149350" algn="l"/>
              </a:tabLst>
            </a:pPr>
            <a:r>
              <a:rPr lang="en-US" sz="1600" b="0"/>
              <a:t>ORDER BY	Count(AnimalID) DESC;</a:t>
            </a:r>
          </a:p>
        </p:txBody>
      </p:sp>
      <p:grpSp>
        <p:nvGrpSpPr>
          <p:cNvPr id="1109060" name="Group 68"/>
          <p:cNvGrpSpPr>
            <a:grpSpLocks/>
          </p:cNvGrpSpPr>
          <p:nvPr/>
        </p:nvGrpSpPr>
        <p:grpSpPr bwMode="auto">
          <a:xfrm>
            <a:off x="1524000" y="2286000"/>
            <a:ext cx="1066800" cy="1676400"/>
            <a:chOff x="960" y="1440"/>
            <a:chExt cx="672" cy="1056"/>
          </a:xfrm>
        </p:grpSpPr>
        <p:sp>
          <p:nvSpPr>
            <p:cNvPr id="1108998" name="Rectangle 6"/>
            <p:cNvSpPr>
              <a:spLocks noChangeArrowheads="1"/>
            </p:cNvSpPr>
            <p:nvPr/>
          </p:nvSpPr>
          <p:spPr bwMode="auto">
            <a:xfrm>
              <a:off x="960" y="1632"/>
              <a:ext cx="672" cy="864"/>
            </a:xfrm>
            <a:prstGeom prst="rect">
              <a:avLst/>
            </a:prstGeom>
            <a:solidFill>
              <a:srgbClr val="FFCC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 algn="l"/>
              <a:r>
                <a:rPr lang="en-US" sz="1400" b="0"/>
                <a:t>AnimalID</a:t>
              </a:r>
            </a:p>
            <a:p>
              <a:pPr algn="l"/>
              <a:r>
                <a:rPr lang="en-US" sz="1400" b="0"/>
                <a:t>Name</a:t>
              </a:r>
            </a:p>
            <a:p>
              <a:pPr algn="l"/>
              <a:r>
                <a:rPr lang="en-US" sz="1400" b="0"/>
                <a:t>Category</a:t>
              </a:r>
            </a:p>
            <a:p>
              <a:pPr algn="l"/>
              <a:r>
                <a:rPr lang="en-US" sz="1400" b="0"/>
                <a:t>Breed</a:t>
              </a:r>
            </a:p>
            <a:p>
              <a:pPr algn="l"/>
              <a:r>
                <a:rPr lang="en-US" sz="1400" b="0"/>
                <a:t>DateBorn</a:t>
              </a:r>
            </a:p>
            <a:p>
              <a:pPr algn="l"/>
              <a:r>
                <a:rPr lang="en-US" sz="1400" b="0"/>
                <a:t>Gender</a:t>
              </a:r>
            </a:p>
          </p:txBody>
        </p:sp>
        <p:sp>
          <p:nvSpPr>
            <p:cNvPr id="1108999" name="Rectangle 7"/>
            <p:cNvSpPr>
              <a:spLocks noChangeArrowheads="1"/>
            </p:cNvSpPr>
            <p:nvPr/>
          </p:nvSpPr>
          <p:spPr bwMode="auto">
            <a:xfrm>
              <a:off x="960" y="1440"/>
              <a:ext cx="672" cy="192"/>
            </a:xfrm>
            <a:prstGeom prst="rect">
              <a:avLst/>
            </a:prstGeom>
            <a:solidFill>
              <a:srgbClr val="FFCC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r>
                <a:rPr lang="en-US" sz="1400" b="0"/>
                <a:t>Animal</a:t>
              </a:r>
            </a:p>
          </p:txBody>
        </p:sp>
      </p:grpSp>
      <p:graphicFrame>
        <p:nvGraphicFramePr>
          <p:cNvPr id="1109059" name="Group 67"/>
          <p:cNvGraphicFramePr>
            <a:graphicFrameLocks noGrp="1"/>
          </p:cNvGraphicFramePr>
          <p:nvPr/>
        </p:nvGraphicFramePr>
        <p:xfrm>
          <a:off x="381000" y="4183063"/>
          <a:ext cx="4779963" cy="1700784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3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Field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Category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DateBorn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Group By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Where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Descending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Criteria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&gt;10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&gt;’01-Jun-2004’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09053" name="Rectangle 61"/>
          <p:cNvSpPr>
            <a:spLocks noChangeArrowheads="1"/>
          </p:cNvSpPr>
          <p:nvPr/>
        </p:nvSpPr>
        <p:spPr bwMode="auto">
          <a:xfrm>
            <a:off x="5334000" y="4800600"/>
            <a:ext cx="33528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l">
              <a:tabLst>
                <a:tab pos="3079750" algn="r"/>
              </a:tabLst>
            </a:pPr>
            <a:r>
              <a:rPr lang="en-US" sz="1800">
                <a:solidFill>
                  <a:srgbClr val="009900"/>
                </a:solidFill>
              </a:rPr>
              <a:t>Category	CountOfAnimalID</a:t>
            </a:r>
          </a:p>
          <a:p>
            <a:pPr algn="l">
              <a:tabLst>
                <a:tab pos="3079750" algn="r"/>
              </a:tabLst>
            </a:pPr>
            <a:r>
              <a:rPr lang="en-US" sz="1800" b="0">
                <a:solidFill>
                  <a:srgbClr val="009900"/>
                </a:solidFill>
              </a:rPr>
              <a:t>Dog	30</a:t>
            </a:r>
          </a:p>
          <a:p>
            <a:pPr algn="l">
              <a:tabLst>
                <a:tab pos="3079750" algn="r"/>
              </a:tabLst>
            </a:pPr>
            <a:r>
              <a:rPr lang="en-US" sz="1800" b="0">
                <a:solidFill>
                  <a:srgbClr val="009900"/>
                </a:solidFill>
              </a:rPr>
              <a:t>Cat	18</a:t>
            </a:r>
          </a:p>
        </p:txBody>
      </p:sp>
    </p:spTree>
  </p:cSld>
  <p:clrMapOvr>
    <a:masterClrMapping/>
  </p:clrMapOvr>
  <p:transition advTm="1746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0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Student Databases from Website</a:t>
            </a:r>
          </a:p>
        </p:txBody>
      </p:sp>
      <p:grpSp>
        <p:nvGrpSpPr>
          <p:cNvPr id="1113097" name="Group 9"/>
          <p:cNvGrpSpPr>
            <a:grpSpLocks/>
          </p:cNvGrpSpPr>
          <p:nvPr/>
        </p:nvGrpSpPr>
        <p:grpSpPr bwMode="auto">
          <a:xfrm>
            <a:off x="609600" y="1219200"/>
            <a:ext cx="8077200" cy="5351463"/>
            <a:chOff x="384" y="768"/>
            <a:chExt cx="5088" cy="3371"/>
          </a:xfrm>
        </p:grpSpPr>
        <p:pic>
          <p:nvPicPr>
            <p:cNvPr id="1113094" name="Picture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84" y="768"/>
              <a:ext cx="5088" cy="3371"/>
            </a:xfrm>
            <a:prstGeom prst="rect">
              <a:avLst/>
            </a:prstGeom>
            <a:noFill/>
            <a:ln>
              <a:noFill/>
            </a:ln>
            <a:effectLst/>
          </p:spPr>
        </p:pic>
        <p:sp>
          <p:nvSpPr>
            <p:cNvPr id="1113096" name="Oval 8"/>
            <p:cNvSpPr>
              <a:spLocks noChangeArrowheads="1"/>
            </p:cNvSpPr>
            <p:nvPr/>
          </p:nvSpPr>
          <p:spPr bwMode="auto">
            <a:xfrm>
              <a:off x="2448" y="2688"/>
              <a:ext cx="2352" cy="576"/>
            </a:xfrm>
            <a:prstGeom prst="ellipse">
              <a:avLst/>
            </a:prstGeom>
            <a:noFill/>
            <a:ln w="76200" algn="ctr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13098" name="Text Box 10"/>
          <p:cNvSpPr txBox="1">
            <a:spLocks noChangeArrowheads="1"/>
          </p:cNvSpPr>
          <p:nvPr/>
        </p:nvSpPr>
        <p:spPr bwMode="auto">
          <a:xfrm>
            <a:off x="636588" y="6019800"/>
            <a:ext cx="7869237" cy="396875"/>
          </a:xfrm>
          <a:prstGeom prst="rect">
            <a:avLst/>
          </a:prstGeom>
          <a:solidFill>
            <a:srgbClr val="FFCC66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 Narrow" pitchFamily="34" charset="0"/>
                <a:hlinkClick r:id="rId4"/>
              </a:rPr>
              <a:t>http://www2.norwich.edu/mkabay/courses/academic/norwich/is240/index.htm</a:t>
            </a:r>
            <a:r>
              <a:rPr lang="en-US">
                <a:latin typeface="Arial Narrow" pitchFamily="34" charset="0"/>
              </a:rPr>
              <a:t> </a:t>
            </a:r>
          </a:p>
        </p:txBody>
      </p:sp>
    </p:spTree>
  </p:cSld>
  <p:clrMapOvr>
    <a:masterClrMapping/>
  </p:clrMapOvr>
  <p:transition advTm="11517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HOMEWORK REQUIRED </a:t>
            </a:r>
          </a:p>
        </p:txBody>
      </p:sp>
      <p:sp>
        <p:nvSpPr>
          <p:cNvPr id="1131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763000" cy="5638800"/>
          </a:xfrm>
        </p:spPr>
        <p:txBody>
          <a:bodyPr/>
          <a:lstStyle/>
          <a:p>
            <a:r>
              <a:rPr lang="en-US" dirty="0"/>
              <a:t>By Sun 28 Feb 2010 at 23:59</a:t>
            </a:r>
          </a:p>
          <a:p>
            <a:r>
              <a:rPr lang="en-US" dirty="0"/>
              <a:t>Study Chapter 4 pp 173-201 thoroughly using SQ3R</a:t>
            </a:r>
          </a:p>
          <a:p>
            <a:r>
              <a:rPr lang="en-US" dirty="0"/>
              <a:t>Answer Review Questions 1-12 for yourself to be sure they all make sense to you and you can easily answer them later in quizzes</a:t>
            </a:r>
          </a:p>
          <a:p>
            <a:r>
              <a:rPr lang="en-US" dirty="0"/>
              <a:t>Download the PetStore2000.mdb or PetStore2002.mdb file (as appropriate for your system) from Jerry Post’s site</a:t>
            </a:r>
          </a:p>
          <a:p>
            <a:r>
              <a:rPr lang="en-US" dirty="0"/>
              <a:t>Create SQL code and the records you find to Ch 4 Sally’s Pet Store exercises 1-7 (there’s no way to learn SQL without actually using it).</a:t>
            </a:r>
          </a:p>
        </p:txBody>
      </p:sp>
    </p:spTree>
  </p:cSld>
  <p:clrMapOvr>
    <a:masterClrMapping/>
  </p:clrMapOvr>
  <p:transition advTm="16997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 we Need Queries</a:t>
            </a:r>
          </a:p>
        </p:txBody>
      </p:sp>
      <p:sp>
        <p:nvSpPr>
          <p:cNvPr id="105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Natural languages (English) are too vague</a:t>
            </a:r>
          </a:p>
          <a:p>
            <a:pPr lvl="1">
              <a:lnSpc>
                <a:spcPct val="80000"/>
              </a:lnSpc>
            </a:pPr>
            <a:r>
              <a:rPr lang="en-US"/>
              <a:t>With complex questions, it can be hard to verify that the question was interpreted correctly, and that the answer we received is truly correct.</a:t>
            </a:r>
          </a:p>
          <a:p>
            <a:pPr lvl="1">
              <a:lnSpc>
                <a:spcPct val="80000"/>
              </a:lnSpc>
            </a:pPr>
            <a:r>
              <a:rPr lang="en-US"/>
              <a:t>Consider the question:  </a:t>
            </a:r>
            <a:r>
              <a:rPr lang="en-US" i="1"/>
              <a:t>Who are our best customers?</a:t>
            </a:r>
          </a:p>
          <a:p>
            <a:pPr>
              <a:lnSpc>
                <a:spcPct val="80000"/>
              </a:lnSpc>
            </a:pPr>
            <a:r>
              <a:rPr lang="en-US"/>
              <a:t>We need a query system with more structure</a:t>
            </a:r>
          </a:p>
          <a:p>
            <a:pPr>
              <a:lnSpc>
                <a:spcPct val="80000"/>
              </a:lnSpc>
            </a:pPr>
            <a:r>
              <a:rPr lang="en-US"/>
              <a:t>We need a standardized system so users and developers can learn one method that works on any (most) systems.</a:t>
            </a:r>
          </a:p>
          <a:p>
            <a:pPr lvl="1">
              <a:lnSpc>
                <a:spcPct val="80000"/>
              </a:lnSpc>
            </a:pPr>
            <a:r>
              <a:rPr lang="en-US"/>
              <a:t>Query By Example (QBE)</a:t>
            </a:r>
          </a:p>
          <a:p>
            <a:pPr lvl="1">
              <a:lnSpc>
                <a:spcPct val="80000"/>
              </a:lnSpc>
            </a:pPr>
            <a:r>
              <a:rPr lang="en-US"/>
              <a:t>SQL</a:t>
            </a:r>
          </a:p>
        </p:txBody>
      </p:sp>
    </p:spTree>
  </p:cSld>
  <p:clrMapOvr>
    <a:masterClrMapping/>
  </p:clrMapOvr>
  <p:transition advTm="64668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HOMEWORK OPTIONAL </a:t>
            </a:r>
          </a:p>
        </p:txBody>
      </p:sp>
      <p:sp>
        <p:nvSpPr>
          <p:cNvPr id="1133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10600" cy="5410200"/>
          </a:xfrm>
        </p:spPr>
        <p:txBody>
          <a:bodyPr/>
          <a:lstStyle/>
          <a:p>
            <a:r>
              <a:rPr lang="en-US" dirty="0"/>
              <a:t>By Sun 28 Feb 2010 at 23:59</a:t>
            </a:r>
          </a:p>
          <a:p>
            <a:r>
              <a:rPr lang="en-US" dirty="0"/>
              <a:t>For extra credit, answer any of the questions in</a:t>
            </a:r>
          </a:p>
          <a:p>
            <a:pPr lvl="1"/>
            <a:r>
              <a:rPr lang="en-US" dirty="0"/>
              <a:t>Rolling Thunder Bicycles #26-35</a:t>
            </a:r>
          </a:p>
          <a:p>
            <a:pPr lvl="1"/>
            <a:r>
              <a:rPr lang="en-US" dirty="0"/>
              <a:t>Corner Med #51-70</a:t>
            </a:r>
          </a:p>
        </p:txBody>
      </p:sp>
    </p:spTree>
  </p:cSld>
  <p:clrMapOvr>
    <a:masterClrMapping/>
  </p:clrMapOvr>
  <p:transition advTm="6223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6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5334000"/>
          </a:xfrm>
        </p:spPr>
        <p:txBody>
          <a:bodyPr/>
          <a:lstStyle/>
          <a:p>
            <a:pPr algn="ctr"/>
            <a:r>
              <a:rPr lang="en-US" sz="8000"/>
              <a:t>DISCUSSION</a:t>
            </a:r>
          </a:p>
        </p:txBody>
      </p:sp>
    </p:spTree>
  </p:cSld>
  <p:clrMapOvr>
    <a:masterClrMapping/>
  </p:clrMapOvr>
  <p:transition advTm="3251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8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Four Questions to Create a Query</a:t>
            </a:r>
          </a:p>
        </p:txBody>
      </p:sp>
      <p:sp>
        <p:nvSpPr>
          <p:cNvPr id="1061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/>
              <a:t>What output do you want to see?</a:t>
            </a:r>
          </a:p>
          <a:p>
            <a:pPr marL="342900" indent="-342900"/>
            <a:r>
              <a:rPr lang="en-US"/>
              <a:t>What do you already know (or what constraints are given)?</a:t>
            </a:r>
          </a:p>
          <a:p>
            <a:pPr marL="342900" indent="-342900"/>
            <a:r>
              <a:rPr lang="en-US"/>
              <a:t>What tables are involved?</a:t>
            </a:r>
          </a:p>
          <a:p>
            <a:pPr marL="342900" indent="-342900"/>
            <a:r>
              <a:rPr lang="en-US"/>
              <a:t>How are the tables joined together?</a:t>
            </a:r>
          </a:p>
        </p:txBody>
      </p:sp>
    </p:spTree>
  </p:cSld>
  <p:clrMapOvr>
    <a:masterClrMapping/>
  </p:clrMapOvr>
  <p:transition advTm="55612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9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Tables</a:t>
            </a:r>
          </a:p>
        </p:txBody>
      </p:sp>
      <p:pic>
        <p:nvPicPr>
          <p:cNvPr id="10639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563" y="990600"/>
            <a:ext cx="801687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1479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9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Organization</a:t>
            </a:r>
          </a:p>
        </p:txBody>
      </p:sp>
      <p:sp>
        <p:nvSpPr>
          <p:cNvPr id="1065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/>
              <a:t>Single table</a:t>
            </a:r>
          </a:p>
          <a:p>
            <a:pPr marL="342900" indent="-342900"/>
            <a:r>
              <a:rPr lang="en-US"/>
              <a:t>Constraints</a:t>
            </a:r>
          </a:p>
          <a:p>
            <a:pPr marL="342900" indent="-342900"/>
            <a:r>
              <a:rPr lang="en-US"/>
              <a:t>Computations</a:t>
            </a:r>
          </a:p>
          <a:p>
            <a:pPr marL="342900" indent="-342900"/>
            <a:r>
              <a:rPr lang="en-US"/>
              <a:t>Groups/Subtotals</a:t>
            </a:r>
          </a:p>
          <a:p>
            <a:pPr marL="342900" indent="-342900"/>
            <a:r>
              <a:rPr lang="en-US"/>
              <a:t>Multiple Tables</a:t>
            </a:r>
          </a:p>
        </p:txBody>
      </p:sp>
    </p:spTree>
  </p:cSld>
  <p:clrMapOvr>
    <a:masterClrMapping/>
  </p:clrMapOvr>
  <p:transition advTm="10263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0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Sample Questions</a:t>
            </a:r>
          </a:p>
        </p:txBody>
      </p:sp>
      <p:sp>
        <p:nvSpPr>
          <p:cNvPr id="1068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95400"/>
            <a:ext cx="3810000" cy="5122863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1800"/>
              <a:t>List all animals with yellow in their color.</a:t>
            </a:r>
          </a:p>
          <a:p>
            <a:pPr marL="342900" indent="-342900"/>
            <a:r>
              <a:rPr lang="en-US" sz="1800"/>
              <a:t>List all dogs with yellow in their color born after 6/1/04.</a:t>
            </a:r>
          </a:p>
          <a:p>
            <a:pPr marL="342900" indent="-342900"/>
            <a:r>
              <a:rPr lang="en-US" sz="1800"/>
              <a:t>List all merchandise for cats with a list price greater than $10.</a:t>
            </a:r>
          </a:p>
          <a:p>
            <a:pPr marL="342900" indent="-342900"/>
            <a:r>
              <a:rPr lang="en-US" sz="1800"/>
              <a:t>List all dogs who are male and registered or who were born before 6/1/04 and have white in their color.</a:t>
            </a:r>
          </a:p>
          <a:p>
            <a:pPr marL="342900" indent="-342900"/>
            <a:r>
              <a:rPr lang="en-US" sz="1800"/>
              <a:t>What is the average sale price of all animals?</a:t>
            </a:r>
          </a:p>
          <a:p>
            <a:pPr marL="342900" indent="-342900"/>
            <a:r>
              <a:rPr lang="en-US" sz="1800"/>
              <a:t>What is the total cost we paid for all animals?</a:t>
            </a:r>
          </a:p>
          <a:p>
            <a:pPr marL="342900" indent="-342900"/>
            <a:r>
              <a:rPr lang="en-US" sz="1800"/>
              <a:t>List the top 10 customers and total amount they spent.</a:t>
            </a:r>
          </a:p>
        </p:txBody>
      </p:sp>
      <p:sp>
        <p:nvSpPr>
          <p:cNvPr id="10680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295400"/>
            <a:ext cx="3810000" cy="5122863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1800"/>
              <a:t>How many cats are in the animal list?</a:t>
            </a:r>
          </a:p>
          <a:p>
            <a:pPr marL="342900" indent="-342900"/>
            <a:r>
              <a:rPr lang="en-US" sz="1800"/>
              <a:t>Count the number of animals in each category.</a:t>
            </a:r>
          </a:p>
          <a:p>
            <a:pPr marL="342900" indent="-342900"/>
            <a:r>
              <a:rPr lang="en-US" sz="1800"/>
              <a:t>List the CustomerID of everyone who bought something between 4/1/04 and 5/31/04.</a:t>
            </a:r>
          </a:p>
          <a:p>
            <a:pPr marL="342900" indent="-342900"/>
            <a:r>
              <a:rPr lang="en-US" sz="1800"/>
              <a:t>List the first name and phone of every customer who bought something between 4/1/04 and 5/31/04.</a:t>
            </a:r>
          </a:p>
          <a:p>
            <a:pPr marL="342900" indent="-342900"/>
            <a:r>
              <a:rPr lang="en-US" sz="1800"/>
              <a:t>List the last name and phone of anyone who bought a registered white cat between 6/1/04 and 12/31/04.</a:t>
            </a:r>
          </a:p>
          <a:p>
            <a:pPr marL="342900" indent="-342900"/>
            <a:r>
              <a:rPr lang="en-US" sz="1800"/>
              <a:t>Which employee has sold the most items?</a:t>
            </a:r>
          </a:p>
        </p:txBody>
      </p:sp>
    </p:spTree>
  </p:cSld>
  <p:clrMapOvr>
    <a:masterClrMapping/>
  </p:clrMapOvr>
  <p:transition advTm="12585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0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Query By Example &amp; SQL</a:t>
            </a:r>
          </a:p>
        </p:txBody>
      </p:sp>
      <p:sp>
        <p:nvSpPr>
          <p:cNvPr id="1070083" name="Rectangle 3"/>
          <p:cNvSpPr>
            <a:spLocks noChangeArrowheads="1"/>
          </p:cNvSpPr>
          <p:nvPr/>
        </p:nvSpPr>
        <p:spPr bwMode="auto">
          <a:xfrm>
            <a:off x="3827463" y="1471613"/>
            <a:ext cx="4502150" cy="928687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/>
              <a:t>SELECT</a:t>
            </a:r>
            <a:r>
              <a:rPr lang="en-US" sz="1800" b="0"/>
              <a:t>	AnimalID, Category, Breed, Color</a:t>
            </a:r>
          </a:p>
          <a:p>
            <a:pPr algn="l"/>
            <a:r>
              <a:rPr lang="en-US" sz="1800"/>
              <a:t>FROM</a:t>
            </a:r>
            <a:r>
              <a:rPr lang="en-US" sz="1800" b="0"/>
              <a:t>	Animal</a:t>
            </a:r>
          </a:p>
          <a:p>
            <a:pPr algn="l"/>
            <a:r>
              <a:rPr lang="en-US" sz="1800"/>
              <a:t>WHERE</a:t>
            </a:r>
            <a:r>
              <a:rPr lang="en-US" sz="1800" b="0"/>
              <a:t>	(Color LIKE ‘%Yellow%’);</a:t>
            </a:r>
          </a:p>
        </p:txBody>
      </p:sp>
      <p:sp>
        <p:nvSpPr>
          <p:cNvPr id="1070084" name="Rectangle 4"/>
          <p:cNvSpPr>
            <a:spLocks noChangeArrowheads="1"/>
          </p:cNvSpPr>
          <p:nvPr/>
        </p:nvSpPr>
        <p:spPr bwMode="auto">
          <a:xfrm>
            <a:off x="2989263" y="2614613"/>
            <a:ext cx="16779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b="0">
                <a:solidFill>
                  <a:srgbClr val="CC00CC"/>
                </a:solidFill>
              </a:rPr>
              <a:t>What to see?</a:t>
            </a:r>
          </a:p>
        </p:txBody>
      </p:sp>
      <p:sp>
        <p:nvSpPr>
          <p:cNvPr id="1070085" name="Rectangle 5"/>
          <p:cNvSpPr>
            <a:spLocks noChangeArrowheads="1"/>
          </p:cNvSpPr>
          <p:nvPr/>
        </p:nvSpPr>
        <p:spPr bwMode="auto">
          <a:xfrm>
            <a:off x="1355725" y="98425"/>
            <a:ext cx="1162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400" b="0">
                <a:solidFill>
                  <a:schemeClr val="folHlink"/>
                </a:solidFill>
              </a:rPr>
              <a:t>Query04_01</a:t>
            </a:r>
          </a:p>
        </p:txBody>
      </p:sp>
      <p:sp>
        <p:nvSpPr>
          <p:cNvPr id="1070086" name="Rectangle 6"/>
          <p:cNvSpPr>
            <a:spLocks noChangeArrowheads="1"/>
          </p:cNvSpPr>
          <p:nvPr/>
        </p:nvSpPr>
        <p:spPr bwMode="auto">
          <a:xfrm>
            <a:off x="1160463" y="2622550"/>
            <a:ext cx="1066800" cy="137160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l"/>
            <a:r>
              <a:rPr lang="en-US" sz="1400" b="0"/>
              <a:t>AnimalID</a:t>
            </a:r>
          </a:p>
          <a:p>
            <a:pPr algn="l"/>
            <a:r>
              <a:rPr lang="en-US" sz="1400" b="0"/>
              <a:t>Name</a:t>
            </a:r>
          </a:p>
          <a:p>
            <a:pPr algn="l"/>
            <a:r>
              <a:rPr lang="en-US" sz="1400" b="0"/>
              <a:t>Category</a:t>
            </a:r>
          </a:p>
          <a:p>
            <a:pPr algn="l"/>
            <a:r>
              <a:rPr lang="en-US" sz="1400" b="0"/>
              <a:t>Breed</a:t>
            </a:r>
          </a:p>
          <a:p>
            <a:pPr algn="l"/>
            <a:r>
              <a:rPr lang="en-US" sz="1400" b="0"/>
              <a:t>DateBorn</a:t>
            </a:r>
          </a:p>
          <a:p>
            <a:pPr algn="l"/>
            <a:r>
              <a:rPr lang="en-US" sz="1400" b="0"/>
              <a:t>Gender</a:t>
            </a:r>
          </a:p>
        </p:txBody>
      </p:sp>
      <p:sp>
        <p:nvSpPr>
          <p:cNvPr id="1070087" name="Rectangle 7"/>
          <p:cNvSpPr>
            <a:spLocks noChangeArrowheads="1"/>
          </p:cNvSpPr>
          <p:nvPr/>
        </p:nvSpPr>
        <p:spPr bwMode="auto">
          <a:xfrm>
            <a:off x="1160463" y="2317750"/>
            <a:ext cx="1066800" cy="30480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sz="1400" b="0"/>
              <a:t>Animal</a:t>
            </a:r>
          </a:p>
        </p:txBody>
      </p:sp>
      <p:grpSp>
        <p:nvGrpSpPr>
          <p:cNvPr id="1070148" name="Group 68"/>
          <p:cNvGrpSpPr>
            <a:grpSpLocks/>
          </p:cNvGrpSpPr>
          <p:nvPr/>
        </p:nvGrpSpPr>
        <p:grpSpPr bwMode="auto">
          <a:xfrm>
            <a:off x="1295400" y="4495800"/>
            <a:ext cx="5638800" cy="1412875"/>
            <a:chOff x="816" y="2832"/>
            <a:chExt cx="3552" cy="890"/>
          </a:xfrm>
        </p:grpSpPr>
        <p:sp>
          <p:nvSpPr>
            <p:cNvPr id="1070089" name="Rectangle 9"/>
            <p:cNvSpPr>
              <a:spLocks noChangeArrowheads="1"/>
            </p:cNvSpPr>
            <p:nvPr/>
          </p:nvSpPr>
          <p:spPr bwMode="auto">
            <a:xfrm>
              <a:off x="3312" y="3544"/>
              <a:ext cx="1056" cy="17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>
                <a:lnSpc>
                  <a:spcPct val="90000"/>
                </a:lnSpc>
                <a:spcBef>
                  <a:spcPct val="30000"/>
                </a:spcBef>
                <a:buClr>
                  <a:schemeClr val="tx1"/>
                </a:buClr>
                <a:buFont typeface="Wingdings" pitchFamily="2" charset="2"/>
                <a:buNone/>
              </a:pPr>
              <a:endParaRPr lang="en-US" sz="1400"/>
            </a:p>
          </p:txBody>
        </p:sp>
        <p:sp>
          <p:nvSpPr>
            <p:cNvPr id="1070090" name="Rectangle 10"/>
            <p:cNvSpPr>
              <a:spLocks noChangeArrowheads="1"/>
            </p:cNvSpPr>
            <p:nvPr/>
          </p:nvSpPr>
          <p:spPr bwMode="auto">
            <a:xfrm>
              <a:off x="2736" y="3544"/>
              <a:ext cx="576" cy="17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>
                <a:lnSpc>
                  <a:spcPct val="90000"/>
                </a:lnSpc>
                <a:spcBef>
                  <a:spcPct val="30000"/>
                </a:spcBef>
                <a:buClr>
                  <a:schemeClr val="tx1"/>
                </a:buClr>
                <a:buFont typeface="Wingdings" pitchFamily="2" charset="2"/>
                <a:buNone/>
              </a:pPr>
              <a:endParaRPr lang="en-US" sz="1400"/>
            </a:p>
          </p:txBody>
        </p:sp>
        <p:sp>
          <p:nvSpPr>
            <p:cNvPr id="1070091" name="Rectangle 11"/>
            <p:cNvSpPr>
              <a:spLocks noChangeArrowheads="1"/>
            </p:cNvSpPr>
            <p:nvPr/>
          </p:nvSpPr>
          <p:spPr bwMode="auto">
            <a:xfrm>
              <a:off x="2112" y="3544"/>
              <a:ext cx="624" cy="17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>
                <a:lnSpc>
                  <a:spcPct val="90000"/>
                </a:lnSpc>
                <a:spcBef>
                  <a:spcPct val="30000"/>
                </a:spcBef>
                <a:buClr>
                  <a:schemeClr val="tx1"/>
                </a:buClr>
                <a:buFont typeface="Wingdings" pitchFamily="2" charset="2"/>
                <a:buNone/>
              </a:pPr>
              <a:endParaRPr lang="en-US" sz="1400"/>
            </a:p>
          </p:txBody>
        </p:sp>
        <p:sp>
          <p:nvSpPr>
            <p:cNvPr id="1070092" name="Rectangle 12"/>
            <p:cNvSpPr>
              <a:spLocks noChangeArrowheads="1"/>
            </p:cNvSpPr>
            <p:nvPr/>
          </p:nvSpPr>
          <p:spPr bwMode="auto">
            <a:xfrm>
              <a:off x="1488" y="3544"/>
              <a:ext cx="624" cy="17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>
                <a:lnSpc>
                  <a:spcPct val="90000"/>
                </a:lnSpc>
                <a:spcBef>
                  <a:spcPct val="30000"/>
                </a:spcBef>
                <a:buClr>
                  <a:schemeClr val="tx1"/>
                </a:buClr>
                <a:buFont typeface="Wingdings" pitchFamily="2" charset="2"/>
                <a:buNone/>
              </a:pPr>
              <a:endParaRPr lang="en-US" sz="1400"/>
            </a:p>
          </p:txBody>
        </p:sp>
        <p:sp>
          <p:nvSpPr>
            <p:cNvPr id="1070093" name="Rectangle 13"/>
            <p:cNvSpPr>
              <a:spLocks noChangeArrowheads="1"/>
            </p:cNvSpPr>
            <p:nvPr/>
          </p:nvSpPr>
          <p:spPr bwMode="auto">
            <a:xfrm>
              <a:off x="816" y="3544"/>
              <a:ext cx="672" cy="17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>
                <a:lnSpc>
                  <a:spcPct val="90000"/>
                </a:lnSpc>
                <a:spcBef>
                  <a:spcPct val="30000"/>
                </a:spcBef>
                <a:buClr>
                  <a:schemeClr val="tx1"/>
                </a:buClr>
                <a:buFont typeface="Wingdings" pitchFamily="2" charset="2"/>
                <a:buNone/>
              </a:pPr>
              <a:r>
                <a:rPr lang="en-US" sz="1400"/>
                <a:t>Or</a:t>
              </a:r>
            </a:p>
          </p:txBody>
        </p:sp>
        <p:sp>
          <p:nvSpPr>
            <p:cNvPr id="1070094" name="Rectangle 14"/>
            <p:cNvSpPr>
              <a:spLocks noChangeArrowheads="1"/>
            </p:cNvSpPr>
            <p:nvPr/>
          </p:nvSpPr>
          <p:spPr bwMode="auto">
            <a:xfrm>
              <a:off x="3312" y="3366"/>
              <a:ext cx="1056" cy="17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>
                <a:lnSpc>
                  <a:spcPct val="90000"/>
                </a:lnSpc>
                <a:spcBef>
                  <a:spcPct val="30000"/>
                </a:spcBef>
                <a:buClr>
                  <a:schemeClr val="tx1"/>
                </a:buClr>
                <a:buFont typeface="Wingdings" pitchFamily="2" charset="2"/>
                <a:buNone/>
              </a:pPr>
              <a:r>
                <a:rPr lang="en-US" sz="1400"/>
                <a:t>Like ‘%Yellow%’</a:t>
              </a:r>
            </a:p>
          </p:txBody>
        </p:sp>
        <p:sp>
          <p:nvSpPr>
            <p:cNvPr id="1070095" name="Rectangle 15"/>
            <p:cNvSpPr>
              <a:spLocks noChangeArrowheads="1"/>
            </p:cNvSpPr>
            <p:nvPr/>
          </p:nvSpPr>
          <p:spPr bwMode="auto">
            <a:xfrm>
              <a:off x="2736" y="3366"/>
              <a:ext cx="576" cy="17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>
                <a:lnSpc>
                  <a:spcPct val="90000"/>
                </a:lnSpc>
                <a:spcBef>
                  <a:spcPct val="30000"/>
                </a:spcBef>
                <a:buClr>
                  <a:schemeClr val="tx1"/>
                </a:buClr>
                <a:buFont typeface="Wingdings" pitchFamily="2" charset="2"/>
                <a:buNone/>
              </a:pPr>
              <a:endParaRPr lang="en-US" sz="1400"/>
            </a:p>
          </p:txBody>
        </p:sp>
        <p:sp>
          <p:nvSpPr>
            <p:cNvPr id="1070096" name="Rectangle 16"/>
            <p:cNvSpPr>
              <a:spLocks noChangeArrowheads="1"/>
            </p:cNvSpPr>
            <p:nvPr/>
          </p:nvSpPr>
          <p:spPr bwMode="auto">
            <a:xfrm>
              <a:off x="2112" y="3366"/>
              <a:ext cx="624" cy="17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>
                <a:lnSpc>
                  <a:spcPct val="90000"/>
                </a:lnSpc>
                <a:spcBef>
                  <a:spcPct val="30000"/>
                </a:spcBef>
                <a:buClr>
                  <a:schemeClr val="tx1"/>
                </a:buClr>
                <a:buFont typeface="Wingdings" pitchFamily="2" charset="2"/>
                <a:buNone/>
              </a:pPr>
              <a:endParaRPr lang="en-US" sz="1400"/>
            </a:p>
          </p:txBody>
        </p:sp>
        <p:sp>
          <p:nvSpPr>
            <p:cNvPr id="1070097" name="Rectangle 17"/>
            <p:cNvSpPr>
              <a:spLocks noChangeArrowheads="1"/>
            </p:cNvSpPr>
            <p:nvPr/>
          </p:nvSpPr>
          <p:spPr bwMode="auto">
            <a:xfrm>
              <a:off x="1488" y="3366"/>
              <a:ext cx="624" cy="17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>
                <a:lnSpc>
                  <a:spcPct val="90000"/>
                </a:lnSpc>
                <a:spcBef>
                  <a:spcPct val="30000"/>
                </a:spcBef>
                <a:buClr>
                  <a:schemeClr val="tx1"/>
                </a:buClr>
                <a:buFont typeface="Wingdings" pitchFamily="2" charset="2"/>
                <a:buNone/>
              </a:pPr>
              <a:endParaRPr lang="en-US" sz="1400"/>
            </a:p>
          </p:txBody>
        </p:sp>
        <p:sp>
          <p:nvSpPr>
            <p:cNvPr id="1070098" name="Rectangle 18"/>
            <p:cNvSpPr>
              <a:spLocks noChangeArrowheads="1"/>
            </p:cNvSpPr>
            <p:nvPr/>
          </p:nvSpPr>
          <p:spPr bwMode="auto">
            <a:xfrm>
              <a:off x="816" y="3366"/>
              <a:ext cx="672" cy="17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>
                <a:lnSpc>
                  <a:spcPct val="90000"/>
                </a:lnSpc>
                <a:spcBef>
                  <a:spcPct val="30000"/>
                </a:spcBef>
                <a:buClr>
                  <a:schemeClr val="tx1"/>
                </a:buClr>
                <a:buFont typeface="Wingdings" pitchFamily="2" charset="2"/>
                <a:buNone/>
              </a:pPr>
              <a:r>
                <a:rPr lang="en-US" sz="1400"/>
                <a:t>Criteria</a:t>
              </a:r>
            </a:p>
          </p:txBody>
        </p:sp>
        <p:sp>
          <p:nvSpPr>
            <p:cNvPr id="1070099" name="Rectangle 19"/>
            <p:cNvSpPr>
              <a:spLocks noChangeArrowheads="1"/>
            </p:cNvSpPr>
            <p:nvPr/>
          </p:nvSpPr>
          <p:spPr bwMode="auto">
            <a:xfrm>
              <a:off x="3312" y="3188"/>
              <a:ext cx="1056" cy="17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>
                <a:lnSpc>
                  <a:spcPct val="90000"/>
                </a:lnSpc>
                <a:spcBef>
                  <a:spcPct val="30000"/>
                </a:spcBef>
                <a:buClr>
                  <a:schemeClr val="tx1"/>
                </a:buClr>
                <a:buFont typeface="Wingdings" pitchFamily="2" charset="2"/>
                <a:buNone/>
              </a:pPr>
              <a:endParaRPr lang="en-US" sz="1400"/>
            </a:p>
          </p:txBody>
        </p:sp>
        <p:sp>
          <p:nvSpPr>
            <p:cNvPr id="1070100" name="Rectangle 20"/>
            <p:cNvSpPr>
              <a:spLocks noChangeArrowheads="1"/>
            </p:cNvSpPr>
            <p:nvPr/>
          </p:nvSpPr>
          <p:spPr bwMode="auto">
            <a:xfrm>
              <a:off x="2736" y="3188"/>
              <a:ext cx="576" cy="17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>
                <a:lnSpc>
                  <a:spcPct val="90000"/>
                </a:lnSpc>
                <a:spcBef>
                  <a:spcPct val="30000"/>
                </a:spcBef>
                <a:buClr>
                  <a:schemeClr val="tx1"/>
                </a:buClr>
                <a:buFont typeface="Wingdings" pitchFamily="2" charset="2"/>
                <a:buNone/>
              </a:pPr>
              <a:endParaRPr lang="en-US" sz="1400"/>
            </a:p>
          </p:txBody>
        </p:sp>
        <p:sp>
          <p:nvSpPr>
            <p:cNvPr id="1070101" name="Rectangle 21"/>
            <p:cNvSpPr>
              <a:spLocks noChangeArrowheads="1"/>
            </p:cNvSpPr>
            <p:nvPr/>
          </p:nvSpPr>
          <p:spPr bwMode="auto">
            <a:xfrm>
              <a:off x="2112" y="3188"/>
              <a:ext cx="624" cy="17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>
                <a:lnSpc>
                  <a:spcPct val="90000"/>
                </a:lnSpc>
                <a:spcBef>
                  <a:spcPct val="30000"/>
                </a:spcBef>
                <a:buClr>
                  <a:schemeClr val="tx1"/>
                </a:buClr>
                <a:buFont typeface="Wingdings" pitchFamily="2" charset="2"/>
                <a:buNone/>
              </a:pPr>
              <a:endParaRPr lang="en-US" sz="1400"/>
            </a:p>
          </p:txBody>
        </p:sp>
        <p:sp>
          <p:nvSpPr>
            <p:cNvPr id="1070102" name="Rectangle 22"/>
            <p:cNvSpPr>
              <a:spLocks noChangeArrowheads="1"/>
            </p:cNvSpPr>
            <p:nvPr/>
          </p:nvSpPr>
          <p:spPr bwMode="auto">
            <a:xfrm>
              <a:off x="1488" y="3188"/>
              <a:ext cx="624" cy="17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>
                <a:lnSpc>
                  <a:spcPct val="90000"/>
                </a:lnSpc>
                <a:spcBef>
                  <a:spcPct val="30000"/>
                </a:spcBef>
                <a:buClr>
                  <a:schemeClr val="tx1"/>
                </a:buClr>
                <a:buFont typeface="Wingdings" pitchFamily="2" charset="2"/>
                <a:buNone/>
              </a:pPr>
              <a:endParaRPr lang="en-US" sz="1400"/>
            </a:p>
          </p:txBody>
        </p:sp>
        <p:sp>
          <p:nvSpPr>
            <p:cNvPr id="1070103" name="Rectangle 23"/>
            <p:cNvSpPr>
              <a:spLocks noChangeArrowheads="1"/>
            </p:cNvSpPr>
            <p:nvPr/>
          </p:nvSpPr>
          <p:spPr bwMode="auto">
            <a:xfrm>
              <a:off x="816" y="3188"/>
              <a:ext cx="672" cy="17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>
                <a:lnSpc>
                  <a:spcPct val="90000"/>
                </a:lnSpc>
                <a:spcBef>
                  <a:spcPct val="30000"/>
                </a:spcBef>
                <a:buClr>
                  <a:schemeClr val="tx1"/>
                </a:buClr>
                <a:buFont typeface="Wingdings" pitchFamily="2" charset="2"/>
                <a:buNone/>
              </a:pPr>
              <a:r>
                <a:rPr lang="en-US" sz="1400"/>
                <a:t>Sort</a:t>
              </a:r>
            </a:p>
          </p:txBody>
        </p:sp>
        <p:sp>
          <p:nvSpPr>
            <p:cNvPr id="1070104" name="Rectangle 24"/>
            <p:cNvSpPr>
              <a:spLocks noChangeArrowheads="1"/>
            </p:cNvSpPr>
            <p:nvPr/>
          </p:nvSpPr>
          <p:spPr bwMode="auto">
            <a:xfrm>
              <a:off x="3312" y="3010"/>
              <a:ext cx="1056" cy="17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>
                <a:lnSpc>
                  <a:spcPct val="90000"/>
                </a:lnSpc>
                <a:spcBef>
                  <a:spcPct val="30000"/>
                </a:spcBef>
                <a:buClr>
                  <a:schemeClr val="tx1"/>
                </a:buClr>
                <a:buFont typeface="Wingdings" pitchFamily="2" charset="2"/>
                <a:buNone/>
              </a:pPr>
              <a:r>
                <a:rPr lang="en-US" sz="1400"/>
                <a:t>Animal</a:t>
              </a:r>
            </a:p>
          </p:txBody>
        </p:sp>
        <p:sp>
          <p:nvSpPr>
            <p:cNvPr id="1070105" name="Rectangle 25"/>
            <p:cNvSpPr>
              <a:spLocks noChangeArrowheads="1"/>
            </p:cNvSpPr>
            <p:nvPr/>
          </p:nvSpPr>
          <p:spPr bwMode="auto">
            <a:xfrm>
              <a:off x="2736" y="3010"/>
              <a:ext cx="576" cy="17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>
                <a:lnSpc>
                  <a:spcPct val="90000"/>
                </a:lnSpc>
                <a:spcBef>
                  <a:spcPct val="30000"/>
                </a:spcBef>
                <a:buClr>
                  <a:schemeClr val="tx1"/>
                </a:buClr>
                <a:buFont typeface="Wingdings" pitchFamily="2" charset="2"/>
                <a:buNone/>
              </a:pPr>
              <a:r>
                <a:rPr lang="en-US" sz="1400"/>
                <a:t>Animal</a:t>
              </a:r>
            </a:p>
          </p:txBody>
        </p:sp>
        <p:sp>
          <p:nvSpPr>
            <p:cNvPr id="1070106" name="Rectangle 26"/>
            <p:cNvSpPr>
              <a:spLocks noChangeArrowheads="1"/>
            </p:cNvSpPr>
            <p:nvPr/>
          </p:nvSpPr>
          <p:spPr bwMode="auto">
            <a:xfrm>
              <a:off x="2112" y="3010"/>
              <a:ext cx="624" cy="17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>
                <a:lnSpc>
                  <a:spcPct val="90000"/>
                </a:lnSpc>
                <a:spcBef>
                  <a:spcPct val="30000"/>
                </a:spcBef>
                <a:buClr>
                  <a:schemeClr val="tx1"/>
                </a:buClr>
                <a:buFont typeface="Wingdings" pitchFamily="2" charset="2"/>
                <a:buNone/>
              </a:pPr>
              <a:r>
                <a:rPr lang="en-US" sz="1400"/>
                <a:t>Animal</a:t>
              </a:r>
            </a:p>
          </p:txBody>
        </p:sp>
        <p:sp>
          <p:nvSpPr>
            <p:cNvPr id="1070107" name="Rectangle 27"/>
            <p:cNvSpPr>
              <a:spLocks noChangeArrowheads="1"/>
            </p:cNvSpPr>
            <p:nvPr/>
          </p:nvSpPr>
          <p:spPr bwMode="auto">
            <a:xfrm>
              <a:off x="1488" y="3010"/>
              <a:ext cx="624" cy="17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>
                <a:lnSpc>
                  <a:spcPct val="90000"/>
                </a:lnSpc>
                <a:spcBef>
                  <a:spcPct val="30000"/>
                </a:spcBef>
                <a:buClr>
                  <a:schemeClr val="tx1"/>
                </a:buClr>
                <a:buFont typeface="Wingdings" pitchFamily="2" charset="2"/>
                <a:buNone/>
              </a:pPr>
              <a:r>
                <a:rPr lang="en-US" sz="1400"/>
                <a:t>Animal</a:t>
              </a:r>
            </a:p>
          </p:txBody>
        </p:sp>
        <p:sp>
          <p:nvSpPr>
            <p:cNvPr id="1070108" name="Rectangle 28"/>
            <p:cNvSpPr>
              <a:spLocks noChangeArrowheads="1"/>
            </p:cNvSpPr>
            <p:nvPr/>
          </p:nvSpPr>
          <p:spPr bwMode="auto">
            <a:xfrm>
              <a:off x="816" y="3010"/>
              <a:ext cx="672" cy="17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>
                <a:lnSpc>
                  <a:spcPct val="90000"/>
                </a:lnSpc>
                <a:spcBef>
                  <a:spcPct val="30000"/>
                </a:spcBef>
                <a:buClr>
                  <a:schemeClr val="tx1"/>
                </a:buClr>
                <a:buFont typeface="Wingdings" pitchFamily="2" charset="2"/>
                <a:buNone/>
              </a:pPr>
              <a:r>
                <a:rPr lang="en-US" sz="1400"/>
                <a:t>Table</a:t>
              </a:r>
            </a:p>
          </p:txBody>
        </p:sp>
        <p:sp>
          <p:nvSpPr>
            <p:cNvPr id="1070109" name="Rectangle 29"/>
            <p:cNvSpPr>
              <a:spLocks noChangeArrowheads="1"/>
            </p:cNvSpPr>
            <p:nvPr/>
          </p:nvSpPr>
          <p:spPr bwMode="auto">
            <a:xfrm>
              <a:off x="3312" y="2832"/>
              <a:ext cx="1056" cy="178"/>
            </a:xfrm>
            <a:prstGeom prst="rect">
              <a:avLst/>
            </a:prstGeom>
            <a:solidFill>
              <a:srgbClr val="33CCFF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>
                <a:lnSpc>
                  <a:spcPct val="90000"/>
                </a:lnSpc>
                <a:spcBef>
                  <a:spcPct val="30000"/>
                </a:spcBef>
                <a:buClr>
                  <a:schemeClr val="tx1"/>
                </a:buClr>
                <a:buFont typeface="Wingdings" pitchFamily="2" charset="2"/>
                <a:buNone/>
              </a:pPr>
              <a:r>
                <a:rPr lang="en-US" sz="1400"/>
                <a:t>Color</a:t>
              </a:r>
            </a:p>
          </p:txBody>
        </p:sp>
        <p:sp>
          <p:nvSpPr>
            <p:cNvPr id="1070110" name="Rectangle 30"/>
            <p:cNvSpPr>
              <a:spLocks noChangeArrowheads="1"/>
            </p:cNvSpPr>
            <p:nvPr/>
          </p:nvSpPr>
          <p:spPr bwMode="auto">
            <a:xfrm>
              <a:off x="2736" y="2832"/>
              <a:ext cx="576" cy="178"/>
            </a:xfrm>
            <a:prstGeom prst="rect">
              <a:avLst/>
            </a:prstGeom>
            <a:solidFill>
              <a:srgbClr val="33CCFF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>
                <a:lnSpc>
                  <a:spcPct val="90000"/>
                </a:lnSpc>
                <a:spcBef>
                  <a:spcPct val="30000"/>
                </a:spcBef>
                <a:buClr>
                  <a:schemeClr val="tx1"/>
                </a:buClr>
                <a:buFont typeface="Wingdings" pitchFamily="2" charset="2"/>
                <a:buNone/>
              </a:pPr>
              <a:r>
                <a:rPr lang="en-US" sz="1400"/>
                <a:t>Breed</a:t>
              </a:r>
            </a:p>
          </p:txBody>
        </p:sp>
        <p:sp>
          <p:nvSpPr>
            <p:cNvPr id="1070111" name="Rectangle 31"/>
            <p:cNvSpPr>
              <a:spLocks noChangeArrowheads="1"/>
            </p:cNvSpPr>
            <p:nvPr/>
          </p:nvSpPr>
          <p:spPr bwMode="auto">
            <a:xfrm>
              <a:off x="2112" y="2832"/>
              <a:ext cx="624" cy="178"/>
            </a:xfrm>
            <a:prstGeom prst="rect">
              <a:avLst/>
            </a:prstGeom>
            <a:solidFill>
              <a:srgbClr val="33CCFF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>
                <a:lnSpc>
                  <a:spcPct val="90000"/>
                </a:lnSpc>
                <a:spcBef>
                  <a:spcPct val="30000"/>
                </a:spcBef>
                <a:buClr>
                  <a:schemeClr val="tx1"/>
                </a:buClr>
                <a:buFont typeface="Wingdings" pitchFamily="2" charset="2"/>
                <a:buNone/>
              </a:pPr>
              <a:r>
                <a:rPr lang="en-US" sz="1400"/>
                <a:t>Category</a:t>
              </a:r>
            </a:p>
          </p:txBody>
        </p:sp>
        <p:sp>
          <p:nvSpPr>
            <p:cNvPr id="1070112" name="Rectangle 32"/>
            <p:cNvSpPr>
              <a:spLocks noChangeArrowheads="1"/>
            </p:cNvSpPr>
            <p:nvPr/>
          </p:nvSpPr>
          <p:spPr bwMode="auto">
            <a:xfrm>
              <a:off x="1488" y="2832"/>
              <a:ext cx="624" cy="178"/>
            </a:xfrm>
            <a:prstGeom prst="rect">
              <a:avLst/>
            </a:prstGeom>
            <a:solidFill>
              <a:srgbClr val="33CCFF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>
                <a:lnSpc>
                  <a:spcPct val="90000"/>
                </a:lnSpc>
                <a:spcBef>
                  <a:spcPct val="30000"/>
                </a:spcBef>
                <a:buClr>
                  <a:schemeClr val="tx1"/>
                </a:buClr>
                <a:buFont typeface="Wingdings" pitchFamily="2" charset="2"/>
                <a:buNone/>
              </a:pPr>
              <a:r>
                <a:rPr lang="en-US" sz="1400"/>
                <a:t>AnimalID</a:t>
              </a:r>
            </a:p>
          </p:txBody>
        </p:sp>
        <p:sp>
          <p:nvSpPr>
            <p:cNvPr id="1070113" name="Rectangle 33"/>
            <p:cNvSpPr>
              <a:spLocks noChangeArrowheads="1"/>
            </p:cNvSpPr>
            <p:nvPr/>
          </p:nvSpPr>
          <p:spPr bwMode="auto">
            <a:xfrm>
              <a:off x="816" y="2832"/>
              <a:ext cx="672" cy="178"/>
            </a:xfrm>
            <a:prstGeom prst="rect">
              <a:avLst/>
            </a:prstGeom>
            <a:solidFill>
              <a:srgbClr val="33CCFF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>
                <a:lnSpc>
                  <a:spcPct val="90000"/>
                </a:lnSpc>
                <a:spcBef>
                  <a:spcPct val="30000"/>
                </a:spcBef>
                <a:buClr>
                  <a:schemeClr val="tx1"/>
                </a:buClr>
                <a:buFont typeface="Wingdings" pitchFamily="2" charset="2"/>
                <a:buNone/>
              </a:pPr>
              <a:r>
                <a:rPr lang="en-US" sz="1400"/>
                <a:t>Field</a:t>
              </a:r>
            </a:p>
          </p:txBody>
        </p:sp>
        <p:sp>
          <p:nvSpPr>
            <p:cNvPr id="1070114" name="Line 34"/>
            <p:cNvSpPr>
              <a:spLocks noChangeShapeType="1"/>
            </p:cNvSpPr>
            <p:nvPr/>
          </p:nvSpPr>
          <p:spPr bwMode="auto">
            <a:xfrm>
              <a:off x="816" y="2832"/>
              <a:ext cx="355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0115" name="Line 35"/>
            <p:cNvSpPr>
              <a:spLocks noChangeShapeType="1"/>
            </p:cNvSpPr>
            <p:nvPr/>
          </p:nvSpPr>
          <p:spPr bwMode="auto">
            <a:xfrm>
              <a:off x="816" y="3010"/>
              <a:ext cx="35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0116" name="Line 36"/>
            <p:cNvSpPr>
              <a:spLocks noChangeShapeType="1"/>
            </p:cNvSpPr>
            <p:nvPr/>
          </p:nvSpPr>
          <p:spPr bwMode="auto">
            <a:xfrm>
              <a:off x="816" y="3188"/>
              <a:ext cx="35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0117" name="Line 37"/>
            <p:cNvSpPr>
              <a:spLocks noChangeShapeType="1"/>
            </p:cNvSpPr>
            <p:nvPr/>
          </p:nvSpPr>
          <p:spPr bwMode="auto">
            <a:xfrm>
              <a:off x="816" y="3366"/>
              <a:ext cx="35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0118" name="Line 38"/>
            <p:cNvSpPr>
              <a:spLocks noChangeShapeType="1"/>
            </p:cNvSpPr>
            <p:nvPr/>
          </p:nvSpPr>
          <p:spPr bwMode="auto">
            <a:xfrm>
              <a:off x="816" y="3544"/>
              <a:ext cx="35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0119" name="Line 39"/>
            <p:cNvSpPr>
              <a:spLocks noChangeShapeType="1"/>
            </p:cNvSpPr>
            <p:nvPr/>
          </p:nvSpPr>
          <p:spPr bwMode="auto">
            <a:xfrm>
              <a:off x="816" y="3722"/>
              <a:ext cx="355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0120" name="Line 40"/>
            <p:cNvSpPr>
              <a:spLocks noChangeShapeType="1"/>
            </p:cNvSpPr>
            <p:nvPr/>
          </p:nvSpPr>
          <p:spPr bwMode="auto">
            <a:xfrm>
              <a:off x="816" y="2832"/>
              <a:ext cx="0" cy="89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0121" name="Line 41"/>
            <p:cNvSpPr>
              <a:spLocks noChangeShapeType="1"/>
            </p:cNvSpPr>
            <p:nvPr/>
          </p:nvSpPr>
          <p:spPr bwMode="auto">
            <a:xfrm>
              <a:off x="1488" y="2832"/>
              <a:ext cx="0" cy="8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0122" name="Line 42"/>
            <p:cNvSpPr>
              <a:spLocks noChangeShapeType="1"/>
            </p:cNvSpPr>
            <p:nvPr/>
          </p:nvSpPr>
          <p:spPr bwMode="auto">
            <a:xfrm>
              <a:off x="2112" y="2832"/>
              <a:ext cx="0" cy="8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0123" name="Line 43"/>
            <p:cNvSpPr>
              <a:spLocks noChangeShapeType="1"/>
            </p:cNvSpPr>
            <p:nvPr/>
          </p:nvSpPr>
          <p:spPr bwMode="auto">
            <a:xfrm>
              <a:off x="2736" y="2832"/>
              <a:ext cx="0" cy="8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0124" name="Line 44"/>
            <p:cNvSpPr>
              <a:spLocks noChangeShapeType="1"/>
            </p:cNvSpPr>
            <p:nvPr/>
          </p:nvSpPr>
          <p:spPr bwMode="auto">
            <a:xfrm>
              <a:off x="3312" y="2832"/>
              <a:ext cx="0" cy="8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0125" name="Line 45"/>
            <p:cNvSpPr>
              <a:spLocks noChangeShapeType="1"/>
            </p:cNvSpPr>
            <p:nvPr/>
          </p:nvSpPr>
          <p:spPr bwMode="auto">
            <a:xfrm>
              <a:off x="4368" y="2832"/>
              <a:ext cx="0" cy="89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70126" name="Line 46"/>
          <p:cNvSpPr>
            <a:spLocks noChangeShapeType="1"/>
          </p:cNvSpPr>
          <p:nvPr/>
        </p:nvSpPr>
        <p:spPr bwMode="auto">
          <a:xfrm flipH="1">
            <a:off x="2133600" y="2767013"/>
            <a:ext cx="855663" cy="18811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0127" name="Line 47"/>
          <p:cNvSpPr>
            <a:spLocks noChangeShapeType="1"/>
          </p:cNvSpPr>
          <p:nvPr/>
        </p:nvSpPr>
        <p:spPr bwMode="auto">
          <a:xfrm flipV="1">
            <a:off x="2989263" y="1624013"/>
            <a:ext cx="9144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0128" name="Rectangle 48"/>
          <p:cNvSpPr>
            <a:spLocks noChangeArrowheads="1"/>
          </p:cNvSpPr>
          <p:nvPr/>
        </p:nvSpPr>
        <p:spPr bwMode="auto">
          <a:xfrm>
            <a:off x="1084263" y="1471613"/>
            <a:ext cx="175260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b="0">
                <a:solidFill>
                  <a:srgbClr val="CC00CC"/>
                </a:solidFill>
              </a:rPr>
              <a:t>What tables?</a:t>
            </a:r>
          </a:p>
        </p:txBody>
      </p:sp>
      <p:sp>
        <p:nvSpPr>
          <p:cNvPr id="1070129" name="Rectangle 49"/>
          <p:cNvSpPr>
            <a:spLocks noChangeArrowheads="1"/>
          </p:cNvSpPr>
          <p:nvPr/>
        </p:nvSpPr>
        <p:spPr bwMode="auto">
          <a:xfrm>
            <a:off x="5808663" y="3224213"/>
            <a:ext cx="19367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b="0">
                <a:solidFill>
                  <a:srgbClr val="CC00CC"/>
                </a:solidFill>
              </a:rPr>
              <a:t>What conditions?</a:t>
            </a:r>
          </a:p>
        </p:txBody>
      </p:sp>
      <p:sp>
        <p:nvSpPr>
          <p:cNvPr id="1070130" name="Line 50"/>
          <p:cNvSpPr>
            <a:spLocks noChangeShapeType="1"/>
          </p:cNvSpPr>
          <p:nvPr/>
        </p:nvSpPr>
        <p:spPr bwMode="auto">
          <a:xfrm>
            <a:off x="1389063" y="1776413"/>
            <a:ext cx="304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0131" name="Line 51"/>
          <p:cNvSpPr>
            <a:spLocks noChangeShapeType="1"/>
          </p:cNvSpPr>
          <p:nvPr/>
        </p:nvSpPr>
        <p:spPr bwMode="auto">
          <a:xfrm>
            <a:off x="1389063" y="1776413"/>
            <a:ext cx="2438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0132" name="Line 52"/>
          <p:cNvSpPr>
            <a:spLocks noChangeShapeType="1"/>
          </p:cNvSpPr>
          <p:nvPr/>
        </p:nvSpPr>
        <p:spPr bwMode="auto">
          <a:xfrm flipH="1" flipV="1">
            <a:off x="4589463" y="2309813"/>
            <a:ext cx="12192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0133" name="Line 53"/>
          <p:cNvSpPr>
            <a:spLocks noChangeShapeType="1"/>
          </p:cNvSpPr>
          <p:nvPr/>
        </p:nvSpPr>
        <p:spPr bwMode="auto">
          <a:xfrm flipH="1">
            <a:off x="5334000" y="3376613"/>
            <a:ext cx="474663" cy="2033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0134" name="Text Box 54"/>
          <p:cNvSpPr txBox="1">
            <a:spLocks noChangeArrowheads="1"/>
          </p:cNvSpPr>
          <p:nvPr/>
        </p:nvSpPr>
        <p:spPr bwMode="auto">
          <a:xfrm>
            <a:off x="1905000" y="6096000"/>
            <a:ext cx="4159250" cy="36671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b="0"/>
              <a:t>List all animals with yellow in their color</a:t>
            </a:r>
          </a:p>
        </p:txBody>
      </p:sp>
    </p:spTree>
  </p:cSld>
  <p:clrMapOvr>
    <a:masterClrMapping/>
  </p:clrMapOvr>
  <p:transition advTm="111386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Basic SQL SELECT</a:t>
            </a:r>
          </a:p>
        </p:txBody>
      </p:sp>
      <p:sp>
        <p:nvSpPr>
          <p:cNvPr id="1072131" name="Text Box 3"/>
          <p:cNvSpPr txBox="1">
            <a:spLocks noChangeArrowheads="1"/>
          </p:cNvSpPr>
          <p:nvPr/>
        </p:nvSpPr>
        <p:spPr bwMode="auto">
          <a:xfrm>
            <a:off x="1371600" y="1676400"/>
            <a:ext cx="7315200" cy="2225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 defTabSz="633413">
              <a:spcBef>
                <a:spcPct val="50000"/>
              </a:spcBef>
              <a:tabLst>
                <a:tab pos="1143000" algn="l"/>
                <a:tab pos="2798763" algn="l"/>
              </a:tabLst>
            </a:pPr>
            <a:r>
              <a:rPr lang="en-US"/>
              <a:t>SELECT	columns	What do you want to see?</a:t>
            </a:r>
          </a:p>
          <a:p>
            <a:pPr algn="l" defTabSz="633413">
              <a:spcBef>
                <a:spcPct val="50000"/>
              </a:spcBef>
              <a:tabLst>
                <a:tab pos="1143000" algn="l"/>
                <a:tab pos="2798763" algn="l"/>
              </a:tabLst>
            </a:pPr>
            <a:r>
              <a:rPr lang="en-US"/>
              <a:t>FROM	tables	What tables are involved?</a:t>
            </a:r>
          </a:p>
          <a:p>
            <a:pPr algn="l" defTabSz="633413">
              <a:spcBef>
                <a:spcPct val="50000"/>
              </a:spcBef>
              <a:tabLst>
                <a:tab pos="1143000" algn="l"/>
                <a:tab pos="2798763" algn="l"/>
              </a:tabLst>
            </a:pPr>
            <a:r>
              <a:rPr lang="en-US"/>
              <a:t>JOIN	conditions	How are the tables joined?</a:t>
            </a:r>
          </a:p>
          <a:p>
            <a:pPr algn="l" defTabSz="633413">
              <a:spcBef>
                <a:spcPct val="50000"/>
              </a:spcBef>
              <a:tabLst>
                <a:tab pos="1143000" algn="l"/>
                <a:tab pos="2798763" algn="l"/>
              </a:tabLst>
            </a:pPr>
            <a:r>
              <a:rPr lang="en-US"/>
              <a:t>WHERE	criteria	What are the constraints? </a:t>
            </a:r>
          </a:p>
          <a:p>
            <a:pPr algn="l" defTabSz="633413">
              <a:spcBef>
                <a:spcPct val="50000"/>
              </a:spcBef>
              <a:tabLst>
                <a:tab pos="1143000" algn="l"/>
                <a:tab pos="2798763" algn="l"/>
              </a:tabLst>
            </a:pPr>
            <a:endParaRPr lang="en-US"/>
          </a:p>
        </p:txBody>
      </p:sp>
    </p:spTree>
  </p:cSld>
  <p:clrMapOvr>
    <a:masterClrMapping/>
  </p:clrMapOvr>
  <p:transition advTm="28375"/>
</p:sld>
</file>

<file path=ppt/theme/theme1.xml><?xml version="1.0" encoding="utf-8"?>
<a:theme xmlns:a="http://schemas.openxmlformats.org/drawingml/2006/main" name="IS240_notes">
  <a:themeElements>
    <a:clrScheme name="IS240_notes 9">
      <a:dk1>
        <a:srgbClr val="000000"/>
      </a:dk1>
      <a:lt1>
        <a:srgbClr val="FFFFFF"/>
      </a:lt1>
      <a:dk2>
        <a:srgbClr val="800000"/>
      </a:dk2>
      <a:lt2>
        <a:srgbClr val="A0A0A0"/>
      </a:lt2>
      <a:accent1>
        <a:srgbClr val="FFFFFF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FFFF"/>
      </a:accent5>
      <a:accent6>
        <a:srgbClr val="0000E7"/>
      </a:accent6>
      <a:hlink>
        <a:srgbClr val="000000"/>
      </a:hlink>
      <a:folHlink>
        <a:srgbClr val="000000"/>
      </a:folHlink>
    </a:clrScheme>
    <a:fontScheme name="IS240_notes">
      <a:majorFont>
        <a:latin typeface="Bookman Old Styl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66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66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S240_not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240_not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8">
        <a:dk1>
          <a:srgbClr val="000000"/>
        </a:dk1>
        <a:lt1>
          <a:srgbClr val="FFFFFF"/>
        </a:lt1>
        <a:dk2>
          <a:srgbClr val="FF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9">
        <a:dk1>
          <a:srgbClr val="000000"/>
        </a:dk1>
        <a:lt1>
          <a:srgbClr val="FFFFFF"/>
        </a:lt1>
        <a:dk2>
          <a:srgbClr val="80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IS240_notes</Template>
  <TotalTime>199</TotalTime>
  <Words>2587</Words>
  <Application>Microsoft Office PowerPoint</Application>
  <PresentationFormat>On-screen Show (4:3)</PresentationFormat>
  <Paragraphs>602</Paragraphs>
  <Slides>31</Slides>
  <Notes>31</Notes>
  <HiddenSlides>1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Arial Narrow</vt:lpstr>
      <vt:lpstr>Bookman Old Style</vt:lpstr>
      <vt:lpstr>Garamond</vt:lpstr>
      <vt:lpstr>Times New Roman</vt:lpstr>
      <vt:lpstr>Wingdings</vt:lpstr>
      <vt:lpstr>IS240_notes</vt:lpstr>
      <vt:lpstr>Document</vt:lpstr>
      <vt:lpstr>Queries:  Part 1 of 2</vt:lpstr>
      <vt:lpstr>Topics</vt:lpstr>
      <vt:lpstr>Why do we Need Queries</vt:lpstr>
      <vt:lpstr>Four Questions to Create a Query</vt:lpstr>
      <vt:lpstr>Tables</vt:lpstr>
      <vt:lpstr>Organization</vt:lpstr>
      <vt:lpstr>Sample Questions</vt:lpstr>
      <vt:lpstr>Query By Example &amp; SQL</vt:lpstr>
      <vt:lpstr>Basic SQL SELECT</vt:lpstr>
      <vt:lpstr>ORDER BY</vt:lpstr>
      <vt:lpstr>DISTINCT</vt:lpstr>
      <vt:lpstr>Constraints:  And</vt:lpstr>
      <vt:lpstr>Boolean Algebra</vt:lpstr>
      <vt:lpstr>Boolean Algebra</vt:lpstr>
      <vt:lpstr>DeMorgan’s Law Example</vt:lpstr>
      <vt:lpstr>DeMorgan’s Law</vt:lpstr>
      <vt:lpstr>Conditions:  AND, OR</vt:lpstr>
      <vt:lpstr>Useful Where Conditions</vt:lpstr>
      <vt:lpstr>SQL in MS-ACCESS</vt:lpstr>
      <vt:lpstr>Simple Computations</vt:lpstr>
      <vt:lpstr>Computations:  Aggregation--Avg</vt:lpstr>
      <vt:lpstr>Computations (Math Operators)</vt:lpstr>
      <vt:lpstr>SQL Differences</vt:lpstr>
      <vt:lpstr>Subtotals (Where)</vt:lpstr>
      <vt:lpstr>Groups and Subtotals</vt:lpstr>
      <vt:lpstr>Conditions on Totals (Having)</vt:lpstr>
      <vt:lpstr>Where (Detail) v Having (Group)</vt:lpstr>
      <vt:lpstr>Student Databases from Website</vt:lpstr>
      <vt:lpstr>HOMEWORK REQUIRED </vt:lpstr>
      <vt:lpstr>HOMEWORK OPTIONAL </vt:lpstr>
      <vt:lpstr>DISCUSSION</vt:lpstr>
    </vt:vector>
  </TitlesOfParts>
  <Manager>Peter R. Stephenson, PhD</Manager>
  <Company>Norwich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Queries:  Part 1 of 2</dc:title>
  <dc:subject>IS240 lecture #6</dc:subject>
  <dc:creator>Jerry Post, PhD &amp; M. E. Kabay, PhD, CISSP-ISSMP</dc:creator>
  <cp:keywords/>
  <dc:description>Updated 2010-02-15_x000d_
Narrated 2007-02-15_x000d_
Updated 2007-02-13</dc:description>
  <cp:lastModifiedBy>Mich Kabay</cp:lastModifiedBy>
  <cp:revision>15</cp:revision>
  <cp:lastPrinted>2000-03-28T00:08:39Z</cp:lastPrinted>
  <dcterms:created xsi:type="dcterms:W3CDTF">2007-02-13T10:51:20Z</dcterms:created>
  <dcterms:modified xsi:type="dcterms:W3CDTF">2021-02-05T19:56:19Z</dcterms:modified>
  <cp:category/>
</cp:coreProperties>
</file>