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4" r:id="rId4"/>
    <p:sldId id="273" r:id="rId5"/>
    <p:sldId id="275" r:id="rId6"/>
    <p:sldId id="276" r:id="rId7"/>
    <p:sldId id="258" r:id="rId8"/>
    <p:sldId id="259" r:id="rId9"/>
    <p:sldId id="261" r:id="rId10"/>
    <p:sldId id="260" r:id="rId11"/>
    <p:sldId id="278" r:id="rId12"/>
    <p:sldId id="262" r:id="rId13"/>
    <p:sldId id="263" r:id="rId14"/>
    <p:sldId id="270" r:id="rId15"/>
    <p:sldId id="268" r:id="rId16"/>
    <p:sldId id="266" r:id="rId17"/>
    <p:sldId id="269" r:id="rId18"/>
    <p:sldId id="265" r:id="rId19"/>
    <p:sldId id="271" r:id="rId20"/>
    <p:sldId id="272" r:id="rId21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800000"/>
    <a:srgbClr val="A50021"/>
    <a:srgbClr val="FAFD00"/>
    <a:srgbClr val="00FF00"/>
    <a:srgbClr val="C3FD00"/>
    <a:srgbClr val="FF57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14" autoAdjust="0"/>
    <p:restoredTop sz="94621" autoAdjust="0"/>
  </p:normalViewPr>
  <p:slideViewPr>
    <p:cSldViewPr>
      <p:cViewPr>
        <p:scale>
          <a:sx n="100" d="100"/>
          <a:sy n="100" d="100"/>
        </p:scale>
        <p:origin x="-7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579" y="-6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41577" y="9146167"/>
            <a:ext cx="827555" cy="2749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276" tIns="46977" rIns="92276" bIns="46977">
            <a:spAutoFit/>
          </a:bodyPr>
          <a:lstStyle/>
          <a:p>
            <a:pPr algn="ctr" defTabSz="917947">
              <a:lnSpc>
                <a:spcPct val="90000"/>
              </a:lnSpc>
            </a:pPr>
            <a:r>
              <a:rPr lang="en-US" sz="1300" b="0" dirty="0"/>
              <a:t>Page </a:t>
            </a:r>
            <a:fld id="{C8DB66E3-9BCA-41E7-9656-38F4C409E10C}" type="slidenum">
              <a:rPr lang="en-US" sz="1300" b="0"/>
              <a:pPr algn="ctr" defTabSz="917947">
                <a:lnSpc>
                  <a:spcPct val="90000"/>
                </a:lnSpc>
              </a:pPr>
              <a:t>‹#›</a:t>
            </a:fld>
            <a:endParaRPr lang="en-US" sz="1300" b="0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21093" y="297194"/>
            <a:ext cx="4873014" cy="324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33" tIns="46977" rIns="95633" bIns="46977">
            <a:spAutoFit/>
          </a:bodyPr>
          <a:lstStyle/>
          <a:p>
            <a:pPr algn="ctr" defTabSz="966260"/>
            <a:r>
              <a:rPr lang="en-US" sz="1500" dirty="0"/>
              <a:t>IS240 Class Notes</a:t>
            </a:r>
          </a:p>
        </p:txBody>
      </p:sp>
    </p:spTree>
    <p:extLst>
      <p:ext uri="{BB962C8B-B14F-4D97-AF65-F5344CB8AC3E}">
        <p14:creationId xmlns:p14="http://schemas.microsoft.com/office/powerpoint/2010/main" val="2831247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674" y="4560287"/>
            <a:ext cx="4875853" cy="43199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33" tIns="46977" rIns="95633" bIns="469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33461" y="9146167"/>
            <a:ext cx="1119302" cy="2056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276" tIns="46977" rIns="92276" bIns="46977">
            <a:spAutoFit/>
          </a:bodyPr>
          <a:lstStyle/>
          <a:p>
            <a:pPr algn="ctr" defTabSz="917947">
              <a:lnSpc>
                <a:spcPct val="90000"/>
              </a:lnSpc>
            </a:pPr>
            <a:r>
              <a:rPr lang="en-US" sz="800" b="0" dirty="0"/>
              <a:t>Page &lt;section&gt; - </a:t>
            </a:r>
            <a:fld id="{888B6AFE-F5F9-4C44-B73D-81BAF51997BE}" type="slidenum">
              <a:rPr lang="en-US" sz="800" b="0"/>
              <a:pPr algn="ctr" defTabSz="917947">
                <a:lnSpc>
                  <a:spcPct val="90000"/>
                </a:lnSpc>
              </a:pPr>
              <a:t>‹#›</a:t>
            </a:fld>
            <a:endParaRPr lang="en-US" sz="800" b="0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21093" y="297194"/>
            <a:ext cx="4873014" cy="3257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33" tIns="46977" rIns="95633" bIns="46977">
            <a:spAutoFit/>
          </a:bodyPr>
          <a:lstStyle/>
          <a:p>
            <a:pPr algn="ctr" defTabSz="966260"/>
            <a:r>
              <a:rPr lang="en-US" sz="1500" dirty="0"/>
              <a:t>Title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225354" y="9040940"/>
            <a:ext cx="486449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1848" tIns="40924" rIns="81848" bIns="40924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50912" y="9146167"/>
            <a:ext cx="3870581" cy="2056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276" tIns="46977" rIns="92276" bIns="46977">
            <a:spAutoFit/>
          </a:bodyPr>
          <a:lstStyle/>
          <a:p>
            <a:pPr defTabSz="917947">
              <a:lnSpc>
                <a:spcPct val="90000"/>
              </a:lnSpc>
            </a:pPr>
            <a:r>
              <a:rPr lang="en-US" sz="800" b="0" dirty="0"/>
              <a:t>Copyright </a:t>
            </a:r>
            <a:r>
              <a:rPr lang="en-US" sz="800" b="0" dirty="0">
                <a:latin typeface="WP TypographicSymbols" pitchFamily="2" charset="0"/>
              </a:rPr>
              <a:t>8</a:t>
            </a:r>
            <a:r>
              <a:rPr lang="en-US" sz="800" b="0" dirty="0"/>
              <a:t> 2001 M. E. Kabay.  All rights reserved.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225354" y="560260"/>
            <a:ext cx="486449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1848" tIns="40924" rIns="81848" bIns="4092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65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685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the fields needed?</a:t>
            </a:r>
          </a:p>
          <a:p>
            <a:pPr lvl="1"/>
            <a:r>
              <a:rPr lang="en-US"/>
              <a:t>Open the database</a:t>
            </a:r>
          </a:p>
          <a:p>
            <a:pPr lvl="1"/>
            <a:r>
              <a:rPr lang="en-US"/>
              <a:t>Check the Tools | Relationships screen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NWU_2c_stacked_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77200" y="0"/>
            <a:ext cx="1066800" cy="931863"/>
          </a:xfrm>
          <a:prstGeom prst="rect">
            <a:avLst/>
          </a:prstGeom>
          <a:noFill/>
        </p:spPr>
      </p:pic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3322638" y="6643688"/>
            <a:ext cx="257795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© 2010 M. E. Kabay.  All rights reserved.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kabay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154362"/>
          </a:xfrm>
          <a:noFill/>
          <a:ln/>
        </p:spPr>
        <p:txBody>
          <a:bodyPr/>
          <a:lstStyle/>
          <a:p>
            <a:pPr algn="ctr"/>
            <a:r>
              <a:rPr lang="en-US" sz="7200"/>
              <a:t>Analyzing and Building Simple Queries in SQL</a:t>
            </a:r>
          </a:p>
        </p:txBody>
      </p:sp>
      <p:sp>
        <p:nvSpPr>
          <p:cNvPr id="431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0480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 dirty="0">
                <a:solidFill>
                  <a:srgbClr val="000000"/>
                </a:solidFill>
              </a:rPr>
              <a:t>IS240 – Database Management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>
                <a:solidFill>
                  <a:srgbClr val="000000"/>
                </a:solidFill>
              </a:rPr>
              <a:t>Supplement to Chapter 4</a:t>
            </a:r>
          </a:p>
          <a:p>
            <a:pPr algn="ctr"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</a:rPr>
              <a:t>M. E. Kabay, PhD, CISSP-ISSMP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>
                <a:solidFill>
                  <a:srgbClr val="000000"/>
                </a:solidFill>
              </a:rPr>
              <a:t>Assoc. Prof. Information Assurance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School of Business &amp; Management, Norwich University 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>
                <a:solidFill>
                  <a:srgbClr val="000000"/>
                </a:solidFill>
                <a:hlinkClick r:id="rId3"/>
              </a:rPr>
              <a:t>mailto:mekabay@gmail.com</a:t>
            </a:r>
            <a:r>
              <a:rPr lang="en-US" sz="2000" dirty="0">
                <a:solidFill>
                  <a:srgbClr val="000000"/>
                </a:solidFill>
              </a:rPr>
              <a:t>                                   V: 802.479.7937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z="3200"/>
              <a:t>Sample Problem 1 (cont’d)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914400"/>
            <a:ext cx="5029200" cy="563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i="1"/>
              <a:t>Animals born in May</a:t>
            </a:r>
            <a:endParaRPr lang="en-US"/>
          </a:p>
          <a:p>
            <a:r>
              <a:rPr lang="en-US"/>
              <a:t>How do we determine the month in the date field?</a:t>
            </a:r>
          </a:p>
          <a:p>
            <a:pPr lvl="1"/>
            <a:r>
              <a:rPr lang="en-US"/>
              <a:t>We can use the Month() function</a:t>
            </a:r>
          </a:p>
          <a:p>
            <a:r>
              <a:rPr lang="en-US"/>
              <a:t>Functions can save enormous trouble</a:t>
            </a:r>
          </a:p>
          <a:p>
            <a:pPr lvl="1"/>
            <a:r>
              <a:rPr lang="en-US"/>
              <a:t>Avoid having to define complex conditions</a:t>
            </a:r>
          </a:p>
          <a:p>
            <a:pPr lvl="1"/>
            <a:r>
              <a:rPr lang="en-US"/>
              <a:t>E.g., setting ranges such as “date between the first and last day of a particular month” which requires hand-coding</a:t>
            </a:r>
          </a:p>
        </p:txBody>
      </p:sp>
      <p:grpSp>
        <p:nvGrpSpPr>
          <p:cNvPr id="442380" name="Group 12"/>
          <p:cNvGrpSpPr>
            <a:grpSpLocks/>
          </p:cNvGrpSpPr>
          <p:nvPr/>
        </p:nvGrpSpPr>
        <p:grpSpPr bwMode="auto">
          <a:xfrm>
            <a:off x="0" y="606425"/>
            <a:ext cx="3625850" cy="6251575"/>
            <a:chOff x="0" y="382"/>
            <a:chExt cx="2284" cy="3938"/>
          </a:xfrm>
        </p:grpSpPr>
        <p:pic>
          <p:nvPicPr>
            <p:cNvPr id="442378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82"/>
              <a:ext cx="2284" cy="3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42379" name="Text Box 11"/>
            <p:cNvSpPr txBox="1">
              <a:spLocks noChangeArrowheads="1"/>
            </p:cNvSpPr>
            <p:nvPr/>
          </p:nvSpPr>
          <p:spPr bwMode="auto">
            <a:xfrm>
              <a:off x="1084" y="4024"/>
              <a:ext cx="6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P. 196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Problem 1 (cont’d)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5105400" cy="114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/>
              <a:t>Animals born in May</a:t>
            </a:r>
          </a:p>
          <a:p>
            <a:pPr>
              <a:lnSpc>
                <a:spcPct val="80000"/>
              </a:lnSpc>
            </a:pPr>
            <a:r>
              <a:rPr lang="en-US"/>
              <a:t>Now select the particular month:</a:t>
            </a:r>
          </a:p>
        </p:txBody>
      </p:sp>
      <p:pic>
        <p:nvPicPr>
          <p:cNvPr id="4894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124200"/>
            <a:ext cx="5638800" cy="183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489479" name="Group 7"/>
          <p:cNvGrpSpPr>
            <a:grpSpLocks/>
          </p:cNvGrpSpPr>
          <p:nvPr/>
        </p:nvGrpSpPr>
        <p:grpSpPr bwMode="auto">
          <a:xfrm>
            <a:off x="5867400" y="1676400"/>
            <a:ext cx="3121025" cy="4572000"/>
            <a:chOff x="3696" y="1056"/>
            <a:chExt cx="1966" cy="2880"/>
          </a:xfrm>
        </p:grpSpPr>
        <p:pic>
          <p:nvPicPr>
            <p:cNvPr id="489477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76" y="1056"/>
              <a:ext cx="1486" cy="28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89478" name="AutoShape 6"/>
            <p:cNvSpPr>
              <a:spLocks noChangeArrowheads="1"/>
            </p:cNvSpPr>
            <p:nvPr/>
          </p:nvSpPr>
          <p:spPr bwMode="auto">
            <a:xfrm>
              <a:off x="3696" y="2448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Problem 2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1628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/>
              <a:t>During the </a:t>
            </a:r>
            <a:r>
              <a:rPr lang="en-US" i="1">
                <a:solidFill>
                  <a:srgbClr val="A50021"/>
                </a:solidFill>
              </a:rPr>
              <a:t>3</a:t>
            </a:r>
            <a:r>
              <a:rPr lang="en-US" i="1" baseline="30000">
                <a:solidFill>
                  <a:srgbClr val="A50021"/>
                </a:solidFill>
              </a:rPr>
              <a:t>rd</a:t>
            </a:r>
            <a:r>
              <a:rPr lang="en-US" i="1">
                <a:solidFill>
                  <a:srgbClr val="A50021"/>
                </a:solidFill>
              </a:rPr>
              <a:t> quarter</a:t>
            </a:r>
            <a:r>
              <a:rPr lang="en-US" i="1"/>
              <a:t>, which </a:t>
            </a:r>
            <a:r>
              <a:rPr lang="en-US" i="1">
                <a:solidFill>
                  <a:srgbClr val="FF5700"/>
                </a:solidFill>
              </a:rPr>
              <a:t>item</a:t>
            </a:r>
            <a:r>
              <a:rPr lang="en-US" i="1"/>
              <a:t> was sold in the largest </a:t>
            </a:r>
            <a:r>
              <a:rPr lang="en-US" i="1">
                <a:solidFill>
                  <a:srgbClr val="00FF00"/>
                </a:solidFill>
              </a:rPr>
              <a:t>quantity</a:t>
            </a:r>
            <a:r>
              <a:rPr lang="en-US" i="1"/>
              <a:t> greater than 5 units?</a:t>
            </a:r>
          </a:p>
          <a:p>
            <a:pPr>
              <a:lnSpc>
                <a:spcPct val="80000"/>
              </a:lnSpc>
            </a:pPr>
            <a:r>
              <a:rPr lang="en-US"/>
              <a:t>Which fields are involved?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FF5700"/>
                </a:solidFill>
              </a:rPr>
              <a:t>ItemID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FF5700"/>
                </a:solidFill>
              </a:rPr>
              <a:t>Description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00FF00"/>
                </a:solidFill>
              </a:rPr>
              <a:t>Quantity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A50021"/>
                </a:solidFill>
              </a:rPr>
              <a:t>OrderDate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00FF00"/>
                </a:solidFill>
              </a:rPr>
              <a:t>PONumber</a:t>
            </a:r>
          </a:p>
          <a:p>
            <a:pPr>
              <a:lnSpc>
                <a:spcPct val="80000"/>
              </a:lnSpc>
            </a:pPr>
            <a:r>
              <a:rPr lang="en-US"/>
              <a:t>What datasets are involved?</a:t>
            </a:r>
          </a:p>
          <a:p>
            <a:pPr lvl="1">
              <a:lnSpc>
                <a:spcPct val="80000"/>
              </a:lnSpc>
            </a:pPr>
            <a:r>
              <a:rPr lang="en-US"/>
              <a:t>OrderItem</a:t>
            </a:r>
          </a:p>
          <a:p>
            <a:pPr lvl="1">
              <a:lnSpc>
                <a:spcPct val="80000"/>
              </a:lnSpc>
            </a:pPr>
            <a:r>
              <a:rPr lang="en-US"/>
              <a:t>Order</a:t>
            </a:r>
          </a:p>
          <a:p>
            <a:pPr lvl="1">
              <a:lnSpc>
                <a:spcPct val="80000"/>
              </a:lnSpc>
            </a:pPr>
            <a:r>
              <a:rPr lang="en-US"/>
              <a:t>Merchandise</a:t>
            </a:r>
          </a:p>
        </p:txBody>
      </p:sp>
      <p:sp>
        <p:nvSpPr>
          <p:cNvPr id="450564" name="Text Box 4"/>
          <p:cNvSpPr txBox="1">
            <a:spLocks noChangeArrowheads="1"/>
          </p:cNvSpPr>
          <p:nvPr/>
        </p:nvSpPr>
        <p:spPr bwMode="auto">
          <a:xfrm>
            <a:off x="7620000" y="1066800"/>
            <a:ext cx="1398588" cy="284321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Someone</a:t>
            </a:r>
          </a:p>
          <a:p>
            <a:r>
              <a:rPr lang="en-US" sz="1200"/>
              <a:t>From</a:t>
            </a:r>
          </a:p>
          <a:p>
            <a:r>
              <a:rPr lang="en-US" sz="1200"/>
              <a:t>Ireland</a:t>
            </a:r>
          </a:p>
          <a:p>
            <a:r>
              <a:rPr lang="en-US" sz="1200"/>
              <a:t>Will</a:t>
            </a:r>
          </a:p>
          <a:p>
            <a:r>
              <a:rPr lang="en-US" sz="1200"/>
              <a:t>Grow</a:t>
            </a:r>
          </a:p>
          <a:p>
            <a:r>
              <a:rPr lang="en-US" sz="1200"/>
              <a:t>Horseradish and</a:t>
            </a:r>
          </a:p>
          <a:p>
            <a:r>
              <a:rPr lang="en-US" sz="1200"/>
              <a:t>Onions</a:t>
            </a:r>
          </a:p>
          <a:p>
            <a:endParaRPr lang="en-US" sz="1200"/>
          </a:p>
          <a:p>
            <a:r>
              <a:rPr lang="en-US" sz="1200"/>
              <a:t>SELECT</a:t>
            </a:r>
          </a:p>
          <a:p>
            <a:r>
              <a:rPr lang="en-US" sz="1200"/>
              <a:t>FROM</a:t>
            </a:r>
          </a:p>
          <a:p>
            <a:r>
              <a:rPr lang="en-US" sz="1200"/>
              <a:t>INNER JOIN</a:t>
            </a:r>
          </a:p>
          <a:p>
            <a:r>
              <a:rPr lang="en-US" sz="1200"/>
              <a:t>WHERE</a:t>
            </a:r>
          </a:p>
          <a:p>
            <a:r>
              <a:rPr lang="en-US" sz="1200"/>
              <a:t>GROUP BY</a:t>
            </a:r>
          </a:p>
          <a:p>
            <a:r>
              <a:rPr lang="en-US" sz="1200"/>
              <a:t>HAVING</a:t>
            </a:r>
          </a:p>
          <a:p>
            <a:r>
              <a:rPr lang="en-US" sz="1200"/>
              <a:t>ORDER BY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Problem 2 (cont’d)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r>
              <a:rPr lang="en-US" sz="2000" i="1"/>
              <a:t>During the 3</a:t>
            </a:r>
            <a:r>
              <a:rPr lang="en-US" sz="2000" i="1" baseline="30000"/>
              <a:t>rd</a:t>
            </a:r>
            <a:r>
              <a:rPr lang="en-US" sz="2000" i="1"/>
              <a:t> quarter, which item was sold in the largest quantity greater than 5 units in a single order?</a:t>
            </a:r>
          </a:p>
          <a:p>
            <a:r>
              <a:rPr lang="en-US" sz="2000"/>
              <a:t>How shall we break down the problem?</a:t>
            </a:r>
          </a:p>
          <a:p>
            <a:pPr lvl="1"/>
            <a:r>
              <a:rPr lang="en-US" sz="2000"/>
              <a:t>First figure out how to see all the items sold</a:t>
            </a:r>
          </a:p>
          <a:p>
            <a:pPr lvl="1"/>
            <a:r>
              <a:rPr lang="en-US" sz="2000"/>
              <a:t>Next determine how to find only the items sold more than 5 units at a time (makes code general)</a:t>
            </a:r>
          </a:p>
          <a:p>
            <a:pPr lvl="1"/>
            <a:r>
              <a:rPr lang="en-US" sz="2000"/>
              <a:t>Next determine how to locate the qualifying item sold in the largest quantity in a single order</a:t>
            </a:r>
          </a:p>
          <a:p>
            <a:pPr lvl="1"/>
            <a:r>
              <a:rPr lang="en-US" sz="2000"/>
              <a:t>Then figure out how to see all the items sold in the 3</a:t>
            </a:r>
            <a:r>
              <a:rPr lang="en-US" sz="2000" baseline="30000"/>
              <a:t>rd</a:t>
            </a:r>
            <a:r>
              <a:rPr lang="en-US" sz="2000"/>
              <a:t> quarter (don’t use range of days – use months)</a:t>
            </a:r>
          </a:p>
          <a:p>
            <a:pPr lvl="1"/>
            <a:r>
              <a:rPr lang="en-US" sz="2000"/>
              <a:t>Then combine the conditions to locate the record that fits the problem requirements</a:t>
            </a:r>
          </a:p>
          <a:p>
            <a:pPr lvl="1"/>
            <a:r>
              <a:rPr lang="en-US" sz="2000"/>
              <a:t>Finally link the chosen record to the </a:t>
            </a:r>
            <a:r>
              <a:rPr lang="en-US" sz="2000" i="1"/>
              <a:t>Merchandise</a:t>
            </a:r>
            <a:r>
              <a:rPr lang="en-US" sz="2000"/>
              <a:t> Description field to get the name of the item</a:t>
            </a:r>
          </a:p>
        </p:txBody>
      </p:sp>
      <p:grpSp>
        <p:nvGrpSpPr>
          <p:cNvPr id="451592" name="Group 8"/>
          <p:cNvGrpSpPr>
            <a:grpSpLocks/>
          </p:cNvGrpSpPr>
          <p:nvPr/>
        </p:nvGrpSpPr>
        <p:grpSpPr bwMode="auto">
          <a:xfrm>
            <a:off x="609600" y="2133600"/>
            <a:ext cx="914400" cy="1524000"/>
            <a:chOff x="384" y="1344"/>
            <a:chExt cx="576" cy="1248"/>
          </a:xfrm>
        </p:grpSpPr>
        <p:sp>
          <p:nvSpPr>
            <p:cNvPr id="451588" name="Text Box 4"/>
            <p:cNvSpPr txBox="1">
              <a:spLocks noChangeArrowheads="1"/>
            </p:cNvSpPr>
            <p:nvPr/>
          </p:nvSpPr>
          <p:spPr bwMode="auto">
            <a:xfrm>
              <a:off x="384" y="1858"/>
              <a:ext cx="556" cy="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Arial Narrow" pitchFamily="34" charset="0"/>
                </a:rPr>
                <a:t>OrderItem</a:t>
              </a:r>
            </a:p>
          </p:txBody>
        </p:sp>
        <p:sp>
          <p:nvSpPr>
            <p:cNvPr id="451589" name="AutoShape 5"/>
            <p:cNvSpPr>
              <a:spLocks/>
            </p:cNvSpPr>
            <p:nvPr/>
          </p:nvSpPr>
          <p:spPr bwMode="auto">
            <a:xfrm>
              <a:off x="912" y="1344"/>
              <a:ext cx="48" cy="1248"/>
            </a:xfrm>
            <a:prstGeom prst="leftBrace">
              <a:avLst>
                <a:gd name="adj1" fmla="val 21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593" name="Group 9"/>
          <p:cNvGrpSpPr>
            <a:grpSpLocks/>
          </p:cNvGrpSpPr>
          <p:nvPr/>
        </p:nvGrpSpPr>
        <p:grpSpPr bwMode="auto">
          <a:xfrm>
            <a:off x="0" y="3733800"/>
            <a:ext cx="1524000" cy="1219200"/>
            <a:chOff x="0" y="2688"/>
            <a:chExt cx="960" cy="816"/>
          </a:xfrm>
        </p:grpSpPr>
        <p:sp>
          <p:nvSpPr>
            <p:cNvPr id="451590" name="AutoShape 6"/>
            <p:cNvSpPr>
              <a:spLocks/>
            </p:cNvSpPr>
            <p:nvPr/>
          </p:nvSpPr>
          <p:spPr bwMode="auto">
            <a:xfrm>
              <a:off x="912" y="2688"/>
              <a:ext cx="48" cy="816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1" name="Text Box 7"/>
            <p:cNvSpPr txBox="1">
              <a:spLocks noChangeArrowheads="1"/>
            </p:cNvSpPr>
            <p:nvPr/>
          </p:nvSpPr>
          <p:spPr bwMode="auto">
            <a:xfrm>
              <a:off x="0" y="3023"/>
              <a:ext cx="928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Arial Narrow" pitchFamily="34" charset="0"/>
                </a:rPr>
                <a:t>MerchandiseOrder</a:t>
              </a:r>
            </a:p>
          </p:txBody>
        </p:sp>
      </p:grpSp>
      <p:grpSp>
        <p:nvGrpSpPr>
          <p:cNvPr id="451600" name="Group 16"/>
          <p:cNvGrpSpPr>
            <a:grpSpLocks/>
          </p:cNvGrpSpPr>
          <p:nvPr/>
        </p:nvGrpSpPr>
        <p:grpSpPr bwMode="auto">
          <a:xfrm>
            <a:off x="304800" y="5029200"/>
            <a:ext cx="1219200" cy="609600"/>
            <a:chOff x="192" y="3168"/>
            <a:chExt cx="768" cy="384"/>
          </a:xfrm>
        </p:grpSpPr>
        <p:sp>
          <p:nvSpPr>
            <p:cNvPr id="451598" name="AutoShape 14"/>
            <p:cNvSpPr>
              <a:spLocks/>
            </p:cNvSpPr>
            <p:nvPr/>
          </p:nvSpPr>
          <p:spPr bwMode="auto">
            <a:xfrm>
              <a:off x="864" y="3168"/>
              <a:ext cx="96" cy="384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9" name="Text Box 15"/>
            <p:cNvSpPr txBox="1">
              <a:spLocks noChangeArrowheads="1"/>
            </p:cNvSpPr>
            <p:nvPr/>
          </p:nvSpPr>
          <p:spPr bwMode="auto">
            <a:xfrm>
              <a:off x="192" y="3264"/>
              <a:ext cx="67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Arial Narrow" pitchFamily="34" charset="0"/>
                </a:rPr>
                <a:t>Merchandise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7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figure out how to see all the items sold</a:t>
            </a:r>
          </a:p>
        </p:txBody>
      </p:sp>
      <p:pic>
        <p:nvPicPr>
          <p:cNvPr id="4597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9200"/>
            <a:ext cx="67818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597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8538" y="1752600"/>
            <a:ext cx="2913062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59784" name="Freeform 8"/>
          <p:cNvSpPr>
            <a:spLocks/>
          </p:cNvSpPr>
          <p:nvPr/>
        </p:nvSpPr>
        <p:spPr bwMode="auto">
          <a:xfrm>
            <a:off x="1143000" y="2819400"/>
            <a:ext cx="4953000" cy="281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1200"/>
              </a:cxn>
              <a:cxn ang="0">
                <a:pos x="3120" y="1776"/>
              </a:cxn>
            </a:cxnLst>
            <a:rect l="0" t="0" r="r" b="b"/>
            <a:pathLst>
              <a:path w="3120" h="1776">
                <a:moveTo>
                  <a:pt x="0" y="0"/>
                </a:moveTo>
                <a:cubicBezTo>
                  <a:pt x="340" y="452"/>
                  <a:pt x="680" y="904"/>
                  <a:pt x="1200" y="1200"/>
                </a:cubicBezTo>
                <a:cubicBezTo>
                  <a:pt x="1720" y="1496"/>
                  <a:pt x="2420" y="1636"/>
                  <a:pt x="3120" y="1776"/>
                </a:cubicBezTo>
              </a:path>
            </a:pathLst>
          </a:custGeom>
          <a:noFill/>
          <a:ln w="76200" cap="flat" cmpd="sng">
            <a:solidFill>
              <a:srgbClr val="8000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9783" name="Text Box 7"/>
          <p:cNvSpPr txBox="1">
            <a:spLocks noChangeArrowheads="1"/>
          </p:cNvSpPr>
          <p:nvPr/>
        </p:nvSpPr>
        <p:spPr bwMode="auto">
          <a:xfrm>
            <a:off x="3048000" y="3200400"/>
            <a:ext cx="1066800" cy="2971800"/>
          </a:xfrm>
          <a:prstGeom prst="rect">
            <a:avLst/>
          </a:prstGeom>
          <a:solidFill>
            <a:srgbClr val="FAFD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900">
                <a:solidFill>
                  <a:srgbClr val="800000"/>
                </a:solidFill>
              </a:rPr>
              <a:t>!</a:t>
            </a:r>
          </a:p>
        </p:txBody>
      </p:sp>
      <p:sp>
        <p:nvSpPr>
          <p:cNvPr id="459785" name="Text Box 9"/>
          <p:cNvSpPr txBox="1">
            <a:spLocks noChangeArrowheads="1"/>
          </p:cNvSpPr>
          <p:nvPr/>
        </p:nvSpPr>
        <p:spPr bwMode="auto">
          <a:xfrm>
            <a:off x="0" y="5241925"/>
            <a:ext cx="3733800" cy="161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Complete problem:</a:t>
            </a:r>
            <a:br>
              <a:rPr lang="en-US" i="1"/>
            </a:br>
            <a:r>
              <a:rPr lang="en-US" b="0" i="1"/>
              <a:t>During the 3rd quarter, which item was sold in the largest quantity greater than 5 units in a single order?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Next determine how to find only the items sold more than 5 units at a time</a:t>
            </a:r>
          </a:p>
        </p:txBody>
      </p:sp>
      <p:pic>
        <p:nvPicPr>
          <p:cNvPr id="4577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0"/>
            <a:ext cx="6019800" cy="1833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5773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581400"/>
            <a:ext cx="6019800" cy="304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457741" name="Group 13"/>
          <p:cNvGrpSpPr>
            <a:grpSpLocks/>
          </p:cNvGrpSpPr>
          <p:nvPr/>
        </p:nvGrpSpPr>
        <p:grpSpPr bwMode="auto">
          <a:xfrm>
            <a:off x="6126163" y="1524000"/>
            <a:ext cx="2722562" cy="4167188"/>
            <a:chOff x="3859" y="960"/>
            <a:chExt cx="1715" cy="2625"/>
          </a:xfrm>
        </p:grpSpPr>
        <p:pic>
          <p:nvPicPr>
            <p:cNvPr id="457734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28" y="960"/>
              <a:ext cx="1446" cy="26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57739" name="AutoShape 11"/>
            <p:cNvSpPr>
              <a:spLocks noChangeArrowheads="1"/>
            </p:cNvSpPr>
            <p:nvPr/>
          </p:nvSpPr>
          <p:spPr bwMode="auto">
            <a:xfrm>
              <a:off x="3859" y="1770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742" name="Group 14"/>
          <p:cNvGrpSpPr>
            <a:grpSpLocks/>
          </p:cNvGrpSpPr>
          <p:nvPr/>
        </p:nvGrpSpPr>
        <p:grpSpPr bwMode="auto">
          <a:xfrm>
            <a:off x="6116638" y="4724400"/>
            <a:ext cx="3027362" cy="1981200"/>
            <a:chOff x="3853" y="2976"/>
            <a:chExt cx="1907" cy="1248"/>
          </a:xfrm>
        </p:grpSpPr>
        <p:pic>
          <p:nvPicPr>
            <p:cNvPr id="457737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0" y="2976"/>
              <a:ext cx="1440" cy="1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57738" name="AutoShape 10"/>
            <p:cNvSpPr>
              <a:spLocks noChangeArrowheads="1"/>
            </p:cNvSpPr>
            <p:nvPr/>
          </p:nvSpPr>
          <p:spPr bwMode="auto">
            <a:xfrm>
              <a:off x="3853" y="3764"/>
              <a:ext cx="624" cy="240"/>
            </a:xfrm>
            <a:prstGeom prst="rightArrow">
              <a:avLst>
                <a:gd name="adj1" fmla="val 50000"/>
                <a:gd name="adj2" fmla="val 65000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Next determine the qualifying item sold in the largest quantity</a:t>
            </a:r>
            <a:br>
              <a:rPr lang="en-US" sz="3200"/>
            </a:br>
            <a:r>
              <a:rPr lang="en-US" sz="3200"/>
              <a:t>in a single order</a:t>
            </a:r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7620000" y="1066800"/>
            <a:ext cx="1398588" cy="284321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Someone</a:t>
            </a:r>
          </a:p>
          <a:p>
            <a:r>
              <a:rPr lang="en-US" sz="1200"/>
              <a:t>From</a:t>
            </a:r>
          </a:p>
          <a:p>
            <a:r>
              <a:rPr lang="en-US" sz="1200"/>
              <a:t>Ireland</a:t>
            </a:r>
          </a:p>
          <a:p>
            <a:r>
              <a:rPr lang="en-US" sz="1200"/>
              <a:t>Will</a:t>
            </a:r>
          </a:p>
          <a:p>
            <a:r>
              <a:rPr lang="en-US" sz="1200"/>
              <a:t>Grow</a:t>
            </a:r>
          </a:p>
          <a:p>
            <a:r>
              <a:rPr lang="en-US" sz="1200"/>
              <a:t>Horseradish and</a:t>
            </a:r>
          </a:p>
          <a:p>
            <a:r>
              <a:rPr lang="en-US" sz="1200"/>
              <a:t>Onions</a:t>
            </a:r>
          </a:p>
          <a:p>
            <a:endParaRPr lang="en-US" sz="1200"/>
          </a:p>
          <a:p>
            <a:r>
              <a:rPr lang="en-US" sz="1200"/>
              <a:t>SELECT</a:t>
            </a:r>
          </a:p>
          <a:p>
            <a:r>
              <a:rPr lang="en-US" sz="1200"/>
              <a:t>FROM</a:t>
            </a:r>
          </a:p>
          <a:p>
            <a:r>
              <a:rPr lang="en-US" sz="1200"/>
              <a:t>INNER JOIN</a:t>
            </a:r>
          </a:p>
          <a:p>
            <a:r>
              <a:rPr lang="en-US" sz="1200"/>
              <a:t>WHERE</a:t>
            </a:r>
          </a:p>
          <a:p>
            <a:r>
              <a:rPr lang="en-US" sz="1200"/>
              <a:t>GROUP BY</a:t>
            </a:r>
          </a:p>
          <a:p>
            <a:r>
              <a:rPr lang="en-US" sz="1200"/>
              <a:t>HAVING</a:t>
            </a:r>
          </a:p>
          <a:p>
            <a:r>
              <a:rPr lang="en-US" sz="1200"/>
              <a:t>ORDER BY</a:t>
            </a:r>
          </a:p>
        </p:txBody>
      </p:sp>
      <p:pic>
        <p:nvPicPr>
          <p:cNvPr id="4556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447800"/>
            <a:ext cx="38862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455690" name="Group 10"/>
          <p:cNvGrpSpPr>
            <a:grpSpLocks/>
          </p:cNvGrpSpPr>
          <p:nvPr/>
        </p:nvGrpSpPr>
        <p:grpSpPr bwMode="auto">
          <a:xfrm>
            <a:off x="2286000" y="3810000"/>
            <a:ext cx="6705600" cy="2097088"/>
            <a:chOff x="1440" y="2400"/>
            <a:chExt cx="4224" cy="1321"/>
          </a:xfrm>
        </p:grpSpPr>
        <p:pic>
          <p:nvPicPr>
            <p:cNvPr id="455687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2640"/>
              <a:ext cx="2784" cy="10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55688" name="AutoShape 8"/>
            <p:cNvSpPr>
              <a:spLocks noChangeArrowheads="1"/>
            </p:cNvSpPr>
            <p:nvPr/>
          </p:nvSpPr>
          <p:spPr bwMode="auto">
            <a:xfrm rot="5400000">
              <a:off x="1656" y="2184"/>
              <a:ext cx="1008" cy="1440"/>
            </a:xfrm>
            <a:custGeom>
              <a:avLst/>
              <a:gdLst>
                <a:gd name="G0" fmla="+- 11464 0 0"/>
                <a:gd name="G1" fmla="+- 18492 0 0"/>
                <a:gd name="G2" fmla="+- 4485 0 0"/>
                <a:gd name="G3" fmla="*/ 11464 1 2"/>
                <a:gd name="G4" fmla="+- G3 10800 0"/>
                <a:gd name="G5" fmla="+- 21600 11464 18492"/>
                <a:gd name="G6" fmla="+- 18492 4485 0"/>
                <a:gd name="G7" fmla="*/ G6 1 2"/>
                <a:gd name="G8" fmla="*/ 18492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492 1 2"/>
                <a:gd name="G15" fmla="+- G5 0 G4"/>
                <a:gd name="G16" fmla="+- G0 0 G4"/>
                <a:gd name="G17" fmla="*/ G2 G15 G16"/>
                <a:gd name="T0" fmla="*/ 16532 w 21600"/>
                <a:gd name="T1" fmla="*/ 0 h 21600"/>
                <a:gd name="T2" fmla="*/ 11464 w 21600"/>
                <a:gd name="T3" fmla="*/ 4485 h 21600"/>
                <a:gd name="T4" fmla="*/ 0 w 21600"/>
                <a:gd name="T5" fmla="*/ 19311 h 21600"/>
                <a:gd name="T6" fmla="*/ 9246 w 21600"/>
                <a:gd name="T7" fmla="*/ 21600 h 21600"/>
                <a:gd name="T8" fmla="*/ 18492 w 21600"/>
                <a:gd name="T9" fmla="*/ 13420 h 21600"/>
                <a:gd name="T10" fmla="*/ 21600 w 21600"/>
                <a:gd name="T11" fmla="*/ 4485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532" y="0"/>
                  </a:moveTo>
                  <a:lnTo>
                    <a:pt x="11464" y="4485"/>
                  </a:lnTo>
                  <a:lnTo>
                    <a:pt x="14572" y="4485"/>
                  </a:lnTo>
                  <a:lnTo>
                    <a:pt x="14572" y="17021"/>
                  </a:lnTo>
                  <a:lnTo>
                    <a:pt x="0" y="17021"/>
                  </a:lnTo>
                  <a:lnTo>
                    <a:pt x="0" y="21600"/>
                  </a:lnTo>
                  <a:lnTo>
                    <a:pt x="18492" y="21600"/>
                  </a:lnTo>
                  <a:lnTo>
                    <a:pt x="18492" y="4485"/>
                  </a:lnTo>
                  <a:lnTo>
                    <a:pt x="21600" y="4485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5689" name="Text Box 9"/>
          <p:cNvSpPr txBox="1">
            <a:spLocks noChangeArrowheads="1"/>
          </p:cNvSpPr>
          <p:nvPr/>
        </p:nvSpPr>
        <p:spPr bwMode="auto">
          <a:xfrm>
            <a:off x="0" y="5241925"/>
            <a:ext cx="3733800" cy="161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Complete problem:</a:t>
            </a:r>
            <a:br>
              <a:rPr lang="en-US" i="1"/>
            </a:br>
            <a:r>
              <a:rPr lang="en-US" b="0" i="1"/>
              <a:t>During the 3rd quarter, which item was sold in the largest quantity greater than 5 units in a single order?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Then figure out how to see all the items sold in the 3</a:t>
            </a:r>
            <a:r>
              <a:rPr lang="en-US" sz="3200" baseline="30000"/>
              <a:t>rd</a:t>
            </a:r>
            <a:r>
              <a:rPr lang="en-US" sz="3200"/>
              <a:t> quarter</a:t>
            </a:r>
          </a:p>
        </p:txBody>
      </p:sp>
      <p:pic>
        <p:nvPicPr>
          <p:cNvPr id="4587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95400"/>
            <a:ext cx="4419600" cy="195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58758" name="Text Box 6"/>
          <p:cNvSpPr txBox="1">
            <a:spLocks noChangeArrowheads="1"/>
          </p:cNvSpPr>
          <p:nvPr/>
        </p:nvSpPr>
        <p:spPr bwMode="auto">
          <a:xfrm>
            <a:off x="381000" y="3429000"/>
            <a:ext cx="4127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First we get all the data we need,</a:t>
            </a:r>
          </a:p>
        </p:txBody>
      </p:sp>
      <p:grpSp>
        <p:nvGrpSpPr>
          <p:cNvPr id="458763" name="Group 11"/>
          <p:cNvGrpSpPr>
            <a:grpSpLocks/>
          </p:cNvGrpSpPr>
          <p:nvPr/>
        </p:nvGrpSpPr>
        <p:grpSpPr bwMode="auto">
          <a:xfrm>
            <a:off x="4343400" y="1295400"/>
            <a:ext cx="4572000" cy="3271838"/>
            <a:chOff x="2736" y="816"/>
            <a:chExt cx="2880" cy="2061"/>
          </a:xfrm>
        </p:grpSpPr>
        <p:pic>
          <p:nvPicPr>
            <p:cNvPr id="458757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6" y="816"/>
              <a:ext cx="2640" cy="20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58762" name="AutoShape 10"/>
            <p:cNvSpPr>
              <a:spLocks noChangeArrowheads="1"/>
            </p:cNvSpPr>
            <p:nvPr/>
          </p:nvSpPr>
          <p:spPr bwMode="auto">
            <a:xfrm>
              <a:off x="2736" y="1536"/>
              <a:ext cx="528" cy="336"/>
            </a:xfrm>
            <a:prstGeom prst="rightArrow">
              <a:avLst>
                <a:gd name="adj1" fmla="val 50000"/>
                <a:gd name="adj2" fmla="val 39286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8764" name="Group 12"/>
          <p:cNvGrpSpPr>
            <a:grpSpLocks/>
          </p:cNvGrpSpPr>
          <p:nvPr/>
        </p:nvGrpSpPr>
        <p:grpSpPr bwMode="auto">
          <a:xfrm>
            <a:off x="4419600" y="3810000"/>
            <a:ext cx="4057650" cy="3048000"/>
            <a:chOff x="2784" y="2400"/>
            <a:chExt cx="2556" cy="1920"/>
          </a:xfrm>
        </p:grpSpPr>
        <p:pic>
          <p:nvPicPr>
            <p:cNvPr id="458760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04" y="2400"/>
              <a:ext cx="1836" cy="19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58761" name="AutoShape 9"/>
            <p:cNvSpPr>
              <a:spLocks noChangeArrowheads="1"/>
            </p:cNvSpPr>
            <p:nvPr/>
          </p:nvSpPr>
          <p:spPr bwMode="auto">
            <a:xfrm>
              <a:off x="2784" y="3600"/>
              <a:ext cx="912" cy="336"/>
            </a:xfrm>
            <a:prstGeom prst="rightArrow">
              <a:avLst>
                <a:gd name="adj1" fmla="val 50000"/>
                <a:gd name="adj2" fmla="val 67857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8766" name="Group 14"/>
          <p:cNvGrpSpPr>
            <a:grpSpLocks/>
          </p:cNvGrpSpPr>
          <p:nvPr/>
        </p:nvGrpSpPr>
        <p:grpSpPr bwMode="auto">
          <a:xfrm>
            <a:off x="157163" y="3886200"/>
            <a:ext cx="4414837" cy="2565400"/>
            <a:chOff x="99" y="2448"/>
            <a:chExt cx="2781" cy="1616"/>
          </a:xfrm>
        </p:grpSpPr>
        <p:pic>
          <p:nvPicPr>
            <p:cNvPr id="458759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9" y="2880"/>
              <a:ext cx="2781" cy="1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58765" name="Text Box 13"/>
            <p:cNvSpPr txBox="1">
              <a:spLocks noChangeArrowheads="1"/>
            </p:cNvSpPr>
            <p:nvPr/>
          </p:nvSpPr>
          <p:spPr bwMode="auto">
            <a:xfrm>
              <a:off x="240" y="2448"/>
              <a:ext cx="2388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then we reduce them to the</a:t>
              </a:r>
              <a:br>
                <a:rPr lang="en-US"/>
              </a:br>
              <a:r>
                <a:rPr lang="en-US"/>
                <a:t>3rd quarter (MONTH 7, 8, or 9)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7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7988" y="1447800"/>
            <a:ext cx="4926012" cy="4835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Then combine the conditions to locate the record that fits the problem requirements</a:t>
            </a:r>
          </a:p>
        </p:txBody>
      </p:sp>
      <p:pic>
        <p:nvPicPr>
          <p:cNvPr id="45466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0"/>
            <a:ext cx="4027488" cy="213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454680" name="Group 24"/>
          <p:cNvGrpSpPr>
            <a:grpSpLocks/>
          </p:cNvGrpSpPr>
          <p:nvPr/>
        </p:nvGrpSpPr>
        <p:grpSpPr bwMode="auto">
          <a:xfrm>
            <a:off x="60325" y="3821113"/>
            <a:ext cx="4511675" cy="2786062"/>
            <a:chOff x="38" y="2407"/>
            <a:chExt cx="2842" cy="1755"/>
          </a:xfrm>
        </p:grpSpPr>
        <p:sp>
          <p:nvSpPr>
            <p:cNvPr id="454669" name="Text Box 13"/>
            <p:cNvSpPr txBox="1">
              <a:spLocks noChangeArrowheads="1"/>
            </p:cNvSpPr>
            <p:nvPr/>
          </p:nvSpPr>
          <p:spPr bwMode="auto">
            <a:xfrm>
              <a:off x="38" y="2407"/>
              <a:ext cx="2513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Since we don’t actually need all</a:t>
              </a:r>
              <a:br>
                <a:rPr lang="en-US"/>
              </a:br>
              <a:r>
                <a:rPr lang="en-US"/>
                <a:t>this info about the item, we use</a:t>
              </a:r>
              <a:br>
                <a:rPr lang="en-US"/>
              </a:br>
              <a:r>
                <a:rPr lang="en-US"/>
                <a:t>this simpler query for ItemID:</a:t>
              </a:r>
            </a:p>
          </p:txBody>
        </p:sp>
        <p:pic>
          <p:nvPicPr>
            <p:cNvPr id="454674" name="Picture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7" y="3024"/>
              <a:ext cx="2763" cy="11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54681" name="Group 25"/>
          <p:cNvGrpSpPr>
            <a:grpSpLocks/>
          </p:cNvGrpSpPr>
          <p:nvPr/>
        </p:nvGrpSpPr>
        <p:grpSpPr bwMode="auto">
          <a:xfrm>
            <a:off x="4343400" y="4953000"/>
            <a:ext cx="2955925" cy="1500188"/>
            <a:chOff x="2736" y="3120"/>
            <a:chExt cx="1862" cy="945"/>
          </a:xfrm>
        </p:grpSpPr>
        <p:sp>
          <p:nvSpPr>
            <p:cNvPr id="454670" name="AutoShape 14"/>
            <p:cNvSpPr>
              <a:spLocks noChangeArrowheads="1"/>
            </p:cNvSpPr>
            <p:nvPr/>
          </p:nvSpPr>
          <p:spPr bwMode="auto">
            <a:xfrm>
              <a:off x="2736" y="3456"/>
              <a:ext cx="720" cy="336"/>
            </a:xfrm>
            <a:prstGeom prst="rightArrow">
              <a:avLst>
                <a:gd name="adj1" fmla="val 50000"/>
                <a:gd name="adj2" fmla="val 53571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4677" name="Picture 2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56" y="3120"/>
              <a:ext cx="1142" cy="9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454683" name="AutoShape 27"/>
          <p:cNvSpPr>
            <a:spLocks noChangeArrowheads="1"/>
          </p:cNvSpPr>
          <p:nvPr/>
        </p:nvSpPr>
        <p:spPr bwMode="auto">
          <a:xfrm>
            <a:off x="3810000" y="2514600"/>
            <a:ext cx="1143000" cy="5334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Finally link the chosen record to the </a:t>
            </a:r>
            <a:r>
              <a:rPr lang="en-US" sz="3200" i="1"/>
              <a:t>Merchandise</a:t>
            </a:r>
            <a:r>
              <a:rPr lang="en-US" sz="3200"/>
              <a:t> Description field to see the name of the item</a:t>
            </a:r>
          </a:p>
        </p:txBody>
      </p:sp>
      <p:pic>
        <p:nvPicPr>
          <p:cNvPr id="460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74800"/>
            <a:ext cx="5181600" cy="2173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460807" name="Group 7"/>
          <p:cNvGrpSpPr>
            <a:grpSpLocks/>
          </p:cNvGrpSpPr>
          <p:nvPr/>
        </p:nvGrpSpPr>
        <p:grpSpPr bwMode="auto">
          <a:xfrm>
            <a:off x="2286000" y="3733800"/>
            <a:ext cx="6096000" cy="2071688"/>
            <a:chOff x="1440" y="2352"/>
            <a:chExt cx="3840" cy="1305"/>
          </a:xfrm>
        </p:grpSpPr>
        <p:pic>
          <p:nvPicPr>
            <p:cNvPr id="46080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2592"/>
              <a:ext cx="2400" cy="10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60806" name="AutoShape 6"/>
            <p:cNvSpPr>
              <a:spLocks noChangeArrowheads="1"/>
            </p:cNvSpPr>
            <p:nvPr/>
          </p:nvSpPr>
          <p:spPr bwMode="auto">
            <a:xfrm rot="5400000">
              <a:off x="1656" y="2136"/>
              <a:ext cx="1008" cy="1440"/>
            </a:xfrm>
            <a:custGeom>
              <a:avLst/>
              <a:gdLst>
                <a:gd name="G0" fmla="+- 11464 0 0"/>
                <a:gd name="G1" fmla="+- 18492 0 0"/>
                <a:gd name="G2" fmla="+- 4485 0 0"/>
                <a:gd name="G3" fmla="*/ 11464 1 2"/>
                <a:gd name="G4" fmla="+- G3 10800 0"/>
                <a:gd name="G5" fmla="+- 21600 11464 18492"/>
                <a:gd name="G6" fmla="+- 18492 4485 0"/>
                <a:gd name="G7" fmla="*/ G6 1 2"/>
                <a:gd name="G8" fmla="*/ 18492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492 1 2"/>
                <a:gd name="G15" fmla="+- G5 0 G4"/>
                <a:gd name="G16" fmla="+- G0 0 G4"/>
                <a:gd name="G17" fmla="*/ G2 G15 G16"/>
                <a:gd name="T0" fmla="*/ 16532 w 21600"/>
                <a:gd name="T1" fmla="*/ 0 h 21600"/>
                <a:gd name="T2" fmla="*/ 11464 w 21600"/>
                <a:gd name="T3" fmla="*/ 4485 h 21600"/>
                <a:gd name="T4" fmla="*/ 0 w 21600"/>
                <a:gd name="T5" fmla="*/ 19311 h 21600"/>
                <a:gd name="T6" fmla="*/ 9246 w 21600"/>
                <a:gd name="T7" fmla="*/ 21600 h 21600"/>
                <a:gd name="T8" fmla="*/ 18492 w 21600"/>
                <a:gd name="T9" fmla="*/ 13420 h 21600"/>
                <a:gd name="T10" fmla="*/ 21600 w 21600"/>
                <a:gd name="T11" fmla="*/ 4485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532" y="0"/>
                  </a:moveTo>
                  <a:lnTo>
                    <a:pt x="11464" y="4485"/>
                  </a:lnTo>
                  <a:lnTo>
                    <a:pt x="14572" y="4485"/>
                  </a:lnTo>
                  <a:lnTo>
                    <a:pt x="14572" y="17021"/>
                  </a:lnTo>
                  <a:lnTo>
                    <a:pt x="0" y="17021"/>
                  </a:lnTo>
                  <a:lnTo>
                    <a:pt x="0" y="21600"/>
                  </a:lnTo>
                  <a:lnTo>
                    <a:pt x="18492" y="21600"/>
                  </a:lnTo>
                  <a:lnTo>
                    <a:pt x="18492" y="4485"/>
                  </a:lnTo>
                  <a:lnTo>
                    <a:pt x="21600" y="4485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Sally’s Pet Store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162800" cy="4648200"/>
          </a:xfrm>
        </p:spPr>
        <p:txBody>
          <a:bodyPr/>
          <a:lstStyle/>
          <a:p>
            <a:r>
              <a:rPr lang="en-US"/>
              <a:t>Chapter 4</a:t>
            </a:r>
          </a:p>
          <a:p>
            <a:pPr lvl="1"/>
            <a:r>
              <a:rPr lang="en-US"/>
              <a:t>Exercises 1-25 deal with the Pet Store</a:t>
            </a:r>
          </a:p>
          <a:p>
            <a:pPr lvl="1"/>
            <a:r>
              <a:rPr lang="en-US"/>
              <a:t>Pp 211-212 (in 4</a:t>
            </a:r>
            <a:r>
              <a:rPr lang="en-US" baseline="30000"/>
              <a:t>th</a:t>
            </a:r>
            <a:r>
              <a:rPr lang="en-US"/>
              <a:t> edition PDF file)</a:t>
            </a:r>
          </a:p>
          <a:p>
            <a:r>
              <a:rPr lang="en-US"/>
              <a:t>We will examine a way to analyze and solve query problems using SQL on the Pet Store database available from the Jerry Post Web site</a:t>
            </a:r>
          </a:p>
        </p:txBody>
      </p:sp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7543800" y="1066800"/>
            <a:ext cx="1398588" cy="284321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Someone</a:t>
            </a:r>
          </a:p>
          <a:p>
            <a:r>
              <a:rPr lang="en-US" sz="1200"/>
              <a:t>From</a:t>
            </a:r>
          </a:p>
          <a:p>
            <a:r>
              <a:rPr lang="en-US" sz="1200"/>
              <a:t>Ireland</a:t>
            </a:r>
          </a:p>
          <a:p>
            <a:r>
              <a:rPr lang="en-US" sz="1200"/>
              <a:t>Will</a:t>
            </a:r>
          </a:p>
          <a:p>
            <a:r>
              <a:rPr lang="en-US" sz="1200"/>
              <a:t>Grow</a:t>
            </a:r>
          </a:p>
          <a:p>
            <a:r>
              <a:rPr lang="en-US" sz="1200"/>
              <a:t>Horseradish and</a:t>
            </a:r>
          </a:p>
          <a:p>
            <a:r>
              <a:rPr lang="en-US" sz="1200"/>
              <a:t>Onions</a:t>
            </a:r>
          </a:p>
          <a:p>
            <a:endParaRPr lang="en-US" sz="1200"/>
          </a:p>
          <a:p>
            <a:r>
              <a:rPr lang="en-US" sz="1200"/>
              <a:t>SELECT</a:t>
            </a:r>
          </a:p>
          <a:p>
            <a:r>
              <a:rPr lang="en-US" sz="1200"/>
              <a:t>FROM</a:t>
            </a:r>
          </a:p>
          <a:p>
            <a:r>
              <a:rPr lang="en-US" sz="1200"/>
              <a:t>INNER JOIN</a:t>
            </a:r>
          </a:p>
          <a:p>
            <a:r>
              <a:rPr lang="en-US" sz="1200"/>
              <a:t>WHERE</a:t>
            </a:r>
          </a:p>
          <a:p>
            <a:r>
              <a:rPr lang="en-US" sz="1200"/>
              <a:t>GROUP BY</a:t>
            </a:r>
          </a:p>
          <a:p>
            <a:r>
              <a:rPr lang="en-US" sz="1200"/>
              <a:t>HAVING</a:t>
            </a:r>
          </a:p>
          <a:p>
            <a:r>
              <a:rPr lang="en-US" sz="1200"/>
              <a:t>ORDER BY</a:t>
            </a:r>
          </a:p>
        </p:txBody>
      </p:sp>
      <p:sp>
        <p:nvSpPr>
          <p:cNvPr id="436229" name="Line 5"/>
          <p:cNvSpPr>
            <a:spLocks noChangeShapeType="1"/>
          </p:cNvSpPr>
          <p:nvPr/>
        </p:nvSpPr>
        <p:spPr bwMode="auto">
          <a:xfrm flipH="1" flipV="1">
            <a:off x="8153400" y="3886200"/>
            <a:ext cx="152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30" name="Text Box 6"/>
          <p:cNvSpPr txBox="1">
            <a:spLocks noChangeArrowheads="1"/>
          </p:cNvSpPr>
          <p:nvPr/>
        </p:nvSpPr>
        <p:spPr bwMode="auto">
          <a:xfrm>
            <a:off x="7696200" y="4572000"/>
            <a:ext cx="1189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/>
              <a:t>Mnemonic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105400"/>
          </a:xfrm>
        </p:spPr>
        <p:txBody>
          <a:bodyPr/>
          <a:lstStyle/>
          <a:p>
            <a:pPr algn="ctr"/>
            <a:r>
              <a:rPr lang="en-US" sz="17200"/>
              <a:t>END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162800" cy="1143000"/>
          </a:xfrm>
        </p:spPr>
        <p:txBody>
          <a:bodyPr/>
          <a:lstStyle/>
          <a:p>
            <a:r>
              <a:rPr lang="en-US"/>
              <a:t>Sally’s Pet Store on the Web</a:t>
            </a:r>
          </a:p>
        </p:txBody>
      </p:sp>
      <p:pic>
        <p:nvPicPr>
          <p:cNvPr id="477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458075" cy="684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Downloading Other Databases</a:t>
            </a:r>
          </a:p>
        </p:txBody>
      </p:sp>
      <p:pic>
        <p:nvPicPr>
          <p:cNvPr id="476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1143000"/>
            <a:ext cx="8305800" cy="561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Rolling Thunder Bicycles</a:t>
            </a:r>
          </a:p>
        </p:txBody>
      </p:sp>
      <p:pic>
        <p:nvPicPr>
          <p:cNvPr id="4792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467600" cy="689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LEARN about SQL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6200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In the following slides, we will dissect SQL queries into very small slices</a:t>
            </a:r>
          </a:p>
          <a:p>
            <a:pPr lvl="1">
              <a:lnSpc>
                <a:spcPct val="80000"/>
              </a:lnSpc>
            </a:pPr>
            <a:r>
              <a:rPr lang="en-US"/>
              <a:t>This approach is useful when you are learning SQL</a:t>
            </a:r>
          </a:p>
          <a:p>
            <a:pPr lvl="1">
              <a:lnSpc>
                <a:spcPct val="80000"/>
              </a:lnSpc>
            </a:pPr>
            <a:r>
              <a:rPr lang="en-US"/>
              <a:t>But it is very tedious</a:t>
            </a:r>
          </a:p>
          <a:p>
            <a:pPr>
              <a:lnSpc>
                <a:spcPct val="80000"/>
              </a:lnSpc>
            </a:pPr>
            <a:r>
              <a:rPr lang="en-US"/>
              <a:t>It is </a:t>
            </a:r>
            <a:r>
              <a:rPr lang="en-US" i="1"/>
              <a:t>not</a:t>
            </a:r>
            <a:r>
              <a:rPr lang="en-US"/>
              <a:t> the normal approach to creating queries</a:t>
            </a:r>
          </a:p>
          <a:p>
            <a:pPr lvl="1">
              <a:lnSpc>
                <a:spcPct val="80000"/>
              </a:lnSpc>
            </a:pPr>
            <a:r>
              <a:rPr lang="en-US"/>
              <a:t>As you become familiar with SQL, you will be able to skip intermediate steps</a:t>
            </a:r>
          </a:p>
          <a:p>
            <a:pPr lvl="1">
              <a:lnSpc>
                <a:spcPct val="80000"/>
              </a:lnSpc>
            </a:pPr>
            <a:r>
              <a:rPr lang="en-US"/>
              <a:t>It is nonetheless useful to break up complex queries into subqueries</a:t>
            </a:r>
          </a:p>
          <a:p>
            <a:pPr lvl="1">
              <a:lnSpc>
                <a:spcPct val="80000"/>
              </a:lnSpc>
            </a:pPr>
            <a:r>
              <a:rPr lang="en-US"/>
              <a:t>Can test each step to be sure you are getting the records you expect</a:t>
            </a:r>
          </a:p>
          <a:p>
            <a:pPr lvl="1">
              <a:lnSpc>
                <a:spcPct val="80000"/>
              </a:lnSpc>
            </a:pPr>
            <a:r>
              <a:rPr lang="en-US"/>
              <a:t>Avoids the confusing debugging problem caused when a complex query is created all at once and gives the wrong answer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Problem 1:  Pet Store </a:t>
            </a:r>
            <a:br>
              <a:rPr lang="en-US"/>
            </a:br>
            <a:r>
              <a:rPr lang="en-US"/>
              <a:t>Animals born in May</a:t>
            </a:r>
          </a:p>
        </p:txBody>
      </p:sp>
      <p:pic>
        <p:nvPicPr>
          <p:cNvPr id="437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282700"/>
            <a:ext cx="7848600" cy="557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Problem 1 (cont’d)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562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/>
              <a:t>Animals born in May</a:t>
            </a:r>
            <a:r>
              <a:rPr lang="en-US" i="1"/>
              <a:t> </a:t>
            </a:r>
          </a:p>
          <a:p>
            <a:pPr>
              <a:lnSpc>
                <a:spcPct val="80000"/>
              </a:lnSpc>
            </a:pPr>
            <a:r>
              <a:rPr lang="en-US" i="1"/>
              <a:t>Which fields do we need?</a:t>
            </a:r>
          </a:p>
          <a:p>
            <a:pPr lvl="1">
              <a:lnSpc>
                <a:spcPct val="80000"/>
              </a:lnSpc>
            </a:pPr>
            <a:r>
              <a:rPr lang="en-US"/>
              <a:t>AnimalID </a:t>
            </a:r>
          </a:p>
          <a:p>
            <a:pPr lvl="1">
              <a:lnSpc>
                <a:spcPct val="80000"/>
              </a:lnSpc>
            </a:pPr>
            <a:r>
              <a:rPr lang="en-US"/>
              <a:t>DateBorn</a:t>
            </a:r>
          </a:p>
          <a:p>
            <a:pPr>
              <a:lnSpc>
                <a:spcPct val="80000"/>
              </a:lnSpc>
            </a:pPr>
            <a:r>
              <a:rPr lang="en-US" i="1"/>
              <a:t>Where are they?</a:t>
            </a:r>
          </a:p>
          <a:p>
            <a:pPr lvl="1">
              <a:lnSpc>
                <a:spcPct val="80000"/>
              </a:lnSpc>
            </a:pPr>
            <a:r>
              <a:rPr lang="en-US"/>
              <a:t>Animal dataset</a:t>
            </a:r>
          </a:p>
          <a:p>
            <a:pPr>
              <a:lnSpc>
                <a:spcPct val="80000"/>
              </a:lnSpc>
            </a:pPr>
            <a:r>
              <a:rPr lang="en-US" i="1"/>
              <a:t>Do we need any other datasets to answer </a:t>
            </a:r>
            <a:br>
              <a:rPr lang="en-US" i="1"/>
            </a:br>
            <a:r>
              <a:rPr lang="en-US" i="1"/>
              <a:t>this question?</a:t>
            </a:r>
          </a:p>
          <a:p>
            <a:pPr lvl="1">
              <a:lnSpc>
                <a:spcPct val="80000"/>
              </a:lnSpc>
            </a:pPr>
            <a:r>
              <a:rPr lang="en-US"/>
              <a:t>No</a:t>
            </a:r>
          </a:p>
          <a:p>
            <a:pPr>
              <a:lnSpc>
                <a:spcPct val="80000"/>
              </a:lnSpc>
            </a:pPr>
            <a:r>
              <a:rPr lang="en-US" i="1"/>
              <a:t>Which records do we need?</a:t>
            </a:r>
          </a:p>
          <a:p>
            <a:pPr lvl="1">
              <a:lnSpc>
                <a:spcPct val="80000"/>
              </a:lnSpc>
            </a:pPr>
            <a:r>
              <a:rPr lang="en-US"/>
              <a:t>The ones where the month part of the date is equal to the code for May or where the date is between the start and end of the May.</a:t>
            </a:r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7391400" y="914400"/>
            <a:ext cx="1398588" cy="284321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Someone</a:t>
            </a:r>
          </a:p>
          <a:p>
            <a:r>
              <a:rPr lang="en-US" sz="1200"/>
              <a:t>From</a:t>
            </a:r>
          </a:p>
          <a:p>
            <a:r>
              <a:rPr lang="en-US" sz="1200"/>
              <a:t>Ireland</a:t>
            </a:r>
          </a:p>
          <a:p>
            <a:r>
              <a:rPr lang="en-US" sz="1200"/>
              <a:t>Will</a:t>
            </a:r>
          </a:p>
          <a:p>
            <a:r>
              <a:rPr lang="en-US" sz="1200"/>
              <a:t>Grow</a:t>
            </a:r>
          </a:p>
          <a:p>
            <a:r>
              <a:rPr lang="en-US" sz="1200"/>
              <a:t>Horseradish and</a:t>
            </a:r>
          </a:p>
          <a:p>
            <a:r>
              <a:rPr lang="en-US" sz="1200"/>
              <a:t>Onions</a:t>
            </a:r>
          </a:p>
          <a:p>
            <a:endParaRPr lang="en-US" sz="1200"/>
          </a:p>
          <a:p>
            <a:r>
              <a:rPr lang="en-US" sz="1200"/>
              <a:t>SELECT</a:t>
            </a:r>
          </a:p>
          <a:p>
            <a:r>
              <a:rPr lang="en-US" sz="1200"/>
              <a:t>FROM</a:t>
            </a:r>
          </a:p>
          <a:p>
            <a:r>
              <a:rPr lang="en-US" sz="1200"/>
              <a:t>INNER JOIN</a:t>
            </a:r>
          </a:p>
          <a:p>
            <a:r>
              <a:rPr lang="en-US" sz="1200"/>
              <a:t>WHERE</a:t>
            </a:r>
          </a:p>
          <a:p>
            <a:r>
              <a:rPr lang="en-US" sz="1200"/>
              <a:t>GROUP BY</a:t>
            </a:r>
          </a:p>
          <a:p>
            <a:r>
              <a:rPr lang="en-US" sz="1200"/>
              <a:t>HAVING</a:t>
            </a:r>
          </a:p>
          <a:p>
            <a:r>
              <a:rPr lang="en-US" sz="1200"/>
              <a:t>ORDER BY</a:t>
            </a:r>
          </a:p>
        </p:txBody>
      </p:sp>
      <p:sp>
        <p:nvSpPr>
          <p:cNvPr id="438277" name="Line 5"/>
          <p:cNvSpPr>
            <a:spLocks noChangeShapeType="1"/>
          </p:cNvSpPr>
          <p:nvPr/>
        </p:nvSpPr>
        <p:spPr bwMode="auto">
          <a:xfrm>
            <a:off x="5105400" y="1752600"/>
            <a:ext cx="2286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78" name="Line 6"/>
          <p:cNvSpPr>
            <a:spLocks noChangeShapeType="1"/>
          </p:cNvSpPr>
          <p:nvPr/>
        </p:nvSpPr>
        <p:spPr bwMode="auto">
          <a:xfrm flipV="1">
            <a:off x="3810000" y="2667000"/>
            <a:ext cx="3657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79" name="Line 7"/>
          <p:cNvSpPr>
            <a:spLocks noChangeShapeType="1"/>
          </p:cNvSpPr>
          <p:nvPr/>
        </p:nvSpPr>
        <p:spPr bwMode="auto">
          <a:xfrm flipV="1">
            <a:off x="5410200" y="3048000"/>
            <a:ext cx="205740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Problem 1 (cont’d)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95400"/>
            <a:ext cx="5029200" cy="129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i="1"/>
              <a:t>Animals born in May</a:t>
            </a:r>
          </a:p>
          <a:p>
            <a:r>
              <a:rPr lang="en-US"/>
              <a:t>Start with the simplest query (no condition):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464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962400"/>
            <a:ext cx="2971800" cy="2574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46471" name="Text Box 7"/>
          <p:cNvSpPr txBox="1">
            <a:spLocks noChangeArrowheads="1"/>
          </p:cNvSpPr>
          <p:nvPr/>
        </p:nvSpPr>
        <p:spPr bwMode="auto">
          <a:xfrm>
            <a:off x="914400" y="2667000"/>
            <a:ext cx="3962400" cy="1006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/>
              <a:t>SELECT Animal.AnimalID, </a:t>
            </a:r>
            <a:br>
              <a:rPr lang="en-US"/>
            </a:br>
            <a:r>
              <a:rPr lang="en-US"/>
              <a:t>               Animal.DateBorn</a:t>
            </a:r>
          </a:p>
          <a:p>
            <a:pPr lvl="1"/>
            <a:r>
              <a:rPr lang="en-US"/>
              <a:t>FROM    Animal;</a:t>
            </a:r>
          </a:p>
        </p:txBody>
      </p:sp>
      <p:grpSp>
        <p:nvGrpSpPr>
          <p:cNvPr id="446476" name="Group 12"/>
          <p:cNvGrpSpPr>
            <a:grpSpLocks/>
          </p:cNvGrpSpPr>
          <p:nvPr/>
        </p:nvGrpSpPr>
        <p:grpSpPr bwMode="auto">
          <a:xfrm>
            <a:off x="2057400" y="3657600"/>
            <a:ext cx="2743200" cy="2971800"/>
            <a:chOff x="1296" y="2304"/>
            <a:chExt cx="1728" cy="1872"/>
          </a:xfrm>
        </p:grpSpPr>
        <p:sp>
          <p:nvSpPr>
            <p:cNvPr id="446475" name="Text Box 11"/>
            <p:cNvSpPr txBox="1">
              <a:spLocks noChangeArrowheads="1"/>
            </p:cNvSpPr>
            <p:nvPr/>
          </p:nvSpPr>
          <p:spPr bwMode="auto">
            <a:xfrm>
              <a:off x="1296" y="2304"/>
              <a:ext cx="672" cy="1872"/>
            </a:xfrm>
            <a:prstGeom prst="rect">
              <a:avLst/>
            </a:prstGeom>
            <a:solidFill>
              <a:srgbClr val="FAFD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900">
                  <a:solidFill>
                    <a:srgbClr val="800000"/>
                  </a:solidFill>
                </a:rPr>
                <a:t>!</a:t>
              </a:r>
            </a:p>
          </p:txBody>
        </p:sp>
        <p:sp>
          <p:nvSpPr>
            <p:cNvPr id="446474" name="AutoShape 10"/>
            <p:cNvSpPr>
              <a:spLocks noChangeArrowheads="1"/>
            </p:cNvSpPr>
            <p:nvPr/>
          </p:nvSpPr>
          <p:spPr bwMode="auto">
            <a:xfrm flipV="1">
              <a:off x="1776" y="2352"/>
              <a:ext cx="1248" cy="129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7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1|5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|6.7|20.5|17.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5.6|4.9|16.3|12.4|8.8|8.1|6.5|7.2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4.9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5.7|1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1|25.4"/>
</p:tagLst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FF0000"/>
      </a:dk2>
      <a:lt2>
        <a:srgbClr val="A0A0A0"/>
      </a:lt2>
      <a:accent1>
        <a:srgbClr val="FF00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00E7"/>
      </a:accent6>
      <a:hlink>
        <a:srgbClr val="00FFFF"/>
      </a:hlink>
      <a:folHlink>
        <a:srgbClr val="8080FF"/>
      </a:folHlink>
    </a:clrScheme>
    <a:fontScheme name="blank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888</TotalTime>
  <Pages>32</Pages>
  <Words>864</Words>
  <Application>Microsoft Office PowerPoint</Application>
  <PresentationFormat>Letter Paper (8.5x11 in)</PresentationFormat>
  <Paragraphs>153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Bookman Old Style</vt:lpstr>
      <vt:lpstr>Garamond</vt:lpstr>
      <vt:lpstr>Wingdings</vt:lpstr>
      <vt:lpstr>WP TypographicSymbols</vt:lpstr>
      <vt:lpstr>blank</vt:lpstr>
      <vt:lpstr>Analyzing and Building Simple Queries in SQL</vt:lpstr>
      <vt:lpstr>Sally’s Pet Store</vt:lpstr>
      <vt:lpstr>Sally’s Pet Store on the Web</vt:lpstr>
      <vt:lpstr>Downloading Other Databases</vt:lpstr>
      <vt:lpstr>Rolling Thunder Bicycles</vt:lpstr>
      <vt:lpstr>How to LEARN about SQL</vt:lpstr>
      <vt:lpstr>Sample Problem 1:  Pet Store  Animals born in May</vt:lpstr>
      <vt:lpstr>Sample Problem 1 (cont’d)</vt:lpstr>
      <vt:lpstr>Sample Problem 1 (cont’d)</vt:lpstr>
      <vt:lpstr>Sample Problem 1 (cont’d)</vt:lpstr>
      <vt:lpstr>Sample Problem 1 (cont’d)</vt:lpstr>
      <vt:lpstr>Sample Problem 2</vt:lpstr>
      <vt:lpstr>Sample Problem 2 (cont’d)</vt:lpstr>
      <vt:lpstr>First figure out how to see all the items sold</vt:lpstr>
      <vt:lpstr>Next determine how to find only the items sold more than 5 units at a time</vt:lpstr>
      <vt:lpstr>Next determine the qualifying item sold in the largest quantity in a single order</vt:lpstr>
      <vt:lpstr>Then figure out how to see all the items sold in the 3rd quarter</vt:lpstr>
      <vt:lpstr>Then combine the conditions to locate the record that fits the problem requirements</vt:lpstr>
      <vt:lpstr>Finally link the chosen record to the Merchandise Description field to see the name of the item</vt:lpstr>
      <vt:lpstr>END</vt:lpstr>
    </vt:vector>
  </TitlesOfParts>
  <Manager/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 analysis (narrated)</dc:title>
  <dc:subject>Analysis and construction of queries</dc:subject>
  <dc:creator>Michel E. Kabay</dc:creator>
  <cp:keywords/>
  <dc:description>Narrated 2007-02-21</dc:description>
  <cp:lastModifiedBy>Mich Kabay</cp:lastModifiedBy>
  <cp:revision>43</cp:revision>
  <cp:lastPrinted>2000-06-07T15:02:32Z</cp:lastPrinted>
  <dcterms:created xsi:type="dcterms:W3CDTF">2006-03-09T00:46:41Z</dcterms:created>
  <dcterms:modified xsi:type="dcterms:W3CDTF">2021-02-05T19:56:21Z</dcterms:modified>
  <cp:category/>
</cp:coreProperties>
</file>