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9"/>
  </p:notesMasterIdLst>
  <p:handoutMasterIdLst>
    <p:handoutMasterId r:id="rId20"/>
  </p:handoutMasterIdLst>
  <p:sldIdLst>
    <p:sldId id="257" r:id="rId2"/>
    <p:sldId id="632" r:id="rId3"/>
    <p:sldId id="633" r:id="rId4"/>
    <p:sldId id="634" r:id="rId5"/>
    <p:sldId id="635" r:id="rId6"/>
    <p:sldId id="636" r:id="rId7"/>
    <p:sldId id="637" r:id="rId8"/>
    <p:sldId id="638" r:id="rId9"/>
    <p:sldId id="639" r:id="rId10"/>
    <p:sldId id="640" r:id="rId11"/>
    <p:sldId id="641" r:id="rId12"/>
    <p:sldId id="642" r:id="rId13"/>
    <p:sldId id="643" r:id="rId14"/>
    <p:sldId id="644" r:id="rId15"/>
    <p:sldId id="645" r:id="rId16"/>
    <p:sldId id="651" r:id="rId17"/>
    <p:sldId id="578" r:id="rId18"/>
  </p:sldIdLst>
  <p:sldSz cx="9144000" cy="6858000" type="screen4x3"/>
  <p:notesSz cx="7315200" cy="9601200"/>
  <p:defaultTextStyle>
    <a:defPPr>
      <a:defRPr lang="en-US"/>
    </a:defPPr>
    <a:lvl1pPr algn="ctr" rtl="0" eaLnBrk="0" fontAlgn="base" hangingPunct="0">
      <a:spcBef>
        <a:spcPct val="0"/>
      </a:spcBef>
      <a:spcAft>
        <a:spcPct val="0"/>
      </a:spcAft>
      <a:defRPr sz="2000" b="1" kern="1200">
        <a:solidFill>
          <a:schemeClr val="tx1"/>
        </a:solidFill>
        <a:latin typeface="Arial" charset="0"/>
        <a:ea typeface="+mn-ea"/>
        <a:cs typeface="+mn-cs"/>
      </a:defRPr>
    </a:lvl1pPr>
    <a:lvl2pPr marL="457200" algn="ctr" rtl="0" eaLnBrk="0" fontAlgn="base" hangingPunct="0">
      <a:spcBef>
        <a:spcPct val="0"/>
      </a:spcBef>
      <a:spcAft>
        <a:spcPct val="0"/>
      </a:spcAft>
      <a:defRPr sz="2000" b="1" kern="1200">
        <a:solidFill>
          <a:schemeClr val="tx1"/>
        </a:solidFill>
        <a:latin typeface="Arial" charset="0"/>
        <a:ea typeface="+mn-ea"/>
        <a:cs typeface="+mn-cs"/>
      </a:defRPr>
    </a:lvl2pPr>
    <a:lvl3pPr marL="914400" algn="ctr" rtl="0" eaLnBrk="0" fontAlgn="base" hangingPunct="0">
      <a:spcBef>
        <a:spcPct val="0"/>
      </a:spcBef>
      <a:spcAft>
        <a:spcPct val="0"/>
      </a:spcAft>
      <a:defRPr sz="2000" b="1" kern="1200">
        <a:solidFill>
          <a:schemeClr val="tx1"/>
        </a:solidFill>
        <a:latin typeface="Arial" charset="0"/>
        <a:ea typeface="+mn-ea"/>
        <a:cs typeface="+mn-cs"/>
      </a:defRPr>
    </a:lvl3pPr>
    <a:lvl4pPr marL="1371600" algn="ctr" rtl="0" eaLnBrk="0" fontAlgn="base" hangingPunct="0">
      <a:spcBef>
        <a:spcPct val="0"/>
      </a:spcBef>
      <a:spcAft>
        <a:spcPct val="0"/>
      </a:spcAft>
      <a:defRPr sz="2000" b="1" kern="1200">
        <a:solidFill>
          <a:schemeClr val="tx1"/>
        </a:solidFill>
        <a:latin typeface="Arial" charset="0"/>
        <a:ea typeface="+mn-ea"/>
        <a:cs typeface="+mn-cs"/>
      </a:defRPr>
    </a:lvl4pPr>
    <a:lvl5pPr marL="1828800" algn="ctr"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9900"/>
    <a:srgbClr val="FFCC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9" autoAdjust="0"/>
    <p:restoredTop sz="86393" autoAdjust="0"/>
  </p:normalViewPr>
  <p:slideViewPr>
    <p:cSldViewPr>
      <p:cViewPr varScale="1">
        <p:scale>
          <a:sx n="97" d="100"/>
          <a:sy n="97" d="100"/>
        </p:scale>
        <p:origin x="-114"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2304"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3810" name="Rectangle 2"/>
          <p:cNvSpPr>
            <a:spLocks noGrp="1" noChangeArrowheads="1"/>
          </p:cNvSpPr>
          <p:nvPr>
            <p:ph type="hdr" sz="quarter"/>
          </p:nvPr>
        </p:nvSpPr>
        <p:spPr bwMode="auto">
          <a:xfrm>
            <a:off x="0" y="457877"/>
            <a:ext cx="7315200" cy="227517"/>
          </a:xfrm>
          <a:prstGeom prst="rect">
            <a:avLst/>
          </a:prstGeom>
          <a:noFill/>
          <a:ln w="9525">
            <a:noFill/>
            <a:miter lim="800000"/>
            <a:headEnd/>
            <a:tailEnd/>
          </a:ln>
          <a:effectLst/>
        </p:spPr>
        <p:txBody>
          <a:bodyPr vert="horz" wrap="square" lIns="91422" tIns="45712" rIns="91422" bIns="45712" numCol="1" anchor="t" anchorCtr="0" compatLnSpc="1">
            <a:prstTxWarp prst="textNoShape">
              <a:avLst/>
            </a:prstTxWarp>
          </a:bodyPr>
          <a:lstStyle>
            <a:lvl1pPr defTabSz="913685">
              <a:defRPr sz="1200" b="0" i="1">
                <a:latin typeface="Times New Roman" pitchFamily="18" charset="0"/>
              </a:defRPr>
            </a:lvl1pPr>
          </a:lstStyle>
          <a:p>
            <a:r>
              <a:rPr lang="fr-CA"/>
              <a:t>IS 240 Class Notes</a:t>
            </a:r>
            <a:endParaRPr lang="en-US"/>
          </a:p>
        </p:txBody>
      </p:sp>
      <p:sp>
        <p:nvSpPr>
          <p:cNvPr id="503812" name="Rectangle 4"/>
          <p:cNvSpPr>
            <a:spLocks noGrp="1" noChangeArrowheads="1"/>
          </p:cNvSpPr>
          <p:nvPr>
            <p:ph type="ftr" sz="quarter" idx="2"/>
          </p:nvPr>
        </p:nvSpPr>
        <p:spPr bwMode="auto">
          <a:xfrm>
            <a:off x="0" y="8915806"/>
            <a:ext cx="7315200" cy="456456"/>
          </a:xfrm>
          <a:prstGeom prst="rect">
            <a:avLst/>
          </a:prstGeom>
          <a:noFill/>
          <a:ln w="9525">
            <a:noFill/>
            <a:miter lim="800000"/>
            <a:headEnd/>
            <a:tailEnd/>
          </a:ln>
          <a:effectLst/>
        </p:spPr>
        <p:txBody>
          <a:bodyPr vert="horz" wrap="square" lIns="91422" tIns="45712" rIns="91422" bIns="45712" numCol="1" anchor="b" anchorCtr="0" compatLnSpc="1">
            <a:prstTxWarp prst="textNoShape">
              <a:avLst/>
            </a:prstTxWarp>
          </a:bodyPr>
          <a:lstStyle>
            <a:lvl1pPr defTabSz="913685">
              <a:defRPr sz="1200" b="0" i="1">
                <a:latin typeface="Times New Roman" pitchFamily="18" charset="0"/>
              </a:defRPr>
            </a:lvl1pPr>
          </a:lstStyle>
          <a:p>
            <a:r>
              <a:rPr lang="fr-CA"/>
              <a:t>Copyright © 2007 M. E. Kabay                             </a:t>
            </a:r>
            <a:fld id="{B5CCEDAC-7BAD-49DA-AF9B-F0764C87DA19}" type="slidenum">
              <a:rPr lang="en-US"/>
              <a:pPr/>
              <a:t>‹#›</a:t>
            </a:fld>
            <a:r>
              <a:rPr lang="fr-CA"/>
              <a:t>                                              All rights reserved.</a:t>
            </a:r>
            <a:endParaRPr lang="en-US"/>
          </a:p>
        </p:txBody>
      </p:sp>
    </p:spTree>
    <p:extLst>
      <p:ext uri="{BB962C8B-B14F-4D97-AF65-F5344CB8AC3E}">
        <p14:creationId xmlns:p14="http://schemas.microsoft.com/office/powerpoint/2010/main" val="3717959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219674" y="240315"/>
            <a:ext cx="4875853" cy="238892"/>
          </a:xfrm>
          <a:prstGeom prst="rect">
            <a:avLst/>
          </a:prstGeom>
          <a:noFill/>
          <a:ln w="12700">
            <a:noFill/>
            <a:miter lim="800000"/>
            <a:headEnd type="none" w="sm" len="sm"/>
            <a:tailEnd type="none" w="sm" len="sm"/>
          </a:ln>
          <a:effectLst/>
        </p:spPr>
        <p:txBody>
          <a:bodyPr vert="horz" wrap="square" lIns="96643" tIns="48322" rIns="96643" bIns="48322" numCol="1" anchor="t" anchorCtr="0" compatLnSpc="1">
            <a:prstTxWarp prst="textNoShape">
              <a:avLst/>
            </a:prstTxWarp>
          </a:bodyPr>
          <a:lstStyle>
            <a:lvl1pPr defTabSz="964840">
              <a:defRPr sz="1300" b="0" i="1">
                <a:latin typeface="Garamond" pitchFamily="18" charset="0"/>
              </a:defRPr>
            </a:lvl1pPr>
          </a:lstStyle>
          <a:p>
            <a:r>
              <a:rPr lang="en-US"/>
              <a:t>IS 340  Class Notes</a:t>
            </a:r>
          </a:p>
        </p:txBody>
      </p:sp>
      <p:sp>
        <p:nvSpPr>
          <p:cNvPr id="5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1138741" y="4571662"/>
            <a:ext cx="5037719" cy="4319971"/>
          </a:xfrm>
          <a:prstGeom prst="rect">
            <a:avLst/>
          </a:prstGeom>
          <a:noFill/>
          <a:ln w="12700">
            <a:solidFill>
              <a:schemeClr val="bg1"/>
            </a:solidFill>
            <a:miter lim="800000"/>
            <a:headEnd type="none" w="sm" len="sm"/>
            <a:tailEnd type="none" w="sm" len="sm"/>
          </a:ln>
          <a:effectLst/>
        </p:spPr>
        <p:txBody>
          <a:bodyPr vert="horz" wrap="square" lIns="96643" tIns="48322" rIns="96643" bIns="4832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1138741" y="9121994"/>
            <a:ext cx="5037719" cy="238892"/>
          </a:xfrm>
          <a:prstGeom prst="rect">
            <a:avLst/>
          </a:prstGeom>
          <a:noFill/>
          <a:ln w="12700">
            <a:noFill/>
            <a:miter lim="800000"/>
            <a:headEnd type="none" w="sm" len="sm"/>
            <a:tailEnd type="none" w="sm" len="sm"/>
          </a:ln>
          <a:effectLst/>
        </p:spPr>
        <p:txBody>
          <a:bodyPr vert="horz" wrap="square" lIns="96643" tIns="48322" rIns="96643" bIns="48322" numCol="1" anchor="b" anchorCtr="0" compatLnSpc="1">
            <a:prstTxWarp prst="textNoShape">
              <a:avLst/>
            </a:prstTxWarp>
          </a:bodyPr>
          <a:lstStyle>
            <a:lvl1pPr algn="l" defTabSz="964840">
              <a:defRPr sz="1000" b="0" i="1">
                <a:latin typeface="Garamond" pitchFamily="18" charset="0"/>
              </a:defRPr>
            </a:lvl1pPr>
          </a:lstStyle>
          <a:p>
            <a:r>
              <a:rPr lang="en-US"/>
              <a:t>Copyright © 2004 M. E. Kabay. All rights reserved.                                                                  Page </a:t>
            </a:r>
            <a:fld id="{F7EAA9D8-D51F-470D-9D38-E0B8ACA3D78C}" type="slidenum">
              <a:rPr lang="en-US"/>
              <a:pPr/>
              <a:t>‹#›</a:t>
            </a:fld>
            <a:endParaRPr lang="en-US"/>
          </a:p>
        </p:txBody>
      </p:sp>
    </p:spTree>
    <p:extLst>
      <p:ext uri="{BB962C8B-B14F-4D97-AF65-F5344CB8AC3E}">
        <p14:creationId xmlns:p14="http://schemas.microsoft.com/office/powerpoint/2010/main" val="548036470"/>
      </p:ext>
    </p:extLst>
  </p:cSld>
  <p:clrMap bg1="lt1" tx1="dk1" bg2="lt2" tx2="dk2" accent1="accent1" accent2="accent2" accent3="accent3" accent4="accent4" accent5="accent5" accent6="accent6" hlink="hlink" folHlink="folHlink"/>
  <p:hf hdr="0" dt="0"/>
  <p:notesStyle>
    <a:lvl1pPr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1pPr>
    <a:lvl2pPr marL="1143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2pPr>
    <a:lvl3pPr marL="2286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3pPr>
    <a:lvl4pPr marL="3429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4pPr>
    <a:lvl5pPr marL="4572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D4252D60-5A05-4C2C-B902-60A8A0236C4A}"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1138741" y="4964128"/>
            <a:ext cx="5037719" cy="3927505"/>
          </a:xfrm>
          <a:ln>
            <a:headEnd/>
            <a:tailEnd/>
          </a:ln>
        </p:spPr>
        <p:txBody>
          <a:bodyPr/>
          <a:lstStyle/>
          <a:p>
            <a:pPr algn="ctr"/>
            <a:r>
              <a:rPr lang="en-US" sz="1800" b="1" dirty="0"/>
              <a:t>Class Notes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CBA04AC7-9772-4051-AA34-DE252205B761}" type="slidenum">
              <a:rPr lang="en-US"/>
              <a:pPr/>
              <a:t>10</a:t>
            </a:fld>
            <a:endParaRPr lang="en-US"/>
          </a:p>
        </p:txBody>
      </p:sp>
      <p:sp>
        <p:nvSpPr>
          <p:cNvPr id="1153026" name="Rectangle 2"/>
          <p:cNvSpPr>
            <a:spLocks noGrp="1" noRot="1" noChangeAspect="1" noChangeArrowheads="1" noTextEdit="1"/>
          </p:cNvSpPr>
          <p:nvPr>
            <p:ph type="sldImg"/>
          </p:nvPr>
        </p:nvSpPr>
        <p:spPr>
          <a:xfrm>
            <a:off x="1263650" y="719138"/>
            <a:ext cx="4789488" cy="3594100"/>
          </a:xfrm>
          <a:ln/>
        </p:spPr>
      </p:sp>
      <p:sp>
        <p:nvSpPr>
          <p:cNvPr id="1153027"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8E6CBA95-96C5-4C81-B9F4-C24FB7F54B58}" type="slidenum">
              <a:rPr lang="en-US"/>
              <a:pPr/>
              <a:t>11</a:t>
            </a:fld>
            <a:endParaRPr lang="en-US"/>
          </a:p>
        </p:txBody>
      </p:sp>
      <p:sp>
        <p:nvSpPr>
          <p:cNvPr id="1155074" name="Rectangle 2"/>
          <p:cNvSpPr>
            <a:spLocks noGrp="1" noRot="1" noChangeAspect="1" noChangeArrowheads="1" noTextEdit="1"/>
          </p:cNvSpPr>
          <p:nvPr>
            <p:ph type="sldImg"/>
          </p:nvPr>
        </p:nvSpPr>
        <p:spPr>
          <a:xfrm>
            <a:off x="1263650" y="719138"/>
            <a:ext cx="4789488" cy="3594100"/>
          </a:xfrm>
          <a:ln/>
        </p:spPr>
      </p:sp>
      <p:sp>
        <p:nvSpPr>
          <p:cNvPr id="1155075"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1DB02D01-AC08-443B-8966-3F2733A0E891}" type="slidenum">
              <a:rPr lang="en-US"/>
              <a:pPr/>
              <a:t>12</a:t>
            </a:fld>
            <a:endParaRPr lang="en-US"/>
          </a:p>
        </p:txBody>
      </p:sp>
      <p:sp>
        <p:nvSpPr>
          <p:cNvPr id="1157122" name="Rectangle 2"/>
          <p:cNvSpPr>
            <a:spLocks noGrp="1" noRot="1" noChangeAspect="1" noChangeArrowheads="1" noTextEdit="1"/>
          </p:cNvSpPr>
          <p:nvPr>
            <p:ph type="sldImg"/>
          </p:nvPr>
        </p:nvSpPr>
        <p:spPr>
          <a:xfrm>
            <a:off x="1263650" y="719138"/>
            <a:ext cx="4789488" cy="3594100"/>
          </a:xfrm>
          <a:ln/>
        </p:spPr>
      </p:sp>
      <p:sp>
        <p:nvSpPr>
          <p:cNvPr id="1157123"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82480FB5-0CDC-46C9-A2A7-DDD26330F028}" type="slidenum">
              <a:rPr lang="en-US"/>
              <a:pPr/>
              <a:t>13</a:t>
            </a:fld>
            <a:endParaRPr lang="en-US"/>
          </a:p>
        </p:txBody>
      </p:sp>
      <p:sp>
        <p:nvSpPr>
          <p:cNvPr id="1159170" name="Rectangle 2"/>
          <p:cNvSpPr>
            <a:spLocks noGrp="1" noRot="1" noChangeAspect="1" noChangeArrowheads="1" noTextEdit="1"/>
          </p:cNvSpPr>
          <p:nvPr>
            <p:ph type="sldImg"/>
          </p:nvPr>
        </p:nvSpPr>
        <p:spPr>
          <a:xfrm>
            <a:off x="1263650" y="719138"/>
            <a:ext cx="4789488" cy="3594100"/>
          </a:xfrm>
          <a:ln/>
        </p:spPr>
      </p:sp>
      <p:sp>
        <p:nvSpPr>
          <p:cNvPr id="1159171"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BF389BC3-794E-45FE-A655-8BF1983D7E00}" type="slidenum">
              <a:rPr lang="en-US"/>
              <a:pPr/>
              <a:t>14</a:t>
            </a:fld>
            <a:endParaRPr lang="en-US"/>
          </a:p>
        </p:txBody>
      </p:sp>
      <p:sp>
        <p:nvSpPr>
          <p:cNvPr id="1161218" name="Rectangle 2"/>
          <p:cNvSpPr>
            <a:spLocks noGrp="1" noRot="1" noChangeAspect="1" noChangeArrowheads="1" noTextEdit="1"/>
          </p:cNvSpPr>
          <p:nvPr>
            <p:ph type="sldImg"/>
          </p:nvPr>
        </p:nvSpPr>
        <p:spPr>
          <a:xfrm>
            <a:off x="1263650" y="719138"/>
            <a:ext cx="4789488" cy="3594100"/>
          </a:xfrm>
          <a:ln/>
        </p:spPr>
      </p:sp>
      <p:sp>
        <p:nvSpPr>
          <p:cNvPr id="1161219"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2700DB57-CD4F-482F-A7B1-E48EAE4A7863}" type="slidenum">
              <a:rPr lang="en-US"/>
              <a:pPr/>
              <a:t>15</a:t>
            </a:fld>
            <a:endParaRPr lang="en-US"/>
          </a:p>
        </p:txBody>
      </p:sp>
      <p:sp>
        <p:nvSpPr>
          <p:cNvPr id="1163266" name="Rectangle 2"/>
          <p:cNvSpPr>
            <a:spLocks noGrp="1" noRot="1" noChangeAspect="1" noChangeArrowheads="1" noTextEdit="1"/>
          </p:cNvSpPr>
          <p:nvPr>
            <p:ph type="sldImg"/>
          </p:nvPr>
        </p:nvSpPr>
        <p:spPr>
          <a:xfrm>
            <a:off x="1263650" y="719138"/>
            <a:ext cx="4789488" cy="3594100"/>
          </a:xfrm>
          <a:ln/>
        </p:spPr>
      </p:sp>
      <p:sp>
        <p:nvSpPr>
          <p:cNvPr id="1163267"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5B7DA38-101D-4D5B-8DB1-A7F700F9255D}" type="slidenum">
              <a:rPr lang="en-US"/>
              <a:pPr/>
              <a:t>16</a:t>
            </a:fld>
            <a:endParaRPr lang="en-US"/>
          </a:p>
        </p:txBody>
      </p:sp>
      <p:sp>
        <p:nvSpPr>
          <p:cNvPr id="1175554" name="Rectangle 2"/>
          <p:cNvSpPr>
            <a:spLocks noGrp="1" noRot="1" noChangeAspect="1" noChangeArrowheads="1" noTextEdit="1"/>
          </p:cNvSpPr>
          <p:nvPr>
            <p:ph type="sldImg"/>
          </p:nvPr>
        </p:nvSpPr>
        <p:spPr>
          <a:xfrm>
            <a:off x="1263650" y="719138"/>
            <a:ext cx="4789488" cy="3594100"/>
          </a:xfrm>
          <a:ln/>
        </p:spPr>
      </p:sp>
      <p:sp>
        <p:nvSpPr>
          <p:cNvPr id="1175555"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B995152-9AA2-4CCE-A56B-6B62EA3A73B5}" type="slidenum">
              <a:rPr lang="en-US"/>
              <a:pPr/>
              <a:t>17</a:t>
            </a:fld>
            <a:endParaRPr lang="en-US"/>
          </a:p>
        </p:txBody>
      </p:sp>
      <p:sp>
        <p:nvSpPr>
          <p:cNvPr id="743426" name="Rectangle 2"/>
          <p:cNvSpPr>
            <a:spLocks noGrp="1" noRot="1" noChangeAspect="1" noChangeArrowheads="1" noTextEdit="1"/>
          </p:cNvSpPr>
          <p:nvPr>
            <p:ph type="sldImg"/>
          </p:nvPr>
        </p:nvSpPr>
        <p:spPr>
          <a:ln/>
        </p:spPr>
      </p:sp>
      <p:sp>
        <p:nvSpPr>
          <p:cNvPr id="743427" name="Rectangle 3"/>
          <p:cNvSpPr>
            <a:spLocks noGrp="1" noChangeArrowheads="1"/>
          </p:cNvSpPr>
          <p:nvPr>
            <p:ph type="body" idx="1"/>
          </p:nvPr>
        </p:nvSpPr>
        <p:spPr>
          <a:ln>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23DBA68E-4D96-46BE-A3B6-77CDC53B07A7}" type="slidenum">
              <a:rPr lang="en-US"/>
              <a:pPr/>
              <a:t>2</a:t>
            </a:fld>
            <a:endParaRPr lang="en-US"/>
          </a:p>
        </p:txBody>
      </p:sp>
      <p:sp>
        <p:nvSpPr>
          <p:cNvPr id="1136642" name="Rectangle 2"/>
          <p:cNvSpPr>
            <a:spLocks noGrp="1" noRot="1" noChangeAspect="1" noChangeArrowheads="1" noTextEdit="1"/>
          </p:cNvSpPr>
          <p:nvPr>
            <p:ph type="sldImg"/>
          </p:nvPr>
        </p:nvSpPr>
        <p:spPr>
          <a:xfrm>
            <a:off x="1263650" y="719138"/>
            <a:ext cx="4789488" cy="3594100"/>
          </a:xfrm>
          <a:ln/>
        </p:spPr>
      </p:sp>
      <p:sp>
        <p:nvSpPr>
          <p:cNvPr id="1136643"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007DE27B-D56F-438A-AE48-0BF50E05BB6B}" type="slidenum">
              <a:rPr lang="en-US"/>
              <a:pPr/>
              <a:t>3</a:t>
            </a:fld>
            <a:endParaRPr lang="en-US"/>
          </a:p>
        </p:txBody>
      </p:sp>
      <p:sp>
        <p:nvSpPr>
          <p:cNvPr id="1138690" name="Rectangle 2"/>
          <p:cNvSpPr>
            <a:spLocks noGrp="1" noRot="1" noChangeAspect="1" noChangeArrowheads="1" noTextEdit="1"/>
          </p:cNvSpPr>
          <p:nvPr>
            <p:ph type="sldImg"/>
          </p:nvPr>
        </p:nvSpPr>
        <p:spPr>
          <a:xfrm>
            <a:off x="1263650" y="719138"/>
            <a:ext cx="4789488" cy="3594100"/>
          </a:xfrm>
          <a:ln/>
        </p:spPr>
      </p:sp>
      <p:sp>
        <p:nvSpPr>
          <p:cNvPr id="1138691"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280D34F-7620-440F-BF99-8224EAB7549E}" type="slidenum">
              <a:rPr lang="en-US"/>
              <a:pPr/>
              <a:t>4</a:t>
            </a:fld>
            <a:endParaRPr lang="en-US"/>
          </a:p>
        </p:txBody>
      </p:sp>
      <p:sp>
        <p:nvSpPr>
          <p:cNvPr id="1140738" name="Rectangle 2"/>
          <p:cNvSpPr>
            <a:spLocks noGrp="1" noRot="1" noChangeAspect="1" noChangeArrowheads="1" noTextEdit="1"/>
          </p:cNvSpPr>
          <p:nvPr>
            <p:ph type="sldImg"/>
          </p:nvPr>
        </p:nvSpPr>
        <p:spPr>
          <a:xfrm>
            <a:off x="1263650" y="719138"/>
            <a:ext cx="4789488" cy="3594100"/>
          </a:xfrm>
          <a:ln/>
        </p:spPr>
      </p:sp>
      <p:sp>
        <p:nvSpPr>
          <p:cNvPr id="1140739"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BAFF597E-ADF1-4116-B359-E8389DC97853}" type="slidenum">
              <a:rPr lang="en-US"/>
              <a:pPr/>
              <a:t>5</a:t>
            </a:fld>
            <a:endParaRPr lang="en-US"/>
          </a:p>
        </p:txBody>
      </p:sp>
      <p:sp>
        <p:nvSpPr>
          <p:cNvPr id="1142786" name="Rectangle 2"/>
          <p:cNvSpPr>
            <a:spLocks noGrp="1" noRot="1" noChangeAspect="1" noChangeArrowheads="1" noTextEdit="1"/>
          </p:cNvSpPr>
          <p:nvPr>
            <p:ph type="sldImg"/>
          </p:nvPr>
        </p:nvSpPr>
        <p:spPr>
          <a:xfrm>
            <a:off x="1263650" y="719138"/>
            <a:ext cx="4789488" cy="3594100"/>
          </a:xfrm>
          <a:ln/>
        </p:spPr>
      </p:sp>
      <p:sp>
        <p:nvSpPr>
          <p:cNvPr id="1142787"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EEF9BCFA-82F7-4BF0-AE74-8B8631117F79}" type="slidenum">
              <a:rPr lang="en-US"/>
              <a:pPr/>
              <a:t>6</a:t>
            </a:fld>
            <a:endParaRPr lang="en-US"/>
          </a:p>
        </p:txBody>
      </p:sp>
      <p:sp>
        <p:nvSpPr>
          <p:cNvPr id="1144834" name="Rectangle 2"/>
          <p:cNvSpPr>
            <a:spLocks noGrp="1" noRot="1" noChangeAspect="1" noChangeArrowheads="1" noTextEdit="1"/>
          </p:cNvSpPr>
          <p:nvPr>
            <p:ph type="sldImg"/>
          </p:nvPr>
        </p:nvSpPr>
        <p:spPr>
          <a:xfrm>
            <a:off x="1263650" y="719138"/>
            <a:ext cx="4789488" cy="3594100"/>
          </a:xfrm>
          <a:ln/>
        </p:spPr>
      </p:sp>
      <p:sp>
        <p:nvSpPr>
          <p:cNvPr id="1144835"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B4CEACDC-28AF-4F01-AFDE-506C4F6CEFFC}" type="slidenum">
              <a:rPr lang="en-US"/>
              <a:pPr/>
              <a:t>7</a:t>
            </a:fld>
            <a:endParaRPr lang="en-US"/>
          </a:p>
        </p:txBody>
      </p:sp>
      <p:sp>
        <p:nvSpPr>
          <p:cNvPr id="1146882" name="Rectangle 2"/>
          <p:cNvSpPr>
            <a:spLocks noGrp="1" noRot="1" noChangeAspect="1" noChangeArrowheads="1" noTextEdit="1"/>
          </p:cNvSpPr>
          <p:nvPr>
            <p:ph type="sldImg"/>
          </p:nvPr>
        </p:nvSpPr>
        <p:spPr>
          <a:xfrm>
            <a:off x="1263650" y="719138"/>
            <a:ext cx="4789488" cy="3594100"/>
          </a:xfrm>
          <a:ln/>
        </p:spPr>
      </p:sp>
      <p:sp>
        <p:nvSpPr>
          <p:cNvPr id="1146883"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25EDFC3-912B-4A81-A583-CB521A9106BF}" type="slidenum">
              <a:rPr lang="en-US"/>
              <a:pPr/>
              <a:t>8</a:t>
            </a:fld>
            <a:endParaRPr lang="en-US"/>
          </a:p>
        </p:txBody>
      </p:sp>
      <p:sp>
        <p:nvSpPr>
          <p:cNvPr id="1148930" name="Rectangle 2"/>
          <p:cNvSpPr>
            <a:spLocks noGrp="1" noRot="1" noChangeAspect="1" noChangeArrowheads="1" noTextEdit="1"/>
          </p:cNvSpPr>
          <p:nvPr>
            <p:ph type="sldImg"/>
          </p:nvPr>
        </p:nvSpPr>
        <p:spPr>
          <a:xfrm>
            <a:off x="1263650" y="719138"/>
            <a:ext cx="4789488" cy="3594100"/>
          </a:xfrm>
          <a:ln/>
        </p:spPr>
      </p:sp>
      <p:sp>
        <p:nvSpPr>
          <p:cNvPr id="1148931"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D4035066-12A9-4256-8A4B-F0A31E184CB5}" type="slidenum">
              <a:rPr lang="en-US"/>
              <a:pPr/>
              <a:t>9</a:t>
            </a:fld>
            <a:endParaRPr lang="en-US"/>
          </a:p>
        </p:txBody>
      </p:sp>
      <p:sp>
        <p:nvSpPr>
          <p:cNvPr id="1150978" name="Rectangle 2"/>
          <p:cNvSpPr>
            <a:spLocks noGrp="1" noRot="1" noChangeAspect="1" noChangeArrowheads="1" noTextEdit="1"/>
          </p:cNvSpPr>
          <p:nvPr>
            <p:ph type="sldImg"/>
          </p:nvPr>
        </p:nvSpPr>
        <p:spPr>
          <a:xfrm>
            <a:off x="1263650" y="719138"/>
            <a:ext cx="4789488" cy="3594100"/>
          </a:xfrm>
          <a:ln/>
        </p:spPr>
      </p:sp>
      <p:sp>
        <p:nvSpPr>
          <p:cNvPr id="1150979" name="Rectangle 3"/>
          <p:cNvSpPr>
            <a:spLocks noGrp="1" noChangeArrowheads="1"/>
          </p:cNvSpPr>
          <p:nvPr>
            <p:ph type="body" idx="1"/>
          </p:nvPr>
        </p:nvSpPr>
        <p:spPr>
          <a:xfrm>
            <a:off x="968356" y="4560286"/>
            <a:ext cx="5378489" cy="4328503"/>
          </a:xfrm>
          <a:ln>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52400"/>
            <a:ext cx="17907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90600" y="152400"/>
            <a:ext cx="52197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D00"/>
        </a:solidFill>
        <a:effectLst/>
      </p:bgPr>
    </p:bg>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bwMode="auto">
          <a:xfrm>
            <a:off x="990600" y="152400"/>
            <a:ext cx="71628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SLIDE TITLE</a:t>
            </a:r>
          </a:p>
        </p:txBody>
      </p:sp>
      <p:sp>
        <p:nvSpPr>
          <p:cNvPr id="889859" name="Rectangle 3"/>
          <p:cNvSpPr>
            <a:spLocks noGrp="1" noChangeArrowheads="1"/>
          </p:cNvSpPr>
          <p:nvPr>
            <p:ph type="body" idx="1"/>
          </p:nvPr>
        </p:nvSpPr>
        <p:spPr bwMode="auto">
          <a:xfrm>
            <a:off x="990600" y="1676400"/>
            <a:ext cx="7162800" cy="46482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
        <p:nvSpPr>
          <p:cNvPr id="889860" name="Rectangle 4"/>
          <p:cNvSpPr>
            <a:spLocks noChangeArrowheads="1"/>
          </p:cNvSpPr>
          <p:nvPr/>
        </p:nvSpPr>
        <p:spPr bwMode="auto">
          <a:xfrm>
            <a:off x="0" y="6494463"/>
            <a:ext cx="460375" cy="363537"/>
          </a:xfrm>
          <a:prstGeom prst="rect">
            <a:avLst/>
          </a:prstGeom>
          <a:noFill/>
          <a:ln w="12700">
            <a:noFill/>
            <a:miter lim="800000"/>
            <a:headEnd/>
            <a:tailEnd/>
          </a:ln>
          <a:effectLst/>
        </p:spPr>
        <p:txBody>
          <a:bodyPr wrap="none" lIns="90488" tIns="44450" rIns="90488" bIns="44450">
            <a:spAutoFit/>
          </a:bodyPr>
          <a:lstStyle/>
          <a:p>
            <a:pPr algn="l"/>
            <a:fld id="{BFA75793-7454-43ED-84D7-CB2A9B0EE622}" type="slidenum">
              <a:rPr lang="en-US" sz="1800"/>
              <a:pPr algn="l"/>
              <a:t>‹#›</a:t>
            </a:fld>
            <a:endParaRPr lang="en-US" sz="1800"/>
          </a:p>
        </p:txBody>
      </p:sp>
      <p:sp>
        <p:nvSpPr>
          <p:cNvPr id="889861" name="Text Box 5"/>
          <p:cNvSpPr txBox="1">
            <a:spLocks noChangeArrowheads="1"/>
          </p:cNvSpPr>
          <p:nvPr/>
        </p:nvSpPr>
        <p:spPr bwMode="auto">
          <a:xfrm>
            <a:off x="8839200" y="152400"/>
            <a:ext cx="184150" cy="457200"/>
          </a:xfrm>
          <a:prstGeom prst="rect">
            <a:avLst/>
          </a:prstGeom>
          <a:noFill/>
          <a:ln w="12700">
            <a:noFill/>
            <a:miter lim="800000"/>
            <a:headEnd type="none" w="sm" len="sm"/>
            <a:tailEnd type="none" w="sm" len="sm"/>
          </a:ln>
          <a:effectLst/>
        </p:spPr>
        <p:txBody>
          <a:bodyPr wrap="none">
            <a:spAutoFit/>
          </a:bodyPr>
          <a:lstStyle/>
          <a:p>
            <a:pPr algn="l"/>
            <a:endParaRPr lang="en-US" sz="2400" b="0">
              <a:latin typeface="Times New Roman" pitchFamily="18" charset="0"/>
            </a:endParaRPr>
          </a:p>
        </p:txBody>
      </p:sp>
      <p:sp>
        <p:nvSpPr>
          <p:cNvPr id="889863" name="Text Box 7"/>
          <p:cNvSpPr txBox="1">
            <a:spLocks noChangeArrowheads="1"/>
          </p:cNvSpPr>
          <p:nvPr/>
        </p:nvSpPr>
        <p:spPr bwMode="auto">
          <a:xfrm>
            <a:off x="3030538" y="6643688"/>
            <a:ext cx="3167855" cy="215444"/>
          </a:xfrm>
          <a:prstGeom prst="rect">
            <a:avLst/>
          </a:prstGeom>
          <a:noFill/>
          <a:ln w="12700">
            <a:noFill/>
            <a:miter lim="800000"/>
            <a:headEnd type="none" w="sm" len="sm"/>
            <a:tailEnd type="none" w="sm" len="sm"/>
          </a:ln>
          <a:effectLst/>
        </p:spPr>
        <p:txBody>
          <a:bodyPr wrap="none">
            <a:spAutoFit/>
          </a:bodyPr>
          <a:lstStyle/>
          <a:p>
            <a:pPr algn="l"/>
            <a:r>
              <a:rPr lang="en-US" sz="800" b="0" i="1" dirty="0"/>
              <a:t>Copyright © 2010 Jerry Post &amp; M. E. Kabay.  All rights reserved.</a:t>
            </a:r>
          </a:p>
        </p:txBody>
      </p:sp>
      <p:pic>
        <p:nvPicPr>
          <p:cNvPr id="889866" name="Picture 10" descr="NWU_2c_stacked_logo"/>
          <p:cNvPicPr>
            <a:picLocks noChangeAspect="1" noChangeArrowheads="1"/>
          </p:cNvPicPr>
          <p:nvPr/>
        </p:nvPicPr>
        <p:blipFill>
          <a:blip r:embed="rId13" cstate="print"/>
          <a:srcRect/>
          <a:stretch>
            <a:fillRect/>
          </a:stretch>
        </p:blipFill>
        <p:spPr bwMode="auto">
          <a:xfrm>
            <a:off x="7696200" y="0"/>
            <a:ext cx="1447800" cy="1265238"/>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7575" rtl="0" eaLnBrk="0" fontAlgn="base" hangingPunct="0">
        <a:lnSpc>
          <a:spcPct val="90000"/>
        </a:lnSpc>
        <a:spcBef>
          <a:spcPct val="0"/>
        </a:spcBef>
        <a:spcAft>
          <a:spcPct val="0"/>
        </a:spcAft>
        <a:defRPr sz="3600" b="1">
          <a:solidFill>
            <a:srgbClr val="800000"/>
          </a:solidFill>
          <a:latin typeface="+mj-lt"/>
          <a:ea typeface="+mj-ea"/>
          <a:cs typeface="+mj-cs"/>
        </a:defRPr>
      </a:lvl1pPr>
      <a:lvl2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2pPr>
      <a:lvl3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3pPr>
      <a:lvl4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4pPr>
      <a:lvl5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5pPr>
      <a:lvl6pPr marL="4572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6pPr>
      <a:lvl7pPr marL="9144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7pPr>
      <a:lvl8pPr marL="13716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8pPr>
      <a:lvl9pPr marL="18288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9pPr>
    </p:titleStyle>
    <p:bodyStyle>
      <a:lvl1pPr marL="285750" indent="-285750" algn="l" rtl="0" eaLnBrk="0" fontAlgn="base" hangingPunct="0">
        <a:lnSpc>
          <a:spcPct val="90000"/>
        </a:lnSpc>
        <a:spcBef>
          <a:spcPct val="30000"/>
        </a:spcBef>
        <a:spcAft>
          <a:spcPct val="0"/>
        </a:spcAft>
        <a:buClr>
          <a:schemeClr val="tx1"/>
        </a:buClr>
        <a:buFont typeface="Wingdings" pitchFamily="2" charset="2"/>
        <a:buChar char="Ø"/>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Clr>
          <a:schemeClr val="tx1"/>
        </a:buClr>
        <a:buSzPct val="85000"/>
        <a:buFont typeface="Wingdings" pitchFamily="2" charset="2"/>
        <a:buChar char="q"/>
        <a:defRPr sz="2400" b="1">
          <a:solidFill>
            <a:schemeClr val="tx1"/>
          </a:solidFill>
          <a:latin typeface="+mn-lt"/>
        </a:defRPr>
      </a:lvl2pPr>
      <a:lvl3pPr marL="1143000" indent="-228600" algn="l" rtl="0" eaLnBrk="0" fontAlgn="base" hangingPunct="0">
        <a:lnSpc>
          <a:spcPct val="90000"/>
        </a:lnSpc>
        <a:spcBef>
          <a:spcPct val="30000"/>
        </a:spcBef>
        <a:spcAft>
          <a:spcPct val="0"/>
        </a:spcAft>
        <a:buClr>
          <a:schemeClr val="tx1"/>
        </a:buClr>
        <a:buSzPct val="100000"/>
        <a:buFont typeface="Wingdings" pitchFamily="2" charset="2"/>
        <a:buChar char="ü"/>
        <a:defRPr sz="2400" b="1">
          <a:solidFill>
            <a:schemeClr val="tx1"/>
          </a:solidFill>
          <a:latin typeface="+mn-lt"/>
        </a:defRPr>
      </a:lvl3pPr>
      <a:lvl4pPr marL="1543050" indent="-171450" algn="l" rtl="0" eaLnBrk="0" fontAlgn="base" hangingPunct="0">
        <a:lnSpc>
          <a:spcPct val="90000"/>
        </a:lnSpc>
        <a:spcBef>
          <a:spcPct val="30000"/>
        </a:spcBef>
        <a:spcAft>
          <a:spcPct val="0"/>
        </a:spcAft>
        <a:buClr>
          <a:schemeClr val="tx1"/>
        </a:buClr>
        <a:buSzPct val="100000"/>
        <a:buFont typeface="Wingdings" pitchFamily="2" charset="2"/>
        <a:buChar char="§"/>
        <a:defRPr sz="2400" b="1">
          <a:solidFill>
            <a:schemeClr val="tx1"/>
          </a:solidFill>
          <a:latin typeface="+mn-lt"/>
        </a:defRPr>
      </a:lvl4pPr>
      <a:lvl5pPr marL="20002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5pPr>
      <a:lvl6pPr marL="24574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6pPr>
      <a:lvl7pPr marL="29146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7pPr>
      <a:lvl8pPr marL="33718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8pPr>
      <a:lvl9pPr marL="38290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ekabay@norwich.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0" y="609600"/>
            <a:ext cx="9144000" cy="2819400"/>
          </a:xfrm>
        </p:spPr>
        <p:txBody>
          <a:bodyPr/>
          <a:lstStyle/>
          <a:p>
            <a:pPr algn="ctr"/>
            <a:r>
              <a:rPr lang="en-US" sz="9600"/>
              <a:t>Queries: </a:t>
            </a:r>
            <a:br>
              <a:rPr lang="en-US" sz="9600"/>
            </a:br>
            <a:r>
              <a:rPr lang="en-US" sz="9600"/>
              <a:t>Part 2 of 2</a:t>
            </a:r>
          </a:p>
        </p:txBody>
      </p:sp>
      <p:sp>
        <p:nvSpPr>
          <p:cNvPr id="6149" name="Rectangle 5"/>
          <p:cNvSpPr>
            <a:spLocks noGrp="1" noChangeArrowheads="1"/>
          </p:cNvSpPr>
          <p:nvPr>
            <p:ph type="body" idx="1"/>
          </p:nvPr>
        </p:nvSpPr>
        <p:spPr>
          <a:xfrm>
            <a:off x="0" y="3429000"/>
            <a:ext cx="9144000" cy="3048000"/>
          </a:xfrm>
        </p:spPr>
        <p:txBody>
          <a:bodyPr/>
          <a:lstStyle/>
          <a:p>
            <a:pPr algn="ctr">
              <a:buFont typeface="Wingdings" pitchFamily="2" charset="2"/>
              <a:buNone/>
            </a:pPr>
            <a:r>
              <a:rPr lang="en-US" sz="4000" dirty="0"/>
              <a:t>IS240 – DBMS</a:t>
            </a:r>
          </a:p>
          <a:p>
            <a:pPr algn="ctr">
              <a:buFont typeface="Wingdings" pitchFamily="2" charset="2"/>
              <a:buNone/>
            </a:pPr>
            <a:r>
              <a:rPr lang="en-US" sz="3600" dirty="0"/>
              <a:t>Lecture # 7 – 2010-02-22</a:t>
            </a:r>
          </a:p>
          <a:p>
            <a:pPr algn="ctr">
              <a:buFont typeface="Wingdings" pitchFamily="2" charset="2"/>
              <a:buNone/>
            </a:pPr>
            <a:r>
              <a:rPr lang="en-US" dirty="0"/>
              <a:t>M. E. Kabay, PhD, CISSP-ISSMP</a:t>
            </a:r>
          </a:p>
          <a:p>
            <a:pPr algn="ctr">
              <a:buFont typeface="Wingdings" pitchFamily="2" charset="2"/>
              <a:buNone/>
            </a:pPr>
            <a:r>
              <a:rPr lang="en-US" sz="2000" dirty="0"/>
              <a:t>Assoc. Prof. Information Assurance</a:t>
            </a:r>
            <a:br>
              <a:rPr lang="en-US" sz="2000" dirty="0"/>
            </a:br>
            <a:r>
              <a:rPr lang="en-US" sz="2000" dirty="0"/>
              <a:t>School of Business &amp; Management, Norwich University </a:t>
            </a:r>
          </a:p>
          <a:p>
            <a:pPr algn="ctr">
              <a:buFont typeface="Wingdings" pitchFamily="2" charset="2"/>
              <a:buNone/>
            </a:pPr>
            <a:r>
              <a:rPr lang="en-US" sz="2000" dirty="0">
                <a:hlinkClick r:id="rId3"/>
              </a:rPr>
              <a:t>mailto:mekabay@</a:t>
            </a:r>
            <a:r>
              <a:rPr lang="en-US" sz="2000" dirty="0"/>
              <a:t>gmail.com                                   V: 802.479.7937</a:t>
            </a:r>
          </a:p>
          <a:p>
            <a:pPr algn="ctr">
              <a:buFont typeface="Wingdings" pitchFamily="2" charset="2"/>
              <a:buNone/>
            </a:pPr>
            <a:endParaRPr lang="en-US" sz="2000" dirty="0"/>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2002" name="Rectangle 2"/>
          <p:cNvSpPr>
            <a:spLocks noGrp="1" noChangeArrowheads="1"/>
          </p:cNvSpPr>
          <p:nvPr>
            <p:ph type="title"/>
          </p:nvPr>
        </p:nvSpPr>
        <p:spPr>
          <a:noFill/>
          <a:ln/>
        </p:spPr>
        <p:txBody>
          <a:bodyPr lIns="92075" tIns="46038" rIns="92075" bIns="46038"/>
          <a:lstStyle/>
          <a:p>
            <a:pPr defTabSz="914400"/>
            <a:r>
              <a:rPr lang="en-US"/>
              <a:t>Joining Tables (Hints)</a:t>
            </a:r>
          </a:p>
        </p:txBody>
      </p:sp>
      <p:sp>
        <p:nvSpPr>
          <p:cNvPr id="1152003" name="Rectangle 3"/>
          <p:cNvSpPr>
            <a:spLocks noGrp="1" noChangeArrowheads="1"/>
          </p:cNvSpPr>
          <p:nvPr>
            <p:ph type="body" sz="half" idx="1"/>
          </p:nvPr>
        </p:nvSpPr>
        <p:spPr>
          <a:xfrm>
            <a:off x="990600" y="1066800"/>
            <a:ext cx="3581400" cy="5257800"/>
          </a:xfrm>
          <a:noFill/>
          <a:ln/>
        </p:spPr>
        <p:txBody>
          <a:bodyPr lIns="92075" tIns="46038" rIns="92075" bIns="46038"/>
          <a:lstStyle/>
          <a:p>
            <a:pPr marL="342900" indent="-342900"/>
            <a:r>
              <a:rPr lang="en-US" sz="1800"/>
              <a:t>Build Relationships First</a:t>
            </a:r>
          </a:p>
          <a:p>
            <a:pPr marL="742950" lvl="1" indent="-285750"/>
            <a:r>
              <a:rPr lang="en-US" sz="1800"/>
              <a:t>Drag and drop</a:t>
            </a:r>
          </a:p>
          <a:p>
            <a:pPr marL="742950" lvl="1" indent="-285750"/>
            <a:r>
              <a:rPr lang="en-US" sz="1800"/>
              <a:t>From one side to many side</a:t>
            </a:r>
          </a:p>
          <a:p>
            <a:pPr marL="342900" indent="-342900"/>
            <a:r>
              <a:rPr lang="en-US" sz="1800"/>
              <a:t>Avoid multiple ties between tables</a:t>
            </a:r>
          </a:p>
          <a:p>
            <a:pPr marL="342900" indent="-342900"/>
            <a:r>
              <a:rPr lang="en-US" sz="1800"/>
              <a:t>SQL</a:t>
            </a:r>
          </a:p>
          <a:p>
            <a:pPr marL="742950" lvl="1" indent="-285750"/>
            <a:r>
              <a:rPr lang="en-US" sz="1800"/>
              <a:t>FROM Table1</a:t>
            </a:r>
          </a:p>
          <a:p>
            <a:pPr marL="742950" lvl="1" indent="-285750"/>
            <a:r>
              <a:rPr lang="en-US" sz="1800"/>
              <a:t>INNER JOIN Table2</a:t>
            </a:r>
          </a:p>
          <a:p>
            <a:pPr marL="742950" lvl="1" indent="-285750"/>
            <a:r>
              <a:rPr lang="en-US" sz="1800"/>
              <a:t>ON Table1.ColA = Table2.ColB</a:t>
            </a:r>
          </a:p>
          <a:p>
            <a:pPr marL="342900" indent="-342900"/>
            <a:r>
              <a:rPr lang="en-US" sz="1800"/>
              <a:t>Join columns are often keys, but they can be any columns--as long as the domains (types of data) match.</a:t>
            </a:r>
          </a:p>
        </p:txBody>
      </p:sp>
      <p:sp>
        <p:nvSpPr>
          <p:cNvPr id="1152004" name="Rectangle 4"/>
          <p:cNvSpPr>
            <a:spLocks noGrp="1" noChangeArrowheads="1"/>
          </p:cNvSpPr>
          <p:nvPr>
            <p:ph type="body" sz="half" idx="2"/>
          </p:nvPr>
        </p:nvSpPr>
        <p:spPr>
          <a:xfrm>
            <a:off x="4641850" y="1066800"/>
            <a:ext cx="4273550" cy="5257800"/>
          </a:xfrm>
          <a:noFill/>
          <a:ln/>
        </p:spPr>
        <p:txBody>
          <a:bodyPr lIns="92075" tIns="46038" rIns="92075" bIns="46038"/>
          <a:lstStyle/>
          <a:p>
            <a:pPr marL="342900" indent="-342900"/>
            <a:r>
              <a:rPr lang="en-US" sz="2000"/>
              <a:t>Multiple Tables</a:t>
            </a:r>
          </a:p>
          <a:p>
            <a:pPr marL="742950" lvl="1" indent="-285750"/>
            <a:r>
              <a:rPr lang="en-US" sz="2000"/>
              <a:t>FROM (Table1</a:t>
            </a:r>
          </a:p>
          <a:p>
            <a:pPr marL="742950" lvl="1" indent="-285750"/>
            <a:r>
              <a:rPr lang="en-US" sz="2000"/>
              <a:t>INNER JOIN Table2</a:t>
            </a:r>
          </a:p>
          <a:p>
            <a:pPr marL="742950" lvl="1" indent="-285750"/>
            <a:r>
              <a:rPr lang="en-US" sz="2000"/>
              <a:t>ON T1.ColA = T2.ColB )</a:t>
            </a:r>
          </a:p>
          <a:p>
            <a:pPr marL="742950" lvl="1" indent="-285750"/>
            <a:r>
              <a:rPr lang="en-US" sz="2000"/>
              <a:t>   INNER JOIN Table3</a:t>
            </a:r>
          </a:p>
          <a:p>
            <a:pPr marL="742950" lvl="1" indent="-285750"/>
            <a:r>
              <a:rPr lang="en-US" sz="2000"/>
              <a:t>   ON T3.ColC = T3.ColD</a:t>
            </a:r>
          </a:p>
          <a:p>
            <a:pPr marL="342900" indent="-342900"/>
            <a:r>
              <a:rPr lang="en-US" sz="2000"/>
              <a:t>Shorter Notation</a:t>
            </a:r>
          </a:p>
          <a:p>
            <a:pPr marL="742950" lvl="1" indent="-285750"/>
            <a:r>
              <a:rPr lang="en-US" sz="2000"/>
              <a:t>FROM T1, T2, T3</a:t>
            </a:r>
          </a:p>
          <a:p>
            <a:pPr marL="742950" lvl="1" indent="-285750"/>
            <a:r>
              <a:rPr lang="en-US" sz="2000"/>
              <a:t>JOIN  T1.ColA = T2.ColB</a:t>
            </a:r>
          </a:p>
          <a:p>
            <a:pPr marL="742950" lvl="1" indent="-285750"/>
            <a:r>
              <a:rPr lang="en-US" sz="2000"/>
              <a:t>          T1.ColC = T3.ColD</a:t>
            </a:r>
          </a:p>
          <a:p>
            <a:pPr marL="342900" indent="-342900"/>
            <a:r>
              <a:rPr lang="en-US" sz="2000"/>
              <a:t>Shorter Notation is </a:t>
            </a:r>
            <a:r>
              <a:rPr lang="en-US" sz="2000">
                <a:solidFill>
                  <a:schemeClr val="tx2"/>
                </a:solidFill>
              </a:rPr>
              <a:t>not</a:t>
            </a:r>
            <a:r>
              <a:rPr lang="en-US" sz="2000"/>
              <a:t> correct syntax, but it is easier to write.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050" name="Rectangle 2"/>
          <p:cNvSpPr>
            <a:spLocks noGrp="1" noChangeArrowheads="1"/>
          </p:cNvSpPr>
          <p:nvPr>
            <p:ph type="title"/>
          </p:nvPr>
        </p:nvSpPr>
        <p:spPr>
          <a:noFill/>
          <a:ln/>
        </p:spPr>
        <p:txBody>
          <a:bodyPr lIns="92075" tIns="46038" rIns="92075" bIns="46038"/>
          <a:lstStyle/>
          <a:p>
            <a:pPr defTabSz="914400"/>
            <a:r>
              <a:rPr lang="en-US"/>
              <a:t>Tables with Multiple Joins</a:t>
            </a:r>
          </a:p>
        </p:txBody>
      </p:sp>
      <p:sp>
        <p:nvSpPr>
          <p:cNvPr id="1154051" name="Rectangle 3"/>
          <p:cNvSpPr>
            <a:spLocks noGrp="1" noChangeArrowheads="1"/>
          </p:cNvSpPr>
          <p:nvPr>
            <p:ph type="body" sz="half" idx="1"/>
          </p:nvPr>
        </p:nvSpPr>
        <p:spPr>
          <a:xfrm>
            <a:off x="533400" y="1143000"/>
            <a:ext cx="6553200" cy="1905000"/>
          </a:xfrm>
          <a:noFill/>
          <a:ln/>
        </p:spPr>
        <p:txBody>
          <a:bodyPr lIns="92075" tIns="46038" rIns="92075" bIns="46038"/>
          <a:lstStyle/>
          <a:p>
            <a:pPr marL="342900" indent="-342900"/>
            <a:r>
              <a:rPr lang="en-US" sz="2000"/>
              <a:t>Potential problem with three or more tables.</a:t>
            </a:r>
          </a:p>
          <a:p>
            <a:pPr marL="342900" indent="-342900"/>
            <a:r>
              <a:rPr lang="en-US" sz="2000"/>
              <a:t>Access uses predefined relationships to automatically determine JOINs.</a:t>
            </a:r>
          </a:p>
          <a:p>
            <a:pPr marL="342900" indent="-342900"/>
            <a:r>
              <a:rPr lang="en-US" sz="2000"/>
              <a:t>JOINS might loop.</a:t>
            </a:r>
          </a:p>
          <a:p>
            <a:pPr marL="342900" indent="-342900"/>
            <a:r>
              <a:rPr lang="en-US" sz="2000"/>
              <a:t>Most queries will not work with loops.</a:t>
            </a:r>
          </a:p>
        </p:txBody>
      </p:sp>
      <p:sp>
        <p:nvSpPr>
          <p:cNvPr id="1154052" name="Rectangle 4"/>
          <p:cNvSpPr>
            <a:spLocks noChangeArrowheads="1"/>
          </p:cNvSpPr>
          <p:nvPr/>
        </p:nvSpPr>
        <p:spPr bwMode="auto">
          <a:xfrm>
            <a:off x="457200" y="3276600"/>
            <a:ext cx="4294188" cy="2563813"/>
          </a:xfrm>
          <a:prstGeom prst="rect">
            <a:avLst/>
          </a:prstGeom>
          <a:noFill/>
          <a:ln w="9525">
            <a:noFill/>
            <a:miter lim="800000"/>
            <a:headEnd/>
            <a:tailEnd/>
          </a:ln>
          <a:effectLst/>
        </p:spPr>
        <p:txBody>
          <a:bodyPr lIns="92075" tIns="46038" rIns="92075" bIns="46038">
            <a:spAutoFit/>
          </a:bodyPr>
          <a:lstStyle/>
          <a:p>
            <a:pPr algn="l">
              <a:spcBef>
                <a:spcPct val="50000"/>
              </a:spcBef>
            </a:pPr>
            <a:r>
              <a:rPr lang="en-US" sz="1800">
                <a:solidFill>
                  <a:srgbClr val="006633"/>
                </a:solidFill>
              </a:rPr>
              <a:t>A query with these four tables with four JOINS would only return rows where the Employee had the same ZipCode as the Supplier. If you only need the Supplier city, just delete the JOIN between Employee and ZipCode. If you want both cities, add the ZipCode table again as a fifth table.</a:t>
            </a:r>
          </a:p>
        </p:txBody>
      </p:sp>
      <p:pic>
        <p:nvPicPr>
          <p:cNvPr id="1154053" name="Picture 5"/>
          <p:cNvPicPr>
            <a:picLocks noChangeAspect="1" noChangeArrowheads="1"/>
          </p:cNvPicPr>
          <p:nvPr/>
        </p:nvPicPr>
        <p:blipFill>
          <a:blip r:embed="rId3"/>
          <a:srcRect/>
          <a:stretch>
            <a:fillRect/>
          </a:stretch>
        </p:blipFill>
        <p:spPr bwMode="auto">
          <a:xfrm>
            <a:off x="5029200" y="2087563"/>
            <a:ext cx="4038600" cy="3897312"/>
          </a:xfrm>
          <a:prstGeom prst="rect">
            <a:avLst/>
          </a:prstGeom>
          <a:noFill/>
          <a:ln w="12700">
            <a:noFill/>
            <a:miter lim="800000"/>
            <a:headEnd type="none" w="sm" len="sm"/>
            <a:tailEnd type="none" w="sm" len="sm"/>
          </a:ln>
          <a:effec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6098" name="Rectangle 2"/>
          <p:cNvSpPr>
            <a:spLocks noGrp="1" noChangeArrowheads="1"/>
          </p:cNvSpPr>
          <p:nvPr>
            <p:ph type="title"/>
          </p:nvPr>
        </p:nvSpPr>
        <p:spPr/>
        <p:txBody>
          <a:bodyPr/>
          <a:lstStyle/>
          <a:p>
            <a:pPr defTabSz="914400"/>
            <a:r>
              <a:rPr lang="en-US"/>
              <a:t>Table Alias</a:t>
            </a:r>
          </a:p>
        </p:txBody>
      </p:sp>
      <p:sp>
        <p:nvSpPr>
          <p:cNvPr id="1156099" name="Rectangle 3"/>
          <p:cNvSpPr>
            <a:spLocks noChangeArrowheads="1"/>
          </p:cNvSpPr>
          <p:nvPr/>
        </p:nvSpPr>
        <p:spPr bwMode="auto">
          <a:xfrm>
            <a:off x="1295400" y="4267200"/>
            <a:ext cx="7742238" cy="1368425"/>
          </a:xfrm>
          <a:prstGeom prst="rect">
            <a:avLst/>
          </a:prstGeom>
          <a:solidFill>
            <a:srgbClr val="FFCC66"/>
          </a:solidFill>
          <a:ln w="12700">
            <a:noFill/>
            <a:miter lim="800000"/>
            <a:headEnd type="none" w="sm" len="sm"/>
            <a:tailEnd type="none" w="sm" len="sm"/>
          </a:ln>
          <a:effectLst/>
        </p:spPr>
        <p:txBody>
          <a:bodyPr wrap="none">
            <a:spAutoFit/>
          </a:bodyPr>
          <a:lstStyle/>
          <a:p>
            <a:pPr algn="l">
              <a:tabLst>
                <a:tab pos="457200" algn="l"/>
                <a:tab pos="1943100" algn="l"/>
                <a:tab pos="3200400" algn="l"/>
                <a:tab pos="3835400" algn="l"/>
                <a:tab pos="4864100" algn="l"/>
                <a:tab pos="6515100" algn="l"/>
              </a:tabLst>
            </a:pPr>
            <a:r>
              <a:rPr lang="en-US" sz="1400">
                <a:solidFill>
                  <a:srgbClr val="006633"/>
                </a:solidFill>
              </a:rPr>
              <a:t>SID	Supplier.CityID	City.City	EID	LastName	Employee.CityID	City2.City</a:t>
            </a:r>
            <a:endParaRPr lang="en-US" sz="1400">
              <a:solidFill>
                <a:srgbClr val="006633"/>
              </a:solidFill>
              <a:latin typeface="Times New Roman" pitchFamily="18" charset="0"/>
            </a:endParaRPr>
          </a:p>
          <a:p>
            <a:pPr algn="l">
              <a:tabLst>
                <a:tab pos="457200" algn="l"/>
                <a:tab pos="1943100" algn="l"/>
                <a:tab pos="3200400" algn="l"/>
                <a:tab pos="3835400" algn="l"/>
                <a:tab pos="4864100" algn="l"/>
                <a:tab pos="6515100" algn="l"/>
              </a:tabLst>
            </a:pPr>
            <a:r>
              <a:rPr lang="en-US" sz="1400">
                <a:solidFill>
                  <a:srgbClr val="006633"/>
                </a:solidFill>
              </a:rPr>
              <a:t>4	7972	Middlesboro	5	James	7083	Orlando</a:t>
            </a:r>
            <a:endParaRPr lang="en-US" sz="1400">
              <a:solidFill>
                <a:srgbClr val="006633"/>
              </a:solidFill>
              <a:latin typeface="Times New Roman" pitchFamily="18" charset="0"/>
            </a:endParaRPr>
          </a:p>
          <a:p>
            <a:pPr algn="l">
              <a:tabLst>
                <a:tab pos="457200" algn="l"/>
                <a:tab pos="1943100" algn="l"/>
                <a:tab pos="3200400" algn="l"/>
                <a:tab pos="3835400" algn="l"/>
                <a:tab pos="4864100" algn="l"/>
                <a:tab pos="6515100" algn="l"/>
              </a:tabLst>
            </a:pPr>
            <a:r>
              <a:rPr lang="en-US" sz="1400">
                <a:solidFill>
                  <a:srgbClr val="006633"/>
                </a:solidFill>
              </a:rPr>
              <a:t>2	10896	Springfield	1	Reeves	9201	Lincoln</a:t>
            </a:r>
            <a:endParaRPr lang="en-US" sz="1400">
              <a:solidFill>
                <a:srgbClr val="006633"/>
              </a:solidFill>
              <a:latin typeface="Times New Roman" pitchFamily="18" charset="0"/>
            </a:endParaRPr>
          </a:p>
          <a:p>
            <a:pPr algn="l">
              <a:tabLst>
                <a:tab pos="457200" algn="l"/>
                <a:tab pos="1943100" algn="l"/>
                <a:tab pos="3200400" algn="l"/>
                <a:tab pos="3835400" algn="l"/>
                <a:tab pos="4864100" algn="l"/>
                <a:tab pos="6515100" algn="l"/>
              </a:tabLst>
            </a:pPr>
            <a:r>
              <a:rPr lang="en-US" sz="1400">
                <a:solidFill>
                  <a:srgbClr val="006633"/>
                </a:solidFill>
              </a:rPr>
              <a:t>4	7972	Middlesboro	3	Reasoner	8313	Springfield</a:t>
            </a:r>
            <a:endParaRPr lang="en-US" sz="1400">
              <a:solidFill>
                <a:srgbClr val="006633"/>
              </a:solidFill>
              <a:latin typeface="Times New Roman" pitchFamily="18" charset="0"/>
            </a:endParaRPr>
          </a:p>
          <a:p>
            <a:pPr algn="l">
              <a:tabLst>
                <a:tab pos="457200" algn="l"/>
                <a:tab pos="1943100" algn="l"/>
                <a:tab pos="3200400" algn="l"/>
                <a:tab pos="3835400" algn="l"/>
                <a:tab pos="4864100" algn="l"/>
                <a:tab pos="6515100" algn="l"/>
              </a:tabLst>
            </a:pPr>
            <a:r>
              <a:rPr lang="en-US" sz="1400">
                <a:solidFill>
                  <a:srgbClr val="006633"/>
                </a:solidFill>
              </a:rPr>
              <a:t>9	10740	Columbia	8	Carpenter	10592	Philadelphia</a:t>
            </a:r>
            <a:endParaRPr lang="en-US" sz="1400">
              <a:solidFill>
                <a:srgbClr val="006633"/>
              </a:solidFill>
              <a:latin typeface="Times New Roman" pitchFamily="18" charset="0"/>
            </a:endParaRPr>
          </a:p>
          <a:p>
            <a:pPr algn="l">
              <a:tabLst>
                <a:tab pos="457200" algn="l"/>
                <a:tab pos="1943100" algn="l"/>
                <a:tab pos="3200400" algn="l"/>
                <a:tab pos="3835400" algn="l"/>
                <a:tab pos="4864100" algn="l"/>
                <a:tab pos="6515100" algn="l"/>
              </a:tabLst>
            </a:pPr>
            <a:r>
              <a:rPr lang="en-US" sz="1400">
                <a:solidFill>
                  <a:srgbClr val="006633"/>
                </a:solidFill>
              </a:rPr>
              <a:t>5	10893	Smyrna	3	Reasoner	8313	Springfield</a:t>
            </a:r>
          </a:p>
        </p:txBody>
      </p:sp>
      <p:sp>
        <p:nvSpPr>
          <p:cNvPr id="1156100" name="Text Box 4"/>
          <p:cNvSpPr txBox="1">
            <a:spLocks noChangeArrowheads="1"/>
          </p:cNvSpPr>
          <p:nvPr/>
        </p:nvSpPr>
        <p:spPr bwMode="auto">
          <a:xfrm>
            <a:off x="1371600" y="2479675"/>
            <a:ext cx="7620000" cy="1558925"/>
          </a:xfrm>
          <a:prstGeom prst="rect">
            <a:avLst/>
          </a:prstGeom>
          <a:noFill/>
          <a:ln w="12700">
            <a:noFill/>
            <a:miter lim="800000"/>
            <a:headEnd type="none" w="sm" len="sm"/>
            <a:tailEnd type="none" w="sm" len="sm"/>
          </a:ln>
          <a:effectLst/>
        </p:spPr>
        <p:txBody>
          <a:bodyPr>
            <a:spAutoFit/>
          </a:bodyPr>
          <a:lstStyle/>
          <a:p>
            <a:pPr algn="l"/>
            <a:r>
              <a:rPr lang="en-US" sz="1600"/>
              <a:t>SELECT Supplier.SID, Supplier.CityID, City.City, Employee.EID, Employee.LastName, Employee.CityID, City2.City</a:t>
            </a:r>
          </a:p>
          <a:p>
            <a:pPr algn="l"/>
            <a:r>
              <a:rPr lang="en-US" sz="1600"/>
              <a:t>FROM (City INNER JOIN Supplier ON City.CityID = Supplier.CityID) INNER JOIN ((</a:t>
            </a:r>
            <a:r>
              <a:rPr lang="en-US" sz="1600">
                <a:solidFill>
                  <a:schemeClr val="tx2"/>
                </a:solidFill>
              </a:rPr>
              <a:t>City AS City2</a:t>
            </a:r>
            <a:r>
              <a:rPr lang="en-US" sz="1600"/>
              <a:t> INNER JOIN Employee ON City2.CityID = Employee.CityID) INNER JOIN AnimalOrder ON Employee.EmployeeID = AnimalOrder.EmployeeID) ON Supplier.SupplierID = AnimalOrder.SupplierID;</a:t>
            </a:r>
          </a:p>
        </p:txBody>
      </p:sp>
      <p:sp>
        <p:nvSpPr>
          <p:cNvPr id="1156101" name="Oval 5"/>
          <p:cNvSpPr>
            <a:spLocks noChangeArrowheads="1"/>
          </p:cNvSpPr>
          <p:nvPr/>
        </p:nvSpPr>
        <p:spPr bwMode="auto">
          <a:xfrm>
            <a:off x="3124200" y="4267200"/>
            <a:ext cx="1219200" cy="381000"/>
          </a:xfrm>
          <a:prstGeom prst="ellipse">
            <a:avLst/>
          </a:prstGeom>
          <a:noFill/>
          <a:ln w="76200">
            <a:solidFill>
              <a:schemeClr val="tx2"/>
            </a:solidFill>
            <a:round/>
            <a:headEnd type="none" w="sm" len="sm"/>
            <a:tailEnd type="none" w="sm" len="sm"/>
          </a:ln>
          <a:effectLst/>
        </p:spPr>
        <p:txBody>
          <a:bodyPr wrap="none" anchor="ctr"/>
          <a:lstStyle/>
          <a:p>
            <a:endParaRPr lang="en-US"/>
          </a:p>
        </p:txBody>
      </p:sp>
      <p:sp>
        <p:nvSpPr>
          <p:cNvPr id="1156102" name="Rectangle 6"/>
          <p:cNvSpPr>
            <a:spLocks noChangeArrowheads="1"/>
          </p:cNvSpPr>
          <p:nvPr/>
        </p:nvSpPr>
        <p:spPr bwMode="auto">
          <a:xfrm>
            <a:off x="6096000" y="13716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b="0"/>
              <a:t>EmployeeID</a:t>
            </a:r>
          </a:p>
          <a:p>
            <a:pPr algn="l"/>
            <a:r>
              <a:rPr lang="en-US" sz="1400" b="0"/>
              <a:t>LastName</a:t>
            </a:r>
          </a:p>
          <a:p>
            <a:pPr algn="l"/>
            <a:r>
              <a:rPr lang="en-US" sz="1400" b="0"/>
              <a:t>ZipCode</a:t>
            </a:r>
          </a:p>
          <a:p>
            <a:pPr algn="l"/>
            <a:r>
              <a:rPr lang="en-US" sz="1400" b="0"/>
              <a:t>CityID</a:t>
            </a:r>
          </a:p>
        </p:txBody>
      </p:sp>
      <p:sp>
        <p:nvSpPr>
          <p:cNvPr id="1156103" name="Rectangle 7"/>
          <p:cNvSpPr>
            <a:spLocks noChangeArrowheads="1"/>
          </p:cNvSpPr>
          <p:nvPr/>
        </p:nvSpPr>
        <p:spPr bwMode="auto">
          <a:xfrm>
            <a:off x="6096000" y="10668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b="0"/>
              <a:t>Employee</a:t>
            </a:r>
          </a:p>
        </p:txBody>
      </p:sp>
      <p:sp>
        <p:nvSpPr>
          <p:cNvPr id="1156104" name="Rectangle 8"/>
          <p:cNvSpPr>
            <a:spLocks noChangeArrowheads="1"/>
          </p:cNvSpPr>
          <p:nvPr/>
        </p:nvSpPr>
        <p:spPr bwMode="auto">
          <a:xfrm>
            <a:off x="7772400" y="13716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b="0"/>
              <a:t>CityID</a:t>
            </a:r>
          </a:p>
          <a:p>
            <a:pPr algn="l"/>
            <a:r>
              <a:rPr lang="en-US" sz="1400" b="0"/>
              <a:t>ZipCode</a:t>
            </a:r>
          </a:p>
          <a:p>
            <a:pPr algn="l"/>
            <a:r>
              <a:rPr lang="en-US" sz="1400" b="0"/>
              <a:t>City</a:t>
            </a:r>
          </a:p>
          <a:p>
            <a:pPr algn="l"/>
            <a:r>
              <a:rPr lang="en-US" sz="1400" b="0"/>
              <a:t>State</a:t>
            </a:r>
          </a:p>
        </p:txBody>
      </p:sp>
      <p:sp>
        <p:nvSpPr>
          <p:cNvPr id="1156105" name="Rectangle 9"/>
          <p:cNvSpPr>
            <a:spLocks noChangeArrowheads="1"/>
          </p:cNvSpPr>
          <p:nvPr/>
        </p:nvSpPr>
        <p:spPr bwMode="auto">
          <a:xfrm>
            <a:off x="7772400" y="10668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b="0"/>
              <a:t>City2</a:t>
            </a:r>
          </a:p>
        </p:txBody>
      </p:sp>
      <p:sp>
        <p:nvSpPr>
          <p:cNvPr id="1156106" name="Rectangle 10"/>
          <p:cNvSpPr>
            <a:spLocks noChangeArrowheads="1"/>
          </p:cNvSpPr>
          <p:nvPr/>
        </p:nvSpPr>
        <p:spPr bwMode="auto">
          <a:xfrm>
            <a:off x="2971800" y="13716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b="0"/>
              <a:t>SupplierID</a:t>
            </a:r>
          </a:p>
          <a:p>
            <a:pPr algn="l"/>
            <a:r>
              <a:rPr lang="en-US" sz="1400" b="0"/>
              <a:t>Address</a:t>
            </a:r>
          </a:p>
          <a:p>
            <a:pPr algn="l"/>
            <a:r>
              <a:rPr lang="en-US" sz="1400" b="0"/>
              <a:t>ZipCode</a:t>
            </a:r>
          </a:p>
          <a:p>
            <a:pPr algn="l"/>
            <a:r>
              <a:rPr lang="en-US" sz="1400" b="0"/>
              <a:t>CityID</a:t>
            </a:r>
          </a:p>
        </p:txBody>
      </p:sp>
      <p:sp>
        <p:nvSpPr>
          <p:cNvPr id="1156107" name="Rectangle 11"/>
          <p:cNvSpPr>
            <a:spLocks noChangeArrowheads="1"/>
          </p:cNvSpPr>
          <p:nvPr/>
        </p:nvSpPr>
        <p:spPr bwMode="auto">
          <a:xfrm>
            <a:off x="2971800" y="10668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b="0"/>
              <a:t>Supplier</a:t>
            </a:r>
          </a:p>
        </p:txBody>
      </p:sp>
      <p:sp>
        <p:nvSpPr>
          <p:cNvPr id="1156108" name="Rectangle 12"/>
          <p:cNvSpPr>
            <a:spLocks noChangeArrowheads="1"/>
          </p:cNvSpPr>
          <p:nvPr/>
        </p:nvSpPr>
        <p:spPr bwMode="auto">
          <a:xfrm>
            <a:off x="1371600" y="13716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b="0"/>
              <a:t>CityID</a:t>
            </a:r>
          </a:p>
          <a:p>
            <a:pPr algn="l"/>
            <a:r>
              <a:rPr lang="en-US" sz="1400" b="0"/>
              <a:t>ZipCode</a:t>
            </a:r>
          </a:p>
          <a:p>
            <a:pPr algn="l"/>
            <a:r>
              <a:rPr lang="en-US" sz="1400" b="0"/>
              <a:t>City</a:t>
            </a:r>
          </a:p>
          <a:p>
            <a:pPr algn="l"/>
            <a:r>
              <a:rPr lang="en-US" sz="1400" b="0"/>
              <a:t>State</a:t>
            </a:r>
          </a:p>
        </p:txBody>
      </p:sp>
      <p:sp>
        <p:nvSpPr>
          <p:cNvPr id="1156109" name="Rectangle 13"/>
          <p:cNvSpPr>
            <a:spLocks noChangeArrowheads="1"/>
          </p:cNvSpPr>
          <p:nvPr/>
        </p:nvSpPr>
        <p:spPr bwMode="auto">
          <a:xfrm>
            <a:off x="1371600" y="10668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b="0"/>
              <a:t>City</a:t>
            </a:r>
          </a:p>
        </p:txBody>
      </p:sp>
      <p:sp>
        <p:nvSpPr>
          <p:cNvPr id="1156110" name="Rectangle 14"/>
          <p:cNvSpPr>
            <a:spLocks noChangeArrowheads="1"/>
          </p:cNvSpPr>
          <p:nvPr/>
        </p:nvSpPr>
        <p:spPr bwMode="auto">
          <a:xfrm>
            <a:off x="4495800" y="13716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b="0"/>
              <a:t>OrderDate</a:t>
            </a:r>
          </a:p>
          <a:p>
            <a:pPr algn="l"/>
            <a:r>
              <a:rPr lang="en-US" sz="1400" b="0"/>
              <a:t>SupplierID</a:t>
            </a:r>
          </a:p>
          <a:p>
            <a:pPr algn="l"/>
            <a:r>
              <a:rPr lang="en-US" sz="1400" b="0"/>
              <a:t>ShippingCost</a:t>
            </a:r>
          </a:p>
          <a:p>
            <a:pPr algn="l"/>
            <a:r>
              <a:rPr lang="en-US" sz="1400" b="0"/>
              <a:t>EmployeeID</a:t>
            </a:r>
          </a:p>
        </p:txBody>
      </p:sp>
      <p:sp>
        <p:nvSpPr>
          <p:cNvPr id="1156111" name="Rectangle 15"/>
          <p:cNvSpPr>
            <a:spLocks noChangeArrowheads="1"/>
          </p:cNvSpPr>
          <p:nvPr/>
        </p:nvSpPr>
        <p:spPr bwMode="auto">
          <a:xfrm>
            <a:off x="4495800" y="10668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b="0"/>
              <a:t>AnimalOrder</a:t>
            </a:r>
          </a:p>
        </p:txBody>
      </p:sp>
      <p:sp>
        <p:nvSpPr>
          <p:cNvPr id="1156112" name="Freeform 16"/>
          <p:cNvSpPr>
            <a:spLocks/>
          </p:cNvSpPr>
          <p:nvPr/>
        </p:nvSpPr>
        <p:spPr bwMode="auto">
          <a:xfrm>
            <a:off x="2514600" y="1524000"/>
            <a:ext cx="457200" cy="685800"/>
          </a:xfrm>
          <a:custGeom>
            <a:avLst/>
            <a:gdLst/>
            <a:ahLst/>
            <a:cxnLst>
              <a:cxn ang="0">
                <a:pos x="0" y="0"/>
              </a:cxn>
              <a:cxn ang="0">
                <a:pos x="48" y="0"/>
              </a:cxn>
              <a:cxn ang="0">
                <a:pos x="192" y="432"/>
              </a:cxn>
              <a:cxn ang="0">
                <a:pos x="288" y="432"/>
              </a:cxn>
            </a:cxnLst>
            <a:rect l="0" t="0" r="r" b="b"/>
            <a:pathLst>
              <a:path w="288" h="432">
                <a:moveTo>
                  <a:pt x="0" y="0"/>
                </a:moveTo>
                <a:lnTo>
                  <a:pt x="48" y="0"/>
                </a:lnTo>
                <a:lnTo>
                  <a:pt x="192" y="432"/>
                </a:lnTo>
                <a:lnTo>
                  <a:pt x="288" y="432"/>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56113" name="Freeform 17"/>
          <p:cNvSpPr>
            <a:spLocks/>
          </p:cNvSpPr>
          <p:nvPr/>
        </p:nvSpPr>
        <p:spPr bwMode="auto">
          <a:xfrm>
            <a:off x="4114800" y="1524000"/>
            <a:ext cx="381000" cy="228600"/>
          </a:xfrm>
          <a:custGeom>
            <a:avLst/>
            <a:gdLst/>
            <a:ahLst/>
            <a:cxnLst>
              <a:cxn ang="0">
                <a:pos x="0" y="0"/>
              </a:cxn>
              <a:cxn ang="0">
                <a:pos x="48" y="0"/>
              </a:cxn>
              <a:cxn ang="0">
                <a:pos x="192" y="144"/>
              </a:cxn>
              <a:cxn ang="0">
                <a:pos x="240" y="144"/>
              </a:cxn>
            </a:cxnLst>
            <a:rect l="0" t="0" r="r" b="b"/>
            <a:pathLst>
              <a:path w="240" h="144">
                <a:moveTo>
                  <a:pt x="0" y="0"/>
                </a:moveTo>
                <a:lnTo>
                  <a:pt x="48" y="0"/>
                </a:lnTo>
                <a:lnTo>
                  <a:pt x="192" y="144"/>
                </a:lnTo>
                <a:lnTo>
                  <a:pt x="240" y="144"/>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56114" name="Freeform 18"/>
          <p:cNvSpPr>
            <a:spLocks/>
          </p:cNvSpPr>
          <p:nvPr/>
        </p:nvSpPr>
        <p:spPr bwMode="auto">
          <a:xfrm>
            <a:off x="5638800" y="1524000"/>
            <a:ext cx="457200" cy="685800"/>
          </a:xfrm>
          <a:custGeom>
            <a:avLst/>
            <a:gdLst/>
            <a:ahLst/>
            <a:cxnLst>
              <a:cxn ang="0">
                <a:pos x="0" y="432"/>
              </a:cxn>
              <a:cxn ang="0">
                <a:pos x="48" y="432"/>
              </a:cxn>
              <a:cxn ang="0">
                <a:pos x="240" y="0"/>
              </a:cxn>
              <a:cxn ang="0">
                <a:pos x="288" y="0"/>
              </a:cxn>
            </a:cxnLst>
            <a:rect l="0" t="0" r="r" b="b"/>
            <a:pathLst>
              <a:path w="288" h="432">
                <a:moveTo>
                  <a:pt x="0" y="432"/>
                </a:moveTo>
                <a:lnTo>
                  <a:pt x="48" y="432"/>
                </a:lnTo>
                <a:lnTo>
                  <a:pt x="240" y="0"/>
                </a:lnTo>
                <a:lnTo>
                  <a:pt x="288" y="0"/>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56115" name="Freeform 19"/>
          <p:cNvSpPr>
            <a:spLocks/>
          </p:cNvSpPr>
          <p:nvPr/>
        </p:nvSpPr>
        <p:spPr bwMode="auto">
          <a:xfrm>
            <a:off x="7239000" y="1524000"/>
            <a:ext cx="533400" cy="685800"/>
          </a:xfrm>
          <a:custGeom>
            <a:avLst/>
            <a:gdLst/>
            <a:ahLst/>
            <a:cxnLst>
              <a:cxn ang="0">
                <a:pos x="0" y="432"/>
              </a:cxn>
              <a:cxn ang="0">
                <a:pos x="96" y="432"/>
              </a:cxn>
              <a:cxn ang="0">
                <a:pos x="240" y="0"/>
              </a:cxn>
              <a:cxn ang="0">
                <a:pos x="336" y="0"/>
              </a:cxn>
            </a:cxnLst>
            <a:rect l="0" t="0" r="r" b="b"/>
            <a:pathLst>
              <a:path w="336" h="432">
                <a:moveTo>
                  <a:pt x="0" y="432"/>
                </a:moveTo>
                <a:lnTo>
                  <a:pt x="96" y="432"/>
                </a:lnTo>
                <a:lnTo>
                  <a:pt x="240" y="0"/>
                </a:lnTo>
                <a:lnTo>
                  <a:pt x="336" y="0"/>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56116" name="Oval 20"/>
          <p:cNvSpPr>
            <a:spLocks noChangeArrowheads="1"/>
          </p:cNvSpPr>
          <p:nvPr/>
        </p:nvSpPr>
        <p:spPr bwMode="auto">
          <a:xfrm>
            <a:off x="7696200" y="4267200"/>
            <a:ext cx="1219200" cy="381000"/>
          </a:xfrm>
          <a:prstGeom prst="ellipse">
            <a:avLst/>
          </a:prstGeom>
          <a:noFill/>
          <a:ln w="76200">
            <a:solidFill>
              <a:schemeClr val="tx2"/>
            </a:solidFill>
            <a:round/>
            <a:headEnd type="none" w="sm" len="sm"/>
            <a:tailEnd type="none" w="sm" len="sm"/>
          </a:ln>
          <a:effectLst/>
        </p:spPr>
        <p:txBody>
          <a:bodyPr wrap="none" anchor="ctr"/>
          <a:lstStyle/>
          <a:p>
            <a:endParaRPr lang="en-US"/>
          </a:p>
        </p:txBody>
      </p:sp>
      <p:sp>
        <p:nvSpPr>
          <p:cNvPr id="1156117" name="Oval 21"/>
          <p:cNvSpPr>
            <a:spLocks noChangeArrowheads="1"/>
          </p:cNvSpPr>
          <p:nvPr/>
        </p:nvSpPr>
        <p:spPr bwMode="auto">
          <a:xfrm>
            <a:off x="1371600" y="1066800"/>
            <a:ext cx="1219200" cy="381000"/>
          </a:xfrm>
          <a:prstGeom prst="ellipse">
            <a:avLst/>
          </a:prstGeom>
          <a:noFill/>
          <a:ln w="76200">
            <a:solidFill>
              <a:schemeClr val="tx2"/>
            </a:solidFill>
            <a:round/>
            <a:headEnd type="none" w="sm" len="sm"/>
            <a:tailEnd type="none" w="sm" len="sm"/>
          </a:ln>
          <a:effectLst/>
        </p:spPr>
        <p:txBody>
          <a:bodyPr wrap="none" anchor="ctr"/>
          <a:lstStyle/>
          <a:p>
            <a:endParaRPr lang="en-US"/>
          </a:p>
        </p:txBody>
      </p:sp>
      <p:sp>
        <p:nvSpPr>
          <p:cNvPr id="1156118" name="Oval 22"/>
          <p:cNvSpPr>
            <a:spLocks noChangeArrowheads="1"/>
          </p:cNvSpPr>
          <p:nvPr/>
        </p:nvSpPr>
        <p:spPr bwMode="auto">
          <a:xfrm>
            <a:off x="7696200" y="1066800"/>
            <a:ext cx="1219200" cy="381000"/>
          </a:xfrm>
          <a:prstGeom prst="ellipse">
            <a:avLst/>
          </a:prstGeom>
          <a:noFill/>
          <a:ln w="76200">
            <a:solidFill>
              <a:schemeClr val="tx2"/>
            </a:solidFill>
            <a:round/>
            <a:headEnd type="none" w="sm" len="sm"/>
            <a:tailEnd type="none" w="sm" len="sm"/>
          </a:ln>
          <a:effectLst/>
        </p:spPr>
        <p:txBody>
          <a:bodyPr wrap="none" anchor="ctr"/>
          <a:lstStyle/>
          <a:p>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146" name="Rectangle 2"/>
          <p:cNvSpPr>
            <a:spLocks noGrp="1" noChangeArrowheads="1"/>
          </p:cNvSpPr>
          <p:nvPr>
            <p:ph type="title"/>
          </p:nvPr>
        </p:nvSpPr>
        <p:spPr/>
        <p:txBody>
          <a:bodyPr/>
          <a:lstStyle/>
          <a:p>
            <a:pPr defTabSz="914400"/>
            <a:r>
              <a:rPr lang="en-US"/>
              <a:t>Saved Query: Create View</a:t>
            </a:r>
          </a:p>
        </p:txBody>
      </p:sp>
      <p:sp>
        <p:nvSpPr>
          <p:cNvPr id="1158147" name="Text Box 3"/>
          <p:cNvSpPr txBox="1">
            <a:spLocks noChangeArrowheads="1"/>
          </p:cNvSpPr>
          <p:nvPr/>
        </p:nvSpPr>
        <p:spPr bwMode="auto">
          <a:xfrm>
            <a:off x="4572000" y="2286000"/>
            <a:ext cx="3581400" cy="1892300"/>
          </a:xfrm>
          <a:prstGeom prst="rect">
            <a:avLst/>
          </a:prstGeom>
          <a:solidFill>
            <a:srgbClr val="FFCC66"/>
          </a:solidFill>
          <a:ln w="12700">
            <a:solidFill>
              <a:schemeClr val="bg2"/>
            </a:solidFill>
            <a:miter lim="800000"/>
            <a:headEnd type="none" w="sm" len="sm"/>
            <a:tailEnd type="none" w="sm" len="sm"/>
          </a:ln>
          <a:effectLst/>
        </p:spPr>
        <p:txBody>
          <a:bodyPr>
            <a:spAutoFit/>
          </a:bodyPr>
          <a:lstStyle/>
          <a:p>
            <a:pPr algn="l">
              <a:spcBef>
                <a:spcPct val="50000"/>
              </a:spcBef>
            </a:pPr>
            <a:r>
              <a:rPr lang="en-US" sz="1800"/>
              <a:t>CREATE VIEW Kittens AS</a:t>
            </a:r>
          </a:p>
          <a:p>
            <a:pPr algn="l">
              <a:spcBef>
                <a:spcPct val="50000"/>
              </a:spcBef>
            </a:pPr>
            <a:r>
              <a:rPr lang="en-US" sz="1800"/>
              <a:t>SELECT *</a:t>
            </a:r>
          </a:p>
          <a:p>
            <a:pPr algn="l">
              <a:spcBef>
                <a:spcPct val="50000"/>
              </a:spcBef>
            </a:pPr>
            <a:r>
              <a:rPr lang="en-US" sz="1800"/>
              <a:t>FROM Animal</a:t>
            </a:r>
          </a:p>
          <a:p>
            <a:pPr algn="l">
              <a:spcBef>
                <a:spcPct val="50000"/>
              </a:spcBef>
            </a:pPr>
            <a:r>
              <a:rPr lang="en-US" sz="1800"/>
              <a:t>WHERE (Category = ‘Cat’) AND (Today - DateBorn &lt; 180);</a:t>
            </a:r>
          </a:p>
        </p:txBody>
      </p:sp>
      <p:sp>
        <p:nvSpPr>
          <p:cNvPr id="1158148" name="Text Box 4"/>
          <p:cNvSpPr txBox="1">
            <a:spLocks noChangeArrowheads="1"/>
          </p:cNvSpPr>
          <p:nvPr/>
        </p:nvSpPr>
        <p:spPr bwMode="auto">
          <a:xfrm>
            <a:off x="4572000" y="4572000"/>
            <a:ext cx="3810000" cy="1204913"/>
          </a:xfrm>
          <a:prstGeom prst="rect">
            <a:avLst/>
          </a:prstGeom>
          <a:solidFill>
            <a:srgbClr val="FFCC66"/>
          </a:solidFill>
          <a:ln w="12700">
            <a:solidFill>
              <a:schemeClr val="bg2"/>
            </a:solidFill>
            <a:miter lim="800000"/>
            <a:headEnd type="none" w="sm" len="sm"/>
            <a:tailEnd type="none" w="sm" len="sm"/>
          </a:ln>
          <a:effectLst/>
        </p:spPr>
        <p:txBody>
          <a:bodyPr>
            <a:spAutoFit/>
          </a:bodyPr>
          <a:lstStyle/>
          <a:p>
            <a:pPr algn="l">
              <a:spcBef>
                <a:spcPct val="50000"/>
              </a:spcBef>
            </a:pPr>
            <a:r>
              <a:rPr lang="en-US" sz="1800"/>
              <a:t>SELECT Avg(ListPrice)</a:t>
            </a:r>
          </a:p>
          <a:p>
            <a:pPr algn="l">
              <a:spcBef>
                <a:spcPct val="50000"/>
              </a:spcBef>
            </a:pPr>
            <a:r>
              <a:rPr lang="en-US" sz="1800"/>
              <a:t>FROM Kittens</a:t>
            </a:r>
          </a:p>
          <a:p>
            <a:pPr algn="l">
              <a:spcBef>
                <a:spcPct val="50000"/>
              </a:spcBef>
            </a:pPr>
            <a:r>
              <a:rPr lang="en-US" sz="1800"/>
              <a:t>WHERE (Color LIKE ‘%Black%’);</a:t>
            </a:r>
          </a:p>
        </p:txBody>
      </p:sp>
      <p:sp>
        <p:nvSpPr>
          <p:cNvPr id="1158149" name="Rectangle 5"/>
          <p:cNvSpPr>
            <a:spLocks noGrp="1" noChangeArrowheads="1"/>
          </p:cNvSpPr>
          <p:nvPr>
            <p:ph type="body" sz="half" idx="1"/>
          </p:nvPr>
        </p:nvSpPr>
        <p:spPr>
          <a:xfrm>
            <a:off x="990600" y="1676400"/>
            <a:ext cx="3511550" cy="4648200"/>
          </a:xfrm>
        </p:spPr>
        <p:txBody>
          <a:bodyPr/>
          <a:lstStyle/>
          <a:p>
            <a:pPr marL="342900" indent="-342900"/>
            <a:r>
              <a:rPr lang="en-US" sz="2000"/>
              <a:t>Save a query</a:t>
            </a:r>
          </a:p>
          <a:p>
            <a:pPr marL="742950" lvl="1" indent="-285750"/>
            <a:r>
              <a:rPr lang="en-US" sz="2000"/>
              <a:t>Faster: only enter once</a:t>
            </a:r>
          </a:p>
          <a:p>
            <a:pPr marL="742950" lvl="1" indent="-285750"/>
            <a:r>
              <a:rPr lang="en-US" sz="2000"/>
              <a:t>Faster: only analyze once</a:t>
            </a:r>
          </a:p>
          <a:p>
            <a:pPr marL="342900" indent="-342900"/>
            <a:r>
              <a:rPr lang="en-US" sz="2000"/>
              <a:t>Any SELECT statement</a:t>
            </a:r>
          </a:p>
          <a:p>
            <a:pPr marL="342900" indent="-342900"/>
            <a:r>
              <a:rPr lang="en-US" sz="2000"/>
              <a:t>Can use the View within other SQL queries.</a:t>
            </a:r>
          </a:p>
        </p:txBody>
      </p:sp>
      <p:sp>
        <p:nvSpPr>
          <p:cNvPr id="1158150" name="Text Box 6"/>
          <p:cNvSpPr txBox="1">
            <a:spLocks noChangeArrowheads="1"/>
          </p:cNvSpPr>
          <p:nvPr/>
        </p:nvSpPr>
        <p:spPr bwMode="auto">
          <a:xfrm>
            <a:off x="4572000" y="1524000"/>
            <a:ext cx="1339850" cy="379413"/>
          </a:xfrm>
          <a:prstGeom prst="rect">
            <a:avLst/>
          </a:prstGeom>
          <a:solidFill>
            <a:srgbClr val="FFCC66"/>
          </a:solidFill>
          <a:ln w="12700">
            <a:solidFill>
              <a:schemeClr val="bg2"/>
            </a:solidFill>
            <a:miter lim="800000"/>
            <a:headEnd type="none" w="sm" len="sm"/>
            <a:tailEnd type="none" w="sm" len="sm"/>
          </a:ln>
          <a:effectLst/>
        </p:spPr>
        <p:txBody>
          <a:bodyPr wrap="none">
            <a:spAutoFit/>
          </a:bodyPr>
          <a:lstStyle/>
          <a:p>
            <a:pPr algn="l"/>
            <a:r>
              <a:rPr lang="en-US" sz="1800"/>
              <a:t>Examples: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194" name="Rectangle 2"/>
          <p:cNvSpPr>
            <a:spLocks noGrp="1" noChangeArrowheads="1"/>
          </p:cNvSpPr>
          <p:nvPr>
            <p:ph type="title"/>
          </p:nvPr>
        </p:nvSpPr>
        <p:spPr/>
        <p:txBody>
          <a:bodyPr/>
          <a:lstStyle/>
          <a:p>
            <a:pPr defTabSz="914400"/>
            <a:r>
              <a:rPr lang="en-US"/>
              <a:t>Updateable Views</a:t>
            </a:r>
          </a:p>
        </p:txBody>
      </p:sp>
      <p:sp>
        <p:nvSpPr>
          <p:cNvPr id="1160195" name="Text Box 3"/>
          <p:cNvSpPr txBox="1">
            <a:spLocks noChangeArrowheads="1"/>
          </p:cNvSpPr>
          <p:nvPr/>
        </p:nvSpPr>
        <p:spPr bwMode="auto">
          <a:xfrm>
            <a:off x="1676400" y="1524000"/>
            <a:ext cx="4159250" cy="366713"/>
          </a:xfrm>
          <a:prstGeom prst="rect">
            <a:avLst/>
          </a:prstGeom>
          <a:solidFill>
            <a:srgbClr val="FFCC66"/>
          </a:solidFill>
          <a:ln w="12700">
            <a:noFill/>
            <a:miter lim="800000"/>
            <a:headEnd type="none" w="sm" len="sm"/>
            <a:tailEnd type="none" w="sm" len="sm"/>
          </a:ln>
          <a:effectLst/>
        </p:spPr>
        <p:txBody>
          <a:bodyPr wrap="none">
            <a:spAutoFit/>
          </a:bodyPr>
          <a:lstStyle/>
          <a:p>
            <a:pPr algn="l"/>
            <a:r>
              <a:rPr lang="en-US" sz="1800"/>
              <a:t>OrderItem(</a:t>
            </a:r>
            <a:r>
              <a:rPr lang="en-US" sz="1800" u="sng"/>
              <a:t>OrderID</a:t>
            </a:r>
            <a:r>
              <a:rPr lang="en-US" sz="1800"/>
              <a:t>, </a:t>
            </a:r>
            <a:r>
              <a:rPr lang="en-US" sz="1800" u="sng"/>
              <a:t>ItemID</a:t>
            </a:r>
            <a:r>
              <a:rPr lang="en-US" sz="1800"/>
              <a:t>, Quantity)</a:t>
            </a:r>
          </a:p>
        </p:txBody>
      </p:sp>
      <p:sp>
        <p:nvSpPr>
          <p:cNvPr id="1160196" name="Text Box 4"/>
          <p:cNvSpPr txBox="1">
            <a:spLocks noChangeArrowheads="1"/>
          </p:cNvSpPr>
          <p:nvPr/>
        </p:nvSpPr>
        <p:spPr bwMode="auto">
          <a:xfrm>
            <a:off x="5943600" y="1524000"/>
            <a:ext cx="2889250" cy="366713"/>
          </a:xfrm>
          <a:prstGeom prst="rect">
            <a:avLst/>
          </a:prstGeom>
          <a:solidFill>
            <a:srgbClr val="FFCC66"/>
          </a:solidFill>
          <a:ln w="12700">
            <a:noFill/>
            <a:miter lim="800000"/>
            <a:headEnd type="none" w="sm" len="sm"/>
            <a:tailEnd type="none" w="sm" len="sm"/>
          </a:ln>
          <a:effectLst/>
        </p:spPr>
        <p:txBody>
          <a:bodyPr wrap="none">
            <a:spAutoFit/>
          </a:bodyPr>
          <a:lstStyle/>
          <a:p>
            <a:pPr algn="l"/>
            <a:r>
              <a:rPr lang="en-US" sz="1800"/>
              <a:t>Item(</a:t>
            </a:r>
            <a:r>
              <a:rPr lang="en-US" sz="1800" u="sng"/>
              <a:t>ItemID</a:t>
            </a:r>
            <a:r>
              <a:rPr lang="en-US" sz="1800"/>
              <a:t>, Description)</a:t>
            </a:r>
          </a:p>
        </p:txBody>
      </p:sp>
      <p:sp>
        <p:nvSpPr>
          <p:cNvPr id="1160197" name="Text Box 5"/>
          <p:cNvSpPr txBox="1">
            <a:spLocks noChangeArrowheads="1"/>
          </p:cNvSpPr>
          <p:nvPr/>
        </p:nvSpPr>
        <p:spPr bwMode="auto">
          <a:xfrm>
            <a:off x="2514600" y="2438400"/>
            <a:ext cx="5543550" cy="366713"/>
          </a:xfrm>
          <a:prstGeom prst="rect">
            <a:avLst/>
          </a:prstGeom>
          <a:solidFill>
            <a:srgbClr val="FFCC66"/>
          </a:solidFill>
          <a:ln w="12700">
            <a:noFill/>
            <a:miter lim="800000"/>
            <a:headEnd type="none" w="sm" len="sm"/>
            <a:tailEnd type="none" w="sm" len="sm"/>
          </a:ln>
          <a:effectLst/>
        </p:spPr>
        <p:txBody>
          <a:bodyPr wrap="none">
            <a:spAutoFit/>
          </a:bodyPr>
          <a:lstStyle/>
          <a:p>
            <a:pPr algn="l"/>
            <a:r>
              <a:rPr lang="en-US" sz="1800"/>
              <a:t>OrderLine(</a:t>
            </a:r>
            <a:r>
              <a:rPr lang="en-US" sz="1800" u="sng"/>
              <a:t>OrderID</a:t>
            </a:r>
            <a:r>
              <a:rPr lang="en-US" sz="1800"/>
              <a:t>, </a:t>
            </a:r>
            <a:r>
              <a:rPr lang="en-US" sz="1800" u="sng"/>
              <a:t>ItemID</a:t>
            </a:r>
            <a:r>
              <a:rPr lang="en-US" sz="1800"/>
              <a:t>, Description, Quantity)</a:t>
            </a:r>
          </a:p>
        </p:txBody>
      </p:sp>
      <p:sp>
        <p:nvSpPr>
          <p:cNvPr id="1160198" name="Line 6"/>
          <p:cNvSpPr>
            <a:spLocks noChangeShapeType="1"/>
          </p:cNvSpPr>
          <p:nvPr/>
        </p:nvSpPr>
        <p:spPr bwMode="auto">
          <a:xfrm>
            <a:off x="4114800" y="1905000"/>
            <a:ext cx="762000" cy="609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60199" name="Line 7"/>
          <p:cNvSpPr>
            <a:spLocks noChangeShapeType="1"/>
          </p:cNvSpPr>
          <p:nvPr/>
        </p:nvSpPr>
        <p:spPr bwMode="auto">
          <a:xfrm>
            <a:off x="3276600" y="1905000"/>
            <a:ext cx="762000" cy="609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60200" name="Rectangle 8"/>
          <p:cNvSpPr>
            <a:spLocks noGrp="1" noChangeArrowheads="1"/>
          </p:cNvSpPr>
          <p:nvPr>
            <p:ph type="body" sz="half" idx="1"/>
          </p:nvPr>
        </p:nvSpPr>
        <p:spPr>
          <a:xfrm>
            <a:off x="1271588" y="3200400"/>
            <a:ext cx="6577012" cy="3124200"/>
          </a:xfrm>
        </p:spPr>
        <p:txBody>
          <a:bodyPr/>
          <a:lstStyle/>
          <a:p>
            <a:pPr marL="342900" indent="-342900"/>
            <a:r>
              <a:rPr lang="en-US" sz="2000"/>
              <a:t>To be updateable, a view must focus on one primary table. (OrderItem)</a:t>
            </a:r>
          </a:p>
          <a:p>
            <a:pPr marL="742950" lvl="1" indent="-285750"/>
            <a:r>
              <a:rPr lang="en-US" sz="2000"/>
              <a:t>Goal is to change data in </a:t>
            </a:r>
            <a:r>
              <a:rPr lang="en-US" sz="2000" i="1"/>
              <a:t>only one table.</a:t>
            </a:r>
            <a:r>
              <a:rPr lang="en-US" sz="2000"/>
              <a:t> (OrderItem)</a:t>
            </a:r>
          </a:p>
          <a:p>
            <a:pPr marL="742950" lvl="1" indent="-285750"/>
            <a:r>
              <a:rPr lang="en-US" sz="2000"/>
              <a:t>Data can be </a:t>
            </a:r>
            <a:r>
              <a:rPr lang="en-US" sz="2000" i="1"/>
              <a:t>displayed</a:t>
            </a:r>
            <a:r>
              <a:rPr lang="en-US" sz="2000"/>
              <a:t> from other tables. (Item)</a:t>
            </a:r>
          </a:p>
          <a:p>
            <a:pPr marL="742950" lvl="1" indent="-285750"/>
            <a:r>
              <a:rPr lang="en-US" sz="2000" i="1"/>
              <a:t>Never include or attempt to change primary keys from more than one table. (Item.ItemID)</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2242" name="Rectangle 2"/>
          <p:cNvSpPr>
            <a:spLocks noGrp="1" noChangeArrowheads="1"/>
          </p:cNvSpPr>
          <p:nvPr>
            <p:ph type="title"/>
          </p:nvPr>
        </p:nvSpPr>
        <p:spPr/>
        <p:txBody>
          <a:bodyPr/>
          <a:lstStyle/>
          <a:p>
            <a:pPr defTabSz="914400"/>
            <a:r>
              <a:rPr lang="en-US"/>
              <a:t>Non-Updateable View</a:t>
            </a:r>
          </a:p>
        </p:txBody>
      </p:sp>
      <p:sp>
        <p:nvSpPr>
          <p:cNvPr id="1162243" name="Text Box 3"/>
          <p:cNvSpPr txBox="1">
            <a:spLocks noChangeArrowheads="1"/>
          </p:cNvSpPr>
          <p:nvPr/>
        </p:nvSpPr>
        <p:spPr bwMode="auto">
          <a:xfrm>
            <a:off x="838200" y="990600"/>
            <a:ext cx="4159250" cy="366713"/>
          </a:xfrm>
          <a:prstGeom prst="rect">
            <a:avLst/>
          </a:prstGeom>
          <a:noFill/>
          <a:ln w="12700">
            <a:noFill/>
            <a:miter lim="800000"/>
            <a:headEnd type="none" w="sm" len="sm"/>
            <a:tailEnd type="none" w="sm" len="sm"/>
          </a:ln>
          <a:effectLst/>
        </p:spPr>
        <p:txBody>
          <a:bodyPr wrap="none">
            <a:spAutoFit/>
          </a:bodyPr>
          <a:lstStyle/>
          <a:p>
            <a:pPr algn="l"/>
            <a:r>
              <a:rPr lang="en-US" sz="1800"/>
              <a:t>OrderItem(</a:t>
            </a:r>
            <a:r>
              <a:rPr lang="en-US" sz="1800" u="sng"/>
              <a:t>OrderID</a:t>
            </a:r>
            <a:r>
              <a:rPr lang="en-US" sz="1800"/>
              <a:t>, </a:t>
            </a:r>
            <a:r>
              <a:rPr lang="en-US" sz="1800" u="sng"/>
              <a:t>ItemID</a:t>
            </a:r>
            <a:r>
              <a:rPr lang="en-US" sz="1800"/>
              <a:t>, Quantity)</a:t>
            </a:r>
          </a:p>
        </p:txBody>
      </p:sp>
      <p:sp>
        <p:nvSpPr>
          <p:cNvPr id="1162244" name="Text Box 4"/>
          <p:cNvSpPr txBox="1">
            <a:spLocks noChangeArrowheads="1"/>
          </p:cNvSpPr>
          <p:nvPr/>
        </p:nvSpPr>
        <p:spPr bwMode="auto">
          <a:xfrm>
            <a:off x="5105400" y="990600"/>
            <a:ext cx="2889250" cy="366713"/>
          </a:xfrm>
          <a:prstGeom prst="rect">
            <a:avLst/>
          </a:prstGeom>
          <a:noFill/>
          <a:ln w="12700">
            <a:noFill/>
            <a:miter lim="800000"/>
            <a:headEnd type="none" w="sm" len="sm"/>
            <a:tailEnd type="none" w="sm" len="sm"/>
          </a:ln>
          <a:effectLst/>
        </p:spPr>
        <p:txBody>
          <a:bodyPr wrap="none">
            <a:spAutoFit/>
          </a:bodyPr>
          <a:lstStyle/>
          <a:p>
            <a:pPr algn="l"/>
            <a:r>
              <a:rPr lang="en-US" sz="1800"/>
              <a:t>Item(</a:t>
            </a:r>
            <a:r>
              <a:rPr lang="en-US" sz="1800" u="sng"/>
              <a:t>ItemID</a:t>
            </a:r>
            <a:r>
              <a:rPr lang="en-US" sz="1800"/>
              <a:t>, Description)</a:t>
            </a:r>
          </a:p>
        </p:txBody>
      </p:sp>
      <p:sp>
        <p:nvSpPr>
          <p:cNvPr id="1162245" name="Text Box 5"/>
          <p:cNvSpPr txBox="1">
            <a:spLocks noChangeArrowheads="1"/>
          </p:cNvSpPr>
          <p:nvPr/>
        </p:nvSpPr>
        <p:spPr bwMode="auto">
          <a:xfrm>
            <a:off x="1600200" y="3048000"/>
            <a:ext cx="6076950" cy="366713"/>
          </a:xfrm>
          <a:prstGeom prst="rect">
            <a:avLst/>
          </a:prstGeom>
          <a:noFill/>
          <a:ln w="12700">
            <a:noFill/>
            <a:miter lim="800000"/>
            <a:headEnd type="none" w="sm" len="sm"/>
            <a:tailEnd type="none" w="sm" len="sm"/>
          </a:ln>
          <a:effectLst/>
        </p:spPr>
        <p:txBody>
          <a:bodyPr wrap="none">
            <a:spAutoFit/>
          </a:bodyPr>
          <a:lstStyle/>
          <a:p>
            <a:pPr algn="l"/>
            <a:r>
              <a:rPr lang="en-US" sz="1800"/>
              <a:t>OrderLine(</a:t>
            </a:r>
            <a:r>
              <a:rPr lang="en-US" sz="1800" u="sng"/>
              <a:t>OrderID</a:t>
            </a:r>
            <a:r>
              <a:rPr lang="en-US" sz="1800"/>
              <a:t>, </a:t>
            </a:r>
            <a:r>
              <a:rPr lang="en-US" sz="1800" u="sng"/>
              <a:t>Item.ItemID</a:t>
            </a:r>
            <a:r>
              <a:rPr lang="en-US" sz="1800"/>
              <a:t>, Description, Quantity)</a:t>
            </a:r>
          </a:p>
        </p:txBody>
      </p:sp>
      <p:sp>
        <p:nvSpPr>
          <p:cNvPr id="1162246" name="Line 6"/>
          <p:cNvSpPr>
            <a:spLocks noChangeShapeType="1"/>
          </p:cNvSpPr>
          <p:nvPr/>
        </p:nvSpPr>
        <p:spPr bwMode="auto">
          <a:xfrm>
            <a:off x="2286000" y="2362200"/>
            <a:ext cx="838200" cy="762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62247" name="Line 7"/>
          <p:cNvSpPr>
            <a:spLocks noChangeShapeType="1"/>
          </p:cNvSpPr>
          <p:nvPr/>
        </p:nvSpPr>
        <p:spPr bwMode="auto">
          <a:xfrm flipH="1">
            <a:off x="4191000" y="2286000"/>
            <a:ext cx="1600200" cy="762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62248" name="Text Box 8"/>
          <p:cNvSpPr txBox="1">
            <a:spLocks noChangeArrowheads="1"/>
          </p:cNvSpPr>
          <p:nvPr/>
        </p:nvSpPr>
        <p:spPr bwMode="auto">
          <a:xfrm>
            <a:off x="1905000" y="1447800"/>
            <a:ext cx="2362200" cy="915988"/>
          </a:xfrm>
          <a:prstGeom prst="rect">
            <a:avLst/>
          </a:prstGeom>
          <a:solidFill>
            <a:srgbClr val="FFCC66"/>
          </a:solidFill>
          <a:ln w="12700">
            <a:noFill/>
            <a:miter lim="800000"/>
            <a:headEnd type="none" w="sm" len="sm"/>
            <a:tailEnd type="none" w="sm" len="sm"/>
          </a:ln>
          <a:effectLst/>
        </p:spPr>
        <p:txBody>
          <a:bodyPr>
            <a:spAutoFit/>
          </a:bodyPr>
          <a:lstStyle/>
          <a:p>
            <a:pPr algn="l"/>
            <a:r>
              <a:rPr lang="en-US" sz="1800">
                <a:solidFill>
                  <a:srgbClr val="006633"/>
                </a:solidFill>
              </a:rPr>
              <a:t>121	57	3</a:t>
            </a:r>
          </a:p>
          <a:p>
            <a:pPr algn="l"/>
            <a:r>
              <a:rPr lang="en-US" sz="1800">
                <a:solidFill>
                  <a:srgbClr val="006633"/>
                </a:solidFill>
              </a:rPr>
              <a:t>121	82	2</a:t>
            </a:r>
          </a:p>
          <a:p>
            <a:pPr algn="l"/>
            <a:r>
              <a:rPr lang="en-US" sz="1800">
                <a:solidFill>
                  <a:srgbClr val="006633"/>
                </a:solidFill>
              </a:rPr>
              <a:t>122	57	1</a:t>
            </a:r>
          </a:p>
        </p:txBody>
      </p:sp>
      <p:sp>
        <p:nvSpPr>
          <p:cNvPr id="1162249" name="Text Box 9"/>
          <p:cNvSpPr txBox="1">
            <a:spLocks noChangeArrowheads="1"/>
          </p:cNvSpPr>
          <p:nvPr/>
        </p:nvSpPr>
        <p:spPr bwMode="auto">
          <a:xfrm>
            <a:off x="5638800" y="1447800"/>
            <a:ext cx="2362200" cy="915988"/>
          </a:xfrm>
          <a:prstGeom prst="rect">
            <a:avLst/>
          </a:prstGeom>
          <a:solidFill>
            <a:srgbClr val="FFCC66"/>
          </a:solidFill>
          <a:ln w="12700">
            <a:noFill/>
            <a:miter lim="800000"/>
            <a:headEnd type="none" w="sm" len="sm"/>
            <a:tailEnd type="none" w="sm" len="sm"/>
          </a:ln>
          <a:effectLst/>
        </p:spPr>
        <p:txBody>
          <a:bodyPr>
            <a:spAutoFit/>
          </a:bodyPr>
          <a:lstStyle/>
          <a:p>
            <a:pPr algn="l"/>
            <a:r>
              <a:rPr lang="en-US" sz="1800">
                <a:solidFill>
                  <a:srgbClr val="006633"/>
                </a:solidFill>
              </a:rPr>
              <a:t>57	Cat food</a:t>
            </a:r>
          </a:p>
          <a:p>
            <a:pPr algn="l"/>
            <a:r>
              <a:rPr lang="en-US" sz="1800">
                <a:solidFill>
                  <a:srgbClr val="006633"/>
                </a:solidFill>
              </a:rPr>
              <a:t>58	Dog food</a:t>
            </a:r>
          </a:p>
          <a:p>
            <a:pPr algn="l"/>
            <a:r>
              <a:rPr lang="en-US" sz="1800">
                <a:solidFill>
                  <a:srgbClr val="006633"/>
                </a:solidFill>
              </a:rPr>
              <a:t>59	Bird food</a:t>
            </a:r>
          </a:p>
        </p:txBody>
      </p:sp>
      <p:sp>
        <p:nvSpPr>
          <p:cNvPr id="1162250" name="Text Box 10"/>
          <p:cNvSpPr txBox="1">
            <a:spLocks noChangeArrowheads="1"/>
          </p:cNvSpPr>
          <p:nvPr/>
        </p:nvSpPr>
        <p:spPr bwMode="auto">
          <a:xfrm>
            <a:off x="2743200" y="3505200"/>
            <a:ext cx="4572000" cy="915988"/>
          </a:xfrm>
          <a:prstGeom prst="rect">
            <a:avLst/>
          </a:prstGeom>
          <a:solidFill>
            <a:srgbClr val="FFCC66"/>
          </a:solidFill>
          <a:ln w="12700">
            <a:noFill/>
            <a:miter lim="800000"/>
            <a:headEnd type="none" w="sm" len="sm"/>
            <a:tailEnd type="none" w="sm" len="sm"/>
          </a:ln>
          <a:effectLst/>
        </p:spPr>
        <p:txBody>
          <a:bodyPr>
            <a:spAutoFit/>
          </a:bodyPr>
          <a:lstStyle/>
          <a:p>
            <a:pPr algn="l">
              <a:tabLst>
                <a:tab pos="1371600" algn="l"/>
                <a:tab pos="2171700" algn="l"/>
                <a:tab pos="3949700" algn="l"/>
              </a:tabLst>
            </a:pPr>
            <a:r>
              <a:rPr lang="en-US" sz="1800">
                <a:solidFill>
                  <a:srgbClr val="006633"/>
                </a:solidFill>
              </a:rPr>
              <a:t>121	57	Cat food	3</a:t>
            </a:r>
          </a:p>
          <a:p>
            <a:pPr algn="l">
              <a:tabLst>
                <a:tab pos="1371600" algn="l"/>
                <a:tab pos="2171700" algn="l"/>
                <a:tab pos="3949700" algn="l"/>
              </a:tabLst>
            </a:pPr>
            <a:r>
              <a:rPr lang="en-US" sz="1800">
                <a:solidFill>
                  <a:srgbClr val="006633"/>
                </a:solidFill>
              </a:rPr>
              <a:t>121	82	Bird feeder	2</a:t>
            </a:r>
          </a:p>
          <a:p>
            <a:pPr algn="l">
              <a:tabLst>
                <a:tab pos="1371600" algn="l"/>
                <a:tab pos="2171700" algn="l"/>
                <a:tab pos="3949700" algn="l"/>
              </a:tabLst>
            </a:pPr>
            <a:r>
              <a:rPr lang="en-US" sz="1800">
                <a:solidFill>
                  <a:srgbClr val="006633"/>
                </a:solidFill>
              </a:rPr>
              <a:t>122	57	Cat food	1</a:t>
            </a:r>
          </a:p>
        </p:txBody>
      </p:sp>
      <p:sp>
        <p:nvSpPr>
          <p:cNvPr id="1162251" name="Text Box 11"/>
          <p:cNvSpPr txBox="1">
            <a:spLocks noChangeArrowheads="1"/>
          </p:cNvSpPr>
          <p:nvPr/>
        </p:nvSpPr>
        <p:spPr bwMode="auto">
          <a:xfrm>
            <a:off x="1028700" y="4953000"/>
            <a:ext cx="7086600" cy="1192213"/>
          </a:xfrm>
          <a:prstGeom prst="rect">
            <a:avLst/>
          </a:prstGeom>
          <a:noFill/>
          <a:ln w="12700">
            <a:noFill/>
            <a:miter lim="800000"/>
            <a:headEnd type="none" w="sm" len="sm"/>
            <a:tailEnd type="none" w="sm" len="sm"/>
          </a:ln>
          <a:effectLst/>
        </p:spPr>
        <p:txBody>
          <a:bodyPr>
            <a:spAutoFit/>
          </a:bodyPr>
          <a:lstStyle/>
          <a:p>
            <a:pPr algn="l">
              <a:spcBef>
                <a:spcPct val="50000"/>
              </a:spcBef>
              <a:tabLst>
                <a:tab pos="520700" algn="l"/>
              </a:tabLst>
            </a:pPr>
            <a:r>
              <a:rPr lang="en-US" sz="1800"/>
              <a:t>If you attempt to change the Item.ItemID in the OrderLineView:</a:t>
            </a:r>
          </a:p>
          <a:p>
            <a:pPr algn="l">
              <a:spcBef>
                <a:spcPct val="50000"/>
              </a:spcBef>
              <a:tabLst>
                <a:tab pos="520700" algn="l"/>
              </a:tabLst>
            </a:pPr>
            <a:r>
              <a:rPr lang="en-US" sz="1800" i="1"/>
              <a:t>You will simply change the primary key value in the Item table.</a:t>
            </a:r>
          </a:p>
          <a:p>
            <a:pPr algn="l">
              <a:spcBef>
                <a:spcPct val="50000"/>
              </a:spcBef>
              <a:tabLst>
                <a:tab pos="520700" algn="l"/>
              </a:tabLst>
            </a:pPr>
            <a:r>
              <a:rPr lang="en-US" sz="1800" i="1"/>
              <a:t>It will not add a new row to the OrderItem table.</a:t>
            </a:r>
          </a:p>
        </p:txBody>
      </p:sp>
      <p:sp>
        <p:nvSpPr>
          <p:cNvPr id="1162252" name="Text Box 12"/>
          <p:cNvSpPr txBox="1">
            <a:spLocks noChangeArrowheads="1"/>
          </p:cNvSpPr>
          <p:nvPr/>
        </p:nvSpPr>
        <p:spPr bwMode="auto">
          <a:xfrm>
            <a:off x="4495800" y="4267200"/>
            <a:ext cx="438150" cy="366713"/>
          </a:xfrm>
          <a:prstGeom prst="rect">
            <a:avLst/>
          </a:prstGeom>
          <a:noFill/>
          <a:ln w="12700">
            <a:noFill/>
            <a:miter lim="800000"/>
            <a:headEnd type="none" w="sm" len="sm"/>
            <a:tailEnd type="none" w="sm" len="sm"/>
          </a:ln>
          <a:effectLst/>
        </p:spPr>
        <p:txBody>
          <a:bodyPr wrap="none">
            <a:spAutoFit/>
          </a:bodyPr>
          <a:lstStyle/>
          <a:p>
            <a:pPr algn="l"/>
            <a:r>
              <a:rPr lang="en-US" sz="1800">
                <a:solidFill>
                  <a:schemeClr val="tx2"/>
                </a:solidFill>
              </a:rPr>
              <a:t>32</a:t>
            </a:r>
          </a:p>
        </p:txBody>
      </p:sp>
      <p:sp>
        <p:nvSpPr>
          <p:cNvPr id="1162253" name="Line 13"/>
          <p:cNvSpPr>
            <a:spLocks noChangeShapeType="1"/>
          </p:cNvSpPr>
          <p:nvPr/>
        </p:nvSpPr>
        <p:spPr bwMode="auto">
          <a:xfrm>
            <a:off x="4114800" y="4114800"/>
            <a:ext cx="381000" cy="30480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1162254" name="Line 14"/>
          <p:cNvSpPr>
            <a:spLocks noChangeShapeType="1"/>
          </p:cNvSpPr>
          <p:nvPr/>
        </p:nvSpPr>
        <p:spPr bwMode="auto">
          <a:xfrm flipV="1">
            <a:off x="4191000" y="4038600"/>
            <a:ext cx="381000" cy="30480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1162255" name="Line 15"/>
          <p:cNvSpPr>
            <a:spLocks noChangeShapeType="1"/>
          </p:cNvSpPr>
          <p:nvPr/>
        </p:nvSpPr>
        <p:spPr bwMode="auto">
          <a:xfrm flipV="1">
            <a:off x="4724400" y="1676400"/>
            <a:ext cx="990600" cy="2667000"/>
          </a:xfrm>
          <a:prstGeom prst="line">
            <a:avLst/>
          </a:prstGeom>
          <a:noFill/>
          <a:ln w="12700">
            <a:solidFill>
              <a:schemeClr val="tx2"/>
            </a:solidFill>
            <a:round/>
            <a:headEnd type="none" w="sm" len="sm"/>
            <a:tailEnd type="triangle" w="sm" len="lg"/>
          </a:ln>
          <a:effectLst/>
        </p:spPr>
        <p:txBody>
          <a:bodyPr wrap="none" anchor="ctr"/>
          <a:lstStyle/>
          <a:p>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pPr defTabSz="914400"/>
            <a:r>
              <a:rPr lang="en-US"/>
              <a:t>Homework</a:t>
            </a:r>
          </a:p>
        </p:txBody>
      </p:sp>
      <p:sp>
        <p:nvSpPr>
          <p:cNvPr id="1174531" name="Rectangle 3"/>
          <p:cNvSpPr>
            <a:spLocks noGrp="1" noChangeArrowheads="1"/>
          </p:cNvSpPr>
          <p:nvPr>
            <p:ph type="body" idx="1"/>
          </p:nvPr>
        </p:nvSpPr>
        <p:spPr>
          <a:xfrm>
            <a:off x="228600" y="1295400"/>
            <a:ext cx="8915400" cy="5410200"/>
          </a:xfrm>
        </p:spPr>
        <p:txBody>
          <a:bodyPr/>
          <a:lstStyle/>
          <a:p>
            <a:pPr marL="342900" indent="-342900"/>
            <a:r>
              <a:rPr lang="en-US" sz="2800" dirty="0"/>
              <a:t>By Sunday 28 Feb 2010</a:t>
            </a:r>
          </a:p>
          <a:p>
            <a:pPr marL="342900" indent="-342900"/>
            <a:r>
              <a:rPr lang="en-US" sz="2800" dirty="0"/>
              <a:t>Chapter 4 main text page 176:  </a:t>
            </a:r>
          </a:p>
          <a:p>
            <a:pPr marL="742950" lvl="1" indent="-342900"/>
            <a:r>
              <a:rPr lang="en-US" sz="2800" dirty="0"/>
              <a:t>Sally’s Pet Store DB from your Student CD</a:t>
            </a:r>
          </a:p>
          <a:p>
            <a:pPr marL="742950" lvl="1" indent="-342900"/>
            <a:r>
              <a:rPr lang="en-US" sz="2800" dirty="0"/>
              <a:t>Questions 8,10,12,14,16,18, 20</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6" name="Rectangle 4"/>
          <p:cNvSpPr>
            <a:spLocks noGrp="1" noChangeArrowheads="1"/>
          </p:cNvSpPr>
          <p:nvPr>
            <p:ph type="title"/>
          </p:nvPr>
        </p:nvSpPr>
        <p:spPr>
          <a:xfrm>
            <a:off x="990600" y="152400"/>
            <a:ext cx="7162800" cy="5334000"/>
          </a:xfrm>
        </p:spPr>
        <p:txBody>
          <a:bodyPr/>
          <a:lstStyle/>
          <a:p>
            <a:pPr algn="ctr"/>
            <a:r>
              <a:rPr lang="en-US" sz="8000"/>
              <a:t>DISCUSSION</a:t>
            </a:r>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5618" name="Rectangle 2"/>
          <p:cNvSpPr>
            <a:spLocks noGrp="1" noChangeArrowheads="1"/>
          </p:cNvSpPr>
          <p:nvPr>
            <p:ph type="title"/>
          </p:nvPr>
        </p:nvSpPr>
        <p:spPr/>
        <p:txBody>
          <a:bodyPr/>
          <a:lstStyle/>
          <a:p>
            <a:pPr defTabSz="914400"/>
            <a:r>
              <a:rPr lang="en-US" dirty="0"/>
              <a:t>Topics</a:t>
            </a:r>
          </a:p>
        </p:txBody>
      </p:sp>
      <p:sp>
        <p:nvSpPr>
          <p:cNvPr id="1135619" name="Rectangle 3"/>
          <p:cNvSpPr>
            <a:spLocks noGrp="1" noChangeArrowheads="1"/>
          </p:cNvSpPr>
          <p:nvPr>
            <p:ph type="body" idx="1"/>
          </p:nvPr>
        </p:nvSpPr>
        <p:spPr>
          <a:xfrm>
            <a:off x="685800" y="1143000"/>
            <a:ext cx="7772400" cy="4876800"/>
          </a:xfrm>
        </p:spPr>
        <p:txBody>
          <a:bodyPr/>
          <a:lstStyle/>
          <a:p>
            <a:pPr marL="342900" indent="-342900"/>
            <a:r>
              <a:rPr lang="en-US"/>
              <a:t>Multiple Tables (Intro &amp; Distinct)</a:t>
            </a:r>
          </a:p>
          <a:p>
            <a:pPr marL="342900" indent="-342900"/>
            <a:r>
              <a:rPr lang="en-US"/>
              <a:t>Joining Tables</a:t>
            </a:r>
          </a:p>
          <a:p>
            <a:pPr marL="342900" indent="-342900"/>
            <a:r>
              <a:rPr lang="en-US"/>
              <a:t>SQL JOIN</a:t>
            </a:r>
          </a:p>
          <a:p>
            <a:pPr marL="342900" indent="-342900"/>
            <a:r>
              <a:rPr lang="en-US"/>
              <a:t>Syntax for Three Tables</a:t>
            </a:r>
          </a:p>
          <a:p>
            <a:pPr marL="342900" indent="-342900"/>
            <a:r>
              <a:rPr lang="en-US"/>
              <a:t>Multiple Tables (Many)</a:t>
            </a:r>
          </a:p>
          <a:p>
            <a:pPr marL="342900" indent="-342900"/>
            <a:r>
              <a:rPr lang="en-US"/>
              <a:t>Building a Query</a:t>
            </a:r>
          </a:p>
          <a:p>
            <a:pPr marL="342900" indent="-342900"/>
            <a:r>
              <a:rPr lang="en-US"/>
              <a:t>Joining Tables (Hints)</a:t>
            </a:r>
          </a:p>
          <a:p>
            <a:pPr marL="342900" indent="-342900"/>
            <a:r>
              <a:rPr lang="en-US"/>
              <a:t>Tables with Multiple Joins</a:t>
            </a:r>
          </a:p>
          <a:p>
            <a:pPr marL="342900" indent="-342900"/>
            <a:r>
              <a:rPr lang="en-US"/>
              <a:t>Table Alias</a:t>
            </a:r>
          </a:p>
          <a:p>
            <a:pPr marL="342900" indent="-342900"/>
            <a:r>
              <a:rPr lang="en-US"/>
              <a:t>Saved Query: Create View</a:t>
            </a:r>
          </a:p>
          <a:p>
            <a:pPr marL="342900" indent="-342900"/>
            <a:r>
              <a:rPr lang="en-US"/>
              <a:t>Updateable &amp; Non-updateable Views</a:t>
            </a:r>
          </a:p>
        </p:txBody>
      </p:sp>
      <p:sp>
        <p:nvSpPr>
          <p:cNvPr id="1135620" name="Text Box 4"/>
          <p:cNvSpPr txBox="1">
            <a:spLocks noChangeArrowheads="1"/>
          </p:cNvSpPr>
          <p:nvPr/>
        </p:nvSpPr>
        <p:spPr bwMode="auto">
          <a:xfrm>
            <a:off x="5943600" y="1600200"/>
            <a:ext cx="2797175" cy="2225675"/>
          </a:xfrm>
          <a:prstGeom prst="rect">
            <a:avLst/>
          </a:prstGeom>
          <a:solidFill>
            <a:srgbClr val="FFCC66"/>
          </a:solidFill>
          <a:ln w="12700" algn="ctr">
            <a:noFill/>
            <a:miter lim="800000"/>
            <a:headEnd/>
            <a:tailEnd/>
          </a:ln>
          <a:effectLst/>
        </p:spPr>
        <p:txBody>
          <a:bodyPr>
            <a:spAutoFit/>
          </a:bodyPr>
          <a:lstStyle/>
          <a:p>
            <a:pPr>
              <a:spcBef>
                <a:spcPct val="50000"/>
              </a:spcBef>
            </a:pPr>
            <a:r>
              <a:rPr lang="en-US" i="1"/>
              <a:t>As usual, this material was created by Prof Jerry Post and reformatted by Prof M. E. Kabay </a:t>
            </a:r>
            <a:br>
              <a:rPr lang="en-US" i="1"/>
            </a:br>
            <a:r>
              <a:rPr lang="en-US" i="1"/>
              <a:t>for use in IS240 </a:t>
            </a:r>
            <a:br>
              <a:rPr lang="en-US" i="1"/>
            </a:br>
            <a:r>
              <a:rPr lang="en-US" i="1"/>
              <a:t>at Norwich University</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666" name="Rectangle 2"/>
          <p:cNvSpPr>
            <a:spLocks noGrp="1" noChangeArrowheads="1"/>
          </p:cNvSpPr>
          <p:nvPr>
            <p:ph type="title"/>
          </p:nvPr>
        </p:nvSpPr>
        <p:spPr>
          <a:noFill/>
          <a:ln/>
        </p:spPr>
        <p:txBody>
          <a:bodyPr lIns="92075" tIns="46038" rIns="92075" bIns="46038"/>
          <a:lstStyle/>
          <a:p>
            <a:pPr defTabSz="914400"/>
            <a:r>
              <a:rPr lang="en-US"/>
              <a:t>Multiple Tables (Intro &amp; Distinct)</a:t>
            </a:r>
          </a:p>
        </p:txBody>
      </p:sp>
      <p:sp>
        <p:nvSpPr>
          <p:cNvPr id="1137667" name="Rectangle 3"/>
          <p:cNvSpPr>
            <a:spLocks noGrp="1" noChangeArrowheads="1"/>
          </p:cNvSpPr>
          <p:nvPr>
            <p:ph type="body" sz="half" idx="1"/>
          </p:nvPr>
        </p:nvSpPr>
        <p:spPr>
          <a:xfrm>
            <a:off x="990600" y="5781675"/>
            <a:ext cx="7162800" cy="542925"/>
          </a:xfrm>
          <a:noFill/>
          <a:ln/>
        </p:spPr>
        <p:txBody>
          <a:bodyPr lIns="92075" tIns="46038" rIns="92075" bIns="46038"/>
          <a:lstStyle/>
          <a:p>
            <a:pPr marL="0" indent="0">
              <a:buFont typeface="Wingdings" pitchFamily="2" charset="2"/>
              <a:buNone/>
            </a:pPr>
            <a:r>
              <a:rPr lang="en-US" sz="1800"/>
              <a:t>List the CustomerID of everyone who bought something between 01-Apr-2004 and 31-May-2004.</a:t>
            </a:r>
          </a:p>
        </p:txBody>
      </p:sp>
      <p:sp>
        <p:nvSpPr>
          <p:cNvPr id="1137668" name="Rectangle 4"/>
          <p:cNvSpPr>
            <a:spLocks noGrp="1" noChangeArrowheads="1"/>
          </p:cNvSpPr>
          <p:nvPr>
            <p:ph type="body" sz="half" idx="2"/>
          </p:nvPr>
        </p:nvSpPr>
        <p:spPr>
          <a:xfrm>
            <a:off x="6858000" y="1263650"/>
            <a:ext cx="1593850" cy="3994150"/>
          </a:xfrm>
          <a:noFill/>
          <a:ln cap="flat">
            <a:solidFill>
              <a:srgbClr val="009900"/>
            </a:solidFill>
          </a:ln>
        </p:spPr>
        <p:txBody>
          <a:bodyPr lIns="92075" tIns="46038" rIns="92075" bIns="46038"/>
          <a:lstStyle/>
          <a:p>
            <a:pPr marL="342900" indent="-342900">
              <a:spcBef>
                <a:spcPct val="0"/>
              </a:spcBef>
              <a:buFont typeface="Wingdings" pitchFamily="2" charset="2"/>
              <a:buNone/>
            </a:pPr>
            <a:r>
              <a:rPr lang="en-US" sz="1400">
                <a:solidFill>
                  <a:srgbClr val="009900"/>
                </a:solidFill>
              </a:rPr>
              <a:t>CustomerID</a:t>
            </a:r>
          </a:p>
          <a:p>
            <a:pPr marL="342900" indent="-342900">
              <a:spcBef>
                <a:spcPct val="0"/>
              </a:spcBef>
              <a:buFont typeface="Wingdings" pitchFamily="2" charset="2"/>
              <a:buNone/>
            </a:pPr>
            <a:r>
              <a:rPr lang="en-US" sz="1400">
                <a:solidFill>
                  <a:srgbClr val="009900"/>
                </a:solidFill>
              </a:rPr>
              <a:t>6</a:t>
            </a:r>
          </a:p>
          <a:p>
            <a:pPr marL="342900" indent="-342900">
              <a:spcBef>
                <a:spcPct val="0"/>
              </a:spcBef>
              <a:buFont typeface="Wingdings" pitchFamily="2" charset="2"/>
              <a:buNone/>
            </a:pPr>
            <a:r>
              <a:rPr lang="en-US" sz="1400">
                <a:solidFill>
                  <a:srgbClr val="009900"/>
                </a:solidFill>
              </a:rPr>
              <a:t>8</a:t>
            </a:r>
          </a:p>
          <a:p>
            <a:pPr marL="342900" indent="-342900">
              <a:spcBef>
                <a:spcPct val="0"/>
              </a:spcBef>
              <a:buFont typeface="Wingdings" pitchFamily="2" charset="2"/>
              <a:buNone/>
            </a:pPr>
            <a:r>
              <a:rPr lang="en-US" sz="1400">
                <a:solidFill>
                  <a:srgbClr val="009900"/>
                </a:solidFill>
              </a:rPr>
              <a:t>14</a:t>
            </a:r>
          </a:p>
          <a:p>
            <a:pPr marL="342900" indent="-342900">
              <a:spcBef>
                <a:spcPct val="0"/>
              </a:spcBef>
              <a:buFont typeface="Wingdings" pitchFamily="2" charset="2"/>
              <a:buNone/>
            </a:pPr>
            <a:r>
              <a:rPr lang="en-US" sz="1400">
                <a:solidFill>
                  <a:srgbClr val="009900"/>
                </a:solidFill>
              </a:rPr>
              <a:t>19</a:t>
            </a:r>
          </a:p>
          <a:p>
            <a:pPr marL="342900" indent="-342900">
              <a:spcBef>
                <a:spcPct val="0"/>
              </a:spcBef>
              <a:buFont typeface="Wingdings" pitchFamily="2" charset="2"/>
              <a:buNone/>
            </a:pPr>
            <a:r>
              <a:rPr lang="en-US" sz="1400">
                <a:solidFill>
                  <a:srgbClr val="009900"/>
                </a:solidFill>
              </a:rPr>
              <a:t>22</a:t>
            </a:r>
          </a:p>
          <a:p>
            <a:pPr marL="342900" indent="-342900">
              <a:spcBef>
                <a:spcPct val="0"/>
              </a:spcBef>
              <a:buFont typeface="Wingdings" pitchFamily="2" charset="2"/>
              <a:buNone/>
            </a:pPr>
            <a:r>
              <a:rPr lang="en-US" sz="1400">
                <a:solidFill>
                  <a:srgbClr val="009900"/>
                </a:solidFill>
              </a:rPr>
              <a:t>24</a:t>
            </a:r>
          </a:p>
          <a:p>
            <a:pPr marL="342900" indent="-342900">
              <a:spcBef>
                <a:spcPct val="0"/>
              </a:spcBef>
              <a:buFont typeface="Wingdings" pitchFamily="2" charset="2"/>
              <a:buNone/>
            </a:pPr>
            <a:r>
              <a:rPr lang="en-US" sz="1400">
                <a:solidFill>
                  <a:srgbClr val="009900"/>
                </a:solidFill>
              </a:rPr>
              <a:t>28</a:t>
            </a:r>
          </a:p>
          <a:p>
            <a:pPr marL="342900" indent="-342900">
              <a:spcBef>
                <a:spcPct val="0"/>
              </a:spcBef>
              <a:buFont typeface="Wingdings" pitchFamily="2" charset="2"/>
              <a:buNone/>
            </a:pPr>
            <a:r>
              <a:rPr lang="en-US" sz="1400">
                <a:solidFill>
                  <a:srgbClr val="009900"/>
                </a:solidFill>
              </a:rPr>
              <a:t>36</a:t>
            </a:r>
          </a:p>
          <a:p>
            <a:pPr marL="342900" indent="-342900">
              <a:spcBef>
                <a:spcPct val="0"/>
              </a:spcBef>
              <a:buFont typeface="Wingdings" pitchFamily="2" charset="2"/>
              <a:buNone/>
            </a:pPr>
            <a:r>
              <a:rPr lang="en-US" sz="1400">
                <a:solidFill>
                  <a:srgbClr val="009900"/>
                </a:solidFill>
              </a:rPr>
              <a:t>37</a:t>
            </a:r>
          </a:p>
          <a:p>
            <a:pPr marL="342900" indent="-342900">
              <a:spcBef>
                <a:spcPct val="0"/>
              </a:spcBef>
              <a:buFont typeface="Wingdings" pitchFamily="2" charset="2"/>
              <a:buNone/>
            </a:pPr>
            <a:r>
              <a:rPr lang="en-US" sz="1400">
                <a:solidFill>
                  <a:srgbClr val="009900"/>
                </a:solidFill>
              </a:rPr>
              <a:t>38</a:t>
            </a:r>
          </a:p>
          <a:p>
            <a:pPr marL="342900" indent="-342900">
              <a:spcBef>
                <a:spcPct val="0"/>
              </a:spcBef>
              <a:buFont typeface="Wingdings" pitchFamily="2" charset="2"/>
              <a:buNone/>
            </a:pPr>
            <a:r>
              <a:rPr lang="en-US" sz="1400">
                <a:solidFill>
                  <a:srgbClr val="009900"/>
                </a:solidFill>
              </a:rPr>
              <a:t>39</a:t>
            </a:r>
          </a:p>
          <a:p>
            <a:pPr marL="342900" indent="-342900">
              <a:spcBef>
                <a:spcPct val="0"/>
              </a:spcBef>
              <a:buFont typeface="Wingdings" pitchFamily="2" charset="2"/>
              <a:buNone/>
            </a:pPr>
            <a:r>
              <a:rPr lang="en-US" sz="1400">
                <a:solidFill>
                  <a:srgbClr val="009900"/>
                </a:solidFill>
              </a:rPr>
              <a:t>42</a:t>
            </a:r>
          </a:p>
          <a:p>
            <a:pPr marL="342900" indent="-342900">
              <a:spcBef>
                <a:spcPct val="0"/>
              </a:spcBef>
              <a:buFont typeface="Wingdings" pitchFamily="2" charset="2"/>
              <a:buNone/>
            </a:pPr>
            <a:r>
              <a:rPr lang="en-US" sz="1400">
                <a:solidFill>
                  <a:srgbClr val="009900"/>
                </a:solidFill>
              </a:rPr>
              <a:t>50</a:t>
            </a:r>
          </a:p>
          <a:p>
            <a:pPr marL="342900" indent="-342900">
              <a:spcBef>
                <a:spcPct val="0"/>
              </a:spcBef>
              <a:buFont typeface="Wingdings" pitchFamily="2" charset="2"/>
              <a:buNone/>
            </a:pPr>
            <a:r>
              <a:rPr lang="en-US" sz="1400">
                <a:solidFill>
                  <a:srgbClr val="009900"/>
                </a:solidFill>
              </a:rPr>
              <a:t>57</a:t>
            </a:r>
          </a:p>
          <a:p>
            <a:pPr marL="342900" indent="-342900">
              <a:spcBef>
                <a:spcPct val="0"/>
              </a:spcBef>
              <a:buFont typeface="Wingdings" pitchFamily="2" charset="2"/>
              <a:buNone/>
            </a:pPr>
            <a:r>
              <a:rPr lang="en-US" sz="1400">
                <a:solidFill>
                  <a:srgbClr val="009900"/>
                </a:solidFill>
              </a:rPr>
              <a:t>58</a:t>
            </a:r>
          </a:p>
          <a:p>
            <a:pPr marL="342900" indent="-342900">
              <a:spcBef>
                <a:spcPct val="0"/>
              </a:spcBef>
              <a:buFont typeface="Wingdings" pitchFamily="2" charset="2"/>
              <a:buNone/>
            </a:pPr>
            <a:r>
              <a:rPr lang="en-US" sz="1400">
                <a:solidFill>
                  <a:srgbClr val="009900"/>
                </a:solidFill>
              </a:rPr>
              <a:t>63</a:t>
            </a:r>
          </a:p>
          <a:p>
            <a:pPr marL="342900" indent="-342900">
              <a:spcBef>
                <a:spcPct val="0"/>
              </a:spcBef>
              <a:buFont typeface="Wingdings" pitchFamily="2" charset="2"/>
              <a:buNone/>
            </a:pPr>
            <a:r>
              <a:rPr lang="en-US" sz="1400">
                <a:solidFill>
                  <a:srgbClr val="009900"/>
                </a:solidFill>
              </a:rPr>
              <a:t>74</a:t>
            </a:r>
          </a:p>
          <a:p>
            <a:pPr marL="342900" indent="-342900">
              <a:spcBef>
                <a:spcPct val="0"/>
              </a:spcBef>
              <a:buFont typeface="Wingdings" pitchFamily="2" charset="2"/>
              <a:buNone/>
            </a:pPr>
            <a:r>
              <a:rPr lang="en-US" sz="1400">
                <a:solidFill>
                  <a:srgbClr val="009900"/>
                </a:solidFill>
              </a:rPr>
              <a:t>80</a:t>
            </a:r>
          </a:p>
          <a:p>
            <a:pPr marL="342900" indent="-342900">
              <a:spcBef>
                <a:spcPct val="0"/>
              </a:spcBef>
              <a:buFont typeface="Wingdings" pitchFamily="2" charset="2"/>
              <a:buNone/>
            </a:pPr>
            <a:r>
              <a:rPr lang="en-US" sz="1400">
                <a:solidFill>
                  <a:srgbClr val="009900"/>
                </a:solidFill>
              </a:rPr>
              <a:t>90</a:t>
            </a:r>
          </a:p>
        </p:txBody>
      </p:sp>
      <p:sp>
        <p:nvSpPr>
          <p:cNvPr id="1137669" name="Rectangle 5"/>
          <p:cNvSpPr>
            <a:spLocks noChangeArrowheads="1"/>
          </p:cNvSpPr>
          <p:nvPr/>
        </p:nvSpPr>
        <p:spPr bwMode="auto">
          <a:xfrm>
            <a:off x="2057400" y="1219200"/>
            <a:ext cx="4475163" cy="1398588"/>
          </a:xfrm>
          <a:prstGeom prst="rect">
            <a:avLst/>
          </a:prstGeom>
          <a:noFill/>
          <a:ln w="12700">
            <a:solidFill>
              <a:schemeClr val="tx2"/>
            </a:solidFill>
            <a:miter lim="800000"/>
            <a:headEnd/>
            <a:tailEnd/>
          </a:ln>
          <a:effectLst/>
        </p:spPr>
        <p:txBody>
          <a:bodyPr wrap="none" lIns="92075" tIns="46038" rIns="92075" bIns="46038">
            <a:spAutoFit/>
          </a:bodyPr>
          <a:lstStyle/>
          <a:p>
            <a:pPr algn="l"/>
            <a:r>
              <a:rPr lang="en-US" sz="1700">
                <a:solidFill>
                  <a:schemeClr val="tx2"/>
                </a:solidFill>
              </a:rPr>
              <a:t>SELECT DISTINCT CustomerID</a:t>
            </a:r>
          </a:p>
          <a:p>
            <a:pPr algn="l"/>
            <a:r>
              <a:rPr lang="en-US" sz="1700">
                <a:solidFill>
                  <a:schemeClr val="tx2"/>
                </a:solidFill>
              </a:rPr>
              <a:t>FROM Sale</a:t>
            </a:r>
          </a:p>
          <a:p>
            <a:pPr algn="l"/>
            <a:r>
              <a:rPr lang="en-US" sz="1700">
                <a:solidFill>
                  <a:schemeClr val="tx2"/>
                </a:solidFill>
              </a:rPr>
              <a:t>WHERE (SaleDate Between ’01-Apr-2004’ </a:t>
            </a:r>
          </a:p>
          <a:p>
            <a:pPr algn="l"/>
            <a:r>
              <a:rPr lang="en-US" sz="1700">
                <a:solidFill>
                  <a:schemeClr val="tx2"/>
                </a:solidFill>
              </a:rPr>
              <a:t>	And ’31-May-2004’)</a:t>
            </a:r>
          </a:p>
          <a:p>
            <a:pPr algn="l"/>
            <a:r>
              <a:rPr lang="en-US" sz="1700">
                <a:solidFill>
                  <a:schemeClr val="tx2"/>
                </a:solidFill>
              </a:rPr>
              <a:t>ORDER BY CustomerID;</a:t>
            </a:r>
          </a:p>
        </p:txBody>
      </p:sp>
      <p:grpSp>
        <p:nvGrpSpPr>
          <p:cNvPr id="1137671" name="Group 7"/>
          <p:cNvGrpSpPr>
            <a:grpSpLocks/>
          </p:cNvGrpSpPr>
          <p:nvPr/>
        </p:nvGrpSpPr>
        <p:grpSpPr bwMode="auto">
          <a:xfrm>
            <a:off x="304800" y="1219200"/>
            <a:ext cx="1524000" cy="1905000"/>
            <a:chOff x="912" y="912"/>
            <a:chExt cx="720" cy="912"/>
          </a:xfrm>
        </p:grpSpPr>
        <p:sp>
          <p:nvSpPr>
            <p:cNvPr id="1137672" name="Rectangle 8"/>
            <p:cNvSpPr>
              <a:spLocks noChangeArrowheads="1"/>
            </p:cNvSpPr>
            <p:nvPr/>
          </p:nvSpPr>
          <p:spPr bwMode="auto">
            <a:xfrm>
              <a:off x="912" y="1104"/>
              <a:ext cx="720" cy="72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800"/>
                <a:t>SaleID</a:t>
              </a:r>
            </a:p>
            <a:p>
              <a:pPr algn="l"/>
              <a:r>
                <a:rPr lang="en-US" sz="1800"/>
                <a:t>SaleDate</a:t>
              </a:r>
            </a:p>
            <a:p>
              <a:pPr algn="l"/>
              <a:r>
                <a:rPr lang="en-US" sz="1800"/>
                <a:t>EmployeeID</a:t>
              </a:r>
            </a:p>
            <a:p>
              <a:pPr algn="l"/>
              <a:r>
                <a:rPr lang="en-US" sz="1800"/>
                <a:t>CustomerID</a:t>
              </a:r>
            </a:p>
            <a:p>
              <a:pPr algn="l"/>
              <a:r>
                <a:rPr lang="en-US" sz="1800"/>
                <a:t>SalesTax</a:t>
              </a:r>
            </a:p>
          </p:txBody>
        </p:sp>
        <p:sp>
          <p:nvSpPr>
            <p:cNvPr id="1137673" name="Rectangle 9"/>
            <p:cNvSpPr>
              <a:spLocks noChangeArrowheads="1"/>
            </p:cNvSpPr>
            <p:nvPr/>
          </p:nvSpPr>
          <p:spPr bwMode="auto">
            <a:xfrm>
              <a:off x="912" y="912"/>
              <a:ext cx="720" cy="192"/>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a:t>Sale</a:t>
              </a:r>
            </a:p>
          </p:txBody>
        </p:sp>
      </p:grpSp>
      <p:graphicFrame>
        <p:nvGraphicFramePr>
          <p:cNvPr id="1137706" name="Group 42"/>
          <p:cNvGraphicFramePr>
            <a:graphicFrameLocks noGrp="1"/>
          </p:cNvGraphicFramePr>
          <p:nvPr/>
        </p:nvGraphicFramePr>
        <p:xfrm>
          <a:off x="762000" y="3192463"/>
          <a:ext cx="5410200" cy="1938528"/>
        </p:xfrm>
        <a:graphic>
          <a:graphicData uri="http://schemas.openxmlformats.org/drawingml/2006/table">
            <a:tbl>
              <a:tblPr/>
              <a:tblGrid>
                <a:gridCol w="1016000">
                  <a:extLst>
                    <a:ext uri="{9D8B030D-6E8A-4147-A177-3AD203B41FA5}">
                      <a16:colId xmlns:a16="http://schemas.microsoft.com/office/drawing/2014/main" val="20000"/>
                    </a:ext>
                  </a:extLst>
                </a:gridCol>
                <a:gridCol w="1522413">
                  <a:extLst>
                    <a:ext uri="{9D8B030D-6E8A-4147-A177-3AD203B41FA5}">
                      <a16:colId xmlns:a16="http://schemas.microsoft.com/office/drawing/2014/main" val="20001"/>
                    </a:ext>
                  </a:extLst>
                </a:gridCol>
                <a:gridCol w="2871787">
                  <a:extLst>
                    <a:ext uri="{9D8B030D-6E8A-4147-A177-3AD203B41FA5}">
                      <a16:colId xmlns:a16="http://schemas.microsoft.com/office/drawing/2014/main" val="20002"/>
                    </a:ext>
                  </a:extLst>
                </a:gridCol>
              </a:tblGrid>
              <a:tr h="11906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Field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CustomerID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SaleDate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2065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Table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Sale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Sale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906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Sort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Ascending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1906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Criteria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Between ’01-Apr-2004’ And ’31-May-2004’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714" name="Rectangle 2"/>
          <p:cNvSpPr>
            <a:spLocks noGrp="1" noChangeArrowheads="1"/>
          </p:cNvSpPr>
          <p:nvPr>
            <p:ph type="title"/>
          </p:nvPr>
        </p:nvSpPr>
        <p:spPr/>
        <p:txBody>
          <a:bodyPr/>
          <a:lstStyle/>
          <a:p>
            <a:pPr defTabSz="914400"/>
            <a:r>
              <a:rPr lang="en-US"/>
              <a:t>Problem: CustomerID not Ideal</a:t>
            </a:r>
          </a:p>
        </p:txBody>
      </p:sp>
      <p:sp>
        <p:nvSpPr>
          <p:cNvPr id="1139715" name="Rectangle 3"/>
          <p:cNvSpPr>
            <a:spLocks noGrp="1" noChangeArrowheads="1"/>
          </p:cNvSpPr>
          <p:nvPr>
            <p:ph type="body" idx="1"/>
          </p:nvPr>
        </p:nvSpPr>
        <p:spPr>
          <a:xfrm>
            <a:off x="990600" y="1447800"/>
            <a:ext cx="7239000" cy="5029200"/>
          </a:xfrm>
        </p:spPr>
        <p:txBody>
          <a:bodyPr/>
          <a:lstStyle/>
          <a:p>
            <a:pPr marL="342900" indent="-342900"/>
            <a:r>
              <a:rPr lang="en-US"/>
              <a:t>We would much rather see the name of the customer than the CustomerID only</a:t>
            </a:r>
          </a:p>
          <a:p>
            <a:pPr marL="342900" indent="-342900"/>
            <a:r>
              <a:rPr lang="en-US"/>
              <a:t>The Customer’s last name is in the Customer table</a:t>
            </a:r>
          </a:p>
          <a:p>
            <a:pPr marL="342900" indent="-342900"/>
            <a:r>
              <a:rPr lang="en-US"/>
              <a:t>We will create a VIEW that </a:t>
            </a:r>
            <a:r>
              <a:rPr lang="en-US" i="1"/>
              <a:t>joins</a:t>
            </a:r>
            <a:r>
              <a:rPr lang="en-US"/>
              <a:t> the information from the Sale table with the information from the Customer table </a:t>
            </a:r>
          </a:p>
          <a:p>
            <a:pPr marL="342900" indent="-342900"/>
            <a:r>
              <a:rPr lang="en-US"/>
              <a:t>Think of the JOIN operation as creating a synthetic table that combines all the records from both tables</a:t>
            </a:r>
          </a:p>
          <a:p>
            <a:pPr marL="342900" indent="-342900"/>
            <a:r>
              <a:rPr lang="en-US"/>
              <a:t>This allows us to SELECT the right information, including LastName, from the combined records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762" name="Rectangle 2"/>
          <p:cNvSpPr>
            <a:spLocks noGrp="1" noChangeArrowheads="1"/>
          </p:cNvSpPr>
          <p:nvPr>
            <p:ph type="title"/>
          </p:nvPr>
        </p:nvSpPr>
        <p:spPr>
          <a:noFill/>
          <a:ln/>
        </p:spPr>
        <p:txBody>
          <a:bodyPr lIns="92075" tIns="46038" rIns="92075" bIns="46038"/>
          <a:lstStyle/>
          <a:p>
            <a:pPr defTabSz="914400"/>
            <a:r>
              <a:rPr lang="en-US"/>
              <a:t>Joining Tables</a:t>
            </a:r>
          </a:p>
        </p:txBody>
      </p:sp>
      <p:sp>
        <p:nvSpPr>
          <p:cNvPr id="1141763" name="Rectangle 3"/>
          <p:cNvSpPr>
            <a:spLocks noGrp="1" noChangeArrowheads="1"/>
          </p:cNvSpPr>
          <p:nvPr>
            <p:ph type="body" sz="half" idx="4294967295"/>
          </p:nvPr>
        </p:nvSpPr>
        <p:spPr>
          <a:xfrm>
            <a:off x="1066800" y="6248400"/>
            <a:ext cx="7772400" cy="609600"/>
          </a:xfrm>
          <a:noFill/>
          <a:ln/>
        </p:spPr>
        <p:txBody>
          <a:bodyPr lIns="92075" tIns="46038" rIns="92075" bIns="46038"/>
          <a:lstStyle/>
          <a:p>
            <a:pPr marL="0" indent="0">
              <a:buFont typeface="Wingdings" pitchFamily="2" charset="2"/>
              <a:buNone/>
            </a:pPr>
            <a:r>
              <a:rPr lang="en-US" sz="1800"/>
              <a:t>List LastNames of Customers who bought between 4/1/2004 and 5/31/2004.</a:t>
            </a:r>
          </a:p>
        </p:txBody>
      </p:sp>
      <p:sp>
        <p:nvSpPr>
          <p:cNvPr id="1141764" name="Rectangle 4"/>
          <p:cNvSpPr>
            <a:spLocks noChangeArrowheads="1"/>
          </p:cNvSpPr>
          <p:nvPr/>
        </p:nvSpPr>
        <p:spPr bwMode="auto">
          <a:xfrm>
            <a:off x="1438275" y="990600"/>
            <a:ext cx="6267450" cy="1327150"/>
          </a:xfrm>
          <a:prstGeom prst="rect">
            <a:avLst/>
          </a:prstGeom>
          <a:noFill/>
          <a:ln w="12700">
            <a:solidFill>
              <a:schemeClr val="tx2"/>
            </a:solidFill>
            <a:miter lim="800000"/>
            <a:headEnd/>
            <a:tailEnd/>
          </a:ln>
          <a:effectLst/>
        </p:spPr>
        <p:txBody>
          <a:bodyPr wrap="none" lIns="92075" tIns="46038" rIns="92075" bIns="46038">
            <a:spAutoFit/>
          </a:bodyPr>
          <a:lstStyle/>
          <a:p>
            <a:pPr algn="l"/>
            <a:r>
              <a:rPr lang="en-US" sz="1600"/>
              <a:t>SELECT DISTINCT Sale.CustomerID, Customer.LastName</a:t>
            </a:r>
          </a:p>
          <a:p>
            <a:pPr algn="l"/>
            <a:r>
              <a:rPr lang="en-US" sz="1600"/>
              <a:t>FROM Customer</a:t>
            </a:r>
          </a:p>
          <a:p>
            <a:pPr algn="l"/>
            <a:r>
              <a:rPr lang="en-US" sz="1600"/>
              <a:t>INNER JOIN Sale ON Customer.CustomerID = Sale.CustomerID</a:t>
            </a:r>
          </a:p>
          <a:p>
            <a:pPr algn="l"/>
            <a:r>
              <a:rPr lang="en-US" sz="1600"/>
              <a:t>WHERE (SaleDate Between ’01-Apr-2004’ And ’31-May-2004’)</a:t>
            </a:r>
          </a:p>
          <a:p>
            <a:pPr algn="l"/>
            <a:r>
              <a:rPr lang="en-US" sz="1600"/>
              <a:t>ORDER BY Customer.LastName;</a:t>
            </a:r>
          </a:p>
        </p:txBody>
      </p:sp>
      <p:graphicFrame>
        <p:nvGraphicFramePr>
          <p:cNvPr id="1141811" name="Group 51"/>
          <p:cNvGraphicFramePr>
            <a:graphicFrameLocks noGrp="1"/>
          </p:cNvGraphicFramePr>
          <p:nvPr/>
        </p:nvGraphicFramePr>
        <p:xfrm>
          <a:off x="533400" y="3757613"/>
          <a:ext cx="5794375" cy="1609344"/>
        </p:xfrm>
        <a:graphic>
          <a:graphicData uri="http://schemas.openxmlformats.org/drawingml/2006/table">
            <a:tbl>
              <a:tblPr/>
              <a:tblGrid>
                <a:gridCol w="869950">
                  <a:extLst>
                    <a:ext uri="{9D8B030D-6E8A-4147-A177-3AD203B41FA5}">
                      <a16:colId xmlns:a16="http://schemas.microsoft.com/office/drawing/2014/main" val="20000"/>
                    </a:ext>
                  </a:extLst>
                </a:gridCol>
                <a:gridCol w="1301750">
                  <a:extLst>
                    <a:ext uri="{9D8B030D-6E8A-4147-A177-3AD203B41FA5}">
                      <a16:colId xmlns:a16="http://schemas.microsoft.com/office/drawing/2014/main" val="20001"/>
                    </a:ext>
                  </a:extLst>
                </a:gridCol>
                <a:gridCol w="1165225">
                  <a:extLst>
                    <a:ext uri="{9D8B030D-6E8A-4147-A177-3AD203B41FA5}">
                      <a16:colId xmlns:a16="http://schemas.microsoft.com/office/drawing/2014/main" val="20002"/>
                    </a:ext>
                  </a:extLst>
                </a:gridCol>
                <a:gridCol w="2457450">
                  <a:extLst>
                    <a:ext uri="{9D8B030D-6E8A-4147-A177-3AD203B41FA5}">
                      <a16:colId xmlns:a16="http://schemas.microsoft.com/office/drawing/2014/main" val="20003"/>
                    </a:ext>
                  </a:extLst>
                </a:gridCol>
              </a:tblGrid>
              <a:tr h="236538">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chemeClr val="tx1"/>
                          </a:solidFill>
                          <a:effectLst/>
                          <a:latin typeface="Arial" charset="0"/>
                        </a:rPr>
                        <a:t>Field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chemeClr val="tx1"/>
                          </a:solidFill>
                          <a:effectLst/>
                          <a:latin typeface="Arial" charset="0"/>
                        </a:rPr>
                        <a:t>CustomerID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chemeClr val="tx1"/>
                          </a:solidFill>
                          <a:effectLst/>
                          <a:latin typeface="Arial" charset="0"/>
                        </a:rPr>
                        <a:t>LastName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chemeClr val="tx1"/>
                          </a:solidFill>
                          <a:effectLst/>
                          <a:latin typeface="Arial" charset="0"/>
                        </a:rPr>
                        <a:t>SaleDate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2065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Table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Sale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Customer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Sale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906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Sort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Ascending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1906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Criteria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Between ’01-Apr-2004’ And ’31-May-2004’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0" i="0" u="none" strike="noStrike" cap="none" normalizeH="0" baseline="0">
                          <a:ln>
                            <a:noFill/>
                          </a:ln>
                          <a:solidFill>
                            <a:schemeClr val="tx1"/>
                          </a:solidFill>
                          <a:effectLst/>
                          <a:latin typeface="Arial" charset="0"/>
                        </a:rPr>
                        <a: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41806" name="Rectangle 46"/>
          <p:cNvSpPr>
            <a:spLocks noChangeArrowheads="1"/>
          </p:cNvSpPr>
          <p:nvPr/>
        </p:nvSpPr>
        <p:spPr bwMode="auto">
          <a:xfrm>
            <a:off x="6477000" y="2819400"/>
            <a:ext cx="2514600" cy="2590800"/>
          </a:xfrm>
          <a:prstGeom prst="rect">
            <a:avLst/>
          </a:prstGeom>
          <a:noFill/>
          <a:ln w="12700">
            <a:solidFill>
              <a:srgbClr val="009900"/>
            </a:solidFill>
            <a:miter lim="800000"/>
            <a:headEnd/>
            <a:tailEnd/>
          </a:ln>
          <a:effectLst/>
        </p:spPr>
        <p:txBody>
          <a:bodyPr lIns="92075" tIns="46038" rIns="92075" bIns="46038"/>
          <a:lstStyle/>
          <a:p>
            <a:pPr algn="l">
              <a:lnSpc>
                <a:spcPct val="90000"/>
              </a:lnSpc>
              <a:buClr>
                <a:schemeClr val="tx1"/>
              </a:buClr>
              <a:buFont typeface="Wingdings" pitchFamily="2" charset="2"/>
              <a:buNone/>
              <a:tabLst>
                <a:tab pos="1376363" algn="l"/>
              </a:tabLst>
            </a:pPr>
            <a:r>
              <a:rPr lang="en-US" sz="1400" b="0">
                <a:solidFill>
                  <a:srgbClr val="009900"/>
                </a:solidFill>
              </a:rPr>
              <a:t>CustomerID	LastName</a:t>
            </a:r>
          </a:p>
          <a:p>
            <a:pPr algn="l">
              <a:lnSpc>
                <a:spcPct val="90000"/>
              </a:lnSpc>
              <a:buClr>
                <a:schemeClr val="tx1"/>
              </a:buClr>
              <a:buFont typeface="Wingdings" pitchFamily="2" charset="2"/>
              <a:buNone/>
              <a:tabLst>
                <a:tab pos="1376363" algn="l"/>
              </a:tabLst>
            </a:pPr>
            <a:r>
              <a:rPr lang="en-US" sz="1400" b="0">
                <a:solidFill>
                  <a:srgbClr val="009900"/>
                </a:solidFill>
              </a:rPr>
              <a:t>22	Adkins</a:t>
            </a:r>
          </a:p>
          <a:p>
            <a:pPr algn="l">
              <a:lnSpc>
                <a:spcPct val="90000"/>
              </a:lnSpc>
              <a:buClr>
                <a:schemeClr val="tx1"/>
              </a:buClr>
              <a:buFont typeface="Wingdings" pitchFamily="2" charset="2"/>
              <a:buNone/>
              <a:tabLst>
                <a:tab pos="1376363" algn="l"/>
              </a:tabLst>
            </a:pPr>
            <a:r>
              <a:rPr lang="en-US" sz="1400" b="0">
                <a:solidFill>
                  <a:srgbClr val="009900"/>
                </a:solidFill>
              </a:rPr>
              <a:t>57	Carter</a:t>
            </a:r>
          </a:p>
          <a:p>
            <a:pPr algn="l">
              <a:lnSpc>
                <a:spcPct val="90000"/>
              </a:lnSpc>
              <a:buClr>
                <a:schemeClr val="tx1"/>
              </a:buClr>
              <a:buFont typeface="Wingdings" pitchFamily="2" charset="2"/>
              <a:buNone/>
              <a:tabLst>
                <a:tab pos="1376363" algn="l"/>
              </a:tabLst>
            </a:pPr>
            <a:r>
              <a:rPr lang="en-US" sz="1400" b="0">
                <a:solidFill>
                  <a:srgbClr val="009900"/>
                </a:solidFill>
              </a:rPr>
              <a:t>38	Franklin</a:t>
            </a:r>
          </a:p>
          <a:p>
            <a:pPr algn="l">
              <a:lnSpc>
                <a:spcPct val="90000"/>
              </a:lnSpc>
              <a:buClr>
                <a:schemeClr val="tx1"/>
              </a:buClr>
              <a:buFont typeface="Wingdings" pitchFamily="2" charset="2"/>
              <a:buNone/>
              <a:tabLst>
                <a:tab pos="1376363" algn="l"/>
              </a:tabLst>
            </a:pPr>
            <a:r>
              <a:rPr lang="en-US" sz="1400" b="0">
                <a:solidFill>
                  <a:srgbClr val="009900"/>
                </a:solidFill>
              </a:rPr>
              <a:t>42	Froedge</a:t>
            </a:r>
          </a:p>
          <a:p>
            <a:pPr algn="l">
              <a:lnSpc>
                <a:spcPct val="90000"/>
              </a:lnSpc>
              <a:buClr>
                <a:schemeClr val="tx1"/>
              </a:buClr>
              <a:buFont typeface="Wingdings" pitchFamily="2" charset="2"/>
              <a:buNone/>
              <a:tabLst>
                <a:tab pos="1376363" algn="l"/>
              </a:tabLst>
            </a:pPr>
            <a:r>
              <a:rPr lang="en-US" sz="1400" b="0">
                <a:solidFill>
                  <a:srgbClr val="009900"/>
                </a:solidFill>
              </a:rPr>
              <a:t>63	Grimes</a:t>
            </a:r>
          </a:p>
          <a:p>
            <a:pPr algn="l">
              <a:lnSpc>
                <a:spcPct val="90000"/>
              </a:lnSpc>
              <a:buClr>
                <a:schemeClr val="tx1"/>
              </a:buClr>
              <a:buFont typeface="Wingdings" pitchFamily="2" charset="2"/>
              <a:buNone/>
              <a:tabLst>
                <a:tab pos="1376363" algn="l"/>
              </a:tabLst>
            </a:pPr>
            <a:r>
              <a:rPr lang="en-US" sz="1400" b="0">
                <a:solidFill>
                  <a:srgbClr val="009900"/>
                </a:solidFill>
              </a:rPr>
              <a:t>74	Hinton</a:t>
            </a:r>
          </a:p>
          <a:p>
            <a:pPr algn="l">
              <a:lnSpc>
                <a:spcPct val="90000"/>
              </a:lnSpc>
              <a:buClr>
                <a:schemeClr val="tx1"/>
              </a:buClr>
              <a:buFont typeface="Wingdings" pitchFamily="2" charset="2"/>
              <a:buNone/>
              <a:tabLst>
                <a:tab pos="1376363" algn="l"/>
              </a:tabLst>
            </a:pPr>
            <a:r>
              <a:rPr lang="en-US" sz="1400" b="0">
                <a:solidFill>
                  <a:srgbClr val="009900"/>
                </a:solidFill>
              </a:rPr>
              <a:t>36	Holland</a:t>
            </a:r>
          </a:p>
          <a:p>
            <a:pPr algn="l">
              <a:lnSpc>
                <a:spcPct val="90000"/>
              </a:lnSpc>
              <a:buClr>
                <a:schemeClr val="tx1"/>
              </a:buClr>
              <a:buFont typeface="Wingdings" pitchFamily="2" charset="2"/>
              <a:buNone/>
              <a:tabLst>
                <a:tab pos="1376363" algn="l"/>
              </a:tabLst>
            </a:pPr>
            <a:r>
              <a:rPr lang="en-US" sz="1400" b="0">
                <a:solidFill>
                  <a:srgbClr val="009900"/>
                </a:solidFill>
              </a:rPr>
              <a:t>6	Hopkins</a:t>
            </a:r>
          </a:p>
          <a:p>
            <a:pPr algn="l">
              <a:lnSpc>
                <a:spcPct val="90000"/>
              </a:lnSpc>
              <a:buClr>
                <a:schemeClr val="tx1"/>
              </a:buClr>
              <a:buFont typeface="Wingdings" pitchFamily="2" charset="2"/>
              <a:buNone/>
              <a:tabLst>
                <a:tab pos="1376363" algn="l"/>
              </a:tabLst>
            </a:pPr>
            <a:r>
              <a:rPr lang="en-US" sz="1400" b="0">
                <a:solidFill>
                  <a:srgbClr val="009900"/>
                </a:solidFill>
              </a:rPr>
              <a:t>50	Lee</a:t>
            </a:r>
          </a:p>
          <a:p>
            <a:pPr algn="l">
              <a:lnSpc>
                <a:spcPct val="90000"/>
              </a:lnSpc>
              <a:buClr>
                <a:schemeClr val="tx1"/>
              </a:buClr>
              <a:buFont typeface="Wingdings" pitchFamily="2" charset="2"/>
              <a:buNone/>
              <a:tabLst>
                <a:tab pos="1376363" algn="l"/>
              </a:tabLst>
            </a:pPr>
            <a:r>
              <a:rPr lang="en-US" sz="1400" b="0">
                <a:solidFill>
                  <a:srgbClr val="009900"/>
                </a:solidFill>
              </a:rPr>
              <a:t>58	McCain</a:t>
            </a:r>
          </a:p>
          <a:p>
            <a:pPr algn="l">
              <a:lnSpc>
                <a:spcPct val="90000"/>
              </a:lnSpc>
              <a:buClr>
                <a:schemeClr val="tx1"/>
              </a:buClr>
              <a:buFont typeface="Wingdings" pitchFamily="2" charset="2"/>
              <a:buNone/>
              <a:tabLst>
                <a:tab pos="1376363" algn="l"/>
              </a:tabLst>
            </a:pPr>
            <a:r>
              <a:rPr lang="en-US" sz="1400" b="0">
                <a:solidFill>
                  <a:srgbClr val="009900"/>
                </a:solidFill>
              </a:rPr>
              <a:t>… </a:t>
            </a:r>
          </a:p>
        </p:txBody>
      </p:sp>
      <p:grpSp>
        <p:nvGrpSpPr>
          <p:cNvPr id="1141810" name="Group 50"/>
          <p:cNvGrpSpPr>
            <a:grpSpLocks/>
          </p:cNvGrpSpPr>
          <p:nvPr/>
        </p:nvGrpSpPr>
        <p:grpSpPr bwMode="auto">
          <a:xfrm>
            <a:off x="1447800" y="2362200"/>
            <a:ext cx="3124200" cy="1295400"/>
            <a:chOff x="912" y="1488"/>
            <a:chExt cx="1968" cy="816"/>
          </a:xfrm>
        </p:grpSpPr>
        <p:sp>
          <p:nvSpPr>
            <p:cNvPr id="1141766" name="Rectangle 6"/>
            <p:cNvSpPr>
              <a:spLocks noChangeArrowheads="1"/>
            </p:cNvSpPr>
            <p:nvPr/>
          </p:nvSpPr>
          <p:spPr bwMode="auto">
            <a:xfrm>
              <a:off x="912" y="1680"/>
              <a:ext cx="720" cy="624"/>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a:t>SaleID</a:t>
              </a:r>
            </a:p>
            <a:p>
              <a:pPr algn="l"/>
              <a:r>
                <a:rPr lang="en-US" sz="1400"/>
                <a:t>SaleDate</a:t>
              </a:r>
            </a:p>
            <a:p>
              <a:pPr algn="l"/>
              <a:r>
                <a:rPr lang="en-US" sz="1400"/>
                <a:t>EmployeeID</a:t>
              </a:r>
            </a:p>
            <a:p>
              <a:pPr algn="l"/>
              <a:r>
                <a:rPr lang="en-US" sz="1400"/>
                <a:t>CustomerID</a:t>
              </a:r>
            </a:p>
          </p:txBody>
        </p:sp>
        <p:sp>
          <p:nvSpPr>
            <p:cNvPr id="1141767" name="Rectangle 7"/>
            <p:cNvSpPr>
              <a:spLocks noChangeArrowheads="1"/>
            </p:cNvSpPr>
            <p:nvPr/>
          </p:nvSpPr>
          <p:spPr bwMode="auto">
            <a:xfrm>
              <a:off x="912" y="1488"/>
              <a:ext cx="720" cy="192"/>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a:t>Sale</a:t>
              </a:r>
            </a:p>
          </p:txBody>
        </p:sp>
        <p:sp>
          <p:nvSpPr>
            <p:cNvPr id="1141807" name="Rectangle 47"/>
            <p:cNvSpPr>
              <a:spLocks noChangeArrowheads="1"/>
            </p:cNvSpPr>
            <p:nvPr/>
          </p:nvSpPr>
          <p:spPr bwMode="auto">
            <a:xfrm>
              <a:off x="2160" y="1680"/>
              <a:ext cx="720" cy="624"/>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a:t>CustomerID</a:t>
              </a:r>
            </a:p>
            <a:p>
              <a:pPr algn="l"/>
              <a:r>
                <a:rPr lang="en-US" sz="1400"/>
                <a:t>Phone</a:t>
              </a:r>
            </a:p>
            <a:p>
              <a:pPr algn="l"/>
              <a:r>
                <a:rPr lang="en-US" sz="1400"/>
                <a:t>FirstName</a:t>
              </a:r>
            </a:p>
            <a:p>
              <a:pPr algn="l"/>
              <a:r>
                <a:rPr lang="en-US" sz="1400"/>
                <a:t>LastName</a:t>
              </a:r>
            </a:p>
          </p:txBody>
        </p:sp>
        <p:sp>
          <p:nvSpPr>
            <p:cNvPr id="1141808" name="Rectangle 48"/>
            <p:cNvSpPr>
              <a:spLocks noChangeArrowheads="1"/>
            </p:cNvSpPr>
            <p:nvPr/>
          </p:nvSpPr>
          <p:spPr bwMode="auto">
            <a:xfrm>
              <a:off x="2160" y="1488"/>
              <a:ext cx="720" cy="192"/>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a:t>Customer</a:t>
              </a:r>
            </a:p>
          </p:txBody>
        </p:sp>
        <p:sp>
          <p:nvSpPr>
            <p:cNvPr id="1141809" name="Freeform 49"/>
            <p:cNvSpPr>
              <a:spLocks/>
            </p:cNvSpPr>
            <p:nvPr/>
          </p:nvSpPr>
          <p:spPr bwMode="auto">
            <a:xfrm>
              <a:off x="1632" y="1776"/>
              <a:ext cx="528" cy="432"/>
            </a:xfrm>
            <a:custGeom>
              <a:avLst/>
              <a:gdLst/>
              <a:ahLst/>
              <a:cxnLst>
                <a:cxn ang="0">
                  <a:pos x="528" y="0"/>
                </a:cxn>
                <a:cxn ang="0">
                  <a:pos x="384" y="0"/>
                </a:cxn>
                <a:cxn ang="0">
                  <a:pos x="144" y="432"/>
                </a:cxn>
                <a:cxn ang="0">
                  <a:pos x="0" y="432"/>
                </a:cxn>
              </a:cxnLst>
              <a:rect l="0" t="0" r="r" b="b"/>
              <a:pathLst>
                <a:path w="528" h="432">
                  <a:moveTo>
                    <a:pt x="528" y="0"/>
                  </a:moveTo>
                  <a:lnTo>
                    <a:pt x="384" y="0"/>
                  </a:lnTo>
                  <a:lnTo>
                    <a:pt x="144" y="432"/>
                  </a:lnTo>
                  <a:lnTo>
                    <a:pt x="0" y="432"/>
                  </a:lnTo>
                </a:path>
              </a:pathLst>
            </a:custGeom>
            <a:noFill/>
            <a:ln w="12700" cap="flat" cmpd="sng">
              <a:solidFill>
                <a:schemeClr val="tx1"/>
              </a:solidFill>
              <a:prstDash val="solid"/>
              <a:round/>
              <a:headEnd type="none" w="sm" len="sm"/>
              <a:tailEnd type="none" w="sm" len="sm"/>
            </a:ln>
            <a:effectLst/>
          </p:spPr>
          <p:txBody>
            <a:bodyPr/>
            <a:lstStyle/>
            <a:p>
              <a:endParaRPr lang="en-US"/>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3810" name="Rectangle 2"/>
          <p:cNvSpPr>
            <a:spLocks noGrp="1" noChangeArrowheads="1"/>
          </p:cNvSpPr>
          <p:nvPr>
            <p:ph type="title"/>
          </p:nvPr>
        </p:nvSpPr>
        <p:spPr>
          <a:noFill/>
          <a:ln/>
        </p:spPr>
        <p:txBody>
          <a:bodyPr lIns="92075" tIns="46038" rIns="92075" bIns="46038"/>
          <a:lstStyle/>
          <a:p>
            <a:pPr defTabSz="914400"/>
            <a:r>
              <a:rPr lang="en-US"/>
              <a:t>SQL JOIN</a:t>
            </a:r>
          </a:p>
        </p:txBody>
      </p:sp>
      <p:sp>
        <p:nvSpPr>
          <p:cNvPr id="1143811" name="Rectangle 3"/>
          <p:cNvSpPr>
            <a:spLocks noChangeArrowheads="1"/>
          </p:cNvSpPr>
          <p:nvPr/>
        </p:nvSpPr>
        <p:spPr bwMode="auto">
          <a:xfrm>
            <a:off x="1676400" y="1066800"/>
            <a:ext cx="4103688" cy="1323975"/>
          </a:xfrm>
          <a:prstGeom prst="rect">
            <a:avLst/>
          </a:prstGeom>
          <a:noFill/>
          <a:ln w="12700">
            <a:solidFill>
              <a:srgbClr val="0000FF"/>
            </a:solidFill>
            <a:miter lim="800000"/>
            <a:headEnd/>
            <a:tailEnd/>
          </a:ln>
          <a:effectLst/>
        </p:spPr>
        <p:txBody>
          <a:bodyPr lIns="92075" tIns="46038" rIns="92075" bIns="46038">
            <a:spAutoFit/>
          </a:bodyPr>
          <a:lstStyle/>
          <a:p>
            <a:pPr algn="l">
              <a:spcBef>
                <a:spcPct val="50000"/>
              </a:spcBef>
            </a:pPr>
            <a:r>
              <a:rPr lang="en-US" b="0">
                <a:solidFill>
                  <a:srgbClr val="0000FF"/>
                </a:solidFill>
              </a:rPr>
              <a:t>FROM table1</a:t>
            </a:r>
          </a:p>
          <a:p>
            <a:pPr algn="l">
              <a:spcBef>
                <a:spcPct val="50000"/>
              </a:spcBef>
            </a:pPr>
            <a:r>
              <a:rPr lang="en-US" b="0">
                <a:solidFill>
                  <a:srgbClr val="0000FF"/>
                </a:solidFill>
              </a:rPr>
              <a:t>INNER JOIN table2</a:t>
            </a:r>
          </a:p>
          <a:p>
            <a:pPr algn="l">
              <a:spcBef>
                <a:spcPct val="50000"/>
              </a:spcBef>
            </a:pPr>
            <a:r>
              <a:rPr lang="en-US" b="0">
                <a:solidFill>
                  <a:srgbClr val="0000FF"/>
                </a:solidFill>
              </a:rPr>
              <a:t>ON table1.column = table2.column</a:t>
            </a:r>
          </a:p>
        </p:txBody>
      </p:sp>
      <p:sp>
        <p:nvSpPr>
          <p:cNvPr id="1143812" name="Rectangle 4"/>
          <p:cNvSpPr>
            <a:spLocks noChangeArrowheads="1"/>
          </p:cNvSpPr>
          <p:nvPr/>
        </p:nvSpPr>
        <p:spPr bwMode="auto">
          <a:xfrm>
            <a:off x="1676400" y="4495800"/>
            <a:ext cx="4411663" cy="866775"/>
          </a:xfrm>
          <a:prstGeom prst="rect">
            <a:avLst/>
          </a:prstGeom>
          <a:noFill/>
          <a:ln w="12700">
            <a:solidFill>
              <a:srgbClr val="0000FF"/>
            </a:solidFill>
            <a:miter lim="800000"/>
            <a:headEnd/>
            <a:tailEnd/>
          </a:ln>
          <a:effectLst/>
        </p:spPr>
        <p:txBody>
          <a:bodyPr lIns="92075" tIns="46038" rIns="92075" bIns="46038">
            <a:spAutoFit/>
          </a:bodyPr>
          <a:lstStyle/>
          <a:p>
            <a:pPr algn="l">
              <a:spcBef>
                <a:spcPct val="50000"/>
              </a:spcBef>
            </a:pPr>
            <a:r>
              <a:rPr lang="en-US" b="0">
                <a:solidFill>
                  <a:srgbClr val="0000FF"/>
                </a:solidFill>
              </a:rPr>
              <a:t>FROM table1, table2</a:t>
            </a:r>
          </a:p>
          <a:p>
            <a:pPr algn="l">
              <a:spcBef>
                <a:spcPct val="50000"/>
              </a:spcBef>
            </a:pPr>
            <a:r>
              <a:rPr lang="en-US" b="0">
                <a:solidFill>
                  <a:srgbClr val="0000FF"/>
                </a:solidFill>
              </a:rPr>
              <a:t>JOIN table1.column = table2.column</a:t>
            </a:r>
          </a:p>
        </p:txBody>
      </p:sp>
      <p:sp>
        <p:nvSpPr>
          <p:cNvPr id="1143813" name="Rectangle 5"/>
          <p:cNvSpPr>
            <a:spLocks noChangeArrowheads="1"/>
          </p:cNvSpPr>
          <p:nvPr/>
        </p:nvSpPr>
        <p:spPr bwMode="auto">
          <a:xfrm>
            <a:off x="2190750" y="2387600"/>
            <a:ext cx="4794250" cy="396875"/>
          </a:xfrm>
          <a:prstGeom prst="rect">
            <a:avLst/>
          </a:prstGeom>
          <a:noFill/>
          <a:ln w="9525">
            <a:noFill/>
            <a:miter lim="800000"/>
            <a:headEnd/>
            <a:tailEnd/>
          </a:ln>
          <a:effectLst/>
        </p:spPr>
        <p:txBody>
          <a:bodyPr wrap="none" lIns="92075" tIns="46038" rIns="92075" bIns="46038">
            <a:spAutoFit/>
          </a:bodyPr>
          <a:lstStyle/>
          <a:p>
            <a:pPr algn="l"/>
            <a:r>
              <a:rPr lang="en-US" b="0" i="1">
                <a:solidFill>
                  <a:schemeClr val="tx2"/>
                </a:solidFill>
              </a:rPr>
              <a:t>SQL 92 syntax (Access and SQL Server)</a:t>
            </a:r>
          </a:p>
        </p:txBody>
      </p:sp>
      <p:sp>
        <p:nvSpPr>
          <p:cNvPr id="1143814" name="Rectangle 6"/>
          <p:cNvSpPr>
            <a:spLocks noChangeArrowheads="1"/>
          </p:cNvSpPr>
          <p:nvPr/>
        </p:nvSpPr>
        <p:spPr bwMode="auto">
          <a:xfrm>
            <a:off x="2190750" y="5359400"/>
            <a:ext cx="1903413" cy="396875"/>
          </a:xfrm>
          <a:prstGeom prst="rect">
            <a:avLst/>
          </a:prstGeom>
          <a:noFill/>
          <a:ln w="9525">
            <a:noFill/>
            <a:miter lim="800000"/>
            <a:headEnd/>
            <a:tailEnd/>
          </a:ln>
          <a:effectLst/>
        </p:spPr>
        <p:txBody>
          <a:bodyPr wrap="none" lIns="92075" tIns="46038" rIns="92075" bIns="46038">
            <a:spAutoFit/>
          </a:bodyPr>
          <a:lstStyle/>
          <a:p>
            <a:pPr algn="l"/>
            <a:r>
              <a:rPr lang="en-US" b="0" i="1">
                <a:solidFill>
                  <a:schemeClr val="tx2"/>
                </a:solidFill>
              </a:rPr>
              <a:t>Informal syntax</a:t>
            </a:r>
          </a:p>
        </p:txBody>
      </p:sp>
      <p:sp>
        <p:nvSpPr>
          <p:cNvPr id="1143815" name="Rectangle 7"/>
          <p:cNvSpPr>
            <a:spLocks noChangeArrowheads="1"/>
          </p:cNvSpPr>
          <p:nvPr/>
        </p:nvSpPr>
        <p:spPr bwMode="auto">
          <a:xfrm>
            <a:off x="1676400" y="2895600"/>
            <a:ext cx="4800600" cy="866775"/>
          </a:xfrm>
          <a:prstGeom prst="rect">
            <a:avLst/>
          </a:prstGeom>
          <a:noFill/>
          <a:ln w="12700">
            <a:solidFill>
              <a:srgbClr val="0000FF"/>
            </a:solidFill>
            <a:miter lim="800000"/>
            <a:headEnd/>
            <a:tailEnd/>
          </a:ln>
          <a:effectLst/>
        </p:spPr>
        <p:txBody>
          <a:bodyPr lIns="92075" tIns="46038" rIns="92075" bIns="46038">
            <a:spAutoFit/>
          </a:bodyPr>
          <a:lstStyle/>
          <a:p>
            <a:pPr algn="l">
              <a:spcBef>
                <a:spcPct val="50000"/>
              </a:spcBef>
            </a:pPr>
            <a:r>
              <a:rPr lang="en-US" b="0">
                <a:solidFill>
                  <a:srgbClr val="0000FF"/>
                </a:solidFill>
              </a:rPr>
              <a:t>FROM table1, table2</a:t>
            </a:r>
          </a:p>
          <a:p>
            <a:pPr algn="l">
              <a:spcBef>
                <a:spcPct val="50000"/>
              </a:spcBef>
            </a:pPr>
            <a:r>
              <a:rPr lang="en-US" b="0">
                <a:solidFill>
                  <a:srgbClr val="0000FF"/>
                </a:solidFill>
              </a:rPr>
              <a:t>WHERE table1.column = table2.column</a:t>
            </a:r>
          </a:p>
        </p:txBody>
      </p:sp>
      <p:sp>
        <p:nvSpPr>
          <p:cNvPr id="1143816" name="Rectangle 8"/>
          <p:cNvSpPr>
            <a:spLocks noChangeArrowheads="1"/>
          </p:cNvSpPr>
          <p:nvPr/>
        </p:nvSpPr>
        <p:spPr bwMode="auto">
          <a:xfrm>
            <a:off x="2190750" y="3759200"/>
            <a:ext cx="2833688" cy="396875"/>
          </a:xfrm>
          <a:prstGeom prst="rect">
            <a:avLst/>
          </a:prstGeom>
          <a:noFill/>
          <a:ln w="9525">
            <a:noFill/>
            <a:miter lim="800000"/>
            <a:headEnd/>
            <a:tailEnd/>
          </a:ln>
          <a:effectLst/>
        </p:spPr>
        <p:txBody>
          <a:bodyPr wrap="none" lIns="92075" tIns="46038" rIns="92075" bIns="46038">
            <a:spAutoFit/>
          </a:bodyPr>
          <a:lstStyle/>
          <a:p>
            <a:pPr algn="l"/>
            <a:r>
              <a:rPr lang="en-US" b="0" i="1">
                <a:solidFill>
                  <a:schemeClr val="tx2"/>
                </a:solidFill>
              </a:rPr>
              <a:t>SQL 89 syntax (Oracle)</a:t>
            </a:r>
          </a:p>
        </p:txBody>
      </p:sp>
      <p:sp>
        <p:nvSpPr>
          <p:cNvPr id="1143817" name="AutoShape 9"/>
          <p:cNvSpPr>
            <a:spLocks noChangeArrowheads="1"/>
          </p:cNvSpPr>
          <p:nvPr/>
        </p:nvSpPr>
        <p:spPr bwMode="auto">
          <a:xfrm>
            <a:off x="6477000" y="228600"/>
            <a:ext cx="2438400" cy="1524000"/>
          </a:xfrm>
          <a:prstGeom prst="cloudCallout">
            <a:avLst>
              <a:gd name="adj1" fmla="val -71875"/>
              <a:gd name="adj2" fmla="val 95000"/>
            </a:avLst>
          </a:prstGeom>
          <a:solidFill>
            <a:schemeClr val="accent1"/>
          </a:solidFill>
          <a:ln w="12700">
            <a:solidFill>
              <a:schemeClr val="tx1"/>
            </a:solidFill>
            <a:round/>
            <a:headEnd type="none" w="sm" len="sm"/>
            <a:tailEnd type="none" w="sm" len="sm"/>
          </a:ln>
          <a:effectLst/>
        </p:spPr>
        <p:txBody>
          <a:bodyPr/>
          <a:lstStyle/>
          <a:p>
            <a:r>
              <a:rPr lang="en-US" sz="1800" b="0"/>
              <a:t>We use this syntax throughout IS240</a:t>
            </a:r>
          </a:p>
        </p:txBody>
      </p:sp>
      <p:sp>
        <p:nvSpPr>
          <p:cNvPr id="1143818" name="AutoShape 10"/>
          <p:cNvSpPr>
            <a:spLocks noChangeArrowheads="1"/>
          </p:cNvSpPr>
          <p:nvPr/>
        </p:nvSpPr>
        <p:spPr bwMode="auto">
          <a:xfrm>
            <a:off x="6324600" y="3657600"/>
            <a:ext cx="2667000" cy="1524000"/>
          </a:xfrm>
          <a:prstGeom prst="cloudCallout">
            <a:avLst>
              <a:gd name="adj1" fmla="val -67144"/>
              <a:gd name="adj2" fmla="val 70731"/>
            </a:avLst>
          </a:prstGeom>
          <a:solidFill>
            <a:schemeClr val="accent1"/>
          </a:solidFill>
          <a:ln w="12700">
            <a:solidFill>
              <a:schemeClr val="tx1"/>
            </a:solidFill>
            <a:round/>
            <a:headEnd type="none" w="sm" len="sm"/>
            <a:tailEnd type="none" w="sm" len="sm"/>
          </a:ln>
          <a:effectLst/>
        </p:spPr>
        <p:txBody>
          <a:bodyPr/>
          <a:lstStyle/>
          <a:p>
            <a:r>
              <a:rPr lang="en-US" sz="1800" b="0"/>
              <a:t>Avoid using this syntax: can cause errors</a:t>
            </a:r>
          </a:p>
        </p:txBody>
      </p:sp>
      <p:sp>
        <p:nvSpPr>
          <p:cNvPr id="1143819" name="Line 11"/>
          <p:cNvSpPr>
            <a:spLocks noChangeShapeType="1"/>
          </p:cNvSpPr>
          <p:nvPr/>
        </p:nvSpPr>
        <p:spPr bwMode="auto">
          <a:xfrm flipV="1">
            <a:off x="1219200" y="2895600"/>
            <a:ext cx="5486400" cy="1143000"/>
          </a:xfrm>
          <a:prstGeom prst="line">
            <a:avLst/>
          </a:prstGeom>
          <a:noFill/>
          <a:ln w="76200">
            <a:solidFill>
              <a:schemeClr val="tx2"/>
            </a:solidFill>
            <a:round/>
            <a:headEnd type="none" w="sm" len="sm"/>
            <a:tailEnd type="none" w="sm" len="sm"/>
          </a:ln>
          <a:effectLst/>
        </p:spPr>
        <p:txBody>
          <a:bodyPr/>
          <a:lstStyle/>
          <a:p>
            <a:endParaRPr lang="en-US"/>
          </a:p>
        </p:txBody>
      </p:sp>
      <p:sp>
        <p:nvSpPr>
          <p:cNvPr id="1143820" name="Line 12"/>
          <p:cNvSpPr>
            <a:spLocks noChangeShapeType="1"/>
          </p:cNvSpPr>
          <p:nvPr/>
        </p:nvSpPr>
        <p:spPr bwMode="auto">
          <a:xfrm>
            <a:off x="1143000" y="2819400"/>
            <a:ext cx="5562600" cy="990600"/>
          </a:xfrm>
          <a:prstGeom prst="line">
            <a:avLst/>
          </a:prstGeom>
          <a:noFill/>
          <a:ln w="76200">
            <a:solidFill>
              <a:schemeClr val="tx2"/>
            </a:solidFill>
            <a:round/>
            <a:headEnd type="none" w="sm" len="sm"/>
            <a:tailEnd type="none" w="sm" len="sm"/>
          </a:ln>
          <a:effectLst/>
        </p:spPr>
        <p:txBody>
          <a:bodyPr/>
          <a:lstStyle/>
          <a:p>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858" name="Rectangle 2"/>
          <p:cNvSpPr>
            <a:spLocks noGrp="1" noChangeArrowheads="1"/>
          </p:cNvSpPr>
          <p:nvPr>
            <p:ph type="title"/>
          </p:nvPr>
        </p:nvSpPr>
        <p:spPr/>
        <p:txBody>
          <a:bodyPr/>
          <a:lstStyle/>
          <a:p>
            <a:pPr defTabSz="914400"/>
            <a:r>
              <a:rPr lang="en-US"/>
              <a:t>Syntax for Three Tables</a:t>
            </a:r>
          </a:p>
        </p:txBody>
      </p:sp>
      <p:sp>
        <p:nvSpPr>
          <p:cNvPr id="1145859" name="Text Box 3"/>
          <p:cNvSpPr txBox="1">
            <a:spLocks noChangeArrowheads="1"/>
          </p:cNvSpPr>
          <p:nvPr/>
        </p:nvSpPr>
        <p:spPr bwMode="auto">
          <a:xfrm>
            <a:off x="990600" y="1811338"/>
            <a:ext cx="7772400" cy="3675062"/>
          </a:xfrm>
          <a:prstGeom prst="rect">
            <a:avLst/>
          </a:prstGeom>
          <a:noFill/>
          <a:ln w="12700">
            <a:solidFill>
              <a:schemeClr val="tx1"/>
            </a:solidFill>
            <a:miter lim="800000"/>
            <a:headEnd type="none" w="sm" len="sm"/>
            <a:tailEnd type="none" w="sm" len="sm"/>
          </a:ln>
          <a:effectLst/>
        </p:spPr>
        <p:txBody>
          <a:bodyPr>
            <a:spAutoFit/>
          </a:bodyPr>
          <a:lstStyle/>
          <a:p>
            <a:pPr algn="l" defTabSz="908050">
              <a:spcBef>
                <a:spcPct val="50000"/>
              </a:spcBef>
              <a:tabLst>
                <a:tab pos="454025" algn="l"/>
                <a:tab pos="908050" algn="l"/>
              </a:tabLst>
            </a:pPr>
            <a:r>
              <a:rPr lang="en-US" sz="3600" b="0"/>
              <a:t>FROM Table1</a:t>
            </a:r>
          </a:p>
          <a:p>
            <a:pPr algn="l" defTabSz="908050">
              <a:spcBef>
                <a:spcPct val="50000"/>
              </a:spcBef>
              <a:tabLst>
                <a:tab pos="454025" algn="l"/>
                <a:tab pos="908050" algn="l"/>
              </a:tabLst>
            </a:pPr>
            <a:r>
              <a:rPr lang="en-US" sz="3600" b="0"/>
              <a:t>	INNER JOIN </a:t>
            </a:r>
            <a:br>
              <a:rPr lang="en-US" sz="3600" b="0"/>
            </a:br>
            <a:r>
              <a:rPr lang="en-US" sz="3600" b="0"/>
              <a:t>	</a:t>
            </a:r>
            <a:r>
              <a:rPr lang="en-US" sz="3600" b="0">
                <a:solidFill>
                  <a:schemeClr val="tx2"/>
                </a:solidFill>
              </a:rPr>
              <a:t>(Table2 INNER JOIN Table3</a:t>
            </a:r>
          </a:p>
          <a:p>
            <a:pPr algn="l" defTabSz="908050">
              <a:spcBef>
                <a:spcPct val="50000"/>
              </a:spcBef>
              <a:tabLst>
                <a:tab pos="454025" algn="l"/>
                <a:tab pos="908050" algn="l"/>
              </a:tabLst>
            </a:pPr>
            <a:r>
              <a:rPr lang="en-US" sz="3600" b="0">
                <a:solidFill>
                  <a:schemeClr val="tx2"/>
                </a:solidFill>
              </a:rPr>
              <a:t>		ON Table2.ColA = Table3.ColA)</a:t>
            </a:r>
          </a:p>
          <a:p>
            <a:pPr algn="l" defTabSz="908050">
              <a:spcBef>
                <a:spcPct val="50000"/>
              </a:spcBef>
              <a:tabLst>
                <a:tab pos="454025" algn="l"/>
                <a:tab pos="908050" algn="l"/>
              </a:tabLst>
            </a:pPr>
            <a:r>
              <a:rPr lang="en-US" sz="3600" b="0"/>
              <a:t>	ON Table1.ColB = Table2.ColB</a:t>
            </a:r>
          </a:p>
        </p:txBody>
      </p:sp>
      <p:sp>
        <p:nvSpPr>
          <p:cNvPr id="1145860" name="Text Box 4"/>
          <p:cNvSpPr txBox="1">
            <a:spLocks noChangeArrowheads="1"/>
          </p:cNvSpPr>
          <p:nvPr/>
        </p:nvSpPr>
        <p:spPr bwMode="auto">
          <a:xfrm>
            <a:off x="1768475" y="1143000"/>
            <a:ext cx="5607050" cy="519113"/>
          </a:xfrm>
          <a:prstGeom prst="rect">
            <a:avLst/>
          </a:prstGeom>
          <a:noFill/>
          <a:ln w="12700">
            <a:noFill/>
            <a:miter lim="800000"/>
            <a:headEnd type="none" w="sm" len="sm"/>
            <a:tailEnd type="none" w="sm" len="sm"/>
          </a:ln>
          <a:effectLst/>
        </p:spPr>
        <p:txBody>
          <a:bodyPr wrap="none">
            <a:spAutoFit/>
          </a:bodyPr>
          <a:lstStyle/>
          <a:p>
            <a:pPr algn="l"/>
            <a:r>
              <a:rPr lang="en-US" sz="2800" b="0"/>
              <a:t>SQL ‘92 syntax to join three tables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906" name="Rectangle 2"/>
          <p:cNvSpPr>
            <a:spLocks noGrp="1" noChangeArrowheads="1"/>
          </p:cNvSpPr>
          <p:nvPr>
            <p:ph type="title"/>
          </p:nvPr>
        </p:nvSpPr>
        <p:spPr>
          <a:xfrm>
            <a:off x="990600" y="152400"/>
            <a:ext cx="7162800" cy="762000"/>
          </a:xfrm>
          <a:noFill/>
          <a:ln/>
        </p:spPr>
        <p:txBody>
          <a:bodyPr lIns="92075" tIns="46038" rIns="92075" bIns="46038"/>
          <a:lstStyle/>
          <a:p>
            <a:pPr defTabSz="914400"/>
            <a:r>
              <a:rPr lang="en-US"/>
              <a:t>Multiple Tables (Many)</a:t>
            </a:r>
          </a:p>
        </p:txBody>
      </p:sp>
      <p:sp>
        <p:nvSpPr>
          <p:cNvPr id="1147907" name="Rectangle 3"/>
          <p:cNvSpPr>
            <a:spLocks noGrp="1" noChangeArrowheads="1"/>
          </p:cNvSpPr>
          <p:nvPr>
            <p:ph type="body" sz="half" idx="1"/>
          </p:nvPr>
        </p:nvSpPr>
        <p:spPr>
          <a:xfrm>
            <a:off x="685800" y="6096000"/>
            <a:ext cx="7772400" cy="609600"/>
          </a:xfrm>
          <a:noFill/>
          <a:ln/>
        </p:spPr>
        <p:txBody>
          <a:bodyPr lIns="92075" tIns="46038" rIns="92075" bIns="46038"/>
          <a:lstStyle/>
          <a:p>
            <a:pPr marL="342900" indent="-342900"/>
            <a:r>
              <a:rPr lang="en-US" sz="1800"/>
              <a:t>List the Last Name and Phone of anyone who bought a registered White cat between 6/1/2004 and 12/31/2004.</a:t>
            </a:r>
          </a:p>
        </p:txBody>
      </p:sp>
      <p:sp>
        <p:nvSpPr>
          <p:cNvPr id="1147908" name="Rectangle 4"/>
          <p:cNvSpPr>
            <a:spLocks noChangeArrowheads="1"/>
          </p:cNvSpPr>
          <p:nvPr/>
        </p:nvSpPr>
        <p:spPr bwMode="auto">
          <a:xfrm>
            <a:off x="152400" y="762000"/>
            <a:ext cx="8839200" cy="1916113"/>
          </a:xfrm>
          <a:prstGeom prst="rect">
            <a:avLst/>
          </a:prstGeom>
          <a:noFill/>
          <a:ln w="12700">
            <a:solidFill>
              <a:schemeClr val="tx2"/>
            </a:solidFill>
            <a:miter lim="800000"/>
            <a:headEnd/>
            <a:tailEnd/>
          </a:ln>
          <a:effectLst/>
        </p:spPr>
        <p:txBody>
          <a:bodyPr lIns="92075" tIns="46038" rIns="92075" bIns="46038">
            <a:spAutoFit/>
          </a:bodyPr>
          <a:lstStyle/>
          <a:p>
            <a:pPr algn="l"/>
            <a:r>
              <a:rPr lang="en-US" sz="1700">
                <a:solidFill>
                  <a:schemeClr val="bg2"/>
                </a:solidFill>
              </a:rPr>
              <a:t>SELECT DISTINCTROW Customer.LastName, Customer.Phone</a:t>
            </a:r>
          </a:p>
          <a:p>
            <a:pPr algn="l"/>
            <a:r>
              <a:rPr lang="en-US" sz="1700">
                <a:solidFill>
                  <a:schemeClr val="bg2"/>
                </a:solidFill>
              </a:rPr>
              <a:t>FROM Customer INNER JOIN </a:t>
            </a:r>
            <a:r>
              <a:rPr lang="en-US" sz="1700">
                <a:solidFill>
                  <a:schemeClr val="accent2"/>
                </a:solidFill>
              </a:rPr>
              <a:t>(</a:t>
            </a:r>
            <a:r>
              <a:rPr lang="en-US" sz="1700">
                <a:solidFill>
                  <a:schemeClr val="bg2"/>
                </a:solidFill>
              </a:rPr>
              <a:t>Sale INNER JOIN </a:t>
            </a:r>
            <a:r>
              <a:rPr lang="en-US" sz="1700">
                <a:solidFill>
                  <a:srgbClr val="CC0000"/>
                </a:solidFill>
              </a:rPr>
              <a:t>(</a:t>
            </a:r>
            <a:r>
              <a:rPr lang="en-US" sz="1700">
                <a:solidFill>
                  <a:schemeClr val="bg2"/>
                </a:solidFill>
              </a:rPr>
              <a:t>Animal INNER JOIN SaleAnimal</a:t>
            </a:r>
          </a:p>
          <a:p>
            <a:pPr algn="l"/>
            <a:r>
              <a:rPr lang="en-US" sz="1700">
                <a:solidFill>
                  <a:schemeClr val="bg2"/>
                </a:solidFill>
              </a:rPr>
              <a:t> ON Animal.AnimalID = SaleAnimal.AnimalID</a:t>
            </a:r>
            <a:r>
              <a:rPr lang="en-US" sz="1700">
                <a:solidFill>
                  <a:srgbClr val="CC0000"/>
                </a:solidFill>
              </a:rPr>
              <a:t>)</a:t>
            </a:r>
            <a:r>
              <a:rPr lang="en-US" sz="1700">
                <a:solidFill>
                  <a:schemeClr val="bg2"/>
                </a:solidFill>
              </a:rPr>
              <a:t>  ON Sale.SaleID = SaleAnimal.SaleID</a:t>
            </a:r>
            <a:r>
              <a:rPr lang="en-US" sz="1700">
                <a:solidFill>
                  <a:schemeClr val="accent2"/>
                </a:solidFill>
              </a:rPr>
              <a:t>)</a:t>
            </a:r>
          </a:p>
          <a:p>
            <a:pPr algn="l"/>
            <a:r>
              <a:rPr lang="en-US" sz="1700">
                <a:solidFill>
                  <a:schemeClr val="bg2"/>
                </a:solidFill>
              </a:rPr>
              <a:t> ON Customer.CustomerID = Sale.CustomerID</a:t>
            </a:r>
          </a:p>
          <a:p>
            <a:pPr algn="l"/>
            <a:r>
              <a:rPr lang="en-US" sz="1700">
                <a:solidFill>
                  <a:schemeClr val="bg2"/>
                </a:solidFill>
              </a:rPr>
              <a:t>WHERE </a:t>
            </a:r>
            <a:r>
              <a:rPr lang="en-US" sz="1700"/>
              <a:t>(</a:t>
            </a:r>
            <a:r>
              <a:rPr lang="en-US" sz="1700">
                <a:solidFill>
                  <a:srgbClr val="CC0000"/>
                </a:solidFill>
              </a:rPr>
              <a:t>(</a:t>
            </a:r>
            <a:r>
              <a:rPr lang="en-US" sz="1700">
                <a:solidFill>
                  <a:schemeClr val="bg2"/>
                </a:solidFill>
              </a:rPr>
              <a:t>Animal.Category=‘Cat’</a:t>
            </a:r>
            <a:r>
              <a:rPr lang="en-US" sz="1700">
                <a:solidFill>
                  <a:srgbClr val="CC0000"/>
                </a:solidFill>
              </a:rPr>
              <a:t>)</a:t>
            </a:r>
            <a:r>
              <a:rPr lang="en-US" sz="1700">
                <a:solidFill>
                  <a:schemeClr val="bg2"/>
                </a:solidFill>
              </a:rPr>
              <a:t> AND </a:t>
            </a:r>
            <a:r>
              <a:rPr lang="en-US" sz="1700"/>
              <a:t>(</a:t>
            </a:r>
            <a:r>
              <a:rPr lang="en-US" sz="1700">
                <a:solidFill>
                  <a:schemeClr val="bg2"/>
                </a:solidFill>
              </a:rPr>
              <a:t>Animal.Registered Is Not Null</a:t>
            </a:r>
            <a:r>
              <a:rPr lang="en-US" sz="1700"/>
              <a:t>)</a:t>
            </a:r>
          </a:p>
          <a:p>
            <a:pPr algn="l"/>
            <a:r>
              <a:rPr lang="en-US" sz="1700">
                <a:solidFill>
                  <a:schemeClr val="bg2"/>
                </a:solidFill>
              </a:rPr>
              <a:t> AND </a:t>
            </a:r>
            <a:r>
              <a:rPr lang="en-US" sz="1700">
                <a:solidFill>
                  <a:srgbClr val="00CC00"/>
                </a:solidFill>
              </a:rPr>
              <a:t>(</a:t>
            </a:r>
            <a:r>
              <a:rPr lang="en-US" sz="1700">
                <a:solidFill>
                  <a:schemeClr val="bg2"/>
                </a:solidFill>
              </a:rPr>
              <a:t>Color Like ‘%White%’</a:t>
            </a:r>
            <a:r>
              <a:rPr lang="en-US" sz="1700">
                <a:solidFill>
                  <a:srgbClr val="00CC00"/>
                </a:solidFill>
              </a:rPr>
              <a:t>)</a:t>
            </a:r>
            <a:r>
              <a:rPr lang="en-US" sz="1700">
                <a:solidFill>
                  <a:schemeClr val="bg2"/>
                </a:solidFill>
              </a:rPr>
              <a:t>  AND </a:t>
            </a:r>
            <a:r>
              <a:rPr lang="en-US" sz="1700">
                <a:solidFill>
                  <a:srgbClr val="CC00CC"/>
                </a:solidFill>
              </a:rPr>
              <a:t>(</a:t>
            </a:r>
            <a:r>
              <a:rPr lang="en-US" sz="1700">
                <a:solidFill>
                  <a:schemeClr val="bg2"/>
                </a:solidFill>
              </a:rPr>
              <a:t>SaleDate Between ’01-Jun-2004’ </a:t>
            </a:r>
            <a:br>
              <a:rPr lang="en-US" sz="1700">
                <a:solidFill>
                  <a:schemeClr val="bg2"/>
                </a:solidFill>
              </a:rPr>
            </a:br>
            <a:r>
              <a:rPr lang="en-US" sz="1700">
                <a:solidFill>
                  <a:schemeClr val="bg2"/>
                </a:solidFill>
              </a:rPr>
              <a:t> And ’31-Dec-2004’</a:t>
            </a:r>
            <a:r>
              <a:rPr lang="en-US" sz="1700">
                <a:solidFill>
                  <a:srgbClr val="CC00CC"/>
                </a:solidFill>
              </a:rPr>
              <a:t>)</a:t>
            </a:r>
            <a:r>
              <a:rPr lang="en-US" sz="1700"/>
              <a:t>)</a:t>
            </a:r>
            <a:r>
              <a:rPr lang="en-US" sz="1700">
                <a:solidFill>
                  <a:schemeClr val="bg2"/>
                </a:solidFill>
              </a:rPr>
              <a:t>;</a:t>
            </a:r>
          </a:p>
        </p:txBody>
      </p:sp>
      <p:sp>
        <p:nvSpPr>
          <p:cNvPr id="1147910" name="Rectangle 6"/>
          <p:cNvSpPr>
            <a:spLocks noChangeArrowheads="1"/>
          </p:cNvSpPr>
          <p:nvPr/>
        </p:nvSpPr>
        <p:spPr bwMode="auto">
          <a:xfrm>
            <a:off x="5484813" y="33528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a:t>SaleID</a:t>
            </a:r>
          </a:p>
          <a:p>
            <a:pPr algn="l"/>
            <a:r>
              <a:rPr lang="en-US" sz="1400"/>
              <a:t>SaleDate</a:t>
            </a:r>
          </a:p>
          <a:p>
            <a:pPr algn="l"/>
            <a:r>
              <a:rPr lang="en-US" sz="1400"/>
              <a:t>EmployeeID</a:t>
            </a:r>
          </a:p>
          <a:p>
            <a:pPr algn="l"/>
            <a:r>
              <a:rPr lang="en-US" sz="1400"/>
              <a:t>CustomerID</a:t>
            </a:r>
          </a:p>
        </p:txBody>
      </p:sp>
      <p:sp>
        <p:nvSpPr>
          <p:cNvPr id="1147911" name="Rectangle 7"/>
          <p:cNvSpPr>
            <a:spLocks noChangeArrowheads="1"/>
          </p:cNvSpPr>
          <p:nvPr/>
        </p:nvSpPr>
        <p:spPr bwMode="auto">
          <a:xfrm>
            <a:off x="5484813" y="30480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a:t>Sale</a:t>
            </a:r>
          </a:p>
        </p:txBody>
      </p:sp>
      <p:graphicFrame>
        <p:nvGraphicFramePr>
          <p:cNvPr id="1147977" name="Group 73"/>
          <p:cNvGraphicFramePr>
            <a:graphicFrameLocks noGrp="1"/>
          </p:cNvGraphicFramePr>
          <p:nvPr/>
        </p:nvGraphicFramePr>
        <p:xfrm>
          <a:off x="1370013" y="4471988"/>
          <a:ext cx="7543800" cy="1444752"/>
        </p:xfrm>
        <a:graphic>
          <a:graphicData uri="http://schemas.openxmlformats.org/drawingml/2006/table">
            <a:tbl>
              <a:tblPr/>
              <a:tblGrid>
                <a:gridCol w="685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gridCol w="1752600">
                  <a:extLst>
                    <a:ext uri="{9D8B030D-6E8A-4147-A177-3AD203B41FA5}">
                      <a16:colId xmlns:a16="http://schemas.microsoft.com/office/drawing/2014/main" val="20006"/>
                    </a:ext>
                  </a:extLst>
                </a:gridCol>
              </a:tblGrid>
              <a:tr h="236538">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1" i="0" u="none" strike="noStrike" cap="none" normalizeH="0" baseline="0">
                          <a:ln>
                            <a:noFill/>
                          </a:ln>
                          <a:solidFill>
                            <a:schemeClr val="tx1"/>
                          </a:solidFill>
                          <a:effectLst/>
                          <a:latin typeface="Arial" charset="0"/>
                        </a:rPr>
                        <a:t>Field</a:t>
                      </a:r>
                    </a:p>
                  </a:txBody>
                  <a:tcPr marR="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1" i="0" u="none" strike="noStrike" cap="none" normalizeH="0" baseline="0">
                          <a:ln>
                            <a:noFill/>
                          </a:ln>
                          <a:solidFill>
                            <a:schemeClr val="tx1"/>
                          </a:solidFill>
                          <a:effectLst/>
                          <a:latin typeface="Arial" charset="0"/>
                        </a:rPr>
                        <a:t>LastName</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1" i="0" u="none" strike="noStrike" cap="none" normalizeH="0" baseline="0">
                          <a:ln>
                            <a:noFill/>
                          </a:ln>
                          <a:solidFill>
                            <a:schemeClr val="tx1"/>
                          </a:solidFill>
                          <a:effectLst/>
                          <a:latin typeface="Arial" charset="0"/>
                        </a:rPr>
                        <a:t>Phone</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1" i="0" u="none" strike="noStrike" cap="none" normalizeH="0" baseline="0">
                          <a:ln>
                            <a:noFill/>
                          </a:ln>
                          <a:solidFill>
                            <a:schemeClr val="tx1"/>
                          </a:solidFill>
                          <a:effectLst/>
                          <a:latin typeface="Arial" charset="0"/>
                        </a:rPr>
                        <a:t>Category</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1" i="0" u="none" strike="noStrike" cap="none" normalizeH="0" baseline="0">
                          <a:ln>
                            <a:noFill/>
                          </a:ln>
                          <a:solidFill>
                            <a:schemeClr val="tx1"/>
                          </a:solidFill>
                          <a:effectLst/>
                          <a:latin typeface="Arial" charset="0"/>
                        </a:rPr>
                        <a:t>Registered</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1" i="0" u="none" strike="noStrike" cap="none" normalizeH="0" baseline="0">
                          <a:ln>
                            <a:noFill/>
                          </a:ln>
                          <a:solidFill>
                            <a:schemeClr val="tx1"/>
                          </a:solidFill>
                          <a:effectLst/>
                          <a:latin typeface="Arial" charset="0"/>
                        </a:rPr>
                        <a:t>Color</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1" i="0" u="none" strike="noStrike" cap="none" normalizeH="0" baseline="0">
                          <a:ln>
                            <a:noFill/>
                          </a:ln>
                          <a:solidFill>
                            <a:schemeClr val="tx1"/>
                          </a:solidFill>
                          <a:effectLst/>
                          <a:latin typeface="Arial" charset="0"/>
                        </a:rPr>
                        <a:t>SaleDate</a:t>
                      </a:r>
                    </a:p>
                  </a:txBody>
                  <a:tcPr marR="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2065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Table</a:t>
                      </a:r>
                    </a:p>
                  </a:txBody>
                  <a:tcPr marR="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Customer</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Customer</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Animal</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Animal</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Animal</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Sale</a:t>
                      </a:r>
                    </a:p>
                  </a:txBody>
                  <a:tcPr marR="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1906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Sort</a:t>
                      </a:r>
                    </a:p>
                  </a:txBody>
                  <a:tcPr marR="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Ascending</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1906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Criteria</a:t>
                      </a:r>
                    </a:p>
                  </a:txBody>
                  <a:tcPr marR="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‘Cat’</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Is Not Null</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Like ‘%White%’</a:t>
                      </a: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Between ’01-Jun-2004’ And ’31-Dec-2004’</a:t>
                      </a:r>
                    </a:p>
                  </a:txBody>
                  <a:tcPr marR="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200" b="0" i="0" u="none" strike="noStrike" cap="none" normalizeH="0" baseline="0">
                          <a:ln>
                            <a:noFill/>
                          </a:ln>
                          <a:solidFill>
                            <a:schemeClr val="tx1"/>
                          </a:solidFill>
                          <a:effectLst/>
                          <a:latin typeface="Arial" charset="0"/>
                        </a:rPr>
                        <a:t>Or</a:t>
                      </a:r>
                    </a:p>
                  </a:txBody>
                  <a:tcPr marR="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200" b="0" i="0" u="none" strike="noStrike" cap="none" normalizeH="0" baseline="0">
                        <a:ln>
                          <a:noFill/>
                        </a:ln>
                        <a:solidFill>
                          <a:schemeClr val="tx1"/>
                        </a:solidFill>
                        <a:effectLst/>
                        <a:latin typeface="Arial" charset="0"/>
                      </a:endParaRPr>
                    </a:p>
                  </a:txBody>
                  <a:tcPr marR="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47968" name="Rectangle 64"/>
          <p:cNvSpPr>
            <a:spLocks noChangeArrowheads="1"/>
          </p:cNvSpPr>
          <p:nvPr/>
        </p:nvSpPr>
        <p:spPr bwMode="auto">
          <a:xfrm>
            <a:off x="7466013" y="33528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a:t>CustomerID</a:t>
            </a:r>
          </a:p>
          <a:p>
            <a:pPr algn="l"/>
            <a:r>
              <a:rPr lang="en-US" sz="1400"/>
              <a:t>Phone</a:t>
            </a:r>
          </a:p>
          <a:p>
            <a:pPr algn="l"/>
            <a:r>
              <a:rPr lang="en-US" sz="1400"/>
              <a:t>FirstName</a:t>
            </a:r>
          </a:p>
          <a:p>
            <a:pPr algn="l"/>
            <a:r>
              <a:rPr lang="en-US" sz="1400"/>
              <a:t>LastName</a:t>
            </a:r>
          </a:p>
        </p:txBody>
      </p:sp>
      <p:sp>
        <p:nvSpPr>
          <p:cNvPr id="1147969" name="Rectangle 65"/>
          <p:cNvSpPr>
            <a:spLocks noChangeArrowheads="1"/>
          </p:cNvSpPr>
          <p:nvPr/>
        </p:nvSpPr>
        <p:spPr bwMode="auto">
          <a:xfrm>
            <a:off x="7466013" y="30480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a:t>Customer</a:t>
            </a:r>
          </a:p>
        </p:txBody>
      </p:sp>
      <p:sp>
        <p:nvSpPr>
          <p:cNvPr id="1147970" name="Freeform 66"/>
          <p:cNvSpPr>
            <a:spLocks/>
          </p:cNvSpPr>
          <p:nvPr/>
        </p:nvSpPr>
        <p:spPr bwMode="auto">
          <a:xfrm>
            <a:off x="6627813" y="3505200"/>
            <a:ext cx="838200" cy="685800"/>
          </a:xfrm>
          <a:custGeom>
            <a:avLst/>
            <a:gdLst/>
            <a:ahLst/>
            <a:cxnLst>
              <a:cxn ang="0">
                <a:pos x="528" y="0"/>
              </a:cxn>
              <a:cxn ang="0">
                <a:pos x="384" y="0"/>
              </a:cxn>
              <a:cxn ang="0">
                <a:pos x="144" y="432"/>
              </a:cxn>
              <a:cxn ang="0">
                <a:pos x="0" y="432"/>
              </a:cxn>
            </a:cxnLst>
            <a:rect l="0" t="0" r="r" b="b"/>
            <a:pathLst>
              <a:path w="528" h="432">
                <a:moveTo>
                  <a:pt x="528" y="0"/>
                </a:moveTo>
                <a:lnTo>
                  <a:pt x="384" y="0"/>
                </a:lnTo>
                <a:lnTo>
                  <a:pt x="144" y="432"/>
                </a:lnTo>
                <a:lnTo>
                  <a:pt x="0" y="432"/>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47971" name="Rectangle 67"/>
          <p:cNvSpPr>
            <a:spLocks noChangeArrowheads="1"/>
          </p:cNvSpPr>
          <p:nvPr/>
        </p:nvSpPr>
        <p:spPr bwMode="auto">
          <a:xfrm>
            <a:off x="3427413" y="33528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a:t>SaleID</a:t>
            </a:r>
          </a:p>
          <a:p>
            <a:pPr algn="l"/>
            <a:r>
              <a:rPr lang="en-US" sz="1400"/>
              <a:t>AnimalID</a:t>
            </a:r>
          </a:p>
          <a:p>
            <a:pPr algn="l"/>
            <a:r>
              <a:rPr lang="en-US" sz="1400"/>
              <a:t>SalePrice</a:t>
            </a:r>
          </a:p>
        </p:txBody>
      </p:sp>
      <p:sp>
        <p:nvSpPr>
          <p:cNvPr id="1147972" name="Rectangle 68"/>
          <p:cNvSpPr>
            <a:spLocks noChangeArrowheads="1"/>
          </p:cNvSpPr>
          <p:nvPr/>
        </p:nvSpPr>
        <p:spPr bwMode="auto">
          <a:xfrm>
            <a:off x="3427413" y="30480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a:t>SaleAnimal</a:t>
            </a:r>
          </a:p>
        </p:txBody>
      </p:sp>
      <p:sp>
        <p:nvSpPr>
          <p:cNvPr id="1147973" name="Rectangle 69"/>
          <p:cNvSpPr>
            <a:spLocks noChangeArrowheads="1"/>
          </p:cNvSpPr>
          <p:nvPr/>
        </p:nvSpPr>
        <p:spPr bwMode="auto">
          <a:xfrm>
            <a:off x="1522413" y="3352800"/>
            <a:ext cx="1143000" cy="990600"/>
          </a:xfrm>
          <a:prstGeom prst="rect">
            <a:avLst/>
          </a:prstGeom>
          <a:solidFill>
            <a:srgbClr val="FFFFFF"/>
          </a:solidFill>
          <a:ln w="12700">
            <a:solidFill>
              <a:schemeClr val="tx1"/>
            </a:solidFill>
            <a:miter lim="800000"/>
            <a:headEnd type="none" w="sm" len="sm"/>
            <a:tailEnd type="none" w="sm" len="sm"/>
          </a:ln>
          <a:effectLst/>
        </p:spPr>
        <p:txBody>
          <a:bodyPr wrap="none"/>
          <a:lstStyle/>
          <a:p>
            <a:pPr algn="l"/>
            <a:r>
              <a:rPr lang="en-US" sz="1400"/>
              <a:t>AnimalID</a:t>
            </a:r>
          </a:p>
          <a:p>
            <a:pPr algn="l"/>
            <a:r>
              <a:rPr lang="en-US" sz="1400"/>
              <a:t>Name</a:t>
            </a:r>
          </a:p>
          <a:p>
            <a:pPr algn="l"/>
            <a:r>
              <a:rPr lang="en-US" sz="1400"/>
              <a:t>Category</a:t>
            </a:r>
          </a:p>
          <a:p>
            <a:pPr algn="l"/>
            <a:r>
              <a:rPr lang="en-US" sz="1400"/>
              <a:t>Breed</a:t>
            </a:r>
          </a:p>
        </p:txBody>
      </p:sp>
      <p:sp>
        <p:nvSpPr>
          <p:cNvPr id="1147974" name="Rectangle 70"/>
          <p:cNvSpPr>
            <a:spLocks noChangeArrowheads="1"/>
          </p:cNvSpPr>
          <p:nvPr/>
        </p:nvSpPr>
        <p:spPr bwMode="auto">
          <a:xfrm>
            <a:off x="1522413" y="3048000"/>
            <a:ext cx="11430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400"/>
              <a:t>Animal</a:t>
            </a:r>
          </a:p>
        </p:txBody>
      </p:sp>
      <p:sp>
        <p:nvSpPr>
          <p:cNvPr id="1147975" name="Line 71"/>
          <p:cNvSpPr>
            <a:spLocks noChangeShapeType="1"/>
          </p:cNvSpPr>
          <p:nvPr/>
        </p:nvSpPr>
        <p:spPr bwMode="auto">
          <a:xfrm flipH="1">
            <a:off x="4570413" y="3505200"/>
            <a:ext cx="914400" cy="1588"/>
          </a:xfrm>
          <a:prstGeom prst="line">
            <a:avLst/>
          </a:prstGeom>
          <a:noFill/>
          <a:ln w="12700">
            <a:solidFill>
              <a:schemeClr val="tx1"/>
            </a:solidFill>
            <a:round/>
            <a:headEnd type="none" w="sm" len="sm"/>
            <a:tailEnd type="none" w="sm" len="sm"/>
          </a:ln>
          <a:effectLst/>
        </p:spPr>
        <p:txBody>
          <a:bodyPr/>
          <a:lstStyle/>
          <a:p>
            <a:endParaRPr lang="en-US"/>
          </a:p>
        </p:txBody>
      </p:sp>
      <p:sp>
        <p:nvSpPr>
          <p:cNvPr id="1147976" name="Freeform 72"/>
          <p:cNvSpPr>
            <a:spLocks/>
          </p:cNvSpPr>
          <p:nvPr/>
        </p:nvSpPr>
        <p:spPr bwMode="auto">
          <a:xfrm>
            <a:off x="2665413" y="3505200"/>
            <a:ext cx="762000" cy="228600"/>
          </a:xfrm>
          <a:custGeom>
            <a:avLst/>
            <a:gdLst/>
            <a:ahLst/>
            <a:cxnLst>
              <a:cxn ang="0">
                <a:pos x="480" y="144"/>
              </a:cxn>
              <a:cxn ang="0">
                <a:pos x="336" y="144"/>
              </a:cxn>
              <a:cxn ang="0">
                <a:pos x="96" y="0"/>
              </a:cxn>
              <a:cxn ang="0">
                <a:pos x="0" y="0"/>
              </a:cxn>
            </a:cxnLst>
            <a:rect l="0" t="0" r="r" b="b"/>
            <a:pathLst>
              <a:path w="480" h="144">
                <a:moveTo>
                  <a:pt x="480" y="144"/>
                </a:moveTo>
                <a:lnTo>
                  <a:pt x="336" y="144"/>
                </a:lnTo>
                <a:lnTo>
                  <a:pt x="96" y="0"/>
                </a:lnTo>
                <a:lnTo>
                  <a:pt x="0" y="0"/>
                </a:lnTo>
              </a:path>
            </a:pathLst>
          </a:custGeom>
          <a:noFill/>
          <a:ln w="12700" cap="flat" cmpd="sng">
            <a:solidFill>
              <a:schemeClr val="tx1"/>
            </a:solidFill>
            <a:prstDash val="solid"/>
            <a:round/>
            <a:headEnd type="none" w="sm" len="sm"/>
            <a:tailEnd type="none" w="sm" len="sm"/>
          </a:ln>
          <a:effectLst/>
        </p:spPr>
        <p:txBody>
          <a:bodyPr/>
          <a:lstStyle/>
          <a:p>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9954" name="Rectangle 2"/>
          <p:cNvSpPr>
            <a:spLocks noGrp="1" noChangeArrowheads="1"/>
          </p:cNvSpPr>
          <p:nvPr>
            <p:ph type="title"/>
          </p:nvPr>
        </p:nvSpPr>
        <p:spPr>
          <a:noFill/>
          <a:ln/>
        </p:spPr>
        <p:txBody>
          <a:bodyPr lIns="92075" tIns="46038" rIns="92075" bIns="46038"/>
          <a:lstStyle/>
          <a:p>
            <a:pPr defTabSz="914400"/>
            <a:r>
              <a:rPr lang="en-US"/>
              <a:t>Building a Query</a:t>
            </a:r>
          </a:p>
        </p:txBody>
      </p:sp>
      <p:sp>
        <p:nvSpPr>
          <p:cNvPr id="1149955" name="Rectangle 3"/>
          <p:cNvSpPr>
            <a:spLocks noGrp="1" noChangeArrowheads="1"/>
          </p:cNvSpPr>
          <p:nvPr>
            <p:ph type="body" sz="half" idx="1"/>
          </p:nvPr>
        </p:nvSpPr>
        <p:spPr>
          <a:xfrm>
            <a:off x="838200" y="914400"/>
            <a:ext cx="7467600" cy="685800"/>
          </a:xfrm>
          <a:noFill/>
          <a:ln/>
        </p:spPr>
        <p:txBody>
          <a:bodyPr lIns="92075" tIns="46038" rIns="92075" bIns="46038"/>
          <a:lstStyle/>
          <a:p>
            <a:pPr marL="342900" indent="-342900"/>
            <a:r>
              <a:rPr lang="en-US" sz="1800"/>
              <a:t>List the Last Name and Phone of anyone who bought a registered White cat between 6/1/04 and 12/31/04.</a:t>
            </a:r>
          </a:p>
        </p:txBody>
      </p:sp>
      <p:sp>
        <p:nvSpPr>
          <p:cNvPr id="1149956" name="Rectangle 4"/>
          <p:cNvSpPr>
            <a:spLocks noGrp="1" noChangeArrowheads="1"/>
          </p:cNvSpPr>
          <p:nvPr>
            <p:ph type="body" sz="half" idx="2"/>
          </p:nvPr>
        </p:nvSpPr>
        <p:spPr>
          <a:xfrm>
            <a:off x="1130300" y="1600200"/>
            <a:ext cx="6811963" cy="5029200"/>
          </a:xfrm>
          <a:noFill/>
          <a:ln/>
        </p:spPr>
        <p:txBody>
          <a:bodyPr lIns="92075" tIns="46038" rIns="92075" bIns="46038"/>
          <a:lstStyle/>
          <a:p>
            <a:pPr marL="342900" indent="-342900"/>
            <a:r>
              <a:rPr lang="en-US" sz="2000"/>
              <a:t>Identify the tables involved.</a:t>
            </a:r>
          </a:p>
          <a:p>
            <a:pPr marL="742950" lvl="1" indent="-285750"/>
            <a:r>
              <a:rPr lang="en-US" sz="2000"/>
              <a:t>Look at the columns you want to see.</a:t>
            </a:r>
          </a:p>
          <a:p>
            <a:pPr lvl="2"/>
            <a:r>
              <a:rPr lang="en-US"/>
              <a:t>LastName, Phone: </a:t>
            </a:r>
            <a:r>
              <a:rPr lang="en-US">
                <a:solidFill>
                  <a:schemeClr val="tx2"/>
                </a:solidFill>
              </a:rPr>
              <a:t>Customer</a:t>
            </a:r>
            <a:endParaRPr lang="en-US"/>
          </a:p>
          <a:p>
            <a:pPr marL="742950" lvl="1" indent="-285750"/>
            <a:r>
              <a:rPr lang="en-US" sz="2000"/>
              <a:t>Look at the columns used in the constraints.</a:t>
            </a:r>
          </a:p>
          <a:p>
            <a:pPr lvl="2"/>
            <a:r>
              <a:rPr lang="en-US"/>
              <a:t>Registered, Color, Category: </a:t>
            </a:r>
            <a:r>
              <a:rPr lang="en-US">
                <a:solidFill>
                  <a:schemeClr val="tx2"/>
                </a:solidFill>
              </a:rPr>
              <a:t>Animal</a:t>
            </a:r>
            <a:endParaRPr lang="en-US"/>
          </a:p>
          <a:p>
            <a:pPr lvl="2"/>
            <a:r>
              <a:rPr lang="en-US"/>
              <a:t>Sale Date: </a:t>
            </a:r>
            <a:r>
              <a:rPr lang="en-US">
                <a:solidFill>
                  <a:schemeClr val="tx2"/>
                </a:solidFill>
              </a:rPr>
              <a:t>Sale</a:t>
            </a:r>
            <a:endParaRPr lang="en-US"/>
          </a:p>
          <a:p>
            <a:pPr marL="742950" lvl="1" indent="-285750"/>
            <a:r>
              <a:rPr lang="en-US" sz="2000"/>
              <a:t>Find connector tables.</a:t>
            </a:r>
          </a:p>
          <a:p>
            <a:pPr lvl="2"/>
            <a:r>
              <a:rPr lang="en-US"/>
              <a:t>To connect Animal to Sale: </a:t>
            </a:r>
            <a:r>
              <a:rPr lang="en-US">
                <a:solidFill>
                  <a:schemeClr val="tx2"/>
                </a:solidFill>
              </a:rPr>
              <a:t>SaleAnimal</a:t>
            </a:r>
            <a:endParaRPr lang="en-US"/>
          </a:p>
          <a:p>
            <a:pPr marL="342900" indent="-342900"/>
            <a:r>
              <a:rPr lang="en-US" sz="2000"/>
              <a:t>Select the desired columns and test the query.</a:t>
            </a:r>
          </a:p>
          <a:p>
            <a:pPr marL="342900" indent="-342900"/>
            <a:r>
              <a:rPr lang="en-US" sz="2000"/>
              <a:t>Enter the constraints.</a:t>
            </a:r>
          </a:p>
          <a:p>
            <a:pPr marL="342900" indent="-342900"/>
            <a:r>
              <a:rPr lang="en-US" sz="2000"/>
              <a:t>Set Order By columns.</a:t>
            </a:r>
          </a:p>
          <a:p>
            <a:pPr marL="342900" indent="-342900"/>
            <a:r>
              <a:rPr lang="en-US" sz="2000"/>
              <a:t>Add Group By columns.</a:t>
            </a:r>
          </a:p>
          <a:p>
            <a:pPr marL="342900" indent="-342900"/>
            <a:r>
              <a:rPr lang="en-US" sz="2000"/>
              <a:t>Add summary computations to the SELECT statement.</a:t>
            </a:r>
          </a:p>
        </p:txBody>
      </p:sp>
    </p:spTree>
  </p:cSld>
  <p:clrMapOvr>
    <a:masterClrMapping/>
  </p:clrMapOvr>
  <p:transition/>
</p:sld>
</file>

<file path=ppt/theme/theme1.xml><?xml version="1.0" encoding="utf-8"?>
<a:theme xmlns:a="http://schemas.openxmlformats.org/drawingml/2006/main" name="IS240_notes">
  <a:themeElements>
    <a:clrScheme name="IS240_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fontScheme name="IS240_notes">
      <a:majorFont>
        <a:latin typeface="Bookman Old Styl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66"/>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66"/>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IS240_not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S240_not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S240_not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S240_not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S240_not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S240_not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S240_not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S240_notes 8">
        <a:dk1>
          <a:srgbClr val="000000"/>
        </a:dk1>
        <a:lt1>
          <a:srgbClr val="FFFFFF"/>
        </a:lt1>
        <a:dk2>
          <a:srgbClr val="FF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IS240_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IS240_notes</Template>
  <TotalTime>253</TotalTime>
  <Words>1746</Words>
  <Application>Microsoft Office PowerPoint</Application>
  <PresentationFormat>On-screen Show (4:3)</PresentationFormat>
  <Paragraphs>318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Bookman Old Style</vt:lpstr>
      <vt:lpstr>Garamond</vt:lpstr>
      <vt:lpstr>Times New Roman</vt:lpstr>
      <vt:lpstr>Wingdings</vt:lpstr>
      <vt:lpstr>IS240_notes</vt:lpstr>
      <vt:lpstr>Queries:  Part 2 of 2</vt:lpstr>
      <vt:lpstr>Topics</vt:lpstr>
      <vt:lpstr>Multiple Tables (Intro &amp; Distinct)</vt:lpstr>
      <vt:lpstr>Problem: CustomerID not Ideal</vt:lpstr>
      <vt:lpstr>Joining Tables</vt:lpstr>
      <vt:lpstr>SQL JOIN</vt:lpstr>
      <vt:lpstr>Syntax for Three Tables</vt:lpstr>
      <vt:lpstr>Multiple Tables (Many)</vt:lpstr>
      <vt:lpstr>Building a Query</vt:lpstr>
      <vt:lpstr>Joining Tables (Hints)</vt:lpstr>
      <vt:lpstr>Tables with Multiple Joins</vt:lpstr>
      <vt:lpstr>Table Alias</vt:lpstr>
      <vt:lpstr>Saved Query: Create View</vt:lpstr>
      <vt:lpstr>Updateable Views</vt:lpstr>
      <vt:lpstr>Non-Updateable View</vt:lpstr>
      <vt:lpstr>Homework</vt:lpstr>
      <vt:lpstr>DISCUSSION</vt:lpstr>
    </vt:vector>
  </TitlesOfParts>
  <Manager>Peter R. Stephenson, PhD</Manager>
  <Company>Norwich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Queries:  Part 2 of 2</dc:title>
  <dc:subject>IS240 lecture #7</dc:subject>
  <dc:creator>Jerry Post, PhD &amp; M. E. Kabay, PhD, CISSP-ISSMP</dc:creator>
  <cp:keywords/>
  <dc:description>Narrated 2007-02-18_x000d_
Updated 2010-02-22</dc:description>
  <cp:lastModifiedBy>Mich Kabay</cp:lastModifiedBy>
  <cp:revision>27</cp:revision>
  <cp:lastPrinted>2000-03-28T00:08:39Z</cp:lastPrinted>
  <dcterms:created xsi:type="dcterms:W3CDTF">2007-02-13T10:51:20Z</dcterms:created>
  <dcterms:modified xsi:type="dcterms:W3CDTF">2021-02-05T19:56:23Z</dcterms:modified>
  <cp:category/>
</cp:coreProperties>
</file>