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57" r:id="rId2"/>
    <p:sldId id="602" r:id="rId3"/>
    <p:sldId id="601" r:id="rId4"/>
    <p:sldId id="603" r:id="rId5"/>
    <p:sldId id="604" r:id="rId6"/>
    <p:sldId id="605" r:id="rId7"/>
    <p:sldId id="606" r:id="rId8"/>
    <p:sldId id="607" r:id="rId9"/>
    <p:sldId id="608" r:id="rId10"/>
    <p:sldId id="609" r:id="rId11"/>
    <p:sldId id="610" r:id="rId12"/>
    <p:sldId id="611" r:id="rId13"/>
    <p:sldId id="612" r:id="rId14"/>
    <p:sldId id="614" r:id="rId15"/>
    <p:sldId id="615" r:id="rId16"/>
    <p:sldId id="616" r:id="rId17"/>
    <p:sldId id="617" r:id="rId18"/>
    <p:sldId id="618" r:id="rId19"/>
    <p:sldId id="620" r:id="rId20"/>
    <p:sldId id="621" r:id="rId21"/>
    <p:sldId id="622" r:id="rId22"/>
    <p:sldId id="623" r:id="rId23"/>
    <p:sldId id="624" r:id="rId24"/>
    <p:sldId id="625" r:id="rId25"/>
    <p:sldId id="626" r:id="rId26"/>
    <p:sldId id="627" r:id="rId27"/>
    <p:sldId id="619" r:id="rId28"/>
    <p:sldId id="578" r:id="rId29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9" autoAdjust="0"/>
    <p:restoredTop sz="85401" autoAdjust="0"/>
  </p:normalViewPr>
  <p:slideViewPr>
    <p:cSldViewPr>
      <p:cViewPr varScale="1">
        <p:scale>
          <a:sx n="90" d="100"/>
          <a:sy n="90" d="100"/>
        </p:scale>
        <p:origin x="-804" y="-96"/>
      </p:cViewPr>
      <p:guideLst>
        <p:guide orient="horz" pos="20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6881"/>
            <a:ext cx="7315200" cy="22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9" rIns="91415" bIns="45709" numCol="1" anchor="t" anchorCtr="0" compatLnSpc="1">
            <a:prstTxWarp prst="textNoShape">
              <a:avLst/>
            </a:prstTxWarp>
          </a:bodyPr>
          <a:lstStyle>
            <a:lvl1pPr defTabSz="914142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IS 340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209"/>
            <a:ext cx="7315200" cy="456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5" tIns="45709" rIns="91415" bIns="45709" numCol="1" anchor="b" anchorCtr="0" compatLnSpc="1">
            <a:prstTxWarp prst="textNoShape">
              <a:avLst/>
            </a:prstTxWarp>
          </a:bodyPr>
          <a:lstStyle>
            <a:lvl1pPr defTabSz="914142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Copyright © 2004 M. E. Kabay                             </a:t>
            </a:r>
            <a:fld id="{C9CD7C2B-95B1-4CBA-8875-89201F0AD1B3}" type="slidenum">
              <a:rPr lang="en-US"/>
              <a:pPr/>
              <a:t>‹#›</a:t>
            </a:fld>
            <a:r>
              <a:rPr lang="fr-CA"/>
              <a:t>                        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70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200" y="239829"/>
            <a:ext cx="4876800" cy="239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34" tIns="48318" rIns="96634" bIns="48318" numCol="1" anchor="t" anchorCtr="0" compatLnSpc="1">
            <a:prstTxWarp prst="textNoShape">
              <a:avLst/>
            </a:prstTxWarp>
          </a:bodyPr>
          <a:lstStyle>
            <a:lvl1pPr defTabSz="965002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7653" y="4571490"/>
            <a:ext cx="5039895" cy="4319602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34" tIns="48318" rIns="96634" bIns="483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7653" y="9121543"/>
            <a:ext cx="5039895" cy="239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34" tIns="48318" rIns="96634" bIns="48318" numCol="1" anchor="b" anchorCtr="0" compatLnSpc="1">
            <a:prstTxWarp prst="textNoShape">
              <a:avLst/>
            </a:prstTxWarp>
          </a:bodyPr>
          <a:lstStyle>
            <a:lvl1pPr algn="l" defTabSz="965002">
              <a:defRPr sz="1000" b="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3FD65993-CFE9-43AA-B630-556B64E75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057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0AAE02A-8DC1-499E-8335-A1FAF23B9A3D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653" y="4964060"/>
            <a:ext cx="5039895" cy="3927032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1700" b="1" dirty="0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B898E1E-E593-4F3D-8F3A-8C486A35297A}" type="slidenum">
              <a:rPr lang="en-US"/>
              <a:pPr/>
              <a:t>10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2D13260-006B-4EE5-9A0E-B6142593B2DF}" type="slidenum">
              <a:rPr lang="en-US"/>
              <a:pPr/>
              <a:t>11</a:t>
            </a:fld>
            <a:endParaRPr lang="en-US"/>
          </a:p>
        </p:txBody>
      </p:sp>
      <p:sp>
        <p:nvSpPr>
          <p:cNvPr id="107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4523537-7F47-4E97-B06C-C413DA882499}" type="slidenum">
              <a:rPr lang="en-US"/>
              <a:pPr/>
              <a:t>12</a:t>
            </a:fld>
            <a:endParaRPr lang="en-US"/>
          </a:p>
        </p:txBody>
      </p:sp>
      <p:sp>
        <p:nvSpPr>
          <p:cNvPr id="1079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8C9C948-12B4-4A63-96C2-DA99875B82D0}" type="slidenum">
              <a:rPr lang="en-US"/>
              <a:pPr/>
              <a:t>13</a:t>
            </a:fld>
            <a:endParaRPr lang="en-US"/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81670D2-A8FC-4EB4-B3C2-2CFB78657C0B}" type="slidenum">
              <a:rPr lang="en-US"/>
              <a:pPr/>
              <a:t>14</a:t>
            </a:fld>
            <a:endParaRPr lang="en-US"/>
          </a:p>
        </p:txBody>
      </p:sp>
      <p:sp>
        <p:nvSpPr>
          <p:cNvPr id="108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8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E9009E6-3D1C-4E17-BC71-21E765C2E7E3}" type="slidenum">
              <a:rPr lang="en-US"/>
              <a:pPr/>
              <a:t>15</a:t>
            </a:fld>
            <a:endParaRPr lang="en-US"/>
          </a:p>
        </p:txBody>
      </p:sp>
      <p:sp>
        <p:nvSpPr>
          <p:cNvPr id="1087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8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9666C98-09F9-4073-BC7B-EFF78CCDB8E4}" type="slidenum">
              <a:rPr lang="en-US"/>
              <a:pPr/>
              <a:t>16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00EA177-EF5E-4DC8-A766-DD0D395DAF3B}" type="slidenum">
              <a:rPr lang="en-US"/>
              <a:pPr/>
              <a:t>17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F71051E-9767-4969-8425-CEFAC0634EFC}" type="slidenum">
              <a:rPr lang="en-US"/>
              <a:pPr/>
              <a:t>18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8029732-3280-47A8-B2E4-D84CF9932122}" type="slidenum">
              <a:rPr lang="en-US"/>
              <a:pPr/>
              <a:t>19</a:t>
            </a:fld>
            <a:endParaRPr lang="en-US"/>
          </a:p>
        </p:txBody>
      </p:sp>
      <p:sp>
        <p:nvSpPr>
          <p:cNvPr id="109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954360B-792E-4FE0-9898-97913B8FC831}" type="slidenum">
              <a:rPr lang="en-US"/>
              <a:pPr/>
              <a:t>2</a:t>
            </a:fld>
            <a:endParaRPr lang="en-US"/>
          </a:p>
        </p:txBody>
      </p:sp>
      <p:sp>
        <p:nvSpPr>
          <p:cNvPr id="106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BDE5AE2-421B-4BAF-85CE-0B4DB88D200D}" type="slidenum">
              <a:rPr lang="en-US"/>
              <a:pPr/>
              <a:t>20</a:t>
            </a:fld>
            <a:endParaRPr lang="en-US"/>
          </a:p>
        </p:txBody>
      </p:sp>
      <p:sp>
        <p:nvSpPr>
          <p:cNvPr id="110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5499E83-09A6-4B19-82D5-286169E0EAFB}" type="slidenum">
              <a:rPr lang="en-US"/>
              <a:pPr/>
              <a:t>21</a:t>
            </a:fld>
            <a:endParaRPr lang="en-US"/>
          </a:p>
        </p:txBody>
      </p:sp>
      <p:sp>
        <p:nvSpPr>
          <p:cNvPr id="110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4C9E755-10AE-4BAF-8E2A-748549886B7E}" type="slidenum">
              <a:rPr lang="en-US"/>
              <a:pPr/>
              <a:t>22</a:t>
            </a:fld>
            <a:endParaRPr lang="en-US"/>
          </a:p>
        </p:txBody>
      </p:sp>
      <p:sp>
        <p:nvSpPr>
          <p:cNvPr id="110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3C118D9-6B43-4B32-887C-07D2421B0E6D}" type="slidenum">
              <a:rPr lang="en-US"/>
              <a:pPr/>
              <a:t>23</a:t>
            </a:fld>
            <a:endParaRPr lang="en-US"/>
          </a:p>
        </p:txBody>
      </p:sp>
      <p:sp>
        <p:nvSpPr>
          <p:cNvPr id="110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8707FC0-9469-45EA-A13D-7F288D638778}" type="slidenum">
              <a:rPr lang="en-US"/>
              <a:pPr/>
              <a:t>24</a:t>
            </a:fld>
            <a:endParaRPr lang="en-US"/>
          </a:p>
        </p:txBody>
      </p:sp>
      <p:sp>
        <p:nvSpPr>
          <p:cNvPr id="111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F934D3E-E66C-4ADC-BD10-88B9E75394DF}" type="slidenum">
              <a:rPr lang="en-US"/>
              <a:pPr/>
              <a:t>25</a:t>
            </a:fld>
            <a:endParaRPr lang="en-US"/>
          </a:p>
        </p:txBody>
      </p:sp>
      <p:sp>
        <p:nvSpPr>
          <p:cNvPr id="111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22C722F3-5D18-4EAB-BCC9-DA1006298D47}" type="slidenum">
              <a:rPr lang="en-US"/>
              <a:pPr/>
              <a:t>26</a:t>
            </a:fld>
            <a:endParaRPr lang="en-US"/>
          </a:p>
        </p:txBody>
      </p:sp>
      <p:sp>
        <p:nvSpPr>
          <p:cNvPr id="111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7874" y="4560771"/>
            <a:ext cx="5379453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A9050BE-5DED-462B-B125-4030098D5C59}" type="slidenum">
              <a:rPr lang="en-US"/>
              <a:pPr/>
              <a:t>27</a:t>
            </a:fld>
            <a:endParaRPr lang="en-US"/>
          </a:p>
        </p:txBody>
      </p:sp>
      <p:sp>
        <p:nvSpPr>
          <p:cNvPr id="109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C6A08AB-3D4F-43CD-A28B-814B4A9F0DD4}" type="slidenum">
              <a:rPr lang="en-US"/>
              <a:pPr/>
              <a:t>28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82E3270-4639-4F6F-90FE-5694389CAAE8}" type="slidenum">
              <a:rPr lang="en-US"/>
              <a:pPr/>
              <a:t>3</a:t>
            </a:fld>
            <a:endParaRPr lang="en-US"/>
          </a:p>
        </p:txBody>
      </p:sp>
      <p:sp>
        <p:nvSpPr>
          <p:cNvPr id="105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FEA39F0-67C9-49F1-873F-E459BBA9CE2E}" type="slidenum">
              <a:rPr lang="en-US"/>
              <a:pPr/>
              <a:t>4</a:t>
            </a:fld>
            <a:endParaRPr lang="en-US"/>
          </a:p>
        </p:txBody>
      </p:sp>
      <p:sp>
        <p:nvSpPr>
          <p:cNvPr id="106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6C0F22B-15A0-45D9-81C5-354B83EED2DB}" type="slidenum">
              <a:rPr lang="en-US"/>
              <a:pPr/>
              <a:t>5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42D1969-3C05-407E-873C-A0EBA3C62024}" type="slidenum">
              <a:rPr lang="en-US"/>
              <a:pPr/>
              <a:t>6</a:t>
            </a:fld>
            <a:endParaRPr lang="en-US"/>
          </a:p>
        </p:txBody>
      </p:sp>
      <p:sp>
        <p:nvSpPr>
          <p:cNvPr id="106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6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B805893-6B8A-40CC-B0E4-3FBD25D8551A}" type="slidenum">
              <a:rPr lang="en-US"/>
              <a:pPr/>
              <a:t>7</a:t>
            </a:fld>
            <a:endParaRPr lang="en-US"/>
          </a:p>
        </p:txBody>
      </p:sp>
      <p:sp>
        <p:nvSpPr>
          <p:cNvPr id="106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6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FCAAA2D-1144-456C-9EBD-2A7E4FE828DC}" type="slidenum">
              <a:rPr lang="en-US"/>
              <a:pPr/>
              <a:t>8</a:t>
            </a:fld>
            <a:endParaRPr lang="en-US"/>
          </a:p>
        </p:txBody>
      </p:sp>
      <p:sp>
        <p:nvSpPr>
          <p:cNvPr id="107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9D89A0F-82AA-4C07-93F9-FBF6CD4A1A68}" type="slidenum">
              <a:rPr lang="en-US"/>
              <a:pPr/>
              <a:t>9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19138"/>
            <a:ext cx="4791075" cy="3594100"/>
          </a:xfrm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0548" y="4560771"/>
            <a:ext cx="5374105" cy="432764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E6A31B11-9BD0-4C84-95C9-91AB3D19D3DD}" type="slidenum">
              <a:rPr lang="en-US" sz="1800"/>
              <a:pPr algn="l"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 b="0">
              <a:latin typeface="Times New Roman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2408238" y="6643688"/>
            <a:ext cx="4424609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b="0" i="1" dirty="0"/>
              <a:t>Copyright © 2010 Jerry Post with additions  &amp; narration by M. E. Kabay.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2819400"/>
          </a:xfrm>
        </p:spPr>
        <p:txBody>
          <a:bodyPr/>
          <a:lstStyle/>
          <a:p>
            <a:pPr algn="ctr"/>
            <a:r>
              <a:rPr lang="en-US" sz="9600"/>
              <a:t>Advanced Queries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Lecture # 8 – 2010-03-08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Assoc. Prof. Information Assurance</a:t>
            </a:r>
            <a:br>
              <a:rPr lang="en-US" sz="2000" dirty="0"/>
            </a:br>
            <a:r>
              <a:rPr lang="en-US" sz="2000" dirty="0"/>
              <a:t>Division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mailto:mkabay@norwich.edu</a:t>
            </a:r>
            <a:r>
              <a:rPr lang="en-US" sz="2000" dirty="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 advTm="15859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SubQuery:  NOT IN (Subtract)</a:t>
            </a:r>
          </a:p>
        </p:txBody>
      </p:sp>
      <p:sp>
        <p:nvSpPr>
          <p:cNvPr id="1074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5562600"/>
            <a:ext cx="6670675" cy="10826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/>
              <a:t>Which animals have </a:t>
            </a:r>
            <a:r>
              <a:rPr lang="en-US" sz="1800" i="1"/>
              <a:t>not </a:t>
            </a:r>
            <a:r>
              <a:rPr lang="en-US" sz="1800"/>
              <a:t>been sold?</a:t>
            </a:r>
          </a:p>
          <a:p>
            <a:pPr marL="742950" lvl="1" indent="-285750"/>
            <a:r>
              <a:rPr lang="en-US" sz="1800"/>
              <a:t>Start with list of all animals.</a:t>
            </a:r>
          </a:p>
          <a:p>
            <a:pPr marL="742950" lvl="1" indent="-285750"/>
            <a:r>
              <a:rPr lang="en-US" sz="1800"/>
              <a:t>Subtract out list of those who were sold.</a:t>
            </a:r>
          </a:p>
        </p:txBody>
      </p:sp>
      <p:sp>
        <p:nvSpPr>
          <p:cNvPr id="10741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2330450"/>
            <a:ext cx="3041650" cy="1892300"/>
          </a:xfrm>
          <a:noFill/>
          <a:ln cap="flat" algn="ctr">
            <a:solidFill>
              <a:srgbClr val="009900"/>
            </a:solidFill>
          </a:ln>
        </p:spPr>
        <p:txBody>
          <a:bodyPr lIns="92075" tIns="46038" rIns="92075" bIns="46038"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AnimalID	Name	Category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12	Leisha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19	Gene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25	Vivian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34	Rhonda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88	Brandy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969963" algn="l"/>
                <a:tab pos="1941513" algn="l"/>
              </a:tabLst>
            </a:pPr>
            <a:r>
              <a:rPr lang="en-US" sz="1600">
                <a:solidFill>
                  <a:srgbClr val="009900"/>
                </a:solidFill>
              </a:rPr>
              <a:t>181		Fish</a:t>
            </a:r>
          </a:p>
        </p:txBody>
      </p:sp>
      <p:sp>
        <p:nvSpPr>
          <p:cNvPr id="1074181" name="Rectangle 5"/>
          <p:cNvSpPr>
            <a:spLocks noChangeArrowheads="1"/>
          </p:cNvSpPr>
          <p:nvPr/>
        </p:nvSpPr>
        <p:spPr bwMode="auto">
          <a:xfrm>
            <a:off x="2362200" y="1066800"/>
            <a:ext cx="5486400" cy="10826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 b="0"/>
              <a:t>SELECT Animal.AnimalID, Animal.Name, Animal.Category</a:t>
            </a:r>
          </a:p>
          <a:p>
            <a:pPr algn="l"/>
            <a:r>
              <a:rPr lang="en-US" sz="1600" b="0"/>
              <a:t>FROM Animal</a:t>
            </a:r>
          </a:p>
          <a:p>
            <a:pPr algn="l"/>
            <a:r>
              <a:rPr lang="en-US" sz="1600" b="0"/>
              <a:t>WHERE (Animal.AnimalID </a:t>
            </a:r>
            <a:r>
              <a:rPr lang="en-US" sz="1600"/>
              <a:t>Not In</a:t>
            </a:r>
          </a:p>
          <a:p>
            <a:pPr algn="l"/>
            <a:r>
              <a:rPr lang="en-US" sz="1600" b="0"/>
              <a:t>   (SELECT AnimalID From SaleAnimal));</a:t>
            </a:r>
          </a:p>
        </p:txBody>
      </p:sp>
      <p:graphicFrame>
        <p:nvGraphicFramePr>
          <p:cNvPr id="1074227" name="Group 51"/>
          <p:cNvGraphicFramePr>
            <a:graphicFrameLocks noGrp="1"/>
          </p:cNvGraphicFramePr>
          <p:nvPr/>
        </p:nvGraphicFramePr>
        <p:xfrm>
          <a:off x="609600" y="2362200"/>
          <a:ext cx="4648200" cy="1691768"/>
        </p:xfrm>
        <a:graphic>
          <a:graphicData uri="http://schemas.openxmlformats.org/drawingml/2006/table">
            <a:tbl>
              <a:tblPr/>
              <a:tblGrid>
                <a:gridCol w="75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In (SELECT AnimalID FROM SaleAnimal)</a:t>
                      </a: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74221" name="Rectangle 45"/>
          <p:cNvSpPr>
            <a:spLocks noChangeArrowheads="1"/>
          </p:cNvSpPr>
          <p:nvPr/>
        </p:nvSpPr>
        <p:spPr bwMode="auto">
          <a:xfrm>
            <a:off x="609600" y="1295400"/>
            <a:ext cx="1219200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Name</a:t>
            </a:r>
          </a:p>
          <a:p>
            <a:pPr algn="l"/>
            <a:r>
              <a:rPr lang="en-US" sz="1400" b="0"/>
              <a:t>Category</a:t>
            </a:r>
          </a:p>
          <a:p>
            <a:pPr algn="l"/>
            <a:r>
              <a:rPr lang="en-US" sz="1400" b="0"/>
              <a:t>Breed</a:t>
            </a:r>
          </a:p>
        </p:txBody>
      </p:sp>
      <p:sp>
        <p:nvSpPr>
          <p:cNvPr id="1074222" name="Rectangle 46"/>
          <p:cNvSpPr>
            <a:spLocks noChangeArrowheads="1"/>
          </p:cNvSpPr>
          <p:nvPr/>
        </p:nvSpPr>
        <p:spPr bwMode="auto">
          <a:xfrm>
            <a:off x="609600" y="1066800"/>
            <a:ext cx="1219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Animal</a:t>
            </a:r>
          </a:p>
        </p:txBody>
      </p:sp>
      <p:sp>
        <p:nvSpPr>
          <p:cNvPr id="1074226" name="Text Box 50"/>
          <p:cNvSpPr txBox="1">
            <a:spLocks noChangeArrowheads="1"/>
          </p:cNvSpPr>
          <p:nvPr/>
        </p:nvSpPr>
        <p:spPr bwMode="auto">
          <a:xfrm>
            <a:off x="1676400" y="4495800"/>
            <a:ext cx="5791200" cy="9429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400" b="0">
                <a:solidFill>
                  <a:srgbClr val="CC0000"/>
                </a:solidFill>
              </a:rPr>
              <a:t>SELECT Animal.AnimalID, Name, SalePrice, ListPrice</a:t>
            </a:r>
          </a:p>
          <a:p>
            <a:pPr algn="l"/>
            <a:r>
              <a:rPr lang="en-US" sz="1400" b="0">
                <a:solidFill>
                  <a:srgbClr val="CC0000"/>
                </a:solidFill>
              </a:rPr>
              <a:t>FROM Animal </a:t>
            </a:r>
          </a:p>
          <a:p>
            <a:pPr algn="l"/>
            <a:r>
              <a:rPr lang="en-US" sz="1400" b="0">
                <a:solidFill>
                  <a:srgbClr val="CC0000"/>
                </a:solidFill>
              </a:rPr>
              <a:t>INNER JOIN SaleAnimal ON Animal.AnimalID = SaleAnimal.AnimalID</a:t>
            </a:r>
          </a:p>
          <a:p>
            <a:pPr algn="l"/>
            <a:r>
              <a:rPr lang="en-US" sz="1400" b="0">
                <a:solidFill>
                  <a:srgbClr val="CC0000"/>
                </a:solidFill>
              </a:rPr>
              <a:t>….</a:t>
            </a:r>
          </a:p>
        </p:txBody>
      </p:sp>
      <p:sp>
        <p:nvSpPr>
          <p:cNvPr id="1074228" name="Line 52"/>
          <p:cNvSpPr>
            <a:spLocks noChangeShapeType="1"/>
          </p:cNvSpPr>
          <p:nvPr/>
        </p:nvSpPr>
        <p:spPr bwMode="auto">
          <a:xfrm>
            <a:off x="1676400" y="4267200"/>
            <a:ext cx="5562600" cy="1447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4229" name="Line 53"/>
          <p:cNvSpPr>
            <a:spLocks noChangeShapeType="1"/>
          </p:cNvSpPr>
          <p:nvPr/>
        </p:nvSpPr>
        <p:spPr bwMode="auto">
          <a:xfrm flipH="1">
            <a:off x="1790700" y="4114800"/>
            <a:ext cx="5562600" cy="14478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131355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SubQuery:  NOT IN (Data)</a:t>
            </a:r>
          </a:p>
        </p:txBody>
      </p:sp>
      <p:sp>
        <p:nvSpPr>
          <p:cNvPr id="1076227" name="Rectangle 3"/>
          <p:cNvSpPr>
            <a:spLocks noChangeArrowheads="1"/>
          </p:cNvSpPr>
          <p:nvPr/>
        </p:nvSpPr>
        <p:spPr bwMode="auto">
          <a:xfrm>
            <a:off x="1365250" y="1625600"/>
            <a:ext cx="3822700" cy="244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/>
              <a:t>	ID	Name	Category	Breed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2		Fish	Angel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4	Gary	Dog	Dalmation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/>
              <a:t>	5		Fish	Shark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6	Rosie	Cat	Oriental Shorthair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7	Eugene	Cat	Bombay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8	Miranda	Dog	Norfolk Terrier</a:t>
            </a: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/>
              <a:t>	9		Fish	Guppy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10	Sherri	Dog	Siberian Huskie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11	Susan	Dog	Dalmation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/>
              <a:t>	12	Leisha	Dog	Rottweiler</a:t>
            </a:r>
          </a:p>
        </p:txBody>
      </p:sp>
      <p:sp>
        <p:nvSpPr>
          <p:cNvPr id="1076228" name="Rectangle 4"/>
          <p:cNvSpPr>
            <a:spLocks noChangeArrowheads="1"/>
          </p:cNvSpPr>
          <p:nvPr/>
        </p:nvSpPr>
        <p:spPr bwMode="auto">
          <a:xfrm>
            <a:off x="5403850" y="1625600"/>
            <a:ext cx="2908300" cy="1806575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>
                <a:solidFill>
                  <a:srgbClr val="006633"/>
                </a:solidFill>
              </a:rPr>
              <a:t>	ID	SaleID	SalePrice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2	35	$10.80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4	80	$156.66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6	27	$173.99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7	25	$251.59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8	4	$183.38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10	18	$150.11</a:t>
            </a:r>
            <a:endParaRPr lang="en-US" sz="1400" b="0">
              <a:solidFill>
                <a:srgbClr val="006633"/>
              </a:solidFill>
              <a:latin typeface="Times New Roman" pitchFamily="18" charset="0"/>
            </a:endParaRPr>
          </a:p>
          <a:p>
            <a:pPr algn="l">
              <a:tabLst>
                <a:tab pos="292100" algn="r"/>
                <a:tab pos="1136650" algn="r"/>
                <a:tab pos="2119313" algn="dec"/>
              </a:tabLst>
            </a:pPr>
            <a:r>
              <a:rPr lang="en-US" sz="1400" b="0">
                <a:solidFill>
                  <a:srgbClr val="006633"/>
                </a:solidFill>
              </a:rPr>
              <a:t>	11	17	$148.47</a:t>
            </a:r>
          </a:p>
        </p:txBody>
      </p:sp>
      <p:sp>
        <p:nvSpPr>
          <p:cNvPr id="1076229" name="Rectangle 5"/>
          <p:cNvSpPr>
            <a:spLocks noChangeArrowheads="1"/>
          </p:cNvSpPr>
          <p:nvPr/>
        </p:nvSpPr>
        <p:spPr bwMode="auto">
          <a:xfrm>
            <a:off x="1508125" y="122713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chemeClr val="folHlink"/>
                </a:solidFill>
              </a:rPr>
              <a:t>Animal</a:t>
            </a:r>
          </a:p>
        </p:txBody>
      </p:sp>
      <p:sp>
        <p:nvSpPr>
          <p:cNvPr id="1076230" name="Rectangle 6"/>
          <p:cNvSpPr>
            <a:spLocks noChangeArrowheads="1"/>
          </p:cNvSpPr>
          <p:nvPr/>
        </p:nvSpPr>
        <p:spPr bwMode="auto">
          <a:xfrm>
            <a:off x="5470525" y="1227138"/>
            <a:ext cx="1416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006633"/>
                </a:solidFill>
              </a:rPr>
              <a:t>SaleAnimal</a:t>
            </a:r>
          </a:p>
        </p:txBody>
      </p:sp>
      <p:sp>
        <p:nvSpPr>
          <p:cNvPr id="1076232" name="Line 8"/>
          <p:cNvSpPr>
            <a:spLocks noChangeShapeType="1"/>
          </p:cNvSpPr>
          <p:nvPr/>
        </p:nvSpPr>
        <p:spPr bwMode="auto">
          <a:xfrm flipV="1">
            <a:off x="1454150" y="19685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33" name="Line 9"/>
          <p:cNvSpPr>
            <a:spLocks noChangeShapeType="1"/>
          </p:cNvSpPr>
          <p:nvPr/>
        </p:nvSpPr>
        <p:spPr bwMode="auto">
          <a:xfrm flipV="1">
            <a:off x="1454150" y="21971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34" name="Line 10"/>
          <p:cNvSpPr>
            <a:spLocks noChangeShapeType="1"/>
          </p:cNvSpPr>
          <p:nvPr/>
        </p:nvSpPr>
        <p:spPr bwMode="auto">
          <a:xfrm flipV="1">
            <a:off x="1454150" y="25781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35" name="Line 11"/>
          <p:cNvSpPr>
            <a:spLocks noChangeShapeType="1"/>
          </p:cNvSpPr>
          <p:nvPr/>
        </p:nvSpPr>
        <p:spPr bwMode="auto">
          <a:xfrm flipV="1">
            <a:off x="1454150" y="28067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36" name="Line 12"/>
          <p:cNvSpPr>
            <a:spLocks noChangeShapeType="1"/>
          </p:cNvSpPr>
          <p:nvPr/>
        </p:nvSpPr>
        <p:spPr bwMode="auto">
          <a:xfrm flipV="1">
            <a:off x="1454150" y="30353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37" name="Line 13"/>
          <p:cNvSpPr>
            <a:spLocks noChangeShapeType="1"/>
          </p:cNvSpPr>
          <p:nvPr/>
        </p:nvSpPr>
        <p:spPr bwMode="auto">
          <a:xfrm flipV="1">
            <a:off x="1454150" y="34163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38" name="Line 14"/>
          <p:cNvSpPr>
            <a:spLocks noChangeShapeType="1"/>
          </p:cNvSpPr>
          <p:nvPr/>
        </p:nvSpPr>
        <p:spPr bwMode="auto">
          <a:xfrm flipV="1">
            <a:off x="1454150" y="3644900"/>
            <a:ext cx="3670300" cy="14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6241" name="Rectangle 17"/>
          <p:cNvSpPr>
            <a:spLocks noGrp="1" noChangeArrowheads="1"/>
          </p:cNvSpPr>
          <p:nvPr>
            <p:ph type="body" sz="half" idx="1"/>
          </p:nvPr>
        </p:nvSpPr>
        <p:spPr>
          <a:xfrm>
            <a:off x="1482725" y="5394325"/>
            <a:ext cx="6670675" cy="10826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Which animals have </a:t>
            </a:r>
            <a:r>
              <a:rPr lang="en-US" sz="2000" i="1"/>
              <a:t>not </a:t>
            </a:r>
            <a:r>
              <a:rPr lang="en-US" sz="2000"/>
              <a:t>been sold?</a:t>
            </a:r>
          </a:p>
          <a:p>
            <a:pPr marL="742950" lvl="1" indent="-285750"/>
            <a:r>
              <a:rPr lang="en-US" sz="2000"/>
              <a:t>Start with list of all animals.</a:t>
            </a:r>
          </a:p>
          <a:p>
            <a:pPr marL="742950" lvl="1" indent="-285750"/>
            <a:r>
              <a:rPr lang="en-US" sz="2000"/>
              <a:t>Subtract out list of those who were sold.</a:t>
            </a:r>
          </a:p>
        </p:txBody>
      </p:sp>
      <p:sp>
        <p:nvSpPr>
          <p:cNvPr id="1076242" name="Rectangle 18"/>
          <p:cNvSpPr>
            <a:spLocks noChangeArrowheads="1"/>
          </p:cNvSpPr>
          <p:nvPr/>
        </p:nvSpPr>
        <p:spPr bwMode="auto">
          <a:xfrm>
            <a:off x="1371600" y="4267200"/>
            <a:ext cx="5486400" cy="10826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 b="0"/>
              <a:t>SELECT Animal.AnimalID, Animal.Name, Animal.Category</a:t>
            </a:r>
          </a:p>
          <a:p>
            <a:pPr algn="l"/>
            <a:r>
              <a:rPr lang="en-US" sz="1600" b="0"/>
              <a:t>FROM Animal</a:t>
            </a:r>
          </a:p>
          <a:p>
            <a:pPr algn="l"/>
            <a:r>
              <a:rPr lang="en-US" sz="1600" b="0"/>
              <a:t>WHERE (Animal.AnimalID </a:t>
            </a:r>
            <a:r>
              <a:rPr lang="en-US" sz="1600"/>
              <a:t>Not In</a:t>
            </a:r>
          </a:p>
          <a:p>
            <a:pPr algn="l"/>
            <a:r>
              <a:rPr lang="en-US" sz="1600" b="0"/>
              <a:t>   (SELECT AnimalID From SaleAnimal));</a:t>
            </a:r>
          </a:p>
        </p:txBody>
      </p:sp>
    </p:spTree>
  </p:cSld>
  <p:clrMapOvr>
    <a:masterClrMapping/>
  </p:clrMapOvr>
  <p:transition advTm="32856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339" name="Rectangle 6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Left Outer Join</a:t>
            </a:r>
          </a:p>
        </p:txBody>
      </p:sp>
      <p:sp>
        <p:nvSpPr>
          <p:cNvPr id="1078340" name="Rectangle 68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5334000"/>
            <a:ext cx="8915400" cy="12954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</a:pPr>
            <a:r>
              <a:rPr lang="en-US" sz="1600"/>
              <a:t>Which animals have not been sold?</a:t>
            </a:r>
          </a:p>
          <a:p>
            <a:pPr marL="342900" indent="-342900">
              <a:lnSpc>
                <a:spcPct val="80000"/>
              </a:lnSpc>
            </a:pPr>
            <a:r>
              <a:rPr lang="en-US" sz="1600"/>
              <a:t>LEFT JOIN includes all rows from left table (Animal)</a:t>
            </a:r>
          </a:p>
          <a:p>
            <a:pPr marL="342900" indent="-342900">
              <a:lnSpc>
                <a:spcPct val="80000"/>
              </a:lnSpc>
            </a:pPr>
            <a:r>
              <a:rPr lang="en-US" sz="1600"/>
              <a:t>But only those from right table (SaleAnimal) </a:t>
            </a:r>
            <a:r>
              <a:rPr lang="en-US" sz="1600" i="1"/>
              <a:t>that match a row in Animal on AnimalID</a:t>
            </a:r>
            <a:r>
              <a:rPr lang="en-US" sz="1600"/>
              <a:t>.</a:t>
            </a:r>
          </a:p>
          <a:p>
            <a:pPr marL="342900" indent="-342900">
              <a:lnSpc>
                <a:spcPct val="80000"/>
              </a:lnSpc>
            </a:pPr>
            <a:r>
              <a:rPr lang="en-US" sz="1600"/>
              <a:t>Thus rows in Animal without matching data in Sale Animal will have Null data for SaleAnimal.AnimalID and SaleAnimal.SalePrice</a:t>
            </a:r>
          </a:p>
        </p:txBody>
      </p:sp>
      <p:sp>
        <p:nvSpPr>
          <p:cNvPr id="1078341" name="Rectangle 69"/>
          <p:cNvSpPr>
            <a:spLocks noChangeArrowheads="1"/>
          </p:cNvSpPr>
          <p:nvPr/>
        </p:nvSpPr>
        <p:spPr bwMode="auto">
          <a:xfrm>
            <a:off x="304800" y="990600"/>
            <a:ext cx="8077200" cy="10826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600" b="0"/>
              <a:t>SELECT Animal.AnimalID, Animal.Name, Animal.Category, SaleAnimal.SalePrice</a:t>
            </a:r>
          </a:p>
          <a:p>
            <a:pPr algn="l"/>
            <a:r>
              <a:rPr lang="en-US" sz="1600" b="0"/>
              <a:t>FROM Animal LEFT JOIN SaleAnimal</a:t>
            </a:r>
          </a:p>
          <a:p>
            <a:pPr algn="l"/>
            <a:r>
              <a:rPr lang="en-US" sz="1600" b="0"/>
              <a:t>ON Animal.AnimalID = SaleAnimal.AnimalID</a:t>
            </a:r>
          </a:p>
          <a:p>
            <a:pPr algn="l"/>
            <a:r>
              <a:rPr lang="en-US" sz="1600" b="0"/>
              <a:t>WHERE (SaleAnimal.SaleID Is Null);</a:t>
            </a:r>
          </a:p>
        </p:txBody>
      </p:sp>
      <p:sp>
        <p:nvSpPr>
          <p:cNvPr id="1078343" name="Rectangle 71"/>
          <p:cNvSpPr>
            <a:spLocks noChangeArrowheads="1"/>
          </p:cNvSpPr>
          <p:nvPr/>
        </p:nvSpPr>
        <p:spPr bwMode="auto">
          <a:xfrm>
            <a:off x="3959225" y="2470150"/>
            <a:ext cx="11461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SaleID</a:t>
            </a:r>
          </a:p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SalePrice</a:t>
            </a:r>
          </a:p>
        </p:txBody>
      </p:sp>
      <p:graphicFrame>
        <p:nvGraphicFramePr>
          <p:cNvPr id="1078409" name="Group 137"/>
          <p:cNvGraphicFramePr>
            <a:graphicFrameLocks noGrp="1"/>
          </p:cNvGraphicFramePr>
          <p:nvPr/>
        </p:nvGraphicFramePr>
        <p:xfrm>
          <a:off x="457200" y="3581400"/>
          <a:ext cx="5222875" cy="1666367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78390" name="Rectangle 118"/>
          <p:cNvSpPr>
            <a:spLocks noChangeArrowheads="1"/>
          </p:cNvSpPr>
          <p:nvPr/>
        </p:nvSpPr>
        <p:spPr bwMode="auto">
          <a:xfrm>
            <a:off x="1749425" y="2470150"/>
            <a:ext cx="12223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Name</a:t>
            </a:r>
          </a:p>
          <a:p>
            <a:pPr algn="l"/>
            <a:r>
              <a:rPr lang="en-US" sz="1400" b="0"/>
              <a:t>Category</a:t>
            </a:r>
          </a:p>
          <a:p>
            <a:pPr algn="l"/>
            <a:r>
              <a:rPr lang="en-US" sz="1400" b="0"/>
              <a:t>Breed</a:t>
            </a:r>
          </a:p>
        </p:txBody>
      </p:sp>
      <p:sp>
        <p:nvSpPr>
          <p:cNvPr id="1078391" name="Rectangle 119"/>
          <p:cNvSpPr>
            <a:spLocks noChangeArrowheads="1"/>
          </p:cNvSpPr>
          <p:nvPr/>
        </p:nvSpPr>
        <p:spPr bwMode="auto">
          <a:xfrm>
            <a:off x="3959225" y="2241550"/>
            <a:ext cx="1146175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SaleAnimal</a:t>
            </a:r>
          </a:p>
        </p:txBody>
      </p:sp>
      <p:sp>
        <p:nvSpPr>
          <p:cNvPr id="1078392" name="Rectangle 120"/>
          <p:cNvSpPr>
            <a:spLocks noChangeArrowheads="1"/>
          </p:cNvSpPr>
          <p:nvPr/>
        </p:nvSpPr>
        <p:spPr bwMode="auto">
          <a:xfrm>
            <a:off x="1752600" y="2241550"/>
            <a:ext cx="1219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Animal</a:t>
            </a:r>
          </a:p>
        </p:txBody>
      </p:sp>
      <p:sp>
        <p:nvSpPr>
          <p:cNvPr id="1078393" name="Freeform 121"/>
          <p:cNvSpPr>
            <a:spLocks/>
          </p:cNvSpPr>
          <p:nvPr/>
        </p:nvSpPr>
        <p:spPr bwMode="auto">
          <a:xfrm>
            <a:off x="2971800" y="2590800"/>
            <a:ext cx="9906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480" y="144"/>
              </a:cxn>
              <a:cxn ang="0">
                <a:pos x="624" y="144"/>
              </a:cxn>
            </a:cxnLst>
            <a:rect l="0" t="0" r="r" b="b"/>
            <a:pathLst>
              <a:path w="624" h="144">
                <a:moveTo>
                  <a:pt x="0" y="0"/>
                </a:moveTo>
                <a:lnTo>
                  <a:pt x="144" y="0"/>
                </a:lnTo>
                <a:lnTo>
                  <a:pt x="480" y="144"/>
                </a:lnTo>
                <a:lnTo>
                  <a:pt x="624" y="14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78395" name="Rectangle 123"/>
          <p:cNvSpPr>
            <a:spLocks noGrp="1" noChangeArrowheads="1"/>
          </p:cNvSpPr>
          <p:nvPr>
            <p:ph type="body" sz="half" idx="2"/>
          </p:nvPr>
        </p:nvSpPr>
        <p:spPr>
          <a:xfrm>
            <a:off x="5715000" y="2133600"/>
            <a:ext cx="3276600" cy="1752600"/>
          </a:xfrm>
          <a:noFill/>
          <a:ln cap="flat" algn="ctr">
            <a:solidFill>
              <a:srgbClr val="009900"/>
            </a:solidFill>
          </a:ln>
        </p:spPr>
        <p:txBody>
          <a:bodyPr lIns="92075" tIns="46038" rIns="92075" bIns="46038"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/>
              <a:t>AnimalID	Name	Category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>
                <a:solidFill>
                  <a:srgbClr val="009900"/>
                </a:solidFill>
              </a:rPr>
              <a:t>12	Leisha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>
                <a:solidFill>
                  <a:srgbClr val="009900"/>
                </a:solidFill>
              </a:rPr>
              <a:t>19	Gene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>
                <a:solidFill>
                  <a:srgbClr val="009900"/>
                </a:solidFill>
              </a:rPr>
              <a:t>25	Vivian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>
                <a:solidFill>
                  <a:srgbClr val="009900"/>
                </a:solidFill>
              </a:rPr>
              <a:t>34	Rhonda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>
                <a:solidFill>
                  <a:srgbClr val="009900"/>
                </a:solidFill>
              </a:rPr>
              <a:t>88	Brandy	Dog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tabLst>
                <a:tab pos="1138238" algn="l"/>
                <a:tab pos="2165350" algn="l"/>
              </a:tabLst>
            </a:pPr>
            <a:r>
              <a:rPr lang="en-US" sz="1600">
                <a:solidFill>
                  <a:srgbClr val="009900"/>
                </a:solidFill>
              </a:rPr>
              <a:t>181		Fish</a:t>
            </a:r>
          </a:p>
        </p:txBody>
      </p:sp>
      <p:grpSp>
        <p:nvGrpSpPr>
          <p:cNvPr id="1078413" name="Group 141"/>
          <p:cNvGrpSpPr>
            <a:grpSpLocks/>
          </p:cNvGrpSpPr>
          <p:nvPr/>
        </p:nvGrpSpPr>
        <p:grpSpPr bwMode="auto">
          <a:xfrm>
            <a:off x="5889625" y="4038600"/>
            <a:ext cx="3025775" cy="1219200"/>
            <a:chOff x="3710" y="2544"/>
            <a:chExt cx="1906" cy="768"/>
          </a:xfrm>
        </p:grpSpPr>
        <p:sp>
          <p:nvSpPr>
            <p:cNvPr id="1078410" name="Text Box 138"/>
            <p:cNvSpPr txBox="1">
              <a:spLocks noChangeArrowheads="1"/>
            </p:cNvSpPr>
            <p:nvPr/>
          </p:nvSpPr>
          <p:spPr bwMode="auto">
            <a:xfrm>
              <a:off x="3710" y="2635"/>
              <a:ext cx="1906" cy="57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0" i="1">
                  <a:latin typeface="Arial Narrow" pitchFamily="34" charset="0"/>
                </a:rPr>
                <a:t>FROM 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0" i="1">
                  <a:latin typeface="Arial Narrow" pitchFamily="34" charset="0"/>
                </a:rPr>
                <a:t>Animal INNER JOIN SaleAnimal 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0" i="1">
                  <a:latin typeface="Arial Narrow" pitchFamily="34" charset="0"/>
                </a:rPr>
                <a:t>ON 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sz="1400" b="0" i="1">
                  <a:latin typeface="Arial Narrow" pitchFamily="34" charset="0"/>
                </a:rPr>
                <a:t>Animal.AnimalID = SaleAnimal.AnimalID</a:t>
              </a:r>
            </a:p>
          </p:txBody>
        </p:sp>
        <p:sp>
          <p:nvSpPr>
            <p:cNvPr id="1078411" name="Line 139"/>
            <p:cNvSpPr>
              <a:spLocks noChangeShapeType="1"/>
            </p:cNvSpPr>
            <p:nvPr/>
          </p:nvSpPr>
          <p:spPr bwMode="auto">
            <a:xfrm flipV="1">
              <a:off x="3744" y="2544"/>
              <a:ext cx="1632" cy="76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8412" name="Line 140"/>
            <p:cNvSpPr>
              <a:spLocks noChangeShapeType="1"/>
            </p:cNvSpPr>
            <p:nvPr/>
          </p:nvSpPr>
          <p:spPr bwMode="auto">
            <a:xfrm flipH="1" flipV="1">
              <a:off x="3744" y="2544"/>
              <a:ext cx="1632" cy="76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advTm="148538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Left Outer Join (Example)</a:t>
            </a:r>
          </a:p>
        </p:txBody>
      </p:sp>
      <p:sp>
        <p:nvSpPr>
          <p:cNvPr id="1080323" name="Rectangle 3"/>
          <p:cNvSpPr>
            <a:spLocks noChangeArrowheads="1"/>
          </p:cNvSpPr>
          <p:nvPr/>
        </p:nvSpPr>
        <p:spPr bwMode="auto">
          <a:xfrm>
            <a:off x="1365250" y="1289050"/>
            <a:ext cx="7315200" cy="244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/>
              <a:t>	ID	Name	Category	Breed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2		Fish	Angel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4	Gary	Dog	Dalmation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>
                <a:solidFill>
                  <a:schemeClr val="tx2"/>
                </a:solidFill>
              </a:rPr>
              <a:t>	5		Fish	Shark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6	Rosie	Cat	Oriental Shorthair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7	Eugene	Cat	Bombay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8	Miranda	Dog	Norfolk Terrier</a:t>
            </a: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>
                <a:solidFill>
                  <a:schemeClr val="tx2"/>
                </a:solidFill>
              </a:rPr>
              <a:t>	9		Fish	Guppy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10	Sherri	Dog	Siberian Huskie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 b="0"/>
              <a:t>	11	Susan	Dog	Dalmation</a:t>
            </a:r>
            <a:endParaRPr lang="en-US" sz="1400" b="0">
              <a:latin typeface="Times New Roman" pitchFamily="18" charset="0"/>
            </a:endParaRPr>
          </a:p>
          <a:p>
            <a:pPr algn="l">
              <a:tabLst>
                <a:tab pos="230188" algn="r"/>
                <a:tab pos="460375" algn="l"/>
                <a:tab pos="1260475" algn="l"/>
                <a:tab pos="2166938" algn="l"/>
              </a:tabLst>
            </a:pPr>
            <a:r>
              <a:rPr lang="en-US" sz="1400">
                <a:solidFill>
                  <a:schemeClr val="tx2"/>
                </a:solidFill>
              </a:rPr>
              <a:t>	12	Leisha	Dog	Rottweiler</a:t>
            </a:r>
          </a:p>
        </p:txBody>
      </p:sp>
      <p:sp>
        <p:nvSpPr>
          <p:cNvPr id="1080324" name="Rectangle 4"/>
          <p:cNvSpPr>
            <a:spLocks noChangeArrowheads="1"/>
          </p:cNvSpPr>
          <p:nvPr/>
        </p:nvSpPr>
        <p:spPr bwMode="auto">
          <a:xfrm>
            <a:off x="5257800" y="1282700"/>
            <a:ext cx="33528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338138" algn="r"/>
              </a:tabLst>
            </a:pPr>
            <a:r>
              <a:rPr lang="en-US" sz="1400">
                <a:solidFill>
                  <a:srgbClr val="006633"/>
                </a:solidFill>
              </a:rPr>
              <a:t>	ID	SaleID	SalePrice</a:t>
            </a:r>
            <a:endParaRPr lang="en-US" sz="1400" b="0">
              <a:solidFill>
                <a:srgbClr val="006633"/>
              </a:solidFill>
            </a:endParaRP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2	35	$10.80</a:t>
            </a: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4	80	$156.66</a:t>
            </a: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</a:t>
            </a:r>
            <a:r>
              <a:rPr lang="en-US" sz="1400">
                <a:solidFill>
                  <a:schemeClr val="tx2"/>
                </a:solidFill>
              </a:rPr>
              <a:t>Null	Null	Null</a:t>
            </a:r>
            <a:endParaRPr lang="en-US" sz="1400" b="0">
              <a:solidFill>
                <a:srgbClr val="006633"/>
              </a:solidFill>
            </a:endParaRP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6	27	$173.99</a:t>
            </a: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7	25	$251.59</a:t>
            </a: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8	4	$183.38</a:t>
            </a: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</a:t>
            </a:r>
            <a:r>
              <a:rPr lang="en-US" sz="1400">
                <a:solidFill>
                  <a:schemeClr val="tx2"/>
                </a:solidFill>
              </a:rPr>
              <a:t>Null	Null	Null</a:t>
            </a:r>
            <a:endParaRPr lang="en-US" sz="1400" b="0">
              <a:solidFill>
                <a:srgbClr val="006633"/>
              </a:solidFill>
            </a:endParaRP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10	18	$150.11</a:t>
            </a: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rgbClr val="006633"/>
                </a:solidFill>
              </a:rPr>
              <a:t>	11	17	$148.47</a:t>
            </a:r>
            <a:endParaRPr lang="en-US" sz="1400" b="0">
              <a:solidFill>
                <a:schemeClr val="tx2"/>
              </a:solidFill>
            </a:endParaRPr>
          </a:p>
          <a:p>
            <a:pPr algn="l">
              <a:tabLst>
                <a:tab pos="338138" algn="r"/>
              </a:tabLst>
            </a:pPr>
            <a:r>
              <a:rPr lang="en-US" sz="1400" b="0">
                <a:solidFill>
                  <a:schemeClr val="tx2"/>
                </a:solidFill>
              </a:rPr>
              <a:t>	</a:t>
            </a:r>
            <a:r>
              <a:rPr lang="en-US" sz="1400">
                <a:solidFill>
                  <a:schemeClr val="tx2"/>
                </a:solidFill>
              </a:rPr>
              <a:t>Null	Null	Null</a:t>
            </a:r>
          </a:p>
        </p:txBody>
      </p:sp>
    </p:spTree>
  </p:cSld>
  <p:clrMapOvr>
    <a:masterClrMapping/>
  </p:clrMapOvr>
  <p:transition advTm="42655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685800"/>
          </a:xfrm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SubQuery for Computation</a:t>
            </a:r>
          </a:p>
        </p:txBody>
      </p:sp>
      <p:sp>
        <p:nvSpPr>
          <p:cNvPr id="10844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2971800"/>
            <a:ext cx="3505200" cy="9906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600" i="1"/>
              <a:t>Don’t know the average, so use a subquery to compute it.</a:t>
            </a:r>
          </a:p>
          <a:p>
            <a:pPr marL="342900" indent="-342900"/>
            <a:r>
              <a:rPr lang="en-US" sz="1600" i="1"/>
              <a:t>Watch parentheses.</a:t>
            </a:r>
          </a:p>
        </p:txBody>
      </p:sp>
      <p:sp>
        <p:nvSpPr>
          <p:cNvPr id="1084421" name="Rectangle 5"/>
          <p:cNvSpPr>
            <a:spLocks noChangeArrowheads="1"/>
          </p:cNvSpPr>
          <p:nvPr/>
        </p:nvSpPr>
        <p:spPr bwMode="auto">
          <a:xfrm>
            <a:off x="1371600" y="762000"/>
            <a:ext cx="7378700" cy="2060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rgbClr val="0000FF"/>
                </a:solidFill>
              </a:rPr>
              <a:t>SELECT SaleAnimal.AnimalID, Animal.Category, SaleAnimal.SalePrice</a:t>
            </a: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rgbClr val="0000FF"/>
                </a:solidFill>
              </a:rPr>
              <a:t>FROM Animal</a:t>
            </a: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rgbClr val="0000FF"/>
                </a:solidFill>
              </a:rPr>
              <a:t>INNER JOIN SaleAnimal ON Animal.AnimalID = SaleAnimal.AnimalID</a:t>
            </a: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rgbClr val="0000FF"/>
                </a:solidFill>
              </a:rPr>
              <a:t>WHERE </a:t>
            </a:r>
            <a:r>
              <a:rPr lang="en-US" sz="1600">
                <a:solidFill>
                  <a:srgbClr val="008000"/>
                </a:solidFill>
              </a:rPr>
              <a:t>(</a:t>
            </a:r>
            <a:r>
              <a:rPr lang="en-US" sz="1600" b="0">
                <a:solidFill>
                  <a:srgbClr val="0000FF"/>
                </a:solidFill>
              </a:rPr>
              <a:t>(Animal.Category=‘</a:t>
            </a:r>
            <a:r>
              <a:rPr lang="en-US" sz="1600">
                <a:solidFill>
                  <a:srgbClr val="0000FF"/>
                </a:solidFill>
              </a:rPr>
              <a:t>Cat’</a:t>
            </a:r>
            <a:r>
              <a:rPr lang="en-US" sz="1600" b="0">
                <a:solidFill>
                  <a:srgbClr val="0000FF"/>
                </a:solidFill>
              </a:rPr>
              <a:t>) AND </a:t>
            </a:r>
            <a:r>
              <a:rPr lang="en-US" sz="1600">
                <a:solidFill>
                  <a:srgbClr val="FF00FF"/>
                </a:solidFill>
              </a:rPr>
              <a:t>(</a:t>
            </a:r>
            <a:r>
              <a:rPr lang="en-US" sz="1600" b="0">
                <a:solidFill>
                  <a:srgbClr val="0000FF"/>
                </a:solidFill>
              </a:rPr>
              <a:t>SaleAnimal.SalePrice&gt;</a:t>
            </a:r>
            <a:endParaRPr lang="en-US" sz="1600" b="0">
              <a:solidFill>
                <a:srgbClr val="006633"/>
              </a:solidFill>
            </a:endParaRP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chemeClr val="tx2"/>
                </a:solidFill>
              </a:rPr>
              <a:t>    </a:t>
            </a:r>
            <a:r>
              <a:rPr lang="en-US" sz="1600">
                <a:solidFill>
                  <a:schemeClr val="tx2"/>
                </a:solidFill>
              </a:rPr>
              <a:t>(</a:t>
            </a:r>
            <a:r>
              <a:rPr lang="en-US" sz="1600" b="0">
                <a:solidFill>
                  <a:schemeClr val="tx2"/>
                </a:solidFill>
              </a:rPr>
              <a:t>	SELECT AVG(SalePrice)</a:t>
            </a: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chemeClr val="tx2"/>
                </a:solidFill>
              </a:rPr>
              <a:t>	FROM Animal</a:t>
            </a: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chemeClr val="tx2"/>
                </a:solidFill>
              </a:rPr>
              <a:t>	INNER JOIN SaleAnimal ON Animal.AnimalID = SaleAnimal.AnimalID</a:t>
            </a:r>
          </a:p>
          <a:p>
            <a:pPr algn="l">
              <a:tabLst>
                <a:tab pos="463550" algn="l"/>
              </a:tabLst>
            </a:pPr>
            <a:r>
              <a:rPr lang="en-US" sz="1600" b="0">
                <a:solidFill>
                  <a:schemeClr val="tx2"/>
                </a:solidFill>
              </a:rPr>
              <a:t>	WHERE (Animal.Category=‘</a:t>
            </a:r>
            <a:r>
              <a:rPr lang="en-US" sz="1600">
                <a:solidFill>
                  <a:schemeClr val="tx2"/>
                </a:solidFill>
              </a:rPr>
              <a:t>Cat</a:t>
            </a:r>
            <a:r>
              <a:rPr lang="en-US" sz="1600" b="0">
                <a:solidFill>
                  <a:schemeClr val="tx2"/>
                </a:solidFill>
              </a:rPr>
              <a:t>’)                    </a:t>
            </a:r>
            <a:r>
              <a:rPr lang="en-US" sz="1600">
                <a:solidFill>
                  <a:schemeClr val="tx2"/>
                </a:solidFill>
              </a:rPr>
              <a:t>)</a:t>
            </a:r>
            <a:r>
              <a:rPr lang="en-US" sz="1600" b="0">
                <a:solidFill>
                  <a:srgbClr val="006633"/>
                </a:solidFill>
              </a:rPr>
              <a:t>  </a:t>
            </a:r>
            <a:r>
              <a:rPr lang="en-US" sz="1600" b="0">
                <a:solidFill>
                  <a:srgbClr val="0000FF"/>
                </a:solidFill>
              </a:rPr>
              <a:t>  </a:t>
            </a:r>
            <a:r>
              <a:rPr lang="en-US" sz="1600">
                <a:solidFill>
                  <a:srgbClr val="FF00FF"/>
                </a:solidFill>
              </a:rPr>
              <a:t>)</a:t>
            </a:r>
            <a:r>
              <a:rPr lang="en-US" sz="1600" b="0">
                <a:solidFill>
                  <a:srgbClr val="0000FF"/>
                </a:solidFill>
              </a:rPr>
              <a:t>   </a:t>
            </a:r>
            <a:r>
              <a:rPr lang="en-US" sz="1600">
                <a:solidFill>
                  <a:srgbClr val="008000"/>
                </a:solidFill>
              </a:rPr>
              <a:t>)</a:t>
            </a:r>
            <a:r>
              <a:rPr lang="en-US" sz="1600" b="0">
                <a:solidFill>
                  <a:srgbClr val="0000FF"/>
                </a:solidFill>
              </a:rPr>
              <a:t>;</a:t>
            </a:r>
          </a:p>
        </p:txBody>
      </p:sp>
      <p:sp>
        <p:nvSpPr>
          <p:cNvPr id="1084422" name="Line 6"/>
          <p:cNvSpPr>
            <a:spLocks noChangeShapeType="1"/>
          </p:cNvSpPr>
          <p:nvPr/>
        </p:nvSpPr>
        <p:spPr bwMode="auto">
          <a:xfrm>
            <a:off x="4191000" y="1905000"/>
            <a:ext cx="17526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423" name="Rectangle 7"/>
          <p:cNvSpPr>
            <a:spLocks noChangeArrowheads="1"/>
          </p:cNvSpPr>
          <p:nvPr/>
        </p:nvSpPr>
        <p:spPr bwMode="auto">
          <a:xfrm>
            <a:off x="3959225" y="3124200"/>
            <a:ext cx="11461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SaleID</a:t>
            </a:r>
          </a:p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SalePrice</a:t>
            </a:r>
          </a:p>
        </p:txBody>
      </p:sp>
      <p:graphicFrame>
        <p:nvGraphicFramePr>
          <p:cNvPr id="1084487" name="Group 71"/>
          <p:cNvGraphicFramePr>
            <a:graphicFrameLocks noGrp="1"/>
          </p:cNvGraphicFramePr>
          <p:nvPr/>
        </p:nvGraphicFramePr>
        <p:xfrm>
          <a:off x="533400" y="4191000"/>
          <a:ext cx="8458200" cy="206870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0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SalePrice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 (SELECT Avg(SalePrice) FROM Animal INNER JOIN SaleAnimal ON Animal.AnimalID = SaleAnimal.AnimalID WHERE Animal.Category = ‘Cat’)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84470" name="Rectangle 54"/>
          <p:cNvSpPr>
            <a:spLocks noChangeArrowheads="1"/>
          </p:cNvSpPr>
          <p:nvPr/>
        </p:nvSpPr>
        <p:spPr bwMode="auto">
          <a:xfrm>
            <a:off x="1749425" y="3124200"/>
            <a:ext cx="12223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AnimalID</a:t>
            </a:r>
          </a:p>
          <a:p>
            <a:pPr algn="l"/>
            <a:r>
              <a:rPr lang="en-US" sz="1400" b="0"/>
              <a:t>Name</a:t>
            </a:r>
          </a:p>
          <a:p>
            <a:pPr algn="l"/>
            <a:r>
              <a:rPr lang="en-US" sz="1400" b="0"/>
              <a:t>Category</a:t>
            </a:r>
          </a:p>
          <a:p>
            <a:pPr algn="l"/>
            <a:r>
              <a:rPr lang="en-US" sz="1400" b="0"/>
              <a:t>Breed</a:t>
            </a:r>
          </a:p>
        </p:txBody>
      </p:sp>
      <p:sp>
        <p:nvSpPr>
          <p:cNvPr id="1084471" name="Rectangle 55"/>
          <p:cNvSpPr>
            <a:spLocks noChangeArrowheads="1"/>
          </p:cNvSpPr>
          <p:nvPr/>
        </p:nvSpPr>
        <p:spPr bwMode="auto">
          <a:xfrm>
            <a:off x="3959225" y="2895600"/>
            <a:ext cx="1146175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SaleAnimal</a:t>
            </a:r>
          </a:p>
        </p:txBody>
      </p:sp>
      <p:sp>
        <p:nvSpPr>
          <p:cNvPr id="1084472" name="Rectangle 56"/>
          <p:cNvSpPr>
            <a:spLocks noChangeArrowheads="1"/>
          </p:cNvSpPr>
          <p:nvPr/>
        </p:nvSpPr>
        <p:spPr bwMode="auto">
          <a:xfrm>
            <a:off x="1752600" y="2895600"/>
            <a:ext cx="1219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Animal</a:t>
            </a:r>
          </a:p>
        </p:txBody>
      </p:sp>
      <p:sp>
        <p:nvSpPr>
          <p:cNvPr id="1084473" name="Freeform 57"/>
          <p:cNvSpPr>
            <a:spLocks/>
          </p:cNvSpPr>
          <p:nvPr/>
        </p:nvSpPr>
        <p:spPr bwMode="auto">
          <a:xfrm>
            <a:off x="2971800" y="3276600"/>
            <a:ext cx="9906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480" y="144"/>
              </a:cxn>
              <a:cxn ang="0">
                <a:pos x="624" y="144"/>
              </a:cxn>
            </a:cxnLst>
            <a:rect l="0" t="0" r="r" b="b"/>
            <a:pathLst>
              <a:path w="624" h="144">
                <a:moveTo>
                  <a:pt x="0" y="0"/>
                </a:moveTo>
                <a:lnTo>
                  <a:pt x="144" y="0"/>
                </a:lnTo>
                <a:lnTo>
                  <a:pt x="480" y="144"/>
                </a:lnTo>
                <a:lnTo>
                  <a:pt x="624" y="144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7562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Correlated Subquery</a:t>
            </a:r>
          </a:p>
        </p:txBody>
      </p:sp>
      <p:sp>
        <p:nvSpPr>
          <p:cNvPr id="1086467" name="Rectangle 3"/>
          <p:cNvSpPr>
            <a:spLocks noChangeArrowheads="1"/>
          </p:cNvSpPr>
          <p:nvPr/>
        </p:nvSpPr>
        <p:spPr bwMode="auto">
          <a:xfrm>
            <a:off x="1341438" y="1744663"/>
            <a:ext cx="7618412" cy="1704975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500" b="0">
                <a:solidFill>
                  <a:srgbClr val="0000FF"/>
                </a:solidFill>
              </a:rPr>
              <a:t>SELECT AnimalID, Name, Category, SalePrice</a:t>
            </a:r>
          </a:p>
          <a:p>
            <a:pPr algn="l"/>
            <a:r>
              <a:rPr lang="en-US" sz="1500" b="0">
                <a:solidFill>
                  <a:srgbClr val="0000FF"/>
                </a:solidFill>
              </a:rPr>
              <a:t>FROM Animal INNER JOIN SaleAnimal ON Animal.AnimalID = SaleAnimal.AnimalID</a:t>
            </a:r>
          </a:p>
          <a:p>
            <a:pPr algn="l"/>
            <a:r>
              <a:rPr lang="en-US" sz="1500" b="0">
                <a:solidFill>
                  <a:srgbClr val="0000FF"/>
                </a:solidFill>
              </a:rPr>
              <a:t>WHERE (SaleAnimal.SalePrice&gt;</a:t>
            </a:r>
          </a:p>
          <a:p>
            <a:pPr algn="l"/>
            <a:r>
              <a:rPr lang="en-US" sz="1500" b="0">
                <a:solidFill>
                  <a:srgbClr val="0000FF"/>
                </a:solidFill>
              </a:rPr>
              <a:t>    (SELECT Avg(SaleAnimal.SalePrice)</a:t>
            </a:r>
          </a:p>
          <a:p>
            <a:pPr algn="l"/>
            <a:r>
              <a:rPr lang="en-US" sz="1500" b="0">
                <a:solidFill>
                  <a:srgbClr val="0000FF"/>
                </a:solidFill>
              </a:rPr>
              <a:t>     FROM Animal INNER JOIN SaleAnimal ON Animal.AnimalID = SaleAnimal.AnimalID</a:t>
            </a:r>
          </a:p>
          <a:p>
            <a:pPr algn="l"/>
            <a:r>
              <a:rPr lang="en-US" sz="1500" b="0">
                <a:solidFill>
                  <a:srgbClr val="0000FF"/>
                </a:solidFill>
              </a:rPr>
              <a:t>     WHERE </a:t>
            </a:r>
            <a:r>
              <a:rPr lang="en-US" sz="1500" b="0">
                <a:solidFill>
                  <a:schemeClr val="tx2"/>
                </a:solidFill>
              </a:rPr>
              <a:t>(Animal.Category = Animal.Category)</a:t>
            </a:r>
            <a:r>
              <a:rPr lang="en-US" sz="1500" b="0">
                <a:solidFill>
                  <a:srgbClr val="0000FF"/>
                </a:solidFill>
              </a:rPr>
              <a:t> )  )</a:t>
            </a:r>
          </a:p>
          <a:p>
            <a:pPr algn="l"/>
            <a:r>
              <a:rPr lang="en-US" sz="1500" b="0">
                <a:solidFill>
                  <a:srgbClr val="0000FF"/>
                </a:solidFill>
              </a:rPr>
              <a:t>ORDER BY SaleAnimal.SalePrice DESC;</a:t>
            </a:r>
          </a:p>
        </p:txBody>
      </p:sp>
      <p:sp>
        <p:nvSpPr>
          <p:cNvPr id="10864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14400"/>
            <a:ext cx="7781925" cy="86042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List the Animals that have sold for a price higher than the </a:t>
            </a:r>
            <a:r>
              <a:rPr lang="en-US" sz="2000" i="1"/>
              <a:t>average</a:t>
            </a:r>
            <a:r>
              <a:rPr lang="en-US" sz="2000"/>
              <a:t> for animals in that Category.</a:t>
            </a:r>
          </a:p>
        </p:txBody>
      </p:sp>
      <p:sp>
        <p:nvSpPr>
          <p:cNvPr id="108646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341438" y="3725863"/>
            <a:ext cx="7620000" cy="243205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The subquery needs to compute the average for a given category.</a:t>
            </a:r>
          </a:p>
          <a:p>
            <a:pPr marL="342900" indent="-342900"/>
            <a:r>
              <a:rPr lang="en-US" sz="2000"/>
              <a:t>Problem: Which category?</a:t>
            </a:r>
          </a:p>
          <a:p>
            <a:pPr marL="342900" indent="-342900"/>
            <a:r>
              <a:rPr lang="en-US" sz="2000"/>
              <a:t>Answer: the category that matches the category from the main part of the query.</a:t>
            </a:r>
          </a:p>
          <a:p>
            <a:pPr marL="342900" indent="-342900"/>
            <a:r>
              <a:rPr lang="en-US" sz="2000"/>
              <a:t>Problem: How do we refer to it? Both tables are called Animal. </a:t>
            </a:r>
            <a:r>
              <a:rPr lang="en-US" sz="2000">
                <a:solidFill>
                  <a:schemeClr val="tx2"/>
                </a:solidFill>
              </a:rPr>
              <a:t>This query will not work yet.</a:t>
            </a:r>
          </a:p>
        </p:txBody>
      </p:sp>
      <p:sp>
        <p:nvSpPr>
          <p:cNvPr id="1086470" name="Line 6"/>
          <p:cNvSpPr>
            <a:spLocks noChangeShapeType="1"/>
          </p:cNvSpPr>
          <p:nvPr/>
        </p:nvSpPr>
        <p:spPr bwMode="auto">
          <a:xfrm flipV="1">
            <a:off x="3962400" y="3200400"/>
            <a:ext cx="1143000" cy="2514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75442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Correlated SubQuery (Avoid)</a:t>
            </a:r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81138" y="5486400"/>
            <a:ext cx="6180137" cy="609600"/>
          </a:xfrm>
          <a:noFill/>
          <a:ln/>
        </p:spPr>
        <p:txBody>
          <a:bodyPr lIns="92075" tIns="46038" rIns="92075" bIns="46038"/>
          <a:lstStyle/>
          <a:p>
            <a:pPr marL="0" indent="0">
              <a:buFont typeface="Wingdings" pitchFamily="2" charset="2"/>
              <a:buNone/>
            </a:pPr>
            <a:r>
              <a:rPr lang="en-US" sz="2000"/>
              <a:t>List the Animals that have sold for a price higher than the average for animals in that Category.</a:t>
            </a:r>
          </a:p>
        </p:txBody>
      </p:sp>
      <p:sp>
        <p:nvSpPr>
          <p:cNvPr id="10885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143000" y="1066800"/>
            <a:ext cx="7162800" cy="1676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/>
              <a:t>Match category in subquery with top level</a:t>
            </a:r>
          </a:p>
          <a:p>
            <a:pPr marL="742950" lvl="1" indent="-285750"/>
            <a:r>
              <a:rPr lang="en-US" sz="1800"/>
              <a:t>Rename tables (As)</a:t>
            </a:r>
          </a:p>
          <a:p>
            <a:pPr marL="342900" indent="-342900"/>
            <a:r>
              <a:rPr lang="en-US" sz="1800"/>
              <a:t>Correlated Subquery</a:t>
            </a:r>
          </a:p>
          <a:p>
            <a:pPr marL="742950" lvl="1" indent="-285750"/>
            <a:r>
              <a:rPr lang="en-US" sz="1800"/>
              <a:t>Recompute subquery for every row in top level--slow!</a:t>
            </a:r>
          </a:p>
          <a:p>
            <a:pPr marL="742950" lvl="1" indent="-285750"/>
            <a:r>
              <a:rPr lang="en-US" sz="1800"/>
              <a:t>Better to compute and save Subquery, then use in join.</a:t>
            </a:r>
          </a:p>
        </p:txBody>
      </p:sp>
      <p:sp>
        <p:nvSpPr>
          <p:cNvPr id="1088517" name="Rectangle 5"/>
          <p:cNvSpPr>
            <a:spLocks noChangeArrowheads="1"/>
          </p:cNvSpPr>
          <p:nvPr/>
        </p:nvSpPr>
        <p:spPr bwMode="auto">
          <a:xfrm>
            <a:off x="1209675" y="2895600"/>
            <a:ext cx="6723063" cy="23050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 A1.AnimalID, A1.Name, A1.Category, SaleAnimal.SalePrice</a:t>
            </a:r>
          </a:p>
          <a:p>
            <a:pPr algn="l"/>
            <a:r>
              <a:rPr lang="en-US" sz="1600"/>
              <a:t>FROM Animal As A1 INNER JOIN SaleAnimal </a:t>
            </a:r>
          </a:p>
          <a:p>
            <a:pPr algn="l"/>
            <a:r>
              <a:rPr lang="en-US" sz="1600"/>
              <a:t>	ON A1.AnimalID = SaleAnimal.AnimalID</a:t>
            </a:r>
          </a:p>
          <a:p>
            <a:pPr algn="l"/>
            <a:r>
              <a:rPr lang="en-US" sz="1600"/>
              <a:t>WHERE (SaleAnimal.SalePrice&gt;</a:t>
            </a:r>
          </a:p>
          <a:p>
            <a:pPr algn="l"/>
            <a:r>
              <a:rPr lang="en-US" sz="1600"/>
              <a:t>    (SELECT Avg(SaleAnimal.SalePrice)</a:t>
            </a:r>
          </a:p>
          <a:p>
            <a:pPr algn="l"/>
            <a:r>
              <a:rPr lang="en-US" sz="1600"/>
              <a:t>     FROM Animal As A2  INNER JOIN SaleAnimal </a:t>
            </a:r>
          </a:p>
          <a:p>
            <a:pPr algn="l"/>
            <a:r>
              <a:rPr lang="en-US" sz="1600"/>
              <a:t>	ON A2.AnimalID = SaleAnimal.AnimalID</a:t>
            </a:r>
          </a:p>
          <a:p>
            <a:pPr algn="l"/>
            <a:r>
              <a:rPr lang="en-US" sz="1600"/>
              <a:t>     WHERE (A2.Category = A1.Category) )  )</a:t>
            </a:r>
          </a:p>
          <a:p>
            <a:pPr algn="l"/>
            <a:r>
              <a:rPr lang="en-US" sz="1600"/>
              <a:t>ORDER BY SaleAnimal.SalePrice DESC;</a:t>
            </a:r>
          </a:p>
        </p:txBody>
      </p:sp>
      <p:sp>
        <p:nvSpPr>
          <p:cNvPr id="1088519" name="AutoShape 7"/>
          <p:cNvSpPr>
            <a:spLocks/>
          </p:cNvSpPr>
          <p:nvPr/>
        </p:nvSpPr>
        <p:spPr bwMode="auto">
          <a:xfrm>
            <a:off x="6019800" y="40386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088521" name="Text Box 9"/>
          <p:cNvSpPr txBox="1">
            <a:spLocks noChangeArrowheads="1"/>
          </p:cNvSpPr>
          <p:nvPr/>
        </p:nvSpPr>
        <p:spPr bwMode="auto">
          <a:xfrm>
            <a:off x="6324600" y="4114800"/>
            <a:ext cx="1371600" cy="822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200"/>
              <a:t>This is recomputed </a:t>
            </a:r>
          </a:p>
          <a:p>
            <a:pPr algn="l"/>
            <a:r>
              <a:rPr lang="en-US" sz="1200"/>
              <a:t>for every new category</a:t>
            </a:r>
          </a:p>
        </p:txBody>
      </p:sp>
    </p:spTree>
  </p:cSld>
  <p:clrMapOvr>
    <a:masterClrMapping/>
  </p:clrMapOvr>
  <p:transition advTm="65178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Correlated Subquery Problem</a:t>
            </a:r>
          </a:p>
        </p:txBody>
      </p:sp>
      <p:sp>
        <p:nvSpPr>
          <p:cNvPr id="1090563" name="Rectangle 3"/>
          <p:cNvSpPr>
            <a:spLocks noChangeArrowheads="1"/>
          </p:cNvSpPr>
          <p:nvPr/>
        </p:nvSpPr>
        <p:spPr bwMode="auto">
          <a:xfrm>
            <a:off x="1473200" y="1865313"/>
            <a:ext cx="2293938" cy="230505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Fish	$10.80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$156.66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Fish	$19.80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Cat	$173.99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Cat	$251.59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$183.38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Fish	$1.80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$150.11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$148.47</a:t>
            </a:r>
          </a:p>
        </p:txBody>
      </p:sp>
      <p:sp>
        <p:nvSpPr>
          <p:cNvPr id="1090564" name="Rectangle 4"/>
          <p:cNvSpPr>
            <a:spLocks noChangeArrowheads="1"/>
          </p:cNvSpPr>
          <p:nvPr/>
        </p:nvSpPr>
        <p:spPr bwMode="auto">
          <a:xfrm>
            <a:off x="1452563" y="1538288"/>
            <a:ext cx="2552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1081088" algn="l"/>
              </a:tabLst>
            </a:pPr>
            <a:r>
              <a:rPr lang="en-US" sz="1600">
                <a:solidFill>
                  <a:srgbClr val="0000FF"/>
                </a:solidFill>
              </a:rPr>
              <a:t>Category	SalePrice</a:t>
            </a:r>
          </a:p>
        </p:txBody>
      </p:sp>
      <p:sp>
        <p:nvSpPr>
          <p:cNvPr id="1090565" name="Rectangle 5"/>
          <p:cNvSpPr>
            <a:spLocks noChangeArrowheads="1"/>
          </p:cNvSpPr>
          <p:nvPr/>
        </p:nvSpPr>
        <p:spPr bwMode="auto">
          <a:xfrm>
            <a:off x="1517650" y="1116013"/>
            <a:ext cx="229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folHlink"/>
                </a:solidFill>
              </a:rPr>
              <a:t>Animal + SaleAnimal</a:t>
            </a:r>
          </a:p>
        </p:txBody>
      </p:sp>
      <p:sp>
        <p:nvSpPr>
          <p:cNvPr id="1090566" name="Rectangle 6"/>
          <p:cNvSpPr>
            <a:spLocks noChangeArrowheads="1"/>
          </p:cNvSpPr>
          <p:nvPr/>
        </p:nvSpPr>
        <p:spPr bwMode="auto">
          <a:xfrm>
            <a:off x="4876800" y="1812925"/>
            <a:ext cx="239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Compute Avg: $37.78</a:t>
            </a:r>
          </a:p>
        </p:txBody>
      </p:sp>
      <p:sp>
        <p:nvSpPr>
          <p:cNvPr id="1090567" name="Rectangle 7"/>
          <p:cNvSpPr>
            <a:spLocks noChangeArrowheads="1"/>
          </p:cNvSpPr>
          <p:nvPr/>
        </p:nvSpPr>
        <p:spPr bwMode="auto">
          <a:xfrm>
            <a:off x="4876800" y="2095500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Compute Avg: $174.20</a:t>
            </a:r>
          </a:p>
        </p:txBody>
      </p:sp>
      <p:sp>
        <p:nvSpPr>
          <p:cNvPr id="1090568" name="Rectangle 8"/>
          <p:cNvSpPr>
            <a:spLocks noChangeArrowheads="1"/>
          </p:cNvSpPr>
          <p:nvPr/>
        </p:nvSpPr>
        <p:spPr bwMode="auto">
          <a:xfrm>
            <a:off x="4876800" y="2366963"/>
            <a:ext cx="239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Compute Avg: $37.78</a:t>
            </a:r>
          </a:p>
        </p:txBody>
      </p:sp>
      <p:sp>
        <p:nvSpPr>
          <p:cNvPr id="1090569" name="Rectangle 9"/>
          <p:cNvSpPr>
            <a:spLocks noChangeArrowheads="1"/>
          </p:cNvSpPr>
          <p:nvPr/>
        </p:nvSpPr>
        <p:spPr bwMode="auto">
          <a:xfrm>
            <a:off x="4876800" y="2625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Compute Avg: $169.73</a:t>
            </a:r>
          </a:p>
        </p:txBody>
      </p:sp>
      <p:sp>
        <p:nvSpPr>
          <p:cNvPr id="1090570" name="Rectangle 10"/>
          <p:cNvSpPr>
            <a:spLocks noChangeArrowheads="1"/>
          </p:cNvSpPr>
          <p:nvPr/>
        </p:nvSpPr>
        <p:spPr bwMode="auto">
          <a:xfrm>
            <a:off x="4876800" y="2933700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Compute Avg: $169.73</a:t>
            </a:r>
          </a:p>
        </p:txBody>
      </p:sp>
      <p:sp>
        <p:nvSpPr>
          <p:cNvPr id="1090571" name="Line 11"/>
          <p:cNvSpPr>
            <a:spLocks noChangeShapeType="1"/>
          </p:cNvSpPr>
          <p:nvPr/>
        </p:nvSpPr>
        <p:spPr bwMode="auto">
          <a:xfrm flipV="1">
            <a:off x="3309938" y="1987550"/>
            <a:ext cx="1609725" cy="25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572" name="Line 12"/>
          <p:cNvSpPr>
            <a:spLocks noChangeShapeType="1"/>
          </p:cNvSpPr>
          <p:nvPr/>
        </p:nvSpPr>
        <p:spPr bwMode="auto">
          <a:xfrm>
            <a:off x="3297238" y="2270125"/>
            <a:ext cx="1660525" cy="38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573" name="Line 13"/>
          <p:cNvSpPr>
            <a:spLocks noChangeShapeType="1"/>
          </p:cNvSpPr>
          <p:nvPr/>
        </p:nvSpPr>
        <p:spPr bwMode="auto">
          <a:xfrm>
            <a:off x="3297238" y="2514600"/>
            <a:ext cx="1609725" cy="25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574" name="Line 14"/>
          <p:cNvSpPr>
            <a:spLocks noChangeShapeType="1"/>
          </p:cNvSpPr>
          <p:nvPr/>
        </p:nvSpPr>
        <p:spPr bwMode="auto">
          <a:xfrm>
            <a:off x="3309938" y="2720975"/>
            <a:ext cx="1558925" cy="38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575" name="Line 15"/>
          <p:cNvSpPr>
            <a:spLocks noChangeShapeType="1"/>
          </p:cNvSpPr>
          <p:nvPr/>
        </p:nvSpPr>
        <p:spPr bwMode="auto">
          <a:xfrm>
            <a:off x="3284538" y="3030538"/>
            <a:ext cx="1622425" cy="50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0576" name="Rectangle 16"/>
          <p:cNvSpPr>
            <a:spLocks noChangeArrowheads="1"/>
          </p:cNvSpPr>
          <p:nvPr/>
        </p:nvSpPr>
        <p:spPr bwMode="auto">
          <a:xfrm>
            <a:off x="4814888" y="3286125"/>
            <a:ext cx="25511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>
                <a:solidFill>
                  <a:srgbClr val="0000FF"/>
                </a:solidFill>
              </a:rPr>
              <a:t>Recompute average for every row in the main query!</a:t>
            </a:r>
          </a:p>
        </p:txBody>
      </p:sp>
      <p:sp>
        <p:nvSpPr>
          <p:cNvPr id="1090577" name="Rectangle 17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4619625"/>
            <a:ext cx="7064375" cy="17049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Assume small query</a:t>
            </a:r>
          </a:p>
          <a:p>
            <a:pPr marL="742950" lvl="1" indent="-285750"/>
            <a:r>
              <a:rPr lang="en-US" sz="2000"/>
              <a:t>100,000 rows</a:t>
            </a:r>
          </a:p>
          <a:p>
            <a:pPr marL="742950" lvl="1" indent="-285750"/>
            <a:r>
              <a:rPr lang="en-US" sz="2000"/>
              <a:t>5 categories of 20,000 rows</a:t>
            </a:r>
          </a:p>
          <a:p>
            <a:pPr marL="342900" indent="-342900"/>
            <a:r>
              <a:rPr lang="en-US" sz="2000"/>
              <a:t>100,000 * 20,000 = 1 billion rows to read!</a:t>
            </a:r>
          </a:p>
        </p:txBody>
      </p:sp>
    </p:spTree>
  </p:cSld>
  <p:clrMapOvr>
    <a:masterClrMapping/>
  </p:clrMapOvr>
  <p:transition advTm="138832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More Efficient Solution: </a:t>
            </a:r>
            <a:br>
              <a:rPr lang="en-US"/>
            </a:br>
            <a:r>
              <a:rPr lang="en-US"/>
              <a:t>2 queries</a:t>
            </a:r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22350" y="4800600"/>
            <a:ext cx="7099300" cy="14986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Compute the averages once and save query</a:t>
            </a:r>
          </a:p>
          <a:p>
            <a:pPr marL="342900" indent="-342900"/>
            <a:r>
              <a:rPr lang="en-US" sz="2000"/>
              <a:t>JOIN saved query to main query</a:t>
            </a:r>
          </a:p>
          <a:p>
            <a:pPr marL="342900" indent="-342900"/>
            <a:r>
              <a:rPr lang="en-US" sz="2000"/>
              <a:t>Two passes through table: 1 billion / 200,000 =&gt; 10,000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73200" y="1865313"/>
            <a:ext cx="2293938" cy="230505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Fish	$10.80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$156.66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Fish	$19.80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Cat	$173.99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Cat	$251.59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$183.38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Fish	$1.80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$150.11</a:t>
            </a:r>
            <a:endParaRPr lang="en-US" sz="1600" b="0">
              <a:solidFill>
                <a:srgbClr val="0000FF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0000FF"/>
                </a:solidFill>
              </a:rPr>
              <a:t>Dog	$148.47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1452563" y="1538288"/>
            <a:ext cx="2552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1081088" algn="l"/>
              </a:tabLst>
            </a:pPr>
            <a:r>
              <a:rPr lang="en-US" sz="1600">
                <a:solidFill>
                  <a:srgbClr val="0000FF"/>
                </a:solidFill>
              </a:rPr>
              <a:t>Category	SalePrice</a:t>
            </a: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1517650" y="1116013"/>
            <a:ext cx="229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folHlink"/>
                </a:solidFill>
              </a:rPr>
              <a:t>Animal + SaleAnimal</a:t>
            </a: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5965825" y="2279650"/>
            <a:ext cx="1908175" cy="1816100"/>
          </a:xfrm>
          <a:prstGeom prst="rect">
            <a:avLst/>
          </a:prstGeom>
          <a:noFill/>
          <a:ln w="12700">
            <a:solidFill>
              <a:srgbClr val="FF0066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Bird	$176.57</a:t>
            </a:r>
            <a:endParaRPr lang="en-US" sz="1600" b="0">
              <a:solidFill>
                <a:srgbClr val="FF0066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Cat	$169.73</a:t>
            </a:r>
            <a:endParaRPr lang="en-US" sz="1600" b="0">
              <a:solidFill>
                <a:srgbClr val="FF0066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Dog	$174.20</a:t>
            </a:r>
            <a:endParaRPr lang="en-US" sz="1600" b="0">
              <a:solidFill>
                <a:srgbClr val="FF0066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Fish	$37.78</a:t>
            </a:r>
            <a:endParaRPr lang="en-US" sz="1600" b="0">
              <a:solidFill>
                <a:srgbClr val="FF0066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Mammal	$80.72</a:t>
            </a:r>
            <a:endParaRPr lang="en-US" sz="1600" b="0">
              <a:solidFill>
                <a:srgbClr val="FF0066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Reptile	$181.83</a:t>
            </a:r>
            <a:endParaRPr lang="en-US" sz="1600" b="0">
              <a:solidFill>
                <a:srgbClr val="FF0066"/>
              </a:solidFill>
              <a:latin typeface="Times New Roman" pitchFamily="18" charset="0"/>
            </a:endParaRPr>
          </a:p>
          <a:p>
            <a:pPr algn="l">
              <a:tabLst>
                <a:tab pos="1428750" algn="dec"/>
              </a:tabLst>
            </a:pPr>
            <a:r>
              <a:rPr lang="en-US" sz="1600" b="0">
                <a:solidFill>
                  <a:srgbClr val="FF0066"/>
                </a:solidFill>
              </a:rPr>
              <a:t>Spider	$118.16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5648325" y="1809750"/>
            <a:ext cx="2622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>
                <a:solidFill>
                  <a:srgbClr val="FF0066"/>
                </a:solidFill>
              </a:rPr>
              <a:t>Category	AvgOfSalePrice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6102350" y="1439863"/>
            <a:ext cx="151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folHlink"/>
                </a:solidFill>
              </a:rPr>
              <a:t>Saved Query</a:t>
            </a:r>
          </a:p>
        </p:txBody>
      </p:sp>
      <p:sp>
        <p:nvSpPr>
          <p:cNvPr id="1092618" name="Rectangle 10"/>
          <p:cNvSpPr>
            <a:spLocks noChangeArrowheads="1"/>
          </p:cNvSpPr>
          <p:nvPr/>
        </p:nvSpPr>
        <p:spPr bwMode="auto">
          <a:xfrm>
            <a:off x="4592638" y="249396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rgbClr val="0000FF"/>
                </a:solidFill>
              </a:rPr>
              <a:t>JOIN</a:t>
            </a:r>
          </a:p>
        </p:txBody>
      </p:sp>
      <p:sp>
        <p:nvSpPr>
          <p:cNvPr id="1092619" name="Line 11"/>
          <p:cNvSpPr>
            <a:spLocks noChangeShapeType="1"/>
          </p:cNvSpPr>
          <p:nvPr/>
        </p:nvSpPr>
        <p:spPr bwMode="auto">
          <a:xfrm>
            <a:off x="3773488" y="2965450"/>
            <a:ext cx="22018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2620" name="Rectangle 12"/>
          <p:cNvSpPr>
            <a:spLocks noChangeArrowheads="1"/>
          </p:cNvSpPr>
          <p:nvPr/>
        </p:nvSpPr>
        <p:spPr bwMode="auto">
          <a:xfrm>
            <a:off x="3794125" y="3017838"/>
            <a:ext cx="212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>
                <a:solidFill>
                  <a:srgbClr val="0000FF"/>
                </a:solidFill>
              </a:rPr>
              <a:t>Animal.Category = Query1.Category</a:t>
            </a:r>
          </a:p>
        </p:txBody>
      </p:sp>
    </p:spTree>
  </p:cSld>
  <p:clrMapOvr>
    <a:masterClrMapping/>
  </p:clrMapOvr>
  <p:transition advTm="29907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UNION Operator</a:t>
            </a:r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4852988"/>
            <a:ext cx="7162800" cy="1471612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Offices in Los Angeles and New York.</a:t>
            </a:r>
          </a:p>
          <a:p>
            <a:pPr marL="342900" indent="-342900"/>
            <a:r>
              <a:rPr lang="en-US" sz="2000"/>
              <a:t>Each has an Employee table (East and West).</a:t>
            </a:r>
          </a:p>
          <a:p>
            <a:pPr marL="342900" indent="-342900"/>
            <a:r>
              <a:rPr lang="en-US" sz="2000"/>
              <a:t>Need to search data from both tables.</a:t>
            </a:r>
          </a:p>
          <a:p>
            <a:pPr marL="342900" indent="-342900"/>
            <a:r>
              <a:rPr lang="en-US" sz="2000"/>
              <a:t>Columns in the two SELECT lines must match.</a:t>
            </a:r>
          </a:p>
        </p:txBody>
      </p:sp>
      <p:sp>
        <p:nvSpPr>
          <p:cNvPr id="1098756" name="Rectangle 4"/>
          <p:cNvSpPr>
            <a:spLocks noChangeArrowheads="1"/>
          </p:cNvSpPr>
          <p:nvPr/>
        </p:nvSpPr>
        <p:spPr bwMode="auto">
          <a:xfrm>
            <a:off x="2176463" y="977900"/>
            <a:ext cx="5683250" cy="1477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rgbClr val="0000FF"/>
                </a:solidFill>
              </a:rPr>
              <a:t>SELECT EID, Name, Phone, Salary, ‘East’ AS Office</a:t>
            </a:r>
          </a:p>
          <a:p>
            <a:pPr algn="l"/>
            <a:r>
              <a:rPr lang="en-US" sz="1800" b="0">
                <a:solidFill>
                  <a:srgbClr val="0000FF"/>
                </a:solidFill>
              </a:rPr>
              <a:t>FROM EmployeeEast</a:t>
            </a:r>
          </a:p>
          <a:p>
            <a:pPr algn="l"/>
            <a:r>
              <a:rPr lang="en-US" sz="1800" b="0">
                <a:solidFill>
                  <a:srgbClr val="FF0066"/>
                </a:solidFill>
              </a:rPr>
              <a:t>UNION</a:t>
            </a:r>
            <a:endParaRPr lang="en-US" sz="1800" b="0">
              <a:solidFill>
                <a:srgbClr val="0000FF"/>
              </a:solidFill>
            </a:endParaRPr>
          </a:p>
          <a:p>
            <a:pPr algn="l"/>
            <a:r>
              <a:rPr lang="en-US" sz="1800" b="0">
                <a:solidFill>
                  <a:srgbClr val="0000FF"/>
                </a:solidFill>
              </a:rPr>
              <a:t>SELECT EID, Name, Phone, Salary, ‘West’ AS Office</a:t>
            </a:r>
          </a:p>
          <a:p>
            <a:pPr algn="l"/>
            <a:r>
              <a:rPr lang="en-US" sz="1800" b="0">
                <a:solidFill>
                  <a:srgbClr val="0000FF"/>
                </a:solidFill>
              </a:rPr>
              <a:t>FROM EmployeeWest</a:t>
            </a:r>
          </a:p>
        </p:txBody>
      </p:sp>
      <p:sp>
        <p:nvSpPr>
          <p:cNvPr id="1098757" name="Rectangle 5"/>
          <p:cNvSpPr>
            <a:spLocks noChangeArrowheads="1"/>
          </p:cNvSpPr>
          <p:nvPr/>
        </p:nvSpPr>
        <p:spPr bwMode="auto">
          <a:xfrm>
            <a:off x="2808288" y="2562225"/>
            <a:ext cx="4537075" cy="1816100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600">
                <a:solidFill>
                  <a:srgbClr val="006633"/>
                </a:solidFill>
              </a:rPr>
              <a:t>EID	Name	Phone	Salary	Office</a:t>
            </a:r>
            <a:endParaRPr lang="en-US" sz="1600" b="0">
              <a:solidFill>
                <a:srgbClr val="006633"/>
              </a:solidFill>
            </a:endParaRP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352	Jones	3352	45,000	East</a:t>
            </a: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876	Inez	8736	47,000	East</a:t>
            </a: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372	Stoiko	7632	38,000	East</a:t>
            </a:r>
          </a:p>
          <a:p>
            <a:pPr algn="l"/>
            <a:endParaRPr lang="en-US" sz="1600" b="0">
              <a:solidFill>
                <a:srgbClr val="006633"/>
              </a:solidFill>
            </a:endParaRP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890	Smythe	9803	62,000	West</a:t>
            </a:r>
            <a:endParaRPr lang="en-US" sz="1600">
              <a:solidFill>
                <a:srgbClr val="006633"/>
              </a:solidFill>
            </a:endParaRP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361	Kim	7736	73,000	West</a:t>
            </a:r>
          </a:p>
        </p:txBody>
      </p:sp>
    </p:spTree>
  </p:cSld>
  <p:clrMapOvr>
    <a:masterClrMapping/>
  </p:clrMapOvr>
  <p:transition advTm="129823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10598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162800" cy="5638800"/>
          </a:xfrm>
        </p:spPr>
        <p:txBody>
          <a:bodyPr/>
          <a:lstStyle/>
          <a:p>
            <a:r>
              <a:rPr lang="en-US"/>
              <a:t>Sub-query for Calculation</a:t>
            </a:r>
          </a:p>
          <a:p>
            <a:r>
              <a:rPr lang="en-US"/>
              <a:t>Query Sets (IN)</a:t>
            </a:r>
          </a:p>
          <a:p>
            <a:r>
              <a:rPr lang="en-US"/>
              <a:t>Using IN with a Sub-query</a:t>
            </a:r>
          </a:p>
          <a:p>
            <a:r>
              <a:rPr lang="en-US"/>
              <a:t>Left Outer Join</a:t>
            </a:r>
          </a:p>
          <a:p>
            <a:r>
              <a:rPr lang="en-US"/>
              <a:t>Older Syntax for Left Join</a:t>
            </a:r>
          </a:p>
          <a:p>
            <a:r>
              <a:rPr lang="en-US"/>
              <a:t>SubQuery for Computation</a:t>
            </a:r>
          </a:p>
          <a:p>
            <a:r>
              <a:rPr lang="en-US"/>
              <a:t>Correlated Subquery</a:t>
            </a:r>
          </a:p>
          <a:p>
            <a:r>
              <a:rPr lang="en-US"/>
              <a:t>UNION Operator</a:t>
            </a:r>
          </a:p>
          <a:p>
            <a:r>
              <a:rPr lang="en-US"/>
              <a:t>Multiple JOIN Columns</a:t>
            </a:r>
          </a:p>
          <a:p>
            <a:r>
              <a:rPr lang="en-US"/>
              <a:t>CASE Function</a:t>
            </a:r>
          </a:p>
          <a:p>
            <a:r>
              <a:rPr lang="en-US"/>
              <a:t>Inequality Join</a:t>
            </a:r>
          </a:p>
          <a:p>
            <a:r>
              <a:rPr lang="en-US"/>
              <a:t>SQL SELECT &amp; SQL Mnemonic</a:t>
            </a:r>
          </a:p>
        </p:txBody>
      </p:sp>
    </p:spTree>
  </p:cSld>
  <p:clrMapOvr>
    <a:masterClrMapping/>
  </p:clrMapOvr>
  <p:transition advTm="89559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UNION, INTERSECT, EXCEPT</a:t>
            </a:r>
          </a:p>
        </p:txBody>
      </p:sp>
      <p:sp>
        <p:nvSpPr>
          <p:cNvPr id="1100803" name="Rectangle 3"/>
          <p:cNvSpPr>
            <a:spLocks noChangeArrowheads="1"/>
          </p:cNvSpPr>
          <p:nvPr/>
        </p:nvSpPr>
        <p:spPr bwMode="auto">
          <a:xfrm>
            <a:off x="1981200" y="1524000"/>
            <a:ext cx="2819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0804" name="Oval 4"/>
          <p:cNvSpPr>
            <a:spLocks noChangeArrowheads="1"/>
          </p:cNvSpPr>
          <p:nvPr/>
        </p:nvSpPr>
        <p:spPr bwMode="auto">
          <a:xfrm>
            <a:off x="2209800" y="1752600"/>
            <a:ext cx="1447800" cy="1447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800" b="0"/>
          </a:p>
        </p:txBody>
      </p:sp>
      <p:sp>
        <p:nvSpPr>
          <p:cNvPr id="1100805" name="Oval 5"/>
          <p:cNvSpPr>
            <a:spLocks noChangeArrowheads="1"/>
          </p:cNvSpPr>
          <p:nvPr/>
        </p:nvSpPr>
        <p:spPr bwMode="auto">
          <a:xfrm>
            <a:off x="3048000" y="1752600"/>
            <a:ext cx="1447800" cy="1447800"/>
          </a:xfrm>
          <a:prstGeom prst="ellipse">
            <a:avLst/>
          </a:prstGeom>
          <a:solidFill>
            <a:srgbClr val="CCFFCC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0806" name="Freeform 6"/>
          <p:cNvSpPr>
            <a:spLocks/>
          </p:cNvSpPr>
          <p:nvPr/>
        </p:nvSpPr>
        <p:spPr bwMode="auto">
          <a:xfrm>
            <a:off x="3048000" y="1868488"/>
            <a:ext cx="631825" cy="1198562"/>
          </a:xfrm>
          <a:custGeom>
            <a:avLst/>
            <a:gdLst/>
            <a:ahLst/>
            <a:cxnLst>
              <a:cxn ang="0">
                <a:pos x="192" y="14"/>
              </a:cxn>
              <a:cxn ang="0">
                <a:pos x="48" y="170"/>
              </a:cxn>
              <a:cxn ang="0">
                <a:pos x="9" y="464"/>
              </a:cxn>
              <a:cxn ang="0">
                <a:pos x="99" y="662"/>
              </a:cxn>
              <a:cxn ang="0">
                <a:pos x="189" y="746"/>
              </a:cxn>
              <a:cxn ang="0">
                <a:pos x="330" y="605"/>
              </a:cxn>
              <a:cxn ang="0">
                <a:pos x="390" y="323"/>
              </a:cxn>
              <a:cxn ang="0">
                <a:pos x="279" y="86"/>
              </a:cxn>
              <a:cxn ang="0">
                <a:pos x="192" y="14"/>
              </a:cxn>
            </a:cxnLst>
            <a:rect l="0" t="0" r="r" b="b"/>
            <a:pathLst>
              <a:path w="398" h="755">
                <a:moveTo>
                  <a:pt x="192" y="14"/>
                </a:moveTo>
                <a:cubicBezTo>
                  <a:pt x="154" y="28"/>
                  <a:pt x="78" y="95"/>
                  <a:pt x="48" y="170"/>
                </a:cubicBezTo>
                <a:cubicBezTo>
                  <a:pt x="18" y="245"/>
                  <a:pt x="0" y="382"/>
                  <a:pt x="9" y="464"/>
                </a:cubicBezTo>
                <a:cubicBezTo>
                  <a:pt x="18" y="546"/>
                  <a:pt x="69" y="615"/>
                  <a:pt x="99" y="662"/>
                </a:cubicBezTo>
                <a:cubicBezTo>
                  <a:pt x="129" y="709"/>
                  <a:pt x="151" y="755"/>
                  <a:pt x="189" y="746"/>
                </a:cubicBezTo>
                <a:cubicBezTo>
                  <a:pt x="227" y="737"/>
                  <a:pt x="296" y="675"/>
                  <a:pt x="330" y="605"/>
                </a:cubicBezTo>
                <a:cubicBezTo>
                  <a:pt x="364" y="535"/>
                  <a:pt x="398" y="409"/>
                  <a:pt x="390" y="323"/>
                </a:cubicBezTo>
                <a:cubicBezTo>
                  <a:pt x="382" y="237"/>
                  <a:pt x="313" y="139"/>
                  <a:pt x="279" y="86"/>
                </a:cubicBezTo>
                <a:cubicBezTo>
                  <a:pt x="245" y="33"/>
                  <a:pt x="230" y="0"/>
                  <a:pt x="192" y="14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0807" name="Text Box 7"/>
          <p:cNvSpPr txBox="1">
            <a:spLocks noChangeArrowheads="1"/>
          </p:cNvSpPr>
          <p:nvPr/>
        </p:nvSpPr>
        <p:spPr bwMode="auto">
          <a:xfrm>
            <a:off x="2667000" y="320040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T1</a:t>
            </a:r>
          </a:p>
        </p:txBody>
      </p:sp>
      <p:sp>
        <p:nvSpPr>
          <p:cNvPr id="1100808" name="Text Box 8"/>
          <p:cNvSpPr txBox="1">
            <a:spLocks noChangeArrowheads="1"/>
          </p:cNvSpPr>
          <p:nvPr/>
        </p:nvSpPr>
        <p:spPr bwMode="auto">
          <a:xfrm>
            <a:off x="3581400" y="320040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T2</a:t>
            </a:r>
          </a:p>
        </p:txBody>
      </p:sp>
      <p:sp>
        <p:nvSpPr>
          <p:cNvPr id="1100809" name="Text Box 9"/>
          <p:cNvSpPr txBox="1">
            <a:spLocks noChangeArrowheads="1"/>
          </p:cNvSpPr>
          <p:nvPr/>
        </p:nvSpPr>
        <p:spPr bwMode="auto">
          <a:xfrm>
            <a:off x="2514600" y="2209800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A</a:t>
            </a:r>
          </a:p>
        </p:txBody>
      </p:sp>
      <p:sp>
        <p:nvSpPr>
          <p:cNvPr id="1100810" name="Text Box 10"/>
          <p:cNvSpPr txBox="1">
            <a:spLocks noChangeArrowheads="1"/>
          </p:cNvSpPr>
          <p:nvPr/>
        </p:nvSpPr>
        <p:spPr bwMode="auto">
          <a:xfrm>
            <a:off x="3200400" y="2209800"/>
            <a:ext cx="3365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B</a:t>
            </a:r>
          </a:p>
        </p:txBody>
      </p:sp>
      <p:sp>
        <p:nvSpPr>
          <p:cNvPr id="1100811" name="Text Box 11"/>
          <p:cNvSpPr txBox="1">
            <a:spLocks noChangeArrowheads="1"/>
          </p:cNvSpPr>
          <p:nvPr/>
        </p:nvSpPr>
        <p:spPr bwMode="auto">
          <a:xfrm>
            <a:off x="3810000" y="2209800"/>
            <a:ext cx="3492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C</a:t>
            </a:r>
          </a:p>
        </p:txBody>
      </p:sp>
      <p:sp>
        <p:nvSpPr>
          <p:cNvPr id="1100812" name="Text Box 12"/>
          <p:cNvSpPr txBox="1">
            <a:spLocks noChangeArrowheads="1"/>
          </p:cNvSpPr>
          <p:nvPr/>
        </p:nvSpPr>
        <p:spPr bwMode="auto">
          <a:xfrm>
            <a:off x="6096000" y="3733800"/>
            <a:ext cx="2470150" cy="1477963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>
                <a:solidFill>
                  <a:srgbClr val="008000"/>
                </a:solidFill>
              </a:rPr>
              <a:t>SELECT EID, Name</a:t>
            </a:r>
          </a:p>
          <a:p>
            <a:pPr algn="l"/>
            <a:r>
              <a:rPr lang="en-US" sz="1800" b="0">
                <a:solidFill>
                  <a:srgbClr val="008000"/>
                </a:solidFill>
              </a:rPr>
              <a:t>FROM EmployeeEast</a:t>
            </a:r>
          </a:p>
          <a:p>
            <a:pPr algn="l"/>
            <a:r>
              <a:rPr lang="en-US" sz="1800" b="0">
                <a:solidFill>
                  <a:srgbClr val="008000"/>
                </a:solidFill>
              </a:rPr>
              <a:t>INTERSECT</a:t>
            </a:r>
          </a:p>
          <a:p>
            <a:pPr algn="l"/>
            <a:r>
              <a:rPr lang="en-US" sz="1800" b="0">
                <a:solidFill>
                  <a:srgbClr val="008000"/>
                </a:solidFill>
              </a:rPr>
              <a:t>SELECT EID, Name</a:t>
            </a:r>
          </a:p>
          <a:p>
            <a:pPr algn="l"/>
            <a:r>
              <a:rPr lang="en-US" sz="1800" b="0">
                <a:solidFill>
                  <a:srgbClr val="008000"/>
                </a:solidFill>
              </a:rPr>
              <a:t>FROM EmployeeWest</a:t>
            </a:r>
          </a:p>
        </p:txBody>
      </p:sp>
      <p:sp>
        <p:nvSpPr>
          <p:cNvPr id="1100813" name="Text Box 13"/>
          <p:cNvSpPr txBox="1">
            <a:spLocks noChangeArrowheads="1"/>
          </p:cNvSpPr>
          <p:nvPr/>
        </p:nvSpPr>
        <p:spPr bwMode="auto">
          <a:xfrm>
            <a:off x="5334000" y="1752600"/>
            <a:ext cx="335280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0"/>
              <a:t>List the name of any employee who has worked for both the East and West regions.</a:t>
            </a:r>
          </a:p>
        </p:txBody>
      </p:sp>
      <p:graphicFrame>
        <p:nvGraphicFramePr>
          <p:cNvPr id="1100814" name="Object 14"/>
          <p:cNvGraphicFramePr>
            <a:graphicFrameLocks noChangeAspect="1"/>
          </p:cNvGraphicFramePr>
          <p:nvPr/>
        </p:nvGraphicFramePr>
        <p:xfrm>
          <a:off x="1524000" y="3733800"/>
          <a:ext cx="40386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632920" imgH="709920" progId="Word.Document.8">
                  <p:embed/>
                </p:oleObj>
              </mc:Choice>
              <mc:Fallback>
                <p:oleObj name="Document" r:id="rId3" imgW="5632920" imgH="709920" progId="Word.Documen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8073" b="24832"/>
                      <a:stretch>
                        <a:fillRect/>
                      </a:stretch>
                    </p:blipFill>
                    <p:spPr bwMode="auto">
                      <a:xfrm>
                        <a:off x="1524000" y="3733800"/>
                        <a:ext cx="40386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4838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Multiple JOIN Columns</a:t>
            </a:r>
          </a:p>
        </p:txBody>
      </p:sp>
      <p:sp>
        <p:nvSpPr>
          <p:cNvPr id="1102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5318125"/>
            <a:ext cx="7620000" cy="100647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Sometimes need to JOIN tables on more than one column.</a:t>
            </a:r>
          </a:p>
          <a:p>
            <a:pPr marL="342900" indent="-342900"/>
            <a:r>
              <a:rPr lang="en-US" sz="2000"/>
              <a:t>PetStore:  Category and Breed.</a:t>
            </a:r>
          </a:p>
        </p:txBody>
      </p:sp>
      <p:sp>
        <p:nvSpPr>
          <p:cNvPr id="1102852" name="Rectangle 4"/>
          <p:cNvSpPr>
            <a:spLocks noChangeArrowheads="1"/>
          </p:cNvSpPr>
          <p:nvPr/>
        </p:nvSpPr>
        <p:spPr bwMode="auto">
          <a:xfrm>
            <a:off x="4254500" y="1244600"/>
            <a:ext cx="1187450" cy="2027238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006633"/>
                </a:solidFill>
              </a:rPr>
              <a:t>AnimalID</a:t>
            </a:r>
            <a:endParaRPr lang="en-US" sz="1800" b="0">
              <a:solidFill>
                <a:srgbClr val="006633"/>
              </a:solidFill>
            </a:endParaRPr>
          </a:p>
          <a:p>
            <a:pPr algn="l"/>
            <a:r>
              <a:rPr lang="en-US" sz="1800" b="0">
                <a:solidFill>
                  <a:srgbClr val="006633"/>
                </a:solidFill>
              </a:rPr>
              <a:t>Name</a:t>
            </a:r>
          </a:p>
          <a:p>
            <a:pPr algn="l"/>
            <a:r>
              <a:rPr lang="en-US" sz="1800" b="0">
                <a:solidFill>
                  <a:srgbClr val="006633"/>
                </a:solidFill>
              </a:rPr>
              <a:t>Category</a:t>
            </a:r>
          </a:p>
          <a:p>
            <a:pPr algn="l"/>
            <a:r>
              <a:rPr lang="en-US" sz="1800" b="0">
                <a:solidFill>
                  <a:srgbClr val="006633"/>
                </a:solidFill>
              </a:rPr>
              <a:t>Breed</a:t>
            </a:r>
          </a:p>
          <a:p>
            <a:pPr algn="l"/>
            <a:r>
              <a:rPr lang="en-US" sz="1800" b="0">
                <a:solidFill>
                  <a:srgbClr val="006633"/>
                </a:solidFill>
              </a:rPr>
              <a:t>DateBorn</a:t>
            </a:r>
          </a:p>
          <a:p>
            <a:pPr algn="l"/>
            <a:r>
              <a:rPr lang="en-US" sz="1800" b="0">
                <a:solidFill>
                  <a:srgbClr val="006633"/>
                </a:solidFill>
              </a:rPr>
              <a:t>Gender</a:t>
            </a:r>
          </a:p>
          <a:p>
            <a:pPr algn="l"/>
            <a:r>
              <a:rPr lang="en-US" sz="1800" b="0">
                <a:solidFill>
                  <a:srgbClr val="006633"/>
                </a:solidFill>
              </a:rPr>
              <a:t>. . .</a:t>
            </a:r>
          </a:p>
        </p:txBody>
      </p:sp>
      <p:sp>
        <p:nvSpPr>
          <p:cNvPr id="1102853" name="Rectangle 5"/>
          <p:cNvSpPr>
            <a:spLocks noChangeArrowheads="1"/>
          </p:cNvSpPr>
          <p:nvPr/>
        </p:nvSpPr>
        <p:spPr bwMode="auto">
          <a:xfrm>
            <a:off x="1628775" y="1666875"/>
            <a:ext cx="1187450" cy="654050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006633"/>
                </a:solidFill>
              </a:rPr>
              <a:t>Category</a:t>
            </a:r>
          </a:p>
          <a:p>
            <a:pPr algn="l"/>
            <a:r>
              <a:rPr lang="en-US" sz="1800">
                <a:solidFill>
                  <a:srgbClr val="006633"/>
                </a:solidFill>
              </a:rPr>
              <a:t>Breed</a:t>
            </a:r>
          </a:p>
        </p:txBody>
      </p:sp>
      <p:sp>
        <p:nvSpPr>
          <p:cNvPr id="1102854" name="Rectangle 6"/>
          <p:cNvSpPr>
            <a:spLocks noChangeArrowheads="1"/>
          </p:cNvSpPr>
          <p:nvPr/>
        </p:nvSpPr>
        <p:spPr bwMode="auto">
          <a:xfrm>
            <a:off x="1600200" y="13716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rgbClr val="006633"/>
                </a:solidFill>
              </a:rPr>
              <a:t>Breed</a:t>
            </a:r>
          </a:p>
        </p:txBody>
      </p:sp>
      <p:sp>
        <p:nvSpPr>
          <p:cNvPr id="1102855" name="Rectangle 7"/>
          <p:cNvSpPr>
            <a:spLocks noChangeArrowheads="1"/>
          </p:cNvSpPr>
          <p:nvPr/>
        </p:nvSpPr>
        <p:spPr bwMode="auto">
          <a:xfrm>
            <a:off x="4267200" y="9144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rgbClr val="006633"/>
                </a:solidFill>
              </a:rPr>
              <a:t>Animal</a:t>
            </a:r>
          </a:p>
        </p:txBody>
      </p:sp>
      <p:sp>
        <p:nvSpPr>
          <p:cNvPr id="1102856" name="Line 8"/>
          <p:cNvSpPr>
            <a:spLocks noChangeShapeType="1"/>
          </p:cNvSpPr>
          <p:nvPr/>
        </p:nvSpPr>
        <p:spPr bwMode="auto">
          <a:xfrm>
            <a:off x="2819400" y="1828800"/>
            <a:ext cx="1447800" cy="152400"/>
          </a:xfrm>
          <a:prstGeom prst="line">
            <a:avLst/>
          </a:prstGeom>
          <a:noFill/>
          <a:ln w="12700">
            <a:solidFill>
              <a:srgbClr val="0066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2857" name="Line 9"/>
          <p:cNvSpPr>
            <a:spLocks noChangeShapeType="1"/>
          </p:cNvSpPr>
          <p:nvPr/>
        </p:nvSpPr>
        <p:spPr bwMode="auto">
          <a:xfrm>
            <a:off x="2819400" y="2133600"/>
            <a:ext cx="1447800" cy="152400"/>
          </a:xfrm>
          <a:prstGeom prst="line">
            <a:avLst/>
          </a:prstGeom>
          <a:noFill/>
          <a:ln w="12700">
            <a:solidFill>
              <a:srgbClr val="0066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2858" name="Rectangle 10"/>
          <p:cNvSpPr>
            <a:spLocks noChangeArrowheads="1"/>
          </p:cNvSpPr>
          <p:nvPr/>
        </p:nvSpPr>
        <p:spPr bwMode="auto">
          <a:xfrm>
            <a:off x="2568575" y="3475038"/>
            <a:ext cx="4154488" cy="1203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/>
              <a:t>SELECT *</a:t>
            </a:r>
          </a:p>
          <a:p>
            <a:pPr algn="l"/>
            <a:r>
              <a:rPr lang="en-US" sz="1800" b="0"/>
              <a:t>FROM Breed INNER JOIN Animal</a:t>
            </a:r>
          </a:p>
          <a:p>
            <a:pPr algn="l"/>
            <a:r>
              <a:rPr lang="en-US" sz="1800" b="0">
                <a:solidFill>
                  <a:srgbClr val="FF0066"/>
                </a:solidFill>
              </a:rPr>
              <a:t>ON Breed.Category = Animal.Category</a:t>
            </a:r>
          </a:p>
          <a:p>
            <a:pPr algn="l"/>
            <a:r>
              <a:rPr lang="en-US" sz="1800" b="0">
                <a:solidFill>
                  <a:srgbClr val="FF0066"/>
                </a:solidFill>
              </a:rPr>
              <a:t>AND Breed.Breed = Animal.Breed</a:t>
            </a:r>
          </a:p>
        </p:txBody>
      </p:sp>
    </p:spTree>
  </p:cSld>
  <p:clrMapOvr>
    <a:masterClrMapping/>
  </p:clrMapOvr>
  <p:transition advTm="68917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Reflexive Join</a:t>
            </a:r>
          </a:p>
        </p:txBody>
      </p:sp>
      <p:sp>
        <p:nvSpPr>
          <p:cNvPr id="1104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4930775"/>
            <a:ext cx="7092950" cy="139382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Need to connect a table to itself.</a:t>
            </a:r>
          </a:p>
          <a:p>
            <a:pPr marL="342900" indent="-342900"/>
            <a:r>
              <a:rPr lang="en-US" sz="2000"/>
              <a:t>Common example:  Employee(</a:t>
            </a:r>
            <a:r>
              <a:rPr lang="en-US" sz="2000" u="sng"/>
              <a:t>EID</a:t>
            </a:r>
            <a:r>
              <a:rPr lang="en-US" sz="2000"/>
              <a:t>, Name, . . ., Manager)</a:t>
            </a:r>
          </a:p>
          <a:p>
            <a:pPr marL="742950" lvl="1" indent="-285750"/>
            <a:r>
              <a:rPr lang="en-US" sz="2000"/>
              <a:t>A manager is also an employee.</a:t>
            </a:r>
          </a:p>
          <a:p>
            <a:pPr marL="742950" lvl="1" indent="-285750"/>
            <a:r>
              <a:rPr lang="en-US" sz="2000"/>
              <a:t>Use a second copy of the table and an alias.</a:t>
            </a:r>
          </a:p>
        </p:txBody>
      </p:sp>
      <p:sp>
        <p:nvSpPr>
          <p:cNvPr id="1104900" name="Rectangle 4"/>
          <p:cNvSpPr>
            <a:spLocks noChangeArrowheads="1"/>
          </p:cNvSpPr>
          <p:nvPr/>
        </p:nvSpPr>
        <p:spPr bwMode="auto">
          <a:xfrm>
            <a:off x="1300163" y="1606550"/>
            <a:ext cx="3570287" cy="2028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/>
              <a:t>SELECT Employee.EID, Employee.Name, Employee.Manager, E2.Name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FROM Employee INNER JOIN Employee AS E2</a:t>
            </a:r>
          </a:p>
          <a:p>
            <a:pPr algn="l">
              <a:spcBef>
                <a:spcPct val="50000"/>
              </a:spcBef>
            </a:pPr>
            <a:r>
              <a:rPr lang="en-US" sz="1800" b="0">
                <a:solidFill>
                  <a:srgbClr val="FF0066"/>
                </a:solidFill>
              </a:rPr>
              <a:t>ON Employee.Manager = E2.EID</a:t>
            </a:r>
          </a:p>
        </p:txBody>
      </p:sp>
      <p:sp>
        <p:nvSpPr>
          <p:cNvPr id="1104901" name="Rectangle 5"/>
          <p:cNvSpPr>
            <a:spLocks noChangeArrowheads="1"/>
          </p:cNvSpPr>
          <p:nvPr/>
        </p:nvSpPr>
        <p:spPr bwMode="auto">
          <a:xfrm>
            <a:off x="5099050" y="1212850"/>
            <a:ext cx="3898900" cy="1693863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600">
                <a:solidFill>
                  <a:srgbClr val="006633"/>
                </a:solidFill>
              </a:rPr>
              <a:t>EID	Name	. . .	Manager</a:t>
            </a:r>
            <a:endParaRPr lang="en-US" sz="1600" b="0">
              <a:solidFill>
                <a:srgbClr val="006633"/>
              </a:solidFill>
            </a:endParaRP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115	Sanchez		765</a:t>
            </a: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462	Miller		115</a:t>
            </a: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523	Hawk		115</a:t>
            </a:r>
          </a:p>
          <a:p>
            <a:pPr algn="l"/>
            <a:r>
              <a:rPr lang="en-US" sz="1600" b="0">
                <a:solidFill>
                  <a:srgbClr val="006633"/>
                </a:solidFill>
              </a:rPr>
              <a:t>765	Munoz		886</a:t>
            </a:r>
          </a:p>
          <a:p>
            <a:pPr algn="l">
              <a:spcBef>
                <a:spcPct val="50000"/>
              </a:spcBef>
            </a:pPr>
            <a:endParaRPr lang="en-US" sz="1600" b="0">
              <a:solidFill>
                <a:srgbClr val="006633"/>
              </a:solidFill>
            </a:endParaRPr>
          </a:p>
        </p:txBody>
      </p:sp>
      <p:sp>
        <p:nvSpPr>
          <p:cNvPr id="1104902" name="Rectangle 6"/>
          <p:cNvSpPr>
            <a:spLocks noChangeArrowheads="1"/>
          </p:cNvSpPr>
          <p:nvPr/>
        </p:nvSpPr>
        <p:spPr bwMode="auto">
          <a:xfrm>
            <a:off x="5849938" y="8905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rgbClr val="006633"/>
                </a:solidFill>
              </a:rPr>
              <a:t>Employee</a:t>
            </a:r>
          </a:p>
        </p:txBody>
      </p:sp>
      <p:sp>
        <p:nvSpPr>
          <p:cNvPr id="1104906" name="Rectangle 10"/>
          <p:cNvSpPr>
            <a:spLocks noChangeArrowheads="1"/>
          </p:cNvSpPr>
          <p:nvPr/>
        </p:nvSpPr>
        <p:spPr bwMode="auto">
          <a:xfrm>
            <a:off x="5033963" y="3511550"/>
            <a:ext cx="3949700" cy="1082675"/>
          </a:xfrm>
          <a:prstGeom prst="rect">
            <a:avLst/>
          </a:prstGeom>
          <a:noFill/>
          <a:ln w="12700">
            <a:solidFill>
              <a:srgbClr val="006633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566738" algn="l"/>
                <a:tab pos="1711325" algn="l"/>
              </a:tabLst>
            </a:pPr>
            <a:r>
              <a:rPr lang="en-US" sz="1600">
                <a:solidFill>
                  <a:srgbClr val="006633"/>
                </a:solidFill>
              </a:rPr>
              <a:t>EID	Name	Manager	</a:t>
            </a:r>
            <a:r>
              <a:rPr lang="en-US" sz="1600">
                <a:solidFill>
                  <a:srgbClr val="FF0066"/>
                </a:solidFill>
              </a:rPr>
              <a:t>Name</a:t>
            </a:r>
            <a:endParaRPr lang="en-US" sz="1600" b="0">
              <a:solidFill>
                <a:srgbClr val="006633"/>
              </a:solidFill>
            </a:endParaRPr>
          </a:p>
          <a:p>
            <a:pPr algn="l">
              <a:tabLst>
                <a:tab pos="566738" algn="l"/>
                <a:tab pos="1711325" algn="l"/>
              </a:tabLst>
            </a:pPr>
            <a:r>
              <a:rPr lang="en-US" sz="1600" b="0">
                <a:solidFill>
                  <a:srgbClr val="006633"/>
                </a:solidFill>
              </a:rPr>
              <a:t>115	Sanchez	765	</a:t>
            </a:r>
            <a:r>
              <a:rPr lang="en-US" sz="1600" b="0">
                <a:solidFill>
                  <a:srgbClr val="FF0066"/>
                </a:solidFill>
              </a:rPr>
              <a:t>Munoz</a:t>
            </a:r>
            <a:endParaRPr lang="en-US" sz="1600" b="0">
              <a:solidFill>
                <a:srgbClr val="006633"/>
              </a:solidFill>
            </a:endParaRPr>
          </a:p>
          <a:p>
            <a:pPr algn="l">
              <a:tabLst>
                <a:tab pos="566738" algn="l"/>
                <a:tab pos="1711325" algn="l"/>
              </a:tabLst>
            </a:pPr>
            <a:r>
              <a:rPr lang="en-US" sz="1600" b="0">
                <a:solidFill>
                  <a:srgbClr val="006633"/>
                </a:solidFill>
              </a:rPr>
              <a:t>462	Miller	115	</a:t>
            </a:r>
            <a:r>
              <a:rPr lang="en-US" sz="1600" b="0">
                <a:solidFill>
                  <a:srgbClr val="FF0066"/>
                </a:solidFill>
              </a:rPr>
              <a:t>Sanchez</a:t>
            </a:r>
            <a:endParaRPr lang="en-US" sz="1600" b="0">
              <a:solidFill>
                <a:srgbClr val="006633"/>
              </a:solidFill>
            </a:endParaRPr>
          </a:p>
          <a:p>
            <a:pPr algn="l">
              <a:tabLst>
                <a:tab pos="566738" algn="l"/>
                <a:tab pos="1711325" algn="l"/>
              </a:tabLst>
            </a:pPr>
            <a:r>
              <a:rPr lang="en-US" sz="1600" b="0">
                <a:solidFill>
                  <a:srgbClr val="006633"/>
                </a:solidFill>
              </a:rPr>
              <a:t>523	Hawk	115	</a:t>
            </a:r>
            <a:r>
              <a:rPr lang="en-US" sz="1600" b="0">
                <a:solidFill>
                  <a:srgbClr val="FF0066"/>
                </a:solidFill>
              </a:rPr>
              <a:t>Sanchez</a:t>
            </a:r>
          </a:p>
        </p:txBody>
      </p:sp>
      <p:sp>
        <p:nvSpPr>
          <p:cNvPr id="1104907" name="Rectangle 11"/>
          <p:cNvSpPr>
            <a:spLocks noChangeArrowheads="1"/>
          </p:cNvSpPr>
          <p:nvPr/>
        </p:nvSpPr>
        <p:spPr bwMode="auto">
          <a:xfrm>
            <a:off x="2116138" y="1271588"/>
            <a:ext cx="64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/>
              <a:t>SQL</a:t>
            </a:r>
          </a:p>
        </p:txBody>
      </p:sp>
      <p:sp>
        <p:nvSpPr>
          <p:cNvPr id="1104908" name="Rectangle 12"/>
          <p:cNvSpPr>
            <a:spLocks noChangeArrowheads="1"/>
          </p:cNvSpPr>
          <p:nvPr/>
        </p:nvSpPr>
        <p:spPr bwMode="auto">
          <a:xfrm>
            <a:off x="6230938" y="3176588"/>
            <a:ext cx="831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rgbClr val="006633"/>
                </a:solidFill>
              </a:rPr>
              <a:t>Result</a:t>
            </a:r>
          </a:p>
        </p:txBody>
      </p:sp>
      <p:grpSp>
        <p:nvGrpSpPr>
          <p:cNvPr id="1104912" name="Group 16"/>
          <p:cNvGrpSpPr>
            <a:grpSpLocks/>
          </p:cNvGrpSpPr>
          <p:nvPr/>
        </p:nvGrpSpPr>
        <p:grpSpPr bwMode="auto">
          <a:xfrm>
            <a:off x="5486400" y="1676400"/>
            <a:ext cx="2590800" cy="457200"/>
            <a:chOff x="3456" y="1056"/>
            <a:chExt cx="1632" cy="288"/>
          </a:xfrm>
        </p:grpSpPr>
        <p:sp>
          <p:nvSpPr>
            <p:cNvPr id="1104910" name="Freeform 14"/>
            <p:cNvSpPr>
              <a:spLocks/>
            </p:cNvSpPr>
            <p:nvPr/>
          </p:nvSpPr>
          <p:spPr bwMode="auto">
            <a:xfrm>
              <a:off x="3456" y="1056"/>
              <a:ext cx="1632" cy="160"/>
            </a:xfrm>
            <a:custGeom>
              <a:avLst/>
              <a:gdLst/>
              <a:ahLst/>
              <a:cxnLst>
                <a:cxn ang="0">
                  <a:pos x="1536" y="144"/>
                </a:cxn>
                <a:cxn ang="0">
                  <a:pos x="1488" y="144"/>
                </a:cxn>
                <a:cxn ang="0">
                  <a:pos x="240" y="48"/>
                </a:cxn>
                <a:cxn ang="0">
                  <a:pos x="48" y="0"/>
                </a:cxn>
              </a:cxnLst>
              <a:rect l="0" t="0" r="r" b="b"/>
              <a:pathLst>
                <a:path w="1704" h="160">
                  <a:moveTo>
                    <a:pt x="1536" y="144"/>
                  </a:moveTo>
                  <a:cubicBezTo>
                    <a:pt x="1620" y="152"/>
                    <a:pt x="1704" y="160"/>
                    <a:pt x="1488" y="144"/>
                  </a:cubicBezTo>
                  <a:cubicBezTo>
                    <a:pt x="1272" y="128"/>
                    <a:pt x="480" y="72"/>
                    <a:pt x="240" y="48"/>
                  </a:cubicBezTo>
                  <a:cubicBezTo>
                    <a:pt x="0" y="24"/>
                    <a:pt x="24" y="12"/>
                    <a:pt x="48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4911" name="Line 15"/>
            <p:cNvSpPr>
              <a:spLocks noChangeShapeType="1"/>
            </p:cNvSpPr>
            <p:nvPr/>
          </p:nvSpPr>
          <p:spPr bwMode="auto">
            <a:xfrm flipH="1" flipV="1">
              <a:off x="4407" y="1167"/>
              <a:ext cx="585" cy="1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4913" name="Freeform 17"/>
          <p:cNvSpPr>
            <a:spLocks/>
          </p:cNvSpPr>
          <p:nvPr/>
        </p:nvSpPr>
        <p:spPr bwMode="auto">
          <a:xfrm>
            <a:off x="5562600" y="1600200"/>
            <a:ext cx="3086100" cy="1155700"/>
          </a:xfrm>
          <a:custGeom>
            <a:avLst/>
            <a:gdLst/>
            <a:ahLst/>
            <a:cxnLst>
              <a:cxn ang="0">
                <a:pos x="1728" y="0"/>
              </a:cxn>
              <a:cxn ang="0">
                <a:pos x="1872" y="480"/>
              </a:cxn>
              <a:cxn ang="0">
                <a:pos x="1296" y="720"/>
              </a:cxn>
              <a:cxn ang="0">
                <a:pos x="0" y="528"/>
              </a:cxn>
            </a:cxnLst>
            <a:rect l="0" t="0" r="r" b="b"/>
            <a:pathLst>
              <a:path w="1944" h="728">
                <a:moveTo>
                  <a:pt x="1728" y="0"/>
                </a:moveTo>
                <a:cubicBezTo>
                  <a:pt x="1836" y="180"/>
                  <a:pt x="1944" y="360"/>
                  <a:pt x="1872" y="480"/>
                </a:cubicBezTo>
                <a:cubicBezTo>
                  <a:pt x="1800" y="600"/>
                  <a:pt x="1608" y="712"/>
                  <a:pt x="1296" y="720"/>
                </a:cubicBezTo>
                <a:cubicBezTo>
                  <a:pt x="984" y="728"/>
                  <a:pt x="216" y="560"/>
                  <a:pt x="0" y="52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13795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CASE Function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4232275"/>
            <a:ext cx="7092950" cy="2092325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Used to change data to a different context.</a:t>
            </a:r>
          </a:p>
          <a:p>
            <a:pPr marL="342900" indent="-342900"/>
            <a:r>
              <a:rPr lang="en-US" sz="2000"/>
              <a:t>Example: Define age categories for the animals.</a:t>
            </a:r>
          </a:p>
          <a:p>
            <a:pPr marL="742950" lvl="1" indent="-285750"/>
            <a:r>
              <a:rPr lang="en-US" sz="2000"/>
              <a:t>Less than 3 months</a:t>
            </a:r>
          </a:p>
          <a:p>
            <a:pPr marL="742950" lvl="1" indent="-285750"/>
            <a:r>
              <a:rPr lang="en-US" sz="2000"/>
              <a:t>Between 3 months and 9 months</a:t>
            </a:r>
          </a:p>
          <a:p>
            <a:pPr marL="742950" lvl="1" indent="-285750"/>
            <a:r>
              <a:rPr lang="en-US" sz="2000"/>
              <a:t>Between 9 months and 1 year</a:t>
            </a:r>
          </a:p>
          <a:p>
            <a:pPr marL="742950" lvl="1" indent="-285750"/>
            <a:r>
              <a:rPr lang="en-US" sz="2000"/>
              <a:t>Over 1 year</a:t>
            </a:r>
          </a:p>
        </p:txBody>
      </p:sp>
      <p:sp>
        <p:nvSpPr>
          <p:cNvPr id="1106948" name="Rectangle 4"/>
          <p:cNvSpPr>
            <a:spLocks noChangeArrowheads="1"/>
          </p:cNvSpPr>
          <p:nvPr/>
        </p:nvSpPr>
        <p:spPr bwMode="auto">
          <a:xfrm>
            <a:off x="2125663" y="984250"/>
            <a:ext cx="6248400" cy="2851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Select AnimalID,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CASE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	WHEN Date()-DateBorn &lt; 90 Then “Baby”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	WHEN Date()-DateBorn &gt;= 90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	   AND Date()-DateBorn &lt; 270 Then “Young”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	WHEN Date()-DateBorn &gt;= 270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	   AND Date()-DateBorn &lt; 365 Then “Grown”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	ELSE “Experienced”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	END</a:t>
            </a:r>
          </a:p>
          <a:p>
            <a:pPr algn="l">
              <a:tabLst>
                <a:tab pos="463550" algn="l"/>
                <a:tab pos="914400" algn="l"/>
              </a:tabLst>
            </a:pPr>
            <a:r>
              <a:rPr lang="en-US" sz="1800" b="0"/>
              <a:t>FROM Animal;</a:t>
            </a:r>
          </a:p>
        </p:txBody>
      </p:sp>
      <p:sp>
        <p:nvSpPr>
          <p:cNvPr id="1106949" name="Rectangle 5"/>
          <p:cNvSpPr>
            <a:spLocks noChangeArrowheads="1"/>
          </p:cNvSpPr>
          <p:nvPr/>
        </p:nvSpPr>
        <p:spPr bwMode="auto">
          <a:xfrm>
            <a:off x="762000" y="3886200"/>
            <a:ext cx="7989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>
                <a:solidFill>
                  <a:srgbClr val="CC0000"/>
                </a:solidFill>
              </a:rPr>
              <a:t>Not available in Microsoft Access. It is in SQL Server and Oracle.</a:t>
            </a:r>
          </a:p>
        </p:txBody>
      </p:sp>
    </p:spTree>
  </p:cSld>
  <p:clrMapOvr>
    <a:masterClrMapping/>
  </p:clrMapOvr>
  <p:transition advTm="57725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Inequality Join</a:t>
            </a:r>
          </a:p>
        </p:txBody>
      </p:sp>
      <p:sp>
        <p:nvSpPr>
          <p:cNvPr id="1108995" name="Rectangle 3"/>
          <p:cNvSpPr>
            <a:spLocks noChangeArrowheads="1"/>
          </p:cNvSpPr>
          <p:nvPr/>
        </p:nvSpPr>
        <p:spPr bwMode="auto">
          <a:xfrm>
            <a:off x="1447800" y="2917825"/>
            <a:ext cx="53657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AR(</a:t>
            </a:r>
            <a:r>
              <a:rPr lang="en-US" sz="1800" b="0" u="sng"/>
              <a:t>TransactionID</a:t>
            </a:r>
            <a:r>
              <a:rPr lang="en-US" sz="1800" b="0"/>
              <a:t>, CustomerID, Amount, DateDue)</a:t>
            </a:r>
          </a:p>
        </p:txBody>
      </p:sp>
      <p:sp>
        <p:nvSpPr>
          <p:cNvPr id="11089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990600"/>
            <a:ext cx="6705600" cy="1905000"/>
          </a:xfrm>
        </p:spPr>
        <p:txBody>
          <a:bodyPr/>
          <a:lstStyle/>
          <a:p>
            <a:pPr marL="342900" indent="-342900"/>
            <a:r>
              <a:rPr lang="en-US" sz="2000"/>
              <a:t>AccountsReceivable (“AR”)</a:t>
            </a:r>
          </a:p>
          <a:p>
            <a:pPr marL="342900" indent="-342900"/>
            <a:r>
              <a:rPr lang="en-US" sz="2000"/>
              <a:t>Categorize by Days Late</a:t>
            </a:r>
          </a:p>
          <a:p>
            <a:pPr marL="742950" lvl="1" indent="-285750"/>
            <a:r>
              <a:rPr lang="en-US" sz="2000"/>
              <a:t>30, 90, 120+</a:t>
            </a:r>
          </a:p>
          <a:p>
            <a:pPr marL="342900" indent="-342900"/>
            <a:r>
              <a:rPr lang="en-US" sz="2000"/>
              <a:t>Three queries?</a:t>
            </a:r>
          </a:p>
          <a:p>
            <a:pPr marL="342900" indent="-342900"/>
            <a:r>
              <a:rPr lang="en-US" sz="2000"/>
              <a:t>Better: JOIN to new table for business rules</a:t>
            </a:r>
          </a:p>
        </p:txBody>
      </p:sp>
      <p:sp>
        <p:nvSpPr>
          <p:cNvPr id="1108997" name="Rectangle 5"/>
          <p:cNvSpPr>
            <a:spLocks noChangeArrowheads="1"/>
          </p:cNvSpPr>
          <p:nvPr/>
        </p:nvSpPr>
        <p:spPr bwMode="auto">
          <a:xfrm>
            <a:off x="1447800" y="3298825"/>
            <a:ext cx="59626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LateCategory(</a:t>
            </a:r>
            <a:r>
              <a:rPr lang="en-US" sz="1800" b="0" u="sng"/>
              <a:t>Category</a:t>
            </a:r>
            <a:r>
              <a:rPr lang="en-US" sz="1800" b="0"/>
              <a:t>, MinDays, MaxDays, Charge, …)</a:t>
            </a:r>
          </a:p>
        </p:txBody>
      </p:sp>
      <p:sp>
        <p:nvSpPr>
          <p:cNvPr id="1108998" name="Text Box 6"/>
          <p:cNvSpPr txBox="1">
            <a:spLocks noChangeArrowheads="1"/>
          </p:cNvSpPr>
          <p:nvPr/>
        </p:nvSpPr>
        <p:spPr bwMode="auto">
          <a:xfrm>
            <a:off x="2971800" y="3733800"/>
            <a:ext cx="4495800" cy="915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tabLst>
                <a:tab pos="1719263" algn="r"/>
                <a:tab pos="2747963" algn="r"/>
                <a:tab pos="3711575" algn="r"/>
              </a:tabLst>
            </a:pPr>
            <a:r>
              <a:rPr lang="en-US" sz="1800" b="0">
                <a:solidFill>
                  <a:srgbClr val="009900"/>
                </a:solidFill>
              </a:rPr>
              <a:t>Month	30	90	3%</a:t>
            </a:r>
          </a:p>
          <a:p>
            <a:pPr algn="l">
              <a:tabLst>
                <a:tab pos="1719263" algn="r"/>
                <a:tab pos="2747963" algn="r"/>
                <a:tab pos="3711575" algn="r"/>
              </a:tabLst>
            </a:pPr>
            <a:r>
              <a:rPr lang="en-US" sz="1800" b="0">
                <a:solidFill>
                  <a:srgbClr val="009900"/>
                </a:solidFill>
              </a:rPr>
              <a:t>Quarter	90	120	5%</a:t>
            </a:r>
          </a:p>
          <a:p>
            <a:pPr algn="l">
              <a:tabLst>
                <a:tab pos="1719263" algn="r"/>
                <a:tab pos="2747963" algn="r"/>
                <a:tab pos="3711575" algn="r"/>
              </a:tabLst>
            </a:pPr>
            <a:r>
              <a:rPr lang="en-US" sz="1800" b="0">
                <a:solidFill>
                  <a:srgbClr val="009900"/>
                </a:solidFill>
              </a:rPr>
              <a:t>Overdue	120	9999	10%</a:t>
            </a:r>
          </a:p>
        </p:txBody>
      </p:sp>
      <p:sp>
        <p:nvSpPr>
          <p:cNvPr id="1108999" name="Rectangle 7"/>
          <p:cNvSpPr>
            <a:spLocks noChangeArrowheads="1"/>
          </p:cNvSpPr>
          <p:nvPr/>
        </p:nvSpPr>
        <p:spPr bwMode="auto">
          <a:xfrm>
            <a:off x="1371600" y="4694238"/>
            <a:ext cx="6507163" cy="1323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0"/>
              <a:t>SELECT *</a:t>
            </a:r>
          </a:p>
          <a:p>
            <a:pPr algn="l"/>
            <a:r>
              <a:rPr lang="en-US" b="0"/>
              <a:t>FROM AR INNER JOIN LateCategory</a:t>
            </a:r>
          </a:p>
          <a:p>
            <a:pPr algn="l"/>
            <a:r>
              <a:rPr lang="en-US" b="0"/>
              <a:t> ON ((Date() - AR.DateDue) &gt;= LateCategory.MinDays)</a:t>
            </a:r>
          </a:p>
          <a:p>
            <a:pPr algn="l"/>
            <a:r>
              <a:rPr lang="en-US" b="0"/>
              <a:t> AND ((Date() - AR.DateDue) &lt; LateCategory.MaxDays)</a:t>
            </a:r>
          </a:p>
        </p:txBody>
      </p:sp>
    </p:spTree>
  </p:cSld>
  <p:clrMapOvr>
    <a:masterClrMapping/>
  </p:clrMapOvr>
  <p:transition advTm="62694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SQL SELECT: REVIEW</a:t>
            </a:r>
          </a:p>
        </p:txBody>
      </p:sp>
      <p:sp>
        <p:nvSpPr>
          <p:cNvPr id="1111043" name="Text Box 3"/>
          <p:cNvSpPr txBox="1">
            <a:spLocks noChangeArrowheads="1"/>
          </p:cNvSpPr>
          <p:nvPr/>
        </p:nvSpPr>
        <p:spPr bwMode="auto">
          <a:xfrm>
            <a:off x="1219200" y="1143000"/>
            <a:ext cx="7772400" cy="31067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tabLst>
                <a:tab pos="5084763" algn="l"/>
              </a:tabLst>
            </a:pPr>
            <a:r>
              <a:rPr lang="en-US" sz="2200" b="0"/>
              <a:t>SELECT DISTINCT Table.Column {AS alias} , . . .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FROM Table/Query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INNER JOIN Table/Query ON T1.ColA = T2.ColB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WHERE (condition)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GROUP BY Column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HAVING (group condition)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ORDER BY Table.Column</a:t>
            </a:r>
          </a:p>
          <a:p>
            <a:pPr algn="l">
              <a:tabLst>
                <a:tab pos="5084763" algn="l"/>
              </a:tabLst>
            </a:pPr>
            <a:r>
              <a:rPr lang="en-US" sz="2200" b="0"/>
              <a:t>{ Union   second select }</a:t>
            </a:r>
          </a:p>
          <a:p>
            <a:pPr algn="l">
              <a:tabLst>
                <a:tab pos="5084763" algn="l"/>
              </a:tabLst>
            </a:pPr>
            <a:endParaRPr lang="en-US" sz="2200" b="0"/>
          </a:p>
        </p:txBody>
      </p:sp>
    </p:spTree>
  </p:cSld>
  <p:clrMapOvr>
    <a:masterClrMapping/>
  </p:clrMapOvr>
  <p:transition advTm="15859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SQL Mnemonic</a:t>
            </a:r>
          </a:p>
        </p:txBody>
      </p:sp>
      <p:sp>
        <p:nvSpPr>
          <p:cNvPr id="1113091" name="Text Box 3"/>
          <p:cNvSpPr txBox="1">
            <a:spLocks noChangeArrowheads="1"/>
          </p:cNvSpPr>
          <p:nvPr/>
        </p:nvSpPr>
        <p:spPr bwMode="auto">
          <a:xfrm>
            <a:off x="1676400" y="1524000"/>
            <a:ext cx="1905000" cy="284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/>
              <a:t>Someone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From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Ireland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Will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Grow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Horseradish and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Onions</a:t>
            </a:r>
          </a:p>
        </p:txBody>
      </p:sp>
      <p:sp>
        <p:nvSpPr>
          <p:cNvPr id="1113092" name="Text Box 4"/>
          <p:cNvSpPr txBox="1">
            <a:spLocks noChangeArrowheads="1"/>
          </p:cNvSpPr>
          <p:nvPr/>
        </p:nvSpPr>
        <p:spPr bwMode="auto">
          <a:xfrm>
            <a:off x="3733800" y="1524000"/>
            <a:ext cx="1600200" cy="284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/>
              <a:t>SELECT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FROM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INNER JOIN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WHERE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GROUP BY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HAVING</a:t>
            </a:r>
          </a:p>
          <a:p>
            <a:pPr algn="l">
              <a:spcBef>
                <a:spcPct val="50000"/>
              </a:spcBef>
            </a:pPr>
            <a:r>
              <a:rPr lang="en-US" sz="1800" b="0"/>
              <a:t>ORDER BY</a:t>
            </a:r>
          </a:p>
        </p:txBody>
      </p:sp>
      <p:sp>
        <p:nvSpPr>
          <p:cNvPr id="1113093" name="Text Box 5"/>
          <p:cNvSpPr txBox="1">
            <a:spLocks noChangeArrowheads="1"/>
          </p:cNvSpPr>
          <p:nvPr/>
        </p:nvSpPr>
        <p:spPr bwMode="auto">
          <a:xfrm>
            <a:off x="6324600" y="1676400"/>
            <a:ext cx="2286000" cy="2701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b="0">
                <a:solidFill>
                  <a:srgbClr val="008000"/>
                </a:solidFill>
              </a:rPr>
              <a:t>SQL is picky about putting the commands in the proper sequence.</a:t>
            </a:r>
          </a:p>
          <a:p>
            <a:pPr algn="l">
              <a:spcBef>
                <a:spcPct val="50000"/>
              </a:spcBef>
            </a:pPr>
            <a:r>
              <a:rPr lang="en-US" sz="1800" b="0">
                <a:solidFill>
                  <a:srgbClr val="008000"/>
                </a:solidFill>
              </a:rPr>
              <a:t>If you have to memorize the sequence, this mnemonic may be helpful.</a:t>
            </a:r>
          </a:p>
        </p:txBody>
      </p:sp>
    </p:spTree>
  </p:cSld>
  <p:clrMapOvr>
    <a:masterClrMapping/>
  </p:clrMapOvr>
  <p:transition advTm="15534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dirty="0"/>
              <a:t>Homework</a:t>
            </a:r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410200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800" dirty="0"/>
              <a:t>Study Chapter 5 pp 220-244 carefully using SQ3R</a:t>
            </a:r>
          </a:p>
          <a:p>
            <a:pPr marL="342900" indent="-342900">
              <a:lnSpc>
                <a:spcPct val="80000"/>
              </a:lnSpc>
            </a:pPr>
            <a:r>
              <a:rPr lang="en-US" sz="2800" dirty="0"/>
              <a:t>Use the Review Questions 1-8 on pp 251-252 to challenge yourselves. </a:t>
            </a:r>
          </a:p>
          <a:p>
            <a:pPr marL="342900" indent="-342900">
              <a:lnSpc>
                <a:spcPct val="80000"/>
              </a:lnSpc>
            </a:pPr>
            <a:r>
              <a:rPr lang="en-US" sz="2800" dirty="0"/>
              <a:t>Recommended exercises: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2800" dirty="0"/>
              <a:t>Sally’s Pets: previous classes completed all 25 of these exercises within two weeks and sweated blood to do so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2800" dirty="0"/>
              <a:t>You can tackle them without pressure. Do at least the first 10 to apply the theory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2800" i="1" dirty="0"/>
              <a:t>USE THE SQL INTERPRETER IN MS-ACCESS TO TEST ALL YOUR QUERIES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2800" i="1" dirty="0"/>
              <a:t>Solutions will be distributed after the Spring Break.</a:t>
            </a:r>
          </a:p>
        </p:txBody>
      </p:sp>
    </p:spTree>
  </p:cSld>
  <p:clrMapOvr>
    <a:masterClrMapping/>
  </p:clrMapOvr>
  <p:transition advTm="1781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DISCUSSION</a:t>
            </a:r>
          </a:p>
        </p:txBody>
      </p:sp>
    </p:spTree>
  </p:cSld>
  <p:clrMapOvr>
    <a:masterClrMapping/>
  </p:clrMapOvr>
  <p:transition advTm="3344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Tables</a:t>
            </a:r>
          </a:p>
        </p:txBody>
      </p:sp>
      <p:graphicFrame>
        <p:nvGraphicFramePr>
          <p:cNvPr id="1057795" name="Object 3"/>
          <p:cNvGraphicFramePr>
            <a:graphicFrameLocks noChangeAspect="1"/>
          </p:cNvGraphicFramePr>
          <p:nvPr/>
        </p:nvGraphicFramePr>
        <p:xfrm>
          <a:off x="152400" y="838200"/>
          <a:ext cx="8839200" cy="574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53720" imgH="3607200" progId="Word.Document.8">
                  <p:embed/>
                </p:oleObj>
              </mc:Choice>
              <mc:Fallback>
                <p:oleObj name="Document" r:id="rId3" imgW="5553720" imgH="3607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8839200" cy="574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11912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Harder Questions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3511550" cy="3098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How many cats are “in-stock” on 10/1/04?</a:t>
            </a:r>
          </a:p>
          <a:p>
            <a:pPr marL="342900" indent="-342900"/>
            <a:r>
              <a:rPr lang="en-US" sz="2000"/>
              <a:t>Which cats sold for more than the average price?</a:t>
            </a:r>
          </a:p>
          <a:p>
            <a:pPr marL="342900" indent="-342900"/>
            <a:r>
              <a:rPr lang="en-US" sz="2000"/>
              <a:t>Which animals sold for more than the average price of animals in their category?</a:t>
            </a:r>
          </a:p>
          <a:p>
            <a:pPr marL="342900" indent="-342900"/>
            <a:r>
              <a:rPr lang="en-US" sz="2000"/>
              <a:t>Which animals have </a:t>
            </a:r>
            <a:r>
              <a:rPr lang="en-US" sz="2000" i="1"/>
              <a:t>not</a:t>
            </a:r>
            <a:r>
              <a:rPr lang="en-US" sz="2000"/>
              <a:t> been sold?</a:t>
            </a:r>
          </a:p>
        </p:txBody>
      </p:sp>
      <p:sp>
        <p:nvSpPr>
          <p:cNvPr id="1061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676400"/>
            <a:ext cx="3511550" cy="3098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Which customers (who bought something at least once) did </a:t>
            </a:r>
            <a:r>
              <a:rPr lang="en-US" sz="2000" i="1"/>
              <a:t>not</a:t>
            </a:r>
            <a:r>
              <a:rPr lang="en-US" sz="2000"/>
              <a:t> buy anything between 11/1/04 and 12/31/04?</a:t>
            </a:r>
          </a:p>
          <a:p>
            <a:pPr marL="342900" indent="-342900"/>
            <a:r>
              <a:rPr lang="en-US" sz="2000"/>
              <a:t>Which customers who bought Dogs also bought products for Cats (at any time)?</a:t>
            </a:r>
          </a:p>
        </p:txBody>
      </p:sp>
    </p:spTree>
  </p:cSld>
  <p:clrMapOvr>
    <a:masterClrMapping/>
  </p:clrMapOvr>
  <p:transition advTm="57539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Sub-query for Calculation</a:t>
            </a:r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2788" y="990600"/>
            <a:ext cx="7718425" cy="13716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Which cats sold for more than the average sale price of cats?</a:t>
            </a:r>
          </a:p>
          <a:p>
            <a:pPr marL="742950" lvl="1" indent="-285750"/>
            <a:r>
              <a:rPr lang="en-US" sz="2000"/>
              <a:t>Assume we know the average price is $170.</a:t>
            </a:r>
          </a:p>
          <a:p>
            <a:pPr marL="742950" lvl="1" indent="-285750"/>
            <a:r>
              <a:rPr lang="en-US" sz="2000"/>
              <a:t>Usually we need to compute it first.</a:t>
            </a:r>
          </a:p>
        </p:txBody>
      </p:sp>
      <p:sp>
        <p:nvSpPr>
          <p:cNvPr id="1063940" name="Rectangle 4"/>
          <p:cNvSpPr>
            <a:spLocks noChangeArrowheads="1"/>
          </p:cNvSpPr>
          <p:nvPr/>
        </p:nvSpPr>
        <p:spPr bwMode="auto">
          <a:xfrm>
            <a:off x="685800" y="2438400"/>
            <a:ext cx="6824663" cy="132715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600">
                <a:solidFill>
                  <a:srgbClr val="0000FF"/>
                </a:solidFill>
              </a:rPr>
              <a:t>SELECT SaleAnimal.AnimalID, Animal.Category, SaleAnimal.SalePrice</a:t>
            </a:r>
          </a:p>
          <a:p>
            <a:pPr algn="l"/>
            <a:r>
              <a:rPr lang="en-US" sz="1600">
                <a:solidFill>
                  <a:srgbClr val="0000FF"/>
                </a:solidFill>
              </a:rPr>
              <a:t>FROM Animal</a:t>
            </a:r>
          </a:p>
          <a:p>
            <a:pPr algn="l"/>
            <a:r>
              <a:rPr lang="en-US" sz="1600">
                <a:solidFill>
                  <a:srgbClr val="0000FF"/>
                </a:solidFill>
              </a:rPr>
              <a:t>INNER JOIN SaleAnimal ON Animal.AnimalID = SaleAnimal.AnimalID</a:t>
            </a:r>
          </a:p>
          <a:p>
            <a:pPr algn="l"/>
            <a:r>
              <a:rPr lang="en-US" sz="1600">
                <a:solidFill>
                  <a:srgbClr val="0000FF"/>
                </a:solidFill>
              </a:rPr>
              <a:t>WHERE ((Animal.Category=‘Cat’) AND (SaleAnimal.SalePrice&gt;</a:t>
            </a:r>
            <a:r>
              <a:rPr lang="en-US" sz="1600">
                <a:solidFill>
                  <a:srgbClr val="FF0066"/>
                </a:solidFill>
              </a:rPr>
              <a:t>170</a:t>
            </a:r>
            <a:r>
              <a:rPr lang="en-US" sz="1600">
                <a:solidFill>
                  <a:srgbClr val="0000FF"/>
                </a:solidFill>
              </a:rPr>
              <a:t>));</a:t>
            </a:r>
          </a:p>
        </p:txBody>
      </p:sp>
      <p:sp>
        <p:nvSpPr>
          <p:cNvPr id="1063941" name="Rectangle 5"/>
          <p:cNvSpPr>
            <a:spLocks noChangeArrowheads="1"/>
          </p:cNvSpPr>
          <p:nvPr/>
        </p:nvSpPr>
        <p:spPr bwMode="auto">
          <a:xfrm>
            <a:off x="685800" y="3886200"/>
            <a:ext cx="7378700" cy="254952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SELECT SaleAnimal.AnimalID, Animal.Category, SaleAnimal.SalePrice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FROM Animal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INNER JOIN SaleAnimal ON Animal.AnimalID = SaleAnimal.AnimalID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WHERE ((Animal.Category=‘Cat’) AND (SaleAnimal.SalePrice&gt;</a:t>
            </a:r>
            <a:endParaRPr lang="en-US" sz="1600">
              <a:solidFill>
                <a:srgbClr val="006633"/>
              </a:solidFill>
            </a:endParaRP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chemeClr val="tx2"/>
                </a:solidFill>
              </a:rPr>
              <a:t>    (	SELECT AVG(SalePrice)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chemeClr val="tx2"/>
                </a:solidFill>
              </a:rPr>
              <a:t>	FROM Animal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chemeClr val="tx2"/>
                </a:solidFill>
              </a:rPr>
              <a:t>	INNER JOIN SaleAnimal ON Animal.AnimalID = SaleAnimal.AnimalID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chemeClr val="tx2"/>
                </a:solidFill>
              </a:rPr>
              <a:t>	WHERE (Animal.Category=‘Cat’)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chemeClr val="tx2"/>
                </a:solidFill>
              </a:rPr>
              <a:t>    )</a:t>
            </a:r>
            <a:r>
              <a:rPr lang="en-US" sz="1600">
                <a:solidFill>
                  <a:srgbClr val="006633"/>
                </a:solidFill>
              </a:rPr>
              <a:t> 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  )   );</a:t>
            </a:r>
          </a:p>
        </p:txBody>
      </p:sp>
      <p:sp>
        <p:nvSpPr>
          <p:cNvPr id="1063942" name="Arc 6"/>
          <p:cNvSpPr>
            <a:spLocks/>
          </p:cNvSpPr>
          <p:nvPr/>
        </p:nvSpPr>
        <p:spPr bwMode="auto">
          <a:xfrm>
            <a:off x="4427538" y="3606800"/>
            <a:ext cx="2368550" cy="1687513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97 w 21597"/>
              <a:gd name="T1" fmla="*/ 346 h 21600"/>
              <a:gd name="T2" fmla="*/ 0 w 21597"/>
              <a:gd name="T3" fmla="*/ 21600 h 21600"/>
              <a:gd name="T4" fmla="*/ 0 w 2159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7" h="21600" fill="none" extrusionOk="0">
                <a:moveTo>
                  <a:pt x="21597" y="346"/>
                </a:moveTo>
                <a:cubicBezTo>
                  <a:pt x="21408" y="12138"/>
                  <a:pt x="11794" y="21599"/>
                  <a:pt x="0" y="21600"/>
                </a:cubicBezTo>
              </a:path>
              <a:path w="21597" h="21600" stroke="0" extrusionOk="0">
                <a:moveTo>
                  <a:pt x="21597" y="346"/>
                </a:moveTo>
                <a:cubicBezTo>
                  <a:pt x="21408" y="12138"/>
                  <a:pt x="11794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Tm="11103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Query Sets (IN)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5781675"/>
            <a:ext cx="7092950" cy="542925"/>
          </a:xfrm>
          <a:noFill/>
          <a:ln/>
        </p:spPr>
        <p:txBody>
          <a:bodyPr lIns="92075" tIns="46038" rIns="92075" bIns="46038"/>
          <a:lstStyle/>
          <a:p>
            <a:pPr marL="0" indent="0">
              <a:buFont typeface="Wingdings" pitchFamily="2" charset="2"/>
              <a:buNone/>
            </a:pPr>
            <a:r>
              <a:rPr lang="en-US" sz="2000"/>
              <a:t>List all customers (Name) who purchased one of the following items:  1, 2, 30, 32, 33.</a:t>
            </a:r>
          </a:p>
        </p:txBody>
      </p:sp>
      <p:sp>
        <p:nvSpPr>
          <p:cNvPr id="1065988" name="Rectangle 4"/>
          <p:cNvSpPr>
            <a:spLocks noChangeArrowheads="1"/>
          </p:cNvSpPr>
          <p:nvPr/>
        </p:nvSpPr>
        <p:spPr bwMode="auto">
          <a:xfrm>
            <a:off x="384175" y="1519238"/>
            <a:ext cx="8064500" cy="132715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 Customer.LastName, Customer.FirstName, SaleItem.ItemID</a:t>
            </a:r>
          </a:p>
          <a:p>
            <a:pPr algn="l"/>
            <a:r>
              <a:rPr lang="en-US" sz="1600"/>
              <a:t>FROM (Customer INNER JOIN Sale ON Customer.CustomerID = Sale.CustomerID)</a:t>
            </a:r>
          </a:p>
          <a:p>
            <a:pPr algn="l"/>
            <a:r>
              <a:rPr lang="en-US" sz="1600"/>
              <a:t>   INNER JOIN SaleItem ON Sale.SaleID = SaleItem.SaleID</a:t>
            </a:r>
          </a:p>
          <a:p>
            <a:pPr algn="l"/>
            <a:r>
              <a:rPr lang="en-US" sz="1600"/>
              <a:t>WHERE (SaleItem.ItemID In (</a:t>
            </a:r>
            <a:r>
              <a:rPr lang="en-US" sz="1600">
                <a:solidFill>
                  <a:srgbClr val="CC0000"/>
                </a:solidFill>
              </a:rPr>
              <a:t>1,2,30,32,33</a:t>
            </a:r>
            <a:r>
              <a:rPr lang="en-US" sz="1600"/>
              <a:t>))</a:t>
            </a:r>
          </a:p>
          <a:p>
            <a:pPr algn="l"/>
            <a:r>
              <a:rPr lang="en-US" sz="1600"/>
              <a:t>ORDER BY Customer.LastName, Customer.FirstName;</a:t>
            </a:r>
          </a:p>
        </p:txBody>
      </p:sp>
      <p:sp>
        <p:nvSpPr>
          <p:cNvPr id="1065990" name="Rectangle 6"/>
          <p:cNvSpPr>
            <a:spLocks noChangeArrowheads="1"/>
          </p:cNvSpPr>
          <p:nvPr/>
        </p:nvSpPr>
        <p:spPr bwMode="auto">
          <a:xfrm>
            <a:off x="3962400" y="3124200"/>
            <a:ext cx="11461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SaleID</a:t>
            </a:r>
          </a:p>
          <a:p>
            <a:pPr algn="l"/>
            <a:r>
              <a:rPr lang="en-US" sz="1400" b="0"/>
              <a:t>SaleDate</a:t>
            </a:r>
          </a:p>
          <a:p>
            <a:pPr algn="l"/>
            <a:r>
              <a:rPr lang="en-US" sz="1400" b="0"/>
              <a:t>EmployeeID</a:t>
            </a:r>
          </a:p>
          <a:p>
            <a:pPr algn="l"/>
            <a:r>
              <a:rPr lang="en-US" sz="1400" b="0"/>
              <a:t>CustomerID</a:t>
            </a:r>
          </a:p>
        </p:txBody>
      </p:sp>
      <p:graphicFrame>
        <p:nvGraphicFramePr>
          <p:cNvPr id="1066040" name="Group 56"/>
          <p:cNvGraphicFramePr>
            <a:graphicFrameLocks noGrp="1"/>
          </p:cNvGraphicFramePr>
          <p:nvPr/>
        </p:nvGraphicFramePr>
        <p:xfrm>
          <a:off x="1711325" y="4191000"/>
          <a:ext cx="5721350" cy="1492631"/>
        </p:xfrm>
        <a:graphic>
          <a:graphicData uri="http://schemas.openxmlformats.org/drawingml/2006/table">
            <a:tbl>
              <a:tblPr/>
              <a:tblGrid>
                <a:gridCol w="107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ItemID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(1,2,30,32,33)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66029" name="Rectangle 45"/>
          <p:cNvSpPr>
            <a:spLocks noChangeArrowheads="1"/>
          </p:cNvSpPr>
          <p:nvPr/>
        </p:nvSpPr>
        <p:spPr bwMode="auto">
          <a:xfrm>
            <a:off x="1752600" y="3124200"/>
            <a:ext cx="12223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CustomerID</a:t>
            </a:r>
          </a:p>
          <a:p>
            <a:pPr algn="l"/>
            <a:r>
              <a:rPr lang="en-US" sz="1400" b="0"/>
              <a:t>Phone</a:t>
            </a:r>
          </a:p>
          <a:p>
            <a:pPr algn="l"/>
            <a:r>
              <a:rPr lang="en-US" sz="1400" b="0"/>
              <a:t>FirstName</a:t>
            </a:r>
          </a:p>
          <a:p>
            <a:pPr algn="l"/>
            <a:r>
              <a:rPr lang="en-US" sz="1400" b="0"/>
              <a:t>LastName</a:t>
            </a:r>
          </a:p>
        </p:txBody>
      </p:sp>
      <p:sp>
        <p:nvSpPr>
          <p:cNvPr id="1066030" name="Rectangle 46"/>
          <p:cNvSpPr>
            <a:spLocks noChangeArrowheads="1"/>
          </p:cNvSpPr>
          <p:nvPr/>
        </p:nvSpPr>
        <p:spPr bwMode="auto">
          <a:xfrm>
            <a:off x="3962400" y="2895600"/>
            <a:ext cx="1146175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Sale</a:t>
            </a:r>
          </a:p>
        </p:txBody>
      </p:sp>
      <p:sp>
        <p:nvSpPr>
          <p:cNvPr id="1066031" name="Rectangle 47"/>
          <p:cNvSpPr>
            <a:spLocks noChangeArrowheads="1"/>
          </p:cNvSpPr>
          <p:nvPr/>
        </p:nvSpPr>
        <p:spPr bwMode="auto">
          <a:xfrm>
            <a:off x="1755775" y="2895600"/>
            <a:ext cx="1219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Customer</a:t>
            </a:r>
          </a:p>
        </p:txBody>
      </p:sp>
      <p:sp>
        <p:nvSpPr>
          <p:cNvPr id="1066032" name="Rectangle 48"/>
          <p:cNvSpPr>
            <a:spLocks noChangeArrowheads="1"/>
          </p:cNvSpPr>
          <p:nvPr/>
        </p:nvSpPr>
        <p:spPr bwMode="auto">
          <a:xfrm>
            <a:off x="6096000" y="3124200"/>
            <a:ext cx="11461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 b="0"/>
              <a:t>SaleID</a:t>
            </a:r>
          </a:p>
          <a:p>
            <a:pPr algn="l"/>
            <a:r>
              <a:rPr lang="en-US" sz="1400" b="0"/>
              <a:t>ItemID</a:t>
            </a:r>
          </a:p>
          <a:p>
            <a:pPr algn="l"/>
            <a:r>
              <a:rPr lang="en-US" sz="1400" b="0"/>
              <a:t>Quantity</a:t>
            </a:r>
          </a:p>
          <a:p>
            <a:pPr algn="l"/>
            <a:r>
              <a:rPr lang="en-US" sz="1400" b="0"/>
              <a:t>SalePrice</a:t>
            </a:r>
          </a:p>
        </p:txBody>
      </p:sp>
      <p:sp>
        <p:nvSpPr>
          <p:cNvPr id="1066033" name="Rectangle 49"/>
          <p:cNvSpPr>
            <a:spLocks noChangeArrowheads="1"/>
          </p:cNvSpPr>
          <p:nvPr/>
        </p:nvSpPr>
        <p:spPr bwMode="auto">
          <a:xfrm>
            <a:off x="6099175" y="2895600"/>
            <a:ext cx="11430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 b="0"/>
              <a:t>SaleItem</a:t>
            </a:r>
          </a:p>
        </p:txBody>
      </p:sp>
      <p:sp>
        <p:nvSpPr>
          <p:cNvPr id="1066034" name="Freeform 50"/>
          <p:cNvSpPr>
            <a:spLocks/>
          </p:cNvSpPr>
          <p:nvPr/>
        </p:nvSpPr>
        <p:spPr bwMode="auto">
          <a:xfrm>
            <a:off x="2971800" y="3276600"/>
            <a:ext cx="990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480" y="432"/>
              </a:cxn>
              <a:cxn ang="0">
                <a:pos x="624" y="432"/>
              </a:cxn>
            </a:cxnLst>
            <a:rect l="0" t="0" r="r" b="b"/>
            <a:pathLst>
              <a:path w="624" h="432">
                <a:moveTo>
                  <a:pt x="0" y="0"/>
                </a:moveTo>
                <a:lnTo>
                  <a:pt x="144" y="0"/>
                </a:lnTo>
                <a:lnTo>
                  <a:pt x="480" y="432"/>
                </a:lnTo>
                <a:lnTo>
                  <a:pt x="624" y="432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66035" name="Line 51"/>
          <p:cNvSpPr>
            <a:spLocks noChangeShapeType="1"/>
          </p:cNvSpPr>
          <p:nvPr/>
        </p:nvSpPr>
        <p:spPr bwMode="auto">
          <a:xfrm>
            <a:off x="5105400" y="3276600"/>
            <a:ext cx="990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43607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Using IN with a Sub-query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7005638" cy="5207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List all customers who bought items for cats.</a:t>
            </a:r>
          </a:p>
        </p:txBody>
      </p:sp>
      <p:sp>
        <p:nvSpPr>
          <p:cNvPr id="1068036" name="Rectangle 4"/>
          <p:cNvSpPr>
            <a:spLocks noChangeArrowheads="1"/>
          </p:cNvSpPr>
          <p:nvPr/>
        </p:nvSpPr>
        <p:spPr bwMode="auto">
          <a:xfrm>
            <a:off x="1525588" y="2084388"/>
            <a:ext cx="6799262" cy="1816100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SELECT Customer.LastName, Customer.FirstName, SaleItem.ItemID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FROM (Customer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	INNER JOIN Sale ON Customer.CustomerID = Sale.CustomerID)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	INNER JOIN SaleItem ON Sale.SaleID = SaleItem.SaleID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WHERE (SaleItem.ItemID In</a:t>
            </a: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chemeClr val="tx2"/>
                </a:solidFill>
              </a:rPr>
              <a:t>	(SELECT ItemID FROM Merchandise WHERE Category=‘Cat’)</a:t>
            </a:r>
            <a:endParaRPr lang="en-US" sz="1600">
              <a:solidFill>
                <a:srgbClr val="0000FF"/>
              </a:solidFill>
            </a:endParaRPr>
          </a:p>
          <a:p>
            <a:pPr algn="l">
              <a:tabLst>
                <a:tab pos="463550" algn="l"/>
              </a:tabLst>
            </a:pPr>
            <a:r>
              <a:rPr lang="en-US" sz="1600">
                <a:solidFill>
                  <a:srgbClr val="0000FF"/>
                </a:solidFill>
              </a:rPr>
              <a:t>	);</a:t>
            </a:r>
          </a:p>
        </p:txBody>
      </p:sp>
    </p:spTree>
  </p:cSld>
  <p:clrMapOvr>
    <a:masterClrMapping/>
  </p:clrMapOvr>
  <p:transition advTm="51386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848600" cy="762000"/>
          </a:xfrm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SubQuery (IN:  Look up a Set)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5943600"/>
            <a:ext cx="8305800" cy="762000"/>
          </a:xfrm>
          <a:noFill/>
          <a:ln/>
        </p:spPr>
        <p:txBody>
          <a:bodyPr lIns="92075" tIns="46038" rIns="92075" bIns="46038"/>
          <a:lstStyle/>
          <a:p>
            <a:pPr marL="0" indent="0">
              <a:buFont typeface="Wingdings" pitchFamily="2" charset="2"/>
              <a:buNone/>
            </a:pPr>
            <a:r>
              <a:rPr lang="en-US" sz="2000"/>
              <a:t>List all of the customers who bought something in March and who also bought something in May.  (Two tests on the same data!)</a:t>
            </a:r>
          </a:p>
        </p:txBody>
      </p:sp>
      <p:sp>
        <p:nvSpPr>
          <p:cNvPr id="10700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2667000"/>
            <a:ext cx="2590800" cy="1225550"/>
          </a:xfrm>
          <a:solidFill>
            <a:srgbClr val="FFCC66"/>
          </a:solidFill>
          <a:ln cap="flat">
            <a:solidFill>
              <a:srgbClr val="009900"/>
            </a:solidFill>
          </a:ln>
        </p:spPr>
        <p:txBody>
          <a:bodyPr lIns="92075" tIns="46038" rIns="92075" bIns="46038"/>
          <a:lstStyle/>
          <a:p>
            <a:pPr marL="342900" indent="-342900">
              <a:spcBef>
                <a:spcPct val="0"/>
              </a:spcBef>
              <a:buFont typeface="Wingdings" pitchFamily="2" charset="2"/>
              <a:buNone/>
              <a:tabLst>
                <a:tab pos="1541463" algn="l"/>
              </a:tabLst>
            </a:pPr>
            <a:r>
              <a:rPr lang="en-US" sz="1600" b="0">
                <a:solidFill>
                  <a:srgbClr val="009900"/>
                </a:solidFill>
              </a:rPr>
              <a:t>LastName	First</a:t>
            </a:r>
            <a:endParaRPr lang="en-US" sz="1600">
              <a:solidFill>
                <a:srgbClr val="009900"/>
              </a:solidFill>
            </a:endParaRPr>
          </a:p>
          <a:p>
            <a:pPr marL="342900" indent="-342900">
              <a:spcBef>
                <a:spcPct val="0"/>
              </a:spcBef>
              <a:buFont typeface="Wingdings" pitchFamily="2" charset="2"/>
              <a:buNone/>
              <a:tabLst>
                <a:tab pos="1541463" algn="l"/>
              </a:tabLst>
            </a:pPr>
            <a:r>
              <a:rPr lang="en-US" sz="1600">
                <a:solidFill>
                  <a:srgbClr val="009900"/>
                </a:solidFill>
              </a:rPr>
              <a:t>Adkins	Inga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None/>
              <a:tabLst>
                <a:tab pos="1541463" algn="l"/>
              </a:tabLst>
            </a:pPr>
            <a:r>
              <a:rPr lang="en-US" sz="1600">
                <a:solidFill>
                  <a:srgbClr val="009900"/>
                </a:solidFill>
              </a:rPr>
              <a:t>McCain	Sam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None/>
              <a:tabLst>
                <a:tab pos="1541463" algn="l"/>
              </a:tabLst>
            </a:pPr>
            <a:r>
              <a:rPr lang="en-US" sz="1600">
                <a:solidFill>
                  <a:srgbClr val="009900"/>
                </a:solidFill>
              </a:rPr>
              <a:t>Grimes	Earl</a:t>
            </a:r>
          </a:p>
        </p:txBody>
      </p:sp>
      <p:sp>
        <p:nvSpPr>
          <p:cNvPr id="1070085" name="Rectangle 5"/>
          <p:cNvSpPr>
            <a:spLocks noChangeArrowheads="1"/>
          </p:cNvSpPr>
          <p:nvPr/>
        </p:nvSpPr>
        <p:spPr bwMode="auto">
          <a:xfrm>
            <a:off x="533400" y="914400"/>
            <a:ext cx="7927975" cy="157162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600"/>
              <a:t>SELECT Customer.LastName, Customer.FirstName</a:t>
            </a:r>
          </a:p>
          <a:p>
            <a:pPr algn="l"/>
            <a:r>
              <a:rPr lang="en-US" sz="1600"/>
              <a:t>FROM Customer INNER JOIN Sale ON Customer.CustomerID = Sale.CustomerID</a:t>
            </a:r>
          </a:p>
          <a:p>
            <a:pPr algn="l"/>
            <a:r>
              <a:rPr lang="en-US" sz="1600"/>
              <a:t>WHERE ((Month([SaleDate])=3)) And Customer.CustomerID In</a:t>
            </a:r>
          </a:p>
          <a:p>
            <a:pPr algn="l"/>
            <a:r>
              <a:rPr lang="en-US" sz="1600"/>
              <a:t>   (SELECT CustomerID</a:t>
            </a:r>
          </a:p>
          <a:p>
            <a:pPr algn="l"/>
            <a:r>
              <a:rPr lang="en-US" sz="1600"/>
              <a:t>    FROM Sale</a:t>
            </a:r>
          </a:p>
          <a:p>
            <a:pPr algn="l"/>
            <a:r>
              <a:rPr lang="en-US" sz="1600"/>
              <a:t>    WHERE (Month([SaleDate])=5) );</a:t>
            </a:r>
          </a:p>
        </p:txBody>
      </p:sp>
      <p:sp>
        <p:nvSpPr>
          <p:cNvPr id="1070087" name="Rectangle 7"/>
          <p:cNvSpPr>
            <a:spLocks noChangeArrowheads="1"/>
          </p:cNvSpPr>
          <p:nvPr/>
        </p:nvSpPr>
        <p:spPr bwMode="auto">
          <a:xfrm>
            <a:off x="3959225" y="2971800"/>
            <a:ext cx="11461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/>
              <a:t>SaleID</a:t>
            </a:r>
          </a:p>
          <a:p>
            <a:pPr algn="l"/>
            <a:r>
              <a:rPr lang="en-US" sz="1400"/>
              <a:t>SaleDate</a:t>
            </a:r>
          </a:p>
          <a:p>
            <a:pPr algn="l"/>
            <a:r>
              <a:rPr lang="en-US" sz="1400"/>
              <a:t>EmployeeID</a:t>
            </a:r>
          </a:p>
          <a:p>
            <a:pPr algn="l"/>
            <a:r>
              <a:rPr lang="en-US" sz="1400"/>
              <a:t>CustomerID</a:t>
            </a:r>
          </a:p>
        </p:txBody>
      </p:sp>
      <p:graphicFrame>
        <p:nvGraphicFramePr>
          <p:cNvPr id="1070145" name="Group 65"/>
          <p:cNvGraphicFramePr>
            <a:graphicFrameLocks noGrp="1"/>
          </p:cNvGraphicFramePr>
          <p:nvPr/>
        </p:nvGraphicFramePr>
        <p:xfrm>
          <a:off x="381000" y="4114800"/>
          <a:ext cx="8305800" cy="1684655"/>
        </p:xfrm>
        <a:graphic>
          <a:graphicData uri="http://schemas.openxmlformats.org/drawingml/2006/table">
            <a:tbl>
              <a:tblPr/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LastName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FirstName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Month(SaleDate)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Ascending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(SELECT CustomerID FROM State WHERE (Month(SaleDate)=5)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70134" name="Rectangle 54"/>
          <p:cNvSpPr>
            <a:spLocks noChangeArrowheads="1"/>
          </p:cNvSpPr>
          <p:nvPr/>
        </p:nvSpPr>
        <p:spPr bwMode="auto">
          <a:xfrm>
            <a:off x="1749425" y="2971800"/>
            <a:ext cx="1222375" cy="990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sz="1400"/>
              <a:t>CustomerID</a:t>
            </a:r>
          </a:p>
          <a:p>
            <a:pPr algn="l"/>
            <a:r>
              <a:rPr lang="en-US" sz="1400"/>
              <a:t>Phone</a:t>
            </a:r>
          </a:p>
          <a:p>
            <a:pPr algn="l"/>
            <a:r>
              <a:rPr lang="en-US" sz="1400"/>
              <a:t>FirstName</a:t>
            </a:r>
          </a:p>
          <a:p>
            <a:pPr algn="l"/>
            <a:r>
              <a:rPr lang="en-US" sz="1400"/>
              <a:t>LastName</a:t>
            </a:r>
          </a:p>
        </p:txBody>
      </p:sp>
      <p:sp>
        <p:nvSpPr>
          <p:cNvPr id="1070135" name="Rectangle 55"/>
          <p:cNvSpPr>
            <a:spLocks noChangeArrowheads="1"/>
          </p:cNvSpPr>
          <p:nvPr/>
        </p:nvSpPr>
        <p:spPr bwMode="auto">
          <a:xfrm>
            <a:off x="3959225" y="2743200"/>
            <a:ext cx="1146175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/>
              <a:t>Sale</a:t>
            </a:r>
          </a:p>
        </p:txBody>
      </p:sp>
      <p:sp>
        <p:nvSpPr>
          <p:cNvPr id="1070136" name="Rectangle 56"/>
          <p:cNvSpPr>
            <a:spLocks noChangeArrowheads="1"/>
          </p:cNvSpPr>
          <p:nvPr/>
        </p:nvSpPr>
        <p:spPr bwMode="auto">
          <a:xfrm>
            <a:off x="1752600" y="2743200"/>
            <a:ext cx="1219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sz="1800"/>
              <a:t>Customer</a:t>
            </a:r>
          </a:p>
        </p:txBody>
      </p:sp>
      <p:sp>
        <p:nvSpPr>
          <p:cNvPr id="1070137" name="Freeform 57"/>
          <p:cNvSpPr>
            <a:spLocks/>
          </p:cNvSpPr>
          <p:nvPr/>
        </p:nvSpPr>
        <p:spPr bwMode="auto">
          <a:xfrm>
            <a:off x="2968625" y="3124200"/>
            <a:ext cx="9906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0"/>
              </a:cxn>
              <a:cxn ang="0">
                <a:pos x="480" y="432"/>
              </a:cxn>
              <a:cxn ang="0">
                <a:pos x="624" y="432"/>
              </a:cxn>
            </a:cxnLst>
            <a:rect l="0" t="0" r="r" b="b"/>
            <a:pathLst>
              <a:path w="624" h="432">
                <a:moveTo>
                  <a:pt x="0" y="0"/>
                </a:moveTo>
                <a:lnTo>
                  <a:pt x="144" y="0"/>
                </a:lnTo>
                <a:lnTo>
                  <a:pt x="480" y="432"/>
                </a:lnTo>
                <a:lnTo>
                  <a:pt x="624" y="432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70867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SubQuery (ANY, ALL)</a:t>
            </a: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25525" y="4953000"/>
            <a:ext cx="7092950" cy="15240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>
                <a:solidFill>
                  <a:srgbClr val="CC0000"/>
                </a:solidFill>
              </a:rPr>
              <a:t>Any</a:t>
            </a:r>
            <a:r>
              <a:rPr lang="en-US" sz="1800"/>
              <a:t>:  value is compared to each item in the list.  If it is True for any of the items, the statement is evaluated to True.</a:t>
            </a:r>
          </a:p>
          <a:p>
            <a:pPr marL="342900" indent="-342900"/>
            <a:r>
              <a:rPr lang="en-US" sz="1800">
                <a:solidFill>
                  <a:srgbClr val="CC0000"/>
                </a:solidFill>
              </a:rPr>
              <a:t>All</a:t>
            </a:r>
            <a:r>
              <a:rPr lang="en-US" sz="1800"/>
              <a:t>:  value is compared to each item in the list.  If it is True for every item in the list, the statement is evaluated to True (much more restrictive than </a:t>
            </a:r>
            <a:r>
              <a:rPr lang="en-US" sz="1800" i="1"/>
              <a:t>any)</a:t>
            </a:r>
            <a:r>
              <a:rPr lang="en-US" sz="1800"/>
              <a:t>.</a:t>
            </a:r>
          </a:p>
        </p:txBody>
      </p:sp>
      <p:sp>
        <p:nvSpPr>
          <p:cNvPr id="1072132" name="Rectangle 4"/>
          <p:cNvSpPr>
            <a:spLocks noChangeArrowheads="1"/>
          </p:cNvSpPr>
          <p:nvPr/>
        </p:nvSpPr>
        <p:spPr bwMode="auto">
          <a:xfrm>
            <a:off x="339725" y="2244725"/>
            <a:ext cx="7708900" cy="2549525"/>
          </a:xfrm>
          <a:prstGeom prst="rect">
            <a:avLst/>
          </a:prstGeom>
          <a:solidFill>
            <a:srgbClr val="FFCC66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600"/>
              <a:t>SELECT Animal.AnimalID, Name, SalePrice, ListPrice</a:t>
            </a:r>
          </a:p>
          <a:p>
            <a:pPr algn="l"/>
            <a:r>
              <a:rPr lang="en-US" sz="1600"/>
              <a:t>FROM Animal </a:t>
            </a:r>
          </a:p>
          <a:p>
            <a:pPr algn="l"/>
            <a:r>
              <a:rPr lang="en-US" sz="1600"/>
              <a:t>INNER JOIN SaleAnimal ON Animal.AnimalID = SaleAnimal.AnimalID</a:t>
            </a:r>
          </a:p>
          <a:p>
            <a:pPr algn="l"/>
            <a:r>
              <a:rPr lang="en-US" sz="1600"/>
              <a:t>WHERE ((SalePrice &gt; </a:t>
            </a:r>
            <a:r>
              <a:rPr lang="en-US" sz="1600">
                <a:solidFill>
                  <a:srgbClr val="CC0000"/>
                </a:solidFill>
              </a:rPr>
              <a:t>Any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   (SELECT ListPrice</a:t>
            </a:r>
          </a:p>
          <a:p>
            <a:pPr algn="l"/>
            <a:r>
              <a:rPr lang="en-US" sz="1600"/>
              <a:t>    FROM Animal </a:t>
            </a:r>
          </a:p>
          <a:p>
            <a:pPr algn="l"/>
            <a:r>
              <a:rPr lang="en-US" sz="1600"/>
              <a:t>    INNER JOIN SaleAnimal ON Animal.AnimalID = SaleAnimal.AnimalID</a:t>
            </a:r>
          </a:p>
          <a:p>
            <a:pPr algn="l"/>
            <a:r>
              <a:rPr lang="en-US" sz="1600"/>
              <a:t>    WHERE Category = ‘Cat’))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 AND (Category=‘Cat’);</a:t>
            </a:r>
          </a:p>
        </p:txBody>
      </p:sp>
      <p:sp>
        <p:nvSpPr>
          <p:cNvPr id="1072134" name="Text Box 6"/>
          <p:cNvSpPr txBox="1">
            <a:spLocks noChangeArrowheads="1"/>
          </p:cNvSpPr>
          <p:nvPr/>
        </p:nvSpPr>
        <p:spPr bwMode="auto">
          <a:xfrm>
            <a:off x="339725" y="1254125"/>
            <a:ext cx="8389938" cy="701675"/>
          </a:xfrm>
          <a:prstGeom prst="rect">
            <a:avLst/>
          </a:prstGeom>
          <a:solidFill>
            <a:srgbClr val="FFCC66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Find animals that sold for </a:t>
            </a:r>
            <a:r>
              <a:rPr lang="en-US" i="1"/>
              <a:t>more than any of the prices</a:t>
            </a:r>
            <a:r>
              <a:rPr lang="en-US"/>
              <a:t> of cats</a:t>
            </a:r>
          </a:p>
          <a:p>
            <a:pPr algn="l"/>
            <a:r>
              <a:rPr lang="en-US"/>
              <a:t>(= find animals that sold for </a:t>
            </a:r>
            <a:r>
              <a:rPr lang="en-US" i="1"/>
              <a:t>more than the greatest price</a:t>
            </a:r>
            <a:r>
              <a:rPr lang="en-US"/>
              <a:t> of any cat) </a:t>
            </a:r>
          </a:p>
        </p:txBody>
      </p:sp>
    </p:spTree>
  </p:cSld>
  <p:clrMapOvr>
    <a:masterClrMapping/>
  </p:clrMapOvr>
  <p:transition advTm="60813"/>
</p:sld>
</file>

<file path=ppt/theme/theme1.xml><?xml version="1.0" encoding="utf-8"?>
<a:theme xmlns:a="http://schemas.openxmlformats.org/drawingml/2006/main" name="IS240_notes">
  <a:themeElements>
    <a:clrScheme name="IS240_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240_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240_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240_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IS240_notes</Template>
  <TotalTime>395</TotalTime>
  <Words>3340</Words>
  <Application>Microsoft Office PowerPoint</Application>
  <PresentationFormat>On-screen Show (4:3)</PresentationFormat>
  <Paragraphs>553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Arial Narrow</vt:lpstr>
      <vt:lpstr>Bookman Old Style</vt:lpstr>
      <vt:lpstr>Garamond</vt:lpstr>
      <vt:lpstr>Times New Roman</vt:lpstr>
      <vt:lpstr>Wingdings</vt:lpstr>
      <vt:lpstr>IS240_notes</vt:lpstr>
      <vt:lpstr>Document</vt:lpstr>
      <vt:lpstr>Advanced Queries</vt:lpstr>
      <vt:lpstr>Topics</vt:lpstr>
      <vt:lpstr>Tables</vt:lpstr>
      <vt:lpstr>Harder Questions</vt:lpstr>
      <vt:lpstr>Sub-query for Calculation</vt:lpstr>
      <vt:lpstr>Query Sets (IN)</vt:lpstr>
      <vt:lpstr>Using IN with a Sub-query</vt:lpstr>
      <vt:lpstr>SubQuery (IN:  Look up a Set)</vt:lpstr>
      <vt:lpstr>SubQuery (ANY, ALL)</vt:lpstr>
      <vt:lpstr>SubQuery:  NOT IN (Subtract)</vt:lpstr>
      <vt:lpstr>SubQuery:  NOT IN (Data)</vt:lpstr>
      <vt:lpstr>Left Outer Join</vt:lpstr>
      <vt:lpstr>Left Outer Join (Example)</vt:lpstr>
      <vt:lpstr>SubQuery for Computation</vt:lpstr>
      <vt:lpstr>Correlated Subquery</vt:lpstr>
      <vt:lpstr>Correlated SubQuery (Avoid)</vt:lpstr>
      <vt:lpstr>Correlated Subquery Problem</vt:lpstr>
      <vt:lpstr>More Efficient Solution:  2 queries</vt:lpstr>
      <vt:lpstr>UNION Operator</vt:lpstr>
      <vt:lpstr>UNION, INTERSECT, EXCEPT</vt:lpstr>
      <vt:lpstr>Multiple JOIN Columns</vt:lpstr>
      <vt:lpstr>Reflexive Join</vt:lpstr>
      <vt:lpstr>CASE Function</vt:lpstr>
      <vt:lpstr>Inequality Join</vt:lpstr>
      <vt:lpstr>SQL SELECT: REVIEW</vt:lpstr>
      <vt:lpstr>SQL Mnemonic</vt:lpstr>
      <vt:lpstr>Homework</vt:lpstr>
      <vt:lpstr>DISCUSSION</vt:lpstr>
    </vt:vector>
  </TitlesOfParts>
  <Manager>Frank Vanecek, DBA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Queries -- narrated</dc:title>
  <dc:subject>IS240 lecture #8</dc:subject>
  <dc:creator>Jerry Post, PhD &amp; M. E. Kabay, PhD, CISSP-ISSMP</dc:creator>
  <cp:keywords/>
  <dc:description>Narrated 2007-03-07_x000d_
Updated 2007-03-06</dc:description>
  <cp:lastModifiedBy>Mich Kabay</cp:lastModifiedBy>
  <cp:revision>27</cp:revision>
  <cp:lastPrinted>2000-03-28T00:08:39Z</cp:lastPrinted>
  <dcterms:created xsi:type="dcterms:W3CDTF">2007-02-27T11:03:53Z</dcterms:created>
  <dcterms:modified xsi:type="dcterms:W3CDTF">2021-02-05T19:56:25Z</dcterms:modified>
  <cp:category/>
</cp:coreProperties>
</file>