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257" r:id="rId2"/>
    <p:sldId id="599" r:id="rId3"/>
    <p:sldId id="600" r:id="rId4"/>
    <p:sldId id="601" r:id="rId5"/>
    <p:sldId id="604" r:id="rId6"/>
    <p:sldId id="605" r:id="rId7"/>
    <p:sldId id="606" r:id="rId8"/>
    <p:sldId id="602" r:id="rId9"/>
    <p:sldId id="603" r:id="rId10"/>
    <p:sldId id="578" r:id="rId11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85" d="100"/>
          <a:sy n="85" d="100"/>
        </p:scale>
        <p:origin x="-11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72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IS 240 Class Notes</a:t>
            </a:r>
            <a:endParaRPr lang="en-US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Copyright © 2007 M. E. Kabay                             </a:t>
            </a:r>
            <a:fld id="{DC880C7E-B665-4F27-96BF-AF2BCE72BE29}" type="slidenum">
              <a:rPr lang="en-US"/>
              <a:pPr/>
              <a:t>‹#›</a:t>
            </a:fld>
            <a:r>
              <a:rPr lang="fr-CA"/>
              <a:t>                        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81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200" y="239713"/>
            <a:ext cx="4876800" cy="239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8238" y="4572000"/>
            <a:ext cx="5038725" cy="4319588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8238" y="9121775"/>
            <a:ext cx="5038725" cy="239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l" defTabSz="965200">
              <a:defRPr sz="1000" b="0" i="1">
                <a:latin typeface="Garamond" pitchFamily="18" charset="0"/>
              </a:defRPr>
            </a:lvl1pPr>
          </a:lstStyle>
          <a:p>
            <a:r>
              <a:rPr lang="en-US"/>
              <a:t>Copyright © 2004 M. E. Kabay. All rights reserved.                                                                  Page </a:t>
            </a:r>
            <a:fld id="{708EB034-67BC-4973-986C-15E8EB3A5D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429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A33348F-618E-4E9C-AD87-5AC833CADF15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964113"/>
            <a:ext cx="5038725" cy="3927475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2000" b="1"/>
              <a:t>Class 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9713ABB-F46F-4A73-866E-70A4A6A1161B}" type="slidenum">
              <a:rPr lang="en-US"/>
              <a:pPr/>
              <a:t>10</a:t>
            </a:fld>
            <a:endParaRPr 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87BDEFF-754D-458F-A3B9-6C0BD80CC2C7}" type="slidenum">
              <a:rPr lang="en-US"/>
              <a:pPr/>
              <a:t>2</a:t>
            </a:fld>
            <a:endParaRPr lang="en-US"/>
          </a:p>
        </p:txBody>
      </p:sp>
      <p:sp>
        <p:nvSpPr>
          <p:cNvPr id="102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4560888"/>
            <a:ext cx="5038725" cy="4319587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EA9BA25F-7B24-4B74-B410-BC5CDACE7BE8}" type="slidenum">
              <a:rPr lang="en-US"/>
              <a:pPr/>
              <a:t>3</a:t>
            </a:fld>
            <a:endParaRPr lang="en-US"/>
          </a:p>
        </p:txBody>
      </p:sp>
      <p:sp>
        <p:nvSpPr>
          <p:cNvPr id="107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C9D4050C-10F2-4EAC-B1BA-F1FE186213B5}" type="slidenum">
              <a:rPr lang="en-US"/>
              <a:pPr/>
              <a:t>4</a:t>
            </a:fld>
            <a:endParaRPr lang="en-US"/>
          </a:p>
        </p:txBody>
      </p:sp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95DD204F-994F-4734-80DB-BDDAA32FE72D}" type="slidenum">
              <a:rPr lang="en-US"/>
              <a:pPr/>
              <a:t>5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5CCDA55-4CC2-48F3-8A43-E7B9BC57FB92}" type="slidenum">
              <a:rPr lang="en-US"/>
              <a:pPr/>
              <a:t>6</a:t>
            </a:fld>
            <a:endParaRPr lang="en-US"/>
          </a:p>
        </p:txBody>
      </p:sp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2A153E54-3B05-4452-8F20-5E295CB82E02}" type="slidenum">
              <a:rPr lang="en-US"/>
              <a:pPr/>
              <a:t>7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27E786F-1C70-49E0-9058-09083E049BB7}" type="slidenum">
              <a:rPr lang="en-US"/>
              <a:pPr/>
              <a:t>8</a:t>
            </a:fld>
            <a:endParaRPr lang="en-US"/>
          </a:p>
        </p:txBody>
      </p:sp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ACA1957-8CD4-40D6-9096-5F5C3A83F258}" type="slidenum">
              <a:rPr lang="en-US"/>
              <a:pPr/>
              <a:t>9</a:t>
            </a:fld>
            <a:endParaRPr lang="en-US"/>
          </a:p>
        </p:txBody>
      </p:sp>
      <p:sp>
        <p:nvSpPr>
          <p:cNvPr id="107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fld id="{2ADB8D23-D98B-49D2-BA6E-2358E697E18D}" type="slidenum">
              <a:rPr lang="en-US" sz="1800"/>
              <a:pPr algn="l"/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 b="0">
              <a:latin typeface="Times New Roman" pitchFamily="18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/>
        </p:nvSpPr>
        <p:spPr bwMode="auto">
          <a:xfrm>
            <a:off x="3276600" y="6629400"/>
            <a:ext cx="2577950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b="0" i="1" dirty="0"/>
              <a:t>Copyright © 2010 M. E. Kabay.  All rights reserved.</a:t>
            </a:r>
          </a:p>
        </p:txBody>
      </p:sp>
      <p:pic>
        <p:nvPicPr>
          <p:cNvPr id="889866" name="Picture 10" descr="NWU_2c_stacked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6200" y="0"/>
            <a:ext cx="1447800" cy="12652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2819400"/>
          </a:xfrm>
        </p:spPr>
        <p:txBody>
          <a:bodyPr/>
          <a:lstStyle/>
          <a:p>
            <a:pPr algn="ctr"/>
            <a:r>
              <a:rPr lang="en-US" sz="6000"/>
              <a:t>Advanced Query Analysis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000"/>
              <a:t>IS240 – DBMS</a:t>
            </a:r>
          </a:p>
          <a:p>
            <a:pPr algn="ctr">
              <a:buFont typeface="Wingdings" pitchFamily="2" charset="2"/>
              <a:buNone/>
            </a:pPr>
            <a:r>
              <a:rPr lang="en-US" sz="3600"/>
              <a:t>Supplement to Chapter 5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sz="2000"/>
              <a:t>Assoc. Prof. Information Assurance</a:t>
            </a:r>
            <a:br>
              <a:rPr lang="en-US" sz="2000"/>
            </a:br>
            <a:r>
              <a:rPr lang="en-US" sz="2000"/>
              <a:t>Division of Business &amp; Management, Norwich University </a:t>
            </a:r>
          </a:p>
          <a:p>
            <a:pPr algn="ctr">
              <a:buFont typeface="Wingdings" pitchFamily="2" charset="2"/>
              <a:buNone/>
            </a:pPr>
            <a:r>
              <a:rPr lang="en-US" sz="2000">
                <a:hlinkClick r:id="rId3"/>
              </a:rPr>
              <a:t>mailto:mkabay@norwich.edu</a:t>
            </a:r>
            <a:r>
              <a:rPr lang="en-US" sz="2000"/>
              <a:t>                                  V: 802.479.7937</a:t>
            </a:r>
          </a:p>
          <a:p>
            <a:pPr algn="ctr">
              <a:buFont typeface="Wingdings" pitchFamily="2" charset="2"/>
              <a:buNone/>
            </a:pPr>
            <a:endParaRPr lang="en-US" sz="200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/>
              <a:t>DISCUSSION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10250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Sally’s Pet Store: Problem 5-01</a:t>
            </a:r>
          </a:p>
          <a:p>
            <a:r>
              <a:rPr lang="en-US"/>
              <a:t>Start with Calculation of Order Values</a:t>
            </a:r>
          </a:p>
          <a:p>
            <a:r>
              <a:rPr lang="en-US"/>
              <a:t>Save the Query</a:t>
            </a:r>
          </a:p>
          <a:p>
            <a:r>
              <a:rPr lang="en-US"/>
              <a:t>Document the Query</a:t>
            </a:r>
          </a:p>
          <a:p>
            <a:r>
              <a:rPr lang="en-US"/>
              <a:t>Query is Saved</a:t>
            </a:r>
          </a:p>
          <a:p>
            <a:r>
              <a:rPr lang="en-US"/>
              <a:t>Then Use the Stored Query in the Complete Query</a:t>
            </a:r>
          </a:p>
          <a:p>
            <a:r>
              <a:rPr lang="en-US"/>
              <a:t>Use TOP operator to Restrict Output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Sally’s Pet Store: </a:t>
            </a:r>
            <a:br>
              <a:rPr lang="en-US"/>
            </a:br>
            <a:r>
              <a:rPr lang="en-US"/>
              <a:t>Problem 5-01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Which supplier has the highest average percentage of shipping cost per value of merchandise order?</a:t>
            </a:r>
          </a:p>
          <a:p>
            <a:r>
              <a:rPr lang="en-US"/>
              <a:t>First, compute the value of each order</a:t>
            </a:r>
          </a:p>
          <a:p>
            <a:pPr lvl="1"/>
            <a:r>
              <a:rPr lang="en-US"/>
              <a:t>Store the query as Query05_01a</a:t>
            </a:r>
          </a:p>
          <a:p>
            <a:r>
              <a:rPr lang="en-US"/>
              <a:t>Then use the synthetic table of values from Query05_01a to prepare a new synthetic table</a:t>
            </a:r>
          </a:p>
          <a:p>
            <a:pPr lvl="1"/>
            <a:r>
              <a:rPr lang="en-US"/>
              <a:t>Combines the supplier info with the order info</a:t>
            </a:r>
          </a:p>
          <a:p>
            <a:pPr lvl="1"/>
            <a:r>
              <a:rPr lang="en-US"/>
              <a:t>Allows computation of percentage</a:t>
            </a:r>
          </a:p>
          <a:p>
            <a:pPr lvl="1"/>
            <a:r>
              <a:rPr lang="en-US"/>
              <a:t>Sort data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8820" name="Picture 4"/>
          <p:cNvPicPr>
            <a:picLocks noChangeAspect="1" noChangeArrowheads="1"/>
          </p:cNvPicPr>
          <p:nvPr/>
        </p:nvPicPr>
        <p:blipFill>
          <a:blip r:embed="rId3"/>
          <a:srcRect l="10068" t="19112" r="47075" b="48404"/>
          <a:stretch>
            <a:fillRect/>
          </a:stretch>
        </p:blipFill>
        <p:spPr bwMode="auto">
          <a:xfrm>
            <a:off x="0" y="1600200"/>
            <a:ext cx="9144000" cy="52085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10588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 with Calculation of Order Values</a:t>
            </a:r>
          </a:p>
        </p:txBody>
      </p:sp>
      <p:pic>
        <p:nvPicPr>
          <p:cNvPr id="1058822" name="Picture 6"/>
          <p:cNvPicPr>
            <a:picLocks noChangeAspect="1" noChangeArrowheads="1"/>
          </p:cNvPicPr>
          <p:nvPr/>
        </p:nvPicPr>
        <p:blipFill>
          <a:blip r:embed="rId4"/>
          <a:srcRect l="9824" t="18613" r="63086" b="26622"/>
          <a:stretch>
            <a:fillRect/>
          </a:stretch>
        </p:blipFill>
        <p:spPr bwMode="auto">
          <a:xfrm>
            <a:off x="5105400" y="685800"/>
            <a:ext cx="2608263" cy="39624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Save the Query</a:t>
            </a:r>
          </a:p>
        </p:txBody>
      </p:sp>
      <p:pic>
        <p:nvPicPr>
          <p:cNvPr id="10680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95400"/>
            <a:ext cx="5410200" cy="2435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pic>
        <p:nvPicPr>
          <p:cNvPr id="106803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038600"/>
            <a:ext cx="5410200" cy="2435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the Query</a:t>
            </a:r>
          </a:p>
        </p:txBody>
      </p:sp>
      <p:pic>
        <p:nvPicPr>
          <p:cNvPr id="10690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9700" y="1143000"/>
            <a:ext cx="6324600" cy="54848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is Saved</a:t>
            </a:r>
          </a:p>
        </p:txBody>
      </p:sp>
      <p:pic>
        <p:nvPicPr>
          <p:cNvPr id="1070084" name="Picture 4"/>
          <p:cNvPicPr>
            <a:picLocks noChangeAspect="1" noChangeArrowheads="1"/>
          </p:cNvPicPr>
          <p:nvPr/>
        </p:nvPicPr>
        <p:blipFill>
          <a:blip r:embed="rId3"/>
          <a:srcRect r="34210"/>
          <a:stretch>
            <a:fillRect/>
          </a:stretch>
        </p:blipFill>
        <p:spPr bwMode="auto">
          <a:xfrm>
            <a:off x="571500" y="1371600"/>
            <a:ext cx="8001000" cy="50609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Then Use the Stored Query in the Complete Query</a:t>
            </a:r>
          </a:p>
        </p:txBody>
      </p:sp>
      <p:pic>
        <p:nvPicPr>
          <p:cNvPr id="105984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8305800" cy="565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pic>
        <p:nvPicPr>
          <p:cNvPr id="1059844" name="Picture 4"/>
          <p:cNvPicPr>
            <a:picLocks noChangeAspect="1" noChangeArrowheads="1"/>
          </p:cNvPicPr>
          <p:nvPr/>
        </p:nvPicPr>
        <p:blipFill>
          <a:blip r:embed="rId4"/>
          <a:srcRect t="35815" b="10284"/>
          <a:stretch>
            <a:fillRect/>
          </a:stretch>
        </p:blipFill>
        <p:spPr bwMode="auto">
          <a:xfrm>
            <a:off x="3886200" y="1219200"/>
            <a:ext cx="5257800" cy="24828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TOP operator to Restrict Output</a:t>
            </a:r>
          </a:p>
        </p:txBody>
      </p:sp>
      <p:pic>
        <p:nvPicPr>
          <p:cNvPr id="10608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95400"/>
            <a:ext cx="8153400" cy="55546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pic>
        <p:nvPicPr>
          <p:cNvPr id="1060869" name="Picture 5"/>
          <p:cNvPicPr>
            <a:picLocks noChangeAspect="1" noChangeArrowheads="1"/>
          </p:cNvPicPr>
          <p:nvPr/>
        </p:nvPicPr>
        <p:blipFill>
          <a:blip r:embed="rId4"/>
          <a:srcRect t="46320" b="11894"/>
          <a:stretch>
            <a:fillRect/>
          </a:stretch>
        </p:blipFill>
        <p:spPr bwMode="auto">
          <a:xfrm>
            <a:off x="3810000" y="1295400"/>
            <a:ext cx="5334000" cy="15811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1060870" name="Oval 6"/>
          <p:cNvSpPr>
            <a:spLocks noChangeArrowheads="1"/>
          </p:cNvSpPr>
          <p:nvPr/>
        </p:nvSpPr>
        <p:spPr bwMode="auto">
          <a:xfrm>
            <a:off x="152400" y="2590800"/>
            <a:ext cx="914400" cy="609600"/>
          </a:xfrm>
          <a:prstGeom prst="ellipse">
            <a:avLst/>
          </a:prstGeom>
          <a:noFill/>
          <a:ln w="76200" algn="ctr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240_notes">
  <a:themeElements>
    <a:clrScheme name="IS240_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240_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240_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240_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329</Words>
  <Application>Microsoft Office PowerPoint</Application>
  <PresentationFormat>On-screen Show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Garamond</vt:lpstr>
      <vt:lpstr>Times New Roman</vt:lpstr>
      <vt:lpstr>Wingdings</vt:lpstr>
      <vt:lpstr>IS240_notes</vt:lpstr>
      <vt:lpstr>Advanced Query Analysis</vt:lpstr>
      <vt:lpstr>Topics</vt:lpstr>
      <vt:lpstr>Sally’s Pet Store:  Problem 5-01</vt:lpstr>
      <vt:lpstr>Start with Calculation of Order Values</vt:lpstr>
      <vt:lpstr>Save the Query</vt:lpstr>
      <vt:lpstr>Document the Query</vt:lpstr>
      <vt:lpstr>Query is Saved</vt:lpstr>
      <vt:lpstr>Then Use the Stored Query in the Complete Query</vt:lpstr>
      <vt:lpstr>Use TOP operator to Restrict Output</vt:lpstr>
      <vt:lpstr>DISCUSSION</vt:lpstr>
    </vt:vector>
  </TitlesOfParts>
  <Manager>Frank Vanecek, DBA</Manager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Query Analysis</dc:title>
  <dc:subject>IS240 Chapter 5</dc:subject>
  <dc:creator>M. E. Kabay, PhD, CISSP-ISSMP</dc:creator>
  <cp:keywords/>
  <dc:description>Updated 2007-03-08</dc:description>
  <cp:lastModifiedBy>Mich Kabay</cp:lastModifiedBy>
  <cp:revision>5</cp:revision>
  <cp:lastPrinted>2000-03-28T00:08:39Z</cp:lastPrinted>
  <dcterms:created xsi:type="dcterms:W3CDTF">2007-03-08T11:19:05Z</dcterms:created>
  <dcterms:modified xsi:type="dcterms:W3CDTF">2021-02-05T19:56:25Z</dcterms:modified>
  <cp:category/>
</cp:coreProperties>
</file>