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9"/>
  </p:notesMasterIdLst>
  <p:handoutMasterIdLst>
    <p:handoutMasterId r:id="rId40"/>
  </p:handoutMasterIdLst>
  <p:sldIdLst>
    <p:sldId id="257" r:id="rId2"/>
    <p:sldId id="599" r:id="rId3"/>
    <p:sldId id="602" r:id="rId4"/>
    <p:sldId id="603" r:id="rId5"/>
    <p:sldId id="604" r:id="rId6"/>
    <p:sldId id="605" r:id="rId7"/>
    <p:sldId id="606" r:id="rId8"/>
    <p:sldId id="607" r:id="rId9"/>
    <p:sldId id="608" r:id="rId10"/>
    <p:sldId id="609" r:id="rId11"/>
    <p:sldId id="610" r:id="rId12"/>
    <p:sldId id="611" r:id="rId13"/>
    <p:sldId id="612" r:id="rId14"/>
    <p:sldId id="613" r:id="rId15"/>
    <p:sldId id="614" r:id="rId16"/>
    <p:sldId id="615" r:id="rId17"/>
    <p:sldId id="616" r:id="rId18"/>
    <p:sldId id="617" r:id="rId19"/>
    <p:sldId id="618" r:id="rId20"/>
    <p:sldId id="619" r:id="rId21"/>
    <p:sldId id="620" r:id="rId22"/>
    <p:sldId id="621" r:id="rId23"/>
    <p:sldId id="622" r:id="rId24"/>
    <p:sldId id="623" r:id="rId25"/>
    <p:sldId id="624" r:id="rId26"/>
    <p:sldId id="625" r:id="rId27"/>
    <p:sldId id="626" r:id="rId28"/>
    <p:sldId id="627" r:id="rId29"/>
    <p:sldId id="628" r:id="rId30"/>
    <p:sldId id="629" r:id="rId31"/>
    <p:sldId id="630" r:id="rId32"/>
    <p:sldId id="631" r:id="rId33"/>
    <p:sldId id="633" r:id="rId34"/>
    <p:sldId id="634" r:id="rId35"/>
    <p:sldId id="635" r:id="rId36"/>
    <p:sldId id="636" r:id="rId37"/>
    <p:sldId id="578" r:id="rId38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CC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629" autoAdjust="0"/>
    <p:restoredTop sz="86389" autoAdjust="0"/>
  </p:normalViewPr>
  <p:slideViewPr>
    <p:cSldViewPr>
      <p:cViewPr varScale="1">
        <p:scale>
          <a:sx n="90" d="100"/>
          <a:sy n="90" d="100"/>
        </p:scale>
        <p:origin x="-8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57200"/>
            <a:ext cx="7315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>
              <a:defRPr sz="1200" b="0" i="1">
                <a:latin typeface="Times New Roman" pitchFamily="18" charset="0"/>
              </a:defRPr>
            </a:lvl1pPr>
          </a:lstStyle>
          <a:p>
            <a:r>
              <a:rPr lang="fr-CA"/>
              <a:t>IS 240 Class Notes</a:t>
            </a:r>
            <a:endParaRPr lang="en-US"/>
          </a:p>
        </p:txBody>
      </p:sp>
      <p:sp>
        <p:nvSpPr>
          <p:cNvPr id="503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54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6" rIns="91430" bIns="45716" numCol="1" anchor="b" anchorCtr="0" compatLnSpc="1">
            <a:prstTxWarp prst="textNoShape">
              <a:avLst/>
            </a:prstTxWarp>
          </a:bodyPr>
          <a:lstStyle>
            <a:lvl1pPr>
              <a:defRPr sz="1200" b="0" i="1">
                <a:latin typeface="Times New Roman" pitchFamily="18" charset="0"/>
              </a:defRPr>
            </a:lvl1pPr>
          </a:lstStyle>
          <a:p>
            <a:r>
              <a:rPr lang="fr-CA"/>
              <a:t>Copyright © 2007 M. E. Kabay                             </a:t>
            </a:r>
            <a:fld id="{B92CC161-CCEB-4FB6-B9D9-0EDAFB2FDDE1}" type="slidenum">
              <a:rPr lang="en-US"/>
              <a:pPr/>
              <a:t>‹#›</a:t>
            </a:fld>
            <a:r>
              <a:rPr lang="fr-CA"/>
              <a:t>                                             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690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19200" y="239713"/>
            <a:ext cx="4876800" cy="239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1" tIns="48326" rIns="96651" bIns="48326" numCol="1" anchor="t" anchorCtr="0" compatLnSpc="1">
            <a:prstTxWarp prst="textNoShape">
              <a:avLst/>
            </a:prstTxWarp>
          </a:bodyPr>
          <a:lstStyle>
            <a:lvl1pPr defTabSz="965200">
              <a:defRPr sz="1300" b="0" i="1">
                <a:latin typeface="Garamond" pitchFamily="18" charset="0"/>
              </a:defRPr>
            </a:lvl1pPr>
          </a:lstStyle>
          <a:p>
            <a:r>
              <a:rPr lang="en-US"/>
              <a:t>IS 340  Class Notes</a:t>
            </a:r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38238" y="4572000"/>
            <a:ext cx="5038725" cy="4319588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1" tIns="48326" rIns="96651" bIns="48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138238" y="9121775"/>
            <a:ext cx="5038725" cy="239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1" tIns="48326" rIns="96651" bIns="48326" numCol="1" anchor="b" anchorCtr="0" compatLnSpc="1">
            <a:prstTxWarp prst="textNoShape">
              <a:avLst/>
            </a:prstTxWarp>
          </a:bodyPr>
          <a:lstStyle>
            <a:lvl1pPr algn="l" defTabSz="965200">
              <a:defRPr sz="1000" b="0" i="1">
                <a:latin typeface="Garamond" pitchFamily="18" charset="0"/>
              </a:defRPr>
            </a:lvl1pPr>
          </a:lstStyle>
          <a:p>
            <a:r>
              <a:rPr lang="en-US"/>
              <a:t>Copyright © 2004 M. E. Kabay. All rights reserved.                                                                  Page </a:t>
            </a:r>
            <a:fld id="{A4EF67A3-6CE6-49F0-9D60-8FB5C3499E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198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1143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228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3429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3289A86D-2ADF-4F31-AAF2-5F58DFA3A2A3}" type="slidenum">
              <a:rPr lang="en-US"/>
              <a:pPr/>
              <a:t>1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8238" y="4964113"/>
            <a:ext cx="5038725" cy="3927475"/>
          </a:xfrm>
          <a:ln>
            <a:headEnd/>
            <a:tailEnd/>
          </a:ln>
        </p:spPr>
        <p:txBody>
          <a:bodyPr/>
          <a:lstStyle/>
          <a:p>
            <a:pPr algn="ctr"/>
            <a:r>
              <a:rPr lang="en-US" sz="2000" b="1"/>
              <a:t>Class Notes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DB4339D4-C44C-4340-9290-D095BA479FEE}" type="slidenum">
              <a:rPr lang="en-US"/>
              <a:pPr/>
              <a:t>10</a:t>
            </a:fld>
            <a:endParaRPr lang="en-US"/>
          </a:p>
        </p:txBody>
      </p:sp>
      <p:sp>
        <p:nvSpPr>
          <p:cNvPr id="107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76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E1111D2C-65DB-4DF7-8DD8-F76705E7C118}" type="slidenum">
              <a:rPr lang="en-US"/>
              <a:pPr/>
              <a:t>11</a:t>
            </a:fld>
            <a:endParaRPr lang="en-US"/>
          </a:p>
        </p:txBody>
      </p:sp>
      <p:sp>
        <p:nvSpPr>
          <p:cNvPr id="1078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7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3CF9B926-D871-4907-980E-FB1F6C7A969D}" type="slidenum">
              <a:rPr lang="en-US"/>
              <a:pPr/>
              <a:t>12</a:t>
            </a:fld>
            <a:endParaRPr lang="en-US"/>
          </a:p>
        </p:txBody>
      </p:sp>
      <p:sp>
        <p:nvSpPr>
          <p:cNvPr id="1080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80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7632C55C-93B3-4FFC-9AC7-AB36869973C4}" type="slidenum">
              <a:rPr lang="en-US"/>
              <a:pPr/>
              <a:t>13</a:t>
            </a:fld>
            <a:endParaRPr lang="en-US"/>
          </a:p>
        </p:txBody>
      </p:sp>
      <p:sp>
        <p:nvSpPr>
          <p:cNvPr id="1082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82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816E6EC7-A9C7-410E-96B1-78FA04EA0DB0}" type="slidenum">
              <a:rPr lang="en-US"/>
              <a:pPr/>
              <a:t>14</a:t>
            </a:fld>
            <a:endParaRPr lang="en-US"/>
          </a:p>
        </p:txBody>
      </p:sp>
      <p:sp>
        <p:nvSpPr>
          <p:cNvPr id="1084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8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4C2D6438-1141-49EE-B7E0-53785CCC7FC7}" type="slidenum">
              <a:rPr lang="en-US"/>
              <a:pPr/>
              <a:t>15</a:t>
            </a:fld>
            <a:endParaRPr lang="en-US"/>
          </a:p>
        </p:txBody>
      </p:sp>
      <p:sp>
        <p:nvSpPr>
          <p:cNvPr id="1086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724D85B7-629C-4A1E-BA68-5D82A2DA9256}" type="slidenum">
              <a:rPr lang="en-US"/>
              <a:pPr/>
              <a:t>16</a:t>
            </a:fld>
            <a:endParaRPr lang="en-US"/>
          </a:p>
        </p:txBody>
      </p:sp>
      <p:sp>
        <p:nvSpPr>
          <p:cNvPr id="108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8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A51CDBD0-154D-4CD5-92C1-3FC5AC1AFF6B}" type="slidenum">
              <a:rPr lang="en-US"/>
              <a:pPr/>
              <a:t>17</a:t>
            </a:fld>
            <a:endParaRPr lang="en-US"/>
          </a:p>
        </p:txBody>
      </p:sp>
      <p:sp>
        <p:nvSpPr>
          <p:cNvPr id="1090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57B5D74F-7129-4979-8C13-51D2F488A58A}" type="slidenum">
              <a:rPr lang="en-US"/>
              <a:pPr/>
              <a:t>18</a:t>
            </a:fld>
            <a:endParaRPr lang="en-US"/>
          </a:p>
        </p:txBody>
      </p:sp>
      <p:sp>
        <p:nvSpPr>
          <p:cNvPr id="109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9F9F0CD3-683E-4914-8CFF-063615EBD534}" type="slidenum">
              <a:rPr lang="en-US"/>
              <a:pPr/>
              <a:t>19</a:t>
            </a:fld>
            <a:endParaRPr lang="en-US"/>
          </a:p>
        </p:txBody>
      </p:sp>
      <p:sp>
        <p:nvSpPr>
          <p:cNvPr id="109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C095D054-ADFB-450A-9A93-83F1E71D8FB2}" type="slidenum">
              <a:rPr lang="en-US"/>
              <a:pPr/>
              <a:t>2</a:t>
            </a:fld>
            <a:endParaRPr lang="en-US"/>
          </a:p>
        </p:txBody>
      </p:sp>
      <p:sp>
        <p:nvSpPr>
          <p:cNvPr id="102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6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8238" y="4560888"/>
            <a:ext cx="5038725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03757970-C996-431D-B3D8-CAF4EC91C610}" type="slidenum">
              <a:rPr lang="en-US"/>
              <a:pPr/>
              <a:t>20</a:t>
            </a:fld>
            <a:endParaRPr lang="en-US"/>
          </a:p>
        </p:txBody>
      </p:sp>
      <p:sp>
        <p:nvSpPr>
          <p:cNvPr id="1096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5F7F7FDD-4BE9-49CE-9535-AE593EF45E2A}" type="slidenum">
              <a:rPr lang="en-US"/>
              <a:pPr/>
              <a:t>21</a:t>
            </a:fld>
            <a:endParaRPr lang="en-US"/>
          </a:p>
        </p:txBody>
      </p:sp>
      <p:sp>
        <p:nvSpPr>
          <p:cNvPr id="1098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BD48D47D-5533-4E24-B4BF-460FFB0605D7}" type="slidenum">
              <a:rPr lang="en-US"/>
              <a:pPr/>
              <a:t>22</a:t>
            </a:fld>
            <a:endParaRPr lang="en-US"/>
          </a:p>
        </p:txBody>
      </p:sp>
      <p:sp>
        <p:nvSpPr>
          <p:cNvPr id="110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00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2F7D24A4-3EDC-4A32-A7D9-96A59CB9419A}" type="slidenum">
              <a:rPr lang="en-US"/>
              <a:pPr/>
              <a:t>23</a:t>
            </a:fld>
            <a:endParaRPr lang="en-US"/>
          </a:p>
        </p:txBody>
      </p:sp>
      <p:sp>
        <p:nvSpPr>
          <p:cNvPr id="1102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0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1395DB9B-B1C8-485A-A7AF-D4752B44FF97}" type="slidenum">
              <a:rPr lang="en-US"/>
              <a:pPr/>
              <a:t>24</a:t>
            </a:fld>
            <a:endParaRPr lang="en-US"/>
          </a:p>
        </p:txBody>
      </p:sp>
      <p:sp>
        <p:nvSpPr>
          <p:cNvPr id="1104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04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9CA2BB1F-E13E-49C7-91F5-C318504849DD}" type="slidenum">
              <a:rPr lang="en-US"/>
              <a:pPr/>
              <a:t>25</a:t>
            </a:fld>
            <a:endParaRPr lang="en-US"/>
          </a:p>
        </p:txBody>
      </p:sp>
      <p:sp>
        <p:nvSpPr>
          <p:cNvPr id="1106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354F9CF5-EC84-4A79-B400-39D662F8948E}" type="slidenum">
              <a:rPr lang="en-US"/>
              <a:pPr/>
              <a:t>26</a:t>
            </a:fld>
            <a:endParaRPr lang="en-US"/>
          </a:p>
        </p:txBody>
      </p:sp>
      <p:sp>
        <p:nvSpPr>
          <p:cNvPr id="110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0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48F6866D-5590-45FC-9762-F2DDC15D3737}" type="slidenum">
              <a:rPr lang="en-US"/>
              <a:pPr/>
              <a:t>27</a:t>
            </a:fld>
            <a:endParaRPr lang="en-US"/>
          </a:p>
        </p:txBody>
      </p:sp>
      <p:sp>
        <p:nvSpPr>
          <p:cNvPr id="1111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1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6CADA6C7-FA52-4DAD-8880-2493375A9B1A}" type="slidenum">
              <a:rPr lang="en-US"/>
              <a:pPr/>
              <a:t>28</a:t>
            </a:fld>
            <a:endParaRPr lang="en-US"/>
          </a:p>
        </p:txBody>
      </p:sp>
      <p:sp>
        <p:nvSpPr>
          <p:cNvPr id="111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1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C95BCDC3-5EE0-454D-9F07-6BF63E3554AE}" type="slidenum">
              <a:rPr lang="en-US"/>
              <a:pPr/>
              <a:t>29</a:t>
            </a:fld>
            <a:endParaRPr lang="en-US"/>
          </a:p>
        </p:txBody>
      </p:sp>
      <p:sp>
        <p:nvSpPr>
          <p:cNvPr id="111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1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7FFADD3E-517B-4530-9845-0CF37219C116}" type="slidenum">
              <a:rPr lang="en-US"/>
              <a:pPr/>
              <a:t>3</a:t>
            </a:fld>
            <a:endParaRPr lang="en-US"/>
          </a:p>
        </p:txBody>
      </p:sp>
      <p:sp>
        <p:nvSpPr>
          <p:cNvPr id="106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6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750003D0-D80D-4EFC-9568-D4FFD71C18E2}" type="slidenum">
              <a:rPr lang="en-US"/>
              <a:pPr/>
              <a:t>30</a:t>
            </a:fld>
            <a:endParaRPr lang="en-US"/>
          </a:p>
        </p:txBody>
      </p:sp>
      <p:sp>
        <p:nvSpPr>
          <p:cNvPr id="111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1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862C08EF-B7CA-48C5-86EE-77FBFF477638}" type="slidenum">
              <a:rPr lang="en-US"/>
              <a:pPr/>
              <a:t>31</a:t>
            </a:fld>
            <a:endParaRPr lang="en-US"/>
          </a:p>
        </p:txBody>
      </p:sp>
      <p:sp>
        <p:nvSpPr>
          <p:cNvPr id="1119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1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CDDF3A76-DC57-4FB6-89E1-8D8290658FA3}" type="slidenum">
              <a:rPr lang="en-US"/>
              <a:pPr/>
              <a:t>32</a:t>
            </a:fld>
            <a:endParaRPr lang="en-US"/>
          </a:p>
        </p:txBody>
      </p:sp>
      <p:sp>
        <p:nvSpPr>
          <p:cNvPr id="112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2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0AAE1E7E-440B-4348-808C-EB3054964009}" type="slidenum">
              <a:rPr lang="en-US"/>
              <a:pPr/>
              <a:t>33</a:t>
            </a:fld>
            <a:endParaRPr lang="en-US"/>
          </a:p>
        </p:txBody>
      </p:sp>
      <p:sp>
        <p:nvSpPr>
          <p:cNvPr id="1125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2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907D6019-6CAB-4CE4-A3D8-43BAB212E166}" type="slidenum">
              <a:rPr lang="en-US"/>
              <a:pPr/>
              <a:t>34</a:t>
            </a:fld>
            <a:endParaRPr lang="en-US"/>
          </a:p>
        </p:txBody>
      </p:sp>
      <p:sp>
        <p:nvSpPr>
          <p:cNvPr id="1127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2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B5673C6B-44AB-4FCB-9C21-199B28775509}" type="slidenum">
              <a:rPr lang="en-US"/>
              <a:pPr/>
              <a:t>35</a:t>
            </a:fld>
            <a:endParaRPr lang="en-US"/>
          </a:p>
        </p:txBody>
      </p:sp>
      <p:sp>
        <p:nvSpPr>
          <p:cNvPr id="1129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2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5416C970-BDDB-4049-A9C5-3455C5F25F86}" type="slidenum">
              <a:rPr lang="en-US"/>
              <a:pPr/>
              <a:t>36</a:t>
            </a:fld>
            <a:endParaRPr lang="en-US"/>
          </a:p>
        </p:txBody>
      </p:sp>
      <p:sp>
        <p:nvSpPr>
          <p:cNvPr id="1131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131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BF480E4E-DD1B-40AB-BD4A-81B31C616003}" type="slidenum">
              <a:rPr lang="en-US"/>
              <a:pPr/>
              <a:t>37</a:t>
            </a:fld>
            <a:endParaRPr lang="en-US"/>
          </a:p>
        </p:txBody>
      </p:sp>
      <p:sp>
        <p:nvSpPr>
          <p:cNvPr id="74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B5312D92-CA9E-44C4-BA4B-04CCAF45018D}" type="slidenum">
              <a:rPr lang="en-US"/>
              <a:pPr/>
              <a:t>4</a:t>
            </a:fld>
            <a:endParaRPr lang="en-US"/>
          </a:p>
        </p:txBody>
      </p:sp>
      <p:sp>
        <p:nvSpPr>
          <p:cNvPr id="106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6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66BCB96A-4C89-4F6A-B19C-9FDF3343FA03}" type="slidenum">
              <a:rPr lang="en-US"/>
              <a:pPr/>
              <a:t>5</a:t>
            </a:fld>
            <a:endParaRPr lang="en-US"/>
          </a:p>
        </p:txBody>
      </p:sp>
      <p:sp>
        <p:nvSpPr>
          <p:cNvPr id="106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6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B0338D02-6727-4171-9498-FE622C80BBA5}" type="slidenum">
              <a:rPr lang="en-US"/>
              <a:pPr/>
              <a:t>6</a:t>
            </a:fld>
            <a:endParaRPr lang="en-US"/>
          </a:p>
        </p:txBody>
      </p:sp>
      <p:sp>
        <p:nvSpPr>
          <p:cNvPr id="106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6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B2332110-1C70-40D5-B5E7-1F8E12974AB8}" type="slidenum">
              <a:rPr lang="en-US"/>
              <a:pPr/>
              <a:t>7</a:t>
            </a:fld>
            <a:endParaRPr lang="en-US"/>
          </a:p>
        </p:txBody>
      </p:sp>
      <p:sp>
        <p:nvSpPr>
          <p:cNvPr id="1070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7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B801B6BA-ED8D-4F6D-8AD0-FFD064080625}" type="slidenum">
              <a:rPr lang="en-US"/>
              <a:pPr/>
              <a:t>8</a:t>
            </a:fld>
            <a:endParaRPr lang="en-US"/>
          </a:p>
        </p:txBody>
      </p:sp>
      <p:sp>
        <p:nvSpPr>
          <p:cNvPr id="107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7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2004 M. E. Kabay. All rights reserved.                                                                  Page </a:t>
            </a:r>
            <a:fld id="{67674DCE-78EE-4155-988D-2B5686FBB2B8}" type="slidenum">
              <a:rPr lang="en-US"/>
              <a:pPr/>
              <a:t>9</a:t>
            </a:fld>
            <a:endParaRPr lang="en-US"/>
          </a:p>
        </p:txBody>
      </p:sp>
      <p:sp>
        <p:nvSpPr>
          <p:cNvPr id="107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107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ln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152400"/>
            <a:ext cx="17907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52400"/>
            <a:ext cx="52197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76400"/>
            <a:ext cx="35052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052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D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889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162800" cy="464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89860" name="Rectangle 4"/>
          <p:cNvSpPr>
            <a:spLocks noChangeArrowheads="1"/>
          </p:cNvSpPr>
          <p:nvPr/>
        </p:nvSpPr>
        <p:spPr bwMode="auto">
          <a:xfrm>
            <a:off x="0" y="6494463"/>
            <a:ext cx="464872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fld id="{3A731447-48F7-4C62-89BE-31660C823B12}" type="slidenum">
              <a:rPr lang="en-US" sz="1800" smtClean="0"/>
              <a:pPr algn="l"/>
              <a:t>‹#›</a:t>
            </a:fld>
            <a:endParaRPr lang="en-US" sz="1800" dirty="0"/>
          </a:p>
        </p:txBody>
      </p:sp>
      <p:sp>
        <p:nvSpPr>
          <p:cNvPr id="889861" name="Text Box 5"/>
          <p:cNvSpPr txBox="1">
            <a:spLocks noChangeArrowheads="1"/>
          </p:cNvSpPr>
          <p:nvPr/>
        </p:nvSpPr>
        <p:spPr bwMode="auto">
          <a:xfrm>
            <a:off x="8839200" y="152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endParaRPr lang="en-US" sz="2400" b="0">
              <a:latin typeface="Times New Roman" pitchFamily="18" charset="0"/>
            </a:endParaRPr>
          </a:p>
        </p:txBody>
      </p:sp>
      <p:sp>
        <p:nvSpPr>
          <p:cNvPr id="889863" name="Text Box 7"/>
          <p:cNvSpPr txBox="1">
            <a:spLocks noChangeArrowheads="1"/>
          </p:cNvSpPr>
          <p:nvPr/>
        </p:nvSpPr>
        <p:spPr bwMode="auto">
          <a:xfrm>
            <a:off x="2667000" y="6629400"/>
            <a:ext cx="3861955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800" b="0" i="1" dirty="0"/>
              <a:t>Copyright © 2010 Jerry Post with additions by M. E. Kabay.  All rights reserved.</a:t>
            </a:r>
          </a:p>
        </p:txBody>
      </p:sp>
      <p:pic>
        <p:nvPicPr>
          <p:cNvPr id="889866" name="Picture 10" descr="NWU_2c_stacked_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96200" y="0"/>
            <a:ext cx="1447800" cy="12652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+mj-lt"/>
          <a:ea typeface="+mj-ea"/>
          <a:cs typeface="+mj-cs"/>
        </a:defRPr>
      </a:lvl1pPr>
      <a:lvl2pPr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2pPr>
      <a:lvl3pPr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3pPr>
      <a:lvl4pPr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4pPr>
      <a:lvl5pPr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5pPr>
      <a:lvl6pPr marL="457200"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6pPr>
      <a:lvl7pPr marL="914400"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7pPr>
      <a:lvl8pPr marL="1371600"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8pPr>
      <a:lvl9pPr marL="1828800" algn="l" defTabSz="9175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Font typeface="Wingdings" pitchFamily="2" charset="2"/>
        <a:buChar char="Ø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q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ü"/>
        <a:defRPr sz="2400"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§"/>
        <a:defRPr sz="2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kabay@norwich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4.png"/><Relationship Id="rId7" Type="http://schemas.openxmlformats.org/officeDocument/2006/relationships/oleObject" Target="../embeddings/oleObject2.bin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2819400"/>
          </a:xfrm>
        </p:spPr>
        <p:txBody>
          <a:bodyPr/>
          <a:lstStyle/>
          <a:p>
            <a:pPr algn="ctr"/>
            <a:r>
              <a:rPr lang="en-US" sz="7200"/>
              <a:t>Forms &amp; Reports</a:t>
            </a:r>
            <a:br>
              <a:rPr lang="en-US" sz="7200"/>
            </a:br>
            <a:r>
              <a:rPr lang="en-US" sz="7200"/>
              <a:t>Part 1 of 2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3429000"/>
            <a:ext cx="9144000" cy="3048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4000" dirty="0"/>
              <a:t>IS240 – DBMS</a:t>
            </a:r>
          </a:p>
          <a:p>
            <a:pPr algn="ctr">
              <a:buFont typeface="Wingdings" pitchFamily="2" charset="2"/>
              <a:buNone/>
            </a:pPr>
            <a:r>
              <a:rPr lang="en-US" sz="3600" dirty="0"/>
              <a:t>Lecture #9 – 2010-03-22</a:t>
            </a:r>
          </a:p>
          <a:p>
            <a:pPr algn="ctr">
              <a:buFont typeface="Wingdings" pitchFamily="2" charset="2"/>
              <a:buNone/>
            </a:pPr>
            <a:r>
              <a:rPr lang="en-US" dirty="0"/>
              <a:t>M. E. Kabay, PhD, CISSP-ISSMP</a:t>
            </a:r>
          </a:p>
          <a:p>
            <a:pPr algn="ctr">
              <a:buFont typeface="Wingdings" pitchFamily="2" charset="2"/>
              <a:buNone/>
            </a:pPr>
            <a:r>
              <a:rPr lang="en-US" sz="2000" dirty="0"/>
              <a:t>Assoc. Prof. Information Assurance</a:t>
            </a:r>
            <a:br>
              <a:rPr lang="en-US" sz="2000" dirty="0"/>
            </a:br>
            <a:r>
              <a:rPr lang="en-US" sz="2000" dirty="0"/>
              <a:t>School of Business &amp; Management, Norwich University </a:t>
            </a:r>
          </a:p>
          <a:p>
            <a:pPr algn="ctr">
              <a:buFont typeface="Wingdings" pitchFamily="2" charset="2"/>
              <a:buNone/>
            </a:pPr>
            <a:r>
              <a:rPr lang="en-US" sz="2000" dirty="0">
                <a:hlinkClick r:id="rId3"/>
              </a:rPr>
              <a:t>mailto:mkabay@norwich.edu</a:t>
            </a:r>
            <a:r>
              <a:rPr lang="en-US" sz="2000" dirty="0"/>
              <a:t>                                  V: 802.479.7937</a:t>
            </a:r>
          </a:p>
          <a:p>
            <a:pPr algn="ctr">
              <a:buFont typeface="Wingdings" pitchFamily="2" charset="2"/>
              <a:buNone/>
            </a:pPr>
            <a:endParaRPr lang="en-US" sz="2000" dirty="0"/>
          </a:p>
        </p:txBody>
      </p:sp>
    </p:spTree>
  </p:cSld>
  <p:clrMapOvr>
    <a:masterClrMapping/>
  </p:clrMapOvr>
  <p:transition advTm="10356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Form Layout</a:t>
            </a:r>
          </a:p>
        </p:txBody>
      </p:sp>
      <p:sp>
        <p:nvSpPr>
          <p:cNvPr id="107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4038600" cy="47244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Types of Forms</a:t>
            </a:r>
          </a:p>
          <a:p>
            <a:pPr marL="742950" lvl="1" indent="-285750"/>
            <a:r>
              <a:rPr lang="en-US" sz="2000"/>
              <a:t>Tabular</a:t>
            </a:r>
          </a:p>
          <a:p>
            <a:pPr marL="742950" lvl="1" indent="-285750"/>
            <a:r>
              <a:rPr lang="en-US" sz="2000"/>
              <a:t>Single Row</a:t>
            </a:r>
          </a:p>
          <a:p>
            <a:pPr marL="742950" lvl="1" indent="-285750"/>
            <a:r>
              <a:rPr lang="en-US" sz="2000"/>
              <a:t>Sub-forms (one-to-many)</a:t>
            </a:r>
          </a:p>
          <a:p>
            <a:pPr marL="742950" lvl="1" indent="-285750"/>
            <a:r>
              <a:rPr lang="en-US" sz="2000"/>
              <a:t>Switchboard</a:t>
            </a:r>
          </a:p>
          <a:p>
            <a:pPr marL="342900" indent="-342900"/>
            <a:r>
              <a:rPr lang="en-US" sz="2000"/>
              <a:t>Controls</a:t>
            </a:r>
          </a:p>
          <a:p>
            <a:pPr marL="742950" lvl="1" indent="-285750"/>
            <a:r>
              <a:rPr lang="en-US" sz="2000" i="1"/>
              <a:t>Focus</a:t>
            </a:r>
            <a:r>
              <a:rPr lang="en-US" sz="2000"/>
              <a:t> is active control</a:t>
            </a:r>
          </a:p>
          <a:p>
            <a:pPr marL="742950" lvl="1" indent="-285750"/>
            <a:r>
              <a:rPr lang="en-US" sz="2000"/>
              <a:t>Often changes appearance</a:t>
            </a:r>
            <a:endParaRPr lang="en-US" sz="2000" i="1"/>
          </a:p>
          <a:p>
            <a:pPr marL="342900" indent="-342900"/>
            <a:r>
              <a:rPr lang="en-US" sz="2000"/>
              <a:t>Form Properties</a:t>
            </a:r>
          </a:p>
          <a:p>
            <a:pPr marL="342900" indent="-342900"/>
            <a:r>
              <a:rPr lang="en-US" sz="2000"/>
              <a:t>Form Events</a:t>
            </a:r>
          </a:p>
          <a:p>
            <a:pPr marL="742950" lvl="1" indent="-285750"/>
            <a:r>
              <a:rPr lang="en-US" sz="2000"/>
              <a:t>Open, close</a:t>
            </a:r>
          </a:p>
        </p:txBody>
      </p:sp>
      <p:grpSp>
        <p:nvGrpSpPr>
          <p:cNvPr id="1075217" name="Group 17"/>
          <p:cNvGrpSpPr>
            <a:grpSpLocks/>
          </p:cNvGrpSpPr>
          <p:nvPr/>
        </p:nvGrpSpPr>
        <p:grpSpPr bwMode="auto">
          <a:xfrm>
            <a:off x="5029200" y="1181100"/>
            <a:ext cx="4114800" cy="4114800"/>
            <a:chOff x="3168" y="744"/>
            <a:chExt cx="2592" cy="2592"/>
          </a:xfrm>
        </p:grpSpPr>
        <p:grpSp>
          <p:nvGrpSpPr>
            <p:cNvPr id="1075213" name="Group 13"/>
            <p:cNvGrpSpPr>
              <a:grpSpLocks/>
            </p:cNvGrpSpPr>
            <p:nvPr/>
          </p:nvGrpSpPr>
          <p:grpSpPr bwMode="auto">
            <a:xfrm>
              <a:off x="3752" y="1276"/>
              <a:ext cx="2008" cy="1768"/>
              <a:chOff x="3412" y="964"/>
              <a:chExt cx="2008" cy="1768"/>
            </a:xfrm>
          </p:grpSpPr>
          <p:sp>
            <p:nvSpPr>
              <p:cNvPr id="1075204" name="Rectangle 4"/>
              <p:cNvSpPr>
                <a:spLocks noChangeArrowheads="1"/>
              </p:cNvSpPr>
              <p:nvPr/>
            </p:nvSpPr>
            <p:spPr bwMode="auto">
              <a:xfrm>
                <a:off x="3412" y="964"/>
                <a:ext cx="2008" cy="17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205" name="Rectangle 5"/>
              <p:cNvSpPr>
                <a:spLocks noChangeArrowheads="1"/>
              </p:cNvSpPr>
              <p:nvPr/>
            </p:nvSpPr>
            <p:spPr bwMode="auto">
              <a:xfrm>
                <a:off x="4069" y="993"/>
                <a:ext cx="45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algn="l"/>
                <a:r>
                  <a:rPr lang="en-US" sz="1800" b="0"/>
                  <a:t>Form</a:t>
                </a:r>
              </a:p>
            </p:txBody>
          </p:sp>
          <p:sp>
            <p:nvSpPr>
              <p:cNvPr id="1075206" name="Rectangle 6"/>
              <p:cNvSpPr>
                <a:spLocks noChangeArrowheads="1"/>
              </p:cNvSpPr>
              <p:nvPr/>
            </p:nvSpPr>
            <p:spPr bwMode="auto">
              <a:xfrm>
                <a:off x="3988" y="1348"/>
                <a:ext cx="424" cy="18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207" name="Rectangle 7"/>
              <p:cNvSpPr>
                <a:spLocks noChangeArrowheads="1"/>
              </p:cNvSpPr>
              <p:nvPr/>
            </p:nvSpPr>
            <p:spPr bwMode="auto">
              <a:xfrm>
                <a:off x="3493" y="1344"/>
                <a:ext cx="44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algn="l"/>
                <a:r>
                  <a:rPr lang="en-US" sz="1600" b="0"/>
                  <a:t>Order</a:t>
                </a:r>
              </a:p>
            </p:txBody>
          </p:sp>
          <p:sp>
            <p:nvSpPr>
              <p:cNvPr id="1075208" name="Rectangle 8"/>
              <p:cNvSpPr>
                <a:spLocks noChangeArrowheads="1"/>
              </p:cNvSpPr>
              <p:nvPr/>
            </p:nvSpPr>
            <p:spPr bwMode="auto">
              <a:xfrm>
                <a:off x="3556" y="2020"/>
                <a:ext cx="1720" cy="58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pPr algn="l"/>
                <a:r>
                  <a:rPr lang="en-US" sz="1800" b="0"/>
                  <a:t>11	Dog	5</a:t>
                </a:r>
              </a:p>
              <a:p>
                <a:pPr algn="l"/>
                <a:r>
                  <a:rPr lang="en-US" sz="1800" b="0"/>
                  <a:t> 7	Dog	1</a:t>
                </a:r>
              </a:p>
              <a:p>
                <a:pPr algn="l"/>
                <a:r>
                  <a:rPr lang="en-US" sz="1800" b="0"/>
                  <a:t>13	Cat	2</a:t>
                </a:r>
              </a:p>
            </p:txBody>
          </p:sp>
          <p:sp>
            <p:nvSpPr>
              <p:cNvPr id="1075212" name="Rectangle 12"/>
              <p:cNvSpPr>
                <a:spLocks noChangeArrowheads="1"/>
              </p:cNvSpPr>
              <p:nvPr/>
            </p:nvSpPr>
            <p:spPr bwMode="auto">
              <a:xfrm>
                <a:off x="4309" y="1823"/>
                <a:ext cx="429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algn="l"/>
                <a:r>
                  <a:rPr lang="en-US" sz="1600" b="0"/>
                  <a:t>Items</a:t>
                </a:r>
              </a:p>
            </p:txBody>
          </p:sp>
        </p:grpSp>
        <p:sp>
          <p:nvSpPr>
            <p:cNvPr id="1075214" name="AutoShape 14"/>
            <p:cNvSpPr>
              <a:spLocks/>
            </p:cNvSpPr>
            <p:nvPr/>
          </p:nvSpPr>
          <p:spPr bwMode="auto">
            <a:xfrm>
              <a:off x="3168" y="744"/>
              <a:ext cx="672" cy="216"/>
            </a:xfrm>
            <a:prstGeom prst="borderCallout2">
              <a:avLst>
                <a:gd name="adj1" fmla="val 33333"/>
                <a:gd name="adj2" fmla="val 107144"/>
                <a:gd name="adj3" fmla="val 33333"/>
                <a:gd name="adj4" fmla="val 121130"/>
                <a:gd name="adj5" fmla="val 433333"/>
                <a:gd name="adj6" fmla="val 135713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Control</a:t>
              </a:r>
            </a:p>
          </p:txBody>
        </p:sp>
        <p:sp>
          <p:nvSpPr>
            <p:cNvPr id="1075215" name="AutoShape 15"/>
            <p:cNvSpPr>
              <a:spLocks/>
            </p:cNvSpPr>
            <p:nvPr/>
          </p:nvSpPr>
          <p:spPr bwMode="auto">
            <a:xfrm>
              <a:off x="4800" y="960"/>
              <a:ext cx="672" cy="216"/>
            </a:xfrm>
            <a:prstGeom prst="borderCallout2">
              <a:avLst>
                <a:gd name="adj1" fmla="val 33333"/>
                <a:gd name="adj2" fmla="val -7144"/>
                <a:gd name="adj3" fmla="val 33333"/>
                <a:gd name="adj4" fmla="val -62796"/>
                <a:gd name="adj5" fmla="val 322222"/>
                <a:gd name="adj6" fmla="val -66069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Control</a:t>
              </a:r>
            </a:p>
          </p:txBody>
        </p:sp>
        <p:sp>
          <p:nvSpPr>
            <p:cNvPr id="1075216" name="AutoShape 16"/>
            <p:cNvSpPr>
              <a:spLocks/>
            </p:cNvSpPr>
            <p:nvPr/>
          </p:nvSpPr>
          <p:spPr bwMode="auto">
            <a:xfrm>
              <a:off x="3456" y="3120"/>
              <a:ext cx="912" cy="216"/>
            </a:xfrm>
            <a:prstGeom prst="borderCallout2">
              <a:avLst>
                <a:gd name="adj1" fmla="val 33333"/>
                <a:gd name="adj2" fmla="val 105264"/>
                <a:gd name="adj3" fmla="val 33333"/>
                <a:gd name="adj4" fmla="val 119079"/>
                <a:gd name="adj5" fmla="val -100000"/>
                <a:gd name="adj6" fmla="val 133551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Sub-form</a:t>
              </a:r>
            </a:p>
          </p:txBody>
        </p:sp>
      </p:grpSp>
    </p:spTree>
  </p:cSld>
  <p:clrMapOvr>
    <a:masterClrMapping/>
  </p:clrMapOvr>
  <p:transition advTm="43723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2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Tabular Form</a:t>
            </a:r>
          </a:p>
        </p:txBody>
      </p:sp>
      <p:sp>
        <p:nvSpPr>
          <p:cNvPr id="1077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219200"/>
            <a:ext cx="3511550" cy="46482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Works best for single table.</a:t>
            </a:r>
          </a:p>
          <a:p>
            <a:pPr marL="342900" indent="-342900"/>
            <a:r>
              <a:rPr lang="en-US" sz="2000"/>
              <a:t>Designer can control data entry sequence.</a:t>
            </a:r>
          </a:p>
          <a:p>
            <a:pPr marL="342900" indent="-342900"/>
            <a:r>
              <a:rPr lang="en-US" sz="2000"/>
              <a:t>Often include buttons for sorting</a:t>
            </a:r>
          </a:p>
          <a:p>
            <a:pPr marL="742950" lvl="1" indent="-285750"/>
            <a:r>
              <a:rPr lang="en-US" sz="2000"/>
              <a:t>Usually click column name</a:t>
            </a:r>
          </a:p>
          <a:p>
            <a:pPr marL="742950" lvl="1" indent="-285750"/>
            <a:r>
              <a:rPr lang="en-US" sz="2000"/>
              <a:t>Highlight column name used for sort </a:t>
            </a:r>
          </a:p>
          <a:p>
            <a:pPr marL="742950" lvl="1" indent="-285750"/>
            <a:r>
              <a:rPr lang="en-US" sz="2000"/>
              <a:t>Show triangle pointing up or down for ascending or descending sort</a:t>
            </a:r>
          </a:p>
        </p:txBody>
      </p:sp>
      <p:pic>
        <p:nvPicPr>
          <p:cNvPr id="107725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038600" y="1447800"/>
            <a:ext cx="5105400" cy="3614738"/>
          </a:xfrm>
          <a:noFill/>
          <a:ln/>
        </p:spPr>
      </p:pic>
    </p:spTree>
  </p:cSld>
  <p:clrMapOvr>
    <a:masterClrMapping/>
  </p:clrMapOvr>
  <p:transition advTm="24938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29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Single Row (Columnar) Form</a:t>
            </a:r>
          </a:p>
        </p:txBody>
      </p:sp>
      <p:sp>
        <p:nvSpPr>
          <p:cNvPr id="10793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3505200" cy="49530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Data for only one row.</a:t>
            </a:r>
          </a:p>
          <a:p>
            <a:pPr marL="342900" indent="-342900"/>
            <a:r>
              <a:rPr lang="en-US" sz="2000"/>
              <a:t>Designer can set optimal layout.</a:t>
            </a:r>
          </a:p>
          <a:p>
            <a:pPr marL="342900" indent="-342900"/>
            <a:r>
              <a:rPr lang="en-US" sz="2000"/>
              <a:t>Similar in appearance to paper forms.</a:t>
            </a:r>
          </a:p>
          <a:p>
            <a:pPr marL="342900" indent="-342900"/>
            <a:r>
              <a:rPr lang="en-US" sz="2000"/>
              <a:t>Can use color, graphics, and command buttons to make the form easier to use.</a:t>
            </a:r>
          </a:p>
          <a:p>
            <a:pPr marL="342900" indent="-342900"/>
            <a:r>
              <a:rPr lang="en-US" sz="2000"/>
              <a:t>Note the importance of the navigation buttons.</a:t>
            </a:r>
          </a:p>
          <a:p>
            <a:pPr marL="342900" indent="-342900"/>
            <a:r>
              <a:rPr lang="en-US" sz="2000"/>
              <a:t>Probably want a </a:t>
            </a:r>
            <a:r>
              <a:rPr lang="en-US" sz="2000" i="1"/>
              <a:t>Find</a:t>
            </a:r>
            <a:r>
              <a:rPr lang="en-US" sz="2000"/>
              <a:t> command.</a:t>
            </a:r>
          </a:p>
          <a:p>
            <a:pPr marL="342900" indent="-342900"/>
            <a:r>
              <a:rPr lang="en-US" sz="2000"/>
              <a:t>Useful to include subforms.</a:t>
            </a:r>
          </a:p>
        </p:txBody>
      </p:sp>
      <p:grpSp>
        <p:nvGrpSpPr>
          <p:cNvPr id="1079307" name="Group 11"/>
          <p:cNvGrpSpPr>
            <a:grpSpLocks/>
          </p:cNvGrpSpPr>
          <p:nvPr/>
        </p:nvGrpSpPr>
        <p:grpSpPr bwMode="auto">
          <a:xfrm>
            <a:off x="4419600" y="1741488"/>
            <a:ext cx="4572000" cy="4005262"/>
            <a:chOff x="2784" y="1097"/>
            <a:chExt cx="2880" cy="2523"/>
          </a:xfrm>
        </p:grpSpPr>
        <p:pic>
          <p:nvPicPr>
            <p:cNvPr id="1079298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97"/>
              <a:ext cx="2880" cy="2126"/>
            </a:xfrm>
            <a:prstGeom prst="rect">
              <a:avLst/>
            </a:prstGeom>
            <a:noFill/>
            <a:ln>
              <a:noFill/>
            </a:ln>
            <a:effectLst/>
          </p:spPr>
        </p:pic>
        <p:grpSp>
          <p:nvGrpSpPr>
            <p:cNvPr id="1079306" name="Group 10"/>
            <p:cNvGrpSpPr>
              <a:grpSpLocks/>
            </p:cNvGrpSpPr>
            <p:nvPr/>
          </p:nvGrpSpPr>
          <p:grpSpPr bwMode="auto">
            <a:xfrm>
              <a:off x="3120" y="3312"/>
              <a:ext cx="1275" cy="308"/>
              <a:chOff x="3120" y="3312"/>
              <a:chExt cx="1275" cy="308"/>
            </a:xfrm>
          </p:grpSpPr>
          <p:sp>
            <p:nvSpPr>
              <p:cNvPr id="1079304" name="AutoShape 8"/>
              <p:cNvSpPr>
                <a:spLocks/>
              </p:cNvSpPr>
              <p:nvPr/>
            </p:nvSpPr>
            <p:spPr bwMode="auto">
              <a:xfrm rot="16200000">
                <a:off x="3710" y="2760"/>
                <a:ext cx="96" cy="1200"/>
              </a:xfrm>
              <a:prstGeom prst="leftBrace">
                <a:avLst>
                  <a:gd name="adj1" fmla="val 104167"/>
                  <a:gd name="adj2" fmla="val 50000"/>
                </a:avLst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305" name="Text Box 9"/>
              <p:cNvSpPr txBox="1">
                <a:spLocks noChangeArrowheads="1"/>
              </p:cNvSpPr>
              <p:nvPr/>
            </p:nvSpPr>
            <p:spPr bwMode="auto">
              <a:xfrm>
                <a:off x="3120" y="3408"/>
                <a:ext cx="1275" cy="212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Navigation buttons</a:t>
                </a:r>
              </a:p>
            </p:txBody>
          </p:sp>
        </p:grpSp>
      </p:grpSp>
    </p:spTree>
  </p:cSld>
  <p:clrMapOvr>
    <a:masterClrMapping/>
  </p:clrMapOvr>
  <p:transition advTm="28026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1359" name="Group 15"/>
          <p:cNvGrpSpPr>
            <a:grpSpLocks/>
          </p:cNvGrpSpPr>
          <p:nvPr/>
        </p:nvGrpSpPr>
        <p:grpSpPr bwMode="auto">
          <a:xfrm>
            <a:off x="482600" y="2514600"/>
            <a:ext cx="8069263" cy="4137025"/>
            <a:chOff x="304" y="1584"/>
            <a:chExt cx="5083" cy="2606"/>
          </a:xfrm>
        </p:grpSpPr>
        <p:pic>
          <p:nvPicPr>
            <p:cNvPr id="108134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68" y="1584"/>
              <a:ext cx="4619" cy="2606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1081355" name="Freeform 11"/>
            <p:cNvSpPr>
              <a:spLocks/>
            </p:cNvSpPr>
            <p:nvPr/>
          </p:nvSpPr>
          <p:spPr bwMode="auto">
            <a:xfrm>
              <a:off x="304" y="2208"/>
              <a:ext cx="656" cy="912"/>
            </a:xfrm>
            <a:custGeom>
              <a:avLst/>
              <a:gdLst/>
              <a:ahLst/>
              <a:cxnLst>
                <a:cxn ang="0">
                  <a:pos x="464" y="0"/>
                </a:cxn>
                <a:cxn ang="0">
                  <a:pos x="32" y="528"/>
                </a:cxn>
                <a:cxn ang="0">
                  <a:pos x="656" y="912"/>
                </a:cxn>
              </a:cxnLst>
              <a:rect l="0" t="0" r="r" b="b"/>
              <a:pathLst>
                <a:path w="656" h="912">
                  <a:moveTo>
                    <a:pt x="464" y="0"/>
                  </a:moveTo>
                  <a:cubicBezTo>
                    <a:pt x="232" y="188"/>
                    <a:pt x="0" y="376"/>
                    <a:pt x="32" y="528"/>
                  </a:cubicBezTo>
                  <a:cubicBezTo>
                    <a:pt x="64" y="680"/>
                    <a:pt x="360" y="796"/>
                    <a:pt x="656" y="912"/>
                  </a:cubicBezTo>
                </a:path>
              </a:pathLst>
            </a:custGeom>
            <a:noFill/>
            <a:ln w="76200" cap="flat" cmpd="sng">
              <a:solidFill>
                <a:srgbClr val="0099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134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Sub-Forms</a:t>
            </a:r>
          </a:p>
        </p:txBody>
      </p:sp>
      <p:sp>
        <p:nvSpPr>
          <p:cNvPr id="10813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990600"/>
            <a:ext cx="7848600" cy="16764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Typically a one-to-many relationship.</a:t>
            </a:r>
          </a:p>
          <a:p>
            <a:pPr marL="342900" indent="-342900"/>
            <a:r>
              <a:rPr lang="en-US" sz="2000"/>
              <a:t>Subform contents are linked to the main form through a </a:t>
            </a:r>
            <a:r>
              <a:rPr lang="en-US" sz="2000">
                <a:solidFill>
                  <a:srgbClr val="009900"/>
                </a:solidFill>
              </a:rPr>
              <a:t>common column</a:t>
            </a:r>
            <a:r>
              <a:rPr lang="en-US" sz="2000"/>
              <a:t> (not displayed on the subform.)</a:t>
            </a:r>
          </a:p>
          <a:p>
            <a:pPr marL="342900" indent="-342900"/>
            <a:r>
              <a:rPr lang="en-US" sz="2000"/>
              <a:t>Can have multiple subforms (Independent or Nested).</a:t>
            </a:r>
          </a:p>
        </p:txBody>
      </p:sp>
      <p:sp>
        <p:nvSpPr>
          <p:cNvPr id="1081354" name="Oval 10"/>
          <p:cNvSpPr>
            <a:spLocks noChangeArrowheads="1"/>
          </p:cNvSpPr>
          <p:nvPr/>
        </p:nvSpPr>
        <p:spPr bwMode="auto">
          <a:xfrm>
            <a:off x="1219200" y="3200400"/>
            <a:ext cx="914400" cy="609600"/>
          </a:xfrm>
          <a:prstGeom prst="ellipse">
            <a:avLst/>
          </a:prstGeom>
          <a:noFill/>
          <a:ln w="76200" algn="ctr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Tm="6699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3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Switchboard (Menu) Form</a:t>
            </a:r>
          </a:p>
        </p:txBody>
      </p:sp>
      <p:sp>
        <p:nvSpPr>
          <p:cNvPr id="1083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219200"/>
            <a:ext cx="7924800" cy="47244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Start with blank form</a:t>
            </a:r>
          </a:p>
          <a:p>
            <a:pPr marL="342900" indent="-342900"/>
            <a:r>
              <a:rPr lang="en-US" sz="2000"/>
              <a:t>Remove scrolling and navigation tools</a:t>
            </a:r>
          </a:p>
          <a:p>
            <a:pPr marL="342900" indent="-342900"/>
            <a:r>
              <a:rPr lang="en-US" sz="2000"/>
              <a:t>Graphics/Picture/Background</a:t>
            </a:r>
          </a:p>
          <a:p>
            <a:pPr marL="342900" indent="-342900"/>
            <a:r>
              <a:rPr lang="en-US" sz="2000"/>
              <a:t>Identify type of user and provide appropriate functions</a:t>
            </a:r>
          </a:p>
          <a:p>
            <a:pPr marL="342900" indent="-342900"/>
            <a:r>
              <a:rPr lang="en-US" sz="2000"/>
              <a:t>User can choose specific task</a:t>
            </a:r>
          </a:p>
          <a:p>
            <a:pPr marL="342900" indent="-342900"/>
            <a:r>
              <a:rPr lang="en-US" sz="2000"/>
              <a:t>Arrange functions by</a:t>
            </a:r>
            <a:br>
              <a:rPr lang="en-US" sz="2000"/>
            </a:br>
            <a:r>
              <a:rPr lang="en-US" sz="2000"/>
              <a:t>frequency of use</a:t>
            </a:r>
          </a:p>
          <a:p>
            <a:pPr marL="342900" indent="-342900"/>
            <a:r>
              <a:rPr lang="en-US" sz="2000"/>
              <a:t>Can branch to a </a:t>
            </a:r>
            <a:br>
              <a:rPr lang="en-US" sz="2000"/>
            </a:br>
            <a:r>
              <a:rPr lang="en-US" sz="2000"/>
              <a:t>second menu when</a:t>
            </a:r>
            <a:br>
              <a:rPr lang="en-US" sz="2000"/>
            </a:br>
            <a:r>
              <a:rPr lang="en-US" sz="2000"/>
              <a:t>needed for further</a:t>
            </a:r>
            <a:br>
              <a:rPr lang="en-US" sz="2000"/>
            </a:br>
            <a:r>
              <a:rPr lang="en-US" sz="2000"/>
              <a:t>options</a:t>
            </a:r>
          </a:p>
        </p:txBody>
      </p:sp>
      <p:pic>
        <p:nvPicPr>
          <p:cNvPr id="108339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3657600" y="3048000"/>
            <a:ext cx="5562600" cy="3802063"/>
          </a:xfrm>
          <a:noFill/>
          <a:ln/>
        </p:spPr>
      </p:pic>
    </p:spTree>
  </p:cSld>
  <p:clrMapOvr>
    <a:masterClrMapping/>
  </p:clrMapOvr>
  <p:transition advTm="44768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/>
            <a:r>
              <a:rPr lang="en-US"/>
              <a:t>Menu Design</a:t>
            </a:r>
          </a:p>
        </p:txBody>
      </p:sp>
      <p:sp>
        <p:nvSpPr>
          <p:cNvPr id="1085443" name="Text Box 3"/>
          <p:cNvSpPr txBox="1">
            <a:spLocks noChangeArrowheads="1"/>
          </p:cNvSpPr>
          <p:nvPr/>
        </p:nvSpPr>
        <p:spPr bwMode="auto">
          <a:xfrm>
            <a:off x="1600200" y="1981200"/>
            <a:ext cx="2438400" cy="2030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tabLst>
                <a:tab pos="454025" algn="l"/>
              </a:tabLst>
            </a:pPr>
            <a:r>
              <a:rPr lang="en-US" sz="1800" b="0"/>
              <a:t>1.	Setup Choices</a:t>
            </a:r>
          </a:p>
          <a:p>
            <a:pPr algn="l">
              <a:spcBef>
                <a:spcPct val="50000"/>
              </a:spcBef>
              <a:tabLst>
                <a:tab pos="454025" algn="l"/>
              </a:tabLst>
            </a:pPr>
            <a:r>
              <a:rPr lang="en-US" sz="1800" b="0"/>
              <a:t>2.	Data Input</a:t>
            </a:r>
          </a:p>
          <a:p>
            <a:pPr algn="l">
              <a:spcBef>
                <a:spcPct val="50000"/>
              </a:spcBef>
              <a:tabLst>
                <a:tab pos="454025" algn="l"/>
              </a:tabLst>
            </a:pPr>
            <a:r>
              <a:rPr lang="en-US" sz="1800" b="0"/>
              <a:t>3.	Print Reports</a:t>
            </a:r>
          </a:p>
          <a:p>
            <a:pPr algn="l">
              <a:spcBef>
                <a:spcPct val="50000"/>
              </a:spcBef>
              <a:tabLst>
                <a:tab pos="454025" algn="l"/>
              </a:tabLst>
            </a:pPr>
            <a:r>
              <a:rPr lang="en-US" sz="1800" b="0"/>
              <a:t>4.	DOS Utilities</a:t>
            </a:r>
          </a:p>
          <a:p>
            <a:pPr algn="l">
              <a:spcBef>
                <a:spcPct val="50000"/>
              </a:spcBef>
              <a:tabLst>
                <a:tab pos="454025" algn="l"/>
              </a:tabLst>
            </a:pPr>
            <a:r>
              <a:rPr lang="en-US" sz="1800" b="0"/>
              <a:t>5.	Backups</a:t>
            </a:r>
          </a:p>
        </p:txBody>
      </p:sp>
      <p:sp>
        <p:nvSpPr>
          <p:cNvPr id="1085444" name="Text Box 4"/>
          <p:cNvSpPr txBox="1">
            <a:spLocks noChangeArrowheads="1"/>
          </p:cNvSpPr>
          <p:nvPr/>
        </p:nvSpPr>
        <p:spPr bwMode="auto">
          <a:xfrm>
            <a:off x="4953000" y="1981200"/>
            <a:ext cx="3352800" cy="2030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0"/>
              <a:t>Daily Sales Reports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Friday Sales Meeting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Monthly Customer Letters</a:t>
            </a:r>
          </a:p>
          <a:p>
            <a:pPr algn="l">
              <a:spcBef>
                <a:spcPct val="50000"/>
              </a:spcBef>
            </a:pPr>
            <a:endParaRPr lang="en-US" sz="1800" b="0"/>
          </a:p>
          <a:p>
            <a:pPr algn="l">
              <a:spcBef>
                <a:spcPct val="50000"/>
              </a:spcBef>
            </a:pPr>
            <a:r>
              <a:rPr lang="en-US" sz="1800" b="0"/>
              <a:t>Exit</a:t>
            </a:r>
          </a:p>
        </p:txBody>
      </p:sp>
      <p:sp>
        <p:nvSpPr>
          <p:cNvPr id="1085445" name="Text Box 5"/>
          <p:cNvSpPr txBox="1">
            <a:spLocks noChangeArrowheads="1"/>
          </p:cNvSpPr>
          <p:nvPr/>
        </p:nvSpPr>
        <p:spPr bwMode="auto">
          <a:xfrm>
            <a:off x="1584325" y="1560513"/>
            <a:ext cx="13144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b="0"/>
              <a:t>Main Menu</a:t>
            </a:r>
          </a:p>
        </p:txBody>
      </p:sp>
      <p:sp>
        <p:nvSpPr>
          <p:cNvPr id="1085446" name="Text Box 6"/>
          <p:cNvSpPr txBox="1">
            <a:spLocks noChangeArrowheads="1"/>
          </p:cNvSpPr>
          <p:nvPr/>
        </p:nvSpPr>
        <p:spPr bwMode="auto">
          <a:xfrm>
            <a:off x="5089525" y="1560513"/>
            <a:ext cx="23812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b="0"/>
              <a:t>Customer Information</a:t>
            </a:r>
          </a:p>
        </p:txBody>
      </p:sp>
      <p:sp>
        <p:nvSpPr>
          <p:cNvPr id="1085447" name="Text Box 7"/>
          <p:cNvSpPr txBox="1">
            <a:spLocks noChangeArrowheads="1"/>
          </p:cNvSpPr>
          <p:nvPr/>
        </p:nvSpPr>
        <p:spPr bwMode="auto">
          <a:xfrm>
            <a:off x="1584325" y="4532313"/>
            <a:ext cx="21399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b="0">
                <a:solidFill>
                  <a:schemeClr val="tx2"/>
                </a:solidFill>
              </a:rPr>
              <a:t>Hard to understand</a:t>
            </a:r>
            <a:br>
              <a:rPr lang="en-US" sz="1800" b="0">
                <a:solidFill>
                  <a:schemeClr val="tx2"/>
                </a:solidFill>
              </a:rPr>
            </a:br>
            <a:r>
              <a:rPr lang="en-US" sz="1800" b="0">
                <a:solidFill>
                  <a:schemeClr val="tx2"/>
                </a:solidFill>
              </a:rPr>
              <a:t>(GeekSpeak)</a:t>
            </a:r>
          </a:p>
        </p:txBody>
      </p:sp>
      <p:sp>
        <p:nvSpPr>
          <p:cNvPr id="1085448" name="Text Box 8"/>
          <p:cNvSpPr txBox="1">
            <a:spLocks noChangeArrowheads="1"/>
          </p:cNvSpPr>
          <p:nvPr/>
        </p:nvSpPr>
        <p:spPr bwMode="auto">
          <a:xfrm>
            <a:off x="5089525" y="4532313"/>
            <a:ext cx="27114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b="0">
                <a:solidFill>
                  <a:schemeClr val="tx2"/>
                </a:solidFill>
              </a:rPr>
              <a:t>Organized by </a:t>
            </a:r>
            <a:r>
              <a:rPr lang="en-US" sz="1800" b="0" i="1">
                <a:solidFill>
                  <a:schemeClr val="tx2"/>
                </a:solidFill>
              </a:rPr>
              <a:t>user</a:t>
            </a:r>
            <a:r>
              <a:rPr lang="en-US" sz="1800" b="0">
                <a:solidFill>
                  <a:schemeClr val="tx2"/>
                </a:solidFill>
              </a:rPr>
              <a:t> tasks.</a:t>
            </a:r>
          </a:p>
        </p:txBody>
      </p:sp>
    </p:spTree>
  </p:cSld>
  <p:clrMapOvr>
    <a:masterClrMapping/>
  </p:clrMapOvr>
  <p:transition advTm="8473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4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Menus</a:t>
            </a:r>
          </a:p>
        </p:txBody>
      </p:sp>
      <p:sp>
        <p:nvSpPr>
          <p:cNvPr id="1087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143000"/>
            <a:ext cx="4495800" cy="51816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Consistency</a:t>
            </a:r>
          </a:p>
          <a:p>
            <a:pPr marL="742950" lvl="1" indent="-285750"/>
            <a:r>
              <a:rPr lang="en-US" sz="2000"/>
              <a:t>With operating environment</a:t>
            </a:r>
          </a:p>
          <a:p>
            <a:pPr marL="742950" lvl="1" indent="-285750"/>
            <a:r>
              <a:rPr lang="en-US" sz="2000"/>
              <a:t>Within project</a:t>
            </a:r>
          </a:p>
          <a:p>
            <a:pPr marL="342900" indent="-342900"/>
            <a:r>
              <a:rPr lang="en-US" sz="2000"/>
              <a:t>Pull-down</a:t>
            </a:r>
          </a:p>
          <a:p>
            <a:pPr marL="742950" lvl="1" indent="-285750"/>
            <a:r>
              <a:rPr lang="en-US" sz="2000"/>
              <a:t>Name, Action</a:t>
            </a:r>
          </a:p>
          <a:p>
            <a:pPr marL="742950" lvl="1" indent="-285750"/>
            <a:r>
              <a:rPr lang="en-US" sz="2000"/>
              <a:t>Shortcut keys</a:t>
            </a:r>
          </a:p>
          <a:p>
            <a:pPr marL="742950" lvl="1" indent="-285750"/>
            <a:r>
              <a:rPr lang="en-US" sz="2000"/>
              <a:t>Access keys (&amp;File, </a:t>
            </a:r>
            <a:r>
              <a:rPr lang="en-US" sz="2000" u="sng"/>
              <a:t>F</a:t>
            </a:r>
            <a:r>
              <a:rPr lang="en-US" sz="2000"/>
              <a:t>ile)</a:t>
            </a:r>
          </a:p>
          <a:p>
            <a:pPr marL="742950" lvl="1" indent="-285750"/>
            <a:r>
              <a:rPr lang="en-US" sz="2000"/>
              <a:t>Breaks/groups (-)</a:t>
            </a:r>
          </a:p>
          <a:p>
            <a:pPr marL="742950" lvl="1" indent="-285750"/>
            <a:r>
              <a:rPr lang="en-US" sz="2000"/>
              <a:t>Dimmed option</a:t>
            </a:r>
          </a:p>
          <a:p>
            <a:pPr marL="742950" lvl="1" indent="-285750"/>
            <a:r>
              <a:rPr lang="en-US" sz="2000"/>
              <a:t>Check mark</a:t>
            </a:r>
          </a:p>
          <a:p>
            <a:pPr marL="342900" indent="-342900"/>
            <a:r>
              <a:rPr lang="en-US" sz="2000"/>
              <a:t>Submenus (</a:t>
            </a:r>
            <a:r>
              <a:rPr lang="en-US" sz="2000">
                <a:latin typeface="Symbol" pitchFamily="18" charset="2"/>
              </a:rPr>
              <a:t>&gt;</a:t>
            </a:r>
            <a:r>
              <a:rPr lang="en-US" sz="2000"/>
              <a:t>)</a:t>
            </a:r>
          </a:p>
          <a:p>
            <a:pPr marL="742950" lvl="1" indent="-285750"/>
            <a:r>
              <a:rPr lang="en-US" sz="2000"/>
              <a:t>Logical groupings</a:t>
            </a:r>
          </a:p>
          <a:p>
            <a:pPr marL="742950" lvl="1" indent="-285750"/>
            <a:r>
              <a:rPr lang="en-US" sz="2000"/>
              <a:t>Tradeoff:  length v depth</a:t>
            </a:r>
          </a:p>
          <a:p>
            <a:pPr marL="342900" indent="-342900"/>
            <a:r>
              <a:rPr lang="en-US" sz="2000"/>
              <a:t>Form indicator (…)</a:t>
            </a:r>
          </a:p>
        </p:txBody>
      </p:sp>
      <p:sp>
        <p:nvSpPr>
          <p:cNvPr id="10874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257800" y="1143000"/>
            <a:ext cx="3810000" cy="45720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Pop-up</a:t>
            </a:r>
          </a:p>
          <a:p>
            <a:pPr marL="742950" lvl="1" indent="-285750"/>
            <a:r>
              <a:rPr lang="en-US" sz="2000"/>
              <a:t>Miniature form</a:t>
            </a:r>
          </a:p>
          <a:p>
            <a:pPr marL="742950" lvl="1" indent="-285750"/>
            <a:r>
              <a:rPr lang="en-US" sz="2000"/>
              <a:t>Tied to location/pointer</a:t>
            </a:r>
          </a:p>
          <a:p>
            <a:pPr marL="742950" lvl="1" indent="-285750"/>
            <a:r>
              <a:rPr lang="en-US" sz="2000"/>
              <a:t>Right-mouse button</a:t>
            </a:r>
          </a:p>
          <a:p>
            <a:pPr marL="742950" lvl="1" indent="-285750"/>
            <a:r>
              <a:rPr lang="en-US" sz="2000"/>
              <a:t>Attribute settings</a:t>
            </a:r>
          </a:p>
          <a:p>
            <a:pPr marL="742950" lvl="1" indent="-285750"/>
            <a:r>
              <a:rPr lang="en-US" sz="2000"/>
              <a:t>Modal (keeps focus) or not</a:t>
            </a:r>
          </a:p>
        </p:txBody>
      </p:sp>
      <p:pic>
        <p:nvPicPr>
          <p:cNvPr id="1087493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3657600"/>
            <a:ext cx="2971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97268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5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Queries</a:t>
            </a:r>
          </a:p>
        </p:txBody>
      </p:sp>
      <p:sp>
        <p:nvSpPr>
          <p:cNvPr id="1089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76400"/>
            <a:ext cx="7543800" cy="46482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Queries are used to automatically look up data.</a:t>
            </a:r>
          </a:p>
          <a:p>
            <a:pPr marL="742950" lvl="1" indent="-285750"/>
            <a:r>
              <a:rPr lang="en-US" sz="2000"/>
              <a:t>e.g., Customer name</a:t>
            </a:r>
          </a:p>
          <a:p>
            <a:pPr marL="742950" lvl="1" indent="-285750"/>
            <a:r>
              <a:rPr lang="en-US" sz="2000"/>
              <a:t>e.g., Product description</a:t>
            </a:r>
          </a:p>
          <a:p>
            <a:pPr marL="342900" indent="-342900"/>
            <a:r>
              <a:rPr lang="en-US" sz="2000"/>
              <a:t>Be very careful when using queries.</a:t>
            </a:r>
          </a:p>
          <a:p>
            <a:pPr marL="742950" lvl="1" indent="-285750"/>
            <a:r>
              <a:rPr lang="en-US" sz="2000"/>
              <a:t>Each form should store data in only one table.</a:t>
            </a:r>
          </a:p>
          <a:p>
            <a:pPr marL="742950" lvl="1" indent="-285750"/>
            <a:r>
              <a:rPr lang="en-US" sz="2000"/>
              <a:t>For multiple tables, use a subform or separate forms.</a:t>
            </a:r>
          </a:p>
          <a:p>
            <a:pPr marL="742950" lvl="1" indent="-285750"/>
            <a:r>
              <a:rPr lang="en-US" sz="2000"/>
              <a:t>Usually Lock the look up data so it cannot be changed accidentally.</a:t>
            </a:r>
          </a:p>
        </p:txBody>
      </p:sp>
    </p:spTree>
  </p:cSld>
  <p:clrMapOvr>
    <a:masterClrMapping/>
  </p:clrMapOvr>
  <p:transition advTm="8373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5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Form Query Example</a:t>
            </a:r>
          </a:p>
        </p:txBody>
      </p:sp>
      <p:sp>
        <p:nvSpPr>
          <p:cNvPr id="1091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219200"/>
            <a:ext cx="7315200" cy="46482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Clerk enters a CustomerID.</a:t>
            </a:r>
          </a:p>
          <a:p>
            <a:pPr marL="742950" lvl="1" indent="-285750"/>
            <a:r>
              <a:rPr lang="en-US" sz="2000"/>
              <a:t>Stored in the Order table.</a:t>
            </a:r>
          </a:p>
          <a:p>
            <a:pPr marL="342900" indent="-342900"/>
            <a:r>
              <a:rPr lang="en-US" sz="2000"/>
              <a:t>Query joins Sale and Customer.</a:t>
            </a:r>
          </a:p>
          <a:p>
            <a:pPr marL="742950" lvl="1" indent="-285750"/>
            <a:r>
              <a:rPr lang="en-US" sz="2000"/>
              <a:t>Automatically matches the CustomerID.</a:t>
            </a:r>
          </a:p>
          <a:p>
            <a:pPr marL="742950" lvl="1" indent="-285750"/>
            <a:r>
              <a:rPr lang="en-US" sz="2000"/>
              <a:t>Matching name is displayed on the form.</a:t>
            </a:r>
          </a:p>
          <a:p>
            <a:pPr marL="742950" lvl="1" indent="-285750"/>
            <a:r>
              <a:rPr lang="en-US" sz="2000"/>
              <a:t>Do not include the join column (CustomerID) from the look up table (Customer).</a:t>
            </a:r>
          </a:p>
        </p:txBody>
      </p:sp>
      <p:grpSp>
        <p:nvGrpSpPr>
          <p:cNvPr id="1091588" name="Group 4"/>
          <p:cNvGrpSpPr>
            <a:grpSpLocks/>
          </p:cNvGrpSpPr>
          <p:nvPr/>
        </p:nvGrpSpPr>
        <p:grpSpPr bwMode="auto">
          <a:xfrm>
            <a:off x="5257800" y="4343400"/>
            <a:ext cx="3211513" cy="1617663"/>
            <a:chOff x="3249" y="1373"/>
            <a:chExt cx="2023" cy="1019"/>
          </a:xfrm>
        </p:grpSpPr>
        <p:sp>
          <p:nvSpPr>
            <p:cNvPr id="1091589" name="Rectangle 5"/>
            <p:cNvSpPr>
              <a:spLocks noChangeArrowheads="1"/>
            </p:cNvSpPr>
            <p:nvPr/>
          </p:nvSpPr>
          <p:spPr bwMode="auto">
            <a:xfrm>
              <a:off x="3264" y="1392"/>
              <a:ext cx="2008" cy="10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1590" name="Rectangle 6"/>
            <p:cNvSpPr>
              <a:spLocks noChangeArrowheads="1"/>
            </p:cNvSpPr>
            <p:nvPr/>
          </p:nvSpPr>
          <p:spPr bwMode="auto">
            <a:xfrm>
              <a:off x="3825" y="1373"/>
              <a:ext cx="114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/>
                <a:t>Customer Order</a:t>
              </a:r>
            </a:p>
          </p:txBody>
        </p:sp>
        <p:sp>
          <p:nvSpPr>
            <p:cNvPr id="1091591" name="Rectangle 7"/>
            <p:cNvSpPr>
              <a:spLocks noChangeArrowheads="1"/>
            </p:cNvSpPr>
            <p:nvPr/>
          </p:nvSpPr>
          <p:spPr bwMode="auto">
            <a:xfrm>
              <a:off x="3744" y="1632"/>
              <a:ext cx="376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800" b="0"/>
                <a:t>1234</a:t>
              </a:r>
            </a:p>
          </p:txBody>
        </p:sp>
        <p:sp>
          <p:nvSpPr>
            <p:cNvPr id="1091592" name="Rectangle 8"/>
            <p:cNvSpPr>
              <a:spLocks noChangeArrowheads="1"/>
            </p:cNvSpPr>
            <p:nvPr/>
          </p:nvSpPr>
          <p:spPr bwMode="auto">
            <a:xfrm>
              <a:off x="3249" y="1613"/>
              <a:ext cx="54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/>
                <a:t>SaleID</a:t>
              </a:r>
            </a:p>
          </p:txBody>
        </p:sp>
        <p:sp>
          <p:nvSpPr>
            <p:cNvPr id="1091593" name="Rectangle 9"/>
            <p:cNvSpPr>
              <a:spLocks noChangeArrowheads="1"/>
            </p:cNvSpPr>
            <p:nvPr/>
          </p:nvSpPr>
          <p:spPr bwMode="auto">
            <a:xfrm>
              <a:off x="4128" y="1824"/>
              <a:ext cx="376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800" b="0"/>
                <a:t>17</a:t>
              </a:r>
            </a:p>
          </p:txBody>
        </p:sp>
        <p:sp>
          <p:nvSpPr>
            <p:cNvPr id="1091594" name="Rectangle 10"/>
            <p:cNvSpPr>
              <a:spLocks noChangeArrowheads="1"/>
            </p:cNvSpPr>
            <p:nvPr/>
          </p:nvSpPr>
          <p:spPr bwMode="auto">
            <a:xfrm>
              <a:off x="3249" y="1805"/>
              <a:ext cx="8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/>
                <a:t>CustomerID</a:t>
              </a:r>
            </a:p>
          </p:txBody>
        </p:sp>
        <p:sp>
          <p:nvSpPr>
            <p:cNvPr id="1091595" name="Rectangle 11"/>
            <p:cNvSpPr>
              <a:spLocks noChangeArrowheads="1"/>
            </p:cNvSpPr>
            <p:nvPr/>
          </p:nvSpPr>
          <p:spPr bwMode="auto">
            <a:xfrm>
              <a:off x="4704" y="1632"/>
              <a:ext cx="520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800" b="0"/>
                <a:t>7/25/01</a:t>
              </a:r>
            </a:p>
          </p:txBody>
        </p:sp>
        <p:sp>
          <p:nvSpPr>
            <p:cNvPr id="1091596" name="Rectangle 12"/>
            <p:cNvSpPr>
              <a:spLocks noChangeArrowheads="1"/>
            </p:cNvSpPr>
            <p:nvPr/>
          </p:nvSpPr>
          <p:spPr bwMode="auto">
            <a:xfrm>
              <a:off x="4305" y="1614"/>
              <a:ext cx="4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/>
                <a:t>Date</a:t>
              </a:r>
            </a:p>
          </p:txBody>
        </p:sp>
        <p:sp>
          <p:nvSpPr>
            <p:cNvPr id="1091597" name="Rectangle 13"/>
            <p:cNvSpPr>
              <a:spLocks noChangeArrowheads="1"/>
            </p:cNvSpPr>
            <p:nvPr/>
          </p:nvSpPr>
          <p:spPr bwMode="auto">
            <a:xfrm>
              <a:off x="3341" y="2007"/>
              <a:ext cx="422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600" b="0">
                  <a:solidFill>
                    <a:schemeClr val="tx2"/>
                  </a:solidFill>
                </a:rPr>
                <a:t>Carly</a:t>
              </a:r>
            </a:p>
          </p:txBody>
        </p:sp>
        <p:sp>
          <p:nvSpPr>
            <p:cNvPr id="1091598" name="Rectangle 14"/>
            <p:cNvSpPr>
              <a:spLocks noChangeArrowheads="1"/>
            </p:cNvSpPr>
            <p:nvPr/>
          </p:nvSpPr>
          <p:spPr bwMode="auto">
            <a:xfrm>
              <a:off x="3869" y="2007"/>
              <a:ext cx="494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600" b="0">
                  <a:solidFill>
                    <a:schemeClr val="tx2"/>
                  </a:solidFill>
                </a:rPr>
                <a:t>Embry</a:t>
              </a:r>
            </a:p>
          </p:txBody>
        </p:sp>
      </p:grpSp>
    </p:spTree>
  </p:cSld>
  <p:clrMapOvr>
    <a:masterClrMapping/>
  </p:clrMapOvr>
  <p:transition advTm="27028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/>
            <a:r>
              <a:rPr lang="en-US"/>
              <a:t>Form Query: Underlying Tables</a:t>
            </a:r>
          </a:p>
        </p:txBody>
      </p:sp>
      <p:grpSp>
        <p:nvGrpSpPr>
          <p:cNvPr id="1093635" name="Group 3"/>
          <p:cNvGrpSpPr>
            <a:grpSpLocks/>
          </p:cNvGrpSpPr>
          <p:nvPr/>
        </p:nvGrpSpPr>
        <p:grpSpPr bwMode="auto">
          <a:xfrm>
            <a:off x="2947988" y="1189038"/>
            <a:ext cx="3211512" cy="1617662"/>
            <a:chOff x="2097" y="1181"/>
            <a:chExt cx="2023" cy="1019"/>
          </a:xfrm>
        </p:grpSpPr>
        <p:sp>
          <p:nvSpPr>
            <p:cNvPr id="1093636" name="Rectangle 4"/>
            <p:cNvSpPr>
              <a:spLocks noChangeArrowheads="1"/>
            </p:cNvSpPr>
            <p:nvPr/>
          </p:nvSpPr>
          <p:spPr bwMode="auto">
            <a:xfrm>
              <a:off x="2112" y="1200"/>
              <a:ext cx="2008" cy="10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3637" name="Rectangle 5"/>
            <p:cNvSpPr>
              <a:spLocks noChangeArrowheads="1"/>
            </p:cNvSpPr>
            <p:nvPr/>
          </p:nvSpPr>
          <p:spPr bwMode="auto">
            <a:xfrm>
              <a:off x="2673" y="1181"/>
              <a:ext cx="114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/>
                <a:t>Customer Order</a:t>
              </a:r>
            </a:p>
          </p:txBody>
        </p:sp>
        <p:sp>
          <p:nvSpPr>
            <p:cNvPr id="1093638" name="Rectangle 6"/>
            <p:cNvSpPr>
              <a:spLocks noChangeArrowheads="1"/>
            </p:cNvSpPr>
            <p:nvPr/>
          </p:nvSpPr>
          <p:spPr bwMode="auto">
            <a:xfrm>
              <a:off x="2592" y="1440"/>
              <a:ext cx="376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800" b="0"/>
                <a:t>1234</a:t>
              </a:r>
            </a:p>
          </p:txBody>
        </p:sp>
        <p:sp>
          <p:nvSpPr>
            <p:cNvPr id="1093639" name="Rectangle 7"/>
            <p:cNvSpPr>
              <a:spLocks noChangeArrowheads="1"/>
            </p:cNvSpPr>
            <p:nvPr/>
          </p:nvSpPr>
          <p:spPr bwMode="auto">
            <a:xfrm>
              <a:off x="2097" y="1421"/>
              <a:ext cx="54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/>
                <a:t>SaleID</a:t>
              </a:r>
            </a:p>
          </p:txBody>
        </p:sp>
        <p:sp>
          <p:nvSpPr>
            <p:cNvPr id="1093640" name="Rectangle 8"/>
            <p:cNvSpPr>
              <a:spLocks noChangeArrowheads="1"/>
            </p:cNvSpPr>
            <p:nvPr/>
          </p:nvSpPr>
          <p:spPr bwMode="auto">
            <a:xfrm>
              <a:off x="2976" y="1632"/>
              <a:ext cx="376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800" b="0"/>
                <a:t>17</a:t>
              </a:r>
            </a:p>
          </p:txBody>
        </p:sp>
        <p:sp>
          <p:nvSpPr>
            <p:cNvPr id="1093641" name="Rectangle 9"/>
            <p:cNvSpPr>
              <a:spLocks noChangeArrowheads="1"/>
            </p:cNvSpPr>
            <p:nvPr/>
          </p:nvSpPr>
          <p:spPr bwMode="auto">
            <a:xfrm>
              <a:off x="2097" y="1613"/>
              <a:ext cx="8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/>
                <a:t>CustomerID</a:t>
              </a:r>
            </a:p>
          </p:txBody>
        </p:sp>
        <p:sp>
          <p:nvSpPr>
            <p:cNvPr id="1093642" name="Rectangle 10"/>
            <p:cNvSpPr>
              <a:spLocks noChangeArrowheads="1"/>
            </p:cNvSpPr>
            <p:nvPr/>
          </p:nvSpPr>
          <p:spPr bwMode="auto">
            <a:xfrm>
              <a:off x="3552" y="1440"/>
              <a:ext cx="520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800" b="0"/>
                <a:t>7/25/01</a:t>
              </a:r>
            </a:p>
          </p:txBody>
        </p:sp>
        <p:sp>
          <p:nvSpPr>
            <p:cNvPr id="1093643" name="Rectangle 11"/>
            <p:cNvSpPr>
              <a:spLocks noChangeArrowheads="1"/>
            </p:cNvSpPr>
            <p:nvPr/>
          </p:nvSpPr>
          <p:spPr bwMode="auto">
            <a:xfrm>
              <a:off x="3153" y="1422"/>
              <a:ext cx="4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/>
                <a:t>Date</a:t>
              </a:r>
            </a:p>
          </p:txBody>
        </p:sp>
        <p:sp>
          <p:nvSpPr>
            <p:cNvPr id="1093644" name="Rectangle 12"/>
            <p:cNvSpPr>
              <a:spLocks noChangeArrowheads="1"/>
            </p:cNvSpPr>
            <p:nvPr/>
          </p:nvSpPr>
          <p:spPr bwMode="auto">
            <a:xfrm>
              <a:off x="2189" y="1815"/>
              <a:ext cx="422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600" b="0">
                  <a:solidFill>
                    <a:schemeClr val="tx2"/>
                  </a:solidFill>
                </a:rPr>
                <a:t>Carly</a:t>
              </a:r>
            </a:p>
          </p:txBody>
        </p:sp>
        <p:sp>
          <p:nvSpPr>
            <p:cNvPr id="1093645" name="Rectangle 13"/>
            <p:cNvSpPr>
              <a:spLocks noChangeArrowheads="1"/>
            </p:cNvSpPr>
            <p:nvPr/>
          </p:nvSpPr>
          <p:spPr bwMode="auto">
            <a:xfrm>
              <a:off x="2717" y="1815"/>
              <a:ext cx="494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600" b="0">
                  <a:solidFill>
                    <a:schemeClr val="tx2"/>
                  </a:solidFill>
                </a:rPr>
                <a:t>Embry</a:t>
              </a:r>
            </a:p>
          </p:txBody>
        </p:sp>
      </p:grpSp>
      <p:sp>
        <p:nvSpPr>
          <p:cNvPr id="1093646" name="Rectangle 14"/>
          <p:cNvSpPr>
            <a:spLocks noChangeArrowheads="1"/>
          </p:cNvSpPr>
          <p:nvPr/>
        </p:nvSpPr>
        <p:spPr bwMode="auto">
          <a:xfrm>
            <a:off x="1143000" y="4114800"/>
            <a:ext cx="2935288" cy="1082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tabLst>
                <a:tab pos="800100" algn="l"/>
                <a:tab pos="2057400" algn="l"/>
              </a:tabLst>
            </a:pPr>
            <a:r>
              <a:rPr lang="en-US" sz="1600" u="sng"/>
              <a:t>SaleID</a:t>
            </a:r>
            <a:r>
              <a:rPr lang="en-US" sz="1600"/>
              <a:t>	CustomerID	Sdate</a:t>
            </a:r>
            <a:endParaRPr lang="en-US" sz="1600" b="0"/>
          </a:p>
          <a:p>
            <a:pPr algn="l">
              <a:tabLst>
                <a:tab pos="800100" algn="l"/>
                <a:tab pos="2057400" algn="l"/>
              </a:tabLst>
            </a:pPr>
            <a:r>
              <a:rPr lang="en-US" sz="1600" b="0"/>
              <a:t>1232	23	7/24/01</a:t>
            </a:r>
          </a:p>
          <a:p>
            <a:pPr algn="l">
              <a:tabLst>
                <a:tab pos="800100" algn="l"/>
                <a:tab pos="2057400" algn="l"/>
              </a:tabLst>
            </a:pPr>
            <a:r>
              <a:rPr lang="en-US" sz="1600" b="0"/>
              <a:t>1233	74	7/24/01</a:t>
            </a:r>
          </a:p>
          <a:p>
            <a:pPr algn="l">
              <a:tabLst>
                <a:tab pos="800100" algn="l"/>
                <a:tab pos="2057400" algn="l"/>
              </a:tabLst>
            </a:pPr>
            <a:r>
              <a:rPr lang="en-US" sz="1600" b="0"/>
              <a:t>1234	17	7/25/01</a:t>
            </a:r>
          </a:p>
        </p:txBody>
      </p:sp>
      <p:sp>
        <p:nvSpPr>
          <p:cNvPr id="1093647" name="Rectangle 15"/>
          <p:cNvSpPr>
            <a:spLocks noChangeArrowheads="1"/>
          </p:cNvSpPr>
          <p:nvPr/>
        </p:nvSpPr>
        <p:spPr bwMode="auto">
          <a:xfrm>
            <a:off x="5181600" y="4114800"/>
            <a:ext cx="2959100" cy="1082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  <a:tabLst>
                <a:tab pos="1257300" algn="l"/>
                <a:tab pos="2057400" algn="l"/>
              </a:tabLst>
            </a:pPr>
            <a:r>
              <a:rPr lang="en-US" sz="1600" u="sng">
                <a:solidFill>
                  <a:schemeClr val="tx2"/>
                </a:solidFill>
              </a:rPr>
              <a:t>CustomerID</a:t>
            </a:r>
            <a:r>
              <a:rPr lang="en-US" sz="1600">
                <a:solidFill>
                  <a:schemeClr val="tx2"/>
                </a:solidFill>
              </a:rPr>
              <a:t>	First	Last</a:t>
            </a:r>
            <a:endParaRPr lang="en-US" sz="1600" b="0">
              <a:solidFill>
                <a:schemeClr val="tx2"/>
              </a:solidFill>
            </a:endParaRPr>
          </a:p>
          <a:p>
            <a:pPr algn="l">
              <a:tabLst>
                <a:tab pos="1257300" algn="l"/>
                <a:tab pos="2057400" algn="l"/>
              </a:tabLst>
            </a:pPr>
            <a:r>
              <a:rPr lang="en-US" sz="1600" b="0">
                <a:solidFill>
                  <a:schemeClr val="tx2"/>
                </a:solidFill>
              </a:rPr>
              <a:t>15	Connie Fisher</a:t>
            </a:r>
          </a:p>
          <a:p>
            <a:pPr algn="l">
              <a:tabLst>
                <a:tab pos="1257300" algn="l"/>
                <a:tab pos="2057400" algn="l"/>
              </a:tabLst>
            </a:pPr>
            <a:r>
              <a:rPr lang="en-US" sz="1600" b="0">
                <a:solidFill>
                  <a:schemeClr val="tx2"/>
                </a:solidFill>
              </a:rPr>
              <a:t>16	Rosie	Wade</a:t>
            </a:r>
          </a:p>
          <a:p>
            <a:pPr algn="l">
              <a:tabLst>
                <a:tab pos="1257300" algn="l"/>
                <a:tab pos="2057400" algn="l"/>
              </a:tabLst>
            </a:pPr>
            <a:r>
              <a:rPr lang="en-US" sz="1600" b="0">
                <a:solidFill>
                  <a:schemeClr val="tx2"/>
                </a:solidFill>
              </a:rPr>
              <a:t>17	Carly	Embry</a:t>
            </a:r>
          </a:p>
        </p:txBody>
      </p:sp>
      <p:sp>
        <p:nvSpPr>
          <p:cNvPr id="1093648" name="Rectangle 16"/>
          <p:cNvSpPr>
            <a:spLocks noChangeArrowheads="1"/>
          </p:cNvSpPr>
          <p:nvPr/>
        </p:nvSpPr>
        <p:spPr bwMode="auto">
          <a:xfrm>
            <a:off x="2293938" y="3792538"/>
            <a:ext cx="64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sz="1800" b="0"/>
              <a:t>Sale</a:t>
            </a:r>
          </a:p>
        </p:txBody>
      </p:sp>
      <p:sp>
        <p:nvSpPr>
          <p:cNvPr id="1093649" name="Rectangle 17"/>
          <p:cNvSpPr>
            <a:spLocks noChangeArrowheads="1"/>
          </p:cNvSpPr>
          <p:nvPr/>
        </p:nvSpPr>
        <p:spPr bwMode="auto">
          <a:xfrm>
            <a:off x="6454775" y="3779838"/>
            <a:ext cx="1174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sz="1800" b="0">
                <a:solidFill>
                  <a:schemeClr val="tx2"/>
                </a:solidFill>
              </a:rPr>
              <a:t>Customer</a:t>
            </a:r>
          </a:p>
        </p:txBody>
      </p:sp>
      <p:sp>
        <p:nvSpPr>
          <p:cNvPr id="1093650" name="Rectangle 18"/>
          <p:cNvSpPr>
            <a:spLocks noChangeArrowheads="1"/>
          </p:cNvSpPr>
          <p:nvPr/>
        </p:nvSpPr>
        <p:spPr bwMode="auto">
          <a:xfrm>
            <a:off x="4267200" y="4419600"/>
            <a:ext cx="806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sz="1800" b="0">
                <a:solidFill>
                  <a:schemeClr val="tx2"/>
                </a:solidFill>
              </a:rPr>
              <a:t>Query</a:t>
            </a:r>
          </a:p>
          <a:p>
            <a:pPr algn="l"/>
            <a:r>
              <a:rPr lang="en-US" sz="1800" b="0">
                <a:solidFill>
                  <a:schemeClr val="tx2"/>
                </a:solidFill>
              </a:rPr>
              <a:t>Join</a:t>
            </a:r>
          </a:p>
        </p:txBody>
      </p:sp>
      <p:sp>
        <p:nvSpPr>
          <p:cNvPr id="1093651" name="Line 19"/>
          <p:cNvSpPr>
            <a:spLocks noChangeShapeType="1"/>
          </p:cNvSpPr>
          <p:nvPr/>
        </p:nvSpPr>
        <p:spPr bwMode="auto">
          <a:xfrm flipH="1">
            <a:off x="2286000" y="2057400"/>
            <a:ext cx="2514600" cy="2819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3652" name="Freeform 20"/>
          <p:cNvSpPr>
            <a:spLocks/>
          </p:cNvSpPr>
          <p:nvPr/>
        </p:nvSpPr>
        <p:spPr bwMode="auto">
          <a:xfrm>
            <a:off x="2362200" y="5029200"/>
            <a:ext cx="2895600" cy="241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4" y="144"/>
              </a:cxn>
              <a:cxn ang="0">
                <a:pos x="1824" y="48"/>
              </a:cxn>
            </a:cxnLst>
            <a:rect l="0" t="0" r="r" b="b"/>
            <a:pathLst>
              <a:path w="1824" h="152">
                <a:moveTo>
                  <a:pt x="0" y="0"/>
                </a:moveTo>
                <a:cubicBezTo>
                  <a:pt x="280" y="68"/>
                  <a:pt x="560" y="136"/>
                  <a:pt x="864" y="144"/>
                </a:cubicBezTo>
                <a:cubicBezTo>
                  <a:pt x="1168" y="152"/>
                  <a:pt x="1496" y="100"/>
                  <a:pt x="1824" y="4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3653" name="Line 21"/>
          <p:cNvSpPr>
            <a:spLocks noChangeShapeType="1"/>
          </p:cNvSpPr>
          <p:nvPr/>
        </p:nvSpPr>
        <p:spPr bwMode="auto">
          <a:xfrm flipH="1" flipV="1">
            <a:off x="3581400" y="2667000"/>
            <a:ext cx="2895600" cy="2286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triangl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3654" name="Text Box 22"/>
          <p:cNvSpPr txBox="1">
            <a:spLocks noChangeArrowheads="1"/>
          </p:cNvSpPr>
          <p:nvPr/>
        </p:nvSpPr>
        <p:spPr bwMode="auto">
          <a:xfrm>
            <a:off x="2795588" y="3017838"/>
            <a:ext cx="6921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b="0"/>
              <a:t>Data</a:t>
            </a:r>
          </a:p>
          <a:p>
            <a:pPr algn="l"/>
            <a:r>
              <a:rPr lang="en-US" sz="1800" b="0"/>
              <a:t>entry</a:t>
            </a:r>
          </a:p>
        </p:txBody>
      </p:sp>
      <p:sp>
        <p:nvSpPr>
          <p:cNvPr id="1093655" name="Text Box 23"/>
          <p:cNvSpPr txBox="1">
            <a:spLocks noChangeArrowheads="1"/>
          </p:cNvSpPr>
          <p:nvPr/>
        </p:nvSpPr>
        <p:spPr bwMode="auto">
          <a:xfrm>
            <a:off x="4929188" y="3170238"/>
            <a:ext cx="8953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b="0">
                <a:solidFill>
                  <a:schemeClr val="tx2"/>
                </a:solidFill>
              </a:rPr>
              <a:t>Data</a:t>
            </a:r>
          </a:p>
          <a:p>
            <a:pPr algn="l"/>
            <a:r>
              <a:rPr lang="en-US" sz="1800" b="0">
                <a:solidFill>
                  <a:schemeClr val="tx2"/>
                </a:solidFill>
              </a:rPr>
              <a:t>display</a:t>
            </a:r>
          </a:p>
        </p:txBody>
      </p:sp>
    </p:spTree>
  </p:cSld>
  <p:clrMapOvr>
    <a:masterClrMapping/>
  </p:clrMapOvr>
  <p:transition advTm="33135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10250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7162800" cy="5410200"/>
          </a:xfrm>
        </p:spPr>
        <p:txBody>
          <a:bodyPr/>
          <a:lstStyle/>
          <a:p>
            <a:r>
              <a:rPr lang="en-US"/>
              <a:t>Uses of Forms</a:t>
            </a:r>
          </a:p>
          <a:p>
            <a:r>
              <a:rPr lang="en-US"/>
              <a:t>Human Factors Design</a:t>
            </a:r>
          </a:p>
          <a:p>
            <a:r>
              <a:rPr lang="en-US"/>
              <a:t>Menus</a:t>
            </a:r>
          </a:p>
          <a:p>
            <a:r>
              <a:rPr lang="en-US"/>
              <a:t>Queries</a:t>
            </a:r>
          </a:p>
          <a:p>
            <a:r>
              <a:rPr lang="en-US"/>
              <a:t>Form Properties</a:t>
            </a:r>
          </a:p>
          <a:p>
            <a:r>
              <a:rPr lang="en-US"/>
              <a:t>Multiple Forms</a:t>
            </a:r>
          </a:p>
          <a:p>
            <a:r>
              <a:rPr lang="en-US"/>
              <a:t>Integrity</a:t>
            </a:r>
          </a:p>
          <a:p>
            <a:r>
              <a:rPr lang="en-US"/>
              <a:t>Large Projects</a:t>
            </a:r>
          </a:p>
          <a:p>
            <a:r>
              <a:rPr lang="en-US"/>
              <a:t>Objects</a:t>
            </a:r>
          </a:p>
          <a:p>
            <a:r>
              <a:rPr lang="en-US"/>
              <a:t>International Attributes</a:t>
            </a:r>
          </a:p>
          <a:p>
            <a:r>
              <a:rPr lang="en-US"/>
              <a:t>Direct Manipulation of Objects</a:t>
            </a:r>
          </a:p>
          <a:p>
            <a:r>
              <a:rPr lang="en-US"/>
              <a:t>Creating a Graphical Approach</a:t>
            </a:r>
          </a:p>
        </p:txBody>
      </p:sp>
      <p:sp>
        <p:nvSpPr>
          <p:cNvPr id="1025030" name="Text Box 6"/>
          <p:cNvSpPr txBox="1">
            <a:spLocks noChangeArrowheads="1"/>
          </p:cNvSpPr>
          <p:nvPr/>
        </p:nvSpPr>
        <p:spPr bwMode="auto">
          <a:xfrm>
            <a:off x="5181600" y="3048000"/>
            <a:ext cx="3109913" cy="701675"/>
          </a:xfrm>
          <a:prstGeom prst="rect">
            <a:avLst/>
          </a:prstGeom>
          <a:solidFill>
            <a:srgbClr val="FFCC66"/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TEXTBOOK CHAPTER 6</a:t>
            </a:r>
          </a:p>
          <a:p>
            <a:r>
              <a:rPr lang="en-US"/>
              <a:t>Pages 270-296</a:t>
            </a:r>
          </a:p>
        </p:txBody>
      </p:sp>
    </p:spTree>
  </p:cSld>
  <p:clrMapOvr>
    <a:masterClrMapping/>
  </p:clrMapOvr>
  <p:transition advTm="48623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Form Properties (Some)</a:t>
            </a:r>
          </a:p>
        </p:txBody>
      </p:sp>
      <p:sp>
        <p:nvSpPr>
          <p:cNvPr id="10956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76400"/>
            <a:ext cx="3511550" cy="4183063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Data</a:t>
            </a:r>
          </a:p>
          <a:p>
            <a:pPr marL="742950" lvl="1" indent="-285750"/>
            <a:r>
              <a:rPr lang="en-US" sz="2000"/>
              <a:t>Base Table / Query</a:t>
            </a:r>
          </a:p>
          <a:p>
            <a:pPr marL="742950" lvl="1" indent="-285750"/>
            <a:r>
              <a:rPr lang="en-US" sz="2000"/>
              <a:t>Filters</a:t>
            </a:r>
          </a:p>
          <a:p>
            <a:pPr marL="742950" lvl="1" indent="-285750"/>
            <a:r>
              <a:rPr lang="en-US" sz="2000"/>
              <a:t>Sort</a:t>
            </a:r>
          </a:p>
          <a:p>
            <a:pPr marL="342900" indent="-342900"/>
            <a:r>
              <a:rPr lang="en-US" sz="2000"/>
              <a:t>Integrity</a:t>
            </a:r>
          </a:p>
          <a:p>
            <a:pPr marL="742950" lvl="1" indent="-285750"/>
            <a:r>
              <a:rPr lang="en-US" sz="2000"/>
              <a:t>Edits</a:t>
            </a:r>
          </a:p>
          <a:p>
            <a:pPr marL="742950" lvl="1" indent="-285750"/>
            <a:r>
              <a:rPr lang="en-US" sz="2000"/>
              <a:t>Additions, Deletions</a:t>
            </a:r>
          </a:p>
          <a:p>
            <a:pPr marL="742950" lvl="1" indent="-285750"/>
            <a:r>
              <a:rPr lang="en-US" sz="2000"/>
              <a:t>Locks</a:t>
            </a:r>
          </a:p>
          <a:p>
            <a:pPr marL="342900" indent="-342900"/>
            <a:r>
              <a:rPr lang="en-US" sz="2000"/>
              <a:t>Other</a:t>
            </a:r>
          </a:p>
          <a:p>
            <a:pPr marL="742950" lvl="1" indent="-285750"/>
            <a:r>
              <a:rPr lang="en-US" sz="2000"/>
              <a:t>Pop-up menus</a:t>
            </a:r>
          </a:p>
          <a:p>
            <a:pPr marL="742950" lvl="1" indent="-285750"/>
            <a:r>
              <a:rPr lang="en-US" sz="2000"/>
              <a:t>Menu Bar</a:t>
            </a:r>
          </a:p>
          <a:p>
            <a:pPr marL="742950" lvl="1" indent="-285750"/>
            <a:r>
              <a:rPr lang="en-US" sz="2000"/>
              <a:t>Help</a:t>
            </a:r>
          </a:p>
        </p:txBody>
      </p:sp>
      <p:sp>
        <p:nvSpPr>
          <p:cNvPr id="10956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1850" y="1676400"/>
            <a:ext cx="3511550" cy="4183063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Format</a:t>
            </a:r>
          </a:p>
          <a:p>
            <a:pPr marL="742950" lvl="1" indent="-285750"/>
            <a:r>
              <a:rPr lang="en-US" sz="2000"/>
              <a:t>Caption</a:t>
            </a:r>
          </a:p>
          <a:p>
            <a:pPr marL="742950" lvl="1" indent="-285750"/>
            <a:r>
              <a:rPr lang="en-US" sz="2000"/>
              <a:t>Scroll Bars</a:t>
            </a:r>
          </a:p>
          <a:p>
            <a:pPr marL="742950" lvl="1" indent="-285750"/>
            <a:r>
              <a:rPr lang="en-US" sz="2000"/>
              <a:t>Record Selectors</a:t>
            </a:r>
          </a:p>
          <a:p>
            <a:pPr marL="742950" lvl="1" indent="-285750"/>
            <a:r>
              <a:rPr lang="en-US" sz="2000"/>
              <a:t>Navigation Buttons</a:t>
            </a:r>
          </a:p>
          <a:p>
            <a:pPr marL="742950" lvl="1" indent="-285750"/>
            <a:r>
              <a:rPr lang="en-US" sz="2000"/>
              <a:t>Size and Centering</a:t>
            </a:r>
          </a:p>
          <a:p>
            <a:pPr marL="742950" lvl="1" indent="-285750"/>
            <a:r>
              <a:rPr lang="en-US" sz="2000"/>
              <a:t>Background/Pictures</a:t>
            </a:r>
          </a:p>
          <a:p>
            <a:pPr marL="742950" lvl="1" indent="-285750"/>
            <a:r>
              <a:rPr lang="en-US" sz="2000"/>
              <a:t>Colors</a:t>
            </a:r>
          </a:p>
          <a:p>
            <a:pPr marL="742950" lvl="1" indent="-285750"/>
            <a:r>
              <a:rPr lang="en-US" sz="2000"/>
              <a:t>Tab Order</a:t>
            </a:r>
          </a:p>
        </p:txBody>
      </p:sp>
    </p:spTree>
  </p:cSld>
  <p:clrMapOvr>
    <a:masterClrMapping/>
  </p:clrMapOvr>
  <p:transition advTm="26215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7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Controls on Forms (Basic)</a:t>
            </a:r>
          </a:p>
        </p:txBody>
      </p:sp>
      <p:grpSp>
        <p:nvGrpSpPr>
          <p:cNvPr id="1097774" name="Group 46"/>
          <p:cNvGrpSpPr>
            <a:grpSpLocks/>
          </p:cNvGrpSpPr>
          <p:nvPr/>
        </p:nvGrpSpPr>
        <p:grpSpPr bwMode="auto">
          <a:xfrm>
            <a:off x="914400" y="1524000"/>
            <a:ext cx="7296150" cy="4222750"/>
            <a:chOff x="960" y="720"/>
            <a:chExt cx="4596" cy="2660"/>
          </a:xfrm>
        </p:grpSpPr>
        <p:sp>
          <p:nvSpPr>
            <p:cNvPr id="1097731" name="Rectangle 3"/>
            <p:cNvSpPr>
              <a:spLocks noChangeArrowheads="1"/>
            </p:cNvSpPr>
            <p:nvPr/>
          </p:nvSpPr>
          <p:spPr bwMode="auto">
            <a:xfrm>
              <a:off x="1536" y="1209"/>
              <a:ext cx="3552" cy="16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732" name="Text Box 4"/>
            <p:cNvSpPr txBox="1">
              <a:spLocks noChangeArrowheads="1"/>
            </p:cNvSpPr>
            <p:nvPr/>
          </p:nvSpPr>
          <p:spPr bwMode="auto">
            <a:xfrm>
              <a:off x="1636" y="1376"/>
              <a:ext cx="812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/>
                <a:t>Last Name</a:t>
              </a:r>
            </a:p>
          </p:txBody>
        </p:sp>
        <p:sp>
          <p:nvSpPr>
            <p:cNvPr id="1097733" name="Rectangle 5"/>
            <p:cNvSpPr>
              <a:spLocks noChangeArrowheads="1"/>
            </p:cNvSpPr>
            <p:nvPr/>
          </p:nvSpPr>
          <p:spPr bwMode="auto">
            <a:xfrm>
              <a:off x="2496" y="1401"/>
              <a:ext cx="1152" cy="1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734" name="Text Box 6"/>
            <p:cNvSpPr txBox="1">
              <a:spLocks noChangeArrowheads="1"/>
            </p:cNvSpPr>
            <p:nvPr/>
          </p:nvSpPr>
          <p:spPr bwMode="auto">
            <a:xfrm>
              <a:off x="1632" y="1689"/>
              <a:ext cx="620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/>
                <a:t>Country</a:t>
              </a:r>
            </a:p>
          </p:txBody>
        </p:sp>
        <p:sp>
          <p:nvSpPr>
            <p:cNvPr id="1097735" name="Rectangle 7"/>
            <p:cNvSpPr>
              <a:spLocks noChangeArrowheads="1"/>
            </p:cNvSpPr>
            <p:nvPr/>
          </p:nvSpPr>
          <p:spPr bwMode="auto">
            <a:xfrm>
              <a:off x="2496" y="1737"/>
              <a:ext cx="1152" cy="1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736" name="Line 8"/>
            <p:cNvSpPr>
              <a:spLocks noChangeShapeType="1"/>
            </p:cNvSpPr>
            <p:nvPr/>
          </p:nvSpPr>
          <p:spPr bwMode="auto">
            <a:xfrm>
              <a:off x="3456" y="1737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97737" name="Line 9"/>
            <p:cNvSpPr>
              <a:spLocks noChangeShapeType="1"/>
            </p:cNvSpPr>
            <p:nvPr/>
          </p:nvSpPr>
          <p:spPr bwMode="auto">
            <a:xfrm>
              <a:off x="3552" y="1737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97738" name="Oval 10"/>
            <p:cNvSpPr>
              <a:spLocks noChangeArrowheads="1"/>
            </p:cNvSpPr>
            <p:nvPr/>
          </p:nvSpPr>
          <p:spPr bwMode="auto">
            <a:xfrm>
              <a:off x="1872" y="2169"/>
              <a:ext cx="144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739" name="Oval 11"/>
            <p:cNvSpPr>
              <a:spLocks noChangeArrowheads="1"/>
            </p:cNvSpPr>
            <p:nvPr/>
          </p:nvSpPr>
          <p:spPr bwMode="auto">
            <a:xfrm>
              <a:off x="1872" y="2361"/>
              <a:ext cx="144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740" name="Oval 12"/>
            <p:cNvSpPr>
              <a:spLocks noChangeArrowheads="1"/>
            </p:cNvSpPr>
            <p:nvPr/>
          </p:nvSpPr>
          <p:spPr bwMode="auto">
            <a:xfrm>
              <a:off x="1872" y="2553"/>
              <a:ext cx="144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741" name="Text Box 13"/>
            <p:cNvSpPr txBox="1">
              <a:spLocks noChangeArrowheads="1"/>
            </p:cNvSpPr>
            <p:nvPr/>
          </p:nvSpPr>
          <p:spPr bwMode="auto">
            <a:xfrm>
              <a:off x="2076" y="2144"/>
              <a:ext cx="852" cy="5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/>
                <a:t>Credit Card</a:t>
              </a:r>
            </a:p>
            <a:p>
              <a:pPr algn="l"/>
              <a:r>
                <a:rPr lang="en-US" sz="1800" b="0"/>
                <a:t>Check</a:t>
              </a:r>
            </a:p>
            <a:p>
              <a:pPr algn="l"/>
              <a:r>
                <a:rPr lang="en-US" sz="1800" b="0"/>
                <a:t>Cash</a:t>
              </a:r>
            </a:p>
          </p:txBody>
        </p:sp>
        <p:sp>
          <p:nvSpPr>
            <p:cNvPr id="1097742" name="Text Box 14"/>
            <p:cNvSpPr txBox="1">
              <a:spLocks noChangeArrowheads="1"/>
            </p:cNvSpPr>
            <p:nvPr/>
          </p:nvSpPr>
          <p:spPr bwMode="auto">
            <a:xfrm>
              <a:off x="1772" y="1929"/>
              <a:ext cx="1204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/>
                <a:t>Payment Method</a:t>
              </a:r>
            </a:p>
          </p:txBody>
        </p:sp>
        <p:sp>
          <p:nvSpPr>
            <p:cNvPr id="1097743" name="Oval 15"/>
            <p:cNvSpPr>
              <a:spLocks noChangeArrowheads="1"/>
            </p:cNvSpPr>
            <p:nvPr/>
          </p:nvSpPr>
          <p:spPr bwMode="auto">
            <a:xfrm>
              <a:off x="1896" y="2193"/>
              <a:ext cx="96" cy="9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744" name="Text Box 16"/>
            <p:cNvSpPr txBox="1">
              <a:spLocks noChangeArrowheads="1"/>
            </p:cNvSpPr>
            <p:nvPr/>
          </p:nvSpPr>
          <p:spPr bwMode="auto">
            <a:xfrm>
              <a:off x="3246" y="1952"/>
              <a:ext cx="612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/>
                <a:t>Options</a:t>
              </a:r>
            </a:p>
          </p:txBody>
        </p:sp>
        <p:sp>
          <p:nvSpPr>
            <p:cNvPr id="1097745" name="Rectangle 17"/>
            <p:cNvSpPr>
              <a:spLocks noChangeArrowheads="1"/>
            </p:cNvSpPr>
            <p:nvPr/>
          </p:nvSpPr>
          <p:spPr bwMode="auto">
            <a:xfrm>
              <a:off x="3360" y="2601"/>
              <a:ext cx="144" cy="144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97746" name="Text Box 18"/>
            <p:cNvSpPr txBox="1">
              <a:spLocks noChangeArrowheads="1"/>
            </p:cNvSpPr>
            <p:nvPr/>
          </p:nvSpPr>
          <p:spPr bwMode="auto">
            <a:xfrm>
              <a:off x="3552" y="2168"/>
              <a:ext cx="864" cy="577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1800" b="0"/>
                <a:t>Gift wrap</a:t>
              </a:r>
            </a:p>
            <a:p>
              <a:pPr algn="l"/>
              <a:r>
                <a:rPr lang="en-US" sz="1800" b="0"/>
                <a:t>Gift card</a:t>
              </a:r>
            </a:p>
            <a:p>
              <a:pPr algn="l"/>
              <a:r>
                <a:rPr lang="en-US" sz="1800" b="0"/>
                <a:t>Monogram</a:t>
              </a:r>
            </a:p>
          </p:txBody>
        </p:sp>
        <p:grpSp>
          <p:nvGrpSpPr>
            <p:cNvPr id="1097747" name="Group 19"/>
            <p:cNvGrpSpPr>
              <a:grpSpLocks/>
            </p:cNvGrpSpPr>
            <p:nvPr/>
          </p:nvGrpSpPr>
          <p:grpSpPr bwMode="auto">
            <a:xfrm>
              <a:off x="3337" y="2354"/>
              <a:ext cx="188" cy="231"/>
              <a:chOff x="3193" y="2537"/>
              <a:chExt cx="188" cy="231"/>
            </a:xfrm>
          </p:grpSpPr>
          <p:sp>
            <p:nvSpPr>
              <p:cNvPr id="1097748" name="Rectangle 20"/>
              <p:cNvSpPr>
                <a:spLocks noChangeArrowheads="1"/>
              </p:cNvSpPr>
              <p:nvPr/>
            </p:nvSpPr>
            <p:spPr bwMode="auto">
              <a:xfrm>
                <a:off x="3216" y="2592"/>
                <a:ext cx="144" cy="144"/>
              </a:xfrm>
              <a:prstGeom prst="rect">
                <a:avLst/>
              </a:prstGeom>
              <a:solidFill>
                <a:schemeClr val="accent1"/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97749" name="Text Box 21"/>
              <p:cNvSpPr txBox="1">
                <a:spLocks noChangeArrowheads="1"/>
              </p:cNvSpPr>
              <p:nvPr/>
            </p:nvSpPr>
            <p:spPr bwMode="auto">
              <a:xfrm>
                <a:off x="3193" y="2537"/>
                <a:ext cx="188" cy="23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1800" b="0"/>
                  <a:t>x</a:t>
                </a:r>
              </a:p>
            </p:txBody>
          </p:sp>
        </p:grpSp>
        <p:sp>
          <p:nvSpPr>
            <p:cNvPr id="1097750" name="AutoShape 22"/>
            <p:cNvSpPr>
              <a:spLocks noChangeArrowheads="1"/>
            </p:cNvSpPr>
            <p:nvPr/>
          </p:nvSpPr>
          <p:spPr bwMode="auto">
            <a:xfrm>
              <a:off x="4512" y="2121"/>
              <a:ext cx="504" cy="25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800" b="0"/>
                <a:t>Sales</a:t>
              </a:r>
            </a:p>
          </p:txBody>
        </p:sp>
        <p:sp>
          <p:nvSpPr>
            <p:cNvPr id="1097751" name="Text Box 23"/>
            <p:cNvSpPr txBox="1">
              <a:spLocks noChangeArrowheads="1"/>
            </p:cNvSpPr>
            <p:nvPr/>
          </p:nvSpPr>
          <p:spPr bwMode="auto">
            <a:xfrm>
              <a:off x="960" y="816"/>
              <a:ext cx="46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Label</a:t>
              </a:r>
            </a:p>
          </p:txBody>
        </p:sp>
        <p:sp>
          <p:nvSpPr>
            <p:cNvPr id="1097752" name="Text Box 24"/>
            <p:cNvSpPr txBox="1">
              <a:spLocks noChangeArrowheads="1"/>
            </p:cNvSpPr>
            <p:nvPr/>
          </p:nvSpPr>
          <p:spPr bwMode="auto">
            <a:xfrm>
              <a:off x="1776" y="816"/>
              <a:ext cx="66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Text box</a:t>
              </a:r>
            </a:p>
          </p:txBody>
        </p:sp>
        <p:sp>
          <p:nvSpPr>
            <p:cNvPr id="1097753" name="Text Box 25"/>
            <p:cNvSpPr txBox="1">
              <a:spLocks noChangeArrowheads="1"/>
            </p:cNvSpPr>
            <p:nvPr/>
          </p:nvSpPr>
          <p:spPr bwMode="auto">
            <a:xfrm>
              <a:off x="960" y="3072"/>
              <a:ext cx="980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Option button</a:t>
              </a:r>
            </a:p>
          </p:txBody>
        </p:sp>
        <p:sp>
          <p:nvSpPr>
            <p:cNvPr id="1097754" name="Text Box 26"/>
            <p:cNvSpPr txBox="1">
              <a:spLocks noChangeArrowheads="1"/>
            </p:cNvSpPr>
            <p:nvPr/>
          </p:nvSpPr>
          <p:spPr bwMode="auto">
            <a:xfrm>
              <a:off x="2352" y="3024"/>
              <a:ext cx="796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Check box</a:t>
              </a:r>
            </a:p>
          </p:txBody>
        </p:sp>
        <p:sp>
          <p:nvSpPr>
            <p:cNvPr id="1097755" name="Text Box 27"/>
            <p:cNvSpPr txBox="1">
              <a:spLocks noChangeArrowheads="1"/>
            </p:cNvSpPr>
            <p:nvPr/>
          </p:nvSpPr>
          <p:spPr bwMode="auto">
            <a:xfrm>
              <a:off x="4560" y="2976"/>
              <a:ext cx="816" cy="40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Command button</a:t>
              </a:r>
            </a:p>
          </p:txBody>
        </p:sp>
        <p:sp>
          <p:nvSpPr>
            <p:cNvPr id="1097756" name="Text Box 28"/>
            <p:cNvSpPr txBox="1">
              <a:spLocks noChangeArrowheads="1"/>
            </p:cNvSpPr>
            <p:nvPr/>
          </p:nvSpPr>
          <p:spPr bwMode="auto">
            <a:xfrm>
              <a:off x="3312" y="720"/>
              <a:ext cx="1152" cy="40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Drop down list or combo box</a:t>
              </a:r>
            </a:p>
          </p:txBody>
        </p:sp>
        <p:sp>
          <p:nvSpPr>
            <p:cNvPr id="1097757" name="Rectangle 29"/>
            <p:cNvSpPr>
              <a:spLocks noChangeArrowheads="1"/>
            </p:cNvSpPr>
            <p:nvPr/>
          </p:nvSpPr>
          <p:spPr bwMode="auto">
            <a:xfrm>
              <a:off x="4032" y="1377"/>
              <a:ext cx="960" cy="528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l"/>
              <a:r>
                <a:rPr lang="en-US" sz="1600" b="0"/>
                <a:t>Clothing</a:t>
              </a:r>
            </a:p>
            <a:p>
              <a:pPr algn="l"/>
              <a:r>
                <a:rPr lang="en-US" sz="1600" b="0"/>
                <a:t>Shoes</a:t>
              </a:r>
            </a:p>
            <a:p>
              <a:pPr algn="l"/>
              <a:r>
                <a:rPr lang="en-US" sz="1600" b="0"/>
                <a:t>Electronics</a:t>
              </a:r>
            </a:p>
          </p:txBody>
        </p:sp>
        <p:sp>
          <p:nvSpPr>
            <p:cNvPr id="1097758" name="Line 30"/>
            <p:cNvSpPr>
              <a:spLocks noChangeShapeType="1"/>
            </p:cNvSpPr>
            <p:nvPr/>
          </p:nvSpPr>
          <p:spPr bwMode="auto">
            <a:xfrm>
              <a:off x="4848" y="1371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97759" name="Line 31"/>
            <p:cNvSpPr>
              <a:spLocks noChangeShapeType="1"/>
            </p:cNvSpPr>
            <p:nvPr/>
          </p:nvSpPr>
          <p:spPr bwMode="auto">
            <a:xfrm>
              <a:off x="4847" y="1497"/>
              <a:ext cx="1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97760" name="Line 32"/>
            <p:cNvSpPr>
              <a:spLocks noChangeShapeType="1"/>
            </p:cNvSpPr>
            <p:nvPr/>
          </p:nvSpPr>
          <p:spPr bwMode="auto">
            <a:xfrm>
              <a:off x="4847" y="1777"/>
              <a:ext cx="1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grpSp>
          <p:nvGrpSpPr>
            <p:cNvPr id="1097761" name="Group 33"/>
            <p:cNvGrpSpPr>
              <a:grpSpLocks/>
            </p:cNvGrpSpPr>
            <p:nvPr/>
          </p:nvGrpSpPr>
          <p:grpSpPr bwMode="auto">
            <a:xfrm>
              <a:off x="3337" y="2170"/>
              <a:ext cx="188" cy="231"/>
              <a:chOff x="3193" y="2537"/>
              <a:chExt cx="188" cy="231"/>
            </a:xfrm>
          </p:grpSpPr>
          <p:sp>
            <p:nvSpPr>
              <p:cNvPr id="1097762" name="Rectangle 34"/>
              <p:cNvSpPr>
                <a:spLocks noChangeArrowheads="1"/>
              </p:cNvSpPr>
              <p:nvPr/>
            </p:nvSpPr>
            <p:spPr bwMode="auto">
              <a:xfrm>
                <a:off x="3216" y="2592"/>
                <a:ext cx="144" cy="144"/>
              </a:xfrm>
              <a:prstGeom prst="rect">
                <a:avLst/>
              </a:prstGeom>
              <a:solidFill>
                <a:schemeClr val="accent1"/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97763" name="Text Box 35"/>
              <p:cNvSpPr txBox="1">
                <a:spLocks noChangeArrowheads="1"/>
              </p:cNvSpPr>
              <p:nvPr/>
            </p:nvSpPr>
            <p:spPr bwMode="auto">
              <a:xfrm>
                <a:off x="3193" y="2537"/>
                <a:ext cx="188" cy="231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1800" b="0"/>
                  <a:t>x</a:t>
                </a:r>
              </a:p>
            </p:txBody>
          </p:sp>
        </p:grpSp>
        <p:sp>
          <p:nvSpPr>
            <p:cNvPr id="1097764" name="Line 36"/>
            <p:cNvSpPr>
              <a:spLocks noChangeShapeType="1"/>
            </p:cNvSpPr>
            <p:nvPr/>
          </p:nvSpPr>
          <p:spPr bwMode="auto">
            <a:xfrm>
              <a:off x="4918" y="1777"/>
              <a:ext cx="0" cy="1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97765" name="Line 37"/>
            <p:cNvSpPr>
              <a:spLocks noChangeShapeType="1"/>
            </p:cNvSpPr>
            <p:nvPr/>
          </p:nvSpPr>
          <p:spPr bwMode="auto">
            <a:xfrm flipV="1">
              <a:off x="4918" y="1379"/>
              <a:ext cx="0" cy="1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97766" name="Text Box 38"/>
            <p:cNvSpPr txBox="1">
              <a:spLocks noChangeArrowheads="1"/>
            </p:cNvSpPr>
            <p:nvPr/>
          </p:nvSpPr>
          <p:spPr bwMode="auto">
            <a:xfrm>
              <a:off x="4944" y="768"/>
              <a:ext cx="612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List box</a:t>
              </a:r>
            </a:p>
          </p:txBody>
        </p:sp>
        <p:sp>
          <p:nvSpPr>
            <p:cNvPr id="1097767" name="Line 39"/>
            <p:cNvSpPr>
              <a:spLocks noChangeShapeType="1"/>
            </p:cNvSpPr>
            <p:nvPr/>
          </p:nvSpPr>
          <p:spPr bwMode="auto">
            <a:xfrm>
              <a:off x="1440" y="960"/>
              <a:ext cx="240" cy="48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97768" name="Line 40"/>
            <p:cNvSpPr>
              <a:spLocks noChangeShapeType="1"/>
            </p:cNvSpPr>
            <p:nvPr/>
          </p:nvSpPr>
          <p:spPr bwMode="auto">
            <a:xfrm>
              <a:off x="2304" y="1008"/>
              <a:ext cx="336" cy="33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97769" name="Line 41"/>
            <p:cNvSpPr>
              <a:spLocks noChangeShapeType="1"/>
            </p:cNvSpPr>
            <p:nvPr/>
          </p:nvSpPr>
          <p:spPr bwMode="auto">
            <a:xfrm flipH="1">
              <a:off x="3648" y="1104"/>
              <a:ext cx="432" cy="62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97770" name="Line 42"/>
            <p:cNvSpPr>
              <a:spLocks noChangeShapeType="1"/>
            </p:cNvSpPr>
            <p:nvPr/>
          </p:nvSpPr>
          <p:spPr bwMode="auto">
            <a:xfrm flipH="1">
              <a:off x="4608" y="1056"/>
              <a:ext cx="624" cy="288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97771" name="Line 43"/>
            <p:cNvSpPr>
              <a:spLocks noChangeShapeType="1"/>
            </p:cNvSpPr>
            <p:nvPr/>
          </p:nvSpPr>
          <p:spPr bwMode="auto">
            <a:xfrm flipV="1">
              <a:off x="1200" y="2352"/>
              <a:ext cx="624" cy="72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97772" name="Line 44"/>
            <p:cNvSpPr>
              <a:spLocks noChangeShapeType="1"/>
            </p:cNvSpPr>
            <p:nvPr/>
          </p:nvSpPr>
          <p:spPr bwMode="auto">
            <a:xfrm flipV="1">
              <a:off x="2784" y="2448"/>
              <a:ext cx="528" cy="57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97773" name="Line 45"/>
            <p:cNvSpPr>
              <a:spLocks noChangeShapeType="1"/>
            </p:cNvSpPr>
            <p:nvPr/>
          </p:nvSpPr>
          <p:spPr bwMode="auto">
            <a:xfrm flipH="1" flipV="1">
              <a:off x="4656" y="2448"/>
              <a:ext cx="336" cy="528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advTm="146054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7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Pictures</a:t>
            </a:r>
          </a:p>
        </p:txBody>
      </p:sp>
      <p:sp>
        <p:nvSpPr>
          <p:cNvPr id="1099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143000"/>
            <a:ext cx="4191000" cy="51816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Background pictures</a:t>
            </a:r>
          </a:p>
          <a:p>
            <a:pPr marL="742950" lvl="1" indent="-285750">
              <a:buClr>
                <a:schemeClr val="accent2"/>
              </a:buClr>
              <a:buFont typeface="Wingdings" pitchFamily="2" charset="2"/>
              <a:buChar char="²"/>
            </a:pPr>
            <a:r>
              <a:rPr lang="en-US" sz="2000"/>
              <a:t>Unbound, unchanging.</a:t>
            </a:r>
          </a:p>
          <a:p>
            <a:pPr marL="742950" lvl="1" indent="-285750">
              <a:buClr>
                <a:schemeClr val="accent2"/>
              </a:buClr>
              <a:buFont typeface="Wingdings" pitchFamily="2" charset="2"/>
              <a:buChar char="²"/>
            </a:pPr>
            <a:r>
              <a:rPr lang="en-US" sz="2000"/>
              <a:t>Stored with the form.</a:t>
            </a:r>
          </a:p>
          <a:p>
            <a:pPr marL="742950" lvl="1" indent="-285750">
              <a:buClr>
                <a:schemeClr val="accent2"/>
              </a:buClr>
              <a:buFont typeface="Wingdings" pitchFamily="2" charset="2"/>
              <a:buChar char="²"/>
            </a:pPr>
            <a:r>
              <a:rPr lang="en-US" sz="2000"/>
              <a:t>Keep edit screen readable.</a:t>
            </a:r>
          </a:p>
          <a:p>
            <a:pPr marL="742950" lvl="1" indent="-285750">
              <a:buClr>
                <a:schemeClr val="accent2"/>
              </a:buClr>
              <a:buFont typeface="Wingdings" pitchFamily="2" charset="2"/>
              <a:buChar char="²"/>
            </a:pPr>
            <a:r>
              <a:rPr lang="en-US" sz="2000"/>
              <a:t>Sizing (zoom, scale, clip).</a:t>
            </a:r>
          </a:p>
          <a:p>
            <a:pPr marL="342900" indent="-342900"/>
            <a:r>
              <a:rPr lang="en-US" sz="2000"/>
              <a:t>Pictures stored as data</a:t>
            </a:r>
          </a:p>
          <a:p>
            <a:pPr marL="742950" lvl="1" indent="-285750">
              <a:buClr>
                <a:schemeClr val="accent2"/>
              </a:buClr>
              <a:buFont typeface="Wingdings" pitchFamily="2" charset="2"/>
              <a:buChar char="²"/>
            </a:pPr>
            <a:r>
              <a:rPr lang="en-US" sz="2000" i="1"/>
              <a:t>Bound</a:t>
            </a:r>
            <a:r>
              <a:rPr lang="en-US" sz="2000"/>
              <a:t> to a data column.</a:t>
            </a:r>
          </a:p>
          <a:p>
            <a:pPr marL="742950" lvl="1" indent="-285750">
              <a:buClr>
                <a:schemeClr val="accent2"/>
              </a:buClr>
              <a:buFont typeface="Wingdings" pitchFamily="2" charset="2"/>
              <a:buChar char="²"/>
            </a:pPr>
            <a:r>
              <a:rPr lang="en-US" sz="2000"/>
              <a:t>Define column as object.</a:t>
            </a:r>
          </a:p>
          <a:p>
            <a:pPr marL="742950" lvl="1" indent="-285750">
              <a:buClr>
                <a:schemeClr val="accent2"/>
              </a:buClr>
              <a:buFont typeface="Wingdings" pitchFamily="2" charset="2"/>
              <a:buChar char="²"/>
            </a:pPr>
            <a:r>
              <a:rPr lang="en-US" sz="2000"/>
              <a:t>Tie to scanner or graphics package through OLE.</a:t>
            </a:r>
          </a:p>
          <a:p>
            <a:pPr marL="742950" lvl="1" indent="-285750">
              <a:buClr>
                <a:schemeClr val="accent2"/>
              </a:buClr>
              <a:buFont typeface="Wingdings" pitchFamily="2" charset="2"/>
              <a:buChar char="²"/>
            </a:pPr>
            <a:r>
              <a:rPr lang="en-US" sz="2000"/>
              <a:t>Beware of data size</a:t>
            </a:r>
          </a:p>
          <a:p>
            <a:pPr lvl="2">
              <a:buClr>
                <a:schemeClr val="accent2"/>
              </a:buClr>
              <a:buFont typeface="Wingdings" pitchFamily="2" charset="2"/>
              <a:buChar char="²"/>
            </a:pPr>
            <a:r>
              <a:rPr lang="en-US"/>
              <a:t>Resolution</a:t>
            </a:r>
          </a:p>
          <a:p>
            <a:pPr lvl="2">
              <a:buClr>
                <a:schemeClr val="accent2"/>
              </a:buClr>
              <a:buFont typeface="Wingdings" pitchFamily="2" charset="2"/>
              <a:buChar char="²"/>
            </a:pPr>
            <a:r>
              <a:rPr lang="en-US"/>
              <a:t>Number of colors</a:t>
            </a:r>
          </a:p>
          <a:p>
            <a:pPr marL="742950" lvl="1" indent="-285750">
              <a:buClr>
                <a:schemeClr val="accent2"/>
              </a:buClr>
              <a:buFont typeface="Wingdings" pitchFamily="2" charset="2"/>
              <a:buChar char="²"/>
            </a:pPr>
            <a:r>
              <a:rPr lang="en-US" sz="2000"/>
              <a:t>User machine capabilities.</a:t>
            </a:r>
          </a:p>
        </p:txBody>
      </p:sp>
      <p:graphicFrame>
        <p:nvGraphicFramePr>
          <p:cNvPr id="1099780" name="Object 4"/>
          <p:cNvGraphicFramePr>
            <a:graphicFrameLocks/>
          </p:cNvGraphicFramePr>
          <p:nvPr/>
        </p:nvGraphicFramePr>
        <p:xfrm>
          <a:off x="6691313" y="3490913"/>
          <a:ext cx="1638300" cy="2452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238095" imgH="1847619" progId="MS_ClipArt_Gallery.2">
                  <p:embed/>
                </p:oleObj>
              </mc:Choice>
              <mc:Fallback>
                <p:oleObj name="Clip" r:id="rId3" imgW="1238095" imgH="1847619" progId="MS_ClipArt_Gallery.2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1313" y="3490913"/>
                        <a:ext cx="1638300" cy="2452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9781" name="Rectangle 5"/>
          <p:cNvSpPr>
            <a:spLocks noChangeArrowheads="1"/>
          </p:cNvSpPr>
          <p:nvPr/>
        </p:nvSpPr>
        <p:spPr bwMode="auto">
          <a:xfrm>
            <a:off x="6154738" y="1423988"/>
            <a:ext cx="1263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sz="1800"/>
              <a:t>Employee</a:t>
            </a:r>
          </a:p>
        </p:txBody>
      </p:sp>
      <p:sp>
        <p:nvSpPr>
          <p:cNvPr id="1099782" name="Rectangle 6"/>
          <p:cNvSpPr>
            <a:spLocks noChangeArrowheads="1"/>
          </p:cNvSpPr>
          <p:nvPr/>
        </p:nvSpPr>
        <p:spPr bwMode="auto">
          <a:xfrm>
            <a:off x="5637213" y="1828800"/>
            <a:ext cx="2516187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0"/>
              <a:t>Name: Che Zhang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ID: 3354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Phone: 222-111-1524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. . .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Photo:</a:t>
            </a:r>
          </a:p>
        </p:txBody>
      </p:sp>
      <p:sp>
        <p:nvSpPr>
          <p:cNvPr id="1099783" name="Rectangle 7"/>
          <p:cNvSpPr>
            <a:spLocks noChangeArrowheads="1"/>
          </p:cNvSpPr>
          <p:nvPr/>
        </p:nvSpPr>
        <p:spPr bwMode="auto">
          <a:xfrm>
            <a:off x="5346700" y="1384300"/>
            <a:ext cx="3403600" cy="4622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Tm="29118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82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Basic Controls</a:t>
            </a:r>
          </a:p>
        </p:txBody>
      </p:sp>
      <p:grpSp>
        <p:nvGrpSpPr>
          <p:cNvPr id="1101842" name="Group 18"/>
          <p:cNvGrpSpPr>
            <a:grpSpLocks/>
          </p:cNvGrpSpPr>
          <p:nvPr/>
        </p:nvGrpSpPr>
        <p:grpSpPr bwMode="auto">
          <a:xfrm>
            <a:off x="1209675" y="1219200"/>
            <a:ext cx="7065963" cy="5226050"/>
            <a:chOff x="762" y="768"/>
            <a:chExt cx="4451" cy="3292"/>
          </a:xfrm>
        </p:grpSpPr>
        <p:pic>
          <p:nvPicPr>
            <p:cNvPr id="110182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0" y="1488"/>
              <a:ext cx="2875" cy="2016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1101828" name="Rectangle 4"/>
            <p:cNvSpPr>
              <a:spLocks noChangeArrowheads="1"/>
            </p:cNvSpPr>
            <p:nvPr/>
          </p:nvSpPr>
          <p:spPr bwMode="auto">
            <a:xfrm>
              <a:off x="762" y="901"/>
              <a:ext cx="476" cy="239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Label</a:t>
              </a:r>
            </a:p>
          </p:txBody>
        </p:sp>
        <p:sp>
          <p:nvSpPr>
            <p:cNvPr id="1101829" name="Line 5"/>
            <p:cNvSpPr>
              <a:spLocks noChangeShapeType="1"/>
            </p:cNvSpPr>
            <p:nvPr/>
          </p:nvSpPr>
          <p:spPr bwMode="auto">
            <a:xfrm>
              <a:off x="1248" y="1152"/>
              <a:ext cx="384" cy="672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1830" name="Line 6"/>
            <p:cNvSpPr>
              <a:spLocks noChangeShapeType="1"/>
            </p:cNvSpPr>
            <p:nvPr/>
          </p:nvSpPr>
          <p:spPr bwMode="auto">
            <a:xfrm>
              <a:off x="1248" y="1152"/>
              <a:ext cx="432" cy="120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1831" name="Rectangle 7"/>
            <p:cNvSpPr>
              <a:spLocks noChangeArrowheads="1"/>
            </p:cNvSpPr>
            <p:nvPr/>
          </p:nvSpPr>
          <p:spPr bwMode="auto">
            <a:xfrm>
              <a:off x="1968" y="912"/>
              <a:ext cx="692" cy="239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>
                  <a:solidFill>
                    <a:srgbClr val="009900"/>
                  </a:solidFill>
                </a:rPr>
                <a:t>Text Box</a:t>
              </a:r>
            </a:p>
          </p:txBody>
        </p:sp>
        <p:sp>
          <p:nvSpPr>
            <p:cNvPr id="1101832" name="Line 8"/>
            <p:cNvSpPr>
              <a:spLocks noChangeShapeType="1"/>
            </p:cNvSpPr>
            <p:nvPr/>
          </p:nvSpPr>
          <p:spPr bwMode="auto">
            <a:xfrm flipH="1">
              <a:off x="2160" y="1163"/>
              <a:ext cx="150" cy="661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1833" name="Rectangle 9"/>
            <p:cNvSpPr>
              <a:spLocks noChangeArrowheads="1"/>
            </p:cNvSpPr>
            <p:nvPr/>
          </p:nvSpPr>
          <p:spPr bwMode="auto">
            <a:xfrm>
              <a:off x="3984" y="768"/>
              <a:ext cx="1229" cy="412"/>
            </a:xfrm>
            <a:prstGeom prst="rect">
              <a:avLst/>
            </a:prstGeom>
            <a:noFill/>
            <a:ln w="12700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>
                  <a:solidFill>
                    <a:srgbClr val="0000FF"/>
                  </a:solidFill>
                </a:rPr>
                <a:t>Option Group</a:t>
              </a:r>
            </a:p>
            <a:p>
              <a:pPr algn="l"/>
              <a:r>
                <a:rPr lang="en-US" sz="1800" b="0">
                  <a:solidFill>
                    <a:srgbClr val="0000FF"/>
                  </a:solidFill>
                </a:rPr>
                <a:t>(single response)</a:t>
              </a:r>
            </a:p>
          </p:txBody>
        </p:sp>
        <p:sp>
          <p:nvSpPr>
            <p:cNvPr id="1101834" name="Line 10"/>
            <p:cNvSpPr>
              <a:spLocks noChangeShapeType="1"/>
            </p:cNvSpPr>
            <p:nvPr/>
          </p:nvSpPr>
          <p:spPr bwMode="auto">
            <a:xfrm flipH="1">
              <a:off x="3414" y="1163"/>
              <a:ext cx="672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1835" name="Rectangle 11"/>
            <p:cNvSpPr>
              <a:spLocks noChangeArrowheads="1"/>
            </p:cNvSpPr>
            <p:nvPr/>
          </p:nvSpPr>
          <p:spPr bwMode="auto">
            <a:xfrm>
              <a:off x="1440" y="3648"/>
              <a:ext cx="1420" cy="412"/>
            </a:xfrm>
            <a:prstGeom prst="rect">
              <a:avLst/>
            </a:prstGeom>
            <a:noFill/>
            <a:ln w="12700">
              <a:solidFill>
                <a:srgbClr val="FF00CC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>
                  <a:solidFill>
                    <a:srgbClr val="FF00CC"/>
                  </a:solidFill>
                </a:rPr>
                <a:t>Combo Box</a:t>
              </a:r>
            </a:p>
            <a:p>
              <a:pPr algn="l"/>
              <a:r>
                <a:rPr lang="en-US" sz="1800" b="0">
                  <a:solidFill>
                    <a:srgbClr val="FF00CC"/>
                  </a:solidFill>
                </a:rPr>
                <a:t>(click arrow to open)</a:t>
              </a:r>
            </a:p>
          </p:txBody>
        </p:sp>
        <p:sp>
          <p:nvSpPr>
            <p:cNvPr id="1101836" name="Line 12"/>
            <p:cNvSpPr>
              <a:spLocks noChangeShapeType="1"/>
            </p:cNvSpPr>
            <p:nvPr/>
          </p:nvSpPr>
          <p:spPr bwMode="auto">
            <a:xfrm flipV="1">
              <a:off x="1974" y="2411"/>
              <a:ext cx="336" cy="1200"/>
            </a:xfrm>
            <a:prstGeom prst="line">
              <a:avLst/>
            </a:prstGeom>
            <a:noFill/>
            <a:ln w="12700">
              <a:solidFill>
                <a:srgbClr val="FF00CC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1837" name="Rectangle 13"/>
            <p:cNvSpPr>
              <a:spLocks noChangeArrowheads="1"/>
            </p:cNvSpPr>
            <p:nvPr/>
          </p:nvSpPr>
          <p:spPr bwMode="auto">
            <a:xfrm>
              <a:off x="3456" y="3648"/>
              <a:ext cx="1020" cy="412"/>
            </a:xfrm>
            <a:prstGeom prst="rect">
              <a:avLst/>
            </a:prstGeom>
            <a:noFill/>
            <a:ln w="12700">
              <a:solidFill>
                <a:srgbClr val="FF00CC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>
                  <a:solidFill>
                    <a:srgbClr val="FF00CC"/>
                  </a:solidFill>
                </a:rPr>
                <a:t>List Box</a:t>
              </a:r>
            </a:p>
            <a:p>
              <a:pPr algn="l"/>
              <a:r>
                <a:rPr lang="en-US" sz="1800" b="0">
                  <a:solidFill>
                    <a:srgbClr val="FF00CC"/>
                  </a:solidFill>
                </a:rPr>
                <a:t>(always open)</a:t>
              </a:r>
            </a:p>
          </p:txBody>
        </p:sp>
        <p:sp>
          <p:nvSpPr>
            <p:cNvPr id="1101838" name="Line 14"/>
            <p:cNvSpPr>
              <a:spLocks noChangeShapeType="1"/>
            </p:cNvSpPr>
            <p:nvPr/>
          </p:nvSpPr>
          <p:spPr bwMode="auto">
            <a:xfrm flipH="1" flipV="1">
              <a:off x="3216" y="3024"/>
              <a:ext cx="528" cy="624"/>
            </a:xfrm>
            <a:prstGeom prst="line">
              <a:avLst/>
            </a:prstGeom>
            <a:noFill/>
            <a:ln w="12700">
              <a:solidFill>
                <a:srgbClr val="FF00CC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1839" name="Rectangle 15"/>
            <p:cNvSpPr>
              <a:spLocks noChangeArrowheads="1"/>
            </p:cNvSpPr>
            <p:nvPr/>
          </p:nvSpPr>
          <p:spPr bwMode="auto">
            <a:xfrm>
              <a:off x="4176" y="2256"/>
              <a:ext cx="788" cy="412"/>
            </a:xfrm>
            <a:prstGeom prst="rect">
              <a:avLst/>
            </a:prstGeom>
            <a:solidFill>
              <a:srgbClr val="FFFF66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Command</a:t>
              </a:r>
            </a:p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Button</a:t>
              </a:r>
            </a:p>
          </p:txBody>
        </p:sp>
        <p:sp>
          <p:nvSpPr>
            <p:cNvPr id="1101840" name="Line 16"/>
            <p:cNvSpPr>
              <a:spLocks noChangeShapeType="1"/>
            </p:cNvSpPr>
            <p:nvPr/>
          </p:nvSpPr>
          <p:spPr bwMode="auto">
            <a:xfrm flipH="1" flipV="1">
              <a:off x="3888" y="1920"/>
              <a:ext cx="288" cy="432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advTm="26633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Combo &amp; List Boxes</a:t>
            </a:r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0"/>
            <a:ext cx="4267200" cy="54864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User selects from a list</a:t>
            </a:r>
          </a:p>
          <a:p>
            <a:pPr marL="342900" indent="-342900"/>
            <a:r>
              <a:rPr lang="en-US" sz="2000"/>
              <a:t>Combo box can enter new data, or restrict to list.</a:t>
            </a:r>
          </a:p>
          <a:p>
            <a:pPr marL="342900" indent="-342900"/>
            <a:r>
              <a:rPr lang="en-US" sz="2000"/>
              <a:t>Two basic uses:</a:t>
            </a:r>
          </a:p>
          <a:p>
            <a:pPr marL="742950" lvl="1" indent="-285750"/>
            <a:r>
              <a:rPr lang="en-US" sz="2000"/>
              <a:t>Insert a value into a table</a:t>
            </a:r>
          </a:p>
          <a:p>
            <a:pPr lvl="2"/>
            <a:r>
              <a:rPr lang="en-US"/>
              <a:t>Choose from a list of preset options, e.g. gender.</a:t>
            </a:r>
          </a:p>
          <a:p>
            <a:pPr lvl="2"/>
            <a:r>
              <a:rPr lang="en-US"/>
              <a:t>Select from a different table, e.g., choose a customer.</a:t>
            </a:r>
          </a:p>
          <a:p>
            <a:pPr marL="742950" lvl="1" indent="-285750"/>
            <a:r>
              <a:rPr lang="en-US" sz="2000"/>
              <a:t>Find the data record in this form that matches the choice.</a:t>
            </a:r>
          </a:p>
          <a:p>
            <a:pPr marL="342900" indent="-342900"/>
            <a:r>
              <a:rPr lang="en-US" sz="2000"/>
              <a:t>Be careful!  Many systems do not distinguish between the two uses (enter data and search).</a:t>
            </a:r>
          </a:p>
        </p:txBody>
      </p:sp>
      <p:sp>
        <p:nvSpPr>
          <p:cNvPr id="11038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065213"/>
            <a:ext cx="4419600" cy="5411787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Example when you want to use data entry:</a:t>
            </a:r>
          </a:p>
          <a:p>
            <a:pPr marL="742950" lvl="1" indent="-285750"/>
            <a:r>
              <a:rPr lang="en-US" sz="2000"/>
              <a:t>On a sales form, use a combo box for customer.</a:t>
            </a:r>
          </a:p>
          <a:p>
            <a:pPr marL="742950" lvl="1" indent="-285750"/>
            <a:r>
              <a:rPr lang="en-US" sz="2000"/>
              <a:t>It takes a value from the Customer table and inserts the ID into the Sale table.</a:t>
            </a:r>
          </a:p>
          <a:p>
            <a:pPr marL="342900" indent="-342900"/>
            <a:r>
              <a:rPr lang="en-US" sz="2000"/>
              <a:t>Example when you want to use a search:</a:t>
            </a:r>
          </a:p>
          <a:p>
            <a:pPr marL="742950" lvl="1" indent="-285750"/>
            <a:r>
              <a:rPr lang="en-US" sz="2000"/>
              <a:t>On a Customer edit form, you </a:t>
            </a:r>
            <a:r>
              <a:rPr lang="en-US" sz="2000" i="1"/>
              <a:t>might</a:t>
            </a:r>
            <a:r>
              <a:rPr lang="en-US" sz="2000"/>
              <a:t> use a combo to search the Customer table.</a:t>
            </a:r>
          </a:p>
          <a:p>
            <a:pPr marL="742950" lvl="1" indent="-285750"/>
            <a:r>
              <a:rPr lang="en-US" sz="2000"/>
              <a:t>Be sure the combo is not bound to the table!</a:t>
            </a:r>
          </a:p>
          <a:p>
            <a:pPr marL="742950" lvl="1" indent="-285750"/>
            <a:r>
              <a:rPr lang="en-US" sz="2000"/>
              <a:t>Probably need to write code for search.</a:t>
            </a:r>
          </a:p>
        </p:txBody>
      </p:sp>
    </p:spTree>
  </p:cSld>
  <p:clrMapOvr>
    <a:masterClrMapping/>
  </p:clrMapOvr>
  <p:transition advTm="1212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Combo Box</a:t>
            </a:r>
          </a:p>
        </p:txBody>
      </p:sp>
      <p:sp>
        <p:nvSpPr>
          <p:cNvPr id="11059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76400"/>
            <a:ext cx="3511550" cy="46482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ControlSource sets the column to receive the choice (in the Sale table)</a:t>
            </a:r>
          </a:p>
          <a:p>
            <a:pPr marL="342900" indent="-342900"/>
            <a:r>
              <a:rPr lang="en-US" sz="2000"/>
              <a:t>RowSource generates the list of data to display.</a:t>
            </a:r>
          </a:p>
          <a:p>
            <a:pPr marL="742950" lvl="1" indent="-285750"/>
            <a:r>
              <a:rPr lang="en-US" sz="2000"/>
              <a:t>Uses standard SQL.</a:t>
            </a:r>
          </a:p>
          <a:p>
            <a:pPr marL="742950" lvl="1" indent="-285750"/>
            <a:r>
              <a:rPr lang="en-US" sz="2000"/>
              <a:t>Note 4 columns displayed.</a:t>
            </a:r>
          </a:p>
          <a:p>
            <a:pPr marL="742950" lvl="1" indent="-285750"/>
            <a:r>
              <a:rPr lang="en-US" sz="2000"/>
              <a:t>First column is the one to store in the data table.</a:t>
            </a:r>
          </a:p>
        </p:txBody>
      </p:sp>
      <p:sp>
        <p:nvSpPr>
          <p:cNvPr id="1105925" name="Rectangle 5"/>
          <p:cNvSpPr>
            <a:spLocks noChangeArrowheads="1"/>
          </p:cNvSpPr>
          <p:nvPr/>
        </p:nvSpPr>
        <p:spPr bwMode="auto">
          <a:xfrm>
            <a:off x="6992938" y="890588"/>
            <a:ext cx="122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sz="1800" b="0"/>
              <a:t>Properties</a:t>
            </a:r>
          </a:p>
        </p:txBody>
      </p:sp>
      <p:grpSp>
        <p:nvGrpSpPr>
          <p:cNvPr id="1105928" name="Group 8"/>
          <p:cNvGrpSpPr>
            <a:grpSpLocks/>
          </p:cNvGrpSpPr>
          <p:nvPr/>
        </p:nvGrpSpPr>
        <p:grpSpPr bwMode="auto">
          <a:xfrm>
            <a:off x="4953000" y="1752600"/>
            <a:ext cx="3665538" cy="4521200"/>
            <a:chOff x="3355" y="764"/>
            <a:chExt cx="2309" cy="2848"/>
          </a:xfrm>
        </p:grpSpPr>
        <p:sp>
          <p:nvSpPr>
            <p:cNvPr id="1105924" name="Rectangle 4"/>
            <p:cNvSpPr>
              <a:spLocks noChangeArrowheads="1"/>
            </p:cNvSpPr>
            <p:nvPr/>
          </p:nvSpPr>
          <p:spPr bwMode="auto">
            <a:xfrm>
              <a:off x="3355" y="764"/>
              <a:ext cx="2216" cy="196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>
                <a:tabLst>
                  <a:tab pos="1828800" algn="l"/>
                </a:tabLst>
              </a:pPr>
              <a:r>
                <a:rPr lang="en-US" sz="1800" b="0"/>
                <a:t>Name	</a:t>
              </a:r>
              <a:r>
                <a:rPr lang="en-US" sz="1800" b="0">
                  <a:solidFill>
                    <a:schemeClr val="tx2"/>
                  </a:solidFill>
                </a:rPr>
                <a:t>CustomerID</a:t>
              </a:r>
              <a:endParaRPr lang="en-US" sz="1800" b="0"/>
            </a:p>
            <a:p>
              <a:pPr algn="l">
                <a:tabLst>
                  <a:tab pos="1828800" algn="l"/>
                </a:tabLst>
              </a:pPr>
              <a:r>
                <a:rPr lang="en-US" sz="1800"/>
                <a:t>ControlSource</a:t>
              </a:r>
              <a:r>
                <a:rPr lang="en-US" sz="1800" b="0"/>
                <a:t>	</a:t>
              </a:r>
              <a:r>
                <a:rPr lang="en-US" sz="1800" b="0">
                  <a:solidFill>
                    <a:schemeClr val="tx2"/>
                  </a:solidFill>
                </a:rPr>
                <a:t>CustomerID</a:t>
              </a:r>
              <a:endParaRPr lang="en-US" sz="1800" b="0"/>
            </a:p>
            <a:p>
              <a:pPr algn="l">
                <a:tabLst>
                  <a:tab pos="1828800" algn="l"/>
                </a:tabLst>
              </a:pPr>
              <a:r>
                <a:rPr lang="en-US" sz="1800" b="0"/>
                <a:t>Format</a:t>
              </a:r>
            </a:p>
            <a:p>
              <a:pPr algn="l">
                <a:tabLst>
                  <a:tab pos="1828800" algn="l"/>
                </a:tabLst>
              </a:pPr>
              <a:r>
                <a:rPr lang="en-US" sz="1800" b="0"/>
                <a:t>DecimalPlaces	</a:t>
              </a:r>
              <a:r>
                <a:rPr lang="en-US" sz="1800" b="0">
                  <a:solidFill>
                    <a:schemeClr val="tx2"/>
                  </a:solidFill>
                </a:rPr>
                <a:t>Auto</a:t>
              </a:r>
              <a:endParaRPr lang="en-US" sz="1800" b="0"/>
            </a:p>
            <a:p>
              <a:pPr algn="l">
                <a:tabLst>
                  <a:tab pos="1828800" algn="l"/>
                </a:tabLst>
              </a:pPr>
              <a:r>
                <a:rPr lang="en-US" sz="1800" b="0"/>
                <a:t>InputMask	</a:t>
              </a:r>
            </a:p>
            <a:p>
              <a:pPr algn="l">
                <a:tabLst>
                  <a:tab pos="1828800" algn="l"/>
                </a:tabLst>
              </a:pPr>
              <a:r>
                <a:rPr lang="en-US" sz="1800" b="0"/>
                <a:t>RowSource/Type	</a:t>
              </a:r>
              <a:r>
                <a:rPr lang="en-US" sz="1800" b="0">
                  <a:solidFill>
                    <a:schemeClr val="tx2"/>
                  </a:solidFill>
                </a:rPr>
                <a:t>Table/Query</a:t>
              </a:r>
              <a:endParaRPr lang="en-US" sz="1800" b="0"/>
            </a:p>
            <a:p>
              <a:pPr algn="l">
                <a:tabLst>
                  <a:tab pos="1828800" algn="l"/>
                </a:tabLst>
              </a:pPr>
              <a:r>
                <a:rPr lang="en-US" sz="1800"/>
                <a:t>RowSource</a:t>
              </a:r>
              <a:r>
                <a:rPr lang="en-US" sz="1800" b="0"/>
                <a:t>	</a:t>
              </a:r>
              <a:r>
                <a:rPr lang="en-US" sz="1800" b="0">
                  <a:solidFill>
                    <a:schemeClr val="tx2"/>
                  </a:solidFill>
                </a:rPr>
                <a:t>SELECT . . .</a:t>
              </a:r>
              <a:endParaRPr lang="en-US" sz="1800" b="0"/>
            </a:p>
            <a:p>
              <a:pPr algn="l">
                <a:tabLst>
                  <a:tab pos="1828800" algn="l"/>
                </a:tabLst>
              </a:pPr>
              <a:r>
                <a:rPr lang="en-US" sz="1800" b="0"/>
                <a:t>ColumnCount	</a:t>
              </a:r>
              <a:r>
                <a:rPr lang="en-US" sz="1800" b="0">
                  <a:solidFill>
                    <a:schemeClr val="tx2"/>
                  </a:solidFill>
                </a:rPr>
                <a:t>4</a:t>
              </a:r>
              <a:endParaRPr lang="en-US" sz="1800" b="0"/>
            </a:p>
            <a:p>
              <a:pPr algn="l">
                <a:tabLst>
                  <a:tab pos="1828800" algn="l"/>
                </a:tabLst>
              </a:pPr>
              <a:r>
                <a:rPr lang="en-US" sz="1800" b="0"/>
                <a:t>ColumnHeads	</a:t>
              </a:r>
              <a:r>
                <a:rPr lang="en-US" sz="1800" b="0">
                  <a:solidFill>
                    <a:schemeClr val="tx2"/>
                  </a:solidFill>
                </a:rPr>
                <a:t>No</a:t>
              </a:r>
              <a:endParaRPr lang="en-US" sz="1800" b="0"/>
            </a:p>
            <a:p>
              <a:pPr algn="l">
                <a:tabLst>
                  <a:tab pos="1828800" algn="l"/>
                </a:tabLst>
              </a:pPr>
              <a:r>
                <a:rPr lang="en-US" sz="1800" b="0"/>
                <a:t>ColumnWidths	</a:t>
              </a:r>
              <a:r>
                <a:rPr lang="en-US" sz="1800" b="0">
                  <a:solidFill>
                    <a:schemeClr val="tx2"/>
                  </a:solidFill>
                </a:rPr>
                <a:t>. . .</a:t>
              </a:r>
              <a:endParaRPr lang="en-US" sz="1800" b="0"/>
            </a:p>
            <a:p>
              <a:pPr algn="l">
                <a:tabLst>
                  <a:tab pos="1828800" algn="l"/>
                </a:tabLst>
              </a:pPr>
              <a:r>
                <a:rPr lang="en-US" sz="1800" b="0"/>
                <a:t>BoundColumn	</a:t>
              </a:r>
              <a:r>
                <a:rPr lang="en-US" sz="1800" b="0">
                  <a:solidFill>
                    <a:schemeClr val="tx2"/>
                  </a:solidFill>
                </a:rPr>
                <a:t>1</a:t>
              </a:r>
            </a:p>
          </p:txBody>
        </p:sp>
        <p:sp>
          <p:nvSpPr>
            <p:cNvPr id="1105926" name="Rectangle 6"/>
            <p:cNvSpPr>
              <a:spLocks noChangeArrowheads="1"/>
            </p:cNvSpPr>
            <p:nvPr/>
          </p:nvSpPr>
          <p:spPr bwMode="auto">
            <a:xfrm>
              <a:off x="3360" y="2784"/>
              <a:ext cx="2304" cy="8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 b="0">
                  <a:solidFill>
                    <a:schemeClr val="tx2"/>
                  </a:solidFill>
                </a:rPr>
                <a:t>SELECT Customer.CustomerID, Customer.LastName, Customer.FirstName, Customer.Phone FROM Customer ORDER BY Customer.LastName;</a:t>
              </a:r>
            </a:p>
          </p:txBody>
        </p:sp>
        <p:sp>
          <p:nvSpPr>
            <p:cNvPr id="1105927" name="Line 7"/>
            <p:cNvSpPr>
              <a:spLocks noChangeShapeType="1"/>
            </p:cNvSpPr>
            <p:nvPr/>
          </p:nvSpPr>
          <p:spPr bwMode="auto">
            <a:xfrm flipH="1">
              <a:off x="4704" y="1968"/>
              <a:ext cx="624" cy="86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advTm="24543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Combo Box Sources</a:t>
            </a:r>
          </a:p>
        </p:txBody>
      </p:sp>
      <p:sp>
        <p:nvSpPr>
          <p:cNvPr id="11079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143000"/>
            <a:ext cx="4038600" cy="52578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Microsoft Access supports three methods:</a:t>
            </a:r>
          </a:p>
          <a:p>
            <a:pPr marL="742950" lvl="1" indent="-285750"/>
            <a:r>
              <a:rPr lang="en-US" sz="2000"/>
              <a:t>Fixed list.</a:t>
            </a:r>
          </a:p>
          <a:p>
            <a:pPr marL="742950" lvl="1" indent="-285750"/>
            <a:r>
              <a:rPr lang="en-US" sz="2000"/>
              <a:t>Query from a table.</a:t>
            </a:r>
          </a:p>
          <a:p>
            <a:pPr marL="742950" lvl="1" indent="-285750"/>
            <a:r>
              <a:rPr lang="en-US" sz="2000"/>
              <a:t>Defined function.</a:t>
            </a:r>
          </a:p>
          <a:p>
            <a:pPr marL="342900" indent="-342900"/>
            <a:r>
              <a:rPr lang="en-US" sz="2000"/>
              <a:t>With some systems (e.g., Visual Basic), you write code to generate each list entry.</a:t>
            </a:r>
          </a:p>
          <a:p>
            <a:pPr marL="342900" indent="-342900"/>
            <a:r>
              <a:rPr lang="en-US" sz="2000"/>
              <a:t>You might use a fixed list for simple lists like “male”, “female”, “unknown”.</a:t>
            </a:r>
          </a:p>
          <a:p>
            <a:pPr marL="342900" indent="-342900"/>
            <a:r>
              <a:rPr lang="en-US" sz="2000"/>
              <a:t>It is better to query from a table, even for simple lists.</a:t>
            </a:r>
          </a:p>
          <a:p>
            <a:pPr marL="742950" lvl="1" indent="-285750"/>
            <a:r>
              <a:rPr lang="en-US" sz="2000"/>
              <a:t>Use a one column table.</a:t>
            </a:r>
          </a:p>
          <a:p>
            <a:pPr marL="742950" lvl="1" indent="-285750"/>
            <a:r>
              <a:rPr lang="en-US" sz="2000"/>
              <a:t>Easier to add to a table than to change a combo box.</a:t>
            </a:r>
          </a:p>
        </p:txBody>
      </p:sp>
      <p:sp>
        <p:nvSpPr>
          <p:cNvPr id="11079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143000"/>
            <a:ext cx="4419600" cy="52578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Useful feature of list combo box.</a:t>
            </a:r>
          </a:p>
          <a:p>
            <a:pPr marL="742950" lvl="1" indent="-285750"/>
            <a:r>
              <a:rPr lang="en-US" sz="2000"/>
              <a:t>The Row Source property is a text string.</a:t>
            </a:r>
          </a:p>
          <a:p>
            <a:pPr marL="742950" lvl="1" indent="-285750"/>
            <a:r>
              <a:rPr lang="en-US" sz="2000"/>
              <a:t>This string can be generated by code.</a:t>
            </a:r>
          </a:p>
          <a:p>
            <a:pPr marL="742950" lvl="1" indent="-285750"/>
            <a:r>
              <a:rPr lang="en-US" sz="2000"/>
              <a:t>List entries can be changed in response to user actions.</a:t>
            </a:r>
          </a:p>
          <a:p>
            <a:pPr marL="342900" indent="-342900"/>
            <a:r>
              <a:rPr lang="en-US" sz="2000"/>
              <a:t>Programmed function.</a:t>
            </a:r>
          </a:p>
          <a:p>
            <a:pPr marL="742950" lvl="1" indent="-285750"/>
            <a:r>
              <a:rPr lang="en-US" sz="2000"/>
              <a:t>For straightforward cases, it is easier to use a fixed list and just change the text.</a:t>
            </a:r>
          </a:p>
          <a:p>
            <a:pPr marL="742950" lvl="1" indent="-285750"/>
            <a:r>
              <a:rPr lang="en-US" sz="2000"/>
              <a:t>More complex cases, you can write a subroutine that generates the list choices following a specific format.</a:t>
            </a:r>
          </a:p>
        </p:txBody>
      </p:sp>
    </p:spTree>
  </p:cSld>
  <p:clrMapOvr>
    <a:masterClrMapping/>
  </p:clrMapOvr>
  <p:transition advTm="16858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0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Controls on Forms (Complex)</a:t>
            </a:r>
          </a:p>
        </p:txBody>
      </p:sp>
      <p:sp>
        <p:nvSpPr>
          <p:cNvPr id="111002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3810000" cy="45720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Common</a:t>
            </a:r>
          </a:p>
          <a:p>
            <a:pPr marL="742950" lvl="1" indent="-285750"/>
            <a:r>
              <a:rPr lang="en-US" sz="2000"/>
              <a:t>Tab</a:t>
            </a:r>
          </a:p>
          <a:p>
            <a:pPr marL="742950" lvl="1" indent="-285750"/>
            <a:r>
              <a:rPr lang="en-US" sz="2000"/>
              <a:t>Grid</a:t>
            </a:r>
          </a:p>
          <a:p>
            <a:pPr marL="742950" lvl="1" indent="-285750"/>
            <a:r>
              <a:rPr lang="en-US" sz="2000"/>
              <a:t>Calendar</a:t>
            </a:r>
          </a:p>
          <a:p>
            <a:pPr marL="742950" lvl="1" indent="-285750"/>
            <a:r>
              <a:rPr lang="en-US" sz="2000"/>
              <a:t>Gauge</a:t>
            </a:r>
          </a:p>
          <a:p>
            <a:pPr marL="742950" lvl="1" indent="-285750"/>
            <a:r>
              <a:rPr lang="en-US" sz="2000"/>
              <a:t>Slider</a:t>
            </a:r>
          </a:p>
          <a:p>
            <a:pPr marL="742950" lvl="1" indent="-285750"/>
            <a:r>
              <a:rPr lang="en-US" sz="2000"/>
              <a:t>Spin Box</a:t>
            </a:r>
          </a:p>
          <a:p>
            <a:pPr marL="342900" indent="-342900"/>
            <a:r>
              <a:rPr lang="en-US" sz="2000"/>
              <a:t>Additional</a:t>
            </a:r>
          </a:p>
          <a:p>
            <a:pPr marL="742950" lvl="1" indent="-285750"/>
            <a:r>
              <a:rPr lang="en-US" sz="2000"/>
              <a:t>Purchase</a:t>
            </a:r>
          </a:p>
          <a:p>
            <a:pPr marL="742950" lvl="1" indent="-285750"/>
            <a:r>
              <a:rPr lang="en-US" sz="2000"/>
              <a:t>Create your own (C++)</a:t>
            </a:r>
          </a:p>
        </p:txBody>
      </p:sp>
      <p:grpSp>
        <p:nvGrpSpPr>
          <p:cNvPr id="1110034" name="Group 18"/>
          <p:cNvGrpSpPr>
            <a:grpSpLocks/>
          </p:cNvGrpSpPr>
          <p:nvPr/>
        </p:nvGrpSpPr>
        <p:grpSpPr bwMode="auto">
          <a:xfrm>
            <a:off x="3810000" y="1371600"/>
            <a:ext cx="5200650" cy="4189413"/>
            <a:chOff x="1968" y="768"/>
            <a:chExt cx="3276" cy="2639"/>
          </a:xfrm>
        </p:grpSpPr>
        <p:pic>
          <p:nvPicPr>
            <p:cNvPr id="1110018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48" y="1008"/>
              <a:ext cx="2743" cy="1930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1110021" name="Text Box 5"/>
            <p:cNvSpPr txBox="1">
              <a:spLocks noChangeArrowheads="1"/>
            </p:cNvSpPr>
            <p:nvPr/>
          </p:nvSpPr>
          <p:spPr bwMode="auto">
            <a:xfrm>
              <a:off x="1968" y="1296"/>
              <a:ext cx="372" cy="239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Tab</a:t>
              </a:r>
            </a:p>
          </p:txBody>
        </p:sp>
        <p:sp>
          <p:nvSpPr>
            <p:cNvPr id="1110022" name="Text Box 6"/>
            <p:cNvSpPr txBox="1">
              <a:spLocks noChangeArrowheads="1"/>
            </p:cNvSpPr>
            <p:nvPr/>
          </p:nvSpPr>
          <p:spPr bwMode="auto">
            <a:xfrm>
              <a:off x="2016" y="1824"/>
              <a:ext cx="396" cy="239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Grid</a:t>
              </a:r>
            </a:p>
          </p:txBody>
        </p:sp>
        <p:sp>
          <p:nvSpPr>
            <p:cNvPr id="1110023" name="Text Box 7"/>
            <p:cNvSpPr txBox="1">
              <a:spLocks noChangeArrowheads="1"/>
            </p:cNvSpPr>
            <p:nvPr/>
          </p:nvSpPr>
          <p:spPr bwMode="auto">
            <a:xfrm>
              <a:off x="3840" y="3168"/>
              <a:ext cx="492" cy="239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Slider</a:t>
              </a:r>
            </a:p>
          </p:txBody>
        </p:sp>
        <p:sp>
          <p:nvSpPr>
            <p:cNvPr id="1110024" name="Text Box 8"/>
            <p:cNvSpPr txBox="1">
              <a:spLocks noChangeArrowheads="1"/>
            </p:cNvSpPr>
            <p:nvPr/>
          </p:nvSpPr>
          <p:spPr bwMode="auto">
            <a:xfrm>
              <a:off x="4560" y="3168"/>
              <a:ext cx="684" cy="239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Spin box</a:t>
              </a:r>
            </a:p>
          </p:txBody>
        </p:sp>
        <p:sp>
          <p:nvSpPr>
            <p:cNvPr id="1110025" name="Text Box 9"/>
            <p:cNvSpPr txBox="1">
              <a:spLocks noChangeArrowheads="1"/>
            </p:cNvSpPr>
            <p:nvPr/>
          </p:nvSpPr>
          <p:spPr bwMode="auto">
            <a:xfrm>
              <a:off x="3936" y="768"/>
              <a:ext cx="708" cy="239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>
                  <a:solidFill>
                    <a:schemeClr val="tx2"/>
                  </a:solidFill>
                </a:rPr>
                <a:t>Calendar</a:t>
              </a:r>
            </a:p>
          </p:txBody>
        </p:sp>
        <p:grpSp>
          <p:nvGrpSpPr>
            <p:cNvPr id="1110026" name="Group 10"/>
            <p:cNvGrpSpPr>
              <a:grpSpLocks/>
            </p:cNvGrpSpPr>
            <p:nvPr/>
          </p:nvGrpSpPr>
          <p:grpSpPr bwMode="auto">
            <a:xfrm>
              <a:off x="2640" y="2544"/>
              <a:ext cx="556" cy="623"/>
              <a:chOff x="2832" y="2784"/>
              <a:chExt cx="556" cy="623"/>
            </a:xfrm>
          </p:grpSpPr>
          <p:sp>
            <p:nvSpPr>
              <p:cNvPr id="1110027" name="Text Box 11"/>
              <p:cNvSpPr txBox="1">
                <a:spLocks noChangeArrowheads="1"/>
              </p:cNvSpPr>
              <p:nvPr/>
            </p:nvSpPr>
            <p:spPr bwMode="auto">
              <a:xfrm>
                <a:off x="2832" y="3168"/>
                <a:ext cx="556" cy="239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1800" b="0">
                    <a:solidFill>
                      <a:schemeClr val="tx2"/>
                    </a:solidFill>
                  </a:rPr>
                  <a:t>Gauge</a:t>
                </a:r>
              </a:p>
            </p:txBody>
          </p:sp>
          <p:sp>
            <p:nvSpPr>
              <p:cNvPr id="1110028" name="Line 12"/>
              <p:cNvSpPr>
                <a:spLocks noChangeShapeType="1"/>
              </p:cNvSpPr>
              <p:nvPr/>
            </p:nvSpPr>
            <p:spPr bwMode="auto">
              <a:xfrm flipV="1">
                <a:off x="3168" y="2784"/>
                <a:ext cx="48" cy="38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10029" name="Line 13"/>
            <p:cNvSpPr>
              <a:spLocks noChangeShapeType="1"/>
            </p:cNvSpPr>
            <p:nvPr/>
          </p:nvSpPr>
          <p:spPr bwMode="auto">
            <a:xfrm flipH="1" flipV="1">
              <a:off x="3984" y="2736"/>
              <a:ext cx="48" cy="432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0030" name="Line 14"/>
            <p:cNvSpPr>
              <a:spLocks noChangeShapeType="1"/>
            </p:cNvSpPr>
            <p:nvPr/>
          </p:nvSpPr>
          <p:spPr bwMode="auto">
            <a:xfrm flipH="1" flipV="1">
              <a:off x="4512" y="2592"/>
              <a:ext cx="336" cy="57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0031" name="Line 15"/>
            <p:cNvSpPr>
              <a:spLocks noChangeShapeType="1"/>
            </p:cNvSpPr>
            <p:nvPr/>
          </p:nvSpPr>
          <p:spPr bwMode="auto">
            <a:xfrm flipV="1">
              <a:off x="2400" y="1824"/>
              <a:ext cx="192" cy="14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0032" name="Line 16"/>
            <p:cNvSpPr>
              <a:spLocks noChangeShapeType="1"/>
            </p:cNvSpPr>
            <p:nvPr/>
          </p:nvSpPr>
          <p:spPr bwMode="auto">
            <a:xfrm flipV="1">
              <a:off x="2352" y="1344"/>
              <a:ext cx="240" cy="9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0033" name="Line 17"/>
            <p:cNvSpPr>
              <a:spLocks noChangeShapeType="1"/>
            </p:cNvSpPr>
            <p:nvPr/>
          </p:nvSpPr>
          <p:spPr bwMode="auto">
            <a:xfrm flipH="1">
              <a:off x="4128" y="1008"/>
              <a:ext cx="144" cy="288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advTm="114776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0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Charts</a:t>
            </a:r>
          </a:p>
        </p:txBody>
      </p:sp>
      <p:sp>
        <p:nvSpPr>
          <p:cNvPr id="1112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143000"/>
            <a:ext cx="4197350" cy="51816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Build a query that generates the data to be graphed.</a:t>
            </a:r>
          </a:p>
          <a:p>
            <a:pPr marL="742950" lvl="1" indent="-285750"/>
            <a:r>
              <a:rPr lang="en-US" sz="2000"/>
              <a:t>Numeric data</a:t>
            </a:r>
          </a:p>
          <a:p>
            <a:pPr marL="1085850" lvl="2"/>
            <a:r>
              <a:rPr lang="en-US"/>
              <a:t>Individual series</a:t>
            </a:r>
          </a:p>
          <a:p>
            <a:pPr marL="1085850" lvl="2"/>
            <a:r>
              <a:rPr lang="en-US"/>
              <a:t>Aggregate data</a:t>
            </a:r>
          </a:p>
          <a:p>
            <a:pPr marL="742950" lvl="1" indent="-285750"/>
            <a:r>
              <a:rPr lang="en-US" sz="2000"/>
              <a:t>Labels</a:t>
            </a:r>
          </a:p>
          <a:p>
            <a:pPr marL="742950" lvl="1" indent="-285750"/>
            <a:r>
              <a:rPr lang="en-US" sz="2000"/>
              <a:t>Columns to link to form.</a:t>
            </a:r>
          </a:p>
          <a:p>
            <a:pPr marL="742950" lvl="1" indent="-285750"/>
            <a:r>
              <a:rPr lang="en-US" sz="2000"/>
              <a:t>Summary chart--unlinked.</a:t>
            </a:r>
          </a:p>
          <a:p>
            <a:pPr marL="342900" indent="-342900"/>
            <a:r>
              <a:rPr lang="en-US" sz="2000"/>
              <a:t>Insert chart.</a:t>
            </a:r>
          </a:p>
          <a:p>
            <a:pPr marL="742950" lvl="1" indent="-285750"/>
            <a:r>
              <a:rPr lang="en-US" sz="2000"/>
              <a:t>Set chart type.</a:t>
            </a:r>
          </a:p>
          <a:p>
            <a:pPr marL="742950" lvl="1" indent="-285750"/>
            <a:r>
              <a:rPr lang="en-US" sz="2000"/>
              <a:t>Set up data and labels.</a:t>
            </a:r>
          </a:p>
          <a:p>
            <a:pPr marL="742950" lvl="1" indent="-285750"/>
            <a:r>
              <a:rPr lang="en-US" sz="2000"/>
              <a:t>Set chart properties.</a:t>
            </a:r>
          </a:p>
          <a:p>
            <a:pPr marL="742950" lvl="1" indent="-285750"/>
            <a:r>
              <a:rPr lang="en-US" sz="2000"/>
              <a:t>Verify size.</a:t>
            </a:r>
          </a:p>
        </p:txBody>
      </p:sp>
      <p:sp>
        <p:nvSpPr>
          <p:cNvPr id="1112081" name="Rectangle 17"/>
          <p:cNvSpPr>
            <a:spLocks noChangeArrowheads="1"/>
          </p:cNvSpPr>
          <p:nvPr/>
        </p:nvSpPr>
        <p:spPr bwMode="auto">
          <a:xfrm>
            <a:off x="7754938" y="1241425"/>
            <a:ext cx="12017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sz="1400" b="0"/>
              <a:t>Merchandise</a:t>
            </a:r>
          </a:p>
        </p:txBody>
      </p:sp>
      <p:sp>
        <p:nvSpPr>
          <p:cNvPr id="1112082" name="Rectangle 18"/>
          <p:cNvSpPr>
            <a:spLocks noChangeArrowheads="1"/>
          </p:cNvSpPr>
          <p:nvPr/>
        </p:nvSpPr>
        <p:spPr bwMode="auto">
          <a:xfrm>
            <a:off x="7754938" y="1774825"/>
            <a:ext cx="12017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sz="1400" b="0"/>
              <a:t>Merchandise</a:t>
            </a:r>
          </a:p>
        </p:txBody>
      </p:sp>
      <p:sp>
        <p:nvSpPr>
          <p:cNvPr id="1112083" name="Rectangle 19"/>
          <p:cNvSpPr>
            <a:spLocks noChangeArrowheads="1"/>
          </p:cNvSpPr>
          <p:nvPr/>
        </p:nvSpPr>
        <p:spPr bwMode="auto">
          <a:xfrm>
            <a:off x="7754938" y="2460625"/>
            <a:ext cx="12017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sz="1400" b="0"/>
              <a:t>Merchandise</a:t>
            </a:r>
          </a:p>
        </p:txBody>
      </p:sp>
      <p:grpSp>
        <p:nvGrpSpPr>
          <p:cNvPr id="1112096" name="Group 32"/>
          <p:cNvGrpSpPr>
            <a:grpSpLocks/>
          </p:cNvGrpSpPr>
          <p:nvPr/>
        </p:nvGrpSpPr>
        <p:grpSpPr bwMode="auto">
          <a:xfrm>
            <a:off x="5416550" y="1073150"/>
            <a:ext cx="3568700" cy="2197100"/>
            <a:chOff x="3412" y="676"/>
            <a:chExt cx="2248" cy="1384"/>
          </a:xfrm>
        </p:grpSpPr>
        <p:sp>
          <p:nvSpPr>
            <p:cNvPr id="1112068" name="Rectangle 4"/>
            <p:cNvSpPr>
              <a:spLocks noChangeArrowheads="1"/>
            </p:cNvSpPr>
            <p:nvPr/>
          </p:nvSpPr>
          <p:spPr bwMode="auto">
            <a:xfrm>
              <a:off x="3412" y="676"/>
              <a:ext cx="2248" cy="138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2069" name="Rectangle 5"/>
            <p:cNvSpPr>
              <a:spLocks noChangeArrowheads="1"/>
            </p:cNvSpPr>
            <p:nvPr/>
          </p:nvSpPr>
          <p:spPr bwMode="auto">
            <a:xfrm>
              <a:off x="3493" y="705"/>
              <a:ext cx="5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/>
                <a:t>Sale 1</a:t>
              </a:r>
            </a:p>
          </p:txBody>
        </p:sp>
        <p:sp>
          <p:nvSpPr>
            <p:cNvPr id="1112070" name="Rectangle 6"/>
            <p:cNvSpPr>
              <a:spLocks noChangeArrowheads="1"/>
            </p:cNvSpPr>
            <p:nvPr/>
          </p:nvSpPr>
          <p:spPr bwMode="auto">
            <a:xfrm>
              <a:off x="3493" y="1089"/>
              <a:ext cx="5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/>
                <a:t>Sale 2</a:t>
              </a:r>
            </a:p>
          </p:txBody>
        </p:sp>
        <p:sp>
          <p:nvSpPr>
            <p:cNvPr id="1112071" name="Rectangle 7"/>
            <p:cNvSpPr>
              <a:spLocks noChangeArrowheads="1"/>
            </p:cNvSpPr>
            <p:nvPr/>
          </p:nvSpPr>
          <p:spPr bwMode="auto">
            <a:xfrm>
              <a:off x="3493" y="1569"/>
              <a:ext cx="5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/>
                <a:t>Sale 3</a:t>
              </a:r>
            </a:p>
          </p:txBody>
        </p:sp>
        <p:grpSp>
          <p:nvGrpSpPr>
            <p:cNvPr id="1112072" name="Group 8"/>
            <p:cNvGrpSpPr>
              <a:grpSpLocks/>
            </p:cNvGrpSpPr>
            <p:nvPr/>
          </p:nvGrpSpPr>
          <p:grpSpPr bwMode="auto">
            <a:xfrm>
              <a:off x="4564" y="1588"/>
              <a:ext cx="328" cy="328"/>
              <a:chOff x="4564" y="1588"/>
              <a:chExt cx="328" cy="328"/>
            </a:xfrm>
          </p:grpSpPr>
          <p:sp>
            <p:nvSpPr>
              <p:cNvPr id="1112073" name="Oval 9"/>
              <p:cNvSpPr>
                <a:spLocks noChangeArrowheads="1"/>
              </p:cNvSpPr>
              <p:nvPr/>
            </p:nvSpPr>
            <p:spPr bwMode="auto">
              <a:xfrm>
                <a:off x="4564" y="1588"/>
                <a:ext cx="328" cy="328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074" name="Freeform 10"/>
              <p:cNvSpPr>
                <a:spLocks/>
              </p:cNvSpPr>
              <p:nvPr/>
            </p:nvSpPr>
            <p:spPr bwMode="auto">
              <a:xfrm>
                <a:off x="4728" y="1603"/>
                <a:ext cx="160" cy="157"/>
              </a:xfrm>
              <a:custGeom>
                <a:avLst/>
                <a:gdLst/>
                <a:ahLst/>
                <a:cxnLst>
                  <a:cxn ang="0">
                    <a:pos x="0" y="149"/>
                  </a:cxn>
                  <a:cxn ang="0">
                    <a:pos x="77" y="0"/>
                  </a:cxn>
                  <a:cxn ang="0">
                    <a:pos x="81" y="2"/>
                  </a:cxn>
                  <a:cxn ang="0">
                    <a:pos x="86" y="6"/>
                  </a:cxn>
                  <a:cxn ang="0">
                    <a:pos x="90" y="11"/>
                  </a:cxn>
                  <a:cxn ang="0">
                    <a:pos x="95" y="15"/>
                  </a:cxn>
                  <a:cxn ang="0">
                    <a:pos x="99" y="18"/>
                  </a:cxn>
                  <a:cxn ang="0">
                    <a:pos x="104" y="21"/>
                  </a:cxn>
                  <a:cxn ang="0">
                    <a:pos x="108" y="26"/>
                  </a:cxn>
                  <a:cxn ang="0">
                    <a:pos x="113" y="29"/>
                  </a:cxn>
                  <a:cxn ang="0">
                    <a:pos x="116" y="33"/>
                  </a:cxn>
                  <a:cxn ang="0">
                    <a:pos x="120" y="36"/>
                  </a:cxn>
                  <a:cxn ang="0">
                    <a:pos x="123" y="41"/>
                  </a:cxn>
                  <a:cxn ang="0">
                    <a:pos x="128" y="44"/>
                  </a:cxn>
                  <a:cxn ang="0">
                    <a:pos x="131" y="48"/>
                  </a:cxn>
                  <a:cxn ang="0">
                    <a:pos x="135" y="53"/>
                  </a:cxn>
                  <a:cxn ang="0">
                    <a:pos x="137" y="57"/>
                  </a:cxn>
                  <a:cxn ang="0">
                    <a:pos x="140" y="62"/>
                  </a:cxn>
                  <a:cxn ang="0">
                    <a:pos x="141" y="66"/>
                  </a:cxn>
                  <a:cxn ang="0">
                    <a:pos x="144" y="71"/>
                  </a:cxn>
                  <a:cxn ang="0">
                    <a:pos x="147" y="75"/>
                  </a:cxn>
                  <a:cxn ang="0">
                    <a:pos x="150" y="80"/>
                  </a:cxn>
                  <a:cxn ang="0">
                    <a:pos x="150" y="84"/>
                  </a:cxn>
                  <a:cxn ang="0">
                    <a:pos x="153" y="89"/>
                  </a:cxn>
                  <a:cxn ang="0">
                    <a:pos x="155" y="93"/>
                  </a:cxn>
                  <a:cxn ang="0">
                    <a:pos x="158" y="98"/>
                  </a:cxn>
                  <a:cxn ang="0">
                    <a:pos x="158" y="102"/>
                  </a:cxn>
                  <a:cxn ang="0">
                    <a:pos x="159" y="107"/>
                  </a:cxn>
                  <a:cxn ang="0">
                    <a:pos x="159" y="111"/>
                  </a:cxn>
                  <a:cxn ang="0">
                    <a:pos x="159" y="116"/>
                  </a:cxn>
                  <a:cxn ang="0">
                    <a:pos x="159" y="120"/>
                  </a:cxn>
                  <a:cxn ang="0">
                    <a:pos x="159" y="125"/>
                  </a:cxn>
                  <a:cxn ang="0">
                    <a:pos x="159" y="129"/>
                  </a:cxn>
                  <a:cxn ang="0">
                    <a:pos x="159" y="134"/>
                  </a:cxn>
                  <a:cxn ang="0">
                    <a:pos x="159" y="138"/>
                  </a:cxn>
                  <a:cxn ang="0">
                    <a:pos x="159" y="143"/>
                  </a:cxn>
                  <a:cxn ang="0">
                    <a:pos x="159" y="147"/>
                  </a:cxn>
                  <a:cxn ang="0">
                    <a:pos x="159" y="152"/>
                  </a:cxn>
                  <a:cxn ang="0">
                    <a:pos x="159" y="156"/>
                  </a:cxn>
                  <a:cxn ang="0">
                    <a:pos x="0" y="149"/>
                  </a:cxn>
                </a:cxnLst>
                <a:rect l="0" t="0" r="r" b="b"/>
                <a:pathLst>
                  <a:path w="160" h="157">
                    <a:moveTo>
                      <a:pt x="0" y="149"/>
                    </a:moveTo>
                    <a:lnTo>
                      <a:pt x="77" y="0"/>
                    </a:lnTo>
                    <a:lnTo>
                      <a:pt x="81" y="2"/>
                    </a:lnTo>
                    <a:lnTo>
                      <a:pt x="86" y="6"/>
                    </a:lnTo>
                    <a:lnTo>
                      <a:pt x="90" y="11"/>
                    </a:lnTo>
                    <a:lnTo>
                      <a:pt x="95" y="15"/>
                    </a:lnTo>
                    <a:lnTo>
                      <a:pt x="99" y="18"/>
                    </a:lnTo>
                    <a:lnTo>
                      <a:pt x="104" y="21"/>
                    </a:lnTo>
                    <a:lnTo>
                      <a:pt x="108" y="26"/>
                    </a:lnTo>
                    <a:lnTo>
                      <a:pt x="113" y="29"/>
                    </a:lnTo>
                    <a:lnTo>
                      <a:pt x="116" y="33"/>
                    </a:lnTo>
                    <a:lnTo>
                      <a:pt x="120" y="36"/>
                    </a:lnTo>
                    <a:lnTo>
                      <a:pt x="123" y="41"/>
                    </a:lnTo>
                    <a:lnTo>
                      <a:pt x="128" y="44"/>
                    </a:lnTo>
                    <a:lnTo>
                      <a:pt x="131" y="48"/>
                    </a:lnTo>
                    <a:lnTo>
                      <a:pt x="135" y="53"/>
                    </a:lnTo>
                    <a:lnTo>
                      <a:pt x="137" y="57"/>
                    </a:lnTo>
                    <a:lnTo>
                      <a:pt x="140" y="62"/>
                    </a:lnTo>
                    <a:lnTo>
                      <a:pt x="141" y="66"/>
                    </a:lnTo>
                    <a:lnTo>
                      <a:pt x="144" y="71"/>
                    </a:lnTo>
                    <a:lnTo>
                      <a:pt x="147" y="75"/>
                    </a:lnTo>
                    <a:lnTo>
                      <a:pt x="150" y="80"/>
                    </a:lnTo>
                    <a:lnTo>
                      <a:pt x="150" y="84"/>
                    </a:lnTo>
                    <a:lnTo>
                      <a:pt x="153" y="89"/>
                    </a:lnTo>
                    <a:lnTo>
                      <a:pt x="155" y="93"/>
                    </a:lnTo>
                    <a:lnTo>
                      <a:pt x="158" y="98"/>
                    </a:lnTo>
                    <a:lnTo>
                      <a:pt x="158" y="102"/>
                    </a:lnTo>
                    <a:lnTo>
                      <a:pt x="159" y="107"/>
                    </a:lnTo>
                    <a:lnTo>
                      <a:pt x="159" y="111"/>
                    </a:lnTo>
                    <a:lnTo>
                      <a:pt x="159" y="116"/>
                    </a:lnTo>
                    <a:lnTo>
                      <a:pt x="159" y="120"/>
                    </a:lnTo>
                    <a:lnTo>
                      <a:pt x="159" y="125"/>
                    </a:lnTo>
                    <a:lnTo>
                      <a:pt x="159" y="129"/>
                    </a:lnTo>
                    <a:lnTo>
                      <a:pt x="159" y="134"/>
                    </a:lnTo>
                    <a:lnTo>
                      <a:pt x="159" y="138"/>
                    </a:lnTo>
                    <a:lnTo>
                      <a:pt x="159" y="143"/>
                    </a:lnTo>
                    <a:lnTo>
                      <a:pt x="159" y="147"/>
                    </a:lnTo>
                    <a:lnTo>
                      <a:pt x="159" y="152"/>
                    </a:lnTo>
                    <a:lnTo>
                      <a:pt x="159" y="156"/>
                    </a:lnTo>
                    <a:lnTo>
                      <a:pt x="0" y="149"/>
                    </a:lnTo>
                  </a:path>
                </a:pathLst>
              </a:custGeom>
              <a:solidFill>
                <a:srgbClr val="FFFFCC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12075" name="Group 11"/>
            <p:cNvGrpSpPr>
              <a:grpSpLocks/>
            </p:cNvGrpSpPr>
            <p:nvPr/>
          </p:nvGrpSpPr>
          <p:grpSpPr bwMode="auto">
            <a:xfrm>
              <a:off x="4564" y="1156"/>
              <a:ext cx="333" cy="328"/>
              <a:chOff x="4564" y="1156"/>
              <a:chExt cx="333" cy="328"/>
            </a:xfrm>
          </p:grpSpPr>
          <p:sp>
            <p:nvSpPr>
              <p:cNvPr id="1112076" name="Oval 12"/>
              <p:cNvSpPr>
                <a:spLocks noChangeArrowheads="1"/>
              </p:cNvSpPr>
              <p:nvPr/>
            </p:nvSpPr>
            <p:spPr bwMode="auto">
              <a:xfrm>
                <a:off x="4564" y="1156"/>
                <a:ext cx="328" cy="328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077" name="Freeform 13"/>
              <p:cNvSpPr>
                <a:spLocks/>
              </p:cNvSpPr>
              <p:nvPr/>
            </p:nvSpPr>
            <p:spPr bwMode="auto">
              <a:xfrm>
                <a:off x="4580" y="1159"/>
                <a:ext cx="317" cy="162"/>
              </a:xfrm>
              <a:custGeom>
                <a:avLst/>
                <a:gdLst/>
                <a:ahLst/>
                <a:cxnLst>
                  <a:cxn ang="0">
                    <a:pos x="0" y="95"/>
                  </a:cxn>
                  <a:cxn ang="0">
                    <a:pos x="3" y="86"/>
                  </a:cxn>
                  <a:cxn ang="0">
                    <a:pos x="10" y="78"/>
                  </a:cxn>
                  <a:cxn ang="0">
                    <a:pos x="16" y="71"/>
                  </a:cxn>
                  <a:cxn ang="0">
                    <a:pos x="24" y="62"/>
                  </a:cxn>
                  <a:cxn ang="0">
                    <a:pos x="31" y="53"/>
                  </a:cxn>
                  <a:cxn ang="0">
                    <a:pos x="40" y="44"/>
                  </a:cxn>
                  <a:cxn ang="0">
                    <a:pos x="49" y="36"/>
                  </a:cxn>
                  <a:cxn ang="0">
                    <a:pos x="58" y="30"/>
                  </a:cxn>
                  <a:cxn ang="0">
                    <a:pos x="67" y="24"/>
                  </a:cxn>
                  <a:cxn ang="0">
                    <a:pos x="76" y="18"/>
                  </a:cxn>
                  <a:cxn ang="0">
                    <a:pos x="85" y="15"/>
                  </a:cxn>
                  <a:cxn ang="0">
                    <a:pos x="94" y="11"/>
                  </a:cxn>
                  <a:cxn ang="0">
                    <a:pos x="103" y="8"/>
                  </a:cxn>
                  <a:cxn ang="0">
                    <a:pos x="112" y="6"/>
                  </a:cxn>
                  <a:cxn ang="0">
                    <a:pos x="121" y="3"/>
                  </a:cxn>
                  <a:cxn ang="0">
                    <a:pos x="130" y="2"/>
                  </a:cxn>
                  <a:cxn ang="0">
                    <a:pos x="139" y="0"/>
                  </a:cxn>
                  <a:cxn ang="0">
                    <a:pos x="148" y="0"/>
                  </a:cxn>
                  <a:cxn ang="0">
                    <a:pos x="157" y="0"/>
                  </a:cxn>
                  <a:cxn ang="0">
                    <a:pos x="166" y="0"/>
                  </a:cxn>
                  <a:cxn ang="0">
                    <a:pos x="175" y="0"/>
                  </a:cxn>
                  <a:cxn ang="0">
                    <a:pos x="184" y="0"/>
                  </a:cxn>
                  <a:cxn ang="0">
                    <a:pos x="193" y="3"/>
                  </a:cxn>
                  <a:cxn ang="0">
                    <a:pos x="202" y="11"/>
                  </a:cxn>
                  <a:cxn ang="0">
                    <a:pos x="211" y="14"/>
                  </a:cxn>
                  <a:cxn ang="0">
                    <a:pos x="220" y="17"/>
                  </a:cxn>
                  <a:cxn ang="0">
                    <a:pos x="229" y="20"/>
                  </a:cxn>
                  <a:cxn ang="0">
                    <a:pos x="238" y="26"/>
                  </a:cxn>
                  <a:cxn ang="0">
                    <a:pos x="247" y="30"/>
                  </a:cxn>
                  <a:cxn ang="0">
                    <a:pos x="256" y="36"/>
                  </a:cxn>
                  <a:cxn ang="0">
                    <a:pos x="264" y="44"/>
                  </a:cxn>
                  <a:cxn ang="0">
                    <a:pos x="271" y="51"/>
                  </a:cxn>
                  <a:cxn ang="0">
                    <a:pos x="279" y="59"/>
                  </a:cxn>
                  <a:cxn ang="0">
                    <a:pos x="286" y="66"/>
                  </a:cxn>
                  <a:cxn ang="0">
                    <a:pos x="292" y="75"/>
                  </a:cxn>
                  <a:cxn ang="0">
                    <a:pos x="298" y="84"/>
                  </a:cxn>
                  <a:cxn ang="0">
                    <a:pos x="303" y="93"/>
                  </a:cxn>
                  <a:cxn ang="0">
                    <a:pos x="306" y="102"/>
                  </a:cxn>
                  <a:cxn ang="0">
                    <a:pos x="309" y="111"/>
                  </a:cxn>
                  <a:cxn ang="0">
                    <a:pos x="312" y="120"/>
                  </a:cxn>
                  <a:cxn ang="0">
                    <a:pos x="313" y="129"/>
                  </a:cxn>
                  <a:cxn ang="0">
                    <a:pos x="315" y="138"/>
                  </a:cxn>
                  <a:cxn ang="0">
                    <a:pos x="316" y="147"/>
                  </a:cxn>
                  <a:cxn ang="0">
                    <a:pos x="316" y="156"/>
                  </a:cxn>
                  <a:cxn ang="0">
                    <a:pos x="148" y="159"/>
                  </a:cxn>
                </a:cxnLst>
                <a:rect l="0" t="0" r="r" b="b"/>
                <a:pathLst>
                  <a:path w="317" h="162">
                    <a:moveTo>
                      <a:pt x="148" y="159"/>
                    </a:moveTo>
                    <a:lnTo>
                      <a:pt x="0" y="95"/>
                    </a:lnTo>
                    <a:lnTo>
                      <a:pt x="0" y="90"/>
                    </a:lnTo>
                    <a:lnTo>
                      <a:pt x="3" y="86"/>
                    </a:lnTo>
                    <a:lnTo>
                      <a:pt x="6" y="81"/>
                    </a:lnTo>
                    <a:lnTo>
                      <a:pt x="10" y="78"/>
                    </a:lnTo>
                    <a:lnTo>
                      <a:pt x="15" y="75"/>
                    </a:lnTo>
                    <a:lnTo>
                      <a:pt x="16" y="71"/>
                    </a:lnTo>
                    <a:lnTo>
                      <a:pt x="21" y="66"/>
                    </a:lnTo>
                    <a:lnTo>
                      <a:pt x="24" y="62"/>
                    </a:lnTo>
                    <a:lnTo>
                      <a:pt x="28" y="57"/>
                    </a:lnTo>
                    <a:lnTo>
                      <a:pt x="31" y="53"/>
                    </a:lnTo>
                    <a:lnTo>
                      <a:pt x="36" y="48"/>
                    </a:lnTo>
                    <a:lnTo>
                      <a:pt x="40" y="44"/>
                    </a:lnTo>
                    <a:lnTo>
                      <a:pt x="45" y="39"/>
                    </a:lnTo>
                    <a:lnTo>
                      <a:pt x="49" y="36"/>
                    </a:lnTo>
                    <a:lnTo>
                      <a:pt x="54" y="33"/>
                    </a:lnTo>
                    <a:lnTo>
                      <a:pt x="58" y="30"/>
                    </a:lnTo>
                    <a:lnTo>
                      <a:pt x="63" y="27"/>
                    </a:lnTo>
                    <a:lnTo>
                      <a:pt x="67" y="24"/>
                    </a:lnTo>
                    <a:lnTo>
                      <a:pt x="72" y="21"/>
                    </a:lnTo>
                    <a:lnTo>
                      <a:pt x="76" y="18"/>
                    </a:lnTo>
                    <a:lnTo>
                      <a:pt x="81" y="17"/>
                    </a:lnTo>
                    <a:lnTo>
                      <a:pt x="85" y="15"/>
                    </a:lnTo>
                    <a:lnTo>
                      <a:pt x="90" y="14"/>
                    </a:lnTo>
                    <a:lnTo>
                      <a:pt x="94" y="11"/>
                    </a:lnTo>
                    <a:lnTo>
                      <a:pt x="99" y="9"/>
                    </a:lnTo>
                    <a:lnTo>
                      <a:pt x="103" y="8"/>
                    </a:lnTo>
                    <a:lnTo>
                      <a:pt x="108" y="8"/>
                    </a:lnTo>
                    <a:lnTo>
                      <a:pt x="112" y="6"/>
                    </a:lnTo>
                    <a:lnTo>
                      <a:pt x="117" y="5"/>
                    </a:lnTo>
                    <a:lnTo>
                      <a:pt x="121" y="3"/>
                    </a:lnTo>
                    <a:lnTo>
                      <a:pt x="126" y="2"/>
                    </a:lnTo>
                    <a:lnTo>
                      <a:pt x="130" y="2"/>
                    </a:lnTo>
                    <a:lnTo>
                      <a:pt x="135" y="0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8" y="0"/>
                    </a:lnTo>
                    <a:lnTo>
                      <a:pt x="153" y="0"/>
                    </a:lnTo>
                    <a:lnTo>
                      <a:pt x="157" y="0"/>
                    </a:lnTo>
                    <a:lnTo>
                      <a:pt x="162" y="0"/>
                    </a:lnTo>
                    <a:lnTo>
                      <a:pt x="166" y="0"/>
                    </a:lnTo>
                    <a:lnTo>
                      <a:pt x="171" y="0"/>
                    </a:lnTo>
                    <a:lnTo>
                      <a:pt x="175" y="0"/>
                    </a:lnTo>
                    <a:lnTo>
                      <a:pt x="180" y="0"/>
                    </a:lnTo>
                    <a:lnTo>
                      <a:pt x="184" y="0"/>
                    </a:lnTo>
                    <a:lnTo>
                      <a:pt x="189" y="2"/>
                    </a:lnTo>
                    <a:lnTo>
                      <a:pt x="193" y="3"/>
                    </a:lnTo>
                    <a:lnTo>
                      <a:pt x="198" y="6"/>
                    </a:lnTo>
                    <a:lnTo>
                      <a:pt x="202" y="11"/>
                    </a:lnTo>
                    <a:lnTo>
                      <a:pt x="207" y="12"/>
                    </a:lnTo>
                    <a:lnTo>
                      <a:pt x="211" y="14"/>
                    </a:lnTo>
                    <a:lnTo>
                      <a:pt x="216" y="17"/>
                    </a:lnTo>
                    <a:lnTo>
                      <a:pt x="220" y="17"/>
                    </a:lnTo>
                    <a:lnTo>
                      <a:pt x="225" y="18"/>
                    </a:lnTo>
                    <a:lnTo>
                      <a:pt x="229" y="20"/>
                    </a:lnTo>
                    <a:lnTo>
                      <a:pt x="234" y="23"/>
                    </a:lnTo>
                    <a:lnTo>
                      <a:pt x="238" y="26"/>
                    </a:lnTo>
                    <a:lnTo>
                      <a:pt x="243" y="29"/>
                    </a:lnTo>
                    <a:lnTo>
                      <a:pt x="247" y="30"/>
                    </a:lnTo>
                    <a:lnTo>
                      <a:pt x="252" y="33"/>
                    </a:lnTo>
                    <a:lnTo>
                      <a:pt x="256" y="36"/>
                    </a:lnTo>
                    <a:lnTo>
                      <a:pt x="259" y="41"/>
                    </a:lnTo>
                    <a:lnTo>
                      <a:pt x="264" y="44"/>
                    </a:lnTo>
                    <a:lnTo>
                      <a:pt x="267" y="48"/>
                    </a:lnTo>
                    <a:lnTo>
                      <a:pt x="271" y="51"/>
                    </a:lnTo>
                    <a:lnTo>
                      <a:pt x="274" y="56"/>
                    </a:lnTo>
                    <a:lnTo>
                      <a:pt x="279" y="59"/>
                    </a:lnTo>
                    <a:lnTo>
                      <a:pt x="282" y="63"/>
                    </a:lnTo>
                    <a:lnTo>
                      <a:pt x="286" y="66"/>
                    </a:lnTo>
                    <a:lnTo>
                      <a:pt x="288" y="71"/>
                    </a:lnTo>
                    <a:lnTo>
                      <a:pt x="292" y="75"/>
                    </a:lnTo>
                    <a:lnTo>
                      <a:pt x="295" y="80"/>
                    </a:lnTo>
                    <a:lnTo>
                      <a:pt x="298" y="84"/>
                    </a:lnTo>
                    <a:lnTo>
                      <a:pt x="300" y="89"/>
                    </a:lnTo>
                    <a:lnTo>
                      <a:pt x="303" y="93"/>
                    </a:lnTo>
                    <a:lnTo>
                      <a:pt x="304" y="98"/>
                    </a:lnTo>
                    <a:lnTo>
                      <a:pt x="306" y="102"/>
                    </a:lnTo>
                    <a:lnTo>
                      <a:pt x="307" y="107"/>
                    </a:lnTo>
                    <a:lnTo>
                      <a:pt x="309" y="111"/>
                    </a:lnTo>
                    <a:lnTo>
                      <a:pt x="310" y="116"/>
                    </a:lnTo>
                    <a:lnTo>
                      <a:pt x="312" y="120"/>
                    </a:lnTo>
                    <a:lnTo>
                      <a:pt x="312" y="125"/>
                    </a:lnTo>
                    <a:lnTo>
                      <a:pt x="313" y="129"/>
                    </a:lnTo>
                    <a:lnTo>
                      <a:pt x="313" y="134"/>
                    </a:lnTo>
                    <a:lnTo>
                      <a:pt x="315" y="138"/>
                    </a:lnTo>
                    <a:lnTo>
                      <a:pt x="316" y="143"/>
                    </a:lnTo>
                    <a:lnTo>
                      <a:pt x="316" y="147"/>
                    </a:lnTo>
                    <a:lnTo>
                      <a:pt x="316" y="152"/>
                    </a:lnTo>
                    <a:lnTo>
                      <a:pt x="316" y="156"/>
                    </a:lnTo>
                    <a:lnTo>
                      <a:pt x="316" y="161"/>
                    </a:lnTo>
                    <a:lnTo>
                      <a:pt x="148" y="159"/>
                    </a:lnTo>
                  </a:path>
                </a:pathLst>
              </a:custGeom>
              <a:solidFill>
                <a:srgbClr val="FFFFCC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12078" name="Group 14"/>
            <p:cNvGrpSpPr>
              <a:grpSpLocks/>
            </p:cNvGrpSpPr>
            <p:nvPr/>
          </p:nvGrpSpPr>
          <p:grpSpPr bwMode="auto">
            <a:xfrm>
              <a:off x="4564" y="724"/>
              <a:ext cx="330" cy="328"/>
              <a:chOff x="4564" y="724"/>
              <a:chExt cx="330" cy="328"/>
            </a:xfrm>
          </p:grpSpPr>
          <p:sp>
            <p:nvSpPr>
              <p:cNvPr id="1112079" name="Oval 15"/>
              <p:cNvSpPr>
                <a:spLocks noChangeArrowheads="1"/>
              </p:cNvSpPr>
              <p:nvPr/>
            </p:nvSpPr>
            <p:spPr bwMode="auto">
              <a:xfrm>
                <a:off x="4564" y="724"/>
                <a:ext cx="328" cy="328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080" name="Freeform 16"/>
              <p:cNvSpPr>
                <a:spLocks/>
              </p:cNvSpPr>
              <p:nvPr/>
            </p:nvSpPr>
            <p:spPr bwMode="auto">
              <a:xfrm>
                <a:off x="4730" y="844"/>
                <a:ext cx="164" cy="51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162" y="0"/>
                  </a:cxn>
                  <a:cxn ang="0">
                    <a:pos x="162" y="5"/>
                  </a:cxn>
                  <a:cxn ang="0">
                    <a:pos x="163" y="9"/>
                  </a:cxn>
                  <a:cxn ang="0">
                    <a:pos x="163" y="14"/>
                  </a:cxn>
                  <a:cxn ang="0">
                    <a:pos x="163" y="18"/>
                  </a:cxn>
                  <a:cxn ang="0">
                    <a:pos x="163" y="23"/>
                  </a:cxn>
                  <a:cxn ang="0">
                    <a:pos x="163" y="27"/>
                  </a:cxn>
                  <a:cxn ang="0">
                    <a:pos x="163" y="32"/>
                  </a:cxn>
                  <a:cxn ang="0">
                    <a:pos x="163" y="36"/>
                  </a:cxn>
                  <a:cxn ang="0">
                    <a:pos x="163" y="41"/>
                  </a:cxn>
                  <a:cxn ang="0">
                    <a:pos x="163" y="45"/>
                  </a:cxn>
                  <a:cxn ang="0">
                    <a:pos x="163" y="50"/>
                  </a:cxn>
                  <a:cxn ang="0">
                    <a:pos x="0" y="45"/>
                  </a:cxn>
                </a:cxnLst>
                <a:rect l="0" t="0" r="r" b="b"/>
                <a:pathLst>
                  <a:path w="164" h="51">
                    <a:moveTo>
                      <a:pt x="0" y="45"/>
                    </a:moveTo>
                    <a:lnTo>
                      <a:pt x="162" y="0"/>
                    </a:lnTo>
                    <a:lnTo>
                      <a:pt x="162" y="5"/>
                    </a:lnTo>
                    <a:lnTo>
                      <a:pt x="163" y="9"/>
                    </a:lnTo>
                    <a:lnTo>
                      <a:pt x="163" y="14"/>
                    </a:lnTo>
                    <a:lnTo>
                      <a:pt x="163" y="18"/>
                    </a:lnTo>
                    <a:lnTo>
                      <a:pt x="163" y="23"/>
                    </a:lnTo>
                    <a:lnTo>
                      <a:pt x="163" y="27"/>
                    </a:lnTo>
                    <a:lnTo>
                      <a:pt x="163" y="32"/>
                    </a:lnTo>
                    <a:lnTo>
                      <a:pt x="163" y="36"/>
                    </a:lnTo>
                    <a:lnTo>
                      <a:pt x="163" y="41"/>
                    </a:lnTo>
                    <a:lnTo>
                      <a:pt x="163" y="45"/>
                    </a:lnTo>
                    <a:lnTo>
                      <a:pt x="163" y="50"/>
                    </a:lnTo>
                    <a:lnTo>
                      <a:pt x="0" y="45"/>
                    </a:lnTo>
                  </a:path>
                </a:pathLst>
              </a:custGeom>
              <a:solidFill>
                <a:srgbClr val="FFFFCC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12084" name="Rectangle 20"/>
            <p:cNvSpPr>
              <a:spLocks noChangeArrowheads="1"/>
            </p:cNvSpPr>
            <p:nvPr/>
          </p:nvSpPr>
          <p:spPr bwMode="auto">
            <a:xfrm>
              <a:off x="4069" y="830"/>
              <a:ext cx="4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400" b="0">
                  <a:solidFill>
                    <a:srgbClr val="FF00CC"/>
                  </a:solidFill>
                </a:rPr>
                <a:t>Animal</a:t>
              </a:r>
            </a:p>
          </p:txBody>
        </p:sp>
        <p:sp>
          <p:nvSpPr>
            <p:cNvPr id="1112085" name="Rectangle 21"/>
            <p:cNvSpPr>
              <a:spLocks noChangeArrowheads="1"/>
            </p:cNvSpPr>
            <p:nvPr/>
          </p:nvSpPr>
          <p:spPr bwMode="auto">
            <a:xfrm>
              <a:off x="4069" y="1214"/>
              <a:ext cx="4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400" b="0">
                  <a:solidFill>
                    <a:srgbClr val="FF00CC"/>
                  </a:solidFill>
                </a:rPr>
                <a:t>Animal</a:t>
              </a:r>
            </a:p>
          </p:txBody>
        </p:sp>
        <p:sp>
          <p:nvSpPr>
            <p:cNvPr id="1112086" name="Rectangle 22"/>
            <p:cNvSpPr>
              <a:spLocks noChangeArrowheads="1"/>
            </p:cNvSpPr>
            <p:nvPr/>
          </p:nvSpPr>
          <p:spPr bwMode="auto">
            <a:xfrm>
              <a:off x="4069" y="1646"/>
              <a:ext cx="4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400" b="0">
                  <a:solidFill>
                    <a:srgbClr val="FF00CC"/>
                  </a:solidFill>
                </a:rPr>
                <a:t>Animal</a:t>
              </a:r>
            </a:p>
          </p:txBody>
        </p:sp>
      </p:grpSp>
      <p:sp>
        <p:nvSpPr>
          <p:cNvPr id="1112087" name="Line 23"/>
          <p:cNvSpPr>
            <a:spLocks noChangeShapeType="1"/>
          </p:cNvSpPr>
          <p:nvPr/>
        </p:nvSpPr>
        <p:spPr bwMode="auto">
          <a:xfrm flipV="1">
            <a:off x="4191000" y="2286000"/>
            <a:ext cx="1524000" cy="1143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12097" name="Group 33"/>
          <p:cNvGrpSpPr>
            <a:grpSpLocks/>
          </p:cNvGrpSpPr>
          <p:nvPr/>
        </p:nvGrpSpPr>
        <p:grpSpPr bwMode="auto">
          <a:xfrm>
            <a:off x="5492750" y="4121150"/>
            <a:ext cx="3492500" cy="1816100"/>
            <a:chOff x="3460" y="2596"/>
            <a:chExt cx="2200" cy="1144"/>
          </a:xfrm>
        </p:grpSpPr>
        <p:sp>
          <p:nvSpPr>
            <p:cNvPr id="1112088" name="Rectangle 24"/>
            <p:cNvSpPr>
              <a:spLocks noChangeArrowheads="1"/>
            </p:cNvSpPr>
            <p:nvPr/>
          </p:nvSpPr>
          <p:spPr bwMode="auto">
            <a:xfrm>
              <a:off x="3460" y="2596"/>
              <a:ext cx="2200" cy="114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2089" name="Rectangle 25"/>
            <p:cNvSpPr>
              <a:spLocks noChangeArrowheads="1"/>
            </p:cNvSpPr>
            <p:nvPr/>
          </p:nvSpPr>
          <p:spPr bwMode="auto">
            <a:xfrm>
              <a:off x="3589" y="2673"/>
              <a:ext cx="8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/>
                <a:t>Total Sales</a:t>
              </a:r>
            </a:p>
          </p:txBody>
        </p:sp>
        <p:grpSp>
          <p:nvGrpSpPr>
            <p:cNvPr id="1112090" name="Group 26"/>
            <p:cNvGrpSpPr>
              <a:grpSpLocks/>
            </p:cNvGrpSpPr>
            <p:nvPr/>
          </p:nvGrpSpPr>
          <p:grpSpPr bwMode="auto">
            <a:xfrm>
              <a:off x="4372" y="2980"/>
              <a:ext cx="333" cy="328"/>
              <a:chOff x="4372" y="2980"/>
              <a:chExt cx="333" cy="328"/>
            </a:xfrm>
          </p:grpSpPr>
          <p:sp>
            <p:nvSpPr>
              <p:cNvPr id="1112091" name="Oval 27"/>
              <p:cNvSpPr>
                <a:spLocks noChangeArrowheads="1"/>
              </p:cNvSpPr>
              <p:nvPr/>
            </p:nvSpPr>
            <p:spPr bwMode="auto">
              <a:xfrm>
                <a:off x="4372" y="2980"/>
                <a:ext cx="328" cy="328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092" name="Freeform 28"/>
              <p:cNvSpPr>
                <a:spLocks/>
              </p:cNvSpPr>
              <p:nvPr/>
            </p:nvSpPr>
            <p:spPr bwMode="auto">
              <a:xfrm>
                <a:off x="4388" y="2983"/>
                <a:ext cx="317" cy="162"/>
              </a:xfrm>
              <a:custGeom>
                <a:avLst/>
                <a:gdLst/>
                <a:ahLst/>
                <a:cxnLst>
                  <a:cxn ang="0">
                    <a:pos x="0" y="95"/>
                  </a:cxn>
                  <a:cxn ang="0">
                    <a:pos x="3" y="86"/>
                  </a:cxn>
                  <a:cxn ang="0">
                    <a:pos x="10" y="78"/>
                  </a:cxn>
                  <a:cxn ang="0">
                    <a:pos x="16" y="71"/>
                  </a:cxn>
                  <a:cxn ang="0">
                    <a:pos x="24" y="62"/>
                  </a:cxn>
                  <a:cxn ang="0">
                    <a:pos x="31" y="53"/>
                  </a:cxn>
                  <a:cxn ang="0">
                    <a:pos x="40" y="44"/>
                  </a:cxn>
                  <a:cxn ang="0">
                    <a:pos x="49" y="36"/>
                  </a:cxn>
                  <a:cxn ang="0">
                    <a:pos x="58" y="30"/>
                  </a:cxn>
                  <a:cxn ang="0">
                    <a:pos x="67" y="24"/>
                  </a:cxn>
                  <a:cxn ang="0">
                    <a:pos x="76" y="18"/>
                  </a:cxn>
                  <a:cxn ang="0">
                    <a:pos x="85" y="15"/>
                  </a:cxn>
                  <a:cxn ang="0">
                    <a:pos x="94" y="11"/>
                  </a:cxn>
                  <a:cxn ang="0">
                    <a:pos x="103" y="8"/>
                  </a:cxn>
                  <a:cxn ang="0">
                    <a:pos x="112" y="6"/>
                  </a:cxn>
                  <a:cxn ang="0">
                    <a:pos x="121" y="3"/>
                  </a:cxn>
                  <a:cxn ang="0">
                    <a:pos x="130" y="2"/>
                  </a:cxn>
                  <a:cxn ang="0">
                    <a:pos x="139" y="0"/>
                  </a:cxn>
                  <a:cxn ang="0">
                    <a:pos x="148" y="0"/>
                  </a:cxn>
                  <a:cxn ang="0">
                    <a:pos x="157" y="0"/>
                  </a:cxn>
                  <a:cxn ang="0">
                    <a:pos x="166" y="0"/>
                  </a:cxn>
                  <a:cxn ang="0">
                    <a:pos x="175" y="0"/>
                  </a:cxn>
                  <a:cxn ang="0">
                    <a:pos x="184" y="0"/>
                  </a:cxn>
                  <a:cxn ang="0">
                    <a:pos x="193" y="3"/>
                  </a:cxn>
                  <a:cxn ang="0">
                    <a:pos x="202" y="11"/>
                  </a:cxn>
                  <a:cxn ang="0">
                    <a:pos x="211" y="14"/>
                  </a:cxn>
                  <a:cxn ang="0">
                    <a:pos x="220" y="17"/>
                  </a:cxn>
                  <a:cxn ang="0">
                    <a:pos x="229" y="20"/>
                  </a:cxn>
                  <a:cxn ang="0">
                    <a:pos x="238" y="26"/>
                  </a:cxn>
                  <a:cxn ang="0">
                    <a:pos x="247" y="30"/>
                  </a:cxn>
                  <a:cxn ang="0">
                    <a:pos x="256" y="36"/>
                  </a:cxn>
                  <a:cxn ang="0">
                    <a:pos x="264" y="44"/>
                  </a:cxn>
                  <a:cxn ang="0">
                    <a:pos x="271" y="51"/>
                  </a:cxn>
                  <a:cxn ang="0">
                    <a:pos x="279" y="59"/>
                  </a:cxn>
                  <a:cxn ang="0">
                    <a:pos x="286" y="66"/>
                  </a:cxn>
                  <a:cxn ang="0">
                    <a:pos x="292" y="75"/>
                  </a:cxn>
                  <a:cxn ang="0">
                    <a:pos x="298" y="84"/>
                  </a:cxn>
                  <a:cxn ang="0">
                    <a:pos x="303" y="93"/>
                  </a:cxn>
                  <a:cxn ang="0">
                    <a:pos x="306" y="102"/>
                  </a:cxn>
                  <a:cxn ang="0">
                    <a:pos x="309" y="111"/>
                  </a:cxn>
                  <a:cxn ang="0">
                    <a:pos x="312" y="120"/>
                  </a:cxn>
                  <a:cxn ang="0">
                    <a:pos x="313" y="129"/>
                  </a:cxn>
                  <a:cxn ang="0">
                    <a:pos x="315" y="138"/>
                  </a:cxn>
                  <a:cxn ang="0">
                    <a:pos x="316" y="147"/>
                  </a:cxn>
                  <a:cxn ang="0">
                    <a:pos x="316" y="156"/>
                  </a:cxn>
                  <a:cxn ang="0">
                    <a:pos x="148" y="159"/>
                  </a:cxn>
                </a:cxnLst>
                <a:rect l="0" t="0" r="r" b="b"/>
                <a:pathLst>
                  <a:path w="317" h="162">
                    <a:moveTo>
                      <a:pt x="148" y="159"/>
                    </a:moveTo>
                    <a:lnTo>
                      <a:pt x="0" y="95"/>
                    </a:lnTo>
                    <a:lnTo>
                      <a:pt x="0" y="90"/>
                    </a:lnTo>
                    <a:lnTo>
                      <a:pt x="3" y="86"/>
                    </a:lnTo>
                    <a:lnTo>
                      <a:pt x="6" y="81"/>
                    </a:lnTo>
                    <a:lnTo>
                      <a:pt x="10" y="78"/>
                    </a:lnTo>
                    <a:lnTo>
                      <a:pt x="15" y="75"/>
                    </a:lnTo>
                    <a:lnTo>
                      <a:pt x="16" y="71"/>
                    </a:lnTo>
                    <a:lnTo>
                      <a:pt x="21" y="66"/>
                    </a:lnTo>
                    <a:lnTo>
                      <a:pt x="24" y="62"/>
                    </a:lnTo>
                    <a:lnTo>
                      <a:pt x="28" y="57"/>
                    </a:lnTo>
                    <a:lnTo>
                      <a:pt x="31" y="53"/>
                    </a:lnTo>
                    <a:lnTo>
                      <a:pt x="36" y="48"/>
                    </a:lnTo>
                    <a:lnTo>
                      <a:pt x="40" y="44"/>
                    </a:lnTo>
                    <a:lnTo>
                      <a:pt x="45" y="39"/>
                    </a:lnTo>
                    <a:lnTo>
                      <a:pt x="49" y="36"/>
                    </a:lnTo>
                    <a:lnTo>
                      <a:pt x="54" y="33"/>
                    </a:lnTo>
                    <a:lnTo>
                      <a:pt x="58" y="30"/>
                    </a:lnTo>
                    <a:lnTo>
                      <a:pt x="63" y="27"/>
                    </a:lnTo>
                    <a:lnTo>
                      <a:pt x="67" y="24"/>
                    </a:lnTo>
                    <a:lnTo>
                      <a:pt x="72" y="21"/>
                    </a:lnTo>
                    <a:lnTo>
                      <a:pt x="76" y="18"/>
                    </a:lnTo>
                    <a:lnTo>
                      <a:pt x="81" y="17"/>
                    </a:lnTo>
                    <a:lnTo>
                      <a:pt x="85" y="15"/>
                    </a:lnTo>
                    <a:lnTo>
                      <a:pt x="90" y="14"/>
                    </a:lnTo>
                    <a:lnTo>
                      <a:pt x="94" y="11"/>
                    </a:lnTo>
                    <a:lnTo>
                      <a:pt x="99" y="9"/>
                    </a:lnTo>
                    <a:lnTo>
                      <a:pt x="103" y="8"/>
                    </a:lnTo>
                    <a:lnTo>
                      <a:pt x="108" y="8"/>
                    </a:lnTo>
                    <a:lnTo>
                      <a:pt x="112" y="6"/>
                    </a:lnTo>
                    <a:lnTo>
                      <a:pt x="117" y="5"/>
                    </a:lnTo>
                    <a:lnTo>
                      <a:pt x="121" y="3"/>
                    </a:lnTo>
                    <a:lnTo>
                      <a:pt x="126" y="2"/>
                    </a:lnTo>
                    <a:lnTo>
                      <a:pt x="130" y="2"/>
                    </a:lnTo>
                    <a:lnTo>
                      <a:pt x="135" y="0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8" y="0"/>
                    </a:lnTo>
                    <a:lnTo>
                      <a:pt x="153" y="0"/>
                    </a:lnTo>
                    <a:lnTo>
                      <a:pt x="157" y="0"/>
                    </a:lnTo>
                    <a:lnTo>
                      <a:pt x="162" y="0"/>
                    </a:lnTo>
                    <a:lnTo>
                      <a:pt x="166" y="0"/>
                    </a:lnTo>
                    <a:lnTo>
                      <a:pt x="171" y="0"/>
                    </a:lnTo>
                    <a:lnTo>
                      <a:pt x="175" y="0"/>
                    </a:lnTo>
                    <a:lnTo>
                      <a:pt x="180" y="0"/>
                    </a:lnTo>
                    <a:lnTo>
                      <a:pt x="184" y="0"/>
                    </a:lnTo>
                    <a:lnTo>
                      <a:pt x="189" y="2"/>
                    </a:lnTo>
                    <a:lnTo>
                      <a:pt x="193" y="3"/>
                    </a:lnTo>
                    <a:lnTo>
                      <a:pt x="198" y="6"/>
                    </a:lnTo>
                    <a:lnTo>
                      <a:pt x="202" y="11"/>
                    </a:lnTo>
                    <a:lnTo>
                      <a:pt x="207" y="12"/>
                    </a:lnTo>
                    <a:lnTo>
                      <a:pt x="211" y="14"/>
                    </a:lnTo>
                    <a:lnTo>
                      <a:pt x="216" y="17"/>
                    </a:lnTo>
                    <a:lnTo>
                      <a:pt x="220" y="17"/>
                    </a:lnTo>
                    <a:lnTo>
                      <a:pt x="225" y="18"/>
                    </a:lnTo>
                    <a:lnTo>
                      <a:pt x="229" y="20"/>
                    </a:lnTo>
                    <a:lnTo>
                      <a:pt x="234" y="23"/>
                    </a:lnTo>
                    <a:lnTo>
                      <a:pt x="238" y="26"/>
                    </a:lnTo>
                    <a:lnTo>
                      <a:pt x="243" y="29"/>
                    </a:lnTo>
                    <a:lnTo>
                      <a:pt x="247" y="30"/>
                    </a:lnTo>
                    <a:lnTo>
                      <a:pt x="252" y="33"/>
                    </a:lnTo>
                    <a:lnTo>
                      <a:pt x="256" y="36"/>
                    </a:lnTo>
                    <a:lnTo>
                      <a:pt x="259" y="41"/>
                    </a:lnTo>
                    <a:lnTo>
                      <a:pt x="264" y="44"/>
                    </a:lnTo>
                    <a:lnTo>
                      <a:pt x="267" y="48"/>
                    </a:lnTo>
                    <a:lnTo>
                      <a:pt x="271" y="51"/>
                    </a:lnTo>
                    <a:lnTo>
                      <a:pt x="274" y="56"/>
                    </a:lnTo>
                    <a:lnTo>
                      <a:pt x="279" y="59"/>
                    </a:lnTo>
                    <a:lnTo>
                      <a:pt x="282" y="63"/>
                    </a:lnTo>
                    <a:lnTo>
                      <a:pt x="286" y="66"/>
                    </a:lnTo>
                    <a:lnTo>
                      <a:pt x="288" y="71"/>
                    </a:lnTo>
                    <a:lnTo>
                      <a:pt x="292" y="75"/>
                    </a:lnTo>
                    <a:lnTo>
                      <a:pt x="295" y="80"/>
                    </a:lnTo>
                    <a:lnTo>
                      <a:pt x="298" y="84"/>
                    </a:lnTo>
                    <a:lnTo>
                      <a:pt x="300" y="89"/>
                    </a:lnTo>
                    <a:lnTo>
                      <a:pt x="303" y="93"/>
                    </a:lnTo>
                    <a:lnTo>
                      <a:pt x="304" y="98"/>
                    </a:lnTo>
                    <a:lnTo>
                      <a:pt x="306" y="102"/>
                    </a:lnTo>
                    <a:lnTo>
                      <a:pt x="307" y="107"/>
                    </a:lnTo>
                    <a:lnTo>
                      <a:pt x="309" y="111"/>
                    </a:lnTo>
                    <a:lnTo>
                      <a:pt x="310" y="116"/>
                    </a:lnTo>
                    <a:lnTo>
                      <a:pt x="312" y="120"/>
                    </a:lnTo>
                    <a:lnTo>
                      <a:pt x="312" y="125"/>
                    </a:lnTo>
                    <a:lnTo>
                      <a:pt x="313" y="129"/>
                    </a:lnTo>
                    <a:lnTo>
                      <a:pt x="313" y="134"/>
                    </a:lnTo>
                    <a:lnTo>
                      <a:pt x="315" y="138"/>
                    </a:lnTo>
                    <a:lnTo>
                      <a:pt x="316" y="143"/>
                    </a:lnTo>
                    <a:lnTo>
                      <a:pt x="316" y="147"/>
                    </a:lnTo>
                    <a:lnTo>
                      <a:pt x="316" y="152"/>
                    </a:lnTo>
                    <a:lnTo>
                      <a:pt x="316" y="156"/>
                    </a:lnTo>
                    <a:lnTo>
                      <a:pt x="316" y="161"/>
                    </a:lnTo>
                    <a:lnTo>
                      <a:pt x="148" y="159"/>
                    </a:lnTo>
                  </a:path>
                </a:pathLst>
              </a:custGeom>
              <a:solidFill>
                <a:srgbClr val="FFFFCC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12093" name="Rectangle 29"/>
            <p:cNvSpPr>
              <a:spLocks noChangeArrowheads="1"/>
            </p:cNvSpPr>
            <p:nvPr/>
          </p:nvSpPr>
          <p:spPr bwMode="auto">
            <a:xfrm>
              <a:off x="4693" y="2894"/>
              <a:ext cx="75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400" b="0"/>
                <a:t>Merchandise</a:t>
              </a:r>
            </a:p>
          </p:txBody>
        </p:sp>
        <p:sp>
          <p:nvSpPr>
            <p:cNvPr id="1112094" name="Rectangle 30"/>
            <p:cNvSpPr>
              <a:spLocks noChangeArrowheads="1"/>
            </p:cNvSpPr>
            <p:nvPr/>
          </p:nvSpPr>
          <p:spPr bwMode="auto">
            <a:xfrm>
              <a:off x="3829" y="3134"/>
              <a:ext cx="51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400" b="0">
                  <a:solidFill>
                    <a:srgbClr val="FF00CC"/>
                  </a:solidFill>
                </a:rPr>
                <a:t>Animals</a:t>
              </a:r>
            </a:p>
          </p:txBody>
        </p:sp>
      </p:grpSp>
      <p:sp>
        <p:nvSpPr>
          <p:cNvPr id="1112095" name="Line 31"/>
          <p:cNvSpPr>
            <a:spLocks noChangeShapeType="1"/>
          </p:cNvSpPr>
          <p:nvPr/>
        </p:nvSpPr>
        <p:spPr bwMode="auto">
          <a:xfrm>
            <a:off x="4343400" y="3810000"/>
            <a:ext cx="1447800" cy="1066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Tm="24683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/>
            <a:r>
              <a:rPr lang="en-US"/>
              <a:t>Multiple Forms</a:t>
            </a:r>
          </a:p>
        </p:txBody>
      </p:sp>
      <p:grpSp>
        <p:nvGrpSpPr>
          <p:cNvPr id="1114124" name="Group 12"/>
          <p:cNvGrpSpPr>
            <a:grpSpLocks/>
          </p:cNvGrpSpPr>
          <p:nvPr/>
        </p:nvGrpSpPr>
        <p:grpSpPr bwMode="auto">
          <a:xfrm>
            <a:off x="1676400" y="1371600"/>
            <a:ext cx="3505200" cy="4114800"/>
            <a:chOff x="1056" y="864"/>
            <a:chExt cx="2208" cy="2592"/>
          </a:xfrm>
        </p:grpSpPr>
        <p:sp>
          <p:nvSpPr>
            <p:cNvPr id="1114115" name="Rectangle 3"/>
            <p:cNvSpPr>
              <a:spLocks noChangeArrowheads="1"/>
            </p:cNvSpPr>
            <p:nvPr/>
          </p:nvSpPr>
          <p:spPr bwMode="auto">
            <a:xfrm>
              <a:off x="1056" y="864"/>
              <a:ext cx="2208" cy="2592"/>
            </a:xfrm>
            <a:prstGeom prst="rect">
              <a:avLst/>
            </a:prstGeom>
            <a:solidFill>
              <a:srgbClr val="FFCC66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r>
                <a:rPr lang="en-US" sz="1800" b="0">
                  <a:solidFill>
                    <a:schemeClr val="bg2"/>
                  </a:solidFill>
                </a:rPr>
                <a:t>Sale</a:t>
              </a:r>
            </a:p>
          </p:txBody>
        </p:sp>
        <p:sp>
          <p:nvSpPr>
            <p:cNvPr id="1114116" name="Text Box 4"/>
            <p:cNvSpPr txBox="1">
              <a:spLocks noChangeArrowheads="1"/>
            </p:cNvSpPr>
            <p:nvPr/>
          </p:nvSpPr>
          <p:spPr bwMode="auto">
            <a:xfrm>
              <a:off x="1200" y="1152"/>
              <a:ext cx="1968" cy="67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1600" b="0"/>
                <a:t>Customer</a:t>
              </a:r>
            </a:p>
            <a:p>
              <a:pPr algn="l"/>
              <a:r>
                <a:rPr lang="en-US" sz="1600" b="0"/>
                <a:t>FirstName: Mary</a:t>
              </a:r>
            </a:p>
            <a:p>
              <a:pPr algn="l"/>
              <a:r>
                <a:rPr lang="en-US" sz="1600" b="0"/>
                <a:t>LastName: Jones</a:t>
              </a:r>
            </a:p>
            <a:p>
              <a:pPr algn="l"/>
              <a:r>
                <a:rPr lang="en-US" sz="1600" b="0"/>
                <a:t>Address: 123 Oaxaca Ave.</a:t>
              </a:r>
            </a:p>
          </p:txBody>
        </p:sp>
        <p:sp>
          <p:nvSpPr>
            <p:cNvPr id="1114117" name="Text Box 5"/>
            <p:cNvSpPr txBox="1">
              <a:spLocks noChangeArrowheads="1"/>
            </p:cNvSpPr>
            <p:nvPr/>
          </p:nvSpPr>
          <p:spPr bwMode="auto">
            <a:xfrm>
              <a:off x="1238" y="2039"/>
              <a:ext cx="1356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/>
                <a:t>Animals Purchased</a:t>
              </a:r>
            </a:p>
          </p:txBody>
        </p:sp>
        <p:sp>
          <p:nvSpPr>
            <p:cNvPr id="1114118" name="Text Box 6"/>
            <p:cNvSpPr txBox="1">
              <a:spLocks noChangeArrowheads="1"/>
            </p:cNvSpPr>
            <p:nvPr/>
          </p:nvSpPr>
          <p:spPr bwMode="auto">
            <a:xfrm>
              <a:off x="1248" y="2544"/>
              <a:ext cx="940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/>
                <a:t>Merchandise</a:t>
              </a:r>
            </a:p>
          </p:txBody>
        </p:sp>
        <p:sp>
          <p:nvSpPr>
            <p:cNvPr id="1114119" name="Rectangle 7"/>
            <p:cNvSpPr>
              <a:spLocks noChangeArrowheads="1"/>
            </p:cNvSpPr>
            <p:nvPr/>
          </p:nvSpPr>
          <p:spPr bwMode="auto">
            <a:xfrm>
              <a:off x="1296" y="2256"/>
              <a:ext cx="1584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4120" name="Rectangle 8"/>
            <p:cNvSpPr>
              <a:spLocks noChangeArrowheads="1"/>
            </p:cNvSpPr>
            <p:nvPr/>
          </p:nvSpPr>
          <p:spPr bwMode="auto">
            <a:xfrm>
              <a:off x="1296" y="2736"/>
              <a:ext cx="1584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4121" name="Rectangle 9"/>
            <p:cNvSpPr>
              <a:spLocks noChangeArrowheads="1"/>
            </p:cNvSpPr>
            <p:nvPr/>
          </p:nvSpPr>
          <p:spPr bwMode="auto">
            <a:xfrm>
              <a:off x="1968" y="1152"/>
              <a:ext cx="480" cy="1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sz="1800" b="0"/>
                <a:t>Edit</a:t>
              </a:r>
            </a:p>
          </p:txBody>
        </p:sp>
      </p:grpSp>
      <p:sp>
        <p:nvSpPr>
          <p:cNvPr id="1114122" name="Text Box 10"/>
          <p:cNvSpPr txBox="1">
            <a:spLocks noChangeArrowheads="1"/>
          </p:cNvSpPr>
          <p:nvPr/>
        </p:nvSpPr>
        <p:spPr bwMode="auto">
          <a:xfrm>
            <a:off x="5791200" y="2057400"/>
            <a:ext cx="2971800" cy="36814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0"/>
              <a:t>Customer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FirstName: Mary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LastName: Jones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Address: 123 Oaxaca Ave.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City: Los Angeles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ZipCode: 90086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Gender: Female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Age: 20</a:t>
            </a:r>
          </a:p>
          <a:p>
            <a:pPr algn="l">
              <a:spcBef>
                <a:spcPct val="50000"/>
              </a:spcBef>
            </a:pPr>
            <a:r>
              <a:rPr lang="en-US" sz="1800" b="0"/>
              <a:t>AccountBalance: $150</a:t>
            </a:r>
          </a:p>
        </p:txBody>
      </p:sp>
      <p:sp>
        <p:nvSpPr>
          <p:cNvPr id="1114123" name="Line 11"/>
          <p:cNvSpPr>
            <a:spLocks noChangeShapeType="1"/>
          </p:cNvSpPr>
          <p:nvPr/>
        </p:nvSpPr>
        <p:spPr bwMode="auto">
          <a:xfrm>
            <a:off x="3962400" y="2057400"/>
            <a:ext cx="1752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Tm="44489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8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Uses of Forms</a:t>
            </a:r>
          </a:p>
        </p:txBody>
      </p:sp>
      <p:sp>
        <p:nvSpPr>
          <p:cNvPr id="106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5337175" cy="3021013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/>
              <a:t>Collect Data</a:t>
            </a:r>
          </a:p>
          <a:p>
            <a:pPr marL="342900" indent="-342900"/>
            <a:r>
              <a:rPr lang="en-US"/>
              <a:t>Display Query Results</a:t>
            </a:r>
          </a:p>
          <a:p>
            <a:pPr marL="342900" indent="-342900"/>
            <a:r>
              <a:rPr lang="en-US"/>
              <a:t>Display Analysis and Computations</a:t>
            </a:r>
          </a:p>
          <a:p>
            <a:pPr marL="342900" indent="-342900"/>
            <a:r>
              <a:rPr lang="en-US"/>
              <a:t>Switchboard for other Forms and Reports</a:t>
            </a:r>
          </a:p>
          <a:p>
            <a:pPr marL="342900" indent="-342900"/>
            <a:r>
              <a:rPr lang="en-US"/>
              <a:t>Direct Manipulation of Objects</a:t>
            </a:r>
          </a:p>
          <a:p>
            <a:pPr marL="742950" lvl="1" indent="-285750"/>
            <a:r>
              <a:rPr lang="en-US"/>
              <a:t>Graphics</a:t>
            </a:r>
          </a:p>
          <a:p>
            <a:pPr marL="742950" lvl="1" indent="-285750"/>
            <a:r>
              <a:rPr lang="en-US"/>
              <a:t>Drag and Drop</a:t>
            </a:r>
          </a:p>
        </p:txBody>
      </p:sp>
    </p:spTree>
  </p:cSld>
  <p:clrMapOvr>
    <a:masterClrMapping/>
  </p:clrMapOvr>
  <p:transition advTm="71308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Multiple Forms</a:t>
            </a:r>
          </a:p>
        </p:txBody>
      </p:sp>
      <p:sp>
        <p:nvSpPr>
          <p:cNvPr id="1116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4800600" cy="46482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Using data on other forms</a:t>
            </a:r>
          </a:p>
          <a:p>
            <a:pPr marL="742950" lvl="1" indent="-285750"/>
            <a:r>
              <a:rPr lang="en-US" sz="2000"/>
              <a:t>The forms object collection</a:t>
            </a:r>
          </a:p>
          <a:p>
            <a:pPr marL="742950" lvl="1" indent="-285750"/>
            <a:r>
              <a:rPr lang="en-US" sz="2000"/>
              <a:t>Forms![FormName]![Control]</a:t>
            </a:r>
          </a:p>
          <a:p>
            <a:pPr marL="342900" indent="-342900"/>
            <a:r>
              <a:rPr lang="en-US" sz="2000"/>
              <a:t>Subtotals and subforms</a:t>
            </a:r>
          </a:p>
          <a:p>
            <a:pPr marL="742950" lvl="1" indent="-285750"/>
            <a:r>
              <a:rPr lang="en-US" sz="2000"/>
              <a:t>The form property</a:t>
            </a:r>
          </a:p>
          <a:p>
            <a:pPr marL="742950" lvl="1" indent="-285750"/>
            <a:r>
              <a:rPr lang="en-US" sz="2000"/>
              <a:t>Forms![MainForm]![SubForm].</a:t>
            </a:r>
            <a:br>
              <a:rPr lang="en-US" sz="2000"/>
            </a:br>
            <a:r>
              <a:rPr lang="en-US" sz="2000"/>
              <a:t>Form![Control]</a:t>
            </a:r>
          </a:p>
          <a:p>
            <a:pPr marL="342900" indent="-342900"/>
            <a:r>
              <a:rPr lang="en-US" sz="2000"/>
              <a:t>Multi-page v Separate forms</a:t>
            </a:r>
          </a:p>
          <a:p>
            <a:pPr marL="742950" lvl="1" indent="-285750"/>
            <a:r>
              <a:rPr lang="en-US" sz="2000"/>
              <a:t>Same recordset</a:t>
            </a:r>
          </a:p>
          <a:p>
            <a:pPr marL="742950" lvl="1" indent="-285750"/>
            <a:r>
              <a:rPr lang="en-US" sz="2000"/>
              <a:t>Screen size</a:t>
            </a:r>
          </a:p>
          <a:p>
            <a:pPr marL="742950" lvl="1" indent="-285750"/>
            <a:r>
              <a:rPr lang="en-US" sz="2000"/>
              <a:t>Side-by-side</a:t>
            </a:r>
          </a:p>
        </p:txBody>
      </p:sp>
      <p:grpSp>
        <p:nvGrpSpPr>
          <p:cNvPr id="1116180" name="Group 20"/>
          <p:cNvGrpSpPr>
            <a:grpSpLocks/>
          </p:cNvGrpSpPr>
          <p:nvPr/>
        </p:nvGrpSpPr>
        <p:grpSpPr bwMode="auto">
          <a:xfrm>
            <a:off x="5241925" y="920750"/>
            <a:ext cx="3819525" cy="5245100"/>
            <a:chOff x="3302" y="580"/>
            <a:chExt cx="2406" cy="3304"/>
          </a:xfrm>
        </p:grpSpPr>
        <p:sp>
          <p:nvSpPr>
            <p:cNvPr id="1116164" name="Rectangle 4"/>
            <p:cNvSpPr>
              <a:spLocks noChangeArrowheads="1"/>
            </p:cNvSpPr>
            <p:nvPr/>
          </p:nvSpPr>
          <p:spPr bwMode="auto">
            <a:xfrm>
              <a:off x="4132" y="580"/>
              <a:ext cx="1384" cy="119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/>
            <a:lstStyle/>
            <a:p>
              <a:r>
                <a:rPr lang="en-US" sz="2400" b="0">
                  <a:solidFill>
                    <a:schemeClr val="folHlink"/>
                  </a:solidFill>
                </a:rPr>
                <a:t>Animal</a:t>
              </a:r>
            </a:p>
          </p:txBody>
        </p:sp>
        <p:sp>
          <p:nvSpPr>
            <p:cNvPr id="1116165" name="Rectangle 5"/>
            <p:cNvSpPr>
              <a:spLocks noChangeArrowheads="1"/>
            </p:cNvSpPr>
            <p:nvPr/>
          </p:nvSpPr>
          <p:spPr bwMode="auto">
            <a:xfrm>
              <a:off x="4564" y="1252"/>
              <a:ext cx="856" cy="232"/>
            </a:xfrm>
            <a:prstGeom prst="rect">
              <a:avLst/>
            </a:prstGeom>
            <a:solidFill>
              <a:srgbClr val="FF99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800" b="0">
                  <a:solidFill>
                    <a:schemeClr val="bg2"/>
                  </a:solidFill>
                </a:rPr>
                <a:t>AnimalID</a:t>
              </a:r>
            </a:p>
          </p:txBody>
        </p:sp>
        <p:sp>
          <p:nvSpPr>
            <p:cNvPr id="1116166" name="Rectangle 6"/>
            <p:cNvSpPr>
              <a:spLocks noChangeArrowheads="1"/>
            </p:cNvSpPr>
            <p:nvPr/>
          </p:nvSpPr>
          <p:spPr bwMode="auto">
            <a:xfrm>
              <a:off x="3316" y="1828"/>
              <a:ext cx="2392" cy="205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/>
            <a:lstStyle/>
            <a:p>
              <a:r>
                <a:rPr lang="en-US" sz="2400" b="0">
                  <a:solidFill>
                    <a:schemeClr val="folHlink"/>
                  </a:solidFill>
                </a:rPr>
                <a:t>Sale</a:t>
              </a:r>
            </a:p>
          </p:txBody>
        </p:sp>
        <p:sp>
          <p:nvSpPr>
            <p:cNvPr id="1116167" name="Rectangle 7"/>
            <p:cNvSpPr>
              <a:spLocks noChangeArrowheads="1"/>
            </p:cNvSpPr>
            <p:nvPr/>
          </p:nvSpPr>
          <p:spPr bwMode="auto">
            <a:xfrm>
              <a:off x="3604" y="2068"/>
              <a:ext cx="2008" cy="23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800" b="0">
                  <a:solidFill>
                    <a:schemeClr val="tx2"/>
                  </a:solidFill>
                </a:rPr>
                <a:t>=AnimalID from Animal form</a:t>
              </a:r>
            </a:p>
          </p:txBody>
        </p:sp>
        <p:sp>
          <p:nvSpPr>
            <p:cNvPr id="1116168" name="Rectangle 8"/>
            <p:cNvSpPr>
              <a:spLocks noChangeArrowheads="1"/>
            </p:cNvSpPr>
            <p:nvPr/>
          </p:nvSpPr>
          <p:spPr bwMode="auto">
            <a:xfrm>
              <a:off x="3460" y="2548"/>
              <a:ext cx="2152" cy="376"/>
            </a:xfrm>
            <a:prstGeom prst="rect">
              <a:avLst/>
            </a:prstGeom>
            <a:solidFill>
              <a:srgbClr val="99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400" b="0">
                  <a:solidFill>
                    <a:schemeClr val="bg2"/>
                  </a:solidFill>
                </a:rPr>
                <a:t>- - - - - - -</a:t>
              </a:r>
            </a:p>
            <a:p>
              <a:r>
                <a:rPr lang="en-US" sz="1400" b="0">
                  <a:solidFill>
                    <a:schemeClr val="bg2"/>
                  </a:solidFill>
                </a:rPr>
                <a:t>- - - - - - -</a:t>
              </a:r>
            </a:p>
            <a:p>
              <a:r>
                <a:rPr lang="en-US" sz="1400" b="0">
                  <a:solidFill>
                    <a:schemeClr val="bg2"/>
                  </a:solidFill>
                </a:rPr>
                <a:t>Subtotal=Sum(Price*Quantity)</a:t>
              </a:r>
            </a:p>
          </p:txBody>
        </p:sp>
        <p:sp>
          <p:nvSpPr>
            <p:cNvPr id="1116169" name="Rectangle 9"/>
            <p:cNvSpPr>
              <a:spLocks noChangeArrowheads="1"/>
            </p:cNvSpPr>
            <p:nvPr/>
          </p:nvSpPr>
          <p:spPr bwMode="auto">
            <a:xfrm>
              <a:off x="3700" y="2980"/>
              <a:ext cx="1960" cy="23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400" b="0">
                  <a:solidFill>
                    <a:schemeClr val="bg2"/>
                  </a:solidFill>
                </a:rPr>
                <a:t>=Forms!Sale!ItemsSold.Form!Subtotal</a:t>
              </a:r>
            </a:p>
          </p:txBody>
        </p:sp>
        <p:sp>
          <p:nvSpPr>
            <p:cNvPr id="1116170" name="Rectangle 10"/>
            <p:cNvSpPr>
              <a:spLocks noChangeArrowheads="1"/>
            </p:cNvSpPr>
            <p:nvPr/>
          </p:nvSpPr>
          <p:spPr bwMode="auto">
            <a:xfrm>
              <a:off x="4070" y="2342"/>
              <a:ext cx="9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2400" b="0">
                  <a:solidFill>
                    <a:srgbClr val="009900"/>
                  </a:solidFill>
                </a:rPr>
                <a:t>ItemsSold</a:t>
              </a:r>
            </a:p>
          </p:txBody>
        </p:sp>
        <p:sp>
          <p:nvSpPr>
            <p:cNvPr id="1116171" name="Rectangle 11"/>
            <p:cNvSpPr>
              <a:spLocks noChangeArrowheads="1"/>
            </p:cNvSpPr>
            <p:nvPr/>
          </p:nvSpPr>
          <p:spPr bwMode="auto">
            <a:xfrm>
              <a:off x="4516" y="3412"/>
              <a:ext cx="1144" cy="18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600" b="0">
                  <a:solidFill>
                    <a:schemeClr val="bg2"/>
                  </a:solidFill>
                </a:rPr>
                <a:t>=Subtotal*[TaxRate]</a:t>
              </a:r>
            </a:p>
          </p:txBody>
        </p:sp>
        <p:sp>
          <p:nvSpPr>
            <p:cNvPr id="1116172" name="Rectangle 12"/>
            <p:cNvSpPr>
              <a:spLocks noChangeArrowheads="1"/>
            </p:cNvSpPr>
            <p:nvPr/>
          </p:nvSpPr>
          <p:spPr bwMode="auto">
            <a:xfrm>
              <a:off x="3302" y="3201"/>
              <a:ext cx="6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>
                  <a:solidFill>
                    <a:schemeClr val="folHlink"/>
                  </a:solidFill>
                </a:rPr>
                <a:t>Subtotal</a:t>
              </a:r>
            </a:p>
          </p:txBody>
        </p:sp>
        <p:sp>
          <p:nvSpPr>
            <p:cNvPr id="1116173" name="Rectangle 13"/>
            <p:cNvSpPr>
              <a:spLocks noChangeArrowheads="1"/>
            </p:cNvSpPr>
            <p:nvPr/>
          </p:nvSpPr>
          <p:spPr bwMode="auto">
            <a:xfrm>
              <a:off x="4070" y="3393"/>
              <a:ext cx="3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>
                  <a:solidFill>
                    <a:schemeClr val="folHlink"/>
                  </a:solidFill>
                </a:rPr>
                <a:t>Tax</a:t>
              </a:r>
            </a:p>
          </p:txBody>
        </p:sp>
        <p:sp>
          <p:nvSpPr>
            <p:cNvPr id="1116174" name="Rectangle 14"/>
            <p:cNvSpPr>
              <a:spLocks noChangeArrowheads="1"/>
            </p:cNvSpPr>
            <p:nvPr/>
          </p:nvSpPr>
          <p:spPr bwMode="auto">
            <a:xfrm>
              <a:off x="4516" y="3652"/>
              <a:ext cx="1144" cy="18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600" b="0">
                  <a:solidFill>
                    <a:schemeClr val="bg2"/>
                  </a:solidFill>
                </a:rPr>
                <a:t>=Subtotal+Tax</a:t>
              </a:r>
            </a:p>
          </p:txBody>
        </p:sp>
        <p:sp>
          <p:nvSpPr>
            <p:cNvPr id="1116175" name="Rectangle 15"/>
            <p:cNvSpPr>
              <a:spLocks noChangeArrowheads="1"/>
            </p:cNvSpPr>
            <p:nvPr/>
          </p:nvSpPr>
          <p:spPr bwMode="auto">
            <a:xfrm>
              <a:off x="3600" y="3633"/>
              <a:ext cx="87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/>
              <a:r>
                <a:rPr lang="en-US" sz="1800" b="0">
                  <a:solidFill>
                    <a:schemeClr val="folHlink"/>
                  </a:solidFill>
                </a:rPr>
                <a:t>OrderTotal</a:t>
              </a:r>
            </a:p>
          </p:txBody>
        </p:sp>
        <p:sp>
          <p:nvSpPr>
            <p:cNvPr id="1116176" name="Line 16"/>
            <p:cNvSpPr>
              <a:spLocks noChangeShapeType="1"/>
            </p:cNvSpPr>
            <p:nvPr/>
          </p:nvSpPr>
          <p:spPr bwMode="auto">
            <a:xfrm flipH="1">
              <a:off x="4896" y="1488"/>
              <a:ext cx="144" cy="528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177" name="Line 17"/>
            <p:cNvSpPr>
              <a:spLocks noChangeShapeType="1"/>
            </p:cNvSpPr>
            <p:nvPr/>
          </p:nvSpPr>
          <p:spPr bwMode="auto">
            <a:xfrm>
              <a:off x="3936" y="2880"/>
              <a:ext cx="816" cy="144"/>
            </a:xfrm>
            <a:prstGeom prst="line">
              <a:avLst/>
            </a:prstGeom>
            <a:noFill/>
            <a:ln w="25400">
              <a:solidFill>
                <a:srgbClr val="009900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178" name="Line 18"/>
            <p:cNvSpPr>
              <a:spLocks noChangeShapeType="1"/>
            </p:cNvSpPr>
            <p:nvPr/>
          </p:nvSpPr>
          <p:spPr bwMode="auto">
            <a:xfrm>
              <a:off x="4224" y="3168"/>
              <a:ext cx="432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179" name="Line 19"/>
            <p:cNvSpPr>
              <a:spLocks noChangeShapeType="1"/>
            </p:cNvSpPr>
            <p:nvPr/>
          </p:nvSpPr>
          <p:spPr bwMode="auto">
            <a:xfrm>
              <a:off x="4224" y="3168"/>
              <a:ext cx="528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advTm="57539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Integrity</a:t>
            </a:r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066800"/>
            <a:ext cx="4038600" cy="48768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Avoid relying on forms</a:t>
            </a:r>
          </a:p>
          <a:p>
            <a:pPr marL="742950" lvl="1" indent="-285750"/>
            <a:r>
              <a:rPr lang="en-US" sz="2000"/>
              <a:t>Set integrity conditions in table definitions</a:t>
            </a:r>
          </a:p>
          <a:p>
            <a:pPr marL="742950" lvl="1" indent="-285750"/>
            <a:r>
              <a:rPr lang="en-US" sz="2000"/>
              <a:t>Be sure to set referential integrity (relationships)</a:t>
            </a:r>
          </a:p>
          <a:p>
            <a:pPr marL="342900" indent="-342900"/>
            <a:r>
              <a:rPr lang="en-US" sz="2000"/>
              <a:t>Use forms to make it easy to enter quality data</a:t>
            </a:r>
          </a:p>
          <a:p>
            <a:pPr marL="742950" lvl="1" indent="-285750"/>
            <a:r>
              <a:rPr lang="en-US" sz="2000"/>
              <a:t>Combo/list boxes</a:t>
            </a:r>
          </a:p>
          <a:p>
            <a:pPr marL="742950" lvl="1" indent="-285750"/>
            <a:r>
              <a:rPr lang="en-US" sz="2000"/>
              <a:t>Menus</a:t>
            </a:r>
          </a:p>
          <a:p>
            <a:pPr marL="742950" lvl="1" indent="-285750"/>
            <a:r>
              <a:rPr lang="en-US" sz="2000"/>
              <a:t>Pop-up forms</a:t>
            </a:r>
          </a:p>
          <a:p>
            <a:pPr marL="742950" lvl="1" indent="-285750"/>
            <a:r>
              <a:rPr lang="en-US" sz="2000"/>
              <a:t>Ties to related forms</a:t>
            </a:r>
          </a:p>
          <a:p>
            <a:pPr marL="742950" lvl="1" indent="-285750"/>
            <a:r>
              <a:rPr lang="en-US" sz="2000"/>
              <a:t>Data transfer across forms</a:t>
            </a:r>
          </a:p>
          <a:p>
            <a:pPr marL="742950" lvl="1" indent="-285750"/>
            <a:r>
              <a:rPr lang="en-US" sz="2000"/>
              <a:t>Computations</a:t>
            </a:r>
          </a:p>
          <a:p>
            <a:pPr marL="742950" lvl="1" indent="-285750"/>
            <a:r>
              <a:rPr lang="en-US" sz="2000"/>
              <a:t>Error checking &amp; trapping</a:t>
            </a:r>
          </a:p>
        </p:txBody>
      </p:sp>
      <p:sp>
        <p:nvSpPr>
          <p:cNvPr id="11182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066800"/>
            <a:ext cx="4495800" cy="54864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Controls</a:t>
            </a:r>
          </a:p>
          <a:p>
            <a:pPr marL="742950" lvl="1" indent="-285750"/>
            <a:r>
              <a:rPr lang="en-US" sz="2000"/>
              <a:t>Security rights</a:t>
            </a:r>
          </a:p>
          <a:p>
            <a:pPr marL="742950" lvl="1" indent="-285750"/>
            <a:r>
              <a:rPr lang="en-US" sz="2000"/>
              <a:t>Data formats</a:t>
            </a:r>
          </a:p>
          <a:p>
            <a:pPr marL="1085850" lvl="2"/>
            <a:r>
              <a:rPr lang="en-US"/>
              <a:t>Data entry</a:t>
            </a:r>
          </a:p>
          <a:p>
            <a:pPr marL="1085850" lvl="2"/>
            <a:r>
              <a:rPr lang="en-US"/>
              <a:t>Round-off</a:t>
            </a:r>
          </a:p>
          <a:p>
            <a:pPr marL="742950" lvl="1" indent="-285750"/>
            <a:r>
              <a:rPr lang="en-US" sz="2000"/>
              <a:t>Selectivity</a:t>
            </a:r>
          </a:p>
          <a:p>
            <a:pPr marL="1085850" lvl="2"/>
            <a:r>
              <a:rPr lang="en-US"/>
              <a:t>Visible</a:t>
            </a:r>
          </a:p>
          <a:p>
            <a:pPr marL="1085850" lvl="2"/>
            <a:r>
              <a:rPr lang="en-US"/>
              <a:t>Enabled &amp; Locked</a:t>
            </a:r>
          </a:p>
          <a:p>
            <a:pPr marL="1085850" lvl="2"/>
            <a:r>
              <a:rPr lang="en-US"/>
              <a:t>Example:  no production change after item is sold.</a:t>
            </a:r>
          </a:p>
          <a:p>
            <a:pPr marL="342900" indent="-342900"/>
            <a:r>
              <a:rPr lang="en-US" sz="2000"/>
              <a:t>User assistance</a:t>
            </a:r>
          </a:p>
          <a:p>
            <a:pPr marL="742950" lvl="1" indent="-285750"/>
            <a:r>
              <a:rPr lang="en-US" sz="2000"/>
              <a:t>Tool tips</a:t>
            </a:r>
          </a:p>
          <a:p>
            <a:pPr marL="742950" lvl="1" indent="-285750"/>
            <a:r>
              <a:rPr lang="en-US" sz="2000"/>
              <a:t>Status bar</a:t>
            </a:r>
          </a:p>
          <a:p>
            <a:pPr marL="742950" lvl="1" indent="-285750"/>
            <a:r>
              <a:rPr lang="en-US" sz="2000"/>
              <a:t>Menu</a:t>
            </a:r>
          </a:p>
          <a:p>
            <a:pPr marL="742950" lvl="1" indent="-285750"/>
            <a:r>
              <a:rPr lang="en-US" sz="2000"/>
              <a:t>Help--context sensitive</a:t>
            </a:r>
          </a:p>
        </p:txBody>
      </p:sp>
    </p:spTree>
  </p:cSld>
  <p:clrMapOvr>
    <a:masterClrMapping/>
  </p:clrMapOvr>
  <p:transition advTm="234243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2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Large Projects</a:t>
            </a:r>
          </a:p>
        </p:txBody>
      </p:sp>
      <p:sp>
        <p:nvSpPr>
          <p:cNvPr id="1120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990600"/>
            <a:ext cx="5105400" cy="56388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1800"/>
              <a:t>Design Standards</a:t>
            </a:r>
          </a:p>
          <a:p>
            <a:pPr marL="742950" lvl="1" indent="-285750"/>
            <a:r>
              <a:rPr lang="en-US" sz="1800"/>
              <a:t>Templates</a:t>
            </a:r>
          </a:p>
          <a:p>
            <a:pPr marL="1085850" lvl="2"/>
            <a:r>
              <a:rPr lang="en-US" sz="1800"/>
              <a:t>Colors, layout</a:t>
            </a:r>
          </a:p>
          <a:p>
            <a:pPr marL="1085850" lvl="2"/>
            <a:r>
              <a:rPr lang="en-US" sz="1800"/>
              <a:t>Titles</a:t>
            </a:r>
          </a:p>
          <a:p>
            <a:pPr marL="1085850" lvl="2"/>
            <a:r>
              <a:rPr lang="en-US" sz="1800"/>
              <a:t>Actions, common buttons</a:t>
            </a:r>
          </a:p>
          <a:p>
            <a:pPr marL="742950" lvl="1" indent="-285750"/>
            <a:r>
              <a:rPr lang="en-US" sz="1800"/>
              <a:t>Naming convention is crucial</a:t>
            </a:r>
          </a:p>
          <a:p>
            <a:pPr marL="1085850" lvl="2"/>
            <a:r>
              <a:rPr lang="en-US" sz="1800"/>
              <a:t>Forms</a:t>
            </a:r>
          </a:p>
          <a:p>
            <a:pPr marL="1085850" lvl="2"/>
            <a:r>
              <a:rPr lang="en-US" sz="1800"/>
              <a:t>Controls</a:t>
            </a:r>
          </a:p>
          <a:p>
            <a:pPr marL="1085850" lvl="2"/>
            <a:r>
              <a:rPr lang="en-US" sz="1800"/>
              <a:t>Event procedures</a:t>
            </a:r>
          </a:p>
          <a:p>
            <a:pPr marL="1085850" lvl="2"/>
            <a:r>
              <a:rPr lang="en-US" sz="1800"/>
              <a:t>Variables</a:t>
            </a:r>
          </a:p>
          <a:p>
            <a:pPr marL="342900" indent="-342900"/>
            <a:r>
              <a:rPr lang="en-US" sz="1800"/>
              <a:t>Team Coordination</a:t>
            </a:r>
          </a:p>
          <a:p>
            <a:pPr marL="742950" lvl="1" indent="-285750"/>
            <a:r>
              <a:rPr lang="en-US" sz="1800"/>
              <a:t>Menu design</a:t>
            </a:r>
          </a:p>
          <a:p>
            <a:pPr marL="1085850" lvl="2"/>
            <a:r>
              <a:rPr lang="en-US" sz="1800"/>
              <a:t>Within a form/standards</a:t>
            </a:r>
          </a:p>
          <a:p>
            <a:pPr marL="1085850" lvl="2"/>
            <a:r>
              <a:rPr lang="en-US" sz="1800"/>
              <a:t>Across an application</a:t>
            </a:r>
          </a:p>
          <a:p>
            <a:pPr marL="742950" lvl="1" indent="-285750"/>
            <a:r>
              <a:rPr lang="en-US" sz="1800"/>
              <a:t>Event / action diagrams</a:t>
            </a:r>
          </a:p>
          <a:p>
            <a:pPr marL="1085850" lvl="2"/>
            <a:r>
              <a:rPr lang="en-US" sz="1800"/>
              <a:t>State diagram</a:t>
            </a:r>
          </a:p>
          <a:p>
            <a:pPr marL="1085850" lvl="2"/>
            <a:r>
              <a:rPr lang="en-US" sz="1800"/>
              <a:t>Scenario diagram/messages</a:t>
            </a:r>
          </a:p>
        </p:txBody>
      </p:sp>
      <p:grpSp>
        <p:nvGrpSpPr>
          <p:cNvPr id="1120286" name="Group 30"/>
          <p:cNvGrpSpPr>
            <a:grpSpLocks/>
          </p:cNvGrpSpPr>
          <p:nvPr/>
        </p:nvGrpSpPr>
        <p:grpSpPr bwMode="auto">
          <a:xfrm>
            <a:off x="4343400" y="1219200"/>
            <a:ext cx="4799013" cy="5321300"/>
            <a:chOff x="2736" y="436"/>
            <a:chExt cx="3023" cy="3352"/>
          </a:xfrm>
        </p:grpSpPr>
        <p:grpSp>
          <p:nvGrpSpPr>
            <p:cNvPr id="1120260" name="Group 4"/>
            <p:cNvGrpSpPr>
              <a:grpSpLocks/>
            </p:cNvGrpSpPr>
            <p:nvPr/>
          </p:nvGrpSpPr>
          <p:grpSpPr bwMode="auto">
            <a:xfrm>
              <a:off x="4180" y="436"/>
              <a:ext cx="1240" cy="808"/>
              <a:chOff x="4180" y="436"/>
              <a:chExt cx="1240" cy="808"/>
            </a:xfrm>
          </p:grpSpPr>
          <p:sp>
            <p:nvSpPr>
              <p:cNvPr id="1120261" name="Rectangle 5"/>
              <p:cNvSpPr>
                <a:spLocks noChangeArrowheads="1"/>
              </p:cNvSpPr>
              <p:nvPr/>
            </p:nvSpPr>
            <p:spPr bwMode="auto">
              <a:xfrm>
                <a:off x="4180" y="436"/>
                <a:ext cx="1240" cy="80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/>
              <a:lstStyle/>
              <a:p>
                <a:r>
                  <a:rPr lang="en-US" sz="1800" b="0">
                    <a:solidFill>
                      <a:schemeClr val="folHlink"/>
                    </a:solidFill>
                  </a:rPr>
                  <a:t>Switchboard</a:t>
                </a:r>
              </a:p>
              <a:p>
                <a:r>
                  <a:rPr lang="en-US" sz="1800" b="0">
                    <a:solidFill>
                      <a:schemeClr val="folHlink"/>
                    </a:solidFill>
                  </a:rPr>
                  <a:t> form</a:t>
                </a:r>
              </a:p>
            </p:txBody>
          </p:sp>
          <p:sp>
            <p:nvSpPr>
              <p:cNvPr id="1120262" name="Rectangle 6"/>
              <p:cNvSpPr>
                <a:spLocks noChangeArrowheads="1"/>
              </p:cNvSpPr>
              <p:nvPr/>
            </p:nvSpPr>
            <p:spPr bwMode="auto">
              <a:xfrm>
                <a:off x="4324" y="868"/>
                <a:ext cx="952" cy="136"/>
              </a:xfrm>
              <a:prstGeom prst="rect">
                <a:avLst/>
              </a:prstGeom>
              <a:solidFill>
                <a:srgbClr val="FF99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 anchor="ctr"/>
              <a:lstStyle/>
              <a:p>
                <a:r>
                  <a:rPr lang="en-US" sz="1400" b="0">
                    <a:solidFill>
                      <a:schemeClr val="bg2"/>
                    </a:solidFill>
                  </a:rPr>
                  <a:t>Customer Order</a:t>
                </a:r>
              </a:p>
            </p:txBody>
          </p:sp>
          <p:sp>
            <p:nvSpPr>
              <p:cNvPr id="1120263" name="Rectangle 7"/>
              <p:cNvSpPr>
                <a:spLocks noChangeArrowheads="1"/>
              </p:cNvSpPr>
              <p:nvPr/>
            </p:nvSpPr>
            <p:spPr bwMode="auto">
              <a:xfrm>
                <a:off x="4324" y="1060"/>
                <a:ext cx="952" cy="136"/>
              </a:xfrm>
              <a:prstGeom prst="rect">
                <a:avLst/>
              </a:prstGeom>
              <a:solidFill>
                <a:srgbClr val="99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 anchor="ctr"/>
              <a:lstStyle/>
              <a:p>
                <a:r>
                  <a:rPr lang="en-US" sz="1400" b="0">
                    <a:solidFill>
                      <a:schemeClr val="bg2"/>
                    </a:solidFill>
                  </a:rPr>
                  <a:t>Assembly</a:t>
                </a:r>
              </a:p>
            </p:txBody>
          </p:sp>
        </p:grpSp>
        <p:sp>
          <p:nvSpPr>
            <p:cNvPr id="1120264" name="Line 8"/>
            <p:cNvSpPr>
              <a:spLocks noChangeShapeType="1"/>
            </p:cNvSpPr>
            <p:nvPr/>
          </p:nvSpPr>
          <p:spPr bwMode="auto">
            <a:xfrm flipH="1">
              <a:off x="3792" y="1008"/>
              <a:ext cx="528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265" name="Rectangle 9"/>
            <p:cNvSpPr>
              <a:spLocks noChangeArrowheads="1"/>
            </p:cNvSpPr>
            <p:nvPr/>
          </p:nvSpPr>
          <p:spPr bwMode="auto">
            <a:xfrm>
              <a:off x="3460" y="1396"/>
              <a:ext cx="664" cy="520"/>
            </a:xfrm>
            <a:prstGeom prst="rect">
              <a:avLst/>
            </a:prstGeom>
            <a:solidFill>
              <a:srgbClr val="FF99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800" b="0">
                  <a:solidFill>
                    <a:schemeClr val="bg2"/>
                  </a:solidFill>
                </a:rPr>
                <a:t>Order</a:t>
              </a:r>
            </a:p>
            <a:p>
              <a:r>
                <a:rPr lang="en-US" sz="1800" b="0">
                  <a:solidFill>
                    <a:schemeClr val="bg2"/>
                  </a:solidFill>
                </a:rPr>
                <a:t>form</a:t>
              </a:r>
            </a:p>
          </p:txBody>
        </p:sp>
        <p:sp>
          <p:nvSpPr>
            <p:cNvPr id="1120266" name="Rectangle 10"/>
            <p:cNvSpPr>
              <a:spLocks noChangeArrowheads="1"/>
            </p:cNvSpPr>
            <p:nvPr/>
          </p:nvSpPr>
          <p:spPr bwMode="auto">
            <a:xfrm>
              <a:off x="4948" y="1492"/>
              <a:ext cx="712" cy="424"/>
            </a:xfrm>
            <a:prstGeom prst="rect">
              <a:avLst/>
            </a:prstGeom>
            <a:solidFill>
              <a:srgbClr val="99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800" b="0">
                  <a:solidFill>
                    <a:schemeClr val="bg2"/>
                  </a:solidFill>
                </a:rPr>
                <a:t>Assembly</a:t>
              </a:r>
            </a:p>
            <a:p>
              <a:r>
                <a:rPr lang="en-US" sz="1800" b="0">
                  <a:solidFill>
                    <a:schemeClr val="bg2"/>
                  </a:solidFill>
                </a:rPr>
                <a:t>form</a:t>
              </a:r>
            </a:p>
          </p:txBody>
        </p:sp>
        <p:sp>
          <p:nvSpPr>
            <p:cNvPr id="1120267" name="Line 11"/>
            <p:cNvSpPr>
              <a:spLocks noChangeShapeType="1"/>
            </p:cNvSpPr>
            <p:nvPr/>
          </p:nvSpPr>
          <p:spPr bwMode="auto">
            <a:xfrm>
              <a:off x="4896" y="1200"/>
              <a:ext cx="336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268" name="Line 12"/>
            <p:cNvSpPr>
              <a:spLocks noChangeShapeType="1"/>
            </p:cNvSpPr>
            <p:nvPr/>
          </p:nvSpPr>
          <p:spPr bwMode="auto">
            <a:xfrm>
              <a:off x="5136" y="1920"/>
              <a:ext cx="432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269" name="Line 13"/>
            <p:cNvSpPr>
              <a:spLocks noChangeShapeType="1"/>
            </p:cNvSpPr>
            <p:nvPr/>
          </p:nvSpPr>
          <p:spPr bwMode="auto">
            <a:xfrm>
              <a:off x="5280" y="1920"/>
              <a:ext cx="384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270" name="Line 14"/>
            <p:cNvSpPr>
              <a:spLocks noChangeShapeType="1"/>
            </p:cNvSpPr>
            <p:nvPr/>
          </p:nvSpPr>
          <p:spPr bwMode="auto">
            <a:xfrm flipH="1">
              <a:off x="3216" y="1920"/>
              <a:ext cx="43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271" name="Line 15"/>
            <p:cNvSpPr>
              <a:spLocks noChangeShapeType="1"/>
            </p:cNvSpPr>
            <p:nvPr/>
          </p:nvSpPr>
          <p:spPr bwMode="auto">
            <a:xfrm>
              <a:off x="3648" y="1920"/>
              <a:ext cx="43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272" name="Line 16"/>
            <p:cNvSpPr>
              <a:spLocks noChangeShapeType="1"/>
            </p:cNvSpPr>
            <p:nvPr/>
          </p:nvSpPr>
          <p:spPr bwMode="auto">
            <a:xfrm>
              <a:off x="2736" y="2256"/>
              <a:ext cx="3023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273" name="Rectangle 17"/>
            <p:cNvSpPr>
              <a:spLocks noChangeArrowheads="1"/>
            </p:cNvSpPr>
            <p:nvPr/>
          </p:nvSpPr>
          <p:spPr bwMode="auto">
            <a:xfrm>
              <a:off x="3124" y="2500"/>
              <a:ext cx="808" cy="85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/>
            <a:lstStyle/>
            <a:p>
              <a:r>
                <a:rPr lang="en-US" sz="1800" b="0">
                  <a:solidFill>
                    <a:schemeClr val="folHlink"/>
                  </a:solidFill>
                </a:rPr>
                <a:t>Order form</a:t>
              </a:r>
            </a:p>
          </p:txBody>
        </p:sp>
        <p:sp>
          <p:nvSpPr>
            <p:cNvPr id="1120274" name="Rectangle 18"/>
            <p:cNvSpPr>
              <a:spLocks noChangeArrowheads="1"/>
            </p:cNvSpPr>
            <p:nvPr/>
          </p:nvSpPr>
          <p:spPr bwMode="auto">
            <a:xfrm>
              <a:off x="3110" y="2765"/>
              <a:ext cx="35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200" b="0">
                  <a:solidFill>
                    <a:schemeClr val="tx2"/>
                  </a:solidFill>
                </a:rPr>
                <a:t>Item#</a:t>
              </a:r>
            </a:p>
          </p:txBody>
        </p:sp>
        <p:sp>
          <p:nvSpPr>
            <p:cNvPr id="1120275" name="Rectangle 19"/>
            <p:cNvSpPr>
              <a:spLocks noChangeArrowheads="1"/>
            </p:cNvSpPr>
            <p:nvPr/>
          </p:nvSpPr>
          <p:spPr bwMode="auto">
            <a:xfrm>
              <a:off x="3508" y="2788"/>
              <a:ext cx="376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276" name="Rectangle 20"/>
            <p:cNvSpPr>
              <a:spLocks noChangeArrowheads="1"/>
            </p:cNvSpPr>
            <p:nvPr/>
          </p:nvSpPr>
          <p:spPr bwMode="auto">
            <a:xfrm>
              <a:off x="4708" y="2404"/>
              <a:ext cx="760" cy="760"/>
            </a:xfrm>
            <a:prstGeom prst="rect">
              <a:avLst/>
            </a:prstGeom>
            <a:solidFill>
              <a:srgbClr val="FF99FF"/>
            </a:solidFill>
            <a:ln w="12700">
              <a:solidFill>
                <a:srgbClr val="FF99FF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800" b="0">
                  <a:solidFill>
                    <a:schemeClr val="bg2"/>
                  </a:solidFill>
                </a:rPr>
                <a:t>Backorder</a:t>
              </a:r>
            </a:p>
            <a:p>
              <a:r>
                <a:rPr lang="en-US" sz="1800" b="0">
                  <a:solidFill>
                    <a:schemeClr val="bg2"/>
                  </a:solidFill>
                </a:rPr>
                <a:t>Notice</a:t>
              </a:r>
            </a:p>
            <a:p>
              <a:r>
                <a:rPr lang="en-US" sz="1800" b="0">
                  <a:solidFill>
                    <a:schemeClr val="bg2"/>
                  </a:solidFill>
                </a:rPr>
                <a:t>&amp; Form</a:t>
              </a:r>
            </a:p>
          </p:txBody>
        </p:sp>
        <p:sp>
          <p:nvSpPr>
            <p:cNvPr id="1120277" name="Line 21"/>
            <p:cNvSpPr>
              <a:spLocks noChangeShapeType="1"/>
            </p:cNvSpPr>
            <p:nvPr/>
          </p:nvSpPr>
          <p:spPr bwMode="auto">
            <a:xfrm flipV="1">
              <a:off x="3888" y="2832"/>
              <a:ext cx="864" cy="48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278" name="Rectangle 22"/>
            <p:cNvSpPr>
              <a:spLocks noChangeArrowheads="1"/>
            </p:cNvSpPr>
            <p:nvPr/>
          </p:nvSpPr>
          <p:spPr bwMode="auto">
            <a:xfrm>
              <a:off x="3974" y="2687"/>
              <a:ext cx="619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600" b="0">
                  <a:solidFill>
                    <a:schemeClr val="folHlink"/>
                  </a:solidFill>
                </a:rPr>
                <a:t>item not</a:t>
              </a:r>
            </a:p>
            <a:p>
              <a:pPr algn="l"/>
              <a:r>
                <a:rPr lang="en-US" sz="1600" b="0">
                  <a:solidFill>
                    <a:schemeClr val="folHlink"/>
                  </a:solidFill>
                </a:rPr>
                <a:t>available</a:t>
              </a:r>
            </a:p>
          </p:txBody>
        </p:sp>
        <p:sp>
          <p:nvSpPr>
            <p:cNvPr id="1120279" name="Rectangle 23"/>
            <p:cNvSpPr>
              <a:spLocks noChangeArrowheads="1"/>
            </p:cNvSpPr>
            <p:nvPr/>
          </p:nvSpPr>
          <p:spPr bwMode="auto">
            <a:xfrm>
              <a:off x="3110" y="3197"/>
              <a:ext cx="58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200" b="0">
                  <a:solidFill>
                    <a:srgbClr val="009900"/>
                  </a:solidFill>
                </a:rPr>
                <a:t>Customer#</a:t>
              </a:r>
            </a:p>
          </p:txBody>
        </p:sp>
        <p:sp>
          <p:nvSpPr>
            <p:cNvPr id="1120280" name="Rectangle 24"/>
            <p:cNvSpPr>
              <a:spLocks noChangeArrowheads="1"/>
            </p:cNvSpPr>
            <p:nvPr/>
          </p:nvSpPr>
          <p:spPr bwMode="auto">
            <a:xfrm>
              <a:off x="3700" y="3220"/>
              <a:ext cx="184" cy="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281" name="Rectangle 25"/>
            <p:cNvSpPr>
              <a:spLocks noChangeArrowheads="1"/>
            </p:cNvSpPr>
            <p:nvPr/>
          </p:nvSpPr>
          <p:spPr bwMode="auto">
            <a:xfrm>
              <a:off x="4516" y="3364"/>
              <a:ext cx="1000" cy="424"/>
            </a:xfrm>
            <a:prstGeom prst="rect">
              <a:avLst/>
            </a:prstGeom>
            <a:solidFill>
              <a:srgbClr val="99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r>
                <a:rPr lang="en-US" sz="1800" b="0">
                  <a:solidFill>
                    <a:schemeClr val="folHlink"/>
                  </a:solidFill>
                </a:rPr>
                <a:t>Customer</a:t>
              </a:r>
            </a:p>
            <a:p>
              <a:r>
                <a:rPr lang="en-US" sz="1800" b="0">
                  <a:solidFill>
                    <a:schemeClr val="folHlink"/>
                  </a:solidFill>
                </a:rPr>
                <a:t>Discount</a:t>
              </a:r>
            </a:p>
          </p:txBody>
        </p:sp>
        <p:sp>
          <p:nvSpPr>
            <p:cNvPr id="1120282" name="Line 26"/>
            <p:cNvSpPr>
              <a:spLocks noChangeShapeType="1"/>
            </p:cNvSpPr>
            <p:nvPr/>
          </p:nvSpPr>
          <p:spPr bwMode="auto">
            <a:xfrm>
              <a:off x="3840" y="3264"/>
              <a:ext cx="672" cy="240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283" name="Rectangle 27"/>
            <p:cNvSpPr>
              <a:spLocks noChangeArrowheads="1"/>
            </p:cNvSpPr>
            <p:nvPr/>
          </p:nvSpPr>
          <p:spPr bwMode="auto">
            <a:xfrm>
              <a:off x="3830" y="3359"/>
              <a:ext cx="642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600" b="0" i="1">
                  <a:solidFill>
                    <a:schemeClr val="folHlink"/>
                  </a:solidFill>
                </a:rPr>
                <a:t>large</a:t>
              </a:r>
              <a:endParaRPr lang="en-US" sz="1600" b="0">
                <a:solidFill>
                  <a:schemeClr val="folHlink"/>
                </a:solidFill>
              </a:endParaRPr>
            </a:p>
            <a:p>
              <a:pPr algn="l"/>
              <a:r>
                <a:rPr lang="en-US" sz="1600" b="0">
                  <a:solidFill>
                    <a:schemeClr val="folHlink"/>
                  </a:solidFill>
                </a:rPr>
                <a:t>customer</a:t>
              </a:r>
            </a:p>
          </p:txBody>
        </p:sp>
      </p:grpSp>
    </p:spTree>
  </p:cSld>
  <p:clrMapOvr>
    <a:masterClrMapping/>
  </p:clrMapOvr>
  <p:transition advTm="2466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3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International Attributes</a:t>
            </a:r>
          </a:p>
        </p:txBody>
      </p:sp>
      <p:sp>
        <p:nvSpPr>
          <p:cNvPr id="11243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1143000"/>
            <a:ext cx="6400800" cy="52578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Language</a:t>
            </a:r>
          </a:p>
          <a:p>
            <a:pPr marL="342900" indent="-342900"/>
            <a:r>
              <a:rPr lang="en-US" sz="2000"/>
              <a:t>Character sets and punctuation marks</a:t>
            </a:r>
          </a:p>
          <a:p>
            <a:pPr marL="342900" indent="-342900"/>
            <a:r>
              <a:rPr lang="en-US" sz="2000"/>
              <a:t>Sorting</a:t>
            </a:r>
          </a:p>
          <a:p>
            <a:pPr marL="342900" indent="-342900"/>
            <a:r>
              <a:rPr lang="en-US" sz="2000"/>
              <a:t>Data formats</a:t>
            </a:r>
          </a:p>
          <a:p>
            <a:pPr marL="742950" lvl="1" indent="-285750"/>
            <a:r>
              <a:rPr lang="en-US" sz="2000"/>
              <a:t>Date</a:t>
            </a:r>
          </a:p>
          <a:p>
            <a:pPr marL="742950" lvl="1" indent="-285750"/>
            <a:r>
              <a:rPr lang="en-US" sz="2000"/>
              <a:t>Time</a:t>
            </a:r>
          </a:p>
          <a:p>
            <a:pPr marL="742950" lvl="1" indent="-285750"/>
            <a:r>
              <a:rPr lang="en-US" sz="2000"/>
              <a:t>Metric v English</a:t>
            </a:r>
          </a:p>
          <a:p>
            <a:pPr marL="742950" lvl="1" indent="-285750"/>
            <a:r>
              <a:rPr lang="en-US" sz="2000"/>
              <a:t>Currency symbol and format</a:t>
            </a:r>
          </a:p>
          <a:p>
            <a:pPr marL="742950" lvl="1" indent="-285750"/>
            <a:r>
              <a:rPr lang="en-US" sz="2000"/>
              <a:t>Separators (decimal, . . .)</a:t>
            </a:r>
          </a:p>
          <a:p>
            <a:pPr marL="742950" lvl="1" indent="-285750"/>
            <a:r>
              <a:rPr lang="en-US" sz="2000"/>
              <a:t>Phone numbers</a:t>
            </a:r>
          </a:p>
          <a:p>
            <a:pPr lvl="2"/>
            <a:r>
              <a:rPr lang="en-US"/>
              <a:t>Separators</a:t>
            </a:r>
          </a:p>
          <a:p>
            <a:pPr lvl="2"/>
            <a:r>
              <a:rPr lang="en-US"/>
              <a:t>International code prefix</a:t>
            </a:r>
          </a:p>
          <a:p>
            <a:pPr marL="742950" lvl="1" indent="-285750"/>
            <a:r>
              <a:rPr lang="en-US" sz="2000"/>
              <a:t>Postal codes</a:t>
            </a:r>
          </a:p>
          <a:p>
            <a:pPr marL="742950" lvl="1" indent="-285750"/>
            <a:r>
              <a:rPr lang="en-US" sz="2000"/>
              <a:t>National ID Numbers</a:t>
            </a:r>
          </a:p>
        </p:txBody>
      </p:sp>
    </p:spTree>
  </p:cSld>
  <p:clrMapOvr>
    <a:masterClrMapping/>
  </p:clrMapOvr>
  <p:transition advTm="57446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Direct Manipulation of Objects</a:t>
            </a:r>
          </a:p>
        </p:txBody>
      </p:sp>
      <p:sp>
        <p:nvSpPr>
          <p:cNvPr id="11264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5084763"/>
            <a:ext cx="7092950" cy="1239837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A graphical approach.</a:t>
            </a:r>
          </a:p>
          <a:p>
            <a:pPr marL="342900" indent="-342900"/>
            <a:r>
              <a:rPr lang="en-US" sz="2000"/>
              <a:t>Minimize data entry.</a:t>
            </a:r>
          </a:p>
          <a:p>
            <a:pPr marL="342900" indent="-342900"/>
            <a:r>
              <a:rPr lang="en-US" sz="2000"/>
              <a:t>Drag and drop objects (</a:t>
            </a:r>
            <a:r>
              <a:rPr lang="en-US" sz="2000" i="1"/>
              <a:t>blue arrows</a:t>
            </a:r>
            <a:r>
              <a:rPr lang="en-US" sz="2000"/>
              <a:t>).</a:t>
            </a:r>
          </a:p>
        </p:txBody>
      </p:sp>
      <p:grpSp>
        <p:nvGrpSpPr>
          <p:cNvPr id="1126426" name="Group 26"/>
          <p:cNvGrpSpPr>
            <a:grpSpLocks/>
          </p:cNvGrpSpPr>
          <p:nvPr/>
        </p:nvGrpSpPr>
        <p:grpSpPr bwMode="auto">
          <a:xfrm>
            <a:off x="1295400" y="1295400"/>
            <a:ext cx="6921500" cy="3668713"/>
            <a:chOff x="1056" y="657"/>
            <a:chExt cx="4360" cy="2311"/>
          </a:xfrm>
        </p:grpSpPr>
        <p:sp>
          <p:nvSpPr>
            <p:cNvPr id="1126404" name="Rectangle 4"/>
            <p:cNvSpPr>
              <a:spLocks noChangeArrowheads="1"/>
            </p:cNvSpPr>
            <p:nvPr/>
          </p:nvSpPr>
          <p:spPr bwMode="auto">
            <a:xfrm>
              <a:off x="1056" y="672"/>
              <a:ext cx="4360" cy="229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126405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52" y="960"/>
              <a:ext cx="816" cy="57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</p:pic>
        <p:pic>
          <p:nvPicPr>
            <p:cNvPr id="1126406" name="Picture 6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157" y="1686"/>
              <a:ext cx="627" cy="10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26407" name="Rectangle 7"/>
            <p:cNvSpPr>
              <a:spLocks noChangeArrowheads="1"/>
            </p:cNvSpPr>
            <p:nvPr/>
          </p:nvSpPr>
          <p:spPr bwMode="auto">
            <a:xfrm>
              <a:off x="2688" y="1488"/>
              <a:ext cx="4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600" b="0">
                  <a:solidFill>
                    <a:schemeClr val="bg2"/>
                  </a:solidFill>
                </a:rPr>
                <a:t>Tabby</a:t>
              </a:r>
            </a:p>
          </p:txBody>
        </p:sp>
        <p:sp>
          <p:nvSpPr>
            <p:cNvPr id="1126408" name="Rectangle 8"/>
            <p:cNvSpPr>
              <a:spLocks noChangeArrowheads="1"/>
            </p:cNvSpPr>
            <p:nvPr/>
          </p:nvSpPr>
          <p:spPr bwMode="auto">
            <a:xfrm>
              <a:off x="2149" y="2687"/>
              <a:ext cx="72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600" b="0">
                  <a:solidFill>
                    <a:schemeClr val="bg2"/>
                  </a:solidFill>
                </a:rPr>
                <a:t>Brown Lab</a:t>
              </a:r>
            </a:p>
          </p:txBody>
        </p:sp>
        <p:sp>
          <p:nvSpPr>
            <p:cNvPr id="1126409" name="Rectangle 9"/>
            <p:cNvSpPr>
              <a:spLocks noChangeArrowheads="1"/>
            </p:cNvSpPr>
            <p:nvPr/>
          </p:nvSpPr>
          <p:spPr bwMode="auto">
            <a:xfrm>
              <a:off x="1957" y="657"/>
              <a:ext cx="11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>
                  <a:solidFill>
                    <a:schemeClr val="bg2"/>
                  </a:solidFill>
                </a:rPr>
                <a:t>Current Choices</a:t>
              </a:r>
            </a:p>
          </p:txBody>
        </p:sp>
        <p:sp>
          <p:nvSpPr>
            <p:cNvPr id="1126410" name="Rectangle 10"/>
            <p:cNvSpPr>
              <a:spLocks noChangeArrowheads="1"/>
            </p:cNvSpPr>
            <p:nvPr/>
          </p:nvSpPr>
          <p:spPr bwMode="auto">
            <a:xfrm>
              <a:off x="1924" y="1012"/>
              <a:ext cx="136" cy="18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126411" name="Picture 11"/>
            <p:cNvPicPr>
              <a:picLocks noChangeArrowheads="1"/>
            </p:cNvPicPr>
            <p:nvPr/>
          </p:nvPicPr>
          <p:blipFill>
            <a:blip r:embed="rId5"/>
            <a:srcRect r="97000" b="1089"/>
            <a:stretch>
              <a:fillRect/>
            </a:stretch>
          </p:blipFill>
          <p:spPr bwMode="auto">
            <a:xfrm>
              <a:off x="1940" y="1034"/>
              <a:ext cx="104" cy="83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ffectLst/>
          </p:spPr>
        </p:pic>
        <p:pic>
          <p:nvPicPr>
            <p:cNvPr id="1126412" name="Picture 12"/>
            <p:cNvPicPr>
              <a:picLocks noChangeArrowheads="1"/>
            </p:cNvPicPr>
            <p:nvPr/>
          </p:nvPicPr>
          <p:blipFill>
            <a:blip r:embed="rId6"/>
            <a:srcRect r="97220" b="1089"/>
            <a:stretch>
              <a:fillRect/>
            </a:stretch>
          </p:blipFill>
          <p:spPr bwMode="auto">
            <a:xfrm>
              <a:off x="1941" y="2763"/>
              <a:ext cx="96" cy="83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ffectLst/>
          </p:spPr>
        </p:pic>
        <p:sp>
          <p:nvSpPr>
            <p:cNvPr id="1126413" name="Rectangle 13"/>
            <p:cNvSpPr>
              <a:spLocks noChangeArrowheads="1"/>
            </p:cNvSpPr>
            <p:nvPr/>
          </p:nvSpPr>
          <p:spPr bwMode="auto">
            <a:xfrm>
              <a:off x="1146" y="723"/>
              <a:ext cx="6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>
                  <a:solidFill>
                    <a:schemeClr val="bg2"/>
                  </a:solidFill>
                </a:rPr>
                <a:t>Kennel/</a:t>
              </a:r>
            </a:p>
            <a:p>
              <a:pPr algn="l"/>
              <a:r>
                <a:rPr lang="en-US" sz="1800" b="0">
                  <a:solidFill>
                    <a:schemeClr val="bg2"/>
                  </a:solidFill>
                </a:rPr>
                <a:t>Orders</a:t>
              </a:r>
            </a:p>
          </p:txBody>
        </p:sp>
        <p:sp>
          <p:nvSpPr>
            <p:cNvPr id="1126414" name="Rectangle 14"/>
            <p:cNvSpPr>
              <a:spLocks noChangeArrowheads="1"/>
            </p:cNvSpPr>
            <p:nvPr/>
          </p:nvSpPr>
          <p:spPr bwMode="auto">
            <a:xfrm>
              <a:off x="1185" y="1116"/>
              <a:ext cx="323" cy="20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400" b="0">
                  <a:solidFill>
                    <a:schemeClr val="tx2"/>
                  </a:solidFill>
                </a:rPr>
                <a:t>Bird</a:t>
              </a:r>
            </a:p>
          </p:txBody>
        </p:sp>
        <p:sp>
          <p:nvSpPr>
            <p:cNvPr id="1126415" name="Rectangle 15"/>
            <p:cNvSpPr>
              <a:spLocks noChangeArrowheads="1"/>
            </p:cNvSpPr>
            <p:nvPr/>
          </p:nvSpPr>
          <p:spPr bwMode="auto">
            <a:xfrm>
              <a:off x="1185" y="1358"/>
              <a:ext cx="298" cy="20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400" b="0">
                  <a:solidFill>
                    <a:schemeClr val="tx2"/>
                  </a:solidFill>
                </a:rPr>
                <a:t>Cat</a:t>
              </a:r>
            </a:p>
          </p:txBody>
        </p:sp>
        <p:sp>
          <p:nvSpPr>
            <p:cNvPr id="1126416" name="Rectangle 16"/>
            <p:cNvSpPr>
              <a:spLocks noChangeArrowheads="1"/>
            </p:cNvSpPr>
            <p:nvPr/>
          </p:nvSpPr>
          <p:spPr bwMode="auto">
            <a:xfrm>
              <a:off x="1185" y="1595"/>
              <a:ext cx="329" cy="20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400" b="0">
                  <a:solidFill>
                    <a:schemeClr val="tx2"/>
                  </a:solidFill>
                </a:rPr>
                <a:t>Dog</a:t>
              </a:r>
            </a:p>
          </p:txBody>
        </p:sp>
        <p:sp>
          <p:nvSpPr>
            <p:cNvPr id="1126417" name="Rectangle 17"/>
            <p:cNvSpPr>
              <a:spLocks noChangeArrowheads="1"/>
            </p:cNvSpPr>
            <p:nvPr/>
          </p:nvSpPr>
          <p:spPr bwMode="auto">
            <a:xfrm>
              <a:off x="1185" y="2563"/>
              <a:ext cx="448" cy="20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400" b="0">
                  <a:solidFill>
                    <a:schemeClr val="tx2"/>
                  </a:solidFill>
                </a:rPr>
                <a:t>Spider</a:t>
              </a:r>
            </a:p>
          </p:txBody>
        </p:sp>
        <p:sp>
          <p:nvSpPr>
            <p:cNvPr id="1126418" name="Rectangle 18"/>
            <p:cNvSpPr>
              <a:spLocks noChangeArrowheads="1"/>
            </p:cNvSpPr>
            <p:nvPr/>
          </p:nvSpPr>
          <p:spPr bwMode="auto">
            <a:xfrm>
              <a:off x="1185" y="1836"/>
              <a:ext cx="336" cy="20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400" b="0">
                  <a:solidFill>
                    <a:schemeClr val="tx2"/>
                  </a:solidFill>
                </a:rPr>
                <a:t>Fish</a:t>
              </a:r>
            </a:p>
          </p:txBody>
        </p:sp>
        <p:sp>
          <p:nvSpPr>
            <p:cNvPr id="1126419" name="Rectangle 19"/>
            <p:cNvSpPr>
              <a:spLocks noChangeArrowheads="1"/>
            </p:cNvSpPr>
            <p:nvPr/>
          </p:nvSpPr>
          <p:spPr bwMode="auto">
            <a:xfrm>
              <a:off x="1185" y="2075"/>
              <a:ext cx="553" cy="20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400" b="0">
                  <a:solidFill>
                    <a:schemeClr val="tx2"/>
                  </a:solidFill>
                </a:rPr>
                <a:t>Mammal</a:t>
              </a:r>
            </a:p>
          </p:txBody>
        </p:sp>
        <p:sp>
          <p:nvSpPr>
            <p:cNvPr id="1126420" name="Rectangle 20"/>
            <p:cNvSpPr>
              <a:spLocks noChangeArrowheads="1"/>
            </p:cNvSpPr>
            <p:nvPr/>
          </p:nvSpPr>
          <p:spPr bwMode="auto">
            <a:xfrm>
              <a:off x="1185" y="2317"/>
              <a:ext cx="572" cy="200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/>
              <a:r>
                <a:rPr lang="en-US" sz="1400" b="0">
                  <a:solidFill>
                    <a:schemeClr val="tx2"/>
                  </a:solidFill>
                </a:rPr>
                <a:t>Reptile</a:t>
              </a:r>
            </a:p>
          </p:txBody>
        </p:sp>
        <p:graphicFrame>
          <p:nvGraphicFramePr>
            <p:cNvPr id="1126421" name="Object 21"/>
            <p:cNvGraphicFramePr>
              <a:graphicFrameLocks/>
            </p:cNvGraphicFramePr>
            <p:nvPr/>
          </p:nvGraphicFramePr>
          <p:xfrm>
            <a:off x="3984" y="1392"/>
            <a:ext cx="1131" cy="7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7" imgW="1904762" imgH="1276190" progId="MS_ClipArt_Gallery.2">
                    <p:embed/>
                  </p:oleObj>
                </mc:Choice>
                <mc:Fallback>
                  <p:oleObj name="Clip" r:id="rId7" imgW="1904762" imgH="1276190" progId="MS_ClipArt_Gallery.2">
                    <p:embed/>
                    <p:pic>
                      <p:nvPicPr>
                        <p:cNvPr id="0" name="Picture 21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84" y="1392"/>
                          <a:ext cx="1131" cy="75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6422" name="Rectangle 22"/>
            <p:cNvSpPr>
              <a:spLocks noChangeArrowheads="1"/>
            </p:cNvSpPr>
            <p:nvPr/>
          </p:nvSpPr>
          <p:spPr bwMode="auto">
            <a:xfrm>
              <a:off x="3541" y="754"/>
              <a:ext cx="7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l"/>
              <a:r>
                <a:rPr lang="en-US" sz="1800" b="0">
                  <a:solidFill>
                    <a:schemeClr val="bg2"/>
                  </a:solidFill>
                </a:rPr>
                <a:t>Customer</a:t>
              </a:r>
            </a:p>
          </p:txBody>
        </p:sp>
        <p:sp>
          <p:nvSpPr>
            <p:cNvPr id="1126423" name="Arc 23"/>
            <p:cNvSpPr>
              <a:spLocks/>
            </p:cNvSpPr>
            <p:nvPr/>
          </p:nvSpPr>
          <p:spPr bwMode="auto">
            <a:xfrm>
              <a:off x="3216" y="1056"/>
              <a:ext cx="1105" cy="384"/>
            </a:xfrm>
            <a:custGeom>
              <a:avLst/>
              <a:gdLst>
                <a:gd name="G0" fmla="+- 20 0 0"/>
                <a:gd name="G1" fmla="+- 21600 0 0"/>
                <a:gd name="G2" fmla="+- 21600 0 0"/>
                <a:gd name="T0" fmla="*/ 0 w 21620"/>
                <a:gd name="T1" fmla="*/ 0 h 21600"/>
                <a:gd name="T2" fmla="*/ 21620 w 21620"/>
                <a:gd name="T3" fmla="*/ 21600 h 21600"/>
                <a:gd name="T4" fmla="*/ 20 w 2162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20" h="21600" fill="none" extrusionOk="0">
                  <a:moveTo>
                    <a:pt x="0" y="0"/>
                  </a:moveTo>
                  <a:cubicBezTo>
                    <a:pt x="6" y="0"/>
                    <a:pt x="13" y="-1"/>
                    <a:pt x="20" y="0"/>
                  </a:cubicBezTo>
                  <a:cubicBezTo>
                    <a:pt x="11949" y="0"/>
                    <a:pt x="21620" y="9670"/>
                    <a:pt x="21620" y="21600"/>
                  </a:cubicBezTo>
                </a:path>
                <a:path w="21620" h="21600" stroke="0" extrusionOk="0">
                  <a:moveTo>
                    <a:pt x="0" y="0"/>
                  </a:moveTo>
                  <a:cubicBezTo>
                    <a:pt x="6" y="0"/>
                    <a:pt x="13" y="-1"/>
                    <a:pt x="20" y="0"/>
                  </a:cubicBezTo>
                  <a:cubicBezTo>
                    <a:pt x="11949" y="0"/>
                    <a:pt x="21620" y="9670"/>
                    <a:pt x="21620" y="21600"/>
                  </a:cubicBezTo>
                  <a:lnTo>
                    <a:pt x="2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prstDash val="dash"/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424" name="Arc 24"/>
            <p:cNvSpPr>
              <a:spLocks/>
            </p:cNvSpPr>
            <p:nvPr/>
          </p:nvSpPr>
          <p:spPr bwMode="auto">
            <a:xfrm>
              <a:off x="1488" y="1248"/>
              <a:ext cx="816" cy="240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prstDash val="dash"/>
              <a:round/>
              <a:headEnd type="stealth" w="med" len="lg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425" name="Arc 25"/>
            <p:cNvSpPr>
              <a:spLocks/>
            </p:cNvSpPr>
            <p:nvPr/>
          </p:nvSpPr>
          <p:spPr bwMode="auto">
            <a:xfrm>
              <a:off x="1536" y="1633"/>
              <a:ext cx="769" cy="336"/>
            </a:xfrm>
            <a:custGeom>
              <a:avLst/>
              <a:gdLst>
                <a:gd name="G0" fmla="+- 28 0 0"/>
                <a:gd name="G1" fmla="+- 21600 0 0"/>
                <a:gd name="G2" fmla="+- 21600 0 0"/>
                <a:gd name="T0" fmla="*/ 0 w 21628"/>
                <a:gd name="T1" fmla="*/ 0 h 21600"/>
                <a:gd name="T2" fmla="*/ 21628 w 21628"/>
                <a:gd name="T3" fmla="*/ 21600 h 21600"/>
                <a:gd name="T4" fmla="*/ 28 w 2162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28" h="21600" fill="none" extrusionOk="0">
                  <a:moveTo>
                    <a:pt x="0" y="0"/>
                  </a:moveTo>
                  <a:cubicBezTo>
                    <a:pt x="9" y="0"/>
                    <a:pt x="18" y="-1"/>
                    <a:pt x="28" y="0"/>
                  </a:cubicBezTo>
                  <a:cubicBezTo>
                    <a:pt x="11957" y="0"/>
                    <a:pt x="21628" y="9670"/>
                    <a:pt x="21628" y="21600"/>
                  </a:cubicBezTo>
                </a:path>
                <a:path w="21628" h="21600" stroke="0" extrusionOk="0">
                  <a:moveTo>
                    <a:pt x="0" y="0"/>
                  </a:moveTo>
                  <a:cubicBezTo>
                    <a:pt x="9" y="0"/>
                    <a:pt x="18" y="-1"/>
                    <a:pt x="28" y="0"/>
                  </a:cubicBezTo>
                  <a:cubicBezTo>
                    <a:pt x="11957" y="0"/>
                    <a:pt x="21628" y="9670"/>
                    <a:pt x="21628" y="21600"/>
                  </a:cubicBezTo>
                  <a:lnTo>
                    <a:pt x="28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prstDash val="dash"/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advTm="22454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Creating a Graphical Approach</a:t>
            </a:r>
          </a:p>
        </p:txBody>
      </p:sp>
      <p:sp>
        <p:nvSpPr>
          <p:cNvPr id="11284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1524000"/>
            <a:ext cx="7315200" cy="5105400"/>
          </a:xfrm>
          <a:noFill/>
          <a:ln/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</a:pPr>
            <a:r>
              <a:rPr lang="en-US" sz="2000"/>
              <a:t>Get the hardware.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sz="2000"/>
              <a:t>Images: Scanners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sz="2000"/>
              <a:t>Sound: Microphone and Sound card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sz="2000"/>
              <a:t>Video: Camera and capture card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sz="2000"/>
              <a:t>Lots of disk space.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sz="2000"/>
              <a:t>High speed processors.</a:t>
            </a:r>
          </a:p>
          <a:p>
            <a:pPr marL="342900" indent="-342900">
              <a:lnSpc>
                <a:spcPct val="80000"/>
              </a:lnSpc>
            </a:pPr>
            <a:r>
              <a:rPr lang="en-US" sz="2000"/>
              <a:t>Add an object column to your table definition.</a:t>
            </a:r>
          </a:p>
          <a:p>
            <a:pPr marL="342900" indent="-342900">
              <a:lnSpc>
                <a:spcPct val="80000"/>
              </a:lnSpc>
            </a:pPr>
            <a:r>
              <a:rPr lang="en-US" sz="2000"/>
              <a:t>Design the screens.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sz="2000"/>
              <a:t>Be creative.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sz="2000"/>
              <a:t>Get user input.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sz="2000"/>
              <a:t>Make the user’s job easier.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sz="2000"/>
              <a:t>Avoid using graphics just for show.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sz="2000"/>
              <a:t>Double-click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sz="2000"/>
              <a:t>Drag-and-drop</a:t>
            </a:r>
          </a:p>
          <a:p>
            <a:pPr marL="342900" indent="-342900">
              <a:lnSpc>
                <a:spcPct val="80000"/>
              </a:lnSpc>
            </a:pPr>
            <a:r>
              <a:rPr lang="en-US" sz="2000"/>
              <a:t>Programming!</a:t>
            </a:r>
          </a:p>
        </p:txBody>
      </p:sp>
    </p:spTree>
  </p:cSld>
  <p:clrMapOvr>
    <a:masterClrMapping/>
  </p:clrMapOvr>
  <p:transition advTm="26239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50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pPr defTabSz="914400"/>
            <a:r>
              <a:rPr lang="en-US" dirty="0"/>
              <a:t>HOMEWORK &amp; PLANNING</a:t>
            </a:r>
          </a:p>
        </p:txBody>
      </p:sp>
      <p:sp>
        <p:nvSpPr>
          <p:cNvPr id="113050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143000"/>
            <a:ext cx="7772400" cy="5334000"/>
          </a:xfrm>
        </p:spPr>
        <p:txBody>
          <a:bodyPr/>
          <a:lstStyle/>
          <a:p>
            <a:pPr marL="342900" indent="-342900">
              <a:lnSpc>
                <a:spcPct val="80000"/>
              </a:lnSpc>
            </a:pPr>
            <a:r>
              <a:rPr lang="en-US" dirty="0"/>
              <a:t>Study Textbook Chapter 6 pp 270-296 using SQ3R</a:t>
            </a:r>
          </a:p>
          <a:p>
            <a:pPr marL="342900" indent="-342900"/>
            <a:r>
              <a:rPr lang="en-US" dirty="0"/>
              <a:t>For Sunday 23:55 4</a:t>
            </a:r>
            <a:r>
              <a:rPr lang="en-US" i="1" dirty="0"/>
              <a:t> Apr 2007 (2 weeks)</a:t>
            </a:r>
          </a:p>
          <a:p>
            <a:pPr marL="742950" lvl="1" indent="-285750"/>
            <a:r>
              <a:rPr lang="en-US" dirty="0"/>
              <a:t>Complete LAB CHAPTER 6 Database work</a:t>
            </a:r>
          </a:p>
          <a:p>
            <a:pPr marL="742950" lvl="1" indent="-285750"/>
            <a:r>
              <a:rPr lang="en-US" dirty="0"/>
              <a:t>Keep files for your own review</a:t>
            </a:r>
          </a:p>
          <a:p>
            <a:pPr marL="342900"/>
            <a:r>
              <a:rPr lang="en-US" dirty="0"/>
              <a:t>Wednesday 7 April 2010:</a:t>
            </a:r>
          </a:p>
          <a:p>
            <a:pPr marL="742950" lvl="1"/>
            <a:r>
              <a:rPr lang="en-US" dirty="0"/>
              <a:t>Lecture on Forms &amp; Reports (2)</a:t>
            </a:r>
          </a:p>
          <a:p>
            <a:pPr marL="342900"/>
            <a:r>
              <a:rPr lang="en-US" dirty="0"/>
              <a:t>Friday 9 April 2010</a:t>
            </a:r>
          </a:p>
          <a:p>
            <a:pPr marL="742950" lvl="1"/>
            <a:r>
              <a:rPr lang="en-US" dirty="0"/>
              <a:t>Prepare for quiz we missed on 2 Apr 2010 due to Prof </a:t>
            </a:r>
            <a:r>
              <a:rPr lang="en-US" dirty="0" err="1"/>
              <a:t>Kabay’s</a:t>
            </a:r>
            <a:r>
              <a:rPr lang="en-US" dirty="0"/>
              <a:t> horrible wretched equivalent to the bubonic plague:</a:t>
            </a:r>
          </a:p>
          <a:p>
            <a:pPr marL="742950" lvl="1"/>
            <a:r>
              <a:rPr lang="en-US" dirty="0"/>
              <a:t>Will cover </a:t>
            </a:r>
          </a:p>
          <a:p>
            <a:pPr marL="1200150" lvl="2"/>
            <a:r>
              <a:rPr lang="en-US" dirty="0"/>
              <a:t>Advanced Queries (Lecture 8)</a:t>
            </a:r>
          </a:p>
          <a:p>
            <a:pPr marL="1200150" lvl="2"/>
            <a:r>
              <a:rPr lang="en-US" dirty="0"/>
              <a:t>Forms &amp; Reports (1) (Lecture 9)</a:t>
            </a:r>
          </a:p>
          <a:p>
            <a:pPr marL="742950" lvl="1" indent="-285750"/>
            <a:endParaRPr lang="en-US" dirty="0"/>
          </a:p>
        </p:txBody>
      </p:sp>
    </p:spTree>
  </p:cSld>
  <p:clrMapOvr>
    <a:masterClrMapping/>
  </p:clrMapOvr>
  <p:transition advTm="1075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6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162800" cy="5334000"/>
          </a:xfrm>
        </p:spPr>
        <p:txBody>
          <a:bodyPr/>
          <a:lstStyle/>
          <a:p>
            <a:pPr algn="ctr"/>
            <a:r>
              <a:rPr lang="en-US" sz="8000"/>
              <a:t>DISCUSSION</a:t>
            </a:r>
          </a:p>
        </p:txBody>
      </p:sp>
    </p:spTree>
  </p:cSld>
  <p:clrMapOvr>
    <a:masterClrMapping/>
  </p:clrMapOvr>
  <p:transition advTm="1881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9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Human Factors Design</a:t>
            </a:r>
          </a:p>
        </p:txBody>
      </p:sp>
      <p:sp>
        <p:nvSpPr>
          <p:cNvPr id="1062918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066800"/>
            <a:ext cx="3505200" cy="556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User Control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Match user tasks.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Application responds to user control &amp; events.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User customization</a:t>
            </a:r>
          </a:p>
          <a:p>
            <a:pPr>
              <a:lnSpc>
                <a:spcPct val="80000"/>
              </a:lnSpc>
            </a:pPr>
            <a:r>
              <a:rPr lang="en-US" sz="1800"/>
              <a:t>Consistency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Layout, Design &amp; colors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Actions</a:t>
            </a:r>
          </a:p>
          <a:p>
            <a:pPr>
              <a:lnSpc>
                <a:spcPct val="80000"/>
              </a:lnSpc>
            </a:pPr>
            <a:r>
              <a:rPr lang="en-US" sz="1800"/>
              <a:t>Clarity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Organization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Purpose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Terminology</a:t>
            </a:r>
          </a:p>
          <a:p>
            <a:pPr>
              <a:lnSpc>
                <a:spcPct val="80000"/>
              </a:lnSpc>
            </a:pPr>
            <a:r>
              <a:rPr lang="en-US" sz="1800"/>
              <a:t>Aesthetics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Art to enhance, graphics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Sound</a:t>
            </a:r>
          </a:p>
        </p:txBody>
      </p:sp>
      <p:sp>
        <p:nvSpPr>
          <p:cNvPr id="1062919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066800"/>
            <a:ext cx="3505200" cy="556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Feedback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Methods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Visual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Text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Audio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Uses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Acceptance of input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Changes to data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Completion of tasks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Events / Activation</a:t>
            </a:r>
          </a:p>
          <a:p>
            <a:pPr>
              <a:lnSpc>
                <a:spcPct val="80000"/>
              </a:lnSpc>
            </a:pPr>
            <a:r>
              <a:rPr lang="en-US" sz="1800"/>
              <a:t>Forgiveness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Anticipation and correction of errors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Confirmation on delete and updates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Backup and recovery</a:t>
            </a:r>
          </a:p>
        </p:txBody>
      </p:sp>
    </p:spTree>
  </p:cSld>
  <p:clrMapOvr>
    <a:masterClrMapping/>
  </p:clrMapOvr>
  <p:transition advTm="150372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Windows Interface Standards</a:t>
            </a:r>
          </a:p>
        </p:txBody>
      </p:sp>
      <p:sp>
        <p:nvSpPr>
          <p:cNvPr id="1064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1143000"/>
            <a:ext cx="3810000" cy="48768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 i="1"/>
              <a:t>The Windows Interface:  An Application Design Guide (Microsoft)</a:t>
            </a:r>
            <a:endParaRPr lang="en-US" sz="2000"/>
          </a:p>
          <a:p>
            <a:pPr marL="342900" indent="-342900"/>
            <a:r>
              <a:rPr lang="en-US" sz="2000"/>
              <a:t>Navigation and Choices</a:t>
            </a:r>
          </a:p>
          <a:p>
            <a:pPr marL="742950" lvl="1" indent="-285750"/>
            <a:r>
              <a:rPr lang="en-US" sz="2000"/>
              <a:t>Mouse, Icons</a:t>
            </a:r>
          </a:p>
          <a:p>
            <a:pPr marL="742950" lvl="1" indent="-285750"/>
            <a:r>
              <a:rPr lang="en-US" sz="2000"/>
              <a:t>Keyboard, Short-cuts</a:t>
            </a:r>
          </a:p>
          <a:p>
            <a:pPr marL="742950" lvl="1" indent="-285750"/>
            <a:r>
              <a:rPr lang="en-US" sz="2000"/>
              <a:t>Menus</a:t>
            </a:r>
          </a:p>
          <a:p>
            <a:pPr marL="342900" indent="-342900"/>
            <a:r>
              <a:rPr lang="en-US" sz="2000"/>
              <a:t>Selections from a list</a:t>
            </a:r>
          </a:p>
          <a:p>
            <a:pPr marL="742950" lvl="1" indent="-285750"/>
            <a:r>
              <a:rPr lang="en-US" sz="2000"/>
              <a:t>Single</a:t>
            </a:r>
          </a:p>
          <a:p>
            <a:pPr marL="742950" lvl="1" indent="-285750"/>
            <a:r>
              <a:rPr lang="en-US" sz="2000"/>
              <a:t>Contiguous Multiple</a:t>
            </a:r>
          </a:p>
          <a:p>
            <a:pPr marL="742950" lvl="1" indent="-285750"/>
            <a:r>
              <a:rPr lang="en-US" sz="2000"/>
              <a:t>Disjoint Multiple</a:t>
            </a:r>
          </a:p>
          <a:p>
            <a:pPr marL="342900" indent="-342900"/>
            <a:r>
              <a:rPr lang="en-US" sz="2000"/>
              <a:t>Focus</a:t>
            </a:r>
          </a:p>
          <a:p>
            <a:pPr marL="742950" lvl="1" indent="-285750"/>
            <a:r>
              <a:rPr lang="en-US" sz="2000"/>
              <a:t>Outline box</a:t>
            </a:r>
          </a:p>
          <a:p>
            <a:pPr marL="742950" lvl="1" indent="-285750"/>
            <a:r>
              <a:rPr lang="en-US" sz="2000"/>
              <a:t>Cursor</a:t>
            </a:r>
          </a:p>
        </p:txBody>
      </p:sp>
      <p:sp>
        <p:nvSpPr>
          <p:cNvPr id="10649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257800" y="1143000"/>
            <a:ext cx="3810000" cy="48768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Manipulation</a:t>
            </a:r>
          </a:p>
          <a:p>
            <a:pPr marL="742950" lvl="1" indent="-285750"/>
            <a:r>
              <a:rPr lang="en-US" sz="2000"/>
              <a:t>Activation</a:t>
            </a:r>
          </a:p>
          <a:p>
            <a:pPr marL="742950" lvl="1" indent="-285750"/>
            <a:r>
              <a:rPr lang="en-US" sz="2000"/>
              <a:t>Drag and Drop</a:t>
            </a:r>
          </a:p>
          <a:p>
            <a:pPr marL="342900" indent="-342900"/>
            <a:r>
              <a:rPr lang="en-US" sz="2000"/>
              <a:t>Feedback</a:t>
            </a:r>
          </a:p>
          <a:p>
            <a:pPr marL="742950" lvl="1" indent="-285750"/>
            <a:r>
              <a:rPr lang="en-US" sz="2000"/>
              <a:t>Progress indicators and status gauges</a:t>
            </a:r>
          </a:p>
          <a:p>
            <a:pPr marL="742950" lvl="1" indent="-285750"/>
            <a:r>
              <a:rPr lang="en-US" sz="2000"/>
              <a:t>Flashing</a:t>
            </a:r>
          </a:p>
          <a:p>
            <a:pPr marL="742950" lvl="1" indent="-285750"/>
            <a:r>
              <a:rPr lang="en-US" sz="2000"/>
              <a:t>Tool tips</a:t>
            </a:r>
          </a:p>
          <a:p>
            <a:pPr marL="742950" lvl="1" indent="-285750"/>
            <a:r>
              <a:rPr lang="en-US" sz="2000"/>
              <a:t>Status bar</a:t>
            </a:r>
          </a:p>
          <a:p>
            <a:pPr marL="742950" lvl="1" indent="-285750"/>
            <a:r>
              <a:rPr lang="en-US" sz="2000"/>
              <a:t>3-D controls</a:t>
            </a:r>
          </a:p>
          <a:p>
            <a:pPr marL="742950" lvl="1" indent="-285750"/>
            <a:r>
              <a:rPr lang="en-US" sz="2000"/>
              <a:t>Message boxes</a:t>
            </a:r>
          </a:p>
        </p:txBody>
      </p:sp>
    </p:spTree>
  </p:cSld>
  <p:clrMapOvr>
    <a:masterClrMapping/>
  </p:clrMapOvr>
  <p:transition advTm="27539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0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Windows Interface</a:t>
            </a:r>
          </a:p>
        </p:txBody>
      </p:sp>
      <p:grpSp>
        <p:nvGrpSpPr>
          <p:cNvPr id="1067042" name="Group 34"/>
          <p:cNvGrpSpPr>
            <a:grpSpLocks/>
          </p:cNvGrpSpPr>
          <p:nvPr/>
        </p:nvGrpSpPr>
        <p:grpSpPr bwMode="auto">
          <a:xfrm>
            <a:off x="0" y="1143000"/>
            <a:ext cx="9144000" cy="5715000"/>
            <a:chOff x="0" y="720"/>
            <a:chExt cx="5760" cy="3600"/>
          </a:xfrm>
        </p:grpSpPr>
        <p:pic>
          <p:nvPicPr>
            <p:cNvPr id="106701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6" y="1420"/>
              <a:ext cx="4464" cy="1479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1067023" name="AutoShape 15"/>
            <p:cNvSpPr>
              <a:spLocks/>
            </p:cNvSpPr>
            <p:nvPr/>
          </p:nvSpPr>
          <p:spPr bwMode="auto">
            <a:xfrm>
              <a:off x="1824" y="888"/>
              <a:ext cx="576" cy="384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36981"/>
                <a:gd name="adj5" fmla="val 168750"/>
                <a:gd name="adj6" fmla="val -66667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Title bar</a:t>
              </a:r>
            </a:p>
          </p:txBody>
        </p:sp>
        <p:sp>
          <p:nvSpPr>
            <p:cNvPr id="1067024" name="AutoShape 16"/>
            <p:cNvSpPr>
              <a:spLocks/>
            </p:cNvSpPr>
            <p:nvPr/>
          </p:nvSpPr>
          <p:spPr bwMode="auto">
            <a:xfrm>
              <a:off x="3120" y="768"/>
              <a:ext cx="720" cy="240"/>
            </a:xfrm>
            <a:prstGeom prst="borderCallout2">
              <a:avLst>
                <a:gd name="adj1" fmla="val 30000"/>
                <a:gd name="adj2" fmla="val 106667"/>
                <a:gd name="adj3" fmla="val 30000"/>
                <a:gd name="adj4" fmla="val 145694"/>
                <a:gd name="adj5" fmla="val 307500"/>
                <a:gd name="adj6" fmla="val 185833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Minimize</a:t>
              </a:r>
            </a:p>
          </p:txBody>
        </p:sp>
        <p:sp>
          <p:nvSpPr>
            <p:cNvPr id="1067025" name="AutoShape 17"/>
            <p:cNvSpPr>
              <a:spLocks/>
            </p:cNvSpPr>
            <p:nvPr/>
          </p:nvSpPr>
          <p:spPr bwMode="auto">
            <a:xfrm>
              <a:off x="5040" y="864"/>
              <a:ext cx="720" cy="240"/>
            </a:xfrm>
            <a:prstGeom prst="borderCallout2">
              <a:avLst>
                <a:gd name="adj1" fmla="val 30000"/>
                <a:gd name="adj2" fmla="val -6667"/>
                <a:gd name="adj3" fmla="val 30000"/>
                <a:gd name="adj4" fmla="val -26389"/>
                <a:gd name="adj5" fmla="val 255000"/>
                <a:gd name="adj6" fmla="val -46667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Maximize</a:t>
              </a:r>
            </a:p>
          </p:txBody>
        </p:sp>
        <p:sp>
          <p:nvSpPr>
            <p:cNvPr id="1067026" name="AutoShape 18"/>
            <p:cNvSpPr>
              <a:spLocks/>
            </p:cNvSpPr>
            <p:nvPr/>
          </p:nvSpPr>
          <p:spPr bwMode="auto">
            <a:xfrm>
              <a:off x="5184" y="1440"/>
              <a:ext cx="576" cy="240"/>
            </a:xfrm>
            <a:prstGeom prst="borderCallout2">
              <a:avLst>
                <a:gd name="adj1" fmla="val 30000"/>
                <a:gd name="adj2" fmla="val -8333"/>
                <a:gd name="adj3" fmla="val 30000"/>
                <a:gd name="adj4" fmla="val -29861"/>
                <a:gd name="adj5" fmla="val 60000"/>
                <a:gd name="adj6" fmla="val -52083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Close</a:t>
              </a:r>
            </a:p>
          </p:txBody>
        </p:sp>
        <p:sp>
          <p:nvSpPr>
            <p:cNvPr id="1067027" name="AutoShape 19"/>
            <p:cNvSpPr>
              <a:spLocks/>
            </p:cNvSpPr>
            <p:nvPr/>
          </p:nvSpPr>
          <p:spPr bwMode="auto">
            <a:xfrm>
              <a:off x="5184" y="1968"/>
              <a:ext cx="576" cy="384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27259"/>
                <a:gd name="adj5" fmla="val -35940"/>
                <a:gd name="adj6" fmla="val -46875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Scroll up</a:t>
              </a:r>
            </a:p>
          </p:txBody>
        </p:sp>
        <p:sp>
          <p:nvSpPr>
            <p:cNvPr id="1067028" name="AutoShape 20"/>
            <p:cNvSpPr>
              <a:spLocks/>
            </p:cNvSpPr>
            <p:nvPr/>
          </p:nvSpPr>
          <p:spPr bwMode="auto">
            <a:xfrm>
              <a:off x="5184" y="2400"/>
              <a:ext cx="576" cy="384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27259"/>
                <a:gd name="adj5" fmla="val -35940"/>
                <a:gd name="adj6" fmla="val -46875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Scroll box</a:t>
              </a:r>
            </a:p>
          </p:txBody>
        </p:sp>
        <p:sp>
          <p:nvSpPr>
            <p:cNvPr id="1067029" name="AutoShape 21"/>
            <p:cNvSpPr>
              <a:spLocks/>
            </p:cNvSpPr>
            <p:nvPr/>
          </p:nvSpPr>
          <p:spPr bwMode="auto">
            <a:xfrm>
              <a:off x="5184" y="2784"/>
              <a:ext cx="576" cy="384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27259"/>
                <a:gd name="adj5" fmla="val -35940"/>
                <a:gd name="adj6" fmla="val -46875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Scroll down</a:t>
              </a:r>
            </a:p>
          </p:txBody>
        </p:sp>
        <p:sp>
          <p:nvSpPr>
            <p:cNvPr id="1067030" name="AutoShape 22"/>
            <p:cNvSpPr>
              <a:spLocks/>
            </p:cNvSpPr>
            <p:nvPr/>
          </p:nvSpPr>
          <p:spPr bwMode="auto">
            <a:xfrm>
              <a:off x="5184" y="3264"/>
              <a:ext cx="576" cy="384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40106"/>
                <a:gd name="adj5" fmla="val -128125"/>
                <a:gd name="adj6" fmla="val -72917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Scroll right</a:t>
              </a:r>
            </a:p>
          </p:txBody>
        </p:sp>
        <p:sp>
          <p:nvSpPr>
            <p:cNvPr id="1067032" name="AutoShape 24"/>
            <p:cNvSpPr>
              <a:spLocks/>
            </p:cNvSpPr>
            <p:nvPr/>
          </p:nvSpPr>
          <p:spPr bwMode="auto">
            <a:xfrm>
              <a:off x="4416" y="3936"/>
              <a:ext cx="576" cy="384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7014"/>
                <a:gd name="adj5" fmla="val -300000"/>
                <a:gd name="adj6" fmla="val -26042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Scroll box</a:t>
              </a:r>
            </a:p>
          </p:txBody>
        </p:sp>
        <p:sp>
          <p:nvSpPr>
            <p:cNvPr id="1067033" name="AutoShape 25"/>
            <p:cNvSpPr>
              <a:spLocks/>
            </p:cNvSpPr>
            <p:nvPr/>
          </p:nvSpPr>
          <p:spPr bwMode="auto">
            <a:xfrm>
              <a:off x="2976" y="3936"/>
              <a:ext cx="576" cy="384"/>
            </a:xfrm>
            <a:prstGeom prst="borderCallout2">
              <a:avLst>
                <a:gd name="adj1" fmla="val 18750"/>
                <a:gd name="adj2" fmla="val 108333"/>
                <a:gd name="adj3" fmla="val 18750"/>
                <a:gd name="adj4" fmla="val 151218"/>
                <a:gd name="adj5" fmla="val -298440"/>
                <a:gd name="adj6" fmla="val 195833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Scroll left</a:t>
              </a:r>
            </a:p>
          </p:txBody>
        </p:sp>
        <p:sp>
          <p:nvSpPr>
            <p:cNvPr id="1067034" name="AutoShape 26"/>
            <p:cNvSpPr>
              <a:spLocks/>
            </p:cNvSpPr>
            <p:nvPr/>
          </p:nvSpPr>
          <p:spPr bwMode="auto">
            <a:xfrm>
              <a:off x="2976" y="3456"/>
              <a:ext cx="576" cy="384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35940"/>
                <a:gd name="adj5" fmla="val -176565"/>
                <a:gd name="adj6" fmla="val -64583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New record</a:t>
              </a:r>
            </a:p>
          </p:txBody>
        </p:sp>
        <p:sp>
          <p:nvSpPr>
            <p:cNvPr id="1067035" name="AutoShape 27"/>
            <p:cNvSpPr>
              <a:spLocks/>
            </p:cNvSpPr>
            <p:nvPr/>
          </p:nvSpPr>
          <p:spPr bwMode="auto">
            <a:xfrm>
              <a:off x="1632" y="3936"/>
              <a:ext cx="576" cy="384"/>
            </a:xfrm>
            <a:prstGeom prst="borderCallout2">
              <a:avLst>
                <a:gd name="adj1" fmla="val 18750"/>
                <a:gd name="adj2" fmla="val 108333"/>
                <a:gd name="adj3" fmla="val 18750"/>
                <a:gd name="adj4" fmla="val 121181"/>
                <a:gd name="adj5" fmla="val -300000"/>
                <a:gd name="adj6" fmla="val 134375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Last record</a:t>
              </a:r>
            </a:p>
          </p:txBody>
        </p:sp>
        <p:sp>
          <p:nvSpPr>
            <p:cNvPr id="1067036" name="AutoShape 28"/>
            <p:cNvSpPr>
              <a:spLocks/>
            </p:cNvSpPr>
            <p:nvPr/>
          </p:nvSpPr>
          <p:spPr bwMode="auto">
            <a:xfrm>
              <a:off x="960" y="3744"/>
              <a:ext cx="624" cy="384"/>
            </a:xfrm>
            <a:prstGeom prst="borderCallout2">
              <a:avLst>
                <a:gd name="adj1" fmla="val 18750"/>
                <a:gd name="adj2" fmla="val 107694"/>
                <a:gd name="adj3" fmla="val 18750"/>
                <a:gd name="adj4" fmla="val 150162"/>
                <a:gd name="adj5" fmla="val -243750"/>
                <a:gd name="adj6" fmla="val 195194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Next record</a:t>
              </a:r>
            </a:p>
          </p:txBody>
        </p:sp>
        <p:sp>
          <p:nvSpPr>
            <p:cNvPr id="1067037" name="AutoShape 29"/>
            <p:cNvSpPr>
              <a:spLocks/>
            </p:cNvSpPr>
            <p:nvPr/>
          </p:nvSpPr>
          <p:spPr bwMode="auto">
            <a:xfrm>
              <a:off x="288" y="3552"/>
              <a:ext cx="624" cy="384"/>
            </a:xfrm>
            <a:prstGeom prst="borderCallout2">
              <a:avLst>
                <a:gd name="adj1" fmla="val 18750"/>
                <a:gd name="adj2" fmla="val 107694"/>
                <a:gd name="adj3" fmla="val 18750"/>
                <a:gd name="adj4" fmla="val 177565"/>
                <a:gd name="adj5" fmla="val -203125"/>
                <a:gd name="adj6" fmla="val 251921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Record number</a:t>
              </a:r>
            </a:p>
          </p:txBody>
        </p:sp>
        <p:sp>
          <p:nvSpPr>
            <p:cNvPr id="1067038" name="AutoShape 30"/>
            <p:cNvSpPr>
              <a:spLocks/>
            </p:cNvSpPr>
            <p:nvPr/>
          </p:nvSpPr>
          <p:spPr bwMode="auto">
            <a:xfrm>
              <a:off x="240" y="3024"/>
              <a:ext cx="672" cy="384"/>
            </a:xfrm>
            <a:prstGeom prst="borderCallout2">
              <a:avLst>
                <a:gd name="adj1" fmla="val 18750"/>
                <a:gd name="adj2" fmla="val 107144"/>
                <a:gd name="adj3" fmla="val 18750"/>
                <a:gd name="adj4" fmla="val 138690"/>
                <a:gd name="adj5" fmla="val -62500"/>
                <a:gd name="adj6" fmla="val 172319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Previous record</a:t>
              </a:r>
            </a:p>
          </p:txBody>
        </p:sp>
        <p:sp>
          <p:nvSpPr>
            <p:cNvPr id="1067039" name="AutoShape 31"/>
            <p:cNvSpPr>
              <a:spLocks/>
            </p:cNvSpPr>
            <p:nvPr/>
          </p:nvSpPr>
          <p:spPr bwMode="auto">
            <a:xfrm>
              <a:off x="0" y="2352"/>
              <a:ext cx="576" cy="384"/>
            </a:xfrm>
            <a:prstGeom prst="borderCallout2">
              <a:avLst>
                <a:gd name="adj1" fmla="val 18750"/>
                <a:gd name="adj2" fmla="val 108333"/>
                <a:gd name="adj3" fmla="val 18750"/>
                <a:gd name="adj4" fmla="val 153648"/>
                <a:gd name="adj5" fmla="val 100000"/>
                <a:gd name="adj6" fmla="val 202083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First record</a:t>
              </a:r>
            </a:p>
          </p:txBody>
        </p:sp>
        <p:sp>
          <p:nvSpPr>
            <p:cNvPr id="1067040" name="AutoShape 32"/>
            <p:cNvSpPr>
              <a:spLocks/>
            </p:cNvSpPr>
            <p:nvPr/>
          </p:nvSpPr>
          <p:spPr bwMode="auto">
            <a:xfrm>
              <a:off x="816" y="720"/>
              <a:ext cx="576" cy="384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23958"/>
                <a:gd name="adj5" fmla="val 184375"/>
                <a:gd name="adj6" fmla="val -40625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Frame (sizing)</a:t>
              </a:r>
            </a:p>
          </p:txBody>
        </p:sp>
      </p:grpSp>
    </p:spTree>
  </p:cSld>
  <p:clrMapOvr>
    <a:masterClrMapping/>
  </p:clrMapOvr>
  <p:transition advTm="18112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0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Windows Menus</a:t>
            </a:r>
          </a:p>
        </p:txBody>
      </p:sp>
      <p:grpSp>
        <p:nvGrpSpPr>
          <p:cNvPr id="1069073" name="Group 17"/>
          <p:cNvGrpSpPr>
            <a:grpSpLocks/>
          </p:cNvGrpSpPr>
          <p:nvPr/>
        </p:nvGrpSpPr>
        <p:grpSpPr bwMode="auto">
          <a:xfrm>
            <a:off x="266700" y="685800"/>
            <a:ext cx="8610600" cy="5929313"/>
            <a:chOff x="240" y="192"/>
            <a:chExt cx="5424" cy="3735"/>
          </a:xfrm>
        </p:grpSpPr>
        <p:pic>
          <p:nvPicPr>
            <p:cNvPr id="1069060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24" y="1056"/>
              <a:ext cx="3312" cy="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69061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0" y="2496"/>
              <a:ext cx="2304" cy="143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pic>
        <p:sp>
          <p:nvSpPr>
            <p:cNvPr id="1069067" name="AutoShape 11"/>
            <p:cNvSpPr>
              <a:spLocks/>
            </p:cNvSpPr>
            <p:nvPr/>
          </p:nvSpPr>
          <p:spPr bwMode="auto">
            <a:xfrm>
              <a:off x="2256" y="648"/>
              <a:ext cx="576" cy="384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32815"/>
                <a:gd name="adj5" fmla="val 198440"/>
                <a:gd name="adj6" fmla="val -58333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Menu item</a:t>
              </a:r>
            </a:p>
          </p:txBody>
        </p:sp>
        <p:sp>
          <p:nvSpPr>
            <p:cNvPr id="1069068" name="AutoShape 12"/>
            <p:cNvSpPr>
              <a:spLocks/>
            </p:cNvSpPr>
            <p:nvPr/>
          </p:nvSpPr>
          <p:spPr bwMode="auto">
            <a:xfrm>
              <a:off x="240" y="672"/>
              <a:ext cx="576" cy="384"/>
            </a:xfrm>
            <a:prstGeom prst="borderCallout2">
              <a:avLst>
                <a:gd name="adj1" fmla="val 18750"/>
                <a:gd name="adj2" fmla="val 108333"/>
                <a:gd name="adj3" fmla="val 18750"/>
                <a:gd name="adj4" fmla="val 171009"/>
                <a:gd name="adj5" fmla="val 157815"/>
                <a:gd name="adj6" fmla="val 236458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Drop-down</a:t>
              </a:r>
            </a:p>
          </p:txBody>
        </p:sp>
        <p:sp>
          <p:nvSpPr>
            <p:cNvPr id="1069069" name="AutoShape 13"/>
            <p:cNvSpPr>
              <a:spLocks/>
            </p:cNvSpPr>
            <p:nvPr/>
          </p:nvSpPr>
          <p:spPr bwMode="auto">
            <a:xfrm>
              <a:off x="3018" y="1938"/>
              <a:ext cx="822" cy="384"/>
            </a:xfrm>
            <a:prstGeom prst="borderCallout2">
              <a:avLst>
                <a:gd name="adj1" fmla="val 18750"/>
                <a:gd name="adj2" fmla="val -5838"/>
                <a:gd name="adj3" fmla="val 18750"/>
                <a:gd name="adj4" fmla="val -28708"/>
                <a:gd name="adj5" fmla="val -125000"/>
                <a:gd name="adj6" fmla="val -62042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Shortcut Keys</a:t>
              </a:r>
            </a:p>
          </p:txBody>
        </p:sp>
        <p:sp>
          <p:nvSpPr>
            <p:cNvPr id="1069070" name="AutoShape 14"/>
            <p:cNvSpPr>
              <a:spLocks/>
            </p:cNvSpPr>
            <p:nvPr/>
          </p:nvSpPr>
          <p:spPr bwMode="auto">
            <a:xfrm>
              <a:off x="4032" y="192"/>
              <a:ext cx="864" cy="720"/>
            </a:xfrm>
            <a:prstGeom prst="borderCallout2">
              <a:avLst>
                <a:gd name="adj1" fmla="val 10000"/>
                <a:gd name="adj2" fmla="val -5556"/>
                <a:gd name="adj3" fmla="val 10000"/>
                <a:gd name="adj4" fmla="val -21875"/>
                <a:gd name="adj5" fmla="val 152500"/>
                <a:gd name="adj6" fmla="val -38889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Mnemonic character for use with ALT key</a:t>
              </a:r>
            </a:p>
          </p:txBody>
        </p:sp>
        <p:sp>
          <p:nvSpPr>
            <p:cNvPr id="1069071" name="AutoShape 15"/>
            <p:cNvSpPr>
              <a:spLocks/>
            </p:cNvSpPr>
            <p:nvPr/>
          </p:nvSpPr>
          <p:spPr bwMode="auto">
            <a:xfrm>
              <a:off x="4944" y="1776"/>
              <a:ext cx="720" cy="576"/>
            </a:xfrm>
            <a:prstGeom prst="borderCallout2">
              <a:avLst>
                <a:gd name="adj1" fmla="val 12500"/>
                <a:gd name="adj2" fmla="val -6667"/>
                <a:gd name="adj3" fmla="val 12500"/>
                <a:gd name="adj4" fmla="val -23333"/>
                <a:gd name="adj5" fmla="val 168750"/>
                <a:gd name="adj6" fmla="val -40000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1600"/>
                <a:t>Pop-up (as needed)</a:t>
              </a:r>
            </a:p>
          </p:txBody>
        </p:sp>
      </p:grpSp>
    </p:spTree>
  </p:cSld>
  <p:clrMapOvr>
    <a:masterClrMapping/>
  </p:clrMapOvr>
  <p:transition advTm="79853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10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Message Box </a:t>
            </a:r>
            <a:br>
              <a:rPr lang="en-US"/>
            </a:br>
            <a:r>
              <a:rPr lang="en-US"/>
              <a:t>(A Simple Form)</a:t>
            </a:r>
          </a:p>
        </p:txBody>
      </p:sp>
      <p:grpSp>
        <p:nvGrpSpPr>
          <p:cNvPr id="1071122" name="Group 18"/>
          <p:cNvGrpSpPr>
            <a:grpSpLocks/>
          </p:cNvGrpSpPr>
          <p:nvPr/>
        </p:nvGrpSpPr>
        <p:grpSpPr bwMode="auto">
          <a:xfrm>
            <a:off x="228600" y="1638300"/>
            <a:ext cx="8763000" cy="4914900"/>
            <a:chOff x="144" y="1032"/>
            <a:chExt cx="5520" cy="3096"/>
          </a:xfrm>
        </p:grpSpPr>
        <p:pic>
          <p:nvPicPr>
            <p:cNvPr id="107110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80" y="1258"/>
              <a:ext cx="2400" cy="1803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1071114" name="AutoShape 10"/>
            <p:cNvSpPr>
              <a:spLocks/>
            </p:cNvSpPr>
            <p:nvPr/>
          </p:nvSpPr>
          <p:spPr bwMode="auto">
            <a:xfrm>
              <a:off x="4704" y="1032"/>
              <a:ext cx="576" cy="384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10593"/>
                <a:gd name="adj5" fmla="val 106250"/>
                <a:gd name="adj6" fmla="val -216667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/>
                <a:t>Title</a:t>
              </a:r>
            </a:p>
          </p:txBody>
        </p:sp>
        <p:sp>
          <p:nvSpPr>
            <p:cNvPr id="1071115" name="AutoShape 11"/>
            <p:cNvSpPr>
              <a:spLocks/>
            </p:cNvSpPr>
            <p:nvPr/>
          </p:nvSpPr>
          <p:spPr bwMode="auto">
            <a:xfrm>
              <a:off x="4704" y="1632"/>
              <a:ext cx="912" cy="384"/>
            </a:xfrm>
            <a:prstGeom prst="borderCallout2">
              <a:avLst>
                <a:gd name="adj1" fmla="val 18750"/>
                <a:gd name="adj2" fmla="val -5264"/>
                <a:gd name="adj3" fmla="val 18750"/>
                <a:gd name="adj4" fmla="val -77630"/>
                <a:gd name="adj5" fmla="val 106250"/>
                <a:gd name="adj6" fmla="val -152630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/>
                <a:t>Message</a:t>
              </a:r>
            </a:p>
          </p:txBody>
        </p:sp>
        <p:sp>
          <p:nvSpPr>
            <p:cNvPr id="1071116" name="AutoShape 12"/>
            <p:cNvSpPr>
              <a:spLocks/>
            </p:cNvSpPr>
            <p:nvPr/>
          </p:nvSpPr>
          <p:spPr bwMode="auto">
            <a:xfrm>
              <a:off x="4704" y="2256"/>
              <a:ext cx="912" cy="480"/>
            </a:xfrm>
            <a:prstGeom prst="borderCallout2">
              <a:avLst>
                <a:gd name="adj1" fmla="val 15000"/>
                <a:gd name="adj2" fmla="val -5264"/>
                <a:gd name="adj3" fmla="val 15000"/>
                <a:gd name="adj4" fmla="val -77630"/>
                <a:gd name="adj5" fmla="val 85000"/>
                <a:gd name="adj6" fmla="val -152630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/>
                <a:t>Simple buttons</a:t>
              </a:r>
            </a:p>
          </p:txBody>
        </p:sp>
        <p:sp>
          <p:nvSpPr>
            <p:cNvPr id="1071117" name="AutoShape 13"/>
            <p:cNvSpPr>
              <a:spLocks/>
            </p:cNvSpPr>
            <p:nvPr/>
          </p:nvSpPr>
          <p:spPr bwMode="auto">
            <a:xfrm>
              <a:off x="4752" y="3312"/>
              <a:ext cx="912" cy="480"/>
            </a:xfrm>
            <a:prstGeom prst="borderCallout2">
              <a:avLst>
                <a:gd name="adj1" fmla="val 15000"/>
                <a:gd name="adj2" fmla="val -5264"/>
                <a:gd name="adj3" fmla="val 15000"/>
                <a:gd name="adj4" fmla="val -108991"/>
                <a:gd name="adj5" fmla="val -127500"/>
                <a:gd name="adj6" fmla="val -216449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/>
                <a:t>Active button</a:t>
              </a:r>
            </a:p>
          </p:txBody>
        </p:sp>
        <p:sp>
          <p:nvSpPr>
            <p:cNvPr id="1071118" name="AutoShape 14"/>
            <p:cNvSpPr>
              <a:spLocks/>
            </p:cNvSpPr>
            <p:nvPr/>
          </p:nvSpPr>
          <p:spPr bwMode="auto">
            <a:xfrm>
              <a:off x="480" y="1776"/>
              <a:ext cx="576" cy="384"/>
            </a:xfrm>
            <a:prstGeom prst="borderCallout2">
              <a:avLst>
                <a:gd name="adj1" fmla="val 18750"/>
                <a:gd name="adj2" fmla="val 108333"/>
                <a:gd name="adj3" fmla="val 18750"/>
                <a:gd name="adj4" fmla="val 186634"/>
                <a:gd name="adj5" fmla="val 50000"/>
                <a:gd name="adj6" fmla="val 267708"/>
              </a:avLst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/>
                <a:t>Icon</a:t>
              </a:r>
            </a:p>
          </p:txBody>
        </p:sp>
        <p:sp>
          <p:nvSpPr>
            <p:cNvPr id="1071119" name="Rectangle 15"/>
            <p:cNvSpPr>
              <a:spLocks noChangeArrowheads="1"/>
            </p:cNvSpPr>
            <p:nvPr/>
          </p:nvSpPr>
          <p:spPr bwMode="auto">
            <a:xfrm>
              <a:off x="144" y="3120"/>
              <a:ext cx="1968" cy="1008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i="1"/>
                <a:t>Modal forms</a:t>
              </a:r>
              <a:r>
                <a:rPr lang="en-US"/>
                <a:t> </a:t>
              </a:r>
              <a:br>
                <a:rPr lang="en-US"/>
              </a:br>
              <a:r>
                <a:rPr lang="en-US"/>
                <a:t>force user to respond </a:t>
              </a:r>
              <a:br>
                <a:rPr lang="en-US"/>
              </a:br>
              <a:r>
                <a:rPr lang="en-US"/>
                <a:t>before returning control </a:t>
              </a:r>
              <a:br>
                <a:rPr lang="en-US"/>
              </a:br>
              <a:r>
                <a:rPr lang="en-US"/>
                <a:t>to the application</a:t>
              </a:r>
            </a:p>
          </p:txBody>
        </p:sp>
        <p:sp>
          <p:nvSpPr>
            <p:cNvPr id="1071120" name="Rectangle 16"/>
            <p:cNvSpPr>
              <a:spLocks noChangeArrowheads="1"/>
            </p:cNvSpPr>
            <p:nvPr/>
          </p:nvSpPr>
          <p:spPr bwMode="auto">
            <a:xfrm>
              <a:off x="3600" y="3504"/>
              <a:ext cx="1008" cy="624"/>
            </a:xfrm>
            <a:prstGeom prst="rect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First active </a:t>
              </a:r>
              <a:br>
                <a:rPr lang="en-US"/>
              </a:br>
              <a:r>
                <a:rPr lang="en-US"/>
                <a:t>button is </a:t>
              </a:r>
              <a:br>
                <a:rPr lang="en-US"/>
              </a:br>
              <a:r>
                <a:rPr lang="en-US"/>
                <a:t>the </a:t>
              </a:r>
              <a:r>
                <a:rPr lang="en-US" i="1"/>
                <a:t>default</a:t>
              </a:r>
            </a:p>
          </p:txBody>
        </p:sp>
      </p:grpSp>
    </p:spTree>
  </p:cSld>
  <p:clrMapOvr>
    <a:masterClrMapping/>
  </p:clrMapOvr>
  <p:transition advTm="38963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1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pPr defTabSz="914400"/>
            <a:r>
              <a:rPr lang="en-US"/>
              <a:t>Interface / Accessibility</a:t>
            </a:r>
          </a:p>
        </p:txBody>
      </p:sp>
      <p:sp>
        <p:nvSpPr>
          <p:cNvPr id="1073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3968750" cy="51816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400"/>
              <a:t>Multiple Input Methods</a:t>
            </a:r>
          </a:p>
          <a:p>
            <a:pPr marL="742950" lvl="1" indent="-285750"/>
            <a:r>
              <a:rPr lang="en-US"/>
              <a:t>Keyboard</a:t>
            </a:r>
          </a:p>
          <a:p>
            <a:pPr marL="742950" lvl="1" indent="-285750"/>
            <a:r>
              <a:rPr lang="en-US"/>
              <a:t>Mouse</a:t>
            </a:r>
          </a:p>
          <a:p>
            <a:pPr marL="742950" lvl="1" indent="-285750"/>
            <a:r>
              <a:rPr lang="en-US"/>
              <a:t>Voice</a:t>
            </a:r>
          </a:p>
          <a:p>
            <a:pPr marL="342900" indent="-342900"/>
            <a:r>
              <a:rPr lang="en-US" sz="2400"/>
              <a:t>Multiple Output</a:t>
            </a:r>
          </a:p>
          <a:p>
            <a:pPr marL="742950" lvl="1" indent="-285750"/>
            <a:r>
              <a:rPr lang="en-US"/>
              <a:t>Visual</a:t>
            </a:r>
          </a:p>
          <a:p>
            <a:pPr marL="742950" lvl="1" indent="-285750"/>
            <a:r>
              <a:rPr lang="en-US"/>
              <a:t>Sound</a:t>
            </a:r>
          </a:p>
          <a:p>
            <a:pPr marL="742950" lvl="1" indent="-285750"/>
            <a:r>
              <a:rPr lang="en-US"/>
              <a:t>Color</a:t>
            </a:r>
          </a:p>
        </p:txBody>
      </p:sp>
      <p:sp>
        <p:nvSpPr>
          <p:cNvPr id="10731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295400"/>
            <a:ext cx="4343400" cy="5181600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400"/>
              <a:t>Some Suggestions:</a:t>
            </a:r>
          </a:p>
          <a:p>
            <a:pPr marL="742950" lvl="1" indent="-285750"/>
            <a:r>
              <a:rPr lang="en-US"/>
              <a:t>Beware of Red/Green.</a:t>
            </a:r>
          </a:p>
          <a:p>
            <a:pPr marL="742950" lvl="1" indent="-285750"/>
            <a:r>
              <a:rPr lang="en-US"/>
              <a:t>Avoid requiring rapid user responses.</a:t>
            </a:r>
          </a:p>
          <a:p>
            <a:pPr marL="742950" lvl="1" indent="-285750"/>
            <a:r>
              <a:rPr lang="en-US"/>
              <a:t>Avoid rapid flashing on the screen.</a:t>
            </a:r>
          </a:p>
          <a:p>
            <a:pPr marL="742950" lvl="1" indent="-285750"/>
            <a:r>
              <a:rPr lang="en-US"/>
              <a:t>Give users customization options.</a:t>
            </a:r>
          </a:p>
          <a:p>
            <a:pPr lvl="2"/>
            <a:r>
              <a:rPr lang="en-US" sz="2400"/>
              <a:t>Volume</a:t>
            </a:r>
          </a:p>
          <a:p>
            <a:pPr lvl="2"/>
            <a:r>
              <a:rPr lang="en-US" sz="2400"/>
              <a:t>Color</a:t>
            </a:r>
          </a:p>
          <a:p>
            <a:pPr lvl="2"/>
            <a:r>
              <a:rPr lang="en-US" sz="2400"/>
              <a:t>Typefaces &amp; Fonts</a:t>
            </a:r>
          </a:p>
        </p:txBody>
      </p:sp>
    </p:spTree>
  </p:cSld>
  <p:clrMapOvr>
    <a:masterClrMapping/>
  </p:clrMapOvr>
  <p:transition advTm="204684"/>
</p:sld>
</file>

<file path=ppt/theme/theme1.xml><?xml version="1.0" encoding="utf-8"?>
<a:theme xmlns:a="http://schemas.openxmlformats.org/drawingml/2006/main" name="IS240_notes">
  <a:themeElements>
    <a:clrScheme name="IS240_notes 9">
      <a:dk1>
        <a:srgbClr val="000000"/>
      </a:dk1>
      <a:lt1>
        <a:srgbClr val="FFFFFF"/>
      </a:lt1>
      <a:dk2>
        <a:srgbClr val="800000"/>
      </a:dk2>
      <a:lt2>
        <a:srgbClr val="A0A0A0"/>
      </a:lt2>
      <a:accent1>
        <a:srgbClr val="FFFFFF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E7"/>
      </a:accent6>
      <a:hlink>
        <a:srgbClr val="000000"/>
      </a:hlink>
      <a:folHlink>
        <a:srgbClr val="000000"/>
      </a:folHlink>
    </a:clrScheme>
    <a:fontScheme name="IS240_notes">
      <a:majorFont>
        <a:latin typeface="Bookman Old Styl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66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66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S240_not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240_not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240_not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240_not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240_not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240_not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240_not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240_notes 8">
        <a:dk1>
          <a:srgbClr val="000000"/>
        </a:dk1>
        <a:lt1>
          <a:srgbClr val="FFFFFF"/>
        </a:lt1>
        <a:dk2>
          <a:srgbClr val="FF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240_notes 9">
        <a:dk1>
          <a:srgbClr val="000000"/>
        </a:dk1>
        <a:lt1>
          <a:srgbClr val="FFFFFF"/>
        </a:lt1>
        <a:dk2>
          <a:srgbClr val="80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IS240_notes</Template>
  <TotalTime>184</TotalTime>
  <Words>2733</Words>
  <Application>Microsoft Office PowerPoint</Application>
  <PresentationFormat>On-screen Show (4:3)</PresentationFormat>
  <Paragraphs>642</Paragraphs>
  <Slides>37</Slides>
  <Notes>37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Arial</vt:lpstr>
      <vt:lpstr>Bookman Old Style</vt:lpstr>
      <vt:lpstr>Garamond</vt:lpstr>
      <vt:lpstr>Symbol</vt:lpstr>
      <vt:lpstr>Times New Roman</vt:lpstr>
      <vt:lpstr>Wingdings</vt:lpstr>
      <vt:lpstr>IS240_notes</vt:lpstr>
      <vt:lpstr>Clip</vt:lpstr>
      <vt:lpstr>Forms &amp; Reports Part 1 of 2</vt:lpstr>
      <vt:lpstr>Topics</vt:lpstr>
      <vt:lpstr>Uses of Forms</vt:lpstr>
      <vt:lpstr>Human Factors Design</vt:lpstr>
      <vt:lpstr>Windows Interface Standards</vt:lpstr>
      <vt:lpstr>Windows Interface</vt:lpstr>
      <vt:lpstr>Windows Menus</vt:lpstr>
      <vt:lpstr>Message Box  (A Simple Form)</vt:lpstr>
      <vt:lpstr>Interface / Accessibility</vt:lpstr>
      <vt:lpstr>Form Layout</vt:lpstr>
      <vt:lpstr>Tabular Form</vt:lpstr>
      <vt:lpstr>Single Row (Columnar) Form</vt:lpstr>
      <vt:lpstr>Sub-Forms</vt:lpstr>
      <vt:lpstr>Switchboard (Menu) Form</vt:lpstr>
      <vt:lpstr>Menu Design</vt:lpstr>
      <vt:lpstr>Menus</vt:lpstr>
      <vt:lpstr>Queries</vt:lpstr>
      <vt:lpstr>Form Query Example</vt:lpstr>
      <vt:lpstr>Form Query: Underlying Tables</vt:lpstr>
      <vt:lpstr>Form Properties (Some)</vt:lpstr>
      <vt:lpstr>Controls on Forms (Basic)</vt:lpstr>
      <vt:lpstr>Pictures</vt:lpstr>
      <vt:lpstr>Basic Controls</vt:lpstr>
      <vt:lpstr>Combo &amp; List Boxes</vt:lpstr>
      <vt:lpstr>Combo Box</vt:lpstr>
      <vt:lpstr>Combo Box Sources</vt:lpstr>
      <vt:lpstr>Controls on Forms (Complex)</vt:lpstr>
      <vt:lpstr>Charts</vt:lpstr>
      <vt:lpstr>Multiple Forms</vt:lpstr>
      <vt:lpstr>Multiple Forms</vt:lpstr>
      <vt:lpstr>Integrity</vt:lpstr>
      <vt:lpstr>Large Projects</vt:lpstr>
      <vt:lpstr>International Attributes</vt:lpstr>
      <vt:lpstr>Direct Manipulation of Objects</vt:lpstr>
      <vt:lpstr>Creating a Graphical Approach</vt:lpstr>
      <vt:lpstr>HOMEWORK &amp; PLANNING</vt:lpstr>
      <vt:lpstr>DISCUSSION</vt:lpstr>
    </vt:vector>
  </TitlesOfParts>
  <Manager>Peter R. Stephenson, PhD</Manager>
  <Company>Norwich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Forms &amp; Reports Part 1 of 2</dc:title>
  <dc:subject>IS240 lecture #9</dc:subject>
  <dc:creator>Jerry Post, PhD &amp; M. E. Kabay, PhD, CISSP-ISSMP</dc:creator>
  <cp:keywords/>
  <dc:description>Updated 2010-04-05</dc:description>
  <cp:lastModifiedBy>Mich Kabay</cp:lastModifiedBy>
  <cp:revision>19</cp:revision>
  <cp:lastPrinted>2000-03-28T00:08:39Z</cp:lastPrinted>
  <dcterms:created xsi:type="dcterms:W3CDTF">2007-03-20T09:09:17Z</dcterms:created>
  <dcterms:modified xsi:type="dcterms:W3CDTF">2021-02-05T19:56:29Z</dcterms:modified>
  <cp:category/>
</cp:coreProperties>
</file>