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3"/>
  </p:notesMasterIdLst>
  <p:handoutMasterIdLst>
    <p:handoutMasterId r:id="rId54"/>
  </p:handoutMasterIdLst>
  <p:sldIdLst>
    <p:sldId id="257" r:id="rId2"/>
    <p:sldId id="653" r:id="rId3"/>
    <p:sldId id="600" r:id="rId4"/>
    <p:sldId id="603" r:id="rId5"/>
    <p:sldId id="604" r:id="rId6"/>
    <p:sldId id="605" r:id="rId7"/>
    <p:sldId id="606" r:id="rId8"/>
    <p:sldId id="607" r:id="rId9"/>
    <p:sldId id="608" r:id="rId10"/>
    <p:sldId id="609" r:id="rId11"/>
    <p:sldId id="610" r:id="rId12"/>
    <p:sldId id="611" r:id="rId13"/>
    <p:sldId id="612" r:id="rId14"/>
    <p:sldId id="613" r:id="rId15"/>
    <p:sldId id="614" r:id="rId16"/>
    <p:sldId id="615" r:id="rId17"/>
    <p:sldId id="616" r:id="rId18"/>
    <p:sldId id="617" r:id="rId19"/>
    <p:sldId id="618" r:id="rId20"/>
    <p:sldId id="619" r:id="rId21"/>
    <p:sldId id="620" r:id="rId22"/>
    <p:sldId id="621" r:id="rId23"/>
    <p:sldId id="622" r:id="rId24"/>
    <p:sldId id="623" r:id="rId25"/>
    <p:sldId id="624" r:id="rId26"/>
    <p:sldId id="625" r:id="rId27"/>
    <p:sldId id="626" r:id="rId28"/>
    <p:sldId id="627" r:id="rId29"/>
    <p:sldId id="650" r:id="rId30"/>
    <p:sldId id="628" r:id="rId31"/>
    <p:sldId id="651" r:id="rId32"/>
    <p:sldId id="629" r:id="rId33"/>
    <p:sldId id="630" r:id="rId34"/>
    <p:sldId id="631" r:id="rId35"/>
    <p:sldId id="632" r:id="rId36"/>
    <p:sldId id="633" r:id="rId37"/>
    <p:sldId id="634" r:id="rId38"/>
    <p:sldId id="635" r:id="rId39"/>
    <p:sldId id="636" r:id="rId40"/>
    <p:sldId id="637" r:id="rId41"/>
    <p:sldId id="638" r:id="rId42"/>
    <p:sldId id="639" r:id="rId43"/>
    <p:sldId id="640" r:id="rId44"/>
    <p:sldId id="641" r:id="rId45"/>
    <p:sldId id="642" r:id="rId46"/>
    <p:sldId id="643" r:id="rId47"/>
    <p:sldId id="644" r:id="rId48"/>
    <p:sldId id="652" r:id="rId49"/>
    <p:sldId id="645" r:id="rId50"/>
    <p:sldId id="649" r:id="rId51"/>
    <p:sldId id="578" r:id="rId52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4621" autoAdjust="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1.xml"/><Relationship Id="rId13" Type="http://schemas.openxmlformats.org/officeDocument/2006/relationships/slide" Target="slides/slide28.xml"/><Relationship Id="rId18" Type="http://schemas.openxmlformats.org/officeDocument/2006/relationships/slide" Target="slides/slide34.xml"/><Relationship Id="rId26" Type="http://schemas.openxmlformats.org/officeDocument/2006/relationships/slide" Target="slides/slide45.xml"/><Relationship Id="rId3" Type="http://schemas.openxmlformats.org/officeDocument/2006/relationships/slide" Target="slides/slide4.xml"/><Relationship Id="rId21" Type="http://schemas.openxmlformats.org/officeDocument/2006/relationships/slide" Target="slides/slide39.xml"/><Relationship Id="rId7" Type="http://schemas.openxmlformats.org/officeDocument/2006/relationships/slide" Target="slides/slide10.xml"/><Relationship Id="rId12" Type="http://schemas.openxmlformats.org/officeDocument/2006/relationships/slide" Target="slides/slide27.xml"/><Relationship Id="rId17" Type="http://schemas.openxmlformats.org/officeDocument/2006/relationships/slide" Target="slides/slide33.xml"/><Relationship Id="rId25" Type="http://schemas.openxmlformats.org/officeDocument/2006/relationships/slide" Target="slides/slide44.xml"/><Relationship Id="rId2" Type="http://schemas.openxmlformats.org/officeDocument/2006/relationships/slide" Target="slides/slide3.xml"/><Relationship Id="rId16" Type="http://schemas.openxmlformats.org/officeDocument/2006/relationships/slide" Target="slides/slide31.xml"/><Relationship Id="rId20" Type="http://schemas.openxmlformats.org/officeDocument/2006/relationships/slide" Target="slides/slide36.xml"/><Relationship Id="rId29" Type="http://schemas.openxmlformats.org/officeDocument/2006/relationships/slide" Target="slides/slide50.xml"/><Relationship Id="rId1" Type="http://schemas.openxmlformats.org/officeDocument/2006/relationships/slide" Target="slides/slide1.xml"/><Relationship Id="rId6" Type="http://schemas.openxmlformats.org/officeDocument/2006/relationships/slide" Target="slides/slide9.xml"/><Relationship Id="rId11" Type="http://schemas.openxmlformats.org/officeDocument/2006/relationships/slide" Target="slides/slide26.xml"/><Relationship Id="rId24" Type="http://schemas.openxmlformats.org/officeDocument/2006/relationships/slide" Target="slides/slide43.xml"/><Relationship Id="rId5" Type="http://schemas.openxmlformats.org/officeDocument/2006/relationships/slide" Target="slides/slide8.xml"/><Relationship Id="rId15" Type="http://schemas.openxmlformats.org/officeDocument/2006/relationships/slide" Target="slides/slide30.xml"/><Relationship Id="rId23" Type="http://schemas.openxmlformats.org/officeDocument/2006/relationships/slide" Target="slides/slide41.xml"/><Relationship Id="rId28" Type="http://schemas.openxmlformats.org/officeDocument/2006/relationships/slide" Target="slides/slide47.xml"/><Relationship Id="rId10" Type="http://schemas.openxmlformats.org/officeDocument/2006/relationships/slide" Target="slides/slide14.xml"/><Relationship Id="rId19" Type="http://schemas.openxmlformats.org/officeDocument/2006/relationships/slide" Target="slides/slide35.xml"/><Relationship Id="rId4" Type="http://schemas.openxmlformats.org/officeDocument/2006/relationships/slide" Target="slides/slide7.xml"/><Relationship Id="rId9" Type="http://schemas.openxmlformats.org/officeDocument/2006/relationships/slide" Target="slides/slide12.xml"/><Relationship Id="rId14" Type="http://schemas.openxmlformats.org/officeDocument/2006/relationships/slide" Target="slides/slide29.xml"/><Relationship Id="rId22" Type="http://schemas.openxmlformats.org/officeDocument/2006/relationships/slide" Target="slides/slide40.xml"/><Relationship Id="rId27" Type="http://schemas.openxmlformats.org/officeDocument/2006/relationships/slide" Target="slides/slide4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457877"/>
            <a:ext cx="7315200" cy="227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t" anchorCtr="0" compatLnSpc="1">
            <a:prstTxWarp prst="textNoShape">
              <a:avLst/>
            </a:prstTxWarp>
          </a:bodyPr>
          <a:lstStyle>
            <a:lvl1pPr defTabSz="913685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IS 240 Class Notes</a:t>
            </a:r>
            <a:endParaRPr lang="en-US"/>
          </a:p>
        </p:txBody>
      </p:sp>
      <p:sp>
        <p:nvSpPr>
          <p:cNvPr id="503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806"/>
            <a:ext cx="7315200" cy="456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2" rIns="91422" bIns="45712" numCol="1" anchor="b" anchorCtr="0" compatLnSpc="1">
            <a:prstTxWarp prst="textNoShape">
              <a:avLst/>
            </a:prstTxWarp>
          </a:bodyPr>
          <a:lstStyle>
            <a:lvl1pPr defTabSz="913685">
              <a:defRPr sz="1200" b="0" i="1">
                <a:latin typeface="Times New Roman" pitchFamily="18" charset="0"/>
              </a:defRPr>
            </a:lvl1pPr>
          </a:lstStyle>
          <a:p>
            <a:r>
              <a:rPr lang="fr-CA"/>
              <a:t>Copyright © 2007 M. E. Kabay                             </a:t>
            </a:r>
            <a:fld id="{8CF958E3-C9D3-4EAF-BDD0-92373F432D82}" type="slidenum">
              <a:rPr lang="en-US"/>
              <a:pPr/>
              <a:t>‹#›</a:t>
            </a:fld>
            <a:r>
              <a:rPr lang="fr-CA"/>
              <a:t>                                              All rights reserved.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7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219674" y="240315"/>
            <a:ext cx="4875853" cy="2388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>
            <a:lvl1pPr defTabSz="964840">
              <a:defRPr sz="1300" b="0" i="1">
                <a:latin typeface="Garamond" pitchFamily="18" charset="0"/>
              </a:defRPr>
            </a:lvl1pPr>
          </a:lstStyle>
          <a:p>
            <a:r>
              <a:rPr lang="en-US"/>
              <a:t>IS 340  Class Notes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38741" y="4571662"/>
            <a:ext cx="5037719" cy="4319971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3" tIns="48322" rIns="96643" bIns="483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38741" y="9121994"/>
            <a:ext cx="5037719" cy="2388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6643" tIns="48322" rIns="96643" bIns="48322" numCol="1" anchor="b" anchorCtr="0" compatLnSpc="1">
            <a:prstTxWarp prst="textNoShape">
              <a:avLst/>
            </a:prstTxWarp>
          </a:bodyPr>
          <a:lstStyle>
            <a:lvl1pPr algn="l" defTabSz="964840">
              <a:defRPr sz="1000" b="0" i="1">
                <a:latin typeface="Garamond" pitchFamily="18" charset="0"/>
              </a:defRPr>
            </a:lvl1pPr>
          </a:lstStyle>
          <a:p>
            <a:r>
              <a:rPr lang="en-US"/>
              <a:t>Copyright © 2004 M. E. Kabay. All rights reserved.                                                                  Page </a:t>
            </a:r>
            <a:fld id="{A0260167-DC23-4491-82B3-9B1013E7CEB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9476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1143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228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3429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357FF40-A354-4B9A-9BB2-AD2D68EBD7B8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964128"/>
            <a:ext cx="5037719" cy="3927505"/>
          </a:xfrm>
          <a:ln>
            <a:headEnd/>
            <a:tailEnd/>
          </a:ln>
        </p:spPr>
        <p:txBody>
          <a:bodyPr/>
          <a:lstStyle/>
          <a:p>
            <a:pPr algn="ctr"/>
            <a:r>
              <a:rPr lang="en-US" sz="1800" b="1" dirty="0"/>
              <a:t>Class Notes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53841BA0-CC91-458D-BCED-B500D53FEC73}" type="slidenum">
              <a:rPr lang="en-US"/>
              <a:pPr/>
              <a:t>10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21C18E8E-0800-4C06-86E9-30FE4F7ED2CC}" type="slidenum">
              <a:rPr lang="en-US"/>
              <a:pPr/>
              <a:t>11</a:t>
            </a:fld>
            <a:endParaRPr lang="en-US"/>
          </a:p>
        </p:txBody>
      </p:sp>
      <p:sp>
        <p:nvSpPr>
          <p:cNvPr id="1078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ACBC10AC-57F6-411B-94D7-383B37A6C325}" type="slidenum">
              <a:rPr lang="en-US"/>
              <a:pPr/>
              <a:t>12</a:t>
            </a:fld>
            <a:endParaRPr lang="en-US"/>
          </a:p>
        </p:txBody>
      </p:sp>
      <p:sp>
        <p:nvSpPr>
          <p:cNvPr id="1080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8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0919E82-71C5-4939-A581-5F1DBAF66FD8}" type="slidenum">
              <a:rPr lang="en-US"/>
              <a:pPr/>
              <a:t>13</a:t>
            </a:fld>
            <a:endParaRPr lang="en-US"/>
          </a:p>
        </p:txBody>
      </p:sp>
      <p:sp>
        <p:nvSpPr>
          <p:cNvPr id="108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AB43629-90BF-4EB2-BFA0-A6257FC335BD}" type="slidenum">
              <a:rPr lang="en-US"/>
              <a:pPr/>
              <a:t>14</a:t>
            </a:fld>
            <a:endParaRPr lang="en-US"/>
          </a:p>
        </p:txBody>
      </p:sp>
      <p:sp>
        <p:nvSpPr>
          <p:cNvPr id="1084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8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978149C-21C7-4000-AE98-D609D3CCF9A4}" type="slidenum">
              <a:rPr lang="en-US"/>
              <a:pPr/>
              <a:t>15</a:t>
            </a:fld>
            <a:endParaRPr lang="en-US"/>
          </a:p>
        </p:txBody>
      </p:sp>
      <p:sp>
        <p:nvSpPr>
          <p:cNvPr id="1086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86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EC24D3C9-61D7-4B30-BF5F-20F6D8185F07}" type="slidenum">
              <a:rPr lang="en-US"/>
              <a:pPr/>
              <a:t>16</a:t>
            </a:fld>
            <a:endParaRPr lang="en-US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39F61C9-A0D3-4389-8D77-87CC03F133D1}" type="slidenum">
              <a:rPr lang="en-US"/>
              <a:pPr/>
              <a:t>17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E6575F7-A68E-42FD-93BA-4E9CDF3BF6C9}" type="slidenum">
              <a:rPr lang="en-US"/>
              <a:pPr/>
              <a:t>18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5A0CC10-F5A5-42EC-82B7-BF02F04B43DA}" type="slidenum">
              <a:rPr lang="en-US"/>
              <a:pPr/>
              <a:t>19</a:t>
            </a:fld>
            <a:endParaRPr lang="en-US"/>
          </a:p>
        </p:txBody>
      </p:sp>
      <p:sp>
        <p:nvSpPr>
          <p:cNvPr id="109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9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B724C79-536A-4F60-8EF8-22993B487F64}" type="slidenum">
              <a:rPr lang="en-US"/>
              <a:pPr/>
              <a:t>2</a:t>
            </a:fld>
            <a:endParaRPr lang="en-US"/>
          </a:p>
        </p:txBody>
      </p:sp>
      <p:sp>
        <p:nvSpPr>
          <p:cNvPr id="1177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0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668E932-09DA-43C2-AC16-DD2360E29631}" type="slidenum">
              <a:rPr lang="en-US"/>
              <a:pPr/>
              <a:t>20</a:t>
            </a:fld>
            <a:endParaRPr lang="en-US"/>
          </a:p>
        </p:txBody>
      </p:sp>
      <p:sp>
        <p:nvSpPr>
          <p:cNvPr id="109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9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0327B03-2FF7-4216-9F12-90DC52341D93}" type="slidenum">
              <a:rPr lang="en-US"/>
              <a:pPr/>
              <a:t>21</a:t>
            </a:fld>
            <a:endParaRPr lang="en-US"/>
          </a:p>
        </p:txBody>
      </p:sp>
      <p:sp>
        <p:nvSpPr>
          <p:cNvPr id="109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09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20DA5CC-91C2-413D-B306-B62D6649A047}" type="slidenum">
              <a:rPr lang="en-US"/>
              <a:pPr/>
              <a:t>22</a:t>
            </a:fld>
            <a:endParaRPr lang="en-US"/>
          </a:p>
        </p:txBody>
      </p:sp>
      <p:sp>
        <p:nvSpPr>
          <p:cNvPr id="110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8AD6E79-A41D-46AD-A2A2-7EDCCCE660D2}" type="slidenum">
              <a:rPr lang="en-US"/>
              <a:pPr/>
              <a:t>23</a:t>
            </a:fld>
            <a:endParaRPr lang="en-US"/>
          </a:p>
        </p:txBody>
      </p:sp>
      <p:sp>
        <p:nvSpPr>
          <p:cNvPr id="1102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10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A78FE22-2243-4086-9617-544546002058}" type="slidenum">
              <a:rPr lang="en-US"/>
              <a:pPr/>
              <a:t>24</a:t>
            </a:fld>
            <a:endParaRPr lang="en-US"/>
          </a:p>
        </p:txBody>
      </p:sp>
      <p:sp>
        <p:nvSpPr>
          <p:cNvPr id="110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10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56F5CF7-9EEB-4C91-BC7B-5115361BD25D}" type="slidenum">
              <a:rPr lang="en-US"/>
              <a:pPr/>
              <a:t>25</a:t>
            </a:fld>
            <a:endParaRPr lang="en-US"/>
          </a:p>
        </p:txBody>
      </p:sp>
      <p:sp>
        <p:nvSpPr>
          <p:cNvPr id="110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8741" y="4560286"/>
            <a:ext cx="5037719" cy="4318549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87677D7-3068-43B6-8BBF-655BC938F6DA}" type="slidenum">
              <a:rPr lang="en-US"/>
              <a:pPr/>
              <a:t>26</a:t>
            </a:fld>
            <a:endParaRPr lang="en-US"/>
          </a:p>
        </p:txBody>
      </p:sp>
      <p:sp>
        <p:nvSpPr>
          <p:cNvPr id="110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9E549D2-4585-4463-868C-405913C10E1B}" type="slidenum">
              <a:rPr lang="en-US"/>
              <a:pPr/>
              <a:t>27</a:t>
            </a:fld>
            <a:endParaRPr lang="en-US"/>
          </a:p>
        </p:txBody>
      </p:sp>
      <p:sp>
        <p:nvSpPr>
          <p:cNvPr id="111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8815310-459B-48D4-9D2C-CE634E38105E}" type="slidenum">
              <a:rPr lang="en-US"/>
              <a:pPr/>
              <a:t>28</a:t>
            </a:fld>
            <a:endParaRPr lang="en-US"/>
          </a:p>
        </p:txBody>
      </p:sp>
      <p:sp>
        <p:nvSpPr>
          <p:cNvPr id="111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E934E82-8ED2-40A3-A295-43BDC289AF59}" type="slidenum">
              <a:rPr lang="en-US"/>
              <a:pPr/>
              <a:t>29</a:t>
            </a:fld>
            <a:endParaRPr lang="en-US"/>
          </a:p>
        </p:txBody>
      </p:sp>
      <p:sp>
        <p:nvSpPr>
          <p:cNvPr id="1166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8E2DEC9-70A2-4B47-B52E-E03CAE8FB072}" type="slidenum">
              <a:rPr lang="en-US"/>
              <a:pPr/>
              <a:t>3</a:t>
            </a:fld>
            <a:endParaRPr lang="en-US"/>
          </a:p>
        </p:txBody>
      </p:sp>
      <p:sp>
        <p:nvSpPr>
          <p:cNvPr id="115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CE47664-91B7-40A9-A473-E837A04DC2A4}" type="slidenum">
              <a:rPr lang="en-US"/>
              <a:pPr/>
              <a:t>30</a:t>
            </a:fld>
            <a:endParaRPr lang="en-US"/>
          </a:p>
        </p:txBody>
      </p:sp>
      <p:sp>
        <p:nvSpPr>
          <p:cNvPr id="111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69EA287-8F9A-4B4B-9A0E-AE56006FBAB8}" type="slidenum">
              <a:rPr lang="en-US"/>
              <a:pPr/>
              <a:t>31</a:t>
            </a:fld>
            <a:endParaRPr lang="en-US"/>
          </a:p>
        </p:txBody>
      </p:sp>
      <p:sp>
        <p:nvSpPr>
          <p:cNvPr id="116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63A86A27-6E97-44C0-9C39-CF7335E17F0B}" type="slidenum">
              <a:rPr lang="en-US"/>
              <a:pPr/>
              <a:t>32</a:t>
            </a:fld>
            <a:endParaRPr lang="en-US"/>
          </a:p>
        </p:txBody>
      </p:sp>
      <p:sp>
        <p:nvSpPr>
          <p:cNvPr id="1117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F774FEC-BB6F-49CF-9910-7C1EAEFDB210}" type="slidenum">
              <a:rPr lang="en-US"/>
              <a:pPr/>
              <a:t>33</a:t>
            </a:fld>
            <a:endParaRPr lang="en-US"/>
          </a:p>
        </p:txBody>
      </p:sp>
      <p:sp>
        <p:nvSpPr>
          <p:cNvPr id="111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A5F4E01-5076-4E37-A522-6CCE82B29631}" type="slidenum">
              <a:rPr lang="en-US"/>
              <a:pPr/>
              <a:t>34</a:t>
            </a:fld>
            <a:endParaRPr lang="en-US"/>
          </a:p>
        </p:txBody>
      </p:sp>
      <p:sp>
        <p:nvSpPr>
          <p:cNvPr id="112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51D7403-5899-41F9-9EA1-BA868DB2884B}" type="slidenum">
              <a:rPr lang="en-US"/>
              <a:pPr/>
              <a:t>35</a:t>
            </a:fld>
            <a:endParaRPr lang="en-US"/>
          </a:p>
        </p:txBody>
      </p:sp>
      <p:sp>
        <p:nvSpPr>
          <p:cNvPr id="112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D75BDB5-5F3C-41E2-B314-C822B743CE07}" type="slidenum">
              <a:rPr lang="en-US"/>
              <a:pPr/>
              <a:t>36</a:t>
            </a:fld>
            <a:endParaRPr lang="en-US"/>
          </a:p>
        </p:txBody>
      </p:sp>
      <p:sp>
        <p:nvSpPr>
          <p:cNvPr id="112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974D669-09FD-4561-9316-2D6DB3BEDDF0}" type="slidenum">
              <a:rPr lang="en-US"/>
              <a:pPr/>
              <a:t>37</a:t>
            </a:fld>
            <a:endParaRPr lang="en-US"/>
          </a:p>
        </p:txBody>
      </p:sp>
      <p:sp>
        <p:nvSpPr>
          <p:cNvPr id="112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7218722-72FA-4B0F-B8B4-70DFC81C182C}" type="slidenum">
              <a:rPr lang="en-US"/>
              <a:pPr/>
              <a:t>38</a:t>
            </a:fld>
            <a:endParaRPr lang="en-US"/>
          </a:p>
        </p:txBody>
      </p:sp>
      <p:sp>
        <p:nvSpPr>
          <p:cNvPr id="1129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D8721F1-A375-4A4B-9B18-B0FF7DA89C76}" type="slidenum">
              <a:rPr lang="en-US"/>
              <a:pPr/>
              <a:t>39</a:t>
            </a:fld>
            <a:endParaRPr lang="en-US"/>
          </a:p>
        </p:txBody>
      </p:sp>
      <p:sp>
        <p:nvSpPr>
          <p:cNvPr id="1131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4EC4294-868C-410C-8595-8F2487E9EEB9}" type="slidenum">
              <a:rPr lang="en-US"/>
              <a:pPr/>
              <a:t>4</a:t>
            </a:fld>
            <a:endParaRPr lang="en-US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92863B3-BE02-4D70-BB82-FE0C2B3C7873}" type="slidenum">
              <a:rPr lang="en-US"/>
              <a:pPr/>
              <a:t>40</a:t>
            </a:fld>
            <a:endParaRPr lang="en-US"/>
          </a:p>
        </p:txBody>
      </p:sp>
      <p:sp>
        <p:nvSpPr>
          <p:cNvPr id="1133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1F53B47-186D-4A19-AB4B-E371D2F98B84}" type="slidenum">
              <a:rPr lang="en-US"/>
              <a:pPr/>
              <a:t>41</a:t>
            </a:fld>
            <a:endParaRPr lang="en-US"/>
          </a:p>
        </p:txBody>
      </p:sp>
      <p:sp>
        <p:nvSpPr>
          <p:cNvPr id="1135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7B947F23-A984-4E42-9D5A-E3B1D06196D9}" type="slidenum">
              <a:rPr lang="en-US"/>
              <a:pPr/>
              <a:t>42</a:t>
            </a:fld>
            <a:endParaRPr lang="en-US"/>
          </a:p>
        </p:txBody>
      </p:sp>
      <p:sp>
        <p:nvSpPr>
          <p:cNvPr id="1137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4891C1D-A8E9-4DDE-9083-F193CE5D0EF2}" type="slidenum">
              <a:rPr lang="en-US"/>
              <a:pPr/>
              <a:t>43</a:t>
            </a:fld>
            <a:endParaRPr lang="en-US"/>
          </a:p>
        </p:txBody>
      </p:sp>
      <p:sp>
        <p:nvSpPr>
          <p:cNvPr id="1139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30961A20-4AC6-48F4-9AB0-FDF95D5A532B}" type="slidenum">
              <a:rPr lang="en-US"/>
              <a:pPr/>
              <a:t>44</a:t>
            </a:fld>
            <a:endParaRPr lang="en-US"/>
          </a:p>
        </p:txBody>
      </p:sp>
      <p:sp>
        <p:nvSpPr>
          <p:cNvPr id="114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F15E6A75-A3FC-43BD-8A43-5666B25AA60C}" type="slidenum">
              <a:rPr lang="en-US"/>
              <a:pPr/>
              <a:t>45</a:t>
            </a:fld>
            <a:endParaRPr lang="en-US"/>
          </a:p>
        </p:txBody>
      </p:sp>
      <p:sp>
        <p:nvSpPr>
          <p:cNvPr id="1143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4B7F2E5-1387-443F-B61F-5B640C28EC22}" type="slidenum">
              <a:rPr lang="en-US"/>
              <a:pPr/>
              <a:t>46</a:t>
            </a:fld>
            <a:endParaRPr lang="en-US"/>
          </a:p>
        </p:txBody>
      </p:sp>
      <p:sp>
        <p:nvSpPr>
          <p:cNvPr id="114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5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CF08CE8E-EE51-418F-A8F8-684B4007422D}" type="slidenum">
              <a:rPr lang="en-US"/>
              <a:pPr/>
              <a:t>47</a:t>
            </a:fld>
            <a:endParaRPr lang="en-US"/>
          </a:p>
        </p:txBody>
      </p:sp>
      <p:sp>
        <p:nvSpPr>
          <p:cNvPr id="114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2A71164-432D-4DE3-9C59-65DD9309AB13}" type="slidenum">
              <a:rPr lang="en-US"/>
              <a:pPr/>
              <a:t>48</a:t>
            </a:fld>
            <a:endParaRPr lang="en-US"/>
          </a:p>
        </p:txBody>
      </p:sp>
      <p:sp>
        <p:nvSpPr>
          <p:cNvPr id="116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838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47F0A376-D0CA-465E-BC49-8DCF1C61963E}" type="slidenum">
              <a:rPr lang="en-US"/>
              <a:pPr/>
              <a:t>49</a:t>
            </a:fld>
            <a:endParaRPr lang="en-US"/>
          </a:p>
        </p:txBody>
      </p:sp>
      <p:sp>
        <p:nvSpPr>
          <p:cNvPr id="114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4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6ACE5B1-B52C-4D80-BBC9-F8AC1DBE50EE}" type="slidenum">
              <a:rPr lang="en-US"/>
              <a:pPr/>
              <a:t>5</a:t>
            </a:fld>
            <a:endParaRPr lang="en-US"/>
          </a:p>
        </p:txBody>
      </p:sp>
      <p:sp>
        <p:nvSpPr>
          <p:cNvPr id="1065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0FDDE4DD-82A4-4A20-B880-BCFF2445F02C}" type="slidenum">
              <a:rPr lang="en-US"/>
              <a:pPr/>
              <a:t>50</a:t>
            </a:fld>
            <a:endParaRPr lang="en-US"/>
          </a:p>
        </p:txBody>
      </p:sp>
      <p:sp>
        <p:nvSpPr>
          <p:cNvPr id="115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2308973-6D7C-46B8-B037-75ADD3A8BB68}" type="slidenum">
              <a:rPr lang="en-US"/>
              <a:pPr/>
              <a:t>51</a:t>
            </a:fld>
            <a:endParaRPr lang="en-US"/>
          </a:p>
        </p:txBody>
      </p:sp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DE00690C-7D75-4C0F-9B16-5642A799C9F3}" type="slidenum">
              <a:rPr lang="en-US"/>
              <a:pPr/>
              <a:t>6</a:t>
            </a:fld>
            <a:endParaRPr lang="en-US"/>
          </a:p>
        </p:txBody>
      </p:sp>
      <p:sp>
        <p:nvSpPr>
          <p:cNvPr id="1068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6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B12718AC-5E82-4FCE-80F0-45D07D2175F2}" type="slidenum">
              <a:rPr lang="en-US"/>
              <a:pPr/>
              <a:t>7</a:t>
            </a:fld>
            <a:endParaRPr lang="en-US"/>
          </a:p>
        </p:txBody>
      </p:sp>
      <p:sp>
        <p:nvSpPr>
          <p:cNvPr id="107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1EC1CF7C-C031-4CFC-9047-730FBF444211}" type="slidenum">
              <a:rPr lang="en-US"/>
              <a:pPr/>
              <a:t>8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Copyright © 2004 M. E. Kabay. All rights reserved.                                                                  Page </a:t>
            </a:r>
            <a:fld id="{8207DD75-B892-480E-B568-BDDF92A78B29}" type="slidenum">
              <a:rPr lang="en-US"/>
              <a:pPr/>
              <a:t>9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035" y="4560287"/>
            <a:ext cx="5367130" cy="4319971"/>
          </a:xfrm>
          <a:ln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152400"/>
            <a:ext cx="17907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152400"/>
            <a:ext cx="52197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16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505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76400"/>
            <a:ext cx="7162800" cy="464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89860" name="Rectangle 4"/>
          <p:cNvSpPr>
            <a:spLocks noChangeArrowheads="1"/>
          </p:cNvSpPr>
          <p:nvPr/>
        </p:nvSpPr>
        <p:spPr bwMode="auto">
          <a:xfrm>
            <a:off x="0" y="6494463"/>
            <a:ext cx="46487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/>
            <a:fld id="{DECD9AC1-3507-4143-B2D1-C6BC38B627A8}" type="slidenum">
              <a:rPr lang="en-US" sz="1800" smtClean="0"/>
              <a:pPr algn="l"/>
              <a:t>‹#›</a:t>
            </a:fld>
            <a:endParaRPr lang="en-US" sz="1800" dirty="0"/>
          </a:p>
        </p:txBody>
      </p:sp>
      <p:sp>
        <p:nvSpPr>
          <p:cNvPr id="889861" name="Text Box 5"/>
          <p:cNvSpPr txBox="1">
            <a:spLocks noChangeArrowheads="1"/>
          </p:cNvSpPr>
          <p:nvPr/>
        </p:nvSpPr>
        <p:spPr bwMode="auto">
          <a:xfrm>
            <a:off x="8839200" y="152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endParaRPr lang="en-US" sz="2400" b="0">
              <a:latin typeface="Times New Roman" pitchFamily="18" charset="0"/>
            </a:endParaRPr>
          </a:p>
        </p:txBody>
      </p:sp>
      <p:sp>
        <p:nvSpPr>
          <p:cNvPr id="889863" name="Text Box 7"/>
          <p:cNvSpPr txBox="1">
            <a:spLocks noChangeArrowheads="1"/>
          </p:cNvSpPr>
          <p:nvPr/>
        </p:nvSpPr>
        <p:spPr bwMode="auto">
          <a:xfrm>
            <a:off x="2667000" y="6629400"/>
            <a:ext cx="3861955" cy="2154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b="0" i="1" dirty="0"/>
              <a:t>Copyright © 2010 Jerry Post with additions by M. E. Kabay.  All rights reserved.</a:t>
            </a:r>
          </a:p>
        </p:txBody>
      </p:sp>
      <p:pic>
        <p:nvPicPr>
          <p:cNvPr id="889866" name="Picture 10" descr="NWU_2c_stacked_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0"/>
            <a:ext cx="1447800" cy="12652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+mj-lt"/>
          <a:ea typeface="+mj-ea"/>
          <a:cs typeface="+mj-cs"/>
        </a:defRPr>
      </a:lvl1pPr>
      <a:lvl2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2pPr>
      <a:lvl3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3pPr>
      <a:lvl4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4pPr>
      <a:lvl5pPr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5pPr>
      <a:lvl6pPr marL="4572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6pPr>
      <a:lvl7pPr marL="9144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7pPr>
      <a:lvl8pPr marL="13716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8pPr>
      <a:lvl9pPr marL="1828800" algn="l" defTabSz="9175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Bookman Old Style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85000"/>
        <a:buFont typeface="Wingdings" pitchFamily="2" charset="2"/>
        <a:buChar char="q"/>
        <a:defRPr sz="24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ü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Wingdings" pitchFamily="2" charset="2"/>
        <a:buChar char="§"/>
        <a:defRPr sz="2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Char char="•"/>
        <a:defRPr sz="2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abay@norwich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6ejdu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2819400"/>
          </a:xfrm>
        </p:spPr>
        <p:txBody>
          <a:bodyPr/>
          <a:lstStyle/>
          <a:p>
            <a:pPr algn="ctr"/>
            <a:r>
              <a:rPr lang="en-US" sz="7200"/>
              <a:t>Forms &amp; Reports</a:t>
            </a:r>
            <a:br>
              <a:rPr lang="en-US" sz="7200"/>
            </a:br>
            <a:r>
              <a:rPr lang="en-US" sz="7200"/>
              <a:t>Part 2 of 2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3429000"/>
            <a:ext cx="9144000" cy="3048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4000" dirty="0"/>
              <a:t>IS240 – DBMS</a:t>
            </a:r>
          </a:p>
          <a:p>
            <a:pPr algn="ctr">
              <a:buFont typeface="Wingdings" pitchFamily="2" charset="2"/>
              <a:buNone/>
            </a:pPr>
            <a:r>
              <a:rPr lang="en-US" sz="3600" dirty="0"/>
              <a:t>Lecture #10 – 2010-03-29</a:t>
            </a:r>
          </a:p>
          <a:p>
            <a:pPr algn="ctr">
              <a:buFont typeface="Wingdings" pitchFamily="2" charset="2"/>
              <a:buNone/>
            </a:pPr>
            <a:r>
              <a:rPr lang="en-US" dirty="0"/>
              <a:t>M. E. Kabay, PhD, CISSP-ISSMP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/>
              <a:t>Assoc. Prof. Information Assurance</a:t>
            </a:r>
            <a:br>
              <a:rPr lang="en-US" sz="2000" dirty="0"/>
            </a:br>
            <a:r>
              <a:rPr lang="en-US" sz="2000" dirty="0"/>
              <a:t>School of Business &amp; Management, Norwich University </a:t>
            </a:r>
          </a:p>
          <a:p>
            <a:pPr algn="ctr">
              <a:buFont typeface="Wingdings" pitchFamily="2" charset="2"/>
              <a:buNone/>
            </a:pPr>
            <a:r>
              <a:rPr lang="en-US" sz="2000" dirty="0">
                <a:hlinkClick r:id="rId3"/>
              </a:rPr>
              <a:t>mailto:mkabay@norwich.edu</a:t>
            </a:r>
            <a:r>
              <a:rPr lang="en-US" sz="2000" dirty="0"/>
              <a:t>                                  V: 802.479.7937</a:t>
            </a:r>
          </a:p>
          <a:p>
            <a:pPr algn="ctr">
              <a:buFont typeface="Wingdings" pitchFamily="2" charset="2"/>
              <a:buNone/>
            </a:pPr>
            <a:endParaRPr lang="en-US" sz="2000" dirty="0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02" name="Rectangle 2"/>
          <p:cNvSpPr>
            <a:spLocks noChangeArrowheads="1"/>
          </p:cNvSpPr>
          <p:nvPr/>
        </p:nvSpPr>
        <p:spPr bwMode="auto">
          <a:xfrm>
            <a:off x="4959350" y="2520950"/>
            <a:ext cx="4102100" cy="3492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/>
            <a:r>
              <a:rPr lang="en-US" sz="1800" b="0">
                <a:solidFill>
                  <a:schemeClr val="folHlink"/>
                </a:solidFill>
              </a:rPr>
              <a:t>Report of Orders</a:t>
            </a: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r>
              <a:rPr lang="en-US" sz="1800" b="0">
                <a:solidFill>
                  <a:schemeClr val="folHlink"/>
                </a:solidFill>
              </a:rPr>
              <a:t>Rpt footer:  graph orders by customer</a:t>
            </a:r>
          </a:p>
        </p:txBody>
      </p:sp>
      <p:sp>
        <p:nvSpPr>
          <p:cNvPr id="1075203" name="Rectangle 3"/>
          <p:cNvSpPr>
            <a:spLocks noChangeArrowheads="1"/>
          </p:cNvSpPr>
          <p:nvPr/>
        </p:nvSpPr>
        <p:spPr bwMode="auto">
          <a:xfrm>
            <a:off x="5264150" y="2901950"/>
            <a:ext cx="3492500" cy="25019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/>
            <a:r>
              <a:rPr lang="en-US" sz="1600" b="0">
                <a:solidFill>
                  <a:schemeClr val="bg2"/>
                </a:solidFill>
              </a:rPr>
              <a:t>Group1: Customer</a:t>
            </a:r>
          </a:p>
          <a:p>
            <a:pPr algn="l"/>
            <a:r>
              <a:rPr lang="en-US" sz="1600" b="0">
                <a:solidFill>
                  <a:schemeClr val="bg2"/>
                </a:solidFill>
              </a:rPr>
              <a:t>H1:  Customer name, address, …</a:t>
            </a: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r>
              <a:rPr lang="en-US" sz="1600" b="0">
                <a:solidFill>
                  <a:schemeClr val="bg2"/>
                </a:solidFill>
              </a:rPr>
              <a:t>F1:   Customer total orders:</a:t>
            </a:r>
          </a:p>
        </p:txBody>
      </p:sp>
      <p:sp>
        <p:nvSpPr>
          <p:cNvPr id="1075204" name="Rectangle 4"/>
          <p:cNvSpPr>
            <a:spLocks noChangeArrowheads="1"/>
          </p:cNvSpPr>
          <p:nvPr/>
        </p:nvSpPr>
        <p:spPr bwMode="auto">
          <a:xfrm>
            <a:off x="5416550" y="3435350"/>
            <a:ext cx="3187700" cy="12827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/>
            <a:r>
              <a:rPr lang="en-US" sz="1600" b="0">
                <a:solidFill>
                  <a:schemeClr val="bg2"/>
                </a:solidFill>
              </a:rPr>
              <a:t>Group2:  Order</a:t>
            </a:r>
          </a:p>
          <a:p>
            <a:pPr algn="l"/>
            <a:r>
              <a:rPr lang="en-US" sz="1600" b="0">
                <a:solidFill>
                  <a:schemeClr val="bg2"/>
                </a:solidFill>
              </a:rPr>
              <a:t>H2:  Order#, Odate, Salesperson.</a:t>
            </a: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endParaRPr lang="en-US" sz="1600" b="0">
              <a:solidFill>
                <a:schemeClr val="bg2"/>
              </a:solidFill>
            </a:endParaRPr>
          </a:p>
          <a:p>
            <a:pPr algn="l"/>
            <a:r>
              <a:rPr lang="en-US" sz="1600" b="0">
                <a:solidFill>
                  <a:schemeClr val="bg2"/>
                </a:solidFill>
              </a:rPr>
              <a:t>F2:  Order total:  Sum(Extended)</a:t>
            </a:r>
          </a:p>
        </p:txBody>
      </p:sp>
      <p:sp>
        <p:nvSpPr>
          <p:cNvPr id="1075205" name="Rectangle 5"/>
          <p:cNvSpPr>
            <a:spLocks noChangeArrowheads="1"/>
          </p:cNvSpPr>
          <p:nvPr/>
        </p:nvSpPr>
        <p:spPr bwMode="auto">
          <a:xfrm>
            <a:off x="5568950" y="4044950"/>
            <a:ext cx="2882900" cy="2921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 sz="1600" b="0">
                <a:solidFill>
                  <a:schemeClr val="folHlink"/>
                </a:solidFill>
              </a:rPr>
              <a:t>Detail:  Item#, Qty, Extended</a:t>
            </a:r>
          </a:p>
        </p:txBody>
      </p:sp>
      <p:sp>
        <p:nvSpPr>
          <p:cNvPr id="1075206" name="Rectangle 6"/>
          <p:cNvSpPr>
            <a:spLocks noChangeArrowheads="1"/>
          </p:cNvSpPr>
          <p:nvPr/>
        </p:nvSpPr>
        <p:spPr bwMode="auto">
          <a:xfrm>
            <a:off x="5416550" y="4806950"/>
            <a:ext cx="3187700" cy="2159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07" name="Rectangle 7"/>
          <p:cNvSpPr>
            <a:spLocks noChangeArrowheads="1"/>
          </p:cNvSpPr>
          <p:nvPr/>
        </p:nvSpPr>
        <p:spPr bwMode="auto">
          <a:xfrm>
            <a:off x="5264150" y="5492750"/>
            <a:ext cx="3492500" cy="1397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08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Layout/Groups</a:t>
            </a:r>
          </a:p>
        </p:txBody>
      </p:sp>
      <p:sp>
        <p:nvSpPr>
          <p:cNvPr id="1075209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4724400" cy="48006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 dirty="0"/>
              <a:t>Often use groups/breaks for one-to-many relationships.</a:t>
            </a:r>
          </a:p>
          <a:p>
            <a:pPr marL="342900" indent="-342900"/>
            <a:r>
              <a:rPr lang="en-US" sz="2000" dirty="0"/>
              <a:t>Use a query to join all necessary tables.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000" dirty="0"/>
              <a:t>Can include all columns.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000" dirty="0"/>
              <a:t>Use query to create computed columns (e.g., </a:t>
            </a:r>
            <a:r>
              <a:rPr lang="en-US" sz="2000" dirty="0" err="1"/>
              <a:t>Extended:Price</a:t>
            </a:r>
            <a:r>
              <a:rPr lang="en-US" sz="2000" dirty="0"/>
              <a:t>*Quantity).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000" dirty="0"/>
              <a:t>Avoid creating aggregates or subtotals in the query.</a:t>
            </a:r>
          </a:p>
          <a:p>
            <a:pPr marL="342900" indent="-342900"/>
            <a:r>
              <a:rPr lang="en-US" sz="2000" dirty="0"/>
              <a:t>Each one-to-many relationship becomes a new subgroup.</a:t>
            </a:r>
          </a:p>
        </p:txBody>
      </p:sp>
      <p:sp>
        <p:nvSpPr>
          <p:cNvPr id="1075210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1219200"/>
            <a:ext cx="4038600" cy="1219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Customer(</a:t>
            </a:r>
            <a:r>
              <a:rPr lang="en-US" sz="2000" u="sng"/>
              <a:t>C#</a:t>
            </a:r>
            <a:r>
              <a:rPr lang="en-US" sz="2000"/>
              <a:t>, Name, …)</a:t>
            </a:r>
          </a:p>
          <a:p>
            <a:pPr marL="342900" indent="-342900"/>
            <a:r>
              <a:rPr lang="en-US" sz="2000"/>
              <a:t>Order(</a:t>
            </a:r>
            <a:r>
              <a:rPr lang="en-US" sz="2000" u="sng"/>
              <a:t>O#</a:t>
            </a:r>
            <a:r>
              <a:rPr lang="en-US" sz="2000"/>
              <a:t>, C#, Odate, …)</a:t>
            </a:r>
          </a:p>
          <a:p>
            <a:pPr marL="342900" indent="-342900"/>
            <a:r>
              <a:rPr lang="en-US" sz="2000"/>
              <a:t>OrderItem(</a:t>
            </a:r>
            <a:r>
              <a:rPr lang="en-US" sz="2000" u="sng"/>
              <a:t>O#</a:t>
            </a:r>
            <a:r>
              <a:rPr lang="en-US" sz="2000"/>
              <a:t>, </a:t>
            </a:r>
            <a:r>
              <a:rPr lang="en-US" sz="2000" u="sng"/>
              <a:t>Item#</a:t>
            </a:r>
            <a:r>
              <a:rPr lang="en-US" sz="2000"/>
              <a:t>, Qty, …)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Computations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371600"/>
            <a:ext cx="7239000" cy="49530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400"/>
              <a:t>Query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Same row computations.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Extended=Price*Quantity</a:t>
            </a:r>
          </a:p>
          <a:p>
            <a:pPr marL="342900" indent="-342900"/>
            <a:r>
              <a:rPr lang="en-US" sz="2400"/>
              <a:t>Report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Group subtotals.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Page and report totals.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Mixed, e.g., commission = rate * total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/>
              <a:t>Scope depends on location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400"/>
              <a:t>Group footer:  subtotal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400"/>
              <a:t>Page footer:  page total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400"/>
              <a:t>Report footer:  report total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Graphs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219200"/>
            <a:ext cx="6934200" cy="5257800"/>
          </a:xfrm>
          <a:noFill/>
          <a:ln/>
        </p:spPr>
        <p:txBody>
          <a:bodyPr lIns="92075" tIns="46038" rIns="92075" bIns="46038"/>
          <a:lstStyle/>
          <a:p>
            <a:pPr marL="342900" indent="-34290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Separate query.</a:t>
            </a:r>
          </a:p>
          <a:p>
            <a:pPr marL="342900" indent="-34290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Detail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Locate in detail or group footer section.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Avoid aggregation and groups in query.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Include column that links to detail query in report.</a:t>
            </a:r>
          </a:p>
          <a:p>
            <a:pPr marL="342900" indent="-34290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Subtotals and totals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Typically located in report footer or header.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Compare group totals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Relies on </a:t>
            </a:r>
            <a:r>
              <a:rPr lang="en-US" sz="2200" i="1"/>
              <a:t>Group By</a:t>
            </a:r>
            <a:r>
              <a:rPr lang="en-US" sz="2200"/>
              <a:t> and aggregation.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2200"/>
              <a:t>Be sure query groups match report groups.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Graph for Group</a:t>
            </a:r>
          </a:p>
        </p:txBody>
      </p:sp>
      <p:pic>
        <p:nvPicPr>
          <p:cNvPr id="10813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647700" y="901700"/>
            <a:ext cx="7848600" cy="5956300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Using the Access Report Wizard</a:t>
            </a:r>
          </a:p>
        </p:txBody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/>
              <a:t>Starting the Wizard</a:t>
            </a:r>
          </a:p>
          <a:p>
            <a:pPr marL="342900" indent="-342900"/>
            <a:r>
              <a:rPr lang="en-US"/>
              <a:t>Choosing Fields</a:t>
            </a:r>
          </a:p>
          <a:p>
            <a:pPr marL="342900" indent="-342900"/>
            <a:r>
              <a:rPr lang="en-US"/>
              <a:t>Choosing a Basic Format</a:t>
            </a:r>
          </a:p>
          <a:p>
            <a:pPr marL="342900" indent="-342900"/>
            <a:r>
              <a:rPr lang="en-US"/>
              <a:t>Defining Groups</a:t>
            </a:r>
          </a:p>
          <a:p>
            <a:pPr marL="342900" indent="-342900"/>
            <a:r>
              <a:rPr lang="en-US"/>
              <a:t>Sorting</a:t>
            </a:r>
          </a:p>
          <a:p>
            <a:pPr marL="342900" indent="-342900"/>
            <a:r>
              <a:rPr lang="en-US"/>
              <a:t>Group Statistics</a:t>
            </a:r>
          </a:p>
          <a:p>
            <a:pPr marL="342900" indent="-342900"/>
            <a:r>
              <a:rPr lang="en-US"/>
              <a:t>Choosing a Print Layout</a:t>
            </a:r>
          </a:p>
          <a:p>
            <a:pPr marL="342900" indent="-342900"/>
            <a:r>
              <a:rPr lang="en-US"/>
              <a:t>Embellishing the Appearance</a:t>
            </a:r>
          </a:p>
          <a:p>
            <a:pPr marL="342900" indent="-342900"/>
            <a:r>
              <a:rPr lang="en-US"/>
              <a:t>Adding a Report Title</a:t>
            </a:r>
          </a:p>
          <a:p>
            <a:pPr marL="342900" indent="-342900"/>
            <a:r>
              <a:rPr lang="en-US"/>
              <a:t>Default Report Layout</a:t>
            </a:r>
          </a:p>
          <a:p>
            <a:pPr marL="342900" indent="-342900"/>
            <a:r>
              <a:rPr lang="en-US"/>
              <a:t>Previewing the Print Job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the Wizard</a:t>
            </a:r>
          </a:p>
        </p:txBody>
      </p:sp>
      <p:pic>
        <p:nvPicPr>
          <p:cNvPr id="10854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081088"/>
            <a:ext cx="6858000" cy="5776912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Choosing Fields</a:t>
            </a:r>
          </a:p>
        </p:txBody>
      </p:sp>
      <p:grpSp>
        <p:nvGrpSpPr>
          <p:cNvPr id="1087491" name="Group 3"/>
          <p:cNvGrpSpPr>
            <a:grpSpLocks/>
          </p:cNvGrpSpPr>
          <p:nvPr/>
        </p:nvGrpSpPr>
        <p:grpSpPr bwMode="auto">
          <a:xfrm>
            <a:off x="0" y="1077913"/>
            <a:ext cx="7696200" cy="5780087"/>
            <a:chOff x="-3552" y="339"/>
            <a:chExt cx="4848" cy="3641"/>
          </a:xfrm>
        </p:grpSpPr>
        <p:grpSp>
          <p:nvGrpSpPr>
            <p:cNvPr id="1087492" name="Group 4"/>
            <p:cNvGrpSpPr>
              <a:grpSpLocks/>
            </p:cNvGrpSpPr>
            <p:nvPr/>
          </p:nvGrpSpPr>
          <p:grpSpPr bwMode="auto">
            <a:xfrm>
              <a:off x="-3552" y="339"/>
              <a:ext cx="4848" cy="3641"/>
              <a:chOff x="-3552" y="339"/>
              <a:chExt cx="4848" cy="3641"/>
            </a:xfrm>
          </p:grpSpPr>
          <p:pic>
            <p:nvPicPr>
              <p:cNvPr id="1087493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3552" y="339"/>
                <a:ext cx="4848" cy="3641"/>
              </a:xfrm>
              <a:prstGeom prst="rect">
                <a:avLst/>
              </a:prstGeom>
              <a:noFill/>
              <a:ln w="76200">
                <a:noFill/>
                <a:miter lim="800000"/>
                <a:headEnd type="none" w="sm" len="sm"/>
                <a:tailEnd type="none" w="sm" len="sm"/>
              </a:ln>
              <a:effectLst/>
            </p:spPr>
          </p:pic>
          <p:sp>
            <p:nvSpPr>
              <p:cNvPr id="1087494" name="Line 6"/>
              <p:cNvSpPr>
                <a:spLocks noChangeShapeType="1"/>
              </p:cNvSpPr>
              <p:nvPr/>
            </p:nvSpPr>
            <p:spPr bwMode="auto">
              <a:xfrm flipH="1" flipV="1">
                <a:off x="-2688" y="2448"/>
                <a:ext cx="144" cy="144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87495" name="Oval 7"/>
              <p:cNvSpPr>
                <a:spLocks noChangeArrowheads="1"/>
              </p:cNvSpPr>
              <p:nvPr/>
            </p:nvSpPr>
            <p:spPr bwMode="auto">
              <a:xfrm>
                <a:off x="-1680" y="2208"/>
                <a:ext cx="480" cy="240"/>
              </a:xfrm>
              <a:prstGeom prst="ellipse">
                <a:avLst/>
              </a:prstGeom>
              <a:noFill/>
              <a:ln w="76200" algn="ctr">
                <a:solidFill>
                  <a:srgbClr val="009900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pic>
          <p:nvPicPr>
            <p:cNvPr id="1087496" name="Picture 8"/>
            <p:cNvPicPr>
              <a:picLocks noChangeAspect="1" noChangeArrowheads="1"/>
            </p:cNvPicPr>
            <p:nvPr/>
          </p:nvPicPr>
          <p:blipFill>
            <a:blip r:embed="rId4"/>
            <a:srcRect l="296" t="22099" r="-1718" b="-552"/>
            <a:stretch>
              <a:fillRect/>
            </a:stretch>
          </p:blipFill>
          <p:spPr bwMode="auto">
            <a:xfrm>
              <a:off x="-3389" y="2233"/>
              <a:ext cx="1712" cy="14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8749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3900" y="1077913"/>
            <a:ext cx="7696200" cy="578008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108749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47800" y="1077913"/>
            <a:ext cx="7696200" cy="578008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087499" name="Oval 11"/>
          <p:cNvSpPr>
            <a:spLocks noChangeArrowheads="1"/>
          </p:cNvSpPr>
          <p:nvPr/>
        </p:nvSpPr>
        <p:spPr bwMode="auto">
          <a:xfrm>
            <a:off x="2057400" y="3124200"/>
            <a:ext cx="685800" cy="457200"/>
          </a:xfrm>
          <a:prstGeom prst="ellipse">
            <a:avLst/>
          </a:prstGeom>
          <a:noFill/>
          <a:ln w="76200" algn="ctr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749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838200"/>
          </a:xfrm>
        </p:spPr>
        <p:txBody>
          <a:bodyPr/>
          <a:lstStyle/>
          <a:p>
            <a:r>
              <a:rPr lang="en-US"/>
              <a:t>Choosing a Basic Format</a:t>
            </a:r>
          </a:p>
        </p:txBody>
      </p:sp>
      <p:pic>
        <p:nvPicPr>
          <p:cNvPr id="10895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20763"/>
            <a:ext cx="7772400" cy="583723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</p:spPr>
        <p:txBody>
          <a:bodyPr/>
          <a:lstStyle/>
          <a:p>
            <a:r>
              <a:rPr lang="en-US"/>
              <a:t>Defining Groups</a:t>
            </a:r>
          </a:p>
        </p:txBody>
      </p:sp>
      <p:pic>
        <p:nvPicPr>
          <p:cNvPr id="10915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20763"/>
            <a:ext cx="7772400" cy="583723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838200"/>
          </a:xfrm>
        </p:spPr>
        <p:txBody>
          <a:bodyPr/>
          <a:lstStyle/>
          <a:p>
            <a:r>
              <a:rPr lang="en-US"/>
              <a:t>Sorting</a:t>
            </a:r>
          </a:p>
        </p:txBody>
      </p:sp>
      <p:pic>
        <p:nvPicPr>
          <p:cNvPr id="109363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" y="1077913"/>
            <a:ext cx="7696200" cy="578008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  <p:grpSp>
        <p:nvGrpSpPr>
          <p:cNvPr id="1093636" name="Group 4"/>
          <p:cNvGrpSpPr>
            <a:grpSpLocks/>
          </p:cNvGrpSpPr>
          <p:nvPr/>
        </p:nvGrpSpPr>
        <p:grpSpPr bwMode="auto">
          <a:xfrm>
            <a:off x="723900" y="1077913"/>
            <a:ext cx="7696200" cy="5780087"/>
            <a:chOff x="456" y="679"/>
            <a:chExt cx="4848" cy="3641"/>
          </a:xfrm>
        </p:grpSpPr>
        <p:pic>
          <p:nvPicPr>
            <p:cNvPr id="109363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6" y="679"/>
              <a:ext cx="4848" cy="3641"/>
            </a:xfrm>
            <a:prstGeom prst="rect">
              <a:avLst/>
            </a:prstGeom>
            <a:noFill/>
            <a:ln w="76200">
              <a:noFill/>
              <a:miter lim="800000"/>
              <a:headEnd type="none" w="sm" len="sm"/>
              <a:tailEnd type="none" w="sm" len="sm"/>
            </a:ln>
            <a:effectLst/>
          </p:spPr>
        </p:pic>
        <p:sp>
          <p:nvSpPr>
            <p:cNvPr id="1093638" name="Oval 6"/>
            <p:cNvSpPr>
              <a:spLocks noChangeArrowheads="1"/>
            </p:cNvSpPr>
            <p:nvPr/>
          </p:nvSpPr>
          <p:spPr bwMode="auto">
            <a:xfrm>
              <a:off x="2544" y="3120"/>
              <a:ext cx="1440" cy="480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1169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Report Design</a:t>
            </a:r>
          </a:p>
          <a:p>
            <a:pPr lvl="1"/>
            <a:r>
              <a:rPr lang="en-US"/>
              <a:t>Terminology</a:t>
            </a:r>
          </a:p>
          <a:p>
            <a:pPr lvl="1"/>
            <a:r>
              <a:rPr lang="en-US"/>
              <a:t>Types</a:t>
            </a:r>
          </a:p>
          <a:p>
            <a:pPr lvl="1"/>
            <a:r>
              <a:rPr lang="en-US"/>
              <a:t>Layout</a:t>
            </a:r>
          </a:p>
          <a:p>
            <a:pPr lvl="1"/>
            <a:r>
              <a:rPr lang="en-US"/>
              <a:t>Computations</a:t>
            </a:r>
          </a:p>
          <a:p>
            <a:pPr lvl="1"/>
            <a:r>
              <a:rPr lang="en-US"/>
              <a:t>Wizard</a:t>
            </a:r>
          </a:p>
        </p:txBody>
      </p:sp>
      <p:sp>
        <p:nvSpPr>
          <p:cNvPr id="1169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400"/>
              <a:t>Applications</a:t>
            </a:r>
          </a:p>
          <a:p>
            <a:pPr lvl="1"/>
            <a:r>
              <a:rPr lang="en-US"/>
              <a:t>Design</a:t>
            </a:r>
          </a:p>
          <a:p>
            <a:pPr lvl="1"/>
            <a:r>
              <a:rPr lang="en-US"/>
              <a:t>Organization</a:t>
            </a:r>
          </a:p>
          <a:p>
            <a:pPr lvl="1"/>
            <a:r>
              <a:rPr lang="en-US"/>
              <a:t>Structure</a:t>
            </a:r>
          </a:p>
          <a:p>
            <a:pPr lvl="1"/>
            <a:r>
              <a:rPr lang="en-US"/>
              <a:t>Custom Menus</a:t>
            </a:r>
          </a:p>
          <a:p>
            <a:pPr lvl="1"/>
            <a:r>
              <a:rPr lang="en-US"/>
              <a:t>Help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sp>
        <p:nvSpPr>
          <p:cNvPr id="1169413" name="Text Box 5"/>
          <p:cNvSpPr txBox="1">
            <a:spLocks noChangeArrowheads="1"/>
          </p:cNvSpPr>
          <p:nvPr/>
        </p:nvSpPr>
        <p:spPr bwMode="auto">
          <a:xfrm>
            <a:off x="493713" y="4811713"/>
            <a:ext cx="8272462" cy="701675"/>
          </a:xfrm>
          <a:prstGeom prst="rect">
            <a:avLst/>
          </a:prstGeom>
          <a:solidFill>
            <a:srgbClr val="FFCC66"/>
          </a:solidFill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In the words of the </a:t>
            </a:r>
            <a:r>
              <a:rPr lang="en-US" i="1"/>
              <a:t>Hitchhiker’s Guide to the Galaxy</a:t>
            </a:r>
            <a:r>
              <a:rPr lang="en-US"/>
              <a:t>, </a:t>
            </a:r>
            <a:r>
              <a:rPr lang="en-US">
                <a:solidFill>
                  <a:srgbClr val="CC0000"/>
                </a:solidFill>
              </a:rPr>
              <a:t>DON’T PANIC</a:t>
            </a:r>
            <a:r>
              <a:rPr lang="en-US"/>
              <a:t>.</a:t>
            </a:r>
          </a:p>
          <a:p>
            <a:pPr algn="l"/>
            <a:r>
              <a:rPr lang="en-US"/>
              <a:t>Although there are 51 slides, many of them are simply illustrations.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</p:spPr>
        <p:txBody>
          <a:bodyPr/>
          <a:lstStyle/>
          <a:p>
            <a:r>
              <a:rPr lang="en-US"/>
              <a:t>Group Statistics</a:t>
            </a:r>
          </a:p>
        </p:txBody>
      </p:sp>
      <p:pic>
        <p:nvPicPr>
          <p:cNvPr id="10956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20763"/>
            <a:ext cx="7772400" cy="583723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914400"/>
          </a:xfrm>
        </p:spPr>
        <p:txBody>
          <a:bodyPr/>
          <a:lstStyle/>
          <a:p>
            <a:r>
              <a:rPr lang="en-US"/>
              <a:t>Choosing a Print Layout</a:t>
            </a:r>
          </a:p>
        </p:txBody>
      </p:sp>
      <p:pic>
        <p:nvPicPr>
          <p:cNvPr id="109773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077913"/>
            <a:ext cx="7696200" cy="578008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838200"/>
          </a:xfrm>
        </p:spPr>
        <p:txBody>
          <a:bodyPr/>
          <a:lstStyle/>
          <a:p>
            <a:r>
              <a:rPr lang="en-US"/>
              <a:t>Embellishing the Appearance</a:t>
            </a:r>
          </a:p>
        </p:txBody>
      </p:sp>
      <p:pic>
        <p:nvPicPr>
          <p:cNvPr id="10997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3900" y="1077913"/>
            <a:ext cx="7696200" cy="578008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</p:spPr>
        <p:txBody>
          <a:bodyPr/>
          <a:lstStyle/>
          <a:p>
            <a:r>
              <a:rPr lang="en-US"/>
              <a:t>Adding a Report Title</a:t>
            </a:r>
          </a:p>
        </p:txBody>
      </p:sp>
      <p:pic>
        <p:nvPicPr>
          <p:cNvPr id="11018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20763"/>
            <a:ext cx="7772400" cy="5837237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762000"/>
          </a:xfrm>
        </p:spPr>
        <p:txBody>
          <a:bodyPr/>
          <a:lstStyle/>
          <a:p>
            <a:r>
              <a:rPr lang="en-US"/>
              <a:t>Default Report Layout</a:t>
            </a:r>
          </a:p>
        </p:txBody>
      </p:sp>
      <p:pic>
        <p:nvPicPr>
          <p:cNvPr id="1103875" name="Picture 3"/>
          <p:cNvPicPr>
            <a:picLocks noChangeAspect="1" noChangeArrowheads="1"/>
          </p:cNvPicPr>
          <p:nvPr/>
        </p:nvPicPr>
        <p:blipFill>
          <a:blip r:embed="rId3"/>
          <a:srcRect t="21725"/>
          <a:stretch>
            <a:fillRect/>
          </a:stretch>
        </p:blipFill>
        <p:spPr bwMode="auto">
          <a:xfrm>
            <a:off x="0" y="1143000"/>
            <a:ext cx="9144000" cy="5532438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685800"/>
          </a:xfrm>
        </p:spPr>
        <p:txBody>
          <a:bodyPr/>
          <a:lstStyle/>
          <a:p>
            <a:r>
              <a:rPr lang="en-US"/>
              <a:t>Previewing the Print Job</a:t>
            </a:r>
          </a:p>
        </p:txBody>
      </p:sp>
      <p:pic>
        <p:nvPicPr>
          <p:cNvPr id="1105923" name="Picture 3"/>
          <p:cNvPicPr>
            <a:picLocks noChangeAspect="1" noChangeArrowheads="1"/>
          </p:cNvPicPr>
          <p:nvPr/>
        </p:nvPicPr>
        <p:blipFill>
          <a:blip r:embed="rId3"/>
          <a:srcRect r="17509" b="20207"/>
          <a:stretch>
            <a:fillRect/>
          </a:stretch>
        </p:blipFill>
        <p:spPr bwMode="auto">
          <a:xfrm>
            <a:off x="533400" y="990600"/>
            <a:ext cx="8077200" cy="5867400"/>
          </a:xfrm>
          <a:prstGeom prst="rect">
            <a:avLst/>
          </a:prstGeom>
          <a:noFill/>
          <a:ln w="762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ChangeArrowheads="1"/>
          </p:cNvSpPr>
          <p:nvPr/>
        </p:nvSpPr>
        <p:spPr bwMode="auto">
          <a:xfrm>
            <a:off x="6330950" y="1301750"/>
            <a:ext cx="825500" cy="12065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 sz="1200" b="0">
                <a:solidFill>
                  <a:schemeClr val="bg2"/>
                </a:solidFill>
              </a:rPr>
              <a:t>Customer</a:t>
            </a:r>
          </a:p>
          <a:p>
            <a:r>
              <a:rPr lang="en-US" sz="1200" b="0">
                <a:solidFill>
                  <a:schemeClr val="bg2"/>
                </a:solidFill>
              </a:rPr>
              <a:t> Report</a:t>
            </a:r>
          </a:p>
          <a:p>
            <a:endParaRPr lang="en-US" sz="1200" b="0">
              <a:solidFill>
                <a:schemeClr val="bg2"/>
              </a:solidFill>
            </a:endParaRPr>
          </a:p>
        </p:txBody>
      </p:sp>
      <p:grpSp>
        <p:nvGrpSpPr>
          <p:cNvPr id="1107971" name="Group 3"/>
          <p:cNvGrpSpPr>
            <a:grpSpLocks/>
          </p:cNvGrpSpPr>
          <p:nvPr/>
        </p:nvGrpSpPr>
        <p:grpSpPr bwMode="auto">
          <a:xfrm>
            <a:off x="5111750" y="1835150"/>
            <a:ext cx="1282700" cy="1054100"/>
            <a:chOff x="3220" y="1156"/>
            <a:chExt cx="808" cy="664"/>
          </a:xfrm>
        </p:grpSpPr>
        <p:sp>
          <p:nvSpPr>
            <p:cNvPr id="1107972" name="Rectangle 4"/>
            <p:cNvSpPr>
              <a:spLocks noChangeArrowheads="1"/>
            </p:cNvSpPr>
            <p:nvPr/>
          </p:nvSpPr>
          <p:spPr bwMode="auto">
            <a:xfrm>
              <a:off x="3220" y="1156"/>
              <a:ext cx="808" cy="664"/>
            </a:xfrm>
            <a:prstGeom prst="rect">
              <a:avLst/>
            </a:prstGeom>
            <a:solidFill>
              <a:srgbClr val="009966"/>
            </a:solidFill>
            <a:ln w="12700">
              <a:solidFill>
                <a:srgbClr val="00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3" name="Rectangle 5"/>
            <p:cNvSpPr>
              <a:spLocks noChangeArrowheads="1"/>
            </p:cNvSpPr>
            <p:nvPr/>
          </p:nvSpPr>
          <p:spPr bwMode="auto">
            <a:xfrm>
              <a:off x="3220" y="1156"/>
              <a:ext cx="808" cy="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/>
              <a:r>
                <a:rPr lang="en-US" sz="1200">
                  <a:solidFill>
                    <a:schemeClr val="folHlink"/>
                  </a:solidFill>
                </a:rPr>
                <a:t>File Edit Help</a:t>
              </a:r>
              <a:r>
                <a:rPr lang="en-US" sz="1200" b="0">
                  <a:solidFill>
                    <a:schemeClr val="folHlink"/>
                  </a:solidFill>
                </a:rPr>
                <a:t> </a:t>
              </a:r>
            </a:p>
          </p:txBody>
        </p:sp>
        <p:sp>
          <p:nvSpPr>
            <p:cNvPr id="1107974" name="Rectangle 6"/>
            <p:cNvSpPr>
              <a:spLocks noChangeArrowheads="1"/>
            </p:cNvSpPr>
            <p:nvPr/>
          </p:nvSpPr>
          <p:spPr bwMode="auto">
            <a:xfrm>
              <a:off x="3220" y="1300"/>
              <a:ext cx="808" cy="88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5" name="Rectangle 7"/>
            <p:cNvSpPr>
              <a:spLocks noChangeArrowheads="1"/>
            </p:cNvSpPr>
            <p:nvPr/>
          </p:nvSpPr>
          <p:spPr bwMode="auto">
            <a:xfrm>
              <a:off x="3268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6" name="Rectangle 8"/>
            <p:cNvSpPr>
              <a:spLocks noChangeArrowheads="1"/>
            </p:cNvSpPr>
            <p:nvPr/>
          </p:nvSpPr>
          <p:spPr bwMode="auto">
            <a:xfrm>
              <a:off x="3364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7" name="Rectangle 9"/>
            <p:cNvSpPr>
              <a:spLocks noChangeArrowheads="1"/>
            </p:cNvSpPr>
            <p:nvPr/>
          </p:nvSpPr>
          <p:spPr bwMode="auto">
            <a:xfrm>
              <a:off x="3460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8" name="Rectangle 10"/>
            <p:cNvSpPr>
              <a:spLocks noChangeArrowheads="1"/>
            </p:cNvSpPr>
            <p:nvPr/>
          </p:nvSpPr>
          <p:spPr bwMode="auto">
            <a:xfrm>
              <a:off x="3556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79" name="Rectangle 11"/>
            <p:cNvSpPr>
              <a:spLocks noChangeArrowheads="1"/>
            </p:cNvSpPr>
            <p:nvPr/>
          </p:nvSpPr>
          <p:spPr bwMode="auto">
            <a:xfrm>
              <a:off x="3652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0" name="Rectangle 12"/>
            <p:cNvSpPr>
              <a:spLocks noChangeArrowheads="1"/>
            </p:cNvSpPr>
            <p:nvPr/>
          </p:nvSpPr>
          <p:spPr bwMode="auto">
            <a:xfrm>
              <a:off x="3748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7981" name="Group 13"/>
          <p:cNvGrpSpPr>
            <a:grpSpLocks/>
          </p:cNvGrpSpPr>
          <p:nvPr/>
        </p:nvGrpSpPr>
        <p:grpSpPr bwMode="auto">
          <a:xfrm>
            <a:off x="7397750" y="1835150"/>
            <a:ext cx="1282700" cy="1054100"/>
            <a:chOff x="4660" y="1156"/>
            <a:chExt cx="808" cy="664"/>
          </a:xfrm>
        </p:grpSpPr>
        <p:sp>
          <p:nvSpPr>
            <p:cNvPr id="1107982" name="Rectangle 14"/>
            <p:cNvSpPr>
              <a:spLocks noChangeArrowheads="1"/>
            </p:cNvSpPr>
            <p:nvPr/>
          </p:nvSpPr>
          <p:spPr bwMode="auto">
            <a:xfrm>
              <a:off x="4660" y="1156"/>
              <a:ext cx="808" cy="664"/>
            </a:xfrm>
            <a:prstGeom prst="rect">
              <a:avLst/>
            </a:prstGeom>
            <a:solidFill>
              <a:srgbClr val="008080"/>
            </a:solidFill>
            <a:ln w="12700">
              <a:solidFill>
                <a:srgbClr val="00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3" name="Rectangle 15"/>
            <p:cNvSpPr>
              <a:spLocks noChangeArrowheads="1"/>
            </p:cNvSpPr>
            <p:nvPr/>
          </p:nvSpPr>
          <p:spPr bwMode="auto">
            <a:xfrm>
              <a:off x="4660" y="1156"/>
              <a:ext cx="808" cy="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/>
              <a:r>
                <a:rPr lang="en-US" sz="1200">
                  <a:solidFill>
                    <a:schemeClr val="folHlink"/>
                  </a:solidFill>
                </a:rPr>
                <a:t>File Edit Help</a:t>
              </a:r>
              <a:r>
                <a:rPr lang="en-US" sz="1200" b="0">
                  <a:solidFill>
                    <a:schemeClr val="folHlink"/>
                  </a:solidFill>
                </a:rPr>
                <a:t> </a:t>
              </a:r>
            </a:p>
          </p:txBody>
        </p:sp>
        <p:sp>
          <p:nvSpPr>
            <p:cNvPr id="1107984" name="Rectangle 16"/>
            <p:cNvSpPr>
              <a:spLocks noChangeArrowheads="1"/>
            </p:cNvSpPr>
            <p:nvPr/>
          </p:nvSpPr>
          <p:spPr bwMode="auto">
            <a:xfrm>
              <a:off x="4660" y="1300"/>
              <a:ext cx="808" cy="88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5" name="Rectangle 17"/>
            <p:cNvSpPr>
              <a:spLocks noChangeArrowheads="1"/>
            </p:cNvSpPr>
            <p:nvPr/>
          </p:nvSpPr>
          <p:spPr bwMode="auto">
            <a:xfrm>
              <a:off x="4708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6" name="Rectangle 18"/>
            <p:cNvSpPr>
              <a:spLocks noChangeArrowheads="1"/>
            </p:cNvSpPr>
            <p:nvPr/>
          </p:nvSpPr>
          <p:spPr bwMode="auto">
            <a:xfrm>
              <a:off x="4804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7" name="Rectangle 19"/>
            <p:cNvSpPr>
              <a:spLocks noChangeArrowheads="1"/>
            </p:cNvSpPr>
            <p:nvPr/>
          </p:nvSpPr>
          <p:spPr bwMode="auto">
            <a:xfrm>
              <a:off x="4900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8" name="Rectangle 20"/>
            <p:cNvSpPr>
              <a:spLocks noChangeArrowheads="1"/>
            </p:cNvSpPr>
            <p:nvPr/>
          </p:nvSpPr>
          <p:spPr bwMode="auto">
            <a:xfrm>
              <a:off x="4996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89" name="Rectangle 21"/>
            <p:cNvSpPr>
              <a:spLocks noChangeArrowheads="1"/>
            </p:cNvSpPr>
            <p:nvPr/>
          </p:nvSpPr>
          <p:spPr bwMode="auto">
            <a:xfrm>
              <a:off x="5092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90" name="Rectangle 22"/>
            <p:cNvSpPr>
              <a:spLocks noChangeArrowheads="1"/>
            </p:cNvSpPr>
            <p:nvPr/>
          </p:nvSpPr>
          <p:spPr bwMode="auto">
            <a:xfrm>
              <a:off x="5188" y="1300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7991" name="Rectangle 2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Application Features</a:t>
            </a:r>
          </a:p>
        </p:txBody>
      </p:sp>
      <p:sp>
        <p:nvSpPr>
          <p:cNvPr id="1107992" name="Rectangle 2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3511550" cy="4648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Application organization</a:t>
            </a:r>
          </a:p>
          <a:p>
            <a:pPr marL="342900" indent="-342900"/>
            <a:r>
              <a:rPr lang="en-US" sz="2000"/>
              <a:t>Menu</a:t>
            </a:r>
          </a:p>
          <a:p>
            <a:pPr marL="342900" indent="-342900"/>
            <a:r>
              <a:rPr lang="en-US" sz="2000"/>
              <a:t>Toolbar</a:t>
            </a:r>
          </a:p>
          <a:p>
            <a:pPr marL="342900" indent="-342900"/>
            <a:r>
              <a:rPr lang="en-US" sz="2000"/>
              <a:t>Help</a:t>
            </a:r>
          </a:p>
          <a:p>
            <a:pPr marL="342900" indent="-342900"/>
            <a:r>
              <a:rPr lang="en-US" sz="2000"/>
              <a:t>Transactions</a:t>
            </a:r>
          </a:p>
          <a:p>
            <a:pPr marL="342900" indent="-342900"/>
            <a:r>
              <a:rPr lang="en-US" sz="2000"/>
              <a:t>Improving forms</a:t>
            </a:r>
          </a:p>
          <a:p>
            <a:pPr marL="342900" indent="-342900"/>
            <a:r>
              <a:rPr lang="en-US" sz="2000"/>
              <a:t>Customized reports</a:t>
            </a:r>
          </a:p>
          <a:p>
            <a:pPr marL="342900" indent="-342900"/>
            <a:r>
              <a:rPr lang="en-US" sz="2000"/>
              <a:t>Distributing Applications</a:t>
            </a:r>
          </a:p>
        </p:txBody>
      </p:sp>
      <p:sp>
        <p:nvSpPr>
          <p:cNvPr id="1107993" name="Rectangle 25"/>
          <p:cNvSpPr>
            <a:spLocks noChangeArrowheads="1"/>
          </p:cNvSpPr>
          <p:nvPr/>
        </p:nvSpPr>
        <p:spPr bwMode="auto">
          <a:xfrm>
            <a:off x="7778750" y="2597150"/>
            <a:ext cx="825500" cy="1206500"/>
          </a:xfrm>
          <a:prstGeom prst="rect">
            <a:avLst/>
          </a:prstGeom>
          <a:solidFill>
            <a:srgbClr val="FFFFCC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r>
              <a:rPr lang="en-US" sz="1200" b="0">
                <a:solidFill>
                  <a:schemeClr val="bg2"/>
                </a:solidFill>
              </a:rPr>
              <a:t>Sales</a:t>
            </a:r>
          </a:p>
          <a:p>
            <a:r>
              <a:rPr lang="en-US" sz="1200" b="0">
                <a:solidFill>
                  <a:schemeClr val="bg2"/>
                </a:solidFill>
              </a:rPr>
              <a:t> Report</a:t>
            </a:r>
          </a:p>
          <a:p>
            <a:endParaRPr lang="en-US" sz="1200" b="0">
              <a:solidFill>
                <a:schemeClr val="bg2"/>
              </a:solidFill>
            </a:endParaRPr>
          </a:p>
        </p:txBody>
      </p:sp>
      <p:grpSp>
        <p:nvGrpSpPr>
          <p:cNvPr id="1107994" name="Group 26"/>
          <p:cNvGrpSpPr>
            <a:grpSpLocks/>
          </p:cNvGrpSpPr>
          <p:nvPr/>
        </p:nvGrpSpPr>
        <p:grpSpPr bwMode="auto">
          <a:xfrm>
            <a:off x="6635750" y="2292350"/>
            <a:ext cx="1282700" cy="1054100"/>
            <a:chOff x="4180" y="1444"/>
            <a:chExt cx="808" cy="664"/>
          </a:xfrm>
        </p:grpSpPr>
        <p:sp>
          <p:nvSpPr>
            <p:cNvPr id="1107995" name="Rectangle 27"/>
            <p:cNvSpPr>
              <a:spLocks noChangeArrowheads="1"/>
            </p:cNvSpPr>
            <p:nvPr/>
          </p:nvSpPr>
          <p:spPr bwMode="auto">
            <a:xfrm>
              <a:off x="4180" y="1444"/>
              <a:ext cx="808" cy="664"/>
            </a:xfrm>
            <a:prstGeom prst="rect">
              <a:avLst/>
            </a:prstGeom>
            <a:solidFill>
              <a:srgbClr val="339933"/>
            </a:solidFill>
            <a:ln w="12700">
              <a:solidFill>
                <a:srgbClr val="00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96" name="Rectangle 28"/>
            <p:cNvSpPr>
              <a:spLocks noChangeArrowheads="1"/>
            </p:cNvSpPr>
            <p:nvPr/>
          </p:nvSpPr>
          <p:spPr bwMode="auto">
            <a:xfrm>
              <a:off x="4180" y="1444"/>
              <a:ext cx="808" cy="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/>
              <a:r>
                <a:rPr lang="en-US" sz="1200">
                  <a:solidFill>
                    <a:schemeClr val="folHlink"/>
                  </a:solidFill>
                </a:rPr>
                <a:t>File Edit Help</a:t>
              </a:r>
              <a:r>
                <a:rPr lang="en-US" sz="1200" b="0">
                  <a:solidFill>
                    <a:schemeClr val="folHlink"/>
                  </a:solidFill>
                </a:rPr>
                <a:t> </a:t>
              </a:r>
            </a:p>
          </p:txBody>
        </p:sp>
        <p:sp>
          <p:nvSpPr>
            <p:cNvPr id="1107997" name="Rectangle 29"/>
            <p:cNvSpPr>
              <a:spLocks noChangeArrowheads="1"/>
            </p:cNvSpPr>
            <p:nvPr/>
          </p:nvSpPr>
          <p:spPr bwMode="auto">
            <a:xfrm>
              <a:off x="4180" y="1588"/>
              <a:ext cx="808" cy="88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98" name="Rectangle 30"/>
            <p:cNvSpPr>
              <a:spLocks noChangeArrowheads="1"/>
            </p:cNvSpPr>
            <p:nvPr/>
          </p:nvSpPr>
          <p:spPr bwMode="auto">
            <a:xfrm>
              <a:off x="4228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999" name="Rectangle 31"/>
            <p:cNvSpPr>
              <a:spLocks noChangeArrowheads="1"/>
            </p:cNvSpPr>
            <p:nvPr/>
          </p:nvSpPr>
          <p:spPr bwMode="auto">
            <a:xfrm>
              <a:off x="4324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0" name="Rectangle 32"/>
            <p:cNvSpPr>
              <a:spLocks noChangeArrowheads="1"/>
            </p:cNvSpPr>
            <p:nvPr/>
          </p:nvSpPr>
          <p:spPr bwMode="auto">
            <a:xfrm>
              <a:off x="4420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1" name="Rectangle 33"/>
            <p:cNvSpPr>
              <a:spLocks noChangeArrowheads="1"/>
            </p:cNvSpPr>
            <p:nvPr/>
          </p:nvSpPr>
          <p:spPr bwMode="auto">
            <a:xfrm>
              <a:off x="4516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2" name="Rectangle 34"/>
            <p:cNvSpPr>
              <a:spLocks noChangeArrowheads="1"/>
            </p:cNvSpPr>
            <p:nvPr/>
          </p:nvSpPr>
          <p:spPr bwMode="auto">
            <a:xfrm>
              <a:off x="4612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3" name="Rectangle 35"/>
            <p:cNvSpPr>
              <a:spLocks noChangeArrowheads="1"/>
            </p:cNvSpPr>
            <p:nvPr/>
          </p:nvSpPr>
          <p:spPr bwMode="auto">
            <a:xfrm>
              <a:off x="4708" y="1588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8004" name="Group 36"/>
          <p:cNvGrpSpPr>
            <a:grpSpLocks/>
          </p:cNvGrpSpPr>
          <p:nvPr/>
        </p:nvGrpSpPr>
        <p:grpSpPr bwMode="auto">
          <a:xfrm>
            <a:off x="5568950" y="2368550"/>
            <a:ext cx="1282700" cy="1054100"/>
            <a:chOff x="3508" y="1492"/>
            <a:chExt cx="808" cy="664"/>
          </a:xfrm>
        </p:grpSpPr>
        <p:sp>
          <p:nvSpPr>
            <p:cNvPr id="1108005" name="Rectangle 37"/>
            <p:cNvSpPr>
              <a:spLocks noChangeArrowheads="1"/>
            </p:cNvSpPr>
            <p:nvPr/>
          </p:nvSpPr>
          <p:spPr bwMode="auto">
            <a:xfrm>
              <a:off x="3508" y="1492"/>
              <a:ext cx="808" cy="664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rgbClr val="0099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6" name="Rectangle 38"/>
            <p:cNvSpPr>
              <a:spLocks noChangeArrowheads="1"/>
            </p:cNvSpPr>
            <p:nvPr/>
          </p:nvSpPr>
          <p:spPr bwMode="auto">
            <a:xfrm>
              <a:off x="3508" y="1492"/>
              <a:ext cx="808" cy="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l"/>
              <a:r>
                <a:rPr lang="en-US" sz="1200">
                  <a:solidFill>
                    <a:schemeClr val="folHlink"/>
                  </a:solidFill>
                </a:rPr>
                <a:t>File Edit Help</a:t>
              </a:r>
              <a:r>
                <a:rPr lang="en-US" sz="1200" b="0">
                  <a:solidFill>
                    <a:schemeClr val="folHlink"/>
                  </a:solidFill>
                </a:rPr>
                <a:t> </a:t>
              </a:r>
            </a:p>
          </p:txBody>
        </p:sp>
        <p:sp>
          <p:nvSpPr>
            <p:cNvPr id="1108007" name="Rectangle 39"/>
            <p:cNvSpPr>
              <a:spLocks noChangeArrowheads="1"/>
            </p:cNvSpPr>
            <p:nvPr/>
          </p:nvSpPr>
          <p:spPr bwMode="auto">
            <a:xfrm>
              <a:off x="3508" y="1636"/>
              <a:ext cx="808" cy="88"/>
            </a:xfrm>
            <a:prstGeom prst="rect">
              <a:avLst/>
            </a:prstGeom>
            <a:solidFill>
              <a:srgbClr val="CBCBCB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8" name="Rectangle 40"/>
            <p:cNvSpPr>
              <a:spLocks noChangeArrowheads="1"/>
            </p:cNvSpPr>
            <p:nvPr/>
          </p:nvSpPr>
          <p:spPr bwMode="auto">
            <a:xfrm>
              <a:off x="3556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09" name="Rectangle 41"/>
            <p:cNvSpPr>
              <a:spLocks noChangeArrowheads="1"/>
            </p:cNvSpPr>
            <p:nvPr/>
          </p:nvSpPr>
          <p:spPr bwMode="auto">
            <a:xfrm>
              <a:off x="3652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10" name="Rectangle 42"/>
            <p:cNvSpPr>
              <a:spLocks noChangeArrowheads="1"/>
            </p:cNvSpPr>
            <p:nvPr/>
          </p:nvSpPr>
          <p:spPr bwMode="auto">
            <a:xfrm>
              <a:off x="3748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11" name="Rectangle 43"/>
            <p:cNvSpPr>
              <a:spLocks noChangeArrowheads="1"/>
            </p:cNvSpPr>
            <p:nvPr/>
          </p:nvSpPr>
          <p:spPr bwMode="auto">
            <a:xfrm>
              <a:off x="3844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12" name="Rectangle 44"/>
            <p:cNvSpPr>
              <a:spLocks noChangeArrowheads="1"/>
            </p:cNvSpPr>
            <p:nvPr/>
          </p:nvSpPr>
          <p:spPr bwMode="auto">
            <a:xfrm>
              <a:off x="3940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013" name="Rectangle 45"/>
            <p:cNvSpPr>
              <a:spLocks noChangeArrowheads="1"/>
            </p:cNvSpPr>
            <p:nvPr/>
          </p:nvSpPr>
          <p:spPr bwMode="auto">
            <a:xfrm>
              <a:off x="4036" y="1636"/>
              <a:ext cx="40" cy="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8014" name="Rectangle 46"/>
          <p:cNvSpPr>
            <a:spLocks noChangeArrowheads="1"/>
          </p:cNvSpPr>
          <p:nvPr/>
        </p:nvSpPr>
        <p:spPr bwMode="auto">
          <a:xfrm>
            <a:off x="6026150" y="2978150"/>
            <a:ext cx="1587500" cy="673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2075" tIns="46038" rIns="92075" bIns="46038" anchor="ctr"/>
          <a:lstStyle/>
          <a:p>
            <a:r>
              <a:rPr lang="en-US" sz="1800">
                <a:solidFill>
                  <a:srgbClr val="FFFFFF"/>
                </a:solidFill>
              </a:rPr>
              <a:t>Switchboard</a:t>
            </a:r>
          </a:p>
        </p:txBody>
      </p:sp>
      <p:sp>
        <p:nvSpPr>
          <p:cNvPr id="1108015" name="Line 47"/>
          <p:cNvSpPr>
            <a:spLocks noChangeShapeType="1"/>
          </p:cNvSpPr>
          <p:nvPr/>
        </p:nvSpPr>
        <p:spPr bwMode="auto">
          <a:xfrm flipV="1">
            <a:off x="2209800" y="1905000"/>
            <a:ext cx="2895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8016" name="Line 48"/>
          <p:cNvSpPr>
            <a:spLocks noChangeShapeType="1"/>
          </p:cNvSpPr>
          <p:nvPr/>
        </p:nvSpPr>
        <p:spPr bwMode="auto">
          <a:xfrm flipV="1">
            <a:off x="2514600" y="2133600"/>
            <a:ext cx="26670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Application Design</a:t>
            </a:r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7239000" cy="4648200"/>
          </a:xfrm>
        </p:spPr>
        <p:txBody>
          <a:bodyPr/>
          <a:lstStyle/>
          <a:p>
            <a:pPr marL="342900" indent="-342900"/>
            <a:r>
              <a:rPr lang="en-US" sz="2000"/>
              <a:t>Customer Form</a:t>
            </a:r>
          </a:p>
          <a:p>
            <a:pPr marL="342900" indent="-342900"/>
            <a:r>
              <a:rPr lang="en-US" sz="2000"/>
              <a:t>Order Form</a:t>
            </a:r>
          </a:p>
          <a:p>
            <a:pPr marL="342900" indent="-342900"/>
            <a:r>
              <a:rPr lang="en-US" sz="2000"/>
              <a:t>Bad design:</a:t>
            </a:r>
          </a:p>
          <a:p>
            <a:pPr marL="742950" lvl="1" indent="-285750"/>
            <a:r>
              <a:rPr lang="en-US" sz="2000"/>
              <a:t>Enter data twice.</a:t>
            </a:r>
          </a:p>
          <a:p>
            <a:pPr marL="342900" indent="-342900"/>
            <a:r>
              <a:rPr lang="en-US" sz="2000"/>
              <a:t>Poor design:</a:t>
            </a:r>
          </a:p>
          <a:p>
            <a:pPr marL="742950" lvl="1" indent="-285750"/>
            <a:r>
              <a:rPr lang="en-US" sz="2000"/>
              <a:t>Memorize data (ID) on one form to enter on second.</a:t>
            </a:r>
          </a:p>
          <a:p>
            <a:pPr marL="342900" indent="-342900"/>
            <a:r>
              <a:rPr lang="en-US" sz="2000"/>
              <a:t>Better design:</a:t>
            </a:r>
          </a:p>
          <a:p>
            <a:pPr marL="742950" lvl="1" indent="-285750"/>
            <a:r>
              <a:rPr lang="en-US" sz="2000"/>
              <a:t>Automatically transfer data across forms.</a:t>
            </a:r>
          </a:p>
          <a:p>
            <a:pPr marL="342900" indent="-342900"/>
            <a:endParaRPr lang="en-US" sz="2000"/>
          </a:p>
        </p:txBody>
      </p:sp>
      <p:sp>
        <p:nvSpPr>
          <p:cNvPr id="1110020" name="Rectangle 4"/>
          <p:cNvSpPr>
            <a:spLocks noChangeArrowheads="1"/>
          </p:cNvSpPr>
          <p:nvPr/>
        </p:nvSpPr>
        <p:spPr bwMode="auto">
          <a:xfrm>
            <a:off x="5257800" y="1371600"/>
            <a:ext cx="1219200" cy="1295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b="0"/>
              <a:t>Customer</a:t>
            </a:r>
          </a:p>
          <a:p>
            <a:pPr algn="l"/>
            <a:r>
              <a:rPr lang="en-US" sz="1600" b="0"/>
              <a:t>1592</a:t>
            </a:r>
          </a:p>
          <a:p>
            <a:pPr algn="l"/>
            <a:r>
              <a:rPr lang="en-US" sz="1600" b="0"/>
              <a:t>Jane Doe</a:t>
            </a:r>
          </a:p>
          <a:p>
            <a:pPr algn="l"/>
            <a:r>
              <a:rPr lang="en-US" sz="1600" b="0"/>
              <a:t>333 Elm St.</a:t>
            </a:r>
            <a:endParaRPr lang="en-US" b="0"/>
          </a:p>
        </p:txBody>
      </p:sp>
      <p:sp>
        <p:nvSpPr>
          <p:cNvPr id="1110021" name="Rectangle 5"/>
          <p:cNvSpPr>
            <a:spLocks noChangeArrowheads="1"/>
          </p:cNvSpPr>
          <p:nvPr/>
        </p:nvSpPr>
        <p:spPr bwMode="auto">
          <a:xfrm>
            <a:off x="6934200" y="1371600"/>
            <a:ext cx="1600200" cy="15240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l"/>
            <a:r>
              <a:rPr lang="en-US" b="0"/>
              <a:t>Order</a:t>
            </a:r>
          </a:p>
          <a:p>
            <a:pPr algn="l"/>
            <a:r>
              <a:rPr lang="en-US" sz="1600" b="0"/>
              <a:t>Customer:</a:t>
            </a:r>
          </a:p>
          <a:p>
            <a:pPr algn="l"/>
            <a:r>
              <a:rPr lang="en-US" sz="1600" b="0"/>
              <a:t>1592 Jane Doe</a:t>
            </a:r>
          </a:p>
          <a:p>
            <a:pPr algn="l"/>
            <a:r>
              <a:rPr lang="en-US" sz="1600" b="0"/>
              <a:t>333 Elm St.</a:t>
            </a:r>
            <a:endParaRPr lang="en-US" b="0"/>
          </a:p>
        </p:txBody>
      </p:sp>
      <p:sp>
        <p:nvSpPr>
          <p:cNvPr id="1110022" name="Line 6"/>
          <p:cNvSpPr>
            <a:spLocks noChangeShapeType="1"/>
          </p:cNvSpPr>
          <p:nvPr/>
        </p:nvSpPr>
        <p:spPr bwMode="auto">
          <a:xfrm>
            <a:off x="6324600" y="2057400"/>
            <a:ext cx="6858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0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Importance (1)</a:t>
            </a:r>
          </a:p>
        </p:txBody>
      </p:sp>
      <p:sp>
        <p:nvSpPr>
          <p:cNvPr id="11120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95400"/>
            <a:ext cx="3505200" cy="5029200"/>
          </a:xfrm>
        </p:spPr>
        <p:txBody>
          <a:bodyPr/>
          <a:lstStyle/>
          <a:p>
            <a:r>
              <a:rPr lang="en-US" sz="2400"/>
              <a:t>User interface</a:t>
            </a:r>
          </a:p>
          <a:p>
            <a:pPr lvl="1"/>
            <a:r>
              <a:rPr lang="en-US"/>
              <a:t>Make users’ jobs easier.</a:t>
            </a:r>
          </a:p>
          <a:p>
            <a:pPr lvl="1"/>
            <a:r>
              <a:rPr lang="en-US"/>
              <a:t>Tie input forms and reports.</a:t>
            </a:r>
          </a:p>
          <a:p>
            <a:pPr lvl="1"/>
            <a:r>
              <a:rPr lang="en-US"/>
              <a:t>Automate basic tasks</a:t>
            </a:r>
          </a:p>
          <a:p>
            <a:pPr lvl="1"/>
            <a:r>
              <a:rPr lang="en-US"/>
              <a:t>Tie to external data collection devices.</a:t>
            </a:r>
          </a:p>
          <a:p>
            <a:pPr lvl="1"/>
            <a:r>
              <a:rPr lang="en-US"/>
              <a:t>Help system.</a:t>
            </a:r>
          </a:p>
        </p:txBody>
      </p:sp>
      <p:sp>
        <p:nvSpPr>
          <p:cNvPr id="1112072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3505200" cy="5029200"/>
          </a:xfrm>
        </p:spPr>
        <p:txBody>
          <a:bodyPr/>
          <a:lstStyle/>
          <a:p>
            <a:r>
              <a:rPr lang="en-US" sz="2400"/>
              <a:t>Ensure data integrity</a:t>
            </a:r>
          </a:p>
          <a:p>
            <a:pPr lvl="1"/>
            <a:r>
              <a:rPr lang="en-US"/>
              <a:t>Validate data.</a:t>
            </a:r>
          </a:p>
          <a:p>
            <a:pPr lvl="1"/>
            <a:r>
              <a:rPr lang="en-US"/>
              <a:t>Perform computations.</a:t>
            </a:r>
          </a:p>
          <a:p>
            <a:pPr lvl="1"/>
            <a:r>
              <a:rPr lang="en-US"/>
              <a:t>Verify totals.</a:t>
            </a:r>
          </a:p>
          <a:p>
            <a:pPr lvl="1"/>
            <a:r>
              <a:rPr lang="en-US"/>
              <a:t>Control user access.</a:t>
            </a:r>
          </a:p>
          <a:p>
            <a:pPr lvl="1"/>
            <a:r>
              <a:rPr lang="en-US"/>
              <a:t>Maintain related transactions.</a:t>
            </a:r>
          </a:p>
          <a:p>
            <a:pPr lvl="1"/>
            <a:r>
              <a:rPr lang="en-US"/>
              <a:t>Backup and recovery.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Importance (2)</a:t>
            </a:r>
          </a:p>
        </p:txBody>
      </p:sp>
      <p:sp>
        <p:nvSpPr>
          <p:cNvPr id="1161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19200"/>
            <a:ext cx="3505200" cy="502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/>
              <a:t>Decision Support </a:t>
            </a:r>
          </a:p>
          <a:p>
            <a:pPr lvl="1">
              <a:lnSpc>
                <a:spcPct val="100000"/>
              </a:lnSpc>
            </a:pPr>
            <a:r>
              <a:rPr lang="en-US"/>
              <a:t>Monitoring of events.</a:t>
            </a:r>
          </a:p>
          <a:p>
            <a:pPr lvl="1">
              <a:lnSpc>
                <a:spcPct val="100000"/>
              </a:lnSpc>
            </a:pPr>
            <a:r>
              <a:rPr lang="en-US"/>
              <a:t>Analysis, Graphs, Reports.</a:t>
            </a:r>
          </a:p>
          <a:p>
            <a:pPr lvl="1">
              <a:lnSpc>
                <a:spcPct val="100000"/>
              </a:lnSpc>
            </a:pPr>
            <a:r>
              <a:rPr lang="en-US"/>
              <a:t>Statistical analysis and optimization.</a:t>
            </a:r>
          </a:p>
          <a:p>
            <a:pPr lvl="1">
              <a:lnSpc>
                <a:spcPct val="100000"/>
              </a:lnSpc>
            </a:pPr>
            <a:r>
              <a:rPr lang="en-US"/>
              <a:t>Forecasts and simulation.</a:t>
            </a:r>
          </a:p>
          <a:p>
            <a:pPr lvl="1">
              <a:lnSpc>
                <a:spcPct val="100000"/>
              </a:lnSpc>
            </a:pPr>
            <a:r>
              <a:rPr lang="en-US"/>
              <a:t>Linking to other software.</a:t>
            </a:r>
          </a:p>
        </p:txBody>
      </p:sp>
      <p:sp>
        <p:nvSpPr>
          <p:cNvPr id="1161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219200"/>
            <a:ext cx="3505200" cy="5029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/>
              <a:t>Expert Systems &amp; Intelligence</a:t>
            </a:r>
          </a:p>
          <a:p>
            <a:pPr lvl="1">
              <a:lnSpc>
                <a:spcPct val="100000"/>
              </a:lnSpc>
            </a:pPr>
            <a:r>
              <a:rPr lang="en-US"/>
              <a:t>Logic and forward chaining.</a:t>
            </a:r>
          </a:p>
          <a:p>
            <a:pPr lvl="1">
              <a:lnSpc>
                <a:spcPct val="100000"/>
              </a:lnSpc>
            </a:pPr>
            <a:r>
              <a:rPr lang="en-US"/>
              <a:t>Analysis and decisions in code.</a:t>
            </a:r>
          </a:p>
          <a:p>
            <a:pPr lvl="1">
              <a:lnSpc>
                <a:spcPct val="100000"/>
              </a:lnSpc>
            </a:pPr>
            <a:r>
              <a:rPr lang="en-US"/>
              <a:t>Databases of cases, situations and solutions.</a:t>
            </a:r>
          </a:p>
          <a:p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Report Design</a:t>
            </a:r>
          </a:p>
        </p:txBody>
      </p:sp>
      <p:sp>
        <p:nvSpPr>
          <p:cNvPr id="1057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143000"/>
            <a:ext cx="35052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Report usage/user needs.</a:t>
            </a:r>
          </a:p>
          <a:p>
            <a:pPr>
              <a:lnSpc>
                <a:spcPct val="80000"/>
              </a:lnSpc>
            </a:pPr>
            <a:r>
              <a:rPr lang="en-US" sz="2000"/>
              <a:t>Report layout choices.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Tabular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Columns/Subgroups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Charts/graphs</a:t>
            </a:r>
          </a:p>
          <a:p>
            <a:pPr>
              <a:lnSpc>
                <a:spcPct val="80000"/>
              </a:lnSpc>
            </a:pPr>
            <a:r>
              <a:rPr lang="en-US" sz="2000"/>
              <a:t>Paper sizes.</a:t>
            </a:r>
          </a:p>
          <a:p>
            <a:pPr>
              <a:lnSpc>
                <a:spcPct val="80000"/>
              </a:lnSpc>
            </a:pPr>
            <a:r>
              <a:rPr lang="en-US" sz="2000"/>
              <a:t>Printer constraints.</a:t>
            </a:r>
          </a:p>
          <a:p>
            <a:pPr>
              <a:lnSpc>
                <a:spcPct val="80000"/>
              </a:lnSpc>
            </a:pPr>
            <a:r>
              <a:rPr lang="en-US" sz="2000"/>
              <a:t>How often is it generated?</a:t>
            </a:r>
          </a:p>
          <a:p>
            <a:pPr>
              <a:lnSpc>
                <a:spcPct val="80000"/>
              </a:lnSpc>
            </a:pPr>
            <a:r>
              <a:rPr lang="en-US" sz="2000"/>
              <a:t>Events that trigger report?</a:t>
            </a:r>
          </a:p>
          <a:p>
            <a:pPr>
              <a:lnSpc>
                <a:spcPct val="80000"/>
              </a:lnSpc>
            </a:pPr>
            <a:r>
              <a:rPr lang="en-US" sz="2000"/>
              <a:t>How large is the report?</a:t>
            </a:r>
          </a:p>
          <a:p>
            <a:pPr>
              <a:lnSpc>
                <a:spcPct val="80000"/>
              </a:lnSpc>
            </a:pPr>
            <a:r>
              <a:rPr lang="en-US" sz="2000"/>
              <a:t>Number of copies?</a:t>
            </a:r>
          </a:p>
          <a:p>
            <a:pPr>
              <a:lnSpc>
                <a:spcPct val="80000"/>
              </a:lnSpc>
            </a:pPr>
            <a:r>
              <a:rPr lang="en-US" sz="2000"/>
              <a:t>Colors?</a:t>
            </a:r>
          </a:p>
        </p:txBody>
      </p:sp>
      <p:sp>
        <p:nvSpPr>
          <p:cNvPr id="1057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43000"/>
            <a:ext cx="35052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Security controls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Distribution list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Unique numbering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Concealed/non-printed data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Secured printers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Transmission limits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Print queue controls</a:t>
            </a:r>
          </a:p>
          <a:p>
            <a:pPr>
              <a:lnSpc>
                <a:spcPct val="80000"/>
              </a:lnSpc>
            </a:pPr>
            <a:r>
              <a:rPr lang="en-US" sz="2000"/>
              <a:t>Output concerns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Typefaces</a:t>
            </a:r>
          </a:p>
          <a:p>
            <a:pPr lvl="2">
              <a:lnSpc>
                <a:spcPct val="80000"/>
              </a:lnSpc>
            </a:pPr>
            <a:r>
              <a:rPr lang="en-US"/>
              <a:t>Readability</a:t>
            </a:r>
          </a:p>
          <a:p>
            <a:pPr lvl="2">
              <a:lnSpc>
                <a:spcPct val="80000"/>
              </a:lnSpc>
            </a:pPr>
            <a:r>
              <a:rPr lang="en-US"/>
              <a:t>Size</a:t>
            </a:r>
          </a:p>
          <a:p>
            <a:pPr lvl="2">
              <a:lnSpc>
                <a:spcPct val="80000"/>
              </a:lnSpc>
            </a:pPr>
            <a:r>
              <a:rPr lang="en-US"/>
              <a:t>User disabilities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OCR needs</a:t>
            </a:r>
          </a:p>
          <a:p>
            <a:pPr>
              <a:lnSpc>
                <a:spcPct val="80000"/>
              </a:lnSpc>
            </a:pPr>
            <a:endParaRPr lang="en-US" sz="2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Application Organization (1)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696200" cy="4648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400"/>
              <a:t>Organized by user needs.</a:t>
            </a:r>
          </a:p>
          <a:p>
            <a:pPr marL="742950" lvl="1" indent="-285750"/>
            <a:r>
              <a:rPr lang="en-US"/>
              <a:t>Identify user.</a:t>
            </a:r>
          </a:p>
          <a:p>
            <a:pPr marL="742950" lvl="1" indent="-285750"/>
            <a:r>
              <a:rPr lang="en-US"/>
              <a:t>Outline tasks.</a:t>
            </a:r>
          </a:p>
          <a:p>
            <a:pPr marL="742950" lvl="1" indent="-285750"/>
            <a:r>
              <a:rPr lang="en-US"/>
              <a:t>Organize forms and reports.</a:t>
            </a:r>
          </a:p>
          <a:p>
            <a:pPr marL="342900" indent="-342900"/>
            <a:r>
              <a:rPr lang="en-US" sz="2400"/>
              <a:t>Direct users to tasks.</a:t>
            </a:r>
          </a:p>
          <a:p>
            <a:pPr marL="342900" indent="-342900"/>
            <a:r>
              <a:rPr lang="en-US" sz="2400"/>
              <a:t>Potential drawbacks</a:t>
            </a:r>
          </a:p>
          <a:p>
            <a:pPr marL="742950" lvl="1" indent="-285750"/>
            <a:r>
              <a:rPr lang="en-US"/>
              <a:t>Too many layers makes it difficult for users to find anything.</a:t>
            </a:r>
          </a:p>
          <a:p>
            <a:pPr marL="742950" lvl="1" indent="-285750"/>
            <a:r>
              <a:rPr lang="en-US"/>
              <a:t>Poor organization confuses users and requires additional support and training.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Organization (2)</a:t>
            </a:r>
          </a:p>
        </p:txBody>
      </p:sp>
      <p:sp>
        <p:nvSpPr>
          <p:cNvPr id="1162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371600"/>
            <a:ext cx="7162800" cy="4953000"/>
          </a:xfrm>
        </p:spPr>
        <p:txBody>
          <a:bodyPr/>
          <a:lstStyle/>
          <a:p>
            <a:r>
              <a:rPr lang="en-US"/>
              <a:t>Build forms and reports.</a:t>
            </a:r>
          </a:p>
          <a:p>
            <a:r>
              <a:rPr lang="en-US"/>
              <a:t>Start with a core concept.</a:t>
            </a:r>
          </a:p>
          <a:p>
            <a:pPr lvl="1"/>
            <a:r>
              <a:rPr lang="en-US"/>
              <a:t>Identify most important features.  Get them correct.</a:t>
            </a:r>
          </a:p>
          <a:p>
            <a:pPr lvl="1"/>
            <a:r>
              <a:rPr lang="en-US"/>
              <a:t>Add features, forms and reports.  </a:t>
            </a:r>
          </a:p>
          <a:p>
            <a:pPr lvl="1"/>
            <a:r>
              <a:rPr lang="en-US"/>
              <a:t>Issue application updates--number and date!</a:t>
            </a:r>
          </a:p>
          <a:p>
            <a:r>
              <a:rPr lang="en-US"/>
              <a:t>Use menu stubs for incomplete and future work.</a:t>
            </a:r>
          </a:p>
          <a:p>
            <a:pPr lvl="1"/>
            <a:r>
              <a:rPr lang="en-US"/>
              <a:t>Make them invisible to the user with the </a:t>
            </a:r>
            <a:r>
              <a:rPr lang="en-US" i="1"/>
              <a:t>Visible</a:t>
            </a:r>
            <a:r>
              <a:rPr lang="en-US"/>
              <a:t> property.</a:t>
            </a:r>
          </a:p>
          <a:p>
            <a:pPr lvl="1"/>
            <a:r>
              <a:rPr lang="en-US"/>
              <a:t>Be sure they are disabled.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Application Structure</a:t>
            </a:r>
          </a:p>
        </p:txBody>
      </p:sp>
      <p:grpSp>
        <p:nvGrpSpPr>
          <p:cNvPr id="1116186" name="Group 26"/>
          <p:cNvGrpSpPr>
            <a:grpSpLocks/>
          </p:cNvGrpSpPr>
          <p:nvPr/>
        </p:nvGrpSpPr>
        <p:grpSpPr bwMode="auto">
          <a:xfrm>
            <a:off x="762000" y="1447800"/>
            <a:ext cx="7254875" cy="4916488"/>
            <a:chOff x="854" y="720"/>
            <a:chExt cx="4570" cy="3097"/>
          </a:xfrm>
        </p:grpSpPr>
        <p:grpSp>
          <p:nvGrpSpPr>
            <p:cNvPr id="1116163" name="Group 3"/>
            <p:cNvGrpSpPr>
              <a:grpSpLocks/>
            </p:cNvGrpSpPr>
            <p:nvPr/>
          </p:nvGrpSpPr>
          <p:grpSpPr bwMode="auto">
            <a:xfrm>
              <a:off x="864" y="2832"/>
              <a:ext cx="576" cy="528"/>
              <a:chOff x="1536" y="1200"/>
              <a:chExt cx="576" cy="528"/>
            </a:xfrm>
          </p:grpSpPr>
          <p:sp>
            <p:nvSpPr>
              <p:cNvPr id="1116164" name="Rectangle 4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576" cy="5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65" name="Oval 5"/>
              <p:cNvSpPr>
                <a:spLocks noChangeArrowheads="1"/>
              </p:cNvSpPr>
              <p:nvPr/>
            </p:nvSpPr>
            <p:spPr bwMode="auto">
              <a:xfrm>
                <a:off x="1584" y="1536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66" name="Oval 6"/>
              <p:cNvSpPr>
                <a:spLocks noChangeArrowheads="1"/>
              </p:cNvSpPr>
              <p:nvPr/>
            </p:nvSpPr>
            <p:spPr bwMode="auto">
              <a:xfrm>
                <a:off x="1584" y="1488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67" name="Oval 7"/>
              <p:cNvSpPr>
                <a:spLocks noChangeArrowheads="1"/>
              </p:cNvSpPr>
              <p:nvPr/>
            </p:nvSpPr>
            <p:spPr bwMode="auto">
              <a:xfrm>
                <a:off x="1584" y="1488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68" name="Oval 8"/>
              <p:cNvSpPr>
                <a:spLocks noChangeArrowheads="1"/>
              </p:cNvSpPr>
              <p:nvPr/>
            </p:nvSpPr>
            <p:spPr bwMode="auto">
              <a:xfrm>
                <a:off x="1584" y="1440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69" name="Oval 9"/>
              <p:cNvSpPr>
                <a:spLocks noChangeArrowheads="1"/>
              </p:cNvSpPr>
              <p:nvPr/>
            </p:nvSpPr>
            <p:spPr bwMode="auto">
              <a:xfrm>
                <a:off x="1584" y="1392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0" name="Oval 10"/>
              <p:cNvSpPr>
                <a:spLocks noChangeArrowheads="1"/>
              </p:cNvSpPr>
              <p:nvPr/>
            </p:nvSpPr>
            <p:spPr bwMode="auto">
              <a:xfrm>
                <a:off x="1584" y="1344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1" name="Oval 11"/>
              <p:cNvSpPr>
                <a:spLocks noChangeArrowheads="1"/>
              </p:cNvSpPr>
              <p:nvPr/>
            </p:nvSpPr>
            <p:spPr bwMode="auto">
              <a:xfrm>
                <a:off x="1584" y="1296"/>
                <a:ext cx="480" cy="144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172" name="Text Box 12"/>
            <p:cNvSpPr txBox="1">
              <a:spLocks noChangeArrowheads="1"/>
            </p:cNvSpPr>
            <p:nvPr/>
          </p:nvSpPr>
          <p:spPr bwMode="auto">
            <a:xfrm>
              <a:off x="1296" y="2400"/>
              <a:ext cx="1371" cy="120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>
                <a:tabLst>
                  <a:tab pos="400050" algn="l"/>
                </a:tabLst>
              </a:pPr>
              <a:r>
                <a:rPr lang="en-US" sz="2400" b="0"/>
                <a:t>Database</a:t>
              </a:r>
            </a:p>
            <a:p>
              <a:pPr algn="l">
                <a:tabLst>
                  <a:tab pos="400050" algn="l"/>
                </a:tabLst>
              </a:pPr>
              <a:r>
                <a:rPr lang="en-US" sz="2400" b="0"/>
                <a:t>	Oracle</a:t>
              </a:r>
            </a:p>
            <a:p>
              <a:pPr algn="l">
                <a:tabLst>
                  <a:tab pos="400050" algn="l"/>
                </a:tabLst>
              </a:pPr>
              <a:r>
                <a:rPr lang="en-US" sz="2400" b="0"/>
                <a:t>	SQL Server</a:t>
              </a:r>
            </a:p>
            <a:p>
              <a:pPr algn="l">
                <a:tabLst>
                  <a:tab pos="400050" algn="l"/>
                </a:tabLst>
              </a:pPr>
              <a:r>
                <a:rPr lang="en-US" sz="2400" b="0"/>
                <a:t>	DB2</a:t>
              </a:r>
            </a:p>
            <a:p>
              <a:pPr algn="l">
                <a:tabLst>
                  <a:tab pos="400050" algn="l"/>
                </a:tabLst>
              </a:pPr>
              <a:r>
                <a:rPr lang="en-US" sz="2400" b="0"/>
                <a:t>	Access</a:t>
              </a:r>
            </a:p>
          </p:txBody>
        </p:sp>
        <p:grpSp>
          <p:nvGrpSpPr>
            <p:cNvPr id="1116173" name="Group 13"/>
            <p:cNvGrpSpPr>
              <a:grpSpLocks/>
            </p:cNvGrpSpPr>
            <p:nvPr/>
          </p:nvGrpSpPr>
          <p:grpSpPr bwMode="auto">
            <a:xfrm>
              <a:off x="4368" y="1104"/>
              <a:ext cx="1056" cy="816"/>
              <a:chOff x="3360" y="1056"/>
              <a:chExt cx="1056" cy="816"/>
            </a:xfrm>
          </p:grpSpPr>
          <p:sp>
            <p:nvSpPr>
              <p:cNvPr id="1116174" name="Rectangle 14"/>
              <p:cNvSpPr>
                <a:spLocks noChangeArrowheads="1"/>
              </p:cNvSpPr>
              <p:nvPr/>
            </p:nvSpPr>
            <p:spPr bwMode="auto">
              <a:xfrm>
                <a:off x="3360" y="1056"/>
                <a:ext cx="1056" cy="81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5" name="Rectangle 15"/>
              <p:cNvSpPr>
                <a:spLocks noChangeArrowheads="1"/>
              </p:cNvSpPr>
              <p:nvPr/>
            </p:nvSpPr>
            <p:spPr bwMode="auto">
              <a:xfrm>
                <a:off x="3504" y="1248"/>
                <a:ext cx="384" cy="9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6" name="Rectangle 16"/>
              <p:cNvSpPr>
                <a:spLocks noChangeArrowheads="1"/>
              </p:cNvSpPr>
              <p:nvPr/>
            </p:nvSpPr>
            <p:spPr bwMode="auto">
              <a:xfrm>
                <a:off x="3504" y="1392"/>
                <a:ext cx="384" cy="9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7" name="Rectangle 17"/>
              <p:cNvSpPr>
                <a:spLocks noChangeArrowheads="1"/>
              </p:cNvSpPr>
              <p:nvPr/>
            </p:nvSpPr>
            <p:spPr bwMode="auto">
              <a:xfrm>
                <a:off x="3504" y="1536"/>
                <a:ext cx="384" cy="9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8" name="Rectangle 18"/>
              <p:cNvSpPr>
                <a:spLocks noChangeArrowheads="1"/>
              </p:cNvSpPr>
              <p:nvPr/>
            </p:nvSpPr>
            <p:spPr bwMode="auto">
              <a:xfrm>
                <a:off x="3504" y="1680"/>
                <a:ext cx="384" cy="96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179" name="Rectangle 19"/>
              <p:cNvSpPr>
                <a:spLocks noChangeArrowheads="1"/>
              </p:cNvSpPr>
              <p:nvPr/>
            </p:nvSpPr>
            <p:spPr bwMode="auto">
              <a:xfrm>
                <a:off x="4032" y="124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16180" name="Text Box 20"/>
            <p:cNvSpPr txBox="1">
              <a:spLocks noChangeArrowheads="1"/>
            </p:cNvSpPr>
            <p:nvPr/>
          </p:nvSpPr>
          <p:spPr bwMode="auto">
            <a:xfrm>
              <a:off x="2592" y="720"/>
              <a:ext cx="1760" cy="9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>
                <a:tabLst>
                  <a:tab pos="457200" algn="l"/>
                </a:tabLst>
              </a:pPr>
              <a:r>
                <a:rPr lang="en-US" sz="2400" b="0"/>
                <a:t>Forms and Reports</a:t>
              </a:r>
            </a:p>
            <a:p>
              <a:pPr algn="l">
                <a:tabLst>
                  <a:tab pos="457200" algn="l"/>
                </a:tabLst>
              </a:pPr>
              <a:r>
                <a:rPr lang="en-US" sz="2400" b="0"/>
                <a:t>	Visual Basic</a:t>
              </a:r>
            </a:p>
            <a:p>
              <a:pPr algn="l">
                <a:tabLst>
                  <a:tab pos="457200" algn="l"/>
                </a:tabLst>
              </a:pPr>
              <a:r>
                <a:rPr lang="en-US" sz="2400" b="0"/>
                <a:t>	Internet</a:t>
              </a:r>
            </a:p>
            <a:p>
              <a:pPr algn="l">
                <a:tabLst>
                  <a:tab pos="457200" algn="l"/>
                </a:tabLst>
              </a:pPr>
              <a:r>
                <a:rPr lang="en-US" sz="2400" b="0"/>
                <a:t>	Oracle Forms</a:t>
              </a:r>
            </a:p>
          </p:txBody>
        </p:sp>
        <p:sp>
          <p:nvSpPr>
            <p:cNvPr id="1116181" name="Text Box 21"/>
            <p:cNvSpPr txBox="1">
              <a:spLocks noChangeArrowheads="1"/>
            </p:cNvSpPr>
            <p:nvPr/>
          </p:nvSpPr>
          <p:spPr bwMode="auto">
            <a:xfrm>
              <a:off x="854" y="3529"/>
              <a:ext cx="917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solidFill>
                    <a:schemeClr val="tx2"/>
                  </a:solidFill>
                </a:rPr>
                <a:t>Back end</a:t>
              </a:r>
            </a:p>
          </p:txBody>
        </p:sp>
        <p:sp>
          <p:nvSpPr>
            <p:cNvPr id="1116182" name="Text Box 22"/>
            <p:cNvSpPr txBox="1">
              <a:spLocks noChangeArrowheads="1"/>
            </p:cNvSpPr>
            <p:nvPr/>
          </p:nvSpPr>
          <p:spPr bwMode="auto">
            <a:xfrm>
              <a:off x="4406" y="745"/>
              <a:ext cx="938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b="0">
                  <a:solidFill>
                    <a:schemeClr val="tx2"/>
                  </a:solidFill>
                </a:rPr>
                <a:t>Front end</a:t>
              </a:r>
            </a:p>
          </p:txBody>
        </p:sp>
        <p:sp>
          <p:nvSpPr>
            <p:cNvPr id="1116183" name="Rectangle 23"/>
            <p:cNvSpPr>
              <a:spLocks noChangeArrowheads="1"/>
            </p:cNvSpPr>
            <p:nvPr/>
          </p:nvSpPr>
          <p:spPr bwMode="auto">
            <a:xfrm>
              <a:off x="2832" y="2256"/>
              <a:ext cx="1104" cy="6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l"/>
              <a:r>
                <a:rPr lang="en-US" sz="1400" b="0"/>
                <a:t>If x &gt; 10,000 Then</a:t>
              </a:r>
            </a:p>
            <a:p>
              <a:pPr algn="l"/>
              <a:r>
                <a:rPr lang="en-US" sz="1400" b="0"/>
                <a:t>Else</a:t>
              </a:r>
            </a:p>
            <a:p>
              <a:pPr algn="l"/>
              <a:r>
                <a:rPr lang="en-US" sz="1400" b="0"/>
                <a:t>End If</a:t>
              </a:r>
            </a:p>
          </p:txBody>
        </p:sp>
        <p:sp>
          <p:nvSpPr>
            <p:cNvPr id="1116184" name="Text Box 24"/>
            <p:cNvSpPr txBox="1">
              <a:spLocks noChangeArrowheads="1"/>
            </p:cNvSpPr>
            <p:nvPr/>
          </p:nvSpPr>
          <p:spPr bwMode="auto">
            <a:xfrm>
              <a:off x="3648" y="2016"/>
              <a:ext cx="1669" cy="97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>
                <a:tabLst>
                  <a:tab pos="514350" algn="l"/>
                </a:tabLst>
              </a:pPr>
              <a:r>
                <a:rPr lang="en-US" sz="2400" b="0">
                  <a:solidFill>
                    <a:schemeClr val="tx2"/>
                  </a:solidFill>
                </a:rPr>
                <a:t>Middle Tier</a:t>
              </a:r>
            </a:p>
            <a:p>
              <a:pPr algn="l">
                <a:tabLst>
                  <a:tab pos="514350" algn="l"/>
                </a:tabLst>
              </a:pPr>
              <a:r>
                <a:rPr lang="en-US" sz="2400" b="0"/>
                <a:t>	(Optional)</a:t>
              </a:r>
            </a:p>
            <a:p>
              <a:pPr algn="l">
                <a:tabLst>
                  <a:tab pos="514350" algn="l"/>
                </a:tabLst>
              </a:pPr>
              <a:r>
                <a:rPr lang="en-US" sz="2400" b="0"/>
                <a:t>	Business logic</a:t>
              </a:r>
            </a:p>
            <a:p>
              <a:pPr algn="l">
                <a:tabLst>
                  <a:tab pos="514350" algn="l"/>
                </a:tabLst>
              </a:pPr>
              <a:r>
                <a:rPr lang="en-US" sz="2400" b="0"/>
                <a:t>	Rules</a:t>
              </a:r>
            </a:p>
          </p:txBody>
        </p:sp>
        <p:sp>
          <p:nvSpPr>
            <p:cNvPr id="1116185" name="Line 25"/>
            <p:cNvSpPr>
              <a:spLocks noChangeShapeType="1"/>
            </p:cNvSpPr>
            <p:nvPr/>
          </p:nvSpPr>
          <p:spPr bwMode="auto">
            <a:xfrm flipV="1">
              <a:off x="1440" y="1632"/>
              <a:ext cx="2928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User Orientation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219200"/>
            <a:ext cx="7848600" cy="5105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200"/>
              <a:t>Database application is a model of the organization.</a:t>
            </a:r>
          </a:p>
          <a:p>
            <a:pPr marL="742950" lvl="1" indent="-285750"/>
            <a:r>
              <a:rPr lang="en-US" sz="2200"/>
              <a:t>Applications based on user jobs.</a:t>
            </a:r>
          </a:p>
          <a:p>
            <a:pPr marL="742950" lvl="1" indent="-285750"/>
            <a:r>
              <a:rPr lang="en-US" sz="2200"/>
              <a:t>Flexibility and user control.</a:t>
            </a:r>
          </a:p>
          <a:p>
            <a:pPr marL="342900" indent="-342900"/>
            <a:r>
              <a:rPr lang="en-US" sz="2200"/>
              <a:t>Application organization</a:t>
            </a:r>
          </a:p>
          <a:p>
            <a:pPr marL="742950" lvl="1" indent="-285750"/>
            <a:r>
              <a:rPr lang="en-US" sz="2200"/>
              <a:t>User tasks.</a:t>
            </a:r>
          </a:p>
          <a:p>
            <a:pPr marL="742950" lvl="1" indent="-285750"/>
            <a:r>
              <a:rPr lang="en-US" sz="2200"/>
              <a:t>User control over sequence.</a:t>
            </a:r>
          </a:p>
          <a:p>
            <a:pPr marL="342900" indent="-342900"/>
            <a:r>
              <a:rPr lang="en-US" sz="2200"/>
              <a:t>Forms</a:t>
            </a:r>
          </a:p>
          <a:p>
            <a:pPr marL="742950" lvl="1" indent="-285750"/>
            <a:r>
              <a:rPr lang="en-US" sz="2200"/>
              <a:t>Minimize user entry.</a:t>
            </a:r>
          </a:p>
          <a:p>
            <a:pPr marL="742950" lvl="1" indent="-285750"/>
            <a:r>
              <a:rPr lang="en-US" sz="2200"/>
              <a:t>Anticipation.</a:t>
            </a:r>
          </a:p>
          <a:p>
            <a:pPr marL="342900" indent="-342900"/>
            <a:r>
              <a:rPr lang="en-US" sz="2200"/>
              <a:t>Reports</a:t>
            </a:r>
          </a:p>
          <a:p>
            <a:pPr marL="742950" lvl="1" indent="-285750"/>
            <a:r>
              <a:rPr lang="en-US" sz="2200"/>
              <a:t>Easy access from forms.</a:t>
            </a:r>
          </a:p>
          <a:p>
            <a:pPr marL="742950" lvl="1" indent="-285750"/>
            <a:r>
              <a:rPr lang="en-US" sz="2200"/>
              <a:t>User selection of scope and conditions or filters.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2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Initial Menu / Switchboard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19200"/>
            <a:ext cx="7543800" cy="5105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Starting point for users.</a:t>
            </a:r>
          </a:p>
          <a:p>
            <a:pPr marL="742950" lvl="1" indent="-285750"/>
            <a:r>
              <a:rPr lang="en-US" sz="2000"/>
              <a:t>Identify the user.</a:t>
            </a:r>
          </a:p>
          <a:p>
            <a:pPr lvl="2"/>
            <a:r>
              <a:rPr lang="en-US"/>
              <a:t>From network if </a:t>
            </a:r>
          </a:p>
          <a:p>
            <a:pPr lvl="2"/>
            <a:r>
              <a:rPr lang="en-US"/>
              <a:t>possible.</a:t>
            </a:r>
          </a:p>
          <a:p>
            <a:pPr lvl="2"/>
            <a:r>
              <a:rPr lang="en-US"/>
              <a:t>Separate log in if </a:t>
            </a:r>
          </a:p>
          <a:p>
            <a:pPr lvl="2"/>
            <a:r>
              <a:rPr lang="en-US"/>
              <a:t>needed.</a:t>
            </a:r>
          </a:p>
          <a:p>
            <a:pPr marL="742950" lvl="1" indent="-285750"/>
            <a:r>
              <a:rPr lang="en-US" sz="2000"/>
              <a:t>Customized for users.</a:t>
            </a:r>
          </a:p>
          <a:p>
            <a:pPr lvl="2"/>
            <a:r>
              <a:rPr lang="en-US"/>
              <a:t>Hide restricted options.</a:t>
            </a:r>
          </a:p>
          <a:p>
            <a:pPr lvl="2"/>
            <a:r>
              <a:rPr lang="en-US"/>
              <a:t>Different forms as </a:t>
            </a:r>
          </a:p>
          <a:p>
            <a:pPr lvl="2"/>
            <a:r>
              <a:rPr lang="en-US"/>
              <a:t>needed.</a:t>
            </a:r>
          </a:p>
          <a:p>
            <a:pPr marL="342900" indent="-342900"/>
            <a:r>
              <a:rPr lang="en-US" sz="2000"/>
              <a:t>Avoid cluttered screens.</a:t>
            </a:r>
          </a:p>
          <a:p>
            <a:pPr marL="742950" lvl="1" indent="-285750"/>
            <a:r>
              <a:rPr lang="en-US" sz="2000"/>
              <a:t>Use graphics and color to enhance the presentation.</a:t>
            </a:r>
          </a:p>
          <a:p>
            <a:pPr marL="742950" lvl="1" indent="-285750"/>
            <a:r>
              <a:rPr lang="en-US" sz="2000"/>
              <a:t>Limit the number of options.</a:t>
            </a:r>
          </a:p>
        </p:txBody>
      </p:sp>
      <p:pic>
        <p:nvPicPr>
          <p:cNvPr id="11202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0313" y="1727200"/>
            <a:ext cx="3906837" cy="2646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Switchboard Uses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239000" cy="4724400"/>
          </a:xfrm>
        </p:spPr>
        <p:txBody>
          <a:bodyPr/>
          <a:lstStyle/>
          <a:p>
            <a:pPr marL="342900" indent="-342900"/>
            <a:r>
              <a:rPr lang="en-US" sz="2400"/>
              <a:t>Acts as a directory for the application.</a:t>
            </a:r>
          </a:p>
          <a:p>
            <a:pPr marL="342900" indent="-342900"/>
            <a:r>
              <a:rPr lang="en-US" sz="2400"/>
              <a:t>Identifies users.</a:t>
            </a:r>
          </a:p>
          <a:p>
            <a:pPr marL="342900" indent="-342900"/>
            <a:r>
              <a:rPr lang="en-US" sz="2400"/>
              <a:t>Contains startup and shutdown code.</a:t>
            </a:r>
          </a:p>
          <a:p>
            <a:pPr marL="742950" lvl="1" indent="-285750"/>
            <a:r>
              <a:rPr lang="en-US"/>
              <a:t>Can preload forms in background.</a:t>
            </a:r>
          </a:p>
          <a:p>
            <a:pPr lvl="2"/>
            <a:r>
              <a:rPr lang="en-US" sz="2400"/>
              <a:t>Make them invisible.</a:t>
            </a:r>
          </a:p>
          <a:p>
            <a:pPr lvl="2"/>
            <a:r>
              <a:rPr lang="en-US" sz="2400"/>
              <a:t>Speed up later usage.</a:t>
            </a:r>
          </a:p>
          <a:p>
            <a:pPr marL="742950" lvl="1" indent="-285750"/>
            <a:r>
              <a:rPr lang="en-US"/>
              <a:t>Can initiate transaction and security logs.</a:t>
            </a:r>
          </a:p>
          <a:p>
            <a:pPr marL="742950" lvl="1" indent="-285750"/>
            <a:r>
              <a:rPr lang="en-US"/>
              <a:t>Can establish network connections.</a:t>
            </a:r>
          </a:p>
          <a:p>
            <a:pPr marL="342900" indent="-342900"/>
            <a:r>
              <a:rPr lang="en-US" sz="2400"/>
              <a:t>Contains copyright and usage notes.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Sally’s Pet Store: Poor Organization</a:t>
            </a:r>
          </a:p>
        </p:txBody>
      </p:sp>
      <p:sp>
        <p:nvSpPr>
          <p:cNvPr id="1124364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162800" cy="3886200"/>
          </a:xfrm>
        </p:spPr>
        <p:txBody>
          <a:bodyPr/>
          <a:lstStyle/>
          <a:p>
            <a:r>
              <a:rPr lang="en-US"/>
              <a:t>What is wrong? </a:t>
            </a:r>
          </a:p>
          <a:p>
            <a:pPr lvl="1"/>
            <a:r>
              <a:rPr lang="en-US"/>
              <a:t>Focus needs to be at higher level </a:t>
            </a:r>
            <a:br>
              <a:rPr lang="en-US"/>
            </a:br>
            <a:r>
              <a:rPr lang="en-US"/>
              <a:t>(Order, Receipt, Sale); not Item.A</a:t>
            </a:r>
          </a:p>
          <a:p>
            <a:pPr lvl="1"/>
            <a:r>
              <a:rPr lang="en-US"/>
              <a:t>You cannot go from Order to </a:t>
            </a:r>
            <a:br>
              <a:rPr lang="en-US"/>
            </a:br>
            <a:r>
              <a:rPr lang="en-US"/>
              <a:t>Receipt.</a:t>
            </a:r>
          </a:p>
          <a:p>
            <a:pPr lvl="1"/>
            <a:r>
              <a:rPr lang="en-US"/>
              <a:t>You cannot go from Receipt to Sale.</a:t>
            </a:r>
          </a:p>
          <a:p>
            <a:pPr lvl="1"/>
            <a:r>
              <a:rPr lang="en-US"/>
              <a:t>You need to get customer data before recording the sale.</a:t>
            </a:r>
          </a:p>
          <a:p>
            <a:pPr lvl="1"/>
            <a:endParaRPr lang="en-US"/>
          </a:p>
        </p:txBody>
      </p:sp>
      <p:sp>
        <p:nvSpPr>
          <p:cNvPr id="1124355" name="Rectangle 3"/>
          <p:cNvSpPr>
            <a:spLocks noChangeArrowheads="1"/>
          </p:cNvSpPr>
          <p:nvPr/>
        </p:nvSpPr>
        <p:spPr bwMode="auto">
          <a:xfrm>
            <a:off x="1905000" y="1219200"/>
            <a:ext cx="165735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0"/>
              <a:t>Order</a:t>
            </a:r>
          </a:p>
          <a:p>
            <a:r>
              <a:rPr lang="en-US" b="0"/>
              <a:t>Merchandise</a:t>
            </a:r>
          </a:p>
          <a:p>
            <a:r>
              <a:rPr lang="en-US" b="0"/>
              <a:t>Item</a:t>
            </a:r>
          </a:p>
        </p:txBody>
      </p:sp>
      <p:sp>
        <p:nvSpPr>
          <p:cNvPr id="1124356" name="Rectangle 4"/>
          <p:cNvSpPr>
            <a:spLocks noChangeArrowheads="1"/>
          </p:cNvSpPr>
          <p:nvPr/>
        </p:nvSpPr>
        <p:spPr bwMode="auto">
          <a:xfrm>
            <a:off x="4191000" y="1219200"/>
            <a:ext cx="165735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0"/>
              <a:t>Receive</a:t>
            </a:r>
          </a:p>
          <a:p>
            <a:r>
              <a:rPr lang="en-US" b="0"/>
              <a:t>Merchandise</a:t>
            </a:r>
          </a:p>
          <a:p>
            <a:r>
              <a:rPr lang="en-US" b="0"/>
              <a:t>Item</a:t>
            </a:r>
          </a:p>
        </p:txBody>
      </p:sp>
      <p:sp>
        <p:nvSpPr>
          <p:cNvPr id="1124357" name="Rectangle 5"/>
          <p:cNvSpPr>
            <a:spLocks noChangeArrowheads="1"/>
          </p:cNvSpPr>
          <p:nvPr/>
        </p:nvSpPr>
        <p:spPr bwMode="auto">
          <a:xfrm>
            <a:off x="6477000" y="1219200"/>
            <a:ext cx="165735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0"/>
              <a:t>Sell</a:t>
            </a:r>
          </a:p>
          <a:p>
            <a:r>
              <a:rPr lang="en-US" b="0"/>
              <a:t>Merchandise</a:t>
            </a:r>
          </a:p>
          <a:p>
            <a:r>
              <a:rPr lang="en-US" b="0"/>
              <a:t>Item</a:t>
            </a:r>
          </a:p>
        </p:txBody>
      </p:sp>
      <p:sp>
        <p:nvSpPr>
          <p:cNvPr id="1124358" name="Line 6"/>
          <p:cNvSpPr>
            <a:spLocks noChangeShapeType="1"/>
          </p:cNvSpPr>
          <p:nvPr/>
        </p:nvSpPr>
        <p:spPr bwMode="auto">
          <a:xfrm>
            <a:off x="3352800" y="1524000"/>
            <a:ext cx="1116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4359" name="Line 7"/>
          <p:cNvSpPr>
            <a:spLocks noChangeShapeType="1"/>
          </p:cNvSpPr>
          <p:nvPr/>
        </p:nvSpPr>
        <p:spPr bwMode="auto">
          <a:xfrm>
            <a:off x="5715000" y="1524000"/>
            <a:ext cx="11160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4360" name="Rectangle 8"/>
          <p:cNvSpPr>
            <a:spLocks noChangeArrowheads="1"/>
          </p:cNvSpPr>
          <p:nvPr/>
        </p:nvSpPr>
        <p:spPr bwMode="auto">
          <a:xfrm>
            <a:off x="6477000" y="2819400"/>
            <a:ext cx="1676400" cy="1066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r>
              <a:rPr lang="en-US" b="0"/>
              <a:t>Get</a:t>
            </a:r>
          </a:p>
          <a:p>
            <a:r>
              <a:rPr lang="en-US" b="0"/>
              <a:t>Customer</a:t>
            </a:r>
          </a:p>
          <a:p>
            <a:r>
              <a:rPr lang="en-US" b="0"/>
              <a:t>Data</a:t>
            </a:r>
          </a:p>
        </p:txBody>
      </p:sp>
      <p:sp>
        <p:nvSpPr>
          <p:cNvPr id="1124361" name="Line 9"/>
          <p:cNvSpPr>
            <a:spLocks noChangeShapeType="1"/>
          </p:cNvSpPr>
          <p:nvPr/>
        </p:nvSpPr>
        <p:spPr bwMode="auto">
          <a:xfrm>
            <a:off x="6705600" y="2057400"/>
            <a:ext cx="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Sally’s Pet Store: Better Organization</a:t>
            </a:r>
          </a:p>
        </p:txBody>
      </p:sp>
      <p:grpSp>
        <p:nvGrpSpPr>
          <p:cNvPr id="1126418" name="Group 18"/>
          <p:cNvGrpSpPr>
            <a:grpSpLocks/>
          </p:cNvGrpSpPr>
          <p:nvPr/>
        </p:nvGrpSpPr>
        <p:grpSpPr bwMode="auto">
          <a:xfrm>
            <a:off x="1562100" y="1295400"/>
            <a:ext cx="6019800" cy="4267200"/>
            <a:chOff x="1008" y="720"/>
            <a:chExt cx="3792" cy="2688"/>
          </a:xfrm>
        </p:grpSpPr>
        <p:sp>
          <p:nvSpPr>
            <p:cNvPr id="1126403" name="Rectangle 3"/>
            <p:cNvSpPr>
              <a:spLocks noChangeArrowheads="1"/>
            </p:cNvSpPr>
            <p:nvPr/>
          </p:nvSpPr>
          <p:spPr bwMode="auto">
            <a:xfrm>
              <a:off x="1056" y="1728"/>
              <a:ext cx="86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Orders</a:t>
              </a:r>
            </a:p>
          </p:txBody>
        </p:sp>
        <p:sp>
          <p:nvSpPr>
            <p:cNvPr id="1126404" name="Rectangle 4"/>
            <p:cNvSpPr>
              <a:spLocks noChangeArrowheads="1"/>
            </p:cNvSpPr>
            <p:nvPr/>
          </p:nvSpPr>
          <p:spPr bwMode="auto">
            <a:xfrm>
              <a:off x="2496" y="1728"/>
              <a:ext cx="86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Receipt</a:t>
              </a:r>
            </a:p>
          </p:txBody>
        </p:sp>
        <p:sp>
          <p:nvSpPr>
            <p:cNvPr id="1126405" name="Rectangle 5"/>
            <p:cNvSpPr>
              <a:spLocks noChangeArrowheads="1"/>
            </p:cNvSpPr>
            <p:nvPr/>
          </p:nvSpPr>
          <p:spPr bwMode="auto">
            <a:xfrm>
              <a:off x="3936" y="2496"/>
              <a:ext cx="86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Sale</a:t>
              </a:r>
            </a:p>
          </p:txBody>
        </p:sp>
        <p:sp>
          <p:nvSpPr>
            <p:cNvPr id="1126406" name="Rectangle 6"/>
            <p:cNvSpPr>
              <a:spLocks noChangeArrowheads="1"/>
            </p:cNvSpPr>
            <p:nvPr/>
          </p:nvSpPr>
          <p:spPr bwMode="auto">
            <a:xfrm>
              <a:off x="1008" y="720"/>
              <a:ext cx="864" cy="52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Supplier</a:t>
              </a:r>
            </a:p>
          </p:txBody>
        </p:sp>
        <p:sp>
          <p:nvSpPr>
            <p:cNvPr id="1126407" name="Rectangle 7"/>
            <p:cNvSpPr>
              <a:spLocks noChangeArrowheads="1"/>
            </p:cNvSpPr>
            <p:nvPr/>
          </p:nvSpPr>
          <p:spPr bwMode="auto">
            <a:xfrm>
              <a:off x="3888" y="1056"/>
              <a:ext cx="864" cy="52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Customer</a:t>
              </a:r>
            </a:p>
          </p:txBody>
        </p:sp>
        <p:sp>
          <p:nvSpPr>
            <p:cNvPr id="1126408" name="Line 8"/>
            <p:cNvSpPr>
              <a:spLocks noChangeShapeType="1"/>
            </p:cNvSpPr>
            <p:nvPr/>
          </p:nvSpPr>
          <p:spPr bwMode="auto">
            <a:xfrm flipH="1">
              <a:off x="1728" y="1872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09" name="Line 9"/>
            <p:cNvSpPr>
              <a:spLocks noChangeShapeType="1"/>
            </p:cNvSpPr>
            <p:nvPr/>
          </p:nvSpPr>
          <p:spPr bwMode="auto">
            <a:xfrm flipH="1" flipV="1">
              <a:off x="1776" y="2208"/>
              <a:ext cx="2256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0" name="Line 10"/>
            <p:cNvSpPr>
              <a:spLocks noChangeShapeType="1"/>
            </p:cNvSpPr>
            <p:nvPr/>
          </p:nvSpPr>
          <p:spPr bwMode="auto">
            <a:xfrm flipV="1">
              <a:off x="1392" y="1152"/>
              <a:ext cx="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1" name="Line 11"/>
            <p:cNvSpPr>
              <a:spLocks noChangeShapeType="1"/>
            </p:cNvSpPr>
            <p:nvPr/>
          </p:nvSpPr>
          <p:spPr bwMode="auto">
            <a:xfrm flipV="1">
              <a:off x="4368" y="1488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2" name="Rectangle 12"/>
            <p:cNvSpPr>
              <a:spLocks noChangeArrowheads="1"/>
            </p:cNvSpPr>
            <p:nvPr/>
          </p:nvSpPr>
          <p:spPr bwMode="auto">
            <a:xfrm>
              <a:off x="1968" y="2832"/>
              <a:ext cx="864" cy="57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r>
                <a:rPr lang="en-US" b="0"/>
                <a:t>Inventory</a:t>
              </a:r>
            </a:p>
            <a:p>
              <a:r>
                <a:rPr lang="en-US" b="0"/>
                <a:t>Items</a:t>
              </a:r>
            </a:p>
          </p:txBody>
        </p:sp>
        <p:sp>
          <p:nvSpPr>
            <p:cNvPr id="1126413" name="Line 13"/>
            <p:cNvSpPr>
              <a:spLocks noChangeShapeType="1"/>
            </p:cNvSpPr>
            <p:nvPr/>
          </p:nvSpPr>
          <p:spPr bwMode="auto">
            <a:xfrm>
              <a:off x="1536" y="2256"/>
              <a:ext cx="720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4" name="Line 14"/>
            <p:cNvSpPr>
              <a:spLocks noChangeShapeType="1"/>
            </p:cNvSpPr>
            <p:nvPr/>
          </p:nvSpPr>
          <p:spPr bwMode="auto">
            <a:xfrm flipH="1">
              <a:off x="2352" y="2256"/>
              <a:ext cx="624" cy="6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5" name="Line 15"/>
            <p:cNvSpPr>
              <a:spLocks noChangeShapeType="1"/>
            </p:cNvSpPr>
            <p:nvPr/>
          </p:nvSpPr>
          <p:spPr bwMode="auto">
            <a:xfrm flipH="1">
              <a:off x="2736" y="2832"/>
              <a:ext cx="1248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416" name="Text Box 16"/>
            <p:cNvSpPr txBox="1">
              <a:spLocks noChangeArrowheads="1"/>
            </p:cNvSpPr>
            <p:nvPr/>
          </p:nvSpPr>
          <p:spPr bwMode="auto">
            <a:xfrm rot="673034">
              <a:off x="3264" y="2352"/>
              <a:ext cx="615" cy="44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0" i="1"/>
                <a:t>special</a:t>
              </a:r>
            </a:p>
            <a:p>
              <a:pPr algn="l"/>
              <a:r>
                <a:rPr lang="en-US" b="0" i="1"/>
                <a:t>orders</a:t>
              </a:r>
            </a:p>
          </p:txBody>
        </p:sp>
      </p:grpSp>
      <p:sp>
        <p:nvSpPr>
          <p:cNvPr id="1126417" name="Text Box 17"/>
          <p:cNvSpPr txBox="1">
            <a:spLocks noChangeArrowheads="1"/>
          </p:cNvSpPr>
          <p:nvPr/>
        </p:nvSpPr>
        <p:spPr bwMode="auto">
          <a:xfrm>
            <a:off x="4572000" y="5257800"/>
            <a:ext cx="4038600" cy="1158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More links--usually as buttons.</a:t>
            </a:r>
          </a:p>
          <a:p>
            <a:pPr algn="l">
              <a:spcBef>
                <a:spcPct val="50000"/>
              </a:spcBef>
            </a:pPr>
            <a:r>
              <a:rPr lang="en-US"/>
              <a:t>Separate sales from orders, except for special orders.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Line 2"/>
          <p:cNvSpPr>
            <a:spLocks noChangeShapeType="1"/>
          </p:cNvSpPr>
          <p:nvPr/>
        </p:nvSpPr>
        <p:spPr bwMode="auto">
          <a:xfrm flipV="1">
            <a:off x="4648200" y="2286000"/>
            <a:ext cx="914400" cy="1371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51" name="Line 3"/>
          <p:cNvSpPr>
            <a:spLocks noChangeShapeType="1"/>
          </p:cNvSpPr>
          <p:nvPr/>
        </p:nvSpPr>
        <p:spPr bwMode="auto">
          <a:xfrm flipV="1">
            <a:off x="4648200" y="2590800"/>
            <a:ext cx="9144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Sally’s Pet Store: Initial VTOC*</a:t>
            </a:r>
          </a:p>
        </p:txBody>
      </p:sp>
      <p:sp>
        <p:nvSpPr>
          <p:cNvPr id="1128453" name="Text Box 5"/>
          <p:cNvSpPr txBox="1">
            <a:spLocks noChangeArrowheads="1"/>
          </p:cNvSpPr>
          <p:nvPr/>
        </p:nvSpPr>
        <p:spPr bwMode="auto">
          <a:xfrm>
            <a:off x="2819400" y="1143000"/>
            <a:ext cx="70326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Sales</a:t>
            </a:r>
          </a:p>
        </p:txBody>
      </p:sp>
      <p:sp>
        <p:nvSpPr>
          <p:cNvPr id="1128454" name="Text Box 6"/>
          <p:cNvSpPr txBox="1">
            <a:spLocks noChangeArrowheads="1"/>
          </p:cNvSpPr>
          <p:nvPr/>
        </p:nvSpPr>
        <p:spPr bwMode="auto">
          <a:xfrm>
            <a:off x="2819400" y="1600200"/>
            <a:ext cx="9175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Animals</a:t>
            </a:r>
          </a:p>
        </p:txBody>
      </p:sp>
      <p:sp>
        <p:nvSpPr>
          <p:cNvPr id="1128455" name="Text Box 7"/>
          <p:cNvSpPr txBox="1">
            <a:spLocks noChangeArrowheads="1"/>
          </p:cNvSpPr>
          <p:nvPr/>
        </p:nvSpPr>
        <p:spPr bwMode="auto">
          <a:xfrm>
            <a:off x="2819400" y="2057400"/>
            <a:ext cx="1179513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Customers</a:t>
            </a:r>
          </a:p>
        </p:txBody>
      </p:sp>
      <p:sp>
        <p:nvSpPr>
          <p:cNvPr id="1128456" name="Text Box 8"/>
          <p:cNvSpPr txBox="1">
            <a:spLocks noChangeArrowheads="1"/>
          </p:cNvSpPr>
          <p:nvPr/>
        </p:nvSpPr>
        <p:spPr bwMode="auto">
          <a:xfrm>
            <a:off x="2819400" y="3048000"/>
            <a:ext cx="10414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Suppliers</a:t>
            </a:r>
          </a:p>
        </p:txBody>
      </p:sp>
      <p:sp>
        <p:nvSpPr>
          <p:cNvPr id="1128457" name="Text Box 9"/>
          <p:cNvSpPr txBox="1">
            <a:spLocks noChangeArrowheads="1"/>
          </p:cNvSpPr>
          <p:nvPr/>
        </p:nvSpPr>
        <p:spPr bwMode="auto">
          <a:xfrm>
            <a:off x="2819400" y="3962400"/>
            <a:ext cx="227330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Purchase Merchandise</a:t>
            </a:r>
          </a:p>
        </p:txBody>
      </p:sp>
      <p:sp>
        <p:nvSpPr>
          <p:cNvPr id="1128458" name="Text Box 10"/>
          <p:cNvSpPr txBox="1">
            <a:spLocks noChangeArrowheads="1"/>
          </p:cNvSpPr>
          <p:nvPr/>
        </p:nvSpPr>
        <p:spPr bwMode="auto">
          <a:xfrm>
            <a:off x="5562600" y="1143000"/>
            <a:ext cx="1277938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Sale Animal</a:t>
            </a:r>
          </a:p>
        </p:txBody>
      </p:sp>
      <p:sp>
        <p:nvSpPr>
          <p:cNvPr id="1128459" name="Rectangle 11"/>
          <p:cNvSpPr>
            <a:spLocks noChangeArrowheads="1"/>
          </p:cNvSpPr>
          <p:nvPr/>
        </p:nvSpPr>
        <p:spPr bwMode="auto">
          <a:xfrm>
            <a:off x="5562600" y="1524000"/>
            <a:ext cx="182086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Sale Merchandise</a:t>
            </a:r>
          </a:p>
        </p:txBody>
      </p:sp>
      <p:sp>
        <p:nvSpPr>
          <p:cNvPr id="1128460" name="Rectangle 12"/>
          <p:cNvSpPr>
            <a:spLocks noChangeArrowheads="1"/>
          </p:cNvSpPr>
          <p:nvPr/>
        </p:nvSpPr>
        <p:spPr bwMode="auto">
          <a:xfrm>
            <a:off x="5562600" y="2895600"/>
            <a:ext cx="1924050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Customer Receipts</a:t>
            </a:r>
          </a:p>
        </p:txBody>
      </p:sp>
      <p:sp>
        <p:nvSpPr>
          <p:cNvPr id="1128461" name="Rectangle 13"/>
          <p:cNvSpPr>
            <a:spLocks noChangeArrowheads="1"/>
          </p:cNvSpPr>
          <p:nvPr/>
        </p:nvSpPr>
        <p:spPr bwMode="auto">
          <a:xfrm>
            <a:off x="5562600" y="3352800"/>
            <a:ext cx="1900238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Supplier Payments</a:t>
            </a:r>
          </a:p>
        </p:txBody>
      </p:sp>
      <p:sp>
        <p:nvSpPr>
          <p:cNvPr id="1128462" name="Rectangle 14"/>
          <p:cNvSpPr>
            <a:spLocks noChangeArrowheads="1"/>
          </p:cNvSpPr>
          <p:nvPr/>
        </p:nvSpPr>
        <p:spPr bwMode="auto">
          <a:xfrm>
            <a:off x="5562600" y="2057400"/>
            <a:ext cx="145891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Animal Health</a:t>
            </a:r>
          </a:p>
        </p:txBody>
      </p:sp>
      <p:sp>
        <p:nvSpPr>
          <p:cNvPr id="1128463" name="Rectangle 15"/>
          <p:cNvSpPr>
            <a:spLocks noChangeArrowheads="1"/>
          </p:cNvSpPr>
          <p:nvPr/>
        </p:nvSpPr>
        <p:spPr bwMode="auto">
          <a:xfrm>
            <a:off x="5562600" y="2438400"/>
            <a:ext cx="1854200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Animal Genealogy</a:t>
            </a:r>
          </a:p>
        </p:txBody>
      </p:sp>
      <p:sp>
        <p:nvSpPr>
          <p:cNvPr id="1128464" name="Text Box 16"/>
          <p:cNvSpPr txBox="1">
            <a:spLocks noChangeArrowheads="1"/>
          </p:cNvSpPr>
          <p:nvPr/>
        </p:nvSpPr>
        <p:spPr bwMode="auto">
          <a:xfrm>
            <a:off x="2819400" y="3505200"/>
            <a:ext cx="183197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Purchase Animals</a:t>
            </a:r>
          </a:p>
        </p:txBody>
      </p:sp>
      <p:sp>
        <p:nvSpPr>
          <p:cNvPr id="1128465" name="Text Box 17"/>
          <p:cNvSpPr txBox="1">
            <a:spLocks noChangeArrowheads="1"/>
          </p:cNvSpPr>
          <p:nvPr/>
        </p:nvSpPr>
        <p:spPr bwMode="auto">
          <a:xfrm>
            <a:off x="2819400" y="4724400"/>
            <a:ext cx="120015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Accounting</a:t>
            </a:r>
          </a:p>
        </p:txBody>
      </p:sp>
      <p:sp>
        <p:nvSpPr>
          <p:cNvPr id="1128466" name="Text Box 18"/>
          <p:cNvSpPr txBox="1">
            <a:spLocks noChangeArrowheads="1"/>
          </p:cNvSpPr>
          <p:nvPr/>
        </p:nvSpPr>
        <p:spPr bwMode="auto">
          <a:xfrm>
            <a:off x="2819400" y="5181600"/>
            <a:ext cx="1089025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Marketing</a:t>
            </a:r>
          </a:p>
        </p:txBody>
      </p:sp>
      <p:sp>
        <p:nvSpPr>
          <p:cNvPr id="1128467" name="Text Box 19"/>
          <p:cNvSpPr txBox="1">
            <a:spLocks noChangeArrowheads="1"/>
          </p:cNvSpPr>
          <p:nvPr/>
        </p:nvSpPr>
        <p:spPr bwMode="auto">
          <a:xfrm>
            <a:off x="2819400" y="5638800"/>
            <a:ext cx="1200150" cy="3492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/>
              <a:t>Employees</a:t>
            </a:r>
          </a:p>
        </p:txBody>
      </p:sp>
      <p:sp>
        <p:nvSpPr>
          <p:cNvPr id="1128468" name="Line 20"/>
          <p:cNvSpPr>
            <a:spLocks noChangeShapeType="1"/>
          </p:cNvSpPr>
          <p:nvPr/>
        </p:nvSpPr>
        <p:spPr bwMode="auto">
          <a:xfrm>
            <a:off x="3581400" y="1295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69" name="Line 21"/>
          <p:cNvSpPr>
            <a:spLocks noChangeShapeType="1"/>
          </p:cNvSpPr>
          <p:nvPr/>
        </p:nvSpPr>
        <p:spPr bwMode="auto">
          <a:xfrm>
            <a:off x="3581400" y="12954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0" name="Line 22"/>
          <p:cNvSpPr>
            <a:spLocks noChangeShapeType="1"/>
          </p:cNvSpPr>
          <p:nvPr/>
        </p:nvSpPr>
        <p:spPr bwMode="auto">
          <a:xfrm>
            <a:off x="3733800" y="1752600"/>
            <a:ext cx="1828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1" name="Line 23"/>
          <p:cNvSpPr>
            <a:spLocks noChangeShapeType="1"/>
          </p:cNvSpPr>
          <p:nvPr/>
        </p:nvSpPr>
        <p:spPr bwMode="auto">
          <a:xfrm>
            <a:off x="3733800" y="1752600"/>
            <a:ext cx="1828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2" name="Line 24"/>
          <p:cNvSpPr>
            <a:spLocks noChangeShapeType="1"/>
          </p:cNvSpPr>
          <p:nvPr/>
        </p:nvSpPr>
        <p:spPr bwMode="auto">
          <a:xfrm>
            <a:off x="4038600" y="2209800"/>
            <a:ext cx="1524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3" name="Line 25"/>
          <p:cNvSpPr>
            <a:spLocks noChangeShapeType="1"/>
          </p:cNvSpPr>
          <p:nvPr/>
        </p:nvSpPr>
        <p:spPr bwMode="auto">
          <a:xfrm>
            <a:off x="3886200" y="3200400"/>
            <a:ext cx="1676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4" name="Rectangle 26"/>
          <p:cNvSpPr>
            <a:spLocks noChangeArrowheads="1"/>
          </p:cNvSpPr>
          <p:nvPr/>
        </p:nvSpPr>
        <p:spPr bwMode="auto">
          <a:xfrm>
            <a:off x="5562600" y="4495800"/>
            <a:ext cx="137001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Sales Report</a:t>
            </a:r>
          </a:p>
        </p:txBody>
      </p:sp>
      <p:sp>
        <p:nvSpPr>
          <p:cNvPr id="1128475" name="Rectangle 27"/>
          <p:cNvSpPr>
            <a:spLocks noChangeArrowheads="1"/>
          </p:cNvSpPr>
          <p:nvPr/>
        </p:nvSpPr>
        <p:spPr bwMode="auto">
          <a:xfrm>
            <a:off x="5562600" y="4876800"/>
            <a:ext cx="115411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Cash Flow</a:t>
            </a:r>
          </a:p>
        </p:txBody>
      </p:sp>
      <p:sp>
        <p:nvSpPr>
          <p:cNvPr id="1128476" name="Rectangle 28"/>
          <p:cNvSpPr>
            <a:spLocks noChangeArrowheads="1"/>
          </p:cNvSpPr>
          <p:nvPr/>
        </p:nvSpPr>
        <p:spPr bwMode="auto">
          <a:xfrm>
            <a:off x="5562600" y="5257800"/>
            <a:ext cx="182086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Accounts Payable</a:t>
            </a:r>
          </a:p>
        </p:txBody>
      </p:sp>
      <p:sp>
        <p:nvSpPr>
          <p:cNvPr id="1128477" name="Rectangle 29"/>
          <p:cNvSpPr>
            <a:spLocks noChangeArrowheads="1"/>
          </p:cNvSpPr>
          <p:nvPr/>
        </p:nvSpPr>
        <p:spPr bwMode="auto">
          <a:xfrm>
            <a:off x="5562600" y="5638800"/>
            <a:ext cx="2090738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Accounts Receivable</a:t>
            </a:r>
          </a:p>
        </p:txBody>
      </p:sp>
      <p:sp>
        <p:nvSpPr>
          <p:cNvPr id="1128478" name="Line 30"/>
          <p:cNvSpPr>
            <a:spLocks noChangeShapeType="1"/>
          </p:cNvSpPr>
          <p:nvPr/>
        </p:nvSpPr>
        <p:spPr bwMode="auto">
          <a:xfrm flipV="1">
            <a:off x="4038600" y="4648200"/>
            <a:ext cx="15240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79" name="Line 31"/>
          <p:cNvSpPr>
            <a:spLocks noChangeShapeType="1"/>
          </p:cNvSpPr>
          <p:nvPr/>
        </p:nvSpPr>
        <p:spPr bwMode="auto">
          <a:xfrm>
            <a:off x="4038600" y="4876800"/>
            <a:ext cx="1524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0" name="Line 32"/>
          <p:cNvSpPr>
            <a:spLocks noChangeShapeType="1"/>
          </p:cNvSpPr>
          <p:nvPr/>
        </p:nvSpPr>
        <p:spPr bwMode="auto">
          <a:xfrm>
            <a:off x="4038600" y="4876800"/>
            <a:ext cx="1524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1" name="Line 33"/>
          <p:cNvSpPr>
            <a:spLocks noChangeShapeType="1"/>
          </p:cNvSpPr>
          <p:nvPr/>
        </p:nvSpPr>
        <p:spPr bwMode="auto">
          <a:xfrm>
            <a:off x="4038600" y="4876800"/>
            <a:ext cx="152400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2" name="Line 34"/>
          <p:cNvSpPr>
            <a:spLocks noChangeShapeType="1"/>
          </p:cNvSpPr>
          <p:nvPr/>
        </p:nvSpPr>
        <p:spPr bwMode="auto">
          <a:xfrm flipV="1">
            <a:off x="5105400" y="3581400"/>
            <a:ext cx="4572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3" name="Rectangle 35"/>
          <p:cNvSpPr>
            <a:spLocks noChangeArrowheads="1"/>
          </p:cNvSpPr>
          <p:nvPr/>
        </p:nvSpPr>
        <p:spPr bwMode="auto">
          <a:xfrm>
            <a:off x="5562600" y="4114800"/>
            <a:ext cx="1033463" cy="34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0">
                <a:solidFill>
                  <a:schemeClr val="tx2"/>
                </a:solidFill>
              </a:rPr>
              <a:t>Inventory</a:t>
            </a:r>
          </a:p>
        </p:txBody>
      </p:sp>
      <p:sp>
        <p:nvSpPr>
          <p:cNvPr id="1128484" name="Line 36"/>
          <p:cNvSpPr>
            <a:spLocks noChangeShapeType="1"/>
          </p:cNvSpPr>
          <p:nvPr/>
        </p:nvSpPr>
        <p:spPr bwMode="auto">
          <a:xfrm>
            <a:off x="5105400" y="4191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5" name="Line 37"/>
          <p:cNvSpPr>
            <a:spLocks noChangeShapeType="1"/>
          </p:cNvSpPr>
          <p:nvPr/>
        </p:nvSpPr>
        <p:spPr bwMode="auto">
          <a:xfrm flipV="1">
            <a:off x="4038600" y="42672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86" name="Text Box 38"/>
          <p:cNvSpPr txBox="1">
            <a:spLocks noChangeArrowheads="1"/>
          </p:cNvSpPr>
          <p:nvPr/>
        </p:nvSpPr>
        <p:spPr bwMode="auto">
          <a:xfrm>
            <a:off x="228600" y="6324600"/>
            <a:ext cx="2914650" cy="3667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b="0"/>
              <a:t>*Volume Table of Contents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Benefits of Custom Menus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600200"/>
            <a:ext cx="3810000" cy="4724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100"/>
              <a:t>Limit user actions.</a:t>
            </a:r>
          </a:p>
          <a:p>
            <a:pPr marL="342900" indent="-342900"/>
            <a:r>
              <a:rPr lang="en-US" sz="2100"/>
              <a:t>Simplify user interface.</a:t>
            </a:r>
          </a:p>
          <a:p>
            <a:pPr marL="342900" indent="-342900"/>
            <a:r>
              <a:rPr lang="en-US" sz="2100"/>
              <a:t>Add custom actions.</a:t>
            </a:r>
          </a:p>
          <a:p>
            <a:pPr marL="342900" indent="-342900"/>
            <a:r>
              <a:rPr lang="en-US" sz="2100"/>
              <a:t>Menus can be activated by keystrokes.</a:t>
            </a:r>
          </a:p>
          <a:p>
            <a:pPr marL="742950" lvl="1" indent="-285750"/>
            <a:r>
              <a:rPr lang="en-US" sz="2100"/>
              <a:t>Accessibility</a:t>
            </a:r>
          </a:p>
          <a:p>
            <a:pPr marL="742950" lvl="1" indent="-285750"/>
            <a:r>
              <a:rPr lang="en-US" sz="2100"/>
              <a:t>Touch-typists and heads-down data entry.</a:t>
            </a:r>
          </a:p>
          <a:p>
            <a:pPr marL="342900" indent="-342900"/>
            <a:r>
              <a:rPr lang="en-US" sz="2100"/>
              <a:t>Sometimes need different menus for each form.</a:t>
            </a:r>
          </a:p>
        </p:txBody>
      </p:sp>
      <p:grpSp>
        <p:nvGrpSpPr>
          <p:cNvPr id="1130512" name="Group 16"/>
          <p:cNvGrpSpPr>
            <a:grpSpLocks/>
          </p:cNvGrpSpPr>
          <p:nvPr/>
        </p:nvGrpSpPr>
        <p:grpSpPr bwMode="auto">
          <a:xfrm>
            <a:off x="5257800" y="1828800"/>
            <a:ext cx="3565525" cy="3816350"/>
            <a:chOff x="3356" y="753"/>
            <a:chExt cx="2246" cy="2404"/>
          </a:xfrm>
        </p:grpSpPr>
        <p:sp>
          <p:nvSpPr>
            <p:cNvPr id="1130500" name="Rectangle 4"/>
            <p:cNvSpPr>
              <a:spLocks noChangeArrowheads="1"/>
            </p:cNvSpPr>
            <p:nvPr/>
          </p:nvSpPr>
          <p:spPr bwMode="auto">
            <a:xfrm>
              <a:off x="3494" y="753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/>
                <a:t>F</a:t>
              </a:r>
              <a:r>
                <a:rPr lang="en-US" sz="1800"/>
                <a:t>ile</a:t>
              </a:r>
            </a:p>
          </p:txBody>
        </p:sp>
        <p:sp>
          <p:nvSpPr>
            <p:cNvPr id="1130501" name="Rectangle 5"/>
            <p:cNvSpPr>
              <a:spLocks noChangeArrowheads="1"/>
            </p:cNvSpPr>
            <p:nvPr/>
          </p:nvSpPr>
          <p:spPr bwMode="auto">
            <a:xfrm>
              <a:off x="3878" y="753"/>
              <a:ext cx="428" cy="231"/>
            </a:xfrm>
            <a:prstGeom prst="rect">
              <a:avLst/>
            </a:prstGeom>
            <a:solidFill>
              <a:srgbClr val="0033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>
                  <a:solidFill>
                    <a:srgbClr val="FFFFFF"/>
                  </a:solidFill>
                </a:rPr>
                <a:t>H</a:t>
              </a:r>
              <a:r>
                <a:rPr lang="en-US" sz="1800">
                  <a:solidFill>
                    <a:srgbClr val="FFFFFF"/>
                  </a:solidFill>
                </a:rPr>
                <a:t>elp</a:t>
              </a:r>
            </a:p>
          </p:txBody>
        </p:sp>
        <p:sp>
          <p:nvSpPr>
            <p:cNvPr id="1130502" name="Rectangle 6"/>
            <p:cNvSpPr>
              <a:spLocks noChangeArrowheads="1"/>
            </p:cNvSpPr>
            <p:nvPr/>
          </p:nvSpPr>
          <p:spPr bwMode="auto">
            <a:xfrm>
              <a:off x="3878" y="993"/>
              <a:ext cx="740" cy="231"/>
            </a:xfrm>
            <a:prstGeom prst="rect">
              <a:avLst/>
            </a:prstGeom>
            <a:solidFill>
              <a:srgbClr val="0033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>
                  <a:solidFill>
                    <a:srgbClr val="FFFFFF"/>
                  </a:solidFill>
                </a:rPr>
                <a:t>C</a:t>
              </a:r>
              <a:r>
                <a:rPr lang="en-US" sz="1800">
                  <a:solidFill>
                    <a:srgbClr val="FFFFFF"/>
                  </a:solidFill>
                </a:rPr>
                <a:t>ontents</a:t>
              </a:r>
            </a:p>
          </p:txBody>
        </p:sp>
        <p:sp>
          <p:nvSpPr>
            <p:cNvPr id="1130503" name="Rectangle 7"/>
            <p:cNvSpPr>
              <a:spLocks noChangeArrowheads="1"/>
            </p:cNvSpPr>
            <p:nvPr/>
          </p:nvSpPr>
          <p:spPr bwMode="auto">
            <a:xfrm>
              <a:off x="3830" y="1233"/>
              <a:ext cx="16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/>
                <a:t>S</a:t>
              </a:r>
              <a:r>
                <a:rPr lang="en-US" sz="1800"/>
                <a:t>earch</a:t>
              </a:r>
            </a:p>
            <a:p>
              <a:pPr algn="l"/>
              <a:r>
                <a:rPr lang="en-US" sz="1800" u="sng"/>
                <a:t>A</a:t>
              </a:r>
              <a:r>
                <a:rPr lang="en-US" sz="1800"/>
                <a:t>bout Rolling Thunder</a:t>
              </a:r>
            </a:p>
          </p:txBody>
        </p:sp>
        <p:sp>
          <p:nvSpPr>
            <p:cNvPr id="1130504" name="Rectangle 8"/>
            <p:cNvSpPr>
              <a:spLocks noChangeArrowheads="1"/>
            </p:cNvSpPr>
            <p:nvPr/>
          </p:nvSpPr>
          <p:spPr bwMode="auto">
            <a:xfrm>
              <a:off x="3882" y="997"/>
              <a:ext cx="1720" cy="66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05" name="Rectangle 9"/>
            <p:cNvSpPr>
              <a:spLocks noChangeArrowheads="1"/>
            </p:cNvSpPr>
            <p:nvPr/>
          </p:nvSpPr>
          <p:spPr bwMode="auto">
            <a:xfrm>
              <a:off x="3460" y="754"/>
              <a:ext cx="844" cy="233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06" name="Rectangle 10"/>
            <p:cNvSpPr>
              <a:spLocks noChangeArrowheads="1"/>
            </p:cNvSpPr>
            <p:nvPr/>
          </p:nvSpPr>
          <p:spPr bwMode="auto">
            <a:xfrm>
              <a:off x="3390" y="2249"/>
              <a:ext cx="15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/>
                <a:t>F</a:t>
              </a:r>
              <a:r>
                <a:rPr lang="en-US" sz="1800"/>
                <a:t>ile</a:t>
              </a:r>
              <a:r>
                <a:rPr lang="en-US" sz="1800">
                  <a:solidFill>
                    <a:schemeClr val="bg2"/>
                  </a:solidFill>
                </a:rPr>
                <a:t>		</a:t>
              </a:r>
              <a:r>
                <a:rPr lang="en-US" sz="1800" u="sng"/>
                <a:t>H</a:t>
              </a:r>
              <a:r>
                <a:rPr lang="en-US" sz="1800"/>
                <a:t>elp</a:t>
              </a:r>
            </a:p>
          </p:txBody>
        </p:sp>
        <p:sp>
          <p:nvSpPr>
            <p:cNvPr id="1130507" name="Rectangle 11"/>
            <p:cNvSpPr>
              <a:spLocks noChangeArrowheads="1"/>
            </p:cNvSpPr>
            <p:nvPr/>
          </p:nvSpPr>
          <p:spPr bwMode="auto">
            <a:xfrm>
              <a:off x="3774" y="2249"/>
              <a:ext cx="388" cy="231"/>
            </a:xfrm>
            <a:prstGeom prst="rect">
              <a:avLst/>
            </a:prstGeom>
            <a:solidFill>
              <a:srgbClr val="0033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>
                  <a:solidFill>
                    <a:srgbClr val="FFFFFF"/>
                  </a:solidFill>
                </a:rPr>
                <a:t>E</a:t>
              </a:r>
              <a:r>
                <a:rPr lang="en-US" sz="1800">
                  <a:solidFill>
                    <a:srgbClr val="FFFFFF"/>
                  </a:solidFill>
                </a:rPr>
                <a:t>dit</a:t>
              </a:r>
            </a:p>
          </p:txBody>
        </p:sp>
        <p:sp>
          <p:nvSpPr>
            <p:cNvPr id="1130508" name="Rectangle 12"/>
            <p:cNvSpPr>
              <a:spLocks noChangeArrowheads="1"/>
            </p:cNvSpPr>
            <p:nvPr/>
          </p:nvSpPr>
          <p:spPr bwMode="auto">
            <a:xfrm>
              <a:off x="3774" y="2489"/>
              <a:ext cx="1108" cy="231"/>
            </a:xfrm>
            <a:prstGeom prst="rect">
              <a:avLst/>
            </a:prstGeom>
            <a:solidFill>
              <a:srgbClr val="0033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1800" u="sng">
                  <a:solidFill>
                    <a:srgbClr val="FFFFFF"/>
                  </a:solidFill>
                </a:rPr>
                <a:t>A</a:t>
              </a:r>
              <a:r>
                <a:rPr lang="en-US" sz="1800">
                  <a:solidFill>
                    <a:srgbClr val="FFFFFF"/>
                  </a:solidFill>
                </a:rPr>
                <a:t>dd Customer</a:t>
              </a:r>
            </a:p>
          </p:txBody>
        </p:sp>
        <p:sp>
          <p:nvSpPr>
            <p:cNvPr id="1130509" name="Rectangle 13"/>
            <p:cNvSpPr>
              <a:spLocks noChangeArrowheads="1"/>
            </p:cNvSpPr>
            <p:nvPr/>
          </p:nvSpPr>
          <p:spPr bwMode="auto">
            <a:xfrm>
              <a:off x="3726" y="2729"/>
              <a:ext cx="177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>
                <a:tabLst>
                  <a:tab pos="1943100" algn="l"/>
                </a:tabLst>
              </a:pPr>
              <a:r>
                <a:rPr lang="en-US" sz="1800" u="sng"/>
                <a:t>D</a:t>
              </a:r>
              <a:r>
                <a:rPr lang="en-US" sz="1800"/>
                <a:t>elete Customer	Ctrl+D</a:t>
              </a:r>
            </a:p>
            <a:p>
              <a:pPr algn="l">
                <a:tabLst>
                  <a:tab pos="1943100" algn="l"/>
                </a:tabLst>
              </a:pPr>
              <a:r>
                <a:rPr lang="en-US" sz="1800" u="sng"/>
                <a:t>M</a:t>
              </a:r>
              <a:r>
                <a:rPr lang="en-US" sz="1800"/>
                <a:t>odify Customer Data</a:t>
              </a:r>
            </a:p>
          </p:txBody>
        </p:sp>
        <p:sp>
          <p:nvSpPr>
            <p:cNvPr id="1130510" name="Rectangle 14"/>
            <p:cNvSpPr>
              <a:spLocks noChangeArrowheads="1"/>
            </p:cNvSpPr>
            <p:nvPr/>
          </p:nvSpPr>
          <p:spPr bwMode="auto">
            <a:xfrm>
              <a:off x="3778" y="2493"/>
              <a:ext cx="1720" cy="66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11" name="Rectangle 15"/>
            <p:cNvSpPr>
              <a:spLocks noChangeArrowheads="1"/>
            </p:cNvSpPr>
            <p:nvPr/>
          </p:nvSpPr>
          <p:spPr bwMode="auto">
            <a:xfrm>
              <a:off x="3356" y="2250"/>
              <a:ext cx="1597" cy="233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Terminology</a:t>
            </a: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1066800"/>
            <a:ext cx="4343400" cy="54102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Page Layout</a:t>
            </a:r>
          </a:p>
          <a:p>
            <a:pPr marL="742950" lvl="1" indent="-285750"/>
            <a:r>
              <a:rPr lang="en-US" sz="2000"/>
              <a:t>Landscape v. portrait</a:t>
            </a:r>
          </a:p>
          <a:p>
            <a:pPr marL="742950" lvl="1" indent="-285750"/>
            <a:r>
              <a:rPr lang="en-US" sz="2000"/>
              <a:t>Margins</a:t>
            </a:r>
          </a:p>
          <a:p>
            <a:pPr marL="742950" lvl="1" indent="-285750"/>
            <a:r>
              <a:rPr lang="en-US" sz="2000"/>
              <a:t>Gutter (binding space)</a:t>
            </a:r>
          </a:p>
          <a:p>
            <a:pPr marL="342900" indent="-342900"/>
            <a:r>
              <a:rPr lang="en-US" sz="2000"/>
              <a:t>Typefaces</a:t>
            </a:r>
          </a:p>
          <a:p>
            <a:pPr marL="742950" lvl="1" indent="-285750"/>
            <a:r>
              <a:rPr lang="en-US">
                <a:latin typeface="Times New Roman" pitchFamily="18" charset="0"/>
              </a:rPr>
              <a:t>Serif (Times New Roman)</a:t>
            </a:r>
            <a:endParaRPr lang="en-US"/>
          </a:p>
          <a:p>
            <a:pPr marL="742950" lvl="1" indent="-285750"/>
            <a:r>
              <a:rPr lang="en-US"/>
              <a:t>Sans-serif (Arial)</a:t>
            </a:r>
          </a:p>
          <a:p>
            <a:pPr marL="742950" lvl="1" indent="-285750"/>
            <a:r>
              <a:rPr lang="en-US">
                <a:latin typeface="Allegro BT" pitchFamily="82" charset="0"/>
              </a:rPr>
              <a:t>Ornamental</a:t>
            </a:r>
          </a:p>
          <a:p>
            <a:pPr marL="742950" lvl="1" indent="-285750"/>
            <a:r>
              <a:rPr lang="en-US">
                <a:latin typeface="Courier New" pitchFamily="49" charset="0"/>
              </a:rPr>
              <a:t>Fixed width</a:t>
            </a:r>
            <a:endParaRPr lang="en-US" sz="1800"/>
          </a:p>
          <a:p>
            <a:pPr marL="342900" indent="-342900"/>
            <a:r>
              <a:rPr lang="en-US" sz="2000"/>
              <a:t>Font size</a:t>
            </a:r>
          </a:p>
          <a:p>
            <a:pPr marL="742950" lvl="1" indent="-285750"/>
            <a:r>
              <a:rPr lang="en-US" sz="2000"/>
              <a:t>common: 10 - 12 point</a:t>
            </a:r>
          </a:p>
          <a:p>
            <a:pPr marL="742950" lvl="1" indent="-285750"/>
            <a:r>
              <a:rPr lang="en-US" sz="2000"/>
              <a:t>72 points approx. 1 inch</a:t>
            </a:r>
          </a:p>
          <a:p>
            <a:pPr marL="742950" lvl="1" indent="-285750"/>
            <a:r>
              <a:rPr lang="en-US" sz="2000"/>
              <a:t>pica (1/6 inch) (12 points)</a:t>
            </a:r>
          </a:p>
        </p:txBody>
      </p:sp>
      <p:sp>
        <p:nvSpPr>
          <p:cNvPr id="1062916" name="Rectangle 4"/>
          <p:cNvSpPr>
            <a:spLocks noChangeArrowheads="1"/>
          </p:cNvSpPr>
          <p:nvPr/>
        </p:nvSpPr>
        <p:spPr bwMode="auto">
          <a:xfrm>
            <a:off x="5721350" y="1454150"/>
            <a:ext cx="1206500" cy="1587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17" name="Rectangle 5"/>
          <p:cNvSpPr>
            <a:spLocks noChangeArrowheads="1"/>
          </p:cNvSpPr>
          <p:nvPr/>
        </p:nvSpPr>
        <p:spPr bwMode="auto">
          <a:xfrm>
            <a:off x="7016750" y="1454150"/>
            <a:ext cx="1206500" cy="1587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18" name="Rectangle 6"/>
          <p:cNvSpPr>
            <a:spLocks noChangeArrowheads="1"/>
          </p:cNvSpPr>
          <p:nvPr/>
        </p:nvSpPr>
        <p:spPr bwMode="auto">
          <a:xfrm>
            <a:off x="5949950" y="1682750"/>
            <a:ext cx="596900" cy="1206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19" name="Rectangle 7"/>
          <p:cNvSpPr>
            <a:spLocks noChangeArrowheads="1"/>
          </p:cNvSpPr>
          <p:nvPr/>
        </p:nvSpPr>
        <p:spPr bwMode="auto">
          <a:xfrm>
            <a:off x="7397750" y="1682750"/>
            <a:ext cx="596900" cy="1206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0" name="Line 8"/>
          <p:cNvSpPr>
            <a:spLocks noChangeShapeType="1"/>
          </p:cNvSpPr>
          <p:nvPr/>
        </p:nvSpPr>
        <p:spPr bwMode="auto">
          <a:xfrm>
            <a:off x="6781800" y="1447800"/>
            <a:ext cx="0" cy="1600200"/>
          </a:xfrm>
          <a:prstGeom prst="line">
            <a:avLst/>
          </a:prstGeom>
          <a:noFill/>
          <a:ln w="127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1" name="Line 9"/>
          <p:cNvSpPr>
            <a:spLocks noChangeShapeType="1"/>
          </p:cNvSpPr>
          <p:nvPr/>
        </p:nvSpPr>
        <p:spPr bwMode="auto">
          <a:xfrm>
            <a:off x="7162800" y="1447800"/>
            <a:ext cx="0" cy="1600200"/>
          </a:xfrm>
          <a:prstGeom prst="line">
            <a:avLst/>
          </a:prstGeom>
          <a:noFill/>
          <a:ln w="12700">
            <a:solidFill>
              <a:schemeClr val="tx2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2" name="Rectangle 10"/>
          <p:cNvSpPr>
            <a:spLocks noChangeArrowheads="1"/>
          </p:cNvSpPr>
          <p:nvPr/>
        </p:nvSpPr>
        <p:spPr bwMode="auto">
          <a:xfrm>
            <a:off x="5697538" y="1042988"/>
            <a:ext cx="2484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/>
              <a:t>Facing pages (portrait)</a:t>
            </a:r>
          </a:p>
        </p:txBody>
      </p:sp>
      <p:sp>
        <p:nvSpPr>
          <p:cNvPr id="1062923" name="Rectangle 11"/>
          <p:cNvSpPr>
            <a:spLocks noChangeArrowheads="1"/>
          </p:cNvSpPr>
          <p:nvPr/>
        </p:nvSpPr>
        <p:spPr bwMode="auto">
          <a:xfrm>
            <a:off x="6611938" y="3176588"/>
            <a:ext cx="76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gutter</a:t>
            </a:r>
          </a:p>
        </p:txBody>
      </p:sp>
      <p:sp>
        <p:nvSpPr>
          <p:cNvPr id="1062924" name="Rectangle 12"/>
          <p:cNvSpPr>
            <a:spLocks noChangeArrowheads="1"/>
          </p:cNvSpPr>
          <p:nvPr/>
        </p:nvSpPr>
        <p:spPr bwMode="auto">
          <a:xfrm>
            <a:off x="6535738" y="3481388"/>
            <a:ext cx="996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/>
              <a:t>margins</a:t>
            </a:r>
          </a:p>
        </p:txBody>
      </p:sp>
      <p:sp>
        <p:nvSpPr>
          <p:cNvPr id="1062925" name="Line 13"/>
          <p:cNvSpPr>
            <a:spLocks noChangeShapeType="1"/>
          </p:cNvSpPr>
          <p:nvPr/>
        </p:nvSpPr>
        <p:spPr bwMode="auto">
          <a:xfrm flipH="1" flipV="1">
            <a:off x="6858000" y="3048000"/>
            <a:ext cx="152400" cy="152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6" name="Line 14"/>
          <p:cNvSpPr>
            <a:spLocks noChangeShapeType="1"/>
          </p:cNvSpPr>
          <p:nvPr/>
        </p:nvSpPr>
        <p:spPr bwMode="auto">
          <a:xfrm flipV="1">
            <a:off x="7010400" y="3048000"/>
            <a:ext cx="76200" cy="152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7" name="Line 15"/>
          <p:cNvSpPr>
            <a:spLocks noChangeShapeType="1"/>
          </p:cNvSpPr>
          <p:nvPr/>
        </p:nvSpPr>
        <p:spPr bwMode="auto">
          <a:xfrm flipH="1" flipV="1">
            <a:off x="6096000" y="2971800"/>
            <a:ext cx="4572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8" name="Line 16"/>
          <p:cNvSpPr>
            <a:spLocks noChangeShapeType="1"/>
          </p:cNvSpPr>
          <p:nvPr/>
        </p:nvSpPr>
        <p:spPr bwMode="auto">
          <a:xfrm flipV="1">
            <a:off x="7467600" y="2667000"/>
            <a:ext cx="609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29" name="Rectangle 17"/>
          <p:cNvSpPr>
            <a:spLocks noChangeArrowheads="1"/>
          </p:cNvSpPr>
          <p:nvPr/>
        </p:nvSpPr>
        <p:spPr bwMode="auto">
          <a:xfrm>
            <a:off x="6330950" y="4197350"/>
            <a:ext cx="1358900" cy="825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30" name="Rectangle 18"/>
          <p:cNvSpPr>
            <a:spLocks noChangeArrowheads="1"/>
          </p:cNvSpPr>
          <p:nvPr/>
        </p:nvSpPr>
        <p:spPr bwMode="auto">
          <a:xfrm>
            <a:off x="6307138" y="3862388"/>
            <a:ext cx="1303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 b="0"/>
              <a:t>Landscape</a:t>
            </a:r>
          </a:p>
        </p:txBody>
      </p:sp>
      <p:graphicFrame>
        <p:nvGraphicFramePr>
          <p:cNvPr id="1062931" name="Object 19"/>
          <p:cNvGraphicFramePr>
            <a:graphicFrameLocks/>
          </p:cNvGraphicFramePr>
          <p:nvPr/>
        </p:nvGraphicFramePr>
        <p:xfrm>
          <a:off x="6637338" y="4251325"/>
          <a:ext cx="144462" cy="13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43600" imgH="172800" progId="Word.Document.8">
                  <p:embed/>
                </p:oleObj>
              </mc:Choice>
              <mc:Fallback>
                <p:oleObj name="Document" r:id="rId3" imgW="5943600" imgH="172800" progId="Word.Document.8">
                  <p:embed/>
                  <p:pic>
                    <p:nvPicPr>
                      <p:cNvPr id="0" name="Picture 19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97569" b="20390"/>
                      <a:stretch>
                        <a:fillRect/>
                      </a:stretch>
                    </p:blipFill>
                    <p:spPr bwMode="auto">
                      <a:xfrm>
                        <a:off x="6637338" y="4251325"/>
                        <a:ext cx="144462" cy="13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932" name="Object 20"/>
          <p:cNvGraphicFramePr>
            <a:graphicFrameLocks/>
          </p:cNvGraphicFramePr>
          <p:nvPr/>
        </p:nvGraphicFramePr>
        <p:xfrm>
          <a:off x="7094538" y="4860925"/>
          <a:ext cx="144462" cy="13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943600" imgH="172800" progId="Word.Document.8">
                  <p:embed/>
                </p:oleObj>
              </mc:Choice>
              <mc:Fallback>
                <p:oleObj name="Document" r:id="rId5" imgW="5943600" imgH="172800" progId="Word.Document.8">
                  <p:embed/>
                  <p:pic>
                    <p:nvPicPr>
                      <p:cNvPr id="0" name="Picture 2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97569" b="20390"/>
                      <a:stretch>
                        <a:fillRect/>
                      </a:stretch>
                    </p:blipFill>
                    <p:spPr bwMode="auto">
                      <a:xfrm>
                        <a:off x="7094538" y="4860925"/>
                        <a:ext cx="144462" cy="13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2933" name="Rectangle 21"/>
          <p:cNvSpPr>
            <a:spLocks noChangeArrowheads="1"/>
          </p:cNvSpPr>
          <p:nvPr/>
        </p:nvSpPr>
        <p:spPr bwMode="auto">
          <a:xfrm>
            <a:off x="5862638" y="5257800"/>
            <a:ext cx="2212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0"/>
              <a:t>Alignment marks for color separations.</a:t>
            </a:r>
          </a:p>
        </p:txBody>
      </p:sp>
      <p:sp>
        <p:nvSpPr>
          <p:cNvPr id="1062934" name="Line 22"/>
          <p:cNvSpPr>
            <a:spLocks noChangeShapeType="1"/>
          </p:cNvSpPr>
          <p:nvPr/>
        </p:nvSpPr>
        <p:spPr bwMode="auto">
          <a:xfrm flipV="1">
            <a:off x="7010400" y="5029200"/>
            <a:ext cx="76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2935" name="Line 23"/>
          <p:cNvSpPr>
            <a:spLocks noChangeShapeType="1"/>
          </p:cNvSpPr>
          <p:nvPr/>
        </p:nvSpPr>
        <p:spPr bwMode="auto">
          <a:xfrm flipH="1" flipV="1">
            <a:off x="6705600" y="4419600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62936" name="Object 24"/>
          <p:cNvGraphicFramePr>
            <a:graphicFrameLocks/>
          </p:cNvGraphicFramePr>
          <p:nvPr/>
        </p:nvGraphicFramePr>
        <p:xfrm>
          <a:off x="7475538" y="4403725"/>
          <a:ext cx="144462" cy="13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943600" imgH="172800" progId="Word.Document.8">
                  <p:embed/>
                </p:oleObj>
              </mc:Choice>
              <mc:Fallback>
                <p:oleObj name="Document" r:id="rId6" imgW="5943600" imgH="172800" progId="Word.Document.8">
                  <p:embed/>
                  <p:pic>
                    <p:nvPicPr>
                      <p:cNvPr id="0" name="Picture 2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97569" b="20390"/>
                      <a:stretch>
                        <a:fillRect/>
                      </a:stretch>
                    </p:blipFill>
                    <p:spPr bwMode="auto">
                      <a:xfrm>
                        <a:off x="7475538" y="4403725"/>
                        <a:ext cx="144462" cy="13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2937" name="Line 25"/>
          <p:cNvSpPr>
            <a:spLocks noChangeShapeType="1"/>
          </p:cNvSpPr>
          <p:nvPr/>
        </p:nvSpPr>
        <p:spPr bwMode="auto">
          <a:xfrm flipV="1">
            <a:off x="7010400" y="4572000"/>
            <a:ext cx="457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Creating Menus</a:t>
            </a:r>
          </a:p>
        </p:txBody>
      </p:sp>
      <p:sp>
        <p:nvSpPr>
          <p:cNvPr id="11325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19200"/>
            <a:ext cx="7239000" cy="5105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200"/>
              <a:t>View | Toolbars | Customize</a:t>
            </a:r>
          </a:p>
          <a:p>
            <a:pPr marL="342900" indent="-342900"/>
            <a:r>
              <a:rPr lang="en-US" sz="2200"/>
              <a:t>Drag and Drop</a:t>
            </a:r>
          </a:p>
          <a:p>
            <a:pPr marL="742950" lvl="1" indent="-285750"/>
            <a:r>
              <a:rPr lang="en-US" sz="2200"/>
              <a:t>Multilevel menu.</a:t>
            </a:r>
          </a:p>
          <a:p>
            <a:pPr lvl="2"/>
            <a:r>
              <a:rPr lang="en-US" sz="2200"/>
              <a:t>Sublevels/hierarchy.</a:t>
            </a:r>
          </a:p>
          <a:p>
            <a:pPr lvl="2"/>
            <a:r>
              <a:rPr lang="en-US" sz="2200"/>
              <a:t>Each level is a separate menu with its own name.</a:t>
            </a:r>
          </a:p>
          <a:p>
            <a:pPr marL="742950" lvl="1" indent="-285750"/>
            <a:r>
              <a:rPr lang="en-US" sz="2200"/>
              <a:t>Menu choices</a:t>
            </a:r>
          </a:p>
          <a:p>
            <a:pPr lvl="2"/>
            <a:r>
              <a:rPr lang="en-US" sz="2200"/>
              <a:t>Each entry has a name.</a:t>
            </a:r>
          </a:p>
          <a:p>
            <a:pPr lvl="2"/>
            <a:r>
              <a:rPr lang="en-US" sz="2200"/>
              <a:t>Access key: &amp; (e.g., &amp;File).</a:t>
            </a:r>
          </a:p>
          <a:p>
            <a:pPr lvl="2"/>
            <a:r>
              <a:rPr lang="en-US" sz="2200"/>
              <a:t>Status Bar Text</a:t>
            </a:r>
          </a:p>
          <a:p>
            <a:pPr marL="742950" lvl="1" indent="-285750"/>
            <a:r>
              <a:rPr lang="en-US" sz="2200"/>
              <a:t>Actions</a:t>
            </a:r>
          </a:p>
          <a:p>
            <a:pPr lvl="2"/>
            <a:r>
              <a:rPr lang="en-US" sz="2200"/>
              <a:t>Submenu.</a:t>
            </a:r>
          </a:p>
          <a:p>
            <a:pPr lvl="2"/>
            <a:r>
              <a:rPr lang="en-US" sz="2200"/>
              <a:t>Run any code.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Toolbars</a:t>
            </a:r>
          </a:p>
        </p:txBody>
      </p:sp>
      <p:sp>
        <p:nvSpPr>
          <p:cNvPr id="1134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219200"/>
            <a:ext cx="3511550" cy="5105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Why toolbars?</a:t>
            </a:r>
          </a:p>
          <a:p>
            <a:pPr marL="742950" lvl="1" indent="-285750"/>
            <a:r>
              <a:rPr lang="en-US" sz="1800"/>
              <a:t>Single click for complex actions.</a:t>
            </a:r>
          </a:p>
          <a:p>
            <a:pPr marL="742950" lvl="1" indent="-285750"/>
            <a:r>
              <a:rPr lang="en-US" sz="1800"/>
              <a:t>Commands available across the application / shortcuts.</a:t>
            </a:r>
          </a:p>
          <a:p>
            <a:pPr marL="742950" lvl="1" indent="-285750"/>
            <a:r>
              <a:rPr lang="en-US" sz="1800"/>
              <a:t>Position and customization by user.</a:t>
            </a:r>
          </a:p>
          <a:p>
            <a:pPr marL="342900" indent="-342900"/>
            <a:r>
              <a:rPr lang="en-US" sz="1800"/>
              <a:t>Toolbar components</a:t>
            </a:r>
          </a:p>
          <a:p>
            <a:pPr marL="742950" lvl="1" indent="-285750"/>
            <a:r>
              <a:rPr lang="en-US" sz="1800"/>
              <a:t>Button</a:t>
            </a:r>
          </a:p>
          <a:p>
            <a:pPr marL="1085850" lvl="2"/>
            <a:r>
              <a:rPr lang="en-US" sz="1800"/>
              <a:t>Text</a:t>
            </a:r>
          </a:p>
          <a:p>
            <a:pPr marL="1085850" lvl="2"/>
            <a:r>
              <a:rPr lang="en-US" sz="1800"/>
              <a:t>Icon/graphic (bitmap)</a:t>
            </a:r>
          </a:p>
          <a:p>
            <a:pPr marL="742950" lvl="1" indent="-285750"/>
            <a:r>
              <a:rPr lang="en-US" sz="1800"/>
              <a:t>Tool Tip</a:t>
            </a:r>
          </a:p>
          <a:p>
            <a:pPr marL="742950" lvl="1" indent="-285750"/>
            <a:r>
              <a:rPr lang="en-US" sz="1800"/>
              <a:t>Status Bar description</a:t>
            </a:r>
          </a:p>
          <a:p>
            <a:pPr marL="742950" lvl="1" indent="-285750"/>
            <a:r>
              <a:rPr lang="en-US" sz="1800"/>
              <a:t>Action</a:t>
            </a:r>
          </a:p>
        </p:txBody>
      </p:sp>
      <p:sp>
        <p:nvSpPr>
          <p:cNvPr id="1134596" name="Rectangle 4"/>
          <p:cNvSpPr>
            <a:spLocks noChangeArrowheads="1"/>
          </p:cNvSpPr>
          <p:nvPr/>
        </p:nvSpPr>
        <p:spPr bwMode="auto">
          <a:xfrm>
            <a:off x="4256088" y="1089025"/>
            <a:ext cx="4329112" cy="3952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34597" name="Group 5"/>
          <p:cNvGrpSpPr>
            <a:grpSpLocks/>
          </p:cNvGrpSpPr>
          <p:nvPr/>
        </p:nvGrpSpPr>
        <p:grpSpPr bwMode="auto">
          <a:xfrm>
            <a:off x="4538663" y="1177925"/>
            <a:ext cx="307975" cy="214313"/>
            <a:chOff x="2859" y="742"/>
            <a:chExt cx="194" cy="135"/>
          </a:xfrm>
        </p:grpSpPr>
        <p:sp>
          <p:nvSpPr>
            <p:cNvPr id="1134598" name="Rectangle 6"/>
            <p:cNvSpPr>
              <a:spLocks noChangeArrowheads="1"/>
            </p:cNvSpPr>
            <p:nvPr/>
          </p:nvSpPr>
          <p:spPr bwMode="auto">
            <a:xfrm>
              <a:off x="2859" y="742"/>
              <a:ext cx="192" cy="13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99" name="Freeform 7"/>
            <p:cNvSpPr>
              <a:spLocks/>
            </p:cNvSpPr>
            <p:nvPr/>
          </p:nvSpPr>
          <p:spPr bwMode="auto">
            <a:xfrm>
              <a:off x="2868" y="744"/>
              <a:ext cx="185" cy="125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0" y="0"/>
                </a:cxn>
                <a:cxn ang="0">
                  <a:pos x="0" y="124"/>
                </a:cxn>
              </a:cxnLst>
              <a:rect l="0" t="0" r="r" b="b"/>
              <a:pathLst>
                <a:path w="185" h="125">
                  <a:moveTo>
                    <a:pt x="184" y="0"/>
                  </a:moveTo>
                  <a:lnTo>
                    <a:pt x="0" y="0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600" name="Freeform 8"/>
            <p:cNvSpPr>
              <a:spLocks/>
            </p:cNvSpPr>
            <p:nvPr/>
          </p:nvSpPr>
          <p:spPr bwMode="auto">
            <a:xfrm>
              <a:off x="2872" y="748"/>
              <a:ext cx="177" cy="125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76" y="124"/>
                </a:cxn>
                <a:cxn ang="0">
                  <a:pos x="0" y="124"/>
                </a:cxn>
              </a:cxnLst>
              <a:rect l="0" t="0" r="r" b="b"/>
              <a:pathLst>
                <a:path w="177" h="125">
                  <a:moveTo>
                    <a:pt x="176" y="0"/>
                  </a:moveTo>
                  <a:lnTo>
                    <a:pt x="176" y="124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86868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4601" name="Group 9"/>
          <p:cNvGrpSpPr>
            <a:grpSpLocks/>
          </p:cNvGrpSpPr>
          <p:nvPr/>
        </p:nvGrpSpPr>
        <p:grpSpPr bwMode="auto">
          <a:xfrm>
            <a:off x="4995863" y="1177925"/>
            <a:ext cx="307975" cy="214313"/>
            <a:chOff x="3147" y="742"/>
            <a:chExt cx="194" cy="135"/>
          </a:xfrm>
        </p:grpSpPr>
        <p:sp>
          <p:nvSpPr>
            <p:cNvPr id="1134602" name="Rectangle 10"/>
            <p:cNvSpPr>
              <a:spLocks noChangeArrowheads="1"/>
            </p:cNvSpPr>
            <p:nvPr/>
          </p:nvSpPr>
          <p:spPr bwMode="auto">
            <a:xfrm>
              <a:off x="3147" y="742"/>
              <a:ext cx="192" cy="13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03" name="Freeform 11"/>
            <p:cNvSpPr>
              <a:spLocks/>
            </p:cNvSpPr>
            <p:nvPr/>
          </p:nvSpPr>
          <p:spPr bwMode="auto">
            <a:xfrm>
              <a:off x="3156" y="744"/>
              <a:ext cx="185" cy="125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0" y="0"/>
                </a:cxn>
                <a:cxn ang="0">
                  <a:pos x="0" y="124"/>
                </a:cxn>
              </a:cxnLst>
              <a:rect l="0" t="0" r="r" b="b"/>
              <a:pathLst>
                <a:path w="185" h="125">
                  <a:moveTo>
                    <a:pt x="184" y="0"/>
                  </a:moveTo>
                  <a:lnTo>
                    <a:pt x="0" y="0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604" name="Freeform 12"/>
            <p:cNvSpPr>
              <a:spLocks/>
            </p:cNvSpPr>
            <p:nvPr/>
          </p:nvSpPr>
          <p:spPr bwMode="auto">
            <a:xfrm>
              <a:off x="3160" y="748"/>
              <a:ext cx="177" cy="125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76" y="124"/>
                </a:cxn>
                <a:cxn ang="0">
                  <a:pos x="0" y="124"/>
                </a:cxn>
              </a:cxnLst>
              <a:rect l="0" t="0" r="r" b="b"/>
              <a:pathLst>
                <a:path w="177" h="125">
                  <a:moveTo>
                    <a:pt x="176" y="0"/>
                  </a:moveTo>
                  <a:lnTo>
                    <a:pt x="176" y="124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86868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4605" name="Group 13"/>
          <p:cNvGrpSpPr>
            <a:grpSpLocks/>
          </p:cNvGrpSpPr>
          <p:nvPr/>
        </p:nvGrpSpPr>
        <p:grpSpPr bwMode="auto">
          <a:xfrm>
            <a:off x="5376863" y="1177925"/>
            <a:ext cx="307975" cy="214313"/>
            <a:chOff x="3387" y="742"/>
            <a:chExt cx="194" cy="135"/>
          </a:xfrm>
        </p:grpSpPr>
        <p:sp>
          <p:nvSpPr>
            <p:cNvPr id="1134606" name="Rectangle 14"/>
            <p:cNvSpPr>
              <a:spLocks noChangeArrowheads="1"/>
            </p:cNvSpPr>
            <p:nvPr/>
          </p:nvSpPr>
          <p:spPr bwMode="auto">
            <a:xfrm>
              <a:off x="3387" y="742"/>
              <a:ext cx="192" cy="13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07" name="Freeform 15"/>
            <p:cNvSpPr>
              <a:spLocks/>
            </p:cNvSpPr>
            <p:nvPr/>
          </p:nvSpPr>
          <p:spPr bwMode="auto">
            <a:xfrm>
              <a:off x="3396" y="744"/>
              <a:ext cx="185" cy="125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0" y="0"/>
                </a:cxn>
                <a:cxn ang="0">
                  <a:pos x="0" y="124"/>
                </a:cxn>
              </a:cxnLst>
              <a:rect l="0" t="0" r="r" b="b"/>
              <a:pathLst>
                <a:path w="185" h="125">
                  <a:moveTo>
                    <a:pt x="184" y="0"/>
                  </a:moveTo>
                  <a:lnTo>
                    <a:pt x="0" y="0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608" name="Freeform 16"/>
            <p:cNvSpPr>
              <a:spLocks/>
            </p:cNvSpPr>
            <p:nvPr/>
          </p:nvSpPr>
          <p:spPr bwMode="auto">
            <a:xfrm>
              <a:off x="3400" y="748"/>
              <a:ext cx="177" cy="125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76" y="124"/>
                </a:cxn>
                <a:cxn ang="0">
                  <a:pos x="0" y="124"/>
                </a:cxn>
              </a:cxnLst>
              <a:rect l="0" t="0" r="r" b="b"/>
              <a:pathLst>
                <a:path w="177" h="125">
                  <a:moveTo>
                    <a:pt x="176" y="0"/>
                  </a:moveTo>
                  <a:lnTo>
                    <a:pt x="176" y="124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86868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4609" name="Group 17"/>
          <p:cNvGrpSpPr>
            <a:grpSpLocks/>
          </p:cNvGrpSpPr>
          <p:nvPr/>
        </p:nvGrpSpPr>
        <p:grpSpPr bwMode="auto">
          <a:xfrm>
            <a:off x="5910263" y="1177925"/>
            <a:ext cx="307975" cy="214313"/>
            <a:chOff x="3723" y="742"/>
            <a:chExt cx="194" cy="135"/>
          </a:xfrm>
        </p:grpSpPr>
        <p:sp>
          <p:nvSpPr>
            <p:cNvPr id="1134610" name="Rectangle 18"/>
            <p:cNvSpPr>
              <a:spLocks noChangeArrowheads="1"/>
            </p:cNvSpPr>
            <p:nvPr/>
          </p:nvSpPr>
          <p:spPr bwMode="auto">
            <a:xfrm>
              <a:off x="3723" y="742"/>
              <a:ext cx="192" cy="13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11" name="Freeform 19"/>
            <p:cNvSpPr>
              <a:spLocks/>
            </p:cNvSpPr>
            <p:nvPr/>
          </p:nvSpPr>
          <p:spPr bwMode="auto">
            <a:xfrm>
              <a:off x="3732" y="744"/>
              <a:ext cx="185" cy="125"/>
            </a:xfrm>
            <a:custGeom>
              <a:avLst/>
              <a:gdLst/>
              <a:ahLst/>
              <a:cxnLst>
                <a:cxn ang="0">
                  <a:pos x="184" y="0"/>
                </a:cxn>
                <a:cxn ang="0">
                  <a:pos x="0" y="0"/>
                </a:cxn>
                <a:cxn ang="0">
                  <a:pos x="0" y="124"/>
                </a:cxn>
              </a:cxnLst>
              <a:rect l="0" t="0" r="r" b="b"/>
              <a:pathLst>
                <a:path w="185" h="125">
                  <a:moveTo>
                    <a:pt x="184" y="0"/>
                  </a:moveTo>
                  <a:lnTo>
                    <a:pt x="0" y="0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612" name="Freeform 20"/>
            <p:cNvSpPr>
              <a:spLocks/>
            </p:cNvSpPr>
            <p:nvPr/>
          </p:nvSpPr>
          <p:spPr bwMode="auto">
            <a:xfrm>
              <a:off x="3736" y="748"/>
              <a:ext cx="177" cy="125"/>
            </a:xfrm>
            <a:custGeom>
              <a:avLst/>
              <a:gdLst/>
              <a:ahLst/>
              <a:cxnLst>
                <a:cxn ang="0">
                  <a:pos x="176" y="0"/>
                </a:cxn>
                <a:cxn ang="0">
                  <a:pos x="176" y="124"/>
                </a:cxn>
                <a:cxn ang="0">
                  <a:pos x="0" y="124"/>
                </a:cxn>
              </a:cxnLst>
              <a:rect l="0" t="0" r="r" b="b"/>
              <a:pathLst>
                <a:path w="177" h="125">
                  <a:moveTo>
                    <a:pt x="176" y="0"/>
                  </a:moveTo>
                  <a:lnTo>
                    <a:pt x="176" y="124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86868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34613" name="Group 21"/>
          <p:cNvGrpSpPr>
            <a:grpSpLocks/>
          </p:cNvGrpSpPr>
          <p:nvPr/>
        </p:nvGrpSpPr>
        <p:grpSpPr bwMode="auto">
          <a:xfrm>
            <a:off x="6464300" y="1177925"/>
            <a:ext cx="688975" cy="214313"/>
            <a:chOff x="4072" y="742"/>
            <a:chExt cx="434" cy="135"/>
          </a:xfrm>
        </p:grpSpPr>
        <p:sp>
          <p:nvSpPr>
            <p:cNvPr id="1134614" name="Rectangle 22"/>
            <p:cNvSpPr>
              <a:spLocks noChangeArrowheads="1"/>
            </p:cNvSpPr>
            <p:nvPr/>
          </p:nvSpPr>
          <p:spPr bwMode="auto">
            <a:xfrm>
              <a:off x="4072" y="742"/>
              <a:ext cx="428" cy="135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r>
                <a:rPr lang="en-US" sz="1400">
                  <a:solidFill>
                    <a:schemeClr val="bg2"/>
                  </a:solidFill>
                </a:rPr>
                <a:t>Print</a:t>
              </a:r>
            </a:p>
          </p:txBody>
        </p:sp>
        <p:sp>
          <p:nvSpPr>
            <p:cNvPr id="1134615" name="Freeform 23"/>
            <p:cNvSpPr>
              <a:spLocks/>
            </p:cNvSpPr>
            <p:nvPr/>
          </p:nvSpPr>
          <p:spPr bwMode="auto">
            <a:xfrm>
              <a:off x="4080" y="744"/>
              <a:ext cx="426" cy="125"/>
            </a:xfrm>
            <a:custGeom>
              <a:avLst/>
              <a:gdLst/>
              <a:ahLst/>
              <a:cxnLst>
                <a:cxn ang="0">
                  <a:pos x="425" y="0"/>
                </a:cxn>
                <a:cxn ang="0">
                  <a:pos x="0" y="0"/>
                </a:cxn>
                <a:cxn ang="0">
                  <a:pos x="0" y="124"/>
                </a:cxn>
              </a:cxnLst>
              <a:rect l="0" t="0" r="r" b="b"/>
              <a:pathLst>
                <a:path w="426" h="125">
                  <a:moveTo>
                    <a:pt x="425" y="0"/>
                  </a:moveTo>
                  <a:lnTo>
                    <a:pt x="0" y="0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616" name="Freeform 24"/>
            <p:cNvSpPr>
              <a:spLocks/>
            </p:cNvSpPr>
            <p:nvPr/>
          </p:nvSpPr>
          <p:spPr bwMode="auto">
            <a:xfrm>
              <a:off x="4089" y="748"/>
              <a:ext cx="408" cy="125"/>
            </a:xfrm>
            <a:custGeom>
              <a:avLst/>
              <a:gdLst/>
              <a:ahLst/>
              <a:cxnLst>
                <a:cxn ang="0">
                  <a:pos x="407" y="0"/>
                </a:cxn>
                <a:cxn ang="0">
                  <a:pos x="407" y="124"/>
                </a:cxn>
                <a:cxn ang="0">
                  <a:pos x="0" y="124"/>
                </a:cxn>
              </a:cxnLst>
              <a:rect l="0" t="0" r="r" b="b"/>
              <a:pathLst>
                <a:path w="408" h="125">
                  <a:moveTo>
                    <a:pt x="407" y="0"/>
                  </a:moveTo>
                  <a:lnTo>
                    <a:pt x="407" y="124"/>
                  </a:lnTo>
                  <a:lnTo>
                    <a:pt x="0" y="124"/>
                  </a:lnTo>
                </a:path>
              </a:pathLst>
            </a:custGeom>
            <a:noFill/>
            <a:ln w="12700" cap="rnd" cmpd="sng">
              <a:solidFill>
                <a:srgbClr val="86868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4617" name="Rectangle 25"/>
          <p:cNvSpPr>
            <a:spLocks noChangeArrowheads="1"/>
          </p:cNvSpPr>
          <p:nvPr/>
        </p:nvSpPr>
        <p:spPr bwMode="auto">
          <a:xfrm>
            <a:off x="7080250" y="1746250"/>
            <a:ext cx="1828800" cy="1327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l">
              <a:spcBef>
                <a:spcPct val="50000"/>
              </a:spcBef>
              <a:buFontTx/>
              <a:buChar char="·"/>
            </a:pPr>
            <a:r>
              <a:rPr lang="en-US" sz="1600" b="0">
                <a:solidFill>
                  <a:srgbClr val="0000FF"/>
                </a:solidFill>
              </a:rPr>
              <a:t>Identify report</a:t>
            </a:r>
          </a:p>
          <a:p>
            <a:pPr algn="l">
              <a:spcBef>
                <a:spcPct val="50000"/>
              </a:spcBef>
              <a:buFontTx/>
              <a:buChar char="·"/>
            </a:pPr>
            <a:r>
              <a:rPr lang="en-US" sz="1600" b="0">
                <a:solidFill>
                  <a:srgbClr val="0000FF"/>
                </a:solidFill>
              </a:rPr>
              <a:t>Ask for single or multiple pages.</a:t>
            </a:r>
          </a:p>
          <a:p>
            <a:pPr algn="l">
              <a:spcBef>
                <a:spcPct val="50000"/>
              </a:spcBef>
              <a:buFontTx/>
              <a:buChar char="·"/>
            </a:pPr>
            <a:r>
              <a:rPr lang="en-US" sz="1600" b="0">
                <a:solidFill>
                  <a:srgbClr val="0000FF"/>
                </a:solidFill>
              </a:rPr>
              <a:t>Preview or print.</a:t>
            </a:r>
          </a:p>
        </p:txBody>
      </p:sp>
      <p:sp>
        <p:nvSpPr>
          <p:cNvPr id="1134618" name="Line 26"/>
          <p:cNvSpPr>
            <a:spLocks noChangeShapeType="1"/>
          </p:cNvSpPr>
          <p:nvPr/>
        </p:nvSpPr>
        <p:spPr bwMode="auto">
          <a:xfrm>
            <a:off x="6629400" y="1447800"/>
            <a:ext cx="45720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19" name="Rectangle 27"/>
          <p:cNvSpPr>
            <a:spLocks noChangeArrowheads="1"/>
          </p:cNvSpPr>
          <p:nvPr/>
        </p:nvSpPr>
        <p:spPr bwMode="auto">
          <a:xfrm>
            <a:off x="5111750" y="2520950"/>
            <a:ext cx="1587500" cy="6731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92075" tIns="46038" rIns="92075" bIns="46038" anchor="ctr"/>
          <a:lstStyle/>
          <a:p>
            <a:r>
              <a:rPr lang="en-US" sz="1800">
                <a:solidFill>
                  <a:srgbClr val="FFFFFF"/>
                </a:solidFill>
              </a:rPr>
              <a:t>Switchboard</a:t>
            </a:r>
          </a:p>
        </p:txBody>
      </p:sp>
      <p:sp>
        <p:nvSpPr>
          <p:cNvPr id="1134620" name="Rectangle 28"/>
          <p:cNvSpPr>
            <a:spLocks noChangeArrowheads="1"/>
          </p:cNvSpPr>
          <p:nvPr/>
        </p:nvSpPr>
        <p:spPr bwMode="auto">
          <a:xfrm>
            <a:off x="5797550" y="3587750"/>
            <a:ext cx="2959100" cy="15113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l"/>
            <a:r>
              <a:rPr lang="en-US" sz="1800">
                <a:solidFill>
                  <a:srgbClr val="0000FF"/>
                </a:solidFill>
              </a:rPr>
              <a:t>Weekly Sales Analysis</a:t>
            </a: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Build graphs</a:t>
            </a: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Print reports</a:t>
            </a:r>
          </a:p>
          <a:p>
            <a:pPr algn="l"/>
            <a:r>
              <a:rPr lang="en-US" sz="1800" b="0">
                <a:solidFill>
                  <a:srgbClr val="0000FF"/>
                </a:solidFill>
              </a:rPr>
              <a:t>Export data to spreadsheet </a:t>
            </a:r>
          </a:p>
        </p:txBody>
      </p:sp>
      <p:sp>
        <p:nvSpPr>
          <p:cNvPr id="1134621" name="Line 29"/>
          <p:cNvSpPr>
            <a:spLocks noChangeShapeType="1"/>
          </p:cNvSpPr>
          <p:nvPr/>
        </p:nvSpPr>
        <p:spPr bwMode="auto">
          <a:xfrm>
            <a:off x="4724400" y="1371600"/>
            <a:ext cx="762000" cy="1143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622" name="Line 30"/>
          <p:cNvSpPr>
            <a:spLocks noChangeShapeType="1"/>
          </p:cNvSpPr>
          <p:nvPr/>
        </p:nvSpPr>
        <p:spPr bwMode="auto">
          <a:xfrm>
            <a:off x="6172200" y="1371600"/>
            <a:ext cx="1143000" cy="2209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Menus and Toolbars</a:t>
            </a:r>
          </a:p>
        </p:txBody>
      </p:sp>
      <p:graphicFrame>
        <p:nvGraphicFramePr>
          <p:cNvPr id="1136643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028700" y="1371600"/>
          <a:ext cx="70866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3" imgW="3403175" imgH="1993651" progId="">
                  <p:embed/>
                </p:oleObj>
              </mc:Choice>
              <mc:Fallback>
                <p:oleObj name="Image" r:id="rId3" imgW="3403175" imgH="199365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8700" y="1371600"/>
                        <a:ext cx="7086600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Creating Toolbars</a:t>
            </a:r>
          </a:p>
        </p:txBody>
      </p:sp>
      <p:sp>
        <p:nvSpPr>
          <p:cNvPr id="1138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7315200" cy="5486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200"/>
              <a:t>View | Toolbars | New</a:t>
            </a:r>
          </a:p>
          <a:p>
            <a:pPr marL="342900" indent="-342900"/>
            <a:r>
              <a:rPr lang="en-US" sz="2200"/>
              <a:t>Customizing</a:t>
            </a:r>
          </a:p>
          <a:p>
            <a:pPr marL="742950" lvl="1" indent="-285750"/>
            <a:r>
              <a:rPr lang="en-US" sz="2200"/>
              <a:t>Add new button.</a:t>
            </a:r>
          </a:p>
          <a:p>
            <a:pPr lvl="2"/>
            <a:r>
              <a:rPr lang="en-US" sz="2200"/>
              <a:t>Select from DBMS list.</a:t>
            </a:r>
          </a:p>
          <a:p>
            <a:pPr lvl="2"/>
            <a:r>
              <a:rPr lang="en-US" sz="2200"/>
              <a:t>Bring up query/form/report.</a:t>
            </a:r>
          </a:p>
          <a:p>
            <a:pPr lvl="2"/>
            <a:r>
              <a:rPr lang="en-US" sz="2200"/>
              <a:t>Run code.</a:t>
            </a:r>
          </a:p>
          <a:p>
            <a:pPr marL="742950" lvl="1" indent="-285750"/>
            <a:r>
              <a:rPr lang="en-US" sz="2200"/>
              <a:t>Change icon.</a:t>
            </a:r>
          </a:p>
          <a:p>
            <a:pPr lvl="2"/>
            <a:r>
              <a:rPr lang="en-US" sz="2200"/>
              <a:t>Modify existing icon.</a:t>
            </a:r>
          </a:p>
          <a:p>
            <a:pPr lvl="2"/>
            <a:r>
              <a:rPr lang="en-US" sz="2200"/>
              <a:t>Replace icon.</a:t>
            </a:r>
          </a:p>
          <a:p>
            <a:pPr lvl="2"/>
            <a:r>
              <a:rPr lang="en-US" sz="2200"/>
              <a:t>Create your own icon and paste it on the button.</a:t>
            </a:r>
          </a:p>
          <a:p>
            <a:pPr lvl="2"/>
            <a:r>
              <a:rPr lang="en-US" sz="2200"/>
              <a:t>Place text label on button.</a:t>
            </a:r>
          </a:p>
          <a:p>
            <a:pPr marL="342900" indent="-342900"/>
            <a:r>
              <a:rPr lang="en-US" sz="2200"/>
              <a:t>Tool tips are vital.</a:t>
            </a:r>
          </a:p>
          <a:p>
            <a:pPr marL="342900" indent="-342900"/>
            <a:r>
              <a:rPr lang="en-US" sz="2200"/>
              <a:t>Status bar for description.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Icons</a:t>
            </a:r>
          </a:p>
        </p:txBody>
      </p:sp>
      <p:pic>
        <p:nvPicPr>
          <p:cNvPr id="11407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67200" y="1219200"/>
            <a:ext cx="4667250" cy="4171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14074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76400"/>
            <a:ext cx="3511550" cy="4648200"/>
          </a:xfrm>
        </p:spPr>
        <p:txBody>
          <a:bodyPr/>
          <a:lstStyle/>
          <a:p>
            <a:pPr marL="342900" indent="-342900"/>
            <a:r>
              <a:rPr lang="en-US" sz="2000"/>
              <a:t>16 by 16 pixels</a:t>
            </a:r>
          </a:p>
          <a:p>
            <a:pPr marL="342900" indent="-342900"/>
            <a:r>
              <a:rPr lang="en-US" sz="2000"/>
              <a:t>16 colors</a:t>
            </a:r>
          </a:p>
          <a:p>
            <a:pPr marL="742950" lvl="1" indent="-285750"/>
            <a:r>
              <a:rPr lang="en-US" sz="2000"/>
              <a:t>Bright and shaded</a:t>
            </a:r>
          </a:p>
          <a:p>
            <a:pPr marL="742950" lvl="1" indent="-285750"/>
            <a:r>
              <a:rPr lang="en-US" sz="2000"/>
              <a:t>Dither to mix colors</a:t>
            </a:r>
          </a:p>
          <a:p>
            <a:pPr marL="342900" indent="-342900"/>
            <a:r>
              <a:rPr lang="en-US" sz="2000"/>
              <a:t>Outline in black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Activating Toolbars and Menus</a:t>
            </a:r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95400"/>
            <a:ext cx="3810000" cy="4724400"/>
          </a:xfrm>
        </p:spPr>
        <p:txBody>
          <a:bodyPr/>
          <a:lstStyle/>
          <a:p>
            <a:pPr marL="342900" indent="-342900"/>
            <a:r>
              <a:rPr lang="en-US" sz="2200"/>
              <a:t>Install a menu</a:t>
            </a:r>
          </a:p>
          <a:p>
            <a:pPr marL="742950" lvl="1" indent="-285750"/>
            <a:r>
              <a:rPr lang="en-US" sz="2200"/>
              <a:t>Form:  Attach a bar using the form properties.</a:t>
            </a:r>
          </a:p>
          <a:p>
            <a:pPr marL="742950" lvl="1" indent="-285750"/>
            <a:r>
              <a:rPr lang="en-US" sz="2200"/>
              <a:t>Code</a:t>
            </a:r>
          </a:p>
          <a:p>
            <a:pPr lvl="2"/>
            <a:r>
              <a:rPr lang="en-US" sz="2200"/>
              <a:t>On Activate</a:t>
            </a:r>
          </a:p>
          <a:p>
            <a:pPr lvl="2"/>
            <a:r>
              <a:rPr lang="en-US" sz="2200"/>
              <a:t>On Deactivate</a:t>
            </a:r>
          </a:p>
          <a:p>
            <a:pPr marL="342900" indent="-342900"/>
            <a:r>
              <a:rPr lang="en-US" sz="2200"/>
              <a:t>Modify from code</a:t>
            </a:r>
          </a:p>
          <a:p>
            <a:pPr marL="742950" lvl="1" indent="-285750"/>
            <a:r>
              <a:rPr lang="en-US" sz="2200"/>
              <a:t>Add or remove options</a:t>
            </a:r>
          </a:p>
          <a:p>
            <a:pPr marL="742950" lvl="1" indent="-285750"/>
            <a:r>
              <a:rPr lang="en-US" sz="2200"/>
              <a:t>Enable/Disable (dim)</a:t>
            </a:r>
          </a:p>
          <a:p>
            <a:pPr marL="742950" lvl="1" indent="-285750"/>
            <a:endParaRPr lang="en-US" sz="2200"/>
          </a:p>
        </p:txBody>
      </p:sp>
      <p:sp>
        <p:nvSpPr>
          <p:cNvPr id="1142788" name="Text Box 4"/>
          <p:cNvSpPr txBox="1">
            <a:spLocks noChangeArrowheads="1"/>
          </p:cNvSpPr>
          <p:nvPr/>
        </p:nvSpPr>
        <p:spPr bwMode="auto">
          <a:xfrm>
            <a:off x="3886200" y="4343400"/>
            <a:ext cx="5257800" cy="17399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 b="0">
                <a:solidFill>
                  <a:schemeClr val="tx2"/>
                </a:solidFill>
              </a:rPr>
              <a:t>With myBar</a:t>
            </a:r>
          </a:p>
          <a:p>
            <a:pPr algn="l"/>
            <a:r>
              <a:rPr lang="en-US" sz="1800" b="0">
                <a:solidFill>
                  <a:schemeClr val="tx2"/>
                </a:solidFill>
              </a:rPr>
              <a:t>    .Controls.Add Type:=msoControlButton, Id:=3</a:t>
            </a:r>
          </a:p>
          <a:p>
            <a:pPr algn="l"/>
            <a:r>
              <a:rPr lang="en-US" sz="1800" b="0">
                <a:solidFill>
                  <a:schemeClr val="tx2"/>
                </a:solidFill>
              </a:rPr>
              <a:t>    .Controls(1).Enabled = False</a:t>
            </a:r>
          </a:p>
          <a:p>
            <a:pPr algn="l"/>
            <a:r>
              <a:rPr lang="en-US" sz="1800" b="0">
                <a:solidFill>
                  <a:schemeClr val="tx2"/>
                </a:solidFill>
              </a:rPr>
              <a:t>    .Controls.Add Type:=msoControlButton, Id:=3</a:t>
            </a:r>
          </a:p>
          <a:p>
            <a:pPr algn="l"/>
            <a:r>
              <a:rPr lang="en-US" sz="1800" b="0">
                <a:solidFill>
                  <a:schemeClr val="tx2"/>
                </a:solidFill>
              </a:rPr>
              <a:t>End With</a:t>
            </a:r>
          </a:p>
          <a:p>
            <a:pPr algn="l"/>
            <a:r>
              <a:rPr lang="en-US" sz="1800" b="0">
                <a:solidFill>
                  <a:schemeClr val="tx2"/>
                </a:solidFill>
              </a:rPr>
              <a:t>myBar.Visible = True</a:t>
            </a:r>
          </a:p>
        </p:txBody>
      </p:sp>
      <p:sp>
        <p:nvSpPr>
          <p:cNvPr id="1142789" name="Text Box 5"/>
          <p:cNvSpPr txBox="1">
            <a:spLocks noChangeArrowheads="1"/>
          </p:cNvSpPr>
          <p:nvPr/>
        </p:nvSpPr>
        <p:spPr bwMode="auto">
          <a:xfrm>
            <a:off x="4724400" y="1295400"/>
            <a:ext cx="4267200" cy="2014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Set myBar = CommandBars(”Custom1")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If user = ”Clerk" Then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	myBar.Visible = True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Else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	CommandBars(”Database").Reset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	myBar.Enabled = False</a:t>
            </a:r>
          </a:p>
          <a:p>
            <a:pPr algn="l">
              <a:tabLst>
                <a:tab pos="228600" algn="l"/>
              </a:tabLst>
            </a:pPr>
            <a:r>
              <a:rPr lang="en-US" sz="1800" b="0">
                <a:solidFill>
                  <a:schemeClr val="tx2"/>
                </a:solidFill>
              </a:rPr>
              <a:t>End If</a:t>
            </a:r>
          </a:p>
        </p:txBody>
      </p:sp>
      <p:sp>
        <p:nvSpPr>
          <p:cNvPr id="1142790" name="Line 6"/>
          <p:cNvSpPr>
            <a:spLocks noChangeShapeType="1"/>
          </p:cNvSpPr>
          <p:nvPr/>
        </p:nvSpPr>
        <p:spPr bwMode="auto">
          <a:xfrm>
            <a:off x="2743200" y="2438400"/>
            <a:ext cx="2057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2791" name="Line 7"/>
          <p:cNvSpPr>
            <a:spLocks noChangeShapeType="1"/>
          </p:cNvSpPr>
          <p:nvPr/>
        </p:nvSpPr>
        <p:spPr bwMode="auto">
          <a:xfrm>
            <a:off x="3276600" y="4191000"/>
            <a:ext cx="838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Help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4267200" cy="52578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On-line help replaces manuals</a:t>
            </a:r>
          </a:p>
          <a:p>
            <a:pPr marL="742950" lvl="1" indent="-285750"/>
            <a:r>
              <a:rPr lang="en-US" sz="2000"/>
              <a:t>Context sensitive:</a:t>
            </a:r>
          </a:p>
          <a:p>
            <a:pPr lvl="2"/>
            <a:r>
              <a:rPr lang="en-US"/>
              <a:t>Pressing F1 key provides information on topic with current focus</a:t>
            </a:r>
          </a:p>
          <a:p>
            <a:pPr marL="742950" lvl="1" indent="-285750"/>
            <a:r>
              <a:rPr lang="en-US" sz="2000"/>
              <a:t>Hypertext links to related topics</a:t>
            </a:r>
          </a:p>
          <a:p>
            <a:pPr marL="742950" lvl="1" indent="-285750"/>
            <a:r>
              <a:rPr lang="en-US" sz="2000"/>
              <a:t>Sequential topics</a:t>
            </a:r>
          </a:p>
          <a:p>
            <a:pPr lvl="2"/>
            <a:r>
              <a:rPr lang="en-US"/>
              <a:t>Descriptions</a:t>
            </a:r>
          </a:p>
          <a:p>
            <a:pPr lvl="2"/>
            <a:r>
              <a:rPr lang="en-US"/>
              <a:t>Examples</a:t>
            </a:r>
          </a:p>
          <a:p>
            <a:pPr marL="742950" lvl="1" indent="-285750"/>
            <a:r>
              <a:rPr lang="en-US" sz="2000"/>
              <a:t>Definitions / Glossary</a:t>
            </a:r>
          </a:p>
          <a:p>
            <a:pPr marL="742950" lvl="1" indent="-285750"/>
            <a:r>
              <a:rPr lang="en-US" sz="2000"/>
              <a:t>Contents / overview</a:t>
            </a:r>
          </a:p>
          <a:p>
            <a:pPr marL="742950" lvl="1" indent="-285750"/>
            <a:r>
              <a:rPr lang="en-US" sz="2000"/>
              <a:t>Index / keywords</a:t>
            </a:r>
          </a:p>
          <a:p>
            <a:pPr marL="742950" lvl="1" indent="-285750"/>
            <a:r>
              <a:rPr lang="en-US" sz="2000"/>
              <a:t>Full-text search</a:t>
            </a:r>
          </a:p>
        </p:txBody>
      </p:sp>
      <p:sp>
        <p:nvSpPr>
          <p:cNvPr id="1144836" name="Rectangle 4"/>
          <p:cNvSpPr>
            <a:spLocks noChangeArrowheads="1"/>
          </p:cNvSpPr>
          <p:nvPr/>
        </p:nvSpPr>
        <p:spPr bwMode="auto">
          <a:xfrm>
            <a:off x="5568950" y="1530350"/>
            <a:ext cx="3035300" cy="2882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/>
          <a:lstStyle/>
          <a:p>
            <a:pPr algn="l"/>
            <a:r>
              <a:rPr lang="en-US" sz="1800">
                <a:solidFill>
                  <a:schemeClr val="folHlink"/>
                </a:solidFill>
              </a:rPr>
              <a:t>Sally’s Pet Store--Contents</a:t>
            </a:r>
            <a:endParaRPr lang="en-US" sz="1800" b="0">
              <a:solidFill>
                <a:schemeClr val="folHlink"/>
              </a:solidFill>
            </a:endParaRPr>
          </a:p>
          <a:p>
            <a:pPr algn="l"/>
            <a:r>
              <a:rPr lang="en-US" sz="1600" b="0" u="sng">
                <a:solidFill>
                  <a:srgbClr val="009900"/>
                </a:solidFill>
              </a:rPr>
              <a:t>Copyright Notice</a:t>
            </a:r>
            <a:endParaRPr lang="en-US" sz="1600" b="0">
              <a:solidFill>
                <a:schemeClr val="folHlink"/>
              </a:solidFill>
            </a:endParaRPr>
          </a:p>
          <a:p>
            <a:pPr algn="l"/>
            <a:r>
              <a:rPr lang="en-US" sz="1600">
                <a:solidFill>
                  <a:schemeClr val="folHlink"/>
                </a:solidFill>
              </a:rPr>
              <a:t>The Firm</a:t>
            </a:r>
            <a:endParaRPr lang="en-US" sz="1600" b="0">
              <a:solidFill>
                <a:schemeClr val="folHlink"/>
              </a:solidFill>
            </a:endParaRPr>
          </a:p>
          <a:p>
            <a:pPr algn="l"/>
            <a:r>
              <a:rPr lang="en-US" sz="1600" b="0">
                <a:solidFill>
                  <a:srgbClr val="009900"/>
                </a:solidFill>
              </a:rPr>
              <a:t>   </a:t>
            </a:r>
            <a:r>
              <a:rPr lang="en-US" sz="1600" b="0" u="sng">
                <a:solidFill>
                  <a:srgbClr val="009900"/>
                </a:solidFill>
              </a:rPr>
              <a:t>Introduction</a:t>
            </a:r>
            <a:endParaRPr lang="en-US" sz="1600" b="0">
              <a:solidFill>
                <a:srgbClr val="009900"/>
              </a:solidFill>
            </a:endParaRPr>
          </a:p>
          <a:p>
            <a:pPr algn="l"/>
            <a:r>
              <a:rPr lang="en-US" sz="1600" b="0">
                <a:solidFill>
                  <a:srgbClr val="009900"/>
                </a:solidFill>
              </a:rPr>
              <a:t>   </a:t>
            </a:r>
            <a:r>
              <a:rPr lang="en-US" sz="1600" b="0" u="sng">
                <a:solidFill>
                  <a:srgbClr val="009900"/>
                </a:solidFill>
              </a:rPr>
              <a:t>Processes</a:t>
            </a:r>
            <a:endParaRPr lang="en-US" sz="1600" b="0">
              <a:solidFill>
                <a:schemeClr val="folHlink"/>
              </a:solidFill>
            </a:endParaRPr>
          </a:p>
          <a:p>
            <a:pPr algn="l"/>
            <a:r>
              <a:rPr lang="en-US" sz="1600">
                <a:solidFill>
                  <a:schemeClr val="folHlink"/>
                </a:solidFill>
              </a:rPr>
              <a:t>Entering Data</a:t>
            </a:r>
            <a:endParaRPr lang="en-US" sz="1600" b="0">
              <a:solidFill>
                <a:schemeClr val="folHlink"/>
              </a:solidFill>
            </a:endParaRPr>
          </a:p>
          <a:p>
            <a:pPr algn="l"/>
            <a:r>
              <a:rPr lang="en-US" sz="1600" b="0">
                <a:solidFill>
                  <a:schemeClr val="folHlink"/>
                </a:solidFill>
              </a:rPr>
              <a:t>   </a:t>
            </a:r>
            <a:r>
              <a:rPr lang="en-US" sz="1600" b="0" u="sng">
                <a:solidFill>
                  <a:srgbClr val="009900"/>
                </a:solidFill>
              </a:rPr>
              <a:t>Sales</a:t>
            </a:r>
            <a:endParaRPr lang="en-US" sz="1600" b="0">
              <a:solidFill>
                <a:schemeClr val="folHlink"/>
              </a:solidFill>
            </a:endParaRPr>
          </a:p>
          <a:p>
            <a:pPr algn="l"/>
            <a:r>
              <a:rPr lang="en-US" sz="1600" b="0">
                <a:solidFill>
                  <a:schemeClr val="folHlink"/>
                </a:solidFill>
              </a:rPr>
              <a:t>   </a:t>
            </a:r>
            <a:r>
              <a:rPr lang="en-US" sz="1600" b="0" u="sng">
                <a:solidFill>
                  <a:srgbClr val="009900"/>
                </a:solidFill>
              </a:rPr>
              <a:t>Animal Health</a:t>
            </a:r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endParaRPr lang="en-US" sz="1800" b="0">
              <a:solidFill>
                <a:schemeClr val="folHlink"/>
              </a:solidFill>
            </a:endParaRPr>
          </a:p>
          <a:p>
            <a:pPr algn="l"/>
            <a:r>
              <a:rPr lang="en-US" sz="1600" b="0">
                <a:solidFill>
                  <a:srgbClr val="009900"/>
                </a:solidFill>
              </a:rPr>
              <a:t>Breeds</a:t>
            </a:r>
            <a:r>
              <a:rPr lang="en-US" sz="1600" b="0">
                <a:solidFill>
                  <a:schemeClr val="folHlink"/>
                </a:solidFill>
              </a:rPr>
              <a:t> (and other terms)</a:t>
            </a:r>
          </a:p>
        </p:txBody>
      </p:sp>
      <p:sp>
        <p:nvSpPr>
          <p:cNvPr id="1144837" name="Line 5"/>
          <p:cNvSpPr>
            <a:spLocks noChangeShapeType="1"/>
          </p:cNvSpPr>
          <p:nvPr/>
        </p:nvSpPr>
        <p:spPr bwMode="auto">
          <a:xfrm>
            <a:off x="5638800" y="4343400"/>
            <a:ext cx="762000" cy="0"/>
          </a:xfrm>
          <a:prstGeom prst="line">
            <a:avLst/>
          </a:prstGeom>
          <a:noFill/>
          <a:ln w="12700">
            <a:solidFill>
              <a:srgbClr val="009900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4838" name="Line 6"/>
          <p:cNvSpPr>
            <a:spLocks noChangeShapeType="1"/>
          </p:cNvSpPr>
          <p:nvPr/>
        </p:nvSpPr>
        <p:spPr bwMode="auto">
          <a:xfrm flipV="1">
            <a:off x="4572000" y="2514600"/>
            <a:ext cx="1219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4839" name="Line 7"/>
          <p:cNvSpPr>
            <a:spLocks noChangeShapeType="1"/>
          </p:cNvSpPr>
          <p:nvPr/>
        </p:nvSpPr>
        <p:spPr bwMode="auto">
          <a:xfrm flipV="1">
            <a:off x="4572000" y="2743200"/>
            <a:ext cx="11430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4840" name="Line 8"/>
          <p:cNvSpPr>
            <a:spLocks noChangeShapeType="1"/>
          </p:cNvSpPr>
          <p:nvPr/>
        </p:nvSpPr>
        <p:spPr bwMode="auto">
          <a:xfrm flipV="1">
            <a:off x="4114800" y="4267200"/>
            <a:ext cx="1447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HTML Help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315200" cy="5334000"/>
          </a:xfrm>
        </p:spPr>
        <p:txBody>
          <a:bodyPr/>
          <a:lstStyle/>
          <a:p>
            <a:pPr marL="342900" indent="-342900"/>
            <a:r>
              <a:rPr lang="en-US" sz="1900"/>
              <a:t>Microsoft HTML Help Workshop: </a:t>
            </a:r>
            <a:r>
              <a:rPr lang="en-US" sz="1900">
                <a:hlinkClick r:id="rId3"/>
              </a:rPr>
              <a:t>http://tinyurl.com/6ejdu</a:t>
            </a:r>
            <a:r>
              <a:rPr lang="en-US" sz="1900"/>
              <a:t> </a:t>
            </a:r>
          </a:p>
          <a:p>
            <a:pPr marL="342900" indent="-342900"/>
            <a:r>
              <a:rPr lang="en-US" sz="1900"/>
              <a:t>Can create each of the following</a:t>
            </a:r>
          </a:p>
          <a:p>
            <a:pPr marL="742950" lvl="1" indent="-285750"/>
            <a:r>
              <a:rPr lang="en-US" sz="1900"/>
              <a:t>Help project files</a:t>
            </a:r>
          </a:p>
          <a:p>
            <a:pPr lvl="2"/>
            <a:r>
              <a:rPr lang="en-US" sz="1900"/>
              <a:t>Use separate directory</a:t>
            </a:r>
          </a:p>
          <a:p>
            <a:pPr marL="742950" lvl="1" indent="-285750"/>
            <a:r>
              <a:rPr lang="en-US" sz="1900"/>
              <a:t>HTML topic files</a:t>
            </a:r>
          </a:p>
          <a:p>
            <a:pPr lvl="2"/>
            <a:r>
              <a:rPr lang="en-US" sz="1900"/>
              <a:t>Standard HTML with some additions for keywords</a:t>
            </a:r>
          </a:p>
          <a:p>
            <a:pPr marL="742950" lvl="1" indent="-285750"/>
            <a:r>
              <a:rPr lang="en-US" sz="1900"/>
              <a:t>Topic Header and Text File</a:t>
            </a:r>
          </a:p>
          <a:p>
            <a:pPr marL="742950" lvl="1" indent="-285750"/>
            <a:r>
              <a:rPr lang="en-US" sz="1900"/>
              <a:t>Graphics and multimedia</a:t>
            </a:r>
          </a:p>
          <a:p>
            <a:pPr lvl="2"/>
            <a:r>
              <a:rPr lang="en-US" sz="1900"/>
              <a:t>Avoid monster sizes</a:t>
            </a:r>
          </a:p>
          <a:p>
            <a:pPr marL="742950" lvl="1" indent="-285750"/>
            <a:r>
              <a:rPr lang="en-US" sz="1900"/>
              <a:t>Contents files</a:t>
            </a:r>
          </a:p>
          <a:p>
            <a:pPr lvl="2"/>
            <a:r>
              <a:rPr lang="en-US" sz="1900"/>
              <a:t>Can auto-generate from heading tags (&lt;H1&gt;, &lt;H2&gt;, …)</a:t>
            </a:r>
          </a:p>
          <a:p>
            <a:pPr marL="742950" lvl="1" indent="-285750"/>
            <a:r>
              <a:rPr lang="en-US" sz="1900"/>
              <a:t>Index files</a:t>
            </a:r>
          </a:p>
          <a:p>
            <a:pPr lvl="2"/>
            <a:r>
              <a:rPr lang="en-US" sz="1900"/>
              <a:t>Use Help Workshop to set keywords within each topic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HTML Help Workshop Online</a:t>
            </a:r>
          </a:p>
        </p:txBody>
      </p:sp>
      <p:grpSp>
        <p:nvGrpSpPr>
          <p:cNvPr id="1165318" name="Group 6"/>
          <p:cNvGrpSpPr>
            <a:grpSpLocks/>
          </p:cNvGrpSpPr>
          <p:nvPr/>
        </p:nvGrpSpPr>
        <p:grpSpPr bwMode="auto">
          <a:xfrm>
            <a:off x="266700" y="1006475"/>
            <a:ext cx="8610600" cy="5851525"/>
            <a:chOff x="168" y="634"/>
            <a:chExt cx="5424" cy="3686"/>
          </a:xfrm>
        </p:grpSpPr>
        <p:pic>
          <p:nvPicPr>
            <p:cNvPr id="1165316" name="Picture 4"/>
            <p:cNvPicPr>
              <a:picLocks noChangeAspect="1" noChangeArrowheads="1"/>
            </p:cNvPicPr>
            <p:nvPr/>
          </p:nvPicPr>
          <p:blipFill>
            <a:blip r:embed="rId3"/>
            <a:srcRect l="4471" t="8749" r="583" b="39375"/>
            <a:stretch>
              <a:fillRect/>
            </a:stretch>
          </p:blipFill>
          <p:spPr bwMode="auto">
            <a:xfrm>
              <a:off x="168" y="634"/>
              <a:ext cx="5424" cy="368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</p:pic>
        <p:sp>
          <p:nvSpPr>
            <p:cNvPr id="1165317" name="Oval 5"/>
            <p:cNvSpPr>
              <a:spLocks noChangeArrowheads="1"/>
            </p:cNvSpPr>
            <p:nvPr/>
          </p:nvSpPr>
          <p:spPr bwMode="auto">
            <a:xfrm>
              <a:off x="1536" y="3504"/>
              <a:ext cx="1728" cy="336"/>
            </a:xfrm>
            <a:prstGeom prst="ellipse">
              <a:avLst/>
            </a:prstGeom>
            <a:noFill/>
            <a:ln w="76200" algn="ctr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"/>
          </a:xfrm>
        </p:spPr>
        <p:txBody>
          <a:bodyPr/>
          <a:lstStyle/>
          <a:p>
            <a:pPr defTabSz="914400"/>
            <a:r>
              <a:rPr lang="en-US"/>
              <a:t>HTML Help Workshop</a:t>
            </a:r>
          </a:p>
        </p:txBody>
      </p:sp>
      <p:pic>
        <p:nvPicPr>
          <p:cNvPr id="1148931" name="Picture 3"/>
          <p:cNvPicPr>
            <a:picLocks noChangeAspect="1" noChangeArrowheads="1"/>
          </p:cNvPicPr>
          <p:nvPr/>
        </p:nvPicPr>
        <p:blipFill>
          <a:blip r:embed="rId3"/>
          <a:srcRect l="22656" t="14583" r="1563" b="14584"/>
          <a:stretch>
            <a:fillRect/>
          </a:stretch>
        </p:blipFill>
        <p:spPr bwMode="auto">
          <a:xfrm>
            <a:off x="304800" y="871538"/>
            <a:ext cx="8458200" cy="59293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62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066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6496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Types: Tabular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defTabSz="914400"/>
            <a:r>
              <a:rPr lang="en-US" dirty="0"/>
              <a:t>HOMEWORK &amp; QUIZ</a:t>
            </a:r>
          </a:p>
        </p:txBody>
      </p:sp>
      <p:sp>
        <p:nvSpPr>
          <p:cNvPr id="115712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219200"/>
            <a:ext cx="7162800" cy="5105400"/>
          </a:xfrm>
        </p:spPr>
        <p:txBody>
          <a:bodyPr/>
          <a:lstStyle/>
          <a:p>
            <a:pPr marL="342900" indent="-342900"/>
            <a:r>
              <a:rPr lang="en-US" dirty="0"/>
              <a:t>Complete Lab Ch 6:  All Powder Board and Ski Shop forms and reports </a:t>
            </a:r>
          </a:p>
          <a:p>
            <a:pPr marL="742950" lvl="1" indent="-342900"/>
            <a:r>
              <a:rPr lang="en-US" dirty="0"/>
              <a:t>Keep your files for review</a:t>
            </a:r>
          </a:p>
          <a:p>
            <a:pPr marL="342900" indent="-342900"/>
            <a:r>
              <a:rPr lang="en-US" dirty="0"/>
              <a:t>Continue working on your term project</a:t>
            </a:r>
          </a:p>
          <a:p>
            <a:pPr marL="742950" lvl="1" indent="-342900"/>
            <a:r>
              <a:rPr lang="en-US" dirty="0"/>
              <a:t>Will be the basis of your lab evaluation</a:t>
            </a:r>
          </a:p>
          <a:p>
            <a:pPr marL="342900"/>
            <a:r>
              <a:rPr lang="en-US" dirty="0"/>
              <a:t>Friday 9 April 2010</a:t>
            </a:r>
          </a:p>
          <a:p>
            <a:pPr marL="742950" lvl="1"/>
            <a:r>
              <a:rPr lang="en-US" dirty="0"/>
              <a:t>Prepare for quiz we missed on 2 Apr 2010 due to Prof </a:t>
            </a:r>
            <a:r>
              <a:rPr lang="en-US" dirty="0" err="1"/>
              <a:t>Kabay’s</a:t>
            </a:r>
            <a:r>
              <a:rPr lang="en-US" dirty="0"/>
              <a:t> horrible wretched equivalent to the bubonic plague:</a:t>
            </a:r>
          </a:p>
          <a:p>
            <a:pPr marL="742950" lvl="1"/>
            <a:r>
              <a:rPr lang="en-US" dirty="0"/>
              <a:t>Will cover </a:t>
            </a:r>
          </a:p>
          <a:p>
            <a:pPr marL="1200150" lvl="2"/>
            <a:r>
              <a:rPr lang="en-US" dirty="0"/>
              <a:t>Advanced Queries (Lecture 8)</a:t>
            </a:r>
          </a:p>
          <a:p>
            <a:pPr marL="1200150" lvl="2"/>
            <a:r>
              <a:rPr lang="en-US" dirty="0"/>
              <a:t>Forms &amp; Reports (1) (Lecture 9)</a:t>
            </a:r>
          </a:p>
          <a:p>
            <a:pPr marL="342900" indent="-342900"/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162800" cy="5334000"/>
          </a:xfrm>
        </p:spPr>
        <p:txBody>
          <a:bodyPr/>
          <a:lstStyle/>
          <a:p>
            <a:pPr algn="ctr"/>
            <a:r>
              <a:rPr lang="en-US" sz="8000"/>
              <a:t>DISCUSSION</a:t>
            </a:r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/>
              <a:t>Report Types: Labels</a:t>
            </a:r>
          </a:p>
        </p:txBody>
      </p:sp>
      <p:grpSp>
        <p:nvGrpSpPr>
          <p:cNvPr id="1067011" name="Group 3"/>
          <p:cNvGrpSpPr>
            <a:grpSpLocks noChangeAspect="1"/>
          </p:cNvGrpSpPr>
          <p:nvPr/>
        </p:nvGrpSpPr>
        <p:grpSpPr bwMode="auto">
          <a:xfrm>
            <a:off x="266700" y="1524000"/>
            <a:ext cx="8609013" cy="3424238"/>
            <a:chOff x="864" y="960"/>
            <a:chExt cx="4703" cy="1871"/>
          </a:xfrm>
        </p:grpSpPr>
        <p:sp>
          <p:nvSpPr>
            <p:cNvPr id="1067012" name="Rectangle 4"/>
            <p:cNvSpPr>
              <a:spLocks noChangeAspect="1" noChangeArrowheads="1"/>
            </p:cNvSpPr>
            <p:nvPr/>
          </p:nvSpPr>
          <p:spPr bwMode="auto">
            <a:xfrm>
              <a:off x="877" y="973"/>
              <a:ext cx="4690" cy="1847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6701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64" y="960"/>
              <a:ext cx="4656" cy="18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905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28600" y="2211388"/>
            <a:ext cx="8610600" cy="4043362"/>
          </a:xfrm>
          <a:noFill/>
          <a:ln/>
        </p:spPr>
      </p:pic>
      <p:sp>
        <p:nvSpPr>
          <p:cNvPr id="1069059" name="Line 3"/>
          <p:cNvSpPr>
            <a:spLocks noChangeShapeType="1"/>
          </p:cNvSpPr>
          <p:nvPr/>
        </p:nvSpPr>
        <p:spPr bwMode="auto">
          <a:xfrm flipH="1">
            <a:off x="1447800" y="1905000"/>
            <a:ext cx="1143000" cy="152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9060" name="Line 4"/>
          <p:cNvSpPr>
            <a:spLocks noChangeShapeType="1"/>
          </p:cNvSpPr>
          <p:nvPr/>
        </p:nvSpPr>
        <p:spPr bwMode="auto">
          <a:xfrm flipH="1">
            <a:off x="1600200" y="1905000"/>
            <a:ext cx="1143000" cy="2895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906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Types</a:t>
            </a:r>
          </a:p>
        </p:txBody>
      </p:sp>
      <p:sp>
        <p:nvSpPr>
          <p:cNvPr id="106906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3810000" cy="914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Column.</a:t>
            </a:r>
          </a:p>
          <a:p>
            <a:pPr marL="342900" indent="-342900"/>
            <a:r>
              <a:rPr lang="en-US" sz="2000"/>
              <a:t>Column with groups.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Layout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2514600" cy="35814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1800"/>
              <a:t>Report Header</a:t>
            </a:r>
          </a:p>
          <a:p>
            <a:pPr marL="342900" indent="-342900"/>
            <a:r>
              <a:rPr lang="en-US" sz="1800"/>
              <a:t>Page Header</a:t>
            </a:r>
          </a:p>
          <a:p>
            <a:pPr marL="342900" indent="-342900"/>
            <a:r>
              <a:rPr lang="en-US" sz="1800"/>
              <a:t>Group Header1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1800"/>
              <a:t>Group Header2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1800"/>
              <a:t>. . .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1800"/>
              <a:t>Detail</a:t>
            </a:r>
          </a:p>
          <a:p>
            <a:pPr lvl="2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1800"/>
              <a:t>. . .</a:t>
            </a:r>
          </a:p>
          <a:p>
            <a:pPr marL="742950" lvl="1" indent="-285750">
              <a:buClr>
                <a:schemeClr val="accent2"/>
              </a:buClr>
              <a:buFont typeface="Wingdings" pitchFamily="2" charset="2"/>
              <a:buChar char="²"/>
            </a:pPr>
            <a:r>
              <a:rPr lang="en-US" sz="1800"/>
              <a:t>Group Footer2</a:t>
            </a:r>
          </a:p>
          <a:p>
            <a:pPr marL="342900" indent="-342900"/>
            <a:r>
              <a:rPr lang="en-US" sz="1800"/>
              <a:t>Group Footer1</a:t>
            </a:r>
          </a:p>
          <a:p>
            <a:pPr marL="342900" indent="-342900"/>
            <a:r>
              <a:rPr lang="en-US" sz="1800"/>
              <a:t>Page Footer</a:t>
            </a:r>
          </a:p>
          <a:p>
            <a:pPr marL="342900" indent="-342900"/>
            <a:r>
              <a:rPr lang="en-US" sz="1800"/>
              <a:t>Report Footer</a:t>
            </a:r>
          </a:p>
        </p:txBody>
      </p:sp>
      <p:pic>
        <p:nvPicPr>
          <p:cNvPr id="107110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2819400" y="1143000"/>
            <a:ext cx="6172200" cy="5486400"/>
          </a:xfrm>
          <a:noFill/>
          <a:ln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1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pPr defTabSz="914400"/>
            <a:r>
              <a:rPr lang="en-US"/>
              <a:t>Report Layout/Common Use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143000"/>
            <a:ext cx="3511550" cy="53340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Group Footer</a:t>
            </a:r>
          </a:p>
          <a:p>
            <a:pPr marL="742950" lvl="1" indent="-285750"/>
            <a:r>
              <a:rPr lang="en-US" sz="2000"/>
              <a:t>Subtotals for the group.</a:t>
            </a:r>
          </a:p>
          <a:p>
            <a:pPr marL="342900" indent="-342900"/>
            <a:r>
              <a:rPr lang="en-US" sz="2000"/>
              <a:t>Page Footer</a:t>
            </a:r>
          </a:p>
          <a:p>
            <a:pPr marL="742950" lvl="1" indent="-285750"/>
            <a:r>
              <a:rPr lang="en-US" sz="2000"/>
              <a:t>Printed at the bottom of every page--page totals or page numbers and notes.</a:t>
            </a:r>
          </a:p>
          <a:p>
            <a:pPr marL="342900" indent="-342900"/>
            <a:r>
              <a:rPr lang="en-US" sz="2000"/>
              <a:t>Report Footer</a:t>
            </a:r>
          </a:p>
          <a:p>
            <a:pPr marL="742950" lvl="1" indent="-285750"/>
            <a:r>
              <a:rPr lang="en-US" sz="2000"/>
              <a:t>Printed one time at the end of the report.  Summary notes, overall totals and graphs for entire data set.</a:t>
            </a:r>
          </a:p>
        </p:txBody>
      </p:sp>
      <p:sp>
        <p:nvSpPr>
          <p:cNvPr id="107315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143000"/>
            <a:ext cx="3511550" cy="5334000"/>
          </a:xfrm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2000"/>
              <a:t>Report Header</a:t>
            </a:r>
          </a:p>
          <a:p>
            <a:pPr marL="742950" lvl="1" indent="-285750"/>
            <a:r>
              <a:rPr lang="en-US" sz="2000"/>
              <a:t>Title pages that are printed one time for entire report.</a:t>
            </a:r>
          </a:p>
          <a:p>
            <a:pPr marL="342900" indent="-342900"/>
            <a:r>
              <a:rPr lang="en-US" sz="2000"/>
              <a:t>Page Header</a:t>
            </a:r>
          </a:p>
          <a:p>
            <a:pPr marL="742950" lvl="1" indent="-285750"/>
            <a:r>
              <a:rPr lang="en-US" sz="2000"/>
              <a:t>Title lines or page notes that are printed at the top of every page.</a:t>
            </a:r>
          </a:p>
          <a:p>
            <a:pPr marL="342900" indent="-342900"/>
            <a:r>
              <a:rPr lang="en-US" sz="2000"/>
              <a:t>Group Header</a:t>
            </a:r>
          </a:p>
          <a:p>
            <a:pPr marL="742950" lvl="1" indent="-285750"/>
            <a:r>
              <a:rPr lang="en-US" sz="2000"/>
              <a:t>Data for a group (e.g., Order) and headings for the detail section.</a:t>
            </a:r>
          </a:p>
          <a:p>
            <a:pPr marL="342900" indent="-342900"/>
            <a:r>
              <a:rPr lang="en-US" sz="2000"/>
              <a:t>Detail</a:t>
            </a:r>
          </a:p>
          <a:p>
            <a:pPr marL="742950" lvl="1" indent="-285750"/>
            <a:r>
              <a:rPr lang="en-US" sz="2000"/>
              <a:t>Innermost data.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240_notes">
  <a:themeElements>
    <a:clrScheme name="IS240_notes 9">
      <a:dk1>
        <a:srgbClr val="000000"/>
      </a:dk1>
      <a:lt1>
        <a:srgbClr val="FFFFFF"/>
      </a:lt1>
      <a:dk2>
        <a:srgbClr val="800000"/>
      </a:dk2>
      <a:lt2>
        <a:srgbClr val="A0A0A0"/>
      </a:lt2>
      <a:accent1>
        <a:srgbClr val="FFFFFF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00E7"/>
      </a:accent6>
      <a:hlink>
        <a:srgbClr val="000000"/>
      </a:hlink>
      <a:folHlink>
        <a:srgbClr val="000000"/>
      </a:folHlink>
    </a:clrScheme>
    <a:fontScheme name="IS240_notes">
      <a:majorFont>
        <a:latin typeface="Bookman Old Style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66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S240_not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S240_not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8">
        <a:dk1>
          <a:srgbClr val="000000"/>
        </a:dk1>
        <a:lt1>
          <a:srgbClr val="FFFFFF"/>
        </a:lt1>
        <a:dk2>
          <a:srgbClr val="FF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S240_notes 9">
        <a:dk1>
          <a:srgbClr val="000000"/>
        </a:dk1>
        <a:lt1>
          <a:srgbClr val="FFFFFF"/>
        </a:lt1>
        <a:dk2>
          <a:srgbClr val="800000"/>
        </a:dk2>
        <a:lt2>
          <a:srgbClr val="A0A0A0"/>
        </a:lt2>
        <a:accent1>
          <a:srgbClr val="FFFFFF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IS240_notes</Template>
  <TotalTime>126</TotalTime>
  <Words>2743</Words>
  <Application>Microsoft Office PowerPoint</Application>
  <PresentationFormat>On-screen Show (4:3)</PresentationFormat>
  <Paragraphs>566</Paragraphs>
  <Slides>51</Slides>
  <Notes>51</Notes>
  <HiddenSlides>1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51</vt:i4>
      </vt:variant>
    </vt:vector>
  </HeadingPairs>
  <TitlesOfParts>
    <vt:vector size="61" baseType="lpstr">
      <vt:lpstr>Allegro BT</vt:lpstr>
      <vt:lpstr>Arial</vt:lpstr>
      <vt:lpstr>Bookman Old Style</vt:lpstr>
      <vt:lpstr>Courier New</vt:lpstr>
      <vt:lpstr>Garamond</vt:lpstr>
      <vt:lpstr>Times New Roman</vt:lpstr>
      <vt:lpstr>Wingdings</vt:lpstr>
      <vt:lpstr>IS240_notes</vt:lpstr>
      <vt:lpstr>Document</vt:lpstr>
      <vt:lpstr>Image</vt:lpstr>
      <vt:lpstr>Forms &amp; Reports Part 2 of 2</vt:lpstr>
      <vt:lpstr>Topics</vt:lpstr>
      <vt:lpstr>Report Design</vt:lpstr>
      <vt:lpstr>Terminology</vt:lpstr>
      <vt:lpstr>Report Types: Tabular</vt:lpstr>
      <vt:lpstr>Report Types: Labels</vt:lpstr>
      <vt:lpstr>Report Types</vt:lpstr>
      <vt:lpstr>Report Layout</vt:lpstr>
      <vt:lpstr>Report Layout/Common Use</vt:lpstr>
      <vt:lpstr>Report Layout/Groups</vt:lpstr>
      <vt:lpstr>Report Computations</vt:lpstr>
      <vt:lpstr>Report Graphs</vt:lpstr>
      <vt:lpstr>Report Graph for Group</vt:lpstr>
      <vt:lpstr>Using the Access Report Wizard</vt:lpstr>
      <vt:lpstr>Starting the Wizard</vt:lpstr>
      <vt:lpstr>Choosing Fields</vt:lpstr>
      <vt:lpstr>Choosing a Basic Format</vt:lpstr>
      <vt:lpstr>Defining Groups</vt:lpstr>
      <vt:lpstr>Sorting</vt:lpstr>
      <vt:lpstr>Group Statistics</vt:lpstr>
      <vt:lpstr>Choosing a Print Layout</vt:lpstr>
      <vt:lpstr>Embellishing the Appearance</vt:lpstr>
      <vt:lpstr>Adding a Report Title</vt:lpstr>
      <vt:lpstr>Default Report Layout</vt:lpstr>
      <vt:lpstr>Previewing the Print Job</vt:lpstr>
      <vt:lpstr>Application Features</vt:lpstr>
      <vt:lpstr>Application Design</vt:lpstr>
      <vt:lpstr>Application Importance (1)</vt:lpstr>
      <vt:lpstr>Application Importance (2)</vt:lpstr>
      <vt:lpstr>Application Organization (1)</vt:lpstr>
      <vt:lpstr>Application Organization (2)</vt:lpstr>
      <vt:lpstr>Application Structure</vt:lpstr>
      <vt:lpstr>User Orientation</vt:lpstr>
      <vt:lpstr>Initial Menu / Switchboard</vt:lpstr>
      <vt:lpstr>Switchboard Uses</vt:lpstr>
      <vt:lpstr>Sally’s Pet Store: Poor Organization</vt:lpstr>
      <vt:lpstr>Sally’s Pet Store: Better Organization</vt:lpstr>
      <vt:lpstr>Sally’s Pet Store: Initial VTOC*</vt:lpstr>
      <vt:lpstr>Benefits of Custom Menus</vt:lpstr>
      <vt:lpstr>Creating Menus</vt:lpstr>
      <vt:lpstr>Toolbars</vt:lpstr>
      <vt:lpstr>Menus and Toolbars</vt:lpstr>
      <vt:lpstr>Creating Toolbars</vt:lpstr>
      <vt:lpstr>Icons</vt:lpstr>
      <vt:lpstr>Activating Toolbars and Menus</vt:lpstr>
      <vt:lpstr>Help</vt:lpstr>
      <vt:lpstr>HTML Help</vt:lpstr>
      <vt:lpstr>HTML Help Workshop Online</vt:lpstr>
      <vt:lpstr>HTML Help Workshop</vt:lpstr>
      <vt:lpstr>HOMEWORK &amp; QUIZ</vt:lpstr>
      <vt:lpstr>DISCUSSION</vt:lpstr>
    </vt:vector>
  </TitlesOfParts>
  <Manager>Peter R. Stephenson, PhD</Manager>
  <Company>Norwich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Forms &amp; Reports Part 2 of 2</dc:title>
  <dc:subject>IS240 lecture #10</dc:subject>
  <dc:creator>Jerry Post, PhD &amp; M. E. Kabay, PhD, CISSP-ISSMP</dc:creator>
  <cp:keywords/>
  <dc:description>Updated 2010-04-05</dc:description>
  <cp:lastModifiedBy>Mich Kabay</cp:lastModifiedBy>
  <cp:revision>13</cp:revision>
  <cp:lastPrinted>2000-03-28T00:08:39Z</cp:lastPrinted>
  <dcterms:created xsi:type="dcterms:W3CDTF">2007-03-27T07:40:57Z</dcterms:created>
  <dcterms:modified xsi:type="dcterms:W3CDTF">2021-02-05T19:56:30Z</dcterms:modified>
  <cp:category/>
</cp:coreProperties>
</file>