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31"/>
  </p:notesMasterIdLst>
  <p:handoutMasterIdLst>
    <p:handoutMasterId r:id="rId32"/>
  </p:handoutMasterIdLst>
  <p:sldIdLst>
    <p:sldId id="257" r:id="rId2"/>
    <p:sldId id="599" r:id="rId3"/>
    <p:sldId id="602" r:id="rId4"/>
    <p:sldId id="603" r:id="rId5"/>
    <p:sldId id="604" r:id="rId6"/>
    <p:sldId id="605" r:id="rId7"/>
    <p:sldId id="606" r:id="rId8"/>
    <p:sldId id="607" r:id="rId9"/>
    <p:sldId id="608" r:id="rId10"/>
    <p:sldId id="609" r:id="rId11"/>
    <p:sldId id="610" r:id="rId12"/>
    <p:sldId id="611" r:id="rId13"/>
    <p:sldId id="612" r:id="rId14"/>
    <p:sldId id="613" r:id="rId15"/>
    <p:sldId id="614" r:id="rId16"/>
    <p:sldId id="615" r:id="rId17"/>
    <p:sldId id="616" r:id="rId18"/>
    <p:sldId id="617" r:id="rId19"/>
    <p:sldId id="618" r:id="rId20"/>
    <p:sldId id="619" r:id="rId21"/>
    <p:sldId id="620" r:id="rId22"/>
    <p:sldId id="621" r:id="rId23"/>
    <p:sldId id="622" r:id="rId24"/>
    <p:sldId id="623" r:id="rId25"/>
    <p:sldId id="624" r:id="rId26"/>
    <p:sldId id="626" r:id="rId27"/>
    <p:sldId id="627" r:id="rId28"/>
    <p:sldId id="628" r:id="rId29"/>
    <p:sldId id="578" r:id="rId30"/>
  </p:sldIdLst>
  <p:sldSz cx="9144000" cy="6858000" type="screen4x3"/>
  <p:notesSz cx="7315200" cy="9601200"/>
  <p:defaultTextStyle>
    <a:defPPr>
      <a:defRPr lang="en-US"/>
    </a:defPPr>
    <a:lvl1pPr algn="ctr" rtl="0" eaLnBrk="0" fontAlgn="base" hangingPunct="0">
      <a:spcBef>
        <a:spcPct val="0"/>
      </a:spcBef>
      <a:spcAft>
        <a:spcPct val="0"/>
      </a:spcAft>
      <a:defRPr sz="2000" b="1" kern="1200">
        <a:solidFill>
          <a:schemeClr val="tx1"/>
        </a:solidFill>
        <a:latin typeface="Arial" charset="0"/>
        <a:ea typeface="+mn-ea"/>
        <a:cs typeface="+mn-cs"/>
      </a:defRPr>
    </a:lvl1pPr>
    <a:lvl2pPr marL="457200" algn="ctr" rtl="0" eaLnBrk="0" fontAlgn="base" hangingPunct="0">
      <a:spcBef>
        <a:spcPct val="0"/>
      </a:spcBef>
      <a:spcAft>
        <a:spcPct val="0"/>
      </a:spcAft>
      <a:defRPr sz="2000" b="1" kern="1200">
        <a:solidFill>
          <a:schemeClr val="tx1"/>
        </a:solidFill>
        <a:latin typeface="Arial" charset="0"/>
        <a:ea typeface="+mn-ea"/>
        <a:cs typeface="+mn-cs"/>
      </a:defRPr>
    </a:lvl2pPr>
    <a:lvl3pPr marL="914400" algn="ctr" rtl="0" eaLnBrk="0" fontAlgn="base" hangingPunct="0">
      <a:spcBef>
        <a:spcPct val="0"/>
      </a:spcBef>
      <a:spcAft>
        <a:spcPct val="0"/>
      </a:spcAft>
      <a:defRPr sz="2000" b="1" kern="1200">
        <a:solidFill>
          <a:schemeClr val="tx1"/>
        </a:solidFill>
        <a:latin typeface="Arial" charset="0"/>
        <a:ea typeface="+mn-ea"/>
        <a:cs typeface="+mn-cs"/>
      </a:defRPr>
    </a:lvl3pPr>
    <a:lvl4pPr marL="1371600" algn="ctr" rtl="0" eaLnBrk="0" fontAlgn="base" hangingPunct="0">
      <a:spcBef>
        <a:spcPct val="0"/>
      </a:spcBef>
      <a:spcAft>
        <a:spcPct val="0"/>
      </a:spcAft>
      <a:defRPr sz="2000" b="1" kern="1200">
        <a:solidFill>
          <a:schemeClr val="tx1"/>
        </a:solidFill>
        <a:latin typeface="Arial" charset="0"/>
        <a:ea typeface="+mn-ea"/>
        <a:cs typeface="+mn-cs"/>
      </a:defRPr>
    </a:lvl4pPr>
    <a:lvl5pPr marL="1828800" algn="ctr" rtl="0" eaLnBrk="0" fontAlgn="base" hangingPunct="0">
      <a:spcBef>
        <a:spcPct val="0"/>
      </a:spcBef>
      <a:spcAft>
        <a:spcPct val="0"/>
      </a:spcAft>
      <a:defRPr sz="2000" b="1" kern="1200">
        <a:solidFill>
          <a:schemeClr val="tx1"/>
        </a:solidFill>
        <a:latin typeface="Arial" charset="0"/>
        <a:ea typeface="+mn-ea"/>
        <a:cs typeface="+mn-cs"/>
      </a:defRPr>
    </a:lvl5pPr>
    <a:lvl6pPr marL="2286000" algn="l" defTabSz="914400" rtl="0" eaLnBrk="1" latinLnBrk="0" hangingPunct="1">
      <a:defRPr sz="2000" b="1" kern="1200">
        <a:solidFill>
          <a:schemeClr val="tx1"/>
        </a:solidFill>
        <a:latin typeface="Arial" charset="0"/>
        <a:ea typeface="+mn-ea"/>
        <a:cs typeface="+mn-cs"/>
      </a:defRPr>
    </a:lvl6pPr>
    <a:lvl7pPr marL="2743200" algn="l" defTabSz="914400" rtl="0" eaLnBrk="1" latinLnBrk="0" hangingPunct="1">
      <a:defRPr sz="2000" b="1" kern="1200">
        <a:solidFill>
          <a:schemeClr val="tx1"/>
        </a:solidFill>
        <a:latin typeface="Arial" charset="0"/>
        <a:ea typeface="+mn-ea"/>
        <a:cs typeface="+mn-cs"/>
      </a:defRPr>
    </a:lvl7pPr>
    <a:lvl8pPr marL="3200400" algn="l" defTabSz="914400" rtl="0" eaLnBrk="1" latinLnBrk="0" hangingPunct="1">
      <a:defRPr sz="2000" b="1" kern="1200">
        <a:solidFill>
          <a:schemeClr val="tx1"/>
        </a:solidFill>
        <a:latin typeface="Arial" charset="0"/>
        <a:ea typeface="+mn-ea"/>
        <a:cs typeface="+mn-cs"/>
      </a:defRPr>
    </a:lvl8pPr>
    <a:lvl9pPr marL="3657600" algn="l" defTabSz="914400" rtl="0" eaLnBrk="1" latinLnBrk="0" hangingPunct="1">
      <a:defRPr sz="20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66"/>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15" autoAdjust="0"/>
    <p:restoredTop sz="86389" autoAdjust="0"/>
  </p:normalViewPr>
  <p:slideViewPr>
    <p:cSldViewPr>
      <p:cViewPr varScale="1">
        <p:scale>
          <a:sx n="98" d="100"/>
          <a:sy n="98" d="100"/>
        </p:scale>
        <p:origin x="-128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3810" name="Rectangle 2"/>
          <p:cNvSpPr>
            <a:spLocks noGrp="1" noChangeArrowheads="1"/>
          </p:cNvSpPr>
          <p:nvPr>
            <p:ph type="hdr" sz="quarter"/>
          </p:nvPr>
        </p:nvSpPr>
        <p:spPr bwMode="auto">
          <a:xfrm>
            <a:off x="0" y="457200"/>
            <a:ext cx="7315200" cy="228600"/>
          </a:xfrm>
          <a:prstGeom prst="rect">
            <a:avLst/>
          </a:prstGeom>
          <a:noFill/>
          <a:ln w="9525">
            <a:noFill/>
            <a:miter lim="800000"/>
            <a:headEnd/>
            <a:tailEnd/>
          </a:ln>
          <a:effectLst/>
        </p:spPr>
        <p:txBody>
          <a:bodyPr vert="horz" wrap="square" lIns="91430" tIns="45716" rIns="91430" bIns="45716" numCol="1" anchor="t" anchorCtr="0" compatLnSpc="1">
            <a:prstTxWarp prst="textNoShape">
              <a:avLst/>
            </a:prstTxWarp>
          </a:bodyPr>
          <a:lstStyle>
            <a:lvl1pPr>
              <a:defRPr sz="1200" b="0" i="1">
                <a:latin typeface="Times New Roman" pitchFamily="18" charset="0"/>
              </a:defRPr>
            </a:lvl1pPr>
          </a:lstStyle>
          <a:p>
            <a:r>
              <a:rPr lang="fr-CA"/>
              <a:t>IS 240 Class Notes</a:t>
            </a:r>
            <a:endParaRPr lang="en-US"/>
          </a:p>
        </p:txBody>
      </p:sp>
      <p:sp>
        <p:nvSpPr>
          <p:cNvPr id="503812" name="Rectangle 4"/>
          <p:cNvSpPr>
            <a:spLocks noGrp="1" noChangeArrowheads="1"/>
          </p:cNvSpPr>
          <p:nvPr>
            <p:ph type="ftr" sz="quarter" idx="2"/>
          </p:nvPr>
        </p:nvSpPr>
        <p:spPr bwMode="auto">
          <a:xfrm>
            <a:off x="0" y="8915400"/>
            <a:ext cx="7315200" cy="457200"/>
          </a:xfrm>
          <a:prstGeom prst="rect">
            <a:avLst/>
          </a:prstGeom>
          <a:noFill/>
          <a:ln w="9525">
            <a:noFill/>
            <a:miter lim="800000"/>
            <a:headEnd/>
            <a:tailEnd/>
          </a:ln>
          <a:effectLst/>
        </p:spPr>
        <p:txBody>
          <a:bodyPr vert="horz" wrap="square" lIns="91430" tIns="45716" rIns="91430" bIns="45716" numCol="1" anchor="b" anchorCtr="0" compatLnSpc="1">
            <a:prstTxWarp prst="textNoShape">
              <a:avLst/>
            </a:prstTxWarp>
          </a:bodyPr>
          <a:lstStyle>
            <a:lvl1pPr>
              <a:defRPr sz="1200" b="0" i="1">
                <a:latin typeface="Times New Roman" pitchFamily="18" charset="0"/>
              </a:defRPr>
            </a:lvl1pPr>
          </a:lstStyle>
          <a:p>
            <a:r>
              <a:rPr lang="fr-CA"/>
              <a:t>Copyright © 2007 M. E. Kabay                             </a:t>
            </a:r>
            <a:fld id="{66D95C6D-BE55-4F0D-97D7-43536F8D3639}" type="slidenum">
              <a:rPr lang="en-US"/>
              <a:pPr/>
              <a:t>‹#›</a:t>
            </a:fld>
            <a:r>
              <a:rPr lang="fr-CA"/>
              <a:t>                                              All rights reserved.</a:t>
            </a:r>
            <a:endParaRPr lang="en-US"/>
          </a:p>
        </p:txBody>
      </p:sp>
    </p:spTree>
    <p:extLst>
      <p:ext uri="{BB962C8B-B14F-4D97-AF65-F5344CB8AC3E}">
        <p14:creationId xmlns:p14="http://schemas.microsoft.com/office/powerpoint/2010/main" val="29886177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219200" y="239713"/>
            <a:ext cx="4876800" cy="239712"/>
          </a:xfrm>
          <a:prstGeom prst="rect">
            <a:avLst/>
          </a:prstGeom>
          <a:noFill/>
          <a:ln w="12700">
            <a:noFill/>
            <a:miter lim="800000"/>
            <a:headEnd type="none" w="sm" len="sm"/>
            <a:tailEnd type="none" w="sm" len="sm"/>
          </a:ln>
          <a:effectLst/>
        </p:spPr>
        <p:txBody>
          <a:bodyPr vert="horz" wrap="square" lIns="96651" tIns="48326" rIns="96651" bIns="48326" numCol="1" anchor="t" anchorCtr="0" compatLnSpc="1">
            <a:prstTxWarp prst="textNoShape">
              <a:avLst/>
            </a:prstTxWarp>
          </a:bodyPr>
          <a:lstStyle>
            <a:lvl1pPr defTabSz="965200">
              <a:defRPr sz="1300" b="0" i="1">
                <a:latin typeface="Garamond" pitchFamily="18" charset="0"/>
              </a:defRPr>
            </a:lvl1pPr>
          </a:lstStyle>
          <a:p>
            <a:r>
              <a:rPr lang="en-US"/>
              <a:t>IS 340  Class Notes</a:t>
            </a:r>
          </a:p>
        </p:txBody>
      </p:sp>
      <p:sp>
        <p:nvSpPr>
          <p:cNvPr id="5124"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1138238" y="4572000"/>
            <a:ext cx="5038725" cy="4319588"/>
          </a:xfrm>
          <a:prstGeom prst="rect">
            <a:avLst/>
          </a:prstGeom>
          <a:noFill/>
          <a:ln w="12700">
            <a:solidFill>
              <a:schemeClr val="bg1"/>
            </a:solidFill>
            <a:miter lim="800000"/>
            <a:headEnd type="none" w="sm" len="sm"/>
            <a:tailEnd type="none" w="sm" len="sm"/>
          </a:ln>
          <a:effectLst/>
        </p:spPr>
        <p:txBody>
          <a:bodyPr vert="horz" wrap="square" lIns="96651" tIns="48326" rIns="96651" bIns="4832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26" name="Rectangle 6"/>
          <p:cNvSpPr>
            <a:spLocks noGrp="1" noChangeArrowheads="1"/>
          </p:cNvSpPr>
          <p:nvPr>
            <p:ph type="ftr" sz="quarter" idx="4"/>
          </p:nvPr>
        </p:nvSpPr>
        <p:spPr bwMode="auto">
          <a:xfrm>
            <a:off x="1138238" y="9121775"/>
            <a:ext cx="5038725" cy="239713"/>
          </a:xfrm>
          <a:prstGeom prst="rect">
            <a:avLst/>
          </a:prstGeom>
          <a:noFill/>
          <a:ln w="12700">
            <a:noFill/>
            <a:miter lim="800000"/>
            <a:headEnd type="none" w="sm" len="sm"/>
            <a:tailEnd type="none" w="sm" len="sm"/>
          </a:ln>
          <a:effectLst/>
        </p:spPr>
        <p:txBody>
          <a:bodyPr vert="horz" wrap="square" lIns="96651" tIns="48326" rIns="96651" bIns="48326" numCol="1" anchor="b" anchorCtr="0" compatLnSpc="1">
            <a:prstTxWarp prst="textNoShape">
              <a:avLst/>
            </a:prstTxWarp>
          </a:bodyPr>
          <a:lstStyle>
            <a:lvl1pPr algn="l" defTabSz="965200">
              <a:defRPr sz="1000" b="0" i="1">
                <a:latin typeface="Garamond" pitchFamily="18" charset="0"/>
              </a:defRPr>
            </a:lvl1pPr>
          </a:lstStyle>
          <a:p>
            <a:r>
              <a:rPr lang="en-US"/>
              <a:t>Copyright © 2004 M. E. Kabay. All rights reserved.                                                                  Page </a:t>
            </a:r>
            <a:fld id="{4460CC16-555F-4B48-9B11-60390BEC99C4}" type="slidenum">
              <a:rPr lang="en-US"/>
              <a:pPr/>
              <a:t>‹#›</a:t>
            </a:fld>
            <a:endParaRPr lang="en-US"/>
          </a:p>
        </p:txBody>
      </p:sp>
    </p:spTree>
    <p:extLst>
      <p:ext uri="{BB962C8B-B14F-4D97-AF65-F5344CB8AC3E}">
        <p14:creationId xmlns:p14="http://schemas.microsoft.com/office/powerpoint/2010/main" val="1689610075"/>
      </p:ext>
    </p:extLst>
  </p:cSld>
  <p:clrMap bg1="lt1" tx1="dk1" bg2="lt2" tx2="dk2" accent1="accent1" accent2="accent2" accent3="accent3" accent4="accent4" accent5="accent5" accent6="accent6" hlink="hlink" folHlink="folHlink"/>
  <p:hf hdr="0" dt="0"/>
  <p:notesStyle>
    <a:lvl1pPr algn="l" rtl="0" eaLnBrk="0" fontAlgn="base" hangingPunct="0">
      <a:lnSpc>
        <a:spcPct val="90000"/>
      </a:lnSpc>
      <a:spcBef>
        <a:spcPct val="40000"/>
      </a:spcBef>
      <a:spcAft>
        <a:spcPct val="0"/>
      </a:spcAft>
      <a:defRPr sz="1000" kern="1200">
        <a:solidFill>
          <a:schemeClr val="tx1"/>
        </a:solidFill>
        <a:latin typeface="Garamond" pitchFamily="18" charset="0"/>
        <a:ea typeface="+mn-ea"/>
        <a:cs typeface="+mn-cs"/>
      </a:defRPr>
    </a:lvl1pPr>
    <a:lvl2pPr marL="114300" algn="l" rtl="0" eaLnBrk="0" fontAlgn="base" hangingPunct="0">
      <a:lnSpc>
        <a:spcPct val="90000"/>
      </a:lnSpc>
      <a:spcBef>
        <a:spcPct val="40000"/>
      </a:spcBef>
      <a:spcAft>
        <a:spcPct val="0"/>
      </a:spcAft>
      <a:defRPr sz="1000" kern="1200">
        <a:solidFill>
          <a:schemeClr val="tx1"/>
        </a:solidFill>
        <a:latin typeface="Garamond" pitchFamily="18" charset="0"/>
        <a:ea typeface="+mn-ea"/>
        <a:cs typeface="+mn-cs"/>
      </a:defRPr>
    </a:lvl2pPr>
    <a:lvl3pPr marL="228600" algn="l" rtl="0" eaLnBrk="0" fontAlgn="base" hangingPunct="0">
      <a:lnSpc>
        <a:spcPct val="90000"/>
      </a:lnSpc>
      <a:spcBef>
        <a:spcPct val="40000"/>
      </a:spcBef>
      <a:spcAft>
        <a:spcPct val="0"/>
      </a:spcAft>
      <a:defRPr sz="1000" kern="1200">
        <a:solidFill>
          <a:schemeClr val="tx1"/>
        </a:solidFill>
        <a:latin typeface="Garamond" pitchFamily="18" charset="0"/>
        <a:ea typeface="+mn-ea"/>
        <a:cs typeface="+mn-cs"/>
      </a:defRPr>
    </a:lvl3pPr>
    <a:lvl4pPr marL="342900" algn="l" rtl="0" eaLnBrk="0" fontAlgn="base" hangingPunct="0">
      <a:lnSpc>
        <a:spcPct val="90000"/>
      </a:lnSpc>
      <a:spcBef>
        <a:spcPct val="40000"/>
      </a:spcBef>
      <a:spcAft>
        <a:spcPct val="0"/>
      </a:spcAft>
      <a:defRPr sz="1000" kern="1200">
        <a:solidFill>
          <a:schemeClr val="tx1"/>
        </a:solidFill>
        <a:latin typeface="Garamond" pitchFamily="18" charset="0"/>
        <a:ea typeface="+mn-ea"/>
        <a:cs typeface="+mn-cs"/>
      </a:defRPr>
    </a:lvl4pPr>
    <a:lvl5pPr marL="457200" algn="l" rtl="0" eaLnBrk="0" fontAlgn="base" hangingPunct="0">
      <a:lnSpc>
        <a:spcPct val="90000"/>
      </a:lnSpc>
      <a:spcBef>
        <a:spcPct val="40000"/>
      </a:spcBef>
      <a:spcAft>
        <a:spcPct val="0"/>
      </a:spcAft>
      <a:defRPr sz="1000" kern="1200">
        <a:solidFill>
          <a:schemeClr val="tx1"/>
        </a:solidFill>
        <a:latin typeface="Garamond"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1D8AF313-36F0-49EC-888B-752C201CB304}" type="slidenum">
              <a:rPr lang="en-US"/>
              <a:pPr/>
              <a:t>1</a:t>
            </a:fld>
            <a:endParaRPr lang="en-US"/>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a:xfrm>
            <a:off x="1138238" y="4964113"/>
            <a:ext cx="5038725" cy="3927475"/>
          </a:xfrm>
          <a:ln>
            <a:headEnd/>
            <a:tailEnd/>
          </a:ln>
        </p:spPr>
        <p:txBody>
          <a:bodyPr/>
          <a:lstStyle/>
          <a:p>
            <a:pPr algn="ctr"/>
            <a:r>
              <a:rPr lang="en-US" sz="2000" b="1"/>
              <a:t>Class Notes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1CBA3593-77B0-41AE-8F2A-F755C72BD5EF}" type="slidenum">
              <a:rPr lang="en-US"/>
              <a:pPr/>
              <a:t>10</a:t>
            </a:fld>
            <a:endParaRPr lang="en-US"/>
          </a:p>
        </p:txBody>
      </p:sp>
      <p:sp>
        <p:nvSpPr>
          <p:cNvPr id="1076226" name="Rectangle 2"/>
          <p:cNvSpPr>
            <a:spLocks noGrp="1" noRot="1" noChangeAspect="1" noChangeArrowheads="1" noTextEdit="1"/>
          </p:cNvSpPr>
          <p:nvPr>
            <p:ph type="sldImg"/>
          </p:nvPr>
        </p:nvSpPr>
        <p:spPr>
          <a:xfrm>
            <a:off x="1266825" y="727075"/>
            <a:ext cx="4781550" cy="3586163"/>
          </a:xfrm>
          <a:ln/>
        </p:spPr>
      </p:sp>
      <p:sp>
        <p:nvSpPr>
          <p:cNvPr id="1076227" name="Rectangle 3"/>
          <p:cNvSpPr>
            <a:spLocks noGrp="1" noChangeArrowheads="1"/>
          </p:cNvSpPr>
          <p:nvPr>
            <p:ph type="body" idx="1"/>
          </p:nvPr>
        </p:nvSpPr>
        <p:spPr>
          <a:xfrm>
            <a:off x="974725" y="4560888"/>
            <a:ext cx="5365750" cy="4319587"/>
          </a:xfrm>
          <a:ln>
            <a:headEnd/>
            <a:tailEnd/>
          </a:ln>
        </p:spPr>
        <p:txBody>
          <a:bodyPr/>
          <a:lstStyle/>
          <a:p>
            <a:r>
              <a:rPr lang="en-US"/>
              <a:t>Canceling the underlying SQL command. This trigger examines the data for the employee row being deleted. The company always wants to keep data on any employee with the president title. The WHEN condition evaluates each row. The SIGNAL statement raises an error to prevent the underlying delete from executing.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77A6157D-A3BA-44F8-9C4F-2CF59D049BA1}" type="slidenum">
              <a:rPr lang="en-US"/>
              <a:pPr/>
              <a:t>11</a:t>
            </a:fld>
            <a:endParaRPr lang="en-US"/>
          </a:p>
        </p:txBody>
      </p:sp>
      <p:sp>
        <p:nvSpPr>
          <p:cNvPr id="1078274" name="Rectangle 2"/>
          <p:cNvSpPr>
            <a:spLocks noGrp="1" noRot="1" noChangeAspect="1" noChangeArrowheads="1" noTextEdit="1"/>
          </p:cNvSpPr>
          <p:nvPr>
            <p:ph type="sldImg"/>
          </p:nvPr>
        </p:nvSpPr>
        <p:spPr>
          <a:xfrm>
            <a:off x="1266825" y="727075"/>
            <a:ext cx="4781550" cy="3586163"/>
          </a:xfrm>
          <a:ln/>
        </p:spPr>
      </p:sp>
      <p:sp>
        <p:nvSpPr>
          <p:cNvPr id="1078275" name="Rectangle 3"/>
          <p:cNvSpPr>
            <a:spLocks noGrp="1" noChangeArrowheads="1"/>
          </p:cNvSpPr>
          <p:nvPr>
            <p:ph type="body" idx="1"/>
          </p:nvPr>
        </p:nvSpPr>
        <p:spPr>
          <a:xfrm>
            <a:off x="974725" y="4560888"/>
            <a:ext cx="5365750" cy="4319587"/>
          </a:xfrm>
          <a:ln>
            <a:headEnd/>
            <a:tailEnd/>
          </a:ln>
        </p:spPr>
        <p:txBody>
          <a:bodyPr/>
          <a:lstStyle/>
          <a:p>
            <a:r>
              <a:rPr lang="en-US"/>
              <a:t>Cascading triggers. With triggers defined on multiple tables, a change in one table (SaleItem) can cascade into changes in other tables. Here, when an item is sold, quantity on hand is updated. If QOH is below the reorder point, a new order is generated and sent.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5EA11C72-6D65-4055-AB0B-610774BB6AB7}" type="slidenum">
              <a:rPr lang="en-US"/>
              <a:pPr/>
              <a:t>12</a:t>
            </a:fld>
            <a:endParaRPr lang="en-US"/>
          </a:p>
        </p:txBody>
      </p:sp>
      <p:sp>
        <p:nvSpPr>
          <p:cNvPr id="1080322" name="Rectangle 2"/>
          <p:cNvSpPr>
            <a:spLocks noGrp="1" noRot="1" noChangeAspect="1" noChangeArrowheads="1" noTextEdit="1"/>
          </p:cNvSpPr>
          <p:nvPr>
            <p:ph type="sldImg"/>
          </p:nvPr>
        </p:nvSpPr>
        <p:spPr>
          <a:xfrm>
            <a:off x="1266825" y="727075"/>
            <a:ext cx="4781550" cy="3586163"/>
          </a:xfrm>
          <a:ln/>
        </p:spPr>
      </p:sp>
      <p:sp>
        <p:nvSpPr>
          <p:cNvPr id="1080323" name="Rectangle 3"/>
          <p:cNvSpPr>
            <a:spLocks noGrp="1" noChangeArrowheads="1"/>
          </p:cNvSpPr>
          <p:nvPr>
            <p:ph type="body" idx="1"/>
          </p:nvPr>
        </p:nvSpPr>
        <p:spPr>
          <a:xfrm>
            <a:off x="974725" y="4560888"/>
            <a:ext cx="5365750" cy="4319587"/>
          </a:xfrm>
          <a:ln>
            <a:headEnd/>
            <a:tailEnd/>
          </a:ln>
        </p:spPr>
        <p:txBody>
          <a:bodyPr/>
          <a:lstStyle/>
          <a:p>
            <a:r>
              <a:rPr lang="en-US"/>
              <a:t>Trigger loop. Consider what happens when cascading triggers create a loop, where one trigger returns to alter a table that generated the original change. This loop would set up iterations that might converge or diverge. Even if the loop converges, it will eat up considerable resources.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3EA5083A-F21B-494C-8106-39367E0A2DAB}" type="slidenum">
              <a:rPr lang="en-US"/>
              <a:pPr/>
              <a:t>13</a:t>
            </a:fld>
            <a:endParaRPr lang="en-US"/>
          </a:p>
        </p:txBody>
      </p:sp>
      <p:sp>
        <p:nvSpPr>
          <p:cNvPr id="1082370" name="Rectangle 2"/>
          <p:cNvSpPr>
            <a:spLocks noGrp="1" noRot="1" noChangeAspect="1" noChangeArrowheads="1" noTextEdit="1"/>
          </p:cNvSpPr>
          <p:nvPr>
            <p:ph type="sldImg"/>
          </p:nvPr>
        </p:nvSpPr>
        <p:spPr>
          <a:xfrm>
            <a:off x="1266825" y="727075"/>
            <a:ext cx="4781550" cy="3586163"/>
          </a:xfrm>
          <a:ln/>
        </p:spPr>
      </p:sp>
      <p:sp>
        <p:nvSpPr>
          <p:cNvPr id="1082371"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CD1667BC-EA75-4680-98EB-E7D8EE029153}" type="slidenum">
              <a:rPr lang="en-US"/>
              <a:pPr/>
              <a:t>14</a:t>
            </a:fld>
            <a:endParaRPr lang="en-US"/>
          </a:p>
        </p:txBody>
      </p:sp>
      <p:sp>
        <p:nvSpPr>
          <p:cNvPr id="1084418" name="Rectangle 2"/>
          <p:cNvSpPr>
            <a:spLocks noGrp="1" noRot="1" noChangeAspect="1" noChangeArrowheads="1" noTextEdit="1"/>
          </p:cNvSpPr>
          <p:nvPr>
            <p:ph type="sldImg"/>
          </p:nvPr>
        </p:nvSpPr>
        <p:spPr>
          <a:xfrm>
            <a:off x="1266825" y="727075"/>
            <a:ext cx="4781550" cy="3586163"/>
          </a:xfrm>
          <a:ln/>
        </p:spPr>
      </p:sp>
      <p:sp>
        <p:nvSpPr>
          <p:cNvPr id="1084419" name="Rectangle 3"/>
          <p:cNvSpPr>
            <a:spLocks noGrp="1" noChangeArrowheads="1"/>
          </p:cNvSpPr>
          <p:nvPr>
            <p:ph type="body" idx="1"/>
          </p:nvPr>
        </p:nvSpPr>
        <p:spPr>
          <a:xfrm>
            <a:off x="974725" y="4560888"/>
            <a:ext cx="5365750" cy="4319587"/>
          </a:xfrm>
          <a:ln>
            <a:headEnd/>
            <a:tailEnd/>
          </a:ln>
        </p:spPr>
        <p:txBody>
          <a:bodyPr/>
          <a:lstStyle/>
          <a:p>
            <a:r>
              <a:rPr lang="en-US"/>
              <a:t>Transactions involve multiple changes to the database. To transfer money from a savings account to a checking account, the system must subtract money from savings and add it to the checking balance. If the machine crashes after subtracting the money but before adding it to checking, the money will be lost.</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317D73D4-C09C-4EFD-9787-56BB7A46FB0E}" type="slidenum">
              <a:rPr lang="en-US"/>
              <a:pPr/>
              <a:t>15</a:t>
            </a:fld>
            <a:endParaRPr lang="en-US"/>
          </a:p>
        </p:txBody>
      </p:sp>
      <p:sp>
        <p:nvSpPr>
          <p:cNvPr id="1086466" name="Rectangle 2"/>
          <p:cNvSpPr>
            <a:spLocks noGrp="1" noRot="1" noChangeAspect="1" noChangeArrowheads="1" noTextEdit="1"/>
          </p:cNvSpPr>
          <p:nvPr>
            <p:ph type="sldImg"/>
          </p:nvPr>
        </p:nvSpPr>
        <p:spPr>
          <a:xfrm>
            <a:off x="1266825" y="727075"/>
            <a:ext cx="4781550" cy="3586163"/>
          </a:xfrm>
          <a:ln/>
        </p:spPr>
      </p:sp>
      <p:sp>
        <p:nvSpPr>
          <p:cNvPr id="1086467"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81C00F5C-6390-4C9E-B2EA-7D277DA01CB7}" type="slidenum">
              <a:rPr lang="en-US"/>
              <a:pPr/>
              <a:t>16</a:t>
            </a:fld>
            <a:endParaRPr lang="en-US"/>
          </a:p>
        </p:txBody>
      </p:sp>
      <p:sp>
        <p:nvSpPr>
          <p:cNvPr id="1088514" name="Rectangle 2"/>
          <p:cNvSpPr>
            <a:spLocks noGrp="1" noRot="1" noChangeAspect="1" noChangeArrowheads="1" noTextEdit="1"/>
          </p:cNvSpPr>
          <p:nvPr>
            <p:ph type="sldImg"/>
          </p:nvPr>
        </p:nvSpPr>
        <p:spPr>
          <a:xfrm>
            <a:off x="1266825" y="727075"/>
            <a:ext cx="4781550" cy="3586163"/>
          </a:xfrm>
          <a:ln/>
        </p:spPr>
      </p:sp>
      <p:sp>
        <p:nvSpPr>
          <p:cNvPr id="1088515" name="Rectangle 3"/>
          <p:cNvSpPr>
            <a:spLocks noGrp="1" noChangeArrowheads="1"/>
          </p:cNvSpPr>
          <p:nvPr>
            <p:ph type="body" idx="1"/>
          </p:nvPr>
        </p:nvSpPr>
        <p:spPr>
          <a:xfrm>
            <a:off x="974725" y="4560888"/>
            <a:ext cx="5365750" cy="4319587"/>
          </a:xfrm>
          <a:ln>
            <a:headEnd/>
            <a:tailEnd/>
          </a:ln>
        </p:spPr>
        <p:txBody>
          <a:bodyPr/>
          <a:lstStyle/>
          <a:p>
            <a:r>
              <a:rPr lang="en-US"/>
              <a:t>Transaction to transfer money. If the system crashes before the end of the transactions (Commit), none of the changes are written to the database. On restart, the changes may all be rolled back, or the transaction restarted.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6DF53653-3867-4369-8F91-631A3EBFBF17}" type="slidenum">
              <a:rPr lang="en-US"/>
              <a:pPr/>
              <a:t>17</a:t>
            </a:fld>
            <a:endParaRPr lang="en-US"/>
          </a:p>
        </p:txBody>
      </p:sp>
      <p:sp>
        <p:nvSpPr>
          <p:cNvPr id="1090562" name="Rectangle 2"/>
          <p:cNvSpPr>
            <a:spLocks noGrp="1" noRot="1" noChangeAspect="1" noChangeArrowheads="1" noTextEdit="1"/>
          </p:cNvSpPr>
          <p:nvPr>
            <p:ph type="sldImg"/>
          </p:nvPr>
        </p:nvSpPr>
        <p:spPr>
          <a:xfrm>
            <a:off x="1266825" y="727075"/>
            <a:ext cx="4781550" cy="3586163"/>
          </a:xfrm>
          <a:ln/>
        </p:spPr>
      </p:sp>
      <p:sp>
        <p:nvSpPr>
          <p:cNvPr id="1090563" name="Rectangle 3"/>
          <p:cNvSpPr>
            <a:spLocks noGrp="1" noChangeArrowheads="1"/>
          </p:cNvSpPr>
          <p:nvPr>
            <p:ph type="body" idx="1"/>
          </p:nvPr>
        </p:nvSpPr>
        <p:spPr>
          <a:xfrm>
            <a:off x="974725" y="4560888"/>
            <a:ext cx="5365750" cy="4319587"/>
          </a:xfrm>
          <a:ln>
            <a:headEnd/>
            <a:tailEnd/>
          </a:ln>
        </p:spPr>
        <p:txBody>
          <a:bodyPr/>
          <a:lstStyle/>
          <a:p>
            <a:r>
              <a:rPr lang="en-US"/>
              <a:t>SAVEPOINT. A SAVEPOINT enables you to rollback to an intermediate point in the procedure. You can set multiple SAVEPOINTS and choose how far back you want to rollback the changes.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D394D2ED-7A88-4A78-A094-24304D3B369A}" type="slidenum">
              <a:rPr lang="en-US"/>
              <a:pPr/>
              <a:t>18</a:t>
            </a:fld>
            <a:endParaRPr lang="en-US"/>
          </a:p>
        </p:txBody>
      </p:sp>
      <p:sp>
        <p:nvSpPr>
          <p:cNvPr id="1092610" name="Rectangle 2"/>
          <p:cNvSpPr>
            <a:spLocks noGrp="1" noRot="1" noChangeAspect="1" noChangeArrowheads="1" noTextEdit="1"/>
          </p:cNvSpPr>
          <p:nvPr>
            <p:ph type="sldImg"/>
          </p:nvPr>
        </p:nvSpPr>
        <p:spPr>
          <a:xfrm>
            <a:off x="1266825" y="727075"/>
            <a:ext cx="4781550" cy="3586163"/>
          </a:xfrm>
          <a:ln/>
        </p:spPr>
      </p:sp>
      <p:sp>
        <p:nvSpPr>
          <p:cNvPr id="1092611" name="Rectangle 3"/>
          <p:cNvSpPr>
            <a:spLocks noGrp="1" noChangeArrowheads="1"/>
          </p:cNvSpPr>
          <p:nvPr>
            <p:ph type="body" idx="1"/>
          </p:nvPr>
        </p:nvSpPr>
        <p:spPr>
          <a:xfrm>
            <a:off x="974725" y="4560888"/>
            <a:ext cx="5365750" cy="4319587"/>
          </a:xfrm>
          <a:ln>
            <a:headEnd/>
            <a:tailEnd/>
          </a:ln>
        </p:spPr>
        <p:txBody>
          <a:bodyPr/>
          <a:lstStyle/>
          <a:p>
            <a:r>
              <a:rPr lang="en-US"/>
              <a:t>Concurrent access.  If two processes try to change the same data at the same time, the result will be wrong. In this example the changes made when the payment is received are overwritten when a new order is placed at the same time.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387B22C8-314C-4D06-8296-5D39EE69B76F}" type="slidenum">
              <a:rPr lang="en-US"/>
              <a:pPr/>
              <a:t>19</a:t>
            </a:fld>
            <a:endParaRPr lang="en-US"/>
          </a:p>
        </p:txBody>
      </p:sp>
      <p:sp>
        <p:nvSpPr>
          <p:cNvPr id="1094658" name="Rectangle 2"/>
          <p:cNvSpPr>
            <a:spLocks noGrp="1" noRot="1" noChangeAspect="1" noChangeArrowheads="1" noTextEdit="1"/>
          </p:cNvSpPr>
          <p:nvPr>
            <p:ph type="sldImg"/>
          </p:nvPr>
        </p:nvSpPr>
        <p:spPr>
          <a:xfrm>
            <a:off x="1266825" y="727075"/>
            <a:ext cx="4781550" cy="3586163"/>
          </a:xfrm>
          <a:ln/>
        </p:spPr>
      </p:sp>
      <p:sp>
        <p:nvSpPr>
          <p:cNvPr id="1094659" name="Rectangle 3"/>
          <p:cNvSpPr>
            <a:spLocks noGrp="1" noChangeArrowheads="1"/>
          </p:cNvSpPr>
          <p:nvPr>
            <p:ph type="body" idx="1"/>
          </p:nvPr>
        </p:nvSpPr>
        <p:spPr>
          <a:xfrm>
            <a:off x="974725" y="4560888"/>
            <a:ext cx="5365750" cy="4319587"/>
          </a:xfrm>
          <a:ln>
            <a:headEnd/>
            <a:tailEnd/>
          </a:ln>
        </p:spPr>
        <p:txBody>
          <a:bodyPr/>
          <a:lstStyle/>
          <a:p>
            <a:r>
              <a:rPr lang="en-US"/>
              <a:t>Serialization. The first process locks the data so that the second process cannot even read it. Concurrent changes are prevented by forcing each process to wait for the earlier ones to be completed.</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305166D6-62E2-47C7-84C1-1AD99563B058}" type="slidenum">
              <a:rPr lang="en-US"/>
              <a:pPr/>
              <a:t>2</a:t>
            </a:fld>
            <a:endParaRPr lang="en-US"/>
          </a:p>
        </p:txBody>
      </p:sp>
      <p:sp>
        <p:nvSpPr>
          <p:cNvPr id="1026050" name="Rectangle 2"/>
          <p:cNvSpPr>
            <a:spLocks noGrp="1" noRot="1" noChangeAspect="1" noChangeArrowheads="1" noTextEdit="1"/>
          </p:cNvSpPr>
          <p:nvPr>
            <p:ph type="sldImg"/>
          </p:nvPr>
        </p:nvSpPr>
        <p:spPr>
          <a:ln/>
        </p:spPr>
      </p:sp>
      <p:sp>
        <p:nvSpPr>
          <p:cNvPr id="1026051" name="Rectangle 3"/>
          <p:cNvSpPr>
            <a:spLocks noGrp="1" noChangeArrowheads="1"/>
          </p:cNvSpPr>
          <p:nvPr>
            <p:ph type="body" idx="1"/>
          </p:nvPr>
        </p:nvSpPr>
        <p:spPr>
          <a:xfrm>
            <a:off x="1138238" y="4560888"/>
            <a:ext cx="5038725" cy="4319587"/>
          </a:xfrm>
          <a:ln>
            <a:headEnd/>
            <a:tailEnd/>
          </a:ln>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5B380392-E0AC-47A6-84BB-1B0E70122E41}" type="slidenum">
              <a:rPr lang="en-US"/>
              <a:pPr/>
              <a:t>20</a:t>
            </a:fld>
            <a:endParaRPr lang="en-US"/>
          </a:p>
        </p:txBody>
      </p:sp>
      <p:sp>
        <p:nvSpPr>
          <p:cNvPr id="1096706" name="Rectangle 2"/>
          <p:cNvSpPr>
            <a:spLocks noGrp="1" noRot="1" noChangeAspect="1" noChangeArrowheads="1" noTextEdit="1"/>
          </p:cNvSpPr>
          <p:nvPr>
            <p:ph type="sldImg"/>
          </p:nvPr>
        </p:nvSpPr>
        <p:spPr>
          <a:xfrm>
            <a:off x="1266825" y="727075"/>
            <a:ext cx="4781550" cy="3586163"/>
          </a:xfrm>
          <a:ln/>
        </p:spPr>
      </p:sp>
      <p:sp>
        <p:nvSpPr>
          <p:cNvPr id="1096707"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B30F83CF-AE8C-4640-827B-93A2D59C6709}" type="slidenum">
              <a:rPr lang="en-US"/>
              <a:pPr/>
              <a:t>21</a:t>
            </a:fld>
            <a:endParaRPr lang="en-US"/>
          </a:p>
        </p:txBody>
      </p:sp>
      <p:sp>
        <p:nvSpPr>
          <p:cNvPr id="1098754" name="Rectangle 2"/>
          <p:cNvSpPr>
            <a:spLocks noGrp="1" noRot="1" noChangeAspect="1" noChangeArrowheads="1" noTextEdit="1"/>
          </p:cNvSpPr>
          <p:nvPr>
            <p:ph type="sldImg"/>
          </p:nvPr>
        </p:nvSpPr>
        <p:spPr>
          <a:xfrm>
            <a:off x="1266825" y="727075"/>
            <a:ext cx="4781550" cy="3586163"/>
          </a:xfrm>
          <a:ln/>
        </p:spPr>
      </p:sp>
      <p:sp>
        <p:nvSpPr>
          <p:cNvPr id="1098755" name="Rectangle 3"/>
          <p:cNvSpPr>
            <a:spLocks noGrp="1" noChangeArrowheads="1"/>
          </p:cNvSpPr>
          <p:nvPr>
            <p:ph type="body" idx="1"/>
          </p:nvPr>
        </p:nvSpPr>
        <p:spPr>
          <a:xfrm>
            <a:off x="974725" y="4560888"/>
            <a:ext cx="5365750" cy="4319587"/>
          </a:xfrm>
          <a:ln>
            <a:headEnd/>
            <a:tailEnd/>
          </a:ln>
        </p:spPr>
        <p:txBody>
          <a:bodyPr/>
          <a:lstStyle/>
          <a:p>
            <a:r>
              <a:rPr lang="en-US"/>
              <a:t>Transaction to transfer money. If the system crashes before the end of the transactions (Commit), none of the changes are written to the database. On restart, the changes may all be rolled back, or the transaction restarted. </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EC08A4B2-08FC-4BF3-AB99-E2DB34649FDD}" type="slidenum">
              <a:rPr lang="en-US"/>
              <a:pPr/>
              <a:t>22</a:t>
            </a:fld>
            <a:endParaRPr lang="en-US"/>
          </a:p>
        </p:txBody>
      </p:sp>
      <p:sp>
        <p:nvSpPr>
          <p:cNvPr id="1100802" name="Rectangle 2"/>
          <p:cNvSpPr>
            <a:spLocks noGrp="1" noRot="1" noChangeAspect="1" noChangeArrowheads="1" noTextEdit="1"/>
          </p:cNvSpPr>
          <p:nvPr>
            <p:ph type="sldImg"/>
          </p:nvPr>
        </p:nvSpPr>
        <p:spPr>
          <a:xfrm>
            <a:off x="1266825" y="727075"/>
            <a:ext cx="4781550" cy="3586163"/>
          </a:xfrm>
          <a:ln/>
        </p:spPr>
      </p:sp>
      <p:sp>
        <p:nvSpPr>
          <p:cNvPr id="1100803"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7A91C533-12F2-4C59-9FFA-A47AA673737A}" type="slidenum">
              <a:rPr lang="en-US"/>
              <a:pPr/>
              <a:t>23</a:t>
            </a:fld>
            <a:endParaRPr lang="en-US"/>
          </a:p>
        </p:txBody>
      </p:sp>
      <p:sp>
        <p:nvSpPr>
          <p:cNvPr id="1102850" name="Rectangle 2"/>
          <p:cNvSpPr>
            <a:spLocks noGrp="1" noRot="1" noChangeAspect="1" noChangeArrowheads="1" noTextEdit="1"/>
          </p:cNvSpPr>
          <p:nvPr>
            <p:ph type="sldImg"/>
          </p:nvPr>
        </p:nvSpPr>
        <p:spPr>
          <a:xfrm>
            <a:off x="1266825" y="727075"/>
            <a:ext cx="4781550" cy="3586163"/>
          </a:xfrm>
          <a:ln/>
        </p:spPr>
      </p:sp>
      <p:sp>
        <p:nvSpPr>
          <p:cNvPr id="1102851"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20C8B7A0-CB09-4C77-B2F8-0C9587CA6B06}" type="slidenum">
              <a:rPr lang="en-US"/>
              <a:pPr/>
              <a:t>24</a:t>
            </a:fld>
            <a:endParaRPr lang="en-US"/>
          </a:p>
        </p:txBody>
      </p:sp>
      <p:sp>
        <p:nvSpPr>
          <p:cNvPr id="1104898" name="Rectangle 2"/>
          <p:cNvSpPr>
            <a:spLocks noGrp="1" noRot="1" noChangeAspect="1" noChangeArrowheads="1" noTextEdit="1"/>
          </p:cNvSpPr>
          <p:nvPr>
            <p:ph type="sldImg"/>
          </p:nvPr>
        </p:nvSpPr>
        <p:spPr>
          <a:xfrm>
            <a:off x="1266825" y="727075"/>
            <a:ext cx="4781550" cy="3586163"/>
          </a:xfrm>
          <a:ln/>
        </p:spPr>
      </p:sp>
      <p:sp>
        <p:nvSpPr>
          <p:cNvPr id="1104899"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60840BA1-BBF6-4F35-9623-AA1BC8E90850}" type="slidenum">
              <a:rPr lang="en-US"/>
              <a:pPr/>
              <a:t>25</a:t>
            </a:fld>
            <a:endParaRPr lang="en-US"/>
          </a:p>
        </p:txBody>
      </p:sp>
      <p:sp>
        <p:nvSpPr>
          <p:cNvPr id="1106946" name="Rectangle 2"/>
          <p:cNvSpPr>
            <a:spLocks noGrp="1" noRot="1" noChangeAspect="1" noChangeArrowheads="1" noTextEdit="1"/>
          </p:cNvSpPr>
          <p:nvPr>
            <p:ph type="sldImg"/>
          </p:nvPr>
        </p:nvSpPr>
        <p:spPr>
          <a:xfrm>
            <a:off x="1266825" y="727075"/>
            <a:ext cx="4781550" cy="3586163"/>
          </a:xfrm>
          <a:ln/>
        </p:spPr>
      </p:sp>
      <p:sp>
        <p:nvSpPr>
          <p:cNvPr id="1106947" name="Rectangle 3"/>
          <p:cNvSpPr>
            <a:spLocks noGrp="1" noChangeArrowheads="1"/>
          </p:cNvSpPr>
          <p:nvPr>
            <p:ph type="body" idx="1"/>
          </p:nvPr>
        </p:nvSpPr>
        <p:spPr>
          <a:xfrm>
            <a:off x="974725" y="4560888"/>
            <a:ext cx="5365750" cy="4319587"/>
          </a:xfrm>
          <a:ln>
            <a:headEnd/>
            <a:tailEnd/>
          </a:ln>
        </p:spPr>
        <p:txBody>
          <a:bodyPr/>
          <a:lstStyle/>
          <a:p>
            <a:r>
              <a:rPr lang="en-US"/>
              <a:t>Deadlock. Process 1 has locked Data A and is waiting for Data B. Process 2 has locked Data B and is waiting for Data A. To solve the problem, one of the processes has to back down and release its lock.</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6B1E323A-C88E-4402-908E-DBF4D342BE5B}" type="slidenum">
              <a:rPr lang="en-US"/>
              <a:pPr/>
              <a:t>26</a:t>
            </a:fld>
            <a:endParaRPr lang="en-US"/>
          </a:p>
        </p:txBody>
      </p:sp>
      <p:sp>
        <p:nvSpPr>
          <p:cNvPr id="1111042" name="Rectangle 2"/>
          <p:cNvSpPr>
            <a:spLocks noGrp="1" noRot="1" noChangeAspect="1" noChangeArrowheads="1" noTextEdit="1"/>
          </p:cNvSpPr>
          <p:nvPr>
            <p:ph type="sldImg"/>
          </p:nvPr>
        </p:nvSpPr>
        <p:spPr>
          <a:xfrm>
            <a:off x="1266825" y="727075"/>
            <a:ext cx="4781550" cy="3586163"/>
          </a:xfrm>
          <a:ln/>
        </p:spPr>
      </p:sp>
      <p:sp>
        <p:nvSpPr>
          <p:cNvPr id="1111043"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D87A8E24-2DEC-4DA2-BE6A-53B50563E736}" type="slidenum">
              <a:rPr lang="en-US"/>
              <a:pPr/>
              <a:t>27</a:t>
            </a:fld>
            <a:endParaRPr lang="en-US"/>
          </a:p>
        </p:txBody>
      </p:sp>
      <p:sp>
        <p:nvSpPr>
          <p:cNvPr id="1113090" name="Rectangle 2"/>
          <p:cNvSpPr>
            <a:spLocks noGrp="1" noRot="1" noChangeAspect="1" noChangeArrowheads="1" noTextEdit="1"/>
          </p:cNvSpPr>
          <p:nvPr>
            <p:ph type="sldImg"/>
          </p:nvPr>
        </p:nvSpPr>
        <p:spPr>
          <a:xfrm>
            <a:off x="1266825" y="727075"/>
            <a:ext cx="4781550" cy="3586163"/>
          </a:xfrm>
          <a:ln/>
        </p:spPr>
      </p:sp>
      <p:sp>
        <p:nvSpPr>
          <p:cNvPr id="1113091" name="Rectangle 3"/>
          <p:cNvSpPr>
            <a:spLocks noGrp="1" noChangeArrowheads="1"/>
          </p:cNvSpPr>
          <p:nvPr>
            <p:ph type="body" idx="1"/>
          </p:nvPr>
        </p:nvSpPr>
        <p:spPr>
          <a:xfrm>
            <a:off x="974725" y="4560888"/>
            <a:ext cx="5365750" cy="4319587"/>
          </a:xfrm>
          <a:ln>
            <a:headEnd/>
            <a:tailEnd/>
          </a:ln>
        </p:spPr>
        <p:txBody>
          <a:bodyPr/>
          <a:lstStyle/>
          <a:p>
            <a:r>
              <a:rPr lang="en-US"/>
              <a:t>Optimistic locking process. The steps assume that concurrency problems will not arise. If another transaction does change the data before this transaction finishes, the code receives an error message and must restart.</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48B1B107-68C1-487B-BB24-C4EBE26617BC}" type="slidenum">
              <a:rPr lang="en-US"/>
              <a:pPr/>
              <a:t>28</a:t>
            </a:fld>
            <a:endParaRPr lang="en-US"/>
          </a:p>
        </p:txBody>
      </p:sp>
      <p:sp>
        <p:nvSpPr>
          <p:cNvPr id="1115138" name="Rectangle 2"/>
          <p:cNvSpPr>
            <a:spLocks noGrp="1" noRot="1" noChangeAspect="1" noChangeArrowheads="1" noTextEdit="1"/>
          </p:cNvSpPr>
          <p:nvPr>
            <p:ph type="sldImg"/>
          </p:nvPr>
        </p:nvSpPr>
        <p:spPr>
          <a:xfrm>
            <a:off x="1266825" y="727075"/>
            <a:ext cx="4781550" cy="3586163"/>
          </a:xfrm>
          <a:ln/>
        </p:spPr>
      </p:sp>
      <p:sp>
        <p:nvSpPr>
          <p:cNvPr id="1115139" name="Rectangle 3"/>
          <p:cNvSpPr>
            <a:spLocks noGrp="1" noChangeArrowheads="1"/>
          </p:cNvSpPr>
          <p:nvPr>
            <p:ph type="body" idx="1"/>
          </p:nvPr>
        </p:nvSpPr>
        <p:spPr>
          <a:xfrm>
            <a:off x="974725" y="4560888"/>
            <a:ext cx="5365750" cy="4319587"/>
          </a:xfrm>
          <a:ln>
            <a:headEnd/>
            <a:tailEnd/>
          </a:ln>
        </p:spPr>
        <p:txBody>
          <a:bodyPr/>
          <a:lstStyle/>
          <a:p>
            <a:r>
              <a:rPr lang="en-US"/>
              <a:t>Optimistic concurrency with SQL. Keep the starting value within memory and then only do the update if that value is unchanged. If another transaction changed the data before this one completes, go back and get the new value and start over.</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A9A737CF-3AFF-43F4-B39A-92F01BBB718F}" type="slidenum">
              <a:rPr lang="en-US"/>
              <a:pPr/>
              <a:t>29</a:t>
            </a:fld>
            <a:endParaRPr lang="en-US"/>
          </a:p>
        </p:txBody>
      </p:sp>
      <p:sp>
        <p:nvSpPr>
          <p:cNvPr id="743426" name="Rectangle 2"/>
          <p:cNvSpPr>
            <a:spLocks noGrp="1" noRot="1" noChangeAspect="1" noChangeArrowheads="1" noTextEdit="1"/>
          </p:cNvSpPr>
          <p:nvPr>
            <p:ph type="sldImg"/>
          </p:nvPr>
        </p:nvSpPr>
        <p:spPr>
          <a:ln/>
        </p:spPr>
      </p:sp>
      <p:sp>
        <p:nvSpPr>
          <p:cNvPr id="743427" name="Rectangle 3"/>
          <p:cNvSpPr>
            <a:spLocks noGrp="1" noChangeArrowheads="1"/>
          </p:cNvSpPr>
          <p:nvPr>
            <p:ph type="body" idx="1"/>
          </p:nvPr>
        </p:nvSpPr>
        <p:spPr>
          <a:ln>
            <a:headEnd/>
            <a:tailEnd/>
          </a:ln>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542B8373-2948-44F9-932F-A657E97EF26F}" type="slidenum">
              <a:rPr lang="en-US"/>
              <a:pPr/>
              <a:t>3</a:t>
            </a:fld>
            <a:endParaRPr lang="en-US"/>
          </a:p>
        </p:txBody>
      </p:sp>
      <p:sp>
        <p:nvSpPr>
          <p:cNvPr id="1061890" name="Rectangle 2"/>
          <p:cNvSpPr>
            <a:spLocks noGrp="1" noRot="1" noChangeAspect="1" noChangeArrowheads="1" noTextEdit="1"/>
          </p:cNvSpPr>
          <p:nvPr>
            <p:ph type="sldImg"/>
          </p:nvPr>
        </p:nvSpPr>
        <p:spPr>
          <a:xfrm>
            <a:off x="1266825" y="727075"/>
            <a:ext cx="4781550" cy="3586163"/>
          </a:xfrm>
          <a:ln/>
        </p:spPr>
      </p:sp>
      <p:sp>
        <p:nvSpPr>
          <p:cNvPr id="1061891" name="Rectangle 3"/>
          <p:cNvSpPr>
            <a:spLocks noGrp="1" noChangeArrowheads="1"/>
          </p:cNvSpPr>
          <p:nvPr>
            <p:ph type="body" idx="1"/>
          </p:nvPr>
        </p:nvSpPr>
        <p:spPr>
          <a:xfrm>
            <a:off x="974725" y="4560888"/>
            <a:ext cx="5365750" cy="4319587"/>
          </a:xfrm>
          <a:ln>
            <a:headEnd/>
            <a:tailEnd/>
          </a:ln>
        </p:spPr>
        <p:txBody>
          <a:bodyPr/>
          <a:lstStyle/>
          <a:p>
            <a:r>
              <a:rPr lang="en-US"/>
              <a:t>Location of procedural code. Code can usually be written in the query system, within a database form, or in an external program. When possible, code should be placed within the query system so that it cannot be by passed.</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2023A4D1-8247-4290-AFF9-741C5323A480}" type="slidenum">
              <a:rPr lang="en-US"/>
              <a:pPr/>
              <a:t>4</a:t>
            </a:fld>
            <a:endParaRPr lang="en-US"/>
          </a:p>
        </p:txBody>
      </p:sp>
      <p:sp>
        <p:nvSpPr>
          <p:cNvPr id="1063938" name="Rectangle 2"/>
          <p:cNvSpPr>
            <a:spLocks noGrp="1" noRot="1" noChangeAspect="1" noChangeArrowheads="1" noTextEdit="1"/>
          </p:cNvSpPr>
          <p:nvPr>
            <p:ph type="sldImg"/>
          </p:nvPr>
        </p:nvSpPr>
        <p:spPr>
          <a:xfrm>
            <a:off x="1266825" y="727075"/>
            <a:ext cx="4781550" cy="3586163"/>
          </a:xfrm>
          <a:ln/>
        </p:spPr>
      </p:sp>
      <p:sp>
        <p:nvSpPr>
          <p:cNvPr id="1063939" name="Rectangle 3"/>
          <p:cNvSpPr>
            <a:spLocks noGrp="1" noChangeArrowheads="1"/>
          </p:cNvSpPr>
          <p:nvPr>
            <p:ph type="body" idx="1"/>
          </p:nvPr>
        </p:nvSpPr>
        <p:spPr>
          <a:xfrm>
            <a:off x="974725" y="4560888"/>
            <a:ext cx="5365750" cy="4319587"/>
          </a:xfrm>
          <a:ln>
            <a:headEnd/>
            <a:tailEnd/>
          </a:ln>
        </p:spPr>
        <p:txBody>
          <a:bodyPr/>
          <a:lstStyle/>
          <a:p>
            <a:r>
              <a:rPr lang="en-US"/>
              <a:t>User-defined function. Placing the business logic in a central location makes it easy to modify later. The function can be used in code segments or SELECT statements.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C97F3930-C814-4777-B514-53C0ABAB5CDF}" type="slidenum">
              <a:rPr lang="en-US"/>
              <a:pPr/>
              <a:t>5</a:t>
            </a:fld>
            <a:endParaRPr lang="en-US"/>
          </a:p>
        </p:txBody>
      </p:sp>
      <p:sp>
        <p:nvSpPr>
          <p:cNvPr id="1065986" name="Rectangle 2"/>
          <p:cNvSpPr>
            <a:spLocks noGrp="1" noRot="1" noChangeAspect="1" noChangeArrowheads="1" noTextEdit="1"/>
          </p:cNvSpPr>
          <p:nvPr>
            <p:ph type="sldImg"/>
          </p:nvPr>
        </p:nvSpPr>
        <p:spPr>
          <a:xfrm>
            <a:off x="1266825" y="727075"/>
            <a:ext cx="4781550" cy="3586163"/>
          </a:xfrm>
          <a:ln/>
        </p:spPr>
      </p:sp>
      <p:sp>
        <p:nvSpPr>
          <p:cNvPr id="1065987" name="Rectangle 3"/>
          <p:cNvSpPr>
            <a:spLocks noGrp="1" noChangeArrowheads="1"/>
          </p:cNvSpPr>
          <p:nvPr>
            <p:ph type="body" idx="1"/>
          </p:nvPr>
        </p:nvSpPr>
        <p:spPr>
          <a:xfrm>
            <a:off x="974725" y="4560888"/>
            <a:ext cx="5365750" cy="4319587"/>
          </a:xfrm>
          <a:ln>
            <a:headEnd/>
            <a:tailEnd/>
          </a:ln>
        </p:spPr>
        <p:txBody>
          <a:bodyPr/>
          <a:lstStyle/>
          <a:p>
            <a:r>
              <a:rPr lang="en-US"/>
              <a:t>Function to update the database. The input parameters are used to specify values in the SQL statement. Additional computations can be performed and the parameters modified if needed.</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5C26C4D4-FCB1-4FD4-9097-306F12348B79}" type="slidenum">
              <a:rPr lang="en-US"/>
              <a:pPr/>
              <a:t>6</a:t>
            </a:fld>
            <a:endParaRPr lang="en-US"/>
          </a:p>
        </p:txBody>
      </p:sp>
      <p:sp>
        <p:nvSpPr>
          <p:cNvPr id="1068034" name="Rectangle 2"/>
          <p:cNvSpPr>
            <a:spLocks noGrp="1" noRot="1" noChangeAspect="1" noChangeArrowheads="1" noTextEdit="1"/>
          </p:cNvSpPr>
          <p:nvPr>
            <p:ph type="sldImg"/>
          </p:nvPr>
        </p:nvSpPr>
        <p:spPr>
          <a:xfrm>
            <a:off x="1266825" y="727075"/>
            <a:ext cx="4781550" cy="3586163"/>
          </a:xfrm>
          <a:ln/>
        </p:spPr>
      </p:sp>
      <p:sp>
        <p:nvSpPr>
          <p:cNvPr id="1068035" name="Rectangle 3"/>
          <p:cNvSpPr>
            <a:spLocks noGrp="1" noChangeArrowheads="1"/>
          </p:cNvSpPr>
          <p:nvPr>
            <p:ph type="body" idx="1"/>
          </p:nvPr>
        </p:nvSpPr>
        <p:spPr>
          <a:xfrm>
            <a:off x="974725" y="4560888"/>
            <a:ext cx="5365750" cy="4319587"/>
          </a:xfrm>
          <a:ln>
            <a:headEnd/>
            <a:tailEnd/>
          </a:ln>
        </p:spPr>
        <p:txBody>
          <a:bodyPr/>
          <a:lstStyle/>
          <a:p>
            <a:r>
              <a:rPr lang="en-US"/>
              <a:t>Looking up single data elements. The SELECT INTO statement can be used to return data from exactly one row in a table or query. The result is stored in a local variable (MaxAmount) that you can use in subsequent code or SQL statements.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0E206736-1BB5-4100-80DF-E941CB6CD2FA}" type="slidenum">
              <a:rPr lang="en-US"/>
              <a:pPr/>
              <a:t>7</a:t>
            </a:fld>
            <a:endParaRPr lang="en-US"/>
          </a:p>
        </p:txBody>
      </p:sp>
      <p:sp>
        <p:nvSpPr>
          <p:cNvPr id="1070082" name="Rectangle 2"/>
          <p:cNvSpPr>
            <a:spLocks noGrp="1" noRot="1" noChangeAspect="1" noChangeArrowheads="1" noTextEdit="1"/>
          </p:cNvSpPr>
          <p:nvPr>
            <p:ph type="sldImg"/>
          </p:nvPr>
        </p:nvSpPr>
        <p:spPr>
          <a:xfrm>
            <a:off x="1266825" y="727075"/>
            <a:ext cx="4781550" cy="3586163"/>
          </a:xfrm>
          <a:ln/>
        </p:spPr>
      </p:sp>
      <p:sp>
        <p:nvSpPr>
          <p:cNvPr id="1070083" name="Rectangle 3"/>
          <p:cNvSpPr>
            <a:spLocks noGrp="1" noChangeArrowheads="1"/>
          </p:cNvSpPr>
          <p:nvPr>
            <p:ph type="body" idx="1"/>
          </p:nvPr>
        </p:nvSpPr>
        <p:spPr>
          <a:xfrm>
            <a:off x="974725" y="4560888"/>
            <a:ext cx="5365750" cy="4319587"/>
          </a:xfrm>
          <a:ln>
            <a:headEnd/>
            <a:tailEnd/>
          </a:ln>
        </p:spPr>
        <p:txBody>
          <a:bodyPr/>
          <a:lstStyle/>
          <a:p>
            <a:r>
              <a:rPr lang="en-US"/>
              <a:t>Data triggers. You can set procedures to execute whenever one of these actions occurs. Row events can be triggered before or after the specified event occurs.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1AEF56ED-8DE0-4605-985A-4CF268404A82}" type="slidenum">
              <a:rPr lang="en-US"/>
              <a:pPr/>
              <a:t>8</a:t>
            </a:fld>
            <a:endParaRPr lang="en-US"/>
          </a:p>
        </p:txBody>
      </p:sp>
      <p:sp>
        <p:nvSpPr>
          <p:cNvPr id="1072130" name="Rectangle 2"/>
          <p:cNvSpPr>
            <a:spLocks noGrp="1" noRot="1" noChangeAspect="1" noChangeArrowheads="1" noTextEdit="1"/>
          </p:cNvSpPr>
          <p:nvPr>
            <p:ph type="sldImg"/>
          </p:nvPr>
        </p:nvSpPr>
        <p:spPr>
          <a:xfrm>
            <a:off x="1266825" y="727075"/>
            <a:ext cx="4781550" cy="3586163"/>
          </a:xfrm>
          <a:ln/>
        </p:spPr>
      </p:sp>
      <p:sp>
        <p:nvSpPr>
          <p:cNvPr id="1072131" name="Rectangle 3"/>
          <p:cNvSpPr>
            <a:spLocks noGrp="1" noChangeArrowheads="1"/>
          </p:cNvSpPr>
          <p:nvPr>
            <p:ph type="body" idx="1"/>
          </p:nvPr>
        </p:nvSpPr>
        <p:spPr>
          <a:xfrm>
            <a:off x="974725" y="4560888"/>
            <a:ext cx="5365750" cy="4319587"/>
          </a:xfrm>
          <a:ln>
            <a:headEnd/>
            <a:tailEnd/>
          </a:ln>
        </p:spPr>
        <p:txBody>
          <a:bodyPr/>
          <a:lstStyle/>
          <a:p>
            <a:r>
              <a:rPr lang="en-US"/>
              <a:t>Update triggers can be assigned to the overall table and fire once for the entire command, or they can be assigned to fire for each row being updated.</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056AE5FA-AB71-4278-9A37-45A56AA758DD}" type="slidenum">
              <a:rPr lang="en-US"/>
              <a:pPr/>
              <a:t>9</a:t>
            </a:fld>
            <a:endParaRPr lang="en-US"/>
          </a:p>
        </p:txBody>
      </p:sp>
      <p:sp>
        <p:nvSpPr>
          <p:cNvPr id="1074178" name="Rectangle 2"/>
          <p:cNvSpPr>
            <a:spLocks noGrp="1" noRot="1" noChangeAspect="1" noChangeArrowheads="1" noTextEdit="1"/>
          </p:cNvSpPr>
          <p:nvPr>
            <p:ph type="sldImg"/>
          </p:nvPr>
        </p:nvSpPr>
        <p:spPr>
          <a:xfrm>
            <a:off x="1266825" y="727075"/>
            <a:ext cx="4781550" cy="3586163"/>
          </a:xfrm>
          <a:ln/>
        </p:spPr>
      </p:sp>
      <p:sp>
        <p:nvSpPr>
          <p:cNvPr id="1074179" name="Rectangle 3"/>
          <p:cNvSpPr>
            <a:spLocks noGrp="1" noChangeArrowheads="1"/>
          </p:cNvSpPr>
          <p:nvPr>
            <p:ph type="body" idx="1"/>
          </p:nvPr>
        </p:nvSpPr>
        <p:spPr>
          <a:xfrm>
            <a:off x="974725" y="4560888"/>
            <a:ext cx="5365750" cy="4319587"/>
          </a:xfrm>
          <a:ln>
            <a:headEnd/>
            <a:tailEnd/>
          </a:ln>
        </p:spPr>
        <p:txBody>
          <a:bodyPr/>
          <a:lstStyle/>
          <a:p>
            <a:r>
              <a:rPr lang="en-US"/>
              <a:t>Trigger to log the users who change an employee salary. The trigger fires any time the salary is updated, regardless of the method used to alter the data. It is a useful security tracing technique for sensitive data because it cannot be circumvented, except by the owner of the trigger.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62700" y="152400"/>
            <a:ext cx="1790700" cy="6172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90600" y="152400"/>
            <a:ext cx="5219700" cy="6172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7162800" cy="1143000"/>
          </a:xfrm>
        </p:spPr>
        <p:txBody>
          <a:bodyPr/>
          <a:lstStyle/>
          <a:p>
            <a:r>
              <a:rPr lang="en-US"/>
              <a:t>Click to edit Master title style</a:t>
            </a:r>
          </a:p>
        </p:txBody>
      </p:sp>
      <p:sp>
        <p:nvSpPr>
          <p:cNvPr id="3" name="Table Placeholder 2"/>
          <p:cNvSpPr>
            <a:spLocks noGrp="1"/>
          </p:cNvSpPr>
          <p:nvPr>
            <p:ph type="tbl" idx="1"/>
          </p:nvPr>
        </p:nvSpPr>
        <p:spPr>
          <a:xfrm>
            <a:off x="990600" y="1676400"/>
            <a:ext cx="7162800" cy="4648200"/>
          </a:xfrm>
        </p:spPr>
        <p:txBody>
          <a:body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90600" y="1676400"/>
            <a:ext cx="3505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76400"/>
            <a:ext cx="3505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AFD00"/>
        </a:solidFill>
        <a:effectLst/>
      </p:bgPr>
    </p:bg>
    <p:spTree>
      <p:nvGrpSpPr>
        <p:cNvPr id="1" name=""/>
        <p:cNvGrpSpPr/>
        <p:nvPr/>
      </p:nvGrpSpPr>
      <p:grpSpPr>
        <a:xfrm>
          <a:off x="0" y="0"/>
          <a:ext cx="0" cy="0"/>
          <a:chOff x="0" y="0"/>
          <a:chExt cx="0" cy="0"/>
        </a:xfrm>
      </p:grpSpPr>
      <p:sp>
        <p:nvSpPr>
          <p:cNvPr id="889858" name="Rectangle 2"/>
          <p:cNvSpPr>
            <a:spLocks noGrp="1" noChangeArrowheads="1"/>
          </p:cNvSpPr>
          <p:nvPr>
            <p:ph type="title"/>
          </p:nvPr>
        </p:nvSpPr>
        <p:spPr bwMode="auto">
          <a:xfrm>
            <a:off x="990600" y="152400"/>
            <a:ext cx="7162800" cy="1143000"/>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pPr lvl="0"/>
            <a:r>
              <a:rPr lang="en-US"/>
              <a:t>SLIDE TITLE</a:t>
            </a:r>
          </a:p>
        </p:txBody>
      </p:sp>
      <p:sp>
        <p:nvSpPr>
          <p:cNvPr id="889859" name="Rectangle 3"/>
          <p:cNvSpPr>
            <a:spLocks noGrp="1" noChangeArrowheads="1"/>
          </p:cNvSpPr>
          <p:nvPr>
            <p:ph type="body" idx="1"/>
          </p:nvPr>
        </p:nvSpPr>
        <p:spPr bwMode="auto">
          <a:xfrm>
            <a:off x="990600" y="1676400"/>
            <a:ext cx="7162800" cy="46482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a:t>Body Text</a:t>
            </a:r>
          </a:p>
          <a:p>
            <a:pPr lvl="1"/>
            <a:r>
              <a:rPr lang="en-US"/>
              <a:t>Second Level</a:t>
            </a:r>
          </a:p>
          <a:p>
            <a:pPr lvl="2"/>
            <a:r>
              <a:rPr lang="en-US"/>
              <a:t>Third Level</a:t>
            </a:r>
          </a:p>
          <a:p>
            <a:pPr lvl="3"/>
            <a:r>
              <a:rPr lang="en-US"/>
              <a:t>Fourth Level</a:t>
            </a:r>
          </a:p>
          <a:p>
            <a:pPr lvl="4"/>
            <a:r>
              <a:rPr lang="en-US"/>
              <a:t>Fifth Level</a:t>
            </a:r>
          </a:p>
        </p:txBody>
      </p:sp>
      <p:sp>
        <p:nvSpPr>
          <p:cNvPr id="889860" name="Rectangle 4"/>
          <p:cNvSpPr>
            <a:spLocks noChangeArrowheads="1"/>
          </p:cNvSpPr>
          <p:nvPr/>
        </p:nvSpPr>
        <p:spPr bwMode="auto">
          <a:xfrm>
            <a:off x="0" y="6494463"/>
            <a:ext cx="460375" cy="363537"/>
          </a:xfrm>
          <a:prstGeom prst="rect">
            <a:avLst/>
          </a:prstGeom>
          <a:noFill/>
          <a:ln w="12700">
            <a:noFill/>
            <a:miter lim="800000"/>
            <a:headEnd/>
            <a:tailEnd/>
          </a:ln>
          <a:effectLst/>
        </p:spPr>
        <p:txBody>
          <a:bodyPr wrap="none" lIns="90488" tIns="44450" rIns="90488" bIns="44450">
            <a:spAutoFit/>
          </a:bodyPr>
          <a:lstStyle/>
          <a:p>
            <a:pPr algn="l"/>
            <a:fld id="{CAABE185-722A-4172-AE83-BC41FC511DB3}" type="slidenum">
              <a:rPr lang="en-US" sz="1800"/>
              <a:pPr algn="l"/>
              <a:t>‹#›</a:t>
            </a:fld>
            <a:endParaRPr lang="en-US" sz="1800"/>
          </a:p>
        </p:txBody>
      </p:sp>
      <p:sp>
        <p:nvSpPr>
          <p:cNvPr id="889861" name="Text Box 5"/>
          <p:cNvSpPr txBox="1">
            <a:spLocks noChangeArrowheads="1"/>
          </p:cNvSpPr>
          <p:nvPr/>
        </p:nvSpPr>
        <p:spPr bwMode="auto">
          <a:xfrm>
            <a:off x="8839200" y="152400"/>
            <a:ext cx="184150" cy="457200"/>
          </a:xfrm>
          <a:prstGeom prst="rect">
            <a:avLst/>
          </a:prstGeom>
          <a:noFill/>
          <a:ln w="12700">
            <a:noFill/>
            <a:miter lim="800000"/>
            <a:headEnd type="none" w="sm" len="sm"/>
            <a:tailEnd type="none" w="sm" len="sm"/>
          </a:ln>
          <a:effectLst/>
        </p:spPr>
        <p:txBody>
          <a:bodyPr wrap="none">
            <a:spAutoFit/>
          </a:bodyPr>
          <a:lstStyle/>
          <a:p>
            <a:pPr algn="l"/>
            <a:endParaRPr lang="en-US" sz="2400" b="0">
              <a:latin typeface="Times New Roman" pitchFamily="18" charset="0"/>
            </a:endParaRPr>
          </a:p>
        </p:txBody>
      </p:sp>
      <p:sp>
        <p:nvSpPr>
          <p:cNvPr id="889863" name="Text Box 7"/>
          <p:cNvSpPr txBox="1">
            <a:spLocks noChangeArrowheads="1"/>
          </p:cNvSpPr>
          <p:nvPr/>
        </p:nvSpPr>
        <p:spPr bwMode="auto">
          <a:xfrm>
            <a:off x="2667000" y="6629400"/>
            <a:ext cx="3861955" cy="215444"/>
          </a:xfrm>
          <a:prstGeom prst="rect">
            <a:avLst/>
          </a:prstGeom>
          <a:noFill/>
          <a:ln w="12700">
            <a:noFill/>
            <a:miter lim="800000"/>
            <a:headEnd type="none" w="sm" len="sm"/>
            <a:tailEnd type="none" w="sm" len="sm"/>
          </a:ln>
          <a:effectLst/>
        </p:spPr>
        <p:txBody>
          <a:bodyPr wrap="none">
            <a:spAutoFit/>
          </a:bodyPr>
          <a:lstStyle/>
          <a:p>
            <a:pPr algn="l"/>
            <a:r>
              <a:rPr lang="en-US" sz="800" b="0" i="1" dirty="0"/>
              <a:t>Copyright © 2010 Jerry Post with additions by M. E. Kabay.  All rights reserved.</a:t>
            </a:r>
          </a:p>
        </p:txBody>
      </p:sp>
      <p:pic>
        <p:nvPicPr>
          <p:cNvPr id="889866" name="Picture 10" descr="NWU_2c_stacked_logo"/>
          <p:cNvPicPr>
            <a:picLocks noChangeAspect="1" noChangeArrowheads="1"/>
          </p:cNvPicPr>
          <p:nvPr/>
        </p:nvPicPr>
        <p:blipFill>
          <a:blip r:embed="rId14" cstate="print"/>
          <a:srcRect/>
          <a:stretch>
            <a:fillRect/>
          </a:stretch>
        </p:blipFill>
        <p:spPr bwMode="auto">
          <a:xfrm>
            <a:off x="7696200" y="0"/>
            <a:ext cx="1447800" cy="1265238"/>
          </a:xfrm>
          <a:prstGeom prst="rect">
            <a:avLst/>
          </a:prstGeom>
          <a:noFill/>
        </p:spPr>
      </p:pic>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xStyles>
    <p:titleStyle>
      <a:lvl1pPr algn="l" defTabSz="917575" rtl="0" eaLnBrk="0" fontAlgn="base" hangingPunct="0">
        <a:lnSpc>
          <a:spcPct val="90000"/>
        </a:lnSpc>
        <a:spcBef>
          <a:spcPct val="0"/>
        </a:spcBef>
        <a:spcAft>
          <a:spcPct val="0"/>
        </a:spcAft>
        <a:defRPr sz="3600" b="1">
          <a:solidFill>
            <a:srgbClr val="800000"/>
          </a:solidFill>
          <a:latin typeface="+mj-lt"/>
          <a:ea typeface="+mj-ea"/>
          <a:cs typeface="+mj-cs"/>
        </a:defRPr>
      </a:lvl1pPr>
      <a:lvl2pPr algn="l" defTabSz="917575" rtl="0" eaLnBrk="0" fontAlgn="base" hangingPunct="0">
        <a:lnSpc>
          <a:spcPct val="90000"/>
        </a:lnSpc>
        <a:spcBef>
          <a:spcPct val="0"/>
        </a:spcBef>
        <a:spcAft>
          <a:spcPct val="0"/>
        </a:spcAft>
        <a:defRPr sz="3600" b="1">
          <a:solidFill>
            <a:srgbClr val="800000"/>
          </a:solidFill>
          <a:latin typeface="Bookman Old Style" pitchFamily="18" charset="0"/>
        </a:defRPr>
      </a:lvl2pPr>
      <a:lvl3pPr algn="l" defTabSz="917575" rtl="0" eaLnBrk="0" fontAlgn="base" hangingPunct="0">
        <a:lnSpc>
          <a:spcPct val="90000"/>
        </a:lnSpc>
        <a:spcBef>
          <a:spcPct val="0"/>
        </a:spcBef>
        <a:spcAft>
          <a:spcPct val="0"/>
        </a:spcAft>
        <a:defRPr sz="3600" b="1">
          <a:solidFill>
            <a:srgbClr val="800000"/>
          </a:solidFill>
          <a:latin typeface="Bookman Old Style" pitchFamily="18" charset="0"/>
        </a:defRPr>
      </a:lvl3pPr>
      <a:lvl4pPr algn="l" defTabSz="917575" rtl="0" eaLnBrk="0" fontAlgn="base" hangingPunct="0">
        <a:lnSpc>
          <a:spcPct val="90000"/>
        </a:lnSpc>
        <a:spcBef>
          <a:spcPct val="0"/>
        </a:spcBef>
        <a:spcAft>
          <a:spcPct val="0"/>
        </a:spcAft>
        <a:defRPr sz="3600" b="1">
          <a:solidFill>
            <a:srgbClr val="800000"/>
          </a:solidFill>
          <a:latin typeface="Bookman Old Style" pitchFamily="18" charset="0"/>
        </a:defRPr>
      </a:lvl4pPr>
      <a:lvl5pPr algn="l" defTabSz="917575" rtl="0" eaLnBrk="0" fontAlgn="base" hangingPunct="0">
        <a:lnSpc>
          <a:spcPct val="90000"/>
        </a:lnSpc>
        <a:spcBef>
          <a:spcPct val="0"/>
        </a:spcBef>
        <a:spcAft>
          <a:spcPct val="0"/>
        </a:spcAft>
        <a:defRPr sz="3600" b="1">
          <a:solidFill>
            <a:srgbClr val="800000"/>
          </a:solidFill>
          <a:latin typeface="Bookman Old Style" pitchFamily="18" charset="0"/>
        </a:defRPr>
      </a:lvl5pPr>
      <a:lvl6pPr marL="457200" algn="l" defTabSz="917575" rtl="0" eaLnBrk="0" fontAlgn="base" hangingPunct="0">
        <a:lnSpc>
          <a:spcPct val="90000"/>
        </a:lnSpc>
        <a:spcBef>
          <a:spcPct val="0"/>
        </a:spcBef>
        <a:spcAft>
          <a:spcPct val="0"/>
        </a:spcAft>
        <a:defRPr sz="3600" b="1">
          <a:solidFill>
            <a:srgbClr val="800000"/>
          </a:solidFill>
          <a:latin typeface="Bookman Old Style" pitchFamily="18" charset="0"/>
        </a:defRPr>
      </a:lvl6pPr>
      <a:lvl7pPr marL="914400" algn="l" defTabSz="917575" rtl="0" eaLnBrk="0" fontAlgn="base" hangingPunct="0">
        <a:lnSpc>
          <a:spcPct val="90000"/>
        </a:lnSpc>
        <a:spcBef>
          <a:spcPct val="0"/>
        </a:spcBef>
        <a:spcAft>
          <a:spcPct val="0"/>
        </a:spcAft>
        <a:defRPr sz="3600" b="1">
          <a:solidFill>
            <a:srgbClr val="800000"/>
          </a:solidFill>
          <a:latin typeface="Bookman Old Style" pitchFamily="18" charset="0"/>
        </a:defRPr>
      </a:lvl7pPr>
      <a:lvl8pPr marL="1371600" algn="l" defTabSz="917575" rtl="0" eaLnBrk="0" fontAlgn="base" hangingPunct="0">
        <a:lnSpc>
          <a:spcPct val="90000"/>
        </a:lnSpc>
        <a:spcBef>
          <a:spcPct val="0"/>
        </a:spcBef>
        <a:spcAft>
          <a:spcPct val="0"/>
        </a:spcAft>
        <a:defRPr sz="3600" b="1">
          <a:solidFill>
            <a:srgbClr val="800000"/>
          </a:solidFill>
          <a:latin typeface="Bookman Old Style" pitchFamily="18" charset="0"/>
        </a:defRPr>
      </a:lvl8pPr>
      <a:lvl9pPr marL="1828800" algn="l" defTabSz="917575" rtl="0" eaLnBrk="0" fontAlgn="base" hangingPunct="0">
        <a:lnSpc>
          <a:spcPct val="90000"/>
        </a:lnSpc>
        <a:spcBef>
          <a:spcPct val="0"/>
        </a:spcBef>
        <a:spcAft>
          <a:spcPct val="0"/>
        </a:spcAft>
        <a:defRPr sz="3600" b="1">
          <a:solidFill>
            <a:srgbClr val="800000"/>
          </a:solidFill>
          <a:latin typeface="Bookman Old Style" pitchFamily="18" charset="0"/>
        </a:defRPr>
      </a:lvl9pPr>
    </p:titleStyle>
    <p:bodyStyle>
      <a:lvl1pPr marL="285750" indent="-285750" algn="l" rtl="0" eaLnBrk="0" fontAlgn="base" hangingPunct="0">
        <a:lnSpc>
          <a:spcPct val="90000"/>
        </a:lnSpc>
        <a:spcBef>
          <a:spcPct val="30000"/>
        </a:spcBef>
        <a:spcAft>
          <a:spcPct val="0"/>
        </a:spcAft>
        <a:buClr>
          <a:schemeClr val="tx1"/>
        </a:buClr>
        <a:buFont typeface="Wingdings" pitchFamily="2" charset="2"/>
        <a:buChar char="Ø"/>
        <a:defRPr sz="2400" b="1">
          <a:solidFill>
            <a:schemeClr val="tx1"/>
          </a:solidFill>
          <a:latin typeface="+mn-lt"/>
          <a:ea typeface="+mn-ea"/>
          <a:cs typeface="+mn-cs"/>
        </a:defRPr>
      </a:lvl1pPr>
      <a:lvl2pPr marL="685800" indent="-228600" algn="l" rtl="0" eaLnBrk="0" fontAlgn="base" hangingPunct="0">
        <a:lnSpc>
          <a:spcPct val="90000"/>
        </a:lnSpc>
        <a:spcBef>
          <a:spcPct val="30000"/>
        </a:spcBef>
        <a:spcAft>
          <a:spcPct val="0"/>
        </a:spcAft>
        <a:buClr>
          <a:schemeClr val="tx1"/>
        </a:buClr>
        <a:buSzPct val="85000"/>
        <a:buFont typeface="Wingdings" pitchFamily="2" charset="2"/>
        <a:buChar char="q"/>
        <a:defRPr sz="2400" b="1">
          <a:solidFill>
            <a:schemeClr val="tx1"/>
          </a:solidFill>
          <a:latin typeface="+mn-lt"/>
        </a:defRPr>
      </a:lvl2pPr>
      <a:lvl3pPr marL="1143000" indent="-228600" algn="l" rtl="0" eaLnBrk="0" fontAlgn="base" hangingPunct="0">
        <a:lnSpc>
          <a:spcPct val="90000"/>
        </a:lnSpc>
        <a:spcBef>
          <a:spcPct val="30000"/>
        </a:spcBef>
        <a:spcAft>
          <a:spcPct val="0"/>
        </a:spcAft>
        <a:buClr>
          <a:schemeClr val="tx1"/>
        </a:buClr>
        <a:buSzPct val="100000"/>
        <a:buFont typeface="Wingdings" pitchFamily="2" charset="2"/>
        <a:buChar char="ü"/>
        <a:defRPr sz="2400" b="1">
          <a:solidFill>
            <a:schemeClr val="tx1"/>
          </a:solidFill>
          <a:latin typeface="+mn-lt"/>
        </a:defRPr>
      </a:lvl3pPr>
      <a:lvl4pPr marL="1543050" indent="-171450" algn="l" rtl="0" eaLnBrk="0" fontAlgn="base" hangingPunct="0">
        <a:lnSpc>
          <a:spcPct val="90000"/>
        </a:lnSpc>
        <a:spcBef>
          <a:spcPct val="30000"/>
        </a:spcBef>
        <a:spcAft>
          <a:spcPct val="0"/>
        </a:spcAft>
        <a:buClr>
          <a:schemeClr val="tx1"/>
        </a:buClr>
        <a:buSzPct val="100000"/>
        <a:buFont typeface="Wingdings" pitchFamily="2" charset="2"/>
        <a:buChar char="§"/>
        <a:defRPr sz="2400" b="1">
          <a:solidFill>
            <a:schemeClr val="tx1"/>
          </a:solidFill>
          <a:latin typeface="+mn-lt"/>
        </a:defRPr>
      </a:lvl4pPr>
      <a:lvl5pPr marL="2000250" indent="-171450" algn="l" rtl="0" eaLnBrk="0" fontAlgn="base" hangingPunct="0">
        <a:lnSpc>
          <a:spcPct val="90000"/>
        </a:lnSpc>
        <a:spcBef>
          <a:spcPct val="30000"/>
        </a:spcBef>
        <a:spcAft>
          <a:spcPct val="0"/>
        </a:spcAft>
        <a:buClr>
          <a:schemeClr val="tx1"/>
        </a:buClr>
        <a:buSzPct val="100000"/>
        <a:buChar char="•"/>
        <a:defRPr sz="2400" b="1">
          <a:solidFill>
            <a:schemeClr val="tx1"/>
          </a:solidFill>
          <a:latin typeface="+mn-lt"/>
        </a:defRPr>
      </a:lvl5pPr>
      <a:lvl6pPr marL="2457450" indent="-171450" algn="l" rtl="0" eaLnBrk="0" fontAlgn="base" hangingPunct="0">
        <a:lnSpc>
          <a:spcPct val="90000"/>
        </a:lnSpc>
        <a:spcBef>
          <a:spcPct val="30000"/>
        </a:spcBef>
        <a:spcAft>
          <a:spcPct val="0"/>
        </a:spcAft>
        <a:buClr>
          <a:schemeClr val="tx1"/>
        </a:buClr>
        <a:buSzPct val="100000"/>
        <a:buChar char="•"/>
        <a:defRPr sz="2400" b="1">
          <a:solidFill>
            <a:schemeClr val="tx1"/>
          </a:solidFill>
          <a:latin typeface="+mn-lt"/>
        </a:defRPr>
      </a:lvl6pPr>
      <a:lvl7pPr marL="2914650" indent="-171450" algn="l" rtl="0" eaLnBrk="0" fontAlgn="base" hangingPunct="0">
        <a:lnSpc>
          <a:spcPct val="90000"/>
        </a:lnSpc>
        <a:spcBef>
          <a:spcPct val="30000"/>
        </a:spcBef>
        <a:spcAft>
          <a:spcPct val="0"/>
        </a:spcAft>
        <a:buClr>
          <a:schemeClr val="tx1"/>
        </a:buClr>
        <a:buSzPct val="100000"/>
        <a:buChar char="•"/>
        <a:defRPr sz="2400" b="1">
          <a:solidFill>
            <a:schemeClr val="tx1"/>
          </a:solidFill>
          <a:latin typeface="+mn-lt"/>
        </a:defRPr>
      </a:lvl7pPr>
      <a:lvl8pPr marL="3371850" indent="-171450" algn="l" rtl="0" eaLnBrk="0" fontAlgn="base" hangingPunct="0">
        <a:lnSpc>
          <a:spcPct val="90000"/>
        </a:lnSpc>
        <a:spcBef>
          <a:spcPct val="30000"/>
        </a:spcBef>
        <a:spcAft>
          <a:spcPct val="0"/>
        </a:spcAft>
        <a:buClr>
          <a:schemeClr val="tx1"/>
        </a:buClr>
        <a:buSzPct val="100000"/>
        <a:buChar char="•"/>
        <a:defRPr sz="2400" b="1">
          <a:solidFill>
            <a:schemeClr val="tx1"/>
          </a:solidFill>
          <a:latin typeface="+mn-lt"/>
        </a:defRPr>
      </a:lvl8pPr>
      <a:lvl9pPr marL="3829050" indent="-171450" algn="l" rtl="0" eaLnBrk="0" fontAlgn="base" hangingPunct="0">
        <a:lnSpc>
          <a:spcPct val="90000"/>
        </a:lnSpc>
        <a:spcBef>
          <a:spcPct val="30000"/>
        </a:spcBef>
        <a:spcAft>
          <a:spcPct val="0"/>
        </a:spcAft>
        <a:buClr>
          <a:schemeClr val="tx1"/>
        </a:buClr>
        <a:buSzPct val="100000"/>
        <a:buChar char="•"/>
        <a:defRPr sz="24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kabay@norwich.ed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0" y="609600"/>
            <a:ext cx="9144000" cy="2819400"/>
          </a:xfrm>
        </p:spPr>
        <p:txBody>
          <a:bodyPr/>
          <a:lstStyle/>
          <a:p>
            <a:pPr algn="ctr"/>
            <a:r>
              <a:rPr lang="en-US" sz="6000"/>
              <a:t>DB Integrity &amp; Transactions</a:t>
            </a:r>
            <a:br>
              <a:rPr lang="en-US" sz="6000"/>
            </a:br>
            <a:r>
              <a:rPr lang="en-US" sz="6000"/>
              <a:t>Part 1</a:t>
            </a:r>
          </a:p>
        </p:txBody>
      </p:sp>
      <p:sp>
        <p:nvSpPr>
          <p:cNvPr id="6149" name="Rectangle 5"/>
          <p:cNvSpPr>
            <a:spLocks noGrp="1" noChangeArrowheads="1"/>
          </p:cNvSpPr>
          <p:nvPr>
            <p:ph type="body" idx="1"/>
          </p:nvPr>
        </p:nvSpPr>
        <p:spPr>
          <a:xfrm>
            <a:off x="0" y="3429000"/>
            <a:ext cx="9144000" cy="3048000"/>
          </a:xfrm>
        </p:spPr>
        <p:txBody>
          <a:bodyPr/>
          <a:lstStyle/>
          <a:p>
            <a:pPr algn="ctr">
              <a:buFont typeface="Wingdings" pitchFamily="2" charset="2"/>
              <a:buNone/>
            </a:pPr>
            <a:r>
              <a:rPr lang="en-US" sz="4000" dirty="0"/>
              <a:t>IS240 – DBMS</a:t>
            </a:r>
          </a:p>
          <a:p>
            <a:pPr algn="ctr">
              <a:buFont typeface="Wingdings" pitchFamily="2" charset="2"/>
              <a:buNone/>
            </a:pPr>
            <a:r>
              <a:rPr lang="en-US" sz="3600" dirty="0"/>
              <a:t>Lecture #11 – 2010-04-05</a:t>
            </a:r>
          </a:p>
          <a:p>
            <a:pPr algn="ctr">
              <a:buFont typeface="Wingdings" pitchFamily="2" charset="2"/>
              <a:buNone/>
            </a:pPr>
            <a:r>
              <a:rPr lang="en-US" dirty="0"/>
              <a:t>M. E. Kabay, PhD, CISSP-ISSMP</a:t>
            </a:r>
          </a:p>
          <a:p>
            <a:pPr algn="ctr">
              <a:buFont typeface="Wingdings" pitchFamily="2" charset="2"/>
              <a:buNone/>
            </a:pPr>
            <a:r>
              <a:rPr lang="en-US" sz="2000" dirty="0"/>
              <a:t>Assoc. Prof. Information Assurance</a:t>
            </a:r>
            <a:br>
              <a:rPr lang="en-US" sz="2000" dirty="0"/>
            </a:br>
            <a:r>
              <a:rPr lang="en-US" sz="2000" dirty="0"/>
              <a:t>School of Business &amp; Management, Norwich University </a:t>
            </a:r>
          </a:p>
          <a:p>
            <a:pPr algn="ctr">
              <a:buFont typeface="Wingdings" pitchFamily="2" charset="2"/>
              <a:buNone/>
            </a:pPr>
            <a:r>
              <a:rPr lang="en-US" sz="2000" dirty="0">
                <a:hlinkClick r:id="rId3"/>
              </a:rPr>
              <a:t>mailto:mkabay@norwich.edu</a:t>
            </a:r>
            <a:r>
              <a:rPr lang="en-US" sz="2000" dirty="0"/>
              <a:t>                                  V: 802.479.7937</a:t>
            </a:r>
          </a:p>
          <a:p>
            <a:pPr algn="ctr">
              <a:buFont typeface="Wingdings" pitchFamily="2" charset="2"/>
              <a:buNone/>
            </a:pPr>
            <a:endParaRPr lang="en-US" sz="2000" dirty="0"/>
          </a:p>
        </p:txBody>
      </p:sp>
    </p:spTree>
  </p:cSld>
  <p:clrMapOvr>
    <a:masterClrMapping/>
  </p:clrMapOvr>
  <p:transition>
    <p:zo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02" name="Rectangle 2"/>
          <p:cNvSpPr>
            <a:spLocks noGrp="1" noChangeArrowheads="1"/>
          </p:cNvSpPr>
          <p:nvPr>
            <p:ph type="title"/>
          </p:nvPr>
        </p:nvSpPr>
        <p:spPr/>
        <p:txBody>
          <a:bodyPr/>
          <a:lstStyle/>
          <a:p>
            <a:r>
              <a:rPr lang="en-US"/>
              <a:t>Canceling Data Changes in Triggers</a:t>
            </a:r>
          </a:p>
        </p:txBody>
      </p:sp>
      <p:sp>
        <p:nvSpPr>
          <p:cNvPr id="1075203" name="Text Box 3"/>
          <p:cNvSpPr txBox="1">
            <a:spLocks noChangeArrowheads="1"/>
          </p:cNvSpPr>
          <p:nvPr/>
        </p:nvSpPr>
        <p:spPr bwMode="auto">
          <a:xfrm>
            <a:off x="1447800" y="1447800"/>
            <a:ext cx="7467600" cy="2225675"/>
          </a:xfrm>
          <a:prstGeom prst="rect">
            <a:avLst/>
          </a:prstGeom>
          <a:noFill/>
          <a:ln w="12700">
            <a:noFill/>
            <a:miter lim="800000"/>
            <a:headEnd type="none" w="sm" len="sm"/>
            <a:tailEnd type="none" w="lg" len="lg"/>
          </a:ln>
          <a:effectLst/>
        </p:spPr>
        <p:txBody>
          <a:bodyPr>
            <a:spAutoFit/>
          </a:bodyPr>
          <a:lstStyle/>
          <a:p>
            <a:pPr algn="l"/>
            <a:r>
              <a:rPr lang="en-US" b="0"/>
              <a:t>CREATE TRIGGER TestDeletePresident</a:t>
            </a:r>
          </a:p>
          <a:p>
            <a:pPr algn="l"/>
            <a:r>
              <a:rPr lang="en-US" b="0"/>
              <a:t>BEFORE DELETE ON Employee</a:t>
            </a:r>
          </a:p>
          <a:p>
            <a:pPr algn="l"/>
            <a:r>
              <a:rPr lang="en-US" b="0"/>
              <a:t>REFERENCING OLD ROW AS oldrow</a:t>
            </a:r>
          </a:p>
          <a:p>
            <a:pPr algn="l"/>
            <a:r>
              <a:rPr lang="en-US" b="0"/>
              <a:t>FOR EACH ROW</a:t>
            </a:r>
          </a:p>
          <a:p>
            <a:pPr algn="l"/>
            <a:r>
              <a:rPr lang="en-US" b="0"/>
              <a:t>	WHEN (oldrow.Title = ‘President’)</a:t>
            </a:r>
          </a:p>
          <a:p>
            <a:pPr algn="l"/>
            <a:r>
              <a:rPr lang="en-US" b="0"/>
              <a:t>		SIGNAL _CANNOT_DELETE_PRES;</a:t>
            </a:r>
          </a:p>
          <a:p>
            <a:pPr algn="l"/>
            <a:endParaRPr lang="en-US" b="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7250" name="Rectangle 2"/>
          <p:cNvSpPr>
            <a:spLocks noGrp="1" noChangeArrowheads="1"/>
          </p:cNvSpPr>
          <p:nvPr>
            <p:ph type="title"/>
          </p:nvPr>
        </p:nvSpPr>
        <p:spPr/>
        <p:txBody>
          <a:bodyPr/>
          <a:lstStyle/>
          <a:p>
            <a:r>
              <a:rPr lang="en-US"/>
              <a:t>Cascading Triggers</a:t>
            </a:r>
          </a:p>
        </p:txBody>
      </p:sp>
      <p:sp>
        <p:nvSpPr>
          <p:cNvPr id="1077251" name="Text Box 3"/>
          <p:cNvSpPr txBox="1">
            <a:spLocks noChangeArrowheads="1"/>
          </p:cNvSpPr>
          <p:nvPr/>
        </p:nvSpPr>
        <p:spPr bwMode="auto">
          <a:xfrm>
            <a:off x="1295400" y="1092200"/>
            <a:ext cx="2952750" cy="366713"/>
          </a:xfrm>
          <a:prstGeom prst="rect">
            <a:avLst/>
          </a:prstGeom>
          <a:noFill/>
          <a:ln w="12700">
            <a:noFill/>
            <a:miter lim="800000"/>
            <a:headEnd type="none" w="sm" len="sm"/>
            <a:tailEnd type="none" w="lg" len="lg"/>
          </a:ln>
          <a:effectLst/>
        </p:spPr>
        <p:txBody>
          <a:bodyPr wrap="none">
            <a:spAutoFit/>
          </a:bodyPr>
          <a:lstStyle/>
          <a:p>
            <a:pPr algn="l"/>
            <a:r>
              <a:rPr lang="en-US" sz="1800"/>
              <a:t>Sale(</a:t>
            </a:r>
            <a:r>
              <a:rPr lang="en-US" sz="1800" u="sng"/>
              <a:t>SaleID</a:t>
            </a:r>
            <a:r>
              <a:rPr lang="en-US" sz="1800"/>
              <a:t>, SaleDate, …)</a:t>
            </a:r>
          </a:p>
        </p:txBody>
      </p:sp>
      <p:sp>
        <p:nvSpPr>
          <p:cNvPr id="1077252" name="Rectangle 4"/>
          <p:cNvSpPr>
            <a:spLocks noChangeArrowheads="1"/>
          </p:cNvSpPr>
          <p:nvPr/>
        </p:nvSpPr>
        <p:spPr bwMode="auto">
          <a:xfrm>
            <a:off x="1295400" y="5102225"/>
            <a:ext cx="4514850" cy="366713"/>
          </a:xfrm>
          <a:prstGeom prst="rect">
            <a:avLst/>
          </a:prstGeom>
          <a:noFill/>
          <a:ln w="12700">
            <a:noFill/>
            <a:miter lim="800000"/>
            <a:headEnd type="none" w="sm" len="sm"/>
            <a:tailEnd type="none" w="lg" len="lg"/>
          </a:ln>
          <a:effectLst/>
        </p:spPr>
        <p:txBody>
          <a:bodyPr wrap="none">
            <a:spAutoFit/>
          </a:bodyPr>
          <a:lstStyle/>
          <a:p>
            <a:pPr algn="l"/>
            <a:r>
              <a:rPr lang="en-US" sz="1800"/>
              <a:t>OrderItem(</a:t>
            </a:r>
            <a:r>
              <a:rPr lang="en-US" sz="1800" u="sng"/>
              <a:t>OrderID</a:t>
            </a:r>
            <a:r>
              <a:rPr lang="en-US" sz="1800"/>
              <a:t>, </a:t>
            </a:r>
            <a:r>
              <a:rPr lang="en-US" sz="1800" u="sng"/>
              <a:t>ItemID</a:t>
            </a:r>
            <a:r>
              <a:rPr lang="en-US" sz="1800"/>
              <a:t>, Quantity, …)</a:t>
            </a:r>
          </a:p>
        </p:txBody>
      </p:sp>
      <p:sp>
        <p:nvSpPr>
          <p:cNvPr id="1077253" name="Rectangle 5"/>
          <p:cNvSpPr>
            <a:spLocks noChangeArrowheads="1"/>
          </p:cNvSpPr>
          <p:nvPr/>
        </p:nvSpPr>
        <p:spPr bwMode="auto">
          <a:xfrm>
            <a:off x="1295400" y="4586288"/>
            <a:ext cx="3409950" cy="366712"/>
          </a:xfrm>
          <a:prstGeom prst="rect">
            <a:avLst/>
          </a:prstGeom>
          <a:noFill/>
          <a:ln w="12700">
            <a:noFill/>
            <a:miter lim="800000"/>
            <a:headEnd type="none" w="sm" len="sm"/>
            <a:tailEnd type="none" w="lg" len="lg"/>
          </a:ln>
          <a:effectLst/>
        </p:spPr>
        <p:txBody>
          <a:bodyPr wrap="none">
            <a:spAutoFit/>
          </a:bodyPr>
          <a:lstStyle/>
          <a:p>
            <a:pPr algn="l"/>
            <a:r>
              <a:rPr lang="en-US" sz="1800"/>
              <a:t>Order(</a:t>
            </a:r>
            <a:r>
              <a:rPr lang="en-US" sz="1800" u="sng"/>
              <a:t>OrderID</a:t>
            </a:r>
            <a:r>
              <a:rPr lang="en-US" sz="1800"/>
              <a:t>, OrderDate, …)</a:t>
            </a:r>
          </a:p>
        </p:txBody>
      </p:sp>
      <p:sp>
        <p:nvSpPr>
          <p:cNvPr id="1077254" name="Rectangle 6"/>
          <p:cNvSpPr>
            <a:spLocks noChangeArrowheads="1"/>
          </p:cNvSpPr>
          <p:nvPr/>
        </p:nvSpPr>
        <p:spPr bwMode="auto">
          <a:xfrm>
            <a:off x="1295400" y="2743200"/>
            <a:ext cx="3067050" cy="366713"/>
          </a:xfrm>
          <a:prstGeom prst="rect">
            <a:avLst/>
          </a:prstGeom>
          <a:noFill/>
          <a:ln w="12700">
            <a:noFill/>
            <a:miter lim="800000"/>
            <a:headEnd type="none" w="sm" len="sm"/>
            <a:tailEnd type="none" w="lg" len="lg"/>
          </a:ln>
          <a:effectLst/>
        </p:spPr>
        <p:txBody>
          <a:bodyPr wrap="none">
            <a:spAutoFit/>
          </a:bodyPr>
          <a:lstStyle/>
          <a:p>
            <a:pPr algn="l"/>
            <a:r>
              <a:rPr lang="en-US" sz="1800"/>
              <a:t>Inventory(</a:t>
            </a:r>
            <a:r>
              <a:rPr lang="en-US" sz="1800" u="sng"/>
              <a:t>ItemID</a:t>
            </a:r>
            <a:r>
              <a:rPr lang="en-US" sz="1800"/>
              <a:t>, QOH, …)</a:t>
            </a:r>
          </a:p>
        </p:txBody>
      </p:sp>
      <p:sp>
        <p:nvSpPr>
          <p:cNvPr id="1077255" name="Rectangle 7"/>
          <p:cNvSpPr>
            <a:spLocks noChangeArrowheads="1"/>
          </p:cNvSpPr>
          <p:nvPr/>
        </p:nvSpPr>
        <p:spPr bwMode="auto">
          <a:xfrm>
            <a:off x="1295400" y="1538288"/>
            <a:ext cx="4210050" cy="366712"/>
          </a:xfrm>
          <a:prstGeom prst="rect">
            <a:avLst/>
          </a:prstGeom>
          <a:noFill/>
          <a:ln w="12700">
            <a:noFill/>
            <a:miter lim="800000"/>
            <a:headEnd type="none" w="sm" len="sm"/>
            <a:tailEnd type="none" w="lg" len="lg"/>
          </a:ln>
          <a:effectLst/>
        </p:spPr>
        <p:txBody>
          <a:bodyPr wrap="none">
            <a:spAutoFit/>
          </a:bodyPr>
          <a:lstStyle/>
          <a:p>
            <a:pPr algn="l"/>
            <a:r>
              <a:rPr lang="en-US" sz="1800"/>
              <a:t>SaleItem(</a:t>
            </a:r>
            <a:r>
              <a:rPr lang="en-US" sz="1800" u="sng"/>
              <a:t>SaleID</a:t>
            </a:r>
            <a:r>
              <a:rPr lang="en-US" sz="1800"/>
              <a:t>, </a:t>
            </a:r>
            <a:r>
              <a:rPr lang="en-US" sz="1800" u="sng"/>
              <a:t>ItemID</a:t>
            </a:r>
            <a:r>
              <a:rPr lang="en-US" sz="1800"/>
              <a:t>, Quantity, …)</a:t>
            </a:r>
          </a:p>
        </p:txBody>
      </p:sp>
      <p:sp>
        <p:nvSpPr>
          <p:cNvPr id="1077256" name="Text Box 8"/>
          <p:cNvSpPr txBox="1">
            <a:spLocks noChangeArrowheads="1"/>
          </p:cNvSpPr>
          <p:nvPr/>
        </p:nvSpPr>
        <p:spPr bwMode="auto">
          <a:xfrm>
            <a:off x="4419600" y="1903413"/>
            <a:ext cx="4495800" cy="915987"/>
          </a:xfrm>
          <a:prstGeom prst="rect">
            <a:avLst/>
          </a:prstGeom>
          <a:noFill/>
          <a:ln w="12700">
            <a:noFill/>
            <a:miter lim="800000"/>
            <a:headEnd type="none" w="sm" len="sm"/>
            <a:tailEnd type="none" w="lg" len="lg"/>
          </a:ln>
          <a:effectLst/>
        </p:spPr>
        <p:txBody>
          <a:bodyPr>
            <a:spAutoFit/>
          </a:bodyPr>
          <a:lstStyle/>
          <a:p>
            <a:pPr algn="l">
              <a:tabLst>
                <a:tab pos="466725" algn="l"/>
              </a:tabLst>
            </a:pPr>
            <a:r>
              <a:rPr lang="en-US" sz="1800" b="0"/>
              <a:t>AFTER INSERT</a:t>
            </a:r>
          </a:p>
          <a:p>
            <a:pPr algn="l">
              <a:tabLst>
                <a:tab pos="466725" algn="l"/>
              </a:tabLst>
            </a:pPr>
            <a:r>
              <a:rPr lang="en-US" sz="1800" b="0"/>
              <a:t>	UPDATE Inventory</a:t>
            </a:r>
          </a:p>
          <a:p>
            <a:pPr algn="l">
              <a:tabLst>
                <a:tab pos="466725" algn="l"/>
              </a:tabLst>
            </a:pPr>
            <a:r>
              <a:rPr lang="en-US" sz="1800" b="0"/>
              <a:t>	SET QOH = QOH – newrow.Quantity</a:t>
            </a:r>
          </a:p>
        </p:txBody>
      </p:sp>
      <p:sp>
        <p:nvSpPr>
          <p:cNvPr id="1077257" name="Text Box 9"/>
          <p:cNvSpPr txBox="1">
            <a:spLocks noChangeArrowheads="1"/>
          </p:cNvSpPr>
          <p:nvPr/>
        </p:nvSpPr>
        <p:spPr bwMode="auto">
          <a:xfrm>
            <a:off x="3886200" y="3305175"/>
            <a:ext cx="4724400" cy="1190625"/>
          </a:xfrm>
          <a:prstGeom prst="rect">
            <a:avLst/>
          </a:prstGeom>
          <a:noFill/>
          <a:ln w="12700">
            <a:noFill/>
            <a:miter lim="800000"/>
            <a:headEnd type="none" w="sm" len="sm"/>
            <a:tailEnd type="none" w="lg" len="lg"/>
          </a:ln>
          <a:effectLst/>
        </p:spPr>
        <p:txBody>
          <a:bodyPr>
            <a:spAutoFit/>
          </a:bodyPr>
          <a:lstStyle/>
          <a:p>
            <a:pPr algn="l">
              <a:tabLst>
                <a:tab pos="466725" algn="l"/>
              </a:tabLst>
            </a:pPr>
            <a:r>
              <a:rPr lang="en-US" sz="1800" b="0"/>
              <a:t>AFTER UPDATE</a:t>
            </a:r>
          </a:p>
          <a:p>
            <a:pPr algn="l">
              <a:tabLst>
                <a:tab pos="466725" algn="l"/>
              </a:tabLst>
            </a:pPr>
            <a:r>
              <a:rPr lang="en-US" sz="1800" b="0"/>
              <a:t>	WHEN newrow.QOH &lt; newrow.Reorder</a:t>
            </a:r>
          </a:p>
          <a:p>
            <a:pPr algn="l">
              <a:tabLst>
                <a:tab pos="466725" algn="l"/>
              </a:tabLst>
            </a:pPr>
            <a:r>
              <a:rPr lang="en-US" sz="1800" b="0"/>
              <a:t>		INSERT {new order}</a:t>
            </a:r>
          </a:p>
          <a:p>
            <a:pPr algn="l">
              <a:tabLst>
                <a:tab pos="466725" algn="l"/>
              </a:tabLst>
            </a:pPr>
            <a:r>
              <a:rPr lang="en-US" sz="1800" b="0"/>
              <a:t>		INSERT {new OrderItem}</a:t>
            </a:r>
          </a:p>
        </p:txBody>
      </p:sp>
      <p:sp>
        <p:nvSpPr>
          <p:cNvPr id="1077258" name="Freeform 10"/>
          <p:cNvSpPr>
            <a:spLocks/>
          </p:cNvSpPr>
          <p:nvPr/>
        </p:nvSpPr>
        <p:spPr bwMode="auto">
          <a:xfrm>
            <a:off x="3517900" y="1828800"/>
            <a:ext cx="749300" cy="381000"/>
          </a:xfrm>
          <a:custGeom>
            <a:avLst/>
            <a:gdLst/>
            <a:ahLst/>
            <a:cxnLst>
              <a:cxn ang="0">
                <a:pos x="472" y="0"/>
              </a:cxn>
              <a:cxn ang="0">
                <a:pos x="328" y="240"/>
              </a:cxn>
            </a:cxnLst>
            <a:rect l="0" t="0" r="r" b="b"/>
            <a:pathLst>
              <a:path w="472" h="240">
                <a:moveTo>
                  <a:pt x="472" y="0"/>
                </a:moveTo>
                <a:cubicBezTo>
                  <a:pt x="236" y="84"/>
                  <a:pt x="0" y="168"/>
                  <a:pt x="328" y="240"/>
                </a:cubicBezTo>
              </a:path>
            </a:pathLst>
          </a:custGeom>
          <a:noFill/>
          <a:ln w="12700" cap="flat" cmpd="sng">
            <a:solidFill>
              <a:schemeClr val="tx1"/>
            </a:solidFill>
            <a:prstDash val="solid"/>
            <a:round/>
            <a:headEnd type="none" w="sm" len="sm"/>
            <a:tailEnd type="triangle" w="med" len="med"/>
          </a:ln>
          <a:effectLst/>
        </p:spPr>
        <p:txBody>
          <a:bodyPr/>
          <a:lstStyle/>
          <a:p>
            <a:endParaRPr lang="en-US"/>
          </a:p>
        </p:txBody>
      </p:sp>
      <p:sp>
        <p:nvSpPr>
          <p:cNvPr id="1077259" name="Line 11"/>
          <p:cNvSpPr>
            <a:spLocks noChangeShapeType="1"/>
          </p:cNvSpPr>
          <p:nvPr/>
        </p:nvSpPr>
        <p:spPr bwMode="auto">
          <a:xfrm flipH="1">
            <a:off x="3810000" y="2590800"/>
            <a:ext cx="1143000" cy="228600"/>
          </a:xfrm>
          <a:prstGeom prst="line">
            <a:avLst/>
          </a:prstGeom>
          <a:noFill/>
          <a:ln w="12700">
            <a:solidFill>
              <a:schemeClr val="tx1"/>
            </a:solidFill>
            <a:round/>
            <a:headEnd type="none" w="sm" len="sm"/>
            <a:tailEnd type="triangle" w="med" len="med"/>
          </a:ln>
          <a:effectLst/>
        </p:spPr>
        <p:txBody>
          <a:bodyPr/>
          <a:lstStyle/>
          <a:p>
            <a:endParaRPr lang="en-US"/>
          </a:p>
        </p:txBody>
      </p:sp>
      <p:sp>
        <p:nvSpPr>
          <p:cNvPr id="1077260" name="Freeform 12"/>
          <p:cNvSpPr>
            <a:spLocks/>
          </p:cNvSpPr>
          <p:nvPr/>
        </p:nvSpPr>
        <p:spPr bwMode="auto">
          <a:xfrm>
            <a:off x="2971800" y="3048000"/>
            <a:ext cx="749300" cy="381000"/>
          </a:xfrm>
          <a:custGeom>
            <a:avLst/>
            <a:gdLst/>
            <a:ahLst/>
            <a:cxnLst>
              <a:cxn ang="0">
                <a:pos x="472" y="0"/>
              </a:cxn>
              <a:cxn ang="0">
                <a:pos x="328" y="240"/>
              </a:cxn>
            </a:cxnLst>
            <a:rect l="0" t="0" r="r" b="b"/>
            <a:pathLst>
              <a:path w="472" h="240">
                <a:moveTo>
                  <a:pt x="472" y="0"/>
                </a:moveTo>
                <a:cubicBezTo>
                  <a:pt x="236" y="84"/>
                  <a:pt x="0" y="168"/>
                  <a:pt x="328" y="240"/>
                </a:cubicBezTo>
              </a:path>
            </a:pathLst>
          </a:custGeom>
          <a:noFill/>
          <a:ln w="12700" cap="flat" cmpd="sng">
            <a:solidFill>
              <a:schemeClr val="tx1"/>
            </a:solidFill>
            <a:prstDash val="solid"/>
            <a:round/>
            <a:headEnd type="none" w="sm" len="sm"/>
            <a:tailEnd type="triangle" w="med" len="med"/>
          </a:ln>
          <a:effectLst/>
        </p:spPr>
        <p:txBody>
          <a:bodyPr/>
          <a:lstStyle/>
          <a:p>
            <a:endParaRPr lang="en-US"/>
          </a:p>
        </p:txBody>
      </p:sp>
      <p:sp>
        <p:nvSpPr>
          <p:cNvPr id="1077261" name="Line 13"/>
          <p:cNvSpPr>
            <a:spLocks noChangeShapeType="1"/>
          </p:cNvSpPr>
          <p:nvPr/>
        </p:nvSpPr>
        <p:spPr bwMode="auto">
          <a:xfrm flipH="1">
            <a:off x="3733800" y="3962400"/>
            <a:ext cx="1066800" cy="609600"/>
          </a:xfrm>
          <a:prstGeom prst="line">
            <a:avLst/>
          </a:prstGeom>
          <a:noFill/>
          <a:ln w="12700">
            <a:solidFill>
              <a:schemeClr val="tx1"/>
            </a:solidFill>
            <a:round/>
            <a:headEnd type="none" w="sm" len="sm"/>
            <a:tailEnd type="triangle" w="med" len="med"/>
          </a:ln>
          <a:effectLst/>
        </p:spPr>
        <p:txBody>
          <a:bodyPr/>
          <a:lstStyle/>
          <a:p>
            <a:endParaRPr lang="en-US"/>
          </a:p>
        </p:txBody>
      </p:sp>
      <p:sp>
        <p:nvSpPr>
          <p:cNvPr id="1077262" name="Line 14"/>
          <p:cNvSpPr>
            <a:spLocks noChangeShapeType="1"/>
          </p:cNvSpPr>
          <p:nvPr/>
        </p:nvSpPr>
        <p:spPr bwMode="auto">
          <a:xfrm flipH="1">
            <a:off x="4038600" y="4343400"/>
            <a:ext cx="838200" cy="762000"/>
          </a:xfrm>
          <a:prstGeom prst="line">
            <a:avLst/>
          </a:prstGeom>
          <a:noFill/>
          <a:ln w="12700">
            <a:solidFill>
              <a:schemeClr val="tx1"/>
            </a:solidFill>
            <a:round/>
            <a:headEnd type="none" w="sm" len="sm"/>
            <a:tailEnd type="triangle" w="med" len="med"/>
          </a:ln>
          <a:effectLst/>
        </p:spPr>
        <p:txBody>
          <a:bodyP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9298" name="Rectangle 2"/>
          <p:cNvSpPr>
            <a:spLocks noGrp="1" noChangeArrowheads="1"/>
          </p:cNvSpPr>
          <p:nvPr>
            <p:ph type="title"/>
          </p:nvPr>
        </p:nvSpPr>
        <p:spPr/>
        <p:txBody>
          <a:bodyPr/>
          <a:lstStyle/>
          <a:p>
            <a:r>
              <a:rPr lang="en-US"/>
              <a:t>Trigger Loop</a:t>
            </a:r>
          </a:p>
        </p:txBody>
      </p:sp>
      <p:sp>
        <p:nvSpPr>
          <p:cNvPr id="1079299" name="Text Box 3"/>
          <p:cNvSpPr txBox="1">
            <a:spLocks noChangeArrowheads="1"/>
          </p:cNvSpPr>
          <p:nvPr/>
        </p:nvSpPr>
        <p:spPr bwMode="auto">
          <a:xfrm>
            <a:off x="1431925" y="1066800"/>
            <a:ext cx="2609850" cy="366713"/>
          </a:xfrm>
          <a:prstGeom prst="rect">
            <a:avLst/>
          </a:prstGeom>
          <a:noFill/>
          <a:ln w="12700">
            <a:noFill/>
            <a:miter lim="800000"/>
            <a:headEnd type="none" w="sm" len="sm"/>
            <a:tailEnd type="none" w="lg" len="lg"/>
          </a:ln>
          <a:effectLst/>
        </p:spPr>
        <p:txBody>
          <a:bodyPr wrap="none">
            <a:spAutoFit/>
          </a:bodyPr>
          <a:lstStyle/>
          <a:p>
            <a:pPr algn="l"/>
            <a:r>
              <a:rPr lang="en-US" sz="1800"/>
              <a:t>Employee(</a:t>
            </a:r>
            <a:r>
              <a:rPr lang="en-US" sz="1800" u="sng"/>
              <a:t>EID</a:t>
            </a:r>
            <a:r>
              <a:rPr lang="en-US" sz="1800"/>
              <a:t>, Salary)</a:t>
            </a:r>
          </a:p>
        </p:txBody>
      </p:sp>
      <p:sp>
        <p:nvSpPr>
          <p:cNvPr id="1079300" name="Text Box 4"/>
          <p:cNvSpPr txBox="1">
            <a:spLocks noChangeArrowheads="1"/>
          </p:cNvSpPr>
          <p:nvPr/>
        </p:nvSpPr>
        <p:spPr bwMode="auto">
          <a:xfrm>
            <a:off x="1431925" y="2362200"/>
            <a:ext cx="4235450" cy="366713"/>
          </a:xfrm>
          <a:prstGeom prst="rect">
            <a:avLst/>
          </a:prstGeom>
          <a:noFill/>
          <a:ln w="12700">
            <a:noFill/>
            <a:miter lim="800000"/>
            <a:headEnd type="none" w="sm" len="sm"/>
            <a:tailEnd type="none" w="lg" len="lg"/>
          </a:ln>
          <a:effectLst/>
        </p:spPr>
        <p:txBody>
          <a:bodyPr wrap="none">
            <a:spAutoFit/>
          </a:bodyPr>
          <a:lstStyle/>
          <a:p>
            <a:pPr algn="l"/>
            <a:r>
              <a:rPr lang="en-US" sz="1800"/>
              <a:t>BonusPaid(</a:t>
            </a:r>
            <a:r>
              <a:rPr lang="en-US" sz="1800" u="sng"/>
              <a:t>EID</a:t>
            </a:r>
            <a:r>
              <a:rPr lang="en-US" sz="1800"/>
              <a:t>, </a:t>
            </a:r>
            <a:r>
              <a:rPr lang="en-US" sz="1800" u="sng"/>
              <a:t>BonusDate</a:t>
            </a:r>
            <a:r>
              <a:rPr lang="en-US" sz="1800"/>
              <a:t>, Amount)</a:t>
            </a:r>
          </a:p>
        </p:txBody>
      </p:sp>
      <p:sp>
        <p:nvSpPr>
          <p:cNvPr id="1079301" name="Text Box 5"/>
          <p:cNvSpPr txBox="1">
            <a:spLocks noChangeArrowheads="1"/>
          </p:cNvSpPr>
          <p:nvPr/>
        </p:nvSpPr>
        <p:spPr bwMode="auto">
          <a:xfrm>
            <a:off x="1447800" y="4154488"/>
            <a:ext cx="5734050" cy="366712"/>
          </a:xfrm>
          <a:prstGeom prst="rect">
            <a:avLst/>
          </a:prstGeom>
          <a:noFill/>
          <a:ln w="12700">
            <a:noFill/>
            <a:miter lim="800000"/>
            <a:headEnd type="none" w="sm" len="sm"/>
            <a:tailEnd type="none" w="lg" len="lg"/>
          </a:ln>
          <a:effectLst/>
        </p:spPr>
        <p:txBody>
          <a:bodyPr wrap="none">
            <a:spAutoFit/>
          </a:bodyPr>
          <a:lstStyle/>
          <a:p>
            <a:pPr algn="l"/>
            <a:r>
              <a:rPr lang="en-US" sz="1800"/>
              <a:t>StockOptions(</a:t>
            </a:r>
            <a:r>
              <a:rPr lang="en-US" sz="1800" u="sng"/>
              <a:t>EID</a:t>
            </a:r>
            <a:r>
              <a:rPr lang="en-US" sz="1800"/>
              <a:t>, </a:t>
            </a:r>
            <a:r>
              <a:rPr lang="en-US" sz="1800" u="sng"/>
              <a:t>OptionDate</a:t>
            </a:r>
            <a:r>
              <a:rPr lang="en-US" sz="1800"/>
              <a:t>, Amount, SalaryAdj)</a:t>
            </a:r>
          </a:p>
        </p:txBody>
      </p:sp>
      <p:sp>
        <p:nvSpPr>
          <p:cNvPr id="1079302" name="Text Box 6"/>
          <p:cNvSpPr txBox="1">
            <a:spLocks noChangeArrowheads="1"/>
          </p:cNvSpPr>
          <p:nvPr/>
        </p:nvSpPr>
        <p:spPr bwMode="auto">
          <a:xfrm>
            <a:off x="4251325" y="1066800"/>
            <a:ext cx="4572000" cy="1190625"/>
          </a:xfrm>
          <a:prstGeom prst="rect">
            <a:avLst/>
          </a:prstGeom>
          <a:noFill/>
          <a:ln w="12700">
            <a:noFill/>
            <a:miter lim="800000"/>
            <a:headEnd type="none" w="sm" len="sm"/>
            <a:tailEnd type="none" w="lg" len="lg"/>
          </a:ln>
          <a:effectLst/>
        </p:spPr>
        <p:txBody>
          <a:bodyPr wrap="none">
            <a:spAutoFit/>
          </a:bodyPr>
          <a:lstStyle/>
          <a:p>
            <a:pPr algn="l"/>
            <a:r>
              <a:rPr lang="en-US" sz="1800" b="0"/>
              <a:t>AFTER UPDATE</a:t>
            </a:r>
          </a:p>
          <a:p>
            <a:pPr algn="l"/>
            <a:r>
              <a:rPr lang="en-US" sz="1800" b="0"/>
              <a:t>	IF newrow.Salary &gt; 100000 THEN</a:t>
            </a:r>
          </a:p>
          <a:p>
            <a:pPr algn="l"/>
            <a:r>
              <a:rPr lang="en-US" sz="1800" b="0"/>
              <a:t>		Add Bonus</a:t>
            </a:r>
          </a:p>
          <a:p>
            <a:pPr algn="l"/>
            <a:r>
              <a:rPr lang="en-US" sz="1800" b="0"/>
              <a:t>	END</a:t>
            </a:r>
          </a:p>
        </p:txBody>
      </p:sp>
      <p:sp>
        <p:nvSpPr>
          <p:cNvPr id="1079303" name="Text Box 7"/>
          <p:cNvSpPr txBox="1">
            <a:spLocks noChangeArrowheads="1"/>
          </p:cNvSpPr>
          <p:nvPr/>
        </p:nvSpPr>
        <p:spPr bwMode="auto">
          <a:xfrm>
            <a:off x="4572000" y="2667000"/>
            <a:ext cx="4445000" cy="1465263"/>
          </a:xfrm>
          <a:prstGeom prst="rect">
            <a:avLst/>
          </a:prstGeom>
          <a:noFill/>
          <a:ln w="12700">
            <a:noFill/>
            <a:miter lim="800000"/>
            <a:headEnd type="none" w="sm" len="sm"/>
            <a:tailEnd type="none" w="lg" len="lg"/>
          </a:ln>
          <a:effectLst/>
        </p:spPr>
        <p:txBody>
          <a:bodyPr wrap="none">
            <a:spAutoFit/>
          </a:bodyPr>
          <a:lstStyle/>
          <a:p>
            <a:pPr algn="l"/>
            <a:r>
              <a:rPr lang="en-US" sz="1800" b="0"/>
              <a:t>AFTER UPDATE Or INSERT</a:t>
            </a:r>
          </a:p>
          <a:p>
            <a:pPr algn="l"/>
            <a:r>
              <a:rPr lang="en-US" sz="1800" b="0"/>
              <a:t>	IF newrow.Bonus &gt; 50000 THEN</a:t>
            </a:r>
          </a:p>
          <a:p>
            <a:pPr algn="l"/>
            <a:r>
              <a:rPr lang="en-US" sz="1800" b="0"/>
              <a:t>		Reduce Bonus</a:t>
            </a:r>
          </a:p>
          <a:p>
            <a:pPr algn="l"/>
            <a:r>
              <a:rPr lang="en-US" sz="1800" b="0"/>
              <a:t>		Add Options</a:t>
            </a:r>
          </a:p>
          <a:p>
            <a:pPr algn="l"/>
            <a:r>
              <a:rPr lang="en-US" sz="1800" b="0"/>
              <a:t>	END</a:t>
            </a:r>
          </a:p>
        </p:txBody>
      </p:sp>
      <p:sp>
        <p:nvSpPr>
          <p:cNvPr id="1079304" name="Text Box 8"/>
          <p:cNvSpPr txBox="1">
            <a:spLocks noChangeArrowheads="1"/>
          </p:cNvSpPr>
          <p:nvPr/>
        </p:nvSpPr>
        <p:spPr bwMode="auto">
          <a:xfrm>
            <a:off x="4279900" y="4611688"/>
            <a:ext cx="4711700" cy="1190625"/>
          </a:xfrm>
          <a:prstGeom prst="rect">
            <a:avLst/>
          </a:prstGeom>
          <a:noFill/>
          <a:ln w="12700">
            <a:noFill/>
            <a:miter lim="800000"/>
            <a:headEnd type="none" w="sm" len="sm"/>
            <a:tailEnd type="none" w="lg" len="lg"/>
          </a:ln>
          <a:effectLst/>
        </p:spPr>
        <p:txBody>
          <a:bodyPr wrap="none">
            <a:spAutoFit/>
          </a:bodyPr>
          <a:lstStyle/>
          <a:p>
            <a:pPr algn="l"/>
            <a:r>
              <a:rPr lang="en-US" sz="1800" b="0"/>
              <a:t>AFTER UPDATE Or INSERT</a:t>
            </a:r>
          </a:p>
          <a:p>
            <a:pPr algn="l"/>
            <a:r>
              <a:rPr lang="en-US" sz="1800" b="0"/>
              <a:t>	IF newrow.Amount &gt; 100000 THEN</a:t>
            </a:r>
          </a:p>
          <a:p>
            <a:pPr algn="l"/>
            <a:r>
              <a:rPr lang="en-US" sz="1800" b="0"/>
              <a:t>		Reduce Salary</a:t>
            </a:r>
          </a:p>
          <a:p>
            <a:pPr algn="l"/>
            <a:r>
              <a:rPr lang="en-US" sz="1800" b="0"/>
              <a:t>	END</a:t>
            </a:r>
          </a:p>
        </p:txBody>
      </p:sp>
      <p:sp>
        <p:nvSpPr>
          <p:cNvPr id="1079305" name="Line 9"/>
          <p:cNvSpPr>
            <a:spLocks noChangeShapeType="1"/>
          </p:cNvSpPr>
          <p:nvPr/>
        </p:nvSpPr>
        <p:spPr bwMode="auto">
          <a:xfrm>
            <a:off x="3429000" y="1447800"/>
            <a:ext cx="838200" cy="0"/>
          </a:xfrm>
          <a:prstGeom prst="line">
            <a:avLst/>
          </a:prstGeom>
          <a:noFill/>
          <a:ln w="12700">
            <a:solidFill>
              <a:srgbClr val="000000"/>
            </a:solidFill>
            <a:round/>
            <a:headEnd type="none" w="sm" len="sm"/>
            <a:tailEnd type="triangle" w="med" len="sm"/>
          </a:ln>
          <a:effectLst/>
        </p:spPr>
        <p:txBody>
          <a:bodyPr/>
          <a:lstStyle/>
          <a:p>
            <a:endParaRPr lang="en-US"/>
          </a:p>
        </p:txBody>
      </p:sp>
      <p:sp>
        <p:nvSpPr>
          <p:cNvPr id="1079306" name="Line 10"/>
          <p:cNvSpPr>
            <a:spLocks noChangeShapeType="1"/>
          </p:cNvSpPr>
          <p:nvPr/>
        </p:nvSpPr>
        <p:spPr bwMode="auto">
          <a:xfrm flipH="1">
            <a:off x="5410200" y="1981200"/>
            <a:ext cx="1066800" cy="457200"/>
          </a:xfrm>
          <a:prstGeom prst="line">
            <a:avLst/>
          </a:prstGeom>
          <a:noFill/>
          <a:ln w="12700">
            <a:solidFill>
              <a:schemeClr val="tx1"/>
            </a:solidFill>
            <a:round/>
            <a:headEnd type="none" w="sm" len="sm"/>
            <a:tailEnd type="triangle" w="med" len="sm"/>
          </a:ln>
          <a:effectLst/>
        </p:spPr>
        <p:txBody>
          <a:bodyPr/>
          <a:lstStyle/>
          <a:p>
            <a:endParaRPr lang="en-US"/>
          </a:p>
        </p:txBody>
      </p:sp>
      <p:sp>
        <p:nvSpPr>
          <p:cNvPr id="1079307" name="Line 11"/>
          <p:cNvSpPr>
            <a:spLocks noChangeShapeType="1"/>
          </p:cNvSpPr>
          <p:nvPr/>
        </p:nvSpPr>
        <p:spPr bwMode="auto">
          <a:xfrm>
            <a:off x="3429000" y="2819400"/>
            <a:ext cx="838200" cy="0"/>
          </a:xfrm>
          <a:prstGeom prst="line">
            <a:avLst/>
          </a:prstGeom>
          <a:noFill/>
          <a:ln w="12700">
            <a:solidFill>
              <a:srgbClr val="000000"/>
            </a:solidFill>
            <a:round/>
            <a:headEnd type="none" w="sm" len="sm"/>
            <a:tailEnd type="triangle" w="med" len="sm"/>
          </a:ln>
          <a:effectLst/>
        </p:spPr>
        <p:txBody>
          <a:bodyPr/>
          <a:lstStyle/>
          <a:p>
            <a:endParaRPr lang="en-US"/>
          </a:p>
        </p:txBody>
      </p:sp>
      <p:sp>
        <p:nvSpPr>
          <p:cNvPr id="1079308" name="Line 12"/>
          <p:cNvSpPr>
            <a:spLocks noChangeShapeType="1"/>
          </p:cNvSpPr>
          <p:nvPr/>
        </p:nvSpPr>
        <p:spPr bwMode="auto">
          <a:xfrm flipH="1">
            <a:off x="4267200" y="3657600"/>
            <a:ext cx="2209800" cy="457200"/>
          </a:xfrm>
          <a:prstGeom prst="line">
            <a:avLst/>
          </a:prstGeom>
          <a:noFill/>
          <a:ln w="12700">
            <a:solidFill>
              <a:schemeClr val="tx1"/>
            </a:solidFill>
            <a:round/>
            <a:headEnd type="none" w="sm" len="sm"/>
            <a:tailEnd type="triangle" w="med" len="sm"/>
          </a:ln>
          <a:effectLst/>
        </p:spPr>
        <p:txBody>
          <a:bodyPr/>
          <a:lstStyle/>
          <a:p>
            <a:endParaRPr lang="en-US"/>
          </a:p>
        </p:txBody>
      </p:sp>
      <p:sp>
        <p:nvSpPr>
          <p:cNvPr id="1079309" name="Line 13"/>
          <p:cNvSpPr>
            <a:spLocks noChangeShapeType="1"/>
          </p:cNvSpPr>
          <p:nvPr/>
        </p:nvSpPr>
        <p:spPr bwMode="auto">
          <a:xfrm>
            <a:off x="3429000" y="4800600"/>
            <a:ext cx="838200" cy="0"/>
          </a:xfrm>
          <a:prstGeom prst="line">
            <a:avLst/>
          </a:prstGeom>
          <a:noFill/>
          <a:ln w="12700">
            <a:solidFill>
              <a:srgbClr val="000000"/>
            </a:solidFill>
            <a:round/>
            <a:headEnd type="none" w="sm" len="sm"/>
            <a:tailEnd type="triangle" w="med" len="sm"/>
          </a:ln>
          <a:effectLst/>
        </p:spPr>
        <p:txBody>
          <a:bodyPr/>
          <a:lstStyle/>
          <a:p>
            <a:endParaRPr lang="en-US"/>
          </a:p>
        </p:txBody>
      </p:sp>
      <p:sp>
        <p:nvSpPr>
          <p:cNvPr id="1079310" name="Freeform 14"/>
          <p:cNvSpPr>
            <a:spLocks/>
          </p:cNvSpPr>
          <p:nvPr/>
        </p:nvSpPr>
        <p:spPr bwMode="auto">
          <a:xfrm>
            <a:off x="1041400" y="1524000"/>
            <a:ext cx="5054600" cy="3886200"/>
          </a:xfrm>
          <a:custGeom>
            <a:avLst/>
            <a:gdLst/>
            <a:ahLst/>
            <a:cxnLst>
              <a:cxn ang="0">
                <a:pos x="3184" y="2448"/>
              </a:cxn>
              <a:cxn ang="0">
                <a:pos x="304" y="1968"/>
              </a:cxn>
              <a:cxn ang="0">
                <a:pos x="1360" y="0"/>
              </a:cxn>
            </a:cxnLst>
            <a:rect l="0" t="0" r="r" b="b"/>
            <a:pathLst>
              <a:path w="3184" h="2448">
                <a:moveTo>
                  <a:pt x="3184" y="2448"/>
                </a:moveTo>
                <a:cubicBezTo>
                  <a:pt x="1896" y="2412"/>
                  <a:pt x="608" y="2376"/>
                  <a:pt x="304" y="1968"/>
                </a:cubicBezTo>
                <a:cubicBezTo>
                  <a:pt x="0" y="1560"/>
                  <a:pt x="680" y="780"/>
                  <a:pt x="1360" y="0"/>
                </a:cubicBezTo>
              </a:path>
            </a:pathLst>
          </a:custGeom>
          <a:noFill/>
          <a:ln w="12700" cap="flat" cmpd="sng">
            <a:solidFill>
              <a:schemeClr val="tx1"/>
            </a:solidFill>
            <a:prstDash val="solid"/>
            <a:round/>
            <a:headEnd type="none" w="sm" len="sm"/>
            <a:tailEnd type="triangle" w="med" len="sm"/>
          </a:ln>
          <a:effectLst/>
        </p:spPr>
        <p:txBody>
          <a:bodyPr/>
          <a:lstStyle/>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1346" name="Rectangle 2"/>
          <p:cNvSpPr>
            <a:spLocks noGrp="1" noChangeArrowheads="1"/>
          </p:cNvSpPr>
          <p:nvPr>
            <p:ph type="title"/>
          </p:nvPr>
        </p:nvSpPr>
        <p:spPr>
          <a:noFill/>
          <a:ln/>
        </p:spPr>
        <p:txBody>
          <a:bodyPr lIns="92075" tIns="46038" rIns="92075" bIns="46038"/>
          <a:lstStyle/>
          <a:p>
            <a:r>
              <a:rPr lang="en-US"/>
              <a:t>Transactions</a:t>
            </a:r>
          </a:p>
        </p:txBody>
      </p:sp>
      <p:sp>
        <p:nvSpPr>
          <p:cNvPr id="1081347" name="Rectangle 3"/>
          <p:cNvSpPr>
            <a:spLocks noGrp="1" noChangeArrowheads="1"/>
          </p:cNvSpPr>
          <p:nvPr>
            <p:ph type="body" sz="half" idx="1"/>
          </p:nvPr>
        </p:nvSpPr>
        <p:spPr>
          <a:xfrm>
            <a:off x="304800" y="1066800"/>
            <a:ext cx="5334000" cy="5638800"/>
          </a:xfrm>
          <a:noFill/>
          <a:ln/>
        </p:spPr>
        <p:txBody>
          <a:bodyPr lIns="92075" tIns="46038" rIns="92075" bIns="46038"/>
          <a:lstStyle/>
          <a:p>
            <a:r>
              <a:rPr lang="en-US" sz="1900"/>
              <a:t>Some transactions result in multiple changes.</a:t>
            </a:r>
          </a:p>
          <a:p>
            <a:pPr lvl="1"/>
            <a:r>
              <a:rPr lang="en-US" sz="1900"/>
              <a:t>These changes must all be completed successfully, or the group must fail.</a:t>
            </a:r>
          </a:p>
          <a:p>
            <a:pPr lvl="1"/>
            <a:r>
              <a:rPr lang="en-US" sz="1900"/>
              <a:t>Protection for hardware and communication failures.</a:t>
            </a:r>
          </a:p>
          <a:p>
            <a:pPr lvl="1"/>
            <a:r>
              <a:rPr lang="en-US" sz="1900"/>
              <a:t>Example:  bank customer transfers money from savings account to checking account.</a:t>
            </a:r>
          </a:p>
          <a:p>
            <a:pPr lvl="2"/>
            <a:r>
              <a:rPr lang="en-US" sz="1900"/>
              <a:t>Decrease savings balance</a:t>
            </a:r>
          </a:p>
          <a:p>
            <a:pPr lvl="2"/>
            <a:r>
              <a:rPr lang="en-US" sz="1900"/>
              <a:t>Increase checking balance</a:t>
            </a:r>
          </a:p>
          <a:p>
            <a:pPr lvl="2"/>
            <a:r>
              <a:rPr lang="en-US" sz="1900"/>
              <a:t>Problem if one transaction and machine crashes.</a:t>
            </a:r>
          </a:p>
          <a:p>
            <a:r>
              <a:rPr lang="en-US" sz="1900"/>
              <a:t>Possibly:  give users a chance to reverse/undo a transaction.</a:t>
            </a:r>
          </a:p>
          <a:p>
            <a:r>
              <a:rPr lang="en-US" sz="1900"/>
              <a:t>Performance gain by executing transactions as a block.</a:t>
            </a:r>
          </a:p>
        </p:txBody>
      </p:sp>
      <p:sp>
        <p:nvSpPr>
          <p:cNvPr id="1081348" name="Rectangle 4"/>
          <p:cNvSpPr>
            <a:spLocks noChangeArrowheads="1"/>
          </p:cNvSpPr>
          <p:nvPr/>
        </p:nvSpPr>
        <p:spPr bwMode="auto">
          <a:xfrm>
            <a:off x="5568950" y="1301750"/>
            <a:ext cx="2120900" cy="1206500"/>
          </a:xfrm>
          <a:prstGeom prst="rect">
            <a:avLst/>
          </a:prstGeom>
          <a:solidFill>
            <a:schemeClr val="accent1"/>
          </a:solidFill>
          <a:ln w="12700">
            <a:solidFill>
              <a:schemeClr val="tx1"/>
            </a:solidFill>
            <a:miter lim="800000"/>
            <a:headEnd/>
            <a:tailEnd/>
          </a:ln>
          <a:effectLst/>
        </p:spPr>
        <p:txBody>
          <a:bodyPr wrap="none" lIns="92075" tIns="46038" rIns="92075" bIns="46038"/>
          <a:lstStyle/>
          <a:p>
            <a:pPr algn="l"/>
            <a:r>
              <a:rPr lang="en-US" sz="1800">
                <a:solidFill>
                  <a:schemeClr val="folHlink"/>
                </a:solidFill>
              </a:rPr>
              <a:t>Savings Accounts</a:t>
            </a:r>
          </a:p>
          <a:p>
            <a:pPr algn="l"/>
            <a:endParaRPr lang="en-US" sz="1800" b="0">
              <a:solidFill>
                <a:schemeClr val="folHlink"/>
              </a:solidFill>
            </a:endParaRPr>
          </a:p>
          <a:p>
            <a:pPr algn="l"/>
            <a:r>
              <a:rPr lang="en-US" sz="1800" b="0">
                <a:solidFill>
                  <a:schemeClr val="folHlink"/>
                </a:solidFill>
              </a:rPr>
              <a:t>Inez:	5340.92</a:t>
            </a:r>
          </a:p>
          <a:p>
            <a:pPr algn="l"/>
            <a:r>
              <a:rPr lang="en-US" sz="1800" b="0">
                <a:solidFill>
                  <a:schemeClr val="folHlink"/>
                </a:solidFill>
              </a:rPr>
              <a:t>	4340.92</a:t>
            </a:r>
          </a:p>
        </p:txBody>
      </p:sp>
      <p:sp>
        <p:nvSpPr>
          <p:cNvPr id="1081349" name="Rectangle 5"/>
          <p:cNvSpPr>
            <a:spLocks noChangeArrowheads="1"/>
          </p:cNvSpPr>
          <p:nvPr/>
        </p:nvSpPr>
        <p:spPr bwMode="auto">
          <a:xfrm>
            <a:off x="6711950" y="2901950"/>
            <a:ext cx="2273300" cy="1358900"/>
          </a:xfrm>
          <a:prstGeom prst="rect">
            <a:avLst/>
          </a:prstGeom>
          <a:solidFill>
            <a:srgbClr val="CCFFCC"/>
          </a:solidFill>
          <a:ln w="12700">
            <a:solidFill>
              <a:schemeClr val="tx1"/>
            </a:solidFill>
            <a:miter lim="800000"/>
            <a:headEnd/>
            <a:tailEnd/>
          </a:ln>
          <a:effectLst/>
        </p:spPr>
        <p:txBody>
          <a:bodyPr wrap="none" lIns="92075" tIns="46038" rIns="92075" bIns="46038"/>
          <a:lstStyle/>
          <a:p>
            <a:pPr algn="l"/>
            <a:r>
              <a:rPr lang="en-US" sz="1800">
                <a:solidFill>
                  <a:schemeClr val="folHlink"/>
                </a:solidFill>
              </a:rPr>
              <a:t>Checking Accounts</a:t>
            </a:r>
          </a:p>
          <a:p>
            <a:pPr algn="l"/>
            <a:endParaRPr lang="en-US" sz="1800" b="0">
              <a:solidFill>
                <a:schemeClr val="folHlink"/>
              </a:solidFill>
            </a:endParaRPr>
          </a:p>
          <a:p>
            <a:pPr algn="l"/>
            <a:r>
              <a:rPr lang="en-US" sz="1800" b="0">
                <a:solidFill>
                  <a:schemeClr val="folHlink"/>
                </a:solidFill>
              </a:rPr>
              <a:t>Inez:	1424.27</a:t>
            </a:r>
          </a:p>
        </p:txBody>
      </p:sp>
      <p:sp>
        <p:nvSpPr>
          <p:cNvPr id="1081350" name="Rectangle 6"/>
          <p:cNvSpPr>
            <a:spLocks noChangeArrowheads="1"/>
          </p:cNvSpPr>
          <p:nvPr/>
        </p:nvSpPr>
        <p:spPr bwMode="auto">
          <a:xfrm>
            <a:off x="5416550" y="4349750"/>
            <a:ext cx="3568700" cy="1511300"/>
          </a:xfrm>
          <a:prstGeom prst="rect">
            <a:avLst/>
          </a:prstGeom>
          <a:solidFill>
            <a:srgbClr val="FFCCFF"/>
          </a:solidFill>
          <a:ln w="12700">
            <a:solidFill>
              <a:schemeClr val="tx1"/>
            </a:solidFill>
            <a:miter lim="800000"/>
            <a:headEnd/>
            <a:tailEnd/>
          </a:ln>
          <a:effectLst/>
        </p:spPr>
        <p:txBody>
          <a:bodyPr wrap="none" lIns="92075" tIns="46038" rIns="92075" bIns="46038"/>
          <a:lstStyle/>
          <a:p>
            <a:pPr algn="l"/>
            <a:r>
              <a:rPr lang="en-US" sz="1800">
                <a:solidFill>
                  <a:srgbClr val="0000FF"/>
                </a:solidFill>
              </a:rPr>
              <a:t>	Transaction</a:t>
            </a:r>
          </a:p>
          <a:p>
            <a:pPr algn="l"/>
            <a:r>
              <a:rPr lang="en-US" sz="1800" b="0">
                <a:solidFill>
                  <a:srgbClr val="0000FF"/>
                </a:solidFill>
              </a:rPr>
              <a:t>1.  Subtract $1000 from savings.</a:t>
            </a:r>
          </a:p>
          <a:p>
            <a:pPr algn="l"/>
            <a:r>
              <a:rPr lang="en-US" sz="1800" b="0">
                <a:solidFill>
                  <a:srgbClr val="0000FF"/>
                </a:solidFill>
              </a:rPr>
              <a:t>	</a:t>
            </a:r>
            <a:r>
              <a:rPr lang="en-US" sz="1800" b="0" i="1">
                <a:solidFill>
                  <a:schemeClr val="tx2"/>
                </a:solidFill>
              </a:rPr>
              <a:t>(machine crashes)</a:t>
            </a:r>
            <a:endParaRPr lang="en-US" sz="1800" b="0">
              <a:solidFill>
                <a:srgbClr val="0000FF"/>
              </a:solidFill>
            </a:endParaRPr>
          </a:p>
          <a:p>
            <a:pPr algn="l"/>
            <a:r>
              <a:rPr lang="en-US" sz="1800" b="0">
                <a:solidFill>
                  <a:srgbClr val="0000FF"/>
                </a:solidFill>
              </a:rPr>
              <a:t>2.  Add $1000 to Checking.</a:t>
            </a:r>
          </a:p>
          <a:p>
            <a:pPr algn="l"/>
            <a:r>
              <a:rPr lang="en-US" sz="1800" b="0">
                <a:solidFill>
                  <a:srgbClr val="0000FF"/>
                </a:solidFill>
              </a:rPr>
              <a:t>	</a:t>
            </a:r>
            <a:r>
              <a:rPr lang="en-US" sz="1800" b="0" i="1">
                <a:solidFill>
                  <a:schemeClr val="tx2"/>
                </a:solidFill>
              </a:rPr>
              <a:t>(money disappears)</a:t>
            </a:r>
          </a:p>
        </p:txBody>
      </p:sp>
      <p:sp>
        <p:nvSpPr>
          <p:cNvPr id="1081351" name="Arc 7"/>
          <p:cNvSpPr>
            <a:spLocks/>
          </p:cNvSpPr>
          <p:nvPr/>
        </p:nvSpPr>
        <p:spPr bwMode="auto">
          <a:xfrm>
            <a:off x="6402388" y="2209800"/>
            <a:ext cx="990600" cy="1295400"/>
          </a:xfrm>
          <a:custGeom>
            <a:avLst/>
            <a:gdLst>
              <a:gd name="G0" fmla="+- 21600 0 0"/>
              <a:gd name="G1" fmla="+- 0 0 0"/>
              <a:gd name="G2" fmla="+- 21600 0 0"/>
              <a:gd name="T0" fmla="*/ 21600 w 21600"/>
              <a:gd name="T1" fmla="*/ 21600 h 21600"/>
              <a:gd name="T2" fmla="*/ 0 w 21600"/>
              <a:gd name="T3" fmla="*/ 0 h 21600"/>
              <a:gd name="T4" fmla="*/ 21600 w 21600"/>
              <a:gd name="T5" fmla="*/ 0 h 21600"/>
            </a:gdLst>
            <a:ahLst/>
            <a:cxnLst>
              <a:cxn ang="0">
                <a:pos x="T0" y="T1"/>
              </a:cxn>
              <a:cxn ang="0">
                <a:pos x="T2" y="T3"/>
              </a:cxn>
              <a:cxn ang="0">
                <a:pos x="T4" y="T5"/>
              </a:cxn>
            </a:cxnLst>
            <a:rect l="0" t="0" r="r" b="b"/>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2700" cap="rnd">
            <a:solidFill>
              <a:schemeClr val="tx2"/>
            </a:solidFill>
            <a:round/>
            <a:headEnd type="stealth" w="med" len="lg"/>
            <a:tailEnd type="none" w="sm" len="sm"/>
          </a:ln>
          <a:effectLst/>
        </p:spPr>
        <p:txBody>
          <a:bodyPr wrap="none" anchor="ctr"/>
          <a:lstStyle/>
          <a:p>
            <a:endParaRPr lang="en-US"/>
          </a:p>
        </p:txBody>
      </p:sp>
      <p:sp>
        <p:nvSpPr>
          <p:cNvPr id="1081352" name="Rectangle 8"/>
          <p:cNvSpPr>
            <a:spLocks noChangeArrowheads="1"/>
          </p:cNvSpPr>
          <p:nvPr/>
        </p:nvSpPr>
        <p:spPr bwMode="auto">
          <a:xfrm>
            <a:off x="6461125" y="2490788"/>
            <a:ext cx="819150" cy="366712"/>
          </a:xfrm>
          <a:prstGeom prst="rect">
            <a:avLst/>
          </a:prstGeom>
          <a:noFill/>
          <a:ln w="9525">
            <a:noFill/>
            <a:miter lim="800000"/>
            <a:headEnd/>
            <a:tailEnd/>
          </a:ln>
          <a:effectLst/>
        </p:spPr>
        <p:txBody>
          <a:bodyPr wrap="none" lIns="92075" tIns="46038" rIns="92075" bIns="46038">
            <a:spAutoFit/>
          </a:bodyPr>
          <a:lstStyle/>
          <a:p>
            <a:pPr algn="l"/>
            <a:r>
              <a:rPr lang="en-US" sz="1800" b="0">
                <a:solidFill>
                  <a:schemeClr val="tx2"/>
                </a:solidFill>
              </a:rPr>
              <a:t>$1000</a:t>
            </a:r>
          </a:p>
        </p:txBody>
      </p:sp>
      <p:sp>
        <p:nvSpPr>
          <p:cNvPr id="1081353" name="Line 9"/>
          <p:cNvSpPr>
            <a:spLocks noChangeShapeType="1"/>
          </p:cNvSpPr>
          <p:nvPr/>
        </p:nvSpPr>
        <p:spPr bwMode="auto">
          <a:xfrm flipV="1">
            <a:off x="6400800" y="1905000"/>
            <a:ext cx="1143000" cy="152400"/>
          </a:xfrm>
          <a:prstGeom prst="line">
            <a:avLst/>
          </a:prstGeom>
          <a:noFill/>
          <a:ln w="12700">
            <a:solidFill>
              <a:schemeClr val="tx2"/>
            </a:solidFill>
            <a:round/>
            <a:headEnd type="none" w="sm" len="sm"/>
            <a:tailEnd type="none" w="sm" len="sm"/>
          </a:ln>
          <a:effectLst/>
        </p:spPr>
        <p:txBody>
          <a:bodyPr wrap="none" anchor="ctr"/>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3394" name="Rectangle 2"/>
          <p:cNvSpPr>
            <a:spLocks noGrp="1" noChangeArrowheads="1"/>
          </p:cNvSpPr>
          <p:nvPr>
            <p:ph type="title"/>
          </p:nvPr>
        </p:nvSpPr>
        <p:spPr/>
        <p:txBody>
          <a:bodyPr/>
          <a:lstStyle/>
          <a:p>
            <a:r>
              <a:rPr lang="en-US"/>
              <a:t>Transaction Steps</a:t>
            </a:r>
          </a:p>
        </p:txBody>
      </p:sp>
      <p:graphicFrame>
        <p:nvGraphicFramePr>
          <p:cNvPr id="1083395" name="Group 3"/>
          <p:cNvGraphicFramePr>
            <a:graphicFrameLocks noGrp="1"/>
          </p:cNvGraphicFramePr>
          <p:nvPr>
            <p:ph idx="1"/>
          </p:nvPr>
        </p:nvGraphicFramePr>
        <p:xfrm>
          <a:off x="990600" y="1676400"/>
          <a:ext cx="7023100" cy="2598738"/>
        </p:xfrm>
        <a:graphic>
          <a:graphicData uri="http://schemas.openxmlformats.org/drawingml/2006/table">
            <a:tbl>
              <a:tblPr/>
              <a:tblGrid>
                <a:gridCol w="2489200">
                  <a:extLst>
                    <a:ext uri="{9D8B030D-6E8A-4147-A177-3AD203B41FA5}">
                      <a16:colId xmlns:a16="http://schemas.microsoft.com/office/drawing/2014/main" val="20000"/>
                    </a:ext>
                  </a:extLst>
                </a:gridCol>
                <a:gridCol w="2336800">
                  <a:extLst>
                    <a:ext uri="{9D8B030D-6E8A-4147-A177-3AD203B41FA5}">
                      <a16:colId xmlns:a16="http://schemas.microsoft.com/office/drawing/2014/main" val="20001"/>
                    </a:ext>
                  </a:extLst>
                </a:gridCol>
                <a:gridCol w="2197100">
                  <a:extLst>
                    <a:ext uri="{9D8B030D-6E8A-4147-A177-3AD203B41FA5}">
                      <a16:colId xmlns:a16="http://schemas.microsoft.com/office/drawing/2014/main" val="20002"/>
                    </a:ext>
                  </a:extLst>
                </a:gridCol>
              </a:tblGrid>
              <a:tr h="371475">
                <a:tc>
                  <a:txBody>
                    <a:bodyPr/>
                    <a:lstStyle/>
                    <a:p>
                      <a:pPr marL="285750" marR="0" lvl="0" indent="-285750" algn="ctr" defTabSz="914400" rtl="0" eaLnBrk="0" fontAlgn="base" latinLnBrk="0" hangingPunct="0">
                        <a:lnSpc>
                          <a:spcPct val="9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charset="0"/>
                          <a:ea typeface="Times New Roman" pitchFamily="18" charset="0"/>
                          <a:cs typeface="Arial" charset="0"/>
                        </a:rPr>
                        <a:t>Steps</a:t>
                      </a:r>
                      <a:endParaRPr kumimoji="0" lang="en-US" sz="1800" b="1" i="0" u="none" strike="noStrike" cap="none" normalizeH="0" baseline="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285750" marR="0" lvl="0" indent="-285750" algn="ctr" defTabSz="914400" rtl="0" eaLnBrk="0" fontAlgn="base" latinLnBrk="0" hangingPunct="0">
                        <a:lnSpc>
                          <a:spcPct val="9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charset="0"/>
                          <a:ea typeface="Times New Roman" pitchFamily="18" charset="0"/>
                          <a:cs typeface="Arial" charset="0"/>
                        </a:rPr>
                        <a:t>Savings Balance</a:t>
                      </a:r>
                      <a:endParaRPr kumimoji="0" lang="en-US" sz="1800" b="1" i="0" u="none" strike="noStrike" cap="none" normalizeH="0" baseline="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285750" marR="0" lvl="0" indent="-285750" algn="ctr" defTabSz="914400" rtl="0" eaLnBrk="0" fontAlgn="base" latinLnBrk="0" hangingPunct="0">
                        <a:lnSpc>
                          <a:spcPct val="9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charset="0"/>
                          <a:ea typeface="Times New Roman" pitchFamily="18" charset="0"/>
                          <a:cs typeface="Arial" charset="0"/>
                        </a:rPr>
                        <a:t>Checking Balance</a:t>
                      </a:r>
                      <a:endParaRPr kumimoji="0" lang="en-US" sz="1800" b="1" i="0" u="none" strike="noStrike" cap="none" normalizeH="0" baseline="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0"/>
                  </a:ext>
                </a:extLst>
              </a:tr>
              <a:tr h="371475">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charset="0"/>
                          <a:ea typeface="Times New Roman" pitchFamily="18" charset="0"/>
                          <a:cs typeface="Arial" charset="0"/>
                        </a:rPr>
                        <a:t>0. Start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charset="0"/>
                          <a:ea typeface="Times New Roman" pitchFamily="18" charset="0"/>
                          <a:cs typeface="Arial" charset="0"/>
                        </a:rPr>
                        <a:t>5,340.92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charset="0"/>
                          <a:ea typeface="Times New Roman" pitchFamily="18" charset="0"/>
                          <a:cs typeface="Arial" charset="0"/>
                        </a:rPr>
                        <a:t>1,424.27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71475">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charset="0"/>
                          <a:ea typeface="Times New Roman" pitchFamily="18" charset="0"/>
                          <a:cs typeface="Arial" charset="0"/>
                        </a:rPr>
                        <a:t>1. Subtract 1,000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charset="0"/>
                          <a:ea typeface="Times New Roman" pitchFamily="18" charset="0"/>
                          <a:cs typeface="Arial" charset="0"/>
                        </a:rPr>
                        <a:t>4,340.92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charset="0"/>
                          <a:ea typeface="Times New Roman" pitchFamily="18" charset="0"/>
                          <a:cs typeface="Arial" charset="0"/>
                        </a:rPr>
                        <a:t>1,424.27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9888">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charset="0"/>
                          <a:ea typeface="Times New Roman" pitchFamily="18" charset="0"/>
                          <a:cs typeface="Arial" charset="0"/>
                        </a:rPr>
                        <a:t>2. Add 1,000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charset="0"/>
                          <a:ea typeface="Times New Roman" pitchFamily="18" charset="0"/>
                          <a:cs typeface="Arial" charset="0"/>
                        </a:rPr>
                        <a:t>4,340.92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charset="0"/>
                          <a:ea typeface="Times New Roman" pitchFamily="18" charset="0"/>
                          <a:cs typeface="Arial" charset="0"/>
                        </a:rPr>
                        <a:t>2,424.27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71475">
                <a:tc gridSpan="3">
                  <a:txBody>
                    <a:bodyPr/>
                    <a:lstStyle/>
                    <a:p>
                      <a:pPr marL="285750" marR="0" lvl="0" indent="-285750" algn="ctr" defTabSz="914400" rtl="0" eaLnBrk="0" fontAlgn="base" latinLnBrk="0" hangingPunct="0">
                        <a:lnSpc>
                          <a:spcPct val="9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charset="0"/>
                          <a:ea typeface="Times New Roman" pitchFamily="18" charset="0"/>
                          <a:cs typeface="Arial" charset="0"/>
                        </a:rPr>
                        <a:t>Problem arises if transaction is not completed</a:t>
                      </a:r>
                      <a:endParaRPr kumimoji="0" lang="en-US" sz="1800" b="1" i="0" u="none" strike="noStrike" cap="none" normalizeH="0" baseline="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4"/>
                  </a:ext>
                </a:extLst>
              </a:tr>
              <a:tr h="371475">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charset="0"/>
                          <a:ea typeface="Times New Roman" pitchFamily="18" charset="0"/>
                          <a:cs typeface="Arial" charset="0"/>
                        </a:rPr>
                        <a:t>1. Subtract 1,000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charset="0"/>
                          <a:ea typeface="Times New Roman" pitchFamily="18" charset="0"/>
                          <a:cs typeface="Arial" charset="0"/>
                        </a:rPr>
                        <a:t>4,340.92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charset="0"/>
                          <a:ea typeface="Times New Roman" pitchFamily="18" charset="0"/>
                          <a:cs typeface="Arial" charset="0"/>
                        </a:rPr>
                        <a:t>1,424.27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71475">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FF0000"/>
                          </a:solidFill>
                          <a:effectLst/>
                          <a:latin typeface="Arial" charset="0"/>
                          <a:ea typeface="Times New Roman" pitchFamily="18" charset="0"/>
                          <a:cs typeface="Arial" charset="0"/>
                        </a:rPr>
                        <a:t>2. Machine crashes</a:t>
                      </a:r>
                      <a:endParaRPr kumimoji="0" lang="en-US" sz="1800" b="1" i="0" u="none" strike="noStrike" cap="none" normalizeH="0" baseline="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endParaRPr kumimoji="0" lang="en-US" sz="18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FF0000"/>
                          </a:solidFill>
                          <a:effectLst/>
                          <a:latin typeface="Arial" charset="0"/>
                          <a:ea typeface="Times New Roman" pitchFamily="18" charset="0"/>
                          <a:cs typeface="Arial" charset="0"/>
                        </a:rPr>
                        <a:t>1,000 is gone</a:t>
                      </a:r>
                      <a:endParaRPr kumimoji="0" lang="en-US" sz="1800" b="1" i="0" u="none" strike="noStrike" cap="none" normalizeH="0" baseline="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42" name="Rectangle 2"/>
          <p:cNvSpPr>
            <a:spLocks noGrp="1" noChangeArrowheads="1"/>
          </p:cNvSpPr>
          <p:nvPr>
            <p:ph type="title"/>
          </p:nvPr>
        </p:nvSpPr>
        <p:spPr>
          <a:noFill/>
          <a:ln/>
        </p:spPr>
        <p:txBody>
          <a:bodyPr lIns="92075" tIns="46038" rIns="92075" bIns="46038"/>
          <a:lstStyle/>
          <a:p>
            <a:r>
              <a:rPr lang="en-US"/>
              <a:t>Defining Transactions</a:t>
            </a:r>
          </a:p>
        </p:txBody>
      </p:sp>
      <p:sp>
        <p:nvSpPr>
          <p:cNvPr id="1085443" name="Rectangle 3"/>
          <p:cNvSpPr>
            <a:spLocks noGrp="1" noChangeArrowheads="1"/>
          </p:cNvSpPr>
          <p:nvPr>
            <p:ph type="body" sz="half" idx="1"/>
          </p:nvPr>
        </p:nvSpPr>
        <p:spPr>
          <a:xfrm>
            <a:off x="1143000" y="1447800"/>
            <a:ext cx="7239000" cy="4572000"/>
          </a:xfrm>
          <a:noFill/>
          <a:ln/>
        </p:spPr>
        <p:txBody>
          <a:bodyPr lIns="92075" tIns="46038" rIns="92075" bIns="46038"/>
          <a:lstStyle/>
          <a:p>
            <a:r>
              <a:rPr lang="en-US" sz="2400"/>
              <a:t>The computer needs to be told which changes must be grouped into a transaction.</a:t>
            </a:r>
          </a:p>
          <a:p>
            <a:pPr lvl="1"/>
            <a:r>
              <a:rPr lang="en-US"/>
              <a:t>Turn on transaction processing.</a:t>
            </a:r>
          </a:p>
          <a:p>
            <a:pPr lvl="1"/>
            <a:r>
              <a:rPr lang="en-US"/>
              <a:t>Signify a transaction start.</a:t>
            </a:r>
          </a:p>
          <a:p>
            <a:pPr lvl="1"/>
            <a:r>
              <a:rPr lang="en-US"/>
              <a:t>Signify the end.</a:t>
            </a:r>
          </a:p>
          <a:p>
            <a:pPr lvl="2"/>
            <a:r>
              <a:rPr lang="en-US" sz="2400"/>
              <a:t>Success:  save all changes</a:t>
            </a:r>
          </a:p>
          <a:p>
            <a:pPr lvl="2"/>
            <a:r>
              <a:rPr lang="en-US" sz="2400"/>
              <a:t>Failure:  cancel all changes</a:t>
            </a:r>
          </a:p>
          <a:p>
            <a:r>
              <a:rPr lang="en-US" sz="2400"/>
              <a:t>Must be set in module code</a:t>
            </a:r>
          </a:p>
          <a:p>
            <a:pPr lvl="1"/>
            <a:r>
              <a:rPr lang="en-US"/>
              <a:t>Commit</a:t>
            </a:r>
          </a:p>
          <a:p>
            <a:pPr lvl="1"/>
            <a:r>
              <a:rPr lang="en-US"/>
              <a:t>Rollback</a:t>
            </a:r>
            <a:endParaRPr lang="en-US">
              <a:solidFill>
                <a:schemeClr val="tx2"/>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7490" name="Rectangle 2"/>
          <p:cNvSpPr>
            <a:spLocks noGrp="1" noChangeArrowheads="1"/>
          </p:cNvSpPr>
          <p:nvPr>
            <p:ph type="title"/>
          </p:nvPr>
        </p:nvSpPr>
        <p:spPr>
          <a:xfrm>
            <a:off x="990600" y="152400"/>
            <a:ext cx="7162800" cy="838200"/>
          </a:xfrm>
        </p:spPr>
        <p:txBody>
          <a:bodyPr/>
          <a:lstStyle/>
          <a:p>
            <a:r>
              <a:rPr lang="en-US"/>
              <a:t>SQL Transaction Code</a:t>
            </a:r>
          </a:p>
        </p:txBody>
      </p:sp>
      <p:sp>
        <p:nvSpPr>
          <p:cNvPr id="1087491" name="Text Box 3"/>
          <p:cNvSpPr txBox="1">
            <a:spLocks noChangeArrowheads="1"/>
          </p:cNvSpPr>
          <p:nvPr/>
        </p:nvSpPr>
        <p:spPr bwMode="auto">
          <a:xfrm>
            <a:off x="1219200" y="898525"/>
            <a:ext cx="7696200" cy="5959475"/>
          </a:xfrm>
          <a:prstGeom prst="rect">
            <a:avLst/>
          </a:prstGeom>
          <a:noFill/>
          <a:ln w="12700">
            <a:noFill/>
            <a:miter lim="800000"/>
            <a:headEnd type="none" w="sm" len="sm"/>
            <a:tailEnd type="none" w="sm" len="sm"/>
          </a:ln>
          <a:effectLst/>
        </p:spPr>
        <p:txBody>
          <a:bodyPr>
            <a:spAutoFit/>
          </a:bodyPr>
          <a:lstStyle/>
          <a:p>
            <a:pPr algn="l"/>
            <a:r>
              <a:rPr lang="en-US" sz="1600" b="0"/>
              <a:t>CREATE FUNCTION TransferMoney(Amount Currency, AccountFrom Number,</a:t>
            </a:r>
          </a:p>
          <a:p>
            <a:pPr algn="l"/>
            <a:r>
              <a:rPr lang="en-US" sz="1600" b="0"/>
              <a:t>		AccountTo Number) RETURNS NUMBER</a:t>
            </a:r>
          </a:p>
          <a:p>
            <a:pPr algn="l"/>
            <a:r>
              <a:rPr lang="en-US" sz="1600" b="0"/>
              <a:t>curBalance Currency;</a:t>
            </a:r>
          </a:p>
          <a:p>
            <a:pPr algn="l"/>
            <a:r>
              <a:rPr lang="en-US" sz="1600" b="0"/>
              <a:t>BEGIN</a:t>
            </a:r>
          </a:p>
          <a:p>
            <a:pPr algn="l"/>
            <a:r>
              <a:rPr lang="en-US" sz="1600" b="0"/>
              <a:t>	DECLARE HANDLER FOR SQLEXCEPTION</a:t>
            </a:r>
          </a:p>
          <a:p>
            <a:pPr algn="l"/>
            <a:r>
              <a:rPr lang="en-US" sz="1600" b="0"/>
              <a:t>	BEGIN</a:t>
            </a:r>
          </a:p>
          <a:p>
            <a:pPr algn="l"/>
            <a:r>
              <a:rPr lang="en-US" sz="1600" b="0"/>
              <a:t>		</a:t>
            </a:r>
            <a:r>
              <a:rPr lang="en-US" sz="1600" b="0">
                <a:solidFill>
                  <a:schemeClr val="tx2"/>
                </a:solidFill>
              </a:rPr>
              <a:t>ROLLBACK</a:t>
            </a:r>
            <a:r>
              <a:rPr lang="en-US" sz="1600" b="0"/>
              <a:t>;</a:t>
            </a:r>
          </a:p>
          <a:p>
            <a:pPr algn="l"/>
            <a:r>
              <a:rPr lang="en-US" sz="1600" b="0"/>
              <a:t>		Return -2;		-- flag for completion error</a:t>
            </a:r>
          </a:p>
          <a:p>
            <a:pPr algn="l"/>
            <a:r>
              <a:rPr lang="en-US" sz="1600" b="0"/>
              <a:t>	END;</a:t>
            </a:r>
          </a:p>
          <a:p>
            <a:pPr algn="l"/>
            <a:r>
              <a:rPr lang="en-US" sz="1600" b="0"/>
              <a:t>	</a:t>
            </a:r>
            <a:r>
              <a:rPr lang="en-US" sz="1600" b="0">
                <a:solidFill>
                  <a:schemeClr val="tx2"/>
                </a:solidFill>
              </a:rPr>
              <a:t>START TRANSACTION</a:t>
            </a:r>
            <a:r>
              <a:rPr lang="en-US" sz="1600" b="0"/>
              <a:t>;	-- optional</a:t>
            </a:r>
          </a:p>
          <a:p>
            <a:pPr algn="l"/>
            <a:r>
              <a:rPr lang="en-US" sz="1600" b="0"/>
              <a:t>	SELECT CurrentBalance INTO curBalance </a:t>
            </a:r>
          </a:p>
          <a:p>
            <a:pPr algn="l"/>
            <a:r>
              <a:rPr lang="en-US" sz="1600" b="0"/>
              <a:t>	FROM Accounts WHERE (AccountID = AccountFrom);</a:t>
            </a:r>
          </a:p>
          <a:p>
            <a:pPr algn="l"/>
            <a:r>
              <a:rPr lang="en-US" sz="1600" b="0"/>
              <a:t>	IF (curBalance &lt; Amount) THEN</a:t>
            </a:r>
          </a:p>
          <a:p>
            <a:pPr algn="l"/>
            <a:r>
              <a:rPr lang="en-US" sz="1600" b="0"/>
              <a:t>		RETURN -1;	-- flag for insufficient funds</a:t>
            </a:r>
          </a:p>
          <a:p>
            <a:pPr algn="l"/>
            <a:r>
              <a:rPr lang="en-US" sz="1600" b="0"/>
              <a:t>	END IF</a:t>
            </a:r>
          </a:p>
          <a:p>
            <a:pPr algn="l"/>
            <a:r>
              <a:rPr lang="en-US" sz="1600" b="0"/>
              <a:t>	UPDATE Accounts </a:t>
            </a:r>
          </a:p>
          <a:p>
            <a:pPr algn="l"/>
            <a:r>
              <a:rPr lang="en-US" sz="1600" b="0"/>
              <a:t>	SET CurrentBalance = CurrentBalance – Amount</a:t>
            </a:r>
          </a:p>
          <a:p>
            <a:pPr algn="l"/>
            <a:r>
              <a:rPr lang="en-US" sz="1600" b="0"/>
              <a:t>	WHERE AccountID = AccountFrom;</a:t>
            </a:r>
          </a:p>
          <a:p>
            <a:pPr algn="l"/>
            <a:r>
              <a:rPr lang="en-US" sz="1600" b="0"/>
              <a:t>	UPDATE Accounts</a:t>
            </a:r>
          </a:p>
          <a:p>
            <a:pPr algn="l"/>
            <a:r>
              <a:rPr lang="en-US" sz="1600" b="0"/>
              <a:t>	SET CurrentBalance = CurrentBalance + Amount</a:t>
            </a:r>
          </a:p>
          <a:p>
            <a:pPr algn="l"/>
            <a:r>
              <a:rPr lang="en-US" sz="1600" b="0"/>
              <a:t>	WHERE AccountID = AccountTo;</a:t>
            </a:r>
          </a:p>
          <a:p>
            <a:pPr algn="l"/>
            <a:r>
              <a:rPr lang="en-US" sz="1600" b="0"/>
              <a:t>	</a:t>
            </a:r>
            <a:r>
              <a:rPr lang="en-US" sz="1600" b="0">
                <a:solidFill>
                  <a:schemeClr val="tx2"/>
                </a:solidFill>
              </a:rPr>
              <a:t>COMMIT</a:t>
            </a:r>
            <a:r>
              <a:rPr lang="en-US" sz="1600" b="0"/>
              <a:t>;</a:t>
            </a:r>
          </a:p>
          <a:p>
            <a:pPr algn="l"/>
            <a:r>
              <a:rPr lang="en-US" sz="1600" b="0"/>
              <a:t>	RETURN 0;		-- flag for success</a:t>
            </a:r>
          </a:p>
          <a:p>
            <a:pPr algn="l"/>
            <a:r>
              <a:rPr lang="en-US" sz="1600" b="0"/>
              <a:t>END;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9538" name="Rectangle 2"/>
          <p:cNvSpPr>
            <a:spLocks noGrp="1" noChangeArrowheads="1"/>
          </p:cNvSpPr>
          <p:nvPr>
            <p:ph type="title"/>
          </p:nvPr>
        </p:nvSpPr>
        <p:spPr/>
        <p:txBody>
          <a:bodyPr/>
          <a:lstStyle/>
          <a:p>
            <a:r>
              <a:rPr lang="en-US"/>
              <a:t>SAVEPOINT</a:t>
            </a:r>
          </a:p>
        </p:txBody>
      </p:sp>
      <p:sp>
        <p:nvSpPr>
          <p:cNvPr id="1089539" name="Text Box 3"/>
          <p:cNvSpPr txBox="1">
            <a:spLocks noChangeArrowheads="1"/>
          </p:cNvSpPr>
          <p:nvPr/>
        </p:nvSpPr>
        <p:spPr bwMode="auto">
          <a:xfrm>
            <a:off x="1600200" y="3048000"/>
            <a:ext cx="5943600" cy="2838450"/>
          </a:xfrm>
          <a:prstGeom prst="rect">
            <a:avLst/>
          </a:prstGeom>
          <a:noFill/>
          <a:ln w="12700" algn="ctr">
            <a:noFill/>
            <a:miter lim="800000"/>
            <a:headEnd type="none" w="sm" len="sm"/>
            <a:tailEnd type="none" w="med" len="sm"/>
          </a:ln>
          <a:effectLst/>
        </p:spPr>
        <p:txBody>
          <a:bodyPr>
            <a:spAutoFit/>
          </a:bodyPr>
          <a:lstStyle/>
          <a:p>
            <a:pPr algn="l"/>
            <a:r>
              <a:rPr lang="en-US" sz="1800" b="0"/>
              <a:t>START TRANSACTION;</a:t>
            </a:r>
          </a:p>
          <a:p>
            <a:pPr algn="l"/>
            <a:r>
              <a:rPr lang="en-US" sz="1800" b="0"/>
              <a:t>SELECT …</a:t>
            </a:r>
          </a:p>
          <a:p>
            <a:pPr algn="l"/>
            <a:r>
              <a:rPr lang="en-US" sz="1800" b="0"/>
              <a:t>UPDATE …</a:t>
            </a:r>
          </a:p>
          <a:p>
            <a:pPr algn="l"/>
            <a:r>
              <a:rPr lang="en-US" sz="1800" b="0"/>
              <a:t>SAVEPOINT StartOptional;</a:t>
            </a:r>
          </a:p>
          <a:p>
            <a:pPr algn="l"/>
            <a:r>
              <a:rPr lang="en-US" sz="1800" b="0"/>
              <a:t>UPDATE …</a:t>
            </a:r>
          </a:p>
          <a:p>
            <a:pPr algn="l"/>
            <a:r>
              <a:rPr lang="en-US" sz="1800" b="0"/>
              <a:t>UPDATE …</a:t>
            </a:r>
          </a:p>
          <a:p>
            <a:pPr algn="l"/>
            <a:r>
              <a:rPr lang="en-US" sz="1800" b="0"/>
              <a:t>If error THEN</a:t>
            </a:r>
          </a:p>
          <a:p>
            <a:pPr algn="l"/>
            <a:r>
              <a:rPr lang="en-US" sz="1800" b="0"/>
              <a:t>	ROLLBACK TO SAVEPOINT StartOptional;</a:t>
            </a:r>
          </a:p>
          <a:p>
            <a:pPr algn="l"/>
            <a:r>
              <a:rPr lang="en-US" sz="1800" b="0"/>
              <a:t>END IF</a:t>
            </a:r>
          </a:p>
          <a:p>
            <a:pPr algn="l"/>
            <a:r>
              <a:rPr lang="en-US" sz="1800" b="0"/>
              <a:t>COMMIT;</a:t>
            </a:r>
          </a:p>
        </p:txBody>
      </p:sp>
      <p:sp>
        <p:nvSpPr>
          <p:cNvPr id="1089540" name="Line 4"/>
          <p:cNvSpPr>
            <a:spLocks noChangeShapeType="1"/>
          </p:cNvSpPr>
          <p:nvPr/>
        </p:nvSpPr>
        <p:spPr bwMode="auto">
          <a:xfrm>
            <a:off x="1828800" y="2111375"/>
            <a:ext cx="6400800" cy="0"/>
          </a:xfrm>
          <a:prstGeom prst="line">
            <a:avLst/>
          </a:prstGeom>
          <a:noFill/>
          <a:ln w="12700">
            <a:solidFill>
              <a:schemeClr val="tx1"/>
            </a:solidFill>
            <a:round/>
            <a:headEnd/>
            <a:tailEnd type="triangle" w="med" len="med"/>
          </a:ln>
          <a:effectLst/>
        </p:spPr>
        <p:txBody>
          <a:bodyPr>
            <a:spAutoFit/>
          </a:bodyPr>
          <a:lstStyle/>
          <a:p>
            <a:endParaRPr lang="en-US"/>
          </a:p>
        </p:txBody>
      </p:sp>
      <p:sp>
        <p:nvSpPr>
          <p:cNvPr id="1089541" name="Text Box 5"/>
          <p:cNvSpPr txBox="1">
            <a:spLocks noChangeArrowheads="1"/>
          </p:cNvSpPr>
          <p:nvPr/>
        </p:nvSpPr>
        <p:spPr bwMode="auto">
          <a:xfrm>
            <a:off x="8213725" y="2071688"/>
            <a:ext cx="615950" cy="366712"/>
          </a:xfrm>
          <a:prstGeom prst="rect">
            <a:avLst/>
          </a:prstGeom>
          <a:noFill/>
          <a:ln w="12700" algn="ctr">
            <a:noFill/>
            <a:miter lim="800000"/>
            <a:headEnd/>
            <a:tailEnd/>
          </a:ln>
          <a:effectLst/>
        </p:spPr>
        <p:txBody>
          <a:bodyPr wrap="none">
            <a:spAutoFit/>
          </a:bodyPr>
          <a:lstStyle/>
          <a:p>
            <a:pPr algn="l">
              <a:spcBef>
                <a:spcPct val="50000"/>
              </a:spcBef>
            </a:pPr>
            <a:r>
              <a:rPr lang="en-US" sz="1800" b="0"/>
              <a:t>time</a:t>
            </a:r>
          </a:p>
        </p:txBody>
      </p:sp>
      <p:sp>
        <p:nvSpPr>
          <p:cNvPr id="1089542" name="Line 6"/>
          <p:cNvSpPr>
            <a:spLocks noChangeShapeType="1"/>
          </p:cNvSpPr>
          <p:nvPr/>
        </p:nvSpPr>
        <p:spPr bwMode="auto">
          <a:xfrm>
            <a:off x="1828800" y="1901825"/>
            <a:ext cx="0" cy="457200"/>
          </a:xfrm>
          <a:prstGeom prst="line">
            <a:avLst/>
          </a:prstGeom>
          <a:noFill/>
          <a:ln w="12700">
            <a:solidFill>
              <a:schemeClr val="tx1"/>
            </a:solidFill>
            <a:round/>
            <a:headEnd/>
            <a:tailEnd/>
          </a:ln>
          <a:effectLst/>
        </p:spPr>
        <p:txBody>
          <a:bodyPr>
            <a:spAutoFit/>
          </a:bodyPr>
          <a:lstStyle/>
          <a:p>
            <a:endParaRPr lang="en-US"/>
          </a:p>
        </p:txBody>
      </p:sp>
      <p:sp>
        <p:nvSpPr>
          <p:cNvPr id="1089543" name="Text Box 7"/>
          <p:cNvSpPr txBox="1">
            <a:spLocks noChangeArrowheads="1"/>
          </p:cNvSpPr>
          <p:nvPr/>
        </p:nvSpPr>
        <p:spPr bwMode="auto">
          <a:xfrm>
            <a:off x="1504950" y="1441450"/>
            <a:ext cx="628650" cy="366713"/>
          </a:xfrm>
          <a:prstGeom prst="rect">
            <a:avLst/>
          </a:prstGeom>
          <a:noFill/>
          <a:ln w="12700" algn="ctr">
            <a:noFill/>
            <a:miter lim="800000"/>
            <a:headEnd/>
            <a:tailEnd/>
          </a:ln>
          <a:effectLst/>
        </p:spPr>
        <p:txBody>
          <a:bodyPr wrap="none">
            <a:spAutoFit/>
          </a:bodyPr>
          <a:lstStyle/>
          <a:p>
            <a:pPr algn="l">
              <a:spcBef>
                <a:spcPct val="50000"/>
              </a:spcBef>
            </a:pPr>
            <a:r>
              <a:rPr lang="en-US" sz="1800" b="0"/>
              <a:t>start</a:t>
            </a:r>
          </a:p>
        </p:txBody>
      </p:sp>
      <p:sp>
        <p:nvSpPr>
          <p:cNvPr id="1089544" name="Text Box 8"/>
          <p:cNvSpPr txBox="1">
            <a:spLocks noChangeArrowheads="1"/>
          </p:cNvSpPr>
          <p:nvPr/>
        </p:nvSpPr>
        <p:spPr bwMode="auto">
          <a:xfrm>
            <a:off x="2058988" y="1709738"/>
            <a:ext cx="2101850" cy="366712"/>
          </a:xfrm>
          <a:prstGeom prst="rect">
            <a:avLst/>
          </a:prstGeom>
          <a:noFill/>
          <a:ln w="12700" algn="ctr">
            <a:noFill/>
            <a:miter lim="800000"/>
            <a:headEnd/>
            <a:tailEnd/>
          </a:ln>
          <a:effectLst/>
        </p:spPr>
        <p:txBody>
          <a:bodyPr wrap="none">
            <a:spAutoFit/>
          </a:bodyPr>
          <a:lstStyle/>
          <a:p>
            <a:pPr algn="l">
              <a:spcBef>
                <a:spcPct val="50000"/>
              </a:spcBef>
            </a:pPr>
            <a:r>
              <a:rPr lang="en-US" sz="1800" b="0"/>
              <a:t>Required elements</a:t>
            </a:r>
          </a:p>
        </p:txBody>
      </p:sp>
      <p:sp>
        <p:nvSpPr>
          <p:cNvPr id="1089545" name="Line 9"/>
          <p:cNvSpPr>
            <a:spLocks noChangeShapeType="1"/>
          </p:cNvSpPr>
          <p:nvPr/>
        </p:nvSpPr>
        <p:spPr bwMode="auto">
          <a:xfrm>
            <a:off x="4419600" y="1901825"/>
            <a:ext cx="0" cy="457200"/>
          </a:xfrm>
          <a:prstGeom prst="line">
            <a:avLst/>
          </a:prstGeom>
          <a:noFill/>
          <a:ln w="12700">
            <a:solidFill>
              <a:schemeClr val="tx1"/>
            </a:solidFill>
            <a:round/>
            <a:headEnd/>
            <a:tailEnd/>
          </a:ln>
          <a:effectLst/>
        </p:spPr>
        <p:txBody>
          <a:bodyPr>
            <a:spAutoFit/>
          </a:bodyPr>
          <a:lstStyle/>
          <a:p>
            <a:endParaRPr lang="en-US"/>
          </a:p>
        </p:txBody>
      </p:sp>
      <p:sp>
        <p:nvSpPr>
          <p:cNvPr id="1089546" name="Text Box 10"/>
          <p:cNvSpPr txBox="1">
            <a:spLocks noChangeArrowheads="1"/>
          </p:cNvSpPr>
          <p:nvPr/>
        </p:nvSpPr>
        <p:spPr bwMode="auto">
          <a:xfrm>
            <a:off x="3810000" y="1066800"/>
            <a:ext cx="1517650" cy="641350"/>
          </a:xfrm>
          <a:prstGeom prst="rect">
            <a:avLst/>
          </a:prstGeom>
          <a:noFill/>
          <a:ln w="12700" algn="ctr">
            <a:noFill/>
            <a:miter lim="800000"/>
            <a:headEnd/>
            <a:tailEnd/>
          </a:ln>
          <a:effectLst/>
        </p:spPr>
        <p:txBody>
          <a:bodyPr wrap="none">
            <a:spAutoFit/>
          </a:bodyPr>
          <a:lstStyle/>
          <a:p>
            <a:pPr algn="l"/>
            <a:r>
              <a:rPr lang="en-US" sz="1800" b="0">
                <a:solidFill>
                  <a:schemeClr val="bg2"/>
                </a:solidFill>
              </a:rPr>
              <a:t>SAVEPOINT</a:t>
            </a:r>
          </a:p>
          <a:p>
            <a:pPr algn="l"/>
            <a:r>
              <a:rPr lang="en-US" sz="1800" b="0">
                <a:solidFill>
                  <a:schemeClr val="bg2"/>
                </a:solidFill>
              </a:rPr>
              <a:t>StartOptional</a:t>
            </a:r>
          </a:p>
        </p:txBody>
      </p:sp>
      <p:sp>
        <p:nvSpPr>
          <p:cNvPr id="1089547" name="Text Box 11"/>
          <p:cNvSpPr txBox="1">
            <a:spLocks noChangeArrowheads="1"/>
          </p:cNvSpPr>
          <p:nvPr/>
        </p:nvSpPr>
        <p:spPr bwMode="auto">
          <a:xfrm>
            <a:off x="4572000" y="1709738"/>
            <a:ext cx="1352550" cy="366712"/>
          </a:xfrm>
          <a:prstGeom prst="rect">
            <a:avLst/>
          </a:prstGeom>
          <a:noFill/>
          <a:ln w="12700" algn="ctr">
            <a:noFill/>
            <a:miter lim="800000"/>
            <a:headEnd/>
            <a:tailEnd/>
          </a:ln>
          <a:effectLst/>
        </p:spPr>
        <p:txBody>
          <a:bodyPr wrap="none">
            <a:spAutoFit/>
          </a:bodyPr>
          <a:lstStyle/>
          <a:p>
            <a:pPr algn="l">
              <a:spcBef>
                <a:spcPct val="50000"/>
              </a:spcBef>
            </a:pPr>
            <a:r>
              <a:rPr lang="en-US" sz="1800" b="0"/>
              <a:t>Risky steps</a:t>
            </a:r>
          </a:p>
        </p:txBody>
      </p:sp>
      <p:sp>
        <p:nvSpPr>
          <p:cNvPr id="1089548" name="Line 12"/>
          <p:cNvSpPr>
            <a:spLocks noChangeShapeType="1"/>
          </p:cNvSpPr>
          <p:nvPr/>
        </p:nvSpPr>
        <p:spPr bwMode="auto">
          <a:xfrm>
            <a:off x="6172200" y="1901825"/>
            <a:ext cx="0" cy="457200"/>
          </a:xfrm>
          <a:prstGeom prst="line">
            <a:avLst/>
          </a:prstGeom>
          <a:noFill/>
          <a:ln w="12700">
            <a:solidFill>
              <a:schemeClr val="tx1"/>
            </a:solidFill>
            <a:round/>
            <a:headEnd/>
            <a:tailEnd/>
          </a:ln>
          <a:effectLst/>
        </p:spPr>
        <p:txBody>
          <a:bodyPr>
            <a:spAutoFit/>
          </a:bodyPr>
          <a:lstStyle/>
          <a:p>
            <a:endParaRPr lang="en-US"/>
          </a:p>
        </p:txBody>
      </p:sp>
      <p:sp>
        <p:nvSpPr>
          <p:cNvPr id="1089549" name="Line 13"/>
          <p:cNvSpPr>
            <a:spLocks noChangeShapeType="1"/>
          </p:cNvSpPr>
          <p:nvPr/>
        </p:nvSpPr>
        <p:spPr bwMode="auto">
          <a:xfrm>
            <a:off x="7086600" y="1901825"/>
            <a:ext cx="0" cy="457200"/>
          </a:xfrm>
          <a:prstGeom prst="line">
            <a:avLst/>
          </a:prstGeom>
          <a:noFill/>
          <a:ln w="12700">
            <a:solidFill>
              <a:schemeClr val="tx1"/>
            </a:solidFill>
            <a:round/>
            <a:headEnd/>
            <a:tailEnd/>
          </a:ln>
          <a:effectLst/>
        </p:spPr>
        <p:txBody>
          <a:bodyPr>
            <a:spAutoFit/>
          </a:bodyPr>
          <a:lstStyle/>
          <a:p>
            <a:endParaRPr lang="en-US"/>
          </a:p>
        </p:txBody>
      </p:sp>
      <p:sp>
        <p:nvSpPr>
          <p:cNvPr id="1089550" name="Text Box 14"/>
          <p:cNvSpPr txBox="1">
            <a:spLocks noChangeArrowheads="1"/>
          </p:cNvSpPr>
          <p:nvPr/>
        </p:nvSpPr>
        <p:spPr bwMode="auto">
          <a:xfrm>
            <a:off x="6858000" y="1441450"/>
            <a:ext cx="920750" cy="366713"/>
          </a:xfrm>
          <a:prstGeom prst="rect">
            <a:avLst/>
          </a:prstGeom>
          <a:noFill/>
          <a:ln w="12700" algn="ctr">
            <a:noFill/>
            <a:miter lim="800000"/>
            <a:headEnd/>
            <a:tailEnd/>
          </a:ln>
          <a:effectLst/>
        </p:spPr>
        <p:txBody>
          <a:bodyPr wrap="none">
            <a:spAutoFit/>
          </a:bodyPr>
          <a:lstStyle/>
          <a:p>
            <a:pPr algn="l">
              <a:spcBef>
                <a:spcPct val="50000"/>
              </a:spcBef>
            </a:pPr>
            <a:r>
              <a:rPr lang="en-US" sz="1800" b="0"/>
              <a:t>commit</a:t>
            </a:r>
          </a:p>
        </p:txBody>
      </p:sp>
      <p:sp>
        <p:nvSpPr>
          <p:cNvPr id="1089551" name="Text Box 15"/>
          <p:cNvSpPr txBox="1">
            <a:spLocks noChangeArrowheads="1"/>
          </p:cNvSpPr>
          <p:nvPr/>
        </p:nvSpPr>
        <p:spPr bwMode="auto">
          <a:xfrm>
            <a:off x="5715000" y="2286000"/>
            <a:ext cx="971550" cy="641350"/>
          </a:xfrm>
          <a:prstGeom prst="rect">
            <a:avLst/>
          </a:prstGeom>
          <a:noFill/>
          <a:ln w="12700" algn="ctr">
            <a:noFill/>
            <a:miter lim="800000"/>
            <a:headEnd/>
            <a:tailEnd/>
          </a:ln>
          <a:effectLst/>
        </p:spPr>
        <p:txBody>
          <a:bodyPr wrap="none">
            <a:spAutoFit/>
          </a:bodyPr>
          <a:lstStyle/>
          <a:p>
            <a:pPr algn="l"/>
            <a:r>
              <a:rPr lang="en-US" sz="1800" b="0">
                <a:solidFill>
                  <a:schemeClr val="bg2"/>
                </a:solidFill>
              </a:rPr>
              <a:t>Partial </a:t>
            </a:r>
          </a:p>
          <a:p>
            <a:pPr algn="l"/>
            <a:r>
              <a:rPr lang="en-US" sz="1800" b="0">
                <a:solidFill>
                  <a:schemeClr val="bg2"/>
                </a:solidFill>
              </a:rPr>
              <a:t>rollback</a:t>
            </a:r>
          </a:p>
        </p:txBody>
      </p:sp>
      <p:sp>
        <p:nvSpPr>
          <p:cNvPr id="1089552" name="Freeform 16"/>
          <p:cNvSpPr>
            <a:spLocks/>
          </p:cNvSpPr>
          <p:nvPr/>
        </p:nvSpPr>
        <p:spPr bwMode="auto">
          <a:xfrm>
            <a:off x="4419600" y="2438400"/>
            <a:ext cx="1371600" cy="342900"/>
          </a:xfrm>
          <a:custGeom>
            <a:avLst/>
            <a:gdLst/>
            <a:ahLst/>
            <a:cxnLst>
              <a:cxn ang="0">
                <a:pos x="864" y="144"/>
              </a:cxn>
              <a:cxn ang="0">
                <a:pos x="192" y="192"/>
              </a:cxn>
              <a:cxn ang="0">
                <a:pos x="0" y="0"/>
              </a:cxn>
            </a:cxnLst>
            <a:rect l="0" t="0" r="r" b="b"/>
            <a:pathLst>
              <a:path w="864" h="216">
                <a:moveTo>
                  <a:pt x="864" y="144"/>
                </a:moveTo>
                <a:cubicBezTo>
                  <a:pt x="600" y="180"/>
                  <a:pt x="336" y="216"/>
                  <a:pt x="192" y="192"/>
                </a:cubicBezTo>
                <a:cubicBezTo>
                  <a:pt x="48" y="168"/>
                  <a:pt x="24" y="84"/>
                  <a:pt x="0" y="0"/>
                </a:cubicBezTo>
              </a:path>
            </a:pathLst>
          </a:custGeom>
          <a:noFill/>
          <a:ln w="12700" cap="flat" cmpd="sng">
            <a:solidFill>
              <a:schemeClr val="bg2"/>
            </a:solidFill>
            <a:prstDash val="solid"/>
            <a:round/>
            <a:headEnd type="none" w="med" len="med"/>
            <a:tailEnd type="triangle" w="med" len="med"/>
          </a:ln>
          <a:effectLst/>
        </p:spPr>
        <p:txBody>
          <a:bodyPr>
            <a:spAutoFit/>
          </a:bodyPr>
          <a:lstStyle/>
          <a:p>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1586" name="Rectangle 2"/>
          <p:cNvSpPr>
            <a:spLocks noGrp="1" noChangeArrowheads="1"/>
          </p:cNvSpPr>
          <p:nvPr>
            <p:ph type="title"/>
          </p:nvPr>
        </p:nvSpPr>
        <p:spPr/>
        <p:txBody>
          <a:bodyPr/>
          <a:lstStyle/>
          <a:p>
            <a:r>
              <a:rPr lang="en-US"/>
              <a:t>Concurrent Access</a:t>
            </a:r>
          </a:p>
        </p:txBody>
      </p:sp>
      <p:sp>
        <p:nvSpPr>
          <p:cNvPr id="1091587" name="Rectangle 3"/>
          <p:cNvSpPr>
            <a:spLocks noGrp="1" noChangeArrowheads="1"/>
          </p:cNvSpPr>
          <p:nvPr>
            <p:ph type="body" sz="half" idx="1"/>
          </p:nvPr>
        </p:nvSpPr>
        <p:spPr>
          <a:xfrm>
            <a:off x="914400" y="990600"/>
            <a:ext cx="3810000" cy="3276600"/>
          </a:xfrm>
        </p:spPr>
        <p:txBody>
          <a:bodyPr/>
          <a:lstStyle/>
          <a:p>
            <a:r>
              <a:rPr lang="en-US" sz="2000"/>
              <a:t>Concurrent Access</a:t>
            </a:r>
          </a:p>
          <a:p>
            <a:pPr lvl="1"/>
            <a:r>
              <a:rPr lang="en-US" sz="2000"/>
              <a:t>Multiple users or processes changing the same data at the same time.</a:t>
            </a:r>
          </a:p>
          <a:p>
            <a:pPr lvl="1"/>
            <a:r>
              <a:rPr lang="en-US" sz="2000"/>
              <a:t>Final data will be wrong!</a:t>
            </a:r>
          </a:p>
          <a:p>
            <a:r>
              <a:rPr lang="en-US" sz="2000"/>
              <a:t>Force sequential</a:t>
            </a:r>
          </a:p>
          <a:p>
            <a:pPr lvl="1"/>
            <a:r>
              <a:rPr lang="en-US" sz="2000"/>
              <a:t>Locking</a:t>
            </a:r>
          </a:p>
          <a:p>
            <a:pPr lvl="1"/>
            <a:r>
              <a:rPr lang="en-US" sz="2000"/>
              <a:t>Delayed, batch updates</a:t>
            </a:r>
          </a:p>
        </p:txBody>
      </p:sp>
      <p:sp>
        <p:nvSpPr>
          <p:cNvPr id="1091588" name="Rectangle 4"/>
          <p:cNvSpPr>
            <a:spLocks noGrp="1" noChangeArrowheads="1"/>
          </p:cNvSpPr>
          <p:nvPr>
            <p:ph type="body" sz="half" idx="2"/>
          </p:nvPr>
        </p:nvSpPr>
        <p:spPr>
          <a:xfrm>
            <a:off x="4876800" y="990600"/>
            <a:ext cx="3810000" cy="3276600"/>
          </a:xfrm>
        </p:spPr>
        <p:txBody>
          <a:bodyPr/>
          <a:lstStyle/>
          <a:p>
            <a:r>
              <a:rPr lang="en-US" sz="2000"/>
              <a:t>Two processes</a:t>
            </a:r>
          </a:p>
          <a:p>
            <a:pPr lvl="1"/>
            <a:r>
              <a:rPr lang="en-US" sz="2000"/>
              <a:t>Receive payment ($200)</a:t>
            </a:r>
          </a:p>
          <a:p>
            <a:pPr lvl="1"/>
            <a:r>
              <a:rPr lang="en-US" sz="2000"/>
              <a:t>Place new order ($150)</a:t>
            </a:r>
          </a:p>
          <a:p>
            <a:r>
              <a:rPr lang="en-US" sz="2000"/>
              <a:t>Initial balance $800</a:t>
            </a:r>
          </a:p>
          <a:p>
            <a:pPr lvl="1"/>
            <a:r>
              <a:rPr lang="en-US" sz="2000"/>
              <a:t>Result should be $800 -200 + 150 = $750</a:t>
            </a:r>
          </a:p>
          <a:p>
            <a:pPr lvl="1"/>
            <a:r>
              <a:rPr lang="en-US" sz="2000"/>
              <a:t>Interference result is either $600 or $950</a:t>
            </a:r>
          </a:p>
        </p:txBody>
      </p:sp>
      <p:grpSp>
        <p:nvGrpSpPr>
          <p:cNvPr id="1091599" name="Group 15"/>
          <p:cNvGrpSpPr>
            <a:grpSpLocks/>
          </p:cNvGrpSpPr>
          <p:nvPr/>
        </p:nvGrpSpPr>
        <p:grpSpPr bwMode="auto">
          <a:xfrm>
            <a:off x="914400" y="4572000"/>
            <a:ext cx="7454900" cy="1968500"/>
            <a:chOff x="576" y="2880"/>
            <a:chExt cx="4696" cy="1240"/>
          </a:xfrm>
        </p:grpSpPr>
        <p:sp>
          <p:nvSpPr>
            <p:cNvPr id="1091589" name="Rectangle 5"/>
            <p:cNvSpPr>
              <a:spLocks noChangeArrowheads="1"/>
            </p:cNvSpPr>
            <p:nvPr/>
          </p:nvSpPr>
          <p:spPr bwMode="auto">
            <a:xfrm>
              <a:off x="2352" y="3168"/>
              <a:ext cx="1144" cy="856"/>
            </a:xfrm>
            <a:prstGeom prst="rect">
              <a:avLst/>
            </a:prstGeom>
            <a:solidFill>
              <a:schemeClr val="accent1"/>
            </a:solidFill>
            <a:ln w="12700">
              <a:solidFill>
                <a:schemeClr val="tx1"/>
              </a:solidFill>
              <a:miter lim="800000"/>
              <a:headEnd/>
              <a:tailEnd/>
            </a:ln>
            <a:effectLst/>
          </p:spPr>
          <p:txBody>
            <a:bodyPr wrap="none" lIns="92075" tIns="46038" rIns="92075" bIns="46038"/>
            <a:lstStyle/>
            <a:p>
              <a:pPr algn="l"/>
              <a:r>
                <a:rPr lang="en-US" sz="1800" b="0" u="sng"/>
                <a:t>ID	Balance</a:t>
              </a:r>
              <a:endParaRPr lang="en-US" sz="1800" b="0"/>
            </a:p>
            <a:p>
              <a:pPr algn="l"/>
              <a:r>
                <a:rPr lang="en-US" sz="1800" b="0"/>
                <a:t>Jones	$800</a:t>
              </a:r>
            </a:p>
            <a:p>
              <a:pPr algn="l"/>
              <a:r>
                <a:rPr lang="en-US" sz="1800" b="0"/>
                <a:t>	$600</a:t>
              </a:r>
            </a:p>
            <a:p>
              <a:pPr algn="l"/>
              <a:r>
                <a:rPr lang="en-US" sz="1800" b="0"/>
                <a:t>	$950</a:t>
              </a:r>
            </a:p>
          </p:txBody>
        </p:sp>
        <p:sp>
          <p:nvSpPr>
            <p:cNvPr id="1091590" name="Rectangle 6"/>
            <p:cNvSpPr>
              <a:spLocks noChangeArrowheads="1"/>
            </p:cNvSpPr>
            <p:nvPr/>
          </p:nvSpPr>
          <p:spPr bwMode="auto">
            <a:xfrm>
              <a:off x="2496" y="2880"/>
              <a:ext cx="890" cy="250"/>
            </a:xfrm>
            <a:prstGeom prst="rect">
              <a:avLst/>
            </a:prstGeom>
            <a:noFill/>
            <a:ln w="9525">
              <a:noFill/>
              <a:miter lim="800000"/>
              <a:headEnd/>
              <a:tailEnd/>
            </a:ln>
            <a:effectLst/>
          </p:spPr>
          <p:txBody>
            <a:bodyPr wrap="none" lIns="92075" tIns="46038" rIns="92075" bIns="46038">
              <a:spAutoFit/>
            </a:bodyPr>
            <a:lstStyle/>
            <a:p>
              <a:pPr algn="l"/>
              <a:r>
                <a:rPr lang="en-US" b="0"/>
                <a:t>Customers</a:t>
              </a:r>
            </a:p>
          </p:txBody>
        </p:sp>
        <p:sp>
          <p:nvSpPr>
            <p:cNvPr id="1091591" name="AutoShape 7"/>
            <p:cNvSpPr>
              <a:spLocks noChangeArrowheads="1"/>
            </p:cNvSpPr>
            <p:nvPr/>
          </p:nvSpPr>
          <p:spPr bwMode="auto">
            <a:xfrm>
              <a:off x="576" y="3264"/>
              <a:ext cx="1672" cy="856"/>
            </a:xfrm>
            <a:prstGeom prst="octagon">
              <a:avLst>
                <a:gd name="adj" fmla="val 29282"/>
              </a:avLst>
            </a:prstGeom>
            <a:solidFill>
              <a:srgbClr val="99FF99"/>
            </a:solidFill>
            <a:ln w="12700">
              <a:solidFill>
                <a:schemeClr val="tx1"/>
              </a:solidFill>
              <a:miter lim="800000"/>
              <a:headEnd/>
              <a:tailEnd/>
            </a:ln>
            <a:effectLst/>
          </p:spPr>
          <p:txBody>
            <a:bodyPr wrap="none" lIns="92075" tIns="46038" rIns="92075" bIns="46038" anchor="ctr"/>
            <a:lstStyle/>
            <a:p>
              <a:pPr algn="l">
                <a:tabLst>
                  <a:tab pos="2165350" algn="r"/>
                </a:tabLst>
              </a:pPr>
              <a:r>
                <a:rPr lang="en-US" sz="1600" b="0"/>
                <a:t>1) Read balance	800</a:t>
              </a:r>
            </a:p>
            <a:p>
              <a:pPr algn="l">
                <a:tabLst>
                  <a:tab pos="2165350" algn="r"/>
                </a:tabLst>
              </a:pPr>
              <a:r>
                <a:rPr lang="en-US" sz="1600" b="0" u="sng"/>
                <a:t>2) Subtract pmt	-200</a:t>
              </a:r>
              <a:endParaRPr lang="en-US" sz="1600" b="0"/>
            </a:p>
            <a:p>
              <a:pPr algn="l">
                <a:tabLst>
                  <a:tab pos="2165350" algn="r"/>
                </a:tabLst>
              </a:pPr>
              <a:r>
                <a:rPr lang="en-US" sz="1600" b="0"/>
                <a:t>4) Save new bal.	600</a:t>
              </a:r>
            </a:p>
          </p:txBody>
        </p:sp>
        <p:sp>
          <p:nvSpPr>
            <p:cNvPr id="1091592" name="AutoShape 8"/>
            <p:cNvSpPr>
              <a:spLocks noChangeArrowheads="1"/>
            </p:cNvSpPr>
            <p:nvPr/>
          </p:nvSpPr>
          <p:spPr bwMode="auto">
            <a:xfrm>
              <a:off x="3600" y="3264"/>
              <a:ext cx="1672" cy="856"/>
            </a:xfrm>
            <a:prstGeom prst="octagon">
              <a:avLst>
                <a:gd name="adj" fmla="val 29282"/>
              </a:avLst>
            </a:prstGeom>
            <a:solidFill>
              <a:srgbClr val="FFCCFF"/>
            </a:solidFill>
            <a:ln w="12700">
              <a:solidFill>
                <a:schemeClr val="tx1"/>
              </a:solidFill>
              <a:miter lim="800000"/>
              <a:headEnd/>
              <a:tailEnd/>
            </a:ln>
            <a:effectLst/>
          </p:spPr>
          <p:txBody>
            <a:bodyPr wrap="none" lIns="92075" tIns="46038" rIns="92075" bIns="46038" anchor="ctr"/>
            <a:lstStyle/>
            <a:p>
              <a:pPr algn="l"/>
              <a:r>
                <a:rPr lang="en-US" sz="1600" b="0"/>
                <a:t>3) Read balance	800</a:t>
              </a:r>
            </a:p>
            <a:p>
              <a:pPr algn="l"/>
              <a:r>
                <a:rPr lang="en-US" sz="1600" b="0" u="sng"/>
                <a:t>5) Add order	150</a:t>
              </a:r>
              <a:endParaRPr lang="en-US" sz="1600" b="0"/>
            </a:p>
            <a:p>
              <a:pPr algn="l"/>
              <a:r>
                <a:rPr lang="en-US" sz="1600" b="0"/>
                <a:t>6) Write balance	950</a:t>
              </a:r>
            </a:p>
          </p:txBody>
        </p:sp>
        <p:sp>
          <p:nvSpPr>
            <p:cNvPr id="1091593" name="Rectangle 9"/>
            <p:cNvSpPr>
              <a:spLocks noChangeArrowheads="1"/>
            </p:cNvSpPr>
            <p:nvPr/>
          </p:nvSpPr>
          <p:spPr bwMode="auto">
            <a:xfrm>
              <a:off x="658" y="2991"/>
              <a:ext cx="1370" cy="250"/>
            </a:xfrm>
            <a:prstGeom prst="rect">
              <a:avLst/>
            </a:prstGeom>
            <a:noFill/>
            <a:ln w="9525">
              <a:noFill/>
              <a:miter lim="800000"/>
              <a:headEnd/>
              <a:tailEnd/>
            </a:ln>
            <a:effectLst/>
          </p:spPr>
          <p:txBody>
            <a:bodyPr wrap="none" lIns="92075" tIns="46038" rIns="92075" bIns="46038">
              <a:spAutoFit/>
            </a:bodyPr>
            <a:lstStyle/>
            <a:p>
              <a:pPr algn="l"/>
              <a:r>
                <a:rPr lang="en-US" b="0"/>
                <a:t>Receive Payment</a:t>
              </a:r>
            </a:p>
          </p:txBody>
        </p:sp>
        <p:sp>
          <p:nvSpPr>
            <p:cNvPr id="1091594" name="Rectangle 10"/>
            <p:cNvSpPr>
              <a:spLocks noChangeArrowheads="1"/>
            </p:cNvSpPr>
            <p:nvPr/>
          </p:nvSpPr>
          <p:spPr bwMode="auto">
            <a:xfrm>
              <a:off x="3778" y="2991"/>
              <a:ext cx="1334" cy="250"/>
            </a:xfrm>
            <a:prstGeom prst="rect">
              <a:avLst/>
            </a:prstGeom>
            <a:noFill/>
            <a:ln w="9525">
              <a:noFill/>
              <a:miter lim="800000"/>
              <a:headEnd/>
              <a:tailEnd/>
            </a:ln>
            <a:effectLst/>
          </p:spPr>
          <p:txBody>
            <a:bodyPr wrap="none" lIns="92075" tIns="46038" rIns="92075" bIns="46038">
              <a:spAutoFit/>
            </a:bodyPr>
            <a:lstStyle/>
            <a:p>
              <a:pPr algn="l"/>
              <a:r>
                <a:rPr lang="en-US" b="0"/>
                <a:t>Place New Order</a:t>
              </a:r>
            </a:p>
          </p:txBody>
        </p:sp>
        <p:sp>
          <p:nvSpPr>
            <p:cNvPr id="1091595" name="Line 11"/>
            <p:cNvSpPr>
              <a:spLocks noChangeShapeType="1"/>
            </p:cNvSpPr>
            <p:nvPr/>
          </p:nvSpPr>
          <p:spPr bwMode="auto">
            <a:xfrm flipV="1">
              <a:off x="2108" y="3644"/>
              <a:ext cx="816" cy="144"/>
            </a:xfrm>
            <a:prstGeom prst="line">
              <a:avLst/>
            </a:prstGeom>
            <a:noFill/>
            <a:ln w="12700">
              <a:solidFill>
                <a:schemeClr val="tx1"/>
              </a:solidFill>
              <a:round/>
              <a:headEnd type="none" w="sm" len="sm"/>
              <a:tailEnd type="stealth" w="med" len="lg"/>
            </a:ln>
            <a:effectLst/>
          </p:spPr>
          <p:txBody>
            <a:bodyPr wrap="none" anchor="ctr"/>
            <a:lstStyle/>
            <a:p>
              <a:endParaRPr lang="en-US"/>
            </a:p>
          </p:txBody>
        </p:sp>
        <p:sp>
          <p:nvSpPr>
            <p:cNvPr id="1091596" name="Line 12"/>
            <p:cNvSpPr>
              <a:spLocks noChangeShapeType="1"/>
            </p:cNvSpPr>
            <p:nvPr/>
          </p:nvSpPr>
          <p:spPr bwMode="auto">
            <a:xfrm flipH="1" flipV="1">
              <a:off x="3404" y="3788"/>
              <a:ext cx="384" cy="48"/>
            </a:xfrm>
            <a:prstGeom prst="line">
              <a:avLst/>
            </a:prstGeom>
            <a:noFill/>
            <a:ln w="12700">
              <a:solidFill>
                <a:schemeClr val="tx1"/>
              </a:solidFill>
              <a:round/>
              <a:headEnd type="none" w="sm" len="sm"/>
              <a:tailEnd type="stealth" w="med" len="lg"/>
            </a:ln>
            <a:effectLst/>
          </p:spPr>
          <p:txBody>
            <a:bodyPr wrap="none" anchor="ctr"/>
            <a:lstStyle/>
            <a:p>
              <a:endParaRPr lang="en-US"/>
            </a:p>
          </p:txBody>
        </p:sp>
        <p:sp>
          <p:nvSpPr>
            <p:cNvPr id="1091597" name="Line 13"/>
            <p:cNvSpPr>
              <a:spLocks noChangeShapeType="1"/>
            </p:cNvSpPr>
            <p:nvPr/>
          </p:nvSpPr>
          <p:spPr bwMode="auto">
            <a:xfrm>
              <a:off x="2876" y="3356"/>
              <a:ext cx="528" cy="192"/>
            </a:xfrm>
            <a:prstGeom prst="line">
              <a:avLst/>
            </a:prstGeom>
            <a:noFill/>
            <a:ln w="25400">
              <a:solidFill>
                <a:srgbClr val="009900"/>
              </a:solidFill>
              <a:round/>
              <a:headEnd type="none" w="sm" len="sm"/>
              <a:tailEnd type="none" w="sm" len="sm"/>
            </a:ln>
            <a:effectLst/>
          </p:spPr>
          <p:txBody>
            <a:bodyPr wrap="none" anchor="ctr"/>
            <a:lstStyle/>
            <a:p>
              <a:endParaRPr lang="en-US"/>
            </a:p>
          </p:txBody>
        </p:sp>
        <p:sp>
          <p:nvSpPr>
            <p:cNvPr id="1091598" name="Line 14"/>
            <p:cNvSpPr>
              <a:spLocks noChangeShapeType="1"/>
            </p:cNvSpPr>
            <p:nvPr/>
          </p:nvSpPr>
          <p:spPr bwMode="auto">
            <a:xfrm>
              <a:off x="2828" y="3548"/>
              <a:ext cx="576" cy="144"/>
            </a:xfrm>
            <a:prstGeom prst="line">
              <a:avLst/>
            </a:prstGeom>
            <a:noFill/>
            <a:ln w="25400">
              <a:solidFill>
                <a:schemeClr val="tx2"/>
              </a:solidFill>
              <a:round/>
              <a:headEnd type="none" w="sm" len="sm"/>
              <a:tailEnd type="none" w="sm" len="sm"/>
            </a:ln>
            <a:effectLst/>
          </p:spPr>
          <p:txBody>
            <a:bodyPr wrap="none" anchor="ctr"/>
            <a:lstStyle/>
            <a:p>
              <a:endParaRPr lang="en-US"/>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3634" name="Rectangle 2"/>
          <p:cNvSpPr>
            <a:spLocks noGrp="1" noChangeArrowheads="1"/>
          </p:cNvSpPr>
          <p:nvPr>
            <p:ph type="title"/>
          </p:nvPr>
        </p:nvSpPr>
        <p:spPr/>
        <p:txBody>
          <a:bodyPr/>
          <a:lstStyle/>
          <a:p>
            <a:r>
              <a:rPr lang="en-US"/>
              <a:t>Concurrent Access Steps</a:t>
            </a:r>
          </a:p>
        </p:txBody>
      </p:sp>
      <p:graphicFrame>
        <p:nvGraphicFramePr>
          <p:cNvPr id="1093635" name="Group 3"/>
          <p:cNvGraphicFramePr>
            <a:graphicFrameLocks noGrp="1"/>
          </p:cNvGraphicFramePr>
          <p:nvPr>
            <p:ph idx="1"/>
          </p:nvPr>
        </p:nvGraphicFramePr>
        <p:xfrm>
          <a:off x="990600" y="1676400"/>
          <a:ext cx="6881813" cy="1858963"/>
        </p:xfrm>
        <a:graphic>
          <a:graphicData uri="http://schemas.openxmlformats.org/drawingml/2006/table">
            <a:tbl>
              <a:tblPr/>
              <a:tblGrid>
                <a:gridCol w="2743200">
                  <a:extLst>
                    <a:ext uri="{9D8B030D-6E8A-4147-A177-3AD203B41FA5}">
                      <a16:colId xmlns:a16="http://schemas.microsoft.com/office/drawing/2014/main" val="20000"/>
                    </a:ext>
                  </a:extLst>
                </a:gridCol>
                <a:gridCol w="1717675">
                  <a:extLst>
                    <a:ext uri="{9D8B030D-6E8A-4147-A177-3AD203B41FA5}">
                      <a16:colId xmlns:a16="http://schemas.microsoft.com/office/drawing/2014/main" val="20001"/>
                    </a:ext>
                  </a:extLst>
                </a:gridCol>
                <a:gridCol w="2420938">
                  <a:extLst>
                    <a:ext uri="{9D8B030D-6E8A-4147-A177-3AD203B41FA5}">
                      <a16:colId xmlns:a16="http://schemas.microsoft.com/office/drawing/2014/main" val="20002"/>
                    </a:ext>
                  </a:extLst>
                </a:gridCol>
              </a:tblGrid>
              <a:tr h="371475">
                <a:tc>
                  <a:txBody>
                    <a:bodyPr/>
                    <a:lstStyle/>
                    <a:p>
                      <a:pPr marL="285750" marR="0" lvl="0" indent="-285750" algn="ctr" defTabSz="914400" rtl="0" eaLnBrk="0" fontAlgn="base" latinLnBrk="0" hangingPunct="0">
                        <a:lnSpc>
                          <a:spcPct val="9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charset="0"/>
                          <a:ea typeface="Times New Roman" pitchFamily="18" charset="0"/>
                          <a:cs typeface="Arial" charset="0"/>
                        </a:rPr>
                        <a:t>Receive Payment</a:t>
                      </a:r>
                      <a:endParaRPr kumimoji="0" lang="en-US" sz="1800" b="1" i="0" u="none" strike="noStrike" cap="none" normalizeH="0" baseline="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ctr" defTabSz="914400" rtl="0" eaLnBrk="0" fontAlgn="base" latinLnBrk="0" hangingPunct="0">
                        <a:lnSpc>
                          <a:spcPct val="90000"/>
                        </a:lnSpc>
                        <a:spcBef>
                          <a:spcPct val="0"/>
                        </a:spcBef>
                        <a:spcAft>
                          <a:spcPct val="0"/>
                        </a:spcAft>
                        <a:buClrTx/>
                        <a:buSzTx/>
                        <a:buFontTx/>
                        <a:buNone/>
                        <a:tabLst>
                          <a:tab pos="704850" algn="l"/>
                        </a:tabLst>
                      </a:pPr>
                      <a:r>
                        <a:rPr kumimoji="0" lang="en-US" sz="1800" b="0" i="0" u="none" strike="noStrike" cap="none" normalizeH="0" baseline="0">
                          <a:ln>
                            <a:noFill/>
                          </a:ln>
                          <a:solidFill>
                            <a:schemeClr val="tx1"/>
                          </a:solidFill>
                          <a:effectLst/>
                          <a:latin typeface="Arial" charset="0"/>
                          <a:ea typeface="Times New Roman" pitchFamily="18" charset="0"/>
                          <a:cs typeface="Arial" charset="0"/>
                        </a:rPr>
                        <a:t>Balance</a:t>
                      </a:r>
                      <a:endParaRPr kumimoji="0" lang="en-US" sz="1800" b="1" i="0" u="none" strike="noStrike" cap="none" normalizeH="0" baseline="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285750" marR="0" lvl="0" indent="-285750" algn="ctr" defTabSz="914400" rtl="0" eaLnBrk="0" fontAlgn="base" latinLnBrk="0" hangingPunct="0">
                        <a:lnSpc>
                          <a:spcPct val="9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charset="0"/>
                          <a:ea typeface="Times New Roman" pitchFamily="18" charset="0"/>
                          <a:cs typeface="Arial" charset="0"/>
                        </a:rPr>
                        <a:t>Place New Order</a:t>
                      </a:r>
                      <a:endParaRPr kumimoji="0" lang="en-US" sz="1800" b="1" i="0" u="none" strike="noStrike" cap="none" normalizeH="0" baseline="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0"/>
                  </a:ext>
                </a:extLst>
              </a:tr>
              <a:tr h="1487488">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tab pos="1314450" algn="r"/>
                        </a:tabLst>
                      </a:pPr>
                      <a:r>
                        <a:rPr kumimoji="0" lang="en-US" sz="1800" b="1" i="0" u="none" strike="noStrike" cap="none" normalizeH="0" baseline="0">
                          <a:ln>
                            <a:noFill/>
                          </a:ln>
                          <a:solidFill>
                            <a:schemeClr val="tx1"/>
                          </a:solidFill>
                          <a:effectLst/>
                          <a:latin typeface="Arial" charset="0"/>
                          <a:ea typeface="Times New Roman" pitchFamily="18" charset="0"/>
                          <a:cs typeface="Arial" charset="0"/>
                        </a:rPr>
                        <a:t>1. Read balance	800</a:t>
                      </a:r>
                    </a:p>
                    <a:p>
                      <a:pPr marL="342900" marR="0" lvl="0" indent="-342900" algn="l" defTabSz="914400" rtl="0" eaLnBrk="0" fontAlgn="base" latinLnBrk="0" hangingPunct="0">
                        <a:lnSpc>
                          <a:spcPct val="90000"/>
                        </a:lnSpc>
                        <a:spcBef>
                          <a:spcPct val="0"/>
                        </a:spcBef>
                        <a:spcAft>
                          <a:spcPct val="0"/>
                        </a:spcAft>
                        <a:buClrTx/>
                        <a:buSzTx/>
                        <a:buFontTx/>
                        <a:buNone/>
                        <a:tabLst>
                          <a:tab pos="1314450" algn="r"/>
                        </a:tabLst>
                      </a:pPr>
                      <a:r>
                        <a:rPr kumimoji="0" lang="en-US" sz="1800" b="1" i="0" u="none" strike="noStrike" cap="none" normalizeH="0" baseline="0">
                          <a:ln>
                            <a:noFill/>
                          </a:ln>
                          <a:solidFill>
                            <a:schemeClr val="tx1"/>
                          </a:solidFill>
                          <a:effectLst/>
                          <a:latin typeface="Arial" charset="0"/>
                          <a:ea typeface="Times New Roman" pitchFamily="18" charset="0"/>
                          <a:cs typeface="Arial" charset="0"/>
                        </a:rPr>
                        <a:t>2. Subtract Pmt.	-200</a:t>
                      </a:r>
                    </a:p>
                    <a:p>
                      <a:pPr marL="342900" marR="0" lvl="0" indent="-342900" algn="l" defTabSz="914400" rtl="0" eaLnBrk="0" fontAlgn="base" latinLnBrk="0" hangingPunct="0">
                        <a:lnSpc>
                          <a:spcPct val="90000"/>
                        </a:lnSpc>
                        <a:spcBef>
                          <a:spcPct val="0"/>
                        </a:spcBef>
                        <a:spcAft>
                          <a:spcPct val="0"/>
                        </a:spcAft>
                        <a:buClrTx/>
                        <a:buSzTx/>
                        <a:buFontTx/>
                        <a:buNone/>
                        <a:tabLst>
                          <a:tab pos="1314450" algn="r"/>
                        </a:tabLst>
                      </a:pPr>
                      <a:endParaRPr kumimoji="0" lang="en-US" sz="1800" b="1" i="0" u="none" strike="noStrike" cap="none" normalizeH="0" baseline="0">
                        <a:ln>
                          <a:noFill/>
                        </a:ln>
                        <a:solidFill>
                          <a:schemeClr val="tx1"/>
                        </a:solidFill>
                        <a:effectLst/>
                        <a:latin typeface="Arial" charset="0"/>
                        <a:ea typeface="Times New Roman" pitchFamily="18" charset="0"/>
                        <a:cs typeface="Arial" charset="0"/>
                      </a:endParaRPr>
                    </a:p>
                    <a:p>
                      <a:pPr marL="342900" marR="0" lvl="0" indent="-342900" algn="l" defTabSz="914400" rtl="0" eaLnBrk="0" fontAlgn="base" latinLnBrk="0" hangingPunct="0">
                        <a:lnSpc>
                          <a:spcPct val="90000"/>
                        </a:lnSpc>
                        <a:spcBef>
                          <a:spcPct val="0"/>
                        </a:spcBef>
                        <a:spcAft>
                          <a:spcPct val="0"/>
                        </a:spcAft>
                        <a:buClrTx/>
                        <a:buSzTx/>
                        <a:buFontTx/>
                        <a:buNone/>
                        <a:tabLst>
                          <a:tab pos="1314450" algn="r"/>
                        </a:tabLst>
                      </a:pPr>
                      <a:r>
                        <a:rPr kumimoji="0" lang="en-US" sz="1800" b="1" i="0" u="none" strike="noStrike" cap="none" normalizeH="0" baseline="0">
                          <a:ln>
                            <a:noFill/>
                          </a:ln>
                          <a:solidFill>
                            <a:schemeClr val="tx1"/>
                          </a:solidFill>
                          <a:effectLst/>
                          <a:latin typeface="Arial" charset="0"/>
                          <a:ea typeface="Times New Roman" pitchFamily="18" charset="0"/>
                          <a:cs typeface="Arial" charset="0"/>
                        </a:rPr>
                        <a:t>4. Save balance	600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tab pos="647700" algn="r"/>
                        </a:tabLst>
                      </a:pPr>
                      <a:r>
                        <a:rPr kumimoji="0" lang="en-US" sz="1800" b="1" i="0" u="none" strike="noStrike" cap="none" normalizeH="0" baseline="0">
                          <a:ln>
                            <a:noFill/>
                          </a:ln>
                          <a:solidFill>
                            <a:schemeClr val="tx1"/>
                          </a:solidFill>
                          <a:effectLst/>
                          <a:latin typeface="Arial" charset="0"/>
                          <a:ea typeface="Times New Roman" pitchFamily="18" charset="0"/>
                          <a:cs typeface="Arial" charset="0"/>
                        </a:rPr>
                        <a:t>	800</a:t>
                      </a:r>
                    </a:p>
                    <a:p>
                      <a:pPr marL="342900" marR="0" lvl="0" indent="-342900" algn="l" defTabSz="914400" rtl="0" eaLnBrk="0" fontAlgn="base" latinLnBrk="0" hangingPunct="0">
                        <a:lnSpc>
                          <a:spcPct val="90000"/>
                        </a:lnSpc>
                        <a:spcBef>
                          <a:spcPct val="0"/>
                        </a:spcBef>
                        <a:spcAft>
                          <a:spcPct val="0"/>
                        </a:spcAft>
                        <a:buClrTx/>
                        <a:buSzTx/>
                        <a:buFontTx/>
                        <a:buNone/>
                        <a:tabLst>
                          <a:tab pos="647700" algn="r"/>
                        </a:tabLst>
                      </a:pPr>
                      <a:r>
                        <a:rPr kumimoji="0" lang="en-US" sz="1800" b="1" i="0" u="none" strike="noStrike" cap="none" normalizeH="0" baseline="0">
                          <a:ln>
                            <a:noFill/>
                          </a:ln>
                          <a:solidFill>
                            <a:schemeClr val="tx1"/>
                          </a:solidFill>
                          <a:effectLst/>
                          <a:latin typeface="Arial" charset="0"/>
                          <a:ea typeface="Times New Roman" pitchFamily="18" charset="0"/>
                          <a:cs typeface="Arial" charset="0"/>
                        </a:rPr>
                        <a:t>	</a:t>
                      </a:r>
                    </a:p>
                    <a:p>
                      <a:pPr marL="342900" marR="0" lvl="0" indent="-342900" algn="l" defTabSz="914400" rtl="0" eaLnBrk="0" fontAlgn="base" latinLnBrk="0" hangingPunct="0">
                        <a:lnSpc>
                          <a:spcPct val="90000"/>
                        </a:lnSpc>
                        <a:spcBef>
                          <a:spcPct val="0"/>
                        </a:spcBef>
                        <a:spcAft>
                          <a:spcPct val="0"/>
                        </a:spcAft>
                        <a:buClrTx/>
                        <a:buSzTx/>
                        <a:buFontTx/>
                        <a:buNone/>
                        <a:tabLst>
                          <a:tab pos="647700" algn="r"/>
                        </a:tabLst>
                      </a:pPr>
                      <a:r>
                        <a:rPr kumimoji="0" lang="en-US" sz="1800" b="1" i="0" u="none" strike="noStrike" cap="none" normalizeH="0" baseline="0">
                          <a:ln>
                            <a:noFill/>
                          </a:ln>
                          <a:solidFill>
                            <a:schemeClr val="tx1"/>
                          </a:solidFill>
                          <a:effectLst/>
                          <a:latin typeface="Arial" charset="0"/>
                          <a:ea typeface="Times New Roman" pitchFamily="18" charset="0"/>
                          <a:cs typeface="Arial" charset="0"/>
                        </a:rPr>
                        <a:t>	600</a:t>
                      </a:r>
                    </a:p>
                    <a:p>
                      <a:pPr marL="342900" marR="0" lvl="0" indent="-342900" algn="l" defTabSz="914400" rtl="0" eaLnBrk="0" fontAlgn="base" latinLnBrk="0" hangingPunct="0">
                        <a:lnSpc>
                          <a:spcPct val="90000"/>
                        </a:lnSpc>
                        <a:spcBef>
                          <a:spcPct val="0"/>
                        </a:spcBef>
                        <a:spcAft>
                          <a:spcPct val="0"/>
                        </a:spcAft>
                        <a:buClrTx/>
                        <a:buSzTx/>
                        <a:buFontTx/>
                        <a:buNone/>
                        <a:tabLst>
                          <a:tab pos="647700" algn="r"/>
                        </a:tabLst>
                      </a:pPr>
                      <a:endParaRPr kumimoji="0" lang="en-US" sz="1800" b="1" i="0" u="none" strike="noStrike" cap="none" normalizeH="0" baseline="0">
                        <a:ln>
                          <a:noFill/>
                        </a:ln>
                        <a:solidFill>
                          <a:schemeClr val="tx1"/>
                        </a:solidFill>
                        <a:effectLst/>
                        <a:latin typeface="Arial" charset="0"/>
                        <a:ea typeface="Times New Roman" pitchFamily="18" charset="0"/>
                        <a:cs typeface="Arial" charset="0"/>
                      </a:endParaRPr>
                    </a:p>
                    <a:p>
                      <a:pPr marL="342900" marR="0" lvl="0" indent="-342900" algn="l" defTabSz="914400" rtl="0" eaLnBrk="0" fontAlgn="base" latinLnBrk="0" hangingPunct="0">
                        <a:lnSpc>
                          <a:spcPct val="90000"/>
                        </a:lnSpc>
                        <a:spcBef>
                          <a:spcPct val="0"/>
                        </a:spcBef>
                        <a:spcAft>
                          <a:spcPct val="0"/>
                        </a:spcAft>
                        <a:buClrTx/>
                        <a:buSzTx/>
                        <a:buFontTx/>
                        <a:buNone/>
                        <a:tabLst>
                          <a:tab pos="647700" algn="r"/>
                        </a:tabLst>
                      </a:pPr>
                      <a:r>
                        <a:rPr kumimoji="0" lang="en-US" sz="1800" b="1" i="0" u="none" strike="noStrike" cap="none" normalizeH="0" baseline="0">
                          <a:ln>
                            <a:noFill/>
                          </a:ln>
                          <a:solidFill>
                            <a:schemeClr val="tx1"/>
                          </a:solidFill>
                          <a:effectLst/>
                          <a:latin typeface="Arial" charset="0"/>
                          <a:ea typeface="Times New Roman" pitchFamily="18" charset="0"/>
                          <a:cs typeface="Arial" charset="0"/>
                        </a:rPr>
                        <a:t>	950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tab pos="1239838" algn="r"/>
                        </a:tabLst>
                      </a:pPr>
                      <a:endParaRPr kumimoji="0" lang="en-US" sz="1800" b="1" i="0" u="none" strike="noStrike" cap="none" normalizeH="0" baseline="0">
                        <a:ln>
                          <a:noFill/>
                        </a:ln>
                        <a:solidFill>
                          <a:schemeClr val="tx1"/>
                        </a:solidFill>
                        <a:effectLst/>
                        <a:latin typeface="Arial" charset="0"/>
                        <a:ea typeface="Times New Roman" pitchFamily="18" charset="0"/>
                        <a:cs typeface="Arial" charset="0"/>
                      </a:endParaRPr>
                    </a:p>
                    <a:p>
                      <a:pPr marL="342900" marR="0" lvl="0" indent="-342900" algn="l" defTabSz="914400" rtl="0" eaLnBrk="0" fontAlgn="base" latinLnBrk="0" hangingPunct="0">
                        <a:lnSpc>
                          <a:spcPct val="90000"/>
                        </a:lnSpc>
                        <a:spcBef>
                          <a:spcPct val="0"/>
                        </a:spcBef>
                        <a:spcAft>
                          <a:spcPct val="0"/>
                        </a:spcAft>
                        <a:buClrTx/>
                        <a:buSzTx/>
                        <a:buFontTx/>
                        <a:buNone/>
                        <a:tabLst>
                          <a:tab pos="1239838" algn="r"/>
                        </a:tabLst>
                      </a:pPr>
                      <a:r>
                        <a:rPr kumimoji="0" lang="en-US" sz="1800" b="1" i="0" u="none" strike="noStrike" cap="none" normalizeH="0" baseline="0">
                          <a:ln>
                            <a:noFill/>
                          </a:ln>
                          <a:solidFill>
                            <a:schemeClr val="tx1"/>
                          </a:solidFill>
                          <a:effectLst/>
                          <a:latin typeface="Arial" charset="0"/>
                          <a:ea typeface="Times New Roman" pitchFamily="18" charset="0"/>
                          <a:cs typeface="Arial" charset="0"/>
                        </a:rPr>
                        <a:t>3. Read balance	800</a:t>
                      </a:r>
                    </a:p>
                    <a:p>
                      <a:pPr marL="342900" marR="0" lvl="0" indent="-342900" algn="l" defTabSz="914400" rtl="0" eaLnBrk="0" fontAlgn="base" latinLnBrk="0" hangingPunct="0">
                        <a:lnSpc>
                          <a:spcPct val="90000"/>
                        </a:lnSpc>
                        <a:spcBef>
                          <a:spcPct val="0"/>
                        </a:spcBef>
                        <a:spcAft>
                          <a:spcPct val="0"/>
                        </a:spcAft>
                        <a:buClrTx/>
                        <a:buSzTx/>
                        <a:buFontTx/>
                        <a:buNone/>
                        <a:tabLst>
                          <a:tab pos="1239838" algn="r"/>
                        </a:tabLst>
                      </a:pPr>
                      <a:endParaRPr kumimoji="0" lang="en-US" sz="1800" b="1" i="0" u="none" strike="noStrike" cap="none" normalizeH="0" baseline="0">
                        <a:ln>
                          <a:noFill/>
                        </a:ln>
                        <a:solidFill>
                          <a:schemeClr val="tx1"/>
                        </a:solidFill>
                        <a:effectLst/>
                        <a:latin typeface="Arial" charset="0"/>
                        <a:ea typeface="Times New Roman" pitchFamily="18" charset="0"/>
                        <a:cs typeface="Arial" charset="0"/>
                      </a:endParaRPr>
                    </a:p>
                    <a:p>
                      <a:pPr marL="342900" marR="0" lvl="0" indent="-342900" algn="l" defTabSz="914400" rtl="0" eaLnBrk="0" fontAlgn="base" latinLnBrk="0" hangingPunct="0">
                        <a:lnSpc>
                          <a:spcPct val="90000"/>
                        </a:lnSpc>
                        <a:spcBef>
                          <a:spcPct val="0"/>
                        </a:spcBef>
                        <a:spcAft>
                          <a:spcPct val="0"/>
                        </a:spcAft>
                        <a:buClrTx/>
                        <a:buSzTx/>
                        <a:buFontTx/>
                        <a:buNone/>
                        <a:tabLst>
                          <a:tab pos="1239838" algn="r"/>
                        </a:tabLst>
                      </a:pPr>
                      <a:r>
                        <a:rPr kumimoji="0" lang="en-US" sz="1800" b="1" i="0" u="none" strike="noStrike" cap="none" normalizeH="0" baseline="0">
                          <a:ln>
                            <a:noFill/>
                          </a:ln>
                          <a:solidFill>
                            <a:schemeClr val="tx1"/>
                          </a:solidFill>
                          <a:effectLst/>
                          <a:latin typeface="Arial" charset="0"/>
                          <a:ea typeface="Times New Roman" pitchFamily="18" charset="0"/>
                          <a:cs typeface="Arial" charset="0"/>
                        </a:rPr>
                        <a:t>5. Add order	150</a:t>
                      </a:r>
                    </a:p>
                    <a:p>
                      <a:pPr marL="342900" marR="0" lvl="0" indent="-342900" algn="l" defTabSz="914400" rtl="0" eaLnBrk="0" fontAlgn="base" latinLnBrk="0" hangingPunct="0">
                        <a:lnSpc>
                          <a:spcPct val="90000"/>
                        </a:lnSpc>
                        <a:spcBef>
                          <a:spcPct val="0"/>
                        </a:spcBef>
                        <a:spcAft>
                          <a:spcPct val="0"/>
                        </a:spcAft>
                        <a:buClrTx/>
                        <a:buSzTx/>
                        <a:buFontTx/>
                        <a:buNone/>
                        <a:tabLst>
                          <a:tab pos="1239838" algn="r"/>
                        </a:tabLst>
                      </a:pPr>
                      <a:r>
                        <a:rPr kumimoji="0" lang="en-US" sz="1800" b="1" i="0" u="none" strike="noStrike" cap="none" normalizeH="0" baseline="0">
                          <a:ln>
                            <a:noFill/>
                          </a:ln>
                          <a:solidFill>
                            <a:schemeClr val="tx1"/>
                          </a:solidFill>
                          <a:effectLst/>
                          <a:latin typeface="Arial" charset="0"/>
                          <a:ea typeface="Times New Roman" pitchFamily="18" charset="0"/>
                          <a:cs typeface="Arial" charset="0"/>
                        </a:rPr>
                        <a:t>6. Write balance	950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026" name="Rectangle 2"/>
          <p:cNvSpPr>
            <a:spLocks noGrp="1" noChangeArrowheads="1"/>
          </p:cNvSpPr>
          <p:nvPr>
            <p:ph type="title"/>
          </p:nvPr>
        </p:nvSpPr>
        <p:spPr/>
        <p:txBody>
          <a:bodyPr/>
          <a:lstStyle/>
          <a:p>
            <a:r>
              <a:rPr lang="en-US"/>
              <a:t>Objectives</a:t>
            </a:r>
          </a:p>
        </p:txBody>
      </p:sp>
      <p:sp>
        <p:nvSpPr>
          <p:cNvPr id="1025027" name="Rectangle 3"/>
          <p:cNvSpPr>
            <a:spLocks noGrp="1" noChangeArrowheads="1"/>
          </p:cNvSpPr>
          <p:nvPr>
            <p:ph type="body" idx="1"/>
          </p:nvPr>
        </p:nvSpPr>
        <p:spPr/>
        <p:txBody>
          <a:bodyPr/>
          <a:lstStyle/>
          <a:p>
            <a:r>
              <a:rPr lang="en-US"/>
              <a:t>Why would you need to use procedural code when SQL is so powerful?</a:t>
            </a:r>
          </a:p>
          <a:p>
            <a:r>
              <a:rPr lang="en-US"/>
              <a:t>How do you use data triggers to make changes automatically?</a:t>
            </a:r>
          </a:p>
          <a:p>
            <a:r>
              <a:rPr lang="en-US"/>
              <a:t>How does the DBMS ensure related changes are made together?</a:t>
            </a:r>
          </a:p>
          <a:p>
            <a:r>
              <a:rPr lang="en-US"/>
              <a:t>How do you handle multiple users changing the same data at the same time?</a:t>
            </a:r>
          </a:p>
          <a:p>
            <a:r>
              <a:rPr lang="en-US"/>
              <a:t>How are internal key values generated and used in updates?</a:t>
            </a:r>
          </a:p>
          <a:p>
            <a:r>
              <a:rPr lang="en-US"/>
              <a:t>What is the purpose of database cursors?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82" name="Rectangle 2"/>
          <p:cNvSpPr>
            <a:spLocks noGrp="1" noChangeArrowheads="1"/>
          </p:cNvSpPr>
          <p:nvPr>
            <p:ph type="title"/>
          </p:nvPr>
        </p:nvSpPr>
        <p:spPr/>
        <p:txBody>
          <a:bodyPr/>
          <a:lstStyle/>
          <a:p>
            <a:r>
              <a:rPr lang="en-US"/>
              <a:t>Pessimistic Locks: Serialization</a:t>
            </a:r>
          </a:p>
        </p:txBody>
      </p:sp>
      <p:sp>
        <p:nvSpPr>
          <p:cNvPr id="1095683" name="Rectangle 3"/>
          <p:cNvSpPr>
            <a:spLocks noGrp="1" noChangeArrowheads="1"/>
          </p:cNvSpPr>
          <p:nvPr>
            <p:ph type="body" idx="1"/>
          </p:nvPr>
        </p:nvSpPr>
        <p:spPr>
          <a:xfrm>
            <a:off x="990600" y="1676400"/>
            <a:ext cx="7162800" cy="2711450"/>
          </a:xfrm>
        </p:spPr>
        <p:txBody>
          <a:bodyPr/>
          <a:lstStyle/>
          <a:p>
            <a:pPr marL="342900" indent="-342900"/>
            <a:r>
              <a:rPr lang="en-US" sz="2000"/>
              <a:t>One answer to concurrent access is to prevent it.</a:t>
            </a:r>
          </a:p>
          <a:p>
            <a:pPr marL="342900" indent="-342900"/>
            <a:r>
              <a:rPr lang="en-US" sz="2000"/>
              <a:t>When a transaction needs to alter data, it places a SERIALIZABLE lock on the data used, so no other transactions can even read the data until the first transaction is completed.</a:t>
            </a:r>
          </a:p>
        </p:txBody>
      </p:sp>
      <p:sp>
        <p:nvSpPr>
          <p:cNvPr id="1095684" name="Rectangle 4"/>
          <p:cNvSpPr>
            <a:spLocks noChangeArrowheads="1"/>
          </p:cNvSpPr>
          <p:nvPr/>
        </p:nvSpPr>
        <p:spPr bwMode="auto">
          <a:xfrm>
            <a:off x="4425950" y="4502150"/>
            <a:ext cx="1816100" cy="1358900"/>
          </a:xfrm>
          <a:prstGeom prst="rect">
            <a:avLst/>
          </a:prstGeom>
          <a:solidFill>
            <a:schemeClr val="accent1"/>
          </a:solidFill>
          <a:ln w="12700">
            <a:solidFill>
              <a:schemeClr val="tx1"/>
            </a:solidFill>
            <a:miter lim="800000"/>
            <a:headEnd/>
            <a:tailEnd/>
          </a:ln>
          <a:effectLst/>
        </p:spPr>
        <p:txBody>
          <a:bodyPr wrap="none" lIns="92075" tIns="46038" rIns="92075" bIns="46038"/>
          <a:lstStyle/>
          <a:p>
            <a:pPr algn="l"/>
            <a:r>
              <a:rPr lang="en-US" sz="1800" b="0" u="sng"/>
              <a:t>ID	Balance</a:t>
            </a:r>
            <a:endParaRPr lang="en-US" sz="1800" b="0"/>
          </a:p>
          <a:p>
            <a:pPr algn="l"/>
            <a:r>
              <a:rPr lang="en-US" sz="1800" b="0"/>
              <a:t>Jones	$800</a:t>
            </a:r>
          </a:p>
          <a:p>
            <a:pPr algn="l"/>
            <a:r>
              <a:rPr lang="en-US" sz="1800" b="0"/>
              <a:t>	$600</a:t>
            </a:r>
          </a:p>
          <a:p>
            <a:pPr algn="l"/>
            <a:r>
              <a:rPr lang="en-US" sz="1800" b="0"/>
              <a:t>	</a:t>
            </a:r>
          </a:p>
        </p:txBody>
      </p:sp>
      <p:sp>
        <p:nvSpPr>
          <p:cNvPr id="1095685" name="Rectangle 5"/>
          <p:cNvSpPr>
            <a:spLocks noChangeArrowheads="1"/>
          </p:cNvSpPr>
          <p:nvPr/>
        </p:nvSpPr>
        <p:spPr bwMode="auto">
          <a:xfrm>
            <a:off x="4708525" y="4068763"/>
            <a:ext cx="1412875" cy="396875"/>
          </a:xfrm>
          <a:prstGeom prst="rect">
            <a:avLst/>
          </a:prstGeom>
          <a:noFill/>
          <a:ln w="9525">
            <a:noFill/>
            <a:miter lim="800000"/>
            <a:headEnd/>
            <a:tailEnd/>
          </a:ln>
          <a:effectLst/>
        </p:spPr>
        <p:txBody>
          <a:bodyPr wrap="none" lIns="92075" tIns="46038" rIns="92075" bIns="46038">
            <a:spAutoFit/>
          </a:bodyPr>
          <a:lstStyle/>
          <a:p>
            <a:pPr algn="l"/>
            <a:r>
              <a:rPr lang="en-US" b="0"/>
              <a:t>Customers</a:t>
            </a:r>
          </a:p>
        </p:txBody>
      </p:sp>
      <p:sp>
        <p:nvSpPr>
          <p:cNvPr id="1095686" name="AutoShape 6"/>
          <p:cNvSpPr>
            <a:spLocks noChangeArrowheads="1"/>
          </p:cNvSpPr>
          <p:nvPr/>
        </p:nvSpPr>
        <p:spPr bwMode="auto">
          <a:xfrm>
            <a:off x="1606550" y="4654550"/>
            <a:ext cx="2654300" cy="1358900"/>
          </a:xfrm>
          <a:prstGeom prst="octagon">
            <a:avLst>
              <a:gd name="adj" fmla="val 29282"/>
            </a:avLst>
          </a:prstGeom>
          <a:solidFill>
            <a:srgbClr val="99FF99"/>
          </a:solidFill>
          <a:ln w="12700">
            <a:solidFill>
              <a:schemeClr val="tx1"/>
            </a:solidFill>
            <a:miter lim="800000"/>
            <a:headEnd/>
            <a:tailEnd/>
          </a:ln>
          <a:effectLst/>
        </p:spPr>
        <p:txBody>
          <a:bodyPr wrap="none" lIns="92075" tIns="46038" rIns="92075" bIns="46038" anchor="ctr"/>
          <a:lstStyle/>
          <a:p>
            <a:pPr algn="l">
              <a:tabLst>
                <a:tab pos="2165350" algn="r"/>
              </a:tabLst>
            </a:pPr>
            <a:r>
              <a:rPr lang="en-US" sz="1600" b="0"/>
              <a:t>1) Read balance	800</a:t>
            </a:r>
          </a:p>
          <a:p>
            <a:pPr algn="l">
              <a:tabLst>
                <a:tab pos="2165350" algn="r"/>
              </a:tabLst>
            </a:pPr>
            <a:r>
              <a:rPr lang="en-US" sz="1600" b="0" u="sng"/>
              <a:t>2) Subtract pmt	-200</a:t>
            </a:r>
            <a:endParaRPr lang="en-US" sz="1600" b="0"/>
          </a:p>
          <a:p>
            <a:pPr algn="l">
              <a:tabLst>
                <a:tab pos="2165350" algn="r"/>
              </a:tabLst>
            </a:pPr>
            <a:r>
              <a:rPr lang="en-US" sz="1600" b="0"/>
              <a:t>4) Save new bal.	600</a:t>
            </a:r>
          </a:p>
        </p:txBody>
      </p:sp>
      <p:sp>
        <p:nvSpPr>
          <p:cNvPr id="1095687" name="AutoShape 7"/>
          <p:cNvSpPr>
            <a:spLocks noChangeArrowheads="1"/>
          </p:cNvSpPr>
          <p:nvPr/>
        </p:nvSpPr>
        <p:spPr bwMode="auto">
          <a:xfrm>
            <a:off x="6407150" y="4654550"/>
            <a:ext cx="2654300" cy="1358900"/>
          </a:xfrm>
          <a:prstGeom prst="octagon">
            <a:avLst>
              <a:gd name="adj" fmla="val 29282"/>
            </a:avLst>
          </a:prstGeom>
          <a:solidFill>
            <a:srgbClr val="FFCCFF"/>
          </a:solidFill>
          <a:ln w="12700">
            <a:solidFill>
              <a:schemeClr val="tx1"/>
            </a:solidFill>
            <a:miter lim="800000"/>
            <a:headEnd/>
            <a:tailEnd/>
          </a:ln>
          <a:effectLst/>
        </p:spPr>
        <p:txBody>
          <a:bodyPr lIns="92075" tIns="46038" rIns="92075" bIns="46038" anchor="ctr"/>
          <a:lstStyle/>
          <a:p>
            <a:pPr algn="l"/>
            <a:r>
              <a:rPr lang="en-US" sz="1600" b="0"/>
              <a:t>3) Read balance	</a:t>
            </a:r>
          </a:p>
          <a:p>
            <a:pPr algn="l"/>
            <a:r>
              <a:rPr lang="en-US" sz="1600" b="0"/>
              <a:t>Receive error message that it is locked.</a:t>
            </a:r>
          </a:p>
        </p:txBody>
      </p:sp>
      <p:sp>
        <p:nvSpPr>
          <p:cNvPr id="1095688" name="Rectangle 8"/>
          <p:cNvSpPr>
            <a:spLocks noChangeArrowheads="1"/>
          </p:cNvSpPr>
          <p:nvPr/>
        </p:nvSpPr>
        <p:spPr bwMode="auto">
          <a:xfrm>
            <a:off x="1736725" y="4221163"/>
            <a:ext cx="2174875" cy="396875"/>
          </a:xfrm>
          <a:prstGeom prst="rect">
            <a:avLst/>
          </a:prstGeom>
          <a:noFill/>
          <a:ln w="9525">
            <a:noFill/>
            <a:miter lim="800000"/>
            <a:headEnd/>
            <a:tailEnd/>
          </a:ln>
          <a:effectLst/>
        </p:spPr>
        <p:txBody>
          <a:bodyPr wrap="none" lIns="92075" tIns="46038" rIns="92075" bIns="46038">
            <a:spAutoFit/>
          </a:bodyPr>
          <a:lstStyle/>
          <a:p>
            <a:pPr algn="l"/>
            <a:r>
              <a:rPr lang="en-US" b="0"/>
              <a:t>Receive Payment</a:t>
            </a:r>
          </a:p>
        </p:txBody>
      </p:sp>
      <p:sp>
        <p:nvSpPr>
          <p:cNvPr id="1095689" name="Rectangle 9"/>
          <p:cNvSpPr>
            <a:spLocks noChangeArrowheads="1"/>
          </p:cNvSpPr>
          <p:nvPr/>
        </p:nvSpPr>
        <p:spPr bwMode="auto">
          <a:xfrm>
            <a:off x="6689725" y="4221163"/>
            <a:ext cx="2117725" cy="396875"/>
          </a:xfrm>
          <a:prstGeom prst="rect">
            <a:avLst/>
          </a:prstGeom>
          <a:noFill/>
          <a:ln w="9525">
            <a:noFill/>
            <a:miter lim="800000"/>
            <a:headEnd/>
            <a:tailEnd/>
          </a:ln>
          <a:effectLst/>
        </p:spPr>
        <p:txBody>
          <a:bodyPr wrap="none" lIns="92075" tIns="46038" rIns="92075" bIns="46038">
            <a:spAutoFit/>
          </a:bodyPr>
          <a:lstStyle/>
          <a:p>
            <a:pPr algn="l"/>
            <a:r>
              <a:rPr lang="en-US" b="0"/>
              <a:t>Place New Order</a:t>
            </a:r>
          </a:p>
        </p:txBody>
      </p:sp>
      <p:sp>
        <p:nvSpPr>
          <p:cNvPr id="1095690" name="Line 10"/>
          <p:cNvSpPr>
            <a:spLocks noChangeShapeType="1"/>
          </p:cNvSpPr>
          <p:nvPr/>
        </p:nvSpPr>
        <p:spPr bwMode="auto">
          <a:xfrm flipV="1">
            <a:off x="4038600" y="5257800"/>
            <a:ext cx="1295400" cy="228600"/>
          </a:xfrm>
          <a:prstGeom prst="line">
            <a:avLst/>
          </a:prstGeom>
          <a:noFill/>
          <a:ln w="12700">
            <a:solidFill>
              <a:schemeClr val="tx1"/>
            </a:solidFill>
            <a:round/>
            <a:headEnd type="none" w="sm" len="sm"/>
            <a:tailEnd type="stealth" w="med" len="lg"/>
          </a:ln>
          <a:effectLst/>
        </p:spPr>
        <p:txBody>
          <a:bodyPr wrap="none" anchor="ctr"/>
          <a:lstStyle/>
          <a:p>
            <a:endParaRPr lang="en-US"/>
          </a:p>
        </p:txBody>
      </p:sp>
      <p:sp>
        <p:nvSpPr>
          <p:cNvPr id="1095691" name="Line 11"/>
          <p:cNvSpPr>
            <a:spLocks noChangeShapeType="1"/>
          </p:cNvSpPr>
          <p:nvPr/>
        </p:nvSpPr>
        <p:spPr bwMode="auto">
          <a:xfrm>
            <a:off x="5257800" y="4800600"/>
            <a:ext cx="838200" cy="304800"/>
          </a:xfrm>
          <a:prstGeom prst="line">
            <a:avLst/>
          </a:prstGeom>
          <a:noFill/>
          <a:ln w="25400">
            <a:solidFill>
              <a:srgbClr val="009900"/>
            </a:solidFill>
            <a:round/>
            <a:headEnd type="none" w="sm" len="sm"/>
            <a:tailEnd type="none" w="sm" len="sm"/>
          </a:ln>
          <a:effectLst/>
        </p:spPr>
        <p:txBody>
          <a:bodyPr wrap="none" anchor="ctr"/>
          <a:lstStyle/>
          <a:p>
            <a:endParaRPr lang="en-US"/>
          </a:p>
        </p:txBody>
      </p:sp>
      <p:sp>
        <p:nvSpPr>
          <p:cNvPr id="1095692" name="Text Box 12"/>
          <p:cNvSpPr txBox="1">
            <a:spLocks noChangeArrowheads="1"/>
          </p:cNvSpPr>
          <p:nvPr/>
        </p:nvSpPr>
        <p:spPr bwMode="auto">
          <a:xfrm>
            <a:off x="1600200" y="3657600"/>
            <a:ext cx="5791200" cy="366713"/>
          </a:xfrm>
          <a:prstGeom prst="rect">
            <a:avLst/>
          </a:prstGeom>
          <a:noFill/>
          <a:ln w="12700" algn="ctr">
            <a:noFill/>
            <a:miter lim="800000"/>
            <a:headEnd type="none" w="sm" len="sm"/>
            <a:tailEnd type="none" w="med" len="sm"/>
          </a:ln>
          <a:effectLst/>
        </p:spPr>
        <p:txBody>
          <a:bodyPr>
            <a:spAutoFit/>
          </a:bodyPr>
          <a:lstStyle/>
          <a:p>
            <a:pPr algn="l">
              <a:spcBef>
                <a:spcPct val="50000"/>
              </a:spcBef>
            </a:pPr>
            <a:r>
              <a:rPr lang="en-US" sz="1800" b="0">
                <a:solidFill>
                  <a:schemeClr val="tx2"/>
                </a:solidFill>
              </a:rPr>
              <a:t>SET TRANSACTION SERIALIZABLE, READ WRITE</a:t>
            </a:r>
          </a:p>
        </p:txBody>
      </p:sp>
      <p:sp>
        <p:nvSpPr>
          <p:cNvPr id="1095693" name="Freeform 13"/>
          <p:cNvSpPr>
            <a:spLocks/>
          </p:cNvSpPr>
          <p:nvPr/>
        </p:nvSpPr>
        <p:spPr bwMode="auto">
          <a:xfrm>
            <a:off x="1447800" y="3810000"/>
            <a:ext cx="685800" cy="1092200"/>
          </a:xfrm>
          <a:custGeom>
            <a:avLst/>
            <a:gdLst/>
            <a:ahLst/>
            <a:cxnLst>
              <a:cxn ang="0">
                <a:pos x="144" y="0"/>
              </a:cxn>
              <a:cxn ang="0">
                <a:pos x="48" y="576"/>
              </a:cxn>
              <a:cxn ang="0">
                <a:pos x="432" y="672"/>
              </a:cxn>
            </a:cxnLst>
            <a:rect l="0" t="0" r="r" b="b"/>
            <a:pathLst>
              <a:path w="432" h="688">
                <a:moveTo>
                  <a:pt x="144" y="0"/>
                </a:moveTo>
                <a:cubicBezTo>
                  <a:pt x="72" y="232"/>
                  <a:pt x="0" y="464"/>
                  <a:pt x="48" y="576"/>
                </a:cubicBezTo>
                <a:cubicBezTo>
                  <a:pt x="96" y="688"/>
                  <a:pt x="264" y="680"/>
                  <a:pt x="432" y="672"/>
                </a:cubicBezTo>
              </a:path>
            </a:pathLst>
          </a:custGeom>
          <a:noFill/>
          <a:ln w="12700" cap="flat" cmpd="sng">
            <a:solidFill>
              <a:schemeClr val="tx2"/>
            </a:solidFill>
            <a:prstDash val="solid"/>
            <a:round/>
            <a:headEnd type="none" w="sm" len="sm"/>
            <a:tailEnd type="triangle" w="med" len="sm"/>
          </a:ln>
          <a:effectLst/>
        </p:spPr>
        <p:txBody>
          <a:bodyPr/>
          <a:lstStyle/>
          <a:p>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7730" name="Rectangle 2"/>
          <p:cNvSpPr>
            <a:spLocks noGrp="1" noChangeArrowheads="1"/>
          </p:cNvSpPr>
          <p:nvPr>
            <p:ph type="title"/>
          </p:nvPr>
        </p:nvSpPr>
        <p:spPr>
          <a:xfrm>
            <a:off x="990600" y="152400"/>
            <a:ext cx="7162800" cy="762000"/>
          </a:xfrm>
        </p:spPr>
        <p:txBody>
          <a:bodyPr/>
          <a:lstStyle/>
          <a:p>
            <a:r>
              <a:rPr lang="en-US"/>
              <a:t>SQL Pessimistic Lock</a:t>
            </a:r>
          </a:p>
        </p:txBody>
      </p:sp>
      <p:sp>
        <p:nvSpPr>
          <p:cNvPr id="1097731" name="Text Box 3"/>
          <p:cNvSpPr txBox="1">
            <a:spLocks noChangeArrowheads="1"/>
          </p:cNvSpPr>
          <p:nvPr/>
        </p:nvSpPr>
        <p:spPr bwMode="auto">
          <a:xfrm>
            <a:off x="914400" y="1322388"/>
            <a:ext cx="7620000" cy="4211637"/>
          </a:xfrm>
          <a:prstGeom prst="rect">
            <a:avLst/>
          </a:prstGeom>
          <a:noFill/>
          <a:ln w="12700" algn="ctr">
            <a:noFill/>
            <a:miter lim="800000"/>
            <a:headEnd type="none" w="sm" len="sm"/>
            <a:tailEnd type="none" w="med" len="sm"/>
          </a:ln>
          <a:effectLst/>
        </p:spPr>
        <p:txBody>
          <a:bodyPr>
            <a:spAutoFit/>
          </a:bodyPr>
          <a:lstStyle/>
          <a:p>
            <a:pPr algn="l"/>
            <a:r>
              <a:rPr lang="en-US" sz="1800" b="0"/>
              <a:t>CREATE FUNCTION ReceivePayment (</a:t>
            </a:r>
          </a:p>
          <a:p>
            <a:pPr algn="l"/>
            <a:r>
              <a:rPr lang="en-US" sz="1800" b="0"/>
              <a:t>	AccountID NUMBER, Amount Currency) RETURNS NUMBER</a:t>
            </a:r>
          </a:p>
          <a:p>
            <a:pPr algn="l"/>
            <a:r>
              <a:rPr lang="en-US" sz="1800" b="0"/>
              <a:t>BEGIN</a:t>
            </a:r>
          </a:p>
          <a:p>
            <a:pPr algn="l"/>
            <a:r>
              <a:rPr lang="en-US" sz="1800" b="0"/>
              <a:t>	DECLARE HANDLER FOR SQLEXCEPTION</a:t>
            </a:r>
          </a:p>
          <a:p>
            <a:pPr algn="l"/>
            <a:r>
              <a:rPr lang="en-US" sz="1800" b="0"/>
              <a:t>	BEGIN</a:t>
            </a:r>
          </a:p>
          <a:p>
            <a:pPr algn="l"/>
            <a:r>
              <a:rPr lang="en-US" sz="1800" b="0"/>
              <a:t>		ROLLBACK;</a:t>
            </a:r>
          </a:p>
          <a:p>
            <a:pPr algn="l"/>
            <a:r>
              <a:rPr lang="en-US" sz="1800" b="0"/>
              <a:t>		RETURN -2;</a:t>
            </a:r>
          </a:p>
          <a:p>
            <a:pPr algn="l"/>
            <a:r>
              <a:rPr lang="en-US" sz="1800" b="0"/>
              <a:t>	END</a:t>
            </a:r>
          </a:p>
          <a:p>
            <a:pPr algn="l"/>
            <a:r>
              <a:rPr lang="en-US" sz="1800" b="0">
                <a:solidFill>
                  <a:schemeClr val="tx2"/>
                </a:solidFill>
              </a:rPr>
              <a:t>	SET TRANSACTION SERIALIZABLE, READ WRITE</a:t>
            </a:r>
            <a:r>
              <a:rPr lang="en-US" sz="1800" b="0"/>
              <a:t>;</a:t>
            </a:r>
          </a:p>
          <a:p>
            <a:pPr algn="l"/>
            <a:r>
              <a:rPr lang="en-US" sz="1800" b="0"/>
              <a:t>	UPDATE Accounts</a:t>
            </a:r>
          </a:p>
          <a:p>
            <a:pPr algn="l"/>
            <a:r>
              <a:rPr lang="en-US" sz="1800" b="0"/>
              <a:t>	SET AccountBalance = AccountBalance - Amount</a:t>
            </a:r>
          </a:p>
          <a:p>
            <a:pPr algn="l"/>
            <a:r>
              <a:rPr lang="en-US" sz="1800" b="0"/>
              <a:t>	WHERE AccountNumber = AccountID;</a:t>
            </a:r>
          </a:p>
          <a:p>
            <a:pPr algn="l"/>
            <a:r>
              <a:rPr lang="en-US" sz="1800" b="0"/>
              <a:t>	COMMIT;</a:t>
            </a:r>
          </a:p>
          <a:p>
            <a:pPr algn="l"/>
            <a:r>
              <a:rPr lang="en-US" sz="1800" b="0"/>
              <a:t>	RETURN 0;</a:t>
            </a:r>
          </a:p>
          <a:p>
            <a:pPr algn="l"/>
            <a:r>
              <a:rPr lang="en-US" sz="1800" b="0"/>
              <a:t>END</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9778" name="Rectangle 2"/>
          <p:cNvSpPr>
            <a:spLocks noGrp="1" noChangeArrowheads="1"/>
          </p:cNvSpPr>
          <p:nvPr>
            <p:ph type="title"/>
          </p:nvPr>
        </p:nvSpPr>
        <p:spPr/>
        <p:txBody>
          <a:bodyPr/>
          <a:lstStyle/>
          <a:p>
            <a:r>
              <a:rPr lang="en-US"/>
              <a:t>Serialization Effects</a:t>
            </a:r>
          </a:p>
        </p:txBody>
      </p:sp>
      <p:graphicFrame>
        <p:nvGraphicFramePr>
          <p:cNvPr id="1099779" name="Group 3"/>
          <p:cNvGraphicFramePr>
            <a:graphicFrameLocks noGrp="1"/>
          </p:cNvGraphicFramePr>
          <p:nvPr>
            <p:ph idx="1"/>
          </p:nvPr>
        </p:nvGraphicFramePr>
        <p:xfrm>
          <a:off x="990600" y="1676400"/>
          <a:ext cx="6811963" cy="2198688"/>
        </p:xfrm>
        <a:graphic>
          <a:graphicData uri="http://schemas.openxmlformats.org/drawingml/2006/table">
            <a:tbl>
              <a:tblPr/>
              <a:tblGrid>
                <a:gridCol w="2689225">
                  <a:extLst>
                    <a:ext uri="{9D8B030D-6E8A-4147-A177-3AD203B41FA5}">
                      <a16:colId xmlns:a16="http://schemas.microsoft.com/office/drawing/2014/main" val="20000"/>
                    </a:ext>
                  </a:extLst>
                </a:gridCol>
                <a:gridCol w="1590675">
                  <a:extLst>
                    <a:ext uri="{9D8B030D-6E8A-4147-A177-3AD203B41FA5}">
                      <a16:colId xmlns:a16="http://schemas.microsoft.com/office/drawing/2014/main" val="20001"/>
                    </a:ext>
                  </a:extLst>
                </a:gridCol>
                <a:gridCol w="2532063">
                  <a:extLst>
                    <a:ext uri="{9D8B030D-6E8A-4147-A177-3AD203B41FA5}">
                      <a16:colId xmlns:a16="http://schemas.microsoft.com/office/drawing/2014/main" val="20002"/>
                    </a:ext>
                  </a:extLst>
                </a:gridCol>
              </a:tblGrid>
              <a:tr h="431800">
                <a:tc>
                  <a:txBody>
                    <a:bodyPr/>
                    <a:lstStyle/>
                    <a:p>
                      <a:pPr marL="285750" marR="0" lvl="0" indent="-285750" algn="ctr" defTabSz="914400" rtl="0" eaLnBrk="0" fontAlgn="base" latinLnBrk="0" hangingPunct="0">
                        <a:lnSpc>
                          <a:spcPct val="9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charset="0"/>
                          <a:ea typeface="Times New Roman" pitchFamily="18" charset="0"/>
                          <a:cs typeface="Arial" charset="0"/>
                        </a:rPr>
                        <a:t>Receive Payment</a:t>
                      </a:r>
                      <a:endParaRPr kumimoji="0" lang="en-US" sz="1800" b="1" i="0" u="none" strike="noStrike" cap="none" normalizeH="0" baseline="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ctr" defTabSz="914400" rtl="0" eaLnBrk="0" fontAlgn="base" latinLnBrk="0" hangingPunct="0">
                        <a:lnSpc>
                          <a:spcPct val="90000"/>
                        </a:lnSpc>
                        <a:spcBef>
                          <a:spcPct val="0"/>
                        </a:spcBef>
                        <a:spcAft>
                          <a:spcPct val="0"/>
                        </a:spcAft>
                        <a:buClrTx/>
                        <a:buSzTx/>
                        <a:buFontTx/>
                        <a:buNone/>
                        <a:tabLst>
                          <a:tab pos="704850" algn="l"/>
                        </a:tabLst>
                      </a:pPr>
                      <a:r>
                        <a:rPr kumimoji="0" lang="en-US" sz="1800" b="0" i="0" u="none" strike="noStrike" cap="none" normalizeH="0" baseline="0">
                          <a:ln>
                            <a:noFill/>
                          </a:ln>
                          <a:solidFill>
                            <a:schemeClr val="tx1"/>
                          </a:solidFill>
                          <a:effectLst/>
                          <a:latin typeface="Arial" charset="0"/>
                          <a:ea typeface="Times New Roman" pitchFamily="18" charset="0"/>
                          <a:cs typeface="Arial" charset="0"/>
                        </a:rPr>
                        <a:t>Balance</a:t>
                      </a:r>
                      <a:endParaRPr kumimoji="0" lang="en-US" sz="1800" b="1" i="0" u="none" strike="noStrike" cap="none" normalizeH="0" baseline="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285750" marR="0" lvl="0" indent="-285750" algn="ctr" defTabSz="914400" rtl="0" eaLnBrk="0" fontAlgn="base" latinLnBrk="0" hangingPunct="0">
                        <a:lnSpc>
                          <a:spcPct val="9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charset="0"/>
                          <a:ea typeface="Times New Roman" pitchFamily="18" charset="0"/>
                          <a:cs typeface="Arial" charset="0"/>
                        </a:rPr>
                        <a:t>Place New Order</a:t>
                      </a:r>
                      <a:endParaRPr kumimoji="0" lang="en-US" sz="1800" b="1" i="0" u="none" strike="noStrike" cap="none" normalizeH="0" baseline="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0"/>
                  </a:ext>
                </a:extLst>
              </a:tr>
              <a:tr h="1766888">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tab pos="1314450" algn="r"/>
                        </a:tabLst>
                      </a:pPr>
                      <a:r>
                        <a:rPr kumimoji="0" lang="en-US" sz="1800" b="1" i="0" u="none" strike="noStrike" cap="none" normalizeH="0" baseline="0">
                          <a:ln>
                            <a:noFill/>
                          </a:ln>
                          <a:solidFill>
                            <a:schemeClr val="tx1"/>
                          </a:solidFill>
                          <a:effectLst/>
                          <a:latin typeface="Arial" charset="0"/>
                          <a:ea typeface="Times New Roman" pitchFamily="18" charset="0"/>
                          <a:cs typeface="Arial" charset="0"/>
                        </a:rPr>
                        <a:t>1. Read balance	800</a:t>
                      </a:r>
                    </a:p>
                    <a:p>
                      <a:pPr marL="342900" marR="0" lvl="0" indent="-342900" algn="l" defTabSz="914400" rtl="0" eaLnBrk="0" fontAlgn="base" latinLnBrk="0" hangingPunct="0">
                        <a:lnSpc>
                          <a:spcPct val="90000"/>
                        </a:lnSpc>
                        <a:spcBef>
                          <a:spcPct val="0"/>
                        </a:spcBef>
                        <a:spcAft>
                          <a:spcPct val="0"/>
                        </a:spcAft>
                        <a:buClrTx/>
                        <a:buSzTx/>
                        <a:buFontTx/>
                        <a:buNone/>
                        <a:tabLst>
                          <a:tab pos="1314450" algn="r"/>
                        </a:tabLst>
                      </a:pPr>
                      <a:r>
                        <a:rPr kumimoji="0" lang="en-US" sz="1800" b="1" i="0" u="none" strike="noStrike" cap="none" normalizeH="0" baseline="0">
                          <a:ln>
                            <a:noFill/>
                          </a:ln>
                          <a:solidFill>
                            <a:schemeClr val="tx1"/>
                          </a:solidFill>
                          <a:effectLst/>
                          <a:latin typeface="Arial" charset="0"/>
                          <a:ea typeface="Times New Roman" pitchFamily="18" charset="0"/>
                          <a:cs typeface="Arial" charset="0"/>
                        </a:rPr>
                        <a:t>2. Subtract Pmt.	-200</a:t>
                      </a:r>
                    </a:p>
                    <a:p>
                      <a:pPr marL="342900" marR="0" lvl="0" indent="-342900" algn="l" defTabSz="914400" rtl="0" eaLnBrk="0" fontAlgn="base" latinLnBrk="0" hangingPunct="0">
                        <a:lnSpc>
                          <a:spcPct val="90000"/>
                        </a:lnSpc>
                        <a:spcBef>
                          <a:spcPct val="0"/>
                        </a:spcBef>
                        <a:spcAft>
                          <a:spcPct val="0"/>
                        </a:spcAft>
                        <a:buClrTx/>
                        <a:buSzTx/>
                        <a:buFontTx/>
                        <a:buNone/>
                        <a:tabLst>
                          <a:tab pos="1314450" algn="r"/>
                        </a:tabLst>
                      </a:pPr>
                      <a:endParaRPr kumimoji="0" lang="en-US" sz="1800" b="1" i="0" u="none" strike="noStrike" cap="none" normalizeH="0" baseline="0">
                        <a:ln>
                          <a:noFill/>
                        </a:ln>
                        <a:solidFill>
                          <a:schemeClr val="tx1"/>
                        </a:solidFill>
                        <a:effectLst/>
                        <a:latin typeface="Arial" charset="0"/>
                        <a:ea typeface="Times New Roman" pitchFamily="18" charset="0"/>
                        <a:cs typeface="Arial" charset="0"/>
                      </a:endParaRPr>
                    </a:p>
                    <a:p>
                      <a:pPr marL="342900" marR="0" lvl="0" indent="-342900" algn="l" defTabSz="914400" rtl="0" eaLnBrk="0" fontAlgn="base" latinLnBrk="0" hangingPunct="0">
                        <a:lnSpc>
                          <a:spcPct val="90000"/>
                        </a:lnSpc>
                        <a:spcBef>
                          <a:spcPct val="0"/>
                        </a:spcBef>
                        <a:spcAft>
                          <a:spcPct val="0"/>
                        </a:spcAft>
                        <a:buClrTx/>
                        <a:buSzTx/>
                        <a:buFontTx/>
                        <a:buNone/>
                        <a:tabLst>
                          <a:tab pos="1314450" algn="r"/>
                        </a:tabLst>
                      </a:pPr>
                      <a:r>
                        <a:rPr kumimoji="0" lang="en-US" sz="1800" b="1" i="0" u="none" strike="noStrike" cap="none" normalizeH="0" baseline="0">
                          <a:ln>
                            <a:noFill/>
                          </a:ln>
                          <a:solidFill>
                            <a:schemeClr val="tx1"/>
                          </a:solidFill>
                          <a:effectLst/>
                          <a:latin typeface="Arial" charset="0"/>
                          <a:ea typeface="Times New Roman" pitchFamily="18" charset="0"/>
                          <a:cs typeface="Arial" charset="0"/>
                        </a:rPr>
                        <a:t>4. Save balance	600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tab pos="647700" algn="r"/>
                        </a:tabLst>
                      </a:pPr>
                      <a:r>
                        <a:rPr kumimoji="0" lang="en-US" sz="1800" b="1" i="0" u="none" strike="noStrike" cap="none" normalizeH="0" baseline="0">
                          <a:ln>
                            <a:noFill/>
                          </a:ln>
                          <a:solidFill>
                            <a:schemeClr val="tx1"/>
                          </a:solidFill>
                          <a:effectLst/>
                          <a:latin typeface="Arial" charset="0"/>
                          <a:ea typeface="Times New Roman" pitchFamily="18" charset="0"/>
                          <a:cs typeface="Arial" charset="0"/>
                        </a:rPr>
                        <a:t>	800</a:t>
                      </a:r>
                    </a:p>
                    <a:p>
                      <a:pPr marL="342900" marR="0" lvl="0" indent="-342900" algn="l" defTabSz="914400" rtl="0" eaLnBrk="0" fontAlgn="base" latinLnBrk="0" hangingPunct="0">
                        <a:lnSpc>
                          <a:spcPct val="90000"/>
                        </a:lnSpc>
                        <a:spcBef>
                          <a:spcPct val="0"/>
                        </a:spcBef>
                        <a:spcAft>
                          <a:spcPct val="0"/>
                        </a:spcAft>
                        <a:buClrTx/>
                        <a:buSzTx/>
                        <a:buFontTx/>
                        <a:buNone/>
                        <a:tabLst>
                          <a:tab pos="647700" algn="r"/>
                        </a:tabLst>
                      </a:pPr>
                      <a:r>
                        <a:rPr kumimoji="0" lang="en-US" sz="1800" b="1" i="0" u="none" strike="noStrike" cap="none" normalizeH="0" baseline="0">
                          <a:ln>
                            <a:noFill/>
                          </a:ln>
                          <a:solidFill>
                            <a:schemeClr val="tx1"/>
                          </a:solidFill>
                          <a:effectLst/>
                          <a:latin typeface="Arial" charset="0"/>
                          <a:ea typeface="Times New Roman" pitchFamily="18" charset="0"/>
                          <a:cs typeface="Arial" charset="0"/>
                        </a:rPr>
                        <a:t>	</a:t>
                      </a:r>
                    </a:p>
                    <a:p>
                      <a:pPr marL="342900" marR="0" lvl="0" indent="-342900" algn="l" defTabSz="914400" rtl="0" eaLnBrk="0" fontAlgn="base" latinLnBrk="0" hangingPunct="0">
                        <a:lnSpc>
                          <a:spcPct val="90000"/>
                        </a:lnSpc>
                        <a:spcBef>
                          <a:spcPct val="0"/>
                        </a:spcBef>
                        <a:spcAft>
                          <a:spcPct val="0"/>
                        </a:spcAft>
                        <a:buClrTx/>
                        <a:buSzTx/>
                        <a:buFontTx/>
                        <a:buNone/>
                        <a:tabLst>
                          <a:tab pos="647700" algn="r"/>
                        </a:tabLst>
                      </a:pPr>
                      <a:r>
                        <a:rPr kumimoji="0" lang="en-US" sz="1800" b="1" i="0" u="none" strike="noStrike" cap="none" normalizeH="0" baseline="0">
                          <a:ln>
                            <a:noFill/>
                          </a:ln>
                          <a:solidFill>
                            <a:schemeClr val="tx1"/>
                          </a:solidFill>
                          <a:effectLst/>
                          <a:latin typeface="Arial" charset="0"/>
                          <a:ea typeface="Times New Roman" pitchFamily="18" charset="0"/>
                          <a:cs typeface="Arial" charset="0"/>
                        </a:rPr>
                        <a:t>	600</a:t>
                      </a:r>
                    </a:p>
                    <a:p>
                      <a:pPr marL="342900" marR="0" lvl="0" indent="-342900" algn="l" defTabSz="914400" rtl="0" eaLnBrk="0" fontAlgn="base" latinLnBrk="0" hangingPunct="0">
                        <a:lnSpc>
                          <a:spcPct val="90000"/>
                        </a:lnSpc>
                        <a:spcBef>
                          <a:spcPct val="0"/>
                        </a:spcBef>
                        <a:spcAft>
                          <a:spcPct val="0"/>
                        </a:spcAft>
                        <a:buClrTx/>
                        <a:buSzTx/>
                        <a:buFontTx/>
                        <a:buNone/>
                        <a:tabLst>
                          <a:tab pos="647700" algn="r"/>
                        </a:tabLst>
                      </a:pPr>
                      <a:r>
                        <a:rPr kumimoji="0" lang="en-US" sz="1800" b="1" i="0" u="none" strike="noStrike" cap="none" normalizeH="0" baseline="0">
                          <a:ln>
                            <a:noFill/>
                          </a:ln>
                          <a:solidFill>
                            <a:schemeClr val="tx1"/>
                          </a:solidFill>
                          <a:effectLst/>
                          <a:latin typeface="Arial" charset="0"/>
                          <a:ea typeface="Times New Roman" pitchFamily="18" charset="0"/>
                          <a:cs typeface="Arial" charset="0"/>
                        </a:rPr>
                        <a:t>	</a:t>
                      </a:r>
                    </a:p>
                    <a:p>
                      <a:pPr marL="342900" marR="0" lvl="0" indent="-342900" algn="l" defTabSz="914400" rtl="0" eaLnBrk="0" fontAlgn="base" latinLnBrk="0" hangingPunct="0">
                        <a:lnSpc>
                          <a:spcPct val="90000"/>
                        </a:lnSpc>
                        <a:spcBef>
                          <a:spcPct val="0"/>
                        </a:spcBef>
                        <a:spcAft>
                          <a:spcPct val="0"/>
                        </a:spcAft>
                        <a:buClrTx/>
                        <a:buSzTx/>
                        <a:buFontTx/>
                        <a:buNone/>
                        <a:tabLst>
                          <a:tab pos="647700" algn="r"/>
                        </a:tabLst>
                      </a:pPr>
                      <a:r>
                        <a:rPr kumimoji="0" lang="en-US" sz="1800" b="1" i="0" u="none" strike="noStrike" cap="none" normalizeH="0" baseline="0">
                          <a:ln>
                            <a:noFill/>
                          </a:ln>
                          <a:solidFill>
                            <a:schemeClr val="tx1"/>
                          </a:solidFill>
                          <a:effectLst/>
                          <a:latin typeface="Arial" charset="0"/>
                          <a:ea typeface="Times New Roman" pitchFamily="18" charset="0"/>
                          <a:cs typeface="Arial" charset="0"/>
                        </a:rPr>
                        <a:t>	750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tab pos="1239838" algn="r"/>
                        </a:tabLst>
                      </a:pPr>
                      <a:endParaRPr kumimoji="0" lang="en-US" sz="1800" b="1" i="0" u="none" strike="noStrike" cap="none" normalizeH="0" baseline="0">
                        <a:ln>
                          <a:noFill/>
                        </a:ln>
                        <a:solidFill>
                          <a:schemeClr val="tx1"/>
                        </a:solidFill>
                        <a:effectLst/>
                        <a:latin typeface="Arial" charset="0"/>
                        <a:ea typeface="Times New Roman" pitchFamily="18" charset="0"/>
                        <a:cs typeface="Arial" charset="0"/>
                      </a:endParaRPr>
                    </a:p>
                    <a:p>
                      <a:pPr marL="342900" marR="0" lvl="0" indent="-342900" algn="l" defTabSz="914400" rtl="0" eaLnBrk="0" fontAlgn="base" latinLnBrk="0" hangingPunct="0">
                        <a:lnSpc>
                          <a:spcPct val="90000"/>
                        </a:lnSpc>
                        <a:spcBef>
                          <a:spcPct val="0"/>
                        </a:spcBef>
                        <a:spcAft>
                          <a:spcPct val="0"/>
                        </a:spcAft>
                        <a:buClrTx/>
                        <a:buSzTx/>
                        <a:buFontTx/>
                        <a:buNone/>
                        <a:tabLst>
                          <a:tab pos="1239838" algn="r"/>
                        </a:tabLst>
                      </a:pPr>
                      <a:r>
                        <a:rPr kumimoji="0" lang="en-US" sz="1800" b="1" i="0" u="none" strike="noStrike" cap="none" normalizeH="0" baseline="0">
                          <a:ln>
                            <a:noFill/>
                          </a:ln>
                          <a:solidFill>
                            <a:schemeClr val="tx1"/>
                          </a:solidFill>
                          <a:effectLst/>
                          <a:latin typeface="Arial" charset="0"/>
                          <a:ea typeface="Times New Roman" pitchFamily="18" charset="0"/>
                          <a:cs typeface="Arial" charset="0"/>
                        </a:rPr>
                        <a:t>3. Read balance</a:t>
                      </a:r>
                    </a:p>
                    <a:p>
                      <a:pPr marL="342900" marR="0" lvl="0" indent="-342900" algn="l" defTabSz="914400" rtl="0" eaLnBrk="0" fontAlgn="base" latinLnBrk="0" hangingPunct="0">
                        <a:lnSpc>
                          <a:spcPct val="90000"/>
                        </a:lnSpc>
                        <a:spcBef>
                          <a:spcPct val="0"/>
                        </a:spcBef>
                        <a:spcAft>
                          <a:spcPct val="0"/>
                        </a:spcAft>
                        <a:buClrTx/>
                        <a:buSzTx/>
                        <a:buFontTx/>
                        <a:buNone/>
                        <a:tabLst>
                          <a:tab pos="1239838" algn="r"/>
                        </a:tabLst>
                      </a:pPr>
                      <a:r>
                        <a:rPr kumimoji="0" lang="en-US" sz="1800" b="1" i="0" u="none" strike="noStrike" cap="none" normalizeH="0" baseline="0">
                          <a:ln>
                            <a:noFill/>
                          </a:ln>
                          <a:solidFill>
                            <a:srgbClr val="FF0000"/>
                          </a:solidFill>
                          <a:effectLst/>
                          <a:latin typeface="Arial" charset="0"/>
                          <a:ea typeface="Times New Roman" pitchFamily="18" charset="0"/>
                          <a:cs typeface="Arial" charset="0"/>
                        </a:rPr>
                        <a:t>Error: Blocked</a:t>
                      </a:r>
                      <a:endParaRPr kumimoji="0" lang="en-US" sz="1800" b="1" i="0" u="none" strike="noStrike" cap="none" normalizeH="0" baseline="0">
                        <a:ln>
                          <a:noFill/>
                        </a:ln>
                        <a:solidFill>
                          <a:schemeClr val="tx1"/>
                        </a:solidFill>
                        <a:effectLst/>
                        <a:latin typeface="Arial" charset="0"/>
                        <a:ea typeface="Times New Roman" pitchFamily="18" charset="0"/>
                        <a:cs typeface="Arial" charset="0"/>
                      </a:endParaRPr>
                    </a:p>
                    <a:p>
                      <a:pPr marL="342900" marR="0" lvl="0" indent="-342900" algn="l" defTabSz="914400" rtl="0" eaLnBrk="0" fontAlgn="base" latinLnBrk="0" hangingPunct="0">
                        <a:lnSpc>
                          <a:spcPct val="90000"/>
                        </a:lnSpc>
                        <a:spcBef>
                          <a:spcPct val="0"/>
                        </a:spcBef>
                        <a:spcAft>
                          <a:spcPct val="0"/>
                        </a:spcAft>
                        <a:buClrTx/>
                        <a:buSzTx/>
                        <a:buFontTx/>
                        <a:buNone/>
                        <a:tabLst>
                          <a:tab pos="1239838" algn="r"/>
                        </a:tabLst>
                      </a:pPr>
                      <a:r>
                        <a:rPr kumimoji="0" lang="en-US" sz="1800" b="1" i="0" u="none" strike="noStrike" cap="none" normalizeH="0" baseline="0">
                          <a:ln>
                            <a:noFill/>
                          </a:ln>
                          <a:solidFill>
                            <a:schemeClr val="tx1"/>
                          </a:solidFill>
                          <a:effectLst/>
                          <a:latin typeface="Arial" charset="0"/>
                          <a:ea typeface="Times New Roman" pitchFamily="18" charset="0"/>
                          <a:cs typeface="Arial" charset="0"/>
                        </a:rPr>
                        <a:t>3. Read balance	600</a:t>
                      </a:r>
                    </a:p>
                    <a:p>
                      <a:pPr marL="342900" marR="0" lvl="0" indent="-342900" algn="l" defTabSz="914400" rtl="0" eaLnBrk="0" fontAlgn="base" latinLnBrk="0" hangingPunct="0">
                        <a:lnSpc>
                          <a:spcPct val="90000"/>
                        </a:lnSpc>
                        <a:spcBef>
                          <a:spcPct val="0"/>
                        </a:spcBef>
                        <a:spcAft>
                          <a:spcPct val="0"/>
                        </a:spcAft>
                        <a:buClrTx/>
                        <a:buSzTx/>
                        <a:buFontTx/>
                        <a:buNone/>
                        <a:tabLst>
                          <a:tab pos="1239838" algn="r"/>
                        </a:tabLst>
                      </a:pPr>
                      <a:r>
                        <a:rPr kumimoji="0" lang="en-US" sz="1800" b="1" i="0" u="none" strike="noStrike" cap="none" normalizeH="0" baseline="0">
                          <a:ln>
                            <a:noFill/>
                          </a:ln>
                          <a:solidFill>
                            <a:schemeClr val="tx1"/>
                          </a:solidFill>
                          <a:effectLst/>
                          <a:latin typeface="Arial" charset="0"/>
                          <a:ea typeface="Times New Roman" pitchFamily="18" charset="0"/>
                          <a:cs typeface="Arial" charset="0"/>
                        </a:rPr>
                        <a:t>4. Add order	150</a:t>
                      </a:r>
                    </a:p>
                    <a:p>
                      <a:pPr marL="342900" marR="0" lvl="0" indent="-342900" algn="l" defTabSz="914400" rtl="0" eaLnBrk="0" fontAlgn="base" latinLnBrk="0" hangingPunct="0">
                        <a:lnSpc>
                          <a:spcPct val="90000"/>
                        </a:lnSpc>
                        <a:spcBef>
                          <a:spcPct val="0"/>
                        </a:spcBef>
                        <a:spcAft>
                          <a:spcPct val="0"/>
                        </a:spcAft>
                        <a:buClrTx/>
                        <a:buSzTx/>
                        <a:buFontTx/>
                        <a:buNone/>
                        <a:tabLst>
                          <a:tab pos="1239838" algn="r"/>
                        </a:tabLst>
                      </a:pPr>
                      <a:r>
                        <a:rPr kumimoji="0" lang="en-US" sz="1800" b="1" i="0" u="none" strike="noStrike" cap="none" normalizeH="0" baseline="0">
                          <a:ln>
                            <a:noFill/>
                          </a:ln>
                          <a:solidFill>
                            <a:schemeClr val="tx1"/>
                          </a:solidFill>
                          <a:effectLst/>
                          <a:latin typeface="Arial" charset="0"/>
                          <a:ea typeface="Times New Roman" pitchFamily="18" charset="0"/>
                          <a:cs typeface="Arial" charset="0"/>
                        </a:rPr>
                        <a:t>5. Write balance	750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1826" name="Rectangle 2"/>
          <p:cNvSpPr>
            <a:spLocks noGrp="1" noChangeArrowheads="1"/>
          </p:cNvSpPr>
          <p:nvPr>
            <p:ph type="title"/>
          </p:nvPr>
        </p:nvSpPr>
        <p:spPr/>
        <p:txBody>
          <a:bodyPr/>
          <a:lstStyle/>
          <a:p>
            <a:r>
              <a:rPr lang="en-US"/>
              <a:t>Transaction to Transfer Money</a:t>
            </a:r>
          </a:p>
        </p:txBody>
      </p:sp>
      <p:sp>
        <p:nvSpPr>
          <p:cNvPr id="1101827" name="Rectangle 3"/>
          <p:cNvSpPr>
            <a:spLocks noChangeArrowheads="1"/>
          </p:cNvSpPr>
          <p:nvPr/>
        </p:nvSpPr>
        <p:spPr bwMode="auto">
          <a:xfrm>
            <a:off x="1752600" y="1371600"/>
            <a:ext cx="6553200" cy="4486275"/>
          </a:xfrm>
          <a:prstGeom prst="rect">
            <a:avLst/>
          </a:prstGeom>
          <a:noFill/>
          <a:ln w="12700" algn="ctr">
            <a:noFill/>
            <a:miter lim="800000"/>
            <a:headEnd/>
            <a:tailEnd/>
          </a:ln>
          <a:effectLst/>
        </p:spPr>
        <p:txBody>
          <a:bodyPr>
            <a:spAutoFit/>
          </a:bodyPr>
          <a:lstStyle/>
          <a:p>
            <a:pPr algn="l"/>
            <a:r>
              <a:rPr lang="en-US" sz="1800" b="0"/>
              <a:t>CREATE FUNCTION ReceivePayment (</a:t>
            </a:r>
          </a:p>
          <a:p>
            <a:pPr algn="l"/>
            <a:r>
              <a:rPr lang="en-US" sz="1800" b="0"/>
              <a:t>	AccountID NUMBER, Amount Currency) RETURNS NUMBER</a:t>
            </a:r>
          </a:p>
          <a:p>
            <a:pPr algn="l"/>
            <a:r>
              <a:rPr lang="en-US" sz="1800" b="0"/>
              <a:t>BEGIN</a:t>
            </a:r>
          </a:p>
          <a:p>
            <a:pPr algn="l"/>
            <a:r>
              <a:rPr lang="en-US" sz="1800" b="0"/>
              <a:t>	DECLARE HANDLER FOR SQLEXCEPTION</a:t>
            </a:r>
          </a:p>
          <a:p>
            <a:pPr algn="l"/>
            <a:r>
              <a:rPr lang="en-US" sz="1800" b="0"/>
              <a:t>	BEGIN</a:t>
            </a:r>
          </a:p>
          <a:p>
            <a:pPr algn="l"/>
            <a:r>
              <a:rPr lang="en-US" sz="1800" b="0"/>
              <a:t>		ROLLBACK;</a:t>
            </a:r>
          </a:p>
          <a:p>
            <a:pPr algn="l"/>
            <a:r>
              <a:rPr lang="en-US" sz="1800" b="0"/>
              <a:t>		RETURN -2;</a:t>
            </a:r>
          </a:p>
          <a:p>
            <a:pPr algn="l"/>
            <a:r>
              <a:rPr lang="en-US" sz="1800" b="0"/>
              <a:t>	END</a:t>
            </a:r>
          </a:p>
          <a:p>
            <a:pPr algn="l"/>
            <a:r>
              <a:rPr lang="en-US" sz="1800" b="0">
                <a:solidFill>
                  <a:schemeClr val="tx2"/>
                </a:solidFill>
              </a:rPr>
              <a:t>	SET TRANSACTION SERIALIZABLE, READ WRITE;</a:t>
            </a:r>
          </a:p>
          <a:p>
            <a:pPr algn="l"/>
            <a:r>
              <a:rPr lang="en-US" sz="1800" b="0"/>
              <a:t>	UPDATE Accounts</a:t>
            </a:r>
          </a:p>
          <a:p>
            <a:pPr algn="l"/>
            <a:r>
              <a:rPr lang="en-US" sz="1800" b="0"/>
              <a:t>	SET AccountBalance = AccountBalance - Amount</a:t>
            </a:r>
          </a:p>
          <a:p>
            <a:pPr algn="l"/>
            <a:r>
              <a:rPr lang="en-US" sz="1800" b="0"/>
              <a:t>	WHERE AccountNumber = AccountID;</a:t>
            </a:r>
          </a:p>
          <a:p>
            <a:pPr algn="l"/>
            <a:r>
              <a:rPr lang="en-US" sz="1800" b="0"/>
              <a:t>	COMMIT;</a:t>
            </a:r>
          </a:p>
          <a:p>
            <a:pPr algn="l"/>
            <a:r>
              <a:rPr lang="en-US" sz="1800" b="0"/>
              <a:t>	RETURN 0;</a:t>
            </a:r>
          </a:p>
          <a:p>
            <a:pPr algn="l"/>
            <a:r>
              <a:rPr lang="en-US" sz="1800" b="0"/>
              <a:t>END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3874" name="Rectangle 2"/>
          <p:cNvSpPr>
            <a:spLocks noGrp="1" noChangeArrowheads="1"/>
          </p:cNvSpPr>
          <p:nvPr>
            <p:ph type="title"/>
          </p:nvPr>
        </p:nvSpPr>
        <p:spPr/>
        <p:txBody>
          <a:bodyPr/>
          <a:lstStyle/>
          <a:p>
            <a:r>
              <a:rPr lang="en-US"/>
              <a:t>Deadlock</a:t>
            </a:r>
          </a:p>
        </p:txBody>
      </p:sp>
      <p:sp>
        <p:nvSpPr>
          <p:cNvPr id="1103875" name="Rectangle 3"/>
          <p:cNvSpPr>
            <a:spLocks noGrp="1" noChangeArrowheads="1"/>
          </p:cNvSpPr>
          <p:nvPr>
            <p:ph type="body" sz="half" idx="1"/>
          </p:nvPr>
        </p:nvSpPr>
        <p:spPr>
          <a:xfrm>
            <a:off x="990600" y="1676400"/>
            <a:ext cx="4354513" cy="4648200"/>
          </a:xfrm>
        </p:spPr>
        <p:txBody>
          <a:bodyPr/>
          <a:lstStyle/>
          <a:p>
            <a:r>
              <a:rPr lang="en-US" sz="2400"/>
              <a:t>Deadlock</a:t>
            </a:r>
          </a:p>
          <a:p>
            <a:pPr lvl="1"/>
            <a:r>
              <a:rPr lang="en-US"/>
              <a:t>Two (or more) processes have placed locks on data and are waiting for the other’s data.</a:t>
            </a:r>
          </a:p>
          <a:p>
            <a:r>
              <a:rPr lang="en-US" sz="2400"/>
              <a:t>Many solutions</a:t>
            </a:r>
          </a:p>
          <a:p>
            <a:pPr lvl="1"/>
            <a:r>
              <a:rPr lang="en-US"/>
              <a:t>Random wait time</a:t>
            </a:r>
          </a:p>
          <a:p>
            <a:pPr lvl="1"/>
            <a:r>
              <a:rPr lang="en-US"/>
              <a:t>Global lock manager</a:t>
            </a:r>
          </a:p>
          <a:p>
            <a:pPr lvl="1"/>
            <a:r>
              <a:rPr lang="en-US"/>
              <a:t>Two-phase commit - messages</a:t>
            </a:r>
          </a:p>
        </p:txBody>
      </p:sp>
      <p:sp>
        <p:nvSpPr>
          <p:cNvPr id="1103876" name="Oval 4"/>
          <p:cNvSpPr>
            <a:spLocks noChangeArrowheads="1"/>
          </p:cNvSpPr>
          <p:nvPr/>
        </p:nvSpPr>
        <p:spPr bwMode="auto">
          <a:xfrm>
            <a:off x="5645150" y="3054350"/>
            <a:ext cx="1435100" cy="749300"/>
          </a:xfrm>
          <a:prstGeom prst="ellipse">
            <a:avLst/>
          </a:prstGeom>
          <a:solidFill>
            <a:schemeClr val="accent1"/>
          </a:solidFill>
          <a:ln w="12700">
            <a:solidFill>
              <a:schemeClr val="tx1"/>
            </a:solidFill>
            <a:round/>
            <a:headEnd/>
            <a:tailEnd/>
          </a:ln>
          <a:effectLst/>
        </p:spPr>
        <p:txBody>
          <a:bodyPr wrap="none" lIns="92075" tIns="46038" rIns="92075" bIns="46038" anchor="ctr"/>
          <a:lstStyle/>
          <a:p>
            <a:r>
              <a:rPr lang="en-US" sz="2400" b="0"/>
              <a:t>Data A</a:t>
            </a:r>
          </a:p>
        </p:txBody>
      </p:sp>
      <p:sp>
        <p:nvSpPr>
          <p:cNvPr id="1103877" name="Oval 5"/>
          <p:cNvSpPr>
            <a:spLocks noChangeArrowheads="1"/>
          </p:cNvSpPr>
          <p:nvPr/>
        </p:nvSpPr>
        <p:spPr bwMode="auto">
          <a:xfrm>
            <a:off x="7473950" y="3054350"/>
            <a:ext cx="1435100" cy="749300"/>
          </a:xfrm>
          <a:prstGeom prst="ellipse">
            <a:avLst/>
          </a:prstGeom>
          <a:solidFill>
            <a:srgbClr val="99FF99"/>
          </a:solidFill>
          <a:ln w="12700">
            <a:solidFill>
              <a:schemeClr val="tx1"/>
            </a:solidFill>
            <a:round/>
            <a:headEnd/>
            <a:tailEnd/>
          </a:ln>
          <a:effectLst/>
        </p:spPr>
        <p:txBody>
          <a:bodyPr wrap="none" lIns="92075" tIns="46038" rIns="92075" bIns="46038" anchor="ctr"/>
          <a:lstStyle/>
          <a:p>
            <a:r>
              <a:rPr lang="en-US" sz="2400" b="0"/>
              <a:t>Data B</a:t>
            </a:r>
          </a:p>
        </p:txBody>
      </p:sp>
      <p:sp>
        <p:nvSpPr>
          <p:cNvPr id="1103878" name="AutoShape 6"/>
          <p:cNvSpPr>
            <a:spLocks noChangeArrowheads="1"/>
          </p:cNvSpPr>
          <p:nvPr/>
        </p:nvSpPr>
        <p:spPr bwMode="auto">
          <a:xfrm>
            <a:off x="6102350" y="1073150"/>
            <a:ext cx="2501900" cy="1206500"/>
          </a:xfrm>
          <a:prstGeom prst="octagon">
            <a:avLst>
              <a:gd name="adj" fmla="val 29282"/>
            </a:avLst>
          </a:prstGeom>
          <a:solidFill>
            <a:srgbClr val="FFCCFF"/>
          </a:solidFill>
          <a:ln w="12700">
            <a:solidFill>
              <a:schemeClr val="tx1"/>
            </a:solidFill>
            <a:miter lim="800000"/>
            <a:headEnd/>
            <a:tailEnd/>
          </a:ln>
          <a:effectLst/>
        </p:spPr>
        <p:txBody>
          <a:bodyPr wrap="none" lIns="92075" tIns="46038" rIns="92075" bIns="46038" anchor="ctr"/>
          <a:lstStyle/>
          <a:p>
            <a:pPr algn="l"/>
            <a:r>
              <a:rPr lang="en-US" b="0"/>
              <a:t>1) Lock Data A</a:t>
            </a:r>
          </a:p>
          <a:p>
            <a:pPr algn="l"/>
            <a:r>
              <a:rPr lang="en-US" b="0"/>
              <a:t>3) Wait for Data B</a:t>
            </a:r>
          </a:p>
        </p:txBody>
      </p:sp>
      <p:sp>
        <p:nvSpPr>
          <p:cNvPr id="1103879" name="AutoShape 7"/>
          <p:cNvSpPr>
            <a:spLocks noChangeArrowheads="1"/>
          </p:cNvSpPr>
          <p:nvPr/>
        </p:nvSpPr>
        <p:spPr bwMode="auto">
          <a:xfrm>
            <a:off x="6178550" y="4654550"/>
            <a:ext cx="2501900" cy="1206500"/>
          </a:xfrm>
          <a:prstGeom prst="octagon">
            <a:avLst>
              <a:gd name="adj" fmla="val 29282"/>
            </a:avLst>
          </a:prstGeom>
          <a:solidFill>
            <a:srgbClr val="FF9966"/>
          </a:solidFill>
          <a:ln w="12700">
            <a:solidFill>
              <a:schemeClr val="tx1"/>
            </a:solidFill>
            <a:miter lim="800000"/>
            <a:headEnd/>
            <a:tailEnd/>
          </a:ln>
          <a:effectLst/>
        </p:spPr>
        <p:txBody>
          <a:bodyPr wrap="none" lIns="92075" tIns="46038" rIns="92075" bIns="46038" anchor="ctr"/>
          <a:lstStyle/>
          <a:p>
            <a:pPr algn="l"/>
            <a:r>
              <a:rPr lang="en-US" b="0"/>
              <a:t>2) Lock Data B</a:t>
            </a:r>
          </a:p>
          <a:p>
            <a:pPr algn="l"/>
            <a:r>
              <a:rPr lang="en-US" b="0"/>
              <a:t>4) Wait for Data A</a:t>
            </a:r>
          </a:p>
        </p:txBody>
      </p:sp>
      <p:sp>
        <p:nvSpPr>
          <p:cNvPr id="1103880" name="Line 8"/>
          <p:cNvSpPr>
            <a:spLocks noChangeShapeType="1"/>
          </p:cNvSpPr>
          <p:nvPr/>
        </p:nvSpPr>
        <p:spPr bwMode="auto">
          <a:xfrm flipH="1">
            <a:off x="6096000" y="1676400"/>
            <a:ext cx="228600" cy="1295400"/>
          </a:xfrm>
          <a:prstGeom prst="line">
            <a:avLst/>
          </a:prstGeom>
          <a:noFill/>
          <a:ln w="50800">
            <a:solidFill>
              <a:schemeClr val="tx2"/>
            </a:solidFill>
            <a:round/>
            <a:headEnd type="stealth" w="med" len="lg"/>
            <a:tailEnd type="stealth" w="med" len="lg"/>
          </a:ln>
          <a:effectLst/>
        </p:spPr>
        <p:txBody>
          <a:bodyPr wrap="none" anchor="ctr"/>
          <a:lstStyle/>
          <a:p>
            <a:endParaRPr lang="en-US"/>
          </a:p>
        </p:txBody>
      </p:sp>
      <p:sp>
        <p:nvSpPr>
          <p:cNvPr id="1103881" name="Line 9"/>
          <p:cNvSpPr>
            <a:spLocks noChangeShapeType="1"/>
          </p:cNvSpPr>
          <p:nvPr/>
        </p:nvSpPr>
        <p:spPr bwMode="auto">
          <a:xfrm flipH="1">
            <a:off x="8229600" y="3810000"/>
            <a:ext cx="76200" cy="1143000"/>
          </a:xfrm>
          <a:prstGeom prst="line">
            <a:avLst/>
          </a:prstGeom>
          <a:noFill/>
          <a:ln w="50800">
            <a:solidFill>
              <a:schemeClr val="tx2"/>
            </a:solidFill>
            <a:round/>
            <a:headEnd type="stealth" w="med" len="lg"/>
            <a:tailEnd type="stealth" w="med" len="lg"/>
          </a:ln>
          <a:effectLst/>
        </p:spPr>
        <p:txBody>
          <a:bodyPr wrap="none" anchor="ctr"/>
          <a:lstStyle/>
          <a:p>
            <a:endParaRPr lang="en-US"/>
          </a:p>
        </p:txBody>
      </p:sp>
      <p:sp>
        <p:nvSpPr>
          <p:cNvPr id="1103882" name="Line 10"/>
          <p:cNvSpPr>
            <a:spLocks noChangeShapeType="1"/>
          </p:cNvSpPr>
          <p:nvPr/>
        </p:nvSpPr>
        <p:spPr bwMode="auto">
          <a:xfrm>
            <a:off x="7772400" y="1981200"/>
            <a:ext cx="381000" cy="1066800"/>
          </a:xfrm>
          <a:prstGeom prst="line">
            <a:avLst/>
          </a:prstGeom>
          <a:noFill/>
          <a:ln w="50800">
            <a:solidFill>
              <a:schemeClr val="accent2"/>
            </a:solidFill>
            <a:prstDash val="sysDot"/>
            <a:round/>
            <a:headEnd type="stealth" w="med" len="lg"/>
            <a:tailEnd type="stealth" w="med" len="lg"/>
          </a:ln>
          <a:effectLst/>
        </p:spPr>
        <p:txBody>
          <a:bodyPr wrap="none" anchor="ctr"/>
          <a:lstStyle/>
          <a:p>
            <a:endParaRPr lang="en-US"/>
          </a:p>
        </p:txBody>
      </p:sp>
      <p:sp>
        <p:nvSpPr>
          <p:cNvPr id="1103883" name="Line 11"/>
          <p:cNvSpPr>
            <a:spLocks noChangeShapeType="1"/>
          </p:cNvSpPr>
          <p:nvPr/>
        </p:nvSpPr>
        <p:spPr bwMode="auto">
          <a:xfrm>
            <a:off x="6096000" y="3810000"/>
            <a:ext cx="304800" cy="1524000"/>
          </a:xfrm>
          <a:prstGeom prst="line">
            <a:avLst/>
          </a:prstGeom>
          <a:noFill/>
          <a:ln w="50800">
            <a:solidFill>
              <a:schemeClr val="accent2"/>
            </a:solidFill>
            <a:prstDash val="sysDot"/>
            <a:round/>
            <a:headEnd type="stealth" w="med" len="lg"/>
            <a:tailEnd type="stealth" w="med" len="lg"/>
          </a:ln>
          <a:effectLst/>
        </p:spPr>
        <p:txBody>
          <a:bodyPr wrap="none" anchor="ctr"/>
          <a:lstStyle/>
          <a:p>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22" name="Rectangle 2"/>
          <p:cNvSpPr>
            <a:spLocks noGrp="1" noChangeArrowheads="1"/>
          </p:cNvSpPr>
          <p:nvPr>
            <p:ph type="title"/>
          </p:nvPr>
        </p:nvSpPr>
        <p:spPr/>
        <p:txBody>
          <a:bodyPr/>
          <a:lstStyle/>
          <a:p>
            <a:r>
              <a:rPr lang="en-US"/>
              <a:t>Deadlock Sequence</a:t>
            </a:r>
          </a:p>
        </p:txBody>
      </p:sp>
      <p:graphicFrame>
        <p:nvGraphicFramePr>
          <p:cNvPr id="1105923" name="Group 3"/>
          <p:cNvGraphicFramePr>
            <a:graphicFrameLocks noGrp="1"/>
          </p:cNvGraphicFramePr>
          <p:nvPr>
            <p:ph idx="1"/>
          </p:nvPr>
        </p:nvGraphicFramePr>
        <p:xfrm>
          <a:off x="990600" y="1676400"/>
          <a:ext cx="6600825" cy="1579563"/>
        </p:xfrm>
        <a:graphic>
          <a:graphicData uri="http://schemas.openxmlformats.org/drawingml/2006/table">
            <a:tbl>
              <a:tblPr/>
              <a:tblGrid>
                <a:gridCol w="2200275">
                  <a:extLst>
                    <a:ext uri="{9D8B030D-6E8A-4147-A177-3AD203B41FA5}">
                      <a16:colId xmlns:a16="http://schemas.microsoft.com/office/drawing/2014/main" val="20000"/>
                    </a:ext>
                  </a:extLst>
                </a:gridCol>
                <a:gridCol w="1101725">
                  <a:extLst>
                    <a:ext uri="{9D8B030D-6E8A-4147-A177-3AD203B41FA5}">
                      <a16:colId xmlns:a16="http://schemas.microsoft.com/office/drawing/2014/main" val="20001"/>
                    </a:ext>
                  </a:extLst>
                </a:gridCol>
                <a:gridCol w="1109663">
                  <a:extLst>
                    <a:ext uri="{9D8B030D-6E8A-4147-A177-3AD203B41FA5}">
                      <a16:colId xmlns:a16="http://schemas.microsoft.com/office/drawing/2014/main" val="20002"/>
                    </a:ext>
                  </a:extLst>
                </a:gridCol>
                <a:gridCol w="2189162">
                  <a:extLst>
                    <a:ext uri="{9D8B030D-6E8A-4147-A177-3AD203B41FA5}">
                      <a16:colId xmlns:a16="http://schemas.microsoft.com/office/drawing/2014/main" val="20003"/>
                    </a:ext>
                  </a:extLst>
                </a:gridCol>
              </a:tblGrid>
              <a:tr h="371475">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charset="0"/>
                          <a:ea typeface="Times New Roman" pitchFamily="18" charset="0"/>
                          <a:cs typeface="Arial" charset="0"/>
                        </a:rPr>
                        <a:t>Process 1</a:t>
                      </a:r>
                      <a:endParaRPr kumimoji="0" lang="en-US" sz="1800" b="1" i="0" u="none" strike="noStrike" cap="none" normalizeH="0" baseline="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charset="0"/>
                          <a:ea typeface="Times New Roman" pitchFamily="18" charset="0"/>
                          <a:cs typeface="Arial" charset="0"/>
                        </a:rPr>
                        <a:t>Data A</a:t>
                      </a:r>
                      <a:endParaRPr kumimoji="0" lang="en-US" sz="1800" b="1" i="0" u="none" strike="noStrike" cap="none" normalizeH="0" baseline="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charset="0"/>
                          <a:ea typeface="Times New Roman" pitchFamily="18" charset="0"/>
                          <a:cs typeface="Arial" charset="0"/>
                        </a:rPr>
                        <a:t>Data B</a:t>
                      </a:r>
                      <a:endParaRPr kumimoji="0" lang="en-US" sz="1800" b="1" i="0" u="none" strike="noStrike" cap="none" normalizeH="0" baseline="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charset="0"/>
                          <a:ea typeface="Times New Roman" pitchFamily="18" charset="0"/>
                          <a:cs typeface="Arial" charset="0"/>
                        </a:rPr>
                        <a:t>Process2</a:t>
                      </a:r>
                      <a:endParaRPr kumimoji="0" lang="en-US" sz="1800" b="1" i="0" u="none" strike="noStrike" cap="none" normalizeH="0" baseline="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0"/>
                  </a:ext>
                </a:extLst>
              </a:tr>
              <a:tr h="1208088">
                <a:tc>
                  <a:txBody>
                    <a:bodyPr/>
                    <a:lstStyle/>
                    <a:p>
                      <a:pPr marL="381000" marR="0" lvl="0" indent="-381000" algn="l" defTabSz="914400" rtl="0" eaLnBrk="0" fontAlgn="base" latinLnBrk="0" hangingPunct="0">
                        <a:lnSpc>
                          <a:spcPct val="90000"/>
                        </a:lnSpc>
                        <a:spcBef>
                          <a:spcPct val="0"/>
                        </a:spcBef>
                        <a:spcAft>
                          <a:spcPct val="0"/>
                        </a:spcAft>
                        <a:buClrTx/>
                        <a:buSzTx/>
                        <a:buFontTx/>
                        <a:buAutoNum type="arabicPeriod"/>
                        <a:tabLst/>
                      </a:pPr>
                      <a:r>
                        <a:rPr kumimoji="0" lang="en-US" sz="1800" b="1" i="0" u="none" strike="noStrike" cap="none" normalizeH="0" baseline="0">
                          <a:ln>
                            <a:noFill/>
                          </a:ln>
                          <a:solidFill>
                            <a:schemeClr val="tx1"/>
                          </a:solidFill>
                          <a:effectLst/>
                          <a:latin typeface="Arial" charset="0"/>
                          <a:ea typeface="Times New Roman" pitchFamily="18" charset="0"/>
                          <a:cs typeface="Arial" charset="0"/>
                        </a:rPr>
                        <a:t>Lock Data A</a:t>
                      </a:r>
                    </a:p>
                    <a:p>
                      <a:pPr marL="381000" marR="0" lvl="0" indent="-381000" algn="l" defTabSz="914400" rtl="0" eaLnBrk="0" fontAlgn="base" latinLnBrk="0" hangingPunct="0">
                        <a:lnSpc>
                          <a:spcPct val="90000"/>
                        </a:lnSpc>
                        <a:spcBef>
                          <a:spcPct val="0"/>
                        </a:spcBef>
                        <a:spcAft>
                          <a:spcPct val="0"/>
                        </a:spcAft>
                        <a:buClrTx/>
                        <a:buSzTx/>
                        <a:buFontTx/>
                        <a:buAutoNum type="arabicPeriod"/>
                        <a:tabLst/>
                      </a:pPr>
                      <a:endParaRPr kumimoji="0" lang="en-US" sz="1800" b="1" i="0" u="none" strike="noStrike" cap="none" normalizeH="0" baseline="0">
                        <a:ln>
                          <a:noFill/>
                        </a:ln>
                        <a:solidFill>
                          <a:schemeClr val="tx1"/>
                        </a:solidFill>
                        <a:effectLst/>
                        <a:latin typeface="Arial" charset="0"/>
                        <a:ea typeface="Times New Roman" pitchFamily="18" charset="0"/>
                        <a:cs typeface="Arial" charset="0"/>
                      </a:endParaRPr>
                    </a:p>
                    <a:p>
                      <a:pPr marL="381000" marR="0" lvl="0" indent="-38100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charset="0"/>
                          <a:ea typeface="Times New Roman" pitchFamily="18" charset="0"/>
                          <a:cs typeface="Arial" charset="0"/>
                        </a:rPr>
                        <a:t>3. Wait for Data B</a:t>
                      </a:r>
                      <a:endParaRPr kumimoji="0" lang="en-US" sz="18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Arial" charset="0"/>
                        <a:ea typeface="Times New Roman" pitchFamily="18" charset="0"/>
                        <a:cs typeface="Arial" charset="0"/>
                      </a:endParaRPr>
                    </a:p>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charset="0"/>
                          <a:ea typeface="Times New Roman" pitchFamily="18" charset="0"/>
                          <a:cs typeface="Arial" charset="0"/>
                        </a:rPr>
                        <a:t>Locked by 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Arial" charset="0"/>
                        <a:ea typeface="Times New Roman" pitchFamily="18" charset="0"/>
                        <a:cs typeface="Arial" charset="0"/>
                      </a:endParaRPr>
                    </a:p>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charset="0"/>
                          <a:ea typeface="Times New Roman" pitchFamily="18" charset="0"/>
                          <a:cs typeface="Arial" charset="0"/>
                        </a:rPr>
                        <a:t>Locked by 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Arial" charset="0"/>
                        <a:ea typeface="Times New Roman" pitchFamily="18" charset="0"/>
                        <a:cs typeface="Arial" charset="0"/>
                      </a:endParaRPr>
                    </a:p>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charset="0"/>
                          <a:ea typeface="Times New Roman" pitchFamily="18" charset="0"/>
                          <a:cs typeface="Arial" charset="0"/>
                        </a:rPr>
                        <a:t>2. Lock Data B</a:t>
                      </a:r>
                    </a:p>
                    <a:p>
                      <a:pPr marL="285750" marR="0" lvl="0" indent="-285750" algn="l"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Arial" charset="0"/>
                        <a:ea typeface="Times New Roman" pitchFamily="18" charset="0"/>
                        <a:cs typeface="Arial" charset="0"/>
                      </a:endParaRPr>
                    </a:p>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charset="0"/>
                          <a:ea typeface="Times New Roman" pitchFamily="18" charset="0"/>
                          <a:cs typeface="Arial" charset="0"/>
                        </a:rPr>
                        <a:t>4. Wait for Data 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0018" name="Rectangle 2"/>
          <p:cNvSpPr>
            <a:spLocks noGrp="1" noChangeArrowheads="1"/>
          </p:cNvSpPr>
          <p:nvPr>
            <p:ph type="title"/>
          </p:nvPr>
        </p:nvSpPr>
        <p:spPr/>
        <p:txBody>
          <a:bodyPr/>
          <a:lstStyle/>
          <a:p>
            <a:r>
              <a:rPr lang="en-US"/>
              <a:t>Optimistic Locks</a:t>
            </a:r>
          </a:p>
        </p:txBody>
      </p:sp>
      <p:sp>
        <p:nvSpPr>
          <p:cNvPr id="1110019" name="Rectangle 3"/>
          <p:cNvSpPr>
            <a:spLocks noGrp="1" noChangeArrowheads="1"/>
          </p:cNvSpPr>
          <p:nvPr>
            <p:ph type="body" idx="1"/>
          </p:nvPr>
        </p:nvSpPr>
        <p:spPr>
          <a:xfrm>
            <a:off x="914400" y="1143000"/>
            <a:ext cx="7543800" cy="5181600"/>
          </a:xfrm>
        </p:spPr>
        <p:txBody>
          <a:bodyPr/>
          <a:lstStyle/>
          <a:p>
            <a:r>
              <a:rPr lang="en-US"/>
              <a:t>Assume that collisions are rare</a:t>
            </a:r>
          </a:p>
          <a:p>
            <a:r>
              <a:rPr lang="en-US"/>
              <a:t>Improved performance, fewer resources</a:t>
            </a:r>
          </a:p>
          <a:p>
            <a:r>
              <a:rPr lang="en-US"/>
              <a:t>Allow all code to read any data (no locks)</a:t>
            </a:r>
          </a:p>
          <a:p>
            <a:r>
              <a:rPr lang="en-US"/>
              <a:t>When code tries to write a new value</a:t>
            </a:r>
          </a:p>
          <a:p>
            <a:pPr lvl="1"/>
            <a:r>
              <a:rPr lang="en-US"/>
              <a:t>Lock the records</a:t>
            </a:r>
          </a:p>
          <a:p>
            <a:pPr lvl="1"/>
            <a:r>
              <a:rPr lang="en-US"/>
              <a:t>Check to see if the existing value is different from the one you were given earlier</a:t>
            </a:r>
          </a:p>
          <a:p>
            <a:pPr lvl="1"/>
            <a:r>
              <a:rPr lang="en-US"/>
              <a:t>If it is different, someone changed the database before you finished, so it is a collision--raise an error and unlock</a:t>
            </a:r>
          </a:p>
          <a:p>
            <a:pPr lvl="1"/>
            <a:r>
              <a:rPr lang="en-US"/>
              <a:t>Try again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2066" name="Rectangle 2"/>
          <p:cNvSpPr>
            <a:spLocks noGrp="1" noChangeArrowheads="1"/>
          </p:cNvSpPr>
          <p:nvPr>
            <p:ph type="title"/>
          </p:nvPr>
        </p:nvSpPr>
        <p:spPr/>
        <p:txBody>
          <a:bodyPr/>
          <a:lstStyle/>
          <a:p>
            <a:r>
              <a:rPr lang="en-US"/>
              <a:t>Optimistic Locks for Simple Update</a:t>
            </a:r>
          </a:p>
        </p:txBody>
      </p:sp>
      <p:sp>
        <p:nvSpPr>
          <p:cNvPr id="1112069" name="Rectangle 5"/>
          <p:cNvSpPr>
            <a:spLocks noGrp="1" noChangeArrowheads="1"/>
          </p:cNvSpPr>
          <p:nvPr>
            <p:ph type="body" idx="1"/>
          </p:nvPr>
        </p:nvSpPr>
        <p:spPr>
          <a:xfrm>
            <a:off x="990600" y="1371600"/>
            <a:ext cx="7162800" cy="5181600"/>
          </a:xfrm>
        </p:spPr>
        <p:txBody>
          <a:bodyPr/>
          <a:lstStyle/>
          <a:p>
            <a:pPr>
              <a:lnSpc>
                <a:spcPct val="80000"/>
              </a:lnSpc>
            </a:pPr>
            <a:r>
              <a:rPr lang="en-US"/>
              <a:t>(1) Read the balance and save it (e.g., to </a:t>
            </a:r>
            <a:r>
              <a:rPr lang="en-US" i="1"/>
              <a:t>initial-value_buffer)</a:t>
            </a:r>
          </a:p>
          <a:p>
            <a:pPr>
              <a:lnSpc>
                <a:spcPct val="80000"/>
              </a:lnSpc>
            </a:pPr>
            <a:r>
              <a:rPr lang="en-US"/>
              <a:t>(2) Prepare the new computed value</a:t>
            </a:r>
          </a:p>
          <a:p>
            <a:pPr>
              <a:lnSpc>
                <a:spcPct val="80000"/>
              </a:lnSpc>
            </a:pPr>
            <a:r>
              <a:rPr lang="en-US"/>
              <a:t>(3) Write the new value to a buffer (e.g., </a:t>
            </a:r>
            <a:r>
              <a:rPr lang="en-US" i="1"/>
              <a:t>new-value_buffer</a:t>
            </a:r>
            <a:r>
              <a:rPr lang="en-US"/>
              <a:t>)</a:t>
            </a:r>
          </a:p>
          <a:p>
            <a:pPr>
              <a:lnSpc>
                <a:spcPct val="80000"/>
              </a:lnSpc>
            </a:pPr>
            <a:r>
              <a:rPr lang="en-US"/>
              <a:t>(4) LOCK the resources involved</a:t>
            </a:r>
          </a:p>
          <a:p>
            <a:pPr>
              <a:lnSpc>
                <a:spcPct val="80000"/>
              </a:lnSpc>
            </a:pPr>
            <a:r>
              <a:rPr lang="en-US">
                <a:solidFill>
                  <a:schemeClr val="tx2"/>
                </a:solidFill>
              </a:rPr>
              <a:t>(5) Check for errors by comparing the </a:t>
            </a:r>
            <a:r>
              <a:rPr lang="en-US" i="1">
                <a:solidFill>
                  <a:schemeClr val="tx2"/>
                </a:solidFill>
              </a:rPr>
              <a:t>initial-value_buffer</a:t>
            </a:r>
            <a:r>
              <a:rPr lang="en-US">
                <a:solidFill>
                  <a:schemeClr val="tx2"/>
                </a:solidFill>
              </a:rPr>
              <a:t> to the </a:t>
            </a:r>
            <a:r>
              <a:rPr lang="en-US" i="1">
                <a:solidFill>
                  <a:schemeClr val="tx2"/>
                </a:solidFill>
              </a:rPr>
              <a:t>currentvalue</a:t>
            </a:r>
            <a:r>
              <a:rPr lang="en-US">
                <a:solidFill>
                  <a:schemeClr val="tx2"/>
                </a:solidFill>
              </a:rPr>
              <a:t> in the database</a:t>
            </a:r>
          </a:p>
          <a:p>
            <a:pPr lvl="1">
              <a:lnSpc>
                <a:spcPct val="80000"/>
              </a:lnSpc>
            </a:pPr>
            <a:r>
              <a:rPr lang="en-US"/>
              <a:t>(5a) If i</a:t>
            </a:r>
            <a:r>
              <a:rPr lang="en-US" i="1"/>
              <a:t>nitial-value_buffer</a:t>
            </a:r>
            <a:r>
              <a:rPr lang="en-US"/>
              <a:t> &lt;&gt; </a:t>
            </a:r>
            <a:r>
              <a:rPr lang="en-US" i="1"/>
              <a:t>currentvalue</a:t>
            </a:r>
            <a:r>
              <a:rPr lang="en-US"/>
              <a:t>, UNLOCK and go back to step (1).</a:t>
            </a:r>
          </a:p>
          <a:p>
            <a:pPr lvl="1">
              <a:lnSpc>
                <a:spcPct val="80000"/>
              </a:lnSpc>
            </a:pPr>
            <a:r>
              <a:rPr lang="en-US"/>
              <a:t>(5b) If </a:t>
            </a:r>
            <a:r>
              <a:rPr lang="en-US" i="1"/>
              <a:t>initial-value_buffer</a:t>
            </a:r>
            <a:r>
              <a:rPr lang="en-US"/>
              <a:t> = </a:t>
            </a:r>
            <a:r>
              <a:rPr lang="en-US" i="1"/>
              <a:t>currentvalue</a:t>
            </a:r>
            <a:r>
              <a:rPr lang="en-US"/>
              <a:t> then write </a:t>
            </a:r>
            <a:r>
              <a:rPr lang="en-US" i="1"/>
              <a:t>new-value_buffer</a:t>
            </a:r>
            <a:r>
              <a:rPr lang="en-US"/>
              <a:t> into </a:t>
            </a:r>
            <a:r>
              <a:rPr lang="en-US" i="1"/>
              <a:t>currentvalue and UNLOCK</a:t>
            </a:r>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4114" name="Rectangle 2"/>
          <p:cNvSpPr>
            <a:spLocks noGrp="1" noChangeArrowheads="1"/>
          </p:cNvSpPr>
          <p:nvPr>
            <p:ph type="title"/>
          </p:nvPr>
        </p:nvSpPr>
        <p:spPr/>
        <p:txBody>
          <a:bodyPr/>
          <a:lstStyle/>
          <a:p>
            <a:r>
              <a:rPr lang="en-US"/>
              <a:t>Optimistic Locks with SQL</a:t>
            </a:r>
          </a:p>
        </p:txBody>
      </p:sp>
      <p:sp>
        <p:nvSpPr>
          <p:cNvPr id="1114115" name="Text Box 3"/>
          <p:cNvSpPr txBox="1">
            <a:spLocks noChangeArrowheads="1"/>
          </p:cNvSpPr>
          <p:nvPr/>
        </p:nvSpPr>
        <p:spPr bwMode="auto">
          <a:xfrm>
            <a:off x="1295400" y="914400"/>
            <a:ext cx="7620000" cy="5470525"/>
          </a:xfrm>
          <a:prstGeom prst="rect">
            <a:avLst/>
          </a:prstGeom>
          <a:noFill/>
          <a:ln w="12700" algn="ctr">
            <a:noFill/>
            <a:miter lim="800000"/>
            <a:headEnd type="none" w="sm" len="sm"/>
            <a:tailEnd type="none" w="med" len="sm"/>
          </a:ln>
          <a:effectLst/>
        </p:spPr>
        <p:txBody>
          <a:bodyPr>
            <a:spAutoFit/>
          </a:bodyPr>
          <a:lstStyle/>
          <a:p>
            <a:pPr algn="l"/>
            <a:r>
              <a:rPr lang="en-US" sz="1600" b="0"/>
              <a:t>CREATE FUNCTION ReceivePayment (</a:t>
            </a:r>
          </a:p>
          <a:p>
            <a:pPr algn="l"/>
            <a:r>
              <a:rPr lang="en-US" sz="1600" b="0"/>
              <a:t>	AccountID NUMBER, Amount Currency) RETURNS NUMBER</a:t>
            </a:r>
          </a:p>
          <a:p>
            <a:pPr algn="l"/>
            <a:r>
              <a:rPr lang="en-US" sz="1600" b="0"/>
              <a:t>oldAmount Currency;</a:t>
            </a:r>
          </a:p>
          <a:p>
            <a:pPr algn="l"/>
            <a:r>
              <a:rPr lang="en-US" sz="1600" b="0"/>
              <a:t>testEnd Boolean = FALSE;</a:t>
            </a:r>
          </a:p>
          <a:p>
            <a:pPr algn="l"/>
            <a:r>
              <a:rPr lang="en-US" sz="1600" b="0"/>
              <a:t>BEGIN</a:t>
            </a:r>
          </a:p>
          <a:p>
            <a:pPr algn="l"/>
            <a:r>
              <a:rPr lang="en-US" sz="1600" b="0"/>
              <a:t>	DO UNTIL testEnd = TRUE</a:t>
            </a:r>
          </a:p>
          <a:p>
            <a:pPr algn="l"/>
            <a:r>
              <a:rPr lang="en-US" sz="1600" b="0"/>
              <a:t>	BEGIN</a:t>
            </a:r>
          </a:p>
          <a:p>
            <a:pPr algn="l"/>
            <a:r>
              <a:rPr lang="en-US" sz="1600" b="0"/>
              <a:t>		SELECT Amount INTO oldAmount</a:t>
            </a:r>
          </a:p>
          <a:p>
            <a:pPr algn="l"/>
            <a:r>
              <a:rPr lang="en-US" sz="1600" b="0"/>
              <a:t>		WHERE AccountNumber = AccountID;</a:t>
            </a:r>
          </a:p>
          <a:p>
            <a:pPr algn="l"/>
            <a:r>
              <a:rPr lang="en-US" sz="1600" b="0"/>
              <a:t>		…</a:t>
            </a:r>
          </a:p>
          <a:p>
            <a:pPr algn="l"/>
            <a:r>
              <a:rPr lang="en-US" sz="1600" b="0"/>
              <a:t>		UPDATE Accounts</a:t>
            </a:r>
          </a:p>
          <a:p>
            <a:pPr algn="l"/>
            <a:r>
              <a:rPr lang="en-US" sz="1600" b="0"/>
              <a:t>		SET AccountBalance = AccountBalance - Amount</a:t>
            </a:r>
          </a:p>
          <a:p>
            <a:pPr algn="l"/>
            <a:r>
              <a:rPr lang="en-US" sz="1600" b="0"/>
              <a:t>		WHERE AccountNumber = AccountID</a:t>
            </a:r>
          </a:p>
          <a:p>
            <a:pPr algn="l"/>
            <a:r>
              <a:rPr lang="en-US" sz="1600" b="0"/>
              <a:t>		</a:t>
            </a:r>
            <a:r>
              <a:rPr lang="en-US" sz="1600" b="0">
                <a:solidFill>
                  <a:schemeClr val="tx2"/>
                </a:solidFill>
              </a:rPr>
              <a:t>AND Amount = oldAmount;</a:t>
            </a:r>
          </a:p>
          <a:p>
            <a:pPr algn="l"/>
            <a:r>
              <a:rPr lang="en-US" sz="1600" b="0"/>
              <a:t>		COMMIT;</a:t>
            </a:r>
          </a:p>
          <a:p>
            <a:pPr algn="l"/>
            <a:r>
              <a:rPr lang="en-US" sz="1600" b="0"/>
              <a:t>		IF SQLCODE = 0 and nrows &gt; 0 THEN</a:t>
            </a:r>
          </a:p>
          <a:p>
            <a:pPr algn="l"/>
            <a:r>
              <a:rPr lang="en-US" sz="1600" b="0"/>
              <a:t>			testEnd = TRUE;</a:t>
            </a:r>
          </a:p>
          <a:p>
            <a:pPr algn="l"/>
            <a:r>
              <a:rPr lang="en-US" sz="1600" b="0"/>
              <a:t>			RETURN 0;</a:t>
            </a:r>
          </a:p>
          <a:p>
            <a:pPr algn="l"/>
            <a:r>
              <a:rPr lang="en-US" sz="1600" b="0"/>
              <a:t>		END IF</a:t>
            </a:r>
          </a:p>
          <a:p>
            <a:pPr algn="l"/>
            <a:r>
              <a:rPr lang="en-US" sz="1600" b="0"/>
              <a:t>		-- keep a counter to avoid infinite loops</a:t>
            </a:r>
          </a:p>
          <a:p>
            <a:pPr algn="l"/>
            <a:r>
              <a:rPr lang="en-US" sz="1600" b="0"/>
              <a:t>	END</a:t>
            </a:r>
          </a:p>
          <a:p>
            <a:pPr algn="l"/>
            <a:r>
              <a:rPr lang="en-US" sz="1600" b="0"/>
              <a:t>END</a:t>
            </a:r>
          </a:p>
        </p:txBody>
      </p:sp>
      <p:sp>
        <p:nvSpPr>
          <p:cNvPr id="1114116" name="AutoShape 4"/>
          <p:cNvSpPr>
            <a:spLocks noChangeArrowheads="1"/>
          </p:cNvSpPr>
          <p:nvPr/>
        </p:nvSpPr>
        <p:spPr bwMode="auto">
          <a:xfrm>
            <a:off x="6858000" y="3962400"/>
            <a:ext cx="2286000" cy="1828800"/>
          </a:xfrm>
          <a:prstGeom prst="cloudCallout">
            <a:avLst>
              <a:gd name="adj1" fmla="val -93611"/>
              <a:gd name="adj2" fmla="val -32116"/>
            </a:avLst>
          </a:prstGeom>
          <a:solidFill>
            <a:srgbClr val="FFCC66"/>
          </a:solidFill>
          <a:ln w="12700">
            <a:solidFill>
              <a:schemeClr val="tx1"/>
            </a:solidFill>
            <a:round/>
            <a:headEnd/>
            <a:tailEnd/>
          </a:ln>
          <a:effectLst/>
        </p:spPr>
        <p:txBody>
          <a:bodyPr/>
          <a:lstStyle/>
          <a:p>
            <a:r>
              <a:rPr lang="en-US" sz="1600"/>
              <a:t>This is the comparison of current value vs old value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4036" name="Rectangle 4"/>
          <p:cNvSpPr>
            <a:spLocks noGrp="1" noChangeArrowheads="1"/>
          </p:cNvSpPr>
          <p:nvPr>
            <p:ph type="title"/>
          </p:nvPr>
        </p:nvSpPr>
        <p:spPr>
          <a:xfrm>
            <a:off x="990600" y="152400"/>
            <a:ext cx="7162800" cy="5334000"/>
          </a:xfrm>
        </p:spPr>
        <p:txBody>
          <a:bodyPr/>
          <a:lstStyle/>
          <a:p>
            <a:pPr algn="ctr"/>
            <a:r>
              <a:rPr lang="en-US" sz="8000"/>
              <a:t>DISCUSSION</a:t>
            </a:r>
          </a:p>
        </p:txBody>
      </p:sp>
    </p:spTree>
  </p:cSld>
  <p:clrMapOvr>
    <a:masterClrMapping/>
  </p:clrMapOvr>
  <p:transition>
    <p:zo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0866" name="Rectangle 2"/>
          <p:cNvSpPr>
            <a:spLocks noChangeArrowheads="1"/>
          </p:cNvSpPr>
          <p:nvPr/>
        </p:nvSpPr>
        <p:spPr bwMode="auto">
          <a:xfrm>
            <a:off x="5029200" y="1143000"/>
            <a:ext cx="4038600" cy="4876800"/>
          </a:xfrm>
          <a:prstGeom prst="rect">
            <a:avLst/>
          </a:prstGeom>
          <a:solidFill>
            <a:schemeClr val="accent1"/>
          </a:solidFill>
          <a:ln w="12700">
            <a:solidFill>
              <a:schemeClr val="tx1"/>
            </a:solidFill>
            <a:miter lim="800000"/>
            <a:headEnd type="none" w="sm" len="sm"/>
            <a:tailEnd type="none" w="sm" len="sm"/>
          </a:ln>
          <a:effectLst/>
        </p:spPr>
        <p:txBody>
          <a:bodyPr wrap="none"/>
          <a:lstStyle/>
          <a:p>
            <a:r>
              <a:rPr lang="en-US" sz="2800" b="0"/>
              <a:t>DBMS</a:t>
            </a:r>
          </a:p>
        </p:txBody>
      </p:sp>
      <p:sp>
        <p:nvSpPr>
          <p:cNvPr id="1060867" name="Rectangle 3"/>
          <p:cNvSpPr>
            <a:spLocks noGrp="1" noChangeArrowheads="1"/>
          </p:cNvSpPr>
          <p:nvPr>
            <p:ph type="title"/>
          </p:nvPr>
        </p:nvSpPr>
        <p:spPr/>
        <p:txBody>
          <a:bodyPr/>
          <a:lstStyle/>
          <a:p>
            <a:r>
              <a:rPr lang="en-US"/>
              <a:t>Programming Environment</a:t>
            </a:r>
          </a:p>
        </p:txBody>
      </p:sp>
      <p:sp>
        <p:nvSpPr>
          <p:cNvPr id="1060868" name="Rectangle 4"/>
          <p:cNvSpPr>
            <a:spLocks noGrp="1" noChangeArrowheads="1"/>
          </p:cNvSpPr>
          <p:nvPr>
            <p:ph type="body" sz="half" idx="1"/>
          </p:nvPr>
        </p:nvSpPr>
        <p:spPr>
          <a:xfrm>
            <a:off x="990600" y="1447800"/>
            <a:ext cx="3886200" cy="4572000"/>
          </a:xfrm>
        </p:spPr>
        <p:txBody>
          <a:bodyPr/>
          <a:lstStyle/>
          <a:p>
            <a:r>
              <a:rPr lang="en-US" sz="2000"/>
              <a:t>Create code</a:t>
            </a:r>
          </a:p>
          <a:p>
            <a:pPr lvl="1">
              <a:buFont typeface="Wingdings" pitchFamily="2" charset="2"/>
              <a:buNone/>
            </a:pPr>
            <a:r>
              <a:rPr lang="en-US" sz="2000"/>
              <a:t>(1) Within the query system</a:t>
            </a:r>
          </a:p>
          <a:p>
            <a:pPr lvl="1">
              <a:buFont typeface="Wingdings" pitchFamily="2" charset="2"/>
              <a:buNone/>
            </a:pPr>
            <a:r>
              <a:rPr lang="en-US" sz="2000"/>
              <a:t>(2) In forms and reports</a:t>
            </a:r>
          </a:p>
          <a:p>
            <a:pPr lvl="1">
              <a:buFont typeface="Wingdings" pitchFamily="2" charset="2"/>
              <a:buNone/>
            </a:pPr>
            <a:r>
              <a:rPr lang="en-US" sz="2000"/>
              <a:t>(3) Hosted in external programs</a:t>
            </a:r>
          </a:p>
        </p:txBody>
      </p:sp>
      <p:sp>
        <p:nvSpPr>
          <p:cNvPr id="1060869" name="Rectangle 5"/>
          <p:cNvSpPr>
            <a:spLocks noChangeArrowheads="1"/>
          </p:cNvSpPr>
          <p:nvPr/>
        </p:nvSpPr>
        <p:spPr bwMode="auto">
          <a:xfrm>
            <a:off x="5486400" y="1752600"/>
            <a:ext cx="1066800" cy="381000"/>
          </a:xfrm>
          <a:prstGeom prst="rect">
            <a:avLst/>
          </a:prstGeom>
          <a:solidFill>
            <a:schemeClr val="hlink"/>
          </a:solidFill>
          <a:ln w="12700">
            <a:solidFill>
              <a:schemeClr val="tx1"/>
            </a:solidFill>
            <a:miter lim="800000"/>
            <a:headEnd type="none" w="sm" len="sm"/>
            <a:tailEnd type="none" w="sm" len="sm"/>
          </a:ln>
          <a:effectLst/>
        </p:spPr>
        <p:txBody>
          <a:bodyPr wrap="none" anchor="ctr"/>
          <a:lstStyle/>
          <a:p>
            <a:endParaRPr lang="en-US"/>
          </a:p>
        </p:txBody>
      </p:sp>
      <p:sp>
        <p:nvSpPr>
          <p:cNvPr id="1060870" name="Rectangle 6"/>
          <p:cNvSpPr>
            <a:spLocks noChangeArrowheads="1"/>
          </p:cNvSpPr>
          <p:nvPr/>
        </p:nvSpPr>
        <p:spPr bwMode="auto">
          <a:xfrm>
            <a:off x="5410200" y="1905000"/>
            <a:ext cx="1066800" cy="381000"/>
          </a:xfrm>
          <a:prstGeom prst="rect">
            <a:avLst/>
          </a:prstGeom>
          <a:solidFill>
            <a:schemeClr val="hlink"/>
          </a:solidFill>
          <a:ln w="12700">
            <a:solidFill>
              <a:schemeClr val="tx1"/>
            </a:solidFill>
            <a:miter lim="800000"/>
            <a:headEnd type="none" w="sm" len="sm"/>
            <a:tailEnd type="none" w="sm" len="sm"/>
          </a:ln>
          <a:effectLst/>
        </p:spPr>
        <p:txBody>
          <a:bodyPr wrap="none" anchor="ctr"/>
          <a:lstStyle/>
          <a:p>
            <a:endParaRPr lang="en-US"/>
          </a:p>
        </p:txBody>
      </p:sp>
      <p:sp>
        <p:nvSpPr>
          <p:cNvPr id="1060871" name="Rectangle 7"/>
          <p:cNvSpPr>
            <a:spLocks noChangeArrowheads="1"/>
          </p:cNvSpPr>
          <p:nvPr/>
        </p:nvSpPr>
        <p:spPr bwMode="auto">
          <a:xfrm>
            <a:off x="5334000" y="2057400"/>
            <a:ext cx="1066800" cy="381000"/>
          </a:xfrm>
          <a:prstGeom prst="rect">
            <a:avLst/>
          </a:prstGeom>
          <a:solidFill>
            <a:schemeClr val="hlink"/>
          </a:solidFill>
          <a:ln w="12700">
            <a:solidFill>
              <a:schemeClr val="tx1"/>
            </a:solidFill>
            <a:miter lim="800000"/>
            <a:headEnd type="none" w="sm" len="sm"/>
            <a:tailEnd type="none" w="sm" len="sm"/>
          </a:ln>
          <a:effectLst/>
        </p:spPr>
        <p:txBody>
          <a:bodyPr wrap="none" anchor="ctr"/>
          <a:lstStyle/>
          <a:p>
            <a:endParaRPr lang="en-US"/>
          </a:p>
        </p:txBody>
      </p:sp>
      <p:sp>
        <p:nvSpPr>
          <p:cNvPr id="1060872" name="Rectangle 8"/>
          <p:cNvSpPr>
            <a:spLocks noChangeArrowheads="1"/>
          </p:cNvSpPr>
          <p:nvPr/>
        </p:nvSpPr>
        <p:spPr bwMode="auto">
          <a:xfrm>
            <a:off x="5257800" y="2133600"/>
            <a:ext cx="1066800" cy="381000"/>
          </a:xfrm>
          <a:prstGeom prst="rect">
            <a:avLst/>
          </a:prstGeom>
          <a:solidFill>
            <a:schemeClr val="hlink"/>
          </a:solidFill>
          <a:ln w="12700">
            <a:solidFill>
              <a:schemeClr val="tx1"/>
            </a:solidFill>
            <a:miter lim="800000"/>
            <a:headEnd type="none" w="sm" len="sm"/>
            <a:tailEnd type="none" w="sm" len="sm"/>
          </a:ln>
          <a:effectLst/>
        </p:spPr>
        <p:txBody>
          <a:bodyPr wrap="none" anchor="ctr"/>
          <a:lstStyle/>
          <a:p>
            <a:endParaRPr lang="en-US"/>
          </a:p>
        </p:txBody>
      </p:sp>
      <p:sp>
        <p:nvSpPr>
          <p:cNvPr id="1060873" name="Text Box 9"/>
          <p:cNvSpPr txBox="1">
            <a:spLocks noChangeArrowheads="1"/>
          </p:cNvSpPr>
          <p:nvPr/>
        </p:nvSpPr>
        <p:spPr bwMode="auto">
          <a:xfrm>
            <a:off x="5257800" y="1346200"/>
            <a:ext cx="947738" cy="396875"/>
          </a:xfrm>
          <a:prstGeom prst="rect">
            <a:avLst/>
          </a:prstGeom>
          <a:noFill/>
          <a:ln w="12700">
            <a:noFill/>
            <a:miter lim="800000"/>
            <a:headEnd type="none" w="sm" len="sm"/>
            <a:tailEnd type="none" w="sm" len="sm"/>
          </a:ln>
          <a:effectLst/>
        </p:spPr>
        <p:txBody>
          <a:bodyPr wrap="none">
            <a:spAutoFit/>
          </a:bodyPr>
          <a:lstStyle/>
          <a:p>
            <a:pPr algn="l"/>
            <a:r>
              <a:rPr lang="en-US" b="0">
                <a:solidFill>
                  <a:schemeClr val="tx2"/>
                </a:solidFill>
              </a:rPr>
              <a:t>Tables</a:t>
            </a:r>
          </a:p>
        </p:txBody>
      </p:sp>
      <p:grpSp>
        <p:nvGrpSpPr>
          <p:cNvPr id="1060874" name="Group 10"/>
          <p:cNvGrpSpPr>
            <a:grpSpLocks/>
          </p:cNvGrpSpPr>
          <p:nvPr/>
        </p:nvGrpSpPr>
        <p:grpSpPr bwMode="auto">
          <a:xfrm>
            <a:off x="5181600" y="4038600"/>
            <a:ext cx="1524000" cy="1828800"/>
            <a:chOff x="3264" y="2640"/>
            <a:chExt cx="960" cy="1152"/>
          </a:xfrm>
        </p:grpSpPr>
        <p:sp>
          <p:nvSpPr>
            <p:cNvPr id="1060875" name="Rectangle 11"/>
            <p:cNvSpPr>
              <a:spLocks noChangeArrowheads="1"/>
            </p:cNvSpPr>
            <p:nvPr/>
          </p:nvSpPr>
          <p:spPr bwMode="auto">
            <a:xfrm>
              <a:off x="3408" y="2640"/>
              <a:ext cx="816" cy="816"/>
            </a:xfrm>
            <a:prstGeom prst="rect">
              <a:avLst/>
            </a:prstGeom>
            <a:solidFill>
              <a:schemeClr val="bg1"/>
            </a:solidFill>
            <a:ln w="12700">
              <a:solidFill>
                <a:schemeClr val="tx1"/>
              </a:solidFill>
              <a:miter lim="800000"/>
              <a:headEnd type="none" w="sm" len="sm"/>
              <a:tailEnd type="none" w="sm" len="sm"/>
            </a:ln>
            <a:effectLst/>
          </p:spPr>
          <p:txBody>
            <a:bodyPr wrap="none" anchor="ctr"/>
            <a:lstStyle/>
            <a:p>
              <a:endParaRPr lang="en-US"/>
            </a:p>
          </p:txBody>
        </p:sp>
        <p:sp>
          <p:nvSpPr>
            <p:cNvPr id="1060876" name="Rectangle 12"/>
            <p:cNvSpPr>
              <a:spLocks noChangeArrowheads="1"/>
            </p:cNvSpPr>
            <p:nvPr/>
          </p:nvSpPr>
          <p:spPr bwMode="auto">
            <a:xfrm>
              <a:off x="3360" y="2832"/>
              <a:ext cx="816" cy="816"/>
            </a:xfrm>
            <a:prstGeom prst="rect">
              <a:avLst/>
            </a:prstGeom>
            <a:solidFill>
              <a:schemeClr val="bg1"/>
            </a:solidFill>
            <a:ln w="12700">
              <a:solidFill>
                <a:schemeClr val="tx1"/>
              </a:solidFill>
              <a:miter lim="800000"/>
              <a:headEnd type="none" w="sm" len="sm"/>
              <a:tailEnd type="none" w="sm" len="sm"/>
            </a:ln>
            <a:effectLst/>
          </p:spPr>
          <p:txBody>
            <a:bodyPr wrap="none" anchor="ctr"/>
            <a:lstStyle/>
            <a:p>
              <a:endParaRPr lang="en-US"/>
            </a:p>
          </p:txBody>
        </p:sp>
        <p:sp>
          <p:nvSpPr>
            <p:cNvPr id="1060877" name="Rectangle 13"/>
            <p:cNvSpPr>
              <a:spLocks noChangeArrowheads="1"/>
            </p:cNvSpPr>
            <p:nvPr/>
          </p:nvSpPr>
          <p:spPr bwMode="auto">
            <a:xfrm>
              <a:off x="3264" y="2976"/>
              <a:ext cx="816" cy="816"/>
            </a:xfrm>
            <a:prstGeom prst="rect">
              <a:avLst/>
            </a:prstGeom>
            <a:solidFill>
              <a:schemeClr val="bg1"/>
            </a:solidFill>
            <a:ln w="12700">
              <a:solidFill>
                <a:schemeClr val="tx1"/>
              </a:solidFill>
              <a:miter lim="800000"/>
              <a:headEnd type="none" w="sm" len="sm"/>
              <a:tailEnd type="none" w="sm" len="sm"/>
            </a:ln>
            <a:effectLst/>
          </p:spPr>
          <p:txBody>
            <a:bodyPr wrap="none" anchor="ctr"/>
            <a:lstStyle/>
            <a:p>
              <a:endParaRPr lang="en-US"/>
            </a:p>
          </p:txBody>
        </p:sp>
        <p:sp>
          <p:nvSpPr>
            <p:cNvPr id="1060878" name="Rectangle 14"/>
            <p:cNvSpPr>
              <a:spLocks noChangeArrowheads="1"/>
            </p:cNvSpPr>
            <p:nvPr/>
          </p:nvSpPr>
          <p:spPr bwMode="auto">
            <a:xfrm>
              <a:off x="3312" y="3168"/>
              <a:ext cx="240" cy="96"/>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endParaRPr lang="en-US"/>
            </a:p>
          </p:txBody>
        </p:sp>
        <p:sp>
          <p:nvSpPr>
            <p:cNvPr id="1060879" name="Rectangle 15"/>
            <p:cNvSpPr>
              <a:spLocks noChangeArrowheads="1"/>
            </p:cNvSpPr>
            <p:nvPr/>
          </p:nvSpPr>
          <p:spPr bwMode="auto">
            <a:xfrm>
              <a:off x="3312" y="3312"/>
              <a:ext cx="240" cy="96"/>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endParaRPr lang="en-US"/>
            </a:p>
          </p:txBody>
        </p:sp>
        <p:sp>
          <p:nvSpPr>
            <p:cNvPr id="1060880" name="Rectangle 16"/>
            <p:cNvSpPr>
              <a:spLocks noChangeArrowheads="1"/>
            </p:cNvSpPr>
            <p:nvPr/>
          </p:nvSpPr>
          <p:spPr bwMode="auto">
            <a:xfrm>
              <a:off x="3312" y="3456"/>
              <a:ext cx="240" cy="96"/>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endParaRPr lang="en-US"/>
            </a:p>
          </p:txBody>
        </p:sp>
        <p:sp>
          <p:nvSpPr>
            <p:cNvPr id="1060881" name="Rectangle 17"/>
            <p:cNvSpPr>
              <a:spLocks noChangeArrowheads="1"/>
            </p:cNvSpPr>
            <p:nvPr/>
          </p:nvSpPr>
          <p:spPr bwMode="auto">
            <a:xfrm>
              <a:off x="3312" y="3600"/>
              <a:ext cx="240" cy="96"/>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endParaRPr lang="en-US"/>
            </a:p>
          </p:txBody>
        </p:sp>
        <p:sp>
          <p:nvSpPr>
            <p:cNvPr id="1060882" name="Rectangle 18"/>
            <p:cNvSpPr>
              <a:spLocks noChangeArrowheads="1"/>
            </p:cNvSpPr>
            <p:nvPr/>
          </p:nvSpPr>
          <p:spPr bwMode="auto">
            <a:xfrm>
              <a:off x="3648" y="3456"/>
              <a:ext cx="240" cy="240"/>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endParaRPr lang="en-US"/>
            </a:p>
          </p:txBody>
        </p:sp>
        <p:sp>
          <p:nvSpPr>
            <p:cNvPr id="1060883" name="Rectangle 19"/>
            <p:cNvSpPr>
              <a:spLocks noChangeArrowheads="1"/>
            </p:cNvSpPr>
            <p:nvPr/>
          </p:nvSpPr>
          <p:spPr bwMode="auto">
            <a:xfrm>
              <a:off x="3648" y="3168"/>
              <a:ext cx="240" cy="96"/>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endParaRPr lang="en-US"/>
            </a:p>
          </p:txBody>
        </p:sp>
      </p:grpSp>
      <p:sp>
        <p:nvSpPr>
          <p:cNvPr id="1060884" name="Text Box 20"/>
          <p:cNvSpPr txBox="1">
            <a:spLocks noChangeArrowheads="1"/>
          </p:cNvSpPr>
          <p:nvPr/>
        </p:nvSpPr>
        <p:spPr bwMode="auto">
          <a:xfrm>
            <a:off x="5062538" y="3336925"/>
            <a:ext cx="1143000" cy="701675"/>
          </a:xfrm>
          <a:prstGeom prst="rect">
            <a:avLst/>
          </a:prstGeom>
          <a:noFill/>
          <a:ln w="12700">
            <a:noFill/>
            <a:miter lim="800000"/>
            <a:headEnd type="none" w="sm" len="sm"/>
            <a:tailEnd type="none" w="sm" len="sm"/>
          </a:ln>
          <a:effectLst/>
        </p:spPr>
        <p:txBody>
          <a:bodyPr wrap="none">
            <a:spAutoFit/>
          </a:bodyPr>
          <a:lstStyle/>
          <a:p>
            <a:pPr algn="l"/>
            <a:r>
              <a:rPr lang="en-US" b="0">
                <a:solidFill>
                  <a:schemeClr val="tx2"/>
                </a:solidFill>
              </a:rPr>
              <a:t>Forms &amp;</a:t>
            </a:r>
          </a:p>
          <a:p>
            <a:pPr algn="l"/>
            <a:r>
              <a:rPr lang="en-US" b="0">
                <a:solidFill>
                  <a:schemeClr val="tx2"/>
                </a:solidFill>
              </a:rPr>
              <a:t>Reports</a:t>
            </a:r>
          </a:p>
        </p:txBody>
      </p:sp>
      <p:sp>
        <p:nvSpPr>
          <p:cNvPr id="1060885" name="Text Box 21"/>
          <p:cNvSpPr txBox="1">
            <a:spLocks noChangeArrowheads="1"/>
          </p:cNvSpPr>
          <p:nvPr/>
        </p:nvSpPr>
        <p:spPr bwMode="auto">
          <a:xfrm>
            <a:off x="7620000" y="1889125"/>
            <a:ext cx="1073150" cy="396875"/>
          </a:xfrm>
          <a:prstGeom prst="rect">
            <a:avLst/>
          </a:prstGeom>
          <a:noFill/>
          <a:ln w="12700">
            <a:noFill/>
            <a:miter lim="800000"/>
            <a:headEnd type="none" w="sm" len="sm"/>
            <a:tailEnd type="none" w="sm" len="sm"/>
          </a:ln>
          <a:effectLst/>
        </p:spPr>
        <p:txBody>
          <a:bodyPr wrap="none">
            <a:spAutoFit/>
          </a:bodyPr>
          <a:lstStyle/>
          <a:p>
            <a:pPr algn="l"/>
            <a:r>
              <a:rPr lang="en-US" b="0">
                <a:solidFill>
                  <a:schemeClr val="tx2"/>
                </a:solidFill>
              </a:rPr>
              <a:t>Queries</a:t>
            </a:r>
          </a:p>
        </p:txBody>
      </p:sp>
      <p:sp>
        <p:nvSpPr>
          <p:cNvPr id="1060886" name="Rectangle 22"/>
          <p:cNvSpPr>
            <a:spLocks noChangeArrowheads="1"/>
          </p:cNvSpPr>
          <p:nvPr/>
        </p:nvSpPr>
        <p:spPr bwMode="auto">
          <a:xfrm>
            <a:off x="7162800" y="4876800"/>
            <a:ext cx="1827213" cy="990600"/>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pPr algn="l">
              <a:tabLst>
                <a:tab pos="461963" algn="l"/>
              </a:tabLst>
            </a:pPr>
            <a:r>
              <a:rPr lang="en-US" sz="1800" b="0">
                <a:solidFill>
                  <a:schemeClr val="bg2"/>
                </a:solidFill>
              </a:rPr>
              <a:t>If (Click) Then</a:t>
            </a:r>
          </a:p>
          <a:p>
            <a:pPr algn="l">
              <a:tabLst>
                <a:tab pos="461963" algn="l"/>
              </a:tabLst>
            </a:pPr>
            <a:r>
              <a:rPr lang="en-US" sz="1800" b="0">
                <a:solidFill>
                  <a:schemeClr val="bg2"/>
                </a:solidFill>
              </a:rPr>
              <a:t>	MsgBox . . .</a:t>
            </a:r>
          </a:p>
          <a:p>
            <a:pPr algn="l">
              <a:tabLst>
                <a:tab pos="461963" algn="l"/>
              </a:tabLst>
            </a:pPr>
            <a:r>
              <a:rPr lang="en-US" sz="1800" b="0">
                <a:solidFill>
                  <a:schemeClr val="bg2"/>
                </a:solidFill>
              </a:rPr>
              <a:t>End If</a:t>
            </a:r>
          </a:p>
        </p:txBody>
      </p:sp>
      <p:sp>
        <p:nvSpPr>
          <p:cNvPr id="1060887" name="Line 23"/>
          <p:cNvSpPr>
            <a:spLocks noChangeShapeType="1"/>
          </p:cNvSpPr>
          <p:nvPr/>
        </p:nvSpPr>
        <p:spPr bwMode="auto">
          <a:xfrm flipH="1" flipV="1">
            <a:off x="6172200" y="2514600"/>
            <a:ext cx="2520950" cy="2514600"/>
          </a:xfrm>
          <a:prstGeom prst="line">
            <a:avLst/>
          </a:prstGeom>
          <a:noFill/>
          <a:ln w="12700">
            <a:solidFill>
              <a:schemeClr val="tx1"/>
            </a:solidFill>
            <a:round/>
            <a:headEnd type="triangle" w="med" len="med"/>
            <a:tailEnd type="triangle" w="med" len="med"/>
          </a:ln>
          <a:effectLst/>
        </p:spPr>
        <p:txBody>
          <a:bodyPr wrap="none" anchor="ctr"/>
          <a:lstStyle/>
          <a:p>
            <a:endParaRPr lang="en-US"/>
          </a:p>
        </p:txBody>
      </p:sp>
      <p:sp>
        <p:nvSpPr>
          <p:cNvPr id="1060888" name="Line 24"/>
          <p:cNvSpPr>
            <a:spLocks noChangeShapeType="1"/>
          </p:cNvSpPr>
          <p:nvPr/>
        </p:nvSpPr>
        <p:spPr bwMode="auto">
          <a:xfrm>
            <a:off x="6172200" y="5029200"/>
            <a:ext cx="990600" cy="457200"/>
          </a:xfrm>
          <a:prstGeom prst="line">
            <a:avLst/>
          </a:prstGeom>
          <a:noFill/>
          <a:ln w="12700">
            <a:solidFill>
              <a:schemeClr val="tx1"/>
            </a:solidFill>
            <a:round/>
            <a:headEnd/>
            <a:tailEnd type="triangle" w="med" len="med"/>
          </a:ln>
          <a:effectLst/>
        </p:spPr>
        <p:txBody>
          <a:bodyPr wrap="none" anchor="ctr"/>
          <a:lstStyle/>
          <a:p>
            <a:endParaRPr lang="en-US"/>
          </a:p>
        </p:txBody>
      </p:sp>
      <p:sp>
        <p:nvSpPr>
          <p:cNvPr id="1060889" name="Rectangle 25"/>
          <p:cNvSpPr>
            <a:spLocks noChangeArrowheads="1"/>
          </p:cNvSpPr>
          <p:nvPr/>
        </p:nvSpPr>
        <p:spPr bwMode="auto">
          <a:xfrm>
            <a:off x="6475413" y="2362200"/>
            <a:ext cx="2514600" cy="1447800"/>
          </a:xfrm>
          <a:prstGeom prst="rect">
            <a:avLst/>
          </a:prstGeom>
          <a:solidFill>
            <a:srgbClr val="DDDDDD"/>
          </a:solidFill>
          <a:ln w="12700">
            <a:solidFill>
              <a:schemeClr val="tx1"/>
            </a:solidFill>
            <a:miter lim="800000"/>
            <a:headEnd type="none" w="sm" len="sm"/>
            <a:tailEnd type="none" w="sm" len="sm"/>
          </a:ln>
          <a:effectLst/>
        </p:spPr>
        <p:txBody>
          <a:bodyPr wrap="none" anchor="ctr"/>
          <a:lstStyle/>
          <a:p>
            <a:pPr algn="l"/>
            <a:r>
              <a:rPr lang="en-US" sz="1800" b="0">
                <a:solidFill>
                  <a:schemeClr val="bg2"/>
                </a:solidFill>
              </a:rPr>
              <a:t>If ( . . ) Then </a:t>
            </a:r>
          </a:p>
          <a:p>
            <a:pPr algn="l"/>
            <a:r>
              <a:rPr lang="en-US" sz="1800" b="0">
                <a:solidFill>
                  <a:schemeClr val="bg2"/>
                </a:solidFill>
              </a:rPr>
              <a:t>	SELECT . . .</a:t>
            </a:r>
          </a:p>
          <a:p>
            <a:pPr algn="l"/>
            <a:r>
              <a:rPr lang="en-US" sz="1800" b="0">
                <a:solidFill>
                  <a:schemeClr val="bg2"/>
                </a:solidFill>
              </a:rPr>
              <a:t>Else . . .</a:t>
            </a:r>
          </a:p>
          <a:p>
            <a:pPr algn="l"/>
            <a:r>
              <a:rPr lang="en-US" sz="1800" b="0">
                <a:solidFill>
                  <a:schemeClr val="bg2"/>
                </a:solidFill>
              </a:rPr>
              <a:t>	UPDATE . . .</a:t>
            </a:r>
          </a:p>
          <a:p>
            <a:pPr algn="l"/>
            <a:r>
              <a:rPr lang="en-US" sz="1800" b="0">
                <a:solidFill>
                  <a:schemeClr val="bg2"/>
                </a:solidFill>
              </a:rPr>
              <a:t>End If</a:t>
            </a:r>
          </a:p>
        </p:txBody>
      </p:sp>
      <p:sp>
        <p:nvSpPr>
          <p:cNvPr id="1060890" name="Line 26"/>
          <p:cNvSpPr>
            <a:spLocks noChangeShapeType="1"/>
          </p:cNvSpPr>
          <p:nvPr/>
        </p:nvSpPr>
        <p:spPr bwMode="auto">
          <a:xfrm flipH="1" flipV="1">
            <a:off x="6629400" y="2057400"/>
            <a:ext cx="2063750" cy="685800"/>
          </a:xfrm>
          <a:prstGeom prst="line">
            <a:avLst/>
          </a:prstGeom>
          <a:noFill/>
          <a:ln w="12700">
            <a:solidFill>
              <a:schemeClr val="tx1"/>
            </a:solidFill>
            <a:round/>
            <a:headEnd type="triangle" w="med" len="med"/>
            <a:tailEnd type="triangle" w="med" len="med"/>
          </a:ln>
          <a:effectLst/>
        </p:spPr>
        <p:txBody>
          <a:bodyPr wrap="none" anchor="ctr"/>
          <a:lstStyle/>
          <a:p>
            <a:endParaRPr lang="en-US"/>
          </a:p>
        </p:txBody>
      </p:sp>
      <p:sp>
        <p:nvSpPr>
          <p:cNvPr id="1060891" name="Rectangle 27"/>
          <p:cNvSpPr>
            <a:spLocks noChangeArrowheads="1"/>
          </p:cNvSpPr>
          <p:nvPr/>
        </p:nvSpPr>
        <p:spPr bwMode="auto">
          <a:xfrm>
            <a:off x="1981200" y="3962400"/>
            <a:ext cx="2057400" cy="1676400"/>
          </a:xfrm>
          <a:prstGeom prst="rect">
            <a:avLst/>
          </a:prstGeom>
          <a:solidFill>
            <a:srgbClr val="FFFFFF"/>
          </a:solidFill>
          <a:ln w="12700">
            <a:solidFill>
              <a:schemeClr val="tx1"/>
            </a:solidFill>
            <a:miter lim="800000"/>
            <a:headEnd type="none" w="sm" len="sm"/>
            <a:tailEnd type="none" w="sm" len="sm"/>
          </a:ln>
          <a:effectLst/>
        </p:spPr>
        <p:txBody>
          <a:bodyPr wrap="none"/>
          <a:lstStyle/>
          <a:p>
            <a:r>
              <a:rPr lang="en-US" sz="2400" b="0"/>
              <a:t>C++</a:t>
            </a:r>
          </a:p>
        </p:txBody>
      </p:sp>
      <p:sp>
        <p:nvSpPr>
          <p:cNvPr id="1060892" name="Text Box 28"/>
          <p:cNvSpPr txBox="1">
            <a:spLocks noChangeArrowheads="1"/>
          </p:cNvSpPr>
          <p:nvPr/>
        </p:nvSpPr>
        <p:spPr bwMode="auto">
          <a:xfrm>
            <a:off x="2270125" y="3287713"/>
            <a:ext cx="1157288" cy="701675"/>
          </a:xfrm>
          <a:prstGeom prst="rect">
            <a:avLst/>
          </a:prstGeom>
          <a:noFill/>
          <a:ln w="12700">
            <a:noFill/>
            <a:miter lim="800000"/>
            <a:headEnd type="none" w="sm" len="sm"/>
            <a:tailEnd type="none" w="sm" len="sm"/>
          </a:ln>
          <a:effectLst/>
        </p:spPr>
        <p:txBody>
          <a:bodyPr wrap="none">
            <a:spAutoFit/>
          </a:bodyPr>
          <a:lstStyle/>
          <a:p>
            <a:pPr algn="l"/>
            <a:r>
              <a:rPr lang="en-US" b="0">
                <a:solidFill>
                  <a:schemeClr val="tx2"/>
                </a:solidFill>
              </a:rPr>
              <a:t>External</a:t>
            </a:r>
          </a:p>
          <a:p>
            <a:pPr algn="l"/>
            <a:r>
              <a:rPr lang="en-US" b="0">
                <a:solidFill>
                  <a:schemeClr val="tx2"/>
                </a:solidFill>
              </a:rPr>
              <a:t>Program</a:t>
            </a:r>
          </a:p>
        </p:txBody>
      </p:sp>
      <p:sp>
        <p:nvSpPr>
          <p:cNvPr id="1060893" name="Rectangle 29"/>
          <p:cNvSpPr>
            <a:spLocks noChangeArrowheads="1"/>
          </p:cNvSpPr>
          <p:nvPr/>
        </p:nvSpPr>
        <p:spPr bwMode="auto">
          <a:xfrm>
            <a:off x="2133600" y="4343400"/>
            <a:ext cx="1905000" cy="1219200"/>
          </a:xfrm>
          <a:prstGeom prst="rect">
            <a:avLst/>
          </a:prstGeom>
          <a:solidFill>
            <a:srgbClr val="FFFFFF"/>
          </a:solidFill>
          <a:ln w="12700">
            <a:noFill/>
            <a:miter lim="800000"/>
            <a:headEnd type="none" w="sm" len="sm"/>
            <a:tailEnd type="none" w="sm" len="sm"/>
          </a:ln>
          <a:effectLst/>
        </p:spPr>
        <p:txBody>
          <a:bodyPr wrap="none"/>
          <a:lstStyle/>
          <a:p>
            <a:pPr algn="l"/>
            <a:r>
              <a:rPr lang="en-US" sz="1800" b="0">
                <a:solidFill>
                  <a:schemeClr val="bg2"/>
                </a:solidFill>
              </a:rPr>
              <a:t>if (. . .)   {</a:t>
            </a:r>
          </a:p>
          <a:p>
            <a:pPr algn="l"/>
            <a:r>
              <a:rPr lang="en-US" sz="1800" b="0">
                <a:solidFill>
                  <a:schemeClr val="bg2"/>
                </a:solidFill>
              </a:rPr>
              <a:t>   </a:t>
            </a:r>
            <a:r>
              <a:rPr lang="en-US" sz="1800" b="0">
                <a:solidFill>
                  <a:srgbClr val="009900"/>
                </a:solidFill>
              </a:rPr>
              <a:t>// embed SQL</a:t>
            </a:r>
            <a:endParaRPr lang="en-US" sz="1800" b="0">
              <a:solidFill>
                <a:schemeClr val="bg2"/>
              </a:solidFill>
            </a:endParaRPr>
          </a:p>
          <a:p>
            <a:pPr algn="l"/>
            <a:r>
              <a:rPr lang="en-US" sz="1800" b="0">
                <a:solidFill>
                  <a:schemeClr val="bg2"/>
                </a:solidFill>
              </a:rPr>
              <a:t>   SELECT …</a:t>
            </a:r>
          </a:p>
          <a:p>
            <a:pPr algn="l"/>
            <a:r>
              <a:rPr lang="en-US" sz="1800" b="0">
                <a:solidFill>
                  <a:schemeClr val="bg2"/>
                </a:solidFill>
              </a:rPr>
              <a:t>}</a:t>
            </a:r>
          </a:p>
        </p:txBody>
      </p:sp>
      <p:sp>
        <p:nvSpPr>
          <p:cNvPr id="1060894" name="Line 30"/>
          <p:cNvSpPr>
            <a:spLocks noChangeShapeType="1"/>
          </p:cNvSpPr>
          <p:nvPr/>
        </p:nvSpPr>
        <p:spPr bwMode="auto">
          <a:xfrm flipV="1">
            <a:off x="4038600" y="2514600"/>
            <a:ext cx="1447800" cy="2514600"/>
          </a:xfrm>
          <a:prstGeom prst="line">
            <a:avLst/>
          </a:prstGeom>
          <a:noFill/>
          <a:ln w="12700">
            <a:solidFill>
              <a:schemeClr val="tx1"/>
            </a:solidFill>
            <a:round/>
            <a:headEnd type="triangle" w="med" len="med"/>
            <a:tailEnd type="triangle" w="med" len="med"/>
          </a:ln>
          <a:effectLst/>
        </p:spPr>
        <p:txBody>
          <a:bodyPr wrap="none" anchor="ctr"/>
          <a:lstStyle/>
          <a:p>
            <a:endParaRPr lang="en-US"/>
          </a:p>
        </p:txBody>
      </p:sp>
      <p:sp>
        <p:nvSpPr>
          <p:cNvPr id="1060895" name="Text Box 31"/>
          <p:cNvSpPr txBox="1">
            <a:spLocks noChangeArrowheads="1"/>
          </p:cNvSpPr>
          <p:nvPr/>
        </p:nvSpPr>
        <p:spPr bwMode="auto">
          <a:xfrm>
            <a:off x="7070725" y="4535488"/>
            <a:ext cx="557213" cy="457200"/>
          </a:xfrm>
          <a:prstGeom prst="rect">
            <a:avLst/>
          </a:prstGeom>
          <a:noFill/>
          <a:ln w="12700">
            <a:noFill/>
            <a:miter lim="800000"/>
            <a:headEnd type="none" w="sm" len="sm"/>
            <a:tailEnd type="none" w="sm" len="sm"/>
          </a:ln>
          <a:effectLst/>
        </p:spPr>
        <p:txBody>
          <a:bodyPr wrap="none">
            <a:spAutoFit/>
          </a:bodyPr>
          <a:lstStyle/>
          <a:p>
            <a:pPr algn="l"/>
            <a:r>
              <a:rPr lang="en-US" sz="2400" b="0"/>
              <a:t>(2)</a:t>
            </a:r>
          </a:p>
        </p:txBody>
      </p:sp>
      <p:sp>
        <p:nvSpPr>
          <p:cNvPr id="1060896" name="Text Box 32"/>
          <p:cNvSpPr txBox="1">
            <a:spLocks noChangeArrowheads="1"/>
          </p:cNvSpPr>
          <p:nvPr/>
        </p:nvSpPr>
        <p:spPr bwMode="auto">
          <a:xfrm>
            <a:off x="8510588" y="1981200"/>
            <a:ext cx="557212" cy="457200"/>
          </a:xfrm>
          <a:prstGeom prst="rect">
            <a:avLst/>
          </a:prstGeom>
          <a:noFill/>
          <a:ln w="12700">
            <a:noFill/>
            <a:miter lim="800000"/>
            <a:headEnd type="none" w="sm" len="sm"/>
            <a:tailEnd type="none" w="sm" len="sm"/>
          </a:ln>
          <a:effectLst/>
        </p:spPr>
        <p:txBody>
          <a:bodyPr wrap="none">
            <a:spAutoFit/>
          </a:bodyPr>
          <a:lstStyle/>
          <a:p>
            <a:pPr algn="l"/>
            <a:r>
              <a:rPr lang="en-US" sz="2400" b="0"/>
              <a:t>(1)</a:t>
            </a:r>
          </a:p>
        </p:txBody>
      </p:sp>
      <p:sp>
        <p:nvSpPr>
          <p:cNvPr id="1060897" name="Text Box 33"/>
          <p:cNvSpPr txBox="1">
            <a:spLocks noChangeArrowheads="1"/>
          </p:cNvSpPr>
          <p:nvPr/>
        </p:nvSpPr>
        <p:spPr bwMode="auto">
          <a:xfrm>
            <a:off x="3481388" y="3581400"/>
            <a:ext cx="557212" cy="457200"/>
          </a:xfrm>
          <a:prstGeom prst="rect">
            <a:avLst/>
          </a:prstGeom>
          <a:noFill/>
          <a:ln w="12700">
            <a:noFill/>
            <a:miter lim="800000"/>
            <a:headEnd type="none" w="sm" len="sm"/>
            <a:tailEnd type="none" w="sm" len="sm"/>
          </a:ln>
          <a:effectLst/>
        </p:spPr>
        <p:txBody>
          <a:bodyPr wrap="none">
            <a:spAutoFit/>
          </a:bodyPr>
          <a:lstStyle/>
          <a:p>
            <a:pPr algn="l"/>
            <a:r>
              <a:rPr lang="en-US" sz="2400" b="0"/>
              <a:t>(3)</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2914" name="Rectangle 2"/>
          <p:cNvSpPr>
            <a:spLocks noGrp="1" noChangeArrowheads="1"/>
          </p:cNvSpPr>
          <p:nvPr>
            <p:ph type="title"/>
          </p:nvPr>
        </p:nvSpPr>
        <p:spPr/>
        <p:txBody>
          <a:bodyPr/>
          <a:lstStyle/>
          <a:p>
            <a:r>
              <a:rPr lang="en-US"/>
              <a:t>User-Defined Function</a:t>
            </a:r>
          </a:p>
        </p:txBody>
      </p:sp>
      <p:sp>
        <p:nvSpPr>
          <p:cNvPr id="1062915" name="Text Box 3"/>
          <p:cNvSpPr txBox="1">
            <a:spLocks noChangeArrowheads="1"/>
          </p:cNvSpPr>
          <p:nvPr/>
        </p:nvSpPr>
        <p:spPr bwMode="auto">
          <a:xfrm>
            <a:off x="1371600" y="1066800"/>
            <a:ext cx="7239000" cy="3140075"/>
          </a:xfrm>
          <a:prstGeom prst="rect">
            <a:avLst/>
          </a:prstGeom>
          <a:noFill/>
          <a:ln w="12700">
            <a:noFill/>
            <a:miter lim="800000"/>
            <a:headEnd type="none" w="sm" len="sm"/>
            <a:tailEnd type="none" w="lg" len="lg"/>
          </a:ln>
          <a:effectLst/>
        </p:spPr>
        <p:txBody>
          <a:bodyPr>
            <a:spAutoFit/>
          </a:bodyPr>
          <a:lstStyle/>
          <a:p>
            <a:pPr algn="l"/>
            <a:r>
              <a:rPr lang="en-US" b="0"/>
              <a:t>CREATE FUNCTION EstimateCosts </a:t>
            </a:r>
          </a:p>
          <a:p>
            <a:pPr algn="l"/>
            <a:r>
              <a:rPr lang="en-US" b="0"/>
              <a:t>	(ListPrice Currency, ItemCategory VarChar) </a:t>
            </a:r>
          </a:p>
          <a:p>
            <a:pPr algn="l"/>
            <a:r>
              <a:rPr lang="en-US" b="0"/>
              <a:t>RETURNS Currency</a:t>
            </a:r>
          </a:p>
          <a:p>
            <a:pPr algn="l"/>
            <a:r>
              <a:rPr lang="en-US" b="0"/>
              <a:t>BEGIN</a:t>
            </a:r>
          </a:p>
          <a:p>
            <a:pPr algn="l"/>
            <a:r>
              <a:rPr lang="en-US" b="0"/>
              <a:t>	IF (ItemCategory = ‘Clothing’) THEN</a:t>
            </a:r>
          </a:p>
          <a:p>
            <a:pPr algn="l"/>
            <a:r>
              <a:rPr lang="en-US" b="0"/>
              <a:t>		RETURN ListPrice * 0.5</a:t>
            </a:r>
          </a:p>
          <a:p>
            <a:pPr algn="l"/>
            <a:r>
              <a:rPr lang="en-US" b="0"/>
              <a:t>	ELSE</a:t>
            </a:r>
          </a:p>
          <a:p>
            <a:pPr algn="l"/>
            <a:r>
              <a:rPr lang="en-US" b="0"/>
              <a:t>		RETURN ListPrice * 0.75</a:t>
            </a:r>
          </a:p>
          <a:p>
            <a:pPr algn="l"/>
            <a:r>
              <a:rPr lang="en-US" b="0"/>
              <a:t>	END IF</a:t>
            </a:r>
          </a:p>
          <a:p>
            <a:pPr algn="l"/>
            <a:r>
              <a:rPr lang="en-US" b="0"/>
              <a:t>END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62" name="Rectangle 2"/>
          <p:cNvSpPr>
            <a:spLocks noGrp="1" noChangeArrowheads="1"/>
          </p:cNvSpPr>
          <p:nvPr>
            <p:ph type="title"/>
          </p:nvPr>
        </p:nvSpPr>
        <p:spPr/>
        <p:txBody>
          <a:bodyPr/>
          <a:lstStyle/>
          <a:p>
            <a:r>
              <a:rPr lang="en-US"/>
              <a:t>Function to Perform Conditional Update</a:t>
            </a:r>
          </a:p>
        </p:txBody>
      </p:sp>
      <p:sp>
        <p:nvSpPr>
          <p:cNvPr id="1064963" name="Text Box 3"/>
          <p:cNvSpPr txBox="1">
            <a:spLocks noChangeArrowheads="1"/>
          </p:cNvSpPr>
          <p:nvPr/>
        </p:nvSpPr>
        <p:spPr bwMode="auto">
          <a:xfrm>
            <a:off x="1524000" y="1295400"/>
            <a:ext cx="7162800" cy="3444875"/>
          </a:xfrm>
          <a:prstGeom prst="rect">
            <a:avLst/>
          </a:prstGeom>
          <a:noFill/>
          <a:ln w="12700">
            <a:noFill/>
            <a:miter lim="800000"/>
            <a:headEnd type="none" w="sm" len="sm"/>
            <a:tailEnd type="none" w="lg" len="lg"/>
          </a:ln>
          <a:effectLst/>
        </p:spPr>
        <p:txBody>
          <a:bodyPr>
            <a:spAutoFit/>
          </a:bodyPr>
          <a:lstStyle/>
          <a:p>
            <a:pPr algn="l"/>
            <a:r>
              <a:rPr lang="en-US" b="0"/>
              <a:t>CREATE FUNCTION IncreaseSalary</a:t>
            </a:r>
          </a:p>
          <a:p>
            <a:pPr algn="l"/>
            <a:r>
              <a:rPr lang="en-US" b="0"/>
              <a:t>	(EmpID INTEGER, Amt CURRENCY)</a:t>
            </a:r>
          </a:p>
          <a:p>
            <a:pPr algn="l"/>
            <a:r>
              <a:rPr lang="en-US" b="0"/>
              <a:t>RETURNS CURRENCY</a:t>
            </a:r>
          </a:p>
          <a:p>
            <a:pPr algn="l"/>
            <a:r>
              <a:rPr lang="en-US" b="0"/>
              <a:t>BEGIN</a:t>
            </a:r>
          </a:p>
          <a:p>
            <a:pPr algn="l"/>
            <a:r>
              <a:rPr lang="en-US" b="0"/>
              <a:t>	IF (Amt &gt; 50000) THEN</a:t>
            </a:r>
          </a:p>
          <a:p>
            <a:pPr algn="l"/>
            <a:r>
              <a:rPr lang="en-US" b="0"/>
              <a:t>		RETURN -1		-- error flag</a:t>
            </a:r>
          </a:p>
          <a:p>
            <a:pPr algn="l"/>
            <a:r>
              <a:rPr lang="en-US" b="0"/>
              <a:t>	END</a:t>
            </a:r>
          </a:p>
          <a:p>
            <a:pPr algn="l"/>
            <a:r>
              <a:rPr lang="en-US" b="0"/>
              <a:t>	UPDATE Employee SET Salary = Salary + Amt</a:t>
            </a:r>
          </a:p>
          <a:p>
            <a:pPr algn="l"/>
            <a:r>
              <a:rPr lang="en-US" b="0"/>
              <a:t>	WHERE EmployeeID = EmpID;</a:t>
            </a:r>
          </a:p>
          <a:p>
            <a:pPr algn="l"/>
            <a:r>
              <a:rPr lang="en-US" b="0"/>
              <a:t>	RETURN Amt</a:t>
            </a:r>
          </a:p>
          <a:p>
            <a:pPr algn="l"/>
            <a:r>
              <a:rPr lang="en-US" b="0"/>
              <a:t>END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7010" name="Rectangle 2"/>
          <p:cNvSpPr>
            <a:spLocks noGrp="1" noChangeArrowheads="1"/>
          </p:cNvSpPr>
          <p:nvPr>
            <p:ph type="title"/>
          </p:nvPr>
        </p:nvSpPr>
        <p:spPr/>
        <p:txBody>
          <a:bodyPr/>
          <a:lstStyle/>
          <a:p>
            <a:r>
              <a:rPr lang="en-US"/>
              <a:t>Looking Up Data</a:t>
            </a:r>
          </a:p>
        </p:txBody>
      </p:sp>
      <p:sp>
        <p:nvSpPr>
          <p:cNvPr id="1067011" name="Text Box 3"/>
          <p:cNvSpPr txBox="1">
            <a:spLocks noChangeArrowheads="1"/>
          </p:cNvSpPr>
          <p:nvPr/>
        </p:nvSpPr>
        <p:spPr bwMode="auto">
          <a:xfrm>
            <a:off x="1524000" y="1106488"/>
            <a:ext cx="7162800" cy="4760912"/>
          </a:xfrm>
          <a:prstGeom prst="rect">
            <a:avLst/>
          </a:prstGeom>
          <a:noFill/>
          <a:ln w="12700">
            <a:noFill/>
            <a:miter lim="800000"/>
            <a:headEnd type="none" w="sm" len="sm"/>
            <a:tailEnd type="none" w="lg" len="lg"/>
          </a:ln>
          <a:effectLst/>
        </p:spPr>
        <p:txBody>
          <a:bodyPr>
            <a:spAutoFit/>
          </a:bodyPr>
          <a:lstStyle/>
          <a:p>
            <a:pPr algn="l"/>
            <a:r>
              <a:rPr lang="en-US" sz="1800" b="0"/>
              <a:t>CREATE FUNCTION IncreaseSalary</a:t>
            </a:r>
          </a:p>
          <a:p>
            <a:pPr algn="l"/>
            <a:r>
              <a:rPr lang="en-US" sz="1800" b="0"/>
              <a:t>	(EmpID INTEGER, Amt CURRENCY)</a:t>
            </a:r>
          </a:p>
          <a:p>
            <a:pPr algn="l"/>
            <a:r>
              <a:rPr lang="en-US" sz="1800" b="0"/>
              <a:t>RETURNS CURRENCY</a:t>
            </a:r>
          </a:p>
          <a:p>
            <a:pPr algn="l"/>
            <a:r>
              <a:rPr lang="en-US" sz="1800" b="0"/>
              <a:t>DECLARE</a:t>
            </a:r>
          </a:p>
          <a:p>
            <a:pPr algn="l"/>
            <a:r>
              <a:rPr lang="en-US" sz="1800" b="0"/>
              <a:t>	CURRENCY MaxAmount;</a:t>
            </a:r>
          </a:p>
          <a:p>
            <a:pPr algn="l"/>
            <a:r>
              <a:rPr lang="en-US" sz="1800" b="0"/>
              <a:t>BEGIN</a:t>
            </a:r>
          </a:p>
          <a:p>
            <a:pPr algn="l"/>
            <a:r>
              <a:rPr lang="en-US" sz="1800" b="0"/>
              <a:t>	SELECT MaxRaise INTO MaxAmount</a:t>
            </a:r>
          </a:p>
          <a:p>
            <a:pPr algn="l"/>
            <a:r>
              <a:rPr lang="en-US" sz="1800" b="0"/>
              <a:t>	FROM CompanyLimits</a:t>
            </a:r>
          </a:p>
          <a:p>
            <a:pPr algn="l"/>
            <a:r>
              <a:rPr lang="en-US" sz="1800" b="0"/>
              <a:t>	WHERE LimitName = ‘Raise’;</a:t>
            </a:r>
          </a:p>
          <a:p>
            <a:pPr algn="l"/>
            <a:endParaRPr lang="en-US" sz="1800" b="0"/>
          </a:p>
          <a:p>
            <a:pPr algn="l"/>
            <a:r>
              <a:rPr lang="en-US" sz="1800" b="0"/>
              <a:t>	IF (Amt &gt; MaxAmount) THEN</a:t>
            </a:r>
          </a:p>
          <a:p>
            <a:pPr algn="l"/>
            <a:r>
              <a:rPr lang="en-US" sz="1800" b="0"/>
              <a:t>		RETURN -1		-- error flag</a:t>
            </a:r>
          </a:p>
          <a:p>
            <a:pPr algn="l"/>
            <a:r>
              <a:rPr lang="en-US" sz="1800" b="0"/>
              <a:t>	END</a:t>
            </a:r>
          </a:p>
          <a:p>
            <a:pPr algn="l"/>
            <a:r>
              <a:rPr lang="en-US" sz="1800" b="0"/>
              <a:t>	UPDATE Employee SET Salary = Salary + Amt</a:t>
            </a:r>
          </a:p>
          <a:p>
            <a:pPr algn="l"/>
            <a:r>
              <a:rPr lang="en-US" sz="1800" b="0"/>
              <a:t>	WHERE EmployeeID = EmpID;</a:t>
            </a:r>
          </a:p>
          <a:p>
            <a:pPr algn="l"/>
            <a:r>
              <a:rPr lang="en-US" sz="1800" b="0"/>
              <a:t>	RETURN Amt;</a:t>
            </a:r>
          </a:p>
          <a:p>
            <a:pPr algn="l"/>
            <a:r>
              <a:rPr lang="en-US" sz="1800" b="0"/>
              <a:t>END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9058" name="Rectangle 2"/>
          <p:cNvSpPr>
            <a:spLocks noGrp="1" noChangeArrowheads="1"/>
          </p:cNvSpPr>
          <p:nvPr>
            <p:ph type="title"/>
          </p:nvPr>
        </p:nvSpPr>
        <p:spPr/>
        <p:txBody>
          <a:bodyPr/>
          <a:lstStyle/>
          <a:p>
            <a:r>
              <a:rPr lang="en-US"/>
              <a:t>Data Trigger Events</a:t>
            </a:r>
          </a:p>
        </p:txBody>
      </p:sp>
      <p:sp>
        <p:nvSpPr>
          <p:cNvPr id="1069059" name="Rectangle 3"/>
          <p:cNvSpPr>
            <a:spLocks noGrp="1" noChangeArrowheads="1"/>
          </p:cNvSpPr>
          <p:nvPr>
            <p:ph type="body" idx="1"/>
          </p:nvPr>
        </p:nvSpPr>
        <p:spPr>
          <a:xfrm>
            <a:off x="533400" y="3690938"/>
            <a:ext cx="8382000" cy="2014537"/>
          </a:xfrm>
        </p:spPr>
        <p:txBody>
          <a:bodyPr/>
          <a:lstStyle/>
          <a:p>
            <a:pPr marL="742950" lvl="1" indent="-285750">
              <a:buFont typeface="Wingdings" pitchFamily="2" charset="2"/>
              <a:buNone/>
            </a:pPr>
            <a:endParaRPr lang="en-US" sz="2000"/>
          </a:p>
          <a:p>
            <a:pPr marL="342900" indent="-342900"/>
            <a:r>
              <a:rPr lang="en-US" sz="2000"/>
              <a:t>Oracle additions:</a:t>
            </a:r>
          </a:p>
          <a:p>
            <a:pPr marL="742950" lvl="1" indent="-285750"/>
            <a:r>
              <a:rPr lang="en-US" sz="2000"/>
              <a:t>Tables		ALTER, CREATE, DROP</a:t>
            </a:r>
          </a:p>
          <a:p>
            <a:pPr marL="742950" lvl="1" indent="-285750"/>
            <a:r>
              <a:rPr lang="en-US" sz="2000"/>
              <a:t>User		LOGOFF, LOGON</a:t>
            </a:r>
          </a:p>
          <a:p>
            <a:pPr marL="742950" lvl="1" indent="-285750"/>
            <a:r>
              <a:rPr lang="en-US" sz="2000"/>
              <a:t>Database	SERVERERROR, SHUTDOWN, STARTUP</a:t>
            </a:r>
          </a:p>
        </p:txBody>
      </p:sp>
      <p:sp>
        <p:nvSpPr>
          <p:cNvPr id="1069060" name="Text Box 4"/>
          <p:cNvSpPr txBox="1">
            <a:spLocks noChangeArrowheads="1"/>
          </p:cNvSpPr>
          <p:nvPr/>
        </p:nvSpPr>
        <p:spPr bwMode="auto">
          <a:xfrm>
            <a:off x="3886200" y="1295400"/>
            <a:ext cx="1752600" cy="1552575"/>
          </a:xfrm>
          <a:prstGeom prst="rect">
            <a:avLst/>
          </a:prstGeom>
          <a:noFill/>
          <a:ln w="12700">
            <a:noFill/>
            <a:miter lim="800000"/>
            <a:headEnd type="none" w="sm" len="sm"/>
            <a:tailEnd type="none" w="lg" len="lg"/>
          </a:ln>
          <a:effectLst/>
        </p:spPr>
        <p:txBody>
          <a:bodyPr>
            <a:spAutoFit/>
          </a:bodyPr>
          <a:lstStyle/>
          <a:p>
            <a:pPr algn="l">
              <a:spcBef>
                <a:spcPct val="50000"/>
              </a:spcBef>
            </a:pPr>
            <a:r>
              <a:rPr lang="en-US" sz="2400" b="0"/>
              <a:t>INSERT</a:t>
            </a:r>
          </a:p>
          <a:p>
            <a:pPr algn="l">
              <a:spcBef>
                <a:spcPct val="50000"/>
              </a:spcBef>
            </a:pPr>
            <a:r>
              <a:rPr lang="en-US" sz="2400" b="0"/>
              <a:t>DELETE</a:t>
            </a:r>
          </a:p>
          <a:p>
            <a:pPr algn="l">
              <a:spcBef>
                <a:spcPct val="50000"/>
              </a:spcBef>
            </a:pPr>
            <a:r>
              <a:rPr lang="en-US" sz="2400" b="0"/>
              <a:t>UPDATE</a:t>
            </a:r>
          </a:p>
        </p:txBody>
      </p:sp>
      <p:sp>
        <p:nvSpPr>
          <p:cNvPr id="1069061" name="Text Box 5"/>
          <p:cNvSpPr txBox="1">
            <a:spLocks noChangeArrowheads="1"/>
          </p:cNvSpPr>
          <p:nvPr/>
        </p:nvSpPr>
        <p:spPr bwMode="auto">
          <a:xfrm>
            <a:off x="2041525" y="1843088"/>
            <a:ext cx="1436688" cy="457200"/>
          </a:xfrm>
          <a:prstGeom prst="rect">
            <a:avLst/>
          </a:prstGeom>
          <a:noFill/>
          <a:ln w="12700">
            <a:noFill/>
            <a:miter lim="800000"/>
            <a:headEnd type="none" w="sm" len="sm"/>
            <a:tailEnd type="none" w="lg" len="lg"/>
          </a:ln>
          <a:effectLst/>
        </p:spPr>
        <p:txBody>
          <a:bodyPr wrap="none">
            <a:spAutoFit/>
          </a:bodyPr>
          <a:lstStyle/>
          <a:p>
            <a:pPr algn="l"/>
            <a:r>
              <a:rPr lang="en-US" sz="2400" b="0">
                <a:solidFill>
                  <a:schemeClr val="bg2"/>
                </a:solidFill>
              </a:rPr>
              <a:t>BEFORE</a:t>
            </a:r>
          </a:p>
        </p:txBody>
      </p:sp>
      <p:sp>
        <p:nvSpPr>
          <p:cNvPr id="1069062" name="Text Box 6"/>
          <p:cNvSpPr txBox="1">
            <a:spLocks noChangeArrowheads="1"/>
          </p:cNvSpPr>
          <p:nvPr/>
        </p:nvSpPr>
        <p:spPr bwMode="auto">
          <a:xfrm>
            <a:off x="5867400" y="1843088"/>
            <a:ext cx="1182688" cy="457200"/>
          </a:xfrm>
          <a:prstGeom prst="rect">
            <a:avLst/>
          </a:prstGeom>
          <a:noFill/>
          <a:ln w="12700">
            <a:noFill/>
            <a:miter lim="800000"/>
            <a:headEnd type="none" w="sm" len="sm"/>
            <a:tailEnd type="none" w="lg" len="lg"/>
          </a:ln>
          <a:effectLst/>
        </p:spPr>
        <p:txBody>
          <a:bodyPr wrap="none">
            <a:spAutoFit/>
          </a:bodyPr>
          <a:lstStyle/>
          <a:p>
            <a:pPr algn="l"/>
            <a:r>
              <a:rPr lang="en-US" sz="2400" b="0">
                <a:solidFill>
                  <a:schemeClr val="bg2"/>
                </a:solidFill>
              </a:rPr>
              <a:t>AFTER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1106" name="Rectangle 2"/>
          <p:cNvSpPr>
            <a:spLocks noGrp="1" noChangeArrowheads="1"/>
          </p:cNvSpPr>
          <p:nvPr>
            <p:ph type="title"/>
          </p:nvPr>
        </p:nvSpPr>
        <p:spPr/>
        <p:txBody>
          <a:bodyPr/>
          <a:lstStyle/>
          <a:p>
            <a:r>
              <a:rPr lang="en-US"/>
              <a:t>Statement v. Row Triggers</a:t>
            </a:r>
          </a:p>
        </p:txBody>
      </p:sp>
      <p:sp>
        <p:nvSpPr>
          <p:cNvPr id="1071107" name="Text Box 3"/>
          <p:cNvSpPr txBox="1">
            <a:spLocks noChangeArrowheads="1"/>
          </p:cNvSpPr>
          <p:nvPr/>
        </p:nvSpPr>
        <p:spPr bwMode="auto">
          <a:xfrm>
            <a:off x="3581400" y="1447800"/>
            <a:ext cx="3657600" cy="1311275"/>
          </a:xfrm>
          <a:prstGeom prst="rect">
            <a:avLst/>
          </a:prstGeom>
          <a:noFill/>
          <a:ln w="12700">
            <a:noFill/>
            <a:miter lim="800000"/>
            <a:headEnd type="none" w="sm" len="sm"/>
            <a:tailEnd type="none" w="lg" len="lg"/>
          </a:ln>
          <a:effectLst/>
        </p:spPr>
        <p:txBody>
          <a:bodyPr>
            <a:spAutoFit/>
          </a:bodyPr>
          <a:lstStyle/>
          <a:p>
            <a:pPr algn="l"/>
            <a:r>
              <a:rPr lang="en-US" b="0"/>
              <a:t>UPDATE Employee</a:t>
            </a:r>
          </a:p>
          <a:p>
            <a:pPr algn="l"/>
            <a:r>
              <a:rPr lang="en-US" b="0"/>
              <a:t>SET Salary = Salary + 10000</a:t>
            </a:r>
          </a:p>
          <a:p>
            <a:pPr algn="l"/>
            <a:r>
              <a:rPr lang="en-US" b="0"/>
              <a:t>WHERE EmployeeID=442 </a:t>
            </a:r>
          </a:p>
          <a:p>
            <a:pPr algn="l"/>
            <a:r>
              <a:rPr lang="en-US" b="0"/>
              <a:t>OR EmployeeID=558</a:t>
            </a:r>
          </a:p>
        </p:txBody>
      </p:sp>
      <p:sp>
        <p:nvSpPr>
          <p:cNvPr id="1071108" name="Text Box 4"/>
          <p:cNvSpPr txBox="1">
            <a:spLocks noChangeArrowheads="1"/>
          </p:cNvSpPr>
          <p:nvPr/>
        </p:nvSpPr>
        <p:spPr bwMode="auto">
          <a:xfrm>
            <a:off x="2438400" y="1752600"/>
            <a:ext cx="706438" cy="396875"/>
          </a:xfrm>
          <a:prstGeom prst="rect">
            <a:avLst/>
          </a:prstGeom>
          <a:noFill/>
          <a:ln w="12700">
            <a:noFill/>
            <a:miter lim="800000"/>
            <a:headEnd type="none" w="sm" len="sm"/>
            <a:tailEnd type="none" w="lg" len="lg"/>
          </a:ln>
          <a:effectLst/>
        </p:spPr>
        <p:txBody>
          <a:bodyPr wrap="none">
            <a:spAutoFit/>
          </a:bodyPr>
          <a:lstStyle/>
          <a:p>
            <a:pPr algn="l"/>
            <a:r>
              <a:rPr lang="en-US"/>
              <a:t>SQL</a:t>
            </a:r>
          </a:p>
        </p:txBody>
      </p:sp>
      <p:sp>
        <p:nvSpPr>
          <p:cNvPr id="1071109" name="Line 5"/>
          <p:cNvSpPr>
            <a:spLocks noChangeShapeType="1"/>
          </p:cNvSpPr>
          <p:nvPr/>
        </p:nvSpPr>
        <p:spPr bwMode="auto">
          <a:xfrm>
            <a:off x="1600200" y="4192588"/>
            <a:ext cx="7086600" cy="0"/>
          </a:xfrm>
          <a:prstGeom prst="line">
            <a:avLst/>
          </a:prstGeom>
          <a:noFill/>
          <a:ln w="12700">
            <a:solidFill>
              <a:schemeClr val="tx1"/>
            </a:solidFill>
            <a:round/>
            <a:headEnd type="none" w="sm" len="sm"/>
            <a:tailEnd type="triangle" w="lg" len="lg"/>
          </a:ln>
          <a:effectLst/>
        </p:spPr>
        <p:txBody>
          <a:bodyPr/>
          <a:lstStyle/>
          <a:p>
            <a:endParaRPr lang="en-US"/>
          </a:p>
        </p:txBody>
      </p:sp>
      <p:sp>
        <p:nvSpPr>
          <p:cNvPr id="1071110" name="Text Box 6"/>
          <p:cNvSpPr txBox="1">
            <a:spLocks noChangeArrowheads="1"/>
          </p:cNvSpPr>
          <p:nvPr/>
        </p:nvSpPr>
        <p:spPr bwMode="auto">
          <a:xfrm>
            <a:off x="8404225" y="4405313"/>
            <a:ext cx="663575" cy="396875"/>
          </a:xfrm>
          <a:prstGeom prst="rect">
            <a:avLst/>
          </a:prstGeom>
          <a:noFill/>
          <a:ln w="12700">
            <a:noFill/>
            <a:miter lim="800000"/>
            <a:headEnd type="none" w="sm" len="sm"/>
            <a:tailEnd type="none" w="lg" len="lg"/>
          </a:ln>
          <a:effectLst/>
        </p:spPr>
        <p:txBody>
          <a:bodyPr wrap="none">
            <a:spAutoFit/>
          </a:bodyPr>
          <a:lstStyle/>
          <a:p>
            <a:pPr algn="l"/>
            <a:r>
              <a:rPr lang="en-US" b="0"/>
              <a:t>time</a:t>
            </a:r>
          </a:p>
        </p:txBody>
      </p:sp>
      <p:sp>
        <p:nvSpPr>
          <p:cNvPr id="1071111" name="Text Box 7"/>
          <p:cNvSpPr txBox="1">
            <a:spLocks noChangeArrowheads="1"/>
          </p:cNvSpPr>
          <p:nvPr/>
        </p:nvSpPr>
        <p:spPr bwMode="auto">
          <a:xfrm>
            <a:off x="1295400" y="3211513"/>
            <a:ext cx="1657350" cy="641350"/>
          </a:xfrm>
          <a:prstGeom prst="rect">
            <a:avLst/>
          </a:prstGeom>
          <a:noFill/>
          <a:ln w="12700">
            <a:noFill/>
            <a:miter lim="800000"/>
            <a:headEnd type="none" w="sm" len="sm"/>
            <a:tailEnd type="none" w="lg" len="lg"/>
          </a:ln>
          <a:effectLst/>
        </p:spPr>
        <p:txBody>
          <a:bodyPr wrap="none">
            <a:spAutoFit/>
          </a:bodyPr>
          <a:lstStyle/>
          <a:p>
            <a:pPr algn="l"/>
            <a:r>
              <a:rPr lang="en-US" sz="1800" b="0"/>
              <a:t>Before Update</a:t>
            </a:r>
          </a:p>
          <a:p>
            <a:pPr algn="l"/>
            <a:r>
              <a:rPr lang="en-US" sz="1800" b="0"/>
              <a:t>On table</a:t>
            </a:r>
          </a:p>
        </p:txBody>
      </p:sp>
      <p:sp>
        <p:nvSpPr>
          <p:cNvPr id="1071112" name="Line 8"/>
          <p:cNvSpPr>
            <a:spLocks noChangeShapeType="1"/>
          </p:cNvSpPr>
          <p:nvPr/>
        </p:nvSpPr>
        <p:spPr bwMode="auto">
          <a:xfrm>
            <a:off x="1752600" y="3887788"/>
            <a:ext cx="0" cy="533400"/>
          </a:xfrm>
          <a:prstGeom prst="line">
            <a:avLst/>
          </a:prstGeom>
          <a:noFill/>
          <a:ln w="12700">
            <a:solidFill>
              <a:schemeClr val="tx1"/>
            </a:solidFill>
            <a:round/>
            <a:headEnd type="none" w="sm" len="sm"/>
            <a:tailEnd type="none" w="lg" len="lg"/>
          </a:ln>
          <a:effectLst/>
        </p:spPr>
        <p:txBody>
          <a:bodyPr/>
          <a:lstStyle/>
          <a:p>
            <a:endParaRPr lang="en-US"/>
          </a:p>
        </p:txBody>
      </p:sp>
      <p:sp>
        <p:nvSpPr>
          <p:cNvPr id="1071113" name="Text Box 9"/>
          <p:cNvSpPr txBox="1">
            <a:spLocks noChangeArrowheads="1"/>
          </p:cNvSpPr>
          <p:nvPr/>
        </p:nvSpPr>
        <p:spPr bwMode="auto">
          <a:xfrm>
            <a:off x="7543800" y="3124200"/>
            <a:ext cx="1466850" cy="641350"/>
          </a:xfrm>
          <a:prstGeom prst="rect">
            <a:avLst/>
          </a:prstGeom>
          <a:noFill/>
          <a:ln w="12700">
            <a:noFill/>
            <a:miter lim="800000"/>
            <a:headEnd type="none" w="sm" len="sm"/>
            <a:tailEnd type="none" w="lg" len="lg"/>
          </a:ln>
          <a:effectLst/>
        </p:spPr>
        <p:txBody>
          <a:bodyPr wrap="none">
            <a:spAutoFit/>
          </a:bodyPr>
          <a:lstStyle/>
          <a:p>
            <a:pPr algn="l"/>
            <a:r>
              <a:rPr lang="en-US" sz="1800" b="0"/>
              <a:t>After Update</a:t>
            </a:r>
          </a:p>
          <a:p>
            <a:pPr algn="l"/>
            <a:r>
              <a:rPr lang="en-US" sz="1800" b="0"/>
              <a:t>On table</a:t>
            </a:r>
          </a:p>
        </p:txBody>
      </p:sp>
      <p:sp>
        <p:nvSpPr>
          <p:cNvPr id="1071114" name="Line 10"/>
          <p:cNvSpPr>
            <a:spLocks noChangeShapeType="1"/>
          </p:cNvSpPr>
          <p:nvPr/>
        </p:nvSpPr>
        <p:spPr bwMode="auto">
          <a:xfrm>
            <a:off x="8153400" y="3887788"/>
            <a:ext cx="0" cy="533400"/>
          </a:xfrm>
          <a:prstGeom prst="line">
            <a:avLst/>
          </a:prstGeom>
          <a:noFill/>
          <a:ln w="12700">
            <a:solidFill>
              <a:schemeClr val="tx1"/>
            </a:solidFill>
            <a:round/>
            <a:headEnd type="none" w="sm" len="sm"/>
            <a:tailEnd type="none" w="lg" len="lg"/>
          </a:ln>
          <a:effectLst/>
        </p:spPr>
        <p:txBody>
          <a:bodyPr/>
          <a:lstStyle/>
          <a:p>
            <a:endParaRPr lang="en-US"/>
          </a:p>
        </p:txBody>
      </p:sp>
      <p:sp>
        <p:nvSpPr>
          <p:cNvPr id="1071115" name="Text Box 11"/>
          <p:cNvSpPr txBox="1">
            <a:spLocks noChangeArrowheads="1"/>
          </p:cNvSpPr>
          <p:nvPr/>
        </p:nvSpPr>
        <p:spPr bwMode="auto">
          <a:xfrm>
            <a:off x="1828800" y="4421188"/>
            <a:ext cx="1657350" cy="641350"/>
          </a:xfrm>
          <a:prstGeom prst="rect">
            <a:avLst/>
          </a:prstGeom>
          <a:noFill/>
          <a:ln w="12700">
            <a:noFill/>
            <a:miter lim="800000"/>
            <a:headEnd type="none" w="sm" len="sm"/>
            <a:tailEnd type="none" w="lg" len="lg"/>
          </a:ln>
          <a:effectLst/>
        </p:spPr>
        <p:txBody>
          <a:bodyPr wrap="none">
            <a:spAutoFit/>
          </a:bodyPr>
          <a:lstStyle/>
          <a:p>
            <a:pPr algn="l"/>
            <a:r>
              <a:rPr lang="en-US" sz="1800" b="0">
                <a:solidFill>
                  <a:srgbClr val="009900"/>
                </a:solidFill>
              </a:rPr>
              <a:t>Before Update</a:t>
            </a:r>
          </a:p>
          <a:p>
            <a:pPr algn="l"/>
            <a:r>
              <a:rPr lang="en-US" sz="1800" b="0">
                <a:solidFill>
                  <a:srgbClr val="009900"/>
                </a:solidFill>
              </a:rPr>
              <a:t>Row 442</a:t>
            </a:r>
          </a:p>
        </p:txBody>
      </p:sp>
      <p:sp>
        <p:nvSpPr>
          <p:cNvPr id="1071116" name="Text Box 12"/>
          <p:cNvSpPr txBox="1">
            <a:spLocks noChangeArrowheads="1"/>
          </p:cNvSpPr>
          <p:nvPr/>
        </p:nvSpPr>
        <p:spPr bwMode="auto">
          <a:xfrm>
            <a:off x="5010150" y="4344988"/>
            <a:ext cx="1466850" cy="641350"/>
          </a:xfrm>
          <a:prstGeom prst="rect">
            <a:avLst/>
          </a:prstGeom>
          <a:noFill/>
          <a:ln w="12700">
            <a:noFill/>
            <a:miter lim="800000"/>
            <a:headEnd type="none" w="sm" len="sm"/>
            <a:tailEnd type="none" w="lg" len="lg"/>
          </a:ln>
          <a:effectLst/>
        </p:spPr>
        <p:txBody>
          <a:bodyPr wrap="none">
            <a:spAutoFit/>
          </a:bodyPr>
          <a:lstStyle/>
          <a:p>
            <a:pPr algn="l"/>
            <a:r>
              <a:rPr lang="en-US" sz="1800" b="0">
                <a:solidFill>
                  <a:srgbClr val="009900"/>
                </a:solidFill>
              </a:rPr>
              <a:t>After Update</a:t>
            </a:r>
          </a:p>
          <a:p>
            <a:pPr algn="l"/>
            <a:r>
              <a:rPr lang="en-US" sz="1800" b="0">
                <a:solidFill>
                  <a:srgbClr val="009900"/>
                </a:solidFill>
              </a:rPr>
              <a:t>Row 442</a:t>
            </a:r>
          </a:p>
        </p:txBody>
      </p:sp>
      <p:sp>
        <p:nvSpPr>
          <p:cNvPr id="1071117" name="Text Box 13"/>
          <p:cNvSpPr txBox="1">
            <a:spLocks noChangeArrowheads="1"/>
          </p:cNvSpPr>
          <p:nvPr/>
        </p:nvSpPr>
        <p:spPr bwMode="auto">
          <a:xfrm>
            <a:off x="3714750" y="4344988"/>
            <a:ext cx="1085850" cy="641350"/>
          </a:xfrm>
          <a:prstGeom prst="rect">
            <a:avLst/>
          </a:prstGeom>
          <a:noFill/>
          <a:ln w="12700">
            <a:noFill/>
            <a:miter lim="800000"/>
            <a:headEnd type="none" w="sm" len="sm"/>
            <a:tailEnd type="none" w="lg" len="lg"/>
          </a:ln>
          <a:effectLst/>
        </p:spPr>
        <p:txBody>
          <a:bodyPr wrap="none">
            <a:spAutoFit/>
          </a:bodyPr>
          <a:lstStyle/>
          <a:p>
            <a:pPr algn="l"/>
            <a:r>
              <a:rPr lang="en-US" sz="1800" b="0">
                <a:solidFill>
                  <a:schemeClr val="tx2"/>
                </a:solidFill>
              </a:rPr>
              <a:t>Update</a:t>
            </a:r>
          </a:p>
          <a:p>
            <a:pPr algn="l"/>
            <a:r>
              <a:rPr lang="en-US" sz="1800" b="0">
                <a:solidFill>
                  <a:schemeClr val="tx2"/>
                </a:solidFill>
              </a:rPr>
              <a:t>Row 442</a:t>
            </a:r>
          </a:p>
        </p:txBody>
      </p:sp>
      <p:sp>
        <p:nvSpPr>
          <p:cNvPr id="1071118" name="Line 14"/>
          <p:cNvSpPr>
            <a:spLocks noChangeShapeType="1"/>
          </p:cNvSpPr>
          <p:nvPr/>
        </p:nvSpPr>
        <p:spPr bwMode="auto">
          <a:xfrm>
            <a:off x="2590800" y="4040188"/>
            <a:ext cx="0" cy="304800"/>
          </a:xfrm>
          <a:prstGeom prst="line">
            <a:avLst/>
          </a:prstGeom>
          <a:noFill/>
          <a:ln w="12700">
            <a:solidFill>
              <a:srgbClr val="009900"/>
            </a:solidFill>
            <a:round/>
            <a:headEnd type="none" w="sm" len="sm"/>
            <a:tailEnd type="none" w="lg" len="lg"/>
          </a:ln>
          <a:effectLst/>
        </p:spPr>
        <p:txBody>
          <a:bodyPr/>
          <a:lstStyle/>
          <a:p>
            <a:endParaRPr lang="en-US"/>
          </a:p>
        </p:txBody>
      </p:sp>
      <p:sp>
        <p:nvSpPr>
          <p:cNvPr id="1071119" name="Line 15"/>
          <p:cNvSpPr>
            <a:spLocks noChangeShapeType="1"/>
          </p:cNvSpPr>
          <p:nvPr/>
        </p:nvSpPr>
        <p:spPr bwMode="auto">
          <a:xfrm>
            <a:off x="5562600" y="4040188"/>
            <a:ext cx="0" cy="304800"/>
          </a:xfrm>
          <a:prstGeom prst="line">
            <a:avLst/>
          </a:prstGeom>
          <a:noFill/>
          <a:ln w="12700">
            <a:solidFill>
              <a:srgbClr val="009900"/>
            </a:solidFill>
            <a:round/>
            <a:headEnd type="none" w="sm" len="sm"/>
            <a:tailEnd type="none" w="lg" len="lg"/>
          </a:ln>
          <a:effectLst/>
        </p:spPr>
        <p:txBody>
          <a:bodyPr/>
          <a:lstStyle/>
          <a:p>
            <a:endParaRPr lang="en-US"/>
          </a:p>
        </p:txBody>
      </p:sp>
      <p:sp>
        <p:nvSpPr>
          <p:cNvPr id="1071120" name="Line 16"/>
          <p:cNvSpPr>
            <a:spLocks noChangeShapeType="1"/>
          </p:cNvSpPr>
          <p:nvPr/>
        </p:nvSpPr>
        <p:spPr bwMode="auto">
          <a:xfrm>
            <a:off x="4191000" y="4040188"/>
            <a:ext cx="0" cy="304800"/>
          </a:xfrm>
          <a:prstGeom prst="line">
            <a:avLst/>
          </a:prstGeom>
          <a:noFill/>
          <a:ln w="12700">
            <a:solidFill>
              <a:schemeClr val="tx2"/>
            </a:solidFill>
            <a:round/>
            <a:headEnd type="none" w="sm" len="sm"/>
            <a:tailEnd type="none" w="lg" len="lg"/>
          </a:ln>
          <a:effectLst/>
        </p:spPr>
        <p:txBody>
          <a:bodyPr/>
          <a:lstStyle/>
          <a:p>
            <a:endParaRPr lang="en-US"/>
          </a:p>
        </p:txBody>
      </p:sp>
      <p:sp>
        <p:nvSpPr>
          <p:cNvPr id="1071121" name="Text Box 17"/>
          <p:cNvSpPr txBox="1">
            <a:spLocks noChangeArrowheads="1"/>
          </p:cNvSpPr>
          <p:nvPr/>
        </p:nvSpPr>
        <p:spPr bwMode="auto">
          <a:xfrm>
            <a:off x="6534150" y="4344988"/>
            <a:ext cx="1543050" cy="366712"/>
          </a:xfrm>
          <a:prstGeom prst="rect">
            <a:avLst/>
          </a:prstGeom>
          <a:noFill/>
          <a:ln w="12700">
            <a:noFill/>
            <a:miter lim="800000"/>
            <a:headEnd type="none" w="sm" len="sm"/>
            <a:tailEnd type="none" w="lg" len="lg"/>
          </a:ln>
          <a:effectLst/>
        </p:spPr>
        <p:txBody>
          <a:bodyPr wrap="none">
            <a:spAutoFit/>
          </a:bodyPr>
          <a:lstStyle/>
          <a:p>
            <a:pPr algn="l"/>
            <a:r>
              <a:rPr lang="en-US" sz="1800" b="0"/>
              <a:t>… other rows</a:t>
            </a:r>
          </a:p>
        </p:txBody>
      </p:sp>
      <p:sp>
        <p:nvSpPr>
          <p:cNvPr id="1071122" name="Text Box 18"/>
          <p:cNvSpPr txBox="1">
            <a:spLocks noChangeArrowheads="1"/>
          </p:cNvSpPr>
          <p:nvPr/>
        </p:nvSpPr>
        <p:spPr bwMode="auto">
          <a:xfrm>
            <a:off x="3581400" y="3213100"/>
            <a:ext cx="2921000" cy="396875"/>
          </a:xfrm>
          <a:prstGeom prst="rect">
            <a:avLst/>
          </a:prstGeom>
          <a:noFill/>
          <a:ln w="12700">
            <a:noFill/>
            <a:miter lim="800000"/>
            <a:headEnd type="none" w="sm" len="sm"/>
            <a:tailEnd type="none" w="lg" len="lg"/>
          </a:ln>
          <a:effectLst/>
        </p:spPr>
        <p:txBody>
          <a:bodyPr wrap="none">
            <a:spAutoFit/>
          </a:bodyPr>
          <a:lstStyle/>
          <a:p>
            <a:pPr algn="l"/>
            <a:r>
              <a:rPr lang="en-US" b="0" i="1">
                <a:solidFill>
                  <a:schemeClr val="bg2"/>
                </a:solidFill>
              </a:rPr>
              <a:t>Triggers for overall table</a:t>
            </a:r>
          </a:p>
        </p:txBody>
      </p:sp>
      <p:sp>
        <p:nvSpPr>
          <p:cNvPr id="1071123" name="Text Box 19"/>
          <p:cNvSpPr txBox="1">
            <a:spLocks noChangeArrowheads="1"/>
          </p:cNvSpPr>
          <p:nvPr/>
        </p:nvSpPr>
        <p:spPr bwMode="auto">
          <a:xfrm>
            <a:off x="2590800" y="5106988"/>
            <a:ext cx="2581275" cy="396875"/>
          </a:xfrm>
          <a:prstGeom prst="rect">
            <a:avLst/>
          </a:prstGeom>
          <a:noFill/>
          <a:ln w="12700">
            <a:noFill/>
            <a:miter lim="800000"/>
            <a:headEnd type="none" w="sm" len="sm"/>
            <a:tailEnd type="none" w="lg" len="lg"/>
          </a:ln>
          <a:effectLst/>
        </p:spPr>
        <p:txBody>
          <a:bodyPr wrap="none">
            <a:spAutoFit/>
          </a:bodyPr>
          <a:lstStyle/>
          <a:p>
            <a:pPr algn="l"/>
            <a:r>
              <a:rPr lang="en-US" b="0" i="1">
                <a:solidFill>
                  <a:schemeClr val="bg2"/>
                </a:solidFill>
              </a:rPr>
              <a:t>Triggers for each row</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3154" name="Rectangle 2"/>
          <p:cNvSpPr>
            <a:spLocks noGrp="1" noChangeArrowheads="1"/>
          </p:cNvSpPr>
          <p:nvPr>
            <p:ph type="title"/>
          </p:nvPr>
        </p:nvSpPr>
        <p:spPr/>
        <p:txBody>
          <a:bodyPr/>
          <a:lstStyle/>
          <a:p>
            <a:r>
              <a:rPr lang="en-US"/>
              <a:t>Data Trigger Example</a:t>
            </a:r>
          </a:p>
        </p:txBody>
      </p:sp>
      <p:sp>
        <p:nvSpPr>
          <p:cNvPr id="1073155" name="Text Box 3"/>
          <p:cNvSpPr txBox="1">
            <a:spLocks noChangeArrowheads="1"/>
          </p:cNvSpPr>
          <p:nvPr/>
        </p:nvSpPr>
        <p:spPr bwMode="auto">
          <a:xfrm>
            <a:off x="1447800" y="1447800"/>
            <a:ext cx="7467600" cy="3444875"/>
          </a:xfrm>
          <a:prstGeom prst="rect">
            <a:avLst/>
          </a:prstGeom>
          <a:noFill/>
          <a:ln w="12700">
            <a:noFill/>
            <a:miter lim="800000"/>
            <a:headEnd type="none" w="sm" len="sm"/>
            <a:tailEnd type="none" w="lg" len="lg"/>
          </a:ln>
          <a:effectLst/>
        </p:spPr>
        <p:txBody>
          <a:bodyPr>
            <a:spAutoFit/>
          </a:bodyPr>
          <a:lstStyle/>
          <a:p>
            <a:pPr algn="l">
              <a:tabLst>
                <a:tab pos="466725" algn="l"/>
                <a:tab pos="2008188" algn="l"/>
              </a:tabLst>
            </a:pPr>
            <a:r>
              <a:rPr lang="en-US" b="0"/>
              <a:t>CREATE TRIGGER LogSalaryChanges</a:t>
            </a:r>
          </a:p>
          <a:p>
            <a:pPr algn="l">
              <a:tabLst>
                <a:tab pos="466725" algn="l"/>
                <a:tab pos="2008188" algn="l"/>
              </a:tabLst>
            </a:pPr>
            <a:r>
              <a:rPr lang="en-US" b="0"/>
              <a:t>AFTER UPDATE OF Salary ON Employee</a:t>
            </a:r>
          </a:p>
          <a:p>
            <a:pPr algn="l">
              <a:tabLst>
                <a:tab pos="466725" algn="l"/>
                <a:tab pos="2008188" algn="l"/>
              </a:tabLst>
            </a:pPr>
            <a:r>
              <a:rPr lang="en-US" b="0"/>
              <a:t>REFERENCING	OLD ROW as oldrow</a:t>
            </a:r>
          </a:p>
          <a:p>
            <a:pPr algn="l">
              <a:tabLst>
                <a:tab pos="466725" algn="l"/>
                <a:tab pos="2008188" algn="l"/>
              </a:tabLst>
            </a:pPr>
            <a:r>
              <a:rPr lang="en-US" b="0"/>
              <a:t>		NEW ROW AS newrow</a:t>
            </a:r>
          </a:p>
          <a:p>
            <a:pPr algn="l">
              <a:tabLst>
                <a:tab pos="466725" algn="l"/>
                <a:tab pos="2008188" algn="l"/>
              </a:tabLst>
            </a:pPr>
            <a:r>
              <a:rPr lang="en-US" b="0"/>
              <a:t>FOR EACH ROW</a:t>
            </a:r>
          </a:p>
          <a:p>
            <a:pPr algn="l">
              <a:tabLst>
                <a:tab pos="466725" algn="l"/>
                <a:tab pos="2008188" algn="l"/>
              </a:tabLst>
            </a:pPr>
            <a:r>
              <a:rPr lang="en-US" b="0"/>
              <a:t>	INSERT INTO SalaryChanges </a:t>
            </a:r>
          </a:p>
          <a:p>
            <a:pPr algn="l">
              <a:tabLst>
                <a:tab pos="466725" algn="l"/>
                <a:tab pos="2008188" algn="l"/>
              </a:tabLst>
            </a:pPr>
            <a:r>
              <a:rPr lang="en-US" b="0"/>
              <a:t>	(EmpID, ChangeDate, User, OldValue, NewValue)</a:t>
            </a:r>
          </a:p>
          <a:p>
            <a:pPr algn="l">
              <a:tabLst>
                <a:tab pos="466725" algn="l"/>
                <a:tab pos="2008188" algn="l"/>
              </a:tabLst>
            </a:pPr>
            <a:r>
              <a:rPr lang="en-US" b="0"/>
              <a:t>	VALUES </a:t>
            </a:r>
          </a:p>
          <a:p>
            <a:pPr algn="l">
              <a:tabLst>
                <a:tab pos="466725" algn="l"/>
                <a:tab pos="2008188" algn="l"/>
              </a:tabLst>
            </a:pPr>
            <a:r>
              <a:rPr lang="en-US" b="0"/>
              <a:t>	(newrow.EmployeeID, CURRENT_TIMESTAMP,</a:t>
            </a:r>
          </a:p>
          <a:p>
            <a:pPr algn="l">
              <a:tabLst>
                <a:tab pos="466725" algn="l"/>
                <a:tab pos="2008188" algn="l"/>
              </a:tabLst>
            </a:pPr>
            <a:r>
              <a:rPr lang="en-US" b="0"/>
              <a:t>	CURRENT_USER, oldrow.Salary, newrow.Salary);</a:t>
            </a:r>
          </a:p>
          <a:p>
            <a:pPr algn="l">
              <a:tabLst>
                <a:tab pos="466725" algn="l"/>
                <a:tab pos="2008188" algn="l"/>
              </a:tabLst>
            </a:pPr>
            <a:endParaRPr lang="en-US" b="0"/>
          </a:p>
        </p:txBody>
      </p:sp>
    </p:spTree>
  </p:cSld>
  <p:clrMapOvr>
    <a:masterClrMapping/>
  </p:clrMapOvr>
</p:sld>
</file>

<file path=ppt/theme/theme1.xml><?xml version="1.0" encoding="utf-8"?>
<a:theme xmlns:a="http://schemas.openxmlformats.org/drawingml/2006/main" name="IS240_notes">
  <a:themeElements>
    <a:clrScheme name="IS240_notes 9">
      <a:dk1>
        <a:srgbClr val="000000"/>
      </a:dk1>
      <a:lt1>
        <a:srgbClr val="FFFFFF"/>
      </a:lt1>
      <a:dk2>
        <a:srgbClr val="800000"/>
      </a:dk2>
      <a:lt2>
        <a:srgbClr val="A0A0A0"/>
      </a:lt2>
      <a:accent1>
        <a:srgbClr val="FFFFFF"/>
      </a:accent1>
      <a:accent2>
        <a:srgbClr val="0000FF"/>
      </a:accent2>
      <a:accent3>
        <a:srgbClr val="FFFFFF"/>
      </a:accent3>
      <a:accent4>
        <a:srgbClr val="000000"/>
      </a:accent4>
      <a:accent5>
        <a:srgbClr val="FFFFFF"/>
      </a:accent5>
      <a:accent6>
        <a:srgbClr val="0000E7"/>
      </a:accent6>
      <a:hlink>
        <a:srgbClr val="000000"/>
      </a:hlink>
      <a:folHlink>
        <a:srgbClr val="000000"/>
      </a:folHlink>
    </a:clrScheme>
    <a:fontScheme name="IS240_notes">
      <a:majorFont>
        <a:latin typeface="Bookman Old Style"/>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CC66"/>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FFCC66"/>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Arial" charset="0"/>
          </a:defRPr>
        </a:defPPr>
      </a:lstStyle>
    </a:lnDef>
  </a:objectDefaults>
  <a:extraClrSchemeLst>
    <a:extraClrScheme>
      <a:clrScheme name="IS240_note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S240_note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IS240_note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S240_note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S240_note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S240_note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IS240_note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IS240_notes 8">
        <a:dk1>
          <a:srgbClr val="000000"/>
        </a:dk1>
        <a:lt1>
          <a:srgbClr val="FFFFFF"/>
        </a:lt1>
        <a:dk2>
          <a:srgbClr val="FF0000"/>
        </a:dk2>
        <a:lt2>
          <a:srgbClr val="A0A0A0"/>
        </a:lt2>
        <a:accent1>
          <a:srgbClr val="FFFFFF"/>
        </a:accent1>
        <a:accent2>
          <a:srgbClr val="0000FF"/>
        </a:accent2>
        <a:accent3>
          <a:srgbClr val="FFFFFF"/>
        </a:accent3>
        <a:accent4>
          <a:srgbClr val="000000"/>
        </a:accent4>
        <a:accent5>
          <a:srgbClr val="FFFFFF"/>
        </a:accent5>
        <a:accent6>
          <a:srgbClr val="0000E7"/>
        </a:accent6>
        <a:hlink>
          <a:srgbClr val="000000"/>
        </a:hlink>
        <a:folHlink>
          <a:srgbClr val="000000"/>
        </a:folHlink>
      </a:clrScheme>
      <a:clrMap bg1="lt1" tx1="dk1" bg2="lt2" tx2="dk2" accent1="accent1" accent2="accent2" accent3="accent3" accent4="accent4" accent5="accent5" accent6="accent6" hlink="hlink" folHlink="folHlink"/>
    </a:extraClrScheme>
    <a:extraClrScheme>
      <a:clrScheme name="IS240_notes 9">
        <a:dk1>
          <a:srgbClr val="000000"/>
        </a:dk1>
        <a:lt1>
          <a:srgbClr val="FFFFFF"/>
        </a:lt1>
        <a:dk2>
          <a:srgbClr val="800000"/>
        </a:dk2>
        <a:lt2>
          <a:srgbClr val="A0A0A0"/>
        </a:lt2>
        <a:accent1>
          <a:srgbClr val="FFFFFF"/>
        </a:accent1>
        <a:accent2>
          <a:srgbClr val="0000FF"/>
        </a:accent2>
        <a:accent3>
          <a:srgbClr val="FFFFFF"/>
        </a:accent3>
        <a:accent4>
          <a:srgbClr val="000000"/>
        </a:accent4>
        <a:accent5>
          <a:srgbClr val="FFFFFF"/>
        </a:accent5>
        <a:accent6>
          <a:srgbClr val="0000E7"/>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IS240_notes</Template>
  <TotalTime>42</TotalTime>
  <Words>3291</Words>
  <Application>Microsoft Office PowerPoint</Application>
  <PresentationFormat>On-screen Show (4:3)</PresentationFormat>
  <Paragraphs>489</Paragraphs>
  <Slides>29</Slides>
  <Notes>29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Bookman Old Style</vt:lpstr>
      <vt:lpstr>Garamond</vt:lpstr>
      <vt:lpstr>Times New Roman</vt:lpstr>
      <vt:lpstr>Wingdings</vt:lpstr>
      <vt:lpstr>IS240_notes</vt:lpstr>
      <vt:lpstr>DB Integrity &amp; Transactions Part 1</vt:lpstr>
      <vt:lpstr>Objectives</vt:lpstr>
      <vt:lpstr>Programming Environment</vt:lpstr>
      <vt:lpstr>User-Defined Function</vt:lpstr>
      <vt:lpstr>Function to Perform Conditional Update</vt:lpstr>
      <vt:lpstr>Looking Up Data</vt:lpstr>
      <vt:lpstr>Data Trigger Events</vt:lpstr>
      <vt:lpstr>Statement v. Row Triggers</vt:lpstr>
      <vt:lpstr>Data Trigger Example</vt:lpstr>
      <vt:lpstr>Canceling Data Changes in Triggers</vt:lpstr>
      <vt:lpstr>Cascading Triggers</vt:lpstr>
      <vt:lpstr>Trigger Loop</vt:lpstr>
      <vt:lpstr>Transactions</vt:lpstr>
      <vt:lpstr>Transaction Steps</vt:lpstr>
      <vt:lpstr>Defining Transactions</vt:lpstr>
      <vt:lpstr>SQL Transaction Code</vt:lpstr>
      <vt:lpstr>SAVEPOINT</vt:lpstr>
      <vt:lpstr>Concurrent Access</vt:lpstr>
      <vt:lpstr>Concurrent Access Steps</vt:lpstr>
      <vt:lpstr>Pessimistic Locks: Serialization</vt:lpstr>
      <vt:lpstr>SQL Pessimistic Lock</vt:lpstr>
      <vt:lpstr>Serialization Effects</vt:lpstr>
      <vt:lpstr>Transaction to Transfer Money</vt:lpstr>
      <vt:lpstr>Deadlock</vt:lpstr>
      <vt:lpstr>Deadlock Sequence</vt:lpstr>
      <vt:lpstr>Optimistic Locks</vt:lpstr>
      <vt:lpstr>Optimistic Locks for Simple Update</vt:lpstr>
      <vt:lpstr>Optimistic Locks with SQL</vt:lpstr>
      <vt:lpstr>DISCUSSION</vt:lpstr>
    </vt:vector>
  </TitlesOfParts>
  <Manager>Peter R. Stephenson, PhD</Manager>
  <Company>Norwich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 Integrity &amp; Transactions -- Part 1 of 2</dc:title>
  <dc:subject>IS240 lecture #11</dc:subject>
  <dc:creator>Jerry Post, PhD</dc:creator>
  <cp:keywords/>
  <dc:description>Updated 2010-04-03 with minor changes and reformatting by M. E. Kabay</dc:description>
  <cp:lastModifiedBy>Mich Kabay</cp:lastModifiedBy>
  <cp:revision>7</cp:revision>
  <cp:lastPrinted>2000-03-28T00:08:39Z</cp:lastPrinted>
  <dcterms:created xsi:type="dcterms:W3CDTF">2007-04-03T08:43:59Z</dcterms:created>
  <dcterms:modified xsi:type="dcterms:W3CDTF">2021-02-05T19:56:31Z</dcterms:modified>
  <cp:category/>
</cp:coreProperties>
</file>