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27"/>
  </p:notesMasterIdLst>
  <p:handoutMasterIdLst>
    <p:handoutMasterId r:id="rId28"/>
  </p:handoutMasterIdLst>
  <p:sldIdLst>
    <p:sldId id="257" r:id="rId2"/>
    <p:sldId id="599" r:id="rId3"/>
    <p:sldId id="654" r:id="rId4"/>
    <p:sldId id="632" r:id="rId5"/>
    <p:sldId id="633" r:id="rId6"/>
    <p:sldId id="634" r:id="rId7"/>
    <p:sldId id="635" r:id="rId8"/>
    <p:sldId id="636" r:id="rId9"/>
    <p:sldId id="637" r:id="rId10"/>
    <p:sldId id="638" r:id="rId11"/>
    <p:sldId id="655" r:id="rId12"/>
    <p:sldId id="639" r:id="rId13"/>
    <p:sldId id="640" r:id="rId14"/>
    <p:sldId id="641" r:id="rId15"/>
    <p:sldId id="642" r:id="rId16"/>
    <p:sldId id="643" r:id="rId17"/>
    <p:sldId id="645" r:id="rId18"/>
    <p:sldId id="646" r:id="rId19"/>
    <p:sldId id="647" r:id="rId20"/>
    <p:sldId id="648" r:id="rId21"/>
    <p:sldId id="649" r:id="rId22"/>
    <p:sldId id="650" r:id="rId23"/>
    <p:sldId id="651" r:id="rId24"/>
    <p:sldId id="652" r:id="rId25"/>
    <p:sldId id="578" r:id="rId26"/>
  </p:sldIdLst>
  <p:sldSz cx="9144000" cy="6858000" type="screen4x3"/>
  <p:notesSz cx="7315200" cy="9601200"/>
  <p:defaultTextStyle>
    <a:defPPr>
      <a:defRPr lang="en-US"/>
    </a:defPPr>
    <a:lvl1pPr algn="ctr" rtl="0" eaLnBrk="0" fontAlgn="base" hangingPunct="0">
      <a:spcBef>
        <a:spcPct val="0"/>
      </a:spcBef>
      <a:spcAft>
        <a:spcPct val="0"/>
      </a:spcAft>
      <a:defRPr sz="2000" b="1" kern="1200">
        <a:solidFill>
          <a:schemeClr val="tx1"/>
        </a:solidFill>
        <a:latin typeface="Arial" charset="0"/>
        <a:ea typeface="+mn-ea"/>
        <a:cs typeface="+mn-cs"/>
      </a:defRPr>
    </a:lvl1pPr>
    <a:lvl2pPr marL="457200" algn="ctr" rtl="0" eaLnBrk="0" fontAlgn="base" hangingPunct="0">
      <a:spcBef>
        <a:spcPct val="0"/>
      </a:spcBef>
      <a:spcAft>
        <a:spcPct val="0"/>
      </a:spcAft>
      <a:defRPr sz="2000" b="1" kern="1200">
        <a:solidFill>
          <a:schemeClr val="tx1"/>
        </a:solidFill>
        <a:latin typeface="Arial" charset="0"/>
        <a:ea typeface="+mn-ea"/>
        <a:cs typeface="+mn-cs"/>
      </a:defRPr>
    </a:lvl2pPr>
    <a:lvl3pPr marL="914400" algn="ctr" rtl="0" eaLnBrk="0" fontAlgn="base" hangingPunct="0">
      <a:spcBef>
        <a:spcPct val="0"/>
      </a:spcBef>
      <a:spcAft>
        <a:spcPct val="0"/>
      </a:spcAft>
      <a:defRPr sz="2000" b="1" kern="1200">
        <a:solidFill>
          <a:schemeClr val="tx1"/>
        </a:solidFill>
        <a:latin typeface="Arial" charset="0"/>
        <a:ea typeface="+mn-ea"/>
        <a:cs typeface="+mn-cs"/>
      </a:defRPr>
    </a:lvl3pPr>
    <a:lvl4pPr marL="1371600" algn="ctr" rtl="0" eaLnBrk="0" fontAlgn="base" hangingPunct="0">
      <a:spcBef>
        <a:spcPct val="0"/>
      </a:spcBef>
      <a:spcAft>
        <a:spcPct val="0"/>
      </a:spcAft>
      <a:defRPr sz="2000" b="1" kern="1200">
        <a:solidFill>
          <a:schemeClr val="tx1"/>
        </a:solidFill>
        <a:latin typeface="Arial" charset="0"/>
        <a:ea typeface="+mn-ea"/>
        <a:cs typeface="+mn-cs"/>
      </a:defRPr>
    </a:lvl4pPr>
    <a:lvl5pPr marL="1828800" algn="ctr" rtl="0" eaLnBrk="0" fontAlgn="base" hangingPunct="0">
      <a:spcBef>
        <a:spcPct val="0"/>
      </a:spcBef>
      <a:spcAft>
        <a:spcPct val="0"/>
      </a:spcAft>
      <a:defRPr sz="2000" b="1" kern="1200">
        <a:solidFill>
          <a:schemeClr val="tx1"/>
        </a:solidFill>
        <a:latin typeface="Arial" charset="0"/>
        <a:ea typeface="+mn-ea"/>
        <a:cs typeface="+mn-cs"/>
      </a:defRPr>
    </a:lvl5pPr>
    <a:lvl6pPr marL="2286000" algn="l" defTabSz="914400" rtl="0" eaLnBrk="1" latinLnBrk="0" hangingPunct="1">
      <a:defRPr sz="2000" b="1" kern="1200">
        <a:solidFill>
          <a:schemeClr val="tx1"/>
        </a:solidFill>
        <a:latin typeface="Arial" charset="0"/>
        <a:ea typeface="+mn-ea"/>
        <a:cs typeface="+mn-cs"/>
      </a:defRPr>
    </a:lvl6pPr>
    <a:lvl7pPr marL="2743200" algn="l" defTabSz="914400" rtl="0" eaLnBrk="1" latinLnBrk="0" hangingPunct="1">
      <a:defRPr sz="2000" b="1" kern="1200">
        <a:solidFill>
          <a:schemeClr val="tx1"/>
        </a:solidFill>
        <a:latin typeface="Arial" charset="0"/>
        <a:ea typeface="+mn-ea"/>
        <a:cs typeface="+mn-cs"/>
      </a:defRPr>
    </a:lvl7pPr>
    <a:lvl8pPr marL="3200400" algn="l" defTabSz="914400" rtl="0" eaLnBrk="1" latinLnBrk="0" hangingPunct="1">
      <a:defRPr sz="2000" b="1" kern="1200">
        <a:solidFill>
          <a:schemeClr val="tx1"/>
        </a:solidFill>
        <a:latin typeface="Arial" charset="0"/>
        <a:ea typeface="+mn-ea"/>
        <a:cs typeface="+mn-cs"/>
      </a:defRPr>
    </a:lvl8pPr>
    <a:lvl9pPr marL="3657600" algn="l" defTabSz="914400" rtl="0" eaLnBrk="1" latinLnBrk="0" hangingPunct="1">
      <a:defRPr sz="20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4272">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15" autoAdjust="0"/>
    <p:restoredTop sz="94621" autoAdjust="0"/>
  </p:normalViewPr>
  <p:slideViewPr>
    <p:cSldViewPr>
      <p:cViewPr varScale="1">
        <p:scale>
          <a:sx n="59" d="100"/>
          <a:sy n="59" d="100"/>
        </p:scale>
        <p:origin x="-78" y="-288"/>
      </p:cViewPr>
      <p:guideLst>
        <p:guide orient="horz" pos="4272"/>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Lst>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7" Type="http://schemas.openxmlformats.org/officeDocument/2006/relationships/slide" Target="slides/slide19.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17.xml"/><Relationship Id="rId5" Type="http://schemas.openxmlformats.org/officeDocument/2006/relationships/slide" Target="slides/slide12.xml"/><Relationship Id="rId4"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3810" name="Rectangle 2"/>
          <p:cNvSpPr>
            <a:spLocks noGrp="1" noChangeArrowheads="1"/>
          </p:cNvSpPr>
          <p:nvPr>
            <p:ph type="hdr" sz="quarter"/>
          </p:nvPr>
        </p:nvSpPr>
        <p:spPr bwMode="auto">
          <a:xfrm>
            <a:off x="0" y="457200"/>
            <a:ext cx="7315200" cy="228600"/>
          </a:xfrm>
          <a:prstGeom prst="rect">
            <a:avLst/>
          </a:prstGeom>
          <a:noFill/>
          <a:ln w="9525">
            <a:noFill/>
            <a:miter lim="800000"/>
            <a:headEnd/>
            <a:tailEnd/>
          </a:ln>
          <a:effectLst/>
        </p:spPr>
        <p:txBody>
          <a:bodyPr vert="horz" wrap="square" lIns="91430" tIns="45716" rIns="91430" bIns="45716" numCol="1" anchor="t" anchorCtr="0" compatLnSpc="1">
            <a:prstTxWarp prst="textNoShape">
              <a:avLst/>
            </a:prstTxWarp>
          </a:bodyPr>
          <a:lstStyle>
            <a:lvl1pPr>
              <a:defRPr sz="1200" b="0" i="1">
                <a:latin typeface="Times New Roman" pitchFamily="18" charset="0"/>
              </a:defRPr>
            </a:lvl1pPr>
          </a:lstStyle>
          <a:p>
            <a:r>
              <a:rPr lang="fr-CA"/>
              <a:t>IS 240 Class Notes</a:t>
            </a:r>
            <a:endParaRPr lang="en-US"/>
          </a:p>
        </p:txBody>
      </p:sp>
      <p:sp>
        <p:nvSpPr>
          <p:cNvPr id="503812" name="Rectangle 4"/>
          <p:cNvSpPr>
            <a:spLocks noGrp="1" noChangeArrowheads="1"/>
          </p:cNvSpPr>
          <p:nvPr>
            <p:ph type="ftr" sz="quarter" idx="2"/>
          </p:nvPr>
        </p:nvSpPr>
        <p:spPr bwMode="auto">
          <a:xfrm>
            <a:off x="0" y="8915400"/>
            <a:ext cx="7315200" cy="457200"/>
          </a:xfrm>
          <a:prstGeom prst="rect">
            <a:avLst/>
          </a:prstGeom>
          <a:noFill/>
          <a:ln w="9525">
            <a:noFill/>
            <a:miter lim="800000"/>
            <a:headEnd/>
            <a:tailEnd/>
          </a:ln>
          <a:effectLst/>
        </p:spPr>
        <p:txBody>
          <a:bodyPr vert="horz" wrap="square" lIns="91430" tIns="45716" rIns="91430" bIns="45716" numCol="1" anchor="b" anchorCtr="0" compatLnSpc="1">
            <a:prstTxWarp prst="textNoShape">
              <a:avLst/>
            </a:prstTxWarp>
          </a:bodyPr>
          <a:lstStyle>
            <a:lvl1pPr>
              <a:defRPr sz="1200" b="0" i="1">
                <a:latin typeface="Times New Roman" pitchFamily="18" charset="0"/>
              </a:defRPr>
            </a:lvl1pPr>
          </a:lstStyle>
          <a:p>
            <a:r>
              <a:rPr lang="fr-CA"/>
              <a:t>Copyright © 2007 M. E. Kabay                             </a:t>
            </a:r>
            <a:fld id="{C4187D76-D30C-4629-B901-D0336981EFC4}" type="slidenum">
              <a:rPr lang="en-US"/>
              <a:pPr/>
              <a:t>‹#›</a:t>
            </a:fld>
            <a:r>
              <a:rPr lang="fr-CA"/>
              <a:t>                                              All rights reserved.</a:t>
            </a:r>
            <a:endParaRPr lang="en-US"/>
          </a:p>
        </p:txBody>
      </p:sp>
    </p:spTree>
    <p:extLst>
      <p:ext uri="{BB962C8B-B14F-4D97-AF65-F5344CB8AC3E}">
        <p14:creationId xmlns:p14="http://schemas.microsoft.com/office/powerpoint/2010/main" val="1066451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219200" y="239713"/>
            <a:ext cx="4876800" cy="239712"/>
          </a:xfrm>
          <a:prstGeom prst="rect">
            <a:avLst/>
          </a:prstGeom>
          <a:noFill/>
          <a:ln w="12700">
            <a:noFill/>
            <a:miter lim="800000"/>
            <a:headEnd type="none" w="sm" len="sm"/>
            <a:tailEnd type="none" w="sm" len="sm"/>
          </a:ln>
          <a:effectLst/>
        </p:spPr>
        <p:txBody>
          <a:bodyPr vert="horz" wrap="square" lIns="96651" tIns="48326" rIns="96651" bIns="48326" numCol="1" anchor="t" anchorCtr="0" compatLnSpc="1">
            <a:prstTxWarp prst="textNoShape">
              <a:avLst/>
            </a:prstTxWarp>
          </a:bodyPr>
          <a:lstStyle>
            <a:lvl1pPr defTabSz="965200">
              <a:defRPr sz="1300" b="0" i="1">
                <a:latin typeface="Garamond" pitchFamily="18" charset="0"/>
              </a:defRPr>
            </a:lvl1pPr>
          </a:lstStyle>
          <a:p>
            <a:r>
              <a:rPr lang="en-US"/>
              <a:t>IS 340  Class Notes</a:t>
            </a:r>
          </a:p>
        </p:txBody>
      </p:sp>
      <p:sp>
        <p:nvSpPr>
          <p:cNvPr id="5124"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1138238" y="4572000"/>
            <a:ext cx="5038725" cy="4319588"/>
          </a:xfrm>
          <a:prstGeom prst="rect">
            <a:avLst/>
          </a:prstGeom>
          <a:noFill/>
          <a:ln w="12700">
            <a:solidFill>
              <a:schemeClr val="bg1"/>
            </a:solidFill>
            <a:miter lim="800000"/>
            <a:headEnd type="none" w="sm" len="sm"/>
            <a:tailEnd type="none" w="sm" len="sm"/>
          </a:ln>
          <a:effectLst/>
        </p:spPr>
        <p:txBody>
          <a:bodyPr vert="horz" wrap="square" lIns="96651" tIns="48326" rIns="96651" bIns="4832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1138238" y="9121775"/>
            <a:ext cx="5038725" cy="239713"/>
          </a:xfrm>
          <a:prstGeom prst="rect">
            <a:avLst/>
          </a:prstGeom>
          <a:noFill/>
          <a:ln w="12700">
            <a:noFill/>
            <a:miter lim="800000"/>
            <a:headEnd type="none" w="sm" len="sm"/>
            <a:tailEnd type="none" w="sm" len="sm"/>
          </a:ln>
          <a:effectLst/>
        </p:spPr>
        <p:txBody>
          <a:bodyPr vert="horz" wrap="square" lIns="96651" tIns="48326" rIns="96651" bIns="48326" numCol="1" anchor="b" anchorCtr="0" compatLnSpc="1">
            <a:prstTxWarp prst="textNoShape">
              <a:avLst/>
            </a:prstTxWarp>
          </a:bodyPr>
          <a:lstStyle>
            <a:lvl1pPr algn="l" defTabSz="965200">
              <a:defRPr sz="1000" b="0" i="1">
                <a:latin typeface="Garamond" pitchFamily="18" charset="0"/>
              </a:defRPr>
            </a:lvl1pPr>
          </a:lstStyle>
          <a:p>
            <a:r>
              <a:rPr lang="en-US"/>
              <a:t>Copyright © 2004 M. E. Kabay. All rights reserved.                                                                  Page </a:t>
            </a:r>
            <a:fld id="{EA6FA076-CA5B-4A14-B4D1-A7915018A161}" type="slidenum">
              <a:rPr lang="en-US"/>
              <a:pPr/>
              <a:t>‹#›</a:t>
            </a:fld>
            <a:endParaRPr lang="en-US"/>
          </a:p>
        </p:txBody>
      </p:sp>
    </p:spTree>
    <p:extLst>
      <p:ext uri="{BB962C8B-B14F-4D97-AF65-F5344CB8AC3E}">
        <p14:creationId xmlns:p14="http://schemas.microsoft.com/office/powerpoint/2010/main" val="2117359892"/>
      </p:ext>
    </p:extLst>
  </p:cSld>
  <p:clrMap bg1="lt1" tx1="dk1" bg2="lt2" tx2="dk2" accent1="accent1" accent2="accent2" accent3="accent3" accent4="accent4" accent5="accent5" accent6="accent6" hlink="hlink" folHlink="folHlink"/>
  <p:hf hdr="0" dt="0"/>
  <p:notesStyle>
    <a:lvl1pPr algn="l" rtl="0" eaLnBrk="0" fontAlgn="base" hangingPunct="0">
      <a:lnSpc>
        <a:spcPct val="90000"/>
      </a:lnSpc>
      <a:spcBef>
        <a:spcPct val="40000"/>
      </a:spcBef>
      <a:spcAft>
        <a:spcPct val="0"/>
      </a:spcAft>
      <a:defRPr sz="1000" kern="1200">
        <a:solidFill>
          <a:schemeClr val="tx1"/>
        </a:solidFill>
        <a:latin typeface="Garamond" pitchFamily="18" charset="0"/>
        <a:ea typeface="+mn-ea"/>
        <a:cs typeface="+mn-cs"/>
      </a:defRPr>
    </a:lvl1pPr>
    <a:lvl2pPr marL="114300" algn="l" rtl="0" eaLnBrk="0" fontAlgn="base" hangingPunct="0">
      <a:lnSpc>
        <a:spcPct val="90000"/>
      </a:lnSpc>
      <a:spcBef>
        <a:spcPct val="40000"/>
      </a:spcBef>
      <a:spcAft>
        <a:spcPct val="0"/>
      </a:spcAft>
      <a:defRPr sz="1000" kern="1200">
        <a:solidFill>
          <a:schemeClr val="tx1"/>
        </a:solidFill>
        <a:latin typeface="Garamond" pitchFamily="18" charset="0"/>
        <a:ea typeface="+mn-ea"/>
        <a:cs typeface="+mn-cs"/>
      </a:defRPr>
    </a:lvl2pPr>
    <a:lvl3pPr marL="228600" algn="l" rtl="0" eaLnBrk="0" fontAlgn="base" hangingPunct="0">
      <a:lnSpc>
        <a:spcPct val="90000"/>
      </a:lnSpc>
      <a:spcBef>
        <a:spcPct val="40000"/>
      </a:spcBef>
      <a:spcAft>
        <a:spcPct val="0"/>
      </a:spcAft>
      <a:defRPr sz="1000" kern="1200">
        <a:solidFill>
          <a:schemeClr val="tx1"/>
        </a:solidFill>
        <a:latin typeface="Garamond" pitchFamily="18" charset="0"/>
        <a:ea typeface="+mn-ea"/>
        <a:cs typeface="+mn-cs"/>
      </a:defRPr>
    </a:lvl3pPr>
    <a:lvl4pPr marL="342900" algn="l" rtl="0" eaLnBrk="0" fontAlgn="base" hangingPunct="0">
      <a:lnSpc>
        <a:spcPct val="90000"/>
      </a:lnSpc>
      <a:spcBef>
        <a:spcPct val="40000"/>
      </a:spcBef>
      <a:spcAft>
        <a:spcPct val="0"/>
      </a:spcAft>
      <a:defRPr sz="1000" kern="1200">
        <a:solidFill>
          <a:schemeClr val="tx1"/>
        </a:solidFill>
        <a:latin typeface="Garamond" pitchFamily="18" charset="0"/>
        <a:ea typeface="+mn-ea"/>
        <a:cs typeface="+mn-cs"/>
      </a:defRPr>
    </a:lvl4pPr>
    <a:lvl5pPr marL="457200" algn="l" rtl="0" eaLnBrk="0" fontAlgn="base" hangingPunct="0">
      <a:lnSpc>
        <a:spcPct val="90000"/>
      </a:lnSpc>
      <a:spcBef>
        <a:spcPct val="40000"/>
      </a:spcBef>
      <a:spcAft>
        <a:spcPct val="0"/>
      </a:spcAft>
      <a:defRPr sz="1000" kern="1200">
        <a:solidFill>
          <a:schemeClr val="tx1"/>
        </a:solidFill>
        <a:latin typeface="Garamond"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69D2F422-D4D0-4059-A58E-183BE9519046}" type="slidenum">
              <a:rPr lang="en-US"/>
              <a:pPr/>
              <a:t>1</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xfrm>
            <a:off x="1138238" y="4964113"/>
            <a:ext cx="5038725" cy="3927475"/>
          </a:xfrm>
          <a:ln>
            <a:headEnd/>
            <a:tailEnd/>
          </a:ln>
        </p:spPr>
        <p:txBody>
          <a:bodyPr/>
          <a:lstStyle/>
          <a:p>
            <a:pPr algn="ctr"/>
            <a:r>
              <a:rPr lang="en-US" sz="2000" b="1"/>
              <a:t>Class Notes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DF051BF3-7D33-4CCA-BD1E-D4949C5F4C73}" type="slidenum">
              <a:rPr lang="en-US"/>
              <a:pPr/>
              <a:t>10</a:t>
            </a:fld>
            <a:endParaRPr lang="en-US"/>
          </a:p>
        </p:txBody>
      </p:sp>
      <p:sp>
        <p:nvSpPr>
          <p:cNvPr id="1136642" name="Rectangle 2"/>
          <p:cNvSpPr>
            <a:spLocks noGrp="1" noRot="1" noChangeAspect="1" noChangeArrowheads="1" noTextEdit="1"/>
          </p:cNvSpPr>
          <p:nvPr>
            <p:ph type="sldImg"/>
          </p:nvPr>
        </p:nvSpPr>
        <p:spPr>
          <a:xfrm>
            <a:off x="1266825" y="727075"/>
            <a:ext cx="4781550" cy="3586163"/>
          </a:xfrm>
          <a:ln/>
        </p:spPr>
      </p:sp>
      <p:sp>
        <p:nvSpPr>
          <p:cNvPr id="1136643" name="Rectangle 3"/>
          <p:cNvSpPr>
            <a:spLocks noGrp="1" noChangeArrowheads="1"/>
          </p:cNvSpPr>
          <p:nvPr>
            <p:ph type="body" idx="1"/>
          </p:nvPr>
        </p:nvSpPr>
        <p:spPr>
          <a:xfrm>
            <a:off x="974725" y="4560888"/>
            <a:ext cx="5365750" cy="4319587"/>
          </a:xfrm>
          <a:ln>
            <a:headEnd/>
            <a:tailEnd/>
          </a:ln>
        </p:spPr>
        <p:txBody>
          <a:bodyPr/>
          <a:lstStyle/>
          <a:p>
            <a:r>
              <a:rPr lang="en-US"/>
              <a:t>Key-generation routine. The steps are not difficult, but programmers must add them for every table and every routine that inserts data.</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383F2FC0-FED1-44BD-8A1A-0E33CDD9080B}" type="slidenum">
              <a:rPr lang="en-US"/>
              <a:pPr/>
              <a:t>11</a:t>
            </a:fld>
            <a:endParaRPr lang="en-US"/>
          </a:p>
        </p:txBody>
      </p:sp>
      <p:sp>
        <p:nvSpPr>
          <p:cNvPr id="1175554" name="Rectangle 2"/>
          <p:cNvSpPr>
            <a:spLocks noGrp="1" noRot="1" noChangeAspect="1" noChangeArrowheads="1" noTextEdit="1"/>
          </p:cNvSpPr>
          <p:nvPr>
            <p:ph type="sldImg"/>
          </p:nvPr>
        </p:nvSpPr>
        <p:spPr>
          <a:ln/>
        </p:spPr>
      </p:sp>
      <p:sp>
        <p:nvSpPr>
          <p:cNvPr id="1175555" name="Rectangle 3"/>
          <p:cNvSpPr>
            <a:spLocks noGrp="1" noChangeArrowheads="1"/>
          </p:cNvSpPr>
          <p:nvPr>
            <p:ph type="body" idx="1"/>
          </p:nvPr>
        </p:nvSpPr>
        <p:spPr>
          <a:ln>
            <a:headEnd/>
            <a:tailEnd/>
          </a:ln>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74A405EF-379F-4697-9935-00A48AF77B7D}" type="slidenum">
              <a:rPr lang="en-US"/>
              <a:pPr/>
              <a:t>12</a:t>
            </a:fld>
            <a:endParaRPr lang="en-US"/>
          </a:p>
        </p:txBody>
      </p:sp>
      <p:sp>
        <p:nvSpPr>
          <p:cNvPr id="1138690" name="Rectangle 2"/>
          <p:cNvSpPr>
            <a:spLocks noGrp="1" noRot="1" noChangeAspect="1" noChangeArrowheads="1" noTextEdit="1"/>
          </p:cNvSpPr>
          <p:nvPr>
            <p:ph type="sldImg"/>
          </p:nvPr>
        </p:nvSpPr>
        <p:spPr>
          <a:xfrm>
            <a:off x="1266825" y="727075"/>
            <a:ext cx="4781550" cy="3586163"/>
          </a:xfrm>
          <a:ln/>
        </p:spPr>
      </p:sp>
      <p:sp>
        <p:nvSpPr>
          <p:cNvPr id="1138691"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478D01AB-265D-4DB8-8C42-E57EF26432C7}" type="slidenum">
              <a:rPr lang="en-US"/>
              <a:pPr/>
              <a:t>13</a:t>
            </a:fld>
            <a:endParaRPr lang="en-US"/>
          </a:p>
        </p:txBody>
      </p:sp>
      <p:sp>
        <p:nvSpPr>
          <p:cNvPr id="1140738" name="Rectangle 2"/>
          <p:cNvSpPr>
            <a:spLocks noGrp="1" noRot="1" noChangeAspect="1" noChangeArrowheads="1" noTextEdit="1"/>
          </p:cNvSpPr>
          <p:nvPr>
            <p:ph type="sldImg"/>
          </p:nvPr>
        </p:nvSpPr>
        <p:spPr>
          <a:xfrm>
            <a:off x="1266825" y="727075"/>
            <a:ext cx="4781550" cy="3586163"/>
          </a:xfrm>
          <a:ln/>
        </p:spPr>
      </p:sp>
      <p:sp>
        <p:nvSpPr>
          <p:cNvPr id="1140739" name="Rectangle 3"/>
          <p:cNvSpPr>
            <a:spLocks noGrp="1" noChangeArrowheads="1"/>
          </p:cNvSpPr>
          <p:nvPr>
            <p:ph type="body" idx="1"/>
          </p:nvPr>
        </p:nvSpPr>
        <p:spPr>
          <a:xfrm>
            <a:off x="974725" y="4560888"/>
            <a:ext cx="5365750" cy="4319587"/>
          </a:xfrm>
          <a:ln>
            <a:headEnd/>
            <a:tailEnd/>
          </a:ln>
        </p:spPr>
        <p:txBody>
          <a:bodyPr/>
          <a:lstStyle/>
          <a:p>
            <a:r>
              <a:rPr lang="en-US"/>
              <a:t>SQL cursor structure. DECLARE, OPEN, FETCH, and CLOSE are the main statements in the SQL standard.</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1414995E-1494-4D0E-8E82-FC346E3F989E}" type="slidenum">
              <a:rPr lang="en-US"/>
              <a:pPr/>
              <a:t>14</a:t>
            </a:fld>
            <a:endParaRPr lang="en-US"/>
          </a:p>
        </p:txBody>
      </p:sp>
      <p:sp>
        <p:nvSpPr>
          <p:cNvPr id="1142786" name="Rectangle 2"/>
          <p:cNvSpPr>
            <a:spLocks noGrp="1" noRot="1" noChangeAspect="1" noChangeArrowheads="1" noTextEdit="1"/>
          </p:cNvSpPr>
          <p:nvPr>
            <p:ph type="sldImg"/>
          </p:nvPr>
        </p:nvSpPr>
        <p:spPr>
          <a:xfrm>
            <a:off x="1266825" y="727075"/>
            <a:ext cx="4781550" cy="3586163"/>
          </a:xfrm>
          <a:ln/>
        </p:spPr>
      </p:sp>
      <p:sp>
        <p:nvSpPr>
          <p:cNvPr id="1142787" name="Rectangle 3"/>
          <p:cNvSpPr>
            <a:spLocks noGrp="1" noChangeArrowheads="1"/>
          </p:cNvSpPr>
          <p:nvPr>
            <p:ph type="body" idx="1"/>
          </p:nvPr>
        </p:nvSpPr>
        <p:spPr>
          <a:xfrm>
            <a:off x="974725" y="4560888"/>
            <a:ext cx="5365750" cy="4319587"/>
          </a:xfrm>
          <a:ln>
            <a:headEnd/>
            <a:tailEnd/>
          </a:ln>
        </p:spPr>
        <p:txBody>
          <a:bodyPr/>
          <a:lstStyle/>
          <a:p>
            <a:r>
              <a:rPr lang="en-US"/>
              <a:t>FETCH options. A scrollable cursor can move in either direction. This code moves to the last row and then moves backward through the table. Other FETCH options include FIRST, ABSOLUTE, and RELATIVE.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977A2B6E-0D6A-4378-B59D-642D40938B49}" type="slidenum">
              <a:rPr lang="en-US"/>
              <a:pPr/>
              <a:t>15</a:t>
            </a:fld>
            <a:endParaRPr lang="en-US"/>
          </a:p>
        </p:txBody>
      </p:sp>
      <p:sp>
        <p:nvSpPr>
          <p:cNvPr id="1144834" name="Rectangle 2"/>
          <p:cNvSpPr>
            <a:spLocks noGrp="1" noRot="1" noChangeAspect="1" noChangeArrowheads="1" noTextEdit="1"/>
          </p:cNvSpPr>
          <p:nvPr>
            <p:ph type="sldImg"/>
          </p:nvPr>
        </p:nvSpPr>
        <p:spPr>
          <a:xfrm>
            <a:off x="1266825" y="727075"/>
            <a:ext cx="4781550" cy="3586163"/>
          </a:xfrm>
          <a:ln/>
        </p:spPr>
      </p:sp>
      <p:sp>
        <p:nvSpPr>
          <p:cNvPr id="1144835" name="Rectangle 3"/>
          <p:cNvSpPr>
            <a:spLocks noGrp="1" noChangeArrowheads="1"/>
          </p:cNvSpPr>
          <p:nvPr>
            <p:ph type="body" idx="1"/>
          </p:nvPr>
        </p:nvSpPr>
        <p:spPr>
          <a:xfrm>
            <a:off x="974725" y="4560888"/>
            <a:ext cx="5365750" cy="4319587"/>
          </a:xfrm>
          <a:ln>
            <a:headEnd/>
            <a:tailEnd/>
          </a:ln>
        </p:spPr>
        <p:txBody>
          <a:bodyPr/>
          <a:lstStyle/>
          <a:p>
            <a:r>
              <a:rPr lang="en-US"/>
              <a:t>Transaction concurrency in cursor code. Your cursor code has tracked down through the data to Carl. It then tries to go back to the prior row with FETCH PRIOR. But, if another transaction has inserted a new row (Bob) in the meantime, your code will pick up that one instead of the original (Alice).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685063A7-FA55-40D5-851C-4F05184D7B44}" type="slidenum">
              <a:rPr lang="en-US"/>
              <a:pPr/>
              <a:t>16</a:t>
            </a:fld>
            <a:endParaRPr lang="en-US"/>
          </a:p>
        </p:txBody>
      </p:sp>
      <p:sp>
        <p:nvSpPr>
          <p:cNvPr id="1146882" name="Rectangle 2"/>
          <p:cNvSpPr>
            <a:spLocks noGrp="1" noRot="1" noChangeAspect="1" noChangeArrowheads="1" noTextEdit="1"/>
          </p:cNvSpPr>
          <p:nvPr>
            <p:ph type="sldImg"/>
          </p:nvPr>
        </p:nvSpPr>
        <p:spPr>
          <a:xfrm>
            <a:off x="1266825" y="727075"/>
            <a:ext cx="4781550" cy="3586163"/>
          </a:xfrm>
          <a:ln/>
        </p:spPr>
      </p:sp>
      <p:sp>
        <p:nvSpPr>
          <p:cNvPr id="1146883" name="Rectangle 3"/>
          <p:cNvSpPr>
            <a:spLocks noGrp="1" noChangeArrowheads="1"/>
          </p:cNvSpPr>
          <p:nvPr>
            <p:ph type="body" idx="1"/>
          </p:nvPr>
        </p:nvSpPr>
        <p:spPr>
          <a:xfrm>
            <a:off x="974725" y="4560888"/>
            <a:ext cx="5365750" cy="4319587"/>
          </a:xfrm>
          <a:ln>
            <a:headEnd/>
            <a:tailEnd/>
          </a:ln>
        </p:spPr>
        <p:txBody>
          <a:bodyPr/>
          <a:lstStyle/>
          <a:p>
            <a:r>
              <a:rPr lang="en-US"/>
              <a:t>Sales analysis table. A standard SELECT query can compute and save the sales total by year. You now need to write a cursor-based procedure to compute the sales gain from the prior year.</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C4912DE6-0C82-4F36-B6FB-89DC3041B3DE}" type="slidenum">
              <a:rPr lang="en-US"/>
              <a:pPr/>
              <a:t>17</a:t>
            </a:fld>
            <a:endParaRPr lang="en-US"/>
          </a:p>
        </p:txBody>
      </p:sp>
      <p:sp>
        <p:nvSpPr>
          <p:cNvPr id="1150978" name="Rectangle 2"/>
          <p:cNvSpPr>
            <a:spLocks noGrp="1" noRot="1" noChangeAspect="1" noChangeArrowheads="1" noTextEdit="1"/>
          </p:cNvSpPr>
          <p:nvPr>
            <p:ph type="sldImg"/>
          </p:nvPr>
        </p:nvSpPr>
        <p:spPr>
          <a:xfrm>
            <a:off x="1266825" y="727075"/>
            <a:ext cx="4781550" cy="3586163"/>
          </a:xfrm>
          <a:ln/>
        </p:spPr>
      </p:sp>
      <p:sp>
        <p:nvSpPr>
          <p:cNvPr id="1150979"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DC4D7E58-8177-4A55-A7C1-A2C1317D5897}" type="slidenum">
              <a:rPr lang="en-US"/>
              <a:pPr/>
              <a:t>18</a:t>
            </a:fld>
            <a:endParaRPr lang="en-US"/>
          </a:p>
        </p:txBody>
      </p:sp>
      <p:sp>
        <p:nvSpPr>
          <p:cNvPr id="1153026" name="Rectangle 2"/>
          <p:cNvSpPr>
            <a:spLocks noGrp="1" noRot="1" noChangeAspect="1" noChangeArrowheads="1" noTextEdit="1"/>
          </p:cNvSpPr>
          <p:nvPr>
            <p:ph type="sldImg"/>
          </p:nvPr>
        </p:nvSpPr>
        <p:spPr>
          <a:xfrm>
            <a:off x="1266825" y="727075"/>
            <a:ext cx="4781550" cy="3586163"/>
          </a:xfrm>
          <a:ln/>
        </p:spPr>
      </p:sp>
      <p:sp>
        <p:nvSpPr>
          <p:cNvPr id="1153027" name="Rectangle 3"/>
          <p:cNvSpPr>
            <a:spLocks noGrp="1" noChangeArrowheads="1"/>
          </p:cNvSpPr>
          <p:nvPr>
            <p:ph type="body" idx="1"/>
          </p:nvPr>
        </p:nvSpPr>
        <p:spPr>
          <a:xfrm>
            <a:off x="974725" y="4560888"/>
            <a:ext cx="5365750" cy="4319587"/>
          </a:xfrm>
          <a:ln>
            <a:headEnd/>
            <a:tailEnd/>
          </a:ln>
        </p:spPr>
        <p:txBody>
          <a:bodyPr/>
          <a:lstStyle/>
          <a:p>
            <a:r>
              <a:rPr lang="en-US"/>
              <a:t>Processing inventory changes. When an item is sold, the quantity sold is entered into the SaleItem table. This value has to be subtracted from the QuantityOnHand in the Merchandise table.</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EA6AD38B-FE4F-4E12-A870-734ECA199E43}" type="slidenum">
              <a:rPr lang="en-US"/>
              <a:pPr/>
              <a:t>19</a:t>
            </a:fld>
            <a:endParaRPr lang="en-US"/>
          </a:p>
        </p:txBody>
      </p:sp>
      <p:sp>
        <p:nvSpPr>
          <p:cNvPr id="1155074" name="Rectangle 2"/>
          <p:cNvSpPr>
            <a:spLocks noGrp="1" noRot="1" noChangeAspect="1" noChangeArrowheads="1" noTextEdit="1"/>
          </p:cNvSpPr>
          <p:nvPr>
            <p:ph type="sldImg"/>
          </p:nvPr>
        </p:nvSpPr>
        <p:spPr>
          <a:xfrm>
            <a:off x="1266825" y="727075"/>
            <a:ext cx="4781550" cy="3586163"/>
          </a:xfrm>
          <a:ln/>
        </p:spPr>
      </p:sp>
      <p:sp>
        <p:nvSpPr>
          <p:cNvPr id="1155075" name="Rectangle 3"/>
          <p:cNvSpPr>
            <a:spLocks noGrp="1" noChangeArrowheads="1"/>
          </p:cNvSpPr>
          <p:nvPr>
            <p:ph type="body" idx="1"/>
          </p:nvPr>
        </p:nvSpPr>
        <p:spPr>
          <a:xfrm>
            <a:off x="974725" y="4560888"/>
            <a:ext cx="5365750" cy="4319587"/>
          </a:xfrm>
          <a:ln>
            <a:headEnd/>
            <a:tailEnd/>
          </a:ln>
        </p:spPr>
        <p:txBody>
          <a:bodyPr/>
          <a:lstStyle/>
          <a:p>
            <a:r>
              <a:rPr lang="en-US"/>
              <a:t>SaleItem events. Driven by business operations, four major events can arise in the SaleItem table. The QuantityOnHand must be altered in the Merchandise table for each of these events.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71D6E8D6-C0C9-406F-B7E5-2CBA0E70B782}" type="slidenum">
              <a:rPr lang="en-US"/>
              <a:pPr/>
              <a:t>2</a:t>
            </a:fld>
            <a:endParaRPr lang="en-US"/>
          </a:p>
        </p:txBody>
      </p:sp>
      <p:sp>
        <p:nvSpPr>
          <p:cNvPr id="1026050" name="Rectangle 2"/>
          <p:cNvSpPr>
            <a:spLocks noGrp="1" noRot="1" noChangeAspect="1" noChangeArrowheads="1" noTextEdit="1"/>
          </p:cNvSpPr>
          <p:nvPr>
            <p:ph type="sldImg"/>
          </p:nvPr>
        </p:nvSpPr>
        <p:spPr>
          <a:ln/>
        </p:spPr>
      </p:sp>
      <p:sp>
        <p:nvSpPr>
          <p:cNvPr id="1026051" name="Rectangle 3"/>
          <p:cNvSpPr>
            <a:spLocks noGrp="1" noChangeArrowheads="1"/>
          </p:cNvSpPr>
          <p:nvPr>
            <p:ph type="body" idx="1"/>
          </p:nvPr>
        </p:nvSpPr>
        <p:spPr>
          <a:xfrm>
            <a:off x="1138238" y="4560888"/>
            <a:ext cx="5038725" cy="4319587"/>
          </a:xfrm>
          <a:ln>
            <a:headEnd/>
            <a:tailEnd/>
          </a:ln>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FF0B1254-04F8-445F-8426-0E76CC772096}" type="slidenum">
              <a:rPr lang="en-US"/>
              <a:pPr/>
              <a:t>20</a:t>
            </a:fld>
            <a:endParaRPr lang="en-US"/>
          </a:p>
        </p:txBody>
      </p:sp>
      <p:sp>
        <p:nvSpPr>
          <p:cNvPr id="1157122" name="Rectangle 2"/>
          <p:cNvSpPr>
            <a:spLocks noGrp="1" noRot="1" noChangeAspect="1" noChangeArrowheads="1" noTextEdit="1"/>
          </p:cNvSpPr>
          <p:nvPr>
            <p:ph type="sldImg"/>
          </p:nvPr>
        </p:nvSpPr>
        <p:spPr>
          <a:xfrm>
            <a:off x="1266825" y="727075"/>
            <a:ext cx="4781550" cy="3586163"/>
          </a:xfrm>
          <a:ln/>
        </p:spPr>
      </p:sp>
      <p:sp>
        <p:nvSpPr>
          <p:cNvPr id="1157123" name="Rectangle 3"/>
          <p:cNvSpPr>
            <a:spLocks noGrp="1" noChangeArrowheads="1"/>
          </p:cNvSpPr>
          <p:nvPr>
            <p:ph type="body" idx="1"/>
          </p:nvPr>
        </p:nvSpPr>
        <p:spPr>
          <a:xfrm>
            <a:off x="974725" y="4560888"/>
            <a:ext cx="5365750" cy="4319587"/>
          </a:xfrm>
          <a:ln>
            <a:headEnd/>
            <a:tailEnd/>
          </a:ln>
        </p:spPr>
        <p:txBody>
          <a:bodyPr/>
          <a:lstStyle/>
          <a:p>
            <a:r>
              <a:rPr lang="en-US"/>
              <a:t>New Sale trigger. Inserting a new row triggers the event to subtract the newly entered quantity sold from the quantity on hand.</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8B928910-F638-4A83-B0CD-9D10CF7F00E2}" type="slidenum">
              <a:rPr lang="en-US"/>
              <a:pPr/>
              <a:t>21</a:t>
            </a:fld>
            <a:endParaRPr lang="en-US"/>
          </a:p>
        </p:txBody>
      </p:sp>
      <p:sp>
        <p:nvSpPr>
          <p:cNvPr id="1159170" name="Rectangle 2"/>
          <p:cNvSpPr>
            <a:spLocks noGrp="1" noRot="1" noChangeAspect="1" noChangeArrowheads="1" noTextEdit="1"/>
          </p:cNvSpPr>
          <p:nvPr>
            <p:ph type="sldImg"/>
          </p:nvPr>
        </p:nvSpPr>
        <p:spPr>
          <a:xfrm>
            <a:off x="1266825" y="727075"/>
            <a:ext cx="4781550" cy="3586163"/>
          </a:xfrm>
          <a:ln/>
        </p:spPr>
      </p:sp>
      <p:sp>
        <p:nvSpPr>
          <p:cNvPr id="1159171" name="Rectangle 3"/>
          <p:cNvSpPr>
            <a:spLocks noGrp="1" noChangeArrowheads="1"/>
          </p:cNvSpPr>
          <p:nvPr>
            <p:ph type="body" idx="1"/>
          </p:nvPr>
        </p:nvSpPr>
        <p:spPr>
          <a:xfrm>
            <a:off x="974725" y="4560888"/>
            <a:ext cx="5365750" cy="4319587"/>
          </a:xfrm>
          <a:ln>
            <a:headEnd/>
            <a:tailEnd/>
          </a:ln>
        </p:spPr>
        <p:txBody>
          <a:bodyPr/>
          <a:lstStyle/>
          <a:p>
            <a:r>
              <a:rPr lang="en-US"/>
              <a:t>Delete Row trigger. This trigger reverses the original subtraction by adding the Quantity back in.</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E97F8A02-0BB1-44FE-94CB-FC3313F9AD69}" type="slidenum">
              <a:rPr lang="en-US"/>
              <a:pPr/>
              <a:t>22</a:t>
            </a:fld>
            <a:endParaRPr lang="en-US"/>
          </a:p>
        </p:txBody>
      </p:sp>
      <p:sp>
        <p:nvSpPr>
          <p:cNvPr id="1161218" name="Rectangle 2"/>
          <p:cNvSpPr>
            <a:spLocks noGrp="1" noRot="1" noChangeAspect="1" noChangeArrowheads="1" noTextEdit="1"/>
          </p:cNvSpPr>
          <p:nvPr>
            <p:ph type="sldImg"/>
          </p:nvPr>
        </p:nvSpPr>
        <p:spPr>
          <a:xfrm>
            <a:off x="1266825" y="727075"/>
            <a:ext cx="4781550" cy="3586163"/>
          </a:xfrm>
          <a:ln/>
        </p:spPr>
      </p:sp>
      <p:sp>
        <p:nvSpPr>
          <p:cNvPr id="1161219" name="Rectangle 3"/>
          <p:cNvSpPr>
            <a:spLocks noGrp="1" noChangeArrowheads="1"/>
          </p:cNvSpPr>
          <p:nvPr>
            <p:ph type="body" idx="1"/>
          </p:nvPr>
        </p:nvSpPr>
        <p:spPr>
          <a:xfrm>
            <a:off x="974725" y="4560888"/>
            <a:ext cx="5365750" cy="4319587"/>
          </a:xfrm>
          <a:ln>
            <a:headEnd/>
            <a:tailEnd/>
          </a:ln>
        </p:spPr>
        <p:txBody>
          <a:bodyPr/>
          <a:lstStyle/>
          <a:p>
            <a:r>
              <a:rPr lang="en-US"/>
              <a:t>Errors arise if you do not handle changes in quantity. If Quantity is changed, you must add back the old value and then subtract the new value. The top steps show the error in QOH if you do not handle changes.</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F6FE2E6D-8EA5-48CF-B5B2-175C5DCB9891}" type="slidenum">
              <a:rPr lang="en-US"/>
              <a:pPr/>
              <a:t>23</a:t>
            </a:fld>
            <a:endParaRPr lang="en-US"/>
          </a:p>
        </p:txBody>
      </p:sp>
      <p:sp>
        <p:nvSpPr>
          <p:cNvPr id="1163266" name="Rectangle 2"/>
          <p:cNvSpPr>
            <a:spLocks noGrp="1" noRot="1" noChangeAspect="1" noChangeArrowheads="1" noTextEdit="1"/>
          </p:cNvSpPr>
          <p:nvPr>
            <p:ph type="sldImg"/>
          </p:nvPr>
        </p:nvSpPr>
        <p:spPr>
          <a:xfrm>
            <a:off x="1266825" y="727075"/>
            <a:ext cx="4781550" cy="3586163"/>
          </a:xfrm>
          <a:ln/>
        </p:spPr>
      </p:sp>
      <p:sp>
        <p:nvSpPr>
          <p:cNvPr id="1163267" name="Rectangle 3"/>
          <p:cNvSpPr>
            <a:spLocks noGrp="1" noChangeArrowheads="1"/>
          </p:cNvSpPr>
          <p:nvPr>
            <p:ph type="body" idx="1"/>
          </p:nvPr>
        </p:nvSpPr>
        <p:spPr>
          <a:xfrm>
            <a:off x="974725" y="4560888"/>
            <a:ext cx="5365750" cy="4319587"/>
          </a:xfrm>
          <a:ln>
            <a:headEnd/>
            <a:tailEnd/>
          </a:ln>
        </p:spPr>
        <p:txBody>
          <a:bodyPr/>
          <a:lstStyle/>
          <a:p>
            <a:r>
              <a:rPr lang="en-US"/>
              <a:t>Update Quantity trigger. If Quantity is changed, you must add back the old value and then subtract the new value.</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D4913269-DAFD-4CB5-B80F-5E033FC46A55}" type="slidenum">
              <a:rPr lang="en-US"/>
              <a:pPr/>
              <a:t>24</a:t>
            </a:fld>
            <a:endParaRPr lang="en-US"/>
          </a:p>
        </p:txBody>
      </p:sp>
      <p:sp>
        <p:nvSpPr>
          <p:cNvPr id="1165314" name="Rectangle 2"/>
          <p:cNvSpPr>
            <a:spLocks noGrp="1" noRot="1" noChangeAspect="1" noChangeArrowheads="1" noTextEdit="1"/>
          </p:cNvSpPr>
          <p:nvPr>
            <p:ph type="sldImg"/>
          </p:nvPr>
        </p:nvSpPr>
        <p:spPr>
          <a:xfrm>
            <a:off x="1266825" y="727075"/>
            <a:ext cx="4781550" cy="3586163"/>
          </a:xfrm>
          <a:ln/>
        </p:spPr>
      </p:sp>
      <p:sp>
        <p:nvSpPr>
          <p:cNvPr id="1165315" name="Rectangle 3"/>
          <p:cNvSpPr>
            <a:spLocks noGrp="1" noChangeArrowheads="1"/>
          </p:cNvSpPr>
          <p:nvPr>
            <p:ph type="body" idx="1"/>
          </p:nvPr>
        </p:nvSpPr>
        <p:spPr>
          <a:xfrm>
            <a:off x="974725" y="4560888"/>
            <a:ext cx="5365750" cy="4319587"/>
          </a:xfrm>
          <a:ln>
            <a:headEnd/>
            <a:tailEnd/>
          </a:ln>
        </p:spPr>
        <p:txBody>
          <a:bodyPr/>
          <a:lstStyle/>
          <a:p>
            <a:r>
              <a:rPr lang="en-US"/>
              <a:t>Final update trigger. If the ItemID is changed, you must restore the total for the original item and subtract the new quantity from the new ItemID.</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D621FB6B-9761-4AA4-887C-F4D9056C106B}" type="slidenum">
              <a:rPr lang="en-US"/>
              <a:pPr/>
              <a:t>25</a:t>
            </a:fld>
            <a:endParaRPr lang="en-US"/>
          </a:p>
        </p:txBody>
      </p:sp>
      <p:sp>
        <p:nvSpPr>
          <p:cNvPr id="743426" name="Rectangle 2"/>
          <p:cNvSpPr>
            <a:spLocks noGrp="1" noRot="1" noChangeAspect="1" noChangeArrowheads="1" noTextEdit="1"/>
          </p:cNvSpPr>
          <p:nvPr>
            <p:ph type="sldImg"/>
          </p:nvPr>
        </p:nvSpPr>
        <p:spPr>
          <a:ln/>
        </p:spPr>
      </p:sp>
      <p:sp>
        <p:nvSpPr>
          <p:cNvPr id="743427" name="Rectangle 3"/>
          <p:cNvSpPr>
            <a:spLocks noGrp="1" noChangeArrowheads="1"/>
          </p:cNvSpPr>
          <p:nvPr>
            <p:ph type="body" idx="1"/>
          </p:nvPr>
        </p:nvSpPr>
        <p:spPr>
          <a:ln>
            <a:headEnd/>
            <a:tailEnd/>
          </a:ln>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150B1FF6-0259-418E-9DCC-6DDA0129D64A}" type="slidenum">
              <a:rPr lang="en-US"/>
              <a:pPr/>
              <a:t>3</a:t>
            </a:fld>
            <a:endParaRPr lang="en-US"/>
          </a:p>
        </p:txBody>
      </p:sp>
      <p:sp>
        <p:nvSpPr>
          <p:cNvPr id="1173506" name="Rectangle 2"/>
          <p:cNvSpPr>
            <a:spLocks noGrp="1" noRot="1" noChangeAspect="1" noChangeArrowheads="1" noTextEdit="1"/>
          </p:cNvSpPr>
          <p:nvPr>
            <p:ph type="sldImg"/>
          </p:nvPr>
        </p:nvSpPr>
        <p:spPr>
          <a:ln/>
        </p:spPr>
      </p:sp>
      <p:sp>
        <p:nvSpPr>
          <p:cNvPr id="1173507" name="Rectangle 3"/>
          <p:cNvSpPr>
            <a:spLocks noGrp="1" noChangeArrowheads="1"/>
          </p:cNvSpPr>
          <p:nvPr>
            <p:ph type="body" idx="1"/>
          </p:nvPr>
        </p:nvSpPr>
        <p:spPr>
          <a:ln>
            <a:headEnd/>
            <a:tailEnd/>
          </a:ln>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378D3BC8-1455-44AB-83D0-B846D4BE0FDB}" type="slidenum">
              <a:rPr lang="en-US"/>
              <a:pPr/>
              <a:t>4</a:t>
            </a:fld>
            <a:endParaRPr lang="en-US"/>
          </a:p>
        </p:txBody>
      </p:sp>
      <p:sp>
        <p:nvSpPr>
          <p:cNvPr id="1124354" name="Rectangle 2"/>
          <p:cNvSpPr>
            <a:spLocks noGrp="1" noRot="1" noChangeAspect="1" noChangeArrowheads="1" noTextEdit="1"/>
          </p:cNvSpPr>
          <p:nvPr>
            <p:ph type="sldImg"/>
          </p:nvPr>
        </p:nvSpPr>
        <p:spPr>
          <a:xfrm>
            <a:off x="1266825" y="727075"/>
            <a:ext cx="4781550" cy="3586163"/>
          </a:xfrm>
          <a:ln/>
        </p:spPr>
      </p:sp>
      <p:sp>
        <p:nvSpPr>
          <p:cNvPr id="1124355" name="Rectangle 3"/>
          <p:cNvSpPr>
            <a:spLocks noGrp="1" noChangeArrowheads="1"/>
          </p:cNvSpPr>
          <p:nvPr>
            <p:ph type="body" idx="1"/>
          </p:nvPr>
        </p:nvSpPr>
        <p:spPr>
          <a:xfrm>
            <a:off x="974725" y="4560888"/>
            <a:ext cx="5365750" cy="4319587"/>
          </a:xfrm>
          <a:ln>
            <a:headEnd/>
            <a:tailEnd/>
          </a:ln>
        </p:spPr>
        <p:txBody>
          <a:bodyPr/>
          <a:lstStyle/>
          <a:p>
            <a:r>
              <a:rPr lang="en-US"/>
              <a:t>ACID transactions. The acronym highlights four of the main integrity features required of transactions.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DF50D198-0B47-46ED-AB72-CFD414A3B3F0}" type="slidenum">
              <a:rPr lang="en-US"/>
              <a:pPr/>
              <a:t>5</a:t>
            </a:fld>
            <a:endParaRPr lang="en-US"/>
          </a:p>
        </p:txBody>
      </p:sp>
      <p:sp>
        <p:nvSpPr>
          <p:cNvPr id="1126402" name="Rectangle 2"/>
          <p:cNvSpPr>
            <a:spLocks noGrp="1" noRot="1" noChangeAspect="1" noChangeArrowheads="1" noTextEdit="1"/>
          </p:cNvSpPr>
          <p:nvPr>
            <p:ph type="sldImg"/>
          </p:nvPr>
        </p:nvSpPr>
        <p:spPr>
          <a:xfrm>
            <a:off x="1266825" y="727075"/>
            <a:ext cx="4781550" cy="3586163"/>
          </a:xfrm>
          <a:ln/>
        </p:spPr>
      </p:sp>
      <p:sp>
        <p:nvSpPr>
          <p:cNvPr id="1126403"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B4AEB74B-803F-476A-B542-0196C76FFDEE}" type="slidenum">
              <a:rPr lang="en-US"/>
              <a:pPr/>
              <a:t>6</a:t>
            </a:fld>
            <a:endParaRPr lang="en-US"/>
          </a:p>
        </p:txBody>
      </p:sp>
      <p:sp>
        <p:nvSpPr>
          <p:cNvPr id="1128450" name="Rectangle 2"/>
          <p:cNvSpPr>
            <a:spLocks noGrp="1" noRot="1" noChangeAspect="1" noChangeArrowheads="1" noTextEdit="1"/>
          </p:cNvSpPr>
          <p:nvPr>
            <p:ph type="sldImg"/>
          </p:nvPr>
        </p:nvSpPr>
        <p:spPr>
          <a:xfrm>
            <a:off x="1266825" y="727075"/>
            <a:ext cx="4781550" cy="3586163"/>
          </a:xfrm>
          <a:ln/>
        </p:spPr>
      </p:sp>
      <p:sp>
        <p:nvSpPr>
          <p:cNvPr id="1128451" name="Rectangle 3"/>
          <p:cNvSpPr>
            <a:spLocks noGrp="1" noChangeArrowheads="1"/>
          </p:cNvSpPr>
          <p:nvPr>
            <p:ph type="body" idx="1"/>
          </p:nvPr>
        </p:nvSpPr>
        <p:spPr>
          <a:xfrm>
            <a:off x="974725" y="4560888"/>
            <a:ext cx="5365750" cy="4319587"/>
          </a:xfrm>
          <a:ln>
            <a:headEnd/>
            <a:tailEnd/>
          </a:ln>
        </p:spPr>
        <p:txBody>
          <a:bodyPr/>
          <a:lstStyle/>
          <a:p>
            <a:r>
              <a:rPr lang="en-US"/>
              <a:t>Phantom rows. The first SELECT statement will select only three rows of data. When the second transaction runs, additional rows will match the criteria, so that the second time the query runs, it will return a different result, because it includes the phantom rows.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B6151ED0-75F9-4F40-A514-314F8A093AF0}" type="slidenum">
              <a:rPr lang="en-US"/>
              <a:pPr/>
              <a:t>7</a:t>
            </a:fld>
            <a:endParaRPr lang="en-US"/>
          </a:p>
        </p:txBody>
      </p:sp>
      <p:sp>
        <p:nvSpPr>
          <p:cNvPr id="1130498" name="Rectangle 2"/>
          <p:cNvSpPr>
            <a:spLocks noGrp="1" noRot="1" noChangeAspect="1" noChangeArrowheads="1" noTextEdit="1"/>
          </p:cNvSpPr>
          <p:nvPr>
            <p:ph type="sldImg"/>
          </p:nvPr>
        </p:nvSpPr>
        <p:spPr>
          <a:xfrm>
            <a:off x="1266825" y="727075"/>
            <a:ext cx="4781550" cy="3586163"/>
          </a:xfrm>
          <a:ln/>
        </p:spPr>
      </p:sp>
      <p:sp>
        <p:nvSpPr>
          <p:cNvPr id="1130499" name="Rectangle 3"/>
          <p:cNvSpPr>
            <a:spLocks noGrp="1" noChangeArrowheads="1"/>
          </p:cNvSpPr>
          <p:nvPr>
            <p:ph type="body" idx="1"/>
          </p:nvPr>
        </p:nvSpPr>
        <p:spPr>
          <a:xfrm>
            <a:off x="974725" y="4560888"/>
            <a:ext cx="5365750" cy="4319587"/>
          </a:xfrm>
          <a:ln>
            <a:headEnd/>
            <a:tailEnd/>
          </a:ln>
        </p:spPr>
        <p:txBody>
          <a:bodyPr/>
          <a:lstStyle/>
          <a:p>
            <a:r>
              <a:rPr lang="en-US"/>
              <a:t>Generated keys. Creating an order for a new customer requires generating a CustomerID key that is used in the Customer table and must be stored so it can be used in the Order table.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DAD91192-7A20-4083-8405-C37CA29A91F6}" type="slidenum">
              <a:rPr lang="en-US"/>
              <a:pPr/>
              <a:t>8</a:t>
            </a:fld>
            <a:endParaRPr lang="en-US"/>
          </a:p>
        </p:txBody>
      </p:sp>
      <p:sp>
        <p:nvSpPr>
          <p:cNvPr id="1132546" name="Rectangle 2"/>
          <p:cNvSpPr>
            <a:spLocks noGrp="1" noRot="1" noChangeAspect="1" noChangeArrowheads="1" noTextEdit="1"/>
          </p:cNvSpPr>
          <p:nvPr>
            <p:ph type="sldImg"/>
          </p:nvPr>
        </p:nvSpPr>
        <p:spPr>
          <a:xfrm>
            <a:off x="1266825" y="727075"/>
            <a:ext cx="4781550" cy="3586163"/>
          </a:xfrm>
          <a:ln/>
        </p:spPr>
      </p:sp>
      <p:sp>
        <p:nvSpPr>
          <p:cNvPr id="1132547"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106C251D-8D63-407E-AD77-26CEA49CE601}" type="slidenum">
              <a:rPr lang="en-US"/>
              <a:pPr/>
              <a:t>9</a:t>
            </a:fld>
            <a:endParaRPr lang="en-US"/>
          </a:p>
        </p:txBody>
      </p:sp>
      <p:sp>
        <p:nvSpPr>
          <p:cNvPr id="1134594" name="Rectangle 2"/>
          <p:cNvSpPr>
            <a:spLocks noGrp="1" noRot="1" noChangeAspect="1" noChangeArrowheads="1" noTextEdit="1"/>
          </p:cNvSpPr>
          <p:nvPr>
            <p:ph type="sldImg"/>
          </p:nvPr>
        </p:nvSpPr>
        <p:spPr>
          <a:xfrm>
            <a:off x="1266825" y="727075"/>
            <a:ext cx="4781550" cy="3586163"/>
          </a:xfrm>
          <a:ln/>
        </p:spPr>
      </p:sp>
      <p:sp>
        <p:nvSpPr>
          <p:cNvPr id="1134595" name="Rectangle 3"/>
          <p:cNvSpPr>
            <a:spLocks noGrp="1" noChangeArrowheads="1"/>
          </p:cNvSpPr>
          <p:nvPr>
            <p:ph type="body" idx="1"/>
          </p:nvPr>
        </p:nvSpPr>
        <p:spPr>
          <a:xfrm>
            <a:off x="974725" y="4560888"/>
            <a:ext cx="5365750" cy="4319587"/>
          </a:xfrm>
          <a:ln>
            <a:headEnd/>
            <a:tailEnd/>
          </a:ln>
        </p:spPr>
        <p:txBody>
          <a:bodyPr/>
          <a:lstStyle/>
          <a:p>
            <a:r>
              <a:rPr lang="en-US"/>
              <a:t>Auto-generated keys. The process seems relatively easy when the DBMS automatically generates keys. However, what happens at step 2 if two transactions generate a new key value on the same table at almost the same time?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2700" y="152400"/>
            <a:ext cx="1790700" cy="6172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90600" y="152400"/>
            <a:ext cx="5219700"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1143000"/>
          </a:xfrm>
        </p:spPr>
        <p:txBody>
          <a:bodyPr/>
          <a:lstStyle/>
          <a:p>
            <a:r>
              <a:rPr lang="en-US"/>
              <a:t>Click to edit Master title style</a:t>
            </a:r>
          </a:p>
        </p:txBody>
      </p:sp>
      <p:sp>
        <p:nvSpPr>
          <p:cNvPr id="3" name="Table Placeholder 2"/>
          <p:cNvSpPr>
            <a:spLocks noGrp="1"/>
          </p:cNvSpPr>
          <p:nvPr>
            <p:ph type="tbl" idx="1"/>
          </p:nvPr>
        </p:nvSpPr>
        <p:spPr>
          <a:xfrm>
            <a:off x="990600" y="1676400"/>
            <a:ext cx="7162800" cy="4648200"/>
          </a:xfrm>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90600" y="1676400"/>
            <a:ext cx="3505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76400"/>
            <a:ext cx="3505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AFD00"/>
        </a:solidFill>
        <a:effectLst/>
      </p:bgPr>
    </p:bg>
    <p:spTree>
      <p:nvGrpSpPr>
        <p:cNvPr id="1" name=""/>
        <p:cNvGrpSpPr/>
        <p:nvPr/>
      </p:nvGrpSpPr>
      <p:grpSpPr>
        <a:xfrm>
          <a:off x="0" y="0"/>
          <a:ext cx="0" cy="0"/>
          <a:chOff x="0" y="0"/>
          <a:chExt cx="0" cy="0"/>
        </a:xfrm>
      </p:grpSpPr>
      <p:sp>
        <p:nvSpPr>
          <p:cNvPr id="889858" name="Rectangle 2"/>
          <p:cNvSpPr>
            <a:spLocks noGrp="1" noChangeArrowheads="1"/>
          </p:cNvSpPr>
          <p:nvPr>
            <p:ph type="title"/>
          </p:nvPr>
        </p:nvSpPr>
        <p:spPr bwMode="auto">
          <a:xfrm>
            <a:off x="990600" y="152400"/>
            <a:ext cx="7162800" cy="1143000"/>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en-US"/>
              <a:t>SLIDE TITLE</a:t>
            </a:r>
          </a:p>
        </p:txBody>
      </p:sp>
      <p:sp>
        <p:nvSpPr>
          <p:cNvPr id="889859" name="Rectangle 3"/>
          <p:cNvSpPr>
            <a:spLocks noGrp="1" noChangeArrowheads="1"/>
          </p:cNvSpPr>
          <p:nvPr>
            <p:ph type="body" idx="1"/>
          </p:nvPr>
        </p:nvSpPr>
        <p:spPr bwMode="auto">
          <a:xfrm>
            <a:off x="990600" y="1676400"/>
            <a:ext cx="7162800" cy="46482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t>Body Text</a:t>
            </a:r>
          </a:p>
          <a:p>
            <a:pPr lvl="1"/>
            <a:r>
              <a:rPr lang="en-US"/>
              <a:t>Second Level</a:t>
            </a:r>
          </a:p>
          <a:p>
            <a:pPr lvl="2"/>
            <a:r>
              <a:rPr lang="en-US"/>
              <a:t>Third Level</a:t>
            </a:r>
          </a:p>
          <a:p>
            <a:pPr lvl="3"/>
            <a:r>
              <a:rPr lang="en-US"/>
              <a:t>Fourth Level</a:t>
            </a:r>
          </a:p>
          <a:p>
            <a:pPr lvl="4"/>
            <a:r>
              <a:rPr lang="en-US"/>
              <a:t>Fifth Level</a:t>
            </a:r>
          </a:p>
        </p:txBody>
      </p:sp>
      <p:sp>
        <p:nvSpPr>
          <p:cNvPr id="889860" name="Rectangle 4"/>
          <p:cNvSpPr>
            <a:spLocks noChangeArrowheads="1"/>
          </p:cNvSpPr>
          <p:nvPr/>
        </p:nvSpPr>
        <p:spPr bwMode="auto">
          <a:xfrm>
            <a:off x="0" y="6494463"/>
            <a:ext cx="464872" cy="366767"/>
          </a:xfrm>
          <a:prstGeom prst="rect">
            <a:avLst/>
          </a:prstGeom>
          <a:noFill/>
          <a:ln w="12700">
            <a:noFill/>
            <a:miter lim="800000"/>
            <a:headEnd/>
            <a:tailEnd/>
          </a:ln>
          <a:effectLst/>
        </p:spPr>
        <p:txBody>
          <a:bodyPr wrap="none" lIns="90488" tIns="44450" rIns="90488" bIns="44450">
            <a:spAutoFit/>
          </a:bodyPr>
          <a:lstStyle/>
          <a:p>
            <a:pPr algn="l"/>
            <a:fld id="{9AD5CB5B-DDF4-4825-A280-FE8771B13C49}" type="slidenum">
              <a:rPr lang="en-US" sz="1800" smtClean="0"/>
              <a:pPr algn="l"/>
              <a:t>‹#›</a:t>
            </a:fld>
            <a:endParaRPr lang="en-US" sz="1800" dirty="0"/>
          </a:p>
        </p:txBody>
      </p:sp>
      <p:sp>
        <p:nvSpPr>
          <p:cNvPr id="889861" name="Text Box 5"/>
          <p:cNvSpPr txBox="1">
            <a:spLocks noChangeArrowheads="1"/>
          </p:cNvSpPr>
          <p:nvPr/>
        </p:nvSpPr>
        <p:spPr bwMode="auto">
          <a:xfrm>
            <a:off x="8839200" y="152400"/>
            <a:ext cx="184150" cy="457200"/>
          </a:xfrm>
          <a:prstGeom prst="rect">
            <a:avLst/>
          </a:prstGeom>
          <a:noFill/>
          <a:ln w="12700">
            <a:noFill/>
            <a:miter lim="800000"/>
            <a:headEnd type="none" w="sm" len="sm"/>
            <a:tailEnd type="none" w="sm" len="sm"/>
          </a:ln>
          <a:effectLst/>
        </p:spPr>
        <p:txBody>
          <a:bodyPr wrap="none">
            <a:spAutoFit/>
          </a:bodyPr>
          <a:lstStyle/>
          <a:p>
            <a:pPr algn="l"/>
            <a:endParaRPr lang="en-US" sz="2400" b="0">
              <a:latin typeface="Times New Roman" pitchFamily="18" charset="0"/>
            </a:endParaRPr>
          </a:p>
        </p:txBody>
      </p:sp>
      <p:sp>
        <p:nvSpPr>
          <p:cNvPr id="889863" name="Text Box 7"/>
          <p:cNvSpPr txBox="1">
            <a:spLocks noChangeArrowheads="1"/>
          </p:cNvSpPr>
          <p:nvPr/>
        </p:nvSpPr>
        <p:spPr bwMode="auto">
          <a:xfrm>
            <a:off x="2667000" y="6629400"/>
            <a:ext cx="3861955" cy="215444"/>
          </a:xfrm>
          <a:prstGeom prst="rect">
            <a:avLst/>
          </a:prstGeom>
          <a:noFill/>
          <a:ln w="12700">
            <a:noFill/>
            <a:miter lim="800000"/>
            <a:headEnd type="none" w="sm" len="sm"/>
            <a:tailEnd type="none" w="sm" len="sm"/>
          </a:ln>
          <a:effectLst/>
        </p:spPr>
        <p:txBody>
          <a:bodyPr wrap="none">
            <a:spAutoFit/>
          </a:bodyPr>
          <a:lstStyle/>
          <a:p>
            <a:pPr algn="l"/>
            <a:r>
              <a:rPr lang="en-US" sz="800" b="0" i="1" dirty="0"/>
              <a:t>Copyright © 2010 Jerry Post with additions by M. E. Kabay.  All rights reserved.</a:t>
            </a:r>
          </a:p>
        </p:txBody>
      </p:sp>
      <p:pic>
        <p:nvPicPr>
          <p:cNvPr id="889866" name="Picture 10" descr="NWU_2c_stacked_logo"/>
          <p:cNvPicPr>
            <a:picLocks noChangeAspect="1" noChangeArrowheads="1"/>
          </p:cNvPicPr>
          <p:nvPr/>
        </p:nvPicPr>
        <p:blipFill>
          <a:blip r:embed="rId14" cstate="print"/>
          <a:srcRect/>
          <a:stretch>
            <a:fillRect/>
          </a:stretch>
        </p:blipFill>
        <p:spPr bwMode="auto">
          <a:xfrm>
            <a:off x="7696200" y="0"/>
            <a:ext cx="1447800" cy="1265238"/>
          </a:xfrm>
          <a:prstGeom prst="rect">
            <a:avLst/>
          </a:prstGeom>
          <a:noFill/>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l" defTabSz="917575" rtl="0" eaLnBrk="0" fontAlgn="base" hangingPunct="0">
        <a:lnSpc>
          <a:spcPct val="90000"/>
        </a:lnSpc>
        <a:spcBef>
          <a:spcPct val="0"/>
        </a:spcBef>
        <a:spcAft>
          <a:spcPct val="0"/>
        </a:spcAft>
        <a:defRPr sz="3600" b="1">
          <a:solidFill>
            <a:srgbClr val="800000"/>
          </a:solidFill>
          <a:latin typeface="+mj-lt"/>
          <a:ea typeface="+mj-ea"/>
          <a:cs typeface="+mj-cs"/>
        </a:defRPr>
      </a:lvl1pPr>
      <a:lvl2pPr algn="l" defTabSz="917575" rtl="0" eaLnBrk="0" fontAlgn="base" hangingPunct="0">
        <a:lnSpc>
          <a:spcPct val="90000"/>
        </a:lnSpc>
        <a:spcBef>
          <a:spcPct val="0"/>
        </a:spcBef>
        <a:spcAft>
          <a:spcPct val="0"/>
        </a:spcAft>
        <a:defRPr sz="3600" b="1">
          <a:solidFill>
            <a:srgbClr val="800000"/>
          </a:solidFill>
          <a:latin typeface="Bookman Old Style" pitchFamily="18" charset="0"/>
        </a:defRPr>
      </a:lvl2pPr>
      <a:lvl3pPr algn="l" defTabSz="917575" rtl="0" eaLnBrk="0" fontAlgn="base" hangingPunct="0">
        <a:lnSpc>
          <a:spcPct val="90000"/>
        </a:lnSpc>
        <a:spcBef>
          <a:spcPct val="0"/>
        </a:spcBef>
        <a:spcAft>
          <a:spcPct val="0"/>
        </a:spcAft>
        <a:defRPr sz="3600" b="1">
          <a:solidFill>
            <a:srgbClr val="800000"/>
          </a:solidFill>
          <a:latin typeface="Bookman Old Style" pitchFamily="18" charset="0"/>
        </a:defRPr>
      </a:lvl3pPr>
      <a:lvl4pPr algn="l" defTabSz="917575" rtl="0" eaLnBrk="0" fontAlgn="base" hangingPunct="0">
        <a:lnSpc>
          <a:spcPct val="90000"/>
        </a:lnSpc>
        <a:spcBef>
          <a:spcPct val="0"/>
        </a:spcBef>
        <a:spcAft>
          <a:spcPct val="0"/>
        </a:spcAft>
        <a:defRPr sz="3600" b="1">
          <a:solidFill>
            <a:srgbClr val="800000"/>
          </a:solidFill>
          <a:latin typeface="Bookman Old Style" pitchFamily="18" charset="0"/>
        </a:defRPr>
      </a:lvl4pPr>
      <a:lvl5pPr algn="l" defTabSz="917575" rtl="0" eaLnBrk="0" fontAlgn="base" hangingPunct="0">
        <a:lnSpc>
          <a:spcPct val="90000"/>
        </a:lnSpc>
        <a:spcBef>
          <a:spcPct val="0"/>
        </a:spcBef>
        <a:spcAft>
          <a:spcPct val="0"/>
        </a:spcAft>
        <a:defRPr sz="3600" b="1">
          <a:solidFill>
            <a:srgbClr val="800000"/>
          </a:solidFill>
          <a:latin typeface="Bookman Old Style" pitchFamily="18" charset="0"/>
        </a:defRPr>
      </a:lvl5pPr>
      <a:lvl6pPr marL="457200" algn="l" defTabSz="917575" rtl="0" eaLnBrk="0" fontAlgn="base" hangingPunct="0">
        <a:lnSpc>
          <a:spcPct val="90000"/>
        </a:lnSpc>
        <a:spcBef>
          <a:spcPct val="0"/>
        </a:spcBef>
        <a:spcAft>
          <a:spcPct val="0"/>
        </a:spcAft>
        <a:defRPr sz="3600" b="1">
          <a:solidFill>
            <a:srgbClr val="800000"/>
          </a:solidFill>
          <a:latin typeface="Bookman Old Style" pitchFamily="18" charset="0"/>
        </a:defRPr>
      </a:lvl6pPr>
      <a:lvl7pPr marL="914400" algn="l" defTabSz="917575" rtl="0" eaLnBrk="0" fontAlgn="base" hangingPunct="0">
        <a:lnSpc>
          <a:spcPct val="90000"/>
        </a:lnSpc>
        <a:spcBef>
          <a:spcPct val="0"/>
        </a:spcBef>
        <a:spcAft>
          <a:spcPct val="0"/>
        </a:spcAft>
        <a:defRPr sz="3600" b="1">
          <a:solidFill>
            <a:srgbClr val="800000"/>
          </a:solidFill>
          <a:latin typeface="Bookman Old Style" pitchFamily="18" charset="0"/>
        </a:defRPr>
      </a:lvl7pPr>
      <a:lvl8pPr marL="1371600" algn="l" defTabSz="917575" rtl="0" eaLnBrk="0" fontAlgn="base" hangingPunct="0">
        <a:lnSpc>
          <a:spcPct val="90000"/>
        </a:lnSpc>
        <a:spcBef>
          <a:spcPct val="0"/>
        </a:spcBef>
        <a:spcAft>
          <a:spcPct val="0"/>
        </a:spcAft>
        <a:defRPr sz="3600" b="1">
          <a:solidFill>
            <a:srgbClr val="800000"/>
          </a:solidFill>
          <a:latin typeface="Bookman Old Style" pitchFamily="18" charset="0"/>
        </a:defRPr>
      </a:lvl8pPr>
      <a:lvl9pPr marL="1828800" algn="l" defTabSz="917575" rtl="0" eaLnBrk="0" fontAlgn="base" hangingPunct="0">
        <a:lnSpc>
          <a:spcPct val="90000"/>
        </a:lnSpc>
        <a:spcBef>
          <a:spcPct val="0"/>
        </a:spcBef>
        <a:spcAft>
          <a:spcPct val="0"/>
        </a:spcAft>
        <a:defRPr sz="3600" b="1">
          <a:solidFill>
            <a:srgbClr val="800000"/>
          </a:solidFill>
          <a:latin typeface="Bookman Old Style" pitchFamily="18" charset="0"/>
        </a:defRPr>
      </a:lvl9pPr>
    </p:titleStyle>
    <p:bodyStyle>
      <a:lvl1pPr marL="285750" indent="-285750" algn="l" rtl="0" eaLnBrk="0" fontAlgn="base" hangingPunct="0">
        <a:lnSpc>
          <a:spcPct val="90000"/>
        </a:lnSpc>
        <a:spcBef>
          <a:spcPct val="30000"/>
        </a:spcBef>
        <a:spcAft>
          <a:spcPct val="0"/>
        </a:spcAft>
        <a:buClr>
          <a:schemeClr val="tx1"/>
        </a:buClr>
        <a:buFont typeface="Wingdings" pitchFamily="2" charset="2"/>
        <a:buChar char="Ø"/>
        <a:defRPr sz="2400" b="1">
          <a:solidFill>
            <a:schemeClr val="tx1"/>
          </a:solidFill>
          <a:latin typeface="+mn-lt"/>
          <a:ea typeface="+mn-ea"/>
          <a:cs typeface="+mn-cs"/>
        </a:defRPr>
      </a:lvl1pPr>
      <a:lvl2pPr marL="685800" indent="-228600" algn="l" rtl="0" eaLnBrk="0" fontAlgn="base" hangingPunct="0">
        <a:lnSpc>
          <a:spcPct val="90000"/>
        </a:lnSpc>
        <a:spcBef>
          <a:spcPct val="30000"/>
        </a:spcBef>
        <a:spcAft>
          <a:spcPct val="0"/>
        </a:spcAft>
        <a:buClr>
          <a:schemeClr val="tx1"/>
        </a:buClr>
        <a:buSzPct val="85000"/>
        <a:buFont typeface="Wingdings" pitchFamily="2" charset="2"/>
        <a:buChar char="q"/>
        <a:defRPr sz="2400" b="1">
          <a:solidFill>
            <a:schemeClr val="tx1"/>
          </a:solidFill>
          <a:latin typeface="+mn-lt"/>
        </a:defRPr>
      </a:lvl2pPr>
      <a:lvl3pPr marL="1143000" indent="-228600" algn="l" rtl="0" eaLnBrk="0" fontAlgn="base" hangingPunct="0">
        <a:lnSpc>
          <a:spcPct val="90000"/>
        </a:lnSpc>
        <a:spcBef>
          <a:spcPct val="30000"/>
        </a:spcBef>
        <a:spcAft>
          <a:spcPct val="0"/>
        </a:spcAft>
        <a:buClr>
          <a:schemeClr val="tx1"/>
        </a:buClr>
        <a:buSzPct val="100000"/>
        <a:buFont typeface="Wingdings" pitchFamily="2" charset="2"/>
        <a:buChar char="ü"/>
        <a:defRPr sz="2400" b="1">
          <a:solidFill>
            <a:schemeClr val="tx1"/>
          </a:solidFill>
          <a:latin typeface="+mn-lt"/>
        </a:defRPr>
      </a:lvl3pPr>
      <a:lvl4pPr marL="1543050" indent="-171450" algn="l" rtl="0" eaLnBrk="0" fontAlgn="base" hangingPunct="0">
        <a:lnSpc>
          <a:spcPct val="90000"/>
        </a:lnSpc>
        <a:spcBef>
          <a:spcPct val="30000"/>
        </a:spcBef>
        <a:spcAft>
          <a:spcPct val="0"/>
        </a:spcAft>
        <a:buClr>
          <a:schemeClr val="tx1"/>
        </a:buClr>
        <a:buSzPct val="100000"/>
        <a:buFont typeface="Wingdings" pitchFamily="2" charset="2"/>
        <a:buChar char="§"/>
        <a:defRPr sz="2400" b="1">
          <a:solidFill>
            <a:schemeClr val="tx1"/>
          </a:solidFill>
          <a:latin typeface="+mn-lt"/>
        </a:defRPr>
      </a:lvl4pPr>
      <a:lvl5pPr marL="2000250" indent="-171450" algn="l" rtl="0" eaLnBrk="0" fontAlgn="base" hangingPunct="0">
        <a:lnSpc>
          <a:spcPct val="90000"/>
        </a:lnSpc>
        <a:spcBef>
          <a:spcPct val="30000"/>
        </a:spcBef>
        <a:spcAft>
          <a:spcPct val="0"/>
        </a:spcAft>
        <a:buClr>
          <a:schemeClr val="tx1"/>
        </a:buClr>
        <a:buSzPct val="100000"/>
        <a:buChar char="•"/>
        <a:defRPr sz="2400" b="1">
          <a:solidFill>
            <a:schemeClr val="tx1"/>
          </a:solidFill>
          <a:latin typeface="+mn-lt"/>
        </a:defRPr>
      </a:lvl5pPr>
      <a:lvl6pPr marL="2457450" indent="-171450" algn="l" rtl="0" eaLnBrk="0" fontAlgn="base" hangingPunct="0">
        <a:lnSpc>
          <a:spcPct val="90000"/>
        </a:lnSpc>
        <a:spcBef>
          <a:spcPct val="30000"/>
        </a:spcBef>
        <a:spcAft>
          <a:spcPct val="0"/>
        </a:spcAft>
        <a:buClr>
          <a:schemeClr val="tx1"/>
        </a:buClr>
        <a:buSzPct val="100000"/>
        <a:buChar char="•"/>
        <a:defRPr sz="2400" b="1">
          <a:solidFill>
            <a:schemeClr val="tx1"/>
          </a:solidFill>
          <a:latin typeface="+mn-lt"/>
        </a:defRPr>
      </a:lvl6pPr>
      <a:lvl7pPr marL="2914650" indent="-171450" algn="l" rtl="0" eaLnBrk="0" fontAlgn="base" hangingPunct="0">
        <a:lnSpc>
          <a:spcPct val="90000"/>
        </a:lnSpc>
        <a:spcBef>
          <a:spcPct val="30000"/>
        </a:spcBef>
        <a:spcAft>
          <a:spcPct val="0"/>
        </a:spcAft>
        <a:buClr>
          <a:schemeClr val="tx1"/>
        </a:buClr>
        <a:buSzPct val="100000"/>
        <a:buChar char="•"/>
        <a:defRPr sz="2400" b="1">
          <a:solidFill>
            <a:schemeClr val="tx1"/>
          </a:solidFill>
          <a:latin typeface="+mn-lt"/>
        </a:defRPr>
      </a:lvl7pPr>
      <a:lvl8pPr marL="3371850" indent="-171450" algn="l" rtl="0" eaLnBrk="0" fontAlgn="base" hangingPunct="0">
        <a:lnSpc>
          <a:spcPct val="90000"/>
        </a:lnSpc>
        <a:spcBef>
          <a:spcPct val="30000"/>
        </a:spcBef>
        <a:spcAft>
          <a:spcPct val="0"/>
        </a:spcAft>
        <a:buClr>
          <a:schemeClr val="tx1"/>
        </a:buClr>
        <a:buSzPct val="100000"/>
        <a:buChar char="•"/>
        <a:defRPr sz="2400" b="1">
          <a:solidFill>
            <a:schemeClr val="tx1"/>
          </a:solidFill>
          <a:latin typeface="+mn-lt"/>
        </a:defRPr>
      </a:lvl8pPr>
      <a:lvl9pPr marL="3829050" indent="-171450" algn="l" rtl="0" eaLnBrk="0" fontAlgn="base" hangingPunct="0">
        <a:lnSpc>
          <a:spcPct val="90000"/>
        </a:lnSpc>
        <a:spcBef>
          <a:spcPct val="30000"/>
        </a:spcBef>
        <a:spcAft>
          <a:spcPct val="0"/>
        </a:spcAft>
        <a:buClr>
          <a:schemeClr val="tx1"/>
        </a:buClr>
        <a:buSzPct val="100000"/>
        <a:buChar char="•"/>
        <a:defRPr sz="24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kabay@norwich.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0" y="609600"/>
            <a:ext cx="9144000" cy="2819400"/>
          </a:xfrm>
        </p:spPr>
        <p:txBody>
          <a:bodyPr/>
          <a:lstStyle/>
          <a:p>
            <a:pPr algn="ctr"/>
            <a:r>
              <a:rPr lang="en-US" sz="6000"/>
              <a:t>DB Integrity &amp; Transactions</a:t>
            </a:r>
            <a:br>
              <a:rPr lang="en-US" sz="6000"/>
            </a:br>
            <a:r>
              <a:rPr lang="en-US" sz="6000"/>
              <a:t>Part 2</a:t>
            </a:r>
          </a:p>
        </p:txBody>
      </p:sp>
      <p:sp>
        <p:nvSpPr>
          <p:cNvPr id="6149" name="Rectangle 5"/>
          <p:cNvSpPr>
            <a:spLocks noGrp="1" noChangeArrowheads="1"/>
          </p:cNvSpPr>
          <p:nvPr>
            <p:ph type="body" idx="1"/>
          </p:nvPr>
        </p:nvSpPr>
        <p:spPr>
          <a:xfrm>
            <a:off x="0" y="3429000"/>
            <a:ext cx="9144000" cy="3048000"/>
          </a:xfrm>
        </p:spPr>
        <p:txBody>
          <a:bodyPr/>
          <a:lstStyle/>
          <a:p>
            <a:pPr algn="ctr">
              <a:buFont typeface="Wingdings" pitchFamily="2" charset="2"/>
              <a:buNone/>
            </a:pPr>
            <a:r>
              <a:rPr lang="en-US" sz="4000" dirty="0"/>
              <a:t>IS240 – DBMS</a:t>
            </a:r>
          </a:p>
          <a:p>
            <a:pPr algn="ctr">
              <a:buFont typeface="Wingdings" pitchFamily="2" charset="2"/>
              <a:buNone/>
            </a:pPr>
            <a:r>
              <a:rPr lang="en-US" sz="3600" dirty="0"/>
              <a:t>Lecture #12 – 2010-04-12</a:t>
            </a:r>
          </a:p>
          <a:p>
            <a:pPr algn="ctr">
              <a:buFont typeface="Wingdings" pitchFamily="2" charset="2"/>
              <a:buNone/>
            </a:pPr>
            <a:r>
              <a:rPr lang="en-US" dirty="0"/>
              <a:t>M. E. Kabay, PhD, CISSP-ISSMP</a:t>
            </a:r>
          </a:p>
          <a:p>
            <a:pPr algn="ctr">
              <a:buFont typeface="Wingdings" pitchFamily="2" charset="2"/>
              <a:buNone/>
            </a:pPr>
            <a:r>
              <a:rPr lang="en-US" sz="2000" dirty="0"/>
              <a:t>Assoc. Prof. Information Assurance</a:t>
            </a:r>
            <a:br>
              <a:rPr lang="en-US" sz="2000" dirty="0"/>
            </a:br>
            <a:r>
              <a:rPr lang="en-US" sz="2000" dirty="0"/>
              <a:t>School of Business &amp; Cyber Studies, Norwich University </a:t>
            </a:r>
          </a:p>
          <a:p>
            <a:pPr algn="ctr">
              <a:buFont typeface="Wingdings" pitchFamily="2" charset="2"/>
              <a:buNone/>
            </a:pPr>
            <a:r>
              <a:rPr lang="en-US" sz="2000" dirty="0">
                <a:hlinkClick r:id="rId3"/>
              </a:rPr>
              <a:t>mailto:mkabay@norwich.edu</a:t>
            </a:r>
            <a:r>
              <a:rPr lang="en-US" sz="2000" dirty="0"/>
              <a:t>                                  V: 802.479.7937</a:t>
            </a:r>
          </a:p>
          <a:p>
            <a:pPr algn="ctr">
              <a:buFont typeface="Wingdings" pitchFamily="2" charset="2"/>
              <a:buNone/>
            </a:pPr>
            <a:endParaRPr lang="en-US" sz="2000" dirty="0"/>
          </a:p>
        </p:txBody>
      </p:sp>
    </p:spTree>
  </p:cSld>
  <p:clrMapOvr>
    <a:masterClrMapping/>
  </p:clrMapOvr>
  <p:transition>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5618" name="Rectangle 2"/>
          <p:cNvSpPr>
            <a:spLocks noGrp="1" noChangeArrowheads="1"/>
          </p:cNvSpPr>
          <p:nvPr>
            <p:ph type="title"/>
          </p:nvPr>
        </p:nvSpPr>
        <p:spPr/>
        <p:txBody>
          <a:bodyPr/>
          <a:lstStyle/>
          <a:p>
            <a:pPr defTabSz="914400"/>
            <a:r>
              <a:rPr lang="en-US"/>
              <a:t>Key-Generation Routine</a:t>
            </a:r>
          </a:p>
        </p:txBody>
      </p:sp>
      <p:sp>
        <p:nvSpPr>
          <p:cNvPr id="1135621" name="Rectangle 5"/>
          <p:cNvSpPr>
            <a:spLocks noGrp="1" noChangeArrowheads="1"/>
          </p:cNvSpPr>
          <p:nvPr>
            <p:ph type="body" idx="1"/>
          </p:nvPr>
        </p:nvSpPr>
        <p:spPr/>
        <p:txBody>
          <a:bodyPr/>
          <a:lstStyle/>
          <a:p>
            <a:pPr marL="457200" indent="-457200">
              <a:lnSpc>
                <a:spcPct val="80000"/>
              </a:lnSpc>
            </a:pPr>
            <a:r>
              <a:rPr lang="en-US"/>
              <a:t>Create an order for a new customer:</a:t>
            </a:r>
          </a:p>
          <a:p>
            <a:pPr marL="914400" lvl="1" indent="-457200">
              <a:lnSpc>
                <a:spcPct val="80000"/>
              </a:lnSpc>
            </a:pPr>
            <a:r>
              <a:rPr lang="en-US"/>
              <a:t>Generate a key for CustomerID</a:t>
            </a:r>
          </a:p>
          <a:p>
            <a:pPr marL="914400" lvl="1" indent="-457200">
              <a:lnSpc>
                <a:spcPct val="80000"/>
              </a:lnSpc>
            </a:pPr>
            <a:r>
              <a:rPr lang="en-US"/>
              <a:t>INSERT row into Customer</a:t>
            </a:r>
          </a:p>
          <a:p>
            <a:pPr marL="914400" lvl="1" indent="-457200">
              <a:lnSpc>
                <a:spcPct val="80000"/>
              </a:lnSpc>
            </a:pPr>
            <a:r>
              <a:rPr lang="en-US"/>
              <a:t>Generate a key for OrderID</a:t>
            </a:r>
          </a:p>
          <a:p>
            <a:pPr marL="914400" lvl="1" indent="-457200">
              <a:lnSpc>
                <a:spcPct val="80000"/>
              </a:lnSpc>
            </a:pPr>
            <a:r>
              <a:rPr lang="en-US"/>
              <a:t>INSERT row into Order</a:t>
            </a:r>
          </a:p>
          <a:p>
            <a:pPr marL="457200" indent="-457200">
              <a:lnSpc>
                <a:spcPct val="80000"/>
              </a:lnSpc>
            </a:pPr>
            <a:r>
              <a:rPr lang="en-US">
                <a:solidFill>
                  <a:schemeClr val="tx2"/>
                </a:solidFill>
              </a:rPr>
              <a:t>This method ensures that unique keys are generated</a:t>
            </a:r>
          </a:p>
          <a:p>
            <a:pPr marL="914400" lvl="1" indent="-457200">
              <a:lnSpc>
                <a:spcPct val="80000"/>
              </a:lnSpc>
            </a:pPr>
            <a:r>
              <a:rPr lang="en-US">
                <a:solidFill>
                  <a:schemeClr val="tx2"/>
                </a:solidFill>
              </a:rPr>
              <a:t>You can use the keys in multiple tables because you know the value</a:t>
            </a:r>
          </a:p>
          <a:p>
            <a:pPr marL="914400" lvl="1" indent="-457200">
              <a:lnSpc>
                <a:spcPct val="80000"/>
              </a:lnSpc>
            </a:pPr>
            <a:r>
              <a:rPr lang="en-US">
                <a:solidFill>
                  <a:schemeClr val="tx2"/>
                </a:solidFill>
              </a:rPr>
              <a:t>But none of it is automatic</a:t>
            </a:r>
          </a:p>
          <a:p>
            <a:pPr marL="914400" lvl="1" indent="-457200">
              <a:lnSpc>
                <a:spcPct val="80000"/>
              </a:lnSpc>
            </a:pPr>
            <a:r>
              <a:rPr lang="en-US">
                <a:solidFill>
                  <a:schemeClr val="tx2"/>
                </a:solidFill>
              </a:rPr>
              <a:t>Always requires procedures and sometimes data triggers</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4530" name="Rectangle 2"/>
          <p:cNvSpPr>
            <a:spLocks noGrp="1" noChangeArrowheads="1"/>
          </p:cNvSpPr>
          <p:nvPr>
            <p:ph type="title"/>
          </p:nvPr>
        </p:nvSpPr>
        <p:spPr/>
        <p:txBody>
          <a:bodyPr/>
          <a:lstStyle/>
          <a:p>
            <a:r>
              <a:rPr lang="en-US"/>
              <a:t>Topics</a:t>
            </a:r>
          </a:p>
        </p:txBody>
      </p:sp>
      <p:sp>
        <p:nvSpPr>
          <p:cNvPr id="1174531" name="Rectangle 3"/>
          <p:cNvSpPr>
            <a:spLocks noGrp="1" noChangeArrowheads="1"/>
          </p:cNvSpPr>
          <p:nvPr>
            <p:ph type="body" idx="1"/>
          </p:nvPr>
        </p:nvSpPr>
        <p:spPr/>
        <p:txBody>
          <a:bodyPr/>
          <a:lstStyle/>
          <a:p>
            <a:r>
              <a:rPr lang="en-US">
                <a:solidFill>
                  <a:schemeClr val="bg2"/>
                </a:solidFill>
              </a:rPr>
              <a:t>ACID Transactions</a:t>
            </a:r>
          </a:p>
          <a:p>
            <a:r>
              <a:rPr lang="en-US">
                <a:solidFill>
                  <a:schemeClr val="bg2"/>
                </a:solidFill>
              </a:rPr>
              <a:t>SQL 99/2003 Isolation Levels</a:t>
            </a:r>
          </a:p>
          <a:p>
            <a:r>
              <a:rPr lang="en-US">
                <a:solidFill>
                  <a:schemeClr val="bg2"/>
                </a:solidFill>
              </a:rPr>
              <a:t>Phantom Rows</a:t>
            </a:r>
          </a:p>
          <a:p>
            <a:r>
              <a:rPr lang="en-US">
                <a:solidFill>
                  <a:schemeClr val="bg2"/>
                </a:solidFill>
              </a:rPr>
              <a:t>Generated Keys</a:t>
            </a:r>
          </a:p>
          <a:p>
            <a:r>
              <a:rPr lang="en-US"/>
              <a:t>Database Cursors</a:t>
            </a:r>
          </a:p>
          <a:p>
            <a:r>
              <a:rPr lang="en-US">
                <a:solidFill>
                  <a:schemeClr val="bg2"/>
                </a:solidFill>
              </a:rPr>
              <a:t>Sally’s Pet Store Inventory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7667" name="Rectangle 3"/>
          <p:cNvSpPr>
            <a:spLocks noGrp="1" noChangeArrowheads="1"/>
          </p:cNvSpPr>
          <p:nvPr>
            <p:ph type="body" idx="1"/>
          </p:nvPr>
        </p:nvSpPr>
        <p:spPr>
          <a:xfrm>
            <a:off x="990600" y="1676400"/>
            <a:ext cx="7162800" cy="4876800"/>
          </a:xfrm>
        </p:spPr>
        <p:txBody>
          <a:bodyPr/>
          <a:lstStyle/>
          <a:p>
            <a:pPr marL="342900" indent="-342900"/>
            <a:r>
              <a:rPr lang="en-US" sz="2800"/>
              <a:t>Purpose</a:t>
            </a:r>
          </a:p>
          <a:p>
            <a:pPr marL="742950" lvl="1" indent="-285750"/>
            <a:r>
              <a:rPr lang="en-US" sz="2800"/>
              <a:t>Track through table or </a:t>
            </a:r>
            <a:br>
              <a:rPr lang="en-US" sz="2800"/>
            </a:br>
            <a:r>
              <a:rPr lang="en-US" sz="2800"/>
              <a:t>query one row at a time.</a:t>
            </a:r>
          </a:p>
          <a:p>
            <a:pPr marL="742950" lvl="1" indent="-285750"/>
            <a:r>
              <a:rPr lang="en-US" sz="2800"/>
              <a:t>Data cursor is a pointer to active row.</a:t>
            </a:r>
          </a:p>
          <a:p>
            <a:pPr marL="342900" indent="-342900"/>
            <a:r>
              <a:rPr lang="en-US" sz="2800"/>
              <a:t>Why?</a:t>
            </a:r>
          </a:p>
          <a:p>
            <a:pPr marL="742950" lvl="1" indent="-285750"/>
            <a:r>
              <a:rPr lang="en-US" sz="2800"/>
              <a:t>Performance.</a:t>
            </a:r>
          </a:p>
          <a:p>
            <a:pPr marL="742950" lvl="1" indent="-285750"/>
            <a:r>
              <a:rPr lang="en-US" sz="2800"/>
              <a:t>SQL cannot do everything.</a:t>
            </a:r>
          </a:p>
          <a:p>
            <a:pPr lvl="2"/>
            <a:r>
              <a:rPr lang="en-US" sz="2800"/>
              <a:t>Complex calculations.</a:t>
            </a:r>
          </a:p>
          <a:p>
            <a:pPr lvl="2"/>
            <a:r>
              <a:rPr lang="en-US" sz="2800"/>
              <a:t>Compare multiple rows.</a:t>
            </a:r>
          </a:p>
        </p:txBody>
      </p:sp>
      <p:sp>
        <p:nvSpPr>
          <p:cNvPr id="1137666" name="Rectangle 2"/>
          <p:cNvSpPr>
            <a:spLocks noGrp="1" noChangeArrowheads="1"/>
          </p:cNvSpPr>
          <p:nvPr>
            <p:ph type="title"/>
          </p:nvPr>
        </p:nvSpPr>
        <p:spPr/>
        <p:txBody>
          <a:bodyPr/>
          <a:lstStyle/>
          <a:p>
            <a:pPr defTabSz="914400"/>
            <a:r>
              <a:rPr lang="en-US"/>
              <a:t>Database Cursors</a:t>
            </a:r>
          </a:p>
        </p:txBody>
      </p:sp>
      <p:sp>
        <p:nvSpPr>
          <p:cNvPr id="1137668" name="Text Box 4"/>
          <p:cNvSpPr txBox="1">
            <a:spLocks noChangeArrowheads="1"/>
          </p:cNvSpPr>
          <p:nvPr/>
        </p:nvSpPr>
        <p:spPr bwMode="auto">
          <a:xfrm>
            <a:off x="6781800" y="1447800"/>
            <a:ext cx="2057400" cy="1477963"/>
          </a:xfrm>
          <a:prstGeom prst="rect">
            <a:avLst/>
          </a:prstGeom>
          <a:solidFill>
            <a:srgbClr val="FFCC66"/>
          </a:solidFill>
          <a:ln w="12700">
            <a:solidFill>
              <a:schemeClr val="tx2"/>
            </a:solidFill>
            <a:miter lim="800000"/>
            <a:headEnd type="none" w="sm" len="sm"/>
            <a:tailEnd type="none" w="sm" len="sm"/>
          </a:ln>
          <a:effectLst/>
        </p:spPr>
        <p:txBody>
          <a:bodyPr>
            <a:spAutoFit/>
          </a:bodyPr>
          <a:lstStyle/>
          <a:p>
            <a:pPr algn="l"/>
            <a:r>
              <a:rPr lang="en-US" sz="1800" u="sng"/>
              <a:t>Year	Sales</a:t>
            </a:r>
            <a:endParaRPr lang="en-US" sz="1800"/>
          </a:p>
          <a:p>
            <a:pPr algn="l"/>
            <a:r>
              <a:rPr lang="en-US" sz="1800"/>
              <a:t>1998	104,321</a:t>
            </a:r>
          </a:p>
          <a:p>
            <a:pPr algn="l"/>
            <a:r>
              <a:rPr lang="en-US" sz="1800"/>
              <a:t>1999	145,998</a:t>
            </a:r>
          </a:p>
          <a:p>
            <a:pPr algn="l"/>
            <a:r>
              <a:rPr lang="en-US" sz="1800"/>
              <a:t>2000	276,004</a:t>
            </a:r>
          </a:p>
          <a:p>
            <a:pPr algn="l"/>
            <a:r>
              <a:rPr lang="en-US" sz="1800"/>
              <a:t>2001	362,736</a:t>
            </a:r>
          </a:p>
        </p:txBody>
      </p:sp>
      <p:sp>
        <p:nvSpPr>
          <p:cNvPr id="1137669" name="Line 5"/>
          <p:cNvSpPr>
            <a:spLocks noChangeShapeType="1"/>
          </p:cNvSpPr>
          <p:nvPr/>
        </p:nvSpPr>
        <p:spPr bwMode="auto">
          <a:xfrm>
            <a:off x="6324600" y="1905000"/>
            <a:ext cx="457200" cy="0"/>
          </a:xfrm>
          <a:prstGeom prst="line">
            <a:avLst/>
          </a:prstGeom>
          <a:noFill/>
          <a:ln w="57150">
            <a:solidFill>
              <a:schemeClr val="tx1"/>
            </a:solidFill>
            <a:round/>
            <a:headEnd type="none" w="sm" len="sm"/>
            <a:tailEnd type="triangle" w="med" len="med"/>
          </a:ln>
          <a:effectLst/>
        </p:spPr>
        <p:txBody>
          <a:bodyPr wrap="none" anchor="ctr"/>
          <a:lstStyle/>
          <a:p>
            <a:endParaRPr lang="en-US"/>
          </a:p>
        </p:txBody>
      </p:sp>
      <p:sp>
        <p:nvSpPr>
          <p:cNvPr id="1137670" name="Line 6"/>
          <p:cNvSpPr>
            <a:spLocks noChangeShapeType="1"/>
          </p:cNvSpPr>
          <p:nvPr/>
        </p:nvSpPr>
        <p:spPr bwMode="auto">
          <a:xfrm>
            <a:off x="6332538" y="2203450"/>
            <a:ext cx="457200" cy="0"/>
          </a:xfrm>
          <a:prstGeom prst="line">
            <a:avLst/>
          </a:prstGeom>
          <a:noFill/>
          <a:ln w="57150">
            <a:solidFill>
              <a:schemeClr val="tx1"/>
            </a:solidFill>
            <a:round/>
            <a:headEnd type="none" w="sm" len="sm"/>
            <a:tailEnd type="triangle" w="med" len="med"/>
          </a:ln>
          <a:effectLst/>
        </p:spPr>
        <p:txBody>
          <a:bodyPr wrap="none" anchor="ctr"/>
          <a:lstStyle/>
          <a:p>
            <a:endParaRPr lang="en-US"/>
          </a:p>
        </p:txBody>
      </p:sp>
      <p:sp>
        <p:nvSpPr>
          <p:cNvPr id="1137671" name="Line 7"/>
          <p:cNvSpPr>
            <a:spLocks noChangeShapeType="1"/>
          </p:cNvSpPr>
          <p:nvPr/>
        </p:nvSpPr>
        <p:spPr bwMode="auto">
          <a:xfrm>
            <a:off x="6324600" y="2454275"/>
            <a:ext cx="457200" cy="0"/>
          </a:xfrm>
          <a:prstGeom prst="line">
            <a:avLst/>
          </a:prstGeom>
          <a:noFill/>
          <a:ln w="57150">
            <a:solidFill>
              <a:schemeClr val="tx1"/>
            </a:solidFill>
            <a:round/>
            <a:headEnd type="none" w="sm" len="sm"/>
            <a:tailEnd type="triangle" w="med" len="med"/>
          </a:ln>
          <a:effectLst/>
        </p:spPr>
        <p:txBody>
          <a:bodyPr wrap="none" anchor="ctr"/>
          <a:lstStyle/>
          <a:p>
            <a:endParaRPr lang="en-US"/>
          </a:p>
        </p:txBody>
      </p:sp>
      <p:sp>
        <p:nvSpPr>
          <p:cNvPr id="1137672" name="Line 8"/>
          <p:cNvSpPr>
            <a:spLocks noChangeShapeType="1"/>
          </p:cNvSpPr>
          <p:nvPr/>
        </p:nvSpPr>
        <p:spPr bwMode="auto">
          <a:xfrm>
            <a:off x="6315075" y="2732088"/>
            <a:ext cx="457200" cy="0"/>
          </a:xfrm>
          <a:prstGeom prst="line">
            <a:avLst/>
          </a:prstGeom>
          <a:noFill/>
          <a:ln w="57150">
            <a:solidFill>
              <a:schemeClr val="tx1"/>
            </a:solidFill>
            <a:round/>
            <a:headEnd type="none" w="sm" len="sm"/>
            <a:tailEnd type="triangle" w="med" len="me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37669"/>
                                        </p:tgtEl>
                                        <p:attrNameLst>
                                          <p:attrName>style.visibility</p:attrName>
                                        </p:attrNameLst>
                                      </p:cBhvr>
                                      <p:to>
                                        <p:strVal val="visible"/>
                                      </p:to>
                                    </p:set>
                                  </p:childTnLst>
                                  <p:subTnLst>
                                    <p:set>
                                      <p:cBhvr override="childStyle">
                                        <p:cTn dur="1" fill="hold" display="0" masterRel="nextClick" afterEffect="1"/>
                                        <p:tgtEl>
                                          <p:spTgt spid="1137669"/>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37670"/>
                                        </p:tgtEl>
                                        <p:attrNameLst>
                                          <p:attrName>style.visibility</p:attrName>
                                        </p:attrNameLst>
                                      </p:cBhvr>
                                      <p:to>
                                        <p:strVal val="visible"/>
                                      </p:to>
                                    </p:set>
                                  </p:childTnLst>
                                  <p:subTnLst>
                                    <p:set>
                                      <p:cBhvr override="childStyle">
                                        <p:cTn dur="1" fill="hold" display="0" masterRel="nextClick" afterEffect="1"/>
                                        <p:tgtEl>
                                          <p:spTgt spid="1137670"/>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37671"/>
                                        </p:tgtEl>
                                        <p:attrNameLst>
                                          <p:attrName>style.visibility</p:attrName>
                                        </p:attrNameLst>
                                      </p:cBhvr>
                                      <p:to>
                                        <p:strVal val="visible"/>
                                      </p:to>
                                    </p:set>
                                  </p:childTnLst>
                                  <p:subTnLst>
                                    <p:set>
                                      <p:cBhvr override="childStyle">
                                        <p:cTn dur="1" fill="hold" display="0" masterRel="nextClick" afterEffect="1"/>
                                        <p:tgtEl>
                                          <p:spTgt spid="1137671"/>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37672"/>
                                        </p:tgtEl>
                                        <p:attrNameLst>
                                          <p:attrName>style.visibility</p:attrName>
                                        </p:attrNameLst>
                                      </p:cBhvr>
                                      <p:to>
                                        <p:strVal val="visible"/>
                                      </p:to>
                                    </p:set>
                                  </p:childTnLst>
                                  <p:subTnLst>
                                    <p:set>
                                      <p:cBhvr override="childStyle">
                                        <p:cTn dur="1" fill="hold" display="0" masterRel="nextClick" afterEffect="1"/>
                                        <p:tgtEl>
                                          <p:spTgt spid="1137672"/>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7669" grpId="0" animBg="1"/>
      <p:bldP spid="1137670" grpId="0" animBg="1"/>
      <p:bldP spid="1137671" grpId="0" animBg="1"/>
      <p:bldP spid="113767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9714" name="Rectangle 2"/>
          <p:cNvSpPr>
            <a:spLocks noGrp="1" noChangeArrowheads="1"/>
          </p:cNvSpPr>
          <p:nvPr>
            <p:ph type="title"/>
          </p:nvPr>
        </p:nvSpPr>
        <p:spPr/>
        <p:txBody>
          <a:bodyPr/>
          <a:lstStyle/>
          <a:p>
            <a:pPr defTabSz="914400"/>
            <a:r>
              <a:rPr lang="en-US"/>
              <a:t>Database Cursor Program Structure</a:t>
            </a:r>
          </a:p>
        </p:txBody>
      </p:sp>
      <p:sp>
        <p:nvSpPr>
          <p:cNvPr id="1139715" name="Text Box 3"/>
          <p:cNvSpPr txBox="1">
            <a:spLocks noChangeArrowheads="1"/>
          </p:cNvSpPr>
          <p:nvPr/>
        </p:nvSpPr>
        <p:spPr bwMode="auto">
          <a:xfrm>
            <a:off x="1143000" y="1371600"/>
            <a:ext cx="7315200" cy="5035550"/>
          </a:xfrm>
          <a:prstGeom prst="rect">
            <a:avLst/>
          </a:prstGeom>
          <a:noFill/>
          <a:ln w="12700" algn="ctr">
            <a:noFill/>
            <a:miter lim="800000"/>
            <a:headEnd/>
            <a:tailEnd/>
          </a:ln>
          <a:effectLst/>
        </p:spPr>
        <p:txBody>
          <a:bodyPr>
            <a:spAutoFit/>
          </a:bodyPr>
          <a:lstStyle/>
          <a:p>
            <a:pPr algn="l">
              <a:tabLst>
                <a:tab pos="466725" algn="l"/>
                <a:tab pos="914400" algn="l"/>
                <a:tab pos="1381125" algn="l"/>
                <a:tab pos="1774825" algn="l"/>
              </a:tabLst>
            </a:pPr>
            <a:r>
              <a:rPr lang="en-US" sz="1800">
                <a:solidFill>
                  <a:schemeClr val="tx2"/>
                </a:solidFill>
              </a:rPr>
              <a:t>DECLARE cursor1 CURSOR FOR</a:t>
            </a:r>
          </a:p>
          <a:p>
            <a:pPr algn="l">
              <a:tabLst>
                <a:tab pos="466725" algn="l"/>
                <a:tab pos="914400" algn="l"/>
                <a:tab pos="1381125" algn="l"/>
                <a:tab pos="1774825" algn="l"/>
              </a:tabLst>
            </a:pPr>
            <a:r>
              <a:rPr lang="en-US" sz="1800"/>
              <a:t>	SELECT AccountBalance</a:t>
            </a:r>
          </a:p>
          <a:p>
            <a:pPr algn="l">
              <a:tabLst>
                <a:tab pos="466725" algn="l"/>
                <a:tab pos="914400" algn="l"/>
                <a:tab pos="1381125" algn="l"/>
                <a:tab pos="1774825" algn="l"/>
              </a:tabLst>
            </a:pPr>
            <a:r>
              <a:rPr lang="en-US" sz="1800"/>
              <a:t>	FROM Customer;</a:t>
            </a:r>
          </a:p>
          <a:p>
            <a:pPr algn="l">
              <a:tabLst>
                <a:tab pos="466725" algn="l"/>
                <a:tab pos="914400" algn="l"/>
                <a:tab pos="1381125" algn="l"/>
                <a:tab pos="1774825" algn="l"/>
              </a:tabLst>
            </a:pPr>
            <a:r>
              <a:rPr lang="en-US" sz="1800"/>
              <a:t>sumAccount, balance Currency;</a:t>
            </a:r>
          </a:p>
          <a:p>
            <a:pPr algn="l">
              <a:tabLst>
                <a:tab pos="466725" algn="l"/>
                <a:tab pos="914400" algn="l"/>
                <a:tab pos="1381125" algn="l"/>
                <a:tab pos="1774825" algn="l"/>
              </a:tabLst>
            </a:pPr>
            <a:r>
              <a:rPr lang="en-US" sz="1800"/>
              <a:t>SQLSTATE Char(5);</a:t>
            </a:r>
          </a:p>
          <a:p>
            <a:pPr algn="l">
              <a:tabLst>
                <a:tab pos="466725" algn="l"/>
                <a:tab pos="914400" algn="l"/>
                <a:tab pos="1381125" algn="l"/>
                <a:tab pos="1774825" algn="l"/>
              </a:tabLst>
            </a:pPr>
            <a:r>
              <a:rPr lang="en-US" sz="1800"/>
              <a:t>BEGIN</a:t>
            </a:r>
          </a:p>
          <a:p>
            <a:pPr algn="l">
              <a:tabLst>
                <a:tab pos="466725" algn="l"/>
                <a:tab pos="914400" algn="l"/>
                <a:tab pos="1381125" algn="l"/>
                <a:tab pos="1774825" algn="l"/>
              </a:tabLst>
            </a:pPr>
            <a:r>
              <a:rPr lang="en-US" sz="1800"/>
              <a:t>	sumAccount = 0;</a:t>
            </a:r>
          </a:p>
          <a:p>
            <a:pPr algn="l">
              <a:tabLst>
                <a:tab pos="466725" algn="l"/>
                <a:tab pos="914400" algn="l"/>
                <a:tab pos="1381125" algn="l"/>
                <a:tab pos="1774825" algn="l"/>
              </a:tabLst>
            </a:pPr>
            <a:r>
              <a:rPr lang="en-US" sz="1800">
                <a:solidFill>
                  <a:schemeClr val="tx2"/>
                </a:solidFill>
              </a:rPr>
              <a:t>	OPEN cursor1;</a:t>
            </a:r>
          </a:p>
          <a:p>
            <a:pPr algn="l">
              <a:tabLst>
                <a:tab pos="466725" algn="l"/>
                <a:tab pos="914400" algn="l"/>
                <a:tab pos="1381125" algn="l"/>
                <a:tab pos="1774825" algn="l"/>
              </a:tabLst>
            </a:pPr>
            <a:r>
              <a:rPr lang="en-US" sz="1800"/>
              <a:t>	WHILE (SQLSTATE = ‘00000’)</a:t>
            </a:r>
          </a:p>
          <a:p>
            <a:pPr algn="l">
              <a:tabLst>
                <a:tab pos="466725" algn="l"/>
                <a:tab pos="914400" algn="l"/>
                <a:tab pos="1381125" algn="l"/>
                <a:tab pos="1774825" algn="l"/>
              </a:tabLst>
            </a:pPr>
            <a:r>
              <a:rPr lang="en-US" sz="1800"/>
              <a:t>	BEGIN</a:t>
            </a:r>
          </a:p>
          <a:p>
            <a:pPr algn="l">
              <a:tabLst>
                <a:tab pos="466725" algn="l"/>
                <a:tab pos="914400" algn="l"/>
                <a:tab pos="1381125" algn="l"/>
                <a:tab pos="1774825" algn="l"/>
              </a:tabLst>
            </a:pPr>
            <a:r>
              <a:rPr lang="en-US" sz="1800">
                <a:solidFill>
                  <a:schemeClr val="tx2"/>
                </a:solidFill>
              </a:rPr>
              <a:t>		FETCH cursor1 INTO balance;</a:t>
            </a:r>
          </a:p>
          <a:p>
            <a:pPr algn="l">
              <a:tabLst>
                <a:tab pos="466725" algn="l"/>
                <a:tab pos="914400" algn="l"/>
                <a:tab pos="1381125" algn="l"/>
                <a:tab pos="1774825" algn="l"/>
              </a:tabLst>
            </a:pPr>
            <a:r>
              <a:rPr lang="en-US" sz="1800"/>
              <a:t>		IF (SQLSTATE = ‘00000’) THEN</a:t>
            </a:r>
          </a:p>
          <a:p>
            <a:pPr algn="l">
              <a:tabLst>
                <a:tab pos="466725" algn="l"/>
                <a:tab pos="914400" algn="l"/>
                <a:tab pos="1381125" algn="l"/>
                <a:tab pos="1774825" algn="l"/>
              </a:tabLst>
            </a:pPr>
            <a:r>
              <a:rPr lang="en-US" sz="1800"/>
              <a:t>			sumAccount = sumAccount + balance;</a:t>
            </a:r>
          </a:p>
          <a:p>
            <a:pPr algn="l">
              <a:tabLst>
                <a:tab pos="466725" algn="l"/>
                <a:tab pos="914400" algn="l"/>
                <a:tab pos="1381125" algn="l"/>
                <a:tab pos="1774825" algn="l"/>
              </a:tabLst>
            </a:pPr>
            <a:r>
              <a:rPr lang="en-US" sz="1800"/>
              <a:t>		END IF</a:t>
            </a:r>
          </a:p>
          <a:p>
            <a:pPr algn="l">
              <a:tabLst>
                <a:tab pos="466725" algn="l"/>
                <a:tab pos="914400" algn="l"/>
                <a:tab pos="1381125" algn="l"/>
                <a:tab pos="1774825" algn="l"/>
              </a:tabLst>
            </a:pPr>
            <a:r>
              <a:rPr lang="en-US" sz="1800"/>
              <a:t>	END</a:t>
            </a:r>
          </a:p>
          <a:p>
            <a:pPr algn="l">
              <a:tabLst>
                <a:tab pos="466725" algn="l"/>
                <a:tab pos="914400" algn="l"/>
                <a:tab pos="1381125" algn="l"/>
                <a:tab pos="1774825" algn="l"/>
              </a:tabLst>
            </a:pPr>
            <a:r>
              <a:rPr lang="en-US" sz="1800">
                <a:solidFill>
                  <a:schemeClr val="tx2"/>
                </a:solidFill>
              </a:rPr>
              <a:t>	CLOSE cursor1;</a:t>
            </a:r>
          </a:p>
          <a:p>
            <a:pPr algn="l">
              <a:tabLst>
                <a:tab pos="466725" algn="l"/>
                <a:tab pos="914400" algn="l"/>
                <a:tab pos="1381125" algn="l"/>
                <a:tab pos="1774825" algn="l"/>
              </a:tabLst>
            </a:pPr>
            <a:r>
              <a:rPr lang="en-US" sz="1800"/>
              <a:t>	-- display the sumAccount or do a calculation</a:t>
            </a:r>
          </a:p>
          <a:p>
            <a:pPr algn="l">
              <a:tabLst>
                <a:tab pos="466725" algn="l"/>
                <a:tab pos="914400" algn="l"/>
                <a:tab pos="1381125" algn="l"/>
                <a:tab pos="1774825" algn="l"/>
              </a:tabLst>
            </a:pPr>
            <a:r>
              <a:rPr lang="en-US" sz="1800"/>
              <a:t>END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1762" name="Rectangle 2"/>
          <p:cNvSpPr>
            <a:spLocks noGrp="1" noChangeArrowheads="1"/>
          </p:cNvSpPr>
          <p:nvPr>
            <p:ph type="title"/>
          </p:nvPr>
        </p:nvSpPr>
        <p:spPr/>
        <p:txBody>
          <a:bodyPr/>
          <a:lstStyle/>
          <a:p>
            <a:pPr defTabSz="914400"/>
            <a:r>
              <a:rPr lang="en-US"/>
              <a:t>Cursor Positioning with FETCH</a:t>
            </a:r>
          </a:p>
        </p:txBody>
      </p:sp>
      <p:sp>
        <p:nvSpPr>
          <p:cNvPr id="1141763" name="Text Box 3"/>
          <p:cNvSpPr txBox="1">
            <a:spLocks noChangeArrowheads="1"/>
          </p:cNvSpPr>
          <p:nvPr/>
        </p:nvSpPr>
        <p:spPr bwMode="auto">
          <a:xfrm>
            <a:off x="1447800" y="1676400"/>
            <a:ext cx="6096000" cy="2289175"/>
          </a:xfrm>
          <a:prstGeom prst="rect">
            <a:avLst/>
          </a:prstGeom>
          <a:noFill/>
          <a:ln w="12700" algn="ctr">
            <a:noFill/>
            <a:miter lim="800000"/>
            <a:headEnd/>
            <a:tailEnd/>
          </a:ln>
          <a:effectLst/>
        </p:spPr>
        <p:txBody>
          <a:bodyPr>
            <a:spAutoFit/>
          </a:bodyPr>
          <a:lstStyle/>
          <a:p>
            <a:pPr algn="l">
              <a:tabLst>
                <a:tab pos="466725" algn="l"/>
                <a:tab pos="914400" algn="l"/>
              </a:tabLst>
            </a:pPr>
            <a:r>
              <a:rPr lang="en-US" sz="1800"/>
              <a:t>DECLARE cursor2 </a:t>
            </a:r>
            <a:r>
              <a:rPr lang="en-US" sz="1800">
                <a:solidFill>
                  <a:schemeClr val="tx2"/>
                </a:solidFill>
              </a:rPr>
              <a:t>SCROLL</a:t>
            </a:r>
            <a:r>
              <a:rPr lang="en-US" sz="1800"/>
              <a:t> CURSOR FOR</a:t>
            </a:r>
          </a:p>
          <a:p>
            <a:pPr algn="l">
              <a:tabLst>
                <a:tab pos="466725" algn="l"/>
                <a:tab pos="914400" algn="l"/>
              </a:tabLst>
            </a:pPr>
            <a:r>
              <a:rPr lang="en-US" sz="1800"/>
              <a:t>SELECT …</a:t>
            </a:r>
          </a:p>
          <a:p>
            <a:pPr algn="l">
              <a:tabLst>
                <a:tab pos="466725" algn="l"/>
                <a:tab pos="914400" algn="l"/>
              </a:tabLst>
            </a:pPr>
            <a:r>
              <a:rPr lang="en-US" sz="1800"/>
              <a:t>OPEN cursor2;</a:t>
            </a:r>
          </a:p>
          <a:p>
            <a:pPr algn="l">
              <a:tabLst>
                <a:tab pos="466725" algn="l"/>
                <a:tab pos="914400" algn="l"/>
              </a:tabLst>
            </a:pPr>
            <a:r>
              <a:rPr lang="en-US" sz="1800">
                <a:solidFill>
                  <a:schemeClr val="tx2"/>
                </a:solidFill>
              </a:rPr>
              <a:t>FETCH LAST</a:t>
            </a:r>
            <a:r>
              <a:rPr lang="en-US" sz="1800"/>
              <a:t> FROM cursor2 INTO …</a:t>
            </a:r>
          </a:p>
          <a:p>
            <a:pPr algn="l">
              <a:tabLst>
                <a:tab pos="466725" algn="l"/>
                <a:tab pos="914400" algn="l"/>
              </a:tabLst>
            </a:pPr>
            <a:r>
              <a:rPr lang="en-US" sz="1800"/>
              <a:t>Loop…</a:t>
            </a:r>
          </a:p>
          <a:p>
            <a:pPr algn="l">
              <a:tabLst>
                <a:tab pos="466725" algn="l"/>
                <a:tab pos="914400" algn="l"/>
              </a:tabLst>
            </a:pPr>
            <a:r>
              <a:rPr lang="en-US" sz="1800"/>
              <a:t>	</a:t>
            </a:r>
            <a:r>
              <a:rPr lang="en-US" sz="1800">
                <a:solidFill>
                  <a:schemeClr val="tx2"/>
                </a:solidFill>
              </a:rPr>
              <a:t>FETCH PRIOR</a:t>
            </a:r>
            <a:r>
              <a:rPr lang="en-US" sz="1800"/>
              <a:t> FROM cursor2 INTO …</a:t>
            </a:r>
          </a:p>
          <a:p>
            <a:pPr algn="l">
              <a:tabLst>
                <a:tab pos="466725" algn="l"/>
                <a:tab pos="914400" algn="l"/>
              </a:tabLst>
            </a:pPr>
            <a:r>
              <a:rPr lang="en-US" sz="1800"/>
              <a:t>End loop</a:t>
            </a:r>
          </a:p>
          <a:p>
            <a:pPr algn="l">
              <a:tabLst>
                <a:tab pos="466725" algn="l"/>
                <a:tab pos="914400" algn="l"/>
              </a:tabLst>
            </a:pPr>
            <a:r>
              <a:rPr lang="en-US" sz="1800"/>
              <a:t>CLOSE cursor2;</a:t>
            </a:r>
          </a:p>
        </p:txBody>
      </p:sp>
      <p:sp>
        <p:nvSpPr>
          <p:cNvPr id="1141764" name="Text Box 4"/>
          <p:cNvSpPr txBox="1">
            <a:spLocks noChangeArrowheads="1"/>
          </p:cNvSpPr>
          <p:nvPr/>
        </p:nvSpPr>
        <p:spPr bwMode="auto">
          <a:xfrm>
            <a:off x="3200400" y="4419600"/>
            <a:ext cx="5562600" cy="2014538"/>
          </a:xfrm>
          <a:prstGeom prst="rect">
            <a:avLst/>
          </a:prstGeom>
          <a:solidFill>
            <a:srgbClr val="FFCC66"/>
          </a:solidFill>
          <a:ln w="12700" algn="ctr">
            <a:noFill/>
            <a:miter lim="800000"/>
            <a:headEnd/>
            <a:tailEnd/>
          </a:ln>
          <a:effectLst/>
        </p:spPr>
        <p:txBody>
          <a:bodyPr>
            <a:spAutoFit/>
          </a:bodyPr>
          <a:lstStyle/>
          <a:p>
            <a:pPr algn="l">
              <a:tabLst>
                <a:tab pos="2743200" algn="l"/>
              </a:tabLst>
            </a:pPr>
            <a:r>
              <a:rPr lang="en-US" sz="1800" i="1"/>
              <a:t>FETCH positioning options:</a:t>
            </a:r>
          </a:p>
          <a:p>
            <a:pPr algn="l">
              <a:tabLst>
                <a:tab pos="2743200" algn="l"/>
              </a:tabLst>
            </a:pPr>
            <a:r>
              <a:rPr lang="en-US" sz="1800"/>
              <a:t>FETCH NEXT	next row</a:t>
            </a:r>
          </a:p>
          <a:p>
            <a:pPr algn="l">
              <a:tabLst>
                <a:tab pos="2743200" algn="l"/>
              </a:tabLst>
            </a:pPr>
            <a:r>
              <a:rPr lang="en-US" sz="1800"/>
              <a:t>FETCH PRIOR	prior row</a:t>
            </a:r>
          </a:p>
          <a:p>
            <a:pPr algn="l">
              <a:tabLst>
                <a:tab pos="2743200" algn="l"/>
              </a:tabLst>
            </a:pPr>
            <a:r>
              <a:rPr lang="en-US" sz="1800"/>
              <a:t>FETCH FIRST	first row</a:t>
            </a:r>
          </a:p>
          <a:p>
            <a:pPr algn="l">
              <a:tabLst>
                <a:tab pos="2743200" algn="l"/>
              </a:tabLst>
            </a:pPr>
            <a:r>
              <a:rPr lang="en-US" sz="1800"/>
              <a:t>FETCH LAST	last row</a:t>
            </a:r>
          </a:p>
          <a:p>
            <a:pPr algn="l">
              <a:tabLst>
                <a:tab pos="2743200" algn="l"/>
              </a:tabLst>
            </a:pPr>
            <a:r>
              <a:rPr lang="en-US" sz="1800"/>
              <a:t>FETCH ABSOLUTE 5	fifth row</a:t>
            </a:r>
          </a:p>
          <a:p>
            <a:pPr algn="l">
              <a:tabLst>
                <a:tab pos="2743200" algn="l"/>
              </a:tabLst>
            </a:pPr>
            <a:r>
              <a:rPr lang="en-US" sz="1800"/>
              <a:t>FETCH RELATIVE -3	back 3 rows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3810" name="Rectangle 2"/>
          <p:cNvSpPr>
            <a:spLocks noGrp="1" noChangeArrowheads="1"/>
          </p:cNvSpPr>
          <p:nvPr>
            <p:ph type="title"/>
          </p:nvPr>
        </p:nvSpPr>
        <p:spPr/>
        <p:txBody>
          <a:bodyPr/>
          <a:lstStyle/>
          <a:p>
            <a:pPr defTabSz="914400"/>
            <a:r>
              <a:rPr lang="en-US"/>
              <a:t>Problems with Multiple</a:t>
            </a:r>
            <a:br>
              <a:rPr lang="en-US"/>
            </a:br>
            <a:r>
              <a:rPr lang="en-US"/>
              <a:t>Users</a:t>
            </a:r>
          </a:p>
        </p:txBody>
      </p:sp>
      <p:sp>
        <p:nvSpPr>
          <p:cNvPr id="1143811" name="Text Box 3"/>
          <p:cNvSpPr txBox="1">
            <a:spLocks noChangeArrowheads="1"/>
          </p:cNvSpPr>
          <p:nvPr/>
        </p:nvSpPr>
        <p:spPr bwMode="auto">
          <a:xfrm>
            <a:off x="1714500" y="1581150"/>
            <a:ext cx="2057400" cy="1477963"/>
          </a:xfrm>
          <a:prstGeom prst="rect">
            <a:avLst/>
          </a:prstGeom>
          <a:noFill/>
          <a:ln w="12700">
            <a:solidFill>
              <a:schemeClr val="tx1"/>
            </a:solidFill>
            <a:miter lim="800000"/>
            <a:headEnd type="none" w="sm" len="sm"/>
            <a:tailEnd type="none" w="sm" len="sm"/>
          </a:ln>
          <a:effectLst/>
        </p:spPr>
        <p:txBody>
          <a:bodyPr>
            <a:spAutoFit/>
          </a:bodyPr>
          <a:lstStyle/>
          <a:p>
            <a:pPr algn="l"/>
            <a:r>
              <a:rPr lang="en-US" sz="1800" b="0" u="sng"/>
              <a:t>Name	Sales</a:t>
            </a:r>
            <a:endParaRPr lang="en-US" sz="1800" b="0"/>
          </a:p>
          <a:p>
            <a:pPr algn="l"/>
            <a:r>
              <a:rPr lang="en-US" sz="1800" b="0"/>
              <a:t>Alice	444,321</a:t>
            </a:r>
          </a:p>
          <a:p>
            <a:pPr algn="l"/>
            <a:r>
              <a:rPr lang="en-US" sz="1800" b="0"/>
              <a:t>Carl	254,998</a:t>
            </a:r>
          </a:p>
          <a:p>
            <a:pPr algn="l"/>
            <a:r>
              <a:rPr lang="en-US" sz="1800" b="0"/>
              <a:t>Donna	652,004</a:t>
            </a:r>
          </a:p>
          <a:p>
            <a:pPr algn="l"/>
            <a:r>
              <a:rPr lang="en-US" sz="1800" b="0"/>
              <a:t>Ed	411,736</a:t>
            </a:r>
          </a:p>
        </p:txBody>
      </p:sp>
      <p:sp>
        <p:nvSpPr>
          <p:cNvPr id="1143812" name="Text Box 4"/>
          <p:cNvSpPr txBox="1">
            <a:spLocks noChangeArrowheads="1"/>
          </p:cNvSpPr>
          <p:nvPr/>
        </p:nvSpPr>
        <p:spPr bwMode="auto">
          <a:xfrm>
            <a:off x="1741488" y="1101725"/>
            <a:ext cx="1666875" cy="396875"/>
          </a:xfrm>
          <a:prstGeom prst="rect">
            <a:avLst/>
          </a:prstGeom>
          <a:noFill/>
          <a:ln w="12700">
            <a:noFill/>
            <a:miter lim="800000"/>
            <a:headEnd type="none" w="sm" len="sm"/>
            <a:tailEnd type="none" w="sm" len="sm"/>
          </a:ln>
          <a:effectLst/>
        </p:spPr>
        <p:txBody>
          <a:bodyPr wrap="none">
            <a:spAutoFit/>
          </a:bodyPr>
          <a:lstStyle/>
          <a:p>
            <a:pPr algn="l"/>
            <a:r>
              <a:rPr lang="en-US" b="0"/>
              <a:t>Original Data</a:t>
            </a:r>
          </a:p>
        </p:txBody>
      </p:sp>
      <p:sp>
        <p:nvSpPr>
          <p:cNvPr id="1143813" name="Text Box 5"/>
          <p:cNvSpPr txBox="1">
            <a:spLocks noChangeArrowheads="1"/>
          </p:cNvSpPr>
          <p:nvPr/>
        </p:nvSpPr>
        <p:spPr bwMode="auto">
          <a:xfrm>
            <a:off x="6345238" y="1581150"/>
            <a:ext cx="2057400" cy="1752600"/>
          </a:xfrm>
          <a:prstGeom prst="rect">
            <a:avLst/>
          </a:prstGeom>
          <a:noFill/>
          <a:ln w="12700">
            <a:solidFill>
              <a:schemeClr val="tx1"/>
            </a:solidFill>
            <a:miter lim="800000"/>
            <a:headEnd type="none" w="sm" len="sm"/>
            <a:tailEnd type="none" w="sm" len="sm"/>
          </a:ln>
          <a:effectLst/>
        </p:spPr>
        <p:txBody>
          <a:bodyPr>
            <a:spAutoFit/>
          </a:bodyPr>
          <a:lstStyle/>
          <a:p>
            <a:pPr algn="l"/>
            <a:r>
              <a:rPr lang="en-US" sz="1800" b="0" u="sng"/>
              <a:t>Name	Sales</a:t>
            </a:r>
            <a:endParaRPr lang="en-US" sz="1800" b="0"/>
          </a:p>
          <a:p>
            <a:pPr algn="l"/>
            <a:r>
              <a:rPr lang="en-US" sz="1800" b="0"/>
              <a:t>Alice	444,321</a:t>
            </a:r>
          </a:p>
          <a:p>
            <a:pPr algn="l"/>
            <a:r>
              <a:rPr lang="en-US" sz="1800" b="0">
                <a:solidFill>
                  <a:schemeClr val="tx2"/>
                </a:solidFill>
              </a:rPr>
              <a:t>Bob	333,229</a:t>
            </a:r>
            <a:endParaRPr lang="en-US" sz="1800" b="0"/>
          </a:p>
          <a:p>
            <a:pPr algn="l"/>
            <a:r>
              <a:rPr lang="en-US" sz="1800" b="0"/>
              <a:t>Carl	254,998</a:t>
            </a:r>
          </a:p>
          <a:p>
            <a:pPr algn="l"/>
            <a:r>
              <a:rPr lang="en-US" sz="1800" b="0"/>
              <a:t>Donna	652,004</a:t>
            </a:r>
          </a:p>
          <a:p>
            <a:pPr algn="l"/>
            <a:r>
              <a:rPr lang="en-US" sz="1800" b="0"/>
              <a:t>Ed	411,736</a:t>
            </a:r>
          </a:p>
        </p:txBody>
      </p:sp>
      <p:sp>
        <p:nvSpPr>
          <p:cNvPr id="1143814" name="Text Box 6"/>
          <p:cNvSpPr txBox="1">
            <a:spLocks noChangeArrowheads="1"/>
          </p:cNvSpPr>
          <p:nvPr/>
        </p:nvSpPr>
        <p:spPr bwMode="auto">
          <a:xfrm>
            <a:off x="6372225" y="1101725"/>
            <a:ext cx="1751013" cy="396875"/>
          </a:xfrm>
          <a:prstGeom prst="rect">
            <a:avLst/>
          </a:prstGeom>
          <a:noFill/>
          <a:ln w="12700">
            <a:noFill/>
            <a:miter lim="800000"/>
            <a:headEnd type="none" w="sm" len="sm"/>
            <a:tailEnd type="none" w="sm" len="sm"/>
          </a:ln>
          <a:effectLst/>
        </p:spPr>
        <p:txBody>
          <a:bodyPr wrap="none">
            <a:spAutoFit/>
          </a:bodyPr>
          <a:lstStyle/>
          <a:p>
            <a:pPr algn="l"/>
            <a:r>
              <a:rPr lang="en-US" b="0"/>
              <a:t>Modified Data</a:t>
            </a:r>
          </a:p>
        </p:txBody>
      </p:sp>
      <p:sp>
        <p:nvSpPr>
          <p:cNvPr id="1143815" name="Text Box 7"/>
          <p:cNvSpPr txBox="1">
            <a:spLocks noChangeArrowheads="1"/>
          </p:cNvSpPr>
          <p:nvPr/>
        </p:nvSpPr>
        <p:spPr bwMode="auto">
          <a:xfrm>
            <a:off x="4135438" y="2232025"/>
            <a:ext cx="1976437" cy="1006475"/>
          </a:xfrm>
          <a:prstGeom prst="rect">
            <a:avLst/>
          </a:prstGeom>
          <a:noFill/>
          <a:ln w="12700">
            <a:noFill/>
            <a:miter lim="800000"/>
            <a:headEnd type="none" w="sm" len="sm"/>
            <a:tailEnd type="none" w="sm" len="sm"/>
          </a:ln>
          <a:effectLst/>
        </p:spPr>
        <p:txBody>
          <a:bodyPr wrap="none">
            <a:spAutoFit/>
          </a:bodyPr>
          <a:lstStyle/>
          <a:p>
            <a:pPr algn="l"/>
            <a:r>
              <a:rPr lang="en-US" b="0" i="1">
                <a:solidFill>
                  <a:schemeClr val="tx2"/>
                </a:solidFill>
              </a:rPr>
              <a:t>New row is</a:t>
            </a:r>
          </a:p>
          <a:p>
            <a:pPr algn="l"/>
            <a:r>
              <a:rPr lang="en-US" b="0" i="1">
                <a:solidFill>
                  <a:schemeClr val="tx2"/>
                </a:solidFill>
              </a:rPr>
              <a:t>added--while</a:t>
            </a:r>
          </a:p>
          <a:p>
            <a:pPr algn="l"/>
            <a:r>
              <a:rPr lang="en-US" b="0" i="1">
                <a:solidFill>
                  <a:schemeClr val="tx2"/>
                </a:solidFill>
              </a:rPr>
              <a:t>code is running.</a:t>
            </a:r>
          </a:p>
        </p:txBody>
      </p:sp>
      <p:sp>
        <p:nvSpPr>
          <p:cNvPr id="1143816" name="Line 8"/>
          <p:cNvSpPr>
            <a:spLocks noChangeShapeType="1"/>
          </p:cNvSpPr>
          <p:nvPr/>
        </p:nvSpPr>
        <p:spPr bwMode="auto">
          <a:xfrm>
            <a:off x="3786188" y="2133600"/>
            <a:ext cx="2571750" cy="166688"/>
          </a:xfrm>
          <a:prstGeom prst="line">
            <a:avLst/>
          </a:prstGeom>
          <a:noFill/>
          <a:ln w="12700">
            <a:solidFill>
              <a:schemeClr val="tx2"/>
            </a:solidFill>
            <a:round/>
            <a:headEnd type="none" w="sm" len="sm"/>
            <a:tailEnd type="triangle" w="med" len="med"/>
          </a:ln>
          <a:effectLst/>
        </p:spPr>
        <p:txBody>
          <a:bodyPr wrap="none" anchor="ctr"/>
          <a:lstStyle/>
          <a:p>
            <a:endParaRPr lang="en-US"/>
          </a:p>
        </p:txBody>
      </p:sp>
      <p:sp>
        <p:nvSpPr>
          <p:cNvPr id="1143817" name="Text Box 9"/>
          <p:cNvSpPr txBox="1">
            <a:spLocks noChangeArrowheads="1"/>
          </p:cNvSpPr>
          <p:nvPr/>
        </p:nvSpPr>
        <p:spPr bwMode="auto">
          <a:xfrm>
            <a:off x="1676400" y="3657600"/>
            <a:ext cx="6626225" cy="1158875"/>
          </a:xfrm>
          <a:prstGeom prst="rect">
            <a:avLst/>
          </a:prstGeom>
          <a:noFill/>
          <a:ln w="12700" algn="ctr">
            <a:noFill/>
            <a:miter lim="800000"/>
            <a:headEnd/>
            <a:tailEnd/>
          </a:ln>
          <a:effectLst/>
        </p:spPr>
        <p:txBody>
          <a:bodyPr>
            <a:spAutoFit/>
          </a:bodyPr>
          <a:lstStyle/>
          <a:p>
            <a:pPr algn="l">
              <a:spcBef>
                <a:spcPct val="50000"/>
              </a:spcBef>
            </a:pPr>
            <a:r>
              <a:rPr lang="en-US"/>
              <a:t>The SQL standard can prevent this problem with the </a:t>
            </a:r>
            <a:r>
              <a:rPr lang="en-US" i="1"/>
              <a:t>INSENSITIVE </a:t>
            </a:r>
            <a:r>
              <a:rPr lang="en-US"/>
              <a:t>option:</a:t>
            </a:r>
          </a:p>
          <a:p>
            <a:pPr algn="l">
              <a:spcBef>
                <a:spcPct val="50000"/>
              </a:spcBef>
            </a:pPr>
            <a:r>
              <a:rPr lang="en-US"/>
              <a:t>DECLARE cursor3 </a:t>
            </a:r>
            <a:r>
              <a:rPr lang="en-US">
                <a:solidFill>
                  <a:schemeClr val="tx2"/>
                </a:solidFill>
              </a:rPr>
              <a:t>INSENSITIVE</a:t>
            </a:r>
            <a:r>
              <a:rPr lang="en-US"/>
              <a:t> CURSOR FOR …</a:t>
            </a:r>
          </a:p>
        </p:txBody>
      </p:sp>
      <p:sp>
        <p:nvSpPr>
          <p:cNvPr id="1143818" name="Text Box 10"/>
          <p:cNvSpPr txBox="1">
            <a:spLocks noChangeArrowheads="1"/>
          </p:cNvSpPr>
          <p:nvPr/>
        </p:nvSpPr>
        <p:spPr bwMode="auto">
          <a:xfrm>
            <a:off x="1676400" y="5105400"/>
            <a:ext cx="6553200" cy="1006475"/>
          </a:xfrm>
          <a:prstGeom prst="rect">
            <a:avLst/>
          </a:prstGeom>
          <a:noFill/>
          <a:ln w="12700" algn="ctr">
            <a:noFill/>
            <a:miter lim="800000"/>
            <a:headEnd/>
            <a:tailEnd/>
          </a:ln>
          <a:effectLst/>
        </p:spPr>
        <p:txBody>
          <a:bodyPr>
            <a:spAutoFit/>
          </a:bodyPr>
          <a:lstStyle/>
          <a:p>
            <a:pPr algn="l"/>
            <a:r>
              <a:rPr lang="en-US" i="1" dirty="0">
                <a:solidFill>
                  <a:srgbClr val="009900"/>
                </a:solidFill>
              </a:rPr>
              <a:t>But this is an expensive approach because the DBMS usually makes a </a:t>
            </a:r>
            <a:r>
              <a:rPr lang="en-US" u="sng" dirty="0">
                <a:solidFill>
                  <a:srgbClr val="009900"/>
                </a:solidFill>
              </a:rPr>
              <a:t>copy</a:t>
            </a:r>
            <a:r>
              <a:rPr lang="en-US" i="1" dirty="0">
                <a:solidFill>
                  <a:srgbClr val="009900"/>
                </a:solidFill>
              </a:rPr>
              <a:t> of the data. </a:t>
            </a:r>
          </a:p>
          <a:p>
            <a:pPr algn="l"/>
            <a:r>
              <a:rPr lang="en-US" i="1" dirty="0">
                <a:solidFill>
                  <a:srgbClr val="009900"/>
                </a:solidFill>
              </a:rPr>
              <a:t>Instead, avoid moving backwards.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5858" name="Rectangle 2"/>
          <p:cNvSpPr>
            <a:spLocks noGrp="1" noChangeArrowheads="1"/>
          </p:cNvSpPr>
          <p:nvPr>
            <p:ph type="title"/>
          </p:nvPr>
        </p:nvSpPr>
        <p:spPr/>
        <p:txBody>
          <a:bodyPr/>
          <a:lstStyle/>
          <a:p>
            <a:pPr defTabSz="914400"/>
            <a:r>
              <a:rPr lang="en-US"/>
              <a:t>Changing Data with Cursors</a:t>
            </a:r>
          </a:p>
        </p:txBody>
      </p:sp>
      <p:graphicFrame>
        <p:nvGraphicFramePr>
          <p:cNvPr id="1145891" name="Group 35"/>
          <p:cNvGraphicFramePr>
            <a:graphicFrameLocks noGrp="1"/>
          </p:cNvGraphicFramePr>
          <p:nvPr>
            <p:ph idx="1"/>
          </p:nvPr>
        </p:nvGraphicFramePr>
        <p:xfrm>
          <a:off x="5867400" y="1600200"/>
          <a:ext cx="2971800" cy="1865376"/>
        </p:xfrm>
        <a:graphic>
          <a:graphicData uri="http://schemas.openxmlformats.org/drawingml/2006/table">
            <a:tbl>
              <a:tblPr/>
              <a:tblGrid>
                <a:gridCol w="811213">
                  <a:extLst>
                    <a:ext uri="{9D8B030D-6E8A-4147-A177-3AD203B41FA5}">
                      <a16:colId xmlns:a16="http://schemas.microsoft.com/office/drawing/2014/main" val="20000"/>
                    </a:ext>
                  </a:extLst>
                </a:gridCol>
                <a:gridCol w="1282700">
                  <a:extLst>
                    <a:ext uri="{9D8B030D-6E8A-4147-A177-3AD203B41FA5}">
                      <a16:colId xmlns:a16="http://schemas.microsoft.com/office/drawing/2014/main" val="20001"/>
                    </a:ext>
                  </a:extLst>
                </a:gridCol>
                <a:gridCol w="877887">
                  <a:extLst>
                    <a:ext uri="{9D8B030D-6E8A-4147-A177-3AD203B41FA5}">
                      <a16:colId xmlns:a16="http://schemas.microsoft.com/office/drawing/2014/main" val="20002"/>
                    </a:ext>
                  </a:extLst>
                </a:gridCol>
              </a:tblGrid>
              <a:tr h="180975">
                <a:tc>
                  <a:txBody>
                    <a:bodyPr/>
                    <a:lstStyle/>
                    <a:p>
                      <a:pPr marL="0" marR="0" lvl="0" indent="0" algn="ctr"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600" b="1" i="0" u="none" strike="noStrike" cap="none" normalizeH="0" baseline="0">
                          <a:ln>
                            <a:noFill/>
                          </a:ln>
                          <a:solidFill>
                            <a:schemeClr val="tx1"/>
                          </a:solidFill>
                          <a:effectLst/>
                          <a:latin typeface="Arial" charset="0"/>
                        </a:rPr>
                        <a:t>Year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p>
                      <a:pPr marL="0" marR="0" lvl="0" indent="0" algn="ctr"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600" b="1" i="0" u="none" strike="noStrike" cap="none" normalizeH="0" baseline="0">
                          <a:ln>
                            <a:noFill/>
                          </a:ln>
                          <a:solidFill>
                            <a:schemeClr val="tx1"/>
                          </a:solidFill>
                          <a:effectLst/>
                          <a:latin typeface="Arial" charset="0"/>
                        </a:rPr>
                        <a:t>Sales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p>
                      <a:pPr marL="0" marR="0" lvl="0" indent="0" algn="ctr"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600" b="1" i="0" u="none" strike="noStrike" cap="none" normalizeH="0" baseline="0">
                          <a:ln>
                            <a:noFill/>
                          </a:ln>
                          <a:solidFill>
                            <a:schemeClr val="tx1"/>
                          </a:solidFill>
                          <a:effectLst/>
                          <a:latin typeface="Arial" charset="0"/>
                        </a:rPr>
                        <a:t>Gain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extLst>
                  <a:ext uri="{0D108BD9-81ED-4DB2-BD59-A6C34878D82A}">
                    <a16:rowId xmlns:a16="http://schemas.microsoft.com/office/drawing/2014/main" val="10000"/>
                  </a:ext>
                </a:extLst>
              </a:tr>
              <a:tr h="180975">
                <a:tc>
                  <a:txBody>
                    <a:bodyPr/>
                    <a:lstStyle/>
                    <a:p>
                      <a:pPr marL="0" marR="0" lvl="0" indent="0" algn="ctr"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600" b="1" i="0" u="none" strike="noStrike" cap="none" normalizeH="0" baseline="0">
                          <a:ln>
                            <a:noFill/>
                          </a:ln>
                          <a:solidFill>
                            <a:schemeClr val="tx1"/>
                          </a:solidFill>
                          <a:effectLst/>
                          <a:latin typeface="Arial" charset="0"/>
                        </a:rPr>
                        <a:t>2000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p>
                      <a:pPr marL="0" marR="0" lvl="0" indent="0" algn="ctr"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600" b="1" i="0" u="none" strike="noStrike" cap="none" normalizeH="0" baseline="0">
                          <a:ln>
                            <a:noFill/>
                          </a:ln>
                          <a:solidFill>
                            <a:schemeClr val="tx1"/>
                          </a:solidFill>
                          <a:effectLst/>
                          <a:latin typeface="Arial" charset="0"/>
                        </a:rPr>
                        <a:t>151,039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endParaRPr kumimoji="0" lang="en-US" sz="16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extLst>
                  <a:ext uri="{0D108BD9-81ED-4DB2-BD59-A6C34878D82A}">
                    <a16:rowId xmlns:a16="http://schemas.microsoft.com/office/drawing/2014/main" val="10001"/>
                  </a:ext>
                </a:extLst>
              </a:tr>
              <a:tr h="254000">
                <a:tc>
                  <a:txBody>
                    <a:bodyPr/>
                    <a:lstStyle/>
                    <a:p>
                      <a:pPr marL="0" marR="0" lvl="0" indent="0" algn="ctr"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600" b="1" i="0" u="none" strike="noStrike" cap="none" normalizeH="0" baseline="0">
                          <a:ln>
                            <a:noFill/>
                          </a:ln>
                          <a:solidFill>
                            <a:schemeClr val="tx1"/>
                          </a:solidFill>
                          <a:effectLst/>
                          <a:latin typeface="Arial" charset="0"/>
                        </a:rPr>
                        <a:t>2001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p>
                      <a:pPr marL="0" marR="0" lvl="0" indent="0" algn="ctr"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600" b="1" i="0" u="none" strike="noStrike" cap="none" normalizeH="0" baseline="0">
                          <a:ln>
                            <a:noFill/>
                          </a:ln>
                          <a:solidFill>
                            <a:schemeClr val="tx1"/>
                          </a:solidFill>
                          <a:effectLst/>
                          <a:latin typeface="Arial" charset="0"/>
                        </a:rPr>
                        <a:t>179,332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endParaRPr kumimoji="0" lang="en-US" sz="16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extLst>
                  <a:ext uri="{0D108BD9-81ED-4DB2-BD59-A6C34878D82A}">
                    <a16:rowId xmlns:a16="http://schemas.microsoft.com/office/drawing/2014/main" val="10002"/>
                  </a:ext>
                </a:extLst>
              </a:tr>
              <a:tr h="180975">
                <a:tc>
                  <a:txBody>
                    <a:bodyPr/>
                    <a:lstStyle/>
                    <a:p>
                      <a:pPr marL="0" marR="0" lvl="0" indent="0" algn="ctr"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600" b="1" i="0" u="none" strike="noStrike" cap="none" normalizeH="0" baseline="0">
                          <a:ln>
                            <a:noFill/>
                          </a:ln>
                          <a:solidFill>
                            <a:schemeClr val="tx1"/>
                          </a:solidFill>
                          <a:effectLst/>
                          <a:latin typeface="Arial" charset="0"/>
                        </a:rPr>
                        <a:t>2002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p>
                      <a:pPr marL="0" marR="0" lvl="0" indent="0" algn="ctr"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600" b="1" i="0" u="none" strike="noStrike" cap="none" normalizeH="0" baseline="0">
                          <a:ln>
                            <a:noFill/>
                          </a:ln>
                          <a:solidFill>
                            <a:schemeClr val="tx1"/>
                          </a:solidFill>
                          <a:effectLst/>
                          <a:latin typeface="Arial" charset="0"/>
                        </a:rPr>
                        <a:t>195,453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endParaRPr kumimoji="0" lang="en-US" sz="16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extLst>
                  <a:ext uri="{0D108BD9-81ED-4DB2-BD59-A6C34878D82A}">
                    <a16:rowId xmlns:a16="http://schemas.microsoft.com/office/drawing/2014/main" val="10003"/>
                  </a:ext>
                </a:extLst>
              </a:tr>
              <a:tr h="180975">
                <a:tc>
                  <a:txBody>
                    <a:bodyPr/>
                    <a:lstStyle/>
                    <a:p>
                      <a:pPr marL="0" marR="0" lvl="0" indent="0" algn="ctr"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600" b="1" i="0" u="none" strike="noStrike" cap="none" normalizeH="0" baseline="0">
                          <a:ln>
                            <a:noFill/>
                          </a:ln>
                          <a:solidFill>
                            <a:schemeClr val="tx1"/>
                          </a:solidFill>
                          <a:effectLst/>
                          <a:latin typeface="Arial" charset="0"/>
                        </a:rPr>
                        <a:t>2003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p>
                      <a:pPr marL="0" marR="0" lvl="0" indent="0" algn="ctr"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600" b="1" i="0" u="none" strike="noStrike" cap="none" normalizeH="0" baseline="0">
                          <a:ln>
                            <a:noFill/>
                          </a:ln>
                          <a:solidFill>
                            <a:schemeClr val="tx1"/>
                          </a:solidFill>
                          <a:effectLst/>
                          <a:latin typeface="Arial" charset="0"/>
                        </a:rPr>
                        <a:t>221,883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endParaRPr kumimoji="0" lang="en-US" sz="16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extLst>
                  <a:ext uri="{0D108BD9-81ED-4DB2-BD59-A6C34878D82A}">
                    <a16:rowId xmlns:a16="http://schemas.microsoft.com/office/drawing/2014/main" val="10004"/>
                  </a:ext>
                </a:extLst>
              </a:tr>
              <a:tr h="273050">
                <a:tc>
                  <a:txBody>
                    <a:bodyPr/>
                    <a:lstStyle/>
                    <a:p>
                      <a:pPr marL="0" marR="0" lvl="0" indent="0" algn="ctr"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600" b="1" i="0" u="none" strike="noStrike" cap="none" normalizeH="0" baseline="0">
                          <a:ln>
                            <a:noFill/>
                          </a:ln>
                          <a:solidFill>
                            <a:schemeClr val="tx1"/>
                          </a:solidFill>
                          <a:effectLst/>
                          <a:latin typeface="Arial" charset="0"/>
                        </a:rPr>
                        <a:t>2004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p>
                      <a:pPr marL="0" marR="0" lvl="0" indent="0" algn="ctr"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600" b="1" i="0" u="none" strike="noStrike" cap="none" normalizeH="0" baseline="0">
                          <a:ln>
                            <a:noFill/>
                          </a:ln>
                          <a:solidFill>
                            <a:schemeClr val="tx1"/>
                          </a:solidFill>
                          <a:effectLst/>
                          <a:latin typeface="Arial" charset="0"/>
                        </a:rPr>
                        <a:t>223,748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66"/>
                    </a:solid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endParaRPr kumimoji="0" lang="en-US" sz="16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66"/>
                    </a:solidFill>
                  </a:tcPr>
                </a:tc>
                <a:extLst>
                  <a:ext uri="{0D108BD9-81ED-4DB2-BD59-A6C34878D82A}">
                    <a16:rowId xmlns:a16="http://schemas.microsoft.com/office/drawing/2014/main" val="10005"/>
                  </a:ext>
                </a:extLst>
              </a:tr>
            </a:tbl>
          </a:graphicData>
        </a:graphic>
      </p:graphicFrame>
      <p:sp>
        <p:nvSpPr>
          <p:cNvPr id="1145889" name="Text Box 33"/>
          <p:cNvSpPr txBox="1">
            <a:spLocks noChangeArrowheads="1"/>
          </p:cNvSpPr>
          <p:nvPr/>
        </p:nvSpPr>
        <p:spPr bwMode="auto">
          <a:xfrm>
            <a:off x="838200" y="1143000"/>
            <a:ext cx="6934200" cy="5310188"/>
          </a:xfrm>
          <a:prstGeom prst="rect">
            <a:avLst/>
          </a:prstGeom>
          <a:noFill/>
          <a:ln w="12700" algn="ctr">
            <a:noFill/>
            <a:miter lim="800000"/>
            <a:headEnd/>
            <a:tailEnd/>
          </a:ln>
          <a:effectLst/>
        </p:spPr>
        <p:txBody>
          <a:bodyPr>
            <a:spAutoFit/>
          </a:bodyPr>
          <a:lstStyle/>
          <a:p>
            <a:pPr algn="l">
              <a:tabLst>
                <a:tab pos="466725" algn="l"/>
                <a:tab pos="914400" algn="l"/>
                <a:tab pos="1381125" algn="l"/>
                <a:tab pos="1774825" algn="l"/>
              </a:tabLst>
            </a:pPr>
            <a:r>
              <a:rPr lang="en-US" sz="1800"/>
              <a:t>DECLARE cursor1 CURSOR FOR</a:t>
            </a:r>
          </a:p>
          <a:p>
            <a:pPr algn="l">
              <a:tabLst>
                <a:tab pos="466725" algn="l"/>
                <a:tab pos="914400" algn="l"/>
                <a:tab pos="1381125" algn="l"/>
                <a:tab pos="1774825" algn="l"/>
              </a:tabLst>
            </a:pPr>
            <a:r>
              <a:rPr lang="en-US" sz="1800"/>
              <a:t>SELECT Year, Sales, Gain</a:t>
            </a:r>
          </a:p>
          <a:p>
            <a:pPr algn="l">
              <a:tabLst>
                <a:tab pos="466725" algn="l"/>
                <a:tab pos="914400" algn="l"/>
                <a:tab pos="1381125" algn="l"/>
                <a:tab pos="1774825" algn="l"/>
              </a:tabLst>
            </a:pPr>
            <a:r>
              <a:rPr lang="en-US" sz="1800"/>
              <a:t>FROM SalesTotal</a:t>
            </a:r>
          </a:p>
          <a:p>
            <a:pPr algn="l">
              <a:tabLst>
                <a:tab pos="466725" algn="l"/>
                <a:tab pos="914400" algn="l"/>
                <a:tab pos="1381125" algn="l"/>
                <a:tab pos="1774825" algn="l"/>
              </a:tabLst>
            </a:pPr>
            <a:r>
              <a:rPr lang="en-US" sz="1800"/>
              <a:t>ORDER BY Year</a:t>
            </a:r>
          </a:p>
          <a:p>
            <a:pPr algn="l">
              <a:tabLst>
                <a:tab pos="466725" algn="l"/>
                <a:tab pos="914400" algn="l"/>
                <a:tab pos="1381125" algn="l"/>
                <a:tab pos="1774825" algn="l"/>
              </a:tabLst>
            </a:pPr>
            <a:r>
              <a:rPr lang="en-US" sz="1800">
                <a:solidFill>
                  <a:schemeClr val="tx2"/>
                </a:solidFill>
              </a:rPr>
              <a:t>FOR UPDATE OF Gain;</a:t>
            </a:r>
          </a:p>
          <a:p>
            <a:pPr algn="l">
              <a:tabLst>
                <a:tab pos="466725" algn="l"/>
                <a:tab pos="914400" algn="l"/>
                <a:tab pos="1381125" algn="l"/>
                <a:tab pos="1774825" algn="l"/>
              </a:tabLst>
            </a:pPr>
            <a:r>
              <a:rPr lang="en-US" sz="1800"/>
              <a:t>priorSales, curYear, curSales, curGain</a:t>
            </a:r>
          </a:p>
          <a:p>
            <a:pPr algn="l">
              <a:tabLst>
                <a:tab pos="466725" algn="l"/>
                <a:tab pos="914400" algn="l"/>
                <a:tab pos="1381125" algn="l"/>
                <a:tab pos="1774825" algn="l"/>
              </a:tabLst>
            </a:pPr>
            <a:r>
              <a:rPr lang="en-US" sz="1800"/>
              <a:t>BEGIN</a:t>
            </a:r>
          </a:p>
          <a:p>
            <a:pPr algn="l">
              <a:tabLst>
                <a:tab pos="466725" algn="l"/>
                <a:tab pos="914400" algn="l"/>
                <a:tab pos="1381125" algn="l"/>
                <a:tab pos="1774825" algn="l"/>
              </a:tabLst>
            </a:pPr>
            <a:r>
              <a:rPr lang="en-US" sz="1800"/>
              <a:t>	priorSales = 0;</a:t>
            </a:r>
          </a:p>
          <a:p>
            <a:pPr algn="l">
              <a:tabLst>
                <a:tab pos="466725" algn="l"/>
                <a:tab pos="914400" algn="l"/>
                <a:tab pos="1381125" algn="l"/>
                <a:tab pos="1774825" algn="l"/>
              </a:tabLst>
            </a:pPr>
            <a:r>
              <a:rPr lang="en-US" sz="1800"/>
              <a:t>	OPEN cursor1;</a:t>
            </a:r>
          </a:p>
          <a:p>
            <a:pPr algn="l">
              <a:tabLst>
                <a:tab pos="466725" algn="l"/>
                <a:tab pos="914400" algn="l"/>
                <a:tab pos="1381125" algn="l"/>
                <a:tab pos="1774825" algn="l"/>
              </a:tabLst>
            </a:pPr>
            <a:r>
              <a:rPr lang="en-US" sz="1800"/>
              <a:t>	Loop:</a:t>
            </a:r>
          </a:p>
          <a:p>
            <a:pPr algn="l">
              <a:tabLst>
                <a:tab pos="466725" algn="l"/>
                <a:tab pos="914400" algn="l"/>
                <a:tab pos="1381125" algn="l"/>
                <a:tab pos="1774825" algn="l"/>
              </a:tabLst>
            </a:pPr>
            <a:r>
              <a:rPr lang="en-US" sz="1800"/>
              <a:t>		FETCH cursor1 INTO curYear, curSales, curGain</a:t>
            </a:r>
          </a:p>
          <a:p>
            <a:pPr algn="l">
              <a:tabLst>
                <a:tab pos="466725" algn="l"/>
                <a:tab pos="914400" algn="l"/>
                <a:tab pos="1381125" algn="l"/>
                <a:tab pos="1774825" algn="l"/>
              </a:tabLst>
            </a:pPr>
            <a:r>
              <a:rPr lang="en-US" sz="1800"/>
              <a:t>		UPDATE SalesTotal</a:t>
            </a:r>
          </a:p>
          <a:p>
            <a:pPr algn="l">
              <a:tabLst>
                <a:tab pos="466725" algn="l"/>
                <a:tab pos="914400" algn="l"/>
                <a:tab pos="1381125" algn="l"/>
                <a:tab pos="1774825" algn="l"/>
              </a:tabLst>
            </a:pPr>
            <a:r>
              <a:rPr lang="en-US" sz="1800"/>
              <a:t>		SET Gain = Sales – priorSales</a:t>
            </a:r>
          </a:p>
          <a:p>
            <a:pPr algn="l">
              <a:tabLst>
                <a:tab pos="466725" algn="l"/>
                <a:tab pos="914400" algn="l"/>
                <a:tab pos="1381125" algn="l"/>
                <a:tab pos="1774825" algn="l"/>
              </a:tabLst>
            </a:pPr>
            <a:r>
              <a:rPr lang="en-US" sz="1800">
                <a:solidFill>
                  <a:schemeClr val="tx2"/>
                </a:solidFill>
              </a:rPr>
              <a:t>		WHERE CURRENT OF cursor1;</a:t>
            </a:r>
          </a:p>
          <a:p>
            <a:pPr algn="l">
              <a:tabLst>
                <a:tab pos="466725" algn="l"/>
                <a:tab pos="914400" algn="l"/>
                <a:tab pos="1381125" algn="l"/>
                <a:tab pos="1774825" algn="l"/>
              </a:tabLst>
            </a:pPr>
            <a:r>
              <a:rPr lang="en-US" sz="1800"/>
              <a:t>		priorSales = curSales;</a:t>
            </a:r>
          </a:p>
          <a:p>
            <a:pPr algn="l">
              <a:tabLst>
                <a:tab pos="466725" algn="l"/>
                <a:tab pos="914400" algn="l"/>
                <a:tab pos="1381125" algn="l"/>
                <a:tab pos="1774825" algn="l"/>
              </a:tabLst>
            </a:pPr>
            <a:r>
              <a:rPr lang="en-US" sz="1800"/>
              <a:t>	Until end of rows</a:t>
            </a:r>
          </a:p>
          <a:p>
            <a:pPr algn="l">
              <a:tabLst>
                <a:tab pos="466725" algn="l"/>
                <a:tab pos="914400" algn="l"/>
                <a:tab pos="1381125" algn="l"/>
                <a:tab pos="1774825" algn="l"/>
              </a:tabLst>
            </a:pPr>
            <a:r>
              <a:rPr lang="en-US" sz="1800"/>
              <a:t>	CLOSE cursor1;</a:t>
            </a:r>
          </a:p>
          <a:p>
            <a:pPr algn="l">
              <a:tabLst>
                <a:tab pos="466725" algn="l"/>
                <a:tab pos="914400" algn="l"/>
                <a:tab pos="1381125" algn="l"/>
                <a:tab pos="1774825" algn="l"/>
              </a:tabLst>
            </a:pPr>
            <a:r>
              <a:rPr lang="en-US" sz="1800"/>
              <a:t>	COMMIT;</a:t>
            </a:r>
          </a:p>
          <a:p>
            <a:pPr algn="l">
              <a:tabLst>
                <a:tab pos="466725" algn="l"/>
                <a:tab pos="914400" algn="l"/>
                <a:tab pos="1381125" algn="l"/>
                <a:tab pos="1774825" algn="l"/>
              </a:tabLst>
            </a:pPr>
            <a:r>
              <a:rPr lang="en-US" sz="1800"/>
              <a:t>END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9954" name="Rectangle 2"/>
          <p:cNvSpPr>
            <a:spLocks noGrp="1" noChangeArrowheads="1"/>
          </p:cNvSpPr>
          <p:nvPr>
            <p:ph type="title"/>
          </p:nvPr>
        </p:nvSpPr>
        <p:spPr/>
        <p:txBody>
          <a:bodyPr/>
          <a:lstStyle/>
          <a:p>
            <a:pPr defTabSz="914400"/>
            <a:r>
              <a:rPr lang="en-US"/>
              <a:t>Sally’s Pet Store Inventory</a:t>
            </a:r>
          </a:p>
        </p:txBody>
      </p:sp>
      <p:sp>
        <p:nvSpPr>
          <p:cNvPr id="1149955" name="Rectangle 3"/>
          <p:cNvSpPr>
            <a:spLocks noGrp="1" noChangeArrowheads="1"/>
          </p:cNvSpPr>
          <p:nvPr>
            <p:ph type="body" idx="1"/>
          </p:nvPr>
        </p:nvSpPr>
        <p:spPr/>
        <p:txBody>
          <a:bodyPr/>
          <a:lstStyle/>
          <a:p>
            <a:pPr marL="342900" indent="-342900"/>
            <a:r>
              <a:rPr lang="en-US" dirty="0"/>
              <a:t>Inventory method 1: calculate the current quantity on hand by totaling all purchases and sales every time the total is needed.</a:t>
            </a:r>
          </a:p>
          <a:p>
            <a:pPr marL="742950" lvl="1" indent="-285750"/>
            <a:r>
              <a:rPr lang="en-US" dirty="0"/>
              <a:t>Drawback: performance</a:t>
            </a:r>
          </a:p>
          <a:p>
            <a:pPr marL="342900" indent="-342900"/>
            <a:r>
              <a:rPr lang="en-US" dirty="0"/>
              <a:t>Inventory method 2: keep a running balance in the inventory table and update it when an item is purchased or sold.</a:t>
            </a:r>
          </a:p>
          <a:p>
            <a:pPr marL="742950" lvl="1" indent="-285750"/>
            <a:r>
              <a:rPr lang="en-US" dirty="0"/>
              <a:t>Drawback: tricky code</a:t>
            </a:r>
          </a:p>
          <a:p>
            <a:pPr marL="342900" indent="-342900"/>
            <a:r>
              <a:rPr lang="en-US" dirty="0"/>
              <a:t>Also, you need an adjustment process for “inventory shrink”</a:t>
            </a:r>
          </a:p>
          <a:p>
            <a:pPr marL="742950" lvl="1" indent="-342900"/>
            <a:r>
              <a:rPr lang="en-US" dirty="0"/>
              <a:t>Corrections of mistakes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2002" name="Rectangle 2"/>
          <p:cNvSpPr>
            <a:spLocks noGrp="1" noChangeArrowheads="1"/>
          </p:cNvSpPr>
          <p:nvPr>
            <p:ph type="title"/>
          </p:nvPr>
        </p:nvSpPr>
        <p:spPr/>
        <p:txBody>
          <a:bodyPr/>
          <a:lstStyle/>
          <a:p>
            <a:pPr defTabSz="914400"/>
            <a:r>
              <a:rPr lang="en-US"/>
              <a:t>Inventory QuantityOnHand</a:t>
            </a:r>
          </a:p>
        </p:txBody>
      </p:sp>
      <p:sp>
        <p:nvSpPr>
          <p:cNvPr id="1152003" name="Text Box 3"/>
          <p:cNvSpPr txBox="1">
            <a:spLocks noChangeArrowheads="1"/>
          </p:cNvSpPr>
          <p:nvPr/>
        </p:nvSpPr>
        <p:spPr bwMode="auto">
          <a:xfrm>
            <a:off x="1447800" y="1600200"/>
            <a:ext cx="2133600" cy="1477963"/>
          </a:xfrm>
          <a:prstGeom prst="rect">
            <a:avLst/>
          </a:prstGeom>
          <a:solidFill>
            <a:srgbClr val="FFCC66"/>
          </a:solidFill>
          <a:ln w="12700" algn="ctr">
            <a:solidFill>
              <a:schemeClr val="tx1"/>
            </a:solidFill>
            <a:miter lim="800000"/>
            <a:headEnd/>
            <a:tailEnd/>
          </a:ln>
          <a:effectLst/>
        </p:spPr>
        <p:txBody>
          <a:bodyPr>
            <a:spAutoFit/>
          </a:bodyPr>
          <a:lstStyle/>
          <a:p>
            <a:pPr algn="l"/>
            <a:r>
              <a:rPr lang="en-US" sz="1800" u="sng"/>
              <a:t>ItemID</a:t>
            </a:r>
            <a:endParaRPr lang="en-US" sz="1800" b="0" u="sng"/>
          </a:p>
          <a:p>
            <a:pPr algn="l"/>
            <a:r>
              <a:rPr lang="en-US" sz="1800" b="0"/>
              <a:t>Description</a:t>
            </a:r>
          </a:p>
          <a:p>
            <a:pPr algn="l"/>
            <a:r>
              <a:rPr lang="en-US" sz="1800" b="0"/>
              <a:t>QuantityOnHand</a:t>
            </a:r>
          </a:p>
          <a:p>
            <a:pPr algn="l"/>
            <a:r>
              <a:rPr lang="en-US" sz="1800" b="0"/>
              <a:t>ListPrice</a:t>
            </a:r>
          </a:p>
          <a:p>
            <a:pPr algn="l"/>
            <a:r>
              <a:rPr lang="en-US" sz="1800" b="0"/>
              <a:t>Category</a:t>
            </a:r>
            <a:endParaRPr lang="en-US" sz="1800"/>
          </a:p>
        </p:txBody>
      </p:sp>
      <p:sp>
        <p:nvSpPr>
          <p:cNvPr id="1152004" name="Text Box 4"/>
          <p:cNvSpPr txBox="1">
            <a:spLocks noChangeArrowheads="1"/>
          </p:cNvSpPr>
          <p:nvPr/>
        </p:nvSpPr>
        <p:spPr bwMode="auto">
          <a:xfrm>
            <a:off x="1508125" y="1255713"/>
            <a:ext cx="1492250" cy="366712"/>
          </a:xfrm>
          <a:prstGeom prst="rect">
            <a:avLst/>
          </a:prstGeom>
          <a:noFill/>
          <a:ln w="12700" algn="ctr">
            <a:noFill/>
            <a:miter lim="800000"/>
            <a:headEnd/>
            <a:tailEnd/>
          </a:ln>
          <a:effectLst/>
        </p:spPr>
        <p:txBody>
          <a:bodyPr wrap="none">
            <a:spAutoFit/>
          </a:bodyPr>
          <a:lstStyle/>
          <a:p>
            <a:pPr algn="l">
              <a:spcBef>
                <a:spcPct val="50000"/>
              </a:spcBef>
            </a:pPr>
            <a:r>
              <a:rPr lang="en-US" sz="1800" b="0"/>
              <a:t>Merchandise</a:t>
            </a:r>
          </a:p>
        </p:txBody>
      </p:sp>
      <p:sp>
        <p:nvSpPr>
          <p:cNvPr id="1152005" name="Text Box 5"/>
          <p:cNvSpPr txBox="1">
            <a:spLocks noChangeArrowheads="1"/>
          </p:cNvSpPr>
          <p:nvPr/>
        </p:nvSpPr>
        <p:spPr bwMode="auto">
          <a:xfrm>
            <a:off x="5410200" y="1752600"/>
            <a:ext cx="2819400" cy="1311275"/>
          </a:xfrm>
          <a:prstGeom prst="rect">
            <a:avLst/>
          </a:prstGeom>
          <a:noFill/>
          <a:ln w="12700" algn="ctr">
            <a:noFill/>
            <a:miter lim="800000"/>
            <a:headEnd/>
            <a:tailEnd/>
          </a:ln>
          <a:effectLst/>
        </p:spPr>
        <p:txBody>
          <a:bodyPr>
            <a:spAutoFit/>
          </a:bodyPr>
          <a:lstStyle/>
          <a:p>
            <a:pPr algn="l">
              <a:spcBef>
                <a:spcPct val="50000"/>
              </a:spcBef>
            </a:pPr>
            <a:r>
              <a:rPr lang="en-US" b="0" i="1">
                <a:solidFill>
                  <a:srgbClr val="009900"/>
                </a:solidFill>
              </a:rPr>
              <a:t>Add items purchased</a:t>
            </a:r>
          </a:p>
          <a:p>
            <a:pPr algn="l">
              <a:spcBef>
                <a:spcPct val="50000"/>
              </a:spcBef>
            </a:pPr>
            <a:r>
              <a:rPr lang="en-US" b="0" i="1">
                <a:solidFill>
                  <a:srgbClr val="009900"/>
                </a:solidFill>
              </a:rPr>
              <a:t>Subtract items sold</a:t>
            </a:r>
          </a:p>
          <a:p>
            <a:pPr algn="l">
              <a:spcBef>
                <a:spcPct val="50000"/>
              </a:spcBef>
            </a:pPr>
            <a:r>
              <a:rPr lang="en-US" b="0" i="1">
                <a:solidFill>
                  <a:srgbClr val="009900"/>
                </a:solidFill>
              </a:rPr>
              <a:t>Adjust for shrink</a:t>
            </a:r>
          </a:p>
        </p:txBody>
      </p:sp>
      <p:sp>
        <p:nvSpPr>
          <p:cNvPr id="1152006" name="Freeform 6"/>
          <p:cNvSpPr>
            <a:spLocks/>
          </p:cNvSpPr>
          <p:nvPr/>
        </p:nvSpPr>
        <p:spPr bwMode="auto">
          <a:xfrm>
            <a:off x="5257800" y="1676400"/>
            <a:ext cx="381000" cy="1447800"/>
          </a:xfrm>
          <a:custGeom>
            <a:avLst/>
            <a:gdLst/>
            <a:ahLst/>
            <a:cxnLst>
              <a:cxn ang="0">
                <a:pos x="240" y="0"/>
              </a:cxn>
              <a:cxn ang="0">
                <a:pos x="0" y="0"/>
              </a:cxn>
              <a:cxn ang="0">
                <a:pos x="0" y="912"/>
              </a:cxn>
              <a:cxn ang="0">
                <a:pos x="240" y="912"/>
              </a:cxn>
            </a:cxnLst>
            <a:rect l="0" t="0" r="r" b="b"/>
            <a:pathLst>
              <a:path w="240" h="912">
                <a:moveTo>
                  <a:pt x="240" y="0"/>
                </a:moveTo>
                <a:lnTo>
                  <a:pt x="0" y="0"/>
                </a:lnTo>
                <a:lnTo>
                  <a:pt x="0" y="912"/>
                </a:lnTo>
                <a:lnTo>
                  <a:pt x="240" y="912"/>
                </a:lnTo>
              </a:path>
            </a:pathLst>
          </a:custGeom>
          <a:noFill/>
          <a:ln w="12700" cap="flat" cmpd="sng">
            <a:solidFill>
              <a:srgbClr val="009900"/>
            </a:solidFill>
            <a:prstDash val="solid"/>
            <a:round/>
            <a:headEnd/>
            <a:tailEnd/>
          </a:ln>
          <a:effectLst/>
        </p:spPr>
        <p:txBody>
          <a:bodyPr>
            <a:spAutoFit/>
          </a:bodyPr>
          <a:lstStyle/>
          <a:p>
            <a:endParaRPr lang="en-US"/>
          </a:p>
        </p:txBody>
      </p:sp>
      <p:sp>
        <p:nvSpPr>
          <p:cNvPr id="1152007" name="Line 7"/>
          <p:cNvSpPr>
            <a:spLocks noChangeShapeType="1"/>
          </p:cNvSpPr>
          <p:nvPr/>
        </p:nvSpPr>
        <p:spPr bwMode="auto">
          <a:xfrm flipH="1">
            <a:off x="3276600" y="2362200"/>
            <a:ext cx="1981200" cy="0"/>
          </a:xfrm>
          <a:prstGeom prst="line">
            <a:avLst/>
          </a:prstGeom>
          <a:noFill/>
          <a:ln w="12700">
            <a:solidFill>
              <a:srgbClr val="009900"/>
            </a:solidFill>
            <a:round/>
            <a:headEnd/>
            <a:tailEnd type="triangle" w="med" len="med"/>
          </a:ln>
          <a:effectLst/>
        </p:spPr>
        <p:txBody>
          <a:bodyPr>
            <a:spAutoFit/>
          </a:bodyPr>
          <a:lstStyle/>
          <a:p>
            <a:endParaRPr lang="en-US"/>
          </a:p>
        </p:txBody>
      </p:sp>
      <p:sp>
        <p:nvSpPr>
          <p:cNvPr id="1152008" name="Text Box 8"/>
          <p:cNvSpPr txBox="1">
            <a:spLocks noChangeArrowheads="1"/>
          </p:cNvSpPr>
          <p:nvPr/>
        </p:nvSpPr>
        <p:spPr bwMode="auto">
          <a:xfrm>
            <a:off x="4572000" y="3962400"/>
            <a:ext cx="1447800" cy="1203325"/>
          </a:xfrm>
          <a:prstGeom prst="rect">
            <a:avLst/>
          </a:prstGeom>
          <a:solidFill>
            <a:srgbClr val="FFCC66"/>
          </a:solidFill>
          <a:ln w="12700" algn="ctr">
            <a:solidFill>
              <a:schemeClr val="tx1"/>
            </a:solidFill>
            <a:miter lim="800000"/>
            <a:headEnd/>
            <a:tailEnd/>
          </a:ln>
          <a:effectLst/>
        </p:spPr>
        <p:txBody>
          <a:bodyPr>
            <a:spAutoFit/>
          </a:bodyPr>
          <a:lstStyle/>
          <a:p>
            <a:pPr algn="l"/>
            <a:r>
              <a:rPr lang="en-US" sz="1800" u="sng"/>
              <a:t>SaleID</a:t>
            </a:r>
          </a:p>
          <a:p>
            <a:pPr algn="l"/>
            <a:r>
              <a:rPr lang="en-US" sz="1800" u="sng"/>
              <a:t>ItemID</a:t>
            </a:r>
            <a:endParaRPr lang="en-US" sz="1800" b="0" u="sng"/>
          </a:p>
          <a:p>
            <a:pPr algn="l"/>
            <a:r>
              <a:rPr lang="en-US" sz="1800" b="0"/>
              <a:t>Quantity</a:t>
            </a:r>
          </a:p>
          <a:p>
            <a:pPr algn="l"/>
            <a:r>
              <a:rPr lang="en-US" sz="1800" b="0"/>
              <a:t>SalePrice</a:t>
            </a:r>
          </a:p>
        </p:txBody>
      </p:sp>
      <p:sp>
        <p:nvSpPr>
          <p:cNvPr id="1152009" name="Text Box 9"/>
          <p:cNvSpPr txBox="1">
            <a:spLocks noChangeArrowheads="1"/>
          </p:cNvSpPr>
          <p:nvPr/>
        </p:nvSpPr>
        <p:spPr bwMode="auto">
          <a:xfrm>
            <a:off x="4632325" y="3617913"/>
            <a:ext cx="1085850" cy="366712"/>
          </a:xfrm>
          <a:prstGeom prst="rect">
            <a:avLst/>
          </a:prstGeom>
          <a:noFill/>
          <a:ln w="12700" algn="ctr">
            <a:noFill/>
            <a:miter lim="800000"/>
            <a:headEnd/>
            <a:tailEnd/>
          </a:ln>
          <a:effectLst/>
        </p:spPr>
        <p:txBody>
          <a:bodyPr wrap="none">
            <a:spAutoFit/>
          </a:bodyPr>
          <a:lstStyle/>
          <a:p>
            <a:pPr algn="l">
              <a:spcBef>
                <a:spcPct val="50000"/>
              </a:spcBef>
            </a:pPr>
            <a:r>
              <a:rPr lang="en-US" sz="1800" b="0"/>
              <a:t>SaleItem</a:t>
            </a:r>
          </a:p>
        </p:txBody>
      </p:sp>
      <p:sp>
        <p:nvSpPr>
          <p:cNvPr id="1152010" name="Freeform 10"/>
          <p:cNvSpPr>
            <a:spLocks/>
          </p:cNvSpPr>
          <p:nvPr/>
        </p:nvSpPr>
        <p:spPr bwMode="auto">
          <a:xfrm>
            <a:off x="5648325" y="2514600"/>
            <a:ext cx="2940050" cy="2165350"/>
          </a:xfrm>
          <a:custGeom>
            <a:avLst/>
            <a:gdLst/>
            <a:ahLst/>
            <a:cxnLst>
              <a:cxn ang="0">
                <a:pos x="0" y="1364"/>
              </a:cxn>
              <a:cxn ang="0">
                <a:pos x="1084" y="1217"/>
              </a:cxn>
              <a:cxn ang="0">
                <a:pos x="1818" y="576"/>
              </a:cxn>
              <a:cxn ang="0">
                <a:pos x="1290" y="0"/>
              </a:cxn>
            </a:cxnLst>
            <a:rect l="0" t="0" r="r" b="b"/>
            <a:pathLst>
              <a:path w="1852" h="1364">
                <a:moveTo>
                  <a:pt x="0" y="1364"/>
                </a:moveTo>
                <a:cubicBezTo>
                  <a:pt x="181" y="1340"/>
                  <a:pt x="781" y="1348"/>
                  <a:pt x="1084" y="1217"/>
                </a:cubicBezTo>
                <a:cubicBezTo>
                  <a:pt x="1387" y="1086"/>
                  <a:pt x="1784" y="779"/>
                  <a:pt x="1818" y="576"/>
                </a:cubicBezTo>
                <a:cubicBezTo>
                  <a:pt x="1852" y="373"/>
                  <a:pt x="1570" y="180"/>
                  <a:pt x="1290" y="0"/>
                </a:cubicBezTo>
              </a:path>
            </a:pathLst>
          </a:custGeom>
          <a:noFill/>
          <a:ln w="12700" cap="flat" cmpd="sng">
            <a:solidFill>
              <a:srgbClr val="009900"/>
            </a:solidFill>
            <a:prstDash val="solid"/>
            <a:round/>
            <a:headEnd type="none" w="med" len="med"/>
            <a:tailEnd type="triangle" w="med" len="med"/>
          </a:ln>
          <a:effectLst/>
        </p:spPr>
        <p:txBody>
          <a:bodyPr>
            <a:spAutoFit/>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4050" name="Rectangle 2"/>
          <p:cNvSpPr>
            <a:spLocks noGrp="1" noChangeArrowheads="1"/>
          </p:cNvSpPr>
          <p:nvPr>
            <p:ph type="title"/>
          </p:nvPr>
        </p:nvSpPr>
        <p:spPr/>
        <p:txBody>
          <a:bodyPr/>
          <a:lstStyle/>
          <a:p>
            <a:pPr defTabSz="914400"/>
            <a:r>
              <a:rPr lang="en-US"/>
              <a:t>Inventory Events</a:t>
            </a:r>
          </a:p>
        </p:txBody>
      </p:sp>
      <p:sp>
        <p:nvSpPr>
          <p:cNvPr id="1154051" name="Rectangle 3"/>
          <p:cNvSpPr>
            <a:spLocks noGrp="1" noChangeArrowheads="1"/>
          </p:cNvSpPr>
          <p:nvPr>
            <p:ph type="body" sz="half" idx="2"/>
          </p:nvPr>
        </p:nvSpPr>
        <p:spPr>
          <a:xfrm>
            <a:off x="4572000" y="1371600"/>
            <a:ext cx="4343400" cy="4953000"/>
          </a:xfrm>
        </p:spPr>
        <p:txBody>
          <a:bodyPr/>
          <a:lstStyle/>
          <a:p>
            <a:pPr marL="342900" indent="-342900"/>
            <a:r>
              <a:rPr lang="en-US" sz="2000"/>
              <a:t>For a new sale, a row is added to the SaleItem table.</a:t>
            </a:r>
          </a:p>
          <a:p>
            <a:pPr marL="342900" indent="-342900"/>
            <a:r>
              <a:rPr lang="en-US" sz="2000"/>
              <a:t>A sale or an item could be removed because of a clerical error or the customer changes his or her mind. A SaleItem row will be deleted.</a:t>
            </a:r>
          </a:p>
          <a:p>
            <a:pPr marL="342900" indent="-342900"/>
            <a:r>
              <a:rPr lang="en-US" sz="2000"/>
              <a:t>An item could be returned, or the quantity could be adjusted because of a counting error. The Quantity is updated in the SaleItem table.</a:t>
            </a:r>
          </a:p>
          <a:p>
            <a:pPr marL="342900" indent="-342900"/>
            <a:r>
              <a:rPr lang="en-US" sz="2000"/>
              <a:t>An item is entered incorrectly. ItemID is updated in the SaleItem table.</a:t>
            </a:r>
          </a:p>
        </p:txBody>
      </p:sp>
      <p:sp>
        <p:nvSpPr>
          <p:cNvPr id="1154052" name="Text Box 4"/>
          <p:cNvSpPr txBox="1">
            <a:spLocks noChangeArrowheads="1"/>
          </p:cNvSpPr>
          <p:nvPr/>
        </p:nvSpPr>
        <p:spPr bwMode="auto">
          <a:xfrm>
            <a:off x="1447800" y="1524000"/>
            <a:ext cx="1447800" cy="1203325"/>
          </a:xfrm>
          <a:prstGeom prst="rect">
            <a:avLst/>
          </a:prstGeom>
          <a:solidFill>
            <a:srgbClr val="FFCC66"/>
          </a:solidFill>
          <a:ln w="12700" algn="ctr">
            <a:solidFill>
              <a:schemeClr val="tx1"/>
            </a:solidFill>
            <a:miter lim="800000"/>
            <a:headEnd/>
            <a:tailEnd/>
          </a:ln>
          <a:effectLst/>
        </p:spPr>
        <p:txBody>
          <a:bodyPr>
            <a:spAutoFit/>
          </a:bodyPr>
          <a:lstStyle/>
          <a:p>
            <a:pPr algn="l"/>
            <a:r>
              <a:rPr lang="en-US" sz="1800" u="sng"/>
              <a:t>SaleID</a:t>
            </a:r>
          </a:p>
          <a:p>
            <a:pPr algn="l"/>
            <a:r>
              <a:rPr lang="en-US" sz="1800" u="sng"/>
              <a:t>ItemID</a:t>
            </a:r>
            <a:endParaRPr lang="en-US" sz="1800" b="0" u="sng"/>
          </a:p>
          <a:p>
            <a:pPr algn="l"/>
            <a:r>
              <a:rPr lang="en-US" sz="1800" b="0"/>
              <a:t>Quantity</a:t>
            </a:r>
          </a:p>
          <a:p>
            <a:pPr algn="l"/>
            <a:r>
              <a:rPr lang="en-US" sz="1800" b="0"/>
              <a:t>SalePrice</a:t>
            </a:r>
          </a:p>
        </p:txBody>
      </p:sp>
      <p:sp>
        <p:nvSpPr>
          <p:cNvPr id="1154053" name="Text Box 5"/>
          <p:cNvSpPr txBox="1">
            <a:spLocks noChangeArrowheads="1"/>
          </p:cNvSpPr>
          <p:nvPr/>
        </p:nvSpPr>
        <p:spPr bwMode="auto">
          <a:xfrm>
            <a:off x="1508125" y="1179513"/>
            <a:ext cx="1085850" cy="366712"/>
          </a:xfrm>
          <a:prstGeom prst="rect">
            <a:avLst/>
          </a:prstGeom>
          <a:noFill/>
          <a:ln w="12700" algn="ctr">
            <a:noFill/>
            <a:miter lim="800000"/>
            <a:headEnd/>
            <a:tailEnd/>
          </a:ln>
          <a:effectLst/>
        </p:spPr>
        <p:txBody>
          <a:bodyPr wrap="none">
            <a:spAutoFit/>
          </a:bodyPr>
          <a:lstStyle/>
          <a:p>
            <a:pPr algn="l">
              <a:spcBef>
                <a:spcPct val="50000"/>
              </a:spcBef>
            </a:pPr>
            <a:r>
              <a:rPr lang="en-US" sz="1800" b="0"/>
              <a:t>SaleItem</a:t>
            </a:r>
          </a:p>
        </p:txBody>
      </p:sp>
      <p:sp>
        <p:nvSpPr>
          <p:cNvPr id="1154054" name="Text Box 6"/>
          <p:cNvSpPr txBox="1">
            <a:spLocks noChangeArrowheads="1"/>
          </p:cNvSpPr>
          <p:nvPr/>
        </p:nvSpPr>
        <p:spPr bwMode="auto">
          <a:xfrm>
            <a:off x="685800" y="3581400"/>
            <a:ext cx="3276600" cy="2647950"/>
          </a:xfrm>
          <a:prstGeom prst="rect">
            <a:avLst/>
          </a:prstGeom>
          <a:noFill/>
          <a:ln w="12700" algn="ctr">
            <a:noFill/>
            <a:miter lim="800000"/>
            <a:headEnd/>
            <a:tailEnd/>
          </a:ln>
          <a:effectLst/>
        </p:spPr>
        <p:txBody>
          <a:bodyPr>
            <a:spAutoFit/>
          </a:bodyPr>
          <a:lstStyle/>
          <a:p>
            <a:pPr marL="457200" indent="-457200" algn="l">
              <a:spcBef>
                <a:spcPct val="50000"/>
              </a:spcBef>
            </a:pPr>
            <a:r>
              <a:rPr lang="en-US" sz="2400"/>
              <a:t>A USER MAY</a:t>
            </a:r>
          </a:p>
          <a:p>
            <a:pPr marL="457200" indent="-457200" algn="l">
              <a:spcBef>
                <a:spcPct val="50000"/>
              </a:spcBef>
              <a:buFontTx/>
              <a:buChar char="•"/>
            </a:pPr>
            <a:r>
              <a:rPr lang="en-US" sz="2400"/>
              <a:t>Add a row.</a:t>
            </a:r>
          </a:p>
          <a:p>
            <a:pPr marL="457200" indent="-457200" algn="l">
              <a:spcBef>
                <a:spcPct val="50000"/>
              </a:spcBef>
              <a:buFontTx/>
              <a:buChar char="•"/>
            </a:pPr>
            <a:r>
              <a:rPr lang="en-US" sz="2400"/>
              <a:t>Delete a row.</a:t>
            </a:r>
          </a:p>
          <a:p>
            <a:pPr marL="457200" indent="-457200" algn="l">
              <a:spcBef>
                <a:spcPct val="50000"/>
              </a:spcBef>
              <a:buFontTx/>
              <a:buChar char="•"/>
            </a:pPr>
            <a:r>
              <a:rPr lang="en-US" sz="2400"/>
              <a:t>Update Quantity.</a:t>
            </a:r>
          </a:p>
          <a:p>
            <a:pPr marL="457200" indent="-457200" algn="l">
              <a:spcBef>
                <a:spcPct val="50000"/>
              </a:spcBef>
              <a:buFontTx/>
              <a:buChar char="•"/>
            </a:pPr>
            <a:r>
              <a:rPr lang="en-US" sz="2400"/>
              <a:t>Update ItemID.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026" name="Rectangle 2"/>
          <p:cNvSpPr>
            <a:spLocks noGrp="1" noChangeArrowheads="1"/>
          </p:cNvSpPr>
          <p:nvPr>
            <p:ph type="title"/>
          </p:nvPr>
        </p:nvSpPr>
        <p:spPr/>
        <p:txBody>
          <a:bodyPr/>
          <a:lstStyle/>
          <a:p>
            <a:r>
              <a:rPr lang="en-US"/>
              <a:t>Objectives</a:t>
            </a:r>
          </a:p>
        </p:txBody>
      </p:sp>
      <p:sp>
        <p:nvSpPr>
          <p:cNvPr id="1025027" name="Rectangle 3"/>
          <p:cNvSpPr>
            <a:spLocks noGrp="1" noChangeArrowheads="1"/>
          </p:cNvSpPr>
          <p:nvPr>
            <p:ph type="body" idx="1"/>
          </p:nvPr>
        </p:nvSpPr>
        <p:spPr>
          <a:xfrm>
            <a:off x="990600" y="1219200"/>
            <a:ext cx="7162800" cy="5105400"/>
          </a:xfrm>
        </p:spPr>
        <p:txBody>
          <a:bodyPr/>
          <a:lstStyle/>
          <a:p>
            <a:r>
              <a:rPr lang="en-US" dirty="0"/>
              <a:t>Define elements of </a:t>
            </a:r>
            <a:r>
              <a:rPr lang="en-US" i="1" dirty="0"/>
              <a:t>ACID</a:t>
            </a:r>
            <a:r>
              <a:rPr lang="en-US" dirty="0"/>
              <a:t> transactions</a:t>
            </a:r>
          </a:p>
          <a:p>
            <a:pPr lvl="1"/>
            <a:r>
              <a:rPr lang="en-US" dirty="0"/>
              <a:t>Atomicity</a:t>
            </a:r>
          </a:p>
          <a:p>
            <a:pPr lvl="1"/>
            <a:r>
              <a:rPr lang="en-US" dirty="0"/>
              <a:t>Consistency</a:t>
            </a:r>
          </a:p>
          <a:p>
            <a:pPr lvl="1"/>
            <a:r>
              <a:rPr lang="en-US" dirty="0"/>
              <a:t>Isolation</a:t>
            </a:r>
          </a:p>
          <a:p>
            <a:pPr lvl="1"/>
            <a:r>
              <a:rPr lang="en-US" dirty="0"/>
              <a:t>Durability</a:t>
            </a:r>
          </a:p>
          <a:p>
            <a:r>
              <a:rPr lang="en-US" dirty="0"/>
              <a:t>Define SQL Isolation Levels</a:t>
            </a:r>
          </a:p>
          <a:p>
            <a:r>
              <a:rPr lang="en-US" dirty="0"/>
              <a:t>What are phantom rows and how do we avoid them?</a:t>
            </a:r>
          </a:p>
          <a:p>
            <a:r>
              <a:rPr lang="en-US" dirty="0"/>
              <a:t>How are internal key values generated and used in updates in the face of concurrency?</a:t>
            </a:r>
          </a:p>
          <a:p>
            <a:r>
              <a:rPr lang="en-US" dirty="0"/>
              <a:t>What is the purpose of database cursors?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6098" name="Rectangle 2"/>
          <p:cNvSpPr>
            <a:spLocks noGrp="1" noChangeArrowheads="1"/>
          </p:cNvSpPr>
          <p:nvPr>
            <p:ph type="title"/>
          </p:nvPr>
        </p:nvSpPr>
        <p:spPr/>
        <p:txBody>
          <a:bodyPr/>
          <a:lstStyle/>
          <a:p>
            <a:pPr defTabSz="914400"/>
            <a:r>
              <a:rPr lang="en-US"/>
              <a:t>New Sale: Insert SaleItem Row</a:t>
            </a:r>
          </a:p>
        </p:txBody>
      </p:sp>
      <p:sp>
        <p:nvSpPr>
          <p:cNvPr id="1156099" name="Text Box 3"/>
          <p:cNvSpPr txBox="1">
            <a:spLocks noChangeArrowheads="1"/>
          </p:cNvSpPr>
          <p:nvPr/>
        </p:nvSpPr>
        <p:spPr bwMode="auto">
          <a:xfrm>
            <a:off x="762000" y="2057400"/>
            <a:ext cx="7620000" cy="2014538"/>
          </a:xfrm>
          <a:prstGeom prst="rect">
            <a:avLst/>
          </a:prstGeom>
          <a:noFill/>
          <a:ln w="12700" algn="ctr">
            <a:noFill/>
            <a:miter lim="800000"/>
            <a:headEnd/>
            <a:tailEnd/>
          </a:ln>
          <a:effectLst/>
        </p:spPr>
        <p:txBody>
          <a:bodyPr>
            <a:spAutoFit/>
          </a:bodyPr>
          <a:lstStyle/>
          <a:p>
            <a:pPr algn="l"/>
            <a:r>
              <a:rPr lang="en-US" sz="1800"/>
              <a:t>CREATE TRIGGER NewSaleItem</a:t>
            </a:r>
          </a:p>
          <a:p>
            <a:pPr algn="l"/>
            <a:r>
              <a:rPr lang="en-US" sz="1800"/>
              <a:t>AFTER INSERT ON SaleItem</a:t>
            </a:r>
          </a:p>
          <a:p>
            <a:pPr algn="l"/>
            <a:r>
              <a:rPr lang="en-US" sz="1800"/>
              <a:t>REFERENCING	NEW ROW AS newrow</a:t>
            </a:r>
          </a:p>
          <a:p>
            <a:pPr algn="l"/>
            <a:r>
              <a:rPr lang="en-US" sz="1800"/>
              <a:t>FOR EACH ROW</a:t>
            </a:r>
          </a:p>
          <a:p>
            <a:pPr algn="l"/>
            <a:r>
              <a:rPr lang="en-US" sz="1800"/>
              <a:t>	UPDATE Merchandise</a:t>
            </a:r>
          </a:p>
          <a:p>
            <a:pPr algn="l"/>
            <a:r>
              <a:rPr lang="en-US" sz="1800"/>
              <a:t>	SET QuantityOnHand = QuantityOnHand – newrow.Quantity</a:t>
            </a:r>
          </a:p>
          <a:p>
            <a:pPr algn="l"/>
            <a:r>
              <a:rPr lang="en-US" sz="1800"/>
              <a:t>	WHERE ItemID = newrow.ItemID;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8146" name="Rectangle 2"/>
          <p:cNvSpPr>
            <a:spLocks noGrp="1" noChangeArrowheads="1"/>
          </p:cNvSpPr>
          <p:nvPr>
            <p:ph type="title"/>
          </p:nvPr>
        </p:nvSpPr>
        <p:spPr/>
        <p:txBody>
          <a:bodyPr/>
          <a:lstStyle/>
          <a:p>
            <a:pPr defTabSz="914400"/>
            <a:r>
              <a:rPr lang="en-US"/>
              <a:t>Delete SaleItem Row</a:t>
            </a:r>
          </a:p>
        </p:txBody>
      </p:sp>
      <p:sp>
        <p:nvSpPr>
          <p:cNvPr id="1158147" name="Text Box 3"/>
          <p:cNvSpPr txBox="1">
            <a:spLocks noChangeArrowheads="1"/>
          </p:cNvSpPr>
          <p:nvPr/>
        </p:nvSpPr>
        <p:spPr bwMode="auto">
          <a:xfrm>
            <a:off x="990600" y="1600200"/>
            <a:ext cx="7620000" cy="3013075"/>
          </a:xfrm>
          <a:prstGeom prst="rect">
            <a:avLst/>
          </a:prstGeom>
          <a:noFill/>
          <a:ln w="12700" algn="ctr">
            <a:noFill/>
            <a:miter lim="800000"/>
            <a:headEnd/>
            <a:tailEnd/>
          </a:ln>
          <a:effectLst/>
        </p:spPr>
        <p:txBody>
          <a:bodyPr>
            <a:spAutoFit/>
          </a:bodyPr>
          <a:lstStyle/>
          <a:p>
            <a:pPr algn="l"/>
            <a:r>
              <a:rPr lang="en-US" sz="2400"/>
              <a:t>CREATE TRIGGER DeleteSaleItem</a:t>
            </a:r>
          </a:p>
          <a:p>
            <a:pPr algn="l"/>
            <a:r>
              <a:rPr lang="en-US" sz="2400"/>
              <a:t>AFTER DELETE ON SaleItem</a:t>
            </a:r>
          </a:p>
          <a:p>
            <a:pPr algn="l"/>
            <a:r>
              <a:rPr lang="en-US" sz="2400"/>
              <a:t>REFERENCING	OLD ROW AS oldrow</a:t>
            </a:r>
          </a:p>
          <a:p>
            <a:pPr algn="l"/>
            <a:r>
              <a:rPr lang="en-US" sz="2400"/>
              <a:t>FOR EACH ROW</a:t>
            </a:r>
          </a:p>
          <a:p>
            <a:pPr algn="l"/>
            <a:r>
              <a:rPr lang="en-US" sz="2400"/>
              <a:t>	UPDATE Merchandise</a:t>
            </a:r>
          </a:p>
          <a:p>
            <a:pPr algn="l"/>
            <a:r>
              <a:rPr lang="en-US" sz="2400"/>
              <a:t>	SET QuantityOnHand = </a:t>
            </a:r>
          </a:p>
          <a:p>
            <a:pPr algn="l"/>
            <a:r>
              <a:rPr lang="en-US" sz="2400"/>
              <a:t>		QuantityOnHand + oldrow.Quantity</a:t>
            </a:r>
          </a:p>
          <a:p>
            <a:pPr algn="l"/>
            <a:r>
              <a:rPr lang="en-US" sz="2400"/>
              <a:t>	WHERE ItemID = oldrow.ItemID;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0194" name="Rectangle 2"/>
          <p:cNvSpPr>
            <a:spLocks noGrp="1" noChangeArrowheads="1"/>
          </p:cNvSpPr>
          <p:nvPr>
            <p:ph type="title"/>
          </p:nvPr>
        </p:nvSpPr>
        <p:spPr/>
        <p:txBody>
          <a:bodyPr/>
          <a:lstStyle/>
          <a:p>
            <a:pPr defTabSz="914400"/>
            <a:r>
              <a:rPr lang="en-US"/>
              <a:t>Inventory Update Sequence</a:t>
            </a:r>
          </a:p>
        </p:txBody>
      </p:sp>
      <p:graphicFrame>
        <p:nvGraphicFramePr>
          <p:cNvPr id="1160195" name="Group 3"/>
          <p:cNvGraphicFramePr>
            <a:graphicFrameLocks noGrp="1"/>
          </p:cNvGraphicFramePr>
          <p:nvPr>
            <p:ph idx="1"/>
          </p:nvPr>
        </p:nvGraphicFramePr>
        <p:xfrm>
          <a:off x="800100" y="1371600"/>
          <a:ext cx="7543800" cy="5218114"/>
        </p:xfrm>
        <a:graphic>
          <a:graphicData uri="http://schemas.openxmlformats.org/drawingml/2006/table">
            <a:tbl>
              <a:tblPr/>
              <a:tblGrid>
                <a:gridCol w="1579563">
                  <a:extLst>
                    <a:ext uri="{9D8B030D-6E8A-4147-A177-3AD203B41FA5}">
                      <a16:colId xmlns:a16="http://schemas.microsoft.com/office/drawing/2014/main" val="20000"/>
                    </a:ext>
                  </a:extLst>
                </a:gridCol>
                <a:gridCol w="2138362">
                  <a:extLst>
                    <a:ext uri="{9D8B030D-6E8A-4147-A177-3AD203B41FA5}">
                      <a16:colId xmlns:a16="http://schemas.microsoft.com/office/drawing/2014/main" val="20001"/>
                    </a:ext>
                  </a:extLst>
                </a:gridCol>
                <a:gridCol w="2170113">
                  <a:extLst>
                    <a:ext uri="{9D8B030D-6E8A-4147-A177-3AD203B41FA5}">
                      <a16:colId xmlns:a16="http://schemas.microsoft.com/office/drawing/2014/main" val="20002"/>
                    </a:ext>
                  </a:extLst>
                </a:gridCol>
                <a:gridCol w="1655762">
                  <a:extLst>
                    <a:ext uri="{9D8B030D-6E8A-4147-A177-3AD203B41FA5}">
                      <a16:colId xmlns:a16="http://schemas.microsoft.com/office/drawing/2014/main" val="20003"/>
                    </a:ext>
                  </a:extLst>
                </a:gridCol>
              </a:tblGrid>
              <a:tr h="334963">
                <a:tc>
                  <a:txBody>
                    <a:bodyPr/>
                    <a:lstStyle/>
                    <a:p>
                      <a:pPr marL="342900" marR="0" lvl="0" indent="-342900" algn="ctr" defTabSz="914400" rtl="0" eaLnBrk="0" fontAlgn="base" latinLnBrk="0" hangingPunct="0">
                        <a:lnSpc>
                          <a:spcPct val="9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Times New Roman" pitchFamily="18" charset="0"/>
                          <a:cs typeface="Arial" charset="0"/>
                        </a:rPr>
                        <a:t>SaleItem</a:t>
                      </a:r>
                      <a:endParaRPr kumimoji="0" lang="en-US" sz="1600" b="1" i="0" u="none" strike="noStrike" cap="none" normalizeH="0" baseline="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ctr" defTabSz="914400" rtl="0" eaLnBrk="0" fontAlgn="base" latinLnBrk="0" hangingPunct="0">
                        <a:lnSpc>
                          <a:spcPct val="9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Times New Roman" pitchFamily="18" charset="0"/>
                          <a:cs typeface="Arial" charset="0"/>
                        </a:rPr>
                        <a:t>Clerk</a:t>
                      </a:r>
                      <a:endParaRPr kumimoji="0" lang="en-US" sz="1600" b="1" i="0" u="none" strike="noStrike" cap="none" normalizeH="0" baseline="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ctr" defTabSz="914400" rtl="0" eaLnBrk="0" fontAlgn="base" latinLnBrk="0" hangingPunct="0">
                        <a:lnSpc>
                          <a:spcPct val="9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Times New Roman" pitchFamily="18" charset="0"/>
                          <a:cs typeface="Arial" charset="0"/>
                        </a:rPr>
                        <a:t>Event Code</a:t>
                      </a:r>
                      <a:endParaRPr kumimoji="0" lang="en-US" sz="1600" b="1" i="0" u="none" strike="noStrike" cap="none" normalizeH="0" baseline="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ctr" defTabSz="914400" rtl="0" eaLnBrk="0" fontAlgn="base" latinLnBrk="0" hangingPunct="0">
                        <a:lnSpc>
                          <a:spcPct val="9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Times New Roman" pitchFamily="18" charset="0"/>
                          <a:cs typeface="Arial" charset="0"/>
                        </a:rPr>
                        <a:t>Merchandise</a:t>
                      </a:r>
                      <a:endParaRPr kumimoji="0" lang="en-US" sz="1600" b="1" i="0" u="none" strike="noStrike" cap="none" normalizeH="0" baseline="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0"/>
                  </a:ext>
                </a:extLst>
              </a:tr>
              <a:tr h="1801813">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tab pos="1192213" algn="r"/>
                        </a:tabLst>
                      </a:pPr>
                      <a:r>
                        <a:rPr kumimoji="0" lang="en-US" sz="1600" b="0" i="0" u="sng" strike="noStrike" cap="none" normalizeH="0" baseline="0">
                          <a:ln>
                            <a:noFill/>
                          </a:ln>
                          <a:solidFill>
                            <a:schemeClr val="tx1"/>
                          </a:solidFill>
                          <a:effectLst/>
                          <a:latin typeface="Arial" charset="0"/>
                          <a:ea typeface="Times New Roman" pitchFamily="18" charset="0"/>
                          <a:cs typeface="Arial" charset="0"/>
                        </a:rPr>
                        <a:t>SaleID</a:t>
                      </a:r>
                      <a:r>
                        <a:rPr kumimoji="0" lang="en-US" sz="1600" b="1" i="0" u="none" strike="noStrike" cap="none" normalizeH="0" baseline="0">
                          <a:ln>
                            <a:noFill/>
                          </a:ln>
                          <a:solidFill>
                            <a:schemeClr val="tx1"/>
                          </a:solidFill>
                          <a:effectLst/>
                          <a:latin typeface="Arial" charset="0"/>
                          <a:ea typeface="Times New Roman" pitchFamily="18" charset="0"/>
                          <a:cs typeface="Arial" charset="0"/>
                        </a:rPr>
                        <a:t>	101</a:t>
                      </a:r>
                    </a:p>
                    <a:p>
                      <a:pPr marL="342900" marR="0" lvl="0" indent="-342900" algn="l" defTabSz="914400" rtl="0" eaLnBrk="0" fontAlgn="base" latinLnBrk="0" hangingPunct="0">
                        <a:lnSpc>
                          <a:spcPct val="90000"/>
                        </a:lnSpc>
                        <a:spcBef>
                          <a:spcPct val="0"/>
                        </a:spcBef>
                        <a:spcAft>
                          <a:spcPct val="0"/>
                        </a:spcAft>
                        <a:buClrTx/>
                        <a:buSzTx/>
                        <a:buFontTx/>
                        <a:buNone/>
                        <a:tabLst>
                          <a:tab pos="1192213" algn="r"/>
                        </a:tabLst>
                      </a:pPr>
                      <a:r>
                        <a:rPr kumimoji="0" lang="en-US" sz="1600" b="0" i="0" u="sng" strike="noStrike" cap="none" normalizeH="0" baseline="0">
                          <a:ln>
                            <a:noFill/>
                          </a:ln>
                          <a:solidFill>
                            <a:schemeClr val="tx1"/>
                          </a:solidFill>
                          <a:effectLst/>
                          <a:latin typeface="Arial" charset="0"/>
                          <a:ea typeface="Times New Roman" pitchFamily="18" charset="0"/>
                          <a:cs typeface="Arial" charset="0"/>
                        </a:rPr>
                        <a:t>ItemID</a:t>
                      </a:r>
                      <a:r>
                        <a:rPr kumimoji="0" lang="en-US" sz="1600" b="1" i="0" u="none" strike="noStrike" cap="none" normalizeH="0" baseline="0">
                          <a:ln>
                            <a:noFill/>
                          </a:ln>
                          <a:solidFill>
                            <a:schemeClr val="tx1"/>
                          </a:solidFill>
                          <a:effectLst/>
                          <a:latin typeface="Arial" charset="0"/>
                          <a:ea typeface="Times New Roman" pitchFamily="18" charset="0"/>
                          <a:cs typeface="Arial" charset="0"/>
                        </a:rPr>
                        <a:t>	15</a:t>
                      </a:r>
                    </a:p>
                    <a:p>
                      <a:pPr marL="342900" marR="0" lvl="0" indent="-342900" algn="l" defTabSz="914400" rtl="0" eaLnBrk="0" fontAlgn="base" latinLnBrk="0" hangingPunct="0">
                        <a:lnSpc>
                          <a:spcPct val="90000"/>
                        </a:lnSpc>
                        <a:spcBef>
                          <a:spcPct val="0"/>
                        </a:spcBef>
                        <a:spcAft>
                          <a:spcPct val="0"/>
                        </a:spcAft>
                        <a:buClrTx/>
                        <a:buSzTx/>
                        <a:buFontTx/>
                        <a:buNone/>
                        <a:tabLst>
                          <a:tab pos="1192213" algn="r"/>
                        </a:tabLst>
                      </a:pPr>
                      <a:r>
                        <a:rPr kumimoji="0" lang="en-US" sz="1600" b="1" i="0" u="none" strike="noStrike" cap="none" normalizeH="0" baseline="0">
                          <a:ln>
                            <a:noFill/>
                          </a:ln>
                          <a:solidFill>
                            <a:schemeClr val="tx1"/>
                          </a:solidFill>
                          <a:effectLst/>
                          <a:latin typeface="Arial" charset="0"/>
                          <a:ea typeface="Times New Roman" pitchFamily="18" charset="0"/>
                          <a:cs typeface="Arial" charset="0"/>
                        </a:rPr>
                        <a:t>Quantity	10</a:t>
                      </a:r>
                    </a:p>
                    <a:p>
                      <a:pPr marL="342900" marR="0" lvl="0" indent="-342900" algn="l" defTabSz="914400" rtl="0" eaLnBrk="0" fontAlgn="base" latinLnBrk="0" hangingPunct="0">
                        <a:lnSpc>
                          <a:spcPct val="90000"/>
                        </a:lnSpc>
                        <a:spcBef>
                          <a:spcPct val="0"/>
                        </a:spcBef>
                        <a:spcAft>
                          <a:spcPct val="0"/>
                        </a:spcAft>
                        <a:buClrTx/>
                        <a:buSzTx/>
                        <a:buFontTx/>
                        <a:buNone/>
                        <a:tabLst>
                          <a:tab pos="1192213" algn="r"/>
                        </a:tabLst>
                      </a:pPr>
                      <a:endParaRPr kumimoji="0" lang="en-US" sz="1600" b="1" i="0" u="none" strike="noStrike" cap="none" normalizeH="0" baseline="0">
                        <a:ln>
                          <a:noFill/>
                        </a:ln>
                        <a:solidFill>
                          <a:schemeClr val="tx1"/>
                        </a:solidFill>
                        <a:effectLst/>
                        <a:latin typeface="Arial" charset="0"/>
                        <a:ea typeface="Times New Roman" pitchFamily="18" charset="0"/>
                        <a:cs typeface="Arial" charset="0"/>
                      </a:endParaRPr>
                    </a:p>
                    <a:p>
                      <a:pPr marL="342900" marR="0" lvl="0" indent="-342900" algn="l" defTabSz="914400" rtl="0" eaLnBrk="0" fontAlgn="base" latinLnBrk="0" hangingPunct="0">
                        <a:lnSpc>
                          <a:spcPct val="90000"/>
                        </a:lnSpc>
                        <a:spcBef>
                          <a:spcPct val="0"/>
                        </a:spcBef>
                        <a:spcAft>
                          <a:spcPct val="0"/>
                        </a:spcAft>
                        <a:buClrTx/>
                        <a:buSzTx/>
                        <a:buFontTx/>
                        <a:buNone/>
                        <a:tabLst>
                          <a:tab pos="1192213" algn="r"/>
                        </a:tabLst>
                      </a:pPr>
                      <a:r>
                        <a:rPr kumimoji="0" lang="en-US" sz="1600" b="1" i="0" u="none" strike="noStrike" cap="none" normalizeH="0" baseline="0">
                          <a:ln>
                            <a:noFill/>
                          </a:ln>
                          <a:solidFill>
                            <a:schemeClr val="tx1"/>
                          </a:solidFill>
                          <a:effectLst/>
                          <a:latin typeface="Arial" charset="0"/>
                          <a:ea typeface="Times New Roman" pitchFamily="18" charset="0"/>
                          <a:cs typeface="Arial" charset="0"/>
                        </a:rPr>
                        <a:t>Quantity	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81000" marR="0" lvl="0" indent="-381000" algn="l" defTabSz="914400" rtl="0" eaLnBrk="0" fontAlgn="base" latinLnBrk="0" hangingPunct="0">
                        <a:lnSpc>
                          <a:spcPct val="90000"/>
                        </a:lnSpc>
                        <a:spcBef>
                          <a:spcPct val="0"/>
                        </a:spcBef>
                        <a:spcAft>
                          <a:spcPct val="0"/>
                        </a:spcAft>
                        <a:buClrTx/>
                        <a:buSzTx/>
                        <a:buFontTx/>
                        <a:buAutoNum type="arabicPeriod"/>
                        <a:tabLst/>
                      </a:pPr>
                      <a:r>
                        <a:rPr kumimoji="0" lang="en-US" sz="1600" b="1" i="0" u="none" strike="noStrike" cap="none" normalizeH="0" baseline="0">
                          <a:ln>
                            <a:noFill/>
                          </a:ln>
                          <a:solidFill>
                            <a:schemeClr val="tx1"/>
                          </a:solidFill>
                          <a:effectLst/>
                          <a:latin typeface="Arial" charset="0"/>
                          <a:ea typeface="Times New Roman" pitchFamily="18" charset="0"/>
                          <a:cs typeface="Arial" charset="0"/>
                        </a:rPr>
                        <a:t>Enter new sale item, enter Quantity of 10.</a:t>
                      </a:r>
                    </a:p>
                    <a:p>
                      <a:pPr marL="381000" marR="0" lvl="0" indent="-381000" algn="l" defTabSz="914400" rtl="0" eaLnBrk="0" fontAlgn="base" latinLnBrk="0" hangingPunct="0">
                        <a:lnSpc>
                          <a:spcPct val="90000"/>
                        </a:lnSpc>
                        <a:spcBef>
                          <a:spcPct val="0"/>
                        </a:spcBef>
                        <a:spcAft>
                          <a:spcPct val="0"/>
                        </a:spcAft>
                        <a:buClrTx/>
                        <a:buSzTx/>
                        <a:buFontTx/>
                        <a:buAutoNum type="arabicPeriod"/>
                        <a:tabLst/>
                      </a:pPr>
                      <a:endParaRPr kumimoji="0" lang="en-US" sz="1600" b="1" i="0" u="none" strike="noStrike" cap="none" normalizeH="0" baseline="0">
                        <a:ln>
                          <a:noFill/>
                        </a:ln>
                        <a:solidFill>
                          <a:schemeClr val="tx1"/>
                        </a:solidFill>
                        <a:effectLst/>
                        <a:latin typeface="Arial" charset="0"/>
                        <a:ea typeface="Times New Roman" pitchFamily="18" charset="0"/>
                        <a:cs typeface="Arial" charset="0"/>
                      </a:endParaRPr>
                    </a:p>
                    <a:p>
                      <a:pPr marL="381000" marR="0" lvl="0" indent="-381000" algn="l" defTabSz="914400" rtl="0" eaLnBrk="0" fontAlgn="base" latinLnBrk="0" hangingPunct="0">
                        <a:lnSpc>
                          <a:spcPct val="9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ea typeface="Times New Roman" pitchFamily="18" charset="0"/>
                          <a:cs typeface="Arial" charset="0"/>
                        </a:rPr>
                        <a:t>3. Change Quantity to 8.</a:t>
                      </a:r>
                      <a:endParaRPr kumimoji="0" lang="en-US" sz="16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pPr>
                      <a:endParaRPr kumimoji="0" lang="en-US" sz="1600" b="1" i="0" u="none" strike="noStrike" cap="none" normalizeH="0" baseline="0">
                        <a:ln>
                          <a:noFill/>
                        </a:ln>
                        <a:solidFill>
                          <a:schemeClr val="tx1"/>
                        </a:solidFill>
                        <a:effectLst/>
                        <a:latin typeface="Arial" charset="0"/>
                        <a:ea typeface="Times New Roman" pitchFamily="18" charset="0"/>
                        <a:cs typeface="Arial" charset="0"/>
                      </a:endParaRPr>
                    </a:p>
                    <a:p>
                      <a:pPr marL="342900" marR="0" lvl="0" indent="-342900" algn="l" defTabSz="914400" rtl="0" eaLnBrk="0" fontAlgn="base" latinLnBrk="0" hangingPunct="0">
                        <a:lnSpc>
                          <a:spcPct val="90000"/>
                        </a:lnSpc>
                        <a:spcBef>
                          <a:spcPct val="0"/>
                        </a:spcBef>
                        <a:spcAft>
                          <a:spcPct val="0"/>
                        </a:spcAft>
                        <a:buClrTx/>
                        <a:buSzTx/>
                        <a:buFontTx/>
                        <a:buNone/>
                        <a:tabLst/>
                      </a:pPr>
                      <a:endParaRPr kumimoji="0" lang="en-US" sz="1600" b="1" i="0" u="none" strike="noStrike" cap="none" normalizeH="0" baseline="0">
                        <a:ln>
                          <a:noFill/>
                        </a:ln>
                        <a:solidFill>
                          <a:schemeClr val="tx1"/>
                        </a:solidFill>
                        <a:effectLst/>
                        <a:latin typeface="Arial" charset="0"/>
                        <a:ea typeface="Times New Roman" pitchFamily="18" charset="0"/>
                        <a:cs typeface="Arial" charset="0"/>
                      </a:endParaRPr>
                    </a:p>
                    <a:p>
                      <a:pPr marL="342900" marR="0" lvl="0" indent="-342900" algn="l" defTabSz="914400" rtl="0" eaLnBrk="0" fontAlgn="base" latinLnBrk="0" hangingPunct="0">
                        <a:lnSpc>
                          <a:spcPct val="9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ea typeface="Times New Roman" pitchFamily="18" charset="0"/>
                          <a:cs typeface="Arial" charset="0"/>
                        </a:rPr>
                        <a:t>2. Subtract Quantity 10 from QOH.</a:t>
                      </a:r>
                    </a:p>
                    <a:p>
                      <a:pPr marL="342900" marR="0" lvl="0" indent="-342900" algn="l" defTabSz="914400" rtl="0" eaLnBrk="0" fontAlgn="base" latinLnBrk="0" hangingPunct="0">
                        <a:lnSpc>
                          <a:spcPct val="90000"/>
                        </a:lnSpc>
                        <a:spcBef>
                          <a:spcPct val="0"/>
                        </a:spcBef>
                        <a:spcAft>
                          <a:spcPct val="0"/>
                        </a:spcAft>
                        <a:buClrTx/>
                        <a:buSzTx/>
                        <a:buFontTx/>
                        <a:buNone/>
                        <a:tabLst/>
                      </a:pPr>
                      <a:endParaRPr kumimoji="0" lang="en-US" sz="1600" b="1" i="0" u="none" strike="noStrike" cap="none" normalizeH="0" baseline="0">
                        <a:ln>
                          <a:noFill/>
                        </a:ln>
                        <a:solidFill>
                          <a:schemeClr val="tx1"/>
                        </a:solidFill>
                        <a:effectLst/>
                        <a:latin typeface="Arial" charset="0"/>
                        <a:ea typeface="Times New Roman" pitchFamily="18" charset="0"/>
                        <a:cs typeface="Arial" charset="0"/>
                      </a:endParaRPr>
                    </a:p>
                    <a:p>
                      <a:pPr marL="342900" marR="0" lvl="0" indent="-342900" algn="l" defTabSz="914400" rtl="0" eaLnBrk="0" fontAlgn="base" latinLnBrk="0" hangingPunct="0">
                        <a:lnSpc>
                          <a:spcPct val="9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ea typeface="Times New Roman" pitchFamily="18" charset="0"/>
                          <a:cs typeface="Arial" charset="0"/>
                        </a:rPr>
                        <a:t>4. Subtract Quantity 8 from QOH.</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pPr>
                      <a:r>
                        <a:rPr kumimoji="0" lang="en-US" sz="1600" b="0" i="0" u="sng" strike="noStrike" cap="none" normalizeH="0" baseline="0">
                          <a:ln>
                            <a:noFill/>
                          </a:ln>
                          <a:solidFill>
                            <a:schemeClr val="tx1"/>
                          </a:solidFill>
                          <a:effectLst/>
                          <a:latin typeface="Arial" charset="0"/>
                          <a:ea typeface="Times New Roman" pitchFamily="18" charset="0"/>
                          <a:cs typeface="Arial" charset="0"/>
                        </a:rPr>
                        <a:t>ItemID</a:t>
                      </a:r>
                      <a:r>
                        <a:rPr kumimoji="0" lang="en-US" sz="1600" b="1" i="0" u="none" strike="noStrike" cap="none" normalizeH="0" baseline="0">
                          <a:ln>
                            <a:noFill/>
                          </a:ln>
                          <a:solidFill>
                            <a:schemeClr val="tx1"/>
                          </a:solidFill>
                          <a:effectLst/>
                          <a:latin typeface="Arial" charset="0"/>
                          <a:ea typeface="Times New Roman" pitchFamily="18" charset="0"/>
                          <a:cs typeface="Arial" charset="0"/>
                        </a:rPr>
                        <a:t>	15</a:t>
                      </a:r>
                    </a:p>
                    <a:p>
                      <a:pPr marL="342900" marR="0" lvl="0" indent="-342900" algn="l" defTabSz="914400" rtl="0" eaLnBrk="0" fontAlgn="base" latinLnBrk="0" hangingPunct="0">
                        <a:lnSpc>
                          <a:spcPct val="9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ea typeface="Times New Roman" pitchFamily="18" charset="0"/>
                          <a:cs typeface="Arial" charset="0"/>
                        </a:rPr>
                        <a:t>QOH	50</a:t>
                      </a:r>
                    </a:p>
                    <a:p>
                      <a:pPr marL="342900" marR="0" lvl="0" indent="-342900" algn="l" defTabSz="914400" rtl="0" eaLnBrk="0" fontAlgn="base" latinLnBrk="0" hangingPunct="0">
                        <a:lnSpc>
                          <a:spcPct val="90000"/>
                        </a:lnSpc>
                        <a:spcBef>
                          <a:spcPct val="0"/>
                        </a:spcBef>
                        <a:spcAft>
                          <a:spcPct val="0"/>
                        </a:spcAft>
                        <a:buClrTx/>
                        <a:buSzTx/>
                        <a:buFontTx/>
                        <a:buNone/>
                        <a:tabLst/>
                      </a:pPr>
                      <a:endParaRPr kumimoji="0" lang="en-US" sz="1600" b="1" i="0" u="none" strike="noStrike" cap="none" normalizeH="0" baseline="0">
                        <a:ln>
                          <a:noFill/>
                        </a:ln>
                        <a:solidFill>
                          <a:schemeClr val="tx1"/>
                        </a:solidFill>
                        <a:effectLst/>
                        <a:latin typeface="Arial" charset="0"/>
                        <a:ea typeface="Times New Roman" pitchFamily="18" charset="0"/>
                        <a:cs typeface="Arial" charset="0"/>
                      </a:endParaRPr>
                    </a:p>
                    <a:p>
                      <a:pPr marL="342900" marR="0" lvl="0" indent="-342900" algn="l" defTabSz="914400" rtl="0" eaLnBrk="0" fontAlgn="base" latinLnBrk="0" hangingPunct="0">
                        <a:lnSpc>
                          <a:spcPct val="9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ea typeface="Times New Roman" pitchFamily="18" charset="0"/>
                          <a:cs typeface="Arial" charset="0"/>
                        </a:rPr>
                        <a:t>QOH	40</a:t>
                      </a:r>
                    </a:p>
                    <a:p>
                      <a:pPr marL="342900" marR="0" lvl="0" indent="-342900" algn="l" defTabSz="914400" rtl="0" eaLnBrk="0" fontAlgn="base" latinLnBrk="0" hangingPunct="0">
                        <a:lnSpc>
                          <a:spcPct val="90000"/>
                        </a:lnSpc>
                        <a:spcBef>
                          <a:spcPct val="0"/>
                        </a:spcBef>
                        <a:spcAft>
                          <a:spcPct val="0"/>
                        </a:spcAft>
                        <a:buClrTx/>
                        <a:buSzTx/>
                        <a:buFontTx/>
                        <a:buNone/>
                        <a:tabLst/>
                      </a:pPr>
                      <a:endParaRPr kumimoji="0" lang="en-US" sz="1600" b="1" i="0" u="none" strike="noStrike" cap="none" normalizeH="0" baseline="0">
                        <a:ln>
                          <a:noFill/>
                        </a:ln>
                        <a:solidFill>
                          <a:schemeClr val="tx1"/>
                        </a:solidFill>
                        <a:effectLst/>
                        <a:latin typeface="Arial" charset="0"/>
                        <a:ea typeface="Times New Roman" pitchFamily="18" charset="0"/>
                        <a:cs typeface="Arial" charset="0"/>
                      </a:endParaRPr>
                    </a:p>
                    <a:p>
                      <a:pPr marL="342900" marR="0" lvl="0" indent="-342900" algn="l" defTabSz="914400" rtl="0" eaLnBrk="0" fontAlgn="base" latinLnBrk="0" hangingPunct="0">
                        <a:lnSpc>
                          <a:spcPct val="9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ea typeface="Times New Roman" pitchFamily="18" charset="0"/>
                          <a:cs typeface="Arial" charset="0"/>
                        </a:rPr>
                        <a:t>QOH	</a:t>
                      </a:r>
                      <a:r>
                        <a:rPr kumimoji="0" lang="en-US" sz="1600" b="1" i="0" u="none" strike="noStrike" cap="none" normalizeH="0" baseline="0">
                          <a:ln>
                            <a:noFill/>
                          </a:ln>
                          <a:solidFill>
                            <a:srgbClr val="CC0000"/>
                          </a:solidFill>
                          <a:effectLst/>
                          <a:latin typeface="Arial" charset="0"/>
                          <a:ea typeface="Times New Roman" pitchFamily="18" charset="0"/>
                          <a:cs typeface="Arial" charset="0"/>
                        </a:rPr>
                        <a:t>32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46100">
                <a:tc gridSpan="4">
                  <a:txBody>
                    <a:bodyPr/>
                    <a:lstStyle/>
                    <a:p>
                      <a:pPr marL="342900" marR="0" lvl="0" indent="-342900" algn="ctr" defTabSz="914400" rtl="0" eaLnBrk="0" fontAlgn="base" latinLnBrk="0" hangingPunct="0">
                        <a:lnSpc>
                          <a:spcPct val="9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Times New Roman" pitchFamily="18" charset="0"/>
                          <a:cs typeface="Arial" charset="0"/>
                        </a:rPr>
                        <a:t>Solution that corrects for change</a:t>
                      </a:r>
                      <a:endParaRPr kumimoji="0" lang="en-US" sz="1600" b="1" i="0" u="none" strike="noStrike" cap="none" normalizeH="0" baseline="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2535238">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tab pos="1192213" algn="r"/>
                        </a:tabLst>
                      </a:pPr>
                      <a:r>
                        <a:rPr kumimoji="0" lang="en-US" sz="1600" b="0" i="0" u="sng" strike="noStrike" cap="none" normalizeH="0" baseline="0">
                          <a:ln>
                            <a:noFill/>
                          </a:ln>
                          <a:solidFill>
                            <a:schemeClr val="tx1"/>
                          </a:solidFill>
                          <a:effectLst/>
                          <a:latin typeface="Arial" charset="0"/>
                          <a:ea typeface="Times New Roman" pitchFamily="18" charset="0"/>
                          <a:cs typeface="Arial" charset="0"/>
                        </a:rPr>
                        <a:t>SaleID</a:t>
                      </a:r>
                      <a:r>
                        <a:rPr kumimoji="0" lang="en-US" sz="1600" b="1" i="0" u="none" strike="noStrike" cap="none" normalizeH="0" baseline="0">
                          <a:ln>
                            <a:noFill/>
                          </a:ln>
                          <a:solidFill>
                            <a:schemeClr val="tx1"/>
                          </a:solidFill>
                          <a:effectLst/>
                          <a:latin typeface="Arial" charset="0"/>
                          <a:ea typeface="Times New Roman" pitchFamily="18" charset="0"/>
                          <a:cs typeface="Arial" charset="0"/>
                        </a:rPr>
                        <a:t>	101</a:t>
                      </a:r>
                    </a:p>
                    <a:p>
                      <a:pPr marL="342900" marR="0" lvl="0" indent="-342900" algn="l" defTabSz="914400" rtl="0" eaLnBrk="0" fontAlgn="base" latinLnBrk="0" hangingPunct="0">
                        <a:lnSpc>
                          <a:spcPct val="90000"/>
                        </a:lnSpc>
                        <a:spcBef>
                          <a:spcPct val="0"/>
                        </a:spcBef>
                        <a:spcAft>
                          <a:spcPct val="0"/>
                        </a:spcAft>
                        <a:buClrTx/>
                        <a:buSzTx/>
                        <a:buFontTx/>
                        <a:buNone/>
                        <a:tabLst>
                          <a:tab pos="1192213" algn="r"/>
                        </a:tabLst>
                      </a:pPr>
                      <a:r>
                        <a:rPr kumimoji="0" lang="en-US" sz="1600" b="0" i="0" u="sng" strike="noStrike" cap="none" normalizeH="0" baseline="0">
                          <a:ln>
                            <a:noFill/>
                          </a:ln>
                          <a:solidFill>
                            <a:schemeClr val="tx1"/>
                          </a:solidFill>
                          <a:effectLst/>
                          <a:latin typeface="Arial" charset="0"/>
                          <a:ea typeface="Times New Roman" pitchFamily="18" charset="0"/>
                          <a:cs typeface="Arial" charset="0"/>
                        </a:rPr>
                        <a:t>ItemID</a:t>
                      </a:r>
                      <a:r>
                        <a:rPr kumimoji="0" lang="en-US" sz="1600" b="1" i="0" u="none" strike="noStrike" cap="none" normalizeH="0" baseline="0">
                          <a:ln>
                            <a:noFill/>
                          </a:ln>
                          <a:solidFill>
                            <a:schemeClr val="tx1"/>
                          </a:solidFill>
                          <a:effectLst/>
                          <a:latin typeface="Arial" charset="0"/>
                          <a:ea typeface="Times New Roman" pitchFamily="18" charset="0"/>
                          <a:cs typeface="Arial" charset="0"/>
                        </a:rPr>
                        <a:t>	15</a:t>
                      </a:r>
                    </a:p>
                    <a:p>
                      <a:pPr marL="342900" marR="0" lvl="0" indent="-342900" algn="l" defTabSz="914400" rtl="0" eaLnBrk="0" fontAlgn="base" latinLnBrk="0" hangingPunct="0">
                        <a:lnSpc>
                          <a:spcPct val="90000"/>
                        </a:lnSpc>
                        <a:spcBef>
                          <a:spcPct val="0"/>
                        </a:spcBef>
                        <a:spcAft>
                          <a:spcPct val="0"/>
                        </a:spcAft>
                        <a:buClrTx/>
                        <a:buSzTx/>
                        <a:buFontTx/>
                        <a:buNone/>
                        <a:tabLst>
                          <a:tab pos="1192213" algn="r"/>
                        </a:tabLst>
                      </a:pPr>
                      <a:r>
                        <a:rPr kumimoji="0" lang="en-US" sz="1600" b="1" i="0" u="none" strike="noStrike" cap="none" normalizeH="0" baseline="0">
                          <a:ln>
                            <a:noFill/>
                          </a:ln>
                          <a:solidFill>
                            <a:schemeClr val="tx1"/>
                          </a:solidFill>
                          <a:effectLst/>
                          <a:latin typeface="Arial" charset="0"/>
                          <a:ea typeface="Times New Roman" pitchFamily="18" charset="0"/>
                          <a:cs typeface="Arial" charset="0"/>
                        </a:rPr>
                        <a:t>Quantity	10</a:t>
                      </a:r>
                    </a:p>
                    <a:p>
                      <a:pPr marL="342900" marR="0" lvl="0" indent="-342900" algn="l" defTabSz="914400" rtl="0" eaLnBrk="0" fontAlgn="base" latinLnBrk="0" hangingPunct="0">
                        <a:lnSpc>
                          <a:spcPct val="90000"/>
                        </a:lnSpc>
                        <a:spcBef>
                          <a:spcPct val="0"/>
                        </a:spcBef>
                        <a:spcAft>
                          <a:spcPct val="0"/>
                        </a:spcAft>
                        <a:buClrTx/>
                        <a:buSzTx/>
                        <a:buFontTx/>
                        <a:buNone/>
                        <a:tabLst>
                          <a:tab pos="1192213" algn="r"/>
                        </a:tabLst>
                      </a:pPr>
                      <a:endParaRPr kumimoji="0" lang="en-US" sz="1600" b="1" i="0" u="none" strike="noStrike" cap="none" normalizeH="0" baseline="0">
                        <a:ln>
                          <a:noFill/>
                        </a:ln>
                        <a:solidFill>
                          <a:schemeClr val="tx1"/>
                        </a:solidFill>
                        <a:effectLst/>
                        <a:latin typeface="Arial" charset="0"/>
                        <a:ea typeface="Times New Roman" pitchFamily="18" charset="0"/>
                        <a:cs typeface="Arial" charset="0"/>
                      </a:endParaRPr>
                    </a:p>
                    <a:p>
                      <a:pPr marL="342900" marR="0" lvl="0" indent="-342900" algn="l" defTabSz="914400" rtl="0" eaLnBrk="0" fontAlgn="base" latinLnBrk="0" hangingPunct="0">
                        <a:lnSpc>
                          <a:spcPct val="90000"/>
                        </a:lnSpc>
                        <a:spcBef>
                          <a:spcPct val="0"/>
                        </a:spcBef>
                        <a:spcAft>
                          <a:spcPct val="0"/>
                        </a:spcAft>
                        <a:buClrTx/>
                        <a:buSzTx/>
                        <a:buFontTx/>
                        <a:buNone/>
                        <a:tabLst>
                          <a:tab pos="1192213" algn="r"/>
                        </a:tabLst>
                      </a:pPr>
                      <a:r>
                        <a:rPr kumimoji="0" lang="en-US" sz="1600" b="1" i="0" u="none" strike="noStrike" cap="none" normalizeH="0" baseline="0">
                          <a:ln>
                            <a:noFill/>
                          </a:ln>
                          <a:solidFill>
                            <a:schemeClr val="tx1"/>
                          </a:solidFill>
                          <a:effectLst/>
                          <a:latin typeface="Arial" charset="0"/>
                          <a:ea typeface="Times New Roman" pitchFamily="18" charset="0"/>
                          <a:cs typeface="Arial" charset="0"/>
                        </a:rPr>
                        <a:t>Quantity	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81000" marR="0" lvl="0" indent="-381000" algn="l" defTabSz="914400" rtl="0" eaLnBrk="0" fontAlgn="base" latinLnBrk="0" hangingPunct="0">
                        <a:lnSpc>
                          <a:spcPct val="90000"/>
                        </a:lnSpc>
                        <a:spcBef>
                          <a:spcPct val="0"/>
                        </a:spcBef>
                        <a:spcAft>
                          <a:spcPct val="0"/>
                        </a:spcAft>
                        <a:buClrTx/>
                        <a:buSzTx/>
                        <a:buFontTx/>
                        <a:buAutoNum type="arabicPeriod"/>
                        <a:tabLst/>
                      </a:pPr>
                      <a:r>
                        <a:rPr kumimoji="0" lang="en-US" sz="1600" b="1" i="0" u="none" strike="noStrike" cap="none" normalizeH="0" baseline="0">
                          <a:ln>
                            <a:noFill/>
                          </a:ln>
                          <a:solidFill>
                            <a:schemeClr val="tx1"/>
                          </a:solidFill>
                          <a:effectLst/>
                          <a:latin typeface="Arial" charset="0"/>
                          <a:ea typeface="Times New Roman" pitchFamily="18" charset="0"/>
                          <a:cs typeface="Arial" charset="0"/>
                        </a:rPr>
                        <a:t>Enter new sale item, enter Quantity of 10.</a:t>
                      </a:r>
                    </a:p>
                    <a:p>
                      <a:pPr marL="381000" marR="0" lvl="0" indent="-381000" algn="l" defTabSz="914400" rtl="0" eaLnBrk="0" fontAlgn="base" latinLnBrk="0" hangingPunct="0">
                        <a:lnSpc>
                          <a:spcPct val="90000"/>
                        </a:lnSpc>
                        <a:spcBef>
                          <a:spcPct val="0"/>
                        </a:spcBef>
                        <a:spcAft>
                          <a:spcPct val="0"/>
                        </a:spcAft>
                        <a:buClrTx/>
                        <a:buSzTx/>
                        <a:buFontTx/>
                        <a:buAutoNum type="arabicPeriod"/>
                        <a:tabLst/>
                      </a:pPr>
                      <a:endParaRPr kumimoji="0" lang="en-US" sz="1600" b="1" i="0" u="none" strike="noStrike" cap="none" normalizeH="0" baseline="0">
                        <a:ln>
                          <a:noFill/>
                        </a:ln>
                        <a:solidFill>
                          <a:schemeClr val="tx1"/>
                        </a:solidFill>
                        <a:effectLst/>
                        <a:latin typeface="Arial" charset="0"/>
                        <a:ea typeface="Times New Roman" pitchFamily="18" charset="0"/>
                        <a:cs typeface="Arial" charset="0"/>
                      </a:endParaRPr>
                    </a:p>
                    <a:p>
                      <a:pPr marL="381000" marR="0" lvl="0" indent="-381000" algn="l" defTabSz="914400" rtl="0" eaLnBrk="0" fontAlgn="base" latinLnBrk="0" hangingPunct="0">
                        <a:lnSpc>
                          <a:spcPct val="9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ea typeface="Times New Roman" pitchFamily="18" charset="0"/>
                          <a:cs typeface="Arial" charset="0"/>
                        </a:rPr>
                        <a:t>3. Change Quantity to 8.</a:t>
                      </a:r>
                      <a:endParaRPr kumimoji="0" lang="en-US" sz="16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pPr>
                      <a:endParaRPr kumimoji="0" lang="en-US" sz="1600" b="1" i="0" u="none" strike="noStrike" cap="none" normalizeH="0" baseline="0">
                        <a:ln>
                          <a:noFill/>
                        </a:ln>
                        <a:solidFill>
                          <a:schemeClr val="tx1"/>
                        </a:solidFill>
                        <a:effectLst/>
                        <a:latin typeface="Arial" charset="0"/>
                        <a:ea typeface="Times New Roman" pitchFamily="18" charset="0"/>
                        <a:cs typeface="Arial" charset="0"/>
                      </a:endParaRPr>
                    </a:p>
                    <a:p>
                      <a:pPr marL="342900" marR="0" lvl="0" indent="-342900" algn="l" defTabSz="914400" rtl="0" eaLnBrk="0" fontAlgn="base" latinLnBrk="0" hangingPunct="0">
                        <a:lnSpc>
                          <a:spcPct val="90000"/>
                        </a:lnSpc>
                        <a:spcBef>
                          <a:spcPct val="0"/>
                        </a:spcBef>
                        <a:spcAft>
                          <a:spcPct val="0"/>
                        </a:spcAft>
                        <a:buClrTx/>
                        <a:buSzTx/>
                        <a:buFontTx/>
                        <a:buNone/>
                        <a:tabLst/>
                      </a:pPr>
                      <a:endParaRPr kumimoji="0" lang="en-US" sz="1600" b="1" i="0" u="none" strike="noStrike" cap="none" normalizeH="0" baseline="0">
                        <a:ln>
                          <a:noFill/>
                        </a:ln>
                        <a:solidFill>
                          <a:schemeClr val="tx1"/>
                        </a:solidFill>
                        <a:effectLst/>
                        <a:latin typeface="Arial" charset="0"/>
                        <a:ea typeface="Times New Roman" pitchFamily="18" charset="0"/>
                        <a:cs typeface="Arial" charset="0"/>
                      </a:endParaRPr>
                    </a:p>
                    <a:p>
                      <a:pPr marL="342900" marR="0" lvl="0" indent="-342900" algn="l" defTabSz="914400" rtl="0" eaLnBrk="0" fontAlgn="base" latinLnBrk="0" hangingPunct="0">
                        <a:lnSpc>
                          <a:spcPct val="9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ea typeface="Times New Roman" pitchFamily="18" charset="0"/>
                          <a:cs typeface="Arial" charset="0"/>
                        </a:rPr>
                        <a:t>2. Subtract Quantity 10 from QOH.</a:t>
                      </a:r>
                    </a:p>
                    <a:p>
                      <a:pPr marL="342900" marR="0" lvl="0" indent="-342900" algn="l" defTabSz="914400" rtl="0" eaLnBrk="0" fontAlgn="base" latinLnBrk="0" hangingPunct="0">
                        <a:lnSpc>
                          <a:spcPct val="90000"/>
                        </a:lnSpc>
                        <a:spcBef>
                          <a:spcPct val="0"/>
                        </a:spcBef>
                        <a:spcAft>
                          <a:spcPct val="0"/>
                        </a:spcAft>
                        <a:buClrTx/>
                        <a:buSzTx/>
                        <a:buFontTx/>
                        <a:buNone/>
                        <a:tabLst/>
                      </a:pPr>
                      <a:endParaRPr kumimoji="0" lang="en-US" sz="1600" b="1" i="0" u="none" strike="noStrike" cap="none" normalizeH="0" baseline="0">
                        <a:ln>
                          <a:noFill/>
                        </a:ln>
                        <a:solidFill>
                          <a:schemeClr val="tx1"/>
                        </a:solidFill>
                        <a:effectLst/>
                        <a:latin typeface="Arial" charset="0"/>
                        <a:ea typeface="Times New Roman" pitchFamily="18" charset="0"/>
                        <a:cs typeface="Arial" charset="0"/>
                      </a:endParaRPr>
                    </a:p>
                    <a:p>
                      <a:pPr marL="342900" marR="0" lvl="0" indent="-342900" algn="l" defTabSz="914400" rtl="0" eaLnBrk="0" fontAlgn="base" latinLnBrk="0" hangingPunct="0">
                        <a:lnSpc>
                          <a:spcPct val="9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ea typeface="Times New Roman" pitchFamily="18" charset="0"/>
                          <a:cs typeface="Arial" charset="0"/>
                        </a:rPr>
                        <a:t>4. </a:t>
                      </a:r>
                      <a:r>
                        <a:rPr kumimoji="0" lang="en-US" sz="1600" b="1" i="0" u="none" strike="noStrike" cap="none" normalizeH="0" baseline="0">
                          <a:ln>
                            <a:noFill/>
                          </a:ln>
                          <a:solidFill>
                            <a:srgbClr val="FF0000"/>
                          </a:solidFill>
                          <a:effectLst/>
                          <a:latin typeface="Arial" charset="0"/>
                          <a:ea typeface="Times New Roman" pitchFamily="18" charset="0"/>
                          <a:cs typeface="Arial" charset="0"/>
                        </a:rPr>
                        <a:t>Add original Quantity 10 back</a:t>
                      </a:r>
                      <a:r>
                        <a:rPr kumimoji="0" lang="en-US" sz="1600" b="1" i="0" u="none" strike="noStrike" cap="none" normalizeH="0" baseline="0">
                          <a:ln>
                            <a:noFill/>
                          </a:ln>
                          <a:solidFill>
                            <a:schemeClr val="tx1"/>
                          </a:solidFill>
                          <a:effectLst/>
                          <a:latin typeface="Arial" charset="0"/>
                          <a:ea typeface="Times New Roman" pitchFamily="18" charset="0"/>
                          <a:cs typeface="Arial" charset="0"/>
                        </a:rPr>
                        <a:t> and subtract Quantity 8 from QOH.</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tab pos="1152525" algn="r"/>
                        </a:tabLst>
                      </a:pPr>
                      <a:r>
                        <a:rPr kumimoji="0" lang="en-US" sz="1600" b="0" i="0" u="sng" strike="noStrike" cap="none" normalizeH="0" baseline="0">
                          <a:ln>
                            <a:noFill/>
                          </a:ln>
                          <a:solidFill>
                            <a:schemeClr val="tx1"/>
                          </a:solidFill>
                          <a:effectLst/>
                          <a:latin typeface="Arial" charset="0"/>
                          <a:ea typeface="Times New Roman" pitchFamily="18" charset="0"/>
                          <a:cs typeface="Arial" charset="0"/>
                        </a:rPr>
                        <a:t>ItemID</a:t>
                      </a:r>
                      <a:r>
                        <a:rPr kumimoji="0" lang="en-US" sz="1600" b="1" i="0" u="none" strike="noStrike" cap="none" normalizeH="0" baseline="0">
                          <a:ln>
                            <a:noFill/>
                          </a:ln>
                          <a:solidFill>
                            <a:schemeClr val="tx1"/>
                          </a:solidFill>
                          <a:effectLst/>
                          <a:latin typeface="Arial" charset="0"/>
                          <a:ea typeface="Times New Roman" pitchFamily="18" charset="0"/>
                          <a:cs typeface="Arial" charset="0"/>
                        </a:rPr>
                        <a:t>	15</a:t>
                      </a:r>
                    </a:p>
                    <a:p>
                      <a:pPr marL="342900" marR="0" lvl="0" indent="-342900" algn="l" defTabSz="914400" rtl="0" eaLnBrk="0" fontAlgn="base" latinLnBrk="0" hangingPunct="0">
                        <a:lnSpc>
                          <a:spcPct val="90000"/>
                        </a:lnSpc>
                        <a:spcBef>
                          <a:spcPct val="0"/>
                        </a:spcBef>
                        <a:spcAft>
                          <a:spcPct val="0"/>
                        </a:spcAft>
                        <a:buClrTx/>
                        <a:buSzTx/>
                        <a:buFontTx/>
                        <a:buNone/>
                        <a:tabLst>
                          <a:tab pos="1152525" algn="r"/>
                        </a:tabLst>
                      </a:pPr>
                      <a:r>
                        <a:rPr kumimoji="0" lang="en-US" sz="1600" b="1" i="0" u="none" strike="noStrike" cap="none" normalizeH="0" baseline="0">
                          <a:ln>
                            <a:noFill/>
                          </a:ln>
                          <a:solidFill>
                            <a:schemeClr val="tx1"/>
                          </a:solidFill>
                          <a:effectLst/>
                          <a:latin typeface="Arial" charset="0"/>
                          <a:ea typeface="Times New Roman" pitchFamily="18" charset="0"/>
                          <a:cs typeface="Arial" charset="0"/>
                        </a:rPr>
                        <a:t>QOH	50</a:t>
                      </a:r>
                    </a:p>
                    <a:p>
                      <a:pPr marL="342900" marR="0" lvl="0" indent="-342900" algn="l" defTabSz="914400" rtl="0" eaLnBrk="0" fontAlgn="base" latinLnBrk="0" hangingPunct="0">
                        <a:lnSpc>
                          <a:spcPct val="90000"/>
                        </a:lnSpc>
                        <a:spcBef>
                          <a:spcPct val="0"/>
                        </a:spcBef>
                        <a:spcAft>
                          <a:spcPct val="0"/>
                        </a:spcAft>
                        <a:buClrTx/>
                        <a:buSzTx/>
                        <a:buFontTx/>
                        <a:buNone/>
                        <a:tabLst>
                          <a:tab pos="1152525" algn="r"/>
                        </a:tabLst>
                      </a:pPr>
                      <a:endParaRPr kumimoji="0" lang="en-US" sz="1600" b="1" i="0" u="none" strike="noStrike" cap="none" normalizeH="0" baseline="0">
                        <a:ln>
                          <a:noFill/>
                        </a:ln>
                        <a:solidFill>
                          <a:schemeClr val="tx1"/>
                        </a:solidFill>
                        <a:effectLst/>
                        <a:latin typeface="Arial" charset="0"/>
                        <a:ea typeface="Times New Roman" pitchFamily="18" charset="0"/>
                        <a:cs typeface="Arial" charset="0"/>
                      </a:endParaRPr>
                    </a:p>
                    <a:p>
                      <a:pPr marL="342900" marR="0" lvl="0" indent="-342900" algn="l" defTabSz="914400" rtl="0" eaLnBrk="0" fontAlgn="base" latinLnBrk="0" hangingPunct="0">
                        <a:lnSpc>
                          <a:spcPct val="90000"/>
                        </a:lnSpc>
                        <a:spcBef>
                          <a:spcPct val="0"/>
                        </a:spcBef>
                        <a:spcAft>
                          <a:spcPct val="0"/>
                        </a:spcAft>
                        <a:buClrTx/>
                        <a:buSzTx/>
                        <a:buFontTx/>
                        <a:buNone/>
                        <a:tabLst>
                          <a:tab pos="1152525" algn="r"/>
                        </a:tabLst>
                      </a:pPr>
                      <a:r>
                        <a:rPr kumimoji="0" lang="en-US" sz="1600" b="1" i="0" u="none" strike="noStrike" cap="none" normalizeH="0" baseline="0">
                          <a:ln>
                            <a:noFill/>
                          </a:ln>
                          <a:solidFill>
                            <a:schemeClr val="tx1"/>
                          </a:solidFill>
                          <a:effectLst/>
                          <a:latin typeface="Arial" charset="0"/>
                          <a:ea typeface="Times New Roman" pitchFamily="18" charset="0"/>
                          <a:cs typeface="Arial" charset="0"/>
                        </a:rPr>
                        <a:t>QOH	40</a:t>
                      </a:r>
                    </a:p>
                    <a:p>
                      <a:pPr marL="342900" marR="0" lvl="0" indent="-342900" algn="l" defTabSz="914400" rtl="0" eaLnBrk="0" fontAlgn="base" latinLnBrk="0" hangingPunct="0">
                        <a:lnSpc>
                          <a:spcPct val="90000"/>
                        </a:lnSpc>
                        <a:spcBef>
                          <a:spcPct val="0"/>
                        </a:spcBef>
                        <a:spcAft>
                          <a:spcPct val="0"/>
                        </a:spcAft>
                        <a:buClrTx/>
                        <a:buSzTx/>
                        <a:buFontTx/>
                        <a:buNone/>
                        <a:tabLst>
                          <a:tab pos="1152525" algn="r"/>
                        </a:tabLst>
                      </a:pPr>
                      <a:endParaRPr kumimoji="0" lang="en-US" sz="1600" b="1" i="0" u="none" strike="noStrike" cap="none" normalizeH="0" baseline="0">
                        <a:ln>
                          <a:noFill/>
                        </a:ln>
                        <a:solidFill>
                          <a:schemeClr val="tx1"/>
                        </a:solidFill>
                        <a:effectLst/>
                        <a:latin typeface="Arial" charset="0"/>
                        <a:ea typeface="Times New Roman" pitchFamily="18" charset="0"/>
                        <a:cs typeface="Arial" charset="0"/>
                      </a:endParaRPr>
                    </a:p>
                    <a:p>
                      <a:pPr marL="342900" marR="0" lvl="0" indent="-342900" algn="l" defTabSz="914400" rtl="0" eaLnBrk="0" fontAlgn="base" latinLnBrk="0" hangingPunct="0">
                        <a:lnSpc>
                          <a:spcPct val="90000"/>
                        </a:lnSpc>
                        <a:spcBef>
                          <a:spcPct val="0"/>
                        </a:spcBef>
                        <a:spcAft>
                          <a:spcPct val="0"/>
                        </a:spcAft>
                        <a:buClrTx/>
                        <a:buSzTx/>
                        <a:buFontTx/>
                        <a:buNone/>
                        <a:tabLst>
                          <a:tab pos="1152525" algn="r"/>
                        </a:tabLst>
                      </a:pPr>
                      <a:r>
                        <a:rPr kumimoji="0" lang="en-US" sz="1600" b="1" i="0" u="none" strike="noStrike" cap="none" normalizeH="0" baseline="0">
                          <a:ln>
                            <a:noFill/>
                          </a:ln>
                          <a:solidFill>
                            <a:schemeClr val="tx1"/>
                          </a:solidFill>
                          <a:effectLst/>
                          <a:latin typeface="Arial" charset="0"/>
                          <a:ea typeface="Times New Roman" pitchFamily="18" charset="0"/>
                          <a:cs typeface="Arial" charset="0"/>
                        </a:rPr>
                        <a:t>QOH	42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160222" name="AutoShape 30"/>
          <p:cNvSpPr>
            <a:spLocks noChangeArrowheads="1"/>
          </p:cNvSpPr>
          <p:nvPr/>
        </p:nvSpPr>
        <p:spPr bwMode="auto">
          <a:xfrm>
            <a:off x="8001000" y="2362200"/>
            <a:ext cx="1143000" cy="533400"/>
          </a:xfrm>
          <a:prstGeom prst="cloudCallout">
            <a:avLst>
              <a:gd name="adj1" fmla="val -43750"/>
              <a:gd name="adj2" fmla="val 70000"/>
            </a:avLst>
          </a:prstGeom>
          <a:solidFill>
            <a:srgbClr val="FFCC66"/>
          </a:solidFill>
          <a:ln w="12700">
            <a:solidFill>
              <a:schemeClr val="tx1"/>
            </a:solidFill>
            <a:round/>
            <a:headEnd/>
            <a:tailEnd/>
          </a:ln>
          <a:effectLst/>
        </p:spPr>
        <p:txBody>
          <a:bodyPr/>
          <a:lstStyle/>
          <a:p>
            <a:r>
              <a:rPr lang="en-US" sz="1400" dirty="0"/>
              <a:t>OOPS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2242" name="Rectangle 2"/>
          <p:cNvSpPr>
            <a:spLocks noGrp="1" noChangeArrowheads="1"/>
          </p:cNvSpPr>
          <p:nvPr>
            <p:ph type="title"/>
          </p:nvPr>
        </p:nvSpPr>
        <p:spPr/>
        <p:txBody>
          <a:bodyPr/>
          <a:lstStyle/>
          <a:p>
            <a:pPr defTabSz="914400"/>
            <a:r>
              <a:rPr lang="en-US"/>
              <a:t>Quantity Changed Event</a:t>
            </a:r>
          </a:p>
        </p:txBody>
      </p:sp>
      <p:sp>
        <p:nvSpPr>
          <p:cNvPr id="1162243" name="Text Box 3"/>
          <p:cNvSpPr txBox="1">
            <a:spLocks noChangeArrowheads="1"/>
          </p:cNvSpPr>
          <p:nvPr/>
        </p:nvSpPr>
        <p:spPr bwMode="auto">
          <a:xfrm>
            <a:off x="762000" y="1600200"/>
            <a:ext cx="7620000" cy="4108450"/>
          </a:xfrm>
          <a:prstGeom prst="rect">
            <a:avLst/>
          </a:prstGeom>
          <a:noFill/>
          <a:ln w="12700" algn="ctr">
            <a:noFill/>
            <a:miter lim="800000"/>
            <a:headEnd/>
            <a:tailEnd/>
          </a:ln>
          <a:effectLst/>
        </p:spPr>
        <p:txBody>
          <a:bodyPr>
            <a:spAutoFit/>
          </a:bodyPr>
          <a:lstStyle/>
          <a:p>
            <a:pPr algn="l">
              <a:tabLst>
                <a:tab pos="466725" algn="l"/>
                <a:tab pos="914400" algn="l"/>
              </a:tabLst>
            </a:pPr>
            <a:r>
              <a:rPr lang="en-US" sz="2400"/>
              <a:t>CREATE TRIGGER UpdateSaleItem</a:t>
            </a:r>
          </a:p>
          <a:p>
            <a:pPr algn="l">
              <a:tabLst>
                <a:tab pos="466725" algn="l"/>
                <a:tab pos="914400" algn="l"/>
              </a:tabLst>
            </a:pPr>
            <a:r>
              <a:rPr lang="en-US" sz="2400"/>
              <a:t>AFTER UPDATE ON SaleItem</a:t>
            </a:r>
          </a:p>
          <a:p>
            <a:pPr algn="l">
              <a:tabLst>
                <a:tab pos="466725" algn="l"/>
                <a:tab pos="914400" algn="l"/>
              </a:tabLst>
            </a:pPr>
            <a:r>
              <a:rPr lang="en-US" sz="2400"/>
              <a:t>REFERENCING	OLD ROW AS oldrow</a:t>
            </a:r>
          </a:p>
          <a:p>
            <a:pPr algn="l">
              <a:tabLst>
                <a:tab pos="466725" algn="l"/>
                <a:tab pos="914400" algn="l"/>
              </a:tabLst>
            </a:pPr>
            <a:r>
              <a:rPr lang="en-US" sz="2400"/>
              <a:t>				NEW ROW AS newrow</a:t>
            </a:r>
          </a:p>
          <a:p>
            <a:pPr algn="l">
              <a:tabLst>
                <a:tab pos="466725" algn="l"/>
                <a:tab pos="914400" algn="l"/>
              </a:tabLst>
            </a:pPr>
            <a:r>
              <a:rPr lang="en-US" sz="2400"/>
              <a:t>FOR EACH ROW</a:t>
            </a:r>
          </a:p>
          <a:p>
            <a:pPr algn="l">
              <a:tabLst>
                <a:tab pos="466725" algn="l"/>
                <a:tab pos="914400" algn="l"/>
              </a:tabLst>
            </a:pPr>
            <a:r>
              <a:rPr lang="en-US" sz="2400"/>
              <a:t>	UPDATE Merchandise</a:t>
            </a:r>
          </a:p>
          <a:p>
            <a:pPr algn="l">
              <a:tabLst>
                <a:tab pos="466725" algn="l"/>
                <a:tab pos="914400" algn="l"/>
              </a:tabLst>
            </a:pPr>
            <a:r>
              <a:rPr lang="en-US" sz="2400"/>
              <a:t>	SET QuantityOnHand = </a:t>
            </a:r>
          </a:p>
          <a:p>
            <a:pPr algn="l">
              <a:tabLst>
                <a:tab pos="466725" algn="l"/>
                <a:tab pos="914400" algn="l"/>
              </a:tabLst>
            </a:pPr>
            <a:r>
              <a:rPr lang="en-US" sz="2400"/>
              <a:t>		QuantityOnHand </a:t>
            </a:r>
          </a:p>
          <a:p>
            <a:pPr algn="l">
              <a:tabLst>
                <a:tab pos="466725" algn="l"/>
                <a:tab pos="914400" algn="l"/>
              </a:tabLst>
            </a:pPr>
            <a:r>
              <a:rPr lang="en-US" sz="2400"/>
              <a:t>		+ oldrow.Quantity </a:t>
            </a:r>
          </a:p>
          <a:p>
            <a:pPr algn="l">
              <a:tabLst>
                <a:tab pos="466725" algn="l"/>
                <a:tab pos="914400" algn="l"/>
              </a:tabLst>
            </a:pPr>
            <a:r>
              <a:rPr lang="en-US" sz="2400"/>
              <a:t>		– newrow.Quantity</a:t>
            </a:r>
          </a:p>
          <a:p>
            <a:pPr algn="l">
              <a:tabLst>
                <a:tab pos="466725" algn="l"/>
                <a:tab pos="914400" algn="l"/>
              </a:tabLst>
            </a:pPr>
            <a:r>
              <a:rPr lang="en-US" sz="2400"/>
              <a:t>	WHERE ItemID = oldrow.ItemID;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4290" name="Rectangle 2"/>
          <p:cNvSpPr>
            <a:spLocks noGrp="1" noChangeArrowheads="1"/>
          </p:cNvSpPr>
          <p:nvPr>
            <p:ph type="title"/>
          </p:nvPr>
        </p:nvSpPr>
        <p:spPr/>
        <p:txBody>
          <a:bodyPr/>
          <a:lstStyle/>
          <a:p>
            <a:pPr defTabSz="914400"/>
            <a:r>
              <a:rPr lang="en-US"/>
              <a:t>ItemID or Quantity Changed Event</a:t>
            </a:r>
          </a:p>
        </p:txBody>
      </p:sp>
      <p:sp>
        <p:nvSpPr>
          <p:cNvPr id="1164291" name="Text Box 3"/>
          <p:cNvSpPr txBox="1">
            <a:spLocks noChangeArrowheads="1"/>
          </p:cNvSpPr>
          <p:nvPr/>
        </p:nvSpPr>
        <p:spPr bwMode="auto">
          <a:xfrm>
            <a:off x="647700" y="1600200"/>
            <a:ext cx="7848600" cy="3937000"/>
          </a:xfrm>
          <a:prstGeom prst="rect">
            <a:avLst/>
          </a:prstGeom>
          <a:noFill/>
          <a:ln w="12700" algn="ctr">
            <a:noFill/>
            <a:miter lim="800000"/>
            <a:headEnd/>
            <a:tailEnd/>
          </a:ln>
          <a:effectLst/>
        </p:spPr>
        <p:txBody>
          <a:bodyPr>
            <a:spAutoFit/>
          </a:bodyPr>
          <a:lstStyle/>
          <a:p>
            <a:pPr algn="l">
              <a:tabLst>
                <a:tab pos="466725" algn="l"/>
                <a:tab pos="914400" algn="l"/>
                <a:tab pos="1381125" algn="l"/>
                <a:tab pos="1828800" algn="l"/>
              </a:tabLst>
            </a:pPr>
            <a:r>
              <a:rPr lang="en-US" sz="1800"/>
              <a:t>CREATE TRIGGER UpdateSaleItem</a:t>
            </a:r>
          </a:p>
          <a:p>
            <a:pPr algn="l">
              <a:tabLst>
                <a:tab pos="466725" algn="l"/>
                <a:tab pos="914400" algn="l"/>
                <a:tab pos="1381125" algn="l"/>
                <a:tab pos="1828800" algn="l"/>
              </a:tabLst>
            </a:pPr>
            <a:r>
              <a:rPr lang="en-US" sz="1800"/>
              <a:t>AFTER UPDATE ON SaleItem</a:t>
            </a:r>
          </a:p>
          <a:p>
            <a:pPr algn="l">
              <a:tabLst>
                <a:tab pos="466725" algn="l"/>
                <a:tab pos="914400" algn="l"/>
                <a:tab pos="1381125" algn="l"/>
                <a:tab pos="1828800" algn="l"/>
              </a:tabLst>
            </a:pPr>
            <a:r>
              <a:rPr lang="en-US" sz="1800"/>
              <a:t>REFERENCING	OLD ROW AS oldrow</a:t>
            </a:r>
          </a:p>
          <a:p>
            <a:pPr algn="l">
              <a:tabLst>
                <a:tab pos="466725" algn="l"/>
                <a:tab pos="914400" algn="l"/>
                <a:tab pos="1381125" algn="l"/>
                <a:tab pos="1828800" algn="l"/>
              </a:tabLst>
            </a:pPr>
            <a:r>
              <a:rPr lang="en-US" sz="1800"/>
              <a:t>				NEW ROW AS newrow</a:t>
            </a:r>
          </a:p>
          <a:p>
            <a:pPr algn="l">
              <a:tabLst>
                <a:tab pos="466725" algn="l"/>
                <a:tab pos="914400" algn="l"/>
                <a:tab pos="1381125" algn="l"/>
                <a:tab pos="1828800" algn="l"/>
              </a:tabLst>
            </a:pPr>
            <a:r>
              <a:rPr lang="en-US" sz="1800"/>
              <a:t>FOR EACH ROW</a:t>
            </a:r>
          </a:p>
          <a:p>
            <a:pPr algn="l">
              <a:tabLst>
                <a:tab pos="466725" algn="l"/>
                <a:tab pos="914400" algn="l"/>
                <a:tab pos="1381125" algn="l"/>
                <a:tab pos="1828800" algn="l"/>
              </a:tabLst>
            </a:pPr>
            <a:r>
              <a:rPr lang="en-US" sz="1800"/>
              <a:t>BEGIN</a:t>
            </a:r>
          </a:p>
          <a:p>
            <a:pPr algn="l">
              <a:tabLst>
                <a:tab pos="466725" algn="l"/>
                <a:tab pos="914400" algn="l"/>
                <a:tab pos="1381125" algn="l"/>
                <a:tab pos="1828800" algn="l"/>
              </a:tabLst>
            </a:pPr>
            <a:r>
              <a:rPr lang="en-US" sz="1800"/>
              <a:t>		UPDATE Merchandise</a:t>
            </a:r>
          </a:p>
          <a:p>
            <a:pPr algn="l">
              <a:tabLst>
                <a:tab pos="466725" algn="l"/>
                <a:tab pos="914400" algn="l"/>
                <a:tab pos="1381125" algn="l"/>
                <a:tab pos="1828800" algn="l"/>
              </a:tabLst>
            </a:pPr>
            <a:r>
              <a:rPr lang="en-US" sz="1800"/>
              <a:t>		SET QuantityOnHand = QuantityOnHand + oldRow.Quantity</a:t>
            </a:r>
          </a:p>
          <a:p>
            <a:pPr algn="l">
              <a:tabLst>
                <a:tab pos="466725" algn="l"/>
                <a:tab pos="914400" algn="l"/>
                <a:tab pos="1381125" algn="l"/>
                <a:tab pos="1828800" algn="l"/>
              </a:tabLst>
            </a:pPr>
            <a:r>
              <a:rPr lang="en-US" sz="1800"/>
              <a:t>		WHERE ItemID = oldrow.ItemID;</a:t>
            </a:r>
          </a:p>
          <a:p>
            <a:pPr algn="l">
              <a:tabLst>
                <a:tab pos="466725" algn="l"/>
                <a:tab pos="914400" algn="l"/>
                <a:tab pos="1381125" algn="l"/>
                <a:tab pos="1828800" algn="l"/>
              </a:tabLst>
            </a:pPr>
            <a:r>
              <a:rPr lang="en-US" sz="1800"/>
              <a:t>		UPDATE Merchandise</a:t>
            </a:r>
          </a:p>
          <a:p>
            <a:pPr algn="l">
              <a:tabLst>
                <a:tab pos="466725" algn="l"/>
                <a:tab pos="914400" algn="l"/>
                <a:tab pos="1381125" algn="l"/>
                <a:tab pos="1828800" algn="l"/>
              </a:tabLst>
            </a:pPr>
            <a:r>
              <a:rPr lang="en-US" sz="1800"/>
              <a:t>		SET QuantityOnHand = QuantityOnHand – newRow.Quantity</a:t>
            </a:r>
          </a:p>
          <a:p>
            <a:pPr algn="l">
              <a:tabLst>
                <a:tab pos="466725" algn="l"/>
                <a:tab pos="914400" algn="l"/>
                <a:tab pos="1381125" algn="l"/>
                <a:tab pos="1828800" algn="l"/>
              </a:tabLst>
            </a:pPr>
            <a:r>
              <a:rPr lang="en-US" sz="1800"/>
              <a:t>		WHERE ItemID = newrow.ItemID;</a:t>
            </a:r>
          </a:p>
          <a:p>
            <a:pPr algn="l">
              <a:tabLst>
                <a:tab pos="466725" algn="l"/>
                <a:tab pos="914400" algn="l"/>
                <a:tab pos="1381125" algn="l"/>
                <a:tab pos="1828800" algn="l"/>
              </a:tabLst>
            </a:pPr>
            <a:r>
              <a:rPr lang="en-US" sz="1800"/>
              <a:t>		COMMIT;</a:t>
            </a:r>
          </a:p>
          <a:p>
            <a:pPr algn="l">
              <a:tabLst>
                <a:tab pos="466725" algn="l"/>
                <a:tab pos="914400" algn="l"/>
                <a:tab pos="1381125" algn="l"/>
                <a:tab pos="1828800" algn="l"/>
              </a:tabLst>
            </a:pPr>
            <a:r>
              <a:rPr lang="en-US" sz="1800"/>
              <a:t>END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4036" name="Rectangle 4"/>
          <p:cNvSpPr>
            <a:spLocks noGrp="1" noChangeArrowheads="1"/>
          </p:cNvSpPr>
          <p:nvPr>
            <p:ph type="title"/>
          </p:nvPr>
        </p:nvSpPr>
        <p:spPr>
          <a:xfrm>
            <a:off x="990600" y="152400"/>
            <a:ext cx="7162800" cy="5334000"/>
          </a:xfrm>
        </p:spPr>
        <p:txBody>
          <a:bodyPr/>
          <a:lstStyle/>
          <a:p>
            <a:pPr algn="ctr"/>
            <a:r>
              <a:rPr lang="en-US" sz="8000"/>
              <a:t>DISCUSSION</a:t>
            </a:r>
          </a:p>
        </p:txBody>
      </p:sp>
    </p:spTree>
  </p:cSld>
  <p:clrMapOvr>
    <a:masterClrMapping/>
  </p:clrMapOvr>
  <p:transition>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64" name="Rectangle 4"/>
          <p:cNvSpPr>
            <a:spLocks noGrp="1" noChangeArrowheads="1"/>
          </p:cNvSpPr>
          <p:nvPr>
            <p:ph type="title"/>
          </p:nvPr>
        </p:nvSpPr>
        <p:spPr/>
        <p:txBody>
          <a:bodyPr/>
          <a:lstStyle/>
          <a:p>
            <a:r>
              <a:rPr lang="en-US"/>
              <a:t>Topics</a:t>
            </a:r>
          </a:p>
        </p:txBody>
      </p:sp>
      <p:sp>
        <p:nvSpPr>
          <p:cNvPr id="1167365" name="Rectangle 5"/>
          <p:cNvSpPr>
            <a:spLocks noGrp="1" noChangeArrowheads="1"/>
          </p:cNvSpPr>
          <p:nvPr>
            <p:ph type="body" idx="1"/>
          </p:nvPr>
        </p:nvSpPr>
        <p:spPr/>
        <p:txBody>
          <a:bodyPr/>
          <a:lstStyle/>
          <a:p>
            <a:r>
              <a:rPr lang="en-US" dirty="0"/>
              <a:t>ACID Transactions</a:t>
            </a:r>
          </a:p>
          <a:p>
            <a:r>
              <a:rPr lang="en-US" dirty="0"/>
              <a:t>SQL 99/2003 Isolation Levels</a:t>
            </a:r>
          </a:p>
          <a:p>
            <a:r>
              <a:rPr lang="en-US" dirty="0"/>
              <a:t>Phantom Rows</a:t>
            </a:r>
          </a:p>
          <a:p>
            <a:r>
              <a:rPr lang="en-US" dirty="0"/>
              <a:t>Generated Keys</a:t>
            </a:r>
          </a:p>
          <a:p>
            <a:r>
              <a:rPr lang="en-US" dirty="0"/>
              <a:t>Database Cursors</a:t>
            </a:r>
          </a:p>
          <a:p>
            <a:r>
              <a:rPr lang="en-US" dirty="0"/>
              <a:t>Sally’s Pet Store Inventory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3330" name="Rectangle 2"/>
          <p:cNvSpPr>
            <a:spLocks noGrp="1" noChangeArrowheads="1"/>
          </p:cNvSpPr>
          <p:nvPr>
            <p:ph type="title"/>
          </p:nvPr>
        </p:nvSpPr>
        <p:spPr/>
        <p:txBody>
          <a:bodyPr/>
          <a:lstStyle/>
          <a:p>
            <a:r>
              <a:rPr lang="en-US"/>
              <a:t>ACID Transactions</a:t>
            </a:r>
          </a:p>
        </p:txBody>
      </p:sp>
      <p:sp>
        <p:nvSpPr>
          <p:cNvPr id="1123331" name="Rectangle 3"/>
          <p:cNvSpPr>
            <a:spLocks noGrp="1" noChangeArrowheads="1"/>
          </p:cNvSpPr>
          <p:nvPr>
            <p:ph type="body" idx="1"/>
          </p:nvPr>
        </p:nvSpPr>
        <p:spPr/>
        <p:txBody>
          <a:bodyPr/>
          <a:lstStyle/>
          <a:p>
            <a:r>
              <a:rPr lang="en-US" sz="3200">
                <a:solidFill>
                  <a:schemeClr val="tx2"/>
                </a:solidFill>
              </a:rPr>
              <a:t>A</a:t>
            </a:r>
            <a:r>
              <a:rPr lang="en-US"/>
              <a:t>tomicity: all changes succeed or fail together.</a:t>
            </a:r>
          </a:p>
          <a:p>
            <a:r>
              <a:rPr lang="en-US" sz="3200">
                <a:solidFill>
                  <a:schemeClr val="tx2"/>
                </a:solidFill>
              </a:rPr>
              <a:t>C</a:t>
            </a:r>
            <a:r>
              <a:rPr lang="en-US"/>
              <a:t>onsistency: all data remain internally consistent (when committed) and can be validated by application checks.</a:t>
            </a:r>
          </a:p>
          <a:p>
            <a:r>
              <a:rPr lang="en-US" sz="3200">
                <a:solidFill>
                  <a:schemeClr val="tx2"/>
                </a:solidFill>
              </a:rPr>
              <a:t>I</a:t>
            </a:r>
            <a:r>
              <a:rPr lang="en-US"/>
              <a:t>solation: The system gives each transaction the perception that it is running in isolation. There are no concurrent access issues.</a:t>
            </a:r>
          </a:p>
          <a:p>
            <a:r>
              <a:rPr lang="en-US" sz="3200">
                <a:solidFill>
                  <a:schemeClr val="tx2"/>
                </a:solidFill>
              </a:rPr>
              <a:t>D</a:t>
            </a:r>
            <a:r>
              <a:rPr lang="en-US"/>
              <a:t>urability: When a transaction is committed, all changes are permanently saved even if there is a hardware or system failure.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5380" name="Rectangle 4"/>
          <p:cNvSpPr>
            <a:spLocks noGrp="1" noChangeArrowheads="1"/>
          </p:cNvSpPr>
          <p:nvPr>
            <p:ph type="title"/>
          </p:nvPr>
        </p:nvSpPr>
        <p:spPr/>
        <p:txBody>
          <a:bodyPr/>
          <a:lstStyle/>
          <a:p>
            <a:r>
              <a:rPr lang="en-US"/>
              <a:t>SQL 99/2003 Isolation Levels</a:t>
            </a:r>
          </a:p>
        </p:txBody>
      </p:sp>
      <p:sp>
        <p:nvSpPr>
          <p:cNvPr id="1125381" name="Rectangle 5"/>
          <p:cNvSpPr>
            <a:spLocks noGrp="1" noChangeArrowheads="1"/>
          </p:cNvSpPr>
          <p:nvPr>
            <p:ph type="body" idx="1"/>
          </p:nvPr>
        </p:nvSpPr>
        <p:spPr>
          <a:xfrm>
            <a:off x="990600" y="1371600"/>
            <a:ext cx="7772400" cy="5181600"/>
          </a:xfrm>
        </p:spPr>
        <p:txBody>
          <a:bodyPr/>
          <a:lstStyle/>
          <a:p>
            <a:r>
              <a:rPr lang="en-US" sz="2000" dirty="0"/>
              <a:t>READ UNCOMMITTED</a:t>
            </a:r>
          </a:p>
          <a:p>
            <a:pPr lvl="1"/>
            <a:r>
              <a:rPr lang="en-US" sz="2000" dirty="0"/>
              <a:t>Problem: might read dirty data that is rolled back</a:t>
            </a:r>
          </a:p>
          <a:p>
            <a:pPr lvl="1"/>
            <a:r>
              <a:rPr lang="en-US" sz="2000" dirty="0"/>
              <a:t>Restriction: not allowed to save any data</a:t>
            </a:r>
          </a:p>
          <a:p>
            <a:r>
              <a:rPr lang="en-US" sz="2000" dirty="0"/>
              <a:t>READ COMMITTED</a:t>
            </a:r>
          </a:p>
          <a:p>
            <a:pPr lvl="1"/>
            <a:r>
              <a:rPr lang="en-US" sz="2000" dirty="0"/>
              <a:t>Problem: Second transaction might change or delete data</a:t>
            </a:r>
          </a:p>
          <a:p>
            <a:pPr lvl="1"/>
            <a:r>
              <a:rPr lang="en-US" sz="2000" dirty="0"/>
              <a:t>Restriction: Need optimistic concurrency handling</a:t>
            </a:r>
          </a:p>
          <a:p>
            <a:r>
              <a:rPr lang="en-US" sz="2000" dirty="0"/>
              <a:t>REPEATABLE READ</a:t>
            </a:r>
          </a:p>
          <a:p>
            <a:pPr lvl="1"/>
            <a:r>
              <a:rPr lang="en-US" sz="2000" dirty="0"/>
              <a:t>Problem: Phantom rows caused by concurrent access</a:t>
            </a:r>
          </a:p>
          <a:p>
            <a:r>
              <a:rPr lang="en-US" sz="2000" dirty="0"/>
              <a:t>SERIALIZABLE</a:t>
            </a:r>
          </a:p>
          <a:p>
            <a:pPr lvl="1"/>
            <a:r>
              <a:rPr lang="en-US" sz="2000" dirty="0"/>
              <a:t>Provides same level of control as if all transactions were run sequentially.</a:t>
            </a:r>
          </a:p>
          <a:p>
            <a:pPr lvl="1"/>
            <a:r>
              <a:rPr lang="en-US" sz="2000" dirty="0"/>
              <a:t>But, still might encounter locks and deadlocks</a:t>
            </a:r>
          </a:p>
          <a:p>
            <a:pPr lvl="2"/>
            <a:r>
              <a:rPr lang="en-US" sz="2000" dirty="0"/>
              <a:t>Remember to LOCK in SAME ORDER and UNLOCK in REVERSE ORDER!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426" name="Rectangle 2"/>
          <p:cNvSpPr>
            <a:spLocks noGrp="1" noChangeArrowheads="1"/>
          </p:cNvSpPr>
          <p:nvPr>
            <p:ph type="title"/>
          </p:nvPr>
        </p:nvSpPr>
        <p:spPr/>
        <p:txBody>
          <a:bodyPr/>
          <a:lstStyle/>
          <a:p>
            <a:pPr defTabSz="914400"/>
            <a:r>
              <a:rPr lang="en-US" dirty="0"/>
              <a:t>Phantom Rows</a:t>
            </a:r>
          </a:p>
        </p:txBody>
      </p:sp>
      <p:sp>
        <p:nvSpPr>
          <p:cNvPr id="1127427" name="Text Box 3"/>
          <p:cNvSpPr txBox="1">
            <a:spLocks noChangeArrowheads="1"/>
          </p:cNvSpPr>
          <p:nvPr/>
        </p:nvSpPr>
        <p:spPr bwMode="auto">
          <a:xfrm>
            <a:off x="457200" y="1295400"/>
            <a:ext cx="4114800" cy="1190625"/>
          </a:xfrm>
          <a:prstGeom prst="rect">
            <a:avLst/>
          </a:prstGeom>
          <a:solidFill>
            <a:srgbClr val="FFCC66"/>
          </a:solidFill>
          <a:ln w="12700" algn="ctr">
            <a:noFill/>
            <a:miter lim="800000"/>
            <a:headEnd/>
            <a:tailEnd/>
          </a:ln>
          <a:effectLst/>
        </p:spPr>
        <p:txBody>
          <a:bodyPr>
            <a:spAutoFit/>
          </a:bodyPr>
          <a:lstStyle/>
          <a:p>
            <a:pPr algn="l"/>
            <a:r>
              <a:rPr lang="en-US" sz="1800" b="0" dirty="0"/>
              <a:t>SELECT SUM(QOH)</a:t>
            </a:r>
          </a:p>
          <a:p>
            <a:pPr algn="l"/>
            <a:r>
              <a:rPr lang="en-US" sz="1800" b="0" dirty="0"/>
              <a:t>FROM Inventory</a:t>
            </a:r>
          </a:p>
          <a:p>
            <a:pPr algn="l"/>
            <a:r>
              <a:rPr lang="en-US" sz="1800" b="0" dirty="0"/>
              <a:t>WHERE Price BETWEEN 10 and 20</a:t>
            </a:r>
          </a:p>
          <a:p>
            <a:pPr algn="l"/>
            <a:r>
              <a:rPr lang="en-US" sz="1800" b="0" dirty="0">
                <a:solidFill>
                  <a:schemeClr val="tx2"/>
                </a:solidFill>
              </a:rPr>
              <a:t>Result: 5 + 4 + 8 = 17</a:t>
            </a:r>
          </a:p>
        </p:txBody>
      </p:sp>
      <p:sp>
        <p:nvSpPr>
          <p:cNvPr id="1127428" name="Text Box 4"/>
          <p:cNvSpPr txBox="1">
            <a:spLocks noChangeArrowheads="1"/>
          </p:cNvSpPr>
          <p:nvPr/>
        </p:nvSpPr>
        <p:spPr bwMode="auto">
          <a:xfrm>
            <a:off x="4800600" y="2438400"/>
            <a:ext cx="2819400" cy="1190625"/>
          </a:xfrm>
          <a:prstGeom prst="rect">
            <a:avLst/>
          </a:prstGeom>
          <a:solidFill>
            <a:schemeClr val="tx2">
              <a:lumMod val="20000"/>
              <a:lumOff val="80000"/>
            </a:schemeClr>
          </a:solidFill>
          <a:ln w="12700" algn="ctr">
            <a:noFill/>
            <a:miter lim="800000"/>
            <a:headEnd/>
            <a:tailEnd/>
          </a:ln>
          <a:effectLst/>
        </p:spPr>
        <p:txBody>
          <a:bodyPr>
            <a:spAutoFit/>
          </a:bodyPr>
          <a:lstStyle/>
          <a:p>
            <a:pPr algn="l"/>
            <a:r>
              <a:rPr lang="en-US" sz="1800" b="0" i="1" dirty="0"/>
              <a:t>INSERT INTO Inventory</a:t>
            </a:r>
          </a:p>
          <a:p>
            <a:pPr algn="l"/>
            <a:r>
              <a:rPr lang="en-US" sz="1800" b="0" i="1" dirty="0"/>
              <a:t>VALUES (121, 7, 16)</a:t>
            </a:r>
          </a:p>
          <a:p>
            <a:pPr algn="l"/>
            <a:r>
              <a:rPr lang="en-US" sz="1800" b="0" i="1" dirty="0"/>
              <a:t>INSERT INTO Inventory</a:t>
            </a:r>
          </a:p>
          <a:p>
            <a:pPr algn="l"/>
            <a:r>
              <a:rPr lang="en-US" sz="1800" b="0" i="1" dirty="0"/>
              <a:t>VALUES (122, 3, 14)</a:t>
            </a:r>
          </a:p>
        </p:txBody>
      </p:sp>
      <p:sp>
        <p:nvSpPr>
          <p:cNvPr id="1127475" name="Text Box 51"/>
          <p:cNvSpPr txBox="1">
            <a:spLocks noChangeArrowheads="1"/>
          </p:cNvSpPr>
          <p:nvPr/>
        </p:nvSpPr>
        <p:spPr bwMode="auto">
          <a:xfrm>
            <a:off x="4572000" y="5334000"/>
            <a:ext cx="4114800" cy="1190625"/>
          </a:xfrm>
          <a:prstGeom prst="rect">
            <a:avLst/>
          </a:prstGeom>
          <a:solidFill>
            <a:srgbClr val="FFCC66"/>
          </a:solidFill>
          <a:ln w="12700" algn="ctr">
            <a:noFill/>
            <a:miter lim="800000"/>
            <a:headEnd/>
            <a:tailEnd/>
          </a:ln>
          <a:effectLst/>
        </p:spPr>
        <p:txBody>
          <a:bodyPr>
            <a:spAutoFit/>
          </a:bodyPr>
          <a:lstStyle/>
          <a:p>
            <a:pPr algn="l"/>
            <a:r>
              <a:rPr lang="en-US" sz="1800" b="0"/>
              <a:t>SELECT SUM(QOH)</a:t>
            </a:r>
          </a:p>
          <a:p>
            <a:pPr algn="l"/>
            <a:r>
              <a:rPr lang="en-US" sz="1800" b="0"/>
              <a:t>FROM Inventory</a:t>
            </a:r>
          </a:p>
          <a:p>
            <a:pPr algn="l"/>
            <a:r>
              <a:rPr lang="en-US" sz="1800" b="0"/>
              <a:t>WHERE Price BETWEEN 10 and 20</a:t>
            </a:r>
          </a:p>
          <a:p>
            <a:pPr algn="l"/>
            <a:r>
              <a:rPr lang="en-US" sz="1800" b="0">
                <a:solidFill>
                  <a:schemeClr val="tx2"/>
                </a:solidFill>
              </a:rPr>
              <a:t>Result: 5 + 4 + 8 + 7 + 3 = 27</a:t>
            </a:r>
          </a:p>
        </p:txBody>
      </p:sp>
      <p:sp>
        <p:nvSpPr>
          <p:cNvPr id="1127476" name="Text Box 52"/>
          <p:cNvSpPr txBox="1">
            <a:spLocks noChangeArrowheads="1"/>
          </p:cNvSpPr>
          <p:nvPr/>
        </p:nvSpPr>
        <p:spPr bwMode="auto">
          <a:xfrm>
            <a:off x="5791200" y="3733800"/>
            <a:ext cx="2590800" cy="1477328"/>
          </a:xfrm>
          <a:prstGeom prst="rect">
            <a:avLst/>
          </a:prstGeom>
          <a:noFill/>
          <a:ln w="12700" algn="ctr">
            <a:noFill/>
            <a:miter lim="800000"/>
            <a:headEnd/>
            <a:tailEnd/>
          </a:ln>
          <a:effectLst/>
        </p:spPr>
        <p:txBody>
          <a:bodyPr wrap="square">
            <a:spAutoFit/>
          </a:bodyPr>
          <a:lstStyle/>
          <a:p>
            <a:pPr algn="l"/>
            <a:r>
              <a:rPr lang="en-US" sz="1800" b="0" dirty="0">
                <a:solidFill>
                  <a:srgbClr val="009900"/>
                </a:solidFill>
              </a:rPr>
              <a:t>Additional or changed rows will be included in the second query, which may cause contradictions in results</a:t>
            </a:r>
          </a:p>
        </p:txBody>
      </p:sp>
      <p:grpSp>
        <p:nvGrpSpPr>
          <p:cNvPr id="1127485" name="Group 61"/>
          <p:cNvGrpSpPr>
            <a:grpSpLocks/>
          </p:cNvGrpSpPr>
          <p:nvPr/>
        </p:nvGrpSpPr>
        <p:grpSpPr bwMode="auto">
          <a:xfrm>
            <a:off x="284163" y="2609850"/>
            <a:ext cx="4287837" cy="3225800"/>
            <a:chOff x="179" y="1644"/>
            <a:chExt cx="2701" cy="2032"/>
          </a:xfrm>
        </p:grpSpPr>
        <p:grpSp>
          <p:nvGrpSpPr>
            <p:cNvPr id="1127484" name="Group 60"/>
            <p:cNvGrpSpPr>
              <a:grpSpLocks/>
            </p:cNvGrpSpPr>
            <p:nvPr/>
          </p:nvGrpSpPr>
          <p:grpSpPr bwMode="auto">
            <a:xfrm>
              <a:off x="912" y="1728"/>
              <a:ext cx="1968" cy="1948"/>
              <a:chOff x="912" y="1728"/>
              <a:chExt cx="1968" cy="1948"/>
            </a:xfrm>
          </p:grpSpPr>
          <p:sp>
            <p:nvSpPr>
              <p:cNvPr id="1127430" name="Rectangle 6"/>
              <p:cNvSpPr>
                <a:spLocks noChangeArrowheads="1"/>
              </p:cNvSpPr>
              <p:nvPr/>
            </p:nvSpPr>
            <p:spPr bwMode="auto">
              <a:xfrm>
                <a:off x="2112" y="3006"/>
                <a:ext cx="768" cy="213"/>
              </a:xfrm>
              <a:prstGeom prst="rect">
                <a:avLst/>
              </a:prstGeom>
              <a:noFill/>
              <a:ln w="12700" algn="ctr">
                <a:noFill/>
                <a:miter lim="800000"/>
                <a:headEnd/>
                <a:tailEnd/>
              </a:ln>
              <a:effectLst/>
            </p:spPr>
            <p:txBody>
              <a:bodyPr/>
              <a:lstStyle/>
              <a:p>
                <a:pPr algn="l">
                  <a:lnSpc>
                    <a:spcPct val="90000"/>
                  </a:lnSpc>
                  <a:spcBef>
                    <a:spcPct val="30000"/>
                  </a:spcBef>
                  <a:buClr>
                    <a:schemeClr val="tx1"/>
                  </a:buClr>
                  <a:buFont typeface="Wingdings" pitchFamily="2" charset="2"/>
                  <a:buNone/>
                  <a:tabLst>
                    <a:tab pos="627063" algn="r"/>
                  </a:tabLst>
                </a:pPr>
                <a:r>
                  <a:rPr lang="en-US" sz="1800"/>
                  <a:t>	</a:t>
                </a:r>
                <a:r>
                  <a:rPr lang="en-US" sz="1800" b="0"/>
                  <a:t>17</a:t>
                </a:r>
              </a:p>
            </p:txBody>
          </p:sp>
          <p:sp>
            <p:nvSpPr>
              <p:cNvPr id="1127431" name="Rectangle 7"/>
              <p:cNvSpPr>
                <a:spLocks noChangeArrowheads="1"/>
              </p:cNvSpPr>
              <p:nvPr/>
            </p:nvSpPr>
            <p:spPr bwMode="auto">
              <a:xfrm>
                <a:off x="1584" y="3006"/>
                <a:ext cx="528" cy="213"/>
              </a:xfrm>
              <a:prstGeom prst="rect">
                <a:avLst/>
              </a:prstGeom>
              <a:noFill/>
              <a:ln w="12700" algn="ctr">
                <a:noFill/>
                <a:miter lim="800000"/>
                <a:headEnd/>
                <a:tailEnd/>
              </a:ln>
              <a:effectLst/>
            </p:spPr>
            <p:txBody>
              <a:bodyPr/>
              <a:lstStyle/>
              <a:p>
                <a:pPr algn="l">
                  <a:lnSpc>
                    <a:spcPct val="90000"/>
                  </a:lnSpc>
                  <a:spcBef>
                    <a:spcPct val="30000"/>
                  </a:spcBef>
                  <a:buClr>
                    <a:schemeClr val="tx1"/>
                  </a:buClr>
                  <a:buFont typeface="Wingdings" pitchFamily="2" charset="2"/>
                  <a:buNone/>
                  <a:tabLst>
                    <a:tab pos="681038" algn="r"/>
                  </a:tabLst>
                </a:pPr>
                <a:r>
                  <a:rPr lang="en-US" sz="1800"/>
                  <a:t>	</a:t>
                </a:r>
                <a:r>
                  <a:rPr lang="en-US" sz="1800" b="0"/>
                  <a:t>8</a:t>
                </a:r>
              </a:p>
            </p:txBody>
          </p:sp>
          <p:sp>
            <p:nvSpPr>
              <p:cNvPr id="1127432" name="Rectangle 8"/>
              <p:cNvSpPr>
                <a:spLocks noChangeArrowheads="1"/>
              </p:cNvSpPr>
              <p:nvPr/>
            </p:nvSpPr>
            <p:spPr bwMode="auto">
              <a:xfrm>
                <a:off x="912" y="3006"/>
                <a:ext cx="672" cy="213"/>
              </a:xfrm>
              <a:prstGeom prst="rect">
                <a:avLst/>
              </a:prstGeom>
              <a:noFill/>
              <a:ln w="12700" algn="ctr">
                <a:noFill/>
                <a:miter lim="800000"/>
                <a:headEnd/>
                <a:tailEnd/>
              </a:ln>
              <a:effectLst/>
            </p:spPr>
            <p:txBody>
              <a:bodyPr/>
              <a:lstStyle/>
              <a:p>
                <a:pPr algn="l">
                  <a:lnSpc>
                    <a:spcPct val="90000"/>
                  </a:lnSpc>
                  <a:spcBef>
                    <a:spcPct val="30000"/>
                  </a:spcBef>
                  <a:buClr>
                    <a:schemeClr val="tx1"/>
                  </a:buClr>
                  <a:buFont typeface="Wingdings" pitchFamily="2" charset="2"/>
                  <a:buNone/>
                </a:pPr>
                <a:r>
                  <a:rPr lang="en-US" sz="1800" b="0"/>
                  <a:t>120</a:t>
                </a:r>
              </a:p>
            </p:txBody>
          </p:sp>
          <p:sp>
            <p:nvSpPr>
              <p:cNvPr id="1127433" name="Rectangle 9"/>
              <p:cNvSpPr>
                <a:spLocks noChangeArrowheads="1"/>
              </p:cNvSpPr>
              <p:nvPr/>
            </p:nvSpPr>
            <p:spPr bwMode="auto">
              <a:xfrm>
                <a:off x="2112" y="3219"/>
                <a:ext cx="768" cy="223"/>
              </a:xfrm>
              <a:prstGeom prst="rect">
                <a:avLst/>
              </a:prstGeom>
              <a:noFill/>
              <a:ln w="12700" algn="ctr">
                <a:noFill/>
                <a:miter lim="800000"/>
                <a:headEnd/>
                <a:tailEnd/>
              </a:ln>
              <a:effectLst/>
            </p:spPr>
            <p:txBody>
              <a:bodyPr/>
              <a:lstStyle/>
              <a:p>
                <a:pPr algn="l">
                  <a:lnSpc>
                    <a:spcPct val="90000"/>
                  </a:lnSpc>
                  <a:spcBef>
                    <a:spcPct val="30000"/>
                  </a:spcBef>
                  <a:buClr>
                    <a:schemeClr val="tx1"/>
                  </a:buClr>
                  <a:buFont typeface="Wingdings" pitchFamily="2" charset="2"/>
                  <a:buNone/>
                  <a:tabLst>
                    <a:tab pos="627063" algn="r"/>
                  </a:tabLst>
                </a:pPr>
                <a:r>
                  <a:rPr lang="en-US" sz="1800" i="1"/>
                  <a:t>16</a:t>
                </a:r>
              </a:p>
            </p:txBody>
          </p:sp>
          <p:sp>
            <p:nvSpPr>
              <p:cNvPr id="1127434" name="Rectangle 10"/>
              <p:cNvSpPr>
                <a:spLocks noChangeArrowheads="1"/>
              </p:cNvSpPr>
              <p:nvPr/>
            </p:nvSpPr>
            <p:spPr bwMode="auto">
              <a:xfrm>
                <a:off x="1584" y="3219"/>
                <a:ext cx="528" cy="223"/>
              </a:xfrm>
              <a:prstGeom prst="rect">
                <a:avLst/>
              </a:prstGeom>
              <a:noFill/>
              <a:ln w="12700" algn="ctr">
                <a:noFill/>
                <a:miter lim="800000"/>
                <a:headEnd/>
                <a:tailEnd/>
              </a:ln>
              <a:effectLst/>
            </p:spPr>
            <p:txBody>
              <a:bodyPr/>
              <a:lstStyle/>
              <a:p>
                <a:pPr algn="l">
                  <a:lnSpc>
                    <a:spcPct val="90000"/>
                  </a:lnSpc>
                  <a:spcBef>
                    <a:spcPct val="30000"/>
                  </a:spcBef>
                  <a:buClr>
                    <a:schemeClr val="tx1"/>
                  </a:buClr>
                  <a:buFont typeface="Wingdings" pitchFamily="2" charset="2"/>
                  <a:buNone/>
                  <a:tabLst>
                    <a:tab pos="681038" algn="r"/>
                  </a:tabLst>
                </a:pPr>
                <a:r>
                  <a:rPr lang="en-US" sz="1800" i="1"/>
                  <a:t>7</a:t>
                </a:r>
              </a:p>
            </p:txBody>
          </p:sp>
          <p:sp>
            <p:nvSpPr>
              <p:cNvPr id="1127435" name="Rectangle 11"/>
              <p:cNvSpPr>
                <a:spLocks noChangeArrowheads="1"/>
              </p:cNvSpPr>
              <p:nvPr/>
            </p:nvSpPr>
            <p:spPr bwMode="auto">
              <a:xfrm>
                <a:off x="912" y="3219"/>
                <a:ext cx="672" cy="223"/>
              </a:xfrm>
              <a:prstGeom prst="rect">
                <a:avLst/>
              </a:prstGeom>
              <a:noFill/>
              <a:ln w="12700" algn="ctr">
                <a:noFill/>
                <a:miter lim="800000"/>
                <a:headEnd/>
                <a:tailEnd/>
              </a:ln>
              <a:effectLst/>
            </p:spPr>
            <p:txBody>
              <a:bodyPr/>
              <a:lstStyle/>
              <a:p>
                <a:pPr algn="l">
                  <a:lnSpc>
                    <a:spcPct val="90000"/>
                  </a:lnSpc>
                  <a:spcBef>
                    <a:spcPct val="30000"/>
                  </a:spcBef>
                  <a:buClr>
                    <a:schemeClr val="tx1"/>
                  </a:buClr>
                  <a:buFont typeface="Wingdings" pitchFamily="2" charset="2"/>
                  <a:buNone/>
                </a:pPr>
                <a:r>
                  <a:rPr lang="en-US" sz="1800" i="1"/>
                  <a:t>121</a:t>
                </a:r>
              </a:p>
            </p:txBody>
          </p:sp>
          <p:sp>
            <p:nvSpPr>
              <p:cNvPr id="1127436" name="Rectangle 12"/>
              <p:cNvSpPr>
                <a:spLocks noChangeArrowheads="1"/>
              </p:cNvSpPr>
              <p:nvPr/>
            </p:nvSpPr>
            <p:spPr bwMode="auto">
              <a:xfrm>
                <a:off x="2112" y="3442"/>
                <a:ext cx="768" cy="234"/>
              </a:xfrm>
              <a:prstGeom prst="rect">
                <a:avLst/>
              </a:prstGeom>
              <a:noFill/>
              <a:ln w="12700" algn="ctr">
                <a:noFill/>
                <a:miter lim="800000"/>
                <a:headEnd/>
                <a:tailEnd/>
              </a:ln>
              <a:effectLst/>
            </p:spPr>
            <p:txBody>
              <a:bodyPr/>
              <a:lstStyle/>
              <a:p>
                <a:pPr algn="l">
                  <a:lnSpc>
                    <a:spcPct val="90000"/>
                  </a:lnSpc>
                  <a:spcBef>
                    <a:spcPct val="30000"/>
                  </a:spcBef>
                  <a:buClr>
                    <a:schemeClr val="tx1"/>
                  </a:buClr>
                  <a:buFont typeface="Wingdings" pitchFamily="2" charset="2"/>
                  <a:buNone/>
                  <a:tabLst>
                    <a:tab pos="627063" algn="r"/>
                  </a:tabLst>
                </a:pPr>
                <a:r>
                  <a:rPr lang="en-US" sz="1800" i="1"/>
                  <a:t>14</a:t>
                </a:r>
              </a:p>
            </p:txBody>
          </p:sp>
          <p:sp>
            <p:nvSpPr>
              <p:cNvPr id="1127437" name="Rectangle 13"/>
              <p:cNvSpPr>
                <a:spLocks noChangeArrowheads="1"/>
              </p:cNvSpPr>
              <p:nvPr/>
            </p:nvSpPr>
            <p:spPr bwMode="auto">
              <a:xfrm>
                <a:off x="1584" y="3442"/>
                <a:ext cx="528" cy="234"/>
              </a:xfrm>
              <a:prstGeom prst="rect">
                <a:avLst/>
              </a:prstGeom>
              <a:noFill/>
              <a:ln w="12700" algn="ctr">
                <a:noFill/>
                <a:miter lim="800000"/>
                <a:headEnd/>
                <a:tailEnd/>
              </a:ln>
              <a:effectLst/>
            </p:spPr>
            <p:txBody>
              <a:bodyPr/>
              <a:lstStyle/>
              <a:p>
                <a:pPr algn="l">
                  <a:lnSpc>
                    <a:spcPct val="90000"/>
                  </a:lnSpc>
                  <a:spcBef>
                    <a:spcPct val="30000"/>
                  </a:spcBef>
                  <a:buClr>
                    <a:schemeClr val="tx1"/>
                  </a:buClr>
                  <a:buFont typeface="Wingdings" pitchFamily="2" charset="2"/>
                  <a:buNone/>
                  <a:tabLst>
                    <a:tab pos="681038" algn="r"/>
                  </a:tabLst>
                </a:pPr>
                <a:r>
                  <a:rPr lang="en-US" sz="1800" i="1"/>
                  <a:t>3</a:t>
                </a:r>
              </a:p>
            </p:txBody>
          </p:sp>
          <p:sp>
            <p:nvSpPr>
              <p:cNvPr id="1127438" name="Rectangle 14"/>
              <p:cNvSpPr>
                <a:spLocks noChangeArrowheads="1"/>
              </p:cNvSpPr>
              <p:nvPr/>
            </p:nvSpPr>
            <p:spPr bwMode="auto">
              <a:xfrm>
                <a:off x="912" y="3442"/>
                <a:ext cx="672" cy="234"/>
              </a:xfrm>
              <a:prstGeom prst="rect">
                <a:avLst/>
              </a:prstGeom>
              <a:noFill/>
              <a:ln w="12700" algn="ctr">
                <a:noFill/>
                <a:miter lim="800000"/>
                <a:headEnd/>
                <a:tailEnd/>
              </a:ln>
              <a:effectLst/>
            </p:spPr>
            <p:txBody>
              <a:bodyPr/>
              <a:lstStyle/>
              <a:p>
                <a:pPr algn="l">
                  <a:lnSpc>
                    <a:spcPct val="90000"/>
                  </a:lnSpc>
                  <a:spcBef>
                    <a:spcPct val="30000"/>
                  </a:spcBef>
                  <a:buClr>
                    <a:schemeClr val="tx1"/>
                  </a:buClr>
                  <a:buFont typeface="Wingdings" pitchFamily="2" charset="2"/>
                  <a:buNone/>
                </a:pPr>
                <a:r>
                  <a:rPr lang="en-US" sz="1800" i="1"/>
                  <a:t>122</a:t>
                </a:r>
              </a:p>
            </p:txBody>
          </p:sp>
          <p:sp>
            <p:nvSpPr>
              <p:cNvPr id="1127439" name="Rectangle 15"/>
              <p:cNvSpPr>
                <a:spLocks noChangeArrowheads="1"/>
              </p:cNvSpPr>
              <p:nvPr/>
            </p:nvSpPr>
            <p:spPr bwMode="auto">
              <a:xfrm>
                <a:off x="2112" y="2793"/>
                <a:ext cx="768" cy="213"/>
              </a:xfrm>
              <a:prstGeom prst="rect">
                <a:avLst/>
              </a:prstGeom>
              <a:noFill/>
              <a:ln w="12700" algn="ctr">
                <a:noFill/>
                <a:miter lim="800000"/>
                <a:headEnd/>
                <a:tailEnd/>
              </a:ln>
              <a:effectLst/>
            </p:spPr>
            <p:txBody>
              <a:bodyPr/>
              <a:lstStyle/>
              <a:p>
                <a:pPr algn="l">
                  <a:lnSpc>
                    <a:spcPct val="90000"/>
                  </a:lnSpc>
                  <a:spcBef>
                    <a:spcPct val="30000"/>
                  </a:spcBef>
                  <a:buClr>
                    <a:schemeClr val="tx1"/>
                  </a:buClr>
                  <a:buFont typeface="Wingdings" pitchFamily="2" charset="2"/>
                  <a:buNone/>
                  <a:tabLst>
                    <a:tab pos="627063" algn="r"/>
                  </a:tabLst>
                </a:pPr>
                <a:r>
                  <a:rPr lang="en-US" sz="1800"/>
                  <a:t>	22</a:t>
                </a:r>
              </a:p>
            </p:txBody>
          </p:sp>
          <p:sp>
            <p:nvSpPr>
              <p:cNvPr id="1127440" name="Rectangle 16"/>
              <p:cNvSpPr>
                <a:spLocks noChangeArrowheads="1"/>
              </p:cNvSpPr>
              <p:nvPr/>
            </p:nvSpPr>
            <p:spPr bwMode="auto">
              <a:xfrm>
                <a:off x="1584" y="2793"/>
                <a:ext cx="528" cy="213"/>
              </a:xfrm>
              <a:prstGeom prst="rect">
                <a:avLst/>
              </a:prstGeom>
              <a:noFill/>
              <a:ln w="12700" algn="ctr">
                <a:noFill/>
                <a:miter lim="800000"/>
                <a:headEnd/>
                <a:tailEnd/>
              </a:ln>
              <a:effectLst/>
            </p:spPr>
            <p:txBody>
              <a:bodyPr/>
              <a:lstStyle/>
              <a:p>
                <a:pPr algn="l">
                  <a:lnSpc>
                    <a:spcPct val="90000"/>
                  </a:lnSpc>
                  <a:spcBef>
                    <a:spcPct val="30000"/>
                  </a:spcBef>
                  <a:buClr>
                    <a:schemeClr val="tx1"/>
                  </a:buClr>
                  <a:buFont typeface="Wingdings" pitchFamily="2" charset="2"/>
                  <a:buNone/>
                  <a:tabLst>
                    <a:tab pos="681038" algn="r"/>
                  </a:tabLst>
                </a:pPr>
                <a:r>
                  <a:rPr lang="en-US" sz="1800"/>
                  <a:t>	7</a:t>
                </a:r>
              </a:p>
            </p:txBody>
          </p:sp>
          <p:sp>
            <p:nvSpPr>
              <p:cNvPr id="1127441" name="Rectangle 17"/>
              <p:cNvSpPr>
                <a:spLocks noChangeArrowheads="1"/>
              </p:cNvSpPr>
              <p:nvPr/>
            </p:nvSpPr>
            <p:spPr bwMode="auto">
              <a:xfrm>
                <a:off x="912" y="2793"/>
                <a:ext cx="672" cy="213"/>
              </a:xfrm>
              <a:prstGeom prst="rect">
                <a:avLst/>
              </a:prstGeom>
              <a:noFill/>
              <a:ln w="12700" algn="ctr">
                <a:noFill/>
                <a:miter lim="800000"/>
                <a:headEnd/>
                <a:tailEnd/>
              </a:ln>
              <a:effectLst/>
            </p:spPr>
            <p:txBody>
              <a:bodyPr/>
              <a:lstStyle/>
              <a:p>
                <a:pPr algn="l">
                  <a:lnSpc>
                    <a:spcPct val="90000"/>
                  </a:lnSpc>
                  <a:spcBef>
                    <a:spcPct val="30000"/>
                  </a:spcBef>
                  <a:buClr>
                    <a:schemeClr val="tx1"/>
                  </a:buClr>
                  <a:buFont typeface="Wingdings" pitchFamily="2" charset="2"/>
                  <a:buNone/>
                </a:pPr>
                <a:r>
                  <a:rPr lang="en-US" sz="1800"/>
                  <a:t>119</a:t>
                </a:r>
              </a:p>
            </p:txBody>
          </p:sp>
          <p:sp>
            <p:nvSpPr>
              <p:cNvPr id="1127442" name="Rectangle 18"/>
              <p:cNvSpPr>
                <a:spLocks noChangeArrowheads="1"/>
              </p:cNvSpPr>
              <p:nvPr/>
            </p:nvSpPr>
            <p:spPr bwMode="auto">
              <a:xfrm>
                <a:off x="2112" y="2580"/>
                <a:ext cx="768" cy="213"/>
              </a:xfrm>
              <a:prstGeom prst="rect">
                <a:avLst/>
              </a:prstGeom>
              <a:noFill/>
              <a:ln w="12700" algn="ctr">
                <a:noFill/>
                <a:miter lim="800000"/>
                <a:headEnd/>
                <a:tailEnd/>
              </a:ln>
              <a:effectLst/>
            </p:spPr>
            <p:txBody>
              <a:bodyPr/>
              <a:lstStyle/>
              <a:p>
                <a:pPr algn="l">
                  <a:lnSpc>
                    <a:spcPct val="90000"/>
                  </a:lnSpc>
                  <a:spcBef>
                    <a:spcPct val="30000"/>
                  </a:spcBef>
                  <a:buClr>
                    <a:schemeClr val="tx1"/>
                  </a:buClr>
                  <a:buFont typeface="Wingdings" pitchFamily="2" charset="2"/>
                  <a:buNone/>
                  <a:tabLst>
                    <a:tab pos="627063" algn="r"/>
                  </a:tabLst>
                </a:pPr>
                <a:r>
                  <a:rPr lang="en-US" sz="1800"/>
                  <a:t>	</a:t>
                </a:r>
                <a:r>
                  <a:rPr lang="en-US" sz="1800" b="0"/>
                  <a:t>12</a:t>
                </a:r>
              </a:p>
            </p:txBody>
          </p:sp>
          <p:sp>
            <p:nvSpPr>
              <p:cNvPr id="1127443" name="Rectangle 19"/>
              <p:cNvSpPr>
                <a:spLocks noChangeArrowheads="1"/>
              </p:cNvSpPr>
              <p:nvPr/>
            </p:nvSpPr>
            <p:spPr bwMode="auto">
              <a:xfrm>
                <a:off x="1584" y="2580"/>
                <a:ext cx="528" cy="213"/>
              </a:xfrm>
              <a:prstGeom prst="rect">
                <a:avLst/>
              </a:prstGeom>
              <a:noFill/>
              <a:ln w="12700" algn="ctr">
                <a:noFill/>
                <a:miter lim="800000"/>
                <a:headEnd/>
                <a:tailEnd/>
              </a:ln>
              <a:effectLst/>
            </p:spPr>
            <p:txBody>
              <a:bodyPr/>
              <a:lstStyle/>
              <a:p>
                <a:pPr algn="l">
                  <a:lnSpc>
                    <a:spcPct val="90000"/>
                  </a:lnSpc>
                  <a:spcBef>
                    <a:spcPct val="30000"/>
                  </a:spcBef>
                  <a:buClr>
                    <a:schemeClr val="tx1"/>
                  </a:buClr>
                  <a:buFont typeface="Wingdings" pitchFamily="2" charset="2"/>
                  <a:buNone/>
                  <a:tabLst>
                    <a:tab pos="681038" algn="r"/>
                  </a:tabLst>
                </a:pPr>
                <a:r>
                  <a:rPr lang="en-US" sz="1800"/>
                  <a:t>	</a:t>
                </a:r>
                <a:r>
                  <a:rPr lang="en-US" sz="1800" b="0"/>
                  <a:t>4</a:t>
                </a:r>
              </a:p>
            </p:txBody>
          </p:sp>
          <p:sp>
            <p:nvSpPr>
              <p:cNvPr id="1127444" name="Rectangle 20"/>
              <p:cNvSpPr>
                <a:spLocks noChangeArrowheads="1"/>
              </p:cNvSpPr>
              <p:nvPr/>
            </p:nvSpPr>
            <p:spPr bwMode="auto">
              <a:xfrm>
                <a:off x="912" y="2580"/>
                <a:ext cx="672" cy="213"/>
              </a:xfrm>
              <a:prstGeom prst="rect">
                <a:avLst/>
              </a:prstGeom>
              <a:noFill/>
              <a:ln w="12700" algn="ctr">
                <a:noFill/>
                <a:miter lim="800000"/>
                <a:headEnd/>
                <a:tailEnd/>
              </a:ln>
              <a:effectLst/>
            </p:spPr>
            <p:txBody>
              <a:bodyPr/>
              <a:lstStyle/>
              <a:p>
                <a:pPr algn="l">
                  <a:lnSpc>
                    <a:spcPct val="90000"/>
                  </a:lnSpc>
                  <a:spcBef>
                    <a:spcPct val="30000"/>
                  </a:spcBef>
                  <a:buClr>
                    <a:schemeClr val="tx1"/>
                  </a:buClr>
                  <a:buFont typeface="Wingdings" pitchFamily="2" charset="2"/>
                  <a:buNone/>
                </a:pPr>
                <a:r>
                  <a:rPr lang="en-US" sz="1800" b="0"/>
                  <a:t>118</a:t>
                </a:r>
              </a:p>
            </p:txBody>
          </p:sp>
          <p:sp>
            <p:nvSpPr>
              <p:cNvPr id="1127445" name="Rectangle 21"/>
              <p:cNvSpPr>
                <a:spLocks noChangeArrowheads="1"/>
              </p:cNvSpPr>
              <p:nvPr/>
            </p:nvSpPr>
            <p:spPr bwMode="auto">
              <a:xfrm>
                <a:off x="2112" y="2367"/>
                <a:ext cx="768" cy="213"/>
              </a:xfrm>
              <a:prstGeom prst="rect">
                <a:avLst/>
              </a:prstGeom>
              <a:noFill/>
              <a:ln w="12700" algn="ctr">
                <a:noFill/>
                <a:miter lim="800000"/>
                <a:headEnd/>
                <a:tailEnd/>
              </a:ln>
              <a:effectLst/>
            </p:spPr>
            <p:txBody>
              <a:bodyPr/>
              <a:lstStyle/>
              <a:p>
                <a:pPr algn="l">
                  <a:lnSpc>
                    <a:spcPct val="90000"/>
                  </a:lnSpc>
                  <a:spcBef>
                    <a:spcPct val="30000"/>
                  </a:spcBef>
                  <a:buClr>
                    <a:schemeClr val="tx1"/>
                  </a:buClr>
                  <a:buFont typeface="Wingdings" pitchFamily="2" charset="2"/>
                  <a:buNone/>
                  <a:tabLst>
                    <a:tab pos="627063" algn="r"/>
                  </a:tabLst>
                </a:pPr>
                <a:r>
                  <a:rPr lang="en-US" sz="1800"/>
                  <a:t>	30</a:t>
                </a:r>
              </a:p>
            </p:txBody>
          </p:sp>
          <p:sp>
            <p:nvSpPr>
              <p:cNvPr id="1127446" name="Rectangle 22"/>
              <p:cNvSpPr>
                <a:spLocks noChangeArrowheads="1"/>
              </p:cNvSpPr>
              <p:nvPr/>
            </p:nvSpPr>
            <p:spPr bwMode="auto">
              <a:xfrm>
                <a:off x="1584" y="2367"/>
                <a:ext cx="528" cy="213"/>
              </a:xfrm>
              <a:prstGeom prst="rect">
                <a:avLst/>
              </a:prstGeom>
              <a:noFill/>
              <a:ln w="12700" algn="ctr">
                <a:noFill/>
                <a:miter lim="800000"/>
                <a:headEnd/>
                <a:tailEnd/>
              </a:ln>
              <a:effectLst/>
            </p:spPr>
            <p:txBody>
              <a:bodyPr/>
              <a:lstStyle/>
              <a:p>
                <a:pPr algn="l">
                  <a:lnSpc>
                    <a:spcPct val="90000"/>
                  </a:lnSpc>
                  <a:spcBef>
                    <a:spcPct val="30000"/>
                  </a:spcBef>
                  <a:buClr>
                    <a:schemeClr val="tx1"/>
                  </a:buClr>
                  <a:buFont typeface="Wingdings" pitchFamily="2" charset="2"/>
                  <a:buNone/>
                  <a:tabLst>
                    <a:tab pos="681038" algn="r"/>
                  </a:tabLst>
                </a:pPr>
                <a:r>
                  <a:rPr lang="en-US" sz="1800"/>
                  <a:t>	12</a:t>
                </a:r>
              </a:p>
            </p:txBody>
          </p:sp>
          <p:sp>
            <p:nvSpPr>
              <p:cNvPr id="1127447" name="Rectangle 23"/>
              <p:cNvSpPr>
                <a:spLocks noChangeArrowheads="1"/>
              </p:cNvSpPr>
              <p:nvPr/>
            </p:nvSpPr>
            <p:spPr bwMode="auto">
              <a:xfrm>
                <a:off x="912" y="2367"/>
                <a:ext cx="672" cy="213"/>
              </a:xfrm>
              <a:prstGeom prst="rect">
                <a:avLst/>
              </a:prstGeom>
              <a:noFill/>
              <a:ln w="12700" algn="ctr">
                <a:noFill/>
                <a:miter lim="800000"/>
                <a:headEnd/>
                <a:tailEnd/>
              </a:ln>
              <a:effectLst/>
            </p:spPr>
            <p:txBody>
              <a:bodyPr/>
              <a:lstStyle/>
              <a:p>
                <a:pPr algn="l">
                  <a:lnSpc>
                    <a:spcPct val="90000"/>
                  </a:lnSpc>
                  <a:spcBef>
                    <a:spcPct val="30000"/>
                  </a:spcBef>
                  <a:buClr>
                    <a:schemeClr val="tx1"/>
                  </a:buClr>
                  <a:buFont typeface="Wingdings" pitchFamily="2" charset="2"/>
                  <a:buNone/>
                </a:pPr>
                <a:r>
                  <a:rPr lang="en-US" sz="1800"/>
                  <a:t>117</a:t>
                </a:r>
              </a:p>
            </p:txBody>
          </p:sp>
          <p:sp>
            <p:nvSpPr>
              <p:cNvPr id="1127448" name="Rectangle 24"/>
              <p:cNvSpPr>
                <a:spLocks noChangeArrowheads="1"/>
              </p:cNvSpPr>
              <p:nvPr/>
            </p:nvSpPr>
            <p:spPr bwMode="auto">
              <a:xfrm>
                <a:off x="2112" y="2154"/>
                <a:ext cx="768" cy="213"/>
              </a:xfrm>
              <a:prstGeom prst="rect">
                <a:avLst/>
              </a:prstGeom>
              <a:noFill/>
              <a:ln w="12700" algn="ctr">
                <a:noFill/>
                <a:miter lim="800000"/>
                <a:headEnd/>
                <a:tailEnd/>
              </a:ln>
              <a:effectLst/>
            </p:spPr>
            <p:txBody>
              <a:bodyPr/>
              <a:lstStyle/>
              <a:p>
                <a:pPr algn="l">
                  <a:lnSpc>
                    <a:spcPct val="90000"/>
                  </a:lnSpc>
                  <a:spcBef>
                    <a:spcPct val="30000"/>
                  </a:spcBef>
                  <a:buClr>
                    <a:schemeClr val="tx1"/>
                  </a:buClr>
                  <a:buFont typeface="Wingdings" pitchFamily="2" charset="2"/>
                  <a:buNone/>
                  <a:tabLst>
                    <a:tab pos="627063" algn="r"/>
                  </a:tabLst>
                </a:pPr>
                <a:r>
                  <a:rPr lang="en-US" sz="1800"/>
                  <a:t>	7</a:t>
                </a:r>
              </a:p>
            </p:txBody>
          </p:sp>
          <p:sp>
            <p:nvSpPr>
              <p:cNvPr id="1127449" name="Rectangle 25"/>
              <p:cNvSpPr>
                <a:spLocks noChangeArrowheads="1"/>
              </p:cNvSpPr>
              <p:nvPr/>
            </p:nvSpPr>
            <p:spPr bwMode="auto">
              <a:xfrm>
                <a:off x="1584" y="2154"/>
                <a:ext cx="528" cy="213"/>
              </a:xfrm>
              <a:prstGeom prst="rect">
                <a:avLst/>
              </a:prstGeom>
              <a:noFill/>
              <a:ln w="12700" algn="ctr">
                <a:noFill/>
                <a:miter lim="800000"/>
                <a:headEnd/>
                <a:tailEnd/>
              </a:ln>
              <a:effectLst/>
            </p:spPr>
            <p:txBody>
              <a:bodyPr/>
              <a:lstStyle/>
              <a:p>
                <a:pPr algn="l">
                  <a:lnSpc>
                    <a:spcPct val="90000"/>
                  </a:lnSpc>
                  <a:spcBef>
                    <a:spcPct val="30000"/>
                  </a:spcBef>
                  <a:buClr>
                    <a:schemeClr val="tx1"/>
                  </a:buClr>
                  <a:buFont typeface="Wingdings" pitchFamily="2" charset="2"/>
                  <a:buNone/>
                  <a:tabLst>
                    <a:tab pos="681038" algn="r"/>
                  </a:tabLst>
                </a:pPr>
                <a:r>
                  <a:rPr lang="en-US" sz="1800"/>
                  <a:t>	6</a:t>
                </a:r>
              </a:p>
            </p:txBody>
          </p:sp>
          <p:sp>
            <p:nvSpPr>
              <p:cNvPr id="1127450" name="Rectangle 26"/>
              <p:cNvSpPr>
                <a:spLocks noChangeArrowheads="1"/>
              </p:cNvSpPr>
              <p:nvPr/>
            </p:nvSpPr>
            <p:spPr bwMode="auto">
              <a:xfrm>
                <a:off x="912" y="2154"/>
                <a:ext cx="672" cy="213"/>
              </a:xfrm>
              <a:prstGeom prst="rect">
                <a:avLst/>
              </a:prstGeom>
              <a:noFill/>
              <a:ln w="12700" algn="ctr">
                <a:noFill/>
                <a:miter lim="800000"/>
                <a:headEnd/>
                <a:tailEnd/>
              </a:ln>
              <a:effectLst/>
            </p:spPr>
            <p:txBody>
              <a:bodyPr/>
              <a:lstStyle/>
              <a:p>
                <a:pPr algn="l">
                  <a:lnSpc>
                    <a:spcPct val="90000"/>
                  </a:lnSpc>
                  <a:spcBef>
                    <a:spcPct val="30000"/>
                  </a:spcBef>
                  <a:buClr>
                    <a:schemeClr val="tx1"/>
                  </a:buClr>
                  <a:buFont typeface="Wingdings" pitchFamily="2" charset="2"/>
                  <a:buNone/>
                </a:pPr>
                <a:r>
                  <a:rPr lang="en-US" sz="1800"/>
                  <a:t>113</a:t>
                </a:r>
              </a:p>
            </p:txBody>
          </p:sp>
          <p:sp>
            <p:nvSpPr>
              <p:cNvPr id="1127451" name="Rectangle 27"/>
              <p:cNvSpPr>
                <a:spLocks noChangeArrowheads="1"/>
              </p:cNvSpPr>
              <p:nvPr/>
            </p:nvSpPr>
            <p:spPr bwMode="auto">
              <a:xfrm>
                <a:off x="2112" y="1941"/>
                <a:ext cx="768" cy="213"/>
              </a:xfrm>
              <a:prstGeom prst="rect">
                <a:avLst/>
              </a:prstGeom>
              <a:noFill/>
              <a:ln w="12700" algn="ctr">
                <a:noFill/>
                <a:miter lim="800000"/>
                <a:headEnd/>
                <a:tailEnd/>
              </a:ln>
              <a:effectLst/>
            </p:spPr>
            <p:txBody>
              <a:bodyPr/>
              <a:lstStyle/>
              <a:p>
                <a:pPr algn="l">
                  <a:lnSpc>
                    <a:spcPct val="90000"/>
                  </a:lnSpc>
                  <a:spcBef>
                    <a:spcPct val="30000"/>
                  </a:spcBef>
                  <a:buClr>
                    <a:schemeClr val="tx1"/>
                  </a:buClr>
                  <a:buFont typeface="Wingdings" pitchFamily="2" charset="2"/>
                  <a:buNone/>
                  <a:tabLst>
                    <a:tab pos="627063" algn="r"/>
                  </a:tabLst>
                </a:pPr>
                <a:r>
                  <a:rPr lang="en-US" sz="1800"/>
                  <a:t>	</a:t>
                </a:r>
                <a:r>
                  <a:rPr lang="en-US" sz="1800" b="0"/>
                  <a:t>15</a:t>
                </a:r>
              </a:p>
            </p:txBody>
          </p:sp>
          <p:sp>
            <p:nvSpPr>
              <p:cNvPr id="1127452" name="Rectangle 28"/>
              <p:cNvSpPr>
                <a:spLocks noChangeArrowheads="1"/>
              </p:cNvSpPr>
              <p:nvPr/>
            </p:nvSpPr>
            <p:spPr bwMode="auto">
              <a:xfrm>
                <a:off x="1584" y="1941"/>
                <a:ext cx="528" cy="213"/>
              </a:xfrm>
              <a:prstGeom prst="rect">
                <a:avLst/>
              </a:prstGeom>
              <a:noFill/>
              <a:ln w="12700" algn="ctr">
                <a:noFill/>
                <a:miter lim="800000"/>
                <a:headEnd/>
                <a:tailEnd/>
              </a:ln>
              <a:effectLst/>
            </p:spPr>
            <p:txBody>
              <a:bodyPr/>
              <a:lstStyle/>
              <a:p>
                <a:pPr algn="l">
                  <a:lnSpc>
                    <a:spcPct val="90000"/>
                  </a:lnSpc>
                  <a:spcBef>
                    <a:spcPct val="30000"/>
                  </a:spcBef>
                  <a:buClr>
                    <a:schemeClr val="tx1"/>
                  </a:buClr>
                  <a:buFont typeface="Wingdings" pitchFamily="2" charset="2"/>
                  <a:buNone/>
                  <a:tabLst>
                    <a:tab pos="681038" algn="r"/>
                  </a:tabLst>
                </a:pPr>
                <a:r>
                  <a:rPr lang="en-US" sz="1800"/>
                  <a:t>	</a:t>
                </a:r>
                <a:r>
                  <a:rPr lang="en-US" sz="1800" b="0"/>
                  <a:t>5</a:t>
                </a:r>
              </a:p>
            </p:txBody>
          </p:sp>
          <p:sp>
            <p:nvSpPr>
              <p:cNvPr id="1127453" name="Rectangle 29"/>
              <p:cNvSpPr>
                <a:spLocks noChangeArrowheads="1"/>
              </p:cNvSpPr>
              <p:nvPr/>
            </p:nvSpPr>
            <p:spPr bwMode="auto">
              <a:xfrm>
                <a:off x="912" y="1941"/>
                <a:ext cx="672" cy="213"/>
              </a:xfrm>
              <a:prstGeom prst="rect">
                <a:avLst/>
              </a:prstGeom>
              <a:noFill/>
              <a:ln w="12700" algn="ctr">
                <a:noFill/>
                <a:miter lim="800000"/>
                <a:headEnd/>
                <a:tailEnd/>
              </a:ln>
              <a:effectLst/>
            </p:spPr>
            <p:txBody>
              <a:bodyPr/>
              <a:lstStyle/>
              <a:p>
                <a:pPr algn="l">
                  <a:lnSpc>
                    <a:spcPct val="90000"/>
                  </a:lnSpc>
                  <a:spcBef>
                    <a:spcPct val="30000"/>
                  </a:spcBef>
                  <a:buClr>
                    <a:schemeClr val="tx1"/>
                  </a:buClr>
                  <a:buFont typeface="Wingdings" pitchFamily="2" charset="2"/>
                  <a:buNone/>
                </a:pPr>
                <a:r>
                  <a:rPr lang="en-US" sz="1800" b="0"/>
                  <a:t>111</a:t>
                </a:r>
              </a:p>
            </p:txBody>
          </p:sp>
          <p:sp>
            <p:nvSpPr>
              <p:cNvPr id="1127454" name="Rectangle 30"/>
              <p:cNvSpPr>
                <a:spLocks noChangeArrowheads="1"/>
              </p:cNvSpPr>
              <p:nvPr/>
            </p:nvSpPr>
            <p:spPr bwMode="auto">
              <a:xfrm>
                <a:off x="2112" y="1728"/>
                <a:ext cx="768" cy="213"/>
              </a:xfrm>
              <a:prstGeom prst="rect">
                <a:avLst/>
              </a:prstGeom>
              <a:noFill/>
              <a:ln w="12700" algn="ctr">
                <a:noFill/>
                <a:miter lim="800000"/>
                <a:headEnd/>
                <a:tailEnd/>
              </a:ln>
              <a:effectLst/>
            </p:spPr>
            <p:txBody>
              <a:bodyPr/>
              <a:lstStyle/>
              <a:p>
                <a:pPr>
                  <a:lnSpc>
                    <a:spcPct val="90000"/>
                  </a:lnSpc>
                  <a:spcBef>
                    <a:spcPct val="30000"/>
                  </a:spcBef>
                  <a:buClr>
                    <a:schemeClr val="tx1"/>
                  </a:buClr>
                  <a:buFont typeface="Wingdings" pitchFamily="2" charset="2"/>
                  <a:buNone/>
                </a:pPr>
                <a:r>
                  <a:rPr lang="en-US" sz="1800"/>
                  <a:t>Price</a:t>
                </a:r>
              </a:p>
            </p:txBody>
          </p:sp>
          <p:sp>
            <p:nvSpPr>
              <p:cNvPr id="1127455" name="Rectangle 31"/>
              <p:cNvSpPr>
                <a:spLocks noChangeArrowheads="1"/>
              </p:cNvSpPr>
              <p:nvPr/>
            </p:nvSpPr>
            <p:spPr bwMode="auto">
              <a:xfrm>
                <a:off x="1584" y="1728"/>
                <a:ext cx="528" cy="213"/>
              </a:xfrm>
              <a:prstGeom prst="rect">
                <a:avLst/>
              </a:prstGeom>
              <a:noFill/>
              <a:ln w="12700" algn="ctr">
                <a:noFill/>
                <a:miter lim="800000"/>
                <a:headEnd/>
                <a:tailEnd/>
              </a:ln>
              <a:effectLst/>
            </p:spPr>
            <p:txBody>
              <a:bodyPr/>
              <a:lstStyle/>
              <a:p>
                <a:pPr>
                  <a:lnSpc>
                    <a:spcPct val="90000"/>
                  </a:lnSpc>
                  <a:spcBef>
                    <a:spcPct val="30000"/>
                  </a:spcBef>
                  <a:buClr>
                    <a:schemeClr val="tx1"/>
                  </a:buClr>
                  <a:buFont typeface="Wingdings" pitchFamily="2" charset="2"/>
                  <a:buNone/>
                </a:pPr>
                <a:r>
                  <a:rPr lang="en-US" sz="1800"/>
                  <a:t>QOH</a:t>
                </a:r>
              </a:p>
            </p:txBody>
          </p:sp>
          <p:sp>
            <p:nvSpPr>
              <p:cNvPr id="1127456" name="Rectangle 32"/>
              <p:cNvSpPr>
                <a:spLocks noChangeArrowheads="1"/>
              </p:cNvSpPr>
              <p:nvPr/>
            </p:nvSpPr>
            <p:spPr bwMode="auto">
              <a:xfrm>
                <a:off x="912" y="1728"/>
                <a:ext cx="672" cy="213"/>
              </a:xfrm>
              <a:prstGeom prst="rect">
                <a:avLst/>
              </a:prstGeom>
              <a:noFill/>
              <a:ln w="12700" algn="ctr">
                <a:noFill/>
                <a:miter lim="800000"/>
                <a:headEnd/>
                <a:tailEnd/>
              </a:ln>
              <a:effectLst/>
            </p:spPr>
            <p:txBody>
              <a:bodyPr/>
              <a:lstStyle/>
              <a:p>
                <a:pPr>
                  <a:lnSpc>
                    <a:spcPct val="90000"/>
                  </a:lnSpc>
                  <a:spcBef>
                    <a:spcPct val="30000"/>
                  </a:spcBef>
                  <a:buClr>
                    <a:schemeClr val="tx1"/>
                  </a:buClr>
                  <a:buFont typeface="Wingdings" pitchFamily="2" charset="2"/>
                  <a:buNone/>
                </a:pPr>
                <a:r>
                  <a:rPr lang="en-US" sz="1800"/>
                  <a:t>ItemID</a:t>
                </a:r>
              </a:p>
            </p:txBody>
          </p:sp>
          <p:sp>
            <p:nvSpPr>
              <p:cNvPr id="1127457" name="Line 33"/>
              <p:cNvSpPr>
                <a:spLocks noChangeShapeType="1"/>
              </p:cNvSpPr>
              <p:nvPr/>
            </p:nvSpPr>
            <p:spPr bwMode="auto">
              <a:xfrm>
                <a:off x="912" y="1728"/>
                <a:ext cx="1968" cy="0"/>
              </a:xfrm>
              <a:prstGeom prst="line">
                <a:avLst/>
              </a:prstGeom>
              <a:noFill/>
              <a:ln w="28575" cap="sq">
                <a:solidFill>
                  <a:schemeClr val="tx1"/>
                </a:solidFill>
                <a:round/>
                <a:headEnd/>
                <a:tailEnd/>
              </a:ln>
              <a:effectLst/>
            </p:spPr>
            <p:txBody>
              <a:bodyPr>
                <a:spAutoFit/>
              </a:bodyPr>
              <a:lstStyle/>
              <a:p>
                <a:endParaRPr lang="en-US"/>
              </a:p>
            </p:txBody>
          </p:sp>
          <p:sp>
            <p:nvSpPr>
              <p:cNvPr id="1127458" name="Line 34"/>
              <p:cNvSpPr>
                <a:spLocks noChangeShapeType="1"/>
              </p:cNvSpPr>
              <p:nvPr/>
            </p:nvSpPr>
            <p:spPr bwMode="auto">
              <a:xfrm>
                <a:off x="912" y="1941"/>
                <a:ext cx="1968" cy="0"/>
              </a:xfrm>
              <a:prstGeom prst="line">
                <a:avLst/>
              </a:prstGeom>
              <a:noFill/>
              <a:ln w="12700">
                <a:solidFill>
                  <a:schemeClr val="tx1"/>
                </a:solidFill>
                <a:round/>
                <a:headEnd/>
                <a:tailEnd/>
              </a:ln>
              <a:effectLst/>
            </p:spPr>
            <p:txBody>
              <a:bodyPr>
                <a:spAutoFit/>
              </a:bodyPr>
              <a:lstStyle/>
              <a:p>
                <a:endParaRPr lang="en-US"/>
              </a:p>
            </p:txBody>
          </p:sp>
          <p:sp>
            <p:nvSpPr>
              <p:cNvPr id="1127459" name="Line 35"/>
              <p:cNvSpPr>
                <a:spLocks noChangeShapeType="1"/>
              </p:cNvSpPr>
              <p:nvPr/>
            </p:nvSpPr>
            <p:spPr bwMode="auto">
              <a:xfrm>
                <a:off x="912" y="2154"/>
                <a:ext cx="1968" cy="0"/>
              </a:xfrm>
              <a:prstGeom prst="line">
                <a:avLst/>
              </a:prstGeom>
              <a:noFill/>
              <a:ln w="12700">
                <a:solidFill>
                  <a:schemeClr val="tx1"/>
                </a:solidFill>
                <a:round/>
                <a:headEnd/>
                <a:tailEnd/>
              </a:ln>
              <a:effectLst/>
            </p:spPr>
            <p:txBody>
              <a:bodyPr>
                <a:spAutoFit/>
              </a:bodyPr>
              <a:lstStyle/>
              <a:p>
                <a:endParaRPr lang="en-US"/>
              </a:p>
            </p:txBody>
          </p:sp>
          <p:sp>
            <p:nvSpPr>
              <p:cNvPr id="1127460" name="Line 36"/>
              <p:cNvSpPr>
                <a:spLocks noChangeShapeType="1"/>
              </p:cNvSpPr>
              <p:nvPr/>
            </p:nvSpPr>
            <p:spPr bwMode="auto">
              <a:xfrm>
                <a:off x="912" y="2367"/>
                <a:ext cx="1968" cy="0"/>
              </a:xfrm>
              <a:prstGeom prst="line">
                <a:avLst/>
              </a:prstGeom>
              <a:noFill/>
              <a:ln w="12700">
                <a:solidFill>
                  <a:schemeClr val="tx1"/>
                </a:solidFill>
                <a:round/>
                <a:headEnd/>
                <a:tailEnd/>
              </a:ln>
              <a:effectLst/>
            </p:spPr>
            <p:txBody>
              <a:bodyPr>
                <a:spAutoFit/>
              </a:bodyPr>
              <a:lstStyle/>
              <a:p>
                <a:endParaRPr lang="en-US"/>
              </a:p>
            </p:txBody>
          </p:sp>
          <p:sp>
            <p:nvSpPr>
              <p:cNvPr id="1127461" name="Line 37"/>
              <p:cNvSpPr>
                <a:spLocks noChangeShapeType="1"/>
              </p:cNvSpPr>
              <p:nvPr/>
            </p:nvSpPr>
            <p:spPr bwMode="auto">
              <a:xfrm>
                <a:off x="912" y="2580"/>
                <a:ext cx="1968" cy="0"/>
              </a:xfrm>
              <a:prstGeom prst="line">
                <a:avLst/>
              </a:prstGeom>
              <a:noFill/>
              <a:ln w="12700">
                <a:solidFill>
                  <a:schemeClr val="tx1"/>
                </a:solidFill>
                <a:round/>
                <a:headEnd/>
                <a:tailEnd/>
              </a:ln>
              <a:effectLst/>
            </p:spPr>
            <p:txBody>
              <a:bodyPr>
                <a:spAutoFit/>
              </a:bodyPr>
              <a:lstStyle/>
              <a:p>
                <a:endParaRPr lang="en-US"/>
              </a:p>
            </p:txBody>
          </p:sp>
          <p:sp>
            <p:nvSpPr>
              <p:cNvPr id="1127462" name="Line 38"/>
              <p:cNvSpPr>
                <a:spLocks noChangeShapeType="1"/>
              </p:cNvSpPr>
              <p:nvPr/>
            </p:nvSpPr>
            <p:spPr bwMode="auto">
              <a:xfrm>
                <a:off x="912" y="2793"/>
                <a:ext cx="1968" cy="0"/>
              </a:xfrm>
              <a:prstGeom prst="line">
                <a:avLst/>
              </a:prstGeom>
              <a:noFill/>
              <a:ln w="12700">
                <a:solidFill>
                  <a:schemeClr val="tx1"/>
                </a:solidFill>
                <a:round/>
                <a:headEnd/>
                <a:tailEnd/>
              </a:ln>
              <a:effectLst/>
            </p:spPr>
            <p:txBody>
              <a:bodyPr>
                <a:spAutoFit/>
              </a:bodyPr>
              <a:lstStyle/>
              <a:p>
                <a:endParaRPr lang="en-US"/>
              </a:p>
            </p:txBody>
          </p:sp>
          <p:sp>
            <p:nvSpPr>
              <p:cNvPr id="1127463" name="Line 39"/>
              <p:cNvSpPr>
                <a:spLocks noChangeShapeType="1"/>
              </p:cNvSpPr>
              <p:nvPr/>
            </p:nvSpPr>
            <p:spPr bwMode="auto">
              <a:xfrm>
                <a:off x="912" y="3006"/>
                <a:ext cx="1968" cy="0"/>
              </a:xfrm>
              <a:prstGeom prst="line">
                <a:avLst/>
              </a:prstGeom>
              <a:noFill/>
              <a:ln w="12700">
                <a:solidFill>
                  <a:schemeClr val="tx1"/>
                </a:solidFill>
                <a:round/>
                <a:headEnd/>
                <a:tailEnd/>
              </a:ln>
              <a:effectLst/>
            </p:spPr>
            <p:txBody>
              <a:bodyPr>
                <a:spAutoFit/>
              </a:bodyPr>
              <a:lstStyle/>
              <a:p>
                <a:endParaRPr lang="en-US"/>
              </a:p>
            </p:txBody>
          </p:sp>
          <p:sp>
            <p:nvSpPr>
              <p:cNvPr id="1127464" name="Line 40"/>
              <p:cNvSpPr>
                <a:spLocks noChangeShapeType="1"/>
              </p:cNvSpPr>
              <p:nvPr/>
            </p:nvSpPr>
            <p:spPr bwMode="auto">
              <a:xfrm>
                <a:off x="912" y="3676"/>
                <a:ext cx="1968" cy="0"/>
              </a:xfrm>
              <a:prstGeom prst="line">
                <a:avLst/>
              </a:prstGeom>
              <a:noFill/>
              <a:ln w="28575" cap="sq">
                <a:solidFill>
                  <a:schemeClr val="tx1"/>
                </a:solidFill>
                <a:round/>
                <a:headEnd/>
                <a:tailEnd/>
              </a:ln>
              <a:effectLst/>
            </p:spPr>
            <p:txBody>
              <a:bodyPr>
                <a:spAutoFit/>
              </a:bodyPr>
              <a:lstStyle/>
              <a:p>
                <a:endParaRPr lang="en-US"/>
              </a:p>
            </p:txBody>
          </p:sp>
          <p:sp>
            <p:nvSpPr>
              <p:cNvPr id="1127465" name="Line 41"/>
              <p:cNvSpPr>
                <a:spLocks noChangeShapeType="1"/>
              </p:cNvSpPr>
              <p:nvPr/>
            </p:nvSpPr>
            <p:spPr bwMode="auto">
              <a:xfrm>
                <a:off x="912" y="1728"/>
                <a:ext cx="0" cy="1948"/>
              </a:xfrm>
              <a:prstGeom prst="line">
                <a:avLst/>
              </a:prstGeom>
              <a:noFill/>
              <a:ln w="28575" cap="sq">
                <a:solidFill>
                  <a:schemeClr val="tx1"/>
                </a:solidFill>
                <a:round/>
                <a:headEnd/>
                <a:tailEnd/>
              </a:ln>
              <a:effectLst/>
            </p:spPr>
            <p:txBody>
              <a:bodyPr>
                <a:spAutoFit/>
              </a:bodyPr>
              <a:lstStyle/>
              <a:p>
                <a:endParaRPr lang="en-US"/>
              </a:p>
            </p:txBody>
          </p:sp>
          <p:sp>
            <p:nvSpPr>
              <p:cNvPr id="1127466" name="Line 42"/>
              <p:cNvSpPr>
                <a:spLocks noChangeShapeType="1"/>
              </p:cNvSpPr>
              <p:nvPr/>
            </p:nvSpPr>
            <p:spPr bwMode="auto">
              <a:xfrm>
                <a:off x="1584" y="1728"/>
                <a:ext cx="0" cy="1948"/>
              </a:xfrm>
              <a:prstGeom prst="line">
                <a:avLst/>
              </a:prstGeom>
              <a:noFill/>
              <a:ln w="12700">
                <a:solidFill>
                  <a:schemeClr val="tx1"/>
                </a:solidFill>
                <a:round/>
                <a:headEnd/>
                <a:tailEnd/>
              </a:ln>
              <a:effectLst/>
            </p:spPr>
            <p:txBody>
              <a:bodyPr>
                <a:spAutoFit/>
              </a:bodyPr>
              <a:lstStyle/>
              <a:p>
                <a:endParaRPr lang="en-US"/>
              </a:p>
            </p:txBody>
          </p:sp>
          <p:sp>
            <p:nvSpPr>
              <p:cNvPr id="1127467" name="Line 43"/>
              <p:cNvSpPr>
                <a:spLocks noChangeShapeType="1"/>
              </p:cNvSpPr>
              <p:nvPr/>
            </p:nvSpPr>
            <p:spPr bwMode="auto">
              <a:xfrm>
                <a:off x="2112" y="1728"/>
                <a:ext cx="0" cy="1948"/>
              </a:xfrm>
              <a:prstGeom prst="line">
                <a:avLst/>
              </a:prstGeom>
              <a:noFill/>
              <a:ln w="12700">
                <a:solidFill>
                  <a:schemeClr val="tx1"/>
                </a:solidFill>
                <a:round/>
                <a:headEnd/>
                <a:tailEnd/>
              </a:ln>
              <a:effectLst/>
            </p:spPr>
            <p:txBody>
              <a:bodyPr>
                <a:spAutoFit/>
              </a:bodyPr>
              <a:lstStyle/>
              <a:p>
                <a:endParaRPr lang="en-US"/>
              </a:p>
            </p:txBody>
          </p:sp>
          <p:sp>
            <p:nvSpPr>
              <p:cNvPr id="1127468" name="Line 44"/>
              <p:cNvSpPr>
                <a:spLocks noChangeShapeType="1"/>
              </p:cNvSpPr>
              <p:nvPr/>
            </p:nvSpPr>
            <p:spPr bwMode="auto">
              <a:xfrm>
                <a:off x="2880" y="1728"/>
                <a:ext cx="0" cy="1948"/>
              </a:xfrm>
              <a:prstGeom prst="line">
                <a:avLst/>
              </a:prstGeom>
              <a:noFill/>
              <a:ln w="28575" cap="sq">
                <a:solidFill>
                  <a:schemeClr val="tx1"/>
                </a:solidFill>
                <a:round/>
                <a:headEnd/>
                <a:tailEnd/>
              </a:ln>
              <a:effectLst/>
            </p:spPr>
            <p:txBody>
              <a:bodyPr>
                <a:spAutoFit/>
              </a:bodyPr>
              <a:lstStyle/>
              <a:p>
                <a:endParaRPr lang="en-US"/>
              </a:p>
            </p:txBody>
          </p:sp>
          <p:sp>
            <p:nvSpPr>
              <p:cNvPr id="1127469" name="Line 45"/>
              <p:cNvSpPr>
                <a:spLocks noChangeShapeType="1"/>
              </p:cNvSpPr>
              <p:nvPr/>
            </p:nvSpPr>
            <p:spPr bwMode="auto">
              <a:xfrm>
                <a:off x="912" y="3442"/>
                <a:ext cx="1968" cy="0"/>
              </a:xfrm>
              <a:prstGeom prst="line">
                <a:avLst/>
              </a:prstGeom>
              <a:noFill/>
              <a:ln w="12700">
                <a:solidFill>
                  <a:schemeClr val="tx1"/>
                </a:solidFill>
                <a:round/>
                <a:headEnd/>
                <a:tailEnd/>
              </a:ln>
              <a:effectLst/>
            </p:spPr>
            <p:txBody>
              <a:bodyPr>
                <a:spAutoFit/>
              </a:bodyPr>
              <a:lstStyle/>
              <a:p>
                <a:endParaRPr lang="en-US"/>
              </a:p>
            </p:txBody>
          </p:sp>
          <p:sp>
            <p:nvSpPr>
              <p:cNvPr id="1127470" name="Line 46"/>
              <p:cNvSpPr>
                <a:spLocks noChangeShapeType="1"/>
              </p:cNvSpPr>
              <p:nvPr/>
            </p:nvSpPr>
            <p:spPr bwMode="auto">
              <a:xfrm>
                <a:off x="912" y="3219"/>
                <a:ext cx="1968" cy="0"/>
              </a:xfrm>
              <a:prstGeom prst="line">
                <a:avLst/>
              </a:prstGeom>
              <a:noFill/>
              <a:ln w="12700">
                <a:solidFill>
                  <a:schemeClr val="tx1"/>
                </a:solidFill>
                <a:round/>
                <a:headEnd/>
                <a:tailEnd/>
              </a:ln>
              <a:effectLst/>
            </p:spPr>
            <p:txBody>
              <a:bodyPr>
                <a:spAutoFit/>
              </a:bodyPr>
              <a:lstStyle/>
              <a:p>
                <a:endParaRPr lang="en-US"/>
              </a:p>
            </p:txBody>
          </p:sp>
        </p:grpSp>
        <p:sp>
          <p:nvSpPr>
            <p:cNvPr id="1127471" name="Line 47"/>
            <p:cNvSpPr>
              <a:spLocks noChangeShapeType="1"/>
            </p:cNvSpPr>
            <p:nvPr/>
          </p:nvSpPr>
          <p:spPr bwMode="auto">
            <a:xfrm>
              <a:off x="768" y="2016"/>
              <a:ext cx="336" cy="0"/>
            </a:xfrm>
            <a:prstGeom prst="line">
              <a:avLst/>
            </a:prstGeom>
            <a:noFill/>
            <a:ln w="12700">
              <a:solidFill>
                <a:schemeClr val="tx1"/>
              </a:solidFill>
              <a:round/>
              <a:headEnd/>
              <a:tailEnd type="triangle" w="med" len="med"/>
            </a:ln>
            <a:effectLst/>
          </p:spPr>
          <p:txBody>
            <a:bodyPr>
              <a:spAutoFit/>
            </a:bodyPr>
            <a:lstStyle/>
            <a:p>
              <a:endParaRPr lang="en-US"/>
            </a:p>
          </p:txBody>
        </p:sp>
        <p:sp>
          <p:nvSpPr>
            <p:cNvPr id="1127472" name="Line 48"/>
            <p:cNvSpPr>
              <a:spLocks noChangeShapeType="1"/>
            </p:cNvSpPr>
            <p:nvPr/>
          </p:nvSpPr>
          <p:spPr bwMode="auto">
            <a:xfrm>
              <a:off x="755" y="2685"/>
              <a:ext cx="336" cy="0"/>
            </a:xfrm>
            <a:prstGeom prst="line">
              <a:avLst/>
            </a:prstGeom>
            <a:noFill/>
            <a:ln w="12700">
              <a:solidFill>
                <a:schemeClr val="tx1"/>
              </a:solidFill>
              <a:round/>
              <a:headEnd/>
              <a:tailEnd type="triangle" w="med" len="med"/>
            </a:ln>
            <a:effectLst/>
          </p:spPr>
          <p:txBody>
            <a:bodyPr>
              <a:spAutoFit/>
            </a:bodyPr>
            <a:lstStyle/>
            <a:p>
              <a:endParaRPr lang="en-US"/>
            </a:p>
          </p:txBody>
        </p:sp>
        <p:sp>
          <p:nvSpPr>
            <p:cNvPr id="1127473" name="Line 49"/>
            <p:cNvSpPr>
              <a:spLocks noChangeShapeType="1"/>
            </p:cNvSpPr>
            <p:nvPr/>
          </p:nvSpPr>
          <p:spPr bwMode="auto">
            <a:xfrm>
              <a:off x="755" y="3132"/>
              <a:ext cx="336" cy="0"/>
            </a:xfrm>
            <a:prstGeom prst="line">
              <a:avLst/>
            </a:prstGeom>
            <a:noFill/>
            <a:ln w="12700">
              <a:solidFill>
                <a:schemeClr val="tx1"/>
              </a:solidFill>
              <a:round/>
              <a:headEnd/>
              <a:tailEnd type="triangle" w="med" len="med"/>
            </a:ln>
            <a:effectLst/>
          </p:spPr>
          <p:txBody>
            <a:bodyPr>
              <a:spAutoFit/>
            </a:bodyPr>
            <a:lstStyle/>
            <a:p>
              <a:endParaRPr lang="en-US"/>
            </a:p>
          </p:txBody>
        </p:sp>
        <p:sp>
          <p:nvSpPr>
            <p:cNvPr id="1127474" name="Text Box 50"/>
            <p:cNvSpPr txBox="1">
              <a:spLocks noChangeArrowheads="1"/>
            </p:cNvSpPr>
            <p:nvPr/>
          </p:nvSpPr>
          <p:spPr bwMode="auto">
            <a:xfrm>
              <a:off x="179" y="1644"/>
              <a:ext cx="768" cy="577"/>
            </a:xfrm>
            <a:prstGeom prst="rect">
              <a:avLst/>
            </a:prstGeom>
            <a:noFill/>
            <a:ln w="12700" algn="ctr">
              <a:noFill/>
              <a:miter lim="800000"/>
              <a:headEnd/>
              <a:tailEnd/>
            </a:ln>
            <a:effectLst/>
          </p:spPr>
          <p:txBody>
            <a:bodyPr>
              <a:spAutoFit/>
            </a:bodyPr>
            <a:lstStyle/>
            <a:p>
              <a:pPr algn="l"/>
              <a:r>
                <a:rPr lang="en-US" sz="1800" b="0">
                  <a:solidFill>
                    <a:srgbClr val="009900"/>
                  </a:solidFill>
                </a:rPr>
                <a:t>Included in first query</a:t>
              </a:r>
            </a:p>
          </p:txBody>
        </p:sp>
        <p:sp>
          <p:nvSpPr>
            <p:cNvPr id="1127477" name="Line 53"/>
            <p:cNvSpPr>
              <a:spLocks noChangeShapeType="1"/>
            </p:cNvSpPr>
            <p:nvPr/>
          </p:nvSpPr>
          <p:spPr bwMode="auto">
            <a:xfrm>
              <a:off x="755" y="3324"/>
              <a:ext cx="336" cy="0"/>
            </a:xfrm>
            <a:prstGeom prst="line">
              <a:avLst/>
            </a:prstGeom>
            <a:noFill/>
            <a:ln w="12700">
              <a:solidFill>
                <a:schemeClr val="bg2"/>
              </a:solidFill>
              <a:round/>
              <a:headEnd/>
              <a:tailEnd type="triangle" w="med" len="med"/>
            </a:ln>
            <a:effectLst/>
          </p:spPr>
          <p:txBody>
            <a:bodyPr>
              <a:spAutoFit/>
            </a:bodyPr>
            <a:lstStyle/>
            <a:p>
              <a:endParaRPr lang="en-US"/>
            </a:p>
          </p:txBody>
        </p:sp>
        <p:sp>
          <p:nvSpPr>
            <p:cNvPr id="1127478" name="Line 54"/>
            <p:cNvSpPr>
              <a:spLocks noChangeShapeType="1"/>
            </p:cNvSpPr>
            <p:nvPr/>
          </p:nvSpPr>
          <p:spPr bwMode="auto">
            <a:xfrm>
              <a:off x="755" y="3516"/>
              <a:ext cx="336" cy="0"/>
            </a:xfrm>
            <a:prstGeom prst="line">
              <a:avLst/>
            </a:prstGeom>
            <a:noFill/>
            <a:ln w="12700">
              <a:solidFill>
                <a:schemeClr val="bg2"/>
              </a:solidFill>
              <a:round/>
              <a:headEnd/>
              <a:tailEnd type="triangle" w="med" len="med"/>
            </a:ln>
            <a:effectLst/>
          </p:spPr>
          <p:txBody>
            <a:bodyPr>
              <a:spAutoFit/>
            </a:bodyPr>
            <a:lstStyle/>
            <a:p>
              <a:endParaRPr lang="en-US"/>
            </a:p>
          </p:txBody>
        </p:sp>
      </p:grpSp>
      <p:sp>
        <p:nvSpPr>
          <p:cNvPr id="58" name="TextBox 57"/>
          <p:cNvSpPr txBox="1"/>
          <p:nvPr/>
        </p:nvSpPr>
        <p:spPr>
          <a:xfrm>
            <a:off x="457200" y="914400"/>
            <a:ext cx="955711" cy="400110"/>
          </a:xfrm>
          <a:prstGeom prst="rect">
            <a:avLst/>
          </a:prstGeom>
          <a:solidFill>
            <a:srgbClr val="FFC000"/>
          </a:solidFill>
        </p:spPr>
        <p:txBody>
          <a:bodyPr wrap="none" rtlCol="0">
            <a:spAutoFit/>
          </a:bodyPr>
          <a:lstStyle/>
          <a:p>
            <a:r>
              <a:rPr lang="en-US" dirty="0"/>
              <a:t>ALICE</a:t>
            </a:r>
          </a:p>
        </p:txBody>
      </p:sp>
      <p:sp>
        <p:nvSpPr>
          <p:cNvPr id="59" name="TextBox 58"/>
          <p:cNvSpPr txBox="1"/>
          <p:nvPr/>
        </p:nvSpPr>
        <p:spPr>
          <a:xfrm>
            <a:off x="4800600" y="2057400"/>
            <a:ext cx="755335" cy="400110"/>
          </a:xfrm>
          <a:prstGeom prst="rect">
            <a:avLst/>
          </a:prstGeom>
          <a:solidFill>
            <a:schemeClr val="tx2">
              <a:lumMod val="40000"/>
              <a:lumOff val="60000"/>
            </a:schemeClr>
          </a:solidFill>
        </p:spPr>
        <p:txBody>
          <a:bodyPr wrap="none" rtlCol="0">
            <a:spAutoFit/>
          </a:bodyPr>
          <a:lstStyle/>
          <a:p>
            <a:r>
              <a:rPr lang="en-US" dirty="0"/>
              <a:t>BOB</a:t>
            </a:r>
          </a:p>
        </p:txBody>
      </p:sp>
      <p:sp>
        <p:nvSpPr>
          <p:cNvPr id="60" name="TextBox 59"/>
          <p:cNvSpPr txBox="1"/>
          <p:nvPr/>
        </p:nvSpPr>
        <p:spPr>
          <a:xfrm>
            <a:off x="4572000" y="4953000"/>
            <a:ext cx="955711" cy="400110"/>
          </a:xfrm>
          <a:prstGeom prst="rect">
            <a:avLst/>
          </a:prstGeom>
          <a:solidFill>
            <a:srgbClr val="FFC000"/>
          </a:solidFill>
        </p:spPr>
        <p:txBody>
          <a:bodyPr wrap="none" rtlCol="0">
            <a:spAutoFit/>
          </a:bodyPr>
          <a:lstStyle/>
          <a:p>
            <a:r>
              <a:rPr lang="en-US" dirty="0"/>
              <a:t>ALICE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9474" name="Rectangle 2"/>
          <p:cNvSpPr>
            <a:spLocks noGrp="1" noChangeArrowheads="1"/>
          </p:cNvSpPr>
          <p:nvPr>
            <p:ph type="title"/>
          </p:nvPr>
        </p:nvSpPr>
        <p:spPr/>
        <p:txBody>
          <a:bodyPr/>
          <a:lstStyle/>
          <a:p>
            <a:pPr defTabSz="914400"/>
            <a:r>
              <a:rPr lang="en-US"/>
              <a:t>Generated Keys</a:t>
            </a:r>
          </a:p>
        </p:txBody>
      </p:sp>
      <p:sp>
        <p:nvSpPr>
          <p:cNvPr id="1129475" name="Text Box 3"/>
          <p:cNvSpPr txBox="1">
            <a:spLocks noChangeArrowheads="1"/>
          </p:cNvSpPr>
          <p:nvPr/>
        </p:nvSpPr>
        <p:spPr bwMode="auto">
          <a:xfrm>
            <a:off x="609600" y="1447800"/>
            <a:ext cx="4800600" cy="3292475"/>
          </a:xfrm>
          <a:prstGeom prst="rect">
            <a:avLst/>
          </a:prstGeom>
          <a:noFill/>
          <a:ln w="12700" algn="ctr">
            <a:noFill/>
            <a:miter lim="800000"/>
            <a:headEnd/>
            <a:tailEnd/>
          </a:ln>
          <a:effectLst/>
        </p:spPr>
        <p:txBody>
          <a:bodyPr>
            <a:spAutoFit/>
          </a:bodyPr>
          <a:lstStyle/>
          <a:p>
            <a:pPr algn="l">
              <a:lnSpc>
                <a:spcPct val="150000"/>
              </a:lnSpc>
            </a:pPr>
            <a:r>
              <a:rPr lang="en-US" i="1"/>
              <a:t>Create an order for a new customer:</a:t>
            </a:r>
          </a:p>
          <a:p>
            <a:pPr algn="l">
              <a:lnSpc>
                <a:spcPct val="150000"/>
              </a:lnSpc>
            </a:pPr>
            <a:endParaRPr lang="en-US"/>
          </a:p>
          <a:p>
            <a:pPr algn="l">
              <a:lnSpc>
                <a:spcPct val="150000"/>
              </a:lnSpc>
            </a:pPr>
            <a:r>
              <a:rPr lang="en-US"/>
              <a:t>(1) Create new key for CustomerID</a:t>
            </a:r>
          </a:p>
          <a:p>
            <a:pPr algn="l">
              <a:lnSpc>
                <a:spcPct val="150000"/>
              </a:lnSpc>
            </a:pPr>
            <a:r>
              <a:rPr lang="en-US"/>
              <a:t>(2) INSERT row into Customer</a:t>
            </a:r>
          </a:p>
          <a:p>
            <a:pPr algn="l">
              <a:lnSpc>
                <a:spcPct val="150000"/>
              </a:lnSpc>
            </a:pPr>
            <a:r>
              <a:rPr lang="en-US"/>
              <a:t>(3) Create key for new OrderID</a:t>
            </a:r>
          </a:p>
          <a:p>
            <a:pPr algn="l">
              <a:lnSpc>
                <a:spcPct val="150000"/>
              </a:lnSpc>
            </a:pPr>
            <a:r>
              <a:rPr lang="en-US"/>
              <a:t>(4) INSERT row into Order</a:t>
            </a:r>
          </a:p>
          <a:p>
            <a:pPr algn="l">
              <a:lnSpc>
                <a:spcPct val="150000"/>
              </a:lnSpc>
            </a:pPr>
            <a:endParaRPr lang="en-US"/>
          </a:p>
        </p:txBody>
      </p:sp>
      <p:sp>
        <p:nvSpPr>
          <p:cNvPr id="1129476" name="Text Box 4"/>
          <p:cNvSpPr txBox="1">
            <a:spLocks noChangeArrowheads="1"/>
          </p:cNvSpPr>
          <p:nvPr/>
        </p:nvSpPr>
        <p:spPr bwMode="auto">
          <a:xfrm>
            <a:off x="5943600" y="1295400"/>
            <a:ext cx="2971800" cy="1617663"/>
          </a:xfrm>
          <a:prstGeom prst="rect">
            <a:avLst/>
          </a:prstGeom>
          <a:solidFill>
            <a:srgbClr val="FFCC66"/>
          </a:solidFill>
          <a:ln w="12700" algn="ctr">
            <a:solidFill>
              <a:srgbClr val="009900"/>
            </a:solidFill>
            <a:miter lim="800000"/>
            <a:headEnd/>
            <a:tailEnd/>
          </a:ln>
          <a:effectLst/>
        </p:spPr>
        <p:txBody>
          <a:bodyPr>
            <a:spAutoFit/>
          </a:bodyPr>
          <a:lstStyle/>
          <a:p>
            <a:pPr algn="l">
              <a:spcBef>
                <a:spcPct val="50000"/>
              </a:spcBef>
            </a:pPr>
            <a:r>
              <a:rPr lang="en-US" sz="1800"/>
              <a:t>Customer Table</a:t>
            </a:r>
          </a:p>
          <a:p>
            <a:pPr algn="l">
              <a:spcBef>
                <a:spcPct val="50000"/>
              </a:spcBef>
            </a:pPr>
            <a:r>
              <a:rPr lang="en-US" sz="1800" u="sng"/>
              <a:t>CustomerID</a:t>
            </a:r>
            <a:r>
              <a:rPr lang="en-US" sz="1800"/>
              <a:t>, Name, …</a:t>
            </a:r>
            <a:endParaRPr lang="en-US" sz="1800" u="sng"/>
          </a:p>
          <a:p>
            <a:pPr algn="l">
              <a:spcBef>
                <a:spcPct val="50000"/>
              </a:spcBef>
            </a:pPr>
            <a:endParaRPr lang="en-US" sz="1800"/>
          </a:p>
          <a:p>
            <a:pPr algn="l">
              <a:spcBef>
                <a:spcPct val="50000"/>
              </a:spcBef>
            </a:pPr>
            <a:endParaRPr lang="en-US" sz="1800"/>
          </a:p>
        </p:txBody>
      </p:sp>
      <p:sp>
        <p:nvSpPr>
          <p:cNvPr id="1129477" name="Text Box 5"/>
          <p:cNvSpPr txBox="1">
            <a:spLocks noChangeArrowheads="1"/>
          </p:cNvSpPr>
          <p:nvPr/>
        </p:nvSpPr>
        <p:spPr bwMode="auto">
          <a:xfrm>
            <a:off x="6019800" y="3276600"/>
            <a:ext cx="2971800" cy="1617663"/>
          </a:xfrm>
          <a:prstGeom prst="rect">
            <a:avLst/>
          </a:prstGeom>
          <a:solidFill>
            <a:srgbClr val="FFCC66"/>
          </a:solidFill>
          <a:ln w="12700" algn="ctr">
            <a:solidFill>
              <a:srgbClr val="009900"/>
            </a:solidFill>
            <a:miter lim="800000"/>
            <a:headEnd/>
            <a:tailEnd/>
          </a:ln>
          <a:effectLst/>
        </p:spPr>
        <p:txBody>
          <a:bodyPr>
            <a:spAutoFit/>
          </a:bodyPr>
          <a:lstStyle/>
          <a:p>
            <a:pPr algn="l">
              <a:spcBef>
                <a:spcPct val="50000"/>
              </a:spcBef>
            </a:pPr>
            <a:r>
              <a:rPr lang="en-US" sz="1800"/>
              <a:t>Order Table</a:t>
            </a:r>
          </a:p>
          <a:p>
            <a:pPr algn="l">
              <a:spcBef>
                <a:spcPct val="50000"/>
              </a:spcBef>
            </a:pPr>
            <a:r>
              <a:rPr lang="en-US" sz="1800" u="sng"/>
              <a:t>OrderID</a:t>
            </a:r>
            <a:r>
              <a:rPr lang="en-US" sz="1800"/>
              <a:t>, CustomerID, …</a:t>
            </a:r>
            <a:endParaRPr lang="en-US" sz="1800" u="sng"/>
          </a:p>
          <a:p>
            <a:pPr algn="l">
              <a:spcBef>
                <a:spcPct val="50000"/>
              </a:spcBef>
            </a:pPr>
            <a:endParaRPr lang="en-US" sz="1800"/>
          </a:p>
          <a:p>
            <a:pPr algn="l">
              <a:spcBef>
                <a:spcPct val="50000"/>
              </a:spcBef>
            </a:pPr>
            <a:endParaRPr lang="en-US" sz="1800"/>
          </a:p>
        </p:txBody>
      </p:sp>
      <p:sp>
        <p:nvSpPr>
          <p:cNvPr id="1129478" name="Line 6"/>
          <p:cNvSpPr>
            <a:spLocks noChangeShapeType="1"/>
          </p:cNvSpPr>
          <p:nvPr/>
        </p:nvSpPr>
        <p:spPr bwMode="auto">
          <a:xfrm flipV="1">
            <a:off x="4876800" y="2133600"/>
            <a:ext cx="1524000" cy="533400"/>
          </a:xfrm>
          <a:prstGeom prst="line">
            <a:avLst/>
          </a:prstGeom>
          <a:noFill/>
          <a:ln w="12700">
            <a:solidFill>
              <a:schemeClr val="tx1"/>
            </a:solidFill>
            <a:round/>
            <a:headEnd/>
            <a:tailEnd type="triangle" w="med" len="med"/>
          </a:ln>
          <a:effectLst/>
        </p:spPr>
        <p:txBody>
          <a:bodyPr>
            <a:spAutoFit/>
          </a:bodyPr>
          <a:lstStyle/>
          <a:p>
            <a:endParaRPr lang="en-US"/>
          </a:p>
        </p:txBody>
      </p:sp>
      <p:sp>
        <p:nvSpPr>
          <p:cNvPr id="1129479" name="Line 7"/>
          <p:cNvSpPr>
            <a:spLocks noChangeShapeType="1"/>
          </p:cNvSpPr>
          <p:nvPr/>
        </p:nvSpPr>
        <p:spPr bwMode="auto">
          <a:xfrm>
            <a:off x="4572000" y="3657600"/>
            <a:ext cx="1524000" cy="228600"/>
          </a:xfrm>
          <a:prstGeom prst="line">
            <a:avLst/>
          </a:prstGeom>
          <a:noFill/>
          <a:ln w="12700">
            <a:solidFill>
              <a:schemeClr val="tx1"/>
            </a:solidFill>
            <a:round/>
            <a:headEnd/>
            <a:tailEnd type="triangle" w="med" len="med"/>
          </a:ln>
          <a:effectLst/>
        </p:spPr>
        <p:txBody>
          <a:bodyPr>
            <a:spAutoFit/>
          </a:bodyPr>
          <a:lstStyle/>
          <a:p>
            <a:endParaRPr lang="en-US"/>
          </a:p>
        </p:txBody>
      </p:sp>
      <p:sp>
        <p:nvSpPr>
          <p:cNvPr id="1129480" name="Line 8"/>
          <p:cNvSpPr>
            <a:spLocks noChangeShapeType="1"/>
          </p:cNvSpPr>
          <p:nvPr/>
        </p:nvSpPr>
        <p:spPr bwMode="auto">
          <a:xfrm flipV="1">
            <a:off x="4419600" y="2590800"/>
            <a:ext cx="1600200" cy="533400"/>
          </a:xfrm>
          <a:prstGeom prst="line">
            <a:avLst/>
          </a:prstGeom>
          <a:noFill/>
          <a:ln w="12700">
            <a:solidFill>
              <a:schemeClr val="tx1"/>
            </a:solidFill>
            <a:round/>
            <a:headEnd/>
            <a:tailEnd type="triangle" w="med" len="med"/>
          </a:ln>
          <a:effectLst/>
        </p:spPr>
        <p:txBody>
          <a:bodyPr>
            <a:spAutoFit/>
          </a:bodyPr>
          <a:lstStyle/>
          <a:p>
            <a:endParaRPr lang="en-US"/>
          </a:p>
        </p:txBody>
      </p:sp>
      <p:sp>
        <p:nvSpPr>
          <p:cNvPr id="1129481" name="Line 9"/>
          <p:cNvSpPr>
            <a:spLocks noChangeShapeType="1"/>
          </p:cNvSpPr>
          <p:nvPr/>
        </p:nvSpPr>
        <p:spPr bwMode="auto">
          <a:xfrm>
            <a:off x="3962400" y="4114800"/>
            <a:ext cx="2133600" cy="0"/>
          </a:xfrm>
          <a:prstGeom prst="line">
            <a:avLst/>
          </a:prstGeom>
          <a:noFill/>
          <a:ln w="12700">
            <a:solidFill>
              <a:schemeClr val="tx1"/>
            </a:solidFill>
            <a:round/>
            <a:headEnd/>
            <a:tailEnd type="triangle" w="med" len="med"/>
          </a:ln>
          <a:effectLst/>
        </p:spPr>
        <p:txBody>
          <a:bodyPr>
            <a:spAutoFit/>
          </a:bodyPr>
          <a:lstStyle/>
          <a:p>
            <a:endParaRPr lang="en-US"/>
          </a:p>
        </p:txBody>
      </p:sp>
      <p:sp>
        <p:nvSpPr>
          <p:cNvPr id="10" name="TextBox 9"/>
          <p:cNvSpPr txBox="1"/>
          <p:nvPr/>
        </p:nvSpPr>
        <p:spPr>
          <a:xfrm>
            <a:off x="282794" y="5105400"/>
            <a:ext cx="8444941" cy="1323439"/>
          </a:xfrm>
          <a:prstGeom prst="rect">
            <a:avLst/>
          </a:prstGeom>
          <a:solidFill>
            <a:schemeClr val="tx2">
              <a:lumMod val="40000"/>
              <a:lumOff val="60000"/>
            </a:schemeClr>
          </a:solidFill>
        </p:spPr>
        <p:txBody>
          <a:bodyPr wrap="none" rtlCol="0">
            <a:spAutoFit/>
          </a:bodyPr>
          <a:lstStyle/>
          <a:p>
            <a:pPr algn="l"/>
            <a:r>
              <a:rPr lang="en-US" dirty="0"/>
              <a:t>Problem: What if someone concurrently generates another </a:t>
            </a:r>
            <a:r>
              <a:rPr lang="en-US" dirty="0" err="1"/>
              <a:t>autokey</a:t>
            </a:r>
            <a:r>
              <a:rPr lang="en-US" dirty="0"/>
              <a:t> </a:t>
            </a:r>
          </a:p>
          <a:p>
            <a:pPr algn="l"/>
            <a:r>
              <a:rPr lang="en-US" dirty="0"/>
              <a:t>just as you are trying to use the one you created?</a:t>
            </a:r>
          </a:p>
          <a:p>
            <a:pPr algn="l"/>
            <a:endParaRPr lang="en-US" dirty="0"/>
          </a:p>
          <a:p>
            <a:pPr algn="l"/>
            <a:r>
              <a:rPr lang="en-US" i="1" dirty="0"/>
              <a:t>Generally the DBMS remembers only the latest </a:t>
            </a:r>
            <a:r>
              <a:rPr lang="en-US" i="1" dirty="0" err="1"/>
              <a:t>autokey</a:t>
            </a:r>
            <a:r>
              <a:rPr lang="en-US" i="1" dirty="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1522" name="Rectangle 2"/>
          <p:cNvSpPr>
            <a:spLocks noGrp="1" noChangeArrowheads="1"/>
          </p:cNvSpPr>
          <p:nvPr>
            <p:ph type="title"/>
          </p:nvPr>
        </p:nvSpPr>
        <p:spPr/>
        <p:txBody>
          <a:bodyPr/>
          <a:lstStyle/>
          <a:p>
            <a:pPr defTabSz="914400"/>
            <a:r>
              <a:rPr lang="en-US"/>
              <a:t>Methods to Generate Keys</a:t>
            </a:r>
          </a:p>
        </p:txBody>
      </p:sp>
      <p:sp>
        <p:nvSpPr>
          <p:cNvPr id="1131524" name="Rectangle 4"/>
          <p:cNvSpPr>
            <a:spLocks noGrp="1" noChangeArrowheads="1"/>
          </p:cNvSpPr>
          <p:nvPr>
            <p:ph type="body" idx="1"/>
          </p:nvPr>
        </p:nvSpPr>
        <p:spPr>
          <a:xfrm>
            <a:off x="990600" y="1295400"/>
            <a:ext cx="7620000" cy="5334000"/>
          </a:xfrm>
        </p:spPr>
        <p:txBody>
          <a:bodyPr/>
          <a:lstStyle/>
          <a:p>
            <a:pPr marL="457200" indent="-457200">
              <a:buFont typeface="Wingdings" pitchFamily="2" charset="2"/>
              <a:buAutoNum type="arabicPeriod"/>
            </a:pPr>
            <a:r>
              <a:rPr lang="en-US"/>
              <a:t>The DBMS generates key values automatically whenever a row is inserted into a table.</a:t>
            </a:r>
          </a:p>
          <a:p>
            <a:pPr marL="914400" lvl="1" indent="-457200"/>
            <a:r>
              <a:rPr lang="en-US"/>
              <a:t>Drawback: it is tricky to get the generated value to use it in a second table.</a:t>
            </a:r>
          </a:p>
          <a:p>
            <a:pPr marL="457200" indent="-457200">
              <a:buFont typeface="Wingdings" pitchFamily="2" charset="2"/>
              <a:buAutoNum type="arabicPeriod"/>
            </a:pPr>
            <a:r>
              <a:rPr lang="en-US"/>
              <a:t>A separate key generator is called by a programmer to create a new key for a specified table. </a:t>
            </a:r>
          </a:p>
          <a:p>
            <a:pPr marL="914400" lvl="1" indent="-457200"/>
            <a:r>
              <a:rPr lang="en-US"/>
              <a:t>Drawback: programmers have to write code to generate a key for every table and each row insertion.</a:t>
            </a:r>
          </a:p>
          <a:p>
            <a:pPr marL="914400" lvl="1" indent="-457200"/>
            <a:r>
              <a:rPr lang="en-US"/>
              <a:t>Overall drawbacks: neither method is likely to be transportable. If you change the DBMS, you will have to rewrite the procedures to generate keys.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3570" name="Rectangle 2"/>
          <p:cNvSpPr>
            <a:spLocks noGrp="1" noChangeArrowheads="1"/>
          </p:cNvSpPr>
          <p:nvPr>
            <p:ph type="title"/>
          </p:nvPr>
        </p:nvSpPr>
        <p:spPr/>
        <p:txBody>
          <a:bodyPr/>
          <a:lstStyle/>
          <a:p>
            <a:pPr defTabSz="914400"/>
            <a:r>
              <a:rPr lang="en-US"/>
              <a:t>Auto-Generated Keys</a:t>
            </a:r>
          </a:p>
        </p:txBody>
      </p:sp>
      <p:sp>
        <p:nvSpPr>
          <p:cNvPr id="1133573" name="Rectangle 5"/>
          <p:cNvSpPr>
            <a:spLocks noGrp="1" noChangeArrowheads="1"/>
          </p:cNvSpPr>
          <p:nvPr>
            <p:ph type="body" idx="1"/>
          </p:nvPr>
        </p:nvSpPr>
        <p:spPr/>
        <p:txBody>
          <a:bodyPr/>
          <a:lstStyle/>
          <a:p>
            <a:pPr marL="457200" indent="-457200"/>
            <a:r>
              <a:rPr lang="en-US" sz="2000" i="1"/>
              <a:t>Create an order for a new customer:</a:t>
            </a:r>
            <a:endParaRPr lang="en-US" sz="2000"/>
          </a:p>
          <a:p>
            <a:pPr marL="914400" lvl="1" indent="-457200">
              <a:buFont typeface="Wingdings" pitchFamily="2" charset="2"/>
              <a:buAutoNum type="arabicPeriod"/>
            </a:pPr>
            <a:r>
              <a:rPr lang="en-US" sz="2000"/>
              <a:t>INSERT row into Customer</a:t>
            </a:r>
          </a:p>
          <a:p>
            <a:pPr marL="914400" lvl="1" indent="-457200">
              <a:buFont typeface="Wingdings" pitchFamily="2" charset="2"/>
              <a:buAutoNum type="arabicPeriod"/>
            </a:pPr>
            <a:r>
              <a:rPr lang="en-US" sz="2000"/>
              <a:t>Get the key value that was generated</a:t>
            </a:r>
          </a:p>
          <a:p>
            <a:pPr marL="914400" lvl="1" indent="-457200">
              <a:buFont typeface="Wingdings" pitchFamily="2" charset="2"/>
              <a:buAutoNum type="arabicPeriod"/>
            </a:pPr>
            <a:r>
              <a:rPr lang="en-US" sz="2000"/>
              <a:t>Verify the key value is correct. How?</a:t>
            </a:r>
          </a:p>
          <a:p>
            <a:pPr marL="914400" lvl="1" indent="-457200">
              <a:buFont typeface="Wingdings" pitchFamily="2" charset="2"/>
              <a:buAutoNum type="arabicPeriod"/>
            </a:pPr>
            <a:r>
              <a:rPr lang="en-US" sz="2000"/>
              <a:t>INSERT row into Order</a:t>
            </a:r>
          </a:p>
          <a:p>
            <a:pPr marL="457200" indent="-457200"/>
            <a:r>
              <a:rPr lang="en-US" sz="2000">
                <a:solidFill>
                  <a:schemeClr val="tx2"/>
                </a:solidFill>
              </a:rPr>
              <a:t>Major problem:</a:t>
            </a:r>
          </a:p>
          <a:p>
            <a:pPr marL="914400" lvl="1" indent="-457200"/>
            <a:r>
              <a:rPr lang="en-US" sz="2000">
                <a:solidFill>
                  <a:schemeClr val="tx2"/>
                </a:solidFill>
              </a:rPr>
              <a:t>Step 2 requires that the DBMS return the key value that was most recently generated. </a:t>
            </a:r>
          </a:p>
          <a:p>
            <a:pPr marL="914400" lvl="1" indent="-457200"/>
            <a:r>
              <a:rPr lang="en-US" sz="2000">
                <a:solidFill>
                  <a:schemeClr val="tx2"/>
                </a:solidFill>
              </a:rPr>
              <a:t>How do you know it is the right value? </a:t>
            </a:r>
          </a:p>
          <a:p>
            <a:pPr marL="914400" lvl="1" indent="-457200"/>
            <a:r>
              <a:rPr lang="en-US" sz="2000">
                <a:solidFill>
                  <a:schemeClr val="tx2"/>
                </a:solidFill>
              </a:rPr>
              <a:t>What happens if two transactions generate keys at almost the same time on the same table?</a:t>
            </a:r>
            <a:endParaRPr lang="en-US" sz="2000"/>
          </a:p>
        </p:txBody>
      </p:sp>
    </p:spTree>
  </p:cSld>
  <p:clrMapOvr>
    <a:masterClrMapping/>
  </p:clrMapOvr>
</p:sld>
</file>

<file path=ppt/theme/theme1.xml><?xml version="1.0" encoding="utf-8"?>
<a:theme xmlns:a="http://schemas.openxmlformats.org/drawingml/2006/main" name="IS240_notes">
  <a:themeElements>
    <a:clrScheme name="IS240_notes 9">
      <a:dk1>
        <a:srgbClr val="000000"/>
      </a:dk1>
      <a:lt1>
        <a:srgbClr val="FFFFFF"/>
      </a:lt1>
      <a:dk2>
        <a:srgbClr val="800000"/>
      </a:dk2>
      <a:lt2>
        <a:srgbClr val="A0A0A0"/>
      </a:lt2>
      <a:accent1>
        <a:srgbClr val="FFFFFF"/>
      </a:accent1>
      <a:accent2>
        <a:srgbClr val="0000FF"/>
      </a:accent2>
      <a:accent3>
        <a:srgbClr val="FFFFFF"/>
      </a:accent3>
      <a:accent4>
        <a:srgbClr val="000000"/>
      </a:accent4>
      <a:accent5>
        <a:srgbClr val="FFFFFF"/>
      </a:accent5>
      <a:accent6>
        <a:srgbClr val="0000E7"/>
      </a:accent6>
      <a:hlink>
        <a:srgbClr val="000000"/>
      </a:hlink>
      <a:folHlink>
        <a:srgbClr val="000000"/>
      </a:folHlink>
    </a:clrScheme>
    <a:fontScheme name="IS240_notes">
      <a:majorFont>
        <a:latin typeface="Bookman Old Style"/>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CC66"/>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CC66"/>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defRPr>
        </a:defPPr>
      </a:lstStyle>
    </a:lnDef>
  </a:objectDefaults>
  <a:extraClrSchemeLst>
    <a:extraClrScheme>
      <a:clrScheme name="IS240_note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S240_note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IS240_note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S240_note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S240_note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S240_note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IS240_note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IS240_notes 8">
        <a:dk1>
          <a:srgbClr val="000000"/>
        </a:dk1>
        <a:lt1>
          <a:srgbClr val="FFFFFF"/>
        </a:lt1>
        <a:dk2>
          <a:srgbClr val="FF0000"/>
        </a:dk2>
        <a:lt2>
          <a:srgbClr val="A0A0A0"/>
        </a:lt2>
        <a:accent1>
          <a:srgbClr val="FFFFFF"/>
        </a:accent1>
        <a:accent2>
          <a:srgbClr val="0000FF"/>
        </a:accent2>
        <a:accent3>
          <a:srgbClr val="FFFFFF"/>
        </a:accent3>
        <a:accent4>
          <a:srgbClr val="000000"/>
        </a:accent4>
        <a:accent5>
          <a:srgbClr val="FFFFFF"/>
        </a:accent5>
        <a:accent6>
          <a:srgbClr val="0000E7"/>
        </a:accent6>
        <a:hlink>
          <a:srgbClr val="000000"/>
        </a:hlink>
        <a:folHlink>
          <a:srgbClr val="000000"/>
        </a:folHlink>
      </a:clrScheme>
      <a:clrMap bg1="lt1" tx1="dk1" bg2="lt2" tx2="dk2" accent1="accent1" accent2="accent2" accent3="accent3" accent4="accent4" accent5="accent5" accent6="accent6" hlink="hlink" folHlink="folHlink"/>
    </a:extraClrScheme>
    <a:extraClrScheme>
      <a:clrScheme name="IS240_notes 9">
        <a:dk1>
          <a:srgbClr val="000000"/>
        </a:dk1>
        <a:lt1>
          <a:srgbClr val="FFFFFF"/>
        </a:lt1>
        <a:dk2>
          <a:srgbClr val="800000"/>
        </a:dk2>
        <a:lt2>
          <a:srgbClr val="A0A0A0"/>
        </a:lt2>
        <a:accent1>
          <a:srgbClr val="FFFFFF"/>
        </a:accent1>
        <a:accent2>
          <a:srgbClr val="0000FF"/>
        </a:accent2>
        <a:accent3>
          <a:srgbClr val="FFFFFF"/>
        </a:accent3>
        <a:accent4>
          <a:srgbClr val="000000"/>
        </a:accent4>
        <a:accent5>
          <a:srgbClr val="FFFFFF"/>
        </a:accent5>
        <a:accent6>
          <a:srgbClr val="0000E7"/>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IS240_notes</Template>
  <TotalTime>138</TotalTime>
  <Words>2640</Words>
  <Application>Microsoft Office PowerPoint</Application>
  <PresentationFormat>On-screen Show (4:3)</PresentationFormat>
  <Paragraphs>406</Paragraphs>
  <Slides>25</Slides>
  <Notes>25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Bookman Old Style</vt:lpstr>
      <vt:lpstr>Garamond</vt:lpstr>
      <vt:lpstr>Times New Roman</vt:lpstr>
      <vt:lpstr>Wingdings</vt:lpstr>
      <vt:lpstr>IS240_notes</vt:lpstr>
      <vt:lpstr>DB Integrity &amp; Transactions Part 2</vt:lpstr>
      <vt:lpstr>Objectives</vt:lpstr>
      <vt:lpstr>Topics</vt:lpstr>
      <vt:lpstr>ACID Transactions</vt:lpstr>
      <vt:lpstr>SQL 99/2003 Isolation Levels</vt:lpstr>
      <vt:lpstr>Phantom Rows</vt:lpstr>
      <vt:lpstr>Generated Keys</vt:lpstr>
      <vt:lpstr>Methods to Generate Keys</vt:lpstr>
      <vt:lpstr>Auto-Generated Keys</vt:lpstr>
      <vt:lpstr>Key-Generation Routine</vt:lpstr>
      <vt:lpstr>Topics</vt:lpstr>
      <vt:lpstr>Database Cursors</vt:lpstr>
      <vt:lpstr>Database Cursor Program Structure</vt:lpstr>
      <vt:lpstr>Cursor Positioning with FETCH</vt:lpstr>
      <vt:lpstr>Problems with Multiple Users</vt:lpstr>
      <vt:lpstr>Changing Data with Cursors</vt:lpstr>
      <vt:lpstr>Sally’s Pet Store Inventory</vt:lpstr>
      <vt:lpstr>Inventory QuantityOnHand</vt:lpstr>
      <vt:lpstr>Inventory Events</vt:lpstr>
      <vt:lpstr>New Sale: Insert SaleItem Row</vt:lpstr>
      <vt:lpstr>Delete SaleItem Row</vt:lpstr>
      <vt:lpstr>Inventory Update Sequence</vt:lpstr>
      <vt:lpstr>Quantity Changed Event</vt:lpstr>
      <vt:lpstr>ItemID or Quantity Changed Event</vt:lpstr>
      <vt:lpstr>DISCUSSION</vt:lpstr>
    </vt:vector>
  </TitlesOfParts>
  <Manager>Frank Vanecek, DBA</Manager>
  <Company>Norwich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Integrity &amp; Transactions -- Part 2 of 2</dc:title>
  <dc:subject>IS240 lecture #12</dc:subject>
  <dc:creator>Jerry Post, PhD</dc:creator>
  <cp:keywords/>
  <dc:description>Updated 2007-04-10 with minor changes and reformatting by M. E. Kabay</dc:description>
  <cp:lastModifiedBy>Mich Kabay</cp:lastModifiedBy>
  <cp:revision>12</cp:revision>
  <cp:lastPrinted>2000-03-28T00:08:39Z</cp:lastPrinted>
  <dcterms:created xsi:type="dcterms:W3CDTF">2007-04-03T08:43:59Z</dcterms:created>
  <dcterms:modified xsi:type="dcterms:W3CDTF">2021-02-05T19:56:32Z</dcterms:modified>
  <cp:category/>
</cp:coreProperties>
</file>