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51" r:id="rId1"/>
  </p:sldMasterIdLst>
  <p:notesMasterIdLst>
    <p:notesMasterId r:id="rId45"/>
  </p:notesMasterIdLst>
  <p:handoutMasterIdLst>
    <p:handoutMasterId r:id="rId46"/>
  </p:handoutMasterIdLst>
  <p:sldIdLst>
    <p:sldId id="257" r:id="rId2"/>
    <p:sldId id="599" r:id="rId3"/>
    <p:sldId id="600" r:id="rId4"/>
    <p:sldId id="601" r:id="rId5"/>
    <p:sldId id="602" r:id="rId6"/>
    <p:sldId id="603" r:id="rId7"/>
    <p:sldId id="604" r:id="rId8"/>
    <p:sldId id="605" r:id="rId9"/>
    <p:sldId id="606" r:id="rId10"/>
    <p:sldId id="607" r:id="rId11"/>
    <p:sldId id="608" r:id="rId12"/>
    <p:sldId id="609" r:id="rId13"/>
    <p:sldId id="610" r:id="rId14"/>
    <p:sldId id="611" r:id="rId15"/>
    <p:sldId id="612" r:id="rId16"/>
    <p:sldId id="613" r:id="rId17"/>
    <p:sldId id="614" r:id="rId18"/>
    <p:sldId id="615" r:id="rId19"/>
    <p:sldId id="616" r:id="rId20"/>
    <p:sldId id="617" r:id="rId21"/>
    <p:sldId id="618" r:id="rId22"/>
    <p:sldId id="619" r:id="rId23"/>
    <p:sldId id="620" r:id="rId24"/>
    <p:sldId id="621" r:id="rId25"/>
    <p:sldId id="622" r:id="rId26"/>
    <p:sldId id="623" r:id="rId27"/>
    <p:sldId id="624" r:id="rId28"/>
    <p:sldId id="625" r:id="rId29"/>
    <p:sldId id="651" r:id="rId30"/>
    <p:sldId id="626" r:id="rId31"/>
    <p:sldId id="633" r:id="rId32"/>
    <p:sldId id="640" r:id="rId33"/>
    <p:sldId id="641" r:id="rId34"/>
    <p:sldId id="642" r:id="rId35"/>
    <p:sldId id="643" r:id="rId36"/>
    <p:sldId id="644" r:id="rId37"/>
    <p:sldId id="645" r:id="rId38"/>
    <p:sldId id="646" r:id="rId39"/>
    <p:sldId id="647" r:id="rId40"/>
    <p:sldId id="648" r:id="rId41"/>
    <p:sldId id="649" r:id="rId42"/>
    <p:sldId id="650" r:id="rId43"/>
    <p:sldId id="578" r:id="rId44"/>
  </p:sldIdLst>
  <p:sldSz cx="9144000" cy="6858000" type="screen4x3"/>
  <p:notesSz cx="7315200" cy="9601200"/>
  <p:defaultTextStyle>
    <a:defPPr>
      <a:defRPr lang="en-US"/>
    </a:defPPr>
    <a:lvl1pPr algn="ctr" rtl="0" eaLnBrk="0" fontAlgn="base" hangingPunct="0">
      <a:spcBef>
        <a:spcPct val="0"/>
      </a:spcBef>
      <a:spcAft>
        <a:spcPct val="0"/>
      </a:spcAft>
      <a:defRPr sz="2000" b="1" kern="1200">
        <a:solidFill>
          <a:schemeClr val="tx1"/>
        </a:solidFill>
        <a:latin typeface="Arial" charset="0"/>
        <a:ea typeface="+mn-ea"/>
        <a:cs typeface="+mn-cs"/>
      </a:defRPr>
    </a:lvl1pPr>
    <a:lvl2pPr marL="457200" algn="ctr" rtl="0" eaLnBrk="0" fontAlgn="base" hangingPunct="0">
      <a:spcBef>
        <a:spcPct val="0"/>
      </a:spcBef>
      <a:spcAft>
        <a:spcPct val="0"/>
      </a:spcAft>
      <a:defRPr sz="2000" b="1" kern="1200">
        <a:solidFill>
          <a:schemeClr val="tx1"/>
        </a:solidFill>
        <a:latin typeface="Arial" charset="0"/>
        <a:ea typeface="+mn-ea"/>
        <a:cs typeface="+mn-cs"/>
      </a:defRPr>
    </a:lvl2pPr>
    <a:lvl3pPr marL="914400" algn="ctr" rtl="0" eaLnBrk="0" fontAlgn="base" hangingPunct="0">
      <a:spcBef>
        <a:spcPct val="0"/>
      </a:spcBef>
      <a:spcAft>
        <a:spcPct val="0"/>
      </a:spcAft>
      <a:defRPr sz="2000" b="1" kern="1200">
        <a:solidFill>
          <a:schemeClr val="tx1"/>
        </a:solidFill>
        <a:latin typeface="Arial" charset="0"/>
        <a:ea typeface="+mn-ea"/>
        <a:cs typeface="+mn-cs"/>
      </a:defRPr>
    </a:lvl3pPr>
    <a:lvl4pPr marL="1371600" algn="ctr" rtl="0" eaLnBrk="0" fontAlgn="base" hangingPunct="0">
      <a:spcBef>
        <a:spcPct val="0"/>
      </a:spcBef>
      <a:spcAft>
        <a:spcPct val="0"/>
      </a:spcAft>
      <a:defRPr sz="2000" b="1" kern="1200">
        <a:solidFill>
          <a:schemeClr val="tx1"/>
        </a:solidFill>
        <a:latin typeface="Arial" charset="0"/>
        <a:ea typeface="+mn-ea"/>
        <a:cs typeface="+mn-cs"/>
      </a:defRPr>
    </a:lvl4pPr>
    <a:lvl5pPr marL="1828800" algn="ctr" rtl="0" eaLnBrk="0" fontAlgn="base" hangingPunct="0">
      <a:spcBef>
        <a:spcPct val="0"/>
      </a:spcBef>
      <a:spcAft>
        <a:spcPct val="0"/>
      </a:spcAft>
      <a:defRPr sz="2000" b="1" kern="1200">
        <a:solidFill>
          <a:schemeClr val="tx1"/>
        </a:solidFill>
        <a:latin typeface="Arial" charset="0"/>
        <a:ea typeface="+mn-ea"/>
        <a:cs typeface="+mn-cs"/>
      </a:defRPr>
    </a:lvl5pPr>
    <a:lvl6pPr marL="2286000" algn="l" defTabSz="914400" rtl="0" eaLnBrk="1" latinLnBrk="0" hangingPunct="1">
      <a:defRPr sz="2000" b="1" kern="1200">
        <a:solidFill>
          <a:schemeClr val="tx1"/>
        </a:solidFill>
        <a:latin typeface="Arial" charset="0"/>
        <a:ea typeface="+mn-ea"/>
        <a:cs typeface="+mn-cs"/>
      </a:defRPr>
    </a:lvl6pPr>
    <a:lvl7pPr marL="2743200" algn="l" defTabSz="914400" rtl="0" eaLnBrk="1" latinLnBrk="0" hangingPunct="1">
      <a:defRPr sz="2000" b="1" kern="1200">
        <a:solidFill>
          <a:schemeClr val="tx1"/>
        </a:solidFill>
        <a:latin typeface="Arial" charset="0"/>
        <a:ea typeface="+mn-ea"/>
        <a:cs typeface="+mn-cs"/>
      </a:defRPr>
    </a:lvl7pPr>
    <a:lvl8pPr marL="3200400" algn="l" defTabSz="914400" rtl="0" eaLnBrk="1" latinLnBrk="0" hangingPunct="1">
      <a:defRPr sz="2000" b="1" kern="1200">
        <a:solidFill>
          <a:schemeClr val="tx1"/>
        </a:solidFill>
        <a:latin typeface="Arial" charset="0"/>
        <a:ea typeface="+mn-ea"/>
        <a:cs typeface="+mn-cs"/>
      </a:defRPr>
    </a:lvl8pPr>
    <a:lvl9pPr marL="3657600" algn="l" defTabSz="914400" rtl="0" eaLnBrk="1" latinLnBrk="0" hangingPunct="1">
      <a:defRPr sz="2000" b="1"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CC66"/>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autoAdjust="0"/>
    <p:restoredTop sz="68685" autoAdjust="0"/>
  </p:normalViewPr>
  <p:slideViewPr>
    <p:cSldViewPr>
      <p:cViewPr varScale="1">
        <p:scale>
          <a:sx n="60" d="100"/>
          <a:sy n="60" d="100"/>
        </p:scale>
        <p:origin x="-1836" y="-9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 r:id="rId14" collapse="1"/>
      <p:sld r:id="rId15" collapse="1"/>
      <p:sld r:id="rId16" collapse="1"/>
      <p:sld r:id="rId17" collapse="1"/>
      <p:sld r:id="rId18" collapse="1"/>
      <p:sld r:id="rId19" collapse="1"/>
      <p:sld r:id="rId20" collapse="1"/>
      <p:sld r:id="rId21" collapse="1"/>
      <p:sld r:id="rId22" collapse="1"/>
      <p:sld r:id="rId23" collapse="1"/>
      <p:sld r:id="rId24" collapse="1"/>
    </p:sldLst>
  </p:outlineViewPr>
  <p:notesTextViewPr>
    <p:cViewPr>
      <p:scale>
        <a:sx n="100" d="100"/>
        <a:sy n="100" d="100"/>
      </p:scale>
      <p:origin x="0" y="0"/>
    </p:cViewPr>
  </p:notesTextViewPr>
  <p:sorterViewPr>
    <p:cViewPr>
      <p:scale>
        <a:sx n="100" d="100"/>
        <a:sy n="100" d="100"/>
      </p:scale>
      <p:origin x="0" y="4962"/>
    </p:cViewPr>
  </p:sorter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presProps" Target="presProps.xml"/><Relationship Id="rId50"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viewProps" Target="viewProps.xml"/><Relationship Id="rId8" Type="http://schemas.openxmlformats.org/officeDocument/2006/relationships/slide" Target="slides/slide7.xml"/></Relationships>
</file>

<file path=ppt/_rels/viewProps.xml.rels><?xml version="1.0" encoding="UTF-8" standalone="yes"?>
<Relationships xmlns="http://schemas.openxmlformats.org/package/2006/relationships"><Relationship Id="rId8" Type="http://schemas.openxmlformats.org/officeDocument/2006/relationships/slide" Target="slides/slide12.xml"/><Relationship Id="rId13" Type="http://schemas.openxmlformats.org/officeDocument/2006/relationships/slide" Target="slides/slide18.xml"/><Relationship Id="rId18" Type="http://schemas.openxmlformats.org/officeDocument/2006/relationships/slide" Target="slides/slide36.xml"/><Relationship Id="rId3" Type="http://schemas.openxmlformats.org/officeDocument/2006/relationships/slide" Target="slides/slide4.xml"/><Relationship Id="rId21" Type="http://schemas.openxmlformats.org/officeDocument/2006/relationships/slide" Target="slides/slide39.xml"/><Relationship Id="rId7" Type="http://schemas.openxmlformats.org/officeDocument/2006/relationships/slide" Target="slides/slide8.xml"/><Relationship Id="rId12" Type="http://schemas.openxmlformats.org/officeDocument/2006/relationships/slide" Target="slides/slide16.xml"/><Relationship Id="rId17" Type="http://schemas.openxmlformats.org/officeDocument/2006/relationships/slide" Target="slides/slide35.xml"/><Relationship Id="rId2" Type="http://schemas.openxmlformats.org/officeDocument/2006/relationships/slide" Target="slides/slide3.xml"/><Relationship Id="rId16" Type="http://schemas.openxmlformats.org/officeDocument/2006/relationships/slide" Target="slides/slide34.xml"/><Relationship Id="rId20" Type="http://schemas.openxmlformats.org/officeDocument/2006/relationships/slide" Target="slides/slide38.xml"/><Relationship Id="rId1" Type="http://schemas.openxmlformats.org/officeDocument/2006/relationships/slide" Target="slides/slide1.xml"/><Relationship Id="rId6" Type="http://schemas.openxmlformats.org/officeDocument/2006/relationships/slide" Target="slides/slide7.xml"/><Relationship Id="rId11" Type="http://schemas.openxmlformats.org/officeDocument/2006/relationships/slide" Target="slides/slide15.xml"/><Relationship Id="rId24" Type="http://schemas.openxmlformats.org/officeDocument/2006/relationships/slide" Target="slides/slide42.xml"/><Relationship Id="rId5" Type="http://schemas.openxmlformats.org/officeDocument/2006/relationships/slide" Target="slides/slide6.xml"/><Relationship Id="rId15" Type="http://schemas.openxmlformats.org/officeDocument/2006/relationships/slide" Target="slides/slide33.xml"/><Relationship Id="rId23" Type="http://schemas.openxmlformats.org/officeDocument/2006/relationships/slide" Target="slides/slide41.xml"/><Relationship Id="rId10" Type="http://schemas.openxmlformats.org/officeDocument/2006/relationships/slide" Target="slides/slide14.xml"/><Relationship Id="rId19" Type="http://schemas.openxmlformats.org/officeDocument/2006/relationships/slide" Target="slides/slide37.xml"/><Relationship Id="rId4" Type="http://schemas.openxmlformats.org/officeDocument/2006/relationships/slide" Target="slides/slide5.xml"/><Relationship Id="rId9" Type="http://schemas.openxmlformats.org/officeDocument/2006/relationships/slide" Target="slides/slide13.xml"/><Relationship Id="rId14" Type="http://schemas.openxmlformats.org/officeDocument/2006/relationships/slide" Target="slides/slide32.xml"/><Relationship Id="rId22"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03810" name="Rectangle 2"/>
          <p:cNvSpPr>
            <a:spLocks noGrp="1" noChangeArrowheads="1"/>
          </p:cNvSpPr>
          <p:nvPr>
            <p:ph type="hdr" sz="quarter"/>
          </p:nvPr>
        </p:nvSpPr>
        <p:spPr bwMode="auto">
          <a:xfrm>
            <a:off x="0" y="457200"/>
            <a:ext cx="7315200" cy="228600"/>
          </a:xfrm>
          <a:prstGeom prst="rect">
            <a:avLst/>
          </a:prstGeom>
          <a:noFill/>
          <a:ln w="9525">
            <a:noFill/>
            <a:miter lim="800000"/>
            <a:headEnd/>
            <a:tailEnd/>
          </a:ln>
          <a:effectLst/>
        </p:spPr>
        <p:txBody>
          <a:bodyPr vert="horz" wrap="square" lIns="91430" tIns="45716" rIns="91430" bIns="45716" numCol="1" anchor="t" anchorCtr="0" compatLnSpc="1">
            <a:prstTxWarp prst="textNoShape">
              <a:avLst/>
            </a:prstTxWarp>
          </a:bodyPr>
          <a:lstStyle>
            <a:lvl1pPr>
              <a:defRPr sz="1200" b="0" i="1">
                <a:latin typeface="Times New Roman" charset="0"/>
              </a:defRPr>
            </a:lvl1pPr>
          </a:lstStyle>
          <a:p>
            <a:r>
              <a:rPr lang="fr-CA"/>
              <a:t>IS 240 Class Notes</a:t>
            </a:r>
            <a:endParaRPr lang="en-US"/>
          </a:p>
        </p:txBody>
      </p:sp>
      <p:sp>
        <p:nvSpPr>
          <p:cNvPr id="503812" name="Rectangle 4"/>
          <p:cNvSpPr>
            <a:spLocks noGrp="1" noChangeArrowheads="1"/>
          </p:cNvSpPr>
          <p:nvPr>
            <p:ph type="ftr" sz="quarter" idx="2"/>
          </p:nvPr>
        </p:nvSpPr>
        <p:spPr bwMode="auto">
          <a:xfrm>
            <a:off x="0" y="8915400"/>
            <a:ext cx="7315200" cy="457200"/>
          </a:xfrm>
          <a:prstGeom prst="rect">
            <a:avLst/>
          </a:prstGeom>
          <a:noFill/>
          <a:ln w="9525">
            <a:noFill/>
            <a:miter lim="800000"/>
            <a:headEnd/>
            <a:tailEnd/>
          </a:ln>
          <a:effectLst/>
        </p:spPr>
        <p:txBody>
          <a:bodyPr vert="horz" wrap="square" lIns="91430" tIns="45716" rIns="91430" bIns="45716" numCol="1" anchor="b" anchorCtr="0" compatLnSpc="1">
            <a:prstTxWarp prst="textNoShape">
              <a:avLst/>
            </a:prstTxWarp>
          </a:bodyPr>
          <a:lstStyle>
            <a:lvl1pPr>
              <a:defRPr sz="1200" b="0" i="1">
                <a:latin typeface="Times New Roman" charset="0"/>
              </a:defRPr>
            </a:lvl1pPr>
          </a:lstStyle>
          <a:p>
            <a:r>
              <a:rPr lang="fr-CA"/>
              <a:t>Copyright © 2007 M. E. Kabay                             </a:t>
            </a:r>
            <a:fld id="{A1F1D6CC-98FA-41A2-BE3D-8B34C6BEA9E7}" type="slidenum">
              <a:rPr lang="en-US"/>
              <a:pPr/>
              <a:t>‹#›</a:t>
            </a:fld>
            <a:r>
              <a:rPr lang="fr-CA"/>
              <a:t>                                              All rights reserved.</a:t>
            </a:r>
            <a:endParaRPr lang="en-US"/>
          </a:p>
        </p:txBody>
      </p:sp>
    </p:spTree>
    <p:extLst>
      <p:ext uri="{BB962C8B-B14F-4D97-AF65-F5344CB8AC3E}">
        <p14:creationId xmlns:p14="http://schemas.microsoft.com/office/powerpoint/2010/main" val="106205205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1219200" y="239713"/>
            <a:ext cx="4876800" cy="239712"/>
          </a:xfrm>
          <a:prstGeom prst="rect">
            <a:avLst/>
          </a:prstGeom>
          <a:noFill/>
          <a:ln w="12700">
            <a:noFill/>
            <a:miter lim="800000"/>
            <a:headEnd type="none" w="sm" len="sm"/>
            <a:tailEnd type="none" w="sm" len="sm"/>
          </a:ln>
          <a:effectLst/>
        </p:spPr>
        <p:txBody>
          <a:bodyPr vert="horz" wrap="square" lIns="96651" tIns="48326" rIns="96651" bIns="48326" numCol="1" anchor="t" anchorCtr="0" compatLnSpc="1">
            <a:prstTxWarp prst="textNoShape">
              <a:avLst/>
            </a:prstTxWarp>
          </a:bodyPr>
          <a:lstStyle>
            <a:lvl1pPr defTabSz="965200">
              <a:defRPr sz="1300" b="0" i="1">
                <a:latin typeface="Garamond" pitchFamily="18" charset="0"/>
              </a:defRPr>
            </a:lvl1pPr>
          </a:lstStyle>
          <a:p>
            <a:r>
              <a:rPr lang="en-US"/>
              <a:t>IS 340  Class Notes</a:t>
            </a:r>
          </a:p>
        </p:txBody>
      </p:sp>
      <p:sp>
        <p:nvSpPr>
          <p:cNvPr id="5124" name="Rectangle 4"/>
          <p:cNvSpPr>
            <a:spLocks noGrp="1" noRot="1" noChangeAspect="1" noChangeArrowheads="1" noTextEdit="1"/>
          </p:cNvSpPr>
          <p:nvPr>
            <p:ph type="sldImg" idx="2"/>
          </p:nvPr>
        </p:nvSpPr>
        <p:spPr bwMode="auto">
          <a:xfrm>
            <a:off x="1257300" y="720725"/>
            <a:ext cx="4800600" cy="3600450"/>
          </a:xfrm>
          <a:prstGeom prst="rect">
            <a:avLst/>
          </a:prstGeom>
          <a:noFill/>
          <a:ln w="9525">
            <a:solidFill>
              <a:srgbClr val="000000"/>
            </a:solidFill>
            <a:miter lim="800000"/>
            <a:headEnd/>
            <a:tailEnd/>
          </a:ln>
          <a:effectLst/>
        </p:spPr>
      </p:sp>
      <p:sp>
        <p:nvSpPr>
          <p:cNvPr id="5125" name="Rectangle 5"/>
          <p:cNvSpPr>
            <a:spLocks noGrp="1" noChangeArrowheads="1"/>
          </p:cNvSpPr>
          <p:nvPr>
            <p:ph type="body" sz="quarter" idx="3"/>
          </p:nvPr>
        </p:nvSpPr>
        <p:spPr bwMode="auto">
          <a:xfrm>
            <a:off x="1138238" y="4572000"/>
            <a:ext cx="5038725" cy="4319588"/>
          </a:xfrm>
          <a:prstGeom prst="rect">
            <a:avLst/>
          </a:prstGeom>
          <a:noFill/>
          <a:ln w="12700">
            <a:solidFill>
              <a:schemeClr val="bg1"/>
            </a:solidFill>
            <a:miter lim="800000"/>
            <a:headEnd type="none" w="sm" len="sm"/>
            <a:tailEnd type="none" w="sm" len="sm"/>
          </a:ln>
          <a:effectLst/>
        </p:spPr>
        <p:txBody>
          <a:bodyPr vert="horz" wrap="square" lIns="96651" tIns="48326" rIns="96651" bIns="48326"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126" name="Rectangle 6"/>
          <p:cNvSpPr>
            <a:spLocks noGrp="1" noChangeArrowheads="1"/>
          </p:cNvSpPr>
          <p:nvPr>
            <p:ph type="ftr" sz="quarter" idx="4"/>
          </p:nvPr>
        </p:nvSpPr>
        <p:spPr bwMode="auto">
          <a:xfrm>
            <a:off x="1138238" y="9121775"/>
            <a:ext cx="5038725" cy="239713"/>
          </a:xfrm>
          <a:prstGeom prst="rect">
            <a:avLst/>
          </a:prstGeom>
          <a:noFill/>
          <a:ln w="12700">
            <a:noFill/>
            <a:miter lim="800000"/>
            <a:headEnd type="none" w="sm" len="sm"/>
            <a:tailEnd type="none" w="sm" len="sm"/>
          </a:ln>
          <a:effectLst/>
        </p:spPr>
        <p:txBody>
          <a:bodyPr vert="horz" wrap="square" lIns="96651" tIns="48326" rIns="96651" bIns="48326" numCol="1" anchor="b" anchorCtr="0" compatLnSpc="1">
            <a:prstTxWarp prst="textNoShape">
              <a:avLst/>
            </a:prstTxWarp>
          </a:bodyPr>
          <a:lstStyle>
            <a:lvl1pPr algn="l" defTabSz="965200">
              <a:defRPr sz="1000" b="0" i="1">
                <a:latin typeface="Garamond" pitchFamily="18" charset="0"/>
              </a:defRPr>
            </a:lvl1pPr>
          </a:lstStyle>
          <a:p>
            <a:r>
              <a:rPr lang="en-US"/>
              <a:t>Copyright © 2004 M. E. Kabay. All rights reserved.                                                                  Page </a:t>
            </a:r>
            <a:fld id="{1D6ECB8F-341B-467D-940E-58A08F452896}" type="slidenum">
              <a:rPr lang="en-US"/>
              <a:pPr/>
              <a:t>‹#›</a:t>
            </a:fld>
            <a:endParaRPr lang="en-US"/>
          </a:p>
        </p:txBody>
      </p:sp>
    </p:spTree>
    <p:extLst>
      <p:ext uri="{BB962C8B-B14F-4D97-AF65-F5344CB8AC3E}">
        <p14:creationId xmlns:p14="http://schemas.microsoft.com/office/powerpoint/2010/main" val="3701658798"/>
      </p:ext>
    </p:extLst>
  </p:cSld>
  <p:clrMap bg1="lt1" tx1="dk1" bg2="lt2" tx2="dk2" accent1="accent1" accent2="accent2" accent3="accent3" accent4="accent4" accent5="accent5" accent6="accent6" hlink="hlink" folHlink="folHlink"/>
  <p:hf hdr="0" dt="0"/>
  <p:notesStyle>
    <a:lvl1pPr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1pPr>
    <a:lvl2pPr marL="1143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2pPr>
    <a:lvl3pPr marL="2286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3pPr>
    <a:lvl4pPr marL="3429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4pPr>
    <a:lvl5pPr marL="457200" algn="l" rtl="0" eaLnBrk="0" fontAlgn="base" hangingPunct="0">
      <a:lnSpc>
        <a:spcPct val="90000"/>
      </a:lnSpc>
      <a:spcBef>
        <a:spcPct val="40000"/>
      </a:spcBef>
      <a:spcAft>
        <a:spcPct val="0"/>
      </a:spcAft>
      <a:defRPr sz="1000" kern="1200">
        <a:solidFill>
          <a:schemeClr val="tx1"/>
        </a:solidFill>
        <a:latin typeface="Garamond"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DE09E1E4-81DF-40CC-BBE3-979322229B4B}" type="slidenum">
              <a:rPr lang="en-US"/>
              <a:pPr/>
              <a:t>1</a:t>
            </a:fld>
            <a:endParaRPr lang="en-US"/>
          </a:p>
        </p:txBody>
      </p:sp>
      <p:sp>
        <p:nvSpPr>
          <p:cNvPr id="9218" name="Rectangle 2"/>
          <p:cNvSpPr>
            <a:spLocks noGrp="1" noRot="1" noChangeAspect="1" noChangeArrowheads="1" noTextEdit="1"/>
          </p:cNvSpPr>
          <p:nvPr>
            <p:ph type="sldImg"/>
          </p:nvPr>
        </p:nvSpPr>
        <p:spPr>
          <a:ln/>
        </p:spPr>
      </p:sp>
      <p:sp>
        <p:nvSpPr>
          <p:cNvPr id="9219" name="Rectangle 3"/>
          <p:cNvSpPr>
            <a:spLocks noGrp="1" noChangeArrowheads="1"/>
          </p:cNvSpPr>
          <p:nvPr>
            <p:ph type="body" idx="1"/>
          </p:nvPr>
        </p:nvSpPr>
        <p:spPr>
          <a:xfrm>
            <a:off x="1138238" y="4964113"/>
            <a:ext cx="5038725" cy="3927475"/>
          </a:xfrm>
          <a:ln>
            <a:headEnd/>
            <a:tailEnd/>
          </a:ln>
        </p:spPr>
        <p:txBody>
          <a:bodyPr/>
          <a:lstStyle/>
          <a:p>
            <a:pPr algn="ctr"/>
            <a:r>
              <a:rPr lang="en-US" sz="2000" b="1"/>
              <a:t>Class Notes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A6D7D14-A0D2-48DB-BAED-F24A6F6E0591}" type="slidenum">
              <a:rPr lang="en-US"/>
              <a:pPr/>
              <a:t>10</a:t>
            </a:fld>
            <a:endParaRPr lang="en-US"/>
          </a:p>
        </p:txBody>
      </p:sp>
      <p:sp>
        <p:nvSpPr>
          <p:cNvPr id="1073154" name="Rectangle 2"/>
          <p:cNvSpPr>
            <a:spLocks noGrp="1" noRot="1" noChangeAspect="1" noChangeArrowheads="1" noTextEdit="1"/>
          </p:cNvSpPr>
          <p:nvPr>
            <p:ph type="sldImg"/>
          </p:nvPr>
        </p:nvSpPr>
        <p:spPr>
          <a:xfrm>
            <a:off x="1266825" y="727075"/>
            <a:ext cx="4781550" cy="3586163"/>
          </a:xfrm>
          <a:ln/>
        </p:spPr>
      </p:sp>
      <p:sp>
        <p:nvSpPr>
          <p:cNvPr id="1073155" name="Rectangle 3"/>
          <p:cNvSpPr>
            <a:spLocks noGrp="1" noChangeArrowheads="1"/>
          </p:cNvSpPr>
          <p:nvPr>
            <p:ph type="body" idx="1"/>
          </p:nvPr>
        </p:nvSpPr>
        <p:spPr>
          <a:xfrm>
            <a:off x="974725" y="4560888"/>
            <a:ext cx="5365750" cy="4319587"/>
          </a:xfrm>
          <a:ln>
            <a:headEnd/>
            <a:tailEnd/>
          </a:ln>
        </p:spPr>
        <p:txBody>
          <a:bodyPr/>
          <a:lstStyle/>
          <a:p>
            <a:r>
              <a:rPr lang="en-US"/>
              <a:t>Index for primary key. SQL Server automatically generates and maintains indexes for primary key columns. Higher-end systems, such as SQL Server, provide several options to optimize the storage and use of indexes. These options can be used to improve the performance of your queries and applications.</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BC4698AB-5D48-451F-BE31-64D9665FBB42}" type="slidenum">
              <a:rPr lang="en-US"/>
              <a:pPr/>
              <a:t>11</a:t>
            </a:fld>
            <a:endParaRPr lang="en-US"/>
          </a:p>
        </p:txBody>
      </p:sp>
      <p:sp>
        <p:nvSpPr>
          <p:cNvPr id="1075202" name="Rectangle 2"/>
          <p:cNvSpPr>
            <a:spLocks noGrp="1" noRot="1" noChangeAspect="1" noChangeArrowheads="1" noTextEdit="1"/>
          </p:cNvSpPr>
          <p:nvPr>
            <p:ph type="sldImg"/>
          </p:nvPr>
        </p:nvSpPr>
        <p:spPr>
          <a:xfrm>
            <a:off x="1266825" y="727075"/>
            <a:ext cx="4781550" cy="3586163"/>
          </a:xfrm>
          <a:ln/>
        </p:spPr>
      </p:sp>
      <p:sp>
        <p:nvSpPr>
          <p:cNvPr id="1075203" name="Rectangle 3"/>
          <p:cNvSpPr>
            <a:spLocks noGrp="1" noChangeArrowheads="1"/>
          </p:cNvSpPr>
          <p:nvPr>
            <p:ph type="body" idx="1"/>
          </p:nvPr>
        </p:nvSpPr>
        <p:spPr>
          <a:xfrm>
            <a:off x="974725" y="4560888"/>
            <a:ext cx="5365750" cy="4319587"/>
          </a:xfrm>
          <a:ln>
            <a:headEnd/>
            <a:tailEnd/>
          </a:ln>
        </p:spPr>
        <p:txBody>
          <a:bodyPr/>
          <a:lstStyle/>
          <a:p>
            <a:r>
              <a:rPr lang="en-US"/>
              <a:t>SQL CREATE INDEX command. The basic syntax is straightforward. Give the index a unique name, then specify the table and columns to be used. Most systems support additional options to control the details such as storage and type of index.</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C9495E8C-E876-409E-9E2E-AFFE1A9BCB25}" type="slidenum">
              <a:rPr lang="en-US"/>
              <a:pPr/>
              <a:t>12</a:t>
            </a:fld>
            <a:endParaRPr lang="en-US"/>
          </a:p>
        </p:txBody>
      </p:sp>
      <p:sp>
        <p:nvSpPr>
          <p:cNvPr id="1077250" name="Rectangle 2"/>
          <p:cNvSpPr>
            <a:spLocks noGrp="1" noRot="1" noChangeAspect="1" noChangeArrowheads="1" noTextEdit="1"/>
          </p:cNvSpPr>
          <p:nvPr>
            <p:ph type="sldImg"/>
          </p:nvPr>
        </p:nvSpPr>
        <p:spPr>
          <a:xfrm>
            <a:off x="1266825" y="727075"/>
            <a:ext cx="4781550" cy="3586163"/>
          </a:xfrm>
          <a:ln/>
        </p:spPr>
      </p:sp>
      <p:sp>
        <p:nvSpPr>
          <p:cNvPr id="107725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FD65CF64-2EBC-4342-97DD-98656DB86E57}" type="slidenum">
              <a:rPr lang="en-US"/>
              <a:pPr/>
              <a:t>13</a:t>
            </a:fld>
            <a:endParaRPr lang="en-US"/>
          </a:p>
        </p:txBody>
      </p:sp>
      <p:sp>
        <p:nvSpPr>
          <p:cNvPr id="1079298" name="Rectangle 2"/>
          <p:cNvSpPr>
            <a:spLocks noGrp="1" noRot="1" noChangeAspect="1" noChangeArrowheads="1" noTextEdit="1"/>
          </p:cNvSpPr>
          <p:nvPr>
            <p:ph type="sldImg"/>
          </p:nvPr>
        </p:nvSpPr>
        <p:spPr>
          <a:xfrm>
            <a:off x="1266825" y="727075"/>
            <a:ext cx="4781550" cy="3586163"/>
          </a:xfrm>
          <a:ln/>
        </p:spPr>
      </p:sp>
      <p:sp>
        <p:nvSpPr>
          <p:cNvPr id="107929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DF55CB6B-A4E6-4648-9F57-1ADFFD7EEF5E}" type="slidenum">
              <a:rPr lang="en-US"/>
              <a:pPr/>
              <a:t>14</a:t>
            </a:fld>
            <a:endParaRPr lang="en-US"/>
          </a:p>
        </p:txBody>
      </p:sp>
      <p:sp>
        <p:nvSpPr>
          <p:cNvPr id="1081346" name="Rectangle 2"/>
          <p:cNvSpPr>
            <a:spLocks noGrp="1" noRot="1" noChangeAspect="1" noChangeArrowheads="1" noTextEdit="1"/>
          </p:cNvSpPr>
          <p:nvPr>
            <p:ph type="sldImg"/>
          </p:nvPr>
        </p:nvSpPr>
        <p:spPr>
          <a:xfrm>
            <a:off x="1266825" y="727075"/>
            <a:ext cx="4781550" cy="3586163"/>
          </a:xfrm>
          <a:ln/>
        </p:spPr>
      </p:sp>
      <p:sp>
        <p:nvSpPr>
          <p:cNvPr id="108134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EEA7C7D9-415A-4E11-B824-69AEB7189541}" type="slidenum">
              <a:rPr lang="en-US"/>
              <a:pPr/>
              <a:t>15</a:t>
            </a:fld>
            <a:endParaRPr lang="en-US"/>
          </a:p>
        </p:txBody>
      </p:sp>
      <p:sp>
        <p:nvSpPr>
          <p:cNvPr id="1083394" name="Rectangle 2"/>
          <p:cNvSpPr>
            <a:spLocks noGrp="1" noRot="1" noChangeAspect="1" noChangeArrowheads="1" noTextEdit="1"/>
          </p:cNvSpPr>
          <p:nvPr>
            <p:ph type="sldImg"/>
          </p:nvPr>
        </p:nvSpPr>
        <p:spPr>
          <a:xfrm>
            <a:off x="1266825" y="727075"/>
            <a:ext cx="4781550" cy="3586163"/>
          </a:xfrm>
          <a:ln/>
        </p:spPr>
      </p:sp>
      <p:sp>
        <p:nvSpPr>
          <p:cNvPr id="108339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983566F5-3BA8-4B71-8E4B-B64F5AE0F5C1}" type="slidenum">
              <a:rPr lang="en-US"/>
              <a:pPr/>
              <a:t>16</a:t>
            </a:fld>
            <a:endParaRPr lang="en-US"/>
          </a:p>
        </p:txBody>
      </p:sp>
      <p:sp>
        <p:nvSpPr>
          <p:cNvPr id="1085442" name="Rectangle 2"/>
          <p:cNvSpPr>
            <a:spLocks noGrp="1" noRot="1" noChangeAspect="1" noChangeArrowheads="1" noTextEdit="1"/>
          </p:cNvSpPr>
          <p:nvPr>
            <p:ph type="sldImg"/>
          </p:nvPr>
        </p:nvSpPr>
        <p:spPr>
          <a:xfrm>
            <a:off x="1266825" y="727075"/>
            <a:ext cx="4781550" cy="3586163"/>
          </a:xfrm>
          <a:ln/>
        </p:spPr>
      </p:sp>
      <p:sp>
        <p:nvSpPr>
          <p:cNvPr id="108544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645F18C-ACD8-4931-B5A1-8E506E9C2A97}" type="slidenum">
              <a:rPr lang="en-US"/>
              <a:pPr/>
              <a:t>17</a:t>
            </a:fld>
            <a:endParaRPr lang="en-US"/>
          </a:p>
        </p:txBody>
      </p:sp>
      <p:sp>
        <p:nvSpPr>
          <p:cNvPr id="1087490" name="Rectangle 2"/>
          <p:cNvSpPr>
            <a:spLocks noGrp="1" noRot="1" noChangeAspect="1" noChangeArrowheads="1" noTextEdit="1"/>
          </p:cNvSpPr>
          <p:nvPr>
            <p:ph type="sldImg"/>
          </p:nvPr>
        </p:nvSpPr>
        <p:spPr>
          <a:xfrm>
            <a:off x="1266825" y="727075"/>
            <a:ext cx="4781550" cy="3586163"/>
          </a:xfrm>
          <a:ln/>
        </p:spPr>
      </p:sp>
      <p:sp>
        <p:nvSpPr>
          <p:cNvPr id="1087491" name="Rectangle 3"/>
          <p:cNvSpPr>
            <a:spLocks noGrp="1" noChangeArrowheads="1"/>
          </p:cNvSpPr>
          <p:nvPr>
            <p:ph type="body" idx="1"/>
          </p:nvPr>
        </p:nvSpPr>
        <p:spPr>
          <a:xfrm>
            <a:off x="974725" y="4560888"/>
            <a:ext cx="5365750" cy="4319587"/>
          </a:xfrm>
          <a:ln>
            <a:headEnd/>
            <a:tailEnd/>
          </a:ln>
        </p:spPr>
        <p:txBody>
          <a:bodyPr/>
          <a:lstStyle/>
          <a:p>
            <a:r>
              <a:rPr lang="en-US"/>
              <a:t>Data warehouse. Data from the OLTP system and other sources is cleaned and transferred into a data warehouse on a regular basis. The data warehouse is optimized for interactive data analysis.</a:t>
            </a:r>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1D9FFA14-7236-410E-9B35-F0C428661AB2}" type="slidenum">
              <a:rPr lang="en-US"/>
              <a:pPr/>
              <a:t>18</a:t>
            </a:fld>
            <a:endParaRPr lang="en-US"/>
          </a:p>
        </p:txBody>
      </p:sp>
      <p:sp>
        <p:nvSpPr>
          <p:cNvPr id="1089538" name="Rectangle 2"/>
          <p:cNvSpPr>
            <a:spLocks noGrp="1" noRot="1" noChangeAspect="1" noChangeArrowheads="1" noTextEdit="1"/>
          </p:cNvSpPr>
          <p:nvPr>
            <p:ph type="sldImg"/>
          </p:nvPr>
        </p:nvSpPr>
        <p:spPr>
          <a:xfrm>
            <a:off x="1266825" y="727075"/>
            <a:ext cx="4781550" cy="3586163"/>
          </a:xfrm>
          <a:ln/>
        </p:spPr>
      </p:sp>
      <p:sp>
        <p:nvSpPr>
          <p:cNvPr id="108953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9B26F42-9040-45DF-A2FD-C8F3DBE6421A}" type="slidenum">
              <a:rPr lang="en-US"/>
              <a:pPr/>
              <a:t>19</a:t>
            </a:fld>
            <a:endParaRPr lang="en-US"/>
          </a:p>
        </p:txBody>
      </p:sp>
      <p:sp>
        <p:nvSpPr>
          <p:cNvPr id="1091586" name="Rectangle 2"/>
          <p:cNvSpPr>
            <a:spLocks noGrp="1" noRot="1" noChangeAspect="1" noChangeArrowheads="1" noTextEdit="1"/>
          </p:cNvSpPr>
          <p:nvPr>
            <p:ph type="sldImg"/>
          </p:nvPr>
        </p:nvSpPr>
        <p:spPr>
          <a:xfrm>
            <a:off x="1266825" y="727075"/>
            <a:ext cx="4781550" cy="3586163"/>
          </a:xfrm>
          <a:ln/>
        </p:spPr>
      </p:sp>
      <p:sp>
        <p:nvSpPr>
          <p:cNvPr id="1091587" name="Rectangle 3"/>
          <p:cNvSpPr>
            <a:spLocks noGrp="1" noChangeArrowheads="1"/>
          </p:cNvSpPr>
          <p:nvPr>
            <p:ph type="body" idx="1"/>
          </p:nvPr>
        </p:nvSpPr>
        <p:spPr>
          <a:xfrm>
            <a:off x="974725" y="4560888"/>
            <a:ext cx="5365750" cy="4319587"/>
          </a:xfrm>
          <a:ln>
            <a:headEnd/>
            <a:tailEnd/>
          </a:ln>
        </p:spPr>
        <p:txBody>
          <a:bodyPr/>
          <a:lstStyle/>
          <a:p>
            <a:r>
              <a:rPr lang="en-US"/>
              <a:t>Extraction, transformation, and transportation (ETT). Transaction data usually has to be modified to make it completely consistent. This process must be automated so it can run unattended on a regular schedule.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E5FBD99-06F1-4086-84D3-9861ECB9C1B7}" type="slidenum">
              <a:rPr lang="en-US"/>
              <a:pPr/>
              <a:t>2</a:t>
            </a:fld>
            <a:endParaRPr lang="en-US"/>
          </a:p>
        </p:txBody>
      </p:sp>
      <p:sp>
        <p:nvSpPr>
          <p:cNvPr id="1026050" name="Rectangle 2"/>
          <p:cNvSpPr>
            <a:spLocks noGrp="1" noRot="1" noChangeAspect="1" noChangeArrowheads="1" noTextEdit="1"/>
          </p:cNvSpPr>
          <p:nvPr>
            <p:ph type="sldImg"/>
          </p:nvPr>
        </p:nvSpPr>
        <p:spPr>
          <a:ln/>
        </p:spPr>
      </p:sp>
      <p:sp>
        <p:nvSpPr>
          <p:cNvPr id="1026051" name="Rectangle 3"/>
          <p:cNvSpPr>
            <a:spLocks noGrp="1" noChangeArrowheads="1"/>
          </p:cNvSpPr>
          <p:nvPr>
            <p:ph type="body" idx="1"/>
          </p:nvPr>
        </p:nvSpPr>
        <p:spPr>
          <a:xfrm>
            <a:off x="1138238" y="4560888"/>
            <a:ext cx="5038725" cy="4319587"/>
          </a:xfrm>
          <a:ln>
            <a:headEnd/>
            <a:tailEnd/>
          </a:ln>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BB40A18-985D-4018-80FF-7C0CA0CDE74E}" type="slidenum">
              <a:rPr lang="en-US"/>
              <a:pPr/>
              <a:t>20</a:t>
            </a:fld>
            <a:endParaRPr lang="en-US"/>
          </a:p>
        </p:txBody>
      </p:sp>
      <p:sp>
        <p:nvSpPr>
          <p:cNvPr id="1093634" name="Rectangle 2"/>
          <p:cNvSpPr>
            <a:spLocks noGrp="1" noRot="1" noChangeAspect="1" noChangeArrowheads="1" noTextEdit="1"/>
          </p:cNvSpPr>
          <p:nvPr>
            <p:ph type="sldImg"/>
          </p:nvPr>
        </p:nvSpPr>
        <p:spPr>
          <a:xfrm>
            <a:off x="1266825" y="727075"/>
            <a:ext cx="4781550" cy="3586163"/>
          </a:xfrm>
          <a:ln/>
        </p:spPr>
      </p:sp>
      <p:sp>
        <p:nvSpPr>
          <p:cNvPr id="1093635"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FF3C13E6-C0D0-4129-A7D1-57E793E3CF9C}" type="slidenum">
              <a:rPr lang="en-US"/>
              <a:pPr/>
              <a:t>21</a:t>
            </a:fld>
            <a:endParaRPr lang="en-US"/>
          </a:p>
        </p:txBody>
      </p:sp>
      <p:sp>
        <p:nvSpPr>
          <p:cNvPr id="1095682" name="Rectangle 2"/>
          <p:cNvSpPr>
            <a:spLocks noGrp="1" noRot="1" noChangeAspect="1" noChangeArrowheads="1" noTextEdit="1"/>
          </p:cNvSpPr>
          <p:nvPr>
            <p:ph type="sldImg"/>
          </p:nvPr>
        </p:nvSpPr>
        <p:spPr>
          <a:xfrm>
            <a:off x="1266825" y="727075"/>
            <a:ext cx="4781550" cy="3586163"/>
          </a:xfrm>
          <a:ln/>
        </p:spPr>
      </p:sp>
      <p:sp>
        <p:nvSpPr>
          <p:cNvPr id="1095683" name="Rectangle 3"/>
          <p:cNvSpPr>
            <a:spLocks noGrp="1" noChangeArrowheads="1"/>
          </p:cNvSpPr>
          <p:nvPr>
            <p:ph type="body" idx="1"/>
          </p:nvPr>
        </p:nvSpPr>
        <p:spPr>
          <a:xfrm>
            <a:off x="974725" y="4560888"/>
            <a:ext cx="5365750" cy="4319587"/>
          </a:xfrm>
          <a:ln>
            <a:headEnd/>
            <a:tailEnd/>
          </a:ln>
        </p:spPr>
        <p:txBody>
          <a:bodyPr/>
          <a:lstStyle/>
          <a:p>
            <a:r>
              <a:rPr lang="en-US"/>
              <a:t>Multidimensional cube. The fact element is sales. The dimensions are location, time, and category. Managers are interested in various combinations of the dimensions, and can use a cube browser to look at various subtotals.</a:t>
            </a:r>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ACFD93B5-25C8-43F6-8820-0897D601169D}" type="slidenum">
              <a:rPr lang="en-US"/>
              <a:pPr/>
              <a:t>22</a:t>
            </a:fld>
            <a:endParaRPr lang="en-US"/>
          </a:p>
        </p:txBody>
      </p:sp>
      <p:sp>
        <p:nvSpPr>
          <p:cNvPr id="1097730" name="Rectangle 2"/>
          <p:cNvSpPr>
            <a:spLocks noGrp="1" noRot="1" noChangeAspect="1" noChangeArrowheads="1" noTextEdit="1"/>
          </p:cNvSpPr>
          <p:nvPr>
            <p:ph type="sldImg"/>
          </p:nvPr>
        </p:nvSpPr>
        <p:spPr>
          <a:xfrm>
            <a:off x="1266825" y="727075"/>
            <a:ext cx="4781550" cy="3586163"/>
          </a:xfrm>
          <a:ln/>
        </p:spPr>
      </p:sp>
      <p:sp>
        <p:nvSpPr>
          <p:cNvPr id="1097731" name="Rectangle 3"/>
          <p:cNvSpPr>
            <a:spLocks noGrp="1" noChangeArrowheads="1"/>
          </p:cNvSpPr>
          <p:nvPr>
            <p:ph type="body" idx="1"/>
          </p:nvPr>
        </p:nvSpPr>
        <p:spPr>
          <a:xfrm>
            <a:off x="974725" y="4560888"/>
            <a:ext cx="5365750" cy="4319587"/>
          </a:xfrm>
          <a:ln>
            <a:headEnd/>
            <a:tailEnd/>
          </a:ln>
        </p:spPr>
        <p:txBody>
          <a:bodyPr/>
          <a:lstStyle/>
          <a:p>
            <a:r>
              <a:rPr lang="en-US"/>
              <a:t>Drill down and Roll up. In a given dimension, drill down provides more detail. Roll up aggregates the values from subcategories.</a:t>
            </a:r>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81771EF1-6936-41A0-A81B-7C786A7223CF}" type="slidenum">
              <a:rPr lang="en-US"/>
              <a:pPr/>
              <a:t>23</a:t>
            </a:fld>
            <a:endParaRPr lang="en-US"/>
          </a:p>
        </p:txBody>
      </p:sp>
      <p:sp>
        <p:nvSpPr>
          <p:cNvPr id="1099778" name="Rectangle 2"/>
          <p:cNvSpPr>
            <a:spLocks noGrp="1" noRot="1" noChangeAspect="1" noChangeArrowheads="1" noTextEdit="1"/>
          </p:cNvSpPr>
          <p:nvPr>
            <p:ph type="sldImg"/>
          </p:nvPr>
        </p:nvSpPr>
        <p:spPr>
          <a:xfrm>
            <a:off x="1266825" y="727075"/>
            <a:ext cx="4781550" cy="3586163"/>
          </a:xfrm>
          <a:ln/>
        </p:spPr>
      </p:sp>
      <p:sp>
        <p:nvSpPr>
          <p:cNvPr id="1099779" name="Rectangle 3"/>
          <p:cNvSpPr>
            <a:spLocks noGrp="1" noChangeArrowheads="1"/>
          </p:cNvSpPr>
          <p:nvPr>
            <p:ph type="body" idx="1"/>
          </p:nvPr>
        </p:nvSpPr>
        <p:spPr>
          <a:xfrm>
            <a:off x="974725" y="4560888"/>
            <a:ext cx="5365750" cy="4319587"/>
          </a:xfrm>
          <a:ln>
            <a:headEnd/>
            <a:tailEnd/>
          </a:ln>
        </p:spPr>
        <p:txBody>
          <a:bodyPr/>
          <a:lstStyle/>
          <a:p>
            <a:r>
              <a:rPr lang="en-US"/>
              <a:t>Order of computations. Multiplications should be performed in a query that is used for the fact table to get the correct total of $23.00. Computing it in the cube calculation causes sums to be computed first and then multiplied to give the incorrect value of $45.00. </a:t>
            </a:r>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80FC45DB-72C6-45B1-AD86-D4648026D2BA}" type="slidenum">
              <a:rPr lang="en-US"/>
              <a:pPr/>
              <a:t>24</a:t>
            </a:fld>
            <a:endParaRPr lang="en-US"/>
          </a:p>
        </p:txBody>
      </p:sp>
      <p:sp>
        <p:nvSpPr>
          <p:cNvPr id="1101826" name="Rectangle 2"/>
          <p:cNvSpPr>
            <a:spLocks noGrp="1" noRot="1" noChangeAspect="1" noChangeArrowheads="1" noTextEdit="1"/>
          </p:cNvSpPr>
          <p:nvPr>
            <p:ph type="sldImg"/>
          </p:nvPr>
        </p:nvSpPr>
        <p:spPr>
          <a:xfrm>
            <a:off x="1266825" y="727075"/>
            <a:ext cx="4781550" cy="3586163"/>
          </a:xfrm>
          <a:ln/>
        </p:spPr>
      </p:sp>
      <p:sp>
        <p:nvSpPr>
          <p:cNvPr id="1101827" name="Rectangle 3"/>
          <p:cNvSpPr>
            <a:spLocks noGrp="1" noChangeArrowheads="1"/>
          </p:cNvSpPr>
          <p:nvPr>
            <p:ph type="body" idx="1"/>
          </p:nvPr>
        </p:nvSpPr>
        <p:spPr>
          <a:xfrm>
            <a:off x="974725" y="4560888"/>
            <a:ext cx="5365750" cy="4319587"/>
          </a:xfrm>
          <a:ln>
            <a:headEnd/>
            <a:tailEnd/>
          </a:ln>
        </p:spPr>
        <p:txBody>
          <a:bodyPr/>
          <a:lstStyle/>
          <a:p>
            <a:r>
              <a:rPr lang="en-US"/>
              <a:t>Snowflake design. It is less strict than the star design in that dimension tables can be joined to other dimension tables before being connected to the fact table.</a:t>
            </a:r>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AA02D717-530C-45C3-ACBA-214DC3A083E5}" type="slidenum">
              <a:rPr lang="en-US"/>
              <a:pPr/>
              <a:t>25</a:t>
            </a:fld>
            <a:endParaRPr lang="en-US"/>
          </a:p>
        </p:txBody>
      </p:sp>
      <p:sp>
        <p:nvSpPr>
          <p:cNvPr id="1103874" name="Rectangle 2"/>
          <p:cNvSpPr>
            <a:spLocks noGrp="1" noRot="1" noChangeAspect="1" noChangeArrowheads="1" noTextEdit="1"/>
          </p:cNvSpPr>
          <p:nvPr>
            <p:ph type="sldImg"/>
          </p:nvPr>
        </p:nvSpPr>
        <p:spPr>
          <a:xfrm>
            <a:off x="1266825" y="727075"/>
            <a:ext cx="4781550" cy="3586163"/>
          </a:xfrm>
          <a:ln/>
        </p:spPr>
      </p:sp>
      <p:sp>
        <p:nvSpPr>
          <p:cNvPr id="1103875" name="Rectangle 3"/>
          <p:cNvSpPr>
            <a:spLocks noGrp="1" noChangeArrowheads="1"/>
          </p:cNvSpPr>
          <p:nvPr>
            <p:ph type="body" idx="1"/>
          </p:nvPr>
        </p:nvSpPr>
        <p:spPr>
          <a:xfrm>
            <a:off x="974725" y="4560888"/>
            <a:ext cx="5365750" cy="4319587"/>
          </a:xfrm>
          <a:ln>
            <a:headEnd/>
            <a:tailEnd/>
          </a:ln>
        </p:spPr>
        <p:txBody>
          <a:bodyPr/>
          <a:lstStyle/>
          <a:p>
            <a:r>
              <a:rPr lang="en-US"/>
              <a:t>Star OLAP design. The fact table holds the numeric data managers want to examine. The dimension tables hold the characteristics. In a star design, all dimension tables connect directly to the fact table.</a:t>
            </a:r>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9B713BAA-D48B-46DF-A200-F457B5C59F07}" type="slidenum">
              <a:rPr lang="en-US"/>
              <a:pPr/>
              <a:t>26</a:t>
            </a:fld>
            <a:endParaRPr lang="en-US"/>
          </a:p>
        </p:txBody>
      </p:sp>
      <p:sp>
        <p:nvSpPr>
          <p:cNvPr id="1105922" name="Rectangle 2"/>
          <p:cNvSpPr>
            <a:spLocks noGrp="1" noRot="1" noChangeAspect="1" noChangeArrowheads="1" noTextEdit="1"/>
          </p:cNvSpPr>
          <p:nvPr>
            <p:ph type="sldImg"/>
          </p:nvPr>
        </p:nvSpPr>
        <p:spPr>
          <a:xfrm>
            <a:off x="1266825" y="727075"/>
            <a:ext cx="4781550" cy="3586163"/>
          </a:xfrm>
          <a:ln/>
        </p:spPr>
      </p:sp>
      <p:sp>
        <p:nvSpPr>
          <p:cNvPr id="110592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172610BC-3E46-4AE9-8D11-681086554B99}" type="slidenum">
              <a:rPr lang="en-US"/>
              <a:pPr/>
              <a:t>27</a:t>
            </a:fld>
            <a:endParaRPr lang="en-US"/>
          </a:p>
        </p:txBody>
      </p:sp>
      <p:sp>
        <p:nvSpPr>
          <p:cNvPr id="1107970" name="Rectangle 2"/>
          <p:cNvSpPr>
            <a:spLocks noGrp="1" noRot="1" noChangeAspect="1" noChangeArrowheads="1" noTextEdit="1"/>
          </p:cNvSpPr>
          <p:nvPr>
            <p:ph type="sldImg"/>
          </p:nvPr>
        </p:nvSpPr>
        <p:spPr>
          <a:xfrm>
            <a:off x="1266825" y="727075"/>
            <a:ext cx="4781550" cy="3586163"/>
          </a:xfrm>
          <a:ln/>
        </p:spPr>
      </p:sp>
      <p:sp>
        <p:nvSpPr>
          <p:cNvPr id="1107971" name="Rectangle 3"/>
          <p:cNvSpPr>
            <a:spLocks noGrp="1" noChangeArrowheads="1"/>
          </p:cNvSpPr>
          <p:nvPr>
            <p:ph type="body" idx="1"/>
          </p:nvPr>
        </p:nvSpPr>
        <p:spPr>
          <a:xfrm>
            <a:off x="974725" y="4560888"/>
            <a:ext cx="5365750" cy="4319587"/>
          </a:xfrm>
          <a:ln>
            <a:headEnd/>
            <a:tailEnd/>
          </a:ln>
        </p:spPr>
        <p:txBody>
          <a:bodyPr/>
          <a:lstStyle/>
          <a:p>
            <a:r>
              <a:rPr lang="en-US"/>
              <a:t>An OLAP cube browser. The time (SaleDate) dimension is shown in the table of data along with the merchandise Category. Users can change the display simply by dragging the dimensions on or off the grid. They can also add filter fields such as the State dimension. The year-month-date hierarchy enables users to drill down or roll up data.</a:t>
            </a:r>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CC03C37-2EB2-4A41-9008-27C1EE009BC1}" type="slidenum">
              <a:rPr lang="en-US"/>
              <a:pPr/>
              <a:t>28</a:t>
            </a:fld>
            <a:endParaRPr lang="en-US"/>
          </a:p>
        </p:txBody>
      </p:sp>
      <p:sp>
        <p:nvSpPr>
          <p:cNvPr id="1110018" name="Rectangle 2"/>
          <p:cNvSpPr>
            <a:spLocks noGrp="1" noRot="1" noChangeAspect="1" noChangeArrowheads="1" noTextEdit="1"/>
          </p:cNvSpPr>
          <p:nvPr>
            <p:ph type="sldImg"/>
          </p:nvPr>
        </p:nvSpPr>
        <p:spPr>
          <a:xfrm>
            <a:off x="1266825" y="727075"/>
            <a:ext cx="4781550" cy="3586163"/>
          </a:xfrm>
          <a:ln/>
        </p:spPr>
      </p:sp>
      <p:sp>
        <p:nvSpPr>
          <p:cNvPr id="111001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8CB11983-2DE9-4F6C-AAB1-A48B6082359C}" type="slidenum">
              <a:rPr lang="en-US"/>
              <a:pPr/>
              <a:t>29</a:t>
            </a:fld>
            <a:endParaRPr lang="en-US"/>
          </a:p>
        </p:txBody>
      </p:sp>
      <p:sp>
        <p:nvSpPr>
          <p:cNvPr id="1163266" name="Rectangle 2"/>
          <p:cNvSpPr>
            <a:spLocks noGrp="1" noRot="1" noChangeAspect="1" noChangeArrowheads="1" noTextEdit="1"/>
          </p:cNvSpPr>
          <p:nvPr>
            <p:ph type="sldImg"/>
          </p:nvPr>
        </p:nvSpPr>
        <p:spPr>
          <a:ln/>
        </p:spPr>
      </p:sp>
      <p:sp>
        <p:nvSpPr>
          <p:cNvPr id="1163267" name="Rectangle 3"/>
          <p:cNvSpPr>
            <a:spLocks noGrp="1" noChangeArrowheads="1"/>
          </p:cNvSpPr>
          <p:nvPr>
            <p:ph type="body" idx="1"/>
          </p:nvPr>
        </p:nvSpPr>
        <p:spPr>
          <a:ln>
            <a:headEnd/>
            <a:tailEnd/>
          </a:ln>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E8E24D48-5967-40FE-BC9B-2FF2111F6E5A}" type="slidenum">
              <a:rPr lang="en-US"/>
              <a:pPr/>
              <a:t>3</a:t>
            </a:fld>
            <a:endParaRPr lang="en-US"/>
          </a:p>
        </p:txBody>
      </p:sp>
      <p:sp>
        <p:nvSpPr>
          <p:cNvPr id="1058818" name="Rectangle 2"/>
          <p:cNvSpPr>
            <a:spLocks noGrp="1" noRot="1" noChangeAspect="1" noChangeArrowheads="1" noTextEdit="1"/>
          </p:cNvSpPr>
          <p:nvPr>
            <p:ph type="sldImg"/>
          </p:nvPr>
        </p:nvSpPr>
        <p:spPr>
          <a:xfrm>
            <a:off x="1266825" y="727075"/>
            <a:ext cx="4781550" cy="3586163"/>
          </a:xfrm>
          <a:ln/>
        </p:spPr>
      </p:sp>
      <p:sp>
        <p:nvSpPr>
          <p:cNvPr id="105881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87314D7-31BA-41DD-8405-6965D822ACBB}" type="slidenum">
              <a:rPr lang="en-US"/>
              <a:pPr/>
              <a:t>30</a:t>
            </a:fld>
            <a:endParaRPr lang="en-US"/>
          </a:p>
        </p:txBody>
      </p:sp>
      <p:sp>
        <p:nvSpPr>
          <p:cNvPr id="1112066" name="Rectangle 2"/>
          <p:cNvSpPr>
            <a:spLocks noGrp="1" noRot="1" noChangeAspect="1" noChangeArrowheads="1" noTextEdit="1"/>
          </p:cNvSpPr>
          <p:nvPr>
            <p:ph type="sldImg"/>
          </p:nvPr>
        </p:nvSpPr>
        <p:spPr>
          <a:xfrm>
            <a:off x="1266825" y="727075"/>
            <a:ext cx="4781550" cy="3586163"/>
          </a:xfrm>
          <a:ln/>
        </p:spPr>
      </p:sp>
      <p:sp>
        <p:nvSpPr>
          <p:cNvPr id="1112067" name="Rectangle 3"/>
          <p:cNvSpPr>
            <a:spLocks noGrp="1" noChangeArrowheads="1"/>
          </p:cNvSpPr>
          <p:nvPr>
            <p:ph type="body" idx="1"/>
          </p:nvPr>
        </p:nvSpPr>
        <p:spPr>
          <a:xfrm>
            <a:off x="974725" y="4560888"/>
            <a:ext cx="5365750" cy="4319587"/>
          </a:xfrm>
          <a:ln>
            <a:headEnd/>
            <a:tailEnd/>
          </a:ln>
        </p:spPr>
        <p:txBody>
          <a:bodyPr/>
          <a:lstStyle/>
          <a:p>
            <a:r>
              <a:rPr lang="en-US"/>
              <a:t>Microsoft PivotChart. Pivot tools make it easy for managers to examine cube data from any perspective, to select subsets of the data, to perform calculations, and to create charts.</a:t>
            </a:r>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FC06C8D4-87A5-49BA-98FB-B3361D856433}" type="slidenum">
              <a:rPr lang="en-US"/>
              <a:pPr/>
              <a:t>31</a:t>
            </a:fld>
            <a:endParaRPr lang="en-US"/>
          </a:p>
        </p:txBody>
      </p:sp>
      <p:sp>
        <p:nvSpPr>
          <p:cNvPr id="1126402" name="Rectangle 2"/>
          <p:cNvSpPr>
            <a:spLocks noGrp="1" noRot="1" noChangeAspect="1" noChangeArrowheads="1" noTextEdit="1"/>
          </p:cNvSpPr>
          <p:nvPr>
            <p:ph type="sldImg"/>
          </p:nvPr>
        </p:nvSpPr>
        <p:spPr>
          <a:xfrm>
            <a:off x="1266825" y="727075"/>
            <a:ext cx="4781550" cy="3586163"/>
          </a:xfrm>
          <a:ln/>
        </p:spPr>
      </p:sp>
      <p:sp>
        <p:nvSpPr>
          <p:cNvPr id="112640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45731EA-54B2-4284-8D09-8EE886B80A6E}" type="slidenum">
              <a:rPr lang="en-US"/>
              <a:pPr/>
              <a:t>32</a:t>
            </a:fld>
            <a:endParaRPr lang="en-US"/>
          </a:p>
        </p:txBody>
      </p:sp>
      <p:sp>
        <p:nvSpPr>
          <p:cNvPr id="1140738" name="Rectangle 2"/>
          <p:cNvSpPr>
            <a:spLocks noGrp="1" noRot="1" noChangeAspect="1" noChangeArrowheads="1" noTextEdit="1"/>
          </p:cNvSpPr>
          <p:nvPr>
            <p:ph type="sldImg"/>
          </p:nvPr>
        </p:nvSpPr>
        <p:spPr>
          <a:xfrm>
            <a:off x="1266825" y="727075"/>
            <a:ext cx="4781550" cy="3586163"/>
          </a:xfrm>
          <a:ln/>
        </p:spPr>
      </p:sp>
      <p:sp>
        <p:nvSpPr>
          <p:cNvPr id="1140739" name="Rectangle 3"/>
          <p:cNvSpPr>
            <a:spLocks noGrp="1" noChangeArrowheads="1"/>
          </p:cNvSpPr>
          <p:nvPr>
            <p:ph type="body" idx="1"/>
          </p:nvPr>
        </p:nvSpPr>
        <p:spPr>
          <a:xfrm>
            <a:off x="974725" y="4560888"/>
            <a:ext cx="5365750" cy="4319587"/>
          </a:xfrm>
          <a:ln>
            <a:headEnd/>
            <a:tailEnd/>
          </a:ln>
        </p:spPr>
        <p:txBody>
          <a:bodyPr/>
          <a:lstStyle/>
          <a:p>
            <a:r>
              <a:rPr lang="en-US"/>
              <a:t>Data mining. With a goal of identifying unknown relationships. Data mining is a bottom-up approach. Highly specialized tools scan the data searching for information that might be useful.</a:t>
            </a:r>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A381AA7E-433B-4A89-8548-7A3266418E6A}" type="slidenum">
              <a:rPr lang="en-US"/>
              <a:pPr/>
              <a:t>33</a:t>
            </a:fld>
            <a:endParaRPr lang="en-US"/>
          </a:p>
        </p:txBody>
      </p:sp>
      <p:sp>
        <p:nvSpPr>
          <p:cNvPr id="1142786" name="Rectangle 2"/>
          <p:cNvSpPr>
            <a:spLocks noGrp="1" noRot="1" noChangeAspect="1" noChangeArrowheads="1" noTextEdit="1"/>
          </p:cNvSpPr>
          <p:nvPr>
            <p:ph type="sldImg"/>
          </p:nvPr>
        </p:nvSpPr>
        <p:spPr>
          <a:xfrm>
            <a:off x="1266825" y="727075"/>
            <a:ext cx="4781550" cy="3586163"/>
          </a:xfrm>
          <a:ln/>
        </p:spPr>
      </p:sp>
      <p:sp>
        <p:nvSpPr>
          <p:cNvPr id="114278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A1AA20B-5A9F-4C6B-B58F-814BD28A3A47}" type="slidenum">
              <a:rPr lang="en-US"/>
              <a:pPr/>
              <a:t>34</a:t>
            </a:fld>
            <a:endParaRPr lang="en-US"/>
          </a:p>
        </p:txBody>
      </p:sp>
      <p:sp>
        <p:nvSpPr>
          <p:cNvPr id="1144834" name="Rectangle 2"/>
          <p:cNvSpPr>
            <a:spLocks noGrp="1" noRot="1" noChangeAspect="1" noChangeArrowheads="1" noTextEdit="1"/>
          </p:cNvSpPr>
          <p:nvPr>
            <p:ph type="sldImg"/>
          </p:nvPr>
        </p:nvSpPr>
        <p:spPr>
          <a:xfrm>
            <a:off x="1266825" y="727075"/>
            <a:ext cx="4781550" cy="3586163"/>
          </a:xfrm>
          <a:ln/>
        </p:spPr>
      </p:sp>
      <p:sp>
        <p:nvSpPr>
          <p:cNvPr id="1144835" name="Rectangle 3"/>
          <p:cNvSpPr>
            <a:spLocks noGrp="1" noChangeArrowheads="1"/>
          </p:cNvSpPr>
          <p:nvPr>
            <p:ph type="body" idx="1"/>
          </p:nvPr>
        </p:nvSpPr>
        <p:spPr>
          <a:xfrm>
            <a:off x="974725" y="4560888"/>
            <a:ext cx="5365750" cy="4319587"/>
          </a:xfrm>
          <a:ln>
            <a:headEnd/>
            <a:tailEnd/>
          </a:ln>
        </p:spPr>
        <p:txBody>
          <a:bodyPr/>
          <a:lstStyle/>
          <a:p>
            <a:r>
              <a:rPr lang="en-US"/>
              <a:t>Data mining techniques. Classification and market basket analysis are popular technologies in business. New technologies and new methods of estimating relationships are still being developed. </a:t>
            </a:r>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E0A3C0F6-D18D-43C7-AA54-83F135CF68A3}" type="slidenum">
              <a:rPr lang="en-US"/>
              <a:pPr/>
              <a:t>35</a:t>
            </a:fld>
            <a:endParaRPr lang="en-US"/>
          </a:p>
        </p:txBody>
      </p:sp>
      <p:sp>
        <p:nvSpPr>
          <p:cNvPr id="1146882" name="Rectangle 2"/>
          <p:cNvSpPr>
            <a:spLocks noGrp="1" noRot="1" noChangeAspect="1" noChangeArrowheads="1" noTextEdit="1"/>
          </p:cNvSpPr>
          <p:nvPr>
            <p:ph type="sldImg"/>
          </p:nvPr>
        </p:nvSpPr>
        <p:spPr>
          <a:xfrm>
            <a:off x="1266825" y="727075"/>
            <a:ext cx="4781550" cy="3586163"/>
          </a:xfrm>
          <a:ln/>
        </p:spPr>
      </p:sp>
      <p:sp>
        <p:nvSpPr>
          <p:cNvPr id="1146883" name="Rectangle 3"/>
          <p:cNvSpPr>
            <a:spLocks noGrp="1" noChangeArrowheads="1"/>
          </p:cNvSpPr>
          <p:nvPr>
            <p:ph type="body" idx="1"/>
          </p:nvPr>
        </p:nvSpPr>
        <p:spPr>
          <a:xfrm>
            <a:off x="974725" y="4560888"/>
            <a:ext cx="5365750" cy="4319587"/>
          </a:xfrm>
          <a:ln>
            <a:headEnd/>
            <a:tailEnd/>
          </a:ln>
        </p:spPr>
        <p:txBody>
          <a:bodyPr/>
          <a:lstStyle/>
          <a:p>
            <a:r>
              <a:rPr lang="en-US"/>
              <a:t>Classification examples. Many common business problems can benefit from classification analysis. Each problem has an outcome and the goal is to classify elements into the outcome choices based on a set of attributes.</a:t>
            </a:r>
          </a:p>
        </p:txBody>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9BF860E6-2E9B-4471-BD87-0AD1A54E4508}" type="slidenum">
              <a:rPr lang="en-US"/>
              <a:pPr/>
              <a:t>36</a:t>
            </a:fld>
            <a:endParaRPr lang="en-US"/>
          </a:p>
        </p:txBody>
      </p:sp>
      <p:sp>
        <p:nvSpPr>
          <p:cNvPr id="1148930" name="Rectangle 2"/>
          <p:cNvSpPr>
            <a:spLocks noGrp="1" noRot="1" noChangeAspect="1" noChangeArrowheads="1" noTextEdit="1"/>
          </p:cNvSpPr>
          <p:nvPr>
            <p:ph type="sldImg"/>
          </p:nvPr>
        </p:nvSpPr>
        <p:spPr>
          <a:xfrm>
            <a:off x="1266825" y="727075"/>
            <a:ext cx="4781550" cy="3586163"/>
          </a:xfrm>
          <a:ln/>
        </p:spPr>
      </p:sp>
      <p:sp>
        <p:nvSpPr>
          <p:cNvPr id="1148931" name="Rectangle 3"/>
          <p:cNvSpPr>
            <a:spLocks noGrp="1" noChangeArrowheads="1"/>
          </p:cNvSpPr>
          <p:nvPr>
            <p:ph type="body" idx="1"/>
          </p:nvPr>
        </p:nvSpPr>
        <p:spPr>
          <a:xfrm>
            <a:off x="974725" y="4560888"/>
            <a:ext cx="5365750" cy="4319587"/>
          </a:xfrm>
          <a:ln>
            <a:headEnd/>
            <a:tailEnd/>
          </a:ln>
        </p:spPr>
        <p:txBody>
          <a:bodyPr/>
          <a:lstStyle/>
          <a:p>
            <a:r>
              <a:rPr lang="en-US"/>
              <a:t>Bank loan classification. The indicator attributes affect the outcome in some fashion. The data mining software estimates the strength of each attribute on a set of test data. The resulting model can be applied to future data to predict the potential success or failure of new loans.</a:t>
            </a: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872DFCC3-C8DE-4E9C-BB8D-C8296DCD419E}" type="slidenum">
              <a:rPr lang="en-US"/>
              <a:pPr/>
              <a:t>37</a:t>
            </a:fld>
            <a:endParaRPr lang="en-US"/>
          </a:p>
        </p:txBody>
      </p:sp>
      <p:sp>
        <p:nvSpPr>
          <p:cNvPr id="1150978" name="Rectangle 2"/>
          <p:cNvSpPr>
            <a:spLocks noGrp="1" noRot="1" noChangeAspect="1" noChangeArrowheads="1" noTextEdit="1"/>
          </p:cNvSpPr>
          <p:nvPr>
            <p:ph type="sldImg"/>
          </p:nvPr>
        </p:nvSpPr>
        <p:spPr>
          <a:xfrm>
            <a:off x="1266825" y="727075"/>
            <a:ext cx="4781550" cy="3586163"/>
          </a:xfrm>
          <a:ln/>
        </p:spPr>
      </p:sp>
      <p:sp>
        <p:nvSpPr>
          <p:cNvPr id="115097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F781041A-A629-423B-8B3B-1596D085380B}" type="slidenum">
              <a:rPr lang="en-US"/>
              <a:pPr/>
              <a:t>38</a:t>
            </a:fld>
            <a:endParaRPr lang="en-US"/>
          </a:p>
        </p:txBody>
      </p:sp>
      <p:sp>
        <p:nvSpPr>
          <p:cNvPr id="1153026" name="Rectangle 2"/>
          <p:cNvSpPr>
            <a:spLocks noGrp="1" noRot="1" noChangeAspect="1" noChangeArrowheads="1" noTextEdit="1"/>
          </p:cNvSpPr>
          <p:nvPr>
            <p:ph type="sldImg"/>
          </p:nvPr>
        </p:nvSpPr>
        <p:spPr>
          <a:xfrm>
            <a:off x="1266825" y="727075"/>
            <a:ext cx="4781550" cy="3586163"/>
          </a:xfrm>
          <a:ln/>
        </p:spPr>
      </p:sp>
      <p:sp>
        <p:nvSpPr>
          <p:cNvPr id="1153027"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DC5B2F7E-9909-41EB-B82A-2EA934D80C23}" type="slidenum">
              <a:rPr lang="en-US"/>
              <a:pPr/>
              <a:t>39</a:t>
            </a:fld>
            <a:endParaRPr lang="en-US"/>
          </a:p>
        </p:txBody>
      </p:sp>
      <p:sp>
        <p:nvSpPr>
          <p:cNvPr id="1155074" name="Rectangle 2"/>
          <p:cNvSpPr>
            <a:spLocks noGrp="1" noRot="1" noChangeAspect="1" noChangeArrowheads="1" noTextEdit="1"/>
          </p:cNvSpPr>
          <p:nvPr>
            <p:ph type="sldImg"/>
          </p:nvPr>
        </p:nvSpPr>
        <p:spPr>
          <a:xfrm>
            <a:off x="1266825" y="727075"/>
            <a:ext cx="4781550" cy="3586163"/>
          </a:xfrm>
          <a:ln/>
        </p:spPr>
      </p:sp>
      <p:sp>
        <p:nvSpPr>
          <p:cNvPr id="1155075" name="Rectangle 3"/>
          <p:cNvSpPr>
            <a:spLocks noGrp="1" noChangeArrowheads="1"/>
          </p:cNvSpPr>
          <p:nvPr>
            <p:ph type="body" idx="1"/>
          </p:nvPr>
        </p:nvSpPr>
        <p:spPr>
          <a:xfrm>
            <a:off x="974725" y="4560888"/>
            <a:ext cx="5365750" cy="4319587"/>
          </a:xfrm>
          <a:ln>
            <a:headEnd/>
            <a:tailEnd/>
          </a:ln>
        </p:spPr>
        <p:txBody>
          <a:bodyPr/>
          <a:lstStyle/>
          <a:p>
            <a:r>
              <a:rPr lang="en-US" dirty="0"/>
              <a:t>Evaluating a market basket association. Support is the percentage of both items being purchased in one transaction. Confidence is the probability of purchasing beer (</a:t>
            </a:r>
            <a:r>
              <a:rPr lang="en-US" i="1" dirty="0"/>
              <a:t>B</a:t>
            </a:r>
            <a:r>
              <a:rPr lang="en-US" dirty="0"/>
              <a:t>) given that diapers (</a:t>
            </a:r>
            <a:r>
              <a:rPr lang="en-US" i="1" dirty="0"/>
              <a:t>D</a:t>
            </a:r>
            <a:r>
              <a:rPr lang="en-US" dirty="0"/>
              <a:t>) are purchased. Lift is the contribution of the effect to sales and should be greater than 1.</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AD665DD9-38E3-40C2-8732-C2557CE6AD4B}" type="slidenum">
              <a:rPr lang="en-US"/>
              <a:pPr/>
              <a:t>4</a:t>
            </a:fld>
            <a:endParaRPr lang="en-US"/>
          </a:p>
        </p:txBody>
      </p:sp>
      <p:sp>
        <p:nvSpPr>
          <p:cNvPr id="1060866" name="Rectangle 2"/>
          <p:cNvSpPr>
            <a:spLocks noGrp="1" noRot="1" noChangeAspect="1" noChangeArrowheads="1" noTextEdit="1"/>
          </p:cNvSpPr>
          <p:nvPr>
            <p:ph type="sldImg"/>
          </p:nvPr>
        </p:nvSpPr>
        <p:spPr>
          <a:xfrm>
            <a:off x="1266825" y="727075"/>
            <a:ext cx="4781550" cy="3586163"/>
          </a:xfrm>
          <a:ln/>
        </p:spPr>
      </p:sp>
      <p:sp>
        <p:nvSpPr>
          <p:cNvPr id="1060867" name="Rectangle 3"/>
          <p:cNvSpPr>
            <a:spLocks noGrp="1" noChangeArrowheads="1"/>
          </p:cNvSpPr>
          <p:nvPr>
            <p:ph type="body" idx="1"/>
          </p:nvPr>
        </p:nvSpPr>
        <p:spPr>
          <a:xfrm>
            <a:off x="974725" y="4560888"/>
            <a:ext cx="5365750" cy="4319587"/>
          </a:xfrm>
          <a:ln>
            <a:headEnd/>
            <a:tailEnd/>
          </a:ln>
        </p:spPr>
        <p:txBody>
          <a:bodyPr/>
          <a:lstStyle/>
          <a:p>
            <a:r>
              <a:rPr lang="en-US"/>
              <a:t>Find an item in a sequential table. Even if you know the primary key value, the system has to start at the first row and continue until it finds the desired match. On average, with N total rows, it takes N/2 row retrievals to find a particular item. </a:t>
            </a:r>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B94CC9FB-0306-4791-8576-2F7BC3F3E82A}" type="slidenum">
              <a:rPr lang="en-US"/>
              <a:pPr/>
              <a:t>40</a:t>
            </a:fld>
            <a:endParaRPr lang="en-US"/>
          </a:p>
        </p:txBody>
      </p:sp>
      <p:sp>
        <p:nvSpPr>
          <p:cNvPr id="1157122" name="Rectangle 2"/>
          <p:cNvSpPr>
            <a:spLocks noGrp="1" noRot="1" noChangeAspect="1" noChangeArrowheads="1" noTextEdit="1"/>
          </p:cNvSpPr>
          <p:nvPr>
            <p:ph type="sldImg"/>
          </p:nvPr>
        </p:nvSpPr>
        <p:spPr>
          <a:xfrm>
            <a:off x="1266825" y="727075"/>
            <a:ext cx="4781550" cy="3586163"/>
          </a:xfrm>
          <a:ln/>
        </p:spPr>
      </p:sp>
      <p:sp>
        <p:nvSpPr>
          <p:cNvPr id="1157123" name="Rectangle 3"/>
          <p:cNvSpPr>
            <a:spLocks noGrp="1" noChangeArrowheads="1"/>
          </p:cNvSpPr>
          <p:nvPr>
            <p:ph type="body" idx="1"/>
          </p:nvPr>
        </p:nvSpPr>
        <p:spPr>
          <a:xfrm>
            <a:off x="974725" y="4560888"/>
            <a:ext cx="5365750" cy="4319587"/>
          </a:xfrm>
          <a:ln>
            <a:headEnd/>
            <a:tailEnd/>
          </a:ln>
        </p:spPr>
        <p:txBody>
          <a:bodyPr/>
          <a:lstStyle/>
          <a:p>
            <a:r>
              <a:rPr lang="en-US"/>
              <a:t>Balanced frequencies. Items that are rarely purchased will lead to false rules. The solution is to define the items so that they balance. In this case, combine nails into a hardware category and split lumber into smaller categories.</a:t>
            </a: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E3533CF5-DDEC-481F-9E75-3A6C58F692A8}" type="slidenum">
              <a:rPr lang="en-US"/>
              <a:pPr/>
              <a:t>41</a:t>
            </a:fld>
            <a:endParaRPr lang="en-US"/>
          </a:p>
        </p:txBody>
      </p:sp>
      <p:sp>
        <p:nvSpPr>
          <p:cNvPr id="1159170" name="Rectangle 2"/>
          <p:cNvSpPr>
            <a:spLocks noGrp="1" noRot="1" noChangeAspect="1" noChangeArrowheads="1" noTextEdit="1"/>
          </p:cNvSpPr>
          <p:nvPr>
            <p:ph type="sldImg"/>
          </p:nvPr>
        </p:nvSpPr>
        <p:spPr>
          <a:xfrm>
            <a:off x="1266825" y="727075"/>
            <a:ext cx="4781550" cy="3586163"/>
          </a:xfrm>
          <a:ln/>
        </p:spPr>
      </p:sp>
      <p:sp>
        <p:nvSpPr>
          <p:cNvPr id="1159171" name="Rectangle 3"/>
          <p:cNvSpPr>
            <a:spLocks noGrp="1" noChangeArrowheads="1"/>
          </p:cNvSpPr>
          <p:nvPr>
            <p:ph type="body" idx="1"/>
          </p:nvPr>
        </p:nvSpPr>
        <p:spPr>
          <a:xfrm>
            <a:off x="974725" y="4560888"/>
            <a:ext cx="5365750" cy="4319587"/>
          </a:xfrm>
          <a:ln>
            <a:headEnd/>
            <a:tailEnd/>
          </a:ln>
        </p:spPr>
        <p:txBody>
          <a:bodyPr/>
          <a:lstStyle/>
          <a:p>
            <a:r>
              <a:rPr lang="en-US"/>
              <a:t>Cluster analysis. The goal is to find data points that are grouped close to each other and farther from other groups. Larger datasets with multiple dimensions are difficult and time-consuming to evaluate.</a:t>
            </a:r>
          </a:p>
        </p:txBody>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7C045FB2-0419-425C-9DE8-9D82A619889E}" type="slidenum">
              <a:rPr lang="en-US"/>
              <a:pPr/>
              <a:t>42</a:t>
            </a:fld>
            <a:endParaRPr lang="en-US"/>
          </a:p>
        </p:txBody>
      </p:sp>
      <p:sp>
        <p:nvSpPr>
          <p:cNvPr id="1161218" name="Rectangle 2"/>
          <p:cNvSpPr>
            <a:spLocks noGrp="1" noRot="1" noChangeAspect="1" noChangeArrowheads="1" noTextEdit="1"/>
          </p:cNvSpPr>
          <p:nvPr>
            <p:ph type="sldImg"/>
          </p:nvPr>
        </p:nvSpPr>
        <p:spPr>
          <a:xfrm>
            <a:off x="1266825" y="727075"/>
            <a:ext cx="4781550" cy="3586163"/>
          </a:xfrm>
          <a:ln/>
        </p:spPr>
      </p:sp>
      <p:sp>
        <p:nvSpPr>
          <p:cNvPr id="1161219" name="Rectangle 3"/>
          <p:cNvSpPr>
            <a:spLocks noGrp="1" noChangeArrowheads="1"/>
          </p:cNvSpPr>
          <p:nvPr>
            <p:ph type="body" idx="1"/>
          </p:nvPr>
        </p:nvSpPr>
        <p:spPr>
          <a:xfrm>
            <a:off x="974725" y="4560888"/>
            <a:ext cx="5365750" cy="4319587"/>
          </a:xfrm>
          <a:ln>
            <a:headEnd/>
            <a:tailEnd/>
          </a:ln>
        </p:spPr>
        <p:txBody>
          <a:bodyPr/>
          <a:lstStyle/>
          <a:p>
            <a:r>
              <a:rPr lang="en-US"/>
              <a:t>Geographic analysis. This basic map shows sales by state. As shown by the key, darker colors represent larger sales. Additional data, such as income, could be shown as overlays or compared in charts.</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02BEC62-A831-42BD-82A8-C0BC72E764D0}" type="slidenum">
              <a:rPr lang="en-US"/>
              <a:pPr/>
              <a:t>43</a:t>
            </a:fld>
            <a:endParaRPr lang="en-US"/>
          </a:p>
        </p:txBody>
      </p:sp>
      <p:sp>
        <p:nvSpPr>
          <p:cNvPr id="743426" name="Rectangle 2"/>
          <p:cNvSpPr>
            <a:spLocks noGrp="1" noRot="1" noChangeAspect="1" noChangeArrowheads="1" noTextEdit="1"/>
          </p:cNvSpPr>
          <p:nvPr>
            <p:ph type="sldImg"/>
          </p:nvPr>
        </p:nvSpPr>
        <p:spPr>
          <a:ln/>
        </p:spPr>
      </p:sp>
      <p:sp>
        <p:nvSpPr>
          <p:cNvPr id="743427" name="Rectangle 3"/>
          <p:cNvSpPr>
            <a:spLocks noGrp="1" noChangeArrowheads="1"/>
          </p:cNvSpPr>
          <p:nvPr>
            <p:ph type="body" idx="1"/>
          </p:nvPr>
        </p:nvSpPr>
        <p:spPr>
          <a:ln>
            <a:headEnd/>
            <a:tailEnd/>
          </a:ln>
        </p:spPr>
        <p:txBody>
          <a:bodyPr/>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17EA1FC0-E14E-46E7-8ABC-BB76C65E025A}" type="slidenum">
              <a:rPr lang="en-US"/>
              <a:pPr/>
              <a:t>5</a:t>
            </a:fld>
            <a:endParaRPr lang="en-US"/>
          </a:p>
        </p:txBody>
      </p:sp>
      <p:sp>
        <p:nvSpPr>
          <p:cNvPr id="1062914" name="Rectangle 2"/>
          <p:cNvSpPr>
            <a:spLocks noGrp="1" noRot="1" noChangeAspect="1" noChangeArrowheads="1" noTextEdit="1"/>
          </p:cNvSpPr>
          <p:nvPr>
            <p:ph type="sldImg"/>
          </p:nvPr>
        </p:nvSpPr>
        <p:spPr>
          <a:xfrm>
            <a:off x="1266825" y="727075"/>
            <a:ext cx="4781550" cy="3586163"/>
          </a:xfrm>
          <a:ln/>
        </p:spPr>
      </p:sp>
      <p:sp>
        <p:nvSpPr>
          <p:cNvPr id="1062915" name="Rectangle 3"/>
          <p:cNvSpPr>
            <a:spLocks noGrp="1" noChangeArrowheads="1"/>
          </p:cNvSpPr>
          <p:nvPr>
            <p:ph type="body" idx="1"/>
          </p:nvPr>
        </p:nvSpPr>
        <p:spPr>
          <a:xfrm>
            <a:off x="974725" y="4560888"/>
            <a:ext cx="5365750" cy="4319587"/>
          </a:xfrm>
          <a:ln>
            <a:headEnd/>
            <a:tailEnd/>
          </a:ln>
        </p:spPr>
        <p:txBody>
          <a:bodyPr/>
          <a:lstStyle/>
          <a:p>
            <a:r>
              <a:rPr lang="en-US"/>
              <a:t>Binary search. To find the entry for Jones, divide the list in half. Jones falls below that value (Goetz), so divide the second part in half again. Jones falls above Kalida. Continue dividing the remaining sections in half until you find the matching row.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54BBA526-B03F-48E1-98F5-19CC699F8C86}" type="slidenum">
              <a:rPr lang="en-US"/>
              <a:pPr/>
              <a:t>6</a:t>
            </a:fld>
            <a:endParaRPr lang="en-US"/>
          </a:p>
        </p:txBody>
      </p:sp>
      <p:sp>
        <p:nvSpPr>
          <p:cNvPr id="1064962" name="Rectangle 2"/>
          <p:cNvSpPr>
            <a:spLocks noGrp="1" noRot="1" noChangeAspect="1" noChangeArrowheads="1" noTextEdit="1"/>
          </p:cNvSpPr>
          <p:nvPr>
            <p:ph type="sldImg"/>
          </p:nvPr>
        </p:nvSpPr>
        <p:spPr>
          <a:xfrm>
            <a:off x="1266825" y="727075"/>
            <a:ext cx="4781550" cy="3586163"/>
          </a:xfrm>
          <a:ln/>
        </p:spPr>
      </p:sp>
      <p:sp>
        <p:nvSpPr>
          <p:cNvPr id="1064963"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4A5752A6-76F8-4281-9971-83503E03E82B}" type="slidenum">
              <a:rPr lang="en-US"/>
              <a:pPr/>
              <a:t>7</a:t>
            </a:fld>
            <a:endParaRPr lang="en-US"/>
          </a:p>
        </p:txBody>
      </p:sp>
      <p:sp>
        <p:nvSpPr>
          <p:cNvPr id="1067010" name="Rectangle 2"/>
          <p:cNvSpPr>
            <a:spLocks noGrp="1" noRot="1" noChangeAspect="1" noChangeArrowheads="1" noTextEdit="1"/>
          </p:cNvSpPr>
          <p:nvPr>
            <p:ph type="sldImg"/>
          </p:nvPr>
        </p:nvSpPr>
        <p:spPr>
          <a:xfrm>
            <a:off x="1266825" y="727075"/>
            <a:ext cx="4781550" cy="3586163"/>
          </a:xfrm>
          <a:ln/>
        </p:spPr>
      </p:sp>
      <p:sp>
        <p:nvSpPr>
          <p:cNvPr id="1067011"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C4E8596-69E7-405D-91B4-7A95CABCE51F}" type="slidenum">
              <a:rPr lang="en-US"/>
              <a:pPr/>
              <a:t>8</a:t>
            </a:fld>
            <a:endParaRPr lang="en-US"/>
          </a:p>
        </p:txBody>
      </p:sp>
      <p:sp>
        <p:nvSpPr>
          <p:cNvPr id="1069058" name="Rectangle 2"/>
          <p:cNvSpPr>
            <a:spLocks noGrp="1" noRot="1" noChangeAspect="1" noChangeArrowheads="1" noTextEdit="1"/>
          </p:cNvSpPr>
          <p:nvPr>
            <p:ph type="sldImg"/>
          </p:nvPr>
        </p:nvSpPr>
        <p:spPr>
          <a:xfrm>
            <a:off x="1266825" y="727075"/>
            <a:ext cx="4781550" cy="3586163"/>
          </a:xfrm>
          <a:ln/>
        </p:spPr>
      </p:sp>
      <p:sp>
        <p:nvSpPr>
          <p:cNvPr id="1069059" name="Rectangle 3"/>
          <p:cNvSpPr>
            <a:spLocks noGrp="1" noChangeArrowheads="1"/>
          </p:cNvSpPr>
          <p:nvPr>
            <p:ph type="body" idx="1"/>
          </p:nvPr>
        </p:nvSpPr>
        <p:spPr>
          <a:xfrm>
            <a:off x="974725" y="4560888"/>
            <a:ext cx="5365750" cy="4319587"/>
          </a:xfrm>
          <a:ln>
            <a:headEnd/>
            <a:tailEnd/>
          </a:ln>
        </p:spPr>
        <p:txBody>
          <a:bodyPr/>
          <a:lstStyle/>
          <a:p>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Grp="1" noChangeArrowheads="1"/>
          </p:cNvSpPr>
          <p:nvPr>
            <p:ph type="ftr" sz="quarter" idx="4"/>
          </p:nvPr>
        </p:nvSpPr>
        <p:spPr>
          <a:ln/>
        </p:spPr>
        <p:txBody>
          <a:bodyPr/>
          <a:lstStyle/>
          <a:p>
            <a:r>
              <a:rPr lang="en-US"/>
              <a:t>Copyright © 2004 M. E. Kabay. All rights reserved.                                                                  Page </a:t>
            </a:r>
            <a:fld id="{6A97EF47-30DC-4D2F-993B-DAA18B1533D4}" type="slidenum">
              <a:rPr lang="en-US"/>
              <a:pPr/>
              <a:t>9</a:t>
            </a:fld>
            <a:endParaRPr lang="en-US"/>
          </a:p>
        </p:txBody>
      </p:sp>
      <p:sp>
        <p:nvSpPr>
          <p:cNvPr id="1071106" name="Rectangle 2"/>
          <p:cNvSpPr>
            <a:spLocks noGrp="1" noRot="1" noChangeAspect="1" noChangeArrowheads="1" noTextEdit="1"/>
          </p:cNvSpPr>
          <p:nvPr>
            <p:ph type="sldImg"/>
          </p:nvPr>
        </p:nvSpPr>
        <p:spPr>
          <a:xfrm>
            <a:off x="1266825" y="727075"/>
            <a:ext cx="4781550" cy="3586163"/>
          </a:xfrm>
          <a:ln/>
        </p:spPr>
      </p:sp>
      <p:sp>
        <p:nvSpPr>
          <p:cNvPr id="1071107" name="Rectangle 3"/>
          <p:cNvSpPr>
            <a:spLocks noGrp="1" noChangeArrowheads="1"/>
          </p:cNvSpPr>
          <p:nvPr>
            <p:ph type="body" idx="1"/>
          </p:nvPr>
        </p:nvSpPr>
        <p:spPr>
          <a:xfrm>
            <a:off x="974725" y="4560888"/>
            <a:ext cx="5365750" cy="4319587"/>
          </a:xfrm>
          <a:ln>
            <a:headEnd/>
            <a:tailEnd/>
          </a:ln>
        </p:spPr>
        <p:txBody>
          <a:bodyPr/>
          <a:lstStyle/>
          <a:p>
            <a:r>
              <a:rPr lang="en-US"/>
              <a:t>Pointers and indexes. Each piece of data is stored in a location with a specific address. An index consists of the column value to be searched along with the pointer to the rest of the row. Multiple indexes can be assigned to a table and quickly searched.</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152400"/>
            <a:ext cx="1790700" cy="6172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90600" y="152400"/>
            <a:ext cx="5219700" cy="6172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62800" cy="1143000"/>
          </a:xfrm>
        </p:spPr>
        <p:txBody>
          <a:bodyPr/>
          <a:lstStyle/>
          <a:p>
            <a:r>
              <a:rPr lang="en-US"/>
              <a:t>Click to edit Master title style</a:t>
            </a:r>
          </a:p>
        </p:txBody>
      </p:sp>
      <p:sp>
        <p:nvSpPr>
          <p:cNvPr id="3" name="Text Placeholder 2"/>
          <p:cNvSpPr>
            <a:spLocks noGrp="1"/>
          </p:cNvSpPr>
          <p:nvPr>
            <p:ph type="body" sz="half" idx="1"/>
          </p:nvPr>
        </p:nvSpPr>
        <p:spPr>
          <a:xfrm>
            <a:off x="990600" y="1676400"/>
            <a:ext cx="3505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7162800" cy="1143000"/>
          </a:xfrm>
        </p:spPr>
        <p:txBody>
          <a:bodyPr/>
          <a:lstStyle/>
          <a:p>
            <a:r>
              <a:rPr lang="en-US"/>
              <a:t>Click to edit Master title style</a:t>
            </a:r>
          </a:p>
        </p:txBody>
      </p:sp>
      <p:sp>
        <p:nvSpPr>
          <p:cNvPr id="3" name="Table Placeholder 2"/>
          <p:cNvSpPr>
            <a:spLocks noGrp="1"/>
          </p:cNvSpPr>
          <p:nvPr>
            <p:ph type="tbl" idx="1"/>
          </p:nvPr>
        </p:nvSpPr>
        <p:spPr>
          <a:xfrm>
            <a:off x="990600" y="1676400"/>
            <a:ext cx="7162800" cy="4648200"/>
          </a:xfrm>
        </p:spPr>
        <p:txBody>
          <a:bodyPr/>
          <a:lstStyle/>
          <a:p>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906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76400"/>
            <a:ext cx="3505200" cy="4648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AFD00"/>
        </a:solidFill>
        <a:effectLst/>
      </p:bgPr>
    </p:bg>
    <p:spTree>
      <p:nvGrpSpPr>
        <p:cNvPr id="1" name=""/>
        <p:cNvGrpSpPr/>
        <p:nvPr/>
      </p:nvGrpSpPr>
      <p:grpSpPr>
        <a:xfrm>
          <a:off x="0" y="0"/>
          <a:ext cx="0" cy="0"/>
          <a:chOff x="0" y="0"/>
          <a:chExt cx="0" cy="0"/>
        </a:xfrm>
      </p:grpSpPr>
      <p:sp>
        <p:nvSpPr>
          <p:cNvPr id="889858" name="Rectangle 2"/>
          <p:cNvSpPr>
            <a:spLocks noGrp="1" noChangeArrowheads="1"/>
          </p:cNvSpPr>
          <p:nvPr>
            <p:ph type="title"/>
          </p:nvPr>
        </p:nvSpPr>
        <p:spPr bwMode="auto">
          <a:xfrm>
            <a:off x="990600" y="152400"/>
            <a:ext cx="7162800" cy="1143000"/>
          </a:xfrm>
          <a:prstGeom prst="rect">
            <a:avLst/>
          </a:prstGeom>
          <a:noFill/>
          <a:ln w="12700">
            <a:noFill/>
            <a:miter lim="800000"/>
            <a:headEnd/>
            <a:tailEnd/>
          </a:ln>
          <a:effectLst/>
        </p:spPr>
        <p:txBody>
          <a:bodyPr vert="horz" wrap="square" lIns="90488" tIns="44450" rIns="90488" bIns="44450" numCol="1" anchor="ctr" anchorCtr="0" compatLnSpc="1">
            <a:prstTxWarp prst="textNoShape">
              <a:avLst/>
            </a:prstTxWarp>
          </a:bodyPr>
          <a:lstStyle/>
          <a:p>
            <a:pPr lvl="0"/>
            <a:r>
              <a:rPr lang="en-US"/>
              <a:t>SLIDE TITLE</a:t>
            </a:r>
          </a:p>
        </p:txBody>
      </p:sp>
      <p:sp>
        <p:nvSpPr>
          <p:cNvPr id="889859" name="Rectangle 3"/>
          <p:cNvSpPr>
            <a:spLocks noGrp="1" noChangeArrowheads="1"/>
          </p:cNvSpPr>
          <p:nvPr>
            <p:ph type="body" idx="1"/>
          </p:nvPr>
        </p:nvSpPr>
        <p:spPr bwMode="auto">
          <a:xfrm>
            <a:off x="990600" y="1676400"/>
            <a:ext cx="7162800" cy="4648200"/>
          </a:xfrm>
          <a:prstGeom prst="rect">
            <a:avLst/>
          </a:prstGeom>
          <a:noFill/>
          <a:ln w="12700">
            <a:noFill/>
            <a:miter lim="800000"/>
            <a:headEnd/>
            <a:tailEnd/>
          </a:ln>
          <a:effectLst/>
        </p:spPr>
        <p:txBody>
          <a:bodyPr vert="horz" wrap="square" lIns="90488" tIns="44450" rIns="90488" bIns="44450" numCol="1" anchor="t" anchorCtr="0" compatLnSpc="1">
            <a:prstTxWarp prst="textNoShape">
              <a:avLst/>
            </a:prstTxWarp>
          </a:bodyPr>
          <a:lstStyle/>
          <a:p>
            <a:pPr lvl="0"/>
            <a:r>
              <a:rPr lang="en-US"/>
              <a:t>Body Text</a:t>
            </a:r>
          </a:p>
          <a:p>
            <a:pPr lvl="1"/>
            <a:r>
              <a:rPr lang="en-US"/>
              <a:t>Second Level</a:t>
            </a:r>
          </a:p>
          <a:p>
            <a:pPr lvl="2"/>
            <a:r>
              <a:rPr lang="en-US"/>
              <a:t>Third Level</a:t>
            </a:r>
          </a:p>
          <a:p>
            <a:pPr lvl="3"/>
            <a:r>
              <a:rPr lang="en-US"/>
              <a:t>Fourth Level</a:t>
            </a:r>
          </a:p>
          <a:p>
            <a:pPr lvl="4"/>
            <a:r>
              <a:rPr lang="en-US"/>
              <a:t>Fifth Level</a:t>
            </a:r>
          </a:p>
        </p:txBody>
      </p:sp>
      <p:sp>
        <p:nvSpPr>
          <p:cNvPr id="889860" name="Rectangle 4"/>
          <p:cNvSpPr>
            <a:spLocks noChangeArrowheads="1"/>
          </p:cNvSpPr>
          <p:nvPr/>
        </p:nvSpPr>
        <p:spPr bwMode="auto">
          <a:xfrm>
            <a:off x="0" y="6494463"/>
            <a:ext cx="464872" cy="366767"/>
          </a:xfrm>
          <a:prstGeom prst="rect">
            <a:avLst/>
          </a:prstGeom>
          <a:noFill/>
          <a:ln w="12700">
            <a:noFill/>
            <a:miter lim="800000"/>
            <a:headEnd/>
            <a:tailEnd/>
          </a:ln>
          <a:effectLst/>
        </p:spPr>
        <p:txBody>
          <a:bodyPr wrap="none" lIns="90488" tIns="44450" rIns="90488" bIns="44450">
            <a:spAutoFit/>
          </a:bodyPr>
          <a:lstStyle/>
          <a:p>
            <a:pPr algn="l"/>
            <a:fld id="{0C11CABA-BE96-4A14-8399-0E2F6F3EBA27}" type="slidenum">
              <a:rPr lang="en-US" sz="1800" smtClean="0"/>
              <a:pPr algn="l"/>
              <a:t>‹#›</a:t>
            </a:fld>
            <a:endParaRPr lang="en-US" sz="1800" dirty="0"/>
          </a:p>
        </p:txBody>
      </p:sp>
      <p:sp>
        <p:nvSpPr>
          <p:cNvPr id="889861" name="Text Box 5"/>
          <p:cNvSpPr txBox="1">
            <a:spLocks noChangeArrowheads="1"/>
          </p:cNvSpPr>
          <p:nvPr/>
        </p:nvSpPr>
        <p:spPr bwMode="auto">
          <a:xfrm>
            <a:off x="8839200" y="152400"/>
            <a:ext cx="184150" cy="457200"/>
          </a:xfrm>
          <a:prstGeom prst="rect">
            <a:avLst/>
          </a:prstGeom>
          <a:noFill/>
          <a:ln w="12700">
            <a:noFill/>
            <a:miter lim="800000"/>
            <a:headEnd type="none" w="sm" len="sm"/>
            <a:tailEnd type="none" w="sm" len="sm"/>
          </a:ln>
          <a:effectLst/>
        </p:spPr>
        <p:txBody>
          <a:bodyPr wrap="none">
            <a:spAutoFit/>
          </a:bodyPr>
          <a:lstStyle/>
          <a:p>
            <a:pPr algn="l"/>
            <a:endParaRPr lang="en-US" sz="2400" b="0">
              <a:latin typeface="Times New Roman" charset="0"/>
            </a:endParaRPr>
          </a:p>
        </p:txBody>
      </p:sp>
      <p:sp>
        <p:nvSpPr>
          <p:cNvPr id="889863" name="Text Box 7"/>
          <p:cNvSpPr txBox="1">
            <a:spLocks noChangeArrowheads="1"/>
          </p:cNvSpPr>
          <p:nvPr/>
        </p:nvSpPr>
        <p:spPr bwMode="auto">
          <a:xfrm>
            <a:off x="2667000" y="6629400"/>
            <a:ext cx="3861955" cy="215444"/>
          </a:xfrm>
          <a:prstGeom prst="rect">
            <a:avLst/>
          </a:prstGeom>
          <a:noFill/>
          <a:ln w="12700">
            <a:noFill/>
            <a:miter lim="800000"/>
            <a:headEnd type="none" w="sm" len="sm"/>
            <a:tailEnd type="none" w="sm" len="sm"/>
          </a:ln>
          <a:effectLst/>
        </p:spPr>
        <p:txBody>
          <a:bodyPr wrap="none">
            <a:spAutoFit/>
          </a:bodyPr>
          <a:lstStyle/>
          <a:p>
            <a:pPr algn="l"/>
            <a:r>
              <a:rPr lang="en-US" sz="800" b="0" i="1" dirty="0"/>
              <a:t>Copyright © 2010 Jerry Post with additions by M. E. Kabay.  All rights reserved.</a:t>
            </a:r>
          </a:p>
        </p:txBody>
      </p:sp>
      <p:pic>
        <p:nvPicPr>
          <p:cNvPr id="889866" name="Picture 10" descr="NWU_2c_stacked_logo"/>
          <p:cNvPicPr>
            <a:picLocks noChangeAspect="1" noChangeArrowheads="1"/>
          </p:cNvPicPr>
          <p:nvPr/>
        </p:nvPicPr>
        <p:blipFill>
          <a:blip r:embed="rId15" cstate="print"/>
          <a:srcRect/>
          <a:stretch>
            <a:fillRect/>
          </a:stretch>
        </p:blipFill>
        <p:spPr bwMode="auto">
          <a:xfrm>
            <a:off x="7696200" y="0"/>
            <a:ext cx="1447800" cy="1265238"/>
          </a:xfrm>
          <a:prstGeom prst="rect">
            <a:avLst/>
          </a:prstGeom>
          <a:noFill/>
        </p:spPr>
      </p:pic>
    </p:spTree>
  </p:cSld>
  <p:clrMap bg1="lt1" tx1="dk1" bg2="lt2" tx2="dk2" accent1="accent1" accent2="accent2" accent3="accent3" accent4="accent4" accent5="accent5" accent6="accent6" hlink="hlink" folHlink="folHlink"/>
  <p:sldLayoutIdLst>
    <p:sldLayoutId id="2147483652" r:id="rId1"/>
    <p:sldLayoutId id="2147483653" r:id="rId2"/>
    <p:sldLayoutId id="2147483654" r:id="rId3"/>
    <p:sldLayoutId id="2147483655" r:id="rId4"/>
    <p:sldLayoutId id="2147483656" r:id="rId5"/>
    <p:sldLayoutId id="2147483657" r:id="rId6"/>
    <p:sldLayoutId id="2147483658" r:id="rId7"/>
    <p:sldLayoutId id="2147483659" r:id="rId8"/>
    <p:sldLayoutId id="2147483660" r:id="rId9"/>
    <p:sldLayoutId id="2147483661" r:id="rId10"/>
    <p:sldLayoutId id="2147483662" r:id="rId11"/>
    <p:sldLayoutId id="2147483663" r:id="rId12"/>
    <p:sldLayoutId id="2147483664" r:id="rId13"/>
  </p:sldLayoutIdLst>
  <p:txStyles>
    <p:titleStyle>
      <a:lvl1pPr algn="l" defTabSz="917575" rtl="0" eaLnBrk="0" fontAlgn="base" hangingPunct="0">
        <a:lnSpc>
          <a:spcPct val="90000"/>
        </a:lnSpc>
        <a:spcBef>
          <a:spcPct val="0"/>
        </a:spcBef>
        <a:spcAft>
          <a:spcPct val="0"/>
        </a:spcAft>
        <a:defRPr sz="3600" b="1">
          <a:solidFill>
            <a:srgbClr val="800000"/>
          </a:solidFill>
          <a:latin typeface="+mj-lt"/>
          <a:ea typeface="+mj-ea"/>
          <a:cs typeface="+mj-cs"/>
        </a:defRPr>
      </a:lvl1pPr>
      <a:lvl2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2pPr>
      <a:lvl3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3pPr>
      <a:lvl4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4pPr>
      <a:lvl5pPr algn="l" defTabSz="917575" rtl="0" eaLnBrk="0" fontAlgn="base" hangingPunct="0">
        <a:lnSpc>
          <a:spcPct val="90000"/>
        </a:lnSpc>
        <a:spcBef>
          <a:spcPct val="0"/>
        </a:spcBef>
        <a:spcAft>
          <a:spcPct val="0"/>
        </a:spcAft>
        <a:defRPr sz="3600" b="1">
          <a:solidFill>
            <a:srgbClr val="800000"/>
          </a:solidFill>
          <a:latin typeface="Bookman Old Style" pitchFamily="18" charset="0"/>
        </a:defRPr>
      </a:lvl5pPr>
      <a:lvl6pPr marL="4572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6pPr>
      <a:lvl7pPr marL="9144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7pPr>
      <a:lvl8pPr marL="13716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8pPr>
      <a:lvl9pPr marL="1828800" algn="l" defTabSz="917575" rtl="0" eaLnBrk="0" fontAlgn="base" hangingPunct="0">
        <a:lnSpc>
          <a:spcPct val="90000"/>
        </a:lnSpc>
        <a:spcBef>
          <a:spcPct val="0"/>
        </a:spcBef>
        <a:spcAft>
          <a:spcPct val="0"/>
        </a:spcAft>
        <a:defRPr sz="3600" b="1">
          <a:solidFill>
            <a:srgbClr val="800000"/>
          </a:solidFill>
          <a:latin typeface="Bookman Old Style" pitchFamily="18" charset="0"/>
        </a:defRPr>
      </a:lvl9pPr>
    </p:titleStyle>
    <p:bodyStyle>
      <a:lvl1pPr marL="285750" indent="-285750" algn="l" rtl="0" eaLnBrk="0" fontAlgn="base" hangingPunct="0">
        <a:lnSpc>
          <a:spcPct val="90000"/>
        </a:lnSpc>
        <a:spcBef>
          <a:spcPct val="30000"/>
        </a:spcBef>
        <a:spcAft>
          <a:spcPct val="0"/>
        </a:spcAft>
        <a:buClr>
          <a:schemeClr val="tx1"/>
        </a:buClr>
        <a:buFont typeface="Wingdings" pitchFamily="2" charset="2"/>
        <a:buChar char="Ø"/>
        <a:defRPr sz="2400" b="1">
          <a:solidFill>
            <a:schemeClr val="tx1"/>
          </a:solidFill>
          <a:latin typeface="+mn-lt"/>
          <a:ea typeface="+mn-ea"/>
          <a:cs typeface="+mn-cs"/>
        </a:defRPr>
      </a:lvl1pPr>
      <a:lvl2pPr marL="685800" indent="-228600" algn="l" rtl="0" eaLnBrk="0" fontAlgn="base" hangingPunct="0">
        <a:lnSpc>
          <a:spcPct val="90000"/>
        </a:lnSpc>
        <a:spcBef>
          <a:spcPct val="30000"/>
        </a:spcBef>
        <a:spcAft>
          <a:spcPct val="0"/>
        </a:spcAft>
        <a:buClr>
          <a:schemeClr val="tx1"/>
        </a:buClr>
        <a:buSzPct val="85000"/>
        <a:buFont typeface="Wingdings" pitchFamily="2" charset="2"/>
        <a:buChar char="q"/>
        <a:defRPr sz="2400" b="1">
          <a:solidFill>
            <a:schemeClr val="tx1"/>
          </a:solidFill>
          <a:latin typeface="+mn-lt"/>
        </a:defRPr>
      </a:lvl2pPr>
      <a:lvl3pPr marL="1143000" indent="-228600" algn="l" rtl="0" eaLnBrk="0" fontAlgn="base" hangingPunct="0">
        <a:lnSpc>
          <a:spcPct val="90000"/>
        </a:lnSpc>
        <a:spcBef>
          <a:spcPct val="30000"/>
        </a:spcBef>
        <a:spcAft>
          <a:spcPct val="0"/>
        </a:spcAft>
        <a:buClr>
          <a:schemeClr val="tx1"/>
        </a:buClr>
        <a:buSzPct val="100000"/>
        <a:buFont typeface="Wingdings" pitchFamily="2" charset="2"/>
        <a:buChar char="ü"/>
        <a:defRPr sz="2400" b="1">
          <a:solidFill>
            <a:schemeClr val="tx1"/>
          </a:solidFill>
          <a:latin typeface="+mn-lt"/>
        </a:defRPr>
      </a:lvl3pPr>
      <a:lvl4pPr marL="1543050" indent="-171450" algn="l" rtl="0" eaLnBrk="0" fontAlgn="base" hangingPunct="0">
        <a:lnSpc>
          <a:spcPct val="90000"/>
        </a:lnSpc>
        <a:spcBef>
          <a:spcPct val="30000"/>
        </a:spcBef>
        <a:spcAft>
          <a:spcPct val="0"/>
        </a:spcAft>
        <a:buClr>
          <a:schemeClr val="tx1"/>
        </a:buClr>
        <a:buSzPct val="100000"/>
        <a:buFont typeface="Wingdings" pitchFamily="2" charset="2"/>
        <a:buChar char="§"/>
        <a:defRPr sz="2400" b="1">
          <a:solidFill>
            <a:schemeClr val="tx1"/>
          </a:solidFill>
          <a:latin typeface="+mn-lt"/>
        </a:defRPr>
      </a:lvl4pPr>
      <a:lvl5pPr marL="20002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5pPr>
      <a:lvl6pPr marL="24574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6pPr>
      <a:lvl7pPr marL="29146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7pPr>
      <a:lvl8pPr marL="33718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8pPr>
      <a:lvl9pPr marL="3829050" indent="-171450" algn="l" rtl="0" eaLnBrk="0" fontAlgn="base" hangingPunct="0">
        <a:lnSpc>
          <a:spcPct val="90000"/>
        </a:lnSpc>
        <a:spcBef>
          <a:spcPct val="30000"/>
        </a:spcBef>
        <a:spcAft>
          <a:spcPct val="0"/>
        </a:spcAft>
        <a:buClr>
          <a:schemeClr val="tx1"/>
        </a:buClr>
        <a:buSzPct val="100000"/>
        <a:buChar char="•"/>
        <a:defRPr sz="24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mkabay@norwich.edu"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4.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20.xml"/><Relationship Id="rId1" Type="http://schemas.openxmlformats.org/officeDocument/2006/relationships/slideLayout" Target="../slideLayouts/slideLayout6.xml"/><Relationship Id="rId4" Type="http://schemas.openxmlformats.org/officeDocument/2006/relationships/image" Target="../media/image4.wmf"/></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6.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3" Type="http://schemas.openxmlformats.org/officeDocument/2006/relationships/image" Target="../media/image7.emf"/><Relationship Id="rId2" Type="http://schemas.openxmlformats.org/officeDocument/2006/relationships/notesSlide" Target="../notesSlides/notesSlide28.xml"/><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0.xml"/><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0.w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42.xml"/><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8" name="Rectangle 4"/>
          <p:cNvSpPr>
            <a:spLocks noGrp="1" noChangeArrowheads="1"/>
          </p:cNvSpPr>
          <p:nvPr>
            <p:ph type="title"/>
          </p:nvPr>
        </p:nvSpPr>
        <p:spPr>
          <a:xfrm>
            <a:off x="0" y="609600"/>
            <a:ext cx="9144000" cy="2819400"/>
          </a:xfrm>
        </p:spPr>
        <p:txBody>
          <a:bodyPr/>
          <a:lstStyle/>
          <a:p>
            <a:pPr algn="ctr"/>
            <a:r>
              <a:rPr lang="en-US" sz="6000"/>
              <a:t>Data Warehouses &amp; Data Mining</a:t>
            </a:r>
          </a:p>
        </p:txBody>
      </p:sp>
      <p:sp>
        <p:nvSpPr>
          <p:cNvPr id="6149" name="Rectangle 5"/>
          <p:cNvSpPr>
            <a:spLocks noGrp="1" noChangeArrowheads="1"/>
          </p:cNvSpPr>
          <p:nvPr>
            <p:ph type="body" idx="1"/>
          </p:nvPr>
        </p:nvSpPr>
        <p:spPr>
          <a:xfrm>
            <a:off x="0" y="3429000"/>
            <a:ext cx="9144000" cy="3048000"/>
          </a:xfrm>
        </p:spPr>
        <p:txBody>
          <a:bodyPr/>
          <a:lstStyle/>
          <a:p>
            <a:pPr algn="ctr">
              <a:buFont typeface="Wingdings" pitchFamily="2" charset="2"/>
              <a:buNone/>
            </a:pPr>
            <a:r>
              <a:rPr lang="en-US" sz="4000" dirty="0"/>
              <a:t>IS240 – DBMS</a:t>
            </a:r>
          </a:p>
          <a:p>
            <a:pPr algn="ctr">
              <a:buFont typeface="Wingdings" pitchFamily="2" charset="2"/>
              <a:buNone/>
            </a:pPr>
            <a:r>
              <a:rPr lang="en-US" sz="3600" dirty="0"/>
              <a:t>Lecture # 14 – 2010-04-26</a:t>
            </a:r>
          </a:p>
          <a:p>
            <a:pPr algn="ctr">
              <a:buFont typeface="Wingdings" pitchFamily="2" charset="2"/>
              <a:buNone/>
            </a:pPr>
            <a:r>
              <a:rPr lang="en-US" dirty="0"/>
              <a:t>M. E. Kabay, PhD, CISSP-ISSMP</a:t>
            </a:r>
          </a:p>
          <a:p>
            <a:pPr algn="ctr">
              <a:buFont typeface="Wingdings" pitchFamily="2" charset="2"/>
              <a:buNone/>
            </a:pPr>
            <a:r>
              <a:rPr lang="en-US" sz="2000" dirty="0"/>
              <a:t>Assoc. Prof. Information Assurance</a:t>
            </a:r>
            <a:br>
              <a:rPr lang="en-US" sz="2000" dirty="0"/>
            </a:br>
            <a:r>
              <a:rPr lang="en-US" sz="2000" dirty="0"/>
              <a:t>Division of Business &amp; Management, Norwich University </a:t>
            </a:r>
          </a:p>
          <a:p>
            <a:pPr algn="ctr">
              <a:buFont typeface="Wingdings" pitchFamily="2" charset="2"/>
              <a:buNone/>
            </a:pPr>
            <a:r>
              <a:rPr lang="en-US" sz="2000" dirty="0">
                <a:hlinkClick r:id="rId3"/>
              </a:rPr>
              <a:t>mailto:mkabay@norwich.edu</a:t>
            </a:r>
            <a:r>
              <a:rPr lang="en-US" sz="2000" dirty="0"/>
              <a:t>                                  V: 802.479.7937</a:t>
            </a:r>
          </a:p>
          <a:p>
            <a:pPr algn="ctr">
              <a:buFont typeface="Wingdings" pitchFamily="2" charset="2"/>
              <a:buNone/>
            </a:pPr>
            <a:endParaRPr lang="en-US" sz="2000" dirty="0"/>
          </a:p>
        </p:txBody>
      </p:sp>
    </p:spTree>
  </p:cSld>
  <p:clrMapOvr>
    <a:masterClrMapping/>
  </p:clrMapOvr>
  <p:transition>
    <p:zoom/>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2130" name="Rectangle 2"/>
          <p:cNvSpPr>
            <a:spLocks noGrp="1" noChangeArrowheads="1"/>
          </p:cNvSpPr>
          <p:nvPr>
            <p:ph type="title"/>
          </p:nvPr>
        </p:nvSpPr>
        <p:spPr/>
        <p:txBody>
          <a:bodyPr/>
          <a:lstStyle/>
          <a:p>
            <a:pPr defTabSz="914400"/>
            <a:r>
              <a:rPr lang="en-US"/>
              <a:t>Creating Indexes: SQL Server Primary Key</a:t>
            </a:r>
          </a:p>
        </p:txBody>
      </p:sp>
      <p:pic>
        <p:nvPicPr>
          <p:cNvPr id="1072131" name="Picture 3"/>
          <p:cNvPicPr>
            <a:picLocks noChangeAspect="1" noChangeArrowheads="1"/>
          </p:cNvPicPr>
          <p:nvPr/>
        </p:nvPicPr>
        <p:blipFill>
          <a:blip r:embed="rId3"/>
          <a:srcRect/>
          <a:stretch>
            <a:fillRect/>
          </a:stretch>
        </p:blipFill>
        <p:spPr bwMode="auto">
          <a:xfrm>
            <a:off x="1524000" y="1447800"/>
            <a:ext cx="6400800" cy="4881563"/>
          </a:xfrm>
          <a:prstGeom prst="rect">
            <a:avLst/>
          </a:prstGeom>
          <a:noFill/>
          <a:ln w="12700">
            <a:noFill/>
            <a:miter lim="800000"/>
            <a:headEnd type="none" w="sm" len="sm"/>
            <a:tailEnd type="none" w="sm" len="sm"/>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4178" name="Rectangle 2"/>
          <p:cNvSpPr>
            <a:spLocks noGrp="1" noChangeArrowheads="1"/>
          </p:cNvSpPr>
          <p:nvPr>
            <p:ph type="title"/>
          </p:nvPr>
        </p:nvSpPr>
        <p:spPr/>
        <p:txBody>
          <a:bodyPr/>
          <a:lstStyle/>
          <a:p>
            <a:pPr defTabSz="914400"/>
            <a:r>
              <a:rPr lang="en-US"/>
              <a:t>SQL CREATE INDEX</a:t>
            </a:r>
          </a:p>
        </p:txBody>
      </p:sp>
      <p:sp>
        <p:nvSpPr>
          <p:cNvPr id="1074179" name="Rectangle 3"/>
          <p:cNvSpPr>
            <a:spLocks noChangeArrowheads="1"/>
          </p:cNvSpPr>
          <p:nvPr/>
        </p:nvSpPr>
        <p:spPr bwMode="auto">
          <a:xfrm>
            <a:off x="1981200" y="2133600"/>
            <a:ext cx="5943600" cy="854075"/>
          </a:xfrm>
          <a:prstGeom prst="rect">
            <a:avLst/>
          </a:prstGeom>
          <a:noFill/>
          <a:ln w="12700">
            <a:noFill/>
            <a:miter lim="800000"/>
            <a:headEnd type="none" w="sm" len="sm"/>
            <a:tailEnd type="none" w="sm" len="sm"/>
          </a:ln>
          <a:effectLst/>
        </p:spPr>
        <p:txBody>
          <a:bodyPr>
            <a:spAutoFit/>
          </a:bodyPr>
          <a:lstStyle/>
          <a:p>
            <a:pPr algn="l">
              <a:spcBef>
                <a:spcPct val="50000"/>
              </a:spcBef>
            </a:pPr>
            <a:r>
              <a:rPr lang="en-US" b="0"/>
              <a:t>CREATE INDEX ix_Animal_Category_Breed</a:t>
            </a:r>
          </a:p>
          <a:p>
            <a:pPr algn="l">
              <a:spcBef>
                <a:spcPct val="50000"/>
              </a:spcBef>
            </a:pPr>
            <a:r>
              <a:rPr lang="en-US" b="0"/>
              <a:t>ON Animal (Category, Breed)</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6226" name="Rectangle 2"/>
          <p:cNvSpPr>
            <a:spLocks noGrp="1" noChangeArrowheads="1"/>
          </p:cNvSpPr>
          <p:nvPr>
            <p:ph type="title"/>
          </p:nvPr>
        </p:nvSpPr>
        <p:spPr>
          <a:noFill/>
          <a:ln/>
        </p:spPr>
        <p:txBody>
          <a:bodyPr lIns="92075" tIns="46038" rIns="92075" bIns="46038"/>
          <a:lstStyle/>
          <a:p>
            <a:pPr defTabSz="914400"/>
            <a:r>
              <a:rPr lang="en-US"/>
              <a:t>Indexed Sequential Storage</a:t>
            </a:r>
          </a:p>
        </p:txBody>
      </p:sp>
      <p:sp>
        <p:nvSpPr>
          <p:cNvPr id="1076227" name="Rectangle 3"/>
          <p:cNvSpPr>
            <a:spLocks noGrp="1" noChangeArrowheads="1"/>
          </p:cNvSpPr>
          <p:nvPr>
            <p:ph type="body" sz="half" idx="1"/>
          </p:nvPr>
        </p:nvSpPr>
        <p:spPr>
          <a:xfrm>
            <a:off x="304800" y="990600"/>
            <a:ext cx="4800600" cy="2209800"/>
          </a:xfrm>
          <a:noFill/>
          <a:ln/>
        </p:spPr>
        <p:txBody>
          <a:bodyPr lIns="92075" tIns="46038" rIns="92075" bIns="46038"/>
          <a:lstStyle/>
          <a:p>
            <a:pPr marL="342900" indent="-342900"/>
            <a:r>
              <a:rPr lang="en-US" sz="2000"/>
              <a:t>Common uses</a:t>
            </a:r>
          </a:p>
          <a:p>
            <a:pPr marL="742950" lvl="1" indent="-285750"/>
            <a:r>
              <a:rPr lang="en-US" sz="2000"/>
              <a:t>Large tables.</a:t>
            </a:r>
          </a:p>
          <a:p>
            <a:pPr marL="742950" lvl="1" indent="-285750"/>
            <a:r>
              <a:rPr lang="en-US" sz="2000"/>
              <a:t>Need many sequential lists.</a:t>
            </a:r>
          </a:p>
          <a:p>
            <a:pPr marL="742950" lvl="1" indent="-285750"/>
            <a:r>
              <a:rPr lang="en-US" sz="2000"/>
              <a:t>Some random search--with one or two key columns.</a:t>
            </a:r>
          </a:p>
          <a:p>
            <a:pPr marL="742950" lvl="1" indent="-285750"/>
            <a:r>
              <a:rPr lang="en-US" sz="2000"/>
              <a:t>Mostly replaced by B+-Tree.</a:t>
            </a:r>
          </a:p>
        </p:txBody>
      </p:sp>
      <p:sp>
        <p:nvSpPr>
          <p:cNvPr id="1076228" name="Rectangle 4"/>
          <p:cNvSpPr>
            <a:spLocks noChangeArrowheads="1"/>
          </p:cNvSpPr>
          <p:nvPr/>
        </p:nvSpPr>
        <p:spPr bwMode="auto">
          <a:xfrm>
            <a:off x="5541963" y="1289050"/>
            <a:ext cx="3594100" cy="2444750"/>
          </a:xfrm>
          <a:prstGeom prst="rect">
            <a:avLst/>
          </a:prstGeom>
          <a:noFill/>
          <a:ln w="12700">
            <a:solidFill>
              <a:srgbClr val="006600"/>
            </a:solidFill>
            <a:miter lim="800000"/>
            <a:headEnd/>
            <a:tailEnd/>
          </a:ln>
          <a:effectLst/>
        </p:spPr>
        <p:txBody>
          <a:bodyPr lIns="92075" tIns="46038" rIns="92075" bIns="46038">
            <a:spAutoFit/>
          </a:bodyPr>
          <a:lstStyle/>
          <a:p>
            <a:pPr algn="l">
              <a:spcBef>
                <a:spcPct val="50000"/>
              </a:spcBef>
              <a:tabLst>
                <a:tab pos="460375" algn="l"/>
                <a:tab pos="1490663" algn="l"/>
                <a:tab pos="3363913" algn="r"/>
              </a:tabLst>
            </a:pPr>
            <a:r>
              <a:rPr lang="en-US" sz="1400">
                <a:solidFill>
                  <a:srgbClr val="006600"/>
                </a:solidFill>
              </a:rPr>
              <a:t>ID	LastName	FirstName	DateHired</a:t>
            </a:r>
            <a:endParaRPr lang="en-US" sz="1400" b="0">
              <a:solidFill>
                <a:srgbClr val="006600"/>
              </a:solidFill>
            </a:endParaRPr>
          </a:p>
          <a:p>
            <a:pPr algn="l">
              <a:tabLst>
                <a:tab pos="460375" algn="l"/>
                <a:tab pos="1490663" algn="l"/>
                <a:tab pos="3363913" algn="r"/>
              </a:tabLst>
            </a:pPr>
            <a:r>
              <a:rPr lang="en-US" sz="1400" b="0">
                <a:solidFill>
                  <a:srgbClr val="006600"/>
                </a:solidFill>
              </a:rPr>
              <a:t>1	Reeves	Keith	1/29/98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2	Gibson	Bill	3/31/98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3	Reasoner	Katy	2/17/98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4	Hopkins	Alan	2/8/98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5	James	Leisha	1/6/98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6	Eaton	Anissa	8/23/98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7	Farris	Dustin	3/28/98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8	Carpenter	Carlos	12/29/98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9	O'Connor	Jessica	7/23/98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10	Shields	Howard	7/13/98</a:t>
            </a:r>
          </a:p>
        </p:txBody>
      </p:sp>
      <p:sp>
        <p:nvSpPr>
          <p:cNvPr id="1076229" name="Rectangle 5"/>
          <p:cNvSpPr>
            <a:spLocks noChangeArrowheads="1"/>
          </p:cNvSpPr>
          <p:nvPr/>
        </p:nvSpPr>
        <p:spPr bwMode="auto">
          <a:xfrm>
            <a:off x="1212850" y="3194050"/>
            <a:ext cx="1447800" cy="2794000"/>
          </a:xfrm>
          <a:prstGeom prst="rect">
            <a:avLst/>
          </a:prstGeom>
          <a:noFill/>
          <a:ln w="12700">
            <a:solidFill>
              <a:schemeClr val="tx2"/>
            </a:solidFill>
            <a:miter lim="800000"/>
            <a:headEnd/>
            <a:tailEnd/>
          </a:ln>
          <a:effectLst/>
        </p:spPr>
        <p:txBody>
          <a:bodyPr lIns="92075" tIns="46038" rIns="92075" bIns="46038">
            <a:spAutoFit/>
          </a:bodyPr>
          <a:lstStyle/>
          <a:p>
            <a:pPr algn="l">
              <a:tabLst>
                <a:tab pos="460375" algn="l"/>
              </a:tabLst>
            </a:pPr>
            <a:r>
              <a:rPr lang="en-US" sz="1600">
                <a:solidFill>
                  <a:schemeClr val="tx2"/>
                </a:solidFill>
              </a:rPr>
              <a:t>ID	Pointer</a:t>
            </a:r>
            <a:endParaRPr lang="en-US" sz="1600" b="0">
              <a:solidFill>
                <a:schemeClr val="tx2"/>
              </a:solidFill>
              <a:latin typeface="Times New Roman" charset="0"/>
            </a:endParaRPr>
          </a:p>
          <a:p>
            <a:pPr algn="l">
              <a:tabLst>
                <a:tab pos="460375" algn="l"/>
              </a:tabLst>
            </a:pPr>
            <a:r>
              <a:rPr lang="en-US" sz="1600" b="0">
                <a:solidFill>
                  <a:schemeClr val="tx2"/>
                </a:solidFill>
              </a:rPr>
              <a:t>1	A11</a:t>
            </a:r>
            <a:endParaRPr lang="en-US" sz="1600" b="0">
              <a:solidFill>
                <a:schemeClr val="tx2"/>
              </a:solidFill>
              <a:latin typeface="Times New Roman" charset="0"/>
            </a:endParaRPr>
          </a:p>
          <a:p>
            <a:pPr algn="l">
              <a:tabLst>
                <a:tab pos="460375" algn="l"/>
              </a:tabLst>
            </a:pPr>
            <a:r>
              <a:rPr lang="en-US" sz="1600" b="0">
                <a:solidFill>
                  <a:schemeClr val="tx2"/>
                </a:solidFill>
              </a:rPr>
              <a:t>2	A22</a:t>
            </a:r>
            <a:endParaRPr lang="en-US" sz="1600" b="0">
              <a:solidFill>
                <a:schemeClr val="tx2"/>
              </a:solidFill>
              <a:latin typeface="Times New Roman" charset="0"/>
            </a:endParaRPr>
          </a:p>
          <a:p>
            <a:pPr algn="l">
              <a:tabLst>
                <a:tab pos="460375" algn="l"/>
              </a:tabLst>
            </a:pPr>
            <a:r>
              <a:rPr lang="en-US" sz="1600" b="0">
                <a:solidFill>
                  <a:schemeClr val="tx2"/>
                </a:solidFill>
              </a:rPr>
              <a:t>3	A32</a:t>
            </a:r>
            <a:endParaRPr lang="en-US" sz="1600" b="0">
              <a:solidFill>
                <a:schemeClr val="tx2"/>
              </a:solidFill>
              <a:latin typeface="Times New Roman" charset="0"/>
            </a:endParaRPr>
          </a:p>
          <a:p>
            <a:pPr algn="l">
              <a:tabLst>
                <a:tab pos="460375" algn="l"/>
              </a:tabLst>
            </a:pPr>
            <a:r>
              <a:rPr lang="en-US" sz="1600" b="0">
                <a:solidFill>
                  <a:schemeClr val="tx2"/>
                </a:solidFill>
              </a:rPr>
              <a:t>4	A42</a:t>
            </a:r>
            <a:endParaRPr lang="en-US" sz="1600" b="0">
              <a:solidFill>
                <a:schemeClr val="tx2"/>
              </a:solidFill>
              <a:latin typeface="Times New Roman" charset="0"/>
            </a:endParaRPr>
          </a:p>
          <a:p>
            <a:pPr algn="l">
              <a:tabLst>
                <a:tab pos="460375" algn="l"/>
              </a:tabLst>
            </a:pPr>
            <a:r>
              <a:rPr lang="en-US" sz="1600" b="0">
                <a:solidFill>
                  <a:schemeClr val="tx2"/>
                </a:solidFill>
              </a:rPr>
              <a:t>5	A47</a:t>
            </a:r>
            <a:endParaRPr lang="en-US" sz="1600" b="0">
              <a:solidFill>
                <a:schemeClr val="tx2"/>
              </a:solidFill>
              <a:latin typeface="Times New Roman" charset="0"/>
            </a:endParaRPr>
          </a:p>
          <a:p>
            <a:pPr algn="l">
              <a:tabLst>
                <a:tab pos="460375" algn="l"/>
              </a:tabLst>
            </a:pPr>
            <a:r>
              <a:rPr lang="en-US" sz="1600" b="0">
                <a:solidFill>
                  <a:schemeClr val="tx2"/>
                </a:solidFill>
              </a:rPr>
              <a:t>6	A58</a:t>
            </a:r>
            <a:endParaRPr lang="en-US" sz="1600" b="0">
              <a:solidFill>
                <a:schemeClr val="tx2"/>
              </a:solidFill>
              <a:latin typeface="Times New Roman" charset="0"/>
            </a:endParaRPr>
          </a:p>
          <a:p>
            <a:pPr algn="l">
              <a:tabLst>
                <a:tab pos="460375" algn="l"/>
              </a:tabLst>
            </a:pPr>
            <a:r>
              <a:rPr lang="en-US" sz="1600" b="0">
                <a:solidFill>
                  <a:schemeClr val="tx2"/>
                </a:solidFill>
              </a:rPr>
              <a:t>7	A63</a:t>
            </a:r>
            <a:endParaRPr lang="en-US" sz="1600" b="0">
              <a:solidFill>
                <a:schemeClr val="tx2"/>
              </a:solidFill>
              <a:latin typeface="Times New Roman" charset="0"/>
            </a:endParaRPr>
          </a:p>
          <a:p>
            <a:pPr algn="l">
              <a:tabLst>
                <a:tab pos="460375" algn="l"/>
              </a:tabLst>
            </a:pPr>
            <a:r>
              <a:rPr lang="en-US" sz="1600" b="0">
                <a:solidFill>
                  <a:schemeClr val="tx2"/>
                </a:solidFill>
              </a:rPr>
              <a:t>8	A67</a:t>
            </a:r>
            <a:endParaRPr lang="en-US" sz="1600" b="0">
              <a:solidFill>
                <a:schemeClr val="tx2"/>
              </a:solidFill>
              <a:latin typeface="Times New Roman" charset="0"/>
            </a:endParaRPr>
          </a:p>
          <a:p>
            <a:pPr algn="l">
              <a:tabLst>
                <a:tab pos="460375" algn="l"/>
              </a:tabLst>
            </a:pPr>
            <a:r>
              <a:rPr lang="en-US" sz="1600" b="0">
                <a:solidFill>
                  <a:schemeClr val="tx2"/>
                </a:solidFill>
              </a:rPr>
              <a:t>9	A78</a:t>
            </a:r>
            <a:endParaRPr lang="en-US" sz="1600" b="0">
              <a:solidFill>
                <a:schemeClr val="tx2"/>
              </a:solidFill>
              <a:latin typeface="Times New Roman" charset="0"/>
            </a:endParaRPr>
          </a:p>
          <a:p>
            <a:pPr algn="l">
              <a:tabLst>
                <a:tab pos="460375" algn="l"/>
              </a:tabLst>
            </a:pPr>
            <a:r>
              <a:rPr lang="en-US" sz="1600" b="0">
                <a:solidFill>
                  <a:schemeClr val="tx2"/>
                </a:solidFill>
              </a:rPr>
              <a:t>10	A83</a:t>
            </a:r>
          </a:p>
        </p:txBody>
      </p:sp>
      <p:sp>
        <p:nvSpPr>
          <p:cNvPr id="1076230" name="Rectangle 6"/>
          <p:cNvSpPr>
            <a:spLocks noChangeArrowheads="1"/>
          </p:cNvSpPr>
          <p:nvPr/>
        </p:nvSpPr>
        <p:spPr bwMode="auto">
          <a:xfrm>
            <a:off x="5035550" y="1301750"/>
            <a:ext cx="520700" cy="2425700"/>
          </a:xfrm>
          <a:prstGeom prst="rect">
            <a:avLst/>
          </a:prstGeom>
          <a:noFill/>
          <a:ln w="12700">
            <a:solidFill>
              <a:srgbClr val="996633"/>
            </a:solidFill>
            <a:miter lim="800000"/>
            <a:headEnd/>
            <a:tailEnd/>
          </a:ln>
          <a:effectLst/>
        </p:spPr>
        <p:txBody>
          <a:bodyPr wrap="none" lIns="92075" tIns="46038" rIns="92075" bIns="46038"/>
          <a:lstStyle/>
          <a:p>
            <a:pPr algn="l"/>
            <a:endParaRPr lang="en-US" sz="1400" b="0">
              <a:solidFill>
                <a:srgbClr val="996633"/>
              </a:solidFill>
            </a:endParaRPr>
          </a:p>
          <a:p>
            <a:pPr algn="l"/>
            <a:r>
              <a:rPr lang="en-US" sz="1400" b="0">
                <a:solidFill>
                  <a:srgbClr val="996633"/>
                </a:solidFill>
              </a:rPr>
              <a:t>A11</a:t>
            </a:r>
          </a:p>
          <a:p>
            <a:pPr algn="l"/>
            <a:r>
              <a:rPr lang="en-US" sz="1400" b="0">
                <a:solidFill>
                  <a:srgbClr val="996633"/>
                </a:solidFill>
              </a:rPr>
              <a:t>A22</a:t>
            </a:r>
          </a:p>
          <a:p>
            <a:pPr algn="l"/>
            <a:r>
              <a:rPr lang="en-US" sz="1400" b="0">
                <a:solidFill>
                  <a:srgbClr val="996633"/>
                </a:solidFill>
              </a:rPr>
              <a:t>A32</a:t>
            </a:r>
          </a:p>
          <a:p>
            <a:pPr algn="l"/>
            <a:r>
              <a:rPr lang="en-US" sz="1400" b="0">
                <a:solidFill>
                  <a:srgbClr val="996633"/>
                </a:solidFill>
              </a:rPr>
              <a:t>A42</a:t>
            </a:r>
          </a:p>
          <a:p>
            <a:pPr algn="l"/>
            <a:r>
              <a:rPr lang="en-US" sz="1400" b="0">
                <a:solidFill>
                  <a:srgbClr val="996633"/>
                </a:solidFill>
              </a:rPr>
              <a:t>A47</a:t>
            </a:r>
          </a:p>
          <a:p>
            <a:pPr algn="l"/>
            <a:r>
              <a:rPr lang="en-US" sz="1400" b="0">
                <a:solidFill>
                  <a:srgbClr val="996633"/>
                </a:solidFill>
              </a:rPr>
              <a:t>A58</a:t>
            </a:r>
          </a:p>
          <a:p>
            <a:pPr algn="l"/>
            <a:r>
              <a:rPr lang="en-US" sz="1400" b="0">
                <a:solidFill>
                  <a:srgbClr val="996633"/>
                </a:solidFill>
              </a:rPr>
              <a:t>A63</a:t>
            </a:r>
          </a:p>
          <a:p>
            <a:pPr algn="l"/>
            <a:r>
              <a:rPr lang="en-US" sz="1400" b="0">
                <a:solidFill>
                  <a:srgbClr val="996633"/>
                </a:solidFill>
              </a:rPr>
              <a:t>A67</a:t>
            </a:r>
          </a:p>
          <a:p>
            <a:pPr algn="l"/>
            <a:r>
              <a:rPr lang="en-US" sz="1400" b="0">
                <a:solidFill>
                  <a:srgbClr val="996633"/>
                </a:solidFill>
              </a:rPr>
              <a:t>A78</a:t>
            </a:r>
          </a:p>
          <a:p>
            <a:pPr algn="l"/>
            <a:r>
              <a:rPr lang="en-US" sz="1400" b="0">
                <a:solidFill>
                  <a:srgbClr val="996633"/>
                </a:solidFill>
              </a:rPr>
              <a:t>A83</a:t>
            </a:r>
          </a:p>
        </p:txBody>
      </p:sp>
      <p:sp>
        <p:nvSpPr>
          <p:cNvPr id="1076231" name="Rectangle 7"/>
          <p:cNvSpPr>
            <a:spLocks noChangeArrowheads="1"/>
          </p:cNvSpPr>
          <p:nvPr/>
        </p:nvSpPr>
        <p:spPr bwMode="auto">
          <a:xfrm>
            <a:off x="4714875" y="919163"/>
            <a:ext cx="942975" cy="349250"/>
          </a:xfrm>
          <a:prstGeom prst="rect">
            <a:avLst/>
          </a:prstGeom>
          <a:noFill/>
          <a:ln w="12700">
            <a:solidFill>
              <a:srgbClr val="996633"/>
            </a:solidFill>
            <a:miter lim="800000"/>
            <a:headEnd/>
            <a:tailEnd/>
          </a:ln>
          <a:effectLst/>
        </p:spPr>
        <p:txBody>
          <a:bodyPr wrap="none" lIns="92075" tIns="46038" rIns="92075" bIns="46038">
            <a:spAutoFit/>
          </a:bodyPr>
          <a:lstStyle/>
          <a:p>
            <a:pPr algn="l"/>
            <a:r>
              <a:rPr lang="en-US" sz="1600" b="0">
                <a:solidFill>
                  <a:srgbClr val="996633"/>
                </a:solidFill>
              </a:rPr>
              <a:t>Address</a:t>
            </a:r>
          </a:p>
        </p:txBody>
      </p:sp>
      <p:sp>
        <p:nvSpPr>
          <p:cNvPr id="1076232" name="Line 8"/>
          <p:cNvSpPr>
            <a:spLocks noChangeShapeType="1"/>
          </p:cNvSpPr>
          <p:nvPr/>
        </p:nvSpPr>
        <p:spPr bwMode="auto">
          <a:xfrm flipV="1">
            <a:off x="2133600" y="1752600"/>
            <a:ext cx="2971800" cy="18288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76233" name="Rectangle 9"/>
          <p:cNvSpPr>
            <a:spLocks noChangeArrowheads="1"/>
          </p:cNvSpPr>
          <p:nvPr/>
        </p:nvSpPr>
        <p:spPr bwMode="auto">
          <a:xfrm>
            <a:off x="2901950" y="3194050"/>
            <a:ext cx="1968500" cy="2794000"/>
          </a:xfrm>
          <a:prstGeom prst="rect">
            <a:avLst/>
          </a:prstGeom>
          <a:noFill/>
          <a:ln w="12700">
            <a:solidFill>
              <a:schemeClr val="tx2"/>
            </a:solidFill>
            <a:miter lim="800000"/>
            <a:headEnd/>
            <a:tailEnd/>
          </a:ln>
          <a:effectLst/>
        </p:spPr>
        <p:txBody>
          <a:bodyPr lIns="92075" tIns="46038" rIns="92075" bIns="46038">
            <a:spAutoFit/>
          </a:bodyPr>
          <a:lstStyle/>
          <a:p>
            <a:pPr algn="l">
              <a:tabLst>
                <a:tab pos="1028700" algn="l"/>
              </a:tabLst>
            </a:pPr>
            <a:r>
              <a:rPr lang="en-US" sz="1600">
                <a:solidFill>
                  <a:schemeClr val="tx2"/>
                </a:solidFill>
              </a:rPr>
              <a:t>LastName	Pointer</a:t>
            </a:r>
            <a:endParaRPr lang="en-US" sz="1600" b="0">
              <a:solidFill>
                <a:schemeClr val="tx2"/>
              </a:solidFill>
              <a:latin typeface="Times New Roman" charset="0"/>
            </a:endParaRPr>
          </a:p>
          <a:p>
            <a:pPr algn="l">
              <a:tabLst>
                <a:tab pos="1028700" algn="l"/>
              </a:tabLst>
            </a:pPr>
            <a:r>
              <a:rPr lang="en-US" sz="1600" b="0">
                <a:solidFill>
                  <a:schemeClr val="tx2"/>
                </a:solidFill>
              </a:rPr>
              <a:t>Carpenter	A67</a:t>
            </a:r>
            <a:endParaRPr lang="en-US" sz="1600" b="0">
              <a:solidFill>
                <a:schemeClr val="tx2"/>
              </a:solidFill>
              <a:latin typeface="Times New Roman" charset="0"/>
            </a:endParaRPr>
          </a:p>
          <a:p>
            <a:pPr algn="l">
              <a:tabLst>
                <a:tab pos="1028700" algn="l"/>
              </a:tabLst>
            </a:pPr>
            <a:r>
              <a:rPr lang="en-US" sz="1600" b="0">
                <a:solidFill>
                  <a:schemeClr val="tx2"/>
                </a:solidFill>
              </a:rPr>
              <a:t>Eaton	A58</a:t>
            </a:r>
            <a:endParaRPr lang="en-US" sz="1600" b="0">
              <a:solidFill>
                <a:schemeClr val="tx2"/>
              </a:solidFill>
              <a:latin typeface="Times New Roman" charset="0"/>
            </a:endParaRPr>
          </a:p>
          <a:p>
            <a:pPr algn="l">
              <a:tabLst>
                <a:tab pos="1028700" algn="l"/>
              </a:tabLst>
            </a:pPr>
            <a:r>
              <a:rPr lang="en-US" sz="1600" b="0">
                <a:solidFill>
                  <a:schemeClr val="tx2"/>
                </a:solidFill>
              </a:rPr>
              <a:t>Farris	A63</a:t>
            </a:r>
            <a:endParaRPr lang="en-US" sz="1600" b="0">
              <a:solidFill>
                <a:schemeClr val="tx2"/>
              </a:solidFill>
              <a:latin typeface="Times New Roman" charset="0"/>
            </a:endParaRPr>
          </a:p>
          <a:p>
            <a:pPr algn="l">
              <a:tabLst>
                <a:tab pos="1028700" algn="l"/>
              </a:tabLst>
            </a:pPr>
            <a:r>
              <a:rPr lang="en-US" sz="1600" b="0">
                <a:solidFill>
                  <a:schemeClr val="tx2"/>
                </a:solidFill>
              </a:rPr>
              <a:t>Gibson	A22</a:t>
            </a:r>
            <a:endParaRPr lang="en-US" sz="1600" b="0">
              <a:solidFill>
                <a:schemeClr val="tx2"/>
              </a:solidFill>
              <a:latin typeface="Times New Roman" charset="0"/>
            </a:endParaRPr>
          </a:p>
          <a:p>
            <a:pPr algn="l">
              <a:tabLst>
                <a:tab pos="1028700" algn="l"/>
              </a:tabLst>
            </a:pPr>
            <a:r>
              <a:rPr lang="en-US" sz="1600" b="0">
                <a:solidFill>
                  <a:schemeClr val="tx2"/>
                </a:solidFill>
              </a:rPr>
              <a:t>Hopkins	A42</a:t>
            </a:r>
            <a:endParaRPr lang="en-US" sz="1600" b="0">
              <a:solidFill>
                <a:schemeClr val="tx2"/>
              </a:solidFill>
              <a:latin typeface="Times New Roman" charset="0"/>
            </a:endParaRPr>
          </a:p>
          <a:p>
            <a:pPr algn="l">
              <a:tabLst>
                <a:tab pos="1028700" algn="l"/>
              </a:tabLst>
            </a:pPr>
            <a:r>
              <a:rPr lang="en-US" sz="1600" b="0">
                <a:solidFill>
                  <a:schemeClr val="tx2"/>
                </a:solidFill>
              </a:rPr>
              <a:t>James	A47</a:t>
            </a:r>
            <a:endParaRPr lang="en-US" sz="1600" b="0">
              <a:solidFill>
                <a:schemeClr val="tx2"/>
              </a:solidFill>
              <a:latin typeface="Times New Roman" charset="0"/>
            </a:endParaRPr>
          </a:p>
          <a:p>
            <a:pPr algn="l">
              <a:tabLst>
                <a:tab pos="1028700" algn="l"/>
              </a:tabLst>
            </a:pPr>
            <a:r>
              <a:rPr lang="en-US" sz="1600" b="0">
                <a:solidFill>
                  <a:schemeClr val="tx2"/>
                </a:solidFill>
              </a:rPr>
              <a:t>O'Connor	A78</a:t>
            </a:r>
            <a:endParaRPr lang="en-US" sz="1600" b="0">
              <a:solidFill>
                <a:schemeClr val="tx2"/>
              </a:solidFill>
              <a:latin typeface="Times New Roman" charset="0"/>
            </a:endParaRPr>
          </a:p>
          <a:p>
            <a:pPr algn="l">
              <a:tabLst>
                <a:tab pos="1028700" algn="l"/>
              </a:tabLst>
            </a:pPr>
            <a:r>
              <a:rPr lang="en-US" sz="1600" b="0">
                <a:solidFill>
                  <a:schemeClr val="tx2"/>
                </a:solidFill>
              </a:rPr>
              <a:t>Reasoner	A32</a:t>
            </a:r>
            <a:endParaRPr lang="en-US" sz="1600" b="0">
              <a:solidFill>
                <a:schemeClr val="tx2"/>
              </a:solidFill>
              <a:latin typeface="Times New Roman" charset="0"/>
            </a:endParaRPr>
          </a:p>
          <a:p>
            <a:pPr algn="l">
              <a:tabLst>
                <a:tab pos="1028700" algn="l"/>
              </a:tabLst>
            </a:pPr>
            <a:r>
              <a:rPr lang="en-US" sz="1600" b="0">
                <a:solidFill>
                  <a:schemeClr val="tx2"/>
                </a:solidFill>
              </a:rPr>
              <a:t>Reeves	A11</a:t>
            </a:r>
            <a:endParaRPr lang="en-US" sz="1600" b="0">
              <a:solidFill>
                <a:schemeClr val="tx2"/>
              </a:solidFill>
              <a:latin typeface="Times New Roman" charset="0"/>
            </a:endParaRPr>
          </a:p>
          <a:p>
            <a:pPr algn="l">
              <a:tabLst>
                <a:tab pos="1028700" algn="l"/>
              </a:tabLst>
            </a:pPr>
            <a:r>
              <a:rPr lang="en-US" sz="1600" b="0">
                <a:solidFill>
                  <a:schemeClr val="tx2"/>
                </a:solidFill>
              </a:rPr>
              <a:t>Shields	A83</a:t>
            </a:r>
          </a:p>
        </p:txBody>
      </p:sp>
      <p:sp>
        <p:nvSpPr>
          <p:cNvPr id="1076234" name="Line 10"/>
          <p:cNvSpPr>
            <a:spLocks noChangeShapeType="1"/>
          </p:cNvSpPr>
          <p:nvPr/>
        </p:nvSpPr>
        <p:spPr bwMode="auto">
          <a:xfrm flipV="1">
            <a:off x="4343400" y="3124200"/>
            <a:ext cx="762000" cy="4572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76235" name="Rectangle 11"/>
          <p:cNvSpPr>
            <a:spLocks noChangeArrowheads="1"/>
          </p:cNvSpPr>
          <p:nvPr/>
        </p:nvSpPr>
        <p:spPr bwMode="auto">
          <a:xfrm>
            <a:off x="5692775" y="4694238"/>
            <a:ext cx="3181350" cy="379412"/>
          </a:xfrm>
          <a:prstGeom prst="rect">
            <a:avLst/>
          </a:prstGeom>
          <a:noFill/>
          <a:ln w="12700">
            <a:solidFill>
              <a:srgbClr val="0000FF"/>
            </a:solidFill>
            <a:miter lim="800000"/>
            <a:headEnd/>
            <a:tailEnd/>
          </a:ln>
          <a:effectLst/>
        </p:spPr>
        <p:txBody>
          <a:bodyPr wrap="none" lIns="92075" tIns="46038" rIns="92075" bIns="46038">
            <a:spAutoFit/>
          </a:bodyPr>
          <a:lstStyle/>
          <a:p>
            <a:pPr algn="l"/>
            <a:r>
              <a:rPr lang="en-US" sz="1800" b="0">
                <a:solidFill>
                  <a:srgbClr val="0000FF"/>
                </a:solidFill>
              </a:rPr>
              <a:t>Indexed for ID and LastName</a:t>
            </a:r>
          </a:p>
        </p:txBody>
      </p:sp>
      <p:sp>
        <p:nvSpPr>
          <p:cNvPr id="1076236" name="Line 12"/>
          <p:cNvSpPr>
            <a:spLocks noChangeShapeType="1"/>
          </p:cNvSpPr>
          <p:nvPr/>
        </p:nvSpPr>
        <p:spPr bwMode="auto">
          <a:xfrm flipH="1" flipV="1">
            <a:off x="1447800" y="4114800"/>
            <a:ext cx="5638800" cy="533400"/>
          </a:xfrm>
          <a:prstGeom prst="line">
            <a:avLst/>
          </a:prstGeom>
          <a:noFill/>
          <a:ln w="12700">
            <a:solidFill>
              <a:schemeClr val="tx1"/>
            </a:solidFill>
            <a:round/>
            <a:headEnd type="none" w="sm" len="sm"/>
            <a:tailEnd type="stealth" w="med" len="lg"/>
          </a:ln>
          <a:effectLst/>
        </p:spPr>
        <p:txBody>
          <a:bodyPr wrap="none" anchor="ctr"/>
          <a:lstStyle/>
          <a:p>
            <a:endParaRPr lang="en-US"/>
          </a:p>
        </p:txBody>
      </p:sp>
      <p:sp>
        <p:nvSpPr>
          <p:cNvPr id="1076237" name="Line 13"/>
          <p:cNvSpPr>
            <a:spLocks noChangeShapeType="1"/>
          </p:cNvSpPr>
          <p:nvPr/>
        </p:nvSpPr>
        <p:spPr bwMode="auto">
          <a:xfrm flipH="1" flipV="1">
            <a:off x="3581400" y="4114800"/>
            <a:ext cx="4724400" cy="533400"/>
          </a:xfrm>
          <a:prstGeom prst="line">
            <a:avLst/>
          </a:prstGeom>
          <a:noFill/>
          <a:ln w="12700">
            <a:solidFill>
              <a:schemeClr val="tx1"/>
            </a:solidFill>
            <a:round/>
            <a:headEnd type="none" w="sm" len="sm"/>
            <a:tailEnd type="stealth" w="med" len="lg"/>
          </a:ln>
          <a:effectLst/>
        </p:spPr>
        <p:txBody>
          <a:bodyPr wrap="none" anchor="ctr"/>
          <a:lstStyle/>
          <a:p>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78274" name="Rectangle 2"/>
          <p:cNvSpPr>
            <a:spLocks noGrp="1" noChangeArrowheads="1"/>
          </p:cNvSpPr>
          <p:nvPr>
            <p:ph type="title"/>
          </p:nvPr>
        </p:nvSpPr>
        <p:spPr>
          <a:noFill/>
          <a:ln/>
        </p:spPr>
        <p:txBody>
          <a:bodyPr lIns="92075" tIns="46038" rIns="92075" bIns="46038"/>
          <a:lstStyle/>
          <a:p>
            <a:pPr defTabSz="914400"/>
            <a:r>
              <a:rPr lang="en-US"/>
              <a:t>Linked List</a:t>
            </a:r>
          </a:p>
        </p:txBody>
      </p:sp>
      <p:sp>
        <p:nvSpPr>
          <p:cNvPr id="1078275" name="Rectangle 3"/>
          <p:cNvSpPr>
            <a:spLocks noGrp="1" noChangeArrowheads="1"/>
          </p:cNvSpPr>
          <p:nvPr>
            <p:ph type="body" sz="half" idx="1"/>
          </p:nvPr>
        </p:nvSpPr>
        <p:spPr>
          <a:xfrm>
            <a:off x="762000" y="1143000"/>
            <a:ext cx="3810000" cy="4572000"/>
          </a:xfrm>
          <a:noFill/>
          <a:ln/>
        </p:spPr>
        <p:txBody>
          <a:bodyPr lIns="92075" tIns="46038" rIns="92075" bIns="46038"/>
          <a:lstStyle/>
          <a:p>
            <a:pPr marL="342900" indent="-342900"/>
            <a:r>
              <a:rPr lang="en-US" sz="2000"/>
              <a:t>Separate each element/key.</a:t>
            </a:r>
          </a:p>
          <a:p>
            <a:pPr marL="342900" indent="-342900"/>
            <a:r>
              <a:rPr lang="en-US" sz="2000"/>
              <a:t>Pointers to data.</a:t>
            </a:r>
          </a:p>
          <a:p>
            <a:pPr marL="342900" indent="-342900"/>
            <a:r>
              <a:rPr lang="en-US" sz="2000"/>
              <a:t>Pointers to next element.</a:t>
            </a:r>
          </a:p>
          <a:p>
            <a:pPr marL="342900" indent="-342900"/>
            <a:r>
              <a:rPr lang="en-US" sz="2000"/>
              <a:t>Starting point.</a:t>
            </a:r>
          </a:p>
        </p:txBody>
      </p:sp>
      <p:grpSp>
        <p:nvGrpSpPr>
          <p:cNvPr id="1078276" name="Group 4"/>
          <p:cNvGrpSpPr>
            <a:grpSpLocks/>
          </p:cNvGrpSpPr>
          <p:nvPr/>
        </p:nvGrpSpPr>
        <p:grpSpPr bwMode="auto">
          <a:xfrm>
            <a:off x="1447800" y="3810000"/>
            <a:ext cx="2736850" cy="374650"/>
            <a:chOff x="912" y="2016"/>
            <a:chExt cx="1724" cy="236"/>
          </a:xfrm>
        </p:grpSpPr>
        <p:sp>
          <p:nvSpPr>
            <p:cNvPr id="1078277" name="Rectangle 5"/>
            <p:cNvSpPr>
              <a:spLocks noChangeArrowheads="1"/>
            </p:cNvSpPr>
            <p:nvPr/>
          </p:nvSpPr>
          <p:spPr bwMode="auto">
            <a:xfrm>
              <a:off x="1300" y="2020"/>
              <a:ext cx="712"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0000FF"/>
                  </a:solidFill>
                </a:rPr>
                <a:t>Carpenter</a:t>
              </a:r>
            </a:p>
          </p:txBody>
        </p:sp>
        <p:sp>
          <p:nvSpPr>
            <p:cNvPr id="1078278" name="Rectangle 6"/>
            <p:cNvSpPr>
              <a:spLocks noChangeArrowheads="1"/>
            </p:cNvSpPr>
            <p:nvPr/>
          </p:nvSpPr>
          <p:spPr bwMode="auto">
            <a:xfrm>
              <a:off x="912" y="2016"/>
              <a:ext cx="384" cy="212"/>
            </a:xfrm>
            <a:prstGeom prst="rect">
              <a:avLst/>
            </a:prstGeom>
            <a:noFill/>
            <a:ln w="9525">
              <a:noFill/>
              <a:miter lim="800000"/>
              <a:headEnd/>
              <a:tailEnd/>
            </a:ln>
            <a:effectLst/>
          </p:spPr>
          <p:txBody>
            <a:bodyPr lIns="92075" tIns="46038" rIns="92075" bIns="46038">
              <a:spAutoFit/>
            </a:bodyPr>
            <a:lstStyle/>
            <a:p>
              <a:pPr algn="r">
                <a:spcBef>
                  <a:spcPct val="50000"/>
                </a:spcBef>
              </a:pPr>
              <a:r>
                <a:rPr lang="en-US" sz="1600" b="0">
                  <a:solidFill>
                    <a:srgbClr val="996633"/>
                  </a:solidFill>
                </a:rPr>
                <a:t>B87</a:t>
              </a:r>
            </a:p>
          </p:txBody>
        </p:sp>
        <p:sp>
          <p:nvSpPr>
            <p:cNvPr id="1078279" name="Rectangle 7"/>
            <p:cNvSpPr>
              <a:spLocks noChangeArrowheads="1"/>
            </p:cNvSpPr>
            <p:nvPr/>
          </p:nvSpPr>
          <p:spPr bwMode="auto">
            <a:xfrm>
              <a:off x="2020" y="2020"/>
              <a:ext cx="328"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996633"/>
                  </a:solidFill>
                </a:rPr>
                <a:t>B29</a:t>
              </a:r>
            </a:p>
          </p:txBody>
        </p:sp>
        <p:sp>
          <p:nvSpPr>
            <p:cNvPr id="1078280" name="Rectangle 8"/>
            <p:cNvSpPr>
              <a:spLocks noChangeArrowheads="1"/>
            </p:cNvSpPr>
            <p:nvPr/>
          </p:nvSpPr>
          <p:spPr bwMode="auto">
            <a:xfrm>
              <a:off x="2356" y="2020"/>
              <a:ext cx="280"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chemeClr val="tx2"/>
                  </a:solidFill>
                </a:rPr>
                <a:t>A67</a:t>
              </a:r>
            </a:p>
          </p:txBody>
        </p:sp>
      </p:grpSp>
      <p:grpSp>
        <p:nvGrpSpPr>
          <p:cNvPr id="1078281" name="Group 9"/>
          <p:cNvGrpSpPr>
            <a:grpSpLocks/>
          </p:cNvGrpSpPr>
          <p:nvPr/>
        </p:nvGrpSpPr>
        <p:grpSpPr bwMode="auto">
          <a:xfrm>
            <a:off x="6096000" y="4343400"/>
            <a:ext cx="2736850" cy="374650"/>
            <a:chOff x="4031" y="2352"/>
            <a:chExt cx="1724" cy="236"/>
          </a:xfrm>
        </p:grpSpPr>
        <p:sp>
          <p:nvSpPr>
            <p:cNvPr id="1078282" name="Rectangle 10"/>
            <p:cNvSpPr>
              <a:spLocks noChangeArrowheads="1"/>
            </p:cNvSpPr>
            <p:nvPr/>
          </p:nvSpPr>
          <p:spPr bwMode="auto">
            <a:xfrm>
              <a:off x="4419" y="2356"/>
              <a:ext cx="712"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0000FF"/>
                  </a:solidFill>
                </a:rPr>
                <a:t>Gibson</a:t>
              </a:r>
            </a:p>
          </p:txBody>
        </p:sp>
        <p:sp>
          <p:nvSpPr>
            <p:cNvPr id="1078283" name="Rectangle 11"/>
            <p:cNvSpPr>
              <a:spLocks noChangeArrowheads="1"/>
            </p:cNvSpPr>
            <p:nvPr/>
          </p:nvSpPr>
          <p:spPr bwMode="auto">
            <a:xfrm>
              <a:off x="4031" y="2352"/>
              <a:ext cx="384" cy="212"/>
            </a:xfrm>
            <a:prstGeom prst="rect">
              <a:avLst/>
            </a:prstGeom>
            <a:noFill/>
            <a:ln w="9525">
              <a:noFill/>
              <a:miter lim="800000"/>
              <a:headEnd/>
              <a:tailEnd/>
            </a:ln>
            <a:effectLst/>
          </p:spPr>
          <p:txBody>
            <a:bodyPr lIns="92075" tIns="46038" rIns="92075" bIns="46038">
              <a:spAutoFit/>
            </a:bodyPr>
            <a:lstStyle/>
            <a:p>
              <a:pPr algn="r">
                <a:spcBef>
                  <a:spcPct val="50000"/>
                </a:spcBef>
              </a:pPr>
              <a:r>
                <a:rPr lang="en-US" sz="1600" b="0">
                  <a:solidFill>
                    <a:srgbClr val="996633"/>
                  </a:solidFill>
                </a:rPr>
                <a:t>B38</a:t>
              </a:r>
            </a:p>
          </p:txBody>
        </p:sp>
        <p:sp>
          <p:nvSpPr>
            <p:cNvPr id="1078284" name="Rectangle 12"/>
            <p:cNvSpPr>
              <a:spLocks noChangeArrowheads="1"/>
            </p:cNvSpPr>
            <p:nvPr/>
          </p:nvSpPr>
          <p:spPr bwMode="auto">
            <a:xfrm>
              <a:off x="5139" y="2356"/>
              <a:ext cx="328"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996633"/>
                  </a:solidFill>
                </a:rPr>
                <a:t>00</a:t>
              </a:r>
            </a:p>
          </p:txBody>
        </p:sp>
        <p:sp>
          <p:nvSpPr>
            <p:cNvPr id="1078285" name="Rectangle 13"/>
            <p:cNvSpPr>
              <a:spLocks noChangeArrowheads="1"/>
            </p:cNvSpPr>
            <p:nvPr/>
          </p:nvSpPr>
          <p:spPr bwMode="auto">
            <a:xfrm>
              <a:off x="5475" y="2356"/>
              <a:ext cx="280"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chemeClr val="tx2"/>
                  </a:solidFill>
                </a:rPr>
                <a:t>A22</a:t>
              </a:r>
            </a:p>
          </p:txBody>
        </p:sp>
      </p:grpSp>
      <p:grpSp>
        <p:nvGrpSpPr>
          <p:cNvPr id="1078286" name="Group 14"/>
          <p:cNvGrpSpPr>
            <a:grpSpLocks/>
          </p:cNvGrpSpPr>
          <p:nvPr/>
        </p:nvGrpSpPr>
        <p:grpSpPr bwMode="auto">
          <a:xfrm>
            <a:off x="1828800" y="4648200"/>
            <a:ext cx="2736850" cy="374650"/>
            <a:chOff x="2976" y="1920"/>
            <a:chExt cx="1724" cy="236"/>
          </a:xfrm>
        </p:grpSpPr>
        <p:sp>
          <p:nvSpPr>
            <p:cNvPr id="1078287" name="Rectangle 15"/>
            <p:cNvSpPr>
              <a:spLocks noChangeArrowheads="1"/>
            </p:cNvSpPr>
            <p:nvPr/>
          </p:nvSpPr>
          <p:spPr bwMode="auto">
            <a:xfrm>
              <a:off x="3364" y="1924"/>
              <a:ext cx="712"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0000FF"/>
                  </a:solidFill>
                </a:rPr>
                <a:t>Eaton</a:t>
              </a:r>
            </a:p>
          </p:txBody>
        </p:sp>
        <p:sp>
          <p:nvSpPr>
            <p:cNvPr id="1078288" name="Rectangle 16"/>
            <p:cNvSpPr>
              <a:spLocks noChangeArrowheads="1"/>
            </p:cNvSpPr>
            <p:nvPr/>
          </p:nvSpPr>
          <p:spPr bwMode="auto">
            <a:xfrm>
              <a:off x="2976" y="1920"/>
              <a:ext cx="384" cy="212"/>
            </a:xfrm>
            <a:prstGeom prst="rect">
              <a:avLst/>
            </a:prstGeom>
            <a:noFill/>
            <a:ln w="9525">
              <a:noFill/>
              <a:miter lim="800000"/>
              <a:headEnd/>
              <a:tailEnd/>
            </a:ln>
            <a:effectLst/>
          </p:spPr>
          <p:txBody>
            <a:bodyPr lIns="92075" tIns="46038" rIns="92075" bIns="46038">
              <a:spAutoFit/>
            </a:bodyPr>
            <a:lstStyle/>
            <a:p>
              <a:pPr algn="r">
                <a:spcBef>
                  <a:spcPct val="50000"/>
                </a:spcBef>
              </a:pPr>
              <a:r>
                <a:rPr lang="en-US" sz="1600" b="0">
                  <a:solidFill>
                    <a:srgbClr val="996633"/>
                  </a:solidFill>
                </a:rPr>
                <a:t>B29</a:t>
              </a:r>
            </a:p>
          </p:txBody>
        </p:sp>
        <p:sp>
          <p:nvSpPr>
            <p:cNvPr id="1078289" name="Rectangle 17"/>
            <p:cNvSpPr>
              <a:spLocks noChangeArrowheads="1"/>
            </p:cNvSpPr>
            <p:nvPr/>
          </p:nvSpPr>
          <p:spPr bwMode="auto">
            <a:xfrm>
              <a:off x="4084" y="1924"/>
              <a:ext cx="328"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996633"/>
                  </a:solidFill>
                </a:rPr>
                <a:t>B71</a:t>
              </a:r>
            </a:p>
          </p:txBody>
        </p:sp>
        <p:sp>
          <p:nvSpPr>
            <p:cNvPr id="1078290" name="Rectangle 18"/>
            <p:cNvSpPr>
              <a:spLocks noChangeArrowheads="1"/>
            </p:cNvSpPr>
            <p:nvPr/>
          </p:nvSpPr>
          <p:spPr bwMode="auto">
            <a:xfrm>
              <a:off x="4420" y="1924"/>
              <a:ext cx="280"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chemeClr val="tx2"/>
                  </a:solidFill>
                </a:rPr>
                <a:t>A58</a:t>
              </a:r>
            </a:p>
          </p:txBody>
        </p:sp>
      </p:grpSp>
      <p:grpSp>
        <p:nvGrpSpPr>
          <p:cNvPr id="1078291" name="Group 19"/>
          <p:cNvGrpSpPr>
            <a:grpSpLocks/>
          </p:cNvGrpSpPr>
          <p:nvPr/>
        </p:nvGrpSpPr>
        <p:grpSpPr bwMode="auto">
          <a:xfrm>
            <a:off x="3962400" y="5334000"/>
            <a:ext cx="2736850" cy="374650"/>
            <a:chOff x="1344" y="3264"/>
            <a:chExt cx="1724" cy="236"/>
          </a:xfrm>
        </p:grpSpPr>
        <p:sp>
          <p:nvSpPr>
            <p:cNvPr id="1078292" name="Rectangle 20"/>
            <p:cNvSpPr>
              <a:spLocks noChangeArrowheads="1"/>
            </p:cNvSpPr>
            <p:nvPr/>
          </p:nvSpPr>
          <p:spPr bwMode="auto">
            <a:xfrm>
              <a:off x="1732" y="3268"/>
              <a:ext cx="712"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0000FF"/>
                  </a:solidFill>
                </a:rPr>
                <a:t>Farris</a:t>
              </a:r>
            </a:p>
          </p:txBody>
        </p:sp>
        <p:sp>
          <p:nvSpPr>
            <p:cNvPr id="1078293" name="Rectangle 21"/>
            <p:cNvSpPr>
              <a:spLocks noChangeArrowheads="1"/>
            </p:cNvSpPr>
            <p:nvPr/>
          </p:nvSpPr>
          <p:spPr bwMode="auto">
            <a:xfrm>
              <a:off x="1344" y="3264"/>
              <a:ext cx="384" cy="212"/>
            </a:xfrm>
            <a:prstGeom prst="rect">
              <a:avLst/>
            </a:prstGeom>
            <a:noFill/>
            <a:ln w="9525">
              <a:noFill/>
              <a:miter lim="800000"/>
              <a:headEnd/>
              <a:tailEnd/>
            </a:ln>
            <a:effectLst/>
          </p:spPr>
          <p:txBody>
            <a:bodyPr lIns="92075" tIns="46038" rIns="92075" bIns="46038">
              <a:spAutoFit/>
            </a:bodyPr>
            <a:lstStyle/>
            <a:p>
              <a:pPr algn="r">
                <a:spcBef>
                  <a:spcPct val="50000"/>
                </a:spcBef>
              </a:pPr>
              <a:r>
                <a:rPr lang="en-US" sz="1600" b="0">
                  <a:solidFill>
                    <a:srgbClr val="996633"/>
                  </a:solidFill>
                </a:rPr>
                <a:t>B71</a:t>
              </a:r>
            </a:p>
          </p:txBody>
        </p:sp>
        <p:sp>
          <p:nvSpPr>
            <p:cNvPr id="1078294" name="Rectangle 22"/>
            <p:cNvSpPr>
              <a:spLocks noChangeArrowheads="1"/>
            </p:cNvSpPr>
            <p:nvPr/>
          </p:nvSpPr>
          <p:spPr bwMode="auto">
            <a:xfrm>
              <a:off x="2452" y="3268"/>
              <a:ext cx="328"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996633"/>
                  </a:solidFill>
                </a:rPr>
                <a:t>B38</a:t>
              </a:r>
            </a:p>
          </p:txBody>
        </p:sp>
        <p:sp>
          <p:nvSpPr>
            <p:cNvPr id="1078295" name="Rectangle 23"/>
            <p:cNvSpPr>
              <a:spLocks noChangeArrowheads="1"/>
            </p:cNvSpPr>
            <p:nvPr/>
          </p:nvSpPr>
          <p:spPr bwMode="auto">
            <a:xfrm>
              <a:off x="2788" y="3268"/>
              <a:ext cx="280" cy="232"/>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chemeClr val="tx2"/>
                  </a:solidFill>
                </a:rPr>
                <a:t>A63</a:t>
              </a:r>
            </a:p>
          </p:txBody>
        </p:sp>
      </p:grpSp>
      <p:grpSp>
        <p:nvGrpSpPr>
          <p:cNvPr id="1078296" name="Group 24"/>
          <p:cNvGrpSpPr>
            <a:grpSpLocks/>
          </p:cNvGrpSpPr>
          <p:nvPr/>
        </p:nvGrpSpPr>
        <p:grpSpPr bwMode="auto">
          <a:xfrm>
            <a:off x="4876800" y="3581400"/>
            <a:ext cx="3498850" cy="374650"/>
            <a:chOff x="3551" y="3120"/>
            <a:chExt cx="2204" cy="236"/>
          </a:xfrm>
        </p:grpSpPr>
        <p:sp>
          <p:nvSpPr>
            <p:cNvPr id="1078297" name="Rectangle 25"/>
            <p:cNvSpPr>
              <a:spLocks noChangeArrowheads="1"/>
            </p:cNvSpPr>
            <p:nvPr/>
          </p:nvSpPr>
          <p:spPr bwMode="auto">
            <a:xfrm>
              <a:off x="3987" y="3124"/>
              <a:ext cx="1768" cy="232"/>
            </a:xfrm>
            <a:prstGeom prst="rect">
              <a:avLst/>
            </a:prstGeom>
            <a:solidFill>
              <a:srgbClr val="CCFFCC"/>
            </a:solidFill>
            <a:ln w="12700">
              <a:solidFill>
                <a:schemeClr val="tx1"/>
              </a:solidFill>
              <a:miter lim="800000"/>
              <a:headEnd/>
              <a:tailEnd/>
            </a:ln>
            <a:effectLst/>
          </p:spPr>
          <p:txBody>
            <a:bodyPr wrap="none" lIns="92075" tIns="46038" rIns="92075" bIns="46038" anchor="ctr"/>
            <a:lstStyle/>
            <a:p>
              <a:pPr algn="l">
                <a:tabLst>
                  <a:tab pos="230188" algn="l"/>
                  <a:tab pos="1198563" algn="l"/>
                  <a:tab pos="1889125" algn="l"/>
                </a:tabLst>
              </a:pPr>
              <a:r>
                <a:rPr lang="en-US" sz="1400" b="0">
                  <a:solidFill>
                    <a:srgbClr val="006600"/>
                  </a:solidFill>
                </a:rPr>
                <a:t>7	Farris	Dustin	3/28/98</a:t>
              </a:r>
            </a:p>
          </p:txBody>
        </p:sp>
        <p:sp>
          <p:nvSpPr>
            <p:cNvPr id="1078298" name="Rectangle 26"/>
            <p:cNvSpPr>
              <a:spLocks noChangeArrowheads="1"/>
            </p:cNvSpPr>
            <p:nvPr/>
          </p:nvSpPr>
          <p:spPr bwMode="auto">
            <a:xfrm>
              <a:off x="3551" y="3120"/>
              <a:ext cx="432" cy="212"/>
            </a:xfrm>
            <a:prstGeom prst="rect">
              <a:avLst/>
            </a:prstGeom>
            <a:solidFill>
              <a:srgbClr val="CCFFCC"/>
            </a:solidFill>
            <a:ln w="9525">
              <a:noFill/>
              <a:miter lim="800000"/>
              <a:headEnd/>
              <a:tailEnd/>
            </a:ln>
            <a:effectLst/>
          </p:spPr>
          <p:txBody>
            <a:bodyPr lIns="92075" tIns="46038" rIns="92075" bIns="46038">
              <a:spAutoFit/>
            </a:bodyPr>
            <a:lstStyle/>
            <a:p>
              <a:pPr algn="r">
                <a:spcBef>
                  <a:spcPct val="50000"/>
                </a:spcBef>
              </a:pPr>
              <a:r>
                <a:rPr lang="en-US" sz="1600" b="0">
                  <a:solidFill>
                    <a:schemeClr val="tx2"/>
                  </a:solidFill>
                </a:rPr>
                <a:t>A63</a:t>
              </a:r>
            </a:p>
          </p:txBody>
        </p:sp>
      </p:grpSp>
      <p:grpSp>
        <p:nvGrpSpPr>
          <p:cNvPr id="1078299" name="Group 27"/>
          <p:cNvGrpSpPr>
            <a:grpSpLocks/>
          </p:cNvGrpSpPr>
          <p:nvPr/>
        </p:nvGrpSpPr>
        <p:grpSpPr bwMode="auto">
          <a:xfrm>
            <a:off x="4724400" y="1752600"/>
            <a:ext cx="3498850" cy="374650"/>
            <a:chOff x="3360" y="864"/>
            <a:chExt cx="2204" cy="236"/>
          </a:xfrm>
        </p:grpSpPr>
        <p:sp>
          <p:nvSpPr>
            <p:cNvPr id="1078300" name="Rectangle 28"/>
            <p:cNvSpPr>
              <a:spLocks noChangeArrowheads="1"/>
            </p:cNvSpPr>
            <p:nvPr/>
          </p:nvSpPr>
          <p:spPr bwMode="auto">
            <a:xfrm>
              <a:off x="3796" y="868"/>
              <a:ext cx="1768" cy="232"/>
            </a:xfrm>
            <a:prstGeom prst="rect">
              <a:avLst/>
            </a:prstGeom>
            <a:solidFill>
              <a:srgbClr val="CCFFCC"/>
            </a:solidFill>
            <a:ln w="12700">
              <a:solidFill>
                <a:schemeClr val="tx1"/>
              </a:solidFill>
              <a:miter lim="800000"/>
              <a:headEnd/>
              <a:tailEnd/>
            </a:ln>
            <a:effectLst/>
          </p:spPr>
          <p:txBody>
            <a:bodyPr wrap="none" lIns="92075" tIns="46038" rIns="92075" bIns="46038" anchor="ctr"/>
            <a:lstStyle/>
            <a:p>
              <a:pPr algn="l">
                <a:tabLst>
                  <a:tab pos="230188" algn="l"/>
                  <a:tab pos="1198563" algn="l"/>
                  <a:tab pos="1889125" algn="l"/>
                </a:tabLst>
              </a:pPr>
              <a:r>
                <a:rPr lang="en-US" sz="1400" b="0">
                  <a:solidFill>
                    <a:srgbClr val="006600"/>
                  </a:solidFill>
                </a:rPr>
                <a:t>8	Carpenter	Carlos	12/29/98</a:t>
              </a:r>
            </a:p>
          </p:txBody>
        </p:sp>
        <p:sp>
          <p:nvSpPr>
            <p:cNvPr id="1078301" name="Rectangle 29"/>
            <p:cNvSpPr>
              <a:spLocks noChangeArrowheads="1"/>
            </p:cNvSpPr>
            <p:nvPr/>
          </p:nvSpPr>
          <p:spPr bwMode="auto">
            <a:xfrm>
              <a:off x="3360" y="864"/>
              <a:ext cx="432" cy="212"/>
            </a:xfrm>
            <a:prstGeom prst="rect">
              <a:avLst/>
            </a:prstGeom>
            <a:solidFill>
              <a:srgbClr val="CCFFCC"/>
            </a:solidFill>
            <a:ln w="9525">
              <a:noFill/>
              <a:miter lim="800000"/>
              <a:headEnd/>
              <a:tailEnd/>
            </a:ln>
            <a:effectLst/>
          </p:spPr>
          <p:txBody>
            <a:bodyPr lIns="92075" tIns="46038" rIns="92075" bIns="46038">
              <a:spAutoFit/>
            </a:bodyPr>
            <a:lstStyle/>
            <a:p>
              <a:pPr algn="r">
                <a:spcBef>
                  <a:spcPct val="50000"/>
                </a:spcBef>
              </a:pPr>
              <a:r>
                <a:rPr lang="en-US" sz="1600" b="0">
                  <a:solidFill>
                    <a:schemeClr val="tx2"/>
                  </a:solidFill>
                </a:rPr>
                <a:t>A67</a:t>
              </a:r>
            </a:p>
          </p:txBody>
        </p:sp>
      </p:grpSp>
      <p:grpSp>
        <p:nvGrpSpPr>
          <p:cNvPr id="1078302" name="Group 30"/>
          <p:cNvGrpSpPr>
            <a:grpSpLocks/>
          </p:cNvGrpSpPr>
          <p:nvPr/>
        </p:nvGrpSpPr>
        <p:grpSpPr bwMode="auto">
          <a:xfrm>
            <a:off x="4495800" y="2971800"/>
            <a:ext cx="3498850" cy="374650"/>
            <a:chOff x="864" y="2592"/>
            <a:chExt cx="2204" cy="236"/>
          </a:xfrm>
        </p:grpSpPr>
        <p:sp>
          <p:nvSpPr>
            <p:cNvPr id="1078303" name="Rectangle 31"/>
            <p:cNvSpPr>
              <a:spLocks noChangeArrowheads="1"/>
            </p:cNvSpPr>
            <p:nvPr/>
          </p:nvSpPr>
          <p:spPr bwMode="auto">
            <a:xfrm>
              <a:off x="1300" y="2596"/>
              <a:ext cx="1768" cy="232"/>
            </a:xfrm>
            <a:prstGeom prst="rect">
              <a:avLst/>
            </a:prstGeom>
            <a:solidFill>
              <a:srgbClr val="CCFFCC"/>
            </a:solidFill>
            <a:ln w="12700">
              <a:solidFill>
                <a:schemeClr val="tx1"/>
              </a:solidFill>
              <a:miter lim="800000"/>
              <a:headEnd/>
              <a:tailEnd/>
            </a:ln>
            <a:effectLst/>
          </p:spPr>
          <p:txBody>
            <a:bodyPr wrap="none" lIns="92075" tIns="46038" rIns="92075" bIns="46038" anchor="ctr"/>
            <a:lstStyle/>
            <a:p>
              <a:pPr algn="l">
                <a:tabLst>
                  <a:tab pos="230188" algn="l"/>
                  <a:tab pos="1198563" algn="l"/>
                  <a:tab pos="1889125" algn="l"/>
                </a:tabLst>
              </a:pPr>
              <a:r>
                <a:rPr lang="en-US" sz="1400" b="0">
                  <a:solidFill>
                    <a:srgbClr val="006600"/>
                  </a:solidFill>
                </a:rPr>
                <a:t>6	Eaton	Anissa	8/23/98</a:t>
              </a:r>
            </a:p>
          </p:txBody>
        </p:sp>
        <p:sp>
          <p:nvSpPr>
            <p:cNvPr id="1078304" name="Rectangle 32"/>
            <p:cNvSpPr>
              <a:spLocks noChangeArrowheads="1"/>
            </p:cNvSpPr>
            <p:nvPr/>
          </p:nvSpPr>
          <p:spPr bwMode="auto">
            <a:xfrm>
              <a:off x="864" y="2592"/>
              <a:ext cx="432" cy="212"/>
            </a:xfrm>
            <a:prstGeom prst="rect">
              <a:avLst/>
            </a:prstGeom>
            <a:solidFill>
              <a:srgbClr val="CCFFCC"/>
            </a:solidFill>
            <a:ln w="9525">
              <a:noFill/>
              <a:miter lim="800000"/>
              <a:headEnd/>
              <a:tailEnd/>
            </a:ln>
            <a:effectLst/>
          </p:spPr>
          <p:txBody>
            <a:bodyPr lIns="92075" tIns="46038" rIns="92075" bIns="46038">
              <a:spAutoFit/>
            </a:bodyPr>
            <a:lstStyle/>
            <a:p>
              <a:pPr algn="r">
                <a:spcBef>
                  <a:spcPct val="50000"/>
                </a:spcBef>
              </a:pPr>
              <a:r>
                <a:rPr lang="en-US" sz="1600" b="0">
                  <a:solidFill>
                    <a:schemeClr val="tx2"/>
                  </a:solidFill>
                </a:rPr>
                <a:t>A58</a:t>
              </a:r>
            </a:p>
          </p:txBody>
        </p:sp>
      </p:grpSp>
      <p:grpSp>
        <p:nvGrpSpPr>
          <p:cNvPr id="1078305" name="Group 33"/>
          <p:cNvGrpSpPr>
            <a:grpSpLocks/>
          </p:cNvGrpSpPr>
          <p:nvPr/>
        </p:nvGrpSpPr>
        <p:grpSpPr bwMode="auto">
          <a:xfrm>
            <a:off x="5486400" y="2286000"/>
            <a:ext cx="3498850" cy="374650"/>
            <a:chOff x="3455" y="1392"/>
            <a:chExt cx="2204" cy="236"/>
          </a:xfrm>
        </p:grpSpPr>
        <p:sp>
          <p:nvSpPr>
            <p:cNvPr id="1078306" name="Rectangle 34"/>
            <p:cNvSpPr>
              <a:spLocks noChangeArrowheads="1"/>
            </p:cNvSpPr>
            <p:nvPr/>
          </p:nvSpPr>
          <p:spPr bwMode="auto">
            <a:xfrm>
              <a:off x="3891" y="1396"/>
              <a:ext cx="1768" cy="232"/>
            </a:xfrm>
            <a:prstGeom prst="rect">
              <a:avLst/>
            </a:prstGeom>
            <a:solidFill>
              <a:srgbClr val="CCFFCC"/>
            </a:solidFill>
            <a:ln w="12700">
              <a:solidFill>
                <a:schemeClr val="tx1"/>
              </a:solidFill>
              <a:miter lim="800000"/>
              <a:headEnd/>
              <a:tailEnd/>
            </a:ln>
            <a:effectLst/>
          </p:spPr>
          <p:txBody>
            <a:bodyPr wrap="none" lIns="92075" tIns="46038" rIns="92075" bIns="46038" anchor="ctr"/>
            <a:lstStyle/>
            <a:p>
              <a:pPr algn="l">
                <a:tabLst>
                  <a:tab pos="230188" algn="l"/>
                  <a:tab pos="1198563" algn="l"/>
                  <a:tab pos="1889125" algn="l"/>
                </a:tabLst>
              </a:pPr>
              <a:r>
                <a:rPr lang="en-US" sz="1400" b="0">
                  <a:solidFill>
                    <a:srgbClr val="006600"/>
                  </a:solidFill>
                </a:rPr>
                <a:t>2	Gibson	Bill	3/31/98</a:t>
              </a:r>
            </a:p>
          </p:txBody>
        </p:sp>
        <p:sp>
          <p:nvSpPr>
            <p:cNvPr id="1078307" name="Rectangle 35"/>
            <p:cNvSpPr>
              <a:spLocks noChangeArrowheads="1"/>
            </p:cNvSpPr>
            <p:nvPr/>
          </p:nvSpPr>
          <p:spPr bwMode="auto">
            <a:xfrm>
              <a:off x="3455" y="1392"/>
              <a:ext cx="432" cy="212"/>
            </a:xfrm>
            <a:prstGeom prst="rect">
              <a:avLst/>
            </a:prstGeom>
            <a:solidFill>
              <a:srgbClr val="CCFFCC"/>
            </a:solidFill>
            <a:ln w="9525">
              <a:noFill/>
              <a:miter lim="800000"/>
              <a:headEnd/>
              <a:tailEnd/>
            </a:ln>
            <a:effectLst/>
          </p:spPr>
          <p:txBody>
            <a:bodyPr lIns="92075" tIns="46038" rIns="92075" bIns="46038">
              <a:spAutoFit/>
            </a:bodyPr>
            <a:lstStyle/>
            <a:p>
              <a:pPr algn="r">
                <a:spcBef>
                  <a:spcPct val="50000"/>
                </a:spcBef>
              </a:pPr>
              <a:r>
                <a:rPr lang="en-US" sz="1600" b="0">
                  <a:solidFill>
                    <a:schemeClr val="tx2"/>
                  </a:solidFill>
                </a:rPr>
                <a:t>A22</a:t>
              </a:r>
            </a:p>
          </p:txBody>
        </p:sp>
      </p:grpSp>
      <p:sp>
        <p:nvSpPr>
          <p:cNvPr id="1078308" name="Line 36"/>
          <p:cNvSpPr>
            <a:spLocks noChangeShapeType="1"/>
          </p:cNvSpPr>
          <p:nvPr/>
        </p:nvSpPr>
        <p:spPr bwMode="auto">
          <a:xfrm flipV="1">
            <a:off x="4038600" y="2057400"/>
            <a:ext cx="914400" cy="17526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78309" name="Line 37"/>
          <p:cNvSpPr>
            <a:spLocks noChangeShapeType="1"/>
          </p:cNvSpPr>
          <p:nvPr/>
        </p:nvSpPr>
        <p:spPr bwMode="auto">
          <a:xfrm flipH="1" flipV="1">
            <a:off x="5410200" y="3886200"/>
            <a:ext cx="1066800" cy="14478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78310" name="Line 38"/>
          <p:cNvSpPr>
            <a:spLocks noChangeShapeType="1"/>
          </p:cNvSpPr>
          <p:nvPr/>
        </p:nvSpPr>
        <p:spPr bwMode="auto">
          <a:xfrm flipV="1">
            <a:off x="4495800" y="3276600"/>
            <a:ext cx="457200" cy="13716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78311" name="Line 39"/>
          <p:cNvSpPr>
            <a:spLocks noChangeShapeType="1"/>
          </p:cNvSpPr>
          <p:nvPr/>
        </p:nvSpPr>
        <p:spPr bwMode="auto">
          <a:xfrm flipH="1" flipV="1">
            <a:off x="8534400" y="2743200"/>
            <a:ext cx="76200" cy="16002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78312" name="Line 40"/>
          <p:cNvSpPr>
            <a:spLocks noChangeShapeType="1"/>
          </p:cNvSpPr>
          <p:nvPr/>
        </p:nvSpPr>
        <p:spPr bwMode="auto">
          <a:xfrm flipH="1">
            <a:off x="2514600" y="4191000"/>
            <a:ext cx="838200" cy="381000"/>
          </a:xfrm>
          <a:prstGeom prst="line">
            <a:avLst/>
          </a:prstGeom>
          <a:noFill/>
          <a:ln w="25400">
            <a:solidFill>
              <a:srgbClr val="996633"/>
            </a:solidFill>
            <a:round/>
            <a:headEnd type="none" w="sm" len="sm"/>
            <a:tailEnd type="stealth" w="med" len="lg"/>
          </a:ln>
          <a:effectLst/>
        </p:spPr>
        <p:txBody>
          <a:bodyPr wrap="none" anchor="ctr"/>
          <a:lstStyle/>
          <a:p>
            <a:endParaRPr lang="en-US"/>
          </a:p>
        </p:txBody>
      </p:sp>
      <p:sp>
        <p:nvSpPr>
          <p:cNvPr id="1078313" name="Line 41"/>
          <p:cNvSpPr>
            <a:spLocks noChangeShapeType="1"/>
          </p:cNvSpPr>
          <p:nvPr/>
        </p:nvSpPr>
        <p:spPr bwMode="auto">
          <a:xfrm>
            <a:off x="3810000" y="5029200"/>
            <a:ext cx="304800" cy="304800"/>
          </a:xfrm>
          <a:prstGeom prst="line">
            <a:avLst/>
          </a:prstGeom>
          <a:noFill/>
          <a:ln w="25400">
            <a:solidFill>
              <a:srgbClr val="996633"/>
            </a:solidFill>
            <a:round/>
            <a:headEnd type="none" w="sm" len="sm"/>
            <a:tailEnd type="stealth" w="med" len="lg"/>
          </a:ln>
          <a:effectLst/>
        </p:spPr>
        <p:txBody>
          <a:bodyPr wrap="none" anchor="ctr"/>
          <a:lstStyle/>
          <a:p>
            <a:endParaRPr lang="en-US"/>
          </a:p>
        </p:txBody>
      </p:sp>
      <p:sp>
        <p:nvSpPr>
          <p:cNvPr id="1078314" name="Line 42"/>
          <p:cNvSpPr>
            <a:spLocks noChangeShapeType="1"/>
          </p:cNvSpPr>
          <p:nvPr/>
        </p:nvSpPr>
        <p:spPr bwMode="auto">
          <a:xfrm flipV="1">
            <a:off x="6019800" y="4724400"/>
            <a:ext cx="685800" cy="609600"/>
          </a:xfrm>
          <a:prstGeom prst="line">
            <a:avLst/>
          </a:prstGeom>
          <a:noFill/>
          <a:ln w="25400">
            <a:solidFill>
              <a:srgbClr val="996633"/>
            </a:solidFill>
            <a:round/>
            <a:headEnd type="none" w="sm" len="sm"/>
            <a:tailEnd type="stealth" w="med" len="lg"/>
          </a:ln>
          <a:effectLst/>
        </p:spPr>
        <p:txBody>
          <a:bodyPr wrap="none" anchor="ctr"/>
          <a:lstStyle/>
          <a:p>
            <a:endParaRPr lang="en-US"/>
          </a:p>
        </p:txBody>
      </p:sp>
      <p:sp>
        <p:nvSpPr>
          <p:cNvPr id="1078318" name="Freeform 46"/>
          <p:cNvSpPr>
            <a:spLocks/>
          </p:cNvSpPr>
          <p:nvPr/>
        </p:nvSpPr>
        <p:spPr bwMode="auto">
          <a:xfrm>
            <a:off x="12700" y="1981200"/>
            <a:ext cx="4064000" cy="1752600"/>
          </a:xfrm>
          <a:custGeom>
            <a:avLst/>
            <a:gdLst/>
            <a:ahLst/>
            <a:cxnLst>
              <a:cxn ang="0">
                <a:pos x="520" y="0"/>
              </a:cxn>
              <a:cxn ang="0">
                <a:pos x="280" y="816"/>
              </a:cxn>
              <a:cxn ang="0">
                <a:pos x="2200" y="864"/>
              </a:cxn>
              <a:cxn ang="0">
                <a:pos x="2440" y="1104"/>
              </a:cxn>
            </a:cxnLst>
            <a:rect l="0" t="0" r="r" b="b"/>
            <a:pathLst>
              <a:path w="2560" h="1104">
                <a:moveTo>
                  <a:pt x="520" y="0"/>
                </a:moveTo>
                <a:cubicBezTo>
                  <a:pt x="260" y="336"/>
                  <a:pt x="0" y="672"/>
                  <a:pt x="280" y="816"/>
                </a:cubicBezTo>
                <a:cubicBezTo>
                  <a:pt x="560" y="960"/>
                  <a:pt x="1840" y="816"/>
                  <a:pt x="2200" y="864"/>
                </a:cubicBezTo>
                <a:cubicBezTo>
                  <a:pt x="2560" y="912"/>
                  <a:pt x="2500" y="1008"/>
                  <a:pt x="2440" y="1104"/>
                </a:cubicBezTo>
              </a:path>
            </a:pathLst>
          </a:custGeom>
          <a:noFill/>
          <a:ln w="19050" cap="flat" cmpd="sng">
            <a:solidFill>
              <a:schemeClr val="tx1"/>
            </a:solidFill>
            <a:prstDash val="solid"/>
            <a:round/>
            <a:headEnd type="none" w="med" len="med"/>
            <a:tailEnd type="triangle" w="med" len="med"/>
          </a:ln>
          <a:effectLst/>
        </p:spPr>
        <p:txBody>
          <a:bodyPr/>
          <a:lstStyle/>
          <a:p>
            <a:endParaRPr lang="en-US"/>
          </a:p>
        </p:txBody>
      </p:sp>
      <p:sp>
        <p:nvSpPr>
          <p:cNvPr id="1078319" name="Freeform 47"/>
          <p:cNvSpPr>
            <a:spLocks/>
          </p:cNvSpPr>
          <p:nvPr/>
        </p:nvSpPr>
        <p:spPr bwMode="auto">
          <a:xfrm>
            <a:off x="0" y="2362200"/>
            <a:ext cx="3581400" cy="1447800"/>
          </a:xfrm>
          <a:custGeom>
            <a:avLst/>
            <a:gdLst/>
            <a:ahLst/>
            <a:cxnLst>
              <a:cxn ang="0">
                <a:pos x="520" y="0"/>
              </a:cxn>
              <a:cxn ang="0">
                <a:pos x="280" y="816"/>
              </a:cxn>
              <a:cxn ang="0">
                <a:pos x="2200" y="864"/>
              </a:cxn>
              <a:cxn ang="0">
                <a:pos x="2440" y="1104"/>
              </a:cxn>
            </a:cxnLst>
            <a:rect l="0" t="0" r="r" b="b"/>
            <a:pathLst>
              <a:path w="2560" h="1104">
                <a:moveTo>
                  <a:pt x="520" y="0"/>
                </a:moveTo>
                <a:cubicBezTo>
                  <a:pt x="260" y="336"/>
                  <a:pt x="0" y="672"/>
                  <a:pt x="280" y="816"/>
                </a:cubicBezTo>
                <a:cubicBezTo>
                  <a:pt x="560" y="960"/>
                  <a:pt x="1840" y="816"/>
                  <a:pt x="2200" y="864"/>
                </a:cubicBezTo>
                <a:cubicBezTo>
                  <a:pt x="2560" y="912"/>
                  <a:pt x="2500" y="1008"/>
                  <a:pt x="2440" y="1104"/>
                </a:cubicBezTo>
              </a:path>
            </a:pathLst>
          </a:custGeom>
          <a:noFill/>
          <a:ln w="57150" cap="flat" cmpd="sng">
            <a:solidFill>
              <a:schemeClr val="tx1"/>
            </a:solidFill>
            <a:prstDash val="sysDot"/>
            <a:round/>
            <a:headEnd type="none" w="med" len="med"/>
            <a:tailEnd type="triangle" w="med" len="med"/>
          </a:ln>
          <a:effectLst/>
        </p:spPr>
        <p:txBody>
          <a:bodyPr/>
          <a:lstStyle/>
          <a:p>
            <a:endParaRPr lang="en-US"/>
          </a:p>
        </p:txBody>
      </p:sp>
      <p:sp>
        <p:nvSpPr>
          <p:cNvPr id="1078320" name="Text Box 48"/>
          <p:cNvSpPr txBox="1">
            <a:spLocks noChangeArrowheads="1"/>
          </p:cNvSpPr>
          <p:nvPr/>
        </p:nvSpPr>
        <p:spPr bwMode="auto">
          <a:xfrm>
            <a:off x="7391400" y="5410200"/>
            <a:ext cx="1495425" cy="396875"/>
          </a:xfrm>
          <a:prstGeom prst="rect">
            <a:avLst/>
          </a:prstGeom>
          <a:noFill/>
          <a:ln w="12700" algn="ctr">
            <a:noFill/>
            <a:miter lim="800000"/>
            <a:headEnd/>
            <a:tailEnd/>
          </a:ln>
          <a:effectLst/>
        </p:spPr>
        <p:txBody>
          <a:bodyPr wrap="none">
            <a:spAutoFit/>
          </a:bodyPr>
          <a:lstStyle/>
          <a:p>
            <a:r>
              <a:rPr lang="en-US"/>
              <a:t>End of List</a:t>
            </a:r>
          </a:p>
        </p:txBody>
      </p:sp>
      <p:sp>
        <p:nvSpPr>
          <p:cNvPr id="1078321" name="Freeform 49"/>
          <p:cNvSpPr>
            <a:spLocks/>
          </p:cNvSpPr>
          <p:nvPr/>
        </p:nvSpPr>
        <p:spPr bwMode="auto">
          <a:xfrm>
            <a:off x="8153400" y="4724400"/>
            <a:ext cx="1588" cy="685800"/>
          </a:xfrm>
          <a:custGeom>
            <a:avLst/>
            <a:gdLst/>
            <a:ahLst/>
            <a:cxnLst>
              <a:cxn ang="0">
                <a:pos x="0" y="432"/>
              </a:cxn>
              <a:cxn ang="0">
                <a:pos x="0" y="0"/>
              </a:cxn>
            </a:cxnLst>
            <a:rect l="0" t="0" r="r" b="b"/>
            <a:pathLst>
              <a:path w="1" h="432">
                <a:moveTo>
                  <a:pt x="0" y="432"/>
                </a:moveTo>
                <a:cubicBezTo>
                  <a:pt x="0" y="252"/>
                  <a:pt x="0" y="72"/>
                  <a:pt x="0" y="0"/>
                </a:cubicBezTo>
              </a:path>
            </a:pathLst>
          </a:custGeom>
          <a:noFill/>
          <a:ln w="12700" cap="flat" cmpd="sng">
            <a:solidFill>
              <a:schemeClr val="tx1"/>
            </a:solidFill>
            <a:prstDash val="solid"/>
            <a:round/>
            <a:headEnd type="none" w="med" len="med"/>
            <a:tailEnd type="triangle" w="med" len="med"/>
          </a:ln>
          <a:effectLst/>
        </p:spPr>
        <p:txBody>
          <a:bodyPr/>
          <a:lstStyle/>
          <a:p>
            <a:endParaRPr lang="en-US"/>
          </a:p>
        </p:txBody>
      </p:sp>
    </p:spTree>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80322" name="Rectangle 2"/>
          <p:cNvSpPr>
            <a:spLocks noGrp="1" noChangeArrowheads="1"/>
          </p:cNvSpPr>
          <p:nvPr>
            <p:ph type="title"/>
          </p:nvPr>
        </p:nvSpPr>
        <p:spPr>
          <a:noFill/>
          <a:ln/>
        </p:spPr>
        <p:txBody>
          <a:bodyPr lIns="92075" tIns="46038" rIns="92075" bIns="46038"/>
          <a:lstStyle/>
          <a:p>
            <a:pPr defTabSz="914400"/>
            <a:r>
              <a:rPr lang="en-US"/>
              <a:t>B-Tree (Detail in Chapter 12)</a:t>
            </a:r>
          </a:p>
        </p:txBody>
      </p:sp>
      <p:sp>
        <p:nvSpPr>
          <p:cNvPr id="1080323" name="Rectangle 3"/>
          <p:cNvSpPr>
            <a:spLocks noGrp="1" noChangeArrowheads="1"/>
          </p:cNvSpPr>
          <p:nvPr>
            <p:ph type="body" sz="half" idx="1"/>
          </p:nvPr>
        </p:nvSpPr>
        <p:spPr>
          <a:xfrm>
            <a:off x="1143000" y="914400"/>
            <a:ext cx="3810000" cy="4191000"/>
          </a:xfrm>
          <a:noFill/>
          <a:ln/>
        </p:spPr>
        <p:txBody>
          <a:bodyPr lIns="92075" tIns="46038" rIns="92075" bIns="46038"/>
          <a:lstStyle/>
          <a:p>
            <a:pPr marL="342900" indent="-342900"/>
            <a:r>
              <a:rPr lang="en-US" sz="2000"/>
              <a:t>Store key values</a:t>
            </a:r>
          </a:p>
          <a:p>
            <a:pPr marL="342900" indent="-342900"/>
            <a:r>
              <a:rPr lang="en-US" sz="2000"/>
              <a:t>Utilize binary search (or better).</a:t>
            </a:r>
          </a:p>
          <a:p>
            <a:pPr marL="342900" indent="-342900"/>
            <a:r>
              <a:rPr lang="en-US" sz="2000"/>
              <a:t>Trees</a:t>
            </a:r>
          </a:p>
          <a:p>
            <a:pPr marL="742950" lvl="1" indent="-285750"/>
            <a:r>
              <a:rPr lang="en-US" sz="2000"/>
              <a:t>Nodes</a:t>
            </a:r>
          </a:p>
          <a:p>
            <a:pPr marL="742950" lvl="1" indent="-285750"/>
            <a:r>
              <a:rPr lang="en-US" sz="2000"/>
              <a:t>Root</a:t>
            </a:r>
          </a:p>
          <a:p>
            <a:pPr marL="742950" lvl="1" indent="-285750"/>
            <a:r>
              <a:rPr lang="en-US" sz="2000"/>
              <a:t>Leaf (node with no children)</a:t>
            </a:r>
          </a:p>
          <a:p>
            <a:pPr marL="742950" lvl="1" indent="-285750"/>
            <a:r>
              <a:rPr lang="en-US" sz="2000"/>
              <a:t>Levels / depth</a:t>
            </a:r>
          </a:p>
          <a:p>
            <a:pPr marL="742950" lvl="1" indent="-285750"/>
            <a:r>
              <a:rPr lang="en-US" sz="2000"/>
              <a:t>Degree (maximum number of children </a:t>
            </a:r>
            <a:br>
              <a:rPr lang="en-US" sz="2000"/>
            </a:br>
            <a:r>
              <a:rPr lang="en-US" sz="2000"/>
              <a:t>per node)</a:t>
            </a:r>
          </a:p>
        </p:txBody>
      </p:sp>
      <p:sp>
        <p:nvSpPr>
          <p:cNvPr id="1080324" name="Rectangle 4"/>
          <p:cNvSpPr>
            <a:spLocks noChangeArrowheads="1"/>
          </p:cNvSpPr>
          <p:nvPr/>
        </p:nvSpPr>
        <p:spPr bwMode="auto">
          <a:xfrm>
            <a:off x="5775325" y="3884613"/>
            <a:ext cx="884238"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Hanson</a:t>
            </a:r>
          </a:p>
        </p:txBody>
      </p:sp>
      <p:sp>
        <p:nvSpPr>
          <p:cNvPr id="1080325" name="Rectangle 5"/>
          <p:cNvSpPr>
            <a:spLocks noChangeArrowheads="1"/>
          </p:cNvSpPr>
          <p:nvPr/>
        </p:nvSpPr>
        <p:spPr bwMode="auto">
          <a:xfrm>
            <a:off x="4403725" y="4341813"/>
            <a:ext cx="107632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Dorfmann</a:t>
            </a:r>
          </a:p>
        </p:txBody>
      </p:sp>
      <p:sp>
        <p:nvSpPr>
          <p:cNvPr id="1080326" name="Rectangle 6"/>
          <p:cNvSpPr>
            <a:spLocks noChangeArrowheads="1"/>
          </p:cNvSpPr>
          <p:nvPr/>
        </p:nvSpPr>
        <p:spPr bwMode="auto">
          <a:xfrm>
            <a:off x="6918325" y="4341813"/>
            <a:ext cx="74930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Kalida</a:t>
            </a:r>
          </a:p>
        </p:txBody>
      </p:sp>
      <p:sp>
        <p:nvSpPr>
          <p:cNvPr id="1080327" name="Rectangle 7"/>
          <p:cNvSpPr>
            <a:spLocks noChangeArrowheads="1"/>
          </p:cNvSpPr>
          <p:nvPr/>
        </p:nvSpPr>
        <p:spPr bwMode="auto">
          <a:xfrm>
            <a:off x="3717925" y="4799013"/>
            <a:ext cx="760413"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Brown</a:t>
            </a:r>
          </a:p>
        </p:txBody>
      </p:sp>
      <p:sp>
        <p:nvSpPr>
          <p:cNvPr id="1080328" name="Rectangle 8"/>
          <p:cNvSpPr>
            <a:spLocks noChangeArrowheads="1"/>
          </p:cNvSpPr>
          <p:nvPr/>
        </p:nvSpPr>
        <p:spPr bwMode="auto">
          <a:xfrm>
            <a:off x="5165725" y="4799013"/>
            <a:ext cx="747713"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Farriis</a:t>
            </a:r>
          </a:p>
        </p:txBody>
      </p:sp>
      <p:sp>
        <p:nvSpPr>
          <p:cNvPr id="1080329" name="Rectangle 9"/>
          <p:cNvSpPr>
            <a:spLocks noChangeArrowheads="1"/>
          </p:cNvSpPr>
          <p:nvPr/>
        </p:nvSpPr>
        <p:spPr bwMode="auto">
          <a:xfrm>
            <a:off x="6461125" y="4799013"/>
            <a:ext cx="56832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Inez</a:t>
            </a:r>
          </a:p>
        </p:txBody>
      </p:sp>
      <p:sp>
        <p:nvSpPr>
          <p:cNvPr id="1080330" name="Rectangle 10"/>
          <p:cNvSpPr>
            <a:spLocks noChangeArrowheads="1"/>
          </p:cNvSpPr>
          <p:nvPr/>
        </p:nvSpPr>
        <p:spPr bwMode="auto">
          <a:xfrm>
            <a:off x="7756525" y="4799013"/>
            <a:ext cx="91757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Miranda</a:t>
            </a:r>
          </a:p>
        </p:txBody>
      </p:sp>
      <p:sp>
        <p:nvSpPr>
          <p:cNvPr id="1080331" name="Rectangle 11"/>
          <p:cNvSpPr>
            <a:spLocks noChangeArrowheads="1"/>
          </p:cNvSpPr>
          <p:nvPr/>
        </p:nvSpPr>
        <p:spPr bwMode="auto">
          <a:xfrm>
            <a:off x="2971800" y="5256213"/>
            <a:ext cx="81597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Adams</a:t>
            </a:r>
          </a:p>
        </p:txBody>
      </p:sp>
      <p:sp>
        <p:nvSpPr>
          <p:cNvPr id="1080332" name="Rectangle 12"/>
          <p:cNvSpPr>
            <a:spLocks noChangeArrowheads="1"/>
          </p:cNvSpPr>
          <p:nvPr/>
        </p:nvSpPr>
        <p:spPr bwMode="auto">
          <a:xfrm>
            <a:off x="3962400" y="5256213"/>
            <a:ext cx="70167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Cadiz</a:t>
            </a:r>
          </a:p>
        </p:txBody>
      </p:sp>
      <p:sp>
        <p:nvSpPr>
          <p:cNvPr id="1080333" name="Rectangle 13"/>
          <p:cNvSpPr>
            <a:spLocks noChangeArrowheads="1"/>
          </p:cNvSpPr>
          <p:nvPr/>
        </p:nvSpPr>
        <p:spPr bwMode="auto">
          <a:xfrm>
            <a:off x="4860925" y="5256213"/>
            <a:ext cx="71437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Eaton</a:t>
            </a:r>
          </a:p>
        </p:txBody>
      </p:sp>
      <p:sp>
        <p:nvSpPr>
          <p:cNvPr id="1080334" name="Rectangle 14"/>
          <p:cNvSpPr>
            <a:spLocks noChangeArrowheads="1"/>
          </p:cNvSpPr>
          <p:nvPr/>
        </p:nvSpPr>
        <p:spPr bwMode="auto">
          <a:xfrm>
            <a:off x="5546725" y="5256213"/>
            <a:ext cx="72707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Goetz</a:t>
            </a:r>
          </a:p>
        </p:txBody>
      </p:sp>
      <p:sp>
        <p:nvSpPr>
          <p:cNvPr id="1080335" name="Rectangle 15"/>
          <p:cNvSpPr>
            <a:spLocks noChangeArrowheads="1"/>
          </p:cNvSpPr>
          <p:nvPr/>
        </p:nvSpPr>
        <p:spPr bwMode="auto">
          <a:xfrm>
            <a:off x="6705600" y="5256213"/>
            <a:ext cx="725488"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Jones</a:t>
            </a:r>
          </a:p>
        </p:txBody>
      </p:sp>
      <p:sp>
        <p:nvSpPr>
          <p:cNvPr id="1080336" name="Rectangle 16"/>
          <p:cNvSpPr>
            <a:spLocks noChangeArrowheads="1"/>
          </p:cNvSpPr>
          <p:nvPr/>
        </p:nvSpPr>
        <p:spPr bwMode="auto">
          <a:xfrm>
            <a:off x="7375525" y="5256213"/>
            <a:ext cx="79375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Lomax</a:t>
            </a:r>
          </a:p>
        </p:txBody>
      </p:sp>
      <p:sp>
        <p:nvSpPr>
          <p:cNvPr id="1080337" name="Rectangle 17"/>
          <p:cNvSpPr>
            <a:spLocks noChangeArrowheads="1"/>
          </p:cNvSpPr>
          <p:nvPr/>
        </p:nvSpPr>
        <p:spPr bwMode="auto">
          <a:xfrm>
            <a:off x="8235950" y="5256213"/>
            <a:ext cx="906463"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Norman</a:t>
            </a:r>
          </a:p>
        </p:txBody>
      </p:sp>
      <p:sp>
        <p:nvSpPr>
          <p:cNvPr id="1080338" name="Line 18"/>
          <p:cNvSpPr>
            <a:spLocks noChangeShapeType="1"/>
          </p:cNvSpPr>
          <p:nvPr/>
        </p:nvSpPr>
        <p:spPr bwMode="auto">
          <a:xfrm flipH="1">
            <a:off x="5257800" y="4114800"/>
            <a:ext cx="5334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39" name="Line 19"/>
          <p:cNvSpPr>
            <a:spLocks noChangeShapeType="1"/>
          </p:cNvSpPr>
          <p:nvPr/>
        </p:nvSpPr>
        <p:spPr bwMode="auto">
          <a:xfrm>
            <a:off x="6629400" y="4114800"/>
            <a:ext cx="533400" cy="228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0" name="Line 20"/>
          <p:cNvSpPr>
            <a:spLocks noChangeShapeType="1"/>
          </p:cNvSpPr>
          <p:nvPr/>
        </p:nvSpPr>
        <p:spPr bwMode="auto">
          <a:xfrm flipH="1">
            <a:off x="4114800" y="4572000"/>
            <a:ext cx="6858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1" name="Line 21"/>
          <p:cNvSpPr>
            <a:spLocks noChangeShapeType="1"/>
          </p:cNvSpPr>
          <p:nvPr/>
        </p:nvSpPr>
        <p:spPr bwMode="auto">
          <a:xfrm>
            <a:off x="4953000" y="4572000"/>
            <a:ext cx="609600" cy="228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2" name="Line 22"/>
          <p:cNvSpPr>
            <a:spLocks noChangeShapeType="1"/>
          </p:cNvSpPr>
          <p:nvPr/>
        </p:nvSpPr>
        <p:spPr bwMode="auto">
          <a:xfrm flipH="1">
            <a:off x="3505200" y="5029200"/>
            <a:ext cx="5334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3" name="Line 23"/>
          <p:cNvSpPr>
            <a:spLocks noChangeShapeType="1"/>
          </p:cNvSpPr>
          <p:nvPr/>
        </p:nvSpPr>
        <p:spPr bwMode="auto">
          <a:xfrm>
            <a:off x="4114800" y="5029200"/>
            <a:ext cx="3048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4" name="Line 24"/>
          <p:cNvSpPr>
            <a:spLocks noChangeShapeType="1"/>
          </p:cNvSpPr>
          <p:nvPr/>
        </p:nvSpPr>
        <p:spPr bwMode="auto">
          <a:xfrm flipH="1">
            <a:off x="5181600" y="5029200"/>
            <a:ext cx="3810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5" name="Line 25"/>
          <p:cNvSpPr>
            <a:spLocks noChangeShapeType="1"/>
          </p:cNvSpPr>
          <p:nvPr/>
        </p:nvSpPr>
        <p:spPr bwMode="auto">
          <a:xfrm>
            <a:off x="5638800" y="5029200"/>
            <a:ext cx="3048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6" name="Line 26"/>
          <p:cNvSpPr>
            <a:spLocks noChangeShapeType="1"/>
          </p:cNvSpPr>
          <p:nvPr/>
        </p:nvSpPr>
        <p:spPr bwMode="auto">
          <a:xfrm>
            <a:off x="6705600" y="5029200"/>
            <a:ext cx="3048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7" name="Line 27"/>
          <p:cNvSpPr>
            <a:spLocks noChangeShapeType="1"/>
          </p:cNvSpPr>
          <p:nvPr/>
        </p:nvSpPr>
        <p:spPr bwMode="auto">
          <a:xfrm flipH="1">
            <a:off x="6781800" y="4572000"/>
            <a:ext cx="5334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8" name="Line 28"/>
          <p:cNvSpPr>
            <a:spLocks noChangeShapeType="1"/>
          </p:cNvSpPr>
          <p:nvPr/>
        </p:nvSpPr>
        <p:spPr bwMode="auto">
          <a:xfrm>
            <a:off x="7467600" y="4648200"/>
            <a:ext cx="685800" cy="228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49" name="Line 29"/>
          <p:cNvSpPr>
            <a:spLocks noChangeShapeType="1"/>
          </p:cNvSpPr>
          <p:nvPr/>
        </p:nvSpPr>
        <p:spPr bwMode="auto">
          <a:xfrm flipH="1">
            <a:off x="7848600" y="5029200"/>
            <a:ext cx="3810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50" name="Line 30"/>
          <p:cNvSpPr>
            <a:spLocks noChangeShapeType="1"/>
          </p:cNvSpPr>
          <p:nvPr/>
        </p:nvSpPr>
        <p:spPr bwMode="auto">
          <a:xfrm>
            <a:off x="8229600" y="5029200"/>
            <a:ext cx="457200" cy="228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51" name="Line 31"/>
          <p:cNvSpPr>
            <a:spLocks noChangeShapeType="1"/>
          </p:cNvSpPr>
          <p:nvPr/>
        </p:nvSpPr>
        <p:spPr bwMode="auto">
          <a:xfrm>
            <a:off x="2667000" y="2895600"/>
            <a:ext cx="3276600" cy="9906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80352" name="Line 32"/>
          <p:cNvSpPr>
            <a:spLocks noChangeShapeType="1"/>
          </p:cNvSpPr>
          <p:nvPr/>
        </p:nvSpPr>
        <p:spPr bwMode="auto">
          <a:xfrm>
            <a:off x="2133600" y="3200400"/>
            <a:ext cx="1066800" cy="1981200"/>
          </a:xfrm>
          <a:prstGeom prst="line">
            <a:avLst/>
          </a:prstGeom>
          <a:noFill/>
          <a:ln w="12700">
            <a:solidFill>
              <a:schemeClr val="tx2"/>
            </a:solidFill>
            <a:round/>
            <a:headEnd type="none" w="sm" len="sm"/>
            <a:tailEnd type="stealth" w="med" len="lg"/>
          </a:ln>
          <a:effectLst/>
        </p:spPr>
        <p:txBody>
          <a:bodyPr wrap="none" anchor="ctr"/>
          <a:lstStyle/>
          <a:p>
            <a:endParaRPr lang="en-US"/>
          </a:p>
        </p:txBody>
      </p:sp>
      <p:sp>
        <p:nvSpPr>
          <p:cNvPr id="1080353" name="Rectangle 33"/>
          <p:cNvSpPr>
            <a:spLocks noChangeArrowheads="1"/>
          </p:cNvSpPr>
          <p:nvPr/>
        </p:nvSpPr>
        <p:spPr bwMode="auto">
          <a:xfrm>
            <a:off x="3276600" y="5638800"/>
            <a:ext cx="319088"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A</a:t>
            </a:r>
          </a:p>
        </p:txBody>
      </p:sp>
      <p:sp>
        <p:nvSpPr>
          <p:cNvPr id="1080354" name="Rectangle 34"/>
          <p:cNvSpPr>
            <a:spLocks noChangeArrowheads="1"/>
          </p:cNvSpPr>
          <p:nvPr/>
        </p:nvSpPr>
        <p:spPr bwMode="auto">
          <a:xfrm>
            <a:off x="4191000" y="5638800"/>
            <a:ext cx="33020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C</a:t>
            </a:r>
          </a:p>
        </p:txBody>
      </p:sp>
      <p:sp>
        <p:nvSpPr>
          <p:cNvPr id="1080355" name="Rectangle 35"/>
          <p:cNvSpPr>
            <a:spLocks noChangeArrowheads="1"/>
          </p:cNvSpPr>
          <p:nvPr/>
        </p:nvSpPr>
        <p:spPr bwMode="auto">
          <a:xfrm>
            <a:off x="3733800" y="5638800"/>
            <a:ext cx="319088"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B</a:t>
            </a:r>
          </a:p>
        </p:txBody>
      </p:sp>
      <p:sp>
        <p:nvSpPr>
          <p:cNvPr id="1080356" name="Rectangle 36"/>
          <p:cNvSpPr>
            <a:spLocks noChangeArrowheads="1"/>
          </p:cNvSpPr>
          <p:nvPr/>
        </p:nvSpPr>
        <p:spPr bwMode="auto">
          <a:xfrm>
            <a:off x="4724400" y="5638800"/>
            <a:ext cx="33020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D</a:t>
            </a:r>
          </a:p>
        </p:txBody>
      </p:sp>
      <p:sp>
        <p:nvSpPr>
          <p:cNvPr id="1080357" name="Rectangle 37"/>
          <p:cNvSpPr>
            <a:spLocks noChangeArrowheads="1"/>
          </p:cNvSpPr>
          <p:nvPr/>
        </p:nvSpPr>
        <p:spPr bwMode="auto">
          <a:xfrm>
            <a:off x="5181600" y="5638800"/>
            <a:ext cx="319088"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E</a:t>
            </a:r>
          </a:p>
        </p:txBody>
      </p:sp>
      <p:sp>
        <p:nvSpPr>
          <p:cNvPr id="1080358" name="Rectangle 38"/>
          <p:cNvSpPr>
            <a:spLocks noChangeArrowheads="1"/>
          </p:cNvSpPr>
          <p:nvPr/>
        </p:nvSpPr>
        <p:spPr bwMode="auto">
          <a:xfrm>
            <a:off x="5562600" y="5638800"/>
            <a:ext cx="30797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F</a:t>
            </a:r>
          </a:p>
        </p:txBody>
      </p:sp>
      <p:sp>
        <p:nvSpPr>
          <p:cNvPr id="1080359" name="Rectangle 39"/>
          <p:cNvSpPr>
            <a:spLocks noChangeArrowheads="1"/>
          </p:cNvSpPr>
          <p:nvPr/>
        </p:nvSpPr>
        <p:spPr bwMode="auto">
          <a:xfrm>
            <a:off x="5867400" y="5638800"/>
            <a:ext cx="34290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G</a:t>
            </a:r>
          </a:p>
        </p:txBody>
      </p:sp>
      <p:sp>
        <p:nvSpPr>
          <p:cNvPr id="1080360" name="Rectangle 40"/>
          <p:cNvSpPr>
            <a:spLocks noChangeArrowheads="1"/>
          </p:cNvSpPr>
          <p:nvPr/>
        </p:nvSpPr>
        <p:spPr bwMode="auto">
          <a:xfrm>
            <a:off x="6248400" y="5638800"/>
            <a:ext cx="33020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H</a:t>
            </a:r>
          </a:p>
        </p:txBody>
      </p:sp>
      <p:sp>
        <p:nvSpPr>
          <p:cNvPr id="1080361" name="Rectangle 41"/>
          <p:cNvSpPr>
            <a:spLocks noChangeArrowheads="1"/>
          </p:cNvSpPr>
          <p:nvPr/>
        </p:nvSpPr>
        <p:spPr bwMode="auto">
          <a:xfrm>
            <a:off x="6629400" y="5638800"/>
            <a:ext cx="24130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I</a:t>
            </a:r>
          </a:p>
        </p:txBody>
      </p:sp>
      <p:sp>
        <p:nvSpPr>
          <p:cNvPr id="1080362" name="Rectangle 42"/>
          <p:cNvSpPr>
            <a:spLocks noChangeArrowheads="1"/>
          </p:cNvSpPr>
          <p:nvPr/>
        </p:nvSpPr>
        <p:spPr bwMode="auto">
          <a:xfrm>
            <a:off x="6934200" y="5638800"/>
            <a:ext cx="28575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J</a:t>
            </a:r>
          </a:p>
        </p:txBody>
      </p:sp>
      <p:sp>
        <p:nvSpPr>
          <p:cNvPr id="1080363" name="Rectangle 43"/>
          <p:cNvSpPr>
            <a:spLocks noChangeArrowheads="1"/>
          </p:cNvSpPr>
          <p:nvPr/>
        </p:nvSpPr>
        <p:spPr bwMode="auto">
          <a:xfrm>
            <a:off x="7391400" y="5638800"/>
            <a:ext cx="319088"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K</a:t>
            </a:r>
          </a:p>
        </p:txBody>
      </p:sp>
      <p:sp>
        <p:nvSpPr>
          <p:cNvPr id="1080364" name="Rectangle 44"/>
          <p:cNvSpPr>
            <a:spLocks noChangeArrowheads="1"/>
          </p:cNvSpPr>
          <p:nvPr/>
        </p:nvSpPr>
        <p:spPr bwMode="auto">
          <a:xfrm>
            <a:off x="7772400" y="5638800"/>
            <a:ext cx="296863"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L</a:t>
            </a:r>
          </a:p>
        </p:txBody>
      </p:sp>
      <p:sp>
        <p:nvSpPr>
          <p:cNvPr id="1080365" name="Rectangle 45"/>
          <p:cNvSpPr>
            <a:spLocks noChangeArrowheads="1"/>
          </p:cNvSpPr>
          <p:nvPr/>
        </p:nvSpPr>
        <p:spPr bwMode="auto">
          <a:xfrm>
            <a:off x="8382000" y="5638800"/>
            <a:ext cx="354013"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M</a:t>
            </a:r>
          </a:p>
        </p:txBody>
      </p:sp>
      <p:sp>
        <p:nvSpPr>
          <p:cNvPr id="1080366" name="Rectangle 46"/>
          <p:cNvSpPr>
            <a:spLocks noChangeArrowheads="1"/>
          </p:cNvSpPr>
          <p:nvPr/>
        </p:nvSpPr>
        <p:spPr bwMode="auto">
          <a:xfrm>
            <a:off x="8824913" y="5638800"/>
            <a:ext cx="330200"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N</a:t>
            </a:r>
          </a:p>
        </p:txBody>
      </p:sp>
      <p:sp>
        <p:nvSpPr>
          <p:cNvPr id="1080367" name="Line 47"/>
          <p:cNvSpPr>
            <a:spLocks noChangeShapeType="1"/>
          </p:cNvSpPr>
          <p:nvPr/>
        </p:nvSpPr>
        <p:spPr bwMode="auto">
          <a:xfrm>
            <a:off x="3276600" y="5562600"/>
            <a:ext cx="1524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68" name="Line 48"/>
          <p:cNvSpPr>
            <a:spLocks noChangeShapeType="1"/>
          </p:cNvSpPr>
          <p:nvPr/>
        </p:nvSpPr>
        <p:spPr bwMode="auto">
          <a:xfrm flipH="1">
            <a:off x="3962400" y="5562600"/>
            <a:ext cx="2286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69" name="Line 49"/>
          <p:cNvSpPr>
            <a:spLocks noChangeShapeType="1"/>
          </p:cNvSpPr>
          <p:nvPr/>
        </p:nvSpPr>
        <p:spPr bwMode="auto">
          <a:xfrm>
            <a:off x="4267200" y="5562600"/>
            <a:ext cx="762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0" name="Line 50"/>
          <p:cNvSpPr>
            <a:spLocks noChangeShapeType="1"/>
          </p:cNvSpPr>
          <p:nvPr/>
        </p:nvSpPr>
        <p:spPr bwMode="auto">
          <a:xfrm flipH="1">
            <a:off x="4953000" y="5562600"/>
            <a:ext cx="1524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1" name="Line 51"/>
          <p:cNvSpPr>
            <a:spLocks noChangeShapeType="1"/>
          </p:cNvSpPr>
          <p:nvPr/>
        </p:nvSpPr>
        <p:spPr bwMode="auto">
          <a:xfrm>
            <a:off x="5181600" y="5562600"/>
            <a:ext cx="762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2" name="Line 52"/>
          <p:cNvSpPr>
            <a:spLocks noChangeShapeType="1"/>
          </p:cNvSpPr>
          <p:nvPr/>
        </p:nvSpPr>
        <p:spPr bwMode="auto">
          <a:xfrm flipH="1">
            <a:off x="5715000" y="5486400"/>
            <a:ext cx="76200" cy="2286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3" name="Line 53"/>
          <p:cNvSpPr>
            <a:spLocks noChangeShapeType="1"/>
          </p:cNvSpPr>
          <p:nvPr/>
        </p:nvSpPr>
        <p:spPr bwMode="auto">
          <a:xfrm>
            <a:off x="5867400" y="5562600"/>
            <a:ext cx="1524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4" name="Rectangle 54"/>
          <p:cNvSpPr>
            <a:spLocks noChangeArrowheads="1"/>
          </p:cNvSpPr>
          <p:nvPr/>
        </p:nvSpPr>
        <p:spPr bwMode="auto">
          <a:xfrm>
            <a:off x="6172200" y="5257800"/>
            <a:ext cx="568325" cy="336550"/>
          </a:xfrm>
          <a:prstGeom prst="rect">
            <a:avLst/>
          </a:prstGeom>
          <a:noFill/>
          <a:ln w="9525">
            <a:noFill/>
            <a:miter lim="800000"/>
            <a:headEnd/>
            <a:tailEnd/>
          </a:ln>
          <a:effectLst/>
        </p:spPr>
        <p:txBody>
          <a:bodyPr wrap="none" lIns="92075" tIns="46038" rIns="92075" bIns="46038">
            <a:spAutoFit/>
          </a:bodyPr>
          <a:lstStyle/>
          <a:p>
            <a:pPr algn="l"/>
            <a:r>
              <a:rPr lang="en-US" sz="1600" b="0">
                <a:solidFill>
                  <a:srgbClr val="006600"/>
                </a:solidFill>
              </a:rPr>
              <a:t>Inez</a:t>
            </a:r>
          </a:p>
        </p:txBody>
      </p:sp>
      <p:sp>
        <p:nvSpPr>
          <p:cNvPr id="1080375" name="Line 55"/>
          <p:cNvSpPr>
            <a:spLocks noChangeShapeType="1"/>
          </p:cNvSpPr>
          <p:nvPr/>
        </p:nvSpPr>
        <p:spPr bwMode="auto">
          <a:xfrm flipH="1">
            <a:off x="6553200" y="5029200"/>
            <a:ext cx="152400" cy="3048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6" name="Line 56"/>
          <p:cNvSpPr>
            <a:spLocks noChangeShapeType="1"/>
          </p:cNvSpPr>
          <p:nvPr/>
        </p:nvSpPr>
        <p:spPr bwMode="auto">
          <a:xfrm flipH="1">
            <a:off x="6400800" y="5562600"/>
            <a:ext cx="762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7" name="Line 57"/>
          <p:cNvSpPr>
            <a:spLocks noChangeShapeType="1"/>
          </p:cNvSpPr>
          <p:nvPr/>
        </p:nvSpPr>
        <p:spPr bwMode="auto">
          <a:xfrm>
            <a:off x="6553200" y="5562600"/>
            <a:ext cx="1524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8" name="Line 58"/>
          <p:cNvSpPr>
            <a:spLocks noChangeShapeType="1"/>
          </p:cNvSpPr>
          <p:nvPr/>
        </p:nvSpPr>
        <p:spPr bwMode="auto">
          <a:xfrm>
            <a:off x="7010400" y="5562600"/>
            <a:ext cx="762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79" name="Line 59"/>
          <p:cNvSpPr>
            <a:spLocks noChangeShapeType="1"/>
          </p:cNvSpPr>
          <p:nvPr/>
        </p:nvSpPr>
        <p:spPr bwMode="auto">
          <a:xfrm flipH="1">
            <a:off x="7543800" y="5562600"/>
            <a:ext cx="1524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80" name="Line 60"/>
          <p:cNvSpPr>
            <a:spLocks noChangeShapeType="1"/>
          </p:cNvSpPr>
          <p:nvPr/>
        </p:nvSpPr>
        <p:spPr bwMode="auto">
          <a:xfrm>
            <a:off x="7772400" y="5562600"/>
            <a:ext cx="76200"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81" name="Line 61"/>
          <p:cNvSpPr>
            <a:spLocks noChangeShapeType="1"/>
          </p:cNvSpPr>
          <p:nvPr/>
        </p:nvSpPr>
        <p:spPr bwMode="auto">
          <a:xfrm flipH="1">
            <a:off x="8599488" y="5486400"/>
            <a:ext cx="87312" cy="1524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82" name="Line 62"/>
          <p:cNvSpPr>
            <a:spLocks noChangeShapeType="1"/>
          </p:cNvSpPr>
          <p:nvPr/>
        </p:nvSpPr>
        <p:spPr bwMode="auto">
          <a:xfrm>
            <a:off x="8763000" y="5486400"/>
            <a:ext cx="152400" cy="16510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80383" name="Rectangle 63"/>
          <p:cNvSpPr>
            <a:spLocks noChangeArrowheads="1"/>
          </p:cNvSpPr>
          <p:nvPr/>
        </p:nvSpPr>
        <p:spPr bwMode="auto">
          <a:xfrm>
            <a:off x="6705600" y="3200400"/>
            <a:ext cx="914400" cy="3048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b="0">
                <a:solidFill>
                  <a:schemeClr val="folHlink"/>
                </a:solidFill>
              </a:rPr>
              <a:t>Key</a:t>
            </a:r>
          </a:p>
        </p:txBody>
      </p:sp>
      <p:sp>
        <p:nvSpPr>
          <p:cNvPr id="1080384" name="Rectangle 64"/>
          <p:cNvSpPr>
            <a:spLocks noChangeArrowheads="1"/>
          </p:cNvSpPr>
          <p:nvPr/>
        </p:nvSpPr>
        <p:spPr bwMode="auto">
          <a:xfrm>
            <a:off x="7620000" y="3200400"/>
            <a:ext cx="609600" cy="304800"/>
          </a:xfrm>
          <a:prstGeom prst="rect">
            <a:avLst/>
          </a:prstGeom>
          <a:solidFill>
            <a:srgbClr val="FFCCCC"/>
          </a:solidFill>
          <a:ln w="12700">
            <a:solidFill>
              <a:schemeClr val="tx1"/>
            </a:solidFill>
            <a:miter lim="800000"/>
            <a:headEnd type="none" w="sm" len="sm"/>
            <a:tailEnd type="none" w="sm" len="sm"/>
          </a:ln>
          <a:effectLst/>
        </p:spPr>
        <p:txBody>
          <a:bodyPr wrap="none" anchor="ctr"/>
          <a:lstStyle/>
          <a:p>
            <a:r>
              <a:rPr lang="en-US" b="0">
                <a:solidFill>
                  <a:schemeClr val="folHlink"/>
                </a:solidFill>
              </a:rPr>
              <a:t>Data</a:t>
            </a:r>
          </a:p>
        </p:txBody>
      </p:sp>
      <p:sp>
        <p:nvSpPr>
          <p:cNvPr id="1080385" name="Rectangle 65"/>
          <p:cNvSpPr>
            <a:spLocks noChangeArrowheads="1"/>
          </p:cNvSpPr>
          <p:nvPr/>
        </p:nvSpPr>
        <p:spPr bwMode="auto">
          <a:xfrm>
            <a:off x="6324600" y="3200400"/>
            <a:ext cx="381000" cy="304800"/>
          </a:xfrm>
          <a:prstGeom prst="rect">
            <a:avLst/>
          </a:prstGeom>
          <a:solidFill>
            <a:srgbClr val="CCFFCC"/>
          </a:solidFill>
          <a:ln w="12700">
            <a:solidFill>
              <a:schemeClr val="tx1"/>
            </a:solidFill>
            <a:miter lim="800000"/>
            <a:headEnd type="none" w="sm" len="sm"/>
            <a:tailEnd type="none" w="sm" len="sm"/>
          </a:ln>
          <a:effectLst/>
        </p:spPr>
        <p:txBody>
          <a:bodyPr wrap="none" anchor="ctr"/>
          <a:lstStyle/>
          <a:p>
            <a:r>
              <a:rPr lang="en-US" sz="2400" b="0">
                <a:solidFill>
                  <a:schemeClr val="folHlink"/>
                </a:solidFill>
              </a:rPr>
              <a:t>&lt;</a:t>
            </a:r>
          </a:p>
        </p:txBody>
      </p:sp>
      <p:sp>
        <p:nvSpPr>
          <p:cNvPr id="1080386" name="Rectangle 66"/>
          <p:cNvSpPr>
            <a:spLocks noChangeArrowheads="1"/>
          </p:cNvSpPr>
          <p:nvPr/>
        </p:nvSpPr>
        <p:spPr bwMode="auto">
          <a:xfrm>
            <a:off x="8229600" y="3200400"/>
            <a:ext cx="457200" cy="304800"/>
          </a:xfrm>
          <a:prstGeom prst="rect">
            <a:avLst/>
          </a:prstGeom>
          <a:solidFill>
            <a:srgbClr val="CCFFCC"/>
          </a:solidFill>
          <a:ln w="12700">
            <a:solidFill>
              <a:schemeClr val="tx1"/>
            </a:solidFill>
            <a:miter lim="800000"/>
            <a:headEnd type="none" w="sm" len="sm"/>
            <a:tailEnd type="none" w="sm" len="sm"/>
          </a:ln>
          <a:effectLst/>
        </p:spPr>
        <p:txBody>
          <a:bodyPr wrap="none" anchor="ctr"/>
          <a:lstStyle/>
          <a:p>
            <a:r>
              <a:rPr lang="en-US" sz="2400" b="0">
                <a:solidFill>
                  <a:schemeClr val="folHlink"/>
                </a:solidFill>
              </a:rPr>
              <a:t>&gt;=</a:t>
            </a:r>
          </a:p>
        </p:txBody>
      </p:sp>
      <p:sp>
        <p:nvSpPr>
          <p:cNvPr id="1080387" name="Line 67"/>
          <p:cNvSpPr>
            <a:spLocks noChangeShapeType="1"/>
          </p:cNvSpPr>
          <p:nvPr/>
        </p:nvSpPr>
        <p:spPr bwMode="auto">
          <a:xfrm>
            <a:off x="2819400" y="2514600"/>
            <a:ext cx="3352800" cy="68580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Tree>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2370" name="Rectangle 2"/>
          <p:cNvSpPr>
            <a:spLocks noGrp="1" noChangeArrowheads="1"/>
          </p:cNvSpPr>
          <p:nvPr>
            <p:ph type="title"/>
          </p:nvPr>
        </p:nvSpPr>
        <p:spPr/>
        <p:txBody>
          <a:bodyPr/>
          <a:lstStyle/>
          <a:p>
            <a:pPr defTabSz="914400"/>
            <a:r>
              <a:rPr lang="en-US"/>
              <a:t>Index Options: Bitmaps and Statistics</a:t>
            </a:r>
          </a:p>
        </p:txBody>
      </p:sp>
      <p:sp>
        <p:nvSpPr>
          <p:cNvPr id="1082371" name="Rectangle 3"/>
          <p:cNvSpPr>
            <a:spLocks noGrp="1" noChangeArrowheads="1"/>
          </p:cNvSpPr>
          <p:nvPr>
            <p:ph type="body" idx="1"/>
          </p:nvPr>
        </p:nvSpPr>
        <p:spPr/>
        <p:txBody>
          <a:bodyPr/>
          <a:lstStyle/>
          <a:p>
            <a:pPr marL="342900" indent="-342900"/>
            <a:r>
              <a:rPr lang="en-US"/>
              <a:t>Bitmap index</a:t>
            </a:r>
          </a:p>
          <a:p>
            <a:pPr marL="742950" lvl="1" indent="-285750"/>
            <a:r>
              <a:rPr lang="en-US"/>
              <a:t>A compressed index designed for non-primary key columns. Bit-wise operations can be used to quickly match WHERE criteria.</a:t>
            </a:r>
          </a:p>
          <a:p>
            <a:pPr marL="342900" indent="-342900"/>
            <a:r>
              <a:rPr lang="en-US"/>
              <a:t>Analyze statistics</a:t>
            </a:r>
          </a:p>
          <a:p>
            <a:pPr marL="742950" lvl="1" indent="-285750"/>
            <a:r>
              <a:rPr lang="en-US"/>
              <a:t>By collecting statistics about the actual data within the index, the DBMS can optimize the search path. For example, if it knows that only a few rows match one of your search conditions in a table, it can apply that condition first, reducing the amount of work needed to join tables.</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4418" name="Rectangle 2"/>
          <p:cNvSpPr>
            <a:spLocks noGrp="1" noChangeArrowheads="1"/>
          </p:cNvSpPr>
          <p:nvPr>
            <p:ph type="title"/>
          </p:nvPr>
        </p:nvSpPr>
        <p:spPr/>
        <p:txBody>
          <a:bodyPr/>
          <a:lstStyle/>
          <a:p>
            <a:pPr defTabSz="914400"/>
            <a:r>
              <a:rPr lang="en-US"/>
              <a:t>Problems with Indexes</a:t>
            </a:r>
          </a:p>
        </p:txBody>
      </p:sp>
      <p:sp>
        <p:nvSpPr>
          <p:cNvPr id="1084419" name="Rectangle 3"/>
          <p:cNvSpPr>
            <a:spLocks noGrp="1" noChangeArrowheads="1"/>
          </p:cNvSpPr>
          <p:nvPr>
            <p:ph type="body" idx="1"/>
          </p:nvPr>
        </p:nvSpPr>
        <p:spPr/>
        <p:txBody>
          <a:bodyPr/>
          <a:lstStyle/>
          <a:p>
            <a:pPr marL="342900" indent="-342900"/>
            <a:r>
              <a:rPr lang="en-US"/>
              <a:t>Each index must be updated when rows are inserted, deleted or modified.</a:t>
            </a:r>
          </a:p>
          <a:p>
            <a:pPr marL="342900" indent="-342900"/>
            <a:r>
              <a:rPr lang="en-US"/>
              <a:t>Changing one row of data in a table with many indexes can result in considerable time and resources to update all of the indexes.</a:t>
            </a:r>
          </a:p>
          <a:p>
            <a:pPr marL="342900" indent="-342900"/>
            <a:r>
              <a:rPr lang="en-US"/>
              <a:t>Steps to improve performance</a:t>
            </a:r>
          </a:p>
          <a:p>
            <a:pPr marL="742950" lvl="1" indent="-285750"/>
            <a:r>
              <a:rPr lang="en-US"/>
              <a:t>Index primary keys</a:t>
            </a:r>
          </a:p>
          <a:p>
            <a:pPr marL="742950" lvl="1" indent="-285750"/>
            <a:r>
              <a:rPr lang="en-US"/>
              <a:t>Index common join columns (usually primary keys)</a:t>
            </a:r>
          </a:p>
          <a:p>
            <a:pPr marL="742950" lvl="1" indent="-285750"/>
            <a:r>
              <a:rPr lang="en-US"/>
              <a:t>Index columns that are searched regularly</a:t>
            </a:r>
          </a:p>
          <a:p>
            <a:pPr marL="742950" lvl="1" indent="-285750"/>
            <a:r>
              <a:rPr lang="en-US"/>
              <a:t>Use a performance analyzer</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6466" name="Rectangle 2"/>
          <p:cNvSpPr>
            <a:spLocks noGrp="1" noChangeArrowheads="1"/>
          </p:cNvSpPr>
          <p:nvPr>
            <p:ph type="title"/>
          </p:nvPr>
        </p:nvSpPr>
        <p:spPr/>
        <p:txBody>
          <a:bodyPr/>
          <a:lstStyle/>
          <a:p>
            <a:pPr defTabSz="914400"/>
            <a:r>
              <a:rPr lang="en-US"/>
              <a:t>Data Warehouse</a:t>
            </a:r>
          </a:p>
        </p:txBody>
      </p:sp>
      <p:pic>
        <p:nvPicPr>
          <p:cNvPr id="1086467" name="Picture 3" descr="pe02032_"/>
          <p:cNvPicPr>
            <a:picLocks noChangeAspect="1" noChangeArrowheads="1"/>
          </p:cNvPicPr>
          <p:nvPr/>
        </p:nvPicPr>
        <p:blipFill>
          <a:blip r:embed="rId3"/>
          <a:srcRect/>
          <a:stretch>
            <a:fillRect/>
          </a:stretch>
        </p:blipFill>
        <p:spPr bwMode="auto">
          <a:xfrm>
            <a:off x="4953000" y="1143000"/>
            <a:ext cx="2057400" cy="1477963"/>
          </a:xfrm>
          <a:prstGeom prst="rect">
            <a:avLst/>
          </a:prstGeom>
          <a:noFill/>
        </p:spPr>
      </p:pic>
      <p:sp>
        <p:nvSpPr>
          <p:cNvPr id="1086468" name="Text Box 4"/>
          <p:cNvSpPr txBox="1">
            <a:spLocks noChangeArrowheads="1"/>
          </p:cNvSpPr>
          <p:nvPr/>
        </p:nvSpPr>
        <p:spPr bwMode="auto">
          <a:xfrm>
            <a:off x="3048000" y="4343400"/>
            <a:ext cx="1822450" cy="641350"/>
          </a:xfrm>
          <a:prstGeom prst="rect">
            <a:avLst/>
          </a:prstGeom>
          <a:noFill/>
          <a:ln w="3175">
            <a:noFill/>
            <a:miter lim="800000"/>
            <a:headEnd/>
            <a:tailEnd/>
          </a:ln>
          <a:effectLst/>
        </p:spPr>
        <p:txBody>
          <a:bodyPr wrap="none">
            <a:spAutoFit/>
          </a:bodyPr>
          <a:lstStyle/>
          <a:p>
            <a:pPr algn="l" eaLnBrk="1" hangingPunct="1"/>
            <a:r>
              <a:rPr lang="en-US" sz="1800" b="0"/>
              <a:t>OLTP Database</a:t>
            </a:r>
          </a:p>
          <a:p>
            <a:pPr algn="l" eaLnBrk="1" hangingPunct="1"/>
            <a:r>
              <a:rPr lang="en-US" sz="1800" b="0"/>
              <a:t>3NF tables</a:t>
            </a:r>
          </a:p>
        </p:txBody>
      </p:sp>
      <p:sp>
        <p:nvSpPr>
          <p:cNvPr id="1086469" name="Line 5"/>
          <p:cNvSpPr>
            <a:spLocks noChangeShapeType="1"/>
          </p:cNvSpPr>
          <p:nvPr/>
        </p:nvSpPr>
        <p:spPr bwMode="auto">
          <a:xfrm>
            <a:off x="2286000" y="2514600"/>
            <a:ext cx="838200" cy="533400"/>
          </a:xfrm>
          <a:prstGeom prst="line">
            <a:avLst/>
          </a:prstGeom>
          <a:noFill/>
          <a:ln w="3175">
            <a:solidFill>
              <a:schemeClr val="tx1"/>
            </a:solidFill>
            <a:round/>
            <a:headEnd/>
            <a:tailEnd type="triangle" w="med" len="med"/>
          </a:ln>
          <a:effectLst/>
        </p:spPr>
        <p:txBody>
          <a:bodyPr wrap="none">
            <a:spAutoFit/>
          </a:bodyPr>
          <a:lstStyle/>
          <a:p>
            <a:endParaRPr lang="en-US"/>
          </a:p>
        </p:txBody>
      </p:sp>
      <p:sp>
        <p:nvSpPr>
          <p:cNvPr id="1086470" name="Line 6"/>
          <p:cNvSpPr>
            <a:spLocks noChangeShapeType="1"/>
          </p:cNvSpPr>
          <p:nvPr/>
        </p:nvSpPr>
        <p:spPr bwMode="auto">
          <a:xfrm flipV="1">
            <a:off x="2057400" y="3200400"/>
            <a:ext cx="1066800" cy="381000"/>
          </a:xfrm>
          <a:prstGeom prst="line">
            <a:avLst/>
          </a:prstGeom>
          <a:noFill/>
          <a:ln w="3175">
            <a:solidFill>
              <a:schemeClr val="tx1"/>
            </a:solidFill>
            <a:round/>
            <a:headEnd/>
            <a:tailEnd type="triangle" w="med" len="med"/>
          </a:ln>
          <a:effectLst/>
        </p:spPr>
        <p:txBody>
          <a:bodyPr wrap="none">
            <a:spAutoFit/>
          </a:bodyPr>
          <a:lstStyle/>
          <a:p>
            <a:endParaRPr lang="en-US"/>
          </a:p>
        </p:txBody>
      </p:sp>
      <p:sp>
        <p:nvSpPr>
          <p:cNvPr id="1086471" name="Line 7"/>
          <p:cNvSpPr>
            <a:spLocks noChangeShapeType="1"/>
          </p:cNvSpPr>
          <p:nvPr/>
        </p:nvSpPr>
        <p:spPr bwMode="auto">
          <a:xfrm>
            <a:off x="2057400" y="3048000"/>
            <a:ext cx="1066800" cy="76200"/>
          </a:xfrm>
          <a:prstGeom prst="line">
            <a:avLst/>
          </a:prstGeom>
          <a:noFill/>
          <a:ln w="3175">
            <a:solidFill>
              <a:schemeClr val="tx1"/>
            </a:solidFill>
            <a:round/>
            <a:headEnd/>
            <a:tailEnd type="triangle" w="med" len="med"/>
          </a:ln>
          <a:effectLst/>
        </p:spPr>
        <p:txBody>
          <a:bodyPr wrap="none">
            <a:spAutoFit/>
          </a:bodyPr>
          <a:lstStyle/>
          <a:p>
            <a:endParaRPr lang="en-US"/>
          </a:p>
        </p:txBody>
      </p:sp>
      <p:sp>
        <p:nvSpPr>
          <p:cNvPr id="1086472" name="Text Box 8"/>
          <p:cNvSpPr txBox="1">
            <a:spLocks noChangeArrowheads="1"/>
          </p:cNvSpPr>
          <p:nvPr/>
        </p:nvSpPr>
        <p:spPr bwMode="auto">
          <a:xfrm>
            <a:off x="1143000" y="2667000"/>
            <a:ext cx="1301750" cy="641350"/>
          </a:xfrm>
          <a:prstGeom prst="rect">
            <a:avLst/>
          </a:prstGeom>
          <a:noFill/>
          <a:ln w="3175">
            <a:noFill/>
            <a:miter lim="800000"/>
            <a:headEnd/>
            <a:tailEnd/>
          </a:ln>
          <a:effectLst/>
        </p:spPr>
        <p:txBody>
          <a:bodyPr wrap="none">
            <a:spAutoFit/>
          </a:bodyPr>
          <a:lstStyle/>
          <a:p>
            <a:pPr algn="l" eaLnBrk="1" hangingPunct="1"/>
            <a:r>
              <a:rPr lang="en-US" sz="1800" b="0"/>
              <a:t>Operations</a:t>
            </a:r>
          </a:p>
          <a:p>
            <a:pPr algn="l" eaLnBrk="1" hangingPunct="1"/>
            <a:r>
              <a:rPr lang="en-US" sz="1800" b="0"/>
              <a:t>data</a:t>
            </a:r>
          </a:p>
        </p:txBody>
      </p:sp>
      <p:sp>
        <p:nvSpPr>
          <p:cNvPr id="1086473" name="Line 9"/>
          <p:cNvSpPr>
            <a:spLocks noChangeShapeType="1"/>
          </p:cNvSpPr>
          <p:nvPr/>
        </p:nvSpPr>
        <p:spPr bwMode="auto">
          <a:xfrm flipV="1">
            <a:off x="4038600" y="1981200"/>
            <a:ext cx="838200" cy="914400"/>
          </a:xfrm>
          <a:prstGeom prst="line">
            <a:avLst/>
          </a:prstGeom>
          <a:noFill/>
          <a:ln w="3175">
            <a:solidFill>
              <a:schemeClr val="tx1"/>
            </a:solidFill>
            <a:round/>
            <a:headEnd/>
            <a:tailEnd type="triangle" w="med" len="med"/>
          </a:ln>
          <a:effectLst/>
        </p:spPr>
        <p:txBody>
          <a:bodyPr wrap="none">
            <a:spAutoFit/>
          </a:bodyPr>
          <a:lstStyle/>
          <a:p>
            <a:endParaRPr lang="en-US"/>
          </a:p>
        </p:txBody>
      </p:sp>
      <p:sp>
        <p:nvSpPr>
          <p:cNvPr id="1086474" name="Text Box 10"/>
          <p:cNvSpPr txBox="1">
            <a:spLocks noChangeArrowheads="1"/>
          </p:cNvSpPr>
          <p:nvPr/>
        </p:nvSpPr>
        <p:spPr bwMode="auto">
          <a:xfrm>
            <a:off x="3962400" y="1524000"/>
            <a:ext cx="1289050" cy="641350"/>
          </a:xfrm>
          <a:prstGeom prst="rect">
            <a:avLst/>
          </a:prstGeom>
          <a:noFill/>
          <a:ln w="3175">
            <a:noFill/>
            <a:miter lim="800000"/>
            <a:headEnd/>
            <a:tailEnd/>
          </a:ln>
          <a:effectLst/>
        </p:spPr>
        <p:txBody>
          <a:bodyPr wrap="none">
            <a:spAutoFit/>
          </a:bodyPr>
          <a:lstStyle/>
          <a:p>
            <a:pPr algn="l" eaLnBrk="1" hangingPunct="1"/>
            <a:r>
              <a:rPr lang="en-US" sz="1800" b="0"/>
              <a:t>Predefined</a:t>
            </a:r>
          </a:p>
          <a:p>
            <a:pPr algn="l" eaLnBrk="1" hangingPunct="1"/>
            <a:r>
              <a:rPr lang="en-US" sz="1800" b="0"/>
              <a:t>reports</a:t>
            </a:r>
          </a:p>
        </p:txBody>
      </p:sp>
      <p:sp>
        <p:nvSpPr>
          <p:cNvPr id="1086475" name="Rectangle 11"/>
          <p:cNvSpPr>
            <a:spLocks noChangeArrowheads="1"/>
          </p:cNvSpPr>
          <p:nvPr/>
        </p:nvSpPr>
        <p:spPr bwMode="auto">
          <a:xfrm>
            <a:off x="3581400" y="29718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86476" name="Rectangle 12"/>
          <p:cNvSpPr>
            <a:spLocks noChangeArrowheads="1"/>
          </p:cNvSpPr>
          <p:nvPr/>
        </p:nvSpPr>
        <p:spPr bwMode="auto">
          <a:xfrm>
            <a:off x="4495800" y="29718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86477" name="Rectangle 13"/>
          <p:cNvSpPr>
            <a:spLocks noChangeArrowheads="1"/>
          </p:cNvSpPr>
          <p:nvPr/>
        </p:nvSpPr>
        <p:spPr bwMode="auto">
          <a:xfrm>
            <a:off x="2971800" y="37338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86478" name="Rectangle 14"/>
          <p:cNvSpPr>
            <a:spLocks noChangeArrowheads="1"/>
          </p:cNvSpPr>
          <p:nvPr/>
        </p:nvSpPr>
        <p:spPr bwMode="auto">
          <a:xfrm>
            <a:off x="3581400" y="37338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86479" name="Rectangle 15"/>
          <p:cNvSpPr>
            <a:spLocks noChangeArrowheads="1"/>
          </p:cNvSpPr>
          <p:nvPr/>
        </p:nvSpPr>
        <p:spPr bwMode="auto">
          <a:xfrm>
            <a:off x="4495800" y="37338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86480" name="Rectangle 16"/>
          <p:cNvSpPr>
            <a:spLocks noChangeArrowheads="1"/>
          </p:cNvSpPr>
          <p:nvPr/>
        </p:nvSpPr>
        <p:spPr bwMode="auto">
          <a:xfrm>
            <a:off x="4495800" y="29718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86481" name="Rectangle 17"/>
          <p:cNvSpPr>
            <a:spLocks noChangeArrowheads="1"/>
          </p:cNvSpPr>
          <p:nvPr/>
        </p:nvSpPr>
        <p:spPr bwMode="auto">
          <a:xfrm>
            <a:off x="3581400" y="29718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86482" name="Rectangle 18"/>
          <p:cNvSpPr>
            <a:spLocks noChangeArrowheads="1"/>
          </p:cNvSpPr>
          <p:nvPr/>
        </p:nvSpPr>
        <p:spPr bwMode="auto">
          <a:xfrm>
            <a:off x="4495800" y="37338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86483" name="Rectangle 19"/>
          <p:cNvSpPr>
            <a:spLocks noChangeArrowheads="1"/>
          </p:cNvSpPr>
          <p:nvPr/>
        </p:nvSpPr>
        <p:spPr bwMode="auto">
          <a:xfrm>
            <a:off x="3581400" y="37338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86484" name="Rectangle 20"/>
          <p:cNvSpPr>
            <a:spLocks noChangeArrowheads="1"/>
          </p:cNvSpPr>
          <p:nvPr/>
        </p:nvSpPr>
        <p:spPr bwMode="auto">
          <a:xfrm>
            <a:off x="2971800" y="37338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cxnSp>
        <p:nvCxnSpPr>
          <p:cNvPr id="1086485" name="AutoShape 21"/>
          <p:cNvCxnSpPr>
            <a:cxnSpLocks noChangeShapeType="1"/>
            <a:stCxn id="1086475" idx="3"/>
            <a:endCxn id="1086476" idx="1"/>
          </p:cNvCxnSpPr>
          <p:nvPr/>
        </p:nvCxnSpPr>
        <p:spPr bwMode="auto">
          <a:xfrm>
            <a:off x="3962400" y="3200400"/>
            <a:ext cx="533400" cy="0"/>
          </a:xfrm>
          <a:prstGeom prst="straightConnector1">
            <a:avLst/>
          </a:prstGeom>
          <a:noFill/>
          <a:ln w="3175">
            <a:solidFill>
              <a:schemeClr val="tx1"/>
            </a:solidFill>
            <a:round/>
            <a:headEnd/>
            <a:tailEnd/>
          </a:ln>
          <a:effectLst/>
        </p:spPr>
      </p:cxnSp>
      <p:cxnSp>
        <p:nvCxnSpPr>
          <p:cNvPr id="1086486" name="AutoShape 22"/>
          <p:cNvCxnSpPr>
            <a:cxnSpLocks noChangeShapeType="1"/>
            <a:stCxn id="1086475" idx="1"/>
            <a:endCxn id="1086477" idx="3"/>
          </p:cNvCxnSpPr>
          <p:nvPr/>
        </p:nvCxnSpPr>
        <p:spPr bwMode="auto">
          <a:xfrm rot="10800000" flipV="1">
            <a:off x="3352800" y="3200400"/>
            <a:ext cx="228600" cy="762000"/>
          </a:xfrm>
          <a:prstGeom prst="bentConnector3">
            <a:avLst>
              <a:gd name="adj1" fmla="val 50000"/>
            </a:avLst>
          </a:prstGeom>
          <a:noFill/>
          <a:ln w="3175">
            <a:solidFill>
              <a:schemeClr val="tx1"/>
            </a:solidFill>
            <a:miter lim="800000"/>
            <a:headEnd/>
            <a:tailEnd/>
          </a:ln>
          <a:effectLst/>
        </p:spPr>
      </p:cxnSp>
      <p:cxnSp>
        <p:nvCxnSpPr>
          <p:cNvPr id="1086487" name="AutoShape 23"/>
          <p:cNvCxnSpPr>
            <a:cxnSpLocks noChangeShapeType="1"/>
            <a:stCxn id="1086477" idx="3"/>
            <a:endCxn id="1086478" idx="1"/>
          </p:cNvCxnSpPr>
          <p:nvPr/>
        </p:nvCxnSpPr>
        <p:spPr bwMode="auto">
          <a:xfrm>
            <a:off x="3352800" y="3962400"/>
            <a:ext cx="228600" cy="0"/>
          </a:xfrm>
          <a:prstGeom prst="straightConnector1">
            <a:avLst/>
          </a:prstGeom>
          <a:noFill/>
          <a:ln w="3175">
            <a:solidFill>
              <a:schemeClr val="tx1"/>
            </a:solidFill>
            <a:round/>
            <a:headEnd/>
            <a:tailEnd/>
          </a:ln>
          <a:effectLst/>
        </p:spPr>
      </p:cxnSp>
      <p:cxnSp>
        <p:nvCxnSpPr>
          <p:cNvPr id="1086488" name="AutoShape 24"/>
          <p:cNvCxnSpPr>
            <a:cxnSpLocks noChangeShapeType="1"/>
            <a:stCxn id="1086476" idx="1"/>
            <a:endCxn id="1086479" idx="1"/>
          </p:cNvCxnSpPr>
          <p:nvPr/>
        </p:nvCxnSpPr>
        <p:spPr bwMode="auto">
          <a:xfrm rot="10800000" flipH="1" flipV="1">
            <a:off x="4495800" y="3200400"/>
            <a:ext cx="1588" cy="762000"/>
          </a:xfrm>
          <a:prstGeom prst="bentConnector3">
            <a:avLst>
              <a:gd name="adj1" fmla="val -14400000"/>
            </a:avLst>
          </a:prstGeom>
          <a:noFill/>
          <a:ln w="3175">
            <a:solidFill>
              <a:schemeClr val="tx1"/>
            </a:solidFill>
            <a:miter lim="800000"/>
            <a:headEnd/>
            <a:tailEnd/>
          </a:ln>
          <a:effectLst/>
        </p:spPr>
      </p:cxnSp>
      <p:sp>
        <p:nvSpPr>
          <p:cNvPr id="1086489" name="Rectangle 25"/>
          <p:cNvSpPr>
            <a:spLocks noChangeArrowheads="1"/>
          </p:cNvSpPr>
          <p:nvPr/>
        </p:nvSpPr>
        <p:spPr bwMode="auto">
          <a:xfrm>
            <a:off x="7162800" y="3505200"/>
            <a:ext cx="381000" cy="685800"/>
          </a:xfrm>
          <a:prstGeom prst="rect">
            <a:avLst/>
          </a:prstGeom>
          <a:solidFill>
            <a:srgbClr val="FFFF99"/>
          </a:solidFill>
          <a:ln w="3175">
            <a:solidFill>
              <a:schemeClr val="tx1"/>
            </a:solidFill>
            <a:miter lim="800000"/>
            <a:headEnd/>
            <a:tailEnd/>
          </a:ln>
          <a:effectLst/>
        </p:spPr>
        <p:txBody>
          <a:bodyPr wrap="none" anchor="ctr">
            <a:spAutoFit/>
          </a:bodyPr>
          <a:lstStyle/>
          <a:p>
            <a:endParaRPr lang="en-US"/>
          </a:p>
        </p:txBody>
      </p:sp>
      <p:sp>
        <p:nvSpPr>
          <p:cNvPr id="1086490" name="Rectangle 26"/>
          <p:cNvSpPr>
            <a:spLocks noChangeArrowheads="1"/>
          </p:cNvSpPr>
          <p:nvPr/>
        </p:nvSpPr>
        <p:spPr bwMode="auto">
          <a:xfrm>
            <a:off x="7162800" y="3505200"/>
            <a:ext cx="381000" cy="152400"/>
          </a:xfrm>
          <a:prstGeom prst="rect">
            <a:avLst/>
          </a:prstGeom>
          <a:solidFill>
            <a:srgbClr val="FF9900"/>
          </a:solidFill>
          <a:ln w="3175">
            <a:solidFill>
              <a:schemeClr val="tx1"/>
            </a:solidFill>
            <a:miter lim="800000"/>
            <a:headEnd/>
            <a:tailEnd/>
          </a:ln>
          <a:effectLst/>
        </p:spPr>
        <p:txBody>
          <a:bodyPr wrap="none" anchor="ctr">
            <a:spAutoFit/>
          </a:bodyPr>
          <a:lstStyle/>
          <a:p>
            <a:endParaRPr lang="en-US"/>
          </a:p>
        </p:txBody>
      </p:sp>
      <p:sp>
        <p:nvSpPr>
          <p:cNvPr id="1086491" name="Rectangle 27"/>
          <p:cNvSpPr>
            <a:spLocks noChangeArrowheads="1"/>
          </p:cNvSpPr>
          <p:nvPr/>
        </p:nvSpPr>
        <p:spPr bwMode="auto">
          <a:xfrm>
            <a:off x="7848600" y="28956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86492" name="Rectangle 28"/>
          <p:cNvSpPr>
            <a:spLocks noChangeArrowheads="1"/>
          </p:cNvSpPr>
          <p:nvPr/>
        </p:nvSpPr>
        <p:spPr bwMode="auto">
          <a:xfrm>
            <a:off x="7848600" y="28956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sp>
        <p:nvSpPr>
          <p:cNvPr id="1086493" name="Rectangle 29"/>
          <p:cNvSpPr>
            <a:spLocks noChangeArrowheads="1"/>
          </p:cNvSpPr>
          <p:nvPr/>
        </p:nvSpPr>
        <p:spPr bwMode="auto">
          <a:xfrm>
            <a:off x="6477000" y="28956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86494" name="Rectangle 30"/>
          <p:cNvSpPr>
            <a:spLocks noChangeArrowheads="1"/>
          </p:cNvSpPr>
          <p:nvPr/>
        </p:nvSpPr>
        <p:spPr bwMode="auto">
          <a:xfrm>
            <a:off x="6477000" y="28956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sp>
        <p:nvSpPr>
          <p:cNvPr id="1086495" name="Rectangle 31"/>
          <p:cNvSpPr>
            <a:spLocks noChangeArrowheads="1"/>
          </p:cNvSpPr>
          <p:nvPr/>
        </p:nvSpPr>
        <p:spPr bwMode="auto">
          <a:xfrm>
            <a:off x="6477000" y="40386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86496" name="Rectangle 32"/>
          <p:cNvSpPr>
            <a:spLocks noChangeArrowheads="1"/>
          </p:cNvSpPr>
          <p:nvPr/>
        </p:nvSpPr>
        <p:spPr bwMode="auto">
          <a:xfrm>
            <a:off x="6477000" y="40386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sp>
        <p:nvSpPr>
          <p:cNvPr id="1086497" name="Rectangle 33"/>
          <p:cNvSpPr>
            <a:spLocks noChangeArrowheads="1"/>
          </p:cNvSpPr>
          <p:nvPr/>
        </p:nvSpPr>
        <p:spPr bwMode="auto">
          <a:xfrm>
            <a:off x="7848600" y="40386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86498" name="Rectangle 34"/>
          <p:cNvSpPr>
            <a:spLocks noChangeArrowheads="1"/>
          </p:cNvSpPr>
          <p:nvPr/>
        </p:nvSpPr>
        <p:spPr bwMode="auto">
          <a:xfrm>
            <a:off x="7848600" y="40386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cxnSp>
        <p:nvCxnSpPr>
          <p:cNvPr id="1086499" name="AutoShape 35"/>
          <p:cNvCxnSpPr>
            <a:cxnSpLocks noChangeShapeType="1"/>
            <a:stCxn id="1086493" idx="3"/>
            <a:endCxn id="1086490" idx="1"/>
          </p:cNvCxnSpPr>
          <p:nvPr/>
        </p:nvCxnSpPr>
        <p:spPr bwMode="auto">
          <a:xfrm>
            <a:off x="6858000" y="3200400"/>
            <a:ext cx="304800" cy="381000"/>
          </a:xfrm>
          <a:prstGeom prst="straightConnector1">
            <a:avLst/>
          </a:prstGeom>
          <a:noFill/>
          <a:ln w="3175">
            <a:solidFill>
              <a:schemeClr val="tx1"/>
            </a:solidFill>
            <a:round/>
            <a:headEnd/>
            <a:tailEnd/>
          </a:ln>
          <a:effectLst/>
        </p:spPr>
      </p:cxnSp>
      <p:cxnSp>
        <p:nvCxnSpPr>
          <p:cNvPr id="1086500" name="AutoShape 36"/>
          <p:cNvCxnSpPr>
            <a:cxnSpLocks noChangeShapeType="1"/>
            <a:stCxn id="1086491" idx="1"/>
            <a:endCxn id="1086490" idx="3"/>
          </p:cNvCxnSpPr>
          <p:nvPr/>
        </p:nvCxnSpPr>
        <p:spPr bwMode="auto">
          <a:xfrm flipH="1">
            <a:off x="7543800" y="3200400"/>
            <a:ext cx="304800" cy="381000"/>
          </a:xfrm>
          <a:prstGeom prst="straightConnector1">
            <a:avLst/>
          </a:prstGeom>
          <a:noFill/>
          <a:ln w="3175">
            <a:solidFill>
              <a:schemeClr val="tx1"/>
            </a:solidFill>
            <a:round/>
            <a:headEnd/>
            <a:tailEnd/>
          </a:ln>
          <a:effectLst/>
        </p:spPr>
      </p:cxnSp>
      <p:cxnSp>
        <p:nvCxnSpPr>
          <p:cNvPr id="1086501" name="AutoShape 37"/>
          <p:cNvCxnSpPr>
            <a:cxnSpLocks noChangeShapeType="1"/>
            <a:stCxn id="1086495" idx="3"/>
            <a:endCxn id="1086489" idx="1"/>
          </p:cNvCxnSpPr>
          <p:nvPr/>
        </p:nvCxnSpPr>
        <p:spPr bwMode="auto">
          <a:xfrm flipV="1">
            <a:off x="6858000" y="3848100"/>
            <a:ext cx="304800" cy="495300"/>
          </a:xfrm>
          <a:prstGeom prst="straightConnector1">
            <a:avLst/>
          </a:prstGeom>
          <a:noFill/>
          <a:ln w="3175">
            <a:solidFill>
              <a:schemeClr val="tx1"/>
            </a:solidFill>
            <a:round/>
            <a:headEnd/>
            <a:tailEnd/>
          </a:ln>
          <a:effectLst/>
        </p:spPr>
      </p:cxnSp>
      <p:cxnSp>
        <p:nvCxnSpPr>
          <p:cNvPr id="1086502" name="AutoShape 38"/>
          <p:cNvCxnSpPr>
            <a:cxnSpLocks noChangeShapeType="1"/>
            <a:stCxn id="1086497" idx="1"/>
            <a:endCxn id="1086489" idx="3"/>
          </p:cNvCxnSpPr>
          <p:nvPr/>
        </p:nvCxnSpPr>
        <p:spPr bwMode="auto">
          <a:xfrm flipH="1" flipV="1">
            <a:off x="7543800" y="3848100"/>
            <a:ext cx="304800" cy="495300"/>
          </a:xfrm>
          <a:prstGeom prst="straightConnector1">
            <a:avLst/>
          </a:prstGeom>
          <a:noFill/>
          <a:ln w="3175">
            <a:solidFill>
              <a:schemeClr val="tx1"/>
            </a:solidFill>
            <a:round/>
            <a:headEnd/>
            <a:tailEnd/>
          </a:ln>
          <a:effectLst/>
        </p:spPr>
      </p:cxnSp>
      <p:sp>
        <p:nvSpPr>
          <p:cNvPr id="1086503" name="Text Box 39"/>
          <p:cNvSpPr txBox="1">
            <a:spLocks noChangeArrowheads="1"/>
          </p:cNvSpPr>
          <p:nvPr/>
        </p:nvSpPr>
        <p:spPr bwMode="auto">
          <a:xfrm>
            <a:off x="6613525" y="4837113"/>
            <a:ext cx="1974850" cy="641350"/>
          </a:xfrm>
          <a:prstGeom prst="rect">
            <a:avLst/>
          </a:prstGeom>
          <a:noFill/>
          <a:ln w="3175">
            <a:noFill/>
            <a:miter lim="800000"/>
            <a:headEnd/>
            <a:tailEnd/>
          </a:ln>
          <a:effectLst/>
        </p:spPr>
        <p:txBody>
          <a:bodyPr wrap="none">
            <a:spAutoFit/>
          </a:bodyPr>
          <a:lstStyle/>
          <a:p>
            <a:pPr algn="l" eaLnBrk="1" hangingPunct="1"/>
            <a:r>
              <a:rPr lang="en-US" sz="1800" b="0"/>
              <a:t>Data warehouse</a:t>
            </a:r>
          </a:p>
          <a:p>
            <a:pPr algn="l" eaLnBrk="1" hangingPunct="1"/>
            <a:r>
              <a:rPr lang="en-US" sz="1800" b="0"/>
              <a:t>Star configuration</a:t>
            </a:r>
          </a:p>
        </p:txBody>
      </p:sp>
      <p:sp>
        <p:nvSpPr>
          <p:cNvPr id="1086504" name="Line 40"/>
          <p:cNvSpPr>
            <a:spLocks noChangeShapeType="1"/>
          </p:cNvSpPr>
          <p:nvPr/>
        </p:nvSpPr>
        <p:spPr bwMode="auto">
          <a:xfrm>
            <a:off x="5029200" y="3581400"/>
            <a:ext cx="1143000" cy="76200"/>
          </a:xfrm>
          <a:prstGeom prst="line">
            <a:avLst/>
          </a:prstGeom>
          <a:noFill/>
          <a:ln w="3175">
            <a:solidFill>
              <a:schemeClr val="tx1"/>
            </a:solidFill>
            <a:round/>
            <a:headEnd/>
            <a:tailEnd type="triangle" w="med" len="med"/>
          </a:ln>
          <a:effectLst/>
        </p:spPr>
        <p:txBody>
          <a:bodyPr>
            <a:spAutoFit/>
          </a:bodyPr>
          <a:lstStyle/>
          <a:p>
            <a:endParaRPr lang="en-US"/>
          </a:p>
        </p:txBody>
      </p:sp>
      <p:sp>
        <p:nvSpPr>
          <p:cNvPr id="1086505" name="Text Box 41"/>
          <p:cNvSpPr txBox="1">
            <a:spLocks noChangeArrowheads="1"/>
          </p:cNvSpPr>
          <p:nvPr/>
        </p:nvSpPr>
        <p:spPr bwMode="auto">
          <a:xfrm>
            <a:off x="5029200" y="3657600"/>
            <a:ext cx="1200150" cy="641350"/>
          </a:xfrm>
          <a:prstGeom prst="rect">
            <a:avLst/>
          </a:prstGeom>
          <a:noFill/>
          <a:ln w="3175">
            <a:noFill/>
            <a:miter lim="800000"/>
            <a:headEnd/>
            <a:tailEnd/>
          </a:ln>
          <a:effectLst/>
        </p:spPr>
        <p:txBody>
          <a:bodyPr wrap="none">
            <a:spAutoFit/>
          </a:bodyPr>
          <a:lstStyle/>
          <a:p>
            <a:pPr algn="l" eaLnBrk="1" hangingPunct="1"/>
            <a:r>
              <a:rPr lang="en-US" sz="1800" b="0"/>
              <a:t>Daily data</a:t>
            </a:r>
          </a:p>
          <a:p>
            <a:pPr algn="l" eaLnBrk="1" hangingPunct="1"/>
            <a:r>
              <a:rPr lang="en-US" sz="1800" b="0"/>
              <a:t>transfer</a:t>
            </a:r>
          </a:p>
        </p:txBody>
      </p:sp>
      <p:sp>
        <p:nvSpPr>
          <p:cNvPr id="1086506" name="Line 42"/>
          <p:cNvSpPr>
            <a:spLocks noChangeShapeType="1"/>
          </p:cNvSpPr>
          <p:nvPr/>
        </p:nvSpPr>
        <p:spPr bwMode="auto">
          <a:xfrm flipH="1" flipV="1">
            <a:off x="6553200" y="2057400"/>
            <a:ext cx="457200" cy="838200"/>
          </a:xfrm>
          <a:prstGeom prst="line">
            <a:avLst/>
          </a:prstGeom>
          <a:noFill/>
          <a:ln w="3175">
            <a:solidFill>
              <a:schemeClr val="tx1"/>
            </a:solidFill>
            <a:round/>
            <a:headEnd type="triangle" w="med" len="med"/>
            <a:tailEnd type="triangle" w="med" len="med"/>
          </a:ln>
          <a:effectLst/>
        </p:spPr>
        <p:txBody>
          <a:bodyPr wrap="none">
            <a:spAutoFit/>
          </a:bodyPr>
          <a:lstStyle/>
          <a:p>
            <a:endParaRPr lang="en-US"/>
          </a:p>
        </p:txBody>
      </p:sp>
      <p:sp>
        <p:nvSpPr>
          <p:cNvPr id="1086507" name="Text Box 43"/>
          <p:cNvSpPr txBox="1">
            <a:spLocks noChangeArrowheads="1"/>
          </p:cNvSpPr>
          <p:nvPr/>
        </p:nvSpPr>
        <p:spPr bwMode="auto">
          <a:xfrm>
            <a:off x="6858000" y="1981200"/>
            <a:ext cx="1517650" cy="641350"/>
          </a:xfrm>
          <a:prstGeom prst="rect">
            <a:avLst/>
          </a:prstGeom>
          <a:noFill/>
          <a:ln w="3175">
            <a:noFill/>
            <a:miter lim="800000"/>
            <a:headEnd/>
            <a:tailEnd/>
          </a:ln>
          <a:effectLst/>
        </p:spPr>
        <p:txBody>
          <a:bodyPr wrap="none">
            <a:spAutoFit/>
          </a:bodyPr>
          <a:lstStyle/>
          <a:p>
            <a:pPr algn="l" eaLnBrk="1" hangingPunct="1"/>
            <a:r>
              <a:rPr lang="en-US" sz="1800" b="0"/>
              <a:t>Interactive</a:t>
            </a:r>
          </a:p>
          <a:p>
            <a:pPr algn="l" eaLnBrk="1" hangingPunct="1"/>
            <a:r>
              <a:rPr lang="en-US" sz="1800" b="0"/>
              <a:t>data analysis</a:t>
            </a:r>
          </a:p>
        </p:txBody>
      </p:sp>
      <p:sp>
        <p:nvSpPr>
          <p:cNvPr id="1086508" name="Rectangle 44"/>
          <p:cNvSpPr>
            <a:spLocks noChangeArrowheads="1"/>
          </p:cNvSpPr>
          <p:nvPr/>
        </p:nvSpPr>
        <p:spPr bwMode="auto">
          <a:xfrm>
            <a:off x="4191000" y="4953000"/>
            <a:ext cx="533400" cy="762000"/>
          </a:xfrm>
          <a:prstGeom prst="rect">
            <a:avLst/>
          </a:prstGeom>
          <a:noFill/>
          <a:ln w="3175">
            <a:solidFill>
              <a:schemeClr val="tx1"/>
            </a:solidFill>
            <a:miter lim="800000"/>
            <a:headEnd/>
            <a:tailEnd/>
          </a:ln>
          <a:effectLst/>
        </p:spPr>
        <p:txBody>
          <a:bodyPr wrap="none" anchor="ctr">
            <a:spAutoFit/>
          </a:bodyPr>
          <a:lstStyle/>
          <a:p>
            <a:endParaRPr lang="en-US"/>
          </a:p>
        </p:txBody>
      </p:sp>
      <p:sp>
        <p:nvSpPr>
          <p:cNvPr id="1086509" name="Line 45"/>
          <p:cNvSpPr>
            <a:spLocks noChangeShapeType="1"/>
          </p:cNvSpPr>
          <p:nvPr/>
        </p:nvSpPr>
        <p:spPr bwMode="auto">
          <a:xfrm>
            <a:off x="4267200" y="51054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0" name="Line 46"/>
          <p:cNvSpPr>
            <a:spLocks noChangeShapeType="1"/>
          </p:cNvSpPr>
          <p:nvPr/>
        </p:nvSpPr>
        <p:spPr bwMode="auto">
          <a:xfrm>
            <a:off x="4267200" y="52578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1" name="Line 47"/>
          <p:cNvSpPr>
            <a:spLocks noChangeShapeType="1"/>
          </p:cNvSpPr>
          <p:nvPr/>
        </p:nvSpPr>
        <p:spPr bwMode="auto">
          <a:xfrm>
            <a:off x="4267200" y="54102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2" name="Line 48"/>
          <p:cNvSpPr>
            <a:spLocks noChangeShapeType="1"/>
          </p:cNvSpPr>
          <p:nvPr/>
        </p:nvSpPr>
        <p:spPr bwMode="auto">
          <a:xfrm>
            <a:off x="4267200" y="55626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3" name="Rectangle 49"/>
          <p:cNvSpPr>
            <a:spLocks noChangeArrowheads="1"/>
          </p:cNvSpPr>
          <p:nvPr/>
        </p:nvSpPr>
        <p:spPr bwMode="auto">
          <a:xfrm>
            <a:off x="4953000" y="4953000"/>
            <a:ext cx="533400" cy="762000"/>
          </a:xfrm>
          <a:prstGeom prst="rect">
            <a:avLst/>
          </a:prstGeom>
          <a:noFill/>
          <a:ln w="3175">
            <a:solidFill>
              <a:schemeClr val="tx1"/>
            </a:solidFill>
            <a:miter lim="800000"/>
            <a:headEnd/>
            <a:tailEnd/>
          </a:ln>
          <a:effectLst/>
        </p:spPr>
        <p:txBody>
          <a:bodyPr wrap="none" anchor="ctr">
            <a:spAutoFit/>
          </a:bodyPr>
          <a:lstStyle/>
          <a:p>
            <a:endParaRPr lang="en-US"/>
          </a:p>
        </p:txBody>
      </p:sp>
      <p:sp>
        <p:nvSpPr>
          <p:cNvPr id="1086514" name="Line 50"/>
          <p:cNvSpPr>
            <a:spLocks noChangeShapeType="1"/>
          </p:cNvSpPr>
          <p:nvPr/>
        </p:nvSpPr>
        <p:spPr bwMode="auto">
          <a:xfrm>
            <a:off x="5029200" y="51054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5" name="Line 51"/>
          <p:cNvSpPr>
            <a:spLocks noChangeShapeType="1"/>
          </p:cNvSpPr>
          <p:nvPr/>
        </p:nvSpPr>
        <p:spPr bwMode="auto">
          <a:xfrm>
            <a:off x="5029200" y="52578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6" name="Line 52"/>
          <p:cNvSpPr>
            <a:spLocks noChangeShapeType="1"/>
          </p:cNvSpPr>
          <p:nvPr/>
        </p:nvSpPr>
        <p:spPr bwMode="auto">
          <a:xfrm>
            <a:off x="5029200" y="54102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7" name="Line 53"/>
          <p:cNvSpPr>
            <a:spLocks noChangeShapeType="1"/>
          </p:cNvSpPr>
          <p:nvPr/>
        </p:nvSpPr>
        <p:spPr bwMode="auto">
          <a:xfrm>
            <a:off x="5029200" y="5562600"/>
            <a:ext cx="381000" cy="0"/>
          </a:xfrm>
          <a:prstGeom prst="line">
            <a:avLst/>
          </a:prstGeom>
          <a:noFill/>
          <a:ln w="3175">
            <a:solidFill>
              <a:schemeClr val="tx1"/>
            </a:solidFill>
            <a:round/>
            <a:headEnd/>
            <a:tailEnd/>
          </a:ln>
          <a:effectLst/>
        </p:spPr>
        <p:txBody>
          <a:bodyPr wrap="none">
            <a:spAutoFit/>
          </a:bodyPr>
          <a:lstStyle/>
          <a:p>
            <a:endParaRPr lang="en-US"/>
          </a:p>
        </p:txBody>
      </p:sp>
      <p:sp>
        <p:nvSpPr>
          <p:cNvPr id="1086518" name="Text Box 54"/>
          <p:cNvSpPr txBox="1">
            <a:spLocks noChangeArrowheads="1"/>
          </p:cNvSpPr>
          <p:nvPr/>
        </p:nvSpPr>
        <p:spPr bwMode="auto">
          <a:xfrm>
            <a:off x="4327525" y="5827713"/>
            <a:ext cx="1035050" cy="366712"/>
          </a:xfrm>
          <a:prstGeom prst="rect">
            <a:avLst/>
          </a:prstGeom>
          <a:noFill/>
          <a:ln w="3175">
            <a:noFill/>
            <a:miter lim="800000"/>
            <a:headEnd/>
            <a:tailEnd/>
          </a:ln>
          <a:effectLst/>
        </p:spPr>
        <p:txBody>
          <a:bodyPr wrap="none">
            <a:spAutoFit/>
          </a:bodyPr>
          <a:lstStyle/>
          <a:p>
            <a:pPr algn="l" eaLnBrk="1" hangingPunct="1"/>
            <a:r>
              <a:rPr lang="en-US" sz="1800" b="0"/>
              <a:t>Flat files</a:t>
            </a:r>
          </a:p>
        </p:txBody>
      </p:sp>
      <p:sp>
        <p:nvSpPr>
          <p:cNvPr id="1086519" name="Line 55"/>
          <p:cNvSpPr>
            <a:spLocks noChangeShapeType="1"/>
          </p:cNvSpPr>
          <p:nvPr/>
        </p:nvSpPr>
        <p:spPr bwMode="auto">
          <a:xfrm flipV="1">
            <a:off x="5257800" y="4114800"/>
            <a:ext cx="914400" cy="685800"/>
          </a:xfrm>
          <a:prstGeom prst="line">
            <a:avLst/>
          </a:prstGeom>
          <a:noFill/>
          <a:ln w="3175">
            <a:solidFill>
              <a:schemeClr val="tx1"/>
            </a:solidFill>
            <a:round/>
            <a:headEnd/>
            <a:tailEnd type="triangle" w="med" len="med"/>
          </a:ln>
          <a:effectLst/>
        </p:spPr>
        <p:txBody>
          <a:bodyPr>
            <a:spAutoFit/>
          </a:bodyPr>
          <a:lstStyle/>
          <a:p>
            <a:endParaRPr lang="en-US"/>
          </a:p>
        </p:txBody>
      </p:sp>
      <p:sp>
        <p:nvSpPr>
          <p:cNvPr id="1086520" name="Rectangle 56"/>
          <p:cNvSpPr>
            <a:spLocks noChangeArrowheads="1"/>
          </p:cNvSpPr>
          <p:nvPr/>
        </p:nvSpPr>
        <p:spPr bwMode="auto">
          <a:xfrm>
            <a:off x="2819400" y="2438400"/>
            <a:ext cx="2209800" cy="1905000"/>
          </a:xfrm>
          <a:prstGeom prst="rect">
            <a:avLst/>
          </a:prstGeom>
          <a:noFill/>
          <a:ln w="3175">
            <a:solidFill>
              <a:schemeClr val="tx1"/>
            </a:solidFill>
            <a:miter lim="800000"/>
            <a:headEnd/>
            <a:tailEnd/>
          </a:ln>
          <a:effectLst/>
        </p:spPr>
        <p:txBody>
          <a:bodyPr anchor="ctr">
            <a:spAutoFit/>
          </a:bodyPr>
          <a:lstStyle/>
          <a:p>
            <a:endParaRPr lang="en-US"/>
          </a:p>
        </p:txBody>
      </p:sp>
      <p:sp>
        <p:nvSpPr>
          <p:cNvPr id="1086521" name="Rectangle 57"/>
          <p:cNvSpPr>
            <a:spLocks noChangeArrowheads="1"/>
          </p:cNvSpPr>
          <p:nvPr/>
        </p:nvSpPr>
        <p:spPr bwMode="auto">
          <a:xfrm>
            <a:off x="6248400" y="2743200"/>
            <a:ext cx="2209800" cy="2057400"/>
          </a:xfrm>
          <a:prstGeom prst="rect">
            <a:avLst/>
          </a:prstGeom>
          <a:noFill/>
          <a:ln w="3175">
            <a:solidFill>
              <a:schemeClr val="tx1"/>
            </a:solidFill>
            <a:miter lim="800000"/>
            <a:headEnd/>
            <a:tailEnd/>
          </a:ln>
          <a:effectLst/>
        </p:spPr>
        <p:txBody>
          <a:bodyPr wrap="none" anchor="ctr">
            <a:spAutoFit/>
          </a:bodyPr>
          <a:lstStyle/>
          <a:p>
            <a:endParaRPr lang="en-US"/>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88514" name="Rectangle 2"/>
          <p:cNvSpPr>
            <a:spLocks noGrp="1" noChangeArrowheads="1"/>
          </p:cNvSpPr>
          <p:nvPr>
            <p:ph type="title"/>
          </p:nvPr>
        </p:nvSpPr>
        <p:spPr/>
        <p:txBody>
          <a:bodyPr/>
          <a:lstStyle/>
          <a:p>
            <a:pPr defTabSz="914400"/>
            <a:r>
              <a:rPr lang="en-US"/>
              <a:t>Data Warehouse Goals</a:t>
            </a:r>
          </a:p>
        </p:txBody>
      </p:sp>
      <p:sp>
        <p:nvSpPr>
          <p:cNvPr id="1088515" name="Rectangle 3"/>
          <p:cNvSpPr>
            <a:spLocks noGrp="1" noChangeArrowheads="1"/>
          </p:cNvSpPr>
          <p:nvPr>
            <p:ph type="body" sz="half" idx="1"/>
          </p:nvPr>
        </p:nvSpPr>
        <p:spPr>
          <a:xfrm>
            <a:off x="990600" y="1676400"/>
            <a:ext cx="7023100" cy="4648200"/>
          </a:xfrm>
        </p:spPr>
        <p:txBody>
          <a:bodyPr/>
          <a:lstStyle/>
          <a:p>
            <a:pPr marL="342900" indent="-342900"/>
            <a:r>
              <a:rPr lang="en-US" sz="2000" dirty="0"/>
              <a:t>Existing databases optimized for Online </a:t>
            </a:r>
            <a:r>
              <a:rPr lang="en-US" sz="2000" i="1" dirty="0"/>
              <a:t>Transaction</a:t>
            </a:r>
            <a:r>
              <a:rPr lang="en-US" sz="2000" dirty="0"/>
              <a:t> Processing (OLTP)</a:t>
            </a:r>
          </a:p>
          <a:p>
            <a:pPr marL="342900" indent="-342900"/>
            <a:r>
              <a:rPr lang="en-US" sz="2000" dirty="0"/>
              <a:t>Online </a:t>
            </a:r>
            <a:r>
              <a:rPr lang="en-US" sz="2000" i="1" dirty="0"/>
              <a:t>Analytical</a:t>
            </a:r>
            <a:r>
              <a:rPr lang="en-US" sz="2000" dirty="0"/>
              <a:t> Processing (OLAP) requires fast retrievals, and only bulk writes.</a:t>
            </a:r>
          </a:p>
          <a:p>
            <a:pPr marL="342900" indent="-342900"/>
            <a:r>
              <a:rPr lang="en-US" sz="2000" dirty="0"/>
              <a:t>Different goals require different storage, so build separate </a:t>
            </a:r>
            <a:r>
              <a:rPr lang="en-US" sz="2000" dirty="0" err="1"/>
              <a:t>dta</a:t>
            </a:r>
            <a:r>
              <a:rPr lang="en-US" sz="2000" dirty="0"/>
              <a:t> warehouse to use for queries.</a:t>
            </a:r>
          </a:p>
          <a:p>
            <a:pPr marL="342900" indent="-342900"/>
            <a:r>
              <a:rPr lang="en-US" sz="2000" dirty="0"/>
              <a:t>Extraction, Transformation, Loading (ETL)</a:t>
            </a:r>
          </a:p>
          <a:p>
            <a:pPr marL="342900" indent="-342900"/>
            <a:r>
              <a:rPr lang="en-US" sz="2000" dirty="0"/>
              <a:t>Data analysis</a:t>
            </a:r>
          </a:p>
          <a:p>
            <a:pPr marL="742950" lvl="1" indent="-285750"/>
            <a:r>
              <a:rPr lang="en-US" sz="2000" dirty="0"/>
              <a:t>Ad hoc queries</a:t>
            </a:r>
          </a:p>
          <a:p>
            <a:pPr marL="742950" lvl="1" indent="-285750"/>
            <a:r>
              <a:rPr lang="en-US" sz="2000" dirty="0"/>
              <a:t>Statistical analysis</a:t>
            </a:r>
          </a:p>
          <a:p>
            <a:pPr marL="742950" lvl="1" indent="-285750"/>
            <a:r>
              <a:rPr lang="en-US" sz="2000" dirty="0"/>
              <a:t>Data mining (specialized automated tools)</a:t>
            </a:r>
          </a:p>
          <a:p>
            <a:pPr marL="342900" indent="-342900"/>
            <a:endParaRPr lang="en-US" sz="20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0562" name="Rectangle 2"/>
          <p:cNvSpPr>
            <a:spLocks noGrp="1" noChangeArrowheads="1"/>
          </p:cNvSpPr>
          <p:nvPr>
            <p:ph type="title"/>
          </p:nvPr>
        </p:nvSpPr>
        <p:spPr/>
        <p:txBody>
          <a:bodyPr/>
          <a:lstStyle/>
          <a:p>
            <a:pPr defTabSz="914400"/>
            <a:r>
              <a:rPr lang="en-US"/>
              <a:t>Extraction, Transformation, and Loading (ETL)</a:t>
            </a:r>
          </a:p>
        </p:txBody>
      </p:sp>
      <p:sp>
        <p:nvSpPr>
          <p:cNvPr id="1090563" name="Rectangle 3"/>
          <p:cNvSpPr>
            <a:spLocks noChangeArrowheads="1"/>
          </p:cNvSpPr>
          <p:nvPr/>
        </p:nvSpPr>
        <p:spPr bwMode="auto">
          <a:xfrm>
            <a:off x="7162800" y="3467100"/>
            <a:ext cx="381000" cy="685800"/>
          </a:xfrm>
          <a:prstGeom prst="rect">
            <a:avLst/>
          </a:prstGeom>
          <a:solidFill>
            <a:srgbClr val="FFFF99"/>
          </a:solidFill>
          <a:ln w="3175">
            <a:solidFill>
              <a:schemeClr val="tx1"/>
            </a:solidFill>
            <a:miter lim="800000"/>
            <a:headEnd/>
            <a:tailEnd/>
          </a:ln>
          <a:effectLst/>
        </p:spPr>
        <p:txBody>
          <a:bodyPr wrap="none" anchor="ctr">
            <a:spAutoFit/>
          </a:bodyPr>
          <a:lstStyle/>
          <a:p>
            <a:endParaRPr lang="en-US"/>
          </a:p>
        </p:txBody>
      </p:sp>
      <p:sp>
        <p:nvSpPr>
          <p:cNvPr id="1090564" name="Rectangle 4"/>
          <p:cNvSpPr>
            <a:spLocks noChangeArrowheads="1"/>
          </p:cNvSpPr>
          <p:nvPr/>
        </p:nvSpPr>
        <p:spPr bwMode="auto">
          <a:xfrm>
            <a:off x="7162800" y="3467100"/>
            <a:ext cx="381000" cy="152400"/>
          </a:xfrm>
          <a:prstGeom prst="rect">
            <a:avLst/>
          </a:prstGeom>
          <a:solidFill>
            <a:srgbClr val="FF9900"/>
          </a:solidFill>
          <a:ln w="3175">
            <a:solidFill>
              <a:schemeClr val="tx1"/>
            </a:solidFill>
            <a:miter lim="800000"/>
            <a:headEnd/>
            <a:tailEnd/>
          </a:ln>
          <a:effectLst/>
        </p:spPr>
        <p:txBody>
          <a:bodyPr wrap="none" anchor="ctr">
            <a:spAutoFit/>
          </a:bodyPr>
          <a:lstStyle/>
          <a:p>
            <a:endParaRPr lang="en-US"/>
          </a:p>
        </p:txBody>
      </p:sp>
      <p:sp>
        <p:nvSpPr>
          <p:cNvPr id="1090565" name="Rectangle 5"/>
          <p:cNvSpPr>
            <a:spLocks noChangeArrowheads="1"/>
          </p:cNvSpPr>
          <p:nvPr/>
        </p:nvSpPr>
        <p:spPr bwMode="auto">
          <a:xfrm>
            <a:off x="7848600" y="28575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90566" name="Rectangle 6"/>
          <p:cNvSpPr>
            <a:spLocks noChangeArrowheads="1"/>
          </p:cNvSpPr>
          <p:nvPr/>
        </p:nvSpPr>
        <p:spPr bwMode="auto">
          <a:xfrm>
            <a:off x="7848600" y="28575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sp>
        <p:nvSpPr>
          <p:cNvPr id="1090567" name="Rectangle 7"/>
          <p:cNvSpPr>
            <a:spLocks noChangeArrowheads="1"/>
          </p:cNvSpPr>
          <p:nvPr/>
        </p:nvSpPr>
        <p:spPr bwMode="auto">
          <a:xfrm>
            <a:off x="6477000" y="28575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90568" name="Rectangle 8"/>
          <p:cNvSpPr>
            <a:spLocks noChangeArrowheads="1"/>
          </p:cNvSpPr>
          <p:nvPr/>
        </p:nvSpPr>
        <p:spPr bwMode="auto">
          <a:xfrm>
            <a:off x="6477000" y="28575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sp>
        <p:nvSpPr>
          <p:cNvPr id="1090569" name="Rectangle 9"/>
          <p:cNvSpPr>
            <a:spLocks noChangeArrowheads="1"/>
          </p:cNvSpPr>
          <p:nvPr/>
        </p:nvSpPr>
        <p:spPr bwMode="auto">
          <a:xfrm>
            <a:off x="6477000" y="40005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90570" name="Rectangle 10"/>
          <p:cNvSpPr>
            <a:spLocks noChangeArrowheads="1"/>
          </p:cNvSpPr>
          <p:nvPr/>
        </p:nvSpPr>
        <p:spPr bwMode="auto">
          <a:xfrm>
            <a:off x="6477000" y="40005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sp>
        <p:nvSpPr>
          <p:cNvPr id="1090571" name="Rectangle 11"/>
          <p:cNvSpPr>
            <a:spLocks noChangeArrowheads="1"/>
          </p:cNvSpPr>
          <p:nvPr/>
        </p:nvSpPr>
        <p:spPr bwMode="auto">
          <a:xfrm>
            <a:off x="7848600" y="4000500"/>
            <a:ext cx="381000" cy="609600"/>
          </a:xfrm>
          <a:prstGeom prst="rect">
            <a:avLst/>
          </a:prstGeom>
          <a:solidFill>
            <a:srgbClr val="66FFFF"/>
          </a:solidFill>
          <a:ln w="3175">
            <a:solidFill>
              <a:schemeClr val="tx1"/>
            </a:solidFill>
            <a:miter lim="800000"/>
            <a:headEnd/>
            <a:tailEnd/>
          </a:ln>
          <a:effectLst/>
        </p:spPr>
        <p:txBody>
          <a:bodyPr wrap="none" anchor="ctr">
            <a:spAutoFit/>
          </a:bodyPr>
          <a:lstStyle/>
          <a:p>
            <a:endParaRPr lang="en-US"/>
          </a:p>
        </p:txBody>
      </p:sp>
      <p:sp>
        <p:nvSpPr>
          <p:cNvPr id="1090572" name="Rectangle 12"/>
          <p:cNvSpPr>
            <a:spLocks noChangeArrowheads="1"/>
          </p:cNvSpPr>
          <p:nvPr/>
        </p:nvSpPr>
        <p:spPr bwMode="auto">
          <a:xfrm>
            <a:off x="7848600" y="4000500"/>
            <a:ext cx="381000" cy="76200"/>
          </a:xfrm>
          <a:prstGeom prst="rect">
            <a:avLst/>
          </a:prstGeom>
          <a:solidFill>
            <a:schemeClr val="accent2"/>
          </a:solidFill>
          <a:ln w="3175">
            <a:solidFill>
              <a:schemeClr val="tx1"/>
            </a:solidFill>
            <a:miter lim="800000"/>
            <a:headEnd/>
            <a:tailEnd/>
          </a:ln>
          <a:effectLst/>
        </p:spPr>
        <p:txBody>
          <a:bodyPr wrap="none" anchor="ctr">
            <a:spAutoFit/>
          </a:bodyPr>
          <a:lstStyle/>
          <a:p>
            <a:endParaRPr lang="en-US"/>
          </a:p>
        </p:txBody>
      </p:sp>
      <p:cxnSp>
        <p:nvCxnSpPr>
          <p:cNvPr id="1090573" name="AutoShape 13"/>
          <p:cNvCxnSpPr>
            <a:cxnSpLocks noChangeShapeType="1"/>
            <a:stCxn id="1090567" idx="3"/>
            <a:endCxn id="1090564" idx="1"/>
          </p:cNvCxnSpPr>
          <p:nvPr/>
        </p:nvCxnSpPr>
        <p:spPr bwMode="auto">
          <a:xfrm>
            <a:off x="6858000" y="3162300"/>
            <a:ext cx="304800" cy="381000"/>
          </a:xfrm>
          <a:prstGeom prst="straightConnector1">
            <a:avLst/>
          </a:prstGeom>
          <a:noFill/>
          <a:ln w="3175">
            <a:solidFill>
              <a:schemeClr val="tx1"/>
            </a:solidFill>
            <a:round/>
            <a:headEnd/>
            <a:tailEnd/>
          </a:ln>
          <a:effectLst/>
        </p:spPr>
      </p:cxnSp>
      <p:cxnSp>
        <p:nvCxnSpPr>
          <p:cNvPr id="1090574" name="AutoShape 14"/>
          <p:cNvCxnSpPr>
            <a:cxnSpLocks noChangeShapeType="1"/>
            <a:stCxn id="1090565" idx="1"/>
            <a:endCxn id="1090564" idx="3"/>
          </p:cNvCxnSpPr>
          <p:nvPr/>
        </p:nvCxnSpPr>
        <p:spPr bwMode="auto">
          <a:xfrm flipH="1">
            <a:off x="7543800" y="3162300"/>
            <a:ext cx="304800" cy="381000"/>
          </a:xfrm>
          <a:prstGeom prst="straightConnector1">
            <a:avLst/>
          </a:prstGeom>
          <a:noFill/>
          <a:ln w="3175">
            <a:solidFill>
              <a:schemeClr val="tx1"/>
            </a:solidFill>
            <a:round/>
            <a:headEnd/>
            <a:tailEnd/>
          </a:ln>
          <a:effectLst/>
        </p:spPr>
      </p:cxnSp>
      <p:cxnSp>
        <p:nvCxnSpPr>
          <p:cNvPr id="1090575" name="AutoShape 15"/>
          <p:cNvCxnSpPr>
            <a:cxnSpLocks noChangeShapeType="1"/>
            <a:stCxn id="1090569" idx="3"/>
            <a:endCxn id="1090563" idx="1"/>
          </p:cNvCxnSpPr>
          <p:nvPr/>
        </p:nvCxnSpPr>
        <p:spPr bwMode="auto">
          <a:xfrm flipV="1">
            <a:off x="6858000" y="3810000"/>
            <a:ext cx="304800" cy="495300"/>
          </a:xfrm>
          <a:prstGeom prst="straightConnector1">
            <a:avLst/>
          </a:prstGeom>
          <a:noFill/>
          <a:ln w="3175">
            <a:solidFill>
              <a:schemeClr val="tx1"/>
            </a:solidFill>
            <a:round/>
            <a:headEnd/>
            <a:tailEnd/>
          </a:ln>
          <a:effectLst/>
        </p:spPr>
      </p:cxnSp>
      <p:cxnSp>
        <p:nvCxnSpPr>
          <p:cNvPr id="1090576" name="AutoShape 16"/>
          <p:cNvCxnSpPr>
            <a:cxnSpLocks noChangeShapeType="1"/>
            <a:stCxn id="1090571" idx="1"/>
            <a:endCxn id="1090563" idx="3"/>
          </p:cNvCxnSpPr>
          <p:nvPr/>
        </p:nvCxnSpPr>
        <p:spPr bwMode="auto">
          <a:xfrm flipH="1" flipV="1">
            <a:off x="7543800" y="3810000"/>
            <a:ext cx="304800" cy="495300"/>
          </a:xfrm>
          <a:prstGeom prst="straightConnector1">
            <a:avLst/>
          </a:prstGeom>
          <a:noFill/>
          <a:ln w="3175">
            <a:solidFill>
              <a:schemeClr val="tx1"/>
            </a:solidFill>
            <a:round/>
            <a:headEnd/>
            <a:tailEnd/>
          </a:ln>
          <a:effectLst/>
        </p:spPr>
      </p:cxnSp>
      <p:sp>
        <p:nvSpPr>
          <p:cNvPr id="1090577" name="Rectangle 17"/>
          <p:cNvSpPr>
            <a:spLocks noChangeArrowheads="1"/>
          </p:cNvSpPr>
          <p:nvPr/>
        </p:nvSpPr>
        <p:spPr bwMode="auto">
          <a:xfrm>
            <a:off x="6248400" y="2705100"/>
            <a:ext cx="2209800" cy="2057400"/>
          </a:xfrm>
          <a:prstGeom prst="rect">
            <a:avLst/>
          </a:prstGeom>
          <a:noFill/>
          <a:ln w="3175">
            <a:solidFill>
              <a:schemeClr val="tx1"/>
            </a:solidFill>
            <a:miter lim="800000"/>
            <a:headEnd/>
            <a:tailEnd/>
          </a:ln>
          <a:effectLst/>
        </p:spPr>
        <p:txBody>
          <a:bodyPr wrap="none" anchor="ctr">
            <a:spAutoFit/>
          </a:bodyPr>
          <a:lstStyle/>
          <a:p>
            <a:endParaRPr lang="en-US"/>
          </a:p>
        </p:txBody>
      </p:sp>
      <p:sp>
        <p:nvSpPr>
          <p:cNvPr id="1090578" name="Text Box 18"/>
          <p:cNvSpPr txBox="1">
            <a:spLocks noChangeArrowheads="1"/>
          </p:cNvSpPr>
          <p:nvPr/>
        </p:nvSpPr>
        <p:spPr bwMode="auto">
          <a:xfrm>
            <a:off x="6324600" y="4762500"/>
            <a:ext cx="2133600" cy="915988"/>
          </a:xfrm>
          <a:prstGeom prst="rect">
            <a:avLst/>
          </a:prstGeom>
          <a:noFill/>
          <a:ln w="3175">
            <a:noFill/>
            <a:miter lim="800000"/>
            <a:headEnd/>
            <a:tailEnd/>
          </a:ln>
          <a:effectLst/>
        </p:spPr>
        <p:txBody>
          <a:bodyPr>
            <a:spAutoFit/>
          </a:bodyPr>
          <a:lstStyle/>
          <a:p>
            <a:pPr algn="l" eaLnBrk="1" hangingPunct="1"/>
            <a:r>
              <a:rPr lang="en-US" sz="1800" b="0">
                <a:solidFill>
                  <a:srgbClr val="009900"/>
                </a:solidFill>
              </a:rPr>
              <a:t>Data warehouse:</a:t>
            </a:r>
          </a:p>
          <a:p>
            <a:pPr algn="l" eaLnBrk="1" hangingPunct="1"/>
            <a:r>
              <a:rPr lang="en-US" sz="1800" b="0">
                <a:solidFill>
                  <a:srgbClr val="009900"/>
                </a:solidFill>
              </a:rPr>
              <a:t>All data </a:t>
            </a:r>
            <a:r>
              <a:rPr lang="en-US" sz="1800">
                <a:solidFill>
                  <a:srgbClr val="009900"/>
                </a:solidFill>
              </a:rPr>
              <a:t>must</a:t>
            </a:r>
            <a:r>
              <a:rPr lang="en-US" sz="1800" b="0">
                <a:solidFill>
                  <a:srgbClr val="009900"/>
                </a:solidFill>
              </a:rPr>
              <a:t> be consistent.</a:t>
            </a:r>
          </a:p>
        </p:txBody>
      </p:sp>
      <p:sp>
        <p:nvSpPr>
          <p:cNvPr id="1090579" name="Rectangle 19"/>
          <p:cNvSpPr>
            <a:spLocks noChangeArrowheads="1"/>
          </p:cNvSpPr>
          <p:nvPr/>
        </p:nvSpPr>
        <p:spPr bwMode="auto">
          <a:xfrm>
            <a:off x="1752600" y="33909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90580" name="Rectangle 20"/>
          <p:cNvSpPr>
            <a:spLocks noChangeArrowheads="1"/>
          </p:cNvSpPr>
          <p:nvPr/>
        </p:nvSpPr>
        <p:spPr bwMode="auto">
          <a:xfrm>
            <a:off x="1752600" y="33909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90581" name="Rectangle 21"/>
          <p:cNvSpPr>
            <a:spLocks noChangeArrowheads="1"/>
          </p:cNvSpPr>
          <p:nvPr/>
        </p:nvSpPr>
        <p:spPr bwMode="auto">
          <a:xfrm>
            <a:off x="1371600" y="44577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90582" name="Rectangle 22"/>
          <p:cNvSpPr>
            <a:spLocks noChangeArrowheads="1"/>
          </p:cNvSpPr>
          <p:nvPr/>
        </p:nvSpPr>
        <p:spPr bwMode="auto">
          <a:xfrm>
            <a:off x="1371600" y="44577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90583" name="Rectangle 23"/>
          <p:cNvSpPr>
            <a:spLocks noChangeArrowheads="1"/>
          </p:cNvSpPr>
          <p:nvPr/>
        </p:nvSpPr>
        <p:spPr bwMode="auto">
          <a:xfrm>
            <a:off x="2743200" y="46863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90584" name="Rectangle 24"/>
          <p:cNvSpPr>
            <a:spLocks noChangeArrowheads="1"/>
          </p:cNvSpPr>
          <p:nvPr/>
        </p:nvSpPr>
        <p:spPr bwMode="auto">
          <a:xfrm>
            <a:off x="2743200" y="46863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90585" name="Rectangle 25"/>
          <p:cNvSpPr>
            <a:spLocks noChangeArrowheads="1"/>
          </p:cNvSpPr>
          <p:nvPr/>
        </p:nvSpPr>
        <p:spPr bwMode="auto">
          <a:xfrm>
            <a:off x="2590800" y="37719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90586" name="Rectangle 26"/>
          <p:cNvSpPr>
            <a:spLocks noChangeArrowheads="1"/>
          </p:cNvSpPr>
          <p:nvPr/>
        </p:nvSpPr>
        <p:spPr bwMode="auto">
          <a:xfrm>
            <a:off x="2590800" y="37719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90587" name="Rectangle 27"/>
          <p:cNvSpPr>
            <a:spLocks noChangeArrowheads="1"/>
          </p:cNvSpPr>
          <p:nvPr/>
        </p:nvSpPr>
        <p:spPr bwMode="auto">
          <a:xfrm>
            <a:off x="1981200" y="5295900"/>
            <a:ext cx="381000" cy="457200"/>
          </a:xfrm>
          <a:prstGeom prst="rect">
            <a:avLst/>
          </a:prstGeom>
          <a:solidFill>
            <a:srgbClr val="FF99FF"/>
          </a:solidFill>
          <a:ln w="3175">
            <a:solidFill>
              <a:schemeClr val="tx1"/>
            </a:solidFill>
            <a:miter lim="800000"/>
            <a:headEnd/>
            <a:tailEnd/>
          </a:ln>
          <a:effectLst/>
        </p:spPr>
        <p:txBody>
          <a:bodyPr anchor="ctr">
            <a:spAutoFit/>
          </a:bodyPr>
          <a:lstStyle/>
          <a:p>
            <a:endParaRPr lang="en-US"/>
          </a:p>
        </p:txBody>
      </p:sp>
      <p:sp>
        <p:nvSpPr>
          <p:cNvPr id="1090588" name="Rectangle 28"/>
          <p:cNvSpPr>
            <a:spLocks noChangeArrowheads="1"/>
          </p:cNvSpPr>
          <p:nvPr/>
        </p:nvSpPr>
        <p:spPr bwMode="auto">
          <a:xfrm>
            <a:off x="1981200" y="5295900"/>
            <a:ext cx="381000" cy="76200"/>
          </a:xfrm>
          <a:prstGeom prst="rect">
            <a:avLst/>
          </a:prstGeom>
          <a:solidFill>
            <a:srgbClr val="CC3300"/>
          </a:solidFill>
          <a:ln w="3175">
            <a:solidFill>
              <a:schemeClr val="tx1"/>
            </a:solidFill>
            <a:miter lim="800000"/>
            <a:headEnd/>
            <a:tailEnd/>
          </a:ln>
          <a:effectLst/>
        </p:spPr>
        <p:txBody>
          <a:bodyPr wrap="none" anchor="ctr">
            <a:spAutoFit/>
          </a:bodyPr>
          <a:lstStyle/>
          <a:p>
            <a:endParaRPr lang="en-US"/>
          </a:p>
        </p:txBody>
      </p:sp>
      <p:sp>
        <p:nvSpPr>
          <p:cNvPr id="1090589" name="Text Box 29"/>
          <p:cNvSpPr txBox="1">
            <a:spLocks noChangeArrowheads="1"/>
          </p:cNvSpPr>
          <p:nvPr/>
        </p:nvSpPr>
        <p:spPr bwMode="auto">
          <a:xfrm>
            <a:off x="3794125" y="1333500"/>
            <a:ext cx="1411288" cy="396875"/>
          </a:xfrm>
          <a:prstGeom prst="rect">
            <a:avLst/>
          </a:prstGeom>
          <a:noFill/>
          <a:ln w="12700">
            <a:noFill/>
            <a:miter lim="800000"/>
            <a:headEnd type="none" w="sm" len="sm"/>
            <a:tailEnd type="none" w="sm" len="sm"/>
          </a:ln>
          <a:effectLst/>
        </p:spPr>
        <p:txBody>
          <a:bodyPr wrap="none">
            <a:spAutoFit/>
          </a:bodyPr>
          <a:lstStyle/>
          <a:p>
            <a:pPr algn="l"/>
            <a:r>
              <a:rPr lang="en-US" b="0"/>
              <a:t>Customers</a:t>
            </a:r>
          </a:p>
        </p:txBody>
      </p:sp>
      <p:sp>
        <p:nvSpPr>
          <p:cNvPr id="1090590" name="Freeform 30"/>
          <p:cNvSpPr>
            <a:spLocks/>
          </p:cNvSpPr>
          <p:nvPr/>
        </p:nvSpPr>
        <p:spPr bwMode="auto">
          <a:xfrm>
            <a:off x="1752600" y="2260600"/>
            <a:ext cx="1905000" cy="2197100"/>
          </a:xfrm>
          <a:custGeom>
            <a:avLst/>
            <a:gdLst/>
            <a:ahLst/>
            <a:cxnLst>
              <a:cxn ang="0">
                <a:pos x="0" y="1384"/>
              </a:cxn>
              <a:cxn ang="0">
                <a:pos x="336" y="1048"/>
              </a:cxn>
              <a:cxn ang="0">
                <a:pos x="432" y="568"/>
              </a:cxn>
              <a:cxn ang="0">
                <a:pos x="960" y="88"/>
              </a:cxn>
              <a:cxn ang="0">
                <a:pos x="1200" y="40"/>
              </a:cxn>
            </a:cxnLst>
            <a:rect l="0" t="0" r="r" b="b"/>
            <a:pathLst>
              <a:path w="1200" h="1384">
                <a:moveTo>
                  <a:pt x="0" y="1384"/>
                </a:moveTo>
                <a:cubicBezTo>
                  <a:pt x="132" y="1284"/>
                  <a:pt x="264" y="1184"/>
                  <a:pt x="336" y="1048"/>
                </a:cubicBezTo>
                <a:cubicBezTo>
                  <a:pt x="408" y="912"/>
                  <a:pt x="328" y="728"/>
                  <a:pt x="432" y="568"/>
                </a:cubicBezTo>
                <a:cubicBezTo>
                  <a:pt x="536" y="408"/>
                  <a:pt x="832" y="176"/>
                  <a:pt x="960" y="88"/>
                </a:cubicBezTo>
                <a:cubicBezTo>
                  <a:pt x="1088" y="0"/>
                  <a:pt x="1144" y="20"/>
                  <a:pt x="1200" y="4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591" name="Text Box 31"/>
          <p:cNvSpPr txBox="1">
            <a:spLocks noChangeArrowheads="1"/>
          </p:cNvSpPr>
          <p:nvPr/>
        </p:nvSpPr>
        <p:spPr bwMode="auto">
          <a:xfrm>
            <a:off x="3794125" y="1851025"/>
            <a:ext cx="1844675" cy="701675"/>
          </a:xfrm>
          <a:prstGeom prst="rect">
            <a:avLst/>
          </a:prstGeom>
          <a:noFill/>
          <a:ln w="12700">
            <a:noFill/>
            <a:miter lim="800000"/>
            <a:headEnd type="none" w="sm" len="sm"/>
            <a:tailEnd type="none" w="sm" len="sm"/>
          </a:ln>
          <a:effectLst/>
        </p:spPr>
        <p:txBody>
          <a:bodyPr>
            <a:spAutoFit/>
          </a:bodyPr>
          <a:lstStyle/>
          <a:p>
            <a:pPr algn="l"/>
            <a:r>
              <a:rPr lang="en-US" b="0"/>
              <a:t>Convert Client to Customer</a:t>
            </a:r>
          </a:p>
        </p:txBody>
      </p:sp>
      <p:sp>
        <p:nvSpPr>
          <p:cNvPr id="1090592" name="Freeform 32"/>
          <p:cNvSpPr>
            <a:spLocks/>
          </p:cNvSpPr>
          <p:nvPr/>
        </p:nvSpPr>
        <p:spPr bwMode="auto">
          <a:xfrm>
            <a:off x="5410200" y="2336800"/>
            <a:ext cx="1219200" cy="444500"/>
          </a:xfrm>
          <a:custGeom>
            <a:avLst/>
            <a:gdLst/>
            <a:ahLst/>
            <a:cxnLst>
              <a:cxn ang="0">
                <a:pos x="0" y="40"/>
              </a:cxn>
              <a:cxn ang="0">
                <a:pos x="528" y="40"/>
              </a:cxn>
              <a:cxn ang="0">
                <a:pos x="768" y="280"/>
              </a:cxn>
            </a:cxnLst>
            <a:rect l="0" t="0" r="r" b="b"/>
            <a:pathLst>
              <a:path w="768" h="280">
                <a:moveTo>
                  <a:pt x="0" y="40"/>
                </a:moveTo>
                <a:cubicBezTo>
                  <a:pt x="200" y="20"/>
                  <a:pt x="400" y="0"/>
                  <a:pt x="528" y="40"/>
                </a:cubicBezTo>
                <a:cubicBezTo>
                  <a:pt x="656" y="80"/>
                  <a:pt x="712" y="180"/>
                  <a:pt x="768" y="28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593" name="Freeform 33"/>
          <p:cNvSpPr>
            <a:spLocks/>
          </p:cNvSpPr>
          <p:nvPr/>
        </p:nvSpPr>
        <p:spPr bwMode="auto">
          <a:xfrm>
            <a:off x="1839913" y="1468438"/>
            <a:ext cx="2046287" cy="1846262"/>
          </a:xfrm>
          <a:custGeom>
            <a:avLst/>
            <a:gdLst/>
            <a:ahLst/>
            <a:cxnLst>
              <a:cxn ang="0">
                <a:pos x="41" y="1163"/>
              </a:cxn>
              <a:cxn ang="0">
                <a:pos x="137" y="635"/>
              </a:cxn>
              <a:cxn ang="0">
                <a:pos x="864" y="96"/>
              </a:cxn>
              <a:cxn ang="0">
                <a:pos x="1289" y="59"/>
              </a:cxn>
            </a:cxnLst>
            <a:rect l="0" t="0" r="r" b="b"/>
            <a:pathLst>
              <a:path w="1289" h="1163">
                <a:moveTo>
                  <a:pt x="41" y="1163"/>
                </a:moveTo>
                <a:cubicBezTo>
                  <a:pt x="5" y="987"/>
                  <a:pt x="0" y="813"/>
                  <a:pt x="137" y="635"/>
                </a:cubicBezTo>
                <a:cubicBezTo>
                  <a:pt x="274" y="457"/>
                  <a:pt x="672" y="192"/>
                  <a:pt x="864" y="96"/>
                </a:cubicBezTo>
                <a:cubicBezTo>
                  <a:pt x="1056" y="0"/>
                  <a:pt x="1201" y="67"/>
                  <a:pt x="1289" y="59"/>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594" name="Freeform 34"/>
          <p:cNvSpPr>
            <a:spLocks/>
          </p:cNvSpPr>
          <p:nvPr/>
        </p:nvSpPr>
        <p:spPr bwMode="auto">
          <a:xfrm>
            <a:off x="5334000" y="1295400"/>
            <a:ext cx="2667000" cy="1333500"/>
          </a:xfrm>
          <a:custGeom>
            <a:avLst/>
            <a:gdLst/>
            <a:ahLst/>
            <a:cxnLst>
              <a:cxn ang="0">
                <a:pos x="0" y="120"/>
              </a:cxn>
              <a:cxn ang="0">
                <a:pos x="1344" y="120"/>
              </a:cxn>
              <a:cxn ang="0">
                <a:pos x="1680" y="840"/>
              </a:cxn>
            </a:cxnLst>
            <a:rect l="0" t="0" r="r" b="b"/>
            <a:pathLst>
              <a:path w="1680" h="840">
                <a:moveTo>
                  <a:pt x="0" y="120"/>
                </a:moveTo>
                <a:cubicBezTo>
                  <a:pt x="532" y="60"/>
                  <a:pt x="1064" y="0"/>
                  <a:pt x="1344" y="120"/>
                </a:cubicBezTo>
                <a:cubicBezTo>
                  <a:pt x="1624" y="240"/>
                  <a:pt x="1652" y="540"/>
                  <a:pt x="1680" y="84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595" name="Text Box 35"/>
          <p:cNvSpPr txBox="1">
            <a:spLocks noChangeArrowheads="1"/>
          </p:cNvSpPr>
          <p:nvPr/>
        </p:nvSpPr>
        <p:spPr bwMode="auto">
          <a:xfrm>
            <a:off x="3794125" y="2781300"/>
            <a:ext cx="2301875" cy="701675"/>
          </a:xfrm>
          <a:prstGeom prst="rect">
            <a:avLst/>
          </a:prstGeom>
          <a:noFill/>
          <a:ln w="12700">
            <a:noFill/>
            <a:miter lim="800000"/>
            <a:headEnd type="none" w="sm" len="sm"/>
            <a:tailEnd type="none" w="sm" len="sm"/>
          </a:ln>
          <a:effectLst/>
        </p:spPr>
        <p:txBody>
          <a:bodyPr>
            <a:spAutoFit/>
          </a:bodyPr>
          <a:lstStyle/>
          <a:p>
            <a:pPr algn="l"/>
            <a:r>
              <a:rPr lang="en-US" b="0"/>
              <a:t>Apply standard product numbers</a:t>
            </a:r>
          </a:p>
        </p:txBody>
      </p:sp>
      <p:sp>
        <p:nvSpPr>
          <p:cNvPr id="1090596" name="Freeform 36"/>
          <p:cNvSpPr>
            <a:spLocks/>
          </p:cNvSpPr>
          <p:nvPr/>
        </p:nvSpPr>
        <p:spPr bwMode="auto">
          <a:xfrm>
            <a:off x="2895600" y="3009900"/>
            <a:ext cx="990600" cy="762000"/>
          </a:xfrm>
          <a:custGeom>
            <a:avLst/>
            <a:gdLst/>
            <a:ahLst/>
            <a:cxnLst>
              <a:cxn ang="0">
                <a:pos x="0" y="480"/>
              </a:cxn>
              <a:cxn ang="0">
                <a:pos x="336" y="96"/>
              </a:cxn>
              <a:cxn ang="0">
                <a:pos x="624" y="0"/>
              </a:cxn>
            </a:cxnLst>
            <a:rect l="0" t="0" r="r" b="b"/>
            <a:pathLst>
              <a:path w="624" h="480">
                <a:moveTo>
                  <a:pt x="0" y="480"/>
                </a:moveTo>
                <a:cubicBezTo>
                  <a:pt x="116" y="328"/>
                  <a:pt x="232" y="176"/>
                  <a:pt x="336" y="96"/>
                </a:cubicBezTo>
                <a:cubicBezTo>
                  <a:pt x="440" y="16"/>
                  <a:pt x="532" y="8"/>
                  <a:pt x="624" y="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597" name="Freeform 37"/>
          <p:cNvSpPr>
            <a:spLocks/>
          </p:cNvSpPr>
          <p:nvPr/>
        </p:nvSpPr>
        <p:spPr bwMode="auto">
          <a:xfrm>
            <a:off x="5867400" y="3086100"/>
            <a:ext cx="495300" cy="1117600"/>
          </a:xfrm>
          <a:custGeom>
            <a:avLst/>
            <a:gdLst/>
            <a:ahLst/>
            <a:cxnLst>
              <a:cxn ang="0">
                <a:pos x="0" y="0"/>
              </a:cxn>
              <a:cxn ang="0">
                <a:pos x="288" y="192"/>
              </a:cxn>
              <a:cxn ang="0">
                <a:pos x="144" y="624"/>
              </a:cxn>
              <a:cxn ang="0">
                <a:pos x="288" y="672"/>
              </a:cxn>
            </a:cxnLst>
            <a:rect l="0" t="0" r="r" b="b"/>
            <a:pathLst>
              <a:path w="312" h="704">
                <a:moveTo>
                  <a:pt x="0" y="0"/>
                </a:moveTo>
                <a:cubicBezTo>
                  <a:pt x="132" y="44"/>
                  <a:pt x="264" y="88"/>
                  <a:pt x="288" y="192"/>
                </a:cubicBezTo>
                <a:cubicBezTo>
                  <a:pt x="312" y="296"/>
                  <a:pt x="144" y="544"/>
                  <a:pt x="144" y="624"/>
                </a:cubicBezTo>
                <a:cubicBezTo>
                  <a:pt x="144" y="704"/>
                  <a:pt x="216" y="688"/>
                  <a:pt x="288" y="672"/>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598" name="Text Box 38"/>
          <p:cNvSpPr txBox="1">
            <a:spLocks noChangeArrowheads="1"/>
          </p:cNvSpPr>
          <p:nvPr/>
        </p:nvSpPr>
        <p:spPr bwMode="auto">
          <a:xfrm>
            <a:off x="3794125" y="3619500"/>
            <a:ext cx="2301875" cy="701675"/>
          </a:xfrm>
          <a:prstGeom prst="rect">
            <a:avLst/>
          </a:prstGeom>
          <a:noFill/>
          <a:ln w="12700">
            <a:noFill/>
            <a:miter lim="800000"/>
            <a:headEnd type="none" w="sm" len="sm"/>
            <a:tailEnd type="none" w="sm" len="sm"/>
          </a:ln>
          <a:effectLst/>
        </p:spPr>
        <p:txBody>
          <a:bodyPr>
            <a:spAutoFit/>
          </a:bodyPr>
          <a:lstStyle/>
          <a:p>
            <a:pPr algn="l"/>
            <a:r>
              <a:rPr lang="en-US" b="0"/>
              <a:t>Convert currencies</a:t>
            </a:r>
          </a:p>
        </p:txBody>
      </p:sp>
      <p:sp>
        <p:nvSpPr>
          <p:cNvPr id="1090599" name="Text Box 39"/>
          <p:cNvSpPr txBox="1">
            <a:spLocks noChangeArrowheads="1"/>
          </p:cNvSpPr>
          <p:nvPr/>
        </p:nvSpPr>
        <p:spPr bwMode="auto">
          <a:xfrm>
            <a:off x="3794125" y="4610100"/>
            <a:ext cx="2301875" cy="396875"/>
          </a:xfrm>
          <a:prstGeom prst="rect">
            <a:avLst/>
          </a:prstGeom>
          <a:noFill/>
          <a:ln w="12700">
            <a:noFill/>
            <a:miter lim="800000"/>
            <a:headEnd type="none" w="sm" len="sm"/>
            <a:tailEnd type="none" w="sm" len="sm"/>
          </a:ln>
          <a:effectLst/>
        </p:spPr>
        <p:txBody>
          <a:bodyPr>
            <a:spAutoFit/>
          </a:bodyPr>
          <a:lstStyle/>
          <a:p>
            <a:pPr algn="l"/>
            <a:r>
              <a:rPr lang="en-US" b="0"/>
              <a:t>Fix region codes</a:t>
            </a:r>
          </a:p>
        </p:txBody>
      </p:sp>
      <p:sp>
        <p:nvSpPr>
          <p:cNvPr id="1090600" name="Freeform 40"/>
          <p:cNvSpPr>
            <a:spLocks/>
          </p:cNvSpPr>
          <p:nvPr/>
        </p:nvSpPr>
        <p:spPr bwMode="auto">
          <a:xfrm>
            <a:off x="2108200" y="3911600"/>
            <a:ext cx="1701800" cy="1384300"/>
          </a:xfrm>
          <a:custGeom>
            <a:avLst/>
            <a:gdLst/>
            <a:ahLst/>
            <a:cxnLst>
              <a:cxn ang="0">
                <a:pos x="64" y="872"/>
              </a:cxn>
              <a:cxn ang="0">
                <a:pos x="112" y="440"/>
              </a:cxn>
              <a:cxn ang="0">
                <a:pos x="736" y="344"/>
              </a:cxn>
              <a:cxn ang="0">
                <a:pos x="880" y="56"/>
              </a:cxn>
              <a:cxn ang="0">
                <a:pos x="1072" y="8"/>
              </a:cxn>
            </a:cxnLst>
            <a:rect l="0" t="0" r="r" b="b"/>
            <a:pathLst>
              <a:path w="1072" h="872">
                <a:moveTo>
                  <a:pt x="64" y="872"/>
                </a:moveTo>
                <a:cubicBezTo>
                  <a:pt x="32" y="700"/>
                  <a:pt x="0" y="528"/>
                  <a:pt x="112" y="440"/>
                </a:cubicBezTo>
                <a:cubicBezTo>
                  <a:pt x="224" y="352"/>
                  <a:pt x="608" y="408"/>
                  <a:pt x="736" y="344"/>
                </a:cubicBezTo>
                <a:cubicBezTo>
                  <a:pt x="864" y="280"/>
                  <a:pt x="824" y="112"/>
                  <a:pt x="880" y="56"/>
                </a:cubicBezTo>
                <a:cubicBezTo>
                  <a:pt x="936" y="0"/>
                  <a:pt x="1004" y="4"/>
                  <a:pt x="1072" y="8"/>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601" name="Freeform 41"/>
          <p:cNvSpPr>
            <a:spLocks/>
          </p:cNvSpPr>
          <p:nvPr/>
        </p:nvSpPr>
        <p:spPr bwMode="auto">
          <a:xfrm>
            <a:off x="5257800" y="3505200"/>
            <a:ext cx="1752600" cy="419100"/>
          </a:xfrm>
          <a:custGeom>
            <a:avLst/>
            <a:gdLst/>
            <a:ahLst/>
            <a:cxnLst>
              <a:cxn ang="0">
                <a:pos x="0" y="264"/>
              </a:cxn>
              <a:cxn ang="0">
                <a:pos x="480" y="24"/>
              </a:cxn>
              <a:cxn ang="0">
                <a:pos x="816" y="120"/>
              </a:cxn>
              <a:cxn ang="0">
                <a:pos x="1104" y="120"/>
              </a:cxn>
            </a:cxnLst>
            <a:rect l="0" t="0" r="r" b="b"/>
            <a:pathLst>
              <a:path w="1104" h="264">
                <a:moveTo>
                  <a:pt x="0" y="264"/>
                </a:moveTo>
                <a:cubicBezTo>
                  <a:pt x="172" y="156"/>
                  <a:pt x="344" y="48"/>
                  <a:pt x="480" y="24"/>
                </a:cubicBezTo>
                <a:cubicBezTo>
                  <a:pt x="616" y="0"/>
                  <a:pt x="712" y="104"/>
                  <a:pt x="816" y="120"/>
                </a:cubicBezTo>
                <a:cubicBezTo>
                  <a:pt x="920" y="136"/>
                  <a:pt x="1012" y="128"/>
                  <a:pt x="1104" y="12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602" name="Freeform 42"/>
          <p:cNvSpPr>
            <a:spLocks/>
          </p:cNvSpPr>
          <p:nvPr/>
        </p:nvSpPr>
        <p:spPr bwMode="auto">
          <a:xfrm>
            <a:off x="3124200" y="4838700"/>
            <a:ext cx="685800" cy="152400"/>
          </a:xfrm>
          <a:custGeom>
            <a:avLst/>
            <a:gdLst/>
            <a:ahLst/>
            <a:cxnLst>
              <a:cxn ang="0">
                <a:pos x="0" y="96"/>
              </a:cxn>
              <a:cxn ang="0">
                <a:pos x="432" y="0"/>
              </a:cxn>
            </a:cxnLst>
            <a:rect l="0" t="0" r="r" b="b"/>
            <a:pathLst>
              <a:path w="432" h="96">
                <a:moveTo>
                  <a:pt x="0" y="96"/>
                </a:moveTo>
                <a:cubicBezTo>
                  <a:pt x="0" y="96"/>
                  <a:pt x="216" y="48"/>
                  <a:pt x="432" y="0"/>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603" name="Freeform 43"/>
          <p:cNvSpPr>
            <a:spLocks/>
          </p:cNvSpPr>
          <p:nvPr/>
        </p:nvSpPr>
        <p:spPr bwMode="auto">
          <a:xfrm>
            <a:off x="5791200" y="4432300"/>
            <a:ext cx="1981200" cy="406400"/>
          </a:xfrm>
          <a:custGeom>
            <a:avLst/>
            <a:gdLst/>
            <a:ahLst/>
            <a:cxnLst>
              <a:cxn ang="0">
                <a:pos x="0" y="256"/>
              </a:cxn>
              <a:cxn ang="0">
                <a:pos x="192" y="208"/>
              </a:cxn>
              <a:cxn ang="0">
                <a:pos x="864" y="112"/>
              </a:cxn>
              <a:cxn ang="0">
                <a:pos x="1104" y="16"/>
              </a:cxn>
              <a:cxn ang="0">
                <a:pos x="1248" y="16"/>
              </a:cxn>
            </a:cxnLst>
            <a:rect l="0" t="0" r="r" b="b"/>
            <a:pathLst>
              <a:path w="1248" h="256">
                <a:moveTo>
                  <a:pt x="0" y="256"/>
                </a:moveTo>
                <a:cubicBezTo>
                  <a:pt x="24" y="244"/>
                  <a:pt x="48" y="232"/>
                  <a:pt x="192" y="208"/>
                </a:cubicBezTo>
                <a:cubicBezTo>
                  <a:pt x="336" y="184"/>
                  <a:pt x="712" y="144"/>
                  <a:pt x="864" y="112"/>
                </a:cubicBezTo>
                <a:cubicBezTo>
                  <a:pt x="1016" y="80"/>
                  <a:pt x="1040" y="32"/>
                  <a:pt x="1104" y="16"/>
                </a:cubicBezTo>
                <a:cubicBezTo>
                  <a:pt x="1168" y="0"/>
                  <a:pt x="1208" y="8"/>
                  <a:pt x="1248" y="16"/>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090604" name="Text Box 44"/>
          <p:cNvSpPr txBox="1">
            <a:spLocks noChangeArrowheads="1"/>
          </p:cNvSpPr>
          <p:nvPr/>
        </p:nvSpPr>
        <p:spPr bwMode="auto">
          <a:xfrm>
            <a:off x="2438400" y="5180013"/>
            <a:ext cx="2133600" cy="915987"/>
          </a:xfrm>
          <a:prstGeom prst="rect">
            <a:avLst/>
          </a:prstGeom>
          <a:noFill/>
          <a:ln w="3175">
            <a:noFill/>
            <a:miter lim="800000"/>
            <a:headEnd/>
            <a:tailEnd/>
          </a:ln>
          <a:effectLst/>
        </p:spPr>
        <p:txBody>
          <a:bodyPr>
            <a:spAutoFit/>
          </a:bodyPr>
          <a:lstStyle/>
          <a:p>
            <a:pPr algn="l" eaLnBrk="1" hangingPunct="1"/>
            <a:r>
              <a:rPr lang="en-US" sz="1800" b="0">
                <a:solidFill>
                  <a:srgbClr val="009900"/>
                </a:solidFill>
              </a:rPr>
              <a:t>Transaction data from diverse systems.</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5028" name="Rectangle 4"/>
          <p:cNvSpPr>
            <a:spLocks noGrp="1" noChangeArrowheads="1"/>
          </p:cNvSpPr>
          <p:nvPr>
            <p:ph type="title"/>
          </p:nvPr>
        </p:nvSpPr>
        <p:spPr/>
        <p:txBody>
          <a:bodyPr/>
          <a:lstStyle/>
          <a:p>
            <a:r>
              <a:rPr lang="en-US"/>
              <a:t>Topics</a:t>
            </a:r>
          </a:p>
        </p:txBody>
      </p:sp>
      <p:sp>
        <p:nvSpPr>
          <p:cNvPr id="1025029" name="Rectangle 5"/>
          <p:cNvSpPr>
            <a:spLocks noGrp="1" noChangeArrowheads="1"/>
          </p:cNvSpPr>
          <p:nvPr>
            <p:ph type="body" idx="1"/>
          </p:nvPr>
        </p:nvSpPr>
        <p:spPr/>
        <p:txBody>
          <a:bodyPr/>
          <a:lstStyle/>
          <a:p>
            <a:r>
              <a:rPr lang="en-US"/>
              <a:t>Objectives</a:t>
            </a:r>
          </a:p>
          <a:p>
            <a:r>
              <a:rPr lang="en-US"/>
              <a:t>Sequential Storage and Indexes</a:t>
            </a:r>
          </a:p>
          <a:p>
            <a:r>
              <a:rPr lang="en-US"/>
              <a:t>Data Warehouse</a:t>
            </a:r>
          </a:p>
          <a:p>
            <a:r>
              <a:rPr lang="en-US"/>
              <a:t>OLAP Data Browsing</a:t>
            </a:r>
          </a:p>
          <a:p>
            <a:r>
              <a:rPr lang="en-US"/>
              <a:t>Data Mining</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2610" name="Rectangle 2"/>
          <p:cNvSpPr>
            <a:spLocks noGrp="1" noChangeArrowheads="1"/>
          </p:cNvSpPr>
          <p:nvPr>
            <p:ph type="title"/>
          </p:nvPr>
        </p:nvSpPr>
        <p:spPr/>
        <p:txBody>
          <a:bodyPr/>
          <a:lstStyle/>
          <a:p>
            <a:pPr defTabSz="914400"/>
            <a:r>
              <a:rPr lang="en-US"/>
              <a:t>OLTP v. OLAP</a:t>
            </a:r>
          </a:p>
        </p:txBody>
      </p:sp>
      <p:graphicFrame>
        <p:nvGraphicFramePr>
          <p:cNvPr id="1092611" name="Object 3"/>
          <p:cNvGraphicFramePr>
            <a:graphicFrameLocks noChangeAspect="1"/>
          </p:cNvGraphicFramePr>
          <p:nvPr/>
        </p:nvGraphicFramePr>
        <p:xfrm>
          <a:off x="1447800" y="1524000"/>
          <a:ext cx="7386638" cy="2444750"/>
        </p:xfrm>
        <a:graphic>
          <a:graphicData uri="http://schemas.openxmlformats.org/presentationml/2006/ole">
            <mc:AlternateContent xmlns:mc="http://schemas.openxmlformats.org/markup-compatibility/2006">
              <mc:Choice xmlns:v="urn:schemas-microsoft-com:vml" Requires="v">
                <p:oleObj name="Document" r:id="rId3" imgW="6087240" imgH="1562400" progId="Word.Document.8">
                  <p:embed/>
                </p:oleObj>
              </mc:Choice>
              <mc:Fallback>
                <p:oleObj name="Document" r:id="rId3" imgW="6087240" imgH="1562400" progId="Word.Document.8">
                  <p:embed/>
                  <p:pic>
                    <p:nvPicPr>
                      <p:cNvPr id="0" name="Picture 3"/>
                      <p:cNvPicPr>
                        <a:picLocks noChangeAspect="1" noChangeArrowheads="1"/>
                      </p:cNvPicPr>
                      <p:nvPr/>
                    </p:nvPicPr>
                    <p:blipFill>
                      <a:blip r:embed="rId4">
                        <a:extLst>
                          <a:ext uri="{28A0092B-C50C-407E-A947-70E740481C1C}">
                            <a14:useLocalDpi xmlns:a14="http://schemas.microsoft.com/office/drawing/2010/main" val="0"/>
                          </a:ext>
                        </a:extLst>
                      </a:blip>
                      <a:srcRect r="22456"/>
                      <a:stretch>
                        <a:fillRect/>
                      </a:stretch>
                    </p:blipFill>
                    <p:spPr bwMode="auto">
                      <a:xfrm>
                        <a:off x="1447800" y="1524000"/>
                        <a:ext cx="7386638" cy="24447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4" name="TextBox 3"/>
          <p:cNvSpPr txBox="1"/>
          <p:nvPr/>
        </p:nvSpPr>
        <p:spPr>
          <a:xfrm>
            <a:off x="2133600" y="5181600"/>
            <a:ext cx="4861011" cy="707886"/>
          </a:xfrm>
          <a:prstGeom prst="rect">
            <a:avLst/>
          </a:prstGeom>
          <a:solidFill>
            <a:srgbClr val="FFC000"/>
          </a:solidFill>
        </p:spPr>
        <p:txBody>
          <a:bodyPr wrap="none" rtlCol="0">
            <a:spAutoFit/>
          </a:bodyPr>
          <a:lstStyle/>
          <a:p>
            <a:pPr marL="342900" indent="-342900"/>
            <a:r>
              <a:rPr lang="en-US" dirty="0"/>
              <a:t>Online </a:t>
            </a:r>
            <a:r>
              <a:rPr lang="en-US" i="1" dirty="0"/>
              <a:t>Transaction</a:t>
            </a:r>
            <a:r>
              <a:rPr lang="en-US" dirty="0"/>
              <a:t> Processing (OLTP)</a:t>
            </a:r>
          </a:p>
          <a:p>
            <a:pPr marL="342900" indent="-342900"/>
            <a:r>
              <a:rPr lang="en-US" dirty="0"/>
              <a:t>Online </a:t>
            </a:r>
            <a:r>
              <a:rPr lang="en-US" i="1" dirty="0"/>
              <a:t>Analytical</a:t>
            </a:r>
            <a:r>
              <a:rPr lang="en-US" dirty="0"/>
              <a:t> Processing (OLAP)</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4658" name="Rectangle 2"/>
          <p:cNvSpPr>
            <a:spLocks noGrp="1" noChangeArrowheads="1"/>
          </p:cNvSpPr>
          <p:nvPr>
            <p:ph type="title"/>
          </p:nvPr>
        </p:nvSpPr>
        <p:spPr/>
        <p:txBody>
          <a:bodyPr/>
          <a:lstStyle/>
          <a:p>
            <a:pPr defTabSz="914400"/>
            <a:r>
              <a:rPr lang="en-US"/>
              <a:t>Multidimensional Cube</a:t>
            </a:r>
          </a:p>
        </p:txBody>
      </p:sp>
      <p:grpSp>
        <p:nvGrpSpPr>
          <p:cNvPr id="1094659" name="Group 3"/>
          <p:cNvGrpSpPr>
            <a:grpSpLocks/>
          </p:cNvGrpSpPr>
          <p:nvPr/>
        </p:nvGrpSpPr>
        <p:grpSpPr bwMode="auto">
          <a:xfrm>
            <a:off x="4645025" y="1544638"/>
            <a:ext cx="3051175" cy="2286000"/>
            <a:chOff x="1632" y="576"/>
            <a:chExt cx="3024" cy="2400"/>
          </a:xfrm>
        </p:grpSpPr>
        <p:sp>
          <p:nvSpPr>
            <p:cNvPr id="1094660" name="Rectangle 4"/>
            <p:cNvSpPr>
              <a:spLocks noChangeArrowheads="1"/>
            </p:cNvSpPr>
            <p:nvPr/>
          </p:nvSpPr>
          <p:spPr bwMode="auto">
            <a:xfrm>
              <a:off x="1632"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1" name="Rectangle 5"/>
            <p:cNvSpPr>
              <a:spLocks noChangeArrowheads="1"/>
            </p:cNvSpPr>
            <p:nvPr/>
          </p:nvSpPr>
          <p:spPr bwMode="auto">
            <a:xfrm>
              <a:off x="2256"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2" name="Rectangle 6"/>
            <p:cNvSpPr>
              <a:spLocks noChangeArrowheads="1"/>
            </p:cNvSpPr>
            <p:nvPr/>
          </p:nvSpPr>
          <p:spPr bwMode="auto">
            <a:xfrm>
              <a:off x="2880"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3" name="Rectangle 7"/>
            <p:cNvSpPr>
              <a:spLocks noChangeArrowheads="1"/>
            </p:cNvSpPr>
            <p:nvPr/>
          </p:nvSpPr>
          <p:spPr bwMode="auto">
            <a:xfrm>
              <a:off x="3504"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4" name="Rectangle 8"/>
            <p:cNvSpPr>
              <a:spLocks noChangeArrowheads="1"/>
            </p:cNvSpPr>
            <p:nvPr/>
          </p:nvSpPr>
          <p:spPr bwMode="auto">
            <a:xfrm>
              <a:off x="4128"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5" name="Rectangle 9"/>
            <p:cNvSpPr>
              <a:spLocks noChangeArrowheads="1"/>
            </p:cNvSpPr>
            <p:nvPr/>
          </p:nvSpPr>
          <p:spPr bwMode="auto">
            <a:xfrm>
              <a:off x="1632"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6" name="Rectangle 10"/>
            <p:cNvSpPr>
              <a:spLocks noChangeArrowheads="1"/>
            </p:cNvSpPr>
            <p:nvPr/>
          </p:nvSpPr>
          <p:spPr bwMode="auto">
            <a:xfrm>
              <a:off x="2256"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7" name="Rectangle 11"/>
            <p:cNvSpPr>
              <a:spLocks noChangeArrowheads="1"/>
            </p:cNvSpPr>
            <p:nvPr/>
          </p:nvSpPr>
          <p:spPr bwMode="auto">
            <a:xfrm>
              <a:off x="2880"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8" name="Rectangle 12"/>
            <p:cNvSpPr>
              <a:spLocks noChangeArrowheads="1"/>
            </p:cNvSpPr>
            <p:nvPr/>
          </p:nvSpPr>
          <p:spPr bwMode="auto">
            <a:xfrm>
              <a:off x="3504"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69" name="Rectangle 13"/>
            <p:cNvSpPr>
              <a:spLocks noChangeArrowheads="1"/>
            </p:cNvSpPr>
            <p:nvPr/>
          </p:nvSpPr>
          <p:spPr bwMode="auto">
            <a:xfrm>
              <a:off x="4128"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0" name="Rectangle 14"/>
            <p:cNvSpPr>
              <a:spLocks noChangeArrowheads="1"/>
            </p:cNvSpPr>
            <p:nvPr/>
          </p:nvSpPr>
          <p:spPr bwMode="auto">
            <a:xfrm>
              <a:off x="1632"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1" name="Rectangle 15"/>
            <p:cNvSpPr>
              <a:spLocks noChangeArrowheads="1"/>
            </p:cNvSpPr>
            <p:nvPr/>
          </p:nvSpPr>
          <p:spPr bwMode="auto">
            <a:xfrm>
              <a:off x="2256"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2" name="Rectangle 16"/>
            <p:cNvSpPr>
              <a:spLocks noChangeArrowheads="1"/>
            </p:cNvSpPr>
            <p:nvPr/>
          </p:nvSpPr>
          <p:spPr bwMode="auto">
            <a:xfrm>
              <a:off x="2880"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3" name="Rectangle 17"/>
            <p:cNvSpPr>
              <a:spLocks noChangeArrowheads="1"/>
            </p:cNvSpPr>
            <p:nvPr/>
          </p:nvSpPr>
          <p:spPr bwMode="auto">
            <a:xfrm>
              <a:off x="3504"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4" name="Rectangle 18"/>
            <p:cNvSpPr>
              <a:spLocks noChangeArrowheads="1"/>
            </p:cNvSpPr>
            <p:nvPr/>
          </p:nvSpPr>
          <p:spPr bwMode="auto">
            <a:xfrm>
              <a:off x="4128"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5" name="Rectangle 19"/>
            <p:cNvSpPr>
              <a:spLocks noChangeArrowheads="1"/>
            </p:cNvSpPr>
            <p:nvPr/>
          </p:nvSpPr>
          <p:spPr bwMode="auto">
            <a:xfrm>
              <a:off x="1632"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6" name="Rectangle 20"/>
            <p:cNvSpPr>
              <a:spLocks noChangeArrowheads="1"/>
            </p:cNvSpPr>
            <p:nvPr/>
          </p:nvSpPr>
          <p:spPr bwMode="auto">
            <a:xfrm>
              <a:off x="2256"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7" name="Rectangle 21"/>
            <p:cNvSpPr>
              <a:spLocks noChangeArrowheads="1"/>
            </p:cNvSpPr>
            <p:nvPr/>
          </p:nvSpPr>
          <p:spPr bwMode="auto">
            <a:xfrm>
              <a:off x="2880"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8" name="Rectangle 22"/>
            <p:cNvSpPr>
              <a:spLocks noChangeArrowheads="1"/>
            </p:cNvSpPr>
            <p:nvPr/>
          </p:nvSpPr>
          <p:spPr bwMode="auto">
            <a:xfrm>
              <a:off x="3504"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79" name="Rectangle 23"/>
            <p:cNvSpPr>
              <a:spLocks noChangeArrowheads="1"/>
            </p:cNvSpPr>
            <p:nvPr/>
          </p:nvSpPr>
          <p:spPr bwMode="auto">
            <a:xfrm>
              <a:off x="4128"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grpSp>
      <p:grpSp>
        <p:nvGrpSpPr>
          <p:cNvPr id="1094680" name="Group 24"/>
          <p:cNvGrpSpPr>
            <a:grpSpLocks/>
          </p:cNvGrpSpPr>
          <p:nvPr/>
        </p:nvGrpSpPr>
        <p:grpSpPr bwMode="auto">
          <a:xfrm>
            <a:off x="4391025" y="1757363"/>
            <a:ext cx="3051175" cy="2284412"/>
            <a:chOff x="1632" y="576"/>
            <a:chExt cx="3024" cy="2400"/>
          </a:xfrm>
        </p:grpSpPr>
        <p:sp>
          <p:nvSpPr>
            <p:cNvPr id="1094681" name="Rectangle 25"/>
            <p:cNvSpPr>
              <a:spLocks noChangeArrowheads="1"/>
            </p:cNvSpPr>
            <p:nvPr/>
          </p:nvSpPr>
          <p:spPr bwMode="auto">
            <a:xfrm>
              <a:off x="1632"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2" name="Rectangle 26"/>
            <p:cNvSpPr>
              <a:spLocks noChangeArrowheads="1"/>
            </p:cNvSpPr>
            <p:nvPr/>
          </p:nvSpPr>
          <p:spPr bwMode="auto">
            <a:xfrm>
              <a:off x="2256"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3" name="Rectangle 27"/>
            <p:cNvSpPr>
              <a:spLocks noChangeArrowheads="1"/>
            </p:cNvSpPr>
            <p:nvPr/>
          </p:nvSpPr>
          <p:spPr bwMode="auto">
            <a:xfrm>
              <a:off x="2880"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4" name="Rectangle 28"/>
            <p:cNvSpPr>
              <a:spLocks noChangeArrowheads="1"/>
            </p:cNvSpPr>
            <p:nvPr/>
          </p:nvSpPr>
          <p:spPr bwMode="auto">
            <a:xfrm>
              <a:off x="3504"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5" name="Rectangle 29"/>
            <p:cNvSpPr>
              <a:spLocks noChangeArrowheads="1"/>
            </p:cNvSpPr>
            <p:nvPr/>
          </p:nvSpPr>
          <p:spPr bwMode="auto">
            <a:xfrm>
              <a:off x="4128"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6" name="Rectangle 30"/>
            <p:cNvSpPr>
              <a:spLocks noChangeArrowheads="1"/>
            </p:cNvSpPr>
            <p:nvPr/>
          </p:nvSpPr>
          <p:spPr bwMode="auto">
            <a:xfrm>
              <a:off x="1632"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7" name="Rectangle 31"/>
            <p:cNvSpPr>
              <a:spLocks noChangeArrowheads="1"/>
            </p:cNvSpPr>
            <p:nvPr/>
          </p:nvSpPr>
          <p:spPr bwMode="auto">
            <a:xfrm>
              <a:off x="2256"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8" name="Rectangle 32"/>
            <p:cNvSpPr>
              <a:spLocks noChangeArrowheads="1"/>
            </p:cNvSpPr>
            <p:nvPr/>
          </p:nvSpPr>
          <p:spPr bwMode="auto">
            <a:xfrm>
              <a:off x="2880"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89" name="Rectangle 33"/>
            <p:cNvSpPr>
              <a:spLocks noChangeArrowheads="1"/>
            </p:cNvSpPr>
            <p:nvPr/>
          </p:nvSpPr>
          <p:spPr bwMode="auto">
            <a:xfrm>
              <a:off x="3504"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0" name="Rectangle 34"/>
            <p:cNvSpPr>
              <a:spLocks noChangeArrowheads="1"/>
            </p:cNvSpPr>
            <p:nvPr/>
          </p:nvSpPr>
          <p:spPr bwMode="auto">
            <a:xfrm>
              <a:off x="4128"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1" name="Rectangle 35"/>
            <p:cNvSpPr>
              <a:spLocks noChangeArrowheads="1"/>
            </p:cNvSpPr>
            <p:nvPr/>
          </p:nvSpPr>
          <p:spPr bwMode="auto">
            <a:xfrm>
              <a:off x="1632"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2" name="Rectangle 36"/>
            <p:cNvSpPr>
              <a:spLocks noChangeArrowheads="1"/>
            </p:cNvSpPr>
            <p:nvPr/>
          </p:nvSpPr>
          <p:spPr bwMode="auto">
            <a:xfrm>
              <a:off x="2256"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3" name="Rectangle 37"/>
            <p:cNvSpPr>
              <a:spLocks noChangeArrowheads="1"/>
            </p:cNvSpPr>
            <p:nvPr/>
          </p:nvSpPr>
          <p:spPr bwMode="auto">
            <a:xfrm>
              <a:off x="2880"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4" name="Rectangle 38"/>
            <p:cNvSpPr>
              <a:spLocks noChangeArrowheads="1"/>
            </p:cNvSpPr>
            <p:nvPr/>
          </p:nvSpPr>
          <p:spPr bwMode="auto">
            <a:xfrm>
              <a:off x="3504"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5" name="Rectangle 39"/>
            <p:cNvSpPr>
              <a:spLocks noChangeArrowheads="1"/>
            </p:cNvSpPr>
            <p:nvPr/>
          </p:nvSpPr>
          <p:spPr bwMode="auto">
            <a:xfrm>
              <a:off x="4128"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6" name="Rectangle 40"/>
            <p:cNvSpPr>
              <a:spLocks noChangeArrowheads="1"/>
            </p:cNvSpPr>
            <p:nvPr/>
          </p:nvSpPr>
          <p:spPr bwMode="auto">
            <a:xfrm>
              <a:off x="1632"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7" name="Rectangle 41"/>
            <p:cNvSpPr>
              <a:spLocks noChangeArrowheads="1"/>
            </p:cNvSpPr>
            <p:nvPr/>
          </p:nvSpPr>
          <p:spPr bwMode="auto">
            <a:xfrm>
              <a:off x="2256"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8" name="Rectangle 42"/>
            <p:cNvSpPr>
              <a:spLocks noChangeArrowheads="1"/>
            </p:cNvSpPr>
            <p:nvPr/>
          </p:nvSpPr>
          <p:spPr bwMode="auto">
            <a:xfrm>
              <a:off x="2880"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699" name="Rectangle 43"/>
            <p:cNvSpPr>
              <a:spLocks noChangeArrowheads="1"/>
            </p:cNvSpPr>
            <p:nvPr/>
          </p:nvSpPr>
          <p:spPr bwMode="auto">
            <a:xfrm>
              <a:off x="3504"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0" name="Rectangle 44"/>
            <p:cNvSpPr>
              <a:spLocks noChangeArrowheads="1"/>
            </p:cNvSpPr>
            <p:nvPr/>
          </p:nvSpPr>
          <p:spPr bwMode="auto">
            <a:xfrm>
              <a:off x="4128"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grpSp>
      <p:grpSp>
        <p:nvGrpSpPr>
          <p:cNvPr id="1094701" name="Group 45"/>
          <p:cNvGrpSpPr>
            <a:grpSpLocks/>
          </p:cNvGrpSpPr>
          <p:nvPr/>
        </p:nvGrpSpPr>
        <p:grpSpPr bwMode="auto">
          <a:xfrm>
            <a:off x="4121150" y="1949450"/>
            <a:ext cx="3051175" cy="2286000"/>
            <a:chOff x="1632" y="576"/>
            <a:chExt cx="3024" cy="2400"/>
          </a:xfrm>
        </p:grpSpPr>
        <p:sp>
          <p:nvSpPr>
            <p:cNvPr id="1094702" name="Rectangle 46"/>
            <p:cNvSpPr>
              <a:spLocks noChangeArrowheads="1"/>
            </p:cNvSpPr>
            <p:nvPr/>
          </p:nvSpPr>
          <p:spPr bwMode="auto">
            <a:xfrm>
              <a:off x="1632"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3" name="Rectangle 47"/>
            <p:cNvSpPr>
              <a:spLocks noChangeArrowheads="1"/>
            </p:cNvSpPr>
            <p:nvPr/>
          </p:nvSpPr>
          <p:spPr bwMode="auto">
            <a:xfrm>
              <a:off x="2256"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4" name="Rectangle 48"/>
            <p:cNvSpPr>
              <a:spLocks noChangeArrowheads="1"/>
            </p:cNvSpPr>
            <p:nvPr/>
          </p:nvSpPr>
          <p:spPr bwMode="auto">
            <a:xfrm>
              <a:off x="2880"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5" name="Rectangle 49"/>
            <p:cNvSpPr>
              <a:spLocks noChangeArrowheads="1"/>
            </p:cNvSpPr>
            <p:nvPr/>
          </p:nvSpPr>
          <p:spPr bwMode="auto">
            <a:xfrm>
              <a:off x="3504"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6" name="Rectangle 50"/>
            <p:cNvSpPr>
              <a:spLocks noChangeArrowheads="1"/>
            </p:cNvSpPr>
            <p:nvPr/>
          </p:nvSpPr>
          <p:spPr bwMode="auto">
            <a:xfrm>
              <a:off x="4128"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7" name="Rectangle 51"/>
            <p:cNvSpPr>
              <a:spLocks noChangeArrowheads="1"/>
            </p:cNvSpPr>
            <p:nvPr/>
          </p:nvSpPr>
          <p:spPr bwMode="auto">
            <a:xfrm>
              <a:off x="1632"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8" name="Rectangle 52"/>
            <p:cNvSpPr>
              <a:spLocks noChangeArrowheads="1"/>
            </p:cNvSpPr>
            <p:nvPr/>
          </p:nvSpPr>
          <p:spPr bwMode="auto">
            <a:xfrm>
              <a:off x="2256"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09" name="Rectangle 53"/>
            <p:cNvSpPr>
              <a:spLocks noChangeArrowheads="1"/>
            </p:cNvSpPr>
            <p:nvPr/>
          </p:nvSpPr>
          <p:spPr bwMode="auto">
            <a:xfrm>
              <a:off x="2880"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0" name="Rectangle 54"/>
            <p:cNvSpPr>
              <a:spLocks noChangeArrowheads="1"/>
            </p:cNvSpPr>
            <p:nvPr/>
          </p:nvSpPr>
          <p:spPr bwMode="auto">
            <a:xfrm>
              <a:off x="3504"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1" name="Rectangle 55"/>
            <p:cNvSpPr>
              <a:spLocks noChangeArrowheads="1"/>
            </p:cNvSpPr>
            <p:nvPr/>
          </p:nvSpPr>
          <p:spPr bwMode="auto">
            <a:xfrm>
              <a:off x="4128"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2" name="Rectangle 56"/>
            <p:cNvSpPr>
              <a:spLocks noChangeArrowheads="1"/>
            </p:cNvSpPr>
            <p:nvPr/>
          </p:nvSpPr>
          <p:spPr bwMode="auto">
            <a:xfrm>
              <a:off x="1632"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3" name="Rectangle 57"/>
            <p:cNvSpPr>
              <a:spLocks noChangeArrowheads="1"/>
            </p:cNvSpPr>
            <p:nvPr/>
          </p:nvSpPr>
          <p:spPr bwMode="auto">
            <a:xfrm>
              <a:off x="2256"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4" name="Rectangle 58"/>
            <p:cNvSpPr>
              <a:spLocks noChangeArrowheads="1"/>
            </p:cNvSpPr>
            <p:nvPr/>
          </p:nvSpPr>
          <p:spPr bwMode="auto">
            <a:xfrm>
              <a:off x="2880"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5" name="Rectangle 59"/>
            <p:cNvSpPr>
              <a:spLocks noChangeArrowheads="1"/>
            </p:cNvSpPr>
            <p:nvPr/>
          </p:nvSpPr>
          <p:spPr bwMode="auto">
            <a:xfrm>
              <a:off x="3504"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6" name="Rectangle 60"/>
            <p:cNvSpPr>
              <a:spLocks noChangeArrowheads="1"/>
            </p:cNvSpPr>
            <p:nvPr/>
          </p:nvSpPr>
          <p:spPr bwMode="auto">
            <a:xfrm>
              <a:off x="4128"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7" name="Rectangle 61"/>
            <p:cNvSpPr>
              <a:spLocks noChangeArrowheads="1"/>
            </p:cNvSpPr>
            <p:nvPr/>
          </p:nvSpPr>
          <p:spPr bwMode="auto">
            <a:xfrm>
              <a:off x="1632"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8" name="Rectangle 62"/>
            <p:cNvSpPr>
              <a:spLocks noChangeArrowheads="1"/>
            </p:cNvSpPr>
            <p:nvPr/>
          </p:nvSpPr>
          <p:spPr bwMode="auto">
            <a:xfrm>
              <a:off x="2256"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19" name="Rectangle 63"/>
            <p:cNvSpPr>
              <a:spLocks noChangeArrowheads="1"/>
            </p:cNvSpPr>
            <p:nvPr/>
          </p:nvSpPr>
          <p:spPr bwMode="auto">
            <a:xfrm>
              <a:off x="2880"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0" name="Rectangle 64"/>
            <p:cNvSpPr>
              <a:spLocks noChangeArrowheads="1"/>
            </p:cNvSpPr>
            <p:nvPr/>
          </p:nvSpPr>
          <p:spPr bwMode="auto">
            <a:xfrm>
              <a:off x="3504"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1" name="Rectangle 65"/>
            <p:cNvSpPr>
              <a:spLocks noChangeArrowheads="1"/>
            </p:cNvSpPr>
            <p:nvPr/>
          </p:nvSpPr>
          <p:spPr bwMode="auto">
            <a:xfrm>
              <a:off x="4128"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grpSp>
      <p:grpSp>
        <p:nvGrpSpPr>
          <p:cNvPr id="1094722" name="Group 66"/>
          <p:cNvGrpSpPr>
            <a:grpSpLocks/>
          </p:cNvGrpSpPr>
          <p:nvPr/>
        </p:nvGrpSpPr>
        <p:grpSpPr bwMode="auto">
          <a:xfrm>
            <a:off x="3851275" y="2162175"/>
            <a:ext cx="3051175" cy="2284413"/>
            <a:chOff x="1632" y="576"/>
            <a:chExt cx="3024" cy="2400"/>
          </a:xfrm>
        </p:grpSpPr>
        <p:sp>
          <p:nvSpPr>
            <p:cNvPr id="1094723" name="Rectangle 67"/>
            <p:cNvSpPr>
              <a:spLocks noChangeArrowheads="1"/>
            </p:cNvSpPr>
            <p:nvPr/>
          </p:nvSpPr>
          <p:spPr bwMode="auto">
            <a:xfrm>
              <a:off x="1632"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4" name="Rectangle 68"/>
            <p:cNvSpPr>
              <a:spLocks noChangeArrowheads="1"/>
            </p:cNvSpPr>
            <p:nvPr/>
          </p:nvSpPr>
          <p:spPr bwMode="auto">
            <a:xfrm>
              <a:off x="2256"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5" name="Rectangle 69"/>
            <p:cNvSpPr>
              <a:spLocks noChangeArrowheads="1"/>
            </p:cNvSpPr>
            <p:nvPr/>
          </p:nvSpPr>
          <p:spPr bwMode="auto">
            <a:xfrm>
              <a:off x="2880"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6" name="Rectangle 70"/>
            <p:cNvSpPr>
              <a:spLocks noChangeArrowheads="1"/>
            </p:cNvSpPr>
            <p:nvPr/>
          </p:nvSpPr>
          <p:spPr bwMode="auto">
            <a:xfrm>
              <a:off x="3504"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7" name="Rectangle 71"/>
            <p:cNvSpPr>
              <a:spLocks noChangeArrowheads="1"/>
            </p:cNvSpPr>
            <p:nvPr/>
          </p:nvSpPr>
          <p:spPr bwMode="auto">
            <a:xfrm>
              <a:off x="4128" y="576"/>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8" name="Rectangle 72"/>
            <p:cNvSpPr>
              <a:spLocks noChangeArrowheads="1"/>
            </p:cNvSpPr>
            <p:nvPr/>
          </p:nvSpPr>
          <p:spPr bwMode="auto">
            <a:xfrm>
              <a:off x="1632"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29" name="Rectangle 73"/>
            <p:cNvSpPr>
              <a:spLocks noChangeArrowheads="1"/>
            </p:cNvSpPr>
            <p:nvPr/>
          </p:nvSpPr>
          <p:spPr bwMode="auto">
            <a:xfrm>
              <a:off x="2256"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0" name="Rectangle 74"/>
            <p:cNvSpPr>
              <a:spLocks noChangeArrowheads="1"/>
            </p:cNvSpPr>
            <p:nvPr/>
          </p:nvSpPr>
          <p:spPr bwMode="auto">
            <a:xfrm>
              <a:off x="2880"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1" name="Rectangle 75"/>
            <p:cNvSpPr>
              <a:spLocks noChangeArrowheads="1"/>
            </p:cNvSpPr>
            <p:nvPr/>
          </p:nvSpPr>
          <p:spPr bwMode="auto">
            <a:xfrm>
              <a:off x="3504"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2" name="Rectangle 76"/>
            <p:cNvSpPr>
              <a:spLocks noChangeArrowheads="1"/>
            </p:cNvSpPr>
            <p:nvPr/>
          </p:nvSpPr>
          <p:spPr bwMode="auto">
            <a:xfrm>
              <a:off x="4128" y="1200"/>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3" name="Rectangle 77"/>
            <p:cNvSpPr>
              <a:spLocks noChangeArrowheads="1"/>
            </p:cNvSpPr>
            <p:nvPr/>
          </p:nvSpPr>
          <p:spPr bwMode="auto">
            <a:xfrm>
              <a:off x="1632"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4" name="Rectangle 78"/>
            <p:cNvSpPr>
              <a:spLocks noChangeArrowheads="1"/>
            </p:cNvSpPr>
            <p:nvPr/>
          </p:nvSpPr>
          <p:spPr bwMode="auto">
            <a:xfrm>
              <a:off x="2256"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5" name="Rectangle 79"/>
            <p:cNvSpPr>
              <a:spLocks noChangeArrowheads="1"/>
            </p:cNvSpPr>
            <p:nvPr/>
          </p:nvSpPr>
          <p:spPr bwMode="auto">
            <a:xfrm>
              <a:off x="2880"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6" name="Rectangle 80"/>
            <p:cNvSpPr>
              <a:spLocks noChangeArrowheads="1"/>
            </p:cNvSpPr>
            <p:nvPr/>
          </p:nvSpPr>
          <p:spPr bwMode="auto">
            <a:xfrm>
              <a:off x="3504"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7" name="Rectangle 81"/>
            <p:cNvSpPr>
              <a:spLocks noChangeArrowheads="1"/>
            </p:cNvSpPr>
            <p:nvPr/>
          </p:nvSpPr>
          <p:spPr bwMode="auto">
            <a:xfrm>
              <a:off x="4128" y="1824"/>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8" name="Rectangle 82"/>
            <p:cNvSpPr>
              <a:spLocks noChangeArrowheads="1"/>
            </p:cNvSpPr>
            <p:nvPr/>
          </p:nvSpPr>
          <p:spPr bwMode="auto">
            <a:xfrm>
              <a:off x="1632"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39" name="Rectangle 83"/>
            <p:cNvSpPr>
              <a:spLocks noChangeArrowheads="1"/>
            </p:cNvSpPr>
            <p:nvPr/>
          </p:nvSpPr>
          <p:spPr bwMode="auto">
            <a:xfrm>
              <a:off x="2256"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40" name="Rectangle 84"/>
            <p:cNvSpPr>
              <a:spLocks noChangeArrowheads="1"/>
            </p:cNvSpPr>
            <p:nvPr/>
          </p:nvSpPr>
          <p:spPr bwMode="auto">
            <a:xfrm>
              <a:off x="2880"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41" name="Rectangle 85"/>
            <p:cNvSpPr>
              <a:spLocks noChangeArrowheads="1"/>
            </p:cNvSpPr>
            <p:nvPr/>
          </p:nvSpPr>
          <p:spPr bwMode="auto">
            <a:xfrm>
              <a:off x="3504"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sp>
          <p:nvSpPr>
            <p:cNvPr id="1094742" name="Rectangle 86"/>
            <p:cNvSpPr>
              <a:spLocks noChangeArrowheads="1"/>
            </p:cNvSpPr>
            <p:nvPr/>
          </p:nvSpPr>
          <p:spPr bwMode="auto">
            <a:xfrm>
              <a:off x="4128" y="2448"/>
              <a:ext cx="528" cy="528"/>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endParaRPr lang="en-US"/>
            </a:p>
          </p:txBody>
        </p:sp>
      </p:grpSp>
      <p:sp>
        <p:nvSpPr>
          <p:cNvPr id="1094743" name="Line 87"/>
          <p:cNvSpPr>
            <a:spLocks noChangeShapeType="1"/>
          </p:cNvSpPr>
          <p:nvPr/>
        </p:nvSpPr>
        <p:spPr bwMode="auto">
          <a:xfrm>
            <a:off x="3581400" y="5246688"/>
            <a:ext cx="3048000" cy="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1094744" name="Text Box 88"/>
          <p:cNvSpPr txBox="1">
            <a:spLocks noChangeArrowheads="1"/>
          </p:cNvSpPr>
          <p:nvPr/>
        </p:nvSpPr>
        <p:spPr bwMode="auto">
          <a:xfrm>
            <a:off x="4495800" y="5322888"/>
            <a:ext cx="1339850" cy="641350"/>
          </a:xfrm>
          <a:prstGeom prst="rect">
            <a:avLst/>
          </a:prstGeom>
          <a:noFill/>
          <a:ln w="12700">
            <a:noFill/>
            <a:miter lim="800000"/>
            <a:headEnd type="none" w="sm" len="sm"/>
            <a:tailEnd type="none" w="sm" len="sm"/>
          </a:ln>
          <a:effectLst/>
        </p:spPr>
        <p:txBody>
          <a:bodyPr wrap="none">
            <a:spAutoFit/>
          </a:bodyPr>
          <a:lstStyle/>
          <a:p>
            <a:pPr eaLnBrk="1" hangingPunct="1"/>
            <a:r>
              <a:rPr lang="en-US" sz="1800" b="0">
                <a:cs typeface="Arial" charset="0"/>
              </a:rPr>
              <a:t>Time</a:t>
            </a:r>
          </a:p>
          <a:p>
            <a:pPr eaLnBrk="1" hangingPunct="1"/>
            <a:r>
              <a:rPr lang="en-US" sz="1800" b="0">
                <a:cs typeface="Arial" charset="0"/>
              </a:rPr>
              <a:t>Sale Month</a:t>
            </a:r>
          </a:p>
        </p:txBody>
      </p:sp>
      <p:sp>
        <p:nvSpPr>
          <p:cNvPr id="1094745" name="Line 89"/>
          <p:cNvSpPr>
            <a:spLocks noChangeShapeType="1"/>
          </p:cNvSpPr>
          <p:nvPr/>
        </p:nvSpPr>
        <p:spPr bwMode="auto">
          <a:xfrm>
            <a:off x="2835275" y="2535238"/>
            <a:ext cx="0" cy="205740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1094746" name="Text Box 90"/>
          <p:cNvSpPr txBox="1">
            <a:spLocks noChangeArrowheads="1"/>
          </p:cNvSpPr>
          <p:nvPr/>
        </p:nvSpPr>
        <p:spPr bwMode="auto">
          <a:xfrm>
            <a:off x="1676400" y="3189288"/>
            <a:ext cx="1235075" cy="641350"/>
          </a:xfrm>
          <a:prstGeom prst="rect">
            <a:avLst/>
          </a:prstGeom>
          <a:noFill/>
          <a:ln w="12700">
            <a:noFill/>
            <a:miter lim="800000"/>
            <a:headEnd type="none" w="sm" len="sm"/>
            <a:tailEnd type="none" w="sm" len="sm"/>
          </a:ln>
          <a:effectLst/>
        </p:spPr>
        <p:txBody>
          <a:bodyPr>
            <a:spAutoFit/>
          </a:bodyPr>
          <a:lstStyle/>
          <a:p>
            <a:pPr algn="l" eaLnBrk="1" hangingPunct="1"/>
            <a:r>
              <a:rPr lang="en-US" sz="1800" b="0">
                <a:cs typeface="Arial" charset="0"/>
              </a:rPr>
              <a:t>Customer Location</a:t>
            </a:r>
          </a:p>
        </p:txBody>
      </p:sp>
      <p:sp>
        <p:nvSpPr>
          <p:cNvPr id="1094747" name="Line 91"/>
          <p:cNvSpPr>
            <a:spLocks noChangeShapeType="1"/>
          </p:cNvSpPr>
          <p:nvPr/>
        </p:nvSpPr>
        <p:spPr bwMode="auto">
          <a:xfrm flipV="1">
            <a:off x="2667000" y="1239838"/>
            <a:ext cx="1219200" cy="990600"/>
          </a:xfrm>
          <a:prstGeom prst="line">
            <a:avLst/>
          </a:prstGeom>
          <a:noFill/>
          <a:ln w="12700">
            <a:solidFill>
              <a:schemeClr val="tx1"/>
            </a:solidFill>
            <a:round/>
            <a:headEnd type="triangle" w="med" len="med"/>
            <a:tailEnd type="triangle" w="med" len="med"/>
          </a:ln>
          <a:effectLst/>
        </p:spPr>
        <p:txBody>
          <a:bodyPr/>
          <a:lstStyle/>
          <a:p>
            <a:endParaRPr lang="en-US"/>
          </a:p>
        </p:txBody>
      </p:sp>
      <p:sp>
        <p:nvSpPr>
          <p:cNvPr id="1094748" name="Text Box 92"/>
          <p:cNvSpPr txBox="1">
            <a:spLocks noChangeArrowheads="1"/>
          </p:cNvSpPr>
          <p:nvPr/>
        </p:nvSpPr>
        <p:spPr bwMode="auto">
          <a:xfrm rot="-2407244">
            <a:off x="2546350" y="1316038"/>
            <a:ext cx="1111250" cy="366712"/>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Category</a:t>
            </a:r>
          </a:p>
        </p:txBody>
      </p:sp>
      <p:sp>
        <p:nvSpPr>
          <p:cNvPr id="1094749" name="Text Box 93"/>
          <p:cNvSpPr txBox="1">
            <a:spLocks noChangeArrowheads="1"/>
          </p:cNvSpPr>
          <p:nvPr/>
        </p:nvSpPr>
        <p:spPr bwMode="auto">
          <a:xfrm>
            <a:off x="3108325" y="2419350"/>
            <a:ext cx="5016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CA</a:t>
            </a:r>
          </a:p>
        </p:txBody>
      </p:sp>
      <p:sp>
        <p:nvSpPr>
          <p:cNvPr id="1094750" name="Text Box 94"/>
          <p:cNvSpPr txBox="1">
            <a:spLocks noChangeArrowheads="1"/>
          </p:cNvSpPr>
          <p:nvPr/>
        </p:nvSpPr>
        <p:spPr bwMode="auto">
          <a:xfrm>
            <a:off x="3108325" y="3021013"/>
            <a:ext cx="438150" cy="366712"/>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MI</a:t>
            </a:r>
          </a:p>
        </p:txBody>
      </p:sp>
      <p:sp>
        <p:nvSpPr>
          <p:cNvPr id="1094751" name="Text Box 95"/>
          <p:cNvSpPr txBox="1">
            <a:spLocks noChangeArrowheads="1"/>
          </p:cNvSpPr>
          <p:nvPr/>
        </p:nvSpPr>
        <p:spPr bwMode="auto">
          <a:xfrm>
            <a:off x="3108325" y="3622675"/>
            <a:ext cx="5016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NY</a:t>
            </a:r>
          </a:p>
        </p:txBody>
      </p:sp>
      <p:sp>
        <p:nvSpPr>
          <p:cNvPr id="1094752" name="Text Box 96"/>
          <p:cNvSpPr txBox="1">
            <a:spLocks noChangeArrowheads="1"/>
          </p:cNvSpPr>
          <p:nvPr/>
        </p:nvSpPr>
        <p:spPr bwMode="auto">
          <a:xfrm>
            <a:off x="3108325" y="4225925"/>
            <a:ext cx="4762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TX</a:t>
            </a:r>
          </a:p>
        </p:txBody>
      </p:sp>
      <p:sp>
        <p:nvSpPr>
          <p:cNvPr id="1094753" name="Text Box 97"/>
          <p:cNvSpPr txBox="1">
            <a:spLocks noChangeArrowheads="1"/>
          </p:cNvSpPr>
          <p:nvPr/>
        </p:nvSpPr>
        <p:spPr bwMode="auto">
          <a:xfrm>
            <a:off x="3489325" y="4705350"/>
            <a:ext cx="5524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Jan</a:t>
            </a:r>
          </a:p>
        </p:txBody>
      </p:sp>
      <p:sp>
        <p:nvSpPr>
          <p:cNvPr id="1094754" name="Text Box 98"/>
          <p:cNvSpPr txBox="1">
            <a:spLocks noChangeArrowheads="1"/>
          </p:cNvSpPr>
          <p:nvPr/>
        </p:nvSpPr>
        <p:spPr bwMode="auto">
          <a:xfrm>
            <a:off x="4191000" y="4705350"/>
            <a:ext cx="5778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Feb</a:t>
            </a:r>
          </a:p>
        </p:txBody>
      </p:sp>
      <p:sp>
        <p:nvSpPr>
          <p:cNvPr id="1094755" name="Text Box 99"/>
          <p:cNvSpPr txBox="1">
            <a:spLocks noChangeArrowheads="1"/>
          </p:cNvSpPr>
          <p:nvPr/>
        </p:nvSpPr>
        <p:spPr bwMode="auto">
          <a:xfrm>
            <a:off x="4876800" y="4705350"/>
            <a:ext cx="5778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Mar</a:t>
            </a:r>
          </a:p>
        </p:txBody>
      </p:sp>
      <p:sp>
        <p:nvSpPr>
          <p:cNvPr id="1094756" name="Text Box 100"/>
          <p:cNvSpPr txBox="1">
            <a:spLocks noChangeArrowheads="1"/>
          </p:cNvSpPr>
          <p:nvPr/>
        </p:nvSpPr>
        <p:spPr bwMode="auto">
          <a:xfrm>
            <a:off x="5486400" y="4705350"/>
            <a:ext cx="5397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Apr</a:t>
            </a:r>
          </a:p>
        </p:txBody>
      </p:sp>
      <p:sp>
        <p:nvSpPr>
          <p:cNvPr id="1094757" name="Text Box 101"/>
          <p:cNvSpPr txBox="1">
            <a:spLocks noChangeArrowheads="1"/>
          </p:cNvSpPr>
          <p:nvPr/>
        </p:nvSpPr>
        <p:spPr bwMode="auto">
          <a:xfrm>
            <a:off x="6096000" y="4705350"/>
            <a:ext cx="615950" cy="366713"/>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May</a:t>
            </a:r>
          </a:p>
        </p:txBody>
      </p:sp>
      <p:sp>
        <p:nvSpPr>
          <p:cNvPr id="1094758" name="Text Box 102"/>
          <p:cNvSpPr txBox="1">
            <a:spLocks noChangeArrowheads="1"/>
          </p:cNvSpPr>
          <p:nvPr/>
        </p:nvSpPr>
        <p:spPr bwMode="auto">
          <a:xfrm>
            <a:off x="3143250" y="2001838"/>
            <a:ext cx="590550" cy="366712"/>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Bird</a:t>
            </a:r>
          </a:p>
        </p:txBody>
      </p:sp>
      <p:sp>
        <p:nvSpPr>
          <p:cNvPr id="1094759" name="Text Box 103"/>
          <p:cNvSpPr txBox="1">
            <a:spLocks noChangeArrowheads="1"/>
          </p:cNvSpPr>
          <p:nvPr/>
        </p:nvSpPr>
        <p:spPr bwMode="auto">
          <a:xfrm>
            <a:off x="3422650" y="1773238"/>
            <a:ext cx="539750" cy="366712"/>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Cat</a:t>
            </a:r>
          </a:p>
        </p:txBody>
      </p:sp>
      <p:sp>
        <p:nvSpPr>
          <p:cNvPr id="1094760" name="Text Box 104"/>
          <p:cNvSpPr txBox="1">
            <a:spLocks noChangeArrowheads="1"/>
          </p:cNvSpPr>
          <p:nvPr/>
        </p:nvSpPr>
        <p:spPr bwMode="auto">
          <a:xfrm>
            <a:off x="3663950" y="1544638"/>
            <a:ext cx="603250" cy="366712"/>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Dog</a:t>
            </a:r>
          </a:p>
        </p:txBody>
      </p:sp>
      <p:sp>
        <p:nvSpPr>
          <p:cNvPr id="1094761" name="Text Box 105"/>
          <p:cNvSpPr txBox="1">
            <a:spLocks noChangeArrowheads="1"/>
          </p:cNvSpPr>
          <p:nvPr/>
        </p:nvSpPr>
        <p:spPr bwMode="auto">
          <a:xfrm>
            <a:off x="3886200" y="1316038"/>
            <a:ext cx="615950" cy="366712"/>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Fish</a:t>
            </a:r>
          </a:p>
        </p:txBody>
      </p:sp>
      <p:sp>
        <p:nvSpPr>
          <p:cNvPr id="1094762" name="Text Box 106"/>
          <p:cNvSpPr txBox="1">
            <a:spLocks noChangeArrowheads="1"/>
          </p:cNvSpPr>
          <p:nvPr/>
        </p:nvSpPr>
        <p:spPr bwMode="auto">
          <a:xfrm>
            <a:off x="3962400" y="1087438"/>
            <a:ext cx="844550" cy="366712"/>
          </a:xfrm>
          <a:prstGeom prst="rect">
            <a:avLst/>
          </a:prstGeom>
          <a:noFill/>
          <a:ln w="12700">
            <a:noFill/>
            <a:miter lim="800000"/>
            <a:headEnd type="none" w="sm" len="sm"/>
            <a:tailEnd type="none" w="sm" len="sm"/>
          </a:ln>
          <a:effectLst/>
        </p:spPr>
        <p:txBody>
          <a:bodyPr wrap="none">
            <a:spAutoFit/>
          </a:bodyPr>
          <a:lstStyle/>
          <a:p>
            <a:pPr algn="l" eaLnBrk="1" hangingPunct="1"/>
            <a:r>
              <a:rPr lang="en-US" sz="1800" b="0">
                <a:cs typeface="Arial" charset="0"/>
              </a:rPr>
              <a:t>Spider</a:t>
            </a:r>
          </a:p>
        </p:txBody>
      </p:sp>
      <p:grpSp>
        <p:nvGrpSpPr>
          <p:cNvPr id="1094763" name="Group 107"/>
          <p:cNvGrpSpPr>
            <a:grpSpLocks/>
          </p:cNvGrpSpPr>
          <p:nvPr/>
        </p:nvGrpSpPr>
        <p:grpSpPr bwMode="auto">
          <a:xfrm>
            <a:off x="3581400" y="2362200"/>
            <a:ext cx="3051175" cy="2286000"/>
            <a:chOff x="1920" y="1619"/>
            <a:chExt cx="1922" cy="1440"/>
          </a:xfrm>
        </p:grpSpPr>
        <p:sp>
          <p:nvSpPr>
            <p:cNvPr id="1094764" name="Rectangle 108"/>
            <p:cNvSpPr>
              <a:spLocks noChangeArrowheads="1"/>
            </p:cNvSpPr>
            <p:nvPr/>
          </p:nvSpPr>
          <p:spPr bwMode="auto">
            <a:xfrm>
              <a:off x="1920" y="2742"/>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880</a:t>
              </a:r>
            </a:p>
          </p:txBody>
        </p:sp>
        <p:sp>
          <p:nvSpPr>
            <p:cNvPr id="1094765" name="Rectangle 109"/>
            <p:cNvSpPr>
              <a:spLocks noChangeArrowheads="1"/>
            </p:cNvSpPr>
            <p:nvPr/>
          </p:nvSpPr>
          <p:spPr bwMode="auto">
            <a:xfrm>
              <a:off x="2317" y="2742"/>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750</a:t>
              </a:r>
            </a:p>
          </p:txBody>
        </p:sp>
        <p:sp>
          <p:nvSpPr>
            <p:cNvPr id="1094766" name="Rectangle 110"/>
            <p:cNvSpPr>
              <a:spLocks noChangeArrowheads="1"/>
            </p:cNvSpPr>
            <p:nvPr/>
          </p:nvSpPr>
          <p:spPr bwMode="auto">
            <a:xfrm>
              <a:off x="2713" y="2742"/>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935</a:t>
              </a:r>
            </a:p>
          </p:txBody>
        </p:sp>
        <p:sp>
          <p:nvSpPr>
            <p:cNvPr id="1094767" name="Rectangle 111"/>
            <p:cNvSpPr>
              <a:spLocks noChangeArrowheads="1"/>
            </p:cNvSpPr>
            <p:nvPr/>
          </p:nvSpPr>
          <p:spPr bwMode="auto">
            <a:xfrm>
              <a:off x="3110" y="2742"/>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684</a:t>
              </a:r>
            </a:p>
          </p:txBody>
        </p:sp>
        <p:sp>
          <p:nvSpPr>
            <p:cNvPr id="1094768" name="Rectangle 112"/>
            <p:cNvSpPr>
              <a:spLocks noChangeArrowheads="1"/>
            </p:cNvSpPr>
            <p:nvPr/>
          </p:nvSpPr>
          <p:spPr bwMode="auto">
            <a:xfrm>
              <a:off x="3506" y="2742"/>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993</a:t>
              </a:r>
            </a:p>
          </p:txBody>
        </p:sp>
        <p:sp>
          <p:nvSpPr>
            <p:cNvPr id="1094769" name="Rectangle 113"/>
            <p:cNvSpPr>
              <a:spLocks noChangeArrowheads="1"/>
            </p:cNvSpPr>
            <p:nvPr/>
          </p:nvSpPr>
          <p:spPr bwMode="auto">
            <a:xfrm>
              <a:off x="1920" y="2368"/>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1011</a:t>
              </a:r>
            </a:p>
          </p:txBody>
        </p:sp>
        <p:sp>
          <p:nvSpPr>
            <p:cNvPr id="1094770" name="Rectangle 114"/>
            <p:cNvSpPr>
              <a:spLocks noChangeArrowheads="1"/>
            </p:cNvSpPr>
            <p:nvPr/>
          </p:nvSpPr>
          <p:spPr bwMode="auto">
            <a:xfrm>
              <a:off x="2317" y="2368"/>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1257</a:t>
              </a:r>
            </a:p>
          </p:txBody>
        </p:sp>
        <p:sp>
          <p:nvSpPr>
            <p:cNvPr id="1094771" name="Rectangle 115"/>
            <p:cNvSpPr>
              <a:spLocks noChangeArrowheads="1"/>
            </p:cNvSpPr>
            <p:nvPr/>
          </p:nvSpPr>
          <p:spPr bwMode="auto">
            <a:xfrm>
              <a:off x="2713" y="2368"/>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985</a:t>
              </a:r>
            </a:p>
          </p:txBody>
        </p:sp>
        <p:sp>
          <p:nvSpPr>
            <p:cNvPr id="1094772" name="Rectangle 116"/>
            <p:cNvSpPr>
              <a:spLocks noChangeArrowheads="1"/>
            </p:cNvSpPr>
            <p:nvPr/>
          </p:nvSpPr>
          <p:spPr bwMode="auto">
            <a:xfrm>
              <a:off x="3110" y="2368"/>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874</a:t>
              </a:r>
            </a:p>
          </p:txBody>
        </p:sp>
        <p:sp>
          <p:nvSpPr>
            <p:cNvPr id="1094773" name="Rectangle 117"/>
            <p:cNvSpPr>
              <a:spLocks noChangeArrowheads="1"/>
            </p:cNvSpPr>
            <p:nvPr/>
          </p:nvSpPr>
          <p:spPr bwMode="auto">
            <a:xfrm>
              <a:off x="3506" y="2368"/>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1256</a:t>
              </a:r>
            </a:p>
          </p:txBody>
        </p:sp>
        <p:sp>
          <p:nvSpPr>
            <p:cNvPr id="1094774" name="Rectangle 118"/>
            <p:cNvSpPr>
              <a:spLocks noChangeArrowheads="1"/>
            </p:cNvSpPr>
            <p:nvPr/>
          </p:nvSpPr>
          <p:spPr bwMode="auto">
            <a:xfrm>
              <a:off x="1920" y="1993"/>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437</a:t>
              </a:r>
            </a:p>
          </p:txBody>
        </p:sp>
        <p:sp>
          <p:nvSpPr>
            <p:cNvPr id="1094775" name="Rectangle 119"/>
            <p:cNvSpPr>
              <a:spLocks noChangeArrowheads="1"/>
            </p:cNvSpPr>
            <p:nvPr/>
          </p:nvSpPr>
          <p:spPr bwMode="auto">
            <a:xfrm>
              <a:off x="2317" y="1993"/>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579</a:t>
              </a:r>
            </a:p>
          </p:txBody>
        </p:sp>
        <p:sp>
          <p:nvSpPr>
            <p:cNvPr id="1094776" name="Rectangle 120"/>
            <p:cNvSpPr>
              <a:spLocks noChangeArrowheads="1"/>
            </p:cNvSpPr>
            <p:nvPr/>
          </p:nvSpPr>
          <p:spPr bwMode="auto">
            <a:xfrm>
              <a:off x="2713" y="1993"/>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683</a:t>
              </a:r>
            </a:p>
          </p:txBody>
        </p:sp>
        <p:sp>
          <p:nvSpPr>
            <p:cNvPr id="1094777" name="Rectangle 121"/>
            <p:cNvSpPr>
              <a:spLocks noChangeArrowheads="1"/>
            </p:cNvSpPr>
            <p:nvPr/>
          </p:nvSpPr>
          <p:spPr bwMode="auto">
            <a:xfrm>
              <a:off x="3110" y="1993"/>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873</a:t>
              </a:r>
            </a:p>
          </p:txBody>
        </p:sp>
        <p:sp>
          <p:nvSpPr>
            <p:cNvPr id="1094778" name="Rectangle 122"/>
            <p:cNvSpPr>
              <a:spLocks noChangeArrowheads="1"/>
            </p:cNvSpPr>
            <p:nvPr/>
          </p:nvSpPr>
          <p:spPr bwMode="auto">
            <a:xfrm>
              <a:off x="3506" y="1993"/>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745</a:t>
              </a:r>
            </a:p>
          </p:txBody>
        </p:sp>
        <p:sp>
          <p:nvSpPr>
            <p:cNvPr id="1094779" name="Rectangle 123"/>
            <p:cNvSpPr>
              <a:spLocks noChangeArrowheads="1"/>
            </p:cNvSpPr>
            <p:nvPr/>
          </p:nvSpPr>
          <p:spPr bwMode="auto">
            <a:xfrm>
              <a:off x="1920" y="1619"/>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1420</a:t>
              </a:r>
            </a:p>
          </p:txBody>
        </p:sp>
        <p:sp>
          <p:nvSpPr>
            <p:cNvPr id="1094780" name="Rectangle 124"/>
            <p:cNvSpPr>
              <a:spLocks noChangeArrowheads="1"/>
            </p:cNvSpPr>
            <p:nvPr/>
          </p:nvSpPr>
          <p:spPr bwMode="auto">
            <a:xfrm>
              <a:off x="2317" y="1619"/>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1258</a:t>
              </a:r>
            </a:p>
          </p:txBody>
        </p:sp>
        <p:sp>
          <p:nvSpPr>
            <p:cNvPr id="1094781" name="Rectangle 125"/>
            <p:cNvSpPr>
              <a:spLocks noChangeArrowheads="1"/>
            </p:cNvSpPr>
            <p:nvPr/>
          </p:nvSpPr>
          <p:spPr bwMode="auto">
            <a:xfrm>
              <a:off x="2713" y="1619"/>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1184</a:t>
              </a:r>
            </a:p>
          </p:txBody>
        </p:sp>
        <p:sp>
          <p:nvSpPr>
            <p:cNvPr id="1094782" name="Rectangle 126"/>
            <p:cNvSpPr>
              <a:spLocks noChangeArrowheads="1"/>
            </p:cNvSpPr>
            <p:nvPr/>
          </p:nvSpPr>
          <p:spPr bwMode="auto">
            <a:xfrm>
              <a:off x="3110" y="1619"/>
              <a:ext cx="335"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1098</a:t>
              </a:r>
            </a:p>
          </p:txBody>
        </p:sp>
        <p:sp>
          <p:nvSpPr>
            <p:cNvPr id="1094783" name="Rectangle 127"/>
            <p:cNvSpPr>
              <a:spLocks noChangeArrowheads="1"/>
            </p:cNvSpPr>
            <p:nvPr/>
          </p:nvSpPr>
          <p:spPr bwMode="auto">
            <a:xfrm>
              <a:off x="3506" y="1619"/>
              <a:ext cx="336" cy="317"/>
            </a:xfrm>
            <a:prstGeom prst="rect">
              <a:avLst/>
            </a:prstGeom>
            <a:solidFill>
              <a:schemeClr val="accent1"/>
            </a:solidFill>
            <a:ln w="12700">
              <a:miter lim="800000"/>
              <a:headEnd type="none" w="sm" len="sm"/>
              <a:tailEnd type="none" w="sm" len="sm"/>
            </a:ln>
            <a:effectLst/>
            <a:scene3d>
              <a:camera prst="legacyObliqueTopRight">
                <a:rot lat="0" lon="300000" rev="0"/>
              </a:camera>
              <a:lightRig rig="legacyFlat3" dir="b"/>
            </a:scene3d>
            <a:sp3d extrusionH="430200" prstMaterial="legacyMatte">
              <a:bevelT w="13500" h="13500" prst="angle"/>
              <a:bevelB w="13500" h="13500" prst="angle"/>
              <a:extrusionClr>
                <a:schemeClr val="accent1"/>
              </a:extrusionClr>
            </a:sp3d>
          </p:spPr>
          <p:txBody>
            <a:bodyPr wrap="none" anchor="ctr">
              <a:flatTx/>
            </a:bodyPr>
            <a:lstStyle/>
            <a:p>
              <a:pPr eaLnBrk="1" hangingPunct="1"/>
              <a:r>
                <a:rPr lang="en-US" sz="1200" b="0">
                  <a:solidFill>
                    <a:srgbClr val="FF0000"/>
                  </a:solidFill>
                  <a:cs typeface="Arial" charset="0"/>
                </a:rPr>
                <a:t>1578</a:t>
              </a:r>
            </a:p>
          </p:txBody>
        </p:sp>
      </p:gr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6706" name="Rectangle 2"/>
          <p:cNvSpPr>
            <a:spLocks noGrp="1" noChangeArrowheads="1"/>
          </p:cNvSpPr>
          <p:nvPr>
            <p:ph type="title"/>
          </p:nvPr>
        </p:nvSpPr>
        <p:spPr/>
        <p:txBody>
          <a:bodyPr/>
          <a:lstStyle/>
          <a:p>
            <a:pPr defTabSz="914400"/>
            <a:r>
              <a:rPr lang="en-US"/>
              <a:t>Sales Date: Time Hierarchy</a:t>
            </a:r>
          </a:p>
        </p:txBody>
      </p:sp>
      <p:sp>
        <p:nvSpPr>
          <p:cNvPr id="1096707" name="Rectangle 3"/>
          <p:cNvSpPr>
            <a:spLocks noChangeArrowheads="1"/>
          </p:cNvSpPr>
          <p:nvPr/>
        </p:nvSpPr>
        <p:spPr bwMode="auto">
          <a:xfrm>
            <a:off x="3848100" y="1143000"/>
            <a:ext cx="1143000" cy="609600"/>
          </a:xfrm>
          <a:prstGeom prst="rect">
            <a:avLst/>
          </a:prstGeom>
          <a:noFill/>
          <a:ln w="9525">
            <a:solidFill>
              <a:schemeClr val="tx1"/>
            </a:solidFill>
            <a:miter lim="800000"/>
            <a:headEnd/>
            <a:tailEnd/>
          </a:ln>
          <a:effectLst/>
        </p:spPr>
        <p:txBody>
          <a:bodyPr wrap="none" anchor="ctr"/>
          <a:lstStyle/>
          <a:p>
            <a:pPr eaLnBrk="1" hangingPunct="1"/>
            <a:r>
              <a:rPr lang="en-US" sz="1800" b="0"/>
              <a:t>Year</a:t>
            </a:r>
          </a:p>
        </p:txBody>
      </p:sp>
      <p:sp>
        <p:nvSpPr>
          <p:cNvPr id="1096708" name="Rectangle 4"/>
          <p:cNvSpPr>
            <a:spLocks noChangeArrowheads="1"/>
          </p:cNvSpPr>
          <p:nvPr/>
        </p:nvSpPr>
        <p:spPr bwMode="auto">
          <a:xfrm>
            <a:off x="3848100" y="2209800"/>
            <a:ext cx="1143000" cy="609600"/>
          </a:xfrm>
          <a:prstGeom prst="rect">
            <a:avLst/>
          </a:prstGeom>
          <a:noFill/>
          <a:ln w="9525">
            <a:solidFill>
              <a:schemeClr val="tx1"/>
            </a:solidFill>
            <a:miter lim="800000"/>
            <a:headEnd/>
            <a:tailEnd/>
          </a:ln>
          <a:effectLst/>
        </p:spPr>
        <p:txBody>
          <a:bodyPr wrap="none" anchor="ctr"/>
          <a:lstStyle/>
          <a:p>
            <a:pPr eaLnBrk="1" hangingPunct="1"/>
            <a:r>
              <a:rPr lang="en-US" sz="1800" b="0"/>
              <a:t>Quarter</a:t>
            </a:r>
          </a:p>
        </p:txBody>
      </p:sp>
      <p:sp>
        <p:nvSpPr>
          <p:cNvPr id="1096709" name="Rectangle 5"/>
          <p:cNvSpPr>
            <a:spLocks noChangeArrowheads="1"/>
          </p:cNvSpPr>
          <p:nvPr/>
        </p:nvSpPr>
        <p:spPr bwMode="auto">
          <a:xfrm>
            <a:off x="3848100" y="3276600"/>
            <a:ext cx="1143000" cy="609600"/>
          </a:xfrm>
          <a:prstGeom prst="rect">
            <a:avLst/>
          </a:prstGeom>
          <a:noFill/>
          <a:ln w="9525">
            <a:solidFill>
              <a:schemeClr val="tx1"/>
            </a:solidFill>
            <a:miter lim="800000"/>
            <a:headEnd/>
            <a:tailEnd/>
          </a:ln>
          <a:effectLst/>
        </p:spPr>
        <p:txBody>
          <a:bodyPr wrap="none" anchor="ctr"/>
          <a:lstStyle/>
          <a:p>
            <a:pPr eaLnBrk="1" hangingPunct="1"/>
            <a:r>
              <a:rPr lang="en-US" sz="1800" b="0"/>
              <a:t>Month</a:t>
            </a:r>
          </a:p>
        </p:txBody>
      </p:sp>
      <p:sp>
        <p:nvSpPr>
          <p:cNvPr id="1096710" name="Rectangle 6"/>
          <p:cNvSpPr>
            <a:spLocks noChangeArrowheads="1"/>
          </p:cNvSpPr>
          <p:nvPr/>
        </p:nvSpPr>
        <p:spPr bwMode="auto">
          <a:xfrm>
            <a:off x="3848100" y="4343400"/>
            <a:ext cx="1143000" cy="609600"/>
          </a:xfrm>
          <a:prstGeom prst="rect">
            <a:avLst/>
          </a:prstGeom>
          <a:noFill/>
          <a:ln w="9525">
            <a:solidFill>
              <a:schemeClr val="tx1"/>
            </a:solidFill>
            <a:miter lim="800000"/>
            <a:headEnd/>
            <a:tailEnd/>
          </a:ln>
          <a:effectLst/>
        </p:spPr>
        <p:txBody>
          <a:bodyPr wrap="none" anchor="ctr"/>
          <a:lstStyle/>
          <a:p>
            <a:pPr eaLnBrk="1" hangingPunct="1"/>
            <a:r>
              <a:rPr lang="en-US" sz="1800" b="0"/>
              <a:t>Week</a:t>
            </a:r>
          </a:p>
        </p:txBody>
      </p:sp>
      <p:sp>
        <p:nvSpPr>
          <p:cNvPr id="1096711" name="Rectangle 7"/>
          <p:cNvSpPr>
            <a:spLocks noChangeArrowheads="1"/>
          </p:cNvSpPr>
          <p:nvPr/>
        </p:nvSpPr>
        <p:spPr bwMode="auto">
          <a:xfrm>
            <a:off x="3848100" y="5410200"/>
            <a:ext cx="1143000" cy="609600"/>
          </a:xfrm>
          <a:prstGeom prst="rect">
            <a:avLst/>
          </a:prstGeom>
          <a:noFill/>
          <a:ln w="9525">
            <a:solidFill>
              <a:schemeClr val="tx1"/>
            </a:solidFill>
            <a:miter lim="800000"/>
            <a:headEnd/>
            <a:tailEnd/>
          </a:ln>
          <a:effectLst/>
        </p:spPr>
        <p:txBody>
          <a:bodyPr wrap="none" anchor="ctr"/>
          <a:lstStyle/>
          <a:p>
            <a:pPr eaLnBrk="1" hangingPunct="1"/>
            <a:r>
              <a:rPr lang="en-US" sz="1800" b="0"/>
              <a:t>Day</a:t>
            </a:r>
          </a:p>
        </p:txBody>
      </p:sp>
      <p:cxnSp>
        <p:nvCxnSpPr>
          <p:cNvPr id="1096712" name="AutoShape 8"/>
          <p:cNvCxnSpPr>
            <a:cxnSpLocks noChangeShapeType="1"/>
            <a:stCxn id="1096707" idx="2"/>
            <a:endCxn id="1096708" idx="0"/>
          </p:cNvCxnSpPr>
          <p:nvPr/>
        </p:nvCxnSpPr>
        <p:spPr bwMode="auto">
          <a:xfrm>
            <a:off x="4419600" y="1752600"/>
            <a:ext cx="0" cy="457200"/>
          </a:xfrm>
          <a:prstGeom prst="straightConnector1">
            <a:avLst/>
          </a:prstGeom>
          <a:noFill/>
          <a:ln w="9525">
            <a:solidFill>
              <a:schemeClr val="tx1"/>
            </a:solidFill>
            <a:round/>
            <a:headEnd/>
            <a:tailEnd/>
          </a:ln>
          <a:effectLst/>
        </p:spPr>
      </p:cxnSp>
      <p:cxnSp>
        <p:nvCxnSpPr>
          <p:cNvPr id="1096713" name="AutoShape 9"/>
          <p:cNvCxnSpPr>
            <a:cxnSpLocks noChangeShapeType="1"/>
            <a:stCxn id="1096708" idx="2"/>
            <a:endCxn id="1096709" idx="0"/>
          </p:cNvCxnSpPr>
          <p:nvPr/>
        </p:nvCxnSpPr>
        <p:spPr bwMode="auto">
          <a:xfrm>
            <a:off x="4419600" y="2819400"/>
            <a:ext cx="0" cy="457200"/>
          </a:xfrm>
          <a:prstGeom prst="straightConnector1">
            <a:avLst/>
          </a:prstGeom>
          <a:noFill/>
          <a:ln w="9525">
            <a:solidFill>
              <a:schemeClr val="tx1"/>
            </a:solidFill>
            <a:round/>
            <a:headEnd/>
            <a:tailEnd/>
          </a:ln>
          <a:effectLst/>
        </p:spPr>
      </p:cxnSp>
      <p:cxnSp>
        <p:nvCxnSpPr>
          <p:cNvPr id="1096714" name="AutoShape 10"/>
          <p:cNvCxnSpPr>
            <a:cxnSpLocks noChangeShapeType="1"/>
            <a:stCxn id="1096709" idx="2"/>
            <a:endCxn id="1096710" idx="0"/>
          </p:cNvCxnSpPr>
          <p:nvPr/>
        </p:nvCxnSpPr>
        <p:spPr bwMode="auto">
          <a:xfrm>
            <a:off x="4419600" y="3886200"/>
            <a:ext cx="0" cy="457200"/>
          </a:xfrm>
          <a:prstGeom prst="straightConnector1">
            <a:avLst/>
          </a:prstGeom>
          <a:noFill/>
          <a:ln w="9525">
            <a:solidFill>
              <a:schemeClr val="tx1"/>
            </a:solidFill>
            <a:round/>
            <a:headEnd/>
            <a:tailEnd/>
          </a:ln>
          <a:effectLst/>
        </p:spPr>
      </p:cxnSp>
      <p:cxnSp>
        <p:nvCxnSpPr>
          <p:cNvPr id="1096715" name="AutoShape 11"/>
          <p:cNvCxnSpPr>
            <a:cxnSpLocks noChangeShapeType="1"/>
            <a:stCxn id="1096710" idx="2"/>
            <a:endCxn id="1096711" idx="0"/>
          </p:cNvCxnSpPr>
          <p:nvPr/>
        </p:nvCxnSpPr>
        <p:spPr bwMode="auto">
          <a:xfrm>
            <a:off x="4419600" y="4953000"/>
            <a:ext cx="0" cy="457200"/>
          </a:xfrm>
          <a:prstGeom prst="straightConnector1">
            <a:avLst/>
          </a:prstGeom>
          <a:noFill/>
          <a:ln w="9525">
            <a:solidFill>
              <a:schemeClr val="tx1"/>
            </a:solidFill>
            <a:round/>
            <a:headEnd/>
            <a:tailEnd/>
          </a:ln>
          <a:effectLst/>
        </p:spPr>
      </p:cxnSp>
      <p:sp>
        <p:nvSpPr>
          <p:cNvPr id="1096716" name="Text Box 12"/>
          <p:cNvSpPr txBox="1">
            <a:spLocks noChangeArrowheads="1"/>
          </p:cNvSpPr>
          <p:nvPr/>
        </p:nvSpPr>
        <p:spPr bwMode="auto">
          <a:xfrm>
            <a:off x="1600200" y="2133600"/>
            <a:ext cx="844550" cy="366713"/>
          </a:xfrm>
          <a:prstGeom prst="rect">
            <a:avLst/>
          </a:prstGeom>
          <a:solidFill>
            <a:srgbClr val="FFC000"/>
          </a:solidFill>
          <a:ln w="9525">
            <a:noFill/>
            <a:miter lim="800000"/>
            <a:headEnd/>
            <a:tailEnd/>
          </a:ln>
          <a:effectLst/>
        </p:spPr>
        <p:txBody>
          <a:bodyPr wrap="none">
            <a:spAutoFit/>
          </a:bodyPr>
          <a:lstStyle/>
          <a:p>
            <a:pPr algn="l" eaLnBrk="1" hangingPunct="1"/>
            <a:r>
              <a:rPr lang="en-US" sz="1800" b="0" i="1" dirty="0"/>
              <a:t>Levels</a:t>
            </a:r>
          </a:p>
        </p:txBody>
      </p:sp>
      <p:sp>
        <p:nvSpPr>
          <p:cNvPr id="1096717" name="Line 13"/>
          <p:cNvSpPr>
            <a:spLocks noChangeShapeType="1"/>
          </p:cNvSpPr>
          <p:nvPr/>
        </p:nvSpPr>
        <p:spPr bwMode="auto">
          <a:xfrm flipV="1">
            <a:off x="2438400" y="1600200"/>
            <a:ext cx="1066800" cy="7620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096718" name="Line 14"/>
          <p:cNvSpPr>
            <a:spLocks noChangeShapeType="1"/>
          </p:cNvSpPr>
          <p:nvPr/>
        </p:nvSpPr>
        <p:spPr bwMode="auto">
          <a:xfrm>
            <a:off x="2438400" y="2362200"/>
            <a:ext cx="990600" cy="1524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096719" name="Line 15"/>
          <p:cNvSpPr>
            <a:spLocks noChangeShapeType="1"/>
          </p:cNvSpPr>
          <p:nvPr/>
        </p:nvSpPr>
        <p:spPr bwMode="auto">
          <a:xfrm>
            <a:off x="2438400" y="2362200"/>
            <a:ext cx="838200" cy="1066800"/>
          </a:xfrm>
          <a:prstGeom prst="line">
            <a:avLst/>
          </a:prstGeom>
          <a:noFill/>
          <a:ln w="9525">
            <a:solidFill>
              <a:schemeClr val="tx1"/>
            </a:solidFill>
            <a:round/>
            <a:headEnd/>
            <a:tailEnd type="triangle" w="med" len="med"/>
          </a:ln>
          <a:effectLst/>
        </p:spPr>
        <p:txBody>
          <a:bodyPr wrap="none" anchor="ctr"/>
          <a:lstStyle/>
          <a:p>
            <a:endParaRPr lang="en-US"/>
          </a:p>
        </p:txBody>
      </p:sp>
      <p:sp>
        <p:nvSpPr>
          <p:cNvPr id="1096720" name="Text Box 16"/>
          <p:cNvSpPr txBox="1">
            <a:spLocks noChangeArrowheads="1"/>
          </p:cNvSpPr>
          <p:nvPr/>
        </p:nvSpPr>
        <p:spPr bwMode="auto">
          <a:xfrm>
            <a:off x="6019800" y="2057400"/>
            <a:ext cx="2686050" cy="641350"/>
          </a:xfrm>
          <a:prstGeom prst="rect">
            <a:avLst/>
          </a:prstGeom>
          <a:solidFill>
            <a:srgbClr val="FFC000"/>
          </a:solidFill>
          <a:ln w="3175">
            <a:noFill/>
            <a:miter lim="800000"/>
            <a:headEnd/>
            <a:tailEnd/>
          </a:ln>
          <a:effectLst/>
        </p:spPr>
        <p:txBody>
          <a:bodyPr wrap="none">
            <a:spAutoFit/>
          </a:bodyPr>
          <a:lstStyle/>
          <a:p>
            <a:pPr algn="l" eaLnBrk="1" hangingPunct="1"/>
            <a:r>
              <a:rPr lang="en-US" sz="1800" b="0" i="1" dirty="0"/>
              <a:t>Roll-up</a:t>
            </a:r>
          </a:p>
          <a:p>
            <a:pPr algn="l" eaLnBrk="1" hangingPunct="1"/>
            <a:r>
              <a:rPr lang="en-US" sz="1800" b="0" dirty="0"/>
              <a:t>To get higher-level totals</a:t>
            </a:r>
          </a:p>
        </p:txBody>
      </p:sp>
      <p:sp>
        <p:nvSpPr>
          <p:cNvPr id="1096721" name="Line 17"/>
          <p:cNvSpPr>
            <a:spLocks noChangeShapeType="1"/>
          </p:cNvSpPr>
          <p:nvPr/>
        </p:nvSpPr>
        <p:spPr bwMode="auto">
          <a:xfrm flipV="1">
            <a:off x="5867400" y="1600200"/>
            <a:ext cx="0" cy="762000"/>
          </a:xfrm>
          <a:prstGeom prst="line">
            <a:avLst/>
          </a:prstGeom>
          <a:noFill/>
          <a:ln w="3175">
            <a:solidFill>
              <a:schemeClr val="tx1"/>
            </a:solidFill>
            <a:round/>
            <a:headEnd/>
            <a:tailEnd type="triangle" w="med" len="med"/>
          </a:ln>
          <a:effectLst/>
        </p:spPr>
        <p:txBody>
          <a:bodyPr wrap="none">
            <a:spAutoFit/>
          </a:bodyPr>
          <a:lstStyle/>
          <a:p>
            <a:endParaRPr lang="en-US"/>
          </a:p>
        </p:txBody>
      </p:sp>
      <p:sp>
        <p:nvSpPr>
          <p:cNvPr id="1096722" name="Text Box 18"/>
          <p:cNvSpPr txBox="1">
            <a:spLocks noChangeArrowheads="1"/>
          </p:cNvSpPr>
          <p:nvPr/>
        </p:nvSpPr>
        <p:spPr bwMode="auto">
          <a:xfrm>
            <a:off x="6156325" y="3998913"/>
            <a:ext cx="2711450" cy="641350"/>
          </a:xfrm>
          <a:prstGeom prst="rect">
            <a:avLst/>
          </a:prstGeom>
          <a:solidFill>
            <a:srgbClr val="FFC000"/>
          </a:solidFill>
          <a:ln w="3175">
            <a:noFill/>
            <a:miter lim="800000"/>
            <a:headEnd/>
            <a:tailEnd/>
          </a:ln>
          <a:effectLst/>
        </p:spPr>
        <p:txBody>
          <a:bodyPr wrap="none">
            <a:spAutoFit/>
          </a:bodyPr>
          <a:lstStyle/>
          <a:p>
            <a:pPr algn="l" eaLnBrk="1" hangingPunct="1"/>
            <a:r>
              <a:rPr lang="en-US" sz="1800" b="0" i="1" dirty="0"/>
              <a:t>Drill-down</a:t>
            </a:r>
          </a:p>
          <a:p>
            <a:pPr algn="l" eaLnBrk="1" hangingPunct="1"/>
            <a:r>
              <a:rPr lang="en-US" sz="1800" b="0" dirty="0"/>
              <a:t>To get lower-level details</a:t>
            </a:r>
          </a:p>
        </p:txBody>
      </p:sp>
      <p:sp>
        <p:nvSpPr>
          <p:cNvPr id="1096723" name="Line 19"/>
          <p:cNvSpPr>
            <a:spLocks noChangeShapeType="1"/>
          </p:cNvSpPr>
          <p:nvPr/>
        </p:nvSpPr>
        <p:spPr bwMode="auto">
          <a:xfrm>
            <a:off x="5943600" y="4114800"/>
            <a:ext cx="0" cy="838200"/>
          </a:xfrm>
          <a:prstGeom prst="line">
            <a:avLst/>
          </a:prstGeom>
          <a:noFill/>
          <a:ln w="3175">
            <a:solidFill>
              <a:schemeClr val="tx1"/>
            </a:solidFill>
            <a:round/>
            <a:headEnd/>
            <a:tailEnd type="triangle" w="med" len="med"/>
          </a:ln>
          <a:effectLst/>
        </p:spPr>
        <p:txBody>
          <a:bodyPr wrap="none">
            <a:spAutoFit/>
          </a:bodyPr>
          <a:lstStyle/>
          <a:p>
            <a:endParaRPr lang="en-US"/>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8754" name="Rectangle 2"/>
          <p:cNvSpPr>
            <a:spLocks noGrp="1" noChangeArrowheads="1"/>
          </p:cNvSpPr>
          <p:nvPr>
            <p:ph type="title"/>
          </p:nvPr>
        </p:nvSpPr>
        <p:spPr/>
        <p:txBody>
          <a:bodyPr/>
          <a:lstStyle/>
          <a:p>
            <a:pPr defTabSz="914400"/>
            <a:r>
              <a:rPr lang="en-US"/>
              <a:t>OLAP Computation Issues</a:t>
            </a:r>
          </a:p>
        </p:txBody>
      </p:sp>
      <p:sp>
        <p:nvSpPr>
          <p:cNvPr id="1098755" name="Text Box 3"/>
          <p:cNvSpPr txBox="1">
            <a:spLocks noChangeArrowheads="1"/>
          </p:cNvSpPr>
          <p:nvPr/>
        </p:nvSpPr>
        <p:spPr bwMode="auto">
          <a:xfrm>
            <a:off x="1524000" y="3352800"/>
            <a:ext cx="7391400" cy="1158875"/>
          </a:xfrm>
          <a:prstGeom prst="rect">
            <a:avLst/>
          </a:prstGeom>
          <a:noFill/>
          <a:ln w="12700">
            <a:noFill/>
            <a:miter lim="800000"/>
            <a:headEnd type="none" w="sm" len="sm"/>
            <a:tailEnd type="none" w="sm" len="sm"/>
          </a:ln>
          <a:effectLst/>
        </p:spPr>
        <p:txBody>
          <a:bodyPr>
            <a:spAutoFit/>
          </a:bodyPr>
          <a:lstStyle/>
          <a:p>
            <a:pPr algn="l">
              <a:spcBef>
                <a:spcPct val="50000"/>
              </a:spcBef>
            </a:pPr>
            <a:r>
              <a:rPr lang="en-US" b="0" dirty="0"/>
              <a:t>Compute Quantity*Price in base query, then add to get $23.00</a:t>
            </a:r>
          </a:p>
          <a:p>
            <a:pPr algn="l">
              <a:spcBef>
                <a:spcPct val="50000"/>
              </a:spcBef>
            </a:pPr>
            <a:r>
              <a:rPr lang="en-US" b="0" dirty="0"/>
              <a:t>If you use </a:t>
            </a:r>
            <a:r>
              <a:rPr lang="en-US" b="0" i="1" dirty="0"/>
              <a:t>Calculated Measure</a:t>
            </a:r>
            <a:r>
              <a:rPr lang="en-US" b="0" dirty="0"/>
              <a:t> in the Cube, it will </a:t>
            </a:r>
            <a:r>
              <a:rPr lang="en-US" b="0" i="1" dirty="0"/>
              <a:t>add first </a:t>
            </a:r>
            <a:r>
              <a:rPr lang="en-US" b="0" dirty="0"/>
              <a:t>and </a:t>
            </a:r>
            <a:r>
              <a:rPr lang="en-US" b="0" i="1" dirty="0"/>
              <a:t>multiply second </a:t>
            </a:r>
            <a:r>
              <a:rPr lang="en-US" b="0" dirty="0"/>
              <a:t>to get $45.00, which is wrong.</a:t>
            </a:r>
          </a:p>
        </p:txBody>
      </p:sp>
      <p:graphicFrame>
        <p:nvGraphicFramePr>
          <p:cNvPr id="1098778" name="Group 26"/>
          <p:cNvGraphicFramePr>
            <a:graphicFrameLocks noGrp="1"/>
          </p:cNvGraphicFramePr>
          <p:nvPr>
            <p:ph idx="1"/>
          </p:nvPr>
        </p:nvGraphicFramePr>
        <p:xfrm>
          <a:off x="2184400" y="1676400"/>
          <a:ext cx="4914900" cy="1243584"/>
        </p:xfrm>
        <a:graphic>
          <a:graphicData uri="http://schemas.openxmlformats.org/drawingml/2006/table">
            <a:tbl>
              <a:tblPr/>
              <a:tblGrid>
                <a:gridCol w="1497013">
                  <a:extLst>
                    <a:ext uri="{9D8B030D-6E8A-4147-A177-3AD203B41FA5}">
                      <a16:colId xmlns:a16="http://schemas.microsoft.com/office/drawing/2014/main" val="20000"/>
                    </a:ext>
                  </a:extLst>
                </a:gridCol>
                <a:gridCol w="1174750">
                  <a:extLst>
                    <a:ext uri="{9D8B030D-6E8A-4147-A177-3AD203B41FA5}">
                      <a16:colId xmlns:a16="http://schemas.microsoft.com/office/drawing/2014/main" val="20001"/>
                    </a:ext>
                  </a:extLst>
                </a:gridCol>
                <a:gridCol w="2243137">
                  <a:extLst>
                    <a:ext uri="{9D8B030D-6E8A-4147-A177-3AD203B41FA5}">
                      <a16:colId xmlns:a16="http://schemas.microsoft.com/office/drawing/2014/main" val="20002"/>
                    </a:ext>
                  </a:extLst>
                </a:gridCol>
              </a:tblGrid>
              <a:tr h="0">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0" i="0" u="none" strike="noStrike" cap="none" normalizeH="0" baseline="0" dirty="0">
                          <a:ln>
                            <a:noFill/>
                          </a:ln>
                          <a:solidFill>
                            <a:schemeClr val="tx1"/>
                          </a:solidFill>
                          <a:effectLst/>
                          <a:latin typeface="Arial" charset="0"/>
                          <a:ea typeface="Times New Roman" charset="0"/>
                          <a:cs typeface="Arial" charset="0"/>
                        </a:rPr>
                        <a:t>Quantity</a:t>
                      </a:r>
                      <a:endParaRPr kumimoji="0" lang="en-US" sz="1600" b="1" i="0" u="none" strike="noStrike" cap="none" normalizeH="0" baseline="0" dirty="0">
                        <a:ln>
                          <a:noFill/>
                        </a:ln>
                        <a:solidFill>
                          <a:schemeClr val="tx1"/>
                        </a:solidFill>
                        <a:effectLst/>
                        <a:latin typeface="Arial" charset="0"/>
                        <a:ea typeface="Times New Roman"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Times New Roman" charset="0"/>
                          <a:cs typeface="Arial" charset="0"/>
                        </a:rPr>
                        <a:t>Price</a:t>
                      </a:r>
                      <a:endParaRPr kumimoji="0" lang="en-US" sz="1600" b="1" i="0" u="none" strike="noStrike" cap="none" normalizeH="0" baseline="0">
                        <a:ln>
                          <a:noFill/>
                        </a:ln>
                        <a:solidFill>
                          <a:schemeClr val="tx1"/>
                        </a:solidFill>
                        <a:effectLst/>
                        <a:latin typeface="Arial" charset="0"/>
                        <a:ea typeface="Times New Roman"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ea typeface="Times New Roman" charset="0"/>
                          <a:cs typeface="Arial" charset="0"/>
                        </a:rPr>
                        <a:t>Quantity*Price</a:t>
                      </a:r>
                      <a:endParaRPr kumimoji="0" lang="en-US" sz="1600" b="1" i="0" u="none" strike="noStrike" cap="none" normalizeH="0" baseline="0">
                        <a:ln>
                          <a:noFill/>
                        </a:ln>
                        <a:solidFill>
                          <a:schemeClr val="tx1"/>
                        </a:solidFill>
                        <a:effectLst/>
                        <a:latin typeface="Arial" charset="0"/>
                        <a:ea typeface="Times New Roman" charset="0"/>
                        <a:cs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FFCC"/>
                    </a:solidFill>
                  </a:tcPr>
                </a:tc>
                <a:extLst>
                  <a:ext uri="{0D108BD9-81ED-4DB2-BD59-A6C34878D82A}">
                    <a16:rowId xmlns:a16="http://schemas.microsoft.com/office/drawing/2014/main" val="10000"/>
                  </a:ext>
                </a:extLst>
              </a:tr>
              <a:tr h="0">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228600" algn="dec"/>
                        </a:tabLst>
                      </a:pPr>
                      <a:r>
                        <a:rPr kumimoji="0" lang="en-US" sz="1600" b="1" i="0" u="none" strike="noStrike" cap="none" normalizeH="0" baseline="0">
                          <a:ln>
                            <a:noFill/>
                          </a:ln>
                          <a:solidFill>
                            <a:schemeClr val="tx1"/>
                          </a:solidFill>
                          <a:effectLst/>
                          <a:latin typeface="Arial" charset="0"/>
                          <a:ea typeface="Times New Roman" charset="0"/>
                          <a:cs typeface="Arial" charset="0"/>
                        </a:rPr>
                        <a:t>3</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192088" algn="dec"/>
                        </a:tabLst>
                      </a:pPr>
                      <a:r>
                        <a:rPr kumimoji="0" lang="en-US" sz="1600" b="1" i="0" u="none" strike="noStrike" cap="none" normalizeH="0" baseline="0">
                          <a:ln>
                            <a:noFill/>
                          </a:ln>
                          <a:solidFill>
                            <a:schemeClr val="tx1"/>
                          </a:solidFill>
                          <a:effectLst/>
                          <a:latin typeface="Arial" charset="0"/>
                          <a:ea typeface="Times New Roman" charset="0"/>
                          <a:cs typeface="Arial" charset="0"/>
                        </a:rPr>
                        <a:t>5.00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523875" algn="dec"/>
                        </a:tabLst>
                      </a:pPr>
                      <a:r>
                        <a:rPr kumimoji="0" lang="en-US" sz="1600" b="1" i="0" u="none" strike="noStrike" cap="none" normalizeH="0" baseline="0">
                          <a:ln>
                            <a:noFill/>
                          </a:ln>
                          <a:solidFill>
                            <a:schemeClr val="tx1"/>
                          </a:solidFill>
                          <a:effectLst/>
                          <a:latin typeface="Arial" charset="0"/>
                          <a:ea typeface="Times New Roman" charset="0"/>
                          <a:cs typeface="Arial" charset="0"/>
                        </a:rPr>
                        <a:t>15.00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0">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228600" algn="dec"/>
                        </a:tabLst>
                      </a:pPr>
                      <a:r>
                        <a:rPr kumimoji="0" lang="en-US" sz="1600" b="1" i="0" u="none" strike="noStrike" cap="none" normalizeH="0" baseline="0">
                          <a:ln>
                            <a:noFill/>
                          </a:ln>
                          <a:solidFill>
                            <a:schemeClr val="tx1"/>
                          </a:solidFill>
                          <a:effectLst/>
                          <a:latin typeface="Arial" charset="0"/>
                          <a:ea typeface="Times New Roman" charset="0"/>
                          <a:cs typeface="Arial" charset="0"/>
                        </a:rPr>
                        <a:t>2</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192088" algn="dec"/>
                        </a:tabLst>
                      </a:pPr>
                      <a:r>
                        <a:rPr kumimoji="0" lang="en-US" sz="1600" b="1" i="0" u="none" strike="noStrike" cap="none" normalizeH="0" baseline="0">
                          <a:ln>
                            <a:noFill/>
                          </a:ln>
                          <a:solidFill>
                            <a:schemeClr val="tx1"/>
                          </a:solidFill>
                          <a:effectLst/>
                          <a:latin typeface="Arial" charset="0"/>
                          <a:ea typeface="Times New Roman" charset="0"/>
                          <a:cs typeface="Arial" charset="0"/>
                        </a:rPr>
                        <a:t>4.00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523875" algn="dec"/>
                        </a:tabLst>
                      </a:pPr>
                      <a:r>
                        <a:rPr kumimoji="0" lang="en-US" sz="1600" b="1" i="0" u="none" strike="noStrike" cap="none" normalizeH="0" baseline="0">
                          <a:ln>
                            <a:noFill/>
                          </a:ln>
                          <a:solidFill>
                            <a:schemeClr val="tx1"/>
                          </a:solidFill>
                          <a:effectLst/>
                          <a:latin typeface="Arial" charset="0"/>
                          <a:ea typeface="Times New Roman" charset="0"/>
                          <a:cs typeface="Arial" charset="0"/>
                        </a:rPr>
                        <a:t>8.00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0">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228600" algn="dec"/>
                        </a:tabLst>
                      </a:pPr>
                      <a:r>
                        <a:rPr kumimoji="0" lang="en-US" sz="1600" b="1" i="1" u="none" strike="noStrike" cap="none" normalizeH="0" baseline="0" dirty="0">
                          <a:ln>
                            <a:noFill/>
                          </a:ln>
                          <a:solidFill>
                            <a:schemeClr val="tx1"/>
                          </a:solidFill>
                          <a:effectLst/>
                          <a:latin typeface="Arial" charset="0"/>
                          <a:ea typeface="Times New Roman" charset="0"/>
                          <a:cs typeface="Arial" charset="0"/>
                        </a:rPr>
                        <a:t>5</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C000"/>
                    </a:solid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tab pos="192088" algn="dec"/>
                        </a:tabLst>
                      </a:pPr>
                      <a:r>
                        <a:rPr kumimoji="0" lang="en-US" sz="1600" b="1" i="1" u="none" strike="noStrike" cap="none" normalizeH="0" baseline="0" dirty="0">
                          <a:ln>
                            <a:noFill/>
                          </a:ln>
                          <a:solidFill>
                            <a:schemeClr val="tx1"/>
                          </a:solidFill>
                          <a:effectLst/>
                          <a:latin typeface="Arial" charset="0"/>
                          <a:ea typeface="Times New Roman" charset="0"/>
                          <a:cs typeface="Arial" charset="0"/>
                        </a:rPr>
                        <a:t>9.00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C000"/>
                    </a:solid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1" u="none" strike="noStrike" cap="none" normalizeH="0" baseline="0" dirty="0">
                          <a:ln>
                            <a:noFill/>
                          </a:ln>
                          <a:solidFill>
                            <a:schemeClr val="tx1"/>
                          </a:solidFill>
                          <a:effectLst/>
                          <a:latin typeface="Arial" charset="0"/>
                          <a:ea typeface="Times New Roman" charset="0"/>
                          <a:cs typeface="Arial" charset="0"/>
                        </a:rPr>
                        <a:t>45.00 or 23.00</a:t>
                      </a: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solidFill>
                      <a:srgbClr val="FFC000"/>
                    </a:solidFill>
                  </a:tcPr>
                </a:tc>
                <a:extLst>
                  <a:ext uri="{0D108BD9-81ED-4DB2-BD59-A6C34878D82A}">
                    <a16:rowId xmlns:a16="http://schemas.microsoft.com/office/drawing/2014/main" val="10003"/>
                  </a:ext>
                </a:extLst>
              </a:tr>
            </a:tbl>
          </a:graphicData>
        </a:graphic>
      </p:graphicFrame>
      <p:sp>
        <p:nvSpPr>
          <p:cNvPr id="26" name="TextBox 25"/>
          <p:cNvSpPr txBox="1"/>
          <p:nvPr/>
        </p:nvSpPr>
        <p:spPr>
          <a:xfrm>
            <a:off x="1143000" y="2590800"/>
            <a:ext cx="1005596" cy="400110"/>
          </a:xfrm>
          <a:prstGeom prst="rect">
            <a:avLst/>
          </a:prstGeom>
          <a:solidFill>
            <a:srgbClr val="FFC000"/>
          </a:solidFill>
        </p:spPr>
        <p:txBody>
          <a:bodyPr wrap="none" rtlCol="0">
            <a:spAutoFit/>
          </a:bodyPr>
          <a:lstStyle/>
          <a:p>
            <a:r>
              <a:rPr lang="en-US" i="1" dirty="0"/>
              <a:t>Totals:</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0802" name="Rectangle 2"/>
          <p:cNvSpPr>
            <a:spLocks noGrp="1" noChangeArrowheads="1"/>
          </p:cNvSpPr>
          <p:nvPr>
            <p:ph type="title"/>
          </p:nvPr>
        </p:nvSpPr>
        <p:spPr/>
        <p:txBody>
          <a:bodyPr/>
          <a:lstStyle/>
          <a:p>
            <a:pPr defTabSz="914400"/>
            <a:r>
              <a:rPr lang="en-US" dirty="0"/>
              <a:t>Snowflake Design</a:t>
            </a:r>
          </a:p>
        </p:txBody>
      </p:sp>
      <p:grpSp>
        <p:nvGrpSpPr>
          <p:cNvPr id="1100818" name="Group 18"/>
          <p:cNvGrpSpPr>
            <a:grpSpLocks/>
          </p:cNvGrpSpPr>
          <p:nvPr/>
        </p:nvGrpSpPr>
        <p:grpSpPr bwMode="auto">
          <a:xfrm>
            <a:off x="304800" y="1066800"/>
            <a:ext cx="7618413" cy="5502275"/>
            <a:chOff x="817" y="288"/>
            <a:chExt cx="4799" cy="3466"/>
          </a:xfrm>
        </p:grpSpPr>
        <p:sp>
          <p:nvSpPr>
            <p:cNvPr id="1100803" name="Rectangle 3"/>
            <p:cNvSpPr>
              <a:spLocks noChangeArrowheads="1"/>
            </p:cNvSpPr>
            <p:nvPr/>
          </p:nvSpPr>
          <p:spPr bwMode="auto">
            <a:xfrm>
              <a:off x="1488" y="2688"/>
              <a:ext cx="912" cy="960"/>
            </a:xfrm>
            <a:prstGeom prst="rect">
              <a:avLst/>
            </a:prstGeom>
            <a:noFill/>
            <a:ln w="12700">
              <a:solidFill>
                <a:schemeClr val="tx1"/>
              </a:solidFill>
              <a:miter lim="800000"/>
              <a:headEnd type="none" w="sm" len="sm"/>
              <a:tailEnd type="none" w="sm" len="sm"/>
            </a:ln>
            <a:effectLst/>
          </p:spPr>
          <p:txBody>
            <a:bodyPr wrap="none"/>
            <a:lstStyle/>
            <a:p>
              <a:pPr algn="l"/>
              <a:r>
                <a:rPr lang="en-US" sz="1800" b="0"/>
                <a:t>SaleID</a:t>
              </a:r>
            </a:p>
            <a:p>
              <a:pPr algn="l"/>
              <a:r>
                <a:rPr lang="en-US" sz="1800" b="0"/>
                <a:t>ItemID</a:t>
              </a:r>
            </a:p>
            <a:p>
              <a:pPr algn="l"/>
              <a:r>
                <a:rPr lang="en-US" sz="1800" b="0"/>
                <a:t>Quantity</a:t>
              </a:r>
            </a:p>
            <a:p>
              <a:pPr algn="l"/>
              <a:r>
                <a:rPr lang="en-US" sz="1800" b="0"/>
                <a:t>SalePrice</a:t>
              </a:r>
            </a:p>
            <a:p>
              <a:pPr algn="l"/>
              <a:r>
                <a:rPr lang="en-US" sz="1800" b="0"/>
                <a:t>Amount</a:t>
              </a:r>
            </a:p>
          </p:txBody>
        </p:sp>
        <p:sp>
          <p:nvSpPr>
            <p:cNvPr id="1100804" name="Rectangle 4"/>
            <p:cNvSpPr>
              <a:spLocks noChangeArrowheads="1"/>
            </p:cNvSpPr>
            <p:nvPr/>
          </p:nvSpPr>
          <p:spPr bwMode="auto">
            <a:xfrm>
              <a:off x="1488" y="2448"/>
              <a:ext cx="912" cy="240"/>
            </a:xfrm>
            <a:prstGeom prst="rect">
              <a:avLst/>
            </a:prstGeom>
            <a:solidFill>
              <a:srgbClr val="FFFF00"/>
            </a:solidFill>
            <a:ln w="12700">
              <a:solidFill>
                <a:schemeClr val="tx1"/>
              </a:solidFill>
              <a:miter lim="800000"/>
              <a:headEnd type="none" w="sm" len="sm"/>
              <a:tailEnd type="none" w="sm" len="sm"/>
            </a:ln>
            <a:effectLst/>
          </p:spPr>
          <p:txBody>
            <a:bodyPr wrap="none" anchor="ctr"/>
            <a:lstStyle/>
            <a:p>
              <a:r>
                <a:rPr lang="en-US" sz="1800" b="0"/>
                <a:t>OLAPItems</a:t>
              </a:r>
            </a:p>
          </p:txBody>
        </p:sp>
        <p:sp>
          <p:nvSpPr>
            <p:cNvPr id="1100805" name="Rectangle 5"/>
            <p:cNvSpPr>
              <a:spLocks noChangeArrowheads="1"/>
            </p:cNvSpPr>
            <p:nvPr/>
          </p:nvSpPr>
          <p:spPr bwMode="auto">
            <a:xfrm>
              <a:off x="912" y="1104"/>
              <a:ext cx="1152" cy="960"/>
            </a:xfrm>
            <a:prstGeom prst="rect">
              <a:avLst/>
            </a:prstGeom>
            <a:noFill/>
            <a:ln w="12700">
              <a:solidFill>
                <a:schemeClr val="tx1"/>
              </a:solidFill>
              <a:miter lim="800000"/>
              <a:headEnd type="none" w="sm" len="sm"/>
              <a:tailEnd type="none" w="sm" len="sm"/>
            </a:ln>
            <a:effectLst/>
          </p:spPr>
          <p:txBody>
            <a:bodyPr wrap="none"/>
            <a:lstStyle/>
            <a:p>
              <a:pPr algn="l"/>
              <a:r>
                <a:rPr lang="en-US" sz="1800" b="0"/>
                <a:t>ItemID</a:t>
              </a:r>
            </a:p>
            <a:p>
              <a:pPr algn="l"/>
              <a:r>
                <a:rPr lang="en-US" sz="1800" b="0"/>
                <a:t>Description</a:t>
              </a:r>
            </a:p>
            <a:p>
              <a:pPr algn="l"/>
              <a:r>
                <a:rPr lang="en-US" sz="1800" b="0"/>
                <a:t>QuantityOnHand</a:t>
              </a:r>
            </a:p>
            <a:p>
              <a:pPr algn="l"/>
              <a:r>
                <a:rPr lang="en-US" sz="1800" b="0"/>
                <a:t>ListPrice</a:t>
              </a:r>
            </a:p>
            <a:p>
              <a:pPr algn="l"/>
              <a:r>
                <a:rPr lang="en-US" sz="1800" b="0"/>
                <a:t>Category</a:t>
              </a:r>
            </a:p>
          </p:txBody>
        </p:sp>
        <p:sp>
          <p:nvSpPr>
            <p:cNvPr id="1100806" name="Rectangle 6"/>
            <p:cNvSpPr>
              <a:spLocks noChangeArrowheads="1"/>
            </p:cNvSpPr>
            <p:nvPr/>
          </p:nvSpPr>
          <p:spPr bwMode="auto">
            <a:xfrm>
              <a:off x="912" y="864"/>
              <a:ext cx="1152" cy="24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800" b="0"/>
                <a:t>Merchandise</a:t>
              </a:r>
            </a:p>
          </p:txBody>
        </p:sp>
        <p:sp>
          <p:nvSpPr>
            <p:cNvPr id="1100807" name="Rectangle 7"/>
            <p:cNvSpPr>
              <a:spLocks noChangeArrowheads="1"/>
            </p:cNvSpPr>
            <p:nvPr/>
          </p:nvSpPr>
          <p:spPr bwMode="auto">
            <a:xfrm>
              <a:off x="2832" y="1152"/>
              <a:ext cx="960" cy="960"/>
            </a:xfrm>
            <a:prstGeom prst="rect">
              <a:avLst/>
            </a:prstGeom>
            <a:noFill/>
            <a:ln w="12700">
              <a:solidFill>
                <a:schemeClr val="tx1"/>
              </a:solidFill>
              <a:miter lim="800000"/>
              <a:headEnd type="none" w="sm" len="sm"/>
              <a:tailEnd type="none" w="sm" len="sm"/>
            </a:ln>
            <a:effectLst/>
          </p:spPr>
          <p:txBody>
            <a:bodyPr wrap="none"/>
            <a:lstStyle/>
            <a:p>
              <a:pPr algn="l"/>
              <a:r>
                <a:rPr lang="en-US" sz="1800" b="0"/>
                <a:t>SaleID</a:t>
              </a:r>
            </a:p>
            <a:p>
              <a:pPr algn="l"/>
              <a:r>
                <a:rPr lang="en-US" sz="1800" b="0"/>
                <a:t>SaleDate</a:t>
              </a:r>
            </a:p>
            <a:p>
              <a:pPr algn="l"/>
              <a:r>
                <a:rPr lang="en-US" sz="1800" b="0"/>
                <a:t>EmployeeID</a:t>
              </a:r>
            </a:p>
            <a:p>
              <a:pPr algn="l"/>
              <a:r>
                <a:rPr lang="en-US" sz="1800" b="0"/>
                <a:t>CustomerID</a:t>
              </a:r>
            </a:p>
            <a:p>
              <a:pPr algn="l"/>
              <a:r>
                <a:rPr lang="en-US" sz="1800" b="0"/>
                <a:t>SalesTax</a:t>
              </a:r>
            </a:p>
          </p:txBody>
        </p:sp>
        <p:sp>
          <p:nvSpPr>
            <p:cNvPr id="1100808" name="Rectangle 8"/>
            <p:cNvSpPr>
              <a:spLocks noChangeArrowheads="1"/>
            </p:cNvSpPr>
            <p:nvPr/>
          </p:nvSpPr>
          <p:spPr bwMode="auto">
            <a:xfrm>
              <a:off x="2832" y="912"/>
              <a:ext cx="960" cy="24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800" b="0"/>
                <a:t>Sale</a:t>
              </a:r>
            </a:p>
          </p:txBody>
        </p:sp>
        <p:sp>
          <p:nvSpPr>
            <p:cNvPr id="1100809" name="Rectangle 9"/>
            <p:cNvSpPr>
              <a:spLocks noChangeArrowheads="1"/>
            </p:cNvSpPr>
            <p:nvPr/>
          </p:nvSpPr>
          <p:spPr bwMode="auto">
            <a:xfrm>
              <a:off x="4080" y="1920"/>
              <a:ext cx="912" cy="1296"/>
            </a:xfrm>
            <a:prstGeom prst="rect">
              <a:avLst/>
            </a:prstGeom>
            <a:noFill/>
            <a:ln w="12700">
              <a:solidFill>
                <a:schemeClr val="tx1"/>
              </a:solidFill>
              <a:miter lim="800000"/>
              <a:headEnd type="none" w="sm" len="sm"/>
              <a:tailEnd type="none" w="sm" len="sm"/>
            </a:ln>
            <a:effectLst/>
          </p:spPr>
          <p:txBody>
            <a:bodyPr wrap="none"/>
            <a:lstStyle/>
            <a:p>
              <a:pPr algn="l"/>
              <a:r>
                <a:rPr lang="en-US" sz="1800" b="0"/>
                <a:t>CustomerID</a:t>
              </a:r>
            </a:p>
            <a:p>
              <a:pPr algn="l"/>
              <a:r>
                <a:rPr lang="en-US" sz="1800" b="0"/>
                <a:t>Phone</a:t>
              </a:r>
            </a:p>
            <a:p>
              <a:pPr algn="l"/>
              <a:r>
                <a:rPr lang="en-US" sz="1800" b="0"/>
                <a:t>FirstName</a:t>
              </a:r>
            </a:p>
            <a:p>
              <a:pPr algn="l"/>
              <a:r>
                <a:rPr lang="en-US" sz="1800" b="0"/>
                <a:t>LastName</a:t>
              </a:r>
            </a:p>
            <a:p>
              <a:pPr algn="l"/>
              <a:r>
                <a:rPr lang="en-US" sz="1800" b="0"/>
                <a:t>Address</a:t>
              </a:r>
            </a:p>
            <a:p>
              <a:pPr algn="l"/>
              <a:r>
                <a:rPr lang="en-US" sz="1800" b="0"/>
                <a:t>ZipCode</a:t>
              </a:r>
            </a:p>
            <a:p>
              <a:pPr algn="l"/>
              <a:r>
                <a:rPr lang="en-US" sz="1800" b="0"/>
                <a:t>CityID</a:t>
              </a:r>
            </a:p>
          </p:txBody>
        </p:sp>
        <p:sp>
          <p:nvSpPr>
            <p:cNvPr id="1100810" name="Rectangle 10"/>
            <p:cNvSpPr>
              <a:spLocks noChangeArrowheads="1"/>
            </p:cNvSpPr>
            <p:nvPr/>
          </p:nvSpPr>
          <p:spPr bwMode="auto">
            <a:xfrm>
              <a:off x="4080" y="1680"/>
              <a:ext cx="912" cy="24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800" b="0"/>
                <a:t>Customer</a:t>
              </a:r>
            </a:p>
          </p:txBody>
        </p:sp>
        <p:sp>
          <p:nvSpPr>
            <p:cNvPr id="1100811" name="Rectangle 11"/>
            <p:cNvSpPr>
              <a:spLocks noChangeArrowheads="1"/>
            </p:cNvSpPr>
            <p:nvPr/>
          </p:nvSpPr>
          <p:spPr bwMode="auto">
            <a:xfrm>
              <a:off x="4656" y="528"/>
              <a:ext cx="720" cy="816"/>
            </a:xfrm>
            <a:prstGeom prst="rect">
              <a:avLst/>
            </a:prstGeom>
            <a:noFill/>
            <a:ln w="12700">
              <a:solidFill>
                <a:schemeClr val="tx1"/>
              </a:solidFill>
              <a:miter lim="800000"/>
              <a:headEnd type="none" w="sm" len="sm"/>
              <a:tailEnd type="none" w="sm" len="sm"/>
            </a:ln>
            <a:effectLst/>
          </p:spPr>
          <p:txBody>
            <a:bodyPr wrap="none"/>
            <a:lstStyle/>
            <a:p>
              <a:pPr algn="l"/>
              <a:r>
                <a:rPr lang="en-US" sz="1800" b="0"/>
                <a:t>CityID</a:t>
              </a:r>
            </a:p>
            <a:p>
              <a:pPr algn="l"/>
              <a:r>
                <a:rPr lang="en-US" sz="1800" b="0"/>
                <a:t>ZipCode</a:t>
              </a:r>
            </a:p>
            <a:p>
              <a:pPr algn="l"/>
              <a:r>
                <a:rPr lang="en-US" sz="1800" b="0"/>
                <a:t>City</a:t>
              </a:r>
            </a:p>
            <a:p>
              <a:pPr algn="l"/>
              <a:r>
                <a:rPr lang="en-US" sz="1800" b="0"/>
                <a:t>State</a:t>
              </a:r>
            </a:p>
          </p:txBody>
        </p:sp>
        <p:sp>
          <p:nvSpPr>
            <p:cNvPr id="1100812" name="Rectangle 12"/>
            <p:cNvSpPr>
              <a:spLocks noChangeArrowheads="1"/>
            </p:cNvSpPr>
            <p:nvPr/>
          </p:nvSpPr>
          <p:spPr bwMode="auto">
            <a:xfrm>
              <a:off x="4656" y="288"/>
              <a:ext cx="720" cy="24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sz="1800" b="0"/>
                <a:t>City</a:t>
              </a:r>
            </a:p>
          </p:txBody>
        </p:sp>
        <p:sp>
          <p:nvSpPr>
            <p:cNvPr id="1100813" name="Freeform 13"/>
            <p:cNvSpPr>
              <a:spLocks/>
            </p:cNvSpPr>
            <p:nvPr/>
          </p:nvSpPr>
          <p:spPr bwMode="auto">
            <a:xfrm>
              <a:off x="817" y="1200"/>
              <a:ext cx="671" cy="1776"/>
            </a:xfrm>
            <a:custGeom>
              <a:avLst/>
              <a:gdLst/>
              <a:ahLst/>
              <a:cxnLst>
                <a:cxn ang="0">
                  <a:pos x="95" y="0"/>
                </a:cxn>
                <a:cxn ang="0">
                  <a:pos x="0" y="6"/>
                </a:cxn>
                <a:cxn ang="0">
                  <a:pos x="0" y="1774"/>
                </a:cxn>
                <a:cxn ang="0">
                  <a:pos x="671" y="1776"/>
                </a:cxn>
              </a:cxnLst>
              <a:rect l="0" t="0" r="r" b="b"/>
              <a:pathLst>
                <a:path w="671" h="1776">
                  <a:moveTo>
                    <a:pt x="95" y="0"/>
                  </a:moveTo>
                  <a:lnTo>
                    <a:pt x="0" y="6"/>
                  </a:lnTo>
                  <a:lnTo>
                    <a:pt x="0" y="1774"/>
                  </a:lnTo>
                  <a:lnTo>
                    <a:pt x="671" y="1776"/>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00814" name="Freeform 14"/>
            <p:cNvSpPr>
              <a:spLocks/>
            </p:cNvSpPr>
            <p:nvPr/>
          </p:nvSpPr>
          <p:spPr bwMode="auto">
            <a:xfrm>
              <a:off x="2400" y="1200"/>
              <a:ext cx="432" cy="1584"/>
            </a:xfrm>
            <a:custGeom>
              <a:avLst/>
              <a:gdLst/>
              <a:ahLst/>
              <a:cxnLst>
                <a:cxn ang="0">
                  <a:pos x="0" y="1584"/>
                </a:cxn>
                <a:cxn ang="0">
                  <a:pos x="192" y="1584"/>
                </a:cxn>
                <a:cxn ang="0">
                  <a:pos x="192" y="0"/>
                </a:cxn>
                <a:cxn ang="0">
                  <a:pos x="432" y="0"/>
                </a:cxn>
              </a:cxnLst>
              <a:rect l="0" t="0" r="r" b="b"/>
              <a:pathLst>
                <a:path w="432" h="1584">
                  <a:moveTo>
                    <a:pt x="0" y="1584"/>
                  </a:moveTo>
                  <a:lnTo>
                    <a:pt x="192" y="1584"/>
                  </a:lnTo>
                  <a:lnTo>
                    <a:pt x="192" y="0"/>
                  </a:lnTo>
                  <a:lnTo>
                    <a:pt x="432" y="0"/>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00815" name="Freeform 15"/>
            <p:cNvSpPr>
              <a:spLocks/>
            </p:cNvSpPr>
            <p:nvPr/>
          </p:nvSpPr>
          <p:spPr bwMode="auto">
            <a:xfrm>
              <a:off x="3792" y="1776"/>
              <a:ext cx="288" cy="288"/>
            </a:xfrm>
            <a:custGeom>
              <a:avLst/>
              <a:gdLst/>
              <a:ahLst/>
              <a:cxnLst>
                <a:cxn ang="0">
                  <a:pos x="0" y="0"/>
                </a:cxn>
                <a:cxn ang="0">
                  <a:pos x="144" y="0"/>
                </a:cxn>
                <a:cxn ang="0">
                  <a:pos x="144" y="288"/>
                </a:cxn>
                <a:cxn ang="0">
                  <a:pos x="288" y="288"/>
                </a:cxn>
              </a:cxnLst>
              <a:rect l="0" t="0" r="r" b="b"/>
              <a:pathLst>
                <a:path w="288" h="288">
                  <a:moveTo>
                    <a:pt x="0" y="0"/>
                  </a:moveTo>
                  <a:lnTo>
                    <a:pt x="144" y="0"/>
                  </a:lnTo>
                  <a:lnTo>
                    <a:pt x="144" y="288"/>
                  </a:lnTo>
                  <a:lnTo>
                    <a:pt x="288" y="288"/>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00816" name="Freeform 16"/>
            <p:cNvSpPr>
              <a:spLocks/>
            </p:cNvSpPr>
            <p:nvPr/>
          </p:nvSpPr>
          <p:spPr bwMode="auto">
            <a:xfrm>
              <a:off x="4992" y="624"/>
              <a:ext cx="624" cy="2448"/>
            </a:xfrm>
            <a:custGeom>
              <a:avLst/>
              <a:gdLst/>
              <a:ahLst/>
              <a:cxnLst>
                <a:cxn ang="0">
                  <a:pos x="0" y="2448"/>
                </a:cxn>
                <a:cxn ang="0">
                  <a:pos x="624" y="2448"/>
                </a:cxn>
                <a:cxn ang="0">
                  <a:pos x="624" y="0"/>
                </a:cxn>
                <a:cxn ang="0">
                  <a:pos x="384" y="0"/>
                </a:cxn>
              </a:cxnLst>
              <a:rect l="0" t="0" r="r" b="b"/>
              <a:pathLst>
                <a:path w="624" h="2448">
                  <a:moveTo>
                    <a:pt x="0" y="2448"/>
                  </a:moveTo>
                  <a:lnTo>
                    <a:pt x="624" y="2448"/>
                  </a:lnTo>
                  <a:lnTo>
                    <a:pt x="624" y="0"/>
                  </a:lnTo>
                  <a:lnTo>
                    <a:pt x="384" y="0"/>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00817" name="Text Box 17"/>
            <p:cNvSpPr txBox="1">
              <a:spLocks noChangeArrowheads="1"/>
            </p:cNvSpPr>
            <p:nvPr/>
          </p:nvSpPr>
          <p:spPr bwMode="auto">
            <a:xfrm>
              <a:off x="2832" y="3312"/>
              <a:ext cx="2304" cy="442"/>
            </a:xfrm>
            <a:prstGeom prst="rect">
              <a:avLst/>
            </a:prstGeom>
            <a:noFill/>
            <a:ln w="12700">
              <a:noFill/>
              <a:miter lim="800000"/>
              <a:headEnd type="none" w="sm" len="sm"/>
              <a:tailEnd type="none" w="sm" len="sm"/>
            </a:ln>
            <a:effectLst/>
          </p:spPr>
          <p:txBody>
            <a:bodyPr>
              <a:spAutoFit/>
            </a:bodyPr>
            <a:lstStyle/>
            <a:p>
              <a:pPr algn="l">
                <a:spcBef>
                  <a:spcPct val="50000"/>
                </a:spcBef>
              </a:pPr>
              <a:r>
                <a:rPr lang="en-US" b="0" i="1">
                  <a:solidFill>
                    <a:srgbClr val="339933"/>
                  </a:solidFill>
                </a:rPr>
                <a:t>Dimension tables can join to other dimension tables.</a:t>
              </a:r>
            </a:p>
          </p:txBody>
        </p:sp>
      </p:gr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2850" name="Rectangle 2"/>
          <p:cNvSpPr>
            <a:spLocks noGrp="1" noChangeArrowheads="1"/>
          </p:cNvSpPr>
          <p:nvPr>
            <p:ph type="title"/>
          </p:nvPr>
        </p:nvSpPr>
        <p:spPr/>
        <p:txBody>
          <a:bodyPr/>
          <a:lstStyle/>
          <a:p>
            <a:pPr defTabSz="914400"/>
            <a:r>
              <a:rPr lang="en-US"/>
              <a:t>Star Design</a:t>
            </a:r>
          </a:p>
        </p:txBody>
      </p:sp>
      <p:sp>
        <p:nvSpPr>
          <p:cNvPr id="1102851" name="Rectangle 3"/>
          <p:cNvSpPr>
            <a:spLocks noChangeArrowheads="1"/>
          </p:cNvSpPr>
          <p:nvPr/>
        </p:nvSpPr>
        <p:spPr bwMode="auto">
          <a:xfrm>
            <a:off x="3733800" y="2819400"/>
            <a:ext cx="3124200" cy="1143000"/>
          </a:xfrm>
          <a:prstGeom prst="rect">
            <a:avLst/>
          </a:prstGeom>
          <a:noFill/>
          <a:ln w="28575">
            <a:solidFill>
              <a:schemeClr val="tx1"/>
            </a:solidFill>
            <a:miter lim="800000"/>
            <a:headEnd/>
            <a:tailEnd/>
          </a:ln>
          <a:effectLst/>
        </p:spPr>
        <p:txBody>
          <a:bodyPr wrap="none" anchor="ctr"/>
          <a:lstStyle/>
          <a:p>
            <a:pPr eaLnBrk="1" hangingPunct="1"/>
            <a:r>
              <a:rPr lang="en-US" sz="1800" b="0"/>
              <a:t>Sales</a:t>
            </a:r>
          </a:p>
          <a:p>
            <a:pPr eaLnBrk="1" hangingPunct="1"/>
            <a:r>
              <a:rPr lang="en-US" sz="1800" b="0"/>
              <a:t>Quantity</a:t>
            </a:r>
          </a:p>
          <a:p>
            <a:pPr eaLnBrk="1" hangingPunct="1"/>
            <a:r>
              <a:rPr lang="en-US" sz="1800" b="0"/>
              <a:t>Amount=SalePrice*Quantity</a:t>
            </a:r>
          </a:p>
        </p:txBody>
      </p:sp>
      <p:sp>
        <p:nvSpPr>
          <p:cNvPr id="1102852" name="Text Box 4"/>
          <p:cNvSpPr txBox="1">
            <a:spLocks noChangeArrowheads="1"/>
          </p:cNvSpPr>
          <p:nvPr/>
        </p:nvSpPr>
        <p:spPr bwMode="auto">
          <a:xfrm>
            <a:off x="4175125" y="2398713"/>
            <a:ext cx="1314450" cy="366712"/>
          </a:xfrm>
          <a:prstGeom prst="rect">
            <a:avLst/>
          </a:prstGeom>
          <a:noFill/>
          <a:ln w="9525">
            <a:noFill/>
            <a:miter lim="800000"/>
            <a:headEnd/>
            <a:tailEnd/>
          </a:ln>
          <a:effectLst/>
        </p:spPr>
        <p:txBody>
          <a:bodyPr wrap="none">
            <a:spAutoFit/>
          </a:bodyPr>
          <a:lstStyle/>
          <a:p>
            <a:pPr algn="l" eaLnBrk="1" hangingPunct="1"/>
            <a:r>
              <a:rPr lang="en-US" sz="1800" i="1"/>
              <a:t>Fact Table</a:t>
            </a:r>
          </a:p>
        </p:txBody>
      </p:sp>
      <p:sp>
        <p:nvSpPr>
          <p:cNvPr id="1102853" name="Rectangle 5"/>
          <p:cNvSpPr>
            <a:spLocks noChangeArrowheads="1"/>
          </p:cNvSpPr>
          <p:nvPr/>
        </p:nvSpPr>
        <p:spPr bwMode="auto">
          <a:xfrm>
            <a:off x="1905000" y="1828800"/>
            <a:ext cx="1216025" cy="612775"/>
          </a:xfrm>
          <a:prstGeom prst="rect">
            <a:avLst/>
          </a:prstGeom>
          <a:noFill/>
          <a:ln w="9525">
            <a:solidFill>
              <a:schemeClr val="tx1"/>
            </a:solidFill>
            <a:miter lim="800000"/>
            <a:headEnd/>
            <a:tailEnd/>
          </a:ln>
          <a:effectLst/>
        </p:spPr>
        <p:txBody>
          <a:bodyPr wrap="none" anchor="ctr"/>
          <a:lstStyle/>
          <a:p>
            <a:pPr eaLnBrk="1" hangingPunct="1"/>
            <a:r>
              <a:rPr lang="en-US" sz="1800" b="0"/>
              <a:t>Products</a:t>
            </a:r>
          </a:p>
        </p:txBody>
      </p:sp>
      <p:sp>
        <p:nvSpPr>
          <p:cNvPr id="1102854" name="Rectangle 6"/>
          <p:cNvSpPr>
            <a:spLocks noChangeArrowheads="1"/>
          </p:cNvSpPr>
          <p:nvPr/>
        </p:nvSpPr>
        <p:spPr bwMode="auto">
          <a:xfrm>
            <a:off x="1828800" y="4343400"/>
            <a:ext cx="1216025" cy="612775"/>
          </a:xfrm>
          <a:prstGeom prst="rect">
            <a:avLst/>
          </a:prstGeom>
          <a:noFill/>
          <a:ln w="9525">
            <a:solidFill>
              <a:schemeClr val="tx1"/>
            </a:solidFill>
            <a:miter lim="800000"/>
            <a:headEnd/>
            <a:tailEnd/>
          </a:ln>
          <a:effectLst/>
        </p:spPr>
        <p:txBody>
          <a:bodyPr wrap="none" anchor="ctr"/>
          <a:lstStyle/>
          <a:p>
            <a:pPr eaLnBrk="1" hangingPunct="1"/>
            <a:r>
              <a:rPr lang="en-US" sz="1800" b="0"/>
              <a:t>Customer</a:t>
            </a:r>
          </a:p>
          <a:p>
            <a:pPr eaLnBrk="1" hangingPunct="1"/>
            <a:r>
              <a:rPr lang="en-US" sz="1800" b="0"/>
              <a:t>Location</a:t>
            </a:r>
          </a:p>
        </p:txBody>
      </p:sp>
      <p:sp>
        <p:nvSpPr>
          <p:cNvPr id="1102855" name="Rectangle 7"/>
          <p:cNvSpPr>
            <a:spLocks noChangeArrowheads="1"/>
          </p:cNvSpPr>
          <p:nvPr/>
        </p:nvSpPr>
        <p:spPr bwMode="auto">
          <a:xfrm>
            <a:off x="7162800" y="1828800"/>
            <a:ext cx="1216025" cy="612775"/>
          </a:xfrm>
          <a:prstGeom prst="rect">
            <a:avLst/>
          </a:prstGeom>
          <a:noFill/>
          <a:ln w="9525">
            <a:solidFill>
              <a:schemeClr val="tx1"/>
            </a:solidFill>
            <a:miter lim="800000"/>
            <a:headEnd/>
            <a:tailEnd/>
          </a:ln>
          <a:effectLst/>
        </p:spPr>
        <p:txBody>
          <a:bodyPr wrap="none" anchor="ctr"/>
          <a:lstStyle/>
          <a:p>
            <a:pPr eaLnBrk="1" hangingPunct="1"/>
            <a:r>
              <a:rPr lang="en-US" sz="1800" b="0"/>
              <a:t>Sales Date</a:t>
            </a:r>
          </a:p>
        </p:txBody>
      </p:sp>
      <p:sp>
        <p:nvSpPr>
          <p:cNvPr id="1102856" name="Line 8"/>
          <p:cNvSpPr>
            <a:spLocks noChangeShapeType="1"/>
          </p:cNvSpPr>
          <p:nvPr/>
        </p:nvSpPr>
        <p:spPr bwMode="auto">
          <a:xfrm>
            <a:off x="3124200" y="2438400"/>
            <a:ext cx="609600" cy="381000"/>
          </a:xfrm>
          <a:prstGeom prst="line">
            <a:avLst/>
          </a:prstGeom>
          <a:noFill/>
          <a:ln w="9525">
            <a:solidFill>
              <a:schemeClr val="tx1"/>
            </a:solidFill>
            <a:round/>
            <a:headEnd/>
            <a:tailEnd/>
          </a:ln>
          <a:effectLst/>
        </p:spPr>
        <p:txBody>
          <a:bodyPr wrap="none" anchor="ctr"/>
          <a:lstStyle/>
          <a:p>
            <a:endParaRPr lang="en-US"/>
          </a:p>
        </p:txBody>
      </p:sp>
      <p:sp>
        <p:nvSpPr>
          <p:cNvPr id="1102857" name="Line 9"/>
          <p:cNvSpPr>
            <a:spLocks noChangeShapeType="1"/>
          </p:cNvSpPr>
          <p:nvPr/>
        </p:nvSpPr>
        <p:spPr bwMode="auto">
          <a:xfrm flipH="1">
            <a:off x="6858000" y="2438400"/>
            <a:ext cx="304800" cy="381000"/>
          </a:xfrm>
          <a:prstGeom prst="line">
            <a:avLst/>
          </a:prstGeom>
          <a:noFill/>
          <a:ln w="9525">
            <a:solidFill>
              <a:schemeClr val="tx1"/>
            </a:solidFill>
            <a:round/>
            <a:headEnd/>
            <a:tailEnd/>
          </a:ln>
          <a:effectLst/>
        </p:spPr>
        <p:txBody>
          <a:bodyPr wrap="none" anchor="ctr"/>
          <a:lstStyle/>
          <a:p>
            <a:endParaRPr lang="en-US"/>
          </a:p>
        </p:txBody>
      </p:sp>
      <p:sp>
        <p:nvSpPr>
          <p:cNvPr id="1102858" name="Line 10"/>
          <p:cNvSpPr>
            <a:spLocks noChangeShapeType="1"/>
          </p:cNvSpPr>
          <p:nvPr/>
        </p:nvSpPr>
        <p:spPr bwMode="auto">
          <a:xfrm flipV="1">
            <a:off x="3048000" y="3962400"/>
            <a:ext cx="685800" cy="381000"/>
          </a:xfrm>
          <a:prstGeom prst="line">
            <a:avLst/>
          </a:prstGeom>
          <a:noFill/>
          <a:ln w="9525">
            <a:solidFill>
              <a:schemeClr val="tx1"/>
            </a:solidFill>
            <a:round/>
            <a:headEnd/>
            <a:tailEnd/>
          </a:ln>
          <a:effectLst/>
        </p:spPr>
        <p:txBody>
          <a:bodyPr wrap="none" anchor="ctr"/>
          <a:lstStyle/>
          <a:p>
            <a:endParaRPr lang="en-US"/>
          </a:p>
        </p:txBody>
      </p:sp>
      <p:sp>
        <p:nvSpPr>
          <p:cNvPr id="1102859" name="Text Box 11"/>
          <p:cNvSpPr txBox="1">
            <a:spLocks noChangeArrowheads="1"/>
          </p:cNvSpPr>
          <p:nvPr/>
        </p:nvSpPr>
        <p:spPr bwMode="auto">
          <a:xfrm>
            <a:off x="2041525" y="1255713"/>
            <a:ext cx="2139950" cy="366712"/>
          </a:xfrm>
          <a:prstGeom prst="rect">
            <a:avLst/>
          </a:prstGeom>
          <a:noFill/>
          <a:ln w="9525">
            <a:noFill/>
            <a:miter lim="800000"/>
            <a:headEnd/>
            <a:tailEnd/>
          </a:ln>
          <a:effectLst/>
        </p:spPr>
        <p:txBody>
          <a:bodyPr wrap="none">
            <a:spAutoFit/>
          </a:bodyPr>
          <a:lstStyle/>
          <a:p>
            <a:pPr algn="l" eaLnBrk="1" hangingPunct="1"/>
            <a:r>
              <a:rPr lang="en-US" sz="1800" i="1"/>
              <a:t>Dimension Tables</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4898" name="Rectangle 2"/>
          <p:cNvSpPr>
            <a:spLocks noGrp="1" noChangeArrowheads="1"/>
          </p:cNvSpPr>
          <p:nvPr>
            <p:ph type="title"/>
          </p:nvPr>
        </p:nvSpPr>
        <p:spPr/>
        <p:txBody>
          <a:bodyPr/>
          <a:lstStyle/>
          <a:p>
            <a:pPr defTabSz="914400"/>
            <a:r>
              <a:rPr lang="en-US"/>
              <a:t>OLAP Data Browsing</a:t>
            </a:r>
          </a:p>
        </p:txBody>
      </p:sp>
      <p:pic>
        <p:nvPicPr>
          <p:cNvPr id="1104899" name="Picture 3"/>
          <p:cNvPicPr>
            <a:picLocks noChangeAspect="1" noChangeArrowheads="1"/>
          </p:cNvPicPr>
          <p:nvPr/>
        </p:nvPicPr>
        <p:blipFill>
          <a:blip r:embed="rId3"/>
          <a:srcRect/>
          <a:stretch>
            <a:fillRect/>
          </a:stretch>
        </p:blipFill>
        <p:spPr bwMode="auto">
          <a:xfrm>
            <a:off x="990600" y="1066800"/>
            <a:ext cx="7058025" cy="5467350"/>
          </a:xfrm>
          <a:prstGeom prst="rect">
            <a:avLst/>
          </a:prstGeom>
          <a:noFill/>
          <a:ln w="3175">
            <a:noFill/>
            <a:miter lim="800000"/>
            <a:headEnd/>
            <a:tailEnd/>
          </a:ln>
          <a:effectLst/>
        </p:spPr>
      </p:pic>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6946" name="Rectangle 2"/>
          <p:cNvSpPr>
            <a:spLocks noGrp="1" noChangeArrowheads="1"/>
          </p:cNvSpPr>
          <p:nvPr>
            <p:ph type="title"/>
          </p:nvPr>
        </p:nvSpPr>
        <p:spPr/>
        <p:txBody>
          <a:bodyPr/>
          <a:lstStyle/>
          <a:p>
            <a:pPr defTabSz="914400"/>
            <a:r>
              <a:rPr lang="en-US"/>
              <a:t>OLAB Cube Browser: SQL Server</a:t>
            </a:r>
          </a:p>
        </p:txBody>
      </p:sp>
      <p:pic>
        <p:nvPicPr>
          <p:cNvPr id="1106947" name="Picture 3"/>
          <p:cNvPicPr>
            <a:picLocks noChangeAspect="1" noChangeArrowheads="1"/>
          </p:cNvPicPr>
          <p:nvPr/>
        </p:nvPicPr>
        <p:blipFill>
          <a:blip r:embed="rId3"/>
          <a:srcRect/>
          <a:stretch>
            <a:fillRect/>
          </a:stretch>
        </p:blipFill>
        <p:spPr bwMode="auto">
          <a:xfrm>
            <a:off x="990600" y="1371600"/>
            <a:ext cx="6996113" cy="5229225"/>
          </a:xfrm>
          <a:prstGeom prst="rect">
            <a:avLst/>
          </a:prstGeom>
          <a:noFill/>
          <a:ln w="12700">
            <a:noFill/>
            <a:miter lim="800000"/>
            <a:headEnd type="none" w="sm" len="sm"/>
            <a:tailEnd type="none" w="sm" len="sm"/>
          </a:ln>
          <a:effectLst/>
        </p:spPr>
      </p:pic>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8994" name="Rectangle 2"/>
          <p:cNvSpPr>
            <a:spLocks noGrp="1" noChangeArrowheads="1"/>
          </p:cNvSpPr>
          <p:nvPr>
            <p:ph type="title"/>
          </p:nvPr>
        </p:nvSpPr>
        <p:spPr/>
        <p:txBody>
          <a:bodyPr/>
          <a:lstStyle/>
          <a:p>
            <a:pPr defTabSz="914400"/>
            <a:r>
              <a:rPr lang="en-US"/>
              <a:t>Microsoft PivotTable</a:t>
            </a:r>
          </a:p>
        </p:txBody>
      </p:sp>
      <p:pic>
        <p:nvPicPr>
          <p:cNvPr id="1108995" name="Picture 3"/>
          <p:cNvPicPr>
            <a:picLocks noChangeAspect="1" noChangeArrowheads="1"/>
          </p:cNvPicPr>
          <p:nvPr/>
        </p:nvPicPr>
        <p:blipFill>
          <a:blip r:embed="rId3"/>
          <a:srcRect/>
          <a:stretch>
            <a:fillRect/>
          </a:stretch>
        </p:blipFill>
        <p:spPr bwMode="auto">
          <a:xfrm>
            <a:off x="685800" y="1447800"/>
            <a:ext cx="7791450" cy="4700588"/>
          </a:xfrm>
          <a:prstGeom prst="rect">
            <a:avLst/>
          </a:prstGeom>
          <a:noFill/>
          <a:ln w="12700">
            <a:noFill/>
            <a:miter lim="800000"/>
            <a:headEnd type="none" w="sm" len="sm"/>
            <a:tailEnd type="none" w="sm" len="sm"/>
          </a:ln>
          <a:effectLst/>
        </p:spPr>
      </p:pic>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62244" name="Picture 4"/>
          <p:cNvPicPr>
            <a:picLocks noChangeAspect="1" noChangeArrowheads="1"/>
          </p:cNvPicPr>
          <p:nvPr/>
        </p:nvPicPr>
        <p:blipFill>
          <a:blip r:embed="rId3"/>
          <a:srcRect l="26872" t="7161" r="2075"/>
          <a:stretch>
            <a:fillRect/>
          </a:stretch>
        </p:blipFill>
        <p:spPr bwMode="auto">
          <a:xfrm>
            <a:off x="0" y="0"/>
            <a:ext cx="9144000" cy="6934200"/>
          </a:xfrm>
          <a:prstGeom prst="rect">
            <a:avLst/>
          </a:prstGeom>
          <a:noFill/>
          <a:ln w="12700" algn="ctr">
            <a:noFill/>
            <a:miter lim="800000"/>
            <a:headEnd/>
            <a:tailEnd/>
          </a:ln>
          <a:effectLst/>
        </p:spPr>
      </p:pic>
      <p:sp>
        <p:nvSpPr>
          <p:cNvPr id="1162242" name="Rectangle 2"/>
          <p:cNvSpPr>
            <a:spLocks noGrp="1" noChangeArrowheads="1"/>
          </p:cNvSpPr>
          <p:nvPr>
            <p:ph type="title"/>
          </p:nvPr>
        </p:nvSpPr>
        <p:spPr>
          <a:xfrm>
            <a:off x="2667000" y="228600"/>
            <a:ext cx="6248400" cy="1143000"/>
          </a:xfrm>
        </p:spPr>
        <p:txBody>
          <a:bodyPr/>
          <a:lstStyle/>
          <a:p>
            <a:r>
              <a:rPr lang="en-US"/>
              <a:t>MS-Excel Pivot Table</a:t>
            </a:r>
          </a:p>
        </p:txBody>
      </p:sp>
      <p:sp>
        <p:nvSpPr>
          <p:cNvPr id="1162245" name="Text Box 5"/>
          <p:cNvSpPr txBox="1">
            <a:spLocks noChangeArrowheads="1"/>
          </p:cNvSpPr>
          <p:nvPr/>
        </p:nvSpPr>
        <p:spPr bwMode="auto">
          <a:xfrm>
            <a:off x="3505200" y="1676400"/>
            <a:ext cx="1989138" cy="396875"/>
          </a:xfrm>
          <a:prstGeom prst="rect">
            <a:avLst/>
          </a:prstGeom>
          <a:noFill/>
          <a:ln w="12700" algn="ctr">
            <a:noFill/>
            <a:miter lim="800000"/>
            <a:headEnd/>
            <a:tailEnd/>
          </a:ln>
          <a:effectLst/>
        </p:spPr>
        <p:txBody>
          <a:bodyPr wrap="none">
            <a:spAutoFit/>
          </a:bodyPr>
          <a:lstStyle/>
          <a:p>
            <a:r>
              <a:rPr lang="en-US"/>
              <a:t>HELP file entry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7794" name="Rectangle 2"/>
          <p:cNvSpPr>
            <a:spLocks noGrp="1" noChangeArrowheads="1"/>
          </p:cNvSpPr>
          <p:nvPr>
            <p:ph type="title"/>
          </p:nvPr>
        </p:nvSpPr>
        <p:spPr/>
        <p:txBody>
          <a:bodyPr/>
          <a:lstStyle/>
          <a:p>
            <a:pPr defTabSz="914400"/>
            <a:r>
              <a:rPr lang="en-US"/>
              <a:t>Objectives</a:t>
            </a:r>
          </a:p>
        </p:txBody>
      </p:sp>
      <p:sp>
        <p:nvSpPr>
          <p:cNvPr id="1057795" name="Rectangle 3"/>
          <p:cNvSpPr>
            <a:spLocks noGrp="1" noChangeArrowheads="1"/>
          </p:cNvSpPr>
          <p:nvPr>
            <p:ph type="body" idx="1"/>
          </p:nvPr>
        </p:nvSpPr>
        <p:spPr/>
        <p:txBody>
          <a:bodyPr/>
          <a:lstStyle/>
          <a:p>
            <a:pPr marL="342900" indent="-342900"/>
            <a:r>
              <a:rPr lang="en-US"/>
              <a:t>What is the difference between transaction processing and analysis?  </a:t>
            </a:r>
          </a:p>
          <a:p>
            <a:pPr marL="342900" indent="-342900"/>
            <a:r>
              <a:rPr lang="en-US"/>
              <a:t>How do indexes improve performance for retrievals and joins?</a:t>
            </a:r>
          </a:p>
          <a:p>
            <a:pPr marL="342900" indent="-342900"/>
            <a:r>
              <a:rPr lang="en-US"/>
              <a:t>Is there another way to make query processing more efficient?</a:t>
            </a:r>
          </a:p>
          <a:p>
            <a:pPr marL="342900" indent="-342900"/>
            <a:r>
              <a:rPr lang="en-US"/>
              <a:t>How is OLAP different from queries?</a:t>
            </a:r>
          </a:p>
          <a:p>
            <a:pPr marL="342900" indent="-342900"/>
            <a:r>
              <a:rPr lang="en-US"/>
              <a:t>How are OLAP databases designed?</a:t>
            </a:r>
          </a:p>
          <a:p>
            <a:pPr marL="342900" indent="-342900"/>
            <a:r>
              <a:rPr lang="en-US"/>
              <a:t>What tools are used to examine OLAP data?</a:t>
            </a:r>
          </a:p>
          <a:p>
            <a:pPr marL="342900" indent="-342900"/>
            <a:r>
              <a:rPr lang="en-US"/>
              <a:t>What tools exist to search for patterns and correlations in the data?</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1042" name="Rectangle 2"/>
          <p:cNvSpPr>
            <a:spLocks noGrp="1" noChangeArrowheads="1"/>
          </p:cNvSpPr>
          <p:nvPr>
            <p:ph type="title"/>
          </p:nvPr>
        </p:nvSpPr>
        <p:spPr/>
        <p:txBody>
          <a:bodyPr/>
          <a:lstStyle/>
          <a:p>
            <a:pPr defTabSz="914400"/>
            <a:r>
              <a:rPr lang="en-US"/>
              <a:t>Microsoft PivotChart</a:t>
            </a:r>
          </a:p>
        </p:txBody>
      </p:sp>
      <p:pic>
        <p:nvPicPr>
          <p:cNvPr id="1111043" name="Picture 3"/>
          <p:cNvPicPr>
            <a:picLocks noChangeAspect="1" noChangeArrowheads="1"/>
          </p:cNvPicPr>
          <p:nvPr/>
        </p:nvPicPr>
        <p:blipFill>
          <a:blip r:embed="rId3"/>
          <a:srcRect/>
          <a:stretch>
            <a:fillRect/>
          </a:stretch>
        </p:blipFill>
        <p:spPr bwMode="auto">
          <a:xfrm>
            <a:off x="1066800" y="1371600"/>
            <a:ext cx="6934200" cy="4995863"/>
          </a:xfrm>
          <a:prstGeom prst="rect">
            <a:avLst/>
          </a:prstGeom>
          <a:noFill/>
          <a:ln w="12700">
            <a:noFill/>
            <a:miter lim="800000"/>
            <a:headEnd type="none" w="sm" len="sm"/>
            <a:tailEnd type="none" w="sm" len="sm"/>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5378" name="Rectangle 2"/>
          <p:cNvSpPr>
            <a:spLocks noGrp="1" noChangeArrowheads="1"/>
          </p:cNvSpPr>
          <p:nvPr>
            <p:ph type="title"/>
          </p:nvPr>
        </p:nvSpPr>
        <p:spPr/>
        <p:txBody>
          <a:bodyPr/>
          <a:lstStyle/>
          <a:p>
            <a:pPr defTabSz="914400"/>
            <a:r>
              <a:rPr lang="en-US"/>
              <a:t>SQL OLAP Analytical Functions</a:t>
            </a:r>
          </a:p>
        </p:txBody>
      </p:sp>
      <p:sp>
        <p:nvSpPr>
          <p:cNvPr id="1125379" name="Text Box 3"/>
          <p:cNvSpPr txBox="1">
            <a:spLocks noChangeArrowheads="1"/>
          </p:cNvSpPr>
          <p:nvPr/>
        </p:nvSpPr>
        <p:spPr bwMode="auto">
          <a:xfrm>
            <a:off x="914400" y="1600200"/>
            <a:ext cx="7315200" cy="4362450"/>
          </a:xfrm>
          <a:prstGeom prst="rect">
            <a:avLst/>
          </a:prstGeom>
          <a:noFill/>
          <a:ln w="12700">
            <a:noFill/>
            <a:miter lim="800000"/>
            <a:headEnd type="none" w="sm" len="sm"/>
            <a:tailEnd type="none" w="sm" len="sm"/>
          </a:ln>
          <a:effectLst/>
        </p:spPr>
        <p:txBody>
          <a:bodyPr>
            <a:spAutoFit/>
          </a:bodyPr>
          <a:lstStyle/>
          <a:p>
            <a:pPr algn="l">
              <a:tabLst>
                <a:tab pos="2297113" algn="l"/>
              </a:tabLst>
            </a:pPr>
            <a:r>
              <a:rPr lang="en-US" sz="2800" b="0"/>
              <a:t>VAR_POP		variance</a:t>
            </a:r>
          </a:p>
          <a:p>
            <a:pPr algn="l">
              <a:tabLst>
                <a:tab pos="2297113" algn="l"/>
              </a:tabLst>
            </a:pPr>
            <a:r>
              <a:rPr lang="en-US" sz="2800" b="0"/>
              <a:t>VAR_SAMP</a:t>
            </a:r>
          </a:p>
          <a:p>
            <a:pPr algn="l">
              <a:tabLst>
                <a:tab pos="2297113" algn="l"/>
              </a:tabLst>
            </a:pPr>
            <a:r>
              <a:rPr lang="en-US" sz="2800" b="0"/>
              <a:t>STDDEV_POP	standard deviation</a:t>
            </a:r>
          </a:p>
          <a:p>
            <a:pPr algn="l">
              <a:tabLst>
                <a:tab pos="2297113" algn="l"/>
              </a:tabLst>
            </a:pPr>
            <a:r>
              <a:rPr lang="en-US" sz="2800" b="0"/>
              <a:t>STDEV_SAMP</a:t>
            </a:r>
          </a:p>
          <a:p>
            <a:pPr algn="l">
              <a:tabLst>
                <a:tab pos="2297113" algn="l"/>
              </a:tabLst>
            </a:pPr>
            <a:r>
              <a:rPr lang="en-US" sz="2800" b="0"/>
              <a:t>COVAR_POP		covariance</a:t>
            </a:r>
          </a:p>
          <a:p>
            <a:pPr algn="l">
              <a:tabLst>
                <a:tab pos="2297113" algn="l"/>
              </a:tabLst>
            </a:pPr>
            <a:r>
              <a:rPr lang="en-US" sz="2800" b="0"/>
              <a:t>COVAR_SAMP</a:t>
            </a:r>
          </a:p>
          <a:p>
            <a:pPr algn="l">
              <a:tabLst>
                <a:tab pos="2297113" algn="l"/>
              </a:tabLst>
            </a:pPr>
            <a:r>
              <a:rPr lang="en-US" sz="2800" b="0"/>
              <a:t>CORR		correlation</a:t>
            </a:r>
          </a:p>
          <a:p>
            <a:pPr algn="l">
              <a:tabLst>
                <a:tab pos="2297113" algn="l"/>
              </a:tabLst>
            </a:pPr>
            <a:r>
              <a:rPr lang="en-US" sz="2800" b="0"/>
              <a:t>REGR_R2		regression r-square</a:t>
            </a:r>
          </a:p>
          <a:p>
            <a:pPr algn="l">
              <a:tabLst>
                <a:tab pos="2297113" algn="l"/>
              </a:tabLst>
            </a:pPr>
            <a:r>
              <a:rPr lang="en-US" sz="2800" b="0"/>
              <a:t>REGR_SLOPE	regression data (many)</a:t>
            </a:r>
          </a:p>
          <a:p>
            <a:pPr algn="l">
              <a:tabLst>
                <a:tab pos="2297113" algn="l"/>
              </a:tabLst>
            </a:pPr>
            <a:r>
              <a:rPr lang="en-US" sz="2800" b="0"/>
              <a:t>REGR_INTERCEPT</a:t>
            </a: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9734" name="Text Box 22"/>
          <p:cNvSpPr txBox="1">
            <a:spLocks noChangeArrowheads="1"/>
          </p:cNvSpPr>
          <p:nvPr/>
        </p:nvSpPr>
        <p:spPr bwMode="auto">
          <a:xfrm>
            <a:off x="1447800" y="5257800"/>
            <a:ext cx="3505200" cy="366713"/>
          </a:xfrm>
          <a:prstGeom prst="rect">
            <a:avLst/>
          </a:prstGeom>
          <a:solidFill>
            <a:srgbClr val="FFC000"/>
          </a:solidFill>
          <a:ln w="12700">
            <a:noFill/>
            <a:miter lim="800000"/>
            <a:headEnd type="none" w="sm" len="sm"/>
            <a:tailEnd type="none" w="sm" len="sm"/>
          </a:ln>
          <a:effectLst/>
        </p:spPr>
        <p:txBody>
          <a:bodyPr>
            <a:spAutoFit/>
          </a:bodyPr>
          <a:lstStyle/>
          <a:p>
            <a:pPr algn="l">
              <a:spcBef>
                <a:spcPct val="50000"/>
              </a:spcBef>
            </a:pPr>
            <a:r>
              <a:rPr lang="en-US" sz="1800" b="0" dirty="0"/>
              <a:t>Look for unknown relationships</a:t>
            </a:r>
          </a:p>
        </p:txBody>
      </p:sp>
      <p:sp>
        <p:nvSpPr>
          <p:cNvPr id="1139733" name="Text Box 21"/>
          <p:cNvSpPr txBox="1">
            <a:spLocks noChangeArrowheads="1"/>
          </p:cNvSpPr>
          <p:nvPr/>
        </p:nvSpPr>
        <p:spPr bwMode="auto">
          <a:xfrm>
            <a:off x="1447800" y="4419600"/>
            <a:ext cx="3505200" cy="366713"/>
          </a:xfrm>
          <a:prstGeom prst="rect">
            <a:avLst/>
          </a:prstGeom>
          <a:solidFill>
            <a:srgbClr val="FFC000"/>
          </a:solidFill>
          <a:ln w="12700">
            <a:noFill/>
            <a:miter lim="800000"/>
            <a:headEnd type="none" w="sm" len="sm"/>
            <a:tailEnd type="none" w="sm" len="sm"/>
          </a:ln>
          <a:effectLst/>
        </p:spPr>
        <p:txBody>
          <a:bodyPr>
            <a:spAutoFit/>
          </a:bodyPr>
          <a:lstStyle/>
          <a:p>
            <a:pPr algn="l">
              <a:spcBef>
                <a:spcPct val="50000"/>
              </a:spcBef>
            </a:pPr>
            <a:r>
              <a:rPr lang="en-US" sz="1800" b="0" dirty="0"/>
              <a:t>Aggregate, compare, drill down</a:t>
            </a:r>
          </a:p>
        </p:txBody>
      </p:sp>
      <p:sp>
        <p:nvSpPr>
          <p:cNvPr id="1139732" name="Text Box 20"/>
          <p:cNvSpPr txBox="1">
            <a:spLocks noChangeArrowheads="1"/>
          </p:cNvSpPr>
          <p:nvPr/>
        </p:nvSpPr>
        <p:spPr bwMode="auto">
          <a:xfrm>
            <a:off x="1447800" y="3657600"/>
            <a:ext cx="3505200" cy="366713"/>
          </a:xfrm>
          <a:prstGeom prst="rect">
            <a:avLst/>
          </a:prstGeom>
          <a:solidFill>
            <a:srgbClr val="FFC000"/>
          </a:solidFill>
          <a:ln w="12700">
            <a:noFill/>
            <a:miter lim="800000"/>
            <a:headEnd type="none" w="sm" len="sm"/>
            <a:tailEnd type="none" w="sm" len="sm"/>
          </a:ln>
          <a:effectLst/>
        </p:spPr>
        <p:txBody>
          <a:bodyPr>
            <a:spAutoFit/>
          </a:bodyPr>
          <a:lstStyle/>
          <a:p>
            <a:pPr algn="l">
              <a:spcBef>
                <a:spcPct val="50000"/>
              </a:spcBef>
            </a:pPr>
            <a:r>
              <a:rPr lang="en-US" sz="1800" b="0" dirty="0"/>
              <a:t>Specific ad hoc questions</a:t>
            </a:r>
          </a:p>
        </p:txBody>
      </p:sp>
      <p:sp>
        <p:nvSpPr>
          <p:cNvPr id="1139731" name="Text Box 19"/>
          <p:cNvSpPr txBox="1">
            <a:spLocks noChangeArrowheads="1"/>
          </p:cNvSpPr>
          <p:nvPr/>
        </p:nvSpPr>
        <p:spPr bwMode="auto">
          <a:xfrm>
            <a:off x="1447800" y="2819400"/>
            <a:ext cx="3505200" cy="366713"/>
          </a:xfrm>
          <a:prstGeom prst="rect">
            <a:avLst/>
          </a:prstGeom>
          <a:solidFill>
            <a:srgbClr val="FFC000"/>
          </a:solidFill>
          <a:ln w="12700">
            <a:noFill/>
            <a:miter lim="800000"/>
            <a:headEnd type="none" w="sm" len="sm"/>
            <a:tailEnd type="none" w="sm" len="sm"/>
          </a:ln>
          <a:effectLst/>
        </p:spPr>
        <p:txBody>
          <a:bodyPr>
            <a:spAutoFit/>
          </a:bodyPr>
          <a:lstStyle/>
          <a:p>
            <a:pPr algn="l">
              <a:spcBef>
                <a:spcPct val="50000"/>
              </a:spcBef>
            </a:pPr>
            <a:r>
              <a:rPr lang="en-US" sz="1800" b="0"/>
              <a:t>Transactions and operations</a:t>
            </a:r>
          </a:p>
        </p:txBody>
      </p:sp>
      <p:sp>
        <p:nvSpPr>
          <p:cNvPr id="1139714" name="Rectangle 2"/>
          <p:cNvSpPr>
            <a:spLocks noGrp="1" noChangeArrowheads="1"/>
          </p:cNvSpPr>
          <p:nvPr>
            <p:ph type="title"/>
          </p:nvPr>
        </p:nvSpPr>
        <p:spPr/>
        <p:txBody>
          <a:bodyPr/>
          <a:lstStyle/>
          <a:p>
            <a:pPr defTabSz="914400"/>
            <a:r>
              <a:rPr lang="en-US"/>
              <a:t>Data Mining</a:t>
            </a:r>
          </a:p>
        </p:txBody>
      </p:sp>
      <p:sp>
        <p:nvSpPr>
          <p:cNvPr id="1139715" name="Rectangle 3"/>
          <p:cNvSpPr>
            <a:spLocks noGrp="1" noChangeArrowheads="1"/>
          </p:cNvSpPr>
          <p:nvPr>
            <p:ph type="body" idx="1"/>
          </p:nvPr>
        </p:nvSpPr>
        <p:spPr>
          <a:xfrm>
            <a:off x="990600" y="1676400"/>
            <a:ext cx="7162800" cy="1393825"/>
          </a:xfrm>
        </p:spPr>
        <p:txBody>
          <a:bodyPr/>
          <a:lstStyle/>
          <a:p>
            <a:pPr marL="342900" indent="-342900"/>
            <a:r>
              <a:rPr lang="en-US"/>
              <a:t>Goal: To discover unknown relationships in the data that can be used to make better decisions.</a:t>
            </a:r>
          </a:p>
        </p:txBody>
      </p:sp>
      <p:sp>
        <p:nvSpPr>
          <p:cNvPr id="1139716" name="Oval 4"/>
          <p:cNvSpPr>
            <a:spLocks noChangeArrowheads="1"/>
          </p:cNvSpPr>
          <p:nvPr/>
        </p:nvSpPr>
        <p:spPr bwMode="auto">
          <a:xfrm>
            <a:off x="7696200" y="4572000"/>
            <a:ext cx="533400" cy="1524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39717" name="Oval 5"/>
          <p:cNvSpPr>
            <a:spLocks noChangeArrowheads="1"/>
          </p:cNvSpPr>
          <p:nvPr/>
        </p:nvSpPr>
        <p:spPr bwMode="auto">
          <a:xfrm>
            <a:off x="7696200" y="4495800"/>
            <a:ext cx="533400" cy="1524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39718" name="Oval 6"/>
          <p:cNvSpPr>
            <a:spLocks noChangeArrowheads="1"/>
          </p:cNvSpPr>
          <p:nvPr/>
        </p:nvSpPr>
        <p:spPr bwMode="auto">
          <a:xfrm>
            <a:off x="7696200" y="4419600"/>
            <a:ext cx="533400" cy="1524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39719" name="Oval 7"/>
          <p:cNvSpPr>
            <a:spLocks noChangeArrowheads="1"/>
          </p:cNvSpPr>
          <p:nvPr/>
        </p:nvSpPr>
        <p:spPr bwMode="auto">
          <a:xfrm>
            <a:off x="7696200" y="4343400"/>
            <a:ext cx="533400" cy="1524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39720" name="Oval 8"/>
          <p:cNvSpPr>
            <a:spLocks noChangeArrowheads="1"/>
          </p:cNvSpPr>
          <p:nvPr/>
        </p:nvSpPr>
        <p:spPr bwMode="auto">
          <a:xfrm>
            <a:off x="7696200" y="4267200"/>
            <a:ext cx="533400" cy="1524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39721" name="Oval 9"/>
          <p:cNvSpPr>
            <a:spLocks noChangeArrowheads="1"/>
          </p:cNvSpPr>
          <p:nvPr/>
        </p:nvSpPr>
        <p:spPr bwMode="auto">
          <a:xfrm>
            <a:off x="7696200" y="4191000"/>
            <a:ext cx="533400" cy="152400"/>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39722" name="Text Box 10"/>
          <p:cNvSpPr txBox="1">
            <a:spLocks noChangeArrowheads="1"/>
          </p:cNvSpPr>
          <p:nvPr/>
        </p:nvSpPr>
        <p:spPr bwMode="auto">
          <a:xfrm>
            <a:off x="7315200" y="4876800"/>
            <a:ext cx="1398588" cy="396875"/>
          </a:xfrm>
          <a:prstGeom prst="rect">
            <a:avLst/>
          </a:prstGeom>
          <a:noFill/>
          <a:ln w="12700">
            <a:noFill/>
            <a:miter lim="800000"/>
            <a:headEnd type="none" w="sm" len="sm"/>
            <a:tailEnd type="none" w="sm" len="sm"/>
          </a:ln>
          <a:effectLst/>
        </p:spPr>
        <p:txBody>
          <a:bodyPr wrap="none">
            <a:spAutoFit/>
          </a:bodyPr>
          <a:lstStyle/>
          <a:p>
            <a:pPr algn="l"/>
            <a:r>
              <a:rPr lang="en-US" b="0"/>
              <a:t>Databases</a:t>
            </a:r>
          </a:p>
        </p:txBody>
      </p:sp>
      <p:sp>
        <p:nvSpPr>
          <p:cNvPr id="1139723" name="Rectangle 11"/>
          <p:cNvSpPr>
            <a:spLocks noChangeArrowheads="1"/>
          </p:cNvSpPr>
          <p:nvPr/>
        </p:nvSpPr>
        <p:spPr bwMode="auto">
          <a:xfrm>
            <a:off x="4876800" y="2819400"/>
            <a:ext cx="1447800" cy="5334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b="0"/>
              <a:t>Reports</a:t>
            </a:r>
          </a:p>
        </p:txBody>
      </p:sp>
      <p:sp>
        <p:nvSpPr>
          <p:cNvPr id="1139724" name="Rectangle 12"/>
          <p:cNvSpPr>
            <a:spLocks noChangeArrowheads="1"/>
          </p:cNvSpPr>
          <p:nvPr/>
        </p:nvSpPr>
        <p:spPr bwMode="auto">
          <a:xfrm>
            <a:off x="4876800" y="3581400"/>
            <a:ext cx="1447800" cy="5334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b="0"/>
              <a:t>Queries</a:t>
            </a:r>
          </a:p>
        </p:txBody>
      </p:sp>
      <p:sp>
        <p:nvSpPr>
          <p:cNvPr id="1139725" name="Rectangle 13"/>
          <p:cNvSpPr>
            <a:spLocks noChangeArrowheads="1"/>
          </p:cNvSpPr>
          <p:nvPr/>
        </p:nvSpPr>
        <p:spPr bwMode="auto">
          <a:xfrm>
            <a:off x="4876800" y="4419600"/>
            <a:ext cx="1447800" cy="533400"/>
          </a:xfrm>
          <a:prstGeom prst="rect">
            <a:avLst/>
          </a:prstGeom>
          <a:solidFill>
            <a:schemeClr val="accent1"/>
          </a:solidFill>
          <a:ln w="12700">
            <a:solidFill>
              <a:schemeClr val="tx1"/>
            </a:solidFill>
            <a:miter lim="800000"/>
            <a:headEnd type="none" w="sm" len="sm"/>
            <a:tailEnd type="none" w="sm" len="sm"/>
          </a:ln>
          <a:effectLst/>
        </p:spPr>
        <p:txBody>
          <a:bodyPr wrap="none" anchor="ctr"/>
          <a:lstStyle/>
          <a:p>
            <a:r>
              <a:rPr lang="en-US" b="0"/>
              <a:t>OLAP</a:t>
            </a:r>
          </a:p>
        </p:txBody>
      </p:sp>
      <p:sp>
        <p:nvSpPr>
          <p:cNvPr id="1139726" name="Rectangle 14"/>
          <p:cNvSpPr>
            <a:spLocks noChangeArrowheads="1"/>
          </p:cNvSpPr>
          <p:nvPr/>
        </p:nvSpPr>
        <p:spPr bwMode="auto">
          <a:xfrm>
            <a:off x="4876800" y="5257800"/>
            <a:ext cx="1447800" cy="533400"/>
          </a:xfrm>
          <a:prstGeom prst="rect">
            <a:avLst/>
          </a:prstGeom>
          <a:solidFill>
            <a:srgbClr val="FFCCFF"/>
          </a:solidFill>
          <a:ln w="12700">
            <a:solidFill>
              <a:schemeClr val="tx1"/>
            </a:solidFill>
            <a:miter lim="800000"/>
            <a:headEnd type="none" w="sm" len="sm"/>
            <a:tailEnd type="none" w="sm" len="sm"/>
          </a:ln>
          <a:effectLst/>
        </p:spPr>
        <p:txBody>
          <a:bodyPr wrap="none" anchor="ctr"/>
          <a:lstStyle/>
          <a:p>
            <a:r>
              <a:rPr lang="en-US" b="0"/>
              <a:t>Data Mining</a:t>
            </a:r>
          </a:p>
        </p:txBody>
      </p:sp>
      <p:cxnSp>
        <p:nvCxnSpPr>
          <p:cNvPr id="1139727" name="AutoShape 15"/>
          <p:cNvCxnSpPr>
            <a:cxnSpLocks noChangeShapeType="1"/>
            <a:stCxn id="1139723" idx="3"/>
            <a:endCxn id="1139718" idx="3"/>
          </p:cNvCxnSpPr>
          <p:nvPr/>
        </p:nvCxnSpPr>
        <p:spPr bwMode="auto">
          <a:xfrm>
            <a:off x="6324600" y="3086100"/>
            <a:ext cx="1449388" cy="1463675"/>
          </a:xfrm>
          <a:prstGeom prst="straightConnector1">
            <a:avLst/>
          </a:prstGeom>
          <a:noFill/>
          <a:ln w="12700">
            <a:solidFill>
              <a:schemeClr val="tx1"/>
            </a:solidFill>
            <a:round/>
            <a:headEnd type="none" w="sm" len="sm"/>
            <a:tailEnd type="none" w="sm" len="sm"/>
          </a:ln>
          <a:effectLst/>
        </p:spPr>
      </p:cxnSp>
      <p:cxnSp>
        <p:nvCxnSpPr>
          <p:cNvPr id="1139728" name="AutoShape 16"/>
          <p:cNvCxnSpPr>
            <a:cxnSpLocks noChangeShapeType="1"/>
            <a:stCxn id="1139718" idx="3"/>
            <a:endCxn id="1139724" idx="3"/>
          </p:cNvCxnSpPr>
          <p:nvPr/>
        </p:nvCxnSpPr>
        <p:spPr bwMode="auto">
          <a:xfrm flipH="1" flipV="1">
            <a:off x="6324600" y="3848100"/>
            <a:ext cx="1449388" cy="701675"/>
          </a:xfrm>
          <a:prstGeom prst="straightConnector1">
            <a:avLst/>
          </a:prstGeom>
          <a:noFill/>
          <a:ln w="12700">
            <a:solidFill>
              <a:schemeClr val="tx1"/>
            </a:solidFill>
            <a:round/>
            <a:headEnd type="none" w="sm" len="sm"/>
            <a:tailEnd type="none" w="sm" len="sm"/>
          </a:ln>
          <a:effectLst/>
        </p:spPr>
      </p:cxnSp>
      <p:cxnSp>
        <p:nvCxnSpPr>
          <p:cNvPr id="1139729" name="AutoShape 17"/>
          <p:cNvCxnSpPr>
            <a:cxnSpLocks noChangeShapeType="1"/>
            <a:stCxn id="1139718" idx="3"/>
            <a:endCxn id="1139725" idx="3"/>
          </p:cNvCxnSpPr>
          <p:nvPr/>
        </p:nvCxnSpPr>
        <p:spPr bwMode="auto">
          <a:xfrm flipH="1">
            <a:off x="6324600" y="4549775"/>
            <a:ext cx="1449388" cy="136525"/>
          </a:xfrm>
          <a:prstGeom prst="straightConnector1">
            <a:avLst/>
          </a:prstGeom>
          <a:noFill/>
          <a:ln w="12700">
            <a:solidFill>
              <a:schemeClr val="tx1"/>
            </a:solidFill>
            <a:round/>
            <a:headEnd type="none" w="sm" len="sm"/>
            <a:tailEnd type="none" w="sm" len="sm"/>
          </a:ln>
          <a:effectLst/>
        </p:spPr>
      </p:cxnSp>
      <p:cxnSp>
        <p:nvCxnSpPr>
          <p:cNvPr id="1139730" name="AutoShape 18"/>
          <p:cNvCxnSpPr>
            <a:cxnSpLocks noChangeShapeType="1"/>
            <a:stCxn id="1139726" idx="3"/>
            <a:endCxn id="1139718" idx="3"/>
          </p:cNvCxnSpPr>
          <p:nvPr/>
        </p:nvCxnSpPr>
        <p:spPr bwMode="auto">
          <a:xfrm flipV="1">
            <a:off x="6324600" y="4549775"/>
            <a:ext cx="1449388" cy="974725"/>
          </a:xfrm>
          <a:prstGeom prst="straightConnector1">
            <a:avLst/>
          </a:prstGeom>
          <a:noFill/>
          <a:ln w="12700">
            <a:solidFill>
              <a:schemeClr val="tx1"/>
            </a:solidFill>
            <a:round/>
            <a:headEnd type="none" w="sm" len="sm"/>
            <a:tailEnd type="none" w="sm" len="sm"/>
          </a:ln>
          <a:effectLst/>
        </p:spPr>
      </p:cxn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1762" name="Rectangle 2"/>
          <p:cNvSpPr>
            <a:spLocks noGrp="1" noChangeArrowheads="1"/>
          </p:cNvSpPr>
          <p:nvPr>
            <p:ph type="title"/>
          </p:nvPr>
        </p:nvSpPr>
        <p:spPr/>
        <p:txBody>
          <a:bodyPr/>
          <a:lstStyle/>
          <a:p>
            <a:pPr defTabSz="914400"/>
            <a:r>
              <a:rPr lang="en-US"/>
              <a:t>Exploratory Analysis</a:t>
            </a:r>
          </a:p>
        </p:txBody>
      </p:sp>
      <p:sp>
        <p:nvSpPr>
          <p:cNvPr id="1141763" name="Rectangle 3"/>
          <p:cNvSpPr>
            <a:spLocks noGrp="1" noChangeArrowheads="1"/>
          </p:cNvSpPr>
          <p:nvPr>
            <p:ph type="body" idx="1"/>
          </p:nvPr>
        </p:nvSpPr>
        <p:spPr/>
        <p:txBody>
          <a:bodyPr/>
          <a:lstStyle/>
          <a:p>
            <a:pPr marL="342900" indent="-342900"/>
            <a:r>
              <a:rPr lang="en-US"/>
              <a:t>Data Mining usually works autonomously.</a:t>
            </a:r>
          </a:p>
          <a:p>
            <a:pPr marL="742950" lvl="1" indent="-285750"/>
            <a:r>
              <a:rPr lang="en-US"/>
              <a:t>Supervised/directed</a:t>
            </a:r>
          </a:p>
          <a:p>
            <a:pPr marL="742950" lvl="1" indent="-285750"/>
            <a:r>
              <a:rPr lang="en-US"/>
              <a:t>Unsupervised</a:t>
            </a:r>
          </a:p>
          <a:p>
            <a:pPr marL="742950" lvl="1" indent="-285750"/>
            <a:r>
              <a:rPr lang="en-US"/>
              <a:t>Often called a bottom-up approach that scans the data to find relationships</a:t>
            </a:r>
          </a:p>
          <a:p>
            <a:pPr marL="342900" indent="-342900"/>
            <a:r>
              <a:rPr lang="en-US"/>
              <a:t>Some statistical routines, but they are not sufficient</a:t>
            </a:r>
          </a:p>
          <a:p>
            <a:pPr marL="742950" lvl="1" indent="-285750"/>
            <a:r>
              <a:rPr lang="en-US"/>
              <a:t>Statistics relies on averages</a:t>
            </a:r>
          </a:p>
          <a:p>
            <a:pPr marL="742950" lvl="1" indent="-285750"/>
            <a:r>
              <a:rPr lang="en-US"/>
              <a:t>Sometimes the important data lies in more detailed pairs</a:t>
            </a:r>
          </a:p>
          <a:p>
            <a:pPr marL="742950" lvl="1" indent="-285750"/>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3810" name="Rectangle 2"/>
          <p:cNvSpPr>
            <a:spLocks noGrp="1" noChangeArrowheads="1"/>
          </p:cNvSpPr>
          <p:nvPr>
            <p:ph type="title"/>
          </p:nvPr>
        </p:nvSpPr>
        <p:spPr/>
        <p:txBody>
          <a:bodyPr/>
          <a:lstStyle/>
          <a:p>
            <a:pPr defTabSz="914400"/>
            <a:r>
              <a:rPr lang="en-US"/>
              <a:t>Common Techniques</a:t>
            </a:r>
          </a:p>
        </p:txBody>
      </p:sp>
      <p:sp>
        <p:nvSpPr>
          <p:cNvPr id="1143811" name="Rectangle 3"/>
          <p:cNvSpPr>
            <a:spLocks noGrp="1" noChangeArrowheads="1"/>
          </p:cNvSpPr>
          <p:nvPr>
            <p:ph type="body" idx="1"/>
          </p:nvPr>
        </p:nvSpPr>
        <p:spPr>
          <a:xfrm>
            <a:off x="990600" y="1066800"/>
            <a:ext cx="7162800" cy="5257800"/>
          </a:xfrm>
        </p:spPr>
        <p:txBody>
          <a:bodyPr/>
          <a:lstStyle/>
          <a:p>
            <a:pPr marL="342900" indent="-342900"/>
            <a:r>
              <a:rPr lang="en-US" dirty="0"/>
              <a:t>Classification/Prediction/Regression</a:t>
            </a:r>
          </a:p>
          <a:p>
            <a:pPr marL="342900" indent="-342900"/>
            <a:r>
              <a:rPr lang="en-US" dirty="0"/>
              <a:t>Association Rules/Market Basket Analysis</a:t>
            </a:r>
          </a:p>
          <a:p>
            <a:pPr marL="342900" indent="-342900"/>
            <a:r>
              <a:rPr lang="en-US" dirty="0"/>
              <a:t>Clustering</a:t>
            </a:r>
          </a:p>
          <a:p>
            <a:pPr marL="742950" lvl="1" indent="-285750"/>
            <a:r>
              <a:rPr lang="en-US" dirty="0"/>
              <a:t>Data points</a:t>
            </a:r>
          </a:p>
          <a:p>
            <a:pPr marL="742950" lvl="1" indent="-285750"/>
            <a:r>
              <a:rPr lang="en-US" dirty="0"/>
              <a:t>Hierarchies</a:t>
            </a:r>
          </a:p>
          <a:p>
            <a:pPr marL="342900" indent="-342900"/>
            <a:r>
              <a:rPr lang="en-US" dirty="0"/>
              <a:t>Neural Networks</a:t>
            </a:r>
          </a:p>
          <a:p>
            <a:pPr marL="342900" indent="-342900"/>
            <a:r>
              <a:rPr lang="en-US" dirty="0"/>
              <a:t>Deviation Detection</a:t>
            </a:r>
          </a:p>
          <a:p>
            <a:pPr marL="342900" indent="-342900"/>
            <a:r>
              <a:rPr lang="en-US" dirty="0"/>
              <a:t>Sequential Analysis</a:t>
            </a:r>
          </a:p>
          <a:p>
            <a:pPr marL="742950" lvl="1" indent="-285750"/>
            <a:r>
              <a:rPr lang="en-US" dirty="0"/>
              <a:t>Time series events</a:t>
            </a:r>
          </a:p>
          <a:p>
            <a:pPr marL="742950" lvl="1" indent="-285750"/>
            <a:r>
              <a:rPr lang="en-US" dirty="0"/>
              <a:t>Websites</a:t>
            </a:r>
          </a:p>
          <a:p>
            <a:pPr marL="342900" indent="-342900"/>
            <a:r>
              <a:rPr lang="en-US" dirty="0"/>
              <a:t>Textual Analysis</a:t>
            </a:r>
          </a:p>
          <a:p>
            <a:pPr marL="342900" indent="-342900"/>
            <a:r>
              <a:rPr lang="en-US" dirty="0"/>
              <a:t>Spatial/Geographic Analysis</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5858" name="Rectangle 2"/>
          <p:cNvSpPr>
            <a:spLocks noGrp="1" noChangeArrowheads="1"/>
          </p:cNvSpPr>
          <p:nvPr>
            <p:ph type="title"/>
          </p:nvPr>
        </p:nvSpPr>
        <p:spPr/>
        <p:txBody>
          <a:bodyPr/>
          <a:lstStyle/>
          <a:p>
            <a:pPr defTabSz="914400"/>
            <a:r>
              <a:rPr lang="en-US"/>
              <a:t>Classification Examples</a:t>
            </a:r>
          </a:p>
        </p:txBody>
      </p:sp>
      <p:sp>
        <p:nvSpPr>
          <p:cNvPr id="1145859" name="Rectangle 3"/>
          <p:cNvSpPr>
            <a:spLocks noGrp="1" noChangeArrowheads="1"/>
          </p:cNvSpPr>
          <p:nvPr>
            <p:ph type="body" idx="1"/>
          </p:nvPr>
        </p:nvSpPr>
        <p:spPr>
          <a:xfrm>
            <a:off x="990600" y="1143000"/>
            <a:ext cx="7162800" cy="5181600"/>
          </a:xfrm>
        </p:spPr>
        <p:txBody>
          <a:bodyPr/>
          <a:lstStyle/>
          <a:p>
            <a:pPr marL="342900" indent="-342900"/>
            <a:r>
              <a:rPr lang="en-US" dirty="0"/>
              <a:t>Examples</a:t>
            </a:r>
          </a:p>
          <a:p>
            <a:pPr marL="742950" lvl="1" indent="-285750"/>
            <a:r>
              <a:rPr lang="en-US" dirty="0"/>
              <a:t>Which borrowers/loans are most likely to be successful?</a:t>
            </a:r>
          </a:p>
          <a:p>
            <a:pPr marL="742950" lvl="1" indent="-285750"/>
            <a:r>
              <a:rPr lang="en-US" dirty="0"/>
              <a:t>Which customers are most likely to want a new item?</a:t>
            </a:r>
          </a:p>
          <a:p>
            <a:pPr marL="742950" lvl="1" indent="-285750"/>
            <a:r>
              <a:rPr lang="en-US" dirty="0"/>
              <a:t>Which companies are likely to file bankruptcy?</a:t>
            </a:r>
          </a:p>
          <a:p>
            <a:pPr marL="742950" lvl="1" indent="-285750"/>
            <a:r>
              <a:rPr lang="en-US" dirty="0"/>
              <a:t>Which workers are likely to quit in the next six months?</a:t>
            </a:r>
          </a:p>
          <a:p>
            <a:pPr marL="742950" lvl="1" indent="-285750"/>
            <a:r>
              <a:rPr lang="en-US" dirty="0"/>
              <a:t>Which startup companies are likely to succeed?</a:t>
            </a:r>
          </a:p>
          <a:p>
            <a:pPr marL="742950" lvl="1" indent="-285750"/>
            <a:r>
              <a:rPr lang="en-US" dirty="0"/>
              <a:t>Which tax returns are fraudulent?</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7906" name="Rectangle 2"/>
          <p:cNvSpPr>
            <a:spLocks noGrp="1" noChangeArrowheads="1"/>
          </p:cNvSpPr>
          <p:nvPr>
            <p:ph type="title"/>
          </p:nvPr>
        </p:nvSpPr>
        <p:spPr/>
        <p:txBody>
          <a:bodyPr/>
          <a:lstStyle/>
          <a:p>
            <a:pPr defTabSz="914400"/>
            <a:r>
              <a:rPr lang="en-US"/>
              <a:t>Classification Process</a:t>
            </a:r>
          </a:p>
        </p:txBody>
      </p:sp>
      <p:sp>
        <p:nvSpPr>
          <p:cNvPr id="1147907" name="Rectangle 3"/>
          <p:cNvSpPr>
            <a:spLocks noGrp="1" noChangeArrowheads="1"/>
          </p:cNvSpPr>
          <p:nvPr>
            <p:ph type="body" sz="half" idx="1"/>
          </p:nvPr>
        </p:nvSpPr>
        <p:spPr>
          <a:xfrm>
            <a:off x="1371600" y="1066800"/>
            <a:ext cx="7467600" cy="2819400"/>
          </a:xfrm>
        </p:spPr>
        <p:txBody>
          <a:bodyPr/>
          <a:lstStyle/>
          <a:p>
            <a:pPr marL="342900" indent="-342900"/>
            <a:r>
              <a:rPr lang="en-US" sz="2000"/>
              <a:t>Clearly identify the outcome/dependent variable.</a:t>
            </a:r>
          </a:p>
          <a:p>
            <a:pPr marL="342900" indent="-342900"/>
            <a:r>
              <a:rPr lang="en-US" sz="2000"/>
              <a:t>Identify potential variables that might affect the outcome.</a:t>
            </a:r>
          </a:p>
          <a:p>
            <a:pPr marL="742950" lvl="1" indent="-285750"/>
            <a:r>
              <a:rPr lang="en-US" sz="2000"/>
              <a:t>Supervised (modeler chooses)</a:t>
            </a:r>
          </a:p>
          <a:p>
            <a:pPr marL="742950" lvl="1" indent="-285750"/>
            <a:r>
              <a:rPr lang="en-US" sz="2000"/>
              <a:t>Unsupervised (system scans all/most)</a:t>
            </a:r>
          </a:p>
          <a:p>
            <a:pPr marL="342900" indent="-342900"/>
            <a:r>
              <a:rPr lang="en-US" sz="2000"/>
              <a:t>Use sample data to test and validate the model.</a:t>
            </a:r>
          </a:p>
          <a:p>
            <a:pPr marL="342900" indent="-342900"/>
            <a:r>
              <a:rPr lang="en-US" sz="2000"/>
              <a:t>System creates weights that link independent variables to outcome.</a:t>
            </a:r>
          </a:p>
        </p:txBody>
      </p:sp>
      <p:graphicFrame>
        <p:nvGraphicFramePr>
          <p:cNvPr id="1147945" name="Group 41"/>
          <p:cNvGraphicFramePr>
            <a:graphicFrameLocks noGrp="1"/>
          </p:cNvGraphicFramePr>
          <p:nvPr>
            <p:ph sz="half" idx="2"/>
          </p:nvPr>
        </p:nvGraphicFramePr>
        <p:xfrm>
          <a:off x="1600200" y="4343400"/>
          <a:ext cx="6524625" cy="1353312"/>
        </p:xfrm>
        <a:graphic>
          <a:graphicData uri="http://schemas.openxmlformats.org/drawingml/2006/table">
            <a:tbl>
              <a:tblPr/>
              <a:tblGrid>
                <a:gridCol w="1027113">
                  <a:extLst>
                    <a:ext uri="{9D8B030D-6E8A-4147-A177-3AD203B41FA5}">
                      <a16:colId xmlns:a16="http://schemas.microsoft.com/office/drawing/2014/main" val="20000"/>
                    </a:ext>
                  </a:extLst>
                </a:gridCol>
                <a:gridCol w="1057275">
                  <a:extLst>
                    <a:ext uri="{9D8B030D-6E8A-4147-A177-3AD203B41FA5}">
                      <a16:colId xmlns:a16="http://schemas.microsoft.com/office/drawing/2014/main" val="20001"/>
                    </a:ext>
                  </a:extLst>
                </a:gridCol>
                <a:gridCol w="1725612">
                  <a:extLst>
                    <a:ext uri="{9D8B030D-6E8A-4147-A177-3AD203B41FA5}">
                      <a16:colId xmlns:a16="http://schemas.microsoft.com/office/drawing/2014/main" val="20002"/>
                    </a:ext>
                  </a:extLst>
                </a:gridCol>
                <a:gridCol w="1562100">
                  <a:extLst>
                    <a:ext uri="{9D8B030D-6E8A-4147-A177-3AD203B41FA5}">
                      <a16:colId xmlns:a16="http://schemas.microsoft.com/office/drawing/2014/main" val="20003"/>
                    </a:ext>
                  </a:extLst>
                </a:gridCol>
                <a:gridCol w="1152525">
                  <a:extLst>
                    <a:ext uri="{9D8B030D-6E8A-4147-A177-3AD203B41FA5}">
                      <a16:colId xmlns:a16="http://schemas.microsoft.com/office/drawing/2014/main" val="20004"/>
                    </a:ext>
                  </a:extLst>
                </a:gridCol>
              </a:tblGrid>
              <a:tr h="3048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Income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Married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Credit History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Job Stability</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dirty="0">
                          <a:ln>
                            <a:noFill/>
                          </a:ln>
                          <a:solidFill>
                            <a:schemeClr val="tx1"/>
                          </a:solidFill>
                          <a:effectLst/>
                          <a:latin typeface="Arial" charset="0"/>
                        </a:rPr>
                        <a:t>Success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solidFill>
                      <a:srgbClr val="FFC000"/>
                    </a:solidFill>
                  </a:tcPr>
                </a:tc>
                <a:extLst>
                  <a:ext uri="{0D108BD9-81ED-4DB2-BD59-A6C34878D82A}">
                    <a16:rowId xmlns:a16="http://schemas.microsoft.com/office/drawing/2014/main" val="10000"/>
                  </a:ext>
                </a:extLst>
              </a:tr>
              <a:tr h="3048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50000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Yes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Good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Good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Yes</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3048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25000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Yes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Bad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Bad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No</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3048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75000</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No</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Good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Good</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chemeClr val="tx1"/>
                          </a:solidFill>
                          <a:effectLst/>
                          <a:latin typeface="Arial" charset="0"/>
                        </a:rPr>
                        <a:t>No</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bl>
          </a:graphicData>
        </a:graphic>
      </p:graphicFrame>
      <p:sp>
        <p:nvSpPr>
          <p:cNvPr id="1147940" name="Freeform 36"/>
          <p:cNvSpPr>
            <a:spLocks/>
          </p:cNvSpPr>
          <p:nvPr/>
        </p:nvSpPr>
        <p:spPr bwMode="auto">
          <a:xfrm>
            <a:off x="2297113" y="3448050"/>
            <a:ext cx="4789487" cy="931863"/>
          </a:xfrm>
          <a:custGeom>
            <a:avLst/>
            <a:gdLst/>
            <a:ahLst/>
            <a:cxnLst>
              <a:cxn ang="0">
                <a:pos x="0" y="587"/>
              </a:cxn>
              <a:cxn ang="0">
                <a:pos x="809" y="84"/>
              </a:cxn>
              <a:cxn ang="0">
                <a:pos x="2441" y="84"/>
              </a:cxn>
              <a:cxn ang="0">
                <a:pos x="3017" y="516"/>
              </a:cxn>
            </a:cxnLst>
            <a:rect l="0" t="0" r="r" b="b"/>
            <a:pathLst>
              <a:path w="3017" h="587">
                <a:moveTo>
                  <a:pt x="0" y="587"/>
                </a:moveTo>
                <a:cubicBezTo>
                  <a:pt x="135" y="501"/>
                  <a:pt x="402" y="168"/>
                  <a:pt x="809" y="84"/>
                </a:cubicBezTo>
                <a:cubicBezTo>
                  <a:pt x="1216" y="0"/>
                  <a:pt x="2073" y="12"/>
                  <a:pt x="2441" y="84"/>
                </a:cubicBezTo>
                <a:cubicBezTo>
                  <a:pt x="2809" y="156"/>
                  <a:pt x="2913" y="336"/>
                  <a:pt x="3017" y="516"/>
                </a:cubicBezTo>
              </a:path>
            </a:pathLst>
          </a:custGeom>
          <a:noFill/>
          <a:ln w="12700" cap="flat" cmpd="sng">
            <a:solidFill>
              <a:schemeClr val="tx1"/>
            </a:solidFill>
            <a:prstDash val="solid"/>
            <a:round/>
            <a:headEnd type="none" w="sm" len="sm"/>
            <a:tailEnd type="triangle" w="med" len="med"/>
          </a:ln>
          <a:effectLst/>
        </p:spPr>
        <p:txBody>
          <a:bodyPr/>
          <a:lstStyle/>
          <a:p>
            <a:endParaRPr lang="en-US"/>
          </a:p>
        </p:txBody>
      </p:sp>
      <p:sp>
        <p:nvSpPr>
          <p:cNvPr id="1147941" name="Freeform 37"/>
          <p:cNvSpPr>
            <a:spLocks/>
          </p:cNvSpPr>
          <p:nvPr/>
        </p:nvSpPr>
        <p:spPr bwMode="auto">
          <a:xfrm>
            <a:off x="3252788" y="3459163"/>
            <a:ext cx="3757612" cy="920750"/>
          </a:xfrm>
          <a:custGeom>
            <a:avLst/>
            <a:gdLst/>
            <a:ahLst/>
            <a:cxnLst>
              <a:cxn ang="0">
                <a:pos x="0" y="580"/>
              </a:cxn>
              <a:cxn ang="0">
                <a:pos x="443" y="152"/>
              </a:cxn>
              <a:cxn ang="0">
                <a:pos x="1023" y="29"/>
              </a:cxn>
              <a:cxn ang="0">
                <a:pos x="1647" y="29"/>
              </a:cxn>
              <a:cxn ang="0">
                <a:pos x="2157" y="205"/>
              </a:cxn>
              <a:cxn ang="0">
                <a:pos x="2367" y="461"/>
              </a:cxn>
            </a:cxnLst>
            <a:rect l="0" t="0" r="r" b="b"/>
            <a:pathLst>
              <a:path w="2367" h="580">
                <a:moveTo>
                  <a:pt x="0" y="580"/>
                </a:moveTo>
                <a:cubicBezTo>
                  <a:pt x="74" y="509"/>
                  <a:pt x="273" y="244"/>
                  <a:pt x="443" y="152"/>
                </a:cubicBezTo>
                <a:cubicBezTo>
                  <a:pt x="613" y="60"/>
                  <a:pt x="822" y="49"/>
                  <a:pt x="1023" y="29"/>
                </a:cubicBezTo>
                <a:cubicBezTo>
                  <a:pt x="1224" y="9"/>
                  <a:pt x="1458" y="0"/>
                  <a:pt x="1647" y="29"/>
                </a:cubicBezTo>
                <a:cubicBezTo>
                  <a:pt x="1836" y="58"/>
                  <a:pt x="2037" y="133"/>
                  <a:pt x="2157" y="205"/>
                </a:cubicBezTo>
                <a:cubicBezTo>
                  <a:pt x="2277" y="277"/>
                  <a:pt x="2323" y="408"/>
                  <a:pt x="2367" y="461"/>
                </a:cubicBez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47942" name="Freeform 38"/>
          <p:cNvSpPr>
            <a:spLocks/>
          </p:cNvSpPr>
          <p:nvPr/>
        </p:nvSpPr>
        <p:spPr bwMode="auto">
          <a:xfrm>
            <a:off x="4295775" y="3487738"/>
            <a:ext cx="2714625" cy="850900"/>
          </a:xfrm>
          <a:custGeom>
            <a:avLst/>
            <a:gdLst/>
            <a:ahLst/>
            <a:cxnLst>
              <a:cxn ang="0">
                <a:pos x="0" y="536"/>
              </a:cxn>
              <a:cxn ang="0">
                <a:pos x="335" y="134"/>
              </a:cxn>
              <a:cxn ang="0">
                <a:pos x="894" y="11"/>
              </a:cxn>
              <a:cxn ang="0">
                <a:pos x="1518" y="203"/>
              </a:cxn>
              <a:cxn ang="0">
                <a:pos x="1710" y="443"/>
              </a:cxn>
            </a:cxnLst>
            <a:rect l="0" t="0" r="r" b="b"/>
            <a:pathLst>
              <a:path w="1710" h="536">
                <a:moveTo>
                  <a:pt x="0" y="536"/>
                </a:moveTo>
                <a:cubicBezTo>
                  <a:pt x="56" y="469"/>
                  <a:pt x="186" y="221"/>
                  <a:pt x="335" y="134"/>
                </a:cubicBezTo>
                <a:cubicBezTo>
                  <a:pt x="484" y="47"/>
                  <a:pt x="697" y="0"/>
                  <a:pt x="894" y="11"/>
                </a:cubicBezTo>
                <a:cubicBezTo>
                  <a:pt x="1091" y="22"/>
                  <a:pt x="1382" y="131"/>
                  <a:pt x="1518" y="203"/>
                </a:cubicBezTo>
                <a:cubicBezTo>
                  <a:pt x="1654" y="275"/>
                  <a:pt x="1682" y="359"/>
                  <a:pt x="1710" y="443"/>
                </a:cubicBez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47943" name="Freeform 39"/>
          <p:cNvSpPr>
            <a:spLocks/>
          </p:cNvSpPr>
          <p:nvPr/>
        </p:nvSpPr>
        <p:spPr bwMode="auto">
          <a:xfrm>
            <a:off x="5784850" y="3730625"/>
            <a:ext cx="1225550" cy="565150"/>
          </a:xfrm>
          <a:custGeom>
            <a:avLst/>
            <a:gdLst/>
            <a:ahLst/>
            <a:cxnLst>
              <a:cxn ang="0">
                <a:pos x="0" y="356"/>
              </a:cxn>
              <a:cxn ang="0">
                <a:pos x="120" y="88"/>
              </a:cxn>
              <a:cxn ang="0">
                <a:pos x="436" y="2"/>
              </a:cxn>
              <a:cxn ang="0">
                <a:pos x="676" y="98"/>
              </a:cxn>
              <a:cxn ang="0">
                <a:pos x="772" y="290"/>
              </a:cxn>
            </a:cxnLst>
            <a:rect l="0" t="0" r="r" b="b"/>
            <a:pathLst>
              <a:path w="772" h="356">
                <a:moveTo>
                  <a:pt x="0" y="356"/>
                </a:moveTo>
                <a:cubicBezTo>
                  <a:pt x="20" y="312"/>
                  <a:pt x="47" y="147"/>
                  <a:pt x="120" y="88"/>
                </a:cubicBezTo>
                <a:cubicBezTo>
                  <a:pt x="193" y="29"/>
                  <a:pt x="343" y="0"/>
                  <a:pt x="436" y="2"/>
                </a:cubicBezTo>
                <a:cubicBezTo>
                  <a:pt x="529" y="4"/>
                  <a:pt x="620" y="50"/>
                  <a:pt x="676" y="98"/>
                </a:cubicBezTo>
                <a:cubicBezTo>
                  <a:pt x="732" y="146"/>
                  <a:pt x="752" y="218"/>
                  <a:pt x="772" y="290"/>
                </a:cubicBezTo>
              </a:path>
            </a:pathLst>
          </a:custGeom>
          <a:noFill/>
          <a:ln w="12700" cap="flat" cmpd="sng">
            <a:solidFill>
              <a:schemeClr val="tx1"/>
            </a:solidFill>
            <a:prstDash val="solid"/>
            <a:round/>
            <a:headEnd type="none" w="sm" len="sm"/>
            <a:tailEnd type="none" w="sm" len="sm"/>
          </a:ln>
          <a:effectLst/>
        </p:spPr>
        <p:txBody>
          <a:bodyPr/>
          <a:lstStyle/>
          <a:p>
            <a:endParaRPr lang="en-US"/>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9954" name="Rectangle 2"/>
          <p:cNvSpPr>
            <a:spLocks noGrp="1" noChangeArrowheads="1"/>
          </p:cNvSpPr>
          <p:nvPr>
            <p:ph type="title"/>
          </p:nvPr>
        </p:nvSpPr>
        <p:spPr/>
        <p:txBody>
          <a:bodyPr/>
          <a:lstStyle/>
          <a:p>
            <a:pPr defTabSz="914400"/>
            <a:r>
              <a:rPr lang="en-US"/>
              <a:t>Classification Techniques</a:t>
            </a:r>
          </a:p>
        </p:txBody>
      </p:sp>
      <p:sp>
        <p:nvSpPr>
          <p:cNvPr id="1149955" name="Rectangle 3"/>
          <p:cNvSpPr>
            <a:spLocks noGrp="1" noChangeArrowheads="1"/>
          </p:cNvSpPr>
          <p:nvPr>
            <p:ph type="body" idx="1"/>
          </p:nvPr>
        </p:nvSpPr>
        <p:spPr/>
        <p:txBody>
          <a:bodyPr/>
          <a:lstStyle/>
          <a:p>
            <a:pPr marL="342900" indent="-342900"/>
            <a:r>
              <a:rPr lang="en-US"/>
              <a:t>Regression</a:t>
            </a:r>
          </a:p>
          <a:p>
            <a:pPr marL="342900" indent="-342900"/>
            <a:r>
              <a:rPr lang="en-US"/>
              <a:t>Bayesian Networks</a:t>
            </a:r>
          </a:p>
          <a:p>
            <a:pPr marL="342900" indent="-342900"/>
            <a:r>
              <a:rPr lang="en-US"/>
              <a:t>Decision Trees (hierarchical)</a:t>
            </a:r>
          </a:p>
          <a:p>
            <a:pPr marL="342900" indent="-342900"/>
            <a:r>
              <a:rPr lang="en-US"/>
              <a:t>Neural Networks</a:t>
            </a:r>
          </a:p>
          <a:p>
            <a:pPr marL="342900" indent="-342900"/>
            <a:r>
              <a:rPr lang="en-US"/>
              <a:t>Genetic Algorithms</a:t>
            </a:r>
          </a:p>
          <a:p>
            <a:pPr marL="342900" indent="-342900"/>
            <a:endParaRPr lang="en-US"/>
          </a:p>
          <a:p>
            <a:pPr marL="342900" indent="-342900"/>
            <a:r>
              <a:rPr lang="en-US"/>
              <a:t>Complications</a:t>
            </a:r>
          </a:p>
          <a:p>
            <a:pPr marL="742950" lvl="1" indent="-285750"/>
            <a:r>
              <a:rPr lang="en-US"/>
              <a:t>Some methods require categorical data</a:t>
            </a:r>
          </a:p>
          <a:p>
            <a:pPr marL="742950" lvl="1" indent="-285750"/>
            <a:r>
              <a:rPr lang="en-US"/>
              <a:t>Data size is still a problem</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2002" name="Rectangle 2"/>
          <p:cNvSpPr>
            <a:spLocks noGrp="1" noChangeArrowheads="1"/>
          </p:cNvSpPr>
          <p:nvPr>
            <p:ph type="title"/>
          </p:nvPr>
        </p:nvSpPr>
        <p:spPr/>
        <p:txBody>
          <a:bodyPr/>
          <a:lstStyle/>
          <a:p>
            <a:pPr defTabSz="914400"/>
            <a:r>
              <a:rPr lang="en-US"/>
              <a:t>Association/Market Basket</a:t>
            </a:r>
          </a:p>
        </p:txBody>
      </p:sp>
      <p:sp>
        <p:nvSpPr>
          <p:cNvPr id="1152003" name="Rectangle 3"/>
          <p:cNvSpPr>
            <a:spLocks noGrp="1" noChangeArrowheads="1"/>
          </p:cNvSpPr>
          <p:nvPr>
            <p:ph type="body" idx="1"/>
          </p:nvPr>
        </p:nvSpPr>
        <p:spPr>
          <a:xfrm>
            <a:off x="990600" y="1371600"/>
            <a:ext cx="7162800" cy="4953000"/>
          </a:xfrm>
        </p:spPr>
        <p:txBody>
          <a:bodyPr/>
          <a:lstStyle/>
          <a:p>
            <a:pPr marL="342900" indent="-342900"/>
            <a:r>
              <a:rPr lang="en-US" dirty="0"/>
              <a:t>Examples</a:t>
            </a:r>
          </a:p>
          <a:p>
            <a:pPr marL="742950" lvl="1" indent="-285750"/>
            <a:r>
              <a:rPr lang="en-US" dirty="0"/>
              <a:t>What items are customers likely to buy together?</a:t>
            </a:r>
          </a:p>
          <a:p>
            <a:pPr marL="742950" lvl="1" indent="-285750"/>
            <a:r>
              <a:rPr lang="en-US" dirty="0"/>
              <a:t>What Web pages are closely related?</a:t>
            </a:r>
          </a:p>
          <a:p>
            <a:pPr marL="742950" lvl="1" indent="-285750"/>
            <a:r>
              <a:rPr lang="en-US" dirty="0"/>
              <a:t>Others?</a:t>
            </a:r>
          </a:p>
          <a:p>
            <a:pPr marL="342900" indent="-342900"/>
            <a:r>
              <a:rPr lang="en-US" dirty="0"/>
              <a:t>Classic (early) example:</a:t>
            </a:r>
          </a:p>
          <a:p>
            <a:pPr marL="742950" lvl="1" indent="-285750"/>
            <a:r>
              <a:rPr lang="en-US" dirty="0"/>
              <a:t>Analysis of convenience store data showed customers often buy diapers and beer together.</a:t>
            </a:r>
          </a:p>
          <a:p>
            <a:pPr marL="742950" lvl="1" indent="-285750"/>
            <a:r>
              <a:rPr lang="en-US" dirty="0"/>
              <a:t>Importance: Consider putting the two together to increase cross-selling.</a:t>
            </a:r>
          </a:p>
        </p:txBody>
      </p:sp>
      <p:pic>
        <p:nvPicPr>
          <p:cNvPr id="1152004" name="Picture 4" descr="BD07430_"/>
          <p:cNvPicPr>
            <a:picLocks noChangeAspect="1" noChangeArrowheads="1"/>
          </p:cNvPicPr>
          <p:nvPr/>
        </p:nvPicPr>
        <p:blipFill>
          <a:blip r:embed="rId3"/>
          <a:srcRect/>
          <a:stretch>
            <a:fillRect/>
          </a:stretch>
        </p:blipFill>
        <p:spPr bwMode="auto">
          <a:xfrm>
            <a:off x="7086600" y="4800600"/>
            <a:ext cx="1730375" cy="1774825"/>
          </a:xfrm>
          <a:prstGeom prst="rect">
            <a:avLst/>
          </a:prstGeom>
          <a:noFill/>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4050" name="Rectangle 2"/>
          <p:cNvSpPr>
            <a:spLocks noGrp="1" noChangeArrowheads="1"/>
          </p:cNvSpPr>
          <p:nvPr>
            <p:ph type="title"/>
          </p:nvPr>
        </p:nvSpPr>
        <p:spPr/>
        <p:txBody>
          <a:bodyPr/>
          <a:lstStyle/>
          <a:p>
            <a:pPr defTabSz="914400"/>
            <a:r>
              <a:rPr lang="en-US"/>
              <a:t>Association Details (two items)</a:t>
            </a:r>
          </a:p>
        </p:txBody>
      </p:sp>
      <p:sp>
        <p:nvSpPr>
          <p:cNvPr id="1154051" name="Rectangle 3"/>
          <p:cNvSpPr>
            <a:spLocks noGrp="1" noChangeArrowheads="1"/>
          </p:cNvSpPr>
          <p:nvPr>
            <p:ph type="body" idx="1"/>
          </p:nvPr>
        </p:nvSpPr>
        <p:spPr>
          <a:xfrm>
            <a:off x="990600" y="1371600"/>
            <a:ext cx="7162800" cy="5181600"/>
          </a:xfrm>
        </p:spPr>
        <p:txBody>
          <a:bodyPr/>
          <a:lstStyle/>
          <a:p>
            <a:pPr marL="342900" indent="-342900"/>
            <a:r>
              <a:rPr lang="en-US" dirty="0"/>
              <a:t>Rule evaluation (A implies B)</a:t>
            </a:r>
          </a:p>
          <a:p>
            <a:pPr marL="742950" lvl="1" indent="-285750"/>
            <a:r>
              <a:rPr lang="en-US" dirty="0"/>
              <a:t>Support for the rule is measured by the percentage of all transactions containing both items: P(A </a:t>
            </a:r>
            <a:r>
              <a:rPr lang="en-US" dirty="0">
                <a:cs typeface="Arial" charset="0"/>
              </a:rPr>
              <a:t>∩</a:t>
            </a:r>
            <a:r>
              <a:rPr lang="en-US" dirty="0"/>
              <a:t> B)</a:t>
            </a:r>
          </a:p>
          <a:p>
            <a:pPr marL="742950" lvl="1" indent="-285750"/>
            <a:r>
              <a:rPr lang="en-US" dirty="0"/>
              <a:t>Confidence of the rule is measured by the transactions with A that also contain B: P(B | A) (probability of B given A)</a:t>
            </a:r>
          </a:p>
          <a:p>
            <a:pPr marL="742950" lvl="1" indent="-285750"/>
            <a:r>
              <a:rPr lang="en-US" i="1" dirty="0"/>
              <a:t>Lift</a:t>
            </a:r>
            <a:r>
              <a:rPr lang="en-US" dirty="0"/>
              <a:t> is the potential gain attributed to the rule—the effect compared to other baskets without the effect. If it is greater than 1, the effect is positive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9842" name="Rectangle 2"/>
          <p:cNvSpPr>
            <a:spLocks noGrp="1" noChangeArrowheads="1"/>
          </p:cNvSpPr>
          <p:nvPr>
            <p:ph type="title"/>
          </p:nvPr>
        </p:nvSpPr>
        <p:spPr>
          <a:noFill/>
          <a:ln/>
        </p:spPr>
        <p:txBody>
          <a:bodyPr lIns="92075" tIns="46038" rIns="92075" bIns="46038"/>
          <a:lstStyle/>
          <a:p>
            <a:pPr defTabSz="914400"/>
            <a:r>
              <a:rPr lang="en-US"/>
              <a:t>Sequential Storage and Indexes</a:t>
            </a:r>
          </a:p>
        </p:txBody>
      </p:sp>
      <p:sp>
        <p:nvSpPr>
          <p:cNvPr id="1059843" name="Rectangle 3"/>
          <p:cNvSpPr>
            <a:spLocks noGrp="1" noChangeArrowheads="1"/>
          </p:cNvSpPr>
          <p:nvPr>
            <p:ph type="body" sz="half" idx="1"/>
          </p:nvPr>
        </p:nvSpPr>
        <p:spPr>
          <a:xfrm>
            <a:off x="990600" y="1676400"/>
            <a:ext cx="3160713" cy="4570413"/>
          </a:xfrm>
          <a:noFill/>
          <a:ln/>
        </p:spPr>
        <p:txBody>
          <a:bodyPr lIns="92075" tIns="46038" rIns="92075" bIns="46038"/>
          <a:lstStyle/>
          <a:p>
            <a:pPr marL="342900" indent="-342900"/>
            <a:r>
              <a:rPr lang="en-US" sz="2000"/>
              <a:t>We picture tables as simple rows and columns, but they cannot be stored this way.</a:t>
            </a:r>
          </a:p>
          <a:p>
            <a:pPr marL="742950" lvl="1" indent="-285750"/>
            <a:r>
              <a:rPr lang="en-US" sz="2000"/>
              <a:t>It takes too many operations to find an item.</a:t>
            </a:r>
          </a:p>
          <a:p>
            <a:pPr marL="742950" lvl="1" indent="-285750"/>
            <a:r>
              <a:rPr lang="en-US" sz="2000"/>
              <a:t>Insertions require reading and rewriting the entire table.</a:t>
            </a:r>
          </a:p>
        </p:txBody>
      </p:sp>
      <p:graphicFrame>
        <p:nvGraphicFramePr>
          <p:cNvPr id="1059907" name="Group 67"/>
          <p:cNvGraphicFramePr>
            <a:graphicFrameLocks noGrp="1"/>
          </p:cNvGraphicFramePr>
          <p:nvPr>
            <p:ph sz="half" idx="2"/>
          </p:nvPr>
        </p:nvGraphicFramePr>
        <p:xfrm>
          <a:off x="4360863" y="1676400"/>
          <a:ext cx="4097337" cy="3474340"/>
        </p:xfrm>
        <a:graphic>
          <a:graphicData uri="http://schemas.openxmlformats.org/drawingml/2006/table">
            <a:tbl>
              <a:tblPr/>
              <a:tblGrid>
                <a:gridCol w="446087">
                  <a:extLst>
                    <a:ext uri="{9D8B030D-6E8A-4147-A177-3AD203B41FA5}">
                      <a16:colId xmlns:a16="http://schemas.microsoft.com/office/drawing/2014/main" val="20000"/>
                    </a:ext>
                  </a:extLst>
                </a:gridCol>
                <a:gridCol w="1190625">
                  <a:extLst>
                    <a:ext uri="{9D8B030D-6E8A-4147-A177-3AD203B41FA5}">
                      <a16:colId xmlns:a16="http://schemas.microsoft.com/office/drawing/2014/main" val="20001"/>
                    </a:ext>
                  </a:extLst>
                </a:gridCol>
                <a:gridCol w="1236663">
                  <a:extLst>
                    <a:ext uri="{9D8B030D-6E8A-4147-A177-3AD203B41FA5}">
                      <a16:colId xmlns:a16="http://schemas.microsoft.com/office/drawing/2014/main" val="20002"/>
                    </a:ext>
                  </a:extLst>
                </a:gridCol>
                <a:gridCol w="1223962">
                  <a:extLst>
                    <a:ext uri="{9D8B030D-6E8A-4147-A177-3AD203B41FA5}">
                      <a16:colId xmlns:a16="http://schemas.microsoft.com/office/drawing/2014/main" val="20003"/>
                    </a:ext>
                  </a:extLst>
                </a:gridCol>
              </a:tblGrid>
              <a:tr h="338138">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charset="0"/>
                        </a:rPr>
                        <a:t>ID</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charset="0"/>
                        </a:rPr>
                        <a:t>LastName</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charset="0"/>
                        </a:rPr>
                        <a:t>FirstName</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0" i="0" u="none" strike="noStrike" cap="none" normalizeH="0" baseline="0">
                          <a:ln>
                            <a:noFill/>
                          </a:ln>
                          <a:solidFill>
                            <a:schemeClr val="tx1"/>
                          </a:solidFill>
                          <a:effectLst/>
                          <a:latin typeface="Arial" charset="0"/>
                          <a:cs typeface="Times New Roman" charset="0"/>
                        </a:rPr>
                        <a:t>DateHired</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1</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Reeves</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Keith</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1/29/07</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2</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Gibson</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Bill</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3/31/07</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3</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Reasoner</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Katy</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2/17/07</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4</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Hopkins</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Alan</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2/8/07</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5</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James</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Leisha</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1/6/07</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6</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Eaton</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Anissa</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8/23/07</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6"/>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7</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Farris</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Dustin</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3/28/07</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7"/>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8</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Carpenter</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Carlos</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pt-BR" sz="1600" b="1" i="0" u="none" strike="noStrike" cap="none" normalizeH="0" baseline="0">
                          <a:ln>
                            <a:noFill/>
                          </a:ln>
                          <a:solidFill>
                            <a:schemeClr val="tx1"/>
                          </a:solidFill>
                          <a:effectLst/>
                          <a:latin typeface="Arial" charset="0"/>
                          <a:cs typeface="Times New Roman" charset="0"/>
                        </a:rPr>
                        <a:t>12/29/07</a:t>
                      </a:r>
                      <a:endParaRPr kumimoji="0" lang="pt-BR"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8"/>
                  </a:ext>
                </a:extLst>
              </a:tr>
              <a:tr h="180975">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9</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O'Connor</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Jessica</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7/23/07</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9"/>
                  </a:ext>
                </a:extLst>
              </a:tr>
              <a:tr h="338138">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10</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Shields</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Howard</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tc>
                  <a:txBody>
                    <a:bodyPr/>
                    <a:lstStyle/>
                    <a:p>
                      <a:pPr marL="342900" marR="0" lvl="0" indent="-342900" algn="l" defTabSz="914400" rtl="0" eaLnBrk="0" fontAlgn="base" latinLnBrk="0" hangingPunct="0">
                        <a:lnSpc>
                          <a:spcPct val="90000"/>
                        </a:lnSpc>
                        <a:spcBef>
                          <a:spcPct val="0"/>
                        </a:spcBef>
                        <a:spcAft>
                          <a:spcPct val="0"/>
                        </a:spcAft>
                        <a:buClrTx/>
                        <a:buSzTx/>
                        <a:buFontTx/>
                        <a:buNone/>
                        <a:tabLst/>
                      </a:pPr>
                      <a:r>
                        <a:rPr kumimoji="0" lang="en-US" sz="1600" b="1" i="0" u="none" strike="noStrike" cap="none" normalizeH="0" baseline="0">
                          <a:ln>
                            <a:noFill/>
                          </a:ln>
                          <a:solidFill>
                            <a:schemeClr val="tx1"/>
                          </a:solidFill>
                          <a:effectLst/>
                          <a:latin typeface="Arial" charset="0"/>
                          <a:cs typeface="Times New Roman" charset="0"/>
                        </a:rPr>
                        <a:t>7/13/07</a:t>
                      </a:r>
                      <a:endParaRPr kumimoji="0" lang="en-US" sz="1600" b="1" i="0" u="none" strike="noStrike" cap="none" normalizeH="0" baseline="0">
                        <a:ln>
                          <a:noFill/>
                        </a:ln>
                        <a:solidFill>
                          <a:schemeClr val="tx1"/>
                        </a:solidFill>
                        <a:effectLst/>
                        <a:latin typeface="Arial" charset="0"/>
                      </a:endParaRPr>
                    </a:p>
                  </a:txBody>
                  <a:tcPr horzOverflow="overflow">
                    <a:lnL w="12700" cap="flat" cmpd="sng" algn="ctr">
                      <a:solidFill>
                        <a:srgbClr val="000000"/>
                      </a:solidFill>
                      <a:prstDash val="solid"/>
                      <a:round/>
                      <a:headEnd type="none" w="sm" len="sm"/>
                      <a:tailEnd type="none" w="sm" len="sm"/>
                    </a:lnL>
                    <a:lnR w="12700" cap="flat" cmpd="sng" algn="ctr">
                      <a:solidFill>
                        <a:srgbClr val="000000"/>
                      </a:solidFill>
                      <a:prstDash val="solid"/>
                      <a:round/>
                      <a:headEnd type="none" w="sm" len="sm"/>
                      <a:tailEnd type="none" w="sm" len="sm"/>
                    </a:lnR>
                    <a:lnT w="12700" cap="flat" cmpd="sng" algn="ctr">
                      <a:solidFill>
                        <a:srgbClr val="000000"/>
                      </a:solidFill>
                      <a:prstDash val="solid"/>
                      <a:round/>
                      <a:headEnd type="none" w="sm" len="sm"/>
                      <a:tailEnd type="none" w="sm" len="sm"/>
                    </a:lnT>
                    <a:lnB w="12700" cap="flat" cmpd="sng" algn="ctr">
                      <a:solidFill>
                        <a:srgbClr val="000000"/>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10"/>
                  </a:ext>
                </a:extLst>
              </a:tr>
            </a:tbl>
          </a:graphicData>
        </a:graphic>
      </p:graphicFrame>
      <p:sp>
        <p:nvSpPr>
          <p:cNvPr id="1059906" name="Line 66"/>
          <p:cNvSpPr>
            <a:spLocks noChangeShapeType="1"/>
          </p:cNvSpPr>
          <p:nvPr/>
        </p:nvSpPr>
        <p:spPr bwMode="auto">
          <a:xfrm>
            <a:off x="4800600" y="1828800"/>
            <a:ext cx="0" cy="3124200"/>
          </a:xfrm>
          <a:prstGeom prst="line">
            <a:avLst/>
          </a:prstGeom>
          <a:noFill/>
          <a:ln w="12700">
            <a:solidFill>
              <a:schemeClr val="tx1"/>
            </a:solidFill>
            <a:round/>
            <a:headEnd type="none" w="sm" len="sm"/>
            <a:tailEnd type="triangle" w="med" len="sm"/>
          </a:ln>
          <a:effectLst/>
        </p:spPr>
        <p:txBody>
          <a:bodyPr/>
          <a:lstStyle/>
          <a:p>
            <a:endParaRPr lang="en-US"/>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6098" name="Rectangle 2"/>
          <p:cNvSpPr>
            <a:spLocks noGrp="1" noChangeArrowheads="1"/>
          </p:cNvSpPr>
          <p:nvPr>
            <p:ph type="title"/>
          </p:nvPr>
        </p:nvSpPr>
        <p:spPr/>
        <p:txBody>
          <a:bodyPr/>
          <a:lstStyle/>
          <a:p>
            <a:pPr defTabSz="914400"/>
            <a:r>
              <a:rPr lang="en-US"/>
              <a:t>Association Challenges</a:t>
            </a:r>
          </a:p>
        </p:txBody>
      </p:sp>
      <p:sp>
        <p:nvSpPr>
          <p:cNvPr id="1156099" name="Rectangle 3"/>
          <p:cNvSpPr>
            <a:spLocks noGrp="1" noChangeArrowheads="1"/>
          </p:cNvSpPr>
          <p:nvPr>
            <p:ph type="body" sz="half" idx="1"/>
          </p:nvPr>
        </p:nvSpPr>
        <p:spPr>
          <a:xfrm>
            <a:off x="1295400" y="1066800"/>
            <a:ext cx="7543800" cy="5029200"/>
          </a:xfrm>
        </p:spPr>
        <p:txBody>
          <a:bodyPr/>
          <a:lstStyle/>
          <a:p>
            <a:pPr marL="342900" indent="-342900"/>
            <a:r>
              <a:rPr lang="en-US" sz="2000" dirty="0"/>
              <a:t>If an item is rarely purchased, any other item bought with it seems important. So combine items into categories.</a:t>
            </a:r>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endParaRPr lang="en-US" sz="2000" dirty="0"/>
          </a:p>
          <a:p>
            <a:pPr marL="342900" indent="-342900"/>
            <a:r>
              <a:rPr lang="en-US" sz="2000" dirty="0"/>
              <a:t>Some relationships are obvious.</a:t>
            </a:r>
          </a:p>
          <a:p>
            <a:pPr marL="742950" lvl="1" indent="-285750"/>
            <a:r>
              <a:rPr lang="en-US" sz="2000" dirty="0"/>
              <a:t>Burger and fries.</a:t>
            </a:r>
          </a:p>
          <a:p>
            <a:pPr marL="342900" indent="-342900"/>
            <a:r>
              <a:rPr lang="en-US" sz="2000" dirty="0"/>
              <a:t>Some relationships are meaningless.</a:t>
            </a:r>
          </a:p>
          <a:p>
            <a:pPr marL="742950" lvl="1" indent="-285750"/>
            <a:r>
              <a:rPr lang="en-US" sz="2000" dirty="0"/>
              <a:t>Hardware store found that toilet rings sell well only when a new store first opens. But what does it mean?</a:t>
            </a:r>
          </a:p>
        </p:txBody>
      </p:sp>
      <p:graphicFrame>
        <p:nvGraphicFramePr>
          <p:cNvPr id="1156156" name="Group 60"/>
          <p:cNvGraphicFramePr>
            <a:graphicFrameLocks noGrp="1"/>
          </p:cNvGraphicFramePr>
          <p:nvPr>
            <p:ph sz="half" idx="2"/>
          </p:nvPr>
        </p:nvGraphicFramePr>
        <p:xfrm>
          <a:off x="609600" y="2063750"/>
          <a:ext cx="2236788" cy="2029968"/>
        </p:xfrm>
        <a:graphic>
          <a:graphicData uri="http://schemas.openxmlformats.org/drawingml/2006/table">
            <a:tbl>
              <a:tblPr/>
              <a:tblGrid>
                <a:gridCol w="1374775">
                  <a:extLst>
                    <a:ext uri="{9D8B030D-6E8A-4147-A177-3AD203B41FA5}">
                      <a16:colId xmlns:a16="http://schemas.microsoft.com/office/drawing/2014/main" val="20000"/>
                    </a:ext>
                  </a:extLst>
                </a:gridCol>
                <a:gridCol w="862013">
                  <a:extLst>
                    <a:ext uri="{9D8B030D-6E8A-4147-A177-3AD203B41FA5}">
                      <a16:colId xmlns:a16="http://schemas.microsoft.com/office/drawing/2014/main" val="20001"/>
                    </a:ext>
                  </a:extLst>
                </a:gridCol>
              </a:tblGrid>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Freq.</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1 “ nails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2” nails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3” nails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1%</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4” nails</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2%</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Lumber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50%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5"/>
                  </a:ext>
                </a:extLst>
              </a:tr>
            </a:tbl>
          </a:graphicData>
        </a:graphic>
      </p:graphicFrame>
      <p:graphicFrame>
        <p:nvGraphicFramePr>
          <p:cNvPr id="1156157" name="Group 61"/>
          <p:cNvGraphicFramePr>
            <a:graphicFrameLocks noGrp="1"/>
          </p:cNvGraphicFramePr>
          <p:nvPr/>
        </p:nvGraphicFramePr>
        <p:xfrm>
          <a:off x="5562600" y="1828800"/>
          <a:ext cx="2895600" cy="1691640"/>
        </p:xfrm>
        <a:graphic>
          <a:graphicData uri="http://schemas.openxmlformats.org/drawingml/2006/table">
            <a:tbl>
              <a:tblPr/>
              <a:tblGrid>
                <a:gridCol w="1981200">
                  <a:extLst>
                    <a:ext uri="{9D8B030D-6E8A-4147-A177-3AD203B41FA5}">
                      <a16:colId xmlns:a16="http://schemas.microsoft.com/office/drawing/2014/main" val="20000"/>
                    </a:ext>
                  </a:extLst>
                </a:gridCol>
                <a:gridCol w="914400">
                  <a:extLst>
                    <a:ext uri="{9D8B030D-6E8A-4147-A177-3AD203B41FA5}">
                      <a16:colId xmlns:a16="http://schemas.microsoft.com/office/drawing/2014/main" val="20001"/>
                    </a:ext>
                  </a:extLst>
                </a:gridCol>
              </a:tblGrid>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Item</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Freq.</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0"/>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Hardware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1"/>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Dim. Lumber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20%</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2"/>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Plywood</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3"/>
                  </a:ext>
                </a:extLst>
              </a:tr>
              <a:tr h="215900">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Finish lumber</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90000"/>
                        </a:lnSpc>
                        <a:spcBef>
                          <a:spcPct val="30000"/>
                        </a:spcBef>
                        <a:spcAft>
                          <a:spcPct val="0"/>
                        </a:spcAft>
                        <a:buClr>
                          <a:schemeClr val="tx1"/>
                        </a:buClr>
                        <a:buSzTx/>
                        <a:buFont typeface="Wingdings" pitchFamily="2" charset="2"/>
                        <a:buNone/>
                        <a:tabLst/>
                      </a:pPr>
                      <a:r>
                        <a:rPr kumimoji="0" lang="en-US" sz="1800" b="1" i="0" u="none" strike="noStrike" cap="none" normalizeH="0" baseline="0">
                          <a:ln>
                            <a:noFill/>
                          </a:ln>
                          <a:solidFill>
                            <a:srgbClr val="006600"/>
                          </a:solidFill>
                          <a:effectLst/>
                          <a:latin typeface="Arial" charset="0"/>
                        </a:rPr>
                        <a:t>15%</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extLst>
                  <a:ext uri="{0D108BD9-81ED-4DB2-BD59-A6C34878D82A}">
                    <a16:rowId xmlns:a16="http://schemas.microsoft.com/office/drawing/2014/main" val="10004"/>
                  </a:ext>
                </a:extLst>
              </a:tr>
            </a:tbl>
          </a:graphicData>
        </a:graphic>
      </p:graphicFrame>
      <p:sp>
        <p:nvSpPr>
          <p:cNvPr id="1156152" name="Line 56"/>
          <p:cNvSpPr>
            <a:spLocks noChangeShapeType="1"/>
          </p:cNvSpPr>
          <p:nvPr/>
        </p:nvSpPr>
        <p:spPr bwMode="auto">
          <a:xfrm flipV="1">
            <a:off x="3581400" y="2438400"/>
            <a:ext cx="1828800" cy="533400"/>
          </a:xfrm>
          <a:prstGeom prst="line">
            <a:avLst/>
          </a:prstGeom>
          <a:noFill/>
          <a:ln w="12700">
            <a:solidFill>
              <a:schemeClr val="tx1"/>
            </a:solidFill>
            <a:round/>
            <a:headEnd type="none" w="sm" len="sm"/>
            <a:tailEnd type="triangle" w="sm" len="sm"/>
          </a:ln>
          <a:effectLst/>
        </p:spPr>
        <p:txBody>
          <a:bodyPr/>
          <a:lstStyle/>
          <a:p>
            <a:endParaRPr lang="en-US"/>
          </a:p>
        </p:txBody>
      </p:sp>
      <p:sp>
        <p:nvSpPr>
          <p:cNvPr id="1156153" name="Freeform 57"/>
          <p:cNvSpPr>
            <a:spLocks/>
          </p:cNvSpPr>
          <p:nvPr/>
        </p:nvSpPr>
        <p:spPr bwMode="auto">
          <a:xfrm>
            <a:off x="3352800" y="2362200"/>
            <a:ext cx="228600" cy="1143000"/>
          </a:xfrm>
          <a:custGeom>
            <a:avLst/>
            <a:gdLst/>
            <a:ahLst/>
            <a:cxnLst>
              <a:cxn ang="0">
                <a:pos x="0" y="0"/>
              </a:cxn>
              <a:cxn ang="0">
                <a:pos x="144" y="0"/>
              </a:cxn>
              <a:cxn ang="0">
                <a:pos x="144" y="720"/>
              </a:cxn>
              <a:cxn ang="0">
                <a:pos x="0" y="720"/>
              </a:cxn>
            </a:cxnLst>
            <a:rect l="0" t="0" r="r" b="b"/>
            <a:pathLst>
              <a:path w="144" h="720">
                <a:moveTo>
                  <a:pt x="0" y="0"/>
                </a:moveTo>
                <a:lnTo>
                  <a:pt x="144" y="0"/>
                </a:lnTo>
                <a:lnTo>
                  <a:pt x="144" y="720"/>
                </a:lnTo>
                <a:lnTo>
                  <a:pt x="0" y="720"/>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56154" name="Freeform 58"/>
          <p:cNvSpPr>
            <a:spLocks/>
          </p:cNvSpPr>
          <p:nvPr/>
        </p:nvSpPr>
        <p:spPr bwMode="auto">
          <a:xfrm>
            <a:off x="5334000" y="2700338"/>
            <a:ext cx="173038" cy="804862"/>
          </a:xfrm>
          <a:custGeom>
            <a:avLst/>
            <a:gdLst/>
            <a:ahLst/>
            <a:cxnLst>
              <a:cxn ang="0">
                <a:pos x="109" y="0"/>
              </a:cxn>
              <a:cxn ang="0">
                <a:pos x="0" y="5"/>
              </a:cxn>
              <a:cxn ang="0">
                <a:pos x="0" y="507"/>
              </a:cxn>
              <a:cxn ang="0">
                <a:pos x="96" y="507"/>
              </a:cxn>
            </a:cxnLst>
            <a:rect l="0" t="0" r="r" b="b"/>
            <a:pathLst>
              <a:path w="109" h="507">
                <a:moveTo>
                  <a:pt x="109" y="0"/>
                </a:moveTo>
                <a:lnTo>
                  <a:pt x="0" y="5"/>
                </a:lnTo>
                <a:lnTo>
                  <a:pt x="0" y="507"/>
                </a:lnTo>
                <a:lnTo>
                  <a:pt x="96" y="507"/>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56155" name="Line 59"/>
          <p:cNvSpPr>
            <a:spLocks noChangeShapeType="1"/>
          </p:cNvSpPr>
          <p:nvPr/>
        </p:nvSpPr>
        <p:spPr bwMode="auto">
          <a:xfrm flipV="1">
            <a:off x="3352800" y="3200400"/>
            <a:ext cx="1981200" cy="609600"/>
          </a:xfrm>
          <a:prstGeom prst="line">
            <a:avLst/>
          </a:prstGeom>
          <a:noFill/>
          <a:ln w="12700">
            <a:solidFill>
              <a:schemeClr val="tx1"/>
            </a:solidFill>
            <a:round/>
            <a:headEnd type="none" w="sm" len="sm"/>
            <a:tailEnd type="triangle" w="sm" len="sm"/>
          </a:ln>
          <a:effectLst/>
        </p:spPr>
        <p:txBody>
          <a:bodyPr/>
          <a:lstStyle/>
          <a:p>
            <a:endParaRPr lang="en-US"/>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8146" name="Rectangle 2"/>
          <p:cNvSpPr>
            <a:spLocks noGrp="1" noChangeArrowheads="1"/>
          </p:cNvSpPr>
          <p:nvPr>
            <p:ph type="title"/>
          </p:nvPr>
        </p:nvSpPr>
        <p:spPr/>
        <p:txBody>
          <a:bodyPr/>
          <a:lstStyle/>
          <a:p>
            <a:pPr defTabSz="914400"/>
            <a:r>
              <a:rPr lang="en-US"/>
              <a:t>Cluster Analysis</a:t>
            </a:r>
          </a:p>
        </p:txBody>
      </p:sp>
      <p:sp>
        <p:nvSpPr>
          <p:cNvPr id="1158147" name="Rectangle 3"/>
          <p:cNvSpPr>
            <a:spLocks noGrp="1" noChangeArrowheads="1"/>
          </p:cNvSpPr>
          <p:nvPr>
            <p:ph type="body" idx="1"/>
          </p:nvPr>
        </p:nvSpPr>
        <p:spPr>
          <a:xfrm>
            <a:off x="304800" y="914400"/>
            <a:ext cx="8305800" cy="2667000"/>
          </a:xfrm>
        </p:spPr>
        <p:txBody>
          <a:bodyPr/>
          <a:lstStyle/>
          <a:p>
            <a:pPr marL="342900" indent="-342900"/>
            <a:r>
              <a:rPr lang="en-US" sz="2000"/>
              <a:t>Examples</a:t>
            </a:r>
          </a:p>
          <a:p>
            <a:pPr marL="742950" lvl="1" indent="-285750"/>
            <a:r>
              <a:rPr lang="en-US" sz="2000"/>
              <a:t>Are there groups of customers? (If so, we can cross-sell.)</a:t>
            </a:r>
          </a:p>
          <a:p>
            <a:pPr marL="742950" lvl="1" indent="-285750"/>
            <a:r>
              <a:rPr lang="en-US" sz="2000"/>
              <a:t>Do the locations for our stores have elements in common? (So we can search for similar clusters for new locations.)</a:t>
            </a:r>
          </a:p>
          <a:p>
            <a:pPr marL="742950" lvl="1" indent="-285750"/>
            <a:r>
              <a:rPr lang="en-US" sz="2000"/>
              <a:t>Do our employees (by department?) have common characteristics? (So we can hire similar, or dissimilar, people.)</a:t>
            </a:r>
          </a:p>
          <a:p>
            <a:pPr marL="342900" indent="-342900"/>
            <a:r>
              <a:rPr lang="en-US" sz="2000"/>
              <a:t>Problem: Many dimensions and large datasets</a:t>
            </a:r>
          </a:p>
        </p:txBody>
      </p:sp>
      <p:grpSp>
        <p:nvGrpSpPr>
          <p:cNvPr id="1158181" name="Group 37"/>
          <p:cNvGrpSpPr>
            <a:grpSpLocks/>
          </p:cNvGrpSpPr>
          <p:nvPr/>
        </p:nvGrpSpPr>
        <p:grpSpPr bwMode="auto">
          <a:xfrm>
            <a:off x="2209800" y="3810000"/>
            <a:ext cx="5410200" cy="2667000"/>
            <a:chOff x="1680" y="2016"/>
            <a:chExt cx="3408" cy="1680"/>
          </a:xfrm>
        </p:grpSpPr>
        <p:sp>
          <p:nvSpPr>
            <p:cNvPr id="1158148" name="Freeform 4"/>
            <p:cNvSpPr>
              <a:spLocks/>
            </p:cNvSpPr>
            <p:nvPr/>
          </p:nvSpPr>
          <p:spPr bwMode="auto">
            <a:xfrm>
              <a:off x="1680" y="2016"/>
              <a:ext cx="2784" cy="1680"/>
            </a:xfrm>
            <a:custGeom>
              <a:avLst/>
              <a:gdLst/>
              <a:ahLst/>
              <a:cxnLst>
                <a:cxn ang="0">
                  <a:pos x="0" y="0"/>
                </a:cxn>
                <a:cxn ang="0">
                  <a:pos x="0" y="1680"/>
                </a:cxn>
                <a:cxn ang="0">
                  <a:pos x="4368" y="1680"/>
                </a:cxn>
              </a:cxnLst>
              <a:rect l="0" t="0" r="r" b="b"/>
              <a:pathLst>
                <a:path w="4368" h="1680">
                  <a:moveTo>
                    <a:pt x="0" y="0"/>
                  </a:moveTo>
                  <a:lnTo>
                    <a:pt x="0" y="1680"/>
                  </a:lnTo>
                  <a:lnTo>
                    <a:pt x="4368" y="1680"/>
                  </a:lnTo>
                </a:path>
              </a:pathLst>
            </a:custGeom>
            <a:noFill/>
            <a:ln w="12700" cap="flat" cmpd="sng">
              <a:solidFill>
                <a:schemeClr val="tx1"/>
              </a:solidFill>
              <a:prstDash val="solid"/>
              <a:round/>
              <a:headEnd type="none" w="sm" len="sm"/>
              <a:tailEnd type="none" w="sm" len="sm"/>
            </a:ln>
            <a:effectLst/>
          </p:spPr>
          <p:txBody>
            <a:bodyPr/>
            <a:lstStyle/>
            <a:p>
              <a:endParaRPr lang="en-US"/>
            </a:p>
          </p:txBody>
        </p:sp>
        <p:sp>
          <p:nvSpPr>
            <p:cNvPr id="1158149" name="Oval 5"/>
            <p:cNvSpPr>
              <a:spLocks noChangeArrowheads="1"/>
            </p:cNvSpPr>
            <p:nvPr/>
          </p:nvSpPr>
          <p:spPr bwMode="auto">
            <a:xfrm>
              <a:off x="1968" y="2688"/>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0" name="Oval 6"/>
            <p:cNvSpPr>
              <a:spLocks noChangeArrowheads="1"/>
            </p:cNvSpPr>
            <p:nvPr/>
          </p:nvSpPr>
          <p:spPr bwMode="auto">
            <a:xfrm>
              <a:off x="2064" y="2736"/>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1" name="Oval 7"/>
            <p:cNvSpPr>
              <a:spLocks noChangeArrowheads="1"/>
            </p:cNvSpPr>
            <p:nvPr/>
          </p:nvSpPr>
          <p:spPr bwMode="auto">
            <a:xfrm>
              <a:off x="1920" y="2832"/>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2" name="Oval 8"/>
            <p:cNvSpPr>
              <a:spLocks noChangeArrowheads="1"/>
            </p:cNvSpPr>
            <p:nvPr/>
          </p:nvSpPr>
          <p:spPr bwMode="auto">
            <a:xfrm>
              <a:off x="2112" y="2928"/>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3" name="Oval 9"/>
            <p:cNvSpPr>
              <a:spLocks noChangeArrowheads="1"/>
            </p:cNvSpPr>
            <p:nvPr/>
          </p:nvSpPr>
          <p:spPr bwMode="auto">
            <a:xfrm>
              <a:off x="2160" y="2832"/>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4" name="Oval 10"/>
            <p:cNvSpPr>
              <a:spLocks noChangeArrowheads="1"/>
            </p:cNvSpPr>
            <p:nvPr/>
          </p:nvSpPr>
          <p:spPr bwMode="auto">
            <a:xfrm>
              <a:off x="2160" y="2688"/>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5" name="Oval 11"/>
            <p:cNvSpPr>
              <a:spLocks noChangeArrowheads="1"/>
            </p:cNvSpPr>
            <p:nvPr/>
          </p:nvSpPr>
          <p:spPr bwMode="auto">
            <a:xfrm>
              <a:off x="2064" y="2640"/>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6" name="Oval 12"/>
            <p:cNvSpPr>
              <a:spLocks noChangeArrowheads="1"/>
            </p:cNvSpPr>
            <p:nvPr/>
          </p:nvSpPr>
          <p:spPr bwMode="auto">
            <a:xfrm>
              <a:off x="1968" y="2928"/>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7" name="Oval 13"/>
            <p:cNvSpPr>
              <a:spLocks noChangeArrowheads="1"/>
            </p:cNvSpPr>
            <p:nvPr/>
          </p:nvSpPr>
          <p:spPr bwMode="auto">
            <a:xfrm>
              <a:off x="2112" y="2976"/>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8" name="Oval 14"/>
            <p:cNvSpPr>
              <a:spLocks noChangeArrowheads="1"/>
            </p:cNvSpPr>
            <p:nvPr/>
          </p:nvSpPr>
          <p:spPr bwMode="auto">
            <a:xfrm>
              <a:off x="2256" y="2832"/>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59" name="Oval 15"/>
            <p:cNvSpPr>
              <a:spLocks noChangeArrowheads="1"/>
            </p:cNvSpPr>
            <p:nvPr/>
          </p:nvSpPr>
          <p:spPr bwMode="auto">
            <a:xfrm>
              <a:off x="2208" y="2976"/>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0" name="Oval 16"/>
            <p:cNvSpPr>
              <a:spLocks noChangeArrowheads="1"/>
            </p:cNvSpPr>
            <p:nvPr/>
          </p:nvSpPr>
          <p:spPr bwMode="auto">
            <a:xfrm>
              <a:off x="3120" y="2400"/>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1" name="Oval 17"/>
            <p:cNvSpPr>
              <a:spLocks noChangeArrowheads="1"/>
            </p:cNvSpPr>
            <p:nvPr/>
          </p:nvSpPr>
          <p:spPr bwMode="auto">
            <a:xfrm>
              <a:off x="3264" y="2496"/>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2" name="Oval 18"/>
            <p:cNvSpPr>
              <a:spLocks noChangeArrowheads="1"/>
            </p:cNvSpPr>
            <p:nvPr/>
          </p:nvSpPr>
          <p:spPr bwMode="auto">
            <a:xfrm>
              <a:off x="3072" y="2496"/>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3" name="Oval 19"/>
            <p:cNvSpPr>
              <a:spLocks noChangeArrowheads="1"/>
            </p:cNvSpPr>
            <p:nvPr/>
          </p:nvSpPr>
          <p:spPr bwMode="auto">
            <a:xfrm>
              <a:off x="3120" y="2592"/>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4" name="Oval 20"/>
            <p:cNvSpPr>
              <a:spLocks noChangeArrowheads="1"/>
            </p:cNvSpPr>
            <p:nvPr/>
          </p:nvSpPr>
          <p:spPr bwMode="auto">
            <a:xfrm>
              <a:off x="3264" y="2592"/>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5" name="Oval 21"/>
            <p:cNvSpPr>
              <a:spLocks noChangeArrowheads="1"/>
            </p:cNvSpPr>
            <p:nvPr/>
          </p:nvSpPr>
          <p:spPr bwMode="auto">
            <a:xfrm>
              <a:off x="3216" y="2688"/>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6" name="Oval 22"/>
            <p:cNvSpPr>
              <a:spLocks noChangeArrowheads="1"/>
            </p:cNvSpPr>
            <p:nvPr/>
          </p:nvSpPr>
          <p:spPr bwMode="auto">
            <a:xfrm>
              <a:off x="3024" y="2736"/>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7" name="Oval 23"/>
            <p:cNvSpPr>
              <a:spLocks noChangeArrowheads="1"/>
            </p:cNvSpPr>
            <p:nvPr/>
          </p:nvSpPr>
          <p:spPr bwMode="auto">
            <a:xfrm>
              <a:off x="2928" y="2640"/>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8" name="Oval 24"/>
            <p:cNvSpPr>
              <a:spLocks noChangeArrowheads="1"/>
            </p:cNvSpPr>
            <p:nvPr/>
          </p:nvSpPr>
          <p:spPr bwMode="auto">
            <a:xfrm>
              <a:off x="2928" y="2448"/>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69" name="Oval 25"/>
            <p:cNvSpPr>
              <a:spLocks noChangeArrowheads="1"/>
            </p:cNvSpPr>
            <p:nvPr/>
          </p:nvSpPr>
          <p:spPr bwMode="auto">
            <a:xfrm>
              <a:off x="3600" y="3120"/>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0" name="Oval 26"/>
            <p:cNvSpPr>
              <a:spLocks noChangeArrowheads="1"/>
            </p:cNvSpPr>
            <p:nvPr/>
          </p:nvSpPr>
          <p:spPr bwMode="auto">
            <a:xfrm>
              <a:off x="3792" y="3120"/>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1" name="Oval 27"/>
            <p:cNvSpPr>
              <a:spLocks noChangeArrowheads="1"/>
            </p:cNvSpPr>
            <p:nvPr/>
          </p:nvSpPr>
          <p:spPr bwMode="auto">
            <a:xfrm>
              <a:off x="3744" y="2928"/>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2" name="Oval 28"/>
            <p:cNvSpPr>
              <a:spLocks noChangeArrowheads="1"/>
            </p:cNvSpPr>
            <p:nvPr/>
          </p:nvSpPr>
          <p:spPr bwMode="auto">
            <a:xfrm>
              <a:off x="3696" y="3264"/>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3" name="Oval 29"/>
            <p:cNvSpPr>
              <a:spLocks noChangeArrowheads="1"/>
            </p:cNvSpPr>
            <p:nvPr/>
          </p:nvSpPr>
          <p:spPr bwMode="auto">
            <a:xfrm>
              <a:off x="3696" y="3072"/>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4" name="Oval 30"/>
            <p:cNvSpPr>
              <a:spLocks noChangeArrowheads="1"/>
            </p:cNvSpPr>
            <p:nvPr/>
          </p:nvSpPr>
          <p:spPr bwMode="auto">
            <a:xfrm>
              <a:off x="3840" y="2976"/>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5" name="Oval 31"/>
            <p:cNvSpPr>
              <a:spLocks noChangeArrowheads="1"/>
            </p:cNvSpPr>
            <p:nvPr/>
          </p:nvSpPr>
          <p:spPr bwMode="auto">
            <a:xfrm>
              <a:off x="3936" y="2880"/>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6" name="Oval 32"/>
            <p:cNvSpPr>
              <a:spLocks noChangeArrowheads="1"/>
            </p:cNvSpPr>
            <p:nvPr/>
          </p:nvSpPr>
          <p:spPr bwMode="auto">
            <a:xfrm>
              <a:off x="3888" y="3024"/>
              <a:ext cx="48" cy="48"/>
            </a:xfrm>
            <a:prstGeom prst="ellipse">
              <a:avLst/>
            </a:prstGeom>
            <a:solidFill>
              <a:schemeClr val="accent1"/>
            </a:solidFill>
            <a:ln w="12700">
              <a:solidFill>
                <a:schemeClr val="tx1"/>
              </a:solidFill>
              <a:round/>
              <a:headEnd type="none" w="sm" len="sm"/>
              <a:tailEnd type="none" w="sm" len="sm"/>
            </a:ln>
            <a:effectLst/>
          </p:spPr>
          <p:txBody>
            <a:bodyPr wrap="none" anchor="ctr"/>
            <a:lstStyle/>
            <a:p>
              <a:endParaRPr lang="en-US"/>
            </a:p>
          </p:txBody>
        </p:sp>
        <p:sp>
          <p:nvSpPr>
            <p:cNvPr id="1158177" name="Text Box 33"/>
            <p:cNvSpPr txBox="1">
              <a:spLocks noChangeArrowheads="1"/>
            </p:cNvSpPr>
            <p:nvPr/>
          </p:nvSpPr>
          <p:spPr bwMode="auto">
            <a:xfrm>
              <a:off x="4166" y="2887"/>
              <a:ext cx="922" cy="634"/>
            </a:xfrm>
            <a:prstGeom prst="rect">
              <a:avLst/>
            </a:prstGeom>
            <a:noFill/>
            <a:ln w="12700">
              <a:noFill/>
              <a:miter lim="800000"/>
              <a:headEnd type="none" w="sm" len="sm"/>
              <a:tailEnd type="none" w="sm" len="sm"/>
            </a:ln>
            <a:effectLst/>
          </p:spPr>
          <p:txBody>
            <a:bodyPr>
              <a:spAutoFit/>
            </a:bodyPr>
            <a:lstStyle/>
            <a:p>
              <a:pPr algn="l"/>
              <a:r>
                <a:rPr lang="en-US" b="0">
                  <a:solidFill>
                    <a:schemeClr val="tx2"/>
                  </a:solidFill>
                </a:rPr>
                <a:t>Small intracluster distance</a:t>
              </a:r>
            </a:p>
          </p:txBody>
        </p:sp>
        <p:sp>
          <p:nvSpPr>
            <p:cNvPr id="1158178" name="Text Box 34"/>
            <p:cNvSpPr txBox="1">
              <a:spLocks noChangeArrowheads="1"/>
            </p:cNvSpPr>
            <p:nvPr/>
          </p:nvSpPr>
          <p:spPr bwMode="auto">
            <a:xfrm>
              <a:off x="3600" y="2016"/>
              <a:ext cx="1066" cy="634"/>
            </a:xfrm>
            <a:prstGeom prst="rect">
              <a:avLst/>
            </a:prstGeom>
            <a:noFill/>
            <a:ln w="12700">
              <a:noFill/>
              <a:miter lim="800000"/>
              <a:headEnd type="none" w="sm" len="sm"/>
              <a:tailEnd type="none" w="sm" len="sm"/>
            </a:ln>
            <a:effectLst/>
          </p:spPr>
          <p:txBody>
            <a:bodyPr>
              <a:spAutoFit/>
            </a:bodyPr>
            <a:lstStyle/>
            <a:p>
              <a:pPr algn="l"/>
              <a:r>
                <a:rPr lang="en-US" b="0">
                  <a:solidFill>
                    <a:schemeClr val="tx2"/>
                  </a:solidFill>
                </a:rPr>
                <a:t>Large intercluster distance</a:t>
              </a:r>
            </a:p>
          </p:txBody>
        </p:sp>
        <p:sp>
          <p:nvSpPr>
            <p:cNvPr id="1158179" name="Line 35"/>
            <p:cNvSpPr>
              <a:spLocks noChangeShapeType="1"/>
            </p:cNvSpPr>
            <p:nvPr/>
          </p:nvSpPr>
          <p:spPr bwMode="auto">
            <a:xfrm>
              <a:off x="3360" y="2592"/>
              <a:ext cx="384" cy="288"/>
            </a:xfrm>
            <a:prstGeom prst="line">
              <a:avLst/>
            </a:prstGeom>
            <a:noFill/>
            <a:ln w="12700">
              <a:solidFill>
                <a:schemeClr val="tx2"/>
              </a:solidFill>
              <a:round/>
              <a:headEnd type="none" w="sm" len="sm"/>
              <a:tailEnd type="none" w="sm" len="sm"/>
            </a:ln>
            <a:effectLst/>
          </p:spPr>
          <p:txBody>
            <a:bodyPr/>
            <a:lstStyle/>
            <a:p>
              <a:endParaRPr lang="en-US"/>
            </a:p>
          </p:txBody>
        </p:sp>
        <p:sp>
          <p:nvSpPr>
            <p:cNvPr id="1158180" name="Line 36"/>
            <p:cNvSpPr>
              <a:spLocks noChangeShapeType="1"/>
            </p:cNvSpPr>
            <p:nvPr/>
          </p:nvSpPr>
          <p:spPr bwMode="auto">
            <a:xfrm flipH="1">
              <a:off x="3744" y="3168"/>
              <a:ext cx="48" cy="96"/>
            </a:xfrm>
            <a:prstGeom prst="line">
              <a:avLst/>
            </a:prstGeom>
            <a:noFill/>
            <a:ln w="12700">
              <a:solidFill>
                <a:schemeClr val="tx2"/>
              </a:solidFill>
              <a:round/>
              <a:headEnd type="none" w="sm" len="sm"/>
              <a:tailEnd type="none" w="sm" len="sm"/>
            </a:ln>
            <a:effectLst/>
          </p:spPr>
          <p:txBody>
            <a:bodyPr/>
            <a:lstStyle/>
            <a:p>
              <a:endParaRPr lang="en-US"/>
            </a:p>
          </p:txBody>
        </p:sp>
      </p:gr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0194" name="Rectangle 2"/>
          <p:cNvSpPr>
            <a:spLocks noGrp="1" noChangeArrowheads="1"/>
          </p:cNvSpPr>
          <p:nvPr>
            <p:ph type="title"/>
          </p:nvPr>
        </p:nvSpPr>
        <p:spPr/>
        <p:txBody>
          <a:bodyPr/>
          <a:lstStyle/>
          <a:p>
            <a:pPr defTabSz="914400"/>
            <a:r>
              <a:rPr lang="en-US"/>
              <a:t>Geographic/Location</a:t>
            </a:r>
          </a:p>
        </p:txBody>
      </p:sp>
      <p:sp>
        <p:nvSpPr>
          <p:cNvPr id="1160195" name="Rectangle 3"/>
          <p:cNvSpPr>
            <a:spLocks noGrp="1" noChangeArrowheads="1"/>
          </p:cNvSpPr>
          <p:nvPr>
            <p:ph type="body" sz="half" idx="1"/>
          </p:nvPr>
        </p:nvSpPr>
        <p:spPr>
          <a:xfrm>
            <a:off x="1295400" y="990600"/>
            <a:ext cx="6629400" cy="2590800"/>
          </a:xfrm>
        </p:spPr>
        <p:txBody>
          <a:bodyPr/>
          <a:lstStyle/>
          <a:p>
            <a:pPr marL="342900" indent="-342900"/>
            <a:r>
              <a:rPr lang="en-US" dirty="0"/>
              <a:t>Examples</a:t>
            </a:r>
          </a:p>
          <a:p>
            <a:pPr marL="742950" lvl="1" indent="-285750"/>
            <a:r>
              <a:rPr lang="en-US" dirty="0"/>
              <a:t>Customer location and sales comparisons</a:t>
            </a:r>
          </a:p>
          <a:p>
            <a:pPr marL="742950" lvl="1" indent="-285750"/>
            <a:r>
              <a:rPr lang="en-US" dirty="0"/>
              <a:t>Factory sites and cost</a:t>
            </a:r>
          </a:p>
          <a:p>
            <a:pPr marL="742950" lvl="1" indent="-285750"/>
            <a:r>
              <a:rPr lang="en-US" dirty="0"/>
              <a:t>Environmental effects</a:t>
            </a:r>
          </a:p>
          <a:p>
            <a:pPr marL="342900" indent="-342900"/>
            <a:r>
              <a:rPr lang="en-US" dirty="0"/>
              <a:t>Challenge: Map data, multiple overlays</a:t>
            </a:r>
          </a:p>
        </p:txBody>
      </p:sp>
      <p:pic>
        <p:nvPicPr>
          <p:cNvPr id="1160196" name="Picture 4"/>
          <p:cNvPicPr>
            <a:picLocks noGrp="1" noChangeAspect="1" noChangeArrowheads="1"/>
          </p:cNvPicPr>
          <p:nvPr>
            <p:ph sz="half" idx="2"/>
          </p:nvPr>
        </p:nvPicPr>
        <p:blipFill>
          <a:blip r:embed="rId3"/>
          <a:srcRect/>
          <a:stretch>
            <a:fillRect/>
          </a:stretch>
        </p:blipFill>
        <p:spPr>
          <a:xfrm>
            <a:off x="4572000" y="3581400"/>
            <a:ext cx="4073525" cy="3003550"/>
          </a:xfrm>
          <a:noFill/>
          <a:ln/>
        </p:spPr>
      </p:pic>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4036" name="Rectangle 4"/>
          <p:cNvSpPr>
            <a:spLocks noGrp="1" noChangeArrowheads="1"/>
          </p:cNvSpPr>
          <p:nvPr>
            <p:ph type="title"/>
          </p:nvPr>
        </p:nvSpPr>
        <p:spPr>
          <a:xfrm>
            <a:off x="990600" y="152400"/>
            <a:ext cx="7162800" cy="5334000"/>
          </a:xfrm>
        </p:spPr>
        <p:txBody>
          <a:bodyPr/>
          <a:lstStyle/>
          <a:p>
            <a:pPr algn="ctr"/>
            <a:r>
              <a:rPr lang="en-US" sz="8000"/>
              <a:t>DISCUSSION</a:t>
            </a:r>
          </a:p>
        </p:txBody>
      </p:sp>
    </p:spTree>
  </p:cSld>
  <p:clrMapOvr>
    <a:masterClrMapping/>
  </p:clrMapOvr>
  <p:transition>
    <p:zoom/>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1890" name="Rectangle 2"/>
          <p:cNvSpPr>
            <a:spLocks noGrp="1" noChangeArrowheads="1"/>
          </p:cNvSpPr>
          <p:nvPr>
            <p:ph type="title"/>
          </p:nvPr>
        </p:nvSpPr>
        <p:spPr>
          <a:noFill/>
          <a:ln/>
        </p:spPr>
        <p:txBody>
          <a:bodyPr lIns="92075" tIns="46038" rIns="92075" bIns="46038"/>
          <a:lstStyle/>
          <a:p>
            <a:pPr defTabSz="914400"/>
            <a:r>
              <a:rPr lang="en-US"/>
              <a:t>Binary Search</a:t>
            </a:r>
          </a:p>
        </p:txBody>
      </p:sp>
      <p:sp>
        <p:nvSpPr>
          <p:cNvPr id="1061891" name="Rectangle 3"/>
          <p:cNvSpPr>
            <a:spLocks noGrp="1" noChangeArrowheads="1"/>
          </p:cNvSpPr>
          <p:nvPr>
            <p:ph type="body" sz="half" idx="1"/>
          </p:nvPr>
        </p:nvSpPr>
        <p:spPr>
          <a:xfrm>
            <a:off x="457200" y="990600"/>
            <a:ext cx="4876800" cy="5715000"/>
          </a:xfrm>
          <a:noFill/>
          <a:ln/>
        </p:spPr>
        <p:txBody>
          <a:bodyPr lIns="92075" tIns="46038" rIns="92075" bIns="46038"/>
          <a:lstStyle/>
          <a:p>
            <a:pPr marL="342900" indent="-342900">
              <a:tabLst>
                <a:tab pos="2519363" algn="l"/>
              </a:tabLst>
            </a:pPr>
            <a:r>
              <a:rPr lang="en-US" sz="1900"/>
              <a:t>Given a sorted list of names.</a:t>
            </a:r>
          </a:p>
          <a:p>
            <a:pPr marL="342900" indent="-342900">
              <a:tabLst>
                <a:tab pos="2519363" algn="l"/>
              </a:tabLst>
            </a:pPr>
            <a:r>
              <a:rPr lang="en-US" sz="1900"/>
              <a:t>How do you find </a:t>
            </a:r>
            <a:r>
              <a:rPr lang="en-US" sz="1900" i="1"/>
              <a:t>Jones</a:t>
            </a:r>
            <a:r>
              <a:rPr lang="en-US" sz="1900"/>
              <a:t>.</a:t>
            </a:r>
          </a:p>
          <a:p>
            <a:pPr marL="342900" indent="-342900">
              <a:tabLst>
                <a:tab pos="2519363" algn="l"/>
              </a:tabLst>
            </a:pPr>
            <a:r>
              <a:rPr lang="en-US" sz="1900"/>
              <a:t>Sequential search</a:t>
            </a:r>
          </a:p>
          <a:p>
            <a:pPr marL="742950" lvl="1" indent="-285750">
              <a:tabLst>
                <a:tab pos="2519363" algn="l"/>
              </a:tabLst>
            </a:pPr>
            <a:r>
              <a:rPr lang="en-US" sz="1900"/>
              <a:t>Jones = 10 lookups</a:t>
            </a:r>
          </a:p>
          <a:p>
            <a:pPr marL="742950" lvl="1" indent="-285750">
              <a:tabLst>
                <a:tab pos="2519363" algn="l"/>
              </a:tabLst>
            </a:pPr>
            <a:r>
              <a:rPr lang="en-US" sz="1900"/>
              <a:t>Average = 15/2 = 7.5 lookups</a:t>
            </a:r>
          </a:p>
          <a:p>
            <a:pPr marL="742950" lvl="1" indent="-285750">
              <a:tabLst>
                <a:tab pos="2519363" algn="l"/>
              </a:tabLst>
            </a:pPr>
            <a:r>
              <a:rPr lang="en-US" sz="1900"/>
              <a:t>Min = 1, Max = 14</a:t>
            </a:r>
          </a:p>
          <a:p>
            <a:pPr marL="342900" indent="-342900">
              <a:tabLst>
                <a:tab pos="2519363" algn="l"/>
              </a:tabLst>
            </a:pPr>
            <a:r>
              <a:rPr lang="en-US" sz="1900"/>
              <a:t>Binary search</a:t>
            </a:r>
          </a:p>
          <a:p>
            <a:pPr marL="742950" lvl="1" indent="-285750">
              <a:tabLst>
                <a:tab pos="2519363" algn="l"/>
              </a:tabLst>
            </a:pPr>
            <a:r>
              <a:rPr lang="en-US" sz="1900"/>
              <a:t>Find midpoint (14 / 2) = 7</a:t>
            </a:r>
          </a:p>
          <a:p>
            <a:pPr marL="742950" lvl="1" indent="-285750">
              <a:tabLst>
                <a:tab pos="2519363" algn="l"/>
              </a:tabLst>
            </a:pPr>
            <a:r>
              <a:rPr lang="en-US" sz="1900"/>
              <a:t>Jones &gt; Goetz</a:t>
            </a:r>
          </a:p>
          <a:p>
            <a:pPr marL="742950" lvl="1" indent="-285750">
              <a:tabLst>
                <a:tab pos="2519363" algn="l"/>
              </a:tabLst>
            </a:pPr>
            <a:r>
              <a:rPr lang="en-US" sz="1900"/>
              <a:t>Jones &lt; Kalida</a:t>
            </a:r>
          </a:p>
          <a:p>
            <a:pPr marL="742950" lvl="1" indent="-285750">
              <a:tabLst>
                <a:tab pos="2519363" algn="l"/>
              </a:tabLst>
            </a:pPr>
            <a:r>
              <a:rPr lang="en-US" sz="1900"/>
              <a:t>Jones &gt; Inez</a:t>
            </a:r>
          </a:p>
          <a:p>
            <a:pPr marL="742950" lvl="1" indent="-285750">
              <a:tabLst>
                <a:tab pos="2519363" algn="l"/>
              </a:tabLst>
            </a:pPr>
            <a:r>
              <a:rPr lang="en-US" sz="1900"/>
              <a:t>Jones = Jones  (4 lookups)</a:t>
            </a:r>
          </a:p>
          <a:p>
            <a:pPr marL="342900" indent="-342900">
              <a:tabLst>
                <a:tab pos="2519363" algn="l"/>
              </a:tabLst>
            </a:pPr>
            <a:r>
              <a:rPr lang="en-US" sz="1900"/>
              <a:t>Max = log</a:t>
            </a:r>
            <a:r>
              <a:rPr lang="en-US" sz="1900" baseline="-25000"/>
              <a:t>2 </a:t>
            </a:r>
            <a:r>
              <a:rPr lang="en-US" sz="1900"/>
              <a:t>(N) = 0.30103 log</a:t>
            </a:r>
            <a:r>
              <a:rPr lang="en-US" sz="1900" baseline="-25000"/>
              <a:t>10</a:t>
            </a:r>
            <a:r>
              <a:rPr lang="en-US" sz="1900"/>
              <a:t> (N)</a:t>
            </a:r>
          </a:p>
          <a:p>
            <a:pPr marL="742950" lvl="1" indent="-285750">
              <a:tabLst>
                <a:tab pos="2519363" algn="l"/>
              </a:tabLst>
            </a:pPr>
            <a:r>
              <a:rPr lang="en-US" sz="1900"/>
              <a:t>N = 1000	Max = 10</a:t>
            </a:r>
          </a:p>
          <a:p>
            <a:pPr marL="742950" lvl="1" indent="-285750">
              <a:tabLst>
                <a:tab pos="2519363" algn="l"/>
              </a:tabLst>
            </a:pPr>
            <a:r>
              <a:rPr lang="en-US" sz="1900"/>
              <a:t>N = 1,000,000	Max = 20</a:t>
            </a:r>
          </a:p>
        </p:txBody>
      </p:sp>
      <p:sp>
        <p:nvSpPr>
          <p:cNvPr id="1061892" name="Rectangle 4"/>
          <p:cNvSpPr>
            <a:spLocks noChangeArrowheads="1"/>
          </p:cNvSpPr>
          <p:nvPr/>
        </p:nvSpPr>
        <p:spPr bwMode="auto">
          <a:xfrm>
            <a:off x="5492750" y="1225550"/>
            <a:ext cx="3340100" cy="4483100"/>
          </a:xfrm>
          <a:prstGeom prst="rect">
            <a:avLst/>
          </a:prstGeom>
          <a:solidFill>
            <a:schemeClr val="accent1"/>
          </a:solidFill>
          <a:ln w="12700">
            <a:solidFill>
              <a:schemeClr val="tx1"/>
            </a:solidFill>
            <a:miter lim="800000"/>
            <a:headEnd/>
            <a:tailEnd/>
          </a:ln>
          <a:effectLst/>
        </p:spPr>
        <p:txBody>
          <a:bodyPr wrap="none" lIns="92075" tIns="46038" rIns="92075" bIns="46038"/>
          <a:lstStyle/>
          <a:p>
            <a:pPr algn="l">
              <a:tabLst>
                <a:tab pos="922338" algn="l"/>
              </a:tabLst>
            </a:pPr>
            <a:r>
              <a:rPr lang="en-US" sz="1800" b="0">
                <a:solidFill>
                  <a:srgbClr val="0000FF"/>
                </a:solidFill>
              </a:rPr>
              <a:t>	Adams</a:t>
            </a:r>
          </a:p>
          <a:p>
            <a:pPr algn="l">
              <a:tabLst>
                <a:tab pos="922338" algn="l"/>
              </a:tabLst>
            </a:pPr>
            <a:r>
              <a:rPr lang="en-US" sz="1800" b="0">
                <a:solidFill>
                  <a:srgbClr val="0000FF"/>
                </a:solidFill>
              </a:rPr>
              <a:t>	Brown</a:t>
            </a:r>
          </a:p>
          <a:p>
            <a:pPr algn="l">
              <a:tabLst>
                <a:tab pos="922338" algn="l"/>
              </a:tabLst>
            </a:pPr>
            <a:r>
              <a:rPr lang="en-US" sz="1800" b="0">
                <a:solidFill>
                  <a:srgbClr val="0000FF"/>
                </a:solidFill>
              </a:rPr>
              <a:t>	Cadiz</a:t>
            </a:r>
          </a:p>
          <a:p>
            <a:pPr algn="l">
              <a:tabLst>
                <a:tab pos="922338" algn="l"/>
              </a:tabLst>
            </a:pPr>
            <a:r>
              <a:rPr lang="en-US" sz="1800" b="0">
                <a:solidFill>
                  <a:srgbClr val="0000FF"/>
                </a:solidFill>
              </a:rPr>
              <a:t>	Dorfmann</a:t>
            </a:r>
          </a:p>
          <a:p>
            <a:pPr algn="l">
              <a:tabLst>
                <a:tab pos="922338" algn="l"/>
              </a:tabLst>
            </a:pPr>
            <a:r>
              <a:rPr lang="en-US" sz="1800" b="0">
                <a:solidFill>
                  <a:srgbClr val="0000FF"/>
                </a:solidFill>
              </a:rPr>
              <a:t>	Eaton</a:t>
            </a:r>
          </a:p>
          <a:p>
            <a:pPr algn="l">
              <a:tabLst>
                <a:tab pos="922338" algn="l"/>
              </a:tabLst>
            </a:pPr>
            <a:r>
              <a:rPr lang="en-US" sz="1800" b="0">
                <a:solidFill>
                  <a:srgbClr val="0000FF"/>
                </a:solidFill>
              </a:rPr>
              <a:t>	Farris</a:t>
            </a:r>
          </a:p>
          <a:p>
            <a:pPr algn="l">
              <a:tabLst>
                <a:tab pos="922338" algn="l"/>
              </a:tabLst>
            </a:pPr>
            <a:r>
              <a:rPr lang="en-US" sz="1800" b="0">
                <a:solidFill>
                  <a:schemeClr val="tx2"/>
                </a:solidFill>
              </a:rPr>
              <a:t>1</a:t>
            </a:r>
            <a:r>
              <a:rPr lang="en-US" sz="1800" b="0">
                <a:solidFill>
                  <a:srgbClr val="0000FF"/>
                </a:solidFill>
              </a:rPr>
              <a:t>	Goetz</a:t>
            </a:r>
          </a:p>
          <a:p>
            <a:pPr algn="l">
              <a:tabLst>
                <a:tab pos="922338" algn="l"/>
              </a:tabLst>
            </a:pPr>
            <a:r>
              <a:rPr lang="en-US" sz="1800" b="0">
                <a:solidFill>
                  <a:srgbClr val="0000FF"/>
                </a:solidFill>
              </a:rPr>
              <a:t>	Hanson</a:t>
            </a:r>
          </a:p>
          <a:p>
            <a:pPr algn="l">
              <a:tabLst>
                <a:tab pos="922338" algn="l"/>
              </a:tabLst>
            </a:pPr>
            <a:r>
              <a:rPr lang="en-US" sz="1800" b="0">
                <a:solidFill>
                  <a:srgbClr val="0000FF"/>
                </a:solidFill>
              </a:rPr>
              <a:t>      </a:t>
            </a:r>
            <a:r>
              <a:rPr lang="en-US" sz="1800" b="0">
                <a:solidFill>
                  <a:schemeClr val="tx2"/>
                </a:solidFill>
              </a:rPr>
              <a:t>3</a:t>
            </a:r>
            <a:r>
              <a:rPr lang="en-US" sz="1800" b="0">
                <a:solidFill>
                  <a:srgbClr val="0000FF"/>
                </a:solidFill>
              </a:rPr>
              <a:t>	Inez</a:t>
            </a:r>
          </a:p>
          <a:p>
            <a:pPr algn="l">
              <a:tabLst>
                <a:tab pos="922338" algn="l"/>
              </a:tabLst>
            </a:pPr>
            <a:r>
              <a:rPr lang="en-US" sz="1800" b="0">
                <a:solidFill>
                  <a:srgbClr val="0000FF"/>
                </a:solidFill>
              </a:rPr>
              <a:t>          </a:t>
            </a:r>
            <a:r>
              <a:rPr lang="en-US" sz="1800" b="0">
                <a:solidFill>
                  <a:schemeClr val="tx2"/>
                </a:solidFill>
              </a:rPr>
              <a:t>4</a:t>
            </a:r>
            <a:r>
              <a:rPr lang="en-US" sz="1800" b="0">
                <a:solidFill>
                  <a:srgbClr val="0000FF"/>
                </a:solidFill>
              </a:rPr>
              <a:t>	Jones</a:t>
            </a:r>
          </a:p>
          <a:p>
            <a:pPr algn="l">
              <a:tabLst>
                <a:tab pos="922338" algn="l"/>
              </a:tabLst>
            </a:pPr>
            <a:r>
              <a:rPr lang="en-US" sz="1800" b="0">
                <a:solidFill>
                  <a:srgbClr val="0000FF"/>
                </a:solidFill>
              </a:rPr>
              <a:t>   </a:t>
            </a:r>
            <a:r>
              <a:rPr lang="en-US" sz="1800" b="0">
                <a:solidFill>
                  <a:schemeClr val="tx2"/>
                </a:solidFill>
              </a:rPr>
              <a:t>2</a:t>
            </a:r>
            <a:r>
              <a:rPr lang="en-US" sz="1800" b="0">
                <a:solidFill>
                  <a:srgbClr val="0000FF"/>
                </a:solidFill>
              </a:rPr>
              <a:t>	Kalida</a:t>
            </a:r>
          </a:p>
          <a:p>
            <a:pPr algn="l">
              <a:tabLst>
                <a:tab pos="922338" algn="l"/>
              </a:tabLst>
            </a:pPr>
            <a:r>
              <a:rPr lang="en-US" sz="1800" b="0">
                <a:solidFill>
                  <a:srgbClr val="0000FF"/>
                </a:solidFill>
              </a:rPr>
              <a:t>	Lomax</a:t>
            </a:r>
          </a:p>
          <a:p>
            <a:pPr algn="l">
              <a:tabLst>
                <a:tab pos="922338" algn="l"/>
              </a:tabLst>
            </a:pPr>
            <a:r>
              <a:rPr lang="en-US" sz="1800" b="0">
                <a:solidFill>
                  <a:srgbClr val="0000FF"/>
                </a:solidFill>
              </a:rPr>
              <a:t>	Miranda</a:t>
            </a:r>
          </a:p>
          <a:p>
            <a:pPr algn="l">
              <a:tabLst>
                <a:tab pos="922338" algn="l"/>
              </a:tabLst>
            </a:pPr>
            <a:r>
              <a:rPr lang="en-US" sz="1800" b="0">
                <a:solidFill>
                  <a:srgbClr val="0000FF"/>
                </a:solidFill>
              </a:rPr>
              <a:t>	Norman</a:t>
            </a:r>
          </a:p>
          <a:p>
            <a:pPr algn="l">
              <a:tabLst>
                <a:tab pos="922338" algn="l"/>
              </a:tabLst>
            </a:pPr>
            <a:r>
              <a:rPr lang="en-US" sz="1800" b="0">
                <a:solidFill>
                  <a:srgbClr val="006600"/>
                </a:solidFill>
              </a:rPr>
              <a:t>14 entries</a:t>
            </a:r>
          </a:p>
        </p:txBody>
      </p:sp>
      <p:sp>
        <p:nvSpPr>
          <p:cNvPr id="1061893" name="Line 5"/>
          <p:cNvSpPr>
            <a:spLocks noChangeShapeType="1"/>
          </p:cNvSpPr>
          <p:nvPr/>
        </p:nvSpPr>
        <p:spPr bwMode="auto">
          <a:xfrm>
            <a:off x="5638800" y="3200400"/>
            <a:ext cx="3048000" cy="0"/>
          </a:xfrm>
          <a:prstGeom prst="line">
            <a:avLst/>
          </a:prstGeom>
          <a:noFill/>
          <a:ln w="12700">
            <a:solidFill>
              <a:schemeClr val="hlink"/>
            </a:solidFill>
            <a:prstDash val="dash"/>
            <a:round/>
            <a:headEnd type="none" w="sm" len="sm"/>
            <a:tailEnd type="none" w="sm" len="sm"/>
          </a:ln>
          <a:effectLst/>
        </p:spPr>
        <p:txBody>
          <a:bodyPr wrap="none" anchor="ctr"/>
          <a:lstStyle/>
          <a:p>
            <a:endParaRPr lang="en-US"/>
          </a:p>
        </p:txBody>
      </p:sp>
      <p:sp>
        <p:nvSpPr>
          <p:cNvPr id="1061894" name="Line 6"/>
          <p:cNvSpPr>
            <a:spLocks noChangeShapeType="1"/>
          </p:cNvSpPr>
          <p:nvPr/>
        </p:nvSpPr>
        <p:spPr bwMode="auto">
          <a:xfrm>
            <a:off x="6248400" y="4038600"/>
            <a:ext cx="2209800" cy="0"/>
          </a:xfrm>
          <a:prstGeom prst="line">
            <a:avLst/>
          </a:prstGeom>
          <a:noFill/>
          <a:ln w="12700">
            <a:solidFill>
              <a:schemeClr val="hlink"/>
            </a:solidFill>
            <a:prstDash val="dash"/>
            <a:round/>
            <a:headEnd type="none" w="sm" len="sm"/>
            <a:tailEnd type="none" w="sm" len="sm"/>
          </a:ln>
          <a:effectLst/>
        </p:spPr>
        <p:txBody>
          <a:bodyPr wrap="none" anchor="ctr"/>
          <a:lstStyle/>
          <a:p>
            <a:endParaRPr lang="en-US"/>
          </a:p>
        </p:txBody>
      </p:sp>
      <p:sp>
        <p:nvSpPr>
          <p:cNvPr id="1061895" name="Line 7"/>
          <p:cNvSpPr>
            <a:spLocks noChangeShapeType="1"/>
          </p:cNvSpPr>
          <p:nvPr/>
        </p:nvSpPr>
        <p:spPr bwMode="auto">
          <a:xfrm>
            <a:off x="6400800" y="3733800"/>
            <a:ext cx="1447800" cy="0"/>
          </a:xfrm>
          <a:prstGeom prst="line">
            <a:avLst/>
          </a:prstGeom>
          <a:noFill/>
          <a:ln w="12700">
            <a:solidFill>
              <a:schemeClr val="hlink"/>
            </a:solidFill>
            <a:prstDash val="dash"/>
            <a:round/>
            <a:headEnd type="none" w="sm" len="sm"/>
            <a:tailEnd type="none" w="sm" len="sm"/>
          </a:ln>
          <a:effectLst/>
        </p:spPr>
        <p:txBody>
          <a:bodyPr wrap="none" anchor="ctr"/>
          <a:lstStyle/>
          <a:p>
            <a:endParaRPr lang="en-US"/>
          </a:p>
        </p:txBody>
      </p:sp>
      <p:sp>
        <p:nvSpPr>
          <p:cNvPr id="1061896" name="Line 8"/>
          <p:cNvSpPr>
            <a:spLocks noChangeShapeType="1"/>
          </p:cNvSpPr>
          <p:nvPr/>
        </p:nvSpPr>
        <p:spPr bwMode="auto">
          <a:xfrm>
            <a:off x="5791200" y="3124200"/>
            <a:ext cx="0" cy="228600"/>
          </a:xfrm>
          <a:prstGeom prst="line">
            <a:avLst/>
          </a:prstGeom>
          <a:noFill/>
          <a:ln w="12700">
            <a:solidFill>
              <a:schemeClr val="tx2"/>
            </a:solidFill>
            <a:round/>
            <a:headEnd type="none" w="sm" len="sm"/>
            <a:tailEnd type="stealth" w="med" len="med"/>
          </a:ln>
          <a:effectLst/>
        </p:spPr>
        <p:txBody>
          <a:bodyPr wrap="none" anchor="ctr"/>
          <a:lstStyle/>
          <a:p>
            <a:endParaRPr lang="en-US"/>
          </a:p>
        </p:txBody>
      </p:sp>
      <p:sp>
        <p:nvSpPr>
          <p:cNvPr id="1061897" name="Line 9"/>
          <p:cNvSpPr>
            <a:spLocks noChangeShapeType="1"/>
          </p:cNvSpPr>
          <p:nvPr/>
        </p:nvSpPr>
        <p:spPr bwMode="auto">
          <a:xfrm>
            <a:off x="6019800" y="3962400"/>
            <a:ext cx="0" cy="228600"/>
          </a:xfrm>
          <a:prstGeom prst="line">
            <a:avLst/>
          </a:prstGeom>
          <a:noFill/>
          <a:ln w="12700">
            <a:solidFill>
              <a:schemeClr val="tx2"/>
            </a:solidFill>
            <a:round/>
            <a:headEnd type="stealth" w="med" len="med"/>
            <a:tailEnd type="none" w="sm" len="sm"/>
          </a:ln>
          <a:effectLst/>
        </p:spPr>
        <p:txBody>
          <a:bodyPr wrap="none" anchor="ctr"/>
          <a:lstStyle/>
          <a:p>
            <a:endParaRPr lang="en-US"/>
          </a:p>
        </p:txBody>
      </p:sp>
      <p:sp>
        <p:nvSpPr>
          <p:cNvPr id="1061898" name="Line 10"/>
          <p:cNvSpPr>
            <a:spLocks noChangeShapeType="1"/>
          </p:cNvSpPr>
          <p:nvPr/>
        </p:nvSpPr>
        <p:spPr bwMode="auto">
          <a:xfrm>
            <a:off x="6172200" y="3505200"/>
            <a:ext cx="0" cy="228600"/>
          </a:xfrm>
          <a:prstGeom prst="line">
            <a:avLst/>
          </a:prstGeom>
          <a:noFill/>
          <a:ln w="12700">
            <a:solidFill>
              <a:schemeClr val="tx2"/>
            </a:solidFill>
            <a:round/>
            <a:headEnd type="none" w="sm" len="sm"/>
            <a:tailEnd type="stealth" w="med" len="med"/>
          </a:ln>
          <a:effectLst/>
        </p:spPr>
        <p:txBody>
          <a:bodyPr wrap="none" anchor="ct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63938" name="Rectangle 2"/>
          <p:cNvSpPr>
            <a:spLocks noGrp="1" noChangeArrowheads="1"/>
          </p:cNvSpPr>
          <p:nvPr>
            <p:ph type="title"/>
          </p:nvPr>
        </p:nvSpPr>
        <p:spPr/>
        <p:txBody>
          <a:bodyPr/>
          <a:lstStyle/>
          <a:p>
            <a:pPr defTabSz="914400"/>
            <a:r>
              <a:rPr lang="en-US"/>
              <a:t>Operations on Sequential Tables</a:t>
            </a:r>
          </a:p>
        </p:txBody>
      </p:sp>
      <p:sp>
        <p:nvSpPr>
          <p:cNvPr id="1063939" name="Rectangle 3"/>
          <p:cNvSpPr>
            <a:spLocks noGrp="1" noChangeArrowheads="1"/>
          </p:cNvSpPr>
          <p:nvPr>
            <p:ph type="body" sz="half" idx="1"/>
          </p:nvPr>
        </p:nvSpPr>
        <p:spPr>
          <a:xfrm>
            <a:off x="457200" y="1143000"/>
            <a:ext cx="4648200" cy="5181600"/>
          </a:xfrm>
        </p:spPr>
        <p:txBody>
          <a:bodyPr/>
          <a:lstStyle/>
          <a:p>
            <a:pPr marL="342900" indent="-342900"/>
            <a:r>
              <a:rPr lang="en-US" sz="2000"/>
              <a:t>Read entire table</a:t>
            </a:r>
          </a:p>
          <a:p>
            <a:pPr marL="742950" lvl="1" indent="-285750"/>
            <a:r>
              <a:rPr lang="en-US" sz="2000"/>
              <a:t>Easy and fast</a:t>
            </a:r>
          </a:p>
          <a:p>
            <a:pPr marL="342900" indent="-342900"/>
            <a:r>
              <a:rPr lang="en-US" sz="2000"/>
              <a:t>Sequential retrieval</a:t>
            </a:r>
          </a:p>
          <a:p>
            <a:pPr marL="742950" lvl="1" indent="-285750"/>
            <a:r>
              <a:rPr lang="en-US" sz="2000"/>
              <a:t>Easy and fast for </a:t>
            </a:r>
            <a:r>
              <a:rPr lang="en-US" sz="2000" b="0"/>
              <a:t>one</a:t>
            </a:r>
            <a:r>
              <a:rPr lang="en-US" sz="2000"/>
              <a:t> order.</a:t>
            </a:r>
          </a:p>
          <a:p>
            <a:pPr marL="342900" indent="-342900"/>
            <a:r>
              <a:rPr lang="en-US" sz="2000"/>
              <a:t>Random Read/Sequential</a:t>
            </a:r>
          </a:p>
          <a:p>
            <a:pPr marL="742950" lvl="1" indent="-285750"/>
            <a:r>
              <a:rPr lang="en-US" sz="2000"/>
              <a:t>Very weak</a:t>
            </a:r>
          </a:p>
          <a:p>
            <a:pPr marL="742950" lvl="1" indent="-285750"/>
            <a:r>
              <a:rPr lang="en-US" sz="2000"/>
              <a:t>Probability of any row = 1/N</a:t>
            </a:r>
          </a:p>
          <a:p>
            <a:pPr marL="742950" lvl="1" indent="-285750"/>
            <a:r>
              <a:rPr lang="en-US" sz="2000"/>
              <a:t>Sequential retrieval</a:t>
            </a:r>
          </a:p>
          <a:p>
            <a:pPr marL="742950" lvl="1" indent="-285750"/>
            <a:r>
              <a:rPr lang="en-US" sz="2000"/>
              <a:t>1,000,000 rows means 500,000 retrievals per lookup!</a:t>
            </a:r>
          </a:p>
          <a:p>
            <a:pPr marL="342900" indent="-342900"/>
            <a:r>
              <a:rPr lang="en-US" sz="2000"/>
              <a:t>Delete</a:t>
            </a:r>
          </a:p>
          <a:p>
            <a:pPr marL="742950" lvl="1" indent="-285750"/>
            <a:r>
              <a:rPr lang="en-US" sz="2000"/>
              <a:t>Easy</a:t>
            </a:r>
          </a:p>
          <a:p>
            <a:pPr marL="342900" indent="-342900"/>
            <a:r>
              <a:rPr lang="en-US" sz="2000"/>
              <a:t>Insert/Modify</a:t>
            </a:r>
          </a:p>
          <a:p>
            <a:pPr marL="742950" lvl="1" indent="-285750"/>
            <a:r>
              <a:rPr lang="en-US" sz="2000"/>
              <a:t>Very weak</a:t>
            </a:r>
          </a:p>
        </p:txBody>
      </p:sp>
      <p:sp>
        <p:nvSpPr>
          <p:cNvPr id="1063943" name="Text Box 7"/>
          <p:cNvSpPr txBox="1">
            <a:spLocks noChangeArrowheads="1"/>
          </p:cNvSpPr>
          <p:nvPr/>
        </p:nvSpPr>
        <p:spPr bwMode="auto">
          <a:xfrm>
            <a:off x="5562600" y="1219200"/>
            <a:ext cx="3352800" cy="2660650"/>
          </a:xfrm>
          <a:prstGeom prst="rect">
            <a:avLst/>
          </a:prstGeom>
          <a:noFill/>
          <a:ln w="12700">
            <a:solidFill>
              <a:srgbClr val="006600"/>
            </a:solidFill>
            <a:miter lim="800000"/>
            <a:headEnd type="none" w="sm" len="sm"/>
            <a:tailEnd type="none" w="sm" len="sm"/>
          </a:ln>
          <a:effectLst/>
        </p:spPr>
        <p:txBody>
          <a:bodyPr>
            <a:spAutoFit/>
          </a:bodyPr>
          <a:lstStyle/>
          <a:p>
            <a:pPr algn="l"/>
            <a:r>
              <a:rPr lang="en-US" sz="2400" b="0">
                <a:solidFill>
                  <a:srgbClr val="006600"/>
                </a:solidFill>
              </a:rPr>
              <a:t>Row	Prob.	# Reads</a:t>
            </a:r>
          </a:p>
          <a:p>
            <a:pPr algn="l"/>
            <a:r>
              <a:rPr lang="en-US" sz="2400" b="0">
                <a:solidFill>
                  <a:srgbClr val="006600"/>
                </a:solidFill>
              </a:rPr>
              <a:t>A	1/N	1</a:t>
            </a:r>
          </a:p>
          <a:p>
            <a:pPr algn="l"/>
            <a:r>
              <a:rPr lang="en-US" sz="2400" b="0">
                <a:solidFill>
                  <a:srgbClr val="006600"/>
                </a:solidFill>
              </a:rPr>
              <a:t>B	1/N	2</a:t>
            </a:r>
          </a:p>
          <a:p>
            <a:pPr algn="l"/>
            <a:r>
              <a:rPr lang="en-US" sz="2400" b="0">
                <a:solidFill>
                  <a:srgbClr val="006600"/>
                </a:solidFill>
              </a:rPr>
              <a:t>C	1/N	3</a:t>
            </a:r>
          </a:p>
          <a:p>
            <a:pPr algn="l"/>
            <a:r>
              <a:rPr lang="en-US" sz="2400" b="0">
                <a:solidFill>
                  <a:srgbClr val="006600"/>
                </a:solidFill>
              </a:rPr>
              <a:t>D	1/N	4</a:t>
            </a:r>
          </a:p>
          <a:p>
            <a:pPr algn="l"/>
            <a:r>
              <a:rPr lang="en-US" sz="2400" b="0">
                <a:solidFill>
                  <a:srgbClr val="006600"/>
                </a:solidFill>
              </a:rPr>
              <a:t>E	1/N	5</a:t>
            </a:r>
          </a:p>
          <a:p>
            <a:pPr algn="l"/>
            <a:r>
              <a:rPr lang="en-US" sz="2400" b="0">
                <a:solidFill>
                  <a:srgbClr val="006600"/>
                </a:solidFill>
              </a:rPr>
              <a:t>…	1/N	i</a:t>
            </a: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65986" name="Rectangle 2"/>
          <p:cNvSpPr>
            <a:spLocks noGrp="1" noChangeArrowheads="1"/>
          </p:cNvSpPr>
          <p:nvPr>
            <p:ph type="title"/>
          </p:nvPr>
        </p:nvSpPr>
        <p:spPr/>
        <p:txBody>
          <a:bodyPr/>
          <a:lstStyle/>
          <a:p>
            <a:pPr defTabSz="914400"/>
            <a:r>
              <a:rPr lang="en-US"/>
              <a:t>Insert into Sequential Table</a:t>
            </a:r>
          </a:p>
        </p:txBody>
      </p:sp>
      <p:sp>
        <p:nvSpPr>
          <p:cNvPr id="1065987" name="Rectangle 3"/>
          <p:cNvSpPr>
            <a:spLocks noGrp="1" noChangeArrowheads="1"/>
          </p:cNvSpPr>
          <p:nvPr>
            <p:ph type="body" sz="half" idx="1"/>
          </p:nvPr>
        </p:nvSpPr>
        <p:spPr>
          <a:xfrm>
            <a:off x="457200" y="952500"/>
            <a:ext cx="3810000" cy="2019300"/>
          </a:xfrm>
        </p:spPr>
        <p:txBody>
          <a:bodyPr/>
          <a:lstStyle/>
          <a:p>
            <a:pPr marL="342900" indent="-342900"/>
            <a:r>
              <a:rPr lang="en-US" sz="1900"/>
              <a:t>Insert Inez:</a:t>
            </a:r>
          </a:p>
          <a:p>
            <a:pPr marL="742950" lvl="1" indent="-285750"/>
            <a:r>
              <a:rPr lang="en-US" sz="1900"/>
              <a:t>Find insert location.</a:t>
            </a:r>
          </a:p>
          <a:p>
            <a:pPr marL="742950" lvl="1" indent="-285750"/>
            <a:r>
              <a:rPr lang="en-US" sz="1900"/>
              <a:t>Copy top to new file.</a:t>
            </a:r>
          </a:p>
          <a:p>
            <a:pPr marL="742950" lvl="1" indent="-285750"/>
            <a:r>
              <a:rPr lang="en-US" sz="1900"/>
              <a:t>At insert location, add row.</a:t>
            </a:r>
          </a:p>
          <a:p>
            <a:pPr marL="742950" lvl="1" indent="-285750"/>
            <a:r>
              <a:rPr lang="en-US" sz="1900"/>
              <a:t>Copy rest of file.</a:t>
            </a:r>
          </a:p>
        </p:txBody>
      </p:sp>
      <p:sp>
        <p:nvSpPr>
          <p:cNvPr id="1065988" name="Rectangle 4"/>
          <p:cNvSpPr>
            <a:spLocks noChangeArrowheads="1"/>
          </p:cNvSpPr>
          <p:nvPr/>
        </p:nvSpPr>
        <p:spPr bwMode="auto">
          <a:xfrm>
            <a:off x="5334000" y="914400"/>
            <a:ext cx="3594100" cy="2444750"/>
          </a:xfrm>
          <a:prstGeom prst="rect">
            <a:avLst/>
          </a:prstGeom>
          <a:noFill/>
          <a:ln w="12700">
            <a:solidFill>
              <a:srgbClr val="006600"/>
            </a:solidFill>
            <a:miter lim="800000"/>
            <a:headEnd/>
            <a:tailEnd/>
          </a:ln>
          <a:effectLst/>
        </p:spPr>
        <p:txBody>
          <a:bodyPr lIns="92075" tIns="46038" rIns="92075" bIns="46038">
            <a:spAutoFit/>
          </a:bodyPr>
          <a:lstStyle/>
          <a:p>
            <a:pPr algn="l">
              <a:spcBef>
                <a:spcPct val="50000"/>
              </a:spcBef>
              <a:tabLst>
                <a:tab pos="460375" algn="l"/>
                <a:tab pos="1490663" algn="l"/>
                <a:tab pos="3363913" algn="r"/>
              </a:tabLst>
            </a:pPr>
            <a:r>
              <a:rPr lang="en-US" sz="1400">
                <a:solidFill>
                  <a:srgbClr val="006600"/>
                </a:solidFill>
              </a:rPr>
              <a:t>ID	LastName	FirstName	DateHired</a:t>
            </a:r>
            <a:endParaRPr lang="en-US" sz="1400" b="0">
              <a:solidFill>
                <a:srgbClr val="006600"/>
              </a:solidFill>
            </a:endParaRPr>
          </a:p>
          <a:p>
            <a:pPr algn="l">
              <a:tabLst>
                <a:tab pos="460375" algn="l"/>
                <a:tab pos="1490663" algn="l"/>
                <a:tab pos="3363913" algn="r"/>
              </a:tabLst>
            </a:pPr>
            <a:r>
              <a:rPr lang="en-US" sz="1400" b="0">
                <a:solidFill>
                  <a:srgbClr val="006600"/>
                </a:solidFill>
              </a:rPr>
              <a:t>8	Carpenter	Carlos	12/29/98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6	Eaton	Anissa	8/23/98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7	Farris	Dustin	3/28/98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2	Gibson	Bill	3/31/98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4	Hopkins	Alan	2/8/98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5	James	Leisha	1/6/98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9	O'Connor	Jessica	7/23/98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3	Reasoner	Katy	2/17/98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1	Reeves	Keith	1/29/98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10	Shields	Howard	7/13/98</a:t>
            </a:r>
          </a:p>
        </p:txBody>
      </p:sp>
      <p:sp>
        <p:nvSpPr>
          <p:cNvPr id="1065989" name="Rectangle 5"/>
          <p:cNvSpPr>
            <a:spLocks noChangeArrowheads="1"/>
          </p:cNvSpPr>
          <p:nvPr/>
        </p:nvSpPr>
        <p:spPr bwMode="auto">
          <a:xfrm>
            <a:off x="1371600" y="3048000"/>
            <a:ext cx="3594100" cy="1168400"/>
          </a:xfrm>
          <a:prstGeom prst="rect">
            <a:avLst/>
          </a:prstGeom>
          <a:noFill/>
          <a:ln w="12700">
            <a:solidFill>
              <a:srgbClr val="006600"/>
            </a:solidFill>
            <a:miter lim="800000"/>
            <a:headEnd/>
            <a:tailEnd/>
          </a:ln>
          <a:effectLst/>
        </p:spPr>
        <p:txBody>
          <a:bodyPr lIns="92075" tIns="46038" rIns="92075" bIns="46038">
            <a:spAutoFit/>
          </a:bodyPr>
          <a:lstStyle/>
          <a:p>
            <a:pPr algn="l">
              <a:spcBef>
                <a:spcPct val="50000"/>
              </a:spcBef>
              <a:tabLst>
                <a:tab pos="460375" algn="l"/>
                <a:tab pos="1490663" algn="l"/>
                <a:tab pos="3363913" algn="r"/>
              </a:tabLst>
            </a:pPr>
            <a:r>
              <a:rPr lang="en-US" sz="1400">
                <a:solidFill>
                  <a:srgbClr val="006600"/>
                </a:solidFill>
              </a:rPr>
              <a:t>ID	LastName	FirstName	DateHired</a:t>
            </a:r>
            <a:endParaRPr lang="en-US" sz="1400" b="0">
              <a:solidFill>
                <a:srgbClr val="006600"/>
              </a:solidFill>
            </a:endParaRPr>
          </a:p>
          <a:p>
            <a:pPr algn="l">
              <a:tabLst>
                <a:tab pos="460375" algn="l"/>
                <a:tab pos="1490663" algn="l"/>
                <a:tab pos="3363913" algn="r"/>
              </a:tabLst>
            </a:pPr>
            <a:r>
              <a:rPr lang="en-US" sz="1400" b="0">
                <a:solidFill>
                  <a:srgbClr val="006600"/>
                </a:solidFill>
              </a:rPr>
              <a:t>8	Carpenter	Carlos	12/29/98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6	Eaton	Anissa	8/23/98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7	Farris	Dustin	3/28/98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2	Gibson	Bill	3/31/98</a:t>
            </a:r>
          </a:p>
        </p:txBody>
      </p:sp>
      <p:sp>
        <p:nvSpPr>
          <p:cNvPr id="1065990" name="Rectangle 6"/>
          <p:cNvSpPr>
            <a:spLocks noChangeArrowheads="1"/>
          </p:cNvSpPr>
          <p:nvPr/>
        </p:nvSpPr>
        <p:spPr bwMode="auto">
          <a:xfrm>
            <a:off x="1371600" y="4648200"/>
            <a:ext cx="3594100" cy="1168400"/>
          </a:xfrm>
          <a:prstGeom prst="rect">
            <a:avLst/>
          </a:prstGeom>
          <a:noFill/>
          <a:ln w="12700">
            <a:solidFill>
              <a:srgbClr val="006600"/>
            </a:solidFill>
            <a:miter lim="800000"/>
            <a:headEnd/>
            <a:tailEnd/>
          </a:ln>
          <a:effectLst/>
        </p:spPr>
        <p:txBody>
          <a:bodyPr lIns="92075" tIns="46038" rIns="92075" bIns="46038">
            <a:spAutoFit/>
          </a:bodyPr>
          <a:lstStyle/>
          <a:p>
            <a:pPr algn="l">
              <a:tabLst>
                <a:tab pos="460375" algn="l"/>
                <a:tab pos="1490663" algn="l"/>
                <a:tab pos="3363913" algn="r"/>
              </a:tabLst>
            </a:pPr>
            <a:r>
              <a:rPr lang="en-US" sz="1400" b="0">
                <a:solidFill>
                  <a:srgbClr val="006600"/>
                </a:solidFill>
              </a:rPr>
              <a:t>5	James	Leisha	1/6/98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9	O'Connor	Jessica	7/23/98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3	Reasoner	Katy	2/17/98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1	Reeves	Keith	1/29/98</a:t>
            </a:r>
            <a:endParaRPr lang="en-US" sz="1400" b="0">
              <a:solidFill>
                <a:srgbClr val="006600"/>
              </a:solidFill>
              <a:latin typeface="Times New Roman" charset="0"/>
            </a:endParaRPr>
          </a:p>
          <a:p>
            <a:pPr algn="l">
              <a:tabLst>
                <a:tab pos="460375" algn="l"/>
                <a:tab pos="1490663" algn="l"/>
                <a:tab pos="3363913" algn="r"/>
              </a:tabLst>
            </a:pPr>
            <a:r>
              <a:rPr lang="en-US" sz="1400" b="0">
                <a:solidFill>
                  <a:srgbClr val="006600"/>
                </a:solidFill>
              </a:rPr>
              <a:t>10	Shields	Howard	7/13/98</a:t>
            </a:r>
          </a:p>
        </p:txBody>
      </p:sp>
      <p:sp>
        <p:nvSpPr>
          <p:cNvPr id="1065991" name="Rectangle 7"/>
          <p:cNvSpPr>
            <a:spLocks noChangeArrowheads="1"/>
          </p:cNvSpPr>
          <p:nvPr/>
        </p:nvSpPr>
        <p:spPr bwMode="auto">
          <a:xfrm>
            <a:off x="1371600" y="4267200"/>
            <a:ext cx="3594100" cy="317500"/>
          </a:xfrm>
          <a:prstGeom prst="rect">
            <a:avLst/>
          </a:prstGeom>
          <a:noFill/>
          <a:ln w="12700">
            <a:solidFill>
              <a:srgbClr val="006600"/>
            </a:solidFill>
            <a:miter lim="800000"/>
            <a:headEnd/>
            <a:tailEnd/>
          </a:ln>
          <a:effectLst/>
        </p:spPr>
        <p:txBody>
          <a:bodyPr lIns="92075" tIns="46038" rIns="92075" bIns="46038">
            <a:spAutoFit/>
          </a:bodyPr>
          <a:lstStyle/>
          <a:p>
            <a:pPr algn="l">
              <a:spcBef>
                <a:spcPct val="50000"/>
              </a:spcBef>
              <a:tabLst>
                <a:tab pos="460375" algn="l"/>
                <a:tab pos="1490663" algn="l"/>
                <a:tab pos="3363913" algn="r"/>
              </a:tabLst>
            </a:pPr>
            <a:r>
              <a:rPr lang="en-US" sz="1400" b="0">
                <a:solidFill>
                  <a:schemeClr val="tx2"/>
                </a:solidFill>
              </a:rPr>
              <a:t>11	Inez	Maria	1/15/99</a:t>
            </a:r>
          </a:p>
        </p:txBody>
      </p:sp>
      <p:sp>
        <p:nvSpPr>
          <p:cNvPr id="1065992" name="Line 8"/>
          <p:cNvSpPr>
            <a:spLocks noChangeShapeType="1"/>
          </p:cNvSpPr>
          <p:nvPr/>
        </p:nvSpPr>
        <p:spPr bwMode="auto">
          <a:xfrm flipH="1">
            <a:off x="2362200" y="2362200"/>
            <a:ext cx="1828800" cy="198120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
        <p:nvSpPr>
          <p:cNvPr id="1065993" name="Line 9"/>
          <p:cNvSpPr>
            <a:spLocks noChangeShapeType="1"/>
          </p:cNvSpPr>
          <p:nvPr/>
        </p:nvSpPr>
        <p:spPr bwMode="auto">
          <a:xfrm flipH="1">
            <a:off x="4267200" y="1676400"/>
            <a:ext cx="1143000" cy="129540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
        <p:nvSpPr>
          <p:cNvPr id="1065994" name="Line 10"/>
          <p:cNvSpPr>
            <a:spLocks noChangeShapeType="1"/>
          </p:cNvSpPr>
          <p:nvPr/>
        </p:nvSpPr>
        <p:spPr bwMode="auto">
          <a:xfrm flipH="1">
            <a:off x="5029200" y="2819400"/>
            <a:ext cx="1905000" cy="236220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
        <p:nvSpPr>
          <p:cNvPr id="1065995" name="Line 11"/>
          <p:cNvSpPr>
            <a:spLocks noChangeShapeType="1"/>
          </p:cNvSpPr>
          <p:nvPr/>
        </p:nvSpPr>
        <p:spPr bwMode="auto">
          <a:xfrm>
            <a:off x="5257800" y="2057400"/>
            <a:ext cx="3657600" cy="0"/>
          </a:xfrm>
          <a:prstGeom prst="line">
            <a:avLst/>
          </a:prstGeom>
          <a:noFill/>
          <a:ln w="19050">
            <a:solidFill>
              <a:schemeClr val="tx2"/>
            </a:solidFill>
            <a:round/>
            <a:headEnd type="none" w="sm" len="sm"/>
            <a:tailEnd type="none" w="sm" len="sm"/>
          </a:ln>
          <a:effectLst/>
        </p:spPr>
        <p:txBody>
          <a:bodyPr wrap="none" anchor="ctr"/>
          <a:lstStyle/>
          <a:p>
            <a:endParaRPr lang="en-US"/>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68034" name="Rectangle 2"/>
          <p:cNvSpPr>
            <a:spLocks noGrp="1" noChangeArrowheads="1"/>
          </p:cNvSpPr>
          <p:nvPr>
            <p:ph type="title"/>
          </p:nvPr>
        </p:nvSpPr>
        <p:spPr>
          <a:noFill/>
          <a:ln/>
        </p:spPr>
        <p:txBody>
          <a:bodyPr lIns="92075" tIns="46038" rIns="92075" bIns="46038"/>
          <a:lstStyle/>
          <a:p>
            <a:pPr defTabSz="914400"/>
            <a:r>
              <a:rPr lang="en-US"/>
              <a:t>Pointers</a:t>
            </a:r>
          </a:p>
        </p:txBody>
      </p:sp>
      <p:sp>
        <p:nvSpPr>
          <p:cNvPr id="1068035" name="Rectangle 3"/>
          <p:cNvSpPr>
            <a:spLocks noGrp="1" noChangeArrowheads="1"/>
          </p:cNvSpPr>
          <p:nvPr>
            <p:ph type="body" sz="half" idx="1"/>
          </p:nvPr>
        </p:nvSpPr>
        <p:spPr>
          <a:xfrm>
            <a:off x="1295400" y="990600"/>
            <a:ext cx="7696200" cy="5410200"/>
          </a:xfrm>
          <a:noFill/>
          <a:ln/>
        </p:spPr>
        <p:txBody>
          <a:bodyPr lIns="92075" tIns="46038" rIns="92075" bIns="46038"/>
          <a:lstStyle/>
          <a:p>
            <a:pPr marL="342900" indent="-342900"/>
            <a:r>
              <a:rPr lang="en-US" sz="1800"/>
              <a:t>When data is stored on drive (or RAM).</a:t>
            </a:r>
          </a:p>
          <a:p>
            <a:pPr marL="742950" lvl="1" indent="-285750"/>
            <a:r>
              <a:rPr lang="en-US" sz="1800"/>
              <a:t>Operating System allocates space with a function call.</a:t>
            </a:r>
          </a:p>
          <a:p>
            <a:pPr marL="742950" lvl="1" indent="-285750"/>
            <a:r>
              <a:rPr lang="en-US" sz="1800"/>
              <a:t>Provides location/address.</a:t>
            </a:r>
          </a:p>
          <a:p>
            <a:pPr marL="1085850" lvl="2"/>
            <a:r>
              <a:rPr lang="en-US" sz="1800"/>
              <a:t>Physical address</a:t>
            </a:r>
          </a:p>
          <a:p>
            <a:pPr marL="1085850" lvl="2"/>
            <a:r>
              <a:rPr lang="en-US" sz="1800"/>
              <a:t>Virtual address (VSAM)</a:t>
            </a:r>
          </a:p>
          <a:p>
            <a:pPr marL="1428750" lvl="3" indent="-228600"/>
            <a:r>
              <a:rPr lang="en-US"/>
              <a:t>Imaginary drive values mapped to physical locations.</a:t>
            </a:r>
          </a:p>
          <a:p>
            <a:pPr marL="1085850" lvl="2"/>
            <a:r>
              <a:rPr lang="en-US" sz="1800"/>
              <a:t>Relative address</a:t>
            </a:r>
          </a:p>
          <a:p>
            <a:pPr marL="1428750" lvl="3" indent="-228600"/>
            <a:r>
              <a:rPr lang="en-US"/>
              <a:t>Distance from start of file.</a:t>
            </a:r>
          </a:p>
          <a:p>
            <a:pPr marL="1428750" lvl="3" indent="-228600"/>
            <a:r>
              <a:rPr lang="en-US"/>
              <a:t>Other reference point.</a:t>
            </a:r>
          </a:p>
        </p:txBody>
      </p:sp>
      <p:sp>
        <p:nvSpPr>
          <p:cNvPr id="1068036" name="Rectangle 4"/>
          <p:cNvSpPr>
            <a:spLocks noChangeArrowheads="1"/>
          </p:cNvSpPr>
          <p:nvPr/>
        </p:nvSpPr>
        <p:spPr bwMode="auto">
          <a:xfrm>
            <a:off x="7467600" y="4038600"/>
            <a:ext cx="1130300" cy="368300"/>
          </a:xfrm>
          <a:prstGeom prst="rect">
            <a:avLst/>
          </a:prstGeom>
          <a:solidFill>
            <a:schemeClr val="accent1"/>
          </a:solidFill>
          <a:ln w="12700">
            <a:solidFill>
              <a:schemeClr val="tx1"/>
            </a:solidFill>
            <a:miter lim="800000"/>
            <a:headEnd/>
            <a:tailEnd/>
          </a:ln>
          <a:effectLst/>
        </p:spPr>
        <p:txBody>
          <a:bodyPr wrap="none" lIns="92075" tIns="46038" rIns="92075" bIns="46038" anchor="ctr"/>
          <a:lstStyle/>
          <a:p>
            <a:r>
              <a:rPr lang="en-US" sz="1600" b="0">
                <a:solidFill>
                  <a:srgbClr val="0000FF"/>
                </a:solidFill>
              </a:rPr>
              <a:t>Data</a:t>
            </a:r>
          </a:p>
        </p:txBody>
      </p:sp>
      <p:sp>
        <p:nvSpPr>
          <p:cNvPr id="1068037" name="Rectangle 5"/>
          <p:cNvSpPr>
            <a:spLocks noChangeArrowheads="1"/>
          </p:cNvSpPr>
          <p:nvPr/>
        </p:nvSpPr>
        <p:spPr bwMode="auto">
          <a:xfrm>
            <a:off x="7232650" y="3727450"/>
            <a:ext cx="990600" cy="381000"/>
          </a:xfrm>
          <a:prstGeom prst="rect">
            <a:avLst/>
          </a:prstGeom>
          <a:noFill/>
          <a:ln w="9525">
            <a:noFill/>
            <a:miter lim="800000"/>
            <a:headEnd/>
            <a:tailEnd/>
          </a:ln>
          <a:effectLst/>
        </p:spPr>
        <p:txBody>
          <a:bodyPr wrap="none" lIns="92075" tIns="46038" rIns="92075" bIns="46038" anchor="ctr"/>
          <a:lstStyle/>
          <a:p>
            <a:r>
              <a:rPr lang="en-US" sz="1600" b="0">
                <a:solidFill>
                  <a:schemeClr val="tx2"/>
                </a:solidFill>
              </a:rPr>
              <a:t>Address</a:t>
            </a:r>
          </a:p>
        </p:txBody>
      </p:sp>
      <p:sp>
        <p:nvSpPr>
          <p:cNvPr id="1068038" name="Rectangle 6"/>
          <p:cNvSpPr>
            <a:spLocks noChangeArrowheads="1"/>
          </p:cNvSpPr>
          <p:nvPr/>
        </p:nvSpPr>
        <p:spPr bwMode="auto">
          <a:xfrm>
            <a:off x="6400800" y="5181600"/>
            <a:ext cx="1358900" cy="596900"/>
          </a:xfrm>
          <a:prstGeom prst="rect">
            <a:avLst/>
          </a:prstGeom>
          <a:solidFill>
            <a:srgbClr val="FFCCCC"/>
          </a:solidFill>
          <a:ln w="12700">
            <a:solidFill>
              <a:schemeClr val="tx1"/>
            </a:solidFill>
            <a:miter lim="800000"/>
            <a:headEnd/>
            <a:tailEnd/>
          </a:ln>
          <a:effectLst/>
        </p:spPr>
        <p:txBody>
          <a:bodyPr wrap="none" lIns="92075" tIns="46038" rIns="92075" bIns="46038" anchor="ctr"/>
          <a:lstStyle/>
          <a:p>
            <a:r>
              <a:rPr lang="en-US" sz="1600" b="0">
                <a:solidFill>
                  <a:srgbClr val="0000FF"/>
                </a:solidFill>
              </a:rPr>
              <a:t>Key value</a:t>
            </a:r>
          </a:p>
        </p:txBody>
      </p:sp>
      <p:sp>
        <p:nvSpPr>
          <p:cNvPr id="1068039" name="Rectangle 7"/>
          <p:cNvSpPr>
            <a:spLocks noChangeArrowheads="1"/>
          </p:cNvSpPr>
          <p:nvPr/>
        </p:nvSpPr>
        <p:spPr bwMode="auto">
          <a:xfrm>
            <a:off x="7772400" y="5181600"/>
            <a:ext cx="901700" cy="596900"/>
          </a:xfrm>
          <a:prstGeom prst="rect">
            <a:avLst/>
          </a:prstGeom>
          <a:solidFill>
            <a:srgbClr val="FFCCCC"/>
          </a:solidFill>
          <a:ln w="12700">
            <a:solidFill>
              <a:schemeClr val="tx1"/>
            </a:solidFill>
            <a:miter lim="800000"/>
            <a:headEnd/>
            <a:tailEnd/>
          </a:ln>
          <a:effectLst/>
        </p:spPr>
        <p:txBody>
          <a:bodyPr wrap="none" lIns="92075" tIns="46038" rIns="92075" bIns="46038" anchor="ctr"/>
          <a:lstStyle/>
          <a:p>
            <a:r>
              <a:rPr lang="en-US" sz="1600" b="0">
                <a:solidFill>
                  <a:schemeClr val="tx2"/>
                </a:solidFill>
              </a:rPr>
              <a:t>Address /</a:t>
            </a:r>
          </a:p>
          <a:p>
            <a:r>
              <a:rPr lang="en-US" sz="1600" b="0">
                <a:solidFill>
                  <a:schemeClr val="tx2"/>
                </a:solidFill>
              </a:rPr>
              <a:t>pointer</a:t>
            </a:r>
          </a:p>
        </p:txBody>
      </p:sp>
      <p:sp>
        <p:nvSpPr>
          <p:cNvPr id="1068040" name="Line 8"/>
          <p:cNvSpPr>
            <a:spLocks noChangeShapeType="1"/>
          </p:cNvSpPr>
          <p:nvPr/>
        </p:nvSpPr>
        <p:spPr bwMode="auto">
          <a:xfrm flipH="1" flipV="1">
            <a:off x="7772400" y="4419600"/>
            <a:ext cx="228600" cy="762000"/>
          </a:xfrm>
          <a:prstGeom prst="line">
            <a:avLst/>
          </a:prstGeom>
          <a:noFill/>
          <a:ln w="12700">
            <a:solidFill>
              <a:schemeClr val="tx2"/>
            </a:solidFill>
            <a:round/>
            <a:headEnd type="none" w="sm" len="sm"/>
            <a:tailEnd type="stealth" w="med" len="lg"/>
          </a:ln>
          <a:effectLst/>
        </p:spPr>
        <p:txBody>
          <a:bodyPr wrap="none" anchor="ctr"/>
          <a:lstStyle/>
          <a:p>
            <a:endParaRPr lang="en-US"/>
          </a:p>
        </p:txBody>
      </p:sp>
      <p:grpSp>
        <p:nvGrpSpPr>
          <p:cNvPr id="1068041" name="Group 9"/>
          <p:cNvGrpSpPr>
            <a:grpSpLocks/>
          </p:cNvGrpSpPr>
          <p:nvPr/>
        </p:nvGrpSpPr>
        <p:grpSpPr bwMode="auto">
          <a:xfrm>
            <a:off x="3886200" y="4648200"/>
            <a:ext cx="1250950" cy="1371600"/>
            <a:chOff x="4444" y="720"/>
            <a:chExt cx="788" cy="864"/>
          </a:xfrm>
        </p:grpSpPr>
        <p:sp>
          <p:nvSpPr>
            <p:cNvPr id="1068042" name="Freeform 10"/>
            <p:cNvSpPr>
              <a:spLocks/>
            </p:cNvSpPr>
            <p:nvPr/>
          </p:nvSpPr>
          <p:spPr bwMode="auto">
            <a:xfrm>
              <a:off x="5088" y="768"/>
              <a:ext cx="144" cy="528"/>
            </a:xfrm>
            <a:custGeom>
              <a:avLst/>
              <a:gdLst/>
              <a:ahLst/>
              <a:cxnLst>
                <a:cxn ang="0">
                  <a:pos x="144" y="0"/>
                </a:cxn>
                <a:cxn ang="0">
                  <a:pos x="0" y="469"/>
                </a:cxn>
                <a:cxn ang="0">
                  <a:pos x="72" y="528"/>
                </a:cxn>
                <a:cxn ang="0">
                  <a:pos x="144" y="469"/>
                </a:cxn>
                <a:cxn ang="0">
                  <a:pos x="34" y="441"/>
                </a:cxn>
                <a:cxn ang="0">
                  <a:pos x="144" y="59"/>
                </a:cxn>
              </a:cxnLst>
              <a:rect l="0" t="0" r="r" b="b"/>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a:effectLst/>
          </p:spPr>
          <p:txBody>
            <a:bodyPr wrap="none" anchor="ctr"/>
            <a:lstStyle/>
            <a:p>
              <a:endParaRPr lang="en-US"/>
            </a:p>
          </p:txBody>
        </p:sp>
        <p:sp>
          <p:nvSpPr>
            <p:cNvPr id="1068043" name="Freeform 11"/>
            <p:cNvSpPr>
              <a:spLocks/>
            </p:cNvSpPr>
            <p:nvPr/>
          </p:nvSpPr>
          <p:spPr bwMode="auto">
            <a:xfrm>
              <a:off x="5040" y="720"/>
              <a:ext cx="144" cy="528"/>
            </a:xfrm>
            <a:custGeom>
              <a:avLst/>
              <a:gdLst/>
              <a:ahLst/>
              <a:cxnLst>
                <a:cxn ang="0">
                  <a:pos x="144" y="0"/>
                </a:cxn>
                <a:cxn ang="0">
                  <a:pos x="0" y="469"/>
                </a:cxn>
                <a:cxn ang="0">
                  <a:pos x="72" y="528"/>
                </a:cxn>
                <a:cxn ang="0">
                  <a:pos x="144" y="469"/>
                </a:cxn>
                <a:cxn ang="0">
                  <a:pos x="34" y="441"/>
                </a:cxn>
                <a:cxn ang="0">
                  <a:pos x="144" y="59"/>
                </a:cxn>
              </a:cxnLst>
              <a:rect l="0" t="0" r="r" b="b"/>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a:effectLst/>
          </p:spPr>
          <p:txBody>
            <a:bodyPr wrap="none" anchor="ctr"/>
            <a:lstStyle/>
            <a:p>
              <a:endParaRPr lang="en-US"/>
            </a:p>
          </p:txBody>
        </p:sp>
        <p:grpSp>
          <p:nvGrpSpPr>
            <p:cNvPr id="1068044" name="Group 12"/>
            <p:cNvGrpSpPr>
              <a:grpSpLocks/>
            </p:cNvGrpSpPr>
            <p:nvPr/>
          </p:nvGrpSpPr>
          <p:grpSpPr bwMode="auto">
            <a:xfrm>
              <a:off x="4464" y="912"/>
              <a:ext cx="712" cy="672"/>
              <a:chOff x="4444" y="772"/>
              <a:chExt cx="712" cy="712"/>
            </a:xfrm>
          </p:grpSpPr>
          <p:sp>
            <p:nvSpPr>
              <p:cNvPr id="1068045" name="Oval 13"/>
              <p:cNvSpPr>
                <a:spLocks noChangeArrowheads="1"/>
              </p:cNvSpPr>
              <p:nvPr/>
            </p:nvSpPr>
            <p:spPr bwMode="auto">
              <a:xfrm>
                <a:off x="4444" y="772"/>
                <a:ext cx="712" cy="712"/>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068046" name="Oval 14"/>
              <p:cNvSpPr>
                <a:spLocks noChangeArrowheads="1"/>
              </p:cNvSpPr>
              <p:nvPr/>
            </p:nvSpPr>
            <p:spPr bwMode="auto">
              <a:xfrm>
                <a:off x="4780" y="1108"/>
                <a:ext cx="40" cy="40"/>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068047" name="Oval 15"/>
              <p:cNvSpPr>
                <a:spLocks noChangeArrowheads="1"/>
              </p:cNvSpPr>
              <p:nvPr/>
            </p:nvSpPr>
            <p:spPr bwMode="auto">
              <a:xfrm>
                <a:off x="4492" y="820"/>
                <a:ext cx="616" cy="616"/>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068048" name="Oval 16"/>
              <p:cNvSpPr>
                <a:spLocks noChangeArrowheads="1"/>
              </p:cNvSpPr>
              <p:nvPr/>
            </p:nvSpPr>
            <p:spPr bwMode="auto">
              <a:xfrm>
                <a:off x="4564" y="892"/>
                <a:ext cx="472" cy="472"/>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068049" name="Oval 17"/>
              <p:cNvSpPr>
                <a:spLocks noChangeArrowheads="1"/>
              </p:cNvSpPr>
              <p:nvPr/>
            </p:nvSpPr>
            <p:spPr bwMode="auto">
              <a:xfrm>
                <a:off x="4612" y="940"/>
                <a:ext cx="376" cy="376"/>
              </a:xfrm>
              <a:prstGeom prst="ellipse">
                <a:avLst/>
              </a:prstGeom>
              <a:solidFill>
                <a:schemeClr val="tx1"/>
              </a:solidFill>
              <a:ln w="12700">
                <a:solidFill>
                  <a:schemeClr val="tx1"/>
                </a:solidFill>
                <a:round/>
                <a:headEnd/>
                <a:tailEnd/>
              </a:ln>
              <a:effectLst/>
            </p:spPr>
            <p:txBody>
              <a:bodyPr wrap="none" anchor="ctr"/>
              <a:lstStyle/>
              <a:p>
                <a:endParaRPr lang="en-US"/>
              </a:p>
            </p:txBody>
          </p:sp>
          <p:sp>
            <p:nvSpPr>
              <p:cNvPr id="1068050" name="Oval 18"/>
              <p:cNvSpPr>
                <a:spLocks noChangeArrowheads="1"/>
              </p:cNvSpPr>
              <p:nvPr/>
            </p:nvSpPr>
            <p:spPr bwMode="auto">
              <a:xfrm>
                <a:off x="4684" y="1012"/>
                <a:ext cx="232" cy="232"/>
              </a:xfrm>
              <a:prstGeom prst="ellipse">
                <a:avLst/>
              </a:prstGeom>
              <a:solidFill>
                <a:schemeClr val="tx1"/>
              </a:solidFill>
              <a:ln w="12700">
                <a:solidFill>
                  <a:schemeClr val="tx1"/>
                </a:solidFill>
                <a:round/>
                <a:headEnd/>
                <a:tailEnd/>
              </a:ln>
              <a:effectLst/>
            </p:spPr>
            <p:txBody>
              <a:bodyPr wrap="none" anchor="ctr"/>
              <a:lstStyle/>
              <a:p>
                <a:endParaRPr lang="en-US"/>
              </a:p>
            </p:txBody>
          </p:sp>
        </p:grpSp>
        <p:grpSp>
          <p:nvGrpSpPr>
            <p:cNvPr id="1068051" name="Group 19"/>
            <p:cNvGrpSpPr>
              <a:grpSpLocks/>
            </p:cNvGrpSpPr>
            <p:nvPr/>
          </p:nvGrpSpPr>
          <p:grpSpPr bwMode="auto">
            <a:xfrm>
              <a:off x="4464" y="816"/>
              <a:ext cx="712" cy="712"/>
              <a:chOff x="4444" y="772"/>
              <a:chExt cx="712" cy="712"/>
            </a:xfrm>
          </p:grpSpPr>
          <p:sp>
            <p:nvSpPr>
              <p:cNvPr id="1068052" name="Oval 20"/>
              <p:cNvSpPr>
                <a:spLocks noChangeArrowheads="1"/>
              </p:cNvSpPr>
              <p:nvPr/>
            </p:nvSpPr>
            <p:spPr bwMode="auto">
              <a:xfrm>
                <a:off x="4444" y="772"/>
                <a:ext cx="712" cy="712"/>
              </a:xfrm>
              <a:prstGeom prst="ellipse">
                <a:avLst/>
              </a:prstGeom>
              <a:solidFill>
                <a:schemeClr val="folHlink"/>
              </a:solidFill>
              <a:ln w="12700">
                <a:solidFill>
                  <a:schemeClr val="tx1"/>
                </a:solidFill>
                <a:round/>
                <a:headEnd/>
                <a:tailEnd/>
              </a:ln>
              <a:effectLst/>
            </p:spPr>
            <p:txBody>
              <a:bodyPr wrap="none" anchor="ctr"/>
              <a:lstStyle/>
              <a:p>
                <a:endParaRPr lang="en-US"/>
              </a:p>
            </p:txBody>
          </p:sp>
          <p:sp>
            <p:nvSpPr>
              <p:cNvPr id="1068053" name="Oval 21"/>
              <p:cNvSpPr>
                <a:spLocks noChangeArrowheads="1"/>
              </p:cNvSpPr>
              <p:nvPr/>
            </p:nvSpPr>
            <p:spPr bwMode="auto">
              <a:xfrm>
                <a:off x="4780" y="1108"/>
                <a:ext cx="40" cy="40"/>
              </a:xfrm>
              <a:prstGeom prst="ellipse">
                <a:avLst/>
              </a:prstGeom>
              <a:solidFill>
                <a:schemeClr val="folHlink"/>
              </a:solidFill>
              <a:ln w="12700">
                <a:solidFill>
                  <a:schemeClr val="tx1"/>
                </a:solidFill>
                <a:round/>
                <a:headEnd/>
                <a:tailEnd/>
              </a:ln>
              <a:effectLst/>
            </p:spPr>
            <p:txBody>
              <a:bodyPr wrap="none" anchor="ctr"/>
              <a:lstStyle/>
              <a:p>
                <a:endParaRPr lang="en-US"/>
              </a:p>
            </p:txBody>
          </p:sp>
          <p:sp>
            <p:nvSpPr>
              <p:cNvPr id="1068054" name="Oval 22"/>
              <p:cNvSpPr>
                <a:spLocks noChangeArrowheads="1"/>
              </p:cNvSpPr>
              <p:nvPr/>
            </p:nvSpPr>
            <p:spPr bwMode="auto">
              <a:xfrm>
                <a:off x="4492" y="820"/>
                <a:ext cx="616" cy="616"/>
              </a:xfrm>
              <a:prstGeom prst="ellipse">
                <a:avLst/>
              </a:prstGeom>
              <a:solidFill>
                <a:schemeClr val="folHlink"/>
              </a:solidFill>
              <a:ln w="12700">
                <a:solidFill>
                  <a:schemeClr val="tx1"/>
                </a:solidFill>
                <a:round/>
                <a:headEnd/>
                <a:tailEnd/>
              </a:ln>
              <a:effectLst/>
            </p:spPr>
            <p:txBody>
              <a:bodyPr wrap="none" anchor="ctr"/>
              <a:lstStyle/>
              <a:p>
                <a:endParaRPr lang="en-US"/>
              </a:p>
            </p:txBody>
          </p:sp>
          <p:sp>
            <p:nvSpPr>
              <p:cNvPr id="1068055" name="Oval 23"/>
              <p:cNvSpPr>
                <a:spLocks noChangeArrowheads="1"/>
              </p:cNvSpPr>
              <p:nvPr/>
            </p:nvSpPr>
            <p:spPr bwMode="auto">
              <a:xfrm>
                <a:off x="4564" y="892"/>
                <a:ext cx="472" cy="472"/>
              </a:xfrm>
              <a:prstGeom prst="ellipse">
                <a:avLst/>
              </a:prstGeom>
              <a:solidFill>
                <a:schemeClr val="folHlink"/>
              </a:solidFill>
              <a:ln w="12700">
                <a:solidFill>
                  <a:schemeClr val="tx1"/>
                </a:solidFill>
                <a:round/>
                <a:headEnd/>
                <a:tailEnd/>
              </a:ln>
              <a:effectLst/>
            </p:spPr>
            <p:txBody>
              <a:bodyPr wrap="none" anchor="ctr"/>
              <a:lstStyle/>
              <a:p>
                <a:endParaRPr lang="en-US"/>
              </a:p>
            </p:txBody>
          </p:sp>
          <p:sp>
            <p:nvSpPr>
              <p:cNvPr id="1068056" name="Oval 24"/>
              <p:cNvSpPr>
                <a:spLocks noChangeArrowheads="1"/>
              </p:cNvSpPr>
              <p:nvPr/>
            </p:nvSpPr>
            <p:spPr bwMode="auto">
              <a:xfrm>
                <a:off x="4612" y="940"/>
                <a:ext cx="376" cy="376"/>
              </a:xfrm>
              <a:prstGeom prst="ellipse">
                <a:avLst/>
              </a:prstGeom>
              <a:solidFill>
                <a:schemeClr val="folHlink"/>
              </a:solidFill>
              <a:ln w="12700">
                <a:solidFill>
                  <a:schemeClr val="tx1"/>
                </a:solidFill>
                <a:round/>
                <a:headEnd/>
                <a:tailEnd/>
              </a:ln>
              <a:effectLst/>
            </p:spPr>
            <p:txBody>
              <a:bodyPr wrap="none" anchor="ctr"/>
              <a:lstStyle/>
              <a:p>
                <a:endParaRPr lang="en-US"/>
              </a:p>
            </p:txBody>
          </p:sp>
          <p:sp>
            <p:nvSpPr>
              <p:cNvPr id="1068057" name="Oval 25"/>
              <p:cNvSpPr>
                <a:spLocks noChangeArrowheads="1"/>
              </p:cNvSpPr>
              <p:nvPr/>
            </p:nvSpPr>
            <p:spPr bwMode="auto">
              <a:xfrm>
                <a:off x="4684" y="1012"/>
                <a:ext cx="232" cy="232"/>
              </a:xfrm>
              <a:prstGeom prst="ellipse">
                <a:avLst/>
              </a:prstGeom>
              <a:solidFill>
                <a:schemeClr val="folHlink"/>
              </a:solidFill>
              <a:ln w="12700">
                <a:solidFill>
                  <a:schemeClr val="tx1"/>
                </a:solidFill>
                <a:round/>
                <a:headEnd/>
                <a:tailEnd/>
              </a:ln>
              <a:effectLst/>
            </p:spPr>
            <p:txBody>
              <a:bodyPr wrap="none" anchor="ctr"/>
              <a:lstStyle/>
              <a:p>
                <a:endParaRPr lang="en-US"/>
              </a:p>
            </p:txBody>
          </p:sp>
        </p:grpSp>
        <p:grpSp>
          <p:nvGrpSpPr>
            <p:cNvPr id="1068058" name="Group 26"/>
            <p:cNvGrpSpPr>
              <a:grpSpLocks/>
            </p:cNvGrpSpPr>
            <p:nvPr/>
          </p:nvGrpSpPr>
          <p:grpSpPr bwMode="auto">
            <a:xfrm>
              <a:off x="4444" y="772"/>
              <a:ext cx="712" cy="712"/>
              <a:chOff x="4444" y="772"/>
              <a:chExt cx="712" cy="712"/>
            </a:xfrm>
          </p:grpSpPr>
          <p:sp>
            <p:nvSpPr>
              <p:cNvPr id="1068059" name="Oval 27"/>
              <p:cNvSpPr>
                <a:spLocks noChangeArrowheads="1"/>
              </p:cNvSpPr>
              <p:nvPr/>
            </p:nvSpPr>
            <p:spPr bwMode="auto">
              <a:xfrm>
                <a:off x="4444" y="772"/>
                <a:ext cx="712" cy="712"/>
              </a:xfrm>
              <a:prstGeom prst="ellipse">
                <a:avLst/>
              </a:prstGeom>
              <a:solidFill>
                <a:schemeClr val="accent1"/>
              </a:solidFill>
              <a:ln w="12700">
                <a:solidFill>
                  <a:schemeClr val="tx1"/>
                </a:solidFill>
                <a:round/>
                <a:headEnd/>
                <a:tailEnd/>
              </a:ln>
              <a:effectLst/>
            </p:spPr>
            <p:txBody>
              <a:bodyPr wrap="none" anchor="ctr"/>
              <a:lstStyle/>
              <a:p>
                <a:endParaRPr lang="en-US"/>
              </a:p>
            </p:txBody>
          </p:sp>
          <p:sp>
            <p:nvSpPr>
              <p:cNvPr id="1068060" name="Oval 28"/>
              <p:cNvSpPr>
                <a:spLocks noChangeArrowheads="1"/>
              </p:cNvSpPr>
              <p:nvPr/>
            </p:nvSpPr>
            <p:spPr bwMode="auto">
              <a:xfrm>
                <a:off x="4780" y="1108"/>
                <a:ext cx="40" cy="40"/>
              </a:xfrm>
              <a:prstGeom prst="ellipse">
                <a:avLst/>
              </a:prstGeom>
              <a:noFill/>
              <a:ln w="12700">
                <a:solidFill>
                  <a:schemeClr val="tx1"/>
                </a:solidFill>
                <a:round/>
                <a:headEnd/>
                <a:tailEnd/>
              </a:ln>
              <a:effectLst/>
            </p:spPr>
            <p:txBody>
              <a:bodyPr wrap="none" anchor="ctr"/>
              <a:lstStyle/>
              <a:p>
                <a:endParaRPr lang="en-US"/>
              </a:p>
            </p:txBody>
          </p:sp>
          <p:sp>
            <p:nvSpPr>
              <p:cNvPr id="1068061" name="Oval 29"/>
              <p:cNvSpPr>
                <a:spLocks noChangeArrowheads="1"/>
              </p:cNvSpPr>
              <p:nvPr/>
            </p:nvSpPr>
            <p:spPr bwMode="auto">
              <a:xfrm>
                <a:off x="4492" y="820"/>
                <a:ext cx="616" cy="616"/>
              </a:xfrm>
              <a:prstGeom prst="ellipse">
                <a:avLst/>
              </a:prstGeom>
              <a:noFill/>
              <a:ln w="12700">
                <a:solidFill>
                  <a:schemeClr val="tx1"/>
                </a:solidFill>
                <a:round/>
                <a:headEnd/>
                <a:tailEnd/>
              </a:ln>
              <a:effectLst/>
            </p:spPr>
            <p:txBody>
              <a:bodyPr wrap="none" anchor="ctr"/>
              <a:lstStyle/>
              <a:p>
                <a:endParaRPr lang="en-US"/>
              </a:p>
            </p:txBody>
          </p:sp>
          <p:sp>
            <p:nvSpPr>
              <p:cNvPr id="1068062" name="Oval 30"/>
              <p:cNvSpPr>
                <a:spLocks noChangeArrowheads="1"/>
              </p:cNvSpPr>
              <p:nvPr/>
            </p:nvSpPr>
            <p:spPr bwMode="auto">
              <a:xfrm>
                <a:off x="4564" y="892"/>
                <a:ext cx="472" cy="472"/>
              </a:xfrm>
              <a:prstGeom prst="ellipse">
                <a:avLst/>
              </a:prstGeom>
              <a:noFill/>
              <a:ln w="12700">
                <a:solidFill>
                  <a:schemeClr val="tx1"/>
                </a:solidFill>
                <a:round/>
                <a:headEnd/>
                <a:tailEnd/>
              </a:ln>
              <a:effectLst/>
            </p:spPr>
            <p:txBody>
              <a:bodyPr wrap="none" anchor="ctr"/>
              <a:lstStyle/>
              <a:p>
                <a:endParaRPr lang="en-US"/>
              </a:p>
            </p:txBody>
          </p:sp>
          <p:sp>
            <p:nvSpPr>
              <p:cNvPr id="1068063" name="Oval 31"/>
              <p:cNvSpPr>
                <a:spLocks noChangeArrowheads="1"/>
              </p:cNvSpPr>
              <p:nvPr/>
            </p:nvSpPr>
            <p:spPr bwMode="auto">
              <a:xfrm>
                <a:off x="4612" y="940"/>
                <a:ext cx="376" cy="376"/>
              </a:xfrm>
              <a:prstGeom prst="ellipse">
                <a:avLst/>
              </a:prstGeom>
              <a:noFill/>
              <a:ln w="12700">
                <a:solidFill>
                  <a:schemeClr val="tx1"/>
                </a:solidFill>
                <a:round/>
                <a:headEnd/>
                <a:tailEnd/>
              </a:ln>
              <a:effectLst/>
            </p:spPr>
            <p:txBody>
              <a:bodyPr wrap="none" anchor="ctr"/>
              <a:lstStyle/>
              <a:p>
                <a:endParaRPr lang="en-US"/>
              </a:p>
            </p:txBody>
          </p:sp>
          <p:sp>
            <p:nvSpPr>
              <p:cNvPr id="1068064" name="Oval 32"/>
              <p:cNvSpPr>
                <a:spLocks noChangeArrowheads="1"/>
              </p:cNvSpPr>
              <p:nvPr/>
            </p:nvSpPr>
            <p:spPr bwMode="auto">
              <a:xfrm>
                <a:off x="4684" y="1012"/>
                <a:ext cx="232" cy="232"/>
              </a:xfrm>
              <a:prstGeom prst="ellipse">
                <a:avLst/>
              </a:prstGeom>
              <a:noFill/>
              <a:ln w="12700">
                <a:solidFill>
                  <a:schemeClr val="tx1"/>
                </a:solidFill>
                <a:round/>
                <a:headEnd/>
                <a:tailEnd/>
              </a:ln>
              <a:effectLst/>
            </p:spPr>
            <p:txBody>
              <a:bodyPr wrap="none" anchor="ctr"/>
              <a:lstStyle/>
              <a:p>
                <a:endParaRPr lang="en-US"/>
              </a:p>
            </p:txBody>
          </p:sp>
        </p:grpSp>
        <p:sp>
          <p:nvSpPr>
            <p:cNvPr id="1068065" name="Line 33"/>
            <p:cNvSpPr>
              <a:spLocks noChangeShapeType="1"/>
            </p:cNvSpPr>
            <p:nvPr/>
          </p:nvSpPr>
          <p:spPr bwMode="auto">
            <a:xfrm flipH="1">
              <a:off x="4464" y="1152"/>
              <a:ext cx="336" cy="96"/>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8066" name="Line 34"/>
            <p:cNvSpPr>
              <a:spLocks noChangeShapeType="1"/>
            </p:cNvSpPr>
            <p:nvPr/>
          </p:nvSpPr>
          <p:spPr bwMode="auto">
            <a:xfrm>
              <a:off x="4800" y="1104"/>
              <a:ext cx="0" cy="384"/>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68067" name="Freeform 35"/>
            <p:cNvSpPr>
              <a:spLocks/>
            </p:cNvSpPr>
            <p:nvPr/>
          </p:nvSpPr>
          <p:spPr bwMode="auto">
            <a:xfrm>
              <a:off x="4573" y="1248"/>
              <a:ext cx="69" cy="110"/>
            </a:xfrm>
            <a:custGeom>
              <a:avLst/>
              <a:gdLst/>
              <a:ahLst/>
              <a:cxnLst>
                <a:cxn ang="0">
                  <a:pos x="35" y="0"/>
                </a:cxn>
                <a:cxn ang="0">
                  <a:pos x="0" y="41"/>
                </a:cxn>
                <a:cxn ang="0">
                  <a:pos x="0" y="70"/>
                </a:cxn>
                <a:cxn ang="0">
                  <a:pos x="0" y="99"/>
                </a:cxn>
                <a:cxn ang="0">
                  <a:pos x="20" y="109"/>
                </a:cxn>
                <a:cxn ang="0">
                  <a:pos x="49" y="109"/>
                </a:cxn>
                <a:cxn ang="0">
                  <a:pos x="68" y="89"/>
                </a:cxn>
                <a:cxn ang="0">
                  <a:pos x="68" y="60"/>
                </a:cxn>
                <a:cxn ang="0">
                  <a:pos x="39" y="51"/>
                </a:cxn>
                <a:cxn ang="0">
                  <a:pos x="35" y="0"/>
                </a:cxn>
                <a:cxn ang="0">
                  <a:pos x="35" y="0"/>
                </a:cxn>
              </a:cxnLst>
              <a:rect l="0" t="0" r="r" b="b"/>
              <a:pathLst>
                <a:path w="69" h="110">
                  <a:moveTo>
                    <a:pt x="35" y="0"/>
                  </a:moveTo>
                  <a:lnTo>
                    <a:pt x="0" y="41"/>
                  </a:lnTo>
                  <a:lnTo>
                    <a:pt x="0" y="70"/>
                  </a:lnTo>
                  <a:lnTo>
                    <a:pt x="0" y="99"/>
                  </a:lnTo>
                  <a:lnTo>
                    <a:pt x="20" y="109"/>
                  </a:lnTo>
                  <a:lnTo>
                    <a:pt x="49" y="109"/>
                  </a:lnTo>
                  <a:lnTo>
                    <a:pt x="68" y="89"/>
                  </a:lnTo>
                  <a:lnTo>
                    <a:pt x="68" y="60"/>
                  </a:lnTo>
                  <a:lnTo>
                    <a:pt x="39" y="51"/>
                  </a:lnTo>
                  <a:lnTo>
                    <a:pt x="35" y="0"/>
                  </a:lnTo>
                  <a:lnTo>
                    <a:pt x="35" y="0"/>
                  </a:lnTo>
                </a:path>
              </a:pathLst>
            </a:custGeom>
            <a:solidFill>
              <a:srgbClr val="006600"/>
            </a:solidFill>
            <a:ln w="12700" cap="rnd" cmpd="sng">
              <a:solidFill>
                <a:schemeClr val="tx1"/>
              </a:solidFill>
              <a:prstDash val="solid"/>
              <a:round/>
              <a:headEnd/>
              <a:tailEnd/>
            </a:ln>
            <a:effectLst/>
          </p:spPr>
          <p:txBody>
            <a:bodyPr/>
            <a:lstStyle/>
            <a:p>
              <a:endParaRPr lang="en-US"/>
            </a:p>
          </p:txBody>
        </p:sp>
        <p:sp>
          <p:nvSpPr>
            <p:cNvPr id="1068068" name="Freeform 36"/>
            <p:cNvSpPr>
              <a:spLocks/>
            </p:cNvSpPr>
            <p:nvPr/>
          </p:nvSpPr>
          <p:spPr bwMode="auto">
            <a:xfrm>
              <a:off x="4992" y="720"/>
              <a:ext cx="144" cy="528"/>
            </a:xfrm>
            <a:custGeom>
              <a:avLst/>
              <a:gdLst/>
              <a:ahLst/>
              <a:cxnLst>
                <a:cxn ang="0">
                  <a:pos x="144" y="0"/>
                </a:cxn>
                <a:cxn ang="0">
                  <a:pos x="0" y="469"/>
                </a:cxn>
                <a:cxn ang="0">
                  <a:pos x="72" y="528"/>
                </a:cxn>
                <a:cxn ang="0">
                  <a:pos x="144" y="469"/>
                </a:cxn>
                <a:cxn ang="0">
                  <a:pos x="34" y="441"/>
                </a:cxn>
                <a:cxn ang="0">
                  <a:pos x="144" y="59"/>
                </a:cxn>
              </a:cxnLst>
              <a:rect l="0" t="0" r="r" b="b"/>
              <a:pathLst>
                <a:path w="144" h="528">
                  <a:moveTo>
                    <a:pt x="144" y="0"/>
                  </a:moveTo>
                  <a:lnTo>
                    <a:pt x="0" y="469"/>
                  </a:lnTo>
                  <a:lnTo>
                    <a:pt x="72" y="528"/>
                  </a:lnTo>
                  <a:lnTo>
                    <a:pt x="144" y="469"/>
                  </a:lnTo>
                  <a:lnTo>
                    <a:pt x="34" y="441"/>
                  </a:lnTo>
                  <a:lnTo>
                    <a:pt x="144" y="59"/>
                  </a:lnTo>
                </a:path>
              </a:pathLst>
            </a:custGeom>
            <a:solidFill>
              <a:schemeClr val="tx1"/>
            </a:solidFill>
            <a:ln w="12700" cap="flat" cmpd="sng">
              <a:solidFill>
                <a:schemeClr val="tx1"/>
              </a:solidFill>
              <a:prstDash val="solid"/>
              <a:round/>
              <a:headEnd type="none" w="sm" len="sm"/>
              <a:tailEnd type="none" w="sm" len="sm"/>
            </a:ln>
            <a:effectLst/>
          </p:spPr>
          <p:txBody>
            <a:bodyPr wrap="none" anchor="ctr"/>
            <a:lstStyle/>
            <a:p>
              <a:endParaRPr lang="en-US"/>
            </a:p>
          </p:txBody>
        </p:sp>
        <p:sp>
          <p:nvSpPr>
            <p:cNvPr id="1068069" name="Line 37"/>
            <p:cNvSpPr>
              <a:spLocks noChangeShapeType="1"/>
            </p:cNvSpPr>
            <p:nvPr/>
          </p:nvSpPr>
          <p:spPr bwMode="auto">
            <a:xfrm>
              <a:off x="5136" y="720"/>
              <a:ext cx="96" cy="144"/>
            </a:xfrm>
            <a:prstGeom prst="line">
              <a:avLst/>
            </a:prstGeom>
            <a:noFill/>
            <a:ln w="57150">
              <a:solidFill>
                <a:schemeClr val="tx1"/>
              </a:solidFill>
              <a:round/>
              <a:headEnd type="none" w="sm" len="sm"/>
              <a:tailEnd type="none" w="sm" len="sm"/>
            </a:ln>
            <a:effectLst/>
          </p:spPr>
          <p:txBody>
            <a:bodyPr wrap="none" anchor="ctr"/>
            <a:lstStyle/>
            <a:p>
              <a:endParaRPr lang="en-US"/>
            </a:p>
          </p:txBody>
        </p:sp>
      </p:grpSp>
      <p:sp>
        <p:nvSpPr>
          <p:cNvPr id="1068070" name="Text Box 38"/>
          <p:cNvSpPr txBox="1">
            <a:spLocks noChangeArrowheads="1"/>
          </p:cNvSpPr>
          <p:nvPr/>
        </p:nvSpPr>
        <p:spPr bwMode="auto">
          <a:xfrm>
            <a:off x="1295400" y="4419600"/>
            <a:ext cx="2286000" cy="1465263"/>
          </a:xfrm>
          <a:prstGeom prst="rect">
            <a:avLst/>
          </a:prstGeom>
          <a:noFill/>
          <a:ln w="12700">
            <a:noFill/>
            <a:miter lim="800000"/>
            <a:headEnd type="none" w="sm" len="sm"/>
            <a:tailEnd type="none" w="sm" len="sm"/>
          </a:ln>
          <a:effectLst/>
        </p:spPr>
        <p:txBody>
          <a:bodyPr>
            <a:spAutoFit/>
          </a:bodyPr>
          <a:lstStyle/>
          <a:p>
            <a:pPr marL="342900" lvl="3" algn="l"/>
            <a:r>
              <a:rPr lang="en-US" sz="1800" b="0"/>
              <a:t>Volume</a:t>
            </a:r>
          </a:p>
          <a:p>
            <a:pPr marL="342900" lvl="3" algn="l"/>
            <a:r>
              <a:rPr lang="en-US" sz="1800" b="0"/>
              <a:t>Track</a:t>
            </a:r>
          </a:p>
          <a:p>
            <a:pPr marL="342900" lvl="3" algn="l"/>
            <a:r>
              <a:rPr lang="en-US" sz="1800" b="0"/>
              <a:t>Cylinder/Sector</a:t>
            </a:r>
          </a:p>
          <a:p>
            <a:pPr marL="342900" lvl="3" algn="l"/>
            <a:r>
              <a:rPr lang="en-US" sz="1800" b="0"/>
              <a:t>Byte Offset</a:t>
            </a:r>
          </a:p>
          <a:p>
            <a:pPr marL="342900" lvl="3" algn="l"/>
            <a:r>
              <a:rPr lang="en-US" sz="1800" b="0"/>
              <a:t>Drive Head</a:t>
            </a:r>
          </a:p>
        </p:txBody>
      </p:sp>
      <p:sp>
        <p:nvSpPr>
          <p:cNvPr id="1068071" name="Line 39"/>
          <p:cNvSpPr>
            <a:spLocks noChangeShapeType="1"/>
          </p:cNvSpPr>
          <p:nvPr/>
        </p:nvSpPr>
        <p:spPr bwMode="auto">
          <a:xfrm>
            <a:off x="2286000" y="4876800"/>
            <a:ext cx="1752600" cy="38100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
        <p:nvSpPr>
          <p:cNvPr id="1068072" name="Line 40"/>
          <p:cNvSpPr>
            <a:spLocks noChangeShapeType="1"/>
          </p:cNvSpPr>
          <p:nvPr/>
        </p:nvSpPr>
        <p:spPr bwMode="auto">
          <a:xfrm>
            <a:off x="3276600" y="5257800"/>
            <a:ext cx="762000" cy="22860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
        <p:nvSpPr>
          <p:cNvPr id="1068073" name="Line 41"/>
          <p:cNvSpPr>
            <a:spLocks noChangeShapeType="1"/>
          </p:cNvSpPr>
          <p:nvPr/>
        </p:nvSpPr>
        <p:spPr bwMode="auto">
          <a:xfrm>
            <a:off x="2895600" y="5562600"/>
            <a:ext cx="1219200" cy="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
        <p:nvSpPr>
          <p:cNvPr id="1068074" name="Line 42"/>
          <p:cNvSpPr>
            <a:spLocks noChangeShapeType="1"/>
          </p:cNvSpPr>
          <p:nvPr/>
        </p:nvSpPr>
        <p:spPr bwMode="auto">
          <a:xfrm flipV="1">
            <a:off x="2895600" y="5486400"/>
            <a:ext cx="1905000" cy="381000"/>
          </a:xfrm>
          <a:prstGeom prst="line">
            <a:avLst/>
          </a:prstGeom>
          <a:noFill/>
          <a:ln w="12700">
            <a:solidFill>
              <a:schemeClr val="tx2"/>
            </a:solidFill>
            <a:round/>
            <a:headEnd type="none" w="sm" len="sm"/>
            <a:tailEnd type="triangle" w="med" len="med"/>
          </a:ln>
          <a:effectLst/>
        </p:spPr>
        <p:txBody>
          <a:bodyPr wrap="none" anchor="ctr"/>
          <a:lstStyle/>
          <a:p>
            <a:endParaRPr lang="en-US"/>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0082" name="Rectangle 2"/>
          <p:cNvSpPr>
            <a:spLocks noGrp="1" noChangeArrowheads="1"/>
          </p:cNvSpPr>
          <p:nvPr>
            <p:ph type="title"/>
          </p:nvPr>
        </p:nvSpPr>
        <p:spPr/>
        <p:txBody>
          <a:bodyPr/>
          <a:lstStyle/>
          <a:p>
            <a:pPr defTabSz="914400"/>
            <a:r>
              <a:rPr lang="en-US"/>
              <a:t>Pointers and Indexes</a:t>
            </a:r>
          </a:p>
        </p:txBody>
      </p:sp>
      <p:sp>
        <p:nvSpPr>
          <p:cNvPr id="1070083" name="Rectangle 3"/>
          <p:cNvSpPr>
            <a:spLocks noChangeArrowheads="1"/>
          </p:cNvSpPr>
          <p:nvPr/>
        </p:nvSpPr>
        <p:spPr bwMode="auto">
          <a:xfrm>
            <a:off x="1295400" y="2622550"/>
            <a:ext cx="1447800" cy="2794000"/>
          </a:xfrm>
          <a:prstGeom prst="rect">
            <a:avLst/>
          </a:prstGeom>
          <a:noFill/>
          <a:ln w="12700">
            <a:solidFill>
              <a:schemeClr val="tx2"/>
            </a:solidFill>
            <a:miter lim="800000"/>
            <a:headEnd/>
            <a:tailEnd/>
          </a:ln>
          <a:effectLst/>
        </p:spPr>
        <p:txBody>
          <a:bodyPr lIns="92075" tIns="46038" rIns="92075" bIns="46038">
            <a:spAutoFit/>
          </a:bodyPr>
          <a:lstStyle/>
          <a:p>
            <a:pPr algn="l">
              <a:tabLst>
                <a:tab pos="460375" algn="l"/>
              </a:tabLst>
            </a:pPr>
            <a:r>
              <a:rPr lang="en-US" sz="1600">
                <a:solidFill>
                  <a:schemeClr val="tx2"/>
                </a:solidFill>
              </a:rPr>
              <a:t>ID	Pointer</a:t>
            </a:r>
            <a:endParaRPr lang="en-US" sz="1600" b="0">
              <a:solidFill>
                <a:schemeClr val="tx2"/>
              </a:solidFill>
              <a:latin typeface="Times New Roman" charset="0"/>
            </a:endParaRPr>
          </a:p>
          <a:p>
            <a:pPr algn="l">
              <a:tabLst>
                <a:tab pos="460375" algn="l"/>
              </a:tabLst>
            </a:pPr>
            <a:r>
              <a:rPr lang="en-US" sz="1600" b="0">
                <a:solidFill>
                  <a:schemeClr val="tx2"/>
                </a:solidFill>
              </a:rPr>
              <a:t>1	</a:t>
            </a:r>
            <a:r>
              <a:rPr lang="en-US" sz="1600" b="0">
                <a:solidFill>
                  <a:srgbClr val="0000FF"/>
                </a:solidFill>
              </a:rPr>
              <a:t>A11</a:t>
            </a:r>
            <a:endParaRPr lang="en-US" sz="1600" b="0">
              <a:solidFill>
                <a:srgbClr val="0000FF"/>
              </a:solidFill>
              <a:latin typeface="Times New Roman" charset="0"/>
            </a:endParaRPr>
          </a:p>
          <a:p>
            <a:pPr algn="l">
              <a:tabLst>
                <a:tab pos="460375" algn="l"/>
              </a:tabLst>
            </a:pPr>
            <a:r>
              <a:rPr lang="en-US" sz="1600" b="0">
                <a:solidFill>
                  <a:schemeClr val="tx2"/>
                </a:solidFill>
              </a:rPr>
              <a:t>2	</a:t>
            </a:r>
            <a:r>
              <a:rPr lang="en-US" sz="1600" b="0">
                <a:solidFill>
                  <a:srgbClr val="0000FF"/>
                </a:solidFill>
              </a:rPr>
              <a:t>A22</a:t>
            </a:r>
            <a:endParaRPr lang="en-US" sz="1600" b="0">
              <a:solidFill>
                <a:srgbClr val="0000FF"/>
              </a:solidFill>
              <a:latin typeface="Times New Roman" charset="0"/>
            </a:endParaRPr>
          </a:p>
          <a:p>
            <a:pPr algn="l">
              <a:tabLst>
                <a:tab pos="460375" algn="l"/>
              </a:tabLst>
            </a:pPr>
            <a:r>
              <a:rPr lang="en-US" sz="1600" b="0">
                <a:solidFill>
                  <a:schemeClr val="tx2"/>
                </a:solidFill>
              </a:rPr>
              <a:t>3	</a:t>
            </a:r>
            <a:r>
              <a:rPr lang="en-US" sz="1600" b="0">
                <a:solidFill>
                  <a:srgbClr val="0000FF"/>
                </a:solidFill>
              </a:rPr>
              <a:t>A32</a:t>
            </a:r>
            <a:endParaRPr lang="en-US" sz="1600" b="0">
              <a:solidFill>
                <a:srgbClr val="0000FF"/>
              </a:solidFill>
              <a:latin typeface="Times New Roman" charset="0"/>
            </a:endParaRPr>
          </a:p>
          <a:p>
            <a:pPr algn="l">
              <a:tabLst>
                <a:tab pos="460375" algn="l"/>
              </a:tabLst>
            </a:pPr>
            <a:r>
              <a:rPr lang="en-US" sz="1600" b="0">
                <a:solidFill>
                  <a:schemeClr val="tx2"/>
                </a:solidFill>
              </a:rPr>
              <a:t>4	</a:t>
            </a:r>
            <a:r>
              <a:rPr lang="en-US" sz="1600" b="0">
                <a:solidFill>
                  <a:srgbClr val="0000FF"/>
                </a:solidFill>
              </a:rPr>
              <a:t>A42</a:t>
            </a:r>
            <a:endParaRPr lang="en-US" sz="1600" b="0">
              <a:solidFill>
                <a:srgbClr val="0000FF"/>
              </a:solidFill>
              <a:latin typeface="Times New Roman" charset="0"/>
            </a:endParaRPr>
          </a:p>
          <a:p>
            <a:pPr algn="l">
              <a:tabLst>
                <a:tab pos="460375" algn="l"/>
              </a:tabLst>
            </a:pPr>
            <a:r>
              <a:rPr lang="en-US" sz="1600" b="0">
                <a:solidFill>
                  <a:schemeClr val="tx2"/>
                </a:solidFill>
              </a:rPr>
              <a:t>5	</a:t>
            </a:r>
            <a:r>
              <a:rPr lang="en-US" sz="1600" b="0">
                <a:solidFill>
                  <a:srgbClr val="0000FF"/>
                </a:solidFill>
              </a:rPr>
              <a:t>A47</a:t>
            </a:r>
            <a:endParaRPr lang="en-US" sz="1600" b="0">
              <a:solidFill>
                <a:srgbClr val="0000FF"/>
              </a:solidFill>
              <a:latin typeface="Times New Roman" charset="0"/>
            </a:endParaRPr>
          </a:p>
          <a:p>
            <a:pPr algn="l">
              <a:tabLst>
                <a:tab pos="460375" algn="l"/>
              </a:tabLst>
            </a:pPr>
            <a:r>
              <a:rPr lang="en-US" sz="1600" b="0">
                <a:solidFill>
                  <a:schemeClr val="tx2"/>
                </a:solidFill>
              </a:rPr>
              <a:t>6	</a:t>
            </a:r>
            <a:r>
              <a:rPr lang="en-US" sz="1600" b="0">
                <a:solidFill>
                  <a:srgbClr val="0000FF"/>
                </a:solidFill>
              </a:rPr>
              <a:t>A58</a:t>
            </a:r>
            <a:endParaRPr lang="en-US" sz="1600" b="0">
              <a:solidFill>
                <a:srgbClr val="0000FF"/>
              </a:solidFill>
              <a:latin typeface="Times New Roman" charset="0"/>
            </a:endParaRPr>
          </a:p>
          <a:p>
            <a:pPr algn="l">
              <a:tabLst>
                <a:tab pos="460375" algn="l"/>
              </a:tabLst>
            </a:pPr>
            <a:r>
              <a:rPr lang="en-US" sz="1600" b="0">
                <a:solidFill>
                  <a:schemeClr val="tx2"/>
                </a:solidFill>
              </a:rPr>
              <a:t>7	</a:t>
            </a:r>
            <a:r>
              <a:rPr lang="en-US" sz="1600" b="0">
                <a:solidFill>
                  <a:srgbClr val="0000FF"/>
                </a:solidFill>
              </a:rPr>
              <a:t>A63</a:t>
            </a:r>
            <a:endParaRPr lang="en-US" sz="1600" b="0">
              <a:solidFill>
                <a:srgbClr val="0000FF"/>
              </a:solidFill>
              <a:latin typeface="Times New Roman" charset="0"/>
            </a:endParaRPr>
          </a:p>
          <a:p>
            <a:pPr algn="l">
              <a:tabLst>
                <a:tab pos="460375" algn="l"/>
              </a:tabLst>
            </a:pPr>
            <a:r>
              <a:rPr lang="en-US" sz="1600" b="0">
                <a:solidFill>
                  <a:schemeClr val="tx2"/>
                </a:solidFill>
              </a:rPr>
              <a:t>8	</a:t>
            </a:r>
            <a:r>
              <a:rPr lang="en-US" sz="1600" b="0">
                <a:solidFill>
                  <a:srgbClr val="0000FF"/>
                </a:solidFill>
              </a:rPr>
              <a:t>A67</a:t>
            </a:r>
            <a:endParaRPr lang="en-US" sz="1600" b="0">
              <a:solidFill>
                <a:srgbClr val="0000FF"/>
              </a:solidFill>
              <a:latin typeface="Times New Roman" charset="0"/>
            </a:endParaRPr>
          </a:p>
          <a:p>
            <a:pPr algn="l">
              <a:tabLst>
                <a:tab pos="460375" algn="l"/>
              </a:tabLst>
            </a:pPr>
            <a:r>
              <a:rPr lang="en-US" sz="1600" b="0">
                <a:solidFill>
                  <a:schemeClr val="tx2"/>
                </a:solidFill>
              </a:rPr>
              <a:t>9	</a:t>
            </a:r>
            <a:r>
              <a:rPr lang="en-US" sz="1600" b="0">
                <a:solidFill>
                  <a:srgbClr val="0000FF"/>
                </a:solidFill>
              </a:rPr>
              <a:t>A78</a:t>
            </a:r>
            <a:endParaRPr lang="en-US" sz="1600" b="0">
              <a:solidFill>
                <a:srgbClr val="0000FF"/>
              </a:solidFill>
              <a:latin typeface="Times New Roman" charset="0"/>
            </a:endParaRPr>
          </a:p>
          <a:p>
            <a:pPr algn="l">
              <a:tabLst>
                <a:tab pos="460375" algn="l"/>
              </a:tabLst>
            </a:pPr>
            <a:r>
              <a:rPr lang="en-US" sz="1600" b="0">
                <a:solidFill>
                  <a:schemeClr val="tx2"/>
                </a:solidFill>
              </a:rPr>
              <a:t>10	</a:t>
            </a:r>
            <a:r>
              <a:rPr lang="en-US" sz="1600" b="0">
                <a:solidFill>
                  <a:srgbClr val="0000FF"/>
                </a:solidFill>
              </a:rPr>
              <a:t>A83</a:t>
            </a:r>
          </a:p>
        </p:txBody>
      </p:sp>
      <p:sp>
        <p:nvSpPr>
          <p:cNvPr id="1070084" name="Rectangle 4"/>
          <p:cNvSpPr>
            <a:spLocks noChangeArrowheads="1"/>
          </p:cNvSpPr>
          <p:nvPr/>
        </p:nvSpPr>
        <p:spPr bwMode="auto">
          <a:xfrm>
            <a:off x="2908300" y="1838325"/>
            <a:ext cx="1968500" cy="2794000"/>
          </a:xfrm>
          <a:prstGeom prst="rect">
            <a:avLst/>
          </a:prstGeom>
          <a:noFill/>
          <a:ln w="12700">
            <a:solidFill>
              <a:schemeClr val="tx2"/>
            </a:solidFill>
            <a:miter lim="800000"/>
            <a:headEnd/>
            <a:tailEnd/>
          </a:ln>
          <a:effectLst/>
        </p:spPr>
        <p:txBody>
          <a:bodyPr lIns="92075" tIns="46038" rIns="92075" bIns="46038">
            <a:spAutoFit/>
          </a:bodyPr>
          <a:lstStyle/>
          <a:p>
            <a:pPr algn="l">
              <a:tabLst>
                <a:tab pos="1028700" algn="l"/>
              </a:tabLst>
            </a:pPr>
            <a:r>
              <a:rPr lang="en-US" sz="1600">
                <a:solidFill>
                  <a:schemeClr val="tx2"/>
                </a:solidFill>
              </a:rPr>
              <a:t>LastName	Pointer</a:t>
            </a:r>
            <a:endParaRPr lang="en-US" sz="1600" b="0">
              <a:solidFill>
                <a:schemeClr val="tx2"/>
              </a:solidFill>
              <a:latin typeface="Times New Roman" charset="0"/>
            </a:endParaRPr>
          </a:p>
          <a:p>
            <a:pPr algn="l">
              <a:tabLst>
                <a:tab pos="1028700" algn="l"/>
              </a:tabLst>
            </a:pPr>
            <a:r>
              <a:rPr lang="en-US" sz="1600" b="0">
                <a:solidFill>
                  <a:schemeClr val="tx2"/>
                </a:solidFill>
              </a:rPr>
              <a:t>Carpenter	</a:t>
            </a:r>
            <a:r>
              <a:rPr lang="en-US" sz="1600" b="0">
                <a:solidFill>
                  <a:srgbClr val="0000FF"/>
                </a:solidFill>
              </a:rPr>
              <a:t>A67</a:t>
            </a:r>
            <a:endParaRPr lang="en-US" sz="1600" b="0">
              <a:solidFill>
                <a:srgbClr val="0000FF"/>
              </a:solidFill>
              <a:latin typeface="Times New Roman" charset="0"/>
            </a:endParaRPr>
          </a:p>
          <a:p>
            <a:pPr algn="l">
              <a:tabLst>
                <a:tab pos="1028700" algn="l"/>
              </a:tabLst>
            </a:pPr>
            <a:r>
              <a:rPr lang="en-US" sz="1600" b="0">
                <a:solidFill>
                  <a:schemeClr val="tx2"/>
                </a:solidFill>
              </a:rPr>
              <a:t>Eaton	</a:t>
            </a:r>
            <a:r>
              <a:rPr lang="en-US" sz="1600" b="0">
                <a:solidFill>
                  <a:srgbClr val="0000FF"/>
                </a:solidFill>
              </a:rPr>
              <a:t>A58</a:t>
            </a:r>
            <a:endParaRPr lang="en-US" sz="1600" b="0">
              <a:solidFill>
                <a:srgbClr val="0000FF"/>
              </a:solidFill>
              <a:latin typeface="Times New Roman" charset="0"/>
            </a:endParaRPr>
          </a:p>
          <a:p>
            <a:pPr algn="l">
              <a:tabLst>
                <a:tab pos="1028700" algn="l"/>
              </a:tabLst>
            </a:pPr>
            <a:r>
              <a:rPr lang="en-US" sz="1600" b="0">
                <a:solidFill>
                  <a:schemeClr val="tx2"/>
                </a:solidFill>
              </a:rPr>
              <a:t>Farris	</a:t>
            </a:r>
            <a:r>
              <a:rPr lang="en-US" sz="1600" b="0">
                <a:solidFill>
                  <a:srgbClr val="0000FF"/>
                </a:solidFill>
              </a:rPr>
              <a:t>A63</a:t>
            </a:r>
            <a:endParaRPr lang="en-US" sz="1600" b="0">
              <a:solidFill>
                <a:srgbClr val="0000FF"/>
              </a:solidFill>
              <a:latin typeface="Times New Roman" charset="0"/>
            </a:endParaRPr>
          </a:p>
          <a:p>
            <a:pPr algn="l">
              <a:tabLst>
                <a:tab pos="1028700" algn="l"/>
              </a:tabLst>
            </a:pPr>
            <a:r>
              <a:rPr lang="en-US" sz="1600" b="0">
                <a:solidFill>
                  <a:schemeClr val="tx2"/>
                </a:solidFill>
              </a:rPr>
              <a:t>Gibson	</a:t>
            </a:r>
            <a:r>
              <a:rPr lang="en-US" sz="1600" b="0">
                <a:solidFill>
                  <a:srgbClr val="0000FF"/>
                </a:solidFill>
              </a:rPr>
              <a:t>A22</a:t>
            </a:r>
            <a:endParaRPr lang="en-US" sz="1600" b="0">
              <a:solidFill>
                <a:srgbClr val="0000FF"/>
              </a:solidFill>
              <a:latin typeface="Times New Roman" charset="0"/>
            </a:endParaRPr>
          </a:p>
          <a:p>
            <a:pPr algn="l">
              <a:tabLst>
                <a:tab pos="1028700" algn="l"/>
              </a:tabLst>
            </a:pPr>
            <a:r>
              <a:rPr lang="en-US" sz="1600" b="0">
                <a:solidFill>
                  <a:schemeClr val="tx2"/>
                </a:solidFill>
              </a:rPr>
              <a:t>Hopkins	</a:t>
            </a:r>
            <a:r>
              <a:rPr lang="en-US" sz="1600" b="0">
                <a:solidFill>
                  <a:srgbClr val="0000FF"/>
                </a:solidFill>
              </a:rPr>
              <a:t>A42</a:t>
            </a:r>
            <a:endParaRPr lang="en-US" sz="1600" b="0">
              <a:solidFill>
                <a:srgbClr val="0000FF"/>
              </a:solidFill>
              <a:latin typeface="Times New Roman" charset="0"/>
            </a:endParaRPr>
          </a:p>
          <a:p>
            <a:pPr algn="l">
              <a:tabLst>
                <a:tab pos="1028700" algn="l"/>
              </a:tabLst>
            </a:pPr>
            <a:r>
              <a:rPr lang="en-US" sz="1600" b="0">
                <a:solidFill>
                  <a:schemeClr val="tx2"/>
                </a:solidFill>
              </a:rPr>
              <a:t>James	</a:t>
            </a:r>
            <a:r>
              <a:rPr lang="en-US" sz="1600" b="0">
                <a:solidFill>
                  <a:srgbClr val="0000FF"/>
                </a:solidFill>
              </a:rPr>
              <a:t>A47</a:t>
            </a:r>
            <a:endParaRPr lang="en-US" sz="1600" b="0">
              <a:solidFill>
                <a:srgbClr val="0000FF"/>
              </a:solidFill>
              <a:latin typeface="Times New Roman" charset="0"/>
            </a:endParaRPr>
          </a:p>
          <a:p>
            <a:pPr algn="l">
              <a:tabLst>
                <a:tab pos="1028700" algn="l"/>
              </a:tabLst>
            </a:pPr>
            <a:r>
              <a:rPr lang="en-US" sz="1600" b="0">
                <a:solidFill>
                  <a:schemeClr val="tx2"/>
                </a:solidFill>
              </a:rPr>
              <a:t>O'Connor	</a:t>
            </a:r>
            <a:r>
              <a:rPr lang="en-US" sz="1600" b="0">
                <a:solidFill>
                  <a:srgbClr val="0000FF"/>
                </a:solidFill>
              </a:rPr>
              <a:t>A78</a:t>
            </a:r>
            <a:endParaRPr lang="en-US" sz="1600" b="0">
              <a:solidFill>
                <a:srgbClr val="0000FF"/>
              </a:solidFill>
              <a:latin typeface="Times New Roman" charset="0"/>
            </a:endParaRPr>
          </a:p>
          <a:p>
            <a:pPr algn="l">
              <a:tabLst>
                <a:tab pos="1028700" algn="l"/>
              </a:tabLst>
            </a:pPr>
            <a:r>
              <a:rPr lang="en-US" sz="1600" b="0">
                <a:solidFill>
                  <a:schemeClr val="tx2"/>
                </a:solidFill>
              </a:rPr>
              <a:t>Reasoner	</a:t>
            </a:r>
            <a:r>
              <a:rPr lang="en-US" sz="1600" b="0">
                <a:solidFill>
                  <a:srgbClr val="0000FF"/>
                </a:solidFill>
              </a:rPr>
              <a:t>A32</a:t>
            </a:r>
            <a:endParaRPr lang="en-US" sz="1600" b="0">
              <a:solidFill>
                <a:srgbClr val="0000FF"/>
              </a:solidFill>
              <a:latin typeface="Times New Roman" charset="0"/>
            </a:endParaRPr>
          </a:p>
          <a:p>
            <a:pPr algn="l">
              <a:tabLst>
                <a:tab pos="1028700" algn="l"/>
              </a:tabLst>
            </a:pPr>
            <a:r>
              <a:rPr lang="en-US" sz="1600" b="0">
                <a:solidFill>
                  <a:schemeClr val="tx2"/>
                </a:solidFill>
              </a:rPr>
              <a:t>Reeves	</a:t>
            </a:r>
            <a:r>
              <a:rPr lang="en-US" sz="1600" b="0">
                <a:solidFill>
                  <a:srgbClr val="0000FF"/>
                </a:solidFill>
              </a:rPr>
              <a:t>A11</a:t>
            </a:r>
            <a:endParaRPr lang="en-US" sz="1600" b="0">
              <a:solidFill>
                <a:srgbClr val="0000FF"/>
              </a:solidFill>
              <a:latin typeface="Times New Roman" charset="0"/>
            </a:endParaRPr>
          </a:p>
          <a:p>
            <a:pPr algn="l">
              <a:tabLst>
                <a:tab pos="1028700" algn="l"/>
              </a:tabLst>
            </a:pPr>
            <a:r>
              <a:rPr lang="en-US" sz="1600" b="0">
                <a:solidFill>
                  <a:schemeClr val="tx2"/>
                </a:solidFill>
              </a:rPr>
              <a:t>Shields	</a:t>
            </a:r>
            <a:r>
              <a:rPr lang="en-US" sz="1600" b="0">
                <a:solidFill>
                  <a:srgbClr val="0000FF"/>
                </a:solidFill>
              </a:rPr>
              <a:t>A83</a:t>
            </a:r>
          </a:p>
        </p:txBody>
      </p:sp>
      <p:sp>
        <p:nvSpPr>
          <p:cNvPr id="1070085" name="Text Box 5"/>
          <p:cNvSpPr txBox="1">
            <a:spLocks noChangeArrowheads="1"/>
          </p:cNvSpPr>
          <p:nvPr/>
        </p:nvSpPr>
        <p:spPr bwMode="auto">
          <a:xfrm>
            <a:off x="1209675" y="2232025"/>
            <a:ext cx="941388" cy="336550"/>
          </a:xfrm>
          <a:prstGeom prst="rect">
            <a:avLst/>
          </a:prstGeom>
          <a:noFill/>
          <a:ln w="12700">
            <a:noFill/>
            <a:miter lim="800000"/>
            <a:headEnd type="none" w="sm" len="sm"/>
            <a:tailEnd type="none" w="sm" len="sm"/>
          </a:ln>
          <a:effectLst/>
        </p:spPr>
        <p:txBody>
          <a:bodyPr wrap="none">
            <a:spAutoFit/>
          </a:bodyPr>
          <a:lstStyle/>
          <a:p>
            <a:pPr algn="l" eaLnBrk="1" hangingPunct="1"/>
            <a:r>
              <a:rPr lang="en-US" sz="1600" b="0">
                <a:cs typeface="Arial" charset="0"/>
              </a:rPr>
              <a:t>ID Index</a:t>
            </a:r>
          </a:p>
        </p:txBody>
      </p:sp>
      <p:sp>
        <p:nvSpPr>
          <p:cNvPr id="1070086" name="Text Box 6"/>
          <p:cNvSpPr txBox="1">
            <a:spLocks noChangeArrowheads="1"/>
          </p:cNvSpPr>
          <p:nvPr/>
        </p:nvSpPr>
        <p:spPr bwMode="auto">
          <a:xfrm>
            <a:off x="2978150" y="1447800"/>
            <a:ext cx="1663700" cy="336550"/>
          </a:xfrm>
          <a:prstGeom prst="rect">
            <a:avLst/>
          </a:prstGeom>
          <a:noFill/>
          <a:ln w="12700">
            <a:noFill/>
            <a:miter lim="800000"/>
            <a:headEnd type="none" w="sm" len="sm"/>
            <a:tailEnd type="none" w="sm" len="sm"/>
          </a:ln>
          <a:effectLst/>
        </p:spPr>
        <p:txBody>
          <a:bodyPr wrap="none">
            <a:spAutoFit/>
          </a:bodyPr>
          <a:lstStyle/>
          <a:p>
            <a:pPr algn="l" eaLnBrk="1" hangingPunct="1"/>
            <a:r>
              <a:rPr lang="en-US" sz="1600" b="0">
                <a:cs typeface="Arial" charset="0"/>
              </a:rPr>
              <a:t>LastName Index</a:t>
            </a:r>
          </a:p>
        </p:txBody>
      </p:sp>
      <p:sp>
        <p:nvSpPr>
          <p:cNvPr id="1070087" name="Rectangle 7"/>
          <p:cNvSpPr>
            <a:spLocks noChangeArrowheads="1"/>
          </p:cNvSpPr>
          <p:nvPr/>
        </p:nvSpPr>
        <p:spPr bwMode="auto">
          <a:xfrm>
            <a:off x="5638800" y="13271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1	Reeves	Keith	1/29/07</a:t>
            </a:r>
          </a:p>
        </p:txBody>
      </p:sp>
      <p:sp>
        <p:nvSpPr>
          <p:cNvPr id="1070088" name="Text Box 8"/>
          <p:cNvSpPr txBox="1">
            <a:spLocks noChangeArrowheads="1"/>
          </p:cNvSpPr>
          <p:nvPr/>
        </p:nvSpPr>
        <p:spPr bwMode="auto">
          <a:xfrm>
            <a:off x="5029200" y="13271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A11</a:t>
            </a:r>
          </a:p>
        </p:txBody>
      </p:sp>
      <p:sp>
        <p:nvSpPr>
          <p:cNvPr id="1070089" name="Rectangle 9"/>
          <p:cNvSpPr>
            <a:spLocks noChangeArrowheads="1"/>
          </p:cNvSpPr>
          <p:nvPr/>
        </p:nvSpPr>
        <p:spPr bwMode="auto">
          <a:xfrm>
            <a:off x="5638800" y="18605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2	Gibson	Bill	3/31/07</a:t>
            </a:r>
          </a:p>
        </p:txBody>
      </p:sp>
      <p:sp>
        <p:nvSpPr>
          <p:cNvPr id="1070090" name="Text Box 10"/>
          <p:cNvSpPr txBox="1">
            <a:spLocks noChangeArrowheads="1"/>
          </p:cNvSpPr>
          <p:nvPr/>
        </p:nvSpPr>
        <p:spPr bwMode="auto">
          <a:xfrm>
            <a:off x="5029200" y="18605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A22</a:t>
            </a:r>
          </a:p>
        </p:txBody>
      </p:sp>
      <p:sp>
        <p:nvSpPr>
          <p:cNvPr id="1070091" name="Rectangle 11"/>
          <p:cNvSpPr>
            <a:spLocks noChangeArrowheads="1"/>
          </p:cNvSpPr>
          <p:nvPr/>
        </p:nvSpPr>
        <p:spPr bwMode="auto">
          <a:xfrm>
            <a:off x="5638800" y="23939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3	Reasoner	Katy	2/17/07</a:t>
            </a:r>
          </a:p>
        </p:txBody>
      </p:sp>
      <p:sp>
        <p:nvSpPr>
          <p:cNvPr id="1070092" name="Text Box 12"/>
          <p:cNvSpPr txBox="1">
            <a:spLocks noChangeArrowheads="1"/>
          </p:cNvSpPr>
          <p:nvPr/>
        </p:nvSpPr>
        <p:spPr bwMode="auto">
          <a:xfrm>
            <a:off x="5029200" y="23939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A32</a:t>
            </a:r>
          </a:p>
        </p:txBody>
      </p:sp>
      <p:sp>
        <p:nvSpPr>
          <p:cNvPr id="1070093" name="Rectangle 13"/>
          <p:cNvSpPr>
            <a:spLocks noChangeArrowheads="1"/>
          </p:cNvSpPr>
          <p:nvPr/>
        </p:nvSpPr>
        <p:spPr bwMode="auto">
          <a:xfrm>
            <a:off x="5638800" y="29273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4	Hopkins	Alan	2/8/07</a:t>
            </a:r>
          </a:p>
        </p:txBody>
      </p:sp>
      <p:sp>
        <p:nvSpPr>
          <p:cNvPr id="1070094" name="Text Box 14"/>
          <p:cNvSpPr txBox="1">
            <a:spLocks noChangeArrowheads="1"/>
          </p:cNvSpPr>
          <p:nvPr/>
        </p:nvSpPr>
        <p:spPr bwMode="auto">
          <a:xfrm>
            <a:off x="5029200" y="29273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A42</a:t>
            </a:r>
          </a:p>
        </p:txBody>
      </p:sp>
      <p:sp>
        <p:nvSpPr>
          <p:cNvPr id="1070095" name="Rectangle 15"/>
          <p:cNvSpPr>
            <a:spLocks noChangeArrowheads="1"/>
          </p:cNvSpPr>
          <p:nvPr/>
        </p:nvSpPr>
        <p:spPr bwMode="auto">
          <a:xfrm>
            <a:off x="5638800" y="35369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5	James	Leisha	1/6/07</a:t>
            </a:r>
          </a:p>
        </p:txBody>
      </p:sp>
      <p:sp>
        <p:nvSpPr>
          <p:cNvPr id="1070096" name="Text Box 16"/>
          <p:cNvSpPr txBox="1">
            <a:spLocks noChangeArrowheads="1"/>
          </p:cNvSpPr>
          <p:nvPr/>
        </p:nvSpPr>
        <p:spPr bwMode="auto">
          <a:xfrm>
            <a:off x="5029200" y="35369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A47</a:t>
            </a:r>
          </a:p>
        </p:txBody>
      </p:sp>
      <p:sp>
        <p:nvSpPr>
          <p:cNvPr id="1070097" name="Rectangle 17"/>
          <p:cNvSpPr>
            <a:spLocks noChangeArrowheads="1"/>
          </p:cNvSpPr>
          <p:nvPr/>
        </p:nvSpPr>
        <p:spPr bwMode="auto">
          <a:xfrm>
            <a:off x="5638800" y="40703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6	Eaton	Anissa	8/23/07</a:t>
            </a:r>
          </a:p>
        </p:txBody>
      </p:sp>
      <p:sp>
        <p:nvSpPr>
          <p:cNvPr id="1070098" name="Text Box 18"/>
          <p:cNvSpPr txBox="1">
            <a:spLocks noChangeArrowheads="1"/>
          </p:cNvSpPr>
          <p:nvPr/>
        </p:nvSpPr>
        <p:spPr bwMode="auto">
          <a:xfrm>
            <a:off x="5029200" y="40703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A58</a:t>
            </a:r>
          </a:p>
        </p:txBody>
      </p:sp>
      <p:sp>
        <p:nvSpPr>
          <p:cNvPr id="1070099" name="Rectangle 19"/>
          <p:cNvSpPr>
            <a:spLocks noChangeArrowheads="1"/>
          </p:cNvSpPr>
          <p:nvPr/>
        </p:nvSpPr>
        <p:spPr bwMode="auto">
          <a:xfrm>
            <a:off x="5638800" y="46037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7	Farris	Dustin	3/28/07</a:t>
            </a:r>
          </a:p>
        </p:txBody>
      </p:sp>
      <p:sp>
        <p:nvSpPr>
          <p:cNvPr id="1070100" name="Text Box 20"/>
          <p:cNvSpPr txBox="1">
            <a:spLocks noChangeArrowheads="1"/>
          </p:cNvSpPr>
          <p:nvPr/>
        </p:nvSpPr>
        <p:spPr bwMode="auto">
          <a:xfrm>
            <a:off x="5029200" y="46037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A63</a:t>
            </a:r>
          </a:p>
        </p:txBody>
      </p:sp>
      <p:sp>
        <p:nvSpPr>
          <p:cNvPr id="1070101" name="Rectangle 21"/>
          <p:cNvSpPr>
            <a:spLocks noChangeArrowheads="1"/>
          </p:cNvSpPr>
          <p:nvPr/>
        </p:nvSpPr>
        <p:spPr bwMode="auto">
          <a:xfrm>
            <a:off x="5638800" y="51371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8	Carpenter	Carlos	12/29/07</a:t>
            </a:r>
          </a:p>
        </p:txBody>
      </p:sp>
      <p:sp>
        <p:nvSpPr>
          <p:cNvPr id="1070102" name="Text Box 22"/>
          <p:cNvSpPr txBox="1">
            <a:spLocks noChangeArrowheads="1"/>
          </p:cNvSpPr>
          <p:nvPr/>
        </p:nvSpPr>
        <p:spPr bwMode="auto">
          <a:xfrm>
            <a:off x="5029200" y="51371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A67</a:t>
            </a:r>
          </a:p>
        </p:txBody>
      </p:sp>
      <p:sp>
        <p:nvSpPr>
          <p:cNvPr id="1070103" name="Rectangle 23"/>
          <p:cNvSpPr>
            <a:spLocks noChangeArrowheads="1"/>
          </p:cNvSpPr>
          <p:nvPr/>
        </p:nvSpPr>
        <p:spPr bwMode="auto">
          <a:xfrm>
            <a:off x="5638800" y="56705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9	O’Connor	Jessica	7/23/07</a:t>
            </a:r>
          </a:p>
        </p:txBody>
      </p:sp>
      <p:sp>
        <p:nvSpPr>
          <p:cNvPr id="1070104" name="Text Box 24"/>
          <p:cNvSpPr txBox="1">
            <a:spLocks noChangeArrowheads="1"/>
          </p:cNvSpPr>
          <p:nvPr/>
        </p:nvSpPr>
        <p:spPr bwMode="auto">
          <a:xfrm>
            <a:off x="5029200" y="56705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A78</a:t>
            </a:r>
          </a:p>
        </p:txBody>
      </p:sp>
      <p:sp>
        <p:nvSpPr>
          <p:cNvPr id="1070105" name="Rectangle 25"/>
          <p:cNvSpPr>
            <a:spLocks noChangeArrowheads="1"/>
          </p:cNvSpPr>
          <p:nvPr/>
        </p:nvSpPr>
        <p:spPr bwMode="auto">
          <a:xfrm>
            <a:off x="5638800" y="6203950"/>
            <a:ext cx="3276600" cy="349250"/>
          </a:xfrm>
          <a:prstGeom prst="rect">
            <a:avLst/>
          </a:prstGeom>
          <a:noFill/>
          <a:ln w="12700">
            <a:solidFill>
              <a:schemeClr val="tx1"/>
            </a:solidFill>
            <a:miter lim="800000"/>
            <a:headEnd type="none" w="sm" len="sm"/>
            <a:tailEnd type="none" w="sm" len="sm"/>
          </a:ln>
          <a:effectLst/>
        </p:spPr>
        <p:txBody>
          <a:bodyPr wrap="none"/>
          <a:lstStyle/>
          <a:p>
            <a:pPr algn="l">
              <a:tabLst>
                <a:tab pos="347663" algn="l"/>
                <a:tab pos="1379538" algn="l"/>
                <a:tab pos="2293938" algn="l"/>
              </a:tabLst>
            </a:pPr>
            <a:r>
              <a:rPr lang="en-US" sz="1600" b="0">
                <a:cs typeface="Arial" charset="0"/>
              </a:rPr>
              <a:t>10	Shields	Howard	7/13/07</a:t>
            </a:r>
          </a:p>
        </p:txBody>
      </p:sp>
      <p:sp>
        <p:nvSpPr>
          <p:cNvPr id="1070106" name="Text Box 26"/>
          <p:cNvSpPr txBox="1">
            <a:spLocks noChangeArrowheads="1"/>
          </p:cNvSpPr>
          <p:nvPr/>
        </p:nvSpPr>
        <p:spPr bwMode="auto">
          <a:xfrm>
            <a:off x="5029200" y="6203950"/>
            <a:ext cx="609600" cy="349250"/>
          </a:xfrm>
          <a:prstGeom prst="rect">
            <a:avLst/>
          </a:prstGeom>
          <a:noFill/>
          <a:ln w="12700">
            <a:solidFill>
              <a:schemeClr val="tx1"/>
            </a:solidFill>
            <a:miter lim="800000"/>
            <a:headEnd type="none" w="sm" len="sm"/>
            <a:tailEnd type="none" w="sm" len="sm"/>
          </a:ln>
          <a:effectLst/>
        </p:spPr>
        <p:txBody>
          <a:bodyPr>
            <a:spAutoFit/>
          </a:bodyPr>
          <a:lstStyle/>
          <a:p>
            <a:pPr algn="l" eaLnBrk="1" hangingPunct="1"/>
            <a:r>
              <a:rPr lang="en-US" sz="1600" b="0">
                <a:solidFill>
                  <a:srgbClr val="0000FF"/>
                </a:solidFill>
                <a:cs typeface="Arial" charset="0"/>
              </a:rPr>
              <a:t>A83</a:t>
            </a:r>
          </a:p>
        </p:txBody>
      </p:sp>
      <p:sp>
        <p:nvSpPr>
          <p:cNvPr id="1070107" name="Line 27"/>
          <p:cNvSpPr>
            <a:spLocks noChangeShapeType="1"/>
          </p:cNvSpPr>
          <p:nvPr/>
        </p:nvSpPr>
        <p:spPr bwMode="auto">
          <a:xfrm>
            <a:off x="4419600" y="2286000"/>
            <a:ext cx="609600" cy="3003550"/>
          </a:xfrm>
          <a:prstGeom prst="line">
            <a:avLst/>
          </a:prstGeom>
          <a:noFill/>
          <a:ln w="12700">
            <a:solidFill>
              <a:srgbClr val="0000FF"/>
            </a:solidFill>
            <a:round/>
            <a:headEnd type="none" w="sm" len="sm"/>
            <a:tailEnd type="triangle" w="sm" len="sm"/>
          </a:ln>
          <a:effectLst/>
        </p:spPr>
        <p:txBody>
          <a:bodyPr/>
          <a:lstStyle/>
          <a:p>
            <a:endParaRPr lang="en-US"/>
          </a:p>
        </p:txBody>
      </p:sp>
      <p:sp>
        <p:nvSpPr>
          <p:cNvPr id="1070108" name="Line 28"/>
          <p:cNvSpPr>
            <a:spLocks noChangeShapeType="1"/>
          </p:cNvSpPr>
          <p:nvPr/>
        </p:nvSpPr>
        <p:spPr bwMode="auto">
          <a:xfrm>
            <a:off x="2362200" y="5257800"/>
            <a:ext cx="2590800" cy="1098550"/>
          </a:xfrm>
          <a:prstGeom prst="line">
            <a:avLst/>
          </a:prstGeom>
          <a:noFill/>
          <a:ln w="12700">
            <a:solidFill>
              <a:srgbClr val="0000FF"/>
            </a:solidFill>
            <a:round/>
            <a:headEnd type="none" w="sm" len="sm"/>
            <a:tailEnd type="triangle" w="sm" len="sm"/>
          </a:ln>
          <a:effectLst/>
        </p:spPr>
        <p:txBody>
          <a:bodyPr/>
          <a:lstStyle/>
          <a:p>
            <a:endParaRPr lang="en-US"/>
          </a:p>
        </p:txBody>
      </p:sp>
      <p:sp>
        <p:nvSpPr>
          <p:cNvPr id="1070109" name="Text Box 29"/>
          <p:cNvSpPr txBox="1">
            <a:spLocks noChangeArrowheads="1"/>
          </p:cNvSpPr>
          <p:nvPr/>
        </p:nvSpPr>
        <p:spPr bwMode="auto">
          <a:xfrm>
            <a:off x="5927725" y="898525"/>
            <a:ext cx="612775" cy="336550"/>
          </a:xfrm>
          <a:prstGeom prst="rect">
            <a:avLst/>
          </a:prstGeom>
          <a:noFill/>
          <a:ln w="12700">
            <a:noFill/>
            <a:miter lim="800000"/>
            <a:headEnd type="none" w="sm" len="sm"/>
            <a:tailEnd type="none" w="sm" len="sm"/>
          </a:ln>
          <a:effectLst/>
        </p:spPr>
        <p:txBody>
          <a:bodyPr wrap="none">
            <a:spAutoFit/>
          </a:bodyPr>
          <a:lstStyle/>
          <a:p>
            <a:pPr algn="l" eaLnBrk="1" hangingPunct="1"/>
            <a:r>
              <a:rPr lang="en-US" sz="1600" b="0">
                <a:cs typeface="Arial" charset="0"/>
              </a:rPr>
              <a:t>Data</a:t>
            </a:r>
          </a:p>
        </p:txBody>
      </p:sp>
      <p:sp>
        <p:nvSpPr>
          <p:cNvPr id="1070110" name="Text Box 30"/>
          <p:cNvSpPr txBox="1">
            <a:spLocks noChangeArrowheads="1"/>
          </p:cNvSpPr>
          <p:nvPr/>
        </p:nvSpPr>
        <p:spPr bwMode="auto">
          <a:xfrm>
            <a:off x="4648200" y="882650"/>
            <a:ext cx="1174750" cy="336550"/>
          </a:xfrm>
          <a:prstGeom prst="rect">
            <a:avLst/>
          </a:prstGeom>
          <a:noFill/>
          <a:ln w="12700">
            <a:noFill/>
            <a:miter lim="800000"/>
            <a:headEnd type="none" w="sm" len="sm"/>
            <a:tailEnd type="none" w="sm" len="sm"/>
          </a:ln>
          <a:effectLst/>
        </p:spPr>
        <p:txBody>
          <a:bodyPr>
            <a:spAutoFit/>
          </a:bodyPr>
          <a:lstStyle/>
          <a:p>
            <a:pPr algn="l" eaLnBrk="1" hangingPunct="1"/>
            <a:r>
              <a:rPr lang="en-US" sz="1600" b="0">
                <a:cs typeface="Arial" charset="0"/>
              </a:rPr>
              <a:t>Address</a:t>
            </a:r>
          </a:p>
        </p:txBody>
      </p:sp>
    </p:spTree>
  </p:cSld>
  <p:clrMapOvr>
    <a:masterClrMapping/>
  </p:clrMapOvr>
</p:sld>
</file>

<file path=ppt/theme/theme1.xml><?xml version="1.0" encoding="utf-8"?>
<a:theme xmlns:a="http://schemas.openxmlformats.org/drawingml/2006/main" name="IS240_notes">
  <a:themeElements>
    <a:clrScheme name="IS240_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fontScheme name="IS240_notes">
      <a:majorFont>
        <a:latin typeface="Bookman Old Style"/>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FFCC66"/>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rgbClr val="FFCC66"/>
        </a:solidFill>
        <a:ln w="12700"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2000" b="1" i="0" u="none" strike="noStrike" cap="none" normalizeH="0" baseline="0" smtClean="0">
            <a:ln>
              <a:noFill/>
            </a:ln>
            <a:solidFill>
              <a:schemeClr val="tx1"/>
            </a:solidFill>
            <a:effectLst/>
            <a:latin typeface="Arial" charset="0"/>
          </a:defRPr>
        </a:defPPr>
      </a:lstStyle>
    </a:lnDef>
  </a:objectDefaults>
  <a:extraClrSchemeLst>
    <a:extraClrScheme>
      <a:clrScheme name="IS240_notes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IS240_notes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IS240_notes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IS240_notes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IS240_notes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IS240_notes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IS240_notes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
      <a:clrScheme name="IS240_notes 8">
        <a:dk1>
          <a:srgbClr val="000000"/>
        </a:dk1>
        <a:lt1>
          <a:srgbClr val="FFFFFF"/>
        </a:lt1>
        <a:dk2>
          <a:srgbClr val="FF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
      <a:clrScheme name="IS240_notes 9">
        <a:dk1>
          <a:srgbClr val="000000"/>
        </a:dk1>
        <a:lt1>
          <a:srgbClr val="FFFFFF"/>
        </a:lt1>
        <a:dk2>
          <a:srgbClr val="800000"/>
        </a:dk2>
        <a:lt2>
          <a:srgbClr val="A0A0A0"/>
        </a:lt2>
        <a:accent1>
          <a:srgbClr val="FFFFFF"/>
        </a:accent1>
        <a:accent2>
          <a:srgbClr val="0000FF"/>
        </a:accent2>
        <a:accent3>
          <a:srgbClr val="FFFFFF"/>
        </a:accent3>
        <a:accent4>
          <a:srgbClr val="000000"/>
        </a:accent4>
        <a:accent5>
          <a:srgbClr val="FFFFFF"/>
        </a:accent5>
        <a:accent6>
          <a:srgbClr val="0000E7"/>
        </a:accent6>
        <a:hlink>
          <a:srgbClr val="000000"/>
        </a:hlink>
        <a:folHlink>
          <a:srgbClr val="0000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IS240_notes</Template>
  <TotalTime>43</TotalTime>
  <Words>3963</Words>
  <Application>Microsoft Office PowerPoint</Application>
  <PresentationFormat>On-screen Show (4:3)</PresentationFormat>
  <Paragraphs>723</Paragraphs>
  <Slides>43</Slides>
  <Notes>43</Notes>
  <HiddenSlides>5</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43</vt:i4>
      </vt:variant>
    </vt:vector>
  </HeadingPairs>
  <TitlesOfParts>
    <vt:vector size="50" baseType="lpstr">
      <vt:lpstr>Arial</vt:lpstr>
      <vt:lpstr>Bookman Old Style</vt:lpstr>
      <vt:lpstr>Garamond</vt:lpstr>
      <vt:lpstr>Times New Roman</vt:lpstr>
      <vt:lpstr>Wingdings</vt:lpstr>
      <vt:lpstr>IS240_notes</vt:lpstr>
      <vt:lpstr>Document</vt:lpstr>
      <vt:lpstr>Data Warehouses &amp; Data Mining</vt:lpstr>
      <vt:lpstr>Topics</vt:lpstr>
      <vt:lpstr>Objectives</vt:lpstr>
      <vt:lpstr>Sequential Storage and Indexes</vt:lpstr>
      <vt:lpstr>Binary Search</vt:lpstr>
      <vt:lpstr>Operations on Sequential Tables</vt:lpstr>
      <vt:lpstr>Insert into Sequential Table</vt:lpstr>
      <vt:lpstr>Pointers</vt:lpstr>
      <vt:lpstr>Pointers and Indexes</vt:lpstr>
      <vt:lpstr>Creating Indexes: SQL Server Primary Key</vt:lpstr>
      <vt:lpstr>SQL CREATE INDEX</vt:lpstr>
      <vt:lpstr>Indexed Sequential Storage</vt:lpstr>
      <vt:lpstr>Linked List</vt:lpstr>
      <vt:lpstr>B-Tree (Detail in Chapter 12)</vt:lpstr>
      <vt:lpstr>Index Options: Bitmaps and Statistics</vt:lpstr>
      <vt:lpstr>Problems with Indexes</vt:lpstr>
      <vt:lpstr>Data Warehouse</vt:lpstr>
      <vt:lpstr>Data Warehouse Goals</vt:lpstr>
      <vt:lpstr>Extraction, Transformation, and Loading (ETL)</vt:lpstr>
      <vt:lpstr>OLTP v. OLAP</vt:lpstr>
      <vt:lpstr>Multidimensional Cube</vt:lpstr>
      <vt:lpstr>Sales Date: Time Hierarchy</vt:lpstr>
      <vt:lpstr>OLAP Computation Issues</vt:lpstr>
      <vt:lpstr>Snowflake Design</vt:lpstr>
      <vt:lpstr>Star Design</vt:lpstr>
      <vt:lpstr>OLAP Data Browsing</vt:lpstr>
      <vt:lpstr>OLAB Cube Browser: SQL Server</vt:lpstr>
      <vt:lpstr>Microsoft PivotTable</vt:lpstr>
      <vt:lpstr>MS-Excel Pivot Table</vt:lpstr>
      <vt:lpstr>Microsoft PivotChart</vt:lpstr>
      <vt:lpstr>SQL OLAP Analytical Functions</vt:lpstr>
      <vt:lpstr>Data Mining</vt:lpstr>
      <vt:lpstr>Exploratory Analysis</vt:lpstr>
      <vt:lpstr>Common Techniques</vt:lpstr>
      <vt:lpstr>Classification Examples</vt:lpstr>
      <vt:lpstr>Classification Process</vt:lpstr>
      <vt:lpstr>Classification Techniques</vt:lpstr>
      <vt:lpstr>Association/Market Basket</vt:lpstr>
      <vt:lpstr>Association Details (two items)</vt:lpstr>
      <vt:lpstr>Association Challenges</vt:lpstr>
      <vt:lpstr>Cluster Analysis</vt:lpstr>
      <vt:lpstr>Geographic/Location</vt:lpstr>
      <vt:lpstr>DISCUSSION</vt:lpstr>
    </vt:vector>
  </TitlesOfParts>
  <Manager>Frank Vanecek, DBA</Manager>
  <Company>Norwich University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Warehouses &amp; Data Mining</dc:title>
  <dc:subject>IS240 lecture #14</dc:subject>
  <dc:creator>Jerry Post, PhD &amp; M. E. Kabay, PhD, CISSP-ISSMP</dc:creator>
  <cp:keywords/>
  <dc:description>Updated 2010-04-26</dc:description>
  <cp:lastModifiedBy>Mich Kabay</cp:lastModifiedBy>
  <cp:revision>9</cp:revision>
  <cp:lastPrinted>2000-03-28T00:08:39Z</cp:lastPrinted>
  <dcterms:created xsi:type="dcterms:W3CDTF">2007-04-24T11:37:56Z</dcterms:created>
  <dcterms:modified xsi:type="dcterms:W3CDTF">2021-02-05T19:56:35Z</dcterms:modified>
  <cp:category/>
</cp:coreProperties>
</file>