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70" r:id="rId6"/>
    <p:sldId id="267" r:id="rId7"/>
    <p:sldId id="269" r:id="rId8"/>
    <p:sldId id="271" r:id="rId9"/>
    <p:sldId id="279" r:id="rId10"/>
    <p:sldId id="275" r:id="rId11"/>
    <p:sldId id="284" r:id="rId12"/>
    <p:sldId id="280" r:id="rId13"/>
    <p:sldId id="285" r:id="rId14"/>
    <p:sldId id="281" r:id="rId15"/>
    <p:sldId id="283" r:id="rId16"/>
    <p:sldId id="261" r:id="rId17"/>
    <p:sldId id="278" r:id="rId18"/>
    <p:sldId id="276" r:id="rId19"/>
    <p:sldId id="262" r:id="rId20"/>
    <p:sldId id="263" r:id="rId21"/>
    <p:sldId id="277" r:id="rId22"/>
    <p:sldId id="282" r:id="rId23"/>
    <p:sldId id="266" r:id="rId24"/>
    <p:sldId id="265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2" autoAdjust="0"/>
    <p:restoredTop sz="76489" autoAdjust="0"/>
  </p:normalViewPr>
  <p:slideViewPr>
    <p:cSldViewPr>
      <p:cViewPr varScale="1">
        <p:scale>
          <a:sx n="65" d="100"/>
          <a:sy n="65" d="100"/>
        </p:scale>
        <p:origin x="-7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88FD33-86FD-47DE-A403-D742AD204E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D59D56-9434-4704-83D1-B268A4BA98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25E89-039F-45B1-AA64-1BFEFE67E006}" type="datetimeFigureOut">
              <a:rPr lang="en-US" smtClean="0"/>
              <a:t>2021-02-05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6A6FFF-3130-4EEE-9560-723B51DF14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F00EF4-87E8-4437-8054-FE6E25E7FA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296B9-C9CC-46AE-AAFB-681F98621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56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902174-F944-4D55-8409-F75004DCD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19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937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768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39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87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004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542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If a </a:t>
            </a:r>
            <a:r>
              <a:rPr lang="en-US" dirty="0" err="1"/>
              <a:t>subselect</a:t>
            </a:r>
            <a:r>
              <a:rPr lang="en-US" dirty="0"/>
              <a:t> does the same thing as a join, which would you use? (not just because one is easier than the other)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7107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3236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011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529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9CD0DDE-0DA0-443A-9DC1-ADB8D8E9A0D0}" type="slidenum">
              <a:rPr lang="en-US" smtClean="0"/>
              <a:pPr eaLnBrk="1" hangingPunct="1"/>
              <a:t>19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1970s – Material Requirements Planning --- aids in improving how material flows through manufacturing enterprise</a:t>
            </a:r>
          </a:p>
          <a:p>
            <a:pPr eaLnBrk="1" hangingPunct="1"/>
            <a:r>
              <a:rPr lang="en-US"/>
              <a:t>1980s – Manufacturing Requirements Planning – (MRP II)</a:t>
            </a:r>
          </a:p>
          <a:p>
            <a:pPr eaLnBrk="1" hangingPunct="1"/>
            <a:r>
              <a:rPr lang="en-US"/>
              <a:t>1990s – Enterprise resource planning</a:t>
            </a:r>
          </a:p>
          <a:p>
            <a:pPr eaLnBrk="1" hangingPunct="1"/>
            <a:r>
              <a:rPr lang="en-US"/>
              <a:t>2000s – ERP II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236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F64689E-2FE4-448E-AE6D-748BE7CB466D}" type="slidenum">
              <a:rPr lang="en-US" smtClean="0"/>
              <a:pPr eaLnBrk="1" hangingPunct="1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043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718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BC00C56-E512-4902-B7FA-6391FFA95591}" type="slidenum">
              <a:rPr lang="en-US" smtClean="0"/>
              <a:pPr eaLnBrk="1" hangingPunct="1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21636BF-88DA-498B-B5FD-0A335875D3AC}" type="slidenum">
              <a:rPr lang="en-US" smtClean="0"/>
              <a:pPr eaLnBrk="1" hangingPunct="1"/>
              <a:t>24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/>
              <a:t>Business Council discusses and addresses various ERP problems. Each person on council represents his/her department, and brings feedback back to his/her department.</a:t>
            </a:r>
          </a:p>
          <a:p>
            <a:pPr eaLnBrk="1" hangingPunct="1"/>
            <a:r>
              <a:rPr lang="en-US" dirty="0"/>
              <a:t>Unresolved issues are escalated to steering committee, which provides tactical direction to ERP system users.  Technical issues are handled by IT, who apply patches or apply configuration changes as necessary.</a:t>
            </a:r>
          </a:p>
          <a:p>
            <a:pPr eaLnBrk="1" hangingPunct="1"/>
            <a:r>
              <a:rPr lang="en-US" dirty="0"/>
              <a:t>Communication is also</a:t>
            </a:r>
            <a:r>
              <a:rPr lang="en-US" baseline="0" dirty="0"/>
              <a:t> critical to ERP success.</a:t>
            </a:r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/>
              <a:t>Problem-solving skills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/>
              <a:t>In small IT environments: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willingness and ability to work with ALL user types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Willingness to do things outside the normal scope of DBA work (end-user support backup)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Wear more hats than just your “DBA” hat</a:t>
            </a:r>
          </a:p>
          <a:p>
            <a:endParaRPr 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CF30435-C26A-4A83-BCE3-049D04310CAC}" type="slidenum">
              <a:rPr lang="en-US" smtClean="0"/>
              <a:pPr eaLnBrk="1" hangingPunct="1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Clustered vs. </a:t>
            </a:r>
            <a:r>
              <a:rPr lang="en-US" dirty="0" err="1"/>
              <a:t>Unclustered</a:t>
            </a:r>
            <a:endParaRPr lang="en-US" dirty="0"/>
          </a:p>
          <a:p>
            <a:r>
              <a:rPr lang="en-US" dirty="0"/>
              <a:t>Performance gains?</a:t>
            </a:r>
            <a:r>
              <a:rPr lang="en-US" baseline="0" dirty="0"/>
              <a:t> Or is my index slowing people down?</a:t>
            </a:r>
          </a:p>
          <a:p>
            <a:r>
              <a:rPr lang="en-US" baseline="0" dirty="0"/>
              <a:t> - There are many places that can slow down transaction / query performance. What are some of them?</a:t>
            </a:r>
          </a:p>
          <a:p>
            <a:endParaRPr lang="en-US" baseline="0" dirty="0"/>
          </a:p>
          <a:p>
            <a:r>
              <a:rPr lang="en-US" baseline="0" dirty="0"/>
              <a:t>Locking:</a:t>
            </a:r>
          </a:p>
          <a:p>
            <a:r>
              <a:rPr lang="en-US" baseline="0" dirty="0"/>
              <a:t> Do we go with optimistic or pessimistic locking? Depends on the application mostly, but highly transactional</a:t>
            </a:r>
          </a:p>
          <a:p>
            <a:r>
              <a:rPr lang="en-US" baseline="0" dirty="0"/>
              <a:t>With MANY users, I would probably go with pessimistic, to make sure if someone has a short lock on a record, that someone else cannot update that record.  Usually a read lock is sufficient, but maybe you don’t even want other users seeing the record? I haven’t see a situation where we needed to lock an entire row from being visible.</a:t>
            </a:r>
          </a:p>
          <a:p>
            <a:endParaRPr lang="en-US" baseline="0" dirty="0"/>
          </a:p>
          <a:p>
            <a:r>
              <a:rPr lang="en-US" baseline="0" dirty="0"/>
              <a:t>How much do we normalize or not normalize? Do we take every single table every single time all the way to 3NF?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81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19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08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49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02174-F944-4D55-8409-F75004DCD4A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41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3 w 1000"/>
                <a:gd name="T1" fmla="*/ 761 h 1000"/>
                <a:gd name="T2" fmla="*/ 0 w 1000"/>
                <a:gd name="T3" fmla="*/ 761 h 1000"/>
                <a:gd name="T4" fmla="*/ 0 w 1000"/>
                <a:gd name="T5" fmla="*/ 0 h 1000"/>
                <a:gd name="T6" fmla="*/ 3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4 w 1000"/>
                <a:gd name="T3" fmla="*/ 0 h 1000"/>
                <a:gd name="T4" fmla="*/ 4 w 1000"/>
                <a:gd name="T5" fmla="*/ 645 h 1000"/>
                <a:gd name="T6" fmla="*/ 0 w 1000"/>
                <a:gd name="T7" fmla="*/ 645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4A3E2-AB02-4091-8FFF-10E0EDF54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6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9C66B-9634-4BF5-A003-734F0D95D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6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32C20-B536-420C-A6C5-1C96B723B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4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DF9AE-DCD6-4F87-84EF-9E72FC9D3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52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13300-6097-4F23-99BF-F7F7D95B3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70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3306D-4A31-42CE-B1C5-B162AFE11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7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E21BF-99BD-4E8B-94C0-D785ECDE4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7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125D5-33C5-4673-A587-29BE45C9A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6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FAD1E-1B14-492D-96D6-2BC8C44170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0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82953-8C5F-4D43-A4E9-D56A8B182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4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172DD-35F2-4AF7-8B59-299F193E3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94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6F829793-5345-4E1F-A647-3B46E3064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2147483647 w 1000"/>
              <a:gd name="T1" fmla="*/ 2147483647 h 1000"/>
              <a:gd name="T2" fmla="*/ 0 w 1000"/>
              <a:gd name="T3" fmla="*/ 2147483647 h 1000"/>
              <a:gd name="T4" fmla="*/ 0 w 1000"/>
              <a:gd name="T5" fmla="*/ 0 h 1000"/>
              <a:gd name="T6" fmla="*/ 2147483647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  <a:cs typeface="+mn-cs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  <a:cs typeface="+mn-cs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Rich.Huebner@yahoo.com" TargetMode="External"/><Relationship Id="rId4" Type="http://schemas.openxmlformats.org/officeDocument/2006/relationships/hyperlink" Target="mailto:Rhuebner@northernpower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524000"/>
            <a:ext cx="7086600" cy="1376362"/>
          </a:xfrm>
        </p:spPr>
        <p:txBody>
          <a:bodyPr/>
          <a:lstStyle/>
          <a:p>
            <a:pPr eaLnBrk="1" hangingPunct="1"/>
            <a:r>
              <a:rPr lang="en-US" dirty="0"/>
              <a:t>DBA / ERP Work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581400"/>
            <a:ext cx="4762500" cy="186690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4876800"/>
            <a:ext cx="6019800" cy="1447800"/>
          </a:xfrm>
        </p:spPr>
        <p:txBody>
          <a:bodyPr/>
          <a:lstStyle/>
          <a:p>
            <a:pPr eaLnBrk="1" hangingPunct="1"/>
            <a:r>
              <a:rPr lang="en-US" sz="2800" b="1" i="1" dirty="0">
                <a:latin typeface="Aparajita" pitchFamily="34" charset="0"/>
              </a:rPr>
              <a:t>Richard A. Huebner</a:t>
            </a:r>
          </a:p>
          <a:p>
            <a:pPr eaLnBrk="1" hangingPunct="1"/>
            <a:r>
              <a:rPr lang="en-US" sz="2800" b="1" i="1" dirty="0">
                <a:latin typeface="Aparajita" pitchFamily="34" charset="0"/>
              </a:rPr>
              <a:t>Database Administrator</a:t>
            </a:r>
          </a:p>
          <a:p>
            <a:pPr eaLnBrk="1" hangingPunct="1"/>
            <a:r>
              <a:rPr lang="en-US" sz="2800" b="1" i="1" dirty="0">
                <a:latin typeface="Aparajita" pitchFamily="34" charset="0"/>
                <a:hlinkClick r:id="rId4"/>
              </a:rPr>
              <a:t>Rhuebner@northernpower.com</a:t>
            </a:r>
            <a:endParaRPr lang="en-US" sz="2800" b="1" i="1" dirty="0">
              <a:latin typeface="Aparajita" pitchFamily="34" charset="0"/>
            </a:endParaRPr>
          </a:p>
          <a:p>
            <a:pPr eaLnBrk="1" hangingPunct="1"/>
            <a:r>
              <a:rPr lang="en-US" sz="2800" b="1" i="1" dirty="0">
                <a:latin typeface="Aparajita" pitchFamily="34" charset="0"/>
              </a:rPr>
              <a:t>Or: </a:t>
            </a:r>
            <a:r>
              <a:rPr lang="en-US" sz="2800" b="1" i="1" dirty="0">
                <a:latin typeface="Aparajita" pitchFamily="34" charset="0"/>
                <a:hlinkClick r:id="rId5"/>
              </a:rPr>
              <a:t>Rich.Huebner@yahoo.com</a:t>
            </a:r>
            <a:endParaRPr lang="en-US" sz="2800" b="1" i="1" dirty="0">
              <a:latin typeface="Aparajita" pitchFamily="34" charset="0"/>
            </a:endParaRPr>
          </a:p>
          <a:p>
            <a:pPr eaLnBrk="1" hangingPunct="1"/>
            <a:endParaRPr lang="en-US" sz="2800" b="1" i="1" dirty="0">
              <a:latin typeface="Aparajit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Locking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10599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dirty="0"/>
              <a:t>Locks limit or prevent other users from accessing the entity in the database.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  <a:p>
            <a:pPr marL="0" indent="0">
              <a:buFont typeface="Wingdings" pitchFamily="2" charset="2"/>
              <a:buNone/>
            </a:pPr>
            <a:r>
              <a:rPr lang="en-US" dirty="0"/>
              <a:t>Locks can be DB locks, table locks, page locks, and row locks.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  <a:p>
            <a:pPr marL="0" indent="0">
              <a:buFont typeface="Wingdings" pitchFamily="2" charset="2"/>
              <a:buNone/>
            </a:pPr>
            <a:r>
              <a:rPr lang="en-US" dirty="0"/>
              <a:t>We will look at row locking, which is probably the most common type of locking done.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158037" cy="671513"/>
          </a:xfrm>
        </p:spPr>
        <p:txBody>
          <a:bodyPr/>
          <a:lstStyle/>
          <a:p>
            <a:r>
              <a:rPr lang="en-US" dirty="0"/>
              <a:t>Optimistic vs. Pessimistic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7661275" cy="5410200"/>
          </a:xfrm>
        </p:spPr>
        <p:txBody>
          <a:bodyPr/>
          <a:lstStyle/>
          <a:p>
            <a:r>
              <a:rPr lang="en-US" sz="2800" dirty="0"/>
              <a:t>Optimistic</a:t>
            </a:r>
          </a:p>
          <a:p>
            <a:pPr lvl="1"/>
            <a:r>
              <a:rPr lang="en-US" sz="1600" dirty="0"/>
              <a:t>Assumes transactions can compete without affecting each other</a:t>
            </a:r>
          </a:p>
          <a:p>
            <a:pPr lvl="1"/>
            <a:r>
              <a:rPr lang="en-US" sz="1600" dirty="0"/>
              <a:t>Assumes the collisions occur infrequently</a:t>
            </a:r>
          </a:p>
          <a:p>
            <a:pPr lvl="2"/>
            <a:r>
              <a:rPr lang="en-US" sz="1600" dirty="0"/>
              <a:t>(Meaning users more than likely won’t be using the same record at the same time)</a:t>
            </a:r>
          </a:p>
          <a:p>
            <a:r>
              <a:rPr lang="en-US" sz="2800" dirty="0"/>
              <a:t>Pessimistic</a:t>
            </a:r>
          </a:p>
          <a:p>
            <a:pPr lvl="1"/>
            <a:r>
              <a:rPr lang="en-US" sz="1600" dirty="0"/>
              <a:t>Record is locked that prevents anyone else from updating that record</a:t>
            </a:r>
          </a:p>
          <a:p>
            <a:pPr lvl="1"/>
            <a:r>
              <a:rPr lang="en-US" sz="1600" dirty="0"/>
              <a:t>Easy to implement;</a:t>
            </a:r>
          </a:p>
          <a:p>
            <a:pPr lvl="1"/>
            <a:r>
              <a:rPr lang="en-US" sz="1600" dirty="0"/>
              <a:t>Changes to DB are consistent and safe</a:t>
            </a:r>
          </a:p>
          <a:p>
            <a:pPr lvl="1"/>
            <a:r>
              <a:rPr lang="en-US" sz="1600" dirty="0"/>
              <a:t>Read lock: others can read but not update</a:t>
            </a:r>
          </a:p>
          <a:p>
            <a:pPr lvl="1"/>
            <a:r>
              <a:rPr lang="en-US" sz="1600" dirty="0"/>
              <a:t>Write lock: disallow anyone from reading or editing the record</a:t>
            </a:r>
          </a:p>
          <a:p>
            <a:r>
              <a:rPr lang="en-US" sz="2400" dirty="0"/>
              <a:t>Drawback:</a:t>
            </a:r>
          </a:p>
          <a:p>
            <a:pPr lvl="1"/>
            <a:r>
              <a:rPr lang="en-US" sz="2000" dirty="0"/>
              <a:t>If transactions or locks take a lot of time, other users cannot access the data</a:t>
            </a:r>
          </a:p>
          <a:p>
            <a:pPr lvl="1"/>
            <a:endParaRPr lang="en-US" sz="24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71584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Normalization tradeoffs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61275" cy="4724400"/>
          </a:xfrm>
        </p:spPr>
        <p:txBody>
          <a:bodyPr/>
          <a:lstStyle/>
          <a:p>
            <a:r>
              <a:rPr lang="en-US" sz="2800" dirty="0"/>
              <a:t>Each table related to another requires a join statement to get fields from multiple tables;</a:t>
            </a:r>
          </a:p>
          <a:p>
            <a:r>
              <a:rPr lang="en-US" sz="2800" dirty="0"/>
              <a:t>Each join takes query processing time</a:t>
            </a:r>
          </a:p>
          <a:p>
            <a:r>
              <a:rPr lang="en-US" sz="2800" dirty="0"/>
              <a:t>Too many joins can slow down query performance</a:t>
            </a:r>
          </a:p>
          <a:p>
            <a:r>
              <a:rPr lang="en-US" sz="2800" dirty="0"/>
              <a:t>Of course, indexing can help</a:t>
            </a:r>
          </a:p>
          <a:p>
            <a:r>
              <a:rPr lang="en-US" sz="2800" dirty="0"/>
              <a:t>There are cases for NOT normalizing to 3NF or above in certain circumstances</a:t>
            </a:r>
          </a:p>
          <a:p>
            <a:r>
              <a:rPr lang="en-US" sz="2800" dirty="0"/>
              <a:t>Can you normalize?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599"/>
            <a:ext cx="8991600" cy="6198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7203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OLAP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661275" cy="4876800"/>
          </a:xfrm>
        </p:spPr>
        <p:txBody>
          <a:bodyPr/>
          <a:lstStyle/>
          <a:p>
            <a:r>
              <a:rPr lang="en-US"/>
              <a:t>Data warehouses usually follow a snowflake schema, and are not necessary normalized</a:t>
            </a:r>
          </a:p>
          <a:p>
            <a:r>
              <a:rPr lang="en-US"/>
              <a:t>OLAP/Data warehouses designed for advanced queries, multidimensional cubes</a:t>
            </a:r>
          </a:p>
          <a:p>
            <a:r>
              <a:rPr lang="en-US"/>
              <a:t>Historical data</a:t>
            </a:r>
          </a:p>
          <a:p>
            <a:r>
              <a:rPr lang="en-US"/>
              <a:t>Requires ETL process; not transactional, but more analysis.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257800"/>
          </a:xfrm>
        </p:spPr>
        <p:txBody>
          <a:bodyPr/>
          <a:lstStyle/>
          <a:p>
            <a:r>
              <a:rPr lang="en-US" sz="2400" dirty="0"/>
              <a:t>Design:  </a:t>
            </a:r>
          </a:p>
          <a:p>
            <a:pPr lvl="1"/>
            <a:r>
              <a:rPr lang="en-US" sz="2000" dirty="0"/>
              <a:t>Know how to construct ERDs</a:t>
            </a:r>
          </a:p>
          <a:p>
            <a:pPr lvl="1"/>
            <a:r>
              <a:rPr lang="en-US" sz="2000" dirty="0"/>
              <a:t>Know your normalization</a:t>
            </a:r>
          </a:p>
          <a:p>
            <a:pPr lvl="1"/>
            <a:r>
              <a:rPr lang="en-US" sz="2000" dirty="0"/>
              <a:t>Use your ERD as a communication tool</a:t>
            </a:r>
          </a:p>
          <a:p>
            <a:r>
              <a:rPr lang="en-US" sz="2400" dirty="0"/>
              <a:t>Administration</a:t>
            </a:r>
          </a:p>
          <a:p>
            <a:pPr lvl="1"/>
            <a:r>
              <a:rPr lang="en-US" sz="2000" dirty="0"/>
              <a:t>Do your backups work??</a:t>
            </a:r>
          </a:p>
          <a:p>
            <a:pPr lvl="1"/>
            <a:r>
              <a:rPr lang="en-US" sz="2000" dirty="0"/>
              <a:t>Understand DB tradeoffs</a:t>
            </a:r>
          </a:p>
          <a:p>
            <a:pPr lvl="2"/>
            <a:r>
              <a:rPr lang="en-US" sz="1800" dirty="0"/>
              <a:t>How much indexing?</a:t>
            </a:r>
          </a:p>
          <a:p>
            <a:pPr lvl="2"/>
            <a:r>
              <a:rPr lang="en-US" sz="1800" dirty="0" err="1"/>
              <a:t>Subselect</a:t>
            </a:r>
            <a:r>
              <a:rPr lang="en-US" sz="1800" dirty="0"/>
              <a:t> vs. join? (when same result is given)</a:t>
            </a:r>
          </a:p>
          <a:p>
            <a:r>
              <a:rPr lang="en-US" sz="2400" dirty="0"/>
              <a:t>Programming:</a:t>
            </a:r>
          </a:p>
          <a:p>
            <a:pPr lvl="1"/>
            <a:r>
              <a:rPr lang="en-US" sz="2000" dirty="0"/>
              <a:t>Know at least another language besides SQL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2362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Primer on ERP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Enterprise resource planning (ERP) systems are integrated software solutions designed to manage a company’s resources (Xia, Lok, &amp; Yang, 2009).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ERP helps a company manage important aspects of the business, including production, product planning and purchasing, as well as inventory, accounting, and customer service.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ERP systems are tailored to certain markets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ERP or ES (Enterprise Sys)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661275" cy="4648200"/>
          </a:xfrm>
        </p:spPr>
        <p:txBody>
          <a:bodyPr/>
          <a:lstStyle/>
          <a:p>
            <a:r>
              <a:rPr lang="en-US" sz="2000" dirty="0"/>
              <a:t>An enterprise-wide, integrated software solution that brings together various functional areas within the business under one system.</a:t>
            </a:r>
          </a:p>
          <a:p>
            <a:r>
              <a:rPr lang="en-US" sz="2000" dirty="0"/>
              <a:t>Accounting, purchasing, inventory, shipping and receiving all use the same integrated system.</a:t>
            </a:r>
          </a:p>
          <a:p>
            <a:r>
              <a:rPr lang="en-US" sz="2000" dirty="0"/>
              <a:t>Supports from order entry through shipping the product and everything in between.</a:t>
            </a:r>
          </a:p>
          <a:p>
            <a:r>
              <a:rPr lang="en-US" sz="2000" dirty="0"/>
              <a:t>Updating one piece of information in the system updates related records.</a:t>
            </a:r>
          </a:p>
          <a:p>
            <a:r>
              <a:rPr lang="en-US" sz="2000" dirty="0"/>
              <a:t>Increased business intelligence across departments/divisions.</a:t>
            </a:r>
          </a:p>
          <a:p>
            <a:r>
              <a:rPr lang="en-US" sz="2000" dirty="0"/>
              <a:t>Helps eliminate information silos</a:t>
            </a:r>
          </a:p>
          <a:p>
            <a:pPr lvl="1"/>
            <a:r>
              <a:rPr lang="en-US" sz="1600" dirty="0"/>
              <a:t>Ex: ERP you update customer data in one place; cascades through the system.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ERP Vendors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661275" cy="5105400"/>
          </a:xfrm>
        </p:spPr>
        <p:txBody>
          <a:bodyPr/>
          <a:lstStyle/>
          <a:p>
            <a:r>
              <a:rPr lang="en-US" dirty="0"/>
              <a:t>(A very short list)</a:t>
            </a:r>
          </a:p>
          <a:p>
            <a:r>
              <a:rPr lang="en-US" dirty="0"/>
              <a:t>SAP</a:t>
            </a:r>
          </a:p>
          <a:p>
            <a:r>
              <a:rPr lang="en-US" dirty="0"/>
              <a:t>J.D. Edwards</a:t>
            </a:r>
          </a:p>
          <a:p>
            <a:r>
              <a:rPr lang="en-US" dirty="0"/>
              <a:t>Oracle / </a:t>
            </a:r>
            <a:r>
              <a:rPr lang="en-US" dirty="0" err="1"/>
              <a:t>Peoplesoft</a:t>
            </a:r>
            <a:endParaRPr lang="en-US" dirty="0"/>
          </a:p>
          <a:p>
            <a:r>
              <a:rPr lang="en-US" dirty="0"/>
              <a:t>Microsoft</a:t>
            </a:r>
          </a:p>
          <a:p>
            <a:r>
              <a:rPr lang="en-US" dirty="0"/>
              <a:t>Net suite</a:t>
            </a:r>
          </a:p>
          <a:p>
            <a:r>
              <a:rPr lang="en-US" dirty="0"/>
              <a:t>Global Shop (NPS uses this one)</a:t>
            </a:r>
          </a:p>
          <a:p>
            <a:r>
              <a:rPr lang="en-US" dirty="0" err="1"/>
              <a:t>Sungard</a:t>
            </a:r>
            <a:r>
              <a:rPr lang="en-US" dirty="0"/>
              <a:t> HE (Banner system @ NU)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Primer on ERP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66127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1970s … MRP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1980s … MRP II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1990s … ERP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2000s … ERP II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Tomorrow’s ERP: … ERP &amp; EAI?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XML, SOAP, WSDLs, and so forth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Most authors simply refer to “ES”, or Enterprise Systems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Agenda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DBA Skill Sets</a:t>
            </a:r>
          </a:p>
          <a:p>
            <a:pPr eaLnBrk="1" hangingPunct="1"/>
            <a:r>
              <a:rPr lang="en-US" dirty="0"/>
              <a:t>DBA Challenges</a:t>
            </a:r>
          </a:p>
          <a:p>
            <a:pPr eaLnBrk="1" hangingPunct="1"/>
            <a:r>
              <a:rPr lang="en-US" dirty="0"/>
              <a:t>Certifications in the Area</a:t>
            </a:r>
          </a:p>
          <a:p>
            <a:pPr eaLnBrk="1" hangingPunct="1"/>
            <a:r>
              <a:rPr lang="en-US" dirty="0"/>
              <a:t>Primer on ERP</a:t>
            </a:r>
          </a:p>
          <a:p>
            <a:pPr eaLnBrk="1" hangingPunct="1"/>
            <a:r>
              <a:rPr lang="en-US" dirty="0"/>
              <a:t>ERP Systems in Action</a:t>
            </a:r>
          </a:p>
          <a:p>
            <a:pPr eaLnBrk="1" hangingPunct="1"/>
            <a:r>
              <a:rPr lang="en-US" dirty="0"/>
              <a:t>Open Issues in ERP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Open Research Issues for ERP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Plenty of studies done on implementation, but NOT on maintenance &amp; support (M&amp;S) issues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Most ERP systems are internally focused; that is, integrate internal business processes well but do not integrate external processes well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E.g.: inter-company processes; transactions between vendors, etc.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Portions of code within ERP systems of today still use business logic developed during the 1970s. (MRP modules haven’t changed much!!)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Logic coded in ERP is based on how the ERP vendor views “business best practices”. (which may not be “best practice” to another vendor)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ERP issues, cont.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762999" cy="4953000"/>
          </a:xfrm>
        </p:spPr>
        <p:txBody>
          <a:bodyPr/>
          <a:lstStyle/>
          <a:p>
            <a:r>
              <a:rPr lang="en-US" dirty="0"/>
              <a:t>More failures than successes – 70% failure rate</a:t>
            </a:r>
          </a:p>
          <a:p>
            <a:r>
              <a:rPr lang="en-US" dirty="0"/>
              <a:t>Many studies have been done</a:t>
            </a:r>
          </a:p>
          <a:p>
            <a:r>
              <a:rPr lang="en-US" dirty="0"/>
              <a:t>CSFs have been proposed; but still failure rate remains high</a:t>
            </a:r>
          </a:p>
          <a:p>
            <a:pPr lvl="1"/>
            <a:r>
              <a:rPr lang="en-US" dirty="0"/>
              <a:t>Many risk factors</a:t>
            </a:r>
          </a:p>
          <a:p>
            <a:pPr lvl="1"/>
            <a:r>
              <a:rPr lang="en-US" dirty="0"/>
              <a:t>Need significant resources (time, $$$$$, staff)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issues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199" cy="4953000"/>
          </a:xfrm>
        </p:spPr>
        <p:txBody>
          <a:bodyPr/>
          <a:lstStyle/>
          <a:p>
            <a:r>
              <a:rPr lang="en-US" dirty="0"/>
              <a:t>Data quality / integrity issues</a:t>
            </a:r>
          </a:p>
          <a:p>
            <a:r>
              <a:rPr lang="en-US" dirty="0"/>
              <a:t>ERP data has required mass updates/edits by running SQL UPDATE queries</a:t>
            </a:r>
          </a:p>
          <a:p>
            <a:r>
              <a:rPr lang="en-US" dirty="0"/>
              <a:t>Software bugs / patch management and upgrades</a:t>
            </a:r>
          </a:p>
          <a:p>
            <a:r>
              <a:rPr lang="en-US" dirty="0"/>
              <a:t>We are about 5 months into our ERP implementation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Critical Success Factors for ERP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/>
              <a:t>Executive support and guidance (#1 factor)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/>
              <a:t>Project management ownership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/>
              <a:t>Organizational culture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/>
              <a:t>Organizational fit between ERP and organization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/>
              <a:t>Step-by-step implementation (modular approach works best)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/>
              <a:t>Clear implementation strategy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/>
              <a:t>Clear project management route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/>
              <a:t>Change management competency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/>
              <a:t>Training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/>
              <a:t>Partnering with supplier and customer sides with ERP software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/>
              <a:t>Contingency planning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800" b="1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b="1"/>
              <a:t>More recently, the literature has begun to discuss post-implementation factors of ERP success.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800" b="1"/>
          </a:p>
          <a:p>
            <a:pPr eaLnBrk="1" hangingPunct="1">
              <a:lnSpc>
                <a:spcPct val="90000"/>
              </a:lnSpc>
            </a:pPr>
            <a:endParaRPr lang="en-US" sz="1800" b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Org Structure for ERP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1600"/>
              <a:t>Global Shop Business Council</a:t>
            </a:r>
          </a:p>
          <a:p>
            <a:pPr lvl="1" eaLnBrk="1" hangingPunct="1"/>
            <a:r>
              <a:rPr lang="en-US" sz="1400"/>
              <a:t>Doc Ctl Specialist</a:t>
            </a:r>
          </a:p>
          <a:p>
            <a:pPr lvl="1" eaLnBrk="1" hangingPunct="1"/>
            <a:r>
              <a:rPr lang="en-US" sz="1400"/>
              <a:t>Sr. Mfg. Engr.</a:t>
            </a:r>
          </a:p>
          <a:p>
            <a:pPr lvl="1" eaLnBrk="1" hangingPunct="1"/>
            <a:r>
              <a:rPr lang="en-US" sz="1400"/>
              <a:t>Dir. Mfg.</a:t>
            </a:r>
          </a:p>
          <a:p>
            <a:pPr lvl="1" eaLnBrk="1" hangingPunct="1"/>
            <a:r>
              <a:rPr lang="en-US" sz="1400"/>
              <a:t>VP Client Services</a:t>
            </a:r>
          </a:p>
          <a:p>
            <a:pPr lvl="1" eaLnBrk="1" hangingPunct="1"/>
            <a:r>
              <a:rPr lang="en-US" sz="1400"/>
              <a:t>Master Scheduler</a:t>
            </a:r>
          </a:p>
          <a:p>
            <a:pPr lvl="1" eaLnBrk="1" hangingPunct="1"/>
            <a:r>
              <a:rPr lang="en-US" sz="1400"/>
              <a:t>Sr. Buyer/Planner</a:t>
            </a:r>
          </a:p>
          <a:p>
            <a:pPr lvl="1" eaLnBrk="1" hangingPunct="1"/>
            <a:r>
              <a:rPr lang="en-US" sz="1400"/>
              <a:t>Shop Floor Supv</a:t>
            </a:r>
          </a:p>
          <a:p>
            <a:pPr lvl="1" eaLnBrk="1" hangingPunct="1"/>
            <a:r>
              <a:rPr lang="en-US" sz="1400"/>
              <a:t>Quality Mgr.</a:t>
            </a:r>
          </a:p>
          <a:p>
            <a:pPr lvl="1" eaLnBrk="1" hangingPunct="1"/>
            <a:r>
              <a:rPr lang="en-US" sz="1400"/>
              <a:t>AR Specialist</a:t>
            </a:r>
          </a:p>
          <a:p>
            <a:pPr lvl="1" eaLnBrk="1" hangingPunct="1"/>
            <a:r>
              <a:rPr lang="en-US" sz="1400"/>
              <a:t>AP Supv</a:t>
            </a:r>
          </a:p>
          <a:p>
            <a:pPr lvl="1" eaLnBrk="1" hangingPunct="1"/>
            <a:r>
              <a:rPr lang="en-US" sz="1400"/>
              <a:t>Cost Accountant</a:t>
            </a:r>
          </a:p>
          <a:p>
            <a:pPr lvl="1" eaLnBrk="1" hangingPunct="1"/>
            <a:r>
              <a:rPr lang="en-US" sz="1400"/>
              <a:t>Project Manager</a:t>
            </a:r>
          </a:p>
          <a:p>
            <a:pPr lvl="1" eaLnBrk="1" hangingPunct="1"/>
            <a:r>
              <a:rPr lang="en-US" sz="1400"/>
              <a:t>DBA (me)</a:t>
            </a:r>
          </a:p>
          <a:p>
            <a:pPr lvl="1" eaLnBrk="1" hangingPunct="1"/>
            <a:r>
              <a:rPr lang="en-US" sz="1400"/>
              <a:t>Process Specialists</a:t>
            </a:r>
          </a:p>
          <a:p>
            <a:pPr lvl="1" eaLnBrk="1" hangingPunct="1"/>
            <a:endParaRPr lang="en-US" sz="140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981200"/>
            <a:ext cx="3754438" cy="4114800"/>
          </a:xfrm>
        </p:spPr>
        <p:txBody>
          <a:bodyPr/>
          <a:lstStyle/>
          <a:p>
            <a:pPr eaLnBrk="1" hangingPunct="1"/>
            <a:r>
              <a:rPr lang="en-US" sz="1600"/>
              <a:t>Global Shop Steering Committee</a:t>
            </a:r>
          </a:p>
          <a:p>
            <a:pPr lvl="1" eaLnBrk="1" hangingPunct="1"/>
            <a:r>
              <a:rPr lang="en-US" sz="1400"/>
              <a:t>DBA</a:t>
            </a:r>
          </a:p>
          <a:p>
            <a:pPr lvl="1" eaLnBrk="1" hangingPunct="1"/>
            <a:r>
              <a:rPr lang="en-US" sz="1400"/>
              <a:t>Project Manager</a:t>
            </a:r>
          </a:p>
          <a:p>
            <a:pPr lvl="1" eaLnBrk="1" hangingPunct="1"/>
            <a:r>
              <a:rPr lang="en-US" sz="1400"/>
              <a:t>IT Director</a:t>
            </a:r>
          </a:p>
          <a:p>
            <a:pPr lvl="1" eaLnBrk="1" hangingPunct="1"/>
            <a:r>
              <a:rPr lang="en-US" sz="1400"/>
              <a:t>Assistant Controller</a:t>
            </a:r>
          </a:p>
          <a:p>
            <a:pPr lvl="1" eaLnBrk="1" hangingPunct="1"/>
            <a:r>
              <a:rPr lang="en-US" sz="1400"/>
              <a:t>Quality Manager</a:t>
            </a:r>
          </a:p>
          <a:p>
            <a:pPr lvl="1" eaLnBrk="1" hangingPunct="1"/>
            <a:r>
              <a:rPr lang="en-US" sz="1400"/>
              <a:t>Dir. Mfg.</a:t>
            </a:r>
          </a:p>
          <a:p>
            <a:pPr lvl="1" eaLnBrk="1" hangingPunct="1"/>
            <a:r>
              <a:rPr lang="en-US" sz="1400"/>
              <a:t>Sr. Buyer/Planner</a:t>
            </a:r>
          </a:p>
          <a:p>
            <a:pPr lvl="2" eaLnBrk="1" hangingPunct="1"/>
            <a:r>
              <a:rPr lang="en-US" sz="1200"/>
              <a:t>(7 people)</a:t>
            </a:r>
          </a:p>
          <a:p>
            <a:pPr lvl="1" eaLnBrk="1" hangingPunct="1"/>
            <a:endParaRPr lang="en-US" sz="1400"/>
          </a:p>
          <a:p>
            <a:pPr eaLnBrk="1" hangingPunct="1"/>
            <a:r>
              <a:rPr lang="en-US" sz="1600"/>
              <a:t>Executive Council</a:t>
            </a:r>
          </a:p>
          <a:p>
            <a:pPr lvl="1" eaLnBrk="1" hangingPunct="1"/>
            <a:r>
              <a:rPr lang="en-US" sz="1400"/>
              <a:t>CFO, Mfg. VP, President &amp; GM, VP SCM, CHRO, Finance Mgr, VP Service, IT Director, Dir. Mfg., Controller, and Project Manager</a:t>
            </a:r>
          </a:p>
          <a:p>
            <a:pPr lvl="1" eaLnBrk="1" hangingPunct="1"/>
            <a:r>
              <a:rPr lang="en-US" sz="1400"/>
              <a:t>(11 staff)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2667000" y="2895600"/>
            <a:ext cx="3124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V="1">
            <a:off x="3200400" y="2743200"/>
            <a:ext cx="25908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V="1">
            <a:off x="2514600" y="2438400"/>
            <a:ext cx="32766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V="1">
            <a:off x="2971800" y="3429000"/>
            <a:ext cx="2743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3276600" y="3733800"/>
            <a:ext cx="2514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DBA Key Skills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Schema design, development, tuning, refactoring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Normalizing vs. </a:t>
            </a:r>
            <a:r>
              <a:rPr lang="en-US" sz="2400" dirty="0" err="1"/>
              <a:t>denormalizing</a:t>
            </a: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Triggers, stored procedures programming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SQL queries and views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Create/maintain indexes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Diagnosing and resolving performance problems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Coding skills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/>
              <a:t>Not just SQL…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Reporting / Bulk data loads, exports, etc. ETL helpful on migrations to new systems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DBA Challenges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Indexing tradeoffs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Locking mechanisms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Normalization tradeoffs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Star vs. Snowflake Schemas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Star (relational)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Snowflake (data warehouses,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case for indexing!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72000"/>
          </a:xfrm>
        </p:spPr>
        <p:txBody>
          <a:bodyPr/>
          <a:lstStyle/>
          <a:p>
            <a:r>
              <a:rPr lang="en-US" sz="2000" dirty="0"/>
              <a:t>Without them:</a:t>
            </a:r>
          </a:p>
          <a:p>
            <a:pPr lvl="1"/>
            <a:r>
              <a:rPr lang="en-US" sz="2000" dirty="0"/>
              <a:t>Searches are performed using table scans</a:t>
            </a:r>
          </a:p>
          <a:p>
            <a:pPr lvl="1"/>
            <a:r>
              <a:rPr lang="en-US" sz="2000" dirty="0"/>
              <a:t>Table scan moves from the physical beginning of the file to the end</a:t>
            </a:r>
          </a:p>
          <a:p>
            <a:pPr lvl="1"/>
            <a:r>
              <a:rPr lang="en-US" sz="2000" dirty="0"/>
              <a:t>Looks through every single row in the table</a:t>
            </a:r>
          </a:p>
          <a:p>
            <a:pPr lvl="2"/>
            <a:r>
              <a:rPr lang="en-US" sz="1600" dirty="0"/>
              <a:t>For very large tables, this is a problem	</a:t>
            </a:r>
          </a:p>
          <a:p>
            <a:pPr lvl="1"/>
            <a:r>
              <a:rPr lang="en-US" sz="2000" dirty="0"/>
              <a:t>What the user sees:</a:t>
            </a:r>
          </a:p>
          <a:p>
            <a:pPr lvl="2"/>
            <a:r>
              <a:rPr lang="en-US" sz="2000" dirty="0"/>
              <a:t>My query is painfully and utterly slow</a:t>
            </a:r>
          </a:p>
          <a:p>
            <a:pPr lvl="2"/>
            <a:r>
              <a:rPr lang="en-US" sz="2000" dirty="0"/>
              <a:t>Productivity of end users is reduced due to wait-time</a:t>
            </a:r>
          </a:p>
          <a:p>
            <a:pPr lvl="1"/>
            <a:r>
              <a:rPr lang="en-US" sz="2000" dirty="0"/>
              <a:t>With small tables, the table scan can actually be the faster method of retrieving rows.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661275" cy="4724400"/>
          </a:xfrm>
        </p:spPr>
        <p:txBody>
          <a:bodyPr/>
          <a:lstStyle/>
          <a:p>
            <a:r>
              <a:rPr lang="en-US" sz="2800"/>
              <a:t>Provide the DB engine with quick ways to find data, and to take shortcuts to the data’s physical location on disk.</a:t>
            </a:r>
          </a:p>
          <a:p>
            <a:r>
              <a:rPr lang="en-US" sz="2800"/>
              <a:t>The right indexing scheme can significantly improve query response time; however</a:t>
            </a:r>
          </a:p>
          <a:p>
            <a:r>
              <a:rPr lang="en-US" sz="2800"/>
              <a:t>Poorly planned indexes can increase query processing time</a:t>
            </a:r>
          </a:p>
          <a:p>
            <a:r>
              <a:rPr lang="en-US" sz="2800"/>
              <a:t>In larger databases (VLDBs), getting your indexes right is CRITICAL.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 Server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828800"/>
            <a:ext cx="4191000" cy="4114800"/>
          </a:xfrm>
        </p:spPr>
        <p:txBody>
          <a:bodyPr/>
          <a:lstStyle/>
          <a:p>
            <a:r>
              <a:rPr lang="en-US" sz="1800"/>
              <a:t>Clustered</a:t>
            </a:r>
          </a:p>
          <a:p>
            <a:r>
              <a:rPr lang="en-US" sz="2000"/>
              <a:t>Is unique for a table – you can only have one per table</a:t>
            </a:r>
          </a:p>
          <a:p>
            <a:r>
              <a:rPr lang="en-US" sz="2000"/>
              <a:t>Commonly used as 1</a:t>
            </a:r>
            <a:r>
              <a:rPr lang="en-US" sz="2000" baseline="30000"/>
              <a:t>st</a:t>
            </a:r>
            <a:r>
              <a:rPr lang="en-US" sz="2000"/>
              <a:t> index on a table</a:t>
            </a:r>
          </a:p>
          <a:p>
            <a:r>
              <a:rPr lang="en-US" sz="2000"/>
              <a:t>Leaf nodes are where actual data is</a:t>
            </a:r>
          </a:p>
          <a:p>
            <a:r>
              <a:rPr lang="en-US" sz="2000"/>
              <a:t>Major performance gains</a:t>
            </a:r>
          </a:p>
          <a:p>
            <a:r>
              <a:rPr lang="en-US" sz="2000"/>
              <a:t>Each step down the tree brings us closer to the actual data; and to smaller subsets of our data</a:t>
            </a:r>
          </a:p>
          <a:p>
            <a:r>
              <a:rPr lang="en-US" sz="2000"/>
              <a:t>Data is physically in the order of the index</a:t>
            </a:r>
          </a:p>
        </p:txBody>
      </p:sp>
      <p:sp>
        <p:nvSpPr>
          <p:cNvPr id="11268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828800"/>
            <a:ext cx="3754438" cy="4114800"/>
          </a:xfrm>
        </p:spPr>
        <p:txBody>
          <a:bodyPr/>
          <a:lstStyle/>
          <a:p>
            <a:r>
              <a:rPr lang="en-US" sz="1800" dirty="0"/>
              <a:t>Non-Clustered</a:t>
            </a:r>
          </a:p>
          <a:p>
            <a:r>
              <a:rPr lang="en-US" sz="2000" dirty="0"/>
              <a:t>Non clustered on a heap (uses pointers to data at leaf level)</a:t>
            </a:r>
          </a:p>
          <a:p>
            <a:pPr lvl="1"/>
            <a:r>
              <a:rPr lang="en-US" sz="1600" dirty="0"/>
              <a:t>Data retrieval from disk may have to retrieve from all over the disk</a:t>
            </a:r>
          </a:p>
          <a:p>
            <a:r>
              <a:rPr lang="en-US" sz="2000" dirty="0"/>
              <a:t>Non clustered on a clustered index</a:t>
            </a:r>
          </a:p>
          <a:p>
            <a:r>
              <a:rPr lang="en-US" sz="2000" dirty="0"/>
              <a:t>Leaf level is not the data, but have pointers to data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 pages can become fragmented</a:t>
            </a:r>
          </a:p>
        </p:txBody>
      </p:sp>
      <p:sp>
        <p:nvSpPr>
          <p:cNvPr id="12291" name="Content Placeholder 4"/>
          <p:cNvSpPr>
            <a:spLocks noGrp="1"/>
          </p:cNvSpPr>
          <p:nvPr>
            <p:ph idx="1"/>
          </p:nvPr>
        </p:nvSpPr>
        <p:spPr>
          <a:xfrm>
            <a:off x="949325" y="1981200"/>
            <a:ext cx="7661275" cy="4648200"/>
          </a:xfrm>
        </p:spPr>
        <p:txBody>
          <a:bodyPr/>
          <a:lstStyle/>
          <a:p>
            <a:r>
              <a:rPr lang="en-US" dirty="0"/>
              <a:t>Occasionally, as index page files become large and fragmented, we have to “defrag” our indexes (or rebuild them).</a:t>
            </a:r>
          </a:p>
          <a:p>
            <a:r>
              <a:rPr lang="en-US" dirty="0"/>
              <a:t>DBMSs give you the ability to rebuild your indexes; which can help with performance </a:t>
            </a:r>
          </a:p>
          <a:p>
            <a:r>
              <a:rPr lang="en-US" dirty="0"/>
              <a:t>Can’t rebuild while people are in the DB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76200" y="4495800"/>
            <a:ext cx="8991599" cy="2362200"/>
          </a:xfrm>
        </p:spPr>
        <p:txBody>
          <a:bodyPr/>
          <a:lstStyle/>
          <a:p>
            <a:r>
              <a:rPr lang="en-US" dirty="0"/>
              <a:t>We can determine the amount of fragmentation and the types of indexes on each table. This is where I start to analyze which tables need my attention.</a:t>
            </a: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3"/>
            <a:ext cx="9144000" cy="428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785</TotalTime>
  <Words>1712</Words>
  <Application>Microsoft Office PowerPoint</Application>
  <PresentationFormat>On-screen Show (4:3)</PresentationFormat>
  <Paragraphs>243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Aparajita</vt:lpstr>
      <vt:lpstr>Arial</vt:lpstr>
      <vt:lpstr>Times New Roman</vt:lpstr>
      <vt:lpstr>Wingdings</vt:lpstr>
      <vt:lpstr>Axis</vt:lpstr>
      <vt:lpstr>DBA / ERP Work</vt:lpstr>
      <vt:lpstr>Agenda</vt:lpstr>
      <vt:lpstr>DBA Key Skills </vt:lpstr>
      <vt:lpstr>DBA Challenges</vt:lpstr>
      <vt:lpstr>The case for indexing!</vt:lpstr>
      <vt:lpstr>Indexing</vt:lpstr>
      <vt:lpstr>SQL Server</vt:lpstr>
      <vt:lpstr>Index pages can become fragmented</vt:lpstr>
      <vt:lpstr>PowerPoint Presentation</vt:lpstr>
      <vt:lpstr>Locking</vt:lpstr>
      <vt:lpstr>Optimistic vs. Pessimistic</vt:lpstr>
      <vt:lpstr>Normalization tradeoffs</vt:lpstr>
      <vt:lpstr>PowerPoint Presentation</vt:lpstr>
      <vt:lpstr>OLAP</vt:lpstr>
      <vt:lpstr>Some Tips</vt:lpstr>
      <vt:lpstr>Primer on ERP</vt:lpstr>
      <vt:lpstr>ERP or ES (Enterprise Sys)</vt:lpstr>
      <vt:lpstr>ERP Vendors</vt:lpstr>
      <vt:lpstr>Primer on ERP</vt:lpstr>
      <vt:lpstr>Open Research Issues for ERP</vt:lpstr>
      <vt:lpstr>ERP issues, cont.</vt:lpstr>
      <vt:lpstr>Additional issues</vt:lpstr>
      <vt:lpstr>Critical Success Factors for ERP</vt:lpstr>
      <vt:lpstr>Org Structure for ERP</vt:lpstr>
    </vt:vector>
  </TitlesOfParts>
  <Manager/>
  <Company>information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DBA / ERP Work</dc:title>
  <dc:subject/>
  <dc:creator>NPS</dc:creator>
  <cp:keywords/>
  <dc:description/>
  <cp:lastModifiedBy>Mich Kabay</cp:lastModifiedBy>
  <cp:revision>41</cp:revision>
  <dcterms:created xsi:type="dcterms:W3CDTF">2010-03-25T14:48:43Z</dcterms:created>
  <dcterms:modified xsi:type="dcterms:W3CDTF">2021-02-05T19:56:36Z</dcterms:modified>
  <cp:category/>
</cp:coreProperties>
</file>