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6" r:id="rId2"/>
    <p:sldMasterId id="2147484144" r:id="rId3"/>
  </p:sldMasterIdLst>
  <p:notesMasterIdLst>
    <p:notesMasterId r:id="rId44"/>
  </p:notesMasterIdLst>
  <p:handoutMasterIdLst>
    <p:handoutMasterId r:id="rId45"/>
  </p:handoutMasterIdLst>
  <p:sldIdLst>
    <p:sldId id="324" r:id="rId4"/>
    <p:sldId id="364" r:id="rId5"/>
    <p:sldId id="363" r:id="rId6"/>
    <p:sldId id="316" r:id="rId7"/>
    <p:sldId id="361" r:id="rId8"/>
    <p:sldId id="362" r:id="rId9"/>
    <p:sldId id="360" r:id="rId10"/>
    <p:sldId id="355" r:id="rId11"/>
    <p:sldId id="358" r:id="rId12"/>
    <p:sldId id="359" r:id="rId13"/>
    <p:sldId id="354" r:id="rId14"/>
    <p:sldId id="258" r:id="rId15"/>
    <p:sldId id="326" r:id="rId16"/>
    <p:sldId id="325" r:id="rId17"/>
    <p:sldId id="260" r:id="rId18"/>
    <p:sldId id="327" r:id="rId19"/>
    <p:sldId id="263" r:id="rId20"/>
    <p:sldId id="265" r:id="rId21"/>
    <p:sldId id="264" r:id="rId22"/>
    <p:sldId id="328" r:id="rId23"/>
    <p:sldId id="266" r:id="rId24"/>
    <p:sldId id="270" r:id="rId25"/>
    <p:sldId id="267" r:id="rId26"/>
    <p:sldId id="268" r:id="rId27"/>
    <p:sldId id="269" r:id="rId28"/>
    <p:sldId id="276" r:id="rId29"/>
    <p:sldId id="277" r:id="rId30"/>
    <p:sldId id="278" r:id="rId31"/>
    <p:sldId id="279" r:id="rId32"/>
    <p:sldId id="280" r:id="rId33"/>
    <p:sldId id="281" r:id="rId34"/>
    <p:sldId id="282" r:id="rId35"/>
    <p:sldId id="287" r:id="rId36"/>
    <p:sldId id="283" r:id="rId37"/>
    <p:sldId id="353" r:id="rId38"/>
    <p:sldId id="285" r:id="rId39"/>
    <p:sldId id="286" r:id="rId40"/>
    <p:sldId id="288" r:id="rId41"/>
    <p:sldId id="289" r:id="rId42"/>
    <p:sldId id="290" r:id="rId4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4" autoAdjust="0"/>
  </p:normalViewPr>
  <p:slideViewPr>
    <p:cSldViewPr snapToGrid="0" snapToObjects="1">
      <p:cViewPr>
        <p:scale>
          <a:sx n="60" d="100"/>
          <a:sy n="60" d="100"/>
        </p:scale>
        <p:origin x="-900" y="-2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9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60F17AF-4933-4D0F-B623-406D3AEB2A3A}" type="datetimeFigureOut">
              <a:rPr lang="en-US" smtClean="0"/>
              <a:pPr/>
              <a:t>9/22/2013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042D6EB-6C07-4A96-B3A8-8D59183EC2E9}" type="slidenum">
              <a:rPr lang="en-US" smtClean="0"/>
              <a:pPr/>
              <a:t>‹#›</a:t>
            </a:fld>
            <a:endParaRPr lang="en-US"/>
          </a:p>
        </p:txBody>
      </p:sp>
    </p:spTree>
    <p:extLst>
      <p:ext uri="{BB962C8B-B14F-4D97-AF65-F5344CB8AC3E}">
        <p14:creationId xmlns:p14="http://schemas.microsoft.com/office/powerpoint/2010/main" val="3701090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5939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809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939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5939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204026D8-4C17-4E57-9695-2160A7C24ADC}" type="slidenum">
              <a:rPr lang="en-US"/>
              <a:pPr>
                <a:defRPr/>
              </a:pPr>
              <a:t>‹#›</a:t>
            </a:fld>
            <a:endParaRPr lang="en-US" dirty="0"/>
          </a:p>
        </p:txBody>
      </p:sp>
    </p:spTree>
    <p:extLst>
      <p:ext uri="{BB962C8B-B14F-4D97-AF65-F5344CB8AC3E}">
        <p14:creationId xmlns:p14="http://schemas.microsoft.com/office/powerpoint/2010/main" val="3230684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r>
              <a:rPr lang="en-US" dirty="0" smtClean="0"/>
              <a:t>STOPPED HERE W/SECTION A 9/24</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r>
              <a:rPr lang="en-US" dirty="0" smtClean="0"/>
              <a:t>Stopped here for Section B</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3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9906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dirty="0"/>
          </a:p>
        </p:txBody>
      </p:sp>
      <p:sp>
        <p:nvSpPr>
          <p:cNvPr id="5" name="Half Frame 4"/>
          <p:cNvSpPr/>
          <p:nvPr/>
        </p:nvSpPr>
        <p:spPr>
          <a:xfrm>
            <a:off x="0" y="0"/>
            <a:ext cx="3048000" cy="6477000"/>
          </a:xfrm>
          <a:prstGeom prst="halfFram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schemeClr val="tx1"/>
              </a:solidFill>
            </a:endParaRPr>
          </a:p>
        </p:txBody>
      </p:sp>
      <p:sp>
        <p:nvSpPr>
          <p:cNvPr id="13" name="Rectangle 3"/>
          <p:cNvSpPr>
            <a:spLocks noGrp="1" noChangeArrowheads="1"/>
          </p:cNvSpPr>
          <p:nvPr>
            <p:ph type="subTitle" idx="1"/>
          </p:nvPr>
        </p:nvSpPr>
        <p:spPr>
          <a:xfrm>
            <a:off x="1371600" y="3581400"/>
            <a:ext cx="6553200" cy="1219200"/>
          </a:xfrm>
          <a:solidFill>
            <a:schemeClr val="accent1">
              <a:lumMod val="60000"/>
              <a:lumOff val="40000"/>
            </a:schemeClr>
          </a:solidFill>
          <a:ln w="25400">
            <a:solidFill>
              <a:schemeClr val="accent1"/>
            </a:solidFill>
          </a:ln>
        </p:spPr>
        <p:txBody>
          <a:bodyPr anchor="ctr"/>
          <a:lstStyle>
            <a:lvl1pPr marL="0" marR="0" indent="0" algn="ctr" defTabSz="914400" rtl="0" eaLnBrk="1" fontAlgn="base" latinLnBrk="0" hangingPunct="1">
              <a:lnSpc>
                <a:spcPct val="100000"/>
              </a:lnSpc>
              <a:spcBef>
                <a:spcPct val="20000"/>
              </a:spcBef>
              <a:spcAft>
                <a:spcPct val="0"/>
              </a:spcAft>
              <a:buClr>
                <a:schemeClr val="accent1"/>
              </a:buClr>
              <a:buSzPct val="65000"/>
              <a:buFont typeface="Arial" pitchFamily="34" charset="0"/>
              <a:buChar char="•"/>
              <a:tabLst/>
              <a:defRPr sz="2800"/>
            </a:lvl1pPr>
          </a:lstStyle>
          <a:p>
            <a:r>
              <a:rPr lang="en-US" smtClean="0"/>
              <a:t>Click to edit Master subtitle style</a:t>
            </a:r>
            <a:endParaRPr lang="en-US" dirty="0" smtClean="0"/>
          </a:p>
        </p:txBody>
      </p:sp>
      <p:sp>
        <p:nvSpPr>
          <p:cNvPr id="8" name="Title 7"/>
          <p:cNvSpPr>
            <a:spLocks noGrp="1"/>
          </p:cNvSpPr>
          <p:nvPr>
            <p:ph type="title"/>
          </p:nvPr>
        </p:nvSpPr>
        <p:spPr>
          <a:xfrm>
            <a:off x="2438400" y="1295400"/>
            <a:ext cx="3886200" cy="1981200"/>
          </a:xfrm>
          <a:solidFill>
            <a:schemeClr val="accent1">
              <a:lumMod val="60000"/>
              <a:lumOff val="40000"/>
            </a:schemeClr>
          </a:solidFill>
        </p:spPr>
        <p:txBody>
          <a:bodyPr/>
          <a:lstStyle/>
          <a:p>
            <a:r>
              <a:rPr lang="en-US" smtClean="0"/>
              <a:t>Click to edit Master title style</a:t>
            </a:r>
            <a:endParaRPr lang="en-US" dirty="0"/>
          </a:p>
        </p:txBody>
      </p:sp>
      <p:sp>
        <p:nvSpPr>
          <p:cNvPr id="6" name="Rectangle 4"/>
          <p:cNvSpPr>
            <a:spLocks noGrp="1" noChangeArrowheads="1"/>
          </p:cNvSpPr>
          <p:nvPr>
            <p:ph type="dt" sz="half" idx="10"/>
          </p:nvPr>
        </p:nvSpPr>
        <p:spPr>
          <a:xfrm>
            <a:off x="2057400" y="6324600"/>
            <a:ext cx="5486400" cy="376238"/>
          </a:xfrm>
          <a:prstGeom prst="rect">
            <a:avLst/>
          </a:prstGeom>
        </p:spPr>
        <p:txBody>
          <a:bodyPr/>
          <a:lstStyle>
            <a:lvl1pPr algn="ctr">
              <a:defRPr sz="1200">
                <a:solidFill>
                  <a:schemeClr val="accent6">
                    <a:lumMod val="10000"/>
                  </a:schemeClr>
                </a:solidFill>
                <a:latin typeface="+mn-lt"/>
              </a:defRPr>
            </a:lvl1pPr>
          </a:lstStyle>
          <a:p>
            <a:pPr>
              <a:defRPr/>
            </a:pPr>
            <a:endParaRPr lang="en-US"/>
          </a:p>
        </p:txBody>
      </p:sp>
    </p:spTree>
  </p:cSld>
  <p:clrMapOvr>
    <a:masterClrMapping/>
  </p:clrMapOvr>
  <p:transition advClick="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76200"/>
            <a:ext cx="203835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76200"/>
            <a:ext cx="59626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2e">
    <p:spTree>
      <p:nvGrpSpPr>
        <p:cNvPr id="1" name=""/>
        <p:cNvGrpSpPr/>
        <p:nvPr/>
      </p:nvGrpSpPr>
      <p:grpSpPr>
        <a:xfrm>
          <a:off x="0" y="0"/>
          <a:ext cx="0" cy="0"/>
          <a:chOff x="0" y="0"/>
          <a:chExt cx="0" cy="0"/>
        </a:xfrm>
      </p:grpSpPr>
      <p:sp>
        <p:nvSpPr>
          <p:cNvPr id="4" name="Half Frame 3"/>
          <p:cNvSpPr/>
          <p:nvPr/>
        </p:nvSpPr>
        <p:spPr>
          <a:xfrm>
            <a:off x="0" y="0"/>
            <a:ext cx="2057400" cy="5638800"/>
          </a:xfrm>
          <a:prstGeom prst="halfFram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5" name="Half Frame 4"/>
          <p:cNvSpPr/>
          <p:nvPr/>
        </p:nvSpPr>
        <p:spPr>
          <a:xfrm>
            <a:off x="0" y="0"/>
            <a:ext cx="2286000" cy="5638800"/>
          </a:xfrm>
          <a:prstGeom prst="halfFram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7"/>
          <p:cNvSpPr>
            <a:spLocks noGrp="1"/>
          </p:cNvSpPr>
          <p:nvPr>
            <p:ph type="sldNum" sz="quarter" idx="10"/>
          </p:nvPr>
        </p:nvSpPr>
        <p:spPr>
          <a:xfrm>
            <a:off x="152400" y="6324600"/>
            <a:ext cx="838200" cy="365125"/>
          </a:xfrm>
          <a:prstGeom prst="rect">
            <a:avLst/>
          </a:prstGeom>
        </p:spPr>
        <p:txBody>
          <a:bodyPr/>
          <a:lstStyle>
            <a:lvl1pPr>
              <a:defRPr>
                <a:latin typeface="Arial" charset="0"/>
              </a:defRPr>
            </a:lvl1pPr>
          </a:lstStyle>
          <a:p>
            <a:pPr>
              <a:defRPr/>
            </a:pPr>
            <a:r>
              <a:rPr lang="en-US" altLang="en-US"/>
              <a:t>4-</a:t>
            </a:r>
            <a:fld id="{54BCF3EE-185B-48A1-977E-8A81FC3EB77D}" type="slidenum">
              <a:rPr lang="en-US" altLang="en-US"/>
              <a:pPr>
                <a:defRPr/>
              </a:pPr>
              <a:t>‹#›</a:t>
            </a:fld>
            <a:endParaRPr lang="en-US" altLang="en-US"/>
          </a:p>
        </p:txBody>
      </p:sp>
    </p:spTree>
  </p:cSld>
  <p:clrMapOvr>
    <a:masterClrMapping/>
  </p:clrMapOvr>
  <p:transition advClick="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ID1">
    <p:spTree>
      <p:nvGrpSpPr>
        <p:cNvPr id="1" name=""/>
        <p:cNvGrpSpPr/>
        <p:nvPr/>
      </p:nvGrpSpPr>
      <p:grpSpPr>
        <a:xfrm>
          <a:off x="0" y="0"/>
          <a:ext cx="0" cy="0"/>
          <a:chOff x="0" y="0"/>
          <a:chExt cx="0" cy="0"/>
        </a:xfrm>
      </p:grpSpPr>
      <p:sp>
        <p:nvSpPr>
          <p:cNvPr id="4" name="Half Frame 3"/>
          <p:cNvSpPr/>
          <p:nvPr/>
        </p:nvSpPr>
        <p:spPr>
          <a:xfrm>
            <a:off x="0" y="0"/>
            <a:ext cx="990600" cy="5638800"/>
          </a:xfrm>
          <a:prstGeom prst="halfFram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5" name="Half Frame 4"/>
          <p:cNvSpPr/>
          <p:nvPr/>
        </p:nvSpPr>
        <p:spPr>
          <a:xfrm>
            <a:off x="0" y="0"/>
            <a:ext cx="1600200" cy="5638800"/>
          </a:xfrm>
          <a:prstGeom prst="halfFram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3" name="Content Placeholder 2"/>
          <p:cNvSpPr>
            <a:spLocks noGrp="1"/>
          </p:cNvSpPr>
          <p:nvPr>
            <p:ph idx="1"/>
          </p:nvPr>
        </p:nvSpPr>
        <p:spPr>
          <a:xfrm>
            <a:off x="762000" y="1600200"/>
            <a:ext cx="7543800" cy="4525963"/>
          </a:xfrm>
        </p:spPr>
        <p:txBody>
          <a:bodyPr/>
          <a:lstStyle>
            <a:lvl1pPr>
              <a:defRPr sz="3600"/>
            </a:lvl1pPr>
            <a:lvl2pPr>
              <a:defRPr sz="3200"/>
            </a:lvl2pPr>
            <a:lvl3pPr>
              <a:defRPr sz="28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1"/>
          <p:cNvSpPr>
            <a:spLocks noGrp="1"/>
          </p:cNvSpPr>
          <p:nvPr>
            <p:ph type="title"/>
          </p:nvPr>
        </p:nvSpPr>
        <p:spPr>
          <a:xfrm>
            <a:off x="533400" y="274638"/>
            <a:ext cx="8077200" cy="1143000"/>
          </a:xfrm>
          <a:solidFill>
            <a:schemeClr val="accent5">
              <a:lumMod val="20000"/>
              <a:lumOff val="80000"/>
            </a:schemeClr>
          </a:solidFill>
        </p:spPr>
        <p:txBody>
          <a:bodyPr/>
          <a:lstStyle/>
          <a:p>
            <a:r>
              <a:rPr lang="en-US" smtClean="0"/>
              <a:t>Click to edit Master title style</a:t>
            </a:r>
            <a:endParaRPr lang="en-US"/>
          </a:p>
        </p:txBody>
      </p:sp>
      <p:sp>
        <p:nvSpPr>
          <p:cNvPr id="6" name="Slide Number Placeholder 9"/>
          <p:cNvSpPr>
            <a:spLocks noGrp="1"/>
          </p:cNvSpPr>
          <p:nvPr>
            <p:ph type="sldNum" sz="quarter" idx="10"/>
          </p:nvPr>
        </p:nvSpPr>
        <p:spPr>
          <a:xfrm>
            <a:off x="152400" y="6324600"/>
            <a:ext cx="838200" cy="365125"/>
          </a:xfrm>
          <a:prstGeom prst="rect">
            <a:avLst/>
          </a:prstGeom>
        </p:spPr>
        <p:txBody>
          <a:bodyPr/>
          <a:lstStyle>
            <a:lvl1pPr algn="ctr">
              <a:defRPr>
                <a:latin typeface="Arial" charset="0"/>
              </a:defRPr>
            </a:lvl1pPr>
          </a:lstStyle>
          <a:p>
            <a:pPr>
              <a:defRPr/>
            </a:pPr>
            <a:r>
              <a:rPr lang="en-US" altLang="en-US"/>
              <a:t>4-</a:t>
            </a:r>
            <a:fld id="{C290A29A-5CB8-4DBA-A136-1C5004C264A5}" type="slidenum">
              <a:rPr lang="en-US" altLang="en-US"/>
              <a:pPr>
                <a:defRPr/>
              </a:pPr>
              <a:t>‹#›</a:t>
            </a:fld>
            <a:endParaRPr lang="en-US" altLang="en-US"/>
          </a:p>
        </p:txBody>
      </p:sp>
      <p:sp>
        <p:nvSpPr>
          <p:cNvPr id="7" name="Footer Placeholder 7"/>
          <p:cNvSpPr>
            <a:spLocks noGrp="1"/>
          </p:cNvSpPr>
          <p:nvPr>
            <p:ph type="ftr" sz="quarter" idx="11"/>
          </p:nvPr>
        </p:nvSpPr>
        <p:spPr>
          <a:xfrm>
            <a:off x="1905000" y="6340475"/>
            <a:ext cx="5181600" cy="365125"/>
          </a:xfrm>
          <a:prstGeom prst="rect">
            <a:avLst/>
          </a:prstGeom>
        </p:spPr>
        <p:txBody>
          <a:bodyPr/>
          <a:lstStyle>
            <a:lvl1pPr>
              <a:defRPr>
                <a:latin typeface="Arial" charset="0"/>
              </a:defRPr>
            </a:lvl1pPr>
          </a:lstStyle>
          <a:p>
            <a:pPr>
              <a:defRPr/>
            </a:pPr>
            <a:endParaRPr lang="en-US" altLang="en-US"/>
          </a:p>
        </p:txBody>
      </p:sp>
    </p:spTree>
  </p:cSld>
  <p:clrMapOvr>
    <a:masterClrMapping/>
  </p:clrMapOvr>
  <p:transition advClick="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3 Slide">
    <p:spTree>
      <p:nvGrpSpPr>
        <p:cNvPr id="1" name=""/>
        <p:cNvGrpSpPr/>
        <p:nvPr/>
      </p:nvGrpSpPr>
      <p:grpSpPr>
        <a:xfrm>
          <a:off x="0" y="0"/>
          <a:ext cx="0" cy="0"/>
          <a:chOff x="0" y="0"/>
          <a:chExt cx="0" cy="0"/>
        </a:xfrm>
      </p:grpSpPr>
      <p:sp>
        <p:nvSpPr>
          <p:cNvPr id="3" name="Freeform 7"/>
          <p:cNvSpPr>
            <a:spLocks noChangeArrowheads="1"/>
          </p:cNvSpPr>
          <p:nvPr/>
        </p:nvSpPr>
        <p:spPr bwMode="auto">
          <a:xfrm>
            <a:off x="609600" y="9906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dirty="0"/>
          </a:p>
        </p:txBody>
      </p:sp>
      <p:pic>
        <p:nvPicPr>
          <p:cNvPr id="4" name="Picture 6" descr="Chapter_01.jpg"/>
          <p:cNvPicPr>
            <a:picLocks noChangeAspect="1"/>
          </p:cNvPicPr>
          <p:nvPr/>
        </p:nvPicPr>
        <p:blipFill>
          <a:blip r:embed="rId2" cstate="print"/>
          <a:srcRect/>
          <a:stretch>
            <a:fillRect/>
          </a:stretch>
        </p:blipFill>
        <p:spPr bwMode="auto">
          <a:xfrm>
            <a:off x="6629400" y="304800"/>
            <a:ext cx="2047875" cy="2339975"/>
          </a:xfrm>
          <a:prstGeom prst="rect">
            <a:avLst/>
          </a:prstGeom>
          <a:noFill/>
          <a:ln w="9525">
            <a:noFill/>
            <a:miter lim="800000"/>
            <a:headEnd/>
            <a:tailEnd/>
          </a:ln>
        </p:spPr>
      </p:pic>
      <p:sp>
        <p:nvSpPr>
          <p:cNvPr id="5" name="Rounded Rectangle 4"/>
          <p:cNvSpPr/>
          <p:nvPr/>
        </p:nvSpPr>
        <p:spPr>
          <a:xfrm>
            <a:off x="2743200" y="1676400"/>
            <a:ext cx="3733800" cy="1676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3200" b="1" kern="0" dirty="0">
                <a:solidFill>
                  <a:schemeClr val="tx1"/>
                </a:solidFill>
                <a:ea typeface="+mj-ea"/>
                <a:cs typeface="Arial" pitchFamily="34" charset="0"/>
              </a:rPr>
              <a:t>Using MIS 3e</a:t>
            </a:r>
            <a:br>
              <a:rPr lang="en-US" sz="3200" b="1" kern="0" dirty="0">
                <a:solidFill>
                  <a:schemeClr val="tx1"/>
                </a:solidFill>
                <a:ea typeface="+mj-ea"/>
                <a:cs typeface="Arial" pitchFamily="34" charset="0"/>
              </a:rPr>
            </a:br>
            <a:r>
              <a:rPr lang="en-US" sz="3200" b="1" kern="0" dirty="0">
                <a:solidFill>
                  <a:schemeClr val="tx1"/>
                </a:solidFill>
                <a:ea typeface="+mj-ea"/>
                <a:cs typeface="Arial" pitchFamily="34" charset="0"/>
              </a:rPr>
              <a:t>Chapter 1</a:t>
            </a:r>
            <a:br>
              <a:rPr lang="en-US" sz="3200" b="1" kern="0" dirty="0">
                <a:solidFill>
                  <a:schemeClr val="tx1"/>
                </a:solidFill>
                <a:ea typeface="+mj-ea"/>
                <a:cs typeface="Arial" pitchFamily="34" charset="0"/>
              </a:rPr>
            </a:br>
            <a:r>
              <a:rPr lang="en-US" sz="3200" b="1" kern="0" dirty="0">
                <a:solidFill>
                  <a:schemeClr val="tx1"/>
                </a:solidFill>
                <a:ea typeface="+mj-ea"/>
                <a:cs typeface="Arial" pitchFamily="34" charset="0"/>
              </a:rPr>
              <a:t>MIS and You</a:t>
            </a:r>
            <a:endParaRPr lang="en-US" b="1" dirty="0">
              <a:solidFill>
                <a:schemeClr val="tx1"/>
              </a:solidFill>
              <a:cs typeface="Arial" pitchFamily="34" charset="0"/>
            </a:endParaRPr>
          </a:p>
        </p:txBody>
      </p:sp>
      <p:sp>
        <p:nvSpPr>
          <p:cNvPr id="6" name="Half Frame 5"/>
          <p:cNvSpPr/>
          <p:nvPr/>
        </p:nvSpPr>
        <p:spPr>
          <a:xfrm>
            <a:off x="0" y="0"/>
            <a:ext cx="3048000" cy="6477000"/>
          </a:xfrm>
          <a:prstGeom prst="halfFram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schemeClr val="tx1"/>
              </a:solidFill>
            </a:endParaRPr>
          </a:p>
        </p:txBody>
      </p:sp>
      <p:sp>
        <p:nvSpPr>
          <p:cNvPr id="13" name="Rectangle 3"/>
          <p:cNvSpPr>
            <a:spLocks noGrp="1" noChangeArrowheads="1"/>
          </p:cNvSpPr>
          <p:nvPr>
            <p:ph type="subTitle" idx="1"/>
          </p:nvPr>
        </p:nvSpPr>
        <p:spPr>
          <a:xfrm>
            <a:off x="1371600" y="3581400"/>
            <a:ext cx="6553200" cy="1219200"/>
          </a:xfrm>
          <a:solidFill>
            <a:schemeClr val="bg1"/>
          </a:solidFill>
          <a:ln w="25400">
            <a:solidFill>
              <a:schemeClr val="accent1"/>
            </a:solidFill>
          </a:ln>
        </p:spPr>
        <p:txBody>
          <a:bodyPr anchor="ctr"/>
          <a:lstStyle>
            <a:lvl1pPr marL="0" marR="0" indent="0" algn="ctr" defTabSz="914400" rtl="0" eaLnBrk="1" fontAlgn="base" latinLnBrk="0" hangingPunct="1">
              <a:lnSpc>
                <a:spcPct val="100000"/>
              </a:lnSpc>
              <a:spcBef>
                <a:spcPct val="20000"/>
              </a:spcBef>
              <a:spcAft>
                <a:spcPct val="0"/>
              </a:spcAft>
              <a:buClr>
                <a:schemeClr val="accent1"/>
              </a:buClr>
              <a:buSzPct val="65000"/>
              <a:buFont typeface="Arial" pitchFamily="34" charset="0"/>
              <a:buChar char="•"/>
              <a:tabLst/>
              <a:defRPr sz="2800"/>
            </a:lvl1pPr>
          </a:lstStyle>
          <a:p>
            <a:r>
              <a:rPr lang="en-US" smtClean="0"/>
              <a:t>Click to edit Master subtitle style</a:t>
            </a:r>
            <a:endParaRPr lang="en-US" dirty="0" smtClean="0"/>
          </a:p>
        </p:txBody>
      </p:sp>
      <p:sp>
        <p:nvSpPr>
          <p:cNvPr id="7" name="Rectangle 4"/>
          <p:cNvSpPr>
            <a:spLocks noGrp="1" noChangeArrowheads="1"/>
          </p:cNvSpPr>
          <p:nvPr>
            <p:ph type="dt" sz="half" idx="10"/>
          </p:nvPr>
        </p:nvSpPr>
        <p:spPr>
          <a:xfrm>
            <a:off x="2057400" y="6324600"/>
            <a:ext cx="5486400" cy="376238"/>
          </a:xfrm>
          <a:prstGeom prst="rect">
            <a:avLst/>
          </a:prstGeom>
        </p:spPr>
        <p:txBody>
          <a:bodyPr/>
          <a:lstStyle>
            <a:lvl1pPr algn="ctr">
              <a:defRPr sz="1200">
                <a:solidFill>
                  <a:schemeClr val="accent6">
                    <a:lumMod val="10000"/>
                  </a:schemeClr>
                </a:solidFill>
                <a:latin typeface="+mn-lt"/>
              </a:defRPr>
            </a:lvl1pPr>
          </a:lstStyle>
          <a:p>
            <a:pPr>
              <a:defRPr/>
            </a:pPr>
            <a:endParaRPr/>
          </a:p>
        </p:txBody>
      </p:sp>
    </p:spTree>
  </p:cSld>
  <p:clrMapOvr>
    <a:masterClrMapping/>
  </p:clrMapOvr>
  <p:transition advClick="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CH5">
    <p:spTree>
      <p:nvGrpSpPr>
        <p:cNvPr id="1" name=""/>
        <p:cNvGrpSpPr/>
        <p:nvPr/>
      </p:nvGrpSpPr>
      <p:grpSpPr>
        <a:xfrm>
          <a:off x="0" y="0"/>
          <a:ext cx="0" cy="0"/>
          <a:chOff x="0" y="0"/>
          <a:chExt cx="0" cy="0"/>
        </a:xfrm>
      </p:grpSpPr>
      <p:sp>
        <p:nvSpPr>
          <p:cNvPr id="4" name="Half Frame 3"/>
          <p:cNvSpPr/>
          <p:nvPr/>
        </p:nvSpPr>
        <p:spPr>
          <a:xfrm>
            <a:off x="0" y="0"/>
            <a:ext cx="990600" cy="5638800"/>
          </a:xfrm>
          <a:prstGeom prst="halfFram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schemeClr val="tx1"/>
              </a:solidFill>
            </a:endParaRPr>
          </a:p>
        </p:txBody>
      </p:sp>
      <p:sp>
        <p:nvSpPr>
          <p:cNvPr id="5" name="Half Frame 4"/>
          <p:cNvSpPr/>
          <p:nvPr/>
        </p:nvSpPr>
        <p:spPr>
          <a:xfrm>
            <a:off x="0" y="0"/>
            <a:ext cx="1600200" cy="5638800"/>
          </a:xfrm>
          <a:prstGeom prst="halfFram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3600" dirty="0">
              <a:solidFill>
                <a:schemeClr val="tx1"/>
              </a:solidFill>
              <a:cs typeface="Arial" pitchFamily="34" charset="0"/>
            </a:endParaRPr>
          </a:p>
        </p:txBody>
      </p:sp>
      <p:sp>
        <p:nvSpPr>
          <p:cNvPr id="3" name="Content Placeholder 2"/>
          <p:cNvSpPr>
            <a:spLocks noGrp="1"/>
          </p:cNvSpPr>
          <p:nvPr>
            <p:ph idx="1"/>
          </p:nvPr>
        </p:nvSpPr>
        <p:spPr>
          <a:xfrm>
            <a:off x="762000" y="1600200"/>
            <a:ext cx="7543800" cy="4525963"/>
          </a:xfrm>
        </p:spPr>
        <p:txBody>
          <a:bodyPr/>
          <a:lstStyle>
            <a:lvl1pPr>
              <a:defRPr sz="3600">
                <a:latin typeface="Arial" pitchFamily="34" charset="0"/>
                <a:cs typeface="Arial" pitchFamily="34" charset="0"/>
              </a:defRPr>
            </a:lvl1pPr>
            <a:lvl2pPr>
              <a:defRPr sz="3200">
                <a:latin typeface="Arial" pitchFamily="34" charset="0"/>
                <a:cs typeface="Arial" pitchFamily="34" charset="0"/>
              </a:defRPr>
            </a:lvl2pPr>
            <a:lvl3pPr>
              <a:defRPr sz="2800">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533400" y="304800"/>
            <a:ext cx="8077200" cy="1143000"/>
          </a:xfrm>
          <a:solidFill>
            <a:schemeClr val="accent5">
              <a:lumMod val="20000"/>
              <a:lumOff val="80000"/>
            </a:schemeClr>
          </a:solidFill>
        </p:spPr>
        <p:txBody>
          <a:bodyPr/>
          <a:lstStyle>
            <a:lvl1pPr>
              <a:defRPr sz="3600">
                <a:latin typeface="Arial" pitchFamily="34" charset="0"/>
                <a:cs typeface="Arial" pitchFamily="34" charset="0"/>
              </a:defRPr>
            </a:lvl1pPr>
          </a:lstStyle>
          <a:p>
            <a:r>
              <a:rPr lang="en-US" smtClean="0"/>
              <a:t>Click to edit Master title style</a:t>
            </a:r>
            <a:endParaRPr lang="en-US" dirty="0"/>
          </a:p>
        </p:txBody>
      </p:sp>
      <p:sp>
        <p:nvSpPr>
          <p:cNvPr id="6" name="Slide Number Placeholder 9"/>
          <p:cNvSpPr>
            <a:spLocks noGrp="1"/>
          </p:cNvSpPr>
          <p:nvPr>
            <p:ph type="sldNum" sz="quarter" idx="10"/>
          </p:nvPr>
        </p:nvSpPr>
        <p:spPr>
          <a:xfrm>
            <a:off x="7924800" y="6324600"/>
            <a:ext cx="838200" cy="365125"/>
          </a:xfrm>
          <a:prstGeom prst="rect">
            <a:avLst/>
          </a:prstGeom>
        </p:spPr>
        <p:txBody>
          <a:bodyPr wrap="square" numCol="1" anchorCtr="0" compatLnSpc="1">
            <a:prstTxWarp prst="textNoShape">
              <a:avLst/>
            </a:prstTxWarp>
          </a:bodyPr>
          <a:lstStyle>
            <a:lvl1pPr algn="ctr">
              <a:defRPr>
                <a:solidFill>
                  <a:srgbClr val="898989"/>
                </a:solidFill>
                <a:latin typeface="Arial" charset="0"/>
                <a:cs typeface="Arial" charset="0"/>
              </a:defRPr>
            </a:lvl1pPr>
          </a:lstStyle>
          <a:p>
            <a:pPr>
              <a:defRPr/>
            </a:pPr>
            <a:r>
              <a:rPr lang="en-US"/>
              <a:t>5-</a:t>
            </a:r>
            <a:fld id="{F6683463-3D11-4974-998D-94DEDD0581C7}" type="slidenum">
              <a:rPr lang="en-US"/>
              <a:pPr>
                <a:defRPr/>
              </a:pPr>
              <a:t>‹#›</a:t>
            </a:fld>
            <a:endParaRPr lang="en-US"/>
          </a:p>
        </p:txBody>
      </p:sp>
      <p:sp>
        <p:nvSpPr>
          <p:cNvPr id="7" name="Footer Placeholder 7"/>
          <p:cNvSpPr>
            <a:spLocks noGrp="1"/>
          </p:cNvSpPr>
          <p:nvPr>
            <p:ph type="ftr" sz="quarter" idx="11"/>
          </p:nvPr>
        </p:nvSpPr>
        <p:spPr>
          <a:xfrm>
            <a:off x="1905000" y="6340475"/>
            <a:ext cx="5181600" cy="365125"/>
          </a:xfrm>
          <a:prstGeom prst="rect">
            <a:avLst/>
          </a:prstGeom>
        </p:spPr>
        <p:txBody>
          <a:bodyPr/>
          <a:lstStyle>
            <a:lvl1pPr>
              <a:defRPr>
                <a:latin typeface="Arial" charset="0"/>
              </a:defRPr>
            </a:lvl1pPr>
          </a:lstStyle>
          <a:p>
            <a:pPr>
              <a:defRPr/>
            </a:pPr>
            <a:endParaRPr lang="en-US"/>
          </a:p>
        </p:txBody>
      </p:sp>
    </p:spTree>
  </p:cSld>
  <p:clrMapOvr>
    <a:masterClrMapping/>
  </p:clrMapOvr>
  <p:transition advClick="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AFB6A2-4B67-4AE1-A396-48CC0FA19D95}" type="slidenum">
              <a:rPr lang="en-US"/>
              <a:pPr>
                <a:defRPr/>
              </a:pPr>
              <a:t>‹#›</a:t>
            </a:fld>
            <a:endParaRPr lang="en-US" dirty="0"/>
          </a:p>
        </p:txBody>
      </p:sp>
    </p:spTree>
  </p:cSld>
  <p:clrMapOvr>
    <a:masterClrMapping/>
  </p:clrMapOvr>
  <p:transition advClick="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748F50-45F0-40B8-BF7C-B95D2F37DF49}" type="slidenum">
              <a:rPr lang="en-US"/>
              <a:pPr>
                <a:defRPr/>
              </a:pPr>
              <a:t>‹#›</a:t>
            </a:fld>
            <a:endParaRPr lang="en-US" dirty="0"/>
          </a:p>
        </p:txBody>
      </p:sp>
    </p:spTree>
  </p:cSld>
  <p:clrMapOvr>
    <a:masterClrMapping/>
  </p:clrMapOvr>
  <p:transition advClick="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CD6C19-9400-450B-A925-66FA7C90A45F}" type="slidenum">
              <a:rPr lang="en-US"/>
              <a:pPr>
                <a:defRPr/>
              </a:pPr>
              <a:t>‹#›</a:t>
            </a:fld>
            <a:endParaRPr lang="en-US" dirty="0"/>
          </a:p>
        </p:txBody>
      </p:sp>
    </p:spTree>
  </p:cSld>
  <p:clrMapOvr>
    <a:masterClrMapping/>
  </p:clrMapOvr>
  <p:transition advClick="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64EF81-CB5B-4245-8091-E78735384E3E}" type="slidenum">
              <a:rPr lang="en-US"/>
              <a:pPr>
                <a:defRPr/>
              </a:pPr>
              <a:t>‹#›</a:t>
            </a:fld>
            <a:endParaRPr lang="en-US" dirty="0"/>
          </a:p>
        </p:txBody>
      </p:sp>
    </p:spTree>
  </p:cSld>
  <p:clrMapOvr>
    <a:masterClrMapping/>
  </p:clrMapOvr>
  <p:transition advClick="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advClick="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D3DC64D-A2D3-412D-A7B5-A521EB84D6A4}" type="slidenum">
              <a:rPr lang="en-US"/>
              <a:pPr>
                <a:defRPr/>
              </a:pPr>
              <a:t>‹#›</a:t>
            </a:fld>
            <a:endParaRPr lang="en-US" dirty="0"/>
          </a:p>
        </p:txBody>
      </p:sp>
    </p:spTree>
  </p:cSld>
  <p:clrMapOvr>
    <a:masterClrMapping/>
  </p:clrMapOvr>
  <p:transition advClick="0">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F3B3A4-E982-4389-A5C7-6B539228AED2}" type="slidenum">
              <a:rPr lang="en-US"/>
              <a:pPr>
                <a:defRPr/>
              </a:pPr>
              <a:t>‹#›</a:t>
            </a:fld>
            <a:endParaRPr lang="en-US" dirty="0"/>
          </a:p>
        </p:txBody>
      </p:sp>
    </p:spTree>
  </p:cSld>
  <p:clrMapOvr>
    <a:masterClrMapping/>
  </p:clrMapOvr>
  <p:transition advClick="0">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665B7CF-99A4-4EC0-891D-6038FE653716}" type="slidenum">
              <a:rPr lang="en-US"/>
              <a:pPr>
                <a:defRPr/>
              </a:pPr>
              <a:t>‹#›</a:t>
            </a:fld>
            <a:endParaRPr lang="en-US" dirty="0"/>
          </a:p>
        </p:txBody>
      </p:sp>
    </p:spTree>
  </p:cSld>
  <p:clrMapOvr>
    <a:masterClrMapping/>
  </p:clrMapOvr>
  <p:transition advClick="0">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3FD894-9FDC-4161-A777-5D8B910B379B}" type="slidenum">
              <a:rPr lang="en-US"/>
              <a:pPr>
                <a:defRPr/>
              </a:pPr>
              <a:t>‹#›</a:t>
            </a:fld>
            <a:endParaRPr lang="en-US" dirty="0"/>
          </a:p>
        </p:txBody>
      </p:sp>
    </p:spTree>
  </p:cSld>
  <p:clrMapOvr>
    <a:masterClrMapping/>
  </p:clrMapOvr>
  <p:transition advClick="0">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5D08E54-D706-4177-A7EA-586E57E6C4FF}" type="slidenum">
              <a:rPr lang="en-US"/>
              <a:pPr>
                <a:defRPr/>
              </a:pPr>
              <a:t>‹#›</a:t>
            </a:fld>
            <a:endParaRPr lang="en-US" dirty="0"/>
          </a:p>
        </p:txBody>
      </p:sp>
    </p:spTree>
  </p:cSld>
  <p:clrMapOvr>
    <a:masterClrMapping/>
  </p:clrMapOvr>
  <p:transition advClick="0">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041B21-5FB2-4BBC-BDFC-1B72D3AC7DC0}" type="slidenum">
              <a:rPr lang="en-US"/>
              <a:pPr>
                <a:defRPr/>
              </a:pPr>
              <a:t>‹#›</a:t>
            </a:fld>
            <a:endParaRPr lang="en-US" dirty="0"/>
          </a:p>
        </p:txBody>
      </p:sp>
    </p:spTree>
  </p:cSld>
  <p:clrMapOvr>
    <a:masterClrMapping/>
  </p:clrMapOvr>
  <p:transition advClick="0">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122967-9EFE-4FE4-BA46-8B7ED5BEBAD3}" type="slidenum">
              <a:rPr lang="en-US"/>
              <a:pPr>
                <a:defRPr/>
              </a:pPr>
              <a:t>‹#›</a:t>
            </a:fld>
            <a:endParaRPr lang="en-US" dirty="0"/>
          </a:p>
        </p:txBody>
      </p:sp>
    </p:spTree>
  </p:cSld>
  <p:clrMapOvr>
    <a:masterClrMapping/>
  </p:clrMapOvr>
  <p:transition advClick="0">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7C6EA228-D165-43F6-AEDD-C7ECD820EF1B}" type="datetimeFigureOut">
              <a:rPr lang="en-US" smtClean="0"/>
              <a:pPr/>
              <a:t>9/22/2013</a:t>
            </a:fld>
            <a:endParaRPr lang="en-US"/>
          </a:p>
        </p:txBody>
      </p:sp>
      <p:sp>
        <p:nvSpPr>
          <p:cNvPr id="9" name="Rectangle 14"/>
          <p:cNvSpPr>
            <a:spLocks noGrp="1"/>
          </p:cNvSpPr>
          <p:nvPr>
            <p:ph type="sldNum" sz="quarter" idx="11"/>
          </p:nvPr>
        </p:nvSpPr>
        <p:spPr/>
        <p:txBody>
          <a:bodyPr/>
          <a:lstStyle>
            <a:lvl1pPr>
              <a:defRPr lang="en-US" smtClean="0"/>
            </a:lvl1pPr>
          </a:lstStyle>
          <a:p>
            <a:fld id="{219BCC5B-3508-409B-9AE1-F964226EABA3}" type="slidenum">
              <a:rPr lang="en-US" smtClean="0"/>
              <a:pPr/>
              <a:t>‹#›</a:t>
            </a:fld>
            <a:endParaRPr lang="en-US"/>
          </a:p>
        </p:txBody>
      </p:sp>
      <p:sp>
        <p:nvSpPr>
          <p:cNvPr id="25" name="Rectangle 27"/>
          <p:cNvSpPr>
            <a:spLocks noGrp="1"/>
          </p:cNvSpPr>
          <p:nvPr>
            <p:ph type="ftr" sz="quarter" idx="12"/>
          </p:nvPr>
        </p:nvSpPr>
        <p:spPr/>
        <p:txBody>
          <a:bodyPr/>
          <a:lstStyle>
            <a:lvl1pPr>
              <a:defRPr lang="en-US" smtClean="0"/>
            </a:lvl1pPr>
          </a:lstStyle>
          <a:p>
            <a:endParaRPr lang="en-US"/>
          </a:p>
        </p:txBody>
      </p:sp>
    </p:spTree>
  </p:cSld>
  <p:clrMapOvr>
    <a:masterClrMapping/>
  </p:clrMapOvr>
  <p:transition advClick="0">
    <p:random/>
  </p:transition>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10"/>
          </p:nvPr>
        </p:nvSpPr>
        <p:spPr/>
        <p:txBody>
          <a:bodyPr/>
          <a:lstStyle/>
          <a:p>
            <a:endParaRPr lang="en-US"/>
          </a:p>
        </p:txBody>
      </p:sp>
      <p:sp>
        <p:nvSpPr>
          <p:cNvPr id="5" name="Rectangle 5"/>
          <p:cNvSpPr>
            <a:spLocks noGrp="1"/>
          </p:cNvSpPr>
          <p:nvPr>
            <p:ph type="ftr" sz="quarter" idx="11"/>
          </p:nvPr>
        </p:nvSpPr>
        <p:spPr/>
        <p:txBody>
          <a:bodyPr/>
          <a:lstStyle/>
          <a:p>
            <a:endParaRPr lang="en-US"/>
          </a:p>
        </p:txBody>
      </p:sp>
      <p:sp>
        <p:nvSpPr>
          <p:cNvPr id="6" name="Rectangle 6"/>
          <p:cNvSpPr>
            <a:spLocks noGrp="1"/>
          </p:cNvSpPr>
          <p:nvPr>
            <p:ph type="sldNum" sz="quarter" idx="12"/>
          </p:nvPr>
        </p:nvSpPr>
        <p:spPr/>
        <p:txBody>
          <a:bodyPr/>
          <a:lstStyle/>
          <a:p>
            <a:fld id="{76CFE588-DBD9-4531-8915-3ED50314EE98}" type="slidenum">
              <a:rPr lang="en-US" smtClean="0"/>
              <a:pPr/>
              <a:t>‹#›</a:t>
            </a:fld>
            <a:endParaRPr lang="en-US"/>
          </a:p>
        </p:txBody>
      </p:sp>
    </p:spTree>
  </p:cSld>
  <p:clrMapOvr>
    <a:masterClrMapping/>
  </p:clrMapOvr>
  <p:transition advClick="0">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normAutofit/>
          </a:bodyPr>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p:txBody>
          <a:bodyPr/>
          <a:lstStyle/>
          <a:p>
            <a:endParaRPr lang="en-US"/>
          </a:p>
        </p:txBody>
      </p:sp>
      <p:sp>
        <p:nvSpPr>
          <p:cNvPr id="5" name="Rectangle 5"/>
          <p:cNvSpPr>
            <a:spLocks noGrp="1"/>
          </p:cNvSpPr>
          <p:nvPr>
            <p:ph type="ftr" sz="quarter" idx="11"/>
          </p:nvPr>
        </p:nvSpPr>
        <p:spPr/>
        <p:txBody>
          <a:bodyPr/>
          <a:lstStyle/>
          <a:p>
            <a:endParaRPr lang="en-US"/>
          </a:p>
        </p:txBody>
      </p:sp>
      <p:sp>
        <p:nvSpPr>
          <p:cNvPr id="6" name="Rectangle 6"/>
          <p:cNvSpPr>
            <a:spLocks noGrp="1"/>
          </p:cNvSpPr>
          <p:nvPr>
            <p:ph type="sldNum" sz="quarter" idx="12"/>
          </p:nvPr>
        </p:nvSpPr>
        <p:spPr/>
        <p:txBody>
          <a:bodyPr/>
          <a:lstStyle/>
          <a:p>
            <a:fld id="{FB78B724-5B3D-46CD-BEAE-1E21D0F6F2AF}" type="slidenum">
              <a:rPr lang="en-US" smtClean="0"/>
              <a:pPr/>
              <a:t>‹#›</a:t>
            </a:fld>
            <a:endParaRPr lang="en-US"/>
          </a:p>
        </p:txBody>
      </p:sp>
    </p:spTree>
  </p:cSld>
  <p:clrMapOvr>
    <a:masterClrMapping/>
  </p:clrMapOvr>
  <p:transition advClick="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p:nvSpPr>
        <p:spPr>
          <a:xfrm>
            <a:off x="2286000" y="6319838"/>
            <a:ext cx="4876800" cy="246062"/>
          </a:xfrm>
          <a:prstGeom prst="rect">
            <a:avLst/>
          </a:prstGeom>
          <a:noFill/>
        </p:spPr>
        <p:txBody>
          <a:bodyPr>
            <a:spAutoFit/>
          </a:bodyPr>
          <a:lstStyle/>
          <a:p>
            <a:pPr algn="ctr">
              <a:defRPr/>
            </a:pPr>
            <a:r>
              <a:rPr lang="en-US" sz="1000" dirty="0">
                <a:solidFill>
                  <a:schemeClr val="accent6">
                    <a:lumMod val="10000"/>
                  </a:schemeClr>
                </a:solidFill>
              </a:rPr>
              <a:t>Copyright © 2011 Pearson Education, Inc. Publishing as Prentice Hall</a:t>
            </a:r>
          </a:p>
        </p:txBody>
      </p:sp>
      <p:sp>
        <p:nvSpPr>
          <p:cNvPr id="5" name="TextBox 4"/>
          <p:cNvSpPr txBox="1"/>
          <p:nvPr/>
        </p:nvSpPr>
        <p:spPr>
          <a:xfrm>
            <a:off x="7772400" y="6324600"/>
            <a:ext cx="762000" cy="246063"/>
          </a:xfrm>
          <a:prstGeom prst="rect">
            <a:avLst/>
          </a:prstGeom>
          <a:noFill/>
        </p:spPr>
        <p:txBody>
          <a:bodyPr>
            <a:spAutoFit/>
          </a:bodyPr>
          <a:lstStyle/>
          <a:p>
            <a:pPr algn="ctr">
              <a:defRPr/>
            </a:pPr>
            <a:r>
              <a:rPr lang="en-US" sz="1000" dirty="0">
                <a:solidFill>
                  <a:schemeClr val="accent6">
                    <a:lumMod val="10000"/>
                  </a:schemeClr>
                </a:solidFill>
              </a:rPr>
              <a:t>5-</a:t>
            </a:r>
            <a:fld id="{967B1102-79D9-4F20-8F69-19E8F6374C34}" type="slidenum">
              <a:rPr lang="en-US" sz="1000">
                <a:solidFill>
                  <a:schemeClr val="accent6">
                    <a:lumMod val="10000"/>
                  </a:schemeClr>
                </a:solidFill>
              </a:rPr>
              <a:pPr algn="ctr">
                <a:defRPr/>
              </a:pPr>
              <a:t>‹#›</a:t>
            </a:fld>
            <a:endParaRPr lang="en-US" sz="1000" dirty="0">
              <a:solidFill>
                <a:schemeClr val="accent6">
                  <a:lumMod val="10000"/>
                </a:schemeClr>
              </a:solidFill>
            </a:endParaRPr>
          </a:p>
        </p:txBody>
      </p:sp>
      <p:sp>
        <p:nvSpPr>
          <p:cNvPr id="6" name="Diagonal Stripe 5"/>
          <p:cNvSpPr/>
          <p:nvPr/>
        </p:nvSpPr>
        <p:spPr bwMode="auto">
          <a:xfrm rot="6336239">
            <a:off x="-2893218" y="2178843"/>
            <a:ext cx="5732462" cy="1663701"/>
          </a:xfrm>
          <a:prstGeom prst="diagStrip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US" i="1" dirty="0"/>
          </a:p>
        </p:txBody>
      </p:sp>
      <p:sp>
        <p:nvSpPr>
          <p:cNvPr id="7" name="Down Ribbon 6"/>
          <p:cNvSpPr/>
          <p:nvPr/>
        </p:nvSpPr>
        <p:spPr bwMode="auto">
          <a:xfrm>
            <a:off x="685800" y="0"/>
            <a:ext cx="8458200" cy="381000"/>
          </a:xfrm>
          <a:prstGeom prst="ribbon">
            <a:avLst/>
          </a:prstGeom>
          <a:solidFill>
            <a:schemeClr val="accent1">
              <a:lumMod val="60000"/>
              <a:lumOff val="40000"/>
            </a:schemeClr>
          </a:solidFill>
          <a:ln w="9525" cap="flat" cmpd="sng" algn="ctr">
            <a:solidFill>
              <a:schemeClr val="tx1">
                <a:lumMod val="85000"/>
              </a:schemeClr>
            </a:solidFill>
            <a:prstDash val="solid"/>
            <a:round/>
            <a:headEnd type="none" w="med" len="med"/>
            <a:tailEnd type="none" w="med" len="med"/>
          </a:ln>
          <a:effectLst/>
        </p:spPr>
        <p:txBody>
          <a:bodyPr/>
          <a:lstStyle/>
          <a:p>
            <a:pPr>
              <a:defRPr/>
            </a:pPr>
            <a:endParaRPr lang="en-US" i="1" dirty="0"/>
          </a:p>
        </p:txBody>
      </p:sp>
      <p:sp>
        <p:nvSpPr>
          <p:cNvPr id="3" name="Content Placeholder 2"/>
          <p:cNvSpPr>
            <a:spLocks noGrp="1"/>
          </p:cNvSpPr>
          <p:nvPr>
            <p:ph idx="1"/>
          </p:nvPr>
        </p:nvSpPr>
        <p:spPr>
          <a:xfrm>
            <a:off x="838200" y="1371600"/>
            <a:ext cx="7848600" cy="4648200"/>
          </a:xfrm>
        </p:spPr>
        <p:txBody>
          <a:bodyPr/>
          <a:lstStyle>
            <a:lvl1pPr>
              <a:defRPr sz="2800" b="0">
                <a:solidFill>
                  <a:schemeClr val="accent6">
                    <a:lumMod val="10000"/>
                  </a:schemeClr>
                </a:solidFill>
              </a:defRPr>
            </a:lvl1pPr>
            <a:lvl2pPr>
              <a:defRPr sz="2800" b="0">
                <a:solidFill>
                  <a:schemeClr val="accent6">
                    <a:lumMod val="10000"/>
                  </a:schemeClr>
                </a:solidFill>
              </a:defRPr>
            </a:lvl2pPr>
            <a:lvl3pPr>
              <a:defRPr sz="2400" b="0">
                <a:solidFill>
                  <a:schemeClr val="accent6">
                    <a:lumMod val="10000"/>
                  </a:schemeClr>
                </a:solidFill>
              </a:defRPr>
            </a:lvl3pPr>
            <a:lvl4pPr>
              <a:defRPr sz="2400" b="0">
                <a:solidFill>
                  <a:schemeClr val="accent6">
                    <a:lumMod val="10000"/>
                  </a:schemeClr>
                </a:solidFill>
              </a:defRPr>
            </a:lvl4pPr>
            <a:lvl5pPr>
              <a:defRPr sz="2000" b="0">
                <a:solidFill>
                  <a:schemeClr val="accent6">
                    <a:lumMod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838200" y="304800"/>
            <a:ext cx="7696200" cy="1066800"/>
          </a:xfrm>
          <a:solidFill>
            <a:schemeClr val="tx1"/>
          </a:solidFill>
          <a:ln w="25400" cap="sq">
            <a:solidFill>
              <a:schemeClr val="bg1">
                <a:lumMod val="60000"/>
                <a:lumOff val="40000"/>
              </a:schemeClr>
            </a:solidFill>
          </a:ln>
        </p:spPr>
        <p:txBody>
          <a:bodyPr/>
          <a:lstStyle>
            <a:lvl1pPr>
              <a:defRPr sz="3600">
                <a:solidFill>
                  <a:srgbClr val="0036A2"/>
                </a:solidFill>
                <a:latin typeface="+mn-lt"/>
              </a:defRPr>
            </a:lvl1pPr>
          </a:lstStyle>
          <a:p>
            <a:r>
              <a:rPr lang="en-US" smtClean="0"/>
              <a:t>Click to edit Master title style</a:t>
            </a:r>
            <a:endParaRPr lang="en-US" dirty="0"/>
          </a:p>
        </p:txBody>
      </p:sp>
    </p:spTree>
  </p:cSld>
  <p:clrMapOvr>
    <a:masterClrMapping/>
  </p:clrMapOvr>
  <p:transition advClick="0">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p>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01F1D2A4-00E9-427E-BF1D-178D9793CCBB}" type="slidenum">
              <a:rPr lang="en-US" smtClean="0"/>
              <a:pPr/>
              <a:t>‹#›</a:t>
            </a:fld>
            <a:endParaRPr lang="en-US"/>
          </a:p>
        </p:txBody>
      </p:sp>
    </p:spTree>
  </p:cSld>
  <p:clrMapOvr>
    <a:masterClrMapping/>
  </p:clrMapOvr>
  <p:transition advClick="0">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p>
            <a:endParaRPr lang="en-US"/>
          </a:p>
        </p:txBody>
      </p:sp>
      <p:sp>
        <p:nvSpPr>
          <p:cNvPr id="8" name="Rectangle 7"/>
          <p:cNvSpPr>
            <a:spLocks noGrp="1"/>
          </p:cNvSpPr>
          <p:nvPr>
            <p:ph type="ftr" sz="quarter" idx="11"/>
          </p:nvPr>
        </p:nvSpPr>
        <p:spPr/>
        <p:txBody>
          <a:bodyPr/>
          <a:lstStyle/>
          <a:p>
            <a:endParaRPr lang="en-US"/>
          </a:p>
        </p:txBody>
      </p:sp>
      <p:sp>
        <p:nvSpPr>
          <p:cNvPr id="9" name="Rectangle 8"/>
          <p:cNvSpPr>
            <a:spLocks noGrp="1"/>
          </p:cNvSpPr>
          <p:nvPr>
            <p:ph type="sldNum" sz="quarter" idx="12"/>
          </p:nvPr>
        </p:nvSpPr>
        <p:spPr/>
        <p:txBody>
          <a:bodyPr/>
          <a:lstStyle/>
          <a:p>
            <a:fld id="{B15D1EA2-C1FC-4F2B-A1A5-FE0591C54124}" type="slidenum">
              <a:rPr lang="en-US" smtClean="0"/>
              <a:pPr/>
              <a:t>‹#›</a:t>
            </a:fld>
            <a:endParaRPr lang="en-US"/>
          </a:p>
        </p:txBody>
      </p:sp>
    </p:spTree>
  </p:cSld>
  <p:clrMapOvr>
    <a:masterClrMapping/>
  </p:clrMapOvr>
  <p:transition advClick="0">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endParaRPr lang="en-US"/>
          </a:p>
        </p:txBody>
      </p:sp>
      <p:sp>
        <p:nvSpPr>
          <p:cNvPr id="4" name="Rectangle 4"/>
          <p:cNvSpPr>
            <a:spLocks noGrp="1"/>
          </p:cNvSpPr>
          <p:nvPr>
            <p:ph type="ftr" sz="quarter" idx="11"/>
          </p:nvPr>
        </p:nvSpPr>
        <p:spPr/>
        <p:txBody>
          <a:bodyPr/>
          <a:lstStyle/>
          <a:p>
            <a:endParaRPr lang="en-US"/>
          </a:p>
        </p:txBody>
      </p:sp>
      <p:sp>
        <p:nvSpPr>
          <p:cNvPr id="5" name="Rectangle 5"/>
          <p:cNvSpPr>
            <a:spLocks noGrp="1"/>
          </p:cNvSpPr>
          <p:nvPr>
            <p:ph type="sldNum" sz="quarter" idx="12"/>
          </p:nvPr>
        </p:nvSpPr>
        <p:spPr/>
        <p:txBody>
          <a:bodyPr/>
          <a:lstStyle/>
          <a:p>
            <a:fld id="{57C81F7A-43DC-4E3B-B5F2-D8F9419AF699}" type="slidenum">
              <a:rPr lang="en-US" smtClean="0"/>
              <a:pPr/>
              <a:t>‹#›</a:t>
            </a:fld>
            <a:endParaRPr lang="en-US"/>
          </a:p>
        </p:txBody>
      </p:sp>
    </p:spTree>
  </p:cSld>
  <p:clrMapOvr>
    <a:masterClrMapping/>
  </p:clrMapOvr>
  <p:transition advClick="0">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endParaRPr lang="en-US"/>
          </a:p>
        </p:txBody>
      </p:sp>
      <p:sp>
        <p:nvSpPr>
          <p:cNvPr id="3" name="Rectangle 3"/>
          <p:cNvSpPr>
            <a:spLocks noGrp="1"/>
          </p:cNvSpPr>
          <p:nvPr>
            <p:ph type="ftr" sz="quarter" idx="11"/>
          </p:nvPr>
        </p:nvSpPr>
        <p:spPr/>
        <p:txBody>
          <a:bodyPr/>
          <a:lstStyle/>
          <a:p>
            <a:endParaRPr lang="en-US"/>
          </a:p>
        </p:txBody>
      </p:sp>
      <p:sp>
        <p:nvSpPr>
          <p:cNvPr id="4" name="Rectangle 4"/>
          <p:cNvSpPr>
            <a:spLocks noGrp="1"/>
          </p:cNvSpPr>
          <p:nvPr>
            <p:ph type="sldNum" sz="quarter" idx="12"/>
          </p:nvPr>
        </p:nvSpPr>
        <p:spPr/>
        <p:txBody>
          <a:bodyPr/>
          <a:lstStyle/>
          <a:p>
            <a:fld id="{4F7832B8-D157-4996-905B-E7181F8C9E56}" type="slidenum">
              <a:rPr lang="en-US" smtClean="0"/>
              <a:pPr/>
              <a:t>‹#›</a:t>
            </a:fld>
            <a:endParaRPr lang="en-US"/>
          </a:p>
        </p:txBody>
      </p:sp>
    </p:spTree>
  </p:cSld>
  <p:clrMapOvr>
    <a:masterClrMapping/>
  </p:clrMapOvr>
  <p:transition advClick="0">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0EE18616-E093-427B-A2A9-C3C77E59FB60}" type="slidenum">
              <a:rPr lang="en-US" smtClean="0"/>
              <a:pPr/>
              <a:t>‹#›</a:t>
            </a:fld>
            <a:endParaRPr lang="en-US"/>
          </a:p>
        </p:txBody>
      </p:sp>
    </p:spTree>
  </p:cSld>
  <p:clrMapOvr>
    <a:masterClrMapping/>
  </p:clrMapOvr>
  <p:transition advClick="0">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1062637"/>
            <a:ext cx="4599432" cy="397764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marL="0" indent="-274320" algn="l">
              <a:buClr>
                <a:schemeClr val="accent1"/>
              </a:buClr>
              <a:buSzPct val="80000"/>
              <a:buFont typeface="Wingdings 2" pitchFamily="18" charset="2"/>
              <a:buNone/>
            </a:pPr>
            <a:endParaRPr lang="en-US" sz="2000">
              <a:solidFill>
                <a:schemeClr val="lt1"/>
              </a:solidFill>
              <a:latin typeface="+mn-lt"/>
              <a:ea typeface="+mn-ea"/>
              <a:cs typeface="+mn-cs"/>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smtClean="0"/>
              <a:t>Click icon to add picture</a:t>
            </a:r>
            <a:endParaRPr lang="en-US" sz="200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endParaRPr lang="en-US"/>
          </a:p>
        </p:txBody>
      </p:sp>
      <p:sp>
        <p:nvSpPr>
          <p:cNvPr id="6" name="Rectangle 6"/>
          <p:cNvSpPr>
            <a:spLocks noGrp="1"/>
          </p:cNvSpPr>
          <p:nvPr>
            <p:ph type="ftr" sz="quarter" idx="11"/>
          </p:nvPr>
        </p:nvSpPr>
        <p:spPr/>
        <p:txBody>
          <a:bodyPr/>
          <a:lstStyle/>
          <a:p>
            <a:endParaRPr lang="en-US"/>
          </a:p>
        </p:txBody>
      </p:sp>
      <p:sp>
        <p:nvSpPr>
          <p:cNvPr id="7" name="Rectangle 7"/>
          <p:cNvSpPr>
            <a:spLocks noGrp="1"/>
          </p:cNvSpPr>
          <p:nvPr>
            <p:ph type="sldNum" sz="quarter" idx="12"/>
          </p:nvPr>
        </p:nvSpPr>
        <p:spPr/>
        <p:txBody>
          <a:bodyPr/>
          <a:lstStyle/>
          <a:p>
            <a:fld id="{F1878689-3845-4ECF-A8C0-F0A05F9D8C28}" type="slidenum">
              <a:rPr lang="en-US" smtClean="0"/>
              <a:pPr/>
              <a:t>‹#›</a:t>
            </a:fld>
            <a:endParaRPr lang="en-US"/>
          </a:p>
        </p:txBody>
      </p:sp>
    </p:spTree>
  </p:cSld>
  <p:clrMapOvr>
    <a:masterClrMapping/>
  </p:clrMapOvr>
  <p:transition advClick="0">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7EC21-5544-4140-8A23-F18C14BEBA1B}" type="slidenum">
              <a:rPr lang="en-US" smtClean="0"/>
              <a:pPr/>
              <a:t>‹#›</a:t>
            </a:fld>
            <a:endParaRPr lang="en-US"/>
          </a:p>
        </p:txBody>
      </p:sp>
    </p:spTree>
  </p:cSld>
  <p:clrMapOvr>
    <a:masterClrMapping/>
  </p:clrMapOvr>
  <p:transition advClick="0">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3C206-5192-44A9-98DA-B9267F505309}" type="slidenum">
              <a:rPr lang="en-US" smtClean="0"/>
              <a:pPr/>
              <a:t>‹#›</a:t>
            </a:fld>
            <a:endParaRPr lang="en-US"/>
          </a:p>
        </p:txBody>
      </p:sp>
    </p:spTree>
  </p:cSld>
  <p:clrMapOvr>
    <a:masterClrMapping/>
  </p:clrMapOvr>
  <p:transition advClick="0">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itle3 Slide">
    <p:spTree>
      <p:nvGrpSpPr>
        <p:cNvPr id="1" name=""/>
        <p:cNvGrpSpPr/>
        <p:nvPr/>
      </p:nvGrpSpPr>
      <p:grpSpPr>
        <a:xfrm>
          <a:off x="0" y="0"/>
          <a:ext cx="0" cy="0"/>
          <a:chOff x="0" y="0"/>
          <a:chExt cx="0" cy="0"/>
        </a:xfrm>
      </p:grpSpPr>
      <p:sp>
        <p:nvSpPr>
          <p:cNvPr id="13" name="Rectangle 3"/>
          <p:cNvSpPr>
            <a:spLocks noGrp="1" noChangeArrowheads="1"/>
          </p:cNvSpPr>
          <p:nvPr>
            <p:ph type="subTitle" idx="1"/>
          </p:nvPr>
        </p:nvSpPr>
        <p:spPr>
          <a:xfrm>
            <a:off x="1371600" y="3581400"/>
            <a:ext cx="6553200" cy="1219200"/>
          </a:xfrm>
          <a:solidFill>
            <a:schemeClr val="accent1">
              <a:lumMod val="60000"/>
              <a:lumOff val="40000"/>
            </a:schemeClr>
          </a:solidFill>
          <a:ln w="25400">
            <a:solidFill>
              <a:schemeClr val="accent1"/>
            </a:solidFill>
          </a:ln>
        </p:spPr>
        <p:txBody>
          <a:bodyPr anchor="ctr"/>
          <a:lstStyle>
            <a:lvl1pPr marL="0" marR="0" indent="0" algn="ctr" defTabSz="914400" rtl="0" eaLnBrk="1" fontAlgn="base" latinLnBrk="0" hangingPunct="1">
              <a:lnSpc>
                <a:spcPct val="100000"/>
              </a:lnSpc>
              <a:spcBef>
                <a:spcPct val="20000"/>
              </a:spcBef>
              <a:spcAft>
                <a:spcPct val="0"/>
              </a:spcAft>
              <a:buClr>
                <a:schemeClr val="accent1"/>
              </a:buClr>
              <a:buSzPct val="65000"/>
              <a:buFont typeface="Arial" pitchFamily="34" charset="0"/>
              <a:buChar char="•"/>
              <a:tabLst/>
              <a:defRPr sz="2800"/>
            </a:lvl1pPr>
          </a:lstStyle>
          <a:p>
            <a:r>
              <a:rPr lang="en-US" smtClean="0"/>
              <a:t>Click to edit Master subtitle style</a:t>
            </a:r>
            <a:endParaRPr lang="en-US" dirty="0" smtClean="0"/>
          </a:p>
        </p:txBody>
      </p:sp>
      <p:sp>
        <p:nvSpPr>
          <p:cNvPr id="8" name="Title 7"/>
          <p:cNvSpPr>
            <a:spLocks noGrp="1"/>
          </p:cNvSpPr>
          <p:nvPr>
            <p:ph type="title"/>
          </p:nvPr>
        </p:nvSpPr>
        <p:spPr>
          <a:xfrm>
            <a:off x="2438400" y="1295400"/>
            <a:ext cx="3886200" cy="1981200"/>
          </a:xfrm>
          <a:solidFill>
            <a:schemeClr val="accent1">
              <a:lumMod val="60000"/>
              <a:lumOff val="40000"/>
            </a:schemeClr>
          </a:solidFill>
        </p:spPr>
        <p:txBody>
          <a:bodyPr/>
          <a:lstStyle/>
          <a:p>
            <a:r>
              <a:rPr lang="en-US" smtClean="0"/>
              <a:t>Click to edit Master title style</a:t>
            </a:r>
            <a:endParaRPr lang="en-US" dirty="0"/>
          </a:p>
        </p:txBody>
      </p:sp>
      <p:sp>
        <p:nvSpPr>
          <p:cNvPr id="6" name="Rectangle 4"/>
          <p:cNvSpPr>
            <a:spLocks noGrp="1" noChangeArrowheads="1"/>
          </p:cNvSpPr>
          <p:nvPr>
            <p:ph type="dt" sz="half" idx="10"/>
          </p:nvPr>
        </p:nvSpPr>
        <p:spPr>
          <a:xfrm>
            <a:off x="2057400" y="6324600"/>
            <a:ext cx="5486400" cy="376238"/>
          </a:xfrm>
          <a:prstGeom prst="rect">
            <a:avLst/>
          </a:prstGeom>
        </p:spPr>
        <p:txBody>
          <a:bodyPr/>
          <a:lstStyle>
            <a:lvl1pPr algn="ctr">
              <a:defRPr sz="1200">
                <a:solidFill>
                  <a:schemeClr val="accent6">
                    <a:lumMod val="10000"/>
                  </a:schemeClr>
                </a:solidFill>
                <a:latin typeface="+mn-lt"/>
              </a:defRPr>
            </a:lvl1pPr>
          </a:lstStyle>
          <a:p>
            <a:pPr>
              <a:defRPr/>
            </a:pPr>
            <a:endParaRPr lang="en-US"/>
          </a:p>
        </p:txBody>
      </p:sp>
    </p:spTree>
  </p:cSld>
  <p:clrMapOvr>
    <a:masterClrMapping/>
  </p:clrMapOvr>
  <p:transition advClick="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iagonal Stripe 4"/>
          <p:cNvSpPr/>
          <p:nvPr/>
        </p:nvSpPr>
        <p:spPr bwMode="auto">
          <a:xfrm rot="6336239">
            <a:off x="-2893218" y="2178843"/>
            <a:ext cx="5732462" cy="1663701"/>
          </a:xfrm>
          <a:prstGeom prst="diagStripe">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i="1" dirty="0"/>
          </a:p>
        </p:txBody>
      </p:sp>
      <p:sp>
        <p:nvSpPr>
          <p:cNvPr id="6" name="Right Triangle 5"/>
          <p:cNvSpPr/>
          <p:nvPr/>
        </p:nvSpPr>
        <p:spPr bwMode="auto">
          <a:xfrm rot="10800000">
            <a:off x="-76200" y="0"/>
            <a:ext cx="838200" cy="466725"/>
          </a:xfrm>
          <a:prstGeom prst="rtTriangle">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i="1" dirty="0"/>
          </a:p>
        </p:txBody>
      </p:sp>
      <p:sp>
        <p:nvSpPr>
          <p:cNvPr id="7" name="TextBox 6"/>
          <p:cNvSpPr txBox="1"/>
          <p:nvPr/>
        </p:nvSpPr>
        <p:spPr>
          <a:xfrm>
            <a:off x="2209800" y="6319838"/>
            <a:ext cx="4876800" cy="461962"/>
          </a:xfrm>
          <a:prstGeom prst="rect">
            <a:avLst/>
          </a:prstGeom>
          <a:noFill/>
        </p:spPr>
        <p:txBody>
          <a:bodyPr>
            <a:spAutoFit/>
          </a:bodyPr>
          <a:lstStyle/>
          <a:p>
            <a:pPr>
              <a:defRPr/>
            </a:pPr>
            <a:r>
              <a:rPr lang="en-US" sz="1200" dirty="0">
                <a:solidFill>
                  <a:schemeClr val="accent6">
                    <a:lumMod val="10000"/>
                  </a:schemeClr>
                </a:solidFill>
              </a:rPr>
              <a:t>Copyright © 2010 Pearson Education, Inc. Publishing as Prentice Hall</a:t>
            </a:r>
          </a:p>
          <a:p>
            <a:pPr>
              <a:defRPr/>
            </a:pPr>
            <a:endParaRPr lang="en-US" sz="1200" dirty="0">
              <a:solidFill>
                <a:schemeClr val="accent6">
                  <a:lumMod val="10000"/>
                </a:schemeClr>
              </a:solidFill>
            </a:endParaRPr>
          </a:p>
        </p:txBody>
      </p:sp>
      <p:sp>
        <p:nvSpPr>
          <p:cNvPr id="8" name="TextBox 7"/>
          <p:cNvSpPr txBox="1"/>
          <p:nvPr/>
        </p:nvSpPr>
        <p:spPr>
          <a:xfrm>
            <a:off x="7620000" y="6400800"/>
            <a:ext cx="990600" cy="276225"/>
          </a:xfrm>
          <a:prstGeom prst="rect">
            <a:avLst/>
          </a:prstGeom>
          <a:noFill/>
        </p:spPr>
        <p:txBody>
          <a:bodyPr>
            <a:spAutoFit/>
          </a:bodyPr>
          <a:lstStyle/>
          <a:p>
            <a:pPr>
              <a:defRPr/>
            </a:pPr>
            <a:r>
              <a:rPr lang="en-US" sz="1200" dirty="0">
                <a:solidFill>
                  <a:schemeClr val="accent6">
                    <a:lumMod val="10000"/>
                  </a:schemeClr>
                </a:solidFill>
              </a:rPr>
              <a:t>Ch 1-</a:t>
            </a:r>
            <a:fld id="{649E849B-0CC0-4786-B133-F40FF2CD1690}" type="slidenum">
              <a:rPr lang="en-US" sz="1200">
                <a:solidFill>
                  <a:schemeClr val="accent6">
                    <a:lumMod val="10000"/>
                  </a:schemeClr>
                </a:solidFill>
              </a:rPr>
              <a:pPr>
                <a:defRPr/>
              </a:pPr>
              <a:t>‹#›</a:t>
            </a:fld>
            <a:endParaRPr lang="en-US" sz="1200" dirty="0">
              <a:solidFill>
                <a:schemeClr val="accent6">
                  <a:lumMod val="10000"/>
                </a:schemeClr>
              </a:solidFill>
            </a:endParaRPr>
          </a:p>
        </p:txBody>
      </p:sp>
      <p:sp>
        <p:nvSpPr>
          <p:cNvPr id="2" name="Title 1"/>
          <p:cNvSpPr>
            <a:spLocks noGrp="1"/>
          </p:cNvSpPr>
          <p:nvPr>
            <p:ph type="title"/>
          </p:nvPr>
        </p:nvSpPr>
        <p:spPr>
          <a:xfrm>
            <a:off x="685800" y="228600"/>
            <a:ext cx="7924800" cy="990600"/>
          </a:xfrm>
        </p:spPr>
        <p:txBody>
          <a:bodyPr/>
          <a:lstStyle>
            <a:lvl1pPr>
              <a:defRPr sz="4000">
                <a:latin typeface="+mn-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2192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5240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advClick="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iagonal Stripe 2"/>
          <p:cNvSpPr/>
          <p:nvPr/>
        </p:nvSpPr>
        <p:spPr bwMode="auto">
          <a:xfrm rot="6336239">
            <a:off x="-2893218" y="2178843"/>
            <a:ext cx="5732462" cy="1663701"/>
          </a:xfrm>
          <a:prstGeom prst="diagStripe">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i="1" dirty="0"/>
          </a:p>
        </p:txBody>
      </p:sp>
      <p:sp>
        <p:nvSpPr>
          <p:cNvPr id="4" name="Right Triangle 3"/>
          <p:cNvSpPr/>
          <p:nvPr/>
        </p:nvSpPr>
        <p:spPr bwMode="auto">
          <a:xfrm rot="10800000">
            <a:off x="-76200" y="0"/>
            <a:ext cx="838200" cy="466725"/>
          </a:xfrm>
          <a:prstGeom prst="rtTriangle">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i="1" dirty="0"/>
          </a:p>
        </p:txBody>
      </p:sp>
      <p:sp>
        <p:nvSpPr>
          <p:cNvPr id="5" name="TextBox 4"/>
          <p:cNvSpPr txBox="1"/>
          <p:nvPr/>
        </p:nvSpPr>
        <p:spPr>
          <a:xfrm>
            <a:off x="2362200" y="6319838"/>
            <a:ext cx="5181600" cy="461962"/>
          </a:xfrm>
          <a:prstGeom prst="rect">
            <a:avLst/>
          </a:prstGeom>
          <a:noFill/>
        </p:spPr>
        <p:txBody>
          <a:bodyPr>
            <a:spAutoFit/>
          </a:bodyPr>
          <a:lstStyle/>
          <a:p>
            <a:pPr>
              <a:defRPr/>
            </a:pPr>
            <a:r>
              <a:rPr lang="en-US" sz="1200" dirty="0">
                <a:solidFill>
                  <a:schemeClr val="accent6">
                    <a:lumMod val="10000"/>
                  </a:schemeClr>
                </a:solidFill>
              </a:rPr>
              <a:t>Copyright © 2010 Pearson Education, Inc. Publishing as Prentice Hall</a:t>
            </a:r>
          </a:p>
          <a:p>
            <a:pPr>
              <a:defRPr/>
            </a:pPr>
            <a:endParaRPr lang="en-US" sz="1200" dirty="0">
              <a:solidFill>
                <a:schemeClr val="accent6">
                  <a:lumMod val="10000"/>
                </a:schemeClr>
              </a:solidFill>
            </a:endParaRPr>
          </a:p>
        </p:txBody>
      </p:sp>
      <p:sp>
        <p:nvSpPr>
          <p:cNvPr id="6" name="TextBox 5"/>
          <p:cNvSpPr txBox="1"/>
          <p:nvPr/>
        </p:nvSpPr>
        <p:spPr>
          <a:xfrm>
            <a:off x="7620000" y="6324600"/>
            <a:ext cx="990600" cy="276225"/>
          </a:xfrm>
          <a:prstGeom prst="rect">
            <a:avLst/>
          </a:prstGeom>
          <a:noFill/>
        </p:spPr>
        <p:txBody>
          <a:bodyPr>
            <a:spAutoFit/>
          </a:bodyPr>
          <a:lstStyle/>
          <a:p>
            <a:pPr algn="ctr">
              <a:defRPr/>
            </a:pPr>
            <a:r>
              <a:rPr lang="en-US" sz="1200" dirty="0">
                <a:solidFill>
                  <a:schemeClr val="accent6">
                    <a:lumMod val="10000"/>
                  </a:schemeClr>
                </a:solidFill>
              </a:rPr>
              <a:t>Ch 1-</a:t>
            </a:r>
            <a:fld id="{DEABD483-CBF6-45FD-B548-FAAADD8ACD2E}" type="slidenum">
              <a:rPr lang="en-US" sz="1200">
                <a:solidFill>
                  <a:schemeClr val="accent6">
                    <a:lumMod val="10000"/>
                  </a:schemeClr>
                </a:solidFill>
              </a:rPr>
              <a:pPr algn="ctr">
                <a:defRPr/>
              </a:pPr>
              <a:t>‹#›</a:t>
            </a:fld>
            <a:endParaRPr lang="en-US" sz="1200" dirty="0">
              <a:solidFill>
                <a:schemeClr val="accent6">
                  <a:lumMod val="10000"/>
                </a:scheme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advClick="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advClick="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advClick="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76200"/>
            <a:ext cx="7924800" cy="1143000"/>
          </a:xfrm>
          <a:prstGeom prst="rect">
            <a:avLst/>
          </a:prstGeom>
          <a:solidFill>
            <a:srgbClr val="3366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524000"/>
            <a:ext cx="8153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121" r:id="rId1"/>
    <p:sldLayoutId id="2147484103" r:id="rId2"/>
    <p:sldLayoutId id="2147484122" r:id="rId3"/>
    <p:sldLayoutId id="2147484123" r:id="rId4"/>
    <p:sldLayoutId id="2147484104" r:id="rId5"/>
    <p:sldLayoutId id="2147484124" r:id="rId6"/>
    <p:sldLayoutId id="2147484105" r:id="rId7"/>
    <p:sldLayoutId id="2147484106" r:id="rId8"/>
    <p:sldLayoutId id="2147484107" r:id="rId9"/>
    <p:sldLayoutId id="2147484108" r:id="rId10"/>
    <p:sldLayoutId id="2147484109" r:id="rId11"/>
    <p:sldLayoutId id="2147484125" r:id="rId12"/>
    <p:sldLayoutId id="2147484126" r:id="rId13"/>
    <p:sldLayoutId id="2147484127" r:id="rId14"/>
    <p:sldLayoutId id="2147484128" r:id="rId15"/>
  </p:sldLayoutIdLst>
  <p:transition advClick="0">
    <p:random/>
  </p:transition>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Garamond" pitchFamily="18" charset="0"/>
        </a:defRPr>
      </a:lvl2pPr>
      <a:lvl3pPr algn="ctr" rtl="0" eaLnBrk="0" fontAlgn="base" hangingPunct="0">
        <a:spcBef>
          <a:spcPct val="0"/>
        </a:spcBef>
        <a:spcAft>
          <a:spcPct val="0"/>
        </a:spcAft>
        <a:defRPr sz="4400" b="1">
          <a:solidFill>
            <a:schemeClr val="tx1"/>
          </a:solidFill>
          <a:latin typeface="Garamond" pitchFamily="18" charset="0"/>
        </a:defRPr>
      </a:lvl3pPr>
      <a:lvl4pPr algn="ctr" rtl="0" eaLnBrk="0" fontAlgn="base" hangingPunct="0">
        <a:spcBef>
          <a:spcPct val="0"/>
        </a:spcBef>
        <a:spcAft>
          <a:spcPct val="0"/>
        </a:spcAft>
        <a:defRPr sz="4400" b="1">
          <a:solidFill>
            <a:schemeClr val="tx1"/>
          </a:solidFill>
          <a:latin typeface="Garamond" pitchFamily="18" charset="0"/>
        </a:defRPr>
      </a:lvl4pPr>
      <a:lvl5pPr algn="ctr" rtl="0" eaLnBrk="0" fontAlgn="base" hangingPunct="0">
        <a:spcBef>
          <a:spcPct val="0"/>
        </a:spcBef>
        <a:spcAft>
          <a:spcPct val="0"/>
        </a:spcAft>
        <a:defRPr sz="4400" b="1">
          <a:solidFill>
            <a:schemeClr val="tx1"/>
          </a:solidFill>
          <a:latin typeface="Garamond" pitchFamily="18" charset="0"/>
        </a:defRPr>
      </a:lvl5pPr>
      <a:lvl6pPr marL="457200" algn="ctr" rtl="0" eaLnBrk="1" fontAlgn="base" hangingPunct="1">
        <a:spcBef>
          <a:spcPct val="0"/>
        </a:spcBef>
        <a:spcAft>
          <a:spcPct val="0"/>
        </a:spcAft>
        <a:defRPr sz="4400" b="1">
          <a:solidFill>
            <a:schemeClr val="tx1"/>
          </a:solidFill>
          <a:latin typeface="Garamond" pitchFamily="18" charset="0"/>
        </a:defRPr>
      </a:lvl6pPr>
      <a:lvl7pPr marL="914400" algn="ctr" rtl="0" eaLnBrk="1" fontAlgn="base" hangingPunct="1">
        <a:spcBef>
          <a:spcPct val="0"/>
        </a:spcBef>
        <a:spcAft>
          <a:spcPct val="0"/>
        </a:spcAft>
        <a:defRPr sz="4400" b="1">
          <a:solidFill>
            <a:schemeClr val="tx1"/>
          </a:solidFill>
          <a:latin typeface="Garamond" pitchFamily="18" charset="0"/>
        </a:defRPr>
      </a:lvl7pPr>
      <a:lvl8pPr marL="1371600" algn="ctr" rtl="0" eaLnBrk="1" fontAlgn="base" hangingPunct="1">
        <a:spcBef>
          <a:spcPct val="0"/>
        </a:spcBef>
        <a:spcAft>
          <a:spcPct val="0"/>
        </a:spcAft>
        <a:defRPr sz="4400" b="1">
          <a:solidFill>
            <a:schemeClr val="tx1"/>
          </a:solidFill>
          <a:latin typeface="Garamond" pitchFamily="18" charset="0"/>
        </a:defRPr>
      </a:lvl8pPr>
      <a:lvl9pPr marL="1828800" algn="ctr" rtl="0" eaLnBrk="1" fontAlgn="base" hangingPunct="1">
        <a:spcBef>
          <a:spcPct val="0"/>
        </a:spcBef>
        <a:spcAft>
          <a:spcPct val="0"/>
        </a:spcAft>
        <a:defRPr sz="4400" b="1">
          <a:solidFill>
            <a:schemeClr val="tx1"/>
          </a:solidFill>
          <a:latin typeface="Garamond" pitchFamily="18"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800" b="1">
          <a:solidFill>
            <a:schemeClr val="tx1"/>
          </a:solidFill>
          <a:latin typeface="+mn-lt"/>
        </a:defRPr>
      </a:lvl3pPr>
      <a:lvl4pPr marL="1600200" indent="-228600" algn="l" rtl="0" eaLnBrk="0" fontAlgn="base" hangingPunct="0">
        <a:spcBef>
          <a:spcPct val="20000"/>
        </a:spcBef>
        <a:spcAft>
          <a:spcPct val="0"/>
        </a:spcAft>
        <a:buChar char="–"/>
        <a:defRPr sz="2800" b="1">
          <a:solidFill>
            <a:schemeClr val="tx1"/>
          </a:solidFill>
          <a:latin typeface="+mn-lt"/>
        </a:defRPr>
      </a:lvl4pPr>
      <a:lvl5pPr marL="2057400" indent="-228600" algn="l" rtl="0" eaLnBrk="0" fontAlgn="base" hangingPunct="0">
        <a:spcBef>
          <a:spcPct val="20000"/>
        </a:spcBef>
        <a:spcAft>
          <a:spcPct val="0"/>
        </a:spcAft>
        <a:buChar char="»"/>
        <a:defRPr sz="2800" b="1">
          <a:solidFill>
            <a:schemeClr val="tx1"/>
          </a:solidFill>
          <a:latin typeface="+mn-lt"/>
        </a:defRPr>
      </a:lvl5pPr>
      <a:lvl6pPr marL="2514600" indent="-228600" algn="l" rtl="0" eaLnBrk="1" fontAlgn="base" hangingPunct="1">
        <a:spcBef>
          <a:spcPct val="20000"/>
        </a:spcBef>
        <a:spcAft>
          <a:spcPct val="0"/>
        </a:spcAft>
        <a:buChar char="»"/>
        <a:defRPr sz="2800" b="1">
          <a:solidFill>
            <a:schemeClr val="tx1"/>
          </a:solidFill>
          <a:latin typeface="+mn-lt"/>
        </a:defRPr>
      </a:lvl6pPr>
      <a:lvl7pPr marL="2971800" indent="-228600" algn="l" rtl="0" eaLnBrk="1" fontAlgn="base" hangingPunct="1">
        <a:spcBef>
          <a:spcPct val="20000"/>
        </a:spcBef>
        <a:spcAft>
          <a:spcPct val="0"/>
        </a:spcAft>
        <a:buChar char="»"/>
        <a:defRPr sz="2800" b="1">
          <a:solidFill>
            <a:schemeClr val="tx1"/>
          </a:solidFill>
          <a:latin typeface="+mn-lt"/>
        </a:defRPr>
      </a:lvl7pPr>
      <a:lvl8pPr marL="3429000" indent="-228600" algn="l" rtl="0" eaLnBrk="1" fontAlgn="base" hangingPunct="1">
        <a:spcBef>
          <a:spcPct val="20000"/>
        </a:spcBef>
        <a:spcAft>
          <a:spcPct val="0"/>
        </a:spcAft>
        <a:buChar char="»"/>
        <a:defRPr sz="2800" b="1">
          <a:solidFill>
            <a:schemeClr val="tx1"/>
          </a:solidFill>
          <a:latin typeface="+mn-lt"/>
        </a:defRPr>
      </a:lvl8pPr>
      <a:lvl9pPr marL="3886200" indent="-228600" algn="l" rtl="0" eaLnBrk="1" fontAlgn="base" hangingPunct="1">
        <a:spcBef>
          <a:spcPct val="20000"/>
        </a:spcBef>
        <a:spcAft>
          <a:spcPct val="0"/>
        </a:spcAft>
        <a:buChar char="»"/>
        <a:defRPr sz="28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5639E0A4-D65C-4593-B036-AA40F3A5AD5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Lst>
  <p:transition advClick="0">
    <p:random/>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a:defRPr lang="en-US" sz="1200" smtClean="0">
                <a:solidFill>
                  <a:schemeClr val="tx2"/>
                </a:solidFill>
                <a:latin typeface="+mn-lt"/>
                <a:ea typeface="+mn-lt"/>
                <a:cs typeface="+mn-lt"/>
              </a:defRPr>
            </a:lvl1pPr>
          </a:lstStyle>
          <a:p>
            <a:fld id="{7C6EA228-D165-43F6-AEDD-C7ECD820EF1B}" type="datetimeFigureOut">
              <a:rPr lang="en-US" smtClean="0"/>
              <a:pPr/>
              <a:t>9/22/2013</a:t>
            </a:fld>
            <a:endParaRPr lang="en-US"/>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a:defRPr lang="en-US" sz="1200" smtClean="0">
                <a:solidFill>
                  <a:schemeClr val="tx2"/>
                </a:solidFill>
                <a:latin typeface="+mn-lt"/>
                <a:ea typeface="+mn-lt"/>
                <a:cs typeface="+mn-lt"/>
              </a:defRPr>
            </a:lvl1pPr>
          </a:lstStyle>
          <a:p>
            <a:endParaRPr lang="en-US"/>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a:defRPr lang="en-US" sz="1200" smtClean="0">
                <a:solidFill>
                  <a:schemeClr val="tx2"/>
                </a:solidFill>
                <a:latin typeface="+mn-lt"/>
                <a:ea typeface="+mn-lt"/>
                <a:cs typeface="+mn-lt"/>
              </a:defRPr>
            </a:lvl1pPr>
          </a:lstStyle>
          <a:p>
            <a:fld id="{219BCC5B-3508-409B-9AE1-F964226EAB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 id="2147484156" r:id="rId12"/>
  </p:sldLayoutIdLst>
  <p:transition advClick="0">
    <p:random/>
  </p:transition>
  <p:hf sldNum="0" hdr="0" ftr="0" dt="0"/>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hyperlink" Target="http://stackoverflow.com/questions/1145726/what-is-nosql-how-does-it-work-and-what-benefits-does-it-provide" TargetMode="External"/><Relationship Id="rId2" Type="http://schemas.openxmlformats.org/officeDocument/2006/relationships/hyperlink" Target="http://newtech.about.com/od/databasemanagement/a/Nosql.htm" TargetMode="Externa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hyperlink" Target="http://en.wikipedia.org/wiki/SQL" TargetMode="External"/><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hyperlink" Target="http://en.wikipedia.org/wiki/DBMS" TargetMode="External"/><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8.xml"/><Relationship Id="rId4" Type="http://schemas.openxmlformats.org/officeDocument/2006/relationships/image" Target="../media/image20.jpe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3" Type="http://schemas.openxmlformats.org/officeDocument/2006/relationships/hyperlink" Target="http://dba.fyicenter.com/Interview-Questions/RDBMS-FUNDAMENTALS/RDBMS_FUNDAMENTALS_Lost_Update_Problem.html" TargetMode="External"/><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57200" y="962025"/>
            <a:ext cx="7791450" cy="20018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buNone/>
            </a:pPr>
            <a:r>
              <a:rPr lang="en-US" sz="3200" dirty="0" smtClean="0"/>
              <a:t>“Data, data </a:t>
            </a:r>
            <a:r>
              <a:rPr lang="en-US" sz="3200" dirty="0" smtClean="0"/>
              <a:t>everywhere</a:t>
            </a:r>
          </a:p>
          <a:p>
            <a:pPr>
              <a:buNone/>
            </a:pPr>
            <a:r>
              <a:rPr lang="en-US" sz="3200" dirty="0"/>
              <a:t> </a:t>
            </a:r>
            <a:r>
              <a:rPr lang="en-US" sz="3200" dirty="0" smtClean="0"/>
              <a:t>  </a:t>
            </a:r>
            <a:r>
              <a:rPr lang="en-US" sz="3200" dirty="0" smtClean="0"/>
              <a:t>but </a:t>
            </a:r>
            <a:r>
              <a:rPr lang="en-US" sz="3200" dirty="0" smtClean="0"/>
              <a:t>not a thought to think.”</a:t>
            </a:r>
          </a:p>
          <a:p>
            <a:pPr algn="r">
              <a:buFontTx/>
              <a:buChar char="-"/>
            </a:pPr>
            <a:r>
              <a:rPr lang="en-US" sz="3200" b="1" dirty="0" smtClean="0"/>
              <a:t>Theodore </a:t>
            </a:r>
            <a:r>
              <a:rPr lang="en-US" sz="3200" b="1" dirty="0" err="1" smtClean="0"/>
              <a:t>Roszak</a:t>
            </a:r>
            <a:endParaRPr lang="en-US" sz="3200" b="1" dirty="0" smtClean="0"/>
          </a:p>
        </p:txBody>
      </p:sp>
      <p:pic>
        <p:nvPicPr>
          <p:cNvPr id="1028" name="Picture 4" descr="C:\Users\mbovee\AppData\Local\Microsoft\Windows\Temporary Internet Files\Content.IE5\O6BK9H9J\MP90026292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54000"/>
            <a:ext cx="3657600" cy="2456688"/>
          </a:xfrm>
          <a:prstGeom prst="ellipse">
            <a:avLst/>
          </a:prstGeom>
          <a:ln>
            <a:noFill/>
          </a:ln>
          <a:effectLst>
            <a:softEdge rad="317500"/>
          </a:effectLst>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a:bodyPr>
          <a:lstStyle/>
          <a:p>
            <a:pPr eaLnBrk="1" hangingPunct="1">
              <a:defRPr/>
            </a:pPr>
            <a:endParaRPr lang="en-US" sz="4000" dirty="0"/>
          </a:p>
        </p:txBody>
      </p:sp>
      <p:sp>
        <p:nvSpPr>
          <p:cNvPr id="14338" name="Content Placeholder 1"/>
          <p:cNvSpPr>
            <a:spLocks noGrp="1"/>
          </p:cNvSpPr>
          <p:nvPr>
            <p:ph idx="1"/>
          </p:nvPr>
        </p:nvSpPr>
        <p:spPr>
          <a:xfrm>
            <a:off x="3531476" y="3294978"/>
            <a:ext cx="5279148" cy="2220309"/>
          </a:xfrm>
          <a:prstGeom prst="cloudCallout">
            <a:avLst>
              <a:gd name="adj1" fmla="val -71004"/>
              <a:gd name="adj2" fmla="val 22738"/>
            </a:avLst>
          </a:prstGeom>
        </p:spPr>
        <p:style>
          <a:lnRef idx="1">
            <a:schemeClr val="dk1"/>
          </a:lnRef>
          <a:fillRef idx="2">
            <a:schemeClr val="dk1"/>
          </a:fillRef>
          <a:effectRef idx="1">
            <a:schemeClr val="dk1"/>
          </a:effectRef>
          <a:fontRef idx="minor">
            <a:schemeClr val="dk1"/>
          </a:fontRef>
        </p:style>
        <p:txBody>
          <a:bodyPr>
            <a:normAutofit fontScale="70000" lnSpcReduction="20000"/>
          </a:bodyPr>
          <a:lstStyle/>
          <a:p>
            <a:pPr algn="r">
              <a:buNone/>
            </a:pPr>
            <a:r>
              <a:rPr lang="en-US" sz="3600" i="1" dirty="0" smtClean="0"/>
              <a:t>If that’s so, then why is it that “Research is easy; and, getting data is difficult</a:t>
            </a:r>
            <a:r>
              <a:rPr lang="en-US" sz="3600" i="1" dirty="0" smtClean="0"/>
              <a:t>”? Just </a:t>
            </a:r>
            <a:r>
              <a:rPr lang="en-US" sz="3600" i="1" dirty="0" err="1" smtClean="0"/>
              <a:t>sayin</a:t>
            </a:r>
            <a:r>
              <a:rPr lang="en-US" sz="3600" i="1" dirty="0" smtClean="0"/>
              <a:t>’…</a:t>
            </a:r>
            <a:endParaRPr lang="en-US" sz="3600" i="1" dirty="0" smtClean="0"/>
          </a:p>
          <a:p>
            <a:pPr algn="r" eaLnBrk="1" hangingPunct="1"/>
            <a:endParaRPr lang="en-US" sz="3600" i="1" dirty="0" smtClean="0">
              <a:solidFill>
                <a:srgbClr val="060D07"/>
              </a:solidFill>
            </a:endParaRPr>
          </a:p>
        </p:txBody>
      </p:sp>
    </p:spTree>
  </p:cSld>
  <p:clrMapOvr>
    <a:masterClrMapping/>
  </p:clrMapOvr>
  <p:transition advClick="0">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9027"/>
            <a:ext cx="8229600" cy="1143000"/>
          </a:xfrm>
        </p:spPr>
        <p:style>
          <a:lnRef idx="1">
            <a:schemeClr val="accent4"/>
          </a:lnRef>
          <a:fillRef idx="2">
            <a:schemeClr val="accent4"/>
          </a:fillRef>
          <a:effectRef idx="1">
            <a:schemeClr val="accent4"/>
          </a:effectRef>
          <a:fontRef idx="minor">
            <a:schemeClr val="dk1"/>
          </a:fontRef>
        </p:style>
        <p:txBody>
          <a:bodyPr anchor="b" anchorCtr="0">
            <a:noAutofit/>
            <a:scene3d>
              <a:camera prst="orthographicFront"/>
              <a:lightRig rig="soft" dir="t">
                <a:rot lat="0" lon="0" rev="2100000"/>
              </a:lightRig>
            </a:scene3d>
            <a:sp3d prstMaterial="matte">
              <a:bevelT w="38100" h="38100"/>
            </a:sp3d>
          </a:bodyPr>
          <a:lstStyle/>
          <a:p>
            <a:pPr algn="l">
              <a:defRPr/>
            </a:pPr>
            <a:r>
              <a:rPr lang="en-US" sz="4400" dirty="0">
                <a:solidFill>
                  <a:schemeClr val="dk1"/>
                </a:solidFill>
                <a:latin typeface="+mn-lt"/>
                <a:ea typeface="+mn-ea"/>
                <a:cs typeface="+mn-cs"/>
              </a:rPr>
              <a:t>What’s Happening at the Arrows?</a:t>
            </a:r>
          </a:p>
        </p:txBody>
      </p:sp>
      <p:sp>
        <p:nvSpPr>
          <p:cNvPr id="3" name="Content Placeholder 2"/>
          <p:cNvSpPr>
            <a:spLocks noGrp="1"/>
          </p:cNvSpPr>
          <p:nvPr>
            <p:ph idx="1"/>
          </p:nvPr>
        </p:nvSpPr>
        <p:spPr>
          <a:xfrm>
            <a:off x="457200" y="3121572"/>
            <a:ext cx="8229600" cy="3263462"/>
          </a:xfrm>
        </p:spPr>
        <p:txBody>
          <a:bodyPr>
            <a:normAutofit fontScale="85000" lnSpcReduction="10000"/>
          </a:bodyPr>
          <a:lstStyle/>
          <a:p>
            <a:pPr>
              <a:buNone/>
            </a:pPr>
            <a:r>
              <a:rPr lang="en-US" sz="4200" dirty="0" smtClean="0"/>
              <a:t>Even “simple” data are highly structured</a:t>
            </a:r>
          </a:p>
          <a:p>
            <a:r>
              <a:rPr lang="en-US" sz="3800" dirty="0" smtClean="0"/>
              <a:t>Even juxtaposed context adds “Structure”</a:t>
            </a:r>
          </a:p>
          <a:p>
            <a:r>
              <a:rPr lang="en-US" sz="3800" dirty="0" smtClean="0"/>
              <a:t>Added layers of structure are abstraction</a:t>
            </a:r>
          </a:p>
          <a:p>
            <a:r>
              <a:rPr lang="en-US" sz="3800" dirty="0" smtClean="0"/>
              <a:t>Abstraction ignores/adds details</a:t>
            </a:r>
          </a:p>
          <a:p>
            <a:r>
              <a:rPr lang="en-US" sz="3800" dirty="0" smtClean="0"/>
              <a:t>With added structure meaning is gained/lost</a:t>
            </a:r>
          </a:p>
          <a:p>
            <a:r>
              <a:rPr lang="en-US" sz="3800" dirty="0" smtClean="0"/>
              <a:t>Sometimes it’s unfounded or false meaning</a:t>
            </a:r>
          </a:p>
        </p:txBody>
      </p:sp>
      <p:sp>
        <p:nvSpPr>
          <p:cNvPr id="4" name="TextBox 3"/>
          <p:cNvSpPr txBox="1"/>
          <p:nvPr/>
        </p:nvSpPr>
        <p:spPr>
          <a:xfrm>
            <a:off x="457200" y="346841"/>
            <a:ext cx="8229600" cy="113877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200" i="1" dirty="0" smtClean="0"/>
              <a:t>A diagrammatic representation…</a:t>
            </a:r>
          </a:p>
          <a:p>
            <a:pPr algn="ctr"/>
            <a:r>
              <a:rPr lang="en-US" sz="3600" b="1" dirty="0" smtClean="0"/>
              <a:t>detail </a:t>
            </a:r>
            <a:r>
              <a:rPr lang="en-US" sz="3600" b="1" dirty="0" smtClean="0">
                <a:sym typeface="Wingdings" pitchFamily="2" charset="2"/>
              </a:rPr>
              <a:t> data  info  knowledge</a:t>
            </a:r>
          </a:p>
        </p:txBody>
      </p:sp>
    </p:spTree>
  </p:cSld>
  <p:clrMapOvr>
    <a:masterClrMapping/>
  </p:clrMapOvr>
  <p:transition advClick="0">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chor="b" anchorCtr="0">
            <a:noAutofit/>
            <a:scene3d>
              <a:camera prst="orthographicFront"/>
              <a:lightRig rig="soft" dir="t">
                <a:rot lat="0" lon="0" rev="2100000"/>
              </a:lightRig>
            </a:scene3d>
            <a:sp3d prstMaterial="matte">
              <a:bevelT w="38100" h="38100"/>
            </a:sp3d>
          </a:bodyPr>
          <a:lstStyle/>
          <a:p>
            <a:pPr algn="l">
              <a:defRPr/>
            </a:pPr>
            <a:r>
              <a:rPr lang="en-US" dirty="0">
                <a:solidFill>
                  <a:schemeClr val="dk1"/>
                </a:solidFill>
                <a:latin typeface="+mn-lt"/>
                <a:ea typeface="+mn-ea"/>
                <a:cs typeface="+mn-cs"/>
              </a:rPr>
              <a:t>The Map is Not The Territory</a:t>
            </a:r>
          </a:p>
        </p:txBody>
      </p:sp>
      <p:sp>
        <p:nvSpPr>
          <p:cNvPr id="3" name="Content Placeholder 2"/>
          <p:cNvSpPr>
            <a:spLocks noGrp="1"/>
          </p:cNvSpPr>
          <p:nvPr>
            <p:ph idx="1"/>
          </p:nvPr>
        </p:nvSpPr>
        <p:spPr/>
        <p:txBody>
          <a:bodyPr>
            <a:noAutofit/>
          </a:bodyPr>
          <a:lstStyle/>
          <a:p>
            <a:r>
              <a:rPr lang="en-US" sz="3200" dirty="0" smtClean="0"/>
              <a:t>What we choose to look at, and how we define it, defines that “slice” of the world</a:t>
            </a:r>
          </a:p>
          <a:p>
            <a:r>
              <a:rPr lang="en-US" sz="3200" dirty="0" smtClean="0"/>
              <a:t>After a while, people just assume that the representation is the real thing</a:t>
            </a:r>
          </a:p>
          <a:p>
            <a:r>
              <a:rPr lang="en-US" sz="3200" dirty="0" smtClean="0"/>
              <a:t>Data Problems?</a:t>
            </a:r>
          </a:p>
          <a:p>
            <a:pPr lvl="1"/>
            <a:r>
              <a:rPr lang="en-US" sz="2400" dirty="0" smtClean="0"/>
              <a:t>Same names; Different things</a:t>
            </a:r>
          </a:p>
          <a:p>
            <a:pPr lvl="1"/>
            <a:r>
              <a:rPr lang="en-US" sz="2400" dirty="0" smtClean="0"/>
              <a:t>Different names; Same things</a:t>
            </a:r>
          </a:p>
          <a:p>
            <a:pPr lvl="1"/>
            <a:r>
              <a:rPr lang="en-US" sz="2400" dirty="0" smtClean="0"/>
              <a:t>Critical details missing (for a variety of reasons)</a:t>
            </a:r>
          </a:p>
          <a:p>
            <a:pPr lvl="1"/>
            <a:r>
              <a:rPr lang="en-US" sz="2400" dirty="0" smtClean="0"/>
              <a:t>Details there, but between data sets they don’t match up</a:t>
            </a:r>
          </a:p>
          <a:p>
            <a:pPr lvl="1"/>
            <a:r>
              <a:rPr lang="en-US" sz="2400" dirty="0" smtClean="0"/>
              <a:t>Some data recorded, some left out; which is right?</a:t>
            </a:r>
          </a:p>
          <a:p>
            <a:pPr lvl="1"/>
            <a:r>
              <a:rPr lang="en-US" sz="2400" dirty="0" smtClean="0"/>
              <a:t>Etc.</a:t>
            </a:r>
          </a:p>
        </p:txBody>
      </p:sp>
    </p:spTree>
  </p:cSld>
  <p:clrMapOvr>
    <a:masterClrMapping/>
  </p:clrMapOvr>
  <p:transition advClick="0">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6037" y="204950"/>
            <a:ext cx="8071933" cy="1417018"/>
          </a:xfrm>
        </p:spPr>
        <p:style>
          <a:lnRef idx="1">
            <a:schemeClr val="accent4"/>
          </a:lnRef>
          <a:fillRef idx="2">
            <a:schemeClr val="accent4"/>
          </a:fillRef>
          <a:effectRef idx="1">
            <a:schemeClr val="accent4"/>
          </a:effectRef>
          <a:fontRef idx="minor">
            <a:schemeClr val="dk1"/>
          </a:fontRef>
        </p:style>
        <p:txBody>
          <a:bodyPr>
            <a:noAutofit/>
          </a:bodyPr>
          <a:lstStyle/>
          <a:p>
            <a:pPr algn="l" eaLnBrk="1" hangingPunct="1">
              <a:defRPr/>
            </a:pPr>
            <a:r>
              <a:rPr lang="en-US" dirty="0" smtClean="0"/>
              <a:t>The Purpose of a Database?</a:t>
            </a:r>
            <a:endParaRPr lang="en-US" dirty="0"/>
          </a:p>
        </p:txBody>
      </p:sp>
      <p:sp>
        <p:nvSpPr>
          <p:cNvPr id="14338" name="Content Placeholder 1"/>
          <p:cNvSpPr>
            <a:spLocks noGrp="1"/>
          </p:cNvSpPr>
          <p:nvPr>
            <p:ph idx="1"/>
          </p:nvPr>
        </p:nvSpPr>
        <p:spPr>
          <a:xfrm>
            <a:off x="457200" y="1619250"/>
            <a:ext cx="8434552" cy="4400550"/>
          </a:xfrm>
        </p:spPr>
        <p:txBody>
          <a:bodyPr>
            <a:normAutofit fontScale="85000" lnSpcReduction="10000"/>
          </a:bodyPr>
          <a:lstStyle/>
          <a:p>
            <a:pPr eaLnBrk="1" hangingPunct="1">
              <a:buNone/>
            </a:pPr>
            <a:r>
              <a:rPr lang="en-US" sz="3500" b="1" dirty="0" smtClean="0">
                <a:solidFill>
                  <a:srgbClr val="060D07"/>
                </a:solidFill>
              </a:rPr>
              <a:t>To track details of interest about things of interest</a:t>
            </a:r>
            <a:endParaRPr lang="en-US" sz="3500" b="1" i="1" dirty="0" smtClean="0">
              <a:solidFill>
                <a:srgbClr val="060D07"/>
              </a:solidFill>
            </a:endParaRPr>
          </a:p>
          <a:p>
            <a:pPr eaLnBrk="1" hangingPunct="1"/>
            <a:endParaRPr lang="en-US" sz="1300" dirty="0" smtClean="0">
              <a:solidFill>
                <a:srgbClr val="060D07"/>
              </a:solidFill>
            </a:endParaRPr>
          </a:p>
          <a:p>
            <a:pPr lvl="1"/>
            <a:r>
              <a:rPr lang="en-US" sz="3300" b="1" dirty="0" smtClean="0">
                <a:solidFill>
                  <a:srgbClr val="060D07"/>
                </a:solidFill>
              </a:rPr>
              <a:t>People</a:t>
            </a:r>
            <a:r>
              <a:rPr lang="en-US" sz="3300" dirty="0" smtClean="0">
                <a:solidFill>
                  <a:srgbClr val="060D07"/>
                </a:solidFill>
              </a:rPr>
              <a:t> (customers, employees, </a:t>
            </a:r>
            <a:r>
              <a:rPr lang="en-US" sz="3300" dirty="0" err="1" smtClean="0">
                <a:solidFill>
                  <a:srgbClr val="060D07"/>
                </a:solidFill>
              </a:rPr>
              <a:t>perps</a:t>
            </a:r>
            <a:r>
              <a:rPr lang="en-US" sz="3300" dirty="0" smtClean="0">
                <a:solidFill>
                  <a:srgbClr val="060D07"/>
                </a:solidFill>
              </a:rPr>
              <a:t>, victims, etc.)</a:t>
            </a:r>
          </a:p>
          <a:p>
            <a:pPr lvl="1"/>
            <a:r>
              <a:rPr lang="en-US" sz="3300" b="1" dirty="0" smtClean="0">
                <a:solidFill>
                  <a:srgbClr val="060D07"/>
                </a:solidFill>
              </a:rPr>
              <a:t>Events</a:t>
            </a:r>
            <a:r>
              <a:rPr lang="en-US" sz="3300" dirty="0" smtClean="0">
                <a:solidFill>
                  <a:srgbClr val="060D07"/>
                </a:solidFill>
              </a:rPr>
              <a:t> (orders, transactions, crimes, etc.)</a:t>
            </a:r>
          </a:p>
          <a:p>
            <a:pPr lvl="1"/>
            <a:r>
              <a:rPr lang="en-US" sz="3300" b="1" dirty="0" smtClean="0">
                <a:solidFill>
                  <a:srgbClr val="060D07"/>
                </a:solidFill>
              </a:rPr>
              <a:t>Things</a:t>
            </a:r>
            <a:r>
              <a:rPr lang="en-US" sz="3300" dirty="0" smtClean="0">
                <a:solidFill>
                  <a:srgbClr val="060D07"/>
                </a:solidFill>
              </a:rPr>
              <a:t> (inputs, goods, equipment, weapons, etc.)</a:t>
            </a:r>
          </a:p>
          <a:p>
            <a:pPr lvl="1"/>
            <a:endParaRPr lang="en-US" sz="1900" dirty="0" smtClean="0">
              <a:solidFill>
                <a:srgbClr val="060D07"/>
              </a:solidFill>
            </a:endParaRPr>
          </a:p>
          <a:p>
            <a:pPr eaLnBrk="1" hangingPunct="1"/>
            <a:r>
              <a:rPr lang="en-US" sz="3600" dirty="0" smtClean="0">
                <a:solidFill>
                  <a:srgbClr val="060D07"/>
                </a:solidFill>
              </a:rPr>
              <a:t>In combination </a:t>
            </a:r>
            <a:r>
              <a:rPr lang="en-US" sz="3600" b="1" i="1" dirty="0" smtClean="0">
                <a:solidFill>
                  <a:srgbClr val="060D07"/>
                </a:solidFill>
              </a:rPr>
              <a:t>w/database applications </a:t>
            </a:r>
            <a:r>
              <a:rPr lang="en-US" sz="3600" dirty="0" smtClean="0">
                <a:solidFill>
                  <a:srgbClr val="060D07"/>
                </a:solidFill>
              </a:rPr>
              <a:t>and </a:t>
            </a:r>
            <a:r>
              <a:rPr lang="en-US" sz="3600" b="1" i="1" dirty="0" smtClean="0">
                <a:solidFill>
                  <a:srgbClr val="060D07"/>
                </a:solidFill>
              </a:rPr>
              <a:t>database management systems </a:t>
            </a:r>
            <a:r>
              <a:rPr lang="en-US" sz="3600" dirty="0" smtClean="0">
                <a:solidFill>
                  <a:srgbClr val="060D07"/>
                </a:solidFill>
              </a:rPr>
              <a:t>(DBMS), they enable analysis of these details for business decision-making &amp; problem-solving</a:t>
            </a:r>
          </a:p>
          <a:p>
            <a:pPr eaLnBrk="1" hangingPunct="1"/>
            <a:endParaRPr lang="en-US" sz="3600" dirty="0" smtClean="0">
              <a:solidFill>
                <a:srgbClr val="060D07"/>
              </a:solidFill>
            </a:endParaRPr>
          </a:p>
        </p:txBody>
      </p:sp>
      <p:sp>
        <p:nvSpPr>
          <p:cNvPr id="4" name="TextBox 3"/>
          <p:cNvSpPr txBox="1"/>
          <p:nvPr/>
        </p:nvSpPr>
        <p:spPr>
          <a:xfrm>
            <a:off x="457200" y="5511968"/>
            <a:ext cx="8150771"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000" b="1" i="1" dirty="0" smtClean="0"/>
              <a:t>Of interest to whom, specifically? The</a:t>
            </a:r>
            <a:r>
              <a:rPr lang="en-US" sz="3000" i="1" dirty="0" smtClean="0"/>
              <a:t> </a:t>
            </a:r>
            <a:r>
              <a:rPr lang="en-US" sz="3000" b="1" i="1" dirty="0" smtClean="0"/>
              <a:t>Map is not only not the Territory – it may not be your map!</a:t>
            </a:r>
            <a:endParaRPr lang="en-US" sz="3000" b="1" i="1" dirty="0"/>
          </a:p>
        </p:txBody>
      </p:sp>
    </p:spTree>
  </p:cSld>
  <p:clrMapOvr>
    <a:masterClrMapping/>
  </p:clrMapOvr>
  <p:transition advClick="0">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387690" y="1524000"/>
            <a:ext cx="7331290" cy="4437000"/>
          </a:xfrm>
          <a:prstGeom prst="rect">
            <a:avLst/>
          </a:prstGeom>
          <a:noFill/>
          <a:ln w="9525">
            <a:noFill/>
            <a:miter lim="800000"/>
            <a:headEnd/>
            <a:tailEnd/>
          </a:ln>
        </p:spPr>
      </p:pic>
      <p:sp>
        <p:nvSpPr>
          <p:cNvPr id="9" name="Rectangle 8"/>
          <p:cNvSpPr/>
          <p:nvPr/>
        </p:nvSpPr>
        <p:spPr>
          <a:xfrm>
            <a:off x="1616290" y="2133600"/>
            <a:ext cx="2057400" cy="2057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600" b="1" dirty="0" smtClean="0">
                <a:solidFill>
                  <a:srgbClr val="C00000"/>
                </a:solidFill>
              </a:rPr>
              <a:t>???</a:t>
            </a:r>
            <a:endParaRPr lang="en-US" sz="3600" b="1" dirty="0">
              <a:solidFill>
                <a:srgbClr val="C00000"/>
              </a:solidFill>
            </a:endParaRPr>
          </a:p>
        </p:txBody>
      </p:sp>
      <p:sp>
        <p:nvSpPr>
          <p:cNvPr id="10" name="Rectangle 9"/>
          <p:cNvSpPr/>
          <p:nvPr/>
        </p:nvSpPr>
        <p:spPr>
          <a:xfrm>
            <a:off x="549490" y="1447800"/>
            <a:ext cx="8305800" cy="60960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solidFill>
                  <a:srgbClr val="0070C0"/>
                </a:solidFill>
              </a:rPr>
              <a:t>? ? ?</a:t>
            </a:r>
          </a:p>
        </p:txBody>
      </p:sp>
      <p:sp>
        <p:nvSpPr>
          <p:cNvPr id="16386" name="Content Placeholder 1"/>
          <p:cNvSpPr>
            <a:spLocks noGrp="1"/>
          </p:cNvSpPr>
          <p:nvPr>
            <p:ph idx="1"/>
          </p:nvPr>
        </p:nvSpPr>
        <p:spPr>
          <a:xfrm>
            <a:off x="457200" y="4343400"/>
            <a:ext cx="8261780" cy="2038350"/>
          </a:xfrm>
        </p:spPr>
        <p:style>
          <a:lnRef idx="1">
            <a:schemeClr val="accent6"/>
          </a:lnRef>
          <a:fillRef idx="2">
            <a:schemeClr val="accent6"/>
          </a:fillRef>
          <a:effectRef idx="1">
            <a:schemeClr val="accent6"/>
          </a:effectRef>
          <a:fontRef idx="minor">
            <a:schemeClr val="dk1"/>
          </a:fontRef>
        </p:style>
        <p:txBody>
          <a:bodyPr>
            <a:noAutofit/>
            <a:scene3d>
              <a:camera prst="orthographicFront"/>
              <a:lightRig rig="threePt" dir="t"/>
            </a:scene3d>
            <a:sp3d extrusionH="57150">
              <a:bevelT w="82550" h="38100" prst="coolSlant"/>
            </a:sp3d>
          </a:bodyPr>
          <a:lstStyle/>
          <a:p>
            <a:pPr marL="273050" indent="-273050" eaLnBrk="1" hangingPunct="1">
              <a:spcAft>
                <a:spcPts val="600"/>
              </a:spcAft>
            </a:pPr>
            <a:r>
              <a:rPr lang="en-US" b="1" dirty="0" smtClean="0">
                <a:solidFill>
                  <a:srgbClr val="0070C0"/>
                </a:solidFill>
                <a:effectLst>
                  <a:outerShdw blurRad="38100" dist="38100" dir="2700000" algn="tl">
                    <a:srgbClr val="000000">
                      <a:alpha val="43137"/>
                    </a:srgbClr>
                  </a:outerShdw>
                </a:effectLst>
              </a:rPr>
              <a:t>Is this file of Sales? Customers? Products? Regions?</a:t>
            </a:r>
          </a:p>
          <a:p>
            <a:pPr marL="273050" indent="-273050" eaLnBrk="1" hangingPunct="1">
              <a:spcAft>
                <a:spcPts val="600"/>
              </a:spcAft>
            </a:pPr>
            <a:r>
              <a:rPr lang="en-US" b="1" dirty="0" smtClean="0">
                <a:solidFill>
                  <a:srgbClr val="C00000"/>
                </a:solidFill>
                <a:effectLst>
                  <a:outerShdw blurRad="38100" dist="38100" dir="2700000" algn="tl">
                    <a:srgbClr val="000000">
                      <a:alpha val="43137"/>
                    </a:srgbClr>
                  </a:outerShdw>
                </a:effectLst>
              </a:rPr>
              <a:t>Massive data duplication </a:t>
            </a:r>
            <a:r>
              <a:rPr lang="en-US" dirty="0" smtClean="0">
                <a:solidFill>
                  <a:srgbClr val="060D07"/>
                </a:solidFill>
              </a:rPr>
              <a:t>even in this simple table</a:t>
            </a:r>
          </a:p>
          <a:p>
            <a:pPr marL="273050" indent="-273050" eaLnBrk="1" hangingPunct="1">
              <a:spcAft>
                <a:spcPts val="600"/>
              </a:spcAft>
            </a:pPr>
            <a:r>
              <a:rPr lang="en-US" dirty="0" smtClean="0">
                <a:solidFill>
                  <a:srgbClr val="060D07"/>
                </a:solidFill>
              </a:rPr>
              <a:t>What if the Regions or Products are renamed?</a:t>
            </a:r>
          </a:p>
          <a:p>
            <a:pPr marL="273050" indent="-273050" eaLnBrk="1" hangingPunct="1">
              <a:spcAft>
                <a:spcPts val="600"/>
              </a:spcAft>
            </a:pPr>
            <a:r>
              <a:rPr lang="en-US" b="1" dirty="0" smtClean="0">
                <a:solidFill>
                  <a:srgbClr val="060D07"/>
                </a:solidFill>
              </a:rPr>
              <a:t>Now, multiply the problems a thousand-fold</a:t>
            </a:r>
          </a:p>
        </p:txBody>
      </p:sp>
      <p:sp>
        <p:nvSpPr>
          <p:cNvPr id="6" name="Title 2"/>
          <p:cNvSpPr>
            <a:spLocks noGrp="1"/>
          </p:cNvSpPr>
          <p:nvPr>
            <p:ph type="title"/>
          </p:nvPr>
        </p:nvSpPr>
        <p:spPr>
          <a:xfrm>
            <a:off x="457200" y="304800"/>
            <a:ext cx="8229600" cy="1143000"/>
          </a:xfrm>
        </p:spPr>
        <p:txBody>
          <a:bodyPr>
            <a:normAutofit/>
          </a:bodyPr>
          <a:lstStyle/>
          <a:p>
            <a:pPr>
              <a:defRPr/>
            </a:pPr>
            <a:r>
              <a:rPr lang="en-US" dirty="0"/>
              <a:t>Why N</a:t>
            </a:r>
            <a:r>
              <a:rPr lang="en-US" dirty="0" smtClean="0"/>
              <a:t>ot Spreadsheets?</a:t>
            </a:r>
            <a:endParaRPr lang="en-US" dirty="0"/>
          </a:p>
        </p:txBody>
      </p:sp>
    </p:spTree>
  </p:cSld>
  <p:clrMapOvr>
    <a:masterClrMapping/>
  </p:clrMapOvr>
  <p:transition advClick="0">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dirty="0"/>
              <a:t>Why N</a:t>
            </a:r>
            <a:r>
              <a:rPr lang="en-US" dirty="0" smtClean="0"/>
              <a:t>ot Spreadsheets?</a:t>
            </a:r>
            <a:endParaRPr lang="en-US" dirty="0"/>
          </a:p>
        </p:txBody>
      </p:sp>
      <p:sp>
        <p:nvSpPr>
          <p:cNvPr id="16386" name="Content Placeholder 1"/>
          <p:cNvSpPr>
            <a:spLocks noGrp="1"/>
          </p:cNvSpPr>
          <p:nvPr>
            <p:ph idx="1"/>
          </p:nvPr>
        </p:nvSpPr>
        <p:spPr>
          <a:xfrm>
            <a:off x="457200" y="1600200"/>
            <a:ext cx="8077200" cy="4525963"/>
          </a:xfrm>
        </p:spPr>
        <p:txBody>
          <a:bodyPr>
            <a:noAutofit/>
          </a:bodyPr>
          <a:lstStyle/>
          <a:p>
            <a:pPr eaLnBrk="1" hangingPunct="1"/>
            <a:r>
              <a:rPr lang="en-US" sz="3600" dirty="0" smtClean="0">
                <a:solidFill>
                  <a:srgbClr val="060D07"/>
                </a:solidFill>
              </a:rPr>
              <a:t>Spreadsheet tables are 2-dimensional</a:t>
            </a:r>
          </a:p>
          <a:p>
            <a:pPr eaLnBrk="1" hangingPunct="1"/>
            <a:r>
              <a:rPr lang="en-US" sz="3600" dirty="0" smtClean="0">
                <a:solidFill>
                  <a:srgbClr val="060D07"/>
                </a:solidFill>
              </a:rPr>
              <a:t>Tracking details about even </a:t>
            </a:r>
            <a:r>
              <a:rPr lang="en-US" sz="3600" i="1" u="sng" dirty="0" smtClean="0">
                <a:solidFill>
                  <a:srgbClr val="060D07"/>
                </a:solidFill>
              </a:rPr>
              <a:t>one</a:t>
            </a:r>
            <a:r>
              <a:rPr lang="en-US" sz="3600" dirty="0" smtClean="0">
                <a:solidFill>
                  <a:srgbClr val="060D07"/>
                </a:solidFill>
              </a:rPr>
              <a:t> thing in a table invites duplication of data</a:t>
            </a:r>
          </a:p>
          <a:p>
            <a:pPr eaLnBrk="1" hangingPunct="1"/>
            <a:r>
              <a:rPr lang="en-US" sz="3600" dirty="0" smtClean="0">
                <a:solidFill>
                  <a:srgbClr val="060D07"/>
                </a:solidFill>
              </a:rPr>
              <a:t>Data duplication invites problems</a:t>
            </a:r>
          </a:p>
          <a:p>
            <a:pPr lvl="1"/>
            <a:r>
              <a:rPr lang="en-US" sz="2800" dirty="0" smtClean="0">
                <a:solidFill>
                  <a:srgbClr val="060D07"/>
                </a:solidFill>
              </a:rPr>
              <a:t>Wasted space</a:t>
            </a:r>
          </a:p>
          <a:p>
            <a:pPr lvl="1"/>
            <a:r>
              <a:rPr lang="en-US" sz="2800" dirty="0" smtClean="0">
                <a:solidFill>
                  <a:srgbClr val="060D07"/>
                </a:solidFill>
              </a:rPr>
              <a:t>Difficulties w/lookups</a:t>
            </a:r>
          </a:p>
          <a:p>
            <a:pPr lvl="1"/>
            <a:r>
              <a:rPr lang="en-US" sz="2800" dirty="0" smtClean="0">
                <a:solidFill>
                  <a:srgbClr val="060D07"/>
                </a:solidFill>
              </a:rPr>
              <a:t>More chance of entry/edit errors</a:t>
            </a:r>
          </a:p>
          <a:p>
            <a:pPr lvl="1"/>
            <a:r>
              <a:rPr lang="en-US" sz="2800" dirty="0" smtClean="0">
                <a:solidFill>
                  <a:srgbClr val="060D07"/>
                </a:solidFill>
              </a:rPr>
              <a:t>Problems w/edits (data integrity) </a:t>
            </a:r>
          </a:p>
        </p:txBody>
      </p:sp>
    </p:spTree>
  </p:cSld>
  <p:clrMapOvr>
    <a:masterClrMapping/>
  </p:clrMapOvr>
  <p:transition advClick="0">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General Rule</a:t>
            </a:r>
            <a:endParaRPr lang="en-US" dirty="0"/>
          </a:p>
        </p:txBody>
      </p:sp>
      <p:sp>
        <p:nvSpPr>
          <p:cNvPr id="16386" name="Content Placeholder 1"/>
          <p:cNvSpPr>
            <a:spLocks noGrp="1"/>
          </p:cNvSpPr>
          <p:nvPr>
            <p:ph idx="1"/>
          </p:nvPr>
        </p:nvSpPr>
        <p:spPr/>
        <p:txBody>
          <a:bodyPr>
            <a:normAutofit/>
          </a:bodyPr>
          <a:lstStyle/>
          <a:p>
            <a:pPr eaLnBrk="1" hangingPunct="1"/>
            <a:r>
              <a:rPr lang="en-US" b="1" u="sng" dirty="0" smtClean="0">
                <a:solidFill>
                  <a:srgbClr val="0036A2"/>
                </a:solidFill>
              </a:rPr>
              <a:t>Single theme </a:t>
            </a:r>
            <a:r>
              <a:rPr lang="en-US" sz="2400" b="1" dirty="0" smtClean="0">
                <a:solidFill>
                  <a:srgbClr val="060D07"/>
                </a:solidFill>
              </a:rPr>
              <a:t>data lists can be stored in a </a:t>
            </a:r>
            <a:r>
              <a:rPr lang="en-US" b="1" u="sng" dirty="0" smtClean="0">
                <a:solidFill>
                  <a:srgbClr val="0036A2"/>
                </a:solidFill>
              </a:rPr>
              <a:t>spreadsheet</a:t>
            </a:r>
            <a:r>
              <a:rPr lang="en-US" sz="2400" b="1" dirty="0" smtClean="0">
                <a:solidFill>
                  <a:srgbClr val="060D07"/>
                </a:solidFill>
              </a:rPr>
              <a:t>. </a:t>
            </a:r>
          </a:p>
          <a:p>
            <a:pPr eaLnBrk="1" hangingPunct="1"/>
            <a:endParaRPr lang="en-US" dirty="0" smtClean="0">
              <a:solidFill>
                <a:srgbClr val="060D07"/>
              </a:solidFill>
            </a:endParaRPr>
          </a:p>
          <a:p>
            <a:pPr eaLnBrk="1" hangingPunct="1"/>
            <a:endParaRPr lang="en-US" dirty="0" smtClean="0">
              <a:solidFill>
                <a:srgbClr val="060D07"/>
              </a:solidFill>
            </a:endParaRPr>
          </a:p>
          <a:p>
            <a:pPr eaLnBrk="1" hangingPunct="1"/>
            <a:endParaRPr lang="en-US" dirty="0" smtClean="0">
              <a:solidFill>
                <a:srgbClr val="060D07"/>
              </a:solidFill>
            </a:endParaRPr>
          </a:p>
          <a:p>
            <a:pPr eaLnBrk="1" hangingPunct="1"/>
            <a:endParaRPr lang="en-US" dirty="0" smtClean="0">
              <a:solidFill>
                <a:srgbClr val="060D07"/>
              </a:solidFill>
            </a:endParaRPr>
          </a:p>
          <a:p>
            <a:pPr eaLnBrk="1" hangingPunct="1"/>
            <a:r>
              <a:rPr lang="en-US" b="1" u="sng" dirty="0" smtClean="0">
                <a:solidFill>
                  <a:srgbClr val="C00000"/>
                </a:solidFill>
              </a:rPr>
              <a:t>Multi-theme</a:t>
            </a:r>
            <a:r>
              <a:rPr lang="en-US" sz="2400" b="1" dirty="0" smtClean="0">
                <a:solidFill>
                  <a:srgbClr val="060D07"/>
                </a:solidFill>
              </a:rPr>
              <a:t> data lists require a </a:t>
            </a:r>
            <a:r>
              <a:rPr lang="en-US" b="1" u="sng" dirty="0" smtClean="0">
                <a:solidFill>
                  <a:srgbClr val="C00000"/>
                </a:solidFill>
              </a:rPr>
              <a:t>database</a:t>
            </a:r>
            <a:r>
              <a:rPr lang="en-US" sz="2400" b="1" dirty="0" smtClean="0">
                <a:solidFill>
                  <a:srgbClr val="060D07"/>
                </a:solidFill>
              </a:rPr>
              <a:t>.</a:t>
            </a:r>
          </a:p>
        </p:txBody>
      </p:sp>
      <p:pic>
        <p:nvPicPr>
          <p:cNvPr id="4" name="Content Placeholder 3" descr="fig05_01.jpg"/>
          <p:cNvPicPr>
            <a:picLocks noChangeAspect="1"/>
          </p:cNvPicPr>
          <p:nvPr/>
        </p:nvPicPr>
        <p:blipFill>
          <a:blip r:embed="rId3" cstate="print"/>
          <a:srcRect/>
          <a:stretch>
            <a:fillRect/>
          </a:stretch>
        </p:blipFill>
        <p:spPr bwMode="auto">
          <a:xfrm>
            <a:off x="2133600" y="2078212"/>
            <a:ext cx="4838700" cy="1627013"/>
          </a:xfrm>
          <a:prstGeom prst="rect">
            <a:avLst/>
          </a:prstGeom>
          <a:noFill/>
          <a:ln w="9525">
            <a:noFill/>
            <a:miter lim="800000"/>
            <a:headEnd/>
            <a:tailEnd/>
          </a:ln>
        </p:spPr>
      </p:pic>
      <p:pic>
        <p:nvPicPr>
          <p:cNvPr id="5" name="Content Placeholder 5" descr="fig05_02.jpg"/>
          <p:cNvPicPr>
            <a:picLocks noChangeAspect="1"/>
          </p:cNvPicPr>
          <p:nvPr/>
        </p:nvPicPr>
        <p:blipFill>
          <a:blip r:embed="rId4" cstate="print"/>
          <a:srcRect/>
          <a:stretch>
            <a:fillRect/>
          </a:stretch>
        </p:blipFill>
        <p:spPr>
          <a:xfrm>
            <a:off x="2667000" y="4191000"/>
            <a:ext cx="3733800" cy="2255067"/>
          </a:xfrm>
          <a:prstGeom prst="rect">
            <a:avLst/>
          </a:prstGeom>
        </p:spPr>
      </p:pic>
    </p:spTree>
  </p:cSld>
  <p:clrMapOvr>
    <a:masterClrMapping/>
  </p:clrMapOvr>
  <p:transition advClick="0">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What is a Database</a:t>
            </a:r>
            <a:endParaRPr lang="en-US" dirty="0"/>
          </a:p>
        </p:txBody>
      </p:sp>
      <p:sp>
        <p:nvSpPr>
          <p:cNvPr id="18434" name="Content Placeholder 1"/>
          <p:cNvSpPr>
            <a:spLocks noGrp="1"/>
          </p:cNvSpPr>
          <p:nvPr>
            <p:ph idx="1"/>
          </p:nvPr>
        </p:nvSpPr>
        <p:spPr/>
        <p:txBody>
          <a:bodyPr>
            <a:normAutofit/>
          </a:bodyPr>
          <a:lstStyle/>
          <a:p>
            <a:pPr marL="273050" indent="-273050" eaLnBrk="1" hangingPunct="1"/>
            <a:r>
              <a:rPr lang="en-US" sz="4400" b="1" dirty="0" smtClean="0">
                <a:solidFill>
                  <a:srgbClr val="060D07"/>
                </a:solidFill>
              </a:rPr>
              <a:t>Database:</a:t>
            </a:r>
          </a:p>
          <a:p>
            <a:pPr marL="830834" lvl="1" indent="-273050"/>
            <a:r>
              <a:rPr lang="en-US" sz="3200" dirty="0" smtClean="0">
                <a:solidFill>
                  <a:srgbClr val="060D07"/>
                </a:solidFill>
              </a:rPr>
              <a:t>S</a:t>
            </a:r>
            <a:r>
              <a:rPr lang="en-US" sz="3200" u="sng" dirty="0" smtClean="0">
                <a:solidFill>
                  <a:srgbClr val="060D07"/>
                </a:solidFill>
              </a:rPr>
              <a:t>tructured</a:t>
            </a:r>
            <a:r>
              <a:rPr lang="en-US" sz="3200" dirty="0" smtClean="0">
                <a:solidFill>
                  <a:srgbClr val="060D07"/>
                </a:solidFill>
              </a:rPr>
              <a:t> (tables, rows, columns, cells)</a:t>
            </a:r>
          </a:p>
          <a:p>
            <a:pPr marL="830834" lvl="1" indent="-273050"/>
            <a:endParaRPr lang="en-US" sz="2000" dirty="0" smtClean="0">
              <a:solidFill>
                <a:srgbClr val="060D07"/>
              </a:solidFill>
            </a:endParaRPr>
          </a:p>
          <a:p>
            <a:pPr marL="830834" lvl="1" indent="-273050"/>
            <a:r>
              <a:rPr lang="en-US" sz="3200" u="sng" dirty="0" smtClean="0">
                <a:solidFill>
                  <a:srgbClr val="060D07"/>
                </a:solidFill>
              </a:rPr>
              <a:t>Self-describing</a:t>
            </a:r>
            <a:r>
              <a:rPr lang="en-US" sz="3200" dirty="0" smtClean="0">
                <a:solidFill>
                  <a:srgbClr val="060D07"/>
                </a:solidFill>
              </a:rPr>
              <a:t> (holds data about itself)</a:t>
            </a:r>
          </a:p>
          <a:p>
            <a:pPr marL="830834" lvl="1" indent="-273050"/>
            <a:endParaRPr lang="en-US" sz="2000" u="sng" dirty="0" smtClean="0">
              <a:solidFill>
                <a:srgbClr val="060D07"/>
              </a:solidFill>
            </a:endParaRPr>
          </a:p>
          <a:p>
            <a:pPr marL="830834" lvl="1" indent="-273050"/>
            <a:r>
              <a:rPr lang="en-US" sz="3200" u="sng" dirty="0" smtClean="0">
                <a:solidFill>
                  <a:srgbClr val="060D07"/>
                </a:solidFill>
              </a:rPr>
              <a:t>Collection</a:t>
            </a:r>
            <a:r>
              <a:rPr lang="en-US" sz="3200" dirty="0" smtClean="0">
                <a:solidFill>
                  <a:srgbClr val="060D07"/>
                </a:solidFill>
              </a:rPr>
              <a:t> </a:t>
            </a:r>
            <a:r>
              <a:rPr lang="en-US" sz="3200" u="sng" dirty="0" smtClean="0">
                <a:solidFill>
                  <a:srgbClr val="060D07"/>
                </a:solidFill>
              </a:rPr>
              <a:t>of integrated records</a:t>
            </a:r>
            <a:r>
              <a:rPr lang="en-US" sz="3200" dirty="0" smtClean="0">
                <a:solidFill>
                  <a:srgbClr val="060D07"/>
                </a:solidFill>
              </a:rPr>
              <a:t> (the tables themselves and their connections)</a:t>
            </a:r>
          </a:p>
          <a:p>
            <a:pPr marL="830834" lvl="1" indent="-273050"/>
            <a:r>
              <a:rPr lang="en-US" sz="3200" dirty="0" smtClean="0">
                <a:solidFill>
                  <a:srgbClr val="060D07"/>
                </a:solidFill>
              </a:rPr>
              <a:t>In other words, it’s actually an “information”-base…</a:t>
            </a:r>
          </a:p>
        </p:txBody>
      </p:sp>
      <p:sp>
        <p:nvSpPr>
          <p:cNvPr id="4" name="TextBox 3"/>
          <p:cNvSpPr txBox="1"/>
          <p:nvPr/>
        </p:nvSpPr>
        <p:spPr>
          <a:xfrm>
            <a:off x="609600" y="73967"/>
            <a:ext cx="79248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smtClean="0"/>
              <a:t>Note this definition is more specific than that in the book</a:t>
            </a:r>
            <a:endParaRPr lang="en-US" sz="2400" dirty="0"/>
          </a:p>
        </p:txBody>
      </p:sp>
    </p:spTree>
  </p:cSld>
  <p:clrMapOvr>
    <a:masterClrMapping/>
  </p:clrMapOvr>
  <p:transition advClick="0">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What is a </a:t>
            </a:r>
            <a:r>
              <a:rPr lang="en-US" dirty="0" err="1" smtClean="0"/>
              <a:t>Databae</a:t>
            </a:r>
            <a:endParaRPr lang="en-US" dirty="0"/>
          </a:p>
        </p:txBody>
      </p:sp>
      <p:sp>
        <p:nvSpPr>
          <p:cNvPr id="18434" name="Content Placeholder 1"/>
          <p:cNvSpPr>
            <a:spLocks noGrp="1"/>
          </p:cNvSpPr>
          <p:nvPr>
            <p:ph idx="1"/>
          </p:nvPr>
        </p:nvSpPr>
        <p:spPr>
          <a:xfrm>
            <a:off x="457200" y="1951037"/>
            <a:ext cx="8229600" cy="4373563"/>
          </a:xfrm>
        </p:spPr>
        <p:txBody>
          <a:bodyPr>
            <a:noAutofit/>
          </a:bodyPr>
          <a:lstStyle/>
          <a:p>
            <a:pPr>
              <a:spcAft>
                <a:spcPts val="600"/>
              </a:spcAft>
              <a:buFont typeface="Wingdings" pitchFamily="2" charset="2"/>
              <a:buChar char="§"/>
            </a:pPr>
            <a:r>
              <a:rPr lang="en-US" sz="2400" b="1" dirty="0" smtClean="0">
                <a:solidFill>
                  <a:srgbClr val="060D07"/>
                </a:solidFill>
              </a:rPr>
              <a:t>Tables</a:t>
            </a:r>
            <a:r>
              <a:rPr lang="en-US" sz="2400" dirty="0" smtClean="0">
                <a:solidFill>
                  <a:srgbClr val="060D07"/>
                </a:solidFill>
              </a:rPr>
              <a:t> </a:t>
            </a:r>
            <a:r>
              <a:rPr lang="en-US" sz="2400" b="1" dirty="0" smtClean="0">
                <a:solidFill>
                  <a:srgbClr val="060D07"/>
                </a:solidFill>
              </a:rPr>
              <a:t>(Relations or Entities) </a:t>
            </a:r>
            <a:r>
              <a:rPr lang="en-US" sz="2400" dirty="0" smtClean="0">
                <a:solidFill>
                  <a:srgbClr val="060D07"/>
                </a:solidFill>
              </a:rPr>
              <a:t>capture details about types of things of interest, such as Student.</a:t>
            </a:r>
          </a:p>
          <a:p>
            <a:pPr>
              <a:spcAft>
                <a:spcPts val="600"/>
              </a:spcAft>
              <a:buFont typeface="Wingdings" pitchFamily="2" charset="2"/>
              <a:buChar char="§"/>
            </a:pPr>
            <a:r>
              <a:rPr lang="en-US" sz="2400" b="1" dirty="0" smtClean="0">
                <a:solidFill>
                  <a:srgbClr val="060D07"/>
                </a:solidFill>
              </a:rPr>
              <a:t>Columns (Fields, Attributes)</a:t>
            </a:r>
            <a:r>
              <a:rPr lang="en-US" sz="2400" dirty="0" smtClean="0">
                <a:solidFill>
                  <a:srgbClr val="060D07"/>
                </a:solidFill>
              </a:rPr>
              <a:t>, represent characteristics of the thing, such as </a:t>
            </a:r>
            <a:r>
              <a:rPr lang="en-US" sz="2400" i="1" dirty="0" smtClean="0">
                <a:solidFill>
                  <a:srgbClr val="060D07"/>
                </a:solidFill>
              </a:rPr>
              <a:t>Student Number</a:t>
            </a:r>
            <a:r>
              <a:rPr lang="en-US" sz="2400" dirty="0" smtClean="0">
                <a:solidFill>
                  <a:srgbClr val="060D07"/>
                </a:solidFill>
              </a:rPr>
              <a:t> and </a:t>
            </a:r>
            <a:r>
              <a:rPr lang="en-US" sz="2400" i="1" dirty="0" smtClean="0">
                <a:solidFill>
                  <a:srgbClr val="060D07"/>
                </a:solidFill>
              </a:rPr>
              <a:t>Student Name</a:t>
            </a:r>
            <a:endParaRPr lang="en-US" sz="2400" dirty="0" smtClean="0">
              <a:solidFill>
                <a:srgbClr val="060D07"/>
              </a:solidFill>
            </a:endParaRPr>
          </a:p>
          <a:p>
            <a:pPr>
              <a:spcAft>
                <a:spcPts val="600"/>
              </a:spcAft>
              <a:buFont typeface="Wingdings" pitchFamily="2" charset="2"/>
              <a:buChar char="§"/>
            </a:pPr>
            <a:r>
              <a:rPr lang="en-US" sz="2400" b="1" dirty="0" smtClean="0">
                <a:solidFill>
                  <a:srgbClr val="060D07"/>
                </a:solidFill>
              </a:rPr>
              <a:t>Rows</a:t>
            </a:r>
            <a:r>
              <a:rPr lang="en-US" sz="2400" dirty="0" smtClean="0">
                <a:solidFill>
                  <a:srgbClr val="060D07"/>
                </a:solidFill>
              </a:rPr>
              <a:t> (</a:t>
            </a:r>
            <a:r>
              <a:rPr lang="en-US" sz="2400" b="1" dirty="0" smtClean="0">
                <a:solidFill>
                  <a:srgbClr val="060D07"/>
                </a:solidFill>
              </a:rPr>
              <a:t>Records)</a:t>
            </a:r>
            <a:r>
              <a:rPr lang="en-US" sz="2400" dirty="0" smtClean="0">
                <a:solidFill>
                  <a:srgbClr val="060D07"/>
                </a:solidFill>
              </a:rPr>
              <a:t> represent instances of the thing in the table</a:t>
            </a:r>
          </a:p>
          <a:p>
            <a:pPr>
              <a:spcAft>
                <a:spcPts val="600"/>
              </a:spcAft>
              <a:buFont typeface="Wingdings" pitchFamily="2" charset="2"/>
              <a:buChar char="§"/>
            </a:pPr>
            <a:r>
              <a:rPr lang="en-US" sz="2400" b="1" dirty="0" smtClean="0">
                <a:solidFill>
                  <a:srgbClr val="060D07"/>
                </a:solidFill>
              </a:rPr>
              <a:t>Attribute Values</a:t>
            </a:r>
            <a:r>
              <a:rPr lang="en-US" sz="2400" dirty="0" smtClean="0">
                <a:solidFill>
                  <a:srgbClr val="060D07"/>
                </a:solidFill>
              </a:rPr>
              <a:t> of each thing of interest contained in cells (row/column intersections)</a:t>
            </a:r>
          </a:p>
          <a:p>
            <a:pPr>
              <a:spcAft>
                <a:spcPts val="600"/>
              </a:spcAft>
              <a:buFont typeface="Wingdings" pitchFamily="2" charset="2"/>
              <a:buChar char="§"/>
            </a:pPr>
            <a:r>
              <a:rPr lang="en-US" sz="2400" b="1" dirty="0" smtClean="0">
                <a:solidFill>
                  <a:srgbClr val="060D07"/>
                </a:solidFill>
              </a:rPr>
              <a:t>Bytes (characters)</a:t>
            </a:r>
            <a:r>
              <a:rPr lang="en-US" sz="2400" dirty="0" smtClean="0">
                <a:solidFill>
                  <a:srgbClr val="060D07"/>
                </a:solidFill>
              </a:rPr>
              <a:t> used to construct the values</a:t>
            </a:r>
          </a:p>
          <a:p>
            <a:pPr>
              <a:spcAft>
                <a:spcPts val="600"/>
              </a:spcAft>
              <a:buFont typeface="Wingdings" pitchFamily="2" charset="2"/>
              <a:buChar char="§"/>
            </a:pPr>
            <a:r>
              <a:rPr lang="en-US" sz="2400" b="1" dirty="0" smtClean="0">
                <a:solidFill>
                  <a:srgbClr val="060D07"/>
                </a:solidFill>
              </a:rPr>
              <a:t>Bits (binary digits) </a:t>
            </a:r>
            <a:r>
              <a:rPr lang="en-US" sz="2400" dirty="0" smtClean="0">
                <a:solidFill>
                  <a:srgbClr val="060D07"/>
                </a:solidFill>
              </a:rPr>
              <a:t>used to represent the bytes</a:t>
            </a:r>
          </a:p>
          <a:p>
            <a:pPr>
              <a:spcAft>
                <a:spcPts val="600"/>
              </a:spcAft>
              <a:buFont typeface="Wingdings" pitchFamily="2" charset="2"/>
              <a:buChar char="§"/>
            </a:pPr>
            <a:r>
              <a:rPr lang="en-US" sz="2400" b="1" dirty="0" smtClean="0">
                <a:solidFill>
                  <a:srgbClr val="060D07"/>
                </a:solidFill>
              </a:rPr>
              <a:t>Relationships</a:t>
            </a:r>
            <a:r>
              <a:rPr lang="en-US" sz="2400" dirty="0" smtClean="0">
                <a:solidFill>
                  <a:srgbClr val="060D07"/>
                </a:solidFill>
              </a:rPr>
              <a:t> exist between fields in the tables</a:t>
            </a:r>
            <a:endParaRPr lang="en-US" sz="2400" b="1" dirty="0" smtClean="0">
              <a:solidFill>
                <a:srgbClr val="060D07"/>
              </a:solidFill>
            </a:endParaRPr>
          </a:p>
        </p:txBody>
      </p:sp>
    </p:spTree>
  </p:cSld>
  <p:clrMapOvr>
    <a:masterClrMapping/>
  </p:clrMapOvr>
  <p:transition advClick="0">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Table, Records, Fields &amp; Values</a:t>
            </a:r>
          </a:p>
        </p:txBody>
      </p:sp>
      <p:pic>
        <p:nvPicPr>
          <p:cNvPr id="20483" name="Picture 4"/>
          <p:cNvPicPr>
            <a:picLocks noChangeAspect="1" noChangeArrowheads="1"/>
          </p:cNvPicPr>
          <p:nvPr/>
        </p:nvPicPr>
        <p:blipFill>
          <a:blip r:embed="rId3" cstate="print"/>
          <a:srcRect/>
          <a:stretch>
            <a:fillRect/>
          </a:stretch>
        </p:blipFill>
        <p:spPr bwMode="auto">
          <a:xfrm>
            <a:off x="3042443" y="1552575"/>
            <a:ext cx="5170487" cy="4010025"/>
          </a:xfrm>
          <a:prstGeom prst="rect">
            <a:avLst/>
          </a:prstGeom>
          <a:noFill/>
          <a:ln w="9525">
            <a:noFill/>
            <a:miter lim="800000"/>
            <a:headEnd/>
            <a:tailEnd/>
          </a:ln>
        </p:spPr>
      </p:pic>
      <p:sp>
        <p:nvSpPr>
          <p:cNvPr id="5" name="Left Brace 4"/>
          <p:cNvSpPr/>
          <p:nvPr/>
        </p:nvSpPr>
        <p:spPr>
          <a:xfrm>
            <a:off x="2676526" y="1552575"/>
            <a:ext cx="365918" cy="1247775"/>
          </a:xfrm>
          <a:prstGeom prst="lef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200025" y="1581150"/>
            <a:ext cx="2476501"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Student table then is related to another structured table, such as Advisor, Class, etc.</a:t>
            </a:r>
            <a:endParaRPr lang="en-US" dirty="0"/>
          </a:p>
        </p:txBody>
      </p:sp>
      <p:sp>
        <p:nvSpPr>
          <p:cNvPr id="8" name="TextBox 7"/>
          <p:cNvSpPr txBox="1"/>
          <p:nvPr/>
        </p:nvSpPr>
        <p:spPr>
          <a:xfrm>
            <a:off x="1004091" y="4085273"/>
            <a:ext cx="3394513" cy="1477328"/>
          </a:xfrm>
          <a:prstGeom prst="rightArrowCallout">
            <a:avLst>
              <a:gd name="adj1" fmla="val 17075"/>
              <a:gd name="adj2" fmla="val 13261"/>
              <a:gd name="adj3" fmla="val 25000"/>
              <a:gd name="adj4" fmla="val 56383"/>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b="1" dirty="0" smtClean="0"/>
              <a:t>The characters  designate or form values, and those populate the fields!</a:t>
            </a:r>
            <a:endParaRPr lang="en-US" b="1" dirty="0"/>
          </a:p>
        </p:txBody>
      </p:sp>
    </p:spTree>
  </p:cSld>
  <p:clrMapOvr>
    <a:masterClrMapping/>
  </p:clrMapOvr>
  <p:transition advClick="0">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hangingPunct="1">
              <a:defRPr/>
            </a:pPr>
            <a:r>
              <a:rPr lang="en-US" dirty="0" smtClean="0"/>
              <a:t>Table, Records, Fields &amp; Values</a:t>
            </a:r>
          </a:p>
        </p:txBody>
      </p:sp>
      <p:pic>
        <p:nvPicPr>
          <p:cNvPr id="19459" name="Picture 4"/>
          <p:cNvPicPr>
            <a:picLocks noChangeAspect="1" noChangeArrowheads="1"/>
          </p:cNvPicPr>
          <p:nvPr/>
        </p:nvPicPr>
        <p:blipFill>
          <a:blip r:embed="rId3" cstate="print"/>
          <a:srcRect/>
          <a:stretch>
            <a:fillRect/>
          </a:stretch>
        </p:blipFill>
        <p:spPr bwMode="auto">
          <a:xfrm>
            <a:off x="1709738" y="1609725"/>
            <a:ext cx="5724525" cy="4181475"/>
          </a:xfrm>
          <a:prstGeom prst="rect">
            <a:avLst/>
          </a:prstGeom>
          <a:noFill/>
          <a:ln w="9525">
            <a:noFill/>
            <a:miter lim="800000"/>
            <a:headEnd/>
            <a:tailEnd/>
          </a:ln>
        </p:spPr>
      </p:pic>
      <p:sp>
        <p:nvSpPr>
          <p:cNvPr id="4" name="TextBox 3"/>
          <p:cNvSpPr txBox="1"/>
          <p:nvPr/>
        </p:nvSpPr>
        <p:spPr>
          <a:xfrm>
            <a:off x="1828800" y="1828800"/>
            <a:ext cx="2286000" cy="461665"/>
          </a:xfrm>
          <a:prstGeom prst="rect">
            <a:avLst/>
          </a:prstGeom>
          <a:noFill/>
        </p:spPr>
        <p:txBody>
          <a:bodyPr wrap="square" rtlCol="0">
            <a:spAutoFit/>
          </a:bodyPr>
          <a:lstStyle/>
          <a:p>
            <a:r>
              <a:rPr lang="en-US" sz="1200" dirty="0" smtClean="0"/>
              <a:t>Values or details about the thing the record represents</a:t>
            </a:r>
            <a:endParaRPr lang="en-US" sz="1200" dirty="0"/>
          </a:p>
        </p:txBody>
      </p:sp>
      <p:cxnSp>
        <p:nvCxnSpPr>
          <p:cNvPr id="6" name="Straight Connector 5"/>
          <p:cNvCxnSpPr>
            <a:endCxn id="7" idx="1"/>
          </p:cNvCxnSpPr>
          <p:nvPr/>
        </p:nvCxnSpPr>
        <p:spPr>
          <a:xfrm>
            <a:off x="3276600" y="2286000"/>
            <a:ext cx="1855790" cy="1219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Left Brace 6"/>
          <p:cNvSpPr/>
          <p:nvPr/>
        </p:nvSpPr>
        <p:spPr>
          <a:xfrm rot="5400000">
            <a:off x="4991100" y="3086100"/>
            <a:ext cx="304800" cy="1143000"/>
          </a:xfrm>
          <a:prstGeom prst="leftBrace">
            <a:avLst>
              <a:gd name="adj1" fmla="val 8333"/>
              <a:gd name="adj2" fmla="val 50972"/>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advClick="0">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Assessments</a:t>
            </a:r>
            <a:endParaRPr lang="en-US" dirty="0"/>
          </a:p>
        </p:txBody>
      </p:sp>
      <p:sp>
        <p:nvSpPr>
          <p:cNvPr id="3" name="Content Placeholder 2"/>
          <p:cNvSpPr>
            <a:spLocks noGrp="1"/>
          </p:cNvSpPr>
          <p:nvPr>
            <p:ph idx="1"/>
          </p:nvPr>
        </p:nvSpPr>
        <p:spPr/>
        <p:txBody>
          <a:bodyPr/>
          <a:lstStyle/>
          <a:p>
            <a:r>
              <a:rPr lang="en-US" dirty="0" smtClean="0"/>
              <a:t>Online quiz over material through about </a:t>
            </a:r>
            <a:r>
              <a:rPr lang="en-US" dirty="0" err="1" smtClean="0"/>
              <a:t>pg</a:t>
            </a:r>
            <a:r>
              <a:rPr lang="en-US" dirty="0" smtClean="0"/>
              <a:t> 155; should be available Wed or so, due start of class 9/30</a:t>
            </a:r>
          </a:p>
          <a:p>
            <a:r>
              <a:rPr lang="en-US" dirty="0" smtClean="0"/>
              <a:t>Discussion Topic &amp; work due Mon 9/30 (next slide)</a:t>
            </a:r>
          </a:p>
          <a:p>
            <a:r>
              <a:rPr lang="en-US" dirty="0" smtClean="0"/>
              <a:t>Wed (10/2) we </a:t>
            </a:r>
            <a:r>
              <a:rPr lang="en-US" smtClean="0"/>
              <a:t>will examine data </a:t>
            </a:r>
            <a:r>
              <a:rPr lang="en-US" dirty="0" smtClean="0"/>
              <a:t>modeling</a:t>
            </a:r>
          </a:p>
          <a:p>
            <a:r>
              <a:rPr lang="en-US" dirty="0" smtClean="0"/>
              <a:t>Friday of next week (10/4) the discussion topic will be focused on data modeling</a:t>
            </a:r>
            <a:endParaRPr lang="en-US" dirty="0"/>
          </a:p>
        </p:txBody>
      </p:sp>
    </p:spTree>
    <p:extLst>
      <p:ext uri="{BB962C8B-B14F-4D97-AF65-F5344CB8AC3E}">
        <p14:creationId xmlns:p14="http://schemas.microsoft.com/office/powerpoint/2010/main" val="2420540078"/>
      </p:ext>
    </p:extLst>
  </p:cSld>
  <p:clrMapOvr>
    <a:masterClrMapping/>
  </p:clrMapOvr>
  <p:transition advClick="0">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800" y="3048000"/>
            <a:ext cx="8439150" cy="1488267"/>
          </a:xfrm>
          <a:prstGeom prst="rect">
            <a:avLst/>
          </a:prstGeom>
          <a:noFill/>
          <a:ln w="9525">
            <a:noFill/>
            <a:miter lim="800000"/>
            <a:headEnd/>
            <a:tailEnd/>
          </a:ln>
        </p:spPr>
      </p:pic>
      <p:sp>
        <p:nvSpPr>
          <p:cNvPr id="4098" name="Rectangle 2"/>
          <p:cNvSpPr>
            <a:spLocks noGrp="1" noChangeArrowheads="1"/>
          </p:cNvSpPr>
          <p:nvPr>
            <p:ph type="title"/>
          </p:nvPr>
        </p:nvSpPr>
        <p:spPr/>
        <p:txBody>
          <a:bodyPr/>
          <a:lstStyle/>
          <a:p>
            <a:r>
              <a:rPr lang="en-US" dirty="0"/>
              <a:t>Table, Records, Fields &amp; Values</a:t>
            </a:r>
          </a:p>
        </p:txBody>
      </p:sp>
      <p:sp>
        <p:nvSpPr>
          <p:cNvPr id="4099" name="Rectangle 3"/>
          <p:cNvSpPr>
            <a:spLocks noGrp="1" noChangeArrowheads="1"/>
          </p:cNvSpPr>
          <p:nvPr>
            <p:ph idx="1"/>
          </p:nvPr>
        </p:nvSpPr>
        <p:spPr/>
        <p:txBody>
          <a:bodyPr/>
          <a:lstStyle/>
          <a:p>
            <a:r>
              <a:rPr lang="en-US" b="1" dirty="0" smtClean="0"/>
              <a:t>Products Table from Northwind.mdb</a:t>
            </a:r>
            <a:endParaRPr lang="en-US" b="1" dirty="0"/>
          </a:p>
        </p:txBody>
      </p:sp>
      <p:sp>
        <p:nvSpPr>
          <p:cNvPr id="4101" name="Line 5"/>
          <p:cNvSpPr>
            <a:spLocks noChangeShapeType="1"/>
          </p:cNvSpPr>
          <p:nvPr/>
        </p:nvSpPr>
        <p:spPr bwMode="auto">
          <a:xfrm flipV="1">
            <a:off x="2057400" y="4191000"/>
            <a:ext cx="838200" cy="609600"/>
          </a:xfrm>
          <a:prstGeom prst="line">
            <a:avLst/>
          </a:prstGeom>
          <a:noFill/>
          <a:ln w="28575">
            <a:solidFill>
              <a:srgbClr val="FF0000"/>
            </a:solidFill>
            <a:round/>
            <a:headEnd/>
            <a:tailEnd type="triangle" w="med" len="med"/>
          </a:ln>
          <a:effectLst/>
        </p:spPr>
        <p:txBody>
          <a:bodyPr wrap="none" anchor="ctr"/>
          <a:lstStyle/>
          <a:p>
            <a:endParaRPr lang="en-US"/>
          </a:p>
        </p:txBody>
      </p:sp>
      <p:sp>
        <p:nvSpPr>
          <p:cNvPr id="4102" name="Text Box 6"/>
          <p:cNvSpPr txBox="1">
            <a:spLocks noChangeArrowheads="1"/>
          </p:cNvSpPr>
          <p:nvPr/>
        </p:nvSpPr>
        <p:spPr bwMode="auto">
          <a:xfrm>
            <a:off x="457200" y="4800600"/>
            <a:ext cx="1828800" cy="1015663"/>
          </a:xfrm>
          <a:prstGeom prst="rect">
            <a:avLst/>
          </a:prstGeom>
          <a:solidFill>
            <a:schemeClr val="bg1"/>
          </a:solidFill>
          <a:ln w="28575">
            <a:solidFill>
              <a:srgbClr val="FF0000"/>
            </a:solidFill>
            <a:miter lim="800000"/>
            <a:headEnd/>
            <a:tailEnd/>
          </a:ln>
          <a:effectLst/>
        </p:spPr>
        <p:txBody>
          <a:bodyPr wrap="square">
            <a:spAutoFit/>
          </a:bodyPr>
          <a:lstStyle/>
          <a:p>
            <a:pPr algn="ctr" eaLnBrk="0" hangingPunct="0">
              <a:spcBef>
                <a:spcPct val="50000"/>
              </a:spcBef>
            </a:pPr>
            <a:r>
              <a:rPr lang="en-US" sz="2000" b="1" dirty="0" smtClean="0">
                <a:latin typeface="Times New Roman" charset="0"/>
              </a:rPr>
              <a:t>Each row is an instance </a:t>
            </a:r>
            <a:r>
              <a:rPr lang="en-US" sz="2000" b="1" dirty="0">
                <a:latin typeface="Times New Roman" charset="0"/>
              </a:rPr>
              <a:t>of </a:t>
            </a:r>
            <a:r>
              <a:rPr lang="en-US" sz="2000" b="1" dirty="0" smtClean="0">
                <a:latin typeface="Times New Roman" charset="0"/>
              </a:rPr>
              <a:t>a Product</a:t>
            </a:r>
            <a:endParaRPr lang="en-US" dirty="0">
              <a:latin typeface="Times New Roman" charset="0"/>
            </a:endParaRPr>
          </a:p>
        </p:txBody>
      </p:sp>
      <p:sp>
        <p:nvSpPr>
          <p:cNvPr id="4103" name="Text Box 7"/>
          <p:cNvSpPr txBox="1">
            <a:spLocks noChangeArrowheads="1"/>
          </p:cNvSpPr>
          <p:nvPr/>
        </p:nvSpPr>
        <p:spPr bwMode="auto">
          <a:xfrm>
            <a:off x="6781800" y="1600200"/>
            <a:ext cx="2209800" cy="1323439"/>
          </a:xfrm>
          <a:prstGeom prst="rect">
            <a:avLst/>
          </a:prstGeom>
          <a:solidFill>
            <a:schemeClr val="bg1"/>
          </a:solidFill>
          <a:ln w="28575">
            <a:solidFill>
              <a:srgbClr val="FF0000"/>
            </a:solidFill>
            <a:miter lim="800000"/>
            <a:headEnd/>
            <a:tailEnd/>
          </a:ln>
          <a:effectLst/>
        </p:spPr>
        <p:txBody>
          <a:bodyPr wrap="square">
            <a:spAutoFit/>
          </a:bodyPr>
          <a:lstStyle/>
          <a:p>
            <a:pPr algn="ctr" eaLnBrk="0" hangingPunct="0">
              <a:spcBef>
                <a:spcPct val="50000"/>
              </a:spcBef>
            </a:pPr>
            <a:r>
              <a:rPr lang="en-US" sz="2000" b="1" dirty="0" smtClean="0">
                <a:latin typeface="Times New Roman" charset="0"/>
              </a:rPr>
              <a:t>Quantity Per Unit  – an attribute of interest </a:t>
            </a:r>
            <a:r>
              <a:rPr lang="en-US" sz="2000" b="1" dirty="0">
                <a:latin typeface="Times New Roman" charset="0"/>
              </a:rPr>
              <a:t>for </a:t>
            </a:r>
            <a:r>
              <a:rPr lang="en-US" sz="2000" b="1" dirty="0" smtClean="0">
                <a:latin typeface="Times New Roman" charset="0"/>
              </a:rPr>
              <a:t>each Product</a:t>
            </a:r>
            <a:endParaRPr lang="en-US" dirty="0">
              <a:latin typeface="Times New Roman" charset="0"/>
            </a:endParaRPr>
          </a:p>
        </p:txBody>
      </p:sp>
      <p:sp>
        <p:nvSpPr>
          <p:cNvPr id="4104" name="Line 8"/>
          <p:cNvSpPr>
            <a:spLocks noChangeShapeType="1"/>
          </p:cNvSpPr>
          <p:nvPr/>
        </p:nvSpPr>
        <p:spPr bwMode="auto">
          <a:xfrm flipV="1">
            <a:off x="6553200" y="2895600"/>
            <a:ext cx="304800" cy="381000"/>
          </a:xfrm>
          <a:prstGeom prst="line">
            <a:avLst/>
          </a:prstGeom>
          <a:noFill/>
          <a:ln w="28575">
            <a:solidFill>
              <a:srgbClr val="FF0000"/>
            </a:solidFill>
            <a:round/>
            <a:headEnd type="triangle" w="med" len="med"/>
            <a:tailEnd/>
          </a:ln>
          <a:effectLst/>
        </p:spPr>
        <p:txBody>
          <a:bodyPr wrap="none" anchor="ctr"/>
          <a:lstStyle/>
          <a:p>
            <a:endParaRPr lang="en-US"/>
          </a:p>
        </p:txBody>
      </p:sp>
      <p:sp>
        <p:nvSpPr>
          <p:cNvPr id="23" name="Line 5"/>
          <p:cNvSpPr>
            <a:spLocks noChangeShapeType="1"/>
          </p:cNvSpPr>
          <p:nvPr/>
        </p:nvSpPr>
        <p:spPr bwMode="auto">
          <a:xfrm flipH="1">
            <a:off x="990600" y="2895600"/>
            <a:ext cx="1828800" cy="228600"/>
          </a:xfrm>
          <a:prstGeom prst="line">
            <a:avLst/>
          </a:prstGeom>
          <a:noFill/>
          <a:ln w="28575">
            <a:solidFill>
              <a:srgbClr val="FF0000"/>
            </a:solidFill>
            <a:round/>
            <a:headEnd/>
            <a:tailEnd type="triangle" w="med" len="med"/>
          </a:ln>
          <a:effectLst/>
        </p:spPr>
        <p:txBody>
          <a:bodyPr wrap="none" anchor="ctr"/>
          <a:lstStyle/>
          <a:p>
            <a:endParaRPr lang="en-US"/>
          </a:p>
        </p:txBody>
      </p:sp>
      <p:sp>
        <p:nvSpPr>
          <p:cNvPr id="24" name="Text Box 6"/>
          <p:cNvSpPr txBox="1">
            <a:spLocks noChangeArrowheads="1"/>
          </p:cNvSpPr>
          <p:nvPr/>
        </p:nvSpPr>
        <p:spPr bwMode="auto">
          <a:xfrm>
            <a:off x="457200" y="2209800"/>
            <a:ext cx="5943600" cy="707886"/>
          </a:xfrm>
          <a:prstGeom prst="rect">
            <a:avLst/>
          </a:prstGeom>
          <a:solidFill>
            <a:schemeClr val="bg1"/>
          </a:solidFill>
          <a:ln w="28575">
            <a:solidFill>
              <a:srgbClr val="FF0000"/>
            </a:solidFill>
            <a:miter lim="800000"/>
            <a:headEnd/>
            <a:tailEnd/>
          </a:ln>
          <a:effectLst/>
        </p:spPr>
        <p:txBody>
          <a:bodyPr wrap="square">
            <a:spAutoFit/>
          </a:bodyPr>
          <a:lstStyle/>
          <a:p>
            <a:pPr algn="ctr" eaLnBrk="0" hangingPunct="0">
              <a:spcBef>
                <a:spcPct val="50000"/>
              </a:spcBef>
            </a:pPr>
            <a:r>
              <a:rPr lang="en-US" sz="2000" b="1" dirty="0" smtClean="0">
                <a:latin typeface="Times New Roman" charset="0"/>
              </a:rPr>
              <a:t>Products – a table of data (details) of interest to the business about instances of one type of thing</a:t>
            </a:r>
            <a:endParaRPr lang="en-US" dirty="0">
              <a:latin typeface="Times New Roman" charset="0"/>
            </a:endParaRPr>
          </a:p>
        </p:txBody>
      </p:sp>
      <p:sp>
        <p:nvSpPr>
          <p:cNvPr id="25" name="Text Box 7"/>
          <p:cNvSpPr txBox="1">
            <a:spLocks noChangeArrowheads="1"/>
          </p:cNvSpPr>
          <p:nvPr/>
        </p:nvSpPr>
        <p:spPr bwMode="auto">
          <a:xfrm>
            <a:off x="5562600" y="4800600"/>
            <a:ext cx="3124200" cy="1631216"/>
          </a:xfrm>
          <a:prstGeom prst="rect">
            <a:avLst/>
          </a:prstGeom>
          <a:solidFill>
            <a:schemeClr val="bg1"/>
          </a:solidFill>
          <a:ln w="28575">
            <a:solidFill>
              <a:srgbClr val="FF0000"/>
            </a:solidFill>
            <a:miter lim="800000"/>
            <a:headEnd/>
            <a:tailEnd/>
          </a:ln>
          <a:effectLst/>
        </p:spPr>
        <p:txBody>
          <a:bodyPr wrap="square">
            <a:spAutoFit/>
          </a:bodyPr>
          <a:lstStyle/>
          <a:p>
            <a:pPr algn="ctr" eaLnBrk="0" hangingPunct="0">
              <a:spcBef>
                <a:spcPct val="50000"/>
              </a:spcBef>
            </a:pPr>
            <a:r>
              <a:rPr lang="en-US" sz="2000" b="1" dirty="0" smtClean="0">
                <a:latin typeface="Times New Roman" charset="0"/>
              </a:rPr>
              <a:t>“36 boxes”, the value for the Quantity Per Unit attribute of the fifth instance (record) in the Products table</a:t>
            </a:r>
            <a:endParaRPr lang="en-US" dirty="0">
              <a:latin typeface="Times New Roman" charset="0"/>
            </a:endParaRPr>
          </a:p>
        </p:txBody>
      </p:sp>
      <p:sp>
        <p:nvSpPr>
          <p:cNvPr id="26" name="Line 8"/>
          <p:cNvSpPr>
            <a:spLocks noChangeShapeType="1"/>
          </p:cNvSpPr>
          <p:nvPr/>
        </p:nvSpPr>
        <p:spPr bwMode="auto">
          <a:xfrm>
            <a:off x="6629400" y="4267200"/>
            <a:ext cx="304800" cy="533400"/>
          </a:xfrm>
          <a:prstGeom prst="line">
            <a:avLst/>
          </a:prstGeom>
          <a:noFill/>
          <a:ln w="28575">
            <a:solidFill>
              <a:srgbClr val="FF0000"/>
            </a:solidFill>
            <a:round/>
            <a:headEnd type="triangle" w="med" len="med"/>
            <a:tailEnd/>
          </a:ln>
          <a:effectLst/>
        </p:spPr>
        <p:txBody>
          <a:bodyPr wrap="none" anchor="ctr"/>
          <a:lstStyle/>
          <a:p>
            <a:endParaRPr lang="en-US"/>
          </a:p>
        </p:txBody>
      </p:sp>
    </p:spTree>
  </p:cSld>
  <p:clrMapOvr>
    <a:masterClrMapping/>
  </p:clrMapOvr>
  <p:transition advClick="0">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hangingPunct="1">
              <a:defRPr/>
            </a:pPr>
            <a:r>
              <a:rPr lang="en-US" dirty="0" smtClean="0"/>
              <a:t>Metadata Describes Structure of Database</a:t>
            </a:r>
            <a:endParaRPr lang="en-US" dirty="0"/>
          </a:p>
        </p:txBody>
      </p:sp>
      <p:pic>
        <p:nvPicPr>
          <p:cNvPr id="21507" name="Picture 5"/>
          <p:cNvPicPr>
            <a:picLocks noGrp="1" noChangeAspect="1" noChangeArrowheads="1"/>
          </p:cNvPicPr>
          <p:nvPr>
            <p:ph idx="1"/>
          </p:nvPr>
        </p:nvPicPr>
        <p:blipFill>
          <a:blip r:embed="rId3" cstate="print"/>
          <a:srcRect/>
          <a:stretch>
            <a:fillRect/>
          </a:stretch>
        </p:blipFill>
        <p:spPr>
          <a:xfrm>
            <a:off x="2586038" y="2092325"/>
            <a:ext cx="3967162" cy="2351088"/>
          </a:xfrm>
          <a:noFill/>
        </p:spPr>
      </p:pic>
      <p:sp>
        <p:nvSpPr>
          <p:cNvPr id="21508" name="TextBox 6"/>
          <p:cNvSpPr txBox="1">
            <a:spLocks noChangeArrowheads="1"/>
          </p:cNvSpPr>
          <p:nvPr/>
        </p:nvSpPr>
        <p:spPr bwMode="auto">
          <a:xfrm>
            <a:off x="847725" y="4583113"/>
            <a:ext cx="7505699" cy="156966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3200" dirty="0" smtClean="0"/>
              <a:t>“Self-Describing”:</a:t>
            </a:r>
          </a:p>
          <a:p>
            <a:pPr algn="ctr"/>
            <a:r>
              <a:rPr lang="en-US" sz="3200" dirty="0" smtClean="0"/>
              <a:t>Database contains meta-data – data about it’s data, structure and meaning.</a:t>
            </a:r>
            <a:endParaRPr lang="en-US" sz="3200" dirty="0"/>
          </a:p>
        </p:txBody>
      </p:sp>
      <p:sp>
        <p:nvSpPr>
          <p:cNvPr id="5" name="TextBox 4"/>
          <p:cNvSpPr txBox="1"/>
          <p:nvPr/>
        </p:nvSpPr>
        <p:spPr>
          <a:xfrm>
            <a:off x="152400" y="1171575"/>
            <a:ext cx="2933699"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b="1" dirty="0" smtClean="0"/>
              <a:t>meta-data: data about data</a:t>
            </a:r>
            <a:endParaRPr lang="en-US" b="1" dirty="0"/>
          </a:p>
        </p:txBody>
      </p:sp>
    </p:spTree>
  </p:cSld>
  <p:clrMapOvr>
    <a:masterClrMapping/>
  </p:clrMapOvr>
  <p:transition advClick="0">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Metadata</a:t>
            </a:r>
            <a:endParaRPr lang="en-US" dirty="0"/>
          </a:p>
        </p:txBody>
      </p:sp>
      <p:sp>
        <p:nvSpPr>
          <p:cNvPr id="25602" name="Content Placeholder 1"/>
          <p:cNvSpPr>
            <a:spLocks noGrp="1"/>
          </p:cNvSpPr>
          <p:nvPr>
            <p:ph idx="1"/>
          </p:nvPr>
        </p:nvSpPr>
        <p:spPr>
          <a:xfrm>
            <a:off x="533400" y="1371600"/>
            <a:ext cx="2895600" cy="4648200"/>
          </a:xfrm>
        </p:spPr>
        <p:txBody>
          <a:bodyPr/>
          <a:lstStyle/>
          <a:p>
            <a:pPr eaLnBrk="1" hangingPunct="1"/>
            <a:r>
              <a:rPr lang="en-US" sz="2400" b="1" dirty="0" smtClean="0">
                <a:solidFill>
                  <a:srgbClr val="060D07"/>
                </a:solidFill>
              </a:rPr>
              <a:t>Database</a:t>
            </a:r>
            <a:r>
              <a:rPr lang="en-US" sz="2000" dirty="0" smtClean="0">
                <a:solidFill>
                  <a:srgbClr val="060D07"/>
                </a:solidFill>
              </a:rPr>
              <a:t>: </a:t>
            </a:r>
          </a:p>
          <a:p>
            <a:pPr lvl="1" eaLnBrk="1" hangingPunct="1">
              <a:buFont typeface="Wingdings" pitchFamily="2" charset="2"/>
              <a:buChar char="§"/>
            </a:pPr>
            <a:r>
              <a:rPr lang="en-US" sz="2000" dirty="0" smtClean="0">
                <a:solidFill>
                  <a:srgbClr val="060D07"/>
                </a:solidFill>
              </a:rPr>
              <a:t>A database is a self-describing collection of integrated records.</a:t>
            </a:r>
          </a:p>
          <a:p>
            <a:pPr eaLnBrk="1" hangingPunct="1"/>
            <a:r>
              <a:rPr lang="en-US" sz="2400" b="1" dirty="0" smtClean="0">
                <a:solidFill>
                  <a:srgbClr val="060D07"/>
                </a:solidFill>
              </a:rPr>
              <a:t>Metadata</a:t>
            </a:r>
          </a:p>
          <a:p>
            <a:pPr lvl="1" eaLnBrk="1" hangingPunct="1">
              <a:buFont typeface="Wingdings" pitchFamily="2" charset="2"/>
              <a:buChar char="§"/>
            </a:pPr>
            <a:r>
              <a:rPr lang="en-US" sz="2000" dirty="0" smtClean="0">
                <a:solidFill>
                  <a:srgbClr val="060D07"/>
                </a:solidFill>
              </a:rPr>
              <a:t>Data that describe data</a:t>
            </a:r>
          </a:p>
          <a:p>
            <a:pPr eaLnBrk="1" hangingPunct="1"/>
            <a:endParaRPr lang="en-US" sz="2400" dirty="0" smtClean="0">
              <a:solidFill>
                <a:srgbClr val="060D07"/>
              </a:solidFill>
            </a:endParaRPr>
          </a:p>
        </p:txBody>
      </p:sp>
      <p:pic>
        <p:nvPicPr>
          <p:cNvPr id="25604" name="Picture 3" descr="fig05_07.jpg"/>
          <p:cNvPicPr>
            <a:picLocks noChangeAspect="1"/>
          </p:cNvPicPr>
          <p:nvPr/>
        </p:nvPicPr>
        <p:blipFill>
          <a:blip r:embed="rId3" cstate="print"/>
          <a:srcRect/>
          <a:stretch>
            <a:fillRect/>
          </a:stretch>
        </p:blipFill>
        <p:spPr bwMode="auto">
          <a:xfrm>
            <a:off x="3505200" y="1447800"/>
            <a:ext cx="5105400" cy="4572000"/>
          </a:xfrm>
          <a:prstGeom prst="rect">
            <a:avLst/>
          </a:prstGeom>
          <a:noFill/>
          <a:ln w="9525">
            <a:noFill/>
            <a:miter lim="800000"/>
            <a:headEnd/>
            <a:tailEnd/>
          </a:ln>
        </p:spPr>
      </p:pic>
    </p:spTree>
  </p:cSld>
  <p:clrMapOvr>
    <a:masterClrMapping/>
  </p:clrMapOvr>
  <p:transition advClick="0">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hangingPunct="1">
              <a:defRPr/>
            </a:pPr>
            <a:r>
              <a:rPr lang="en-US" dirty="0" smtClean="0"/>
              <a:t>How Are Tables Related?</a:t>
            </a:r>
            <a:endParaRPr lang="en-US" dirty="0"/>
          </a:p>
        </p:txBody>
      </p:sp>
      <p:sp>
        <p:nvSpPr>
          <p:cNvPr id="22531" name="TextBox 4"/>
          <p:cNvSpPr txBox="1">
            <a:spLocks noChangeArrowheads="1"/>
          </p:cNvSpPr>
          <p:nvPr/>
        </p:nvSpPr>
        <p:spPr bwMode="auto">
          <a:xfrm>
            <a:off x="5181600" y="1981200"/>
            <a:ext cx="3352800" cy="3970338"/>
          </a:xfrm>
          <a:prstGeom prst="rect">
            <a:avLst/>
          </a:prstGeom>
          <a:noFill/>
          <a:ln w="9525">
            <a:noFill/>
            <a:miter lim="800000"/>
            <a:headEnd/>
            <a:tailEnd/>
          </a:ln>
        </p:spPr>
        <p:txBody>
          <a:bodyPr>
            <a:spAutoFit/>
          </a:bodyPr>
          <a:lstStyle/>
          <a:p>
            <a:r>
              <a:rPr lang="en-US" dirty="0"/>
              <a:t>First row of the Email Table is related to Andrea Baker in Student Table</a:t>
            </a:r>
          </a:p>
          <a:p>
            <a:endParaRPr lang="en-US" dirty="0"/>
          </a:p>
          <a:p>
            <a:endParaRPr lang="en-US" dirty="0"/>
          </a:p>
          <a:p>
            <a:endParaRPr lang="en-US" dirty="0"/>
          </a:p>
          <a:p>
            <a:endParaRPr lang="en-US" dirty="0"/>
          </a:p>
          <a:p>
            <a:endParaRPr lang="en-US" dirty="0"/>
          </a:p>
          <a:p>
            <a:endParaRPr lang="en-US" dirty="0"/>
          </a:p>
          <a:p>
            <a:endParaRPr lang="en-US" dirty="0"/>
          </a:p>
          <a:p>
            <a:r>
              <a:rPr lang="en-US" dirty="0"/>
              <a:t>Last row in </a:t>
            </a:r>
            <a:r>
              <a:rPr lang="en-US" dirty="0" err="1"/>
              <a:t>Office_Visit</a:t>
            </a:r>
            <a:r>
              <a:rPr lang="en-US" dirty="0"/>
              <a:t> Table related to Adam </a:t>
            </a:r>
            <a:r>
              <a:rPr lang="en-US" dirty="0" err="1"/>
              <a:t>Verberra</a:t>
            </a:r>
            <a:r>
              <a:rPr lang="en-US" dirty="0"/>
              <a:t> in Student Table</a:t>
            </a:r>
          </a:p>
          <a:p>
            <a:endParaRPr lang="en-US" dirty="0"/>
          </a:p>
        </p:txBody>
      </p:sp>
      <p:pic>
        <p:nvPicPr>
          <p:cNvPr id="22532" name="Picture 5"/>
          <p:cNvPicPr>
            <a:picLocks noChangeAspect="1" noChangeArrowheads="1"/>
          </p:cNvPicPr>
          <p:nvPr/>
        </p:nvPicPr>
        <p:blipFill>
          <a:blip r:embed="rId3" cstate="print"/>
          <a:srcRect/>
          <a:stretch>
            <a:fillRect/>
          </a:stretch>
        </p:blipFill>
        <p:spPr bwMode="auto">
          <a:xfrm>
            <a:off x="1143000" y="1371600"/>
            <a:ext cx="4024313" cy="4648200"/>
          </a:xfrm>
          <a:prstGeom prst="rect">
            <a:avLst/>
          </a:prstGeom>
          <a:noFill/>
          <a:ln w="9525">
            <a:noFill/>
            <a:miter lim="800000"/>
            <a:headEnd/>
            <a:tailEnd/>
          </a:ln>
        </p:spPr>
      </p:pic>
    </p:spTree>
  </p:cSld>
  <p:clrMapOvr>
    <a:masterClrMapping/>
  </p:clrMapOvr>
  <p:transition advClick="0">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Relationship Special Terms</a:t>
            </a:r>
            <a:endParaRPr lang="en-US" dirty="0"/>
          </a:p>
        </p:txBody>
      </p:sp>
      <p:sp>
        <p:nvSpPr>
          <p:cNvPr id="23554" name="Content Placeholder 1"/>
          <p:cNvSpPr>
            <a:spLocks noGrp="1"/>
          </p:cNvSpPr>
          <p:nvPr>
            <p:ph idx="1"/>
          </p:nvPr>
        </p:nvSpPr>
        <p:spPr>
          <a:xfrm>
            <a:off x="838200" y="1371600"/>
            <a:ext cx="7848600" cy="4724400"/>
          </a:xfrm>
        </p:spPr>
        <p:txBody>
          <a:bodyPr>
            <a:noAutofit/>
          </a:bodyPr>
          <a:lstStyle/>
          <a:p>
            <a:pPr eaLnBrk="1" hangingPunct="1"/>
            <a:r>
              <a:rPr lang="en-US" sz="3200" b="1" dirty="0" smtClean="0">
                <a:solidFill>
                  <a:srgbClr val="060D07"/>
                </a:solidFill>
              </a:rPr>
              <a:t>Key</a:t>
            </a:r>
            <a:r>
              <a:rPr lang="en-US" sz="3200" dirty="0" smtClean="0">
                <a:solidFill>
                  <a:srgbClr val="060D07"/>
                </a:solidFill>
              </a:rPr>
              <a:t> – </a:t>
            </a:r>
            <a:r>
              <a:rPr lang="en-US" dirty="0" smtClean="0">
                <a:solidFill>
                  <a:srgbClr val="060D07"/>
                </a:solidFill>
              </a:rPr>
              <a:t>A column or group of columns that identify a unique row in a table. (also called a </a:t>
            </a:r>
            <a:r>
              <a:rPr lang="en-US" b="1" i="1" dirty="0" smtClean="0">
                <a:solidFill>
                  <a:srgbClr val="060D07"/>
                </a:solidFill>
              </a:rPr>
              <a:t>primary key</a:t>
            </a:r>
            <a:r>
              <a:rPr lang="en-US" dirty="0" smtClean="0">
                <a:solidFill>
                  <a:srgbClr val="060D07"/>
                </a:solidFill>
              </a:rPr>
              <a:t>)</a:t>
            </a:r>
            <a:endParaRPr lang="en-US" sz="2400" dirty="0" smtClean="0">
              <a:solidFill>
                <a:srgbClr val="060D07"/>
              </a:solidFill>
            </a:endParaRPr>
          </a:p>
          <a:p>
            <a:pPr lvl="1" eaLnBrk="1" hangingPunct="1">
              <a:buFont typeface="Wingdings" pitchFamily="2" charset="2"/>
              <a:buChar char="§"/>
            </a:pPr>
            <a:r>
              <a:rPr lang="en-US" sz="2400" i="1" dirty="0" smtClean="0">
                <a:solidFill>
                  <a:srgbClr val="060D07"/>
                </a:solidFill>
              </a:rPr>
              <a:t>Student Number</a:t>
            </a:r>
            <a:r>
              <a:rPr lang="en-US" sz="2400" dirty="0" smtClean="0">
                <a:solidFill>
                  <a:srgbClr val="060D07"/>
                </a:solidFill>
              </a:rPr>
              <a:t> is the key of the </a:t>
            </a:r>
            <a:r>
              <a:rPr lang="en-US" sz="2400" i="1" dirty="0" smtClean="0">
                <a:solidFill>
                  <a:srgbClr val="060D07"/>
                </a:solidFill>
              </a:rPr>
              <a:t>Student</a:t>
            </a:r>
            <a:r>
              <a:rPr lang="en-US" sz="2400" dirty="0" smtClean="0">
                <a:solidFill>
                  <a:srgbClr val="060D07"/>
                </a:solidFill>
              </a:rPr>
              <a:t> table. Given a value of </a:t>
            </a:r>
            <a:r>
              <a:rPr lang="en-US" sz="2400" i="1" dirty="0" smtClean="0">
                <a:solidFill>
                  <a:srgbClr val="060D07"/>
                </a:solidFill>
              </a:rPr>
              <a:t>Student Number, </a:t>
            </a:r>
            <a:r>
              <a:rPr lang="en-US" sz="2400" dirty="0" smtClean="0">
                <a:solidFill>
                  <a:srgbClr val="060D07"/>
                </a:solidFill>
              </a:rPr>
              <a:t>you can uniquely identify/determine one and only one row in </a:t>
            </a:r>
            <a:r>
              <a:rPr lang="en-US" sz="2400" i="1" dirty="0" smtClean="0">
                <a:solidFill>
                  <a:srgbClr val="060D07"/>
                </a:solidFill>
              </a:rPr>
              <a:t>Student.</a:t>
            </a:r>
            <a:r>
              <a:rPr lang="en-US" sz="2400" dirty="0" smtClean="0">
                <a:solidFill>
                  <a:srgbClr val="060D07"/>
                </a:solidFill>
              </a:rPr>
              <a:t> Only one student has the number 1325.</a:t>
            </a:r>
          </a:p>
          <a:p>
            <a:pPr lvl="1" eaLnBrk="1" hangingPunct="1">
              <a:buFont typeface="Wingdings" pitchFamily="2" charset="2"/>
              <a:buChar char="§"/>
            </a:pPr>
            <a:r>
              <a:rPr lang="en-US" sz="2400" dirty="0" smtClean="0">
                <a:solidFill>
                  <a:srgbClr val="060D07"/>
                </a:solidFill>
              </a:rPr>
              <a:t>Every table </a:t>
            </a:r>
            <a:r>
              <a:rPr lang="en-US" sz="2400" b="1" i="1" dirty="0" smtClean="0">
                <a:solidFill>
                  <a:srgbClr val="060D07"/>
                </a:solidFill>
              </a:rPr>
              <a:t>must</a:t>
            </a:r>
            <a:r>
              <a:rPr lang="en-US" sz="2400" dirty="0" smtClean="0">
                <a:solidFill>
                  <a:srgbClr val="060D07"/>
                </a:solidFill>
              </a:rPr>
              <a:t> have a key.</a:t>
            </a:r>
          </a:p>
          <a:p>
            <a:pPr lvl="1" eaLnBrk="1" hangingPunct="1">
              <a:buFont typeface="Wingdings" pitchFamily="2" charset="2"/>
              <a:buChar char="§"/>
            </a:pPr>
            <a:r>
              <a:rPr lang="en-US" sz="2400" dirty="0" smtClean="0">
                <a:solidFill>
                  <a:srgbClr val="060D07"/>
                </a:solidFill>
              </a:rPr>
              <a:t>Sometimes more than one column is needed to form a unique identifier. In a table called </a:t>
            </a:r>
            <a:r>
              <a:rPr lang="en-US" sz="2400" i="1" dirty="0" smtClean="0">
                <a:solidFill>
                  <a:srgbClr val="060D07"/>
                </a:solidFill>
              </a:rPr>
              <a:t>City</a:t>
            </a:r>
            <a:r>
              <a:rPr lang="en-US" sz="2400" dirty="0" smtClean="0">
                <a:solidFill>
                  <a:srgbClr val="060D07"/>
                </a:solidFill>
              </a:rPr>
              <a:t>, for example, the key might be a combination of columns (</a:t>
            </a:r>
            <a:r>
              <a:rPr lang="en-US" sz="2400" i="1" dirty="0" smtClean="0">
                <a:solidFill>
                  <a:srgbClr val="060D07"/>
                </a:solidFill>
              </a:rPr>
              <a:t>City, State</a:t>
            </a:r>
            <a:r>
              <a:rPr lang="en-US" sz="2400" dirty="0" smtClean="0">
                <a:solidFill>
                  <a:srgbClr val="060D07"/>
                </a:solidFill>
              </a:rPr>
              <a:t>).</a:t>
            </a:r>
          </a:p>
          <a:p>
            <a:pPr lvl="1" eaLnBrk="1" hangingPunct="1">
              <a:buFont typeface="Wingdings" pitchFamily="2" charset="2"/>
              <a:buChar char="§"/>
            </a:pPr>
            <a:r>
              <a:rPr lang="en-US" sz="2400" dirty="0" err="1" smtClean="0">
                <a:solidFill>
                  <a:srgbClr val="060D07"/>
                </a:solidFill>
              </a:rPr>
              <a:t>Email_Num</a:t>
            </a:r>
            <a:r>
              <a:rPr lang="en-US" sz="2400" dirty="0" smtClean="0">
                <a:solidFill>
                  <a:srgbClr val="060D07"/>
                </a:solidFill>
              </a:rPr>
              <a:t> is the key of Email Table.</a:t>
            </a:r>
          </a:p>
          <a:p>
            <a:pPr lvl="1" eaLnBrk="1" hangingPunct="1">
              <a:buFont typeface="Wingdings" pitchFamily="2" charset="2"/>
              <a:buChar char="§"/>
            </a:pPr>
            <a:r>
              <a:rPr lang="en-US" sz="2400" dirty="0" err="1" smtClean="0">
                <a:solidFill>
                  <a:srgbClr val="060D07"/>
                </a:solidFill>
              </a:rPr>
              <a:t>VisitID</a:t>
            </a:r>
            <a:r>
              <a:rPr lang="en-US" sz="2400" dirty="0" smtClean="0">
                <a:solidFill>
                  <a:srgbClr val="060D07"/>
                </a:solidFill>
              </a:rPr>
              <a:t> is the key of </a:t>
            </a:r>
            <a:r>
              <a:rPr lang="en-US" sz="2400" dirty="0" err="1" smtClean="0">
                <a:solidFill>
                  <a:srgbClr val="060D07"/>
                </a:solidFill>
              </a:rPr>
              <a:t>Office_Visit</a:t>
            </a:r>
            <a:r>
              <a:rPr lang="en-US" sz="2400" dirty="0" smtClean="0">
                <a:solidFill>
                  <a:srgbClr val="060D07"/>
                </a:solidFill>
              </a:rPr>
              <a:t> Table.</a:t>
            </a:r>
          </a:p>
          <a:p>
            <a:pPr lvl="1" eaLnBrk="1" hangingPunct="1"/>
            <a:endParaRPr lang="en-US" sz="2400" dirty="0" smtClean="0">
              <a:solidFill>
                <a:srgbClr val="060D07"/>
              </a:solidFill>
            </a:endParaRPr>
          </a:p>
          <a:p>
            <a:pPr lvl="1" eaLnBrk="1" hangingPunct="1"/>
            <a:endParaRPr lang="en-US" sz="2400" dirty="0" smtClean="0">
              <a:solidFill>
                <a:srgbClr val="060D07"/>
              </a:solidFill>
            </a:endParaRPr>
          </a:p>
        </p:txBody>
      </p:sp>
    </p:spTree>
  </p:cSld>
  <p:clrMapOvr>
    <a:masterClrMapping/>
  </p:clrMapOvr>
  <p:transition advClick="0">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smtClean="0"/>
              <a:t>Relationship Special Terms</a:t>
            </a:r>
          </a:p>
        </p:txBody>
      </p:sp>
      <p:sp>
        <p:nvSpPr>
          <p:cNvPr id="24578" name="Content Placeholder 1"/>
          <p:cNvSpPr>
            <a:spLocks noGrp="1"/>
          </p:cNvSpPr>
          <p:nvPr>
            <p:ph idx="1"/>
          </p:nvPr>
        </p:nvSpPr>
        <p:spPr>
          <a:xfrm>
            <a:off x="762000" y="1600200"/>
            <a:ext cx="7924800" cy="4525963"/>
          </a:xfrm>
        </p:spPr>
        <p:txBody>
          <a:bodyPr>
            <a:normAutofit/>
          </a:bodyPr>
          <a:lstStyle/>
          <a:p>
            <a:pPr eaLnBrk="1" hangingPunct="1"/>
            <a:r>
              <a:rPr lang="en-US" sz="3200" b="1" dirty="0" smtClean="0">
                <a:solidFill>
                  <a:srgbClr val="060D07"/>
                </a:solidFill>
              </a:rPr>
              <a:t>Foreign keys</a:t>
            </a:r>
            <a:r>
              <a:rPr lang="en-US" sz="3200" dirty="0" smtClean="0">
                <a:solidFill>
                  <a:srgbClr val="060D07"/>
                </a:solidFill>
              </a:rPr>
              <a:t> </a:t>
            </a:r>
          </a:p>
          <a:p>
            <a:pPr lvl="1" eaLnBrk="1" hangingPunct="1">
              <a:buFont typeface="Wingdings" pitchFamily="2" charset="2"/>
              <a:buChar char="§"/>
            </a:pPr>
            <a:r>
              <a:rPr lang="en-US" sz="2400" dirty="0" smtClean="0">
                <a:solidFill>
                  <a:srgbClr val="060D07"/>
                </a:solidFill>
              </a:rPr>
              <a:t>These are keys of a different (foreign) table than the table in which they reside.</a:t>
            </a:r>
          </a:p>
          <a:p>
            <a:pPr eaLnBrk="1" hangingPunct="1"/>
            <a:r>
              <a:rPr lang="en-US" sz="3200" b="1" dirty="0" smtClean="0">
                <a:solidFill>
                  <a:srgbClr val="060D07"/>
                </a:solidFill>
              </a:rPr>
              <a:t>Relational databases</a:t>
            </a:r>
          </a:p>
          <a:p>
            <a:pPr lvl="1" eaLnBrk="1" hangingPunct="1">
              <a:buFont typeface="Wingdings" pitchFamily="2" charset="2"/>
              <a:buChar char="§"/>
            </a:pPr>
            <a:r>
              <a:rPr lang="en-US" sz="2400" dirty="0" smtClean="0">
                <a:solidFill>
                  <a:srgbClr val="060D07"/>
                </a:solidFill>
              </a:rPr>
              <a:t>Relationships among tables are created by using keys and their </a:t>
            </a:r>
            <a:r>
              <a:rPr lang="en-US" sz="2400" dirty="0" smtClean="0">
                <a:solidFill>
                  <a:srgbClr val="060D07"/>
                </a:solidFill>
              </a:rPr>
              <a:t>paired </a:t>
            </a:r>
            <a:r>
              <a:rPr lang="en-US" sz="2400" dirty="0" smtClean="0">
                <a:solidFill>
                  <a:srgbClr val="060D07"/>
                </a:solidFill>
              </a:rPr>
              <a:t>foreign keys.</a:t>
            </a:r>
          </a:p>
          <a:p>
            <a:pPr eaLnBrk="1" hangingPunct="1"/>
            <a:r>
              <a:rPr lang="en-US" sz="3200" b="1" dirty="0" smtClean="0">
                <a:solidFill>
                  <a:srgbClr val="060D07"/>
                </a:solidFill>
              </a:rPr>
              <a:t>Relation</a:t>
            </a:r>
          </a:p>
          <a:p>
            <a:pPr lvl="1" eaLnBrk="1" hangingPunct="1">
              <a:buFont typeface="Wingdings" pitchFamily="2" charset="2"/>
              <a:buChar char="§"/>
            </a:pPr>
            <a:r>
              <a:rPr lang="en-US" sz="2400" dirty="0" smtClean="0">
                <a:solidFill>
                  <a:srgbClr val="060D07"/>
                </a:solidFill>
              </a:rPr>
              <a:t>Formal name for a table</a:t>
            </a:r>
          </a:p>
        </p:txBody>
      </p:sp>
    </p:spTree>
  </p:cSld>
  <p:clrMapOvr>
    <a:masterClrMapping/>
  </p:clrMapOvr>
  <p:transition advClick="0">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hangingPunct="1">
              <a:defRPr/>
            </a:pPr>
            <a:r>
              <a:rPr lang="en-US" dirty="0" smtClean="0"/>
              <a:t>Components of a Database Application System</a:t>
            </a:r>
            <a:endParaRPr lang="en-US" dirty="0"/>
          </a:p>
        </p:txBody>
      </p:sp>
      <p:sp>
        <p:nvSpPr>
          <p:cNvPr id="27650" name="Content Placeholder 1"/>
          <p:cNvSpPr>
            <a:spLocks noGrp="1"/>
          </p:cNvSpPr>
          <p:nvPr>
            <p:ph idx="1"/>
          </p:nvPr>
        </p:nvSpPr>
        <p:spPr/>
        <p:txBody>
          <a:bodyPr>
            <a:normAutofit/>
          </a:bodyPr>
          <a:lstStyle/>
          <a:p>
            <a:pPr eaLnBrk="1" hangingPunct="1"/>
            <a:r>
              <a:rPr lang="en-US" b="1" dirty="0" smtClean="0">
                <a:solidFill>
                  <a:srgbClr val="060D07"/>
                </a:solidFill>
              </a:rPr>
              <a:t>Applications</a:t>
            </a:r>
            <a:r>
              <a:rPr lang="en-US" dirty="0" smtClean="0">
                <a:solidFill>
                  <a:srgbClr val="060D07"/>
                </a:solidFill>
              </a:rPr>
              <a:t> make database data more accessible and useful. </a:t>
            </a:r>
          </a:p>
          <a:p>
            <a:pPr eaLnBrk="1" hangingPunct="1"/>
            <a:r>
              <a:rPr lang="en-US" dirty="0" smtClean="0">
                <a:solidFill>
                  <a:srgbClr val="060D07"/>
                </a:solidFill>
              </a:rPr>
              <a:t>Users employ an application with </a:t>
            </a:r>
            <a:r>
              <a:rPr lang="en-US" b="1" dirty="0" smtClean="0">
                <a:solidFill>
                  <a:srgbClr val="060D07"/>
                </a:solidFill>
              </a:rPr>
              <a:t>forms, formatted reports, queries, and application programs.</a:t>
            </a:r>
            <a:r>
              <a:rPr lang="en-US" dirty="0" smtClean="0">
                <a:solidFill>
                  <a:srgbClr val="060D07"/>
                </a:solidFill>
              </a:rPr>
              <a:t> </a:t>
            </a:r>
          </a:p>
          <a:p>
            <a:pPr eaLnBrk="1" hangingPunct="1"/>
            <a:r>
              <a:rPr lang="en-US" dirty="0" smtClean="0">
                <a:solidFill>
                  <a:srgbClr val="060D07"/>
                </a:solidFill>
              </a:rPr>
              <a:t>Database management system (</a:t>
            </a:r>
            <a:r>
              <a:rPr lang="en-US" u="sng" dirty="0" smtClean="0">
                <a:solidFill>
                  <a:srgbClr val="060D07"/>
                </a:solidFill>
              </a:rPr>
              <a:t>DBMS</a:t>
            </a:r>
            <a:r>
              <a:rPr lang="en-US" dirty="0" smtClean="0">
                <a:solidFill>
                  <a:srgbClr val="060D07"/>
                </a:solidFill>
              </a:rPr>
              <a:t>)  processes database tables for applications.</a:t>
            </a:r>
          </a:p>
          <a:p>
            <a:pPr eaLnBrk="1" hangingPunct="1"/>
            <a:endParaRPr lang="en-US" dirty="0" smtClean="0">
              <a:solidFill>
                <a:srgbClr val="060D07"/>
              </a:solidFill>
            </a:endParaRPr>
          </a:p>
        </p:txBody>
      </p:sp>
      <p:pic>
        <p:nvPicPr>
          <p:cNvPr id="27652" name="Picture 5"/>
          <p:cNvPicPr>
            <a:picLocks noChangeAspect="1" noChangeArrowheads="1"/>
          </p:cNvPicPr>
          <p:nvPr/>
        </p:nvPicPr>
        <p:blipFill>
          <a:blip r:embed="rId3" cstate="print"/>
          <a:srcRect/>
          <a:stretch>
            <a:fillRect/>
          </a:stretch>
        </p:blipFill>
        <p:spPr bwMode="auto">
          <a:xfrm>
            <a:off x="1236713" y="4666593"/>
            <a:ext cx="6522221" cy="1790646"/>
          </a:xfrm>
          <a:prstGeom prst="rect">
            <a:avLst/>
          </a:prstGeom>
          <a:noFill/>
          <a:ln w="9525">
            <a:noFill/>
            <a:miter lim="800000"/>
            <a:headEnd/>
            <a:tailEnd/>
          </a:ln>
        </p:spPr>
      </p:pic>
    </p:spTree>
  </p:cSld>
  <p:clrMapOvr>
    <a:masterClrMapping/>
  </p:clrMapOvr>
  <p:transition advClick="0">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hangingPunct="1">
              <a:defRPr/>
            </a:pPr>
            <a:r>
              <a:rPr lang="en-US" dirty="0" smtClean="0"/>
              <a:t>What Is a Database Management System (DBMS)?</a:t>
            </a:r>
            <a:endParaRPr lang="en-US" dirty="0"/>
          </a:p>
        </p:txBody>
      </p:sp>
      <p:sp>
        <p:nvSpPr>
          <p:cNvPr id="28675" name="Content Placeholder 4"/>
          <p:cNvSpPr>
            <a:spLocks noGrp="1"/>
          </p:cNvSpPr>
          <p:nvPr>
            <p:ph idx="1"/>
          </p:nvPr>
        </p:nvSpPr>
        <p:spPr/>
        <p:txBody>
          <a:bodyPr>
            <a:normAutofit/>
          </a:bodyPr>
          <a:lstStyle/>
          <a:p>
            <a:pPr eaLnBrk="1" hangingPunct="1"/>
            <a:r>
              <a:rPr lang="en-US" sz="3200" b="1" dirty="0" smtClean="0">
                <a:solidFill>
                  <a:srgbClr val="060D07"/>
                </a:solidFill>
              </a:rPr>
              <a:t>DBMS</a:t>
            </a:r>
            <a:r>
              <a:rPr lang="en-US" sz="3200" dirty="0" smtClean="0">
                <a:solidFill>
                  <a:srgbClr val="060D07"/>
                </a:solidFill>
              </a:rPr>
              <a:t> </a:t>
            </a:r>
          </a:p>
          <a:p>
            <a:pPr lvl="1" eaLnBrk="1" hangingPunct="1">
              <a:buFont typeface="Wingdings" pitchFamily="2" charset="2"/>
              <a:buChar char="§"/>
            </a:pPr>
            <a:r>
              <a:rPr lang="en-US" sz="3200" b="1" dirty="0" smtClean="0">
                <a:solidFill>
                  <a:srgbClr val="060D07"/>
                </a:solidFill>
              </a:rPr>
              <a:t>A program (software) used to </a:t>
            </a:r>
            <a:r>
              <a:rPr lang="en-US" sz="3200" b="1" u="sng" dirty="0" smtClean="0">
                <a:solidFill>
                  <a:srgbClr val="060D07"/>
                </a:solidFill>
              </a:rPr>
              <a:t>create</a:t>
            </a:r>
            <a:r>
              <a:rPr lang="en-US" sz="3200" b="1" dirty="0" smtClean="0">
                <a:solidFill>
                  <a:srgbClr val="060D07"/>
                </a:solidFill>
              </a:rPr>
              <a:t>, </a:t>
            </a:r>
            <a:r>
              <a:rPr lang="en-US" sz="3200" b="1" u="sng" dirty="0" smtClean="0">
                <a:solidFill>
                  <a:srgbClr val="060D07"/>
                </a:solidFill>
              </a:rPr>
              <a:t>process</a:t>
            </a:r>
            <a:r>
              <a:rPr lang="en-US" sz="3200" b="1" dirty="0" smtClean="0">
                <a:solidFill>
                  <a:srgbClr val="060D07"/>
                </a:solidFill>
              </a:rPr>
              <a:t>, and </a:t>
            </a:r>
            <a:r>
              <a:rPr lang="en-US" sz="3200" b="1" u="sng" dirty="0" smtClean="0">
                <a:solidFill>
                  <a:srgbClr val="060D07"/>
                </a:solidFill>
              </a:rPr>
              <a:t>administer</a:t>
            </a:r>
            <a:r>
              <a:rPr lang="en-US" sz="3200" b="1" dirty="0" smtClean="0">
                <a:solidFill>
                  <a:srgbClr val="060D07"/>
                </a:solidFill>
              </a:rPr>
              <a:t> a database</a:t>
            </a:r>
          </a:p>
          <a:p>
            <a:pPr eaLnBrk="1" hangingPunct="1"/>
            <a:r>
              <a:rPr lang="en-US" sz="3200" dirty="0" smtClean="0">
                <a:solidFill>
                  <a:srgbClr val="060D07"/>
                </a:solidFill>
              </a:rPr>
              <a:t>Popular DBMS products are: </a:t>
            </a:r>
          </a:p>
          <a:p>
            <a:pPr lvl="1" eaLnBrk="1" hangingPunct="1">
              <a:buFont typeface="Wingdings" pitchFamily="2" charset="2"/>
              <a:buChar char="§"/>
            </a:pPr>
            <a:r>
              <a:rPr lang="en-US" sz="2800" dirty="0" smtClean="0">
                <a:solidFill>
                  <a:srgbClr val="060D07"/>
                </a:solidFill>
              </a:rPr>
              <a:t>DB2 from IBM </a:t>
            </a:r>
          </a:p>
          <a:p>
            <a:pPr lvl="1" eaLnBrk="1" hangingPunct="1">
              <a:buFont typeface="Wingdings" pitchFamily="2" charset="2"/>
              <a:buChar char="§"/>
            </a:pPr>
            <a:r>
              <a:rPr lang="en-US" sz="2800" dirty="0" smtClean="0">
                <a:solidFill>
                  <a:srgbClr val="060D07"/>
                </a:solidFill>
              </a:rPr>
              <a:t>Access and SQL Server from Microsoft</a:t>
            </a:r>
          </a:p>
          <a:p>
            <a:pPr lvl="1" eaLnBrk="1" hangingPunct="1">
              <a:buFont typeface="Wingdings" pitchFamily="2" charset="2"/>
              <a:buChar char="§"/>
            </a:pPr>
            <a:r>
              <a:rPr lang="en-US" sz="2800" dirty="0" smtClean="0">
                <a:solidFill>
                  <a:srgbClr val="060D07"/>
                </a:solidFill>
              </a:rPr>
              <a:t>Oracle from the Oracle Corporation</a:t>
            </a:r>
          </a:p>
          <a:p>
            <a:pPr lvl="1" eaLnBrk="1" hangingPunct="1">
              <a:buFont typeface="Wingdings" pitchFamily="2" charset="2"/>
              <a:buChar char="§"/>
            </a:pPr>
            <a:r>
              <a:rPr lang="en-US" sz="2800" dirty="0" err="1" smtClean="0">
                <a:solidFill>
                  <a:srgbClr val="060D07"/>
                </a:solidFill>
              </a:rPr>
              <a:t>MySQL</a:t>
            </a:r>
            <a:r>
              <a:rPr lang="en-US" sz="2800" dirty="0" smtClean="0">
                <a:solidFill>
                  <a:srgbClr val="060D07"/>
                </a:solidFill>
                <a:cs typeface="Arial" charset="0"/>
              </a:rPr>
              <a:t>—</a:t>
            </a:r>
            <a:r>
              <a:rPr lang="en-US" sz="2800" dirty="0" smtClean="0">
                <a:solidFill>
                  <a:srgbClr val="060D07"/>
                </a:solidFill>
              </a:rPr>
              <a:t>an open-source DBMS product that is license-free for most applications</a:t>
            </a:r>
          </a:p>
        </p:txBody>
      </p:sp>
    </p:spTree>
  </p:cSld>
  <p:clrMapOvr>
    <a:masterClrMapping/>
  </p:clrMapOvr>
  <p:transition advClick="0">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hangingPunct="1">
              <a:defRPr/>
            </a:pPr>
            <a:r>
              <a:rPr lang="en-US" dirty="0" smtClean="0">
                <a:solidFill>
                  <a:schemeClr val="tx1"/>
                </a:solidFill>
              </a:rPr>
              <a:t>Creating</a:t>
            </a:r>
            <a:r>
              <a:rPr lang="en-US" dirty="0" smtClean="0"/>
              <a:t> the Database and Its Structures</a:t>
            </a:r>
            <a:endParaRPr lang="en-US" dirty="0"/>
          </a:p>
        </p:txBody>
      </p:sp>
      <p:sp>
        <p:nvSpPr>
          <p:cNvPr id="29698" name="Content Placeholder 1"/>
          <p:cNvSpPr>
            <a:spLocks noGrp="1"/>
          </p:cNvSpPr>
          <p:nvPr>
            <p:ph idx="1"/>
          </p:nvPr>
        </p:nvSpPr>
        <p:spPr/>
        <p:txBody>
          <a:bodyPr>
            <a:normAutofit/>
          </a:bodyPr>
          <a:lstStyle/>
          <a:p>
            <a:pPr eaLnBrk="1" hangingPunct="1"/>
            <a:r>
              <a:rPr lang="en-US" sz="2400" dirty="0" smtClean="0">
                <a:solidFill>
                  <a:srgbClr val="060D07"/>
                </a:solidFill>
              </a:rPr>
              <a:t>Database developers use the DBMS to create and modify tables, relationships, and other structures in the database.</a:t>
            </a:r>
          </a:p>
          <a:p>
            <a:pPr eaLnBrk="1" hangingPunct="1"/>
            <a:r>
              <a:rPr lang="en-US" sz="2400" dirty="0" smtClean="0">
                <a:solidFill>
                  <a:srgbClr val="060D07"/>
                </a:solidFill>
              </a:rPr>
              <a:t>Below, the developer has added a new column called </a:t>
            </a:r>
            <a:r>
              <a:rPr lang="en-US" sz="2400" i="1" dirty="0" smtClean="0">
                <a:solidFill>
                  <a:srgbClr val="060D07"/>
                </a:solidFill>
              </a:rPr>
              <a:t>Response?</a:t>
            </a:r>
            <a:r>
              <a:rPr lang="en-US" sz="2400" dirty="0" smtClean="0">
                <a:solidFill>
                  <a:srgbClr val="060D07"/>
                </a:solidFill>
              </a:rPr>
              <a:t>. This new column has data type </a:t>
            </a:r>
            <a:r>
              <a:rPr lang="en-US" sz="2400" i="1" dirty="0" smtClean="0">
                <a:solidFill>
                  <a:srgbClr val="060D07"/>
                </a:solidFill>
              </a:rPr>
              <a:t>Yes/No.</a:t>
            </a:r>
          </a:p>
          <a:p>
            <a:pPr eaLnBrk="1" hangingPunct="1"/>
            <a:endParaRPr lang="en-US" sz="2400" dirty="0" smtClean="0">
              <a:solidFill>
                <a:srgbClr val="060D07"/>
              </a:solidFill>
            </a:endParaRPr>
          </a:p>
        </p:txBody>
      </p:sp>
      <p:pic>
        <p:nvPicPr>
          <p:cNvPr id="29700" name="Picture 3" descr="fig05_09.jpg"/>
          <p:cNvPicPr>
            <a:picLocks noChangeAspect="1"/>
          </p:cNvPicPr>
          <p:nvPr/>
        </p:nvPicPr>
        <p:blipFill>
          <a:blip r:embed="rId3" cstate="print"/>
          <a:srcRect/>
          <a:stretch>
            <a:fillRect/>
          </a:stretch>
        </p:blipFill>
        <p:spPr bwMode="auto">
          <a:xfrm>
            <a:off x="990600" y="3267416"/>
            <a:ext cx="7620000" cy="3390900"/>
          </a:xfrm>
          <a:prstGeom prst="rect">
            <a:avLst/>
          </a:prstGeom>
          <a:noFill/>
          <a:ln w="9525">
            <a:noFill/>
            <a:miter lim="800000"/>
            <a:headEnd/>
            <a:tailEnd/>
          </a:ln>
        </p:spPr>
      </p:pic>
    </p:spTree>
  </p:cSld>
  <p:clrMapOvr>
    <a:masterClrMapping/>
  </p:clrMapOvr>
  <p:transition advClick="0">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solidFill>
                  <a:schemeClr val="tx1"/>
                </a:solidFill>
              </a:rPr>
              <a:t>Processing</a:t>
            </a:r>
            <a:r>
              <a:rPr lang="en-US" dirty="0" smtClean="0"/>
              <a:t> the Database</a:t>
            </a:r>
            <a:endParaRPr lang="en-US" dirty="0"/>
          </a:p>
        </p:txBody>
      </p:sp>
      <p:sp>
        <p:nvSpPr>
          <p:cNvPr id="30722" name="Content Placeholder 1"/>
          <p:cNvSpPr>
            <a:spLocks noGrp="1"/>
          </p:cNvSpPr>
          <p:nvPr>
            <p:ph idx="1"/>
          </p:nvPr>
        </p:nvSpPr>
        <p:spPr/>
        <p:txBody>
          <a:bodyPr>
            <a:normAutofit/>
          </a:bodyPr>
          <a:lstStyle/>
          <a:p>
            <a:pPr eaLnBrk="1" hangingPunct="1"/>
            <a:r>
              <a:rPr lang="en-US" sz="3600" b="1" dirty="0" smtClean="0">
                <a:solidFill>
                  <a:srgbClr val="060D07"/>
                </a:solidFill>
              </a:rPr>
              <a:t>DBMS operations</a:t>
            </a:r>
          </a:p>
          <a:p>
            <a:pPr lvl="1" eaLnBrk="1" hangingPunct="1">
              <a:buFont typeface="Wingdings" pitchFamily="2" charset="2"/>
              <a:buChar char="§"/>
            </a:pPr>
            <a:r>
              <a:rPr lang="en-US" sz="2800" u="sng" dirty="0" smtClean="0">
                <a:solidFill>
                  <a:srgbClr val="060D07"/>
                </a:solidFill>
              </a:rPr>
              <a:t>Read</a:t>
            </a:r>
            <a:r>
              <a:rPr lang="en-US" sz="2800" dirty="0" smtClean="0">
                <a:solidFill>
                  <a:srgbClr val="060D07"/>
                </a:solidFill>
              </a:rPr>
              <a:t>, </a:t>
            </a:r>
            <a:r>
              <a:rPr lang="en-US" sz="2800" u="sng" dirty="0" smtClean="0">
                <a:solidFill>
                  <a:srgbClr val="060D07"/>
                </a:solidFill>
              </a:rPr>
              <a:t>insert</a:t>
            </a:r>
            <a:r>
              <a:rPr lang="en-US" sz="2800" dirty="0" smtClean="0">
                <a:solidFill>
                  <a:srgbClr val="060D07"/>
                </a:solidFill>
              </a:rPr>
              <a:t>, </a:t>
            </a:r>
            <a:r>
              <a:rPr lang="en-US" sz="2800" u="sng" dirty="0" smtClean="0">
                <a:solidFill>
                  <a:srgbClr val="060D07"/>
                </a:solidFill>
              </a:rPr>
              <a:t>modify</a:t>
            </a:r>
            <a:r>
              <a:rPr lang="en-US" sz="2800" dirty="0" smtClean="0">
                <a:solidFill>
                  <a:srgbClr val="060D07"/>
                </a:solidFill>
              </a:rPr>
              <a:t>, </a:t>
            </a:r>
            <a:r>
              <a:rPr lang="en-US" sz="2800" u="sng" dirty="0" smtClean="0">
                <a:solidFill>
                  <a:srgbClr val="060D07"/>
                </a:solidFill>
              </a:rPr>
              <a:t>delete</a:t>
            </a:r>
            <a:r>
              <a:rPr lang="en-US" sz="2800" dirty="0" smtClean="0">
                <a:solidFill>
                  <a:srgbClr val="060D07"/>
                </a:solidFill>
              </a:rPr>
              <a:t> data</a:t>
            </a:r>
          </a:p>
          <a:p>
            <a:pPr lvl="1" eaLnBrk="1" hangingPunct="1">
              <a:buFont typeface="Wingdings" pitchFamily="2" charset="2"/>
              <a:buChar char="§"/>
            </a:pPr>
            <a:r>
              <a:rPr lang="en-US" sz="2800" dirty="0" smtClean="0">
                <a:solidFill>
                  <a:srgbClr val="060D07"/>
                </a:solidFill>
              </a:rPr>
              <a:t>Applications call DBMS in different ways</a:t>
            </a:r>
          </a:p>
          <a:p>
            <a:pPr lvl="2" eaLnBrk="1" hangingPunct="1"/>
            <a:r>
              <a:rPr lang="en-US" sz="2800" dirty="0" smtClean="0">
                <a:solidFill>
                  <a:srgbClr val="060D07"/>
                </a:solidFill>
              </a:rPr>
              <a:t>From a form, when the user enters new or changed data, a computer program behind the form calls the DBMS to make the necessary database changes. </a:t>
            </a:r>
          </a:p>
          <a:p>
            <a:pPr lvl="2" eaLnBrk="1" hangingPunct="1"/>
            <a:r>
              <a:rPr lang="en-US" sz="2800" dirty="0" smtClean="0">
                <a:solidFill>
                  <a:srgbClr val="060D07"/>
                </a:solidFill>
              </a:rPr>
              <a:t>From an application program, the program calls the DBMS directly to make the change.</a:t>
            </a:r>
          </a:p>
        </p:txBody>
      </p:sp>
    </p:spTree>
  </p:cSld>
  <p:clrMapOvr>
    <a:masterClrMapping/>
  </p:clrMapOvr>
  <p:transition advClick="0">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Discussion (DUE Monday 9/30)</a:t>
            </a:r>
            <a:endParaRPr lang="en-US" dirty="0"/>
          </a:p>
        </p:txBody>
      </p:sp>
      <p:sp>
        <p:nvSpPr>
          <p:cNvPr id="3" name="Content Placeholder 2"/>
          <p:cNvSpPr>
            <a:spLocks noGrp="1"/>
          </p:cNvSpPr>
          <p:nvPr>
            <p:ph idx="1"/>
          </p:nvPr>
        </p:nvSpPr>
        <p:spPr/>
        <p:txBody>
          <a:bodyPr>
            <a:normAutofit fontScale="85000" lnSpcReduction="20000"/>
          </a:bodyPr>
          <a:lstStyle/>
          <a:p>
            <a:pPr>
              <a:spcAft>
                <a:spcPts val="600"/>
              </a:spcAft>
            </a:pPr>
            <a:r>
              <a:rPr lang="en-US" dirty="0" smtClean="0"/>
              <a:t>Read Case Study 5:</a:t>
            </a:r>
          </a:p>
          <a:p>
            <a:pPr marL="329184" lvl="1" indent="0">
              <a:spcAft>
                <a:spcPts val="600"/>
              </a:spcAft>
              <a:buNone/>
            </a:pPr>
            <a:r>
              <a:rPr lang="en-US" sz="3000" i="1" dirty="0" smtClean="0"/>
              <a:t>“Fail Away with Dynamo, </a:t>
            </a:r>
            <a:r>
              <a:rPr lang="en-US" sz="3000" i="1" dirty="0" err="1" smtClean="0"/>
              <a:t>Bigtable</a:t>
            </a:r>
            <a:r>
              <a:rPr lang="en-US" sz="3000" i="1" dirty="0" smtClean="0"/>
              <a:t>, and Cassandra”</a:t>
            </a:r>
            <a:endParaRPr lang="en-US" sz="3000" dirty="0" smtClean="0"/>
          </a:p>
          <a:p>
            <a:pPr>
              <a:spcAft>
                <a:spcPts val="600"/>
              </a:spcAft>
            </a:pPr>
            <a:r>
              <a:rPr lang="en-US" dirty="0" smtClean="0"/>
              <a:t>Briefly, substantively answer the questions (1 – 5)  and bring your written or typed answers to class for discussion</a:t>
            </a:r>
          </a:p>
          <a:p>
            <a:pPr>
              <a:spcAft>
                <a:spcPts val="600"/>
              </a:spcAft>
            </a:pPr>
            <a:r>
              <a:rPr lang="en-US" dirty="0" smtClean="0"/>
              <a:t>Answers will be submitted for partial quiz credit</a:t>
            </a:r>
          </a:p>
          <a:p>
            <a:pPr>
              <a:spcAft>
                <a:spcPts val="600"/>
              </a:spcAft>
            </a:pPr>
            <a:r>
              <a:rPr lang="en-US" dirty="0" smtClean="0"/>
              <a:t>Be advised there will be an individual data modeling assignment for submission later next week, too.</a:t>
            </a:r>
          </a:p>
          <a:p>
            <a:pPr>
              <a:spcAft>
                <a:spcPts val="600"/>
              </a:spcAft>
            </a:pPr>
            <a:r>
              <a:rPr lang="en-US" dirty="0" smtClean="0"/>
              <a:t>Imp. Note: you will have to review the “</a:t>
            </a:r>
            <a:r>
              <a:rPr lang="en-US" dirty="0" err="1" smtClean="0"/>
              <a:t>GearUp</a:t>
            </a:r>
            <a:r>
              <a:rPr lang="en-US" dirty="0" smtClean="0"/>
              <a:t>” scenario that has been used to open each chapter.</a:t>
            </a:r>
          </a:p>
          <a:p>
            <a:pPr>
              <a:spcAft>
                <a:spcPts val="600"/>
              </a:spcAft>
            </a:pPr>
            <a:r>
              <a:rPr lang="en-US" dirty="0" smtClean="0"/>
              <a:t>Additional info about </a:t>
            </a:r>
            <a:r>
              <a:rPr lang="en-US" dirty="0" err="1" smtClean="0"/>
              <a:t>NoSQL</a:t>
            </a:r>
            <a:r>
              <a:rPr lang="en-US" dirty="0" smtClean="0"/>
              <a:t> databases:</a:t>
            </a:r>
          </a:p>
          <a:p>
            <a:pPr lvl="1">
              <a:spcAft>
                <a:spcPts val="600"/>
              </a:spcAft>
            </a:pPr>
            <a:r>
              <a:rPr lang="en-US" dirty="0">
                <a:hlinkClick r:id="rId2"/>
              </a:rPr>
              <a:t>http://</a:t>
            </a:r>
            <a:r>
              <a:rPr lang="en-US" dirty="0" smtClean="0">
                <a:hlinkClick r:id="rId2"/>
              </a:rPr>
              <a:t>newtech.about.com/od/databasemanagement/a/Nosql.htm</a:t>
            </a:r>
            <a:endParaRPr lang="en-US" dirty="0" smtClean="0"/>
          </a:p>
          <a:p>
            <a:pPr lvl="1">
              <a:spcAft>
                <a:spcPts val="600"/>
              </a:spcAft>
            </a:pPr>
            <a:r>
              <a:rPr lang="en-US" dirty="0">
                <a:hlinkClick r:id="rId3"/>
              </a:rPr>
              <a:t>http://</a:t>
            </a:r>
            <a:r>
              <a:rPr lang="en-US" dirty="0" smtClean="0">
                <a:hlinkClick r:id="rId3"/>
              </a:rPr>
              <a:t>stackoverflow.com/questions/1145726/what-is-nosql-how-does-it-work-and-what-benefits-does-it-provide</a:t>
            </a:r>
            <a:endParaRPr lang="en-US" dirty="0" smtClean="0"/>
          </a:p>
          <a:p>
            <a:pPr lvl="1">
              <a:spcAft>
                <a:spcPts val="600"/>
              </a:spcAft>
            </a:pPr>
            <a:endParaRPr lang="en-US" dirty="0"/>
          </a:p>
        </p:txBody>
      </p:sp>
    </p:spTree>
    <p:extLst>
      <p:ext uri="{BB962C8B-B14F-4D97-AF65-F5344CB8AC3E}">
        <p14:creationId xmlns:p14="http://schemas.microsoft.com/office/powerpoint/2010/main" val="587474829"/>
      </p:ext>
    </p:extLst>
  </p:cSld>
  <p:clrMapOvr>
    <a:masterClrMapping/>
  </p:clrMapOvr>
  <p:transition advClick="0">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hangingPunct="1">
              <a:defRPr/>
            </a:pPr>
            <a:r>
              <a:rPr lang="en-US" dirty="0" smtClean="0"/>
              <a:t>Structured Query Language (SQL)</a:t>
            </a:r>
            <a:endParaRPr lang="en-US" dirty="0"/>
          </a:p>
        </p:txBody>
      </p:sp>
      <p:sp>
        <p:nvSpPr>
          <p:cNvPr id="31746" name="Content Placeholder 1"/>
          <p:cNvSpPr>
            <a:spLocks noGrp="1"/>
          </p:cNvSpPr>
          <p:nvPr>
            <p:ph idx="1"/>
          </p:nvPr>
        </p:nvSpPr>
        <p:spPr/>
        <p:txBody>
          <a:bodyPr/>
          <a:lstStyle/>
          <a:p>
            <a:pPr eaLnBrk="1" hangingPunct="1"/>
            <a:r>
              <a:rPr lang="en-US" b="1" dirty="0" smtClean="0">
                <a:solidFill>
                  <a:srgbClr val="060D07"/>
                </a:solidFill>
                <a:hlinkClick r:id="rId3"/>
              </a:rPr>
              <a:t>SQL</a:t>
            </a:r>
            <a:r>
              <a:rPr lang="en-US" b="1" dirty="0" smtClean="0">
                <a:solidFill>
                  <a:srgbClr val="060D07"/>
                </a:solidFill>
                <a:cs typeface="Arial" charset="0"/>
              </a:rPr>
              <a:t>—</a:t>
            </a:r>
            <a:r>
              <a:rPr lang="en-US" b="1" dirty="0" smtClean="0">
                <a:solidFill>
                  <a:srgbClr val="060D07"/>
                </a:solidFill>
              </a:rPr>
              <a:t>“see-quell”</a:t>
            </a:r>
          </a:p>
          <a:p>
            <a:pPr eaLnBrk="1" hangingPunct="1"/>
            <a:r>
              <a:rPr lang="en-US" sz="2400" dirty="0" smtClean="0">
                <a:solidFill>
                  <a:srgbClr val="060D07"/>
                </a:solidFill>
              </a:rPr>
              <a:t>International standard language for creating databases and database structures, and processing databases </a:t>
            </a:r>
          </a:p>
          <a:p>
            <a:pPr eaLnBrk="1" hangingPunct="1"/>
            <a:r>
              <a:rPr lang="en-US" sz="2400" dirty="0" smtClean="0">
                <a:solidFill>
                  <a:srgbClr val="060D07"/>
                </a:solidFill>
              </a:rPr>
              <a:t>All five of the most popular DBMS products  accept and process SQL.</a:t>
            </a:r>
          </a:p>
          <a:p>
            <a:pPr eaLnBrk="1"/>
            <a:r>
              <a:rPr lang="en-US" sz="2400" dirty="0" smtClean="0">
                <a:solidFill>
                  <a:srgbClr val="060D07"/>
                </a:solidFill>
              </a:rPr>
              <a:t>Following SQL statement inserts a new row into the Student table:</a:t>
            </a:r>
          </a:p>
          <a:p>
            <a:pPr lvl="1" eaLnBrk="1">
              <a:buFontTx/>
              <a:buNone/>
            </a:pPr>
            <a:r>
              <a:rPr lang="en-US" sz="1800" dirty="0" smtClean="0">
                <a:solidFill>
                  <a:srgbClr val="060D07"/>
                </a:solidFill>
              </a:rPr>
              <a:t>INSERT INTO Student</a:t>
            </a:r>
          </a:p>
          <a:p>
            <a:pPr lvl="1" eaLnBrk="1">
              <a:buFontTx/>
              <a:buNone/>
            </a:pPr>
            <a:r>
              <a:rPr lang="en-US" sz="1800" dirty="0" smtClean="0">
                <a:solidFill>
                  <a:srgbClr val="060D07"/>
                </a:solidFill>
              </a:rPr>
              <a:t>	([Student Number], [Student Name], HW1, HW2, </a:t>
            </a:r>
            <a:r>
              <a:rPr lang="en-US" sz="1800" dirty="0" err="1" smtClean="0">
                <a:solidFill>
                  <a:srgbClr val="060D07"/>
                </a:solidFill>
              </a:rPr>
              <a:t>MidTerm</a:t>
            </a:r>
            <a:r>
              <a:rPr lang="en-US" sz="1800" dirty="0" smtClean="0">
                <a:solidFill>
                  <a:srgbClr val="060D07"/>
                </a:solidFill>
              </a:rPr>
              <a:t>) </a:t>
            </a:r>
          </a:p>
          <a:p>
            <a:pPr lvl="1" eaLnBrk="1">
              <a:buFontTx/>
              <a:buNone/>
            </a:pPr>
            <a:r>
              <a:rPr lang="en-US" sz="1800" dirty="0" smtClean="0">
                <a:solidFill>
                  <a:srgbClr val="060D07"/>
                </a:solidFill>
              </a:rPr>
              <a:t>VALUES </a:t>
            </a:r>
          </a:p>
          <a:p>
            <a:pPr lvl="1" eaLnBrk="1">
              <a:buFontTx/>
              <a:buNone/>
            </a:pPr>
            <a:r>
              <a:rPr lang="en-US" sz="1800" dirty="0" smtClean="0">
                <a:solidFill>
                  <a:srgbClr val="060D07"/>
                </a:solidFill>
              </a:rPr>
              <a:t>	(1000, ’Franklin, Benjamin’, 90, 95, 100);</a:t>
            </a:r>
          </a:p>
          <a:p>
            <a:pPr eaLnBrk="1">
              <a:buFontTx/>
              <a:buNone/>
            </a:pPr>
            <a:endParaRPr lang="en-US" sz="2000" dirty="0" smtClean="0">
              <a:solidFill>
                <a:srgbClr val="060D07"/>
              </a:solidFill>
            </a:endParaRPr>
          </a:p>
          <a:p>
            <a:pPr eaLnBrk="1" hangingPunct="1"/>
            <a:endParaRPr lang="en-US" sz="2400" dirty="0" smtClean="0">
              <a:solidFill>
                <a:srgbClr val="060D07"/>
              </a:solidFill>
            </a:endParaRPr>
          </a:p>
        </p:txBody>
      </p:sp>
    </p:spTree>
  </p:cSld>
  <p:clrMapOvr>
    <a:masterClrMapping/>
  </p:clrMapOvr>
  <p:transition advClick="0">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solidFill>
                  <a:schemeClr val="tx1"/>
                </a:solidFill>
              </a:rPr>
              <a:t>Administering</a:t>
            </a:r>
            <a:r>
              <a:rPr lang="en-US" dirty="0" smtClean="0"/>
              <a:t> the Database</a:t>
            </a:r>
            <a:endParaRPr lang="en-US" dirty="0"/>
          </a:p>
        </p:txBody>
      </p:sp>
      <p:sp>
        <p:nvSpPr>
          <p:cNvPr id="32770" name="Content Placeholder 1"/>
          <p:cNvSpPr>
            <a:spLocks noGrp="1"/>
          </p:cNvSpPr>
          <p:nvPr>
            <p:ph idx="1"/>
          </p:nvPr>
        </p:nvSpPr>
        <p:spPr/>
        <p:txBody>
          <a:bodyPr>
            <a:noAutofit/>
          </a:bodyPr>
          <a:lstStyle/>
          <a:p>
            <a:pPr eaLnBrk="1" hangingPunct="1"/>
            <a:r>
              <a:rPr lang="en-US" dirty="0" smtClean="0">
                <a:solidFill>
                  <a:srgbClr val="060D07"/>
                </a:solidFill>
                <a:hlinkClick r:id="rId3"/>
              </a:rPr>
              <a:t>DBMS</a:t>
            </a:r>
            <a:r>
              <a:rPr lang="en-US" dirty="0" smtClean="0">
                <a:solidFill>
                  <a:srgbClr val="060D07"/>
                </a:solidFill>
              </a:rPr>
              <a:t> provides tools to assist in administration of the database.</a:t>
            </a:r>
          </a:p>
          <a:p>
            <a:pPr eaLnBrk="1" hangingPunct="1"/>
            <a:r>
              <a:rPr lang="en-US" dirty="0" smtClean="0">
                <a:solidFill>
                  <a:srgbClr val="060D07"/>
                </a:solidFill>
              </a:rPr>
              <a:t>Used to set up a </a:t>
            </a:r>
            <a:r>
              <a:rPr lang="en-US" u="sng" dirty="0" smtClean="0"/>
              <a:t>security</a:t>
            </a:r>
            <a:r>
              <a:rPr lang="en-US" dirty="0" smtClean="0">
                <a:solidFill>
                  <a:srgbClr val="060D07"/>
                </a:solidFill>
              </a:rPr>
              <a:t> system involving </a:t>
            </a:r>
            <a:r>
              <a:rPr lang="en-US" u="sng" dirty="0" smtClean="0">
                <a:solidFill>
                  <a:srgbClr val="060D07"/>
                </a:solidFill>
              </a:rPr>
              <a:t>user accounts</a:t>
            </a:r>
            <a:r>
              <a:rPr lang="en-US" dirty="0" smtClean="0">
                <a:solidFill>
                  <a:srgbClr val="060D07"/>
                </a:solidFill>
              </a:rPr>
              <a:t>, </a:t>
            </a:r>
            <a:r>
              <a:rPr lang="en-US" u="sng" dirty="0" smtClean="0">
                <a:solidFill>
                  <a:srgbClr val="060D07"/>
                </a:solidFill>
              </a:rPr>
              <a:t>passwords</a:t>
            </a:r>
            <a:r>
              <a:rPr lang="en-US" dirty="0" smtClean="0">
                <a:solidFill>
                  <a:srgbClr val="060D07"/>
                </a:solidFill>
              </a:rPr>
              <a:t>, </a:t>
            </a:r>
            <a:r>
              <a:rPr lang="en-US" u="sng" dirty="0" smtClean="0">
                <a:solidFill>
                  <a:srgbClr val="060D07"/>
                </a:solidFill>
              </a:rPr>
              <a:t>permissions</a:t>
            </a:r>
            <a:r>
              <a:rPr lang="en-US" dirty="0" smtClean="0">
                <a:solidFill>
                  <a:srgbClr val="060D07"/>
                </a:solidFill>
              </a:rPr>
              <a:t>, and </a:t>
            </a:r>
            <a:r>
              <a:rPr lang="en-US" u="sng" dirty="0" smtClean="0">
                <a:solidFill>
                  <a:srgbClr val="060D07"/>
                </a:solidFill>
              </a:rPr>
              <a:t>limits</a:t>
            </a:r>
            <a:r>
              <a:rPr lang="en-US" dirty="0" smtClean="0">
                <a:solidFill>
                  <a:srgbClr val="060D07"/>
                </a:solidFill>
              </a:rPr>
              <a:t> for processing the database</a:t>
            </a:r>
          </a:p>
          <a:p>
            <a:pPr eaLnBrk="1" hangingPunct="1"/>
            <a:r>
              <a:rPr lang="en-US" u="sng" dirty="0" smtClean="0">
                <a:solidFill>
                  <a:srgbClr val="060D07"/>
                </a:solidFill>
              </a:rPr>
              <a:t>Backing up</a:t>
            </a:r>
            <a:r>
              <a:rPr lang="en-US" dirty="0" smtClean="0">
                <a:solidFill>
                  <a:srgbClr val="060D07"/>
                </a:solidFill>
              </a:rPr>
              <a:t> database data, adding structures to improve performance of database applications, removing data no longer wanted or needed, and similar tasks</a:t>
            </a:r>
          </a:p>
          <a:p>
            <a:pPr eaLnBrk="1" hangingPunct="1"/>
            <a:r>
              <a:rPr lang="en-US" dirty="0" smtClean="0">
                <a:solidFill>
                  <a:srgbClr val="060D07"/>
                </a:solidFill>
              </a:rPr>
              <a:t>Most organizations dedicate one or more employees to the role of database administration.</a:t>
            </a:r>
          </a:p>
          <a:p>
            <a:pPr eaLnBrk="1" hangingPunct="1"/>
            <a:endParaRPr lang="en-US" dirty="0" smtClean="0">
              <a:solidFill>
                <a:srgbClr val="060D07"/>
              </a:solidFill>
            </a:endParaRPr>
          </a:p>
        </p:txBody>
      </p:sp>
    </p:spTree>
  </p:cSld>
  <p:clrMapOvr>
    <a:masterClrMapping/>
  </p:clrMapOvr>
  <p:transition advClick="0">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hangingPunct="1">
              <a:defRPr/>
            </a:pPr>
            <a:r>
              <a:rPr lang="en-US" dirty="0" smtClean="0"/>
              <a:t>Major Responsibilities of Database Administration</a:t>
            </a:r>
            <a:endParaRPr lang="en-US" dirty="0"/>
          </a:p>
        </p:txBody>
      </p:sp>
      <p:pic>
        <p:nvPicPr>
          <p:cNvPr id="33795" name="Content Placeholder 5" descr="fig05_26.jpg"/>
          <p:cNvPicPr>
            <a:picLocks noGrp="1" noChangeAspect="1"/>
          </p:cNvPicPr>
          <p:nvPr>
            <p:ph idx="1"/>
          </p:nvPr>
        </p:nvPicPr>
        <p:blipFill>
          <a:blip r:embed="rId3" cstate="print"/>
          <a:srcRect/>
          <a:stretch>
            <a:fillRect/>
          </a:stretch>
        </p:blipFill>
        <p:spPr>
          <a:xfrm>
            <a:off x="838200" y="1371600"/>
            <a:ext cx="7772400" cy="4800600"/>
          </a:xfrm>
        </p:spPr>
      </p:pic>
    </p:spTree>
  </p:cSld>
  <p:clrMapOvr>
    <a:masterClrMapping/>
  </p:clrMapOvr>
  <p:transition advClick="0">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hangingPunct="1">
              <a:defRPr/>
            </a:pPr>
            <a:r>
              <a:rPr lang="en-US" dirty="0" smtClean="0"/>
              <a:t>Why Are </a:t>
            </a:r>
            <a:r>
              <a:rPr lang="en-US" dirty="0" smtClean="0">
                <a:solidFill>
                  <a:schemeClr val="tx1"/>
                </a:solidFill>
              </a:rPr>
              <a:t>Database Application Programs </a:t>
            </a:r>
            <a:r>
              <a:rPr lang="en-US" dirty="0" smtClean="0"/>
              <a:t>Needed?</a:t>
            </a:r>
            <a:endParaRPr lang="en-US" dirty="0"/>
          </a:p>
        </p:txBody>
      </p:sp>
      <p:sp>
        <p:nvSpPr>
          <p:cNvPr id="38914" name="Content Placeholder 1"/>
          <p:cNvSpPr>
            <a:spLocks noGrp="1"/>
          </p:cNvSpPr>
          <p:nvPr>
            <p:ph idx="1"/>
          </p:nvPr>
        </p:nvSpPr>
        <p:spPr/>
        <p:txBody>
          <a:bodyPr/>
          <a:lstStyle/>
          <a:p>
            <a:pPr eaLnBrk="1" hangingPunct="1"/>
            <a:r>
              <a:rPr lang="en-US" sz="2400" b="1" dirty="0" smtClean="0">
                <a:solidFill>
                  <a:srgbClr val="060D07"/>
                </a:solidFill>
              </a:rPr>
              <a:t>Forms, reports, and queries </a:t>
            </a:r>
            <a:r>
              <a:rPr lang="en-US" sz="2400" dirty="0" smtClean="0">
                <a:solidFill>
                  <a:srgbClr val="060D07"/>
                </a:solidFill>
              </a:rPr>
              <a:t>work well for standard functions. However, most applications have unique requirements that a simple form, report, or query cannot meet.</a:t>
            </a:r>
          </a:p>
          <a:p>
            <a:pPr eaLnBrk="1" hangingPunct="1"/>
            <a:r>
              <a:rPr lang="en-US" sz="2400" dirty="0" smtClean="0">
                <a:solidFill>
                  <a:srgbClr val="060D07"/>
                </a:solidFill>
              </a:rPr>
              <a:t>Application programs </a:t>
            </a:r>
            <a:r>
              <a:rPr lang="en-US" sz="2400" b="1" dirty="0" smtClean="0">
                <a:solidFill>
                  <a:srgbClr val="060D07"/>
                </a:solidFill>
              </a:rPr>
              <a:t>process logic specific to a given business need</a:t>
            </a:r>
            <a:r>
              <a:rPr lang="en-US" sz="2400" dirty="0" smtClean="0">
                <a:solidFill>
                  <a:srgbClr val="060D07"/>
                </a:solidFill>
              </a:rPr>
              <a:t>.</a:t>
            </a:r>
          </a:p>
          <a:p>
            <a:pPr eaLnBrk="1" hangingPunct="1"/>
            <a:r>
              <a:rPr lang="en-US" sz="2400" dirty="0" smtClean="0">
                <a:solidFill>
                  <a:srgbClr val="060D07"/>
                </a:solidFill>
              </a:rPr>
              <a:t>Application programs </a:t>
            </a:r>
            <a:r>
              <a:rPr lang="en-US" sz="2400" b="1" dirty="0" smtClean="0">
                <a:solidFill>
                  <a:srgbClr val="060D07"/>
                </a:solidFill>
              </a:rPr>
              <a:t>serve as an intermediary between the Web server and database</a:t>
            </a:r>
            <a:r>
              <a:rPr lang="en-US" sz="2400" dirty="0" smtClean="0">
                <a:solidFill>
                  <a:srgbClr val="060D07"/>
                </a:solidFill>
              </a:rPr>
              <a:t>.</a:t>
            </a:r>
          </a:p>
          <a:p>
            <a:pPr lvl="1" eaLnBrk="1" hangingPunct="1">
              <a:buFont typeface="Wingdings" pitchFamily="2" charset="2"/>
              <a:buChar char="§"/>
            </a:pPr>
            <a:r>
              <a:rPr lang="en-US" sz="2400" dirty="0" smtClean="0">
                <a:solidFill>
                  <a:srgbClr val="060D07"/>
                </a:solidFill>
              </a:rPr>
              <a:t>Responds to events, such as when a user presses a submit button; also reads, inserts, modifies, and deletes database data</a:t>
            </a:r>
          </a:p>
        </p:txBody>
      </p:sp>
    </p:spTree>
  </p:cSld>
  <p:clrMapOvr>
    <a:masterClrMapping/>
  </p:clrMapOvr>
  <p:transition advClick="0">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hangingPunct="1">
              <a:defRPr/>
            </a:pPr>
            <a:r>
              <a:rPr lang="en-US" dirty="0" smtClean="0"/>
              <a:t>Database Applications at FlexTime</a:t>
            </a:r>
            <a:endParaRPr lang="en-US" dirty="0"/>
          </a:p>
        </p:txBody>
      </p:sp>
      <p:pic>
        <p:nvPicPr>
          <p:cNvPr id="35843" name="Picture 4"/>
          <p:cNvPicPr>
            <a:picLocks noChangeAspect="1" noChangeArrowheads="1"/>
          </p:cNvPicPr>
          <p:nvPr/>
        </p:nvPicPr>
        <p:blipFill>
          <a:blip r:embed="rId3" cstate="print"/>
          <a:srcRect/>
          <a:stretch>
            <a:fillRect/>
          </a:stretch>
        </p:blipFill>
        <p:spPr bwMode="auto">
          <a:xfrm>
            <a:off x="1933575" y="1595438"/>
            <a:ext cx="5276850" cy="3667125"/>
          </a:xfrm>
          <a:prstGeom prst="rect">
            <a:avLst/>
          </a:prstGeom>
          <a:noFill/>
          <a:ln w="9525">
            <a:noFill/>
            <a:miter lim="800000"/>
            <a:headEnd/>
            <a:tailEnd/>
          </a:ln>
        </p:spPr>
      </p:pic>
    </p:spTree>
  </p:cSld>
  <p:clrMapOvr>
    <a:masterClrMapping/>
  </p:clrMapOvr>
  <p:transition advClick="0">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Queries, Reports</a:t>
            </a:r>
            <a:endParaRPr lang="en-US" dirty="0"/>
          </a:p>
        </p:txBody>
      </p:sp>
      <p:sp>
        <p:nvSpPr>
          <p:cNvPr id="3" name="Content Placeholder 2"/>
          <p:cNvSpPr>
            <a:spLocks noGrp="1"/>
          </p:cNvSpPr>
          <p:nvPr>
            <p:ph idx="1"/>
          </p:nvPr>
        </p:nvSpPr>
        <p:spPr/>
        <p:txBody>
          <a:bodyPr/>
          <a:lstStyle/>
          <a:p>
            <a:r>
              <a:rPr lang="en-US" b="1" dirty="0" smtClean="0"/>
              <a:t>Forms</a:t>
            </a:r>
            <a:r>
              <a:rPr lang="en-US" dirty="0" smtClean="0"/>
              <a:t> – add structure and context to input/output, helping to control flow, enhance meaning, reduce error, etc.</a:t>
            </a:r>
          </a:p>
          <a:p>
            <a:r>
              <a:rPr lang="en-US" b="1" dirty="0" smtClean="0"/>
              <a:t>Queries</a:t>
            </a:r>
            <a:r>
              <a:rPr lang="en-US" dirty="0" smtClean="0"/>
              <a:t> – save structure of questions; repeatable, modifiable</a:t>
            </a:r>
          </a:p>
          <a:p>
            <a:r>
              <a:rPr lang="en-US" b="1" dirty="0" smtClean="0"/>
              <a:t>Reports</a:t>
            </a:r>
            <a:r>
              <a:rPr lang="en-US" dirty="0" smtClean="0"/>
              <a:t> – add structure and context to output; repeatable, modifiable.</a:t>
            </a:r>
            <a:endParaRPr lang="en-US" dirty="0"/>
          </a:p>
        </p:txBody>
      </p:sp>
    </p:spTree>
  </p:cSld>
  <p:clrMapOvr>
    <a:masterClrMapping/>
  </p:clrMapOvr>
  <p:transition advClick="0">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hangingPunct="1">
              <a:defRPr/>
            </a:pPr>
            <a:r>
              <a:rPr lang="en-US" dirty="0" smtClean="0"/>
              <a:t>What Are Forms, Reports, and Queries?</a:t>
            </a:r>
            <a:endParaRPr lang="en-US" dirty="0"/>
          </a:p>
        </p:txBody>
      </p:sp>
      <p:pic>
        <p:nvPicPr>
          <p:cNvPr id="36867" name="Content Placeholder 5" descr="fig05_11.jpg"/>
          <p:cNvPicPr>
            <a:picLocks noGrp="1" noChangeAspect="1"/>
          </p:cNvPicPr>
          <p:nvPr>
            <p:ph idx="1"/>
          </p:nvPr>
        </p:nvPicPr>
        <p:blipFill>
          <a:blip r:embed="rId3" cstate="print">
            <a:lum bright="-20000"/>
          </a:blip>
          <a:stretch>
            <a:fillRect/>
          </a:stretch>
        </p:blipFill>
        <p:spPr>
          <a:xfrm>
            <a:off x="4364181" y="1447800"/>
            <a:ext cx="4485327" cy="4244181"/>
          </a:xfrm>
        </p:spPr>
      </p:pic>
      <p:sp>
        <p:nvSpPr>
          <p:cNvPr id="36868" name="TextBox 8"/>
          <p:cNvSpPr txBox="1">
            <a:spLocks noChangeArrowheads="1"/>
          </p:cNvSpPr>
          <p:nvPr/>
        </p:nvSpPr>
        <p:spPr bwMode="auto">
          <a:xfrm>
            <a:off x="457200" y="1505590"/>
            <a:ext cx="3733800" cy="3693319"/>
          </a:xfrm>
          <a:prstGeom prst="rect">
            <a:avLst/>
          </a:prstGeom>
          <a:noFill/>
          <a:ln w="9525">
            <a:noFill/>
            <a:miter lim="800000"/>
            <a:headEnd/>
            <a:tailEnd/>
          </a:ln>
        </p:spPr>
        <p:txBody>
          <a:bodyPr wrap="square">
            <a:spAutoFit/>
          </a:bodyPr>
          <a:lstStyle/>
          <a:p>
            <a:r>
              <a:rPr lang="en-US" dirty="0"/>
              <a:t>Reports show data in a structured context. </a:t>
            </a:r>
            <a:r>
              <a:rPr lang="en-US" b="1" dirty="0" smtClean="0"/>
              <a:t>By</a:t>
            </a:r>
            <a:r>
              <a:rPr lang="en-US" dirty="0" smtClean="0"/>
              <a:t> </a:t>
            </a:r>
            <a:r>
              <a:rPr lang="en-US" b="1" dirty="0" smtClean="0"/>
              <a:t>adding structure and context they enhance meaning, helping to transform data into information</a:t>
            </a:r>
            <a:r>
              <a:rPr lang="en-US" dirty="0" smtClean="0"/>
              <a:t>. </a:t>
            </a:r>
          </a:p>
          <a:p>
            <a:endParaRPr lang="en-US" dirty="0" smtClean="0"/>
          </a:p>
          <a:p>
            <a:r>
              <a:rPr lang="en-US" dirty="0" smtClean="0"/>
              <a:t>Note that here the screen shows both Student and Email data in the same screen for ease of use and understanding. Note too that some identifiers (like email number) may be hidden and managed for the user in the background</a:t>
            </a:r>
            <a:endParaRPr lang="en-US" dirty="0"/>
          </a:p>
        </p:txBody>
      </p:sp>
    </p:spTree>
  </p:cSld>
  <p:clrMapOvr>
    <a:masterClrMapping/>
  </p:clrMapOvr>
  <p:transition advClick="0">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hangingPunct="1">
              <a:defRPr/>
            </a:pPr>
            <a:r>
              <a:rPr lang="en-US" smtClean="0"/>
              <a:t>What Are Forms, Reports, and Queries? </a:t>
            </a:r>
          </a:p>
        </p:txBody>
      </p:sp>
      <p:pic>
        <p:nvPicPr>
          <p:cNvPr id="37890" name="Content Placeholder 3" descr="fig05_12a.jpg"/>
          <p:cNvPicPr>
            <a:picLocks noGrp="1" noChangeAspect="1"/>
          </p:cNvPicPr>
          <p:nvPr>
            <p:ph idx="1"/>
          </p:nvPr>
        </p:nvPicPr>
        <p:blipFill>
          <a:blip r:embed="rId3" cstate="print"/>
          <a:srcRect/>
          <a:stretch>
            <a:fillRect/>
          </a:stretch>
        </p:blipFill>
        <p:spPr>
          <a:xfrm>
            <a:off x="2667000" y="1676400"/>
            <a:ext cx="4800600" cy="1600200"/>
          </a:xfrm>
        </p:spPr>
      </p:pic>
      <p:pic>
        <p:nvPicPr>
          <p:cNvPr id="37892" name="Picture 4" descr="fig05_12b.jpg"/>
          <p:cNvPicPr>
            <a:picLocks noChangeAspect="1"/>
          </p:cNvPicPr>
          <p:nvPr/>
        </p:nvPicPr>
        <p:blipFill>
          <a:blip r:embed="rId4" cstate="print"/>
          <a:srcRect/>
          <a:stretch>
            <a:fillRect/>
          </a:stretch>
        </p:blipFill>
        <p:spPr bwMode="auto">
          <a:xfrm>
            <a:off x="914400" y="4391025"/>
            <a:ext cx="7620000" cy="1704975"/>
          </a:xfrm>
          <a:prstGeom prst="rect">
            <a:avLst/>
          </a:prstGeom>
          <a:noFill/>
          <a:ln w="9525">
            <a:noFill/>
            <a:miter lim="800000"/>
            <a:headEnd/>
            <a:tailEnd/>
          </a:ln>
        </p:spPr>
      </p:pic>
      <p:sp>
        <p:nvSpPr>
          <p:cNvPr id="37893" name="TextBox 5"/>
          <p:cNvSpPr txBox="1">
            <a:spLocks noChangeArrowheads="1"/>
          </p:cNvSpPr>
          <p:nvPr/>
        </p:nvSpPr>
        <p:spPr bwMode="auto">
          <a:xfrm>
            <a:off x="914400" y="1524000"/>
            <a:ext cx="1600200" cy="1465263"/>
          </a:xfrm>
          <a:prstGeom prst="rect">
            <a:avLst/>
          </a:prstGeom>
          <a:noFill/>
          <a:ln w="9525">
            <a:noFill/>
            <a:miter lim="800000"/>
            <a:headEnd/>
            <a:tailEnd/>
          </a:ln>
        </p:spPr>
        <p:txBody>
          <a:bodyPr>
            <a:spAutoFit/>
          </a:bodyPr>
          <a:lstStyle/>
          <a:p>
            <a:r>
              <a:rPr lang="en-US" dirty="0"/>
              <a:t>Sample query form used</a:t>
            </a:r>
          </a:p>
          <a:p>
            <a:r>
              <a:rPr lang="en-US" dirty="0"/>
              <a:t>to enter phrase for search</a:t>
            </a:r>
            <a:endParaRPr lang="en-US" b="1" dirty="0"/>
          </a:p>
        </p:txBody>
      </p:sp>
      <p:sp>
        <p:nvSpPr>
          <p:cNvPr id="37894" name="TextBox 6"/>
          <p:cNvSpPr txBox="1">
            <a:spLocks noChangeArrowheads="1"/>
          </p:cNvSpPr>
          <p:nvPr/>
        </p:nvSpPr>
        <p:spPr bwMode="auto">
          <a:xfrm>
            <a:off x="914400" y="3973513"/>
            <a:ext cx="7010400" cy="366712"/>
          </a:xfrm>
          <a:prstGeom prst="rect">
            <a:avLst/>
          </a:prstGeom>
          <a:noFill/>
          <a:ln w="9525">
            <a:noFill/>
            <a:miter lim="800000"/>
            <a:headEnd/>
            <a:tailEnd/>
          </a:ln>
        </p:spPr>
        <p:txBody>
          <a:bodyPr>
            <a:spAutoFit/>
          </a:bodyPr>
          <a:lstStyle/>
          <a:p>
            <a:r>
              <a:rPr lang="en-US" dirty="0"/>
              <a:t>Sample query results of query operation</a:t>
            </a:r>
            <a:endParaRPr lang="en-US" b="1" dirty="0"/>
          </a:p>
        </p:txBody>
      </p:sp>
    </p:spTree>
  </p:cSld>
  <p:clrMapOvr>
    <a:masterClrMapping/>
  </p:clrMapOvr>
  <p:transition advClick="0">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04800"/>
            <a:ext cx="7696200" cy="1600200"/>
          </a:xfrm>
        </p:spPr>
        <p:txBody>
          <a:bodyPr>
            <a:normAutofit fontScale="90000"/>
          </a:bodyPr>
          <a:lstStyle/>
          <a:p>
            <a:pPr eaLnBrk="1" hangingPunct="1">
              <a:defRPr/>
            </a:pPr>
            <a:r>
              <a:rPr lang="en-US" dirty="0" smtClean="0"/>
              <a:t>Four Database Application Programs Running on a Web Server Computer</a:t>
            </a:r>
            <a:endParaRPr lang="en-US" dirty="0"/>
          </a:p>
        </p:txBody>
      </p:sp>
      <p:sp>
        <p:nvSpPr>
          <p:cNvPr id="4" name="Content Placeholder 3"/>
          <p:cNvSpPr>
            <a:spLocks noGrp="1"/>
          </p:cNvSpPr>
          <p:nvPr>
            <p:ph idx="1"/>
          </p:nvPr>
        </p:nvSpPr>
        <p:spPr/>
        <p:txBody>
          <a:bodyPr/>
          <a:lstStyle/>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a:p>
        </p:txBody>
      </p:sp>
      <p:pic>
        <p:nvPicPr>
          <p:cNvPr id="39940" name="Picture 5"/>
          <p:cNvPicPr>
            <a:picLocks noChangeAspect="1" noChangeArrowheads="1"/>
          </p:cNvPicPr>
          <p:nvPr/>
        </p:nvPicPr>
        <p:blipFill>
          <a:blip r:embed="rId3" cstate="print"/>
          <a:srcRect/>
          <a:stretch>
            <a:fillRect/>
          </a:stretch>
        </p:blipFill>
        <p:spPr bwMode="auto">
          <a:xfrm>
            <a:off x="914400" y="2105025"/>
            <a:ext cx="7467600" cy="3228975"/>
          </a:xfrm>
          <a:prstGeom prst="rect">
            <a:avLst/>
          </a:prstGeom>
          <a:noFill/>
          <a:ln w="9525">
            <a:noFill/>
            <a:miter lim="800000"/>
            <a:headEnd/>
            <a:tailEnd/>
          </a:ln>
        </p:spPr>
      </p:pic>
    </p:spTree>
  </p:cSld>
  <p:clrMapOvr>
    <a:masterClrMapping/>
  </p:clrMapOvr>
  <p:transition advClick="0">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hangingPunct="1">
              <a:defRPr/>
            </a:pPr>
            <a:r>
              <a:rPr lang="en-US" dirty="0" smtClean="0"/>
              <a:t>Multi-User Processing Problem</a:t>
            </a:r>
            <a:endParaRPr lang="en-US" dirty="0"/>
          </a:p>
        </p:txBody>
      </p:sp>
      <p:sp>
        <p:nvSpPr>
          <p:cNvPr id="40962" name="Content Placeholder 1"/>
          <p:cNvSpPr>
            <a:spLocks noGrp="1"/>
          </p:cNvSpPr>
          <p:nvPr>
            <p:ph idx="1"/>
          </p:nvPr>
        </p:nvSpPr>
        <p:spPr/>
        <p:txBody>
          <a:bodyPr>
            <a:normAutofit/>
          </a:bodyPr>
          <a:lstStyle/>
          <a:p>
            <a:pPr eaLnBrk="1" hangingPunct="1"/>
            <a:r>
              <a:rPr lang="en-US" sz="3200" b="1" dirty="0" smtClean="0">
                <a:solidFill>
                  <a:srgbClr val="060D07"/>
                </a:solidFill>
                <a:hlinkClick r:id="rId3"/>
              </a:rPr>
              <a:t>Lost-update problem</a:t>
            </a:r>
            <a:endParaRPr lang="en-US" sz="3200" b="1" dirty="0" smtClean="0">
              <a:solidFill>
                <a:srgbClr val="060D07"/>
              </a:solidFill>
            </a:endParaRPr>
          </a:p>
          <a:p>
            <a:pPr lvl="1" eaLnBrk="1" hangingPunct="1">
              <a:buFont typeface="Wingdings" pitchFamily="2" charset="2"/>
              <a:buChar char="§"/>
            </a:pPr>
            <a:r>
              <a:rPr lang="en-US" sz="2000" dirty="0" smtClean="0">
                <a:solidFill>
                  <a:srgbClr val="060D07"/>
                </a:solidFill>
              </a:rPr>
              <a:t>Process A reads a customer record from a file containing account information, including the customer’s account balance and phone number. </a:t>
            </a:r>
          </a:p>
          <a:p>
            <a:pPr lvl="1" eaLnBrk="1" hangingPunct="1">
              <a:buFont typeface="Wingdings" pitchFamily="2" charset="2"/>
              <a:buChar char="§"/>
            </a:pPr>
            <a:r>
              <a:rPr lang="en-US" sz="2000" dirty="0" smtClean="0">
                <a:solidFill>
                  <a:srgbClr val="060D07"/>
                </a:solidFill>
              </a:rPr>
              <a:t>Process B now reads the same record from the same file so it has its own copy. </a:t>
            </a:r>
          </a:p>
          <a:p>
            <a:pPr lvl="1" eaLnBrk="1" hangingPunct="1">
              <a:buFont typeface="Wingdings" pitchFamily="2" charset="2"/>
              <a:buChar char="§"/>
            </a:pPr>
            <a:r>
              <a:rPr lang="en-US" sz="2000" dirty="0" smtClean="0">
                <a:solidFill>
                  <a:srgbClr val="060D07"/>
                </a:solidFill>
              </a:rPr>
              <a:t>Process A changes the account balance in its copy of the customer record and writes the record back to the file. </a:t>
            </a:r>
          </a:p>
          <a:p>
            <a:pPr lvl="1" eaLnBrk="1" hangingPunct="1">
              <a:buFont typeface="Wingdings" pitchFamily="2" charset="2"/>
              <a:buChar char="§"/>
            </a:pPr>
            <a:r>
              <a:rPr lang="en-US" sz="2000" dirty="0" smtClean="0">
                <a:solidFill>
                  <a:srgbClr val="060D07"/>
                </a:solidFill>
              </a:rPr>
              <a:t>Process B—which still has the original </a:t>
            </a:r>
            <a:r>
              <a:rPr lang="en-US" sz="2000" i="1" dirty="0" smtClean="0">
                <a:solidFill>
                  <a:srgbClr val="060D07"/>
                </a:solidFill>
              </a:rPr>
              <a:t>stale</a:t>
            </a:r>
            <a:r>
              <a:rPr lang="en-US" sz="2000" dirty="0" smtClean="0">
                <a:solidFill>
                  <a:srgbClr val="060D07"/>
                </a:solidFill>
              </a:rPr>
              <a:t> value for the account balance in its copy of the customer record—updates the customer’s phone number and writes the customer record back to the file. </a:t>
            </a:r>
          </a:p>
          <a:p>
            <a:pPr lvl="1" eaLnBrk="1" hangingPunct="1">
              <a:buFont typeface="Wingdings" pitchFamily="2" charset="2"/>
              <a:buChar char="§"/>
            </a:pPr>
            <a:r>
              <a:rPr lang="en-US" sz="2000" dirty="0" smtClean="0">
                <a:solidFill>
                  <a:srgbClr val="060D07"/>
                </a:solidFill>
              </a:rPr>
              <a:t>Process B has now written its stale account balance value to the file, causing the changes made by process A to be lost. </a:t>
            </a:r>
          </a:p>
          <a:p>
            <a:pPr lvl="1" eaLnBrk="1" hangingPunct="1">
              <a:buFontTx/>
              <a:buNone/>
            </a:pPr>
            <a:r>
              <a:rPr lang="en-US" sz="1600" dirty="0" smtClean="0">
                <a:solidFill>
                  <a:srgbClr val="060D07"/>
                </a:solidFill>
              </a:rPr>
              <a:t>	(Source: http://en.wikipedia.org/wiki/File_locking)</a:t>
            </a:r>
          </a:p>
          <a:p>
            <a:pPr lvl="1" eaLnBrk="1" hangingPunct="1"/>
            <a:endParaRPr lang="en-US" sz="2400" u="sng" dirty="0" smtClean="0">
              <a:solidFill>
                <a:srgbClr val="060D07"/>
              </a:solidFill>
            </a:endParaRPr>
          </a:p>
          <a:p>
            <a:pPr lvl="1" eaLnBrk="1" hangingPunct="1"/>
            <a:endParaRPr lang="en-US" sz="2400" u="sng" dirty="0" smtClean="0">
              <a:solidFill>
                <a:srgbClr val="060D07"/>
              </a:solidFill>
            </a:endParaRPr>
          </a:p>
        </p:txBody>
      </p:sp>
    </p:spTree>
  </p:cSld>
  <p:clrMapOvr>
    <a:masterClrMapping/>
  </p:clrMapOvr>
  <p:transition advClick="0">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551793"/>
            <a:ext cx="7010400" cy="3715407"/>
          </a:xfrm>
        </p:spPr>
        <p:style>
          <a:lnRef idx="1">
            <a:schemeClr val="accent6"/>
          </a:lnRef>
          <a:fillRef idx="2">
            <a:schemeClr val="accent6"/>
          </a:fillRef>
          <a:effectRef idx="1">
            <a:schemeClr val="accent6"/>
          </a:effectRef>
          <a:fontRef idx="minor">
            <a:schemeClr val="dk1"/>
          </a:fontRef>
        </p:style>
        <p:txBody>
          <a:bodyPr>
            <a:noAutofit/>
          </a:bodyPr>
          <a:lstStyle/>
          <a:p>
            <a:r>
              <a:rPr lang="en-US" sz="8000" dirty="0" smtClean="0"/>
              <a:t>Database Application Systems</a:t>
            </a:r>
            <a:endParaRPr lang="en-US" sz="8000" dirty="0"/>
          </a:p>
        </p:txBody>
      </p:sp>
      <p:sp>
        <p:nvSpPr>
          <p:cNvPr id="2" name="TextBox 1"/>
          <p:cNvSpPr txBox="1"/>
          <p:nvPr/>
        </p:nvSpPr>
        <p:spPr>
          <a:xfrm>
            <a:off x="1066800" y="5391807"/>
            <a:ext cx="7010400" cy="369332"/>
          </a:xfrm>
          <a:prstGeom prst="rect">
            <a:avLst/>
          </a:prstGeom>
          <a:noFill/>
        </p:spPr>
        <p:txBody>
          <a:bodyPr wrap="square" rtlCol="0">
            <a:spAutoFit/>
          </a:bodyPr>
          <a:lstStyle/>
          <a:p>
            <a:r>
              <a:rPr lang="en-US" dirty="0" smtClean="0"/>
              <a:t>Expect an online quiz for the material we cover Mon &amp; Wed, </a:t>
            </a:r>
            <a:endParaRPr lang="en-US" dirty="0"/>
          </a:p>
        </p:txBody>
      </p:sp>
    </p:spTree>
  </p:cSld>
  <p:clrMapOvr>
    <a:masterClrMapping/>
  </p:clrMapOvr>
  <p:transition advClick="0">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hangingPunct="1">
              <a:defRPr/>
            </a:pPr>
            <a:r>
              <a:rPr lang="en-US" smtClean="0"/>
              <a:t>Enterprise DBMS vs. Personal DBMS</a:t>
            </a:r>
          </a:p>
        </p:txBody>
      </p:sp>
      <p:sp>
        <p:nvSpPr>
          <p:cNvPr id="41986" name="Content Placeholder 1"/>
          <p:cNvSpPr>
            <a:spLocks noGrp="1"/>
          </p:cNvSpPr>
          <p:nvPr>
            <p:ph idx="1"/>
          </p:nvPr>
        </p:nvSpPr>
        <p:spPr/>
        <p:txBody>
          <a:bodyPr>
            <a:noAutofit/>
          </a:bodyPr>
          <a:lstStyle/>
          <a:p>
            <a:pPr eaLnBrk="1" hangingPunct="1"/>
            <a:r>
              <a:rPr lang="en-US" sz="2400" b="1" dirty="0" smtClean="0">
                <a:solidFill>
                  <a:srgbClr val="060D07"/>
                </a:solidFill>
              </a:rPr>
              <a:t>Enterprise DBMS</a:t>
            </a:r>
          </a:p>
          <a:p>
            <a:pPr lvl="1" eaLnBrk="1" hangingPunct="1">
              <a:buFont typeface="Wingdings" pitchFamily="2" charset="2"/>
              <a:buChar char="§"/>
            </a:pPr>
            <a:r>
              <a:rPr lang="en-US" sz="2000" dirty="0" smtClean="0">
                <a:solidFill>
                  <a:srgbClr val="060D07"/>
                </a:solidFill>
              </a:rPr>
              <a:t>Process large organizational and workgroup databases</a:t>
            </a:r>
          </a:p>
          <a:p>
            <a:pPr lvl="1" eaLnBrk="1" hangingPunct="1">
              <a:buFont typeface="Wingdings" pitchFamily="2" charset="2"/>
              <a:buChar char="§"/>
            </a:pPr>
            <a:r>
              <a:rPr lang="en-US" sz="2000" dirty="0" smtClean="0">
                <a:solidFill>
                  <a:srgbClr val="060D07"/>
                </a:solidFill>
              </a:rPr>
              <a:t>Support many, possibly thousands, of users and many different database applications </a:t>
            </a:r>
          </a:p>
          <a:p>
            <a:pPr lvl="1" eaLnBrk="1" hangingPunct="1">
              <a:buFont typeface="Wingdings" pitchFamily="2" charset="2"/>
              <a:buChar char="§"/>
            </a:pPr>
            <a:r>
              <a:rPr lang="en-US" sz="2000" dirty="0" smtClean="0">
                <a:solidFill>
                  <a:srgbClr val="060D07"/>
                </a:solidFill>
              </a:rPr>
              <a:t>Support 24/7 operations and can manage databases that span dozens of different magnetic disks with hundreds of gigabytes or more of data </a:t>
            </a:r>
          </a:p>
          <a:p>
            <a:pPr lvl="1" eaLnBrk="1" hangingPunct="1">
              <a:buFont typeface="Wingdings" pitchFamily="2" charset="2"/>
              <a:buChar char="§"/>
            </a:pPr>
            <a:r>
              <a:rPr lang="en-US" sz="2000" dirty="0" smtClean="0">
                <a:solidFill>
                  <a:srgbClr val="060D07"/>
                </a:solidFill>
              </a:rPr>
              <a:t>IBM’s DB2, Microsoft’s SQL Server, and Oracle’s Oracle are examples of enterprise DBMS products.</a:t>
            </a:r>
          </a:p>
          <a:p>
            <a:pPr eaLnBrk="1" hangingPunct="1"/>
            <a:r>
              <a:rPr lang="en-US" sz="2000" b="1" dirty="0" smtClean="0">
                <a:solidFill>
                  <a:srgbClr val="060D07"/>
                </a:solidFill>
              </a:rPr>
              <a:t>Personal DBMS</a:t>
            </a:r>
          </a:p>
          <a:p>
            <a:pPr lvl="1" eaLnBrk="1" hangingPunct="1">
              <a:buFont typeface="Wingdings" pitchFamily="2" charset="2"/>
              <a:buChar char="§"/>
            </a:pPr>
            <a:r>
              <a:rPr lang="en-US" sz="2400" dirty="0" smtClean="0">
                <a:solidFill>
                  <a:srgbClr val="060D07"/>
                </a:solidFill>
              </a:rPr>
              <a:t>Designed for smaller, simpler database applications </a:t>
            </a:r>
          </a:p>
          <a:p>
            <a:pPr lvl="1" eaLnBrk="1" hangingPunct="1">
              <a:buFont typeface="Wingdings" pitchFamily="2" charset="2"/>
              <a:buChar char="§"/>
            </a:pPr>
            <a:r>
              <a:rPr lang="en-US" sz="2400" dirty="0" smtClean="0">
                <a:solidFill>
                  <a:srgbClr val="060D07"/>
                </a:solidFill>
              </a:rPr>
              <a:t>Used for personal or small workgroup applications that involve fewer than 100 users (normally fewer than 15), single user</a:t>
            </a:r>
          </a:p>
          <a:p>
            <a:pPr lvl="1" eaLnBrk="1" hangingPunct="1"/>
            <a:endParaRPr lang="en-US" sz="2400" dirty="0" smtClean="0">
              <a:solidFill>
                <a:srgbClr val="060D07"/>
              </a:solidFill>
            </a:endParaRPr>
          </a:p>
        </p:txBody>
      </p:sp>
    </p:spTree>
  </p:cSld>
  <p:clrMapOvr>
    <a:masterClrMapping/>
  </p:clrMapOvr>
  <p:transition advClick="0">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Goal – To Get From Here…</a:t>
            </a:r>
            <a:endParaRPr lang="en-US" dirty="0"/>
          </a:p>
        </p:txBody>
      </p:sp>
      <p:pic>
        <p:nvPicPr>
          <p:cNvPr id="4" name="Content Placeholder 3" descr="Deer In The Headlights 05.jpg"/>
          <p:cNvPicPr>
            <a:picLocks noGrp="1" noChangeAspect="1"/>
          </p:cNvPicPr>
          <p:nvPr>
            <p:ph idx="1"/>
          </p:nvPr>
        </p:nvPicPr>
        <p:blipFill>
          <a:blip r:embed="rId2" cstate="print"/>
          <a:stretch>
            <a:fillRect/>
          </a:stretch>
        </p:blipFill>
        <p:spPr>
          <a:xfrm>
            <a:off x="1749972" y="1699735"/>
            <a:ext cx="6089824" cy="43542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advClick="0">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Here</a:t>
            </a:r>
            <a:endParaRPr lang="en-US" dirty="0"/>
          </a:p>
        </p:txBody>
      </p:sp>
      <p:pic>
        <p:nvPicPr>
          <p:cNvPr id="4" name="Content Placeholder 3" descr="Deer In The Headlights 05.jpg"/>
          <p:cNvPicPr>
            <a:picLocks noGrp="1" noChangeAspect="1"/>
          </p:cNvPicPr>
          <p:nvPr>
            <p:ph idx="1"/>
          </p:nvPr>
        </p:nvPicPr>
        <p:blipFill>
          <a:blip r:embed="rId2" cstate="print">
            <a:lum bright="56000" contrast="57000"/>
          </a:blip>
          <a:stretch>
            <a:fillRect/>
          </a:stretch>
        </p:blipFill>
        <p:spPr>
          <a:xfrm rot="725044">
            <a:off x="1838119" y="1612952"/>
            <a:ext cx="5482670" cy="47301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advClick="0">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Outline</a:t>
            </a:r>
            <a:endParaRPr lang="en-US" dirty="0"/>
          </a:p>
        </p:txBody>
      </p:sp>
      <p:sp>
        <p:nvSpPr>
          <p:cNvPr id="5" name="Content Placeholder 4"/>
          <p:cNvSpPr>
            <a:spLocks noGrp="1"/>
          </p:cNvSpPr>
          <p:nvPr>
            <p:ph idx="1"/>
          </p:nvPr>
        </p:nvSpPr>
        <p:spPr/>
        <p:txBody>
          <a:bodyPr>
            <a:normAutofit lnSpcReduction="10000"/>
          </a:bodyPr>
          <a:lstStyle/>
          <a:p>
            <a:r>
              <a:rPr lang="en-US" dirty="0" smtClean="0"/>
              <a:t>How did we get here?</a:t>
            </a:r>
          </a:p>
          <a:p>
            <a:r>
              <a:rPr lang="en-US" dirty="0" smtClean="0"/>
              <a:t>The map is not the territory</a:t>
            </a:r>
          </a:p>
          <a:p>
            <a:r>
              <a:rPr lang="en-US" dirty="0" smtClean="0"/>
              <a:t>The purpose of a database</a:t>
            </a:r>
          </a:p>
          <a:p>
            <a:r>
              <a:rPr lang="en-US" dirty="0" smtClean="0"/>
              <a:t>Why not use spreadsheets for everything?</a:t>
            </a:r>
          </a:p>
          <a:p>
            <a:r>
              <a:rPr lang="en-US" dirty="0" smtClean="0"/>
              <a:t>Database definition</a:t>
            </a:r>
          </a:p>
          <a:p>
            <a:r>
              <a:rPr lang="en-US" dirty="0" smtClean="0"/>
              <a:t>Database structure &amp; terminology</a:t>
            </a:r>
          </a:p>
          <a:p>
            <a:r>
              <a:rPr lang="en-US" dirty="0" smtClean="0"/>
              <a:t>Database </a:t>
            </a:r>
            <a:r>
              <a:rPr lang="en-US" i="1" dirty="0" smtClean="0"/>
              <a:t>Application</a:t>
            </a:r>
            <a:r>
              <a:rPr lang="en-US" dirty="0" smtClean="0"/>
              <a:t> System Components</a:t>
            </a:r>
          </a:p>
          <a:p>
            <a:r>
              <a:rPr lang="en-US" dirty="0" smtClean="0"/>
              <a:t>Database </a:t>
            </a:r>
            <a:r>
              <a:rPr lang="en-US" i="1" dirty="0" smtClean="0"/>
              <a:t>Management</a:t>
            </a:r>
            <a:r>
              <a:rPr lang="en-US" dirty="0" smtClean="0"/>
              <a:t> Systems (DBMS)</a:t>
            </a:r>
          </a:p>
          <a:p>
            <a:r>
              <a:rPr lang="en-US" dirty="0" smtClean="0"/>
              <a:t>Forms, Queries &amp; Reports</a:t>
            </a:r>
          </a:p>
          <a:p>
            <a:r>
              <a:rPr lang="en-US" dirty="0" smtClean="0"/>
              <a:t>Multi-User Processing</a:t>
            </a:r>
          </a:p>
          <a:p>
            <a:r>
              <a:rPr lang="en-US" dirty="0" smtClean="0"/>
              <a:t>Enterprise vs. Individual User Databases</a:t>
            </a:r>
          </a:p>
          <a:p>
            <a:endParaRPr lang="en-US" dirty="0" smtClean="0"/>
          </a:p>
          <a:p>
            <a:endParaRPr lang="en-US" dirty="0" smtClean="0"/>
          </a:p>
          <a:p>
            <a:endParaRPr lang="en-US" dirty="0" smtClean="0"/>
          </a:p>
          <a:p>
            <a:endParaRPr lang="en-US" dirty="0"/>
          </a:p>
        </p:txBody>
      </p:sp>
    </p:spTree>
  </p:cSld>
  <p:clrMapOvr>
    <a:masterClrMapping/>
  </p:clrMapOvr>
  <p:transition advClick="0">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chor="b" anchorCtr="0">
            <a:noAutofit/>
            <a:scene3d>
              <a:camera prst="orthographicFront"/>
              <a:lightRig rig="soft" dir="t">
                <a:rot lat="0" lon="0" rev="2100000"/>
              </a:lightRig>
            </a:scene3d>
            <a:sp3d prstMaterial="matte">
              <a:bevelT w="38100" h="38100"/>
            </a:sp3d>
          </a:bodyPr>
          <a:lstStyle/>
          <a:p>
            <a:pPr algn="l">
              <a:defRPr/>
            </a:pPr>
            <a:r>
              <a:rPr lang="en-US" dirty="0">
                <a:solidFill>
                  <a:schemeClr val="dk1"/>
                </a:solidFill>
                <a:latin typeface="+mn-lt"/>
                <a:ea typeface="+mn-ea"/>
                <a:cs typeface="+mn-cs"/>
              </a:rPr>
              <a:t>How Did We Get Here?</a:t>
            </a:r>
          </a:p>
        </p:txBody>
      </p:sp>
      <p:sp>
        <p:nvSpPr>
          <p:cNvPr id="3" name="Content Placeholder 2"/>
          <p:cNvSpPr>
            <a:spLocks noGrp="1"/>
          </p:cNvSpPr>
          <p:nvPr>
            <p:ph idx="1"/>
          </p:nvPr>
        </p:nvSpPr>
        <p:spPr>
          <a:xfrm>
            <a:off x="457200" y="1600200"/>
            <a:ext cx="8229600" cy="4926724"/>
          </a:xfrm>
        </p:spPr>
        <p:txBody>
          <a:bodyPr>
            <a:normAutofit/>
          </a:bodyPr>
          <a:lstStyle/>
          <a:p>
            <a:pPr>
              <a:buNone/>
            </a:pPr>
            <a:r>
              <a:rPr lang="en-US" sz="3600" dirty="0" smtClean="0"/>
              <a:t>Individuals</a:t>
            </a:r>
            <a:r>
              <a:rPr lang="en-US" sz="3200" dirty="0" smtClean="0"/>
              <a:t>…</a:t>
            </a:r>
          </a:p>
          <a:p>
            <a:r>
              <a:rPr lang="en-US" sz="3200" dirty="0" smtClean="0"/>
              <a:t>Have wants, needs, problems requiring info</a:t>
            </a:r>
          </a:p>
          <a:p>
            <a:r>
              <a:rPr lang="en-US" sz="3200" dirty="0" smtClean="0"/>
              <a:t>They find information to satisfy need.</a:t>
            </a:r>
          </a:p>
          <a:p>
            <a:pPr lvl="1"/>
            <a:r>
              <a:rPr lang="en-US" sz="2800" dirty="0" smtClean="0"/>
              <a:t>Determine What’s Needed</a:t>
            </a:r>
          </a:p>
          <a:p>
            <a:pPr lvl="1"/>
            <a:r>
              <a:rPr lang="en-US" sz="2800" dirty="0" smtClean="0"/>
              <a:t>Identify Resources</a:t>
            </a:r>
          </a:p>
          <a:p>
            <a:pPr lvl="1"/>
            <a:r>
              <a:rPr lang="en-US" sz="2800" dirty="0" smtClean="0"/>
              <a:t>Gather Details</a:t>
            </a:r>
          </a:p>
          <a:p>
            <a:pPr lvl="1"/>
            <a:r>
              <a:rPr lang="en-US" sz="2800" dirty="0" smtClean="0"/>
              <a:t>Process Details</a:t>
            </a:r>
          </a:p>
          <a:p>
            <a:pPr lvl="1"/>
            <a:r>
              <a:rPr lang="en-US" sz="2800" dirty="0" smtClean="0"/>
              <a:t>Produce Results</a:t>
            </a:r>
          </a:p>
          <a:p>
            <a:pPr lvl="1"/>
            <a:r>
              <a:rPr lang="en-US" sz="2800" dirty="0" smtClean="0"/>
              <a:t>Deliver Results to End User</a:t>
            </a:r>
          </a:p>
          <a:p>
            <a:r>
              <a:rPr lang="en-US" sz="3400" dirty="0" smtClean="0"/>
              <a:t>Repeat as needed</a:t>
            </a:r>
          </a:p>
        </p:txBody>
      </p:sp>
      <p:sp>
        <p:nvSpPr>
          <p:cNvPr id="4" name="TextBox 3"/>
          <p:cNvSpPr txBox="1"/>
          <p:nvPr/>
        </p:nvSpPr>
        <p:spPr>
          <a:xfrm>
            <a:off x="5486400" y="3484180"/>
            <a:ext cx="2443655"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36538" indent="-236538">
              <a:buFont typeface="Arial" pitchFamily="34" charset="0"/>
              <a:buChar char="•"/>
            </a:pPr>
            <a:r>
              <a:rPr lang="en-US" sz="2400" b="1" dirty="0" smtClean="0"/>
              <a:t>Collate</a:t>
            </a:r>
          </a:p>
          <a:p>
            <a:pPr marL="236538" indent="-236538">
              <a:buFont typeface="Arial" pitchFamily="34" charset="0"/>
              <a:buChar char="•"/>
            </a:pPr>
            <a:r>
              <a:rPr lang="en-US" sz="2400" b="1" dirty="0" smtClean="0"/>
              <a:t>Clean</a:t>
            </a:r>
          </a:p>
          <a:p>
            <a:pPr marL="236538" indent="-236538">
              <a:buFont typeface="Arial" pitchFamily="34" charset="0"/>
              <a:buChar char="•"/>
            </a:pPr>
            <a:r>
              <a:rPr lang="en-US" sz="2400" b="1" dirty="0" smtClean="0"/>
              <a:t>Contextualize</a:t>
            </a:r>
          </a:p>
          <a:p>
            <a:pPr marL="236538" indent="-236538">
              <a:buFont typeface="Arial" pitchFamily="34" charset="0"/>
              <a:buChar char="•"/>
            </a:pPr>
            <a:r>
              <a:rPr lang="en-US" sz="2400" b="1" dirty="0" smtClean="0"/>
              <a:t>Compare</a:t>
            </a:r>
          </a:p>
          <a:p>
            <a:pPr marL="236538" indent="-236538">
              <a:buFont typeface="Arial" pitchFamily="34" charset="0"/>
              <a:buChar char="•"/>
            </a:pPr>
            <a:r>
              <a:rPr lang="en-US" sz="2400" b="1" dirty="0" smtClean="0"/>
              <a:t>Calculate</a:t>
            </a:r>
            <a:endParaRPr lang="en-US" sz="2400" b="1" dirty="0"/>
          </a:p>
        </p:txBody>
      </p:sp>
      <p:sp>
        <p:nvSpPr>
          <p:cNvPr id="5" name="Right Arrow 4"/>
          <p:cNvSpPr/>
          <p:nvPr/>
        </p:nvSpPr>
        <p:spPr>
          <a:xfrm>
            <a:off x="3436883" y="4319752"/>
            <a:ext cx="2049517" cy="59908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cSld>
  <p:clrMapOvr>
    <a:masterClrMapping/>
  </p:clrMapOvr>
  <p:transition advClick="0">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chor="b" anchorCtr="0">
            <a:noAutofit/>
            <a:scene3d>
              <a:camera prst="orthographicFront"/>
              <a:lightRig rig="soft" dir="t">
                <a:rot lat="0" lon="0" rev="2100000"/>
              </a:lightRig>
            </a:scene3d>
            <a:sp3d prstMaterial="matte">
              <a:bevelT w="38100" h="38100"/>
            </a:sp3d>
          </a:bodyPr>
          <a:lstStyle/>
          <a:p>
            <a:pPr algn="l">
              <a:defRPr/>
            </a:pPr>
            <a:r>
              <a:rPr lang="en-US" dirty="0">
                <a:solidFill>
                  <a:schemeClr val="dk1"/>
                </a:solidFill>
                <a:latin typeface="+mn-lt"/>
                <a:ea typeface="+mn-ea"/>
                <a:cs typeface="+mn-cs"/>
              </a:rPr>
              <a:t>How Did We Get Here?</a:t>
            </a:r>
          </a:p>
        </p:txBody>
      </p:sp>
      <p:sp>
        <p:nvSpPr>
          <p:cNvPr id="3" name="Content Placeholder 2"/>
          <p:cNvSpPr>
            <a:spLocks noGrp="1"/>
          </p:cNvSpPr>
          <p:nvPr>
            <p:ph idx="1"/>
          </p:nvPr>
        </p:nvSpPr>
        <p:spPr>
          <a:xfrm>
            <a:off x="457200" y="1600200"/>
            <a:ext cx="8229600" cy="3255579"/>
          </a:xfrm>
        </p:spPr>
        <p:txBody>
          <a:bodyPr>
            <a:normAutofit/>
          </a:bodyPr>
          <a:lstStyle/>
          <a:p>
            <a:pPr>
              <a:buNone/>
            </a:pPr>
            <a:r>
              <a:rPr lang="en-US" sz="3600" dirty="0" smtClean="0"/>
              <a:t>When the need is frequent, individuals</a:t>
            </a:r>
            <a:r>
              <a:rPr lang="en-US" sz="3200" dirty="0" smtClean="0"/>
              <a:t>…</a:t>
            </a:r>
          </a:p>
          <a:p>
            <a:r>
              <a:rPr lang="en-US" sz="3200" dirty="0" smtClean="0"/>
              <a:t>Organize records for easier retrieval.</a:t>
            </a:r>
          </a:p>
          <a:p>
            <a:r>
              <a:rPr lang="en-US" sz="3200" dirty="0" smtClean="0"/>
              <a:t>Refine, update, manage stored details</a:t>
            </a:r>
          </a:p>
          <a:p>
            <a:r>
              <a:rPr lang="en-US" sz="3200" dirty="0" smtClean="0"/>
              <a:t>Refine, expand, improve the process</a:t>
            </a:r>
          </a:p>
          <a:p>
            <a:r>
              <a:rPr lang="en-US" sz="3200" dirty="0" smtClean="0"/>
              <a:t>Increase system flexibility and usefulness</a:t>
            </a:r>
          </a:p>
          <a:p>
            <a:r>
              <a:rPr lang="en-US" sz="3200" dirty="0" smtClean="0"/>
              <a:t>Reduce dependence on owner</a:t>
            </a:r>
          </a:p>
        </p:txBody>
      </p:sp>
      <p:sp>
        <p:nvSpPr>
          <p:cNvPr id="4" name="TextBox 3"/>
          <p:cNvSpPr txBox="1"/>
          <p:nvPr/>
        </p:nvSpPr>
        <p:spPr>
          <a:xfrm>
            <a:off x="457200" y="4855780"/>
            <a:ext cx="8229600" cy="113877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200" i="1" dirty="0" smtClean="0"/>
              <a:t>A diagrammatic representation…</a:t>
            </a:r>
          </a:p>
          <a:p>
            <a:pPr algn="ctr"/>
            <a:r>
              <a:rPr lang="en-US" sz="3600" b="1" dirty="0" smtClean="0"/>
              <a:t>detail </a:t>
            </a:r>
            <a:r>
              <a:rPr lang="en-US" sz="3600" b="1" dirty="0" smtClean="0">
                <a:sym typeface="Wingdings" pitchFamily="2" charset="2"/>
              </a:rPr>
              <a:t> data  info  knowledge</a:t>
            </a:r>
          </a:p>
        </p:txBody>
      </p:sp>
    </p:spTree>
  </p:cSld>
  <p:clrMapOvr>
    <a:masterClrMapping/>
  </p:clrMapOvr>
  <p:transition advClick="0">
    <p:random/>
  </p:transition>
  <p:timing>
    <p:tnLst>
      <p:par>
        <p:cTn id="1" dur="indefinite" restart="never" nodeType="tmRoot"/>
      </p:par>
    </p:tnLst>
  </p:timing>
</p:sld>
</file>

<file path=ppt/theme/theme1.xml><?xml version="1.0" encoding="utf-8"?>
<a:theme xmlns:a="http://schemas.openxmlformats.org/drawingml/2006/main" name="umis3e">
  <a:themeElements>
    <a:clrScheme name="Custom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2672"/>
      </a:hlink>
      <a:folHlink>
        <a:srgbClr val="F0E500"/>
      </a:folHlink>
    </a:clrScheme>
    <a:fontScheme name="1_Custom Design">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FFFF00"/>
        </a:hlink>
        <a:folHlink>
          <a:srgbClr val="FFE701"/>
        </a:folHlink>
      </a:clrScheme>
      <a:clrMap bg1="dk2" tx1="lt1" bg2="dk1" tx2="lt2" accent1="accent1" accent2="accent2" accent3="accent3" accent4="accent4" accent5="accent5" accent6="accent6" hlink="hlink" folHlink="folHlink"/>
    </a:extraClrScheme>
    <a:extraClrScheme>
      <a:clrScheme name="1_Custom Design 14">
        <a:dk1>
          <a:srgbClr val="003366"/>
        </a:dk1>
        <a:lt1>
          <a:srgbClr val="FFFFFF"/>
        </a:lt1>
        <a:dk2>
          <a:srgbClr val="000099"/>
        </a:dk2>
        <a:lt2>
          <a:srgbClr val="CCFFFF"/>
        </a:lt2>
        <a:accent1>
          <a:srgbClr val="3366CC"/>
        </a:accent1>
        <a:accent2>
          <a:srgbClr val="FFFFFF"/>
        </a:accent2>
        <a:accent3>
          <a:srgbClr val="AAAACA"/>
        </a:accent3>
        <a:accent4>
          <a:srgbClr val="DADADA"/>
        </a:accent4>
        <a:accent5>
          <a:srgbClr val="ADB8E2"/>
        </a:accent5>
        <a:accent6>
          <a:srgbClr val="E7E7E7"/>
        </a:accent6>
        <a:hlink>
          <a:srgbClr val="FFFF00"/>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umis3e</Template>
  <TotalTime>3417</TotalTime>
  <Words>2066</Words>
  <Application>Microsoft Office PowerPoint</Application>
  <PresentationFormat>On-screen Show (4:3)</PresentationFormat>
  <Paragraphs>253</Paragraphs>
  <Slides>40</Slides>
  <Notes>28</Notes>
  <HiddenSlides>0</HiddenSlides>
  <MMClips>0</MMClips>
  <ScaleCrop>false</ScaleCrop>
  <HeadingPairs>
    <vt:vector size="4" baseType="variant">
      <vt:variant>
        <vt:lpstr>Theme</vt:lpstr>
      </vt:variant>
      <vt:variant>
        <vt:i4>3</vt:i4>
      </vt:variant>
      <vt:variant>
        <vt:lpstr>Slide Titles</vt:lpstr>
      </vt:variant>
      <vt:variant>
        <vt:i4>40</vt:i4>
      </vt:variant>
    </vt:vector>
  </HeadingPairs>
  <TitlesOfParts>
    <vt:vector size="43" baseType="lpstr">
      <vt:lpstr>umis3e</vt:lpstr>
      <vt:lpstr>Custom Design</vt:lpstr>
      <vt:lpstr>Human</vt:lpstr>
      <vt:lpstr>PowerPoint Presentation</vt:lpstr>
      <vt:lpstr>Upcoming Assessments</vt:lpstr>
      <vt:lpstr>Discussion (DUE Monday 9/30)</vt:lpstr>
      <vt:lpstr>Database Application Systems</vt:lpstr>
      <vt:lpstr>The Goal – To Get From Here…</vt:lpstr>
      <vt:lpstr>…To Here</vt:lpstr>
      <vt:lpstr>Outline</vt:lpstr>
      <vt:lpstr>How Did We Get Here?</vt:lpstr>
      <vt:lpstr>How Did We Get Here?</vt:lpstr>
      <vt:lpstr>What’s Happening at the Arrows?</vt:lpstr>
      <vt:lpstr>The Map is Not The Territory</vt:lpstr>
      <vt:lpstr>The Purpose of a Database?</vt:lpstr>
      <vt:lpstr>Why Not Spreadsheets?</vt:lpstr>
      <vt:lpstr>Why Not Spreadsheets?</vt:lpstr>
      <vt:lpstr>General Rule</vt:lpstr>
      <vt:lpstr>What is a Database</vt:lpstr>
      <vt:lpstr>What is a Databae</vt:lpstr>
      <vt:lpstr>Table, Records, Fields &amp; Values</vt:lpstr>
      <vt:lpstr>Table, Records, Fields &amp; Values</vt:lpstr>
      <vt:lpstr>Table, Records, Fields &amp; Values</vt:lpstr>
      <vt:lpstr>Metadata Describes Structure of Database</vt:lpstr>
      <vt:lpstr>Metadata</vt:lpstr>
      <vt:lpstr>How Are Tables Related?</vt:lpstr>
      <vt:lpstr>Relationship Special Terms</vt:lpstr>
      <vt:lpstr>Relationship Special Terms</vt:lpstr>
      <vt:lpstr>Components of a Database Application System</vt:lpstr>
      <vt:lpstr>What Is a Database Management System (DBMS)?</vt:lpstr>
      <vt:lpstr>Creating the Database and Its Structures</vt:lpstr>
      <vt:lpstr>Processing the Database</vt:lpstr>
      <vt:lpstr>Structured Query Language (SQL)</vt:lpstr>
      <vt:lpstr>Administering the Database</vt:lpstr>
      <vt:lpstr>Major Responsibilities of Database Administration</vt:lpstr>
      <vt:lpstr>Why Are Database Application Programs Needed?</vt:lpstr>
      <vt:lpstr>Database Applications at FlexTime</vt:lpstr>
      <vt:lpstr>Forms, Queries, Reports</vt:lpstr>
      <vt:lpstr>What Are Forms, Reports, and Queries?</vt:lpstr>
      <vt:lpstr>What Are Forms, Reports, and Queries? </vt:lpstr>
      <vt:lpstr>Four Database Application Programs Running on a Web Server Computer</vt:lpstr>
      <vt:lpstr>Multi-User Processing Problem</vt:lpstr>
      <vt:lpstr>Enterprise DBMS vs. Personal DBMS</vt:lpstr>
    </vt:vector>
  </TitlesOfParts>
  <Company>MontanaSky.com,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Barb Ellestad</dc:creator>
  <cp:lastModifiedBy>Windows User</cp:lastModifiedBy>
  <cp:revision>374</cp:revision>
  <dcterms:created xsi:type="dcterms:W3CDTF">2008-01-21T13:07:17Z</dcterms:created>
  <dcterms:modified xsi:type="dcterms:W3CDTF">2013-09-22T20:37:21Z</dcterms:modified>
</cp:coreProperties>
</file>